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handoutMasterIdLst>
    <p:handoutMasterId r:id="rId28"/>
  </p:handoutMasterIdLst>
  <p:sldIdLst>
    <p:sldId id="259" r:id="rId2"/>
    <p:sldId id="321" r:id="rId3"/>
    <p:sldId id="266" r:id="rId4"/>
    <p:sldId id="284" r:id="rId5"/>
    <p:sldId id="286" r:id="rId6"/>
    <p:sldId id="257" r:id="rId7"/>
    <p:sldId id="307" r:id="rId8"/>
    <p:sldId id="295" r:id="rId9"/>
    <p:sldId id="268" r:id="rId10"/>
    <p:sldId id="308" r:id="rId11"/>
    <p:sldId id="310" r:id="rId12"/>
    <p:sldId id="306" r:id="rId13"/>
    <p:sldId id="311" r:id="rId14"/>
    <p:sldId id="312" r:id="rId15"/>
    <p:sldId id="314" r:id="rId16"/>
    <p:sldId id="315" r:id="rId17"/>
    <p:sldId id="313" r:id="rId18"/>
    <p:sldId id="316" r:id="rId19"/>
    <p:sldId id="296" r:id="rId20"/>
    <p:sldId id="279" r:id="rId21"/>
    <p:sldId id="297" r:id="rId22"/>
    <p:sldId id="318" r:id="rId23"/>
    <p:sldId id="319" r:id="rId24"/>
    <p:sldId id="322" r:id="rId25"/>
    <p:sldId id="29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DF"/>
    <a:srgbClr val="3D3D3D"/>
    <a:srgbClr val="FEFEF4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" y="114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2018-12-14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osettacode.org/wiki/Solve_a_Hidato_puzzle" TargetMode="External"/><Relationship Id="rId2" Type="http://schemas.openxmlformats.org/officeDocument/2006/relationships/hyperlink" Target="https://github.com/YoungsunCho/Algorithm_HidatoPuzz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oungsunCho/Algorithm_HidatoPuzzle/blob/master/reference/solver.cpp" TargetMode="External"/><Relationship Id="rId5" Type="http://schemas.openxmlformats.org/officeDocument/2006/relationships/hyperlink" Target="https://github.com/YoungsunCho/Algorithm_HidatoPuzzle/blob/master/reference/hidato-master.zip" TargetMode="External"/><Relationship Id="rId4" Type="http://schemas.openxmlformats.org/officeDocument/2006/relationships/hyperlink" Target="https://github.com/fogleman/Hidat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5DD2BA3A-EDE8-4ABF-98D2-6DE306DD5366}"/>
              </a:ext>
            </a:extLst>
          </p:cNvPr>
          <p:cNvGrpSpPr/>
          <p:nvPr/>
        </p:nvGrpSpPr>
        <p:grpSpPr>
          <a:xfrm>
            <a:off x="761001" y="1561114"/>
            <a:ext cx="10959385" cy="3724096"/>
            <a:chOff x="825169" y="1561114"/>
            <a:chExt cx="10959385" cy="372409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4E44113-F8D0-48E2-8B50-BE63EF2F1235}"/>
                </a:ext>
              </a:extLst>
            </p:cNvPr>
            <p:cNvGrpSpPr/>
            <p:nvPr/>
          </p:nvGrpSpPr>
          <p:grpSpPr>
            <a:xfrm>
              <a:off x="825169" y="1561114"/>
              <a:ext cx="9179116" cy="3724096"/>
              <a:chOff x="785279" y="50674"/>
              <a:chExt cx="9070602" cy="3691412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62DC43-B39B-4E34-8E49-74070A6B62AC}"/>
                  </a:ext>
                </a:extLst>
              </p:cNvPr>
              <p:cNvSpPr txBox="1"/>
              <p:nvPr/>
            </p:nvSpPr>
            <p:spPr>
              <a:xfrm>
                <a:off x="785279" y="254811"/>
                <a:ext cx="182547" cy="854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sz="50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65C3C5-D89B-4084-943B-1E91DCE744EF}"/>
                  </a:ext>
                </a:extLst>
              </p:cNvPr>
              <p:cNvSpPr txBox="1"/>
              <p:nvPr/>
            </p:nvSpPr>
            <p:spPr>
              <a:xfrm>
                <a:off x="785279" y="50674"/>
                <a:ext cx="9070602" cy="3691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0" b="1" spc="-300">
                    <a:solidFill>
                      <a:schemeClr val="accent1">
                        <a:lumMod val="75000"/>
                        <a:alpha val="7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HIDATO PUZZLE</a:t>
                </a:r>
                <a:endParaRPr lang="en-US" altLang="ko-KR" sz="4000" b="1" spc="-300">
                  <a:solidFill>
                    <a:schemeClr val="accent1">
                      <a:lumMod val="75000"/>
                      <a:alpha val="7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algn="ctr"/>
                <a:endParaRPr lang="en-US" altLang="ko-KR" sz="3500" b="1" spc="-300">
                  <a:solidFill>
                    <a:schemeClr val="accent1">
                      <a:alpha val="7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en-US" altLang="ko-KR" sz="3500" b="1" spc="-300">
                    <a:solidFill>
                      <a:schemeClr val="accent1">
                        <a:alpha val="7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                                     </a:t>
                </a:r>
                <a:r>
                  <a:rPr lang="en-US" altLang="ko-KR" sz="3600" b="1" spc="-30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15</a:t>
                </a:r>
                <a:r>
                  <a:rPr lang="ko-KR" altLang="en-US" sz="3600" b="1" spc="-30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조</a:t>
                </a:r>
                <a:endParaRPr lang="en-US" altLang="ko-KR" sz="3600" b="1" spc="-30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algn="ctr"/>
                <a:endParaRPr lang="en-US" altLang="ko-KR" sz="3500" b="1" spc="-30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ko-KR" altLang="en-US" sz="4000" b="1" spc="-30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조영선 </a:t>
                </a:r>
                <a:r>
                  <a:rPr lang="ko-KR" altLang="en-US" sz="4000" b="1" spc="-3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우승민 최승호 </a:t>
                </a:r>
                <a:r>
                  <a:rPr lang="ko-KR" altLang="en-US" sz="4000" b="1" spc="-300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심재욱</a:t>
                </a:r>
                <a:r>
                  <a:rPr lang="ko-KR" altLang="en-US" sz="4000" b="1" spc="-3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박지선</a:t>
                </a:r>
                <a:r>
                  <a:rPr lang="en-US" altLang="ko-KR" sz="4000" b="1" spc="-30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ko-KR" altLang="en-US" sz="4000" b="1" spc="-30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최인정</a:t>
                </a:r>
                <a:r>
                  <a:rPr lang="en-US" altLang="ko-KR" sz="5000" b="1" spc="-30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endParaRPr lang="en-US" altLang="ko-KR" sz="5000" b="1" spc="-3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DA896BC1-D10A-4C18-A42E-27A84D24DD64}"/>
                </a:ext>
              </a:extLst>
            </p:cNvPr>
            <p:cNvSpPr/>
            <p:nvPr/>
          </p:nvSpPr>
          <p:spPr>
            <a:xfrm>
              <a:off x="8407820" y="2312245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ACB7D363-B11F-40C7-86E9-14ED18A40444}"/>
                </a:ext>
              </a:extLst>
            </p:cNvPr>
            <p:cNvSpPr/>
            <p:nvPr/>
          </p:nvSpPr>
          <p:spPr>
            <a:xfrm>
              <a:off x="9618950" y="2312245"/>
              <a:ext cx="2165604" cy="1866900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E0D1C3-0573-43BA-ADE8-144D6EF5C81A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9076" y="908019"/>
            <a:ext cx="10213848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en-US" altLang="ko-KR" sz="4000" b="1" dirty="0" err="1">
                <a:highlight>
                  <a:srgbClr val="FDFDD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HidatoGenerator</a:t>
            </a:r>
            <a:endParaRPr lang="en-US" altLang="ko-KR" sz="4000" b="1" dirty="0">
              <a:highlight>
                <a:srgbClr val="FDFDD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ko-KR" sz="1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5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generatorManager</a:t>
            </a:r>
            <a:r>
              <a:rPr lang="ko-KR" altLang="ko-KR" sz="25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로부터 받은 정보를 기반으로 </a:t>
            </a:r>
            <a:r>
              <a:rPr lang="ko-KR" altLang="ko-KR" sz="25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히다토</a:t>
            </a:r>
            <a:r>
              <a:rPr lang="ko-KR" altLang="ko-KR" sz="25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퍼즐 생성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21D1E7-37A3-4254-B1BF-E8948613C0C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62" y="2665637"/>
            <a:ext cx="10801075" cy="391923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1CB9A20-D683-4C8F-AD14-FEF02B61D452}"/>
              </a:ext>
            </a:extLst>
          </p:cNvPr>
          <p:cNvSpPr/>
          <p:nvPr/>
        </p:nvSpPr>
        <p:spPr>
          <a:xfrm>
            <a:off x="9618950" y="6369957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699B7-B544-44BD-9129-3E4136468F41}"/>
              </a:ext>
            </a:extLst>
          </p:cNvPr>
          <p:cNvSpPr txBox="1"/>
          <p:nvPr/>
        </p:nvSpPr>
        <p:spPr>
          <a:xfrm>
            <a:off x="1124188" y="354021"/>
            <a:ext cx="336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2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GENERATOR &gt;</a:t>
            </a:r>
            <a:endParaRPr lang="ko-KR" altLang="ko-KR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3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713473" y="1096914"/>
            <a:ext cx="5181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2-1.  </a:t>
            </a:r>
            <a:r>
              <a:rPr lang="en-US" altLang="ko-KR" sz="4000" b="1" dirty="0" err="1">
                <a:highlight>
                  <a:srgbClr val="FDFDD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getRandomDiff</a:t>
            </a:r>
            <a:endParaRPr lang="ko-KR" altLang="en-US" sz="4000" b="1" dirty="0">
              <a:highlight>
                <a:srgbClr val="FDFDD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08F2314-7635-4904-96F2-5B6051A35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737"/>
            <a:ext cx="810317" cy="4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10976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073" name="그림 19">
            <a:extLst>
              <a:ext uri="{FF2B5EF4-FFF2-40B4-BE49-F238E27FC236}">
                <a16:creationId xmlns:a16="http://schemas.microsoft.com/office/drawing/2014/main" id="{1B1A1F25-B29F-43FF-8335-6C770471B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330" y="1882019"/>
            <a:ext cx="6765053" cy="263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51ECAC2-EF9E-4FA8-A8FE-417C2E2398CE}"/>
              </a:ext>
            </a:extLst>
          </p:cNvPr>
          <p:cNvSpPr/>
          <p:nvPr/>
        </p:nvSpPr>
        <p:spPr>
          <a:xfrm>
            <a:off x="265814" y="3834003"/>
            <a:ext cx="13330637" cy="2918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 </a:t>
            </a:r>
            <a:endParaRPr lang="ko-KR" altLang="ko-KR" sz="2400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ko-KR" sz="24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사용자가 설정한 난이도에 따라 퍼즐 내 공개된 숫자 사이의 간격을 조정하는 메소드</a:t>
            </a:r>
          </a:p>
          <a:p>
            <a:pPr marL="342900" lvl="0" indent="-342900" algn="just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Easy</a:t>
            </a:r>
            <a:r>
              <a:rPr lang="ko-KR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인 경우</a:t>
            </a:r>
            <a:r>
              <a:rPr lang="en-US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:      </a:t>
            </a:r>
            <a:r>
              <a:rPr lang="ko-KR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숫자 간</a:t>
            </a:r>
            <a:r>
              <a:rPr lang="en-US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2~3 </a:t>
            </a:r>
            <a:r>
              <a:rPr lang="ko-KR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칸의 빈칸 생성</a:t>
            </a:r>
          </a:p>
          <a:p>
            <a:pPr marL="342900" lvl="0" indent="-342900" algn="just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Normal</a:t>
            </a:r>
            <a:r>
              <a:rPr lang="ko-KR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인 경우</a:t>
            </a:r>
            <a:r>
              <a:rPr lang="en-US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:  </a:t>
            </a:r>
            <a:r>
              <a:rPr lang="ko-KR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숫자 간 </a:t>
            </a:r>
            <a:r>
              <a:rPr lang="en-US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4~7 </a:t>
            </a:r>
            <a:r>
              <a:rPr lang="ko-KR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칸의 빈칸 생성</a:t>
            </a:r>
          </a:p>
          <a:p>
            <a:pPr marL="342900" lvl="0" indent="-342900" algn="just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Hard</a:t>
            </a:r>
            <a:r>
              <a:rPr lang="ko-KR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인 경우</a:t>
            </a:r>
            <a:r>
              <a:rPr lang="en-US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:      </a:t>
            </a:r>
            <a:r>
              <a:rPr lang="ko-KR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숫자 간 </a:t>
            </a:r>
            <a:r>
              <a:rPr lang="en-US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8~10 </a:t>
            </a:r>
            <a:r>
              <a:rPr lang="ko-KR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칸의 빈칸 생성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00E396-D72E-4665-9CD2-4F030D91D351}"/>
              </a:ext>
            </a:extLst>
          </p:cNvPr>
          <p:cNvSpPr/>
          <p:nvPr/>
        </p:nvSpPr>
        <p:spPr>
          <a:xfrm>
            <a:off x="9618950" y="6369957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A83A1-A874-4DFD-9DB6-2A34B523B76B}"/>
              </a:ext>
            </a:extLst>
          </p:cNvPr>
          <p:cNvSpPr txBox="1"/>
          <p:nvPr/>
        </p:nvSpPr>
        <p:spPr>
          <a:xfrm>
            <a:off x="1124188" y="354021"/>
            <a:ext cx="336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2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GENERATOR &gt;</a:t>
            </a:r>
            <a:endParaRPr lang="ko-KR" altLang="ko-KR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924937" y="1194554"/>
            <a:ext cx="4025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2-2.  </a:t>
            </a:r>
            <a:r>
              <a:rPr lang="en-US" altLang="ko-KR" sz="4000" b="1" dirty="0" err="1">
                <a:highlight>
                  <a:srgbClr val="FDFDDF"/>
                </a:highlight>
              </a:rPr>
              <a:t>makePuzzle</a:t>
            </a:r>
            <a:endParaRPr lang="en-US" altLang="ko-KR" sz="4000" b="1" dirty="0">
              <a:highlight>
                <a:srgbClr val="FDFDD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1ECAC2-EF9E-4FA8-A8FE-417C2E2398CE}"/>
              </a:ext>
            </a:extLst>
          </p:cNvPr>
          <p:cNvSpPr/>
          <p:nvPr/>
        </p:nvSpPr>
        <p:spPr>
          <a:xfrm>
            <a:off x="5551139" y="312063"/>
            <a:ext cx="6640861" cy="6286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지정된 난이도에 따라 숫자 간격을 조정하며</a:t>
            </a:r>
            <a:endParaRPr lang="en-US" altLang="ko-KR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/>
            <a:r>
              <a:rPr lang="ko-KR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유효한 </a:t>
            </a:r>
            <a:r>
              <a:rPr lang="ko-KR" altLang="ko-KR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히다토</a:t>
            </a:r>
            <a:r>
              <a:rPr lang="ko-KR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퍼즐을 생성하는 메소드</a:t>
            </a: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lvl="0" indent="-285750">
              <a:buFontTx/>
              <a:buChar char="-"/>
            </a:pPr>
            <a:endParaRPr lang="en-US" altLang="ko-KR" sz="17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/>
            <a:r>
              <a:rPr lang="ko-KR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칸과 이웃하는 칸으로 이동했음을 가정 후</a:t>
            </a:r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 lvl="0"/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이동 가능 여부를 체크</a:t>
            </a:r>
            <a:endParaRPr lang="en-US" altLang="ko-KR" sz="17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lvl="0" indent="-285750">
              <a:buFontTx/>
              <a:buChar char="-"/>
            </a:pPr>
            <a:endParaRPr lang="en-US" altLang="ko-KR" sz="17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/>
            <a:r>
              <a:rPr lang="ko-KR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매트릭스 범위를 벗어나거나 이미 숫자가</a:t>
            </a:r>
            <a:endParaRPr lang="en-US" altLang="ko-KR" sz="17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/>
            <a:r>
              <a:rPr lang="ko-KR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배정된 칸으로 이동한 경우</a:t>
            </a:r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count </a:t>
            </a:r>
            <a:r>
              <a:rPr lang="ko-KR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 증가</a:t>
            </a:r>
            <a:endParaRPr lang="en-US" altLang="ko-KR" sz="17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lvl="0" indent="-285750">
              <a:buFontTx/>
              <a:buChar char="-"/>
            </a:pPr>
            <a:endParaRPr lang="ko-KR" altLang="ko-KR" sz="17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/>
            <a:r>
              <a:rPr lang="ko-KR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숫자가 배정되지 않은 빈칸으로 이동한 경우</a:t>
            </a:r>
            <a:endParaRPr lang="en-US" altLang="ko-KR" sz="17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/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넣을 숫자</a:t>
            </a:r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order </a:t>
            </a:r>
            <a:r>
              <a:rPr lang="ko-KR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값을 칸에 할당 후 </a:t>
            </a:r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order </a:t>
            </a:r>
            <a:r>
              <a:rPr lang="ko-KR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 증가 </a:t>
            </a:r>
            <a:endParaRPr lang="en-US" altLang="ko-KR" sz="17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lvl="0" indent="-285750">
              <a:buFontTx/>
              <a:buChar char="-"/>
            </a:pPr>
            <a:endParaRPr lang="en-US" altLang="ko-KR" sz="17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/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Order </a:t>
            </a:r>
            <a:r>
              <a:rPr lang="ko-KR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값이 바뀔 때마다</a:t>
            </a:r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max point </a:t>
            </a:r>
            <a:r>
              <a:rPr lang="ko-KR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위치를 같이 갱신하여</a:t>
            </a:r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 lvl="0"/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현재 위치좌표를 보관 </a:t>
            </a:r>
            <a:endParaRPr lang="en-US" altLang="ko-KR" sz="17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lvl="0" indent="-285750">
              <a:buFontTx/>
              <a:buChar char="-"/>
            </a:pPr>
            <a:endParaRPr lang="en-US" altLang="ko-KR" sz="17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/>
            <a:r>
              <a:rPr lang="ko-KR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</a:t>
            </a:r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order</a:t>
            </a:r>
            <a:r>
              <a:rPr lang="ko-KR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직전에 표기된 숫자와 </a:t>
            </a:r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diff </a:t>
            </a:r>
            <a:r>
              <a:rPr lang="ko-KR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만큼 차이 나지 않는 경우</a:t>
            </a:r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칸의 숫자를</a:t>
            </a:r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</a:t>
            </a:r>
            <a:r>
              <a:rPr lang="ko-KR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표기</a:t>
            </a:r>
            <a:endParaRPr lang="en-US" altLang="ko-KR" sz="17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lvl="0" indent="-285750">
              <a:buFontTx/>
              <a:buChar char="-"/>
            </a:pPr>
            <a:endParaRPr lang="en-US" altLang="ko-KR" sz="17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/>
            <a:r>
              <a:rPr lang="ko-KR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만약 현재 </a:t>
            </a:r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order</a:t>
            </a:r>
            <a:r>
              <a:rPr lang="ko-KR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퍼즐의 마지막 숫자인 경우 </a:t>
            </a:r>
            <a:endParaRPr lang="en-US" altLang="ko-KR" sz="17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/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이전 숫자와의 간격을 고려하지 않고 퍼즐에 숫자 표기</a:t>
            </a:r>
            <a:endParaRPr lang="en-US" altLang="ko-KR" sz="17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lvl="0" indent="-285750">
              <a:buFontTx/>
              <a:buChar char="-"/>
            </a:pPr>
            <a:endParaRPr lang="en-US" altLang="ko-KR" sz="17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/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Count </a:t>
            </a:r>
            <a:r>
              <a:rPr lang="ko-KR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값이 일정 값 이상으로 넘어가는 경우</a:t>
            </a:r>
            <a:endParaRPr lang="en-US" altLang="ko-KR" sz="17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/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목표로 하는 </a:t>
            </a:r>
            <a:r>
              <a:rPr lang="ko-KR" altLang="ko-KR" sz="175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히다토</a:t>
            </a:r>
            <a:r>
              <a:rPr lang="ko-KR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퍼즐 생성이 어렵다고 판단</a:t>
            </a:r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퍼즐</a:t>
            </a:r>
            <a:r>
              <a:rPr lang="en-US" altLang="ko-KR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7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재생성</a:t>
            </a:r>
            <a:endParaRPr lang="ko-KR" altLang="ko-KR" sz="17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077" name="그림 16">
            <a:extLst>
              <a:ext uri="{FF2B5EF4-FFF2-40B4-BE49-F238E27FC236}">
                <a16:creationId xmlns:a16="http://schemas.microsoft.com/office/drawing/2014/main" id="{1F1A0EBA-AC25-4791-8867-0B978DEAD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2"/>
          <a:stretch>
            <a:fillRect/>
          </a:stretch>
        </p:blipFill>
        <p:spPr bwMode="auto">
          <a:xfrm>
            <a:off x="135013" y="2084847"/>
            <a:ext cx="5426066" cy="313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그림 18">
            <a:extLst>
              <a:ext uri="{FF2B5EF4-FFF2-40B4-BE49-F238E27FC236}">
                <a16:creationId xmlns:a16="http://schemas.microsoft.com/office/drawing/2014/main" id="{404582A5-51E4-4270-ADE0-34142B2DD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8" y="5275363"/>
            <a:ext cx="5471627" cy="119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9B633A62-8890-4585-8286-B37AC86A0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35049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10976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122849-410B-4355-8296-A3083450243D}"/>
              </a:ext>
            </a:extLst>
          </p:cNvPr>
          <p:cNvSpPr/>
          <p:nvPr/>
        </p:nvSpPr>
        <p:spPr>
          <a:xfrm>
            <a:off x="9618950" y="6545937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B7EC15-9568-4CC5-BDDF-457CD745BC4B}"/>
              </a:ext>
            </a:extLst>
          </p:cNvPr>
          <p:cNvSpPr txBox="1"/>
          <p:nvPr/>
        </p:nvSpPr>
        <p:spPr>
          <a:xfrm>
            <a:off x="1124188" y="354021"/>
            <a:ext cx="336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2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GENERATOR &gt;</a:t>
            </a:r>
            <a:endParaRPr lang="ko-KR" altLang="ko-KR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07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82802" y="366046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SOLVER &gt;</a:t>
            </a:r>
            <a:endParaRPr lang="ko-KR" altLang="ko-KR" sz="3200" dirty="0">
              <a:solidFill>
                <a:schemeClr val="accent5">
                  <a:lumMod val="60000"/>
                  <a:lumOff val="4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9260" y="985686"/>
            <a:ext cx="10213848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4000" b="1" dirty="0" err="1">
                <a:highlight>
                  <a:srgbClr val="FDFDD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solverManager</a:t>
            </a:r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</a:p>
          <a:p>
            <a:pPr marL="457200" indent="-457200">
              <a:buAutoNum type="arabicPeriod"/>
            </a:pPr>
            <a:endParaRPr lang="ko-KR" altLang="ko-KR" sz="1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5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main </a:t>
            </a:r>
            <a:r>
              <a:rPr lang="ko-KR" altLang="ko-KR" sz="25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함수에서 넘겨받은 </a:t>
            </a:r>
            <a:r>
              <a:rPr lang="ko-KR" altLang="ko-KR" sz="25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히다토</a:t>
            </a:r>
            <a:r>
              <a:rPr lang="ko-KR" altLang="ko-KR" sz="25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퍼즐에서 퍼즐 정보 추출</a:t>
            </a:r>
            <a:endParaRPr lang="en-US" altLang="ko-KR" sz="25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5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HidatoSolver</a:t>
            </a:r>
            <a:r>
              <a:rPr lang="ko-KR" altLang="ko-KR" sz="25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호출</a:t>
            </a:r>
            <a:endParaRPr lang="en-US" altLang="ko-KR" sz="25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해결된 </a:t>
            </a:r>
            <a:r>
              <a:rPr lang="ko-KR" altLang="ko-KR" sz="2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히다토</a:t>
            </a:r>
            <a:r>
              <a:rPr lang="ko-KR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퍼즐을 </a:t>
            </a:r>
            <a:r>
              <a:rPr lang="ko-KR" altLang="ko-KR" sz="25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화면에 출력</a:t>
            </a:r>
          </a:p>
          <a:p>
            <a:pPr marL="342900" indent="-342900">
              <a:buFontTx/>
              <a:buChar char="-"/>
            </a:pPr>
            <a:endParaRPr lang="ko-KR" altLang="ko-KR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02235B-23B7-491F-97A2-1472301D820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9" t="38763" r="3667" b="19703"/>
          <a:stretch/>
        </p:blipFill>
        <p:spPr>
          <a:xfrm>
            <a:off x="1075383" y="3584153"/>
            <a:ext cx="10083546" cy="310965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4C7B127-CE75-4446-995E-02AED77A7909}"/>
              </a:ext>
            </a:extLst>
          </p:cNvPr>
          <p:cNvSpPr/>
          <p:nvPr/>
        </p:nvSpPr>
        <p:spPr>
          <a:xfrm>
            <a:off x="11123712" y="6369957"/>
            <a:ext cx="1068288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31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93983" y="950909"/>
            <a:ext cx="1021384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en-US" altLang="ko-KR" sz="4000" b="1" dirty="0" err="1">
                <a:highlight>
                  <a:srgbClr val="FDFDD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HidatoSolver</a:t>
            </a:r>
            <a:endParaRPr lang="en-US" altLang="ko-KR" sz="4000" b="1" dirty="0">
              <a:highlight>
                <a:srgbClr val="FDFDD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ko-KR" sz="1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 </a:t>
            </a:r>
            <a:r>
              <a:rPr lang="en-US" altLang="ko-KR" sz="25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SolverManager</a:t>
            </a:r>
            <a:r>
              <a:rPr lang="ko-KR" altLang="ko-KR" sz="25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로부터 받은 정보를 기반으로 </a:t>
            </a:r>
            <a:r>
              <a:rPr lang="ko-KR" altLang="ko-KR" sz="25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히다토</a:t>
            </a:r>
            <a:r>
              <a:rPr lang="ko-KR" altLang="ko-KR" sz="25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퍼즐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139DBE-31FC-41E4-898B-12C71FFDA27B}"/>
              </a:ext>
            </a:extLst>
          </p:cNvPr>
          <p:cNvGrpSpPr/>
          <p:nvPr/>
        </p:nvGrpSpPr>
        <p:grpSpPr>
          <a:xfrm>
            <a:off x="1549187" y="2240946"/>
            <a:ext cx="9093625" cy="4588115"/>
            <a:chOff x="0" y="0"/>
            <a:chExt cx="11267859" cy="512818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C5A47FD-772D-4CEC-8860-9B5C1A2665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29" t="23230" r="3250" b="3260"/>
            <a:stretch/>
          </p:blipFill>
          <p:spPr>
            <a:xfrm>
              <a:off x="0" y="0"/>
              <a:ext cx="11267859" cy="504135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13584A9-44BA-4D1E-905D-7A1C663127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72" t="27629" r="62333" b="33334"/>
            <a:stretch/>
          </p:blipFill>
          <p:spPr>
            <a:xfrm>
              <a:off x="7476818" y="2450970"/>
              <a:ext cx="3791041" cy="2677211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D39A60-404F-4137-98AB-2729EF9CB550}"/>
              </a:ext>
            </a:extLst>
          </p:cNvPr>
          <p:cNvSpPr/>
          <p:nvPr/>
        </p:nvSpPr>
        <p:spPr>
          <a:xfrm>
            <a:off x="10642812" y="6369957"/>
            <a:ext cx="1549188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C3C5B-085A-49CC-AAD8-F837F5DBF914}"/>
              </a:ext>
            </a:extLst>
          </p:cNvPr>
          <p:cNvSpPr txBox="1"/>
          <p:nvPr/>
        </p:nvSpPr>
        <p:spPr>
          <a:xfrm>
            <a:off x="1082802" y="366046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SOLVER &gt;</a:t>
            </a:r>
            <a:endParaRPr lang="ko-KR" altLang="ko-KR" sz="3200" dirty="0">
              <a:solidFill>
                <a:schemeClr val="accent5">
                  <a:lumMod val="60000"/>
                  <a:lumOff val="4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072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821871" y="1382118"/>
            <a:ext cx="4918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2-1. </a:t>
            </a:r>
            <a:r>
              <a:rPr lang="en-US" altLang="ko-KR" sz="4000" b="1" dirty="0">
                <a:highlight>
                  <a:srgbClr val="FDFDD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Preprocessing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08F2314-7635-4904-96F2-5B6051A35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737"/>
            <a:ext cx="810317" cy="4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10976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1ECAC2-EF9E-4FA8-A8FE-417C2E2398CE}"/>
              </a:ext>
            </a:extLst>
          </p:cNvPr>
          <p:cNvSpPr/>
          <p:nvPr/>
        </p:nvSpPr>
        <p:spPr>
          <a:xfrm>
            <a:off x="6348755" y="716571"/>
            <a:ext cx="5701249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/>
            <a:r>
              <a:rPr lang="ko-KR" altLang="ko-KR" sz="23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퍼즐 해결을 위해 퍼즐의 구조를 변환</a:t>
            </a:r>
            <a:r>
              <a:rPr lang="en-US" altLang="ko-KR" sz="23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pPr lvl="0" latinLnBrk="0"/>
            <a:r>
              <a:rPr lang="ko-KR" altLang="ko-KR" sz="23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퍼즐의 마지막 숫자와 퍼즐 내부 숫자</a:t>
            </a:r>
            <a:endParaRPr lang="en-US" altLang="ko-KR" sz="23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latinLnBrk="0"/>
            <a:r>
              <a:rPr lang="ko-KR" altLang="ko-KR" sz="23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정보를 얻기 위한 메소드</a:t>
            </a:r>
            <a:endParaRPr lang="en-US" altLang="ko-KR" sz="23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latinLnBrk="0"/>
            <a:endParaRPr lang="ko-KR" altLang="ko-KR" sz="23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latinLnBrk="0"/>
            <a:r>
              <a:rPr lang="en-US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integer type</a:t>
            </a:r>
            <a:r>
              <a:rPr lang="ko-KR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</a:t>
            </a:r>
            <a:r>
              <a:rPr lang="en-US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3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puzz</a:t>
            </a:r>
            <a:r>
              <a:rPr lang="ko-KR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</a:t>
            </a:r>
            <a:r>
              <a:rPr lang="en-US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높이</a:t>
            </a:r>
            <a:r>
              <a:rPr lang="en-US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너비</a:t>
            </a:r>
            <a:r>
              <a:rPr lang="ko-KR" altLang="en-US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</a:t>
            </a:r>
            <a:endParaRPr lang="en-US" altLang="ko-KR" sz="23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latinLnBrk="0"/>
            <a:r>
              <a:rPr lang="ko-KR" altLang="en-US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받</a:t>
            </a:r>
            <a:r>
              <a:rPr lang="ko-KR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</a:t>
            </a:r>
            <a:r>
              <a:rPr lang="en-US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element type</a:t>
            </a:r>
            <a:r>
              <a:rPr lang="ko-KR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배열인 </a:t>
            </a:r>
            <a:r>
              <a:rPr lang="en-US" altLang="ko-KR" sz="23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E_array</a:t>
            </a:r>
            <a:r>
              <a:rPr lang="ko-KR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</a:t>
            </a:r>
            <a:endParaRPr lang="en-US" altLang="ko-KR" sz="23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latinLnBrk="0"/>
            <a:r>
              <a:rPr lang="en-US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bool type</a:t>
            </a:r>
            <a:r>
              <a:rPr lang="ko-KR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배열인 </a:t>
            </a:r>
            <a:r>
              <a:rPr lang="en-US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existed, </a:t>
            </a:r>
            <a:r>
              <a:rPr lang="ko-KR" altLang="en-US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그리고</a:t>
            </a:r>
            <a:endParaRPr lang="en-US" altLang="ko-KR" sz="23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latinLnBrk="0"/>
            <a:r>
              <a:rPr lang="ko-KR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마지막 숫자인 </a:t>
            </a:r>
            <a:r>
              <a:rPr lang="en-US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 </a:t>
            </a:r>
            <a:r>
              <a:rPr lang="ko-KR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 생성</a:t>
            </a:r>
            <a:endParaRPr lang="en-US" altLang="ko-KR" sz="23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lvl="0" indent="-285750" latinLnBrk="0">
              <a:buFontTx/>
              <a:buChar char="-"/>
            </a:pPr>
            <a:endParaRPr lang="ko-KR" altLang="ko-KR" sz="23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latinLnBrk="0"/>
            <a:r>
              <a:rPr lang="en-US" altLang="ko-KR" sz="23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Puzz</a:t>
            </a:r>
            <a:r>
              <a:rPr lang="ko-KR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</a:t>
            </a:r>
            <a:r>
              <a:rPr lang="en-US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loop</a:t>
            </a:r>
            <a:r>
              <a:rPr lang="ko-KR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하며 내부 숫자 값을</a:t>
            </a:r>
            <a:endParaRPr lang="en-US" altLang="ko-KR" sz="23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latinLnBrk="0"/>
            <a:r>
              <a:rPr lang="en-US" altLang="ko-KR" sz="23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E_array</a:t>
            </a:r>
            <a:r>
              <a:rPr lang="ko-KR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en-US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value</a:t>
            </a:r>
            <a:r>
              <a:rPr lang="ko-KR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값으로 지정하고</a:t>
            </a:r>
            <a:r>
              <a:rPr lang="en-US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existed</a:t>
            </a:r>
            <a:r>
              <a:rPr lang="ko-KR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해당 위치 값을 </a:t>
            </a:r>
            <a:r>
              <a:rPr lang="en-US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true</a:t>
            </a:r>
            <a:r>
              <a:rPr lang="ko-KR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</a:t>
            </a:r>
            <a:endParaRPr lang="en-US" altLang="ko-KR" sz="23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latinLnBrk="0"/>
            <a:r>
              <a:rPr lang="ko-KR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설정하여 숫자가 존재함을 표시</a:t>
            </a:r>
            <a:endParaRPr lang="en-US" altLang="ko-KR" sz="23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lvl="0" indent="-285750" latinLnBrk="0">
              <a:buFontTx/>
              <a:buChar char="-"/>
            </a:pPr>
            <a:endParaRPr lang="ko-KR" altLang="ko-KR" sz="23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latinLnBrk="0"/>
            <a:r>
              <a:rPr lang="en-US" altLang="ko-KR" sz="23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Puzz</a:t>
            </a:r>
            <a:r>
              <a:rPr lang="ko-KR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en-US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loop</a:t>
            </a:r>
            <a:r>
              <a:rPr lang="ko-KR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 최대값 정보를</a:t>
            </a:r>
            <a:endParaRPr lang="en-US" altLang="ko-KR" sz="23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latinLnBrk="0"/>
            <a:r>
              <a:rPr lang="en-US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</a:t>
            </a:r>
            <a:r>
              <a:rPr lang="ko-KR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넣어 전체 퍼즐의</a:t>
            </a:r>
            <a:r>
              <a:rPr lang="en-US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ko-KR" sz="2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마지막 숫자 파악</a:t>
            </a:r>
            <a:endParaRPr lang="ko-KR" altLang="ko-KR" sz="2200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633A62-8890-4585-8286-B37AC86A0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3520710"/>
            <a:ext cx="810317" cy="4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10976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B3AD30-B472-406E-B73C-82013D66EDD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8" t="4811" r="26667" b="28000"/>
          <a:stretch/>
        </p:blipFill>
        <p:spPr>
          <a:xfrm>
            <a:off x="232194" y="2328074"/>
            <a:ext cx="6097688" cy="378448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4429BC-4909-4502-8AAB-3B1C64E0ECB2}"/>
              </a:ext>
            </a:extLst>
          </p:cNvPr>
          <p:cNvSpPr/>
          <p:nvPr/>
        </p:nvSpPr>
        <p:spPr>
          <a:xfrm>
            <a:off x="9666514" y="6516225"/>
            <a:ext cx="2525486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E21FEF-FF1A-49AD-80A6-5AB3A46228A6}"/>
              </a:ext>
            </a:extLst>
          </p:cNvPr>
          <p:cNvSpPr txBox="1"/>
          <p:nvPr/>
        </p:nvSpPr>
        <p:spPr>
          <a:xfrm>
            <a:off x="1082802" y="366046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SOLVER &gt;</a:t>
            </a:r>
            <a:endParaRPr lang="ko-KR" altLang="ko-KR" sz="3200" dirty="0">
              <a:solidFill>
                <a:schemeClr val="accent5">
                  <a:lumMod val="60000"/>
                  <a:lumOff val="4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680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351771" y="1111695"/>
            <a:ext cx="3488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2-2. </a:t>
            </a:r>
            <a:r>
              <a:rPr lang="en-US" altLang="ko-KR" sz="4000" b="1" dirty="0" err="1">
                <a:highlight>
                  <a:srgbClr val="FDFDD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findstart</a:t>
            </a:r>
            <a:endParaRPr lang="ko-KR" altLang="en-US" sz="4000" b="1" dirty="0">
              <a:highlight>
                <a:srgbClr val="FDFDD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08F2314-7635-4904-96F2-5B6051A35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737"/>
            <a:ext cx="810317" cy="4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10976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1ECAC2-EF9E-4FA8-A8FE-417C2E2398CE}"/>
              </a:ext>
            </a:extLst>
          </p:cNvPr>
          <p:cNvSpPr/>
          <p:nvPr/>
        </p:nvSpPr>
        <p:spPr>
          <a:xfrm>
            <a:off x="1613908" y="3370944"/>
            <a:ext cx="9881407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latinLnBrk="0"/>
            <a:r>
              <a:rPr lang="ko-KR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퍼즐의 처음 시작지점인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</a:t>
            </a:r>
            <a:r>
              <a:rPr lang="ko-KR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퍼즐 내부에서 찾기 위한 메소드</a:t>
            </a:r>
            <a:endParaRPr lang="en-US" altLang="ko-KR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lvl="0" indent="-342900" latinLnBrk="0">
              <a:buFontTx/>
              <a:buChar char="-"/>
            </a:pPr>
            <a:endParaRPr lang="en-US" altLang="ko-KR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latinLnBrk="0"/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칸의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value</a:t>
            </a:r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</a:t>
            </a:r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 경우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pPr lvl="0" latinLnBrk="0"/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칸의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x, y </a:t>
            </a:r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좌표 할당 후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true </a:t>
            </a:r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반환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latinLnBrk="0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아닌 경우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false </a:t>
            </a:r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반환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latinLnBrk="0"/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퍼즐의 처음부터 끝까지 순차적으로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loop</a:t>
            </a:r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하며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pPr lvl="0" latinLnBrk="0"/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퍼즐 전체를 탐색하는 기존의 형태를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latinLnBrk="0"/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퍼즐의 처음과 끝에서 동시 탐색하는 형태로 수정하여 효율성 증대</a:t>
            </a:r>
            <a:endParaRPr lang="ko-KR" altLang="ko-KR" sz="2400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04102A3-7797-41D0-9737-93FA75D31C1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2" t="55121" r="22526" b="26222"/>
          <a:stretch/>
        </p:blipFill>
        <p:spPr>
          <a:xfrm>
            <a:off x="1628422" y="1834828"/>
            <a:ext cx="8935155" cy="150708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F25BDA4-BD8A-430B-8C45-30BCAFD9E5CC}"/>
              </a:ext>
            </a:extLst>
          </p:cNvPr>
          <p:cNvSpPr/>
          <p:nvPr/>
        </p:nvSpPr>
        <p:spPr>
          <a:xfrm>
            <a:off x="10563577" y="6261025"/>
            <a:ext cx="1628423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ADFAE-AF8F-4B11-8B63-8ECF99D3E511}"/>
              </a:ext>
            </a:extLst>
          </p:cNvPr>
          <p:cNvSpPr txBox="1"/>
          <p:nvPr/>
        </p:nvSpPr>
        <p:spPr>
          <a:xfrm>
            <a:off x="1082802" y="366046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SOLVER &gt;</a:t>
            </a:r>
            <a:endParaRPr lang="ko-KR" altLang="ko-KR" sz="3200" dirty="0">
              <a:solidFill>
                <a:schemeClr val="accent5">
                  <a:lumMod val="60000"/>
                  <a:lumOff val="4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740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06185" y="1072160"/>
            <a:ext cx="3063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2-3. </a:t>
            </a:r>
            <a:r>
              <a:rPr lang="en-US" altLang="ko-KR" sz="4000" b="1" dirty="0">
                <a:highlight>
                  <a:srgbClr val="FDFDD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Search</a:t>
            </a:r>
            <a:endParaRPr lang="ko-KR" altLang="ko-KR" sz="4000" b="1" dirty="0">
              <a:highlight>
                <a:srgbClr val="FDFDD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08F2314-7635-4904-96F2-5B6051A35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737"/>
            <a:ext cx="810317" cy="4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10976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1ECAC2-EF9E-4FA8-A8FE-417C2E2398CE}"/>
              </a:ext>
            </a:extLst>
          </p:cNvPr>
          <p:cNvSpPr/>
          <p:nvPr/>
        </p:nvSpPr>
        <p:spPr>
          <a:xfrm>
            <a:off x="4876284" y="1071304"/>
            <a:ext cx="720037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/>
            <a:r>
              <a:rPr lang="ko-KR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위치하는 퍼즐의 좌표와 찾을 숫자 값을 받아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DFS </a:t>
            </a:r>
            <a:r>
              <a:rPr lang="ko-KR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방식으로 재귀 호출하여 퍼즐의 해답을 만드는 메소드</a:t>
            </a:r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lvl="0" indent="-285750" latinLnBrk="0">
              <a:buFont typeface="Wingdings" panose="05000000000000000000" pitchFamily="2" charset="2"/>
              <a:buChar char="Ø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latinLnBrk="0"/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getNeighbors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</a:t>
            </a:r>
            <a:r>
              <a:rPr lang="ko-KR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호출하여 현재 좌표에서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8</a:t>
            </a:r>
            <a:r>
              <a:rPr lang="ko-KR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방향 중 이동 가능한 방향 정보 생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성 후</a:t>
            </a:r>
            <a:r>
              <a:rPr lang="ko-KR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이웃 칸을 순회하며 진행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lvl="0" indent="-285750" latinLnBrk="0">
              <a:buFont typeface="Wingdings" panose="05000000000000000000" pitchFamily="2" charset="2"/>
              <a:buChar char="Ø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latinLnBrk="0"/>
            <a:r>
              <a:rPr lang="ko-KR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찾을 숫자가 처음에 주어진 퍼즐에 존재할 때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latinLnBrk="0"/>
            <a:r>
              <a:rPr lang="ko-KR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찾던 숫자를 이웃 칸에서 발견한 경우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latinLnBrk="0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찾을 숫자에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+1 </a:t>
            </a:r>
            <a:r>
              <a:rPr lang="ko-KR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하여 다시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search() recursive call</a:t>
            </a:r>
            <a:endParaRPr lang="ko-KR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발견하지 못한 경우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false </a:t>
            </a:r>
            <a:r>
              <a:rPr lang="ko-KR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반환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찾을 숫자가 처음에 주어진 퍼즐에 존재하지 않을 때</a:t>
            </a:r>
          </a:p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빈 칸인 이웃의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value</a:t>
            </a:r>
            <a:r>
              <a:rPr lang="ko-KR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현재 찾는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order</a:t>
            </a:r>
            <a:r>
              <a:rPr lang="ko-KR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가정</a:t>
            </a:r>
          </a:p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찾는 숫자를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+1 </a:t>
            </a:r>
            <a:r>
              <a:rPr lang="ko-KR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하여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search() </a:t>
            </a:r>
            <a:r>
              <a:rPr lang="ko-KR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호출</a:t>
            </a:r>
          </a:p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호출한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search()</a:t>
            </a:r>
            <a:r>
              <a:rPr lang="ko-KR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</a:t>
            </a:r>
          </a:p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true</a:t>
            </a:r>
            <a:r>
              <a:rPr lang="ko-KR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반환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: </a:t>
            </a:r>
            <a:r>
              <a:rPr lang="ko-KR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가정이 맞다고 판단하여 계속 진행</a:t>
            </a:r>
          </a:p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false</a:t>
            </a:r>
            <a:r>
              <a:rPr lang="ko-KR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반환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 </a:t>
            </a:r>
            <a:r>
              <a:rPr lang="ko-KR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가정이 틀리다 판단하여 가정을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recover</a:t>
            </a:r>
            <a:endParaRPr lang="ko-KR" altLang="ko-KR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633A62-8890-4585-8286-B37AC86A0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3520710"/>
            <a:ext cx="810317" cy="4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10976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D6833F9-7AD2-4141-A8F4-435F9B4DEF5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0" t="45572" r="30672" b="35335"/>
          <a:stretch/>
        </p:blipFill>
        <p:spPr>
          <a:xfrm>
            <a:off x="396246" y="1844030"/>
            <a:ext cx="4454050" cy="292787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260C7A0-A6D6-4684-8299-45B5EE726A2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8" t="33254" r="36333" b="41718"/>
          <a:stretch/>
        </p:blipFill>
        <p:spPr>
          <a:xfrm>
            <a:off x="265814" y="4771906"/>
            <a:ext cx="4658332" cy="195293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1BF551-BA86-4140-90D7-9015B96C38F3}"/>
              </a:ext>
            </a:extLst>
          </p:cNvPr>
          <p:cNvSpPr/>
          <p:nvPr/>
        </p:nvSpPr>
        <p:spPr>
          <a:xfrm>
            <a:off x="9378197" y="6534150"/>
            <a:ext cx="2813804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254867-CDA1-44A1-8EFB-DACEBD8DF488}"/>
              </a:ext>
            </a:extLst>
          </p:cNvPr>
          <p:cNvSpPr txBox="1"/>
          <p:nvPr/>
        </p:nvSpPr>
        <p:spPr>
          <a:xfrm>
            <a:off x="1082802" y="366046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SOLVER &gt;</a:t>
            </a:r>
            <a:endParaRPr lang="ko-KR" altLang="ko-KR" sz="3200" dirty="0">
              <a:solidFill>
                <a:schemeClr val="accent5">
                  <a:lumMod val="60000"/>
                  <a:lumOff val="4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747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56895" y="1453050"/>
            <a:ext cx="4703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2-4. </a:t>
            </a:r>
            <a:r>
              <a:rPr lang="en-US" altLang="ko-KR" sz="4000" b="1" dirty="0" err="1">
                <a:highlight>
                  <a:srgbClr val="FDFDD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getNeighbors</a:t>
            </a:r>
            <a:endParaRPr lang="ko-KR" altLang="ko-KR" sz="4000" b="1" dirty="0">
              <a:highlight>
                <a:srgbClr val="FDFDD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08F2314-7635-4904-96F2-5B6051A35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737"/>
            <a:ext cx="810317" cy="4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10976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1ECAC2-EF9E-4FA8-A8FE-417C2E2398CE}"/>
              </a:ext>
            </a:extLst>
          </p:cNvPr>
          <p:cNvSpPr/>
          <p:nvPr/>
        </p:nvSpPr>
        <p:spPr>
          <a:xfrm>
            <a:off x="5294543" y="1209532"/>
            <a:ext cx="664056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/>
            <a:r>
              <a:rPr lang="ko-KR" altLang="ko-KR" sz="2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퍼즐 칸의 좌표를 받아 해당 좌표에서 이동할 수 </a:t>
            </a:r>
            <a:endParaRPr lang="en-US" altLang="ko-KR" sz="22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latinLnBrk="0"/>
            <a:r>
              <a:rPr lang="ko-KR" altLang="ko-KR" sz="2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있는 칸의 방향 정보와 해당 칸</a:t>
            </a:r>
            <a:r>
              <a:rPr lang="ko-KR" altLang="en-US" sz="2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</a:t>
            </a:r>
            <a:r>
              <a:rPr lang="en-US" altLang="ko-KR" sz="22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getNeighbors</a:t>
            </a:r>
            <a:r>
              <a:rPr lang="en-US" altLang="ko-KR" sz="2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</a:t>
            </a:r>
            <a:r>
              <a:rPr lang="ko-KR" altLang="ko-KR" sz="2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이미 실행했다는 기록 정보를 만드는 메소드</a:t>
            </a:r>
            <a:endParaRPr lang="en-US" altLang="ko-KR" sz="22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lvl="0" indent="-285750" latinLnBrk="0">
              <a:buFont typeface="Wingdings" panose="05000000000000000000" pitchFamily="2" charset="2"/>
              <a:buChar char="u"/>
            </a:pPr>
            <a:endParaRPr lang="en-US" altLang="ko-KR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latinLnBrk="0"/>
            <a:r>
              <a:rPr lang="ko-KR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칸과 이웃하는 칸으로 이동했음을 가정 후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 lvl="0" latinLnBrk="0"/>
            <a:r>
              <a:rPr lang="ko-KR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이동한 칸으로의 이동 가능 여부를 체크</a:t>
            </a:r>
            <a:endParaRPr lang="en-US" altLang="ko-KR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latinLnBrk="0"/>
            <a:endParaRPr lang="en-US" altLang="ko-KR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latinLnBrk="0"/>
            <a:r>
              <a:rPr lang="ko-KR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만약 이동한 칸이 빈칸 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or </a:t>
            </a:r>
            <a:r>
              <a:rPr lang="ko-KR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숫자인 경우</a:t>
            </a:r>
            <a:endParaRPr lang="en-US" altLang="ko-KR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latinLnBrk="0"/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방향의 이동가능 여부를 의미하는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</a:p>
          <a:p>
            <a:pPr lvl="0" latinLnBrk="0"/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element</a:t>
            </a:r>
            <a:r>
              <a:rPr lang="ko-KR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neighbors </a:t>
            </a:r>
            <a:r>
              <a:rPr lang="ko-KR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값을 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true</a:t>
            </a:r>
            <a:r>
              <a:rPr lang="ko-KR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변경</a:t>
            </a:r>
            <a:endParaRPr lang="en-US" altLang="ko-KR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lvl="0" indent="-285750" latinLnBrk="0">
              <a:buFont typeface="Wingdings" panose="05000000000000000000" pitchFamily="2" charset="2"/>
              <a:buChar char="u"/>
            </a:pPr>
            <a:endParaRPr lang="en-US" altLang="ko-KR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latinLnBrk="0"/>
            <a:r>
              <a:rPr lang="ko-KR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퍼즐 좌표에 대한 이웃 중복 확인을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막기위해 현재 칸의 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neighbors </a:t>
            </a:r>
            <a:r>
              <a:rPr lang="ko-KR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 마지막 칸에 기록 정보를 남겨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 효율성 증대</a:t>
            </a:r>
            <a:endParaRPr lang="ko-KR" altLang="ko-KR" sz="2200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633A62-8890-4585-8286-B37AC86A0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3520710"/>
            <a:ext cx="810317" cy="4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10976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3855791-70CD-4863-ADF5-FD7F819D0F37}"/>
              </a:ext>
            </a:extLst>
          </p:cNvPr>
          <p:cNvPicPr/>
          <p:nvPr/>
        </p:nvPicPr>
        <p:blipFill rotWithShape="1">
          <a:blip r:embed="rId2"/>
          <a:srcRect l="42502" t="29445" r="24500" b="28041"/>
          <a:stretch/>
        </p:blipFill>
        <p:spPr>
          <a:xfrm>
            <a:off x="405158" y="2380713"/>
            <a:ext cx="4894763" cy="337942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5EA7BE-7075-4CA6-8B82-B7158854D3F4}"/>
              </a:ext>
            </a:extLst>
          </p:cNvPr>
          <p:cNvSpPr/>
          <p:nvPr/>
        </p:nvSpPr>
        <p:spPr>
          <a:xfrm>
            <a:off x="9390743" y="6476968"/>
            <a:ext cx="2801257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3A607B-20C8-4E2C-AA2F-03D370491C50}"/>
              </a:ext>
            </a:extLst>
          </p:cNvPr>
          <p:cNvSpPr txBox="1"/>
          <p:nvPr/>
        </p:nvSpPr>
        <p:spPr>
          <a:xfrm>
            <a:off x="1082802" y="366046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SOLVER &gt;</a:t>
            </a:r>
            <a:endParaRPr lang="ko-KR" altLang="ko-KR" sz="3200" dirty="0">
              <a:solidFill>
                <a:schemeClr val="accent5">
                  <a:lumMod val="60000"/>
                  <a:lumOff val="4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1513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E711E3A-88D7-467E-88E9-5CAF82A4BF7B}"/>
              </a:ext>
            </a:extLst>
          </p:cNvPr>
          <p:cNvSpPr txBox="1"/>
          <p:nvPr/>
        </p:nvSpPr>
        <p:spPr>
          <a:xfrm>
            <a:off x="388294" y="3549402"/>
            <a:ext cx="4719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4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실행결과 및 시연</a:t>
            </a:r>
            <a:endParaRPr lang="ko-KR" altLang="ko-KR" sz="48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0123454-95A4-4F68-B08E-F11E39C4BD09}"/>
              </a:ext>
            </a:extLst>
          </p:cNvPr>
          <p:cNvCxnSpPr>
            <a:cxnSpLocks/>
          </p:cNvCxnSpPr>
          <p:nvPr/>
        </p:nvCxnSpPr>
        <p:spPr>
          <a:xfrm>
            <a:off x="387754" y="3392488"/>
            <a:ext cx="42538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B012A31-0503-4645-82D2-599EC172766D}"/>
              </a:ext>
            </a:extLst>
          </p:cNvPr>
          <p:cNvCxnSpPr>
            <a:cxnSpLocks/>
          </p:cNvCxnSpPr>
          <p:nvPr/>
        </p:nvCxnSpPr>
        <p:spPr>
          <a:xfrm>
            <a:off x="387754" y="3392488"/>
            <a:ext cx="663716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1AC6707-5E18-4054-89FA-543D54912611}"/>
              </a:ext>
            </a:extLst>
          </p:cNvPr>
          <p:cNvSpPr txBox="1"/>
          <p:nvPr/>
        </p:nvSpPr>
        <p:spPr>
          <a:xfrm>
            <a:off x="387754" y="2285885"/>
            <a:ext cx="2101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004</a:t>
            </a:r>
            <a:endParaRPr lang="ko-KR" altLang="en-US" sz="7200" b="1" dirty="0">
              <a:solidFill>
                <a:schemeClr val="tx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FF437-6236-4EF6-B68C-2687BC700D9B}"/>
              </a:ext>
            </a:extLst>
          </p:cNvPr>
          <p:cNvSpPr txBox="1"/>
          <p:nvPr/>
        </p:nvSpPr>
        <p:spPr>
          <a:xfrm>
            <a:off x="9762892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A3F4B1-0BFF-4352-8432-6FFFE343130A}"/>
              </a:ext>
            </a:extLst>
          </p:cNvPr>
          <p:cNvSpPr/>
          <p:nvPr/>
        </p:nvSpPr>
        <p:spPr>
          <a:xfrm>
            <a:off x="9502836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839393-5149-4A8B-92A4-90D9C37EE1AE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7CD30B0-51A5-4CFA-BDB4-877B132EE18A}"/>
              </a:ext>
            </a:extLst>
          </p:cNvPr>
          <p:cNvGrpSpPr/>
          <p:nvPr/>
        </p:nvGrpSpPr>
        <p:grpSpPr>
          <a:xfrm>
            <a:off x="6721467" y="1454825"/>
            <a:ext cx="5199133" cy="3828374"/>
            <a:chOff x="6823065" y="1454825"/>
            <a:chExt cx="5199133" cy="3828374"/>
          </a:xfrm>
        </p:grpSpPr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895EB3F-C20C-46F0-9A7C-7BA3CC2F9F83}"/>
                </a:ext>
              </a:extLst>
            </p:cNvPr>
            <p:cNvSpPr/>
            <p:nvPr/>
          </p:nvSpPr>
          <p:spPr>
            <a:xfrm>
              <a:off x="6823065" y="1454825"/>
              <a:ext cx="3334365" cy="3828374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96E40A3E-101D-4ADD-A671-EBEC18A8005C}"/>
                </a:ext>
              </a:extLst>
            </p:cNvPr>
            <p:cNvSpPr/>
            <p:nvPr/>
          </p:nvSpPr>
          <p:spPr>
            <a:xfrm>
              <a:off x="8687833" y="1454825"/>
              <a:ext cx="3334365" cy="3828374"/>
            </a:xfrm>
            <a:prstGeom prst="triangl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2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3043" y="173537"/>
            <a:ext cx="16706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72117" y="924085"/>
            <a:ext cx="7112084" cy="5007584"/>
            <a:chOff x="185264" y="3018699"/>
            <a:chExt cx="7112084" cy="4230222"/>
          </a:xfrm>
        </p:grpSpPr>
        <p:sp>
          <p:nvSpPr>
            <p:cNvPr id="9" name="TextBox 8"/>
            <p:cNvSpPr txBox="1"/>
            <p:nvPr/>
          </p:nvSpPr>
          <p:spPr>
            <a:xfrm>
              <a:off x="3741025" y="3023404"/>
              <a:ext cx="3541394" cy="415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R" sz="20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04166" y="6508436"/>
              <a:ext cx="3541394" cy="415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R" sz="20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85264" y="3018699"/>
              <a:ext cx="6877755" cy="741196"/>
              <a:chOff x="185264" y="3068029"/>
              <a:chExt cx="6877755" cy="74119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85264" y="3068029"/>
                <a:ext cx="471604" cy="46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1</a:t>
                </a:r>
                <a:endParaRPr lang="ko-KR" altLang="en-US" sz="3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75107" y="3081230"/>
                <a:ext cx="6187912" cy="72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500" spc="-15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역할분담 및 진행상황 </a:t>
                </a:r>
                <a:r>
                  <a:rPr lang="en-US" altLang="ko-KR" sz="2000" spc="-15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Arial" panose="020B0604020202020204" pitchFamily="34" charset="0"/>
                  </a:rPr>
                  <a:t>- </a:t>
                </a:r>
                <a:r>
                  <a:rPr lang="ko-KR" altLang="en-US" sz="2000" spc="-15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Arial" panose="020B0604020202020204" pitchFamily="34" charset="0"/>
                  </a:rPr>
                  <a:t>역할분담 </a:t>
                </a:r>
                <a:r>
                  <a:rPr lang="en-US" altLang="ko-KR" sz="2000" spc="-15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Arial" panose="020B0604020202020204" pitchFamily="34" charset="0"/>
                  </a:rPr>
                  <a:t>, </a:t>
                </a:r>
                <a:r>
                  <a:rPr lang="ko-KR" altLang="en-US" sz="2000" spc="-15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Arial" panose="020B0604020202020204" pitchFamily="34" charset="0"/>
                  </a:rPr>
                  <a:t>프로젝트 진행상황</a:t>
                </a:r>
                <a:endParaRPr lang="en-US" altLang="ko-KR" sz="2000" spc="-150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endParaRPr>
              </a:p>
              <a:p>
                <a:endParaRPr lang="ko-KR" altLang="en-US" sz="2500" spc="-15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918123" y="3927733"/>
              <a:ext cx="2063385" cy="40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spc="-15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프로젝트 구성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10663" y="4796475"/>
              <a:ext cx="6386685" cy="72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spc="-15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클래스 구조 및 세부설명 </a:t>
              </a:r>
              <a:r>
                <a:rPr lang="en-US" altLang="ko-KR" sz="2000" spc="-150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- GENERATOR ,  SOLVER</a:t>
              </a:r>
            </a:p>
            <a:p>
              <a:endParaRPr lang="ko-KR" altLang="en-US" sz="25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18123" y="6520926"/>
              <a:ext cx="4705134" cy="72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spc="-15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개선사항 </a:t>
              </a:r>
              <a:r>
                <a:rPr lang="en-US" altLang="ko-KR" sz="2000" spc="-150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- </a:t>
              </a:r>
              <a:r>
                <a:rPr lang="ko-KR" altLang="en-US" sz="2000" spc="-150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개선 대상 </a:t>
              </a:r>
              <a:r>
                <a:rPr lang="en-US" altLang="ko-KR" sz="2000" spc="-150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,  </a:t>
              </a:r>
              <a:r>
                <a:rPr lang="ko-KR" altLang="en-US" sz="2000" spc="-150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문제점 </a:t>
              </a:r>
              <a:r>
                <a:rPr lang="en-US" altLang="ko-KR" sz="2000" spc="-150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,  </a:t>
              </a:r>
              <a:r>
                <a:rPr lang="ko-KR" altLang="en-US" sz="2000" spc="-150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개선 방법</a:t>
              </a:r>
              <a:endParaRPr lang="en-US" altLang="ko-KR" sz="20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  <a:p>
              <a:endParaRPr lang="ko-KR" altLang="en-US" sz="25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77876" y="4931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>
            <a:off x="353686" y="580969"/>
            <a:ext cx="146558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AE19900-E479-48ED-82B7-3B32DBD76FD9}"/>
              </a:ext>
            </a:extLst>
          </p:cNvPr>
          <p:cNvSpPr txBox="1"/>
          <p:nvPr/>
        </p:nvSpPr>
        <p:spPr>
          <a:xfrm>
            <a:off x="1004976" y="4006761"/>
            <a:ext cx="23711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실행결과 및 시연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E48085-27E8-4E82-8497-C02422EF5C94}"/>
              </a:ext>
            </a:extLst>
          </p:cNvPr>
          <p:cNvSpPr txBox="1"/>
          <p:nvPr/>
        </p:nvSpPr>
        <p:spPr>
          <a:xfrm>
            <a:off x="997516" y="5995769"/>
            <a:ext cx="34563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25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5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주소 및 참고자료</a:t>
            </a:r>
          </a:p>
        </p:txBody>
      </p:sp>
      <p:sp>
        <p:nvSpPr>
          <p:cNvPr id="33" name="눈물 방울 32">
            <a:extLst>
              <a:ext uri="{FF2B5EF4-FFF2-40B4-BE49-F238E27FC236}">
                <a16:creationId xmlns:a16="http://schemas.microsoft.com/office/drawing/2014/main" id="{C0DAEFF3-B4E7-4F74-AEF9-24783B233CC1}"/>
              </a:ext>
            </a:extLst>
          </p:cNvPr>
          <p:cNvSpPr/>
          <p:nvPr/>
        </p:nvSpPr>
        <p:spPr>
          <a:xfrm rot="8151599">
            <a:off x="200805" y="806971"/>
            <a:ext cx="739489" cy="746246"/>
          </a:xfrm>
          <a:prstGeom prst="teardrop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눈물 방울 33">
            <a:extLst>
              <a:ext uri="{FF2B5EF4-FFF2-40B4-BE49-F238E27FC236}">
                <a16:creationId xmlns:a16="http://schemas.microsoft.com/office/drawing/2014/main" id="{ECE9D7C2-E0BB-4CA5-AF45-8FB23F1A45B6}"/>
              </a:ext>
            </a:extLst>
          </p:cNvPr>
          <p:cNvSpPr/>
          <p:nvPr/>
        </p:nvSpPr>
        <p:spPr>
          <a:xfrm rot="8202791">
            <a:off x="201300" y="1831856"/>
            <a:ext cx="738372" cy="747454"/>
          </a:xfrm>
          <a:prstGeom prst="teardrop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눈물 방울 34">
            <a:extLst>
              <a:ext uri="{FF2B5EF4-FFF2-40B4-BE49-F238E27FC236}">
                <a16:creationId xmlns:a16="http://schemas.microsoft.com/office/drawing/2014/main" id="{05B4D2FC-0AAA-4A0A-B453-109F83CD46E6}"/>
              </a:ext>
            </a:extLst>
          </p:cNvPr>
          <p:cNvSpPr/>
          <p:nvPr/>
        </p:nvSpPr>
        <p:spPr>
          <a:xfrm rot="8106722">
            <a:off x="200981" y="2847173"/>
            <a:ext cx="738372" cy="747454"/>
          </a:xfrm>
          <a:prstGeom prst="teardrop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눈물 방울 36">
            <a:extLst>
              <a:ext uri="{FF2B5EF4-FFF2-40B4-BE49-F238E27FC236}">
                <a16:creationId xmlns:a16="http://schemas.microsoft.com/office/drawing/2014/main" id="{CFF33151-E54D-4CB8-BB61-4BFC19E46FCA}"/>
              </a:ext>
            </a:extLst>
          </p:cNvPr>
          <p:cNvSpPr/>
          <p:nvPr/>
        </p:nvSpPr>
        <p:spPr>
          <a:xfrm rot="7968360">
            <a:off x="184590" y="5855807"/>
            <a:ext cx="738372" cy="747454"/>
          </a:xfrm>
          <a:prstGeom prst="teardrop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눈물 방울 37">
            <a:extLst>
              <a:ext uri="{FF2B5EF4-FFF2-40B4-BE49-F238E27FC236}">
                <a16:creationId xmlns:a16="http://schemas.microsoft.com/office/drawing/2014/main" id="{BFA7A11D-4E99-43DD-AA48-F3EBC78AD6A6}"/>
              </a:ext>
            </a:extLst>
          </p:cNvPr>
          <p:cNvSpPr/>
          <p:nvPr/>
        </p:nvSpPr>
        <p:spPr>
          <a:xfrm rot="7968360">
            <a:off x="187361" y="4849623"/>
            <a:ext cx="738372" cy="747454"/>
          </a:xfrm>
          <a:prstGeom prst="teardrop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눈물 방울 38">
            <a:extLst>
              <a:ext uri="{FF2B5EF4-FFF2-40B4-BE49-F238E27FC236}">
                <a16:creationId xmlns:a16="http://schemas.microsoft.com/office/drawing/2014/main" id="{F8169A60-C5CA-485B-AB16-B91AC6CB90F2}"/>
              </a:ext>
            </a:extLst>
          </p:cNvPr>
          <p:cNvSpPr/>
          <p:nvPr/>
        </p:nvSpPr>
        <p:spPr>
          <a:xfrm rot="7968360">
            <a:off x="196843" y="3834111"/>
            <a:ext cx="738372" cy="747454"/>
          </a:xfrm>
          <a:prstGeom prst="teardrop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9A3A20-50F8-4768-9CF8-E5ADF37DE383}"/>
              </a:ext>
            </a:extLst>
          </p:cNvPr>
          <p:cNvSpPr txBox="1"/>
          <p:nvPr/>
        </p:nvSpPr>
        <p:spPr>
          <a:xfrm>
            <a:off x="263043" y="1964726"/>
            <a:ext cx="5421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0951C6-75ED-44AF-BE03-EBEF90BF2B08}"/>
              </a:ext>
            </a:extLst>
          </p:cNvPr>
          <p:cNvSpPr txBox="1"/>
          <p:nvPr/>
        </p:nvSpPr>
        <p:spPr>
          <a:xfrm>
            <a:off x="270858" y="2986312"/>
            <a:ext cx="5501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A6EAC2-1116-4417-9CC4-1CDD2AA0D82C}"/>
              </a:ext>
            </a:extLst>
          </p:cNvPr>
          <p:cNvSpPr txBox="1"/>
          <p:nvPr/>
        </p:nvSpPr>
        <p:spPr>
          <a:xfrm>
            <a:off x="251808" y="3934288"/>
            <a:ext cx="5774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4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702FE7-8151-42D9-8622-38305BC6D269}"/>
              </a:ext>
            </a:extLst>
          </p:cNvPr>
          <p:cNvSpPr txBox="1"/>
          <p:nvPr/>
        </p:nvSpPr>
        <p:spPr>
          <a:xfrm>
            <a:off x="257667" y="4960638"/>
            <a:ext cx="5613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5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1357AF-8503-49C1-8B32-F0E52AFC4C07}"/>
              </a:ext>
            </a:extLst>
          </p:cNvPr>
          <p:cNvSpPr txBox="1"/>
          <p:nvPr/>
        </p:nvSpPr>
        <p:spPr>
          <a:xfrm>
            <a:off x="244476" y="5966822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6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896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B9E2870-A9C2-456A-AE86-44581D7F3A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83881" y="1000352"/>
            <a:ext cx="5024237" cy="581298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23AD90-A86A-4DC5-A659-062A8ABD0C03}"/>
              </a:ext>
            </a:extLst>
          </p:cNvPr>
          <p:cNvSpPr/>
          <p:nvPr/>
        </p:nvSpPr>
        <p:spPr>
          <a:xfrm>
            <a:off x="9390743" y="6261026"/>
            <a:ext cx="2801257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CE9B1-6D61-4FDD-B771-BF2F57F9E4E2}"/>
              </a:ext>
            </a:extLst>
          </p:cNvPr>
          <p:cNvSpPr txBox="1"/>
          <p:nvPr/>
        </p:nvSpPr>
        <p:spPr>
          <a:xfrm>
            <a:off x="1057275" y="332499"/>
            <a:ext cx="34820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ko-KR" altLang="en-US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실행결과 및 시연</a:t>
            </a:r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  <a:endParaRPr lang="ko-KR" altLang="en-US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C56D2DA-668E-472C-9C97-879F51D1F7A2}"/>
              </a:ext>
            </a:extLst>
          </p:cNvPr>
          <p:cNvSpPr txBox="1"/>
          <p:nvPr/>
        </p:nvSpPr>
        <p:spPr>
          <a:xfrm>
            <a:off x="489892" y="3549402"/>
            <a:ext cx="2550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4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개선사항</a:t>
            </a:r>
            <a:endParaRPr lang="ko-KR" altLang="ko-KR" sz="48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FF8FAC9-892D-4C7E-9153-47DE4D7C68AF}"/>
              </a:ext>
            </a:extLst>
          </p:cNvPr>
          <p:cNvCxnSpPr>
            <a:cxnSpLocks/>
          </p:cNvCxnSpPr>
          <p:nvPr/>
        </p:nvCxnSpPr>
        <p:spPr>
          <a:xfrm>
            <a:off x="489352" y="3392488"/>
            <a:ext cx="42538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9E4FC78-03E4-476E-9128-7FB6571A127F}"/>
              </a:ext>
            </a:extLst>
          </p:cNvPr>
          <p:cNvCxnSpPr>
            <a:cxnSpLocks/>
          </p:cNvCxnSpPr>
          <p:nvPr/>
        </p:nvCxnSpPr>
        <p:spPr>
          <a:xfrm>
            <a:off x="489352" y="3392488"/>
            <a:ext cx="663716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84B5D07-4930-44C2-8924-6596798D4A5C}"/>
              </a:ext>
            </a:extLst>
          </p:cNvPr>
          <p:cNvSpPr txBox="1"/>
          <p:nvPr/>
        </p:nvSpPr>
        <p:spPr>
          <a:xfrm>
            <a:off x="489352" y="2285885"/>
            <a:ext cx="20617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005</a:t>
            </a:r>
            <a:endParaRPr lang="ko-KR" altLang="en-US" sz="7200" b="1" dirty="0">
              <a:solidFill>
                <a:schemeClr val="tx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0BF9B8-4B12-4844-8871-03F1BCF5F3A6}"/>
              </a:ext>
            </a:extLst>
          </p:cNvPr>
          <p:cNvSpPr txBox="1"/>
          <p:nvPr/>
        </p:nvSpPr>
        <p:spPr>
          <a:xfrm>
            <a:off x="9762892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473625-C305-4D13-A8B8-9384B975EFD3}"/>
              </a:ext>
            </a:extLst>
          </p:cNvPr>
          <p:cNvSpPr/>
          <p:nvPr/>
        </p:nvSpPr>
        <p:spPr>
          <a:xfrm>
            <a:off x="9502836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2C9DF3-D56F-4983-A691-1F24971A917E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7E6B09F-FB86-4E20-A17E-4F0B34623E3A}"/>
              </a:ext>
            </a:extLst>
          </p:cNvPr>
          <p:cNvGrpSpPr/>
          <p:nvPr/>
        </p:nvGrpSpPr>
        <p:grpSpPr>
          <a:xfrm>
            <a:off x="6823065" y="1454825"/>
            <a:ext cx="5199133" cy="3828374"/>
            <a:chOff x="6823065" y="1454825"/>
            <a:chExt cx="5199133" cy="3828374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89A34FAF-D837-4365-8FAA-D800E53E9234}"/>
                </a:ext>
              </a:extLst>
            </p:cNvPr>
            <p:cNvSpPr/>
            <p:nvPr/>
          </p:nvSpPr>
          <p:spPr>
            <a:xfrm>
              <a:off x="6823065" y="1454825"/>
              <a:ext cx="3334365" cy="3828374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B05AC220-7E44-4568-9F15-CFC69483100A}"/>
                </a:ext>
              </a:extLst>
            </p:cNvPr>
            <p:cNvSpPr/>
            <p:nvPr/>
          </p:nvSpPr>
          <p:spPr>
            <a:xfrm>
              <a:off x="8687833" y="1454825"/>
              <a:ext cx="3334365" cy="3828374"/>
            </a:xfrm>
            <a:prstGeom prst="triangl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9551" y="357349"/>
            <a:ext cx="2371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ko-KR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개선 </a:t>
            </a:r>
            <a:r>
              <a:rPr lang="ko-KR" altLang="en-US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사항 </a:t>
            </a:r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  <a:endParaRPr lang="ko-KR" altLang="ko-KR" sz="3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08F2314-7635-4904-96F2-5B6051A35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737"/>
            <a:ext cx="810317" cy="4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10976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1ECAC2-EF9E-4FA8-A8FE-417C2E2398CE}"/>
              </a:ext>
            </a:extLst>
          </p:cNvPr>
          <p:cNvSpPr/>
          <p:nvPr/>
        </p:nvSpPr>
        <p:spPr>
          <a:xfrm>
            <a:off x="344556" y="1237672"/>
            <a:ext cx="12036287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5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ko-KR" sz="35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개선 대상</a:t>
            </a:r>
            <a:endParaRPr lang="en-US" altLang="ko-KR" sz="35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 </a:t>
            </a:r>
            <a:r>
              <a:rPr lang="en-US" altLang="ko-KR" sz="28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GENERATOR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–  </a:t>
            </a:r>
            <a:r>
              <a:rPr lang="ko-KR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퍼즐생성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makePuzzle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size </a:t>
            </a:r>
            <a:r>
              <a:rPr lang="ko-KR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</a:t>
            </a:r>
          </a:p>
          <a:p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퍼즐 생성 단계에서 인접한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8</a:t>
            </a:r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칸 중 이동 가능한 칸이 없는 경우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목표한 너비와 높이를 만족하지 않는 작은 크기의 퍼즐만이 생성됨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ko-KR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en-US" altLang="ko-KR" sz="28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GENERATOR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–  </a:t>
            </a:r>
            <a:r>
              <a:rPr lang="ko-KR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퍼즐생성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makePuzzle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max</a:t>
            </a:r>
            <a:r>
              <a:rPr lang="ko-KR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 표기</a:t>
            </a:r>
          </a:p>
          <a:p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퍼즐의 마지막 숫자가 난이도 조절을 위한 숫자 간격에 의해 퍼즐에 표기 되지 않아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퍼즐의 최대 크기를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solver</a:t>
            </a:r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파악할 수 없음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ko-KR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</a:t>
            </a:r>
            <a:r>
              <a:rPr lang="en-US" altLang="ko-KR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SOLVER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– </a:t>
            </a:r>
            <a:r>
              <a:rPr lang="ko-KR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이동 가능여부 탐색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(search)</a:t>
            </a:r>
            <a:endParaRPr lang="ko-KR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숫자인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order</a:t>
            </a:r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목표한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max </a:t>
            </a:r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값이 되었을 때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직전 값이 있는 퍼즐과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마지막 값이 있는 퍼즐이 연결되었는지 여부를 판단하지 않고 성공으로 가정 후 종료</a:t>
            </a:r>
          </a:p>
          <a:p>
            <a:pPr marL="342900" lvl="0" indent="-342900" algn="just">
              <a:buFont typeface="맑은 고딕" panose="020B0503020000020004" pitchFamily="50" charset="-127"/>
              <a:buChar char="-"/>
            </a:pPr>
            <a:endParaRPr lang="ko-KR" altLang="ko-KR" sz="2400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9A978-159E-44A1-ACB7-58C36A308FE0}"/>
              </a:ext>
            </a:extLst>
          </p:cNvPr>
          <p:cNvSpPr txBox="1"/>
          <p:nvPr/>
        </p:nvSpPr>
        <p:spPr>
          <a:xfrm>
            <a:off x="9915370" y="6584876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2372BD-2EAF-4AC7-9580-1A33CFF439EF}"/>
              </a:ext>
            </a:extLst>
          </p:cNvPr>
          <p:cNvSpPr/>
          <p:nvPr/>
        </p:nvSpPr>
        <p:spPr>
          <a:xfrm>
            <a:off x="9655314" y="6289601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001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08F2314-7635-4904-96F2-5B6051A35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737"/>
            <a:ext cx="810317" cy="4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10976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1ECAC2-EF9E-4FA8-A8FE-417C2E2398CE}"/>
              </a:ext>
            </a:extLst>
          </p:cNvPr>
          <p:cNvSpPr/>
          <p:nvPr/>
        </p:nvSpPr>
        <p:spPr>
          <a:xfrm>
            <a:off x="265814" y="994639"/>
            <a:ext cx="11926186" cy="57708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35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ko-KR" sz="35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개선 방법 </a:t>
            </a:r>
            <a:endParaRPr lang="en-US" altLang="ko-KR" sz="35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ko-KR" sz="1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 </a:t>
            </a:r>
            <a:r>
              <a:rPr lang="en-US" altLang="ko-KR" sz="28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GENERATOR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– </a:t>
            </a:r>
            <a:r>
              <a:rPr lang="ko-KR" altLang="ko-KR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퍼즐생성</a:t>
            </a:r>
            <a:r>
              <a:rPr lang="en-US" altLang="ko-KR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size</a:t>
            </a:r>
            <a:endParaRPr lang="ko-KR" altLang="ko-KR" sz="28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벽에 부딪히거나 이미 숫자가 들어있어 이동이 불가능한 경우에 대해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발생 횟수를 저장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하여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숫자가 허용 범위를 초과한 경우 퍼즐생성 종료</a:t>
            </a:r>
          </a:p>
          <a:p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퍼즐 생성 종료 후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완성된 퍼즐의 크기가 목표한 퍼즐 크기의 반보다 작은 경우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퍼즐 생성을 실패하였다고 가정하고 새로 퍼즐 생성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ko-KR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en-US" altLang="ko-KR" sz="28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GENERATOR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– </a:t>
            </a:r>
            <a:r>
              <a:rPr lang="ko-KR" altLang="ko-KR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퍼즐생성</a:t>
            </a:r>
            <a:r>
              <a:rPr lang="en-US" altLang="ko-KR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max</a:t>
            </a:r>
            <a:r>
              <a:rPr lang="ko-KR" altLang="ko-KR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 표기</a:t>
            </a:r>
          </a:p>
          <a:p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숫자인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order</a:t>
            </a:r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max </a:t>
            </a:r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값이 되었을 때 숫자간 간격에 상관없이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무조건 값을 퍼즐에 표기하는 조건을 추가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ko-KR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</a:t>
            </a:r>
            <a:r>
              <a:rPr lang="en-US" altLang="ko-KR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SOLVER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– </a:t>
            </a:r>
            <a:r>
              <a:rPr lang="ko-KR" altLang="ko-KR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이동가능여부 탐색</a:t>
            </a:r>
          </a:p>
          <a:p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숫자인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order</a:t>
            </a:r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목표 값인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</a:t>
            </a:r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도달하였을 때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무조건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true</a:t>
            </a:r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반환하는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이전 방식에서 벗어나 직전 퍼즐 칸과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 </a:t>
            </a:r>
            <a:r>
              <a:rPr lang="ko-KR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칸이 연결되어 있는지 판단하는 조건을 추가</a:t>
            </a:r>
            <a:endParaRPr lang="ko-KR" altLang="ko-KR" sz="2400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407400-2FF2-4CC4-979A-1067CFC74964}"/>
              </a:ext>
            </a:extLst>
          </p:cNvPr>
          <p:cNvSpPr txBox="1"/>
          <p:nvPr/>
        </p:nvSpPr>
        <p:spPr>
          <a:xfrm>
            <a:off x="1070026" y="354021"/>
            <a:ext cx="2371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ko-KR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개선 </a:t>
            </a:r>
            <a:r>
              <a:rPr lang="ko-KR" altLang="en-US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사항 </a:t>
            </a:r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  <a:endParaRPr lang="ko-KR" altLang="ko-KR" sz="3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357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FBF465B-06B9-40A2-9D74-51F276FF1C4D}"/>
              </a:ext>
            </a:extLst>
          </p:cNvPr>
          <p:cNvSpPr txBox="1"/>
          <p:nvPr/>
        </p:nvSpPr>
        <p:spPr>
          <a:xfrm>
            <a:off x="388294" y="3549402"/>
            <a:ext cx="6776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15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48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48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주소 및 참고자료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65E2214-ABD4-4ACD-94AF-E4609E9B48B0}"/>
              </a:ext>
            </a:extLst>
          </p:cNvPr>
          <p:cNvCxnSpPr>
            <a:cxnSpLocks/>
          </p:cNvCxnSpPr>
          <p:nvPr/>
        </p:nvCxnSpPr>
        <p:spPr>
          <a:xfrm>
            <a:off x="387754" y="3392488"/>
            <a:ext cx="42538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0009754-C839-4CA6-A3CD-EBDFF3E0B31D}"/>
              </a:ext>
            </a:extLst>
          </p:cNvPr>
          <p:cNvCxnSpPr>
            <a:cxnSpLocks/>
          </p:cNvCxnSpPr>
          <p:nvPr/>
        </p:nvCxnSpPr>
        <p:spPr>
          <a:xfrm>
            <a:off x="387754" y="3392488"/>
            <a:ext cx="663716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DA6497-A23B-4D98-841F-03771F4564CD}"/>
              </a:ext>
            </a:extLst>
          </p:cNvPr>
          <p:cNvSpPr txBox="1"/>
          <p:nvPr/>
        </p:nvSpPr>
        <p:spPr>
          <a:xfrm>
            <a:off x="387754" y="2285885"/>
            <a:ext cx="20617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005</a:t>
            </a:r>
            <a:endParaRPr lang="ko-KR" altLang="en-US" sz="7200" b="1" dirty="0">
              <a:solidFill>
                <a:schemeClr val="tx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F01770-20D9-4A2B-ADCA-589E6B41C770}"/>
              </a:ext>
            </a:extLst>
          </p:cNvPr>
          <p:cNvSpPr txBox="1"/>
          <p:nvPr/>
        </p:nvSpPr>
        <p:spPr>
          <a:xfrm>
            <a:off x="9762892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202B8A-B43C-459E-9426-415A85D78BDC}"/>
              </a:ext>
            </a:extLst>
          </p:cNvPr>
          <p:cNvSpPr/>
          <p:nvPr/>
        </p:nvSpPr>
        <p:spPr>
          <a:xfrm>
            <a:off x="9502836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08C820-FE52-43DD-9548-FF06EEC436F3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28515F-1C84-4C84-84CD-E3B1675C9EFC}"/>
              </a:ext>
            </a:extLst>
          </p:cNvPr>
          <p:cNvGrpSpPr/>
          <p:nvPr/>
        </p:nvGrpSpPr>
        <p:grpSpPr>
          <a:xfrm>
            <a:off x="6721467" y="1454825"/>
            <a:ext cx="5199133" cy="3828374"/>
            <a:chOff x="6823065" y="1454825"/>
            <a:chExt cx="5199133" cy="3828374"/>
          </a:xfrm>
        </p:grpSpPr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ED273391-0BC9-4676-80E8-077F69C6F6D4}"/>
                </a:ext>
              </a:extLst>
            </p:cNvPr>
            <p:cNvSpPr/>
            <p:nvPr/>
          </p:nvSpPr>
          <p:spPr>
            <a:xfrm>
              <a:off x="6823065" y="1454825"/>
              <a:ext cx="3334365" cy="3828374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DB4F39C3-777C-4A11-A258-EDFA682BF508}"/>
                </a:ext>
              </a:extLst>
            </p:cNvPr>
            <p:cNvSpPr/>
            <p:nvPr/>
          </p:nvSpPr>
          <p:spPr>
            <a:xfrm>
              <a:off x="8687833" y="1454825"/>
              <a:ext cx="3334365" cy="3828374"/>
            </a:xfrm>
            <a:prstGeom prst="triangl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6566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EE9EF7-9158-4B4B-A55A-CA7C1915B34D}"/>
              </a:ext>
            </a:extLst>
          </p:cNvPr>
          <p:cNvSpPr/>
          <p:nvPr/>
        </p:nvSpPr>
        <p:spPr>
          <a:xfrm>
            <a:off x="382561" y="1633637"/>
            <a:ext cx="11426877" cy="4212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07000"/>
              </a:lnSpc>
            </a:pPr>
            <a:r>
              <a:rPr lang="en-US" altLang="ko-KR" sz="2400" kern="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Github</a:t>
            </a:r>
            <a:r>
              <a:rPr lang="en-US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주소</a:t>
            </a:r>
            <a:endParaRPr lang="en-US" altLang="ko-KR" sz="2400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ct val="107000"/>
              </a:lnSpc>
            </a:pPr>
            <a:r>
              <a:rPr lang="en-US" altLang="ko-KR" sz="2800" b="1" u="sng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  <a:hlinkClick r:id="rId2"/>
              </a:rPr>
              <a:t>https://github.com/YoungsunCho/Algorithm_HidatoPuzzle</a:t>
            </a:r>
            <a:endParaRPr lang="ko-KR" altLang="ko-KR" sz="28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marL="7112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 </a:t>
            </a:r>
            <a:endParaRPr lang="ko-KR" altLang="ko-KR" sz="2400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ct val="107000"/>
              </a:lnSpc>
            </a:pPr>
            <a:r>
              <a:rPr lang="ko-KR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참고자료</a:t>
            </a:r>
            <a:r>
              <a:rPr lang="en-US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:</a:t>
            </a:r>
          </a:p>
          <a:p>
            <a:pPr lvl="0" latinLnBrk="0">
              <a:lnSpc>
                <a:spcPct val="107000"/>
              </a:lnSpc>
            </a:pPr>
            <a:r>
              <a:rPr lang="en-US" altLang="ko-KR" sz="2400" u="sng" kern="100" dirty="0">
                <a:solidFill>
                  <a:srgbClr val="0563C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  <a:hlinkClick r:id="rId3"/>
              </a:rPr>
              <a:t>https://rosettacode.org/wiki/Solve_a_Hidato_puzzle</a:t>
            </a:r>
            <a:r>
              <a:rPr lang="en-US" altLang="ko-KR" sz="2400" u="sng" kern="100" dirty="0">
                <a:solidFill>
                  <a:srgbClr val="0563C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  <a:hlinkClick r:id="rId4"/>
              </a:rPr>
              <a:t>  https://github.com/fogleman/Hidato</a:t>
            </a:r>
            <a:r>
              <a:rPr lang="en-US" altLang="ko-KR" sz="2400" u="sng" kern="100" dirty="0">
                <a:solidFill>
                  <a:srgbClr val="0563C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  <a:hlinkClick r:id="rId5"/>
              </a:rPr>
              <a:t> https://github.com/YoungsunCho/Algorithm_HidatoPuzzle/blob/master/reference/hidato-master.zip</a:t>
            </a:r>
            <a:endParaRPr lang="en-US" altLang="ko-KR" sz="2400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ct val="107000"/>
              </a:lnSpc>
            </a:pPr>
            <a:r>
              <a:rPr lang="en-US" altLang="ko-KR" sz="2400" u="sng" kern="100" dirty="0">
                <a:solidFill>
                  <a:srgbClr val="0563C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  <a:hlinkClick r:id="rId6"/>
              </a:rPr>
              <a:t>https://github.com/YoungsunCho/Algorithm_HidatoPuzzle/blob/master/reference/solver.cpp</a:t>
            </a:r>
            <a:endParaRPr lang="ko-KR" altLang="ko-KR" sz="2400" kern="100" dirty="0"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0C75F94-13EB-4983-9B41-D82B91990A66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0F80D2-8776-425E-A16C-046537B20238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7D023-3260-4049-B5F5-C440BD1A5848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6540F9A-835C-43A4-A2A3-04E654E82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737"/>
            <a:ext cx="810317" cy="4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10976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210D4B-A30A-4BEB-ACD2-8CB0702E9D05}"/>
              </a:ext>
            </a:extLst>
          </p:cNvPr>
          <p:cNvSpPr txBox="1"/>
          <p:nvPr/>
        </p:nvSpPr>
        <p:spPr>
          <a:xfrm>
            <a:off x="1070025" y="354021"/>
            <a:ext cx="5911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en-US" altLang="ko-KR" sz="30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주소 및 참고자료</a:t>
            </a:r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&gt;</a:t>
            </a:r>
            <a:endParaRPr lang="ko-KR" altLang="ko-KR" sz="3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E5F643-E3A2-4FCF-A177-B41E6506577C}"/>
              </a:ext>
            </a:extLst>
          </p:cNvPr>
          <p:cNvSpPr txBox="1"/>
          <p:nvPr/>
        </p:nvSpPr>
        <p:spPr>
          <a:xfrm>
            <a:off x="9762892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050203-757F-4700-819A-4019F97B5772}"/>
              </a:ext>
            </a:extLst>
          </p:cNvPr>
          <p:cNvSpPr/>
          <p:nvPr/>
        </p:nvSpPr>
        <p:spPr>
          <a:xfrm>
            <a:off x="9502836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7344F2-E9A5-4AB2-BC84-119D2F7C9C2F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78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7754" y="2285885"/>
            <a:ext cx="1846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001</a:t>
            </a:r>
            <a:endParaRPr lang="ko-KR" altLang="en-US" sz="7200" b="1" dirty="0">
              <a:solidFill>
                <a:schemeClr val="tx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780" y="3549402"/>
            <a:ext cx="64892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ko-KR" sz="5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 분담 및 진행상황</a:t>
            </a: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387754" y="3392488"/>
            <a:ext cx="663716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40FC47-00CB-4CC1-B46C-6445D6C3192A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A17A307-8EFA-44EA-AAC2-2B15DBA0EC0A}"/>
              </a:ext>
            </a:extLst>
          </p:cNvPr>
          <p:cNvGrpSpPr/>
          <p:nvPr/>
        </p:nvGrpSpPr>
        <p:grpSpPr>
          <a:xfrm>
            <a:off x="6721467" y="1454825"/>
            <a:ext cx="5199133" cy="3828374"/>
            <a:chOff x="6823065" y="1454825"/>
            <a:chExt cx="5199133" cy="3828374"/>
          </a:xfrm>
        </p:grpSpPr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79232C75-4465-48FA-8F85-4C304180195A}"/>
                </a:ext>
              </a:extLst>
            </p:cNvPr>
            <p:cNvSpPr/>
            <p:nvPr/>
          </p:nvSpPr>
          <p:spPr>
            <a:xfrm>
              <a:off x="6823065" y="1454825"/>
              <a:ext cx="3334365" cy="3828374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54A47154-70E9-48CC-BE7C-293566D22DE0}"/>
                </a:ext>
              </a:extLst>
            </p:cNvPr>
            <p:cNvSpPr/>
            <p:nvPr/>
          </p:nvSpPr>
          <p:spPr>
            <a:xfrm>
              <a:off x="8687833" y="1454825"/>
              <a:ext cx="3334365" cy="3828374"/>
            </a:xfrm>
            <a:prstGeom prst="triangl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5983968" y="877633"/>
            <a:ext cx="0" cy="564378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16965A-9500-4DC0-9F66-22008C47BA17}"/>
              </a:ext>
            </a:extLst>
          </p:cNvPr>
          <p:cNvSpPr/>
          <p:nvPr/>
        </p:nvSpPr>
        <p:spPr>
          <a:xfrm>
            <a:off x="827772" y="1215534"/>
            <a:ext cx="6096000" cy="52424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altLang="ko-KR" sz="25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ko-KR" altLang="ko-KR" sz="3000" b="1" kern="100" dirty="0" err="1">
                <a:highlight>
                  <a:srgbClr val="FDFDD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조영선</a:t>
            </a:r>
            <a:r>
              <a:rPr lang="en-US" altLang="ko-KR" sz="25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800"/>
              </a:spcAft>
            </a:pP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팀장</a:t>
            </a: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코드 모듈화</a:t>
            </a:r>
            <a:endParaRPr lang="en-US" altLang="ko-KR" sz="2500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설계 및 구현</a:t>
            </a: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PM</a:t>
            </a:r>
          </a:p>
          <a:p>
            <a:pPr algn="just">
              <a:spcAft>
                <a:spcPts val="800"/>
              </a:spcAft>
            </a:pPr>
            <a:endParaRPr lang="en-US" altLang="ko-KR" sz="14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ko-KR" altLang="en-US" sz="25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sz="3000" b="1" kern="100" dirty="0">
                <a:highlight>
                  <a:srgbClr val="FDFDD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최승호</a:t>
            </a:r>
            <a:endParaRPr lang="en-US" altLang="ko-KR" sz="3000" b="1" kern="100" dirty="0">
              <a:highlight>
                <a:srgbClr val="FDFDD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altLang="ko-KR" sz="25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외부 코드 분석</a:t>
            </a: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주석 관리</a:t>
            </a: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pPr algn="just">
              <a:spcAft>
                <a:spcPts val="800"/>
              </a:spcAft>
            </a:pP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 solver &amp; generator </a:t>
            </a: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구현</a:t>
            </a:r>
          </a:p>
          <a:p>
            <a:pPr algn="just">
              <a:spcAft>
                <a:spcPts val="800"/>
              </a:spcAft>
            </a:pPr>
            <a:endParaRPr lang="en-US" altLang="ko-KR" sz="14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altLang="ko-KR" sz="25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ko-KR" altLang="ko-KR" sz="3000" b="1" kern="100" dirty="0">
                <a:highlight>
                  <a:srgbClr val="FDFDD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우승민</a:t>
            </a:r>
            <a:r>
              <a:rPr lang="en-US" altLang="ko-KR" sz="25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800"/>
              </a:spcAft>
            </a:pP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 solver &amp; generator </a:t>
            </a: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세부 구현</a:t>
            </a: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</a:t>
            </a:r>
          </a:p>
          <a:p>
            <a:pPr algn="just">
              <a:spcAft>
                <a:spcPts val="800"/>
              </a:spcAft>
            </a:pP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입출력 구축</a:t>
            </a: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코드 형식 통합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824D3F-32B1-4866-A2C5-A28E26339329}"/>
              </a:ext>
            </a:extLst>
          </p:cNvPr>
          <p:cNvSpPr/>
          <p:nvPr/>
        </p:nvSpPr>
        <p:spPr>
          <a:xfrm>
            <a:off x="6324600" y="1220341"/>
            <a:ext cx="6096000" cy="53655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800"/>
              </a:spcAft>
            </a:pPr>
            <a:r>
              <a:rPr lang="ko-KR" altLang="ko-KR" sz="3000" b="1" kern="100" dirty="0" err="1">
                <a:highlight>
                  <a:srgbClr val="FDFDD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심재욱</a:t>
            </a:r>
            <a:r>
              <a:rPr lang="en-US" altLang="ko-KR" sz="25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800"/>
              </a:spcAft>
            </a:pP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solver &amp; generator </a:t>
            </a: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세부 구현</a:t>
            </a: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</a:t>
            </a:r>
          </a:p>
          <a:p>
            <a:pPr algn="just">
              <a:spcAft>
                <a:spcPts val="800"/>
              </a:spcAft>
            </a:pP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알고리즘 개선</a:t>
            </a: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test</a:t>
            </a:r>
            <a:endParaRPr lang="ko-KR" altLang="ko-KR" sz="2500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altLang="ko-KR" sz="14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ko-KR" altLang="ko-KR" sz="3000" b="1" kern="100" dirty="0">
                <a:highlight>
                  <a:srgbClr val="FDFDD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최인정</a:t>
            </a:r>
            <a:r>
              <a:rPr lang="en-US" altLang="ko-KR" sz="30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800"/>
              </a:spcAft>
            </a:pP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코드 분석</a:t>
            </a: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프로젝트 계획서 작성</a:t>
            </a: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</a:t>
            </a:r>
          </a:p>
          <a:p>
            <a:pPr algn="just">
              <a:spcAft>
                <a:spcPts val="800"/>
              </a:spcAft>
            </a:pP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중간 및 최종 보고서 작성</a:t>
            </a:r>
          </a:p>
          <a:p>
            <a:pPr algn="just">
              <a:spcAft>
                <a:spcPts val="800"/>
              </a:spcAft>
            </a:pPr>
            <a:endParaRPr lang="en-US" altLang="ko-KR" sz="14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ko-KR" altLang="ko-KR" sz="3000" b="1" kern="100" dirty="0">
                <a:highlight>
                  <a:srgbClr val="FDFDD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박지선</a:t>
            </a:r>
            <a:r>
              <a:rPr lang="en-US" altLang="ko-KR" sz="30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800"/>
              </a:spcAft>
            </a:pP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회의록 작성</a:t>
            </a: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발표 </a:t>
            </a: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ppt </a:t>
            </a: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제작</a:t>
            </a: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</a:t>
            </a:r>
          </a:p>
          <a:p>
            <a:pPr algn="just">
              <a:spcAft>
                <a:spcPts val="800"/>
              </a:spcAft>
            </a:pP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피드백정리</a:t>
            </a: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참고자료 수집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9F5AD7-15E6-4229-ACC6-C6032C8745D3}"/>
              </a:ext>
            </a:extLst>
          </p:cNvPr>
          <p:cNvSpPr/>
          <p:nvPr/>
        </p:nvSpPr>
        <p:spPr>
          <a:xfrm>
            <a:off x="9847550" y="6453187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BE826B-05EB-4635-B8AC-06DCAF8669EE}"/>
              </a:ext>
            </a:extLst>
          </p:cNvPr>
          <p:cNvSpPr txBox="1"/>
          <p:nvPr/>
        </p:nvSpPr>
        <p:spPr>
          <a:xfrm>
            <a:off x="1057275" y="332499"/>
            <a:ext cx="237116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ko-KR" altLang="en-US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 분담 </a:t>
            </a:r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  <a:endParaRPr lang="ko-KR" altLang="ko-KR" sz="3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363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57275" y="332499"/>
            <a:ext cx="385233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ko-KR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진행상황</a:t>
            </a:r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&gt;</a:t>
            </a:r>
            <a:endParaRPr lang="ko-KR" altLang="ko-KR" sz="3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0ECA0673-4C80-4851-97AC-FD05F45CB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922249"/>
              </p:ext>
            </p:extLst>
          </p:nvPr>
        </p:nvGraphicFramePr>
        <p:xfrm>
          <a:off x="1522865" y="1097898"/>
          <a:ext cx="9146270" cy="526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775">
                  <a:extLst>
                    <a:ext uri="{9D8B030D-6E8A-4147-A177-3AD203B41FA5}">
                      <a16:colId xmlns:a16="http://schemas.microsoft.com/office/drawing/2014/main" val="608117674"/>
                    </a:ext>
                  </a:extLst>
                </a:gridCol>
                <a:gridCol w="5869495">
                  <a:extLst>
                    <a:ext uri="{9D8B030D-6E8A-4147-A177-3AD203B41FA5}">
                      <a16:colId xmlns:a16="http://schemas.microsoft.com/office/drawing/2014/main" val="842367505"/>
                    </a:ext>
                  </a:extLst>
                </a:gridCol>
              </a:tblGrid>
              <a:tr h="8768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1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주차 </a:t>
                      </a: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(11.02 ~ 11.06)</a:t>
                      </a:r>
                      <a:endParaRPr lang="ko-KR" altLang="en-US" sz="2200" b="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SOLVER TASK </a:t>
                      </a:r>
                      <a:r>
                        <a:rPr lang="ko-KR" altLang="ko-KR" sz="2200" b="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및 구조 설계</a:t>
                      </a:r>
                      <a:endParaRPr lang="ko-KR" altLang="ko-KR" sz="2200" b="0" kern="1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576227"/>
                  </a:ext>
                </a:extLst>
              </a:tr>
              <a:tr h="8768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2</a:t>
                      </a:r>
                      <a:r>
                        <a:rPr lang="ko-KR" altLang="en-US" sz="2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주차 </a:t>
                      </a:r>
                      <a:r>
                        <a:rPr lang="en-US" altLang="ko-KR" sz="2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(11.07 ~ 11.13)</a:t>
                      </a:r>
                      <a:endParaRPr lang="ko-KR" altLang="en-US" sz="2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2200" kern="1200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SOLVER 1</a:t>
                      </a:r>
                      <a:r>
                        <a:rPr lang="ko-KR" altLang="ko-KR" sz="2200" kern="1200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차 개발 및 디버깅</a:t>
                      </a:r>
                      <a:endParaRPr lang="ko-KR" altLang="ko-KR" sz="2200" kern="100" dirty="0"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432481"/>
                  </a:ext>
                </a:extLst>
              </a:tr>
              <a:tr h="8768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3</a:t>
                      </a:r>
                      <a:r>
                        <a:rPr lang="ko-KR" altLang="en-US" sz="2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주차 </a:t>
                      </a:r>
                      <a:r>
                        <a:rPr lang="en-US" altLang="ko-KR" sz="2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(11.14 ~ 11.20)</a:t>
                      </a:r>
                      <a:endParaRPr lang="ko-KR" altLang="en-US" sz="2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2200" kern="1200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SOLVER TEST &amp;</a:t>
                      </a:r>
                      <a:r>
                        <a:rPr lang="ko-KR" altLang="en-US" sz="2200" kern="1200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알고리즘 개선</a:t>
                      </a:r>
                      <a:endParaRPr lang="en-US" altLang="ko-KR" sz="2200" kern="1200" dirty="0"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2200" kern="1200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ko-KR" sz="2200" kern="1200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중간 점검 및 보고서 </a:t>
                      </a:r>
                      <a:r>
                        <a:rPr lang="ko-KR" altLang="en-US" sz="2200" kern="1200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작성</a:t>
                      </a:r>
                      <a:endParaRPr lang="ko-KR" altLang="ko-KR" sz="2200" kern="100" dirty="0"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965628"/>
                  </a:ext>
                </a:extLst>
              </a:tr>
              <a:tr h="8768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4</a:t>
                      </a:r>
                      <a:r>
                        <a:rPr lang="ko-KR" altLang="en-US" sz="2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주차 </a:t>
                      </a:r>
                      <a:r>
                        <a:rPr lang="en-US" altLang="ko-KR" sz="2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(11.21 ~ 11.27)</a:t>
                      </a:r>
                      <a:endParaRPr lang="ko-KR" altLang="en-US" sz="2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2200" kern="1200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GENERATOR TASK </a:t>
                      </a:r>
                      <a:r>
                        <a:rPr lang="ko-KR" altLang="ko-KR" sz="2200" kern="1200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 및 구조 설계</a:t>
                      </a:r>
                      <a:endParaRPr lang="ko-KR" altLang="ko-KR" sz="2200" kern="100" dirty="0"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474923"/>
                  </a:ext>
                </a:extLst>
              </a:tr>
              <a:tr h="8768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5</a:t>
                      </a:r>
                      <a:r>
                        <a:rPr lang="ko-KR" altLang="en-US" sz="2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주차 </a:t>
                      </a:r>
                      <a:r>
                        <a:rPr lang="en-US" altLang="ko-KR" sz="2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(11.28 ~ 12.03)</a:t>
                      </a:r>
                      <a:endParaRPr lang="ko-KR" altLang="en-US" sz="2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2200" kern="1200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GENERATOR 1</a:t>
                      </a:r>
                      <a:r>
                        <a:rPr lang="ko-KR" altLang="ko-KR" sz="2200" kern="1200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차 개발 완료</a:t>
                      </a:r>
                      <a:endParaRPr lang="ko-KR" altLang="ko-KR" sz="2200" kern="100" dirty="0"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673602"/>
                  </a:ext>
                </a:extLst>
              </a:tr>
              <a:tr h="8768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6</a:t>
                      </a:r>
                      <a:r>
                        <a:rPr lang="ko-KR" altLang="en-US" sz="2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주차 </a:t>
                      </a:r>
                      <a:r>
                        <a:rPr lang="en-US" altLang="ko-KR" sz="2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(12.04 ~ 12.13)</a:t>
                      </a:r>
                      <a:endParaRPr lang="ko-KR" altLang="en-US" sz="2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2200" kern="1200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GENERATOR TEST &amp;</a:t>
                      </a:r>
                      <a:r>
                        <a:rPr lang="ko-KR" altLang="en-US" sz="2200" kern="1200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알고리즘 최적화</a:t>
                      </a:r>
                      <a:endParaRPr lang="en-US" altLang="ko-KR" sz="2200" kern="1200" dirty="0"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2200" kern="1200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ko-KR" sz="2200" kern="1200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프로젝트 마무리 및 최종 보고서 작성</a:t>
                      </a:r>
                      <a:endParaRPr lang="ko-KR" altLang="en-US" sz="2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96334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378981-DBDA-440C-9F55-1E697CCF3D87}"/>
              </a:ext>
            </a:extLst>
          </p:cNvPr>
          <p:cNvSpPr/>
          <p:nvPr/>
        </p:nvSpPr>
        <p:spPr>
          <a:xfrm>
            <a:off x="9847550" y="6453187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45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8294" y="3549402"/>
            <a:ext cx="42098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ko-KR" sz="5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구성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62892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387754" y="3392488"/>
            <a:ext cx="42538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F8F955-F6F7-4EB3-8EC0-23351EF94C79}"/>
              </a:ext>
            </a:extLst>
          </p:cNvPr>
          <p:cNvSpPr/>
          <p:nvPr/>
        </p:nvSpPr>
        <p:spPr>
          <a:xfrm>
            <a:off x="9502836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57B10E8-0C51-410E-BE79-CE6940D0C5B7}"/>
              </a:ext>
            </a:extLst>
          </p:cNvPr>
          <p:cNvCxnSpPr>
            <a:cxnSpLocks/>
          </p:cNvCxnSpPr>
          <p:nvPr/>
        </p:nvCxnSpPr>
        <p:spPr>
          <a:xfrm>
            <a:off x="387754" y="3392488"/>
            <a:ext cx="663716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1511F3-1E8A-4BC1-AEEC-70C4ECC76BE1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15CD2E7-5511-4747-922F-EBF32326C9A9}"/>
              </a:ext>
            </a:extLst>
          </p:cNvPr>
          <p:cNvGrpSpPr/>
          <p:nvPr/>
        </p:nvGrpSpPr>
        <p:grpSpPr>
          <a:xfrm>
            <a:off x="6721467" y="1454825"/>
            <a:ext cx="5199133" cy="3828374"/>
            <a:chOff x="6823065" y="1454825"/>
            <a:chExt cx="5199133" cy="3828374"/>
          </a:xfrm>
        </p:grpSpPr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F3A3C367-EEF2-47D1-BCE7-026E8F30BE66}"/>
                </a:ext>
              </a:extLst>
            </p:cNvPr>
            <p:cNvSpPr/>
            <p:nvPr/>
          </p:nvSpPr>
          <p:spPr>
            <a:xfrm>
              <a:off x="6823065" y="1454825"/>
              <a:ext cx="3334365" cy="3828374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964D563E-4B64-4557-B8AF-9A7A6809386C}"/>
                </a:ext>
              </a:extLst>
            </p:cNvPr>
            <p:cNvSpPr/>
            <p:nvPr/>
          </p:nvSpPr>
          <p:spPr>
            <a:xfrm>
              <a:off x="8687833" y="1454825"/>
              <a:ext cx="3334365" cy="3828374"/>
            </a:xfrm>
            <a:prstGeom prst="triangl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682EB1A-76F9-4ABA-AEE5-AED8254389D9}"/>
              </a:ext>
            </a:extLst>
          </p:cNvPr>
          <p:cNvSpPr txBox="1"/>
          <p:nvPr/>
        </p:nvSpPr>
        <p:spPr>
          <a:xfrm>
            <a:off x="387754" y="2285885"/>
            <a:ext cx="2016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002</a:t>
            </a:r>
            <a:endParaRPr lang="ko-KR" altLang="en-US" sz="7200" b="1" dirty="0">
              <a:solidFill>
                <a:schemeClr val="tx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180DAD9-6422-4A52-AE03-AB2AAE5BAF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14" y="1049105"/>
            <a:ext cx="10377511" cy="51491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40FFD1-6BBA-487A-A52A-470929116799}"/>
              </a:ext>
            </a:extLst>
          </p:cNvPr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17013B-AE7A-4ED3-B476-CC35425FF767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ACD1C-6312-44DE-AB7F-89899CCF2275}"/>
              </a:ext>
            </a:extLst>
          </p:cNvPr>
          <p:cNvSpPr txBox="1"/>
          <p:nvPr/>
        </p:nvSpPr>
        <p:spPr>
          <a:xfrm>
            <a:off x="1057275" y="332499"/>
            <a:ext cx="311174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ko-KR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</a:t>
            </a:r>
            <a:r>
              <a:rPr lang="ko-KR" altLang="en-US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구성</a:t>
            </a:r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&gt;</a:t>
            </a:r>
            <a:endParaRPr lang="ko-KR" altLang="ko-KR" sz="3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369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F25C71-725E-46EC-A60D-6BC421CDC41B}"/>
              </a:ext>
            </a:extLst>
          </p:cNvPr>
          <p:cNvSpPr txBox="1"/>
          <p:nvPr/>
        </p:nvSpPr>
        <p:spPr>
          <a:xfrm>
            <a:off x="388294" y="3549402"/>
            <a:ext cx="6691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ko-KR" sz="4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 구조 및 세부설명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1E5CF1-B1E8-45AB-9DD1-FDE3E894CB8B}"/>
              </a:ext>
            </a:extLst>
          </p:cNvPr>
          <p:cNvSpPr txBox="1"/>
          <p:nvPr/>
        </p:nvSpPr>
        <p:spPr>
          <a:xfrm>
            <a:off x="9762892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9B8CBD3-EC71-4C6F-8BB4-917E92756112}"/>
              </a:ext>
            </a:extLst>
          </p:cNvPr>
          <p:cNvCxnSpPr>
            <a:cxnSpLocks/>
          </p:cNvCxnSpPr>
          <p:nvPr/>
        </p:nvCxnSpPr>
        <p:spPr>
          <a:xfrm>
            <a:off x="387754" y="3392488"/>
            <a:ext cx="42538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F140E7-A7CE-46DB-A7B4-CCFA1AC5EFB1}"/>
              </a:ext>
            </a:extLst>
          </p:cNvPr>
          <p:cNvSpPr/>
          <p:nvPr/>
        </p:nvSpPr>
        <p:spPr>
          <a:xfrm>
            <a:off x="9502836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B469A5B-5AAE-4B69-8930-74CA8A1BFFDF}"/>
              </a:ext>
            </a:extLst>
          </p:cNvPr>
          <p:cNvCxnSpPr>
            <a:cxnSpLocks/>
          </p:cNvCxnSpPr>
          <p:nvPr/>
        </p:nvCxnSpPr>
        <p:spPr>
          <a:xfrm>
            <a:off x="387754" y="3392488"/>
            <a:ext cx="663716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94185F-AC61-4FB6-90A4-464359FBFC74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9C2BB35-C118-47DD-9730-BF2B7465128B}"/>
              </a:ext>
            </a:extLst>
          </p:cNvPr>
          <p:cNvGrpSpPr/>
          <p:nvPr/>
        </p:nvGrpSpPr>
        <p:grpSpPr>
          <a:xfrm>
            <a:off x="6721467" y="1454825"/>
            <a:ext cx="5199133" cy="3828374"/>
            <a:chOff x="6823065" y="1454825"/>
            <a:chExt cx="5199133" cy="3828374"/>
          </a:xfrm>
        </p:grpSpPr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0389F876-6E51-43F9-8880-2B4BDBEDF48B}"/>
                </a:ext>
              </a:extLst>
            </p:cNvPr>
            <p:cNvSpPr/>
            <p:nvPr/>
          </p:nvSpPr>
          <p:spPr>
            <a:xfrm>
              <a:off x="6823065" y="1454825"/>
              <a:ext cx="3334365" cy="3828374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3F51FCC3-11F6-432E-8673-4B4E84688279}"/>
                </a:ext>
              </a:extLst>
            </p:cNvPr>
            <p:cNvSpPr/>
            <p:nvPr/>
          </p:nvSpPr>
          <p:spPr>
            <a:xfrm>
              <a:off x="8687833" y="1454825"/>
              <a:ext cx="3334365" cy="3828374"/>
            </a:xfrm>
            <a:prstGeom prst="triangl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85838CB-9E77-495E-AD66-1F5689C4F846}"/>
              </a:ext>
            </a:extLst>
          </p:cNvPr>
          <p:cNvSpPr txBox="1"/>
          <p:nvPr/>
        </p:nvSpPr>
        <p:spPr>
          <a:xfrm>
            <a:off x="387754" y="2285885"/>
            <a:ext cx="2036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003</a:t>
            </a:r>
            <a:endParaRPr lang="ko-KR" altLang="en-US" sz="7200" b="1" dirty="0">
              <a:solidFill>
                <a:schemeClr val="tx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24188" y="354021"/>
            <a:ext cx="336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2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GENERATOR &gt;</a:t>
            </a:r>
            <a:endParaRPr lang="ko-KR" altLang="ko-KR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24188" y="1121292"/>
            <a:ext cx="10213848" cy="2544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4000" b="1" dirty="0" err="1">
                <a:highlight>
                  <a:srgbClr val="FDFDD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GeneratorManager</a:t>
            </a:r>
            <a:r>
              <a:rPr lang="en-US" altLang="ko-KR" sz="3500" dirty="0">
                <a:highlight>
                  <a:srgbClr val="FDFDD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 marL="457200" indent="-457200">
              <a:buAutoNum type="arabicPeriod"/>
            </a:pPr>
            <a:endParaRPr lang="ko-KR" altLang="ko-KR" sz="1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ko-KR" sz="25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사용자로부터 받은 정보</a:t>
            </a:r>
            <a:r>
              <a:rPr lang="ko-KR" altLang="en-US" sz="25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</a:t>
            </a:r>
            <a:r>
              <a:rPr lang="en-US" altLang="ko-KR" sz="25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HidatoGenerator</a:t>
            </a:r>
            <a:r>
              <a:rPr lang="ko-KR" altLang="ko-KR" sz="25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에게 전달</a:t>
            </a:r>
            <a:endParaRPr lang="en-US" altLang="ko-KR" sz="25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생성된 </a:t>
            </a:r>
            <a:r>
              <a:rPr lang="ko-KR" altLang="ko-KR" sz="2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히다토</a:t>
            </a:r>
            <a:r>
              <a:rPr lang="ko-KR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퍼즐을</a:t>
            </a:r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5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.txt </a:t>
            </a:r>
            <a:r>
              <a:rPr lang="ko-KR" altLang="ko-KR" sz="25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파일형태</a:t>
            </a:r>
            <a:r>
              <a:rPr lang="ko-KR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저장</a:t>
            </a:r>
            <a:endParaRPr lang="en-US" altLang="ko-KR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</a:t>
            </a:r>
            <a:r>
              <a:rPr lang="ko-KR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성된 </a:t>
            </a:r>
            <a:r>
              <a:rPr lang="ko-KR" altLang="ko-KR" sz="2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히다토</a:t>
            </a:r>
            <a:r>
              <a:rPr lang="ko-KR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퍼즐을 </a:t>
            </a:r>
            <a:r>
              <a:rPr lang="ko-KR" altLang="ko-KR" sz="25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화면에 출력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0CBF9D5-A79D-42ED-8BE2-52D1DDA7500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4" r="592"/>
          <a:stretch/>
        </p:blipFill>
        <p:spPr bwMode="auto">
          <a:xfrm>
            <a:off x="985814" y="3573048"/>
            <a:ext cx="10352222" cy="31917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E4F83AD-C201-41FF-A426-F2A0C5DEE69E}"/>
              </a:ext>
            </a:extLst>
          </p:cNvPr>
          <p:cNvSpPr/>
          <p:nvPr/>
        </p:nvSpPr>
        <p:spPr>
          <a:xfrm>
            <a:off x="11139713" y="6555545"/>
            <a:ext cx="2104573" cy="604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45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1430</TotalTime>
  <Words>1189</Words>
  <Application>Microsoft Office PowerPoint</Application>
  <PresentationFormat>와이드스크린</PresentationFormat>
  <Paragraphs>241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굴림</vt:lpstr>
      <vt:lpstr>나눔스퀘어라운드 Regular</vt:lpstr>
      <vt:lpstr>Arial</vt:lpstr>
      <vt:lpstr>Times New Roman</vt:lpstr>
      <vt:lpstr>Wingdings</vt:lpstr>
      <vt:lpstr>맑은 고딕</vt:lpstr>
      <vt:lpstr>배달의민족 도현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KBS</cp:lastModifiedBy>
  <cp:revision>312</cp:revision>
  <dcterms:created xsi:type="dcterms:W3CDTF">2015-01-21T11:35:38Z</dcterms:created>
  <dcterms:modified xsi:type="dcterms:W3CDTF">2018-12-13T15:31:38Z</dcterms:modified>
</cp:coreProperties>
</file>