
<file path=[Content_Types].xml><?xml version="1.0" encoding="utf-8"?>
<Types xmlns="http://schemas.openxmlformats.org/package/2006/content-types">
  <Default Extension="xml" ContentType="application/xml"/>
  <Default Extension="png" ContentType="image/png"/>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xls" ContentType="application/vnd.ms-excel"/>
  <Default Extension="bin" ContentType="application/vnd.openxmlformats-officedocument.oleObject"/>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02"/>
  </p:notesMasterIdLst>
  <p:handoutMasterIdLst>
    <p:handoutMasterId r:id="rId103"/>
  </p:handoutMasterIdLst>
  <p:sldIdLst>
    <p:sldId id="1437" r:id="rId2"/>
    <p:sldId id="1419" r:id="rId3"/>
    <p:sldId id="1111" r:id="rId4"/>
    <p:sldId id="1005" r:id="rId5"/>
    <p:sldId id="1004" r:id="rId6"/>
    <p:sldId id="1001" r:id="rId7"/>
    <p:sldId id="1203" r:id="rId8"/>
    <p:sldId id="1344" r:id="rId9"/>
    <p:sldId id="1343" r:id="rId10"/>
    <p:sldId id="1345" r:id="rId11"/>
    <p:sldId id="1346" r:id="rId12"/>
    <p:sldId id="1418" r:id="rId13"/>
    <p:sldId id="1187" r:id="rId14"/>
    <p:sldId id="1023" r:id="rId15"/>
    <p:sldId id="1134" r:id="rId16"/>
    <p:sldId id="1467" r:id="rId17"/>
    <p:sldId id="1468" r:id="rId18"/>
    <p:sldId id="1469" r:id="rId19"/>
    <p:sldId id="1470" r:id="rId20"/>
    <p:sldId id="1471" r:id="rId21"/>
    <p:sldId id="1472" r:id="rId22"/>
    <p:sldId id="1473" r:id="rId23"/>
    <p:sldId id="1474" r:id="rId24"/>
    <p:sldId id="1475" r:id="rId25"/>
    <p:sldId id="1476" r:id="rId26"/>
    <p:sldId id="1477" r:id="rId27"/>
    <p:sldId id="1025" r:id="rId28"/>
    <p:sldId id="1026" r:id="rId29"/>
    <p:sldId id="1173" r:id="rId30"/>
    <p:sldId id="1386" r:id="rId31"/>
    <p:sldId id="1439" r:id="rId32"/>
    <p:sldId id="1478" r:id="rId33"/>
    <p:sldId id="1479" r:id="rId34"/>
    <p:sldId id="1480" r:id="rId35"/>
    <p:sldId id="1481" r:id="rId36"/>
    <p:sldId id="1482" r:id="rId37"/>
    <p:sldId id="1483" r:id="rId38"/>
    <p:sldId id="1484" r:id="rId39"/>
    <p:sldId id="1485" r:id="rId40"/>
    <p:sldId id="1440" r:id="rId41"/>
    <p:sldId id="1441" r:id="rId42"/>
    <p:sldId id="1442" r:id="rId43"/>
    <p:sldId id="1443" r:id="rId44"/>
    <p:sldId id="1027" r:id="rId45"/>
    <p:sldId id="1417" r:id="rId46"/>
    <p:sldId id="1035" r:id="rId47"/>
    <p:sldId id="1036" r:id="rId48"/>
    <p:sldId id="1037" r:id="rId49"/>
    <p:sldId id="1038" r:id="rId50"/>
    <p:sldId id="1381" r:id="rId51"/>
    <p:sldId id="1382" r:id="rId52"/>
    <p:sldId id="1445" r:id="rId53"/>
    <p:sldId id="1446" r:id="rId54"/>
    <p:sldId id="1447" r:id="rId55"/>
    <p:sldId id="1448" r:id="rId56"/>
    <p:sldId id="1449" r:id="rId57"/>
    <p:sldId id="1450" r:id="rId58"/>
    <p:sldId id="1451" r:id="rId59"/>
    <p:sldId id="1452" r:id="rId60"/>
    <p:sldId id="1453" r:id="rId61"/>
    <p:sldId id="1454" r:id="rId62"/>
    <p:sldId id="1416" r:id="rId63"/>
    <p:sldId id="1053" r:id="rId64"/>
    <p:sldId id="1056" r:id="rId65"/>
    <p:sldId id="1057" r:id="rId66"/>
    <p:sldId id="1054" r:id="rId67"/>
    <p:sldId id="1059" r:id="rId68"/>
    <p:sldId id="1455" r:id="rId69"/>
    <p:sldId id="1456" r:id="rId70"/>
    <p:sldId id="1457" r:id="rId71"/>
    <p:sldId id="1458" r:id="rId72"/>
    <p:sldId id="1459" r:id="rId73"/>
    <p:sldId id="1460" r:id="rId74"/>
    <p:sldId id="1461" r:id="rId75"/>
    <p:sldId id="1462" r:id="rId76"/>
    <p:sldId id="1463" r:id="rId77"/>
    <p:sldId id="1464" r:id="rId78"/>
    <p:sldId id="1465" r:id="rId79"/>
    <p:sldId id="1466" r:id="rId80"/>
    <p:sldId id="1189" r:id="rId81"/>
    <p:sldId id="1429" r:id="rId82"/>
    <p:sldId id="1415" r:id="rId83"/>
    <p:sldId id="1068" r:id="rId84"/>
    <p:sldId id="1069" r:id="rId85"/>
    <p:sldId id="1115" r:id="rId86"/>
    <p:sldId id="1116" r:id="rId87"/>
    <p:sldId id="1390" r:id="rId88"/>
    <p:sldId id="1391" r:id="rId89"/>
    <p:sldId id="1392" r:id="rId90"/>
    <p:sldId id="1393" r:id="rId91"/>
    <p:sldId id="1413" r:id="rId92"/>
    <p:sldId id="1401" r:id="rId93"/>
    <p:sldId id="1402" r:id="rId94"/>
    <p:sldId id="1444" r:id="rId95"/>
    <p:sldId id="1403" r:id="rId96"/>
    <p:sldId id="1412" r:id="rId97"/>
    <p:sldId id="993" r:id="rId98"/>
    <p:sldId id="1099" r:id="rId99"/>
    <p:sldId id="1100" r:id="rId100"/>
    <p:sldId id="1242" r:id="rId101"/>
  </p:sldIdLst>
  <p:sldSz cx="9144000" cy="6858000" type="screen4x3"/>
  <p:notesSz cx="7010400" cy="9296400"/>
  <p:defaultTextStyle>
    <a:defPPr>
      <a:defRPr lang="en-US"/>
    </a:defPPr>
    <a:lvl1pPr algn="ctr" rtl="0" fontAlgn="base">
      <a:spcBef>
        <a:spcPct val="0"/>
      </a:spcBef>
      <a:spcAft>
        <a:spcPct val="0"/>
      </a:spcAft>
      <a:defRPr sz="2400" kern="1200">
        <a:solidFill>
          <a:schemeClr val="tx1"/>
        </a:solidFill>
        <a:latin typeface="Tahoma" pitchFamily="34" charset="0"/>
        <a:ea typeface="+mn-ea"/>
        <a:cs typeface="+mn-cs"/>
      </a:defRPr>
    </a:lvl1pPr>
    <a:lvl2pPr marL="457200" algn="ctr" rtl="0" fontAlgn="base">
      <a:spcBef>
        <a:spcPct val="0"/>
      </a:spcBef>
      <a:spcAft>
        <a:spcPct val="0"/>
      </a:spcAft>
      <a:defRPr sz="2400" kern="1200">
        <a:solidFill>
          <a:schemeClr val="tx1"/>
        </a:solidFill>
        <a:latin typeface="Tahoma" pitchFamily="34" charset="0"/>
        <a:ea typeface="+mn-ea"/>
        <a:cs typeface="+mn-cs"/>
      </a:defRPr>
    </a:lvl2pPr>
    <a:lvl3pPr marL="914400" algn="ctr" rtl="0" fontAlgn="base">
      <a:spcBef>
        <a:spcPct val="0"/>
      </a:spcBef>
      <a:spcAft>
        <a:spcPct val="0"/>
      </a:spcAft>
      <a:defRPr sz="2400" kern="1200">
        <a:solidFill>
          <a:schemeClr val="tx1"/>
        </a:solidFill>
        <a:latin typeface="Tahoma" pitchFamily="34" charset="0"/>
        <a:ea typeface="+mn-ea"/>
        <a:cs typeface="+mn-cs"/>
      </a:defRPr>
    </a:lvl3pPr>
    <a:lvl4pPr marL="1371600" algn="ctr" rtl="0" fontAlgn="base">
      <a:spcBef>
        <a:spcPct val="0"/>
      </a:spcBef>
      <a:spcAft>
        <a:spcPct val="0"/>
      </a:spcAft>
      <a:defRPr sz="2400" kern="1200">
        <a:solidFill>
          <a:schemeClr val="tx1"/>
        </a:solidFill>
        <a:latin typeface="Tahoma" pitchFamily="34" charset="0"/>
        <a:ea typeface="+mn-ea"/>
        <a:cs typeface="+mn-cs"/>
      </a:defRPr>
    </a:lvl4pPr>
    <a:lvl5pPr marL="1828800" algn="ctr"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6E6EA"/>
    <a:srgbClr val="FAE2F6"/>
    <a:srgbClr val="170981"/>
    <a:srgbClr val="121328"/>
    <a:srgbClr val="D7FDF9"/>
    <a:srgbClr val="003366"/>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5" autoAdjust="0"/>
    <p:restoredTop sz="50077" autoAdjust="0"/>
  </p:normalViewPr>
  <p:slideViewPr>
    <p:cSldViewPr>
      <p:cViewPr varScale="1">
        <p:scale>
          <a:sx n="113" d="100"/>
          <a:sy n="113" d="100"/>
        </p:scale>
        <p:origin x="1672" y="168"/>
      </p:cViewPr>
      <p:guideLst>
        <p:guide orient="horz" pos="2160"/>
        <p:guide pos="2880"/>
      </p:guideLst>
    </p:cSldViewPr>
  </p:slideViewPr>
  <p:outlineViewPr>
    <p:cViewPr>
      <p:scale>
        <a:sx n="33" d="100"/>
        <a:sy n="33" d="100"/>
      </p:scale>
      <p:origin x="0" y="1524"/>
    </p:cViewPr>
  </p:outlineViewPr>
  <p:notesTextViewPr>
    <p:cViewPr>
      <p:scale>
        <a:sx n="100" d="100"/>
        <a:sy n="100" d="100"/>
      </p:scale>
      <p:origin x="0" y="0"/>
    </p:cViewPr>
  </p:notesTextViewPr>
  <p:sorterViewPr>
    <p:cViewPr>
      <p:scale>
        <a:sx n="75" d="100"/>
        <a:sy n="75" d="100"/>
      </p:scale>
      <p:origin x="0" y="10320"/>
    </p:cViewPr>
  </p:sorterViewPr>
  <p:notesViewPr>
    <p:cSldViewPr>
      <p:cViewPr varScale="1">
        <p:scale>
          <a:sx n="38" d="100"/>
          <a:sy n="38" d="100"/>
        </p:scale>
        <p:origin x="-1530" y="-72"/>
      </p:cViewPr>
      <p:guideLst>
        <p:guide orient="horz" pos="2929"/>
        <p:guide pos="2209"/>
      </p:guideLst>
    </p:cSldViewPr>
  </p:notes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notesMaster" Target="notesMasters/notesMaster1.xml"/><Relationship Id="rId103" Type="http://schemas.openxmlformats.org/officeDocument/2006/relationships/handoutMaster" Target="handoutMasters/handoutMaster1.xml"/><Relationship Id="rId104" Type="http://schemas.openxmlformats.org/officeDocument/2006/relationships/presProps" Target="presProps.xml"/><Relationship Id="rId105" Type="http://schemas.openxmlformats.org/officeDocument/2006/relationships/viewProps" Target="viewProps.xml"/><Relationship Id="rId106" Type="http://schemas.openxmlformats.org/officeDocument/2006/relationships/theme" Target="theme/theme1.xml"/><Relationship Id="rId10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 Id="rId2"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30"/>
    </mc:Choice>
    <mc:Fallback>
      <c:style val="30"/>
    </mc:Fallback>
  </mc:AlternateContent>
  <c:chart>
    <c:title>
      <c:tx>
        <c:rich>
          <a:bodyPr/>
          <a:lstStyle/>
          <a:p>
            <a:pPr>
              <a:defRPr/>
            </a:pPr>
            <a:r>
              <a:rPr lang="en-US" dirty="0" smtClean="0"/>
              <a:t>Data Points</a:t>
            </a:r>
            <a:endParaRPr lang="en-US" dirty="0"/>
          </a:p>
        </c:rich>
      </c:tx>
      <c:overlay val="0"/>
    </c:title>
    <c:autoTitleDeleted val="0"/>
    <c:plotArea>
      <c:layout/>
      <c:scatterChart>
        <c:scatterStyle val="lineMarker"/>
        <c:varyColors val="0"/>
        <c:ser>
          <c:idx val="0"/>
          <c:order val="0"/>
          <c:tx>
            <c:strRef>
              <c:f>Sheet1!$B$1</c:f>
              <c:strCache>
                <c:ptCount val="1"/>
                <c:pt idx="0">
                  <c:v>Y-Values</c:v>
                </c:pt>
              </c:strCache>
            </c:strRef>
          </c:tx>
          <c:spPr>
            <a:ln w="66675">
              <a:noFill/>
            </a:ln>
          </c:spPr>
          <c:dLbls>
            <c:dLbl>
              <c:idx val="0"/>
              <c:tx>
                <c:rich>
                  <a:bodyPr/>
                  <a:lstStyle/>
                  <a:p>
                    <a:r>
                      <a:rPr lang="en-US" sz="1400" b="1" i="0" u="none" strike="noStrike" baseline="0" dirty="0" smtClean="0">
                        <a:effectLst/>
                      </a:rPr>
                      <a:t>X1(</a:t>
                    </a:r>
                    <a:r>
                      <a:rPr lang="en-US" sz="1400" b="1" dirty="0" smtClean="0"/>
                      <a:t>0</a:t>
                    </a:r>
                    <a:r>
                      <a:rPr lang="en-US" sz="1400" b="1" dirty="0"/>
                      <a:t>, </a:t>
                    </a:r>
                    <a:r>
                      <a:rPr lang="en-US" sz="1400" b="1" dirty="0" smtClean="0"/>
                      <a:t>0)</a:t>
                    </a:r>
                    <a:endParaRPr lang="en-US" dirty="0"/>
                  </a:p>
                </c:rich>
              </c:tx>
              <c:showLegendKey val="0"/>
              <c:showVal val="1"/>
              <c:showCatName val="1"/>
              <c:showSerName val="0"/>
              <c:showPercent val="0"/>
              <c:showBubbleSize val="0"/>
              <c:extLst>
                <c:ext xmlns:c15="http://schemas.microsoft.com/office/drawing/2012/chart" uri="{CE6537A1-D6FC-4f65-9D91-7224C49458BB}"/>
              </c:extLst>
            </c:dLbl>
            <c:dLbl>
              <c:idx val="1"/>
              <c:tx>
                <c:rich>
                  <a:bodyPr/>
                  <a:lstStyle/>
                  <a:p>
                    <a:r>
                      <a:rPr lang="en-US" sz="1400" b="1" i="0" u="none" strike="noStrike" baseline="0" dirty="0" smtClean="0">
                        <a:effectLst/>
                      </a:rPr>
                      <a:t>X2(</a:t>
                    </a:r>
                    <a:r>
                      <a:rPr lang="en-US" sz="1400" b="1" dirty="0" smtClean="0"/>
                      <a:t>1</a:t>
                    </a:r>
                    <a:r>
                      <a:rPr lang="en-US" sz="1400" b="1" dirty="0"/>
                      <a:t>, </a:t>
                    </a:r>
                    <a:r>
                      <a:rPr lang="en-US" sz="1400" b="1" dirty="0" smtClean="0"/>
                      <a:t>0)</a:t>
                    </a:r>
                    <a:endParaRPr lang="en-US" dirty="0"/>
                  </a:p>
                </c:rich>
              </c:tx>
              <c:showLegendKey val="0"/>
              <c:showVal val="1"/>
              <c:showCatName val="1"/>
              <c:showSerName val="0"/>
              <c:showPercent val="0"/>
              <c:showBubbleSize val="0"/>
              <c:extLst>
                <c:ext xmlns:c15="http://schemas.microsoft.com/office/drawing/2012/chart" uri="{CE6537A1-D6FC-4f65-9D91-7224C49458BB}"/>
              </c:extLst>
            </c:dLbl>
            <c:dLbl>
              <c:idx val="2"/>
              <c:tx>
                <c:rich>
                  <a:bodyPr/>
                  <a:lstStyle/>
                  <a:p>
                    <a:r>
                      <a:rPr lang="en-US" sz="1400" b="1" i="0" u="none" strike="noStrike" baseline="0" dirty="0" smtClean="0">
                        <a:effectLst/>
                      </a:rPr>
                      <a:t>X3(</a:t>
                    </a:r>
                    <a:r>
                      <a:rPr lang="en-US" sz="1400" b="1" dirty="0" smtClean="0"/>
                      <a:t>1</a:t>
                    </a:r>
                    <a:r>
                      <a:rPr lang="en-US" sz="1400" b="1" dirty="0"/>
                      <a:t>, </a:t>
                    </a:r>
                    <a:r>
                      <a:rPr lang="en-US" sz="1400" b="1" dirty="0" smtClean="0"/>
                      <a:t>1)</a:t>
                    </a:r>
                    <a:endParaRPr lang="en-US" dirty="0"/>
                  </a:p>
                </c:rich>
              </c:tx>
              <c:showLegendKey val="0"/>
              <c:showVal val="1"/>
              <c:showCatName val="1"/>
              <c:showSerName val="0"/>
              <c:showPercent val="0"/>
              <c:showBubbleSize val="0"/>
              <c:extLst>
                <c:ext xmlns:c15="http://schemas.microsoft.com/office/drawing/2012/chart" uri="{CE6537A1-D6FC-4f65-9D91-7224C49458BB}"/>
              </c:extLst>
            </c:dLbl>
            <c:dLbl>
              <c:idx val="3"/>
              <c:tx>
                <c:rich>
                  <a:bodyPr/>
                  <a:lstStyle/>
                  <a:p>
                    <a:r>
                      <a:rPr lang="en-US" sz="1400" b="1" i="0" u="none" strike="noStrike" baseline="0" dirty="0" smtClean="0">
                        <a:effectLst/>
                      </a:rPr>
                      <a:t>X4(</a:t>
                    </a:r>
                    <a:r>
                      <a:rPr lang="en-US" sz="1400" b="1" dirty="0" smtClean="0"/>
                      <a:t>2</a:t>
                    </a:r>
                    <a:r>
                      <a:rPr lang="en-US" sz="1400" b="1" dirty="0"/>
                      <a:t>, </a:t>
                    </a:r>
                    <a:r>
                      <a:rPr lang="en-US" sz="1400" b="1" dirty="0" smtClean="0"/>
                      <a:t>2)</a:t>
                    </a:r>
                    <a:endParaRPr lang="en-US" dirty="0" smtClean="0"/>
                  </a:p>
                </c:rich>
              </c:tx>
              <c:showLegendKey val="0"/>
              <c:showVal val="1"/>
              <c:showCatName val="1"/>
              <c:showSerName val="0"/>
              <c:showPercent val="0"/>
              <c:showBubbleSize val="0"/>
              <c:extLst>
                <c:ext xmlns:c15="http://schemas.microsoft.com/office/drawing/2012/chart" uri="{CE6537A1-D6FC-4f65-9D91-7224C49458BB}"/>
              </c:extLst>
            </c:dLbl>
            <c:dLbl>
              <c:idx val="4"/>
              <c:tx>
                <c:rich>
                  <a:bodyPr/>
                  <a:lstStyle/>
                  <a:p>
                    <a:r>
                      <a:rPr lang="en-US" sz="1400" b="1" i="0" u="none" strike="noStrike" baseline="0" dirty="0" smtClean="0">
                        <a:effectLst/>
                      </a:rPr>
                      <a:t>X5(</a:t>
                    </a:r>
                    <a:r>
                      <a:rPr lang="en-US" sz="1400" b="1" dirty="0" smtClean="0"/>
                      <a:t>3</a:t>
                    </a:r>
                    <a:r>
                      <a:rPr lang="en-US" sz="1400" b="1" dirty="0"/>
                      <a:t>, </a:t>
                    </a:r>
                    <a:r>
                      <a:rPr lang="en-US" sz="1400" b="1" dirty="0" smtClean="0"/>
                      <a:t>1)</a:t>
                    </a:r>
                    <a:endParaRPr lang="en-US" dirty="0"/>
                  </a:p>
                </c:rich>
              </c:tx>
              <c:showLegendKey val="0"/>
              <c:showVal val="1"/>
              <c:showCatName val="1"/>
              <c:showSerName val="0"/>
              <c:showPercent val="0"/>
              <c:showBubbleSize val="0"/>
              <c:extLst>
                <c:ext xmlns:c15="http://schemas.microsoft.com/office/drawing/2012/chart" uri="{CE6537A1-D6FC-4f65-9D91-7224C49458BB}"/>
              </c:extLst>
            </c:dLbl>
            <c:dLbl>
              <c:idx val="5"/>
              <c:tx>
                <c:rich>
                  <a:bodyPr/>
                  <a:lstStyle/>
                  <a:p>
                    <a:r>
                      <a:rPr lang="en-US" sz="1400" b="1" i="0" u="none" strike="noStrike" baseline="0" dirty="0" smtClean="0">
                        <a:effectLst/>
                      </a:rPr>
                      <a:t>X6(</a:t>
                    </a:r>
                    <a:r>
                      <a:rPr lang="en-US" sz="1400" b="1" dirty="0" smtClean="0"/>
                      <a:t>3</a:t>
                    </a:r>
                    <a:r>
                      <a:rPr lang="en-US" sz="1400" b="1" dirty="0"/>
                      <a:t>, </a:t>
                    </a:r>
                    <a:r>
                      <a:rPr lang="en-US" sz="1400" b="1" dirty="0" smtClean="0"/>
                      <a:t>0)</a:t>
                    </a:r>
                    <a:endParaRPr lang="en-US" dirty="0"/>
                  </a:p>
                </c:rich>
              </c:tx>
              <c:showLegendKey val="0"/>
              <c:showVal val="1"/>
              <c:showCatName val="1"/>
              <c:showSerName val="0"/>
              <c:showPercent val="0"/>
              <c:showBubbleSize val="0"/>
              <c:extLst>
                <c:ext xmlns:c15="http://schemas.microsoft.com/office/drawing/2012/chart" uri="{CE6537A1-D6FC-4f65-9D91-7224C49458BB}"/>
              </c:extLst>
            </c:dLbl>
            <c:dLbl>
              <c:idx val="6"/>
              <c:tx>
                <c:rich>
                  <a:bodyPr/>
                  <a:lstStyle/>
                  <a:p>
                    <a:r>
                      <a:rPr lang="en-US" sz="1400" b="1" dirty="0" smtClean="0"/>
                      <a:t>X7(0</a:t>
                    </a:r>
                    <a:r>
                      <a:rPr lang="en-US" sz="1400" b="1" dirty="0"/>
                      <a:t>, </a:t>
                    </a:r>
                    <a:r>
                      <a:rPr lang="en-US" sz="1400" b="1" dirty="0" smtClean="0"/>
                      <a:t>1)</a:t>
                    </a:r>
                    <a:endParaRPr lang="en-US" dirty="0"/>
                  </a:p>
                </c:rich>
              </c:tx>
              <c:showLegendKey val="0"/>
              <c:showVal val="1"/>
              <c:showCatName val="1"/>
              <c:showSerName val="0"/>
              <c:showPercent val="0"/>
              <c:showBubbleSize val="0"/>
              <c:extLst>
                <c:ext xmlns:c15="http://schemas.microsoft.com/office/drawing/2012/chart" uri="{CE6537A1-D6FC-4f65-9D91-7224C49458BB}"/>
              </c:extLst>
            </c:dLbl>
            <c:dLbl>
              <c:idx val="7"/>
              <c:tx>
                <c:rich>
                  <a:bodyPr/>
                  <a:lstStyle/>
                  <a:p>
                    <a:r>
                      <a:rPr lang="en-US" sz="1400" b="1" i="0" u="none" strike="noStrike" baseline="0" dirty="0" smtClean="0">
                        <a:effectLst/>
                      </a:rPr>
                      <a:t>X8(</a:t>
                    </a:r>
                    <a:r>
                      <a:rPr lang="en-US" sz="1400" b="1" dirty="0" smtClean="0"/>
                      <a:t>3</a:t>
                    </a:r>
                    <a:r>
                      <a:rPr lang="en-US" sz="1400" b="1" dirty="0"/>
                      <a:t>, </a:t>
                    </a:r>
                    <a:r>
                      <a:rPr lang="en-US" sz="1400" b="1" dirty="0" smtClean="0"/>
                      <a:t>2)</a:t>
                    </a:r>
                    <a:endParaRPr lang="en-US" dirty="0"/>
                  </a:p>
                </c:rich>
              </c:tx>
              <c:showLegendKey val="0"/>
              <c:showVal val="1"/>
              <c:showCatName val="1"/>
              <c:showSerName val="0"/>
              <c:showPercent val="0"/>
              <c:showBubbleSize val="0"/>
              <c:extLst>
                <c:ext xmlns:c15="http://schemas.microsoft.com/office/drawing/2012/chart" uri="{CE6537A1-D6FC-4f65-9D91-7224C49458BB}"/>
              </c:extLst>
            </c:dLbl>
            <c:dLbl>
              <c:idx val="8"/>
              <c:tx>
                <c:rich>
                  <a:bodyPr/>
                  <a:lstStyle/>
                  <a:p>
                    <a:r>
                      <a:rPr lang="en-US" sz="1400" b="1" i="0" u="none" strike="noStrike" baseline="0" smtClean="0">
                        <a:effectLst/>
                      </a:rPr>
                      <a:t>X9(</a:t>
                    </a:r>
                    <a:r>
                      <a:rPr lang="en-US" sz="1400" b="1" smtClean="0"/>
                      <a:t>6</a:t>
                    </a:r>
                    <a:r>
                      <a:rPr lang="en-US" sz="1400" b="1"/>
                      <a:t>, </a:t>
                    </a:r>
                    <a:r>
                      <a:rPr lang="en-US" sz="1400" b="1" smtClean="0"/>
                      <a:t>3)</a:t>
                    </a:r>
                    <a:endParaRPr lang="en-US"/>
                  </a:p>
                </c:rich>
              </c:tx>
              <c:showLegendKey val="0"/>
              <c:showVal val="1"/>
              <c:showCatName val="1"/>
              <c:showSerName val="0"/>
              <c:showPercent val="0"/>
              <c:showBubbleSize val="0"/>
              <c:extLst>
                <c:ext xmlns:c15="http://schemas.microsoft.com/office/drawing/2012/chart" uri="{CE6537A1-D6FC-4f65-9D91-7224C49458BB}"/>
              </c:extLst>
            </c:dLbl>
            <c:spPr>
              <a:noFill/>
              <a:ln>
                <a:noFill/>
              </a:ln>
              <a:effectLst/>
            </c:spPr>
            <c:txPr>
              <a:bodyPr/>
              <a:lstStyle/>
              <a:p>
                <a:pPr>
                  <a:defRPr sz="1400" b="1"/>
                </a:pPr>
                <a:endParaRPr lang="zh-CN"/>
              </a:p>
            </c:txPr>
            <c:showLegendKey val="0"/>
            <c:showVal val="1"/>
            <c:showCatName val="1"/>
            <c:showSerName val="0"/>
            <c:showPercent val="0"/>
            <c:showBubbleSize val="0"/>
            <c:showLeaderLines val="0"/>
            <c:extLst>
              <c:ext xmlns:c15="http://schemas.microsoft.com/office/drawing/2012/chart" uri="{CE6537A1-D6FC-4f65-9D91-7224C49458BB}">
                <c15:showLeaderLines val="0"/>
              </c:ext>
            </c:extLst>
          </c:dLbls>
          <c:xVal>
            <c:numRef>
              <c:f>Sheet1!$A$2:$A$10</c:f>
              <c:numCache>
                <c:formatCode>General</c:formatCode>
                <c:ptCount val="9"/>
                <c:pt idx="0">
                  <c:v>0.0</c:v>
                </c:pt>
                <c:pt idx="1">
                  <c:v>1.0</c:v>
                </c:pt>
                <c:pt idx="2">
                  <c:v>1.0</c:v>
                </c:pt>
                <c:pt idx="3">
                  <c:v>2.0</c:v>
                </c:pt>
                <c:pt idx="4">
                  <c:v>3.0</c:v>
                </c:pt>
                <c:pt idx="5">
                  <c:v>3.0</c:v>
                </c:pt>
                <c:pt idx="6">
                  <c:v>0.0</c:v>
                </c:pt>
                <c:pt idx="7">
                  <c:v>3.0</c:v>
                </c:pt>
                <c:pt idx="8">
                  <c:v>6.0</c:v>
                </c:pt>
              </c:numCache>
            </c:numRef>
          </c:xVal>
          <c:yVal>
            <c:numRef>
              <c:f>Sheet1!$B$2:$B$10</c:f>
              <c:numCache>
                <c:formatCode>General</c:formatCode>
                <c:ptCount val="9"/>
                <c:pt idx="0">
                  <c:v>0.0</c:v>
                </c:pt>
                <c:pt idx="1">
                  <c:v>0.0</c:v>
                </c:pt>
                <c:pt idx="2">
                  <c:v>1.0</c:v>
                </c:pt>
                <c:pt idx="3">
                  <c:v>2.0</c:v>
                </c:pt>
                <c:pt idx="4">
                  <c:v>1.0</c:v>
                </c:pt>
                <c:pt idx="5">
                  <c:v>0.0</c:v>
                </c:pt>
                <c:pt idx="6">
                  <c:v>1.0</c:v>
                </c:pt>
                <c:pt idx="7">
                  <c:v>2.0</c:v>
                </c:pt>
                <c:pt idx="8">
                  <c:v>3.0</c:v>
                </c:pt>
              </c:numCache>
            </c:numRef>
          </c:yVal>
          <c:smooth val="0"/>
        </c:ser>
        <c:dLbls>
          <c:showLegendKey val="0"/>
          <c:showVal val="1"/>
          <c:showCatName val="1"/>
          <c:showSerName val="0"/>
          <c:showPercent val="0"/>
          <c:showBubbleSize val="0"/>
        </c:dLbls>
        <c:axId val="788883760"/>
        <c:axId val="789515808"/>
      </c:scatterChart>
      <c:valAx>
        <c:axId val="788883760"/>
        <c:scaling>
          <c:orientation val="minMax"/>
        </c:scaling>
        <c:delete val="0"/>
        <c:axPos val="b"/>
        <c:numFmt formatCode="General" sourceLinked="1"/>
        <c:majorTickMark val="none"/>
        <c:minorTickMark val="none"/>
        <c:tickLblPos val="nextTo"/>
        <c:crossAx val="789515808"/>
        <c:crosses val="autoZero"/>
        <c:crossBetween val="midCat"/>
      </c:valAx>
      <c:valAx>
        <c:axId val="789515808"/>
        <c:scaling>
          <c:orientation val="minMax"/>
        </c:scaling>
        <c:delete val="1"/>
        <c:axPos val="l"/>
        <c:numFmt formatCode="General" sourceLinked="1"/>
        <c:majorTickMark val="out"/>
        <c:minorTickMark val="none"/>
        <c:tickLblPos val="nextTo"/>
        <c:crossAx val="788883760"/>
        <c:crosses val="autoZero"/>
        <c:crossBetween val="midCat"/>
      </c:valAx>
    </c:plotArea>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30"/>
    </mc:Choice>
    <mc:Fallback>
      <c:style val="30"/>
    </mc:Fallback>
  </mc:AlternateContent>
  <c:chart>
    <c:title>
      <c:tx>
        <c:rich>
          <a:bodyPr/>
          <a:lstStyle/>
          <a:p>
            <a:pPr>
              <a:defRPr/>
            </a:pPr>
            <a:r>
              <a:rPr lang="en-US" dirty="0" smtClean="0"/>
              <a:t>Data Points</a:t>
            </a:r>
            <a:endParaRPr lang="en-US" dirty="0"/>
          </a:p>
        </c:rich>
      </c:tx>
      <c:overlay val="0"/>
    </c:title>
    <c:autoTitleDeleted val="0"/>
    <c:plotArea>
      <c:layout/>
      <c:scatterChart>
        <c:scatterStyle val="lineMarker"/>
        <c:varyColors val="0"/>
        <c:ser>
          <c:idx val="0"/>
          <c:order val="0"/>
          <c:tx>
            <c:strRef>
              <c:f>Sheet1!$B$1</c:f>
              <c:strCache>
                <c:ptCount val="1"/>
                <c:pt idx="0">
                  <c:v>Y-Values</c:v>
                </c:pt>
              </c:strCache>
            </c:strRef>
          </c:tx>
          <c:spPr>
            <a:ln w="66675">
              <a:noFill/>
            </a:ln>
          </c:spPr>
          <c:dLbls>
            <c:dLbl>
              <c:idx val="0"/>
              <c:tx>
                <c:rich>
                  <a:bodyPr/>
                  <a:lstStyle/>
                  <a:p>
                    <a:r>
                      <a:rPr lang="en-US" sz="1400" b="1" i="0" u="none" strike="noStrike" baseline="0" dirty="0" smtClean="0">
                        <a:effectLst/>
                      </a:rPr>
                      <a:t>X1(</a:t>
                    </a:r>
                    <a:r>
                      <a:rPr lang="en-US" sz="1400" b="1" dirty="0" smtClean="0"/>
                      <a:t>0</a:t>
                    </a:r>
                    <a:r>
                      <a:rPr lang="en-US" sz="1400" b="1" dirty="0"/>
                      <a:t>, </a:t>
                    </a:r>
                    <a:r>
                      <a:rPr lang="en-US" sz="1400" b="1" dirty="0" smtClean="0"/>
                      <a:t>0)</a:t>
                    </a:r>
                    <a:endParaRPr lang="en-US" dirty="0"/>
                  </a:p>
                </c:rich>
              </c:tx>
              <c:showLegendKey val="0"/>
              <c:showVal val="1"/>
              <c:showCatName val="1"/>
              <c:showSerName val="0"/>
              <c:showPercent val="0"/>
              <c:showBubbleSize val="0"/>
              <c:extLst>
                <c:ext xmlns:c15="http://schemas.microsoft.com/office/drawing/2012/chart" uri="{CE6537A1-D6FC-4f65-9D91-7224C49458BB}"/>
              </c:extLst>
            </c:dLbl>
            <c:dLbl>
              <c:idx val="1"/>
              <c:tx>
                <c:rich>
                  <a:bodyPr/>
                  <a:lstStyle/>
                  <a:p>
                    <a:r>
                      <a:rPr lang="en-US" sz="1400" b="1" i="0" u="none" strike="noStrike" baseline="0" dirty="0" smtClean="0">
                        <a:effectLst/>
                      </a:rPr>
                      <a:t>X2(</a:t>
                    </a:r>
                    <a:r>
                      <a:rPr lang="en-US" sz="1400" b="1" dirty="0" smtClean="0"/>
                      <a:t>1</a:t>
                    </a:r>
                    <a:r>
                      <a:rPr lang="en-US" sz="1400" b="1" dirty="0"/>
                      <a:t>, </a:t>
                    </a:r>
                    <a:r>
                      <a:rPr lang="en-US" sz="1400" b="1" dirty="0" smtClean="0"/>
                      <a:t>0)</a:t>
                    </a:r>
                    <a:endParaRPr lang="en-US" dirty="0"/>
                  </a:p>
                </c:rich>
              </c:tx>
              <c:showLegendKey val="0"/>
              <c:showVal val="1"/>
              <c:showCatName val="1"/>
              <c:showSerName val="0"/>
              <c:showPercent val="0"/>
              <c:showBubbleSize val="0"/>
              <c:extLst>
                <c:ext xmlns:c15="http://schemas.microsoft.com/office/drawing/2012/chart" uri="{CE6537A1-D6FC-4f65-9D91-7224C49458BB}"/>
              </c:extLst>
            </c:dLbl>
            <c:dLbl>
              <c:idx val="2"/>
              <c:tx>
                <c:rich>
                  <a:bodyPr/>
                  <a:lstStyle/>
                  <a:p>
                    <a:r>
                      <a:rPr lang="en-US" sz="1400" b="1" i="0" u="none" strike="noStrike" baseline="0" dirty="0" smtClean="0">
                        <a:effectLst/>
                      </a:rPr>
                      <a:t>X3(</a:t>
                    </a:r>
                    <a:r>
                      <a:rPr lang="en-US" sz="1400" b="1" dirty="0" smtClean="0"/>
                      <a:t>1</a:t>
                    </a:r>
                    <a:r>
                      <a:rPr lang="en-US" sz="1400" b="1" dirty="0"/>
                      <a:t>, </a:t>
                    </a:r>
                    <a:r>
                      <a:rPr lang="en-US" sz="1400" b="1" dirty="0" smtClean="0"/>
                      <a:t>1)</a:t>
                    </a:r>
                    <a:endParaRPr lang="en-US" dirty="0"/>
                  </a:p>
                </c:rich>
              </c:tx>
              <c:showLegendKey val="0"/>
              <c:showVal val="1"/>
              <c:showCatName val="1"/>
              <c:showSerName val="0"/>
              <c:showPercent val="0"/>
              <c:showBubbleSize val="0"/>
              <c:extLst>
                <c:ext xmlns:c15="http://schemas.microsoft.com/office/drawing/2012/chart" uri="{CE6537A1-D6FC-4f65-9D91-7224C49458BB}"/>
              </c:extLst>
            </c:dLbl>
            <c:dLbl>
              <c:idx val="3"/>
              <c:tx>
                <c:rich>
                  <a:bodyPr/>
                  <a:lstStyle/>
                  <a:p>
                    <a:r>
                      <a:rPr lang="en-US" sz="1400" b="1" i="0" u="none" strike="noStrike" baseline="0" dirty="0" smtClean="0">
                        <a:effectLst/>
                      </a:rPr>
                      <a:t>X4(</a:t>
                    </a:r>
                    <a:r>
                      <a:rPr lang="en-US" sz="1400" b="1" dirty="0" smtClean="0"/>
                      <a:t>2</a:t>
                    </a:r>
                    <a:r>
                      <a:rPr lang="en-US" sz="1400" b="1" dirty="0"/>
                      <a:t>, </a:t>
                    </a:r>
                    <a:r>
                      <a:rPr lang="en-US" sz="1400" b="1" dirty="0" smtClean="0"/>
                      <a:t>2)</a:t>
                    </a:r>
                    <a:endParaRPr lang="en-US" dirty="0" smtClean="0"/>
                  </a:p>
                </c:rich>
              </c:tx>
              <c:showLegendKey val="0"/>
              <c:showVal val="1"/>
              <c:showCatName val="1"/>
              <c:showSerName val="0"/>
              <c:showPercent val="0"/>
              <c:showBubbleSize val="0"/>
              <c:extLst>
                <c:ext xmlns:c15="http://schemas.microsoft.com/office/drawing/2012/chart" uri="{CE6537A1-D6FC-4f65-9D91-7224C49458BB}"/>
              </c:extLst>
            </c:dLbl>
            <c:dLbl>
              <c:idx val="4"/>
              <c:tx>
                <c:rich>
                  <a:bodyPr/>
                  <a:lstStyle/>
                  <a:p>
                    <a:r>
                      <a:rPr lang="en-US" sz="1400" b="1" i="0" u="none" strike="noStrike" baseline="0" dirty="0" smtClean="0">
                        <a:effectLst/>
                      </a:rPr>
                      <a:t>X5(</a:t>
                    </a:r>
                    <a:r>
                      <a:rPr lang="en-US" sz="1400" b="1" dirty="0" smtClean="0"/>
                      <a:t>3</a:t>
                    </a:r>
                    <a:r>
                      <a:rPr lang="en-US" sz="1400" b="1" dirty="0"/>
                      <a:t>, </a:t>
                    </a:r>
                    <a:r>
                      <a:rPr lang="en-US" sz="1400" b="1" dirty="0" smtClean="0"/>
                      <a:t>1)</a:t>
                    </a:r>
                    <a:endParaRPr lang="en-US" dirty="0"/>
                  </a:p>
                </c:rich>
              </c:tx>
              <c:showLegendKey val="0"/>
              <c:showVal val="1"/>
              <c:showCatName val="1"/>
              <c:showSerName val="0"/>
              <c:showPercent val="0"/>
              <c:showBubbleSize val="0"/>
              <c:extLst>
                <c:ext xmlns:c15="http://schemas.microsoft.com/office/drawing/2012/chart" uri="{CE6537A1-D6FC-4f65-9D91-7224C49458BB}"/>
              </c:extLst>
            </c:dLbl>
            <c:dLbl>
              <c:idx val="5"/>
              <c:tx>
                <c:rich>
                  <a:bodyPr/>
                  <a:lstStyle/>
                  <a:p>
                    <a:r>
                      <a:rPr lang="en-US" sz="1400" b="1" i="0" u="none" strike="noStrike" baseline="0" dirty="0" smtClean="0">
                        <a:effectLst/>
                      </a:rPr>
                      <a:t>X6(</a:t>
                    </a:r>
                    <a:r>
                      <a:rPr lang="en-US" sz="1400" b="1" dirty="0" smtClean="0"/>
                      <a:t>3</a:t>
                    </a:r>
                    <a:r>
                      <a:rPr lang="en-US" sz="1400" b="1" dirty="0"/>
                      <a:t>, </a:t>
                    </a:r>
                    <a:r>
                      <a:rPr lang="en-US" sz="1400" b="1" dirty="0" smtClean="0"/>
                      <a:t>0)</a:t>
                    </a:r>
                    <a:endParaRPr lang="en-US" dirty="0"/>
                  </a:p>
                </c:rich>
              </c:tx>
              <c:showLegendKey val="0"/>
              <c:showVal val="1"/>
              <c:showCatName val="1"/>
              <c:showSerName val="0"/>
              <c:showPercent val="0"/>
              <c:showBubbleSize val="0"/>
              <c:extLst>
                <c:ext xmlns:c15="http://schemas.microsoft.com/office/drawing/2012/chart" uri="{CE6537A1-D6FC-4f65-9D91-7224C49458BB}"/>
              </c:extLst>
            </c:dLbl>
            <c:dLbl>
              <c:idx val="6"/>
              <c:tx>
                <c:rich>
                  <a:bodyPr/>
                  <a:lstStyle/>
                  <a:p>
                    <a:r>
                      <a:rPr lang="en-US" sz="1400" b="1" dirty="0" smtClean="0"/>
                      <a:t>X7(0</a:t>
                    </a:r>
                    <a:r>
                      <a:rPr lang="en-US" sz="1400" b="1" dirty="0"/>
                      <a:t>, </a:t>
                    </a:r>
                    <a:r>
                      <a:rPr lang="en-US" sz="1400" b="1" dirty="0" smtClean="0"/>
                      <a:t>1)</a:t>
                    </a:r>
                    <a:endParaRPr lang="en-US" dirty="0"/>
                  </a:p>
                </c:rich>
              </c:tx>
              <c:showLegendKey val="0"/>
              <c:showVal val="1"/>
              <c:showCatName val="1"/>
              <c:showSerName val="0"/>
              <c:showPercent val="0"/>
              <c:showBubbleSize val="0"/>
              <c:extLst>
                <c:ext xmlns:c15="http://schemas.microsoft.com/office/drawing/2012/chart" uri="{CE6537A1-D6FC-4f65-9D91-7224C49458BB}"/>
              </c:extLst>
            </c:dLbl>
            <c:dLbl>
              <c:idx val="7"/>
              <c:tx>
                <c:rich>
                  <a:bodyPr/>
                  <a:lstStyle/>
                  <a:p>
                    <a:r>
                      <a:rPr lang="en-US" sz="1400" b="1" i="0" u="none" strike="noStrike" baseline="0" dirty="0" smtClean="0">
                        <a:effectLst/>
                      </a:rPr>
                      <a:t>X8(</a:t>
                    </a:r>
                    <a:r>
                      <a:rPr lang="en-US" sz="1400" b="1" dirty="0" smtClean="0"/>
                      <a:t>3</a:t>
                    </a:r>
                    <a:r>
                      <a:rPr lang="en-US" sz="1400" b="1" dirty="0"/>
                      <a:t>, </a:t>
                    </a:r>
                    <a:r>
                      <a:rPr lang="en-US" sz="1400" b="1" dirty="0" smtClean="0"/>
                      <a:t>2)</a:t>
                    </a:r>
                    <a:endParaRPr lang="en-US" dirty="0"/>
                  </a:p>
                </c:rich>
              </c:tx>
              <c:showLegendKey val="0"/>
              <c:showVal val="1"/>
              <c:showCatName val="1"/>
              <c:showSerName val="0"/>
              <c:showPercent val="0"/>
              <c:showBubbleSize val="0"/>
              <c:extLst>
                <c:ext xmlns:c15="http://schemas.microsoft.com/office/drawing/2012/chart" uri="{CE6537A1-D6FC-4f65-9D91-7224C49458BB}"/>
              </c:extLst>
            </c:dLbl>
            <c:dLbl>
              <c:idx val="8"/>
              <c:tx>
                <c:rich>
                  <a:bodyPr/>
                  <a:lstStyle/>
                  <a:p>
                    <a:r>
                      <a:rPr lang="en-US" sz="1400" b="1" i="0" u="none" strike="noStrike" baseline="0" smtClean="0">
                        <a:effectLst/>
                      </a:rPr>
                      <a:t>X9(</a:t>
                    </a:r>
                    <a:r>
                      <a:rPr lang="en-US" sz="1400" b="1" smtClean="0"/>
                      <a:t>6</a:t>
                    </a:r>
                    <a:r>
                      <a:rPr lang="en-US" sz="1400" b="1"/>
                      <a:t>, </a:t>
                    </a:r>
                    <a:r>
                      <a:rPr lang="en-US" sz="1400" b="1" smtClean="0"/>
                      <a:t>3)</a:t>
                    </a:r>
                    <a:endParaRPr lang="en-US"/>
                  </a:p>
                </c:rich>
              </c:tx>
              <c:showLegendKey val="0"/>
              <c:showVal val="1"/>
              <c:showCatName val="1"/>
              <c:showSerName val="0"/>
              <c:showPercent val="0"/>
              <c:showBubbleSize val="0"/>
              <c:extLst>
                <c:ext xmlns:c15="http://schemas.microsoft.com/office/drawing/2012/chart" uri="{CE6537A1-D6FC-4f65-9D91-7224C49458BB}"/>
              </c:extLst>
            </c:dLbl>
            <c:spPr>
              <a:noFill/>
              <a:ln>
                <a:noFill/>
              </a:ln>
              <a:effectLst/>
            </c:spPr>
            <c:txPr>
              <a:bodyPr/>
              <a:lstStyle/>
              <a:p>
                <a:pPr>
                  <a:defRPr sz="1400" b="1"/>
                </a:pPr>
                <a:endParaRPr lang="zh-CN"/>
              </a:p>
            </c:txPr>
            <c:showLegendKey val="0"/>
            <c:showVal val="1"/>
            <c:showCatName val="1"/>
            <c:showSerName val="0"/>
            <c:showPercent val="0"/>
            <c:showBubbleSize val="0"/>
            <c:showLeaderLines val="0"/>
            <c:extLst>
              <c:ext xmlns:c15="http://schemas.microsoft.com/office/drawing/2012/chart" uri="{CE6537A1-D6FC-4f65-9D91-7224C49458BB}">
                <c15:showLeaderLines val="0"/>
              </c:ext>
            </c:extLst>
          </c:dLbls>
          <c:xVal>
            <c:numRef>
              <c:f>Sheet1!$A$2:$A$10</c:f>
              <c:numCache>
                <c:formatCode>General</c:formatCode>
                <c:ptCount val="9"/>
                <c:pt idx="0">
                  <c:v>0.0</c:v>
                </c:pt>
                <c:pt idx="1">
                  <c:v>1.0</c:v>
                </c:pt>
                <c:pt idx="2">
                  <c:v>1.0</c:v>
                </c:pt>
                <c:pt idx="3">
                  <c:v>2.0</c:v>
                </c:pt>
                <c:pt idx="4">
                  <c:v>3.0</c:v>
                </c:pt>
                <c:pt idx="5">
                  <c:v>3.0</c:v>
                </c:pt>
                <c:pt idx="6">
                  <c:v>0.0</c:v>
                </c:pt>
                <c:pt idx="7">
                  <c:v>3.0</c:v>
                </c:pt>
                <c:pt idx="8">
                  <c:v>6.0</c:v>
                </c:pt>
              </c:numCache>
            </c:numRef>
          </c:xVal>
          <c:yVal>
            <c:numRef>
              <c:f>Sheet1!$B$2:$B$10</c:f>
              <c:numCache>
                <c:formatCode>General</c:formatCode>
                <c:ptCount val="9"/>
                <c:pt idx="0">
                  <c:v>0.0</c:v>
                </c:pt>
                <c:pt idx="1">
                  <c:v>0.0</c:v>
                </c:pt>
                <c:pt idx="2">
                  <c:v>1.0</c:v>
                </c:pt>
                <c:pt idx="3">
                  <c:v>2.0</c:v>
                </c:pt>
                <c:pt idx="4">
                  <c:v>1.0</c:v>
                </c:pt>
                <c:pt idx="5">
                  <c:v>0.0</c:v>
                </c:pt>
                <c:pt idx="6">
                  <c:v>1.0</c:v>
                </c:pt>
                <c:pt idx="7">
                  <c:v>2.0</c:v>
                </c:pt>
                <c:pt idx="8">
                  <c:v>3.0</c:v>
                </c:pt>
              </c:numCache>
            </c:numRef>
          </c:yVal>
          <c:smooth val="0"/>
        </c:ser>
        <c:dLbls>
          <c:showLegendKey val="0"/>
          <c:showVal val="1"/>
          <c:showCatName val="1"/>
          <c:showSerName val="0"/>
          <c:showPercent val="0"/>
          <c:showBubbleSize val="0"/>
        </c:dLbls>
        <c:axId val="341713168"/>
        <c:axId val="797948560"/>
      </c:scatterChart>
      <c:valAx>
        <c:axId val="341713168"/>
        <c:scaling>
          <c:orientation val="minMax"/>
        </c:scaling>
        <c:delete val="0"/>
        <c:axPos val="b"/>
        <c:numFmt formatCode="General" sourceLinked="1"/>
        <c:majorTickMark val="none"/>
        <c:minorTickMark val="none"/>
        <c:tickLblPos val="nextTo"/>
        <c:crossAx val="797948560"/>
        <c:crosses val="autoZero"/>
        <c:crossBetween val="midCat"/>
      </c:valAx>
      <c:valAx>
        <c:axId val="797948560"/>
        <c:scaling>
          <c:orientation val="minMax"/>
        </c:scaling>
        <c:delete val="1"/>
        <c:axPos val="l"/>
        <c:numFmt formatCode="General" sourceLinked="1"/>
        <c:majorTickMark val="out"/>
        <c:minorTickMark val="none"/>
        <c:tickLblPos val="nextTo"/>
        <c:crossAx val="341713168"/>
        <c:crosses val="autoZero"/>
        <c:crossBetween val="midCat"/>
      </c:valAx>
    </c:plotArea>
    <c:plotVisOnly val="1"/>
    <c:dispBlanksAs val="gap"/>
    <c:showDLblsOverMax val="0"/>
  </c:chart>
  <c:txPr>
    <a:bodyPr/>
    <a:lstStyle/>
    <a:p>
      <a:pPr>
        <a:defRPr sz="1800"/>
      </a:pPr>
      <a:endParaRPr lang="zh-CN"/>
    </a:p>
  </c:txPr>
  <c:externalData r:id="rId1">
    <c:autoUpdate val="0"/>
  </c:externalData>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wmf"/><Relationship Id="rId2"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wmf"/><Relationship Id="rId2"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wmf"/><Relationship Id="rId2"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4" Type="http://schemas.openxmlformats.org/officeDocument/2006/relationships/image" Target="../media/image5.wmf"/><Relationship Id="rId5" Type="http://schemas.openxmlformats.org/officeDocument/2006/relationships/image" Target="../media/image6.wmf"/><Relationship Id="rId1" Type="http://schemas.openxmlformats.org/officeDocument/2006/relationships/image" Target="../media/image2.wmf"/><Relationship Id="rId2"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image" Target="../media/image8.emf"/><Relationship Id="rId3"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4.wmf"/><Relationship Id="rId5" Type="http://schemas.openxmlformats.org/officeDocument/2006/relationships/image" Target="../media/image15.emf"/><Relationship Id="rId6" Type="http://schemas.openxmlformats.org/officeDocument/2006/relationships/image" Target="../media/image16.wmf"/><Relationship Id="rId7" Type="http://schemas.openxmlformats.org/officeDocument/2006/relationships/image" Target="../media/image17.emf"/><Relationship Id="rId8" Type="http://schemas.openxmlformats.org/officeDocument/2006/relationships/image" Target="../media/image18.wmf"/><Relationship Id="rId1" Type="http://schemas.openxmlformats.org/officeDocument/2006/relationships/image" Target="../media/image12.emf"/><Relationship Id="rId2"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 Id="rId2" Type="http://schemas.openxmlformats.org/officeDocument/2006/relationships/image" Target="../media/image29.wmf"/><Relationship Id="rId3" Type="http://schemas.openxmlformats.org/officeDocument/2006/relationships/image" Target="../media/image30.wmf"/></Relationships>
</file>

<file path=ppt/drawings/drawing1.xml><?xml version="1.0" encoding="utf-8"?>
<c:userShapes xmlns:c="http://schemas.openxmlformats.org/drawingml/2006/chart">
  <cdr:relSizeAnchor xmlns:cdr="http://schemas.openxmlformats.org/drawingml/2006/chartDrawing">
    <cdr:from>
      <cdr:x>0.0198</cdr:x>
      <cdr:y>0.52198</cdr:y>
    </cdr:from>
    <cdr:to>
      <cdr:x>0.21782</cdr:x>
      <cdr:y>0.62088</cdr:y>
    </cdr:to>
    <cdr:sp macro="" textlink="">
      <cdr:nvSpPr>
        <cdr:cNvPr id="2" name="TextBox 1"/>
        <cdr:cNvSpPr txBox="1"/>
      </cdr:nvSpPr>
      <cdr:spPr>
        <a:xfrm xmlns:a="http://schemas.openxmlformats.org/drawingml/2006/main">
          <a:off x="152400" y="2413000"/>
          <a:ext cx="1524000" cy="457200"/>
        </a:xfrm>
        <a:prstGeom xmlns:a="http://schemas.openxmlformats.org/drawingml/2006/main" prst="rect">
          <a:avLst/>
        </a:prstGeom>
        <a:ln xmlns:a="http://schemas.openxmlformats.org/drawingml/2006/main" w="19050">
          <a:solidFill>
            <a:srgbClr val="C00000"/>
          </a:solidFill>
        </a:ln>
        <a:effectLst xmlns:a="http://schemas.openxmlformats.org/drawingml/2006/main">
          <a:outerShdw blurRad="50800" dist="38100" dir="2700000" algn="tl" rotWithShape="0">
            <a:prstClr val="black">
              <a:alpha val="40000"/>
            </a:prstClr>
          </a:outerShdw>
        </a:effectLst>
      </cdr:spPr>
      <cdr:txBody>
        <a:bodyPr xmlns:a="http://schemas.openxmlformats.org/drawingml/2006/main" vertOverflow="clip" wrap="none" rtlCol="0"/>
        <a:lstStyle xmlns:a="http://schemas.openxmlformats.org/drawingml/2006/main"/>
        <a:p xmlns:a="http://schemas.openxmlformats.org/drawingml/2006/main">
          <a:r>
            <a:rPr lang="en-US" sz="2800" dirty="0" smtClean="0">
              <a:latin typeface="Times New Roman" pitchFamily="18" charset="0"/>
              <a:cs typeface="Times New Roman" pitchFamily="18" charset="0"/>
            </a:rPr>
            <a:t>Cluster_1</a:t>
          </a:r>
          <a:endParaRPr lang="en-US" sz="1100" dirty="0">
            <a:latin typeface="Times New Roman" pitchFamily="18" charset="0"/>
            <a:cs typeface="Times New Roman" pitchFamily="18" charset="0"/>
          </a:endParaRPr>
        </a:p>
      </cdr:txBody>
    </cdr:sp>
  </cdr:relSizeAnchor>
  <cdr:relSizeAnchor xmlns:cdr="http://schemas.openxmlformats.org/drawingml/2006/chartDrawing">
    <cdr:from>
      <cdr:x>0.56436</cdr:x>
      <cdr:y>0.50549</cdr:y>
    </cdr:from>
    <cdr:to>
      <cdr:x>0.76238</cdr:x>
      <cdr:y>0.6044</cdr:y>
    </cdr:to>
    <cdr:sp macro="" textlink="">
      <cdr:nvSpPr>
        <cdr:cNvPr id="3" name="TextBox 1"/>
        <cdr:cNvSpPr txBox="1"/>
      </cdr:nvSpPr>
      <cdr:spPr>
        <a:xfrm xmlns:a="http://schemas.openxmlformats.org/drawingml/2006/main">
          <a:off x="4343400" y="2336800"/>
          <a:ext cx="1524000" cy="457200"/>
        </a:xfrm>
        <a:prstGeom xmlns:a="http://schemas.openxmlformats.org/drawingml/2006/main" prst="rect">
          <a:avLst/>
        </a:prstGeom>
        <a:ln xmlns:a="http://schemas.openxmlformats.org/drawingml/2006/main" w="19050">
          <a:solidFill>
            <a:srgbClr val="FFC000"/>
          </a:solidFill>
        </a:ln>
        <a:effectLst xmlns:a="http://schemas.openxmlformats.org/drawingml/2006/main">
          <a:outerShdw blurRad="50800" dist="38100" dir="2700000" algn="tl" rotWithShape="0">
            <a:prstClr val="black">
              <a:alpha val="40000"/>
            </a:prstClr>
          </a:outerShdw>
        </a:effectLst>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800" dirty="0" smtClean="0">
              <a:latin typeface="Times New Roman" pitchFamily="18" charset="0"/>
              <a:cs typeface="Times New Roman" pitchFamily="18" charset="0"/>
            </a:rPr>
            <a:t>Cluster_2</a:t>
          </a:r>
          <a:endParaRPr lang="en-US" sz="1100" dirty="0">
            <a:latin typeface="Times New Roman" pitchFamily="18" charset="0"/>
            <a:cs typeface="Times New Roman" pitchFamily="18" charset="0"/>
          </a:endParaRPr>
        </a:p>
      </cdr:txBody>
    </cdr:sp>
  </cdr:relSizeAnchor>
  <cdr:relSizeAnchor xmlns:cdr="http://schemas.openxmlformats.org/drawingml/2006/chartDrawing">
    <cdr:from>
      <cdr:x>0.53465</cdr:x>
      <cdr:y>0.15699</cdr:y>
    </cdr:from>
    <cdr:to>
      <cdr:x>0.73267</cdr:x>
      <cdr:y>0.25589</cdr:y>
    </cdr:to>
    <cdr:sp macro="" textlink="">
      <cdr:nvSpPr>
        <cdr:cNvPr id="4" name="TextBox 1"/>
        <cdr:cNvSpPr txBox="1"/>
      </cdr:nvSpPr>
      <cdr:spPr>
        <a:xfrm xmlns:a="http://schemas.openxmlformats.org/drawingml/2006/main">
          <a:off x="4114800" y="725714"/>
          <a:ext cx="1524000" cy="457200"/>
        </a:xfrm>
        <a:prstGeom xmlns:a="http://schemas.openxmlformats.org/drawingml/2006/main" prst="rect">
          <a:avLst/>
        </a:prstGeom>
        <a:ln xmlns:a="http://schemas.openxmlformats.org/drawingml/2006/main" w="19050">
          <a:solidFill>
            <a:srgbClr val="C00000"/>
          </a:solidFill>
        </a:ln>
        <a:effectLst xmlns:a="http://schemas.openxmlformats.org/drawingml/2006/main">
          <a:outerShdw blurRad="50800" dist="38100" dir="2700000" algn="tl" rotWithShape="0">
            <a:prstClr val="black">
              <a:alpha val="40000"/>
            </a:prstClr>
          </a:outerShdw>
        </a:effectLst>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400" dirty="0" smtClean="0">
              <a:latin typeface="Times New Roman" pitchFamily="18" charset="0"/>
              <a:cs typeface="Times New Roman" pitchFamily="18" charset="0"/>
            </a:rPr>
            <a:t>Noise Point</a:t>
          </a:r>
          <a:endParaRPr lang="en-US" sz="1100" dirty="0">
            <a:latin typeface="Times New Roman" pitchFamily="18" charset="0"/>
            <a:cs typeface="Times New Roman" pitchFamily="18" charset="0"/>
          </a:endParaRPr>
        </a:p>
      </cdr:txBody>
    </cdr:sp>
  </cdr:relSizeAnchor>
  <cdr:relSizeAnchor xmlns:cdr="http://schemas.openxmlformats.org/drawingml/2006/chartDrawing">
    <cdr:from>
      <cdr:x>0.73267</cdr:x>
      <cdr:y>0.20644</cdr:y>
    </cdr:from>
    <cdr:to>
      <cdr:x>0.81683</cdr:x>
      <cdr:y>0.22527</cdr:y>
    </cdr:to>
    <cdr:cxnSp macro="">
      <cdr:nvCxnSpPr>
        <cdr:cNvPr id="6" name="Straight Arrow Connector 5"/>
        <cdr:cNvCxnSpPr>
          <a:stCxn xmlns:a="http://schemas.openxmlformats.org/drawingml/2006/main" id="4" idx="3"/>
        </cdr:cNvCxnSpPr>
      </cdr:nvCxnSpPr>
      <cdr:spPr bwMode="auto">
        <a:xfrm xmlns:a="http://schemas.openxmlformats.org/drawingml/2006/main">
          <a:off x="5638800" y="954314"/>
          <a:ext cx="647700" cy="87086"/>
        </a:xfrm>
        <a:prstGeom xmlns:a="http://schemas.openxmlformats.org/drawingml/2006/main" prst="straightConnector1">
          <a:avLst/>
        </a:prstGeom>
        <a:solidFill xmlns:a="http://schemas.openxmlformats.org/drawingml/2006/main">
          <a:schemeClr val="accent1"/>
        </a:solidFill>
        <a:ln xmlns:a="http://schemas.openxmlformats.org/drawingml/2006/main" w="9525" cap="flat" cmpd="sng" algn="ctr">
          <a:solidFill>
            <a:schemeClr val="tx1"/>
          </a:solidFill>
          <a:prstDash val="solid"/>
          <a:miter lim="800000"/>
          <a:headEnd type="none" w="med" len="med"/>
          <a:tailEnd type="arrow"/>
        </a:ln>
        <a:effectLst xmlns:a="http://schemas.openxmlformats.org/drawingml/2006/main"/>
        <a:extLst xmlns:a="http://schemas.openxmlformats.org/drawingml/2006/main">
          <a:ext uri="{AF507438-7753-43E0-B8FC-AC1667EBCBE1}">
            <a14:hiddenEffects xmlns:a14="http://schemas.microsoft.com/office/drawing/2010/main">
              <a:effectLst>
                <a:outerShdw dist="35921" dir="2700000" algn="ctr" rotWithShape="0">
                  <a:schemeClr val="bg2"/>
                </a:outerShdw>
              </a:effectLst>
            </a14:hiddenEffects>
          </a:ext>
        </a:extLst>
      </cdr:spPr>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2833" tIns="46417" rIns="92833" bIns="46417" numCol="1" anchor="t" anchorCtr="0" compatLnSpc="1">
            <a:prstTxWarp prst="textNoShape">
              <a:avLst/>
            </a:prstTxWarp>
          </a:bodyPr>
          <a:lstStyle>
            <a:lvl1pPr algn="l" defTabSz="928688" eaLnBrk="0" hangingPunct="0">
              <a:defRPr sz="1200">
                <a:latin typeface="Times New Roman" pitchFamily="18" charset="0"/>
              </a:defRPr>
            </a:lvl1pPr>
          </a:lstStyle>
          <a:p>
            <a:endParaRPr lang="zh-CN" altLang="zh-CN"/>
          </a:p>
        </p:txBody>
      </p:sp>
      <p:sp>
        <p:nvSpPr>
          <p:cNvPr id="123907"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2833" tIns="46417" rIns="92833" bIns="46417" numCol="1" anchor="t" anchorCtr="0" compatLnSpc="1">
            <a:prstTxWarp prst="textNoShape">
              <a:avLst/>
            </a:prstTxWarp>
          </a:bodyPr>
          <a:lstStyle>
            <a:lvl1pPr algn="r" defTabSz="928688" eaLnBrk="0" hangingPunct="0">
              <a:defRPr sz="1200">
                <a:latin typeface="Times New Roman" pitchFamily="18" charset="0"/>
              </a:defRPr>
            </a:lvl1pPr>
          </a:lstStyle>
          <a:p>
            <a:endParaRPr lang="zh-CN" altLang="zh-CN"/>
          </a:p>
        </p:txBody>
      </p:sp>
      <p:sp>
        <p:nvSpPr>
          <p:cNvPr id="123908"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2833" tIns="46417" rIns="92833" bIns="46417" numCol="1" anchor="b" anchorCtr="0" compatLnSpc="1">
            <a:prstTxWarp prst="textNoShape">
              <a:avLst/>
            </a:prstTxWarp>
          </a:bodyPr>
          <a:lstStyle>
            <a:lvl1pPr algn="l" defTabSz="928688" eaLnBrk="0" hangingPunct="0">
              <a:defRPr sz="1200">
                <a:latin typeface="Times New Roman" pitchFamily="18" charset="0"/>
              </a:defRPr>
            </a:lvl1pPr>
          </a:lstStyle>
          <a:p>
            <a:endParaRPr lang="zh-CN" altLang="zh-CN"/>
          </a:p>
        </p:txBody>
      </p:sp>
      <p:sp>
        <p:nvSpPr>
          <p:cNvPr id="123909"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2833" tIns="46417" rIns="92833" bIns="46417" numCol="1" anchor="b" anchorCtr="0" compatLnSpc="1">
            <a:prstTxWarp prst="textNoShape">
              <a:avLst/>
            </a:prstTxWarp>
          </a:bodyPr>
          <a:lstStyle>
            <a:lvl1pPr algn="r" defTabSz="928688" eaLnBrk="0" hangingPunct="0">
              <a:defRPr sz="1200">
                <a:latin typeface="Times New Roman" pitchFamily="18" charset="0"/>
              </a:defRPr>
            </a:lvl1pPr>
          </a:lstStyle>
          <a:p>
            <a:fld id="{31BB42F0-5A7A-42E3-AF2C-BD4A4332622A}" type="slidenum">
              <a:rPr lang="en-US" altLang="zh-CN"/>
              <a:pPr/>
              <a:t>‹#›</a:t>
            </a:fld>
            <a:endParaRPr lang="en-US" altLang="zh-CN"/>
          </a:p>
        </p:txBody>
      </p:sp>
    </p:spTree>
    <p:extLst>
      <p:ext uri="{BB962C8B-B14F-4D97-AF65-F5344CB8AC3E}">
        <p14:creationId xmlns:p14="http://schemas.microsoft.com/office/powerpoint/2010/main" val="1228217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2833" tIns="46417" rIns="92833" bIns="46417" numCol="1" anchor="t" anchorCtr="0" compatLnSpc="1">
            <a:prstTxWarp prst="textNoShape">
              <a:avLst/>
            </a:prstTxWarp>
          </a:bodyPr>
          <a:lstStyle>
            <a:lvl1pPr algn="l" defTabSz="928688" eaLnBrk="0" hangingPunct="0">
              <a:defRPr sz="1200">
                <a:latin typeface="Times New Roman" pitchFamily="18" charset="0"/>
              </a:defRPr>
            </a:lvl1pPr>
          </a:lstStyle>
          <a:p>
            <a:endParaRPr lang="zh-CN" altLang="zh-CN"/>
          </a:p>
        </p:txBody>
      </p:sp>
      <p:sp>
        <p:nvSpPr>
          <p:cNvPr id="13315"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2833" tIns="46417" rIns="92833" bIns="46417" numCol="1" anchor="t" anchorCtr="0" compatLnSpc="1">
            <a:prstTxWarp prst="textNoShape">
              <a:avLst/>
            </a:prstTxWarp>
          </a:bodyPr>
          <a:lstStyle>
            <a:lvl1pPr algn="r" defTabSz="928688" eaLnBrk="0" hangingPunct="0">
              <a:defRPr sz="1200">
                <a:latin typeface="Times New Roman" pitchFamily="18" charset="0"/>
              </a:defRPr>
            </a:lvl1pPr>
          </a:lstStyle>
          <a:p>
            <a:endParaRPr lang="zh-CN" altLang="zh-CN"/>
          </a:p>
        </p:txBody>
      </p:sp>
      <p:sp>
        <p:nvSpPr>
          <p:cNvPr id="113668"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a:effectLst/>
        </p:spPr>
        <p:txBody>
          <a:bodyPr vert="horz" wrap="square" lIns="92833" tIns="46417" rIns="92833" bIns="4641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2833" tIns="46417" rIns="92833" bIns="46417" numCol="1" anchor="b" anchorCtr="0" compatLnSpc="1">
            <a:prstTxWarp prst="textNoShape">
              <a:avLst/>
            </a:prstTxWarp>
          </a:bodyPr>
          <a:lstStyle>
            <a:lvl1pPr algn="l" defTabSz="928688" eaLnBrk="0" hangingPunct="0">
              <a:defRPr sz="1200">
                <a:latin typeface="Times New Roman" pitchFamily="18" charset="0"/>
              </a:defRPr>
            </a:lvl1pPr>
          </a:lstStyle>
          <a:p>
            <a:endParaRPr lang="zh-CN" altLang="zh-CN"/>
          </a:p>
        </p:txBody>
      </p:sp>
      <p:sp>
        <p:nvSpPr>
          <p:cNvPr id="1331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2833" tIns="46417" rIns="92833" bIns="46417" numCol="1" anchor="b" anchorCtr="0" compatLnSpc="1">
            <a:prstTxWarp prst="textNoShape">
              <a:avLst/>
            </a:prstTxWarp>
          </a:bodyPr>
          <a:lstStyle>
            <a:lvl1pPr algn="r" defTabSz="928688" eaLnBrk="0" hangingPunct="0">
              <a:defRPr sz="1200">
                <a:latin typeface="Times New Roman" pitchFamily="18" charset="0"/>
              </a:defRPr>
            </a:lvl1pPr>
          </a:lstStyle>
          <a:p>
            <a:fld id="{7EF3F49E-5D1E-4A33-88D1-795423B6FDA2}" type="slidenum">
              <a:rPr lang="en-US" altLang="zh-CN"/>
              <a:pPr/>
              <a:t>‹#›</a:t>
            </a:fld>
            <a:endParaRPr lang="en-US" altLang="zh-CN"/>
          </a:p>
        </p:txBody>
      </p:sp>
    </p:spTree>
    <p:extLst>
      <p:ext uri="{BB962C8B-B14F-4D97-AF65-F5344CB8AC3E}">
        <p14:creationId xmlns:p14="http://schemas.microsoft.com/office/powerpoint/2010/main" val="1731393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itchFamily="34" charset="0"/>
              </a:defRPr>
            </a:lvl1pPr>
            <a:lvl2pPr marL="742950" indent="-285750" defTabSz="931863" eaLnBrk="0" hangingPunct="0">
              <a:defRPr sz="2400">
                <a:solidFill>
                  <a:schemeClr val="tx1"/>
                </a:solidFill>
                <a:latin typeface="Tahoma" pitchFamily="34" charset="0"/>
              </a:defRPr>
            </a:lvl2pPr>
            <a:lvl3pPr marL="1143000" indent="-228600" defTabSz="931863" eaLnBrk="0" hangingPunct="0">
              <a:defRPr sz="2400">
                <a:solidFill>
                  <a:schemeClr val="tx1"/>
                </a:solidFill>
                <a:latin typeface="Tahoma" pitchFamily="34" charset="0"/>
              </a:defRPr>
            </a:lvl3pPr>
            <a:lvl4pPr marL="1600200" indent="-228600" defTabSz="931863" eaLnBrk="0" hangingPunct="0">
              <a:defRPr sz="2400">
                <a:solidFill>
                  <a:schemeClr val="tx1"/>
                </a:solidFill>
                <a:latin typeface="Tahoma" pitchFamily="34" charset="0"/>
              </a:defRPr>
            </a:lvl4pPr>
            <a:lvl5pPr marL="2057400" indent="-228600" defTabSz="931863" eaLnBrk="0" hangingPunct="0">
              <a:defRPr sz="2400">
                <a:solidFill>
                  <a:schemeClr val="tx1"/>
                </a:solidFill>
                <a:latin typeface="Tahoma" pitchFamily="34" charset="0"/>
              </a:defRPr>
            </a:lvl5pPr>
            <a:lvl6pPr marL="2514600" indent="-228600" defTabSz="931863" eaLnBrk="0" fontAlgn="base" hangingPunct="0">
              <a:spcBef>
                <a:spcPct val="0"/>
              </a:spcBef>
              <a:spcAft>
                <a:spcPct val="0"/>
              </a:spcAft>
              <a:defRPr sz="2400">
                <a:solidFill>
                  <a:schemeClr val="tx1"/>
                </a:solidFill>
                <a:latin typeface="Tahoma" pitchFamily="34" charset="0"/>
              </a:defRPr>
            </a:lvl6pPr>
            <a:lvl7pPr marL="2971800" indent="-228600" defTabSz="931863" eaLnBrk="0" fontAlgn="base" hangingPunct="0">
              <a:spcBef>
                <a:spcPct val="0"/>
              </a:spcBef>
              <a:spcAft>
                <a:spcPct val="0"/>
              </a:spcAft>
              <a:defRPr sz="2400">
                <a:solidFill>
                  <a:schemeClr val="tx1"/>
                </a:solidFill>
                <a:latin typeface="Tahoma" pitchFamily="34" charset="0"/>
              </a:defRPr>
            </a:lvl7pPr>
            <a:lvl8pPr marL="3429000" indent="-228600" defTabSz="931863" eaLnBrk="0" fontAlgn="base" hangingPunct="0">
              <a:spcBef>
                <a:spcPct val="0"/>
              </a:spcBef>
              <a:spcAft>
                <a:spcPct val="0"/>
              </a:spcAft>
              <a:defRPr sz="2400">
                <a:solidFill>
                  <a:schemeClr val="tx1"/>
                </a:solidFill>
                <a:latin typeface="Tahoma" pitchFamily="34" charset="0"/>
              </a:defRPr>
            </a:lvl8pPr>
            <a:lvl9pPr marL="3886200" indent="-228600" defTabSz="931863" eaLnBrk="0" fontAlgn="base" hangingPunct="0">
              <a:spcBef>
                <a:spcPct val="0"/>
              </a:spcBef>
              <a:spcAft>
                <a:spcPct val="0"/>
              </a:spcAft>
              <a:defRPr sz="2400">
                <a:solidFill>
                  <a:schemeClr val="tx1"/>
                </a:solidFill>
                <a:latin typeface="Tahoma" pitchFamily="34" charset="0"/>
              </a:defRPr>
            </a:lvl9pPr>
          </a:lstStyle>
          <a:p>
            <a:pPr eaLnBrk="1" hangingPunct="1"/>
            <a:fld id="{E5C4FC88-7B7E-46FC-A50C-DA5160B24274}" type="slidenum">
              <a:rPr lang="en-US" altLang="zh-HK" sz="1200"/>
              <a:pPr eaLnBrk="1" hangingPunct="1"/>
              <a:t>1</a:t>
            </a:fld>
            <a:endParaRPr lang="en-US" altLang="zh-HK" sz="1200"/>
          </a:p>
        </p:txBody>
      </p:sp>
      <p:sp>
        <p:nvSpPr>
          <p:cNvPr id="69635" name="Rectangle 7"/>
          <p:cNvSpPr txBox="1">
            <a:spLocks noGrp="1" noChangeArrowheads="1"/>
          </p:cNvSpPr>
          <p:nvPr/>
        </p:nvSpPr>
        <p:spPr bwMode="auto">
          <a:xfrm>
            <a:off x="3971752" y="8831264"/>
            <a:ext cx="3038649"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itchFamily="34" charset="0"/>
              </a:defRPr>
            </a:lvl1pPr>
            <a:lvl2pPr marL="742950" indent="-285750" defTabSz="931863" eaLnBrk="0" hangingPunct="0">
              <a:defRPr sz="2400">
                <a:solidFill>
                  <a:schemeClr val="tx1"/>
                </a:solidFill>
                <a:latin typeface="Tahoma" pitchFamily="34" charset="0"/>
              </a:defRPr>
            </a:lvl2pPr>
            <a:lvl3pPr marL="1143000" indent="-228600" defTabSz="931863" eaLnBrk="0" hangingPunct="0">
              <a:defRPr sz="2400">
                <a:solidFill>
                  <a:schemeClr val="tx1"/>
                </a:solidFill>
                <a:latin typeface="Tahoma" pitchFamily="34" charset="0"/>
              </a:defRPr>
            </a:lvl3pPr>
            <a:lvl4pPr marL="1600200" indent="-228600" defTabSz="931863" eaLnBrk="0" hangingPunct="0">
              <a:defRPr sz="2400">
                <a:solidFill>
                  <a:schemeClr val="tx1"/>
                </a:solidFill>
                <a:latin typeface="Tahoma" pitchFamily="34" charset="0"/>
              </a:defRPr>
            </a:lvl4pPr>
            <a:lvl5pPr marL="2057400" indent="-228600" defTabSz="931863" eaLnBrk="0" hangingPunct="0">
              <a:defRPr sz="2400">
                <a:solidFill>
                  <a:schemeClr val="tx1"/>
                </a:solidFill>
                <a:latin typeface="Tahoma" pitchFamily="34" charset="0"/>
              </a:defRPr>
            </a:lvl5pPr>
            <a:lvl6pPr marL="2514600" indent="-228600" defTabSz="931863" eaLnBrk="0" fontAlgn="base" hangingPunct="0">
              <a:spcBef>
                <a:spcPct val="0"/>
              </a:spcBef>
              <a:spcAft>
                <a:spcPct val="0"/>
              </a:spcAft>
              <a:defRPr sz="2400">
                <a:solidFill>
                  <a:schemeClr val="tx1"/>
                </a:solidFill>
                <a:latin typeface="Tahoma" pitchFamily="34" charset="0"/>
              </a:defRPr>
            </a:lvl6pPr>
            <a:lvl7pPr marL="2971800" indent="-228600" defTabSz="931863" eaLnBrk="0" fontAlgn="base" hangingPunct="0">
              <a:spcBef>
                <a:spcPct val="0"/>
              </a:spcBef>
              <a:spcAft>
                <a:spcPct val="0"/>
              </a:spcAft>
              <a:defRPr sz="2400">
                <a:solidFill>
                  <a:schemeClr val="tx1"/>
                </a:solidFill>
                <a:latin typeface="Tahoma" pitchFamily="34" charset="0"/>
              </a:defRPr>
            </a:lvl7pPr>
            <a:lvl8pPr marL="3429000" indent="-228600" defTabSz="931863" eaLnBrk="0" fontAlgn="base" hangingPunct="0">
              <a:spcBef>
                <a:spcPct val="0"/>
              </a:spcBef>
              <a:spcAft>
                <a:spcPct val="0"/>
              </a:spcAft>
              <a:defRPr sz="2400">
                <a:solidFill>
                  <a:schemeClr val="tx1"/>
                </a:solidFill>
                <a:latin typeface="Tahoma" pitchFamily="34" charset="0"/>
              </a:defRPr>
            </a:lvl8pPr>
            <a:lvl9pPr marL="3886200" indent="-228600" defTabSz="931863" eaLnBrk="0" fontAlgn="base" hangingPunct="0">
              <a:spcBef>
                <a:spcPct val="0"/>
              </a:spcBef>
              <a:spcAft>
                <a:spcPct val="0"/>
              </a:spcAft>
              <a:defRPr sz="2400">
                <a:solidFill>
                  <a:schemeClr val="tx1"/>
                </a:solidFill>
                <a:latin typeface="Tahoma" pitchFamily="34" charset="0"/>
              </a:defRPr>
            </a:lvl9pPr>
          </a:lstStyle>
          <a:p>
            <a:pPr algn="r"/>
            <a:fld id="{B4768180-B0A2-4AB7-A2BD-E461739D0463}" type="slidenum">
              <a:rPr lang="zh-CN" altLang="en-US" sz="1200">
                <a:latin typeface="Times New Roman" pitchFamily="18" charset="0"/>
              </a:rPr>
              <a:pPr algn="r"/>
              <a:t>1</a:t>
            </a:fld>
            <a:endParaRPr lang="en-US" altLang="zh-CN" sz="1200">
              <a:latin typeface="Times New Roman" pitchFamily="18" charset="0"/>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HK" altLang="zh-HK" smtClean="0"/>
          </a:p>
        </p:txBody>
      </p:sp>
    </p:spTree>
    <p:extLst>
      <p:ext uri="{BB962C8B-B14F-4D97-AF65-F5344CB8AC3E}">
        <p14:creationId xmlns:p14="http://schemas.microsoft.com/office/powerpoint/2010/main" val="2426755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F4F6C464-2983-48EC-A7D3-760119AF230B}" type="slidenum">
              <a:rPr lang="en-US" altLang="zh-CN"/>
              <a:pPr/>
              <a:t>10</a:t>
            </a:fld>
            <a:endParaRPr lang="en-US" altLang="zh-CN"/>
          </a:p>
        </p:txBody>
      </p:sp>
    </p:spTree>
    <p:extLst>
      <p:ext uri="{BB962C8B-B14F-4D97-AF65-F5344CB8AC3E}">
        <p14:creationId xmlns:p14="http://schemas.microsoft.com/office/powerpoint/2010/main" val="3577289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FD9F4159-EEA8-49E2-BECA-BE5C5C410092}" type="slidenum">
              <a:rPr lang="en-US" altLang="zh-CN"/>
              <a:pPr/>
              <a:t>11</a:t>
            </a:fld>
            <a:endParaRPr lang="en-US" altLang="zh-CN"/>
          </a:p>
        </p:txBody>
      </p:sp>
    </p:spTree>
    <p:extLst>
      <p:ext uri="{BB962C8B-B14F-4D97-AF65-F5344CB8AC3E}">
        <p14:creationId xmlns:p14="http://schemas.microsoft.com/office/powerpoint/2010/main" val="4271183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971925" y="8831263"/>
            <a:ext cx="3038475" cy="465137"/>
          </a:xfrm>
          <a:prstGeom prst="rect">
            <a:avLst/>
          </a:prstGeom>
          <a:noFill/>
          <a:ln w="9525">
            <a:noFill/>
            <a:miter lim="800000"/>
            <a:headEnd/>
            <a:tailEnd/>
          </a:ln>
        </p:spPr>
        <p:txBody>
          <a:bodyPr lIns="92833" tIns="46417" rIns="92833" bIns="46417" anchor="b"/>
          <a:lstStyle/>
          <a:p>
            <a:pPr algn="r" defTabSz="928688" eaLnBrk="0" hangingPunct="0"/>
            <a:fld id="{BEFC813E-ECC1-474B-A221-F79B3D6B6C19}" type="slidenum">
              <a:rPr lang="en-US" altLang="zh-CN" sz="1200">
                <a:latin typeface="Times New Roman" pitchFamily="18" charset="0"/>
              </a:rPr>
              <a:pPr algn="r" defTabSz="928688" eaLnBrk="0" hangingPunct="0"/>
              <a:t>12</a:t>
            </a:fld>
            <a:endParaRPr lang="en-US" altLang="zh-CN" sz="1200">
              <a:latin typeface="Times New Roman"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1907161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BF3EDA35-E35A-4D35-8D6E-D9E785B9D22E}" type="slidenum">
              <a:rPr lang="en-US" altLang="zh-CN"/>
              <a:pPr/>
              <a:t>13</a:t>
            </a:fld>
            <a:endParaRPr lang="en-US" altLang="zh-CN"/>
          </a:p>
        </p:txBody>
      </p:sp>
    </p:spTree>
    <p:extLst>
      <p:ext uri="{BB962C8B-B14F-4D97-AF65-F5344CB8AC3E}">
        <p14:creationId xmlns:p14="http://schemas.microsoft.com/office/powerpoint/2010/main" val="62449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DB455818-00E0-4636-BB20-71FBCA5FAF8B}" type="slidenum">
              <a:rPr lang="en-US" altLang="zh-CN"/>
              <a:pPr/>
              <a:t>14</a:t>
            </a:fld>
            <a:endParaRPr lang="en-US" altLang="zh-CN"/>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171888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42ADD919-8078-48C8-A627-F13F4A278CB6}" type="slidenum">
              <a:rPr lang="en-US" altLang="zh-CN"/>
              <a:pPr/>
              <a:t>15</a:t>
            </a:fld>
            <a:endParaRPr lang="en-US" altLang="zh-CN"/>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389477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AEF40B-2529-43AB-8D80-22C4AAC9413C}" type="slidenum">
              <a:rPr lang="zh-TW" altLang="en-US">
                <a:solidFill>
                  <a:prstClr val="black"/>
                </a:solidFill>
              </a:rPr>
              <a:pPr/>
              <a:t>16</a:t>
            </a:fld>
            <a:endParaRPr lang="en-US" altLang="zh-TW">
              <a:solidFill>
                <a:prstClr val="black"/>
              </a:solidFill>
            </a:endParaRPr>
          </a:p>
        </p:txBody>
      </p:sp>
      <p:sp>
        <p:nvSpPr>
          <p:cNvPr id="1792002" name="Rectangle 2"/>
          <p:cNvSpPr>
            <a:spLocks noGrp="1" noRot="1" noChangeAspect="1" noChangeArrowheads="1" noTextEdit="1"/>
          </p:cNvSpPr>
          <p:nvPr>
            <p:ph type="sldImg"/>
          </p:nvPr>
        </p:nvSpPr>
        <p:spPr>
          <a:ln/>
        </p:spPr>
      </p:sp>
      <p:sp>
        <p:nvSpPr>
          <p:cNvPr id="17920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696266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2D99E3E1-2913-4320-8706-718C889C02DF}" type="slidenum">
              <a:rPr lang="en-US" altLang="zh-CN"/>
              <a:pPr/>
              <a:t>27</a:t>
            </a:fld>
            <a:endParaRPr lang="en-US" altLang="zh-CN"/>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1125386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9D34F3FB-42EF-4F81-912A-469D194D266D}" type="slidenum">
              <a:rPr lang="en-US" altLang="zh-CN"/>
              <a:pPr/>
              <a:t>28</a:t>
            </a:fld>
            <a:endParaRPr lang="en-US" altLang="zh-CN"/>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19394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E8B1AD07-8720-4EEB-A8D7-145036ED4208}" type="slidenum">
              <a:rPr lang="en-US" altLang="zh-CN"/>
              <a:pPr/>
              <a:t>29</a:t>
            </a:fld>
            <a:endParaRPr lang="en-US" altLang="zh-CN"/>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3865007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3971925" y="8831263"/>
            <a:ext cx="3038475" cy="465137"/>
          </a:xfrm>
          <a:prstGeom prst="rect">
            <a:avLst/>
          </a:prstGeom>
          <a:noFill/>
          <a:ln w="9525">
            <a:noFill/>
            <a:miter lim="800000"/>
            <a:headEnd/>
            <a:tailEnd/>
          </a:ln>
        </p:spPr>
        <p:txBody>
          <a:bodyPr lIns="92833" tIns="46417" rIns="92833" bIns="46417" anchor="b"/>
          <a:lstStyle/>
          <a:p>
            <a:pPr algn="r" defTabSz="928688" eaLnBrk="0" hangingPunct="0"/>
            <a:fld id="{5D8A04C8-F663-44C9-A542-E49041DB1D83}" type="slidenum">
              <a:rPr lang="en-US" altLang="zh-CN" sz="1200">
                <a:latin typeface="Times New Roman" pitchFamily="18" charset="0"/>
              </a:rPr>
              <a:pPr algn="r" defTabSz="928688" eaLnBrk="0" hangingPunct="0"/>
              <a:t>2</a:t>
            </a:fld>
            <a:endParaRPr lang="en-US" altLang="zh-CN" sz="1200">
              <a:latin typeface="Times New Roman"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4034126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txBox="1">
            <a:spLocks noGrp="1" noChangeArrowheads="1"/>
          </p:cNvSpPr>
          <p:nvPr/>
        </p:nvSpPr>
        <p:spPr bwMode="auto">
          <a:xfrm>
            <a:off x="3971925" y="8831263"/>
            <a:ext cx="3038475" cy="465137"/>
          </a:xfrm>
          <a:prstGeom prst="rect">
            <a:avLst/>
          </a:prstGeom>
          <a:noFill/>
          <a:ln w="9525">
            <a:noFill/>
            <a:miter lim="800000"/>
            <a:headEnd/>
            <a:tailEnd/>
          </a:ln>
        </p:spPr>
        <p:txBody>
          <a:bodyPr lIns="92833" tIns="46417" rIns="92833" bIns="46417" anchor="b"/>
          <a:lstStyle/>
          <a:p>
            <a:pPr algn="r" defTabSz="928688" eaLnBrk="0" hangingPunct="0"/>
            <a:fld id="{C943825D-0B33-4386-B597-07714EFAB547}" type="slidenum">
              <a:rPr lang="en-US" altLang="zh-CN" sz="1200">
                <a:latin typeface="Times New Roman" pitchFamily="18" charset="0"/>
              </a:rPr>
              <a:pPr algn="r" defTabSz="928688" eaLnBrk="0" hangingPunct="0"/>
              <a:t>30</a:t>
            </a:fld>
            <a:endParaRPr lang="en-US" altLang="zh-CN" sz="1200">
              <a:latin typeface="Times New Roman" pitchFamily="18"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340144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1BCBF27A-8D6B-4C44-A7F9-DABC7E02D8C0}" type="slidenum">
              <a:rPr lang="en-US" altLang="zh-CN"/>
              <a:pPr/>
              <a:t>31</a:t>
            </a:fld>
            <a:endParaRPr lang="en-US" altLang="zh-CN"/>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34873026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fld id="{523840D3-EDC9-4E39-8ACA-D0AE3287C4A0}" type="slidenum">
              <a:rPr lang="en-US" altLang="zh-CN"/>
              <a:pPr/>
              <a:t>40</a:t>
            </a:fld>
            <a:endParaRPr lang="en-US" altLang="zh-CN"/>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2557155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81AD09DD-4C71-4262-857E-6F6F80D979D2}" type="slidenum">
              <a:rPr lang="en-US" altLang="zh-CN"/>
              <a:pPr/>
              <a:t>41</a:t>
            </a:fld>
            <a:endParaRPr lang="en-US" altLang="zh-CN"/>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3004669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7EDB04FF-9162-4E24-B92F-C52D56C918A2}" type="slidenum">
              <a:rPr lang="en-US" altLang="zh-CN"/>
              <a:pPr/>
              <a:t>42</a:t>
            </a:fld>
            <a:endParaRPr lang="en-US" altLang="zh-CN"/>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503550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75B75192-8702-426D-ADB2-26C049956534}" type="slidenum">
              <a:rPr lang="en-US" altLang="zh-CN"/>
              <a:pPr/>
              <a:t>43</a:t>
            </a:fld>
            <a:endParaRPr lang="en-US" altLang="zh-CN"/>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3808466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A2031E3F-9871-4D72-AB8B-7789E7D3CB1C}" type="slidenum">
              <a:rPr lang="en-US" altLang="zh-CN"/>
              <a:pPr/>
              <a:t>44</a:t>
            </a:fld>
            <a:endParaRPr lang="en-US" altLang="zh-CN"/>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5512729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txBox="1">
            <a:spLocks noGrp="1" noChangeArrowheads="1"/>
          </p:cNvSpPr>
          <p:nvPr/>
        </p:nvSpPr>
        <p:spPr bwMode="auto">
          <a:xfrm>
            <a:off x="3971925" y="8831263"/>
            <a:ext cx="3038475" cy="465137"/>
          </a:xfrm>
          <a:prstGeom prst="rect">
            <a:avLst/>
          </a:prstGeom>
          <a:noFill/>
          <a:ln w="9525">
            <a:noFill/>
            <a:miter lim="800000"/>
            <a:headEnd/>
            <a:tailEnd/>
          </a:ln>
        </p:spPr>
        <p:txBody>
          <a:bodyPr lIns="92833" tIns="46417" rIns="92833" bIns="46417" anchor="b"/>
          <a:lstStyle/>
          <a:p>
            <a:pPr algn="r" defTabSz="928688" eaLnBrk="0" hangingPunct="0"/>
            <a:fld id="{A4411844-5D1D-459D-B6B0-B00987DEE75A}" type="slidenum">
              <a:rPr lang="en-US" altLang="zh-CN" sz="1200">
                <a:latin typeface="Times New Roman" pitchFamily="18" charset="0"/>
              </a:rPr>
              <a:pPr algn="r" defTabSz="928688" eaLnBrk="0" hangingPunct="0"/>
              <a:t>45</a:t>
            </a:fld>
            <a:endParaRPr lang="en-US" altLang="zh-CN" sz="1200">
              <a:latin typeface="Times New Roman"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9286494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CBFC857B-0750-4CB5-B4B7-FB0A19EEE0CA}" type="slidenum">
              <a:rPr lang="en-US" altLang="zh-CN"/>
              <a:pPr/>
              <a:t>46</a:t>
            </a:fld>
            <a:endParaRPr lang="en-US" altLang="zh-CN"/>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9884990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0806A874-D1CF-4A36-9E44-82F8113C33AD}" type="slidenum">
              <a:rPr lang="en-US" altLang="zh-CN"/>
              <a:pPr/>
              <a:t>47</a:t>
            </a:fld>
            <a:endParaRPr lang="en-US" altLang="zh-CN"/>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1628289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53A0F5D0-5FEA-4E02-B3FF-A128D32C1E5A}" type="slidenum">
              <a:rPr lang="en-US" altLang="zh-CN"/>
              <a:pPr/>
              <a:t>3</a:t>
            </a:fld>
            <a:endParaRPr lang="en-US" altLang="zh-CN"/>
          </a:p>
        </p:txBody>
      </p:sp>
    </p:spTree>
    <p:extLst>
      <p:ext uri="{BB962C8B-B14F-4D97-AF65-F5344CB8AC3E}">
        <p14:creationId xmlns:p14="http://schemas.microsoft.com/office/powerpoint/2010/main" val="23358927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D7AE0817-9746-4119-A3D2-A33F78564AB3}" type="slidenum">
              <a:rPr lang="en-US" altLang="zh-CN"/>
              <a:pPr/>
              <a:t>48</a:t>
            </a:fld>
            <a:endParaRPr lang="en-US" altLang="zh-CN"/>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6941517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445ADD54-7157-4830-A546-D8B6D8937FD4}" type="slidenum">
              <a:rPr lang="en-US" altLang="zh-CN"/>
              <a:pPr/>
              <a:t>49</a:t>
            </a:fld>
            <a:endParaRPr lang="en-US" altLang="zh-CN"/>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889367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txBox="1">
            <a:spLocks noGrp="1" noChangeArrowheads="1"/>
          </p:cNvSpPr>
          <p:nvPr/>
        </p:nvSpPr>
        <p:spPr bwMode="auto">
          <a:xfrm>
            <a:off x="3971925" y="8831263"/>
            <a:ext cx="3038475" cy="465137"/>
          </a:xfrm>
          <a:prstGeom prst="rect">
            <a:avLst/>
          </a:prstGeom>
          <a:noFill/>
          <a:ln w="9525">
            <a:noFill/>
            <a:miter lim="800000"/>
            <a:headEnd/>
            <a:tailEnd/>
          </a:ln>
        </p:spPr>
        <p:txBody>
          <a:bodyPr lIns="92833" tIns="46417" rIns="92833" bIns="46417" anchor="b"/>
          <a:lstStyle/>
          <a:p>
            <a:pPr algn="r" defTabSz="928688" eaLnBrk="0" hangingPunct="0"/>
            <a:fld id="{4700E5B5-DDF3-4E12-8197-9C320E84313B}" type="slidenum">
              <a:rPr lang="en-US" altLang="zh-CN" sz="1200">
                <a:latin typeface="Times New Roman" pitchFamily="18" charset="0"/>
              </a:rPr>
              <a:pPr algn="r" defTabSz="928688" eaLnBrk="0" hangingPunct="0"/>
              <a:t>50</a:t>
            </a:fld>
            <a:endParaRPr lang="en-US" altLang="zh-CN" sz="1200">
              <a:latin typeface="Times New Roman" pitchFamily="18" charset="0"/>
            </a:endParaRPr>
          </a:p>
        </p:txBody>
      </p:sp>
    </p:spTree>
    <p:extLst>
      <p:ext uri="{BB962C8B-B14F-4D97-AF65-F5344CB8AC3E}">
        <p14:creationId xmlns:p14="http://schemas.microsoft.com/office/powerpoint/2010/main" val="41840754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txBox="1">
            <a:spLocks noGrp="1" noChangeArrowheads="1"/>
          </p:cNvSpPr>
          <p:nvPr/>
        </p:nvSpPr>
        <p:spPr bwMode="auto">
          <a:xfrm>
            <a:off x="3971925" y="8831263"/>
            <a:ext cx="3038475" cy="465137"/>
          </a:xfrm>
          <a:prstGeom prst="rect">
            <a:avLst/>
          </a:prstGeom>
          <a:noFill/>
          <a:ln w="9525">
            <a:noFill/>
            <a:miter lim="800000"/>
            <a:headEnd/>
            <a:tailEnd/>
          </a:ln>
        </p:spPr>
        <p:txBody>
          <a:bodyPr lIns="92833" tIns="46417" rIns="92833" bIns="46417" anchor="b"/>
          <a:lstStyle/>
          <a:p>
            <a:pPr algn="r" defTabSz="928688" eaLnBrk="0" hangingPunct="0"/>
            <a:fld id="{CD04937C-A48D-4B5A-93D4-F43C8854F77B}" type="slidenum">
              <a:rPr lang="en-US" altLang="zh-CN" sz="1200">
                <a:latin typeface="Times New Roman" pitchFamily="18" charset="0"/>
              </a:rPr>
              <a:pPr algn="r" defTabSz="928688" eaLnBrk="0" hangingPunct="0"/>
              <a:t>51</a:t>
            </a:fld>
            <a:endParaRPr lang="en-US" altLang="zh-CN" sz="1200">
              <a:latin typeface="Times New Roman" pitchFamily="18" charset="0"/>
            </a:endParaRPr>
          </a:p>
        </p:txBody>
      </p:sp>
    </p:spTree>
    <p:extLst>
      <p:ext uri="{BB962C8B-B14F-4D97-AF65-F5344CB8AC3E}">
        <p14:creationId xmlns:p14="http://schemas.microsoft.com/office/powerpoint/2010/main" val="1832814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txBox="1">
            <a:spLocks noGrp="1" noChangeArrowheads="1"/>
          </p:cNvSpPr>
          <p:nvPr/>
        </p:nvSpPr>
        <p:spPr bwMode="auto">
          <a:xfrm>
            <a:off x="3971925" y="8831263"/>
            <a:ext cx="3038475" cy="465137"/>
          </a:xfrm>
          <a:prstGeom prst="rect">
            <a:avLst/>
          </a:prstGeom>
          <a:noFill/>
          <a:ln w="9525">
            <a:noFill/>
            <a:miter lim="800000"/>
            <a:headEnd/>
            <a:tailEnd/>
          </a:ln>
        </p:spPr>
        <p:txBody>
          <a:bodyPr lIns="92833" tIns="46417" rIns="92833" bIns="46417" anchor="b"/>
          <a:lstStyle/>
          <a:p>
            <a:pPr algn="r" defTabSz="928688" eaLnBrk="0" hangingPunct="0"/>
            <a:fld id="{93E666EE-DBED-4069-A611-79C493885C42}" type="slidenum">
              <a:rPr lang="en-US" altLang="zh-CN" sz="1200">
                <a:latin typeface="Times New Roman" pitchFamily="18" charset="0"/>
              </a:rPr>
              <a:pPr algn="r" defTabSz="928688" eaLnBrk="0" hangingPunct="0"/>
              <a:t>62</a:t>
            </a:fld>
            <a:endParaRPr lang="en-US" altLang="zh-CN" sz="1200">
              <a:latin typeface="Times New Roman" pitchFamily="18"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32341125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936232EC-CEBC-4569-A9B5-572AC2C8E8ED}" type="slidenum">
              <a:rPr lang="en-US" altLang="zh-CN"/>
              <a:pPr/>
              <a:t>63</a:t>
            </a:fld>
            <a:endParaRPr lang="en-US" altLang="zh-CN"/>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41382649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668F9F59-9306-4AD2-92DD-13851F87AFBF}" type="slidenum">
              <a:rPr lang="en-US" altLang="zh-CN"/>
              <a:pPr/>
              <a:t>64</a:t>
            </a:fld>
            <a:endParaRPr lang="en-US" altLang="zh-CN"/>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3633698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F210F7F7-297A-4885-9FE6-4F174A1FE372}" type="slidenum">
              <a:rPr lang="en-US" altLang="zh-CN"/>
              <a:pPr/>
              <a:t>65</a:t>
            </a:fld>
            <a:endParaRPr lang="en-US" altLang="zh-CN"/>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8480038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8EE059DC-D014-4F34-A351-BF329F3B9EF9}" type="slidenum">
              <a:rPr lang="en-US" altLang="zh-CN"/>
              <a:pPr/>
              <a:t>66</a:t>
            </a:fld>
            <a:endParaRPr lang="en-US" altLang="zh-CN"/>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7959302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A97FA6E7-8EC3-4005-B88A-D220CA8E3DB5}" type="slidenum">
              <a:rPr lang="en-US" altLang="zh-CN"/>
              <a:pPr/>
              <a:t>67</a:t>
            </a:fld>
            <a:endParaRPr lang="en-US" altLang="zh-CN"/>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600295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5FFE8A26-0420-4935-A92E-F869D5F375D7}" type="slidenum">
              <a:rPr lang="en-US" altLang="zh-CN"/>
              <a:pPr/>
              <a:t>4</a:t>
            </a:fld>
            <a:endParaRPr lang="en-US" altLang="zh-CN"/>
          </a:p>
        </p:txBody>
      </p:sp>
    </p:spTree>
    <p:extLst>
      <p:ext uri="{BB962C8B-B14F-4D97-AF65-F5344CB8AC3E}">
        <p14:creationId xmlns:p14="http://schemas.microsoft.com/office/powerpoint/2010/main" val="22267453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0E30B1-873D-4B89-8C1B-6F90854CD3CA}" type="slidenum">
              <a:rPr lang="zh-TW" altLang="en-US">
                <a:solidFill>
                  <a:prstClr val="black"/>
                </a:solidFill>
              </a:rPr>
              <a:pPr/>
              <a:t>70</a:t>
            </a:fld>
            <a:endParaRPr lang="en-US" altLang="zh-TW">
              <a:solidFill>
                <a:prstClr val="black"/>
              </a:solidFill>
            </a:endParaRPr>
          </a:p>
        </p:txBody>
      </p:sp>
      <p:sp>
        <p:nvSpPr>
          <p:cNvPr id="1789954" name="Rectangle 2"/>
          <p:cNvSpPr>
            <a:spLocks noGrp="1" noRot="1" noChangeAspect="1" noChangeArrowheads="1" noTextEdit="1"/>
          </p:cNvSpPr>
          <p:nvPr>
            <p:ph type="sldImg"/>
          </p:nvPr>
        </p:nvSpPr>
        <p:spPr>
          <a:ln/>
        </p:spPr>
      </p:sp>
      <p:sp>
        <p:nvSpPr>
          <p:cNvPr id="17899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020075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0E30B1-873D-4B89-8C1B-6F90854CD3CA}" type="slidenum">
              <a:rPr lang="zh-TW" altLang="en-US">
                <a:solidFill>
                  <a:prstClr val="black"/>
                </a:solidFill>
              </a:rPr>
              <a:pPr/>
              <a:t>71</a:t>
            </a:fld>
            <a:endParaRPr lang="en-US" altLang="zh-TW">
              <a:solidFill>
                <a:prstClr val="black"/>
              </a:solidFill>
            </a:endParaRPr>
          </a:p>
        </p:txBody>
      </p:sp>
      <p:sp>
        <p:nvSpPr>
          <p:cNvPr id="1789954" name="Rectangle 2"/>
          <p:cNvSpPr>
            <a:spLocks noGrp="1" noRot="1" noChangeAspect="1" noChangeArrowheads="1" noTextEdit="1"/>
          </p:cNvSpPr>
          <p:nvPr>
            <p:ph type="sldImg"/>
          </p:nvPr>
        </p:nvSpPr>
        <p:spPr>
          <a:ln/>
        </p:spPr>
      </p:sp>
      <p:sp>
        <p:nvSpPr>
          <p:cNvPr id="17899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683405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F73C8496-08CB-4715-AF28-A393362B350A}" type="slidenum">
              <a:rPr lang="en-US" altLang="zh-CN"/>
              <a:pPr/>
              <a:t>80</a:t>
            </a:fld>
            <a:endParaRPr lang="en-US" altLang="zh-CN"/>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6636695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txBox="1">
            <a:spLocks noGrp="1" noChangeArrowheads="1"/>
          </p:cNvSpPr>
          <p:nvPr/>
        </p:nvSpPr>
        <p:spPr bwMode="auto">
          <a:xfrm>
            <a:off x="3971925" y="8831263"/>
            <a:ext cx="3038475" cy="465137"/>
          </a:xfrm>
          <a:prstGeom prst="rect">
            <a:avLst/>
          </a:prstGeom>
          <a:noFill/>
          <a:ln w="9525">
            <a:noFill/>
            <a:miter lim="800000"/>
            <a:headEnd/>
            <a:tailEnd/>
          </a:ln>
        </p:spPr>
        <p:txBody>
          <a:bodyPr lIns="92833" tIns="46417" rIns="92833" bIns="46417" anchor="b"/>
          <a:lstStyle/>
          <a:p>
            <a:pPr algn="r" defTabSz="928688" eaLnBrk="0" hangingPunct="0"/>
            <a:fld id="{B386A768-7A09-4AB3-812C-C4C216132530}" type="slidenum">
              <a:rPr lang="en-US" altLang="zh-CN" sz="1200">
                <a:latin typeface="Times New Roman" pitchFamily="18" charset="0"/>
              </a:rPr>
              <a:pPr algn="r" defTabSz="928688" eaLnBrk="0" hangingPunct="0"/>
              <a:t>82</a:t>
            </a:fld>
            <a:endParaRPr lang="en-US" altLang="zh-CN" sz="1200">
              <a:latin typeface="Times New Roman" pitchFamily="18" charset="0"/>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10122349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5FF46277-3CD1-4B03-BC77-61DA475DC010}" type="slidenum">
              <a:rPr lang="en-US" altLang="zh-CN"/>
              <a:pPr/>
              <a:t>83</a:t>
            </a:fld>
            <a:endParaRPr lang="en-US" altLang="zh-CN"/>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41360845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ABC2E539-B7DE-4B8C-9C09-BE0E2F43CB74}" type="slidenum">
              <a:rPr lang="en-US" altLang="zh-CN"/>
              <a:pPr/>
              <a:t>84</a:t>
            </a:fld>
            <a:endParaRPr lang="en-US" altLang="zh-CN"/>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12258146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B705BF56-2F8A-445D-AECF-C9955668D94F}" type="slidenum">
              <a:rPr lang="en-US" altLang="zh-CN"/>
              <a:pPr/>
              <a:t>85</a:t>
            </a:fld>
            <a:endParaRPr lang="en-US" altLang="zh-CN"/>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42655858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851D1B54-C98C-47F7-8402-48C582DA5534}" type="slidenum">
              <a:rPr lang="en-US" altLang="zh-CN"/>
              <a:pPr/>
              <a:t>86</a:t>
            </a:fld>
            <a:endParaRPr lang="en-US" altLang="zh-CN"/>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1716477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3971925" y="8831263"/>
            <a:ext cx="3038475" cy="465137"/>
          </a:xfrm>
          <a:prstGeom prst="rect">
            <a:avLst/>
          </a:prstGeom>
          <a:noFill/>
          <a:ln w="9525">
            <a:noFill/>
            <a:miter lim="800000"/>
            <a:headEnd/>
            <a:tailEnd/>
          </a:ln>
        </p:spPr>
        <p:txBody>
          <a:bodyPr lIns="92833" tIns="46417" rIns="92833" bIns="46417" anchor="b"/>
          <a:lstStyle/>
          <a:p>
            <a:pPr algn="r" defTabSz="928688" eaLnBrk="0" hangingPunct="0"/>
            <a:fld id="{70C6291F-8EE5-475C-874E-1E3C1F603D28}" type="slidenum">
              <a:rPr lang="en-US" altLang="zh-CN" sz="1200">
                <a:latin typeface="Times New Roman" pitchFamily="18" charset="0"/>
              </a:rPr>
              <a:pPr algn="r" defTabSz="928688" eaLnBrk="0" hangingPunct="0"/>
              <a:t>87</a:t>
            </a:fld>
            <a:endParaRPr lang="en-US" altLang="zh-CN" sz="1200">
              <a:latin typeface="Times New Roman" pitchFamily="18" charset="0"/>
            </a:endParaRPr>
          </a:p>
        </p:txBody>
      </p:sp>
      <p:sp>
        <p:nvSpPr>
          <p:cNvPr id="175107" name="Rectangle 2"/>
          <p:cNvSpPr>
            <a:spLocks noGrp="1" noRot="1" noChangeAspect="1" noChangeArrowheads="1" noTextEdit="1"/>
          </p:cNvSpPr>
          <p:nvPr>
            <p:ph type="sldImg"/>
          </p:nvPr>
        </p:nvSpPr>
        <p:spPr>
          <a:xfrm>
            <a:off x="1181100" y="696913"/>
            <a:ext cx="4648200" cy="3486150"/>
          </a:xfrm>
          <a:ln/>
        </p:spPr>
      </p:sp>
      <p:sp>
        <p:nvSpPr>
          <p:cNvPr id="175108" name="Rectangle 3"/>
          <p:cNvSpPr>
            <a:spLocks noGrp="1" noChangeArrowheads="1"/>
          </p:cNvSpPr>
          <p:nvPr>
            <p:ph type="body" idx="1"/>
          </p:nvPr>
        </p:nvSpPr>
        <p:spPr>
          <a:xfrm>
            <a:off x="935038" y="4416425"/>
            <a:ext cx="5140325" cy="4183063"/>
          </a:xfrm>
          <a:noFill/>
          <a:ln/>
        </p:spPr>
        <p:txBody>
          <a:bodyPr lIns="92823" tIns="46412" rIns="92823" bIns="46412"/>
          <a:lstStyle/>
          <a:p>
            <a:endParaRPr lang="zh-CN" altLang="zh-CN" smtClean="0"/>
          </a:p>
        </p:txBody>
      </p:sp>
    </p:spTree>
    <p:extLst>
      <p:ext uri="{BB962C8B-B14F-4D97-AF65-F5344CB8AC3E}">
        <p14:creationId xmlns:p14="http://schemas.microsoft.com/office/powerpoint/2010/main" val="24478161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txBox="1">
            <a:spLocks noGrp="1" noChangeArrowheads="1"/>
          </p:cNvSpPr>
          <p:nvPr/>
        </p:nvSpPr>
        <p:spPr bwMode="auto">
          <a:xfrm>
            <a:off x="3971925" y="8831263"/>
            <a:ext cx="3038475" cy="465137"/>
          </a:xfrm>
          <a:prstGeom prst="rect">
            <a:avLst/>
          </a:prstGeom>
          <a:noFill/>
          <a:ln w="9525">
            <a:noFill/>
            <a:miter lim="800000"/>
            <a:headEnd/>
            <a:tailEnd/>
          </a:ln>
        </p:spPr>
        <p:txBody>
          <a:bodyPr lIns="92833" tIns="46417" rIns="92833" bIns="46417" anchor="b"/>
          <a:lstStyle/>
          <a:p>
            <a:pPr algn="r" defTabSz="928688" eaLnBrk="0" hangingPunct="0"/>
            <a:fld id="{0F2BE46E-F060-4792-8D24-CAF78FC8AB46}" type="slidenum">
              <a:rPr lang="en-US" altLang="zh-CN" sz="1200">
                <a:latin typeface="Times New Roman" pitchFamily="18" charset="0"/>
              </a:rPr>
              <a:pPr algn="r" defTabSz="928688" eaLnBrk="0" hangingPunct="0"/>
              <a:t>88</a:t>
            </a:fld>
            <a:endParaRPr lang="en-US" altLang="zh-CN" sz="1200">
              <a:latin typeface="Times New Roman" pitchFamily="18" charset="0"/>
            </a:endParaRPr>
          </a:p>
        </p:txBody>
      </p:sp>
      <p:sp>
        <p:nvSpPr>
          <p:cNvPr id="176131" name="Rectangle 2"/>
          <p:cNvSpPr>
            <a:spLocks noGrp="1" noRot="1" noChangeAspect="1" noChangeArrowheads="1" noTextEdit="1"/>
          </p:cNvSpPr>
          <p:nvPr>
            <p:ph type="sldImg"/>
          </p:nvPr>
        </p:nvSpPr>
        <p:spPr>
          <a:xfrm>
            <a:off x="1181100" y="696913"/>
            <a:ext cx="4648200" cy="3486150"/>
          </a:xfrm>
          <a:ln/>
        </p:spPr>
      </p:sp>
      <p:sp>
        <p:nvSpPr>
          <p:cNvPr id="176132" name="Rectangle 3"/>
          <p:cNvSpPr>
            <a:spLocks noGrp="1" noChangeArrowheads="1"/>
          </p:cNvSpPr>
          <p:nvPr>
            <p:ph type="body" idx="1"/>
          </p:nvPr>
        </p:nvSpPr>
        <p:spPr>
          <a:xfrm>
            <a:off x="935038" y="4416425"/>
            <a:ext cx="5140325" cy="4183063"/>
          </a:xfrm>
          <a:noFill/>
          <a:ln/>
        </p:spPr>
        <p:txBody>
          <a:bodyPr lIns="92823" tIns="46412" rIns="92823" bIns="46412"/>
          <a:lstStyle/>
          <a:p>
            <a:endParaRPr lang="zh-CN" altLang="zh-CN" smtClean="0"/>
          </a:p>
        </p:txBody>
      </p:sp>
    </p:spTree>
    <p:extLst>
      <p:ext uri="{BB962C8B-B14F-4D97-AF65-F5344CB8AC3E}">
        <p14:creationId xmlns:p14="http://schemas.microsoft.com/office/powerpoint/2010/main" val="1618067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FFD84159-2E76-4CBC-B88D-9B70939AF8A1}" type="slidenum">
              <a:rPr lang="en-US" altLang="zh-CN"/>
              <a:pPr/>
              <a:t>5</a:t>
            </a:fld>
            <a:endParaRPr lang="en-US" altLang="zh-CN"/>
          </a:p>
        </p:txBody>
      </p:sp>
    </p:spTree>
    <p:extLst>
      <p:ext uri="{BB962C8B-B14F-4D97-AF65-F5344CB8AC3E}">
        <p14:creationId xmlns:p14="http://schemas.microsoft.com/office/powerpoint/2010/main" val="39503315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txBox="1">
            <a:spLocks noGrp="1" noChangeArrowheads="1"/>
          </p:cNvSpPr>
          <p:nvPr/>
        </p:nvSpPr>
        <p:spPr bwMode="auto">
          <a:xfrm>
            <a:off x="3971925" y="8831263"/>
            <a:ext cx="3038475" cy="465137"/>
          </a:xfrm>
          <a:prstGeom prst="rect">
            <a:avLst/>
          </a:prstGeom>
          <a:noFill/>
          <a:ln w="9525">
            <a:noFill/>
            <a:miter lim="800000"/>
            <a:headEnd/>
            <a:tailEnd/>
          </a:ln>
        </p:spPr>
        <p:txBody>
          <a:bodyPr lIns="92833" tIns="46417" rIns="92833" bIns="46417" anchor="b"/>
          <a:lstStyle/>
          <a:p>
            <a:pPr algn="r" defTabSz="928688" eaLnBrk="0" hangingPunct="0"/>
            <a:fld id="{0FF3CB39-D234-4490-866B-72D351E15EED}" type="slidenum">
              <a:rPr lang="en-US" altLang="zh-CN" sz="1200">
                <a:latin typeface="Times New Roman" pitchFamily="18" charset="0"/>
              </a:rPr>
              <a:pPr algn="r" defTabSz="928688" eaLnBrk="0" hangingPunct="0"/>
              <a:t>89</a:t>
            </a:fld>
            <a:endParaRPr lang="en-US" altLang="zh-CN" sz="1200">
              <a:latin typeface="Times New Roman" pitchFamily="18" charset="0"/>
            </a:endParaRP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14968714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txBox="1">
            <a:spLocks noGrp="1" noChangeArrowheads="1"/>
          </p:cNvSpPr>
          <p:nvPr/>
        </p:nvSpPr>
        <p:spPr bwMode="auto">
          <a:xfrm>
            <a:off x="3971925" y="8831263"/>
            <a:ext cx="3038475" cy="465137"/>
          </a:xfrm>
          <a:prstGeom prst="rect">
            <a:avLst/>
          </a:prstGeom>
          <a:noFill/>
          <a:ln w="9525">
            <a:noFill/>
            <a:miter lim="800000"/>
            <a:headEnd/>
            <a:tailEnd/>
          </a:ln>
        </p:spPr>
        <p:txBody>
          <a:bodyPr lIns="92833" tIns="46417" rIns="92833" bIns="46417" anchor="b"/>
          <a:lstStyle/>
          <a:p>
            <a:pPr algn="r" defTabSz="928688" eaLnBrk="0" hangingPunct="0"/>
            <a:fld id="{7715860B-7C2F-499B-B996-B32B0365C4C0}" type="slidenum">
              <a:rPr lang="en-US" altLang="zh-CN" sz="1200">
                <a:latin typeface="Times New Roman" pitchFamily="18" charset="0"/>
              </a:rPr>
              <a:pPr algn="r" defTabSz="928688" eaLnBrk="0" hangingPunct="0"/>
              <a:t>90</a:t>
            </a:fld>
            <a:endParaRPr lang="en-US" altLang="zh-CN" sz="1200">
              <a:latin typeface="Times New Roman" pitchFamily="18" charset="0"/>
            </a:endParaRPr>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4469256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txBox="1">
            <a:spLocks noGrp="1" noChangeArrowheads="1"/>
          </p:cNvSpPr>
          <p:nvPr/>
        </p:nvSpPr>
        <p:spPr bwMode="auto">
          <a:xfrm>
            <a:off x="3971925" y="8831263"/>
            <a:ext cx="3038475" cy="465137"/>
          </a:xfrm>
          <a:prstGeom prst="rect">
            <a:avLst/>
          </a:prstGeom>
          <a:noFill/>
          <a:ln w="9525">
            <a:noFill/>
            <a:miter lim="800000"/>
            <a:headEnd/>
            <a:tailEnd/>
          </a:ln>
        </p:spPr>
        <p:txBody>
          <a:bodyPr lIns="92833" tIns="46417" rIns="92833" bIns="46417" anchor="b"/>
          <a:lstStyle/>
          <a:p>
            <a:pPr algn="r" defTabSz="928688" eaLnBrk="0" hangingPunct="0"/>
            <a:fld id="{6CD4FC00-BDDA-4FB5-8C36-FB0BDFA94DF0}" type="slidenum">
              <a:rPr lang="en-US" altLang="zh-CN" sz="1200">
                <a:latin typeface="Times New Roman" pitchFamily="18" charset="0"/>
              </a:rPr>
              <a:pPr algn="r" defTabSz="928688" eaLnBrk="0" hangingPunct="0"/>
              <a:t>91</a:t>
            </a:fld>
            <a:endParaRPr lang="en-US" altLang="zh-CN" sz="1200">
              <a:latin typeface="Times New Roman" pitchFamily="18" charset="0"/>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8138729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4666994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5892637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38203890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txBox="1">
            <a:spLocks noGrp="1" noChangeArrowheads="1"/>
          </p:cNvSpPr>
          <p:nvPr/>
        </p:nvSpPr>
        <p:spPr bwMode="auto">
          <a:xfrm>
            <a:off x="3971925" y="8831263"/>
            <a:ext cx="3038475" cy="465137"/>
          </a:xfrm>
          <a:prstGeom prst="rect">
            <a:avLst/>
          </a:prstGeom>
          <a:noFill/>
          <a:ln w="9525">
            <a:noFill/>
            <a:miter lim="800000"/>
            <a:headEnd/>
            <a:tailEnd/>
          </a:ln>
        </p:spPr>
        <p:txBody>
          <a:bodyPr lIns="92833" tIns="46417" rIns="92833" bIns="46417" anchor="b"/>
          <a:lstStyle/>
          <a:p>
            <a:pPr algn="r" defTabSz="928688" eaLnBrk="0" hangingPunct="0"/>
            <a:fld id="{ADD62373-6E1D-459C-8265-730621D173E2}" type="slidenum">
              <a:rPr lang="en-US" altLang="zh-CN" sz="1200">
                <a:latin typeface="Times New Roman" pitchFamily="18" charset="0"/>
              </a:rPr>
              <a:pPr algn="r" defTabSz="928688" eaLnBrk="0" hangingPunct="0"/>
              <a:t>96</a:t>
            </a:fld>
            <a:endParaRPr lang="en-US" altLang="zh-CN" sz="1200">
              <a:latin typeface="Times New Roman" pitchFamily="18" charset="0"/>
            </a:endParaRPr>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1639567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a:ln/>
        </p:spPr>
      </p:sp>
      <p:sp>
        <p:nvSpPr>
          <p:cNvPr id="185347" name="Notes Placeholder 2"/>
          <p:cNvSpPr>
            <a:spLocks noGrp="1"/>
          </p:cNvSpPr>
          <p:nvPr>
            <p:ph type="body" idx="1"/>
          </p:nvPr>
        </p:nvSpPr>
        <p:spPr>
          <a:noFill/>
          <a:ln/>
        </p:spPr>
        <p:txBody>
          <a:bodyPr/>
          <a:lstStyle/>
          <a:p>
            <a:endParaRPr lang="zh-CN" altLang="zh-CN" smtClean="0"/>
          </a:p>
        </p:txBody>
      </p:sp>
      <p:sp>
        <p:nvSpPr>
          <p:cNvPr id="185348" name="Slide Number Placeholder 3"/>
          <p:cNvSpPr>
            <a:spLocks noGrp="1"/>
          </p:cNvSpPr>
          <p:nvPr>
            <p:ph type="sldNum" sz="quarter" idx="5"/>
          </p:nvPr>
        </p:nvSpPr>
        <p:spPr>
          <a:noFill/>
        </p:spPr>
        <p:txBody>
          <a:bodyPr/>
          <a:lstStyle/>
          <a:p>
            <a:fld id="{7D72F447-1FEF-47D8-930A-8317DBBB0D8A}" type="slidenum">
              <a:rPr lang="en-US" altLang="zh-CN"/>
              <a:pPr/>
              <a:t>97</a:t>
            </a:fld>
            <a:endParaRPr lang="en-US" altLang="zh-CN"/>
          </a:p>
        </p:txBody>
      </p:sp>
    </p:spTree>
    <p:extLst>
      <p:ext uri="{BB962C8B-B14F-4D97-AF65-F5344CB8AC3E}">
        <p14:creationId xmlns:p14="http://schemas.microsoft.com/office/powerpoint/2010/main" val="374571892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a:ln/>
        </p:spPr>
      </p:sp>
      <p:sp>
        <p:nvSpPr>
          <p:cNvPr id="188419" name="Notes Placeholder 2"/>
          <p:cNvSpPr>
            <a:spLocks noGrp="1"/>
          </p:cNvSpPr>
          <p:nvPr>
            <p:ph type="body" idx="1"/>
          </p:nvPr>
        </p:nvSpPr>
        <p:spPr>
          <a:noFill/>
          <a:ln/>
        </p:spPr>
        <p:txBody>
          <a:bodyPr/>
          <a:lstStyle/>
          <a:p>
            <a:endParaRPr lang="zh-CN" altLang="zh-CN" smtClean="0"/>
          </a:p>
        </p:txBody>
      </p:sp>
      <p:sp>
        <p:nvSpPr>
          <p:cNvPr id="188420" name="Slide Number Placeholder 3"/>
          <p:cNvSpPr>
            <a:spLocks noGrp="1"/>
          </p:cNvSpPr>
          <p:nvPr>
            <p:ph type="sldNum" sz="quarter" idx="5"/>
          </p:nvPr>
        </p:nvSpPr>
        <p:spPr>
          <a:noFill/>
        </p:spPr>
        <p:txBody>
          <a:bodyPr/>
          <a:lstStyle/>
          <a:p>
            <a:fld id="{476207BD-9397-4960-9FBF-B7BC3ACA7418}" type="slidenum">
              <a:rPr lang="en-US" altLang="zh-CN"/>
              <a:pPr/>
              <a:t>98</a:t>
            </a:fld>
            <a:endParaRPr lang="en-US" altLang="zh-CN"/>
          </a:p>
        </p:txBody>
      </p:sp>
    </p:spTree>
    <p:extLst>
      <p:ext uri="{BB962C8B-B14F-4D97-AF65-F5344CB8AC3E}">
        <p14:creationId xmlns:p14="http://schemas.microsoft.com/office/powerpoint/2010/main" val="23560263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a:ln/>
        </p:spPr>
      </p:sp>
      <p:sp>
        <p:nvSpPr>
          <p:cNvPr id="189443" name="Notes Placeholder 2"/>
          <p:cNvSpPr>
            <a:spLocks noGrp="1"/>
          </p:cNvSpPr>
          <p:nvPr>
            <p:ph type="body" idx="1"/>
          </p:nvPr>
        </p:nvSpPr>
        <p:spPr>
          <a:noFill/>
          <a:ln/>
        </p:spPr>
        <p:txBody>
          <a:bodyPr/>
          <a:lstStyle/>
          <a:p>
            <a:endParaRPr lang="zh-CN" altLang="zh-CN" smtClean="0"/>
          </a:p>
        </p:txBody>
      </p:sp>
      <p:sp>
        <p:nvSpPr>
          <p:cNvPr id="189444" name="Slide Number Placeholder 3"/>
          <p:cNvSpPr>
            <a:spLocks noGrp="1"/>
          </p:cNvSpPr>
          <p:nvPr>
            <p:ph type="sldNum" sz="quarter" idx="5"/>
          </p:nvPr>
        </p:nvSpPr>
        <p:spPr>
          <a:noFill/>
        </p:spPr>
        <p:txBody>
          <a:bodyPr/>
          <a:lstStyle/>
          <a:p>
            <a:fld id="{210B95FC-88A9-4FBD-9DB3-34B41F3017DF}" type="slidenum">
              <a:rPr lang="en-US" altLang="zh-CN"/>
              <a:pPr/>
              <a:t>99</a:t>
            </a:fld>
            <a:endParaRPr lang="en-US" altLang="zh-CN"/>
          </a:p>
        </p:txBody>
      </p:sp>
    </p:spTree>
    <p:extLst>
      <p:ext uri="{BB962C8B-B14F-4D97-AF65-F5344CB8AC3E}">
        <p14:creationId xmlns:p14="http://schemas.microsoft.com/office/powerpoint/2010/main" val="1143578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8EE2C0A3-C793-463B-BCBC-0521A7D11997}" type="slidenum">
              <a:rPr lang="en-US" altLang="zh-CN"/>
              <a:pPr/>
              <a:t>6</a:t>
            </a:fld>
            <a:endParaRPr lang="en-US" altLang="zh-CN"/>
          </a:p>
        </p:txBody>
      </p:sp>
    </p:spTree>
    <p:extLst>
      <p:ext uri="{BB962C8B-B14F-4D97-AF65-F5344CB8AC3E}">
        <p14:creationId xmlns:p14="http://schemas.microsoft.com/office/powerpoint/2010/main" val="6281137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a:ln/>
        </p:spPr>
      </p:sp>
      <p:sp>
        <p:nvSpPr>
          <p:cNvPr id="190467" name="Notes Placeholder 2"/>
          <p:cNvSpPr>
            <a:spLocks noGrp="1"/>
          </p:cNvSpPr>
          <p:nvPr>
            <p:ph type="body" idx="1"/>
          </p:nvPr>
        </p:nvSpPr>
        <p:spPr>
          <a:noFill/>
          <a:ln/>
        </p:spPr>
        <p:txBody>
          <a:bodyPr/>
          <a:lstStyle/>
          <a:p>
            <a:endParaRPr lang="zh-CN" altLang="zh-CN" smtClean="0"/>
          </a:p>
        </p:txBody>
      </p:sp>
      <p:sp>
        <p:nvSpPr>
          <p:cNvPr id="190468" name="Slide Number Placeholder 3"/>
          <p:cNvSpPr>
            <a:spLocks noGrp="1"/>
          </p:cNvSpPr>
          <p:nvPr>
            <p:ph type="sldNum" sz="quarter" idx="5"/>
          </p:nvPr>
        </p:nvSpPr>
        <p:spPr>
          <a:noFill/>
        </p:spPr>
        <p:txBody>
          <a:bodyPr/>
          <a:lstStyle/>
          <a:p>
            <a:fld id="{8112C237-1741-498E-9572-041AE8C41940}" type="slidenum">
              <a:rPr lang="en-US" altLang="zh-CN"/>
              <a:pPr/>
              <a:t>100</a:t>
            </a:fld>
            <a:endParaRPr lang="en-US" altLang="zh-CN"/>
          </a:p>
        </p:txBody>
      </p:sp>
    </p:spTree>
    <p:extLst>
      <p:ext uri="{BB962C8B-B14F-4D97-AF65-F5344CB8AC3E}">
        <p14:creationId xmlns:p14="http://schemas.microsoft.com/office/powerpoint/2010/main" val="3859352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9DFE477E-26AB-478F-B782-6F65A21E6D93}" type="slidenum">
              <a:rPr lang="en-US" altLang="zh-CN"/>
              <a:pPr/>
              <a:t>7</a:t>
            </a:fld>
            <a:endParaRPr lang="en-US" altLang="zh-CN"/>
          </a:p>
        </p:txBody>
      </p:sp>
    </p:spTree>
    <p:extLst>
      <p:ext uri="{BB962C8B-B14F-4D97-AF65-F5344CB8AC3E}">
        <p14:creationId xmlns:p14="http://schemas.microsoft.com/office/powerpoint/2010/main" val="4161807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1751731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619864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endParaRPr lang="zh-CN" altLang="zh-CN"/>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endParaRPr lang="zh-CN" altLang="zh-CN"/>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zh-CN" altLang="zh-CN"/>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zh-CN" altLang="zh-CN"/>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endParaRPr lang="zh-CN" altLang="zh-CN"/>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endParaRPr lang="zh-CN" altLang="zh-CN"/>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zh-CN" altLang="zh-CN"/>
            </a:p>
          </p:txBody>
        </p:sp>
      </p:grpSp>
      <p:sp>
        <p:nvSpPr>
          <p:cNvPr id="929804"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9298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sz="1400">
                <a:solidFill>
                  <a:schemeClr val="bg2"/>
                </a:solidFill>
              </a:defRPr>
            </a:lvl1pPr>
          </a:lstStyle>
          <a:p>
            <a:fld id="{D82AFBD1-76A5-4CEE-9BB9-7E9F572559F3}" type="datetime1">
              <a:rPr lang="en-US" altLang="zh-CN"/>
              <a:pPr/>
              <a:t>11/9/16</a:t>
            </a:fld>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sz="1400">
                <a:solidFill>
                  <a:schemeClr val="bg2"/>
                </a:solidFill>
              </a:defRPr>
            </a:lvl1pPr>
          </a:lstStyle>
          <a:p>
            <a:pPr>
              <a:defRPr/>
            </a:pPr>
            <a:r>
              <a:rPr lang="en-US"/>
              <a:t>Data Mining: Concepts and Techniques</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sz="1400">
                <a:solidFill>
                  <a:schemeClr val="bg2"/>
                </a:solidFill>
              </a:defRPr>
            </a:lvl1pPr>
          </a:lstStyle>
          <a:p>
            <a:fld id="{ED96356D-2C5F-45E0-883A-9922BB330D21}" type="slidenum">
              <a:rPr lang="en-US" altLang="zh-CN"/>
              <a:pPr/>
              <a:t>‹#›</a:t>
            </a:fld>
            <a:endParaRPr lang="en-US" altLang="zh-CN"/>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59"/>
          <p:cNvSpPr>
            <a:spLocks noGrp="1" noChangeArrowheads="1"/>
          </p:cNvSpPr>
          <p:nvPr>
            <p:ph type="dt" sz="half" idx="10"/>
          </p:nvPr>
        </p:nvSpPr>
        <p:spPr>
          <a:ln/>
        </p:spPr>
        <p:txBody>
          <a:bodyPr/>
          <a:lstStyle>
            <a:lvl1pPr>
              <a:defRPr/>
            </a:lvl1pPr>
          </a:lstStyle>
          <a:p>
            <a:fld id="{4FAC2DE1-AF9D-4771-A6CD-9E6FE2C4EA3D}" type="datetime1">
              <a:rPr lang="en-US" altLang="zh-CN"/>
              <a:pPr/>
              <a:t>11/9/16</a:t>
            </a:fld>
            <a:endParaRPr lang="en-US" altLang="zh-CN"/>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fld id="{C697F911-AE5A-4408-96ED-1DA29D3DD314}" type="slidenum">
              <a:rPr lang="en-US" altLang="zh-CN"/>
              <a:pPr/>
              <a:t>‹#›</a:t>
            </a:fld>
            <a:endParaRPr lang="en-US" altLang="zh-CN"/>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381000"/>
            <a:ext cx="20955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381000"/>
            <a:ext cx="61341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59"/>
          <p:cNvSpPr>
            <a:spLocks noGrp="1" noChangeArrowheads="1"/>
          </p:cNvSpPr>
          <p:nvPr>
            <p:ph type="dt" sz="half" idx="10"/>
          </p:nvPr>
        </p:nvSpPr>
        <p:spPr>
          <a:ln/>
        </p:spPr>
        <p:txBody>
          <a:bodyPr/>
          <a:lstStyle>
            <a:lvl1pPr>
              <a:defRPr/>
            </a:lvl1pPr>
          </a:lstStyle>
          <a:p>
            <a:fld id="{AC596A6C-0610-4E1A-B8EC-59C39E83ED3C}" type="datetime1">
              <a:rPr lang="en-US" altLang="zh-CN"/>
              <a:pPr/>
              <a:t>11/9/16</a:t>
            </a:fld>
            <a:endParaRPr lang="en-US" altLang="zh-CN"/>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fld id="{D048BCBB-0368-441C-AC91-58708B8F00F6}" type="slidenum">
              <a:rPr lang="en-US" altLang="zh-CN"/>
              <a:pPr/>
              <a:t>‹#›</a:t>
            </a:fld>
            <a:endParaRPr lang="en-US" altLang="zh-CN"/>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93038"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371600"/>
            <a:ext cx="4114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371600"/>
            <a:ext cx="41148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1148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059"/>
          <p:cNvSpPr>
            <a:spLocks noGrp="1" noChangeArrowheads="1"/>
          </p:cNvSpPr>
          <p:nvPr>
            <p:ph type="dt" sz="half" idx="10"/>
          </p:nvPr>
        </p:nvSpPr>
        <p:spPr>
          <a:ln/>
        </p:spPr>
        <p:txBody>
          <a:bodyPr/>
          <a:lstStyle>
            <a:lvl1pPr>
              <a:defRPr/>
            </a:lvl1pPr>
          </a:lstStyle>
          <a:p>
            <a:fld id="{513290C7-6765-4068-937F-6FEC4538A21D}" type="datetime1">
              <a:rPr lang="en-US" altLang="zh-CN"/>
              <a:pPr/>
              <a:t>11/9/16</a:t>
            </a:fld>
            <a:endParaRPr lang="en-US" altLang="zh-CN"/>
          </a:p>
        </p:txBody>
      </p:sp>
      <p:sp>
        <p:nvSpPr>
          <p:cNvPr id="7"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8" name="Rectangle 2061"/>
          <p:cNvSpPr>
            <a:spLocks noGrp="1" noChangeArrowheads="1"/>
          </p:cNvSpPr>
          <p:nvPr>
            <p:ph type="sldNum" sz="quarter" idx="12"/>
          </p:nvPr>
        </p:nvSpPr>
        <p:spPr>
          <a:ln/>
        </p:spPr>
        <p:txBody>
          <a:bodyPr/>
          <a:lstStyle>
            <a:lvl1pPr>
              <a:defRPr/>
            </a:lvl1pPr>
          </a:lstStyle>
          <a:p>
            <a:fld id="{90151FEC-F78A-47BA-AE51-E57CF80E35E9}" type="slidenum">
              <a:rPr lang="en-US" altLang="zh-CN"/>
              <a:pPr/>
              <a:t>‹#›</a:t>
            </a:fld>
            <a:endParaRPr lang="en-US" altLang="zh-CN"/>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93038"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371600"/>
            <a:ext cx="4114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114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59"/>
          <p:cNvSpPr>
            <a:spLocks noGrp="1" noChangeArrowheads="1"/>
          </p:cNvSpPr>
          <p:nvPr>
            <p:ph type="dt" sz="half" idx="10"/>
          </p:nvPr>
        </p:nvSpPr>
        <p:spPr>
          <a:ln/>
        </p:spPr>
        <p:txBody>
          <a:bodyPr/>
          <a:lstStyle>
            <a:lvl1pPr>
              <a:defRPr/>
            </a:lvl1pPr>
          </a:lstStyle>
          <a:p>
            <a:fld id="{D262BED3-A47C-46CA-B417-86318A7EDFB3}" type="datetime1">
              <a:rPr lang="en-US" altLang="zh-CN"/>
              <a:pPr/>
              <a:t>11/9/16</a:t>
            </a:fld>
            <a:endParaRPr lang="en-US" altLang="zh-CN"/>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fld id="{B47D0684-9252-4127-BBD3-C1AEF54ABFB6}" type="slidenum">
              <a:rPr lang="en-US" altLang="zh-CN"/>
              <a:pPr/>
              <a:t>‹#›</a:t>
            </a:fld>
            <a:endParaRPr lang="en-US" altLang="zh-CN"/>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93038" cy="609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81000" y="1371600"/>
            <a:ext cx="8382000" cy="5105400"/>
          </a:xfrm>
        </p:spPr>
        <p:txBody>
          <a:bodyPr/>
          <a:lstStyle/>
          <a:p>
            <a:pPr lvl="0"/>
            <a:endParaRPr lang="en-US" noProof="0" smtClean="0"/>
          </a:p>
        </p:txBody>
      </p:sp>
      <p:sp>
        <p:nvSpPr>
          <p:cNvPr id="4" name="Rectangle 2059"/>
          <p:cNvSpPr>
            <a:spLocks noGrp="1" noChangeArrowheads="1"/>
          </p:cNvSpPr>
          <p:nvPr>
            <p:ph type="dt" sz="half" idx="10"/>
          </p:nvPr>
        </p:nvSpPr>
        <p:spPr>
          <a:ln/>
        </p:spPr>
        <p:txBody>
          <a:bodyPr/>
          <a:lstStyle>
            <a:lvl1pPr>
              <a:defRPr/>
            </a:lvl1pPr>
          </a:lstStyle>
          <a:p>
            <a:fld id="{6871EDD7-6F7D-41A2-8420-1EED3117E73C}" type="datetime1">
              <a:rPr lang="en-US" altLang="zh-CN"/>
              <a:pPr/>
              <a:t>11/9/16</a:t>
            </a:fld>
            <a:endParaRPr lang="en-US" altLang="zh-CN"/>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fld id="{BF600013-0A3F-480C-B1E7-5F8449473806}" type="slidenum">
              <a:rPr lang="en-US" altLang="zh-CN"/>
              <a:pPr/>
              <a:t>‹#›</a:t>
            </a:fld>
            <a:endParaRPr lang="en-US" altLang="zh-CN"/>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59"/>
          <p:cNvSpPr>
            <a:spLocks noGrp="1" noChangeArrowheads="1"/>
          </p:cNvSpPr>
          <p:nvPr>
            <p:ph type="dt" sz="half" idx="10"/>
          </p:nvPr>
        </p:nvSpPr>
        <p:spPr>
          <a:xfrm>
            <a:off x="0" y="6477000"/>
            <a:ext cx="1905000" cy="381000"/>
          </a:xfrm>
        </p:spPr>
        <p:txBody>
          <a:bodyPr/>
          <a:lstStyle>
            <a:lvl1pPr>
              <a:defRPr/>
            </a:lvl1pPr>
          </a:lstStyle>
          <a:p>
            <a:fld id="{8EF13682-C2F5-4847-A1D2-CFAB7271BD29}" type="datetime1">
              <a:rPr lang="en-US" altLang="zh-CN"/>
              <a:pPr/>
              <a:t>11/9/16</a:t>
            </a:fld>
            <a:endParaRPr lang="en-US" altLang="zh-CN"/>
          </a:p>
        </p:txBody>
      </p:sp>
      <p:sp>
        <p:nvSpPr>
          <p:cNvPr id="5" name="Rectangle 2060"/>
          <p:cNvSpPr>
            <a:spLocks noGrp="1" noChangeArrowheads="1"/>
          </p:cNvSpPr>
          <p:nvPr>
            <p:ph type="ftr" sz="quarter" idx="11"/>
          </p:nvPr>
        </p:nvSpPr>
        <p:spPr>
          <a:xfrm>
            <a:off x="3124200" y="6477000"/>
            <a:ext cx="2895600" cy="381000"/>
          </a:xfrm>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p:txBody>
          <a:bodyPr/>
          <a:lstStyle>
            <a:lvl1pPr>
              <a:defRPr/>
            </a:lvl1pPr>
          </a:lstStyle>
          <a:p>
            <a:fld id="{37677C85-AF61-4F5B-86BB-A5ACD7214749}" type="slidenum">
              <a:rPr lang="en-US" altLang="zh-CN"/>
              <a:pPr/>
              <a:t>‹#›</a:t>
            </a:fld>
            <a:endParaRPr lang="en-US" altLang="zh-CN"/>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059"/>
          <p:cNvSpPr>
            <a:spLocks noGrp="1" noChangeArrowheads="1"/>
          </p:cNvSpPr>
          <p:nvPr>
            <p:ph type="dt" sz="half" idx="10"/>
          </p:nvPr>
        </p:nvSpPr>
        <p:spPr>
          <a:ln/>
        </p:spPr>
        <p:txBody>
          <a:bodyPr/>
          <a:lstStyle>
            <a:lvl1pPr>
              <a:defRPr/>
            </a:lvl1pPr>
          </a:lstStyle>
          <a:p>
            <a:fld id="{022D817D-0140-4DBF-A059-F1B027556704}" type="datetime1">
              <a:rPr lang="en-US" altLang="zh-CN"/>
              <a:pPr/>
              <a:t>11/9/16</a:t>
            </a:fld>
            <a:endParaRPr lang="en-US" altLang="zh-CN"/>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fld id="{F4B68ECD-A0FE-4F6C-8111-138FAF0DCFFA}" type="slidenum">
              <a:rPr lang="en-US" altLang="zh-CN"/>
              <a:pPr/>
              <a:t>‹#›</a:t>
            </a:fld>
            <a:endParaRPr lang="en-US" altLang="zh-CN"/>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3716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59"/>
          <p:cNvSpPr>
            <a:spLocks noGrp="1" noChangeArrowheads="1"/>
          </p:cNvSpPr>
          <p:nvPr>
            <p:ph type="dt" sz="half" idx="10"/>
          </p:nvPr>
        </p:nvSpPr>
        <p:spPr>
          <a:ln/>
        </p:spPr>
        <p:txBody>
          <a:bodyPr/>
          <a:lstStyle>
            <a:lvl1pPr>
              <a:defRPr/>
            </a:lvl1pPr>
          </a:lstStyle>
          <a:p>
            <a:fld id="{47B03A09-494B-474F-B366-A853093B348F}" type="datetime1">
              <a:rPr lang="en-US" altLang="zh-CN"/>
              <a:pPr/>
              <a:t>11/9/16</a:t>
            </a:fld>
            <a:endParaRPr lang="en-US" altLang="zh-CN"/>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fld id="{A751B16F-96D6-4948-B185-E203A2E28716}" type="slidenum">
              <a:rPr lang="en-US" altLang="zh-CN"/>
              <a:pPr/>
              <a:t>‹#›</a:t>
            </a:fld>
            <a:endParaRPr lang="en-US" altLang="zh-CN"/>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059"/>
          <p:cNvSpPr>
            <a:spLocks noGrp="1" noChangeArrowheads="1"/>
          </p:cNvSpPr>
          <p:nvPr>
            <p:ph type="dt" sz="half" idx="10"/>
          </p:nvPr>
        </p:nvSpPr>
        <p:spPr>
          <a:ln/>
        </p:spPr>
        <p:txBody>
          <a:bodyPr/>
          <a:lstStyle>
            <a:lvl1pPr>
              <a:defRPr/>
            </a:lvl1pPr>
          </a:lstStyle>
          <a:p>
            <a:fld id="{3859942A-EBE1-4FFE-AED5-0D67468DDBA5}" type="datetime1">
              <a:rPr lang="en-US" altLang="zh-CN"/>
              <a:pPr/>
              <a:t>11/9/16</a:t>
            </a:fld>
            <a:endParaRPr lang="en-US" altLang="zh-CN"/>
          </a:p>
        </p:txBody>
      </p:sp>
      <p:sp>
        <p:nvSpPr>
          <p:cNvPr id="8"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9" name="Rectangle 2061"/>
          <p:cNvSpPr>
            <a:spLocks noGrp="1" noChangeArrowheads="1"/>
          </p:cNvSpPr>
          <p:nvPr>
            <p:ph type="sldNum" sz="quarter" idx="12"/>
          </p:nvPr>
        </p:nvSpPr>
        <p:spPr>
          <a:ln/>
        </p:spPr>
        <p:txBody>
          <a:bodyPr/>
          <a:lstStyle>
            <a:lvl1pPr>
              <a:defRPr/>
            </a:lvl1pPr>
          </a:lstStyle>
          <a:p>
            <a:fld id="{8B095479-FC34-41AF-8295-2E7021395179}" type="slidenum">
              <a:rPr lang="en-US" altLang="zh-CN"/>
              <a:pPr/>
              <a:t>‹#›</a:t>
            </a:fld>
            <a:endParaRPr lang="en-US" altLang="zh-CN"/>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059"/>
          <p:cNvSpPr>
            <a:spLocks noGrp="1" noChangeArrowheads="1"/>
          </p:cNvSpPr>
          <p:nvPr>
            <p:ph type="dt" sz="half" idx="10"/>
          </p:nvPr>
        </p:nvSpPr>
        <p:spPr>
          <a:ln/>
        </p:spPr>
        <p:txBody>
          <a:bodyPr/>
          <a:lstStyle>
            <a:lvl1pPr>
              <a:defRPr/>
            </a:lvl1pPr>
          </a:lstStyle>
          <a:p>
            <a:fld id="{BB046A1B-ABCC-4B04-8003-C8C3AFF266AD}" type="datetime1">
              <a:rPr lang="en-US" altLang="zh-CN"/>
              <a:pPr/>
              <a:t>11/9/16</a:t>
            </a:fld>
            <a:endParaRPr lang="en-US" altLang="zh-CN"/>
          </a:p>
        </p:txBody>
      </p:sp>
      <p:sp>
        <p:nvSpPr>
          <p:cNvPr id="4"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5" name="Rectangle 2061"/>
          <p:cNvSpPr>
            <a:spLocks noGrp="1" noChangeArrowheads="1"/>
          </p:cNvSpPr>
          <p:nvPr>
            <p:ph type="sldNum" sz="quarter" idx="12"/>
          </p:nvPr>
        </p:nvSpPr>
        <p:spPr>
          <a:ln/>
        </p:spPr>
        <p:txBody>
          <a:bodyPr/>
          <a:lstStyle>
            <a:lvl1pPr>
              <a:defRPr/>
            </a:lvl1pPr>
          </a:lstStyle>
          <a:p>
            <a:fld id="{37D0467C-6CB1-47B6-BDBE-DAD074E8D260}" type="slidenum">
              <a:rPr lang="en-US" altLang="zh-CN"/>
              <a:pPr/>
              <a:t>‹#›</a:t>
            </a:fld>
            <a:endParaRPr lang="en-US" altLang="zh-CN"/>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61"/>
          <p:cNvSpPr>
            <a:spLocks noGrp="1" noChangeArrowheads="1"/>
          </p:cNvSpPr>
          <p:nvPr>
            <p:ph type="sldNum" sz="quarter" idx="10"/>
          </p:nvPr>
        </p:nvSpPr>
        <p:spPr/>
        <p:txBody>
          <a:bodyPr/>
          <a:lstStyle>
            <a:lvl1pPr>
              <a:defRPr/>
            </a:lvl1pPr>
          </a:lstStyle>
          <a:p>
            <a:fld id="{A602FF7E-7A9F-4101-8488-895BD0AD02D6}" type="slidenum">
              <a:rPr lang="en-US" altLang="zh-CN"/>
              <a:pPr/>
              <a:t>‹#›</a:t>
            </a:fld>
            <a:endParaRPr lang="en-US" altLang="zh-CN"/>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59"/>
          <p:cNvSpPr>
            <a:spLocks noGrp="1" noChangeArrowheads="1"/>
          </p:cNvSpPr>
          <p:nvPr>
            <p:ph type="dt" sz="half" idx="10"/>
          </p:nvPr>
        </p:nvSpPr>
        <p:spPr>
          <a:ln/>
        </p:spPr>
        <p:txBody>
          <a:bodyPr/>
          <a:lstStyle>
            <a:lvl1pPr>
              <a:defRPr/>
            </a:lvl1pPr>
          </a:lstStyle>
          <a:p>
            <a:fld id="{4E455C6F-223B-41F1-A559-1B701E8B2A55}" type="datetime1">
              <a:rPr lang="en-US" altLang="zh-CN"/>
              <a:pPr/>
              <a:t>11/9/16</a:t>
            </a:fld>
            <a:endParaRPr lang="en-US" altLang="zh-CN"/>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fld id="{2945846E-C3BF-4249-8BD4-EAFBBDF34098}" type="slidenum">
              <a:rPr lang="en-US" altLang="zh-CN"/>
              <a:pPr/>
              <a:t>‹#›</a:t>
            </a:fld>
            <a:endParaRPr lang="en-US" altLang="zh-CN"/>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59"/>
          <p:cNvSpPr>
            <a:spLocks noGrp="1" noChangeArrowheads="1"/>
          </p:cNvSpPr>
          <p:nvPr>
            <p:ph type="dt" sz="half" idx="10"/>
          </p:nvPr>
        </p:nvSpPr>
        <p:spPr>
          <a:ln/>
        </p:spPr>
        <p:txBody>
          <a:bodyPr/>
          <a:lstStyle>
            <a:lvl1pPr>
              <a:defRPr/>
            </a:lvl1pPr>
          </a:lstStyle>
          <a:p>
            <a:fld id="{9E33480B-51DA-4911-8FEB-91E4D8494675}" type="datetime1">
              <a:rPr lang="en-US" altLang="zh-CN"/>
              <a:pPr/>
              <a:t>11/9/16</a:t>
            </a:fld>
            <a:endParaRPr lang="en-US" altLang="zh-CN"/>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fld id="{FE036B9F-B5E5-48E9-B1A5-0862F349445C}" type="slidenum">
              <a:rPr lang="en-US" altLang="zh-CN"/>
              <a:pPr/>
              <a:t>‹#›</a:t>
            </a:fld>
            <a:endParaRPr lang="en-US" altLang="zh-CN"/>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056"/>
          <p:cNvSpPr>
            <a:spLocks noChangeArrowheads="1"/>
          </p:cNvSpPr>
          <p:nvPr/>
        </p:nvSpPr>
        <p:spPr bwMode="gray">
          <a:xfrm>
            <a:off x="304800" y="1219200"/>
            <a:ext cx="8410575" cy="46038"/>
          </a:xfrm>
          <a:prstGeom prst="rect">
            <a:avLst/>
          </a:prstGeom>
          <a:gradFill rotWithShape="1">
            <a:gsLst>
              <a:gs pos="0">
                <a:srgbClr val="800000">
                  <a:alpha val="50000"/>
                </a:srgbClr>
              </a:gs>
              <a:gs pos="100000">
                <a:srgbClr val="FAE2F6">
                  <a:alpha val="50000"/>
                </a:srgbClr>
              </a:gs>
            </a:gsLst>
            <a:lin ang="0" scaled="1"/>
          </a:gradFill>
          <a:ln w="9525">
            <a:noFill/>
            <a:miter lim="800000"/>
            <a:headEnd/>
            <a:tailEnd/>
          </a:ln>
        </p:spPr>
        <p:txBody>
          <a:bodyPr wrap="none" anchor="ctr"/>
          <a:lstStyle/>
          <a:p>
            <a:endParaRPr kumimoji="1" lang="zh-CN" altLang="zh-CN"/>
          </a:p>
        </p:txBody>
      </p:sp>
      <p:sp>
        <p:nvSpPr>
          <p:cNvPr id="1027" name="Rectangle 2057"/>
          <p:cNvSpPr>
            <a:spLocks noGrp="1" noChangeArrowheads="1"/>
          </p:cNvSpPr>
          <p:nvPr>
            <p:ph type="title"/>
          </p:nvPr>
        </p:nvSpPr>
        <p:spPr bwMode="auto">
          <a:xfrm>
            <a:off x="609600" y="381000"/>
            <a:ext cx="7793038"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28" name="Rectangle 2058"/>
          <p:cNvSpPr>
            <a:spLocks noGrp="1" noChangeArrowheads="1"/>
          </p:cNvSpPr>
          <p:nvPr>
            <p:ph type="body" idx="1"/>
          </p:nvPr>
        </p:nvSpPr>
        <p:spPr bwMode="auto">
          <a:xfrm>
            <a:off x="381000" y="1371600"/>
            <a:ext cx="8382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928779" name="Rectangle 2059"/>
          <p:cNvSpPr>
            <a:spLocks noGrp="1" noChangeArrowheads="1"/>
          </p:cNvSpPr>
          <p:nvPr>
            <p:ph type="dt" sz="half" idx="2"/>
          </p:nvPr>
        </p:nvSpPr>
        <p:spPr bwMode="auto">
          <a:xfrm>
            <a:off x="304800" y="64770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fld id="{2A7926C8-07EF-4C16-AA7F-EF37C6F7A675}" type="datetime1">
              <a:rPr lang="en-US" altLang="zh-CN"/>
              <a:pPr/>
              <a:t>11/9/16</a:t>
            </a:fld>
            <a:endParaRPr lang="en-US" altLang="zh-CN"/>
          </a:p>
        </p:txBody>
      </p:sp>
      <p:sp>
        <p:nvSpPr>
          <p:cNvPr id="928780" name="Rectangle 2060"/>
          <p:cNvSpPr>
            <a:spLocks noGrp="1" noChangeArrowheads="1"/>
          </p:cNvSpPr>
          <p:nvPr>
            <p:ph type="ftr" sz="quarter" idx="3"/>
          </p:nvPr>
        </p:nvSpPr>
        <p:spPr bwMode="auto">
          <a:xfrm>
            <a:off x="33528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t>Data Mining: Concepts and Techniques</a:t>
            </a:r>
          </a:p>
        </p:txBody>
      </p:sp>
      <p:sp>
        <p:nvSpPr>
          <p:cNvPr id="928781" name="Rectangle 2061"/>
          <p:cNvSpPr>
            <a:spLocks noGrp="1" noChangeArrowheads="1"/>
          </p:cNvSpPr>
          <p:nvPr>
            <p:ph type="sldNum" sz="quarter" idx="4"/>
          </p:nvPr>
        </p:nvSpPr>
        <p:spPr bwMode="auto">
          <a:xfrm>
            <a:off x="7239000" y="64770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fld id="{74DE5B55-3D92-4721-951A-EC51491C144F}"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906" r:id="rId1"/>
    <p:sldLayoutId id="2147483907" r:id="rId2"/>
    <p:sldLayoutId id="2147483894" r:id="rId3"/>
    <p:sldLayoutId id="2147483895" r:id="rId4"/>
    <p:sldLayoutId id="2147483896" r:id="rId5"/>
    <p:sldLayoutId id="2147483897" r:id="rId6"/>
    <p:sldLayoutId id="2147483908" r:id="rId7"/>
    <p:sldLayoutId id="2147483898" r:id="rId8"/>
    <p:sldLayoutId id="2147483899" r:id="rId9"/>
    <p:sldLayoutId id="2147483900" r:id="rId10"/>
    <p:sldLayoutId id="2147483901" r:id="rId11"/>
    <p:sldLayoutId id="2147483902" r:id="rId12"/>
    <p:sldLayoutId id="2147483903" r:id="rId13"/>
    <p:sldLayoutId id="2147483904" r:id="rId14"/>
  </p:sldLayoutIdLst>
  <p:transition>
    <p:zoom/>
  </p:transition>
  <p:hf hdr="0" ft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Berlin Sans FB Demi" pitchFamily="34" charset="0"/>
        </a:defRPr>
      </a:lvl2pPr>
      <a:lvl3pPr algn="ctr" rtl="0" eaLnBrk="0" fontAlgn="base" hangingPunct="0">
        <a:spcBef>
          <a:spcPct val="0"/>
        </a:spcBef>
        <a:spcAft>
          <a:spcPct val="0"/>
        </a:spcAft>
        <a:defRPr sz="3600">
          <a:solidFill>
            <a:schemeClr val="tx2"/>
          </a:solidFill>
          <a:latin typeface="Berlin Sans FB Demi" pitchFamily="34" charset="0"/>
        </a:defRPr>
      </a:lvl3pPr>
      <a:lvl4pPr algn="ctr" rtl="0" eaLnBrk="0" fontAlgn="base" hangingPunct="0">
        <a:spcBef>
          <a:spcPct val="0"/>
        </a:spcBef>
        <a:spcAft>
          <a:spcPct val="0"/>
        </a:spcAft>
        <a:defRPr sz="3600">
          <a:solidFill>
            <a:schemeClr val="tx2"/>
          </a:solidFill>
          <a:latin typeface="Berlin Sans FB Demi" pitchFamily="34" charset="0"/>
        </a:defRPr>
      </a:lvl4pPr>
      <a:lvl5pPr algn="ctr" rtl="0" eaLnBrk="0" fontAlgn="base" hangingPunct="0">
        <a:spcBef>
          <a:spcPct val="0"/>
        </a:spcBef>
        <a:spcAft>
          <a:spcPct val="0"/>
        </a:spcAft>
        <a:defRPr sz="3600">
          <a:solidFill>
            <a:schemeClr val="tx2"/>
          </a:solidFill>
          <a:latin typeface="Berlin Sans FB Demi" pitchFamily="34" charset="0"/>
        </a:defRPr>
      </a:lvl5pPr>
      <a:lvl6pPr marL="457200" algn="ctr" rtl="0" fontAlgn="base">
        <a:spcBef>
          <a:spcPct val="0"/>
        </a:spcBef>
        <a:spcAft>
          <a:spcPct val="0"/>
        </a:spcAft>
        <a:defRPr sz="3600">
          <a:solidFill>
            <a:schemeClr val="tx2"/>
          </a:solidFill>
          <a:latin typeface="Berlin Sans FB Demi" pitchFamily="34" charset="0"/>
        </a:defRPr>
      </a:lvl6pPr>
      <a:lvl7pPr marL="914400" algn="ctr" rtl="0" fontAlgn="base">
        <a:spcBef>
          <a:spcPct val="0"/>
        </a:spcBef>
        <a:spcAft>
          <a:spcPct val="0"/>
        </a:spcAft>
        <a:defRPr sz="3600">
          <a:solidFill>
            <a:schemeClr val="tx2"/>
          </a:solidFill>
          <a:latin typeface="Berlin Sans FB Demi" pitchFamily="34" charset="0"/>
        </a:defRPr>
      </a:lvl7pPr>
      <a:lvl8pPr marL="1371600" algn="ctr" rtl="0" fontAlgn="base">
        <a:spcBef>
          <a:spcPct val="0"/>
        </a:spcBef>
        <a:spcAft>
          <a:spcPct val="0"/>
        </a:spcAft>
        <a:defRPr sz="3600">
          <a:solidFill>
            <a:schemeClr val="tx2"/>
          </a:solidFill>
          <a:latin typeface="Berlin Sans FB Demi" pitchFamily="34" charset="0"/>
        </a:defRPr>
      </a:lvl8pPr>
      <a:lvl9pPr marL="1828800" algn="ctr" rtl="0" fontAlgn="base">
        <a:spcBef>
          <a:spcPct val="0"/>
        </a:spcBef>
        <a:spcAft>
          <a:spcPct val="0"/>
        </a:spcAft>
        <a:defRPr sz="3600">
          <a:solidFill>
            <a:schemeClr val="tx2"/>
          </a:solidFill>
          <a:latin typeface="Berlin Sans FB Demi"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hyperlink" Target="http://www.cs.uiuc.edu/homes/hanj/pdf/vldb06_linkclus.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1.bin"/><Relationship Id="rId5"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1" Type="http://schemas.openxmlformats.org/officeDocument/2006/relationships/image" Target="../media/image5.wmf"/><Relationship Id="rId12" Type="http://schemas.openxmlformats.org/officeDocument/2006/relationships/oleObject" Target="../embeddings/oleObject6.bin"/><Relationship Id="rId13" Type="http://schemas.openxmlformats.org/officeDocument/2006/relationships/image" Target="../media/image6.wmf"/><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15.xml"/><Relationship Id="rId4" Type="http://schemas.openxmlformats.org/officeDocument/2006/relationships/oleObject" Target="../embeddings/oleObject2.bin"/><Relationship Id="rId5" Type="http://schemas.openxmlformats.org/officeDocument/2006/relationships/image" Target="../media/image2.wmf"/><Relationship Id="rId6" Type="http://schemas.openxmlformats.org/officeDocument/2006/relationships/oleObject" Target="../embeddings/oleObject3.bin"/><Relationship Id="rId7" Type="http://schemas.openxmlformats.org/officeDocument/2006/relationships/image" Target="../media/image3.wmf"/><Relationship Id="rId8" Type="http://schemas.openxmlformats.org/officeDocument/2006/relationships/oleObject" Target="../embeddings/oleObject4.bin"/><Relationship Id="rId9" Type="http://schemas.openxmlformats.org/officeDocument/2006/relationships/image" Target="../media/image4.wmf"/><Relationship Id="rId10"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7.bin"/><Relationship Id="rId5" Type="http://schemas.openxmlformats.org/officeDocument/2006/relationships/image" Target="../media/image7.emf"/><Relationship Id="rId6" Type="http://schemas.openxmlformats.org/officeDocument/2006/relationships/oleObject" Target="../embeddings/oleObject8.bin"/><Relationship Id="rId7" Type="http://schemas.openxmlformats.org/officeDocument/2006/relationships/image" Target="../media/image8.emf"/><Relationship Id="rId8" Type="http://schemas.openxmlformats.org/officeDocument/2006/relationships/oleObject" Target="../embeddings/oleObject9.bin"/><Relationship Id="rId9" Type="http://schemas.openxmlformats.org/officeDocument/2006/relationships/image" Target="../media/image9.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10.bin"/><Relationship Id="rId5" Type="http://schemas.openxmlformats.org/officeDocument/2006/relationships/image" Target="../media/image10.wmf"/><Relationship Id="rId1" Type="http://schemas.openxmlformats.org/officeDocument/2006/relationships/vmlDrawing" Target="../drawings/vmlDrawing4.vml"/><Relationship Id="rId2"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11.bin"/><Relationship Id="rId5" Type="http://schemas.openxmlformats.org/officeDocument/2006/relationships/oleObject" Target="../embeddings/Microsoft_Excel_97_-_2004____1.xls"/><Relationship Id="rId6" Type="http://schemas.openxmlformats.org/officeDocument/2006/relationships/image" Target="../media/image11.emf"/><Relationship Id="rId7" Type="http://schemas.openxmlformats.org/officeDocument/2006/relationships/oleObject" Target="../embeddings/oleObject12.bin"/><Relationship Id="rId8" Type="http://schemas.openxmlformats.org/officeDocument/2006/relationships/oleObject" Target="../embeddings/Microsoft_Excel_97_-_2004____2.xls"/><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11" Type="http://schemas.openxmlformats.org/officeDocument/2006/relationships/oleObject" Target="../embeddings/oleObject17.bin"/><Relationship Id="rId12" Type="http://schemas.openxmlformats.org/officeDocument/2006/relationships/image" Target="../media/image15.emf"/><Relationship Id="rId13" Type="http://schemas.openxmlformats.org/officeDocument/2006/relationships/oleObject" Target="../embeddings/oleObject18.bin"/><Relationship Id="rId14" Type="http://schemas.openxmlformats.org/officeDocument/2006/relationships/image" Target="../media/image16.wmf"/><Relationship Id="rId15" Type="http://schemas.openxmlformats.org/officeDocument/2006/relationships/oleObject" Target="../embeddings/oleObject19.bin"/><Relationship Id="rId16" Type="http://schemas.openxmlformats.org/officeDocument/2006/relationships/image" Target="../media/image17.emf"/><Relationship Id="rId17" Type="http://schemas.openxmlformats.org/officeDocument/2006/relationships/oleObject" Target="../embeddings/oleObject20.bin"/><Relationship Id="rId18" Type="http://schemas.openxmlformats.org/officeDocument/2006/relationships/image" Target="../media/image18.wmf"/><Relationship Id="rId1" Type="http://schemas.openxmlformats.org/officeDocument/2006/relationships/vmlDrawing" Target="../drawings/vmlDrawing6.vml"/><Relationship Id="rId2" Type="http://schemas.openxmlformats.org/officeDocument/2006/relationships/slideLayout" Target="../slideLayouts/slideLayout2.xml"/><Relationship Id="rId3" Type="http://schemas.openxmlformats.org/officeDocument/2006/relationships/oleObject" Target="../embeddings/oleObject13.bin"/><Relationship Id="rId4" Type="http://schemas.openxmlformats.org/officeDocument/2006/relationships/image" Target="../media/image12.emf"/><Relationship Id="rId5" Type="http://schemas.openxmlformats.org/officeDocument/2006/relationships/oleObject" Target="../embeddings/oleObject14.bin"/><Relationship Id="rId6" Type="http://schemas.openxmlformats.org/officeDocument/2006/relationships/image" Target="../media/image13.wmf"/><Relationship Id="rId7" Type="http://schemas.openxmlformats.org/officeDocument/2006/relationships/oleObject" Target="../embeddings/oleObject15.bin"/><Relationship Id="rId8" Type="http://schemas.openxmlformats.org/officeDocument/2006/relationships/image" Target="../media/image11.emf"/><Relationship Id="rId9" Type="http://schemas.openxmlformats.org/officeDocument/2006/relationships/oleObject" Target="../embeddings/oleObject16.bin"/><Relationship Id="rId10" Type="http://schemas.openxmlformats.org/officeDocument/2006/relationships/image" Target="../media/image14.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oleObject21.bin"/><Relationship Id="rId5" Type="http://schemas.openxmlformats.org/officeDocument/2006/relationships/oleObject" Target="../embeddings/Microsoft_Excel_97_-_2004____3.xls"/><Relationship Id="rId6" Type="http://schemas.openxmlformats.org/officeDocument/2006/relationships/image" Target="../media/image27.emf"/><Relationship Id="rId7" Type="http://schemas.openxmlformats.org/officeDocument/2006/relationships/oleObject" Target="../embeddings/oleObject22.bin"/><Relationship Id="rId8" Type="http://schemas.openxmlformats.org/officeDocument/2006/relationships/oleObject" Target="../embeddings/Microsoft_Excel_97_-_2004____4.xls"/><Relationship Id="rId9" Type="http://schemas.openxmlformats.org/officeDocument/2006/relationships/oleObject" Target="../embeddings/oleObject23.bin"/><Relationship Id="rId10" Type="http://schemas.openxmlformats.org/officeDocument/2006/relationships/oleObject" Target="../embeddings/Microsoft_Excel_97_-_2004____5.xls"/><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24.bin"/><Relationship Id="rId5" Type="http://schemas.openxmlformats.org/officeDocument/2006/relationships/oleObject" Target="../embeddings/Microsoft_Excel_97_-_2004____6.xls"/><Relationship Id="rId6" Type="http://schemas.openxmlformats.org/officeDocument/2006/relationships/image" Target="../media/image27.emf"/><Relationship Id="rId7" Type="http://schemas.openxmlformats.org/officeDocument/2006/relationships/oleObject" Target="../embeddings/oleObject25.bin"/><Relationship Id="rId8" Type="http://schemas.openxmlformats.org/officeDocument/2006/relationships/oleObject" Target="../embeddings/Microsoft_Excel_97_-_2004____7.xls"/><Relationship Id="rId9" Type="http://schemas.openxmlformats.org/officeDocument/2006/relationships/oleObject" Target="../embeddings/oleObject26.bin"/><Relationship Id="rId10" Type="http://schemas.openxmlformats.org/officeDocument/2006/relationships/oleObject" Target="../embeddings/Microsoft_Excel_97_-_2004____8.xls"/><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wmf"/><Relationship Id="rId6" Type="http://schemas.openxmlformats.org/officeDocument/2006/relationships/oleObject" Target="../embeddings/oleObject28.bin"/><Relationship Id="rId7" Type="http://schemas.openxmlformats.org/officeDocument/2006/relationships/image" Target="../media/image29.wmf"/><Relationship Id="rId8" Type="http://schemas.openxmlformats.org/officeDocument/2006/relationships/oleObject" Target="../embeddings/oleObject29.bin"/><Relationship Id="rId9" Type="http://schemas.openxmlformats.org/officeDocument/2006/relationships/image" Target="../media/image30.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0.bin"/><Relationship Id="rId4" Type="http://schemas.openxmlformats.org/officeDocument/2006/relationships/image" Target="../media/image31.wmf"/><Relationship Id="rId5" Type="http://schemas.openxmlformats.org/officeDocument/2006/relationships/oleObject" Target="../embeddings/oleObject31.bin"/><Relationship Id="rId6" Type="http://schemas.openxmlformats.org/officeDocument/2006/relationships/image" Target="../media/image32.wmf"/><Relationship Id="rId1" Type="http://schemas.openxmlformats.org/officeDocument/2006/relationships/vmlDrawing" Target="../drawings/vmlDrawing10.vml"/><Relationship Id="rId2"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2.bin"/><Relationship Id="rId4" Type="http://schemas.openxmlformats.org/officeDocument/2006/relationships/image" Target="../media/image33.wmf"/><Relationship Id="rId1" Type="http://schemas.openxmlformats.org/officeDocument/2006/relationships/vmlDrawing" Target="../drawings/vmlDrawing11.vml"/><Relationship Id="rId2"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3.bin"/><Relationship Id="rId4" Type="http://schemas.openxmlformats.org/officeDocument/2006/relationships/image" Target="../media/image33.wmf"/><Relationship Id="rId5" Type="http://schemas.openxmlformats.org/officeDocument/2006/relationships/oleObject" Target="../embeddings/oleObject34.bin"/><Relationship Id="rId6" Type="http://schemas.openxmlformats.org/officeDocument/2006/relationships/image" Target="../media/image34.wmf"/><Relationship Id="rId1" Type="http://schemas.openxmlformats.org/officeDocument/2006/relationships/vmlDrawing" Target="../drawings/vmlDrawing12.vml"/><Relationship Id="rId2"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5.bin"/><Relationship Id="rId4" Type="http://schemas.openxmlformats.org/officeDocument/2006/relationships/image" Target="../media/image35.wmf"/><Relationship Id="rId1" Type="http://schemas.openxmlformats.org/officeDocument/2006/relationships/vmlDrawing" Target="../drawings/vmlDrawing13.vml"/><Relationship Id="rId2"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6.bin"/><Relationship Id="rId4" Type="http://schemas.openxmlformats.org/officeDocument/2006/relationships/image" Target="../media/image35.wmf"/><Relationship Id="rId5" Type="http://schemas.openxmlformats.org/officeDocument/2006/relationships/oleObject" Target="../embeddings/oleObject37.bin"/><Relationship Id="rId6" Type="http://schemas.openxmlformats.org/officeDocument/2006/relationships/image" Target="../media/image36.wmf"/><Relationship Id="rId1" Type="http://schemas.openxmlformats.org/officeDocument/2006/relationships/vmlDrawing" Target="../drawings/vmlDrawing14.vml"/><Relationship Id="rId2"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8.bin"/><Relationship Id="rId4" Type="http://schemas.openxmlformats.org/officeDocument/2006/relationships/image" Target="../media/image36.wmf"/><Relationship Id="rId1" Type="http://schemas.openxmlformats.org/officeDocument/2006/relationships/vmlDrawing" Target="../drawings/vmlDrawing15.vml"/><Relationship Id="rId2"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9.bin"/><Relationship Id="rId4" Type="http://schemas.openxmlformats.org/officeDocument/2006/relationships/image" Target="../media/image36.wmf"/><Relationship Id="rId1" Type="http://schemas.openxmlformats.org/officeDocument/2006/relationships/vmlDrawing" Target="../drawings/vmlDrawing16.vml"/><Relationship Id="rId2"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chart" Target="../charts/char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ebdocs.cs.ualberta.ca/~yaling/Cluster/Applet/Code/Cluster.html"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45.xml"/><Relationship Id="rId4" Type="http://schemas.openxmlformats.org/officeDocument/2006/relationships/oleObject" Target="../embeddings/oleObject40.bin"/><Relationship Id="rId5" Type="http://schemas.openxmlformats.org/officeDocument/2006/relationships/image" Target="../media/image40.w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AF911E63-840E-40B1-99D1-495B6B30309F}" type="slidenum">
              <a:rPr lang="en-US" altLang="zh-HK" sz="1400"/>
              <a:pPr eaLnBrk="1" hangingPunct="1"/>
              <a:t>1</a:t>
            </a:fld>
            <a:endParaRPr lang="en-US" altLang="zh-HK" sz="1400"/>
          </a:p>
        </p:txBody>
      </p:sp>
      <p:sp>
        <p:nvSpPr>
          <p:cNvPr id="4099" name="Slide Number Placeholder 5"/>
          <p:cNvSpPr txBox="1">
            <a:spLocks noGrp="1"/>
          </p:cNvSpPr>
          <p:nvPr/>
        </p:nvSpPr>
        <p:spPr bwMode="auto">
          <a:xfrm>
            <a:off x="7239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r" eaLnBrk="1" hangingPunct="1"/>
            <a:fld id="{D766BB90-B533-4BD9-A619-1F1488372D5A}" type="slidenum">
              <a:rPr lang="zh-CN" altLang="en-US" sz="1200">
                <a:ea typeface="宋体" pitchFamily="2" charset="-122"/>
              </a:rPr>
              <a:pPr algn="r" eaLnBrk="1" hangingPunct="1"/>
              <a:t>1</a:t>
            </a:fld>
            <a:endParaRPr lang="en-US" altLang="zh-CN" sz="1200">
              <a:ea typeface="宋体" pitchFamily="2" charset="-122"/>
            </a:endParaRPr>
          </a:p>
        </p:txBody>
      </p:sp>
      <p:sp>
        <p:nvSpPr>
          <p:cNvPr id="4100" name="Rectangle 2"/>
          <p:cNvSpPr>
            <a:spLocks noGrp="1" noChangeArrowheads="1"/>
          </p:cNvSpPr>
          <p:nvPr>
            <p:ph type="title" idx="4294967295"/>
          </p:nvPr>
        </p:nvSpPr>
        <p:spPr>
          <a:xfrm>
            <a:off x="304800" y="1752600"/>
            <a:ext cx="8763000" cy="1524000"/>
          </a:xfrm>
        </p:spPr>
        <p:txBody>
          <a:bodyPr/>
          <a:lstStyle/>
          <a:p>
            <a:pPr eaLnBrk="1" hangingPunct="1"/>
            <a:r>
              <a:rPr lang="en-US" altLang="zh-HK" sz="4800" dirty="0" smtClean="0">
                <a:ea typeface="新細明體" pitchFamily="18" charset="-120"/>
              </a:rPr>
              <a:t>MSCIT 5210: Knowledge Discovery and Data Mining</a:t>
            </a:r>
            <a:br>
              <a:rPr lang="en-US" altLang="zh-HK" sz="4800" dirty="0" smtClean="0">
                <a:ea typeface="新細明體" pitchFamily="18" charset="-120"/>
              </a:rPr>
            </a:br>
            <a:endParaRPr lang="en-US" altLang="zh-HK" sz="2800" dirty="0" smtClean="0">
              <a:ea typeface="新細明體" pitchFamily="18" charset="-120"/>
            </a:endParaRPr>
          </a:p>
        </p:txBody>
      </p:sp>
      <p:sp>
        <p:nvSpPr>
          <p:cNvPr id="4101" name="Rectangle 3"/>
          <p:cNvSpPr>
            <a:spLocks noGrp="1" noChangeArrowheads="1"/>
          </p:cNvSpPr>
          <p:nvPr>
            <p:ph type="body" idx="4294967295"/>
          </p:nvPr>
        </p:nvSpPr>
        <p:spPr>
          <a:xfrm>
            <a:off x="0" y="3352800"/>
            <a:ext cx="8839200" cy="2057400"/>
          </a:xfrm>
        </p:spPr>
        <p:txBody>
          <a:bodyPr/>
          <a:lstStyle/>
          <a:p>
            <a:pPr algn="ctr" eaLnBrk="1" hangingPunct="1">
              <a:lnSpc>
                <a:spcPct val="110000"/>
              </a:lnSpc>
              <a:buFont typeface="Wingdings" pitchFamily="2" charset="2"/>
              <a:buNone/>
            </a:pPr>
            <a:r>
              <a:rPr lang="en-US" altLang="zh-TW" sz="2400" smtClean="0">
                <a:solidFill>
                  <a:srgbClr val="000000"/>
                </a:solidFill>
                <a:ea typeface="新細明體" pitchFamily="18" charset="-120"/>
              </a:rPr>
              <a:t>Acknowledgement: Slides modified by Dr. Lei Chen based on the slides provided by </a:t>
            </a:r>
            <a:r>
              <a:rPr lang="en-US" altLang="zh-HK" sz="2400" smtClean="0">
                <a:ea typeface="新細明體" pitchFamily="18" charset="-120"/>
              </a:rPr>
              <a:t>Jiawei Han, Micheline Kamber, and Jian Pei</a:t>
            </a:r>
          </a:p>
          <a:p>
            <a:pPr algn="ctr" eaLnBrk="1" hangingPunct="1">
              <a:lnSpc>
                <a:spcPct val="110000"/>
              </a:lnSpc>
              <a:buFont typeface="Wingdings" pitchFamily="2" charset="2"/>
              <a:buNone/>
            </a:pPr>
            <a:r>
              <a:rPr lang="en-US" altLang="zh-HK" sz="2400" smtClean="0">
                <a:ea typeface="新細明體" pitchFamily="18" charset="-120"/>
              </a:rPr>
              <a:t>©2012 Han, Kamber &amp; Pei.  All rights reserved.</a:t>
            </a:r>
          </a:p>
        </p:txBody>
      </p:sp>
    </p:spTree>
    <p:extLst>
      <p:ext uri="{BB962C8B-B14F-4D97-AF65-F5344CB8AC3E}">
        <p14:creationId xmlns:p14="http://schemas.microsoft.com/office/powerpoint/2010/main" val="674844509"/>
      </p:ext>
    </p:extLst>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371600" y="304800"/>
            <a:ext cx="6324600" cy="685800"/>
          </a:xfrm>
          <a:noFill/>
        </p:spPr>
        <p:txBody>
          <a:bodyPr lIns="92075" tIns="46038" rIns="92075" bIns="46038" anchor="ctr"/>
          <a:lstStyle/>
          <a:p>
            <a:pPr eaLnBrk="1" hangingPunct="1"/>
            <a:r>
              <a:rPr lang="en-US" altLang="zh-CN" sz="3200" smtClean="0">
                <a:ea typeface="宋体" pitchFamily="2" charset="-122"/>
              </a:rPr>
              <a:t>Major Clustering Approaches (I)</a:t>
            </a:r>
            <a:endParaRPr lang="en-US" altLang="zh-CN" smtClean="0">
              <a:ea typeface="宋体" pitchFamily="2" charset="-122"/>
            </a:endParaRPr>
          </a:p>
        </p:txBody>
      </p:sp>
      <p:sp>
        <p:nvSpPr>
          <p:cNvPr id="15363" name="Rectangle 3"/>
          <p:cNvSpPr>
            <a:spLocks noGrp="1" noChangeArrowheads="1"/>
          </p:cNvSpPr>
          <p:nvPr>
            <p:ph type="body" idx="1"/>
          </p:nvPr>
        </p:nvSpPr>
        <p:spPr>
          <a:xfrm>
            <a:off x="304800" y="1447800"/>
            <a:ext cx="8534400" cy="5105400"/>
          </a:xfrm>
          <a:noFill/>
        </p:spPr>
        <p:txBody>
          <a:bodyPr lIns="92075" tIns="46038" rIns="92075" bIns="46038"/>
          <a:lstStyle/>
          <a:p>
            <a:pPr eaLnBrk="1" hangingPunct="1"/>
            <a:r>
              <a:rPr lang="en-US" altLang="zh-CN" sz="2000" u="sng" smtClean="0">
                <a:ea typeface="宋体" pitchFamily="2" charset="-122"/>
              </a:rPr>
              <a:t>Partitioning approach</a:t>
            </a:r>
            <a:r>
              <a:rPr lang="en-US" altLang="zh-CN" sz="2000" smtClean="0">
                <a:ea typeface="宋体" pitchFamily="2" charset="-122"/>
              </a:rPr>
              <a:t>: </a:t>
            </a:r>
          </a:p>
          <a:p>
            <a:pPr lvl="1" eaLnBrk="1" hangingPunct="1"/>
            <a:r>
              <a:rPr lang="en-US" altLang="zh-CN" sz="2000" smtClean="0">
                <a:ea typeface="宋体" pitchFamily="2" charset="-122"/>
              </a:rPr>
              <a:t>Construct various partitions and then evaluate them by some criterion, e.g., minimizing the sum of square errors</a:t>
            </a:r>
          </a:p>
          <a:p>
            <a:pPr lvl="1" eaLnBrk="1" hangingPunct="1"/>
            <a:r>
              <a:rPr lang="en-US" altLang="zh-CN" sz="2000" smtClean="0">
                <a:ea typeface="宋体" pitchFamily="2" charset="-122"/>
              </a:rPr>
              <a:t>Typical methods: k-means, k-medoids, CLARANS</a:t>
            </a:r>
          </a:p>
          <a:p>
            <a:pPr eaLnBrk="1" hangingPunct="1"/>
            <a:r>
              <a:rPr lang="en-US" altLang="zh-CN" sz="2000" u="sng" smtClean="0">
                <a:ea typeface="宋体" pitchFamily="2" charset="-122"/>
              </a:rPr>
              <a:t>Hierarchical approach</a:t>
            </a:r>
            <a:r>
              <a:rPr lang="en-US" altLang="zh-CN" sz="2000" smtClean="0">
                <a:ea typeface="宋体" pitchFamily="2" charset="-122"/>
              </a:rPr>
              <a:t>: </a:t>
            </a:r>
          </a:p>
          <a:p>
            <a:pPr lvl="1" eaLnBrk="1" hangingPunct="1"/>
            <a:r>
              <a:rPr lang="en-US" altLang="zh-CN" sz="2000" smtClean="0">
                <a:ea typeface="宋体" pitchFamily="2" charset="-122"/>
              </a:rPr>
              <a:t>Create a hierarchical decomposition of the set of data (or objects) using some criterion</a:t>
            </a:r>
          </a:p>
          <a:p>
            <a:pPr lvl="1" eaLnBrk="1" hangingPunct="1"/>
            <a:r>
              <a:rPr lang="en-US" altLang="zh-CN" sz="2000" smtClean="0">
                <a:ea typeface="宋体" pitchFamily="2" charset="-122"/>
              </a:rPr>
              <a:t>Typical methods: Diana, Agnes, BIRCH, CAMELEON</a:t>
            </a:r>
          </a:p>
          <a:p>
            <a:pPr eaLnBrk="1" hangingPunct="1"/>
            <a:r>
              <a:rPr lang="en-US" altLang="zh-CN" sz="2000" u="sng" smtClean="0">
                <a:ea typeface="宋体" pitchFamily="2" charset="-122"/>
              </a:rPr>
              <a:t>Density-based approach</a:t>
            </a:r>
            <a:r>
              <a:rPr lang="en-US" altLang="zh-CN" sz="2000" smtClean="0">
                <a:ea typeface="宋体" pitchFamily="2" charset="-122"/>
              </a:rPr>
              <a:t>: </a:t>
            </a:r>
          </a:p>
          <a:p>
            <a:pPr lvl="1" eaLnBrk="1" hangingPunct="1"/>
            <a:r>
              <a:rPr lang="en-US" altLang="zh-CN" sz="2000" smtClean="0">
                <a:ea typeface="宋体" pitchFamily="2" charset="-122"/>
              </a:rPr>
              <a:t>Based on connectivity and density functions</a:t>
            </a:r>
          </a:p>
          <a:p>
            <a:pPr lvl="1" eaLnBrk="1" hangingPunct="1"/>
            <a:r>
              <a:rPr lang="en-US" altLang="zh-CN" sz="2000" smtClean="0">
                <a:ea typeface="宋体" pitchFamily="2" charset="-122"/>
              </a:rPr>
              <a:t>Typical methods: DBSACN, OPTICS, DenClue</a:t>
            </a:r>
          </a:p>
          <a:p>
            <a:pPr eaLnBrk="1" hangingPunct="1"/>
            <a:r>
              <a:rPr lang="en-US" altLang="zh-CN" sz="2000" u="sng" smtClean="0">
                <a:ea typeface="宋体" pitchFamily="2" charset="-122"/>
              </a:rPr>
              <a:t>Grid-based approach</a:t>
            </a:r>
            <a:r>
              <a:rPr lang="en-US" altLang="zh-CN" sz="2000" smtClean="0">
                <a:ea typeface="宋体" pitchFamily="2" charset="-122"/>
              </a:rPr>
              <a:t>: </a:t>
            </a:r>
          </a:p>
          <a:p>
            <a:pPr lvl="1" eaLnBrk="1" hangingPunct="1"/>
            <a:r>
              <a:rPr lang="en-US" altLang="zh-CN" sz="2000" smtClean="0">
                <a:ea typeface="宋体" pitchFamily="2" charset="-122"/>
              </a:rPr>
              <a:t>based on a multiple-level granularity structure</a:t>
            </a:r>
          </a:p>
          <a:p>
            <a:pPr lvl="1" eaLnBrk="1" hangingPunct="1"/>
            <a:r>
              <a:rPr lang="en-US" altLang="zh-CN" sz="2000" smtClean="0">
                <a:ea typeface="宋体" pitchFamily="2" charset="-122"/>
              </a:rPr>
              <a:t>Typical methods: STING, WaveCluster, CLIQUE</a:t>
            </a:r>
          </a:p>
        </p:txBody>
      </p:sp>
      <p:sp>
        <p:nvSpPr>
          <p:cNvPr id="15364" name="Slide Number Placeholder 6"/>
          <p:cNvSpPr>
            <a:spLocks noGrp="1"/>
          </p:cNvSpPr>
          <p:nvPr>
            <p:ph type="sldNum" sz="quarter" idx="12"/>
          </p:nvPr>
        </p:nvSpPr>
        <p:spPr>
          <a:noFill/>
        </p:spPr>
        <p:txBody>
          <a:bodyPr/>
          <a:lstStyle/>
          <a:p>
            <a:fld id="{96ABD13B-97C2-4019-A85F-B859210ECB8C}" type="slidenum">
              <a:rPr lang="en-US" altLang="zh-CN"/>
              <a:pPr/>
              <a:t>10</a:t>
            </a:fld>
            <a:endParaRPr lang="en-US" altLang="zh-CN"/>
          </a:p>
        </p:txBody>
      </p:sp>
    </p:spTree>
  </p:cSld>
  <p:clrMapOvr>
    <a:masterClrMapping/>
  </p:clrMapOvr>
  <p:transition>
    <p:zoom/>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524000" y="381000"/>
            <a:ext cx="5638800" cy="781050"/>
          </a:xfrm>
          <a:noFill/>
        </p:spPr>
        <p:txBody>
          <a:bodyPr lIns="92075" tIns="46038" rIns="92075" bIns="46038" anchor="ctr"/>
          <a:lstStyle/>
          <a:p>
            <a:pPr eaLnBrk="1" hangingPunct="1"/>
            <a:r>
              <a:rPr lang="en-US" altLang="zh-CN" sz="3200" smtClean="0">
                <a:ea typeface="宋体" pitchFamily="2" charset="-122"/>
              </a:rPr>
              <a:t>References (3)</a:t>
            </a:r>
            <a:endParaRPr lang="en-US" altLang="zh-CN" sz="3200" b="1" u="sng" smtClean="0">
              <a:ea typeface="宋体" pitchFamily="2" charset="-122"/>
            </a:endParaRPr>
          </a:p>
        </p:txBody>
      </p:sp>
      <p:sp>
        <p:nvSpPr>
          <p:cNvPr id="82947" name="Rectangle 3"/>
          <p:cNvSpPr>
            <a:spLocks noGrp="1" noChangeArrowheads="1"/>
          </p:cNvSpPr>
          <p:nvPr>
            <p:ph type="body" idx="1"/>
          </p:nvPr>
        </p:nvSpPr>
        <p:spPr>
          <a:xfrm>
            <a:off x="228600" y="1295400"/>
            <a:ext cx="8458200" cy="5029200"/>
          </a:xfrm>
          <a:noFill/>
        </p:spPr>
        <p:txBody>
          <a:bodyPr lIns="92075" tIns="46038" rIns="92075" bIns="46038"/>
          <a:lstStyle/>
          <a:p>
            <a:pPr marL="533400" indent="-533400" eaLnBrk="1" hangingPunct="1">
              <a:lnSpc>
                <a:spcPct val="80000"/>
              </a:lnSpc>
            </a:pPr>
            <a:r>
              <a:rPr lang="en-US" altLang="zh-CN" sz="1600" smtClean="0">
                <a:ea typeface="宋体" pitchFamily="2" charset="-122"/>
              </a:rPr>
              <a:t>G. J. McLachlan and K.E. Bkasford. Mixture Models: Inference and Applications to Clustering. John Wiley and Sons, 1988.</a:t>
            </a:r>
          </a:p>
          <a:p>
            <a:pPr marL="533400" indent="-533400" eaLnBrk="1" hangingPunct="1">
              <a:lnSpc>
                <a:spcPct val="90000"/>
              </a:lnSpc>
            </a:pPr>
            <a:r>
              <a:rPr lang="en-US" altLang="zh-CN" sz="1600" smtClean="0">
                <a:ea typeface="宋体" pitchFamily="2" charset="-122"/>
              </a:rPr>
              <a:t>R. Ng and J. Han. Efficient and effective clustering method for spatial data mining. VLDB'94.</a:t>
            </a:r>
          </a:p>
          <a:p>
            <a:pPr marL="533400" indent="-533400" eaLnBrk="1" hangingPunct="1">
              <a:lnSpc>
                <a:spcPct val="80000"/>
              </a:lnSpc>
            </a:pPr>
            <a:r>
              <a:rPr lang="en-US" altLang="zh-CN" sz="1600" smtClean="0">
                <a:ea typeface="宋体" pitchFamily="2" charset="-122"/>
              </a:rPr>
              <a:t>L. Parsons, E. Haque and H. Liu, Subspace Clustering for High Dimensional Data: A Review, SIGKDD Explorations, 6(1), June 2004</a:t>
            </a:r>
          </a:p>
          <a:p>
            <a:pPr marL="533400" indent="-533400" eaLnBrk="1" hangingPunct="1">
              <a:lnSpc>
                <a:spcPct val="80000"/>
              </a:lnSpc>
            </a:pPr>
            <a:r>
              <a:rPr lang="en-US" altLang="zh-CN" sz="1600" smtClean="0">
                <a:ea typeface="宋体" pitchFamily="2" charset="-122"/>
              </a:rPr>
              <a:t>E. Schikuta. Grid clustering: An efficient hierarchical clustering method for very large data sets. Proc. 1996 Int. Conf. on Pattern Recognition,.</a:t>
            </a:r>
          </a:p>
          <a:p>
            <a:pPr marL="533400" indent="-533400" eaLnBrk="1" hangingPunct="1">
              <a:lnSpc>
                <a:spcPct val="80000"/>
              </a:lnSpc>
            </a:pPr>
            <a:r>
              <a:rPr lang="en-US" altLang="zh-CN" sz="1600" smtClean="0">
                <a:ea typeface="宋体" pitchFamily="2" charset="-122"/>
              </a:rPr>
              <a:t>G. Sheikholeslami, S. Chatterjee, and A. Zhang. WaveCluster: A multi-resolution clustering approach for very large spatial databases. VLDB’98.</a:t>
            </a:r>
          </a:p>
          <a:p>
            <a:pPr marL="533400" indent="-533400" eaLnBrk="1" hangingPunct="1">
              <a:lnSpc>
                <a:spcPct val="80000"/>
              </a:lnSpc>
            </a:pPr>
            <a:r>
              <a:rPr lang="en-US" altLang="zh-CN" sz="1600" smtClean="0">
                <a:ea typeface="宋体" pitchFamily="2" charset="-122"/>
              </a:rPr>
              <a:t>A. K. H. Tung, J. Han, L. V. S. Lakshmanan, and R. T. Ng. Constraint-Based Clustering in Large Databases, ICDT'01. </a:t>
            </a:r>
          </a:p>
          <a:p>
            <a:pPr marL="533400" indent="-533400" eaLnBrk="1" hangingPunct="1">
              <a:lnSpc>
                <a:spcPct val="80000"/>
              </a:lnSpc>
            </a:pPr>
            <a:r>
              <a:rPr lang="en-US" altLang="zh-CN" sz="1600" smtClean="0">
                <a:ea typeface="宋体" pitchFamily="2" charset="-122"/>
              </a:rPr>
              <a:t>A. K. H. Tung, J. Hou, and J. Han. Spatial Clustering in the Presence of Obstacles, ICDE'01</a:t>
            </a:r>
          </a:p>
          <a:p>
            <a:pPr marL="533400" indent="-533400" eaLnBrk="1" hangingPunct="1">
              <a:lnSpc>
                <a:spcPct val="80000"/>
              </a:lnSpc>
            </a:pPr>
            <a:r>
              <a:rPr lang="en-US" altLang="zh-CN" sz="1600" smtClean="0">
                <a:ea typeface="宋体" pitchFamily="2" charset="-122"/>
              </a:rPr>
              <a:t>H. Wang, W. Wang, J. Yang, and P.S. Yu. Clustering by pattern similarity in large data sets,  SIGMOD’ 02. </a:t>
            </a:r>
          </a:p>
          <a:p>
            <a:pPr marL="533400" indent="-533400" eaLnBrk="1" hangingPunct="1">
              <a:lnSpc>
                <a:spcPct val="80000"/>
              </a:lnSpc>
            </a:pPr>
            <a:r>
              <a:rPr lang="en-US" altLang="zh-CN" sz="1600" smtClean="0">
                <a:ea typeface="宋体" pitchFamily="2" charset="-122"/>
              </a:rPr>
              <a:t>W. Wang, Yang, R. Muntz, STING: A Statistical Information grid Approach to Spatial Data Mining, VLDB’97.</a:t>
            </a:r>
          </a:p>
          <a:p>
            <a:pPr marL="533400" indent="-533400" eaLnBrk="1" hangingPunct="1">
              <a:lnSpc>
                <a:spcPct val="80000"/>
              </a:lnSpc>
            </a:pPr>
            <a:r>
              <a:rPr lang="en-US" altLang="zh-CN" sz="1600" smtClean="0">
                <a:ea typeface="宋体" pitchFamily="2" charset="-122"/>
              </a:rPr>
              <a:t>T. Zhang, R. Ramakrishnan, and M. Livny. BIRCH : An efficient data clustering method for very large databases. SIGMOD'96.</a:t>
            </a:r>
          </a:p>
          <a:p>
            <a:pPr marL="533400" indent="-533400" eaLnBrk="1" hangingPunct="1">
              <a:lnSpc>
                <a:spcPct val="80000"/>
              </a:lnSpc>
            </a:pPr>
            <a:r>
              <a:rPr lang="en-US" altLang="zh-CN" sz="1600" smtClean="0">
                <a:ea typeface="宋体" pitchFamily="2" charset="-122"/>
              </a:rPr>
              <a:t>Xiaoxin Yin, Jiawei Han, and Philip Yu, “</a:t>
            </a:r>
            <a:r>
              <a:rPr lang="en-US" altLang="zh-CN" sz="1600" smtClean="0">
                <a:ea typeface="宋体" pitchFamily="2" charset="-122"/>
                <a:hlinkClick r:id="rId3"/>
              </a:rPr>
              <a:t>LinkClus: Efficient Clustering via Heterogeneous Semantic Links</a:t>
            </a:r>
            <a:r>
              <a:rPr lang="en-US" altLang="zh-CN" sz="1600" smtClean="0">
                <a:ea typeface="宋体" pitchFamily="2" charset="-122"/>
              </a:rPr>
              <a:t>”, in Proc. 2006 Int. Conf. on Very Large Data Bases (VLDB'06), Seoul, Korea, Sept. 2006.</a:t>
            </a:r>
          </a:p>
          <a:p>
            <a:pPr marL="533400" indent="-533400" eaLnBrk="1" hangingPunct="1">
              <a:lnSpc>
                <a:spcPct val="80000"/>
              </a:lnSpc>
            </a:pPr>
            <a:endParaRPr lang="en-US" altLang="zh-CN" sz="1800" smtClean="0">
              <a:ea typeface="宋体" pitchFamily="2" charset="-122"/>
            </a:endParaRPr>
          </a:p>
        </p:txBody>
      </p:sp>
      <p:sp>
        <p:nvSpPr>
          <p:cNvPr id="82948" name="Slide Number Placeholder 6"/>
          <p:cNvSpPr>
            <a:spLocks noGrp="1"/>
          </p:cNvSpPr>
          <p:nvPr>
            <p:ph type="sldNum" sz="quarter" idx="12"/>
          </p:nvPr>
        </p:nvSpPr>
        <p:spPr>
          <a:noFill/>
        </p:spPr>
        <p:txBody>
          <a:bodyPr/>
          <a:lstStyle/>
          <a:p>
            <a:fld id="{D3DF99FD-CF2D-47B3-8791-A3E73E10AFA8}" type="slidenum">
              <a:rPr lang="en-US" altLang="zh-CN"/>
              <a:pPr/>
              <a:t>100</a:t>
            </a:fld>
            <a:endParaRPr lang="en-US" altLang="zh-CN"/>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371600" y="381000"/>
            <a:ext cx="6324600" cy="685800"/>
          </a:xfrm>
          <a:noFill/>
        </p:spPr>
        <p:txBody>
          <a:bodyPr lIns="92075" tIns="46038" rIns="92075" bIns="46038" anchor="ctr"/>
          <a:lstStyle/>
          <a:p>
            <a:pPr eaLnBrk="1" hangingPunct="1"/>
            <a:r>
              <a:rPr lang="en-US" altLang="zh-CN" sz="3200" smtClean="0">
                <a:ea typeface="宋体" pitchFamily="2" charset="-122"/>
              </a:rPr>
              <a:t>Major Clustering Approaches (II)</a:t>
            </a:r>
          </a:p>
        </p:txBody>
      </p:sp>
      <p:sp>
        <p:nvSpPr>
          <p:cNvPr id="16387" name="Rectangle 3"/>
          <p:cNvSpPr>
            <a:spLocks noGrp="1" noChangeArrowheads="1"/>
          </p:cNvSpPr>
          <p:nvPr>
            <p:ph type="body" idx="1"/>
          </p:nvPr>
        </p:nvSpPr>
        <p:spPr>
          <a:xfrm>
            <a:off x="304800" y="1295400"/>
            <a:ext cx="8534400" cy="5257800"/>
          </a:xfrm>
          <a:noFill/>
        </p:spPr>
        <p:txBody>
          <a:bodyPr lIns="92075" tIns="46038" rIns="92075" bIns="46038"/>
          <a:lstStyle/>
          <a:p>
            <a:pPr eaLnBrk="1" hangingPunct="1"/>
            <a:r>
              <a:rPr lang="en-US" altLang="zh-CN" sz="2000" u="sng" smtClean="0">
                <a:ea typeface="宋体" pitchFamily="2" charset="-122"/>
              </a:rPr>
              <a:t>Model-based</a:t>
            </a:r>
            <a:r>
              <a:rPr lang="en-US" altLang="zh-CN" sz="2000" smtClean="0">
                <a:ea typeface="宋体" pitchFamily="2" charset="-122"/>
              </a:rPr>
              <a:t>: </a:t>
            </a:r>
          </a:p>
          <a:p>
            <a:pPr lvl="1" eaLnBrk="1" hangingPunct="1"/>
            <a:r>
              <a:rPr lang="en-US" altLang="zh-CN" sz="2000" smtClean="0">
                <a:ea typeface="宋体" pitchFamily="2" charset="-122"/>
              </a:rPr>
              <a:t>A model is hypothesized for each of the clusters and tries to find the best fit of that model to each other</a:t>
            </a:r>
          </a:p>
          <a:p>
            <a:pPr lvl="1" eaLnBrk="1" hangingPunct="1"/>
            <a:r>
              <a:rPr lang="en-US" altLang="zh-CN" sz="2000" smtClean="0">
                <a:ea typeface="宋体" pitchFamily="2" charset="-122"/>
              </a:rPr>
              <a:t>Typical methods:</a:t>
            </a:r>
            <a:r>
              <a:rPr lang="en-US" altLang="zh-CN" sz="2000" b="1" smtClean="0">
                <a:ea typeface="宋体" pitchFamily="2" charset="-122"/>
              </a:rPr>
              <a:t> </a:t>
            </a:r>
            <a:r>
              <a:rPr lang="en-US" altLang="zh-CN" sz="2000" smtClean="0">
                <a:ea typeface="宋体" pitchFamily="2" charset="-122"/>
              </a:rPr>
              <a:t>EM, SOM, COBWEB</a:t>
            </a:r>
          </a:p>
          <a:p>
            <a:pPr eaLnBrk="1" hangingPunct="1"/>
            <a:r>
              <a:rPr lang="en-US" altLang="zh-CN" sz="2000" u="sng" smtClean="0">
                <a:ea typeface="宋体" pitchFamily="2" charset="-122"/>
              </a:rPr>
              <a:t>Frequent pattern-based:</a:t>
            </a:r>
          </a:p>
          <a:p>
            <a:pPr lvl="1" eaLnBrk="1" hangingPunct="1"/>
            <a:r>
              <a:rPr lang="en-US" altLang="zh-CN" sz="2000" smtClean="0">
                <a:ea typeface="宋体" pitchFamily="2" charset="-122"/>
              </a:rPr>
              <a:t>Based on the analysis of frequent patterns</a:t>
            </a:r>
          </a:p>
          <a:p>
            <a:pPr lvl="1" eaLnBrk="1" hangingPunct="1"/>
            <a:r>
              <a:rPr lang="en-US" altLang="zh-CN" sz="2000" smtClean="0">
                <a:ea typeface="宋体" pitchFamily="2" charset="-122"/>
              </a:rPr>
              <a:t>Typical methods: p-Cluster</a:t>
            </a:r>
          </a:p>
          <a:p>
            <a:pPr eaLnBrk="1" hangingPunct="1"/>
            <a:r>
              <a:rPr lang="en-US" altLang="zh-CN" sz="2000" u="sng" smtClean="0">
                <a:ea typeface="宋体" pitchFamily="2" charset="-122"/>
              </a:rPr>
              <a:t>User-guided or constraint-based</a:t>
            </a:r>
            <a:r>
              <a:rPr lang="en-US" altLang="zh-CN" sz="2000" smtClean="0">
                <a:ea typeface="宋体" pitchFamily="2" charset="-122"/>
              </a:rPr>
              <a:t>: </a:t>
            </a:r>
          </a:p>
          <a:p>
            <a:pPr lvl="1" eaLnBrk="1" hangingPunct="1"/>
            <a:r>
              <a:rPr lang="en-US" altLang="zh-CN" sz="2000" smtClean="0">
                <a:ea typeface="宋体" pitchFamily="2" charset="-122"/>
              </a:rPr>
              <a:t>Clustering by considering user-specified or application-specific constraints</a:t>
            </a:r>
          </a:p>
          <a:p>
            <a:pPr lvl="1" eaLnBrk="1" hangingPunct="1"/>
            <a:r>
              <a:rPr lang="en-US" altLang="zh-CN" sz="2000" smtClean="0">
                <a:ea typeface="宋体" pitchFamily="2" charset="-122"/>
              </a:rPr>
              <a:t>Typical methods: COD (obstacles), constrained clustering</a:t>
            </a:r>
          </a:p>
          <a:p>
            <a:pPr eaLnBrk="1" hangingPunct="1"/>
            <a:r>
              <a:rPr lang="en-US" altLang="zh-CN" sz="2000" u="sng" smtClean="0">
                <a:ea typeface="宋体" pitchFamily="2" charset="-122"/>
              </a:rPr>
              <a:t>Link-based clustering</a:t>
            </a:r>
            <a:r>
              <a:rPr lang="en-US" altLang="zh-CN" sz="2000" smtClean="0">
                <a:ea typeface="宋体" pitchFamily="2" charset="-122"/>
              </a:rPr>
              <a:t>:</a:t>
            </a:r>
          </a:p>
          <a:p>
            <a:pPr lvl="1" eaLnBrk="1" hangingPunct="1"/>
            <a:r>
              <a:rPr lang="en-US" altLang="zh-CN" sz="2000" smtClean="0">
                <a:ea typeface="宋体" pitchFamily="2" charset="-122"/>
              </a:rPr>
              <a:t>Objects are often linked together in various ways</a:t>
            </a:r>
          </a:p>
          <a:p>
            <a:pPr lvl="1" eaLnBrk="1" hangingPunct="1"/>
            <a:r>
              <a:rPr lang="en-US" altLang="zh-CN" sz="2000" smtClean="0">
                <a:ea typeface="宋体" pitchFamily="2" charset="-122"/>
              </a:rPr>
              <a:t>Massive links can be used to cluster objects: SimRank, LinkClus</a:t>
            </a:r>
          </a:p>
        </p:txBody>
      </p:sp>
      <p:sp>
        <p:nvSpPr>
          <p:cNvPr id="16388" name="Slide Number Placeholder 6"/>
          <p:cNvSpPr>
            <a:spLocks noGrp="1"/>
          </p:cNvSpPr>
          <p:nvPr>
            <p:ph type="sldNum" sz="quarter" idx="12"/>
          </p:nvPr>
        </p:nvSpPr>
        <p:spPr>
          <a:noFill/>
        </p:spPr>
        <p:txBody>
          <a:bodyPr/>
          <a:lstStyle/>
          <a:p>
            <a:fld id="{4E696FAF-0979-4E86-9E65-E0926D6DA2D2}" type="slidenum">
              <a:rPr lang="en-US" altLang="zh-CN"/>
              <a:pPr/>
              <a:t>11</a:t>
            </a:fld>
            <a:endParaRPr lang="en-US" altLang="zh-CN"/>
          </a:p>
        </p:txBody>
      </p:sp>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6124C2FE-35DB-4BE5-8B07-BF985A4595C9}" type="slidenum">
              <a:rPr lang="en-US" altLang="zh-CN" sz="1200">
                <a:ea typeface="宋体" pitchFamily="2" charset="-122"/>
              </a:rPr>
              <a:pPr algn="r"/>
              <a:t>12</a:t>
            </a:fld>
            <a:endParaRPr lang="en-US" altLang="zh-CN" sz="1200">
              <a:ea typeface="宋体" pitchFamily="2" charset="-122"/>
            </a:endParaRPr>
          </a:p>
        </p:txBody>
      </p:sp>
      <p:sp>
        <p:nvSpPr>
          <p:cNvPr id="17411" name="Rectangle 2"/>
          <p:cNvSpPr>
            <a:spLocks noGrp="1" noChangeArrowheads="1"/>
          </p:cNvSpPr>
          <p:nvPr>
            <p:ph type="title" idx="4294967295"/>
          </p:nvPr>
        </p:nvSpPr>
        <p:spPr>
          <a:xfrm>
            <a:off x="0" y="152400"/>
            <a:ext cx="9144000" cy="990600"/>
          </a:xfrm>
          <a:noFill/>
        </p:spPr>
        <p:txBody>
          <a:bodyPr lIns="92075" tIns="46038" rIns="92075" bIns="46038" anchor="ctr"/>
          <a:lstStyle/>
          <a:p>
            <a:pPr eaLnBrk="1" hangingPunct="1"/>
            <a:r>
              <a:rPr lang="en-US" altLang="zh-CN" sz="3200" smtClean="0">
                <a:ea typeface="宋体" pitchFamily="2" charset="-122"/>
              </a:rPr>
              <a:t>Chapter 10. </a:t>
            </a:r>
            <a:r>
              <a:rPr lang="en-AU" altLang="zh-TW" sz="3200" smtClean="0">
                <a:ea typeface="PMingLiU" pitchFamily="18" charset="-120"/>
              </a:rPr>
              <a:t>Cluster Analysis: Basic Concepts and Methods</a:t>
            </a:r>
            <a:endParaRPr lang="en-US" altLang="zh-CN" sz="3200" smtClean="0">
              <a:ea typeface="PMingLiU" pitchFamily="18" charset="-120"/>
            </a:endParaRPr>
          </a:p>
        </p:txBody>
      </p:sp>
      <p:sp>
        <p:nvSpPr>
          <p:cNvPr id="17412" name="Rectangle 3"/>
          <p:cNvSpPr>
            <a:spLocks noGrp="1" noChangeArrowheads="1"/>
          </p:cNvSpPr>
          <p:nvPr>
            <p:ph type="body" idx="4294967295"/>
          </p:nvPr>
        </p:nvSpPr>
        <p:spPr>
          <a:xfrm>
            <a:off x="381000" y="1371600"/>
            <a:ext cx="8223250" cy="5181600"/>
          </a:xfrm>
          <a:noFill/>
        </p:spPr>
        <p:txBody>
          <a:bodyPr lIns="92075" tIns="46038" rIns="92075" bIns="46038"/>
          <a:lstStyle/>
          <a:p>
            <a:pPr marL="533400" indent="-533400">
              <a:lnSpc>
                <a:spcPct val="150000"/>
              </a:lnSpc>
            </a:pPr>
            <a:r>
              <a:rPr lang="en-US" altLang="zh-CN" smtClean="0">
                <a:latin typeface="Calibri" pitchFamily="34" charset="0"/>
                <a:ea typeface="宋体" pitchFamily="2" charset="-122"/>
              </a:rPr>
              <a:t>Cluster Analysis: Basic Concepts</a:t>
            </a:r>
          </a:p>
          <a:p>
            <a:pPr marL="533400" indent="-533400">
              <a:lnSpc>
                <a:spcPct val="150000"/>
              </a:lnSpc>
            </a:pPr>
            <a:r>
              <a:rPr lang="en-US" altLang="zh-CN" smtClean="0">
                <a:latin typeface="Calibri" pitchFamily="34" charset="0"/>
                <a:ea typeface="宋体" pitchFamily="2" charset="-122"/>
              </a:rPr>
              <a:t>Partitioning Methods</a:t>
            </a:r>
          </a:p>
          <a:p>
            <a:pPr marL="533400" indent="-533400">
              <a:lnSpc>
                <a:spcPct val="150000"/>
              </a:lnSpc>
            </a:pPr>
            <a:r>
              <a:rPr lang="en-US" altLang="zh-CN" smtClean="0">
                <a:latin typeface="Calibri" pitchFamily="34" charset="0"/>
                <a:ea typeface="宋体" pitchFamily="2" charset="-122"/>
              </a:rPr>
              <a:t>Hierarchical Methods</a:t>
            </a:r>
          </a:p>
          <a:p>
            <a:pPr marL="533400" indent="-533400">
              <a:lnSpc>
                <a:spcPct val="150000"/>
              </a:lnSpc>
            </a:pPr>
            <a:r>
              <a:rPr lang="en-US" altLang="zh-CN" smtClean="0">
                <a:latin typeface="Calibri" pitchFamily="34" charset="0"/>
                <a:ea typeface="宋体" pitchFamily="2" charset="-122"/>
              </a:rPr>
              <a:t>Density-Based Methods</a:t>
            </a:r>
          </a:p>
          <a:p>
            <a:pPr marL="533400" indent="-533400">
              <a:lnSpc>
                <a:spcPct val="150000"/>
              </a:lnSpc>
            </a:pPr>
            <a:r>
              <a:rPr lang="en-US" altLang="zh-CN" smtClean="0">
                <a:latin typeface="Calibri" pitchFamily="34" charset="0"/>
                <a:ea typeface="宋体" pitchFamily="2" charset="-122"/>
              </a:rPr>
              <a:t>Grid-Based Methods</a:t>
            </a:r>
          </a:p>
          <a:p>
            <a:pPr marL="533400" indent="-533400">
              <a:lnSpc>
                <a:spcPct val="150000"/>
              </a:lnSpc>
            </a:pPr>
            <a:r>
              <a:rPr lang="en-US" altLang="zh-CN" smtClean="0">
                <a:latin typeface="Calibri" pitchFamily="34" charset="0"/>
                <a:ea typeface="宋体" pitchFamily="2" charset="-122"/>
              </a:rPr>
              <a:t>Evaluation of Clustering</a:t>
            </a:r>
          </a:p>
          <a:p>
            <a:pPr marL="533400" indent="-533400">
              <a:lnSpc>
                <a:spcPct val="150000"/>
              </a:lnSpc>
            </a:pPr>
            <a:r>
              <a:rPr lang="en-US" altLang="zh-CN" smtClean="0">
                <a:latin typeface="Calibri" pitchFamily="34" charset="0"/>
                <a:ea typeface="宋体" pitchFamily="2" charset="-122"/>
              </a:rPr>
              <a:t>Summary</a:t>
            </a:r>
          </a:p>
        </p:txBody>
      </p:sp>
      <p:sp>
        <p:nvSpPr>
          <p:cNvPr id="17413" name="AutoShape 5"/>
          <p:cNvSpPr>
            <a:spLocks noChangeArrowheads="1"/>
          </p:cNvSpPr>
          <p:nvPr/>
        </p:nvSpPr>
        <p:spPr bwMode="auto">
          <a:xfrm rot="9867012">
            <a:off x="4419600" y="2209800"/>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p>
            <a:endParaRPr lang="zh-CN" altLang="zh-CN"/>
          </a:p>
        </p:txBody>
      </p:sp>
      <p:sp>
        <p:nvSpPr>
          <p:cNvPr id="17414" name="Slide Number Placeholder 5"/>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77B3FFF4-CCDF-4BA8-86C4-35980D9EAA89}" type="slidenum">
              <a:rPr lang="en-US" altLang="zh-CN" sz="1200">
                <a:ea typeface="宋体" pitchFamily="2" charset="-122"/>
              </a:rPr>
              <a:pPr algn="r"/>
              <a:t>12</a:t>
            </a:fld>
            <a:endParaRPr lang="en-US" altLang="zh-CN" sz="1200">
              <a:ea typeface="宋体" pitchFamily="2" charset="-122"/>
            </a:endParaRPr>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lIns="92075" tIns="46038" rIns="92075" bIns="46038" anchor="ctr"/>
          <a:lstStyle/>
          <a:p>
            <a:pPr eaLnBrk="1" hangingPunct="1"/>
            <a:r>
              <a:rPr lang="en-US" altLang="zh-CN" sz="3200" smtClean="0">
                <a:ea typeface="宋体" pitchFamily="2" charset="-122"/>
              </a:rPr>
              <a:t>Partitioning Algorithms: Basic Concept</a:t>
            </a:r>
            <a:endParaRPr lang="en-US" altLang="zh-CN" sz="2800" b="1" smtClean="0">
              <a:ea typeface="宋体" pitchFamily="2" charset="-122"/>
            </a:endParaRPr>
          </a:p>
        </p:txBody>
      </p:sp>
      <p:sp>
        <p:nvSpPr>
          <p:cNvPr id="18435" name="Rectangle 3"/>
          <p:cNvSpPr>
            <a:spLocks noGrp="1" noChangeArrowheads="1"/>
          </p:cNvSpPr>
          <p:nvPr>
            <p:ph type="body" sz="half" idx="1"/>
          </p:nvPr>
        </p:nvSpPr>
        <p:spPr>
          <a:xfrm>
            <a:off x="228600" y="1371600"/>
            <a:ext cx="8534400" cy="5105400"/>
          </a:xfrm>
          <a:noFill/>
        </p:spPr>
        <p:txBody>
          <a:bodyPr lIns="92075" tIns="46038" rIns="92075" bIns="46038"/>
          <a:lstStyle/>
          <a:p>
            <a:pPr eaLnBrk="1" hangingPunct="1">
              <a:lnSpc>
                <a:spcPct val="110000"/>
              </a:lnSpc>
            </a:pPr>
            <a:r>
              <a:rPr lang="en-US" altLang="zh-CN" sz="2000" u="sng" smtClean="0">
                <a:ea typeface="宋体" pitchFamily="2" charset="-122"/>
              </a:rPr>
              <a:t>Partitioning method:</a:t>
            </a:r>
            <a:r>
              <a:rPr lang="en-US" altLang="zh-CN" sz="2000" smtClean="0">
                <a:ea typeface="宋体" pitchFamily="2" charset="-122"/>
              </a:rPr>
              <a:t> Partitioning a database </a:t>
            </a:r>
            <a:r>
              <a:rPr lang="en-US" altLang="zh-CN" sz="2000" b="1" i="1" smtClean="0">
                <a:ea typeface="宋体" pitchFamily="2" charset="-122"/>
              </a:rPr>
              <a:t>D</a:t>
            </a:r>
            <a:r>
              <a:rPr lang="en-US" altLang="zh-CN" sz="2000" smtClean="0">
                <a:ea typeface="宋体" pitchFamily="2" charset="-122"/>
              </a:rPr>
              <a:t> of </a:t>
            </a:r>
            <a:r>
              <a:rPr lang="en-US" altLang="zh-CN" sz="2000" b="1" i="1" smtClean="0">
                <a:ea typeface="宋体" pitchFamily="2" charset="-122"/>
              </a:rPr>
              <a:t>n</a:t>
            </a:r>
            <a:r>
              <a:rPr lang="en-US" altLang="zh-CN" sz="2000" smtClean="0">
                <a:ea typeface="宋体" pitchFamily="2" charset="-122"/>
              </a:rPr>
              <a:t> objects into a set of </a:t>
            </a:r>
            <a:r>
              <a:rPr lang="en-US" altLang="zh-CN" sz="2000" b="1" i="1" smtClean="0">
                <a:ea typeface="宋体" pitchFamily="2" charset="-122"/>
              </a:rPr>
              <a:t>k</a:t>
            </a:r>
            <a:r>
              <a:rPr lang="en-US" altLang="zh-CN" sz="2000" smtClean="0">
                <a:ea typeface="宋体" pitchFamily="2" charset="-122"/>
              </a:rPr>
              <a:t> clusters, such that the sum of squared distances is minimized (where c</a:t>
            </a:r>
            <a:r>
              <a:rPr lang="en-US" altLang="zh-CN" sz="2000" baseline="-25000" smtClean="0">
                <a:ea typeface="宋体" pitchFamily="2" charset="-122"/>
              </a:rPr>
              <a:t>i</a:t>
            </a:r>
            <a:r>
              <a:rPr lang="en-US" altLang="zh-CN" sz="2000" smtClean="0">
                <a:ea typeface="宋体" pitchFamily="2" charset="-122"/>
              </a:rPr>
              <a:t> is the centroid or medoid of cluster C</a:t>
            </a:r>
            <a:r>
              <a:rPr lang="en-US" altLang="zh-CN" sz="2000" baseline="-25000" smtClean="0">
                <a:ea typeface="宋体" pitchFamily="2" charset="-122"/>
              </a:rPr>
              <a:t>i</a:t>
            </a:r>
            <a:r>
              <a:rPr lang="en-US" altLang="zh-CN" sz="2000" smtClean="0">
                <a:ea typeface="宋体" pitchFamily="2" charset="-122"/>
              </a:rPr>
              <a:t>)</a:t>
            </a:r>
          </a:p>
          <a:p>
            <a:pPr eaLnBrk="1" hangingPunct="1">
              <a:lnSpc>
                <a:spcPct val="110000"/>
              </a:lnSpc>
            </a:pPr>
            <a:endParaRPr lang="en-US" altLang="zh-CN" sz="2000" smtClean="0">
              <a:ea typeface="宋体" pitchFamily="2" charset="-122"/>
            </a:endParaRPr>
          </a:p>
          <a:p>
            <a:pPr eaLnBrk="1" hangingPunct="1">
              <a:lnSpc>
                <a:spcPct val="110000"/>
              </a:lnSpc>
            </a:pPr>
            <a:endParaRPr lang="en-US" altLang="zh-CN" sz="2000" smtClean="0">
              <a:ea typeface="宋体" pitchFamily="2" charset="-122"/>
            </a:endParaRPr>
          </a:p>
          <a:p>
            <a:pPr eaLnBrk="1" hangingPunct="1">
              <a:lnSpc>
                <a:spcPct val="110000"/>
              </a:lnSpc>
            </a:pPr>
            <a:r>
              <a:rPr lang="en-US" altLang="zh-CN" sz="2000" smtClean="0">
                <a:ea typeface="宋体" pitchFamily="2" charset="-122"/>
              </a:rPr>
              <a:t>Given </a:t>
            </a:r>
            <a:r>
              <a:rPr lang="en-US" altLang="zh-CN" sz="2000" i="1" smtClean="0">
                <a:ea typeface="宋体" pitchFamily="2" charset="-122"/>
              </a:rPr>
              <a:t>k</a:t>
            </a:r>
            <a:r>
              <a:rPr lang="en-US" altLang="zh-CN" sz="2000" smtClean="0">
                <a:ea typeface="宋体" pitchFamily="2" charset="-122"/>
              </a:rPr>
              <a:t>, find a partition of </a:t>
            </a:r>
            <a:r>
              <a:rPr lang="en-US" altLang="zh-CN" sz="2000" i="1" smtClean="0">
                <a:ea typeface="宋体" pitchFamily="2" charset="-122"/>
              </a:rPr>
              <a:t>k clusters </a:t>
            </a:r>
            <a:r>
              <a:rPr lang="en-US" altLang="zh-CN" sz="2000" smtClean="0">
                <a:ea typeface="宋体" pitchFamily="2" charset="-122"/>
              </a:rPr>
              <a:t>that optimizes the chosen partitioning criterion</a:t>
            </a:r>
          </a:p>
          <a:p>
            <a:pPr lvl="1" eaLnBrk="1" hangingPunct="1">
              <a:lnSpc>
                <a:spcPct val="110000"/>
              </a:lnSpc>
            </a:pPr>
            <a:r>
              <a:rPr lang="en-US" altLang="zh-CN" sz="2000" smtClean="0">
                <a:ea typeface="宋体" pitchFamily="2" charset="-122"/>
              </a:rPr>
              <a:t>Global optimal: exhaustively enumerate all partitions</a:t>
            </a:r>
          </a:p>
          <a:p>
            <a:pPr lvl="1" eaLnBrk="1" hangingPunct="1">
              <a:lnSpc>
                <a:spcPct val="110000"/>
              </a:lnSpc>
            </a:pPr>
            <a:r>
              <a:rPr lang="en-US" altLang="zh-CN" sz="2000" smtClean="0">
                <a:ea typeface="宋体" pitchFamily="2" charset="-122"/>
              </a:rPr>
              <a:t>Heuristic methods: </a:t>
            </a:r>
            <a:r>
              <a:rPr lang="en-US" altLang="zh-CN" sz="2000" i="1" smtClean="0">
                <a:ea typeface="宋体" pitchFamily="2" charset="-122"/>
              </a:rPr>
              <a:t>k-means</a:t>
            </a:r>
            <a:r>
              <a:rPr lang="en-US" altLang="zh-CN" sz="2000" smtClean="0">
                <a:ea typeface="宋体" pitchFamily="2" charset="-122"/>
              </a:rPr>
              <a:t> and </a:t>
            </a:r>
            <a:r>
              <a:rPr lang="en-US" altLang="zh-CN" sz="2000" i="1" smtClean="0">
                <a:ea typeface="宋体" pitchFamily="2" charset="-122"/>
              </a:rPr>
              <a:t>k-medoids</a:t>
            </a:r>
            <a:r>
              <a:rPr lang="en-US" altLang="zh-CN" sz="2000" smtClean="0">
                <a:ea typeface="宋体" pitchFamily="2" charset="-122"/>
              </a:rPr>
              <a:t> algorithms</a:t>
            </a:r>
          </a:p>
          <a:p>
            <a:pPr lvl="1" eaLnBrk="1" hangingPunct="1">
              <a:lnSpc>
                <a:spcPct val="110000"/>
              </a:lnSpc>
            </a:pPr>
            <a:r>
              <a:rPr lang="en-US" altLang="zh-CN" sz="2000" i="1" u="sng" smtClean="0">
                <a:ea typeface="宋体" pitchFamily="2" charset="-122"/>
              </a:rPr>
              <a:t>k-means</a:t>
            </a:r>
            <a:r>
              <a:rPr lang="en-US" altLang="zh-CN" sz="2000" smtClean="0">
                <a:ea typeface="宋体" pitchFamily="2" charset="-122"/>
              </a:rPr>
              <a:t> (MacQueen’67, Lloyd’57/’82): Each cluster is represented by the center of the cluster</a:t>
            </a:r>
          </a:p>
          <a:p>
            <a:pPr lvl="1" eaLnBrk="1" hangingPunct="1">
              <a:lnSpc>
                <a:spcPct val="110000"/>
              </a:lnSpc>
            </a:pPr>
            <a:r>
              <a:rPr lang="en-US" altLang="zh-CN" sz="2000" i="1" u="sng" smtClean="0">
                <a:ea typeface="宋体" pitchFamily="2" charset="-122"/>
              </a:rPr>
              <a:t>k-medoids</a:t>
            </a:r>
            <a:r>
              <a:rPr lang="en-US" altLang="zh-CN" sz="2000" smtClean="0">
                <a:ea typeface="宋体" pitchFamily="2" charset="-122"/>
              </a:rPr>
              <a:t> or PAM (Partition around medoids) (Kaufman &amp; Rousseeuw’87): Each cluster is represented by one of the objects in the cluster  </a:t>
            </a:r>
          </a:p>
        </p:txBody>
      </p:sp>
      <p:graphicFrame>
        <p:nvGraphicFramePr>
          <p:cNvPr id="18436" name="Object 4"/>
          <p:cNvGraphicFramePr>
            <a:graphicFrameLocks noGrp="1" noChangeAspect="1"/>
          </p:cNvGraphicFramePr>
          <p:nvPr>
            <p:ph sz="half" idx="2"/>
          </p:nvPr>
        </p:nvGraphicFramePr>
        <p:xfrm>
          <a:off x="3124200" y="2614613"/>
          <a:ext cx="2851150" cy="495300"/>
        </p:xfrm>
        <a:graphic>
          <a:graphicData uri="http://schemas.openxmlformats.org/presentationml/2006/ole">
            <mc:AlternateContent xmlns:mc="http://schemas.openxmlformats.org/markup-compatibility/2006">
              <mc:Choice xmlns:v="urn:schemas-microsoft-com:vml" Requires="v">
                <p:oleObj spid="_x0000_s18455" name="Equation" r:id="rId4" imgW="1460160" imgH="253800" progId="Equation.3">
                  <p:embed/>
                </p:oleObj>
              </mc:Choice>
              <mc:Fallback>
                <p:oleObj name="Equation" r:id="rId4" imgW="1460160" imgH="253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2614613"/>
                        <a:ext cx="285115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7" name="Slide Number Placeholder 7"/>
          <p:cNvSpPr>
            <a:spLocks noGrp="1"/>
          </p:cNvSpPr>
          <p:nvPr>
            <p:ph type="sldNum" sz="quarter" idx="12"/>
          </p:nvPr>
        </p:nvSpPr>
        <p:spPr>
          <a:noFill/>
        </p:spPr>
        <p:txBody>
          <a:bodyPr/>
          <a:lstStyle/>
          <a:p>
            <a:fld id="{D73ED1CA-2BFF-4AA5-99BB-9652176D6E16}" type="slidenum">
              <a:rPr lang="en-US" altLang="zh-CN"/>
              <a:pPr/>
              <a:t>13</a:t>
            </a:fld>
            <a:endParaRPr lang="en-US" altLang="zh-CN"/>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22325" y="492125"/>
            <a:ext cx="7296150" cy="498475"/>
          </a:xfrm>
        </p:spPr>
        <p:txBody>
          <a:bodyPr/>
          <a:lstStyle/>
          <a:p>
            <a:pPr eaLnBrk="1" hangingPunct="1"/>
            <a:r>
              <a:rPr lang="en-US" altLang="zh-CN" sz="3200" smtClean="0">
                <a:ea typeface="宋体" pitchFamily="2" charset="-122"/>
              </a:rPr>
              <a:t>The </a:t>
            </a:r>
            <a:r>
              <a:rPr lang="en-US" altLang="zh-CN" sz="3200" i="1" smtClean="0">
                <a:ea typeface="宋体" pitchFamily="2" charset="-122"/>
              </a:rPr>
              <a:t>K-Means</a:t>
            </a:r>
            <a:r>
              <a:rPr lang="en-US" altLang="zh-CN" sz="3200" smtClean="0">
                <a:ea typeface="宋体" pitchFamily="2" charset="-122"/>
              </a:rPr>
              <a:t> Clustering Method</a:t>
            </a:r>
            <a:r>
              <a:rPr lang="en-US" altLang="zh-CN" sz="2400" b="1" smtClean="0">
                <a:ea typeface="宋体" pitchFamily="2" charset="-122"/>
              </a:rPr>
              <a:t> </a:t>
            </a:r>
            <a:endParaRPr lang="en-US" altLang="zh-CN" sz="2800" smtClean="0">
              <a:ea typeface="宋体" pitchFamily="2" charset="-122"/>
            </a:endParaRPr>
          </a:p>
        </p:txBody>
      </p:sp>
      <p:sp>
        <p:nvSpPr>
          <p:cNvPr id="19459" name="Rectangle 3"/>
          <p:cNvSpPr>
            <a:spLocks noGrp="1" noChangeArrowheads="1"/>
          </p:cNvSpPr>
          <p:nvPr>
            <p:ph type="body" idx="1"/>
          </p:nvPr>
        </p:nvSpPr>
        <p:spPr>
          <a:xfrm>
            <a:off x="457200" y="1447800"/>
            <a:ext cx="7851775" cy="4800600"/>
          </a:xfrm>
        </p:spPr>
        <p:txBody>
          <a:bodyPr/>
          <a:lstStyle/>
          <a:p>
            <a:pPr eaLnBrk="1" hangingPunct="1">
              <a:lnSpc>
                <a:spcPct val="120000"/>
              </a:lnSpc>
            </a:pPr>
            <a:r>
              <a:rPr lang="en-US" altLang="zh-CN" sz="2400" smtClean="0">
                <a:ea typeface="宋体" pitchFamily="2" charset="-122"/>
              </a:rPr>
              <a:t>Given </a:t>
            </a:r>
            <a:r>
              <a:rPr lang="en-US" altLang="zh-CN" sz="2400" i="1" smtClean="0">
                <a:ea typeface="宋体" pitchFamily="2" charset="-122"/>
              </a:rPr>
              <a:t>k</a:t>
            </a:r>
            <a:r>
              <a:rPr lang="en-US" altLang="zh-CN" sz="2400" smtClean="0">
                <a:ea typeface="宋体" pitchFamily="2" charset="-122"/>
              </a:rPr>
              <a:t>, the </a:t>
            </a:r>
            <a:r>
              <a:rPr lang="en-US" altLang="zh-CN" sz="2400" i="1" smtClean="0">
                <a:ea typeface="宋体" pitchFamily="2" charset="-122"/>
              </a:rPr>
              <a:t>k-means</a:t>
            </a:r>
            <a:r>
              <a:rPr lang="en-US" altLang="zh-CN" sz="2400" smtClean="0">
                <a:ea typeface="宋体" pitchFamily="2" charset="-122"/>
              </a:rPr>
              <a:t> algorithm is implemented in four steps:</a:t>
            </a:r>
          </a:p>
          <a:p>
            <a:pPr lvl="1" eaLnBrk="1" hangingPunct="1">
              <a:lnSpc>
                <a:spcPct val="120000"/>
              </a:lnSpc>
            </a:pPr>
            <a:r>
              <a:rPr lang="en-US" altLang="zh-CN" sz="2400" smtClean="0">
                <a:solidFill>
                  <a:srgbClr val="000000"/>
                </a:solidFill>
                <a:ea typeface="宋体" pitchFamily="2" charset="-122"/>
              </a:rPr>
              <a:t>Partition objects into </a:t>
            </a:r>
            <a:r>
              <a:rPr lang="en-US" altLang="zh-CN" sz="2400" i="1" smtClean="0">
                <a:solidFill>
                  <a:srgbClr val="000000"/>
                </a:solidFill>
                <a:ea typeface="宋体" pitchFamily="2" charset="-122"/>
              </a:rPr>
              <a:t>k</a:t>
            </a:r>
            <a:r>
              <a:rPr lang="en-US" altLang="zh-CN" sz="2400" smtClean="0">
                <a:solidFill>
                  <a:srgbClr val="000000"/>
                </a:solidFill>
                <a:ea typeface="宋体" pitchFamily="2" charset="-122"/>
              </a:rPr>
              <a:t> nonempty subsets</a:t>
            </a:r>
          </a:p>
          <a:p>
            <a:pPr lvl="1" eaLnBrk="1" hangingPunct="1">
              <a:lnSpc>
                <a:spcPct val="120000"/>
              </a:lnSpc>
            </a:pPr>
            <a:r>
              <a:rPr lang="en-US" altLang="zh-CN" sz="2400" smtClean="0">
                <a:solidFill>
                  <a:srgbClr val="000000"/>
                </a:solidFill>
                <a:ea typeface="宋体" pitchFamily="2" charset="-122"/>
              </a:rPr>
              <a:t>Compute seed points as the centroids of the clusters of the current partitioning (the centroid is the center, i.e., </a:t>
            </a:r>
            <a:r>
              <a:rPr lang="en-US" altLang="zh-CN" sz="2400" i="1" smtClean="0">
                <a:solidFill>
                  <a:schemeClr val="hlink"/>
                </a:solidFill>
                <a:ea typeface="宋体" pitchFamily="2" charset="-122"/>
              </a:rPr>
              <a:t>mean point</a:t>
            </a:r>
            <a:r>
              <a:rPr lang="en-US" altLang="zh-CN" sz="2400" smtClean="0">
                <a:solidFill>
                  <a:srgbClr val="000000"/>
                </a:solidFill>
                <a:ea typeface="宋体" pitchFamily="2" charset="-122"/>
              </a:rPr>
              <a:t>, of the cluster)</a:t>
            </a:r>
          </a:p>
          <a:p>
            <a:pPr lvl="1" eaLnBrk="1" hangingPunct="1">
              <a:lnSpc>
                <a:spcPct val="120000"/>
              </a:lnSpc>
            </a:pPr>
            <a:r>
              <a:rPr lang="en-US" altLang="zh-CN" sz="2400" smtClean="0">
                <a:solidFill>
                  <a:srgbClr val="000000"/>
                </a:solidFill>
                <a:ea typeface="宋体" pitchFamily="2" charset="-122"/>
              </a:rPr>
              <a:t>Assign each object to the cluster with the nearest seed point  </a:t>
            </a:r>
          </a:p>
          <a:p>
            <a:pPr lvl="1" eaLnBrk="1" hangingPunct="1">
              <a:lnSpc>
                <a:spcPct val="120000"/>
              </a:lnSpc>
            </a:pPr>
            <a:r>
              <a:rPr lang="en-US" altLang="zh-CN" sz="2400" smtClean="0">
                <a:solidFill>
                  <a:srgbClr val="000000"/>
                </a:solidFill>
                <a:ea typeface="宋体" pitchFamily="2" charset="-122"/>
              </a:rPr>
              <a:t>Go back to Step 2, stop when the assignment does not change</a:t>
            </a:r>
          </a:p>
        </p:txBody>
      </p:sp>
      <p:sp>
        <p:nvSpPr>
          <p:cNvPr id="19460" name="Slide Number Placeholder 6"/>
          <p:cNvSpPr>
            <a:spLocks noGrp="1"/>
          </p:cNvSpPr>
          <p:nvPr>
            <p:ph type="sldNum" sz="quarter" idx="12"/>
          </p:nvPr>
        </p:nvSpPr>
        <p:spPr>
          <a:noFill/>
        </p:spPr>
        <p:txBody>
          <a:bodyPr/>
          <a:lstStyle/>
          <a:p>
            <a:fld id="{3CA9574B-6B62-41AC-8733-EBE7C324D76E}" type="slidenum">
              <a:rPr lang="en-US" altLang="zh-CN"/>
              <a:pPr/>
              <a:t>14</a:t>
            </a:fld>
            <a:endParaRPr lang="en-US" altLang="zh-CN"/>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304800"/>
            <a:ext cx="9144000" cy="609600"/>
          </a:xfrm>
        </p:spPr>
        <p:txBody>
          <a:bodyPr/>
          <a:lstStyle/>
          <a:p>
            <a:pPr eaLnBrk="1" hangingPunct="1"/>
            <a:r>
              <a:rPr lang="en-US" altLang="ko-KR" smtClean="0">
                <a:solidFill>
                  <a:srgbClr val="170981"/>
                </a:solidFill>
                <a:ea typeface="Gulim" pitchFamily="34" charset="-127"/>
              </a:rPr>
              <a:t>An Example of </a:t>
            </a:r>
            <a:r>
              <a:rPr lang="en-US" altLang="ko-KR" i="1" smtClean="0">
                <a:solidFill>
                  <a:srgbClr val="170981"/>
                </a:solidFill>
                <a:ea typeface="Gulim" pitchFamily="34" charset="-127"/>
              </a:rPr>
              <a:t>K-Means</a:t>
            </a:r>
            <a:r>
              <a:rPr lang="en-US" altLang="ko-KR" smtClean="0">
                <a:solidFill>
                  <a:srgbClr val="170981"/>
                </a:solidFill>
                <a:ea typeface="Gulim" pitchFamily="34" charset="-127"/>
              </a:rPr>
              <a:t> Clustering</a:t>
            </a:r>
            <a:endParaRPr lang="en-US" altLang="ko-KR" sz="2800" b="1" smtClean="0">
              <a:solidFill>
                <a:srgbClr val="170981"/>
              </a:solidFill>
              <a:ea typeface="Gulim" pitchFamily="34" charset="-127"/>
            </a:endParaRPr>
          </a:p>
        </p:txBody>
      </p:sp>
      <p:sp>
        <p:nvSpPr>
          <p:cNvPr id="20483" name="Line 93"/>
          <p:cNvSpPr>
            <a:spLocks noChangeShapeType="1"/>
          </p:cNvSpPr>
          <p:nvPr/>
        </p:nvSpPr>
        <p:spPr bwMode="auto">
          <a:xfrm>
            <a:off x="5803900" y="2362200"/>
            <a:ext cx="6858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0484" name="Text Box 181"/>
          <p:cNvSpPr txBox="1">
            <a:spLocks noChangeArrowheads="1"/>
          </p:cNvSpPr>
          <p:nvPr/>
        </p:nvSpPr>
        <p:spPr bwMode="auto">
          <a:xfrm>
            <a:off x="2451100" y="1771650"/>
            <a:ext cx="1143000" cy="1581150"/>
          </a:xfrm>
          <a:prstGeom prst="rect">
            <a:avLst/>
          </a:prstGeom>
          <a:noFill/>
          <a:ln w="9525">
            <a:noFill/>
            <a:miter lim="800000"/>
            <a:headEnd/>
            <a:tailEnd/>
          </a:ln>
        </p:spPr>
        <p:txBody>
          <a:bodyPr>
            <a:spAutoFit/>
          </a:bodyPr>
          <a:lstStyle/>
          <a:p>
            <a:pPr algn="l">
              <a:spcBef>
                <a:spcPct val="50000"/>
              </a:spcBef>
            </a:pPr>
            <a:r>
              <a:rPr lang="en-US" altLang="ko-KR" sz="1400">
                <a:ea typeface="Gulim" pitchFamily="34" charset="-127"/>
              </a:rPr>
              <a:t>K=2</a:t>
            </a:r>
          </a:p>
          <a:p>
            <a:pPr algn="l">
              <a:spcBef>
                <a:spcPct val="50000"/>
              </a:spcBef>
            </a:pPr>
            <a:endParaRPr lang="en-US" altLang="ko-KR" sz="1400">
              <a:ea typeface="Gulim" pitchFamily="34" charset="-127"/>
            </a:endParaRPr>
          </a:p>
          <a:p>
            <a:pPr algn="l">
              <a:spcBef>
                <a:spcPct val="50000"/>
              </a:spcBef>
            </a:pPr>
            <a:r>
              <a:rPr lang="en-US" altLang="ko-KR" sz="1400">
                <a:ea typeface="Gulim" pitchFamily="34" charset="-127"/>
              </a:rPr>
              <a:t>Arbitrarily partition objects into k groups</a:t>
            </a:r>
          </a:p>
        </p:txBody>
      </p:sp>
      <p:sp>
        <p:nvSpPr>
          <p:cNvPr id="20485" name="Line 183"/>
          <p:cNvSpPr>
            <a:spLocks noChangeShapeType="1"/>
          </p:cNvSpPr>
          <p:nvPr/>
        </p:nvSpPr>
        <p:spPr bwMode="auto">
          <a:xfrm>
            <a:off x="2603500" y="2286000"/>
            <a:ext cx="68580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0486" name="Text Box 185"/>
          <p:cNvSpPr txBox="1">
            <a:spLocks noChangeArrowheads="1"/>
          </p:cNvSpPr>
          <p:nvPr/>
        </p:nvSpPr>
        <p:spPr bwMode="auto">
          <a:xfrm>
            <a:off x="5727700" y="2438400"/>
            <a:ext cx="1066800" cy="730250"/>
          </a:xfrm>
          <a:prstGeom prst="rect">
            <a:avLst/>
          </a:prstGeom>
          <a:noFill/>
          <a:ln w="9525">
            <a:noFill/>
            <a:miter lim="800000"/>
            <a:headEnd/>
            <a:tailEnd/>
          </a:ln>
        </p:spPr>
        <p:txBody>
          <a:bodyPr>
            <a:spAutoFit/>
          </a:bodyPr>
          <a:lstStyle/>
          <a:p>
            <a:pPr algn="l">
              <a:spcBef>
                <a:spcPct val="50000"/>
              </a:spcBef>
            </a:pPr>
            <a:r>
              <a:rPr lang="en-US" altLang="ko-KR" sz="1400">
                <a:ea typeface="Gulim" pitchFamily="34" charset="-127"/>
              </a:rPr>
              <a:t>Update the cluster centroids</a:t>
            </a:r>
          </a:p>
        </p:txBody>
      </p:sp>
      <p:sp>
        <p:nvSpPr>
          <p:cNvPr id="20487" name="Text Box 190"/>
          <p:cNvSpPr txBox="1">
            <a:spLocks noChangeArrowheads="1"/>
          </p:cNvSpPr>
          <p:nvPr/>
        </p:nvSpPr>
        <p:spPr bwMode="auto">
          <a:xfrm>
            <a:off x="5727700" y="4953000"/>
            <a:ext cx="1066800" cy="1049338"/>
          </a:xfrm>
          <a:prstGeom prst="rect">
            <a:avLst/>
          </a:prstGeom>
          <a:noFill/>
          <a:ln w="9525">
            <a:noFill/>
            <a:miter lim="800000"/>
            <a:headEnd/>
            <a:tailEnd/>
          </a:ln>
        </p:spPr>
        <p:txBody>
          <a:bodyPr>
            <a:spAutoFit/>
          </a:bodyPr>
          <a:lstStyle/>
          <a:p>
            <a:pPr algn="l">
              <a:spcBef>
                <a:spcPct val="50000"/>
              </a:spcBef>
            </a:pPr>
            <a:r>
              <a:rPr lang="en-US" altLang="ko-KR" sz="1400">
                <a:ea typeface="Gulim" pitchFamily="34" charset="-127"/>
              </a:rPr>
              <a:t>Update the cluster centroids</a:t>
            </a:r>
          </a:p>
          <a:p>
            <a:pPr algn="l">
              <a:spcBef>
                <a:spcPct val="50000"/>
              </a:spcBef>
            </a:pPr>
            <a:endParaRPr lang="en-US" altLang="ko-KR" sz="1400">
              <a:ea typeface="Gulim" pitchFamily="34" charset="-127"/>
            </a:endParaRPr>
          </a:p>
        </p:txBody>
      </p:sp>
      <p:sp>
        <p:nvSpPr>
          <p:cNvPr id="20488" name="Text Box 191"/>
          <p:cNvSpPr txBox="1">
            <a:spLocks noChangeArrowheads="1"/>
          </p:cNvSpPr>
          <p:nvPr/>
        </p:nvSpPr>
        <p:spPr bwMode="auto">
          <a:xfrm>
            <a:off x="7099300" y="3581400"/>
            <a:ext cx="1905000" cy="304800"/>
          </a:xfrm>
          <a:prstGeom prst="rect">
            <a:avLst/>
          </a:prstGeom>
          <a:noFill/>
          <a:ln w="9525">
            <a:noFill/>
            <a:miter lim="800000"/>
            <a:headEnd/>
            <a:tailEnd/>
          </a:ln>
        </p:spPr>
        <p:txBody>
          <a:bodyPr>
            <a:spAutoFit/>
          </a:bodyPr>
          <a:lstStyle/>
          <a:p>
            <a:pPr algn="l">
              <a:spcBef>
                <a:spcPct val="50000"/>
              </a:spcBef>
            </a:pPr>
            <a:r>
              <a:rPr lang="en-US" altLang="ko-KR" sz="1400">
                <a:ea typeface="Gulim" pitchFamily="34" charset="-127"/>
              </a:rPr>
              <a:t>Reassign  objects</a:t>
            </a:r>
          </a:p>
        </p:txBody>
      </p:sp>
      <p:sp>
        <p:nvSpPr>
          <p:cNvPr id="20489" name="Line 192"/>
          <p:cNvSpPr>
            <a:spLocks noChangeShapeType="1"/>
          </p:cNvSpPr>
          <p:nvPr/>
        </p:nvSpPr>
        <p:spPr bwMode="auto">
          <a:xfrm>
            <a:off x="7937500" y="3581400"/>
            <a:ext cx="0" cy="30480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0490" name="Text Box 193"/>
          <p:cNvSpPr txBox="1">
            <a:spLocks noChangeArrowheads="1"/>
          </p:cNvSpPr>
          <p:nvPr/>
        </p:nvSpPr>
        <p:spPr bwMode="auto">
          <a:xfrm>
            <a:off x="4584700" y="3505200"/>
            <a:ext cx="990600" cy="517525"/>
          </a:xfrm>
          <a:prstGeom prst="rect">
            <a:avLst/>
          </a:prstGeom>
          <a:noFill/>
          <a:ln w="9525">
            <a:noFill/>
            <a:miter lim="800000"/>
            <a:headEnd/>
            <a:tailEnd/>
          </a:ln>
        </p:spPr>
        <p:txBody>
          <a:bodyPr>
            <a:spAutoFit/>
          </a:bodyPr>
          <a:lstStyle/>
          <a:p>
            <a:pPr algn="l">
              <a:spcBef>
                <a:spcPct val="50000"/>
              </a:spcBef>
            </a:pPr>
            <a:r>
              <a:rPr lang="en-US" altLang="ko-KR" sz="1400">
                <a:ea typeface="Gulim" pitchFamily="34" charset="-127"/>
              </a:rPr>
              <a:t>Loop if needed</a:t>
            </a:r>
          </a:p>
        </p:txBody>
      </p:sp>
      <p:sp>
        <p:nvSpPr>
          <p:cNvPr id="20491" name="Slide Number Placeholder 196"/>
          <p:cNvSpPr>
            <a:spLocks noGrp="1"/>
          </p:cNvSpPr>
          <p:nvPr>
            <p:ph type="sldNum" sz="quarter" idx="12"/>
          </p:nvPr>
        </p:nvSpPr>
        <p:spPr>
          <a:noFill/>
        </p:spPr>
        <p:txBody>
          <a:bodyPr/>
          <a:lstStyle/>
          <a:p>
            <a:fld id="{D602F6E2-7886-4237-97F7-7BB195C30E32}" type="slidenum">
              <a:rPr lang="en-US" altLang="zh-CN"/>
              <a:pPr/>
              <a:t>15</a:t>
            </a:fld>
            <a:endParaRPr lang="en-US" altLang="zh-CN"/>
          </a:p>
        </p:txBody>
      </p:sp>
      <p:graphicFrame>
        <p:nvGraphicFramePr>
          <p:cNvPr id="20492" name="Object 196"/>
          <p:cNvGraphicFramePr>
            <a:graphicFrameLocks noChangeAspect="1"/>
          </p:cNvGraphicFramePr>
          <p:nvPr/>
        </p:nvGraphicFramePr>
        <p:xfrm>
          <a:off x="393700" y="1447800"/>
          <a:ext cx="2120900" cy="1984375"/>
        </p:xfrm>
        <a:graphic>
          <a:graphicData uri="http://schemas.openxmlformats.org/presentationml/2006/ole">
            <mc:AlternateContent xmlns:mc="http://schemas.openxmlformats.org/markup-compatibility/2006">
              <mc:Choice xmlns:v="urn:schemas-microsoft-com:vml" Requires="v">
                <p:oleObj spid="_x0000_s20583" name="SmartDraw" r:id="rId4" imgW="3479292" imgH="3255264" progId="">
                  <p:embed/>
                </p:oleObj>
              </mc:Choice>
              <mc:Fallback>
                <p:oleObj name="SmartDraw" r:id="rId4" imgW="3479292" imgH="3255264" progId="">
                  <p:embed/>
                  <p:pic>
                    <p:nvPicPr>
                      <p:cNvPr id="0" name="Object 19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700" y="1447800"/>
                        <a:ext cx="2120900" cy="198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93" name="Object 197"/>
          <p:cNvGraphicFramePr>
            <a:graphicFrameLocks noChangeAspect="1"/>
          </p:cNvGraphicFramePr>
          <p:nvPr/>
        </p:nvGraphicFramePr>
        <p:xfrm>
          <a:off x="3441700" y="1447800"/>
          <a:ext cx="2184400" cy="2043113"/>
        </p:xfrm>
        <a:graphic>
          <a:graphicData uri="http://schemas.openxmlformats.org/presentationml/2006/ole">
            <mc:AlternateContent xmlns:mc="http://schemas.openxmlformats.org/markup-compatibility/2006">
              <mc:Choice xmlns:v="urn:schemas-microsoft-com:vml" Requires="v">
                <p:oleObj spid="_x0000_s20584" name="SmartDraw" r:id="rId6" imgW="3479292" imgH="3255264" progId="">
                  <p:embed/>
                </p:oleObj>
              </mc:Choice>
              <mc:Fallback>
                <p:oleObj name="SmartDraw" r:id="rId6" imgW="3479292" imgH="3255264" progId="">
                  <p:embed/>
                  <p:pic>
                    <p:nvPicPr>
                      <p:cNvPr id="0" name="Object 19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1700" y="1447800"/>
                        <a:ext cx="2184400" cy="204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94" name="Object 198"/>
          <p:cNvGraphicFramePr>
            <a:graphicFrameLocks noChangeAspect="1"/>
          </p:cNvGraphicFramePr>
          <p:nvPr/>
        </p:nvGraphicFramePr>
        <p:xfrm>
          <a:off x="6794500" y="1447800"/>
          <a:ext cx="2273300" cy="2127250"/>
        </p:xfrm>
        <a:graphic>
          <a:graphicData uri="http://schemas.openxmlformats.org/presentationml/2006/ole">
            <mc:AlternateContent xmlns:mc="http://schemas.openxmlformats.org/markup-compatibility/2006">
              <mc:Choice xmlns:v="urn:schemas-microsoft-com:vml" Requires="v">
                <p:oleObj spid="_x0000_s20585" name="SmartDraw" r:id="rId8" imgW="3479292" imgH="3255264" progId="">
                  <p:embed/>
                </p:oleObj>
              </mc:Choice>
              <mc:Fallback>
                <p:oleObj name="SmartDraw" r:id="rId8" imgW="3479292" imgH="3255264" progId="">
                  <p:embed/>
                  <p:pic>
                    <p:nvPicPr>
                      <p:cNvPr id="0" name="Object 19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94500" y="1447800"/>
                        <a:ext cx="2273300" cy="212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95" name="Object 199"/>
          <p:cNvGraphicFramePr>
            <a:graphicFrameLocks noChangeAspect="1"/>
          </p:cNvGraphicFramePr>
          <p:nvPr/>
        </p:nvGraphicFramePr>
        <p:xfrm>
          <a:off x="6794500" y="3892550"/>
          <a:ext cx="2273300" cy="2127250"/>
        </p:xfrm>
        <a:graphic>
          <a:graphicData uri="http://schemas.openxmlformats.org/presentationml/2006/ole">
            <mc:AlternateContent xmlns:mc="http://schemas.openxmlformats.org/markup-compatibility/2006">
              <mc:Choice xmlns:v="urn:schemas-microsoft-com:vml" Requires="v">
                <p:oleObj spid="_x0000_s20586" name="SmartDraw" r:id="rId10" imgW="3479292" imgH="3255264" progId="">
                  <p:embed/>
                </p:oleObj>
              </mc:Choice>
              <mc:Fallback>
                <p:oleObj name="SmartDraw" r:id="rId10" imgW="3479292" imgH="3255264" progId="">
                  <p:embed/>
                  <p:pic>
                    <p:nvPicPr>
                      <p:cNvPr id="0" name="Object 19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94500" y="3892550"/>
                        <a:ext cx="2273300" cy="212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96" name="Object 200"/>
          <p:cNvGraphicFramePr>
            <a:graphicFrameLocks noChangeAspect="1"/>
          </p:cNvGraphicFramePr>
          <p:nvPr/>
        </p:nvGraphicFramePr>
        <p:xfrm>
          <a:off x="3594100" y="3962400"/>
          <a:ext cx="2197100" cy="2055813"/>
        </p:xfrm>
        <a:graphic>
          <a:graphicData uri="http://schemas.openxmlformats.org/presentationml/2006/ole">
            <mc:AlternateContent xmlns:mc="http://schemas.openxmlformats.org/markup-compatibility/2006">
              <mc:Choice xmlns:v="urn:schemas-microsoft-com:vml" Requires="v">
                <p:oleObj spid="_x0000_s20587" name="SmartDraw" r:id="rId12" imgW="3479292" imgH="3255264" progId="">
                  <p:embed/>
                </p:oleObj>
              </mc:Choice>
              <mc:Fallback>
                <p:oleObj name="SmartDraw" r:id="rId12" imgW="3479292" imgH="3255264" progId="">
                  <p:embed/>
                  <p:pic>
                    <p:nvPicPr>
                      <p:cNvPr id="0" name="Object 2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94100" y="3962400"/>
                        <a:ext cx="2197100" cy="205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97" name="Line 192"/>
          <p:cNvSpPr>
            <a:spLocks noChangeShapeType="1"/>
          </p:cNvSpPr>
          <p:nvPr/>
        </p:nvSpPr>
        <p:spPr bwMode="auto">
          <a:xfrm flipV="1">
            <a:off x="4356100" y="3505200"/>
            <a:ext cx="0" cy="38100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0498" name="Text Box 181"/>
          <p:cNvSpPr txBox="1">
            <a:spLocks noChangeArrowheads="1"/>
          </p:cNvSpPr>
          <p:nvPr/>
        </p:nvSpPr>
        <p:spPr bwMode="auto">
          <a:xfrm>
            <a:off x="622300" y="3429000"/>
            <a:ext cx="1676400" cy="304800"/>
          </a:xfrm>
          <a:prstGeom prst="rect">
            <a:avLst/>
          </a:prstGeom>
          <a:noFill/>
          <a:ln w="9525">
            <a:noFill/>
            <a:miter lim="800000"/>
            <a:headEnd/>
            <a:tailEnd/>
          </a:ln>
        </p:spPr>
        <p:txBody>
          <a:bodyPr>
            <a:spAutoFit/>
          </a:bodyPr>
          <a:lstStyle/>
          <a:p>
            <a:pPr algn="l">
              <a:spcBef>
                <a:spcPct val="50000"/>
              </a:spcBef>
            </a:pPr>
            <a:r>
              <a:rPr lang="en-US" altLang="ko-KR" sz="1400">
                <a:ea typeface="Gulim" pitchFamily="34" charset="-127"/>
              </a:rPr>
              <a:t>The initial data set</a:t>
            </a:r>
          </a:p>
        </p:txBody>
      </p:sp>
      <p:sp>
        <p:nvSpPr>
          <p:cNvPr id="20499" name="Line 93"/>
          <p:cNvSpPr>
            <a:spLocks noChangeShapeType="1"/>
          </p:cNvSpPr>
          <p:nvPr/>
        </p:nvSpPr>
        <p:spPr bwMode="auto">
          <a:xfrm flipH="1">
            <a:off x="5803900" y="4876800"/>
            <a:ext cx="8382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0500" name="Rectangle 3"/>
          <p:cNvSpPr>
            <a:spLocks noChangeArrowheads="1"/>
          </p:cNvSpPr>
          <p:nvPr/>
        </p:nvSpPr>
        <p:spPr bwMode="auto">
          <a:xfrm>
            <a:off x="0" y="3962400"/>
            <a:ext cx="3581400" cy="2667000"/>
          </a:xfrm>
          <a:prstGeom prst="rect">
            <a:avLst/>
          </a:prstGeom>
          <a:noFill/>
          <a:ln w="9525">
            <a:noFill/>
            <a:miter lim="800000"/>
            <a:headEnd/>
            <a:tailEnd/>
          </a:ln>
        </p:spPr>
        <p:txBody>
          <a:bodyPr/>
          <a:lstStyle/>
          <a:p>
            <a:pPr marL="342900" indent="-342900" algn="l">
              <a:lnSpc>
                <a:spcPct val="120000"/>
              </a:lnSpc>
              <a:spcBef>
                <a:spcPct val="20000"/>
              </a:spcBef>
              <a:buClr>
                <a:schemeClr val="folHlink"/>
              </a:buClr>
              <a:buSzPct val="60000"/>
              <a:buFont typeface="Wingdings" pitchFamily="2" charset="2"/>
              <a:buChar char="n"/>
            </a:pPr>
            <a:r>
              <a:rPr lang="en-US" altLang="zh-CN" sz="1600">
                <a:solidFill>
                  <a:srgbClr val="000000"/>
                </a:solidFill>
                <a:latin typeface="Arial" pitchFamily="34" charset="0"/>
                <a:ea typeface="宋体" pitchFamily="2" charset="-122"/>
              </a:rPr>
              <a:t>Partition objects into </a:t>
            </a:r>
            <a:r>
              <a:rPr lang="en-US" altLang="zh-CN" sz="1600" i="1">
                <a:solidFill>
                  <a:srgbClr val="000000"/>
                </a:solidFill>
                <a:latin typeface="Arial" pitchFamily="34" charset="0"/>
                <a:ea typeface="宋体" pitchFamily="2" charset="-122"/>
              </a:rPr>
              <a:t>k</a:t>
            </a:r>
            <a:r>
              <a:rPr lang="en-US" altLang="zh-CN" sz="1600">
                <a:solidFill>
                  <a:srgbClr val="000000"/>
                </a:solidFill>
                <a:latin typeface="Arial" pitchFamily="34" charset="0"/>
                <a:ea typeface="宋体" pitchFamily="2" charset="-122"/>
              </a:rPr>
              <a:t> nonempty subsets</a:t>
            </a:r>
          </a:p>
          <a:p>
            <a:pPr marL="342900" indent="-342900" algn="l">
              <a:lnSpc>
                <a:spcPct val="120000"/>
              </a:lnSpc>
              <a:spcBef>
                <a:spcPct val="20000"/>
              </a:spcBef>
              <a:buClr>
                <a:schemeClr val="folHlink"/>
              </a:buClr>
              <a:buSzPct val="60000"/>
              <a:buFont typeface="Wingdings" pitchFamily="2" charset="2"/>
              <a:buChar char="n"/>
            </a:pPr>
            <a:r>
              <a:rPr lang="en-US" altLang="zh-CN" sz="1600">
                <a:latin typeface="Arial" pitchFamily="34" charset="0"/>
                <a:ea typeface="宋体" pitchFamily="2" charset="-122"/>
              </a:rPr>
              <a:t>Repeat</a:t>
            </a:r>
            <a:endParaRPr lang="en-US" altLang="zh-CN" sz="1600">
              <a:solidFill>
                <a:srgbClr val="000000"/>
              </a:solidFill>
              <a:latin typeface="Arial" pitchFamily="34" charset="0"/>
              <a:ea typeface="宋体" pitchFamily="2" charset="-122"/>
            </a:endParaRPr>
          </a:p>
          <a:p>
            <a:pPr marL="742950" lvl="1" indent="-285750" algn="l">
              <a:lnSpc>
                <a:spcPct val="120000"/>
              </a:lnSpc>
              <a:spcBef>
                <a:spcPct val="20000"/>
              </a:spcBef>
              <a:buClr>
                <a:schemeClr val="hlink"/>
              </a:buClr>
              <a:buSzPct val="55000"/>
              <a:buFont typeface="Wingdings" pitchFamily="2" charset="2"/>
              <a:buChar char="n"/>
            </a:pPr>
            <a:r>
              <a:rPr lang="en-US" altLang="zh-CN" sz="1600">
                <a:solidFill>
                  <a:srgbClr val="000000"/>
                </a:solidFill>
                <a:latin typeface="Arial" pitchFamily="34" charset="0"/>
                <a:ea typeface="宋体" pitchFamily="2" charset="-122"/>
              </a:rPr>
              <a:t>Compute centroid (i.e., mean point) for each partition </a:t>
            </a:r>
          </a:p>
          <a:p>
            <a:pPr marL="742950" lvl="1" indent="-285750" algn="l">
              <a:lnSpc>
                <a:spcPct val="120000"/>
              </a:lnSpc>
              <a:spcBef>
                <a:spcPct val="20000"/>
              </a:spcBef>
              <a:buClr>
                <a:schemeClr val="hlink"/>
              </a:buClr>
              <a:buSzPct val="55000"/>
              <a:buFont typeface="Wingdings" pitchFamily="2" charset="2"/>
              <a:buChar char="n"/>
            </a:pPr>
            <a:r>
              <a:rPr lang="en-US" altLang="zh-CN" sz="1600">
                <a:solidFill>
                  <a:srgbClr val="000000"/>
                </a:solidFill>
                <a:latin typeface="Arial" pitchFamily="34" charset="0"/>
                <a:ea typeface="宋体" pitchFamily="2" charset="-122"/>
              </a:rPr>
              <a:t>Assign each object to the cluster of its nearest centroid  </a:t>
            </a:r>
          </a:p>
          <a:p>
            <a:pPr marL="342900" indent="-342900" algn="l">
              <a:lnSpc>
                <a:spcPct val="120000"/>
              </a:lnSpc>
              <a:spcBef>
                <a:spcPct val="20000"/>
              </a:spcBef>
              <a:buClr>
                <a:schemeClr val="folHlink"/>
              </a:buClr>
              <a:buSzPct val="60000"/>
              <a:buFont typeface="Wingdings" pitchFamily="2" charset="2"/>
              <a:buChar char="n"/>
            </a:pPr>
            <a:r>
              <a:rPr lang="en-US" altLang="zh-CN" sz="1600">
                <a:solidFill>
                  <a:srgbClr val="000000"/>
                </a:solidFill>
                <a:latin typeface="Arial" pitchFamily="34" charset="0"/>
                <a:ea typeface="宋体" pitchFamily="2" charset="-122"/>
              </a:rPr>
              <a:t>Until no change</a:t>
            </a:r>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lide Number Placeholder 3"/>
          <p:cNvSpPr>
            <a:spLocks noGrp="1"/>
          </p:cNvSpPr>
          <p:nvPr>
            <p:ph type="sldNum" sz="quarter" idx="10"/>
          </p:nvPr>
        </p:nvSpPr>
        <p:spPr/>
        <p:txBody>
          <a:bodyPr/>
          <a:lstStyle/>
          <a:p>
            <a:fld id="{F42A52F9-CEF4-4676-8C4B-9C7C889522CF}" type="slidenum">
              <a:rPr lang="zh-TW" altLang="en-US">
                <a:solidFill>
                  <a:srgbClr val="000000"/>
                </a:solidFill>
              </a:rPr>
              <a:pPr/>
              <a:t>16</a:t>
            </a:fld>
            <a:endParaRPr lang="en-US" altLang="zh-TW">
              <a:solidFill>
                <a:srgbClr val="000000"/>
              </a:solidFill>
            </a:endParaRPr>
          </a:p>
        </p:txBody>
      </p:sp>
      <p:sp>
        <p:nvSpPr>
          <p:cNvPr id="1590274" name="Rectangle 2"/>
          <p:cNvSpPr>
            <a:spLocks noGrp="1" noChangeArrowheads="1"/>
          </p:cNvSpPr>
          <p:nvPr>
            <p:ph type="title"/>
          </p:nvPr>
        </p:nvSpPr>
        <p:spPr>
          <a:xfrm>
            <a:off x="1355725" y="796925"/>
            <a:ext cx="7296150" cy="498475"/>
          </a:xfrm>
        </p:spPr>
        <p:txBody>
          <a:bodyPr/>
          <a:lstStyle/>
          <a:p>
            <a:r>
              <a:rPr lang="en-US" altLang="ko-KR" sz="3200">
                <a:ea typeface="Gulim" pitchFamily="34" charset="-127"/>
              </a:rPr>
              <a:t>The </a:t>
            </a:r>
            <a:r>
              <a:rPr lang="en-US" altLang="ko-KR" sz="3200" i="1">
                <a:ea typeface="Gulim" pitchFamily="34" charset="-127"/>
              </a:rPr>
              <a:t>K-Means</a:t>
            </a:r>
            <a:r>
              <a:rPr lang="en-US" altLang="ko-KR" sz="3200">
                <a:ea typeface="Gulim" pitchFamily="34" charset="-127"/>
              </a:rPr>
              <a:t> Clustering Method</a:t>
            </a:r>
            <a:r>
              <a:rPr lang="en-US" altLang="ko-KR" sz="2400" b="1">
                <a:ea typeface="Gulim" pitchFamily="34" charset="-127"/>
              </a:rPr>
              <a:t> </a:t>
            </a:r>
            <a:endParaRPr lang="en-US" altLang="ko-KR" sz="2800">
              <a:ea typeface="Gulim" pitchFamily="34" charset="-127"/>
            </a:endParaRPr>
          </a:p>
        </p:txBody>
      </p:sp>
      <p:sp>
        <p:nvSpPr>
          <p:cNvPr id="1590275" name="Rectangle 3"/>
          <p:cNvSpPr>
            <a:spLocks noGrp="1" noChangeArrowheads="1"/>
          </p:cNvSpPr>
          <p:nvPr>
            <p:ph type="body" idx="1"/>
          </p:nvPr>
        </p:nvSpPr>
        <p:spPr>
          <a:xfrm>
            <a:off x="457200" y="1371600"/>
            <a:ext cx="8153400" cy="5181600"/>
          </a:xfrm>
        </p:spPr>
        <p:txBody>
          <a:bodyPr/>
          <a:lstStyle/>
          <a:p>
            <a:r>
              <a:rPr lang="en-US" altLang="ko-KR">
                <a:solidFill>
                  <a:srgbClr val="000000"/>
                </a:solidFill>
                <a:ea typeface="Gulim" pitchFamily="34" charset="-127"/>
              </a:rPr>
              <a:t>Example</a:t>
            </a:r>
          </a:p>
        </p:txBody>
      </p:sp>
      <p:grpSp>
        <p:nvGrpSpPr>
          <p:cNvPr id="1590276" name="Group 4"/>
          <p:cNvGrpSpPr>
            <a:grpSpLocks/>
          </p:cNvGrpSpPr>
          <p:nvPr/>
        </p:nvGrpSpPr>
        <p:grpSpPr bwMode="auto">
          <a:xfrm>
            <a:off x="3200400" y="1981200"/>
            <a:ext cx="2286000" cy="2057400"/>
            <a:chOff x="528" y="240"/>
            <a:chExt cx="2142" cy="1872"/>
          </a:xfrm>
        </p:grpSpPr>
        <p:graphicFrame>
          <p:nvGraphicFramePr>
            <p:cNvPr id="1590277" name="Object 5"/>
            <p:cNvGraphicFramePr>
              <a:graphicFrameLocks noChangeAspect="1"/>
            </p:cNvGraphicFramePr>
            <p:nvPr/>
          </p:nvGraphicFramePr>
          <p:xfrm>
            <a:off x="528" y="240"/>
            <a:ext cx="2142" cy="1872"/>
          </p:xfrm>
          <a:graphic>
            <a:graphicData uri="http://schemas.openxmlformats.org/presentationml/2006/ole">
              <mc:AlternateContent xmlns:mc="http://schemas.openxmlformats.org/markup-compatibility/2006">
                <mc:Choice xmlns:v="urn:schemas-microsoft-com:vml" Requires="v">
                  <p:oleObj spid="_x0000_s71704" name="Worksheet" r:id="rId4" imgW="3400654" imgH="2915107" progId="Excel.Sheet.8">
                    <p:embed/>
                  </p:oleObj>
                </mc:Choice>
                <mc:Fallback>
                  <p:oleObj name="Worksheet" r:id="rId4" imgW="3400654" imgH="2915107" progId="Excel.Sheet.8">
                    <p:embed/>
                    <p:pic>
                      <p:nvPicPr>
                        <p:cNvPr id="0" name=""/>
                        <p:cNvPicPr>
                          <a:picLocks noRot="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 y="240"/>
                          <a:ext cx="2142" cy="187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1590278" name="Freeform 6"/>
            <p:cNvSpPr>
              <a:spLocks/>
            </p:cNvSpPr>
            <p:nvPr/>
          </p:nvSpPr>
          <p:spPr bwMode="auto">
            <a:xfrm>
              <a:off x="1008" y="557"/>
              <a:ext cx="852" cy="1260"/>
            </a:xfrm>
            <a:custGeom>
              <a:avLst/>
              <a:gdLst>
                <a:gd name="T0" fmla="*/ 518 w 852"/>
                <a:gd name="T1" fmla="*/ 280 h 1260"/>
                <a:gd name="T2" fmla="*/ 392 w 852"/>
                <a:gd name="T3" fmla="*/ 36 h 1260"/>
                <a:gd name="T4" fmla="*/ 237 w 852"/>
                <a:gd name="T5" fmla="*/ 21 h 1260"/>
                <a:gd name="T6" fmla="*/ 133 w 852"/>
                <a:gd name="T7" fmla="*/ 73 h 1260"/>
                <a:gd name="T8" fmla="*/ 0 w 852"/>
                <a:gd name="T9" fmla="*/ 369 h 1260"/>
                <a:gd name="T10" fmla="*/ 44 w 852"/>
                <a:gd name="T11" fmla="*/ 688 h 1260"/>
                <a:gd name="T12" fmla="*/ 362 w 852"/>
                <a:gd name="T13" fmla="*/ 1117 h 1260"/>
                <a:gd name="T14" fmla="*/ 429 w 852"/>
                <a:gd name="T15" fmla="*/ 1139 h 1260"/>
                <a:gd name="T16" fmla="*/ 451 w 852"/>
                <a:gd name="T17" fmla="*/ 1154 h 1260"/>
                <a:gd name="T18" fmla="*/ 525 w 852"/>
                <a:gd name="T19" fmla="*/ 1176 h 1260"/>
                <a:gd name="T20" fmla="*/ 622 w 852"/>
                <a:gd name="T21" fmla="*/ 1228 h 1260"/>
                <a:gd name="T22" fmla="*/ 792 w 852"/>
                <a:gd name="T23" fmla="*/ 1243 h 1260"/>
                <a:gd name="T24" fmla="*/ 785 w 852"/>
                <a:gd name="T25" fmla="*/ 1021 h 1260"/>
                <a:gd name="T26" fmla="*/ 748 w 852"/>
                <a:gd name="T27" fmla="*/ 954 h 1260"/>
                <a:gd name="T28" fmla="*/ 688 w 852"/>
                <a:gd name="T29" fmla="*/ 858 h 1260"/>
                <a:gd name="T30" fmla="*/ 622 w 852"/>
                <a:gd name="T31" fmla="*/ 762 h 1260"/>
                <a:gd name="T32" fmla="*/ 607 w 852"/>
                <a:gd name="T33" fmla="*/ 732 h 1260"/>
                <a:gd name="T34" fmla="*/ 592 w 852"/>
                <a:gd name="T35" fmla="*/ 710 h 1260"/>
                <a:gd name="T36" fmla="*/ 555 w 852"/>
                <a:gd name="T37" fmla="*/ 643 h 1260"/>
                <a:gd name="T38" fmla="*/ 540 w 852"/>
                <a:gd name="T39" fmla="*/ 621 h 1260"/>
                <a:gd name="T40" fmla="*/ 518 w 852"/>
                <a:gd name="T41" fmla="*/ 280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2" h="1260">
                  <a:moveTo>
                    <a:pt x="518" y="280"/>
                  </a:moveTo>
                  <a:cubicBezTo>
                    <a:pt x="509" y="187"/>
                    <a:pt x="497" y="69"/>
                    <a:pt x="392" y="36"/>
                  </a:cubicBezTo>
                  <a:cubicBezTo>
                    <a:pt x="339" y="0"/>
                    <a:pt x="309" y="15"/>
                    <a:pt x="237" y="21"/>
                  </a:cubicBezTo>
                  <a:cubicBezTo>
                    <a:pt x="194" y="31"/>
                    <a:pt x="168" y="45"/>
                    <a:pt x="133" y="73"/>
                  </a:cubicBezTo>
                  <a:cubicBezTo>
                    <a:pt x="84" y="168"/>
                    <a:pt x="20" y="262"/>
                    <a:pt x="0" y="369"/>
                  </a:cubicBezTo>
                  <a:cubicBezTo>
                    <a:pt x="5" y="481"/>
                    <a:pt x="3" y="584"/>
                    <a:pt x="44" y="688"/>
                  </a:cubicBezTo>
                  <a:cubicBezTo>
                    <a:pt x="78" y="870"/>
                    <a:pt x="173" y="1057"/>
                    <a:pt x="362" y="1117"/>
                  </a:cubicBezTo>
                  <a:cubicBezTo>
                    <a:pt x="415" y="1152"/>
                    <a:pt x="347" y="1112"/>
                    <a:pt x="429" y="1139"/>
                  </a:cubicBezTo>
                  <a:cubicBezTo>
                    <a:pt x="437" y="1142"/>
                    <a:pt x="443" y="1150"/>
                    <a:pt x="451" y="1154"/>
                  </a:cubicBezTo>
                  <a:cubicBezTo>
                    <a:pt x="473" y="1165"/>
                    <a:pt x="501" y="1168"/>
                    <a:pt x="525" y="1176"/>
                  </a:cubicBezTo>
                  <a:cubicBezTo>
                    <a:pt x="562" y="1201"/>
                    <a:pt x="581" y="1218"/>
                    <a:pt x="622" y="1228"/>
                  </a:cubicBezTo>
                  <a:cubicBezTo>
                    <a:pt x="684" y="1260"/>
                    <a:pt x="714" y="1249"/>
                    <a:pt x="792" y="1243"/>
                  </a:cubicBezTo>
                  <a:cubicBezTo>
                    <a:pt x="852" y="1183"/>
                    <a:pt x="819" y="1088"/>
                    <a:pt x="785" y="1021"/>
                  </a:cubicBezTo>
                  <a:cubicBezTo>
                    <a:pt x="770" y="992"/>
                    <a:pt x="773" y="979"/>
                    <a:pt x="748" y="954"/>
                  </a:cubicBezTo>
                  <a:cubicBezTo>
                    <a:pt x="735" y="917"/>
                    <a:pt x="711" y="888"/>
                    <a:pt x="688" y="858"/>
                  </a:cubicBezTo>
                  <a:cubicBezTo>
                    <a:pt x="676" y="821"/>
                    <a:pt x="643" y="795"/>
                    <a:pt x="622" y="762"/>
                  </a:cubicBezTo>
                  <a:cubicBezTo>
                    <a:pt x="616" y="753"/>
                    <a:pt x="613" y="742"/>
                    <a:pt x="607" y="732"/>
                  </a:cubicBezTo>
                  <a:cubicBezTo>
                    <a:pt x="603" y="724"/>
                    <a:pt x="597" y="717"/>
                    <a:pt x="592" y="710"/>
                  </a:cubicBezTo>
                  <a:cubicBezTo>
                    <a:pt x="580" y="671"/>
                    <a:pt x="589" y="694"/>
                    <a:pt x="555" y="643"/>
                  </a:cubicBezTo>
                  <a:cubicBezTo>
                    <a:pt x="550" y="636"/>
                    <a:pt x="540" y="621"/>
                    <a:pt x="540" y="621"/>
                  </a:cubicBezTo>
                  <a:cubicBezTo>
                    <a:pt x="519" y="510"/>
                    <a:pt x="518" y="392"/>
                    <a:pt x="518" y="280"/>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en-US" sz="2400" smtClean="0">
                <a:solidFill>
                  <a:srgbClr val="000000"/>
                </a:solidFill>
              </a:endParaRPr>
            </a:p>
          </p:txBody>
        </p:sp>
        <p:sp>
          <p:nvSpPr>
            <p:cNvPr id="1590279" name="Freeform 7"/>
            <p:cNvSpPr>
              <a:spLocks/>
            </p:cNvSpPr>
            <p:nvPr/>
          </p:nvSpPr>
          <p:spPr bwMode="auto">
            <a:xfrm>
              <a:off x="1587" y="889"/>
              <a:ext cx="768" cy="630"/>
            </a:xfrm>
            <a:custGeom>
              <a:avLst/>
              <a:gdLst>
                <a:gd name="T0" fmla="*/ 183 w 768"/>
                <a:gd name="T1" fmla="*/ 67 h 630"/>
                <a:gd name="T2" fmla="*/ 72 w 768"/>
                <a:gd name="T3" fmla="*/ 74 h 630"/>
                <a:gd name="T4" fmla="*/ 5 w 768"/>
                <a:gd name="T5" fmla="*/ 170 h 630"/>
                <a:gd name="T6" fmla="*/ 13 w 768"/>
                <a:gd name="T7" fmla="*/ 311 h 630"/>
                <a:gd name="T8" fmla="*/ 57 w 768"/>
                <a:gd name="T9" fmla="*/ 356 h 630"/>
                <a:gd name="T10" fmla="*/ 109 w 768"/>
                <a:gd name="T11" fmla="*/ 415 h 630"/>
                <a:gd name="T12" fmla="*/ 235 w 768"/>
                <a:gd name="T13" fmla="*/ 548 h 630"/>
                <a:gd name="T14" fmla="*/ 257 w 768"/>
                <a:gd name="T15" fmla="*/ 570 h 630"/>
                <a:gd name="T16" fmla="*/ 331 w 768"/>
                <a:gd name="T17" fmla="*/ 593 h 630"/>
                <a:gd name="T18" fmla="*/ 450 w 768"/>
                <a:gd name="T19" fmla="*/ 630 h 630"/>
                <a:gd name="T20" fmla="*/ 598 w 768"/>
                <a:gd name="T21" fmla="*/ 607 h 630"/>
                <a:gd name="T22" fmla="*/ 657 w 768"/>
                <a:gd name="T23" fmla="*/ 585 h 630"/>
                <a:gd name="T24" fmla="*/ 687 w 768"/>
                <a:gd name="T25" fmla="*/ 533 h 630"/>
                <a:gd name="T26" fmla="*/ 717 w 768"/>
                <a:gd name="T27" fmla="*/ 474 h 630"/>
                <a:gd name="T28" fmla="*/ 724 w 768"/>
                <a:gd name="T29" fmla="*/ 437 h 630"/>
                <a:gd name="T30" fmla="*/ 739 w 768"/>
                <a:gd name="T31" fmla="*/ 415 h 630"/>
                <a:gd name="T32" fmla="*/ 768 w 768"/>
                <a:gd name="T33" fmla="*/ 296 h 630"/>
                <a:gd name="T34" fmla="*/ 761 w 768"/>
                <a:gd name="T35" fmla="*/ 178 h 630"/>
                <a:gd name="T36" fmla="*/ 724 w 768"/>
                <a:gd name="T37" fmla="*/ 111 h 630"/>
                <a:gd name="T38" fmla="*/ 465 w 768"/>
                <a:gd name="T39" fmla="*/ 0 h 630"/>
                <a:gd name="T40" fmla="*/ 205 w 768"/>
                <a:gd name="T41" fmla="*/ 30 h 630"/>
                <a:gd name="T42" fmla="*/ 183 w 768"/>
                <a:gd name="T43" fmla="*/ 67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8" h="630">
                  <a:moveTo>
                    <a:pt x="183" y="67"/>
                  </a:moveTo>
                  <a:cubicBezTo>
                    <a:pt x="146" y="41"/>
                    <a:pt x="112" y="61"/>
                    <a:pt x="72" y="74"/>
                  </a:cubicBezTo>
                  <a:cubicBezTo>
                    <a:pt x="13" y="114"/>
                    <a:pt x="28" y="107"/>
                    <a:pt x="5" y="170"/>
                  </a:cubicBezTo>
                  <a:cubicBezTo>
                    <a:pt x="8" y="217"/>
                    <a:pt x="0" y="266"/>
                    <a:pt x="13" y="311"/>
                  </a:cubicBezTo>
                  <a:cubicBezTo>
                    <a:pt x="19" y="331"/>
                    <a:pt x="45" y="339"/>
                    <a:pt x="57" y="356"/>
                  </a:cubicBezTo>
                  <a:cubicBezTo>
                    <a:pt x="92" y="407"/>
                    <a:pt x="72" y="390"/>
                    <a:pt x="109" y="415"/>
                  </a:cubicBezTo>
                  <a:cubicBezTo>
                    <a:pt x="145" y="467"/>
                    <a:pt x="187" y="508"/>
                    <a:pt x="235" y="548"/>
                  </a:cubicBezTo>
                  <a:cubicBezTo>
                    <a:pt x="243" y="555"/>
                    <a:pt x="248" y="565"/>
                    <a:pt x="257" y="570"/>
                  </a:cubicBezTo>
                  <a:cubicBezTo>
                    <a:pt x="283" y="584"/>
                    <a:pt x="305" y="583"/>
                    <a:pt x="331" y="593"/>
                  </a:cubicBezTo>
                  <a:cubicBezTo>
                    <a:pt x="371" y="608"/>
                    <a:pt x="408" y="621"/>
                    <a:pt x="450" y="630"/>
                  </a:cubicBezTo>
                  <a:cubicBezTo>
                    <a:pt x="498" y="625"/>
                    <a:pt x="551" y="623"/>
                    <a:pt x="598" y="607"/>
                  </a:cubicBezTo>
                  <a:cubicBezTo>
                    <a:pt x="618" y="600"/>
                    <a:pt x="657" y="585"/>
                    <a:pt x="657" y="585"/>
                  </a:cubicBezTo>
                  <a:cubicBezTo>
                    <a:pt x="675" y="536"/>
                    <a:pt x="651" y="594"/>
                    <a:pt x="687" y="533"/>
                  </a:cubicBezTo>
                  <a:cubicBezTo>
                    <a:pt x="698" y="514"/>
                    <a:pt x="717" y="474"/>
                    <a:pt x="717" y="474"/>
                  </a:cubicBezTo>
                  <a:cubicBezTo>
                    <a:pt x="719" y="462"/>
                    <a:pt x="720" y="449"/>
                    <a:pt x="724" y="437"/>
                  </a:cubicBezTo>
                  <a:cubicBezTo>
                    <a:pt x="727" y="429"/>
                    <a:pt x="736" y="423"/>
                    <a:pt x="739" y="415"/>
                  </a:cubicBezTo>
                  <a:cubicBezTo>
                    <a:pt x="750" y="382"/>
                    <a:pt x="760" y="332"/>
                    <a:pt x="768" y="296"/>
                  </a:cubicBezTo>
                  <a:cubicBezTo>
                    <a:pt x="766" y="257"/>
                    <a:pt x="766" y="217"/>
                    <a:pt x="761" y="178"/>
                  </a:cubicBezTo>
                  <a:cubicBezTo>
                    <a:pt x="754" y="127"/>
                    <a:pt x="750" y="142"/>
                    <a:pt x="724" y="111"/>
                  </a:cubicBezTo>
                  <a:cubicBezTo>
                    <a:pt x="653" y="27"/>
                    <a:pt x="566" y="24"/>
                    <a:pt x="465" y="0"/>
                  </a:cubicBezTo>
                  <a:cubicBezTo>
                    <a:pt x="370" y="4"/>
                    <a:pt x="294" y="6"/>
                    <a:pt x="205" y="30"/>
                  </a:cubicBezTo>
                  <a:cubicBezTo>
                    <a:pt x="154" y="63"/>
                    <a:pt x="144" y="53"/>
                    <a:pt x="183" y="67"/>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en-US" sz="2400" smtClean="0">
                <a:solidFill>
                  <a:srgbClr val="000000"/>
                </a:solidFill>
              </a:endParaRPr>
            </a:p>
          </p:txBody>
        </p:sp>
      </p:grpSp>
      <p:grpSp>
        <p:nvGrpSpPr>
          <p:cNvPr id="1590280" name="Group 8"/>
          <p:cNvGrpSpPr>
            <a:grpSpLocks/>
          </p:cNvGrpSpPr>
          <p:nvPr/>
        </p:nvGrpSpPr>
        <p:grpSpPr bwMode="auto">
          <a:xfrm>
            <a:off x="6578600" y="2008188"/>
            <a:ext cx="2222500" cy="1990725"/>
            <a:chOff x="4144" y="1265"/>
            <a:chExt cx="1400" cy="1254"/>
          </a:xfrm>
        </p:grpSpPr>
        <p:sp>
          <p:nvSpPr>
            <p:cNvPr id="1590281" name="Rectangle 9"/>
            <p:cNvSpPr>
              <a:spLocks noChangeArrowheads="1"/>
            </p:cNvSpPr>
            <p:nvPr/>
          </p:nvSpPr>
          <p:spPr bwMode="auto">
            <a:xfrm>
              <a:off x="4144" y="1265"/>
              <a:ext cx="1400" cy="1254"/>
            </a:xfrm>
            <a:prstGeom prst="rect">
              <a:avLst/>
            </a:prstGeom>
            <a:solidFill>
              <a:srgbClr val="FFFFFF"/>
            </a:solidFill>
            <a:ln w="0">
              <a:solidFill>
                <a:srgbClr val="000000"/>
              </a:solidFill>
              <a:miter lim="800000"/>
              <a:headEnd/>
              <a:tailEnd/>
            </a:ln>
          </p:spPr>
          <p:txBody>
            <a:bodyPr/>
            <a:lstStyle/>
            <a:p>
              <a:pPr fontAlgn="base">
                <a:spcBef>
                  <a:spcPct val="0"/>
                </a:spcBef>
                <a:spcAft>
                  <a:spcPct val="0"/>
                </a:spcAft>
              </a:pPr>
              <a:endParaRPr lang="en-US" sz="2400" smtClean="0">
                <a:solidFill>
                  <a:srgbClr val="000000"/>
                </a:solidFill>
              </a:endParaRPr>
            </a:p>
          </p:txBody>
        </p:sp>
        <p:sp>
          <p:nvSpPr>
            <p:cNvPr id="1590282" name="Rectangle 10"/>
            <p:cNvSpPr>
              <a:spLocks noChangeArrowheads="1"/>
            </p:cNvSpPr>
            <p:nvPr/>
          </p:nvSpPr>
          <p:spPr bwMode="auto">
            <a:xfrm>
              <a:off x="4278" y="1354"/>
              <a:ext cx="1201" cy="10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400" smtClean="0">
                <a:solidFill>
                  <a:srgbClr val="000000"/>
                </a:solidFill>
              </a:endParaRPr>
            </a:p>
          </p:txBody>
        </p:sp>
        <p:sp>
          <p:nvSpPr>
            <p:cNvPr id="1590283" name="Line 11"/>
            <p:cNvSpPr>
              <a:spLocks noChangeShapeType="1"/>
            </p:cNvSpPr>
            <p:nvPr/>
          </p:nvSpPr>
          <p:spPr bwMode="auto">
            <a:xfrm>
              <a:off x="4278" y="2264"/>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284" name="Line 12"/>
            <p:cNvSpPr>
              <a:spLocks noChangeShapeType="1"/>
            </p:cNvSpPr>
            <p:nvPr/>
          </p:nvSpPr>
          <p:spPr bwMode="auto">
            <a:xfrm>
              <a:off x="4278" y="2163"/>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285" name="Line 13"/>
            <p:cNvSpPr>
              <a:spLocks noChangeShapeType="1"/>
            </p:cNvSpPr>
            <p:nvPr/>
          </p:nvSpPr>
          <p:spPr bwMode="auto">
            <a:xfrm>
              <a:off x="4278" y="2061"/>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286" name="Line 14"/>
            <p:cNvSpPr>
              <a:spLocks noChangeShapeType="1"/>
            </p:cNvSpPr>
            <p:nvPr/>
          </p:nvSpPr>
          <p:spPr bwMode="auto">
            <a:xfrm>
              <a:off x="4278" y="1960"/>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287" name="Line 15"/>
            <p:cNvSpPr>
              <a:spLocks noChangeShapeType="1"/>
            </p:cNvSpPr>
            <p:nvPr/>
          </p:nvSpPr>
          <p:spPr bwMode="auto">
            <a:xfrm>
              <a:off x="4278" y="1858"/>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288" name="Line 16"/>
            <p:cNvSpPr>
              <a:spLocks noChangeShapeType="1"/>
            </p:cNvSpPr>
            <p:nvPr/>
          </p:nvSpPr>
          <p:spPr bwMode="auto">
            <a:xfrm>
              <a:off x="4278" y="1760"/>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289" name="Line 17"/>
            <p:cNvSpPr>
              <a:spLocks noChangeShapeType="1"/>
            </p:cNvSpPr>
            <p:nvPr/>
          </p:nvSpPr>
          <p:spPr bwMode="auto">
            <a:xfrm>
              <a:off x="4278" y="1659"/>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290" name="Line 18"/>
            <p:cNvSpPr>
              <a:spLocks noChangeShapeType="1"/>
            </p:cNvSpPr>
            <p:nvPr/>
          </p:nvSpPr>
          <p:spPr bwMode="auto">
            <a:xfrm>
              <a:off x="4278" y="1557"/>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291" name="Line 19"/>
            <p:cNvSpPr>
              <a:spLocks noChangeShapeType="1"/>
            </p:cNvSpPr>
            <p:nvPr/>
          </p:nvSpPr>
          <p:spPr bwMode="auto">
            <a:xfrm>
              <a:off x="4278" y="1456"/>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292" name="Line 20"/>
            <p:cNvSpPr>
              <a:spLocks noChangeShapeType="1"/>
            </p:cNvSpPr>
            <p:nvPr/>
          </p:nvSpPr>
          <p:spPr bwMode="auto">
            <a:xfrm>
              <a:off x="4278" y="1354"/>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293" name="Line 21"/>
            <p:cNvSpPr>
              <a:spLocks noChangeShapeType="1"/>
            </p:cNvSpPr>
            <p:nvPr/>
          </p:nvSpPr>
          <p:spPr bwMode="auto">
            <a:xfrm>
              <a:off x="439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294" name="Line 22"/>
            <p:cNvSpPr>
              <a:spLocks noChangeShapeType="1"/>
            </p:cNvSpPr>
            <p:nvPr/>
          </p:nvSpPr>
          <p:spPr bwMode="auto">
            <a:xfrm>
              <a:off x="4516"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295" name="Line 23"/>
            <p:cNvSpPr>
              <a:spLocks noChangeShapeType="1"/>
            </p:cNvSpPr>
            <p:nvPr/>
          </p:nvSpPr>
          <p:spPr bwMode="auto">
            <a:xfrm>
              <a:off x="463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296" name="Line 24"/>
            <p:cNvSpPr>
              <a:spLocks noChangeShapeType="1"/>
            </p:cNvSpPr>
            <p:nvPr/>
          </p:nvSpPr>
          <p:spPr bwMode="auto">
            <a:xfrm>
              <a:off x="475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297" name="Line 25"/>
            <p:cNvSpPr>
              <a:spLocks noChangeShapeType="1"/>
            </p:cNvSpPr>
            <p:nvPr/>
          </p:nvSpPr>
          <p:spPr bwMode="auto">
            <a:xfrm>
              <a:off x="4880"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298" name="Line 26"/>
            <p:cNvSpPr>
              <a:spLocks noChangeShapeType="1"/>
            </p:cNvSpPr>
            <p:nvPr/>
          </p:nvSpPr>
          <p:spPr bwMode="auto">
            <a:xfrm>
              <a:off x="499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299" name="Line 27"/>
            <p:cNvSpPr>
              <a:spLocks noChangeShapeType="1"/>
            </p:cNvSpPr>
            <p:nvPr/>
          </p:nvSpPr>
          <p:spPr bwMode="auto">
            <a:xfrm>
              <a:off x="511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00" name="Line 28"/>
            <p:cNvSpPr>
              <a:spLocks noChangeShapeType="1"/>
            </p:cNvSpPr>
            <p:nvPr/>
          </p:nvSpPr>
          <p:spPr bwMode="auto">
            <a:xfrm>
              <a:off x="5240"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01" name="Line 29"/>
            <p:cNvSpPr>
              <a:spLocks noChangeShapeType="1"/>
            </p:cNvSpPr>
            <p:nvPr/>
          </p:nvSpPr>
          <p:spPr bwMode="auto">
            <a:xfrm>
              <a:off x="535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02" name="Line 30"/>
            <p:cNvSpPr>
              <a:spLocks noChangeShapeType="1"/>
            </p:cNvSpPr>
            <p:nvPr/>
          </p:nvSpPr>
          <p:spPr bwMode="auto">
            <a:xfrm>
              <a:off x="547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03" name="Rectangle 31"/>
            <p:cNvSpPr>
              <a:spLocks noChangeArrowheads="1"/>
            </p:cNvSpPr>
            <p:nvPr/>
          </p:nvSpPr>
          <p:spPr bwMode="auto">
            <a:xfrm>
              <a:off x="4278" y="1354"/>
              <a:ext cx="1201" cy="1012"/>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04" name="Line 32"/>
            <p:cNvSpPr>
              <a:spLocks noChangeShapeType="1"/>
            </p:cNvSpPr>
            <p:nvPr/>
          </p:nvSpPr>
          <p:spPr bwMode="auto">
            <a:xfrm>
              <a:off x="427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05" name="Line 33"/>
            <p:cNvSpPr>
              <a:spLocks noChangeShapeType="1"/>
            </p:cNvSpPr>
            <p:nvPr/>
          </p:nvSpPr>
          <p:spPr bwMode="auto">
            <a:xfrm>
              <a:off x="4266" y="236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06" name="Line 34"/>
            <p:cNvSpPr>
              <a:spLocks noChangeShapeType="1"/>
            </p:cNvSpPr>
            <p:nvPr/>
          </p:nvSpPr>
          <p:spPr bwMode="auto">
            <a:xfrm>
              <a:off x="4266" y="226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07" name="Line 35"/>
            <p:cNvSpPr>
              <a:spLocks noChangeShapeType="1"/>
            </p:cNvSpPr>
            <p:nvPr/>
          </p:nvSpPr>
          <p:spPr bwMode="auto">
            <a:xfrm>
              <a:off x="4266" y="216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08" name="Line 36"/>
            <p:cNvSpPr>
              <a:spLocks noChangeShapeType="1"/>
            </p:cNvSpPr>
            <p:nvPr/>
          </p:nvSpPr>
          <p:spPr bwMode="auto">
            <a:xfrm>
              <a:off x="4266" y="206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09" name="Line 37"/>
            <p:cNvSpPr>
              <a:spLocks noChangeShapeType="1"/>
            </p:cNvSpPr>
            <p:nvPr/>
          </p:nvSpPr>
          <p:spPr bwMode="auto">
            <a:xfrm>
              <a:off x="4266" y="196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10" name="Line 38"/>
            <p:cNvSpPr>
              <a:spLocks noChangeShapeType="1"/>
            </p:cNvSpPr>
            <p:nvPr/>
          </p:nvSpPr>
          <p:spPr bwMode="auto">
            <a:xfrm>
              <a:off x="4266" y="185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11" name="Line 39"/>
            <p:cNvSpPr>
              <a:spLocks noChangeShapeType="1"/>
            </p:cNvSpPr>
            <p:nvPr/>
          </p:nvSpPr>
          <p:spPr bwMode="auto">
            <a:xfrm>
              <a:off x="4266" y="176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12" name="Line 40"/>
            <p:cNvSpPr>
              <a:spLocks noChangeShapeType="1"/>
            </p:cNvSpPr>
            <p:nvPr/>
          </p:nvSpPr>
          <p:spPr bwMode="auto">
            <a:xfrm>
              <a:off x="4266" y="165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13" name="Line 41"/>
            <p:cNvSpPr>
              <a:spLocks noChangeShapeType="1"/>
            </p:cNvSpPr>
            <p:nvPr/>
          </p:nvSpPr>
          <p:spPr bwMode="auto">
            <a:xfrm>
              <a:off x="4266" y="155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14" name="Line 42"/>
            <p:cNvSpPr>
              <a:spLocks noChangeShapeType="1"/>
            </p:cNvSpPr>
            <p:nvPr/>
          </p:nvSpPr>
          <p:spPr bwMode="auto">
            <a:xfrm>
              <a:off x="4266" y="145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15" name="Line 43"/>
            <p:cNvSpPr>
              <a:spLocks noChangeShapeType="1"/>
            </p:cNvSpPr>
            <p:nvPr/>
          </p:nvSpPr>
          <p:spPr bwMode="auto">
            <a:xfrm>
              <a:off x="4266" y="135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16" name="Line 44"/>
            <p:cNvSpPr>
              <a:spLocks noChangeShapeType="1"/>
            </p:cNvSpPr>
            <p:nvPr/>
          </p:nvSpPr>
          <p:spPr bwMode="auto">
            <a:xfrm>
              <a:off x="4278" y="2366"/>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17" name="Line 45"/>
            <p:cNvSpPr>
              <a:spLocks noChangeShapeType="1"/>
            </p:cNvSpPr>
            <p:nvPr/>
          </p:nvSpPr>
          <p:spPr bwMode="auto">
            <a:xfrm flipV="1">
              <a:off x="427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18" name="Line 46"/>
            <p:cNvSpPr>
              <a:spLocks noChangeShapeType="1"/>
            </p:cNvSpPr>
            <p:nvPr/>
          </p:nvSpPr>
          <p:spPr bwMode="auto">
            <a:xfrm flipV="1">
              <a:off x="439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19" name="Line 47"/>
            <p:cNvSpPr>
              <a:spLocks noChangeShapeType="1"/>
            </p:cNvSpPr>
            <p:nvPr/>
          </p:nvSpPr>
          <p:spPr bwMode="auto">
            <a:xfrm flipV="1">
              <a:off x="4516"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20" name="Line 48"/>
            <p:cNvSpPr>
              <a:spLocks noChangeShapeType="1"/>
            </p:cNvSpPr>
            <p:nvPr/>
          </p:nvSpPr>
          <p:spPr bwMode="auto">
            <a:xfrm flipV="1">
              <a:off x="463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21" name="Line 49"/>
            <p:cNvSpPr>
              <a:spLocks noChangeShapeType="1"/>
            </p:cNvSpPr>
            <p:nvPr/>
          </p:nvSpPr>
          <p:spPr bwMode="auto">
            <a:xfrm flipV="1">
              <a:off x="475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22" name="Line 50"/>
            <p:cNvSpPr>
              <a:spLocks noChangeShapeType="1"/>
            </p:cNvSpPr>
            <p:nvPr/>
          </p:nvSpPr>
          <p:spPr bwMode="auto">
            <a:xfrm flipV="1">
              <a:off x="4880"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23" name="Line 51"/>
            <p:cNvSpPr>
              <a:spLocks noChangeShapeType="1"/>
            </p:cNvSpPr>
            <p:nvPr/>
          </p:nvSpPr>
          <p:spPr bwMode="auto">
            <a:xfrm flipV="1">
              <a:off x="499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24" name="Line 52"/>
            <p:cNvSpPr>
              <a:spLocks noChangeShapeType="1"/>
            </p:cNvSpPr>
            <p:nvPr/>
          </p:nvSpPr>
          <p:spPr bwMode="auto">
            <a:xfrm flipV="1">
              <a:off x="511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25" name="Line 53"/>
            <p:cNvSpPr>
              <a:spLocks noChangeShapeType="1"/>
            </p:cNvSpPr>
            <p:nvPr/>
          </p:nvSpPr>
          <p:spPr bwMode="auto">
            <a:xfrm flipV="1">
              <a:off x="5240"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26" name="Line 54"/>
            <p:cNvSpPr>
              <a:spLocks noChangeShapeType="1"/>
            </p:cNvSpPr>
            <p:nvPr/>
          </p:nvSpPr>
          <p:spPr bwMode="auto">
            <a:xfrm flipV="1">
              <a:off x="535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27" name="Line 55"/>
            <p:cNvSpPr>
              <a:spLocks noChangeShapeType="1"/>
            </p:cNvSpPr>
            <p:nvPr/>
          </p:nvSpPr>
          <p:spPr bwMode="auto">
            <a:xfrm flipV="1">
              <a:off x="547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28" name="Freeform 56"/>
            <p:cNvSpPr>
              <a:spLocks/>
            </p:cNvSpPr>
            <p:nvPr/>
          </p:nvSpPr>
          <p:spPr bwMode="auto">
            <a:xfrm>
              <a:off x="4609" y="1930"/>
              <a:ext cx="57" cy="59"/>
            </a:xfrm>
            <a:custGeom>
              <a:avLst/>
              <a:gdLst>
                <a:gd name="T0" fmla="*/ 29 w 57"/>
                <a:gd name="T1" fmla="*/ 0 h 59"/>
                <a:gd name="T2" fmla="*/ 57 w 57"/>
                <a:gd name="T3" fmla="*/ 30 h 59"/>
                <a:gd name="T4" fmla="*/ 29 w 57"/>
                <a:gd name="T5" fmla="*/ 59 h 59"/>
                <a:gd name="T6" fmla="*/ 0 w 57"/>
                <a:gd name="T7" fmla="*/ 30 h 59"/>
                <a:gd name="T8" fmla="*/ 29 w 57"/>
                <a:gd name="T9" fmla="*/ 0 h 59"/>
              </a:gdLst>
              <a:ahLst/>
              <a:cxnLst>
                <a:cxn ang="0">
                  <a:pos x="T0" y="T1"/>
                </a:cxn>
                <a:cxn ang="0">
                  <a:pos x="T2" y="T3"/>
                </a:cxn>
                <a:cxn ang="0">
                  <a:pos x="T4" y="T5"/>
                </a:cxn>
                <a:cxn ang="0">
                  <a:pos x="T6" y="T7"/>
                </a:cxn>
                <a:cxn ang="0">
                  <a:pos x="T8" y="T9"/>
                </a:cxn>
              </a:cxnLst>
              <a:rect l="0" t="0" r="r" b="b"/>
              <a:pathLst>
                <a:path w="57" h="59">
                  <a:moveTo>
                    <a:pt x="29" y="0"/>
                  </a:moveTo>
                  <a:lnTo>
                    <a:pt x="57" y="30"/>
                  </a:lnTo>
                  <a:lnTo>
                    <a:pt x="29" y="59"/>
                  </a:lnTo>
                  <a:lnTo>
                    <a:pt x="0" y="30"/>
                  </a:lnTo>
                  <a:lnTo>
                    <a:pt x="29" y="0"/>
                  </a:lnTo>
                  <a:close/>
                </a:path>
              </a:pathLst>
            </a:custGeom>
            <a:solidFill>
              <a:srgbClr val="00FFFF"/>
            </a:solidFill>
            <a:ln w="6350">
              <a:solidFill>
                <a:srgbClr val="000080"/>
              </a:solidFill>
              <a:prstDash val="solid"/>
              <a:round/>
              <a:headEnd/>
              <a:tailEnd/>
            </a:ln>
          </p:spPr>
          <p:txBody>
            <a:bodyPr/>
            <a:lstStyle/>
            <a:p>
              <a:pPr fontAlgn="base">
                <a:spcBef>
                  <a:spcPct val="0"/>
                </a:spcBef>
                <a:spcAft>
                  <a:spcPct val="0"/>
                </a:spcAft>
              </a:pPr>
              <a:endParaRPr lang="en-US" sz="2400" smtClean="0">
                <a:solidFill>
                  <a:srgbClr val="000000"/>
                </a:solidFill>
              </a:endParaRPr>
            </a:p>
          </p:txBody>
        </p:sp>
        <p:sp>
          <p:nvSpPr>
            <p:cNvPr id="1590329" name="Freeform 57"/>
            <p:cNvSpPr>
              <a:spLocks/>
            </p:cNvSpPr>
            <p:nvPr/>
          </p:nvSpPr>
          <p:spPr bwMode="auto">
            <a:xfrm>
              <a:off x="4609" y="1731"/>
              <a:ext cx="57" cy="59"/>
            </a:xfrm>
            <a:custGeom>
              <a:avLst/>
              <a:gdLst>
                <a:gd name="T0" fmla="*/ 29 w 57"/>
                <a:gd name="T1" fmla="*/ 0 h 59"/>
                <a:gd name="T2" fmla="*/ 57 w 57"/>
                <a:gd name="T3" fmla="*/ 29 h 59"/>
                <a:gd name="T4" fmla="*/ 29 w 57"/>
                <a:gd name="T5" fmla="*/ 59 h 59"/>
                <a:gd name="T6" fmla="*/ 0 w 57"/>
                <a:gd name="T7" fmla="*/ 29 h 59"/>
                <a:gd name="T8" fmla="*/ 29 w 57"/>
                <a:gd name="T9" fmla="*/ 0 h 59"/>
              </a:gdLst>
              <a:ahLst/>
              <a:cxnLst>
                <a:cxn ang="0">
                  <a:pos x="T0" y="T1"/>
                </a:cxn>
                <a:cxn ang="0">
                  <a:pos x="T2" y="T3"/>
                </a:cxn>
                <a:cxn ang="0">
                  <a:pos x="T4" y="T5"/>
                </a:cxn>
                <a:cxn ang="0">
                  <a:pos x="T6" y="T7"/>
                </a:cxn>
                <a:cxn ang="0">
                  <a:pos x="T8" y="T9"/>
                </a:cxn>
              </a:cxnLst>
              <a:rect l="0" t="0" r="r" b="b"/>
              <a:pathLst>
                <a:path w="57" h="59">
                  <a:moveTo>
                    <a:pt x="29" y="0"/>
                  </a:moveTo>
                  <a:lnTo>
                    <a:pt x="57" y="29"/>
                  </a:lnTo>
                  <a:lnTo>
                    <a:pt x="29" y="59"/>
                  </a:lnTo>
                  <a:lnTo>
                    <a:pt x="0" y="29"/>
                  </a:lnTo>
                  <a:lnTo>
                    <a:pt x="29" y="0"/>
                  </a:lnTo>
                  <a:close/>
                </a:path>
              </a:pathLst>
            </a:custGeom>
            <a:solidFill>
              <a:srgbClr val="00FFFF"/>
            </a:solidFill>
            <a:ln w="6350">
              <a:solidFill>
                <a:srgbClr val="000080"/>
              </a:solidFill>
              <a:prstDash val="solid"/>
              <a:round/>
              <a:headEnd/>
              <a:tailEnd/>
            </a:ln>
          </p:spPr>
          <p:txBody>
            <a:bodyPr/>
            <a:lstStyle/>
            <a:p>
              <a:pPr fontAlgn="base">
                <a:spcBef>
                  <a:spcPct val="0"/>
                </a:spcBef>
                <a:spcAft>
                  <a:spcPct val="0"/>
                </a:spcAft>
              </a:pPr>
              <a:endParaRPr lang="en-US" sz="2400" smtClean="0">
                <a:solidFill>
                  <a:srgbClr val="000000"/>
                </a:solidFill>
              </a:endParaRPr>
            </a:p>
          </p:txBody>
        </p:sp>
        <p:sp>
          <p:nvSpPr>
            <p:cNvPr id="1590330" name="Freeform 58"/>
            <p:cNvSpPr>
              <a:spLocks/>
            </p:cNvSpPr>
            <p:nvPr/>
          </p:nvSpPr>
          <p:spPr bwMode="auto">
            <a:xfrm>
              <a:off x="5091" y="2032"/>
              <a:ext cx="56" cy="59"/>
            </a:xfrm>
            <a:custGeom>
              <a:avLst/>
              <a:gdLst>
                <a:gd name="T0" fmla="*/ 28 w 56"/>
                <a:gd name="T1" fmla="*/ 0 h 59"/>
                <a:gd name="T2" fmla="*/ 56 w 56"/>
                <a:gd name="T3" fmla="*/ 29 h 59"/>
                <a:gd name="T4" fmla="*/ 28 w 56"/>
                <a:gd name="T5" fmla="*/ 59 h 59"/>
                <a:gd name="T6" fmla="*/ 0 w 56"/>
                <a:gd name="T7" fmla="*/ 29 h 59"/>
                <a:gd name="T8" fmla="*/ 28 w 56"/>
                <a:gd name="T9" fmla="*/ 0 h 59"/>
              </a:gdLst>
              <a:ahLst/>
              <a:cxnLst>
                <a:cxn ang="0">
                  <a:pos x="T0" y="T1"/>
                </a:cxn>
                <a:cxn ang="0">
                  <a:pos x="T2" y="T3"/>
                </a:cxn>
                <a:cxn ang="0">
                  <a:pos x="T4" y="T5"/>
                </a:cxn>
                <a:cxn ang="0">
                  <a:pos x="T6" y="T7"/>
                </a:cxn>
                <a:cxn ang="0">
                  <a:pos x="T8" y="T9"/>
                </a:cxn>
              </a:cxnLst>
              <a:rect l="0" t="0" r="r" b="b"/>
              <a:pathLst>
                <a:path w="56" h="59">
                  <a:moveTo>
                    <a:pt x="28" y="0"/>
                  </a:moveTo>
                  <a:lnTo>
                    <a:pt x="56" y="29"/>
                  </a:lnTo>
                  <a:lnTo>
                    <a:pt x="28" y="59"/>
                  </a:lnTo>
                  <a:lnTo>
                    <a:pt x="0" y="29"/>
                  </a:lnTo>
                  <a:lnTo>
                    <a:pt x="28" y="0"/>
                  </a:lnTo>
                  <a:close/>
                </a:path>
              </a:pathLst>
            </a:custGeom>
            <a:solidFill>
              <a:srgbClr val="000080"/>
            </a:solidFill>
            <a:ln w="6350">
              <a:solidFill>
                <a:srgbClr val="000080"/>
              </a:solidFill>
              <a:prstDash val="solid"/>
              <a:round/>
              <a:headEnd/>
              <a:tailEnd/>
            </a:ln>
          </p:spPr>
          <p:txBody>
            <a:bodyPr/>
            <a:lstStyle/>
            <a:p>
              <a:pPr fontAlgn="base">
                <a:spcBef>
                  <a:spcPct val="0"/>
                </a:spcBef>
                <a:spcAft>
                  <a:spcPct val="0"/>
                </a:spcAft>
              </a:pPr>
              <a:endParaRPr lang="en-US" sz="2400" smtClean="0">
                <a:solidFill>
                  <a:srgbClr val="000000"/>
                </a:solidFill>
              </a:endParaRPr>
            </a:p>
          </p:txBody>
        </p:sp>
        <p:sp>
          <p:nvSpPr>
            <p:cNvPr id="1590331" name="Freeform 59"/>
            <p:cNvSpPr>
              <a:spLocks/>
            </p:cNvSpPr>
            <p:nvPr/>
          </p:nvSpPr>
          <p:spPr bwMode="auto">
            <a:xfrm>
              <a:off x="4731" y="1629"/>
              <a:ext cx="56" cy="59"/>
            </a:xfrm>
            <a:custGeom>
              <a:avLst/>
              <a:gdLst>
                <a:gd name="T0" fmla="*/ 28 w 56"/>
                <a:gd name="T1" fmla="*/ 0 h 59"/>
                <a:gd name="T2" fmla="*/ 56 w 56"/>
                <a:gd name="T3" fmla="*/ 30 h 59"/>
                <a:gd name="T4" fmla="*/ 28 w 56"/>
                <a:gd name="T5" fmla="*/ 59 h 59"/>
                <a:gd name="T6" fmla="*/ 0 w 56"/>
                <a:gd name="T7" fmla="*/ 30 h 59"/>
                <a:gd name="T8" fmla="*/ 28 w 56"/>
                <a:gd name="T9" fmla="*/ 0 h 59"/>
              </a:gdLst>
              <a:ahLst/>
              <a:cxnLst>
                <a:cxn ang="0">
                  <a:pos x="T0" y="T1"/>
                </a:cxn>
                <a:cxn ang="0">
                  <a:pos x="T2" y="T3"/>
                </a:cxn>
                <a:cxn ang="0">
                  <a:pos x="T4" y="T5"/>
                </a:cxn>
                <a:cxn ang="0">
                  <a:pos x="T6" y="T7"/>
                </a:cxn>
                <a:cxn ang="0">
                  <a:pos x="T8" y="T9"/>
                </a:cxn>
              </a:cxnLst>
              <a:rect l="0" t="0" r="r" b="b"/>
              <a:pathLst>
                <a:path w="56" h="59">
                  <a:moveTo>
                    <a:pt x="28" y="0"/>
                  </a:moveTo>
                  <a:lnTo>
                    <a:pt x="56" y="30"/>
                  </a:lnTo>
                  <a:lnTo>
                    <a:pt x="28" y="59"/>
                  </a:lnTo>
                  <a:lnTo>
                    <a:pt x="0" y="30"/>
                  </a:lnTo>
                  <a:lnTo>
                    <a:pt x="28" y="0"/>
                  </a:lnTo>
                  <a:close/>
                </a:path>
              </a:pathLst>
            </a:custGeom>
            <a:solidFill>
              <a:srgbClr val="00FFFF"/>
            </a:solidFill>
            <a:ln w="6350">
              <a:solidFill>
                <a:srgbClr val="000080"/>
              </a:solidFill>
              <a:prstDash val="solid"/>
              <a:round/>
              <a:headEnd/>
              <a:tailEnd/>
            </a:ln>
          </p:spPr>
          <p:txBody>
            <a:bodyPr/>
            <a:lstStyle/>
            <a:p>
              <a:pPr fontAlgn="base">
                <a:spcBef>
                  <a:spcPct val="0"/>
                </a:spcBef>
                <a:spcAft>
                  <a:spcPct val="0"/>
                </a:spcAft>
              </a:pPr>
              <a:endParaRPr lang="en-US" sz="2400" smtClean="0">
                <a:solidFill>
                  <a:srgbClr val="000000"/>
                </a:solidFill>
              </a:endParaRPr>
            </a:p>
          </p:txBody>
        </p:sp>
        <p:sp>
          <p:nvSpPr>
            <p:cNvPr id="1590332" name="Freeform 60"/>
            <p:cNvSpPr>
              <a:spLocks/>
            </p:cNvSpPr>
            <p:nvPr/>
          </p:nvSpPr>
          <p:spPr bwMode="auto">
            <a:xfrm>
              <a:off x="4609" y="1528"/>
              <a:ext cx="57" cy="59"/>
            </a:xfrm>
            <a:custGeom>
              <a:avLst/>
              <a:gdLst>
                <a:gd name="T0" fmla="*/ 29 w 57"/>
                <a:gd name="T1" fmla="*/ 0 h 59"/>
                <a:gd name="T2" fmla="*/ 57 w 57"/>
                <a:gd name="T3" fmla="*/ 29 h 59"/>
                <a:gd name="T4" fmla="*/ 29 w 57"/>
                <a:gd name="T5" fmla="*/ 59 h 59"/>
                <a:gd name="T6" fmla="*/ 0 w 57"/>
                <a:gd name="T7" fmla="*/ 29 h 59"/>
                <a:gd name="T8" fmla="*/ 29 w 57"/>
                <a:gd name="T9" fmla="*/ 0 h 59"/>
              </a:gdLst>
              <a:ahLst/>
              <a:cxnLst>
                <a:cxn ang="0">
                  <a:pos x="T0" y="T1"/>
                </a:cxn>
                <a:cxn ang="0">
                  <a:pos x="T2" y="T3"/>
                </a:cxn>
                <a:cxn ang="0">
                  <a:pos x="T4" y="T5"/>
                </a:cxn>
                <a:cxn ang="0">
                  <a:pos x="T6" y="T7"/>
                </a:cxn>
                <a:cxn ang="0">
                  <a:pos x="T8" y="T9"/>
                </a:cxn>
              </a:cxnLst>
              <a:rect l="0" t="0" r="r" b="b"/>
              <a:pathLst>
                <a:path w="57" h="59">
                  <a:moveTo>
                    <a:pt x="29" y="0"/>
                  </a:moveTo>
                  <a:lnTo>
                    <a:pt x="57" y="29"/>
                  </a:lnTo>
                  <a:lnTo>
                    <a:pt x="29" y="59"/>
                  </a:lnTo>
                  <a:lnTo>
                    <a:pt x="0" y="29"/>
                  </a:lnTo>
                  <a:lnTo>
                    <a:pt x="29" y="0"/>
                  </a:lnTo>
                  <a:close/>
                </a:path>
              </a:pathLst>
            </a:custGeom>
            <a:solidFill>
              <a:srgbClr val="00FFFF"/>
            </a:solidFill>
            <a:ln w="6350">
              <a:solidFill>
                <a:srgbClr val="000080"/>
              </a:solidFill>
              <a:prstDash val="solid"/>
              <a:round/>
              <a:headEnd/>
              <a:tailEnd/>
            </a:ln>
          </p:spPr>
          <p:txBody>
            <a:bodyPr/>
            <a:lstStyle/>
            <a:p>
              <a:pPr fontAlgn="base">
                <a:spcBef>
                  <a:spcPct val="0"/>
                </a:spcBef>
                <a:spcAft>
                  <a:spcPct val="0"/>
                </a:spcAft>
              </a:pPr>
              <a:endParaRPr lang="en-US" sz="2400" smtClean="0">
                <a:solidFill>
                  <a:srgbClr val="000000"/>
                </a:solidFill>
              </a:endParaRPr>
            </a:p>
          </p:txBody>
        </p:sp>
        <p:sp>
          <p:nvSpPr>
            <p:cNvPr id="1590333" name="Freeform 61"/>
            <p:cNvSpPr>
              <a:spLocks/>
            </p:cNvSpPr>
            <p:nvPr/>
          </p:nvSpPr>
          <p:spPr bwMode="auto">
            <a:xfrm>
              <a:off x="5212" y="1832"/>
              <a:ext cx="57" cy="60"/>
            </a:xfrm>
            <a:custGeom>
              <a:avLst/>
              <a:gdLst>
                <a:gd name="T0" fmla="*/ 28 w 57"/>
                <a:gd name="T1" fmla="*/ 0 h 60"/>
                <a:gd name="T2" fmla="*/ 57 w 57"/>
                <a:gd name="T3" fmla="*/ 30 h 60"/>
                <a:gd name="T4" fmla="*/ 28 w 57"/>
                <a:gd name="T5" fmla="*/ 60 h 60"/>
                <a:gd name="T6" fmla="*/ 0 w 57"/>
                <a:gd name="T7" fmla="*/ 30 h 60"/>
                <a:gd name="T8" fmla="*/ 28 w 57"/>
                <a:gd name="T9" fmla="*/ 0 h 60"/>
              </a:gdLst>
              <a:ahLst/>
              <a:cxnLst>
                <a:cxn ang="0">
                  <a:pos x="T0" y="T1"/>
                </a:cxn>
                <a:cxn ang="0">
                  <a:pos x="T2" y="T3"/>
                </a:cxn>
                <a:cxn ang="0">
                  <a:pos x="T4" y="T5"/>
                </a:cxn>
                <a:cxn ang="0">
                  <a:pos x="T6" y="T7"/>
                </a:cxn>
                <a:cxn ang="0">
                  <a:pos x="T8" y="T9"/>
                </a:cxn>
              </a:cxnLst>
              <a:rect l="0" t="0" r="r" b="b"/>
              <a:pathLst>
                <a:path w="57" h="60">
                  <a:moveTo>
                    <a:pt x="28" y="0"/>
                  </a:moveTo>
                  <a:lnTo>
                    <a:pt x="57" y="30"/>
                  </a:lnTo>
                  <a:lnTo>
                    <a:pt x="28" y="60"/>
                  </a:lnTo>
                  <a:lnTo>
                    <a:pt x="0" y="30"/>
                  </a:lnTo>
                  <a:lnTo>
                    <a:pt x="28" y="0"/>
                  </a:lnTo>
                  <a:close/>
                </a:path>
              </a:pathLst>
            </a:custGeom>
            <a:solidFill>
              <a:srgbClr val="000080"/>
            </a:solidFill>
            <a:ln w="6350">
              <a:solidFill>
                <a:srgbClr val="000080"/>
              </a:solidFill>
              <a:prstDash val="solid"/>
              <a:round/>
              <a:headEnd/>
              <a:tailEnd/>
            </a:ln>
          </p:spPr>
          <p:txBody>
            <a:bodyPr/>
            <a:lstStyle/>
            <a:p>
              <a:pPr fontAlgn="base">
                <a:spcBef>
                  <a:spcPct val="0"/>
                </a:spcBef>
                <a:spcAft>
                  <a:spcPct val="0"/>
                </a:spcAft>
              </a:pPr>
              <a:endParaRPr lang="en-US" sz="2400" smtClean="0">
                <a:solidFill>
                  <a:srgbClr val="000000"/>
                </a:solidFill>
              </a:endParaRPr>
            </a:p>
          </p:txBody>
        </p:sp>
        <p:sp>
          <p:nvSpPr>
            <p:cNvPr id="1590334" name="Freeform 62"/>
            <p:cNvSpPr>
              <a:spLocks/>
            </p:cNvSpPr>
            <p:nvPr/>
          </p:nvSpPr>
          <p:spPr bwMode="auto">
            <a:xfrm>
              <a:off x="4731" y="1832"/>
              <a:ext cx="56" cy="60"/>
            </a:xfrm>
            <a:custGeom>
              <a:avLst/>
              <a:gdLst>
                <a:gd name="T0" fmla="*/ 28 w 56"/>
                <a:gd name="T1" fmla="*/ 0 h 60"/>
                <a:gd name="T2" fmla="*/ 56 w 56"/>
                <a:gd name="T3" fmla="*/ 30 h 60"/>
                <a:gd name="T4" fmla="*/ 28 w 56"/>
                <a:gd name="T5" fmla="*/ 60 h 60"/>
                <a:gd name="T6" fmla="*/ 0 w 56"/>
                <a:gd name="T7" fmla="*/ 30 h 60"/>
                <a:gd name="T8" fmla="*/ 28 w 56"/>
                <a:gd name="T9" fmla="*/ 0 h 60"/>
              </a:gdLst>
              <a:ahLst/>
              <a:cxnLst>
                <a:cxn ang="0">
                  <a:pos x="T0" y="T1"/>
                </a:cxn>
                <a:cxn ang="0">
                  <a:pos x="T2" y="T3"/>
                </a:cxn>
                <a:cxn ang="0">
                  <a:pos x="T4" y="T5"/>
                </a:cxn>
                <a:cxn ang="0">
                  <a:pos x="T6" y="T7"/>
                </a:cxn>
                <a:cxn ang="0">
                  <a:pos x="T8" y="T9"/>
                </a:cxn>
              </a:cxnLst>
              <a:rect l="0" t="0" r="r" b="b"/>
              <a:pathLst>
                <a:path w="56" h="60">
                  <a:moveTo>
                    <a:pt x="28" y="0"/>
                  </a:moveTo>
                  <a:lnTo>
                    <a:pt x="56" y="30"/>
                  </a:lnTo>
                  <a:lnTo>
                    <a:pt x="28" y="60"/>
                  </a:lnTo>
                  <a:lnTo>
                    <a:pt x="0" y="30"/>
                  </a:lnTo>
                  <a:lnTo>
                    <a:pt x="28" y="0"/>
                  </a:lnTo>
                  <a:close/>
                </a:path>
              </a:pathLst>
            </a:custGeom>
            <a:solidFill>
              <a:srgbClr val="00FFFF"/>
            </a:solidFill>
            <a:ln w="6350">
              <a:solidFill>
                <a:srgbClr val="000080"/>
              </a:solidFill>
              <a:prstDash val="solid"/>
              <a:round/>
              <a:headEnd/>
              <a:tailEnd/>
            </a:ln>
          </p:spPr>
          <p:txBody>
            <a:bodyPr/>
            <a:lstStyle/>
            <a:p>
              <a:pPr fontAlgn="base">
                <a:spcBef>
                  <a:spcPct val="0"/>
                </a:spcBef>
                <a:spcAft>
                  <a:spcPct val="0"/>
                </a:spcAft>
              </a:pPr>
              <a:endParaRPr lang="en-US" sz="2400" smtClean="0">
                <a:solidFill>
                  <a:srgbClr val="000000"/>
                </a:solidFill>
              </a:endParaRPr>
            </a:p>
          </p:txBody>
        </p:sp>
        <p:sp>
          <p:nvSpPr>
            <p:cNvPr id="1590335" name="Freeform 63"/>
            <p:cNvSpPr>
              <a:spLocks/>
            </p:cNvSpPr>
            <p:nvPr/>
          </p:nvSpPr>
          <p:spPr bwMode="auto">
            <a:xfrm>
              <a:off x="4852" y="2235"/>
              <a:ext cx="57" cy="59"/>
            </a:xfrm>
            <a:custGeom>
              <a:avLst/>
              <a:gdLst>
                <a:gd name="T0" fmla="*/ 28 w 57"/>
                <a:gd name="T1" fmla="*/ 0 h 59"/>
                <a:gd name="T2" fmla="*/ 57 w 57"/>
                <a:gd name="T3" fmla="*/ 29 h 59"/>
                <a:gd name="T4" fmla="*/ 28 w 57"/>
                <a:gd name="T5" fmla="*/ 59 h 59"/>
                <a:gd name="T6" fmla="*/ 0 w 57"/>
                <a:gd name="T7" fmla="*/ 29 h 59"/>
                <a:gd name="T8" fmla="*/ 28 w 57"/>
                <a:gd name="T9" fmla="*/ 0 h 59"/>
              </a:gdLst>
              <a:ahLst/>
              <a:cxnLst>
                <a:cxn ang="0">
                  <a:pos x="T0" y="T1"/>
                </a:cxn>
                <a:cxn ang="0">
                  <a:pos x="T2" y="T3"/>
                </a:cxn>
                <a:cxn ang="0">
                  <a:pos x="T4" y="T5"/>
                </a:cxn>
                <a:cxn ang="0">
                  <a:pos x="T6" y="T7"/>
                </a:cxn>
                <a:cxn ang="0">
                  <a:pos x="T8" y="T9"/>
                </a:cxn>
              </a:cxnLst>
              <a:rect l="0" t="0" r="r" b="b"/>
              <a:pathLst>
                <a:path w="57" h="59">
                  <a:moveTo>
                    <a:pt x="28" y="0"/>
                  </a:moveTo>
                  <a:lnTo>
                    <a:pt x="57" y="29"/>
                  </a:lnTo>
                  <a:lnTo>
                    <a:pt x="28" y="59"/>
                  </a:lnTo>
                  <a:lnTo>
                    <a:pt x="0" y="29"/>
                  </a:lnTo>
                  <a:lnTo>
                    <a:pt x="28" y="0"/>
                  </a:lnTo>
                  <a:close/>
                </a:path>
              </a:pathLst>
            </a:custGeom>
            <a:solidFill>
              <a:srgbClr val="00FFFF"/>
            </a:solidFill>
            <a:ln w="6350">
              <a:solidFill>
                <a:srgbClr val="000080"/>
              </a:solidFill>
              <a:prstDash val="solid"/>
              <a:round/>
              <a:headEnd/>
              <a:tailEnd/>
            </a:ln>
          </p:spPr>
          <p:txBody>
            <a:bodyPr/>
            <a:lstStyle/>
            <a:p>
              <a:pPr fontAlgn="base">
                <a:spcBef>
                  <a:spcPct val="0"/>
                </a:spcBef>
                <a:spcAft>
                  <a:spcPct val="0"/>
                </a:spcAft>
              </a:pPr>
              <a:endParaRPr lang="en-US" sz="2400" smtClean="0">
                <a:solidFill>
                  <a:srgbClr val="000000"/>
                </a:solidFill>
              </a:endParaRPr>
            </a:p>
          </p:txBody>
        </p:sp>
        <p:sp>
          <p:nvSpPr>
            <p:cNvPr id="1590336" name="Freeform 64"/>
            <p:cNvSpPr>
              <a:spLocks/>
            </p:cNvSpPr>
            <p:nvPr/>
          </p:nvSpPr>
          <p:spPr bwMode="auto">
            <a:xfrm>
              <a:off x="5091" y="1930"/>
              <a:ext cx="56" cy="59"/>
            </a:xfrm>
            <a:custGeom>
              <a:avLst/>
              <a:gdLst>
                <a:gd name="T0" fmla="*/ 28 w 56"/>
                <a:gd name="T1" fmla="*/ 0 h 59"/>
                <a:gd name="T2" fmla="*/ 56 w 56"/>
                <a:gd name="T3" fmla="*/ 30 h 59"/>
                <a:gd name="T4" fmla="*/ 28 w 56"/>
                <a:gd name="T5" fmla="*/ 59 h 59"/>
                <a:gd name="T6" fmla="*/ 0 w 56"/>
                <a:gd name="T7" fmla="*/ 30 h 59"/>
                <a:gd name="T8" fmla="*/ 28 w 56"/>
                <a:gd name="T9" fmla="*/ 0 h 59"/>
              </a:gdLst>
              <a:ahLst/>
              <a:cxnLst>
                <a:cxn ang="0">
                  <a:pos x="T0" y="T1"/>
                </a:cxn>
                <a:cxn ang="0">
                  <a:pos x="T2" y="T3"/>
                </a:cxn>
                <a:cxn ang="0">
                  <a:pos x="T4" y="T5"/>
                </a:cxn>
                <a:cxn ang="0">
                  <a:pos x="T6" y="T7"/>
                </a:cxn>
                <a:cxn ang="0">
                  <a:pos x="T8" y="T9"/>
                </a:cxn>
              </a:cxnLst>
              <a:rect l="0" t="0" r="r" b="b"/>
              <a:pathLst>
                <a:path w="56" h="59">
                  <a:moveTo>
                    <a:pt x="28" y="0"/>
                  </a:moveTo>
                  <a:lnTo>
                    <a:pt x="56" y="30"/>
                  </a:lnTo>
                  <a:lnTo>
                    <a:pt x="28" y="59"/>
                  </a:lnTo>
                  <a:lnTo>
                    <a:pt x="0" y="30"/>
                  </a:lnTo>
                  <a:lnTo>
                    <a:pt x="28" y="0"/>
                  </a:lnTo>
                  <a:close/>
                </a:path>
              </a:pathLst>
            </a:custGeom>
            <a:solidFill>
              <a:srgbClr val="000080"/>
            </a:solidFill>
            <a:ln w="6350">
              <a:solidFill>
                <a:srgbClr val="000080"/>
              </a:solidFill>
              <a:prstDash val="solid"/>
              <a:round/>
              <a:headEnd/>
              <a:tailEnd/>
            </a:ln>
          </p:spPr>
          <p:txBody>
            <a:bodyPr/>
            <a:lstStyle/>
            <a:p>
              <a:pPr fontAlgn="base">
                <a:spcBef>
                  <a:spcPct val="0"/>
                </a:spcBef>
                <a:spcAft>
                  <a:spcPct val="0"/>
                </a:spcAft>
              </a:pPr>
              <a:endParaRPr lang="en-US" sz="2400" smtClean="0">
                <a:solidFill>
                  <a:srgbClr val="000000"/>
                </a:solidFill>
              </a:endParaRPr>
            </a:p>
          </p:txBody>
        </p:sp>
        <p:sp>
          <p:nvSpPr>
            <p:cNvPr id="1590337" name="Freeform 65"/>
            <p:cNvSpPr>
              <a:spLocks/>
            </p:cNvSpPr>
            <p:nvPr/>
          </p:nvSpPr>
          <p:spPr bwMode="auto">
            <a:xfrm>
              <a:off x="4852" y="1832"/>
              <a:ext cx="57" cy="60"/>
            </a:xfrm>
            <a:custGeom>
              <a:avLst/>
              <a:gdLst>
                <a:gd name="T0" fmla="*/ 28 w 57"/>
                <a:gd name="T1" fmla="*/ 0 h 60"/>
                <a:gd name="T2" fmla="*/ 57 w 57"/>
                <a:gd name="T3" fmla="*/ 30 h 60"/>
                <a:gd name="T4" fmla="*/ 28 w 57"/>
                <a:gd name="T5" fmla="*/ 60 h 60"/>
                <a:gd name="T6" fmla="*/ 0 w 57"/>
                <a:gd name="T7" fmla="*/ 30 h 60"/>
                <a:gd name="T8" fmla="*/ 28 w 57"/>
                <a:gd name="T9" fmla="*/ 0 h 60"/>
              </a:gdLst>
              <a:ahLst/>
              <a:cxnLst>
                <a:cxn ang="0">
                  <a:pos x="T0" y="T1"/>
                </a:cxn>
                <a:cxn ang="0">
                  <a:pos x="T2" y="T3"/>
                </a:cxn>
                <a:cxn ang="0">
                  <a:pos x="T4" y="T5"/>
                </a:cxn>
                <a:cxn ang="0">
                  <a:pos x="T6" y="T7"/>
                </a:cxn>
                <a:cxn ang="0">
                  <a:pos x="T8" y="T9"/>
                </a:cxn>
              </a:cxnLst>
              <a:rect l="0" t="0" r="r" b="b"/>
              <a:pathLst>
                <a:path w="57" h="60">
                  <a:moveTo>
                    <a:pt x="28" y="0"/>
                  </a:moveTo>
                  <a:lnTo>
                    <a:pt x="57" y="30"/>
                  </a:lnTo>
                  <a:lnTo>
                    <a:pt x="28" y="60"/>
                  </a:lnTo>
                  <a:lnTo>
                    <a:pt x="0" y="30"/>
                  </a:lnTo>
                  <a:lnTo>
                    <a:pt x="28" y="0"/>
                  </a:lnTo>
                  <a:close/>
                </a:path>
              </a:pathLst>
            </a:custGeom>
            <a:solidFill>
              <a:srgbClr val="000080"/>
            </a:solidFill>
            <a:ln w="6350">
              <a:solidFill>
                <a:srgbClr val="000080"/>
              </a:solidFill>
              <a:prstDash val="solid"/>
              <a:round/>
              <a:headEnd/>
              <a:tailEnd/>
            </a:ln>
          </p:spPr>
          <p:txBody>
            <a:bodyPr/>
            <a:lstStyle/>
            <a:p>
              <a:pPr fontAlgn="base">
                <a:spcBef>
                  <a:spcPct val="0"/>
                </a:spcBef>
                <a:spcAft>
                  <a:spcPct val="0"/>
                </a:spcAft>
              </a:pPr>
              <a:endParaRPr lang="en-US" sz="2400" smtClean="0">
                <a:solidFill>
                  <a:srgbClr val="000000"/>
                </a:solidFill>
              </a:endParaRPr>
            </a:p>
          </p:txBody>
        </p:sp>
        <p:sp>
          <p:nvSpPr>
            <p:cNvPr id="1590338" name="Oval 66"/>
            <p:cNvSpPr>
              <a:spLocks noChangeArrowheads="1"/>
            </p:cNvSpPr>
            <p:nvPr/>
          </p:nvSpPr>
          <p:spPr bwMode="auto">
            <a:xfrm>
              <a:off x="4686" y="1811"/>
              <a:ext cx="53" cy="55"/>
            </a:xfrm>
            <a:prstGeom prst="ellipse">
              <a:avLst/>
            </a:prstGeom>
            <a:solidFill>
              <a:srgbClr val="FF0000"/>
            </a:solidFill>
            <a:ln w="6350">
              <a:solidFill>
                <a:srgbClr val="FF0000"/>
              </a:solidFill>
              <a:round/>
              <a:headEnd/>
              <a:tailEnd/>
            </a:ln>
          </p:spPr>
          <p:txBody>
            <a:bodyPr/>
            <a:lstStyle/>
            <a:p>
              <a:pPr fontAlgn="base">
                <a:spcBef>
                  <a:spcPct val="0"/>
                </a:spcBef>
                <a:spcAft>
                  <a:spcPct val="0"/>
                </a:spcAft>
              </a:pPr>
              <a:endParaRPr lang="en-US" sz="2400" smtClean="0">
                <a:solidFill>
                  <a:srgbClr val="000000"/>
                </a:solidFill>
              </a:endParaRPr>
            </a:p>
          </p:txBody>
        </p:sp>
        <p:sp>
          <p:nvSpPr>
            <p:cNvPr id="1590339" name="Oval 67"/>
            <p:cNvSpPr>
              <a:spLocks noChangeArrowheads="1"/>
            </p:cNvSpPr>
            <p:nvPr/>
          </p:nvSpPr>
          <p:spPr bwMode="auto">
            <a:xfrm>
              <a:off x="5054" y="1900"/>
              <a:ext cx="53" cy="55"/>
            </a:xfrm>
            <a:prstGeom prst="ellipse">
              <a:avLst/>
            </a:prstGeom>
            <a:solidFill>
              <a:srgbClr val="FF0000"/>
            </a:solidFill>
            <a:ln w="6350">
              <a:solidFill>
                <a:srgbClr val="FF0000"/>
              </a:solidFill>
              <a:round/>
              <a:headEnd/>
              <a:tailEnd/>
            </a:ln>
          </p:spPr>
          <p:txBody>
            <a:bodyPr/>
            <a:lstStyle/>
            <a:p>
              <a:pPr fontAlgn="base">
                <a:spcBef>
                  <a:spcPct val="0"/>
                </a:spcBef>
                <a:spcAft>
                  <a:spcPct val="0"/>
                </a:spcAft>
              </a:pPr>
              <a:endParaRPr lang="en-US" sz="2400" smtClean="0">
                <a:solidFill>
                  <a:srgbClr val="000000"/>
                </a:solidFill>
              </a:endParaRPr>
            </a:p>
          </p:txBody>
        </p:sp>
        <p:sp>
          <p:nvSpPr>
            <p:cNvPr id="1590340" name="Rectangle 68"/>
            <p:cNvSpPr>
              <a:spLocks noChangeArrowheads="1"/>
            </p:cNvSpPr>
            <p:nvPr/>
          </p:nvSpPr>
          <p:spPr bwMode="auto">
            <a:xfrm>
              <a:off x="4221" y="2336"/>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0</a:t>
              </a:r>
              <a:endParaRPr lang="ko-KR" altLang="en-US" sz="2400" smtClean="0">
                <a:solidFill>
                  <a:srgbClr val="000000"/>
                </a:solidFill>
                <a:ea typeface="Gulim" pitchFamily="34" charset="-127"/>
              </a:endParaRPr>
            </a:p>
          </p:txBody>
        </p:sp>
        <p:sp>
          <p:nvSpPr>
            <p:cNvPr id="1590341" name="Rectangle 69"/>
            <p:cNvSpPr>
              <a:spLocks noChangeArrowheads="1"/>
            </p:cNvSpPr>
            <p:nvPr/>
          </p:nvSpPr>
          <p:spPr bwMode="auto">
            <a:xfrm>
              <a:off x="4221" y="2235"/>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1</a:t>
              </a:r>
              <a:endParaRPr lang="ko-KR" altLang="en-US" sz="2400" smtClean="0">
                <a:solidFill>
                  <a:srgbClr val="000000"/>
                </a:solidFill>
                <a:ea typeface="Gulim" pitchFamily="34" charset="-127"/>
              </a:endParaRPr>
            </a:p>
          </p:txBody>
        </p:sp>
        <p:sp>
          <p:nvSpPr>
            <p:cNvPr id="1590342" name="Rectangle 70"/>
            <p:cNvSpPr>
              <a:spLocks noChangeArrowheads="1"/>
            </p:cNvSpPr>
            <p:nvPr/>
          </p:nvSpPr>
          <p:spPr bwMode="auto">
            <a:xfrm>
              <a:off x="4221" y="2133"/>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2</a:t>
              </a:r>
              <a:endParaRPr lang="ko-KR" altLang="en-US" sz="2400" smtClean="0">
                <a:solidFill>
                  <a:srgbClr val="000000"/>
                </a:solidFill>
                <a:ea typeface="Gulim" pitchFamily="34" charset="-127"/>
              </a:endParaRPr>
            </a:p>
          </p:txBody>
        </p:sp>
        <p:sp>
          <p:nvSpPr>
            <p:cNvPr id="1590343" name="Rectangle 71"/>
            <p:cNvSpPr>
              <a:spLocks noChangeArrowheads="1"/>
            </p:cNvSpPr>
            <p:nvPr/>
          </p:nvSpPr>
          <p:spPr bwMode="auto">
            <a:xfrm>
              <a:off x="4221" y="2032"/>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3</a:t>
              </a:r>
              <a:endParaRPr lang="ko-KR" altLang="en-US" sz="2400" smtClean="0">
                <a:solidFill>
                  <a:srgbClr val="000000"/>
                </a:solidFill>
                <a:ea typeface="Gulim" pitchFamily="34" charset="-127"/>
              </a:endParaRPr>
            </a:p>
          </p:txBody>
        </p:sp>
        <p:sp>
          <p:nvSpPr>
            <p:cNvPr id="1590344" name="Rectangle 72"/>
            <p:cNvSpPr>
              <a:spLocks noChangeArrowheads="1"/>
            </p:cNvSpPr>
            <p:nvPr/>
          </p:nvSpPr>
          <p:spPr bwMode="auto">
            <a:xfrm>
              <a:off x="4221" y="1930"/>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4</a:t>
              </a:r>
              <a:endParaRPr lang="ko-KR" altLang="en-US" sz="2400" smtClean="0">
                <a:solidFill>
                  <a:srgbClr val="000000"/>
                </a:solidFill>
                <a:ea typeface="Gulim" pitchFamily="34" charset="-127"/>
              </a:endParaRPr>
            </a:p>
          </p:txBody>
        </p:sp>
        <p:sp>
          <p:nvSpPr>
            <p:cNvPr id="1590345" name="Rectangle 73"/>
            <p:cNvSpPr>
              <a:spLocks noChangeArrowheads="1"/>
            </p:cNvSpPr>
            <p:nvPr/>
          </p:nvSpPr>
          <p:spPr bwMode="auto">
            <a:xfrm>
              <a:off x="4221" y="1828"/>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5</a:t>
              </a:r>
              <a:endParaRPr lang="ko-KR" altLang="en-US" sz="2400" smtClean="0">
                <a:solidFill>
                  <a:srgbClr val="000000"/>
                </a:solidFill>
                <a:ea typeface="Gulim" pitchFamily="34" charset="-127"/>
              </a:endParaRPr>
            </a:p>
          </p:txBody>
        </p:sp>
        <p:sp>
          <p:nvSpPr>
            <p:cNvPr id="1590346" name="Rectangle 74"/>
            <p:cNvSpPr>
              <a:spLocks noChangeArrowheads="1"/>
            </p:cNvSpPr>
            <p:nvPr/>
          </p:nvSpPr>
          <p:spPr bwMode="auto">
            <a:xfrm>
              <a:off x="4221" y="1731"/>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6</a:t>
              </a:r>
              <a:endParaRPr lang="ko-KR" altLang="en-US" sz="2400" smtClean="0">
                <a:solidFill>
                  <a:srgbClr val="000000"/>
                </a:solidFill>
                <a:ea typeface="Gulim" pitchFamily="34" charset="-127"/>
              </a:endParaRPr>
            </a:p>
          </p:txBody>
        </p:sp>
        <p:sp>
          <p:nvSpPr>
            <p:cNvPr id="1590347" name="Rectangle 75"/>
            <p:cNvSpPr>
              <a:spLocks noChangeArrowheads="1"/>
            </p:cNvSpPr>
            <p:nvPr/>
          </p:nvSpPr>
          <p:spPr bwMode="auto">
            <a:xfrm>
              <a:off x="4221" y="1629"/>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7</a:t>
              </a:r>
              <a:endParaRPr lang="ko-KR" altLang="en-US" sz="2400" smtClean="0">
                <a:solidFill>
                  <a:srgbClr val="000000"/>
                </a:solidFill>
                <a:ea typeface="Gulim" pitchFamily="34" charset="-127"/>
              </a:endParaRPr>
            </a:p>
          </p:txBody>
        </p:sp>
        <p:sp>
          <p:nvSpPr>
            <p:cNvPr id="1590348" name="Rectangle 76"/>
            <p:cNvSpPr>
              <a:spLocks noChangeArrowheads="1"/>
            </p:cNvSpPr>
            <p:nvPr/>
          </p:nvSpPr>
          <p:spPr bwMode="auto">
            <a:xfrm>
              <a:off x="4221" y="1528"/>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8</a:t>
              </a:r>
              <a:endParaRPr lang="ko-KR" altLang="en-US" sz="2400" smtClean="0">
                <a:solidFill>
                  <a:srgbClr val="000000"/>
                </a:solidFill>
                <a:ea typeface="Gulim" pitchFamily="34" charset="-127"/>
              </a:endParaRPr>
            </a:p>
          </p:txBody>
        </p:sp>
        <p:sp>
          <p:nvSpPr>
            <p:cNvPr id="1590349" name="Rectangle 77"/>
            <p:cNvSpPr>
              <a:spLocks noChangeArrowheads="1"/>
            </p:cNvSpPr>
            <p:nvPr/>
          </p:nvSpPr>
          <p:spPr bwMode="auto">
            <a:xfrm>
              <a:off x="4221" y="1426"/>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9</a:t>
              </a:r>
              <a:endParaRPr lang="ko-KR" altLang="en-US" sz="2400" smtClean="0">
                <a:solidFill>
                  <a:srgbClr val="000000"/>
                </a:solidFill>
                <a:ea typeface="Gulim" pitchFamily="34" charset="-127"/>
              </a:endParaRPr>
            </a:p>
          </p:txBody>
        </p:sp>
        <p:sp>
          <p:nvSpPr>
            <p:cNvPr id="1590350" name="Rectangle 78"/>
            <p:cNvSpPr>
              <a:spLocks noChangeArrowheads="1"/>
            </p:cNvSpPr>
            <p:nvPr/>
          </p:nvSpPr>
          <p:spPr bwMode="auto">
            <a:xfrm>
              <a:off x="4197" y="1324"/>
              <a:ext cx="73"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10</a:t>
              </a:r>
              <a:endParaRPr lang="ko-KR" altLang="en-US" sz="2400" smtClean="0">
                <a:solidFill>
                  <a:srgbClr val="000000"/>
                </a:solidFill>
                <a:ea typeface="Gulim" pitchFamily="34" charset="-127"/>
              </a:endParaRPr>
            </a:p>
          </p:txBody>
        </p:sp>
        <p:sp>
          <p:nvSpPr>
            <p:cNvPr id="1590351" name="Rectangle 79"/>
            <p:cNvSpPr>
              <a:spLocks noChangeArrowheads="1"/>
            </p:cNvSpPr>
            <p:nvPr/>
          </p:nvSpPr>
          <p:spPr bwMode="auto">
            <a:xfrm>
              <a:off x="4266"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0</a:t>
              </a:r>
              <a:endParaRPr lang="ko-KR" altLang="en-US" sz="2400" smtClean="0">
                <a:solidFill>
                  <a:srgbClr val="000000"/>
                </a:solidFill>
                <a:ea typeface="Gulim" pitchFamily="34" charset="-127"/>
              </a:endParaRPr>
            </a:p>
          </p:txBody>
        </p:sp>
        <p:sp>
          <p:nvSpPr>
            <p:cNvPr id="1590352" name="Rectangle 80"/>
            <p:cNvSpPr>
              <a:spLocks noChangeArrowheads="1"/>
            </p:cNvSpPr>
            <p:nvPr/>
          </p:nvSpPr>
          <p:spPr bwMode="auto">
            <a:xfrm>
              <a:off x="4387"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1</a:t>
              </a:r>
              <a:endParaRPr lang="ko-KR" altLang="en-US" sz="2400" smtClean="0">
                <a:solidFill>
                  <a:srgbClr val="000000"/>
                </a:solidFill>
                <a:ea typeface="Gulim" pitchFamily="34" charset="-127"/>
              </a:endParaRPr>
            </a:p>
          </p:txBody>
        </p:sp>
        <p:sp>
          <p:nvSpPr>
            <p:cNvPr id="1590353" name="Rectangle 81"/>
            <p:cNvSpPr>
              <a:spLocks noChangeArrowheads="1"/>
            </p:cNvSpPr>
            <p:nvPr/>
          </p:nvSpPr>
          <p:spPr bwMode="auto">
            <a:xfrm>
              <a:off x="4504"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2</a:t>
              </a:r>
              <a:endParaRPr lang="ko-KR" altLang="en-US" sz="2400" smtClean="0">
                <a:solidFill>
                  <a:srgbClr val="000000"/>
                </a:solidFill>
                <a:ea typeface="Gulim" pitchFamily="34" charset="-127"/>
              </a:endParaRPr>
            </a:p>
          </p:txBody>
        </p:sp>
        <p:sp>
          <p:nvSpPr>
            <p:cNvPr id="1590354" name="Rectangle 82"/>
            <p:cNvSpPr>
              <a:spLocks noChangeArrowheads="1"/>
            </p:cNvSpPr>
            <p:nvPr/>
          </p:nvSpPr>
          <p:spPr bwMode="auto">
            <a:xfrm>
              <a:off x="4626"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3</a:t>
              </a:r>
              <a:endParaRPr lang="ko-KR" altLang="en-US" sz="2400" smtClean="0">
                <a:solidFill>
                  <a:srgbClr val="000000"/>
                </a:solidFill>
                <a:ea typeface="Gulim" pitchFamily="34" charset="-127"/>
              </a:endParaRPr>
            </a:p>
          </p:txBody>
        </p:sp>
        <p:sp>
          <p:nvSpPr>
            <p:cNvPr id="1590355" name="Rectangle 83"/>
            <p:cNvSpPr>
              <a:spLocks noChangeArrowheads="1"/>
            </p:cNvSpPr>
            <p:nvPr/>
          </p:nvSpPr>
          <p:spPr bwMode="auto">
            <a:xfrm>
              <a:off x="4747"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4</a:t>
              </a:r>
              <a:endParaRPr lang="ko-KR" altLang="en-US" sz="2400" smtClean="0">
                <a:solidFill>
                  <a:srgbClr val="000000"/>
                </a:solidFill>
                <a:ea typeface="Gulim" pitchFamily="34" charset="-127"/>
              </a:endParaRPr>
            </a:p>
          </p:txBody>
        </p:sp>
        <p:sp>
          <p:nvSpPr>
            <p:cNvPr id="1590356" name="Rectangle 84"/>
            <p:cNvSpPr>
              <a:spLocks noChangeArrowheads="1"/>
            </p:cNvSpPr>
            <p:nvPr/>
          </p:nvSpPr>
          <p:spPr bwMode="auto">
            <a:xfrm>
              <a:off x="4868"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5</a:t>
              </a:r>
              <a:endParaRPr lang="ko-KR" altLang="en-US" sz="2400" smtClean="0">
                <a:solidFill>
                  <a:srgbClr val="000000"/>
                </a:solidFill>
                <a:ea typeface="Gulim" pitchFamily="34" charset="-127"/>
              </a:endParaRPr>
            </a:p>
          </p:txBody>
        </p:sp>
        <p:sp>
          <p:nvSpPr>
            <p:cNvPr id="1590357" name="Rectangle 85"/>
            <p:cNvSpPr>
              <a:spLocks noChangeArrowheads="1"/>
            </p:cNvSpPr>
            <p:nvPr/>
          </p:nvSpPr>
          <p:spPr bwMode="auto">
            <a:xfrm>
              <a:off x="4986"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6</a:t>
              </a:r>
              <a:endParaRPr lang="ko-KR" altLang="en-US" sz="2400" smtClean="0">
                <a:solidFill>
                  <a:srgbClr val="000000"/>
                </a:solidFill>
                <a:ea typeface="Gulim" pitchFamily="34" charset="-127"/>
              </a:endParaRPr>
            </a:p>
          </p:txBody>
        </p:sp>
        <p:sp>
          <p:nvSpPr>
            <p:cNvPr id="1590358" name="Rectangle 86"/>
            <p:cNvSpPr>
              <a:spLocks noChangeArrowheads="1"/>
            </p:cNvSpPr>
            <p:nvPr/>
          </p:nvSpPr>
          <p:spPr bwMode="auto">
            <a:xfrm>
              <a:off x="5107"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7</a:t>
              </a:r>
              <a:endParaRPr lang="ko-KR" altLang="en-US" sz="2400" smtClean="0">
                <a:solidFill>
                  <a:srgbClr val="000000"/>
                </a:solidFill>
                <a:ea typeface="Gulim" pitchFamily="34" charset="-127"/>
              </a:endParaRPr>
            </a:p>
          </p:txBody>
        </p:sp>
        <p:sp>
          <p:nvSpPr>
            <p:cNvPr id="1590359" name="Rectangle 87"/>
            <p:cNvSpPr>
              <a:spLocks noChangeArrowheads="1"/>
            </p:cNvSpPr>
            <p:nvPr/>
          </p:nvSpPr>
          <p:spPr bwMode="auto">
            <a:xfrm>
              <a:off x="5228"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8</a:t>
              </a:r>
              <a:endParaRPr lang="ko-KR" altLang="en-US" sz="2400" smtClean="0">
                <a:solidFill>
                  <a:srgbClr val="000000"/>
                </a:solidFill>
                <a:ea typeface="Gulim" pitchFamily="34" charset="-127"/>
              </a:endParaRPr>
            </a:p>
          </p:txBody>
        </p:sp>
        <p:sp>
          <p:nvSpPr>
            <p:cNvPr id="1590360" name="Rectangle 88"/>
            <p:cNvSpPr>
              <a:spLocks noChangeArrowheads="1"/>
            </p:cNvSpPr>
            <p:nvPr/>
          </p:nvSpPr>
          <p:spPr bwMode="auto">
            <a:xfrm>
              <a:off x="5346"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9</a:t>
              </a:r>
              <a:endParaRPr lang="ko-KR" altLang="en-US" sz="2400" smtClean="0">
                <a:solidFill>
                  <a:srgbClr val="000000"/>
                </a:solidFill>
                <a:ea typeface="Gulim" pitchFamily="34" charset="-127"/>
              </a:endParaRPr>
            </a:p>
          </p:txBody>
        </p:sp>
        <p:sp>
          <p:nvSpPr>
            <p:cNvPr id="1590361" name="Rectangle 89"/>
            <p:cNvSpPr>
              <a:spLocks noChangeArrowheads="1"/>
            </p:cNvSpPr>
            <p:nvPr/>
          </p:nvSpPr>
          <p:spPr bwMode="auto">
            <a:xfrm>
              <a:off x="5455" y="2404"/>
              <a:ext cx="73"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10</a:t>
              </a:r>
              <a:endParaRPr lang="ko-KR" altLang="en-US" sz="2400" smtClean="0">
                <a:solidFill>
                  <a:srgbClr val="000000"/>
                </a:solidFill>
                <a:ea typeface="Gulim" pitchFamily="34" charset="-127"/>
              </a:endParaRPr>
            </a:p>
          </p:txBody>
        </p:sp>
        <p:sp>
          <p:nvSpPr>
            <p:cNvPr id="1590362" name="Rectangle 90"/>
            <p:cNvSpPr>
              <a:spLocks noChangeArrowheads="1"/>
            </p:cNvSpPr>
            <p:nvPr/>
          </p:nvSpPr>
          <p:spPr bwMode="auto">
            <a:xfrm>
              <a:off x="4144" y="1265"/>
              <a:ext cx="1400" cy="1254"/>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63" name="Freeform 91"/>
            <p:cNvSpPr>
              <a:spLocks/>
            </p:cNvSpPr>
            <p:nvPr/>
          </p:nvSpPr>
          <p:spPr bwMode="auto">
            <a:xfrm>
              <a:off x="4426" y="1447"/>
              <a:ext cx="573" cy="873"/>
            </a:xfrm>
            <a:custGeom>
              <a:avLst/>
              <a:gdLst>
                <a:gd name="T0" fmla="*/ 518 w 852"/>
                <a:gd name="T1" fmla="*/ 280 h 1260"/>
                <a:gd name="T2" fmla="*/ 392 w 852"/>
                <a:gd name="T3" fmla="*/ 36 h 1260"/>
                <a:gd name="T4" fmla="*/ 237 w 852"/>
                <a:gd name="T5" fmla="*/ 21 h 1260"/>
                <a:gd name="T6" fmla="*/ 133 w 852"/>
                <a:gd name="T7" fmla="*/ 73 h 1260"/>
                <a:gd name="T8" fmla="*/ 0 w 852"/>
                <a:gd name="T9" fmla="*/ 369 h 1260"/>
                <a:gd name="T10" fmla="*/ 44 w 852"/>
                <a:gd name="T11" fmla="*/ 688 h 1260"/>
                <a:gd name="T12" fmla="*/ 362 w 852"/>
                <a:gd name="T13" fmla="*/ 1117 h 1260"/>
                <a:gd name="T14" fmla="*/ 429 w 852"/>
                <a:gd name="T15" fmla="*/ 1139 h 1260"/>
                <a:gd name="T16" fmla="*/ 451 w 852"/>
                <a:gd name="T17" fmla="*/ 1154 h 1260"/>
                <a:gd name="T18" fmla="*/ 525 w 852"/>
                <a:gd name="T19" fmla="*/ 1176 h 1260"/>
                <a:gd name="T20" fmla="*/ 622 w 852"/>
                <a:gd name="T21" fmla="*/ 1228 h 1260"/>
                <a:gd name="T22" fmla="*/ 792 w 852"/>
                <a:gd name="T23" fmla="*/ 1243 h 1260"/>
                <a:gd name="T24" fmla="*/ 785 w 852"/>
                <a:gd name="T25" fmla="*/ 1021 h 1260"/>
                <a:gd name="T26" fmla="*/ 748 w 852"/>
                <a:gd name="T27" fmla="*/ 954 h 1260"/>
                <a:gd name="T28" fmla="*/ 688 w 852"/>
                <a:gd name="T29" fmla="*/ 858 h 1260"/>
                <a:gd name="T30" fmla="*/ 622 w 852"/>
                <a:gd name="T31" fmla="*/ 762 h 1260"/>
                <a:gd name="T32" fmla="*/ 607 w 852"/>
                <a:gd name="T33" fmla="*/ 732 h 1260"/>
                <a:gd name="T34" fmla="*/ 592 w 852"/>
                <a:gd name="T35" fmla="*/ 710 h 1260"/>
                <a:gd name="T36" fmla="*/ 555 w 852"/>
                <a:gd name="T37" fmla="*/ 643 h 1260"/>
                <a:gd name="T38" fmla="*/ 540 w 852"/>
                <a:gd name="T39" fmla="*/ 621 h 1260"/>
                <a:gd name="T40" fmla="*/ 518 w 852"/>
                <a:gd name="T41" fmla="*/ 280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2" h="1260">
                  <a:moveTo>
                    <a:pt x="518" y="280"/>
                  </a:moveTo>
                  <a:cubicBezTo>
                    <a:pt x="509" y="187"/>
                    <a:pt x="497" y="69"/>
                    <a:pt x="392" y="36"/>
                  </a:cubicBezTo>
                  <a:cubicBezTo>
                    <a:pt x="339" y="0"/>
                    <a:pt x="309" y="15"/>
                    <a:pt x="237" y="21"/>
                  </a:cubicBezTo>
                  <a:cubicBezTo>
                    <a:pt x="194" y="31"/>
                    <a:pt x="168" y="45"/>
                    <a:pt x="133" y="73"/>
                  </a:cubicBezTo>
                  <a:cubicBezTo>
                    <a:pt x="84" y="168"/>
                    <a:pt x="20" y="262"/>
                    <a:pt x="0" y="369"/>
                  </a:cubicBezTo>
                  <a:cubicBezTo>
                    <a:pt x="5" y="481"/>
                    <a:pt x="3" y="584"/>
                    <a:pt x="44" y="688"/>
                  </a:cubicBezTo>
                  <a:cubicBezTo>
                    <a:pt x="78" y="870"/>
                    <a:pt x="173" y="1057"/>
                    <a:pt x="362" y="1117"/>
                  </a:cubicBezTo>
                  <a:cubicBezTo>
                    <a:pt x="415" y="1152"/>
                    <a:pt x="347" y="1112"/>
                    <a:pt x="429" y="1139"/>
                  </a:cubicBezTo>
                  <a:cubicBezTo>
                    <a:pt x="437" y="1142"/>
                    <a:pt x="443" y="1150"/>
                    <a:pt x="451" y="1154"/>
                  </a:cubicBezTo>
                  <a:cubicBezTo>
                    <a:pt x="473" y="1165"/>
                    <a:pt x="501" y="1168"/>
                    <a:pt x="525" y="1176"/>
                  </a:cubicBezTo>
                  <a:cubicBezTo>
                    <a:pt x="562" y="1201"/>
                    <a:pt x="581" y="1218"/>
                    <a:pt x="622" y="1228"/>
                  </a:cubicBezTo>
                  <a:cubicBezTo>
                    <a:pt x="684" y="1260"/>
                    <a:pt x="714" y="1249"/>
                    <a:pt x="792" y="1243"/>
                  </a:cubicBezTo>
                  <a:cubicBezTo>
                    <a:pt x="852" y="1183"/>
                    <a:pt x="819" y="1088"/>
                    <a:pt x="785" y="1021"/>
                  </a:cubicBezTo>
                  <a:cubicBezTo>
                    <a:pt x="770" y="992"/>
                    <a:pt x="773" y="979"/>
                    <a:pt x="748" y="954"/>
                  </a:cubicBezTo>
                  <a:cubicBezTo>
                    <a:pt x="735" y="917"/>
                    <a:pt x="711" y="888"/>
                    <a:pt x="688" y="858"/>
                  </a:cubicBezTo>
                  <a:cubicBezTo>
                    <a:pt x="676" y="821"/>
                    <a:pt x="643" y="795"/>
                    <a:pt x="622" y="762"/>
                  </a:cubicBezTo>
                  <a:cubicBezTo>
                    <a:pt x="616" y="753"/>
                    <a:pt x="613" y="742"/>
                    <a:pt x="607" y="732"/>
                  </a:cubicBezTo>
                  <a:cubicBezTo>
                    <a:pt x="603" y="724"/>
                    <a:pt x="597" y="717"/>
                    <a:pt x="592" y="710"/>
                  </a:cubicBezTo>
                  <a:cubicBezTo>
                    <a:pt x="580" y="671"/>
                    <a:pt x="589" y="694"/>
                    <a:pt x="555" y="643"/>
                  </a:cubicBezTo>
                  <a:cubicBezTo>
                    <a:pt x="550" y="636"/>
                    <a:pt x="540" y="621"/>
                    <a:pt x="540" y="621"/>
                  </a:cubicBezTo>
                  <a:cubicBezTo>
                    <a:pt x="519" y="510"/>
                    <a:pt x="518" y="392"/>
                    <a:pt x="518" y="280"/>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en-US" sz="2400" smtClean="0">
                <a:solidFill>
                  <a:srgbClr val="000000"/>
                </a:solidFill>
              </a:endParaRPr>
            </a:p>
          </p:txBody>
        </p:sp>
        <p:sp>
          <p:nvSpPr>
            <p:cNvPr id="1590364" name="Freeform 92"/>
            <p:cNvSpPr>
              <a:spLocks/>
            </p:cNvSpPr>
            <p:nvPr/>
          </p:nvSpPr>
          <p:spPr bwMode="auto">
            <a:xfrm>
              <a:off x="4846" y="1713"/>
              <a:ext cx="516" cy="436"/>
            </a:xfrm>
            <a:custGeom>
              <a:avLst/>
              <a:gdLst>
                <a:gd name="T0" fmla="*/ 183 w 768"/>
                <a:gd name="T1" fmla="*/ 67 h 630"/>
                <a:gd name="T2" fmla="*/ 72 w 768"/>
                <a:gd name="T3" fmla="*/ 74 h 630"/>
                <a:gd name="T4" fmla="*/ 5 w 768"/>
                <a:gd name="T5" fmla="*/ 170 h 630"/>
                <a:gd name="T6" fmla="*/ 13 w 768"/>
                <a:gd name="T7" fmla="*/ 311 h 630"/>
                <a:gd name="T8" fmla="*/ 57 w 768"/>
                <a:gd name="T9" fmla="*/ 356 h 630"/>
                <a:gd name="T10" fmla="*/ 109 w 768"/>
                <a:gd name="T11" fmla="*/ 415 h 630"/>
                <a:gd name="T12" fmla="*/ 235 w 768"/>
                <a:gd name="T13" fmla="*/ 548 h 630"/>
                <a:gd name="T14" fmla="*/ 257 w 768"/>
                <a:gd name="T15" fmla="*/ 570 h 630"/>
                <a:gd name="T16" fmla="*/ 331 w 768"/>
                <a:gd name="T17" fmla="*/ 593 h 630"/>
                <a:gd name="T18" fmla="*/ 450 w 768"/>
                <a:gd name="T19" fmla="*/ 630 h 630"/>
                <a:gd name="T20" fmla="*/ 598 w 768"/>
                <a:gd name="T21" fmla="*/ 607 h 630"/>
                <a:gd name="T22" fmla="*/ 657 w 768"/>
                <a:gd name="T23" fmla="*/ 585 h 630"/>
                <a:gd name="T24" fmla="*/ 687 w 768"/>
                <a:gd name="T25" fmla="*/ 533 h 630"/>
                <a:gd name="T26" fmla="*/ 717 w 768"/>
                <a:gd name="T27" fmla="*/ 474 h 630"/>
                <a:gd name="T28" fmla="*/ 724 w 768"/>
                <a:gd name="T29" fmla="*/ 437 h 630"/>
                <a:gd name="T30" fmla="*/ 739 w 768"/>
                <a:gd name="T31" fmla="*/ 415 h 630"/>
                <a:gd name="T32" fmla="*/ 768 w 768"/>
                <a:gd name="T33" fmla="*/ 296 h 630"/>
                <a:gd name="T34" fmla="*/ 761 w 768"/>
                <a:gd name="T35" fmla="*/ 178 h 630"/>
                <a:gd name="T36" fmla="*/ 724 w 768"/>
                <a:gd name="T37" fmla="*/ 111 h 630"/>
                <a:gd name="T38" fmla="*/ 465 w 768"/>
                <a:gd name="T39" fmla="*/ 0 h 630"/>
                <a:gd name="T40" fmla="*/ 205 w 768"/>
                <a:gd name="T41" fmla="*/ 30 h 630"/>
                <a:gd name="T42" fmla="*/ 183 w 768"/>
                <a:gd name="T43" fmla="*/ 67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8" h="630">
                  <a:moveTo>
                    <a:pt x="183" y="67"/>
                  </a:moveTo>
                  <a:cubicBezTo>
                    <a:pt x="146" y="41"/>
                    <a:pt x="112" y="61"/>
                    <a:pt x="72" y="74"/>
                  </a:cubicBezTo>
                  <a:cubicBezTo>
                    <a:pt x="13" y="114"/>
                    <a:pt x="28" y="107"/>
                    <a:pt x="5" y="170"/>
                  </a:cubicBezTo>
                  <a:cubicBezTo>
                    <a:pt x="8" y="217"/>
                    <a:pt x="0" y="266"/>
                    <a:pt x="13" y="311"/>
                  </a:cubicBezTo>
                  <a:cubicBezTo>
                    <a:pt x="19" y="331"/>
                    <a:pt x="45" y="339"/>
                    <a:pt x="57" y="356"/>
                  </a:cubicBezTo>
                  <a:cubicBezTo>
                    <a:pt x="92" y="407"/>
                    <a:pt x="72" y="390"/>
                    <a:pt x="109" y="415"/>
                  </a:cubicBezTo>
                  <a:cubicBezTo>
                    <a:pt x="145" y="467"/>
                    <a:pt x="187" y="508"/>
                    <a:pt x="235" y="548"/>
                  </a:cubicBezTo>
                  <a:cubicBezTo>
                    <a:pt x="243" y="555"/>
                    <a:pt x="248" y="565"/>
                    <a:pt x="257" y="570"/>
                  </a:cubicBezTo>
                  <a:cubicBezTo>
                    <a:pt x="283" y="584"/>
                    <a:pt x="305" y="583"/>
                    <a:pt x="331" y="593"/>
                  </a:cubicBezTo>
                  <a:cubicBezTo>
                    <a:pt x="371" y="608"/>
                    <a:pt x="408" y="621"/>
                    <a:pt x="450" y="630"/>
                  </a:cubicBezTo>
                  <a:cubicBezTo>
                    <a:pt x="498" y="625"/>
                    <a:pt x="551" y="623"/>
                    <a:pt x="598" y="607"/>
                  </a:cubicBezTo>
                  <a:cubicBezTo>
                    <a:pt x="618" y="600"/>
                    <a:pt x="657" y="585"/>
                    <a:pt x="657" y="585"/>
                  </a:cubicBezTo>
                  <a:cubicBezTo>
                    <a:pt x="675" y="536"/>
                    <a:pt x="651" y="594"/>
                    <a:pt x="687" y="533"/>
                  </a:cubicBezTo>
                  <a:cubicBezTo>
                    <a:pt x="698" y="514"/>
                    <a:pt x="717" y="474"/>
                    <a:pt x="717" y="474"/>
                  </a:cubicBezTo>
                  <a:cubicBezTo>
                    <a:pt x="719" y="462"/>
                    <a:pt x="720" y="449"/>
                    <a:pt x="724" y="437"/>
                  </a:cubicBezTo>
                  <a:cubicBezTo>
                    <a:pt x="727" y="429"/>
                    <a:pt x="736" y="423"/>
                    <a:pt x="739" y="415"/>
                  </a:cubicBezTo>
                  <a:cubicBezTo>
                    <a:pt x="750" y="382"/>
                    <a:pt x="760" y="332"/>
                    <a:pt x="768" y="296"/>
                  </a:cubicBezTo>
                  <a:cubicBezTo>
                    <a:pt x="766" y="257"/>
                    <a:pt x="766" y="217"/>
                    <a:pt x="761" y="178"/>
                  </a:cubicBezTo>
                  <a:cubicBezTo>
                    <a:pt x="754" y="127"/>
                    <a:pt x="750" y="142"/>
                    <a:pt x="724" y="111"/>
                  </a:cubicBezTo>
                  <a:cubicBezTo>
                    <a:pt x="653" y="27"/>
                    <a:pt x="566" y="24"/>
                    <a:pt x="465" y="0"/>
                  </a:cubicBezTo>
                  <a:cubicBezTo>
                    <a:pt x="370" y="4"/>
                    <a:pt x="294" y="6"/>
                    <a:pt x="205" y="30"/>
                  </a:cubicBezTo>
                  <a:cubicBezTo>
                    <a:pt x="154" y="63"/>
                    <a:pt x="144" y="53"/>
                    <a:pt x="183" y="67"/>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en-US" sz="2400" smtClean="0">
                <a:solidFill>
                  <a:srgbClr val="000000"/>
                </a:solidFill>
              </a:endParaRPr>
            </a:p>
          </p:txBody>
        </p:sp>
      </p:grpSp>
      <p:sp>
        <p:nvSpPr>
          <p:cNvPr id="1590365" name="Line 93"/>
          <p:cNvSpPr>
            <a:spLocks noChangeShapeType="1"/>
          </p:cNvSpPr>
          <p:nvPr/>
        </p:nvSpPr>
        <p:spPr bwMode="auto">
          <a:xfrm>
            <a:off x="5638800" y="29718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grpSp>
        <p:nvGrpSpPr>
          <p:cNvPr id="1590366" name="Group 94"/>
          <p:cNvGrpSpPr>
            <a:grpSpLocks/>
          </p:cNvGrpSpPr>
          <p:nvPr/>
        </p:nvGrpSpPr>
        <p:grpSpPr bwMode="auto">
          <a:xfrm>
            <a:off x="6629400" y="4114800"/>
            <a:ext cx="2286000" cy="2286000"/>
            <a:chOff x="3312" y="2640"/>
            <a:chExt cx="1440" cy="1440"/>
          </a:xfrm>
        </p:grpSpPr>
        <p:graphicFrame>
          <p:nvGraphicFramePr>
            <p:cNvPr id="1590367" name="Object 95"/>
            <p:cNvGraphicFramePr>
              <a:graphicFrameLocks noChangeAspect="1"/>
            </p:cNvGraphicFramePr>
            <p:nvPr/>
          </p:nvGraphicFramePr>
          <p:xfrm>
            <a:off x="3312" y="2832"/>
            <a:ext cx="1440" cy="1248"/>
          </p:xfrm>
          <a:graphic>
            <a:graphicData uri="http://schemas.openxmlformats.org/presentationml/2006/ole">
              <mc:AlternateContent xmlns:mc="http://schemas.openxmlformats.org/markup-compatibility/2006">
                <mc:Choice xmlns:v="urn:schemas-microsoft-com:vml" Requires="v">
                  <p:oleObj spid="_x0000_s71705" name="Worksheet" r:id="rId6" imgW="3419856" imgH="2934005" progId="Excel.Sheet.8">
                    <p:embed/>
                  </p:oleObj>
                </mc:Choice>
                <mc:Fallback>
                  <p:oleObj name="Worksheet" r:id="rId6" imgW="3419856" imgH="2934005"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2" y="2832"/>
                          <a:ext cx="1440" cy="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90368" name="Line 96"/>
            <p:cNvSpPr>
              <a:spLocks noChangeShapeType="1"/>
            </p:cNvSpPr>
            <p:nvPr/>
          </p:nvSpPr>
          <p:spPr bwMode="auto">
            <a:xfrm>
              <a:off x="3984" y="2640"/>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grpSp>
      <p:grpSp>
        <p:nvGrpSpPr>
          <p:cNvPr id="1590369" name="Group 97"/>
          <p:cNvGrpSpPr>
            <a:grpSpLocks/>
          </p:cNvGrpSpPr>
          <p:nvPr/>
        </p:nvGrpSpPr>
        <p:grpSpPr bwMode="auto">
          <a:xfrm>
            <a:off x="3276600" y="4419600"/>
            <a:ext cx="3200400" cy="1981200"/>
            <a:chOff x="1200" y="2832"/>
            <a:chExt cx="2016" cy="1248"/>
          </a:xfrm>
        </p:grpSpPr>
        <p:grpSp>
          <p:nvGrpSpPr>
            <p:cNvPr id="1590370" name="Group 98"/>
            <p:cNvGrpSpPr>
              <a:grpSpLocks/>
            </p:cNvGrpSpPr>
            <p:nvPr/>
          </p:nvGrpSpPr>
          <p:grpSpPr bwMode="auto">
            <a:xfrm>
              <a:off x="1200" y="2832"/>
              <a:ext cx="1440" cy="1248"/>
              <a:chOff x="3108" y="2256"/>
              <a:chExt cx="2148" cy="1872"/>
            </a:xfrm>
          </p:grpSpPr>
          <p:graphicFrame>
            <p:nvGraphicFramePr>
              <p:cNvPr id="1590371" name="Object 99"/>
              <p:cNvGraphicFramePr>
                <a:graphicFrameLocks noChangeAspect="1"/>
              </p:cNvGraphicFramePr>
              <p:nvPr/>
            </p:nvGraphicFramePr>
            <p:xfrm>
              <a:off x="3108" y="2256"/>
              <a:ext cx="2148" cy="1872"/>
            </p:xfrm>
            <a:graphic>
              <a:graphicData uri="http://schemas.openxmlformats.org/presentationml/2006/ole">
                <mc:AlternateContent xmlns:mc="http://schemas.openxmlformats.org/markup-compatibility/2006">
                  <mc:Choice xmlns:v="urn:schemas-microsoft-com:vml" Requires="v">
                    <p:oleObj spid="_x0000_s71706" name="Worksheet" r:id="rId8" imgW="3410407" imgH="2924556" progId="Excel.Sheet.8">
                      <p:embed/>
                    </p:oleObj>
                  </mc:Choice>
                  <mc:Fallback>
                    <p:oleObj name="Worksheet" r:id="rId8" imgW="3410407" imgH="2924556" progId="Excel.Shee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08" y="2256"/>
                            <a:ext cx="2148" cy="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90372" name="Freeform 100"/>
              <p:cNvSpPr>
                <a:spLocks/>
              </p:cNvSpPr>
              <p:nvPr/>
            </p:nvSpPr>
            <p:spPr bwMode="auto">
              <a:xfrm>
                <a:off x="3638" y="2571"/>
                <a:ext cx="728" cy="896"/>
              </a:xfrm>
              <a:custGeom>
                <a:avLst/>
                <a:gdLst>
                  <a:gd name="T0" fmla="*/ 199 w 728"/>
                  <a:gd name="T1" fmla="*/ 7 h 896"/>
                  <a:gd name="T2" fmla="*/ 110 w 728"/>
                  <a:gd name="T3" fmla="*/ 96 h 896"/>
                  <a:gd name="T4" fmla="*/ 80 w 728"/>
                  <a:gd name="T5" fmla="*/ 140 h 896"/>
                  <a:gd name="T6" fmla="*/ 65 w 728"/>
                  <a:gd name="T7" fmla="*/ 162 h 896"/>
                  <a:gd name="T8" fmla="*/ 21 w 728"/>
                  <a:gd name="T9" fmla="*/ 303 h 896"/>
                  <a:gd name="T10" fmla="*/ 65 w 728"/>
                  <a:gd name="T11" fmla="*/ 703 h 896"/>
                  <a:gd name="T12" fmla="*/ 110 w 728"/>
                  <a:gd name="T13" fmla="*/ 763 h 896"/>
                  <a:gd name="T14" fmla="*/ 332 w 728"/>
                  <a:gd name="T15" fmla="*/ 896 h 896"/>
                  <a:gd name="T16" fmla="*/ 495 w 728"/>
                  <a:gd name="T17" fmla="*/ 851 h 896"/>
                  <a:gd name="T18" fmla="*/ 636 w 728"/>
                  <a:gd name="T19" fmla="*/ 711 h 896"/>
                  <a:gd name="T20" fmla="*/ 688 w 728"/>
                  <a:gd name="T21" fmla="*/ 607 h 896"/>
                  <a:gd name="T22" fmla="*/ 702 w 728"/>
                  <a:gd name="T23" fmla="*/ 563 h 896"/>
                  <a:gd name="T24" fmla="*/ 710 w 728"/>
                  <a:gd name="T25" fmla="*/ 540 h 896"/>
                  <a:gd name="T26" fmla="*/ 680 w 728"/>
                  <a:gd name="T27" fmla="*/ 296 h 896"/>
                  <a:gd name="T28" fmla="*/ 569 w 728"/>
                  <a:gd name="T29" fmla="*/ 133 h 896"/>
                  <a:gd name="T30" fmla="*/ 510 w 728"/>
                  <a:gd name="T31" fmla="*/ 88 h 896"/>
                  <a:gd name="T32" fmla="*/ 465 w 728"/>
                  <a:gd name="T33" fmla="*/ 59 h 896"/>
                  <a:gd name="T34" fmla="*/ 295 w 728"/>
                  <a:gd name="T35" fmla="*/ 0 h 896"/>
                  <a:gd name="T36" fmla="*/ 206 w 728"/>
                  <a:gd name="T37" fmla="*/ 7 h 896"/>
                  <a:gd name="T38" fmla="*/ 184 w 728"/>
                  <a:gd name="T39" fmla="*/ 14 h 896"/>
                  <a:gd name="T40" fmla="*/ 199 w 728"/>
                  <a:gd name="T41" fmla="*/ 7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en-US" sz="2400" smtClean="0">
                  <a:solidFill>
                    <a:srgbClr val="000000"/>
                  </a:solidFill>
                </a:endParaRPr>
              </a:p>
            </p:txBody>
          </p:sp>
          <p:sp>
            <p:nvSpPr>
              <p:cNvPr id="1590373" name="Freeform 101"/>
              <p:cNvSpPr>
                <a:spLocks/>
              </p:cNvSpPr>
              <p:nvPr/>
            </p:nvSpPr>
            <p:spPr bwMode="auto">
              <a:xfrm>
                <a:off x="4090" y="2934"/>
                <a:ext cx="802" cy="889"/>
              </a:xfrm>
              <a:custGeom>
                <a:avLst/>
                <a:gdLst>
                  <a:gd name="T0" fmla="*/ 510 w 802"/>
                  <a:gd name="T1" fmla="*/ 44 h 889"/>
                  <a:gd name="T2" fmla="*/ 376 w 802"/>
                  <a:gd name="T3" fmla="*/ 177 h 889"/>
                  <a:gd name="T4" fmla="*/ 236 w 802"/>
                  <a:gd name="T5" fmla="*/ 296 h 889"/>
                  <a:gd name="T6" fmla="*/ 221 w 802"/>
                  <a:gd name="T7" fmla="*/ 318 h 889"/>
                  <a:gd name="T8" fmla="*/ 199 w 802"/>
                  <a:gd name="T9" fmla="*/ 333 h 889"/>
                  <a:gd name="T10" fmla="*/ 191 w 802"/>
                  <a:gd name="T11" fmla="*/ 355 h 889"/>
                  <a:gd name="T12" fmla="*/ 169 w 802"/>
                  <a:gd name="T13" fmla="*/ 385 h 889"/>
                  <a:gd name="T14" fmla="*/ 132 w 802"/>
                  <a:gd name="T15" fmla="*/ 496 h 889"/>
                  <a:gd name="T16" fmla="*/ 110 w 802"/>
                  <a:gd name="T17" fmla="*/ 518 h 889"/>
                  <a:gd name="T18" fmla="*/ 80 w 802"/>
                  <a:gd name="T19" fmla="*/ 562 h 889"/>
                  <a:gd name="T20" fmla="*/ 43 w 802"/>
                  <a:gd name="T21" fmla="*/ 629 h 889"/>
                  <a:gd name="T22" fmla="*/ 13 w 802"/>
                  <a:gd name="T23" fmla="*/ 703 h 889"/>
                  <a:gd name="T24" fmla="*/ 36 w 802"/>
                  <a:gd name="T25" fmla="*/ 844 h 889"/>
                  <a:gd name="T26" fmla="*/ 80 w 802"/>
                  <a:gd name="T27" fmla="*/ 874 h 889"/>
                  <a:gd name="T28" fmla="*/ 124 w 802"/>
                  <a:gd name="T29" fmla="*/ 888 h 889"/>
                  <a:gd name="T30" fmla="*/ 354 w 802"/>
                  <a:gd name="T31" fmla="*/ 874 h 889"/>
                  <a:gd name="T32" fmla="*/ 517 w 802"/>
                  <a:gd name="T33" fmla="*/ 822 h 889"/>
                  <a:gd name="T34" fmla="*/ 569 w 802"/>
                  <a:gd name="T35" fmla="*/ 792 h 889"/>
                  <a:gd name="T36" fmla="*/ 673 w 802"/>
                  <a:gd name="T37" fmla="*/ 651 h 889"/>
                  <a:gd name="T38" fmla="*/ 695 w 802"/>
                  <a:gd name="T39" fmla="*/ 600 h 889"/>
                  <a:gd name="T40" fmla="*/ 747 w 802"/>
                  <a:gd name="T41" fmla="*/ 533 h 889"/>
                  <a:gd name="T42" fmla="*/ 784 w 802"/>
                  <a:gd name="T43" fmla="*/ 451 h 889"/>
                  <a:gd name="T44" fmla="*/ 798 w 802"/>
                  <a:gd name="T45" fmla="*/ 385 h 889"/>
                  <a:gd name="T46" fmla="*/ 650 w 802"/>
                  <a:gd name="T47" fmla="*/ 0 h 889"/>
                  <a:gd name="T48" fmla="*/ 532 w 802"/>
                  <a:gd name="T49" fmla="*/ 22 h 889"/>
                  <a:gd name="T50" fmla="*/ 510 w 802"/>
                  <a:gd name="T51" fmla="*/ 44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en-US" sz="2400" smtClean="0">
                  <a:solidFill>
                    <a:srgbClr val="000000"/>
                  </a:solidFill>
                </a:endParaRPr>
              </a:p>
            </p:txBody>
          </p:sp>
        </p:grpSp>
        <p:sp>
          <p:nvSpPr>
            <p:cNvPr id="1590374" name="Line 102"/>
            <p:cNvSpPr>
              <a:spLocks noChangeShapeType="1"/>
            </p:cNvSpPr>
            <p:nvPr/>
          </p:nvSpPr>
          <p:spPr bwMode="auto">
            <a:xfrm flipH="1">
              <a:off x="2784" y="3264"/>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grpSp>
      <p:sp>
        <p:nvSpPr>
          <p:cNvPr id="1590375" name="Rectangle 103"/>
          <p:cNvSpPr>
            <a:spLocks noChangeArrowheads="1"/>
          </p:cNvSpPr>
          <p:nvPr/>
        </p:nvSpPr>
        <p:spPr bwMode="auto">
          <a:xfrm>
            <a:off x="101600" y="2084388"/>
            <a:ext cx="2222500" cy="1990725"/>
          </a:xfrm>
          <a:prstGeom prst="rect">
            <a:avLst/>
          </a:prstGeom>
          <a:solidFill>
            <a:srgbClr val="FFFFFF"/>
          </a:solidFill>
          <a:ln w="0">
            <a:solidFill>
              <a:srgbClr val="000000"/>
            </a:solidFill>
            <a:miter lim="800000"/>
            <a:headEnd/>
            <a:tailEnd/>
          </a:ln>
        </p:spPr>
        <p:txBody>
          <a:bodyPr/>
          <a:lstStyle/>
          <a:p>
            <a:pPr fontAlgn="base">
              <a:spcBef>
                <a:spcPct val="0"/>
              </a:spcBef>
              <a:spcAft>
                <a:spcPct val="0"/>
              </a:spcAft>
            </a:pPr>
            <a:endParaRPr lang="en-US" sz="2400" smtClean="0">
              <a:solidFill>
                <a:srgbClr val="000000"/>
              </a:solidFill>
            </a:endParaRPr>
          </a:p>
        </p:txBody>
      </p:sp>
      <p:sp>
        <p:nvSpPr>
          <p:cNvPr id="1590376" name="Rectangle 104"/>
          <p:cNvSpPr>
            <a:spLocks noChangeArrowheads="1"/>
          </p:cNvSpPr>
          <p:nvPr/>
        </p:nvSpPr>
        <p:spPr bwMode="auto">
          <a:xfrm>
            <a:off x="314325" y="2225675"/>
            <a:ext cx="1906588" cy="1606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400" smtClean="0">
              <a:solidFill>
                <a:srgbClr val="000000"/>
              </a:solidFill>
            </a:endParaRPr>
          </a:p>
        </p:txBody>
      </p:sp>
      <p:sp>
        <p:nvSpPr>
          <p:cNvPr id="1590377" name="Line 105"/>
          <p:cNvSpPr>
            <a:spLocks noChangeShapeType="1"/>
          </p:cNvSpPr>
          <p:nvPr/>
        </p:nvSpPr>
        <p:spPr bwMode="auto">
          <a:xfrm>
            <a:off x="314325" y="367030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78" name="Line 106"/>
          <p:cNvSpPr>
            <a:spLocks noChangeShapeType="1"/>
          </p:cNvSpPr>
          <p:nvPr/>
        </p:nvSpPr>
        <p:spPr bwMode="auto">
          <a:xfrm>
            <a:off x="314325" y="3509963"/>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79" name="Line 107"/>
          <p:cNvSpPr>
            <a:spLocks noChangeShapeType="1"/>
          </p:cNvSpPr>
          <p:nvPr/>
        </p:nvSpPr>
        <p:spPr bwMode="auto">
          <a:xfrm>
            <a:off x="314325" y="3348038"/>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80" name="Line 108"/>
          <p:cNvSpPr>
            <a:spLocks noChangeShapeType="1"/>
          </p:cNvSpPr>
          <p:nvPr/>
        </p:nvSpPr>
        <p:spPr bwMode="auto">
          <a:xfrm>
            <a:off x="314325" y="318770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81" name="Line 109"/>
          <p:cNvSpPr>
            <a:spLocks noChangeShapeType="1"/>
          </p:cNvSpPr>
          <p:nvPr/>
        </p:nvSpPr>
        <p:spPr bwMode="auto">
          <a:xfrm>
            <a:off x="314325" y="3025775"/>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82" name="Line 110"/>
          <p:cNvSpPr>
            <a:spLocks noChangeShapeType="1"/>
          </p:cNvSpPr>
          <p:nvPr/>
        </p:nvSpPr>
        <p:spPr bwMode="auto">
          <a:xfrm>
            <a:off x="314325" y="287020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83" name="Line 111"/>
          <p:cNvSpPr>
            <a:spLocks noChangeShapeType="1"/>
          </p:cNvSpPr>
          <p:nvPr/>
        </p:nvSpPr>
        <p:spPr bwMode="auto">
          <a:xfrm>
            <a:off x="314325" y="2709863"/>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84" name="Line 112"/>
          <p:cNvSpPr>
            <a:spLocks noChangeShapeType="1"/>
          </p:cNvSpPr>
          <p:nvPr/>
        </p:nvSpPr>
        <p:spPr bwMode="auto">
          <a:xfrm>
            <a:off x="314325" y="2547938"/>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85" name="Line 113"/>
          <p:cNvSpPr>
            <a:spLocks noChangeShapeType="1"/>
          </p:cNvSpPr>
          <p:nvPr/>
        </p:nvSpPr>
        <p:spPr bwMode="auto">
          <a:xfrm>
            <a:off x="314325" y="238760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86" name="Line 114"/>
          <p:cNvSpPr>
            <a:spLocks noChangeShapeType="1"/>
          </p:cNvSpPr>
          <p:nvPr/>
        </p:nvSpPr>
        <p:spPr bwMode="auto">
          <a:xfrm>
            <a:off x="314325" y="2225675"/>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87" name="Line 115"/>
          <p:cNvSpPr>
            <a:spLocks noChangeShapeType="1"/>
          </p:cNvSpPr>
          <p:nvPr/>
        </p:nvSpPr>
        <p:spPr bwMode="auto">
          <a:xfrm>
            <a:off x="506413" y="2225675"/>
            <a:ext cx="1587"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88" name="Line 116"/>
          <p:cNvSpPr>
            <a:spLocks noChangeShapeType="1"/>
          </p:cNvSpPr>
          <p:nvPr/>
        </p:nvSpPr>
        <p:spPr bwMode="auto">
          <a:xfrm>
            <a:off x="692150"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89" name="Line 117"/>
          <p:cNvSpPr>
            <a:spLocks noChangeShapeType="1"/>
          </p:cNvSpPr>
          <p:nvPr/>
        </p:nvSpPr>
        <p:spPr bwMode="auto">
          <a:xfrm>
            <a:off x="885825"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90" name="Line 118"/>
          <p:cNvSpPr>
            <a:spLocks noChangeShapeType="1"/>
          </p:cNvSpPr>
          <p:nvPr/>
        </p:nvSpPr>
        <p:spPr bwMode="auto">
          <a:xfrm>
            <a:off x="1077913" y="2225675"/>
            <a:ext cx="1587"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91" name="Line 119"/>
          <p:cNvSpPr>
            <a:spLocks noChangeShapeType="1"/>
          </p:cNvSpPr>
          <p:nvPr/>
        </p:nvSpPr>
        <p:spPr bwMode="auto">
          <a:xfrm>
            <a:off x="1270000"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92" name="Line 120"/>
          <p:cNvSpPr>
            <a:spLocks noChangeShapeType="1"/>
          </p:cNvSpPr>
          <p:nvPr/>
        </p:nvSpPr>
        <p:spPr bwMode="auto">
          <a:xfrm>
            <a:off x="1457325"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93" name="Line 121"/>
          <p:cNvSpPr>
            <a:spLocks noChangeShapeType="1"/>
          </p:cNvSpPr>
          <p:nvPr/>
        </p:nvSpPr>
        <p:spPr bwMode="auto">
          <a:xfrm>
            <a:off x="1649413" y="2225675"/>
            <a:ext cx="1587"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94" name="Line 122"/>
          <p:cNvSpPr>
            <a:spLocks noChangeShapeType="1"/>
          </p:cNvSpPr>
          <p:nvPr/>
        </p:nvSpPr>
        <p:spPr bwMode="auto">
          <a:xfrm>
            <a:off x="1841500"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95" name="Line 123"/>
          <p:cNvSpPr>
            <a:spLocks noChangeShapeType="1"/>
          </p:cNvSpPr>
          <p:nvPr/>
        </p:nvSpPr>
        <p:spPr bwMode="auto">
          <a:xfrm>
            <a:off x="2028825"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96" name="Line 124"/>
          <p:cNvSpPr>
            <a:spLocks noChangeShapeType="1"/>
          </p:cNvSpPr>
          <p:nvPr/>
        </p:nvSpPr>
        <p:spPr bwMode="auto">
          <a:xfrm>
            <a:off x="2220913" y="2225675"/>
            <a:ext cx="1587"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97" name="Rectangle 125"/>
          <p:cNvSpPr>
            <a:spLocks noChangeArrowheads="1"/>
          </p:cNvSpPr>
          <p:nvPr/>
        </p:nvSpPr>
        <p:spPr bwMode="auto">
          <a:xfrm>
            <a:off x="314325" y="2225675"/>
            <a:ext cx="1906588" cy="160655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98" name="Line 126"/>
          <p:cNvSpPr>
            <a:spLocks noChangeShapeType="1"/>
          </p:cNvSpPr>
          <p:nvPr/>
        </p:nvSpPr>
        <p:spPr bwMode="auto">
          <a:xfrm>
            <a:off x="314325"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399" name="Line 127"/>
          <p:cNvSpPr>
            <a:spLocks noChangeShapeType="1"/>
          </p:cNvSpPr>
          <p:nvPr/>
        </p:nvSpPr>
        <p:spPr bwMode="auto">
          <a:xfrm>
            <a:off x="295275" y="383222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400" name="Line 128"/>
          <p:cNvSpPr>
            <a:spLocks noChangeShapeType="1"/>
          </p:cNvSpPr>
          <p:nvPr/>
        </p:nvSpPr>
        <p:spPr bwMode="auto">
          <a:xfrm>
            <a:off x="295275" y="36703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401" name="Line 129"/>
          <p:cNvSpPr>
            <a:spLocks noChangeShapeType="1"/>
          </p:cNvSpPr>
          <p:nvPr/>
        </p:nvSpPr>
        <p:spPr bwMode="auto">
          <a:xfrm>
            <a:off x="295275" y="3509963"/>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402" name="Line 130"/>
          <p:cNvSpPr>
            <a:spLocks noChangeShapeType="1"/>
          </p:cNvSpPr>
          <p:nvPr/>
        </p:nvSpPr>
        <p:spPr bwMode="auto">
          <a:xfrm>
            <a:off x="295275" y="3348038"/>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403" name="Line 131"/>
          <p:cNvSpPr>
            <a:spLocks noChangeShapeType="1"/>
          </p:cNvSpPr>
          <p:nvPr/>
        </p:nvSpPr>
        <p:spPr bwMode="auto">
          <a:xfrm>
            <a:off x="295275" y="31877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404" name="Line 132"/>
          <p:cNvSpPr>
            <a:spLocks noChangeShapeType="1"/>
          </p:cNvSpPr>
          <p:nvPr/>
        </p:nvSpPr>
        <p:spPr bwMode="auto">
          <a:xfrm>
            <a:off x="295275" y="302577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405" name="Line 133"/>
          <p:cNvSpPr>
            <a:spLocks noChangeShapeType="1"/>
          </p:cNvSpPr>
          <p:nvPr/>
        </p:nvSpPr>
        <p:spPr bwMode="auto">
          <a:xfrm>
            <a:off x="295275" y="28702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406" name="Line 134"/>
          <p:cNvSpPr>
            <a:spLocks noChangeShapeType="1"/>
          </p:cNvSpPr>
          <p:nvPr/>
        </p:nvSpPr>
        <p:spPr bwMode="auto">
          <a:xfrm>
            <a:off x="295275" y="2709863"/>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407" name="Line 135"/>
          <p:cNvSpPr>
            <a:spLocks noChangeShapeType="1"/>
          </p:cNvSpPr>
          <p:nvPr/>
        </p:nvSpPr>
        <p:spPr bwMode="auto">
          <a:xfrm>
            <a:off x="295275" y="2547938"/>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408" name="Line 136"/>
          <p:cNvSpPr>
            <a:spLocks noChangeShapeType="1"/>
          </p:cNvSpPr>
          <p:nvPr/>
        </p:nvSpPr>
        <p:spPr bwMode="auto">
          <a:xfrm>
            <a:off x="295275" y="23876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409" name="Line 137"/>
          <p:cNvSpPr>
            <a:spLocks noChangeShapeType="1"/>
          </p:cNvSpPr>
          <p:nvPr/>
        </p:nvSpPr>
        <p:spPr bwMode="auto">
          <a:xfrm>
            <a:off x="295275" y="222567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410" name="Line 138"/>
          <p:cNvSpPr>
            <a:spLocks noChangeShapeType="1"/>
          </p:cNvSpPr>
          <p:nvPr/>
        </p:nvSpPr>
        <p:spPr bwMode="auto">
          <a:xfrm>
            <a:off x="314325" y="3832225"/>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411" name="Line 139"/>
          <p:cNvSpPr>
            <a:spLocks noChangeShapeType="1"/>
          </p:cNvSpPr>
          <p:nvPr/>
        </p:nvSpPr>
        <p:spPr bwMode="auto">
          <a:xfrm flipV="1">
            <a:off x="314325"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412" name="Line 140"/>
          <p:cNvSpPr>
            <a:spLocks noChangeShapeType="1"/>
          </p:cNvSpPr>
          <p:nvPr/>
        </p:nvSpPr>
        <p:spPr bwMode="auto">
          <a:xfrm flipV="1">
            <a:off x="506413" y="38322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413" name="Line 141"/>
          <p:cNvSpPr>
            <a:spLocks noChangeShapeType="1"/>
          </p:cNvSpPr>
          <p:nvPr/>
        </p:nvSpPr>
        <p:spPr bwMode="auto">
          <a:xfrm flipV="1">
            <a:off x="692150"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414" name="Line 142"/>
          <p:cNvSpPr>
            <a:spLocks noChangeShapeType="1"/>
          </p:cNvSpPr>
          <p:nvPr/>
        </p:nvSpPr>
        <p:spPr bwMode="auto">
          <a:xfrm flipV="1">
            <a:off x="885825"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415" name="Line 143"/>
          <p:cNvSpPr>
            <a:spLocks noChangeShapeType="1"/>
          </p:cNvSpPr>
          <p:nvPr/>
        </p:nvSpPr>
        <p:spPr bwMode="auto">
          <a:xfrm flipV="1">
            <a:off x="1077913" y="38322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416" name="Line 144"/>
          <p:cNvSpPr>
            <a:spLocks noChangeShapeType="1"/>
          </p:cNvSpPr>
          <p:nvPr/>
        </p:nvSpPr>
        <p:spPr bwMode="auto">
          <a:xfrm flipV="1">
            <a:off x="1270000"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417" name="Line 145"/>
          <p:cNvSpPr>
            <a:spLocks noChangeShapeType="1"/>
          </p:cNvSpPr>
          <p:nvPr/>
        </p:nvSpPr>
        <p:spPr bwMode="auto">
          <a:xfrm flipV="1">
            <a:off x="1457325"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418" name="Line 146"/>
          <p:cNvSpPr>
            <a:spLocks noChangeShapeType="1"/>
          </p:cNvSpPr>
          <p:nvPr/>
        </p:nvSpPr>
        <p:spPr bwMode="auto">
          <a:xfrm flipV="1">
            <a:off x="1649413" y="38322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419" name="Line 147"/>
          <p:cNvSpPr>
            <a:spLocks noChangeShapeType="1"/>
          </p:cNvSpPr>
          <p:nvPr/>
        </p:nvSpPr>
        <p:spPr bwMode="auto">
          <a:xfrm flipV="1">
            <a:off x="1841500"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420" name="Line 148"/>
          <p:cNvSpPr>
            <a:spLocks noChangeShapeType="1"/>
          </p:cNvSpPr>
          <p:nvPr/>
        </p:nvSpPr>
        <p:spPr bwMode="auto">
          <a:xfrm flipV="1">
            <a:off x="2028825"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421" name="Line 149"/>
          <p:cNvSpPr>
            <a:spLocks noChangeShapeType="1"/>
          </p:cNvSpPr>
          <p:nvPr/>
        </p:nvSpPr>
        <p:spPr bwMode="auto">
          <a:xfrm flipV="1">
            <a:off x="2220913" y="38322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1590422" name="Freeform 150"/>
          <p:cNvSpPr>
            <a:spLocks/>
          </p:cNvSpPr>
          <p:nvPr/>
        </p:nvSpPr>
        <p:spPr bwMode="auto">
          <a:xfrm>
            <a:off x="839788" y="2824163"/>
            <a:ext cx="90487" cy="93662"/>
          </a:xfrm>
          <a:custGeom>
            <a:avLst/>
            <a:gdLst>
              <a:gd name="T0" fmla="*/ 29 w 57"/>
              <a:gd name="T1" fmla="*/ 0 h 59"/>
              <a:gd name="T2" fmla="*/ 57 w 57"/>
              <a:gd name="T3" fmla="*/ 29 h 59"/>
              <a:gd name="T4" fmla="*/ 29 w 57"/>
              <a:gd name="T5" fmla="*/ 59 h 59"/>
              <a:gd name="T6" fmla="*/ 0 w 57"/>
              <a:gd name="T7" fmla="*/ 29 h 59"/>
              <a:gd name="T8" fmla="*/ 29 w 57"/>
              <a:gd name="T9" fmla="*/ 0 h 59"/>
            </a:gdLst>
            <a:ahLst/>
            <a:cxnLst>
              <a:cxn ang="0">
                <a:pos x="T0" y="T1"/>
              </a:cxn>
              <a:cxn ang="0">
                <a:pos x="T2" y="T3"/>
              </a:cxn>
              <a:cxn ang="0">
                <a:pos x="T4" y="T5"/>
              </a:cxn>
              <a:cxn ang="0">
                <a:pos x="T6" y="T7"/>
              </a:cxn>
              <a:cxn ang="0">
                <a:pos x="T8" y="T9"/>
              </a:cxn>
            </a:cxnLst>
            <a:rect l="0" t="0" r="r" b="b"/>
            <a:pathLst>
              <a:path w="57" h="59">
                <a:moveTo>
                  <a:pt x="29" y="0"/>
                </a:moveTo>
                <a:lnTo>
                  <a:pt x="57" y="29"/>
                </a:lnTo>
                <a:lnTo>
                  <a:pt x="29" y="59"/>
                </a:lnTo>
                <a:lnTo>
                  <a:pt x="0" y="29"/>
                </a:lnTo>
                <a:lnTo>
                  <a:pt x="29" y="0"/>
                </a:lnTo>
                <a:close/>
              </a:path>
            </a:pathLst>
          </a:custGeom>
          <a:solidFill>
            <a:srgbClr val="00FFFF"/>
          </a:solidFill>
          <a:ln w="6350">
            <a:solidFill>
              <a:srgbClr val="000080"/>
            </a:solidFill>
            <a:prstDash val="solid"/>
            <a:round/>
            <a:headEnd/>
            <a:tailEnd/>
          </a:ln>
        </p:spPr>
        <p:txBody>
          <a:bodyPr/>
          <a:lstStyle/>
          <a:p>
            <a:pPr fontAlgn="base">
              <a:spcBef>
                <a:spcPct val="0"/>
              </a:spcBef>
              <a:spcAft>
                <a:spcPct val="0"/>
              </a:spcAft>
            </a:pPr>
            <a:endParaRPr lang="en-US" sz="2400" smtClean="0">
              <a:solidFill>
                <a:srgbClr val="000000"/>
              </a:solidFill>
            </a:endParaRPr>
          </a:p>
        </p:txBody>
      </p:sp>
      <p:sp>
        <p:nvSpPr>
          <p:cNvPr id="1590423" name="Freeform 151"/>
          <p:cNvSpPr>
            <a:spLocks/>
          </p:cNvSpPr>
          <p:nvPr/>
        </p:nvSpPr>
        <p:spPr bwMode="auto">
          <a:xfrm>
            <a:off x="1604963" y="3302000"/>
            <a:ext cx="88900" cy="93663"/>
          </a:xfrm>
          <a:custGeom>
            <a:avLst/>
            <a:gdLst>
              <a:gd name="T0" fmla="*/ 28 w 56"/>
              <a:gd name="T1" fmla="*/ 0 h 59"/>
              <a:gd name="T2" fmla="*/ 56 w 56"/>
              <a:gd name="T3" fmla="*/ 29 h 59"/>
              <a:gd name="T4" fmla="*/ 28 w 56"/>
              <a:gd name="T5" fmla="*/ 59 h 59"/>
              <a:gd name="T6" fmla="*/ 0 w 56"/>
              <a:gd name="T7" fmla="*/ 29 h 59"/>
              <a:gd name="T8" fmla="*/ 28 w 56"/>
              <a:gd name="T9" fmla="*/ 0 h 59"/>
            </a:gdLst>
            <a:ahLst/>
            <a:cxnLst>
              <a:cxn ang="0">
                <a:pos x="T0" y="T1"/>
              </a:cxn>
              <a:cxn ang="0">
                <a:pos x="T2" y="T3"/>
              </a:cxn>
              <a:cxn ang="0">
                <a:pos x="T4" y="T5"/>
              </a:cxn>
              <a:cxn ang="0">
                <a:pos x="T6" y="T7"/>
              </a:cxn>
              <a:cxn ang="0">
                <a:pos x="T8" y="T9"/>
              </a:cxn>
            </a:cxnLst>
            <a:rect l="0" t="0" r="r" b="b"/>
            <a:pathLst>
              <a:path w="56" h="59">
                <a:moveTo>
                  <a:pt x="28" y="0"/>
                </a:moveTo>
                <a:lnTo>
                  <a:pt x="56" y="29"/>
                </a:lnTo>
                <a:lnTo>
                  <a:pt x="28" y="59"/>
                </a:lnTo>
                <a:lnTo>
                  <a:pt x="0" y="29"/>
                </a:lnTo>
                <a:lnTo>
                  <a:pt x="28" y="0"/>
                </a:lnTo>
                <a:close/>
              </a:path>
            </a:pathLst>
          </a:custGeom>
          <a:solidFill>
            <a:srgbClr val="000080"/>
          </a:solidFill>
          <a:ln w="6350">
            <a:solidFill>
              <a:srgbClr val="000080"/>
            </a:solidFill>
            <a:prstDash val="solid"/>
            <a:round/>
            <a:headEnd/>
            <a:tailEnd/>
          </a:ln>
        </p:spPr>
        <p:txBody>
          <a:bodyPr/>
          <a:lstStyle/>
          <a:p>
            <a:pPr fontAlgn="base">
              <a:spcBef>
                <a:spcPct val="0"/>
              </a:spcBef>
              <a:spcAft>
                <a:spcPct val="0"/>
              </a:spcAft>
            </a:pPr>
            <a:endParaRPr lang="en-US" sz="2400" smtClean="0">
              <a:solidFill>
                <a:srgbClr val="000000"/>
              </a:solidFill>
            </a:endParaRPr>
          </a:p>
        </p:txBody>
      </p:sp>
      <p:sp>
        <p:nvSpPr>
          <p:cNvPr id="1590424" name="Freeform 152"/>
          <p:cNvSpPr>
            <a:spLocks/>
          </p:cNvSpPr>
          <p:nvPr/>
        </p:nvSpPr>
        <p:spPr bwMode="auto">
          <a:xfrm>
            <a:off x="1033463" y="2662238"/>
            <a:ext cx="88900" cy="93662"/>
          </a:xfrm>
          <a:custGeom>
            <a:avLst/>
            <a:gdLst>
              <a:gd name="T0" fmla="*/ 28 w 56"/>
              <a:gd name="T1" fmla="*/ 0 h 59"/>
              <a:gd name="T2" fmla="*/ 56 w 56"/>
              <a:gd name="T3" fmla="*/ 30 h 59"/>
              <a:gd name="T4" fmla="*/ 28 w 56"/>
              <a:gd name="T5" fmla="*/ 59 h 59"/>
              <a:gd name="T6" fmla="*/ 0 w 56"/>
              <a:gd name="T7" fmla="*/ 30 h 59"/>
              <a:gd name="T8" fmla="*/ 28 w 56"/>
              <a:gd name="T9" fmla="*/ 0 h 59"/>
            </a:gdLst>
            <a:ahLst/>
            <a:cxnLst>
              <a:cxn ang="0">
                <a:pos x="T0" y="T1"/>
              </a:cxn>
              <a:cxn ang="0">
                <a:pos x="T2" y="T3"/>
              </a:cxn>
              <a:cxn ang="0">
                <a:pos x="T4" y="T5"/>
              </a:cxn>
              <a:cxn ang="0">
                <a:pos x="T6" y="T7"/>
              </a:cxn>
              <a:cxn ang="0">
                <a:pos x="T8" y="T9"/>
              </a:cxn>
            </a:cxnLst>
            <a:rect l="0" t="0" r="r" b="b"/>
            <a:pathLst>
              <a:path w="56" h="59">
                <a:moveTo>
                  <a:pt x="28" y="0"/>
                </a:moveTo>
                <a:lnTo>
                  <a:pt x="56" y="30"/>
                </a:lnTo>
                <a:lnTo>
                  <a:pt x="28" y="59"/>
                </a:lnTo>
                <a:lnTo>
                  <a:pt x="0" y="30"/>
                </a:lnTo>
                <a:lnTo>
                  <a:pt x="28" y="0"/>
                </a:lnTo>
                <a:close/>
              </a:path>
            </a:pathLst>
          </a:custGeom>
          <a:solidFill>
            <a:srgbClr val="00FFFF"/>
          </a:solidFill>
          <a:ln w="6350">
            <a:solidFill>
              <a:srgbClr val="000080"/>
            </a:solidFill>
            <a:prstDash val="solid"/>
            <a:round/>
            <a:headEnd/>
            <a:tailEnd/>
          </a:ln>
        </p:spPr>
        <p:txBody>
          <a:bodyPr/>
          <a:lstStyle/>
          <a:p>
            <a:pPr fontAlgn="base">
              <a:spcBef>
                <a:spcPct val="0"/>
              </a:spcBef>
              <a:spcAft>
                <a:spcPct val="0"/>
              </a:spcAft>
            </a:pPr>
            <a:endParaRPr lang="en-US" sz="2400" smtClean="0">
              <a:solidFill>
                <a:srgbClr val="000000"/>
              </a:solidFill>
            </a:endParaRPr>
          </a:p>
        </p:txBody>
      </p:sp>
      <p:sp>
        <p:nvSpPr>
          <p:cNvPr id="1590425" name="Freeform 153"/>
          <p:cNvSpPr>
            <a:spLocks/>
          </p:cNvSpPr>
          <p:nvPr/>
        </p:nvSpPr>
        <p:spPr bwMode="auto">
          <a:xfrm>
            <a:off x="839788" y="2501900"/>
            <a:ext cx="90487" cy="93663"/>
          </a:xfrm>
          <a:custGeom>
            <a:avLst/>
            <a:gdLst>
              <a:gd name="T0" fmla="*/ 29 w 57"/>
              <a:gd name="T1" fmla="*/ 0 h 59"/>
              <a:gd name="T2" fmla="*/ 57 w 57"/>
              <a:gd name="T3" fmla="*/ 29 h 59"/>
              <a:gd name="T4" fmla="*/ 29 w 57"/>
              <a:gd name="T5" fmla="*/ 59 h 59"/>
              <a:gd name="T6" fmla="*/ 0 w 57"/>
              <a:gd name="T7" fmla="*/ 29 h 59"/>
              <a:gd name="T8" fmla="*/ 29 w 57"/>
              <a:gd name="T9" fmla="*/ 0 h 59"/>
            </a:gdLst>
            <a:ahLst/>
            <a:cxnLst>
              <a:cxn ang="0">
                <a:pos x="T0" y="T1"/>
              </a:cxn>
              <a:cxn ang="0">
                <a:pos x="T2" y="T3"/>
              </a:cxn>
              <a:cxn ang="0">
                <a:pos x="T4" y="T5"/>
              </a:cxn>
              <a:cxn ang="0">
                <a:pos x="T6" y="T7"/>
              </a:cxn>
              <a:cxn ang="0">
                <a:pos x="T8" y="T9"/>
              </a:cxn>
            </a:cxnLst>
            <a:rect l="0" t="0" r="r" b="b"/>
            <a:pathLst>
              <a:path w="57" h="59">
                <a:moveTo>
                  <a:pt x="29" y="0"/>
                </a:moveTo>
                <a:lnTo>
                  <a:pt x="57" y="29"/>
                </a:lnTo>
                <a:lnTo>
                  <a:pt x="29" y="59"/>
                </a:lnTo>
                <a:lnTo>
                  <a:pt x="0" y="29"/>
                </a:lnTo>
                <a:lnTo>
                  <a:pt x="29" y="0"/>
                </a:lnTo>
                <a:close/>
              </a:path>
            </a:pathLst>
          </a:custGeom>
          <a:solidFill>
            <a:srgbClr val="00FFFF"/>
          </a:solidFill>
          <a:ln w="6350">
            <a:solidFill>
              <a:srgbClr val="000080"/>
            </a:solidFill>
            <a:prstDash val="solid"/>
            <a:round/>
            <a:headEnd/>
            <a:tailEnd/>
          </a:ln>
        </p:spPr>
        <p:txBody>
          <a:bodyPr/>
          <a:lstStyle/>
          <a:p>
            <a:pPr fontAlgn="base">
              <a:spcBef>
                <a:spcPct val="0"/>
              </a:spcBef>
              <a:spcAft>
                <a:spcPct val="0"/>
              </a:spcAft>
            </a:pPr>
            <a:endParaRPr lang="en-US" sz="2400" smtClean="0">
              <a:solidFill>
                <a:srgbClr val="000000"/>
              </a:solidFill>
            </a:endParaRPr>
          </a:p>
        </p:txBody>
      </p:sp>
      <p:sp>
        <p:nvSpPr>
          <p:cNvPr id="1590426" name="Freeform 154"/>
          <p:cNvSpPr>
            <a:spLocks/>
          </p:cNvSpPr>
          <p:nvPr/>
        </p:nvSpPr>
        <p:spPr bwMode="auto">
          <a:xfrm>
            <a:off x="1797050" y="2984500"/>
            <a:ext cx="90488" cy="95250"/>
          </a:xfrm>
          <a:custGeom>
            <a:avLst/>
            <a:gdLst>
              <a:gd name="T0" fmla="*/ 28 w 57"/>
              <a:gd name="T1" fmla="*/ 0 h 60"/>
              <a:gd name="T2" fmla="*/ 57 w 57"/>
              <a:gd name="T3" fmla="*/ 30 h 60"/>
              <a:gd name="T4" fmla="*/ 28 w 57"/>
              <a:gd name="T5" fmla="*/ 60 h 60"/>
              <a:gd name="T6" fmla="*/ 0 w 57"/>
              <a:gd name="T7" fmla="*/ 30 h 60"/>
              <a:gd name="T8" fmla="*/ 28 w 57"/>
              <a:gd name="T9" fmla="*/ 0 h 60"/>
            </a:gdLst>
            <a:ahLst/>
            <a:cxnLst>
              <a:cxn ang="0">
                <a:pos x="T0" y="T1"/>
              </a:cxn>
              <a:cxn ang="0">
                <a:pos x="T2" y="T3"/>
              </a:cxn>
              <a:cxn ang="0">
                <a:pos x="T4" y="T5"/>
              </a:cxn>
              <a:cxn ang="0">
                <a:pos x="T6" y="T7"/>
              </a:cxn>
              <a:cxn ang="0">
                <a:pos x="T8" y="T9"/>
              </a:cxn>
            </a:cxnLst>
            <a:rect l="0" t="0" r="r" b="b"/>
            <a:pathLst>
              <a:path w="57" h="60">
                <a:moveTo>
                  <a:pt x="28" y="0"/>
                </a:moveTo>
                <a:lnTo>
                  <a:pt x="57" y="30"/>
                </a:lnTo>
                <a:lnTo>
                  <a:pt x="28" y="60"/>
                </a:lnTo>
                <a:lnTo>
                  <a:pt x="0" y="30"/>
                </a:lnTo>
                <a:lnTo>
                  <a:pt x="28" y="0"/>
                </a:lnTo>
                <a:close/>
              </a:path>
            </a:pathLst>
          </a:custGeom>
          <a:solidFill>
            <a:srgbClr val="000080"/>
          </a:solidFill>
          <a:ln w="6350">
            <a:solidFill>
              <a:srgbClr val="000080"/>
            </a:solidFill>
            <a:prstDash val="solid"/>
            <a:round/>
            <a:headEnd/>
            <a:tailEnd/>
          </a:ln>
        </p:spPr>
        <p:txBody>
          <a:bodyPr/>
          <a:lstStyle/>
          <a:p>
            <a:pPr fontAlgn="base">
              <a:spcBef>
                <a:spcPct val="0"/>
              </a:spcBef>
              <a:spcAft>
                <a:spcPct val="0"/>
              </a:spcAft>
            </a:pPr>
            <a:endParaRPr lang="en-US" sz="2400" smtClean="0">
              <a:solidFill>
                <a:srgbClr val="000000"/>
              </a:solidFill>
            </a:endParaRPr>
          </a:p>
        </p:txBody>
      </p:sp>
      <p:sp>
        <p:nvSpPr>
          <p:cNvPr id="1590427" name="Freeform 155"/>
          <p:cNvSpPr>
            <a:spLocks/>
          </p:cNvSpPr>
          <p:nvPr/>
        </p:nvSpPr>
        <p:spPr bwMode="auto">
          <a:xfrm>
            <a:off x="1033463" y="2984500"/>
            <a:ext cx="88900" cy="95250"/>
          </a:xfrm>
          <a:custGeom>
            <a:avLst/>
            <a:gdLst>
              <a:gd name="T0" fmla="*/ 28 w 56"/>
              <a:gd name="T1" fmla="*/ 0 h 60"/>
              <a:gd name="T2" fmla="*/ 56 w 56"/>
              <a:gd name="T3" fmla="*/ 30 h 60"/>
              <a:gd name="T4" fmla="*/ 28 w 56"/>
              <a:gd name="T5" fmla="*/ 60 h 60"/>
              <a:gd name="T6" fmla="*/ 0 w 56"/>
              <a:gd name="T7" fmla="*/ 30 h 60"/>
              <a:gd name="T8" fmla="*/ 28 w 56"/>
              <a:gd name="T9" fmla="*/ 0 h 60"/>
            </a:gdLst>
            <a:ahLst/>
            <a:cxnLst>
              <a:cxn ang="0">
                <a:pos x="T0" y="T1"/>
              </a:cxn>
              <a:cxn ang="0">
                <a:pos x="T2" y="T3"/>
              </a:cxn>
              <a:cxn ang="0">
                <a:pos x="T4" y="T5"/>
              </a:cxn>
              <a:cxn ang="0">
                <a:pos x="T6" y="T7"/>
              </a:cxn>
              <a:cxn ang="0">
                <a:pos x="T8" y="T9"/>
              </a:cxn>
            </a:cxnLst>
            <a:rect l="0" t="0" r="r" b="b"/>
            <a:pathLst>
              <a:path w="56" h="60">
                <a:moveTo>
                  <a:pt x="28" y="0"/>
                </a:moveTo>
                <a:lnTo>
                  <a:pt x="56" y="30"/>
                </a:lnTo>
                <a:lnTo>
                  <a:pt x="28" y="60"/>
                </a:lnTo>
                <a:lnTo>
                  <a:pt x="0" y="30"/>
                </a:lnTo>
                <a:lnTo>
                  <a:pt x="28" y="0"/>
                </a:lnTo>
                <a:close/>
              </a:path>
            </a:pathLst>
          </a:custGeom>
          <a:solidFill>
            <a:srgbClr val="00FFFF"/>
          </a:solidFill>
          <a:ln w="6350">
            <a:solidFill>
              <a:srgbClr val="000080"/>
            </a:solidFill>
            <a:prstDash val="solid"/>
            <a:round/>
            <a:headEnd/>
            <a:tailEnd/>
          </a:ln>
        </p:spPr>
        <p:txBody>
          <a:bodyPr/>
          <a:lstStyle/>
          <a:p>
            <a:pPr fontAlgn="base">
              <a:spcBef>
                <a:spcPct val="0"/>
              </a:spcBef>
              <a:spcAft>
                <a:spcPct val="0"/>
              </a:spcAft>
            </a:pPr>
            <a:endParaRPr lang="en-US" sz="2400" smtClean="0">
              <a:solidFill>
                <a:srgbClr val="000000"/>
              </a:solidFill>
            </a:endParaRPr>
          </a:p>
        </p:txBody>
      </p:sp>
      <p:sp>
        <p:nvSpPr>
          <p:cNvPr id="1590428" name="Freeform 156"/>
          <p:cNvSpPr>
            <a:spLocks/>
          </p:cNvSpPr>
          <p:nvPr/>
        </p:nvSpPr>
        <p:spPr bwMode="auto">
          <a:xfrm>
            <a:off x="1225550" y="3624263"/>
            <a:ext cx="90488" cy="93662"/>
          </a:xfrm>
          <a:custGeom>
            <a:avLst/>
            <a:gdLst>
              <a:gd name="T0" fmla="*/ 28 w 57"/>
              <a:gd name="T1" fmla="*/ 0 h 59"/>
              <a:gd name="T2" fmla="*/ 57 w 57"/>
              <a:gd name="T3" fmla="*/ 29 h 59"/>
              <a:gd name="T4" fmla="*/ 28 w 57"/>
              <a:gd name="T5" fmla="*/ 59 h 59"/>
              <a:gd name="T6" fmla="*/ 0 w 57"/>
              <a:gd name="T7" fmla="*/ 29 h 59"/>
              <a:gd name="T8" fmla="*/ 28 w 57"/>
              <a:gd name="T9" fmla="*/ 0 h 59"/>
            </a:gdLst>
            <a:ahLst/>
            <a:cxnLst>
              <a:cxn ang="0">
                <a:pos x="T0" y="T1"/>
              </a:cxn>
              <a:cxn ang="0">
                <a:pos x="T2" y="T3"/>
              </a:cxn>
              <a:cxn ang="0">
                <a:pos x="T4" y="T5"/>
              </a:cxn>
              <a:cxn ang="0">
                <a:pos x="T6" y="T7"/>
              </a:cxn>
              <a:cxn ang="0">
                <a:pos x="T8" y="T9"/>
              </a:cxn>
            </a:cxnLst>
            <a:rect l="0" t="0" r="r" b="b"/>
            <a:pathLst>
              <a:path w="57" h="59">
                <a:moveTo>
                  <a:pt x="28" y="0"/>
                </a:moveTo>
                <a:lnTo>
                  <a:pt x="57" y="29"/>
                </a:lnTo>
                <a:lnTo>
                  <a:pt x="28" y="59"/>
                </a:lnTo>
                <a:lnTo>
                  <a:pt x="0" y="29"/>
                </a:lnTo>
                <a:lnTo>
                  <a:pt x="28" y="0"/>
                </a:lnTo>
                <a:close/>
              </a:path>
            </a:pathLst>
          </a:custGeom>
          <a:solidFill>
            <a:srgbClr val="00FFFF"/>
          </a:solidFill>
          <a:ln w="6350">
            <a:solidFill>
              <a:srgbClr val="000080"/>
            </a:solidFill>
            <a:prstDash val="solid"/>
            <a:round/>
            <a:headEnd/>
            <a:tailEnd/>
          </a:ln>
        </p:spPr>
        <p:txBody>
          <a:bodyPr/>
          <a:lstStyle/>
          <a:p>
            <a:pPr fontAlgn="base">
              <a:spcBef>
                <a:spcPct val="0"/>
              </a:spcBef>
              <a:spcAft>
                <a:spcPct val="0"/>
              </a:spcAft>
            </a:pPr>
            <a:endParaRPr lang="en-US" sz="2400" smtClean="0">
              <a:solidFill>
                <a:srgbClr val="000000"/>
              </a:solidFill>
            </a:endParaRPr>
          </a:p>
        </p:txBody>
      </p:sp>
      <p:sp>
        <p:nvSpPr>
          <p:cNvPr id="1590429" name="Freeform 157"/>
          <p:cNvSpPr>
            <a:spLocks/>
          </p:cNvSpPr>
          <p:nvPr/>
        </p:nvSpPr>
        <p:spPr bwMode="auto">
          <a:xfrm>
            <a:off x="1225550" y="2984500"/>
            <a:ext cx="90488" cy="95250"/>
          </a:xfrm>
          <a:custGeom>
            <a:avLst/>
            <a:gdLst>
              <a:gd name="T0" fmla="*/ 28 w 57"/>
              <a:gd name="T1" fmla="*/ 0 h 60"/>
              <a:gd name="T2" fmla="*/ 57 w 57"/>
              <a:gd name="T3" fmla="*/ 30 h 60"/>
              <a:gd name="T4" fmla="*/ 28 w 57"/>
              <a:gd name="T5" fmla="*/ 60 h 60"/>
              <a:gd name="T6" fmla="*/ 0 w 57"/>
              <a:gd name="T7" fmla="*/ 30 h 60"/>
              <a:gd name="T8" fmla="*/ 28 w 57"/>
              <a:gd name="T9" fmla="*/ 0 h 60"/>
            </a:gdLst>
            <a:ahLst/>
            <a:cxnLst>
              <a:cxn ang="0">
                <a:pos x="T0" y="T1"/>
              </a:cxn>
              <a:cxn ang="0">
                <a:pos x="T2" y="T3"/>
              </a:cxn>
              <a:cxn ang="0">
                <a:pos x="T4" y="T5"/>
              </a:cxn>
              <a:cxn ang="0">
                <a:pos x="T6" y="T7"/>
              </a:cxn>
              <a:cxn ang="0">
                <a:pos x="T8" y="T9"/>
              </a:cxn>
            </a:cxnLst>
            <a:rect l="0" t="0" r="r" b="b"/>
            <a:pathLst>
              <a:path w="57" h="60">
                <a:moveTo>
                  <a:pt x="28" y="0"/>
                </a:moveTo>
                <a:lnTo>
                  <a:pt x="57" y="30"/>
                </a:lnTo>
                <a:lnTo>
                  <a:pt x="28" y="60"/>
                </a:lnTo>
                <a:lnTo>
                  <a:pt x="0" y="30"/>
                </a:lnTo>
                <a:lnTo>
                  <a:pt x="28" y="0"/>
                </a:lnTo>
                <a:close/>
              </a:path>
            </a:pathLst>
          </a:custGeom>
          <a:solidFill>
            <a:srgbClr val="000080"/>
          </a:solidFill>
          <a:ln w="6350">
            <a:solidFill>
              <a:srgbClr val="000080"/>
            </a:solidFill>
            <a:prstDash val="solid"/>
            <a:round/>
            <a:headEnd/>
            <a:tailEnd/>
          </a:ln>
        </p:spPr>
        <p:txBody>
          <a:bodyPr/>
          <a:lstStyle/>
          <a:p>
            <a:pPr fontAlgn="base">
              <a:spcBef>
                <a:spcPct val="0"/>
              </a:spcBef>
              <a:spcAft>
                <a:spcPct val="0"/>
              </a:spcAft>
            </a:pPr>
            <a:endParaRPr lang="en-US" sz="2400" smtClean="0">
              <a:solidFill>
                <a:srgbClr val="000000"/>
              </a:solidFill>
            </a:endParaRPr>
          </a:p>
        </p:txBody>
      </p:sp>
      <p:sp>
        <p:nvSpPr>
          <p:cNvPr id="1590430" name="Rectangle 158"/>
          <p:cNvSpPr>
            <a:spLocks noChangeArrowheads="1"/>
          </p:cNvSpPr>
          <p:nvPr/>
        </p:nvSpPr>
        <p:spPr bwMode="auto">
          <a:xfrm>
            <a:off x="223838" y="378460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0</a:t>
            </a:r>
            <a:endParaRPr lang="ko-KR" altLang="en-US" sz="2400" smtClean="0">
              <a:solidFill>
                <a:srgbClr val="000000"/>
              </a:solidFill>
              <a:ea typeface="Gulim" pitchFamily="34" charset="-127"/>
            </a:endParaRPr>
          </a:p>
        </p:txBody>
      </p:sp>
      <p:sp>
        <p:nvSpPr>
          <p:cNvPr id="1590431" name="Rectangle 159"/>
          <p:cNvSpPr>
            <a:spLocks noChangeArrowheads="1"/>
          </p:cNvSpPr>
          <p:nvPr/>
        </p:nvSpPr>
        <p:spPr bwMode="auto">
          <a:xfrm>
            <a:off x="223838" y="3624263"/>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1</a:t>
            </a:r>
            <a:endParaRPr lang="ko-KR" altLang="en-US" sz="2400" smtClean="0">
              <a:solidFill>
                <a:srgbClr val="000000"/>
              </a:solidFill>
              <a:ea typeface="Gulim" pitchFamily="34" charset="-127"/>
            </a:endParaRPr>
          </a:p>
        </p:txBody>
      </p:sp>
      <p:sp>
        <p:nvSpPr>
          <p:cNvPr id="1590432" name="Rectangle 160"/>
          <p:cNvSpPr>
            <a:spLocks noChangeArrowheads="1"/>
          </p:cNvSpPr>
          <p:nvPr/>
        </p:nvSpPr>
        <p:spPr bwMode="auto">
          <a:xfrm>
            <a:off x="223838" y="3462338"/>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2</a:t>
            </a:r>
            <a:endParaRPr lang="ko-KR" altLang="en-US" sz="2400" smtClean="0">
              <a:solidFill>
                <a:srgbClr val="000000"/>
              </a:solidFill>
              <a:ea typeface="Gulim" pitchFamily="34" charset="-127"/>
            </a:endParaRPr>
          </a:p>
        </p:txBody>
      </p:sp>
      <p:sp>
        <p:nvSpPr>
          <p:cNvPr id="1590433" name="Rectangle 161"/>
          <p:cNvSpPr>
            <a:spLocks noChangeArrowheads="1"/>
          </p:cNvSpPr>
          <p:nvPr/>
        </p:nvSpPr>
        <p:spPr bwMode="auto">
          <a:xfrm>
            <a:off x="223838" y="330200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3</a:t>
            </a:r>
            <a:endParaRPr lang="ko-KR" altLang="en-US" sz="2400" smtClean="0">
              <a:solidFill>
                <a:srgbClr val="000000"/>
              </a:solidFill>
              <a:ea typeface="Gulim" pitchFamily="34" charset="-127"/>
            </a:endParaRPr>
          </a:p>
        </p:txBody>
      </p:sp>
      <p:sp>
        <p:nvSpPr>
          <p:cNvPr id="1590434" name="Rectangle 162"/>
          <p:cNvSpPr>
            <a:spLocks noChangeArrowheads="1"/>
          </p:cNvSpPr>
          <p:nvPr/>
        </p:nvSpPr>
        <p:spPr bwMode="auto">
          <a:xfrm>
            <a:off x="223838" y="3140075"/>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4</a:t>
            </a:r>
            <a:endParaRPr lang="ko-KR" altLang="en-US" sz="2400" smtClean="0">
              <a:solidFill>
                <a:srgbClr val="000000"/>
              </a:solidFill>
              <a:ea typeface="Gulim" pitchFamily="34" charset="-127"/>
            </a:endParaRPr>
          </a:p>
        </p:txBody>
      </p:sp>
      <p:sp>
        <p:nvSpPr>
          <p:cNvPr id="1590435" name="Rectangle 163"/>
          <p:cNvSpPr>
            <a:spLocks noChangeArrowheads="1"/>
          </p:cNvSpPr>
          <p:nvPr/>
        </p:nvSpPr>
        <p:spPr bwMode="auto">
          <a:xfrm>
            <a:off x="223838" y="29781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5</a:t>
            </a:r>
            <a:endParaRPr lang="ko-KR" altLang="en-US" sz="2400" smtClean="0">
              <a:solidFill>
                <a:srgbClr val="000000"/>
              </a:solidFill>
              <a:ea typeface="Gulim" pitchFamily="34" charset="-127"/>
            </a:endParaRPr>
          </a:p>
        </p:txBody>
      </p:sp>
      <p:sp>
        <p:nvSpPr>
          <p:cNvPr id="1590436" name="Rectangle 164"/>
          <p:cNvSpPr>
            <a:spLocks noChangeArrowheads="1"/>
          </p:cNvSpPr>
          <p:nvPr/>
        </p:nvSpPr>
        <p:spPr bwMode="auto">
          <a:xfrm>
            <a:off x="223838" y="2824163"/>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6</a:t>
            </a:r>
            <a:endParaRPr lang="ko-KR" altLang="en-US" sz="2400" smtClean="0">
              <a:solidFill>
                <a:srgbClr val="000000"/>
              </a:solidFill>
              <a:ea typeface="Gulim" pitchFamily="34" charset="-127"/>
            </a:endParaRPr>
          </a:p>
        </p:txBody>
      </p:sp>
      <p:sp>
        <p:nvSpPr>
          <p:cNvPr id="1590437" name="Rectangle 165"/>
          <p:cNvSpPr>
            <a:spLocks noChangeArrowheads="1"/>
          </p:cNvSpPr>
          <p:nvPr/>
        </p:nvSpPr>
        <p:spPr bwMode="auto">
          <a:xfrm>
            <a:off x="223838" y="2662238"/>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7</a:t>
            </a:r>
            <a:endParaRPr lang="ko-KR" altLang="en-US" sz="2400" smtClean="0">
              <a:solidFill>
                <a:srgbClr val="000000"/>
              </a:solidFill>
              <a:ea typeface="Gulim" pitchFamily="34" charset="-127"/>
            </a:endParaRPr>
          </a:p>
        </p:txBody>
      </p:sp>
      <p:sp>
        <p:nvSpPr>
          <p:cNvPr id="1590438" name="Rectangle 166"/>
          <p:cNvSpPr>
            <a:spLocks noChangeArrowheads="1"/>
          </p:cNvSpPr>
          <p:nvPr/>
        </p:nvSpPr>
        <p:spPr bwMode="auto">
          <a:xfrm>
            <a:off x="223838" y="250190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8</a:t>
            </a:r>
            <a:endParaRPr lang="ko-KR" altLang="en-US" sz="2400" smtClean="0">
              <a:solidFill>
                <a:srgbClr val="000000"/>
              </a:solidFill>
              <a:ea typeface="Gulim" pitchFamily="34" charset="-127"/>
            </a:endParaRPr>
          </a:p>
        </p:txBody>
      </p:sp>
      <p:sp>
        <p:nvSpPr>
          <p:cNvPr id="1590439" name="Rectangle 167"/>
          <p:cNvSpPr>
            <a:spLocks noChangeArrowheads="1"/>
          </p:cNvSpPr>
          <p:nvPr/>
        </p:nvSpPr>
        <p:spPr bwMode="auto">
          <a:xfrm>
            <a:off x="223838" y="2339975"/>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9</a:t>
            </a:r>
            <a:endParaRPr lang="ko-KR" altLang="en-US" sz="2400" smtClean="0">
              <a:solidFill>
                <a:srgbClr val="000000"/>
              </a:solidFill>
              <a:ea typeface="Gulim" pitchFamily="34" charset="-127"/>
            </a:endParaRPr>
          </a:p>
        </p:txBody>
      </p:sp>
      <p:sp>
        <p:nvSpPr>
          <p:cNvPr id="1590440" name="Rectangle 168"/>
          <p:cNvSpPr>
            <a:spLocks noChangeArrowheads="1"/>
          </p:cNvSpPr>
          <p:nvPr/>
        </p:nvSpPr>
        <p:spPr bwMode="auto">
          <a:xfrm>
            <a:off x="185738" y="2178050"/>
            <a:ext cx="115887"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10</a:t>
            </a:r>
            <a:endParaRPr lang="ko-KR" altLang="en-US" sz="2400" smtClean="0">
              <a:solidFill>
                <a:srgbClr val="000000"/>
              </a:solidFill>
              <a:ea typeface="Gulim" pitchFamily="34" charset="-127"/>
            </a:endParaRPr>
          </a:p>
        </p:txBody>
      </p:sp>
      <p:sp>
        <p:nvSpPr>
          <p:cNvPr id="1590441" name="Rectangle 169"/>
          <p:cNvSpPr>
            <a:spLocks noChangeArrowheads="1"/>
          </p:cNvSpPr>
          <p:nvPr/>
        </p:nvSpPr>
        <p:spPr bwMode="auto">
          <a:xfrm>
            <a:off x="295275"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0</a:t>
            </a:r>
            <a:endParaRPr lang="ko-KR" altLang="en-US" sz="2400" smtClean="0">
              <a:solidFill>
                <a:srgbClr val="000000"/>
              </a:solidFill>
              <a:ea typeface="Gulim" pitchFamily="34" charset="-127"/>
            </a:endParaRPr>
          </a:p>
        </p:txBody>
      </p:sp>
      <p:sp>
        <p:nvSpPr>
          <p:cNvPr id="1590442" name="Rectangle 170"/>
          <p:cNvSpPr>
            <a:spLocks noChangeArrowheads="1"/>
          </p:cNvSpPr>
          <p:nvPr/>
        </p:nvSpPr>
        <p:spPr bwMode="auto">
          <a:xfrm>
            <a:off x="487363"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1</a:t>
            </a:r>
            <a:endParaRPr lang="ko-KR" altLang="en-US" sz="2400" smtClean="0">
              <a:solidFill>
                <a:srgbClr val="000000"/>
              </a:solidFill>
              <a:ea typeface="Gulim" pitchFamily="34" charset="-127"/>
            </a:endParaRPr>
          </a:p>
        </p:txBody>
      </p:sp>
      <p:sp>
        <p:nvSpPr>
          <p:cNvPr id="1590443" name="Rectangle 171"/>
          <p:cNvSpPr>
            <a:spLocks noChangeArrowheads="1"/>
          </p:cNvSpPr>
          <p:nvPr/>
        </p:nvSpPr>
        <p:spPr bwMode="auto">
          <a:xfrm>
            <a:off x="673100"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2</a:t>
            </a:r>
            <a:endParaRPr lang="ko-KR" altLang="en-US" sz="2400" smtClean="0">
              <a:solidFill>
                <a:srgbClr val="000000"/>
              </a:solidFill>
              <a:ea typeface="Gulim" pitchFamily="34" charset="-127"/>
            </a:endParaRPr>
          </a:p>
        </p:txBody>
      </p:sp>
      <p:sp>
        <p:nvSpPr>
          <p:cNvPr id="1590444" name="Rectangle 172"/>
          <p:cNvSpPr>
            <a:spLocks noChangeArrowheads="1"/>
          </p:cNvSpPr>
          <p:nvPr/>
        </p:nvSpPr>
        <p:spPr bwMode="auto">
          <a:xfrm>
            <a:off x="866775"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3</a:t>
            </a:r>
            <a:endParaRPr lang="ko-KR" altLang="en-US" sz="2400" smtClean="0">
              <a:solidFill>
                <a:srgbClr val="000000"/>
              </a:solidFill>
              <a:ea typeface="Gulim" pitchFamily="34" charset="-127"/>
            </a:endParaRPr>
          </a:p>
        </p:txBody>
      </p:sp>
      <p:sp>
        <p:nvSpPr>
          <p:cNvPr id="1590445" name="Rectangle 173"/>
          <p:cNvSpPr>
            <a:spLocks noChangeArrowheads="1"/>
          </p:cNvSpPr>
          <p:nvPr/>
        </p:nvSpPr>
        <p:spPr bwMode="auto">
          <a:xfrm>
            <a:off x="1058863"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4</a:t>
            </a:r>
            <a:endParaRPr lang="ko-KR" altLang="en-US" sz="2400" smtClean="0">
              <a:solidFill>
                <a:srgbClr val="000000"/>
              </a:solidFill>
              <a:ea typeface="Gulim" pitchFamily="34" charset="-127"/>
            </a:endParaRPr>
          </a:p>
        </p:txBody>
      </p:sp>
      <p:sp>
        <p:nvSpPr>
          <p:cNvPr id="1590446" name="Rectangle 174"/>
          <p:cNvSpPr>
            <a:spLocks noChangeArrowheads="1"/>
          </p:cNvSpPr>
          <p:nvPr/>
        </p:nvSpPr>
        <p:spPr bwMode="auto">
          <a:xfrm>
            <a:off x="1250950"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5</a:t>
            </a:r>
            <a:endParaRPr lang="ko-KR" altLang="en-US" sz="2400" smtClean="0">
              <a:solidFill>
                <a:srgbClr val="000000"/>
              </a:solidFill>
              <a:ea typeface="Gulim" pitchFamily="34" charset="-127"/>
            </a:endParaRPr>
          </a:p>
        </p:txBody>
      </p:sp>
      <p:sp>
        <p:nvSpPr>
          <p:cNvPr id="1590447" name="Rectangle 175"/>
          <p:cNvSpPr>
            <a:spLocks noChangeArrowheads="1"/>
          </p:cNvSpPr>
          <p:nvPr/>
        </p:nvSpPr>
        <p:spPr bwMode="auto">
          <a:xfrm>
            <a:off x="1438275"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6</a:t>
            </a:r>
            <a:endParaRPr lang="ko-KR" altLang="en-US" sz="2400" smtClean="0">
              <a:solidFill>
                <a:srgbClr val="000000"/>
              </a:solidFill>
              <a:ea typeface="Gulim" pitchFamily="34" charset="-127"/>
            </a:endParaRPr>
          </a:p>
        </p:txBody>
      </p:sp>
      <p:sp>
        <p:nvSpPr>
          <p:cNvPr id="1590448" name="Rectangle 176"/>
          <p:cNvSpPr>
            <a:spLocks noChangeArrowheads="1"/>
          </p:cNvSpPr>
          <p:nvPr/>
        </p:nvSpPr>
        <p:spPr bwMode="auto">
          <a:xfrm>
            <a:off x="1630363"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7</a:t>
            </a:r>
            <a:endParaRPr lang="ko-KR" altLang="en-US" sz="2400" smtClean="0">
              <a:solidFill>
                <a:srgbClr val="000000"/>
              </a:solidFill>
              <a:ea typeface="Gulim" pitchFamily="34" charset="-127"/>
            </a:endParaRPr>
          </a:p>
        </p:txBody>
      </p:sp>
      <p:sp>
        <p:nvSpPr>
          <p:cNvPr id="1590449" name="Rectangle 177"/>
          <p:cNvSpPr>
            <a:spLocks noChangeArrowheads="1"/>
          </p:cNvSpPr>
          <p:nvPr/>
        </p:nvSpPr>
        <p:spPr bwMode="auto">
          <a:xfrm>
            <a:off x="1822450"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8</a:t>
            </a:r>
            <a:endParaRPr lang="ko-KR" altLang="en-US" sz="2400" smtClean="0">
              <a:solidFill>
                <a:srgbClr val="000000"/>
              </a:solidFill>
              <a:ea typeface="Gulim" pitchFamily="34" charset="-127"/>
            </a:endParaRPr>
          </a:p>
        </p:txBody>
      </p:sp>
      <p:sp>
        <p:nvSpPr>
          <p:cNvPr id="1590450" name="Rectangle 178"/>
          <p:cNvSpPr>
            <a:spLocks noChangeArrowheads="1"/>
          </p:cNvSpPr>
          <p:nvPr/>
        </p:nvSpPr>
        <p:spPr bwMode="auto">
          <a:xfrm>
            <a:off x="2009775"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9</a:t>
            </a:r>
            <a:endParaRPr lang="ko-KR" altLang="en-US" sz="2400" smtClean="0">
              <a:solidFill>
                <a:srgbClr val="000000"/>
              </a:solidFill>
              <a:ea typeface="Gulim" pitchFamily="34" charset="-127"/>
            </a:endParaRPr>
          </a:p>
        </p:txBody>
      </p:sp>
      <p:sp>
        <p:nvSpPr>
          <p:cNvPr id="1590451" name="Rectangle 179"/>
          <p:cNvSpPr>
            <a:spLocks noChangeArrowheads="1"/>
          </p:cNvSpPr>
          <p:nvPr/>
        </p:nvSpPr>
        <p:spPr bwMode="auto">
          <a:xfrm>
            <a:off x="2182813" y="3892550"/>
            <a:ext cx="115887"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ko-KR" altLang="en-US" sz="600" smtClean="0">
                <a:solidFill>
                  <a:srgbClr val="000000"/>
                </a:solidFill>
                <a:latin typeface="Arial" pitchFamily="34" charset="0"/>
                <a:ea typeface="Gulim" pitchFamily="34" charset="-127"/>
              </a:rPr>
              <a:t>10</a:t>
            </a:r>
            <a:endParaRPr lang="ko-KR" altLang="en-US" sz="2400" smtClean="0">
              <a:solidFill>
                <a:srgbClr val="000000"/>
              </a:solidFill>
              <a:ea typeface="Gulim" pitchFamily="34" charset="-127"/>
            </a:endParaRPr>
          </a:p>
        </p:txBody>
      </p:sp>
      <p:sp>
        <p:nvSpPr>
          <p:cNvPr id="1590452" name="Rectangle 180"/>
          <p:cNvSpPr>
            <a:spLocks noChangeArrowheads="1"/>
          </p:cNvSpPr>
          <p:nvPr/>
        </p:nvSpPr>
        <p:spPr bwMode="auto">
          <a:xfrm>
            <a:off x="101600" y="2084388"/>
            <a:ext cx="2222500" cy="199072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z="2400" smtClean="0">
              <a:solidFill>
                <a:srgbClr val="000000"/>
              </a:solidFill>
            </a:endParaRPr>
          </a:p>
        </p:txBody>
      </p:sp>
      <p:sp>
        <p:nvSpPr>
          <p:cNvPr id="1590453" name="Text Box 181"/>
          <p:cNvSpPr txBox="1">
            <a:spLocks noChangeArrowheads="1"/>
          </p:cNvSpPr>
          <p:nvPr/>
        </p:nvSpPr>
        <p:spPr bwMode="auto">
          <a:xfrm>
            <a:off x="228600" y="4572000"/>
            <a:ext cx="1905000"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ko-KR" sz="1400" dirty="0" smtClean="0">
                <a:solidFill>
                  <a:srgbClr val="000000"/>
                </a:solidFill>
                <a:ea typeface="Gulim" pitchFamily="34" charset="-127"/>
              </a:rPr>
              <a:t>K=2</a:t>
            </a:r>
          </a:p>
          <a:p>
            <a:pPr fontAlgn="base">
              <a:spcBef>
                <a:spcPct val="50000"/>
              </a:spcBef>
              <a:spcAft>
                <a:spcPct val="0"/>
              </a:spcAft>
            </a:pPr>
            <a:r>
              <a:rPr lang="en-US" altLang="ko-KR" sz="1400" dirty="0" smtClean="0">
                <a:solidFill>
                  <a:srgbClr val="000000"/>
                </a:solidFill>
                <a:ea typeface="Gulim" pitchFamily="34" charset="-127"/>
              </a:rPr>
              <a:t>Arbitrarily choose K object as initial cluster center</a:t>
            </a:r>
          </a:p>
        </p:txBody>
      </p:sp>
      <p:sp>
        <p:nvSpPr>
          <p:cNvPr id="1590454" name="Line 182"/>
          <p:cNvSpPr>
            <a:spLocks noChangeShapeType="1"/>
          </p:cNvSpPr>
          <p:nvPr/>
        </p:nvSpPr>
        <p:spPr bwMode="auto">
          <a:xfrm flipV="1">
            <a:off x="1066800" y="4267200"/>
            <a:ext cx="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2400" smtClean="0">
              <a:solidFill>
                <a:srgbClr val="000000"/>
              </a:solidFill>
            </a:endParaRPr>
          </a:p>
        </p:txBody>
      </p:sp>
      <p:sp>
        <p:nvSpPr>
          <p:cNvPr id="1590455" name="Line 183"/>
          <p:cNvSpPr>
            <a:spLocks noChangeShapeType="1"/>
          </p:cNvSpPr>
          <p:nvPr/>
        </p:nvSpPr>
        <p:spPr bwMode="auto">
          <a:xfrm>
            <a:off x="2438400" y="2895600"/>
            <a:ext cx="685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2400" smtClean="0">
              <a:solidFill>
                <a:srgbClr val="000000"/>
              </a:solidFill>
            </a:endParaRPr>
          </a:p>
        </p:txBody>
      </p:sp>
      <p:sp>
        <p:nvSpPr>
          <p:cNvPr id="1590456" name="Text Box 184"/>
          <p:cNvSpPr txBox="1">
            <a:spLocks noChangeArrowheads="1"/>
          </p:cNvSpPr>
          <p:nvPr/>
        </p:nvSpPr>
        <p:spPr bwMode="auto">
          <a:xfrm>
            <a:off x="2362200" y="3124200"/>
            <a:ext cx="8382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ko-KR" sz="1400" dirty="0" smtClean="0">
                <a:solidFill>
                  <a:srgbClr val="000000"/>
                </a:solidFill>
                <a:ea typeface="Gulim" pitchFamily="34" charset="-127"/>
              </a:rPr>
              <a:t>Assign each objects to most similar center</a:t>
            </a:r>
          </a:p>
        </p:txBody>
      </p:sp>
      <p:sp>
        <p:nvSpPr>
          <p:cNvPr id="1590457" name="Text Box 185"/>
          <p:cNvSpPr txBox="1">
            <a:spLocks noChangeArrowheads="1"/>
          </p:cNvSpPr>
          <p:nvPr/>
        </p:nvSpPr>
        <p:spPr bwMode="auto">
          <a:xfrm>
            <a:off x="5638800" y="3048000"/>
            <a:ext cx="8382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ko-KR" sz="1400" dirty="0" smtClean="0">
                <a:solidFill>
                  <a:srgbClr val="000000"/>
                </a:solidFill>
                <a:ea typeface="Gulim" pitchFamily="34" charset="-127"/>
              </a:rPr>
              <a:t>Update the cluster means</a:t>
            </a:r>
          </a:p>
        </p:txBody>
      </p:sp>
      <p:sp>
        <p:nvSpPr>
          <p:cNvPr id="1590458" name="Freeform 186"/>
          <p:cNvSpPr>
            <a:spLocks/>
          </p:cNvSpPr>
          <p:nvPr/>
        </p:nvSpPr>
        <p:spPr bwMode="auto">
          <a:xfrm>
            <a:off x="838200" y="3136900"/>
            <a:ext cx="88900" cy="95250"/>
          </a:xfrm>
          <a:custGeom>
            <a:avLst/>
            <a:gdLst>
              <a:gd name="T0" fmla="*/ 28 w 56"/>
              <a:gd name="T1" fmla="*/ 0 h 60"/>
              <a:gd name="T2" fmla="*/ 56 w 56"/>
              <a:gd name="T3" fmla="*/ 30 h 60"/>
              <a:gd name="T4" fmla="*/ 28 w 56"/>
              <a:gd name="T5" fmla="*/ 60 h 60"/>
              <a:gd name="T6" fmla="*/ 0 w 56"/>
              <a:gd name="T7" fmla="*/ 30 h 60"/>
              <a:gd name="T8" fmla="*/ 28 w 56"/>
              <a:gd name="T9" fmla="*/ 0 h 60"/>
            </a:gdLst>
            <a:ahLst/>
            <a:cxnLst>
              <a:cxn ang="0">
                <a:pos x="T0" y="T1"/>
              </a:cxn>
              <a:cxn ang="0">
                <a:pos x="T2" y="T3"/>
              </a:cxn>
              <a:cxn ang="0">
                <a:pos x="T4" y="T5"/>
              </a:cxn>
              <a:cxn ang="0">
                <a:pos x="T6" y="T7"/>
              </a:cxn>
              <a:cxn ang="0">
                <a:pos x="T8" y="T9"/>
              </a:cxn>
            </a:cxnLst>
            <a:rect l="0" t="0" r="r" b="b"/>
            <a:pathLst>
              <a:path w="56" h="60">
                <a:moveTo>
                  <a:pt x="28" y="0"/>
                </a:moveTo>
                <a:lnTo>
                  <a:pt x="56" y="30"/>
                </a:lnTo>
                <a:lnTo>
                  <a:pt x="28" y="60"/>
                </a:lnTo>
                <a:lnTo>
                  <a:pt x="0" y="30"/>
                </a:lnTo>
                <a:lnTo>
                  <a:pt x="28" y="0"/>
                </a:lnTo>
                <a:close/>
              </a:path>
            </a:pathLst>
          </a:custGeom>
          <a:solidFill>
            <a:srgbClr val="00FFFF"/>
          </a:solidFill>
          <a:ln w="6350">
            <a:solidFill>
              <a:srgbClr val="000080"/>
            </a:solidFill>
            <a:prstDash val="solid"/>
            <a:round/>
            <a:headEnd/>
            <a:tailEnd/>
          </a:ln>
        </p:spPr>
        <p:txBody>
          <a:bodyPr/>
          <a:lstStyle/>
          <a:p>
            <a:pPr fontAlgn="base">
              <a:spcBef>
                <a:spcPct val="0"/>
              </a:spcBef>
              <a:spcAft>
                <a:spcPct val="0"/>
              </a:spcAft>
            </a:pPr>
            <a:endParaRPr lang="en-US" sz="2400" smtClean="0">
              <a:solidFill>
                <a:srgbClr val="000000"/>
              </a:solidFill>
            </a:endParaRPr>
          </a:p>
        </p:txBody>
      </p:sp>
      <p:sp>
        <p:nvSpPr>
          <p:cNvPr id="1590459" name="Freeform 187"/>
          <p:cNvSpPr>
            <a:spLocks/>
          </p:cNvSpPr>
          <p:nvPr/>
        </p:nvSpPr>
        <p:spPr bwMode="auto">
          <a:xfrm>
            <a:off x="1600200" y="2971800"/>
            <a:ext cx="88900" cy="93663"/>
          </a:xfrm>
          <a:custGeom>
            <a:avLst/>
            <a:gdLst>
              <a:gd name="T0" fmla="*/ 28 w 56"/>
              <a:gd name="T1" fmla="*/ 0 h 59"/>
              <a:gd name="T2" fmla="*/ 56 w 56"/>
              <a:gd name="T3" fmla="*/ 29 h 59"/>
              <a:gd name="T4" fmla="*/ 28 w 56"/>
              <a:gd name="T5" fmla="*/ 59 h 59"/>
              <a:gd name="T6" fmla="*/ 0 w 56"/>
              <a:gd name="T7" fmla="*/ 29 h 59"/>
              <a:gd name="T8" fmla="*/ 28 w 56"/>
              <a:gd name="T9" fmla="*/ 0 h 59"/>
            </a:gdLst>
            <a:ahLst/>
            <a:cxnLst>
              <a:cxn ang="0">
                <a:pos x="T0" y="T1"/>
              </a:cxn>
              <a:cxn ang="0">
                <a:pos x="T2" y="T3"/>
              </a:cxn>
              <a:cxn ang="0">
                <a:pos x="T4" y="T5"/>
              </a:cxn>
              <a:cxn ang="0">
                <a:pos x="T6" y="T7"/>
              </a:cxn>
              <a:cxn ang="0">
                <a:pos x="T8" y="T9"/>
              </a:cxn>
            </a:cxnLst>
            <a:rect l="0" t="0" r="r" b="b"/>
            <a:pathLst>
              <a:path w="56" h="59">
                <a:moveTo>
                  <a:pt x="28" y="0"/>
                </a:moveTo>
                <a:lnTo>
                  <a:pt x="56" y="29"/>
                </a:lnTo>
                <a:lnTo>
                  <a:pt x="28" y="59"/>
                </a:lnTo>
                <a:lnTo>
                  <a:pt x="0" y="29"/>
                </a:lnTo>
                <a:lnTo>
                  <a:pt x="28" y="0"/>
                </a:lnTo>
                <a:close/>
              </a:path>
            </a:pathLst>
          </a:custGeom>
          <a:solidFill>
            <a:srgbClr val="000080"/>
          </a:solidFill>
          <a:ln w="6350">
            <a:solidFill>
              <a:srgbClr val="000080"/>
            </a:solidFill>
            <a:prstDash val="solid"/>
            <a:round/>
            <a:headEnd/>
            <a:tailEnd/>
          </a:ln>
        </p:spPr>
        <p:txBody>
          <a:bodyPr/>
          <a:lstStyle/>
          <a:p>
            <a:pPr fontAlgn="base">
              <a:spcBef>
                <a:spcPct val="0"/>
              </a:spcBef>
              <a:spcAft>
                <a:spcPct val="0"/>
              </a:spcAft>
            </a:pPr>
            <a:endParaRPr lang="en-US" sz="2400" smtClean="0">
              <a:solidFill>
                <a:srgbClr val="000000"/>
              </a:solidFill>
            </a:endParaRPr>
          </a:p>
        </p:txBody>
      </p:sp>
      <p:sp>
        <p:nvSpPr>
          <p:cNvPr id="1590460" name="Oval 188"/>
          <p:cNvSpPr>
            <a:spLocks noChangeArrowheads="1"/>
          </p:cNvSpPr>
          <p:nvPr/>
        </p:nvSpPr>
        <p:spPr bwMode="auto">
          <a:xfrm>
            <a:off x="457200" y="3265488"/>
            <a:ext cx="84138" cy="87312"/>
          </a:xfrm>
          <a:prstGeom prst="ellipse">
            <a:avLst/>
          </a:prstGeom>
          <a:solidFill>
            <a:srgbClr val="FF0000"/>
          </a:solidFill>
          <a:ln w="6350">
            <a:solidFill>
              <a:srgbClr val="FF0000"/>
            </a:solidFill>
            <a:round/>
            <a:headEnd/>
            <a:tailEnd/>
          </a:ln>
        </p:spPr>
        <p:txBody>
          <a:bodyPr/>
          <a:lstStyle/>
          <a:p>
            <a:pPr fontAlgn="base">
              <a:spcBef>
                <a:spcPct val="0"/>
              </a:spcBef>
              <a:spcAft>
                <a:spcPct val="0"/>
              </a:spcAft>
            </a:pPr>
            <a:endParaRPr lang="en-US" sz="2400" smtClean="0">
              <a:solidFill>
                <a:srgbClr val="000000"/>
              </a:solidFill>
            </a:endParaRPr>
          </a:p>
        </p:txBody>
      </p:sp>
      <p:sp>
        <p:nvSpPr>
          <p:cNvPr id="1590461" name="Oval 189"/>
          <p:cNvSpPr>
            <a:spLocks noChangeArrowheads="1"/>
          </p:cNvSpPr>
          <p:nvPr/>
        </p:nvSpPr>
        <p:spPr bwMode="auto">
          <a:xfrm>
            <a:off x="1973263" y="3113088"/>
            <a:ext cx="84137" cy="87312"/>
          </a:xfrm>
          <a:prstGeom prst="ellipse">
            <a:avLst/>
          </a:prstGeom>
          <a:solidFill>
            <a:srgbClr val="FF0000"/>
          </a:solidFill>
          <a:ln w="6350">
            <a:solidFill>
              <a:srgbClr val="FF0000"/>
            </a:solidFill>
            <a:round/>
            <a:headEnd/>
            <a:tailEnd/>
          </a:ln>
        </p:spPr>
        <p:txBody>
          <a:bodyPr/>
          <a:lstStyle/>
          <a:p>
            <a:pPr fontAlgn="base">
              <a:spcBef>
                <a:spcPct val="0"/>
              </a:spcBef>
              <a:spcAft>
                <a:spcPct val="0"/>
              </a:spcAft>
            </a:pPr>
            <a:endParaRPr lang="en-US" sz="2400" smtClean="0">
              <a:solidFill>
                <a:srgbClr val="000000"/>
              </a:solidFill>
            </a:endParaRPr>
          </a:p>
        </p:txBody>
      </p:sp>
      <p:sp>
        <p:nvSpPr>
          <p:cNvPr id="1590462" name="Text Box 190"/>
          <p:cNvSpPr txBox="1">
            <a:spLocks noChangeArrowheads="1"/>
          </p:cNvSpPr>
          <p:nvPr/>
        </p:nvSpPr>
        <p:spPr bwMode="auto">
          <a:xfrm>
            <a:off x="5638800" y="5334000"/>
            <a:ext cx="8382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ko-KR" sz="1400" dirty="0" smtClean="0">
                <a:solidFill>
                  <a:srgbClr val="000000"/>
                </a:solidFill>
                <a:ea typeface="Gulim" pitchFamily="34" charset="-127"/>
              </a:rPr>
              <a:t>Update the cluster means</a:t>
            </a:r>
          </a:p>
        </p:txBody>
      </p:sp>
      <p:sp>
        <p:nvSpPr>
          <p:cNvPr id="1590463" name="Text Box 191"/>
          <p:cNvSpPr txBox="1">
            <a:spLocks noChangeArrowheads="1"/>
          </p:cNvSpPr>
          <p:nvPr/>
        </p:nvSpPr>
        <p:spPr bwMode="auto">
          <a:xfrm>
            <a:off x="7848600" y="4114800"/>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ko-KR" sz="1400" smtClean="0">
                <a:solidFill>
                  <a:srgbClr val="000000"/>
                </a:solidFill>
                <a:ea typeface="Gulim" pitchFamily="34" charset="-127"/>
              </a:rPr>
              <a:t>reassign</a:t>
            </a:r>
          </a:p>
        </p:txBody>
      </p:sp>
      <p:sp>
        <p:nvSpPr>
          <p:cNvPr id="1590464" name="Line 192"/>
          <p:cNvSpPr>
            <a:spLocks noChangeShapeType="1"/>
          </p:cNvSpPr>
          <p:nvPr/>
        </p:nvSpPr>
        <p:spPr bwMode="auto">
          <a:xfrm flipV="1">
            <a:off x="4267200" y="4114800"/>
            <a:ext cx="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2400" smtClean="0">
              <a:solidFill>
                <a:srgbClr val="000000"/>
              </a:solidFill>
            </a:endParaRPr>
          </a:p>
        </p:txBody>
      </p:sp>
      <p:sp>
        <p:nvSpPr>
          <p:cNvPr id="1590465" name="Text Box 193"/>
          <p:cNvSpPr txBox="1">
            <a:spLocks noChangeArrowheads="1"/>
          </p:cNvSpPr>
          <p:nvPr/>
        </p:nvSpPr>
        <p:spPr bwMode="auto">
          <a:xfrm>
            <a:off x="4419600" y="4114800"/>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ko-KR" sz="1400" smtClean="0">
                <a:solidFill>
                  <a:srgbClr val="000000"/>
                </a:solidFill>
                <a:ea typeface="Gulim" pitchFamily="34" charset="-127"/>
              </a:rPr>
              <a:t>reassign</a:t>
            </a:r>
          </a:p>
        </p:txBody>
      </p:sp>
    </p:spTree>
    <p:extLst>
      <p:ext uri="{BB962C8B-B14F-4D97-AF65-F5344CB8AC3E}">
        <p14:creationId xmlns:p14="http://schemas.microsoft.com/office/powerpoint/2010/main" val="3522641767"/>
      </p:ext>
    </p:extLst>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a:t>
            </a:r>
            <a:endParaRPr lang="en-US" dirty="0"/>
          </a:p>
        </p:txBody>
      </p:sp>
      <p:sp>
        <p:nvSpPr>
          <p:cNvPr id="3" name="Content Placeholder 2"/>
          <p:cNvSpPr>
            <a:spLocks noGrp="1"/>
          </p:cNvSpPr>
          <p:nvPr>
            <p:ph idx="1"/>
          </p:nvPr>
        </p:nvSpPr>
        <p:spPr>
          <a:xfrm>
            <a:off x="533400" y="1981200"/>
            <a:ext cx="8421688" cy="4151313"/>
          </a:xfrm>
        </p:spPr>
        <p:txBody>
          <a:bodyPr/>
          <a:lstStyle/>
          <a:p>
            <a:r>
              <a:rPr lang="en-US" dirty="0" smtClean="0"/>
              <a:t>Consider the following 6 two-dimensional data points:</a:t>
            </a:r>
          </a:p>
          <a:p>
            <a:r>
              <a:rPr lang="en-US" dirty="0" smtClean="0">
                <a:latin typeface="Times New Roman" pitchFamily="18" charset="0"/>
                <a:cs typeface="Times New Roman" pitchFamily="18" charset="0"/>
              </a:rPr>
              <a:t>x1: (0, 0), x2:(1, 0</a:t>
            </a:r>
            <a:r>
              <a:rPr lang="en-US" dirty="0" smtClean="0">
                <a:latin typeface="Times New Roman" pitchFamily="18" charset="0"/>
                <a:cs typeface="Times New Roman" pitchFamily="18" charset="0"/>
                <a:sym typeface="Wingdings" pitchFamily="2" charset="2"/>
              </a:rPr>
              <a:t>), x3(1, 1), x4(2, 1), x5(3, 1), x6(3, 0)</a:t>
            </a:r>
          </a:p>
          <a:p>
            <a:r>
              <a:rPr lang="en-US" dirty="0" smtClean="0">
                <a:latin typeface="Times New Roman" pitchFamily="18" charset="0"/>
                <a:cs typeface="Times New Roman" pitchFamily="18" charset="0"/>
                <a:sym typeface="Wingdings" pitchFamily="2" charset="2"/>
              </a:rPr>
              <a:t>If k=2, and the initial means are (0, 0) and (2, 1), (using Euclidean Distance)</a:t>
            </a:r>
          </a:p>
          <a:p>
            <a:r>
              <a:rPr lang="en-US" dirty="0" smtClean="0">
                <a:latin typeface="Times New Roman" pitchFamily="18" charset="0"/>
                <a:cs typeface="Times New Roman" pitchFamily="18" charset="0"/>
                <a:sym typeface="Wingdings" pitchFamily="2" charset="2"/>
              </a:rPr>
              <a:t>Use K-means to cluster the points.</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F5DDDC64-812E-4646-BC6D-FE77BCAB6A1F}" type="slidenum">
              <a:rPr lang="en-US" altLang="zh-TW" smtClean="0">
                <a:solidFill>
                  <a:srgbClr val="000000"/>
                </a:solidFill>
              </a:rPr>
              <a:pPr>
                <a:defRPr/>
              </a:pPr>
              <a:t>17</a:t>
            </a:fld>
            <a:endParaRPr lang="en-US" altLang="zh-TW">
              <a:solidFill>
                <a:srgbClr val="000000"/>
              </a:solidFill>
            </a:endParaRPr>
          </a:p>
        </p:txBody>
      </p:sp>
    </p:spTree>
    <p:extLst>
      <p:ext uri="{BB962C8B-B14F-4D97-AF65-F5344CB8AC3E}">
        <p14:creationId xmlns:p14="http://schemas.microsoft.com/office/powerpoint/2010/main" val="4125967788"/>
      </p:ext>
    </p:extLst>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F5DDDC64-812E-4646-BC6D-FE77BCAB6A1F}" type="slidenum">
              <a:rPr lang="en-US" altLang="zh-TW" smtClean="0">
                <a:solidFill>
                  <a:srgbClr val="000000"/>
                </a:solidFill>
              </a:rPr>
              <a:pPr>
                <a:defRPr/>
              </a:pPr>
              <a:t>18</a:t>
            </a:fld>
            <a:endParaRPr lang="en-US" altLang="zh-TW">
              <a:solidFill>
                <a:srgbClr val="000000"/>
              </a:solidFill>
            </a:endParaRPr>
          </a:p>
        </p:txBody>
      </p:sp>
      <p:sp>
        <p:nvSpPr>
          <p:cNvPr id="2" name="Title 1"/>
          <p:cNvSpPr>
            <a:spLocks noGrp="1"/>
          </p:cNvSpPr>
          <p:nvPr>
            <p:ph type="title" idx="4294967295"/>
          </p:nvPr>
        </p:nvSpPr>
        <p:spPr>
          <a:xfrm>
            <a:off x="1350963" y="214313"/>
            <a:ext cx="7793037" cy="547687"/>
          </a:xfrm>
        </p:spPr>
        <p:txBody>
          <a:bodyPr/>
          <a:lstStyle/>
          <a:p>
            <a:r>
              <a:rPr lang="en-US" dirty="0" smtClean="0"/>
              <a:t>K-Means</a:t>
            </a:r>
            <a:endParaRPr lang="en-US" dirty="0"/>
          </a:p>
        </p:txBody>
      </p:sp>
      <p:sp>
        <p:nvSpPr>
          <p:cNvPr id="6" name="Content Placeholder 2"/>
          <p:cNvSpPr txBox="1">
            <a:spLocks/>
          </p:cNvSpPr>
          <p:nvPr/>
        </p:nvSpPr>
        <p:spPr>
          <a:xfrm>
            <a:off x="533400" y="1447800"/>
            <a:ext cx="8421688" cy="5181600"/>
          </a:xfrm>
          <a:prstGeom prst="rect">
            <a:avLst/>
          </a:prstGeom>
        </p:spPr>
        <p:txBody>
          <a:bodyPr/>
          <a:lstStyle>
            <a:lvl1pPr marL="342900" indent="-342900" algn="l" rtl="0" fontAlgn="base">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r>
              <a:rPr lang="en-US" dirty="0" smtClean="0"/>
              <a:t>Now we know the initial means: </a:t>
            </a:r>
          </a:p>
          <a:p>
            <a:r>
              <a:rPr lang="en-US" b="1" dirty="0" err="1" smtClean="0">
                <a:latin typeface="Times New Roman" pitchFamily="18" charset="0"/>
                <a:cs typeface="Times New Roman" pitchFamily="18" charset="0"/>
                <a:sym typeface="Wingdings" pitchFamily="2" charset="2"/>
              </a:rPr>
              <a:t>Mean_one</a:t>
            </a:r>
            <a:r>
              <a:rPr lang="en-US" b="1" dirty="0" smtClean="0">
                <a:latin typeface="Times New Roman" pitchFamily="18" charset="0"/>
                <a:cs typeface="Times New Roman" pitchFamily="18" charset="0"/>
                <a:sym typeface="Wingdings" pitchFamily="2" charset="2"/>
              </a:rPr>
              <a:t>(0, 0) </a:t>
            </a:r>
            <a:r>
              <a:rPr lang="en-US" dirty="0" smtClean="0">
                <a:latin typeface="Times New Roman" pitchFamily="18" charset="0"/>
                <a:cs typeface="Times New Roman" pitchFamily="18" charset="0"/>
                <a:sym typeface="Wingdings" pitchFamily="2" charset="2"/>
              </a:rPr>
              <a:t>and </a:t>
            </a:r>
            <a:r>
              <a:rPr lang="en-US" b="1" dirty="0" err="1" smtClean="0">
                <a:latin typeface="Times New Roman" pitchFamily="18" charset="0"/>
                <a:cs typeface="Times New Roman" pitchFamily="18" charset="0"/>
                <a:sym typeface="Wingdings" pitchFamily="2" charset="2"/>
              </a:rPr>
              <a:t>mean_two</a:t>
            </a:r>
            <a:r>
              <a:rPr lang="en-US" b="1" dirty="0" smtClean="0">
                <a:latin typeface="Times New Roman" pitchFamily="18" charset="0"/>
                <a:cs typeface="Times New Roman" pitchFamily="18" charset="0"/>
                <a:sym typeface="Wingdings" pitchFamily="2" charset="2"/>
              </a:rPr>
              <a:t>(2, 1), </a:t>
            </a:r>
          </a:p>
          <a:p>
            <a:r>
              <a:rPr lang="en-US" dirty="0" smtClean="0">
                <a:latin typeface="Times New Roman" pitchFamily="18" charset="0"/>
                <a:cs typeface="Times New Roman" pitchFamily="18" charset="0"/>
                <a:sym typeface="Wingdings" pitchFamily="2" charset="2"/>
              </a:rPr>
              <a:t>We are going to use Euclidean Distance to calculate the distance between each point and each mean. </a:t>
            </a:r>
          </a:p>
          <a:p>
            <a:endParaRPr lang="en-US" dirty="0" smtClean="0">
              <a:latin typeface="Times New Roman" pitchFamily="18" charset="0"/>
              <a:cs typeface="Times New Roman" pitchFamily="18" charset="0"/>
              <a:sym typeface="Wingdings" pitchFamily="2" charset="2"/>
            </a:endParaRPr>
          </a:p>
          <a:p>
            <a:r>
              <a:rPr lang="en-US" dirty="0" smtClean="0">
                <a:latin typeface="Times New Roman" pitchFamily="18" charset="0"/>
                <a:cs typeface="Times New Roman" pitchFamily="18" charset="0"/>
                <a:sym typeface="Wingdings" pitchFamily="2" charset="2"/>
              </a:rPr>
              <a:t>For example:</a:t>
            </a:r>
          </a:p>
          <a:p>
            <a:r>
              <a:rPr lang="en-US" b="1" dirty="0" smtClean="0">
                <a:latin typeface="Times New Roman" pitchFamily="18" charset="0"/>
                <a:cs typeface="Times New Roman" pitchFamily="18" charset="0"/>
              </a:rPr>
              <a:t>Point x1 (0, 0),  </a:t>
            </a:r>
            <a:r>
              <a:rPr lang="en-US" b="1" dirty="0">
                <a:latin typeface="Times New Roman" pitchFamily="18" charset="0"/>
                <a:cs typeface="Times New Roman" pitchFamily="18" charset="0"/>
              </a:rPr>
              <a:t>point </a:t>
            </a:r>
            <a:r>
              <a:rPr lang="en-US" b="1" dirty="0" smtClean="0">
                <a:latin typeface="Times New Roman" pitchFamily="18" charset="0"/>
                <a:cs typeface="Times New Roman" pitchFamily="18" charset="0"/>
              </a:rPr>
              <a:t>x1 </a:t>
            </a:r>
            <a:r>
              <a:rPr lang="en-US" b="1" dirty="0">
                <a:latin typeface="Times New Roman" pitchFamily="18" charset="0"/>
                <a:cs typeface="Times New Roman" pitchFamily="18" charset="0"/>
              </a:rPr>
              <a:t>is exactly the initial </a:t>
            </a:r>
            <a:r>
              <a:rPr lang="en-US" b="1" dirty="0" err="1">
                <a:latin typeface="Times New Roman" pitchFamily="18" charset="0"/>
                <a:cs typeface="Times New Roman" pitchFamily="18" charset="0"/>
              </a:rPr>
              <a:t>mean_one</a:t>
            </a:r>
            <a:r>
              <a:rPr lang="en-US" b="1" dirty="0">
                <a:latin typeface="Times New Roman" pitchFamily="18" charset="0"/>
                <a:cs typeface="Times New Roman" pitchFamily="18" charset="0"/>
              </a:rPr>
              <a:t>, so we can directly put </a:t>
            </a:r>
            <a:r>
              <a:rPr lang="en-US" b="1" dirty="0" smtClean="0">
                <a:latin typeface="Times New Roman" pitchFamily="18" charset="0"/>
                <a:cs typeface="Times New Roman" pitchFamily="18" charset="0"/>
              </a:rPr>
              <a:t>x1 </a:t>
            </a:r>
            <a:r>
              <a:rPr lang="en-US" b="1" dirty="0">
                <a:latin typeface="Times New Roman" pitchFamily="18" charset="0"/>
                <a:cs typeface="Times New Roman" pitchFamily="18" charset="0"/>
              </a:rPr>
              <a:t>into cluster one</a:t>
            </a:r>
            <a:r>
              <a:rPr lang="en-US" b="1" dirty="0" smtClean="0">
                <a:latin typeface="Times New Roman" pitchFamily="18" charset="0"/>
                <a:cs typeface="Times New Roman" pitchFamily="18" charset="0"/>
              </a:rPr>
              <a:t>.</a:t>
            </a:r>
            <a:endParaRPr lang="en-US" u="sng" dirty="0">
              <a:latin typeface="Times New Roman" pitchFamily="18" charset="0"/>
              <a:cs typeface="Times New Roman" pitchFamily="18" charset="0"/>
            </a:endParaRPr>
          </a:p>
        </p:txBody>
      </p:sp>
    </p:spTree>
    <p:extLst>
      <p:ext uri="{BB962C8B-B14F-4D97-AF65-F5344CB8AC3E}">
        <p14:creationId xmlns:p14="http://schemas.microsoft.com/office/powerpoint/2010/main" val="4287049366"/>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F5DDDC64-812E-4646-BC6D-FE77BCAB6A1F}" type="slidenum">
              <a:rPr lang="en-US" altLang="zh-TW" smtClean="0">
                <a:solidFill>
                  <a:srgbClr val="000000"/>
                </a:solidFill>
              </a:rPr>
              <a:pPr>
                <a:defRPr/>
              </a:pPr>
              <a:t>19</a:t>
            </a:fld>
            <a:endParaRPr lang="en-US" altLang="zh-TW">
              <a:solidFill>
                <a:srgbClr val="000000"/>
              </a:solidFill>
            </a:endParaRPr>
          </a:p>
        </p:txBody>
      </p:sp>
      <p:sp>
        <p:nvSpPr>
          <p:cNvPr id="2" name="Title 1"/>
          <p:cNvSpPr>
            <a:spLocks noGrp="1"/>
          </p:cNvSpPr>
          <p:nvPr>
            <p:ph type="title" idx="4294967295"/>
          </p:nvPr>
        </p:nvSpPr>
        <p:spPr>
          <a:xfrm>
            <a:off x="1350963" y="214313"/>
            <a:ext cx="7793037" cy="547687"/>
          </a:xfrm>
        </p:spPr>
        <p:txBody>
          <a:bodyPr/>
          <a:lstStyle/>
          <a:p>
            <a:r>
              <a:rPr lang="en-US" dirty="0" smtClean="0"/>
              <a:t>K-Means</a:t>
            </a:r>
            <a:endParaRPr lang="en-US" dirty="0"/>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533400" y="762000"/>
                <a:ext cx="8421688" cy="5867400"/>
              </a:xfrm>
              <a:prstGeom prst="rect">
                <a:avLst/>
              </a:prstGeom>
            </p:spPr>
            <p:txBody>
              <a:bodyPr/>
              <a:lstStyle>
                <a:lvl1pPr marL="342900" indent="-342900" algn="l" rtl="0" fontAlgn="base">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0" indent="0">
                  <a:buNone/>
                </a:pPr>
                <a:endParaRPr lang="en-US" dirty="0" smtClean="0">
                  <a:latin typeface="Times New Roman" pitchFamily="18" charset="0"/>
                  <a:cs typeface="Times New Roman" pitchFamily="18" charset="0"/>
                </a:endParaRPr>
              </a:p>
              <a:p>
                <a:r>
                  <a:rPr lang="en-US" b="1" dirty="0">
                    <a:latin typeface="Times New Roman" pitchFamily="18" charset="0"/>
                    <a:cs typeface="Times New Roman" pitchFamily="18" charset="0"/>
                  </a:rPr>
                  <a:t>Next we check Point x2 (</a:t>
                </a:r>
                <a:r>
                  <a:rPr lang="en-US" b="1" dirty="0" smtClean="0">
                    <a:latin typeface="Times New Roman" pitchFamily="18" charset="0"/>
                    <a:cs typeface="Times New Roman" pitchFamily="18" charset="0"/>
                  </a:rPr>
                  <a:t>1, 0) </a:t>
                </a:r>
              </a:p>
              <a:p>
                <a:pPr marL="0" indent="0">
                  <a:buNone/>
                </a:pPr>
                <a:r>
                  <a:rPr lang="en-US" sz="2400" b="1" dirty="0">
                    <a:latin typeface="Times New Roman" pitchFamily="18" charset="0"/>
                    <a:cs typeface="Times New Roman" pitchFamily="18" charset="0"/>
                  </a:rPr>
                  <a:t>Distance1</a:t>
                </a:r>
                <a:r>
                  <a:rPr lang="en-US" sz="2400" dirty="0">
                    <a:latin typeface="Times New Roman" pitchFamily="18" charset="0"/>
                    <a:cs typeface="Times New Roman" pitchFamily="18" charset="0"/>
                  </a:rPr>
                  <a:t>: </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x2_and_mean_one </a:t>
                </a:r>
                <a:r>
                  <a:rPr lang="en-US" sz="2400" dirty="0">
                    <a:latin typeface="Times New Roman" pitchFamily="18" charset="0"/>
                    <a:cs typeface="Times New Roman" pitchFamily="18" charset="0"/>
                  </a:rPr>
                  <a:t>= </a:t>
                </a:r>
                <a14:m>
                  <m:oMath xmlns:m="http://schemas.openxmlformats.org/officeDocument/2006/math">
                    <m:rad>
                      <m:radPr>
                        <m:ctrlPr>
                          <a:rPr lang="en-US" sz="2400" i="1">
                            <a:latin typeface="Cambria Math" charset="0"/>
                            <a:cs typeface="Times New Roman" pitchFamily="18" charset="0"/>
                          </a:rPr>
                        </m:ctrlPr>
                      </m:radPr>
                      <m:deg>
                        <m:r>
                          <a:rPr lang="en-US" sz="2400" i="1">
                            <a:latin typeface="Cambria Math"/>
                            <a:cs typeface="Times New Roman" pitchFamily="18" charset="0"/>
                          </a:rPr>
                          <m:t>2</m:t>
                        </m:r>
                      </m:deg>
                      <m:e>
                        <m:sSup>
                          <m:sSupPr>
                            <m:ctrlPr>
                              <a:rPr lang="en-US" sz="2400" i="1">
                                <a:latin typeface="Cambria Math" charset="0"/>
                                <a:cs typeface="Times New Roman" pitchFamily="18" charset="0"/>
                              </a:rPr>
                            </m:ctrlPr>
                          </m:sSupPr>
                          <m:e>
                            <m:r>
                              <a:rPr lang="en-US" sz="2400" i="1">
                                <a:latin typeface="Cambria Math"/>
                                <a:cs typeface="Times New Roman" pitchFamily="18" charset="0"/>
                              </a:rPr>
                              <m:t>(</m:t>
                            </m:r>
                            <m:r>
                              <a:rPr lang="en-US" sz="2400" b="0" i="1" smtClean="0">
                                <a:latin typeface="Cambria Math"/>
                                <a:cs typeface="Times New Roman" pitchFamily="18" charset="0"/>
                              </a:rPr>
                              <m:t>1</m:t>
                            </m:r>
                            <m:r>
                              <a:rPr lang="en-US" sz="2400" i="1">
                                <a:latin typeface="Cambria Math"/>
                                <a:cs typeface="Times New Roman" pitchFamily="18" charset="0"/>
                              </a:rPr>
                              <m:t>−</m:t>
                            </m:r>
                            <m:r>
                              <a:rPr lang="en-US" sz="2400" b="0" i="1" smtClean="0">
                                <a:latin typeface="Cambria Math"/>
                                <a:cs typeface="Times New Roman" pitchFamily="18" charset="0"/>
                              </a:rPr>
                              <m:t>0</m:t>
                            </m:r>
                            <m:r>
                              <a:rPr lang="en-US" sz="2400" i="1">
                                <a:latin typeface="Cambria Math"/>
                                <a:cs typeface="Times New Roman" pitchFamily="18" charset="0"/>
                              </a:rPr>
                              <m:t>)</m:t>
                            </m:r>
                          </m:e>
                          <m:sup>
                            <m:r>
                              <a:rPr lang="en-US" sz="2400" i="1">
                                <a:latin typeface="Cambria Math"/>
                                <a:cs typeface="Times New Roman" pitchFamily="18" charset="0"/>
                              </a:rPr>
                              <m:t>2</m:t>
                            </m:r>
                          </m:sup>
                        </m:sSup>
                        <m:r>
                          <a:rPr lang="en-US" sz="2400" i="1">
                            <a:latin typeface="Cambria Math"/>
                            <a:cs typeface="Times New Roman" pitchFamily="18" charset="0"/>
                          </a:rPr>
                          <m:t>+</m:t>
                        </m:r>
                        <m:sSup>
                          <m:sSupPr>
                            <m:ctrlPr>
                              <a:rPr lang="en-US" sz="2400" i="1">
                                <a:latin typeface="Cambria Math" charset="0"/>
                                <a:cs typeface="Times New Roman" pitchFamily="18" charset="0"/>
                              </a:rPr>
                            </m:ctrlPr>
                          </m:sSupPr>
                          <m:e>
                            <m:r>
                              <a:rPr lang="en-US" sz="2400" i="1">
                                <a:latin typeface="Cambria Math"/>
                                <a:cs typeface="Times New Roman" pitchFamily="18" charset="0"/>
                              </a:rPr>
                              <m:t>(</m:t>
                            </m:r>
                            <m:r>
                              <a:rPr lang="en-US" sz="2400" b="0" i="1" smtClean="0">
                                <a:latin typeface="Cambria Math"/>
                                <a:cs typeface="Times New Roman" pitchFamily="18" charset="0"/>
                              </a:rPr>
                              <m:t>0</m:t>
                            </m:r>
                            <m:r>
                              <a:rPr lang="en-US" sz="2400" i="1">
                                <a:latin typeface="Cambria Math"/>
                                <a:cs typeface="Times New Roman" pitchFamily="18" charset="0"/>
                              </a:rPr>
                              <m:t>−</m:t>
                            </m:r>
                            <m:r>
                              <a:rPr lang="en-US" sz="2400" b="0" i="1" smtClean="0">
                                <a:latin typeface="Cambria Math"/>
                                <a:cs typeface="Times New Roman" pitchFamily="18" charset="0"/>
                              </a:rPr>
                              <m:t>0</m:t>
                            </m:r>
                            <m:r>
                              <a:rPr lang="en-US" sz="2400" i="1">
                                <a:latin typeface="Cambria Math"/>
                                <a:cs typeface="Times New Roman" pitchFamily="18" charset="0"/>
                              </a:rPr>
                              <m:t>)</m:t>
                            </m:r>
                          </m:e>
                          <m:sup>
                            <m:r>
                              <a:rPr lang="en-US" sz="2400" i="1">
                                <a:latin typeface="Cambria Math"/>
                                <a:cs typeface="Times New Roman" pitchFamily="18" charset="0"/>
                              </a:rPr>
                              <m:t>2</m:t>
                            </m:r>
                          </m:sup>
                        </m:sSup>
                      </m:e>
                    </m:rad>
                  </m:oMath>
                </a14:m>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1</a:t>
                </a:r>
                <a:endParaRPr lang="en-US" sz="2400" dirty="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Distance2</a:t>
                </a:r>
                <a:r>
                  <a:rPr lang="en-US" sz="2400" dirty="0">
                    <a:latin typeface="Times New Roman" pitchFamily="18" charset="0"/>
                    <a:cs typeface="Times New Roman" pitchFamily="18" charset="0"/>
                  </a:rPr>
                  <a:t>: </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x2_and_mean_two </a:t>
                </a:r>
                <a:r>
                  <a:rPr lang="en-US" sz="2400" dirty="0">
                    <a:latin typeface="Times New Roman" pitchFamily="18" charset="0"/>
                    <a:cs typeface="Times New Roman" pitchFamily="18" charset="0"/>
                  </a:rPr>
                  <a:t>= </a:t>
                </a:r>
                <a14:m>
                  <m:oMath xmlns:m="http://schemas.openxmlformats.org/officeDocument/2006/math">
                    <m:rad>
                      <m:radPr>
                        <m:ctrlPr>
                          <a:rPr lang="en-US" sz="2400" i="1">
                            <a:latin typeface="Cambria Math" charset="0"/>
                            <a:cs typeface="Times New Roman" pitchFamily="18" charset="0"/>
                          </a:rPr>
                        </m:ctrlPr>
                      </m:radPr>
                      <m:deg>
                        <m:r>
                          <a:rPr lang="en-US" sz="2400" i="1">
                            <a:latin typeface="Cambria Math"/>
                            <a:cs typeface="Times New Roman" pitchFamily="18" charset="0"/>
                          </a:rPr>
                          <m:t>2</m:t>
                        </m:r>
                      </m:deg>
                      <m:e>
                        <m:sSup>
                          <m:sSupPr>
                            <m:ctrlPr>
                              <a:rPr lang="en-US" sz="2400" i="1">
                                <a:latin typeface="Cambria Math" charset="0"/>
                                <a:cs typeface="Times New Roman" pitchFamily="18" charset="0"/>
                              </a:rPr>
                            </m:ctrlPr>
                          </m:sSupPr>
                          <m:e>
                            <m:r>
                              <a:rPr lang="en-US" sz="2400" i="1">
                                <a:latin typeface="Cambria Math"/>
                                <a:cs typeface="Times New Roman" pitchFamily="18" charset="0"/>
                              </a:rPr>
                              <m:t>(</m:t>
                            </m:r>
                            <m:r>
                              <a:rPr lang="en-US" sz="2400" b="0" i="1" smtClean="0">
                                <a:latin typeface="Cambria Math"/>
                                <a:cs typeface="Times New Roman" pitchFamily="18" charset="0"/>
                              </a:rPr>
                              <m:t>1</m:t>
                            </m:r>
                            <m:r>
                              <a:rPr lang="en-US" sz="2400" i="1">
                                <a:latin typeface="Cambria Math"/>
                                <a:cs typeface="Times New Roman" pitchFamily="18" charset="0"/>
                              </a:rPr>
                              <m:t>−</m:t>
                            </m:r>
                            <m:r>
                              <a:rPr lang="en-US" sz="2400" b="0" i="1" smtClean="0">
                                <a:latin typeface="Cambria Math"/>
                                <a:cs typeface="Times New Roman" pitchFamily="18" charset="0"/>
                              </a:rPr>
                              <m:t>2</m:t>
                            </m:r>
                            <m:r>
                              <a:rPr lang="en-US" sz="2400" i="1">
                                <a:latin typeface="Cambria Math"/>
                                <a:cs typeface="Times New Roman" pitchFamily="18" charset="0"/>
                              </a:rPr>
                              <m:t>)</m:t>
                            </m:r>
                          </m:e>
                          <m:sup>
                            <m:r>
                              <a:rPr lang="en-US" sz="2400" i="1">
                                <a:latin typeface="Cambria Math"/>
                                <a:cs typeface="Times New Roman" pitchFamily="18" charset="0"/>
                              </a:rPr>
                              <m:t>2</m:t>
                            </m:r>
                          </m:sup>
                        </m:sSup>
                        <m:r>
                          <a:rPr lang="en-US" sz="2400" i="1">
                            <a:latin typeface="Cambria Math"/>
                            <a:cs typeface="Times New Roman" pitchFamily="18" charset="0"/>
                          </a:rPr>
                          <m:t>+</m:t>
                        </m:r>
                        <m:sSup>
                          <m:sSupPr>
                            <m:ctrlPr>
                              <a:rPr lang="en-US" sz="2400" i="1">
                                <a:latin typeface="Cambria Math" charset="0"/>
                                <a:cs typeface="Times New Roman" pitchFamily="18" charset="0"/>
                              </a:rPr>
                            </m:ctrlPr>
                          </m:sSupPr>
                          <m:e>
                            <m:r>
                              <a:rPr lang="en-US" sz="2400" i="1">
                                <a:latin typeface="Cambria Math"/>
                                <a:cs typeface="Times New Roman" pitchFamily="18" charset="0"/>
                              </a:rPr>
                              <m:t>(</m:t>
                            </m:r>
                            <m:r>
                              <a:rPr lang="en-US" sz="2400" b="0" i="1" smtClean="0">
                                <a:latin typeface="Cambria Math"/>
                                <a:cs typeface="Times New Roman" pitchFamily="18" charset="0"/>
                              </a:rPr>
                              <m:t>0</m:t>
                            </m:r>
                            <m:r>
                              <a:rPr lang="en-US" sz="2400" i="1">
                                <a:latin typeface="Cambria Math"/>
                                <a:cs typeface="Times New Roman" pitchFamily="18" charset="0"/>
                              </a:rPr>
                              <m:t>−</m:t>
                            </m:r>
                            <m:r>
                              <a:rPr lang="en-US" sz="2400" b="0" i="1" smtClean="0">
                                <a:latin typeface="Cambria Math"/>
                                <a:cs typeface="Times New Roman" pitchFamily="18" charset="0"/>
                              </a:rPr>
                              <m:t>1</m:t>
                            </m:r>
                            <m:r>
                              <a:rPr lang="en-US" sz="2400" i="1">
                                <a:latin typeface="Cambria Math"/>
                                <a:cs typeface="Times New Roman" pitchFamily="18" charset="0"/>
                              </a:rPr>
                              <m:t>)</m:t>
                            </m:r>
                          </m:e>
                          <m:sup>
                            <m:r>
                              <a:rPr lang="en-US" sz="2400" i="1">
                                <a:latin typeface="Cambria Math"/>
                                <a:cs typeface="Times New Roman" pitchFamily="18" charset="0"/>
                              </a:rPr>
                              <m:t>2</m:t>
                            </m:r>
                          </m:sup>
                        </m:sSup>
                      </m:e>
                    </m:rad>
                  </m:oMath>
                </a14:m>
                <a:r>
                  <a:rPr lang="en-US" sz="2400" dirty="0">
                    <a:latin typeface="Times New Roman" pitchFamily="18" charset="0"/>
                    <a:cs typeface="Times New Roman" pitchFamily="18" charset="0"/>
                  </a:rPr>
                  <a:t> = </a:t>
                </a:r>
                <a14:m>
                  <m:oMath xmlns:m="http://schemas.openxmlformats.org/officeDocument/2006/math">
                    <m:rad>
                      <m:radPr>
                        <m:ctrlPr>
                          <a:rPr lang="en-US" sz="2400" i="1" dirty="0">
                            <a:latin typeface="Cambria Math" charset="0"/>
                            <a:cs typeface="Times New Roman" pitchFamily="18" charset="0"/>
                          </a:rPr>
                        </m:ctrlPr>
                      </m:radPr>
                      <m:deg>
                        <m:r>
                          <a:rPr lang="en-US" sz="2400" i="1" dirty="0">
                            <a:latin typeface="Cambria Math"/>
                            <a:cs typeface="Times New Roman" pitchFamily="18" charset="0"/>
                          </a:rPr>
                          <m:t>2</m:t>
                        </m:r>
                      </m:deg>
                      <m:e>
                        <m:r>
                          <a:rPr lang="en-US" sz="2400" b="0" i="1" dirty="0" smtClean="0">
                            <a:latin typeface="Cambria Math"/>
                            <a:cs typeface="Times New Roman" pitchFamily="18" charset="0"/>
                          </a:rPr>
                          <m:t>2</m:t>
                        </m:r>
                      </m:e>
                    </m:rad>
                  </m:oMath>
                </a14:m>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Distance1&lt;Distance2, so point x2 is closer to </a:t>
                </a:r>
                <a:r>
                  <a:rPr lang="en-US" sz="2400" dirty="0" err="1">
                    <a:latin typeface="Times New Roman" pitchFamily="18" charset="0"/>
                    <a:cs typeface="Times New Roman" pitchFamily="18" charset="0"/>
                  </a:rPr>
                  <a:t>mean_one</a:t>
                </a:r>
                <a:r>
                  <a:rPr lang="en-US" sz="2400" dirty="0">
                    <a:latin typeface="Times New Roman" pitchFamily="18" charset="0"/>
                    <a:cs typeface="Times New Roman" pitchFamily="18" charset="0"/>
                  </a:rPr>
                  <a:t>,</a:t>
                </a:r>
              </a:p>
              <a:p>
                <a:pPr marL="0" indent="0">
                  <a:buNone/>
                </a:pPr>
                <a:r>
                  <a:rPr lang="en-US" sz="2400" u="sng" dirty="0">
                    <a:latin typeface="Times New Roman" pitchFamily="18" charset="0"/>
                    <a:cs typeface="Times New Roman" pitchFamily="18" charset="0"/>
                  </a:rPr>
                  <a:t>Thus x2 belongs to cluster </a:t>
                </a:r>
                <a:r>
                  <a:rPr lang="en-US" sz="2400" u="sng" dirty="0" smtClean="0">
                    <a:latin typeface="Times New Roman" pitchFamily="18" charset="0"/>
                    <a:cs typeface="Times New Roman" pitchFamily="18" charset="0"/>
                  </a:rPr>
                  <a:t>one.</a:t>
                </a:r>
                <a:endParaRPr lang="en-US" sz="2400" u="sng"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533400" y="762000"/>
                <a:ext cx="8421688" cy="5867400"/>
              </a:xfrm>
              <a:prstGeom prst="rect">
                <a:avLst/>
              </a:prstGeom>
              <a:blipFill rotWithShape="0">
                <a:blip r:embed="rId2"/>
                <a:stretch>
                  <a:fillRect l="-1159"/>
                </a:stretch>
              </a:blipFill>
            </p:spPr>
            <p:txBody>
              <a:bodyPr/>
              <a:lstStyle/>
              <a:p>
                <a:r>
                  <a:rPr lang="en-US">
                    <a:noFill/>
                  </a:rPr>
                  <a:t> </a:t>
                </a:r>
              </a:p>
            </p:txBody>
          </p:sp>
        </mc:Fallback>
      </mc:AlternateContent>
    </p:spTree>
    <p:extLst>
      <p:ext uri="{BB962C8B-B14F-4D97-AF65-F5344CB8AC3E}">
        <p14:creationId xmlns:p14="http://schemas.microsoft.com/office/powerpoint/2010/main" val="4267427539"/>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E57F0505-28DF-40C9-9611-5D00B3F5E6F5}" type="slidenum">
              <a:rPr lang="en-US" altLang="zh-CN" sz="1200">
                <a:ea typeface="宋体" pitchFamily="2" charset="-122"/>
              </a:rPr>
              <a:pPr algn="r"/>
              <a:t>2</a:t>
            </a:fld>
            <a:endParaRPr lang="en-US" altLang="zh-CN" sz="1200">
              <a:ea typeface="宋体" pitchFamily="2" charset="-122"/>
            </a:endParaRPr>
          </a:p>
        </p:txBody>
      </p:sp>
      <p:sp>
        <p:nvSpPr>
          <p:cNvPr id="7171" name="Rectangle 2"/>
          <p:cNvSpPr>
            <a:spLocks noGrp="1" noChangeArrowheads="1"/>
          </p:cNvSpPr>
          <p:nvPr>
            <p:ph type="title" idx="4294967295"/>
          </p:nvPr>
        </p:nvSpPr>
        <p:spPr>
          <a:xfrm>
            <a:off x="0" y="152400"/>
            <a:ext cx="9144000" cy="990600"/>
          </a:xfrm>
          <a:noFill/>
        </p:spPr>
        <p:txBody>
          <a:bodyPr lIns="92075" tIns="46038" rIns="92075" bIns="46038" anchor="ctr"/>
          <a:lstStyle/>
          <a:p>
            <a:pPr eaLnBrk="1" hangingPunct="1"/>
            <a:r>
              <a:rPr lang="en-US" altLang="zh-CN" sz="3200" smtClean="0">
                <a:ea typeface="宋体" pitchFamily="2" charset="-122"/>
              </a:rPr>
              <a:t>Chapter 10. </a:t>
            </a:r>
            <a:r>
              <a:rPr lang="en-AU" altLang="zh-TW" sz="3200" smtClean="0">
                <a:ea typeface="PMingLiU" pitchFamily="18" charset="-120"/>
              </a:rPr>
              <a:t>Cluster Analysis: Basic Concepts and Methods</a:t>
            </a:r>
            <a:endParaRPr lang="en-US" altLang="zh-CN" sz="3200" smtClean="0">
              <a:ea typeface="PMingLiU" pitchFamily="18" charset="-120"/>
            </a:endParaRPr>
          </a:p>
        </p:txBody>
      </p:sp>
      <p:sp>
        <p:nvSpPr>
          <p:cNvPr id="7172" name="Rectangle 3"/>
          <p:cNvSpPr>
            <a:spLocks noGrp="1" noChangeArrowheads="1"/>
          </p:cNvSpPr>
          <p:nvPr>
            <p:ph type="body" idx="4294967295"/>
          </p:nvPr>
        </p:nvSpPr>
        <p:spPr>
          <a:xfrm>
            <a:off x="381000" y="1371600"/>
            <a:ext cx="8223250" cy="5181600"/>
          </a:xfrm>
          <a:noFill/>
        </p:spPr>
        <p:txBody>
          <a:bodyPr lIns="92075" tIns="46038" rIns="92075" bIns="46038"/>
          <a:lstStyle/>
          <a:p>
            <a:pPr marL="533400" indent="-533400">
              <a:lnSpc>
                <a:spcPct val="150000"/>
              </a:lnSpc>
            </a:pPr>
            <a:r>
              <a:rPr lang="en-US" altLang="zh-CN" smtClean="0">
                <a:latin typeface="Calibri" pitchFamily="34" charset="0"/>
                <a:ea typeface="宋体" pitchFamily="2" charset="-122"/>
              </a:rPr>
              <a:t>Cluster Analysis: Basic Concepts</a:t>
            </a:r>
          </a:p>
          <a:p>
            <a:pPr marL="533400" indent="-533400">
              <a:lnSpc>
                <a:spcPct val="150000"/>
              </a:lnSpc>
            </a:pPr>
            <a:r>
              <a:rPr lang="en-US" altLang="zh-CN" smtClean="0">
                <a:latin typeface="Calibri" pitchFamily="34" charset="0"/>
                <a:ea typeface="宋体" pitchFamily="2" charset="-122"/>
              </a:rPr>
              <a:t>Partitioning Methods</a:t>
            </a:r>
          </a:p>
          <a:p>
            <a:pPr marL="533400" indent="-533400">
              <a:lnSpc>
                <a:spcPct val="150000"/>
              </a:lnSpc>
            </a:pPr>
            <a:r>
              <a:rPr lang="en-US" altLang="zh-CN" smtClean="0">
                <a:latin typeface="Calibri" pitchFamily="34" charset="0"/>
                <a:ea typeface="宋体" pitchFamily="2" charset="-122"/>
              </a:rPr>
              <a:t>Hierarchical Methods</a:t>
            </a:r>
          </a:p>
          <a:p>
            <a:pPr marL="533400" indent="-533400">
              <a:lnSpc>
                <a:spcPct val="150000"/>
              </a:lnSpc>
            </a:pPr>
            <a:r>
              <a:rPr lang="en-US" altLang="zh-CN" smtClean="0">
                <a:latin typeface="Calibri" pitchFamily="34" charset="0"/>
                <a:ea typeface="宋体" pitchFamily="2" charset="-122"/>
              </a:rPr>
              <a:t>Density-Based Methods</a:t>
            </a:r>
          </a:p>
          <a:p>
            <a:pPr marL="533400" indent="-533400">
              <a:lnSpc>
                <a:spcPct val="150000"/>
              </a:lnSpc>
            </a:pPr>
            <a:r>
              <a:rPr lang="en-US" altLang="zh-CN" smtClean="0">
                <a:latin typeface="Calibri" pitchFamily="34" charset="0"/>
                <a:ea typeface="宋体" pitchFamily="2" charset="-122"/>
              </a:rPr>
              <a:t>Grid-Based Methods</a:t>
            </a:r>
          </a:p>
          <a:p>
            <a:pPr marL="533400" indent="-533400">
              <a:lnSpc>
                <a:spcPct val="150000"/>
              </a:lnSpc>
            </a:pPr>
            <a:r>
              <a:rPr lang="en-US" altLang="zh-CN" smtClean="0">
                <a:latin typeface="Calibri" pitchFamily="34" charset="0"/>
                <a:ea typeface="宋体" pitchFamily="2" charset="-122"/>
              </a:rPr>
              <a:t>Evaluation of Clustering</a:t>
            </a:r>
          </a:p>
          <a:p>
            <a:pPr marL="533400" indent="-533400">
              <a:lnSpc>
                <a:spcPct val="150000"/>
              </a:lnSpc>
            </a:pPr>
            <a:r>
              <a:rPr lang="en-US" altLang="zh-CN" smtClean="0">
                <a:latin typeface="Calibri" pitchFamily="34" charset="0"/>
                <a:ea typeface="宋体" pitchFamily="2" charset="-122"/>
              </a:rPr>
              <a:t>Summary</a:t>
            </a:r>
          </a:p>
        </p:txBody>
      </p:sp>
      <p:sp>
        <p:nvSpPr>
          <p:cNvPr id="7173" name="AutoShape 5"/>
          <p:cNvSpPr>
            <a:spLocks noChangeArrowheads="1"/>
          </p:cNvSpPr>
          <p:nvPr/>
        </p:nvSpPr>
        <p:spPr bwMode="auto">
          <a:xfrm rot="9867012">
            <a:off x="5943600" y="1524000"/>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p>
            <a:endParaRPr lang="zh-CN" altLang="zh-CN"/>
          </a:p>
        </p:txBody>
      </p:sp>
      <p:sp>
        <p:nvSpPr>
          <p:cNvPr id="7174" name="Slide Number Placeholder 5"/>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0AD32003-9A6A-4A8B-A3FE-662ED6364F44}" type="slidenum">
              <a:rPr lang="en-US" altLang="zh-CN" sz="1200">
                <a:ea typeface="宋体" pitchFamily="2" charset="-122"/>
              </a:rPr>
              <a:pPr algn="r"/>
              <a:t>2</a:t>
            </a:fld>
            <a:endParaRPr lang="en-US" altLang="zh-CN" sz="1200">
              <a:ea typeface="宋体" pitchFamily="2" charset="-122"/>
            </a:endParaRP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F5DDDC64-812E-4646-BC6D-FE77BCAB6A1F}" type="slidenum">
              <a:rPr lang="en-US" altLang="zh-TW" smtClean="0">
                <a:solidFill>
                  <a:srgbClr val="000000"/>
                </a:solidFill>
              </a:rPr>
              <a:pPr>
                <a:defRPr/>
              </a:pPr>
              <a:t>20</a:t>
            </a:fld>
            <a:endParaRPr lang="en-US" altLang="zh-TW">
              <a:solidFill>
                <a:srgbClr val="000000"/>
              </a:solidFill>
            </a:endParaRPr>
          </a:p>
        </p:txBody>
      </p:sp>
      <p:sp>
        <p:nvSpPr>
          <p:cNvPr id="2" name="Title 1"/>
          <p:cNvSpPr>
            <a:spLocks noGrp="1"/>
          </p:cNvSpPr>
          <p:nvPr>
            <p:ph type="title" idx="4294967295"/>
          </p:nvPr>
        </p:nvSpPr>
        <p:spPr>
          <a:xfrm>
            <a:off x="1350963" y="214313"/>
            <a:ext cx="7793037" cy="547687"/>
          </a:xfrm>
        </p:spPr>
        <p:txBody>
          <a:bodyPr/>
          <a:lstStyle/>
          <a:p>
            <a:r>
              <a:rPr lang="en-US" dirty="0" smtClean="0"/>
              <a:t>K-Means</a:t>
            </a:r>
            <a:endParaRPr lang="en-US" dirty="0"/>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609600" y="762000"/>
                <a:ext cx="8345488" cy="5867400"/>
              </a:xfrm>
              <a:prstGeom prst="rect">
                <a:avLst/>
              </a:prstGeom>
            </p:spPr>
            <p:txBody>
              <a:bodyPr/>
              <a:lstStyle>
                <a:lvl1pPr marL="342900" indent="-342900" algn="l" rtl="0" fontAlgn="base">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0" indent="0">
                  <a:buNone/>
                </a:pPr>
                <a:endParaRPr lang="en-US" b="1"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Similarly for point x3 (1, 1), </a:t>
                </a:r>
              </a:p>
              <a:p>
                <a:pPr marL="0" indent="0">
                  <a:buNone/>
                </a:pPr>
                <a:r>
                  <a:rPr lang="en-US" b="1" dirty="0" smtClean="0">
                    <a:latin typeface="Times New Roman" pitchFamily="18" charset="0"/>
                    <a:cs typeface="Times New Roman" pitchFamily="18" charset="0"/>
                  </a:rPr>
                  <a:t>Distance1</a:t>
                </a:r>
                <a:r>
                  <a:rPr lang="en-US" dirty="0" smtClean="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x3_and_mean_one = </a:t>
                </a:r>
                <a14:m>
                  <m:oMath xmlns:m="http://schemas.openxmlformats.org/officeDocument/2006/math">
                    <m:rad>
                      <m:radPr>
                        <m:ctrlPr>
                          <a:rPr lang="en-US" i="1" smtClean="0">
                            <a:latin typeface="Cambria Math" charset="0"/>
                            <a:cs typeface="Times New Roman" pitchFamily="18" charset="0"/>
                          </a:rPr>
                        </m:ctrlPr>
                      </m:radPr>
                      <m:deg>
                        <m:r>
                          <a:rPr lang="en-US" i="1" smtClean="0">
                            <a:latin typeface="Cambria Math"/>
                            <a:cs typeface="Times New Roman" pitchFamily="18" charset="0"/>
                          </a:rPr>
                          <m:t>2</m:t>
                        </m:r>
                      </m:deg>
                      <m:e>
                        <m:sSup>
                          <m:sSupPr>
                            <m:ctrlPr>
                              <a:rPr lang="en-US" i="1" smtClean="0">
                                <a:latin typeface="Cambria Math" charset="0"/>
                                <a:cs typeface="Times New Roman" pitchFamily="18" charset="0"/>
                              </a:rPr>
                            </m:ctrlPr>
                          </m:sSupPr>
                          <m:e>
                            <m:r>
                              <a:rPr lang="en-US" b="0" i="1" smtClean="0">
                                <a:latin typeface="Cambria Math"/>
                                <a:cs typeface="Times New Roman" pitchFamily="18" charset="0"/>
                              </a:rPr>
                              <m:t>(1−0)</m:t>
                            </m:r>
                          </m:e>
                          <m:sup>
                            <m:r>
                              <a:rPr lang="en-US" b="0" i="1" smtClean="0">
                                <a:latin typeface="Cambria Math"/>
                                <a:cs typeface="Times New Roman" pitchFamily="18" charset="0"/>
                              </a:rPr>
                              <m:t>2</m:t>
                            </m:r>
                          </m:sup>
                        </m:sSup>
                        <m:r>
                          <a:rPr lang="en-US" b="0" i="1" smtClean="0">
                            <a:latin typeface="Cambria Math"/>
                            <a:cs typeface="Times New Roman" pitchFamily="18" charset="0"/>
                          </a:rPr>
                          <m:t>+</m:t>
                        </m:r>
                        <m:sSup>
                          <m:sSupPr>
                            <m:ctrlPr>
                              <a:rPr lang="en-US" b="0" i="1" smtClean="0">
                                <a:latin typeface="Cambria Math" charset="0"/>
                                <a:cs typeface="Times New Roman" pitchFamily="18" charset="0"/>
                              </a:rPr>
                            </m:ctrlPr>
                          </m:sSupPr>
                          <m:e>
                            <m:r>
                              <a:rPr lang="en-US" b="0" i="1" smtClean="0">
                                <a:latin typeface="Cambria Math"/>
                                <a:cs typeface="Times New Roman" pitchFamily="18" charset="0"/>
                              </a:rPr>
                              <m:t>(1−0)</m:t>
                            </m:r>
                          </m:e>
                          <m:sup>
                            <m:r>
                              <a:rPr lang="en-US" b="0" i="1" smtClean="0">
                                <a:latin typeface="Cambria Math"/>
                                <a:cs typeface="Times New Roman" pitchFamily="18" charset="0"/>
                              </a:rPr>
                              <m:t>2</m:t>
                            </m:r>
                          </m:sup>
                        </m:sSup>
                      </m:e>
                    </m:rad>
                  </m:oMath>
                </a14:m>
                <a:r>
                  <a:rPr lang="en-US" dirty="0" smtClean="0">
                    <a:latin typeface="Times New Roman" pitchFamily="18" charset="0"/>
                    <a:cs typeface="Times New Roman" pitchFamily="18" charset="0"/>
                  </a:rPr>
                  <a:t> =</a:t>
                </a:r>
                <a14:m>
                  <m:oMath xmlns:m="http://schemas.openxmlformats.org/officeDocument/2006/math">
                    <m:rad>
                      <m:radPr>
                        <m:ctrlPr>
                          <a:rPr lang="en-US" i="1" dirty="0" smtClean="0">
                            <a:latin typeface="Cambria Math" charset="0"/>
                            <a:cs typeface="Times New Roman" pitchFamily="18" charset="0"/>
                          </a:rPr>
                        </m:ctrlPr>
                      </m:radPr>
                      <m:deg>
                        <m:r>
                          <a:rPr lang="en-US" i="1" dirty="0" smtClean="0">
                            <a:latin typeface="Cambria Math"/>
                            <a:cs typeface="Times New Roman" pitchFamily="18" charset="0"/>
                          </a:rPr>
                          <m:t>2</m:t>
                        </m:r>
                      </m:deg>
                      <m:e>
                        <m:r>
                          <a:rPr lang="en-US" b="0" i="1" dirty="0" smtClean="0">
                            <a:latin typeface="Cambria Math"/>
                            <a:cs typeface="Times New Roman" pitchFamily="18" charset="0"/>
                          </a:rPr>
                          <m:t>2</m:t>
                        </m:r>
                      </m:e>
                    </m:rad>
                  </m:oMath>
                </a14:m>
                <a:endParaRPr lang="en-US"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Distance2</a:t>
                </a:r>
                <a:r>
                  <a:rPr lang="en-US" dirty="0" smtClean="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x3_and_mean_two </a:t>
                </a:r>
                <a:r>
                  <a:rPr lang="en-US" dirty="0">
                    <a:latin typeface="Times New Roman" pitchFamily="18" charset="0"/>
                    <a:cs typeface="Times New Roman" pitchFamily="18" charset="0"/>
                  </a:rPr>
                  <a:t>= </a:t>
                </a:r>
                <a14:m>
                  <m:oMath xmlns:m="http://schemas.openxmlformats.org/officeDocument/2006/math">
                    <m:rad>
                      <m:radPr>
                        <m:ctrlPr>
                          <a:rPr lang="en-US" i="1">
                            <a:latin typeface="Cambria Math" charset="0"/>
                            <a:cs typeface="Times New Roman" pitchFamily="18" charset="0"/>
                          </a:rPr>
                        </m:ctrlPr>
                      </m:radPr>
                      <m:deg>
                        <m:r>
                          <a:rPr lang="en-US" i="1">
                            <a:latin typeface="Cambria Math"/>
                            <a:cs typeface="Times New Roman" pitchFamily="18" charset="0"/>
                          </a:rPr>
                          <m:t>2</m:t>
                        </m:r>
                      </m:deg>
                      <m:e>
                        <m:sSup>
                          <m:sSupPr>
                            <m:ctrlPr>
                              <a:rPr lang="en-US" i="1">
                                <a:latin typeface="Cambria Math" charset="0"/>
                                <a:cs typeface="Times New Roman" pitchFamily="18" charset="0"/>
                              </a:rPr>
                            </m:ctrlPr>
                          </m:sSupPr>
                          <m:e>
                            <m:r>
                              <a:rPr lang="en-US" i="1">
                                <a:latin typeface="Cambria Math"/>
                                <a:cs typeface="Times New Roman" pitchFamily="18" charset="0"/>
                              </a:rPr>
                              <m:t>(</m:t>
                            </m:r>
                            <m:r>
                              <a:rPr lang="en-US" b="0" i="1" smtClean="0">
                                <a:latin typeface="Cambria Math"/>
                                <a:cs typeface="Times New Roman" pitchFamily="18" charset="0"/>
                              </a:rPr>
                              <m:t>1</m:t>
                            </m:r>
                            <m:r>
                              <a:rPr lang="en-US" i="1">
                                <a:latin typeface="Cambria Math"/>
                                <a:cs typeface="Times New Roman" pitchFamily="18" charset="0"/>
                              </a:rPr>
                              <m:t>−</m:t>
                            </m:r>
                            <m:r>
                              <a:rPr lang="en-US" b="0" i="1" smtClean="0">
                                <a:latin typeface="Cambria Math"/>
                                <a:cs typeface="Times New Roman" pitchFamily="18" charset="0"/>
                              </a:rPr>
                              <m:t>2</m:t>
                            </m:r>
                            <m:r>
                              <a:rPr lang="en-US" i="1">
                                <a:latin typeface="Cambria Math"/>
                                <a:cs typeface="Times New Roman" pitchFamily="18" charset="0"/>
                              </a:rPr>
                              <m:t>)</m:t>
                            </m:r>
                          </m:e>
                          <m:sup>
                            <m:r>
                              <a:rPr lang="en-US" i="1">
                                <a:latin typeface="Cambria Math"/>
                                <a:cs typeface="Times New Roman" pitchFamily="18" charset="0"/>
                              </a:rPr>
                              <m:t>2</m:t>
                            </m:r>
                          </m:sup>
                        </m:sSup>
                        <m:r>
                          <a:rPr lang="en-US" i="1">
                            <a:latin typeface="Cambria Math"/>
                            <a:cs typeface="Times New Roman" pitchFamily="18" charset="0"/>
                          </a:rPr>
                          <m:t>+</m:t>
                        </m:r>
                        <m:sSup>
                          <m:sSupPr>
                            <m:ctrlPr>
                              <a:rPr lang="en-US" i="1">
                                <a:latin typeface="Cambria Math" charset="0"/>
                                <a:cs typeface="Times New Roman" pitchFamily="18" charset="0"/>
                              </a:rPr>
                            </m:ctrlPr>
                          </m:sSupPr>
                          <m:e>
                            <m:r>
                              <a:rPr lang="en-US" i="1">
                                <a:latin typeface="Cambria Math"/>
                                <a:cs typeface="Times New Roman" pitchFamily="18" charset="0"/>
                              </a:rPr>
                              <m:t>(</m:t>
                            </m:r>
                            <m:r>
                              <a:rPr lang="en-US" b="0" i="1" smtClean="0">
                                <a:latin typeface="Cambria Math"/>
                                <a:cs typeface="Times New Roman" pitchFamily="18" charset="0"/>
                              </a:rPr>
                              <m:t>1</m:t>
                            </m:r>
                            <m:r>
                              <a:rPr lang="en-US" i="1">
                                <a:latin typeface="Cambria Math"/>
                                <a:cs typeface="Times New Roman" pitchFamily="18" charset="0"/>
                              </a:rPr>
                              <m:t>−</m:t>
                            </m:r>
                            <m:r>
                              <a:rPr lang="en-US" b="0" i="1" smtClean="0">
                                <a:latin typeface="Cambria Math"/>
                                <a:cs typeface="Times New Roman" pitchFamily="18" charset="0"/>
                              </a:rPr>
                              <m:t>1</m:t>
                            </m:r>
                            <m:r>
                              <a:rPr lang="en-US" i="1">
                                <a:latin typeface="Cambria Math"/>
                                <a:cs typeface="Times New Roman" pitchFamily="18" charset="0"/>
                              </a:rPr>
                              <m:t>)</m:t>
                            </m:r>
                          </m:e>
                          <m:sup>
                            <m:r>
                              <a:rPr lang="en-US" i="1">
                                <a:latin typeface="Cambria Math"/>
                                <a:cs typeface="Times New Roman" pitchFamily="18" charset="0"/>
                              </a:rPr>
                              <m:t>2</m:t>
                            </m:r>
                          </m:sup>
                        </m:sSup>
                      </m:e>
                    </m:rad>
                  </m:oMath>
                </a14:m>
                <a:r>
                  <a:rPr lang="en-US" dirty="0" smtClean="0">
                    <a:latin typeface="Times New Roman" pitchFamily="18" charset="0"/>
                    <a:cs typeface="Times New Roman" pitchFamily="18" charset="0"/>
                  </a:rPr>
                  <a:t> = 1</a:t>
                </a: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Distance1&gt;Distance2, so point x3 is closer to </a:t>
                </a:r>
                <a:r>
                  <a:rPr lang="en-US" dirty="0" err="1" smtClean="0">
                    <a:latin typeface="Times New Roman" pitchFamily="18" charset="0"/>
                    <a:cs typeface="Times New Roman" pitchFamily="18" charset="0"/>
                  </a:rPr>
                  <a:t>mean_two</a:t>
                </a:r>
                <a:r>
                  <a:rPr lang="en-US" dirty="0" smtClean="0">
                    <a:latin typeface="Times New Roman" pitchFamily="18" charset="0"/>
                    <a:cs typeface="Times New Roman" pitchFamily="18" charset="0"/>
                  </a:rPr>
                  <a:t>,</a:t>
                </a:r>
              </a:p>
              <a:p>
                <a:pPr marL="0" indent="0">
                  <a:buNone/>
                </a:pPr>
                <a:r>
                  <a:rPr lang="en-US" u="sng" dirty="0" smtClean="0">
                    <a:latin typeface="Times New Roman" pitchFamily="18" charset="0"/>
                    <a:cs typeface="Times New Roman" pitchFamily="18" charset="0"/>
                  </a:rPr>
                  <a:t>Thus x3 belongs to cluster two.</a:t>
                </a:r>
                <a:endParaRPr lang="en-US" u="sng" dirty="0">
                  <a:latin typeface="Times New Roman" pitchFamily="18" charset="0"/>
                  <a:cs typeface="Times New Roman" pitchFamily="18"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609600" y="762000"/>
                <a:ext cx="8345488" cy="5867400"/>
              </a:xfrm>
              <a:prstGeom prst="rect">
                <a:avLst/>
              </a:prstGeom>
              <a:blipFill rotWithShape="0">
                <a:blip r:embed="rId2"/>
                <a:stretch>
                  <a:fillRect l="-1461" r="-219"/>
                </a:stretch>
              </a:blipFill>
            </p:spPr>
            <p:txBody>
              <a:bodyPr/>
              <a:lstStyle/>
              <a:p>
                <a:r>
                  <a:rPr lang="en-US">
                    <a:noFill/>
                  </a:rPr>
                  <a:t> </a:t>
                </a:r>
              </a:p>
            </p:txBody>
          </p:sp>
        </mc:Fallback>
      </mc:AlternateContent>
    </p:spTree>
    <p:extLst>
      <p:ext uri="{BB962C8B-B14F-4D97-AF65-F5344CB8AC3E}">
        <p14:creationId xmlns:p14="http://schemas.microsoft.com/office/powerpoint/2010/main" val="2825630423"/>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F5DDDC64-812E-4646-BC6D-FE77BCAB6A1F}" type="slidenum">
              <a:rPr lang="en-US" altLang="zh-TW" smtClean="0">
                <a:solidFill>
                  <a:srgbClr val="000000"/>
                </a:solidFill>
              </a:rPr>
              <a:pPr>
                <a:defRPr/>
              </a:pPr>
              <a:t>21</a:t>
            </a:fld>
            <a:endParaRPr lang="en-US" altLang="zh-TW">
              <a:solidFill>
                <a:srgbClr val="000000"/>
              </a:solidFill>
            </a:endParaRPr>
          </a:p>
        </p:txBody>
      </p:sp>
      <p:sp>
        <p:nvSpPr>
          <p:cNvPr id="2" name="Title 1"/>
          <p:cNvSpPr>
            <a:spLocks noGrp="1"/>
          </p:cNvSpPr>
          <p:nvPr>
            <p:ph type="title" idx="4294967295"/>
          </p:nvPr>
        </p:nvSpPr>
        <p:spPr>
          <a:xfrm>
            <a:off x="1350963" y="214313"/>
            <a:ext cx="7793037" cy="547687"/>
          </a:xfrm>
        </p:spPr>
        <p:txBody>
          <a:bodyPr/>
          <a:lstStyle/>
          <a:p>
            <a:r>
              <a:rPr lang="en-US" dirty="0" smtClean="0"/>
              <a:t>K-Means</a:t>
            </a:r>
            <a:endParaRPr lang="en-US" dirty="0"/>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609600" y="762000"/>
                <a:ext cx="8345488" cy="5867400"/>
              </a:xfrm>
              <a:prstGeom prst="rect">
                <a:avLst/>
              </a:prstGeom>
            </p:spPr>
            <p:txBody>
              <a:bodyPr/>
              <a:lstStyle>
                <a:lvl1pPr marL="342900" indent="-342900" algn="l" rtl="0" fontAlgn="base">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0" indent="0">
                  <a:buNone/>
                </a:pPr>
                <a:endParaRPr lang="en-US" b="1"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Next point x4 (2, 1), </a:t>
                </a:r>
              </a:p>
              <a:p>
                <a:r>
                  <a:rPr lang="en-US" b="1" dirty="0">
                    <a:latin typeface="Times New Roman" pitchFamily="18" charset="0"/>
                    <a:cs typeface="Times New Roman" pitchFamily="18" charset="0"/>
                  </a:rPr>
                  <a:t>point </a:t>
                </a:r>
                <a:r>
                  <a:rPr lang="en-US" b="1" dirty="0" smtClean="0">
                    <a:latin typeface="Times New Roman" pitchFamily="18" charset="0"/>
                    <a:cs typeface="Times New Roman" pitchFamily="18" charset="0"/>
                  </a:rPr>
                  <a:t>x4 </a:t>
                </a:r>
                <a:r>
                  <a:rPr lang="en-US" b="1" dirty="0">
                    <a:latin typeface="Times New Roman" pitchFamily="18" charset="0"/>
                    <a:cs typeface="Times New Roman" pitchFamily="18" charset="0"/>
                  </a:rPr>
                  <a:t>is exactly the initial </a:t>
                </a:r>
                <a:r>
                  <a:rPr lang="en-US" b="1" dirty="0" err="1" smtClean="0">
                    <a:latin typeface="Times New Roman" pitchFamily="18" charset="0"/>
                    <a:cs typeface="Times New Roman" pitchFamily="18" charset="0"/>
                  </a:rPr>
                  <a:t>mean_two</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so we can directly put </a:t>
                </a:r>
                <a:r>
                  <a:rPr lang="en-US" b="1" dirty="0" smtClean="0">
                    <a:latin typeface="Times New Roman" pitchFamily="18" charset="0"/>
                    <a:cs typeface="Times New Roman" pitchFamily="18" charset="0"/>
                  </a:rPr>
                  <a:t>x4 </a:t>
                </a:r>
                <a:r>
                  <a:rPr lang="en-US" b="1" dirty="0">
                    <a:latin typeface="Times New Roman" pitchFamily="18" charset="0"/>
                    <a:cs typeface="Times New Roman" pitchFamily="18" charset="0"/>
                  </a:rPr>
                  <a:t>into cluster </a:t>
                </a:r>
                <a:r>
                  <a:rPr lang="en-US" b="1" dirty="0" smtClean="0">
                    <a:latin typeface="Times New Roman" pitchFamily="18" charset="0"/>
                    <a:cs typeface="Times New Roman" pitchFamily="18" charset="0"/>
                  </a:rPr>
                  <a:t>two.</a:t>
                </a:r>
              </a:p>
              <a:p>
                <a:pPr marL="0" indent="0">
                  <a:buNone/>
                </a:pPr>
                <a:r>
                  <a:rPr lang="en-US" b="1" dirty="0">
                    <a:latin typeface="Times New Roman" pitchFamily="18" charset="0"/>
                    <a:cs typeface="Times New Roman" pitchFamily="18" charset="0"/>
                  </a:rPr>
                  <a:t>Next point </a:t>
                </a:r>
                <a:r>
                  <a:rPr lang="en-US" b="1" dirty="0" smtClean="0">
                    <a:latin typeface="Times New Roman" pitchFamily="18" charset="0"/>
                    <a:cs typeface="Times New Roman" pitchFamily="18" charset="0"/>
                  </a:rPr>
                  <a:t>x5 (3, </a:t>
                </a:r>
                <a:r>
                  <a:rPr lang="en-US" b="1" dirty="0">
                    <a:latin typeface="Times New Roman" pitchFamily="18" charset="0"/>
                    <a:cs typeface="Times New Roman" pitchFamily="18" charset="0"/>
                  </a:rPr>
                  <a:t>1), </a:t>
                </a:r>
              </a:p>
              <a:p>
                <a:pPr marL="0" indent="0">
                  <a:buNone/>
                </a:pPr>
                <a:r>
                  <a:rPr lang="en-US" sz="2400" b="1" dirty="0">
                    <a:latin typeface="Times New Roman" pitchFamily="18" charset="0"/>
                    <a:cs typeface="Times New Roman" pitchFamily="18" charset="0"/>
                  </a:rPr>
                  <a:t>Distance1</a:t>
                </a:r>
                <a:r>
                  <a:rPr lang="en-US" sz="2400" dirty="0">
                    <a:latin typeface="Times New Roman" pitchFamily="18" charset="0"/>
                    <a:cs typeface="Times New Roman" pitchFamily="18" charset="0"/>
                  </a:rPr>
                  <a:t>: </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x5_and_mean_one </a:t>
                </a:r>
                <a:r>
                  <a:rPr lang="en-US" sz="2400" dirty="0">
                    <a:latin typeface="Times New Roman" pitchFamily="18" charset="0"/>
                    <a:cs typeface="Times New Roman" pitchFamily="18" charset="0"/>
                  </a:rPr>
                  <a:t>= </a:t>
                </a:r>
                <a14:m>
                  <m:oMath xmlns:m="http://schemas.openxmlformats.org/officeDocument/2006/math">
                    <m:rad>
                      <m:radPr>
                        <m:ctrlPr>
                          <a:rPr lang="en-US" sz="2400" i="1">
                            <a:latin typeface="Cambria Math" charset="0"/>
                            <a:cs typeface="Times New Roman" pitchFamily="18" charset="0"/>
                          </a:rPr>
                        </m:ctrlPr>
                      </m:radPr>
                      <m:deg>
                        <m:r>
                          <a:rPr lang="en-US" sz="2400" i="1">
                            <a:latin typeface="Cambria Math"/>
                            <a:cs typeface="Times New Roman" pitchFamily="18" charset="0"/>
                          </a:rPr>
                          <m:t>2</m:t>
                        </m:r>
                      </m:deg>
                      <m:e>
                        <m:sSup>
                          <m:sSupPr>
                            <m:ctrlPr>
                              <a:rPr lang="en-US" sz="2400" i="1">
                                <a:latin typeface="Cambria Math" charset="0"/>
                                <a:cs typeface="Times New Roman" pitchFamily="18" charset="0"/>
                              </a:rPr>
                            </m:ctrlPr>
                          </m:sSupPr>
                          <m:e>
                            <m:r>
                              <a:rPr lang="en-US" sz="2400" i="1">
                                <a:latin typeface="Cambria Math"/>
                                <a:cs typeface="Times New Roman" pitchFamily="18" charset="0"/>
                              </a:rPr>
                              <m:t>(</m:t>
                            </m:r>
                            <m:r>
                              <a:rPr lang="en-US" sz="2400" b="0" i="1" smtClean="0">
                                <a:latin typeface="Cambria Math"/>
                                <a:cs typeface="Times New Roman" pitchFamily="18" charset="0"/>
                              </a:rPr>
                              <m:t>3</m:t>
                            </m:r>
                            <m:r>
                              <a:rPr lang="en-US" sz="2400" i="1">
                                <a:latin typeface="Cambria Math"/>
                                <a:cs typeface="Times New Roman" pitchFamily="18" charset="0"/>
                              </a:rPr>
                              <m:t>−0)</m:t>
                            </m:r>
                          </m:e>
                          <m:sup>
                            <m:r>
                              <a:rPr lang="en-US" sz="2400" i="1">
                                <a:latin typeface="Cambria Math"/>
                                <a:cs typeface="Times New Roman" pitchFamily="18" charset="0"/>
                              </a:rPr>
                              <m:t>2</m:t>
                            </m:r>
                          </m:sup>
                        </m:sSup>
                        <m:r>
                          <a:rPr lang="en-US" sz="2400" i="1">
                            <a:latin typeface="Cambria Math"/>
                            <a:cs typeface="Times New Roman" pitchFamily="18" charset="0"/>
                          </a:rPr>
                          <m:t>+</m:t>
                        </m:r>
                        <m:sSup>
                          <m:sSupPr>
                            <m:ctrlPr>
                              <a:rPr lang="en-US" sz="2400" i="1">
                                <a:latin typeface="Cambria Math" charset="0"/>
                                <a:cs typeface="Times New Roman" pitchFamily="18" charset="0"/>
                              </a:rPr>
                            </m:ctrlPr>
                          </m:sSupPr>
                          <m:e>
                            <m:r>
                              <a:rPr lang="en-US" sz="2400" i="1">
                                <a:latin typeface="Cambria Math"/>
                                <a:cs typeface="Times New Roman" pitchFamily="18" charset="0"/>
                              </a:rPr>
                              <m:t>(1−0)</m:t>
                            </m:r>
                          </m:e>
                          <m:sup>
                            <m:r>
                              <a:rPr lang="en-US" sz="2400" i="1">
                                <a:latin typeface="Cambria Math"/>
                                <a:cs typeface="Times New Roman" pitchFamily="18" charset="0"/>
                              </a:rPr>
                              <m:t>2</m:t>
                            </m:r>
                          </m:sup>
                        </m:sSup>
                      </m:e>
                    </m:rad>
                  </m:oMath>
                </a14:m>
                <a:r>
                  <a:rPr lang="en-US" sz="2400" dirty="0">
                    <a:latin typeface="Times New Roman" pitchFamily="18" charset="0"/>
                    <a:cs typeface="Times New Roman" pitchFamily="18" charset="0"/>
                  </a:rPr>
                  <a:t> =</a:t>
                </a:r>
                <a14:m>
                  <m:oMath xmlns:m="http://schemas.openxmlformats.org/officeDocument/2006/math">
                    <m:rad>
                      <m:radPr>
                        <m:ctrlPr>
                          <a:rPr lang="en-US" sz="2400" i="1" dirty="0">
                            <a:latin typeface="Cambria Math" charset="0"/>
                            <a:cs typeface="Times New Roman" pitchFamily="18" charset="0"/>
                          </a:rPr>
                        </m:ctrlPr>
                      </m:radPr>
                      <m:deg>
                        <m:r>
                          <a:rPr lang="en-US" sz="2400" i="1" dirty="0">
                            <a:latin typeface="Cambria Math"/>
                            <a:cs typeface="Times New Roman" pitchFamily="18" charset="0"/>
                          </a:rPr>
                          <m:t>2</m:t>
                        </m:r>
                      </m:deg>
                      <m:e>
                        <m:r>
                          <a:rPr lang="en-US" sz="2400" b="0" i="1" dirty="0" smtClean="0">
                            <a:latin typeface="Cambria Math"/>
                            <a:cs typeface="Times New Roman" pitchFamily="18" charset="0"/>
                          </a:rPr>
                          <m:t>10</m:t>
                        </m:r>
                      </m:e>
                    </m:rad>
                  </m:oMath>
                </a14:m>
                <a:endParaRPr lang="en-US" sz="2400" dirty="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Distance2</a:t>
                </a:r>
                <a:r>
                  <a:rPr lang="en-US" sz="2400" dirty="0">
                    <a:latin typeface="Times New Roman" pitchFamily="18" charset="0"/>
                    <a:cs typeface="Times New Roman" pitchFamily="18" charset="0"/>
                  </a:rPr>
                  <a:t>: </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x5_and_mean_two </a:t>
                </a:r>
                <a:r>
                  <a:rPr lang="en-US" sz="2400" dirty="0">
                    <a:latin typeface="Times New Roman" pitchFamily="18" charset="0"/>
                    <a:cs typeface="Times New Roman" pitchFamily="18" charset="0"/>
                  </a:rPr>
                  <a:t>= </a:t>
                </a:r>
                <a14:m>
                  <m:oMath xmlns:m="http://schemas.openxmlformats.org/officeDocument/2006/math">
                    <m:rad>
                      <m:radPr>
                        <m:ctrlPr>
                          <a:rPr lang="en-US" sz="2400" i="1">
                            <a:latin typeface="Cambria Math" charset="0"/>
                            <a:cs typeface="Times New Roman" pitchFamily="18" charset="0"/>
                          </a:rPr>
                        </m:ctrlPr>
                      </m:radPr>
                      <m:deg>
                        <m:r>
                          <a:rPr lang="en-US" sz="2400" i="1">
                            <a:latin typeface="Cambria Math"/>
                            <a:cs typeface="Times New Roman" pitchFamily="18" charset="0"/>
                          </a:rPr>
                          <m:t>2</m:t>
                        </m:r>
                      </m:deg>
                      <m:e>
                        <m:sSup>
                          <m:sSupPr>
                            <m:ctrlPr>
                              <a:rPr lang="en-US" sz="2400" i="1">
                                <a:latin typeface="Cambria Math" charset="0"/>
                                <a:cs typeface="Times New Roman" pitchFamily="18" charset="0"/>
                              </a:rPr>
                            </m:ctrlPr>
                          </m:sSupPr>
                          <m:e>
                            <m:r>
                              <a:rPr lang="en-US" sz="2400" i="1">
                                <a:latin typeface="Cambria Math"/>
                                <a:cs typeface="Times New Roman" pitchFamily="18" charset="0"/>
                              </a:rPr>
                              <m:t>(</m:t>
                            </m:r>
                            <m:r>
                              <a:rPr lang="en-US" sz="2400" b="0" i="1" smtClean="0">
                                <a:latin typeface="Cambria Math"/>
                                <a:cs typeface="Times New Roman" pitchFamily="18" charset="0"/>
                              </a:rPr>
                              <m:t>3</m:t>
                            </m:r>
                            <m:r>
                              <a:rPr lang="en-US" sz="2400" i="1">
                                <a:latin typeface="Cambria Math"/>
                                <a:cs typeface="Times New Roman" pitchFamily="18" charset="0"/>
                              </a:rPr>
                              <m:t>−2)</m:t>
                            </m:r>
                          </m:e>
                          <m:sup>
                            <m:r>
                              <a:rPr lang="en-US" sz="2400" i="1">
                                <a:latin typeface="Cambria Math"/>
                                <a:cs typeface="Times New Roman" pitchFamily="18" charset="0"/>
                              </a:rPr>
                              <m:t>2</m:t>
                            </m:r>
                          </m:sup>
                        </m:sSup>
                        <m:r>
                          <a:rPr lang="en-US" sz="2400" i="1">
                            <a:latin typeface="Cambria Math"/>
                            <a:cs typeface="Times New Roman" pitchFamily="18" charset="0"/>
                          </a:rPr>
                          <m:t>+</m:t>
                        </m:r>
                        <m:sSup>
                          <m:sSupPr>
                            <m:ctrlPr>
                              <a:rPr lang="en-US" sz="2400" i="1">
                                <a:latin typeface="Cambria Math" charset="0"/>
                                <a:cs typeface="Times New Roman" pitchFamily="18" charset="0"/>
                              </a:rPr>
                            </m:ctrlPr>
                          </m:sSupPr>
                          <m:e>
                            <m:r>
                              <a:rPr lang="en-US" sz="2400" i="1">
                                <a:latin typeface="Cambria Math"/>
                                <a:cs typeface="Times New Roman" pitchFamily="18" charset="0"/>
                              </a:rPr>
                              <m:t>(1−1)</m:t>
                            </m:r>
                          </m:e>
                          <m:sup>
                            <m:r>
                              <a:rPr lang="en-US" sz="2400" i="1">
                                <a:latin typeface="Cambria Math"/>
                                <a:cs typeface="Times New Roman" pitchFamily="18" charset="0"/>
                              </a:rPr>
                              <m:t>2</m:t>
                            </m:r>
                          </m:sup>
                        </m:sSup>
                      </m:e>
                    </m:rad>
                  </m:oMath>
                </a14:m>
                <a:r>
                  <a:rPr lang="en-US" sz="2400" dirty="0">
                    <a:latin typeface="Times New Roman" pitchFamily="18" charset="0"/>
                    <a:cs typeface="Times New Roman" pitchFamily="18" charset="0"/>
                  </a:rPr>
                  <a:t> = </a:t>
                </a:r>
                <a:r>
                  <a:rPr lang="en-US" sz="2400" dirty="0" smtClean="0">
                    <a:latin typeface="Times New Roman" pitchFamily="18" charset="0"/>
                    <a:cs typeface="Times New Roman" pitchFamily="18" charset="0"/>
                  </a:rPr>
                  <a:t>1</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Distance1&gt;Distance2, so point </a:t>
                </a:r>
                <a:r>
                  <a:rPr lang="en-US" sz="2400" dirty="0" smtClean="0">
                    <a:latin typeface="Times New Roman" pitchFamily="18" charset="0"/>
                    <a:cs typeface="Times New Roman" pitchFamily="18" charset="0"/>
                  </a:rPr>
                  <a:t>x5 </a:t>
                </a:r>
                <a:r>
                  <a:rPr lang="en-US" sz="2400" dirty="0">
                    <a:latin typeface="Times New Roman" pitchFamily="18" charset="0"/>
                    <a:cs typeface="Times New Roman" pitchFamily="18" charset="0"/>
                  </a:rPr>
                  <a:t>is closer to </a:t>
                </a:r>
                <a:r>
                  <a:rPr lang="en-US" sz="2400" dirty="0" err="1">
                    <a:latin typeface="Times New Roman" pitchFamily="18" charset="0"/>
                    <a:cs typeface="Times New Roman" pitchFamily="18" charset="0"/>
                  </a:rPr>
                  <a:t>mean_two</a:t>
                </a:r>
                <a:r>
                  <a:rPr lang="en-US" sz="2400" dirty="0">
                    <a:latin typeface="Times New Roman" pitchFamily="18" charset="0"/>
                    <a:cs typeface="Times New Roman" pitchFamily="18" charset="0"/>
                  </a:rPr>
                  <a:t>,</a:t>
                </a:r>
              </a:p>
              <a:p>
                <a:pPr marL="0" indent="0">
                  <a:buNone/>
                </a:pPr>
                <a:r>
                  <a:rPr lang="en-US" sz="2400" u="sng" dirty="0">
                    <a:latin typeface="Times New Roman" pitchFamily="18" charset="0"/>
                    <a:cs typeface="Times New Roman" pitchFamily="18" charset="0"/>
                  </a:rPr>
                  <a:t>Thus </a:t>
                </a:r>
                <a:r>
                  <a:rPr lang="en-US" sz="2400" u="sng" dirty="0" smtClean="0">
                    <a:latin typeface="Times New Roman" pitchFamily="18" charset="0"/>
                    <a:cs typeface="Times New Roman" pitchFamily="18" charset="0"/>
                  </a:rPr>
                  <a:t>x5 </a:t>
                </a:r>
                <a:r>
                  <a:rPr lang="en-US" sz="2400" u="sng" dirty="0">
                    <a:latin typeface="Times New Roman" pitchFamily="18" charset="0"/>
                    <a:cs typeface="Times New Roman" pitchFamily="18" charset="0"/>
                  </a:rPr>
                  <a:t>belongs to cluster two.</a:t>
                </a:r>
              </a:p>
              <a:p>
                <a:endParaRPr lang="en-US" u="sng" dirty="0">
                  <a:latin typeface="Times New Roman" pitchFamily="18" charset="0"/>
                  <a:cs typeface="Times New Roman" pitchFamily="18"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609600" y="762000"/>
                <a:ext cx="8345488" cy="5867400"/>
              </a:xfrm>
              <a:prstGeom prst="rect">
                <a:avLst/>
              </a:prstGeom>
              <a:blipFill rotWithShape="0">
                <a:blip r:embed="rId2"/>
                <a:stretch>
                  <a:fillRect l="-1461"/>
                </a:stretch>
              </a:blipFill>
            </p:spPr>
            <p:txBody>
              <a:bodyPr/>
              <a:lstStyle/>
              <a:p>
                <a:r>
                  <a:rPr lang="en-US">
                    <a:noFill/>
                  </a:rPr>
                  <a:t> </a:t>
                </a:r>
              </a:p>
            </p:txBody>
          </p:sp>
        </mc:Fallback>
      </mc:AlternateContent>
    </p:spTree>
    <p:extLst>
      <p:ext uri="{BB962C8B-B14F-4D97-AF65-F5344CB8AC3E}">
        <p14:creationId xmlns:p14="http://schemas.microsoft.com/office/powerpoint/2010/main" val="3541831732"/>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F5DDDC64-812E-4646-BC6D-FE77BCAB6A1F}" type="slidenum">
              <a:rPr lang="en-US" altLang="zh-TW" smtClean="0">
                <a:solidFill>
                  <a:srgbClr val="000000"/>
                </a:solidFill>
              </a:rPr>
              <a:pPr>
                <a:defRPr/>
              </a:pPr>
              <a:t>22</a:t>
            </a:fld>
            <a:endParaRPr lang="en-US" altLang="zh-TW">
              <a:solidFill>
                <a:srgbClr val="000000"/>
              </a:solidFill>
            </a:endParaRPr>
          </a:p>
        </p:txBody>
      </p:sp>
      <p:sp>
        <p:nvSpPr>
          <p:cNvPr id="2" name="Title 1"/>
          <p:cNvSpPr>
            <a:spLocks noGrp="1"/>
          </p:cNvSpPr>
          <p:nvPr>
            <p:ph type="title" idx="4294967295"/>
          </p:nvPr>
        </p:nvSpPr>
        <p:spPr>
          <a:xfrm>
            <a:off x="1350963" y="214313"/>
            <a:ext cx="7793037" cy="1233487"/>
          </a:xfrm>
        </p:spPr>
        <p:txBody>
          <a:bodyPr/>
          <a:lstStyle/>
          <a:p>
            <a:r>
              <a:rPr lang="en-US" dirty="0" smtClean="0"/>
              <a:t>K-Means</a:t>
            </a:r>
            <a:endParaRPr lang="en-US" dirty="0"/>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609600" y="1676400"/>
                <a:ext cx="8345488" cy="4953000"/>
              </a:xfrm>
              <a:prstGeom prst="rect">
                <a:avLst/>
              </a:prstGeom>
            </p:spPr>
            <p:txBody>
              <a:bodyPr/>
              <a:lstStyle>
                <a:lvl1pPr marL="342900" indent="-342900" algn="l" rtl="0" fontAlgn="base">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0" indent="0">
                  <a:buNone/>
                </a:pPr>
                <a:r>
                  <a:rPr lang="en-US" b="1" dirty="0" smtClean="0">
                    <a:latin typeface="Times New Roman" pitchFamily="18" charset="0"/>
                    <a:cs typeface="Times New Roman" pitchFamily="18" charset="0"/>
                  </a:rPr>
                  <a:t>Next point x6 </a:t>
                </a:r>
                <a:r>
                  <a:rPr lang="en-US" b="1" dirty="0">
                    <a:latin typeface="Times New Roman" pitchFamily="18" charset="0"/>
                    <a:cs typeface="Times New Roman" pitchFamily="18" charset="0"/>
                  </a:rPr>
                  <a:t>(3, </a:t>
                </a:r>
                <a:r>
                  <a:rPr lang="en-US" b="1" dirty="0" smtClean="0">
                    <a:latin typeface="Times New Roman" pitchFamily="18" charset="0"/>
                    <a:cs typeface="Times New Roman" pitchFamily="18" charset="0"/>
                  </a:rPr>
                  <a:t>0), </a:t>
                </a:r>
              </a:p>
              <a:p>
                <a:pPr marL="0" indent="0">
                  <a:buNone/>
                </a:pPr>
                <a:r>
                  <a:rPr lang="en-US" sz="2400" b="1" dirty="0" smtClean="0">
                    <a:latin typeface="Times New Roman" pitchFamily="18" charset="0"/>
                    <a:cs typeface="Times New Roman" pitchFamily="18" charset="0"/>
                  </a:rPr>
                  <a:t>Distance1</a:t>
                </a:r>
                <a:r>
                  <a:rPr lang="en-US" sz="2400" dirty="0">
                    <a:latin typeface="Times New Roman" pitchFamily="18" charset="0"/>
                    <a:cs typeface="Times New Roman" pitchFamily="18" charset="0"/>
                  </a:rPr>
                  <a:t>: </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x6_and_mean_one </a:t>
                </a:r>
                <a:r>
                  <a:rPr lang="en-US" sz="2400" dirty="0">
                    <a:latin typeface="Times New Roman" pitchFamily="18" charset="0"/>
                    <a:cs typeface="Times New Roman" pitchFamily="18" charset="0"/>
                  </a:rPr>
                  <a:t>= </a:t>
                </a:r>
                <a14:m>
                  <m:oMath xmlns:m="http://schemas.openxmlformats.org/officeDocument/2006/math">
                    <m:rad>
                      <m:radPr>
                        <m:ctrlPr>
                          <a:rPr lang="en-US" sz="2400" i="1">
                            <a:latin typeface="Cambria Math" charset="0"/>
                            <a:cs typeface="Times New Roman" pitchFamily="18" charset="0"/>
                          </a:rPr>
                        </m:ctrlPr>
                      </m:radPr>
                      <m:deg>
                        <m:r>
                          <a:rPr lang="en-US" sz="2400" i="1">
                            <a:latin typeface="Cambria Math"/>
                            <a:cs typeface="Times New Roman" pitchFamily="18" charset="0"/>
                          </a:rPr>
                          <m:t>2</m:t>
                        </m:r>
                      </m:deg>
                      <m:e>
                        <m:sSup>
                          <m:sSupPr>
                            <m:ctrlPr>
                              <a:rPr lang="en-US" sz="2400" i="1">
                                <a:latin typeface="Cambria Math" charset="0"/>
                                <a:cs typeface="Times New Roman" pitchFamily="18" charset="0"/>
                              </a:rPr>
                            </m:ctrlPr>
                          </m:sSupPr>
                          <m:e>
                            <m:r>
                              <a:rPr lang="en-US" sz="2400" i="1">
                                <a:latin typeface="Cambria Math"/>
                                <a:cs typeface="Times New Roman" pitchFamily="18" charset="0"/>
                              </a:rPr>
                              <m:t>(</m:t>
                            </m:r>
                            <m:r>
                              <a:rPr lang="en-US" sz="2400" b="0" i="1" smtClean="0">
                                <a:latin typeface="Cambria Math"/>
                                <a:cs typeface="Times New Roman" pitchFamily="18" charset="0"/>
                              </a:rPr>
                              <m:t>3</m:t>
                            </m:r>
                            <m:r>
                              <a:rPr lang="en-US" sz="2400" i="1">
                                <a:latin typeface="Cambria Math"/>
                                <a:cs typeface="Times New Roman" pitchFamily="18" charset="0"/>
                              </a:rPr>
                              <m:t>−0)</m:t>
                            </m:r>
                          </m:e>
                          <m:sup>
                            <m:r>
                              <a:rPr lang="en-US" sz="2400" i="1">
                                <a:latin typeface="Cambria Math"/>
                                <a:cs typeface="Times New Roman" pitchFamily="18" charset="0"/>
                              </a:rPr>
                              <m:t>2</m:t>
                            </m:r>
                          </m:sup>
                        </m:sSup>
                        <m:r>
                          <a:rPr lang="en-US" sz="2400" i="1">
                            <a:latin typeface="Cambria Math"/>
                            <a:cs typeface="Times New Roman" pitchFamily="18" charset="0"/>
                          </a:rPr>
                          <m:t>+</m:t>
                        </m:r>
                        <m:sSup>
                          <m:sSupPr>
                            <m:ctrlPr>
                              <a:rPr lang="en-US" sz="2400" i="1">
                                <a:latin typeface="Cambria Math" charset="0"/>
                                <a:cs typeface="Times New Roman" pitchFamily="18" charset="0"/>
                              </a:rPr>
                            </m:ctrlPr>
                          </m:sSupPr>
                          <m:e>
                            <m:r>
                              <a:rPr lang="en-US" sz="2400" i="1">
                                <a:latin typeface="Cambria Math"/>
                                <a:cs typeface="Times New Roman" pitchFamily="18" charset="0"/>
                              </a:rPr>
                              <m:t>(</m:t>
                            </m:r>
                            <m:r>
                              <a:rPr lang="en-US" sz="2400" b="0" i="1" smtClean="0">
                                <a:latin typeface="Cambria Math"/>
                                <a:cs typeface="Times New Roman" pitchFamily="18" charset="0"/>
                              </a:rPr>
                              <m:t>0</m:t>
                            </m:r>
                            <m:r>
                              <a:rPr lang="en-US" sz="2400" i="1">
                                <a:latin typeface="Cambria Math"/>
                                <a:cs typeface="Times New Roman" pitchFamily="18" charset="0"/>
                              </a:rPr>
                              <m:t>−0)</m:t>
                            </m:r>
                          </m:e>
                          <m:sup>
                            <m:r>
                              <a:rPr lang="en-US" sz="2400" i="1">
                                <a:latin typeface="Cambria Math"/>
                                <a:cs typeface="Times New Roman" pitchFamily="18" charset="0"/>
                              </a:rPr>
                              <m:t>2</m:t>
                            </m:r>
                          </m:sup>
                        </m:sSup>
                      </m:e>
                    </m:rad>
                  </m:oMath>
                </a14:m>
                <a:r>
                  <a:rPr lang="en-US" sz="2400" dirty="0">
                    <a:latin typeface="Times New Roman" pitchFamily="18" charset="0"/>
                    <a:cs typeface="Times New Roman" pitchFamily="18" charset="0"/>
                  </a:rPr>
                  <a:t> =</a:t>
                </a:r>
                <a14:m>
                  <m:oMath xmlns:m="http://schemas.openxmlformats.org/officeDocument/2006/math">
                    <m:rad>
                      <m:radPr>
                        <m:ctrlPr>
                          <a:rPr lang="en-US" sz="2400" i="1" dirty="0">
                            <a:latin typeface="Cambria Math" charset="0"/>
                            <a:cs typeface="Times New Roman" pitchFamily="18" charset="0"/>
                          </a:rPr>
                        </m:ctrlPr>
                      </m:radPr>
                      <m:deg>
                        <m:r>
                          <a:rPr lang="en-US" sz="2400" i="1" dirty="0">
                            <a:latin typeface="Cambria Math"/>
                            <a:cs typeface="Times New Roman" pitchFamily="18" charset="0"/>
                          </a:rPr>
                          <m:t>2</m:t>
                        </m:r>
                      </m:deg>
                      <m:e>
                        <m:r>
                          <a:rPr lang="en-US" sz="2400" b="0" i="1" dirty="0" smtClean="0">
                            <a:latin typeface="Cambria Math"/>
                            <a:cs typeface="Times New Roman" pitchFamily="18" charset="0"/>
                          </a:rPr>
                          <m:t>9</m:t>
                        </m:r>
                      </m:e>
                    </m:rad>
                  </m:oMath>
                </a14:m>
                <a:endParaRPr lang="en-US" sz="2400" dirty="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Distance2</a:t>
                </a:r>
                <a:r>
                  <a:rPr lang="en-US" sz="2400" dirty="0">
                    <a:latin typeface="Times New Roman" pitchFamily="18" charset="0"/>
                    <a:cs typeface="Times New Roman" pitchFamily="18" charset="0"/>
                  </a:rPr>
                  <a:t>: </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x6_and_mean_two </a:t>
                </a:r>
                <a:r>
                  <a:rPr lang="en-US" sz="2400" dirty="0">
                    <a:latin typeface="Times New Roman" pitchFamily="18" charset="0"/>
                    <a:cs typeface="Times New Roman" pitchFamily="18" charset="0"/>
                  </a:rPr>
                  <a:t>= </a:t>
                </a:r>
                <a14:m>
                  <m:oMath xmlns:m="http://schemas.openxmlformats.org/officeDocument/2006/math">
                    <m:rad>
                      <m:radPr>
                        <m:ctrlPr>
                          <a:rPr lang="en-US" sz="2400" i="1">
                            <a:latin typeface="Cambria Math" charset="0"/>
                            <a:cs typeface="Times New Roman" pitchFamily="18" charset="0"/>
                          </a:rPr>
                        </m:ctrlPr>
                      </m:radPr>
                      <m:deg>
                        <m:r>
                          <a:rPr lang="en-US" sz="2400" i="1">
                            <a:latin typeface="Cambria Math"/>
                            <a:cs typeface="Times New Roman" pitchFamily="18" charset="0"/>
                          </a:rPr>
                          <m:t>2</m:t>
                        </m:r>
                      </m:deg>
                      <m:e>
                        <m:sSup>
                          <m:sSupPr>
                            <m:ctrlPr>
                              <a:rPr lang="en-US" sz="2400" i="1">
                                <a:latin typeface="Cambria Math" charset="0"/>
                                <a:cs typeface="Times New Roman" pitchFamily="18" charset="0"/>
                              </a:rPr>
                            </m:ctrlPr>
                          </m:sSupPr>
                          <m:e>
                            <m:r>
                              <a:rPr lang="en-US" sz="2400" i="1">
                                <a:latin typeface="Cambria Math"/>
                                <a:cs typeface="Times New Roman" pitchFamily="18" charset="0"/>
                              </a:rPr>
                              <m:t>(</m:t>
                            </m:r>
                            <m:r>
                              <a:rPr lang="en-US" sz="2400" b="0" i="1" smtClean="0">
                                <a:latin typeface="Cambria Math"/>
                                <a:cs typeface="Times New Roman" pitchFamily="18" charset="0"/>
                              </a:rPr>
                              <m:t>3</m:t>
                            </m:r>
                            <m:r>
                              <a:rPr lang="en-US" sz="2400" i="1">
                                <a:latin typeface="Cambria Math"/>
                                <a:cs typeface="Times New Roman" pitchFamily="18" charset="0"/>
                              </a:rPr>
                              <m:t>−2)</m:t>
                            </m:r>
                          </m:e>
                          <m:sup>
                            <m:r>
                              <a:rPr lang="en-US" sz="2400" i="1">
                                <a:latin typeface="Cambria Math"/>
                                <a:cs typeface="Times New Roman" pitchFamily="18" charset="0"/>
                              </a:rPr>
                              <m:t>2</m:t>
                            </m:r>
                          </m:sup>
                        </m:sSup>
                        <m:r>
                          <a:rPr lang="en-US" sz="2400" i="1">
                            <a:latin typeface="Cambria Math"/>
                            <a:cs typeface="Times New Roman" pitchFamily="18" charset="0"/>
                          </a:rPr>
                          <m:t>+</m:t>
                        </m:r>
                        <m:sSup>
                          <m:sSupPr>
                            <m:ctrlPr>
                              <a:rPr lang="en-US" sz="2400" i="1">
                                <a:latin typeface="Cambria Math" charset="0"/>
                                <a:cs typeface="Times New Roman" pitchFamily="18" charset="0"/>
                              </a:rPr>
                            </m:ctrlPr>
                          </m:sSupPr>
                          <m:e>
                            <m:r>
                              <a:rPr lang="en-US" sz="2400" i="1">
                                <a:latin typeface="Cambria Math"/>
                                <a:cs typeface="Times New Roman" pitchFamily="18" charset="0"/>
                              </a:rPr>
                              <m:t>(</m:t>
                            </m:r>
                            <m:r>
                              <a:rPr lang="en-US" sz="2400" b="0" i="1" smtClean="0">
                                <a:latin typeface="Cambria Math"/>
                                <a:cs typeface="Times New Roman" pitchFamily="18" charset="0"/>
                              </a:rPr>
                              <m:t>0</m:t>
                            </m:r>
                            <m:r>
                              <a:rPr lang="en-US" sz="2400" i="1">
                                <a:latin typeface="Cambria Math"/>
                                <a:cs typeface="Times New Roman" pitchFamily="18" charset="0"/>
                              </a:rPr>
                              <m:t>−1)</m:t>
                            </m:r>
                          </m:e>
                          <m:sup>
                            <m:r>
                              <a:rPr lang="en-US" sz="2400" i="1">
                                <a:latin typeface="Cambria Math"/>
                                <a:cs typeface="Times New Roman" pitchFamily="18" charset="0"/>
                              </a:rPr>
                              <m:t>2</m:t>
                            </m:r>
                          </m:sup>
                        </m:sSup>
                      </m:e>
                    </m:rad>
                  </m:oMath>
                </a14:m>
                <a:r>
                  <a:rPr lang="en-US" sz="2400" dirty="0">
                    <a:latin typeface="Times New Roman" pitchFamily="18" charset="0"/>
                    <a:cs typeface="Times New Roman" pitchFamily="18" charset="0"/>
                  </a:rPr>
                  <a:t> = </a:t>
                </a:r>
                <a14:m>
                  <m:oMath xmlns:m="http://schemas.openxmlformats.org/officeDocument/2006/math">
                    <m:rad>
                      <m:radPr>
                        <m:ctrlPr>
                          <a:rPr lang="en-US" sz="2400" i="1" dirty="0">
                            <a:latin typeface="Cambria Math" charset="0"/>
                            <a:cs typeface="Times New Roman" pitchFamily="18" charset="0"/>
                          </a:rPr>
                        </m:ctrlPr>
                      </m:radPr>
                      <m:deg>
                        <m:r>
                          <a:rPr lang="en-US" sz="2400" i="1" dirty="0">
                            <a:latin typeface="Cambria Math"/>
                            <a:cs typeface="Times New Roman" pitchFamily="18" charset="0"/>
                          </a:rPr>
                          <m:t>2</m:t>
                        </m:r>
                      </m:deg>
                      <m:e>
                        <m:r>
                          <a:rPr lang="en-US" sz="2400" b="0" i="1" dirty="0" smtClean="0">
                            <a:latin typeface="Cambria Math"/>
                            <a:cs typeface="Times New Roman" pitchFamily="18" charset="0"/>
                          </a:rPr>
                          <m:t>2</m:t>
                        </m:r>
                      </m:e>
                    </m:rad>
                  </m:oMath>
                </a14:m>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Distance1&gt;Distance2, so point x6 is closer to </a:t>
                </a:r>
                <a:r>
                  <a:rPr lang="en-US" sz="2400" dirty="0" err="1" smtClean="0">
                    <a:latin typeface="Times New Roman" pitchFamily="18" charset="0"/>
                    <a:cs typeface="Times New Roman" pitchFamily="18" charset="0"/>
                  </a:rPr>
                  <a:t>mean_two</a:t>
                </a:r>
                <a:r>
                  <a:rPr lang="en-US" sz="2400" dirty="0" smtClean="0">
                    <a:latin typeface="Times New Roman" pitchFamily="18" charset="0"/>
                    <a:cs typeface="Times New Roman" pitchFamily="18" charset="0"/>
                  </a:rPr>
                  <a:t>,</a:t>
                </a:r>
              </a:p>
              <a:p>
                <a:pPr marL="0" indent="0">
                  <a:buNone/>
                </a:pPr>
                <a:r>
                  <a:rPr lang="en-US" sz="2400" u="sng" dirty="0" smtClean="0">
                    <a:latin typeface="Times New Roman" pitchFamily="18" charset="0"/>
                    <a:cs typeface="Times New Roman" pitchFamily="18" charset="0"/>
                  </a:rPr>
                  <a:t>Thus x6 </a:t>
                </a:r>
                <a:r>
                  <a:rPr lang="en-US" sz="2400" u="sng" dirty="0">
                    <a:latin typeface="Times New Roman" pitchFamily="18" charset="0"/>
                    <a:cs typeface="Times New Roman" pitchFamily="18" charset="0"/>
                  </a:rPr>
                  <a:t>belongs to cluster two.</a:t>
                </a:r>
              </a:p>
              <a:p>
                <a:endParaRPr lang="en-US" u="sng" dirty="0">
                  <a:latin typeface="Times New Roman" pitchFamily="18" charset="0"/>
                  <a:cs typeface="Times New Roman" pitchFamily="18"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609600" y="1676400"/>
                <a:ext cx="8345488" cy="4953000"/>
              </a:xfrm>
              <a:prstGeom prst="rect">
                <a:avLst/>
              </a:prstGeom>
              <a:blipFill rotWithShape="0">
                <a:blip r:embed="rId2"/>
                <a:stretch>
                  <a:fillRect l="-1461" t="-1230"/>
                </a:stretch>
              </a:blipFill>
            </p:spPr>
            <p:txBody>
              <a:bodyPr/>
              <a:lstStyle/>
              <a:p>
                <a:r>
                  <a:rPr lang="en-US">
                    <a:noFill/>
                  </a:rPr>
                  <a:t> </a:t>
                </a:r>
              </a:p>
            </p:txBody>
          </p:sp>
        </mc:Fallback>
      </mc:AlternateContent>
    </p:spTree>
    <p:extLst>
      <p:ext uri="{BB962C8B-B14F-4D97-AF65-F5344CB8AC3E}">
        <p14:creationId xmlns:p14="http://schemas.microsoft.com/office/powerpoint/2010/main" val="104595671"/>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F5DDDC64-812E-4646-BC6D-FE77BCAB6A1F}" type="slidenum">
              <a:rPr lang="en-US" altLang="zh-TW" smtClean="0">
                <a:solidFill>
                  <a:srgbClr val="000000"/>
                </a:solidFill>
              </a:rPr>
              <a:pPr>
                <a:defRPr/>
              </a:pPr>
              <a:t>23</a:t>
            </a:fld>
            <a:endParaRPr lang="en-US" altLang="zh-TW">
              <a:solidFill>
                <a:srgbClr val="000000"/>
              </a:solidFill>
            </a:endParaRPr>
          </a:p>
        </p:txBody>
      </p:sp>
      <p:sp>
        <p:nvSpPr>
          <p:cNvPr id="2" name="Title 1"/>
          <p:cNvSpPr>
            <a:spLocks noGrp="1"/>
          </p:cNvSpPr>
          <p:nvPr>
            <p:ph type="title" idx="4294967295"/>
          </p:nvPr>
        </p:nvSpPr>
        <p:spPr>
          <a:xfrm>
            <a:off x="1350963" y="214313"/>
            <a:ext cx="7793037" cy="1233487"/>
          </a:xfrm>
        </p:spPr>
        <p:txBody>
          <a:bodyPr/>
          <a:lstStyle/>
          <a:p>
            <a:r>
              <a:rPr lang="en-US" dirty="0" smtClean="0"/>
              <a:t>K-Means</a:t>
            </a:r>
            <a:endParaRPr lang="en-US" dirty="0"/>
          </a:p>
        </p:txBody>
      </p:sp>
      <p:sp>
        <p:nvSpPr>
          <p:cNvPr id="6" name="Content Placeholder 2"/>
          <p:cNvSpPr txBox="1">
            <a:spLocks/>
          </p:cNvSpPr>
          <p:nvPr/>
        </p:nvSpPr>
        <p:spPr>
          <a:xfrm>
            <a:off x="609600" y="1676400"/>
            <a:ext cx="8345488" cy="4953000"/>
          </a:xfrm>
          <a:prstGeom prst="rect">
            <a:avLst/>
          </a:prstGeom>
        </p:spPr>
        <p:txBody>
          <a:bodyPr/>
          <a:lstStyle>
            <a:lvl1pPr marL="342900" indent="-342900" algn="l" rtl="0" fontAlgn="base">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0" indent="0">
              <a:buNone/>
            </a:pPr>
            <a:r>
              <a:rPr lang="en-US" b="1" dirty="0" smtClean="0">
                <a:latin typeface="Times New Roman" pitchFamily="18" charset="0"/>
                <a:cs typeface="Times New Roman" pitchFamily="18" charset="0"/>
              </a:rPr>
              <a:t>Now the two clusters are as follows:</a:t>
            </a:r>
          </a:p>
          <a:p>
            <a:pPr marL="0" indent="0">
              <a:buNone/>
            </a:pPr>
            <a:r>
              <a:rPr lang="en-US" sz="2400" b="1" u="sng" dirty="0" err="1" smtClean="0">
                <a:latin typeface="Times New Roman" pitchFamily="18" charset="0"/>
                <a:cs typeface="Times New Roman" pitchFamily="18" charset="0"/>
              </a:rPr>
              <a:t>Cluster_One</a:t>
            </a:r>
            <a:r>
              <a:rPr lang="en-US" sz="2400" b="1" u="sng" dirty="0" smtClean="0">
                <a:latin typeface="Times New Roman" pitchFamily="18" charset="0"/>
                <a:cs typeface="Times New Roman" pitchFamily="18" charset="0"/>
              </a:rPr>
              <a:t>: </a:t>
            </a:r>
          </a:p>
          <a:p>
            <a:pPr marL="0" indent="0">
              <a:buNone/>
            </a:pPr>
            <a:r>
              <a:rPr lang="en-US" sz="2400" dirty="0" smtClean="0">
                <a:latin typeface="Times New Roman" pitchFamily="18" charset="0"/>
                <a:cs typeface="Times New Roman" pitchFamily="18" charset="0"/>
              </a:rPr>
              <a:t>    x1(0, 0), x2(1, 0)</a:t>
            </a:r>
            <a:endParaRPr lang="en-US" sz="2400" u="sng" dirty="0">
              <a:latin typeface="Times New Roman" pitchFamily="18" charset="0"/>
              <a:cs typeface="Times New Roman" pitchFamily="18" charset="0"/>
            </a:endParaRPr>
          </a:p>
          <a:p>
            <a:pPr marL="0" indent="0">
              <a:buNone/>
            </a:pPr>
            <a:r>
              <a:rPr lang="en-US" sz="2400" b="1" u="sng" dirty="0" err="1" smtClean="0">
                <a:latin typeface="Times New Roman" pitchFamily="18" charset="0"/>
                <a:cs typeface="Times New Roman" pitchFamily="18" charset="0"/>
              </a:rPr>
              <a:t>Cluster_Two</a:t>
            </a:r>
            <a:r>
              <a:rPr lang="en-US" sz="2400" b="1" u="sng" dirty="0" smtClean="0">
                <a:latin typeface="Times New Roman" pitchFamily="18" charset="0"/>
                <a:cs typeface="Times New Roman" pitchFamily="18" charset="0"/>
              </a:rPr>
              <a:t>:</a:t>
            </a:r>
            <a:endParaRPr lang="en-US" sz="2400" u="sng"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x3(1, 1), x4(2, 1), x5(3, 1), x6(3, 0)</a:t>
            </a:r>
          </a:p>
          <a:p>
            <a:pPr marL="0" indent="0">
              <a:buNone/>
            </a:pPr>
            <a:r>
              <a:rPr lang="en-US" sz="2400" dirty="0" smtClean="0">
                <a:latin typeface="Times New Roman" pitchFamily="18" charset="0"/>
                <a:cs typeface="Times New Roman" pitchFamily="18" charset="0"/>
              </a:rPr>
              <a:t>Now update </a:t>
            </a:r>
            <a:r>
              <a:rPr lang="en-US" altLang="ko-KR" sz="2400" dirty="0" smtClean="0">
                <a:solidFill>
                  <a:srgbClr val="000000"/>
                </a:solidFill>
                <a:latin typeface="Times New Roman" pitchFamily="18" charset="0"/>
                <a:ea typeface="Gulim" pitchFamily="34" charset="-127"/>
                <a:cs typeface="Times New Roman" pitchFamily="18" charset="0"/>
              </a:rPr>
              <a:t>the </a:t>
            </a:r>
            <a:r>
              <a:rPr lang="en-US" altLang="ko-KR" sz="2400" dirty="0">
                <a:solidFill>
                  <a:srgbClr val="000000"/>
                </a:solidFill>
                <a:latin typeface="Times New Roman" pitchFamily="18" charset="0"/>
                <a:ea typeface="Gulim" pitchFamily="34" charset="-127"/>
                <a:cs typeface="Times New Roman" pitchFamily="18" charset="0"/>
              </a:rPr>
              <a:t>cluster </a:t>
            </a:r>
            <a:r>
              <a:rPr lang="en-US" altLang="ko-KR" sz="2400" dirty="0" smtClean="0">
                <a:solidFill>
                  <a:srgbClr val="000000"/>
                </a:solidFill>
                <a:latin typeface="Times New Roman" pitchFamily="18" charset="0"/>
                <a:ea typeface="Gulim" pitchFamily="34" charset="-127"/>
                <a:cs typeface="Times New Roman" pitchFamily="18" charset="0"/>
              </a:rPr>
              <a:t>means:</a:t>
            </a:r>
          </a:p>
          <a:p>
            <a:pPr marL="0" indent="0">
              <a:buNone/>
            </a:pPr>
            <a:r>
              <a:rPr lang="en-US" altLang="ko-KR" sz="2400" b="1" dirty="0" smtClean="0">
                <a:solidFill>
                  <a:srgbClr val="000000"/>
                </a:solidFill>
                <a:latin typeface="Times New Roman" pitchFamily="18" charset="0"/>
                <a:ea typeface="Gulim" pitchFamily="34" charset="-127"/>
                <a:cs typeface="Times New Roman" pitchFamily="18" charset="0"/>
              </a:rPr>
              <a:t>Mean of </a:t>
            </a:r>
            <a:r>
              <a:rPr lang="en-US" altLang="ko-KR" sz="2400" b="1" dirty="0" err="1" smtClean="0">
                <a:solidFill>
                  <a:srgbClr val="000000"/>
                </a:solidFill>
                <a:latin typeface="Times New Roman" pitchFamily="18" charset="0"/>
                <a:ea typeface="Gulim" pitchFamily="34" charset="-127"/>
                <a:cs typeface="Times New Roman" pitchFamily="18" charset="0"/>
              </a:rPr>
              <a:t>Cluster_One</a:t>
            </a:r>
            <a:r>
              <a:rPr lang="en-US" altLang="ko-KR" sz="2400" dirty="0" smtClean="0">
                <a:solidFill>
                  <a:srgbClr val="000000"/>
                </a:solidFill>
                <a:latin typeface="Times New Roman" pitchFamily="18" charset="0"/>
                <a:ea typeface="Gulim" pitchFamily="34" charset="-127"/>
                <a:cs typeface="Times New Roman" pitchFamily="18" charset="0"/>
              </a:rPr>
              <a:t>: </a:t>
            </a:r>
          </a:p>
          <a:p>
            <a:pPr marL="0" indent="0">
              <a:buNone/>
            </a:pPr>
            <a:r>
              <a:rPr lang="en-US" altLang="ko-KR" sz="2400" dirty="0" smtClean="0">
                <a:solidFill>
                  <a:srgbClr val="000000"/>
                </a:solidFill>
                <a:latin typeface="Times New Roman" pitchFamily="18" charset="0"/>
                <a:ea typeface="Gulim" pitchFamily="34" charset="-127"/>
                <a:cs typeface="Times New Roman" pitchFamily="18" charset="0"/>
              </a:rPr>
              <a:t>   </a:t>
            </a:r>
            <a:r>
              <a:rPr lang="en-US" altLang="ko-KR" sz="2400" dirty="0" err="1" smtClean="0">
                <a:solidFill>
                  <a:srgbClr val="000000"/>
                </a:solidFill>
                <a:latin typeface="Times New Roman" pitchFamily="18" charset="0"/>
                <a:ea typeface="Gulim" pitchFamily="34" charset="-127"/>
                <a:cs typeface="Times New Roman" pitchFamily="18" charset="0"/>
              </a:rPr>
              <a:t>mean_one</a:t>
            </a:r>
            <a:r>
              <a:rPr lang="en-US" altLang="ko-KR" sz="2400" dirty="0" smtClean="0">
                <a:solidFill>
                  <a:srgbClr val="000000"/>
                </a:solidFill>
                <a:latin typeface="Times New Roman" pitchFamily="18" charset="0"/>
                <a:ea typeface="Gulim" pitchFamily="34" charset="-127"/>
                <a:cs typeface="Times New Roman" pitchFamily="18" charset="0"/>
              </a:rPr>
              <a:t> = ((0+1)/2, (0+0)/2) = (0.5, 0)</a:t>
            </a:r>
          </a:p>
          <a:p>
            <a:pPr marL="0" indent="0">
              <a:buNone/>
            </a:pPr>
            <a:r>
              <a:rPr lang="en-US" altLang="ko-KR" sz="2400" b="1" dirty="0">
                <a:solidFill>
                  <a:srgbClr val="000000"/>
                </a:solidFill>
                <a:latin typeface="Times New Roman" pitchFamily="18" charset="0"/>
                <a:ea typeface="Gulim" pitchFamily="34" charset="-127"/>
                <a:cs typeface="Times New Roman" pitchFamily="18" charset="0"/>
              </a:rPr>
              <a:t>Mean of </a:t>
            </a:r>
            <a:r>
              <a:rPr lang="en-US" altLang="ko-KR" sz="2400" b="1" dirty="0" err="1" smtClean="0">
                <a:solidFill>
                  <a:srgbClr val="000000"/>
                </a:solidFill>
                <a:latin typeface="Times New Roman" pitchFamily="18" charset="0"/>
                <a:ea typeface="Gulim" pitchFamily="34" charset="-127"/>
                <a:cs typeface="Times New Roman" pitchFamily="18" charset="0"/>
              </a:rPr>
              <a:t>Cluster_Two</a:t>
            </a:r>
            <a:r>
              <a:rPr lang="en-US" altLang="ko-KR" sz="2400" dirty="0" smtClean="0">
                <a:solidFill>
                  <a:srgbClr val="000000"/>
                </a:solidFill>
                <a:latin typeface="Times New Roman" pitchFamily="18" charset="0"/>
                <a:ea typeface="Gulim" pitchFamily="34" charset="-127"/>
                <a:cs typeface="Times New Roman" pitchFamily="18" charset="0"/>
              </a:rPr>
              <a:t>: </a:t>
            </a:r>
            <a:endParaRPr lang="en-US" altLang="ko-KR" sz="2400" dirty="0">
              <a:solidFill>
                <a:srgbClr val="000000"/>
              </a:solidFill>
              <a:latin typeface="Times New Roman" pitchFamily="18" charset="0"/>
              <a:ea typeface="Gulim" pitchFamily="34" charset="-127"/>
              <a:cs typeface="Times New Roman" pitchFamily="18" charset="0"/>
            </a:endParaRPr>
          </a:p>
          <a:p>
            <a:pPr marL="0" indent="0">
              <a:buNone/>
            </a:pPr>
            <a:r>
              <a:rPr lang="en-US" altLang="ko-KR" sz="2400" dirty="0">
                <a:solidFill>
                  <a:srgbClr val="000000"/>
                </a:solidFill>
                <a:latin typeface="Times New Roman" pitchFamily="18" charset="0"/>
                <a:ea typeface="Gulim" pitchFamily="34" charset="-127"/>
                <a:cs typeface="Times New Roman" pitchFamily="18" charset="0"/>
              </a:rPr>
              <a:t> </a:t>
            </a:r>
            <a:r>
              <a:rPr lang="en-US" altLang="ko-KR" sz="2400" dirty="0" smtClean="0">
                <a:solidFill>
                  <a:srgbClr val="000000"/>
                </a:solidFill>
                <a:latin typeface="Times New Roman" pitchFamily="18" charset="0"/>
                <a:ea typeface="Gulim" pitchFamily="34" charset="-127"/>
                <a:cs typeface="Times New Roman" pitchFamily="18" charset="0"/>
              </a:rPr>
              <a:t>  </a:t>
            </a:r>
            <a:r>
              <a:rPr lang="en-US" altLang="ko-KR" sz="2400" dirty="0" err="1" smtClean="0">
                <a:solidFill>
                  <a:srgbClr val="000000"/>
                </a:solidFill>
                <a:latin typeface="Times New Roman" pitchFamily="18" charset="0"/>
                <a:ea typeface="Gulim" pitchFamily="34" charset="-127"/>
                <a:cs typeface="Times New Roman" pitchFamily="18" charset="0"/>
              </a:rPr>
              <a:t>mean_two</a:t>
            </a:r>
            <a:r>
              <a:rPr lang="en-US" altLang="ko-KR" sz="2400" dirty="0" smtClean="0">
                <a:solidFill>
                  <a:srgbClr val="000000"/>
                </a:solidFill>
                <a:latin typeface="Times New Roman" pitchFamily="18" charset="0"/>
                <a:ea typeface="Gulim" pitchFamily="34" charset="-127"/>
                <a:cs typeface="Times New Roman" pitchFamily="18" charset="0"/>
              </a:rPr>
              <a:t> </a:t>
            </a:r>
            <a:r>
              <a:rPr lang="en-US" altLang="ko-KR" sz="2400" dirty="0">
                <a:solidFill>
                  <a:srgbClr val="000000"/>
                </a:solidFill>
                <a:latin typeface="Times New Roman" pitchFamily="18" charset="0"/>
                <a:ea typeface="Gulim" pitchFamily="34" charset="-127"/>
                <a:cs typeface="Times New Roman" pitchFamily="18" charset="0"/>
              </a:rPr>
              <a:t>= </a:t>
            </a:r>
            <a:r>
              <a:rPr lang="en-US" altLang="ko-KR" sz="2400" dirty="0" smtClean="0">
                <a:solidFill>
                  <a:srgbClr val="000000"/>
                </a:solidFill>
                <a:latin typeface="Times New Roman" pitchFamily="18" charset="0"/>
                <a:ea typeface="Gulim" pitchFamily="34" charset="-127"/>
                <a:cs typeface="Times New Roman" pitchFamily="18" charset="0"/>
              </a:rPr>
              <a:t>((1+2+3+3)/4, (1+1+1+0)/4) </a:t>
            </a:r>
            <a:r>
              <a:rPr lang="en-US" altLang="ko-KR" sz="2400" dirty="0">
                <a:solidFill>
                  <a:srgbClr val="000000"/>
                </a:solidFill>
                <a:latin typeface="Times New Roman" pitchFamily="18" charset="0"/>
                <a:ea typeface="Gulim" pitchFamily="34" charset="-127"/>
                <a:cs typeface="Times New Roman" pitchFamily="18" charset="0"/>
              </a:rPr>
              <a:t>= </a:t>
            </a:r>
            <a:r>
              <a:rPr lang="en-US" altLang="ko-KR" sz="2400" dirty="0" smtClean="0">
                <a:solidFill>
                  <a:srgbClr val="000000"/>
                </a:solidFill>
                <a:latin typeface="Times New Roman" pitchFamily="18" charset="0"/>
                <a:ea typeface="Gulim" pitchFamily="34" charset="-127"/>
                <a:cs typeface="Times New Roman" pitchFamily="18" charset="0"/>
              </a:rPr>
              <a:t>(2.25, 0.75)</a:t>
            </a:r>
            <a:endParaRPr lang="en-US" altLang="ko-KR" sz="2400" dirty="0">
              <a:solidFill>
                <a:srgbClr val="000000"/>
              </a:solidFill>
              <a:latin typeface="Times New Roman" pitchFamily="18" charset="0"/>
              <a:ea typeface="Gulim" pitchFamily="34" charset="-127"/>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endParaRPr lang="en-US" u="sng" dirty="0">
              <a:latin typeface="Times New Roman" pitchFamily="18" charset="0"/>
              <a:cs typeface="Times New Roman" pitchFamily="18" charset="0"/>
            </a:endParaRPr>
          </a:p>
        </p:txBody>
      </p:sp>
    </p:spTree>
    <p:extLst>
      <p:ext uri="{BB962C8B-B14F-4D97-AF65-F5344CB8AC3E}">
        <p14:creationId xmlns:p14="http://schemas.microsoft.com/office/powerpoint/2010/main" val="3429230729"/>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F5DDDC64-812E-4646-BC6D-FE77BCAB6A1F}" type="slidenum">
              <a:rPr lang="en-US" altLang="zh-TW" smtClean="0">
                <a:solidFill>
                  <a:srgbClr val="000000"/>
                </a:solidFill>
              </a:rPr>
              <a:pPr>
                <a:defRPr/>
              </a:pPr>
              <a:t>24</a:t>
            </a:fld>
            <a:endParaRPr lang="en-US" altLang="zh-TW">
              <a:solidFill>
                <a:srgbClr val="000000"/>
              </a:solidFill>
            </a:endParaRPr>
          </a:p>
        </p:txBody>
      </p:sp>
      <p:sp>
        <p:nvSpPr>
          <p:cNvPr id="2" name="Title 1"/>
          <p:cNvSpPr>
            <a:spLocks noGrp="1"/>
          </p:cNvSpPr>
          <p:nvPr>
            <p:ph type="title" idx="4294967295"/>
          </p:nvPr>
        </p:nvSpPr>
        <p:spPr>
          <a:xfrm>
            <a:off x="1350963" y="214313"/>
            <a:ext cx="7793037" cy="1233487"/>
          </a:xfrm>
        </p:spPr>
        <p:txBody>
          <a:bodyPr/>
          <a:lstStyle/>
          <a:p>
            <a:r>
              <a:rPr lang="en-US" dirty="0" smtClean="0"/>
              <a:t>K-Means</a:t>
            </a:r>
            <a:endParaRPr lang="en-US" dirty="0"/>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609600" y="1676400"/>
                <a:ext cx="8345488" cy="4953000"/>
              </a:xfrm>
              <a:prstGeom prst="rect">
                <a:avLst/>
              </a:prstGeom>
            </p:spPr>
            <p:txBody>
              <a:bodyPr/>
              <a:lstStyle>
                <a:lvl1pPr marL="342900" indent="-342900" algn="l" rtl="0" fontAlgn="base">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0" indent="0">
                  <a:buNone/>
                </a:pPr>
                <a:r>
                  <a:rPr lang="en-US" dirty="0" smtClean="0">
                    <a:latin typeface="Times New Roman" pitchFamily="18" charset="0"/>
                    <a:cs typeface="Times New Roman" pitchFamily="18" charset="0"/>
                  </a:rPr>
                  <a:t>Now </a:t>
                </a:r>
                <a:r>
                  <a:rPr lang="en-US" b="1" dirty="0" smtClean="0">
                    <a:latin typeface="Times New Roman" pitchFamily="18" charset="0"/>
                    <a:cs typeface="Times New Roman" pitchFamily="18" charset="0"/>
                  </a:rPr>
                  <a:t>re-assign the points </a:t>
                </a:r>
                <a:r>
                  <a:rPr lang="en-US" dirty="0" smtClean="0">
                    <a:latin typeface="Times New Roman" pitchFamily="18" charset="0"/>
                    <a:cs typeface="Times New Roman" pitchFamily="18" charset="0"/>
                  </a:rPr>
                  <a:t>according to the new means:</a:t>
                </a:r>
              </a:p>
              <a:p>
                <a:pPr marL="0" indent="0">
                  <a:buNone/>
                </a:pPr>
                <a:r>
                  <a:rPr lang="en-US" b="1" dirty="0" err="1">
                    <a:latin typeface="Times New Roman" pitchFamily="18" charset="0"/>
                    <a:cs typeface="Times New Roman" pitchFamily="18" charset="0"/>
                  </a:rPr>
                  <a:t>m</a:t>
                </a:r>
                <a:r>
                  <a:rPr lang="en-US" b="1" dirty="0" err="1" smtClean="0">
                    <a:latin typeface="Times New Roman" pitchFamily="18" charset="0"/>
                    <a:cs typeface="Times New Roman" pitchFamily="18" charset="0"/>
                  </a:rPr>
                  <a:t>ean_one</a:t>
                </a:r>
                <a:r>
                  <a:rPr lang="en-US" b="1" dirty="0" smtClean="0">
                    <a:latin typeface="Times New Roman" pitchFamily="18" charset="0"/>
                    <a:cs typeface="Times New Roman" pitchFamily="18" charset="0"/>
                  </a:rPr>
                  <a:t>(0.5, 0) and </a:t>
                </a:r>
                <a:r>
                  <a:rPr lang="en-US" b="1" dirty="0" err="1" smtClean="0">
                    <a:latin typeface="Times New Roman" pitchFamily="18" charset="0"/>
                    <a:cs typeface="Times New Roman" pitchFamily="18" charset="0"/>
                  </a:rPr>
                  <a:t>mean_two</a:t>
                </a:r>
                <a:r>
                  <a:rPr lang="en-US" b="1" dirty="0" smtClean="0">
                    <a:latin typeface="Times New Roman" pitchFamily="18" charset="0"/>
                    <a:cs typeface="Times New Roman" pitchFamily="18" charset="0"/>
                  </a:rPr>
                  <a:t> (2.25, 0.75)</a:t>
                </a:r>
              </a:p>
              <a:p>
                <a:pPr marL="0" indent="0">
                  <a:buNone/>
                </a:pPr>
                <a:r>
                  <a:rPr lang="en-US" sz="2400" dirty="0" smtClean="0">
                    <a:latin typeface="Times New Roman" pitchFamily="18" charset="0"/>
                    <a:cs typeface="Times New Roman" pitchFamily="18" charset="0"/>
                  </a:rPr>
                  <a:t>For example, x1 (0,0)</a:t>
                </a:r>
              </a:p>
              <a:p>
                <a:pPr marL="0" indent="0">
                  <a:buNone/>
                </a:pPr>
                <a:r>
                  <a:rPr lang="en-US" sz="2400" dirty="0">
                    <a:latin typeface="Times New Roman" pitchFamily="18" charset="0"/>
                    <a:cs typeface="Times New Roman" pitchFamily="18" charset="0"/>
                  </a:rPr>
                  <a:t>Distance1: </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x1_and_mean_one </a:t>
                </a:r>
                <a:r>
                  <a:rPr lang="en-US" sz="2400" dirty="0">
                    <a:latin typeface="Times New Roman" pitchFamily="18" charset="0"/>
                    <a:cs typeface="Times New Roman" pitchFamily="18" charset="0"/>
                  </a:rPr>
                  <a:t>= </a:t>
                </a:r>
                <a14:m>
                  <m:oMath xmlns:m="http://schemas.openxmlformats.org/officeDocument/2006/math">
                    <m:rad>
                      <m:radPr>
                        <m:ctrlPr>
                          <a:rPr lang="en-US" sz="2400" i="1">
                            <a:latin typeface="Cambria Math" charset="0"/>
                            <a:cs typeface="Times New Roman" pitchFamily="18" charset="0"/>
                          </a:rPr>
                        </m:ctrlPr>
                      </m:radPr>
                      <m:deg>
                        <m:r>
                          <a:rPr lang="en-US" sz="2400" i="1">
                            <a:latin typeface="Cambria Math"/>
                            <a:cs typeface="Times New Roman" pitchFamily="18" charset="0"/>
                          </a:rPr>
                          <m:t>2</m:t>
                        </m:r>
                      </m:deg>
                      <m:e>
                        <m:sSup>
                          <m:sSupPr>
                            <m:ctrlPr>
                              <a:rPr lang="en-US" sz="2400" i="1">
                                <a:latin typeface="Cambria Math" charset="0"/>
                                <a:cs typeface="Times New Roman" pitchFamily="18" charset="0"/>
                              </a:rPr>
                            </m:ctrlPr>
                          </m:sSupPr>
                          <m:e>
                            <m:r>
                              <a:rPr lang="en-US" sz="2400" i="1">
                                <a:latin typeface="Cambria Math"/>
                                <a:cs typeface="Times New Roman" pitchFamily="18" charset="0"/>
                              </a:rPr>
                              <m:t>(</m:t>
                            </m:r>
                            <m:r>
                              <a:rPr lang="en-US" sz="2400" b="0" i="1" smtClean="0">
                                <a:latin typeface="Cambria Math"/>
                                <a:cs typeface="Times New Roman" pitchFamily="18" charset="0"/>
                              </a:rPr>
                              <m:t>0</m:t>
                            </m:r>
                            <m:r>
                              <a:rPr lang="en-US" sz="2400" i="1">
                                <a:latin typeface="Cambria Math"/>
                                <a:cs typeface="Times New Roman" pitchFamily="18" charset="0"/>
                              </a:rPr>
                              <m:t>−0</m:t>
                            </m:r>
                            <m:r>
                              <a:rPr lang="en-US" sz="2400" b="0" i="1" smtClean="0">
                                <a:latin typeface="Cambria Math"/>
                                <a:cs typeface="Times New Roman" pitchFamily="18" charset="0"/>
                              </a:rPr>
                              <m:t>.5</m:t>
                            </m:r>
                            <m:r>
                              <a:rPr lang="en-US" sz="2400" i="1">
                                <a:latin typeface="Cambria Math"/>
                                <a:cs typeface="Times New Roman" pitchFamily="18" charset="0"/>
                              </a:rPr>
                              <m:t>)</m:t>
                            </m:r>
                          </m:e>
                          <m:sup>
                            <m:r>
                              <a:rPr lang="en-US" sz="2400" i="1">
                                <a:latin typeface="Cambria Math"/>
                                <a:cs typeface="Times New Roman" pitchFamily="18" charset="0"/>
                              </a:rPr>
                              <m:t>2</m:t>
                            </m:r>
                          </m:sup>
                        </m:sSup>
                        <m:r>
                          <a:rPr lang="en-US" sz="2400" i="1">
                            <a:latin typeface="Cambria Math"/>
                            <a:cs typeface="Times New Roman" pitchFamily="18" charset="0"/>
                          </a:rPr>
                          <m:t>+</m:t>
                        </m:r>
                        <m:sSup>
                          <m:sSupPr>
                            <m:ctrlPr>
                              <a:rPr lang="en-US" sz="2400" i="1">
                                <a:latin typeface="Cambria Math" charset="0"/>
                                <a:cs typeface="Times New Roman" pitchFamily="18" charset="0"/>
                              </a:rPr>
                            </m:ctrlPr>
                          </m:sSupPr>
                          <m:e>
                            <m:r>
                              <a:rPr lang="en-US" sz="2400" i="1">
                                <a:latin typeface="Cambria Math"/>
                                <a:cs typeface="Times New Roman" pitchFamily="18" charset="0"/>
                              </a:rPr>
                              <m:t>(0−0)</m:t>
                            </m:r>
                          </m:e>
                          <m:sup>
                            <m:r>
                              <a:rPr lang="en-US" sz="2400" i="1">
                                <a:latin typeface="Cambria Math"/>
                                <a:cs typeface="Times New Roman" pitchFamily="18" charset="0"/>
                              </a:rPr>
                              <m:t>2</m:t>
                            </m:r>
                          </m:sup>
                        </m:sSup>
                      </m:e>
                    </m:rad>
                  </m:oMath>
                </a14:m>
                <a:r>
                  <a:rPr lang="en-US" sz="2400" dirty="0">
                    <a:latin typeface="Times New Roman" pitchFamily="18" charset="0"/>
                    <a:cs typeface="Times New Roman" pitchFamily="18" charset="0"/>
                  </a:rPr>
                  <a:t> =</a:t>
                </a:r>
                <a14:m>
                  <m:oMath xmlns:m="http://schemas.openxmlformats.org/officeDocument/2006/math">
                    <m:rad>
                      <m:radPr>
                        <m:ctrlPr>
                          <a:rPr lang="en-US" sz="2400" i="1" dirty="0">
                            <a:latin typeface="Cambria Math" charset="0"/>
                            <a:cs typeface="Times New Roman" pitchFamily="18" charset="0"/>
                          </a:rPr>
                        </m:ctrlPr>
                      </m:radPr>
                      <m:deg>
                        <m:r>
                          <a:rPr lang="en-US" sz="2400" i="1" dirty="0">
                            <a:latin typeface="Cambria Math"/>
                            <a:cs typeface="Times New Roman" pitchFamily="18" charset="0"/>
                          </a:rPr>
                          <m:t>2</m:t>
                        </m:r>
                      </m:deg>
                      <m:e>
                        <m:r>
                          <a:rPr lang="en-US" sz="2400" b="0" i="1" dirty="0" smtClean="0">
                            <a:latin typeface="Cambria Math"/>
                            <a:cs typeface="Times New Roman" pitchFamily="18" charset="0"/>
                          </a:rPr>
                          <m:t>0.25</m:t>
                        </m:r>
                      </m:e>
                    </m:rad>
                  </m:oMath>
                </a14:m>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Distance2: </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x1_and_mean_two </a:t>
                </a:r>
                <a:r>
                  <a:rPr lang="en-US" sz="2400" dirty="0">
                    <a:latin typeface="Times New Roman" pitchFamily="18" charset="0"/>
                    <a:cs typeface="Times New Roman" pitchFamily="18" charset="0"/>
                  </a:rPr>
                  <a:t>= </a:t>
                </a:r>
                <a14:m>
                  <m:oMath xmlns:m="http://schemas.openxmlformats.org/officeDocument/2006/math">
                    <m:rad>
                      <m:radPr>
                        <m:ctrlPr>
                          <a:rPr lang="en-US" sz="2400" i="1">
                            <a:latin typeface="Cambria Math" charset="0"/>
                            <a:cs typeface="Times New Roman" pitchFamily="18" charset="0"/>
                          </a:rPr>
                        </m:ctrlPr>
                      </m:radPr>
                      <m:deg>
                        <m:r>
                          <a:rPr lang="en-US" sz="2400" i="1">
                            <a:latin typeface="Cambria Math"/>
                            <a:cs typeface="Times New Roman" pitchFamily="18" charset="0"/>
                          </a:rPr>
                          <m:t>2</m:t>
                        </m:r>
                      </m:deg>
                      <m:e>
                        <m:sSup>
                          <m:sSupPr>
                            <m:ctrlPr>
                              <a:rPr lang="en-US" sz="2400" i="1">
                                <a:latin typeface="Cambria Math" charset="0"/>
                                <a:cs typeface="Times New Roman" pitchFamily="18" charset="0"/>
                              </a:rPr>
                            </m:ctrlPr>
                          </m:sSupPr>
                          <m:e>
                            <m:r>
                              <a:rPr lang="en-US" sz="2400" i="1">
                                <a:latin typeface="Cambria Math"/>
                                <a:cs typeface="Times New Roman" pitchFamily="18" charset="0"/>
                              </a:rPr>
                              <m:t>(</m:t>
                            </m:r>
                            <m:r>
                              <a:rPr lang="en-US" sz="2400" b="0" i="1" smtClean="0">
                                <a:latin typeface="Cambria Math"/>
                                <a:cs typeface="Times New Roman" pitchFamily="18" charset="0"/>
                              </a:rPr>
                              <m:t>0</m:t>
                            </m:r>
                            <m:r>
                              <a:rPr lang="en-US" sz="2400" i="1">
                                <a:latin typeface="Cambria Math"/>
                                <a:cs typeface="Times New Roman" pitchFamily="18" charset="0"/>
                              </a:rPr>
                              <m:t>−</m:t>
                            </m:r>
                            <m:r>
                              <a:rPr lang="en-US" sz="2400" b="0" i="1" smtClean="0">
                                <a:latin typeface="Cambria Math"/>
                                <a:cs typeface="Times New Roman" pitchFamily="18" charset="0"/>
                              </a:rPr>
                              <m:t>2.25</m:t>
                            </m:r>
                            <m:r>
                              <a:rPr lang="en-US" sz="2400" i="1">
                                <a:latin typeface="Cambria Math"/>
                                <a:cs typeface="Times New Roman" pitchFamily="18" charset="0"/>
                              </a:rPr>
                              <m:t>)</m:t>
                            </m:r>
                          </m:e>
                          <m:sup>
                            <m:r>
                              <a:rPr lang="en-US" sz="2400" i="1">
                                <a:latin typeface="Cambria Math"/>
                                <a:cs typeface="Times New Roman" pitchFamily="18" charset="0"/>
                              </a:rPr>
                              <m:t>2</m:t>
                            </m:r>
                          </m:sup>
                        </m:sSup>
                        <m:r>
                          <a:rPr lang="en-US" sz="2400" i="1">
                            <a:latin typeface="Cambria Math"/>
                            <a:cs typeface="Times New Roman" pitchFamily="18" charset="0"/>
                          </a:rPr>
                          <m:t>+</m:t>
                        </m:r>
                        <m:sSup>
                          <m:sSupPr>
                            <m:ctrlPr>
                              <a:rPr lang="en-US" sz="2400" i="1">
                                <a:latin typeface="Cambria Math" charset="0"/>
                                <a:cs typeface="Times New Roman" pitchFamily="18" charset="0"/>
                              </a:rPr>
                            </m:ctrlPr>
                          </m:sSupPr>
                          <m:e>
                            <m:r>
                              <a:rPr lang="en-US" sz="2400" i="1">
                                <a:latin typeface="Cambria Math"/>
                                <a:cs typeface="Times New Roman" pitchFamily="18" charset="0"/>
                              </a:rPr>
                              <m:t>(0−0</m:t>
                            </m:r>
                            <m:r>
                              <a:rPr lang="en-US" sz="2400" b="0" i="1" smtClean="0">
                                <a:latin typeface="Cambria Math"/>
                                <a:cs typeface="Times New Roman" pitchFamily="18" charset="0"/>
                              </a:rPr>
                              <m:t>.75</m:t>
                            </m:r>
                            <m:r>
                              <a:rPr lang="en-US" sz="2400" i="1">
                                <a:latin typeface="Cambria Math"/>
                                <a:cs typeface="Times New Roman" pitchFamily="18" charset="0"/>
                              </a:rPr>
                              <m:t>)</m:t>
                            </m:r>
                          </m:e>
                          <m:sup>
                            <m:r>
                              <a:rPr lang="en-US" sz="2400" i="1">
                                <a:latin typeface="Cambria Math"/>
                                <a:cs typeface="Times New Roman" pitchFamily="18" charset="0"/>
                              </a:rPr>
                              <m:t>2</m:t>
                            </m:r>
                          </m:sup>
                        </m:sSup>
                      </m:e>
                    </m:rad>
                  </m:oMath>
                </a14:m>
                <a:r>
                  <a:rPr lang="en-US" sz="2400" dirty="0">
                    <a:latin typeface="Times New Roman" pitchFamily="18" charset="0"/>
                    <a:cs typeface="Times New Roman" pitchFamily="18" charset="0"/>
                  </a:rPr>
                  <a:t> =</a:t>
                </a:r>
                <a14:m>
                  <m:oMath xmlns:m="http://schemas.openxmlformats.org/officeDocument/2006/math">
                    <m:rad>
                      <m:radPr>
                        <m:ctrlPr>
                          <a:rPr lang="en-US" sz="2400" i="1" dirty="0">
                            <a:latin typeface="Cambria Math" charset="0"/>
                            <a:cs typeface="Times New Roman" pitchFamily="18" charset="0"/>
                          </a:rPr>
                        </m:ctrlPr>
                      </m:radPr>
                      <m:deg>
                        <m:r>
                          <a:rPr lang="en-US" sz="2400" i="1" dirty="0">
                            <a:latin typeface="Cambria Math"/>
                            <a:cs typeface="Times New Roman" pitchFamily="18" charset="0"/>
                          </a:rPr>
                          <m:t>2</m:t>
                        </m:r>
                      </m:deg>
                      <m:e>
                        <m:r>
                          <a:rPr lang="en-US" sz="2400" b="0" i="1" dirty="0" smtClean="0">
                            <a:latin typeface="Cambria Math"/>
                            <a:cs typeface="Times New Roman" pitchFamily="18" charset="0"/>
                          </a:rPr>
                          <m:t>5.625</m:t>
                        </m:r>
                      </m:e>
                    </m:rad>
                  </m:oMath>
                </a14:m>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Distance1 &lt; Distance2, So point x1 should remain in the cluster one.</a:t>
                </a:r>
              </a:p>
              <a:p>
                <a:pPr marL="0" indent="0">
                  <a:buNone/>
                </a:pPr>
                <a:r>
                  <a:rPr lang="en-US" sz="2400" b="1" dirty="0" smtClean="0">
                    <a:latin typeface="Times New Roman" pitchFamily="18" charset="0"/>
                    <a:cs typeface="Times New Roman" pitchFamily="18" charset="0"/>
                  </a:rPr>
                  <a:t>Repeat the same for the other data points.</a:t>
                </a:r>
                <a:endParaRPr lang="en-US" sz="2400" b="1" dirty="0">
                  <a:latin typeface="Times New Roman" pitchFamily="18" charset="0"/>
                  <a:cs typeface="Times New Roman" pitchFamily="18" charset="0"/>
                </a:endParaRPr>
              </a:p>
              <a:p>
                <a:pPr marL="0" indent="0">
                  <a:buNone/>
                </a:pPr>
                <a:endParaRPr lang="en-US" u="sng" dirty="0">
                  <a:latin typeface="Times New Roman" pitchFamily="18" charset="0"/>
                  <a:cs typeface="Times New Roman" pitchFamily="18"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609600" y="1676400"/>
                <a:ext cx="8345488" cy="4953000"/>
              </a:xfrm>
              <a:prstGeom prst="rect">
                <a:avLst/>
              </a:prstGeom>
              <a:blipFill rotWithShape="0">
                <a:blip r:embed="rId2"/>
                <a:stretch>
                  <a:fillRect l="-1461" t="-1230"/>
                </a:stretch>
              </a:blipFill>
            </p:spPr>
            <p:txBody>
              <a:bodyPr/>
              <a:lstStyle/>
              <a:p>
                <a:r>
                  <a:rPr lang="en-US">
                    <a:noFill/>
                  </a:rPr>
                  <a:t> </a:t>
                </a:r>
              </a:p>
            </p:txBody>
          </p:sp>
        </mc:Fallback>
      </mc:AlternateContent>
    </p:spTree>
    <p:extLst>
      <p:ext uri="{BB962C8B-B14F-4D97-AF65-F5344CB8AC3E}">
        <p14:creationId xmlns:p14="http://schemas.microsoft.com/office/powerpoint/2010/main" val="1967468549"/>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F5DDDC64-812E-4646-BC6D-FE77BCAB6A1F}" type="slidenum">
              <a:rPr lang="en-US" altLang="zh-TW" smtClean="0">
                <a:solidFill>
                  <a:srgbClr val="000000"/>
                </a:solidFill>
              </a:rPr>
              <a:pPr>
                <a:defRPr/>
              </a:pPr>
              <a:t>25</a:t>
            </a:fld>
            <a:endParaRPr lang="en-US" altLang="zh-TW">
              <a:solidFill>
                <a:srgbClr val="000000"/>
              </a:solidFill>
            </a:endParaRPr>
          </a:p>
        </p:txBody>
      </p:sp>
      <p:sp>
        <p:nvSpPr>
          <p:cNvPr id="2" name="Title 1"/>
          <p:cNvSpPr>
            <a:spLocks noGrp="1"/>
          </p:cNvSpPr>
          <p:nvPr>
            <p:ph type="title" idx="4294967295"/>
          </p:nvPr>
        </p:nvSpPr>
        <p:spPr>
          <a:xfrm>
            <a:off x="1350963" y="214313"/>
            <a:ext cx="7793037" cy="1233487"/>
          </a:xfrm>
        </p:spPr>
        <p:txBody>
          <a:bodyPr/>
          <a:lstStyle/>
          <a:p>
            <a:r>
              <a:rPr lang="en-US" dirty="0" smtClean="0"/>
              <a:t>K-Means</a:t>
            </a:r>
            <a:endParaRPr lang="en-US" dirty="0"/>
          </a:p>
        </p:txBody>
      </p:sp>
      <p:sp>
        <p:nvSpPr>
          <p:cNvPr id="6" name="Content Placeholder 2"/>
          <p:cNvSpPr txBox="1">
            <a:spLocks/>
          </p:cNvSpPr>
          <p:nvPr/>
        </p:nvSpPr>
        <p:spPr>
          <a:xfrm>
            <a:off x="609600" y="1676400"/>
            <a:ext cx="8345488" cy="4953000"/>
          </a:xfrm>
          <a:prstGeom prst="rect">
            <a:avLst/>
          </a:prstGeom>
        </p:spPr>
        <p:txBody>
          <a:bodyPr/>
          <a:lstStyle>
            <a:lvl1pPr marL="342900" indent="-342900" algn="l" rtl="0" fontAlgn="base">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0" indent="0">
              <a:buNone/>
            </a:pPr>
            <a:r>
              <a:rPr lang="en-US" dirty="0" smtClean="0">
                <a:latin typeface="Times New Roman" pitchFamily="18" charset="0"/>
                <a:cs typeface="Times New Roman" pitchFamily="18" charset="0"/>
              </a:rPr>
              <a:t>After this </a:t>
            </a:r>
            <a:r>
              <a:rPr lang="en-US" b="1" dirty="0" smtClean="0">
                <a:latin typeface="Times New Roman" pitchFamily="18" charset="0"/>
                <a:cs typeface="Times New Roman" pitchFamily="18" charset="0"/>
              </a:rPr>
              <a:t>re-assign iteration: </a:t>
            </a:r>
            <a:endParaRPr lang="en-US"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Cluster One:</a:t>
            </a:r>
          </a:p>
          <a:p>
            <a:pPr marL="0" indent="0">
              <a:buNone/>
            </a:pPr>
            <a:r>
              <a:rPr lang="en-US" sz="2400" dirty="0" smtClean="0">
                <a:latin typeface="Times New Roman" pitchFamily="18" charset="0"/>
                <a:cs typeface="Times New Roman" pitchFamily="18" charset="0"/>
              </a:rPr>
              <a:t>x1(0, 0), x2(1, 0), x3(1, 1)</a:t>
            </a:r>
            <a:endParaRPr lang="en-US" sz="2400"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Cluster </a:t>
            </a:r>
            <a:r>
              <a:rPr lang="en-US" b="1" dirty="0" smtClean="0">
                <a:latin typeface="Times New Roman" pitchFamily="18" charset="0"/>
                <a:cs typeface="Times New Roman" pitchFamily="18" charset="0"/>
              </a:rPr>
              <a:t>Two:</a:t>
            </a:r>
            <a:endParaRPr lang="en-US" sz="36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x4(2, </a:t>
            </a:r>
            <a:r>
              <a:rPr lang="en-US" sz="2400" dirty="0">
                <a:latin typeface="Times New Roman" pitchFamily="18" charset="0"/>
                <a:cs typeface="Times New Roman" pitchFamily="18" charset="0"/>
              </a:rPr>
              <a:t>0), </a:t>
            </a:r>
            <a:r>
              <a:rPr lang="en-US" sz="2400" dirty="0" smtClean="0">
                <a:latin typeface="Times New Roman" pitchFamily="18" charset="0"/>
                <a:cs typeface="Times New Roman" pitchFamily="18" charset="0"/>
              </a:rPr>
              <a:t>x5(3, 1), x6(3, 0)</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Now update </a:t>
            </a:r>
            <a:r>
              <a:rPr lang="en-US" altLang="ko-KR" sz="2400" dirty="0">
                <a:solidFill>
                  <a:srgbClr val="000000"/>
                </a:solidFill>
                <a:latin typeface="Times New Roman" pitchFamily="18" charset="0"/>
                <a:ea typeface="Gulim" pitchFamily="34" charset="-127"/>
                <a:cs typeface="Times New Roman" pitchFamily="18" charset="0"/>
              </a:rPr>
              <a:t>the cluster means:</a:t>
            </a:r>
          </a:p>
          <a:p>
            <a:pPr marL="0" indent="0">
              <a:buNone/>
            </a:pPr>
            <a:r>
              <a:rPr lang="en-US" altLang="ko-KR" sz="2400" b="1" dirty="0">
                <a:solidFill>
                  <a:srgbClr val="000000"/>
                </a:solidFill>
                <a:latin typeface="Times New Roman" pitchFamily="18" charset="0"/>
                <a:ea typeface="Gulim" pitchFamily="34" charset="-127"/>
                <a:cs typeface="Times New Roman" pitchFamily="18" charset="0"/>
              </a:rPr>
              <a:t>Mean of </a:t>
            </a:r>
            <a:r>
              <a:rPr lang="en-US" altLang="ko-KR" sz="2400" b="1" dirty="0" err="1">
                <a:solidFill>
                  <a:srgbClr val="000000"/>
                </a:solidFill>
                <a:latin typeface="Times New Roman" pitchFamily="18" charset="0"/>
                <a:ea typeface="Gulim" pitchFamily="34" charset="-127"/>
                <a:cs typeface="Times New Roman" pitchFamily="18" charset="0"/>
              </a:rPr>
              <a:t>Cluster_One</a:t>
            </a:r>
            <a:r>
              <a:rPr lang="en-US" altLang="ko-KR" sz="2400" dirty="0">
                <a:solidFill>
                  <a:srgbClr val="000000"/>
                </a:solidFill>
                <a:latin typeface="Times New Roman" pitchFamily="18" charset="0"/>
                <a:ea typeface="Gulim" pitchFamily="34" charset="-127"/>
                <a:cs typeface="Times New Roman" pitchFamily="18" charset="0"/>
              </a:rPr>
              <a:t>: </a:t>
            </a:r>
          </a:p>
          <a:p>
            <a:pPr marL="0" indent="0">
              <a:buNone/>
            </a:pPr>
            <a:r>
              <a:rPr lang="en-US" altLang="ko-KR" sz="2400" dirty="0">
                <a:solidFill>
                  <a:srgbClr val="000000"/>
                </a:solidFill>
                <a:latin typeface="Times New Roman" pitchFamily="18" charset="0"/>
                <a:ea typeface="Gulim" pitchFamily="34" charset="-127"/>
                <a:cs typeface="Times New Roman" pitchFamily="18" charset="0"/>
              </a:rPr>
              <a:t>   </a:t>
            </a:r>
            <a:r>
              <a:rPr lang="en-US" altLang="ko-KR" sz="2400" dirty="0" err="1">
                <a:solidFill>
                  <a:srgbClr val="000000"/>
                </a:solidFill>
                <a:latin typeface="Times New Roman" pitchFamily="18" charset="0"/>
                <a:ea typeface="Gulim" pitchFamily="34" charset="-127"/>
                <a:cs typeface="Times New Roman" pitchFamily="18" charset="0"/>
              </a:rPr>
              <a:t>mean_one</a:t>
            </a:r>
            <a:r>
              <a:rPr lang="en-US" altLang="ko-KR" sz="2400" dirty="0">
                <a:solidFill>
                  <a:srgbClr val="000000"/>
                </a:solidFill>
                <a:latin typeface="Times New Roman" pitchFamily="18" charset="0"/>
                <a:ea typeface="Gulim" pitchFamily="34" charset="-127"/>
                <a:cs typeface="Times New Roman" pitchFamily="18" charset="0"/>
              </a:rPr>
              <a:t> = ((</a:t>
            </a:r>
            <a:r>
              <a:rPr lang="en-US" altLang="ko-KR" sz="2400" dirty="0" smtClean="0">
                <a:solidFill>
                  <a:srgbClr val="000000"/>
                </a:solidFill>
                <a:latin typeface="Times New Roman" pitchFamily="18" charset="0"/>
                <a:ea typeface="Gulim" pitchFamily="34" charset="-127"/>
                <a:cs typeface="Times New Roman" pitchFamily="18" charset="0"/>
              </a:rPr>
              <a:t>0+1+1)/3, </a:t>
            </a:r>
            <a:r>
              <a:rPr lang="en-US" altLang="ko-KR" sz="2400" dirty="0">
                <a:solidFill>
                  <a:srgbClr val="000000"/>
                </a:solidFill>
                <a:latin typeface="Times New Roman" pitchFamily="18" charset="0"/>
                <a:ea typeface="Gulim" pitchFamily="34" charset="-127"/>
                <a:cs typeface="Times New Roman" pitchFamily="18" charset="0"/>
              </a:rPr>
              <a:t>(</a:t>
            </a:r>
            <a:r>
              <a:rPr lang="en-US" altLang="ko-KR" sz="2400" dirty="0" smtClean="0">
                <a:solidFill>
                  <a:srgbClr val="000000"/>
                </a:solidFill>
                <a:latin typeface="Times New Roman" pitchFamily="18" charset="0"/>
                <a:ea typeface="Gulim" pitchFamily="34" charset="-127"/>
                <a:cs typeface="Times New Roman" pitchFamily="18" charset="0"/>
              </a:rPr>
              <a:t>0+0+1)/3) </a:t>
            </a:r>
            <a:r>
              <a:rPr lang="en-US" altLang="ko-KR" sz="2400" dirty="0">
                <a:solidFill>
                  <a:srgbClr val="000000"/>
                </a:solidFill>
                <a:latin typeface="Times New Roman" pitchFamily="18" charset="0"/>
                <a:ea typeface="Gulim" pitchFamily="34" charset="-127"/>
                <a:cs typeface="Times New Roman" pitchFamily="18" charset="0"/>
              </a:rPr>
              <a:t>= (</a:t>
            </a:r>
            <a:r>
              <a:rPr lang="en-US" altLang="ko-KR" sz="2400" dirty="0" smtClean="0">
                <a:solidFill>
                  <a:srgbClr val="000000"/>
                </a:solidFill>
                <a:latin typeface="Times New Roman" pitchFamily="18" charset="0"/>
                <a:ea typeface="Gulim" pitchFamily="34" charset="-127"/>
                <a:cs typeface="Times New Roman" pitchFamily="18" charset="0"/>
              </a:rPr>
              <a:t>0.667, 0.33)</a:t>
            </a:r>
            <a:endParaRPr lang="en-US" altLang="ko-KR" sz="2400" dirty="0">
              <a:solidFill>
                <a:srgbClr val="000000"/>
              </a:solidFill>
              <a:latin typeface="Times New Roman" pitchFamily="18" charset="0"/>
              <a:ea typeface="Gulim" pitchFamily="34" charset="-127"/>
              <a:cs typeface="Times New Roman" pitchFamily="18" charset="0"/>
            </a:endParaRPr>
          </a:p>
          <a:p>
            <a:pPr marL="0" indent="0">
              <a:buNone/>
            </a:pPr>
            <a:r>
              <a:rPr lang="en-US" altLang="ko-KR" sz="2400" b="1" dirty="0">
                <a:solidFill>
                  <a:srgbClr val="000000"/>
                </a:solidFill>
                <a:latin typeface="Times New Roman" pitchFamily="18" charset="0"/>
                <a:ea typeface="Gulim" pitchFamily="34" charset="-127"/>
                <a:cs typeface="Times New Roman" pitchFamily="18" charset="0"/>
              </a:rPr>
              <a:t>Mean of </a:t>
            </a:r>
            <a:r>
              <a:rPr lang="en-US" altLang="ko-KR" sz="2400" b="1" dirty="0" err="1">
                <a:solidFill>
                  <a:srgbClr val="000000"/>
                </a:solidFill>
                <a:latin typeface="Times New Roman" pitchFamily="18" charset="0"/>
                <a:ea typeface="Gulim" pitchFamily="34" charset="-127"/>
                <a:cs typeface="Times New Roman" pitchFamily="18" charset="0"/>
              </a:rPr>
              <a:t>Cluster_Two</a:t>
            </a:r>
            <a:r>
              <a:rPr lang="en-US" altLang="ko-KR" sz="2400" dirty="0">
                <a:solidFill>
                  <a:srgbClr val="000000"/>
                </a:solidFill>
                <a:latin typeface="Times New Roman" pitchFamily="18" charset="0"/>
                <a:ea typeface="Gulim" pitchFamily="34" charset="-127"/>
                <a:cs typeface="Times New Roman" pitchFamily="18" charset="0"/>
              </a:rPr>
              <a:t>: </a:t>
            </a:r>
          </a:p>
          <a:p>
            <a:pPr marL="0" indent="0">
              <a:buNone/>
            </a:pPr>
            <a:r>
              <a:rPr lang="en-US" altLang="ko-KR" sz="2400" dirty="0">
                <a:solidFill>
                  <a:srgbClr val="000000"/>
                </a:solidFill>
                <a:latin typeface="Times New Roman" pitchFamily="18" charset="0"/>
                <a:ea typeface="Gulim" pitchFamily="34" charset="-127"/>
                <a:cs typeface="Times New Roman" pitchFamily="18" charset="0"/>
              </a:rPr>
              <a:t>   </a:t>
            </a:r>
            <a:r>
              <a:rPr lang="en-US" altLang="ko-KR" sz="2400" dirty="0" err="1">
                <a:solidFill>
                  <a:srgbClr val="000000"/>
                </a:solidFill>
                <a:latin typeface="Times New Roman" pitchFamily="18" charset="0"/>
                <a:ea typeface="Gulim" pitchFamily="34" charset="-127"/>
                <a:cs typeface="Times New Roman" pitchFamily="18" charset="0"/>
              </a:rPr>
              <a:t>mean_two</a:t>
            </a:r>
            <a:r>
              <a:rPr lang="en-US" altLang="ko-KR" sz="2400" dirty="0">
                <a:solidFill>
                  <a:srgbClr val="000000"/>
                </a:solidFill>
                <a:latin typeface="Times New Roman" pitchFamily="18" charset="0"/>
                <a:ea typeface="Gulim" pitchFamily="34" charset="-127"/>
                <a:cs typeface="Times New Roman" pitchFamily="18" charset="0"/>
              </a:rPr>
              <a:t> = </a:t>
            </a:r>
            <a:r>
              <a:rPr lang="en-US" altLang="ko-KR" sz="2400" dirty="0" smtClean="0">
                <a:solidFill>
                  <a:srgbClr val="000000"/>
                </a:solidFill>
                <a:latin typeface="Times New Roman" pitchFamily="18" charset="0"/>
                <a:ea typeface="Gulim" pitchFamily="34" charset="-127"/>
                <a:cs typeface="Times New Roman" pitchFamily="18" charset="0"/>
              </a:rPr>
              <a:t>((2+3+3)/3, (0+1+0)/3) </a:t>
            </a:r>
            <a:r>
              <a:rPr lang="en-US" altLang="ko-KR" sz="2400" dirty="0">
                <a:solidFill>
                  <a:srgbClr val="000000"/>
                </a:solidFill>
                <a:latin typeface="Times New Roman" pitchFamily="18" charset="0"/>
                <a:ea typeface="Gulim" pitchFamily="34" charset="-127"/>
                <a:cs typeface="Times New Roman" pitchFamily="18" charset="0"/>
              </a:rPr>
              <a:t>= (</a:t>
            </a:r>
            <a:r>
              <a:rPr lang="en-US" altLang="ko-KR" sz="2400" dirty="0" smtClean="0">
                <a:solidFill>
                  <a:srgbClr val="000000"/>
                </a:solidFill>
                <a:latin typeface="Times New Roman" pitchFamily="18" charset="0"/>
                <a:ea typeface="Gulim" pitchFamily="34" charset="-127"/>
                <a:cs typeface="Times New Roman" pitchFamily="18" charset="0"/>
              </a:rPr>
              <a:t>2.67, 0.33)</a:t>
            </a:r>
            <a:endParaRPr lang="en-US" altLang="ko-KR" sz="2400" dirty="0">
              <a:solidFill>
                <a:srgbClr val="000000"/>
              </a:solidFill>
              <a:latin typeface="Times New Roman" pitchFamily="18" charset="0"/>
              <a:ea typeface="Gulim" pitchFamily="34" charset="-127"/>
              <a:cs typeface="Times New Roman" pitchFamily="18" charset="0"/>
            </a:endParaRPr>
          </a:p>
          <a:p>
            <a:pPr marL="0" indent="0">
              <a:buNone/>
            </a:pPr>
            <a:endParaRPr lang="en-US" sz="2400" u="sng" dirty="0">
              <a:latin typeface="Times New Roman" pitchFamily="18" charset="0"/>
              <a:cs typeface="Times New Roman" pitchFamily="18" charset="0"/>
            </a:endParaRPr>
          </a:p>
        </p:txBody>
      </p:sp>
    </p:spTree>
    <p:extLst>
      <p:ext uri="{BB962C8B-B14F-4D97-AF65-F5344CB8AC3E}">
        <p14:creationId xmlns:p14="http://schemas.microsoft.com/office/powerpoint/2010/main" val="2993955897"/>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F5DDDC64-812E-4646-BC6D-FE77BCAB6A1F}" type="slidenum">
              <a:rPr lang="en-US" altLang="zh-TW" smtClean="0">
                <a:solidFill>
                  <a:srgbClr val="000000"/>
                </a:solidFill>
              </a:rPr>
              <a:pPr>
                <a:defRPr/>
              </a:pPr>
              <a:t>26</a:t>
            </a:fld>
            <a:endParaRPr lang="en-US" altLang="zh-TW">
              <a:solidFill>
                <a:srgbClr val="000000"/>
              </a:solidFill>
            </a:endParaRPr>
          </a:p>
        </p:txBody>
      </p:sp>
      <p:sp>
        <p:nvSpPr>
          <p:cNvPr id="2" name="Title 1"/>
          <p:cNvSpPr>
            <a:spLocks noGrp="1"/>
          </p:cNvSpPr>
          <p:nvPr>
            <p:ph type="title" idx="4294967295"/>
          </p:nvPr>
        </p:nvSpPr>
        <p:spPr>
          <a:xfrm>
            <a:off x="1350963" y="214313"/>
            <a:ext cx="7793037" cy="1233487"/>
          </a:xfrm>
        </p:spPr>
        <p:txBody>
          <a:bodyPr/>
          <a:lstStyle/>
          <a:p>
            <a:r>
              <a:rPr lang="en-US" dirty="0" smtClean="0"/>
              <a:t>K-Means</a:t>
            </a:r>
            <a:endParaRPr lang="en-US" dirty="0"/>
          </a:p>
        </p:txBody>
      </p:sp>
      <p:sp>
        <p:nvSpPr>
          <p:cNvPr id="6" name="Content Placeholder 2"/>
          <p:cNvSpPr txBox="1">
            <a:spLocks/>
          </p:cNvSpPr>
          <p:nvPr/>
        </p:nvSpPr>
        <p:spPr>
          <a:xfrm>
            <a:off x="609600" y="1676400"/>
            <a:ext cx="8345488" cy="4953000"/>
          </a:xfrm>
          <a:prstGeom prst="rect">
            <a:avLst/>
          </a:prstGeom>
        </p:spPr>
        <p:txBody>
          <a:bodyPr/>
          <a:lstStyle>
            <a:lvl1pPr marL="342900" indent="-342900" algn="l" rtl="0" fontAlgn="base">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0" indent="0">
              <a:buNone/>
            </a:pPr>
            <a:r>
              <a:rPr lang="en-US" dirty="0">
                <a:latin typeface="Times New Roman" pitchFamily="18" charset="0"/>
                <a:cs typeface="Times New Roman" pitchFamily="18" charset="0"/>
              </a:rPr>
              <a:t>Now </a:t>
            </a:r>
            <a:r>
              <a:rPr lang="en-US" b="1" dirty="0">
                <a:latin typeface="Times New Roman" pitchFamily="18" charset="0"/>
                <a:cs typeface="Times New Roman" pitchFamily="18" charset="0"/>
              </a:rPr>
              <a:t>re-assign the points </a:t>
            </a:r>
            <a:r>
              <a:rPr lang="en-US" dirty="0">
                <a:latin typeface="Times New Roman" pitchFamily="18" charset="0"/>
                <a:cs typeface="Times New Roman" pitchFamily="18" charset="0"/>
              </a:rPr>
              <a:t>according to the </a:t>
            </a:r>
            <a:r>
              <a:rPr lang="en-US" b="1" dirty="0">
                <a:latin typeface="Times New Roman" pitchFamily="18" charset="0"/>
                <a:cs typeface="Times New Roman" pitchFamily="18" charset="0"/>
              </a:rPr>
              <a:t>new</a:t>
            </a:r>
            <a:r>
              <a:rPr lang="en-US" dirty="0">
                <a:latin typeface="Times New Roman" pitchFamily="18" charset="0"/>
                <a:cs typeface="Times New Roman" pitchFamily="18" charset="0"/>
              </a:rPr>
              <a:t> means:</a:t>
            </a:r>
          </a:p>
          <a:p>
            <a:pPr marL="0" indent="0">
              <a:buNone/>
            </a:pPr>
            <a:r>
              <a:rPr lang="en-US" dirty="0" err="1" smtClean="0">
                <a:latin typeface="Times New Roman" pitchFamily="18" charset="0"/>
                <a:cs typeface="Times New Roman" pitchFamily="18" charset="0"/>
              </a:rPr>
              <a:t>mean_one</a:t>
            </a:r>
            <a:r>
              <a:rPr lang="en-US" altLang="ko-KR" dirty="0">
                <a:solidFill>
                  <a:srgbClr val="000000"/>
                </a:solidFill>
                <a:latin typeface="Times New Roman" pitchFamily="18" charset="0"/>
                <a:ea typeface="Gulim" pitchFamily="34" charset="-127"/>
                <a:cs typeface="Times New Roman" pitchFamily="18" charset="0"/>
              </a:rPr>
              <a:t>(0.667, 0.33</a:t>
            </a:r>
            <a:r>
              <a:rPr lang="en-US" altLang="ko-KR" dirty="0" smtClean="0">
                <a:solidFill>
                  <a:srgbClr val="000000"/>
                </a:solidFill>
                <a:latin typeface="Times New Roman" pitchFamily="18" charset="0"/>
                <a:ea typeface="Gulim" pitchFamily="34" charset="-127"/>
                <a:cs typeface="Times New Roman" pitchFamily="18" charset="0"/>
              </a:rPr>
              <a: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and </a:t>
            </a:r>
            <a:r>
              <a:rPr lang="en-US" dirty="0" err="1">
                <a:latin typeface="Times New Roman" pitchFamily="18" charset="0"/>
                <a:cs typeface="Times New Roman" pitchFamily="18" charset="0"/>
              </a:rPr>
              <a:t>mean_two</a:t>
            </a:r>
            <a:r>
              <a:rPr lang="en-US" dirty="0">
                <a:latin typeface="Times New Roman" pitchFamily="18" charset="0"/>
                <a:cs typeface="Times New Roman" pitchFamily="18" charset="0"/>
              </a:rPr>
              <a:t> </a:t>
            </a:r>
            <a:r>
              <a:rPr lang="en-US" altLang="ko-KR" dirty="0">
                <a:solidFill>
                  <a:srgbClr val="000000"/>
                </a:solidFill>
                <a:latin typeface="Times New Roman" pitchFamily="18" charset="0"/>
                <a:ea typeface="Gulim" pitchFamily="34" charset="-127"/>
                <a:cs typeface="Times New Roman" pitchFamily="18" charset="0"/>
              </a:rPr>
              <a:t>(2.67, 0.33</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a:t>
            </a:r>
          </a:p>
          <a:p>
            <a:pPr marL="0" indent="0">
              <a:buNone/>
            </a:pPr>
            <a:r>
              <a:rPr lang="en-US" sz="2400" u="sng" dirty="0" smtClean="0">
                <a:latin typeface="Times New Roman" pitchFamily="18" charset="0"/>
                <a:cs typeface="Times New Roman" pitchFamily="18" charset="0"/>
              </a:rPr>
              <a:t>However, </a:t>
            </a:r>
            <a:r>
              <a:rPr lang="en-US" sz="2400" dirty="0" smtClean="0">
                <a:latin typeface="Times New Roman" pitchFamily="18" charset="0"/>
                <a:cs typeface="Times New Roman" pitchFamily="18" charset="0"/>
              </a:rPr>
              <a:t>after the re-assign process, we find that the clusters remain the same,</a:t>
            </a:r>
            <a:r>
              <a:rPr lang="en-US" sz="2400" b="1" dirty="0" smtClean="0">
                <a:latin typeface="Times New Roman" pitchFamily="18" charset="0"/>
                <a:cs typeface="Times New Roman" pitchFamily="18" charset="0"/>
              </a:rPr>
              <a:t> so we can stop here since there is no change at all.</a:t>
            </a:r>
          </a:p>
          <a:p>
            <a:pPr marL="0" indent="0">
              <a:buNone/>
            </a:pPr>
            <a:r>
              <a:rPr lang="en-US" sz="2400" u="sng" dirty="0" smtClean="0">
                <a:latin typeface="Times New Roman" pitchFamily="18" charset="0"/>
                <a:cs typeface="Times New Roman" pitchFamily="18" charset="0"/>
              </a:rPr>
              <a:t>So the final results are :</a:t>
            </a:r>
          </a:p>
          <a:p>
            <a:pPr marL="0" indent="0">
              <a:buNone/>
            </a:pPr>
            <a:r>
              <a:rPr lang="en-US" sz="2400" b="1" dirty="0">
                <a:latin typeface="Times New Roman" pitchFamily="18" charset="0"/>
                <a:cs typeface="Times New Roman" pitchFamily="18" charset="0"/>
              </a:rPr>
              <a:t>Cluster One:</a:t>
            </a:r>
          </a:p>
          <a:p>
            <a:pPr marL="0" indent="0">
              <a:buNone/>
            </a:pPr>
            <a:r>
              <a:rPr lang="en-US" sz="2400" dirty="0">
                <a:latin typeface="Times New Roman" pitchFamily="18" charset="0"/>
                <a:cs typeface="Times New Roman" pitchFamily="18" charset="0"/>
              </a:rPr>
              <a:t>x1(0, 0), x2(1, 0), x3(1, 1)</a:t>
            </a:r>
          </a:p>
          <a:p>
            <a:pPr marL="0" indent="0">
              <a:buNone/>
            </a:pPr>
            <a:r>
              <a:rPr lang="en-US" sz="2400" b="1" dirty="0">
                <a:latin typeface="Times New Roman" pitchFamily="18" charset="0"/>
                <a:cs typeface="Times New Roman" pitchFamily="18" charset="0"/>
              </a:rPr>
              <a:t>Cluster Two:</a:t>
            </a:r>
            <a:endParaRPr lang="en-US" sz="36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x4(2, 0), x5(3, 1), x6(3, 0)</a:t>
            </a:r>
          </a:p>
          <a:p>
            <a:pPr marL="0" indent="0">
              <a:buNone/>
            </a:pPr>
            <a:endParaRPr lang="en-US" sz="2400" u="sng" dirty="0" smtClean="0">
              <a:latin typeface="Times New Roman" pitchFamily="18" charset="0"/>
              <a:cs typeface="Times New Roman" pitchFamily="18" charset="0"/>
            </a:endParaRPr>
          </a:p>
          <a:p>
            <a:pPr marL="0" indent="0">
              <a:buNone/>
            </a:pPr>
            <a:endParaRPr lang="en-US" sz="2400" u="sng" dirty="0">
              <a:latin typeface="Times New Roman" pitchFamily="18" charset="0"/>
              <a:cs typeface="Times New Roman" pitchFamily="18" charset="0"/>
            </a:endParaRPr>
          </a:p>
        </p:txBody>
      </p:sp>
    </p:spTree>
    <p:extLst>
      <p:ext uri="{BB962C8B-B14F-4D97-AF65-F5344CB8AC3E}">
        <p14:creationId xmlns:p14="http://schemas.microsoft.com/office/powerpoint/2010/main" val="1398833400"/>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50888" y="436563"/>
            <a:ext cx="7439025" cy="442912"/>
          </a:xfrm>
        </p:spPr>
        <p:txBody>
          <a:bodyPr/>
          <a:lstStyle/>
          <a:p>
            <a:pPr eaLnBrk="1" hangingPunct="1"/>
            <a:r>
              <a:rPr lang="en-US" altLang="zh-CN" sz="3200" smtClean="0">
                <a:ea typeface="宋体" pitchFamily="2" charset="-122"/>
              </a:rPr>
              <a:t>Comments on the </a:t>
            </a:r>
            <a:r>
              <a:rPr lang="en-US" altLang="zh-CN" sz="3200" i="1" smtClean="0">
                <a:ea typeface="宋体" pitchFamily="2" charset="-122"/>
              </a:rPr>
              <a:t>K-Means</a:t>
            </a:r>
            <a:r>
              <a:rPr lang="en-US" altLang="zh-CN" sz="3200" smtClean="0">
                <a:ea typeface="宋体" pitchFamily="2" charset="-122"/>
              </a:rPr>
              <a:t> Method</a:t>
            </a:r>
            <a:endParaRPr lang="en-US" altLang="zh-CN" sz="2400" b="1" smtClean="0">
              <a:ea typeface="宋体" pitchFamily="2" charset="-122"/>
            </a:endParaRPr>
          </a:p>
        </p:txBody>
      </p:sp>
      <p:sp>
        <p:nvSpPr>
          <p:cNvPr id="21507" name="Rectangle 3"/>
          <p:cNvSpPr>
            <a:spLocks noGrp="1" noChangeArrowheads="1"/>
          </p:cNvSpPr>
          <p:nvPr>
            <p:ph type="body" idx="1"/>
          </p:nvPr>
        </p:nvSpPr>
        <p:spPr>
          <a:xfrm>
            <a:off x="304800" y="1371600"/>
            <a:ext cx="8534400" cy="5257800"/>
          </a:xfrm>
        </p:spPr>
        <p:txBody>
          <a:bodyPr/>
          <a:lstStyle/>
          <a:p>
            <a:pPr eaLnBrk="1" hangingPunct="1">
              <a:lnSpc>
                <a:spcPct val="120000"/>
              </a:lnSpc>
            </a:pPr>
            <a:r>
              <a:rPr lang="en-US" altLang="zh-CN" sz="2000" u="sng" dirty="0" smtClean="0">
                <a:ea typeface="宋体" pitchFamily="2" charset="-122"/>
              </a:rPr>
              <a:t>Strength:</a:t>
            </a:r>
            <a:r>
              <a:rPr lang="en-US" altLang="zh-CN" sz="2000" dirty="0" smtClean="0">
                <a:ea typeface="宋体" pitchFamily="2" charset="-122"/>
              </a:rPr>
              <a:t> </a:t>
            </a:r>
            <a:r>
              <a:rPr lang="en-US" altLang="zh-CN" sz="2000" i="1" dirty="0" smtClean="0">
                <a:ea typeface="宋体" pitchFamily="2" charset="-122"/>
              </a:rPr>
              <a:t>Efficient</a:t>
            </a:r>
            <a:r>
              <a:rPr lang="en-US" altLang="zh-CN" sz="2000" dirty="0" smtClean="0">
                <a:ea typeface="宋体" pitchFamily="2" charset="-122"/>
              </a:rPr>
              <a:t>: </a:t>
            </a:r>
            <a:r>
              <a:rPr lang="en-US" altLang="zh-CN" sz="2000" i="1" dirty="0" smtClean="0">
                <a:ea typeface="宋体" pitchFamily="2" charset="-122"/>
              </a:rPr>
              <a:t>O</a:t>
            </a:r>
            <a:r>
              <a:rPr lang="en-US" altLang="zh-CN" sz="2000" dirty="0" smtClean="0">
                <a:ea typeface="宋体" pitchFamily="2" charset="-122"/>
              </a:rPr>
              <a:t>(</a:t>
            </a:r>
            <a:r>
              <a:rPr lang="en-US" altLang="zh-CN" sz="2000" i="1" dirty="0" err="1" smtClean="0">
                <a:ea typeface="宋体" pitchFamily="2" charset="-122"/>
              </a:rPr>
              <a:t>tkn</a:t>
            </a:r>
            <a:r>
              <a:rPr lang="en-US" altLang="zh-CN" sz="2000" dirty="0" smtClean="0">
                <a:ea typeface="宋体" pitchFamily="2" charset="-122"/>
              </a:rPr>
              <a:t>), where </a:t>
            </a:r>
            <a:r>
              <a:rPr lang="en-US" altLang="zh-CN" sz="2000" i="1" dirty="0" smtClean="0">
                <a:ea typeface="宋体" pitchFamily="2" charset="-122"/>
              </a:rPr>
              <a:t>n</a:t>
            </a:r>
            <a:r>
              <a:rPr lang="en-US" altLang="zh-CN" sz="2000" dirty="0" smtClean="0">
                <a:ea typeface="宋体" pitchFamily="2" charset="-122"/>
              </a:rPr>
              <a:t> is # objects, </a:t>
            </a:r>
            <a:r>
              <a:rPr lang="en-US" altLang="zh-CN" sz="2000" i="1" dirty="0" smtClean="0">
                <a:ea typeface="宋体" pitchFamily="2" charset="-122"/>
              </a:rPr>
              <a:t>k</a:t>
            </a:r>
            <a:r>
              <a:rPr lang="en-US" altLang="zh-CN" sz="2000" dirty="0" smtClean="0">
                <a:ea typeface="宋体" pitchFamily="2" charset="-122"/>
              </a:rPr>
              <a:t> is # clusters, and </a:t>
            </a:r>
            <a:r>
              <a:rPr lang="en-US" altLang="zh-CN" sz="2000" i="1" dirty="0" smtClean="0">
                <a:ea typeface="宋体" pitchFamily="2" charset="-122"/>
              </a:rPr>
              <a:t>t  </a:t>
            </a:r>
            <a:r>
              <a:rPr lang="en-US" altLang="zh-CN" sz="2000" dirty="0" smtClean="0">
                <a:ea typeface="宋体" pitchFamily="2" charset="-122"/>
              </a:rPr>
              <a:t>is # iterations. Normally, </a:t>
            </a:r>
            <a:r>
              <a:rPr lang="en-US" altLang="zh-CN" sz="2000" i="1" dirty="0" smtClean="0">
                <a:ea typeface="宋体" pitchFamily="2" charset="-122"/>
              </a:rPr>
              <a:t>k</a:t>
            </a:r>
            <a:r>
              <a:rPr lang="en-US" altLang="zh-CN" sz="2000" dirty="0" smtClean="0">
                <a:ea typeface="宋体" pitchFamily="2" charset="-122"/>
              </a:rPr>
              <a:t>, </a:t>
            </a:r>
            <a:r>
              <a:rPr lang="en-US" altLang="zh-CN" sz="2000" i="1" dirty="0" smtClean="0">
                <a:ea typeface="宋体" pitchFamily="2" charset="-122"/>
              </a:rPr>
              <a:t>t</a:t>
            </a:r>
            <a:r>
              <a:rPr lang="en-US" altLang="zh-CN" sz="2000" dirty="0" smtClean="0">
                <a:ea typeface="宋体" pitchFamily="2" charset="-122"/>
              </a:rPr>
              <a:t> &lt;&lt; </a:t>
            </a:r>
            <a:r>
              <a:rPr lang="en-US" altLang="zh-CN" sz="2000" i="1" dirty="0" smtClean="0">
                <a:ea typeface="宋体" pitchFamily="2" charset="-122"/>
              </a:rPr>
              <a:t>n</a:t>
            </a:r>
            <a:r>
              <a:rPr lang="en-US" altLang="zh-CN" sz="2000" dirty="0" smtClean="0">
                <a:ea typeface="宋体" pitchFamily="2" charset="-122"/>
              </a:rPr>
              <a:t>.</a:t>
            </a:r>
          </a:p>
          <a:p>
            <a:pPr lvl="2" eaLnBrk="1" hangingPunct="1">
              <a:lnSpc>
                <a:spcPct val="120000"/>
              </a:lnSpc>
            </a:pPr>
            <a:r>
              <a:rPr lang="en-US" altLang="ko-KR" sz="2000" dirty="0" smtClean="0">
                <a:ea typeface="Gulim" pitchFamily="34" charset="-127"/>
              </a:rPr>
              <a:t>Comparing: PAM: O(k(n-k)</a:t>
            </a:r>
            <a:r>
              <a:rPr lang="en-US" altLang="ko-KR" sz="2000" baseline="30000" dirty="0" smtClean="0">
                <a:ea typeface="Gulim" pitchFamily="34" charset="-127"/>
              </a:rPr>
              <a:t>2</a:t>
            </a:r>
            <a:r>
              <a:rPr lang="en-US" altLang="ko-KR" sz="2000" dirty="0" smtClean="0">
                <a:ea typeface="Gulim" pitchFamily="34" charset="-127"/>
              </a:rPr>
              <a:t> ), CLARA: O(ks</a:t>
            </a:r>
            <a:r>
              <a:rPr lang="en-US" altLang="ko-KR" sz="2000" baseline="30000" dirty="0" smtClean="0">
                <a:ea typeface="Gulim" pitchFamily="34" charset="-127"/>
              </a:rPr>
              <a:t>2</a:t>
            </a:r>
            <a:r>
              <a:rPr lang="en-US" altLang="ko-KR" sz="2000" dirty="0" smtClean="0">
                <a:ea typeface="Gulim" pitchFamily="34" charset="-127"/>
              </a:rPr>
              <a:t> + k(n-k))</a:t>
            </a:r>
            <a:endParaRPr lang="en-US" altLang="zh-CN" sz="2000" dirty="0" smtClean="0">
              <a:ea typeface="宋体" pitchFamily="2" charset="-122"/>
            </a:endParaRPr>
          </a:p>
          <a:p>
            <a:pPr eaLnBrk="1" hangingPunct="1">
              <a:lnSpc>
                <a:spcPct val="120000"/>
              </a:lnSpc>
            </a:pPr>
            <a:r>
              <a:rPr lang="en-US" altLang="zh-CN" sz="2000" u="sng" dirty="0" smtClean="0">
                <a:ea typeface="宋体" pitchFamily="2" charset="-122"/>
              </a:rPr>
              <a:t>Comment:</a:t>
            </a:r>
            <a:r>
              <a:rPr lang="en-US" altLang="zh-CN" sz="2000" dirty="0" smtClean="0">
                <a:ea typeface="宋体" pitchFamily="2" charset="-122"/>
              </a:rPr>
              <a:t> Often terminates at a </a:t>
            </a:r>
            <a:r>
              <a:rPr lang="en-US" altLang="zh-CN" sz="2000" i="1" dirty="0" smtClean="0">
                <a:ea typeface="宋体" pitchFamily="2" charset="-122"/>
              </a:rPr>
              <a:t>local optimal</a:t>
            </a:r>
            <a:endParaRPr lang="en-US" altLang="zh-CN" sz="2000" dirty="0" smtClean="0">
              <a:ea typeface="宋体" pitchFamily="2" charset="-122"/>
            </a:endParaRPr>
          </a:p>
          <a:p>
            <a:pPr eaLnBrk="1" hangingPunct="1">
              <a:lnSpc>
                <a:spcPct val="120000"/>
              </a:lnSpc>
            </a:pPr>
            <a:r>
              <a:rPr lang="en-US" altLang="zh-CN" sz="2000" u="sng" dirty="0" smtClean="0">
                <a:ea typeface="宋体" pitchFamily="2" charset="-122"/>
              </a:rPr>
              <a:t>Weakness</a:t>
            </a:r>
            <a:endParaRPr lang="en-US" altLang="zh-CN" sz="2000" dirty="0" smtClean="0">
              <a:ea typeface="宋体" pitchFamily="2" charset="-122"/>
            </a:endParaRPr>
          </a:p>
          <a:p>
            <a:pPr lvl="1" eaLnBrk="1" hangingPunct="1">
              <a:lnSpc>
                <a:spcPct val="120000"/>
              </a:lnSpc>
            </a:pPr>
            <a:r>
              <a:rPr lang="en-US" altLang="zh-CN" sz="2000" dirty="0" smtClean="0">
                <a:ea typeface="宋体" pitchFamily="2" charset="-122"/>
              </a:rPr>
              <a:t>Applicable only to objects in a continuous n-dimensional space </a:t>
            </a:r>
            <a:endParaRPr lang="en-US" altLang="zh-CN" sz="2000" i="1" dirty="0" smtClean="0">
              <a:ea typeface="宋体" pitchFamily="2" charset="-122"/>
            </a:endParaRPr>
          </a:p>
          <a:p>
            <a:pPr lvl="2" eaLnBrk="1" hangingPunct="1">
              <a:lnSpc>
                <a:spcPct val="120000"/>
              </a:lnSpc>
            </a:pPr>
            <a:r>
              <a:rPr lang="en-US" altLang="zh-CN" sz="2000" dirty="0" smtClean="0">
                <a:ea typeface="宋体" pitchFamily="2" charset="-122"/>
              </a:rPr>
              <a:t>Using the k-modes method for categorical data</a:t>
            </a:r>
          </a:p>
          <a:p>
            <a:pPr lvl="2" eaLnBrk="1" hangingPunct="1">
              <a:lnSpc>
                <a:spcPct val="120000"/>
              </a:lnSpc>
            </a:pPr>
            <a:r>
              <a:rPr lang="en-US" altLang="zh-CN" sz="2000" dirty="0" smtClean="0">
                <a:ea typeface="宋体" pitchFamily="2" charset="-122"/>
              </a:rPr>
              <a:t>In comparison, k-</a:t>
            </a:r>
            <a:r>
              <a:rPr lang="en-US" altLang="zh-CN" sz="2000" dirty="0" err="1" smtClean="0">
                <a:ea typeface="宋体" pitchFamily="2" charset="-122"/>
              </a:rPr>
              <a:t>medoids</a:t>
            </a:r>
            <a:r>
              <a:rPr lang="en-US" altLang="zh-CN" sz="2000" dirty="0" smtClean="0">
                <a:ea typeface="宋体" pitchFamily="2" charset="-122"/>
              </a:rPr>
              <a:t> can be applied to a wide range of data</a:t>
            </a:r>
          </a:p>
          <a:p>
            <a:pPr lvl="1" eaLnBrk="1" hangingPunct="1">
              <a:lnSpc>
                <a:spcPct val="120000"/>
              </a:lnSpc>
            </a:pPr>
            <a:r>
              <a:rPr lang="en-US" altLang="zh-CN" sz="2000" dirty="0" smtClean="0">
                <a:ea typeface="宋体" pitchFamily="2" charset="-122"/>
              </a:rPr>
              <a:t>Need to specify </a:t>
            </a:r>
            <a:r>
              <a:rPr lang="en-US" altLang="zh-CN" sz="2000" i="1" dirty="0" smtClean="0">
                <a:ea typeface="宋体" pitchFamily="2" charset="-122"/>
              </a:rPr>
              <a:t>k, </a:t>
            </a:r>
            <a:r>
              <a:rPr lang="en-US" altLang="zh-CN" sz="2000" dirty="0" smtClean="0">
                <a:ea typeface="宋体" pitchFamily="2" charset="-122"/>
              </a:rPr>
              <a:t>the </a:t>
            </a:r>
            <a:r>
              <a:rPr lang="en-US" altLang="zh-CN" sz="2000" i="1" dirty="0" smtClean="0">
                <a:ea typeface="宋体" pitchFamily="2" charset="-122"/>
              </a:rPr>
              <a:t>number</a:t>
            </a:r>
            <a:r>
              <a:rPr lang="en-US" altLang="zh-CN" sz="2000" dirty="0" smtClean="0">
                <a:ea typeface="宋体" pitchFamily="2" charset="-122"/>
              </a:rPr>
              <a:t> of clusters, in advance (there are ways to automatically determine the best k (see Hastie et al., 2009)</a:t>
            </a:r>
          </a:p>
          <a:p>
            <a:pPr lvl="1" eaLnBrk="1" hangingPunct="1">
              <a:lnSpc>
                <a:spcPct val="120000"/>
              </a:lnSpc>
            </a:pPr>
            <a:r>
              <a:rPr lang="en-US" altLang="zh-CN" sz="2000" dirty="0" smtClean="0">
                <a:ea typeface="宋体" pitchFamily="2" charset="-122"/>
              </a:rPr>
              <a:t>Sensitive to noisy data and </a:t>
            </a:r>
            <a:r>
              <a:rPr lang="en-US" altLang="zh-CN" sz="2000" i="1" dirty="0" smtClean="0">
                <a:ea typeface="宋体" pitchFamily="2" charset="-122"/>
              </a:rPr>
              <a:t>outliers</a:t>
            </a:r>
            <a:endParaRPr lang="en-US" altLang="zh-CN" sz="2000" dirty="0" smtClean="0">
              <a:ea typeface="宋体" pitchFamily="2" charset="-122"/>
            </a:endParaRPr>
          </a:p>
          <a:p>
            <a:pPr lvl="1" eaLnBrk="1" hangingPunct="1">
              <a:lnSpc>
                <a:spcPct val="120000"/>
              </a:lnSpc>
            </a:pPr>
            <a:r>
              <a:rPr lang="en-US" altLang="zh-CN" sz="2000" dirty="0" smtClean="0">
                <a:ea typeface="宋体" pitchFamily="2" charset="-122"/>
              </a:rPr>
              <a:t>Not suitable to discover clusters with </a:t>
            </a:r>
            <a:r>
              <a:rPr lang="en-US" altLang="zh-CN" sz="2000" i="1" dirty="0" smtClean="0">
                <a:ea typeface="宋体" pitchFamily="2" charset="-122"/>
              </a:rPr>
              <a:t>non-convex shapes</a:t>
            </a:r>
          </a:p>
        </p:txBody>
      </p:sp>
      <p:sp>
        <p:nvSpPr>
          <p:cNvPr id="21508" name="Slide Number Placeholder 6"/>
          <p:cNvSpPr>
            <a:spLocks noGrp="1"/>
          </p:cNvSpPr>
          <p:nvPr>
            <p:ph type="sldNum" sz="quarter" idx="12"/>
          </p:nvPr>
        </p:nvSpPr>
        <p:spPr>
          <a:noFill/>
        </p:spPr>
        <p:txBody>
          <a:bodyPr/>
          <a:lstStyle/>
          <a:p>
            <a:fld id="{38EB898C-8F90-435B-89F2-3DA90A3F180A}" type="slidenum">
              <a:rPr lang="en-US" altLang="zh-CN"/>
              <a:pPr/>
              <a:t>27</a:t>
            </a:fld>
            <a:endParaRPr lang="en-US" altLang="zh-CN"/>
          </a:p>
        </p:txBody>
      </p:sp>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z="3200" smtClean="0">
                <a:ea typeface="宋体" pitchFamily="2" charset="-122"/>
              </a:rPr>
              <a:t>Variations of the </a:t>
            </a:r>
            <a:r>
              <a:rPr lang="en-US" altLang="zh-CN" sz="3200" i="1" smtClean="0">
                <a:ea typeface="宋体" pitchFamily="2" charset="-122"/>
              </a:rPr>
              <a:t>K-Means</a:t>
            </a:r>
            <a:r>
              <a:rPr lang="en-US" altLang="zh-CN" sz="3200" smtClean="0">
                <a:ea typeface="宋体" pitchFamily="2" charset="-122"/>
              </a:rPr>
              <a:t> Method</a:t>
            </a:r>
            <a:endParaRPr lang="en-US" altLang="zh-CN" sz="2400" b="1" smtClean="0">
              <a:ea typeface="宋体" pitchFamily="2" charset="-122"/>
            </a:endParaRPr>
          </a:p>
        </p:txBody>
      </p:sp>
      <p:sp>
        <p:nvSpPr>
          <p:cNvPr id="22531" name="Rectangle 3"/>
          <p:cNvSpPr>
            <a:spLocks noGrp="1" noChangeArrowheads="1"/>
          </p:cNvSpPr>
          <p:nvPr>
            <p:ph type="body" sz="half" idx="1"/>
          </p:nvPr>
        </p:nvSpPr>
        <p:spPr>
          <a:xfrm>
            <a:off x="381000" y="1371600"/>
            <a:ext cx="8458200" cy="5105400"/>
          </a:xfrm>
        </p:spPr>
        <p:txBody>
          <a:bodyPr/>
          <a:lstStyle/>
          <a:p>
            <a:pPr eaLnBrk="1" hangingPunct="1">
              <a:lnSpc>
                <a:spcPct val="150000"/>
              </a:lnSpc>
            </a:pPr>
            <a:r>
              <a:rPr lang="en-US" altLang="zh-CN" sz="2000" smtClean="0">
                <a:ea typeface="宋体" pitchFamily="2" charset="-122"/>
              </a:rPr>
              <a:t>Most of the variants of the </a:t>
            </a:r>
            <a:r>
              <a:rPr lang="en-US" altLang="zh-CN" sz="2000" i="1" smtClean="0">
                <a:ea typeface="宋体" pitchFamily="2" charset="-122"/>
              </a:rPr>
              <a:t>k-means</a:t>
            </a:r>
            <a:r>
              <a:rPr lang="en-US" altLang="zh-CN" sz="2000" smtClean="0">
                <a:ea typeface="宋体" pitchFamily="2" charset="-122"/>
              </a:rPr>
              <a:t> which differ in</a:t>
            </a:r>
          </a:p>
          <a:p>
            <a:pPr lvl="1" eaLnBrk="1" hangingPunct="1">
              <a:lnSpc>
                <a:spcPct val="150000"/>
              </a:lnSpc>
            </a:pPr>
            <a:r>
              <a:rPr lang="en-US" altLang="zh-CN" sz="2000" smtClean="0">
                <a:ea typeface="宋体" pitchFamily="2" charset="-122"/>
              </a:rPr>
              <a:t>Selection of the initial </a:t>
            </a:r>
            <a:r>
              <a:rPr lang="en-US" altLang="zh-CN" sz="2000" i="1" smtClean="0">
                <a:ea typeface="宋体" pitchFamily="2" charset="-122"/>
              </a:rPr>
              <a:t>k</a:t>
            </a:r>
            <a:r>
              <a:rPr lang="en-US" altLang="zh-CN" sz="2000" smtClean="0">
                <a:ea typeface="宋体" pitchFamily="2" charset="-122"/>
              </a:rPr>
              <a:t> means</a:t>
            </a:r>
          </a:p>
          <a:p>
            <a:pPr lvl="1" eaLnBrk="1" hangingPunct="1">
              <a:lnSpc>
                <a:spcPct val="150000"/>
              </a:lnSpc>
            </a:pPr>
            <a:r>
              <a:rPr lang="en-US" altLang="zh-CN" sz="2000" smtClean="0">
                <a:ea typeface="宋体" pitchFamily="2" charset="-122"/>
              </a:rPr>
              <a:t>Dissimilarity calculations</a:t>
            </a:r>
          </a:p>
          <a:p>
            <a:pPr lvl="1" eaLnBrk="1" hangingPunct="1">
              <a:lnSpc>
                <a:spcPct val="150000"/>
              </a:lnSpc>
            </a:pPr>
            <a:r>
              <a:rPr lang="en-US" altLang="zh-CN" sz="2000" smtClean="0">
                <a:ea typeface="宋体" pitchFamily="2" charset="-122"/>
              </a:rPr>
              <a:t>Strategies to calculate cluster means</a:t>
            </a:r>
          </a:p>
          <a:p>
            <a:pPr eaLnBrk="1" hangingPunct="1">
              <a:lnSpc>
                <a:spcPct val="150000"/>
              </a:lnSpc>
            </a:pPr>
            <a:r>
              <a:rPr lang="en-US" altLang="zh-CN" sz="2000" smtClean="0">
                <a:ea typeface="宋体" pitchFamily="2" charset="-122"/>
              </a:rPr>
              <a:t>Handling categorical data: </a:t>
            </a:r>
            <a:r>
              <a:rPr lang="en-US" altLang="zh-CN" sz="2000" i="1" smtClean="0">
                <a:ea typeface="宋体" pitchFamily="2" charset="-122"/>
              </a:rPr>
              <a:t>k-modes</a:t>
            </a:r>
            <a:endParaRPr lang="en-US" altLang="zh-CN" sz="2000" smtClean="0">
              <a:ea typeface="宋体" pitchFamily="2" charset="-122"/>
            </a:endParaRPr>
          </a:p>
          <a:p>
            <a:pPr lvl="1" eaLnBrk="1" hangingPunct="1">
              <a:lnSpc>
                <a:spcPct val="150000"/>
              </a:lnSpc>
            </a:pPr>
            <a:r>
              <a:rPr lang="en-US" altLang="zh-CN" sz="2000" smtClean="0">
                <a:ea typeface="宋体" pitchFamily="2" charset="-122"/>
              </a:rPr>
              <a:t>Replacing means of clusters with </a:t>
            </a:r>
            <a:r>
              <a:rPr lang="en-US" altLang="zh-CN" sz="2000" u="sng" smtClean="0">
                <a:ea typeface="宋体" pitchFamily="2" charset="-122"/>
              </a:rPr>
              <a:t>modes</a:t>
            </a:r>
            <a:endParaRPr lang="en-US" altLang="zh-CN" sz="2000" smtClean="0">
              <a:ea typeface="宋体" pitchFamily="2" charset="-122"/>
            </a:endParaRPr>
          </a:p>
          <a:p>
            <a:pPr lvl="1" eaLnBrk="1" hangingPunct="1">
              <a:lnSpc>
                <a:spcPct val="150000"/>
              </a:lnSpc>
            </a:pPr>
            <a:r>
              <a:rPr lang="en-US" altLang="zh-CN" sz="2000" smtClean="0">
                <a:ea typeface="宋体" pitchFamily="2" charset="-122"/>
              </a:rPr>
              <a:t>Using new dissimilarity measures to deal with categorical objects</a:t>
            </a:r>
          </a:p>
          <a:p>
            <a:pPr lvl="1" eaLnBrk="1" hangingPunct="1">
              <a:lnSpc>
                <a:spcPct val="150000"/>
              </a:lnSpc>
            </a:pPr>
            <a:r>
              <a:rPr lang="en-US" altLang="zh-CN" sz="2000" smtClean="0">
                <a:ea typeface="宋体" pitchFamily="2" charset="-122"/>
              </a:rPr>
              <a:t>Using a </a:t>
            </a:r>
            <a:r>
              <a:rPr lang="en-US" altLang="zh-CN" sz="2000" u="sng" smtClean="0">
                <a:ea typeface="宋体" pitchFamily="2" charset="-122"/>
              </a:rPr>
              <a:t>frequency</a:t>
            </a:r>
            <a:r>
              <a:rPr lang="en-US" altLang="zh-CN" sz="2000" smtClean="0">
                <a:ea typeface="宋体" pitchFamily="2" charset="-122"/>
              </a:rPr>
              <a:t>-based method to update modes of clusters</a:t>
            </a:r>
          </a:p>
          <a:p>
            <a:pPr lvl="1" eaLnBrk="1" hangingPunct="1">
              <a:lnSpc>
                <a:spcPct val="150000"/>
              </a:lnSpc>
            </a:pPr>
            <a:r>
              <a:rPr lang="en-US" altLang="zh-CN" sz="2000" smtClean="0">
                <a:ea typeface="宋体" pitchFamily="2" charset="-122"/>
              </a:rPr>
              <a:t>A mixture of categorical and numerical data: </a:t>
            </a:r>
            <a:r>
              <a:rPr lang="en-US" altLang="zh-CN" sz="2000" i="1" smtClean="0">
                <a:ea typeface="宋体" pitchFamily="2" charset="-122"/>
              </a:rPr>
              <a:t>k-prototype</a:t>
            </a:r>
            <a:r>
              <a:rPr lang="en-US" altLang="zh-CN" sz="2000" smtClean="0">
                <a:ea typeface="宋体" pitchFamily="2" charset="-122"/>
              </a:rPr>
              <a:t> method</a:t>
            </a:r>
          </a:p>
        </p:txBody>
      </p:sp>
      <p:graphicFrame>
        <p:nvGraphicFramePr>
          <p:cNvPr id="22532" name="Object 4"/>
          <p:cNvGraphicFramePr>
            <a:graphicFrameLocks noGrp="1" noChangeAspect="1"/>
          </p:cNvGraphicFramePr>
          <p:nvPr>
            <p:ph sz="half" idx="2"/>
          </p:nvPr>
        </p:nvGraphicFramePr>
        <p:xfrm>
          <a:off x="6096000" y="1981200"/>
          <a:ext cx="2687638" cy="1371600"/>
        </p:xfrm>
        <a:graphic>
          <a:graphicData uri="http://schemas.openxmlformats.org/presentationml/2006/ole">
            <mc:AlternateContent xmlns:mc="http://schemas.openxmlformats.org/markup-compatibility/2006">
              <mc:Choice xmlns:v="urn:schemas-microsoft-com:vml" Requires="v">
                <p:oleObj spid="_x0000_s22551" name="SmartDraw" r:id="rId4" imgW="2688336" imgH="1371600" progId="">
                  <p:embed/>
                </p:oleObj>
              </mc:Choice>
              <mc:Fallback>
                <p:oleObj name="SmartDraw" r:id="rId4" imgW="2688336" imgH="137160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981200"/>
                        <a:ext cx="2687638"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3" name="Slide Number Placeholder 7"/>
          <p:cNvSpPr>
            <a:spLocks noGrp="1"/>
          </p:cNvSpPr>
          <p:nvPr>
            <p:ph type="sldNum" sz="quarter" idx="12"/>
          </p:nvPr>
        </p:nvSpPr>
        <p:spPr>
          <a:noFill/>
        </p:spPr>
        <p:txBody>
          <a:bodyPr/>
          <a:lstStyle/>
          <a:p>
            <a:fld id="{D68AE5C1-7D55-4511-A1CB-B2940B575E94}" type="slidenum">
              <a:rPr lang="en-US" altLang="zh-CN"/>
              <a:pPr/>
              <a:t>28</a:t>
            </a:fld>
            <a:endParaRPr lang="en-US" altLang="zh-CN"/>
          </a:p>
        </p:txBody>
      </p:sp>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1026"/>
          <p:cNvSpPr>
            <a:spLocks noGrp="1" noChangeArrowheads="1"/>
          </p:cNvSpPr>
          <p:nvPr>
            <p:ph type="title"/>
          </p:nvPr>
        </p:nvSpPr>
        <p:spPr>
          <a:xfrm>
            <a:off x="228600" y="304800"/>
            <a:ext cx="8566150" cy="609600"/>
          </a:xfrm>
        </p:spPr>
        <p:txBody>
          <a:bodyPr/>
          <a:lstStyle/>
          <a:p>
            <a:pPr eaLnBrk="1" hangingPunct="1"/>
            <a:r>
              <a:rPr lang="en-US" altLang="ko-KR" sz="3200" smtClean="0">
                <a:ea typeface="Gulim" pitchFamily="34" charset="-127"/>
              </a:rPr>
              <a:t>What Is the Problem of the K-Means Method?</a:t>
            </a:r>
            <a:endParaRPr lang="en-US" altLang="zh-CN" sz="3200" smtClean="0">
              <a:ea typeface="Gulim" pitchFamily="34" charset="-127"/>
            </a:endParaRPr>
          </a:p>
        </p:txBody>
      </p:sp>
      <p:sp>
        <p:nvSpPr>
          <p:cNvPr id="23555" name="Rectangle 1027"/>
          <p:cNvSpPr>
            <a:spLocks noGrp="1" noChangeArrowheads="1"/>
          </p:cNvSpPr>
          <p:nvPr>
            <p:ph type="body" idx="1"/>
          </p:nvPr>
        </p:nvSpPr>
        <p:spPr>
          <a:xfrm>
            <a:off x="304800" y="1371600"/>
            <a:ext cx="8534400" cy="4572000"/>
          </a:xfrm>
        </p:spPr>
        <p:txBody>
          <a:bodyPr/>
          <a:lstStyle/>
          <a:p>
            <a:pPr eaLnBrk="1" hangingPunct="1">
              <a:lnSpc>
                <a:spcPct val="150000"/>
              </a:lnSpc>
            </a:pPr>
            <a:r>
              <a:rPr lang="en-US" altLang="ko-KR" sz="2000" smtClean="0">
                <a:ea typeface="Gulim" pitchFamily="34" charset="-127"/>
              </a:rPr>
              <a:t>The k-means algorithm is sensitive to outliers !</a:t>
            </a:r>
          </a:p>
          <a:p>
            <a:pPr lvl="1" eaLnBrk="1" hangingPunct="1">
              <a:lnSpc>
                <a:spcPct val="150000"/>
              </a:lnSpc>
            </a:pPr>
            <a:r>
              <a:rPr lang="en-US" altLang="ko-KR" sz="2000" smtClean="0">
                <a:ea typeface="Gulim" pitchFamily="34" charset="-127"/>
              </a:rPr>
              <a:t>Since an object with an extremely large value may substantially distort the distribution of the data</a:t>
            </a:r>
          </a:p>
          <a:p>
            <a:pPr eaLnBrk="1" hangingPunct="1">
              <a:lnSpc>
                <a:spcPct val="150000"/>
              </a:lnSpc>
            </a:pPr>
            <a:r>
              <a:rPr lang="en-US" altLang="ko-KR" sz="2000" smtClean="0">
                <a:ea typeface="Gulim" pitchFamily="34" charset="-127"/>
              </a:rPr>
              <a:t>K-Medoids:  Instead of taking the </a:t>
            </a:r>
            <a:r>
              <a:rPr lang="en-US" altLang="ko-KR" sz="2000" b="1" smtClean="0">
                <a:ea typeface="Gulim" pitchFamily="34" charset="-127"/>
              </a:rPr>
              <a:t>mean</a:t>
            </a:r>
            <a:r>
              <a:rPr lang="en-US" altLang="ko-KR" sz="2000" smtClean="0">
                <a:ea typeface="Gulim" pitchFamily="34" charset="-127"/>
              </a:rPr>
              <a:t> value of the object in a cluster as a reference point, </a:t>
            </a:r>
            <a:r>
              <a:rPr lang="en-US" altLang="ko-KR" sz="2000" b="1" smtClean="0">
                <a:ea typeface="Gulim" pitchFamily="34" charset="-127"/>
              </a:rPr>
              <a:t>medoids</a:t>
            </a:r>
            <a:r>
              <a:rPr lang="en-US" altLang="ko-KR" sz="2000" smtClean="0">
                <a:ea typeface="Gulim" pitchFamily="34" charset="-127"/>
              </a:rPr>
              <a:t> can be used, which is the </a:t>
            </a:r>
            <a:r>
              <a:rPr lang="en-US" altLang="ko-KR" sz="2000" b="1" smtClean="0">
                <a:ea typeface="Gulim" pitchFamily="34" charset="-127"/>
              </a:rPr>
              <a:t>most centrally located</a:t>
            </a:r>
            <a:r>
              <a:rPr lang="en-US" altLang="ko-KR" sz="2000" smtClean="0">
                <a:ea typeface="Gulim" pitchFamily="34" charset="-127"/>
              </a:rPr>
              <a:t> object in a cluster</a:t>
            </a:r>
          </a:p>
        </p:txBody>
      </p:sp>
      <p:grpSp>
        <p:nvGrpSpPr>
          <p:cNvPr id="2" name="Group 1028"/>
          <p:cNvGrpSpPr>
            <a:grpSpLocks/>
          </p:cNvGrpSpPr>
          <p:nvPr/>
        </p:nvGrpSpPr>
        <p:grpSpPr bwMode="auto">
          <a:xfrm>
            <a:off x="2057400" y="4724400"/>
            <a:ext cx="5257800" cy="1765300"/>
            <a:chOff x="1344" y="3072"/>
            <a:chExt cx="3312" cy="1112"/>
          </a:xfrm>
        </p:grpSpPr>
        <p:grpSp>
          <p:nvGrpSpPr>
            <p:cNvPr id="23558" name="Group 1029"/>
            <p:cNvGrpSpPr>
              <a:grpSpLocks/>
            </p:cNvGrpSpPr>
            <p:nvPr/>
          </p:nvGrpSpPr>
          <p:grpSpPr bwMode="auto">
            <a:xfrm>
              <a:off x="1344" y="3072"/>
              <a:ext cx="1248" cy="1112"/>
              <a:chOff x="1728" y="864"/>
              <a:chExt cx="1396" cy="1208"/>
            </a:xfrm>
          </p:grpSpPr>
          <p:sp>
            <p:nvSpPr>
              <p:cNvPr id="23645" name="Rectangle 1030"/>
              <p:cNvSpPr>
                <a:spLocks noChangeArrowheads="1"/>
              </p:cNvSpPr>
              <p:nvPr/>
            </p:nvSpPr>
            <p:spPr bwMode="auto">
              <a:xfrm>
                <a:off x="1728" y="864"/>
                <a:ext cx="1396" cy="1208"/>
              </a:xfrm>
              <a:prstGeom prst="rect">
                <a:avLst/>
              </a:prstGeom>
              <a:solidFill>
                <a:srgbClr val="FFFFFF"/>
              </a:solidFill>
              <a:ln w="0">
                <a:solidFill>
                  <a:srgbClr val="000000"/>
                </a:solidFill>
                <a:miter lim="800000"/>
                <a:headEnd/>
                <a:tailEnd/>
              </a:ln>
            </p:spPr>
            <p:txBody>
              <a:bodyPr/>
              <a:lstStyle/>
              <a:p>
                <a:endParaRPr lang="zh-CN" altLang="zh-CN"/>
              </a:p>
            </p:txBody>
          </p:sp>
          <p:sp>
            <p:nvSpPr>
              <p:cNvPr id="23646" name="Rectangle 1031"/>
              <p:cNvSpPr>
                <a:spLocks noChangeArrowheads="1"/>
              </p:cNvSpPr>
              <p:nvPr/>
            </p:nvSpPr>
            <p:spPr bwMode="auto">
              <a:xfrm>
                <a:off x="1861" y="950"/>
                <a:ext cx="1198" cy="975"/>
              </a:xfrm>
              <a:prstGeom prst="rect">
                <a:avLst/>
              </a:prstGeom>
              <a:solidFill>
                <a:srgbClr val="FFFFFF"/>
              </a:solidFill>
              <a:ln w="9525">
                <a:noFill/>
                <a:miter lim="800000"/>
                <a:headEnd/>
                <a:tailEnd/>
              </a:ln>
            </p:spPr>
            <p:txBody>
              <a:bodyPr/>
              <a:lstStyle/>
              <a:p>
                <a:endParaRPr lang="zh-CN" altLang="zh-CN"/>
              </a:p>
            </p:txBody>
          </p:sp>
          <p:sp>
            <p:nvSpPr>
              <p:cNvPr id="23647" name="Line 1032"/>
              <p:cNvSpPr>
                <a:spLocks noChangeShapeType="1"/>
              </p:cNvSpPr>
              <p:nvPr/>
            </p:nvSpPr>
            <p:spPr bwMode="auto">
              <a:xfrm>
                <a:off x="1861" y="1828"/>
                <a:ext cx="1198" cy="1"/>
              </a:xfrm>
              <a:prstGeom prst="line">
                <a:avLst/>
              </a:prstGeom>
              <a:noFill/>
              <a:ln w="0">
                <a:solidFill>
                  <a:srgbClr val="000000"/>
                </a:solidFill>
                <a:round/>
                <a:headEnd/>
                <a:tailEnd/>
              </a:ln>
            </p:spPr>
            <p:txBody>
              <a:bodyPr/>
              <a:lstStyle/>
              <a:p>
                <a:endParaRPr lang="zh-CN" altLang="en-US"/>
              </a:p>
            </p:txBody>
          </p:sp>
          <p:sp>
            <p:nvSpPr>
              <p:cNvPr id="23648" name="Line 1033"/>
              <p:cNvSpPr>
                <a:spLocks noChangeShapeType="1"/>
              </p:cNvSpPr>
              <p:nvPr/>
            </p:nvSpPr>
            <p:spPr bwMode="auto">
              <a:xfrm>
                <a:off x="1861" y="1730"/>
                <a:ext cx="1198" cy="1"/>
              </a:xfrm>
              <a:prstGeom prst="line">
                <a:avLst/>
              </a:prstGeom>
              <a:noFill/>
              <a:ln w="0">
                <a:solidFill>
                  <a:srgbClr val="000000"/>
                </a:solidFill>
                <a:round/>
                <a:headEnd/>
                <a:tailEnd/>
              </a:ln>
            </p:spPr>
            <p:txBody>
              <a:bodyPr/>
              <a:lstStyle/>
              <a:p>
                <a:endParaRPr lang="zh-CN" altLang="en-US"/>
              </a:p>
            </p:txBody>
          </p:sp>
          <p:sp>
            <p:nvSpPr>
              <p:cNvPr id="23649" name="Line 1034"/>
              <p:cNvSpPr>
                <a:spLocks noChangeShapeType="1"/>
              </p:cNvSpPr>
              <p:nvPr/>
            </p:nvSpPr>
            <p:spPr bwMode="auto">
              <a:xfrm>
                <a:off x="1861" y="1633"/>
                <a:ext cx="1198" cy="1"/>
              </a:xfrm>
              <a:prstGeom prst="line">
                <a:avLst/>
              </a:prstGeom>
              <a:noFill/>
              <a:ln w="0">
                <a:solidFill>
                  <a:srgbClr val="000000"/>
                </a:solidFill>
                <a:round/>
                <a:headEnd/>
                <a:tailEnd/>
              </a:ln>
            </p:spPr>
            <p:txBody>
              <a:bodyPr/>
              <a:lstStyle/>
              <a:p>
                <a:endParaRPr lang="zh-CN" altLang="en-US"/>
              </a:p>
            </p:txBody>
          </p:sp>
          <p:sp>
            <p:nvSpPr>
              <p:cNvPr id="23650" name="Line 1035"/>
              <p:cNvSpPr>
                <a:spLocks noChangeShapeType="1"/>
              </p:cNvSpPr>
              <p:nvPr/>
            </p:nvSpPr>
            <p:spPr bwMode="auto">
              <a:xfrm>
                <a:off x="1861" y="1535"/>
                <a:ext cx="1198" cy="1"/>
              </a:xfrm>
              <a:prstGeom prst="line">
                <a:avLst/>
              </a:prstGeom>
              <a:noFill/>
              <a:ln w="0">
                <a:solidFill>
                  <a:srgbClr val="000000"/>
                </a:solidFill>
                <a:round/>
                <a:headEnd/>
                <a:tailEnd/>
              </a:ln>
            </p:spPr>
            <p:txBody>
              <a:bodyPr/>
              <a:lstStyle/>
              <a:p>
                <a:endParaRPr lang="zh-CN" altLang="en-US"/>
              </a:p>
            </p:txBody>
          </p:sp>
          <p:sp>
            <p:nvSpPr>
              <p:cNvPr id="23651" name="Line 1036"/>
              <p:cNvSpPr>
                <a:spLocks noChangeShapeType="1"/>
              </p:cNvSpPr>
              <p:nvPr/>
            </p:nvSpPr>
            <p:spPr bwMode="auto">
              <a:xfrm>
                <a:off x="1861" y="1437"/>
                <a:ext cx="1198" cy="1"/>
              </a:xfrm>
              <a:prstGeom prst="line">
                <a:avLst/>
              </a:prstGeom>
              <a:noFill/>
              <a:ln w="0">
                <a:solidFill>
                  <a:srgbClr val="000000"/>
                </a:solidFill>
                <a:round/>
                <a:headEnd/>
                <a:tailEnd/>
              </a:ln>
            </p:spPr>
            <p:txBody>
              <a:bodyPr/>
              <a:lstStyle/>
              <a:p>
                <a:endParaRPr lang="zh-CN" altLang="en-US"/>
              </a:p>
            </p:txBody>
          </p:sp>
          <p:sp>
            <p:nvSpPr>
              <p:cNvPr id="23652" name="Line 1037"/>
              <p:cNvSpPr>
                <a:spLocks noChangeShapeType="1"/>
              </p:cNvSpPr>
              <p:nvPr/>
            </p:nvSpPr>
            <p:spPr bwMode="auto">
              <a:xfrm>
                <a:off x="1861" y="1340"/>
                <a:ext cx="1198" cy="1"/>
              </a:xfrm>
              <a:prstGeom prst="line">
                <a:avLst/>
              </a:prstGeom>
              <a:noFill/>
              <a:ln w="0">
                <a:solidFill>
                  <a:srgbClr val="000000"/>
                </a:solidFill>
                <a:round/>
                <a:headEnd/>
                <a:tailEnd/>
              </a:ln>
            </p:spPr>
            <p:txBody>
              <a:bodyPr/>
              <a:lstStyle/>
              <a:p>
                <a:endParaRPr lang="zh-CN" altLang="en-US"/>
              </a:p>
            </p:txBody>
          </p:sp>
          <p:sp>
            <p:nvSpPr>
              <p:cNvPr id="23653" name="Line 1038"/>
              <p:cNvSpPr>
                <a:spLocks noChangeShapeType="1"/>
              </p:cNvSpPr>
              <p:nvPr/>
            </p:nvSpPr>
            <p:spPr bwMode="auto">
              <a:xfrm>
                <a:off x="1861" y="1242"/>
                <a:ext cx="1198" cy="1"/>
              </a:xfrm>
              <a:prstGeom prst="line">
                <a:avLst/>
              </a:prstGeom>
              <a:noFill/>
              <a:ln w="0">
                <a:solidFill>
                  <a:srgbClr val="000000"/>
                </a:solidFill>
                <a:round/>
                <a:headEnd/>
                <a:tailEnd/>
              </a:ln>
            </p:spPr>
            <p:txBody>
              <a:bodyPr/>
              <a:lstStyle/>
              <a:p>
                <a:endParaRPr lang="zh-CN" altLang="en-US"/>
              </a:p>
            </p:txBody>
          </p:sp>
          <p:sp>
            <p:nvSpPr>
              <p:cNvPr id="23654" name="Line 1039"/>
              <p:cNvSpPr>
                <a:spLocks noChangeShapeType="1"/>
              </p:cNvSpPr>
              <p:nvPr/>
            </p:nvSpPr>
            <p:spPr bwMode="auto">
              <a:xfrm>
                <a:off x="1861" y="1145"/>
                <a:ext cx="1198" cy="1"/>
              </a:xfrm>
              <a:prstGeom prst="line">
                <a:avLst/>
              </a:prstGeom>
              <a:noFill/>
              <a:ln w="0">
                <a:solidFill>
                  <a:srgbClr val="000000"/>
                </a:solidFill>
                <a:round/>
                <a:headEnd/>
                <a:tailEnd/>
              </a:ln>
            </p:spPr>
            <p:txBody>
              <a:bodyPr/>
              <a:lstStyle/>
              <a:p>
                <a:endParaRPr lang="zh-CN" altLang="en-US"/>
              </a:p>
            </p:txBody>
          </p:sp>
          <p:sp>
            <p:nvSpPr>
              <p:cNvPr id="23655" name="Line 1040"/>
              <p:cNvSpPr>
                <a:spLocks noChangeShapeType="1"/>
              </p:cNvSpPr>
              <p:nvPr/>
            </p:nvSpPr>
            <p:spPr bwMode="auto">
              <a:xfrm>
                <a:off x="1861" y="1047"/>
                <a:ext cx="1198" cy="1"/>
              </a:xfrm>
              <a:prstGeom prst="line">
                <a:avLst/>
              </a:prstGeom>
              <a:noFill/>
              <a:ln w="0">
                <a:solidFill>
                  <a:srgbClr val="000000"/>
                </a:solidFill>
                <a:round/>
                <a:headEnd/>
                <a:tailEnd/>
              </a:ln>
            </p:spPr>
            <p:txBody>
              <a:bodyPr/>
              <a:lstStyle/>
              <a:p>
                <a:endParaRPr lang="zh-CN" altLang="en-US"/>
              </a:p>
            </p:txBody>
          </p:sp>
          <p:sp>
            <p:nvSpPr>
              <p:cNvPr id="23656" name="Line 1041"/>
              <p:cNvSpPr>
                <a:spLocks noChangeShapeType="1"/>
              </p:cNvSpPr>
              <p:nvPr/>
            </p:nvSpPr>
            <p:spPr bwMode="auto">
              <a:xfrm>
                <a:off x="1861" y="950"/>
                <a:ext cx="1198" cy="1"/>
              </a:xfrm>
              <a:prstGeom prst="line">
                <a:avLst/>
              </a:prstGeom>
              <a:noFill/>
              <a:ln w="0">
                <a:solidFill>
                  <a:srgbClr val="000000"/>
                </a:solidFill>
                <a:round/>
                <a:headEnd/>
                <a:tailEnd/>
              </a:ln>
            </p:spPr>
            <p:txBody>
              <a:bodyPr/>
              <a:lstStyle/>
              <a:p>
                <a:endParaRPr lang="zh-CN" altLang="en-US"/>
              </a:p>
            </p:txBody>
          </p:sp>
          <p:sp>
            <p:nvSpPr>
              <p:cNvPr id="23657" name="Line 1042"/>
              <p:cNvSpPr>
                <a:spLocks noChangeShapeType="1"/>
              </p:cNvSpPr>
              <p:nvPr/>
            </p:nvSpPr>
            <p:spPr bwMode="auto">
              <a:xfrm>
                <a:off x="1981" y="950"/>
                <a:ext cx="1" cy="975"/>
              </a:xfrm>
              <a:prstGeom prst="line">
                <a:avLst/>
              </a:prstGeom>
              <a:noFill/>
              <a:ln w="0">
                <a:solidFill>
                  <a:srgbClr val="000000"/>
                </a:solidFill>
                <a:round/>
                <a:headEnd/>
                <a:tailEnd/>
              </a:ln>
            </p:spPr>
            <p:txBody>
              <a:bodyPr/>
              <a:lstStyle/>
              <a:p>
                <a:endParaRPr lang="zh-CN" altLang="en-US"/>
              </a:p>
            </p:txBody>
          </p:sp>
          <p:sp>
            <p:nvSpPr>
              <p:cNvPr id="23658" name="Line 1043"/>
              <p:cNvSpPr>
                <a:spLocks noChangeShapeType="1"/>
              </p:cNvSpPr>
              <p:nvPr/>
            </p:nvSpPr>
            <p:spPr bwMode="auto">
              <a:xfrm>
                <a:off x="2102" y="950"/>
                <a:ext cx="1" cy="975"/>
              </a:xfrm>
              <a:prstGeom prst="line">
                <a:avLst/>
              </a:prstGeom>
              <a:noFill/>
              <a:ln w="0">
                <a:solidFill>
                  <a:srgbClr val="000000"/>
                </a:solidFill>
                <a:round/>
                <a:headEnd/>
                <a:tailEnd/>
              </a:ln>
            </p:spPr>
            <p:txBody>
              <a:bodyPr/>
              <a:lstStyle/>
              <a:p>
                <a:endParaRPr lang="zh-CN" altLang="en-US"/>
              </a:p>
            </p:txBody>
          </p:sp>
          <p:sp>
            <p:nvSpPr>
              <p:cNvPr id="23659" name="Line 1044"/>
              <p:cNvSpPr>
                <a:spLocks noChangeShapeType="1"/>
              </p:cNvSpPr>
              <p:nvPr/>
            </p:nvSpPr>
            <p:spPr bwMode="auto">
              <a:xfrm>
                <a:off x="2219" y="950"/>
                <a:ext cx="1" cy="975"/>
              </a:xfrm>
              <a:prstGeom prst="line">
                <a:avLst/>
              </a:prstGeom>
              <a:noFill/>
              <a:ln w="0">
                <a:solidFill>
                  <a:srgbClr val="000000"/>
                </a:solidFill>
                <a:round/>
                <a:headEnd/>
                <a:tailEnd/>
              </a:ln>
            </p:spPr>
            <p:txBody>
              <a:bodyPr/>
              <a:lstStyle/>
              <a:p>
                <a:endParaRPr lang="zh-CN" altLang="en-US"/>
              </a:p>
            </p:txBody>
          </p:sp>
          <p:sp>
            <p:nvSpPr>
              <p:cNvPr id="23660" name="Line 1045"/>
              <p:cNvSpPr>
                <a:spLocks noChangeShapeType="1"/>
              </p:cNvSpPr>
              <p:nvPr/>
            </p:nvSpPr>
            <p:spPr bwMode="auto">
              <a:xfrm>
                <a:off x="2339" y="950"/>
                <a:ext cx="1" cy="975"/>
              </a:xfrm>
              <a:prstGeom prst="line">
                <a:avLst/>
              </a:prstGeom>
              <a:noFill/>
              <a:ln w="0">
                <a:solidFill>
                  <a:srgbClr val="000000"/>
                </a:solidFill>
                <a:round/>
                <a:headEnd/>
                <a:tailEnd/>
              </a:ln>
            </p:spPr>
            <p:txBody>
              <a:bodyPr/>
              <a:lstStyle/>
              <a:p>
                <a:endParaRPr lang="zh-CN" altLang="en-US"/>
              </a:p>
            </p:txBody>
          </p:sp>
          <p:sp>
            <p:nvSpPr>
              <p:cNvPr id="23661" name="Line 1046"/>
              <p:cNvSpPr>
                <a:spLocks noChangeShapeType="1"/>
              </p:cNvSpPr>
              <p:nvPr/>
            </p:nvSpPr>
            <p:spPr bwMode="auto">
              <a:xfrm>
                <a:off x="2460" y="950"/>
                <a:ext cx="1" cy="975"/>
              </a:xfrm>
              <a:prstGeom prst="line">
                <a:avLst/>
              </a:prstGeom>
              <a:noFill/>
              <a:ln w="0">
                <a:solidFill>
                  <a:srgbClr val="000000"/>
                </a:solidFill>
                <a:round/>
                <a:headEnd/>
                <a:tailEnd/>
              </a:ln>
            </p:spPr>
            <p:txBody>
              <a:bodyPr/>
              <a:lstStyle/>
              <a:p>
                <a:endParaRPr lang="zh-CN" altLang="en-US"/>
              </a:p>
            </p:txBody>
          </p:sp>
          <p:sp>
            <p:nvSpPr>
              <p:cNvPr id="23662" name="Line 1047"/>
              <p:cNvSpPr>
                <a:spLocks noChangeShapeType="1"/>
              </p:cNvSpPr>
              <p:nvPr/>
            </p:nvSpPr>
            <p:spPr bwMode="auto">
              <a:xfrm>
                <a:off x="2581" y="950"/>
                <a:ext cx="1" cy="975"/>
              </a:xfrm>
              <a:prstGeom prst="line">
                <a:avLst/>
              </a:prstGeom>
              <a:noFill/>
              <a:ln w="0">
                <a:solidFill>
                  <a:srgbClr val="000000"/>
                </a:solidFill>
                <a:round/>
                <a:headEnd/>
                <a:tailEnd/>
              </a:ln>
            </p:spPr>
            <p:txBody>
              <a:bodyPr/>
              <a:lstStyle/>
              <a:p>
                <a:endParaRPr lang="zh-CN" altLang="en-US"/>
              </a:p>
            </p:txBody>
          </p:sp>
          <p:sp>
            <p:nvSpPr>
              <p:cNvPr id="23663" name="Line 1048"/>
              <p:cNvSpPr>
                <a:spLocks noChangeShapeType="1"/>
              </p:cNvSpPr>
              <p:nvPr/>
            </p:nvSpPr>
            <p:spPr bwMode="auto">
              <a:xfrm>
                <a:off x="2701" y="950"/>
                <a:ext cx="1" cy="975"/>
              </a:xfrm>
              <a:prstGeom prst="line">
                <a:avLst/>
              </a:prstGeom>
              <a:noFill/>
              <a:ln w="0">
                <a:solidFill>
                  <a:srgbClr val="000000"/>
                </a:solidFill>
                <a:round/>
                <a:headEnd/>
                <a:tailEnd/>
              </a:ln>
            </p:spPr>
            <p:txBody>
              <a:bodyPr/>
              <a:lstStyle/>
              <a:p>
                <a:endParaRPr lang="zh-CN" altLang="en-US"/>
              </a:p>
            </p:txBody>
          </p:sp>
          <p:sp>
            <p:nvSpPr>
              <p:cNvPr id="23664" name="Line 1049"/>
              <p:cNvSpPr>
                <a:spLocks noChangeShapeType="1"/>
              </p:cNvSpPr>
              <p:nvPr/>
            </p:nvSpPr>
            <p:spPr bwMode="auto">
              <a:xfrm>
                <a:off x="2818" y="950"/>
                <a:ext cx="1" cy="975"/>
              </a:xfrm>
              <a:prstGeom prst="line">
                <a:avLst/>
              </a:prstGeom>
              <a:noFill/>
              <a:ln w="0">
                <a:solidFill>
                  <a:srgbClr val="000000"/>
                </a:solidFill>
                <a:round/>
                <a:headEnd/>
                <a:tailEnd/>
              </a:ln>
            </p:spPr>
            <p:txBody>
              <a:bodyPr/>
              <a:lstStyle/>
              <a:p>
                <a:endParaRPr lang="zh-CN" altLang="en-US"/>
              </a:p>
            </p:txBody>
          </p:sp>
          <p:sp>
            <p:nvSpPr>
              <p:cNvPr id="23665" name="Line 1050"/>
              <p:cNvSpPr>
                <a:spLocks noChangeShapeType="1"/>
              </p:cNvSpPr>
              <p:nvPr/>
            </p:nvSpPr>
            <p:spPr bwMode="auto">
              <a:xfrm>
                <a:off x="2939" y="950"/>
                <a:ext cx="1" cy="975"/>
              </a:xfrm>
              <a:prstGeom prst="line">
                <a:avLst/>
              </a:prstGeom>
              <a:noFill/>
              <a:ln w="0">
                <a:solidFill>
                  <a:srgbClr val="000000"/>
                </a:solidFill>
                <a:round/>
                <a:headEnd/>
                <a:tailEnd/>
              </a:ln>
            </p:spPr>
            <p:txBody>
              <a:bodyPr/>
              <a:lstStyle/>
              <a:p>
                <a:endParaRPr lang="zh-CN" altLang="en-US"/>
              </a:p>
            </p:txBody>
          </p:sp>
          <p:sp>
            <p:nvSpPr>
              <p:cNvPr id="23666" name="Line 1051"/>
              <p:cNvSpPr>
                <a:spLocks noChangeShapeType="1"/>
              </p:cNvSpPr>
              <p:nvPr/>
            </p:nvSpPr>
            <p:spPr bwMode="auto">
              <a:xfrm>
                <a:off x="3059" y="950"/>
                <a:ext cx="1" cy="975"/>
              </a:xfrm>
              <a:prstGeom prst="line">
                <a:avLst/>
              </a:prstGeom>
              <a:noFill/>
              <a:ln w="0">
                <a:solidFill>
                  <a:srgbClr val="000000"/>
                </a:solidFill>
                <a:round/>
                <a:headEnd/>
                <a:tailEnd/>
              </a:ln>
            </p:spPr>
            <p:txBody>
              <a:bodyPr/>
              <a:lstStyle/>
              <a:p>
                <a:endParaRPr lang="zh-CN" altLang="en-US"/>
              </a:p>
            </p:txBody>
          </p:sp>
          <p:sp>
            <p:nvSpPr>
              <p:cNvPr id="23667" name="Rectangle 1052"/>
              <p:cNvSpPr>
                <a:spLocks noChangeArrowheads="1"/>
              </p:cNvSpPr>
              <p:nvPr/>
            </p:nvSpPr>
            <p:spPr bwMode="auto">
              <a:xfrm>
                <a:off x="1861" y="950"/>
                <a:ext cx="1198" cy="975"/>
              </a:xfrm>
              <a:prstGeom prst="rect">
                <a:avLst/>
              </a:prstGeom>
              <a:noFill/>
              <a:ln w="6350">
                <a:solidFill>
                  <a:srgbClr val="000000"/>
                </a:solidFill>
                <a:miter lim="800000"/>
                <a:headEnd/>
                <a:tailEnd/>
              </a:ln>
            </p:spPr>
            <p:txBody>
              <a:bodyPr/>
              <a:lstStyle/>
              <a:p>
                <a:endParaRPr lang="zh-CN" altLang="zh-CN"/>
              </a:p>
            </p:txBody>
          </p:sp>
          <p:sp>
            <p:nvSpPr>
              <p:cNvPr id="23668" name="Line 1053"/>
              <p:cNvSpPr>
                <a:spLocks noChangeShapeType="1"/>
              </p:cNvSpPr>
              <p:nvPr/>
            </p:nvSpPr>
            <p:spPr bwMode="auto">
              <a:xfrm>
                <a:off x="1861" y="950"/>
                <a:ext cx="1" cy="975"/>
              </a:xfrm>
              <a:prstGeom prst="line">
                <a:avLst/>
              </a:prstGeom>
              <a:noFill/>
              <a:ln w="0">
                <a:solidFill>
                  <a:srgbClr val="000000"/>
                </a:solidFill>
                <a:round/>
                <a:headEnd/>
                <a:tailEnd/>
              </a:ln>
            </p:spPr>
            <p:txBody>
              <a:bodyPr/>
              <a:lstStyle/>
              <a:p>
                <a:endParaRPr lang="zh-CN" altLang="en-US"/>
              </a:p>
            </p:txBody>
          </p:sp>
          <p:sp>
            <p:nvSpPr>
              <p:cNvPr id="23669" name="Line 1054"/>
              <p:cNvSpPr>
                <a:spLocks noChangeShapeType="1"/>
              </p:cNvSpPr>
              <p:nvPr/>
            </p:nvSpPr>
            <p:spPr bwMode="auto">
              <a:xfrm>
                <a:off x="1849" y="1925"/>
                <a:ext cx="12" cy="1"/>
              </a:xfrm>
              <a:prstGeom prst="line">
                <a:avLst/>
              </a:prstGeom>
              <a:noFill/>
              <a:ln w="0">
                <a:solidFill>
                  <a:srgbClr val="000000"/>
                </a:solidFill>
                <a:round/>
                <a:headEnd/>
                <a:tailEnd/>
              </a:ln>
            </p:spPr>
            <p:txBody>
              <a:bodyPr/>
              <a:lstStyle/>
              <a:p>
                <a:endParaRPr lang="zh-CN" altLang="en-US"/>
              </a:p>
            </p:txBody>
          </p:sp>
          <p:sp>
            <p:nvSpPr>
              <p:cNvPr id="23670" name="Line 1055"/>
              <p:cNvSpPr>
                <a:spLocks noChangeShapeType="1"/>
              </p:cNvSpPr>
              <p:nvPr/>
            </p:nvSpPr>
            <p:spPr bwMode="auto">
              <a:xfrm>
                <a:off x="1849" y="1828"/>
                <a:ext cx="12" cy="1"/>
              </a:xfrm>
              <a:prstGeom prst="line">
                <a:avLst/>
              </a:prstGeom>
              <a:noFill/>
              <a:ln w="0">
                <a:solidFill>
                  <a:srgbClr val="000000"/>
                </a:solidFill>
                <a:round/>
                <a:headEnd/>
                <a:tailEnd/>
              </a:ln>
            </p:spPr>
            <p:txBody>
              <a:bodyPr/>
              <a:lstStyle/>
              <a:p>
                <a:endParaRPr lang="zh-CN" altLang="en-US"/>
              </a:p>
            </p:txBody>
          </p:sp>
          <p:sp>
            <p:nvSpPr>
              <p:cNvPr id="23671" name="Line 1056"/>
              <p:cNvSpPr>
                <a:spLocks noChangeShapeType="1"/>
              </p:cNvSpPr>
              <p:nvPr/>
            </p:nvSpPr>
            <p:spPr bwMode="auto">
              <a:xfrm>
                <a:off x="1849" y="1730"/>
                <a:ext cx="12" cy="1"/>
              </a:xfrm>
              <a:prstGeom prst="line">
                <a:avLst/>
              </a:prstGeom>
              <a:noFill/>
              <a:ln w="0">
                <a:solidFill>
                  <a:srgbClr val="000000"/>
                </a:solidFill>
                <a:round/>
                <a:headEnd/>
                <a:tailEnd/>
              </a:ln>
            </p:spPr>
            <p:txBody>
              <a:bodyPr/>
              <a:lstStyle/>
              <a:p>
                <a:endParaRPr lang="zh-CN" altLang="en-US"/>
              </a:p>
            </p:txBody>
          </p:sp>
          <p:sp>
            <p:nvSpPr>
              <p:cNvPr id="23672" name="Line 1057"/>
              <p:cNvSpPr>
                <a:spLocks noChangeShapeType="1"/>
              </p:cNvSpPr>
              <p:nvPr/>
            </p:nvSpPr>
            <p:spPr bwMode="auto">
              <a:xfrm>
                <a:off x="1849" y="1633"/>
                <a:ext cx="12" cy="1"/>
              </a:xfrm>
              <a:prstGeom prst="line">
                <a:avLst/>
              </a:prstGeom>
              <a:noFill/>
              <a:ln w="0">
                <a:solidFill>
                  <a:srgbClr val="000000"/>
                </a:solidFill>
                <a:round/>
                <a:headEnd/>
                <a:tailEnd/>
              </a:ln>
            </p:spPr>
            <p:txBody>
              <a:bodyPr/>
              <a:lstStyle/>
              <a:p>
                <a:endParaRPr lang="zh-CN" altLang="en-US"/>
              </a:p>
            </p:txBody>
          </p:sp>
          <p:sp>
            <p:nvSpPr>
              <p:cNvPr id="23673" name="Line 1058"/>
              <p:cNvSpPr>
                <a:spLocks noChangeShapeType="1"/>
              </p:cNvSpPr>
              <p:nvPr/>
            </p:nvSpPr>
            <p:spPr bwMode="auto">
              <a:xfrm>
                <a:off x="1849" y="1535"/>
                <a:ext cx="12" cy="1"/>
              </a:xfrm>
              <a:prstGeom prst="line">
                <a:avLst/>
              </a:prstGeom>
              <a:noFill/>
              <a:ln w="0">
                <a:solidFill>
                  <a:srgbClr val="000000"/>
                </a:solidFill>
                <a:round/>
                <a:headEnd/>
                <a:tailEnd/>
              </a:ln>
            </p:spPr>
            <p:txBody>
              <a:bodyPr/>
              <a:lstStyle/>
              <a:p>
                <a:endParaRPr lang="zh-CN" altLang="en-US"/>
              </a:p>
            </p:txBody>
          </p:sp>
          <p:sp>
            <p:nvSpPr>
              <p:cNvPr id="23674" name="Line 1059"/>
              <p:cNvSpPr>
                <a:spLocks noChangeShapeType="1"/>
              </p:cNvSpPr>
              <p:nvPr/>
            </p:nvSpPr>
            <p:spPr bwMode="auto">
              <a:xfrm>
                <a:off x="1849" y="1437"/>
                <a:ext cx="12" cy="1"/>
              </a:xfrm>
              <a:prstGeom prst="line">
                <a:avLst/>
              </a:prstGeom>
              <a:noFill/>
              <a:ln w="0">
                <a:solidFill>
                  <a:srgbClr val="000000"/>
                </a:solidFill>
                <a:round/>
                <a:headEnd/>
                <a:tailEnd/>
              </a:ln>
            </p:spPr>
            <p:txBody>
              <a:bodyPr/>
              <a:lstStyle/>
              <a:p>
                <a:endParaRPr lang="zh-CN" altLang="en-US"/>
              </a:p>
            </p:txBody>
          </p:sp>
          <p:sp>
            <p:nvSpPr>
              <p:cNvPr id="23675" name="Line 1060"/>
              <p:cNvSpPr>
                <a:spLocks noChangeShapeType="1"/>
              </p:cNvSpPr>
              <p:nvPr/>
            </p:nvSpPr>
            <p:spPr bwMode="auto">
              <a:xfrm>
                <a:off x="1849" y="1340"/>
                <a:ext cx="12" cy="1"/>
              </a:xfrm>
              <a:prstGeom prst="line">
                <a:avLst/>
              </a:prstGeom>
              <a:noFill/>
              <a:ln w="0">
                <a:solidFill>
                  <a:srgbClr val="000000"/>
                </a:solidFill>
                <a:round/>
                <a:headEnd/>
                <a:tailEnd/>
              </a:ln>
            </p:spPr>
            <p:txBody>
              <a:bodyPr/>
              <a:lstStyle/>
              <a:p>
                <a:endParaRPr lang="zh-CN" altLang="en-US"/>
              </a:p>
            </p:txBody>
          </p:sp>
          <p:sp>
            <p:nvSpPr>
              <p:cNvPr id="23676" name="Line 1061"/>
              <p:cNvSpPr>
                <a:spLocks noChangeShapeType="1"/>
              </p:cNvSpPr>
              <p:nvPr/>
            </p:nvSpPr>
            <p:spPr bwMode="auto">
              <a:xfrm>
                <a:off x="1849" y="1242"/>
                <a:ext cx="12" cy="1"/>
              </a:xfrm>
              <a:prstGeom prst="line">
                <a:avLst/>
              </a:prstGeom>
              <a:noFill/>
              <a:ln w="0">
                <a:solidFill>
                  <a:srgbClr val="000000"/>
                </a:solidFill>
                <a:round/>
                <a:headEnd/>
                <a:tailEnd/>
              </a:ln>
            </p:spPr>
            <p:txBody>
              <a:bodyPr/>
              <a:lstStyle/>
              <a:p>
                <a:endParaRPr lang="zh-CN" altLang="en-US"/>
              </a:p>
            </p:txBody>
          </p:sp>
          <p:sp>
            <p:nvSpPr>
              <p:cNvPr id="23677" name="Line 1062"/>
              <p:cNvSpPr>
                <a:spLocks noChangeShapeType="1"/>
              </p:cNvSpPr>
              <p:nvPr/>
            </p:nvSpPr>
            <p:spPr bwMode="auto">
              <a:xfrm>
                <a:off x="1849" y="1145"/>
                <a:ext cx="12" cy="1"/>
              </a:xfrm>
              <a:prstGeom prst="line">
                <a:avLst/>
              </a:prstGeom>
              <a:noFill/>
              <a:ln w="0">
                <a:solidFill>
                  <a:srgbClr val="000000"/>
                </a:solidFill>
                <a:round/>
                <a:headEnd/>
                <a:tailEnd/>
              </a:ln>
            </p:spPr>
            <p:txBody>
              <a:bodyPr/>
              <a:lstStyle/>
              <a:p>
                <a:endParaRPr lang="zh-CN" altLang="en-US"/>
              </a:p>
            </p:txBody>
          </p:sp>
          <p:sp>
            <p:nvSpPr>
              <p:cNvPr id="23678" name="Line 1063"/>
              <p:cNvSpPr>
                <a:spLocks noChangeShapeType="1"/>
              </p:cNvSpPr>
              <p:nvPr/>
            </p:nvSpPr>
            <p:spPr bwMode="auto">
              <a:xfrm>
                <a:off x="1849" y="1047"/>
                <a:ext cx="12" cy="1"/>
              </a:xfrm>
              <a:prstGeom prst="line">
                <a:avLst/>
              </a:prstGeom>
              <a:noFill/>
              <a:ln w="0">
                <a:solidFill>
                  <a:srgbClr val="000000"/>
                </a:solidFill>
                <a:round/>
                <a:headEnd/>
                <a:tailEnd/>
              </a:ln>
            </p:spPr>
            <p:txBody>
              <a:bodyPr/>
              <a:lstStyle/>
              <a:p>
                <a:endParaRPr lang="zh-CN" altLang="en-US"/>
              </a:p>
            </p:txBody>
          </p:sp>
          <p:sp>
            <p:nvSpPr>
              <p:cNvPr id="23679" name="Line 1064"/>
              <p:cNvSpPr>
                <a:spLocks noChangeShapeType="1"/>
              </p:cNvSpPr>
              <p:nvPr/>
            </p:nvSpPr>
            <p:spPr bwMode="auto">
              <a:xfrm>
                <a:off x="1849" y="950"/>
                <a:ext cx="12" cy="1"/>
              </a:xfrm>
              <a:prstGeom prst="line">
                <a:avLst/>
              </a:prstGeom>
              <a:noFill/>
              <a:ln w="0">
                <a:solidFill>
                  <a:srgbClr val="000000"/>
                </a:solidFill>
                <a:round/>
                <a:headEnd/>
                <a:tailEnd/>
              </a:ln>
            </p:spPr>
            <p:txBody>
              <a:bodyPr/>
              <a:lstStyle/>
              <a:p>
                <a:endParaRPr lang="zh-CN" altLang="en-US"/>
              </a:p>
            </p:txBody>
          </p:sp>
          <p:sp>
            <p:nvSpPr>
              <p:cNvPr id="23680" name="Line 1065"/>
              <p:cNvSpPr>
                <a:spLocks noChangeShapeType="1"/>
              </p:cNvSpPr>
              <p:nvPr/>
            </p:nvSpPr>
            <p:spPr bwMode="auto">
              <a:xfrm>
                <a:off x="1861" y="1925"/>
                <a:ext cx="1198" cy="1"/>
              </a:xfrm>
              <a:prstGeom prst="line">
                <a:avLst/>
              </a:prstGeom>
              <a:noFill/>
              <a:ln w="0">
                <a:solidFill>
                  <a:srgbClr val="000000"/>
                </a:solidFill>
                <a:round/>
                <a:headEnd/>
                <a:tailEnd/>
              </a:ln>
            </p:spPr>
            <p:txBody>
              <a:bodyPr/>
              <a:lstStyle/>
              <a:p>
                <a:endParaRPr lang="zh-CN" altLang="en-US"/>
              </a:p>
            </p:txBody>
          </p:sp>
          <p:sp>
            <p:nvSpPr>
              <p:cNvPr id="23681" name="Line 1066"/>
              <p:cNvSpPr>
                <a:spLocks noChangeShapeType="1"/>
              </p:cNvSpPr>
              <p:nvPr/>
            </p:nvSpPr>
            <p:spPr bwMode="auto">
              <a:xfrm flipV="1">
                <a:off x="1861" y="1925"/>
                <a:ext cx="1" cy="12"/>
              </a:xfrm>
              <a:prstGeom prst="line">
                <a:avLst/>
              </a:prstGeom>
              <a:noFill/>
              <a:ln w="0">
                <a:solidFill>
                  <a:srgbClr val="000000"/>
                </a:solidFill>
                <a:round/>
                <a:headEnd/>
                <a:tailEnd/>
              </a:ln>
            </p:spPr>
            <p:txBody>
              <a:bodyPr/>
              <a:lstStyle/>
              <a:p>
                <a:endParaRPr lang="zh-CN" altLang="en-US"/>
              </a:p>
            </p:txBody>
          </p:sp>
          <p:sp>
            <p:nvSpPr>
              <p:cNvPr id="23682" name="Line 1067"/>
              <p:cNvSpPr>
                <a:spLocks noChangeShapeType="1"/>
              </p:cNvSpPr>
              <p:nvPr/>
            </p:nvSpPr>
            <p:spPr bwMode="auto">
              <a:xfrm flipV="1">
                <a:off x="1981" y="1925"/>
                <a:ext cx="1" cy="12"/>
              </a:xfrm>
              <a:prstGeom prst="line">
                <a:avLst/>
              </a:prstGeom>
              <a:noFill/>
              <a:ln w="0">
                <a:solidFill>
                  <a:srgbClr val="000000"/>
                </a:solidFill>
                <a:round/>
                <a:headEnd/>
                <a:tailEnd/>
              </a:ln>
            </p:spPr>
            <p:txBody>
              <a:bodyPr/>
              <a:lstStyle/>
              <a:p>
                <a:endParaRPr lang="zh-CN" altLang="en-US"/>
              </a:p>
            </p:txBody>
          </p:sp>
          <p:sp>
            <p:nvSpPr>
              <p:cNvPr id="23683" name="Line 1068"/>
              <p:cNvSpPr>
                <a:spLocks noChangeShapeType="1"/>
              </p:cNvSpPr>
              <p:nvPr/>
            </p:nvSpPr>
            <p:spPr bwMode="auto">
              <a:xfrm flipV="1">
                <a:off x="2102" y="1925"/>
                <a:ext cx="1" cy="12"/>
              </a:xfrm>
              <a:prstGeom prst="line">
                <a:avLst/>
              </a:prstGeom>
              <a:noFill/>
              <a:ln w="0">
                <a:solidFill>
                  <a:srgbClr val="000000"/>
                </a:solidFill>
                <a:round/>
                <a:headEnd/>
                <a:tailEnd/>
              </a:ln>
            </p:spPr>
            <p:txBody>
              <a:bodyPr/>
              <a:lstStyle/>
              <a:p>
                <a:endParaRPr lang="zh-CN" altLang="en-US"/>
              </a:p>
            </p:txBody>
          </p:sp>
          <p:sp>
            <p:nvSpPr>
              <p:cNvPr id="23684" name="Line 1069"/>
              <p:cNvSpPr>
                <a:spLocks noChangeShapeType="1"/>
              </p:cNvSpPr>
              <p:nvPr/>
            </p:nvSpPr>
            <p:spPr bwMode="auto">
              <a:xfrm flipV="1">
                <a:off x="2219" y="1925"/>
                <a:ext cx="1" cy="12"/>
              </a:xfrm>
              <a:prstGeom prst="line">
                <a:avLst/>
              </a:prstGeom>
              <a:noFill/>
              <a:ln w="0">
                <a:solidFill>
                  <a:srgbClr val="000000"/>
                </a:solidFill>
                <a:round/>
                <a:headEnd/>
                <a:tailEnd/>
              </a:ln>
            </p:spPr>
            <p:txBody>
              <a:bodyPr/>
              <a:lstStyle/>
              <a:p>
                <a:endParaRPr lang="zh-CN" altLang="en-US"/>
              </a:p>
            </p:txBody>
          </p:sp>
          <p:sp>
            <p:nvSpPr>
              <p:cNvPr id="23685" name="Line 1070"/>
              <p:cNvSpPr>
                <a:spLocks noChangeShapeType="1"/>
              </p:cNvSpPr>
              <p:nvPr/>
            </p:nvSpPr>
            <p:spPr bwMode="auto">
              <a:xfrm flipV="1">
                <a:off x="2339" y="1925"/>
                <a:ext cx="1" cy="12"/>
              </a:xfrm>
              <a:prstGeom prst="line">
                <a:avLst/>
              </a:prstGeom>
              <a:noFill/>
              <a:ln w="0">
                <a:solidFill>
                  <a:srgbClr val="000000"/>
                </a:solidFill>
                <a:round/>
                <a:headEnd/>
                <a:tailEnd/>
              </a:ln>
            </p:spPr>
            <p:txBody>
              <a:bodyPr/>
              <a:lstStyle/>
              <a:p>
                <a:endParaRPr lang="zh-CN" altLang="en-US"/>
              </a:p>
            </p:txBody>
          </p:sp>
          <p:sp>
            <p:nvSpPr>
              <p:cNvPr id="23686" name="Line 1071"/>
              <p:cNvSpPr>
                <a:spLocks noChangeShapeType="1"/>
              </p:cNvSpPr>
              <p:nvPr/>
            </p:nvSpPr>
            <p:spPr bwMode="auto">
              <a:xfrm flipV="1">
                <a:off x="2460" y="1925"/>
                <a:ext cx="1" cy="12"/>
              </a:xfrm>
              <a:prstGeom prst="line">
                <a:avLst/>
              </a:prstGeom>
              <a:noFill/>
              <a:ln w="0">
                <a:solidFill>
                  <a:srgbClr val="000000"/>
                </a:solidFill>
                <a:round/>
                <a:headEnd/>
                <a:tailEnd/>
              </a:ln>
            </p:spPr>
            <p:txBody>
              <a:bodyPr/>
              <a:lstStyle/>
              <a:p>
                <a:endParaRPr lang="zh-CN" altLang="en-US"/>
              </a:p>
            </p:txBody>
          </p:sp>
          <p:sp>
            <p:nvSpPr>
              <p:cNvPr id="23687" name="Line 1072"/>
              <p:cNvSpPr>
                <a:spLocks noChangeShapeType="1"/>
              </p:cNvSpPr>
              <p:nvPr/>
            </p:nvSpPr>
            <p:spPr bwMode="auto">
              <a:xfrm flipV="1">
                <a:off x="2581" y="1925"/>
                <a:ext cx="1" cy="12"/>
              </a:xfrm>
              <a:prstGeom prst="line">
                <a:avLst/>
              </a:prstGeom>
              <a:noFill/>
              <a:ln w="0">
                <a:solidFill>
                  <a:srgbClr val="000000"/>
                </a:solidFill>
                <a:round/>
                <a:headEnd/>
                <a:tailEnd/>
              </a:ln>
            </p:spPr>
            <p:txBody>
              <a:bodyPr/>
              <a:lstStyle/>
              <a:p>
                <a:endParaRPr lang="zh-CN" altLang="en-US"/>
              </a:p>
            </p:txBody>
          </p:sp>
          <p:sp>
            <p:nvSpPr>
              <p:cNvPr id="23688" name="Line 1073"/>
              <p:cNvSpPr>
                <a:spLocks noChangeShapeType="1"/>
              </p:cNvSpPr>
              <p:nvPr/>
            </p:nvSpPr>
            <p:spPr bwMode="auto">
              <a:xfrm flipV="1">
                <a:off x="2701" y="1925"/>
                <a:ext cx="1" cy="12"/>
              </a:xfrm>
              <a:prstGeom prst="line">
                <a:avLst/>
              </a:prstGeom>
              <a:noFill/>
              <a:ln w="0">
                <a:solidFill>
                  <a:srgbClr val="000000"/>
                </a:solidFill>
                <a:round/>
                <a:headEnd/>
                <a:tailEnd/>
              </a:ln>
            </p:spPr>
            <p:txBody>
              <a:bodyPr/>
              <a:lstStyle/>
              <a:p>
                <a:endParaRPr lang="zh-CN" altLang="en-US"/>
              </a:p>
            </p:txBody>
          </p:sp>
          <p:sp>
            <p:nvSpPr>
              <p:cNvPr id="23689" name="Line 1074"/>
              <p:cNvSpPr>
                <a:spLocks noChangeShapeType="1"/>
              </p:cNvSpPr>
              <p:nvPr/>
            </p:nvSpPr>
            <p:spPr bwMode="auto">
              <a:xfrm flipV="1">
                <a:off x="2818" y="1925"/>
                <a:ext cx="1" cy="12"/>
              </a:xfrm>
              <a:prstGeom prst="line">
                <a:avLst/>
              </a:prstGeom>
              <a:noFill/>
              <a:ln w="0">
                <a:solidFill>
                  <a:srgbClr val="000000"/>
                </a:solidFill>
                <a:round/>
                <a:headEnd/>
                <a:tailEnd/>
              </a:ln>
            </p:spPr>
            <p:txBody>
              <a:bodyPr/>
              <a:lstStyle/>
              <a:p>
                <a:endParaRPr lang="zh-CN" altLang="en-US"/>
              </a:p>
            </p:txBody>
          </p:sp>
          <p:sp>
            <p:nvSpPr>
              <p:cNvPr id="23690" name="Line 1075"/>
              <p:cNvSpPr>
                <a:spLocks noChangeShapeType="1"/>
              </p:cNvSpPr>
              <p:nvPr/>
            </p:nvSpPr>
            <p:spPr bwMode="auto">
              <a:xfrm flipV="1">
                <a:off x="2939" y="1925"/>
                <a:ext cx="1" cy="12"/>
              </a:xfrm>
              <a:prstGeom prst="line">
                <a:avLst/>
              </a:prstGeom>
              <a:noFill/>
              <a:ln w="0">
                <a:solidFill>
                  <a:srgbClr val="000000"/>
                </a:solidFill>
                <a:round/>
                <a:headEnd/>
                <a:tailEnd/>
              </a:ln>
            </p:spPr>
            <p:txBody>
              <a:bodyPr/>
              <a:lstStyle/>
              <a:p>
                <a:endParaRPr lang="zh-CN" altLang="en-US"/>
              </a:p>
            </p:txBody>
          </p:sp>
          <p:sp>
            <p:nvSpPr>
              <p:cNvPr id="23691" name="Line 1076"/>
              <p:cNvSpPr>
                <a:spLocks noChangeShapeType="1"/>
              </p:cNvSpPr>
              <p:nvPr/>
            </p:nvSpPr>
            <p:spPr bwMode="auto">
              <a:xfrm flipV="1">
                <a:off x="3059" y="1925"/>
                <a:ext cx="1" cy="12"/>
              </a:xfrm>
              <a:prstGeom prst="line">
                <a:avLst/>
              </a:prstGeom>
              <a:noFill/>
              <a:ln w="0">
                <a:solidFill>
                  <a:srgbClr val="000000"/>
                </a:solidFill>
                <a:round/>
                <a:headEnd/>
                <a:tailEnd/>
              </a:ln>
            </p:spPr>
            <p:txBody>
              <a:bodyPr/>
              <a:lstStyle/>
              <a:p>
                <a:endParaRPr lang="zh-CN" altLang="en-US"/>
              </a:p>
            </p:txBody>
          </p:sp>
          <p:sp>
            <p:nvSpPr>
              <p:cNvPr id="23692" name="Freeform 1077"/>
              <p:cNvSpPr>
                <a:spLocks/>
              </p:cNvSpPr>
              <p:nvPr/>
            </p:nvSpPr>
            <p:spPr bwMode="auto">
              <a:xfrm>
                <a:off x="2191" y="15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round/>
                <a:headEnd/>
                <a:tailEnd/>
              </a:ln>
            </p:spPr>
            <p:txBody>
              <a:bodyPr/>
              <a:lstStyle/>
              <a:p>
                <a:endParaRPr lang="zh-CN" altLang="en-US"/>
              </a:p>
            </p:txBody>
          </p:sp>
          <p:sp>
            <p:nvSpPr>
              <p:cNvPr id="23693" name="Freeform 1078"/>
              <p:cNvSpPr>
                <a:spLocks/>
              </p:cNvSpPr>
              <p:nvPr/>
            </p:nvSpPr>
            <p:spPr bwMode="auto">
              <a:xfrm>
                <a:off x="2191" y="13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zh-CN" altLang="en-US"/>
              </a:p>
            </p:txBody>
          </p:sp>
          <p:sp>
            <p:nvSpPr>
              <p:cNvPr id="23694" name="Freeform 1079"/>
              <p:cNvSpPr>
                <a:spLocks/>
              </p:cNvSpPr>
              <p:nvPr/>
            </p:nvSpPr>
            <p:spPr bwMode="auto">
              <a:xfrm>
                <a:off x="2673" y="16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zh-CN" altLang="en-US"/>
              </a:p>
            </p:txBody>
          </p:sp>
          <p:sp>
            <p:nvSpPr>
              <p:cNvPr id="23695" name="Freeform 1080"/>
              <p:cNvSpPr>
                <a:spLocks/>
              </p:cNvSpPr>
              <p:nvPr/>
            </p:nvSpPr>
            <p:spPr bwMode="auto">
              <a:xfrm>
                <a:off x="2311" y="12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zh-CN" altLang="en-US"/>
              </a:p>
            </p:txBody>
          </p:sp>
          <p:sp>
            <p:nvSpPr>
              <p:cNvPr id="23696" name="Freeform 1081"/>
              <p:cNvSpPr>
                <a:spLocks/>
              </p:cNvSpPr>
              <p:nvPr/>
            </p:nvSpPr>
            <p:spPr bwMode="auto">
              <a:xfrm>
                <a:off x="2191" y="11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zh-CN" altLang="en-US"/>
              </a:p>
            </p:txBody>
          </p:sp>
          <p:sp>
            <p:nvSpPr>
              <p:cNvPr id="23697" name="Freeform 1082"/>
              <p:cNvSpPr>
                <a:spLocks/>
              </p:cNvSpPr>
              <p:nvPr/>
            </p:nvSpPr>
            <p:spPr bwMode="auto">
              <a:xfrm>
                <a:off x="2790"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round/>
                <a:headEnd/>
                <a:tailEnd/>
              </a:ln>
            </p:spPr>
            <p:txBody>
              <a:bodyPr/>
              <a:lstStyle/>
              <a:p>
                <a:endParaRPr lang="zh-CN" altLang="en-US"/>
              </a:p>
            </p:txBody>
          </p:sp>
          <p:sp>
            <p:nvSpPr>
              <p:cNvPr id="23698" name="Freeform 1083"/>
              <p:cNvSpPr>
                <a:spLocks/>
              </p:cNvSpPr>
              <p:nvPr/>
            </p:nvSpPr>
            <p:spPr bwMode="auto">
              <a:xfrm>
                <a:off x="2311" y="14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zh-CN" altLang="en-US"/>
              </a:p>
            </p:txBody>
          </p:sp>
          <p:sp>
            <p:nvSpPr>
              <p:cNvPr id="23699" name="Freeform 1084"/>
              <p:cNvSpPr>
                <a:spLocks/>
              </p:cNvSpPr>
              <p:nvPr/>
            </p:nvSpPr>
            <p:spPr bwMode="auto">
              <a:xfrm>
                <a:off x="2432" y="17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zh-CN" altLang="en-US"/>
              </a:p>
            </p:txBody>
          </p:sp>
          <p:sp>
            <p:nvSpPr>
              <p:cNvPr id="23700" name="Freeform 1085"/>
              <p:cNvSpPr>
                <a:spLocks/>
              </p:cNvSpPr>
              <p:nvPr/>
            </p:nvSpPr>
            <p:spPr bwMode="auto">
              <a:xfrm>
                <a:off x="2673" y="15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round/>
                <a:headEnd/>
                <a:tailEnd/>
              </a:ln>
            </p:spPr>
            <p:txBody>
              <a:bodyPr/>
              <a:lstStyle/>
              <a:p>
                <a:endParaRPr lang="zh-CN" altLang="en-US"/>
              </a:p>
            </p:txBody>
          </p:sp>
          <p:sp>
            <p:nvSpPr>
              <p:cNvPr id="23701" name="Freeform 1086"/>
              <p:cNvSpPr>
                <a:spLocks/>
              </p:cNvSpPr>
              <p:nvPr/>
            </p:nvSpPr>
            <p:spPr bwMode="auto">
              <a:xfrm>
                <a:off x="2432"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zh-CN" altLang="en-US"/>
              </a:p>
            </p:txBody>
          </p:sp>
          <p:sp>
            <p:nvSpPr>
              <p:cNvPr id="23702" name="Rectangle 1087"/>
              <p:cNvSpPr>
                <a:spLocks noChangeArrowheads="1"/>
              </p:cNvSpPr>
              <p:nvPr/>
            </p:nvSpPr>
            <p:spPr bwMode="auto">
              <a:xfrm>
                <a:off x="1805" y="1897"/>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0</a:t>
                </a:r>
                <a:endParaRPr lang="ko-KR" altLang="en-US">
                  <a:ea typeface="Gulim" pitchFamily="34" charset="-127"/>
                </a:endParaRPr>
              </a:p>
            </p:txBody>
          </p:sp>
          <p:sp>
            <p:nvSpPr>
              <p:cNvPr id="23703" name="Rectangle 1088"/>
              <p:cNvSpPr>
                <a:spLocks noChangeArrowheads="1"/>
              </p:cNvSpPr>
              <p:nvPr/>
            </p:nvSpPr>
            <p:spPr bwMode="auto">
              <a:xfrm>
                <a:off x="1805" y="1799"/>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1</a:t>
                </a:r>
                <a:endParaRPr lang="ko-KR" altLang="en-US">
                  <a:ea typeface="Gulim" pitchFamily="34" charset="-127"/>
                </a:endParaRPr>
              </a:p>
            </p:txBody>
          </p:sp>
          <p:sp>
            <p:nvSpPr>
              <p:cNvPr id="23704" name="Rectangle 1089"/>
              <p:cNvSpPr>
                <a:spLocks noChangeArrowheads="1"/>
              </p:cNvSpPr>
              <p:nvPr/>
            </p:nvSpPr>
            <p:spPr bwMode="auto">
              <a:xfrm>
                <a:off x="1805" y="1702"/>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2</a:t>
                </a:r>
                <a:endParaRPr lang="ko-KR" altLang="en-US">
                  <a:ea typeface="Gulim" pitchFamily="34" charset="-127"/>
                </a:endParaRPr>
              </a:p>
            </p:txBody>
          </p:sp>
          <p:sp>
            <p:nvSpPr>
              <p:cNvPr id="23705" name="Rectangle 1090"/>
              <p:cNvSpPr>
                <a:spLocks noChangeArrowheads="1"/>
              </p:cNvSpPr>
              <p:nvPr/>
            </p:nvSpPr>
            <p:spPr bwMode="auto">
              <a:xfrm>
                <a:off x="1805" y="1604"/>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3</a:t>
                </a:r>
                <a:endParaRPr lang="ko-KR" altLang="en-US">
                  <a:ea typeface="Gulim" pitchFamily="34" charset="-127"/>
                </a:endParaRPr>
              </a:p>
            </p:txBody>
          </p:sp>
          <p:sp>
            <p:nvSpPr>
              <p:cNvPr id="23706" name="Rectangle 1091"/>
              <p:cNvSpPr>
                <a:spLocks noChangeArrowheads="1"/>
              </p:cNvSpPr>
              <p:nvPr/>
            </p:nvSpPr>
            <p:spPr bwMode="auto">
              <a:xfrm>
                <a:off x="1805" y="1507"/>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4</a:t>
                </a:r>
                <a:endParaRPr lang="ko-KR" altLang="en-US">
                  <a:ea typeface="Gulim" pitchFamily="34" charset="-127"/>
                </a:endParaRPr>
              </a:p>
            </p:txBody>
          </p:sp>
          <p:sp>
            <p:nvSpPr>
              <p:cNvPr id="23707" name="Rectangle 1092"/>
              <p:cNvSpPr>
                <a:spLocks noChangeArrowheads="1"/>
              </p:cNvSpPr>
              <p:nvPr/>
            </p:nvSpPr>
            <p:spPr bwMode="auto">
              <a:xfrm>
                <a:off x="1805" y="1409"/>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5</a:t>
                </a:r>
                <a:endParaRPr lang="ko-KR" altLang="en-US">
                  <a:ea typeface="Gulim" pitchFamily="34" charset="-127"/>
                </a:endParaRPr>
              </a:p>
            </p:txBody>
          </p:sp>
          <p:sp>
            <p:nvSpPr>
              <p:cNvPr id="23708" name="Rectangle 1093"/>
              <p:cNvSpPr>
                <a:spLocks noChangeArrowheads="1"/>
              </p:cNvSpPr>
              <p:nvPr/>
            </p:nvSpPr>
            <p:spPr bwMode="auto">
              <a:xfrm>
                <a:off x="1805" y="1310"/>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6</a:t>
                </a:r>
                <a:endParaRPr lang="ko-KR" altLang="en-US">
                  <a:ea typeface="Gulim" pitchFamily="34" charset="-127"/>
                </a:endParaRPr>
              </a:p>
            </p:txBody>
          </p:sp>
          <p:sp>
            <p:nvSpPr>
              <p:cNvPr id="23709" name="Rectangle 1094"/>
              <p:cNvSpPr>
                <a:spLocks noChangeArrowheads="1"/>
              </p:cNvSpPr>
              <p:nvPr/>
            </p:nvSpPr>
            <p:spPr bwMode="auto">
              <a:xfrm>
                <a:off x="1805" y="1214"/>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7</a:t>
                </a:r>
                <a:endParaRPr lang="ko-KR" altLang="en-US">
                  <a:ea typeface="Gulim" pitchFamily="34" charset="-127"/>
                </a:endParaRPr>
              </a:p>
            </p:txBody>
          </p:sp>
          <p:sp>
            <p:nvSpPr>
              <p:cNvPr id="23710" name="Rectangle 1095"/>
              <p:cNvSpPr>
                <a:spLocks noChangeArrowheads="1"/>
              </p:cNvSpPr>
              <p:nvPr/>
            </p:nvSpPr>
            <p:spPr bwMode="auto">
              <a:xfrm>
                <a:off x="1805" y="1116"/>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8</a:t>
                </a:r>
                <a:endParaRPr lang="ko-KR" altLang="en-US">
                  <a:ea typeface="Gulim" pitchFamily="34" charset="-127"/>
                </a:endParaRPr>
              </a:p>
            </p:txBody>
          </p:sp>
          <p:sp>
            <p:nvSpPr>
              <p:cNvPr id="23711" name="Rectangle 1096"/>
              <p:cNvSpPr>
                <a:spLocks noChangeArrowheads="1"/>
              </p:cNvSpPr>
              <p:nvPr/>
            </p:nvSpPr>
            <p:spPr bwMode="auto">
              <a:xfrm>
                <a:off x="1805" y="1019"/>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9</a:t>
                </a:r>
                <a:endParaRPr lang="ko-KR" altLang="en-US">
                  <a:ea typeface="Gulim" pitchFamily="34" charset="-127"/>
                </a:endParaRPr>
              </a:p>
            </p:txBody>
          </p:sp>
          <p:sp>
            <p:nvSpPr>
              <p:cNvPr id="23712" name="Rectangle 1097"/>
              <p:cNvSpPr>
                <a:spLocks noChangeArrowheads="1"/>
              </p:cNvSpPr>
              <p:nvPr/>
            </p:nvSpPr>
            <p:spPr bwMode="auto">
              <a:xfrm>
                <a:off x="1779" y="920"/>
                <a:ext cx="61"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10</a:t>
                </a:r>
                <a:endParaRPr lang="ko-KR" altLang="en-US">
                  <a:ea typeface="Gulim" pitchFamily="34" charset="-127"/>
                </a:endParaRPr>
              </a:p>
            </p:txBody>
          </p:sp>
          <p:sp>
            <p:nvSpPr>
              <p:cNvPr id="23713" name="Rectangle 1098"/>
              <p:cNvSpPr>
                <a:spLocks noChangeArrowheads="1"/>
              </p:cNvSpPr>
              <p:nvPr/>
            </p:nvSpPr>
            <p:spPr bwMode="auto">
              <a:xfrm>
                <a:off x="1849" y="1962"/>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0</a:t>
                </a:r>
                <a:endParaRPr lang="ko-KR" altLang="en-US">
                  <a:ea typeface="Gulim" pitchFamily="34" charset="-127"/>
                </a:endParaRPr>
              </a:p>
            </p:txBody>
          </p:sp>
          <p:sp>
            <p:nvSpPr>
              <p:cNvPr id="23714" name="Rectangle 1099"/>
              <p:cNvSpPr>
                <a:spLocks noChangeArrowheads="1"/>
              </p:cNvSpPr>
              <p:nvPr/>
            </p:nvSpPr>
            <p:spPr bwMode="auto">
              <a:xfrm>
                <a:off x="1968" y="1962"/>
                <a:ext cx="31"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1</a:t>
                </a:r>
                <a:endParaRPr lang="ko-KR" altLang="en-US">
                  <a:ea typeface="Gulim" pitchFamily="34" charset="-127"/>
                </a:endParaRPr>
              </a:p>
            </p:txBody>
          </p:sp>
          <p:sp>
            <p:nvSpPr>
              <p:cNvPr id="23715" name="Rectangle 1100"/>
              <p:cNvSpPr>
                <a:spLocks noChangeArrowheads="1"/>
              </p:cNvSpPr>
              <p:nvPr/>
            </p:nvSpPr>
            <p:spPr bwMode="auto">
              <a:xfrm>
                <a:off x="2090" y="1962"/>
                <a:ext cx="31"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2</a:t>
                </a:r>
                <a:endParaRPr lang="ko-KR" altLang="en-US">
                  <a:ea typeface="Gulim" pitchFamily="34" charset="-127"/>
                </a:endParaRPr>
              </a:p>
            </p:txBody>
          </p:sp>
          <p:sp>
            <p:nvSpPr>
              <p:cNvPr id="23716" name="Rectangle 1101"/>
              <p:cNvSpPr>
                <a:spLocks noChangeArrowheads="1"/>
              </p:cNvSpPr>
              <p:nvPr/>
            </p:nvSpPr>
            <p:spPr bwMode="auto">
              <a:xfrm>
                <a:off x="2207" y="1962"/>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3</a:t>
                </a:r>
                <a:endParaRPr lang="ko-KR" altLang="en-US">
                  <a:ea typeface="Gulim" pitchFamily="34" charset="-127"/>
                </a:endParaRPr>
              </a:p>
            </p:txBody>
          </p:sp>
          <p:sp>
            <p:nvSpPr>
              <p:cNvPr id="23717" name="Rectangle 1102"/>
              <p:cNvSpPr>
                <a:spLocks noChangeArrowheads="1"/>
              </p:cNvSpPr>
              <p:nvPr/>
            </p:nvSpPr>
            <p:spPr bwMode="auto">
              <a:xfrm>
                <a:off x="2326" y="1962"/>
                <a:ext cx="31"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4</a:t>
                </a:r>
                <a:endParaRPr lang="ko-KR" altLang="en-US">
                  <a:ea typeface="Gulim" pitchFamily="34" charset="-127"/>
                </a:endParaRPr>
              </a:p>
            </p:txBody>
          </p:sp>
          <p:sp>
            <p:nvSpPr>
              <p:cNvPr id="23718" name="Rectangle 1103"/>
              <p:cNvSpPr>
                <a:spLocks noChangeArrowheads="1"/>
              </p:cNvSpPr>
              <p:nvPr/>
            </p:nvSpPr>
            <p:spPr bwMode="auto">
              <a:xfrm>
                <a:off x="2448" y="1962"/>
                <a:ext cx="31"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5</a:t>
                </a:r>
                <a:endParaRPr lang="ko-KR" altLang="en-US">
                  <a:ea typeface="Gulim" pitchFamily="34" charset="-127"/>
                </a:endParaRPr>
              </a:p>
            </p:txBody>
          </p:sp>
          <p:sp>
            <p:nvSpPr>
              <p:cNvPr id="23719" name="Rectangle 1104"/>
              <p:cNvSpPr>
                <a:spLocks noChangeArrowheads="1"/>
              </p:cNvSpPr>
              <p:nvPr/>
            </p:nvSpPr>
            <p:spPr bwMode="auto">
              <a:xfrm>
                <a:off x="2569" y="1962"/>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6</a:t>
                </a:r>
                <a:endParaRPr lang="ko-KR" altLang="en-US">
                  <a:ea typeface="Gulim" pitchFamily="34" charset="-127"/>
                </a:endParaRPr>
              </a:p>
            </p:txBody>
          </p:sp>
          <p:sp>
            <p:nvSpPr>
              <p:cNvPr id="23720" name="Rectangle 1105"/>
              <p:cNvSpPr>
                <a:spLocks noChangeArrowheads="1"/>
              </p:cNvSpPr>
              <p:nvPr/>
            </p:nvSpPr>
            <p:spPr bwMode="auto">
              <a:xfrm>
                <a:off x="2689" y="1962"/>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7</a:t>
                </a:r>
                <a:endParaRPr lang="ko-KR" altLang="en-US">
                  <a:ea typeface="Gulim" pitchFamily="34" charset="-127"/>
                </a:endParaRPr>
              </a:p>
            </p:txBody>
          </p:sp>
          <p:sp>
            <p:nvSpPr>
              <p:cNvPr id="23721" name="Rectangle 1106"/>
              <p:cNvSpPr>
                <a:spLocks noChangeArrowheads="1"/>
              </p:cNvSpPr>
              <p:nvPr/>
            </p:nvSpPr>
            <p:spPr bwMode="auto">
              <a:xfrm>
                <a:off x="2806" y="1962"/>
                <a:ext cx="31"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8</a:t>
                </a:r>
                <a:endParaRPr lang="ko-KR" altLang="en-US">
                  <a:ea typeface="Gulim" pitchFamily="34" charset="-127"/>
                </a:endParaRPr>
              </a:p>
            </p:txBody>
          </p:sp>
          <p:sp>
            <p:nvSpPr>
              <p:cNvPr id="23722" name="Rectangle 1107"/>
              <p:cNvSpPr>
                <a:spLocks noChangeArrowheads="1"/>
              </p:cNvSpPr>
              <p:nvPr/>
            </p:nvSpPr>
            <p:spPr bwMode="auto">
              <a:xfrm>
                <a:off x="2927" y="1962"/>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9</a:t>
                </a:r>
                <a:endParaRPr lang="ko-KR" altLang="en-US">
                  <a:ea typeface="Gulim" pitchFamily="34" charset="-127"/>
                </a:endParaRPr>
              </a:p>
            </p:txBody>
          </p:sp>
          <p:sp>
            <p:nvSpPr>
              <p:cNvPr id="23723" name="Rectangle 1108"/>
              <p:cNvSpPr>
                <a:spLocks noChangeArrowheads="1"/>
              </p:cNvSpPr>
              <p:nvPr/>
            </p:nvSpPr>
            <p:spPr bwMode="auto">
              <a:xfrm>
                <a:off x="3035" y="1962"/>
                <a:ext cx="6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10</a:t>
                </a:r>
                <a:endParaRPr lang="ko-KR" altLang="en-US">
                  <a:ea typeface="Gulim" pitchFamily="34" charset="-127"/>
                </a:endParaRPr>
              </a:p>
            </p:txBody>
          </p:sp>
          <p:sp>
            <p:nvSpPr>
              <p:cNvPr id="23724" name="Rectangle 1109"/>
              <p:cNvSpPr>
                <a:spLocks noChangeArrowheads="1"/>
              </p:cNvSpPr>
              <p:nvPr/>
            </p:nvSpPr>
            <p:spPr bwMode="auto">
              <a:xfrm>
                <a:off x="1728" y="864"/>
                <a:ext cx="1396" cy="1208"/>
              </a:xfrm>
              <a:prstGeom prst="rect">
                <a:avLst/>
              </a:prstGeom>
              <a:noFill/>
              <a:ln w="0">
                <a:solidFill>
                  <a:srgbClr val="000000"/>
                </a:solidFill>
                <a:miter lim="800000"/>
                <a:headEnd/>
                <a:tailEnd/>
              </a:ln>
            </p:spPr>
            <p:txBody>
              <a:bodyPr/>
              <a:lstStyle/>
              <a:p>
                <a:endParaRPr lang="zh-CN" altLang="zh-CN"/>
              </a:p>
            </p:txBody>
          </p:sp>
        </p:grpSp>
        <p:grpSp>
          <p:nvGrpSpPr>
            <p:cNvPr id="23559" name="Group 1110"/>
            <p:cNvGrpSpPr>
              <a:grpSpLocks/>
            </p:cNvGrpSpPr>
            <p:nvPr/>
          </p:nvGrpSpPr>
          <p:grpSpPr bwMode="auto">
            <a:xfrm>
              <a:off x="3408" y="3072"/>
              <a:ext cx="1248" cy="1112"/>
              <a:chOff x="3616" y="2464"/>
              <a:chExt cx="1396" cy="1208"/>
            </a:xfrm>
          </p:grpSpPr>
          <p:sp>
            <p:nvSpPr>
              <p:cNvPr id="23561" name="Rectangle 1111"/>
              <p:cNvSpPr>
                <a:spLocks noChangeArrowheads="1"/>
              </p:cNvSpPr>
              <p:nvPr/>
            </p:nvSpPr>
            <p:spPr bwMode="auto">
              <a:xfrm>
                <a:off x="3616" y="2464"/>
                <a:ext cx="1396" cy="1208"/>
              </a:xfrm>
              <a:prstGeom prst="rect">
                <a:avLst/>
              </a:prstGeom>
              <a:solidFill>
                <a:srgbClr val="FFFFFF"/>
              </a:solidFill>
              <a:ln w="0">
                <a:solidFill>
                  <a:srgbClr val="000000"/>
                </a:solidFill>
                <a:miter lim="800000"/>
                <a:headEnd/>
                <a:tailEnd/>
              </a:ln>
            </p:spPr>
            <p:txBody>
              <a:bodyPr/>
              <a:lstStyle/>
              <a:p>
                <a:endParaRPr lang="zh-CN" altLang="zh-CN"/>
              </a:p>
            </p:txBody>
          </p:sp>
          <p:sp>
            <p:nvSpPr>
              <p:cNvPr id="23562" name="Rectangle 1112"/>
              <p:cNvSpPr>
                <a:spLocks noChangeArrowheads="1"/>
              </p:cNvSpPr>
              <p:nvPr/>
            </p:nvSpPr>
            <p:spPr bwMode="auto">
              <a:xfrm>
                <a:off x="3749" y="2550"/>
                <a:ext cx="1198" cy="975"/>
              </a:xfrm>
              <a:prstGeom prst="rect">
                <a:avLst/>
              </a:prstGeom>
              <a:solidFill>
                <a:srgbClr val="FFFFFF"/>
              </a:solidFill>
              <a:ln w="9525">
                <a:noFill/>
                <a:miter lim="800000"/>
                <a:headEnd/>
                <a:tailEnd/>
              </a:ln>
            </p:spPr>
            <p:txBody>
              <a:bodyPr/>
              <a:lstStyle/>
              <a:p>
                <a:endParaRPr lang="zh-CN" altLang="zh-CN"/>
              </a:p>
            </p:txBody>
          </p:sp>
          <p:sp>
            <p:nvSpPr>
              <p:cNvPr id="23563" name="Line 1113"/>
              <p:cNvSpPr>
                <a:spLocks noChangeShapeType="1"/>
              </p:cNvSpPr>
              <p:nvPr/>
            </p:nvSpPr>
            <p:spPr bwMode="auto">
              <a:xfrm>
                <a:off x="3749" y="3428"/>
                <a:ext cx="1198" cy="1"/>
              </a:xfrm>
              <a:prstGeom prst="line">
                <a:avLst/>
              </a:prstGeom>
              <a:noFill/>
              <a:ln w="0">
                <a:solidFill>
                  <a:srgbClr val="000000"/>
                </a:solidFill>
                <a:round/>
                <a:headEnd/>
                <a:tailEnd/>
              </a:ln>
            </p:spPr>
            <p:txBody>
              <a:bodyPr/>
              <a:lstStyle/>
              <a:p>
                <a:endParaRPr lang="zh-CN" altLang="en-US"/>
              </a:p>
            </p:txBody>
          </p:sp>
          <p:sp>
            <p:nvSpPr>
              <p:cNvPr id="23564" name="Line 1114"/>
              <p:cNvSpPr>
                <a:spLocks noChangeShapeType="1"/>
              </p:cNvSpPr>
              <p:nvPr/>
            </p:nvSpPr>
            <p:spPr bwMode="auto">
              <a:xfrm>
                <a:off x="3749" y="3330"/>
                <a:ext cx="1198" cy="1"/>
              </a:xfrm>
              <a:prstGeom prst="line">
                <a:avLst/>
              </a:prstGeom>
              <a:noFill/>
              <a:ln w="0">
                <a:solidFill>
                  <a:srgbClr val="000000"/>
                </a:solidFill>
                <a:round/>
                <a:headEnd/>
                <a:tailEnd/>
              </a:ln>
            </p:spPr>
            <p:txBody>
              <a:bodyPr/>
              <a:lstStyle/>
              <a:p>
                <a:endParaRPr lang="zh-CN" altLang="en-US"/>
              </a:p>
            </p:txBody>
          </p:sp>
          <p:sp>
            <p:nvSpPr>
              <p:cNvPr id="23565" name="Line 1115"/>
              <p:cNvSpPr>
                <a:spLocks noChangeShapeType="1"/>
              </p:cNvSpPr>
              <p:nvPr/>
            </p:nvSpPr>
            <p:spPr bwMode="auto">
              <a:xfrm>
                <a:off x="3749" y="3233"/>
                <a:ext cx="1198" cy="1"/>
              </a:xfrm>
              <a:prstGeom prst="line">
                <a:avLst/>
              </a:prstGeom>
              <a:noFill/>
              <a:ln w="0">
                <a:solidFill>
                  <a:srgbClr val="000000"/>
                </a:solidFill>
                <a:round/>
                <a:headEnd/>
                <a:tailEnd/>
              </a:ln>
            </p:spPr>
            <p:txBody>
              <a:bodyPr/>
              <a:lstStyle/>
              <a:p>
                <a:endParaRPr lang="zh-CN" altLang="en-US"/>
              </a:p>
            </p:txBody>
          </p:sp>
          <p:sp>
            <p:nvSpPr>
              <p:cNvPr id="23566" name="Line 1116"/>
              <p:cNvSpPr>
                <a:spLocks noChangeShapeType="1"/>
              </p:cNvSpPr>
              <p:nvPr/>
            </p:nvSpPr>
            <p:spPr bwMode="auto">
              <a:xfrm>
                <a:off x="3749" y="3135"/>
                <a:ext cx="1198" cy="1"/>
              </a:xfrm>
              <a:prstGeom prst="line">
                <a:avLst/>
              </a:prstGeom>
              <a:noFill/>
              <a:ln w="0">
                <a:solidFill>
                  <a:srgbClr val="000000"/>
                </a:solidFill>
                <a:round/>
                <a:headEnd/>
                <a:tailEnd/>
              </a:ln>
            </p:spPr>
            <p:txBody>
              <a:bodyPr/>
              <a:lstStyle/>
              <a:p>
                <a:endParaRPr lang="zh-CN" altLang="en-US"/>
              </a:p>
            </p:txBody>
          </p:sp>
          <p:sp>
            <p:nvSpPr>
              <p:cNvPr id="23567" name="Line 1117"/>
              <p:cNvSpPr>
                <a:spLocks noChangeShapeType="1"/>
              </p:cNvSpPr>
              <p:nvPr/>
            </p:nvSpPr>
            <p:spPr bwMode="auto">
              <a:xfrm>
                <a:off x="3749" y="3037"/>
                <a:ext cx="1198" cy="1"/>
              </a:xfrm>
              <a:prstGeom prst="line">
                <a:avLst/>
              </a:prstGeom>
              <a:noFill/>
              <a:ln w="0">
                <a:solidFill>
                  <a:srgbClr val="000000"/>
                </a:solidFill>
                <a:round/>
                <a:headEnd/>
                <a:tailEnd/>
              </a:ln>
            </p:spPr>
            <p:txBody>
              <a:bodyPr/>
              <a:lstStyle/>
              <a:p>
                <a:endParaRPr lang="zh-CN" altLang="en-US"/>
              </a:p>
            </p:txBody>
          </p:sp>
          <p:sp>
            <p:nvSpPr>
              <p:cNvPr id="23568" name="Line 1118"/>
              <p:cNvSpPr>
                <a:spLocks noChangeShapeType="1"/>
              </p:cNvSpPr>
              <p:nvPr/>
            </p:nvSpPr>
            <p:spPr bwMode="auto">
              <a:xfrm>
                <a:off x="3749" y="2940"/>
                <a:ext cx="1198" cy="1"/>
              </a:xfrm>
              <a:prstGeom prst="line">
                <a:avLst/>
              </a:prstGeom>
              <a:noFill/>
              <a:ln w="0">
                <a:solidFill>
                  <a:srgbClr val="000000"/>
                </a:solidFill>
                <a:round/>
                <a:headEnd/>
                <a:tailEnd/>
              </a:ln>
            </p:spPr>
            <p:txBody>
              <a:bodyPr/>
              <a:lstStyle/>
              <a:p>
                <a:endParaRPr lang="zh-CN" altLang="en-US"/>
              </a:p>
            </p:txBody>
          </p:sp>
          <p:sp>
            <p:nvSpPr>
              <p:cNvPr id="23569" name="Line 1119"/>
              <p:cNvSpPr>
                <a:spLocks noChangeShapeType="1"/>
              </p:cNvSpPr>
              <p:nvPr/>
            </p:nvSpPr>
            <p:spPr bwMode="auto">
              <a:xfrm>
                <a:off x="3749" y="2842"/>
                <a:ext cx="1198" cy="1"/>
              </a:xfrm>
              <a:prstGeom prst="line">
                <a:avLst/>
              </a:prstGeom>
              <a:noFill/>
              <a:ln w="0">
                <a:solidFill>
                  <a:srgbClr val="000000"/>
                </a:solidFill>
                <a:round/>
                <a:headEnd/>
                <a:tailEnd/>
              </a:ln>
            </p:spPr>
            <p:txBody>
              <a:bodyPr/>
              <a:lstStyle/>
              <a:p>
                <a:endParaRPr lang="zh-CN" altLang="en-US"/>
              </a:p>
            </p:txBody>
          </p:sp>
          <p:sp>
            <p:nvSpPr>
              <p:cNvPr id="23570" name="Line 1120"/>
              <p:cNvSpPr>
                <a:spLocks noChangeShapeType="1"/>
              </p:cNvSpPr>
              <p:nvPr/>
            </p:nvSpPr>
            <p:spPr bwMode="auto">
              <a:xfrm>
                <a:off x="3749" y="2745"/>
                <a:ext cx="1198" cy="1"/>
              </a:xfrm>
              <a:prstGeom prst="line">
                <a:avLst/>
              </a:prstGeom>
              <a:noFill/>
              <a:ln w="0">
                <a:solidFill>
                  <a:srgbClr val="000000"/>
                </a:solidFill>
                <a:round/>
                <a:headEnd/>
                <a:tailEnd/>
              </a:ln>
            </p:spPr>
            <p:txBody>
              <a:bodyPr/>
              <a:lstStyle/>
              <a:p>
                <a:endParaRPr lang="zh-CN" altLang="en-US"/>
              </a:p>
            </p:txBody>
          </p:sp>
          <p:sp>
            <p:nvSpPr>
              <p:cNvPr id="23571" name="Line 1121"/>
              <p:cNvSpPr>
                <a:spLocks noChangeShapeType="1"/>
              </p:cNvSpPr>
              <p:nvPr/>
            </p:nvSpPr>
            <p:spPr bwMode="auto">
              <a:xfrm>
                <a:off x="3749" y="2647"/>
                <a:ext cx="1198" cy="1"/>
              </a:xfrm>
              <a:prstGeom prst="line">
                <a:avLst/>
              </a:prstGeom>
              <a:noFill/>
              <a:ln w="0">
                <a:solidFill>
                  <a:srgbClr val="000000"/>
                </a:solidFill>
                <a:round/>
                <a:headEnd/>
                <a:tailEnd/>
              </a:ln>
            </p:spPr>
            <p:txBody>
              <a:bodyPr/>
              <a:lstStyle/>
              <a:p>
                <a:endParaRPr lang="zh-CN" altLang="en-US"/>
              </a:p>
            </p:txBody>
          </p:sp>
          <p:sp>
            <p:nvSpPr>
              <p:cNvPr id="23572" name="Line 1122"/>
              <p:cNvSpPr>
                <a:spLocks noChangeShapeType="1"/>
              </p:cNvSpPr>
              <p:nvPr/>
            </p:nvSpPr>
            <p:spPr bwMode="auto">
              <a:xfrm>
                <a:off x="3749" y="2550"/>
                <a:ext cx="1198" cy="1"/>
              </a:xfrm>
              <a:prstGeom prst="line">
                <a:avLst/>
              </a:prstGeom>
              <a:noFill/>
              <a:ln w="0">
                <a:solidFill>
                  <a:srgbClr val="000000"/>
                </a:solidFill>
                <a:round/>
                <a:headEnd/>
                <a:tailEnd/>
              </a:ln>
            </p:spPr>
            <p:txBody>
              <a:bodyPr/>
              <a:lstStyle/>
              <a:p>
                <a:endParaRPr lang="zh-CN" altLang="en-US"/>
              </a:p>
            </p:txBody>
          </p:sp>
          <p:sp>
            <p:nvSpPr>
              <p:cNvPr id="23573" name="Line 1123"/>
              <p:cNvSpPr>
                <a:spLocks noChangeShapeType="1"/>
              </p:cNvSpPr>
              <p:nvPr/>
            </p:nvSpPr>
            <p:spPr bwMode="auto">
              <a:xfrm>
                <a:off x="3869" y="2550"/>
                <a:ext cx="1" cy="975"/>
              </a:xfrm>
              <a:prstGeom prst="line">
                <a:avLst/>
              </a:prstGeom>
              <a:noFill/>
              <a:ln w="0">
                <a:solidFill>
                  <a:srgbClr val="000000"/>
                </a:solidFill>
                <a:round/>
                <a:headEnd/>
                <a:tailEnd/>
              </a:ln>
            </p:spPr>
            <p:txBody>
              <a:bodyPr/>
              <a:lstStyle/>
              <a:p>
                <a:endParaRPr lang="zh-CN" altLang="en-US"/>
              </a:p>
            </p:txBody>
          </p:sp>
          <p:sp>
            <p:nvSpPr>
              <p:cNvPr id="23574" name="Line 1124"/>
              <p:cNvSpPr>
                <a:spLocks noChangeShapeType="1"/>
              </p:cNvSpPr>
              <p:nvPr/>
            </p:nvSpPr>
            <p:spPr bwMode="auto">
              <a:xfrm>
                <a:off x="3990" y="2550"/>
                <a:ext cx="1" cy="975"/>
              </a:xfrm>
              <a:prstGeom prst="line">
                <a:avLst/>
              </a:prstGeom>
              <a:noFill/>
              <a:ln w="0">
                <a:solidFill>
                  <a:srgbClr val="000000"/>
                </a:solidFill>
                <a:round/>
                <a:headEnd/>
                <a:tailEnd/>
              </a:ln>
            </p:spPr>
            <p:txBody>
              <a:bodyPr/>
              <a:lstStyle/>
              <a:p>
                <a:endParaRPr lang="zh-CN" altLang="en-US"/>
              </a:p>
            </p:txBody>
          </p:sp>
          <p:sp>
            <p:nvSpPr>
              <p:cNvPr id="23575" name="Line 1125"/>
              <p:cNvSpPr>
                <a:spLocks noChangeShapeType="1"/>
              </p:cNvSpPr>
              <p:nvPr/>
            </p:nvSpPr>
            <p:spPr bwMode="auto">
              <a:xfrm>
                <a:off x="4107" y="2550"/>
                <a:ext cx="1" cy="975"/>
              </a:xfrm>
              <a:prstGeom prst="line">
                <a:avLst/>
              </a:prstGeom>
              <a:noFill/>
              <a:ln w="0">
                <a:solidFill>
                  <a:srgbClr val="000000"/>
                </a:solidFill>
                <a:round/>
                <a:headEnd/>
                <a:tailEnd/>
              </a:ln>
            </p:spPr>
            <p:txBody>
              <a:bodyPr/>
              <a:lstStyle/>
              <a:p>
                <a:endParaRPr lang="zh-CN" altLang="en-US"/>
              </a:p>
            </p:txBody>
          </p:sp>
          <p:sp>
            <p:nvSpPr>
              <p:cNvPr id="23576" name="Line 1126"/>
              <p:cNvSpPr>
                <a:spLocks noChangeShapeType="1"/>
              </p:cNvSpPr>
              <p:nvPr/>
            </p:nvSpPr>
            <p:spPr bwMode="auto">
              <a:xfrm>
                <a:off x="4227" y="2550"/>
                <a:ext cx="1" cy="975"/>
              </a:xfrm>
              <a:prstGeom prst="line">
                <a:avLst/>
              </a:prstGeom>
              <a:noFill/>
              <a:ln w="0">
                <a:solidFill>
                  <a:srgbClr val="000000"/>
                </a:solidFill>
                <a:round/>
                <a:headEnd/>
                <a:tailEnd/>
              </a:ln>
            </p:spPr>
            <p:txBody>
              <a:bodyPr/>
              <a:lstStyle/>
              <a:p>
                <a:endParaRPr lang="zh-CN" altLang="en-US"/>
              </a:p>
            </p:txBody>
          </p:sp>
          <p:sp>
            <p:nvSpPr>
              <p:cNvPr id="23577" name="Line 1127"/>
              <p:cNvSpPr>
                <a:spLocks noChangeShapeType="1"/>
              </p:cNvSpPr>
              <p:nvPr/>
            </p:nvSpPr>
            <p:spPr bwMode="auto">
              <a:xfrm>
                <a:off x="4348" y="2550"/>
                <a:ext cx="1" cy="975"/>
              </a:xfrm>
              <a:prstGeom prst="line">
                <a:avLst/>
              </a:prstGeom>
              <a:noFill/>
              <a:ln w="0">
                <a:solidFill>
                  <a:srgbClr val="000000"/>
                </a:solidFill>
                <a:round/>
                <a:headEnd/>
                <a:tailEnd/>
              </a:ln>
            </p:spPr>
            <p:txBody>
              <a:bodyPr/>
              <a:lstStyle/>
              <a:p>
                <a:endParaRPr lang="zh-CN" altLang="en-US"/>
              </a:p>
            </p:txBody>
          </p:sp>
          <p:sp>
            <p:nvSpPr>
              <p:cNvPr id="23578" name="Line 1128"/>
              <p:cNvSpPr>
                <a:spLocks noChangeShapeType="1"/>
              </p:cNvSpPr>
              <p:nvPr/>
            </p:nvSpPr>
            <p:spPr bwMode="auto">
              <a:xfrm>
                <a:off x="4469" y="2550"/>
                <a:ext cx="1" cy="975"/>
              </a:xfrm>
              <a:prstGeom prst="line">
                <a:avLst/>
              </a:prstGeom>
              <a:noFill/>
              <a:ln w="0">
                <a:solidFill>
                  <a:srgbClr val="000000"/>
                </a:solidFill>
                <a:round/>
                <a:headEnd/>
                <a:tailEnd/>
              </a:ln>
            </p:spPr>
            <p:txBody>
              <a:bodyPr/>
              <a:lstStyle/>
              <a:p>
                <a:endParaRPr lang="zh-CN" altLang="en-US"/>
              </a:p>
            </p:txBody>
          </p:sp>
          <p:sp>
            <p:nvSpPr>
              <p:cNvPr id="23579" name="Line 1129"/>
              <p:cNvSpPr>
                <a:spLocks noChangeShapeType="1"/>
              </p:cNvSpPr>
              <p:nvPr/>
            </p:nvSpPr>
            <p:spPr bwMode="auto">
              <a:xfrm>
                <a:off x="4589" y="2550"/>
                <a:ext cx="1" cy="975"/>
              </a:xfrm>
              <a:prstGeom prst="line">
                <a:avLst/>
              </a:prstGeom>
              <a:noFill/>
              <a:ln w="0">
                <a:solidFill>
                  <a:srgbClr val="000000"/>
                </a:solidFill>
                <a:round/>
                <a:headEnd/>
                <a:tailEnd/>
              </a:ln>
            </p:spPr>
            <p:txBody>
              <a:bodyPr/>
              <a:lstStyle/>
              <a:p>
                <a:endParaRPr lang="zh-CN" altLang="en-US"/>
              </a:p>
            </p:txBody>
          </p:sp>
          <p:sp>
            <p:nvSpPr>
              <p:cNvPr id="23580" name="Line 1130"/>
              <p:cNvSpPr>
                <a:spLocks noChangeShapeType="1"/>
              </p:cNvSpPr>
              <p:nvPr/>
            </p:nvSpPr>
            <p:spPr bwMode="auto">
              <a:xfrm>
                <a:off x="4706" y="2550"/>
                <a:ext cx="1" cy="975"/>
              </a:xfrm>
              <a:prstGeom prst="line">
                <a:avLst/>
              </a:prstGeom>
              <a:noFill/>
              <a:ln w="0">
                <a:solidFill>
                  <a:srgbClr val="000000"/>
                </a:solidFill>
                <a:round/>
                <a:headEnd/>
                <a:tailEnd/>
              </a:ln>
            </p:spPr>
            <p:txBody>
              <a:bodyPr/>
              <a:lstStyle/>
              <a:p>
                <a:endParaRPr lang="zh-CN" altLang="en-US"/>
              </a:p>
            </p:txBody>
          </p:sp>
          <p:sp>
            <p:nvSpPr>
              <p:cNvPr id="23581" name="Line 1131"/>
              <p:cNvSpPr>
                <a:spLocks noChangeShapeType="1"/>
              </p:cNvSpPr>
              <p:nvPr/>
            </p:nvSpPr>
            <p:spPr bwMode="auto">
              <a:xfrm>
                <a:off x="4827" y="2550"/>
                <a:ext cx="1" cy="975"/>
              </a:xfrm>
              <a:prstGeom prst="line">
                <a:avLst/>
              </a:prstGeom>
              <a:noFill/>
              <a:ln w="0">
                <a:solidFill>
                  <a:srgbClr val="000000"/>
                </a:solidFill>
                <a:round/>
                <a:headEnd/>
                <a:tailEnd/>
              </a:ln>
            </p:spPr>
            <p:txBody>
              <a:bodyPr/>
              <a:lstStyle/>
              <a:p>
                <a:endParaRPr lang="zh-CN" altLang="en-US"/>
              </a:p>
            </p:txBody>
          </p:sp>
          <p:sp>
            <p:nvSpPr>
              <p:cNvPr id="23582" name="Line 1132"/>
              <p:cNvSpPr>
                <a:spLocks noChangeShapeType="1"/>
              </p:cNvSpPr>
              <p:nvPr/>
            </p:nvSpPr>
            <p:spPr bwMode="auto">
              <a:xfrm>
                <a:off x="4947" y="2550"/>
                <a:ext cx="1" cy="975"/>
              </a:xfrm>
              <a:prstGeom prst="line">
                <a:avLst/>
              </a:prstGeom>
              <a:noFill/>
              <a:ln w="0">
                <a:solidFill>
                  <a:srgbClr val="000000"/>
                </a:solidFill>
                <a:round/>
                <a:headEnd/>
                <a:tailEnd/>
              </a:ln>
            </p:spPr>
            <p:txBody>
              <a:bodyPr/>
              <a:lstStyle/>
              <a:p>
                <a:endParaRPr lang="zh-CN" altLang="en-US"/>
              </a:p>
            </p:txBody>
          </p:sp>
          <p:sp>
            <p:nvSpPr>
              <p:cNvPr id="23583" name="Rectangle 1133"/>
              <p:cNvSpPr>
                <a:spLocks noChangeArrowheads="1"/>
              </p:cNvSpPr>
              <p:nvPr/>
            </p:nvSpPr>
            <p:spPr bwMode="auto">
              <a:xfrm>
                <a:off x="3749" y="2550"/>
                <a:ext cx="1198" cy="975"/>
              </a:xfrm>
              <a:prstGeom prst="rect">
                <a:avLst/>
              </a:prstGeom>
              <a:noFill/>
              <a:ln w="6350">
                <a:solidFill>
                  <a:srgbClr val="000000"/>
                </a:solidFill>
                <a:miter lim="800000"/>
                <a:headEnd/>
                <a:tailEnd/>
              </a:ln>
            </p:spPr>
            <p:txBody>
              <a:bodyPr/>
              <a:lstStyle/>
              <a:p>
                <a:endParaRPr lang="zh-CN" altLang="zh-CN"/>
              </a:p>
            </p:txBody>
          </p:sp>
          <p:sp>
            <p:nvSpPr>
              <p:cNvPr id="23584" name="Line 1134"/>
              <p:cNvSpPr>
                <a:spLocks noChangeShapeType="1"/>
              </p:cNvSpPr>
              <p:nvPr/>
            </p:nvSpPr>
            <p:spPr bwMode="auto">
              <a:xfrm>
                <a:off x="3749" y="2550"/>
                <a:ext cx="1" cy="975"/>
              </a:xfrm>
              <a:prstGeom prst="line">
                <a:avLst/>
              </a:prstGeom>
              <a:noFill/>
              <a:ln w="0">
                <a:solidFill>
                  <a:srgbClr val="000000"/>
                </a:solidFill>
                <a:round/>
                <a:headEnd/>
                <a:tailEnd/>
              </a:ln>
            </p:spPr>
            <p:txBody>
              <a:bodyPr/>
              <a:lstStyle/>
              <a:p>
                <a:endParaRPr lang="zh-CN" altLang="en-US"/>
              </a:p>
            </p:txBody>
          </p:sp>
          <p:sp>
            <p:nvSpPr>
              <p:cNvPr id="23585" name="Line 1135"/>
              <p:cNvSpPr>
                <a:spLocks noChangeShapeType="1"/>
              </p:cNvSpPr>
              <p:nvPr/>
            </p:nvSpPr>
            <p:spPr bwMode="auto">
              <a:xfrm>
                <a:off x="3737" y="3525"/>
                <a:ext cx="12" cy="1"/>
              </a:xfrm>
              <a:prstGeom prst="line">
                <a:avLst/>
              </a:prstGeom>
              <a:noFill/>
              <a:ln w="0">
                <a:solidFill>
                  <a:srgbClr val="000000"/>
                </a:solidFill>
                <a:round/>
                <a:headEnd/>
                <a:tailEnd/>
              </a:ln>
            </p:spPr>
            <p:txBody>
              <a:bodyPr/>
              <a:lstStyle/>
              <a:p>
                <a:endParaRPr lang="zh-CN" altLang="en-US"/>
              </a:p>
            </p:txBody>
          </p:sp>
          <p:sp>
            <p:nvSpPr>
              <p:cNvPr id="23586" name="Line 1136"/>
              <p:cNvSpPr>
                <a:spLocks noChangeShapeType="1"/>
              </p:cNvSpPr>
              <p:nvPr/>
            </p:nvSpPr>
            <p:spPr bwMode="auto">
              <a:xfrm>
                <a:off x="3737" y="3428"/>
                <a:ext cx="12" cy="1"/>
              </a:xfrm>
              <a:prstGeom prst="line">
                <a:avLst/>
              </a:prstGeom>
              <a:noFill/>
              <a:ln w="0">
                <a:solidFill>
                  <a:srgbClr val="000000"/>
                </a:solidFill>
                <a:round/>
                <a:headEnd/>
                <a:tailEnd/>
              </a:ln>
            </p:spPr>
            <p:txBody>
              <a:bodyPr/>
              <a:lstStyle/>
              <a:p>
                <a:endParaRPr lang="zh-CN" altLang="en-US"/>
              </a:p>
            </p:txBody>
          </p:sp>
          <p:sp>
            <p:nvSpPr>
              <p:cNvPr id="23587" name="Line 1137"/>
              <p:cNvSpPr>
                <a:spLocks noChangeShapeType="1"/>
              </p:cNvSpPr>
              <p:nvPr/>
            </p:nvSpPr>
            <p:spPr bwMode="auto">
              <a:xfrm>
                <a:off x="3737" y="3330"/>
                <a:ext cx="12" cy="1"/>
              </a:xfrm>
              <a:prstGeom prst="line">
                <a:avLst/>
              </a:prstGeom>
              <a:noFill/>
              <a:ln w="0">
                <a:solidFill>
                  <a:srgbClr val="000000"/>
                </a:solidFill>
                <a:round/>
                <a:headEnd/>
                <a:tailEnd/>
              </a:ln>
            </p:spPr>
            <p:txBody>
              <a:bodyPr/>
              <a:lstStyle/>
              <a:p>
                <a:endParaRPr lang="zh-CN" altLang="en-US"/>
              </a:p>
            </p:txBody>
          </p:sp>
          <p:sp>
            <p:nvSpPr>
              <p:cNvPr id="23588" name="Line 1138"/>
              <p:cNvSpPr>
                <a:spLocks noChangeShapeType="1"/>
              </p:cNvSpPr>
              <p:nvPr/>
            </p:nvSpPr>
            <p:spPr bwMode="auto">
              <a:xfrm>
                <a:off x="3737" y="3233"/>
                <a:ext cx="12" cy="1"/>
              </a:xfrm>
              <a:prstGeom prst="line">
                <a:avLst/>
              </a:prstGeom>
              <a:noFill/>
              <a:ln w="0">
                <a:solidFill>
                  <a:srgbClr val="000000"/>
                </a:solidFill>
                <a:round/>
                <a:headEnd/>
                <a:tailEnd/>
              </a:ln>
            </p:spPr>
            <p:txBody>
              <a:bodyPr/>
              <a:lstStyle/>
              <a:p>
                <a:endParaRPr lang="zh-CN" altLang="en-US"/>
              </a:p>
            </p:txBody>
          </p:sp>
          <p:sp>
            <p:nvSpPr>
              <p:cNvPr id="23589" name="Line 1139"/>
              <p:cNvSpPr>
                <a:spLocks noChangeShapeType="1"/>
              </p:cNvSpPr>
              <p:nvPr/>
            </p:nvSpPr>
            <p:spPr bwMode="auto">
              <a:xfrm>
                <a:off x="3737" y="3135"/>
                <a:ext cx="12" cy="1"/>
              </a:xfrm>
              <a:prstGeom prst="line">
                <a:avLst/>
              </a:prstGeom>
              <a:noFill/>
              <a:ln w="0">
                <a:solidFill>
                  <a:srgbClr val="000000"/>
                </a:solidFill>
                <a:round/>
                <a:headEnd/>
                <a:tailEnd/>
              </a:ln>
            </p:spPr>
            <p:txBody>
              <a:bodyPr/>
              <a:lstStyle/>
              <a:p>
                <a:endParaRPr lang="zh-CN" altLang="en-US"/>
              </a:p>
            </p:txBody>
          </p:sp>
          <p:sp>
            <p:nvSpPr>
              <p:cNvPr id="23590" name="Line 1140"/>
              <p:cNvSpPr>
                <a:spLocks noChangeShapeType="1"/>
              </p:cNvSpPr>
              <p:nvPr/>
            </p:nvSpPr>
            <p:spPr bwMode="auto">
              <a:xfrm>
                <a:off x="3737" y="3037"/>
                <a:ext cx="12" cy="1"/>
              </a:xfrm>
              <a:prstGeom prst="line">
                <a:avLst/>
              </a:prstGeom>
              <a:noFill/>
              <a:ln w="0">
                <a:solidFill>
                  <a:srgbClr val="000000"/>
                </a:solidFill>
                <a:round/>
                <a:headEnd/>
                <a:tailEnd/>
              </a:ln>
            </p:spPr>
            <p:txBody>
              <a:bodyPr/>
              <a:lstStyle/>
              <a:p>
                <a:endParaRPr lang="zh-CN" altLang="en-US"/>
              </a:p>
            </p:txBody>
          </p:sp>
          <p:sp>
            <p:nvSpPr>
              <p:cNvPr id="23591" name="Line 1141"/>
              <p:cNvSpPr>
                <a:spLocks noChangeShapeType="1"/>
              </p:cNvSpPr>
              <p:nvPr/>
            </p:nvSpPr>
            <p:spPr bwMode="auto">
              <a:xfrm>
                <a:off x="3737" y="2940"/>
                <a:ext cx="12" cy="1"/>
              </a:xfrm>
              <a:prstGeom prst="line">
                <a:avLst/>
              </a:prstGeom>
              <a:noFill/>
              <a:ln w="0">
                <a:solidFill>
                  <a:srgbClr val="000000"/>
                </a:solidFill>
                <a:round/>
                <a:headEnd/>
                <a:tailEnd/>
              </a:ln>
            </p:spPr>
            <p:txBody>
              <a:bodyPr/>
              <a:lstStyle/>
              <a:p>
                <a:endParaRPr lang="zh-CN" altLang="en-US"/>
              </a:p>
            </p:txBody>
          </p:sp>
          <p:sp>
            <p:nvSpPr>
              <p:cNvPr id="23592" name="Line 1142"/>
              <p:cNvSpPr>
                <a:spLocks noChangeShapeType="1"/>
              </p:cNvSpPr>
              <p:nvPr/>
            </p:nvSpPr>
            <p:spPr bwMode="auto">
              <a:xfrm>
                <a:off x="3737" y="2842"/>
                <a:ext cx="12" cy="1"/>
              </a:xfrm>
              <a:prstGeom prst="line">
                <a:avLst/>
              </a:prstGeom>
              <a:noFill/>
              <a:ln w="0">
                <a:solidFill>
                  <a:srgbClr val="000000"/>
                </a:solidFill>
                <a:round/>
                <a:headEnd/>
                <a:tailEnd/>
              </a:ln>
            </p:spPr>
            <p:txBody>
              <a:bodyPr/>
              <a:lstStyle/>
              <a:p>
                <a:endParaRPr lang="zh-CN" altLang="en-US"/>
              </a:p>
            </p:txBody>
          </p:sp>
          <p:sp>
            <p:nvSpPr>
              <p:cNvPr id="23593" name="Line 1143"/>
              <p:cNvSpPr>
                <a:spLocks noChangeShapeType="1"/>
              </p:cNvSpPr>
              <p:nvPr/>
            </p:nvSpPr>
            <p:spPr bwMode="auto">
              <a:xfrm>
                <a:off x="3737" y="2745"/>
                <a:ext cx="12" cy="1"/>
              </a:xfrm>
              <a:prstGeom prst="line">
                <a:avLst/>
              </a:prstGeom>
              <a:noFill/>
              <a:ln w="0">
                <a:solidFill>
                  <a:srgbClr val="000000"/>
                </a:solidFill>
                <a:round/>
                <a:headEnd/>
                <a:tailEnd/>
              </a:ln>
            </p:spPr>
            <p:txBody>
              <a:bodyPr/>
              <a:lstStyle/>
              <a:p>
                <a:endParaRPr lang="zh-CN" altLang="en-US"/>
              </a:p>
            </p:txBody>
          </p:sp>
          <p:sp>
            <p:nvSpPr>
              <p:cNvPr id="23594" name="Line 1144"/>
              <p:cNvSpPr>
                <a:spLocks noChangeShapeType="1"/>
              </p:cNvSpPr>
              <p:nvPr/>
            </p:nvSpPr>
            <p:spPr bwMode="auto">
              <a:xfrm>
                <a:off x="3737" y="2647"/>
                <a:ext cx="12" cy="1"/>
              </a:xfrm>
              <a:prstGeom prst="line">
                <a:avLst/>
              </a:prstGeom>
              <a:noFill/>
              <a:ln w="0">
                <a:solidFill>
                  <a:srgbClr val="000000"/>
                </a:solidFill>
                <a:round/>
                <a:headEnd/>
                <a:tailEnd/>
              </a:ln>
            </p:spPr>
            <p:txBody>
              <a:bodyPr/>
              <a:lstStyle/>
              <a:p>
                <a:endParaRPr lang="zh-CN" altLang="en-US"/>
              </a:p>
            </p:txBody>
          </p:sp>
          <p:sp>
            <p:nvSpPr>
              <p:cNvPr id="23595" name="Line 1145"/>
              <p:cNvSpPr>
                <a:spLocks noChangeShapeType="1"/>
              </p:cNvSpPr>
              <p:nvPr/>
            </p:nvSpPr>
            <p:spPr bwMode="auto">
              <a:xfrm>
                <a:off x="3737" y="2550"/>
                <a:ext cx="12" cy="1"/>
              </a:xfrm>
              <a:prstGeom prst="line">
                <a:avLst/>
              </a:prstGeom>
              <a:noFill/>
              <a:ln w="0">
                <a:solidFill>
                  <a:srgbClr val="000000"/>
                </a:solidFill>
                <a:round/>
                <a:headEnd/>
                <a:tailEnd/>
              </a:ln>
            </p:spPr>
            <p:txBody>
              <a:bodyPr/>
              <a:lstStyle/>
              <a:p>
                <a:endParaRPr lang="zh-CN" altLang="en-US"/>
              </a:p>
            </p:txBody>
          </p:sp>
          <p:sp>
            <p:nvSpPr>
              <p:cNvPr id="23596" name="Line 1146"/>
              <p:cNvSpPr>
                <a:spLocks noChangeShapeType="1"/>
              </p:cNvSpPr>
              <p:nvPr/>
            </p:nvSpPr>
            <p:spPr bwMode="auto">
              <a:xfrm>
                <a:off x="3749" y="3525"/>
                <a:ext cx="1198" cy="1"/>
              </a:xfrm>
              <a:prstGeom prst="line">
                <a:avLst/>
              </a:prstGeom>
              <a:noFill/>
              <a:ln w="0">
                <a:solidFill>
                  <a:srgbClr val="000000"/>
                </a:solidFill>
                <a:round/>
                <a:headEnd/>
                <a:tailEnd/>
              </a:ln>
            </p:spPr>
            <p:txBody>
              <a:bodyPr/>
              <a:lstStyle/>
              <a:p>
                <a:endParaRPr lang="zh-CN" altLang="en-US"/>
              </a:p>
            </p:txBody>
          </p:sp>
          <p:sp>
            <p:nvSpPr>
              <p:cNvPr id="23597" name="Line 1147"/>
              <p:cNvSpPr>
                <a:spLocks noChangeShapeType="1"/>
              </p:cNvSpPr>
              <p:nvPr/>
            </p:nvSpPr>
            <p:spPr bwMode="auto">
              <a:xfrm flipV="1">
                <a:off x="3749" y="3525"/>
                <a:ext cx="1" cy="12"/>
              </a:xfrm>
              <a:prstGeom prst="line">
                <a:avLst/>
              </a:prstGeom>
              <a:noFill/>
              <a:ln w="0">
                <a:solidFill>
                  <a:srgbClr val="000000"/>
                </a:solidFill>
                <a:round/>
                <a:headEnd/>
                <a:tailEnd/>
              </a:ln>
            </p:spPr>
            <p:txBody>
              <a:bodyPr/>
              <a:lstStyle/>
              <a:p>
                <a:endParaRPr lang="zh-CN" altLang="en-US"/>
              </a:p>
            </p:txBody>
          </p:sp>
          <p:sp>
            <p:nvSpPr>
              <p:cNvPr id="23598" name="Line 1148"/>
              <p:cNvSpPr>
                <a:spLocks noChangeShapeType="1"/>
              </p:cNvSpPr>
              <p:nvPr/>
            </p:nvSpPr>
            <p:spPr bwMode="auto">
              <a:xfrm flipV="1">
                <a:off x="3869" y="3525"/>
                <a:ext cx="1" cy="12"/>
              </a:xfrm>
              <a:prstGeom prst="line">
                <a:avLst/>
              </a:prstGeom>
              <a:noFill/>
              <a:ln w="0">
                <a:solidFill>
                  <a:srgbClr val="000000"/>
                </a:solidFill>
                <a:round/>
                <a:headEnd/>
                <a:tailEnd/>
              </a:ln>
            </p:spPr>
            <p:txBody>
              <a:bodyPr/>
              <a:lstStyle/>
              <a:p>
                <a:endParaRPr lang="zh-CN" altLang="en-US"/>
              </a:p>
            </p:txBody>
          </p:sp>
          <p:sp>
            <p:nvSpPr>
              <p:cNvPr id="23599" name="Line 1149"/>
              <p:cNvSpPr>
                <a:spLocks noChangeShapeType="1"/>
              </p:cNvSpPr>
              <p:nvPr/>
            </p:nvSpPr>
            <p:spPr bwMode="auto">
              <a:xfrm flipV="1">
                <a:off x="3990" y="3525"/>
                <a:ext cx="1" cy="12"/>
              </a:xfrm>
              <a:prstGeom prst="line">
                <a:avLst/>
              </a:prstGeom>
              <a:noFill/>
              <a:ln w="0">
                <a:solidFill>
                  <a:srgbClr val="000000"/>
                </a:solidFill>
                <a:round/>
                <a:headEnd/>
                <a:tailEnd/>
              </a:ln>
            </p:spPr>
            <p:txBody>
              <a:bodyPr/>
              <a:lstStyle/>
              <a:p>
                <a:endParaRPr lang="zh-CN" altLang="en-US"/>
              </a:p>
            </p:txBody>
          </p:sp>
          <p:sp>
            <p:nvSpPr>
              <p:cNvPr id="23600" name="Line 1150"/>
              <p:cNvSpPr>
                <a:spLocks noChangeShapeType="1"/>
              </p:cNvSpPr>
              <p:nvPr/>
            </p:nvSpPr>
            <p:spPr bwMode="auto">
              <a:xfrm flipV="1">
                <a:off x="4107" y="3525"/>
                <a:ext cx="1" cy="12"/>
              </a:xfrm>
              <a:prstGeom prst="line">
                <a:avLst/>
              </a:prstGeom>
              <a:noFill/>
              <a:ln w="0">
                <a:solidFill>
                  <a:srgbClr val="000000"/>
                </a:solidFill>
                <a:round/>
                <a:headEnd/>
                <a:tailEnd/>
              </a:ln>
            </p:spPr>
            <p:txBody>
              <a:bodyPr/>
              <a:lstStyle/>
              <a:p>
                <a:endParaRPr lang="zh-CN" altLang="en-US"/>
              </a:p>
            </p:txBody>
          </p:sp>
          <p:sp>
            <p:nvSpPr>
              <p:cNvPr id="23601" name="Line 1151"/>
              <p:cNvSpPr>
                <a:spLocks noChangeShapeType="1"/>
              </p:cNvSpPr>
              <p:nvPr/>
            </p:nvSpPr>
            <p:spPr bwMode="auto">
              <a:xfrm flipV="1">
                <a:off x="4227" y="3525"/>
                <a:ext cx="1" cy="12"/>
              </a:xfrm>
              <a:prstGeom prst="line">
                <a:avLst/>
              </a:prstGeom>
              <a:noFill/>
              <a:ln w="0">
                <a:solidFill>
                  <a:srgbClr val="000000"/>
                </a:solidFill>
                <a:round/>
                <a:headEnd/>
                <a:tailEnd/>
              </a:ln>
            </p:spPr>
            <p:txBody>
              <a:bodyPr/>
              <a:lstStyle/>
              <a:p>
                <a:endParaRPr lang="zh-CN" altLang="en-US"/>
              </a:p>
            </p:txBody>
          </p:sp>
          <p:sp>
            <p:nvSpPr>
              <p:cNvPr id="23602" name="Line 1152"/>
              <p:cNvSpPr>
                <a:spLocks noChangeShapeType="1"/>
              </p:cNvSpPr>
              <p:nvPr/>
            </p:nvSpPr>
            <p:spPr bwMode="auto">
              <a:xfrm flipV="1">
                <a:off x="4348" y="3525"/>
                <a:ext cx="1" cy="12"/>
              </a:xfrm>
              <a:prstGeom prst="line">
                <a:avLst/>
              </a:prstGeom>
              <a:noFill/>
              <a:ln w="0">
                <a:solidFill>
                  <a:srgbClr val="000000"/>
                </a:solidFill>
                <a:round/>
                <a:headEnd/>
                <a:tailEnd/>
              </a:ln>
            </p:spPr>
            <p:txBody>
              <a:bodyPr/>
              <a:lstStyle/>
              <a:p>
                <a:endParaRPr lang="zh-CN" altLang="en-US"/>
              </a:p>
            </p:txBody>
          </p:sp>
          <p:sp>
            <p:nvSpPr>
              <p:cNvPr id="23603" name="Line 1153"/>
              <p:cNvSpPr>
                <a:spLocks noChangeShapeType="1"/>
              </p:cNvSpPr>
              <p:nvPr/>
            </p:nvSpPr>
            <p:spPr bwMode="auto">
              <a:xfrm flipV="1">
                <a:off x="4469" y="3525"/>
                <a:ext cx="1" cy="12"/>
              </a:xfrm>
              <a:prstGeom prst="line">
                <a:avLst/>
              </a:prstGeom>
              <a:noFill/>
              <a:ln w="0">
                <a:solidFill>
                  <a:srgbClr val="000000"/>
                </a:solidFill>
                <a:round/>
                <a:headEnd/>
                <a:tailEnd/>
              </a:ln>
            </p:spPr>
            <p:txBody>
              <a:bodyPr/>
              <a:lstStyle/>
              <a:p>
                <a:endParaRPr lang="zh-CN" altLang="en-US"/>
              </a:p>
            </p:txBody>
          </p:sp>
          <p:sp>
            <p:nvSpPr>
              <p:cNvPr id="23604" name="Line 1154"/>
              <p:cNvSpPr>
                <a:spLocks noChangeShapeType="1"/>
              </p:cNvSpPr>
              <p:nvPr/>
            </p:nvSpPr>
            <p:spPr bwMode="auto">
              <a:xfrm flipV="1">
                <a:off x="4589" y="3525"/>
                <a:ext cx="1" cy="12"/>
              </a:xfrm>
              <a:prstGeom prst="line">
                <a:avLst/>
              </a:prstGeom>
              <a:noFill/>
              <a:ln w="0">
                <a:solidFill>
                  <a:srgbClr val="000000"/>
                </a:solidFill>
                <a:round/>
                <a:headEnd/>
                <a:tailEnd/>
              </a:ln>
            </p:spPr>
            <p:txBody>
              <a:bodyPr/>
              <a:lstStyle/>
              <a:p>
                <a:endParaRPr lang="zh-CN" altLang="en-US"/>
              </a:p>
            </p:txBody>
          </p:sp>
          <p:sp>
            <p:nvSpPr>
              <p:cNvPr id="23605" name="Line 1155"/>
              <p:cNvSpPr>
                <a:spLocks noChangeShapeType="1"/>
              </p:cNvSpPr>
              <p:nvPr/>
            </p:nvSpPr>
            <p:spPr bwMode="auto">
              <a:xfrm flipV="1">
                <a:off x="4706" y="3525"/>
                <a:ext cx="1" cy="12"/>
              </a:xfrm>
              <a:prstGeom prst="line">
                <a:avLst/>
              </a:prstGeom>
              <a:noFill/>
              <a:ln w="0">
                <a:solidFill>
                  <a:srgbClr val="000000"/>
                </a:solidFill>
                <a:round/>
                <a:headEnd/>
                <a:tailEnd/>
              </a:ln>
            </p:spPr>
            <p:txBody>
              <a:bodyPr/>
              <a:lstStyle/>
              <a:p>
                <a:endParaRPr lang="zh-CN" altLang="en-US"/>
              </a:p>
            </p:txBody>
          </p:sp>
          <p:sp>
            <p:nvSpPr>
              <p:cNvPr id="23606" name="Line 1156"/>
              <p:cNvSpPr>
                <a:spLocks noChangeShapeType="1"/>
              </p:cNvSpPr>
              <p:nvPr/>
            </p:nvSpPr>
            <p:spPr bwMode="auto">
              <a:xfrm flipV="1">
                <a:off x="4827" y="3525"/>
                <a:ext cx="1" cy="12"/>
              </a:xfrm>
              <a:prstGeom prst="line">
                <a:avLst/>
              </a:prstGeom>
              <a:noFill/>
              <a:ln w="0">
                <a:solidFill>
                  <a:srgbClr val="000000"/>
                </a:solidFill>
                <a:round/>
                <a:headEnd/>
                <a:tailEnd/>
              </a:ln>
            </p:spPr>
            <p:txBody>
              <a:bodyPr/>
              <a:lstStyle/>
              <a:p>
                <a:endParaRPr lang="zh-CN" altLang="en-US"/>
              </a:p>
            </p:txBody>
          </p:sp>
          <p:sp>
            <p:nvSpPr>
              <p:cNvPr id="23607" name="Line 1157"/>
              <p:cNvSpPr>
                <a:spLocks noChangeShapeType="1"/>
              </p:cNvSpPr>
              <p:nvPr/>
            </p:nvSpPr>
            <p:spPr bwMode="auto">
              <a:xfrm flipV="1">
                <a:off x="4947" y="3525"/>
                <a:ext cx="1" cy="12"/>
              </a:xfrm>
              <a:prstGeom prst="line">
                <a:avLst/>
              </a:prstGeom>
              <a:noFill/>
              <a:ln w="0">
                <a:solidFill>
                  <a:srgbClr val="000000"/>
                </a:solidFill>
                <a:round/>
                <a:headEnd/>
                <a:tailEnd/>
              </a:ln>
            </p:spPr>
            <p:txBody>
              <a:bodyPr/>
              <a:lstStyle/>
              <a:p>
                <a:endParaRPr lang="zh-CN" altLang="en-US"/>
              </a:p>
            </p:txBody>
          </p:sp>
          <p:sp>
            <p:nvSpPr>
              <p:cNvPr id="23608" name="Freeform 1158"/>
              <p:cNvSpPr>
                <a:spLocks/>
              </p:cNvSpPr>
              <p:nvPr/>
            </p:nvSpPr>
            <p:spPr bwMode="auto">
              <a:xfrm>
                <a:off x="4079" y="31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round/>
                <a:headEnd/>
                <a:tailEnd/>
              </a:ln>
            </p:spPr>
            <p:txBody>
              <a:bodyPr/>
              <a:lstStyle/>
              <a:p>
                <a:endParaRPr lang="zh-CN" altLang="en-US"/>
              </a:p>
            </p:txBody>
          </p:sp>
          <p:sp>
            <p:nvSpPr>
              <p:cNvPr id="23609" name="Freeform 1159"/>
              <p:cNvSpPr>
                <a:spLocks/>
              </p:cNvSpPr>
              <p:nvPr/>
            </p:nvSpPr>
            <p:spPr bwMode="auto">
              <a:xfrm>
                <a:off x="4079" y="29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zh-CN" altLang="en-US"/>
              </a:p>
            </p:txBody>
          </p:sp>
          <p:sp>
            <p:nvSpPr>
              <p:cNvPr id="23610" name="Freeform 1160"/>
              <p:cNvSpPr>
                <a:spLocks/>
              </p:cNvSpPr>
              <p:nvPr/>
            </p:nvSpPr>
            <p:spPr bwMode="auto">
              <a:xfrm>
                <a:off x="4561" y="32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zh-CN" altLang="en-US"/>
              </a:p>
            </p:txBody>
          </p:sp>
          <p:sp>
            <p:nvSpPr>
              <p:cNvPr id="23611" name="Freeform 1161"/>
              <p:cNvSpPr>
                <a:spLocks/>
              </p:cNvSpPr>
              <p:nvPr/>
            </p:nvSpPr>
            <p:spPr bwMode="auto">
              <a:xfrm>
                <a:off x="4199" y="28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zh-CN" altLang="en-US"/>
              </a:p>
            </p:txBody>
          </p:sp>
          <p:sp>
            <p:nvSpPr>
              <p:cNvPr id="23612" name="Freeform 1162"/>
              <p:cNvSpPr>
                <a:spLocks/>
              </p:cNvSpPr>
              <p:nvPr/>
            </p:nvSpPr>
            <p:spPr bwMode="auto">
              <a:xfrm>
                <a:off x="4079" y="27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zh-CN" altLang="en-US"/>
              </a:p>
            </p:txBody>
          </p:sp>
          <p:sp>
            <p:nvSpPr>
              <p:cNvPr id="23613" name="Freeform 1163"/>
              <p:cNvSpPr>
                <a:spLocks/>
              </p:cNvSpPr>
              <p:nvPr/>
            </p:nvSpPr>
            <p:spPr bwMode="auto">
              <a:xfrm>
                <a:off x="4678"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round/>
                <a:headEnd/>
                <a:tailEnd/>
              </a:ln>
            </p:spPr>
            <p:txBody>
              <a:bodyPr/>
              <a:lstStyle/>
              <a:p>
                <a:endParaRPr lang="zh-CN" altLang="en-US"/>
              </a:p>
            </p:txBody>
          </p:sp>
          <p:sp>
            <p:nvSpPr>
              <p:cNvPr id="23614" name="Freeform 1164"/>
              <p:cNvSpPr>
                <a:spLocks/>
              </p:cNvSpPr>
              <p:nvPr/>
            </p:nvSpPr>
            <p:spPr bwMode="auto">
              <a:xfrm>
                <a:off x="4199" y="30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zh-CN" altLang="en-US"/>
              </a:p>
            </p:txBody>
          </p:sp>
          <p:sp>
            <p:nvSpPr>
              <p:cNvPr id="23615" name="Freeform 1165"/>
              <p:cNvSpPr>
                <a:spLocks/>
              </p:cNvSpPr>
              <p:nvPr/>
            </p:nvSpPr>
            <p:spPr bwMode="auto">
              <a:xfrm>
                <a:off x="4320" y="33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zh-CN" altLang="en-US"/>
              </a:p>
            </p:txBody>
          </p:sp>
          <p:sp>
            <p:nvSpPr>
              <p:cNvPr id="23616" name="Freeform 1166"/>
              <p:cNvSpPr>
                <a:spLocks/>
              </p:cNvSpPr>
              <p:nvPr/>
            </p:nvSpPr>
            <p:spPr bwMode="auto">
              <a:xfrm>
                <a:off x="4561" y="31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round/>
                <a:headEnd/>
                <a:tailEnd/>
              </a:ln>
            </p:spPr>
            <p:txBody>
              <a:bodyPr/>
              <a:lstStyle/>
              <a:p>
                <a:endParaRPr lang="zh-CN" altLang="en-US"/>
              </a:p>
            </p:txBody>
          </p:sp>
          <p:sp>
            <p:nvSpPr>
              <p:cNvPr id="23617" name="Freeform 1167"/>
              <p:cNvSpPr>
                <a:spLocks/>
              </p:cNvSpPr>
              <p:nvPr/>
            </p:nvSpPr>
            <p:spPr bwMode="auto">
              <a:xfrm>
                <a:off x="4320"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zh-CN" altLang="en-US"/>
              </a:p>
            </p:txBody>
          </p:sp>
          <p:sp>
            <p:nvSpPr>
              <p:cNvPr id="23618" name="Rectangle 1168"/>
              <p:cNvSpPr>
                <a:spLocks noChangeArrowheads="1"/>
              </p:cNvSpPr>
              <p:nvPr/>
            </p:nvSpPr>
            <p:spPr bwMode="auto">
              <a:xfrm>
                <a:off x="3693" y="3497"/>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0</a:t>
                </a:r>
                <a:endParaRPr lang="ko-KR" altLang="en-US">
                  <a:ea typeface="Gulim" pitchFamily="34" charset="-127"/>
                </a:endParaRPr>
              </a:p>
            </p:txBody>
          </p:sp>
          <p:sp>
            <p:nvSpPr>
              <p:cNvPr id="23619" name="Rectangle 1169"/>
              <p:cNvSpPr>
                <a:spLocks noChangeArrowheads="1"/>
              </p:cNvSpPr>
              <p:nvPr/>
            </p:nvSpPr>
            <p:spPr bwMode="auto">
              <a:xfrm>
                <a:off x="3693" y="3399"/>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1</a:t>
                </a:r>
                <a:endParaRPr lang="ko-KR" altLang="en-US">
                  <a:ea typeface="Gulim" pitchFamily="34" charset="-127"/>
                </a:endParaRPr>
              </a:p>
            </p:txBody>
          </p:sp>
          <p:sp>
            <p:nvSpPr>
              <p:cNvPr id="23620" name="Rectangle 1170"/>
              <p:cNvSpPr>
                <a:spLocks noChangeArrowheads="1"/>
              </p:cNvSpPr>
              <p:nvPr/>
            </p:nvSpPr>
            <p:spPr bwMode="auto">
              <a:xfrm>
                <a:off x="3693" y="3302"/>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2</a:t>
                </a:r>
                <a:endParaRPr lang="ko-KR" altLang="en-US">
                  <a:ea typeface="Gulim" pitchFamily="34" charset="-127"/>
                </a:endParaRPr>
              </a:p>
            </p:txBody>
          </p:sp>
          <p:sp>
            <p:nvSpPr>
              <p:cNvPr id="23621" name="Rectangle 1171"/>
              <p:cNvSpPr>
                <a:spLocks noChangeArrowheads="1"/>
              </p:cNvSpPr>
              <p:nvPr/>
            </p:nvSpPr>
            <p:spPr bwMode="auto">
              <a:xfrm>
                <a:off x="3693" y="3204"/>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3</a:t>
                </a:r>
                <a:endParaRPr lang="ko-KR" altLang="en-US">
                  <a:ea typeface="Gulim" pitchFamily="34" charset="-127"/>
                </a:endParaRPr>
              </a:p>
            </p:txBody>
          </p:sp>
          <p:sp>
            <p:nvSpPr>
              <p:cNvPr id="23622" name="Rectangle 1172"/>
              <p:cNvSpPr>
                <a:spLocks noChangeArrowheads="1"/>
              </p:cNvSpPr>
              <p:nvPr/>
            </p:nvSpPr>
            <p:spPr bwMode="auto">
              <a:xfrm>
                <a:off x="3693" y="3107"/>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4</a:t>
                </a:r>
                <a:endParaRPr lang="ko-KR" altLang="en-US">
                  <a:ea typeface="Gulim" pitchFamily="34" charset="-127"/>
                </a:endParaRPr>
              </a:p>
            </p:txBody>
          </p:sp>
          <p:sp>
            <p:nvSpPr>
              <p:cNvPr id="23623" name="Rectangle 1173"/>
              <p:cNvSpPr>
                <a:spLocks noChangeArrowheads="1"/>
              </p:cNvSpPr>
              <p:nvPr/>
            </p:nvSpPr>
            <p:spPr bwMode="auto">
              <a:xfrm>
                <a:off x="3693" y="3009"/>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5</a:t>
                </a:r>
                <a:endParaRPr lang="ko-KR" altLang="en-US">
                  <a:ea typeface="Gulim" pitchFamily="34" charset="-127"/>
                </a:endParaRPr>
              </a:p>
            </p:txBody>
          </p:sp>
          <p:sp>
            <p:nvSpPr>
              <p:cNvPr id="23624" name="Rectangle 1174"/>
              <p:cNvSpPr>
                <a:spLocks noChangeArrowheads="1"/>
              </p:cNvSpPr>
              <p:nvPr/>
            </p:nvSpPr>
            <p:spPr bwMode="auto">
              <a:xfrm>
                <a:off x="3693" y="2910"/>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6</a:t>
                </a:r>
                <a:endParaRPr lang="ko-KR" altLang="en-US">
                  <a:ea typeface="Gulim" pitchFamily="34" charset="-127"/>
                </a:endParaRPr>
              </a:p>
            </p:txBody>
          </p:sp>
          <p:sp>
            <p:nvSpPr>
              <p:cNvPr id="23625" name="Rectangle 1175"/>
              <p:cNvSpPr>
                <a:spLocks noChangeArrowheads="1"/>
              </p:cNvSpPr>
              <p:nvPr/>
            </p:nvSpPr>
            <p:spPr bwMode="auto">
              <a:xfrm>
                <a:off x="3693" y="2814"/>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7</a:t>
                </a:r>
                <a:endParaRPr lang="ko-KR" altLang="en-US">
                  <a:ea typeface="Gulim" pitchFamily="34" charset="-127"/>
                </a:endParaRPr>
              </a:p>
            </p:txBody>
          </p:sp>
          <p:sp>
            <p:nvSpPr>
              <p:cNvPr id="23626" name="Rectangle 1176"/>
              <p:cNvSpPr>
                <a:spLocks noChangeArrowheads="1"/>
              </p:cNvSpPr>
              <p:nvPr/>
            </p:nvSpPr>
            <p:spPr bwMode="auto">
              <a:xfrm>
                <a:off x="3693" y="2716"/>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8</a:t>
                </a:r>
                <a:endParaRPr lang="ko-KR" altLang="en-US">
                  <a:ea typeface="Gulim" pitchFamily="34" charset="-127"/>
                </a:endParaRPr>
              </a:p>
            </p:txBody>
          </p:sp>
          <p:sp>
            <p:nvSpPr>
              <p:cNvPr id="23627" name="Rectangle 1177"/>
              <p:cNvSpPr>
                <a:spLocks noChangeArrowheads="1"/>
              </p:cNvSpPr>
              <p:nvPr/>
            </p:nvSpPr>
            <p:spPr bwMode="auto">
              <a:xfrm>
                <a:off x="3693" y="2619"/>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9</a:t>
                </a:r>
                <a:endParaRPr lang="ko-KR" altLang="en-US">
                  <a:ea typeface="Gulim" pitchFamily="34" charset="-127"/>
                </a:endParaRPr>
              </a:p>
            </p:txBody>
          </p:sp>
          <p:sp>
            <p:nvSpPr>
              <p:cNvPr id="23628" name="Rectangle 1178"/>
              <p:cNvSpPr>
                <a:spLocks noChangeArrowheads="1"/>
              </p:cNvSpPr>
              <p:nvPr/>
            </p:nvSpPr>
            <p:spPr bwMode="auto">
              <a:xfrm>
                <a:off x="3667" y="2520"/>
                <a:ext cx="61"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10</a:t>
                </a:r>
                <a:endParaRPr lang="ko-KR" altLang="en-US">
                  <a:ea typeface="Gulim" pitchFamily="34" charset="-127"/>
                </a:endParaRPr>
              </a:p>
            </p:txBody>
          </p:sp>
          <p:sp>
            <p:nvSpPr>
              <p:cNvPr id="23629" name="Rectangle 1179"/>
              <p:cNvSpPr>
                <a:spLocks noChangeArrowheads="1"/>
              </p:cNvSpPr>
              <p:nvPr/>
            </p:nvSpPr>
            <p:spPr bwMode="auto">
              <a:xfrm>
                <a:off x="3737" y="3562"/>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0</a:t>
                </a:r>
                <a:endParaRPr lang="ko-KR" altLang="en-US">
                  <a:ea typeface="Gulim" pitchFamily="34" charset="-127"/>
                </a:endParaRPr>
              </a:p>
            </p:txBody>
          </p:sp>
          <p:sp>
            <p:nvSpPr>
              <p:cNvPr id="23630" name="Rectangle 1180"/>
              <p:cNvSpPr>
                <a:spLocks noChangeArrowheads="1"/>
              </p:cNvSpPr>
              <p:nvPr/>
            </p:nvSpPr>
            <p:spPr bwMode="auto">
              <a:xfrm>
                <a:off x="3856" y="3562"/>
                <a:ext cx="31"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1</a:t>
                </a:r>
                <a:endParaRPr lang="ko-KR" altLang="en-US">
                  <a:ea typeface="Gulim" pitchFamily="34" charset="-127"/>
                </a:endParaRPr>
              </a:p>
            </p:txBody>
          </p:sp>
          <p:sp>
            <p:nvSpPr>
              <p:cNvPr id="23631" name="Rectangle 1181"/>
              <p:cNvSpPr>
                <a:spLocks noChangeArrowheads="1"/>
              </p:cNvSpPr>
              <p:nvPr/>
            </p:nvSpPr>
            <p:spPr bwMode="auto">
              <a:xfrm>
                <a:off x="3978" y="3562"/>
                <a:ext cx="31"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2</a:t>
                </a:r>
                <a:endParaRPr lang="ko-KR" altLang="en-US">
                  <a:ea typeface="Gulim" pitchFamily="34" charset="-127"/>
                </a:endParaRPr>
              </a:p>
            </p:txBody>
          </p:sp>
          <p:sp>
            <p:nvSpPr>
              <p:cNvPr id="23632" name="Rectangle 1182"/>
              <p:cNvSpPr>
                <a:spLocks noChangeArrowheads="1"/>
              </p:cNvSpPr>
              <p:nvPr/>
            </p:nvSpPr>
            <p:spPr bwMode="auto">
              <a:xfrm>
                <a:off x="4095" y="3562"/>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3</a:t>
                </a:r>
                <a:endParaRPr lang="ko-KR" altLang="en-US">
                  <a:ea typeface="Gulim" pitchFamily="34" charset="-127"/>
                </a:endParaRPr>
              </a:p>
            </p:txBody>
          </p:sp>
          <p:sp>
            <p:nvSpPr>
              <p:cNvPr id="23633" name="Rectangle 1183"/>
              <p:cNvSpPr>
                <a:spLocks noChangeArrowheads="1"/>
              </p:cNvSpPr>
              <p:nvPr/>
            </p:nvSpPr>
            <p:spPr bwMode="auto">
              <a:xfrm>
                <a:off x="4214" y="3562"/>
                <a:ext cx="31"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4</a:t>
                </a:r>
                <a:endParaRPr lang="ko-KR" altLang="en-US">
                  <a:ea typeface="Gulim" pitchFamily="34" charset="-127"/>
                </a:endParaRPr>
              </a:p>
            </p:txBody>
          </p:sp>
          <p:sp>
            <p:nvSpPr>
              <p:cNvPr id="23634" name="Rectangle 1184"/>
              <p:cNvSpPr>
                <a:spLocks noChangeArrowheads="1"/>
              </p:cNvSpPr>
              <p:nvPr/>
            </p:nvSpPr>
            <p:spPr bwMode="auto">
              <a:xfrm>
                <a:off x="4336" y="3562"/>
                <a:ext cx="31"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5</a:t>
                </a:r>
                <a:endParaRPr lang="ko-KR" altLang="en-US">
                  <a:ea typeface="Gulim" pitchFamily="34" charset="-127"/>
                </a:endParaRPr>
              </a:p>
            </p:txBody>
          </p:sp>
          <p:sp>
            <p:nvSpPr>
              <p:cNvPr id="23635" name="Rectangle 1185"/>
              <p:cNvSpPr>
                <a:spLocks noChangeArrowheads="1"/>
              </p:cNvSpPr>
              <p:nvPr/>
            </p:nvSpPr>
            <p:spPr bwMode="auto">
              <a:xfrm>
                <a:off x="4457" y="3562"/>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6</a:t>
                </a:r>
                <a:endParaRPr lang="ko-KR" altLang="en-US">
                  <a:ea typeface="Gulim" pitchFamily="34" charset="-127"/>
                </a:endParaRPr>
              </a:p>
            </p:txBody>
          </p:sp>
          <p:sp>
            <p:nvSpPr>
              <p:cNvPr id="23636" name="Rectangle 1186"/>
              <p:cNvSpPr>
                <a:spLocks noChangeArrowheads="1"/>
              </p:cNvSpPr>
              <p:nvPr/>
            </p:nvSpPr>
            <p:spPr bwMode="auto">
              <a:xfrm>
                <a:off x="4577" y="3562"/>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7</a:t>
                </a:r>
                <a:endParaRPr lang="ko-KR" altLang="en-US">
                  <a:ea typeface="Gulim" pitchFamily="34" charset="-127"/>
                </a:endParaRPr>
              </a:p>
            </p:txBody>
          </p:sp>
          <p:sp>
            <p:nvSpPr>
              <p:cNvPr id="23637" name="Rectangle 1187"/>
              <p:cNvSpPr>
                <a:spLocks noChangeArrowheads="1"/>
              </p:cNvSpPr>
              <p:nvPr/>
            </p:nvSpPr>
            <p:spPr bwMode="auto">
              <a:xfrm>
                <a:off x="4694" y="3562"/>
                <a:ext cx="31"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8</a:t>
                </a:r>
                <a:endParaRPr lang="ko-KR" altLang="en-US">
                  <a:ea typeface="Gulim" pitchFamily="34" charset="-127"/>
                </a:endParaRPr>
              </a:p>
            </p:txBody>
          </p:sp>
          <p:sp>
            <p:nvSpPr>
              <p:cNvPr id="23638" name="Rectangle 1188"/>
              <p:cNvSpPr>
                <a:spLocks noChangeArrowheads="1"/>
              </p:cNvSpPr>
              <p:nvPr/>
            </p:nvSpPr>
            <p:spPr bwMode="auto">
              <a:xfrm>
                <a:off x="4815" y="3562"/>
                <a:ext cx="3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9</a:t>
                </a:r>
                <a:endParaRPr lang="ko-KR" altLang="en-US">
                  <a:ea typeface="Gulim" pitchFamily="34" charset="-127"/>
                </a:endParaRPr>
              </a:p>
            </p:txBody>
          </p:sp>
          <p:sp>
            <p:nvSpPr>
              <p:cNvPr id="23639" name="Rectangle 1189"/>
              <p:cNvSpPr>
                <a:spLocks noChangeArrowheads="1"/>
              </p:cNvSpPr>
              <p:nvPr/>
            </p:nvSpPr>
            <p:spPr bwMode="auto">
              <a:xfrm>
                <a:off x="4923" y="3562"/>
                <a:ext cx="60" cy="63"/>
              </a:xfrm>
              <a:prstGeom prst="rect">
                <a:avLst/>
              </a:prstGeom>
              <a:noFill/>
              <a:ln w="9525">
                <a:noFill/>
                <a:miter lim="800000"/>
                <a:headEnd/>
                <a:tailEnd/>
              </a:ln>
            </p:spPr>
            <p:txBody>
              <a:bodyPr wrap="none" lIns="0" tIns="0" rIns="0" bIns="0">
                <a:spAutoFit/>
              </a:bodyPr>
              <a:lstStyle/>
              <a:p>
                <a:pPr algn="l"/>
                <a:r>
                  <a:rPr lang="ko-KR" altLang="en-US" sz="600">
                    <a:solidFill>
                      <a:srgbClr val="000000"/>
                    </a:solidFill>
                    <a:latin typeface="Arial" pitchFamily="34" charset="0"/>
                    <a:ea typeface="Gulim" pitchFamily="34" charset="-127"/>
                  </a:rPr>
                  <a:t>10</a:t>
                </a:r>
                <a:endParaRPr lang="ko-KR" altLang="en-US">
                  <a:ea typeface="Gulim" pitchFamily="34" charset="-127"/>
                </a:endParaRPr>
              </a:p>
            </p:txBody>
          </p:sp>
          <p:sp>
            <p:nvSpPr>
              <p:cNvPr id="23640" name="Rectangle 1190"/>
              <p:cNvSpPr>
                <a:spLocks noChangeArrowheads="1"/>
              </p:cNvSpPr>
              <p:nvPr/>
            </p:nvSpPr>
            <p:spPr bwMode="auto">
              <a:xfrm>
                <a:off x="3616" y="2464"/>
                <a:ext cx="1396" cy="1208"/>
              </a:xfrm>
              <a:prstGeom prst="rect">
                <a:avLst/>
              </a:prstGeom>
              <a:noFill/>
              <a:ln w="0">
                <a:solidFill>
                  <a:srgbClr val="000000"/>
                </a:solidFill>
                <a:miter lim="800000"/>
                <a:headEnd/>
                <a:tailEnd/>
              </a:ln>
            </p:spPr>
            <p:txBody>
              <a:bodyPr/>
              <a:lstStyle/>
              <a:p>
                <a:endParaRPr lang="zh-CN" altLang="zh-CN"/>
              </a:p>
            </p:txBody>
          </p:sp>
          <p:sp>
            <p:nvSpPr>
              <p:cNvPr id="23641" name="Freeform 1191"/>
              <p:cNvSpPr>
                <a:spLocks/>
              </p:cNvSpPr>
              <p:nvPr/>
            </p:nvSpPr>
            <p:spPr bwMode="auto">
              <a:xfrm>
                <a:off x="3955" y="2658"/>
                <a:ext cx="488" cy="597"/>
              </a:xfrm>
              <a:custGeom>
                <a:avLst/>
                <a:gdLst>
                  <a:gd name="T0" fmla="*/ 1 w 728"/>
                  <a:gd name="T1" fmla="*/ 1 h 896"/>
                  <a:gd name="T2" fmla="*/ 1 w 728"/>
                  <a:gd name="T3" fmla="*/ 1 h 896"/>
                  <a:gd name="T4" fmla="*/ 1 w 728"/>
                  <a:gd name="T5" fmla="*/ 1 h 896"/>
                  <a:gd name="T6" fmla="*/ 1 w 728"/>
                  <a:gd name="T7" fmla="*/ 1 h 896"/>
                  <a:gd name="T8" fmla="*/ 1 w 728"/>
                  <a:gd name="T9" fmla="*/ 1 h 896"/>
                  <a:gd name="T10" fmla="*/ 1 w 728"/>
                  <a:gd name="T11" fmla="*/ 3 h 896"/>
                  <a:gd name="T12" fmla="*/ 1 w 728"/>
                  <a:gd name="T13" fmla="*/ 4 h 896"/>
                  <a:gd name="T14" fmla="*/ 2 w 728"/>
                  <a:gd name="T15" fmla="*/ 5 h 896"/>
                  <a:gd name="T16" fmla="*/ 3 w 728"/>
                  <a:gd name="T17" fmla="*/ 5 h 896"/>
                  <a:gd name="T18" fmla="*/ 3 w 728"/>
                  <a:gd name="T19" fmla="*/ 4 h 896"/>
                  <a:gd name="T20" fmla="*/ 4 w 728"/>
                  <a:gd name="T21" fmla="*/ 3 h 896"/>
                  <a:gd name="T22" fmla="*/ 4 w 728"/>
                  <a:gd name="T23" fmla="*/ 3 h 896"/>
                  <a:gd name="T24" fmla="*/ 4 w 728"/>
                  <a:gd name="T25" fmla="*/ 3 h 896"/>
                  <a:gd name="T26" fmla="*/ 4 w 728"/>
                  <a:gd name="T27" fmla="*/ 1 h 896"/>
                  <a:gd name="T28" fmla="*/ 3 w 728"/>
                  <a:gd name="T29" fmla="*/ 1 h 896"/>
                  <a:gd name="T30" fmla="*/ 3 w 728"/>
                  <a:gd name="T31" fmla="*/ 1 h 896"/>
                  <a:gd name="T32" fmla="*/ 3 w 728"/>
                  <a:gd name="T33" fmla="*/ 1 h 896"/>
                  <a:gd name="T34" fmla="*/ 1 w 728"/>
                  <a:gd name="T35" fmla="*/ 0 h 896"/>
                  <a:gd name="T36" fmla="*/ 1 w 728"/>
                  <a:gd name="T37" fmla="*/ 1 h 896"/>
                  <a:gd name="T38" fmla="*/ 1 w 728"/>
                  <a:gd name="T39" fmla="*/ 1 h 896"/>
                  <a:gd name="T40" fmla="*/ 1 w 728"/>
                  <a:gd name="T41" fmla="*/ 1 h 8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28"/>
                  <a:gd name="T64" fmla="*/ 0 h 896"/>
                  <a:gd name="T65" fmla="*/ 728 w 728"/>
                  <a:gd name="T66" fmla="*/ 896 h 8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a:solidFill>
                  <a:schemeClr val="tx1"/>
                </a:solidFill>
                <a:round/>
                <a:headEnd/>
                <a:tailEnd/>
              </a:ln>
            </p:spPr>
            <p:txBody>
              <a:bodyPr wrap="none" anchor="ctr">
                <a:spAutoFit/>
              </a:bodyPr>
              <a:lstStyle/>
              <a:p>
                <a:endParaRPr lang="zh-CN" altLang="en-US"/>
              </a:p>
            </p:txBody>
          </p:sp>
          <p:sp>
            <p:nvSpPr>
              <p:cNvPr id="23642" name="Freeform 1192"/>
              <p:cNvSpPr>
                <a:spLocks/>
              </p:cNvSpPr>
              <p:nvPr/>
            </p:nvSpPr>
            <p:spPr bwMode="auto">
              <a:xfrm>
                <a:off x="4258" y="2900"/>
                <a:ext cx="538" cy="593"/>
              </a:xfrm>
              <a:custGeom>
                <a:avLst/>
                <a:gdLst>
                  <a:gd name="T0" fmla="*/ 3 w 802"/>
                  <a:gd name="T1" fmla="*/ 1 h 889"/>
                  <a:gd name="T2" fmla="*/ 2 w 802"/>
                  <a:gd name="T3" fmla="*/ 1 h 889"/>
                  <a:gd name="T4" fmla="*/ 1 w 802"/>
                  <a:gd name="T5" fmla="*/ 1 h 889"/>
                  <a:gd name="T6" fmla="*/ 1 w 802"/>
                  <a:gd name="T7" fmla="*/ 2 h 889"/>
                  <a:gd name="T8" fmla="*/ 1 w 802"/>
                  <a:gd name="T9" fmla="*/ 2 h 889"/>
                  <a:gd name="T10" fmla="*/ 1 w 802"/>
                  <a:gd name="T11" fmla="*/ 2 h 889"/>
                  <a:gd name="T12" fmla="*/ 1 w 802"/>
                  <a:gd name="T13" fmla="*/ 2 h 889"/>
                  <a:gd name="T14" fmla="*/ 1 w 802"/>
                  <a:gd name="T15" fmla="*/ 3 h 889"/>
                  <a:gd name="T16" fmla="*/ 1 w 802"/>
                  <a:gd name="T17" fmla="*/ 3 h 889"/>
                  <a:gd name="T18" fmla="*/ 1 w 802"/>
                  <a:gd name="T19" fmla="*/ 3 h 889"/>
                  <a:gd name="T20" fmla="*/ 1 w 802"/>
                  <a:gd name="T21" fmla="*/ 3 h 889"/>
                  <a:gd name="T22" fmla="*/ 1 w 802"/>
                  <a:gd name="T23" fmla="*/ 3 h 889"/>
                  <a:gd name="T24" fmla="*/ 1 w 802"/>
                  <a:gd name="T25" fmla="*/ 5 h 889"/>
                  <a:gd name="T26" fmla="*/ 1 w 802"/>
                  <a:gd name="T27" fmla="*/ 5 h 889"/>
                  <a:gd name="T28" fmla="*/ 1 w 802"/>
                  <a:gd name="T29" fmla="*/ 5 h 889"/>
                  <a:gd name="T30" fmla="*/ 2 w 802"/>
                  <a:gd name="T31" fmla="*/ 5 h 889"/>
                  <a:gd name="T32" fmla="*/ 3 w 802"/>
                  <a:gd name="T33" fmla="*/ 5 h 889"/>
                  <a:gd name="T34" fmla="*/ 3 w 802"/>
                  <a:gd name="T35" fmla="*/ 4 h 889"/>
                  <a:gd name="T36" fmla="*/ 4 w 802"/>
                  <a:gd name="T37" fmla="*/ 3 h 889"/>
                  <a:gd name="T38" fmla="*/ 4 w 802"/>
                  <a:gd name="T39" fmla="*/ 3 h 889"/>
                  <a:gd name="T40" fmla="*/ 4 w 802"/>
                  <a:gd name="T41" fmla="*/ 3 h 889"/>
                  <a:gd name="T42" fmla="*/ 4 w 802"/>
                  <a:gd name="T43" fmla="*/ 2 h 889"/>
                  <a:gd name="T44" fmla="*/ 5 w 802"/>
                  <a:gd name="T45" fmla="*/ 2 h 889"/>
                  <a:gd name="T46" fmla="*/ 3 w 802"/>
                  <a:gd name="T47" fmla="*/ 0 h 889"/>
                  <a:gd name="T48" fmla="*/ 3 w 802"/>
                  <a:gd name="T49" fmla="*/ 1 h 889"/>
                  <a:gd name="T50" fmla="*/ 3 w 802"/>
                  <a:gd name="T51" fmla="*/ 1 h 8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02"/>
                  <a:gd name="T79" fmla="*/ 0 h 889"/>
                  <a:gd name="T80" fmla="*/ 802 w 802"/>
                  <a:gd name="T81" fmla="*/ 889 h 88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a:solidFill>
                  <a:schemeClr val="tx1"/>
                </a:solidFill>
                <a:round/>
                <a:headEnd/>
                <a:tailEnd/>
              </a:ln>
            </p:spPr>
            <p:txBody>
              <a:bodyPr wrap="none" anchor="ctr">
                <a:spAutoFit/>
              </a:bodyPr>
              <a:lstStyle/>
              <a:p>
                <a:endParaRPr lang="zh-CN" altLang="en-US"/>
              </a:p>
            </p:txBody>
          </p:sp>
          <p:sp>
            <p:nvSpPr>
              <p:cNvPr id="23643" name="AutoShape 1193"/>
              <p:cNvSpPr>
                <a:spLocks noChangeArrowheads="1"/>
              </p:cNvSpPr>
              <p:nvPr/>
            </p:nvSpPr>
            <p:spPr bwMode="auto">
              <a:xfrm>
                <a:off x="4080" y="2880"/>
                <a:ext cx="48" cy="96"/>
              </a:xfrm>
              <a:prstGeom prst="plus">
                <a:avLst>
                  <a:gd name="adj" fmla="val 25000"/>
                </a:avLst>
              </a:prstGeom>
              <a:solidFill>
                <a:schemeClr val="accent1"/>
              </a:solidFill>
              <a:ln w="9525">
                <a:solidFill>
                  <a:schemeClr val="tx1"/>
                </a:solidFill>
                <a:miter lim="800000"/>
                <a:headEnd/>
                <a:tailEnd/>
              </a:ln>
            </p:spPr>
            <p:txBody>
              <a:bodyPr wrap="none" anchor="ctr"/>
              <a:lstStyle/>
              <a:p>
                <a:endParaRPr lang="zh-CN" altLang="zh-CN"/>
              </a:p>
            </p:txBody>
          </p:sp>
          <p:sp>
            <p:nvSpPr>
              <p:cNvPr id="23644" name="AutoShape 1194"/>
              <p:cNvSpPr>
                <a:spLocks noChangeArrowheads="1"/>
              </p:cNvSpPr>
              <p:nvPr/>
            </p:nvSpPr>
            <p:spPr bwMode="auto">
              <a:xfrm>
                <a:off x="4560" y="3168"/>
                <a:ext cx="48" cy="96"/>
              </a:xfrm>
              <a:prstGeom prst="plus">
                <a:avLst>
                  <a:gd name="adj" fmla="val 25000"/>
                </a:avLst>
              </a:prstGeom>
              <a:solidFill>
                <a:schemeClr val="accent1"/>
              </a:solidFill>
              <a:ln w="9525">
                <a:solidFill>
                  <a:schemeClr val="tx1"/>
                </a:solidFill>
                <a:miter lim="800000"/>
                <a:headEnd/>
                <a:tailEnd/>
              </a:ln>
            </p:spPr>
            <p:txBody>
              <a:bodyPr wrap="none" anchor="ctr"/>
              <a:lstStyle/>
              <a:p>
                <a:endParaRPr lang="zh-CN" altLang="zh-CN"/>
              </a:p>
            </p:txBody>
          </p:sp>
        </p:grpSp>
        <p:sp>
          <p:nvSpPr>
            <p:cNvPr id="23560" name="Line 1195"/>
            <p:cNvSpPr>
              <a:spLocks noChangeShapeType="1"/>
            </p:cNvSpPr>
            <p:nvPr/>
          </p:nvSpPr>
          <p:spPr bwMode="auto">
            <a:xfrm>
              <a:off x="2784" y="3648"/>
              <a:ext cx="528" cy="0"/>
            </a:xfrm>
            <a:prstGeom prst="line">
              <a:avLst/>
            </a:prstGeom>
            <a:noFill/>
            <a:ln w="9525">
              <a:solidFill>
                <a:schemeClr val="tx1"/>
              </a:solidFill>
              <a:miter lim="800000"/>
              <a:headEnd/>
              <a:tailEnd type="triangle" w="med" len="med"/>
            </a:ln>
          </p:spPr>
          <p:txBody>
            <a:bodyPr wrap="none"/>
            <a:lstStyle/>
            <a:p>
              <a:endParaRPr lang="zh-CN" altLang="en-US"/>
            </a:p>
          </p:txBody>
        </p:sp>
      </p:grpSp>
      <p:sp>
        <p:nvSpPr>
          <p:cNvPr id="23557" name="Slide Number Placeholder 174"/>
          <p:cNvSpPr>
            <a:spLocks noGrp="1"/>
          </p:cNvSpPr>
          <p:nvPr>
            <p:ph type="sldNum" sz="quarter" idx="12"/>
          </p:nvPr>
        </p:nvSpPr>
        <p:spPr>
          <a:noFill/>
        </p:spPr>
        <p:txBody>
          <a:bodyPr/>
          <a:lstStyle/>
          <a:p>
            <a:fld id="{B77D8A88-478C-416E-BFE9-4029A0701718}" type="slidenum">
              <a:rPr lang="en-US" altLang="zh-CN"/>
              <a:pPr/>
              <a:t>29</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76E8C8A9-0285-4650-8BCE-690F8E0B76E0}" type="slidenum">
              <a:rPr lang="en-US" altLang="zh-CN"/>
              <a:pPr/>
              <a:t>3</a:t>
            </a:fld>
            <a:endParaRPr lang="en-US" altLang="zh-CN"/>
          </a:p>
        </p:txBody>
      </p:sp>
      <p:sp>
        <p:nvSpPr>
          <p:cNvPr id="8195" name="Rectangle 2"/>
          <p:cNvSpPr>
            <a:spLocks noGrp="1" noChangeArrowheads="1"/>
          </p:cNvSpPr>
          <p:nvPr>
            <p:ph type="title"/>
          </p:nvPr>
        </p:nvSpPr>
        <p:spPr>
          <a:xfrm>
            <a:off x="990600" y="304800"/>
            <a:ext cx="7297738" cy="782638"/>
          </a:xfrm>
          <a:noFill/>
        </p:spPr>
        <p:txBody>
          <a:bodyPr lIns="92075" tIns="46038" rIns="92075" bIns="46038" anchor="ctr"/>
          <a:lstStyle/>
          <a:p>
            <a:pPr eaLnBrk="1" hangingPunct="1"/>
            <a:r>
              <a:rPr lang="en-US" altLang="zh-CN" smtClean="0">
                <a:ea typeface="宋体" pitchFamily="2" charset="-122"/>
              </a:rPr>
              <a:t>What is Cluster Analysis?</a:t>
            </a:r>
          </a:p>
        </p:txBody>
      </p:sp>
      <p:sp>
        <p:nvSpPr>
          <p:cNvPr id="8196" name="Rectangle 3"/>
          <p:cNvSpPr>
            <a:spLocks noGrp="1" noChangeArrowheads="1"/>
          </p:cNvSpPr>
          <p:nvPr>
            <p:ph type="body" idx="1"/>
          </p:nvPr>
        </p:nvSpPr>
        <p:spPr>
          <a:xfrm>
            <a:off x="228600" y="1371600"/>
            <a:ext cx="8686800" cy="5181600"/>
          </a:xfrm>
          <a:noFill/>
        </p:spPr>
        <p:txBody>
          <a:bodyPr lIns="92075" tIns="46038" rIns="92075" bIns="46038"/>
          <a:lstStyle/>
          <a:p>
            <a:pPr eaLnBrk="1" hangingPunct="1"/>
            <a:r>
              <a:rPr lang="en-US" altLang="zh-CN" sz="2400" smtClean="0">
                <a:ea typeface="宋体" pitchFamily="2" charset="-122"/>
              </a:rPr>
              <a:t>Cluster: A collection of data objects</a:t>
            </a:r>
          </a:p>
          <a:p>
            <a:pPr lvl="1" eaLnBrk="1" hangingPunct="1"/>
            <a:r>
              <a:rPr lang="en-US" altLang="zh-CN" sz="2400" smtClean="0">
                <a:ea typeface="宋体" pitchFamily="2" charset="-122"/>
              </a:rPr>
              <a:t>similar (or related) to one another within the same group</a:t>
            </a:r>
          </a:p>
          <a:p>
            <a:pPr lvl="1" eaLnBrk="1" hangingPunct="1"/>
            <a:r>
              <a:rPr lang="en-US" altLang="zh-CN" sz="2400" smtClean="0">
                <a:ea typeface="宋体" pitchFamily="2" charset="-122"/>
              </a:rPr>
              <a:t>dissimilar (or unrelated) to the objects in other groups</a:t>
            </a:r>
          </a:p>
          <a:p>
            <a:pPr eaLnBrk="1" hangingPunct="1"/>
            <a:r>
              <a:rPr lang="en-US" altLang="zh-CN" sz="2400" smtClean="0">
                <a:ea typeface="宋体" pitchFamily="2" charset="-122"/>
              </a:rPr>
              <a:t>Cluster analysis (or </a:t>
            </a:r>
            <a:r>
              <a:rPr lang="en-US" altLang="zh-CN" sz="2400" i="1" smtClean="0">
                <a:ea typeface="宋体" pitchFamily="2" charset="-122"/>
              </a:rPr>
              <a:t>clustering</a:t>
            </a:r>
            <a:r>
              <a:rPr lang="en-US" altLang="zh-CN" sz="2400" smtClean="0">
                <a:ea typeface="宋体" pitchFamily="2" charset="-122"/>
              </a:rPr>
              <a:t>, </a:t>
            </a:r>
            <a:r>
              <a:rPr lang="en-US" altLang="zh-CN" sz="2400" i="1" smtClean="0">
                <a:ea typeface="宋体" pitchFamily="2" charset="-122"/>
              </a:rPr>
              <a:t>data segmentation, …</a:t>
            </a:r>
            <a:r>
              <a:rPr lang="en-US" altLang="zh-CN" sz="2400" smtClean="0">
                <a:ea typeface="宋体" pitchFamily="2" charset="-122"/>
              </a:rPr>
              <a:t>)</a:t>
            </a:r>
          </a:p>
          <a:p>
            <a:pPr lvl="1" eaLnBrk="1" hangingPunct="1"/>
            <a:r>
              <a:rPr lang="en-US" altLang="zh-CN" sz="2400" smtClean="0">
                <a:ea typeface="宋体" pitchFamily="2" charset="-122"/>
              </a:rPr>
              <a:t>Finding similarities between data according to the characteristics found in the data and grouping similar data objects into clusters</a:t>
            </a:r>
          </a:p>
          <a:p>
            <a:pPr eaLnBrk="1" hangingPunct="1"/>
            <a:r>
              <a:rPr lang="en-US" altLang="zh-CN" sz="2400" smtClean="0">
                <a:solidFill>
                  <a:schemeClr val="hlink"/>
                </a:solidFill>
                <a:ea typeface="宋体" pitchFamily="2" charset="-122"/>
              </a:rPr>
              <a:t>Unsupervised learning</a:t>
            </a:r>
            <a:r>
              <a:rPr lang="en-US" altLang="zh-CN" sz="2400" smtClean="0">
                <a:ea typeface="宋体" pitchFamily="2" charset="-122"/>
              </a:rPr>
              <a:t>: no predefined classes (i.e., </a:t>
            </a:r>
            <a:r>
              <a:rPr lang="en-US" altLang="zh-CN" sz="2400" i="1" smtClean="0">
                <a:ea typeface="宋体" pitchFamily="2" charset="-122"/>
              </a:rPr>
              <a:t>learning by observations</a:t>
            </a:r>
            <a:r>
              <a:rPr lang="en-US" altLang="zh-CN" sz="2400" smtClean="0">
                <a:ea typeface="宋体" pitchFamily="2" charset="-122"/>
              </a:rPr>
              <a:t> vs. learning by examples: supervised)</a:t>
            </a:r>
          </a:p>
          <a:p>
            <a:pPr eaLnBrk="1" hangingPunct="1"/>
            <a:r>
              <a:rPr lang="en-US" altLang="zh-CN" sz="2400" smtClean="0">
                <a:ea typeface="宋体" pitchFamily="2" charset="-122"/>
              </a:rPr>
              <a:t>Typical applications</a:t>
            </a:r>
          </a:p>
          <a:p>
            <a:pPr lvl="1" eaLnBrk="1" hangingPunct="1"/>
            <a:r>
              <a:rPr lang="en-US" altLang="zh-CN" sz="2400" smtClean="0">
                <a:ea typeface="宋体" pitchFamily="2" charset="-122"/>
              </a:rPr>
              <a:t>As a </a:t>
            </a:r>
            <a:r>
              <a:rPr lang="en-US" altLang="zh-CN" sz="2400" smtClean="0">
                <a:solidFill>
                  <a:schemeClr val="hlink"/>
                </a:solidFill>
                <a:ea typeface="宋体" pitchFamily="2" charset="-122"/>
              </a:rPr>
              <a:t>stand-alone tool</a:t>
            </a:r>
            <a:r>
              <a:rPr lang="en-US" altLang="zh-CN" sz="2400" smtClean="0">
                <a:ea typeface="宋体" pitchFamily="2" charset="-122"/>
              </a:rPr>
              <a:t> to get insight into data distribution </a:t>
            </a:r>
          </a:p>
          <a:p>
            <a:pPr lvl="1" eaLnBrk="1" hangingPunct="1"/>
            <a:r>
              <a:rPr lang="en-US" altLang="zh-CN" sz="2400" smtClean="0">
                <a:ea typeface="宋体" pitchFamily="2" charset="-122"/>
              </a:rPr>
              <a:t>As a </a:t>
            </a:r>
            <a:r>
              <a:rPr lang="en-US" altLang="zh-CN" sz="2400" smtClean="0">
                <a:solidFill>
                  <a:schemeClr val="hlink"/>
                </a:solidFill>
                <a:ea typeface="宋体" pitchFamily="2" charset="-122"/>
              </a:rPr>
              <a:t>preprocessing step</a:t>
            </a:r>
            <a:r>
              <a:rPr lang="en-US" altLang="zh-CN" sz="2400" smtClean="0">
                <a:ea typeface="宋体" pitchFamily="2" charset="-122"/>
              </a:rPr>
              <a:t> for other algorithms</a:t>
            </a:r>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8B6A0195-FFBE-4FC5-9BED-FFEB0161224A}" type="slidenum">
              <a:rPr lang="en-US" altLang="zh-CN" sz="1200">
                <a:ea typeface="宋体" pitchFamily="2" charset="-122"/>
              </a:rPr>
              <a:pPr algn="r"/>
              <a:t>30</a:t>
            </a:fld>
            <a:endParaRPr lang="en-US" altLang="zh-CN" sz="1200">
              <a:ea typeface="宋体" pitchFamily="2" charset="-122"/>
            </a:endParaRPr>
          </a:p>
        </p:txBody>
      </p:sp>
      <p:sp>
        <p:nvSpPr>
          <p:cNvPr id="24579" name="Rectangle 2050"/>
          <p:cNvSpPr>
            <a:spLocks noGrp="1" noChangeArrowheads="1"/>
          </p:cNvSpPr>
          <p:nvPr>
            <p:ph type="title" idx="4294967295"/>
          </p:nvPr>
        </p:nvSpPr>
        <p:spPr>
          <a:xfrm>
            <a:off x="0" y="381000"/>
            <a:ext cx="9144000" cy="609600"/>
          </a:xfrm>
        </p:spPr>
        <p:txBody>
          <a:bodyPr/>
          <a:lstStyle/>
          <a:p>
            <a:pPr eaLnBrk="1" hangingPunct="1"/>
            <a:r>
              <a:rPr lang="en-US" altLang="ko-KR" sz="3200" smtClean="0">
                <a:ea typeface="Gulim" pitchFamily="34" charset="-127"/>
              </a:rPr>
              <a:t>PAM: A Typical K-Medoids Algorithm</a:t>
            </a:r>
          </a:p>
        </p:txBody>
      </p:sp>
      <p:grpSp>
        <p:nvGrpSpPr>
          <p:cNvPr id="24580" name="Group 2051"/>
          <p:cNvGrpSpPr>
            <a:grpSpLocks/>
          </p:cNvGrpSpPr>
          <p:nvPr/>
        </p:nvGrpSpPr>
        <p:grpSpPr bwMode="auto">
          <a:xfrm>
            <a:off x="6705600" y="1676400"/>
            <a:ext cx="2514600" cy="2362200"/>
            <a:chOff x="912" y="864"/>
            <a:chExt cx="1584" cy="1488"/>
          </a:xfrm>
        </p:grpSpPr>
        <p:graphicFrame>
          <p:nvGraphicFramePr>
            <p:cNvPr id="24841" name="Object 2052"/>
            <p:cNvGraphicFramePr>
              <a:graphicFrameLocks noChangeAspect="1"/>
            </p:cNvGraphicFramePr>
            <p:nvPr/>
          </p:nvGraphicFramePr>
          <p:xfrm>
            <a:off x="912" y="864"/>
            <a:ext cx="1584" cy="1488"/>
          </p:xfrm>
          <a:graphic>
            <a:graphicData uri="http://schemas.openxmlformats.org/presentationml/2006/ole">
              <mc:AlternateContent xmlns:mc="http://schemas.openxmlformats.org/markup-compatibility/2006">
                <mc:Choice xmlns:v="urn:schemas-microsoft-com:vml" Requires="v">
                  <p:oleObj spid="_x0000_s24877" name="Worksheet" r:id="rId5" imgW="2598840" imgH="2452680" progId="Excel.Sheet.8">
                    <p:embed/>
                  </p:oleObj>
                </mc:Choice>
                <mc:Fallback>
                  <p:oleObj name="Worksheet" r:id="rId5" imgW="2598840" imgH="2452680" progId="Excel.Sheet.8">
                    <p:embed/>
                    <p:pic>
                      <p:nvPicPr>
                        <p:cNvPr id="0" name="Object 20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864"/>
                          <a:ext cx="1584"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842" name="Line 2053"/>
            <p:cNvSpPr>
              <a:spLocks noChangeShapeType="1"/>
            </p:cNvSpPr>
            <p:nvPr/>
          </p:nvSpPr>
          <p:spPr bwMode="auto">
            <a:xfrm>
              <a:off x="1982" y="1502"/>
              <a:ext cx="0" cy="127"/>
            </a:xfrm>
            <a:prstGeom prst="line">
              <a:avLst/>
            </a:prstGeom>
            <a:noFill/>
            <a:ln w="9525">
              <a:solidFill>
                <a:schemeClr val="tx1"/>
              </a:solidFill>
              <a:round/>
              <a:headEnd/>
              <a:tailEnd/>
            </a:ln>
          </p:spPr>
          <p:txBody>
            <a:bodyPr wrap="none" anchor="ctr">
              <a:spAutoFit/>
            </a:bodyPr>
            <a:lstStyle/>
            <a:p>
              <a:endParaRPr lang="zh-CN" altLang="en-US"/>
            </a:p>
          </p:txBody>
        </p:sp>
        <p:sp>
          <p:nvSpPr>
            <p:cNvPr id="24843" name="Oval 2054"/>
            <p:cNvSpPr>
              <a:spLocks noChangeArrowheads="1"/>
            </p:cNvSpPr>
            <p:nvPr/>
          </p:nvSpPr>
          <p:spPr bwMode="auto">
            <a:xfrm>
              <a:off x="1212" y="1034"/>
              <a:ext cx="513" cy="765"/>
            </a:xfrm>
            <a:prstGeom prst="ellipse">
              <a:avLst/>
            </a:prstGeom>
            <a:noFill/>
            <a:ln w="9525">
              <a:solidFill>
                <a:schemeClr val="tx1"/>
              </a:solidFill>
              <a:prstDash val="lgDashDot"/>
              <a:round/>
              <a:headEnd/>
              <a:tailEnd/>
            </a:ln>
          </p:spPr>
          <p:txBody>
            <a:bodyPr wrap="none" anchor="ctr">
              <a:spAutoFit/>
            </a:bodyPr>
            <a:lstStyle/>
            <a:p>
              <a:endParaRPr lang="zh-CN" altLang="zh-CN"/>
            </a:p>
          </p:txBody>
        </p:sp>
        <p:sp>
          <p:nvSpPr>
            <p:cNvPr id="24844" name="Oval 2055"/>
            <p:cNvSpPr>
              <a:spLocks noChangeArrowheads="1"/>
            </p:cNvSpPr>
            <p:nvPr/>
          </p:nvSpPr>
          <p:spPr bwMode="auto">
            <a:xfrm>
              <a:off x="1725" y="1374"/>
              <a:ext cx="514" cy="638"/>
            </a:xfrm>
            <a:prstGeom prst="ellipse">
              <a:avLst/>
            </a:prstGeom>
            <a:noFill/>
            <a:ln w="9525">
              <a:solidFill>
                <a:schemeClr val="tx1"/>
              </a:solidFill>
              <a:prstDash val="lgDashDot"/>
              <a:round/>
              <a:headEnd/>
              <a:tailEnd/>
            </a:ln>
          </p:spPr>
          <p:txBody>
            <a:bodyPr anchor="ctr">
              <a:spAutoFit/>
            </a:bodyPr>
            <a:lstStyle/>
            <a:p>
              <a:endParaRPr lang="zh-CN" altLang="zh-CN"/>
            </a:p>
          </p:txBody>
        </p:sp>
      </p:grpSp>
      <p:sp>
        <p:nvSpPr>
          <p:cNvPr id="24581" name="Text Box 2056"/>
          <p:cNvSpPr txBox="1">
            <a:spLocks noChangeArrowheads="1"/>
          </p:cNvSpPr>
          <p:nvPr/>
        </p:nvSpPr>
        <p:spPr bwMode="auto">
          <a:xfrm>
            <a:off x="7735888" y="1371600"/>
            <a:ext cx="1408112" cy="304800"/>
          </a:xfrm>
          <a:prstGeom prst="rect">
            <a:avLst/>
          </a:prstGeom>
          <a:noFill/>
          <a:ln w="9525">
            <a:noFill/>
            <a:miter lim="800000"/>
            <a:headEnd/>
            <a:tailEnd/>
          </a:ln>
        </p:spPr>
        <p:txBody>
          <a:bodyPr wrap="none">
            <a:spAutoFit/>
          </a:bodyPr>
          <a:lstStyle/>
          <a:p>
            <a:pPr algn="l"/>
            <a:r>
              <a:rPr lang="en-US" altLang="ko-KR" sz="1400">
                <a:ea typeface="Gulim" pitchFamily="34" charset="-127"/>
              </a:rPr>
              <a:t>Total Cost = 20</a:t>
            </a:r>
          </a:p>
        </p:txBody>
      </p:sp>
      <p:sp>
        <p:nvSpPr>
          <p:cNvPr id="24582" name="Rectangle 2057"/>
          <p:cNvSpPr>
            <a:spLocks noChangeArrowheads="1"/>
          </p:cNvSpPr>
          <p:nvPr/>
        </p:nvSpPr>
        <p:spPr bwMode="auto">
          <a:xfrm>
            <a:off x="119063" y="1719263"/>
            <a:ext cx="2395537" cy="2254250"/>
          </a:xfrm>
          <a:prstGeom prst="rect">
            <a:avLst/>
          </a:prstGeom>
          <a:solidFill>
            <a:srgbClr val="FFFFFF"/>
          </a:solidFill>
          <a:ln w="0">
            <a:solidFill>
              <a:srgbClr val="000000"/>
            </a:solidFill>
            <a:miter lim="800000"/>
            <a:headEnd/>
            <a:tailEnd/>
          </a:ln>
        </p:spPr>
        <p:txBody>
          <a:bodyPr/>
          <a:lstStyle/>
          <a:p>
            <a:endParaRPr lang="zh-CN" altLang="zh-CN"/>
          </a:p>
        </p:txBody>
      </p:sp>
      <p:sp>
        <p:nvSpPr>
          <p:cNvPr id="24583" name="Rectangle 2058"/>
          <p:cNvSpPr>
            <a:spLocks noChangeArrowheads="1"/>
          </p:cNvSpPr>
          <p:nvPr/>
        </p:nvSpPr>
        <p:spPr bwMode="auto">
          <a:xfrm>
            <a:off x="369888" y="1903413"/>
            <a:ext cx="2014537" cy="1789112"/>
          </a:xfrm>
          <a:prstGeom prst="rect">
            <a:avLst/>
          </a:prstGeom>
          <a:solidFill>
            <a:srgbClr val="FFFFFF"/>
          </a:solidFill>
          <a:ln w="9525">
            <a:noFill/>
            <a:miter lim="800000"/>
            <a:headEnd/>
            <a:tailEnd/>
          </a:ln>
        </p:spPr>
        <p:txBody>
          <a:bodyPr/>
          <a:lstStyle/>
          <a:p>
            <a:endParaRPr lang="zh-CN" altLang="zh-CN"/>
          </a:p>
        </p:txBody>
      </p:sp>
      <p:sp>
        <p:nvSpPr>
          <p:cNvPr id="24584" name="Line 2059"/>
          <p:cNvSpPr>
            <a:spLocks noChangeShapeType="1"/>
          </p:cNvSpPr>
          <p:nvPr/>
        </p:nvSpPr>
        <p:spPr bwMode="auto">
          <a:xfrm>
            <a:off x="369888" y="3517900"/>
            <a:ext cx="2014537" cy="1588"/>
          </a:xfrm>
          <a:prstGeom prst="line">
            <a:avLst/>
          </a:prstGeom>
          <a:noFill/>
          <a:ln w="0">
            <a:solidFill>
              <a:srgbClr val="000000"/>
            </a:solidFill>
            <a:round/>
            <a:headEnd/>
            <a:tailEnd/>
          </a:ln>
        </p:spPr>
        <p:txBody>
          <a:bodyPr/>
          <a:lstStyle/>
          <a:p>
            <a:endParaRPr lang="zh-CN" altLang="en-US"/>
          </a:p>
        </p:txBody>
      </p:sp>
      <p:sp>
        <p:nvSpPr>
          <p:cNvPr id="24585" name="Line 2060"/>
          <p:cNvSpPr>
            <a:spLocks noChangeShapeType="1"/>
          </p:cNvSpPr>
          <p:nvPr/>
        </p:nvSpPr>
        <p:spPr bwMode="auto">
          <a:xfrm>
            <a:off x="369888" y="3333750"/>
            <a:ext cx="2014537" cy="1588"/>
          </a:xfrm>
          <a:prstGeom prst="line">
            <a:avLst/>
          </a:prstGeom>
          <a:noFill/>
          <a:ln w="0">
            <a:solidFill>
              <a:srgbClr val="000000"/>
            </a:solidFill>
            <a:round/>
            <a:headEnd/>
            <a:tailEnd/>
          </a:ln>
        </p:spPr>
        <p:txBody>
          <a:bodyPr/>
          <a:lstStyle/>
          <a:p>
            <a:endParaRPr lang="zh-CN" altLang="en-US"/>
          </a:p>
        </p:txBody>
      </p:sp>
      <p:sp>
        <p:nvSpPr>
          <p:cNvPr id="24586" name="Line 2061"/>
          <p:cNvSpPr>
            <a:spLocks noChangeShapeType="1"/>
          </p:cNvSpPr>
          <p:nvPr/>
        </p:nvSpPr>
        <p:spPr bwMode="auto">
          <a:xfrm>
            <a:off x="369888" y="3160713"/>
            <a:ext cx="2014537" cy="1587"/>
          </a:xfrm>
          <a:prstGeom prst="line">
            <a:avLst/>
          </a:prstGeom>
          <a:noFill/>
          <a:ln w="0">
            <a:solidFill>
              <a:srgbClr val="000000"/>
            </a:solidFill>
            <a:round/>
            <a:headEnd/>
            <a:tailEnd/>
          </a:ln>
        </p:spPr>
        <p:txBody>
          <a:bodyPr/>
          <a:lstStyle/>
          <a:p>
            <a:endParaRPr lang="zh-CN" altLang="en-US"/>
          </a:p>
        </p:txBody>
      </p:sp>
      <p:sp>
        <p:nvSpPr>
          <p:cNvPr id="24587" name="Line 2062"/>
          <p:cNvSpPr>
            <a:spLocks noChangeShapeType="1"/>
          </p:cNvSpPr>
          <p:nvPr/>
        </p:nvSpPr>
        <p:spPr bwMode="auto">
          <a:xfrm>
            <a:off x="369888" y="2976563"/>
            <a:ext cx="2014537" cy="1587"/>
          </a:xfrm>
          <a:prstGeom prst="line">
            <a:avLst/>
          </a:prstGeom>
          <a:noFill/>
          <a:ln w="0">
            <a:solidFill>
              <a:srgbClr val="000000"/>
            </a:solidFill>
            <a:round/>
            <a:headEnd/>
            <a:tailEnd/>
          </a:ln>
        </p:spPr>
        <p:txBody>
          <a:bodyPr/>
          <a:lstStyle/>
          <a:p>
            <a:endParaRPr lang="zh-CN" altLang="en-US"/>
          </a:p>
        </p:txBody>
      </p:sp>
      <p:sp>
        <p:nvSpPr>
          <p:cNvPr id="24588" name="Line 2063"/>
          <p:cNvSpPr>
            <a:spLocks noChangeShapeType="1"/>
          </p:cNvSpPr>
          <p:nvPr/>
        </p:nvSpPr>
        <p:spPr bwMode="auto">
          <a:xfrm>
            <a:off x="369888" y="2803525"/>
            <a:ext cx="2014537" cy="1588"/>
          </a:xfrm>
          <a:prstGeom prst="line">
            <a:avLst/>
          </a:prstGeom>
          <a:noFill/>
          <a:ln w="0">
            <a:solidFill>
              <a:srgbClr val="000000"/>
            </a:solidFill>
            <a:round/>
            <a:headEnd/>
            <a:tailEnd/>
          </a:ln>
        </p:spPr>
        <p:txBody>
          <a:bodyPr/>
          <a:lstStyle/>
          <a:p>
            <a:endParaRPr lang="zh-CN" altLang="en-US"/>
          </a:p>
        </p:txBody>
      </p:sp>
      <p:sp>
        <p:nvSpPr>
          <p:cNvPr id="24589" name="Line 2064"/>
          <p:cNvSpPr>
            <a:spLocks noChangeShapeType="1"/>
          </p:cNvSpPr>
          <p:nvPr/>
        </p:nvSpPr>
        <p:spPr bwMode="auto">
          <a:xfrm>
            <a:off x="369888" y="2619375"/>
            <a:ext cx="2014537" cy="1588"/>
          </a:xfrm>
          <a:prstGeom prst="line">
            <a:avLst/>
          </a:prstGeom>
          <a:noFill/>
          <a:ln w="0">
            <a:solidFill>
              <a:srgbClr val="000000"/>
            </a:solidFill>
            <a:round/>
            <a:headEnd/>
            <a:tailEnd/>
          </a:ln>
        </p:spPr>
        <p:txBody>
          <a:bodyPr/>
          <a:lstStyle/>
          <a:p>
            <a:endParaRPr lang="zh-CN" altLang="en-US"/>
          </a:p>
        </p:txBody>
      </p:sp>
      <p:sp>
        <p:nvSpPr>
          <p:cNvPr id="24590" name="Line 2065"/>
          <p:cNvSpPr>
            <a:spLocks noChangeShapeType="1"/>
          </p:cNvSpPr>
          <p:nvPr/>
        </p:nvSpPr>
        <p:spPr bwMode="auto">
          <a:xfrm>
            <a:off x="369888" y="2446338"/>
            <a:ext cx="2014537" cy="1587"/>
          </a:xfrm>
          <a:prstGeom prst="line">
            <a:avLst/>
          </a:prstGeom>
          <a:noFill/>
          <a:ln w="0">
            <a:solidFill>
              <a:srgbClr val="000000"/>
            </a:solidFill>
            <a:round/>
            <a:headEnd/>
            <a:tailEnd/>
          </a:ln>
        </p:spPr>
        <p:txBody>
          <a:bodyPr/>
          <a:lstStyle/>
          <a:p>
            <a:endParaRPr lang="zh-CN" altLang="en-US"/>
          </a:p>
        </p:txBody>
      </p:sp>
      <p:sp>
        <p:nvSpPr>
          <p:cNvPr id="24591" name="Line 2066"/>
          <p:cNvSpPr>
            <a:spLocks noChangeShapeType="1"/>
          </p:cNvSpPr>
          <p:nvPr/>
        </p:nvSpPr>
        <p:spPr bwMode="auto">
          <a:xfrm>
            <a:off x="369888" y="2262188"/>
            <a:ext cx="2014537" cy="1587"/>
          </a:xfrm>
          <a:prstGeom prst="line">
            <a:avLst/>
          </a:prstGeom>
          <a:noFill/>
          <a:ln w="0">
            <a:solidFill>
              <a:srgbClr val="000000"/>
            </a:solidFill>
            <a:round/>
            <a:headEnd/>
            <a:tailEnd/>
          </a:ln>
        </p:spPr>
        <p:txBody>
          <a:bodyPr/>
          <a:lstStyle/>
          <a:p>
            <a:endParaRPr lang="zh-CN" altLang="en-US"/>
          </a:p>
        </p:txBody>
      </p:sp>
      <p:sp>
        <p:nvSpPr>
          <p:cNvPr id="24592" name="Line 2067"/>
          <p:cNvSpPr>
            <a:spLocks noChangeShapeType="1"/>
          </p:cNvSpPr>
          <p:nvPr/>
        </p:nvSpPr>
        <p:spPr bwMode="auto">
          <a:xfrm>
            <a:off x="369888" y="2087563"/>
            <a:ext cx="2014537" cy="1587"/>
          </a:xfrm>
          <a:prstGeom prst="line">
            <a:avLst/>
          </a:prstGeom>
          <a:noFill/>
          <a:ln w="0">
            <a:solidFill>
              <a:srgbClr val="000000"/>
            </a:solidFill>
            <a:round/>
            <a:headEnd/>
            <a:tailEnd/>
          </a:ln>
        </p:spPr>
        <p:txBody>
          <a:bodyPr/>
          <a:lstStyle/>
          <a:p>
            <a:endParaRPr lang="zh-CN" altLang="en-US"/>
          </a:p>
        </p:txBody>
      </p:sp>
      <p:sp>
        <p:nvSpPr>
          <p:cNvPr id="24593" name="Line 2068"/>
          <p:cNvSpPr>
            <a:spLocks noChangeShapeType="1"/>
          </p:cNvSpPr>
          <p:nvPr/>
        </p:nvSpPr>
        <p:spPr bwMode="auto">
          <a:xfrm>
            <a:off x="369888" y="1903413"/>
            <a:ext cx="2014537" cy="1587"/>
          </a:xfrm>
          <a:prstGeom prst="line">
            <a:avLst/>
          </a:prstGeom>
          <a:noFill/>
          <a:ln w="0">
            <a:solidFill>
              <a:srgbClr val="000000"/>
            </a:solidFill>
            <a:round/>
            <a:headEnd/>
            <a:tailEnd/>
          </a:ln>
        </p:spPr>
        <p:txBody>
          <a:bodyPr/>
          <a:lstStyle/>
          <a:p>
            <a:endParaRPr lang="zh-CN" altLang="en-US"/>
          </a:p>
        </p:txBody>
      </p:sp>
      <p:sp>
        <p:nvSpPr>
          <p:cNvPr id="24594" name="Line 2069"/>
          <p:cNvSpPr>
            <a:spLocks noChangeShapeType="1"/>
          </p:cNvSpPr>
          <p:nvPr/>
        </p:nvSpPr>
        <p:spPr bwMode="auto">
          <a:xfrm>
            <a:off x="576263" y="1903413"/>
            <a:ext cx="1587" cy="1789112"/>
          </a:xfrm>
          <a:prstGeom prst="line">
            <a:avLst/>
          </a:prstGeom>
          <a:noFill/>
          <a:ln w="0">
            <a:solidFill>
              <a:srgbClr val="000000"/>
            </a:solidFill>
            <a:round/>
            <a:headEnd/>
            <a:tailEnd/>
          </a:ln>
        </p:spPr>
        <p:txBody>
          <a:bodyPr/>
          <a:lstStyle/>
          <a:p>
            <a:endParaRPr lang="zh-CN" altLang="en-US"/>
          </a:p>
        </p:txBody>
      </p:sp>
      <p:sp>
        <p:nvSpPr>
          <p:cNvPr id="24595" name="Line 2070"/>
          <p:cNvSpPr>
            <a:spLocks noChangeShapeType="1"/>
          </p:cNvSpPr>
          <p:nvPr/>
        </p:nvSpPr>
        <p:spPr bwMode="auto">
          <a:xfrm>
            <a:off x="773113" y="1903413"/>
            <a:ext cx="1587" cy="1789112"/>
          </a:xfrm>
          <a:prstGeom prst="line">
            <a:avLst/>
          </a:prstGeom>
          <a:noFill/>
          <a:ln w="0">
            <a:solidFill>
              <a:srgbClr val="000000"/>
            </a:solidFill>
            <a:round/>
            <a:headEnd/>
            <a:tailEnd/>
          </a:ln>
        </p:spPr>
        <p:txBody>
          <a:bodyPr/>
          <a:lstStyle/>
          <a:p>
            <a:endParaRPr lang="zh-CN" altLang="en-US"/>
          </a:p>
        </p:txBody>
      </p:sp>
      <p:sp>
        <p:nvSpPr>
          <p:cNvPr id="24596" name="Line 2071"/>
          <p:cNvSpPr>
            <a:spLocks noChangeShapeType="1"/>
          </p:cNvSpPr>
          <p:nvPr/>
        </p:nvSpPr>
        <p:spPr bwMode="auto">
          <a:xfrm>
            <a:off x="979488" y="1903413"/>
            <a:ext cx="1587" cy="1789112"/>
          </a:xfrm>
          <a:prstGeom prst="line">
            <a:avLst/>
          </a:prstGeom>
          <a:noFill/>
          <a:ln w="0">
            <a:solidFill>
              <a:srgbClr val="000000"/>
            </a:solidFill>
            <a:round/>
            <a:headEnd/>
            <a:tailEnd/>
          </a:ln>
        </p:spPr>
        <p:txBody>
          <a:bodyPr/>
          <a:lstStyle/>
          <a:p>
            <a:endParaRPr lang="zh-CN" altLang="en-US"/>
          </a:p>
        </p:txBody>
      </p:sp>
      <p:sp>
        <p:nvSpPr>
          <p:cNvPr id="24597" name="Line 2072"/>
          <p:cNvSpPr>
            <a:spLocks noChangeShapeType="1"/>
          </p:cNvSpPr>
          <p:nvPr/>
        </p:nvSpPr>
        <p:spPr bwMode="auto">
          <a:xfrm>
            <a:off x="1176338" y="1903413"/>
            <a:ext cx="1587" cy="1789112"/>
          </a:xfrm>
          <a:prstGeom prst="line">
            <a:avLst/>
          </a:prstGeom>
          <a:noFill/>
          <a:ln w="0">
            <a:solidFill>
              <a:srgbClr val="000000"/>
            </a:solidFill>
            <a:round/>
            <a:headEnd/>
            <a:tailEnd/>
          </a:ln>
        </p:spPr>
        <p:txBody>
          <a:bodyPr/>
          <a:lstStyle/>
          <a:p>
            <a:endParaRPr lang="zh-CN" altLang="en-US"/>
          </a:p>
        </p:txBody>
      </p:sp>
      <p:sp>
        <p:nvSpPr>
          <p:cNvPr id="24598" name="Line 2073"/>
          <p:cNvSpPr>
            <a:spLocks noChangeShapeType="1"/>
          </p:cNvSpPr>
          <p:nvPr/>
        </p:nvSpPr>
        <p:spPr bwMode="auto">
          <a:xfrm>
            <a:off x="1382713" y="1903413"/>
            <a:ext cx="1587" cy="1789112"/>
          </a:xfrm>
          <a:prstGeom prst="line">
            <a:avLst/>
          </a:prstGeom>
          <a:noFill/>
          <a:ln w="0">
            <a:solidFill>
              <a:srgbClr val="000000"/>
            </a:solidFill>
            <a:round/>
            <a:headEnd/>
            <a:tailEnd/>
          </a:ln>
        </p:spPr>
        <p:txBody>
          <a:bodyPr/>
          <a:lstStyle/>
          <a:p>
            <a:endParaRPr lang="zh-CN" altLang="en-US"/>
          </a:p>
        </p:txBody>
      </p:sp>
      <p:sp>
        <p:nvSpPr>
          <p:cNvPr id="24599" name="Line 2074"/>
          <p:cNvSpPr>
            <a:spLocks noChangeShapeType="1"/>
          </p:cNvSpPr>
          <p:nvPr/>
        </p:nvSpPr>
        <p:spPr bwMode="auto">
          <a:xfrm>
            <a:off x="1577975" y="1903413"/>
            <a:ext cx="1588" cy="1789112"/>
          </a:xfrm>
          <a:prstGeom prst="line">
            <a:avLst/>
          </a:prstGeom>
          <a:noFill/>
          <a:ln w="0">
            <a:solidFill>
              <a:srgbClr val="000000"/>
            </a:solidFill>
            <a:round/>
            <a:headEnd/>
            <a:tailEnd/>
          </a:ln>
        </p:spPr>
        <p:txBody>
          <a:bodyPr/>
          <a:lstStyle/>
          <a:p>
            <a:endParaRPr lang="zh-CN" altLang="en-US"/>
          </a:p>
        </p:txBody>
      </p:sp>
      <p:sp>
        <p:nvSpPr>
          <p:cNvPr id="24600" name="Line 2075"/>
          <p:cNvSpPr>
            <a:spLocks noChangeShapeType="1"/>
          </p:cNvSpPr>
          <p:nvPr/>
        </p:nvSpPr>
        <p:spPr bwMode="auto">
          <a:xfrm>
            <a:off x="1785938" y="1903413"/>
            <a:ext cx="1587" cy="1789112"/>
          </a:xfrm>
          <a:prstGeom prst="line">
            <a:avLst/>
          </a:prstGeom>
          <a:noFill/>
          <a:ln w="0">
            <a:solidFill>
              <a:srgbClr val="000000"/>
            </a:solidFill>
            <a:round/>
            <a:headEnd/>
            <a:tailEnd/>
          </a:ln>
        </p:spPr>
        <p:txBody>
          <a:bodyPr/>
          <a:lstStyle/>
          <a:p>
            <a:endParaRPr lang="zh-CN" altLang="en-US"/>
          </a:p>
        </p:txBody>
      </p:sp>
      <p:sp>
        <p:nvSpPr>
          <p:cNvPr id="24601" name="Line 2076"/>
          <p:cNvSpPr>
            <a:spLocks noChangeShapeType="1"/>
          </p:cNvSpPr>
          <p:nvPr/>
        </p:nvSpPr>
        <p:spPr bwMode="auto">
          <a:xfrm>
            <a:off x="1981200" y="1903413"/>
            <a:ext cx="1588" cy="1789112"/>
          </a:xfrm>
          <a:prstGeom prst="line">
            <a:avLst/>
          </a:prstGeom>
          <a:noFill/>
          <a:ln w="0">
            <a:solidFill>
              <a:srgbClr val="000000"/>
            </a:solidFill>
            <a:round/>
            <a:headEnd/>
            <a:tailEnd/>
          </a:ln>
        </p:spPr>
        <p:txBody>
          <a:bodyPr/>
          <a:lstStyle/>
          <a:p>
            <a:endParaRPr lang="zh-CN" altLang="en-US"/>
          </a:p>
        </p:txBody>
      </p:sp>
      <p:sp>
        <p:nvSpPr>
          <p:cNvPr id="24602" name="Line 2077"/>
          <p:cNvSpPr>
            <a:spLocks noChangeShapeType="1"/>
          </p:cNvSpPr>
          <p:nvPr/>
        </p:nvSpPr>
        <p:spPr bwMode="auto">
          <a:xfrm>
            <a:off x="2187575" y="1903413"/>
            <a:ext cx="1588" cy="1789112"/>
          </a:xfrm>
          <a:prstGeom prst="line">
            <a:avLst/>
          </a:prstGeom>
          <a:noFill/>
          <a:ln w="0">
            <a:solidFill>
              <a:srgbClr val="000000"/>
            </a:solidFill>
            <a:round/>
            <a:headEnd/>
            <a:tailEnd/>
          </a:ln>
        </p:spPr>
        <p:txBody>
          <a:bodyPr/>
          <a:lstStyle/>
          <a:p>
            <a:endParaRPr lang="zh-CN" altLang="en-US"/>
          </a:p>
        </p:txBody>
      </p:sp>
      <p:sp>
        <p:nvSpPr>
          <p:cNvPr id="24603" name="Line 2078"/>
          <p:cNvSpPr>
            <a:spLocks noChangeShapeType="1"/>
          </p:cNvSpPr>
          <p:nvPr/>
        </p:nvSpPr>
        <p:spPr bwMode="auto">
          <a:xfrm>
            <a:off x="2384425" y="1903413"/>
            <a:ext cx="1588" cy="1789112"/>
          </a:xfrm>
          <a:prstGeom prst="line">
            <a:avLst/>
          </a:prstGeom>
          <a:noFill/>
          <a:ln w="0">
            <a:solidFill>
              <a:srgbClr val="000000"/>
            </a:solidFill>
            <a:round/>
            <a:headEnd/>
            <a:tailEnd/>
          </a:ln>
        </p:spPr>
        <p:txBody>
          <a:bodyPr/>
          <a:lstStyle/>
          <a:p>
            <a:endParaRPr lang="zh-CN" altLang="en-US"/>
          </a:p>
        </p:txBody>
      </p:sp>
      <p:sp>
        <p:nvSpPr>
          <p:cNvPr id="24604" name="Rectangle 2079"/>
          <p:cNvSpPr>
            <a:spLocks noChangeArrowheads="1"/>
          </p:cNvSpPr>
          <p:nvPr/>
        </p:nvSpPr>
        <p:spPr bwMode="auto">
          <a:xfrm>
            <a:off x="369888" y="1903413"/>
            <a:ext cx="2014537" cy="1789112"/>
          </a:xfrm>
          <a:prstGeom prst="rect">
            <a:avLst/>
          </a:prstGeom>
          <a:noFill/>
          <a:ln w="11113">
            <a:solidFill>
              <a:srgbClr val="000000"/>
            </a:solidFill>
            <a:miter lim="800000"/>
            <a:headEnd/>
            <a:tailEnd/>
          </a:ln>
        </p:spPr>
        <p:txBody>
          <a:bodyPr/>
          <a:lstStyle/>
          <a:p>
            <a:endParaRPr lang="zh-CN" altLang="zh-CN"/>
          </a:p>
        </p:txBody>
      </p:sp>
      <p:sp>
        <p:nvSpPr>
          <p:cNvPr id="24605" name="Line 2080"/>
          <p:cNvSpPr>
            <a:spLocks noChangeShapeType="1"/>
          </p:cNvSpPr>
          <p:nvPr/>
        </p:nvSpPr>
        <p:spPr bwMode="auto">
          <a:xfrm>
            <a:off x="369888" y="1903413"/>
            <a:ext cx="1587" cy="1789112"/>
          </a:xfrm>
          <a:prstGeom prst="line">
            <a:avLst/>
          </a:prstGeom>
          <a:noFill/>
          <a:ln w="0">
            <a:solidFill>
              <a:srgbClr val="000000"/>
            </a:solidFill>
            <a:round/>
            <a:headEnd/>
            <a:tailEnd/>
          </a:ln>
        </p:spPr>
        <p:txBody>
          <a:bodyPr/>
          <a:lstStyle/>
          <a:p>
            <a:endParaRPr lang="zh-CN" altLang="en-US"/>
          </a:p>
        </p:txBody>
      </p:sp>
      <p:sp>
        <p:nvSpPr>
          <p:cNvPr id="24606" name="Line 2081"/>
          <p:cNvSpPr>
            <a:spLocks noChangeShapeType="1"/>
          </p:cNvSpPr>
          <p:nvPr/>
        </p:nvSpPr>
        <p:spPr bwMode="auto">
          <a:xfrm>
            <a:off x="347663" y="3692525"/>
            <a:ext cx="22225" cy="1588"/>
          </a:xfrm>
          <a:prstGeom prst="line">
            <a:avLst/>
          </a:prstGeom>
          <a:noFill/>
          <a:ln w="0">
            <a:solidFill>
              <a:srgbClr val="000000"/>
            </a:solidFill>
            <a:round/>
            <a:headEnd/>
            <a:tailEnd/>
          </a:ln>
        </p:spPr>
        <p:txBody>
          <a:bodyPr/>
          <a:lstStyle/>
          <a:p>
            <a:endParaRPr lang="zh-CN" altLang="en-US"/>
          </a:p>
        </p:txBody>
      </p:sp>
      <p:sp>
        <p:nvSpPr>
          <p:cNvPr id="24607" name="Line 2082"/>
          <p:cNvSpPr>
            <a:spLocks noChangeShapeType="1"/>
          </p:cNvSpPr>
          <p:nvPr/>
        </p:nvSpPr>
        <p:spPr bwMode="auto">
          <a:xfrm>
            <a:off x="347663" y="3517900"/>
            <a:ext cx="22225" cy="1588"/>
          </a:xfrm>
          <a:prstGeom prst="line">
            <a:avLst/>
          </a:prstGeom>
          <a:noFill/>
          <a:ln w="0">
            <a:solidFill>
              <a:srgbClr val="000000"/>
            </a:solidFill>
            <a:round/>
            <a:headEnd/>
            <a:tailEnd/>
          </a:ln>
        </p:spPr>
        <p:txBody>
          <a:bodyPr/>
          <a:lstStyle/>
          <a:p>
            <a:endParaRPr lang="zh-CN" altLang="en-US"/>
          </a:p>
        </p:txBody>
      </p:sp>
      <p:sp>
        <p:nvSpPr>
          <p:cNvPr id="24608" name="Line 2083"/>
          <p:cNvSpPr>
            <a:spLocks noChangeShapeType="1"/>
          </p:cNvSpPr>
          <p:nvPr/>
        </p:nvSpPr>
        <p:spPr bwMode="auto">
          <a:xfrm>
            <a:off x="347663" y="3333750"/>
            <a:ext cx="22225" cy="1588"/>
          </a:xfrm>
          <a:prstGeom prst="line">
            <a:avLst/>
          </a:prstGeom>
          <a:noFill/>
          <a:ln w="0">
            <a:solidFill>
              <a:srgbClr val="000000"/>
            </a:solidFill>
            <a:round/>
            <a:headEnd/>
            <a:tailEnd/>
          </a:ln>
        </p:spPr>
        <p:txBody>
          <a:bodyPr/>
          <a:lstStyle/>
          <a:p>
            <a:endParaRPr lang="zh-CN" altLang="en-US"/>
          </a:p>
        </p:txBody>
      </p:sp>
      <p:sp>
        <p:nvSpPr>
          <p:cNvPr id="24609" name="Line 2084"/>
          <p:cNvSpPr>
            <a:spLocks noChangeShapeType="1"/>
          </p:cNvSpPr>
          <p:nvPr/>
        </p:nvSpPr>
        <p:spPr bwMode="auto">
          <a:xfrm>
            <a:off x="347663" y="3160713"/>
            <a:ext cx="22225" cy="1587"/>
          </a:xfrm>
          <a:prstGeom prst="line">
            <a:avLst/>
          </a:prstGeom>
          <a:noFill/>
          <a:ln w="0">
            <a:solidFill>
              <a:srgbClr val="000000"/>
            </a:solidFill>
            <a:round/>
            <a:headEnd/>
            <a:tailEnd/>
          </a:ln>
        </p:spPr>
        <p:txBody>
          <a:bodyPr/>
          <a:lstStyle/>
          <a:p>
            <a:endParaRPr lang="zh-CN" altLang="en-US"/>
          </a:p>
        </p:txBody>
      </p:sp>
      <p:sp>
        <p:nvSpPr>
          <p:cNvPr id="24610" name="Line 2085"/>
          <p:cNvSpPr>
            <a:spLocks noChangeShapeType="1"/>
          </p:cNvSpPr>
          <p:nvPr/>
        </p:nvSpPr>
        <p:spPr bwMode="auto">
          <a:xfrm>
            <a:off x="347663" y="2976563"/>
            <a:ext cx="22225" cy="1587"/>
          </a:xfrm>
          <a:prstGeom prst="line">
            <a:avLst/>
          </a:prstGeom>
          <a:noFill/>
          <a:ln w="0">
            <a:solidFill>
              <a:srgbClr val="000000"/>
            </a:solidFill>
            <a:round/>
            <a:headEnd/>
            <a:tailEnd/>
          </a:ln>
        </p:spPr>
        <p:txBody>
          <a:bodyPr/>
          <a:lstStyle/>
          <a:p>
            <a:endParaRPr lang="zh-CN" altLang="en-US"/>
          </a:p>
        </p:txBody>
      </p:sp>
      <p:sp>
        <p:nvSpPr>
          <p:cNvPr id="24611" name="Line 2086"/>
          <p:cNvSpPr>
            <a:spLocks noChangeShapeType="1"/>
          </p:cNvSpPr>
          <p:nvPr/>
        </p:nvSpPr>
        <p:spPr bwMode="auto">
          <a:xfrm>
            <a:off x="347663" y="2803525"/>
            <a:ext cx="22225" cy="1588"/>
          </a:xfrm>
          <a:prstGeom prst="line">
            <a:avLst/>
          </a:prstGeom>
          <a:noFill/>
          <a:ln w="0">
            <a:solidFill>
              <a:srgbClr val="000000"/>
            </a:solidFill>
            <a:round/>
            <a:headEnd/>
            <a:tailEnd/>
          </a:ln>
        </p:spPr>
        <p:txBody>
          <a:bodyPr/>
          <a:lstStyle/>
          <a:p>
            <a:endParaRPr lang="zh-CN" altLang="en-US"/>
          </a:p>
        </p:txBody>
      </p:sp>
      <p:sp>
        <p:nvSpPr>
          <p:cNvPr id="24612" name="Line 2087"/>
          <p:cNvSpPr>
            <a:spLocks noChangeShapeType="1"/>
          </p:cNvSpPr>
          <p:nvPr/>
        </p:nvSpPr>
        <p:spPr bwMode="auto">
          <a:xfrm>
            <a:off x="347663" y="2619375"/>
            <a:ext cx="22225" cy="1588"/>
          </a:xfrm>
          <a:prstGeom prst="line">
            <a:avLst/>
          </a:prstGeom>
          <a:noFill/>
          <a:ln w="0">
            <a:solidFill>
              <a:srgbClr val="000000"/>
            </a:solidFill>
            <a:round/>
            <a:headEnd/>
            <a:tailEnd/>
          </a:ln>
        </p:spPr>
        <p:txBody>
          <a:bodyPr/>
          <a:lstStyle/>
          <a:p>
            <a:endParaRPr lang="zh-CN" altLang="en-US"/>
          </a:p>
        </p:txBody>
      </p:sp>
      <p:sp>
        <p:nvSpPr>
          <p:cNvPr id="24613" name="Line 2088"/>
          <p:cNvSpPr>
            <a:spLocks noChangeShapeType="1"/>
          </p:cNvSpPr>
          <p:nvPr/>
        </p:nvSpPr>
        <p:spPr bwMode="auto">
          <a:xfrm>
            <a:off x="347663" y="2446338"/>
            <a:ext cx="22225" cy="1587"/>
          </a:xfrm>
          <a:prstGeom prst="line">
            <a:avLst/>
          </a:prstGeom>
          <a:noFill/>
          <a:ln w="0">
            <a:solidFill>
              <a:srgbClr val="000000"/>
            </a:solidFill>
            <a:round/>
            <a:headEnd/>
            <a:tailEnd/>
          </a:ln>
        </p:spPr>
        <p:txBody>
          <a:bodyPr/>
          <a:lstStyle/>
          <a:p>
            <a:endParaRPr lang="zh-CN" altLang="en-US"/>
          </a:p>
        </p:txBody>
      </p:sp>
      <p:sp>
        <p:nvSpPr>
          <p:cNvPr id="24614" name="Line 2089"/>
          <p:cNvSpPr>
            <a:spLocks noChangeShapeType="1"/>
          </p:cNvSpPr>
          <p:nvPr/>
        </p:nvSpPr>
        <p:spPr bwMode="auto">
          <a:xfrm>
            <a:off x="347663" y="2262188"/>
            <a:ext cx="22225" cy="1587"/>
          </a:xfrm>
          <a:prstGeom prst="line">
            <a:avLst/>
          </a:prstGeom>
          <a:noFill/>
          <a:ln w="0">
            <a:solidFill>
              <a:srgbClr val="000000"/>
            </a:solidFill>
            <a:round/>
            <a:headEnd/>
            <a:tailEnd/>
          </a:ln>
        </p:spPr>
        <p:txBody>
          <a:bodyPr/>
          <a:lstStyle/>
          <a:p>
            <a:endParaRPr lang="zh-CN" altLang="en-US"/>
          </a:p>
        </p:txBody>
      </p:sp>
      <p:sp>
        <p:nvSpPr>
          <p:cNvPr id="24615" name="Line 2090"/>
          <p:cNvSpPr>
            <a:spLocks noChangeShapeType="1"/>
          </p:cNvSpPr>
          <p:nvPr/>
        </p:nvSpPr>
        <p:spPr bwMode="auto">
          <a:xfrm>
            <a:off x="347663" y="2087563"/>
            <a:ext cx="22225" cy="1587"/>
          </a:xfrm>
          <a:prstGeom prst="line">
            <a:avLst/>
          </a:prstGeom>
          <a:noFill/>
          <a:ln w="0">
            <a:solidFill>
              <a:srgbClr val="000000"/>
            </a:solidFill>
            <a:round/>
            <a:headEnd/>
            <a:tailEnd/>
          </a:ln>
        </p:spPr>
        <p:txBody>
          <a:bodyPr/>
          <a:lstStyle/>
          <a:p>
            <a:endParaRPr lang="zh-CN" altLang="en-US"/>
          </a:p>
        </p:txBody>
      </p:sp>
      <p:sp>
        <p:nvSpPr>
          <p:cNvPr id="24616" name="Line 2091"/>
          <p:cNvSpPr>
            <a:spLocks noChangeShapeType="1"/>
          </p:cNvSpPr>
          <p:nvPr/>
        </p:nvSpPr>
        <p:spPr bwMode="auto">
          <a:xfrm>
            <a:off x="347663" y="1903413"/>
            <a:ext cx="22225" cy="1587"/>
          </a:xfrm>
          <a:prstGeom prst="line">
            <a:avLst/>
          </a:prstGeom>
          <a:noFill/>
          <a:ln w="0">
            <a:solidFill>
              <a:srgbClr val="000000"/>
            </a:solidFill>
            <a:round/>
            <a:headEnd/>
            <a:tailEnd/>
          </a:ln>
        </p:spPr>
        <p:txBody>
          <a:bodyPr/>
          <a:lstStyle/>
          <a:p>
            <a:endParaRPr lang="zh-CN" altLang="en-US"/>
          </a:p>
        </p:txBody>
      </p:sp>
      <p:sp>
        <p:nvSpPr>
          <p:cNvPr id="24617" name="Line 2092"/>
          <p:cNvSpPr>
            <a:spLocks noChangeShapeType="1"/>
          </p:cNvSpPr>
          <p:nvPr/>
        </p:nvSpPr>
        <p:spPr bwMode="auto">
          <a:xfrm>
            <a:off x="369888" y="3692525"/>
            <a:ext cx="2014537" cy="1588"/>
          </a:xfrm>
          <a:prstGeom prst="line">
            <a:avLst/>
          </a:prstGeom>
          <a:noFill/>
          <a:ln w="0">
            <a:solidFill>
              <a:srgbClr val="000000"/>
            </a:solidFill>
            <a:round/>
            <a:headEnd/>
            <a:tailEnd/>
          </a:ln>
        </p:spPr>
        <p:txBody>
          <a:bodyPr/>
          <a:lstStyle/>
          <a:p>
            <a:endParaRPr lang="zh-CN" altLang="en-US"/>
          </a:p>
        </p:txBody>
      </p:sp>
      <p:sp>
        <p:nvSpPr>
          <p:cNvPr id="24618" name="Line 2093"/>
          <p:cNvSpPr>
            <a:spLocks noChangeShapeType="1"/>
          </p:cNvSpPr>
          <p:nvPr/>
        </p:nvSpPr>
        <p:spPr bwMode="auto">
          <a:xfrm flipV="1">
            <a:off x="369888" y="3692525"/>
            <a:ext cx="1587" cy="20638"/>
          </a:xfrm>
          <a:prstGeom prst="line">
            <a:avLst/>
          </a:prstGeom>
          <a:noFill/>
          <a:ln w="0">
            <a:solidFill>
              <a:srgbClr val="000000"/>
            </a:solidFill>
            <a:round/>
            <a:headEnd/>
            <a:tailEnd/>
          </a:ln>
        </p:spPr>
        <p:txBody>
          <a:bodyPr/>
          <a:lstStyle/>
          <a:p>
            <a:endParaRPr lang="zh-CN" altLang="en-US"/>
          </a:p>
        </p:txBody>
      </p:sp>
      <p:sp>
        <p:nvSpPr>
          <p:cNvPr id="24619" name="Line 2094"/>
          <p:cNvSpPr>
            <a:spLocks noChangeShapeType="1"/>
          </p:cNvSpPr>
          <p:nvPr/>
        </p:nvSpPr>
        <p:spPr bwMode="auto">
          <a:xfrm flipV="1">
            <a:off x="576263" y="3692525"/>
            <a:ext cx="1587" cy="20638"/>
          </a:xfrm>
          <a:prstGeom prst="line">
            <a:avLst/>
          </a:prstGeom>
          <a:noFill/>
          <a:ln w="0">
            <a:solidFill>
              <a:srgbClr val="000000"/>
            </a:solidFill>
            <a:round/>
            <a:headEnd/>
            <a:tailEnd/>
          </a:ln>
        </p:spPr>
        <p:txBody>
          <a:bodyPr/>
          <a:lstStyle/>
          <a:p>
            <a:endParaRPr lang="zh-CN" altLang="en-US"/>
          </a:p>
        </p:txBody>
      </p:sp>
      <p:sp>
        <p:nvSpPr>
          <p:cNvPr id="24620" name="Line 2095"/>
          <p:cNvSpPr>
            <a:spLocks noChangeShapeType="1"/>
          </p:cNvSpPr>
          <p:nvPr/>
        </p:nvSpPr>
        <p:spPr bwMode="auto">
          <a:xfrm flipV="1">
            <a:off x="773113" y="3692525"/>
            <a:ext cx="1587" cy="20638"/>
          </a:xfrm>
          <a:prstGeom prst="line">
            <a:avLst/>
          </a:prstGeom>
          <a:noFill/>
          <a:ln w="0">
            <a:solidFill>
              <a:srgbClr val="000000"/>
            </a:solidFill>
            <a:round/>
            <a:headEnd/>
            <a:tailEnd/>
          </a:ln>
        </p:spPr>
        <p:txBody>
          <a:bodyPr/>
          <a:lstStyle/>
          <a:p>
            <a:endParaRPr lang="zh-CN" altLang="en-US"/>
          </a:p>
        </p:txBody>
      </p:sp>
      <p:sp>
        <p:nvSpPr>
          <p:cNvPr id="24621" name="Line 2096"/>
          <p:cNvSpPr>
            <a:spLocks noChangeShapeType="1"/>
          </p:cNvSpPr>
          <p:nvPr/>
        </p:nvSpPr>
        <p:spPr bwMode="auto">
          <a:xfrm flipV="1">
            <a:off x="979488" y="3692525"/>
            <a:ext cx="1587" cy="20638"/>
          </a:xfrm>
          <a:prstGeom prst="line">
            <a:avLst/>
          </a:prstGeom>
          <a:noFill/>
          <a:ln w="0">
            <a:solidFill>
              <a:srgbClr val="000000"/>
            </a:solidFill>
            <a:round/>
            <a:headEnd/>
            <a:tailEnd/>
          </a:ln>
        </p:spPr>
        <p:txBody>
          <a:bodyPr/>
          <a:lstStyle/>
          <a:p>
            <a:endParaRPr lang="zh-CN" altLang="en-US"/>
          </a:p>
        </p:txBody>
      </p:sp>
      <p:sp>
        <p:nvSpPr>
          <p:cNvPr id="24622" name="Line 2097"/>
          <p:cNvSpPr>
            <a:spLocks noChangeShapeType="1"/>
          </p:cNvSpPr>
          <p:nvPr/>
        </p:nvSpPr>
        <p:spPr bwMode="auto">
          <a:xfrm flipV="1">
            <a:off x="1176338" y="3692525"/>
            <a:ext cx="1587" cy="20638"/>
          </a:xfrm>
          <a:prstGeom prst="line">
            <a:avLst/>
          </a:prstGeom>
          <a:noFill/>
          <a:ln w="0">
            <a:solidFill>
              <a:srgbClr val="000000"/>
            </a:solidFill>
            <a:round/>
            <a:headEnd/>
            <a:tailEnd/>
          </a:ln>
        </p:spPr>
        <p:txBody>
          <a:bodyPr/>
          <a:lstStyle/>
          <a:p>
            <a:endParaRPr lang="zh-CN" altLang="en-US"/>
          </a:p>
        </p:txBody>
      </p:sp>
      <p:sp>
        <p:nvSpPr>
          <p:cNvPr id="24623" name="Line 2098"/>
          <p:cNvSpPr>
            <a:spLocks noChangeShapeType="1"/>
          </p:cNvSpPr>
          <p:nvPr/>
        </p:nvSpPr>
        <p:spPr bwMode="auto">
          <a:xfrm flipV="1">
            <a:off x="1382713" y="3692525"/>
            <a:ext cx="1587" cy="20638"/>
          </a:xfrm>
          <a:prstGeom prst="line">
            <a:avLst/>
          </a:prstGeom>
          <a:noFill/>
          <a:ln w="0">
            <a:solidFill>
              <a:srgbClr val="000000"/>
            </a:solidFill>
            <a:round/>
            <a:headEnd/>
            <a:tailEnd/>
          </a:ln>
        </p:spPr>
        <p:txBody>
          <a:bodyPr/>
          <a:lstStyle/>
          <a:p>
            <a:endParaRPr lang="zh-CN" altLang="en-US"/>
          </a:p>
        </p:txBody>
      </p:sp>
      <p:sp>
        <p:nvSpPr>
          <p:cNvPr id="24624" name="Line 2099"/>
          <p:cNvSpPr>
            <a:spLocks noChangeShapeType="1"/>
          </p:cNvSpPr>
          <p:nvPr/>
        </p:nvSpPr>
        <p:spPr bwMode="auto">
          <a:xfrm flipV="1">
            <a:off x="1577975" y="3692525"/>
            <a:ext cx="1588" cy="20638"/>
          </a:xfrm>
          <a:prstGeom prst="line">
            <a:avLst/>
          </a:prstGeom>
          <a:noFill/>
          <a:ln w="0">
            <a:solidFill>
              <a:srgbClr val="000000"/>
            </a:solidFill>
            <a:round/>
            <a:headEnd/>
            <a:tailEnd/>
          </a:ln>
        </p:spPr>
        <p:txBody>
          <a:bodyPr/>
          <a:lstStyle/>
          <a:p>
            <a:endParaRPr lang="zh-CN" altLang="en-US"/>
          </a:p>
        </p:txBody>
      </p:sp>
      <p:sp>
        <p:nvSpPr>
          <p:cNvPr id="24625" name="Line 2100"/>
          <p:cNvSpPr>
            <a:spLocks noChangeShapeType="1"/>
          </p:cNvSpPr>
          <p:nvPr/>
        </p:nvSpPr>
        <p:spPr bwMode="auto">
          <a:xfrm flipV="1">
            <a:off x="1785938" y="3692525"/>
            <a:ext cx="1587" cy="20638"/>
          </a:xfrm>
          <a:prstGeom prst="line">
            <a:avLst/>
          </a:prstGeom>
          <a:noFill/>
          <a:ln w="0">
            <a:solidFill>
              <a:srgbClr val="000000"/>
            </a:solidFill>
            <a:round/>
            <a:headEnd/>
            <a:tailEnd/>
          </a:ln>
        </p:spPr>
        <p:txBody>
          <a:bodyPr/>
          <a:lstStyle/>
          <a:p>
            <a:endParaRPr lang="zh-CN" altLang="en-US"/>
          </a:p>
        </p:txBody>
      </p:sp>
      <p:sp>
        <p:nvSpPr>
          <p:cNvPr id="24626" name="Line 2101"/>
          <p:cNvSpPr>
            <a:spLocks noChangeShapeType="1"/>
          </p:cNvSpPr>
          <p:nvPr/>
        </p:nvSpPr>
        <p:spPr bwMode="auto">
          <a:xfrm flipV="1">
            <a:off x="1981200" y="3692525"/>
            <a:ext cx="1588" cy="20638"/>
          </a:xfrm>
          <a:prstGeom prst="line">
            <a:avLst/>
          </a:prstGeom>
          <a:noFill/>
          <a:ln w="0">
            <a:solidFill>
              <a:srgbClr val="000000"/>
            </a:solidFill>
            <a:round/>
            <a:headEnd/>
            <a:tailEnd/>
          </a:ln>
        </p:spPr>
        <p:txBody>
          <a:bodyPr/>
          <a:lstStyle/>
          <a:p>
            <a:endParaRPr lang="zh-CN" altLang="en-US"/>
          </a:p>
        </p:txBody>
      </p:sp>
      <p:sp>
        <p:nvSpPr>
          <p:cNvPr id="24627" name="Line 2102"/>
          <p:cNvSpPr>
            <a:spLocks noChangeShapeType="1"/>
          </p:cNvSpPr>
          <p:nvPr/>
        </p:nvSpPr>
        <p:spPr bwMode="auto">
          <a:xfrm flipV="1">
            <a:off x="2187575" y="3692525"/>
            <a:ext cx="1588" cy="20638"/>
          </a:xfrm>
          <a:prstGeom prst="line">
            <a:avLst/>
          </a:prstGeom>
          <a:noFill/>
          <a:ln w="0">
            <a:solidFill>
              <a:srgbClr val="000000"/>
            </a:solidFill>
            <a:round/>
            <a:headEnd/>
            <a:tailEnd/>
          </a:ln>
        </p:spPr>
        <p:txBody>
          <a:bodyPr/>
          <a:lstStyle/>
          <a:p>
            <a:endParaRPr lang="zh-CN" altLang="en-US"/>
          </a:p>
        </p:txBody>
      </p:sp>
      <p:sp>
        <p:nvSpPr>
          <p:cNvPr id="24628" name="Line 2103"/>
          <p:cNvSpPr>
            <a:spLocks noChangeShapeType="1"/>
          </p:cNvSpPr>
          <p:nvPr/>
        </p:nvSpPr>
        <p:spPr bwMode="auto">
          <a:xfrm flipV="1">
            <a:off x="2384425" y="3692525"/>
            <a:ext cx="1588" cy="20638"/>
          </a:xfrm>
          <a:prstGeom prst="line">
            <a:avLst/>
          </a:prstGeom>
          <a:noFill/>
          <a:ln w="0">
            <a:solidFill>
              <a:srgbClr val="000000"/>
            </a:solidFill>
            <a:round/>
            <a:headEnd/>
            <a:tailEnd/>
          </a:ln>
        </p:spPr>
        <p:txBody>
          <a:bodyPr/>
          <a:lstStyle/>
          <a:p>
            <a:endParaRPr lang="zh-CN" altLang="en-US"/>
          </a:p>
        </p:txBody>
      </p:sp>
      <p:sp>
        <p:nvSpPr>
          <p:cNvPr id="24629" name="Freeform 2104"/>
          <p:cNvSpPr>
            <a:spLocks/>
          </p:cNvSpPr>
          <p:nvPr/>
        </p:nvSpPr>
        <p:spPr bwMode="auto">
          <a:xfrm>
            <a:off x="903288" y="290036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zh-CN" altLang="en-US"/>
          </a:p>
        </p:txBody>
      </p:sp>
      <p:sp>
        <p:nvSpPr>
          <p:cNvPr id="24630" name="Freeform 2105"/>
          <p:cNvSpPr>
            <a:spLocks/>
          </p:cNvSpPr>
          <p:nvPr/>
        </p:nvSpPr>
        <p:spPr bwMode="auto">
          <a:xfrm>
            <a:off x="696913" y="254317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zh-CN" altLang="en-US"/>
          </a:p>
        </p:txBody>
      </p:sp>
      <p:sp>
        <p:nvSpPr>
          <p:cNvPr id="24631" name="Freeform 2106"/>
          <p:cNvSpPr>
            <a:spLocks/>
          </p:cNvSpPr>
          <p:nvPr/>
        </p:nvSpPr>
        <p:spPr bwMode="auto">
          <a:xfrm>
            <a:off x="1709738" y="308451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zh-CN" altLang="en-US"/>
          </a:p>
        </p:txBody>
      </p:sp>
      <p:sp>
        <p:nvSpPr>
          <p:cNvPr id="24632" name="Freeform 2107"/>
          <p:cNvSpPr>
            <a:spLocks/>
          </p:cNvSpPr>
          <p:nvPr/>
        </p:nvSpPr>
        <p:spPr bwMode="auto">
          <a:xfrm>
            <a:off x="1100138" y="237013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endParaRPr lang="zh-CN" altLang="en-US"/>
          </a:p>
        </p:txBody>
      </p:sp>
      <p:sp>
        <p:nvSpPr>
          <p:cNvPr id="24633" name="Freeform 2108"/>
          <p:cNvSpPr>
            <a:spLocks/>
          </p:cNvSpPr>
          <p:nvPr/>
        </p:nvSpPr>
        <p:spPr bwMode="auto">
          <a:xfrm>
            <a:off x="1905000" y="272732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zh-CN" altLang="en-US"/>
          </a:p>
        </p:txBody>
      </p:sp>
      <p:sp>
        <p:nvSpPr>
          <p:cNvPr id="24634" name="Freeform 2109"/>
          <p:cNvSpPr>
            <a:spLocks/>
          </p:cNvSpPr>
          <p:nvPr/>
        </p:nvSpPr>
        <p:spPr bwMode="auto">
          <a:xfrm>
            <a:off x="1501775" y="325913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7"/>
                </a:lnTo>
                <a:lnTo>
                  <a:pt x="48" y="95"/>
                </a:lnTo>
                <a:lnTo>
                  <a:pt x="0" y="47"/>
                </a:lnTo>
                <a:lnTo>
                  <a:pt x="48" y="0"/>
                </a:lnTo>
                <a:close/>
              </a:path>
            </a:pathLst>
          </a:custGeom>
          <a:solidFill>
            <a:srgbClr val="00FFFF"/>
          </a:solidFill>
          <a:ln w="11113">
            <a:solidFill>
              <a:srgbClr val="000080"/>
            </a:solidFill>
            <a:round/>
            <a:headEnd/>
            <a:tailEnd/>
          </a:ln>
        </p:spPr>
        <p:txBody>
          <a:bodyPr/>
          <a:lstStyle/>
          <a:p>
            <a:endParaRPr lang="zh-CN" altLang="en-US"/>
          </a:p>
        </p:txBody>
      </p:sp>
      <p:sp>
        <p:nvSpPr>
          <p:cNvPr id="24635" name="Freeform 2110"/>
          <p:cNvSpPr>
            <a:spLocks/>
          </p:cNvSpPr>
          <p:nvPr/>
        </p:nvSpPr>
        <p:spPr bwMode="auto">
          <a:xfrm>
            <a:off x="1709738" y="290036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zh-CN" altLang="en-US"/>
          </a:p>
        </p:txBody>
      </p:sp>
      <p:sp>
        <p:nvSpPr>
          <p:cNvPr id="24636" name="Freeform 2111"/>
          <p:cNvSpPr>
            <a:spLocks/>
          </p:cNvSpPr>
          <p:nvPr/>
        </p:nvSpPr>
        <p:spPr bwMode="auto">
          <a:xfrm>
            <a:off x="1709738" y="254317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zh-CN" altLang="en-US"/>
          </a:p>
        </p:txBody>
      </p:sp>
      <p:sp>
        <p:nvSpPr>
          <p:cNvPr id="24637" name="Rectangle 2112"/>
          <p:cNvSpPr>
            <a:spLocks noChangeArrowheads="1"/>
          </p:cNvSpPr>
          <p:nvPr/>
        </p:nvSpPr>
        <p:spPr bwMode="auto">
          <a:xfrm>
            <a:off x="282575" y="3659188"/>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0</a:t>
            </a:r>
            <a:endParaRPr lang="ko-KR" altLang="en-US">
              <a:ea typeface="Gulim" pitchFamily="34" charset="-127"/>
            </a:endParaRPr>
          </a:p>
        </p:txBody>
      </p:sp>
      <p:sp>
        <p:nvSpPr>
          <p:cNvPr id="24638" name="Rectangle 2113"/>
          <p:cNvSpPr>
            <a:spLocks noChangeArrowheads="1"/>
          </p:cNvSpPr>
          <p:nvPr/>
        </p:nvSpPr>
        <p:spPr bwMode="auto">
          <a:xfrm>
            <a:off x="282575" y="3486150"/>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1</a:t>
            </a:r>
            <a:endParaRPr lang="ko-KR" altLang="en-US">
              <a:ea typeface="Gulim" pitchFamily="34" charset="-127"/>
            </a:endParaRPr>
          </a:p>
        </p:txBody>
      </p:sp>
      <p:sp>
        <p:nvSpPr>
          <p:cNvPr id="24639" name="Rectangle 2114"/>
          <p:cNvSpPr>
            <a:spLocks noChangeArrowheads="1"/>
          </p:cNvSpPr>
          <p:nvPr/>
        </p:nvSpPr>
        <p:spPr bwMode="auto">
          <a:xfrm>
            <a:off x="282575" y="3302000"/>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2</a:t>
            </a:r>
            <a:endParaRPr lang="ko-KR" altLang="en-US">
              <a:ea typeface="Gulim" pitchFamily="34" charset="-127"/>
            </a:endParaRPr>
          </a:p>
        </p:txBody>
      </p:sp>
      <p:sp>
        <p:nvSpPr>
          <p:cNvPr id="24640" name="Rectangle 2115"/>
          <p:cNvSpPr>
            <a:spLocks noChangeArrowheads="1"/>
          </p:cNvSpPr>
          <p:nvPr/>
        </p:nvSpPr>
        <p:spPr bwMode="auto">
          <a:xfrm>
            <a:off x="282575" y="3128963"/>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3</a:t>
            </a:r>
            <a:endParaRPr lang="ko-KR" altLang="en-US">
              <a:ea typeface="Gulim" pitchFamily="34" charset="-127"/>
            </a:endParaRPr>
          </a:p>
        </p:txBody>
      </p:sp>
      <p:sp>
        <p:nvSpPr>
          <p:cNvPr id="24641" name="Rectangle 2116"/>
          <p:cNvSpPr>
            <a:spLocks noChangeArrowheads="1"/>
          </p:cNvSpPr>
          <p:nvPr/>
        </p:nvSpPr>
        <p:spPr bwMode="auto">
          <a:xfrm>
            <a:off x="282575" y="2944813"/>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4</a:t>
            </a:r>
            <a:endParaRPr lang="ko-KR" altLang="en-US">
              <a:ea typeface="Gulim" pitchFamily="34" charset="-127"/>
            </a:endParaRPr>
          </a:p>
        </p:txBody>
      </p:sp>
      <p:sp>
        <p:nvSpPr>
          <p:cNvPr id="24642" name="Rectangle 2117"/>
          <p:cNvSpPr>
            <a:spLocks noChangeArrowheads="1"/>
          </p:cNvSpPr>
          <p:nvPr/>
        </p:nvSpPr>
        <p:spPr bwMode="auto">
          <a:xfrm>
            <a:off x="282575" y="2770188"/>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5</a:t>
            </a:r>
            <a:endParaRPr lang="ko-KR" altLang="en-US">
              <a:ea typeface="Gulim" pitchFamily="34" charset="-127"/>
            </a:endParaRPr>
          </a:p>
        </p:txBody>
      </p:sp>
      <p:sp>
        <p:nvSpPr>
          <p:cNvPr id="24643" name="Rectangle 2118"/>
          <p:cNvSpPr>
            <a:spLocks noChangeArrowheads="1"/>
          </p:cNvSpPr>
          <p:nvPr/>
        </p:nvSpPr>
        <p:spPr bwMode="auto">
          <a:xfrm>
            <a:off x="282575" y="2586038"/>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6</a:t>
            </a:r>
            <a:endParaRPr lang="ko-KR" altLang="en-US">
              <a:ea typeface="Gulim" pitchFamily="34" charset="-127"/>
            </a:endParaRPr>
          </a:p>
        </p:txBody>
      </p:sp>
      <p:sp>
        <p:nvSpPr>
          <p:cNvPr id="24644" name="Rectangle 2119"/>
          <p:cNvSpPr>
            <a:spLocks noChangeArrowheads="1"/>
          </p:cNvSpPr>
          <p:nvPr/>
        </p:nvSpPr>
        <p:spPr bwMode="auto">
          <a:xfrm>
            <a:off x="282575" y="2413000"/>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7</a:t>
            </a:r>
            <a:endParaRPr lang="ko-KR" altLang="en-US">
              <a:ea typeface="Gulim" pitchFamily="34" charset="-127"/>
            </a:endParaRPr>
          </a:p>
        </p:txBody>
      </p:sp>
      <p:sp>
        <p:nvSpPr>
          <p:cNvPr id="24645" name="Rectangle 2120"/>
          <p:cNvSpPr>
            <a:spLocks noChangeArrowheads="1"/>
          </p:cNvSpPr>
          <p:nvPr/>
        </p:nvSpPr>
        <p:spPr bwMode="auto">
          <a:xfrm>
            <a:off x="282575" y="2228850"/>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8</a:t>
            </a:r>
            <a:endParaRPr lang="ko-KR" altLang="en-US">
              <a:ea typeface="Gulim" pitchFamily="34" charset="-127"/>
            </a:endParaRPr>
          </a:p>
        </p:txBody>
      </p:sp>
      <p:sp>
        <p:nvSpPr>
          <p:cNvPr id="24646" name="Rectangle 2121"/>
          <p:cNvSpPr>
            <a:spLocks noChangeArrowheads="1"/>
          </p:cNvSpPr>
          <p:nvPr/>
        </p:nvSpPr>
        <p:spPr bwMode="auto">
          <a:xfrm>
            <a:off x="282575" y="2055813"/>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9</a:t>
            </a:r>
            <a:endParaRPr lang="ko-KR" altLang="en-US">
              <a:ea typeface="Gulim" pitchFamily="34" charset="-127"/>
            </a:endParaRPr>
          </a:p>
        </p:txBody>
      </p:sp>
      <p:sp>
        <p:nvSpPr>
          <p:cNvPr id="24647" name="Rectangle 2122"/>
          <p:cNvSpPr>
            <a:spLocks noChangeArrowheads="1"/>
          </p:cNvSpPr>
          <p:nvPr/>
        </p:nvSpPr>
        <p:spPr bwMode="auto">
          <a:xfrm>
            <a:off x="250825" y="1871663"/>
            <a:ext cx="33338"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10</a:t>
            </a:r>
            <a:endParaRPr lang="ko-KR" altLang="en-US">
              <a:ea typeface="Gulim" pitchFamily="34" charset="-127"/>
            </a:endParaRPr>
          </a:p>
        </p:txBody>
      </p:sp>
      <p:sp>
        <p:nvSpPr>
          <p:cNvPr id="24648" name="Rectangle 2123"/>
          <p:cNvSpPr>
            <a:spLocks noChangeArrowheads="1"/>
          </p:cNvSpPr>
          <p:nvPr/>
        </p:nvSpPr>
        <p:spPr bwMode="auto">
          <a:xfrm>
            <a:off x="358775" y="3767138"/>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0</a:t>
            </a:r>
            <a:endParaRPr lang="ko-KR" altLang="en-US">
              <a:ea typeface="Gulim" pitchFamily="34" charset="-127"/>
            </a:endParaRPr>
          </a:p>
        </p:txBody>
      </p:sp>
      <p:sp>
        <p:nvSpPr>
          <p:cNvPr id="24649" name="Rectangle 2124"/>
          <p:cNvSpPr>
            <a:spLocks noChangeArrowheads="1"/>
          </p:cNvSpPr>
          <p:nvPr/>
        </p:nvSpPr>
        <p:spPr bwMode="auto">
          <a:xfrm>
            <a:off x="566738" y="3767138"/>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1</a:t>
            </a:r>
            <a:endParaRPr lang="ko-KR" altLang="en-US">
              <a:ea typeface="Gulim" pitchFamily="34" charset="-127"/>
            </a:endParaRPr>
          </a:p>
        </p:txBody>
      </p:sp>
      <p:sp>
        <p:nvSpPr>
          <p:cNvPr id="24650" name="Rectangle 2125"/>
          <p:cNvSpPr>
            <a:spLocks noChangeArrowheads="1"/>
          </p:cNvSpPr>
          <p:nvPr/>
        </p:nvSpPr>
        <p:spPr bwMode="auto">
          <a:xfrm>
            <a:off x="762000" y="3767138"/>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2</a:t>
            </a:r>
            <a:endParaRPr lang="ko-KR" altLang="en-US">
              <a:ea typeface="Gulim" pitchFamily="34" charset="-127"/>
            </a:endParaRPr>
          </a:p>
        </p:txBody>
      </p:sp>
      <p:sp>
        <p:nvSpPr>
          <p:cNvPr id="24651" name="Rectangle 2126"/>
          <p:cNvSpPr>
            <a:spLocks noChangeArrowheads="1"/>
          </p:cNvSpPr>
          <p:nvPr/>
        </p:nvSpPr>
        <p:spPr bwMode="auto">
          <a:xfrm>
            <a:off x="968375" y="3767138"/>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3</a:t>
            </a:r>
            <a:endParaRPr lang="ko-KR" altLang="en-US">
              <a:ea typeface="Gulim" pitchFamily="34" charset="-127"/>
            </a:endParaRPr>
          </a:p>
        </p:txBody>
      </p:sp>
      <p:sp>
        <p:nvSpPr>
          <p:cNvPr id="24652" name="Rectangle 2127"/>
          <p:cNvSpPr>
            <a:spLocks noChangeArrowheads="1"/>
          </p:cNvSpPr>
          <p:nvPr/>
        </p:nvSpPr>
        <p:spPr bwMode="auto">
          <a:xfrm>
            <a:off x="1165225" y="3767138"/>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4</a:t>
            </a:r>
            <a:endParaRPr lang="ko-KR" altLang="en-US">
              <a:ea typeface="Gulim" pitchFamily="34" charset="-127"/>
            </a:endParaRPr>
          </a:p>
        </p:txBody>
      </p:sp>
      <p:sp>
        <p:nvSpPr>
          <p:cNvPr id="24653" name="Rectangle 2128"/>
          <p:cNvSpPr>
            <a:spLocks noChangeArrowheads="1"/>
          </p:cNvSpPr>
          <p:nvPr/>
        </p:nvSpPr>
        <p:spPr bwMode="auto">
          <a:xfrm>
            <a:off x="1371600" y="3767138"/>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5</a:t>
            </a:r>
            <a:endParaRPr lang="ko-KR" altLang="en-US">
              <a:ea typeface="Gulim" pitchFamily="34" charset="-127"/>
            </a:endParaRPr>
          </a:p>
        </p:txBody>
      </p:sp>
      <p:sp>
        <p:nvSpPr>
          <p:cNvPr id="24654" name="Rectangle 2129"/>
          <p:cNvSpPr>
            <a:spLocks noChangeArrowheads="1"/>
          </p:cNvSpPr>
          <p:nvPr/>
        </p:nvSpPr>
        <p:spPr bwMode="auto">
          <a:xfrm>
            <a:off x="1566863" y="3767138"/>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6</a:t>
            </a:r>
            <a:endParaRPr lang="ko-KR" altLang="en-US">
              <a:ea typeface="Gulim" pitchFamily="34" charset="-127"/>
            </a:endParaRPr>
          </a:p>
        </p:txBody>
      </p:sp>
      <p:sp>
        <p:nvSpPr>
          <p:cNvPr id="24655" name="Rectangle 2130"/>
          <p:cNvSpPr>
            <a:spLocks noChangeArrowheads="1"/>
          </p:cNvSpPr>
          <p:nvPr/>
        </p:nvSpPr>
        <p:spPr bwMode="auto">
          <a:xfrm>
            <a:off x="1774825" y="3767138"/>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7</a:t>
            </a:r>
            <a:endParaRPr lang="ko-KR" altLang="en-US">
              <a:ea typeface="Gulim" pitchFamily="34" charset="-127"/>
            </a:endParaRPr>
          </a:p>
        </p:txBody>
      </p:sp>
      <p:sp>
        <p:nvSpPr>
          <p:cNvPr id="24656" name="Rectangle 2131"/>
          <p:cNvSpPr>
            <a:spLocks noChangeArrowheads="1"/>
          </p:cNvSpPr>
          <p:nvPr/>
        </p:nvSpPr>
        <p:spPr bwMode="auto">
          <a:xfrm>
            <a:off x="1970088" y="3767138"/>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8</a:t>
            </a:r>
            <a:endParaRPr lang="ko-KR" altLang="en-US">
              <a:ea typeface="Gulim" pitchFamily="34" charset="-127"/>
            </a:endParaRPr>
          </a:p>
        </p:txBody>
      </p:sp>
      <p:sp>
        <p:nvSpPr>
          <p:cNvPr id="24657" name="Rectangle 2132"/>
          <p:cNvSpPr>
            <a:spLocks noChangeArrowheads="1"/>
          </p:cNvSpPr>
          <p:nvPr/>
        </p:nvSpPr>
        <p:spPr bwMode="auto">
          <a:xfrm>
            <a:off x="2176463" y="3767138"/>
            <a:ext cx="22225"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9</a:t>
            </a:r>
            <a:endParaRPr lang="ko-KR" altLang="en-US">
              <a:ea typeface="Gulim" pitchFamily="34" charset="-127"/>
            </a:endParaRPr>
          </a:p>
        </p:txBody>
      </p:sp>
      <p:sp>
        <p:nvSpPr>
          <p:cNvPr id="24658" name="Rectangle 2133"/>
          <p:cNvSpPr>
            <a:spLocks noChangeArrowheads="1"/>
          </p:cNvSpPr>
          <p:nvPr/>
        </p:nvSpPr>
        <p:spPr bwMode="auto">
          <a:xfrm>
            <a:off x="2351088" y="3767138"/>
            <a:ext cx="33337" cy="31750"/>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10</a:t>
            </a:r>
            <a:endParaRPr lang="ko-KR" altLang="en-US">
              <a:ea typeface="Gulim" pitchFamily="34" charset="-127"/>
            </a:endParaRPr>
          </a:p>
        </p:txBody>
      </p:sp>
      <p:sp>
        <p:nvSpPr>
          <p:cNvPr id="24659" name="Rectangle 2134"/>
          <p:cNvSpPr>
            <a:spLocks noChangeArrowheads="1"/>
          </p:cNvSpPr>
          <p:nvPr/>
        </p:nvSpPr>
        <p:spPr bwMode="auto">
          <a:xfrm>
            <a:off x="119063" y="1719263"/>
            <a:ext cx="2395537" cy="2254250"/>
          </a:xfrm>
          <a:prstGeom prst="rect">
            <a:avLst/>
          </a:prstGeom>
          <a:noFill/>
          <a:ln w="0">
            <a:solidFill>
              <a:srgbClr val="000000"/>
            </a:solidFill>
            <a:miter lim="800000"/>
            <a:headEnd/>
            <a:tailEnd/>
          </a:ln>
        </p:spPr>
        <p:txBody>
          <a:bodyPr/>
          <a:lstStyle/>
          <a:p>
            <a:endParaRPr lang="zh-CN" altLang="zh-CN"/>
          </a:p>
        </p:txBody>
      </p:sp>
      <p:sp>
        <p:nvSpPr>
          <p:cNvPr id="24660" name="Freeform 2135"/>
          <p:cNvSpPr>
            <a:spLocks/>
          </p:cNvSpPr>
          <p:nvPr/>
        </p:nvSpPr>
        <p:spPr bwMode="auto">
          <a:xfrm>
            <a:off x="914400" y="221138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endParaRPr lang="zh-CN" altLang="en-US"/>
          </a:p>
        </p:txBody>
      </p:sp>
      <p:sp>
        <p:nvSpPr>
          <p:cNvPr id="24661" name="Freeform 2136"/>
          <p:cNvSpPr>
            <a:spLocks/>
          </p:cNvSpPr>
          <p:nvPr/>
        </p:nvSpPr>
        <p:spPr bwMode="auto">
          <a:xfrm>
            <a:off x="1524000" y="3048000"/>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zh-CN" altLang="en-US"/>
          </a:p>
        </p:txBody>
      </p:sp>
      <p:sp>
        <p:nvSpPr>
          <p:cNvPr id="24662" name="Text Box 2137"/>
          <p:cNvSpPr txBox="1">
            <a:spLocks noChangeArrowheads="1"/>
          </p:cNvSpPr>
          <p:nvPr/>
        </p:nvSpPr>
        <p:spPr bwMode="auto">
          <a:xfrm>
            <a:off x="136525" y="3886200"/>
            <a:ext cx="752475" cy="457200"/>
          </a:xfrm>
          <a:prstGeom prst="rect">
            <a:avLst/>
          </a:prstGeom>
          <a:noFill/>
          <a:ln w="9525">
            <a:noFill/>
            <a:miter lim="800000"/>
            <a:headEnd/>
            <a:tailEnd/>
          </a:ln>
        </p:spPr>
        <p:txBody>
          <a:bodyPr wrap="none">
            <a:spAutoFit/>
          </a:bodyPr>
          <a:lstStyle/>
          <a:p>
            <a:pPr algn="l"/>
            <a:r>
              <a:rPr lang="en-US" altLang="ko-KR">
                <a:ea typeface="Gulim" pitchFamily="34" charset="-127"/>
              </a:rPr>
              <a:t>K=2</a:t>
            </a:r>
          </a:p>
        </p:txBody>
      </p:sp>
      <p:sp>
        <p:nvSpPr>
          <p:cNvPr id="24663" name="Line 2138"/>
          <p:cNvSpPr>
            <a:spLocks noChangeShapeType="1"/>
          </p:cNvSpPr>
          <p:nvPr/>
        </p:nvSpPr>
        <p:spPr bwMode="auto">
          <a:xfrm>
            <a:off x="2590800" y="2057400"/>
            <a:ext cx="76200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4664" name="Text Box 2139"/>
          <p:cNvSpPr txBox="1">
            <a:spLocks noChangeArrowheads="1"/>
          </p:cNvSpPr>
          <p:nvPr/>
        </p:nvSpPr>
        <p:spPr bwMode="auto">
          <a:xfrm>
            <a:off x="2590800" y="2362200"/>
            <a:ext cx="914400" cy="1155700"/>
          </a:xfrm>
          <a:prstGeom prst="rect">
            <a:avLst/>
          </a:prstGeom>
          <a:noFill/>
          <a:ln w="9525">
            <a:noFill/>
            <a:miter lim="800000"/>
            <a:headEnd/>
            <a:tailEnd/>
          </a:ln>
        </p:spPr>
        <p:txBody>
          <a:bodyPr>
            <a:spAutoFit/>
          </a:bodyPr>
          <a:lstStyle/>
          <a:p>
            <a:pPr algn="l">
              <a:spcBef>
                <a:spcPct val="50000"/>
              </a:spcBef>
            </a:pPr>
            <a:r>
              <a:rPr lang="en-US" altLang="ko-KR" sz="1400">
                <a:ea typeface="Gulim" pitchFamily="34" charset="-127"/>
              </a:rPr>
              <a:t>Arbitrary choose k object as initial medoids</a:t>
            </a:r>
          </a:p>
        </p:txBody>
      </p:sp>
      <p:graphicFrame>
        <p:nvGraphicFramePr>
          <p:cNvPr id="24665" name="Object 2140"/>
          <p:cNvGraphicFramePr>
            <a:graphicFrameLocks noChangeAspect="1"/>
          </p:cNvGraphicFramePr>
          <p:nvPr/>
        </p:nvGraphicFramePr>
        <p:xfrm>
          <a:off x="3429000" y="1676400"/>
          <a:ext cx="2514600" cy="2362200"/>
        </p:xfrm>
        <a:graphic>
          <a:graphicData uri="http://schemas.openxmlformats.org/presentationml/2006/ole">
            <mc:AlternateContent xmlns:mc="http://schemas.openxmlformats.org/markup-compatibility/2006">
              <mc:Choice xmlns:v="urn:schemas-microsoft-com:vml" Requires="v">
                <p:oleObj spid="_x0000_s24878" name="Worksheet" r:id="rId8" imgW="2598840" imgH="2452680" progId="Excel.Sheet.8">
                  <p:embed/>
                </p:oleObj>
              </mc:Choice>
              <mc:Fallback>
                <p:oleObj name="Worksheet" r:id="rId8" imgW="2598840" imgH="2452680" progId="Excel.Sheet.8">
                  <p:embed/>
                  <p:pic>
                    <p:nvPicPr>
                      <p:cNvPr id="0" name="Object 21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1676400"/>
                        <a:ext cx="2514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666" name="Line 2141"/>
          <p:cNvSpPr>
            <a:spLocks noChangeShapeType="1"/>
          </p:cNvSpPr>
          <p:nvPr/>
        </p:nvSpPr>
        <p:spPr bwMode="auto">
          <a:xfrm>
            <a:off x="5127625" y="2689225"/>
            <a:ext cx="0" cy="201613"/>
          </a:xfrm>
          <a:prstGeom prst="line">
            <a:avLst/>
          </a:prstGeom>
          <a:noFill/>
          <a:ln w="9525">
            <a:solidFill>
              <a:schemeClr val="tx1"/>
            </a:solidFill>
            <a:round/>
            <a:headEnd/>
            <a:tailEnd/>
          </a:ln>
        </p:spPr>
        <p:txBody>
          <a:bodyPr wrap="none" anchor="ctr">
            <a:spAutoFit/>
          </a:bodyPr>
          <a:lstStyle/>
          <a:p>
            <a:endParaRPr lang="zh-CN" altLang="en-US"/>
          </a:p>
        </p:txBody>
      </p:sp>
      <p:sp>
        <p:nvSpPr>
          <p:cNvPr id="24667" name="Line 2142"/>
          <p:cNvSpPr>
            <a:spLocks noChangeShapeType="1"/>
          </p:cNvSpPr>
          <p:nvPr/>
        </p:nvSpPr>
        <p:spPr bwMode="auto">
          <a:xfrm>
            <a:off x="5943600" y="2133600"/>
            <a:ext cx="76200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4668" name="Text Box 2143"/>
          <p:cNvSpPr txBox="1">
            <a:spLocks noChangeArrowheads="1"/>
          </p:cNvSpPr>
          <p:nvPr/>
        </p:nvSpPr>
        <p:spPr bwMode="auto">
          <a:xfrm>
            <a:off x="5867400" y="2362200"/>
            <a:ext cx="914400" cy="1581150"/>
          </a:xfrm>
          <a:prstGeom prst="rect">
            <a:avLst/>
          </a:prstGeom>
          <a:noFill/>
          <a:ln w="9525">
            <a:noFill/>
            <a:miter lim="800000"/>
            <a:headEnd/>
            <a:tailEnd/>
          </a:ln>
        </p:spPr>
        <p:txBody>
          <a:bodyPr>
            <a:spAutoFit/>
          </a:bodyPr>
          <a:lstStyle/>
          <a:p>
            <a:pPr algn="l">
              <a:spcBef>
                <a:spcPct val="50000"/>
              </a:spcBef>
            </a:pPr>
            <a:r>
              <a:rPr lang="en-US" altLang="ko-KR" sz="1400">
                <a:ea typeface="Gulim" pitchFamily="34" charset="-127"/>
              </a:rPr>
              <a:t>Assign each remaining object to nearest medoids</a:t>
            </a:r>
          </a:p>
        </p:txBody>
      </p:sp>
      <p:sp>
        <p:nvSpPr>
          <p:cNvPr id="24669" name="Line 2144"/>
          <p:cNvSpPr>
            <a:spLocks noChangeShapeType="1"/>
          </p:cNvSpPr>
          <p:nvPr/>
        </p:nvSpPr>
        <p:spPr bwMode="auto">
          <a:xfrm>
            <a:off x="6781800" y="4038600"/>
            <a:ext cx="0" cy="38100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4670" name="Text Box 2145"/>
          <p:cNvSpPr txBox="1">
            <a:spLocks noChangeArrowheads="1"/>
          </p:cNvSpPr>
          <p:nvPr/>
        </p:nvSpPr>
        <p:spPr bwMode="auto">
          <a:xfrm>
            <a:off x="6934200" y="4038600"/>
            <a:ext cx="2209800" cy="517525"/>
          </a:xfrm>
          <a:prstGeom prst="rect">
            <a:avLst/>
          </a:prstGeom>
          <a:noFill/>
          <a:ln w="9525">
            <a:noFill/>
            <a:miter lim="800000"/>
            <a:headEnd/>
            <a:tailEnd/>
          </a:ln>
        </p:spPr>
        <p:txBody>
          <a:bodyPr>
            <a:spAutoFit/>
          </a:bodyPr>
          <a:lstStyle/>
          <a:p>
            <a:pPr algn="l">
              <a:spcBef>
                <a:spcPct val="50000"/>
              </a:spcBef>
            </a:pPr>
            <a:r>
              <a:rPr lang="en-US" altLang="ko-KR" sz="1400">
                <a:ea typeface="Gulim" pitchFamily="34" charset="-127"/>
              </a:rPr>
              <a:t>Randomly select a nonmedoid object,O</a:t>
            </a:r>
            <a:r>
              <a:rPr lang="en-US" altLang="ko-KR" sz="1400" baseline="-25000">
                <a:ea typeface="Gulim" pitchFamily="34" charset="-127"/>
              </a:rPr>
              <a:t>ramdom</a:t>
            </a:r>
          </a:p>
        </p:txBody>
      </p:sp>
      <p:sp>
        <p:nvSpPr>
          <p:cNvPr id="24671" name="Line 2146"/>
          <p:cNvSpPr>
            <a:spLocks noChangeShapeType="1"/>
          </p:cNvSpPr>
          <p:nvPr/>
        </p:nvSpPr>
        <p:spPr bwMode="auto">
          <a:xfrm flipH="1">
            <a:off x="6019800" y="4724400"/>
            <a:ext cx="68580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4672" name="Text Box 2147"/>
          <p:cNvSpPr txBox="1">
            <a:spLocks noChangeArrowheads="1"/>
          </p:cNvSpPr>
          <p:nvPr/>
        </p:nvSpPr>
        <p:spPr bwMode="auto">
          <a:xfrm>
            <a:off x="5715000" y="4876800"/>
            <a:ext cx="1143000" cy="730250"/>
          </a:xfrm>
          <a:prstGeom prst="rect">
            <a:avLst/>
          </a:prstGeom>
          <a:noFill/>
          <a:ln w="9525">
            <a:noFill/>
            <a:miter lim="800000"/>
            <a:headEnd/>
            <a:tailEnd/>
          </a:ln>
        </p:spPr>
        <p:txBody>
          <a:bodyPr>
            <a:spAutoFit/>
          </a:bodyPr>
          <a:lstStyle/>
          <a:p>
            <a:pPr algn="l">
              <a:spcBef>
                <a:spcPct val="50000"/>
              </a:spcBef>
            </a:pPr>
            <a:r>
              <a:rPr lang="en-US" altLang="ko-KR" sz="1400">
                <a:ea typeface="Gulim" pitchFamily="34" charset="-127"/>
              </a:rPr>
              <a:t>Compute total cost of swapping</a:t>
            </a:r>
          </a:p>
        </p:txBody>
      </p:sp>
      <p:grpSp>
        <p:nvGrpSpPr>
          <p:cNvPr id="24673" name="Group 2148"/>
          <p:cNvGrpSpPr>
            <a:grpSpLocks/>
          </p:cNvGrpSpPr>
          <p:nvPr/>
        </p:nvGrpSpPr>
        <p:grpSpPr bwMode="auto">
          <a:xfrm>
            <a:off x="3544888" y="4611688"/>
            <a:ext cx="2176462" cy="2035175"/>
            <a:chOff x="2233" y="2905"/>
            <a:chExt cx="1371" cy="1282"/>
          </a:xfrm>
        </p:grpSpPr>
        <p:sp>
          <p:nvSpPr>
            <p:cNvPr id="24760" name="Rectangle 2149"/>
            <p:cNvSpPr>
              <a:spLocks noChangeArrowheads="1"/>
            </p:cNvSpPr>
            <p:nvPr/>
          </p:nvSpPr>
          <p:spPr bwMode="auto">
            <a:xfrm>
              <a:off x="2233" y="2905"/>
              <a:ext cx="1371" cy="1282"/>
            </a:xfrm>
            <a:prstGeom prst="rect">
              <a:avLst/>
            </a:prstGeom>
            <a:solidFill>
              <a:srgbClr val="FFFFFF"/>
            </a:solidFill>
            <a:ln w="0">
              <a:solidFill>
                <a:srgbClr val="000000"/>
              </a:solidFill>
              <a:miter lim="800000"/>
              <a:headEnd/>
              <a:tailEnd/>
            </a:ln>
          </p:spPr>
          <p:txBody>
            <a:bodyPr/>
            <a:lstStyle/>
            <a:p>
              <a:endParaRPr lang="zh-CN" altLang="zh-CN"/>
            </a:p>
          </p:txBody>
        </p:sp>
        <p:sp>
          <p:nvSpPr>
            <p:cNvPr id="24761" name="Rectangle 2150"/>
            <p:cNvSpPr>
              <a:spLocks noChangeArrowheads="1"/>
            </p:cNvSpPr>
            <p:nvPr/>
          </p:nvSpPr>
          <p:spPr bwMode="auto">
            <a:xfrm>
              <a:off x="2376" y="3009"/>
              <a:ext cx="1154" cy="1018"/>
            </a:xfrm>
            <a:prstGeom prst="rect">
              <a:avLst/>
            </a:prstGeom>
            <a:solidFill>
              <a:srgbClr val="FFFFFF"/>
            </a:solidFill>
            <a:ln w="9525">
              <a:noFill/>
              <a:miter lim="800000"/>
              <a:headEnd/>
              <a:tailEnd/>
            </a:ln>
          </p:spPr>
          <p:txBody>
            <a:bodyPr/>
            <a:lstStyle/>
            <a:p>
              <a:endParaRPr lang="zh-CN" altLang="zh-CN"/>
            </a:p>
          </p:txBody>
        </p:sp>
        <p:sp>
          <p:nvSpPr>
            <p:cNvPr id="24762" name="Line 2151"/>
            <p:cNvSpPr>
              <a:spLocks noChangeShapeType="1"/>
            </p:cNvSpPr>
            <p:nvPr/>
          </p:nvSpPr>
          <p:spPr bwMode="auto">
            <a:xfrm>
              <a:off x="2376" y="3928"/>
              <a:ext cx="1154" cy="1"/>
            </a:xfrm>
            <a:prstGeom prst="line">
              <a:avLst/>
            </a:prstGeom>
            <a:noFill/>
            <a:ln w="0">
              <a:solidFill>
                <a:srgbClr val="000000"/>
              </a:solidFill>
              <a:round/>
              <a:headEnd/>
              <a:tailEnd/>
            </a:ln>
          </p:spPr>
          <p:txBody>
            <a:bodyPr/>
            <a:lstStyle/>
            <a:p>
              <a:endParaRPr lang="zh-CN" altLang="en-US"/>
            </a:p>
          </p:txBody>
        </p:sp>
        <p:sp>
          <p:nvSpPr>
            <p:cNvPr id="24763" name="Line 2152"/>
            <p:cNvSpPr>
              <a:spLocks noChangeShapeType="1"/>
            </p:cNvSpPr>
            <p:nvPr/>
          </p:nvSpPr>
          <p:spPr bwMode="auto">
            <a:xfrm>
              <a:off x="2376" y="3823"/>
              <a:ext cx="1154" cy="1"/>
            </a:xfrm>
            <a:prstGeom prst="line">
              <a:avLst/>
            </a:prstGeom>
            <a:noFill/>
            <a:ln w="0">
              <a:solidFill>
                <a:srgbClr val="000000"/>
              </a:solidFill>
              <a:round/>
              <a:headEnd/>
              <a:tailEnd/>
            </a:ln>
          </p:spPr>
          <p:txBody>
            <a:bodyPr/>
            <a:lstStyle/>
            <a:p>
              <a:endParaRPr lang="zh-CN" altLang="en-US"/>
            </a:p>
          </p:txBody>
        </p:sp>
        <p:sp>
          <p:nvSpPr>
            <p:cNvPr id="24764" name="Line 2153"/>
            <p:cNvSpPr>
              <a:spLocks noChangeShapeType="1"/>
            </p:cNvSpPr>
            <p:nvPr/>
          </p:nvSpPr>
          <p:spPr bwMode="auto">
            <a:xfrm>
              <a:off x="2376" y="3725"/>
              <a:ext cx="1154" cy="1"/>
            </a:xfrm>
            <a:prstGeom prst="line">
              <a:avLst/>
            </a:prstGeom>
            <a:noFill/>
            <a:ln w="0">
              <a:solidFill>
                <a:srgbClr val="000000"/>
              </a:solidFill>
              <a:round/>
              <a:headEnd/>
              <a:tailEnd/>
            </a:ln>
          </p:spPr>
          <p:txBody>
            <a:bodyPr/>
            <a:lstStyle/>
            <a:p>
              <a:endParaRPr lang="zh-CN" altLang="en-US"/>
            </a:p>
          </p:txBody>
        </p:sp>
        <p:sp>
          <p:nvSpPr>
            <p:cNvPr id="24765" name="Line 2154"/>
            <p:cNvSpPr>
              <a:spLocks noChangeShapeType="1"/>
            </p:cNvSpPr>
            <p:nvPr/>
          </p:nvSpPr>
          <p:spPr bwMode="auto">
            <a:xfrm>
              <a:off x="2376" y="3620"/>
              <a:ext cx="1154" cy="1"/>
            </a:xfrm>
            <a:prstGeom prst="line">
              <a:avLst/>
            </a:prstGeom>
            <a:noFill/>
            <a:ln w="0">
              <a:solidFill>
                <a:srgbClr val="000000"/>
              </a:solidFill>
              <a:round/>
              <a:headEnd/>
              <a:tailEnd/>
            </a:ln>
          </p:spPr>
          <p:txBody>
            <a:bodyPr/>
            <a:lstStyle/>
            <a:p>
              <a:endParaRPr lang="zh-CN" altLang="en-US"/>
            </a:p>
          </p:txBody>
        </p:sp>
        <p:sp>
          <p:nvSpPr>
            <p:cNvPr id="24766" name="Line 2155"/>
            <p:cNvSpPr>
              <a:spLocks noChangeShapeType="1"/>
            </p:cNvSpPr>
            <p:nvPr/>
          </p:nvSpPr>
          <p:spPr bwMode="auto">
            <a:xfrm>
              <a:off x="2376" y="3521"/>
              <a:ext cx="1154" cy="1"/>
            </a:xfrm>
            <a:prstGeom prst="line">
              <a:avLst/>
            </a:prstGeom>
            <a:noFill/>
            <a:ln w="0">
              <a:solidFill>
                <a:srgbClr val="000000"/>
              </a:solidFill>
              <a:round/>
              <a:headEnd/>
              <a:tailEnd/>
            </a:ln>
          </p:spPr>
          <p:txBody>
            <a:bodyPr/>
            <a:lstStyle/>
            <a:p>
              <a:endParaRPr lang="zh-CN" altLang="en-US"/>
            </a:p>
          </p:txBody>
        </p:sp>
        <p:sp>
          <p:nvSpPr>
            <p:cNvPr id="24767" name="Line 2156"/>
            <p:cNvSpPr>
              <a:spLocks noChangeShapeType="1"/>
            </p:cNvSpPr>
            <p:nvPr/>
          </p:nvSpPr>
          <p:spPr bwMode="auto">
            <a:xfrm>
              <a:off x="2376" y="3416"/>
              <a:ext cx="1154" cy="1"/>
            </a:xfrm>
            <a:prstGeom prst="line">
              <a:avLst/>
            </a:prstGeom>
            <a:noFill/>
            <a:ln w="0">
              <a:solidFill>
                <a:srgbClr val="000000"/>
              </a:solidFill>
              <a:round/>
              <a:headEnd/>
              <a:tailEnd/>
            </a:ln>
          </p:spPr>
          <p:txBody>
            <a:bodyPr/>
            <a:lstStyle/>
            <a:p>
              <a:endParaRPr lang="zh-CN" altLang="en-US"/>
            </a:p>
          </p:txBody>
        </p:sp>
        <p:sp>
          <p:nvSpPr>
            <p:cNvPr id="24768" name="Line 2157"/>
            <p:cNvSpPr>
              <a:spLocks noChangeShapeType="1"/>
            </p:cNvSpPr>
            <p:nvPr/>
          </p:nvSpPr>
          <p:spPr bwMode="auto">
            <a:xfrm>
              <a:off x="2376" y="3318"/>
              <a:ext cx="1154" cy="1"/>
            </a:xfrm>
            <a:prstGeom prst="line">
              <a:avLst/>
            </a:prstGeom>
            <a:noFill/>
            <a:ln w="0">
              <a:solidFill>
                <a:srgbClr val="000000"/>
              </a:solidFill>
              <a:round/>
              <a:headEnd/>
              <a:tailEnd/>
            </a:ln>
          </p:spPr>
          <p:txBody>
            <a:bodyPr/>
            <a:lstStyle/>
            <a:p>
              <a:endParaRPr lang="zh-CN" altLang="en-US"/>
            </a:p>
          </p:txBody>
        </p:sp>
        <p:sp>
          <p:nvSpPr>
            <p:cNvPr id="24769" name="Line 2158"/>
            <p:cNvSpPr>
              <a:spLocks noChangeShapeType="1"/>
            </p:cNvSpPr>
            <p:nvPr/>
          </p:nvSpPr>
          <p:spPr bwMode="auto">
            <a:xfrm>
              <a:off x="2376" y="3213"/>
              <a:ext cx="1154" cy="1"/>
            </a:xfrm>
            <a:prstGeom prst="line">
              <a:avLst/>
            </a:prstGeom>
            <a:noFill/>
            <a:ln w="0">
              <a:solidFill>
                <a:srgbClr val="000000"/>
              </a:solidFill>
              <a:round/>
              <a:headEnd/>
              <a:tailEnd/>
            </a:ln>
          </p:spPr>
          <p:txBody>
            <a:bodyPr/>
            <a:lstStyle/>
            <a:p>
              <a:endParaRPr lang="zh-CN" altLang="en-US"/>
            </a:p>
          </p:txBody>
        </p:sp>
        <p:sp>
          <p:nvSpPr>
            <p:cNvPr id="24770" name="Line 2159"/>
            <p:cNvSpPr>
              <a:spLocks noChangeShapeType="1"/>
            </p:cNvSpPr>
            <p:nvPr/>
          </p:nvSpPr>
          <p:spPr bwMode="auto">
            <a:xfrm>
              <a:off x="2376" y="3114"/>
              <a:ext cx="1154" cy="1"/>
            </a:xfrm>
            <a:prstGeom prst="line">
              <a:avLst/>
            </a:prstGeom>
            <a:noFill/>
            <a:ln w="0">
              <a:solidFill>
                <a:srgbClr val="000000"/>
              </a:solidFill>
              <a:round/>
              <a:headEnd/>
              <a:tailEnd/>
            </a:ln>
          </p:spPr>
          <p:txBody>
            <a:bodyPr/>
            <a:lstStyle/>
            <a:p>
              <a:endParaRPr lang="zh-CN" altLang="en-US"/>
            </a:p>
          </p:txBody>
        </p:sp>
        <p:sp>
          <p:nvSpPr>
            <p:cNvPr id="24771" name="Line 2160"/>
            <p:cNvSpPr>
              <a:spLocks noChangeShapeType="1"/>
            </p:cNvSpPr>
            <p:nvPr/>
          </p:nvSpPr>
          <p:spPr bwMode="auto">
            <a:xfrm>
              <a:off x="2376" y="3009"/>
              <a:ext cx="1154" cy="1"/>
            </a:xfrm>
            <a:prstGeom prst="line">
              <a:avLst/>
            </a:prstGeom>
            <a:noFill/>
            <a:ln w="0">
              <a:solidFill>
                <a:srgbClr val="000000"/>
              </a:solidFill>
              <a:round/>
              <a:headEnd/>
              <a:tailEnd/>
            </a:ln>
          </p:spPr>
          <p:txBody>
            <a:bodyPr/>
            <a:lstStyle/>
            <a:p>
              <a:endParaRPr lang="zh-CN" altLang="en-US"/>
            </a:p>
          </p:txBody>
        </p:sp>
        <p:sp>
          <p:nvSpPr>
            <p:cNvPr id="24772" name="Line 2161"/>
            <p:cNvSpPr>
              <a:spLocks noChangeShapeType="1"/>
            </p:cNvSpPr>
            <p:nvPr/>
          </p:nvSpPr>
          <p:spPr bwMode="auto">
            <a:xfrm>
              <a:off x="2495" y="3009"/>
              <a:ext cx="1" cy="1018"/>
            </a:xfrm>
            <a:prstGeom prst="line">
              <a:avLst/>
            </a:prstGeom>
            <a:noFill/>
            <a:ln w="0">
              <a:solidFill>
                <a:srgbClr val="000000"/>
              </a:solidFill>
              <a:round/>
              <a:headEnd/>
              <a:tailEnd/>
            </a:ln>
          </p:spPr>
          <p:txBody>
            <a:bodyPr/>
            <a:lstStyle/>
            <a:p>
              <a:endParaRPr lang="zh-CN" altLang="en-US"/>
            </a:p>
          </p:txBody>
        </p:sp>
        <p:sp>
          <p:nvSpPr>
            <p:cNvPr id="24773" name="Line 2162"/>
            <p:cNvSpPr>
              <a:spLocks noChangeShapeType="1"/>
            </p:cNvSpPr>
            <p:nvPr/>
          </p:nvSpPr>
          <p:spPr bwMode="auto">
            <a:xfrm>
              <a:off x="2607" y="3009"/>
              <a:ext cx="1" cy="1018"/>
            </a:xfrm>
            <a:prstGeom prst="line">
              <a:avLst/>
            </a:prstGeom>
            <a:noFill/>
            <a:ln w="0">
              <a:solidFill>
                <a:srgbClr val="000000"/>
              </a:solidFill>
              <a:round/>
              <a:headEnd/>
              <a:tailEnd/>
            </a:ln>
          </p:spPr>
          <p:txBody>
            <a:bodyPr/>
            <a:lstStyle/>
            <a:p>
              <a:endParaRPr lang="zh-CN" altLang="en-US"/>
            </a:p>
          </p:txBody>
        </p:sp>
        <p:sp>
          <p:nvSpPr>
            <p:cNvPr id="24774" name="Line 2163"/>
            <p:cNvSpPr>
              <a:spLocks noChangeShapeType="1"/>
            </p:cNvSpPr>
            <p:nvPr/>
          </p:nvSpPr>
          <p:spPr bwMode="auto">
            <a:xfrm>
              <a:off x="2725" y="3009"/>
              <a:ext cx="1" cy="1018"/>
            </a:xfrm>
            <a:prstGeom prst="line">
              <a:avLst/>
            </a:prstGeom>
            <a:noFill/>
            <a:ln w="0">
              <a:solidFill>
                <a:srgbClr val="000000"/>
              </a:solidFill>
              <a:round/>
              <a:headEnd/>
              <a:tailEnd/>
            </a:ln>
          </p:spPr>
          <p:txBody>
            <a:bodyPr/>
            <a:lstStyle/>
            <a:p>
              <a:endParaRPr lang="zh-CN" altLang="en-US"/>
            </a:p>
          </p:txBody>
        </p:sp>
        <p:sp>
          <p:nvSpPr>
            <p:cNvPr id="24775" name="Line 2164"/>
            <p:cNvSpPr>
              <a:spLocks noChangeShapeType="1"/>
            </p:cNvSpPr>
            <p:nvPr/>
          </p:nvSpPr>
          <p:spPr bwMode="auto">
            <a:xfrm>
              <a:off x="2838" y="3009"/>
              <a:ext cx="1" cy="1018"/>
            </a:xfrm>
            <a:prstGeom prst="line">
              <a:avLst/>
            </a:prstGeom>
            <a:noFill/>
            <a:ln w="0">
              <a:solidFill>
                <a:srgbClr val="000000"/>
              </a:solidFill>
              <a:round/>
              <a:headEnd/>
              <a:tailEnd/>
            </a:ln>
          </p:spPr>
          <p:txBody>
            <a:bodyPr/>
            <a:lstStyle/>
            <a:p>
              <a:endParaRPr lang="zh-CN" altLang="en-US"/>
            </a:p>
          </p:txBody>
        </p:sp>
        <p:sp>
          <p:nvSpPr>
            <p:cNvPr id="24776" name="Line 2165"/>
            <p:cNvSpPr>
              <a:spLocks noChangeShapeType="1"/>
            </p:cNvSpPr>
            <p:nvPr/>
          </p:nvSpPr>
          <p:spPr bwMode="auto">
            <a:xfrm>
              <a:off x="2956" y="3009"/>
              <a:ext cx="1" cy="1018"/>
            </a:xfrm>
            <a:prstGeom prst="line">
              <a:avLst/>
            </a:prstGeom>
            <a:noFill/>
            <a:ln w="0">
              <a:solidFill>
                <a:srgbClr val="000000"/>
              </a:solidFill>
              <a:round/>
              <a:headEnd/>
              <a:tailEnd/>
            </a:ln>
          </p:spPr>
          <p:txBody>
            <a:bodyPr/>
            <a:lstStyle/>
            <a:p>
              <a:endParaRPr lang="zh-CN" altLang="en-US"/>
            </a:p>
          </p:txBody>
        </p:sp>
        <p:sp>
          <p:nvSpPr>
            <p:cNvPr id="24777" name="Line 2166"/>
            <p:cNvSpPr>
              <a:spLocks noChangeShapeType="1"/>
            </p:cNvSpPr>
            <p:nvPr/>
          </p:nvSpPr>
          <p:spPr bwMode="auto">
            <a:xfrm>
              <a:off x="3068" y="3009"/>
              <a:ext cx="1" cy="1018"/>
            </a:xfrm>
            <a:prstGeom prst="line">
              <a:avLst/>
            </a:prstGeom>
            <a:noFill/>
            <a:ln w="0">
              <a:solidFill>
                <a:srgbClr val="000000"/>
              </a:solidFill>
              <a:round/>
              <a:headEnd/>
              <a:tailEnd/>
            </a:ln>
          </p:spPr>
          <p:txBody>
            <a:bodyPr/>
            <a:lstStyle/>
            <a:p>
              <a:endParaRPr lang="zh-CN" altLang="en-US"/>
            </a:p>
          </p:txBody>
        </p:sp>
        <p:sp>
          <p:nvSpPr>
            <p:cNvPr id="24778" name="Line 2167"/>
            <p:cNvSpPr>
              <a:spLocks noChangeShapeType="1"/>
            </p:cNvSpPr>
            <p:nvPr/>
          </p:nvSpPr>
          <p:spPr bwMode="auto">
            <a:xfrm>
              <a:off x="3187" y="3009"/>
              <a:ext cx="1" cy="1018"/>
            </a:xfrm>
            <a:prstGeom prst="line">
              <a:avLst/>
            </a:prstGeom>
            <a:noFill/>
            <a:ln w="0">
              <a:solidFill>
                <a:srgbClr val="000000"/>
              </a:solidFill>
              <a:round/>
              <a:headEnd/>
              <a:tailEnd/>
            </a:ln>
          </p:spPr>
          <p:txBody>
            <a:bodyPr/>
            <a:lstStyle/>
            <a:p>
              <a:endParaRPr lang="zh-CN" altLang="en-US"/>
            </a:p>
          </p:txBody>
        </p:sp>
        <p:sp>
          <p:nvSpPr>
            <p:cNvPr id="24779" name="Line 2168"/>
            <p:cNvSpPr>
              <a:spLocks noChangeShapeType="1"/>
            </p:cNvSpPr>
            <p:nvPr/>
          </p:nvSpPr>
          <p:spPr bwMode="auto">
            <a:xfrm>
              <a:off x="3299" y="3009"/>
              <a:ext cx="1" cy="1018"/>
            </a:xfrm>
            <a:prstGeom prst="line">
              <a:avLst/>
            </a:prstGeom>
            <a:noFill/>
            <a:ln w="0">
              <a:solidFill>
                <a:srgbClr val="000000"/>
              </a:solidFill>
              <a:round/>
              <a:headEnd/>
              <a:tailEnd/>
            </a:ln>
          </p:spPr>
          <p:txBody>
            <a:bodyPr/>
            <a:lstStyle/>
            <a:p>
              <a:endParaRPr lang="zh-CN" altLang="en-US"/>
            </a:p>
          </p:txBody>
        </p:sp>
        <p:sp>
          <p:nvSpPr>
            <p:cNvPr id="24780" name="Line 2169"/>
            <p:cNvSpPr>
              <a:spLocks noChangeShapeType="1"/>
            </p:cNvSpPr>
            <p:nvPr/>
          </p:nvSpPr>
          <p:spPr bwMode="auto">
            <a:xfrm>
              <a:off x="3417" y="3009"/>
              <a:ext cx="1" cy="1018"/>
            </a:xfrm>
            <a:prstGeom prst="line">
              <a:avLst/>
            </a:prstGeom>
            <a:noFill/>
            <a:ln w="0">
              <a:solidFill>
                <a:srgbClr val="000000"/>
              </a:solidFill>
              <a:round/>
              <a:headEnd/>
              <a:tailEnd/>
            </a:ln>
          </p:spPr>
          <p:txBody>
            <a:bodyPr/>
            <a:lstStyle/>
            <a:p>
              <a:endParaRPr lang="zh-CN" altLang="en-US"/>
            </a:p>
          </p:txBody>
        </p:sp>
        <p:sp>
          <p:nvSpPr>
            <p:cNvPr id="24781" name="Line 2170"/>
            <p:cNvSpPr>
              <a:spLocks noChangeShapeType="1"/>
            </p:cNvSpPr>
            <p:nvPr/>
          </p:nvSpPr>
          <p:spPr bwMode="auto">
            <a:xfrm>
              <a:off x="3530" y="3009"/>
              <a:ext cx="1" cy="1018"/>
            </a:xfrm>
            <a:prstGeom prst="line">
              <a:avLst/>
            </a:prstGeom>
            <a:noFill/>
            <a:ln w="0">
              <a:solidFill>
                <a:srgbClr val="000000"/>
              </a:solidFill>
              <a:round/>
              <a:headEnd/>
              <a:tailEnd/>
            </a:ln>
          </p:spPr>
          <p:txBody>
            <a:bodyPr/>
            <a:lstStyle/>
            <a:p>
              <a:endParaRPr lang="zh-CN" altLang="en-US"/>
            </a:p>
          </p:txBody>
        </p:sp>
        <p:sp>
          <p:nvSpPr>
            <p:cNvPr id="24782" name="Rectangle 2171"/>
            <p:cNvSpPr>
              <a:spLocks noChangeArrowheads="1"/>
            </p:cNvSpPr>
            <p:nvPr/>
          </p:nvSpPr>
          <p:spPr bwMode="auto">
            <a:xfrm>
              <a:off x="2376" y="3009"/>
              <a:ext cx="1154" cy="1018"/>
            </a:xfrm>
            <a:prstGeom prst="rect">
              <a:avLst/>
            </a:prstGeom>
            <a:noFill/>
            <a:ln w="9525">
              <a:solidFill>
                <a:srgbClr val="000000"/>
              </a:solidFill>
              <a:miter lim="800000"/>
              <a:headEnd/>
              <a:tailEnd/>
            </a:ln>
          </p:spPr>
          <p:txBody>
            <a:bodyPr/>
            <a:lstStyle/>
            <a:p>
              <a:endParaRPr lang="zh-CN" altLang="zh-CN"/>
            </a:p>
          </p:txBody>
        </p:sp>
        <p:sp>
          <p:nvSpPr>
            <p:cNvPr id="24783" name="Line 2172"/>
            <p:cNvSpPr>
              <a:spLocks noChangeShapeType="1"/>
            </p:cNvSpPr>
            <p:nvPr/>
          </p:nvSpPr>
          <p:spPr bwMode="auto">
            <a:xfrm>
              <a:off x="2376" y="3009"/>
              <a:ext cx="1" cy="1018"/>
            </a:xfrm>
            <a:prstGeom prst="line">
              <a:avLst/>
            </a:prstGeom>
            <a:noFill/>
            <a:ln w="0">
              <a:solidFill>
                <a:srgbClr val="000000"/>
              </a:solidFill>
              <a:round/>
              <a:headEnd/>
              <a:tailEnd/>
            </a:ln>
          </p:spPr>
          <p:txBody>
            <a:bodyPr/>
            <a:lstStyle/>
            <a:p>
              <a:endParaRPr lang="zh-CN" altLang="en-US"/>
            </a:p>
          </p:txBody>
        </p:sp>
        <p:sp>
          <p:nvSpPr>
            <p:cNvPr id="24784" name="Line 2173"/>
            <p:cNvSpPr>
              <a:spLocks noChangeShapeType="1"/>
            </p:cNvSpPr>
            <p:nvPr/>
          </p:nvSpPr>
          <p:spPr bwMode="auto">
            <a:xfrm>
              <a:off x="2364" y="4027"/>
              <a:ext cx="12" cy="1"/>
            </a:xfrm>
            <a:prstGeom prst="line">
              <a:avLst/>
            </a:prstGeom>
            <a:noFill/>
            <a:ln w="0">
              <a:solidFill>
                <a:srgbClr val="000000"/>
              </a:solidFill>
              <a:round/>
              <a:headEnd/>
              <a:tailEnd/>
            </a:ln>
          </p:spPr>
          <p:txBody>
            <a:bodyPr/>
            <a:lstStyle/>
            <a:p>
              <a:endParaRPr lang="zh-CN" altLang="en-US"/>
            </a:p>
          </p:txBody>
        </p:sp>
        <p:sp>
          <p:nvSpPr>
            <p:cNvPr id="24785" name="Line 2174"/>
            <p:cNvSpPr>
              <a:spLocks noChangeShapeType="1"/>
            </p:cNvSpPr>
            <p:nvPr/>
          </p:nvSpPr>
          <p:spPr bwMode="auto">
            <a:xfrm>
              <a:off x="2364" y="3928"/>
              <a:ext cx="12" cy="1"/>
            </a:xfrm>
            <a:prstGeom prst="line">
              <a:avLst/>
            </a:prstGeom>
            <a:noFill/>
            <a:ln w="0">
              <a:solidFill>
                <a:srgbClr val="000000"/>
              </a:solidFill>
              <a:round/>
              <a:headEnd/>
              <a:tailEnd/>
            </a:ln>
          </p:spPr>
          <p:txBody>
            <a:bodyPr/>
            <a:lstStyle/>
            <a:p>
              <a:endParaRPr lang="zh-CN" altLang="en-US"/>
            </a:p>
          </p:txBody>
        </p:sp>
        <p:sp>
          <p:nvSpPr>
            <p:cNvPr id="24786" name="Line 2175"/>
            <p:cNvSpPr>
              <a:spLocks noChangeShapeType="1"/>
            </p:cNvSpPr>
            <p:nvPr/>
          </p:nvSpPr>
          <p:spPr bwMode="auto">
            <a:xfrm>
              <a:off x="2364" y="3823"/>
              <a:ext cx="12" cy="1"/>
            </a:xfrm>
            <a:prstGeom prst="line">
              <a:avLst/>
            </a:prstGeom>
            <a:noFill/>
            <a:ln w="0">
              <a:solidFill>
                <a:srgbClr val="000000"/>
              </a:solidFill>
              <a:round/>
              <a:headEnd/>
              <a:tailEnd/>
            </a:ln>
          </p:spPr>
          <p:txBody>
            <a:bodyPr/>
            <a:lstStyle/>
            <a:p>
              <a:endParaRPr lang="zh-CN" altLang="en-US"/>
            </a:p>
          </p:txBody>
        </p:sp>
        <p:sp>
          <p:nvSpPr>
            <p:cNvPr id="24787" name="Line 2176"/>
            <p:cNvSpPr>
              <a:spLocks noChangeShapeType="1"/>
            </p:cNvSpPr>
            <p:nvPr/>
          </p:nvSpPr>
          <p:spPr bwMode="auto">
            <a:xfrm>
              <a:off x="2364" y="3725"/>
              <a:ext cx="12" cy="1"/>
            </a:xfrm>
            <a:prstGeom prst="line">
              <a:avLst/>
            </a:prstGeom>
            <a:noFill/>
            <a:ln w="0">
              <a:solidFill>
                <a:srgbClr val="000000"/>
              </a:solidFill>
              <a:round/>
              <a:headEnd/>
              <a:tailEnd/>
            </a:ln>
          </p:spPr>
          <p:txBody>
            <a:bodyPr/>
            <a:lstStyle/>
            <a:p>
              <a:endParaRPr lang="zh-CN" altLang="en-US"/>
            </a:p>
          </p:txBody>
        </p:sp>
        <p:sp>
          <p:nvSpPr>
            <p:cNvPr id="24788" name="Line 2177"/>
            <p:cNvSpPr>
              <a:spLocks noChangeShapeType="1"/>
            </p:cNvSpPr>
            <p:nvPr/>
          </p:nvSpPr>
          <p:spPr bwMode="auto">
            <a:xfrm>
              <a:off x="2364" y="3620"/>
              <a:ext cx="12" cy="1"/>
            </a:xfrm>
            <a:prstGeom prst="line">
              <a:avLst/>
            </a:prstGeom>
            <a:noFill/>
            <a:ln w="0">
              <a:solidFill>
                <a:srgbClr val="000000"/>
              </a:solidFill>
              <a:round/>
              <a:headEnd/>
              <a:tailEnd/>
            </a:ln>
          </p:spPr>
          <p:txBody>
            <a:bodyPr/>
            <a:lstStyle/>
            <a:p>
              <a:endParaRPr lang="zh-CN" altLang="en-US"/>
            </a:p>
          </p:txBody>
        </p:sp>
        <p:sp>
          <p:nvSpPr>
            <p:cNvPr id="24789" name="Line 2178"/>
            <p:cNvSpPr>
              <a:spLocks noChangeShapeType="1"/>
            </p:cNvSpPr>
            <p:nvPr/>
          </p:nvSpPr>
          <p:spPr bwMode="auto">
            <a:xfrm>
              <a:off x="2364" y="3521"/>
              <a:ext cx="12" cy="1"/>
            </a:xfrm>
            <a:prstGeom prst="line">
              <a:avLst/>
            </a:prstGeom>
            <a:noFill/>
            <a:ln w="0">
              <a:solidFill>
                <a:srgbClr val="000000"/>
              </a:solidFill>
              <a:round/>
              <a:headEnd/>
              <a:tailEnd/>
            </a:ln>
          </p:spPr>
          <p:txBody>
            <a:bodyPr/>
            <a:lstStyle/>
            <a:p>
              <a:endParaRPr lang="zh-CN" altLang="en-US"/>
            </a:p>
          </p:txBody>
        </p:sp>
        <p:sp>
          <p:nvSpPr>
            <p:cNvPr id="24790" name="Line 2179"/>
            <p:cNvSpPr>
              <a:spLocks noChangeShapeType="1"/>
            </p:cNvSpPr>
            <p:nvPr/>
          </p:nvSpPr>
          <p:spPr bwMode="auto">
            <a:xfrm>
              <a:off x="2364" y="3416"/>
              <a:ext cx="12" cy="1"/>
            </a:xfrm>
            <a:prstGeom prst="line">
              <a:avLst/>
            </a:prstGeom>
            <a:noFill/>
            <a:ln w="0">
              <a:solidFill>
                <a:srgbClr val="000000"/>
              </a:solidFill>
              <a:round/>
              <a:headEnd/>
              <a:tailEnd/>
            </a:ln>
          </p:spPr>
          <p:txBody>
            <a:bodyPr/>
            <a:lstStyle/>
            <a:p>
              <a:endParaRPr lang="zh-CN" altLang="en-US"/>
            </a:p>
          </p:txBody>
        </p:sp>
        <p:sp>
          <p:nvSpPr>
            <p:cNvPr id="24791" name="Line 2180"/>
            <p:cNvSpPr>
              <a:spLocks noChangeShapeType="1"/>
            </p:cNvSpPr>
            <p:nvPr/>
          </p:nvSpPr>
          <p:spPr bwMode="auto">
            <a:xfrm>
              <a:off x="2364" y="3318"/>
              <a:ext cx="12" cy="1"/>
            </a:xfrm>
            <a:prstGeom prst="line">
              <a:avLst/>
            </a:prstGeom>
            <a:noFill/>
            <a:ln w="0">
              <a:solidFill>
                <a:srgbClr val="000000"/>
              </a:solidFill>
              <a:round/>
              <a:headEnd/>
              <a:tailEnd/>
            </a:ln>
          </p:spPr>
          <p:txBody>
            <a:bodyPr/>
            <a:lstStyle/>
            <a:p>
              <a:endParaRPr lang="zh-CN" altLang="en-US"/>
            </a:p>
          </p:txBody>
        </p:sp>
        <p:sp>
          <p:nvSpPr>
            <p:cNvPr id="24792" name="Line 2181"/>
            <p:cNvSpPr>
              <a:spLocks noChangeShapeType="1"/>
            </p:cNvSpPr>
            <p:nvPr/>
          </p:nvSpPr>
          <p:spPr bwMode="auto">
            <a:xfrm>
              <a:off x="2364" y="3213"/>
              <a:ext cx="12" cy="1"/>
            </a:xfrm>
            <a:prstGeom prst="line">
              <a:avLst/>
            </a:prstGeom>
            <a:noFill/>
            <a:ln w="0">
              <a:solidFill>
                <a:srgbClr val="000000"/>
              </a:solidFill>
              <a:round/>
              <a:headEnd/>
              <a:tailEnd/>
            </a:ln>
          </p:spPr>
          <p:txBody>
            <a:bodyPr/>
            <a:lstStyle/>
            <a:p>
              <a:endParaRPr lang="zh-CN" altLang="en-US"/>
            </a:p>
          </p:txBody>
        </p:sp>
        <p:sp>
          <p:nvSpPr>
            <p:cNvPr id="24793" name="Line 2182"/>
            <p:cNvSpPr>
              <a:spLocks noChangeShapeType="1"/>
            </p:cNvSpPr>
            <p:nvPr/>
          </p:nvSpPr>
          <p:spPr bwMode="auto">
            <a:xfrm>
              <a:off x="2364" y="3114"/>
              <a:ext cx="12" cy="1"/>
            </a:xfrm>
            <a:prstGeom prst="line">
              <a:avLst/>
            </a:prstGeom>
            <a:noFill/>
            <a:ln w="0">
              <a:solidFill>
                <a:srgbClr val="000000"/>
              </a:solidFill>
              <a:round/>
              <a:headEnd/>
              <a:tailEnd/>
            </a:ln>
          </p:spPr>
          <p:txBody>
            <a:bodyPr/>
            <a:lstStyle/>
            <a:p>
              <a:endParaRPr lang="zh-CN" altLang="en-US"/>
            </a:p>
          </p:txBody>
        </p:sp>
        <p:sp>
          <p:nvSpPr>
            <p:cNvPr id="24794" name="Line 2183"/>
            <p:cNvSpPr>
              <a:spLocks noChangeShapeType="1"/>
            </p:cNvSpPr>
            <p:nvPr/>
          </p:nvSpPr>
          <p:spPr bwMode="auto">
            <a:xfrm>
              <a:off x="2364" y="3009"/>
              <a:ext cx="12" cy="1"/>
            </a:xfrm>
            <a:prstGeom prst="line">
              <a:avLst/>
            </a:prstGeom>
            <a:noFill/>
            <a:ln w="0">
              <a:solidFill>
                <a:srgbClr val="000000"/>
              </a:solidFill>
              <a:round/>
              <a:headEnd/>
              <a:tailEnd/>
            </a:ln>
          </p:spPr>
          <p:txBody>
            <a:bodyPr/>
            <a:lstStyle/>
            <a:p>
              <a:endParaRPr lang="zh-CN" altLang="en-US"/>
            </a:p>
          </p:txBody>
        </p:sp>
        <p:sp>
          <p:nvSpPr>
            <p:cNvPr id="24795" name="Line 2184"/>
            <p:cNvSpPr>
              <a:spLocks noChangeShapeType="1"/>
            </p:cNvSpPr>
            <p:nvPr/>
          </p:nvSpPr>
          <p:spPr bwMode="auto">
            <a:xfrm>
              <a:off x="2376" y="4027"/>
              <a:ext cx="1154" cy="1"/>
            </a:xfrm>
            <a:prstGeom prst="line">
              <a:avLst/>
            </a:prstGeom>
            <a:noFill/>
            <a:ln w="0">
              <a:solidFill>
                <a:srgbClr val="000000"/>
              </a:solidFill>
              <a:round/>
              <a:headEnd/>
              <a:tailEnd/>
            </a:ln>
          </p:spPr>
          <p:txBody>
            <a:bodyPr/>
            <a:lstStyle/>
            <a:p>
              <a:endParaRPr lang="zh-CN" altLang="en-US"/>
            </a:p>
          </p:txBody>
        </p:sp>
        <p:sp>
          <p:nvSpPr>
            <p:cNvPr id="24796" name="Line 2185"/>
            <p:cNvSpPr>
              <a:spLocks noChangeShapeType="1"/>
            </p:cNvSpPr>
            <p:nvPr/>
          </p:nvSpPr>
          <p:spPr bwMode="auto">
            <a:xfrm flipV="1">
              <a:off x="2376" y="4027"/>
              <a:ext cx="1" cy="12"/>
            </a:xfrm>
            <a:prstGeom prst="line">
              <a:avLst/>
            </a:prstGeom>
            <a:noFill/>
            <a:ln w="0">
              <a:solidFill>
                <a:srgbClr val="000000"/>
              </a:solidFill>
              <a:round/>
              <a:headEnd/>
              <a:tailEnd/>
            </a:ln>
          </p:spPr>
          <p:txBody>
            <a:bodyPr/>
            <a:lstStyle/>
            <a:p>
              <a:endParaRPr lang="zh-CN" altLang="en-US"/>
            </a:p>
          </p:txBody>
        </p:sp>
        <p:sp>
          <p:nvSpPr>
            <p:cNvPr id="24797" name="Line 2186"/>
            <p:cNvSpPr>
              <a:spLocks noChangeShapeType="1"/>
            </p:cNvSpPr>
            <p:nvPr/>
          </p:nvSpPr>
          <p:spPr bwMode="auto">
            <a:xfrm flipV="1">
              <a:off x="2495" y="4027"/>
              <a:ext cx="1" cy="12"/>
            </a:xfrm>
            <a:prstGeom prst="line">
              <a:avLst/>
            </a:prstGeom>
            <a:noFill/>
            <a:ln w="0">
              <a:solidFill>
                <a:srgbClr val="000000"/>
              </a:solidFill>
              <a:round/>
              <a:headEnd/>
              <a:tailEnd/>
            </a:ln>
          </p:spPr>
          <p:txBody>
            <a:bodyPr/>
            <a:lstStyle/>
            <a:p>
              <a:endParaRPr lang="zh-CN" altLang="en-US"/>
            </a:p>
          </p:txBody>
        </p:sp>
        <p:sp>
          <p:nvSpPr>
            <p:cNvPr id="24798" name="Line 2187"/>
            <p:cNvSpPr>
              <a:spLocks noChangeShapeType="1"/>
            </p:cNvSpPr>
            <p:nvPr/>
          </p:nvSpPr>
          <p:spPr bwMode="auto">
            <a:xfrm flipV="1">
              <a:off x="2607" y="4027"/>
              <a:ext cx="1" cy="12"/>
            </a:xfrm>
            <a:prstGeom prst="line">
              <a:avLst/>
            </a:prstGeom>
            <a:noFill/>
            <a:ln w="0">
              <a:solidFill>
                <a:srgbClr val="000000"/>
              </a:solidFill>
              <a:round/>
              <a:headEnd/>
              <a:tailEnd/>
            </a:ln>
          </p:spPr>
          <p:txBody>
            <a:bodyPr/>
            <a:lstStyle/>
            <a:p>
              <a:endParaRPr lang="zh-CN" altLang="en-US"/>
            </a:p>
          </p:txBody>
        </p:sp>
        <p:sp>
          <p:nvSpPr>
            <p:cNvPr id="24799" name="Line 2188"/>
            <p:cNvSpPr>
              <a:spLocks noChangeShapeType="1"/>
            </p:cNvSpPr>
            <p:nvPr/>
          </p:nvSpPr>
          <p:spPr bwMode="auto">
            <a:xfrm flipV="1">
              <a:off x="2725" y="4027"/>
              <a:ext cx="1" cy="12"/>
            </a:xfrm>
            <a:prstGeom prst="line">
              <a:avLst/>
            </a:prstGeom>
            <a:noFill/>
            <a:ln w="0">
              <a:solidFill>
                <a:srgbClr val="000000"/>
              </a:solidFill>
              <a:round/>
              <a:headEnd/>
              <a:tailEnd/>
            </a:ln>
          </p:spPr>
          <p:txBody>
            <a:bodyPr/>
            <a:lstStyle/>
            <a:p>
              <a:endParaRPr lang="zh-CN" altLang="en-US"/>
            </a:p>
          </p:txBody>
        </p:sp>
        <p:sp>
          <p:nvSpPr>
            <p:cNvPr id="24800" name="Line 2189"/>
            <p:cNvSpPr>
              <a:spLocks noChangeShapeType="1"/>
            </p:cNvSpPr>
            <p:nvPr/>
          </p:nvSpPr>
          <p:spPr bwMode="auto">
            <a:xfrm flipV="1">
              <a:off x="2838" y="4027"/>
              <a:ext cx="1" cy="12"/>
            </a:xfrm>
            <a:prstGeom prst="line">
              <a:avLst/>
            </a:prstGeom>
            <a:noFill/>
            <a:ln w="0">
              <a:solidFill>
                <a:srgbClr val="000000"/>
              </a:solidFill>
              <a:round/>
              <a:headEnd/>
              <a:tailEnd/>
            </a:ln>
          </p:spPr>
          <p:txBody>
            <a:bodyPr/>
            <a:lstStyle/>
            <a:p>
              <a:endParaRPr lang="zh-CN" altLang="en-US"/>
            </a:p>
          </p:txBody>
        </p:sp>
        <p:sp>
          <p:nvSpPr>
            <p:cNvPr id="24801" name="Line 2190"/>
            <p:cNvSpPr>
              <a:spLocks noChangeShapeType="1"/>
            </p:cNvSpPr>
            <p:nvPr/>
          </p:nvSpPr>
          <p:spPr bwMode="auto">
            <a:xfrm flipV="1">
              <a:off x="2956" y="4027"/>
              <a:ext cx="1" cy="12"/>
            </a:xfrm>
            <a:prstGeom prst="line">
              <a:avLst/>
            </a:prstGeom>
            <a:noFill/>
            <a:ln w="0">
              <a:solidFill>
                <a:srgbClr val="000000"/>
              </a:solidFill>
              <a:round/>
              <a:headEnd/>
              <a:tailEnd/>
            </a:ln>
          </p:spPr>
          <p:txBody>
            <a:bodyPr/>
            <a:lstStyle/>
            <a:p>
              <a:endParaRPr lang="zh-CN" altLang="en-US"/>
            </a:p>
          </p:txBody>
        </p:sp>
        <p:sp>
          <p:nvSpPr>
            <p:cNvPr id="24802" name="Line 2191"/>
            <p:cNvSpPr>
              <a:spLocks noChangeShapeType="1"/>
            </p:cNvSpPr>
            <p:nvPr/>
          </p:nvSpPr>
          <p:spPr bwMode="auto">
            <a:xfrm flipV="1">
              <a:off x="3068" y="4027"/>
              <a:ext cx="1" cy="12"/>
            </a:xfrm>
            <a:prstGeom prst="line">
              <a:avLst/>
            </a:prstGeom>
            <a:noFill/>
            <a:ln w="0">
              <a:solidFill>
                <a:srgbClr val="000000"/>
              </a:solidFill>
              <a:round/>
              <a:headEnd/>
              <a:tailEnd/>
            </a:ln>
          </p:spPr>
          <p:txBody>
            <a:bodyPr/>
            <a:lstStyle/>
            <a:p>
              <a:endParaRPr lang="zh-CN" altLang="en-US"/>
            </a:p>
          </p:txBody>
        </p:sp>
        <p:sp>
          <p:nvSpPr>
            <p:cNvPr id="24803" name="Line 2192"/>
            <p:cNvSpPr>
              <a:spLocks noChangeShapeType="1"/>
            </p:cNvSpPr>
            <p:nvPr/>
          </p:nvSpPr>
          <p:spPr bwMode="auto">
            <a:xfrm flipV="1">
              <a:off x="3187" y="4027"/>
              <a:ext cx="1" cy="12"/>
            </a:xfrm>
            <a:prstGeom prst="line">
              <a:avLst/>
            </a:prstGeom>
            <a:noFill/>
            <a:ln w="0">
              <a:solidFill>
                <a:srgbClr val="000000"/>
              </a:solidFill>
              <a:round/>
              <a:headEnd/>
              <a:tailEnd/>
            </a:ln>
          </p:spPr>
          <p:txBody>
            <a:bodyPr/>
            <a:lstStyle/>
            <a:p>
              <a:endParaRPr lang="zh-CN" altLang="en-US"/>
            </a:p>
          </p:txBody>
        </p:sp>
        <p:sp>
          <p:nvSpPr>
            <p:cNvPr id="24804" name="Line 2193"/>
            <p:cNvSpPr>
              <a:spLocks noChangeShapeType="1"/>
            </p:cNvSpPr>
            <p:nvPr/>
          </p:nvSpPr>
          <p:spPr bwMode="auto">
            <a:xfrm flipV="1">
              <a:off x="3299" y="4027"/>
              <a:ext cx="1" cy="12"/>
            </a:xfrm>
            <a:prstGeom prst="line">
              <a:avLst/>
            </a:prstGeom>
            <a:noFill/>
            <a:ln w="0">
              <a:solidFill>
                <a:srgbClr val="000000"/>
              </a:solidFill>
              <a:round/>
              <a:headEnd/>
              <a:tailEnd/>
            </a:ln>
          </p:spPr>
          <p:txBody>
            <a:bodyPr/>
            <a:lstStyle/>
            <a:p>
              <a:endParaRPr lang="zh-CN" altLang="en-US"/>
            </a:p>
          </p:txBody>
        </p:sp>
        <p:sp>
          <p:nvSpPr>
            <p:cNvPr id="24805" name="Line 2194"/>
            <p:cNvSpPr>
              <a:spLocks noChangeShapeType="1"/>
            </p:cNvSpPr>
            <p:nvPr/>
          </p:nvSpPr>
          <p:spPr bwMode="auto">
            <a:xfrm flipV="1">
              <a:off x="3417" y="4027"/>
              <a:ext cx="1" cy="12"/>
            </a:xfrm>
            <a:prstGeom prst="line">
              <a:avLst/>
            </a:prstGeom>
            <a:noFill/>
            <a:ln w="0">
              <a:solidFill>
                <a:srgbClr val="000000"/>
              </a:solidFill>
              <a:round/>
              <a:headEnd/>
              <a:tailEnd/>
            </a:ln>
          </p:spPr>
          <p:txBody>
            <a:bodyPr/>
            <a:lstStyle/>
            <a:p>
              <a:endParaRPr lang="zh-CN" altLang="en-US"/>
            </a:p>
          </p:txBody>
        </p:sp>
        <p:sp>
          <p:nvSpPr>
            <p:cNvPr id="24806" name="Line 2195"/>
            <p:cNvSpPr>
              <a:spLocks noChangeShapeType="1"/>
            </p:cNvSpPr>
            <p:nvPr/>
          </p:nvSpPr>
          <p:spPr bwMode="auto">
            <a:xfrm flipV="1">
              <a:off x="3530" y="4027"/>
              <a:ext cx="1" cy="12"/>
            </a:xfrm>
            <a:prstGeom prst="line">
              <a:avLst/>
            </a:prstGeom>
            <a:noFill/>
            <a:ln w="0">
              <a:solidFill>
                <a:srgbClr val="000000"/>
              </a:solidFill>
              <a:round/>
              <a:headEnd/>
              <a:tailEnd/>
            </a:ln>
          </p:spPr>
          <p:txBody>
            <a:bodyPr/>
            <a:lstStyle/>
            <a:p>
              <a:endParaRPr lang="zh-CN" altLang="en-US"/>
            </a:p>
          </p:txBody>
        </p:sp>
        <p:sp>
          <p:nvSpPr>
            <p:cNvPr id="24807" name="Freeform 2196"/>
            <p:cNvSpPr>
              <a:spLocks/>
            </p:cNvSpPr>
            <p:nvPr/>
          </p:nvSpPr>
          <p:spPr bwMode="auto">
            <a:xfrm>
              <a:off x="2682"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endParaRPr lang="zh-CN" altLang="en-US"/>
            </a:p>
          </p:txBody>
        </p:sp>
        <p:sp>
          <p:nvSpPr>
            <p:cNvPr id="24808" name="Freeform 2197"/>
            <p:cNvSpPr>
              <a:spLocks/>
            </p:cNvSpPr>
            <p:nvPr/>
          </p:nvSpPr>
          <p:spPr bwMode="auto">
            <a:xfrm>
              <a:off x="2563"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zh-CN" altLang="en-US"/>
            </a:p>
          </p:txBody>
        </p:sp>
        <p:sp>
          <p:nvSpPr>
            <p:cNvPr id="24809" name="Freeform 2198"/>
            <p:cNvSpPr>
              <a:spLocks/>
            </p:cNvSpPr>
            <p:nvPr/>
          </p:nvSpPr>
          <p:spPr bwMode="auto">
            <a:xfrm>
              <a:off x="3143"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endParaRPr lang="zh-CN" altLang="en-US"/>
            </a:p>
          </p:txBody>
        </p:sp>
        <p:sp>
          <p:nvSpPr>
            <p:cNvPr id="24810" name="Freeform 2199"/>
            <p:cNvSpPr>
              <a:spLocks/>
            </p:cNvSpPr>
            <p:nvPr/>
          </p:nvSpPr>
          <p:spPr bwMode="auto">
            <a:xfrm>
              <a:off x="2794"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zh-CN" altLang="en-US"/>
            </a:p>
          </p:txBody>
        </p:sp>
        <p:sp>
          <p:nvSpPr>
            <p:cNvPr id="24811" name="Freeform 2200"/>
            <p:cNvSpPr>
              <a:spLocks/>
            </p:cNvSpPr>
            <p:nvPr/>
          </p:nvSpPr>
          <p:spPr bwMode="auto">
            <a:xfrm>
              <a:off x="2682"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zh-CN" altLang="en-US"/>
            </a:p>
          </p:txBody>
        </p:sp>
        <p:sp>
          <p:nvSpPr>
            <p:cNvPr id="24812" name="Freeform 2201"/>
            <p:cNvSpPr>
              <a:spLocks/>
            </p:cNvSpPr>
            <p:nvPr/>
          </p:nvSpPr>
          <p:spPr bwMode="auto">
            <a:xfrm>
              <a:off x="3255"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zh-CN" altLang="en-US"/>
            </a:p>
          </p:txBody>
        </p:sp>
        <p:sp>
          <p:nvSpPr>
            <p:cNvPr id="24813" name="Freeform 2202"/>
            <p:cNvSpPr>
              <a:spLocks/>
            </p:cNvSpPr>
            <p:nvPr/>
          </p:nvSpPr>
          <p:spPr bwMode="auto">
            <a:xfrm>
              <a:off x="3143"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chemeClr val="accent1"/>
            </a:solidFill>
            <a:ln w="9525">
              <a:solidFill>
                <a:srgbClr val="000080"/>
              </a:solidFill>
              <a:round/>
              <a:headEnd/>
              <a:tailEnd/>
            </a:ln>
          </p:spPr>
          <p:txBody>
            <a:bodyPr/>
            <a:lstStyle/>
            <a:p>
              <a:endParaRPr lang="zh-CN" altLang="en-US"/>
            </a:p>
          </p:txBody>
        </p:sp>
        <p:sp>
          <p:nvSpPr>
            <p:cNvPr id="24814" name="Freeform 2203"/>
            <p:cNvSpPr>
              <a:spLocks/>
            </p:cNvSpPr>
            <p:nvPr/>
          </p:nvSpPr>
          <p:spPr bwMode="auto">
            <a:xfrm>
              <a:off x="3143"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zh-CN" altLang="en-US"/>
            </a:p>
          </p:txBody>
        </p:sp>
        <p:sp>
          <p:nvSpPr>
            <p:cNvPr id="24815" name="Rectangle 2204"/>
            <p:cNvSpPr>
              <a:spLocks noChangeArrowheads="1"/>
            </p:cNvSpPr>
            <p:nvPr/>
          </p:nvSpPr>
          <p:spPr bwMode="auto">
            <a:xfrm>
              <a:off x="2326" y="4008"/>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0</a:t>
              </a:r>
              <a:endParaRPr lang="ko-KR" altLang="en-US">
                <a:ea typeface="Gulim" pitchFamily="34" charset="-127"/>
              </a:endParaRPr>
            </a:p>
          </p:txBody>
        </p:sp>
        <p:sp>
          <p:nvSpPr>
            <p:cNvPr id="24816" name="Rectangle 2205"/>
            <p:cNvSpPr>
              <a:spLocks noChangeArrowheads="1"/>
            </p:cNvSpPr>
            <p:nvPr/>
          </p:nvSpPr>
          <p:spPr bwMode="auto">
            <a:xfrm>
              <a:off x="2326" y="391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1</a:t>
              </a:r>
              <a:endParaRPr lang="ko-KR" altLang="en-US">
                <a:ea typeface="Gulim" pitchFamily="34" charset="-127"/>
              </a:endParaRPr>
            </a:p>
          </p:txBody>
        </p:sp>
        <p:sp>
          <p:nvSpPr>
            <p:cNvPr id="24817" name="Rectangle 2206"/>
            <p:cNvSpPr>
              <a:spLocks noChangeArrowheads="1"/>
            </p:cNvSpPr>
            <p:nvPr/>
          </p:nvSpPr>
          <p:spPr bwMode="auto">
            <a:xfrm>
              <a:off x="2326" y="3805"/>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2</a:t>
              </a:r>
              <a:endParaRPr lang="ko-KR" altLang="en-US">
                <a:ea typeface="Gulim" pitchFamily="34" charset="-127"/>
              </a:endParaRPr>
            </a:p>
          </p:txBody>
        </p:sp>
        <p:sp>
          <p:nvSpPr>
            <p:cNvPr id="24818" name="Rectangle 2207"/>
            <p:cNvSpPr>
              <a:spLocks noChangeArrowheads="1"/>
            </p:cNvSpPr>
            <p:nvPr/>
          </p:nvSpPr>
          <p:spPr bwMode="auto">
            <a:xfrm>
              <a:off x="2326" y="3706"/>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3</a:t>
              </a:r>
              <a:endParaRPr lang="ko-KR" altLang="en-US">
                <a:ea typeface="Gulim" pitchFamily="34" charset="-127"/>
              </a:endParaRPr>
            </a:p>
          </p:txBody>
        </p:sp>
        <p:sp>
          <p:nvSpPr>
            <p:cNvPr id="24819" name="Rectangle 2208"/>
            <p:cNvSpPr>
              <a:spLocks noChangeArrowheads="1"/>
            </p:cNvSpPr>
            <p:nvPr/>
          </p:nvSpPr>
          <p:spPr bwMode="auto">
            <a:xfrm>
              <a:off x="2326" y="3601"/>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4</a:t>
              </a:r>
              <a:endParaRPr lang="ko-KR" altLang="en-US">
                <a:ea typeface="Gulim" pitchFamily="34" charset="-127"/>
              </a:endParaRPr>
            </a:p>
          </p:txBody>
        </p:sp>
        <p:sp>
          <p:nvSpPr>
            <p:cNvPr id="24820" name="Rectangle 2209"/>
            <p:cNvSpPr>
              <a:spLocks noChangeArrowheads="1"/>
            </p:cNvSpPr>
            <p:nvPr/>
          </p:nvSpPr>
          <p:spPr bwMode="auto">
            <a:xfrm>
              <a:off x="2326" y="3503"/>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5</a:t>
              </a:r>
              <a:endParaRPr lang="ko-KR" altLang="en-US">
                <a:ea typeface="Gulim" pitchFamily="34" charset="-127"/>
              </a:endParaRPr>
            </a:p>
          </p:txBody>
        </p:sp>
        <p:sp>
          <p:nvSpPr>
            <p:cNvPr id="24821" name="Rectangle 2210"/>
            <p:cNvSpPr>
              <a:spLocks noChangeArrowheads="1"/>
            </p:cNvSpPr>
            <p:nvPr/>
          </p:nvSpPr>
          <p:spPr bwMode="auto">
            <a:xfrm>
              <a:off x="2326" y="3398"/>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6</a:t>
              </a:r>
              <a:endParaRPr lang="ko-KR" altLang="en-US">
                <a:ea typeface="Gulim" pitchFamily="34" charset="-127"/>
              </a:endParaRPr>
            </a:p>
          </p:txBody>
        </p:sp>
        <p:sp>
          <p:nvSpPr>
            <p:cNvPr id="24822" name="Rectangle 2211"/>
            <p:cNvSpPr>
              <a:spLocks noChangeArrowheads="1"/>
            </p:cNvSpPr>
            <p:nvPr/>
          </p:nvSpPr>
          <p:spPr bwMode="auto">
            <a:xfrm>
              <a:off x="2326" y="3299"/>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7</a:t>
              </a:r>
              <a:endParaRPr lang="ko-KR" altLang="en-US">
                <a:ea typeface="Gulim" pitchFamily="34" charset="-127"/>
              </a:endParaRPr>
            </a:p>
          </p:txBody>
        </p:sp>
        <p:sp>
          <p:nvSpPr>
            <p:cNvPr id="24823" name="Rectangle 2212"/>
            <p:cNvSpPr>
              <a:spLocks noChangeArrowheads="1"/>
            </p:cNvSpPr>
            <p:nvPr/>
          </p:nvSpPr>
          <p:spPr bwMode="auto">
            <a:xfrm>
              <a:off x="2326" y="3194"/>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8</a:t>
              </a:r>
              <a:endParaRPr lang="ko-KR" altLang="en-US">
                <a:ea typeface="Gulim" pitchFamily="34" charset="-127"/>
              </a:endParaRPr>
            </a:p>
          </p:txBody>
        </p:sp>
        <p:sp>
          <p:nvSpPr>
            <p:cNvPr id="24824" name="Rectangle 2213"/>
            <p:cNvSpPr>
              <a:spLocks noChangeArrowheads="1"/>
            </p:cNvSpPr>
            <p:nvPr/>
          </p:nvSpPr>
          <p:spPr bwMode="auto">
            <a:xfrm>
              <a:off x="2326" y="3096"/>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9</a:t>
              </a:r>
              <a:endParaRPr lang="ko-KR" altLang="en-US">
                <a:ea typeface="Gulim" pitchFamily="34" charset="-127"/>
              </a:endParaRPr>
            </a:p>
          </p:txBody>
        </p:sp>
        <p:sp>
          <p:nvSpPr>
            <p:cNvPr id="24825" name="Rectangle 2214"/>
            <p:cNvSpPr>
              <a:spLocks noChangeArrowheads="1"/>
            </p:cNvSpPr>
            <p:nvPr/>
          </p:nvSpPr>
          <p:spPr bwMode="auto">
            <a:xfrm>
              <a:off x="2308" y="2991"/>
              <a:ext cx="19"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10</a:t>
              </a:r>
              <a:endParaRPr lang="ko-KR" altLang="en-US">
                <a:ea typeface="Gulim" pitchFamily="34" charset="-127"/>
              </a:endParaRPr>
            </a:p>
          </p:txBody>
        </p:sp>
        <p:sp>
          <p:nvSpPr>
            <p:cNvPr id="24826" name="Rectangle 2215"/>
            <p:cNvSpPr>
              <a:spLocks noChangeArrowheads="1"/>
            </p:cNvSpPr>
            <p:nvPr/>
          </p:nvSpPr>
          <p:spPr bwMode="auto">
            <a:xfrm>
              <a:off x="2370"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0</a:t>
              </a:r>
              <a:endParaRPr lang="ko-KR" altLang="en-US">
                <a:ea typeface="Gulim" pitchFamily="34" charset="-127"/>
              </a:endParaRPr>
            </a:p>
          </p:txBody>
        </p:sp>
        <p:sp>
          <p:nvSpPr>
            <p:cNvPr id="24827" name="Rectangle 2216"/>
            <p:cNvSpPr>
              <a:spLocks noChangeArrowheads="1"/>
            </p:cNvSpPr>
            <p:nvPr/>
          </p:nvSpPr>
          <p:spPr bwMode="auto">
            <a:xfrm>
              <a:off x="2489"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1</a:t>
              </a:r>
              <a:endParaRPr lang="ko-KR" altLang="en-US">
                <a:ea typeface="Gulim" pitchFamily="34" charset="-127"/>
              </a:endParaRPr>
            </a:p>
          </p:txBody>
        </p:sp>
        <p:sp>
          <p:nvSpPr>
            <p:cNvPr id="24828" name="Rectangle 2217"/>
            <p:cNvSpPr>
              <a:spLocks noChangeArrowheads="1"/>
            </p:cNvSpPr>
            <p:nvPr/>
          </p:nvSpPr>
          <p:spPr bwMode="auto">
            <a:xfrm>
              <a:off x="2601"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2</a:t>
              </a:r>
              <a:endParaRPr lang="ko-KR" altLang="en-US">
                <a:ea typeface="Gulim" pitchFamily="34" charset="-127"/>
              </a:endParaRPr>
            </a:p>
          </p:txBody>
        </p:sp>
        <p:sp>
          <p:nvSpPr>
            <p:cNvPr id="24829" name="Rectangle 2218"/>
            <p:cNvSpPr>
              <a:spLocks noChangeArrowheads="1"/>
            </p:cNvSpPr>
            <p:nvPr/>
          </p:nvSpPr>
          <p:spPr bwMode="auto">
            <a:xfrm>
              <a:off x="2719"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3</a:t>
              </a:r>
              <a:endParaRPr lang="ko-KR" altLang="en-US">
                <a:ea typeface="Gulim" pitchFamily="34" charset="-127"/>
              </a:endParaRPr>
            </a:p>
          </p:txBody>
        </p:sp>
        <p:sp>
          <p:nvSpPr>
            <p:cNvPr id="24830" name="Rectangle 2219"/>
            <p:cNvSpPr>
              <a:spLocks noChangeArrowheads="1"/>
            </p:cNvSpPr>
            <p:nvPr/>
          </p:nvSpPr>
          <p:spPr bwMode="auto">
            <a:xfrm>
              <a:off x="2831"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4</a:t>
              </a:r>
              <a:endParaRPr lang="ko-KR" altLang="en-US">
                <a:ea typeface="Gulim" pitchFamily="34" charset="-127"/>
              </a:endParaRPr>
            </a:p>
          </p:txBody>
        </p:sp>
        <p:sp>
          <p:nvSpPr>
            <p:cNvPr id="24831" name="Rectangle 2220"/>
            <p:cNvSpPr>
              <a:spLocks noChangeArrowheads="1"/>
            </p:cNvSpPr>
            <p:nvPr/>
          </p:nvSpPr>
          <p:spPr bwMode="auto">
            <a:xfrm>
              <a:off x="2950"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5</a:t>
              </a:r>
              <a:endParaRPr lang="ko-KR" altLang="en-US">
                <a:ea typeface="Gulim" pitchFamily="34" charset="-127"/>
              </a:endParaRPr>
            </a:p>
          </p:txBody>
        </p:sp>
        <p:sp>
          <p:nvSpPr>
            <p:cNvPr id="24832" name="Rectangle 2221"/>
            <p:cNvSpPr>
              <a:spLocks noChangeArrowheads="1"/>
            </p:cNvSpPr>
            <p:nvPr/>
          </p:nvSpPr>
          <p:spPr bwMode="auto">
            <a:xfrm>
              <a:off x="3062"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6</a:t>
              </a:r>
              <a:endParaRPr lang="ko-KR" altLang="en-US">
                <a:ea typeface="Gulim" pitchFamily="34" charset="-127"/>
              </a:endParaRPr>
            </a:p>
          </p:txBody>
        </p:sp>
        <p:sp>
          <p:nvSpPr>
            <p:cNvPr id="24833" name="Rectangle 2222"/>
            <p:cNvSpPr>
              <a:spLocks noChangeArrowheads="1"/>
            </p:cNvSpPr>
            <p:nvPr/>
          </p:nvSpPr>
          <p:spPr bwMode="auto">
            <a:xfrm>
              <a:off x="3180"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7</a:t>
              </a:r>
              <a:endParaRPr lang="ko-KR" altLang="en-US">
                <a:ea typeface="Gulim" pitchFamily="34" charset="-127"/>
              </a:endParaRPr>
            </a:p>
          </p:txBody>
        </p:sp>
        <p:sp>
          <p:nvSpPr>
            <p:cNvPr id="24834" name="Rectangle 2223"/>
            <p:cNvSpPr>
              <a:spLocks noChangeArrowheads="1"/>
            </p:cNvSpPr>
            <p:nvPr/>
          </p:nvSpPr>
          <p:spPr bwMode="auto">
            <a:xfrm>
              <a:off x="3293"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8</a:t>
              </a:r>
              <a:endParaRPr lang="ko-KR" altLang="en-US">
                <a:ea typeface="Gulim" pitchFamily="34" charset="-127"/>
              </a:endParaRPr>
            </a:p>
          </p:txBody>
        </p:sp>
        <p:sp>
          <p:nvSpPr>
            <p:cNvPr id="24835" name="Rectangle 2224"/>
            <p:cNvSpPr>
              <a:spLocks noChangeArrowheads="1"/>
            </p:cNvSpPr>
            <p:nvPr/>
          </p:nvSpPr>
          <p:spPr bwMode="auto">
            <a:xfrm>
              <a:off x="3411"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9</a:t>
              </a:r>
              <a:endParaRPr lang="ko-KR" altLang="en-US">
                <a:ea typeface="Gulim" pitchFamily="34" charset="-127"/>
              </a:endParaRPr>
            </a:p>
          </p:txBody>
        </p:sp>
        <p:sp>
          <p:nvSpPr>
            <p:cNvPr id="24836" name="Rectangle 2225"/>
            <p:cNvSpPr>
              <a:spLocks noChangeArrowheads="1"/>
            </p:cNvSpPr>
            <p:nvPr/>
          </p:nvSpPr>
          <p:spPr bwMode="auto">
            <a:xfrm>
              <a:off x="3511" y="4070"/>
              <a:ext cx="19"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10</a:t>
              </a:r>
              <a:endParaRPr lang="ko-KR" altLang="en-US">
                <a:ea typeface="Gulim" pitchFamily="34" charset="-127"/>
              </a:endParaRPr>
            </a:p>
          </p:txBody>
        </p:sp>
        <p:sp>
          <p:nvSpPr>
            <p:cNvPr id="24837" name="Rectangle 2226"/>
            <p:cNvSpPr>
              <a:spLocks noChangeArrowheads="1"/>
            </p:cNvSpPr>
            <p:nvPr/>
          </p:nvSpPr>
          <p:spPr bwMode="auto">
            <a:xfrm>
              <a:off x="2233" y="2905"/>
              <a:ext cx="1371" cy="1282"/>
            </a:xfrm>
            <a:prstGeom prst="rect">
              <a:avLst/>
            </a:prstGeom>
            <a:noFill/>
            <a:ln w="0">
              <a:solidFill>
                <a:srgbClr val="000000"/>
              </a:solidFill>
              <a:miter lim="800000"/>
              <a:headEnd/>
              <a:tailEnd/>
            </a:ln>
          </p:spPr>
          <p:txBody>
            <a:bodyPr/>
            <a:lstStyle/>
            <a:p>
              <a:endParaRPr lang="zh-CN" altLang="zh-CN"/>
            </a:p>
          </p:txBody>
        </p:sp>
        <p:sp>
          <p:nvSpPr>
            <p:cNvPr id="24838" name="Line 2227"/>
            <p:cNvSpPr>
              <a:spLocks noChangeShapeType="1"/>
            </p:cNvSpPr>
            <p:nvPr/>
          </p:nvSpPr>
          <p:spPr bwMode="auto">
            <a:xfrm>
              <a:off x="3181" y="3456"/>
              <a:ext cx="0" cy="115"/>
            </a:xfrm>
            <a:prstGeom prst="line">
              <a:avLst/>
            </a:prstGeom>
            <a:noFill/>
            <a:ln w="9525">
              <a:solidFill>
                <a:schemeClr val="tx1"/>
              </a:solidFill>
              <a:round/>
              <a:headEnd/>
              <a:tailEnd/>
            </a:ln>
          </p:spPr>
          <p:txBody>
            <a:bodyPr wrap="none" anchor="ctr">
              <a:spAutoFit/>
            </a:bodyPr>
            <a:lstStyle/>
            <a:p>
              <a:endParaRPr lang="zh-CN" altLang="en-US"/>
            </a:p>
          </p:txBody>
        </p:sp>
        <p:sp>
          <p:nvSpPr>
            <p:cNvPr id="24839" name="Freeform 2228"/>
            <p:cNvSpPr>
              <a:spLocks/>
            </p:cNvSpPr>
            <p:nvPr/>
          </p:nvSpPr>
          <p:spPr bwMode="auto">
            <a:xfrm>
              <a:off x="3033" y="3600"/>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zh-CN" altLang="en-US"/>
            </a:p>
          </p:txBody>
        </p:sp>
        <p:sp>
          <p:nvSpPr>
            <p:cNvPr id="24840" name="Freeform 2229"/>
            <p:cNvSpPr>
              <a:spLocks/>
            </p:cNvSpPr>
            <p:nvPr/>
          </p:nvSpPr>
          <p:spPr bwMode="auto">
            <a:xfrm>
              <a:off x="3024" y="3792"/>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chemeClr val="hlink"/>
            </a:solidFill>
            <a:ln w="9525">
              <a:solidFill>
                <a:schemeClr val="hlink"/>
              </a:solidFill>
              <a:round/>
              <a:headEnd/>
              <a:tailEnd/>
            </a:ln>
          </p:spPr>
          <p:txBody>
            <a:bodyPr/>
            <a:lstStyle/>
            <a:p>
              <a:endParaRPr lang="zh-CN" altLang="en-US"/>
            </a:p>
          </p:txBody>
        </p:sp>
      </p:grpSp>
      <p:sp>
        <p:nvSpPr>
          <p:cNvPr id="24674" name="Rectangle 2230"/>
          <p:cNvSpPr>
            <a:spLocks noChangeArrowheads="1"/>
          </p:cNvSpPr>
          <p:nvPr/>
        </p:nvSpPr>
        <p:spPr bwMode="auto">
          <a:xfrm>
            <a:off x="3657600" y="4267200"/>
            <a:ext cx="1408113" cy="304800"/>
          </a:xfrm>
          <a:prstGeom prst="rect">
            <a:avLst/>
          </a:prstGeom>
          <a:noFill/>
          <a:ln w="9525">
            <a:noFill/>
            <a:miter lim="800000"/>
            <a:headEnd/>
            <a:tailEnd/>
          </a:ln>
        </p:spPr>
        <p:txBody>
          <a:bodyPr wrap="none">
            <a:spAutoFit/>
          </a:bodyPr>
          <a:lstStyle/>
          <a:p>
            <a:pPr algn="l"/>
            <a:r>
              <a:rPr lang="en-US" altLang="ko-KR" sz="1400">
                <a:ea typeface="Gulim" pitchFamily="34" charset="-127"/>
              </a:rPr>
              <a:t>Total Cost = 26</a:t>
            </a:r>
          </a:p>
        </p:txBody>
      </p:sp>
      <p:sp>
        <p:nvSpPr>
          <p:cNvPr id="24675" name="Line 2231"/>
          <p:cNvSpPr>
            <a:spLocks noChangeShapeType="1"/>
          </p:cNvSpPr>
          <p:nvPr/>
        </p:nvSpPr>
        <p:spPr bwMode="auto">
          <a:xfrm flipV="1">
            <a:off x="5334000" y="4114800"/>
            <a:ext cx="0" cy="38100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4676" name="Text Box 2232"/>
          <p:cNvSpPr txBox="1">
            <a:spLocks noChangeArrowheads="1"/>
          </p:cNvSpPr>
          <p:nvPr/>
        </p:nvSpPr>
        <p:spPr bwMode="auto">
          <a:xfrm>
            <a:off x="2362200" y="5029200"/>
            <a:ext cx="1219200" cy="1049338"/>
          </a:xfrm>
          <a:prstGeom prst="rect">
            <a:avLst/>
          </a:prstGeom>
          <a:noFill/>
          <a:ln w="9525">
            <a:noFill/>
            <a:miter lim="800000"/>
            <a:headEnd/>
            <a:tailEnd/>
          </a:ln>
        </p:spPr>
        <p:txBody>
          <a:bodyPr>
            <a:spAutoFit/>
          </a:bodyPr>
          <a:lstStyle/>
          <a:p>
            <a:pPr algn="l">
              <a:spcBef>
                <a:spcPct val="50000"/>
              </a:spcBef>
            </a:pPr>
            <a:r>
              <a:rPr lang="en-US" altLang="ko-KR" sz="1400">
                <a:ea typeface="Gulim" pitchFamily="34" charset="-127"/>
              </a:rPr>
              <a:t>Swapping O and O</a:t>
            </a:r>
            <a:r>
              <a:rPr lang="en-US" altLang="ko-KR" sz="1400" baseline="-25000">
                <a:ea typeface="Gulim" pitchFamily="34" charset="-127"/>
              </a:rPr>
              <a:t>ramdom </a:t>
            </a:r>
          </a:p>
          <a:p>
            <a:pPr algn="l">
              <a:spcBef>
                <a:spcPct val="50000"/>
              </a:spcBef>
            </a:pPr>
            <a:r>
              <a:rPr lang="en-US" altLang="ko-KR" sz="1400">
                <a:ea typeface="Gulim" pitchFamily="34" charset="-127"/>
              </a:rPr>
              <a:t>If quality is improved.</a:t>
            </a:r>
          </a:p>
        </p:txBody>
      </p:sp>
      <p:sp>
        <p:nvSpPr>
          <p:cNvPr id="24677" name="Text Box 2233"/>
          <p:cNvSpPr txBox="1">
            <a:spLocks noChangeArrowheads="1"/>
          </p:cNvSpPr>
          <p:nvPr/>
        </p:nvSpPr>
        <p:spPr bwMode="auto">
          <a:xfrm>
            <a:off x="228600" y="4724400"/>
            <a:ext cx="1981200" cy="1158875"/>
          </a:xfrm>
          <a:prstGeom prst="rect">
            <a:avLst/>
          </a:prstGeom>
          <a:noFill/>
          <a:ln w="9525">
            <a:noFill/>
            <a:miter lim="800000"/>
            <a:headEnd/>
            <a:tailEnd/>
          </a:ln>
        </p:spPr>
        <p:txBody>
          <a:bodyPr>
            <a:spAutoFit/>
          </a:bodyPr>
          <a:lstStyle/>
          <a:p>
            <a:pPr algn="l">
              <a:spcBef>
                <a:spcPct val="50000"/>
              </a:spcBef>
            </a:pPr>
            <a:r>
              <a:rPr lang="en-US" altLang="ko-KR" sz="2000" b="1">
                <a:ea typeface="Gulim" pitchFamily="34" charset="-127"/>
              </a:rPr>
              <a:t>Do loop</a:t>
            </a:r>
          </a:p>
          <a:p>
            <a:pPr algn="l">
              <a:spcBef>
                <a:spcPct val="50000"/>
              </a:spcBef>
            </a:pPr>
            <a:r>
              <a:rPr lang="en-US" altLang="ko-KR" sz="2000" b="1">
                <a:ea typeface="Gulim" pitchFamily="34" charset="-127"/>
              </a:rPr>
              <a:t>Until no change</a:t>
            </a:r>
          </a:p>
        </p:txBody>
      </p:sp>
      <p:grpSp>
        <p:nvGrpSpPr>
          <p:cNvPr id="24678" name="Group 2234"/>
          <p:cNvGrpSpPr>
            <a:grpSpLocks/>
          </p:cNvGrpSpPr>
          <p:nvPr/>
        </p:nvGrpSpPr>
        <p:grpSpPr bwMode="auto">
          <a:xfrm>
            <a:off x="6821488" y="4611688"/>
            <a:ext cx="2176462" cy="2035175"/>
            <a:chOff x="4297" y="2905"/>
            <a:chExt cx="1371" cy="1282"/>
          </a:xfrm>
        </p:grpSpPr>
        <p:sp>
          <p:nvSpPr>
            <p:cNvPr id="24679" name="Rectangle 2235"/>
            <p:cNvSpPr>
              <a:spLocks noChangeArrowheads="1"/>
            </p:cNvSpPr>
            <p:nvPr/>
          </p:nvSpPr>
          <p:spPr bwMode="auto">
            <a:xfrm>
              <a:off x="4297" y="2905"/>
              <a:ext cx="1371" cy="1282"/>
            </a:xfrm>
            <a:prstGeom prst="rect">
              <a:avLst/>
            </a:prstGeom>
            <a:solidFill>
              <a:srgbClr val="FFFFFF"/>
            </a:solidFill>
            <a:ln w="0">
              <a:solidFill>
                <a:srgbClr val="000000"/>
              </a:solidFill>
              <a:miter lim="800000"/>
              <a:headEnd/>
              <a:tailEnd/>
            </a:ln>
          </p:spPr>
          <p:txBody>
            <a:bodyPr/>
            <a:lstStyle/>
            <a:p>
              <a:endParaRPr lang="zh-CN" altLang="zh-CN"/>
            </a:p>
          </p:txBody>
        </p:sp>
        <p:sp>
          <p:nvSpPr>
            <p:cNvPr id="24680" name="Rectangle 2236"/>
            <p:cNvSpPr>
              <a:spLocks noChangeArrowheads="1"/>
            </p:cNvSpPr>
            <p:nvPr/>
          </p:nvSpPr>
          <p:spPr bwMode="auto">
            <a:xfrm>
              <a:off x="4440" y="3009"/>
              <a:ext cx="1154" cy="1018"/>
            </a:xfrm>
            <a:prstGeom prst="rect">
              <a:avLst/>
            </a:prstGeom>
            <a:solidFill>
              <a:srgbClr val="FFFFFF"/>
            </a:solidFill>
            <a:ln w="9525">
              <a:noFill/>
              <a:miter lim="800000"/>
              <a:headEnd/>
              <a:tailEnd/>
            </a:ln>
          </p:spPr>
          <p:txBody>
            <a:bodyPr/>
            <a:lstStyle/>
            <a:p>
              <a:endParaRPr lang="zh-CN" altLang="zh-CN"/>
            </a:p>
          </p:txBody>
        </p:sp>
        <p:sp>
          <p:nvSpPr>
            <p:cNvPr id="24681" name="Line 2237"/>
            <p:cNvSpPr>
              <a:spLocks noChangeShapeType="1"/>
            </p:cNvSpPr>
            <p:nvPr/>
          </p:nvSpPr>
          <p:spPr bwMode="auto">
            <a:xfrm>
              <a:off x="4440" y="3928"/>
              <a:ext cx="1154" cy="1"/>
            </a:xfrm>
            <a:prstGeom prst="line">
              <a:avLst/>
            </a:prstGeom>
            <a:noFill/>
            <a:ln w="0">
              <a:solidFill>
                <a:srgbClr val="000000"/>
              </a:solidFill>
              <a:round/>
              <a:headEnd/>
              <a:tailEnd/>
            </a:ln>
          </p:spPr>
          <p:txBody>
            <a:bodyPr/>
            <a:lstStyle/>
            <a:p>
              <a:endParaRPr lang="zh-CN" altLang="en-US"/>
            </a:p>
          </p:txBody>
        </p:sp>
        <p:sp>
          <p:nvSpPr>
            <p:cNvPr id="24682" name="Line 2238"/>
            <p:cNvSpPr>
              <a:spLocks noChangeShapeType="1"/>
            </p:cNvSpPr>
            <p:nvPr/>
          </p:nvSpPr>
          <p:spPr bwMode="auto">
            <a:xfrm>
              <a:off x="4440" y="3823"/>
              <a:ext cx="1154" cy="1"/>
            </a:xfrm>
            <a:prstGeom prst="line">
              <a:avLst/>
            </a:prstGeom>
            <a:noFill/>
            <a:ln w="0">
              <a:solidFill>
                <a:srgbClr val="000000"/>
              </a:solidFill>
              <a:round/>
              <a:headEnd/>
              <a:tailEnd/>
            </a:ln>
          </p:spPr>
          <p:txBody>
            <a:bodyPr/>
            <a:lstStyle/>
            <a:p>
              <a:endParaRPr lang="zh-CN" altLang="en-US"/>
            </a:p>
          </p:txBody>
        </p:sp>
        <p:sp>
          <p:nvSpPr>
            <p:cNvPr id="24683" name="Line 2239"/>
            <p:cNvSpPr>
              <a:spLocks noChangeShapeType="1"/>
            </p:cNvSpPr>
            <p:nvPr/>
          </p:nvSpPr>
          <p:spPr bwMode="auto">
            <a:xfrm>
              <a:off x="4440" y="3725"/>
              <a:ext cx="1154" cy="1"/>
            </a:xfrm>
            <a:prstGeom prst="line">
              <a:avLst/>
            </a:prstGeom>
            <a:noFill/>
            <a:ln w="0">
              <a:solidFill>
                <a:srgbClr val="000000"/>
              </a:solidFill>
              <a:round/>
              <a:headEnd/>
              <a:tailEnd/>
            </a:ln>
          </p:spPr>
          <p:txBody>
            <a:bodyPr/>
            <a:lstStyle/>
            <a:p>
              <a:endParaRPr lang="zh-CN" altLang="en-US"/>
            </a:p>
          </p:txBody>
        </p:sp>
        <p:sp>
          <p:nvSpPr>
            <p:cNvPr id="24684" name="Line 2240"/>
            <p:cNvSpPr>
              <a:spLocks noChangeShapeType="1"/>
            </p:cNvSpPr>
            <p:nvPr/>
          </p:nvSpPr>
          <p:spPr bwMode="auto">
            <a:xfrm>
              <a:off x="4440" y="3620"/>
              <a:ext cx="1154" cy="1"/>
            </a:xfrm>
            <a:prstGeom prst="line">
              <a:avLst/>
            </a:prstGeom>
            <a:noFill/>
            <a:ln w="0">
              <a:solidFill>
                <a:srgbClr val="000000"/>
              </a:solidFill>
              <a:round/>
              <a:headEnd/>
              <a:tailEnd/>
            </a:ln>
          </p:spPr>
          <p:txBody>
            <a:bodyPr/>
            <a:lstStyle/>
            <a:p>
              <a:endParaRPr lang="zh-CN" altLang="en-US"/>
            </a:p>
          </p:txBody>
        </p:sp>
        <p:sp>
          <p:nvSpPr>
            <p:cNvPr id="24685" name="Line 2241"/>
            <p:cNvSpPr>
              <a:spLocks noChangeShapeType="1"/>
            </p:cNvSpPr>
            <p:nvPr/>
          </p:nvSpPr>
          <p:spPr bwMode="auto">
            <a:xfrm>
              <a:off x="4440" y="3521"/>
              <a:ext cx="1154" cy="1"/>
            </a:xfrm>
            <a:prstGeom prst="line">
              <a:avLst/>
            </a:prstGeom>
            <a:noFill/>
            <a:ln w="0">
              <a:solidFill>
                <a:srgbClr val="000000"/>
              </a:solidFill>
              <a:round/>
              <a:headEnd/>
              <a:tailEnd/>
            </a:ln>
          </p:spPr>
          <p:txBody>
            <a:bodyPr/>
            <a:lstStyle/>
            <a:p>
              <a:endParaRPr lang="zh-CN" altLang="en-US"/>
            </a:p>
          </p:txBody>
        </p:sp>
        <p:sp>
          <p:nvSpPr>
            <p:cNvPr id="24686" name="Line 2242"/>
            <p:cNvSpPr>
              <a:spLocks noChangeShapeType="1"/>
            </p:cNvSpPr>
            <p:nvPr/>
          </p:nvSpPr>
          <p:spPr bwMode="auto">
            <a:xfrm>
              <a:off x="4440" y="3416"/>
              <a:ext cx="1154" cy="1"/>
            </a:xfrm>
            <a:prstGeom prst="line">
              <a:avLst/>
            </a:prstGeom>
            <a:noFill/>
            <a:ln w="0">
              <a:solidFill>
                <a:srgbClr val="000000"/>
              </a:solidFill>
              <a:round/>
              <a:headEnd/>
              <a:tailEnd/>
            </a:ln>
          </p:spPr>
          <p:txBody>
            <a:bodyPr/>
            <a:lstStyle/>
            <a:p>
              <a:endParaRPr lang="zh-CN" altLang="en-US"/>
            </a:p>
          </p:txBody>
        </p:sp>
        <p:sp>
          <p:nvSpPr>
            <p:cNvPr id="24687" name="Line 2243"/>
            <p:cNvSpPr>
              <a:spLocks noChangeShapeType="1"/>
            </p:cNvSpPr>
            <p:nvPr/>
          </p:nvSpPr>
          <p:spPr bwMode="auto">
            <a:xfrm>
              <a:off x="4440" y="3318"/>
              <a:ext cx="1154" cy="1"/>
            </a:xfrm>
            <a:prstGeom prst="line">
              <a:avLst/>
            </a:prstGeom>
            <a:noFill/>
            <a:ln w="0">
              <a:solidFill>
                <a:srgbClr val="000000"/>
              </a:solidFill>
              <a:round/>
              <a:headEnd/>
              <a:tailEnd/>
            </a:ln>
          </p:spPr>
          <p:txBody>
            <a:bodyPr/>
            <a:lstStyle/>
            <a:p>
              <a:endParaRPr lang="zh-CN" altLang="en-US"/>
            </a:p>
          </p:txBody>
        </p:sp>
        <p:sp>
          <p:nvSpPr>
            <p:cNvPr id="24688" name="Line 2244"/>
            <p:cNvSpPr>
              <a:spLocks noChangeShapeType="1"/>
            </p:cNvSpPr>
            <p:nvPr/>
          </p:nvSpPr>
          <p:spPr bwMode="auto">
            <a:xfrm>
              <a:off x="4440" y="3213"/>
              <a:ext cx="1154" cy="1"/>
            </a:xfrm>
            <a:prstGeom prst="line">
              <a:avLst/>
            </a:prstGeom>
            <a:noFill/>
            <a:ln w="0">
              <a:solidFill>
                <a:srgbClr val="000000"/>
              </a:solidFill>
              <a:round/>
              <a:headEnd/>
              <a:tailEnd/>
            </a:ln>
          </p:spPr>
          <p:txBody>
            <a:bodyPr/>
            <a:lstStyle/>
            <a:p>
              <a:endParaRPr lang="zh-CN" altLang="en-US"/>
            </a:p>
          </p:txBody>
        </p:sp>
        <p:sp>
          <p:nvSpPr>
            <p:cNvPr id="24689" name="Line 2245"/>
            <p:cNvSpPr>
              <a:spLocks noChangeShapeType="1"/>
            </p:cNvSpPr>
            <p:nvPr/>
          </p:nvSpPr>
          <p:spPr bwMode="auto">
            <a:xfrm>
              <a:off x="4440" y="3114"/>
              <a:ext cx="1154" cy="1"/>
            </a:xfrm>
            <a:prstGeom prst="line">
              <a:avLst/>
            </a:prstGeom>
            <a:noFill/>
            <a:ln w="0">
              <a:solidFill>
                <a:srgbClr val="000000"/>
              </a:solidFill>
              <a:round/>
              <a:headEnd/>
              <a:tailEnd/>
            </a:ln>
          </p:spPr>
          <p:txBody>
            <a:bodyPr/>
            <a:lstStyle/>
            <a:p>
              <a:endParaRPr lang="zh-CN" altLang="en-US"/>
            </a:p>
          </p:txBody>
        </p:sp>
        <p:sp>
          <p:nvSpPr>
            <p:cNvPr id="24690" name="Line 2246"/>
            <p:cNvSpPr>
              <a:spLocks noChangeShapeType="1"/>
            </p:cNvSpPr>
            <p:nvPr/>
          </p:nvSpPr>
          <p:spPr bwMode="auto">
            <a:xfrm>
              <a:off x="4440" y="3009"/>
              <a:ext cx="1154" cy="1"/>
            </a:xfrm>
            <a:prstGeom prst="line">
              <a:avLst/>
            </a:prstGeom>
            <a:noFill/>
            <a:ln w="0">
              <a:solidFill>
                <a:srgbClr val="000000"/>
              </a:solidFill>
              <a:round/>
              <a:headEnd/>
              <a:tailEnd/>
            </a:ln>
          </p:spPr>
          <p:txBody>
            <a:bodyPr/>
            <a:lstStyle/>
            <a:p>
              <a:endParaRPr lang="zh-CN" altLang="en-US"/>
            </a:p>
          </p:txBody>
        </p:sp>
        <p:sp>
          <p:nvSpPr>
            <p:cNvPr id="24691" name="Line 2247"/>
            <p:cNvSpPr>
              <a:spLocks noChangeShapeType="1"/>
            </p:cNvSpPr>
            <p:nvPr/>
          </p:nvSpPr>
          <p:spPr bwMode="auto">
            <a:xfrm>
              <a:off x="4559" y="3009"/>
              <a:ext cx="1" cy="1018"/>
            </a:xfrm>
            <a:prstGeom prst="line">
              <a:avLst/>
            </a:prstGeom>
            <a:noFill/>
            <a:ln w="0">
              <a:solidFill>
                <a:srgbClr val="000000"/>
              </a:solidFill>
              <a:round/>
              <a:headEnd/>
              <a:tailEnd/>
            </a:ln>
          </p:spPr>
          <p:txBody>
            <a:bodyPr/>
            <a:lstStyle/>
            <a:p>
              <a:endParaRPr lang="zh-CN" altLang="en-US"/>
            </a:p>
          </p:txBody>
        </p:sp>
        <p:sp>
          <p:nvSpPr>
            <p:cNvPr id="24692" name="Line 2248"/>
            <p:cNvSpPr>
              <a:spLocks noChangeShapeType="1"/>
            </p:cNvSpPr>
            <p:nvPr/>
          </p:nvSpPr>
          <p:spPr bwMode="auto">
            <a:xfrm>
              <a:off x="4671" y="3009"/>
              <a:ext cx="1" cy="1018"/>
            </a:xfrm>
            <a:prstGeom prst="line">
              <a:avLst/>
            </a:prstGeom>
            <a:noFill/>
            <a:ln w="0">
              <a:solidFill>
                <a:srgbClr val="000000"/>
              </a:solidFill>
              <a:round/>
              <a:headEnd/>
              <a:tailEnd/>
            </a:ln>
          </p:spPr>
          <p:txBody>
            <a:bodyPr/>
            <a:lstStyle/>
            <a:p>
              <a:endParaRPr lang="zh-CN" altLang="en-US"/>
            </a:p>
          </p:txBody>
        </p:sp>
        <p:sp>
          <p:nvSpPr>
            <p:cNvPr id="24693" name="Line 2249"/>
            <p:cNvSpPr>
              <a:spLocks noChangeShapeType="1"/>
            </p:cNvSpPr>
            <p:nvPr/>
          </p:nvSpPr>
          <p:spPr bwMode="auto">
            <a:xfrm>
              <a:off x="4789" y="3009"/>
              <a:ext cx="1" cy="1018"/>
            </a:xfrm>
            <a:prstGeom prst="line">
              <a:avLst/>
            </a:prstGeom>
            <a:noFill/>
            <a:ln w="0">
              <a:solidFill>
                <a:srgbClr val="000000"/>
              </a:solidFill>
              <a:round/>
              <a:headEnd/>
              <a:tailEnd/>
            </a:ln>
          </p:spPr>
          <p:txBody>
            <a:bodyPr/>
            <a:lstStyle/>
            <a:p>
              <a:endParaRPr lang="zh-CN" altLang="en-US"/>
            </a:p>
          </p:txBody>
        </p:sp>
        <p:sp>
          <p:nvSpPr>
            <p:cNvPr id="24694" name="Line 2250"/>
            <p:cNvSpPr>
              <a:spLocks noChangeShapeType="1"/>
            </p:cNvSpPr>
            <p:nvPr/>
          </p:nvSpPr>
          <p:spPr bwMode="auto">
            <a:xfrm>
              <a:off x="4902" y="3009"/>
              <a:ext cx="1" cy="1018"/>
            </a:xfrm>
            <a:prstGeom prst="line">
              <a:avLst/>
            </a:prstGeom>
            <a:noFill/>
            <a:ln w="0">
              <a:solidFill>
                <a:srgbClr val="000000"/>
              </a:solidFill>
              <a:round/>
              <a:headEnd/>
              <a:tailEnd/>
            </a:ln>
          </p:spPr>
          <p:txBody>
            <a:bodyPr/>
            <a:lstStyle/>
            <a:p>
              <a:endParaRPr lang="zh-CN" altLang="en-US"/>
            </a:p>
          </p:txBody>
        </p:sp>
        <p:sp>
          <p:nvSpPr>
            <p:cNvPr id="24695" name="Line 2251"/>
            <p:cNvSpPr>
              <a:spLocks noChangeShapeType="1"/>
            </p:cNvSpPr>
            <p:nvPr/>
          </p:nvSpPr>
          <p:spPr bwMode="auto">
            <a:xfrm>
              <a:off x="5020" y="3009"/>
              <a:ext cx="1" cy="1018"/>
            </a:xfrm>
            <a:prstGeom prst="line">
              <a:avLst/>
            </a:prstGeom>
            <a:noFill/>
            <a:ln w="0">
              <a:solidFill>
                <a:srgbClr val="000000"/>
              </a:solidFill>
              <a:round/>
              <a:headEnd/>
              <a:tailEnd/>
            </a:ln>
          </p:spPr>
          <p:txBody>
            <a:bodyPr/>
            <a:lstStyle/>
            <a:p>
              <a:endParaRPr lang="zh-CN" altLang="en-US"/>
            </a:p>
          </p:txBody>
        </p:sp>
        <p:sp>
          <p:nvSpPr>
            <p:cNvPr id="24696" name="Line 2252"/>
            <p:cNvSpPr>
              <a:spLocks noChangeShapeType="1"/>
            </p:cNvSpPr>
            <p:nvPr/>
          </p:nvSpPr>
          <p:spPr bwMode="auto">
            <a:xfrm>
              <a:off x="5132" y="3009"/>
              <a:ext cx="1" cy="1018"/>
            </a:xfrm>
            <a:prstGeom prst="line">
              <a:avLst/>
            </a:prstGeom>
            <a:noFill/>
            <a:ln w="0">
              <a:solidFill>
                <a:srgbClr val="000000"/>
              </a:solidFill>
              <a:round/>
              <a:headEnd/>
              <a:tailEnd/>
            </a:ln>
          </p:spPr>
          <p:txBody>
            <a:bodyPr/>
            <a:lstStyle/>
            <a:p>
              <a:endParaRPr lang="zh-CN" altLang="en-US"/>
            </a:p>
          </p:txBody>
        </p:sp>
        <p:sp>
          <p:nvSpPr>
            <p:cNvPr id="24697" name="Line 2253"/>
            <p:cNvSpPr>
              <a:spLocks noChangeShapeType="1"/>
            </p:cNvSpPr>
            <p:nvPr/>
          </p:nvSpPr>
          <p:spPr bwMode="auto">
            <a:xfrm>
              <a:off x="5251" y="3009"/>
              <a:ext cx="1" cy="1018"/>
            </a:xfrm>
            <a:prstGeom prst="line">
              <a:avLst/>
            </a:prstGeom>
            <a:noFill/>
            <a:ln w="0">
              <a:solidFill>
                <a:srgbClr val="000000"/>
              </a:solidFill>
              <a:round/>
              <a:headEnd/>
              <a:tailEnd/>
            </a:ln>
          </p:spPr>
          <p:txBody>
            <a:bodyPr/>
            <a:lstStyle/>
            <a:p>
              <a:endParaRPr lang="zh-CN" altLang="en-US"/>
            </a:p>
          </p:txBody>
        </p:sp>
        <p:sp>
          <p:nvSpPr>
            <p:cNvPr id="24698" name="Line 2254"/>
            <p:cNvSpPr>
              <a:spLocks noChangeShapeType="1"/>
            </p:cNvSpPr>
            <p:nvPr/>
          </p:nvSpPr>
          <p:spPr bwMode="auto">
            <a:xfrm>
              <a:off x="5363" y="3009"/>
              <a:ext cx="1" cy="1018"/>
            </a:xfrm>
            <a:prstGeom prst="line">
              <a:avLst/>
            </a:prstGeom>
            <a:noFill/>
            <a:ln w="0">
              <a:solidFill>
                <a:srgbClr val="000000"/>
              </a:solidFill>
              <a:round/>
              <a:headEnd/>
              <a:tailEnd/>
            </a:ln>
          </p:spPr>
          <p:txBody>
            <a:bodyPr/>
            <a:lstStyle/>
            <a:p>
              <a:endParaRPr lang="zh-CN" altLang="en-US"/>
            </a:p>
          </p:txBody>
        </p:sp>
        <p:sp>
          <p:nvSpPr>
            <p:cNvPr id="24699" name="Line 2255"/>
            <p:cNvSpPr>
              <a:spLocks noChangeShapeType="1"/>
            </p:cNvSpPr>
            <p:nvPr/>
          </p:nvSpPr>
          <p:spPr bwMode="auto">
            <a:xfrm>
              <a:off x="5481" y="3009"/>
              <a:ext cx="1" cy="1018"/>
            </a:xfrm>
            <a:prstGeom prst="line">
              <a:avLst/>
            </a:prstGeom>
            <a:noFill/>
            <a:ln w="0">
              <a:solidFill>
                <a:srgbClr val="000000"/>
              </a:solidFill>
              <a:round/>
              <a:headEnd/>
              <a:tailEnd/>
            </a:ln>
          </p:spPr>
          <p:txBody>
            <a:bodyPr/>
            <a:lstStyle/>
            <a:p>
              <a:endParaRPr lang="zh-CN" altLang="en-US"/>
            </a:p>
          </p:txBody>
        </p:sp>
        <p:sp>
          <p:nvSpPr>
            <p:cNvPr id="24700" name="Line 2256"/>
            <p:cNvSpPr>
              <a:spLocks noChangeShapeType="1"/>
            </p:cNvSpPr>
            <p:nvPr/>
          </p:nvSpPr>
          <p:spPr bwMode="auto">
            <a:xfrm>
              <a:off x="5594" y="3009"/>
              <a:ext cx="1" cy="1018"/>
            </a:xfrm>
            <a:prstGeom prst="line">
              <a:avLst/>
            </a:prstGeom>
            <a:noFill/>
            <a:ln w="0">
              <a:solidFill>
                <a:srgbClr val="000000"/>
              </a:solidFill>
              <a:round/>
              <a:headEnd/>
              <a:tailEnd/>
            </a:ln>
          </p:spPr>
          <p:txBody>
            <a:bodyPr/>
            <a:lstStyle/>
            <a:p>
              <a:endParaRPr lang="zh-CN" altLang="en-US"/>
            </a:p>
          </p:txBody>
        </p:sp>
        <p:sp>
          <p:nvSpPr>
            <p:cNvPr id="24701" name="Rectangle 2257"/>
            <p:cNvSpPr>
              <a:spLocks noChangeArrowheads="1"/>
            </p:cNvSpPr>
            <p:nvPr/>
          </p:nvSpPr>
          <p:spPr bwMode="auto">
            <a:xfrm>
              <a:off x="4440" y="3009"/>
              <a:ext cx="1154" cy="1018"/>
            </a:xfrm>
            <a:prstGeom prst="rect">
              <a:avLst/>
            </a:prstGeom>
            <a:noFill/>
            <a:ln w="9525">
              <a:solidFill>
                <a:srgbClr val="000000"/>
              </a:solidFill>
              <a:miter lim="800000"/>
              <a:headEnd/>
              <a:tailEnd/>
            </a:ln>
          </p:spPr>
          <p:txBody>
            <a:bodyPr/>
            <a:lstStyle/>
            <a:p>
              <a:endParaRPr lang="zh-CN" altLang="zh-CN"/>
            </a:p>
          </p:txBody>
        </p:sp>
        <p:sp>
          <p:nvSpPr>
            <p:cNvPr id="24702" name="Line 2258"/>
            <p:cNvSpPr>
              <a:spLocks noChangeShapeType="1"/>
            </p:cNvSpPr>
            <p:nvPr/>
          </p:nvSpPr>
          <p:spPr bwMode="auto">
            <a:xfrm>
              <a:off x="4440" y="3009"/>
              <a:ext cx="1" cy="1018"/>
            </a:xfrm>
            <a:prstGeom prst="line">
              <a:avLst/>
            </a:prstGeom>
            <a:noFill/>
            <a:ln w="0">
              <a:solidFill>
                <a:srgbClr val="000000"/>
              </a:solidFill>
              <a:round/>
              <a:headEnd/>
              <a:tailEnd/>
            </a:ln>
          </p:spPr>
          <p:txBody>
            <a:bodyPr/>
            <a:lstStyle/>
            <a:p>
              <a:endParaRPr lang="zh-CN" altLang="en-US"/>
            </a:p>
          </p:txBody>
        </p:sp>
        <p:sp>
          <p:nvSpPr>
            <p:cNvPr id="24703" name="Line 2259"/>
            <p:cNvSpPr>
              <a:spLocks noChangeShapeType="1"/>
            </p:cNvSpPr>
            <p:nvPr/>
          </p:nvSpPr>
          <p:spPr bwMode="auto">
            <a:xfrm>
              <a:off x="4428" y="4027"/>
              <a:ext cx="12" cy="1"/>
            </a:xfrm>
            <a:prstGeom prst="line">
              <a:avLst/>
            </a:prstGeom>
            <a:noFill/>
            <a:ln w="0">
              <a:solidFill>
                <a:srgbClr val="000000"/>
              </a:solidFill>
              <a:round/>
              <a:headEnd/>
              <a:tailEnd/>
            </a:ln>
          </p:spPr>
          <p:txBody>
            <a:bodyPr/>
            <a:lstStyle/>
            <a:p>
              <a:endParaRPr lang="zh-CN" altLang="en-US"/>
            </a:p>
          </p:txBody>
        </p:sp>
        <p:sp>
          <p:nvSpPr>
            <p:cNvPr id="24704" name="Line 2260"/>
            <p:cNvSpPr>
              <a:spLocks noChangeShapeType="1"/>
            </p:cNvSpPr>
            <p:nvPr/>
          </p:nvSpPr>
          <p:spPr bwMode="auto">
            <a:xfrm>
              <a:off x="4428" y="3928"/>
              <a:ext cx="12" cy="1"/>
            </a:xfrm>
            <a:prstGeom prst="line">
              <a:avLst/>
            </a:prstGeom>
            <a:noFill/>
            <a:ln w="0">
              <a:solidFill>
                <a:srgbClr val="000000"/>
              </a:solidFill>
              <a:round/>
              <a:headEnd/>
              <a:tailEnd/>
            </a:ln>
          </p:spPr>
          <p:txBody>
            <a:bodyPr/>
            <a:lstStyle/>
            <a:p>
              <a:endParaRPr lang="zh-CN" altLang="en-US"/>
            </a:p>
          </p:txBody>
        </p:sp>
        <p:sp>
          <p:nvSpPr>
            <p:cNvPr id="24705" name="Line 2261"/>
            <p:cNvSpPr>
              <a:spLocks noChangeShapeType="1"/>
            </p:cNvSpPr>
            <p:nvPr/>
          </p:nvSpPr>
          <p:spPr bwMode="auto">
            <a:xfrm>
              <a:off x="4428" y="3823"/>
              <a:ext cx="12" cy="1"/>
            </a:xfrm>
            <a:prstGeom prst="line">
              <a:avLst/>
            </a:prstGeom>
            <a:noFill/>
            <a:ln w="0">
              <a:solidFill>
                <a:srgbClr val="000000"/>
              </a:solidFill>
              <a:round/>
              <a:headEnd/>
              <a:tailEnd/>
            </a:ln>
          </p:spPr>
          <p:txBody>
            <a:bodyPr/>
            <a:lstStyle/>
            <a:p>
              <a:endParaRPr lang="zh-CN" altLang="en-US"/>
            </a:p>
          </p:txBody>
        </p:sp>
        <p:sp>
          <p:nvSpPr>
            <p:cNvPr id="24706" name="Line 2262"/>
            <p:cNvSpPr>
              <a:spLocks noChangeShapeType="1"/>
            </p:cNvSpPr>
            <p:nvPr/>
          </p:nvSpPr>
          <p:spPr bwMode="auto">
            <a:xfrm>
              <a:off x="4428" y="3725"/>
              <a:ext cx="12" cy="1"/>
            </a:xfrm>
            <a:prstGeom prst="line">
              <a:avLst/>
            </a:prstGeom>
            <a:noFill/>
            <a:ln w="0">
              <a:solidFill>
                <a:srgbClr val="000000"/>
              </a:solidFill>
              <a:round/>
              <a:headEnd/>
              <a:tailEnd/>
            </a:ln>
          </p:spPr>
          <p:txBody>
            <a:bodyPr/>
            <a:lstStyle/>
            <a:p>
              <a:endParaRPr lang="zh-CN" altLang="en-US"/>
            </a:p>
          </p:txBody>
        </p:sp>
        <p:sp>
          <p:nvSpPr>
            <p:cNvPr id="24707" name="Line 2263"/>
            <p:cNvSpPr>
              <a:spLocks noChangeShapeType="1"/>
            </p:cNvSpPr>
            <p:nvPr/>
          </p:nvSpPr>
          <p:spPr bwMode="auto">
            <a:xfrm>
              <a:off x="4428" y="3620"/>
              <a:ext cx="12" cy="1"/>
            </a:xfrm>
            <a:prstGeom prst="line">
              <a:avLst/>
            </a:prstGeom>
            <a:noFill/>
            <a:ln w="0">
              <a:solidFill>
                <a:srgbClr val="000000"/>
              </a:solidFill>
              <a:round/>
              <a:headEnd/>
              <a:tailEnd/>
            </a:ln>
          </p:spPr>
          <p:txBody>
            <a:bodyPr/>
            <a:lstStyle/>
            <a:p>
              <a:endParaRPr lang="zh-CN" altLang="en-US"/>
            </a:p>
          </p:txBody>
        </p:sp>
        <p:sp>
          <p:nvSpPr>
            <p:cNvPr id="24708" name="Line 2264"/>
            <p:cNvSpPr>
              <a:spLocks noChangeShapeType="1"/>
            </p:cNvSpPr>
            <p:nvPr/>
          </p:nvSpPr>
          <p:spPr bwMode="auto">
            <a:xfrm>
              <a:off x="4428" y="3521"/>
              <a:ext cx="12" cy="1"/>
            </a:xfrm>
            <a:prstGeom prst="line">
              <a:avLst/>
            </a:prstGeom>
            <a:noFill/>
            <a:ln w="0">
              <a:solidFill>
                <a:srgbClr val="000000"/>
              </a:solidFill>
              <a:round/>
              <a:headEnd/>
              <a:tailEnd/>
            </a:ln>
          </p:spPr>
          <p:txBody>
            <a:bodyPr/>
            <a:lstStyle/>
            <a:p>
              <a:endParaRPr lang="zh-CN" altLang="en-US"/>
            </a:p>
          </p:txBody>
        </p:sp>
        <p:sp>
          <p:nvSpPr>
            <p:cNvPr id="24709" name="Line 2265"/>
            <p:cNvSpPr>
              <a:spLocks noChangeShapeType="1"/>
            </p:cNvSpPr>
            <p:nvPr/>
          </p:nvSpPr>
          <p:spPr bwMode="auto">
            <a:xfrm>
              <a:off x="4428" y="3416"/>
              <a:ext cx="12" cy="1"/>
            </a:xfrm>
            <a:prstGeom prst="line">
              <a:avLst/>
            </a:prstGeom>
            <a:noFill/>
            <a:ln w="0">
              <a:solidFill>
                <a:srgbClr val="000000"/>
              </a:solidFill>
              <a:round/>
              <a:headEnd/>
              <a:tailEnd/>
            </a:ln>
          </p:spPr>
          <p:txBody>
            <a:bodyPr/>
            <a:lstStyle/>
            <a:p>
              <a:endParaRPr lang="zh-CN" altLang="en-US"/>
            </a:p>
          </p:txBody>
        </p:sp>
        <p:sp>
          <p:nvSpPr>
            <p:cNvPr id="24710" name="Line 2266"/>
            <p:cNvSpPr>
              <a:spLocks noChangeShapeType="1"/>
            </p:cNvSpPr>
            <p:nvPr/>
          </p:nvSpPr>
          <p:spPr bwMode="auto">
            <a:xfrm>
              <a:off x="4428" y="3318"/>
              <a:ext cx="12" cy="1"/>
            </a:xfrm>
            <a:prstGeom prst="line">
              <a:avLst/>
            </a:prstGeom>
            <a:noFill/>
            <a:ln w="0">
              <a:solidFill>
                <a:srgbClr val="000000"/>
              </a:solidFill>
              <a:round/>
              <a:headEnd/>
              <a:tailEnd/>
            </a:ln>
          </p:spPr>
          <p:txBody>
            <a:bodyPr/>
            <a:lstStyle/>
            <a:p>
              <a:endParaRPr lang="zh-CN" altLang="en-US"/>
            </a:p>
          </p:txBody>
        </p:sp>
        <p:sp>
          <p:nvSpPr>
            <p:cNvPr id="24711" name="Line 2267"/>
            <p:cNvSpPr>
              <a:spLocks noChangeShapeType="1"/>
            </p:cNvSpPr>
            <p:nvPr/>
          </p:nvSpPr>
          <p:spPr bwMode="auto">
            <a:xfrm>
              <a:off x="4428" y="3213"/>
              <a:ext cx="12" cy="1"/>
            </a:xfrm>
            <a:prstGeom prst="line">
              <a:avLst/>
            </a:prstGeom>
            <a:noFill/>
            <a:ln w="0">
              <a:solidFill>
                <a:srgbClr val="000000"/>
              </a:solidFill>
              <a:round/>
              <a:headEnd/>
              <a:tailEnd/>
            </a:ln>
          </p:spPr>
          <p:txBody>
            <a:bodyPr/>
            <a:lstStyle/>
            <a:p>
              <a:endParaRPr lang="zh-CN" altLang="en-US"/>
            </a:p>
          </p:txBody>
        </p:sp>
        <p:sp>
          <p:nvSpPr>
            <p:cNvPr id="24712" name="Line 2268"/>
            <p:cNvSpPr>
              <a:spLocks noChangeShapeType="1"/>
            </p:cNvSpPr>
            <p:nvPr/>
          </p:nvSpPr>
          <p:spPr bwMode="auto">
            <a:xfrm>
              <a:off x="4428" y="3114"/>
              <a:ext cx="12" cy="1"/>
            </a:xfrm>
            <a:prstGeom prst="line">
              <a:avLst/>
            </a:prstGeom>
            <a:noFill/>
            <a:ln w="0">
              <a:solidFill>
                <a:srgbClr val="000000"/>
              </a:solidFill>
              <a:round/>
              <a:headEnd/>
              <a:tailEnd/>
            </a:ln>
          </p:spPr>
          <p:txBody>
            <a:bodyPr/>
            <a:lstStyle/>
            <a:p>
              <a:endParaRPr lang="zh-CN" altLang="en-US"/>
            </a:p>
          </p:txBody>
        </p:sp>
        <p:sp>
          <p:nvSpPr>
            <p:cNvPr id="24713" name="Line 2269"/>
            <p:cNvSpPr>
              <a:spLocks noChangeShapeType="1"/>
            </p:cNvSpPr>
            <p:nvPr/>
          </p:nvSpPr>
          <p:spPr bwMode="auto">
            <a:xfrm>
              <a:off x="4428" y="3009"/>
              <a:ext cx="12" cy="1"/>
            </a:xfrm>
            <a:prstGeom prst="line">
              <a:avLst/>
            </a:prstGeom>
            <a:noFill/>
            <a:ln w="0">
              <a:solidFill>
                <a:srgbClr val="000000"/>
              </a:solidFill>
              <a:round/>
              <a:headEnd/>
              <a:tailEnd/>
            </a:ln>
          </p:spPr>
          <p:txBody>
            <a:bodyPr/>
            <a:lstStyle/>
            <a:p>
              <a:endParaRPr lang="zh-CN" altLang="en-US"/>
            </a:p>
          </p:txBody>
        </p:sp>
        <p:sp>
          <p:nvSpPr>
            <p:cNvPr id="24714" name="Line 2270"/>
            <p:cNvSpPr>
              <a:spLocks noChangeShapeType="1"/>
            </p:cNvSpPr>
            <p:nvPr/>
          </p:nvSpPr>
          <p:spPr bwMode="auto">
            <a:xfrm>
              <a:off x="4440" y="4027"/>
              <a:ext cx="1154" cy="1"/>
            </a:xfrm>
            <a:prstGeom prst="line">
              <a:avLst/>
            </a:prstGeom>
            <a:noFill/>
            <a:ln w="0">
              <a:solidFill>
                <a:srgbClr val="000000"/>
              </a:solidFill>
              <a:round/>
              <a:headEnd/>
              <a:tailEnd/>
            </a:ln>
          </p:spPr>
          <p:txBody>
            <a:bodyPr/>
            <a:lstStyle/>
            <a:p>
              <a:endParaRPr lang="zh-CN" altLang="en-US"/>
            </a:p>
          </p:txBody>
        </p:sp>
        <p:sp>
          <p:nvSpPr>
            <p:cNvPr id="24715" name="Line 2271"/>
            <p:cNvSpPr>
              <a:spLocks noChangeShapeType="1"/>
            </p:cNvSpPr>
            <p:nvPr/>
          </p:nvSpPr>
          <p:spPr bwMode="auto">
            <a:xfrm flipV="1">
              <a:off x="4440" y="4027"/>
              <a:ext cx="1" cy="12"/>
            </a:xfrm>
            <a:prstGeom prst="line">
              <a:avLst/>
            </a:prstGeom>
            <a:noFill/>
            <a:ln w="0">
              <a:solidFill>
                <a:srgbClr val="000000"/>
              </a:solidFill>
              <a:round/>
              <a:headEnd/>
              <a:tailEnd/>
            </a:ln>
          </p:spPr>
          <p:txBody>
            <a:bodyPr/>
            <a:lstStyle/>
            <a:p>
              <a:endParaRPr lang="zh-CN" altLang="en-US"/>
            </a:p>
          </p:txBody>
        </p:sp>
        <p:sp>
          <p:nvSpPr>
            <p:cNvPr id="24716" name="Line 2272"/>
            <p:cNvSpPr>
              <a:spLocks noChangeShapeType="1"/>
            </p:cNvSpPr>
            <p:nvPr/>
          </p:nvSpPr>
          <p:spPr bwMode="auto">
            <a:xfrm flipV="1">
              <a:off x="4559" y="4027"/>
              <a:ext cx="1" cy="12"/>
            </a:xfrm>
            <a:prstGeom prst="line">
              <a:avLst/>
            </a:prstGeom>
            <a:noFill/>
            <a:ln w="0">
              <a:solidFill>
                <a:srgbClr val="000000"/>
              </a:solidFill>
              <a:round/>
              <a:headEnd/>
              <a:tailEnd/>
            </a:ln>
          </p:spPr>
          <p:txBody>
            <a:bodyPr/>
            <a:lstStyle/>
            <a:p>
              <a:endParaRPr lang="zh-CN" altLang="en-US"/>
            </a:p>
          </p:txBody>
        </p:sp>
        <p:sp>
          <p:nvSpPr>
            <p:cNvPr id="24717" name="Line 2273"/>
            <p:cNvSpPr>
              <a:spLocks noChangeShapeType="1"/>
            </p:cNvSpPr>
            <p:nvPr/>
          </p:nvSpPr>
          <p:spPr bwMode="auto">
            <a:xfrm flipV="1">
              <a:off x="4671" y="4027"/>
              <a:ext cx="1" cy="12"/>
            </a:xfrm>
            <a:prstGeom prst="line">
              <a:avLst/>
            </a:prstGeom>
            <a:noFill/>
            <a:ln w="0">
              <a:solidFill>
                <a:srgbClr val="000000"/>
              </a:solidFill>
              <a:round/>
              <a:headEnd/>
              <a:tailEnd/>
            </a:ln>
          </p:spPr>
          <p:txBody>
            <a:bodyPr/>
            <a:lstStyle/>
            <a:p>
              <a:endParaRPr lang="zh-CN" altLang="en-US"/>
            </a:p>
          </p:txBody>
        </p:sp>
        <p:sp>
          <p:nvSpPr>
            <p:cNvPr id="24718" name="Line 2274"/>
            <p:cNvSpPr>
              <a:spLocks noChangeShapeType="1"/>
            </p:cNvSpPr>
            <p:nvPr/>
          </p:nvSpPr>
          <p:spPr bwMode="auto">
            <a:xfrm flipV="1">
              <a:off x="4789" y="4027"/>
              <a:ext cx="1" cy="12"/>
            </a:xfrm>
            <a:prstGeom prst="line">
              <a:avLst/>
            </a:prstGeom>
            <a:noFill/>
            <a:ln w="0">
              <a:solidFill>
                <a:srgbClr val="000000"/>
              </a:solidFill>
              <a:round/>
              <a:headEnd/>
              <a:tailEnd/>
            </a:ln>
          </p:spPr>
          <p:txBody>
            <a:bodyPr/>
            <a:lstStyle/>
            <a:p>
              <a:endParaRPr lang="zh-CN" altLang="en-US"/>
            </a:p>
          </p:txBody>
        </p:sp>
        <p:sp>
          <p:nvSpPr>
            <p:cNvPr id="24719" name="Line 2275"/>
            <p:cNvSpPr>
              <a:spLocks noChangeShapeType="1"/>
            </p:cNvSpPr>
            <p:nvPr/>
          </p:nvSpPr>
          <p:spPr bwMode="auto">
            <a:xfrm flipV="1">
              <a:off x="4902" y="4027"/>
              <a:ext cx="1" cy="12"/>
            </a:xfrm>
            <a:prstGeom prst="line">
              <a:avLst/>
            </a:prstGeom>
            <a:noFill/>
            <a:ln w="0">
              <a:solidFill>
                <a:srgbClr val="000000"/>
              </a:solidFill>
              <a:round/>
              <a:headEnd/>
              <a:tailEnd/>
            </a:ln>
          </p:spPr>
          <p:txBody>
            <a:bodyPr/>
            <a:lstStyle/>
            <a:p>
              <a:endParaRPr lang="zh-CN" altLang="en-US"/>
            </a:p>
          </p:txBody>
        </p:sp>
        <p:sp>
          <p:nvSpPr>
            <p:cNvPr id="24720" name="Line 2276"/>
            <p:cNvSpPr>
              <a:spLocks noChangeShapeType="1"/>
            </p:cNvSpPr>
            <p:nvPr/>
          </p:nvSpPr>
          <p:spPr bwMode="auto">
            <a:xfrm flipV="1">
              <a:off x="5020" y="4027"/>
              <a:ext cx="1" cy="12"/>
            </a:xfrm>
            <a:prstGeom prst="line">
              <a:avLst/>
            </a:prstGeom>
            <a:noFill/>
            <a:ln w="0">
              <a:solidFill>
                <a:srgbClr val="000000"/>
              </a:solidFill>
              <a:round/>
              <a:headEnd/>
              <a:tailEnd/>
            </a:ln>
          </p:spPr>
          <p:txBody>
            <a:bodyPr/>
            <a:lstStyle/>
            <a:p>
              <a:endParaRPr lang="zh-CN" altLang="en-US"/>
            </a:p>
          </p:txBody>
        </p:sp>
        <p:sp>
          <p:nvSpPr>
            <p:cNvPr id="24721" name="Line 2277"/>
            <p:cNvSpPr>
              <a:spLocks noChangeShapeType="1"/>
            </p:cNvSpPr>
            <p:nvPr/>
          </p:nvSpPr>
          <p:spPr bwMode="auto">
            <a:xfrm flipV="1">
              <a:off x="5132" y="4027"/>
              <a:ext cx="1" cy="12"/>
            </a:xfrm>
            <a:prstGeom prst="line">
              <a:avLst/>
            </a:prstGeom>
            <a:noFill/>
            <a:ln w="0">
              <a:solidFill>
                <a:srgbClr val="000000"/>
              </a:solidFill>
              <a:round/>
              <a:headEnd/>
              <a:tailEnd/>
            </a:ln>
          </p:spPr>
          <p:txBody>
            <a:bodyPr/>
            <a:lstStyle/>
            <a:p>
              <a:endParaRPr lang="zh-CN" altLang="en-US"/>
            </a:p>
          </p:txBody>
        </p:sp>
        <p:sp>
          <p:nvSpPr>
            <p:cNvPr id="24722" name="Line 2278"/>
            <p:cNvSpPr>
              <a:spLocks noChangeShapeType="1"/>
            </p:cNvSpPr>
            <p:nvPr/>
          </p:nvSpPr>
          <p:spPr bwMode="auto">
            <a:xfrm flipV="1">
              <a:off x="5251" y="4027"/>
              <a:ext cx="1" cy="12"/>
            </a:xfrm>
            <a:prstGeom prst="line">
              <a:avLst/>
            </a:prstGeom>
            <a:noFill/>
            <a:ln w="0">
              <a:solidFill>
                <a:srgbClr val="000000"/>
              </a:solidFill>
              <a:round/>
              <a:headEnd/>
              <a:tailEnd/>
            </a:ln>
          </p:spPr>
          <p:txBody>
            <a:bodyPr/>
            <a:lstStyle/>
            <a:p>
              <a:endParaRPr lang="zh-CN" altLang="en-US"/>
            </a:p>
          </p:txBody>
        </p:sp>
        <p:sp>
          <p:nvSpPr>
            <p:cNvPr id="24723" name="Line 2279"/>
            <p:cNvSpPr>
              <a:spLocks noChangeShapeType="1"/>
            </p:cNvSpPr>
            <p:nvPr/>
          </p:nvSpPr>
          <p:spPr bwMode="auto">
            <a:xfrm flipV="1">
              <a:off x="5363" y="4027"/>
              <a:ext cx="1" cy="12"/>
            </a:xfrm>
            <a:prstGeom prst="line">
              <a:avLst/>
            </a:prstGeom>
            <a:noFill/>
            <a:ln w="0">
              <a:solidFill>
                <a:srgbClr val="000000"/>
              </a:solidFill>
              <a:round/>
              <a:headEnd/>
              <a:tailEnd/>
            </a:ln>
          </p:spPr>
          <p:txBody>
            <a:bodyPr/>
            <a:lstStyle/>
            <a:p>
              <a:endParaRPr lang="zh-CN" altLang="en-US"/>
            </a:p>
          </p:txBody>
        </p:sp>
        <p:sp>
          <p:nvSpPr>
            <p:cNvPr id="24724" name="Line 2280"/>
            <p:cNvSpPr>
              <a:spLocks noChangeShapeType="1"/>
            </p:cNvSpPr>
            <p:nvPr/>
          </p:nvSpPr>
          <p:spPr bwMode="auto">
            <a:xfrm flipV="1">
              <a:off x="5481" y="4027"/>
              <a:ext cx="1" cy="12"/>
            </a:xfrm>
            <a:prstGeom prst="line">
              <a:avLst/>
            </a:prstGeom>
            <a:noFill/>
            <a:ln w="0">
              <a:solidFill>
                <a:srgbClr val="000000"/>
              </a:solidFill>
              <a:round/>
              <a:headEnd/>
              <a:tailEnd/>
            </a:ln>
          </p:spPr>
          <p:txBody>
            <a:bodyPr/>
            <a:lstStyle/>
            <a:p>
              <a:endParaRPr lang="zh-CN" altLang="en-US"/>
            </a:p>
          </p:txBody>
        </p:sp>
        <p:sp>
          <p:nvSpPr>
            <p:cNvPr id="24725" name="Line 2281"/>
            <p:cNvSpPr>
              <a:spLocks noChangeShapeType="1"/>
            </p:cNvSpPr>
            <p:nvPr/>
          </p:nvSpPr>
          <p:spPr bwMode="auto">
            <a:xfrm flipV="1">
              <a:off x="5594" y="4027"/>
              <a:ext cx="1" cy="12"/>
            </a:xfrm>
            <a:prstGeom prst="line">
              <a:avLst/>
            </a:prstGeom>
            <a:noFill/>
            <a:ln w="0">
              <a:solidFill>
                <a:srgbClr val="000000"/>
              </a:solidFill>
              <a:round/>
              <a:headEnd/>
              <a:tailEnd/>
            </a:ln>
          </p:spPr>
          <p:txBody>
            <a:bodyPr/>
            <a:lstStyle/>
            <a:p>
              <a:endParaRPr lang="zh-CN" altLang="en-US"/>
            </a:p>
          </p:txBody>
        </p:sp>
        <p:sp>
          <p:nvSpPr>
            <p:cNvPr id="24726" name="Freeform 2282"/>
            <p:cNvSpPr>
              <a:spLocks/>
            </p:cNvSpPr>
            <p:nvPr/>
          </p:nvSpPr>
          <p:spPr bwMode="auto">
            <a:xfrm>
              <a:off x="4746"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endParaRPr lang="zh-CN" altLang="en-US"/>
            </a:p>
          </p:txBody>
        </p:sp>
        <p:sp>
          <p:nvSpPr>
            <p:cNvPr id="24727" name="Freeform 2283"/>
            <p:cNvSpPr>
              <a:spLocks/>
            </p:cNvSpPr>
            <p:nvPr/>
          </p:nvSpPr>
          <p:spPr bwMode="auto">
            <a:xfrm>
              <a:off x="4627"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zh-CN" altLang="en-US"/>
            </a:p>
          </p:txBody>
        </p:sp>
        <p:sp>
          <p:nvSpPr>
            <p:cNvPr id="24728" name="Freeform 2284"/>
            <p:cNvSpPr>
              <a:spLocks/>
            </p:cNvSpPr>
            <p:nvPr/>
          </p:nvSpPr>
          <p:spPr bwMode="auto">
            <a:xfrm>
              <a:off x="5207"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endParaRPr lang="zh-CN" altLang="en-US"/>
            </a:p>
          </p:txBody>
        </p:sp>
        <p:sp>
          <p:nvSpPr>
            <p:cNvPr id="24729" name="Freeform 2285"/>
            <p:cNvSpPr>
              <a:spLocks/>
            </p:cNvSpPr>
            <p:nvPr/>
          </p:nvSpPr>
          <p:spPr bwMode="auto">
            <a:xfrm>
              <a:off x="4858"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zh-CN" altLang="en-US"/>
            </a:p>
          </p:txBody>
        </p:sp>
        <p:sp>
          <p:nvSpPr>
            <p:cNvPr id="24730" name="Freeform 2286"/>
            <p:cNvSpPr>
              <a:spLocks/>
            </p:cNvSpPr>
            <p:nvPr/>
          </p:nvSpPr>
          <p:spPr bwMode="auto">
            <a:xfrm>
              <a:off x="4746"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zh-CN" altLang="en-US"/>
            </a:p>
          </p:txBody>
        </p:sp>
        <p:sp>
          <p:nvSpPr>
            <p:cNvPr id="24731" name="Freeform 2287"/>
            <p:cNvSpPr>
              <a:spLocks/>
            </p:cNvSpPr>
            <p:nvPr/>
          </p:nvSpPr>
          <p:spPr bwMode="auto">
            <a:xfrm>
              <a:off x="5319"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zh-CN" altLang="en-US"/>
            </a:p>
          </p:txBody>
        </p:sp>
        <p:sp>
          <p:nvSpPr>
            <p:cNvPr id="24732" name="Freeform 2288"/>
            <p:cNvSpPr>
              <a:spLocks/>
            </p:cNvSpPr>
            <p:nvPr/>
          </p:nvSpPr>
          <p:spPr bwMode="auto">
            <a:xfrm>
              <a:off x="5089" y="378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chemeClr val="hlink"/>
            </a:solidFill>
            <a:ln w="9525">
              <a:solidFill>
                <a:schemeClr val="hlink"/>
              </a:solidFill>
              <a:round/>
              <a:headEnd/>
              <a:tailEnd/>
            </a:ln>
          </p:spPr>
          <p:txBody>
            <a:bodyPr/>
            <a:lstStyle/>
            <a:p>
              <a:endParaRPr lang="zh-CN" altLang="en-US"/>
            </a:p>
          </p:txBody>
        </p:sp>
        <p:sp>
          <p:nvSpPr>
            <p:cNvPr id="24733" name="Freeform 2289"/>
            <p:cNvSpPr>
              <a:spLocks/>
            </p:cNvSpPr>
            <p:nvPr/>
          </p:nvSpPr>
          <p:spPr bwMode="auto">
            <a:xfrm>
              <a:off x="5207"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zh-CN" altLang="en-US"/>
            </a:p>
          </p:txBody>
        </p:sp>
        <p:sp>
          <p:nvSpPr>
            <p:cNvPr id="24734" name="Freeform 2290"/>
            <p:cNvSpPr>
              <a:spLocks/>
            </p:cNvSpPr>
            <p:nvPr/>
          </p:nvSpPr>
          <p:spPr bwMode="auto">
            <a:xfrm>
              <a:off x="5207"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zh-CN" altLang="en-US"/>
            </a:p>
          </p:txBody>
        </p:sp>
        <p:sp>
          <p:nvSpPr>
            <p:cNvPr id="24735" name="Rectangle 2291"/>
            <p:cNvSpPr>
              <a:spLocks noChangeArrowheads="1"/>
            </p:cNvSpPr>
            <p:nvPr/>
          </p:nvSpPr>
          <p:spPr bwMode="auto">
            <a:xfrm>
              <a:off x="4390" y="4008"/>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0</a:t>
              </a:r>
              <a:endParaRPr lang="ko-KR" altLang="en-US">
                <a:ea typeface="Gulim" pitchFamily="34" charset="-127"/>
              </a:endParaRPr>
            </a:p>
          </p:txBody>
        </p:sp>
        <p:sp>
          <p:nvSpPr>
            <p:cNvPr id="24736" name="Rectangle 2292"/>
            <p:cNvSpPr>
              <a:spLocks noChangeArrowheads="1"/>
            </p:cNvSpPr>
            <p:nvPr/>
          </p:nvSpPr>
          <p:spPr bwMode="auto">
            <a:xfrm>
              <a:off x="4390" y="391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1</a:t>
              </a:r>
              <a:endParaRPr lang="ko-KR" altLang="en-US">
                <a:ea typeface="Gulim" pitchFamily="34" charset="-127"/>
              </a:endParaRPr>
            </a:p>
          </p:txBody>
        </p:sp>
        <p:sp>
          <p:nvSpPr>
            <p:cNvPr id="24737" name="Rectangle 2293"/>
            <p:cNvSpPr>
              <a:spLocks noChangeArrowheads="1"/>
            </p:cNvSpPr>
            <p:nvPr/>
          </p:nvSpPr>
          <p:spPr bwMode="auto">
            <a:xfrm>
              <a:off x="4390" y="3805"/>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2</a:t>
              </a:r>
              <a:endParaRPr lang="ko-KR" altLang="en-US">
                <a:ea typeface="Gulim" pitchFamily="34" charset="-127"/>
              </a:endParaRPr>
            </a:p>
          </p:txBody>
        </p:sp>
        <p:sp>
          <p:nvSpPr>
            <p:cNvPr id="24738" name="Rectangle 2294"/>
            <p:cNvSpPr>
              <a:spLocks noChangeArrowheads="1"/>
            </p:cNvSpPr>
            <p:nvPr/>
          </p:nvSpPr>
          <p:spPr bwMode="auto">
            <a:xfrm>
              <a:off x="4390" y="3706"/>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3</a:t>
              </a:r>
              <a:endParaRPr lang="ko-KR" altLang="en-US">
                <a:ea typeface="Gulim" pitchFamily="34" charset="-127"/>
              </a:endParaRPr>
            </a:p>
          </p:txBody>
        </p:sp>
        <p:sp>
          <p:nvSpPr>
            <p:cNvPr id="24739" name="Rectangle 2295"/>
            <p:cNvSpPr>
              <a:spLocks noChangeArrowheads="1"/>
            </p:cNvSpPr>
            <p:nvPr/>
          </p:nvSpPr>
          <p:spPr bwMode="auto">
            <a:xfrm>
              <a:off x="4390" y="3601"/>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4</a:t>
              </a:r>
              <a:endParaRPr lang="ko-KR" altLang="en-US">
                <a:ea typeface="Gulim" pitchFamily="34" charset="-127"/>
              </a:endParaRPr>
            </a:p>
          </p:txBody>
        </p:sp>
        <p:sp>
          <p:nvSpPr>
            <p:cNvPr id="24740" name="Rectangle 2296"/>
            <p:cNvSpPr>
              <a:spLocks noChangeArrowheads="1"/>
            </p:cNvSpPr>
            <p:nvPr/>
          </p:nvSpPr>
          <p:spPr bwMode="auto">
            <a:xfrm>
              <a:off x="4390" y="3503"/>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5</a:t>
              </a:r>
              <a:endParaRPr lang="ko-KR" altLang="en-US">
                <a:ea typeface="Gulim" pitchFamily="34" charset="-127"/>
              </a:endParaRPr>
            </a:p>
          </p:txBody>
        </p:sp>
        <p:sp>
          <p:nvSpPr>
            <p:cNvPr id="24741" name="Rectangle 2297"/>
            <p:cNvSpPr>
              <a:spLocks noChangeArrowheads="1"/>
            </p:cNvSpPr>
            <p:nvPr/>
          </p:nvSpPr>
          <p:spPr bwMode="auto">
            <a:xfrm>
              <a:off x="4390" y="3398"/>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6</a:t>
              </a:r>
              <a:endParaRPr lang="ko-KR" altLang="en-US">
                <a:ea typeface="Gulim" pitchFamily="34" charset="-127"/>
              </a:endParaRPr>
            </a:p>
          </p:txBody>
        </p:sp>
        <p:sp>
          <p:nvSpPr>
            <p:cNvPr id="24742" name="Rectangle 2298"/>
            <p:cNvSpPr>
              <a:spLocks noChangeArrowheads="1"/>
            </p:cNvSpPr>
            <p:nvPr/>
          </p:nvSpPr>
          <p:spPr bwMode="auto">
            <a:xfrm>
              <a:off x="4390" y="3299"/>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7</a:t>
              </a:r>
              <a:endParaRPr lang="ko-KR" altLang="en-US">
                <a:ea typeface="Gulim" pitchFamily="34" charset="-127"/>
              </a:endParaRPr>
            </a:p>
          </p:txBody>
        </p:sp>
        <p:sp>
          <p:nvSpPr>
            <p:cNvPr id="24743" name="Rectangle 2299"/>
            <p:cNvSpPr>
              <a:spLocks noChangeArrowheads="1"/>
            </p:cNvSpPr>
            <p:nvPr/>
          </p:nvSpPr>
          <p:spPr bwMode="auto">
            <a:xfrm>
              <a:off x="4390" y="3194"/>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8</a:t>
              </a:r>
              <a:endParaRPr lang="ko-KR" altLang="en-US">
                <a:ea typeface="Gulim" pitchFamily="34" charset="-127"/>
              </a:endParaRPr>
            </a:p>
          </p:txBody>
        </p:sp>
        <p:sp>
          <p:nvSpPr>
            <p:cNvPr id="24744" name="Rectangle 2300"/>
            <p:cNvSpPr>
              <a:spLocks noChangeArrowheads="1"/>
            </p:cNvSpPr>
            <p:nvPr/>
          </p:nvSpPr>
          <p:spPr bwMode="auto">
            <a:xfrm>
              <a:off x="4390" y="3096"/>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9</a:t>
              </a:r>
              <a:endParaRPr lang="ko-KR" altLang="en-US">
                <a:ea typeface="Gulim" pitchFamily="34" charset="-127"/>
              </a:endParaRPr>
            </a:p>
          </p:txBody>
        </p:sp>
        <p:sp>
          <p:nvSpPr>
            <p:cNvPr id="24745" name="Rectangle 2301"/>
            <p:cNvSpPr>
              <a:spLocks noChangeArrowheads="1"/>
            </p:cNvSpPr>
            <p:nvPr/>
          </p:nvSpPr>
          <p:spPr bwMode="auto">
            <a:xfrm>
              <a:off x="4372" y="2991"/>
              <a:ext cx="19"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10</a:t>
              </a:r>
              <a:endParaRPr lang="ko-KR" altLang="en-US">
                <a:ea typeface="Gulim" pitchFamily="34" charset="-127"/>
              </a:endParaRPr>
            </a:p>
          </p:txBody>
        </p:sp>
        <p:sp>
          <p:nvSpPr>
            <p:cNvPr id="24746" name="Rectangle 2302"/>
            <p:cNvSpPr>
              <a:spLocks noChangeArrowheads="1"/>
            </p:cNvSpPr>
            <p:nvPr/>
          </p:nvSpPr>
          <p:spPr bwMode="auto">
            <a:xfrm>
              <a:off x="4434"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0</a:t>
              </a:r>
              <a:endParaRPr lang="ko-KR" altLang="en-US">
                <a:ea typeface="Gulim" pitchFamily="34" charset="-127"/>
              </a:endParaRPr>
            </a:p>
          </p:txBody>
        </p:sp>
        <p:sp>
          <p:nvSpPr>
            <p:cNvPr id="24747" name="Rectangle 2303"/>
            <p:cNvSpPr>
              <a:spLocks noChangeArrowheads="1"/>
            </p:cNvSpPr>
            <p:nvPr/>
          </p:nvSpPr>
          <p:spPr bwMode="auto">
            <a:xfrm>
              <a:off x="4553"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1</a:t>
              </a:r>
              <a:endParaRPr lang="ko-KR" altLang="en-US">
                <a:ea typeface="Gulim" pitchFamily="34" charset="-127"/>
              </a:endParaRPr>
            </a:p>
          </p:txBody>
        </p:sp>
        <p:sp>
          <p:nvSpPr>
            <p:cNvPr id="24748" name="Rectangle 2304"/>
            <p:cNvSpPr>
              <a:spLocks noChangeArrowheads="1"/>
            </p:cNvSpPr>
            <p:nvPr/>
          </p:nvSpPr>
          <p:spPr bwMode="auto">
            <a:xfrm>
              <a:off x="4665"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2</a:t>
              </a:r>
              <a:endParaRPr lang="ko-KR" altLang="en-US">
                <a:ea typeface="Gulim" pitchFamily="34" charset="-127"/>
              </a:endParaRPr>
            </a:p>
          </p:txBody>
        </p:sp>
        <p:sp>
          <p:nvSpPr>
            <p:cNvPr id="24749" name="Rectangle 2305"/>
            <p:cNvSpPr>
              <a:spLocks noChangeArrowheads="1"/>
            </p:cNvSpPr>
            <p:nvPr/>
          </p:nvSpPr>
          <p:spPr bwMode="auto">
            <a:xfrm>
              <a:off x="4783"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3</a:t>
              </a:r>
              <a:endParaRPr lang="ko-KR" altLang="en-US">
                <a:ea typeface="Gulim" pitchFamily="34" charset="-127"/>
              </a:endParaRPr>
            </a:p>
          </p:txBody>
        </p:sp>
        <p:sp>
          <p:nvSpPr>
            <p:cNvPr id="24750" name="Rectangle 2306"/>
            <p:cNvSpPr>
              <a:spLocks noChangeArrowheads="1"/>
            </p:cNvSpPr>
            <p:nvPr/>
          </p:nvSpPr>
          <p:spPr bwMode="auto">
            <a:xfrm>
              <a:off x="4895"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4</a:t>
              </a:r>
              <a:endParaRPr lang="ko-KR" altLang="en-US">
                <a:ea typeface="Gulim" pitchFamily="34" charset="-127"/>
              </a:endParaRPr>
            </a:p>
          </p:txBody>
        </p:sp>
        <p:sp>
          <p:nvSpPr>
            <p:cNvPr id="24751" name="Rectangle 2307"/>
            <p:cNvSpPr>
              <a:spLocks noChangeArrowheads="1"/>
            </p:cNvSpPr>
            <p:nvPr/>
          </p:nvSpPr>
          <p:spPr bwMode="auto">
            <a:xfrm>
              <a:off x="5014"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5</a:t>
              </a:r>
              <a:endParaRPr lang="ko-KR" altLang="en-US">
                <a:ea typeface="Gulim" pitchFamily="34" charset="-127"/>
              </a:endParaRPr>
            </a:p>
          </p:txBody>
        </p:sp>
        <p:sp>
          <p:nvSpPr>
            <p:cNvPr id="24752" name="Rectangle 2308"/>
            <p:cNvSpPr>
              <a:spLocks noChangeArrowheads="1"/>
            </p:cNvSpPr>
            <p:nvPr/>
          </p:nvSpPr>
          <p:spPr bwMode="auto">
            <a:xfrm>
              <a:off x="5126"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6</a:t>
              </a:r>
              <a:endParaRPr lang="ko-KR" altLang="en-US">
                <a:ea typeface="Gulim" pitchFamily="34" charset="-127"/>
              </a:endParaRPr>
            </a:p>
          </p:txBody>
        </p:sp>
        <p:sp>
          <p:nvSpPr>
            <p:cNvPr id="24753" name="Rectangle 2309"/>
            <p:cNvSpPr>
              <a:spLocks noChangeArrowheads="1"/>
            </p:cNvSpPr>
            <p:nvPr/>
          </p:nvSpPr>
          <p:spPr bwMode="auto">
            <a:xfrm>
              <a:off x="5244"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7</a:t>
              </a:r>
              <a:endParaRPr lang="ko-KR" altLang="en-US">
                <a:ea typeface="Gulim" pitchFamily="34" charset="-127"/>
              </a:endParaRPr>
            </a:p>
          </p:txBody>
        </p:sp>
        <p:sp>
          <p:nvSpPr>
            <p:cNvPr id="24754" name="Rectangle 2310"/>
            <p:cNvSpPr>
              <a:spLocks noChangeArrowheads="1"/>
            </p:cNvSpPr>
            <p:nvPr/>
          </p:nvSpPr>
          <p:spPr bwMode="auto">
            <a:xfrm>
              <a:off x="5357"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8</a:t>
              </a:r>
              <a:endParaRPr lang="ko-KR" altLang="en-US">
                <a:ea typeface="Gulim" pitchFamily="34" charset="-127"/>
              </a:endParaRPr>
            </a:p>
          </p:txBody>
        </p:sp>
        <p:sp>
          <p:nvSpPr>
            <p:cNvPr id="24755" name="Rectangle 2311"/>
            <p:cNvSpPr>
              <a:spLocks noChangeArrowheads="1"/>
            </p:cNvSpPr>
            <p:nvPr/>
          </p:nvSpPr>
          <p:spPr bwMode="auto">
            <a:xfrm>
              <a:off x="5475" y="4070"/>
              <a:ext cx="12"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9</a:t>
              </a:r>
              <a:endParaRPr lang="ko-KR" altLang="en-US">
                <a:ea typeface="Gulim" pitchFamily="34" charset="-127"/>
              </a:endParaRPr>
            </a:p>
          </p:txBody>
        </p:sp>
        <p:sp>
          <p:nvSpPr>
            <p:cNvPr id="24756" name="Rectangle 2312"/>
            <p:cNvSpPr>
              <a:spLocks noChangeArrowheads="1"/>
            </p:cNvSpPr>
            <p:nvPr/>
          </p:nvSpPr>
          <p:spPr bwMode="auto">
            <a:xfrm>
              <a:off x="5575" y="4070"/>
              <a:ext cx="19" cy="12"/>
            </a:xfrm>
            <a:prstGeom prst="rect">
              <a:avLst/>
            </a:prstGeom>
            <a:noFill/>
            <a:ln w="9525">
              <a:noFill/>
              <a:miter lim="800000"/>
              <a:headEnd/>
              <a:tailEnd/>
            </a:ln>
          </p:spPr>
          <p:txBody>
            <a:bodyPr wrap="none" lIns="0" tIns="0" rIns="0" bIns="0">
              <a:spAutoFit/>
            </a:bodyPr>
            <a:lstStyle/>
            <a:p>
              <a:pPr algn="l"/>
              <a:r>
                <a:rPr lang="ko-KR" altLang="en-US" sz="500">
                  <a:solidFill>
                    <a:srgbClr val="000000"/>
                  </a:solidFill>
                  <a:latin typeface="Small Fonts" charset="0"/>
                  <a:ea typeface="Gulim" pitchFamily="34" charset="-127"/>
                </a:rPr>
                <a:t>10</a:t>
              </a:r>
              <a:endParaRPr lang="ko-KR" altLang="en-US">
                <a:ea typeface="Gulim" pitchFamily="34" charset="-127"/>
              </a:endParaRPr>
            </a:p>
          </p:txBody>
        </p:sp>
        <p:sp>
          <p:nvSpPr>
            <p:cNvPr id="24757" name="Rectangle 2313"/>
            <p:cNvSpPr>
              <a:spLocks noChangeArrowheads="1"/>
            </p:cNvSpPr>
            <p:nvPr/>
          </p:nvSpPr>
          <p:spPr bwMode="auto">
            <a:xfrm>
              <a:off x="4297" y="2905"/>
              <a:ext cx="1371" cy="1282"/>
            </a:xfrm>
            <a:prstGeom prst="rect">
              <a:avLst/>
            </a:prstGeom>
            <a:noFill/>
            <a:ln w="0">
              <a:solidFill>
                <a:srgbClr val="000000"/>
              </a:solidFill>
              <a:miter lim="800000"/>
              <a:headEnd/>
              <a:tailEnd/>
            </a:ln>
          </p:spPr>
          <p:txBody>
            <a:bodyPr/>
            <a:lstStyle/>
            <a:p>
              <a:endParaRPr lang="zh-CN" altLang="zh-CN"/>
            </a:p>
          </p:txBody>
        </p:sp>
        <p:sp>
          <p:nvSpPr>
            <p:cNvPr id="24758" name="Line 2314"/>
            <p:cNvSpPr>
              <a:spLocks noChangeShapeType="1"/>
            </p:cNvSpPr>
            <p:nvPr/>
          </p:nvSpPr>
          <p:spPr bwMode="auto">
            <a:xfrm>
              <a:off x="5245" y="3456"/>
              <a:ext cx="0" cy="115"/>
            </a:xfrm>
            <a:prstGeom prst="line">
              <a:avLst/>
            </a:prstGeom>
            <a:noFill/>
            <a:ln w="9525">
              <a:solidFill>
                <a:schemeClr val="tx1"/>
              </a:solidFill>
              <a:round/>
              <a:headEnd/>
              <a:tailEnd/>
            </a:ln>
          </p:spPr>
          <p:txBody>
            <a:bodyPr wrap="none" anchor="ctr">
              <a:spAutoFit/>
            </a:bodyPr>
            <a:lstStyle/>
            <a:p>
              <a:endParaRPr lang="zh-CN" altLang="en-US"/>
            </a:p>
          </p:txBody>
        </p:sp>
        <p:sp>
          <p:nvSpPr>
            <p:cNvPr id="24759" name="Freeform 2315"/>
            <p:cNvSpPr>
              <a:spLocks/>
            </p:cNvSpPr>
            <p:nvPr/>
          </p:nvSpPr>
          <p:spPr bwMode="auto">
            <a:xfrm>
              <a:off x="5088" y="360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zh-CN" altLang="en-US"/>
            </a:p>
          </p:txBody>
        </p:sp>
      </p:grpSp>
    </p:spTree>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5"/>
          <p:cNvSpPr>
            <a:spLocks noGrp="1"/>
          </p:cNvSpPr>
          <p:nvPr>
            <p:ph type="sldNum" sz="quarter" idx="12"/>
          </p:nvPr>
        </p:nvSpPr>
        <p:spPr>
          <a:noFill/>
        </p:spPr>
        <p:txBody>
          <a:bodyPr/>
          <a:lstStyle/>
          <a:p>
            <a:fld id="{74502D4A-6FFA-429E-9DE9-86BFB293AE50}" type="slidenum">
              <a:rPr lang="en-US" altLang="zh-CN"/>
              <a:pPr/>
              <a:t>31</a:t>
            </a:fld>
            <a:endParaRPr lang="en-US" altLang="zh-CN"/>
          </a:p>
        </p:txBody>
      </p:sp>
      <p:sp>
        <p:nvSpPr>
          <p:cNvPr id="87043" name="Rectangle 2"/>
          <p:cNvSpPr>
            <a:spLocks noGrp="1" noChangeArrowheads="1"/>
          </p:cNvSpPr>
          <p:nvPr>
            <p:ph type="title"/>
          </p:nvPr>
        </p:nvSpPr>
        <p:spPr>
          <a:xfrm>
            <a:off x="304800" y="152400"/>
            <a:ext cx="8458200" cy="838200"/>
          </a:xfrm>
        </p:spPr>
        <p:txBody>
          <a:bodyPr/>
          <a:lstStyle/>
          <a:p>
            <a:pPr eaLnBrk="1" hangingPunct="1"/>
            <a:r>
              <a:rPr lang="en-US" altLang="ko-KR" sz="3200" smtClean="0">
                <a:ea typeface="Gulim" pitchFamily="34" charset="-127"/>
              </a:rPr>
              <a:t>PAM (Partitioning Around Medoids) (1987)</a:t>
            </a:r>
            <a:endParaRPr lang="en-US" altLang="ko-KR" sz="4400" smtClean="0">
              <a:ea typeface="Gulim" pitchFamily="34" charset="-127"/>
            </a:endParaRPr>
          </a:p>
        </p:txBody>
      </p:sp>
      <p:sp>
        <p:nvSpPr>
          <p:cNvPr id="87044" name="Rectangle 3"/>
          <p:cNvSpPr>
            <a:spLocks noGrp="1" noChangeArrowheads="1"/>
          </p:cNvSpPr>
          <p:nvPr>
            <p:ph type="body" idx="1"/>
          </p:nvPr>
        </p:nvSpPr>
        <p:spPr>
          <a:xfrm>
            <a:off x="381000" y="1447800"/>
            <a:ext cx="8382000" cy="5029200"/>
          </a:xfrm>
        </p:spPr>
        <p:txBody>
          <a:bodyPr/>
          <a:lstStyle/>
          <a:p>
            <a:pPr eaLnBrk="1" hangingPunct="1">
              <a:lnSpc>
                <a:spcPct val="120000"/>
              </a:lnSpc>
            </a:pPr>
            <a:r>
              <a:rPr lang="en-US" altLang="ko-KR" sz="2400" smtClean="0">
                <a:ea typeface="Gulim" pitchFamily="34" charset="-127"/>
              </a:rPr>
              <a:t>PAM (Kaufman and Rousseeuw, 1987), built in Splus</a:t>
            </a:r>
          </a:p>
          <a:p>
            <a:pPr eaLnBrk="1" hangingPunct="1">
              <a:lnSpc>
                <a:spcPct val="120000"/>
              </a:lnSpc>
            </a:pPr>
            <a:r>
              <a:rPr lang="en-US" altLang="ko-KR" sz="2400" smtClean="0">
                <a:ea typeface="Gulim" pitchFamily="34" charset="-127"/>
              </a:rPr>
              <a:t>Use real object to represent the cluster</a:t>
            </a:r>
          </a:p>
          <a:p>
            <a:pPr lvl="1" eaLnBrk="1" hangingPunct="1">
              <a:lnSpc>
                <a:spcPct val="120000"/>
              </a:lnSpc>
            </a:pPr>
            <a:r>
              <a:rPr lang="en-US" altLang="ko-KR" sz="2400" smtClean="0">
                <a:ea typeface="Gulim" pitchFamily="34" charset="-127"/>
              </a:rPr>
              <a:t>Select </a:t>
            </a:r>
            <a:r>
              <a:rPr lang="en-US" altLang="ko-KR" sz="2400" b="1" i="1" smtClean="0">
                <a:ea typeface="Gulim" pitchFamily="34" charset="-127"/>
              </a:rPr>
              <a:t>k</a:t>
            </a:r>
            <a:r>
              <a:rPr lang="en-US" altLang="ko-KR" sz="2400" smtClean="0">
                <a:ea typeface="Gulim" pitchFamily="34" charset="-127"/>
              </a:rPr>
              <a:t> representative objects arbitrarily</a:t>
            </a:r>
          </a:p>
          <a:p>
            <a:pPr lvl="1" eaLnBrk="1" hangingPunct="1">
              <a:lnSpc>
                <a:spcPct val="120000"/>
              </a:lnSpc>
            </a:pPr>
            <a:r>
              <a:rPr lang="en-US" altLang="ko-KR" sz="2400" smtClean="0">
                <a:ea typeface="Gulim" pitchFamily="34" charset="-127"/>
              </a:rPr>
              <a:t>For each pair of non-selected object </a:t>
            </a:r>
            <a:r>
              <a:rPr lang="en-US" altLang="ko-KR" sz="2400" b="1" i="1" smtClean="0">
                <a:ea typeface="Gulim" pitchFamily="34" charset="-127"/>
              </a:rPr>
              <a:t>h</a:t>
            </a:r>
            <a:r>
              <a:rPr lang="en-US" altLang="ko-KR" sz="2400" smtClean="0">
                <a:ea typeface="Gulim" pitchFamily="34" charset="-127"/>
              </a:rPr>
              <a:t> and selected object </a:t>
            </a:r>
            <a:r>
              <a:rPr lang="en-US" altLang="ko-KR" sz="2400" b="1" i="1" smtClean="0">
                <a:ea typeface="Gulim" pitchFamily="34" charset="-127"/>
              </a:rPr>
              <a:t>i</a:t>
            </a:r>
            <a:r>
              <a:rPr lang="en-US" altLang="ko-KR" sz="2400" smtClean="0">
                <a:ea typeface="Gulim" pitchFamily="34" charset="-127"/>
              </a:rPr>
              <a:t>, calculate the total swapping cost </a:t>
            </a:r>
            <a:r>
              <a:rPr lang="en-US" altLang="ko-KR" sz="2400" b="1" i="1" smtClean="0">
                <a:ea typeface="Gulim" pitchFamily="34" charset="-127"/>
              </a:rPr>
              <a:t>TC</a:t>
            </a:r>
            <a:r>
              <a:rPr lang="en-US" altLang="ko-KR" sz="2400" b="1" i="1" baseline="-25000" smtClean="0">
                <a:ea typeface="Gulim" pitchFamily="34" charset="-127"/>
              </a:rPr>
              <a:t>ih</a:t>
            </a:r>
            <a:endParaRPr lang="en-US" altLang="ko-KR" sz="2400" smtClean="0">
              <a:ea typeface="Gulim" pitchFamily="34" charset="-127"/>
            </a:endParaRPr>
          </a:p>
          <a:p>
            <a:pPr lvl="1" eaLnBrk="1" hangingPunct="1">
              <a:lnSpc>
                <a:spcPct val="120000"/>
              </a:lnSpc>
            </a:pPr>
            <a:r>
              <a:rPr lang="en-US" altLang="ko-KR" sz="2400" smtClean="0">
                <a:ea typeface="Gulim" pitchFamily="34" charset="-127"/>
              </a:rPr>
              <a:t>For each pair of </a:t>
            </a:r>
            <a:r>
              <a:rPr lang="en-US" altLang="ko-KR" sz="2400" b="1" i="1" smtClean="0">
                <a:ea typeface="Gulim" pitchFamily="34" charset="-127"/>
              </a:rPr>
              <a:t>i</a:t>
            </a:r>
            <a:r>
              <a:rPr lang="en-US" altLang="ko-KR" sz="2400" smtClean="0">
                <a:ea typeface="Gulim" pitchFamily="34" charset="-127"/>
              </a:rPr>
              <a:t> and </a:t>
            </a:r>
            <a:r>
              <a:rPr lang="en-US" altLang="ko-KR" sz="2400" b="1" i="1" smtClean="0">
                <a:ea typeface="Gulim" pitchFamily="34" charset="-127"/>
              </a:rPr>
              <a:t>h</a:t>
            </a:r>
            <a:r>
              <a:rPr lang="en-US" altLang="ko-KR" sz="2400" smtClean="0">
                <a:ea typeface="Gulim" pitchFamily="34" charset="-127"/>
              </a:rPr>
              <a:t>, </a:t>
            </a:r>
          </a:p>
          <a:p>
            <a:pPr lvl="2" eaLnBrk="1" hangingPunct="1">
              <a:lnSpc>
                <a:spcPct val="120000"/>
              </a:lnSpc>
            </a:pPr>
            <a:r>
              <a:rPr lang="en-US" altLang="ko-KR" smtClean="0">
                <a:ea typeface="Gulim" pitchFamily="34" charset="-127"/>
              </a:rPr>
              <a:t>If </a:t>
            </a:r>
            <a:r>
              <a:rPr lang="en-US" altLang="ko-KR" i="1" smtClean="0">
                <a:ea typeface="Gulim" pitchFamily="34" charset="-127"/>
              </a:rPr>
              <a:t>TC</a:t>
            </a:r>
            <a:r>
              <a:rPr lang="en-US" altLang="ko-KR" i="1" baseline="-25000" smtClean="0">
                <a:ea typeface="Gulim" pitchFamily="34" charset="-127"/>
              </a:rPr>
              <a:t>ih</a:t>
            </a:r>
            <a:r>
              <a:rPr lang="en-US" altLang="ko-KR" smtClean="0">
                <a:ea typeface="Gulim" pitchFamily="34" charset="-127"/>
              </a:rPr>
              <a:t> &lt; 0, </a:t>
            </a:r>
            <a:r>
              <a:rPr lang="en-US" altLang="ko-KR" b="1" i="1" smtClean="0">
                <a:ea typeface="Gulim" pitchFamily="34" charset="-127"/>
              </a:rPr>
              <a:t>i</a:t>
            </a:r>
            <a:r>
              <a:rPr lang="en-US" altLang="ko-KR" smtClean="0">
                <a:ea typeface="Gulim" pitchFamily="34" charset="-127"/>
              </a:rPr>
              <a:t> is replaced by </a:t>
            </a:r>
            <a:r>
              <a:rPr lang="en-US" altLang="ko-KR" b="1" i="1" smtClean="0">
                <a:ea typeface="Gulim" pitchFamily="34" charset="-127"/>
              </a:rPr>
              <a:t>h</a:t>
            </a:r>
            <a:endParaRPr lang="en-US" altLang="ko-KR" smtClean="0">
              <a:ea typeface="Gulim" pitchFamily="34" charset="-127"/>
            </a:endParaRPr>
          </a:p>
          <a:p>
            <a:pPr lvl="2" eaLnBrk="1" hangingPunct="1">
              <a:lnSpc>
                <a:spcPct val="120000"/>
              </a:lnSpc>
            </a:pPr>
            <a:r>
              <a:rPr lang="en-US" altLang="ko-KR" smtClean="0">
                <a:ea typeface="Gulim" pitchFamily="34" charset="-127"/>
              </a:rPr>
              <a:t>Then assign each non-selected object to the most similar representative object</a:t>
            </a:r>
          </a:p>
          <a:p>
            <a:pPr lvl="1" eaLnBrk="1" hangingPunct="1">
              <a:lnSpc>
                <a:spcPct val="120000"/>
              </a:lnSpc>
            </a:pPr>
            <a:r>
              <a:rPr lang="en-US" altLang="ko-KR" sz="2400" smtClean="0">
                <a:ea typeface="Gulim" pitchFamily="34" charset="-127"/>
              </a:rPr>
              <a:t>repeat steps 2-3 until there is no change</a:t>
            </a:r>
          </a:p>
        </p:txBody>
      </p:sp>
    </p:spTree>
    <p:extLst>
      <p:ext uri="{BB962C8B-B14F-4D97-AF65-F5344CB8AC3E}">
        <p14:creationId xmlns:p14="http://schemas.microsoft.com/office/powerpoint/2010/main" val="721355590"/>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Date Placeholder 3"/>
          <p:cNvSpPr>
            <a:spLocks noGrp="1"/>
          </p:cNvSpPr>
          <p:nvPr>
            <p:ph type="dt" sz="half" idx="10"/>
          </p:nvPr>
        </p:nvSpPr>
        <p:spPr/>
        <p:txBody>
          <a:bodyPr/>
          <a:lstStyle/>
          <a:p>
            <a:fld id="{3F5FE19E-94D1-4D6C-8097-B7D456E5E2B2}" type="datetime4">
              <a:rPr lang="en-US"/>
              <a:pPr/>
              <a:t>November 9, 2016</a:t>
            </a:fld>
            <a:endParaRPr lang="en-US"/>
          </a:p>
        </p:txBody>
      </p:sp>
      <p:sp>
        <p:nvSpPr>
          <p:cNvPr id="51" name="Footer Placeholder 4"/>
          <p:cNvSpPr>
            <a:spLocks noGrp="1"/>
          </p:cNvSpPr>
          <p:nvPr>
            <p:ph type="ftr" sz="quarter" idx="11"/>
          </p:nvPr>
        </p:nvSpPr>
        <p:spPr/>
        <p:txBody>
          <a:bodyPr/>
          <a:lstStyle/>
          <a:p>
            <a:r>
              <a:rPr lang="en-US"/>
              <a:t>Data Mining: Concepts and Techniques</a:t>
            </a:r>
          </a:p>
        </p:txBody>
      </p:sp>
      <p:sp>
        <p:nvSpPr>
          <p:cNvPr id="52" name="Slide Number Placeholder 5"/>
          <p:cNvSpPr>
            <a:spLocks noGrp="1"/>
          </p:cNvSpPr>
          <p:nvPr>
            <p:ph type="sldNum" sz="quarter" idx="12"/>
          </p:nvPr>
        </p:nvSpPr>
        <p:spPr/>
        <p:txBody>
          <a:bodyPr/>
          <a:lstStyle/>
          <a:p>
            <a:fld id="{566821D5-F09B-424D-AE02-D75F0C6B586D}" type="slidenum">
              <a:rPr lang="en-US"/>
              <a:pPr/>
              <a:t>32</a:t>
            </a:fld>
            <a:endParaRPr lang="en-US"/>
          </a:p>
        </p:txBody>
      </p:sp>
      <p:sp>
        <p:nvSpPr>
          <p:cNvPr id="1468418" name="Rectangle 2"/>
          <p:cNvSpPr>
            <a:spLocks noGrp="1" noChangeArrowheads="1"/>
          </p:cNvSpPr>
          <p:nvPr>
            <p:ph type="title"/>
          </p:nvPr>
        </p:nvSpPr>
        <p:spPr>
          <a:xfrm>
            <a:off x="228600" y="381000"/>
            <a:ext cx="8763000" cy="609600"/>
          </a:xfrm>
        </p:spPr>
        <p:txBody>
          <a:bodyPr/>
          <a:lstStyle/>
          <a:p>
            <a:r>
              <a:rPr lang="en-US" sz="3200"/>
              <a:t>PAM Clustering: </a:t>
            </a:r>
            <a:r>
              <a:rPr lang="en-US" sz="2800">
                <a:solidFill>
                  <a:srgbClr val="170981"/>
                </a:solidFill>
              </a:rPr>
              <a:t>Total swapping cost </a:t>
            </a:r>
            <a:r>
              <a:rPr lang="en-US" sz="2800" i="1">
                <a:solidFill>
                  <a:srgbClr val="170981"/>
                </a:solidFill>
              </a:rPr>
              <a:t> TC</a:t>
            </a:r>
            <a:r>
              <a:rPr lang="en-US" sz="2800" i="1" baseline="-25000">
                <a:solidFill>
                  <a:srgbClr val="170981"/>
                </a:solidFill>
              </a:rPr>
              <a:t>ih</a:t>
            </a:r>
            <a:r>
              <a:rPr lang="en-US" sz="2800" i="1">
                <a:solidFill>
                  <a:srgbClr val="170981"/>
                </a:solidFill>
              </a:rPr>
              <a:t>=</a:t>
            </a:r>
            <a:r>
              <a:rPr lang="en-US" sz="2800" i="1">
                <a:solidFill>
                  <a:srgbClr val="170981"/>
                </a:solidFill>
                <a:sym typeface="Symbol" panose="05050102010706020507" pitchFamily="18" charset="2"/>
              </a:rPr>
              <a:t></a:t>
            </a:r>
            <a:r>
              <a:rPr lang="en-US" sz="2800" i="1" baseline="-25000">
                <a:solidFill>
                  <a:srgbClr val="170981"/>
                </a:solidFill>
                <a:sym typeface="Symbol" panose="05050102010706020507" pitchFamily="18" charset="2"/>
              </a:rPr>
              <a:t>j</a:t>
            </a:r>
            <a:r>
              <a:rPr lang="en-US" sz="2800" i="1">
                <a:solidFill>
                  <a:srgbClr val="170981"/>
                </a:solidFill>
                <a:sym typeface="Symbol" panose="05050102010706020507" pitchFamily="18" charset="2"/>
              </a:rPr>
              <a:t>C</a:t>
            </a:r>
            <a:r>
              <a:rPr lang="en-US" sz="2800" i="1" baseline="-25000">
                <a:solidFill>
                  <a:srgbClr val="170981"/>
                </a:solidFill>
                <a:sym typeface="Symbol" panose="05050102010706020507" pitchFamily="18" charset="2"/>
              </a:rPr>
              <a:t>jih</a:t>
            </a:r>
            <a:endParaRPr lang="en-US" sz="4800" b="1" i="1" baseline="-25000">
              <a:sym typeface="Symbol" panose="05050102010706020507" pitchFamily="18" charset="2"/>
            </a:endParaRPr>
          </a:p>
        </p:txBody>
      </p:sp>
      <p:grpSp>
        <p:nvGrpSpPr>
          <p:cNvPr id="1468419" name="Group 3"/>
          <p:cNvGrpSpPr>
            <a:grpSpLocks/>
          </p:cNvGrpSpPr>
          <p:nvPr/>
        </p:nvGrpSpPr>
        <p:grpSpPr bwMode="auto">
          <a:xfrm>
            <a:off x="5029200" y="1295400"/>
            <a:ext cx="2667000" cy="2647950"/>
            <a:chOff x="3168" y="720"/>
            <a:chExt cx="1680" cy="1668"/>
          </a:xfrm>
        </p:grpSpPr>
        <p:grpSp>
          <p:nvGrpSpPr>
            <p:cNvPr id="1468420" name="Group 4"/>
            <p:cNvGrpSpPr>
              <a:grpSpLocks/>
            </p:cNvGrpSpPr>
            <p:nvPr/>
          </p:nvGrpSpPr>
          <p:grpSpPr bwMode="auto">
            <a:xfrm>
              <a:off x="3168" y="720"/>
              <a:ext cx="1680" cy="1488"/>
              <a:chOff x="3168" y="720"/>
              <a:chExt cx="1680" cy="1488"/>
            </a:xfrm>
          </p:grpSpPr>
          <p:graphicFrame>
            <p:nvGraphicFramePr>
              <p:cNvPr id="1468421" name="Object 5"/>
              <p:cNvGraphicFramePr>
                <a:graphicFrameLocks noChangeAspect="1"/>
              </p:cNvGraphicFramePr>
              <p:nvPr/>
            </p:nvGraphicFramePr>
            <p:xfrm>
              <a:off x="3168" y="720"/>
              <a:ext cx="1680" cy="1488"/>
            </p:xfrm>
            <a:graphic>
              <a:graphicData uri="http://schemas.openxmlformats.org/presentationml/2006/ole">
                <mc:AlternateContent xmlns:mc="http://schemas.openxmlformats.org/markup-compatibility/2006">
                  <mc:Choice xmlns:v="urn:schemas-microsoft-com:vml" Requires="v">
                    <p:oleObj spid="_x0000_s72747" name="Worksheet" r:id="rId3" imgW="2200656" imgH="2076907" progId="Excel.Sheet.8">
                      <p:embed/>
                    </p:oleObj>
                  </mc:Choice>
                  <mc:Fallback>
                    <p:oleObj name="Worksheet" r:id="rId3"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8" y="720"/>
                            <a:ext cx="1680"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68422" name="Text Box 6"/>
              <p:cNvSpPr txBox="1">
                <a:spLocks noChangeArrowheads="1"/>
              </p:cNvSpPr>
              <p:nvPr/>
            </p:nvSpPr>
            <p:spPr bwMode="auto">
              <a:xfrm>
                <a:off x="3928" y="884"/>
                <a:ext cx="2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Bef>
                    <a:spcPct val="50000"/>
                  </a:spcBef>
                </a:pPr>
                <a:r>
                  <a:rPr lang="en-US" sz="1800" b="1" i="1">
                    <a:latin typeface="Times New Roman" panose="02020603050405020304" pitchFamily="18" charset="0"/>
                  </a:rPr>
                  <a:t>j</a:t>
                </a:r>
                <a:endParaRPr lang="en-US">
                  <a:latin typeface="Times New Roman" panose="02020603050405020304" pitchFamily="18" charset="0"/>
                </a:endParaRPr>
              </a:p>
            </p:txBody>
          </p:sp>
          <p:sp>
            <p:nvSpPr>
              <p:cNvPr id="1468423" name="Text Box 7"/>
              <p:cNvSpPr txBox="1">
                <a:spLocks noChangeArrowheads="1"/>
              </p:cNvSpPr>
              <p:nvPr/>
            </p:nvSpPr>
            <p:spPr bwMode="auto">
              <a:xfrm>
                <a:off x="3576" y="956"/>
                <a:ext cx="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endParaRPr lang="en-US">
                  <a:latin typeface="Times New Roman" panose="02020603050405020304" pitchFamily="18" charset="0"/>
                </a:endParaRPr>
              </a:p>
            </p:txBody>
          </p:sp>
          <p:sp>
            <p:nvSpPr>
              <p:cNvPr id="1468424" name="Text Box 8"/>
              <p:cNvSpPr txBox="1">
                <a:spLocks noChangeArrowheads="1"/>
              </p:cNvSpPr>
              <p:nvPr/>
            </p:nvSpPr>
            <p:spPr bwMode="auto">
              <a:xfrm>
                <a:off x="4157" y="1542"/>
                <a:ext cx="2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sz="1800" b="1" i="1">
                    <a:latin typeface="Times New Roman" panose="02020603050405020304" pitchFamily="18" charset="0"/>
                  </a:rPr>
                  <a:t>i</a:t>
                </a:r>
                <a:endParaRPr lang="en-US">
                  <a:latin typeface="Times New Roman" panose="02020603050405020304" pitchFamily="18" charset="0"/>
                </a:endParaRPr>
              </a:p>
            </p:txBody>
          </p:sp>
          <p:sp>
            <p:nvSpPr>
              <p:cNvPr id="1468425" name="Text Box 9"/>
              <p:cNvSpPr txBox="1">
                <a:spLocks noChangeArrowheads="1"/>
              </p:cNvSpPr>
              <p:nvPr/>
            </p:nvSpPr>
            <p:spPr bwMode="auto">
              <a:xfrm>
                <a:off x="4136" y="1432"/>
                <a:ext cx="2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sz="1800" b="1" i="1">
                    <a:latin typeface="Times New Roman" panose="02020603050405020304" pitchFamily="18" charset="0"/>
                  </a:rPr>
                  <a:t>h</a:t>
                </a:r>
                <a:endParaRPr lang="en-US">
                  <a:latin typeface="Times New Roman" panose="02020603050405020304" pitchFamily="18" charset="0"/>
                </a:endParaRPr>
              </a:p>
            </p:txBody>
          </p:sp>
          <p:sp>
            <p:nvSpPr>
              <p:cNvPr id="1468426" name="Text Box 10"/>
              <p:cNvSpPr txBox="1">
                <a:spLocks noChangeArrowheads="1"/>
              </p:cNvSpPr>
              <p:nvPr/>
            </p:nvSpPr>
            <p:spPr bwMode="auto">
              <a:xfrm>
                <a:off x="3607" y="956"/>
                <a:ext cx="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sz="1800" b="1" i="1">
                    <a:latin typeface="Times New Roman" panose="02020603050405020304" pitchFamily="18" charset="0"/>
                  </a:rPr>
                  <a:t>t</a:t>
                </a:r>
                <a:endParaRPr lang="en-US">
                  <a:latin typeface="Times New Roman" panose="02020603050405020304" pitchFamily="18" charset="0"/>
                </a:endParaRPr>
              </a:p>
            </p:txBody>
          </p:sp>
          <p:sp>
            <p:nvSpPr>
              <p:cNvPr id="1468427" name="Oval 11"/>
              <p:cNvSpPr>
                <a:spLocks noChangeArrowheads="1"/>
              </p:cNvSpPr>
              <p:nvPr/>
            </p:nvSpPr>
            <p:spPr bwMode="auto">
              <a:xfrm>
                <a:off x="3528" y="837"/>
                <a:ext cx="520" cy="784"/>
              </a:xfrm>
              <a:prstGeom prst="ellipse">
                <a:avLst/>
              </a:prstGeom>
              <a:noFill/>
              <a:ln w="9525">
                <a:solidFill>
                  <a:schemeClr val="tx1"/>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68428" name="Oval 12"/>
              <p:cNvSpPr>
                <a:spLocks noChangeArrowheads="1"/>
              </p:cNvSpPr>
              <p:nvPr/>
            </p:nvSpPr>
            <p:spPr bwMode="auto">
              <a:xfrm>
                <a:off x="4088" y="1268"/>
                <a:ext cx="520" cy="548"/>
              </a:xfrm>
              <a:prstGeom prst="ellipse">
                <a:avLst/>
              </a:prstGeom>
              <a:noFill/>
              <a:ln w="9525">
                <a:solidFill>
                  <a:schemeClr val="tx1"/>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aphicFrame>
          <p:nvGraphicFramePr>
            <p:cNvPr id="1468429" name="Object 13"/>
            <p:cNvGraphicFramePr>
              <a:graphicFrameLocks noChangeAspect="1"/>
            </p:cNvGraphicFramePr>
            <p:nvPr/>
          </p:nvGraphicFramePr>
          <p:xfrm>
            <a:off x="3216" y="2160"/>
            <a:ext cx="696" cy="228"/>
          </p:xfrm>
          <a:graphic>
            <a:graphicData uri="http://schemas.openxmlformats.org/presentationml/2006/ole">
              <mc:AlternateContent xmlns:mc="http://schemas.openxmlformats.org/markup-compatibility/2006">
                <mc:Choice xmlns:v="urn:schemas-microsoft-com:vml" Requires="v">
                  <p:oleObj spid="_x0000_s72748" name="Document" r:id="rId5" imgW="1141560" imgH="387360" progId="Word.Document.8">
                    <p:embed/>
                  </p:oleObj>
                </mc:Choice>
                <mc:Fallback>
                  <p:oleObj name="Document" r:id="rId5" imgW="1141560" imgH="38736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 y="2160"/>
                          <a:ext cx="696"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468430" name="Group 14"/>
          <p:cNvGrpSpPr>
            <a:grpSpLocks/>
          </p:cNvGrpSpPr>
          <p:nvPr/>
        </p:nvGrpSpPr>
        <p:grpSpPr bwMode="auto">
          <a:xfrm>
            <a:off x="1371600" y="1295400"/>
            <a:ext cx="2514600" cy="3048000"/>
            <a:chOff x="864" y="720"/>
            <a:chExt cx="1584" cy="1920"/>
          </a:xfrm>
        </p:grpSpPr>
        <p:grpSp>
          <p:nvGrpSpPr>
            <p:cNvPr id="1468431" name="Group 15"/>
            <p:cNvGrpSpPr>
              <a:grpSpLocks/>
            </p:cNvGrpSpPr>
            <p:nvPr/>
          </p:nvGrpSpPr>
          <p:grpSpPr bwMode="auto">
            <a:xfrm>
              <a:off x="864" y="720"/>
              <a:ext cx="1584" cy="1488"/>
              <a:chOff x="864" y="720"/>
              <a:chExt cx="1584" cy="1488"/>
            </a:xfrm>
          </p:grpSpPr>
          <p:graphicFrame>
            <p:nvGraphicFramePr>
              <p:cNvPr id="1468432" name="Object 16"/>
              <p:cNvGraphicFramePr>
                <a:graphicFrameLocks noChangeAspect="1"/>
              </p:cNvGraphicFramePr>
              <p:nvPr/>
            </p:nvGraphicFramePr>
            <p:xfrm>
              <a:off x="864" y="720"/>
              <a:ext cx="1584" cy="1488"/>
            </p:xfrm>
            <a:graphic>
              <a:graphicData uri="http://schemas.openxmlformats.org/presentationml/2006/ole">
                <mc:AlternateContent xmlns:mc="http://schemas.openxmlformats.org/markup-compatibility/2006">
                  <mc:Choice xmlns:v="urn:schemas-microsoft-com:vml" Requires="v">
                    <p:oleObj spid="_x0000_s72749" name="Worksheet" r:id="rId7" imgW="2200656" imgH="2076907" progId="Excel.Sheet.8">
                      <p:embed/>
                    </p:oleObj>
                  </mc:Choice>
                  <mc:Fallback>
                    <p:oleObj name="Worksheet" r:id="rId7" imgW="2200656" imgH="2076907" progId="Excel.Shee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4" y="720"/>
                            <a:ext cx="1584"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68433" name="Text Box 17"/>
              <p:cNvSpPr txBox="1">
                <a:spLocks noChangeArrowheads="1"/>
              </p:cNvSpPr>
              <p:nvPr/>
            </p:nvSpPr>
            <p:spPr bwMode="auto">
              <a:xfrm>
                <a:off x="1257" y="990"/>
                <a:ext cx="2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sz="1800" b="1" i="1">
                    <a:latin typeface="Times New Roman" panose="02020603050405020304" pitchFamily="18" charset="0"/>
                  </a:rPr>
                  <a:t>t</a:t>
                </a:r>
                <a:endParaRPr lang="en-US">
                  <a:latin typeface="Times New Roman" panose="02020603050405020304" pitchFamily="18" charset="0"/>
                </a:endParaRPr>
              </a:p>
            </p:txBody>
          </p:sp>
          <p:sp>
            <p:nvSpPr>
              <p:cNvPr id="1468434" name="Text Box 18"/>
              <p:cNvSpPr txBox="1">
                <a:spLocks noChangeArrowheads="1"/>
              </p:cNvSpPr>
              <p:nvPr/>
            </p:nvSpPr>
            <p:spPr bwMode="auto">
              <a:xfrm>
                <a:off x="1653" y="1451"/>
                <a:ext cx="2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sz="1800" b="1" i="1">
                    <a:latin typeface="Times New Roman" panose="02020603050405020304" pitchFamily="18" charset="0"/>
                  </a:rPr>
                  <a:t>i</a:t>
                </a:r>
                <a:endParaRPr lang="en-US">
                  <a:latin typeface="Times New Roman" panose="02020603050405020304" pitchFamily="18" charset="0"/>
                </a:endParaRPr>
              </a:p>
            </p:txBody>
          </p:sp>
          <p:sp>
            <p:nvSpPr>
              <p:cNvPr id="1468435" name="Text Box 19"/>
              <p:cNvSpPr txBox="1">
                <a:spLocks noChangeArrowheads="1"/>
              </p:cNvSpPr>
              <p:nvPr/>
            </p:nvSpPr>
            <p:spPr bwMode="auto">
              <a:xfrm>
                <a:off x="1946" y="1451"/>
                <a:ext cx="2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sz="1800" b="1" i="1">
                    <a:latin typeface="Times New Roman" panose="02020603050405020304" pitchFamily="18" charset="0"/>
                  </a:rPr>
                  <a:t>h</a:t>
                </a:r>
                <a:endParaRPr lang="en-US">
                  <a:latin typeface="Times New Roman" panose="02020603050405020304" pitchFamily="18" charset="0"/>
                </a:endParaRPr>
              </a:p>
            </p:txBody>
          </p:sp>
          <p:sp>
            <p:nvSpPr>
              <p:cNvPr id="1468436" name="Text Box 20"/>
              <p:cNvSpPr txBox="1">
                <a:spLocks noChangeArrowheads="1"/>
              </p:cNvSpPr>
              <p:nvPr/>
            </p:nvSpPr>
            <p:spPr bwMode="auto">
              <a:xfrm>
                <a:off x="1946" y="1220"/>
                <a:ext cx="2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Bef>
                    <a:spcPct val="50000"/>
                  </a:spcBef>
                </a:pPr>
                <a:r>
                  <a:rPr lang="en-US" sz="1800" b="1" i="1">
                    <a:latin typeface="Times New Roman" panose="02020603050405020304" pitchFamily="18" charset="0"/>
                  </a:rPr>
                  <a:t>j</a:t>
                </a:r>
                <a:endParaRPr lang="en-US">
                  <a:latin typeface="Times New Roman" panose="02020603050405020304" pitchFamily="18" charset="0"/>
                </a:endParaRPr>
              </a:p>
            </p:txBody>
          </p:sp>
          <p:sp>
            <p:nvSpPr>
              <p:cNvPr id="1468437" name="Line 21"/>
              <p:cNvSpPr>
                <a:spLocks noChangeShapeType="1"/>
              </p:cNvSpPr>
              <p:nvPr/>
            </p:nvSpPr>
            <p:spPr bwMode="auto">
              <a:xfrm>
                <a:off x="1934" y="1358"/>
                <a:ext cx="0" cy="1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68438" name="Line 22"/>
              <p:cNvSpPr>
                <a:spLocks noChangeShapeType="1"/>
              </p:cNvSpPr>
              <p:nvPr/>
            </p:nvSpPr>
            <p:spPr bwMode="auto">
              <a:xfrm flipH="1">
                <a:off x="1806" y="1315"/>
                <a:ext cx="85" cy="17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68439" name="Oval 23"/>
              <p:cNvSpPr>
                <a:spLocks noChangeArrowheads="1"/>
              </p:cNvSpPr>
              <p:nvPr/>
            </p:nvSpPr>
            <p:spPr bwMode="auto">
              <a:xfrm>
                <a:off x="1164" y="890"/>
                <a:ext cx="513" cy="765"/>
              </a:xfrm>
              <a:prstGeom prst="ellipse">
                <a:avLst/>
              </a:prstGeom>
              <a:noFill/>
              <a:ln w="9525">
                <a:solidFill>
                  <a:schemeClr val="tx1"/>
                </a:solidFill>
                <a:prstDash val="lg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68440" name="Oval 24"/>
              <p:cNvSpPr>
                <a:spLocks noChangeArrowheads="1"/>
              </p:cNvSpPr>
              <p:nvPr/>
            </p:nvSpPr>
            <p:spPr bwMode="auto">
              <a:xfrm>
                <a:off x="1677" y="1230"/>
                <a:ext cx="514" cy="638"/>
              </a:xfrm>
              <a:prstGeom prst="ellipse">
                <a:avLst/>
              </a:prstGeom>
              <a:noFill/>
              <a:ln w="9525">
                <a:solidFill>
                  <a:schemeClr val="tx1"/>
                </a:solidFill>
                <a:prstDash val="lg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aphicFrame>
          <p:nvGraphicFramePr>
            <p:cNvPr id="1468441" name="Object 25"/>
            <p:cNvGraphicFramePr>
              <a:graphicFrameLocks noChangeAspect="1"/>
            </p:cNvGraphicFramePr>
            <p:nvPr/>
          </p:nvGraphicFramePr>
          <p:xfrm>
            <a:off x="972" y="2208"/>
            <a:ext cx="1428" cy="432"/>
          </p:xfrm>
          <a:graphic>
            <a:graphicData uri="http://schemas.openxmlformats.org/presentationml/2006/ole">
              <mc:AlternateContent xmlns:mc="http://schemas.openxmlformats.org/markup-compatibility/2006">
                <mc:Choice xmlns:v="urn:schemas-microsoft-com:vml" Requires="v">
                  <p:oleObj spid="_x0000_s72750" name="Document" r:id="rId9" imgW="2324160" imgH="699120" progId="Word.Document.8">
                    <p:embed/>
                  </p:oleObj>
                </mc:Choice>
                <mc:Fallback>
                  <p:oleObj name="Document" r:id="rId9" imgW="2324160" imgH="699120"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2" y="2208"/>
                          <a:ext cx="1428"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468442" name="Group 26"/>
          <p:cNvGrpSpPr>
            <a:grpSpLocks/>
          </p:cNvGrpSpPr>
          <p:nvPr/>
        </p:nvGrpSpPr>
        <p:grpSpPr bwMode="auto">
          <a:xfrm>
            <a:off x="1295400" y="4210050"/>
            <a:ext cx="2587625" cy="2647950"/>
            <a:chOff x="818" y="2496"/>
            <a:chExt cx="1630" cy="1668"/>
          </a:xfrm>
        </p:grpSpPr>
        <p:grpSp>
          <p:nvGrpSpPr>
            <p:cNvPr id="1468443" name="Group 27"/>
            <p:cNvGrpSpPr>
              <a:grpSpLocks/>
            </p:cNvGrpSpPr>
            <p:nvPr/>
          </p:nvGrpSpPr>
          <p:grpSpPr bwMode="auto">
            <a:xfrm>
              <a:off x="864" y="2496"/>
              <a:ext cx="1584" cy="1488"/>
              <a:chOff x="864" y="2496"/>
              <a:chExt cx="1584" cy="1488"/>
            </a:xfrm>
          </p:grpSpPr>
          <p:graphicFrame>
            <p:nvGraphicFramePr>
              <p:cNvPr id="1468444" name="Object 28"/>
              <p:cNvGraphicFramePr>
                <a:graphicFrameLocks noChangeAspect="1"/>
              </p:cNvGraphicFramePr>
              <p:nvPr/>
            </p:nvGraphicFramePr>
            <p:xfrm>
              <a:off x="864" y="2496"/>
              <a:ext cx="1584" cy="1488"/>
            </p:xfrm>
            <a:graphic>
              <a:graphicData uri="http://schemas.openxmlformats.org/presentationml/2006/ole">
                <mc:AlternateContent xmlns:mc="http://schemas.openxmlformats.org/markup-compatibility/2006">
                  <mc:Choice xmlns:v="urn:schemas-microsoft-com:vml" Requires="v">
                    <p:oleObj spid="_x0000_s72751" name="Worksheet" r:id="rId11" imgW="2200656" imgH="2076907" progId="Excel.Sheet.8">
                      <p:embed/>
                    </p:oleObj>
                  </mc:Choice>
                  <mc:Fallback>
                    <p:oleObj name="Worksheet" r:id="rId11" imgW="2200656" imgH="2076907" progId="Excel.Sheet.8">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4" y="2496"/>
                            <a:ext cx="1584"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68445" name="Text Box 29"/>
              <p:cNvSpPr txBox="1">
                <a:spLocks noChangeArrowheads="1"/>
              </p:cNvSpPr>
              <p:nvPr/>
            </p:nvSpPr>
            <p:spPr bwMode="auto">
              <a:xfrm>
                <a:off x="1249" y="2751"/>
                <a:ext cx="1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sz="1800" b="1" i="1">
                    <a:latin typeface="Times New Roman" panose="02020603050405020304" pitchFamily="18" charset="0"/>
                  </a:rPr>
                  <a:t>h</a:t>
                </a:r>
                <a:endParaRPr lang="en-US">
                  <a:latin typeface="Times New Roman" panose="02020603050405020304" pitchFamily="18" charset="0"/>
                </a:endParaRPr>
              </a:p>
            </p:txBody>
          </p:sp>
          <p:sp>
            <p:nvSpPr>
              <p:cNvPr id="1468446" name="Text Box 30"/>
              <p:cNvSpPr txBox="1">
                <a:spLocks noChangeArrowheads="1"/>
              </p:cNvSpPr>
              <p:nvPr/>
            </p:nvSpPr>
            <p:spPr bwMode="auto">
              <a:xfrm>
                <a:off x="1548" y="3142"/>
                <a:ext cx="1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sz="1800" b="1" i="1">
                    <a:latin typeface="Times New Roman" panose="02020603050405020304" pitchFamily="18" charset="0"/>
                  </a:rPr>
                  <a:t>i</a:t>
                </a:r>
                <a:endParaRPr lang="en-US">
                  <a:latin typeface="Times New Roman" panose="02020603050405020304" pitchFamily="18" charset="0"/>
                </a:endParaRPr>
              </a:p>
            </p:txBody>
          </p:sp>
          <p:sp>
            <p:nvSpPr>
              <p:cNvPr id="1468447" name="Text Box 31"/>
              <p:cNvSpPr txBox="1">
                <a:spLocks noChangeArrowheads="1"/>
              </p:cNvSpPr>
              <p:nvPr/>
            </p:nvSpPr>
            <p:spPr bwMode="auto">
              <a:xfrm>
                <a:off x="1764" y="3219"/>
                <a:ext cx="1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sz="1800" b="1" i="1">
                    <a:latin typeface="Times New Roman" panose="02020603050405020304" pitchFamily="18" charset="0"/>
                  </a:rPr>
                  <a:t>t</a:t>
                </a:r>
                <a:endParaRPr lang="en-US">
                  <a:latin typeface="Times New Roman" panose="02020603050405020304" pitchFamily="18" charset="0"/>
                </a:endParaRPr>
              </a:p>
            </p:txBody>
          </p:sp>
          <p:sp>
            <p:nvSpPr>
              <p:cNvPr id="1468448" name="Text Box 32"/>
              <p:cNvSpPr txBox="1">
                <a:spLocks noChangeArrowheads="1"/>
              </p:cNvSpPr>
              <p:nvPr/>
            </p:nvSpPr>
            <p:spPr bwMode="auto">
              <a:xfrm>
                <a:off x="1677" y="2879"/>
                <a:ext cx="1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Bef>
                    <a:spcPct val="50000"/>
                  </a:spcBef>
                </a:pPr>
                <a:r>
                  <a:rPr lang="en-US" sz="1800" b="1" i="1">
                    <a:latin typeface="Times New Roman" panose="02020603050405020304" pitchFamily="18" charset="0"/>
                  </a:rPr>
                  <a:t>j</a:t>
                </a:r>
                <a:endParaRPr lang="en-US">
                  <a:latin typeface="Times New Roman" panose="02020603050405020304" pitchFamily="18" charset="0"/>
                </a:endParaRPr>
              </a:p>
            </p:txBody>
          </p:sp>
          <p:sp>
            <p:nvSpPr>
              <p:cNvPr id="1468449" name="Line 33"/>
              <p:cNvSpPr>
                <a:spLocks noChangeShapeType="1"/>
              </p:cNvSpPr>
              <p:nvPr/>
            </p:nvSpPr>
            <p:spPr bwMode="auto">
              <a:xfrm>
                <a:off x="1463" y="2879"/>
                <a:ext cx="172" cy="2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68450" name="Line 34"/>
              <p:cNvSpPr>
                <a:spLocks noChangeShapeType="1"/>
              </p:cNvSpPr>
              <p:nvPr/>
            </p:nvSpPr>
            <p:spPr bwMode="auto">
              <a:xfrm flipH="1">
                <a:off x="1592" y="3134"/>
                <a:ext cx="85" cy="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68451" name="Oval 35"/>
              <p:cNvSpPr>
                <a:spLocks noChangeArrowheads="1"/>
              </p:cNvSpPr>
              <p:nvPr/>
            </p:nvSpPr>
            <p:spPr bwMode="auto">
              <a:xfrm>
                <a:off x="1206" y="2709"/>
                <a:ext cx="600" cy="722"/>
              </a:xfrm>
              <a:prstGeom prst="ellipse">
                <a:avLst/>
              </a:prstGeom>
              <a:noFill/>
              <a:ln w="9525">
                <a:solidFill>
                  <a:schemeClr val="tx1"/>
                </a:solidFill>
                <a:prstDash val="lg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68452" name="Oval 36"/>
              <p:cNvSpPr>
                <a:spLocks noChangeArrowheads="1"/>
              </p:cNvSpPr>
              <p:nvPr/>
            </p:nvSpPr>
            <p:spPr bwMode="auto">
              <a:xfrm>
                <a:off x="1763" y="3091"/>
                <a:ext cx="428" cy="553"/>
              </a:xfrm>
              <a:prstGeom prst="ellipse">
                <a:avLst/>
              </a:prstGeom>
              <a:noFill/>
              <a:ln w="9525">
                <a:solidFill>
                  <a:schemeClr val="tx1"/>
                </a:solidFill>
                <a:prstDash val="lg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aphicFrame>
          <p:nvGraphicFramePr>
            <p:cNvPr id="1468453" name="Object 37"/>
            <p:cNvGraphicFramePr>
              <a:graphicFrameLocks noChangeAspect="1"/>
            </p:cNvGraphicFramePr>
            <p:nvPr/>
          </p:nvGraphicFramePr>
          <p:xfrm>
            <a:off x="818" y="3936"/>
            <a:ext cx="1427" cy="228"/>
          </p:xfrm>
          <a:graphic>
            <a:graphicData uri="http://schemas.openxmlformats.org/presentationml/2006/ole">
              <mc:AlternateContent xmlns:mc="http://schemas.openxmlformats.org/markup-compatibility/2006">
                <mc:Choice xmlns:v="urn:schemas-microsoft-com:vml" Requires="v">
                  <p:oleObj spid="_x0000_s72752" name="Document" r:id="rId13" imgW="2344320" imgH="382680" progId="Word.Document.8">
                    <p:embed/>
                  </p:oleObj>
                </mc:Choice>
                <mc:Fallback>
                  <p:oleObj name="Document" r:id="rId13" imgW="2344320" imgH="382680" progId="Word.Document.8">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8" y="3936"/>
                          <a:ext cx="1427"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468454" name="Group 38"/>
          <p:cNvGrpSpPr>
            <a:grpSpLocks/>
          </p:cNvGrpSpPr>
          <p:nvPr/>
        </p:nvGrpSpPr>
        <p:grpSpPr bwMode="auto">
          <a:xfrm>
            <a:off x="4953000" y="4164013"/>
            <a:ext cx="2820988" cy="2693987"/>
            <a:chOff x="3119" y="2496"/>
            <a:chExt cx="1777" cy="1697"/>
          </a:xfrm>
        </p:grpSpPr>
        <p:grpSp>
          <p:nvGrpSpPr>
            <p:cNvPr id="1468455" name="Group 39"/>
            <p:cNvGrpSpPr>
              <a:grpSpLocks/>
            </p:cNvGrpSpPr>
            <p:nvPr/>
          </p:nvGrpSpPr>
          <p:grpSpPr bwMode="auto">
            <a:xfrm>
              <a:off x="3168" y="2496"/>
              <a:ext cx="1728" cy="1488"/>
              <a:chOff x="3168" y="2496"/>
              <a:chExt cx="1728" cy="1488"/>
            </a:xfrm>
          </p:grpSpPr>
          <p:graphicFrame>
            <p:nvGraphicFramePr>
              <p:cNvPr id="1468456" name="Object 40"/>
              <p:cNvGraphicFramePr>
                <a:graphicFrameLocks noChangeAspect="1"/>
              </p:cNvGraphicFramePr>
              <p:nvPr/>
            </p:nvGraphicFramePr>
            <p:xfrm>
              <a:off x="3168" y="2496"/>
              <a:ext cx="1728" cy="1488"/>
            </p:xfrm>
            <a:graphic>
              <a:graphicData uri="http://schemas.openxmlformats.org/presentationml/2006/ole">
                <mc:AlternateContent xmlns:mc="http://schemas.openxmlformats.org/markup-compatibility/2006">
                  <mc:Choice xmlns:v="urn:schemas-microsoft-com:vml" Requires="v">
                    <p:oleObj spid="_x0000_s72753" name="Worksheet" r:id="rId15" imgW="2200656" imgH="2076907" progId="Excel.Sheet.8">
                      <p:embed/>
                    </p:oleObj>
                  </mc:Choice>
                  <mc:Fallback>
                    <p:oleObj name="Worksheet" r:id="rId15" imgW="2200656" imgH="2076907" progId="Excel.Sheet.8">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68" y="2496"/>
                            <a:ext cx="1728"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68457" name="Text Box 41"/>
              <p:cNvSpPr txBox="1">
                <a:spLocks noChangeArrowheads="1"/>
              </p:cNvSpPr>
              <p:nvPr/>
            </p:nvSpPr>
            <p:spPr bwMode="auto">
              <a:xfrm>
                <a:off x="4178" y="3433"/>
                <a:ext cx="1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sz="1800" b="1" i="1">
                    <a:latin typeface="Times New Roman" panose="02020603050405020304" pitchFamily="18" charset="0"/>
                  </a:rPr>
                  <a:t>t</a:t>
                </a:r>
                <a:endParaRPr lang="en-US">
                  <a:latin typeface="Times New Roman" panose="02020603050405020304" pitchFamily="18" charset="0"/>
                </a:endParaRPr>
              </a:p>
            </p:txBody>
          </p:sp>
          <p:sp>
            <p:nvSpPr>
              <p:cNvPr id="1468458" name="Text Box 42"/>
              <p:cNvSpPr txBox="1">
                <a:spLocks noChangeArrowheads="1"/>
              </p:cNvSpPr>
              <p:nvPr/>
            </p:nvSpPr>
            <p:spPr bwMode="auto">
              <a:xfrm>
                <a:off x="3773" y="3066"/>
                <a:ext cx="1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sz="1800" b="1" i="1">
                    <a:latin typeface="Times New Roman" panose="02020603050405020304" pitchFamily="18" charset="0"/>
                  </a:rPr>
                  <a:t>i</a:t>
                </a:r>
                <a:endParaRPr lang="en-US">
                  <a:latin typeface="Times New Roman" panose="02020603050405020304" pitchFamily="18" charset="0"/>
                </a:endParaRPr>
              </a:p>
            </p:txBody>
          </p:sp>
          <p:sp>
            <p:nvSpPr>
              <p:cNvPr id="1468459" name="Text Box 43"/>
              <p:cNvSpPr txBox="1">
                <a:spLocks noChangeArrowheads="1"/>
              </p:cNvSpPr>
              <p:nvPr/>
            </p:nvSpPr>
            <p:spPr bwMode="auto">
              <a:xfrm>
                <a:off x="4150" y="3212"/>
                <a:ext cx="15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sz="1800" b="1" i="1">
                    <a:latin typeface="Times New Roman" panose="02020603050405020304" pitchFamily="18" charset="0"/>
                  </a:rPr>
                  <a:t>h</a:t>
                </a:r>
                <a:endParaRPr lang="en-US">
                  <a:latin typeface="Times New Roman" panose="02020603050405020304" pitchFamily="18" charset="0"/>
                </a:endParaRPr>
              </a:p>
            </p:txBody>
          </p:sp>
          <p:sp>
            <p:nvSpPr>
              <p:cNvPr id="1468460" name="Text Box 44"/>
              <p:cNvSpPr txBox="1">
                <a:spLocks noChangeArrowheads="1"/>
              </p:cNvSpPr>
              <p:nvPr/>
            </p:nvSpPr>
            <p:spPr bwMode="auto">
              <a:xfrm>
                <a:off x="4504" y="3212"/>
                <a:ext cx="1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Bef>
                    <a:spcPct val="50000"/>
                  </a:spcBef>
                </a:pPr>
                <a:r>
                  <a:rPr lang="en-US" sz="1800" b="1" i="1">
                    <a:latin typeface="Times New Roman" panose="02020603050405020304" pitchFamily="18" charset="0"/>
                  </a:rPr>
                  <a:t>j</a:t>
                </a:r>
                <a:endParaRPr lang="en-US">
                  <a:latin typeface="Times New Roman" panose="02020603050405020304" pitchFamily="18" charset="0"/>
                </a:endParaRPr>
              </a:p>
            </p:txBody>
          </p:sp>
          <p:sp>
            <p:nvSpPr>
              <p:cNvPr id="1468461" name="Line 45"/>
              <p:cNvSpPr>
                <a:spLocks noChangeShapeType="1"/>
              </p:cNvSpPr>
              <p:nvPr/>
            </p:nvSpPr>
            <p:spPr bwMode="auto">
              <a:xfrm>
                <a:off x="4378" y="3311"/>
                <a:ext cx="4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68462" name="Line 46"/>
              <p:cNvSpPr>
                <a:spLocks noChangeShapeType="1"/>
              </p:cNvSpPr>
              <p:nvPr/>
            </p:nvSpPr>
            <p:spPr bwMode="auto">
              <a:xfrm>
                <a:off x="3946" y="3189"/>
                <a:ext cx="518" cy="8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68463" name="Oval 47"/>
              <p:cNvSpPr>
                <a:spLocks noChangeArrowheads="1"/>
              </p:cNvSpPr>
              <p:nvPr/>
            </p:nvSpPr>
            <p:spPr bwMode="auto">
              <a:xfrm>
                <a:off x="3470" y="2659"/>
                <a:ext cx="648" cy="856"/>
              </a:xfrm>
              <a:prstGeom prst="ellipse">
                <a:avLst/>
              </a:prstGeom>
              <a:noFill/>
              <a:ln w="9525">
                <a:solidFill>
                  <a:schemeClr val="tx1"/>
                </a:solidFill>
                <a:prstDash val="lg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68464" name="Oval 48"/>
              <p:cNvSpPr>
                <a:spLocks noChangeArrowheads="1"/>
              </p:cNvSpPr>
              <p:nvPr/>
            </p:nvSpPr>
            <p:spPr bwMode="auto">
              <a:xfrm>
                <a:off x="4118" y="3066"/>
                <a:ext cx="562" cy="571"/>
              </a:xfrm>
              <a:prstGeom prst="ellipse">
                <a:avLst/>
              </a:prstGeom>
              <a:noFill/>
              <a:ln w="9525">
                <a:solidFill>
                  <a:schemeClr val="tx1"/>
                </a:solidFill>
                <a:prstDash val="lg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aphicFrame>
          <p:nvGraphicFramePr>
            <p:cNvPr id="1468465" name="Object 49"/>
            <p:cNvGraphicFramePr>
              <a:graphicFrameLocks noChangeAspect="1"/>
            </p:cNvGraphicFramePr>
            <p:nvPr/>
          </p:nvGraphicFramePr>
          <p:xfrm>
            <a:off x="3119" y="3933"/>
            <a:ext cx="1666" cy="260"/>
          </p:xfrm>
          <a:graphic>
            <a:graphicData uri="http://schemas.openxmlformats.org/presentationml/2006/ole">
              <mc:AlternateContent xmlns:mc="http://schemas.openxmlformats.org/markup-compatibility/2006">
                <mc:Choice xmlns:v="urn:schemas-microsoft-com:vml" Requires="v">
                  <p:oleObj spid="_x0000_s72754" name="Document" r:id="rId17" imgW="2690640" imgH="419040" progId="Word.Document.8">
                    <p:embed/>
                  </p:oleObj>
                </mc:Choice>
                <mc:Fallback>
                  <p:oleObj name="Document" r:id="rId17" imgW="2690640" imgH="419040" progId="Word.Document.8">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19" y="3933"/>
                          <a:ext cx="1666"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78215123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68430"/>
                                        </p:tgtEl>
                                        <p:attrNameLst>
                                          <p:attrName>style.visibility</p:attrName>
                                        </p:attrNameLst>
                                      </p:cBhvr>
                                      <p:to>
                                        <p:strVal val="visible"/>
                                      </p:to>
                                    </p:set>
                                    <p:animEffect transition="in" filter="wipe(left)">
                                      <p:cBhvr>
                                        <p:cTn id="7" dur="500"/>
                                        <p:tgtEl>
                                          <p:spTgt spid="14684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68419"/>
                                        </p:tgtEl>
                                        <p:attrNameLst>
                                          <p:attrName>style.visibility</p:attrName>
                                        </p:attrNameLst>
                                      </p:cBhvr>
                                      <p:to>
                                        <p:strVal val="visible"/>
                                      </p:to>
                                    </p:set>
                                    <p:animEffect transition="in" filter="wipe(left)">
                                      <p:cBhvr>
                                        <p:cTn id="12" dur="500"/>
                                        <p:tgtEl>
                                          <p:spTgt spid="14684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68442"/>
                                        </p:tgtEl>
                                        <p:attrNameLst>
                                          <p:attrName>style.visibility</p:attrName>
                                        </p:attrNameLst>
                                      </p:cBhvr>
                                      <p:to>
                                        <p:strVal val="visible"/>
                                      </p:to>
                                    </p:set>
                                    <p:animEffect transition="in" filter="wipe(left)">
                                      <p:cBhvr>
                                        <p:cTn id="17" dur="500"/>
                                        <p:tgtEl>
                                          <p:spTgt spid="14684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68454"/>
                                        </p:tgtEl>
                                        <p:attrNameLst>
                                          <p:attrName>style.visibility</p:attrName>
                                        </p:attrNameLst>
                                      </p:cBhvr>
                                      <p:to>
                                        <p:strVal val="visible"/>
                                      </p:to>
                                    </p:set>
                                    <p:animEffect transition="in" filter="wipe(left)">
                                      <p:cBhvr>
                                        <p:cTn id="22" dur="500"/>
                                        <p:tgtEl>
                                          <p:spTgt spid="1468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7677C85-AF61-4F5B-86BB-A5ACD7214749}" type="slidenum">
              <a:rPr lang="en-US" altLang="zh-CN" smtClean="0"/>
              <a:pPr/>
              <a:t>33</a:t>
            </a:fld>
            <a:endParaRPr lang="en-US" altLang="zh-CN"/>
          </a:p>
        </p:txBody>
      </p:sp>
      <p:pic>
        <p:nvPicPr>
          <p:cNvPr id="5" name="Picture 4"/>
          <p:cNvPicPr>
            <a:picLocks noChangeAspect="1"/>
          </p:cNvPicPr>
          <p:nvPr/>
        </p:nvPicPr>
        <p:blipFill>
          <a:blip r:embed="rId2"/>
          <a:stretch>
            <a:fillRect/>
          </a:stretch>
        </p:blipFill>
        <p:spPr>
          <a:xfrm>
            <a:off x="76200" y="26574"/>
            <a:ext cx="8899433" cy="6622410"/>
          </a:xfrm>
          <a:prstGeom prst="rect">
            <a:avLst/>
          </a:prstGeom>
        </p:spPr>
      </p:pic>
    </p:spTree>
    <p:extLst>
      <p:ext uri="{BB962C8B-B14F-4D97-AF65-F5344CB8AC3E}">
        <p14:creationId xmlns:p14="http://schemas.microsoft.com/office/powerpoint/2010/main" val="2165532975"/>
      </p:ext>
    </p:extLst>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7677C85-AF61-4F5B-86BB-A5ACD7214749}" type="slidenum">
              <a:rPr lang="en-US" altLang="zh-CN" smtClean="0"/>
              <a:pPr/>
              <a:t>34</a:t>
            </a:fld>
            <a:endParaRPr lang="en-US" altLang="zh-CN"/>
          </a:p>
        </p:txBody>
      </p:sp>
      <p:pic>
        <p:nvPicPr>
          <p:cNvPr id="2" name="Picture 1"/>
          <p:cNvPicPr>
            <a:picLocks noChangeAspect="1"/>
          </p:cNvPicPr>
          <p:nvPr/>
        </p:nvPicPr>
        <p:blipFill>
          <a:blip r:embed="rId2"/>
          <a:stretch>
            <a:fillRect/>
          </a:stretch>
        </p:blipFill>
        <p:spPr>
          <a:xfrm>
            <a:off x="304800" y="66569"/>
            <a:ext cx="8534400" cy="6486631"/>
          </a:xfrm>
          <a:prstGeom prst="rect">
            <a:avLst/>
          </a:prstGeom>
        </p:spPr>
      </p:pic>
    </p:spTree>
    <p:extLst>
      <p:ext uri="{BB962C8B-B14F-4D97-AF65-F5344CB8AC3E}">
        <p14:creationId xmlns:p14="http://schemas.microsoft.com/office/powerpoint/2010/main" val="3563835854"/>
      </p:ext>
    </p:extLst>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7677C85-AF61-4F5B-86BB-A5ACD7214749}" type="slidenum">
              <a:rPr lang="en-US" altLang="zh-CN" smtClean="0"/>
              <a:pPr/>
              <a:t>35</a:t>
            </a:fld>
            <a:endParaRPr lang="en-US" altLang="zh-CN"/>
          </a:p>
        </p:txBody>
      </p:sp>
      <p:pic>
        <p:nvPicPr>
          <p:cNvPr id="3" name="Picture 2"/>
          <p:cNvPicPr>
            <a:picLocks noChangeAspect="1"/>
          </p:cNvPicPr>
          <p:nvPr/>
        </p:nvPicPr>
        <p:blipFill>
          <a:blip r:embed="rId2"/>
          <a:stretch>
            <a:fillRect/>
          </a:stretch>
        </p:blipFill>
        <p:spPr>
          <a:xfrm>
            <a:off x="304800" y="60159"/>
            <a:ext cx="8542455" cy="6476999"/>
          </a:xfrm>
          <a:prstGeom prst="rect">
            <a:avLst/>
          </a:prstGeom>
        </p:spPr>
      </p:pic>
    </p:spTree>
    <p:extLst>
      <p:ext uri="{BB962C8B-B14F-4D97-AF65-F5344CB8AC3E}">
        <p14:creationId xmlns:p14="http://schemas.microsoft.com/office/powerpoint/2010/main" val="731835231"/>
      </p:ext>
    </p:extLst>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7677C85-AF61-4F5B-86BB-A5ACD7214749}" type="slidenum">
              <a:rPr lang="en-US" altLang="zh-CN" smtClean="0"/>
              <a:pPr/>
              <a:t>36</a:t>
            </a:fld>
            <a:endParaRPr lang="en-US" altLang="zh-CN"/>
          </a:p>
        </p:txBody>
      </p:sp>
      <p:pic>
        <p:nvPicPr>
          <p:cNvPr id="3" name="Picture 2"/>
          <p:cNvPicPr>
            <a:picLocks noChangeAspect="1"/>
          </p:cNvPicPr>
          <p:nvPr/>
        </p:nvPicPr>
        <p:blipFill>
          <a:blip r:embed="rId2"/>
          <a:stretch>
            <a:fillRect/>
          </a:stretch>
        </p:blipFill>
        <p:spPr>
          <a:xfrm>
            <a:off x="304800" y="12180"/>
            <a:ext cx="8686800" cy="6541020"/>
          </a:xfrm>
          <a:prstGeom prst="rect">
            <a:avLst/>
          </a:prstGeom>
        </p:spPr>
      </p:pic>
    </p:spTree>
    <p:extLst>
      <p:ext uri="{BB962C8B-B14F-4D97-AF65-F5344CB8AC3E}">
        <p14:creationId xmlns:p14="http://schemas.microsoft.com/office/powerpoint/2010/main" val="264689922"/>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7677C85-AF61-4F5B-86BB-A5ACD7214749}" type="slidenum">
              <a:rPr lang="en-US" altLang="zh-CN" smtClean="0"/>
              <a:pPr/>
              <a:t>37</a:t>
            </a:fld>
            <a:endParaRPr lang="en-US" altLang="zh-CN"/>
          </a:p>
        </p:txBody>
      </p:sp>
      <p:pic>
        <p:nvPicPr>
          <p:cNvPr id="3" name="Picture 2"/>
          <p:cNvPicPr>
            <a:picLocks noChangeAspect="1"/>
          </p:cNvPicPr>
          <p:nvPr/>
        </p:nvPicPr>
        <p:blipFill>
          <a:blip r:embed="rId2"/>
          <a:stretch>
            <a:fillRect/>
          </a:stretch>
        </p:blipFill>
        <p:spPr>
          <a:xfrm>
            <a:off x="304800" y="76200"/>
            <a:ext cx="8461123" cy="6477000"/>
          </a:xfrm>
          <a:prstGeom prst="rect">
            <a:avLst/>
          </a:prstGeom>
        </p:spPr>
      </p:pic>
    </p:spTree>
    <p:extLst>
      <p:ext uri="{BB962C8B-B14F-4D97-AF65-F5344CB8AC3E}">
        <p14:creationId xmlns:p14="http://schemas.microsoft.com/office/powerpoint/2010/main" val="776469151"/>
      </p:ext>
    </p:extLst>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7677C85-AF61-4F5B-86BB-A5ACD7214749}" type="slidenum">
              <a:rPr lang="en-US" altLang="zh-CN" smtClean="0"/>
              <a:pPr/>
              <a:t>38</a:t>
            </a:fld>
            <a:endParaRPr lang="en-US" altLang="zh-CN"/>
          </a:p>
        </p:txBody>
      </p:sp>
      <p:pic>
        <p:nvPicPr>
          <p:cNvPr id="2" name="Picture 1"/>
          <p:cNvPicPr>
            <a:picLocks noChangeAspect="1"/>
          </p:cNvPicPr>
          <p:nvPr/>
        </p:nvPicPr>
        <p:blipFill>
          <a:blip r:embed="rId2"/>
          <a:stretch>
            <a:fillRect/>
          </a:stretch>
        </p:blipFill>
        <p:spPr>
          <a:xfrm>
            <a:off x="208547" y="4988"/>
            <a:ext cx="8706853" cy="6624412"/>
          </a:xfrm>
          <a:prstGeom prst="rect">
            <a:avLst/>
          </a:prstGeom>
        </p:spPr>
      </p:pic>
    </p:spTree>
    <p:extLst>
      <p:ext uri="{BB962C8B-B14F-4D97-AF65-F5344CB8AC3E}">
        <p14:creationId xmlns:p14="http://schemas.microsoft.com/office/powerpoint/2010/main" val="380630571"/>
      </p:ext>
    </p:extLst>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7677C85-AF61-4F5B-86BB-A5ACD7214749}" type="slidenum">
              <a:rPr lang="en-US" altLang="zh-CN" smtClean="0"/>
              <a:pPr/>
              <a:t>39</a:t>
            </a:fld>
            <a:endParaRPr lang="en-US" altLang="zh-CN"/>
          </a:p>
        </p:txBody>
      </p:sp>
      <p:pic>
        <p:nvPicPr>
          <p:cNvPr id="2" name="Picture 1"/>
          <p:cNvPicPr>
            <a:picLocks noChangeAspect="1"/>
          </p:cNvPicPr>
          <p:nvPr/>
        </p:nvPicPr>
        <p:blipFill>
          <a:blip r:embed="rId2"/>
          <a:stretch>
            <a:fillRect/>
          </a:stretch>
        </p:blipFill>
        <p:spPr>
          <a:xfrm>
            <a:off x="304800" y="-1"/>
            <a:ext cx="8610600" cy="6588701"/>
          </a:xfrm>
          <a:prstGeom prst="rect">
            <a:avLst/>
          </a:prstGeom>
        </p:spPr>
      </p:pic>
    </p:spTree>
    <p:extLst>
      <p:ext uri="{BB962C8B-B14F-4D97-AF65-F5344CB8AC3E}">
        <p14:creationId xmlns:p14="http://schemas.microsoft.com/office/powerpoint/2010/main" val="260525146"/>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CBFEFF71-9692-4868-BC5E-41B0B3752FF2}" type="slidenum">
              <a:rPr lang="en-US" altLang="zh-CN"/>
              <a:pPr/>
              <a:t>4</a:t>
            </a:fld>
            <a:endParaRPr lang="en-US" altLang="zh-CN"/>
          </a:p>
        </p:txBody>
      </p:sp>
      <p:sp>
        <p:nvSpPr>
          <p:cNvPr id="9219" name="Rectangle 2"/>
          <p:cNvSpPr>
            <a:spLocks noGrp="1" noChangeArrowheads="1"/>
          </p:cNvSpPr>
          <p:nvPr>
            <p:ph type="title"/>
          </p:nvPr>
        </p:nvSpPr>
        <p:spPr>
          <a:xfrm>
            <a:off x="152400" y="304800"/>
            <a:ext cx="8763000" cy="762000"/>
          </a:xfrm>
          <a:noFill/>
        </p:spPr>
        <p:txBody>
          <a:bodyPr lIns="92075" tIns="46038" rIns="92075" bIns="46038" anchor="ctr"/>
          <a:lstStyle/>
          <a:p>
            <a:pPr eaLnBrk="1" hangingPunct="1"/>
            <a:r>
              <a:rPr lang="en-US" altLang="zh-CN" smtClean="0">
                <a:ea typeface="宋体" pitchFamily="2" charset="-122"/>
              </a:rPr>
              <a:t>Clustering for Data Understanding and Applications</a:t>
            </a:r>
          </a:p>
        </p:txBody>
      </p:sp>
      <p:sp>
        <p:nvSpPr>
          <p:cNvPr id="9220" name="Rectangle 3"/>
          <p:cNvSpPr>
            <a:spLocks noGrp="1" noChangeArrowheads="1"/>
          </p:cNvSpPr>
          <p:nvPr>
            <p:ph type="body" idx="1"/>
          </p:nvPr>
        </p:nvSpPr>
        <p:spPr>
          <a:xfrm>
            <a:off x="381000" y="1371600"/>
            <a:ext cx="8382000" cy="5181600"/>
          </a:xfrm>
          <a:noFill/>
        </p:spPr>
        <p:txBody>
          <a:bodyPr lIns="92075" tIns="46038" rIns="92075" bIns="46038"/>
          <a:lstStyle/>
          <a:p>
            <a:pPr eaLnBrk="1" hangingPunct="1"/>
            <a:r>
              <a:rPr lang="en-US" altLang="zh-CN" sz="2000" smtClean="0">
                <a:ea typeface="宋体" pitchFamily="2" charset="-122"/>
              </a:rPr>
              <a:t>Biology: taxonomy of living things: kingdom, phylum, class, order, family, genus and species</a:t>
            </a:r>
          </a:p>
          <a:p>
            <a:pPr eaLnBrk="1" hangingPunct="1"/>
            <a:r>
              <a:rPr lang="en-US" altLang="zh-CN" sz="2000" smtClean="0">
                <a:ea typeface="宋体" pitchFamily="2" charset="-122"/>
              </a:rPr>
              <a:t>Information retrieval: document clustering</a:t>
            </a:r>
          </a:p>
          <a:p>
            <a:pPr eaLnBrk="1" hangingPunct="1"/>
            <a:r>
              <a:rPr lang="en-US" altLang="zh-CN" sz="2000" smtClean="0">
                <a:ea typeface="宋体" pitchFamily="2" charset="-122"/>
              </a:rPr>
              <a:t>Land use: Identification of areas of similar land use in an earth observation database</a:t>
            </a:r>
          </a:p>
          <a:p>
            <a:pPr eaLnBrk="1" hangingPunct="1"/>
            <a:r>
              <a:rPr lang="en-US" altLang="zh-CN" sz="2000" smtClean="0">
                <a:ea typeface="宋体" pitchFamily="2" charset="-122"/>
              </a:rPr>
              <a:t>Marketing: Help marketers discover distinct groups in their customer bases, and then use this knowledge to develop targeted marketing programs</a:t>
            </a:r>
          </a:p>
          <a:p>
            <a:pPr eaLnBrk="1" hangingPunct="1"/>
            <a:r>
              <a:rPr lang="en-US" altLang="zh-CN" sz="2000" smtClean="0">
                <a:ea typeface="宋体" pitchFamily="2" charset="-122"/>
              </a:rPr>
              <a:t>City-planning: Identifying groups of houses according to their house type, value, and geographical location</a:t>
            </a:r>
          </a:p>
          <a:p>
            <a:pPr eaLnBrk="1" hangingPunct="1"/>
            <a:r>
              <a:rPr lang="en-US" altLang="zh-CN" sz="2000" smtClean="0">
                <a:ea typeface="宋体" pitchFamily="2" charset="-122"/>
              </a:rPr>
              <a:t>Earth-quake studies: Observed earth quake epicenters should be clustered along continent faults</a:t>
            </a:r>
          </a:p>
          <a:p>
            <a:pPr eaLnBrk="1" hangingPunct="1"/>
            <a:r>
              <a:rPr lang="en-US" altLang="zh-CN" sz="2000" smtClean="0">
                <a:ea typeface="宋体" pitchFamily="2" charset="-122"/>
              </a:rPr>
              <a:t>Climate: understanding earth climate, find patterns of atmospheric and ocean</a:t>
            </a:r>
          </a:p>
          <a:p>
            <a:pPr eaLnBrk="1" hangingPunct="1"/>
            <a:r>
              <a:rPr lang="en-US" altLang="zh-CN" sz="2000" smtClean="0">
                <a:ea typeface="宋体" pitchFamily="2" charset="-122"/>
              </a:rPr>
              <a:t>Economic Science: market resarch</a:t>
            </a:r>
          </a:p>
        </p:txBody>
      </p:sp>
    </p:spTree>
  </p:cSld>
  <p:clrMapOvr>
    <a:masterClrMapping/>
  </p:clrMapOvr>
  <p:transition>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p:cNvSpPr>
            <a:spLocks noGrp="1"/>
          </p:cNvSpPr>
          <p:nvPr>
            <p:ph type="sldNum" sz="quarter" idx="12"/>
          </p:nvPr>
        </p:nvSpPr>
        <p:spPr>
          <a:noFill/>
        </p:spPr>
        <p:txBody>
          <a:bodyPr/>
          <a:lstStyle/>
          <a:p>
            <a:fld id="{B882FCC4-47ED-4130-BC05-30D0AD8B109D}" type="slidenum">
              <a:rPr lang="en-US" altLang="zh-CN"/>
              <a:pPr/>
              <a:t>40</a:t>
            </a:fld>
            <a:endParaRPr lang="en-US" altLang="zh-CN"/>
          </a:p>
        </p:txBody>
      </p:sp>
      <p:sp>
        <p:nvSpPr>
          <p:cNvPr id="88067" name="Rectangle 2"/>
          <p:cNvSpPr>
            <a:spLocks noGrp="1" noChangeArrowheads="1"/>
          </p:cNvSpPr>
          <p:nvPr>
            <p:ph type="title"/>
          </p:nvPr>
        </p:nvSpPr>
        <p:spPr>
          <a:xfrm>
            <a:off x="381000" y="304800"/>
            <a:ext cx="8458200" cy="609600"/>
          </a:xfrm>
        </p:spPr>
        <p:txBody>
          <a:bodyPr/>
          <a:lstStyle/>
          <a:p>
            <a:pPr eaLnBrk="1" hangingPunct="1"/>
            <a:r>
              <a:rPr lang="en-US" altLang="zh-CN" sz="3200" smtClean="0">
                <a:ea typeface="宋体" pitchFamily="2" charset="-122"/>
              </a:rPr>
              <a:t>PAM Clustering: </a:t>
            </a:r>
            <a:r>
              <a:rPr lang="en-US" altLang="zh-CN" sz="2800" smtClean="0">
                <a:solidFill>
                  <a:srgbClr val="170981"/>
                </a:solidFill>
                <a:ea typeface="宋体" pitchFamily="2" charset="-122"/>
              </a:rPr>
              <a:t>Finding the Best Cluster Center</a:t>
            </a:r>
          </a:p>
        </p:txBody>
      </p:sp>
      <p:sp>
        <p:nvSpPr>
          <p:cNvPr id="88068" name="Rectangle 3"/>
          <p:cNvSpPr>
            <a:spLocks noGrp="1" noChangeArrowheads="1"/>
          </p:cNvSpPr>
          <p:nvPr>
            <p:ph type="body" idx="1"/>
          </p:nvPr>
        </p:nvSpPr>
        <p:spPr/>
        <p:txBody>
          <a:bodyPr/>
          <a:lstStyle/>
          <a:p>
            <a:pPr eaLnBrk="1" hangingPunct="1"/>
            <a:r>
              <a:rPr lang="en-US" altLang="zh-CN" sz="2000" smtClean="0">
                <a:ea typeface="宋体" pitchFamily="2" charset="-122"/>
              </a:rPr>
              <a:t>Case 1: p currently belongs to o</a:t>
            </a:r>
            <a:r>
              <a:rPr lang="en-US" altLang="zh-CN" sz="2000" baseline="-25000" smtClean="0">
                <a:ea typeface="宋体" pitchFamily="2" charset="-122"/>
              </a:rPr>
              <a:t>j</a:t>
            </a:r>
            <a:r>
              <a:rPr lang="en-US" altLang="zh-CN" sz="2000" smtClean="0">
                <a:ea typeface="宋体" pitchFamily="2" charset="-122"/>
              </a:rPr>
              <a:t>.  If o</a:t>
            </a:r>
            <a:r>
              <a:rPr lang="en-US" altLang="zh-CN" sz="2000" baseline="-25000" smtClean="0">
                <a:ea typeface="宋体" pitchFamily="2" charset="-122"/>
              </a:rPr>
              <a:t>j</a:t>
            </a:r>
            <a:r>
              <a:rPr lang="en-US" altLang="zh-CN" sz="2000" smtClean="0">
                <a:ea typeface="宋体" pitchFamily="2" charset="-122"/>
              </a:rPr>
              <a:t> is replaced by o</a:t>
            </a:r>
            <a:r>
              <a:rPr lang="en-US" altLang="zh-CN" sz="2000" baseline="-25000" smtClean="0">
                <a:ea typeface="宋体" pitchFamily="2" charset="-122"/>
              </a:rPr>
              <a:t>random</a:t>
            </a:r>
            <a:r>
              <a:rPr lang="en-US" altLang="zh-CN" sz="2000" smtClean="0">
                <a:ea typeface="宋体" pitchFamily="2" charset="-122"/>
              </a:rPr>
              <a:t> as a representative object and p is the closest to one of the other representative object o</a:t>
            </a:r>
            <a:r>
              <a:rPr lang="en-US" altLang="zh-CN" sz="2000" baseline="-25000" smtClean="0">
                <a:ea typeface="宋体" pitchFamily="2" charset="-122"/>
              </a:rPr>
              <a:t>i</a:t>
            </a:r>
            <a:r>
              <a:rPr lang="en-US" altLang="zh-CN" sz="2000" smtClean="0">
                <a:ea typeface="宋体" pitchFamily="2" charset="-122"/>
              </a:rPr>
              <a:t>, then p is reassigned to o</a:t>
            </a:r>
            <a:r>
              <a:rPr lang="en-US" altLang="zh-CN" sz="2000" baseline="-25000" smtClean="0">
                <a:ea typeface="宋体" pitchFamily="2" charset="-122"/>
              </a:rPr>
              <a:t>i</a:t>
            </a:r>
          </a:p>
        </p:txBody>
      </p:sp>
      <p:pic>
        <p:nvPicPr>
          <p:cNvPr id="88069" name="Picture 4"/>
          <p:cNvPicPr>
            <a:picLocks noChangeAspect="1" noChangeArrowheads="1"/>
          </p:cNvPicPr>
          <p:nvPr/>
        </p:nvPicPr>
        <p:blipFill>
          <a:blip r:embed="rId3" cstate="print"/>
          <a:srcRect/>
          <a:stretch>
            <a:fillRect/>
          </a:stretch>
        </p:blipFill>
        <p:spPr bwMode="auto">
          <a:xfrm>
            <a:off x="533400" y="2514600"/>
            <a:ext cx="8229600" cy="4038600"/>
          </a:xfrm>
          <a:prstGeom prst="rect">
            <a:avLst/>
          </a:prstGeom>
          <a:noFill/>
          <a:ln w="9525">
            <a:noFill/>
            <a:miter lim="800000"/>
            <a:headEnd/>
            <a:tailEnd/>
          </a:ln>
        </p:spPr>
      </p:pic>
    </p:spTree>
    <p:extLst>
      <p:ext uri="{BB962C8B-B14F-4D97-AF65-F5344CB8AC3E}">
        <p14:creationId xmlns:p14="http://schemas.microsoft.com/office/powerpoint/2010/main" val="3942927715"/>
      </p:ext>
    </p:extLst>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5"/>
          <p:cNvSpPr>
            <a:spLocks noGrp="1"/>
          </p:cNvSpPr>
          <p:nvPr>
            <p:ph type="sldNum" sz="quarter" idx="12"/>
          </p:nvPr>
        </p:nvSpPr>
        <p:spPr>
          <a:noFill/>
        </p:spPr>
        <p:txBody>
          <a:bodyPr/>
          <a:lstStyle/>
          <a:p>
            <a:fld id="{57D6FD90-BB8D-49DA-9EF6-E50790AA238B}" type="slidenum">
              <a:rPr lang="en-US" altLang="zh-CN"/>
              <a:pPr/>
              <a:t>41</a:t>
            </a:fld>
            <a:endParaRPr lang="en-US" altLang="zh-CN"/>
          </a:p>
        </p:txBody>
      </p:sp>
      <p:sp>
        <p:nvSpPr>
          <p:cNvPr id="89091" name="Rectangle 1026"/>
          <p:cNvSpPr>
            <a:spLocks noGrp="1" noChangeArrowheads="1"/>
          </p:cNvSpPr>
          <p:nvPr>
            <p:ph type="title"/>
          </p:nvPr>
        </p:nvSpPr>
        <p:spPr>
          <a:xfrm>
            <a:off x="609600" y="228600"/>
            <a:ext cx="7848600" cy="762000"/>
          </a:xfrm>
        </p:spPr>
        <p:txBody>
          <a:bodyPr/>
          <a:lstStyle/>
          <a:p>
            <a:pPr eaLnBrk="1" hangingPunct="1"/>
            <a:r>
              <a:rPr lang="en-US" altLang="ko-KR" smtClean="0">
                <a:ea typeface="Gulim" pitchFamily="34" charset="-127"/>
              </a:rPr>
              <a:t>What Is the Problem with PAM?</a:t>
            </a:r>
            <a:endParaRPr lang="en-US" altLang="zh-CN" smtClean="0">
              <a:ea typeface="Gulim" pitchFamily="34" charset="-127"/>
            </a:endParaRPr>
          </a:p>
        </p:txBody>
      </p:sp>
      <p:sp>
        <p:nvSpPr>
          <p:cNvPr id="89092" name="Rectangle 1027"/>
          <p:cNvSpPr>
            <a:spLocks noGrp="1" noChangeArrowheads="1"/>
          </p:cNvSpPr>
          <p:nvPr>
            <p:ph type="body" idx="1"/>
          </p:nvPr>
        </p:nvSpPr>
        <p:spPr>
          <a:xfrm>
            <a:off x="381000" y="1524000"/>
            <a:ext cx="8305800" cy="4724400"/>
          </a:xfrm>
        </p:spPr>
        <p:txBody>
          <a:bodyPr/>
          <a:lstStyle/>
          <a:p>
            <a:pPr eaLnBrk="1" hangingPunct="1">
              <a:lnSpc>
                <a:spcPct val="120000"/>
              </a:lnSpc>
            </a:pPr>
            <a:r>
              <a:rPr lang="en-US" altLang="ko-KR" sz="2400" smtClean="0">
                <a:ea typeface="Gulim" pitchFamily="34" charset="-127"/>
              </a:rPr>
              <a:t>Pam is more robust than k-means in the presence of noise and outliers because a medoid is less influenced by outliers or other extreme values than a mean</a:t>
            </a:r>
          </a:p>
          <a:p>
            <a:pPr eaLnBrk="1" hangingPunct="1">
              <a:lnSpc>
                <a:spcPct val="120000"/>
              </a:lnSpc>
            </a:pPr>
            <a:r>
              <a:rPr lang="en-US" altLang="ko-KR" sz="2400" smtClean="0">
                <a:ea typeface="Gulim" pitchFamily="34" charset="-127"/>
              </a:rPr>
              <a:t>Pam works efficiently for small data sets but does not </a:t>
            </a:r>
            <a:r>
              <a:rPr lang="en-US" altLang="ko-KR" sz="2400" b="1" smtClean="0">
                <a:ea typeface="Gulim" pitchFamily="34" charset="-127"/>
              </a:rPr>
              <a:t>scale well</a:t>
            </a:r>
            <a:r>
              <a:rPr lang="en-US" altLang="ko-KR" sz="2400" smtClean="0">
                <a:ea typeface="Gulim" pitchFamily="34" charset="-127"/>
              </a:rPr>
              <a:t> for large data sets.</a:t>
            </a:r>
          </a:p>
          <a:p>
            <a:pPr lvl="1" eaLnBrk="1" hangingPunct="1">
              <a:lnSpc>
                <a:spcPct val="120000"/>
              </a:lnSpc>
            </a:pPr>
            <a:r>
              <a:rPr lang="en-US" altLang="ko-KR" sz="2400" smtClean="0">
                <a:ea typeface="Gulim" pitchFamily="34" charset="-127"/>
              </a:rPr>
              <a:t>O(k(n-k)</a:t>
            </a:r>
            <a:r>
              <a:rPr lang="en-US" altLang="ko-KR" sz="2400" baseline="30000" smtClean="0">
                <a:ea typeface="Gulim" pitchFamily="34" charset="-127"/>
              </a:rPr>
              <a:t>2</a:t>
            </a:r>
            <a:r>
              <a:rPr lang="en-US" altLang="ko-KR" sz="2400" smtClean="0">
                <a:ea typeface="Gulim" pitchFamily="34" charset="-127"/>
              </a:rPr>
              <a:t> ) for each iteration </a:t>
            </a:r>
          </a:p>
          <a:p>
            <a:pPr eaLnBrk="1" hangingPunct="1">
              <a:spcBef>
                <a:spcPct val="50000"/>
              </a:spcBef>
              <a:buClrTx/>
              <a:buSzTx/>
              <a:buFontTx/>
              <a:buNone/>
            </a:pPr>
            <a:r>
              <a:rPr lang="en-US" altLang="ko-KR" sz="2400" smtClean="0">
                <a:ea typeface="Gulim" pitchFamily="34" charset="-127"/>
              </a:rPr>
              <a:t>			where n is # of data,k is # of clusters</a:t>
            </a:r>
          </a:p>
          <a:p>
            <a:pPr eaLnBrk="1" hangingPunct="1">
              <a:spcBef>
                <a:spcPct val="50000"/>
              </a:spcBef>
              <a:buClrTx/>
              <a:buSzTx/>
              <a:buFont typeface="Wingdings" pitchFamily="2" charset="2"/>
              <a:buChar char="è"/>
            </a:pPr>
            <a:r>
              <a:rPr lang="en-US" altLang="ko-KR" sz="2400" smtClean="0">
                <a:ea typeface="Gulim" pitchFamily="34" charset="-127"/>
                <a:sym typeface="Wingdings" pitchFamily="2" charset="2"/>
              </a:rPr>
              <a:t>Sampling-based method</a:t>
            </a:r>
          </a:p>
          <a:p>
            <a:pPr eaLnBrk="1" hangingPunct="1">
              <a:spcBef>
                <a:spcPct val="50000"/>
              </a:spcBef>
              <a:buClrTx/>
              <a:buSzTx/>
              <a:buFont typeface="Wingdings" pitchFamily="2" charset="2"/>
              <a:buNone/>
            </a:pPr>
            <a:r>
              <a:rPr lang="en-US" altLang="ko-KR" sz="2400" smtClean="0">
                <a:ea typeface="Gulim" pitchFamily="34" charset="-127"/>
                <a:sym typeface="Wingdings" pitchFamily="2" charset="2"/>
              </a:rPr>
              <a:t>	CLARA(Clustering LARge Applications)</a:t>
            </a:r>
          </a:p>
        </p:txBody>
      </p:sp>
    </p:spTree>
    <p:extLst>
      <p:ext uri="{BB962C8B-B14F-4D97-AF65-F5344CB8AC3E}">
        <p14:creationId xmlns:p14="http://schemas.microsoft.com/office/powerpoint/2010/main" val="3514835322"/>
      </p:ext>
    </p:extLst>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p:cNvSpPr>
            <a:spLocks noGrp="1"/>
          </p:cNvSpPr>
          <p:nvPr>
            <p:ph type="sldNum" sz="quarter" idx="12"/>
          </p:nvPr>
        </p:nvSpPr>
        <p:spPr>
          <a:noFill/>
        </p:spPr>
        <p:txBody>
          <a:bodyPr/>
          <a:lstStyle/>
          <a:p>
            <a:fld id="{62967447-CF10-4ACC-8E20-D7A903C72805}" type="slidenum">
              <a:rPr lang="en-US" altLang="zh-CN"/>
              <a:pPr/>
              <a:t>42</a:t>
            </a:fld>
            <a:endParaRPr lang="en-US" altLang="zh-CN"/>
          </a:p>
        </p:txBody>
      </p:sp>
      <p:sp>
        <p:nvSpPr>
          <p:cNvPr id="90115" name="Rectangle 2"/>
          <p:cNvSpPr>
            <a:spLocks noGrp="1" noChangeArrowheads="1"/>
          </p:cNvSpPr>
          <p:nvPr>
            <p:ph type="title"/>
          </p:nvPr>
        </p:nvSpPr>
        <p:spPr>
          <a:xfrm>
            <a:off x="381000" y="457200"/>
            <a:ext cx="8458200" cy="609600"/>
          </a:xfrm>
        </p:spPr>
        <p:txBody>
          <a:bodyPr/>
          <a:lstStyle/>
          <a:p>
            <a:pPr eaLnBrk="1" hangingPunct="1"/>
            <a:r>
              <a:rPr lang="en-US" altLang="zh-CN" sz="3200" i="1" smtClean="0">
                <a:ea typeface="宋体" pitchFamily="2" charset="-122"/>
              </a:rPr>
              <a:t>CLARA</a:t>
            </a:r>
            <a:r>
              <a:rPr lang="en-US" altLang="zh-CN" sz="3200" smtClean="0">
                <a:ea typeface="宋体" pitchFamily="2" charset="-122"/>
              </a:rPr>
              <a:t> (Clustering Large Applications) (1990)</a:t>
            </a:r>
            <a:endParaRPr lang="en-US" altLang="zh-CN" sz="2100" b="1" smtClean="0">
              <a:ea typeface="宋体" pitchFamily="2" charset="-122"/>
            </a:endParaRPr>
          </a:p>
        </p:txBody>
      </p:sp>
      <p:sp>
        <p:nvSpPr>
          <p:cNvPr id="90116" name="Rectangle 3"/>
          <p:cNvSpPr>
            <a:spLocks noGrp="1" noChangeArrowheads="1"/>
          </p:cNvSpPr>
          <p:nvPr>
            <p:ph type="body" idx="1"/>
          </p:nvPr>
        </p:nvSpPr>
        <p:spPr>
          <a:xfrm>
            <a:off x="381000" y="1524000"/>
            <a:ext cx="8229600" cy="4953000"/>
          </a:xfrm>
        </p:spPr>
        <p:txBody>
          <a:bodyPr/>
          <a:lstStyle/>
          <a:p>
            <a:pPr eaLnBrk="1" hangingPunct="1">
              <a:lnSpc>
                <a:spcPct val="110000"/>
              </a:lnSpc>
            </a:pPr>
            <a:r>
              <a:rPr lang="en-US" altLang="zh-CN" sz="2400" i="1" smtClean="0">
                <a:ea typeface="宋体" pitchFamily="2" charset="-122"/>
              </a:rPr>
              <a:t>CLARA</a:t>
            </a:r>
            <a:r>
              <a:rPr lang="en-US" altLang="zh-CN" sz="2400" smtClean="0">
                <a:ea typeface="宋体" pitchFamily="2" charset="-122"/>
              </a:rPr>
              <a:t> (Kaufmann and Rousseeuw in 1990)</a:t>
            </a:r>
          </a:p>
          <a:p>
            <a:pPr lvl="1" eaLnBrk="1" hangingPunct="1">
              <a:lnSpc>
                <a:spcPct val="110000"/>
              </a:lnSpc>
              <a:spcBef>
                <a:spcPct val="50000"/>
              </a:spcBef>
              <a:buClr>
                <a:schemeClr val="tx1"/>
              </a:buClr>
            </a:pPr>
            <a:r>
              <a:rPr lang="en-US" altLang="zh-CN" sz="2400" smtClean="0">
                <a:ea typeface="宋体" pitchFamily="2" charset="-122"/>
              </a:rPr>
              <a:t>Built in statistical analysis packages, such as SPlus</a:t>
            </a:r>
          </a:p>
          <a:p>
            <a:pPr lvl="1" eaLnBrk="1" hangingPunct="1">
              <a:lnSpc>
                <a:spcPct val="110000"/>
              </a:lnSpc>
            </a:pPr>
            <a:r>
              <a:rPr lang="en-US" altLang="zh-CN" sz="2400" smtClean="0">
                <a:ea typeface="宋体" pitchFamily="2" charset="-122"/>
              </a:rPr>
              <a:t>It draws </a:t>
            </a:r>
            <a:r>
              <a:rPr lang="en-US" altLang="zh-CN" sz="2400" i="1" smtClean="0">
                <a:ea typeface="宋体" pitchFamily="2" charset="-122"/>
              </a:rPr>
              <a:t>multiple samples</a:t>
            </a:r>
            <a:r>
              <a:rPr lang="en-US" altLang="zh-CN" sz="2400" smtClean="0">
                <a:ea typeface="宋体" pitchFamily="2" charset="-122"/>
              </a:rPr>
              <a:t> of the data set, applies </a:t>
            </a:r>
            <a:r>
              <a:rPr lang="en-US" altLang="zh-CN" sz="2400" i="1" smtClean="0">
                <a:ea typeface="宋体" pitchFamily="2" charset="-122"/>
              </a:rPr>
              <a:t>PAM</a:t>
            </a:r>
            <a:r>
              <a:rPr lang="en-US" altLang="zh-CN" sz="2400" smtClean="0">
                <a:ea typeface="宋体" pitchFamily="2" charset="-122"/>
              </a:rPr>
              <a:t> on each sample, and gives the best clustering as the output</a:t>
            </a:r>
          </a:p>
          <a:p>
            <a:pPr eaLnBrk="1" hangingPunct="1">
              <a:lnSpc>
                <a:spcPct val="110000"/>
              </a:lnSpc>
            </a:pPr>
            <a:r>
              <a:rPr lang="en-US" altLang="zh-CN" sz="2400" u="sng" smtClean="0">
                <a:ea typeface="宋体" pitchFamily="2" charset="-122"/>
              </a:rPr>
              <a:t>Strength</a:t>
            </a:r>
            <a:r>
              <a:rPr lang="en-US" altLang="zh-CN" sz="2400" smtClean="0">
                <a:ea typeface="宋体" pitchFamily="2" charset="-122"/>
              </a:rPr>
              <a:t>: deals with larger data sets than </a:t>
            </a:r>
            <a:r>
              <a:rPr lang="en-US" altLang="zh-CN" sz="2400" i="1" smtClean="0">
                <a:ea typeface="宋体" pitchFamily="2" charset="-122"/>
              </a:rPr>
              <a:t>PAM</a:t>
            </a:r>
            <a:endParaRPr lang="en-US" altLang="zh-CN" sz="2400" smtClean="0">
              <a:ea typeface="宋体" pitchFamily="2" charset="-122"/>
            </a:endParaRPr>
          </a:p>
          <a:p>
            <a:pPr eaLnBrk="1" hangingPunct="1">
              <a:lnSpc>
                <a:spcPct val="110000"/>
              </a:lnSpc>
            </a:pPr>
            <a:r>
              <a:rPr lang="en-US" altLang="zh-CN" sz="2400" u="sng" smtClean="0">
                <a:ea typeface="宋体" pitchFamily="2" charset="-122"/>
              </a:rPr>
              <a:t>Weakness:</a:t>
            </a:r>
            <a:endParaRPr lang="en-US" altLang="zh-CN" sz="2400" smtClean="0">
              <a:ea typeface="宋体" pitchFamily="2" charset="-122"/>
            </a:endParaRPr>
          </a:p>
          <a:p>
            <a:pPr lvl="1" eaLnBrk="1" hangingPunct="1">
              <a:lnSpc>
                <a:spcPct val="110000"/>
              </a:lnSpc>
            </a:pPr>
            <a:r>
              <a:rPr lang="en-US" altLang="zh-CN" sz="2400" smtClean="0">
                <a:ea typeface="宋体" pitchFamily="2" charset="-122"/>
              </a:rPr>
              <a:t>Efficiency depends on the sample size</a:t>
            </a:r>
          </a:p>
          <a:p>
            <a:pPr lvl="1" eaLnBrk="1" hangingPunct="1">
              <a:lnSpc>
                <a:spcPct val="110000"/>
              </a:lnSpc>
            </a:pPr>
            <a:r>
              <a:rPr lang="en-US" altLang="zh-CN" sz="2400" smtClean="0">
                <a:ea typeface="宋体" pitchFamily="2" charset="-122"/>
              </a:rPr>
              <a:t>A good clustering based on samples will not necessarily represent a good clustering of the whole data set if the sample is biased</a:t>
            </a:r>
          </a:p>
        </p:txBody>
      </p:sp>
    </p:spTree>
    <p:extLst>
      <p:ext uri="{BB962C8B-B14F-4D97-AF65-F5344CB8AC3E}">
        <p14:creationId xmlns:p14="http://schemas.microsoft.com/office/powerpoint/2010/main" val="2297433612"/>
      </p:ext>
    </p:extLst>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p:cNvSpPr>
            <a:spLocks noGrp="1"/>
          </p:cNvSpPr>
          <p:nvPr>
            <p:ph type="sldNum" sz="quarter" idx="12"/>
          </p:nvPr>
        </p:nvSpPr>
        <p:spPr>
          <a:noFill/>
        </p:spPr>
        <p:txBody>
          <a:bodyPr/>
          <a:lstStyle/>
          <a:p>
            <a:fld id="{D30D0AFA-56DD-4EEC-8E81-FC88B6803559}" type="slidenum">
              <a:rPr lang="en-US" altLang="zh-CN"/>
              <a:pPr/>
              <a:t>43</a:t>
            </a:fld>
            <a:endParaRPr lang="en-US" altLang="zh-CN"/>
          </a:p>
        </p:txBody>
      </p:sp>
      <p:sp>
        <p:nvSpPr>
          <p:cNvPr id="91139" name="Rectangle 2"/>
          <p:cNvSpPr>
            <a:spLocks noGrp="1" noChangeArrowheads="1"/>
          </p:cNvSpPr>
          <p:nvPr>
            <p:ph type="title"/>
          </p:nvPr>
        </p:nvSpPr>
        <p:spPr>
          <a:xfrm>
            <a:off x="533400" y="304800"/>
            <a:ext cx="8077200" cy="762000"/>
          </a:xfrm>
        </p:spPr>
        <p:txBody>
          <a:bodyPr/>
          <a:lstStyle/>
          <a:p>
            <a:pPr eaLnBrk="1" hangingPunct="1"/>
            <a:r>
              <a:rPr lang="en-US" altLang="zh-CN" sz="3200" i="1" smtClean="0">
                <a:ea typeface="宋体" pitchFamily="2" charset="-122"/>
              </a:rPr>
              <a:t>CLARANS </a:t>
            </a:r>
            <a:r>
              <a:rPr lang="en-US" altLang="zh-CN" sz="3200" smtClean="0">
                <a:ea typeface="宋体" pitchFamily="2" charset="-122"/>
              </a:rPr>
              <a:t>(“Randomized” CLARA)</a:t>
            </a:r>
            <a:r>
              <a:rPr lang="en-US" altLang="zh-CN" sz="3200" i="1" smtClean="0">
                <a:ea typeface="宋体" pitchFamily="2" charset="-122"/>
              </a:rPr>
              <a:t> (1994)</a:t>
            </a:r>
            <a:endParaRPr lang="en-US" altLang="zh-CN" smtClean="0">
              <a:ea typeface="宋体" pitchFamily="2" charset="-122"/>
            </a:endParaRPr>
          </a:p>
        </p:txBody>
      </p:sp>
      <p:sp>
        <p:nvSpPr>
          <p:cNvPr id="91140" name="Rectangle 3"/>
          <p:cNvSpPr>
            <a:spLocks noGrp="1" noChangeArrowheads="1"/>
          </p:cNvSpPr>
          <p:nvPr>
            <p:ph type="body" idx="1"/>
          </p:nvPr>
        </p:nvSpPr>
        <p:spPr>
          <a:xfrm>
            <a:off x="304800" y="1371600"/>
            <a:ext cx="8610600" cy="5029200"/>
          </a:xfrm>
        </p:spPr>
        <p:txBody>
          <a:bodyPr/>
          <a:lstStyle/>
          <a:p>
            <a:pPr eaLnBrk="1" hangingPunct="1"/>
            <a:r>
              <a:rPr lang="en-US" altLang="zh-CN" sz="2400" i="1" smtClean="0">
                <a:ea typeface="宋体" pitchFamily="2" charset="-122"/>
              </a:rPr>
              <a:t>CLARANS</a:t>
            </a:r>
            <a:r>
              <a:rPr lang="en-US" altLang="zh-CN" sz="2400" smtClean="0">
                <a:ea typeface="宋体" pitchFamily="2" charset="-122"/>
              </a:rPr>
              <a:t> (A Clustering Algorithm based on Randomized Search)  (Ng and Han’94)</a:t>
            </a:r>
          </a:p>
          <a:p>
            <a:pPr lvl="1" eaLnBrk="1" hangingPunct="1"/>
            <a:r>
              <a:rPr lang="en-US" altLang="zh-CN" sz="2400" smtClean="0">
                <a:ea typeface="宋体" pitchFamily="2" charset="-122"/>
              </a:rPr>
              <a:t>Draws sample of neighbors dynamically</a:t>
            </a:r>
          </a:p>
          <a:p>
            <a:pPr lvl="1" eaLnBrk="1" hangingPunct="1"/>
            <a:r>
              <a:rPr lang="en-US" altLang="zh-CN" sz="2400" smtClean="0">
                <a:ea typeface="宋体" pitchFamily="2" charset="-122"/>
              </a:rPr>
              <a:t>The clustering process can be presented as searching a graph where every node is a potential solution, that is, a set of </a:t>
            </a:r>
            <a:r>
              <a:rPr lang="en-US" altLang="zh-CN" sz="2400" i="1" smtClean="0">
                <a:ea typeface="宋体" pitchFamily="2" charset="-122"/>
              </a:rPr>
              <a:t>k</a:t>
            </a:r>
            <a:r>
              <a:rPr lang="en-US" altLang="zh-CN" sz="2400" smtClean="0">
                <a:ea typeface="宋体" pitchFamily="2" charset="-122"/>
              </a:rPr>
              <a:t> medoids</a:t>
            </a:r>
          </a:p>
          <a:p>
            <a:pPr lvl="1" eaLnBrk="1" hangingPunct="1"/>
            <a:r>
              <a:rPr lang="en-US" altLang="zh-CN" sz="2400" smtClean="0">
                <a:ea typeface="宋体" pitchFamily="2" charset="-122"/>
              </a:rPr>
              <a:t>If the local optimum is found, </a:t>
            </a:r>
            <a:r>
              <a:rPr lang="en-US" altLang="zh-CN" sz="2400" i="1" smtClean="0">
                <a:ea typeface="宋体" pitchFamily="2" charset="-122"/>
              </a:rPr>
              <a:t>it</a:t>
            </a:r>
            <a:r>
              <a:rPr lang="en-US" altLang="zh-CN" sz="2400" smtClean="0">
                <a:ea typeface="宋体" pitchFamily="2" charset="-122"/>
              </a:rPr>
              <a:t> starts with new randomly selected node in search for a new local optimum</a:t>
            </a:r>
          </a:p>
          <a:p>
            <a:pPr eaLnBrk="1" hangingPunct="1"/>
            <a:r>
              <a:rPr lang="en-US" altLang="zh-CN" sz="2400" smtClean="0">
                <a:ea typeface="宋体" pitchFamily="2" charset="-122"/>
              </a:rPr>
              <a:t>Advantages:  More efficient and scalable than both </a:t>
            </a:r>
            <a:r>
              <a:rPr lang="en-US" altLang="zh-CN" sz="2400" i="1" smtClean="0">
                <a:ea typeface="宋体" pitchFamily="2" charset="-122"/>
              </a:rPr>
              <a:t>PAM</a:t>
            </a:r>
            <a:r>
              <a:rPr lang="en-US" altLang="zh-CN" sz="2400" smtClean="0">
                <a:ea typeface="宋体" pitchFamily="2" charset="-122"/>
              </a:rPr>
              <a:t> and </a:t>
            </a:r>
            <a:r>
              <a:rPr lang="en-US" altLang="zh-CN" sz="2400" i="1" smtClean="0">
                <a:ea typeface="宋体" pitchFamily="2" charset="-122"/>
              </a:rPr>
              <a:t>CLARA</a:t>
            </a:r>
            <a:endParaRPr lang="en-US" altLang="zh-CN" sz="2400" smtClean="0">
              <a:ea typeface="宋体" pitchFamily="2" charset="-122"/>
            </a:endParaRPr>
          </a:p>
          <a:p>
            <a:pPr eaLnBrk="1" hangingPunct="1"/>
            <a:r>
              <a:rPr lang="en-US" altLang="zh-CN" sz="2400" smtClean="0">
                <a:ea typeface="宋体" pitchFamily="2" charset="-122"/>
              </a:rPr>
              <a:t>Further improvement: Focusing techniques and spatial access structures (Ester et al.’95)</a:t>
            </a:r>
          </a:p>
        </p:txBody>
      </p:sp>
    </p:spTree>
    <p:extLst>
      <p:ext uri="{BB962C8B-B14F-4D97-AF65-F5344CB8AC3E}">
        <p14:creationId xmlns:p14="http://schemas.microsoft.com/office/powerpoint/2010/main" val="2310730809"/>
      </p:ext>
    </p:extLst>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52400" y="457200"/>
            <a:ext cx="8763000" cy="442913"/>
          </a:xfrm>
        </p:spPr>
        <p:txBody>
          <a:bodyPr/>
          <a:lstStyle/>
          <a:p>
            <a:pPr eaLnBrk="1" hangingPunct="1"/>
            <a:r>
              <a:rPr lang="en-US" altLang="zh-CN" sz="3200" smtClean="0">
                <a:ea typeface="宋体" pitchFamily="2" charset="-122"/>
              </a:rPr>
              <a:t>The K-Medoid Clustering Method</a:t>
            </a:r>
          </a:p>
        </p:txBody>
      </p:sp>
      <p:sp>
        <p:nvSpPr>
          <p:cNvPr id="25603" name="Rectangle 3"/>
          <p:cNvSpPr>
            <a:spLocks noGrp="1" noChangeArrowheads="1"/>
          </p:cNvSpPr>
          <p:nvPr>
            <p:ph type="body" idx="1"/>
          </p:nvPr>
        </p:nvSpPr>
        <p:spPr>
          <a:xfrm>
            <a:off x="304800" y="1371600"/>
            <a:ext cx="8610600" cy="5029200"/>
          </a:xfrm>
        </p:spPr>
        <p:txBody>
          <a:bodyPr/>
          <a:lstStyle/>
          <a:p>
            <a:pPr eaLnBrk="1" hangingPunct="1">
              <a:lnSpc>
                <a:spcPct val="150000"/>
              </a:lnSpc>
            </a:pPr>
            <a:r>
              <a:rPr lang="en-US" altLang="zh-CN" sz="2000" i="1" smtClean="0">
                <a:ea typeface="宋体" pitchFamily="2" charset="-122"/>
              </a:rPr>
              <a:t>K</a:t>
            </a:r>
            <a:r>
              <a:rPr lang="en-US" altLang="zh-CN" sz="2000" smtClean="0">
                <a:ea typeface="宋体" pitchFamily="2" charset="-122"/>
              </a:rPr>
              <a:t>-</a:t>
            </a:r>
            <a:r>
              <a:rPr lang="en-US" altLang="zh-CN" sz="2000" i="1" smtClean="0">
                <a:ea typeface="宋体" pitchFamily="2" charset="-122"/>
              </a:rPr>
              <a:t>Medoids</a:t>
            </a:r>
            <a:r>
              <a:rPr lang="en-US" altLang="zh-CN" sz="2000" smtClean="0">
                <a:ea typeface="宋体" pitchFamily="2" charset="-122"/>
              </a:rPr>
              <a:t> Clustering: Find </a:t>
            </a:r>
            <a:r>
              <a:rPr lang="en-US" altLang="zh-CN" sz="2000" i="1" smtClean="0">
                <a:ea typeface="宋体" pitchFamily="2" charset="-122"/>
              </a:rPr>
              <a:t>representative</a:t>
            </a:r>
            <a:r>
              <a:rPr lang="en-US" altLang="zh-CN" sz="2000" smtClean="0">
                <a:ea typeface="宋体" pitchFamily="2" charset="-122"/>
              </a:rPr>
              <a:t> objects (</a:t>
            </a:r>
            <a:r>
              <a:rPr lang="en-US" altLang="zh-CN" sz="2000" u="sng" smtClean="0">
                <a:ea typeface="宋体" pitchFamily="2" charset="-122"/>
              </a:rPr>
              <a:t>medoids</a:t>
            </a:r>
            <a:r>
              <a:rPr lang="en-US" altLang="zh-CN" sz="2000" smtClean="0">
                <a:ea typeface="宋体" pitchFamily="2" charset="-122"/>
              </a:rPr>
              <a:t>) in clusters</a:t>
            </a:r>
          </a:p>
          <a:p>
            <a:pPr lvl="1" eaLnBrk="1" hangingPunct="1">
              <a:lnSpc>
                <a:spcPct val="150000"/>
              </a:lnSpc>
            </a:pPr>
            <a:r>
              <a:rPr lang="en-US" altLang="zh-CN" sz="2000" i="1" smtClean="0">
                <a:ea typeface="宋体" pitchFamily="2" charset="-122"/>
              </a:rPr>
              <a:t>PAM</a:t>
            </a:r>
            <a:r>
              <a:rPr lang="en-US" altLang="zh-CN" sz="2000" smtClean="0">
                <a:ea typeface="宋体" pitchFamily="2" charset="-122"/>
              </a:rPr>
              <a:t> (Partitioning Around Medoids, Kaufmann &amp; Rousseeuw 1987)</a:t>
            </a:r>
          </a:p>
          <a:p>
            <a:pPr lvl="2" eaLnBrk="1" hangingPunct="1">
              <a:lnSpc>
                <a:spcPct val="150000"/>
              </a:lnSpc>
            </a:pPr>
            <a:r>
              <a:rPr lang="en-US" altLang="zh-CN" sz="2000" smtClean="0">
                <a:ea typeface="宋体" pitchFamily="2" charset="-122"/>
              </a:rPr>
              <a:t>Starts from an initial set of medoids and iteratively replaces one of the medoids by one of the non-medoids if it improves the total distance of the resulting clustering</a:t>
            </a:r>
          </a:p>
          <a:p>
            <a:pPr lvl="2" eaLnBrk="1" hangingPunct="1">
              <a:lnSpc>
                <a:spcPct val="150000"/>
              </a:lnSpc>
            </a:pPr>
            <a:r>
              <a:rPr lang="en-US" altLang="zh-CN" sz="2000" i="1" smtClean="0">
                <a:ea typeface="宋体" pitchFamily="2" charset="-122"/>
              </a:rPr>
              <a:t>PAM</a:t>
            </a:r>
            <a:r>
              <a:rPr lang="en-US" altLang="zh-CN" sz="2000" smtClean="0">
                <a:ea typeface="宋体" pitchFamily="2" charset="-122"/>
              </a:rPr>
              <a:t> works effectively for small data sets, but does not scale well for large data sets (due to the computational complexity)</a:t>
            </a:r>
          </a:p>
          <a:p>
            <a:pPr eaLnBrk="1" hangingPunct="1">
              <a:lnSpc>
                <a:spcPct val="150000"/>
              </a:lnSpc>
            </a:pPr>
            <a:r>
              <a:rPr lang="en-US" altLang="zh-CN" sz="2000" smtClean="0">
                <a:ea typeface="宋体" pitchFamily="2" charset="-122"/>
              </a:rPr>
              <a:t>Efficiency improvement on PAM</a:t>
            </a:r>
          </a:p>
          <a:p>
            <a:pPr lvl="1" eaLnBrk="1" hangingPunct="1">
              <a:lnSpc>
                <a:spcPct val="150000"/>
              </a:lnSpc>
            </a:pPr>
            <a:r>
              <a:rPr lang="en-US" altLang="zh-CN" sz="2000" i="1" smtClean="0">
                <a:ea typeface="宋体" pitchFamily="2" charset="-122"/>
              </a:rPr>
              <a:t>CLARA</a:t>
            </a:r>
            <a:r>
              <a:rPr lang="en-US" altLang="zh-CN" sz="2000" smtClean="0">
                <a:ea typeface="宋体" pitchFamily="2" charset="-122"/>
              </a:rPr>
              <a:t> (Kaufmann &amp; Rousseeuw, 1990): PAM on samples</a:t>
            </a:r>
          </a:p>
          <a:p>
            <a:pPr lvl="1" eaLnBrk="1" hangingPunct="1">
              <a:lnSpc>
                <a:spcPct val="150000"/>
              </a:lnSpc>
            </a:pPr>
            <a:r>
              <a:rPr lang="en-US" altLang="zh-CN" sz="2000" i="1" smtClean="0">
                <a:ea typeface="宋体" pitchFamily="2" charset="-122"/>
              </a:rPr>
              <a:t>CLARANS</a:t>
            </a:r>
            <a:r>
              <a:rPr lang="en-US" altLang="zh-CN" sz="2000" smtClean="0">
                <a:ea typeface="宋体" pitchFamily="2" charset="-122"/>
              </a:rPr>
              <a:t> (Ng &amp; Han, 1994): Randomized re-sampling</a:t>
            </a:r>
          </a:p>
        </p:txBody>
      </p:sp>
      <p:sp>
        <p:nvSpPr>
          <p:cNvPr id="25604" name="Slide Number Placeholder 6"/>
          <p:cNvSpPr>
            <a:spLocks noGrp="1"/>
          </p:cNvSpPr>
          <p:nvPr>
            <p:ph type="sldNum" sz="quarter" idx="12"/>
          </p:nvPr>
        </p:nvSpPr>
        <p:spPr>
          <a:noFill/>
        </p:spPr>
        <p:txBody>
          <a:bodyPr/>
          <a:lstStyle/>
          <a:p>
            <a:fld id="{2852377A-EAC2-4347-B2CE-545A6A76EA9B}" type="slidenum">
              <a:rPr lang="en-US" altLang="zh-CN"/>
              <a:pPr/>
              <a:t>44</a:t>
            </a:fld>
            <a:endParaRPr lang="en-US" altLang="zh-CN"/>
          </a:p>
        </p:txBody>
      </p:sp>
    </p:spTree>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994F1481-3691-45CB-A783-069CF1BF344C}" type="slidenum">
              <a:rPr lang="en-US" altLang="zh-CN" sz="1200">
                <a:ea typeface="宋体" pitchFamily="2" charset="-122"/>
              </a:rPr>
              <a:pPr algn="r"/>
              <a:t>45</a:t>
            </a:fld>
            <a:endParaRPr lang="en-US" altLang="zh-CN" sz="1200">
              <a:ea typeface="宋体" pitchFamily="2" charset="-122"/>
            </a:endParaRPr>
          </a:p>
        </p:txBody>
      </p:sp>
      <p:sp>
        <p:nvSpPr>
          <p:cNvPr id="26627" name="Rectangle 2"/>
          <p:cNvSpPr>
            <a:spLocks noGrp="1" noChangeArrowheads="1"/>
          </p:cNvSpPr>
          <p:nvPr>
            <p:ph type="title" idx="4294967295"/>
          </p:nvPr>
        </p:nvSpPr>
        <p:spPr>
          <a:xfrm>
            <a:off x="0" y="152400"/>
            <a:ext cx="9144000" cy="990600"/>
          </a:xfrm>
          <a:noFill/>
        </p:spPr>
        <p:txBody>
          <a:bodyPr lIns="92075" tIns="46038" rIns="92075" bIns="46038" anchor="ctr"/>
          <a:lstStyle/>
          <a:p>
            <a:pPr eaLnBrk="1" hangingPunct="1"/>
            <a:r>
              <a:rPr lang="en-US" altLang="zh-CN" sz="3200" smtClean="0">
                <a:ea typeface="宋体" pitchFamily="2" charset="-122"/>
              </a:rPr>
              <a:t>Chapter 10. </a:t>
            </a:r>
            <a:r>
              <a:rPr lang="en-AU" altLang="zh-TW" sz="3200" smtClean="0">
                <a:ea typeface="PMingLiU" pitchFamily="18" charset="-120"/>
              </a:rPr>
              <a:t>Cluster Analysis: Basic Concepts and Methods</a:t>
            </a:r>
            <a:endParaRPr lang="en-US" altLang="zh-CN" sz="3200" smtClean="0">
              <a:ea typeface="PMingLiU" pitchFamily="18" charset="-120"/>
            </a:endParaRPr>
          </a:p>
        </p:txBody>
      </p:sp>
      <p:sp>
        <p:nvSpPr>
          <p:cNvPr id="26628" name="Rectangle 3"/>
          <p:cNvSpPr>
            <a:spLocks noGrp="1" noChangeArrowheads="1"/>
          </p:cNvSpPr>
          <p:nvPr>
            <p:ph type="body" idx="4294967295"/>
          </p:nvPr>
        </p:nvSpPr>
        <p:spPr>
          <a:xfrm>
            <a:off x="381000" y="1371600"/>
            <a:ext cx="8223250" cy="5181600"/>
          </a:xfrm>
          <a:noFill/>
        </p:spPr>
        <p:txBody>
          <a:bodyPr lIns="92075" tIns="46038" rIns="92075" bIns="46038"/>
          <a:lstStyle/>
          <a:p>
            <a:pPr marL="533400" indent="-533400">
              <a:lnSpc>
                <a:spcPct val="130000"/>
              </a:lnSpc>
            </a:pPr>
            <a:r>
              <a:rPr lang="en-US" altLang="zh-CN" smtClean="0">
                <a:latin typeface="Calibri" pitchFamily="34" charset="0"/>
                <a:ea typeface="宋体" pitchFamily="2" charset="-122"/>
              </a:rPr>
              <a:t>Cluster Analysis: Basic Concepts</a:t>
            </a:r>
          </a:p>
          <a:p>
            <a:pPr marL="533400" indent="-533400">
              <a:lnSpc>
                <a:spcPct val="130000"/>
              </a:lnSpc>
            </a:pPr>
            <a:r>
              <a:rPr lang="en-US" altLang="zh-CN" smtClean="0">
                <a:latin typeface="Calibri" pitchFamily="34" charset="0"/>
                <a:ea typeface="宋体" pitchFamily="2" charset="-122"/>
              </a:rPr>
              <a:t>Partitioning Methods</a:t>
            </a:r>
          </a:p>
          <a:p>
            <a:pPr marL="533400" indent="-533400">
              <a:lnSpc>
                <a:spcPct val="130000"/>
              </a:lnSpc>
            </a:pPr>
            <a:r>
              <a:rPr lang="en-US" altLang="zh-CN" smtClean="0">
                <a:latin typeface="Calibri" pitchFamily="34" charset="0"/>
                <a:ea typeface="宋体" pitchFamily="2" charset="-122"/>
              </a:rPr>
              <a:t>Hierarchical Methods</a:t>
            </a:r>
          </a:p>
          <a:p>
            <a:pPr marL="533400" indent="-533400">
              <a:lnSpc>
                <a:spcPct val="130000"/>
              </a:lnSpc>
            </a:pPr>
            <a:r>
              <a:rPr lang="en-US" altLang="zh-CN" smtClean="0">
                <a:latin typeface="Calibri" pitchFamily="34" charset="0"/>
                <a:ea typeface="宋体" pitchFamily="2" charset="-122"/>
              </a:rPr>
              <a:t>Density-Based Methods</a:t>
            </a:r>
          </a:p>
          <a:p>
            <a:pPr marL="533400" indent="-533400">
              <a:lnSpc>
                <a:spcPct val="130000"/>
              </a:lnSpc>
            </a:pPr>
            <a:r>
              <a:rPr lang="en-US" altLang="zh-CN" smtClean="0">
                <a:latin typeface="Calibri" pitchFamily="34" charset="0"/>
                <a:ea typeface="宋体" pitchFamily="2" charset="-122"/>
              </a:rPr>
              <a:t>Grid-Based Methods</a:t>
            </a:r>
          </a:p>
          <a:p>
            <a:pPr marL="533400" indent="-533400">
              <a:lnSpc>
                <a:spcPct val="130000"/>
              </a:lnSpc>
            </a:pPr>
            <a:r>
              <a:rPr lang="en-US" altLang="zh-CN" smtClean="0">
                <a:latin typeface="Calibri" pitchFamily="34" charset="0"/>
                <a:ea typeface="宋体" pitchFamily="2" charset="-122"/>
              </a:rPr>
              <a:t>Evaluation of Clustering</a:t>
            </a:r>
          </a:p>
          <a:p>
            <a:pPr marL="533400" indent="-533400">
              <a:lnSpc>
                <a:spcPct val="130000"/>
              </a:lnSpc>
            </a:pPr>
            <a:r>
              <a:rPr lang="en-US" altLang="zh-CN" smtClean="0">
                <a:latin typeface="Calibri" pitchFamily="34" charset="0"/>
                <a:ea typeface="宋体" pitchFamily="2" charset="-122"/>
              </a:rPr>
              <a:t>Summary</a:t>
            </a:r>
          </a:p>
        </p:txBody>
      </p:sp>
      <p:sp>
        <p:nvSpPr>
          <p:cNvPr id="26629" name="AutoShape 5"/>
          <p:cNvSpPr>
            <a:spLocks noChangeArrowheads="1"/>
          </p:cNvSpPr>
          <p:nvPr/>
        </p:nvSpPr>
        <p:spPr bwMode="auto">
          <a:xfrm rot="9867012">
            <a:off x="4419600" y="2743200"/>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p>
            <a:endParaRPr lang="zh-CN" altLang="zh-CN"/>
          </a:p>
        </p:txBody>
      </p:sp>
      <p:sp>
        <p:nvSpPr>
          <p:cNvPr id="26630" name="Slide Number Placeholder 5"/>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5F7ADAB5-F20D-41E5-852E-34B74EAF07B4}" type="slidenum">
              <a:rPr lang="en-US" altLang="zh-CN" sz="1200">
                <a:ea typeface="宋体" pitchFamily="2" charset="-122"/>
              </a:rPr>
              <a:pPr algn="r"/>
              <a:t>45</a:t>
            </a:fld>
            <a:endParaRPr lang="en-US" altLang="zh-CN" sz="1200">
              <a:ea typeface="宋体" pitchFamily="2" charset="-122"/>
            </a:endParaRPr>
          </a:p>
        </p:txBody>
      </p:sp>
    </p:spTree>
  </p:cSld>
  <p:clrMapOvr>
    <a:masterClrMapping/>
  </p:clrMapOvr>
  <p:transition>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50888" y="492125"/>
            <a:ext cx="7297737" cy="442913"/>
          </a:xfrm>
          <a:noFill/>
        </p:spPr>
        <p:txBody>
          <a:bodyPr lIns="92075" tIns="46038" rIns="92075" bIns="46038" anchor="ctr"/>
          <a:lstStyle/>
          <a:p>
            <a:pPr eaLnBrk="1" hangingPunct="1"/>
            <a:r>
              <a:rPr lang="en-US" altLang="zh-CN" smtClean="0">
                <a:ea typeface="宋体" pitchFamily="2" charset="-122"/>
              </a:rPr>
              <a:t>Hierarchical Clustering</a:t>
            </a:r>
            <a:endParaRPr lang="en-US" altLang="zh-CN" sz="4400" smtClean="0">
              <a:ea typeface="宋体" pitchFamily="2" charset="-122"/>
            </a:endParaRPr>
          </a:p>
        </p:txBody>
      </p:sp>
      <p:sp>
        <p:nvSpPr>
          <p:cNvPr id="27651" name="Rectangle 3"/>
          <p:cNvSpPr>
            <a:spLocks noGrp="1" noChangeArrowheads="1"/>
          </p:cNvSpPr>
          <p:nvPr>
            <p:ph type="body" idx="1"/>
          </p:nvPr>
        </p:nvSpPr>
        <p:spPr>
          <a:xfrm>
            <a:off x="304800" y="1371600"/>
            <a:ext cx="8305800" cy="1219200"/>
          </a:xfrm>
          <a:noFill/>
        </p:spPr>
        <p:txBody>
          <a:bodyPr lIns="92075" tIns="46038" rIns="92075" bIns="46038"/>
          <a:lstStyle/>
          <a:p>
            <a:pPr eaLnBrk="1" hangingPunct="1">
              <a:spcBef>
                <a:spcPct val="50000"/>
              </a:spcBef>
            </a:pPr>
            <a:r>
              <a:rPr lang="en-US" altLang="zh-CN" sz="2400" smtClean="0">
                <a:ea typeface="宋体" pitchFamily="2" charset="-122"/>
              </a:rPr>
              <a:t>Use distance matrix as clustering criteria.  This method does not require the number of clusters </a:t>
            </a:r>
            <a:r>
              <a:rPr lang="en-US" altLang="zh-CN" sz="2400" b="1" i="1" smtClean="0">
                <a:ea typeface="宋体" pitchFamily="2" charset="-122"/>
              </a:rPr>
              <a:t>k</a:t>
            </a:r>
            <a:r>
              <a:rPr lang="en-US" altLang="zh-CN" sz="2400" smtClean="0">
                <a:ea typeface="宋体" pitchFamily="2" charset="-122"/>
              </a:rPr>
              <a:t> as an input, but needs a termination condition </a:t>
            </a:r>
          </a:p>
        </p:txBody>
      </p:sp>
      <p:grpSp>
        <p:nvGrpSpPr>
          <p:cNvPr id="27652" name="Group 4"/>
          <p:cNvGrpSpPr>
            <a:grpSpLocks/>
          </p:cNvGrpSpPr>
          <p:nvPr/>
        </p:nvGrpSpPr>
        <p:grpSpPr bwMode="auto">
          <a:xfrm>
            <a:off x="990600" y="2743200"/>
            <a:ext cx="6956425" cy="3641725"/>
            <a:chOff x="1200" y="1776"/>
            <a:chExt cx="4382" cy="2294"/>
          </a:xfrm>
        </p:grpSpPr>
        <p:sp>
          <p:nvSpPr>
            <p:cNvPr id="27654" name="Line 5"/>
            <p:cNvSpPr>
              <a:spLocks noChangeShapeType="1"/>
            </p:cNvSpPr>
            <p:nvPr/>
          </p:nvSpPr>
          <p:spPr bwMode="auto">
            <a:xfrm>
              <a:off x="1200" y="2112"/>
              <a:ext cx="3216" cy="0"/>
            </a:xfrm>
            <a:prstGeom prst="line">
              <a:avLst/>
            </a:prstGeom>
            <a:noFill/>
            <a:ln w="19050">
              <a:solidFill>
                <a:schemeClr val="tx1"/>
              </a:solidFill>
              <a:round/>
              <a:headEnd/>
              <a:tailEnd type="triangle" w="med" len="med"/>
            </a:ln>
          </p:spPr>
          <p:txBody>
            <a:bodyPr wrap="none" anchor="ctr"/>
            <a:lstStyle/>
            <a:p>
              <a:endParaRPr lang="zh-CN" altLang="en-US"/>
            </a:p>
          </p:txBody>
        </p:sp>
        <p:grpSp>
          <p:nvGrpSpPr>
            <p:cNvPr id="27655" name="Group 6"/>
            <p:cNvGrpSpPr>
              <a:grpSpLocks/>
            </p:cNvGrpSpPr>
            <p:nvPr/>
          </p:nvGrpSpPr>
          <p:grpSpPr bwMode="auto">
            <a:xfrm>
              <a:off x="1440" y="1785"/>
              <a:ext cx="480" cy="327"/>
              <a:chOff x="1104" y="1785"/>
              <a:chExt cx="480" cy="327"/>
            </a:xfrm>
          </p:grpSpPr>
          <p:sp>
            <p:nvSpPr>
              <p:cNvPr id="27707" name="Line 7"/>
              <p:cNvSpPr>
                <a:spLocks noChangeShapeType="1"/>
              </p:cNvSpPr>
              <p:nvPr/>
            </p:nvSpPr>
            <p:spPr bwMode="auto">
              <a:xfrm flipH="1">
                <a:off x="1200" y="2016"/>
                <a:ext cx="0" cy="96"/>
              </a:xfrm>
              <a:prstGeom prst="line">
                <a:avLst/>
              </a:prstGeom>
              <a:noFill/>
              <a:ln w="9525">
                <a:solidFill>
                  <a:schemeClr val="tx1"/>
                </a:solidFill>
                <a:round/>
                <a:headEnd/>
                <a:tailEnd/>
              </a:ln>
            </p:spPr>
            <p:txBody>
              <a:bodyPr wrap="none" anchor="ctr"/>
              <a:lstStyle/>
              <a:p>
                <a:endParaRPr lang="zh-CN" altLang="en-US"/>
              </a:p>
            </p:txBody>
          </p:sp>
          <p:sp>
            <p:nvSpPr>
              <p:cNvPr id="27708" name="Text Box 8"/>
              <p:cNvSpPr txBox="1">
                <a:spLocks noChangeArrowheads="1"/>
              </p:cNvSpPr>
              <p:nvPr/>
            </p:nvSpPr>
            <p:spPr bwMode="auto">
              <a:xfrm>
                <a:off x="1104" y="1785"/>
                <a:ext cx="480" cy="231"/>
              </a:xfrm>
              <a:prstGeom prst="rect">
                <a:avLst/>
              </a:prstGeom>
              <a:noFill/>
              <a:ln w="9525">
                <a:noFill/>
                <a:miter lim="800000"/>
                <a:headEnd/>
                <a:tailEnd/>
              </a:ln>
            </p:spPr>
            <p:txBody>
              <a:bodyPr>
                <a:spAutoFit/>
              </a:bodyPr>
              <a:lstStyle/>
              <a:p>
                <a:pPr algn="l" eaLnBrk="0" hangingPunct="0">
                  <a:spcBef>
                    <a:spcPct val="50000"/>
                  </a:spcBef>
                </a:pPr>
                <a:r>
                  <a:rPr lang="en-US" altLang="zh-CN" sz="1800">
                    <a:latin typeface="Times New Roman" pitchFamily="18" charset="0"/>
                    <a:ea typeface="宋体" pitchFamily="2" charset="-122"/>
                  </a:rPr>
                  <a:t>Step 0</a:t>
                </a:r>
                <a:endParaRPr lang="en-US" altLang="zh-CN">
                  <a:latin typeface="Times New Roman" pitchFamily="18" charset="0"/>
                  <a:ea typeface="宋体" pitchFamily="2" charset="-122"/>
                </a:endParaRPr>
              </a:p>
            </p:txBody>
          </p:sp>
        </p:grpSp>
        <p:grpSp>
          <p:nvGrpSpPr>
            <p:cNvPr id="27656" name="Group 9"/>
            <p:cNvGrpSpPr>
              <a:grpSpLocks/>
            </p:cNvGrpSpPr>
            <p:nvPr/>
          </p:nvGrpSpPr>
          <p:grpSpPr bwMode="auto">
            <a:xfrm>
              <a:off x="1968" y="1776"/>
              <a:ext cx="480" cy="327"/>
              <a:chOff x="1104" y="1785"/>
              <a:chExt cx="480" cy="327"/>
            </a:xfrm>
          </p:grpSpPr>
          <p:sp>
            <p:nvSpPr>
              <p:cNvPr id="27705" name="Line 10"/>
              <p:cNvSpPr>
                <a:spLocks noChangeShapeType="1"/>
              </p:cNvSpPr>
              <p:nvPr/>
            </p:nvSpPr>
            <p:spPr bwMode="auto">
              <a:xfrm flipH="1">
                <a:off x="1200" y="2016"/>
                <a:ext cx="0" cy="96"/>
              </a:xfrm>
              <a:prstGeom prst="line">
                <a:avLst/>
              </a:prstGeom>
              <a:noFill/>
              <a:ln w="9525">
                <a:solidFill>
                  <a:schemeClr val="tx1"/>
                </a:solidFill>
                <a:round/>
                <a:headEnd/>
                <a:tailEnd/>
              </a:ln>
            </p:spPr>
            <p:txBody>
              <a:bodyPr wrap="none" anchor="ctr"/>
              <a:lstStyle/>
              <a:p>
                <a:endParaRPr lang="zh-CN" altLang="en-US"/>
              </a:p>
            </p:txBody>
          </p:sp>
          <p:sp>
            <p:nvSpPr>
              <p:cNvPr id="27706" name="Text Box 11"/>
              <p:cNvSpPr txBox="1">
                <a:spLocks noChangeArrowheads="1"/>
              </p:cNvSpPr>
              <p:nvPr/>
            </p:nvSpPr>
            <p:spPr bwMode="auto">
              <a:xfrm>
                <a:off x="1104" y="1785"/>
                <a:ext cx="480" cy="231"/>
              </a:xfrm>
              <a:prstGeom prst="rect">
                <a:avLst/>
              </a:prstGeom>
              <a:noFill/>
              <a:ln w="9525">
                <a:noFill/>
                <a:miter lim="800000"/>
                <a:headEnd/>
                <a:tailEnd/>
              </a:ln>
            </p:spPr>
            <p:txBody>
              <a:bodyPr>
                <a:spAutoFit/>
              </a:bodyPr>
              <a:lstStyle/>
              <a:p>
                <a:pPr algn="l" eaLnBrk="0" hangingPunct="0">
                  <a:spcBef>
                    <a:spcPct val="50000"/>
                  </a:spcBef>
                </a:pPr>
                <a:r>
                  <a:rPr lang="en-US" altLang="zh-CN" sz="1800">
                    <a:latin typeface="Times New Roman" pitchFamily="18" charset="0"/>
                    <a:ea typeface="宋体" pitchFamily="2" charset="-122"/>
                  </a:rPr>
                  <a:t>Step 1</a:t>
                </a:r>
                <a:endParaRPr lang="en-US" altLang="zh-CN">
                  <a:latin typeface="Times New Roman" pitchFamily="18" charset="0"/>
                  <a:ea typeface="宋体" pitchFamily="2" charset="-122"/>
                </a:endParaRPr>
              </a:p>
            </p:txBody>
          </p:sp>
        </p:grpSp>
        <p:grpSp>
          <p:nvGrpSpPr>
            <p:cNvPr id="27657" name="Group 12"/>
            <p:cNvGrpSpPr>
              <a:grpSpLocks/>
            </p:cNvGrpSpPr>
            <p:nvPr/>
          </p:nvGrpSpPr>
          <p:grpSpPr bwMode="auto">
            <a:xfrm>
              <a:off x="2496" y="1776"/>
              <a:ext cx="480" cy="327"/>
              <a:chOff x="1104" y="1785"/>
              <a:chExt cx="480" cy="327"/>
            </a:xfrm>
          </p:grpSpPr>
          <p:sp>
            <p:nvSpPr>
              <p:cNvPr id="27703" name="Line 13"/>
              <p:cNvSpPr>
                <a:spLocks noChangeShapeType="1"/>
              </p:cNvSpPr>
              <p:nvPr/>
            </p:nvSpPr>
            <p:spPr bwMode="auto">
              <a:xfrm flipH="1">
                <a:off x="1200" y="2016"/>
                <a:ext cx="0" cy="96"/>
              </a:xfrm>
              <a:prstGeom prst="line">
                <a:avLst/>
              </a:prstGeom>
              <a:noFill/>
              <a:ln w="9525">
                <a:solidFill>
                  <a:schemeClr val="tx1"/>
                </a:solidFill>
                <a:round/>
                <a:headEnd/>
                <a:tailEnd/>
              </a:ln>
            </p:spPr>
            <p:txBody>
              <a:bodyPr wrap="none" anchor="ctr"/>
              <a:lstStyle/>
              <a:p>
                <a:endParaRPr lang="zh-CN" altLang="en-US"/>
              </a:p>
            </p:txBody>
          </p:sp>
          <p:sp>
            <p:nvSpPr>
              <p:cNvPr id="27704" name="Text Box 14"/>
              <p:cNvSpPr txBox="1">
                <a:spLocks noChangeArrowheads="1"/>
              </p:cNvSpPr>
              <p:nvPr/>
            </p:nvSpPr>
            <p:spPr bwMode="auto">
              <a:xfrm>
                <a:off x="1104" y="1785"/>
                <a:ext cx="480" cy="231"/>
              </a:xfrm>
              <a:prstGeom prst="rect">
                <a:avLst/>
              </a:prstGeom>
              <a:noFill/>
              <a:ln w="9525">
                <a:noFill/>
                <a:miter lim="800000"/>
                <a:headEnd/>
                <a:tailEnd/>
              </a:ln>
            </p:spPr>
            <p:txBody>
              <a:bodyPr>
                <a:spAutoFit/>
              </a:bodyPr>
              <a:lstStyle/>
              <a:p>
                <a:pPr algn="l" eaLnBrk="0" hangingPunct="0">
                  <a:spcBef>
                    <a:spcPct val="50000"/>
                  </a:spcBef>
                </a:pPr>
                <a:r>
                  <a:rPr lang="en-US" altLang="zh-CN" sz="1800">
                    <a:latin typeface="Times New Roman" pitchFamily="18" charset="0"/>
                    <a:ea typeface="宋体" pitchFamily="2" charset="-122"/>
                  </a:rPr>
                  <a:t>Step 2</a:t>
                </a:r>
                <a:endParaRPr lang="en-US" altLang="zh-CN">
                  <a:latin typeface="Times New Roman" pitchFamily="18" charset="0"/>
                  <a:ea typeface="宋体" pitchFamily="2" charset="-122"/>
                </a:endParaRPr>
              </a:p>
            </p:txBody>
          </p:sp>
        </p:grpSp>
        <p:grpSp>
          <p:nvGrpSpPr>
            <p:cNvPr id="27658" name="Group 15"/>
            <p:cNvGrpSpPr>
              <a:grpSpLocks/>
            </p:cNvGrpSpPr>
            <p:nvPr/>
          </p:nvGrpSpPr>
          <p:grpSpPr bwMode="auto">
            <a:xfrm>
              <a:off x="2976" y="1776"/>
              <a:ext cx="480" cy="327"/>
              <a:chOff x="1104" y="1785"/>
              <a:chExt cx="480" cy="327"/>
            </a:xfrm>
          </p:grpSpPr>
          <p:sp>
            <p:nvSpPr>
              <p:cNvPr id="27701" name="Line 16"/>
              <p:cNvSpPr>
                <a:spLocks noChangeShapeType="1"/>
              </p:cNvSpPr>
              <p:nvPr/>
            </p:nvSpPr>
            <p:spPr bwMode="auto">
              <a:xfrm flipH="1">
                <a:off x="1200" y="2016"/>
                <a:ext cx="0" cy="96"/>
              </a:xfrm>
              <a:prstGeom prst="line">
                <a:avLst/>
              </a:prstGeom>
              <a:noFill/>
              <a:ln w="9525">
                <a:solidFill>
                  <a:schemeClr val="tx1"/>
                </a:solidFill>
                <a:round/>
                <a:headEnd/>
                <a:tailEnd/>
              </a:ln>
            </p:spPr>
            <p:txBody>
              <a:bodyPr wrap="none" anchor="ctr"/>
              <a:lstStyle/>
              <a:p>
                <a:endParaRPr lang="zh-CN" altLang="en-US"/>
              </a:p>
            </p:txBody>
          </p:sp>
          <p:sp>
            <p:nvSpPr>
              <p:cNvPr id="27702" name="Text Box 17"/>
              <p:cNvSpPr txBox="1">
                <a:spLocks noChangeArrowheads="1"/>
              </p:cNvSpPr>
              <p:nvPr/>
            </p:nvSpPr>
            <p:spPr bwMode="auto">
              <a:xfrm>
                <a:off x="1104" y="1785"/>
                <a:ext cx="480" cy="231"/>
              </a:xfrm>
              <a:prstGeom prst="rect">
                <a:avLst/>
              </a:prstGeom>
              <a:noFill/>
              <a:ln w="9525">
                <a:noFill/>
                <a:miter lim="800000"/>
                <a:headEnd/>
                <a:tailEnd/>
              </a:ln>
            </p:spPr>
            <p:txBody>
              <a:bodyPr>
                <a:spAutoFit/>
              </a:bodyPr>
              <a:lstStyle/>
              <a:p>
                <a:pPr algn="l" eaLnBrk="0" hangingPunct="0">
                  <a:spcBef>
                    <a:spcPct val="50000"/>
                  </a:spcBef>
                </a:pPr>
                <a:r>
                  <a:rPr lang="en-US" altLang="zh-CN" sz="1800">
                    <a:latin typeface="Times New Roman" pitchFamily="18" charset="0"/>
                    <a:ea typeface="宋体" pitchFamily="2" charset="-122"/>
                  </a:rPr>
                  <a:t>Step 3</a:t>
                </a:r>
                <a:endParaRPr lang="en-US" altLang="zh-CN">
                  <a:latin typeface="Times New Roman" pitchFamily="18" charset="0"/>
                  <a:ea typeface="宋体" pitchFamily="2" charset="-122"/>
                </a:endParaRPr>
              </a:p>
            </p:txBody>
          </p:sp>
        </p:grpSp>
        <p:grpSp>
          <p:nvGrpSpPr>
            <p:cNvPr id="27659" name="Group 18"/>
            <p:cNvGrpSpPr>
              <a:grpSpLocks/>
            </p:cNvGrpSpPr>
            <p:nvPr/>
          </p:nvGrpSpPr>
          <p:grpSpPr bwMode="auto">
            <a:xfrm>
              <a:off x="3456" y="1776"/>
              <a:ext cx="480" cy="327"/>
              <a:chOff x="1104" y="1785"/>
              <a:chExt cx="480" cy="327"/>
            </a:xfrm>
          </p:grpSpPr>
          <p:sp>
            <p:nvSpPr>
              <p:cNvPr id="27699" name="Line 19"/>
              <p:cNvSpPr>
                <a:spLocks noChangeShapeType="1"/>
              </p:cNvSpPr>
              <p:nvPr/>
            </p:nvSpPr>
            <p:spPr bwMode="auto">
              <a:xfrm flipH="1">
                <a:off x="1200" y="2016"/>
                <a:ext cx="0" cy="96"/>
              </a:xfrm>
              <a:prstGeom prst="line">
                <a:avLst/>
              </a:prstGeom>
              <a:noFill/>
              <a:ln w="9525">
                <a:solidFill>
                  <a:schemeClr val="tx1"/>
                </a:solidFill>
                <a:round/>
                <a:headEnd/>
                <a:tailEnd/>
              </a:ln>
            </p:spPr>
            <p:txBody>
              <a:bodyPr wrap="none" anchor="ctr"/>
              <a:lstStyle/>
              <a:p>
                <a:endParaRPr lang="zh-CN" altLang="en-US"/>
              </a:p>
            </p:txBody>
          </p:sp>
          <p:sp>
            <p:nvSpPr>
              <p:cNvPr id="27700" name="Text Box 20"/>
              <p:cNvSpPr txBox="1">
                <a:spLocks noChangeArrowheads="1"/>
              </p:cNvSpPr>
              <p:nvPr/>
            </p:nvSpPr>
            <p:spPr bwMode="auto">
              <a:xfrm>
                <a:off x="1104" y="1785"/>
                <a:ext cx="480" cy="231"/>
              </a:xfrm>
              <a:prstGeom prst="rect">
                <a:avLst/>
              </a:prstGeom>
              <a:noFill/>
              <a:ln w="9525">
                <a:noFill/>
                <a:miter lim="800000"/>
                <a:headEnd/>
                <a:tailEnd/>
              </a:ln>
            </p:spPr>
            <p:txBody>
              <a:bodyPr>
                <a:spAutoFit/>
              </a:bodyPr>
              <a:lstStyle/>
              <a:p>
                <a:pPr algn="l" eaLnBrk="0" hangingPunct="0">
                  <a:spcBef>
                    <a:spcPct val="50000"/>
                  </a:spcBef>
                </a:pPr>
                <a:r>
                  <a:rPr lang="en-US" altLang="zh-CN" sz="1800">
                    <a:latin typeface="Times New Roman" pitchFamily="18" charset="0"/>
                    <a:ea typeface="宋体" pitchFamily="2" charset="-122"/>
                  </a:rPr>
                  <a:t>Step 4</a:t>
                </a:r>
                <a:endParaRPr lang="en-US" altLang="zh-CN">
                  <a:latin typeface="Times New Roman" pitchFamily="18" charset="0"/>
                  <a:ea typeface="宋体" pitchFamily="2" charset="-122"/>
                </a:endParaRPr>
              </a:p>
            </p:txBody>
          </p:sp>
        </p:grpSp>
        <p:sp>
          <p:nvSpPr>
            <p:cNvPr id="27660" name="Text Box 21"/>
            <p:cNvSpPr txBox="1">
              <a:spLocks noChangeArrowheads="1"/>
            </p:cNvSpPr>
            <p:nvPr/>
          </p:nvSpPr>
          <p:spPr bwMode="auto">
            <a:xfrm>
              <a:off x="1440" y="2508"/>
              <a:ext cx="212" cy="288"/>
            </a:xfrm>
            <a:prstGeom prst="rect">
              <a:avLst/>
            </a:prstGeom>
            <a:noFill/>
            <a:ln w="9525">
              <a:noFill/>
              <a:miter lim="800000"/>
              <a:headEnd/>
              <a:tailEnd/>
            </a:ln>
          </p:spPr>
          <p:txBody>
            <a:bodyPr wrap="none">
              <a:spAutoFit/>
            </a:bodyPr>
            <a:lstStyle/>
            <a:p>
              <a:pPr algn="l" eaLnBrk="0" hangingPunct="0"/>
              <a:r>
                <a:rPr lang="en-US" altLang="zh-CN">
                  <a:latin typeface="Times New Roman" pitchFamily="18" charset="0"/>
                  <a:ea typeface="宋体" pitchFamily="2" charset="-122"/>
                </a:rPr>
                <a:t>b</a:t>
              </a:r>
            </a:p>
          </p:txBody>
        </p:sp>
        <p:sp>
          <p:nvSpPr>
            <p:cNvPr id="27661" name="Text Box 22"/>
            <p:cNvSpPr txBox="1">
              <a:spLocks noChangeArrowheads="1"/>
            </p:cNvSpPr>
            <p:nvPr/>
          </p:nvSpPr>
          <p:spPr bwMode="auto">
            <a:xfrm>
              <a:off x="1440" y="3108"/>
              <a:ext cx="212" cy="288"/>
            </a:xfrm>
            <a:prstGeom prst="rect">
              <a:avLst/>
            </a:prstGeom>
            <a:noFill/>
            <a:ln w="9525">
              <a:noFill/>
              <a:miter lim="800000"/>
              <a:headEnd/>
              <a:tailEnd/>
            </a:ln>
          </p:spPr>
          <p:txBody>
            <a:bodyPr wrap="none">
              <a:spAutoFit/>
            </a:bodyPr>
            <a:lstStyle/>
            <a:p>
              <a:pPr algn="l" eaLnBrk="0" hangingPunct="0"/>
              <a:r>
                <a:rPr lang="en-US" altLang="zh-CN">
                  <a:latin typeface="Times New Roman" pitchFamily="18" charset="0"/>
                  <a:ea typeface="宋体" pitchFamily="2" charset="-122"/>
                </a:rPr>
                <a:t>d</a:t>
              </a:r>
            </a:p>
          </p:txBody>
        </p:sp>
        <p:sp>
          <p:nvSpPr>
            <p:cNvPr id="27662" name="Text Box 23"/>
            <p:cNvSpPr txBox="1">
              <a:spLocks noChangeArrowheads="1"/>
            </p:cNvSpPr>
            <p:nvPr/>
          </p:nvSpPr>
          <p:spPr bwMode="auto">
            <a:xfrm>
              <a:off x="1440" y="2808"/>
              <a:ext cx="201" cy="288"/>
            </a:xfrm>
            <a:prstGeom prst="rect">
              <a:avLst/>
            </a:prstGeom>
            <a:noFill/>
            <a:ln w="9525">
              <a:noFill/>
              <a:miter lim="800000"/>
              <a:headEnd/>
              <a:tailEnd/>
            </a:ln>
          </p:spPr>
          <p:txBody>
            <a:bodyPr wrap="none">
              <a:spAutoFit/>
            </a:bodyPr>
            <a:lstStyle/>
            <a:p>
              <a:pPr algn="l" eaLnBrk="0" hangingPunct="0"/>
              <a:r>
                <a:rPr lang="en-US" altLang="zh-CN">
                  <a:latin typeface="Times New Roman" pitchFamily="18" charset="0"/>
                  <a:ea typeface="宋体" pitchFamily="2" charset="-122"/>
                </a:rPr>
                <a:t>c</a:t>
              </a:r>
            </a:p>
          </p:txBody>
        </p:sp>
        <p:sp>
          <p:nvSpPr>
            <p:cNvPr id="27663" name="Text Box 24"/>
            <p:cNvSpPr txBox="1">
              <a:spLocks noChangeArrowheads="1"/>
            </p:cNvSpPr>
            <p:nvPr/>
          </p:nvSpPr>
          <p:spPr bwMode="auto">
            <a:xfrm>
              <a:off x="1440" y="3408"/>
              <a:ext cx="201" cy="288"/>
            </a:xfrm>
            <a:prstGeom prst="rect">
              <a:avLst/>
            </a:prstGeom>
            <a:noFill/>
            <a:ln w="9525">
              <a:noFill/>
              <a:miter lim="800000"/>
              <a:headEnd/>
              <a:tailEnd/>
            </a:ln>
          </p:spPr>
          <p:txBody>
            <a:bodyPr wrap="none">
              <a:spAutoFit/>
            </a:bodyPr>
            <a:lstStyle/>
            <a:p>
              <a:pPr algn="l" eaLnBrk="0" hangingPunct="0"/>
              <a:r>
                <a:rPr lang="en-US" altLang="zh-CN">
                  <a:latin typeface="Times New Roman" pitchFamily="18" charset="0"/>
                  <a:ea typeface="宋体" pitchFamily="2" charset="-122"/>
                </a:rPr>
                <a:t>e</a:t>
              </a:r>
            </a:p>
          </p:txBody>
        </p:sp>
        <p:sp>
          <p:nvSpPr>
            <p:cNvPr id="27664" name="Text Box 25"/>
            <p:cNvSpPr txBox="1">
              <a:spLocks noChangeArrowheads="1"/>
            </p:cNvSpPr>
            <p:nvPr/>
          </p:nvSpPr>
          <p:spPr bwMode="auto">
            <a:xfrm>
              <a:off x="1440" y="2208"/>
              <a:ext cx="201" cy="288"/>
            </a:xfrm>
            <a:prstGeom prst="rect">
              <a:avLst/>
            </a:prstGeom>
            <a:noFill/>
            <a:ln w="9525">
              <a:noFill/>
              <a:miter lim="800000"/>
              <a:headEnd/>
              <a:tailEnd/>
            </a:ln>
          </p:spPr>
          <p:txBody>
            <a:bodyPr wrap="none">
              <a:spAutoFit/>
            </a:bodyPr>
            <a:lstStyle/>
            <a:p>
              <a:pPr algn="l" eaLnBrk="0" hangingPunct="0"/>
              <a:r>
                <a:rPr lang="en-US" altLang="zh-CN">
                  <a:latin typeface="Times New Roman" pitchFamily="18" charset="0"/>
                  <a:ea typeface="宋体" pitchFamily="2" charset="-122"/>
                </a:rPr>
                <a:t>a</a:t>
              </a:r>
            </a:p>
          </p:txBody>
        </p:sp>
        <p:sp>
          <p:nvSpPr>
            <p:cNvPr id="27665" name="Oval 26"/>
            <p:cNvSpPr>
              <a:spLocks noChangeArrowheads="1"/>
            </p:cNvSpPr>
            <p:nvPr/>
          </p:nvSpPr>
          <p:spPr bwMode="auto">
            <a:xfrm>
              <a:off x="1392" y="2256"/>
              <a:ext cx="288" cy="240"/>
            </a:xfrm>
            <a:prstGeom prst="ellipse">
              <a:avLst/>
            </a:prstGeom>
            <a:noFill/>
            <a:ln w="9525">
              <a:solidFill>
                <a:schemeClr val="tx1"/>
              </a:solidFill>
              <a:round/>
              <a:headEnd/>
              <a:tailEnd/>
            </a:ln>
          </p:spPr>
          <p:txBody>
            <a:bodyPr wrap="none" anchor="ctr"/>
            <a:lstStyle/>
            <a:p>
              <a:endParaRPr lang="zh-CN" altLang="zh-CN"/>
            </a:p>
          </p:txBody>
        </p:sp>
        <p:sp>
          <p:nvSpPr>
            <p:cNvPr id="27666" name="Oval 27"/>
            <p:cNvSpPr>
              <a:spLocks noChangeArrowheads="1"/>
            </p:cNvSpPr>
            <p:nvPr/>
          </p:nvSpPr>
          <p:spPr bwMode="auto">
            <a:xfrm>
              <a:off x="1392" y="2544"/>
              <a:ext cx="288" cy="240"/>
            </a:xfrm>
            <a:prstGeom prst="ellipse">
              <a:avLst/>
            </a:prstGeom>
            <a:noFill/>
            <a:ln w="9525">
              <a:solidFill>
                <a:schemeClr val="tx1"/>
              </a:solidFill>
              <a:round/>
              <a:headEnd/>
              <a:tailEnd/>
            </a:ln>
          </p:spPr>
          <p:txBody>
            <a:bodyPr wrap="none" anchor="ctr"/>
            <a:lstStyle/>
            <a:p>
              <a:endParaRPr lang="zh-CN" altLang="zh-CN"/>
            </a:p>
          </p:txBody>
        </p:sp>
        <p:sp>
          <p:nvSpPr>
            <p:cNvPr id="27667" name="Oval 28"/>
            <p:cNvSpPr>
              <a:spLocks noChangeArrowheads="1"/>
            </p:cNvSpPr>
            <p:nvPr/>
          </p:nvSpPr>
          <p:spPr bwMode="auto">
            <a:xfrm>
              <a:off x="1392" y="2832"/>
              <a:ext cx="288" cy="240"/>
            </a:xfrm>
            <a:prstGeom prst="ellipse">
              <a:avLst/>
            </a:prstGeom>
            <a:noFill/>
            <a:ln w="9525">
              <a:solidFill>
                <a:schemeClr val="tx1"/>
              </a:solidFill>
              <a:round/>
              <a:headEnd/>
              <a:tailEnd/>
            </a:ln>
          </p:spPr>
          <p:txBody>
            <a:bodyPr wrap="none" anchor="ctr"/>
            <a:lstStyle/>
            <a:p>
              <a:endParaRPr lang="zh-CN" altLang="zh-CN"/>
            </a:p>
          </p:txBody>
        </p:sp>
        <p:sp>
          <p:nvSpPr>
            <p:cNvPr id="27668" name="Oval 29"/>
            <p:cNvSpPr>
              <a:spLocks noChangeArrowheads="1"/>
            </p:cNvSpPr>
            <p:nvPr/>
          </p:nvSpPr>
          <p:spPr bwMode="auto">
            <a:xfrm>
              <a:off x="1392" y="3120"/>
              <a:ext cx="288" cy="240"/>
            </a:xfrm>
            <a:prstGeom prst="ellipse">
              <a:avLst/>
            </a:prstGeom>
            <a:noFill/>
            <a:ln w="9525">
              <a:solidFill>
                <a:schemeClr val="tx1"/>
              </a:solidFill>
              <a:round/>
              <a:headEnd/>
              <a:tailEnd/>
            </a:ln>
          </p:spPr>
          <p:txBody>
            <a:bodyPr wrap="none" anchor="ctr"/>
            <a:lstStyle/>
            <a:p>
              <a:endParaRPr lang="zh-CN" altLang="zh-CN"/>
            </a:p>
          </p:txBody>
        </p:sp>
        <p:sp>
          <p:nvSpPr>
            <p:cNvPr id="27669" name="Oval 30"/>
            <p:cNvSpPr>
              <a:spLocks noChangeArrowheads="1"/>
            </p:cNvSpPr>
            <p:nvPr/>
          </p:nvSpPr>
          <p:spPr bwMode="auto">
            <a:xfrm>
              <a:off x="1392" y="3408"/>
              <a:ext cx="288" cy="240"/>
            </a:xfrm>
            <a:prstGeom prst="ellipse">
              <a:avLst/>
            </a:prstGeom>
            <a:noFill/>
            <a:ln w="9525">
              <a:solidFill>
                <a:schemeClr val="tx1"/>
              </a:solidFill>
              <a:round/>
              <a:headEnd/>
              <a:tailEnd/>
            </a:ln>
          </p:spPr>
          <p:txBody>
            <a:bodyPr wrap="none" anchor="ctr"/>
            <a:lstStyle/>
            <a:p>
              <a:endParaRPr lang="zh-CN" altLang="zh-CN"/>
            </a:p>
          </p:txBody>
        </p:sp>
        <p:sp>
          <p:nvSpPr>
            <p:cNvPr id="27670" name="Text Box 31"/>
            <p:cNvSpPr txBox="1">
              <a:spLocks noChangeArrowheads="1"/>
            </p:cNvSpPr>
            <p:nvPr/>
          </p:nvSpPr>
          <p:spPr bwMode="auto">
            <a:xfrm>
              <a:off x="1968" y="2304"/>
              <a:ext cx="345" cy="288"/>
            </a:xfrm>
            <a:prstGeom prst="rect">
              <a:avLst/>
            </a:prstGeom>
            <a:noFill/>
            <a:ln w="9525">
              <a:noFill/>
              <a:miter lim="800000"/>
              <a:headEnd/>
              <a:tailEnd/>
            </a:ln>
          </p:spPr>
          <p:txBody>
            <a:bodyPr wrap="none">
              <a:spAutoFit/>
            </a:bodyPr>
            <a:lstStyle/>
            <a:p>
              <a:pPr algn="l" eaLnBrk="0" hangingPunct="0"/>
              <a:r>
                <a:rPr lang="en-US" altLang="zh-CN">
                  <a:latin typeface="Times New Roman" pitchFamily="18" charset="0"/>
                  <a:ea typeface="宋体" pitchFamily="2" charset="-122"/>
                </a:rPr>
                <a:t>a b</a:t>
              </a:r>
            </a:p>
          </p:txBody>
        </p:sp>
        <p:sp>
          <p:nvSpPr>
            <p:cNvPr id="27671" name="Oval 32"/>
            <p:cNvSpPr>
              <a:spLocks noChangeArrowheads="1"/>
            </p:cNvSpPr>
            <p:nvPr/>
          </p:nvSpPr>
          <p:spPr bwMode="auto">
            <a:xfrm>
              <a:off x="1872" y="2352"/>
              <a:ext cx="528" cy="240"/>
            </a:xfrm>
            <a:prstGeom prst="ellipse">
              <a:avLst/>
            </a:prstGeom>
            <a:noFill/>
            <a:ln w="9525">
              <a:solidFill>
                <a:schemeClr val="tx1"/>
              </a:solidFill>
              <a:round/>
              <a:headEnd/>
              <a:tailEnd/>
            </a:ln>
          </p:spPr>
          <p:txBody>
            <a:bodyPr wrap="none" anchor="ctr"/>
            <a:lstStyle/>
            <a:p>
              <a:endParaRPr lang="zh-CN" altLang="zh-CN"/>
            </a:p>
          </p:txBody>
        </p:sp>
        <p:sp>
          <p:nvSpPr>
            <p:cNvPr id="27672" name="Text Box 33"/>
            <p:cNvSpPr txBox="1">
              <a:spLocks noChangeArrowheads="1"/>
            </p:cNvSpPr>
            <p:nvPr/>
          </p:nvSpPr>
          <p:spPr bwMode="auto">
            <a:xfrm>
              <a:off x="2496" y="3216"/>
              <a:ext cx="345" cy="288"/>
            </a:xfrm>
            <a:prstGeom prst="rect">
              <a:avLst/>
            </a:prstGeom>
            <a:noFill/>
            <a:ln w="9525">
              <a:noFill/>
              <a:miter lim="800000"/>
              <a:headEnd/>
              <a:tailEnd/>
            </a:ln>
          </p:spPr>
          <p:txBody>
            <a:bodyPr wrap="none">
              <a:spAutoFit/>
            </a:bodyPr>
            <a:lstStyle/>
            <a:p>
              <a:pPr algn="l" eaLnBrk="0" hangingPunct="0"/>
              <a:r>
                <a:rPr lang="en-US" altLang="zh-CN">
                  <a:latin typeface="Times New Roman" pitchFamily="18" charset="0"/>
                  <a:ea typeface="宋体" pitchFamily="2" charset="-122"/>
                </a:rPr>
                <a:t>d e</a:t>
              </a:r>
            </a:p>
          </p:txBody>
        </p:sp>
        <p:sp>
          <p:nvSpPr>
            <p:cNvPr id="27673" name="Oval 34"/>
            <p:cNvSpPr>
              <a:spLocks noChangeArrowheads="1"/>
            </p:cNvSpPr>
            <p:nvPr/>
          </p:nvSpPr>
          <p:spPr bwMode="auto">
            <a:xfrm>
              <a:off x="2400" y="3264"/>
              <a:ext cx="528" cy="240"/>
            </a:xfrm>
            <a:prstGeom prst="ellipse">
              <a:avLst/>
            </a:prstGeom>
            <a:noFill/>
            <a:ln w="9525">
              <a:solidFill>
                <a:schemeClr val="tx1"/>
              </a:solidFill>
              <a:round/>
              <a:headEnd/>
              <a:tailEnd/>
            </a:ln>
          </p:spPr>
          <p:txBody>
            <a:bodyPr wrap="none" anchor="ctr"/>
            <a:lstStyle/>
            <a:p>
              <a:endParaRPr lang="zh-CN" altLang="zh-CN"/>
            </a:p>
          </p:txBody>
        </p:sp>
        <p:sp>
          <p:nvSpPr>
            <p:cNvPr id="27674" name="Text Box 35"/>
            <p:cNvSpPr txBox="1">
              <a:spLocks noChangeArrowheads="1"/>
            </p:cNvSpPr>
            <p:nvPr/>
          </p:nvSpPr>
          <p:spPr bwMode="auto">
            <a:xfrm>
              <a:off x="2880" y="2928"/>
              <a:ext cx="478" cy="288"/>
            </a:xfrm>
            <a:prstGeom prst="rect">
              <a:avLst/>
            </a:prstGeom>
            <a:noFill/>
            <a:ln w="9525">
              <a:noFill/>
              <a:miter lim="800000"/>
              <a:headEnd/>
              <a:tailEnd/>
            </a:ln>
          </p:spPr>
          <p:txBody>
            <a:bodyPr wrap="none">
              <a:spAutoFit/>
            </a:bodyPr>
            <a:lstStyle/>
            <a:p>
              <a:pPr algn="l" eaLnBrk="0" hangingPunct="0"/>
              <a:r>
                <a:rPr lang="en-US" altLang="zh-CN">
                  <a:latin typeface="Times New Roman" pitchFamily="18" charset="0"/>
                  <a:ea typeface="宋体" pitchFamily="2" charset="-122"/>
                </a:rPr>
                <a:t>c d e</a:t>
              </a:r>
            </a:p>
          </p:txBody>
        </p:sp>
        <p:sp>
          <p:nvSpPr>
            <p:cNvPr id="27675" name="Oval 36"/>
            <p:cNvSpPr>
              <a:spLocks noChangeArrowheads="1"/>
            </p:cNvSpPr>
            <p:nvPr/>
          </p:nvSpPr>
          <p:spPr bwMode="auto">
            <a:xfrm>
              <a:off x="2784" y="2928"/>
              <a:ext cx="624" cy="288"/>
            </a:xfrm>
            <a:prstGeom prst="ellipse">
              <a:avLst/>
            </a:prstGeom>
            <a:noFill/>
            <a:ln w="9525">
              <a:solidFill>
                <a:schemeClr val="tx1"/>
              </a:solidFill>
              <a:round/>
              <a:headEnd/>
              <a:tailEnd/>
            </a:ln>
          </p:spPr>
          <p:txBody>
            <a:bodyPr wrap="none" anchor="ctr"/>
            <a:lstStyle/>
            <a:p>
              <a:endParaRPr lang="zh-CN" altLang="zh-CN"/>
            </a:p>
          </p:txBody>
        </p:sp>
        <p:sp>
          <p:nvSpPr>
            <p:cNvPr id="27676" name="Text Box 37"/>
            <p:cNvSpPr txBox="1">
              <a:spLocks noChangeArrowheads="1"/>
            </p:cNvSpPr>
            <p:nvPr/>
          </p:nvSpPr>
          <p:spPr bwMode="auto">
            <a:xfrm>
              <a:off x="3216" y="2592"/>
              <a:ext cx="755" cy="288"/>
            </a:xfrm>
            <a:prstGeom prst="rect">
              <a:avLst/>
            </a:prstGeom>
            <a:noFill/>
            <a:ln w="9525">
              <a:noFill/>
              <a:miter lim="800000"/>
              <a:headEnd/>
              <a:tailEnd/>
            </a:ln>
          </p:spPr>
          <p:txBody>
            <a:bodyPr wrap="none">
              <a:spAutoFit/>
            </a:bodyPr>
            <a:lstStyle/>
            <a:p>
              <a:pPr algn="l" eaLnBrk="0" hangingPunct="0"/>
              <a:r>
                <a:rPr lang="en-US" altLang="zh-CN">
                  <a:latin typeface="Times New Roman" pitchFamily="18" charset="0"/>
                  <a:ea typeface="宋体" pitchFamily="2" charset="-122"/>
                </a:rPr>
                <a:t>a b c d e</a:t>
              </a:r>
            </a:p>
          </p:txBody>
        </p:sp>
        <p:sp>
          <p:nvSpPr>
            <p:cNvPr id="27677" name="Oval 38"/>
            <p:cNvSpPr>
              <a:spLocks noChangeArrowheads="1"/>
            </p:cNvSpPr>
            <p:nvPr/>
          </p:nvSpPr>
          <p:spPr bwMode="auto">
            <a:xfrm>
              <a:off x="3120" y="2592"/>
              <a:ext cx="1008" cy="288"/>
            </a:xfrm>
            <a:prstGeom prst="ellipse">
              <a:avLst/>
            </a:prstGeom>
            <a:noFill/>
            <a:ln w="9525">
              <a:solidFill>
                <a:schemeClr val="tx1"/>
              </a:solidFill>
              <a:round/>
              <a:headEnd/>
              <a:tailEnd/>
            </a:ln>
          </p:spPr>
          <p:txBody>
            <a:bodyPr wrap="none" anchor="ctr"/>
            <a:lstStyle/>
            <a:p>
              <a:endParaRPr lang="zh-CN" altLang="zh-CN"/>
            </a:p>
          </p:txBody>
        </p:sp>
        <p:sp>
          <p:nvSpPr>
            <p:cNvPr id="27678" name="Line 39"/>
            <p:cNvSpPr>
              <a:spLocks noChangeShapeType="1"/>
            </p:cNvSpPr>
            <p:nvPr/>
          </p:nvSpPr>
          <p:spPr bwMode="auto">
            <a:xfrm>
              <a:off x="1200" y="3753"/>
              <a:ext cx="3216" cy="0"/>
            </a:xfrm>
            <a:prstGeom prst="line">
              <a:avLst/>
            </a:prstGeom>
            <a:noFill/>
            <a:ln w="19050">
              <a:solidFill>
                <a:schemeClr val="tx1"/>
              </a:solidFill>
              <a:round/>
              <a:headEnd type="triangle" w="med" len="med"/>
              <a:tailEnd/>
            </a:ln>
          </p:spPr>
          <p:txBody>
            <a:bodyPr wrap="none" anchor="ctr"/>
            <a:lstStyle/>
            <a:p>
              <a:endParaRPr lang="zh-CN" altLang="en-US"/>
            </a:p>
          </p:txBody>
        </p:sp>
        <p:sp>
          <p:nvSpPr>
            <p:cNvPr id="27679" name="Line 40"/>
            <p:cNvSpPr>
              <a:spLocks noChangeShapeType="1"/>
            </p:cNvSpPr>
            <p:nvPr/>
          </p:nvSpPr>
          <p:spPr bwMode="auto">
            <a:xfrm flipH="1">
              <a:off x="1536" y="3753"/>
              <a:ext cx="0" cy="96"/>
            </a:xfrm>
            <a:prstGeom prst="line">
              <a:avLst/>
            </a:prstGeom>
            <a:noFill/>
            <a:ln w="9525">
              <a:solidFill>
                <a:schemeClr val="tx1"/>
              </a:solidFill>
              <a:round/>
              <a:headEnd/>
              <a:tailEnd/>
            </a:ln>
          </p:spPr>
          <p:txBody>
            <a:bodyPr wrap="none" anchor="ctr"/>
            <a:lstStyle/>
            <a:p>
              <a:endParaRPr lang="zh-CN" altLang="en-US"/>
            </a:p>
          </p:txBody>
        </p:sp>
        <p:sp>
          <p:nvSpPr>
            <p:cNvPr id="27680" name="Text Box 41"/>
            <p:cNvSpPr txBox="1">
              <a:spLocks noChangeArrowheads="1"/>
            </p:cNvSpPr>
            <p:nvPr/>
          </p:nvSpPr>
          <p:spPr bwMode="auto">
            <a:xfrm>
              <a:off x="1440" y="3810"/>
              <a:ext cx="480" cy="231"/>
            </a:xfrm>
            <a:prstGeom prst="rect">
              <a:avLst/>
            </a:prstGeom>
            <a:noFill/>
            <a:ln w="9525">
              <a:noFill/>
              <a:miter lim="800000"/>
              <a:headEnd/>
              <a:tailEnd/>
            </a:ln>
          </p:spPr>
          <p:txBody>
            <a:bodyPr>
              <a:spAutoFit/>
            </a:bodyPr>
            <a:lstStyle/>
            <a:p>
              <a:pPr algn="l" eaLnBrk="0" hangingPunct="0">
                <a:spcBef>
                  <a:spcPct val="50000"/>
                </a:spcBef>
              </a:pPr>
              <a:r>
                <a:rPr lang="en-US" altLang="zh-CN" sz="1800">
                  <a:latin typeface="Times New Roman" pitchFamily="18" charset="0"/>
                  <a:ea typeface="宋体" pitchFamily="2" charset="-122"/>
                </a:rPr>
                <a:t>Step 4</a:t>
              </a:r>
              <a:endParaRPr lang="en-US" altLang="zh-CN">
                <a:latin typeface="Times New Roman" pitchFamily="18" charset="0"/>
                <a:ea typeface="宋体" pitchFamily="2" charset="-122"/>
              </a:endParaRPr>
            </a:p>
          </p:txBody>
        </p:sp>
        <p:sp>
          <p:nvSpPr>
            <p:cNvPr id="27681" name="Line 42"/>
            <p:cNvSpPr>
              <a:spLocks noChangeShapeType="1"/>
            </p:cNvSpPr>
            <p:nvPr/>
          </p:nvSpPr>
          <p:spPr bwMode="auto">
            <a:xfrm flipH="1">
              <a:off x="2064" y="3744"/>
              <a:ext cx="0" cy="96"/>
            </a:xfrm>
            <a:prstGeom prst="line">
              <a:avLst/>
            </a:prstGeom>
            <a:noFill/>
            <a:ln w="9525">
              <a:solidFill>
                <a:schemeClr val="tx1"/>
              </a:solidFill>
              <a:round/>
              <a:headEnd/>
              <a:tailEnd/>
            </a:ln>
          </p:spPr>
          <p:txBody>
            <a:bodyPr wrap="none" anchor="ctr"/>
            <a:lstStyle/>
            <a:p>
              <a:endParaRPr lang="zh-CN" altLang="en-US"/>
            </a:p>
          </p:txBody>
        </p:sp>
        <p:sp>
          <p:nvSpPr>
            <p:cNvPr id="27682" name="Text Box 43"/>
            <p:cNvSpPr txBox="1">
              <a:spLocks noChangeArrowheads="1"/>
            </p:cNvSpPr>
            <p:nvPr/>
          </p:nvSpPr>
          <p:spPr bwMode="auto">
            <a:xfrm>
              <a:off x="1968" y="3801"/>
              <a:ext cx="480" cy="231"/>
            </a:xfrm>
            <a:prstGeom prst="rect">
              <a:avLst/>
            </a:prstGeom>
            <a:noFill/>
            <a:ln w="9525">
              <a:noFill/>
              <a:miter lim="800000"/>
              <a:headEnd/>
              <a:tailEnd/>
            </a:ln>
          </p:spPr>
          <p:txBody>
            <a:bodyPr>
              <a:spAutoFit/>
            </a:bodyPr>
            <a:lstStyle/>
            <a:p>
              <a:pPr algn="l" eaLnBrk="0" hangingPunct="0">
                <a:spcBef>
                  <a:spcPct val="50000"/>
                </a:spcBef>
              </a:pPr>
              <a:r>
                <a:rPr lang="en-US" altLang="zh-CN" sz="1800">
                  <a:latin typeface="Times New Roman" pitchFamily="18" charset="0"/>
                  <a:ea typeface="宋体" pitchFamily="2" charset="-122"/>
                </a:rPr>
                <a:t>Step 3</a:t>
              </a:r>
              <a:endParaRPr lang="en-US" altLang="zh-CN">
                <a:latin typeface="Times New Roman" pitchFamily="18" charset="0"/>
                <a:ea typeface="宋体" pitchFamily="2" charset="-122"/>
              </a:endParaRPr>
            </a:p>
          </p:txBody>
        </p:sp>
        <p:sp>
          <p:nvSpPr>
            <p:cNvPr id="27683" name="Line 44"/>
            <p:cNvSpPr>
              <a:spLocks noChangeShapeType="1"/>
            </p:cNvSpPr>
            <p:nvPr/>
          </p:nvSpPr>
          <p:spPr bwMode="auto">
            <a:xfrm flipH="1">
              <a:off x="2592" y="3744"/>
              <a:ext cx="0" cy="96"/>
            </a:xfrm>
            <a:prstGeom prst="line">
              <a:avLst/>
            </a:prstGeom>
            <a:noFill/>
            <a:ln w="9525">
              <a:solidFill>
                <a:schemeClr val="tx1"/>
              </a:solidFill>
              <a:round/>
              <a:headEnd/>
              <a:tailEnd/>
            </a:ln>
          </p:spPr>
          <p:txBody>
            <a:bodyPr wrap="none" anchor="ctr"/>
            <a:lstStyle/>
            <a:p>
              <a:endParaRPr lang="zh-CN" altLang="en-US"/>
            </a:p>
          </p:txBody>
        </p:sp>
        <p:sp>
          <p:nvSpPr>
            <p:cNvPr id="27684" name="Text Box 45"/>
            <p:cNvSpPr txBox="1">
              <a:spLocks noChangeArrowheads="1"/>
            </p:cNvSpPr>
            <p:nvPr/>
          </p:nvSpPr>
          <p:spPr bwMode="auto">
            <a:xfrm>
              <a:off x="2496" y="3801"/>
              <a:ext cx="480" cy="231"/>
            </a:xfrm>
            <a:prstGeom prst="rect">
              <a:avLst/>
            </a:prstGeom>
            <a:noFill/>
            <a:ln w="9525">
              <a:noFill/>
              <a:miter lim="800000"/>
              <a:headEnd/>
              <a:tailEnd/>
            </a:ln>
          </p:spPr>
          <p:txBody>
            <a:bodyPr>
              <a:spAutoFit/>
            </a:bodyPr>
            <a:lstStyle/>
            <a:p>
              <a:pPr algn="l" eaLnBrk="0" hangingPunct="0">
                <a:spcBef>
                  <a:spcPct val="50000"/>
                </a:spcBef>
              </a:pPr>
              <a:r>
                <a:rPr lang="en-US" altLang="zh-CN" sz="1800">
                  <a:latin typeface="Times New Roman" pitchFamily="18" charset="0"/>
                  <a:ea typeface="宋体" pitchFamily="2" charset="-122"/>
                </a:rPr>
                <a:t>Step 2</a:t>
              </a:r>
              <a:endParaRPr lang="en-US" altLang="zh-CN">
                <a:latin typeface="Times New Roman" pitchFamily="18" charset="0"/>
                <a:ea typeface="宋体" pitchFamily="2" charset="-122"/>
              </a:endParaRPr>
            </a:p>
          </p:txBody>
        </p:sp>
        <p:sp>
          <p:nvSpPr>
            <p:cNvPr id="27685" name="Line 46"/>
            <p:cNvSpPr>
              <a:spLocks noChangeShapeType="1"/>
            </p:cNvSpPr>
            <p:nvPr/>
          </p:nvSpPr>
          <p:spPr bwMode="auto">
            <a:xfrm flipH="1">
              <a:off x="3072" y="3744"/>
              <a:ext cx="0" cy="96"/>
            </a:xfrm>
            <a:prstGeom prst="line">
              <a:avLst/>
            </a:prstGeom>
            <a:noFill/>
            <a:ln w="9525">
              <a:solidFill>
                <a:schemeClr val="tx1"/>
              </a:solidFill>
              <a:round/>
              <a:headEnd/>
              <a:tailEnd/>
            </a:ln>
          </p:spPr>
          <p:txBody>
            <a:bodyPr wrap="none" anchor="ctr"/>
            <a:lstStyle/>
            <a:p>
              <a:endParaRPr lang="zh-CN" altLang="en-US"/>
            </a:p>
          </p:txBody>
        </p:sp>
        <p:sp>
          <p:nvSpPr>
            <p:cNvPr id="27686" name="Text Box 47"/>
            <p:cNvSpPr txBox="1">
              <a:spLocks noChangeArrowheads="1"/>
            </p:cNvSpPr>
            <p:nvPr/>
          </p:nvSpPr>
          <p:spPr bwMode="auto">
            <a:xfrm>
              <a:off x="2976" y="3801"/>
              <a:ext cx="480" cy="231"/>
            </a:xfrm>
            <a:prstGeom prst="rect">
              <a:avLst/>
            </a:prstGeom>
            <a:noFill/>
            <a:ln w="9525">
              <a:noFill/>
              <a:miter lim="800000"/>
              <a:headEnd/>
              <a:tailEnd/>
            </a:ln>
          </p:spPr>
          <p:txBody>
            <a:bodyPr>
              <a:spAutoFit/>
            </a:bodyPr>
            <a:lstStyle/>
            <a:p>
              <a:pPr algn="l" eaLnBrk="0" hangingPunct="0">
                <a:spcBef>
                  <a:spcPct val="50000"/>
                </a:spcBef>
              </a:pPr>
              <a:r>
                <a:rPr lang="en-US" altLang="zh-CN" sz="1800">
                  <a:latin typeface="Times New Roman" pitchFamily="18" charset="0"/>
                  <a:ea typeface="宋体" pitchFamily="2" charset="-122"/>
                </a:rPr>
                <a:t>Step 1</a:t>
              </a:r>
              <a:endParaRPr lang="en-US" altLang="zh-CN">
                <a:latin typeface="Times New Roman" pitchFamily="18" charset="0"/>
                <a:ea typeface="宋体" pitchFamily="2" charset="-122"/>
              </a:endParaRPr>
            </a:p>
          </p:txBody>
        </p:sp>
        <p:sp>
          <p:nvSpPr>
            <p:cNvPr id="27687" name="Line 48"/>
            <p:cNvSpPr>
              <a:spLocks noChangeShapeType="1"/>
            </p:cNvSpPr>
            <p:nvPr/>
          </p:nvSpPr>
          <p:spPr bwMode="auto">
            <a:xfrm flipH="1">
              <a:off x="3552" y="3744"/>
              <a:ext cx="0" cy="96"/>
            </a:xfrm>
            <a:prstGeom prst="line">
              <a:avLst/>
            </a:prstGeom>
            <a:noFill/>
            <a:ln w="9525">
              <a:solidFill>
                <a:schemeClr val="tx1"/>
              </a:solidFill>
              <a:round/>
              <a:headEnd/>
              <a:tailEnd/>
            </a:ln>
          </p:spPr>
          <p:txBody>
            <a:bodyPr wrap="none" anchor="ctr"/>
            <a:lstStyle/>
            <a:p>
              <a:endParaRPr lang="zh-CN" altLang="en-US"/>
            </a:p>
          </p:txBody>
        </p:sp>
        <p:sp>
          <p:nvSpPr>
            <p:cNvPr id="27688" name="Text Box 49"/>
            <p:cNvSpPr txBox="1">
              <a:spLocks noChangeArrowheads="1"/>
            </p:cNvSpPr>
            <p:nvPr/>
          </p:nvSpPr>
          <p:spPr bwMode="auto">
            <a:xfrm>
              <a:off x="3456" y="3801"/>
              <a:ext cx="480" cy="231"/>
            </a:xfrm>
            <a:prstGeom prst="rect">
              <a:avLst/>
            </a:prstGeom>
            <a:noFill/>
            <a:ln w="9525">
              <a:noFill/>
              <a:miter lim="800000"/>
              <a:headEnd/>
              <a:tailEnd/>
            </a:ln>
          </p:spPr>
          <p:txBody>
            <a:bodyPr>
              <a:spAutoFit/>
            </a:bodyPr>
            <a:lstStyle/>
            <a:p>
              <a:pPr algn="l" eaLnBrk="0" hangingPunct="0">
                <a:spcBef>
                  <a:spcPct val="50000"/>
                </a:spcBef>
              </a:pPr>
              <a:r>
                <a:rPr lang="en-US" altLang="zh-CN" sz="1800">
                  <a:latin typeface="Times New Roman" pitchFamily="18" charset="0"/>
                  <a:ea typeface="宋体" pitchFamily="2" charset="-122"/>
                </a:rPr>
                <a:t>Step 0</a:t>
              </a:r>
              <a:endParaRPr lang="en-US" altLang="zh-CN">
                <a:latin typeface="Times New Roman" pitchFamily="18" charset="0"/>
                <a:ea typeface="宋体" pitchFamily="2" charset="-122"/>
              </a:endParaRPr>
            </a:p>
          </p:txBody>
        </p:sp>
        <p:sp>
          <p:nvSpPr>
            <p:cNvPr id="27689" name="Line 50"/>
            <p:cNvSpPr>
              <a:spLocks noChangeShapeType="1"/>
            </p:cNvSpPr>
            <p:nvPr/>
          </p:nvSpPr>
          <p:spPr bwMode="auto">
            <a:xfrm>
              <a:off x="1680" y="2352"/>
              <a:ext cx="192" cy="96"/>
            </a:xfrm>
            <a:prstGeom prst="line">
              <a:avLst/>
            </a:prstGeom>
            <a:noFill/>
            <a:ln w="9525">
              <a:solidFill>
                <a:schemeClr val="tx1"/>
              </a:solidFill>
              <a:round/>
              <a:headEnd/>
              <a:tailEnd/>
            </a:ln>
          </p:spPr>
          <p:txBody>
            <a:bodyPr wrap="none" anchor="ctr"/>
            <a:lstStyle/>
            <a:p>
              <a:endParaRPr lang="zh-CN" altLang="en-US"/>
            </a:p>
          </p:txBody>
        </p:sp>
        <p:sp>
          <p:nvSpPr>
            <p:cNvPr id="27690" name="Line 51"/>
            <p:cNvSpPr>
              <a:spLocks noChangeShapeType="1"/>
            </p:cNvSpPr>
            <p:nvPr/>
          </p:nvSpPr>
          <p:spPr bwMode="auto">
            <a:xfrm flipV="1">
              <a:off x="1680" y="2448"/>
              <a:ext cx="192" cy="192"/>
            </a:xfrm>
            <a:prstGeom prst="line">
              <a:avLst/>
            </a:prstGeom>
            <a:noFill/>
            <a:ln w="9525">
              <a:solidFill>
                <a:schemeClr val="tx1"/>
              </a:solidFill>
              <a:round/>
              <a:headEnd/>
              <a:tailEnd/>
            </a:ln>
          </p:spPr>
          <p:txBody>
            <a:bodyPr wrap="none" anchor="ctr"/>
            <a:lstStyle/>
            <a:p>
              <a:endParaRPr lang="zh-CN" altLang="en-US"/>
            </a:p>
          </p:txBody>
        </p:sp>
        <p:sp>
          <p:nvSpPr>
            <p:cNvPr id="27691" name="Line 52"/>
            <p:cNvSpPr>
              <a:spLocks noChangeShapeType="1"/>
            </p:cNvSpPr>
            <p:nvPr/>
          </p:nvSpPr>
          <p:spPr bwMode="auto">
            <a:xfrm>
              <a:off x="1680" y="3216"/>
              <a:ext cx="720" cy="144"/>
            </a:xfrm>
            <a:prstGeom prst="line">
              <a:avLst/>
            </a:prstGeom>
            <a:noFill/>
            <a:ln w="9525">
              <a:solidFill>
                <a:schemeClr val="tx1"/>
              </a:solidFill>
              <a:round/>
              <a:headEnd/>
              <a:tailEnd/>
            </a:ln>
          </p:spPr>
          <p:txBody>
            <a:bodyPr wrap="none" anchor="ctr"/>
            <a:lstStyle/>
            <a:p>
              <a:endParaRPr lang="zh-CN" altLang="en-US"/>
            </a:p>
          </p:txBody>
        </p:sp>
        <p:sp>
          <p:nvSpPr>
            <p:cNvPr id="27692" name="Line 53"/>
            <p:cNvSpPr>
              <a:spLocks noChangeShapeType="1"/>
            </p:cNvSpPr>
            <p:nvPr/>
          </p:nvSpPr>
          <p:spPr bwMode="auto">
            <a:xfrm flipV="1">
              <a:off x="1680" y="3360"/>
              <a:ext cx="720" cy="144"/>
            </a:xfrm>
            <a:prstGeom prst="line">
              <a:avLst/>
            </a:prstGeom>
            <a:noFill/>
            <a:ln w="9525">
              <a:solidFill>
                <a:schemeClr val="tx1"/>
              </a:solidFill>
              <a:round/>
              <a:headEnd/>
              <a:tailEnd/>
            </a:ln>
          </p:spPr>
          <p:txBody>
            <a:bodyPr wrap="none" anchor="ctr"/>
            <a:lstStyle/>
            <a:p>
              <a:endParaRPr lang="zh-CN" altLang="en-US"/>
            </a:p>
          </p:txBody>
        </p:sp>
        <p:sp>
          <p:nvSpPr>
            <p:cNvPr id="27693" name="Line 54"/>
            <p:cNvSpPr>
              <a:spLocks noChangeShapeType="1"/>
            </p:cNvSpPr>
            <p:nvPr/>
          </p:nvSpPr>
          <p:spPr bwMode="auto">
            <a:xfrm>
              <a:off x="1680" y="2976"/>
              <a:ext cx="1104" cy="96"/>
            </a:xfrm>
            <a:prstGeom prst="line">
              <a:avLst/>
            </a:prstGeom>
            <a:noFill/>
            <a:ln w="9525">
              <a:solidFill>
                <a:schemeClr val="tx1"/>
              </a:solidFill>
              <a:round/>
              <a:headEnd/>
              <a:tailEnd/>
            </a:ln>
          </p:spPr>
          <p:txBody>
            <a:bodyPr wrap="none" anchor="ctr"/>
            <a:lstStyle/>
            <a:p>
              <a:endParaRPr lang="zh-CN" altLang="en-US"/>
            </a:p>
          </p:txBody>
        </p:sp>
        <p:sp>
          <p:nvSpPr>
            <p:cNvPr id="27694" name="Line 55"/>
            <p:cNvSpPr>
              <a:spLocks noChangeShapeType="1"/>
            </p:cNvSpPr>
            <p:nvPr/>
          </p:nvSpPr>
          <p:spPr bwMode="auto">
            <a:xfrm flipV="1">
              <a:off x="2688" y="3072"/>
              <a:ext cx="96" cy="192"/>
            </a:xfrm>
            <a:prstGeom prst="line">
              <a:avLst/>
            </a:prstGeom>
            <a:noFill/>
            <a:ln w="9525">
              <a:solidFill>
                <a:schemeClr val="tx1"/>
              </a:solidFill>
              <a:round/>
              <a:headEnd/>
              <a:tailEnd/>
            </a:ln>
          </p:spPr>
          <p:txBody>
            <a:bodyPr wrap="none" anchor="ctr"/>
            <a:lstStyle/>
            <a:p>
              <a:endParaRPr lang="zh-CN" altLang="en-US"/>
            </a:p>
          </p:txBody>
        </p:sp>
        <p:sp>
          <p:nvSpPr>
            <p:cNvPr id="27695" name="Line 56"/>
            <p:cNvSpPr>
              <a:spLocks noChangeShapeType="1"/>
            </p:cNvSpPr>
            <p:nvPr/>
          </p:nvSpPr>
          <p:spPr bwMode="auto">
            <a:xfrm>
              <a:off x="2400" y="2496"/>
              <a:ext cx="720" cy="240"/>
            </a:xfrm>
            <a:prstGeom prst="line">
              <a:avLst/>
            </a:prstGeom>
            <a:noFill/>
            <a:ln w="9525">
              <a:solidFill>
                <a:schemeClr val="tx1"/>
              </a:solidFill>
              <a:round/>
              <a:headEnd/>
              <a:tailEnd/>
            </a:ln>
          </p:spPr>
          <p:txBody>
            <a:bodyPr wrap="none" anchor="ctr"/>
            <a:lstStyle/>
            <a:p>
              <a:endParaRPr lang="zh-CN" altLang="en-US"/>
            </a:p>
          </p:txBody>
        </p:sp>
        <p:sp>
          <p:nvSpPr>
            <p:cNvPr id="27696" name="Line 57"/>
            <p:cNvSpPr>
              <a:spLocks noChangeShapeType="1"/>
            </p:cNvSpPr>
            <p:nvPr/>
          </p:nvSpPr>
          <p:spPr bwMode="auto">
            <a:xfrm flipV="1">
              <a:off x="3072" y="2736"/>
              <a:ext cx="48" cy="192"/>
            </a:xfrm>
            <a:prstGeom prst="line">
              <a:avLst/>
            </a:prstGeom>
            <a:noFill/>
            <a:ln w="9525">
              <a:solidFill>
                <a:schemeClr val="tx1"/>
              </a:solidFill>
              <a:round/>
              <a:headEnd/>
              <a:tailEnd/>
            </a:ln>
          </p:spPr>
          <p:txBody>
            <a:bodyPr wrap="none" anchor="ctr"/>
            <a:lstStyle/>
            <a:p>
              <a:endParaRPr lang="zh-CN" altLang="en-US"/>
            </a:p>
          </p:txBody>
        </p:sp>
        <p:sp>
          <p:nvSpPr>
            <p:cNvPr id="27697" name="Text Box 58"/>
            <p:cNvSpPr txBox="1">
              <a:spLocks noChangeArrowheads="1"/>
            </p:cNvSpPr>
            <p:nvPr/>
          </p:nvSpPr>
          <p:spPr bwMode="auto">
            <a:xfrm>
              <a:off x="4305" y="1824"/>
              <a:ext cx="1277" cy="518"/>
            </a:xfrm>
            <a:prstGeom prst="rect">
              <a:avLst/>
            </a:prstGeom>
            <a:noFill/>
            <a:ln w="9525">
              <a:noFill/>
              <a:miter lim="800000"/>
              <a:headEnd/>
              <a:tailEnd/>
            </a:ln>
          </p:spPr>
          <p:txBody>
            <a:bodyPr wrap="none">
              <a:spAutoFit/>
            </a:bodyPr>
            <a:lstStyle/>
            <a:p>
              <a:pPr eaLnBrk="0" hangingPunct="0"/>
              <a:r>
                <a:rPr lang="en-US" altLang="zh-CN" b="1">
                  <a:latin typeface="Times New Roman" pitchFamily="18" charset="0"/>
                  <a:ea typeface="宋体" pitchFamily="2" charset="-122"/>
                </a:rPr>
                <a:t>agglomerative</a:t>
              </a:r>
            </a:p>
            <a:p>
              <a:pPr eaLnBrk="0" hangingPunct="0"/>
              <a:r>
                <a:rPr lang="en-US" altLang="zh-CN" b="1">
                  <a:latin typeface="Times New Roman" pitchFamily="18" charset="0"/>
                  <a:ea typeface="宋体" pitchFamily="2" charset="-122"/>
                </a:rPr>
                <a:t>(AGNES)</a:t>
              </a:r>
            </a:p>
          </p:txBody>
        </p:sp>
        <p:sp>
          <p:nvSpPr>
            <p:cNvPr id="27698" name="Text Box 59"/>
            <p:cNvSpPr txBox="1">
              <a:spLocks noChangeArrowheads="1"/>
            </p:cNvSpPr>
            <p:nvPr/>
          </p:nvSpPr>
          <p:spPr bwMode="auto">
            <a:xfrm>
              <a:off x="4401" y="3552"/>
              <a:ext cx="875" cy="518"/>
            </a:xfrm>
            <a:prstGeom prst="rect">
              <a:avLst/>
            </a:prstGeom>
            <a:noFill/>
            <a:ln w="9525">
              <a:noFill/>
              <a:miter lim="800000"/>
              <a:headEnd/>
              <a:tailEnd/>
            </a:ln>
          </p:spPr>
          <p:txBody>
            <a:bodyPr wrap="none">
              <a:spAutoFit/>
            </a:bodyPr>
            <a:lstStyle/>
            <a:p>
              <a:pPr eaLnBrk="0" hangingPunct="0"/>
              <a:r>
                <a:rPr lang="en-US" altLang="zh-CN" b="1">
                  <a:latin typeface="Times New Roman" pitchFamily="18" charset="0"/>
                  <a:ea typeface="宋体" pitchFamily="2" charset="-122"/>
                </a:rPr>
                <a:t>divisive</a:t>
              </a:r>
            </a:p>
            <a:p>
              <a:pPr eaLnBrk="0" hangingPunct="0"/>
              <a:r>
                <a:rPr lang="en-US" altLang="zh-CN" b="1">
                  <a:latin typeface="Times New Roman" pitchFamily="18" charset="0"/>
                  <a:ea typeface="宋体" pitchFamily="2" charset="-122"/>
                </a:rPr>
                <a:t>(DIANA)</a:t>
              </a:r>
              <a:endParaRPr lang="en-US" altLang="zh-CN">
                <a:latin typeface="Times New Roman" pitchFamily="18" charset="0"/>
                <a:ea typeface="宋体" pitchFamily="2" charset="-122"/>
              </a:endParaRPr>
            </a:p>
          </p:txBody>
        </p:sp>
      </p:grpSp>
      <p:sp>
        <p:nvSpPr>
          <p:cNvPr id="27653" name="Slide Number Placeholder 62"/>
          <p:cNvSpPr>
            <a:spLocks noGrp="1"/>
          </p:cNvSpPr>
          <p:nvPr>
            <p:ph type="sldNum" sz="quarter" idx="12"/>
          </p:nvPr>
        </p:nvSpPr>
        <p:spPr>
          <a:noFill/>
        </p:spPr>
        <p:txBody>
          <a:bodyPr/>
          <a:lstStyle/>
          <a:p>
            <a:fld id="{CE833887-E458-406C-B891-BB6497239487}" type="slidenum">
              <a:rPr lang="en-US" altLang="zh-CN"/>
              <a:pPr/>
              <a:t>46</a:t>
            </a:fld>
            <a:endParaRPr lang="en-US" altLang="zh-CN"/>
          </a:p>
        </p:txBody>
      </p:sp>
    </p:spTree>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295400" y="304800"/>
            <a:ext cx="7162800" cy="762000"/>
          </a:xfrm>
        </p:spPr>
        <p:txBody>
          <a:bodyPr/>
          <a:lstStyle/>
          <a:p>
            <a:pPr eaLnBrk="1" hangingPunct="1"/>
            <a:r>
              <a:rPr lang="en-US" altLang="zh-CN" sz="3200" smtClean="0">
                <a:ea typeface="宋体" pitchFamily="2" charset="-122"/>
              </a:rPr>
              <a:t>AGNES (Agglomerative Nesting)</a:t>
            </a:r>
            <a:endParaRPr lang="en-US" altLang="zh-CN" sz="2400" smtClean="0">
              <a:ea typeface="宋体" pitchFamily="2" charset="-122"/>
            </a:endParaRPr>
          </a:p>
        </p:txBody>
      </p:sp>
      <p:sp>
        <p:nvSpPr>
          <p:cNvPr id="28675" name="Rectangle 3"/>
          <p:cNvSpPr>
            <a:spLocks noGrp="1" noChangeArrowheads="1"/>
          </p:cNvSpPr>
          <p:nvPr>
            <p:ph type="body" idx="1"/>
          </p:nvPr>
        </p:nvSpPr>
        <p:spPr>
          <a:xfrm>
            <a:off x="304800" y="1371600"/>
            <a:ext cx="8610600" cy="2895600"/>
          </a:xfrm>
        </p:spPr>
        <p:txBody>
          <a:bodyPr/>
          <a:lstStyle/>
          <a:p>
            <a:pPr eaLnBrk="1" hangingPunct="1">
              <a:lnSpc>
                <a:spcPct val="80000"/>
              </a:lnSpc>
              <a:spcBef>
                <a:spcPct val="50000"/>
              </a:spcBef>
              <a:buClr>
                <a:schemeClr val="tx1"/>
              </a:buClr>
            </a:pPr>
            <a:r>
              <a:rPr lang="en-US" altLang="zh-CN" sz="2400" smtClean="0">
                <a:ea typeface="宋体" pitchFamily="2" charset="-122"/>
              </a:rPr>
              <a:t>Introduced in Kaufmann and Rousseeuw (1990)</a:t>
            </a:r>
          </a:p>
          <a:p>
            <a:pPr eaLnBrk="1" hangingPunct="1">
              <a:lnSpc>
                <a:spcPct val="80000"/>
              </a:lnSpc>
              <a:spcBef>
                <a:spcPct val="50000"/>
              </a:spcBef>
              <a:buClr>
                <a:schemeClr val="tx1"/>
              </a:buClr>
            </a:pPr>
            <a:r>
              <a:rPr lang="en-US" altLang="zh-CN" sz="2400" smtClean="0">
                <a:ea typeface="宋体" pitchFamily="2" charset="-122"/>
              </a:rPr>
              <a:t>Implemented in statistical packages, e.g., Splus</a:t>
            </a:r>
          </a:p>
          <a:p>
            <a:pPr eaLnBrk="1" hangingPunct="1">
              <a:lnSpc>
                <a:spcPct val="80000"/>
              </a:lnSpc>
              <a:spcBef>
                <a:spcPct val="50000"/>
              </a:spcBef>
              <a:buClr>
                <a:schemeClr val="tx1"/>
              </a:buClr>
            </a:pPr>
            <a:r>
              <a:rPr lang="en-US" altLang="zh-CN" sz="2400" smtClean="0">
                <a:ea typeface="宋体" pitchFamily="2" charset="-122"/>
              </a:rPr>
              <a:t>Use the </a:t>
            </a:r>
            <a:r>
              <a:rPr lang="en-US" altLang="zh-CN" sz="2400" b="1" smtClean="0">
                <a:ea typeface="宋体" pitchFamily="2" charset="-122"/>
              </a:rPr>
              <a:t>single-link</a:t>
            </a:r>
            <a:r>
              <a:rPr lang="en-US" altLang="zh-CN" sz="2400" smtClean="0">
                <a:ea typeface="宋体" pitchFamily="2" charset="-122"/>
              </a:rPr>
              <a:t> method and the dissimilarity matrix  </a:t>
            </a:r>
          </a:p>
          <a:p>
            <a:pPr eaLnBrk="1" hangingPunct="1">
              <a:lnSpc>
                <a:spcPct val="80000"/>
              </a:lnSpc>
              <a:spcBef>
                <a:spcPct val="50000"/>
              </a:spcBef>
              <a:buClr>
                <a:schemeClr val="tx1"/>
              </a:buClr>
            </a:pPr>
            <a:r>
              <a:rPr lang="en-US" altLang="zh-CN" sz="2400" smtClean="0">
                <a:ea typeface="宋体" pitchFamily="2" charset="-122"/>
              </a:rPr>
              <a:t>Merge nodes that have the least dissimilarity</a:t>
            </a:r>
          </a:p>
          <a:p>
            <a:pPr eaLnBrk="1" hangingPunct="1">
              <a:lnSpc>
                <a:spcPct val="80000"/>
              </a:lnSpc>
              <a:spcBef>
                <a:spcPct val="50000"/>
              </a:spcBef>
              <a:buClr>
                <a:schemeClr val="tx1"/>
              </a:buClr>
            </a:pPr>
            <a:r>
              <a:rPr lang="en-US" altLang="zh-CN" sz="2400" smtClean="0">
                <a:ea typeface="宋体" pitchFamily="2" charset="-122"/>
              </a:rPr>
              <a:t>Go on in a non-descending fashion</a:t>
            </a:r>
          </a:p>
          <a:p>
            <a:pPr eaLnBrk="1" hangingPunct="1">
              <a:lnSpc>
                <a:spcPct val="80000"/>
              </a:lnSpc>
              <a:spcBef>
                <a:spcPct val="50000"/>
              </a:spcBef>
              <a:buClr>
                <a:schemeClr val="tx1"/>
              </a:buClr>
            </a:pPr>
            <a:r>
              <a:rPr lang="en-US" altLang="zh-CN" sz="2400" smtClean="0">
                <a:ea typeface="宋体" pitchFamily="2" charset="-122"/>
              </a:rPr>
              <a:t>Eventually all nodes belong to the same cluster</a:t>
            </a:r>
          </a:p>
        </p:txBody>
      </p:sp>
      <p:grpSp>
        <p:nvGrpSpPr>
          <p:cNvPr id="28676" name="Group 4"/>
          <p:cNvGrpSpPr>
            <a:grpSpLocks/>
          </p:cNvGrpSpPr>
          <p:nvPr/>
        </p:nvGrpSpPr>
        <p:grpSpPr bwMode="auto">
          <a:xfrm>
            <a:off x="533400" y="4343400"/>
            <a:ext cx="2209800" cy="2017713"/>
            <a:chOff x="384" y="2496"/>
            <a:chExt cx="1392" cy="1271"/>
          </a:xfrm>
        </p:grpSpPr>
        <p:graphicFrame>
          <p:nvGraphicFramePr>
            <p:cNvPr id="28690" name="Object 1026"/>
            <p:cNvGraphicFramePr>
              <a:graphicFrameLocks noChangeAspect="1"/>
            </p:cNvGraphicFramePr>
            <p:nvPr/>
          </p:nvGraphicFramePr>
          <p:xfrm>
            <a:off x="384" y="2496"/>
            <a:ext cx="1392" cy="1271"/>
          </p:xfrm>
          <a:graphic>
            <a:graphicData uri="http://schemas.openxmlformats.org/presentationml/2006/ole">
              <mc:AlternateContent xmlns:mc="http://schemas.openxmlformats.org/markup-compatibility/2006">
                <mc:Choice xmlns:v="urn:schemas-microsoft-com:vml" Requires="v">
                  <p:oleObj spid="_x0000_s28743" name="Worksheet" r:id="rId5" imgW="2598840" imgH="2452680" progId="Excel.Sheet.8">
                    <p:embed/>
                  </p:oleObj>
                </mc:Choice>
                <mc:Fallback>
                  <p:oleObj name="Worksheet" r:id="rId5" imgW="2598840" imgH="2452680" progId="Excel.Sheet.8">
                    <p:embed/>
                    <p:pic>
                      <p:nvPicPr>
                        <p:cNvPr id="0" name="Object 1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91" name="Oval 6"/>
            <p:cNvSpPr>
              <a:spLocks noChangeArrowheads="1"/>
            </p:cNvSpPr>
            <p:nvPr/>
          </p:nvSpPr>
          <p:spPr bwMode="auto">
            <a:xfrm>
              <a:off x="816" y="2736"/>
              <a:ext cx="288" cy="288"/>
            </a:xfrm>
            <a:prstGeom prst="ellipse">
              <a:avLst/>
            </a:prstGeom>
            <a:noFill/>
            <a:ln w="28575">
              <a:solidFill>
                <a:schemeClr val="tx1"/>
              </a:solidFill>
              <a:prstDash val="lgDash"/>
              <a:round/>
              <a:headEnd/>
              <a:tailEnd/>
            </a:ln>
          </p:spPr>
          <p:txBody>
            <a:bodyPr wrap="none" anchor="ctr">
              <a:spAutoFit/>
            </a:bodyPr>
            <a:lstStyle/>
            <a:p>
              <a:endParaRPr lang="zh-CN" altLang="zh-CN"/>
            </a:p>
          </p:txBody>
        </p:sp>
        <p:sp>
          <p:nvSpPr>
            <p:cNvPr id="28692" name="Oval 7"/>
            <p:cNvSpPr>
              <a:spLocks noChangeArrowheads="1"/>
            </p:cNvSpPr>
            <p:nvPr/>
          </p:nvSpPr>
          <p:spPr bwMode="auto">
            <a:xfrm>
              <a:off x="816" y="3024"/>
              <a:ext cx="288" cy="288"/>
            </a:xfrm>
            <a:prstGeom prst="ellipse">
              <a:avLst/>
            </a:prstGeom>
            <a:noFill/>
            <a:ln w="28575">
              <a:solidFill>
                <a:schemeClr val="tx1"/>
              </a:solidFill>
              <a:prstDash val="lgDash"/>
              <a:round/>
              <a:headEnd/>
              <a:tailEnd/>
            </a:ln>
          </p:spPr>
          <p:txBody>
            <a:bodyPr wrap="none" anchor="ctr">
              <a:spAutoFit/>
            </a:bodyPr>
            <a:lstStyle/>
            <a:p>
              <a:endParaRPr lang="zh-CN" altLang="zh-CN"/>
            </a:p>
          </p:txBody>
        </p:sp>
        <p:sp>
          <p:nvSpPr>
            <p:cNvPr id="28693" name="Oval 8"/>
            <p:cNvSpPr>
              <a:spLocks noChangeArrowheads="1"/>
            </p:cNvSpPr>
            <p:nvPr/>
          </p:nvSpPr>
          <p:spPr bwMode="auto">
            <a:xfrm>
              <a:off x="1392" y="3024"/>
              <a:ext cx="144" cy="288"/>
            </a:xfrm>
            <a:prstGeom prst="ellipse">
              <a:avLst/>
            </a:prstGeom>
            <a:noFill/>
            <a:ln w="28575">
              <a:solidFill>
                <a:schemeClr val="tx1"/>
              </a:solidFill>
              <a:prstDash val="lgDash"/>
              <a:round/>
              <a:headEnd/>
              <a:tailEnd/>
            </a:ln>
          </p:spPr>
          <p:txBody>
            <a:bodyPr anchor="ctr">
              <a:spAutoFit/>
            </a:bodyPr>
            <a:lstStyle/>
            <a:p>
              <a:endParaRPr lang="zh-CN" altLang="zh-CN"/>
            </a:p>
          </p:txBody>
        </p:sp>
      </p:grpSp>
      <p:grpSp>
        <p:nvGrpSpPr>
          <p:cNvPr id="28677" name="Group 9"/>
          <p:cNvGrpSpPr>
            <a:grpSpLocks/>
          </p:cNvGrpSpPr>
          <p:nvPr/>
        </p:nvGrpSpPr>
        <p:grpSpPr bwMode="auto">
          <a:xfrm>
            <a:off x="3505200" y="4343400"/>
            <a:ext cx="2209800" cy="2017713"/>
            <a:chOff x="1968" y="2496"/>
            <a:chExt cx="1392" cy="1271"/>
          </a:xfrm>
        </p:grpSpPr>
        <p:graphicFrame>
          <p:nvGraphicFramePr>
            <p:cNvPr id="28685" name="Object 1025"/>
            <p:cNvGraphicFramePr>
              <a:graphicFrameLocks noChangeAspect="1"/>
            </p:cNvGraphicFramePr>
            <p:nvPr/>
          </p:nvGraphicFramePr>
          <p:xfrm>
            <a:off x="1968" y="2496"/>
            <a:ext cx="1392" cy="1271"/>
          </p:xfrm>
          <a:graphic>
            <a:graphicData uri="http://schemas.openxmlformats.org/presentationml/2006/ole">
              <mc:AlternateContent xmlns:mc="http://schemas.openxmlformats.org/markup-compatibility/2006">
                <mc:Choice xmlns:v="urn:schemas-microsoft-com:vml" Requires="v">
                  <p:oleObj spid="_x0000_s28744" name="Worksheet" r:id="rId8" imgW="2598840" imgH="2452680" progId="Excel.Sheet.8">
                    <p:embed/>
                  </p:oleObj>
                </mc:Choice>
                <mc:Fallback>
                  <p:oleObj name="Worksheet" r:id="rId8" imgW="2598840" imgH="2452680" progId="Excel.Sheet.8">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8"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6" name="Oval 11"/>
            <p:cNvSpPr>
              <a:spLocks noChangeArrowheads="1"/>
            </p:cNvSpPr>
            <p:nvPr/>
          </p:nvSpPr>
          <p:spPr bwMode="auto">
            <a:xfrm>
              <a:off x="2736" y="3312"/>
              <a:ext cx="288" cy="192"/>
            </a:xfrm>
            <a:prstGeom prst="ellipse">
              <a:avLst/>
            </a:prstGeom>
            <a:noFill/>
            <a:ln w="28575">
              <a:solidFill>
                <a:schemeClr val="tx1"/>
              </a:solidFill>
              <a:prstDash val="lgDash"/>
              <a:round/>
              <a:headEnd/>
              <a:tailEnd/>
            </a:ln>
          </p:spPr>
          <p:txBody>
            <a:bodyPr wrap="none" anchor="ctr">
              <a:spAutoFit/>
            </a:bodyPr>
            <a:lstStyle/>
            <a:p>
              <a:endParaRPr lang="zh-CN" altLang="zh-CN"/>
            </a:p>
          </p:txBody>
        </p:sp>
        <p:sp>
          <p:nvSpPr>
            <p:cNvPr id="28687" name="Oval 12"/>
            <p:cNvSpPr>
              <a:spLocks noChangeArrowheads="1"/>
            </p:cNvSpPr>
            <p:nvPr/>
          </p:nvSpPr>
          <p:spPr bwMode="auto">
            <a:xfrm>
              <a:off x="2256" y="2688"/>
              <a:ext cx="384" cy="384"/>
            </a:xfrm>
            <a:prstGeom prst="ellipse">
              <a:avLst/>
            </a:prstGeom>
            <a:noFill/>
            <a:ln w="28575">
              <a:solidFill>
                <a:schemeClr val="tx1"/>
              </a:solidFill>
              <a:prstDash val="lgDash"/>
              <a:round/>
              <a:headEnd/>
              <a:tailEnd/>
            </a:ln>
          </p:spPr>
          <p:txBody>
            <a:bodyPr anchor="ctr">
              <a:spAutoFit/>
            </a:bodyPr>
            <a:lstStyle/>
            <a:p>
              <a:endParaRPr lang="zh-CN" altLang="zh-CN"/>
            </a:p>
          </p:txBody>
        </p:sp>
        <p:sp>
          <p:nvSpPr>
            <p:cNvPr id="28688" name="Oval 13"/>
            <p:cNvSpPr>
              <a:spLocks noChangeArrowheads="1"/>
            </p:cNvSpPr>
            <p:nvPr/>
          </p:nvSpPr>
          <p:spPr bwMode="auto">
            <a:xfrm>
              <a:off x="2352" y="3024"/>
              <a:ext cx="384" cy="240"/>
            </a:xfrm>
            <a:prstGeom prst="ellipse">
              <a:avLst/>
            </a:prstGeom>
            <a:noFill/>
            <a:ln w="28575">
              <a:solidFill>
                <a:schemeClr val="tx1"/>
              </a:solidFill>
              <a:prstDash val="lgDash"/>
              <a:round/>
              <a:headEnd/>
              <a:tailEnd/>
            </a:ln>
          </p:spPr>
          <p:txBody>
            <a:bodyPr anchor="ctr">
              <a:spAutoFit/>
            </a:bodyPr>
            <a:lstStyle/>
            <a:p>
              <a:endParaRPr lang="zh-CN" altLang="zh-CN"/>
            </a:p>
          </p:txBody>
        </p:sp>
        <p:sp>
          <p:nvSpPr>
            <p:cNvPr id="28689" name="Oval 14"/>
            <p:cNvSpPr>
              <a:spLocks noChangeArrowheads="1"/>
            </p:cNvSpPr>
            <p:nvPr/>
          </p:nvSpPr>
          <p:spPr bwMode="auto">
            <a:xfrm>
              <a:off x="2832" y="3024"/>
              <a:ext cx="288" cy="288"/>
            </a:xfrm>
            <a:prstGeom prst="ellipse">
              <a:avLst/>
            </a:prstGeom>
            <a:noFill/>
            <a:ln w="28575">
              <a:solidFill>
                <a:schemeClr val="tx1"/>
              </a:solidFill>
              <a:prstDash val="lgDash"/>
              <a:round/>
              <a:headEnd/>
              <a:tailEnd/>
            </a:ln>
          </p:spPr>
          <p:txBody>
            <a:bodyPr anchor="ctr">
              <a:spAutoFit/>
            </a:bodyPr>
            <a:lstStyle/>
            <a:p>
              <a:endParaRPr lang="zh-CN" altLang="zh-CN"/>
            </a:p>
          </p:txBody>
        </p:sp>
      </p:grpSp>
      <p:grpSp>
        <p:nvGrpSpPr>
          <p:cNvPr id="28678" name="Group 15"/>
          <p:cNvGrpSpPr>
            <a:grpSpLocks/>
          </p:cNvGrpSpPr>
          <p:nvPr/>
        </p:nvGrpSpPr>
        <p:grpSpPr bwMode="auto">
          <a:xfrm>
            <a:off x="6553200" y="4343400"/>
            <a:ext cx="2209800" cy="2017713"/>
            <a:chOff x="3552" y="2496"/>
            <a:chExt cx="1392" cy="1271"/>
          </a:xfrm>
        </p:grpSpPr>
        <p:graphicFrame>
          <p:nvGraphicFramePr>
            <p:cNvPr id="28682" name="Object 1024"/>
            <p:cNvGraphicFramePr>
              <a:graphicFrameLocks noChangeAspect="1"/>
            </p:cNvGraphicFramePr>
            <p:nvPr/>
          </p:nvGraphicFramePr>
          <p:xfrm>
            <a:off x="3552" y="2496"/>
            <a:ext cx="1392" cy="1271"/>
          </p:xfrm>
          <a:graphic>
            <a:graphicData uri="http://schemas.openxmlformats.org/presentationml/2006/ole">
              <mc:AlternateContent xmlns:mc="http://schemas.openxmlformats.org/markup-compatibility/2006">
                <mc:Choice xmlns:v="urn:schemas-microsoft-com:vml" Requires="v">
                  <p:oleObj spid="_x0000_s28745" name="Worksheet" r:id="rId10" imgW="2598840" imgH="2452680" progId="Excel.Sheet.8">
                    <p:embed/>
                  </p:oleObj>
                </mc:Choice>
                <mc:Fallback>
                  <p:oleObj name="Worksheet" r:id="rId10" imgW="2598840" imgH="2452680" progId="Excel.Sheet.8">
                    <p:embed/>
                    <p:pic>
                      <p:nvPicPr>
                        <p:cNvPr id="0" name="Object 10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2"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3" name="Oval 17"/>
            <p:cNvSpPr>
              <a:spLocks noChangeArrowheads="1"/>
            </p:cNvSpPr>
            <p:nvPr/>
          </p:nvSpPr>
          <p:spPr bwMode="auto">
            <a:xfrm>
              <a:off x="3888" y="2688"/>
              <a:ext cx="384" cy="624"/>
            </a:xfrm>
            <a:prstGeom prst="ellipse">
              <a:avLst/>
            </a:prstGeom>
            <a:noFill/>
            <a:ln w="28575">
              <a:solidFill>
                <a:schemeClr val="tx1"/>
              </a:solidFill>
              <a:prstDash val="lgDash"/>
              <a:round/>
              <a:headEnd/>
              <a:tailEnd/>
            </a:ln>
          </p:spPr>
          <p:txBody>
            <a:bodyPr anchor="ctr">
              <a:spAutoFit/>
            </a:bodyPr>
            <a:lstStyle/>
            <a:p>
              <a:endParaRPr lang="zh-CN" altLang="zh-CN"/>
            </a:p>
          </p:txBody>
        </p:sp>
        <p:sp>
          <p:nvSpPr>
            <p:cNvPr id="28684" name="Oval 18"/>
            <p:cNvSpPr>
              <a:spLocks noChangeArrowheads="1"/>
            </p:cNvSpPr>
            <p:nvPr/>
          </p:nvSpPr>
          <p:spPr bwMode="auto">
            <a:xfrm>
              <a:off x="4272" y="3024"/>
              <a:ext cx="480" cy="480"/>
            </a:xfrm>
            <a:prstGeom prst="ellipse">
              <a:avLst/>
            </a:prstGeom>
            <a:noFill/>
            <a:ln w="28575">
              <a:solidFill>
                <a:schemeClr val="tx1"/>
              </a:solidFill>
              <a:prstDash val="lgDash"/>
              <a:round/>
              <a:headEnd/>
              <a:tailEnd/>
            </a:ln>
          </p:spPr>
          <p:txBody>
            <a:bodyPr anchor="ctr">
              <a:spAutoFit/>
            </a:bodyPr>
            <a:lstStyle/>
            <a:p>
              <a:endParaRPr lang="zh-CN" altLang="zh-CN"/>
            </a:p>
          </p:txBody>
        </p:sp>
      </p:grpSp>
      <p:sp>
        <p:nvSpPr>
          <p:cNvPr id="28679" name="Line 19"/>
          <p:cNvSpPr>
            <a:spLocks noChangeShapeType="1"/>
          </p:cNvSpPr>
          <p:nvPr/>
        </p:nvSpPr>
        <p:spPr bwMode="auto">
          <a:xfrm>
            <a:off x="2971800" y="5257800"/>
            <a:ext cx="304800" cy="0"/>
          </a:xfrm>
          <a:prstGeom prst="line">
            <a:avLst/>
          </a:prstGeom>
          <a:noFill/>
          <a:ln w="28575">
            <a:solidFill>
              <a:schemeClr val="tx1"/>
            </a:solidFill>
            <a:round/>
            <a:headEnd/>
            <a:tailEnd type="triangle" w="med" len="med"/>
          </a:ln>
        </p:spPr>
        <p:txBody>
          <a:bodyPr wrap="none" anchor="ctr">
            <a:spAutoFit/>
          </a:bodyPr>
          <a:lstStyle/>
          <a:p>
            <a:endParaRPr lang="zh-CN" altLang="en-US"/>
          </a:p>
        </p:txBody>
      </p:sp>
      <p:sp>
        <p:nvSpPr>
          <p:cNvPr id="28680" name="Line 20"/>
          <p:cNvSpPr>
            <a:spLocks noChangeShapeType="1"/>
          </p:cNvSpPr>
          <p:nvPr/>
        </p:nvSpPr>
        <p:spPr bwMode="auto">
          <a:xfrm>
            <a:off x="5943600" y="5181600"/>
            <a:ext cx="304800" cy="0"/>
          </a:xfrm>
          <a:prstGeom prst="line">
            <a:avLst/>
          </a:prstGeom>
          <a:noFill/>
          <a:ln w="28575">
            <a:solidFill>
              <a:schemeClr val="tx1"/>
            </a:solidFill>
            <a:round/>
            <a:headEnd/>
            <a:tailEnd type="triangle" w="med" len="med"/>
          </a:ln>
        </p:spPr>
        <p:txBody>
          <a:bodyPr wrap="none" anchor="ctr">
            <a:spAutoFit/>
          </a:bodyPr>
          <a:lstStyle/>
          <a:p>
            <a:endParaRPr lang="zh-CN" altLang="en-US"/>
          </a:p>
        </p:txBody>
      </p:sp>
      <p:sp>
        <p:nvSpPr>
          <p:cNvPr id="28681" name="Slide Number Placeholder 23"/>
          <p:cNvSpPr>
            <a:spLocks noGrp="1"/>
          </p:cNvSpPr>
          <p:nvPr>
            <p:ph type="sldNum" sz="quarter" idx="12"/>
          </p:nvPr>
        </p:nvSpPr>
        <p:spPr>
          <a:noFill/>
        </p:spPr>
        <p:txBody>
          <a:bodyPr/>
          <a:lstStyle/>
          <a:p>
            <a:fld id="{6E87FE0F-1BDA-4C6A-BD12-7CFB6A14C227}" type="slidenum">
              <a:rPr lang="en-US" altLang="zh-CN"/>
              <a:pPr/>
              <a:t>47</a:t>
            </a:fld>
            <a:endParaRPr lang="en-US" altLang="zh-CN"/>
          </a:p>
        </p:txBody>
      </p:sp>
    </p:spTree>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Oval 2"/>
          <p:cNvSpPr>
            <a:spLocks noChangeArrowheads="1"/>
          </p:cNvSpPr>
          <p:nvPr/>
        </p:nvSpPr>
        <p:spPr bwMode="auto">
          <a:xfrm>
            <a:off x="82296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zh-CN"/>
          </a:p>
        </p:txBody>
      </p:sp>
      <p:sp>
        <p:nvSpPr>
          <p:cNvPr id="29699" name="Oval 3"/>
          <p:cNvSpPr>
            <a:spLocks noChangeArrowheads="1"/>
          </p:cNvSpPr>
          <p:nvPr/>
        </p:nvSpPr>
        <p:spPr bwMode="auto">
          <a:xfrm>
            <a:off x="71628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zh-CN"/>
          </a:p>
        </p:txBody>
      </p:sp>
      <p:sp>
        <p:nvSpPr>
          <p:cNvPr id="29700" name="Oval 4"/>
          <p:cNvSpPr>
            <a:spLocks noChangeArrowheads="1"/>
          </p:cNvSpPr>
          <p:nvPr/>
        </p:nvSpPr>
        <p:spPr bwMode="auto">
          <a:xfrm>
            <a:off x="61722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zh-CN"/>
          </a:p>
        </p:txBody>
      </p:sp>
      <p:sp>
        <p:nvSpPr>
          <p:cNvPr id="29701" name="Oval 5"/>
          <p:cNvSpPr>
            <a:spLocks noChangeArrowheads="1"/>
          </p:cNvSpPr>
          <p:nvPr/>
        </p:nvSpPr>
        <p:spPr bwMode="auto">
          <a:xfrm>
            <a:off x="52578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zh-CN"/>
          </a:p>
        </p:txBody>
      </p:sp>
      <p:sp>
        <p:nvSpPr>
          <p:cNvPr id="29702" name="Oval 6"/>
          <p:cNvSpPr>
            <a:spLocks noChangeArrowheads="1"/>
          </p:cNvSpPr>
          <p:nvPr/>
        </p:nvSpPr>
        <p:spPr bwMode="auto">
          <a:xfrm>
            <a:off x="42672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zh-CN"/>
          </a:p>
        </p:txBody>
      </p:sp>
      <p:sp>
        <p:nvSpPr>
          <p:cNvPr id="29703" name="Oval 7"/>
          <p:cNvSpPr>
            <a:spLocks noChangeArrowheads="1"/>
          </p:cNvSpPr>
          <p:nvPr/>
        </p:nvSpPr>
        <p:spPr bwMode="auto">
          <a:xfrm>
            <a:off x="32766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zh-CN"/>
          </a:p>
        </p:txBody>
      </p:sp>
      <p:sp>
        <p:nvSpPr>
          <p:cNvPr id="29704" name="Oval 8"/>
          <p:cNvSpPr>
            <a:spLocks noChangeArrowheads="1"/>
          </p:cNvSpPr>
          <p:nvPr/>
        </p:nvSpPr>
        <p:spPr bwMode="auto">
          <a:xfrm>
            <a:off x="23622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zh-CN"/>
          </a:p>
        </p:txBody>
      </p:sp>
      <p:sp>
        <p:nvSpPr>
          <p:cNvPr id="29705" name="Oval 9"/>
          <p:cNvSpPr>
            <a:spLocks noChangeArrowheads="1"/>
          </p:cNvSpPr>
          <p:nvPr/>
        </p:nvSpPr>
        <p:spPr bwMode="auto">
          <a:xfrm>
            <a:off x="13716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zh-CN"/>
          </a:p>
        </p:txBody>
      </p:sp>
      <p:sp>
        <p:nvSpPr>
          <p:cNvPr id="29706" name="Oval 10"/>
          <p:cNvSpPr>
            <a:spLocks noChangeArrowheads="1"/>
          </p:cNvSpPr>
          <p:nvPr/>
        </p:nvSpPr>
        <p:spPr bwMode="auto">
          <a:xfrm>
            <a:off x="4572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zh-CN"/>
          </a:p>
        </p:txBody>
      </p:sp>
      <p:sp>
        <p:nvSpPr>
          <p:cNvPr id="29707" name="Line 11"/>
          <p:cNvSpPr>
            <a:spLocks noChangeShapeType="1"/>
          </p:cNvSpPr>
          <p:nvPr/>
        </p:nvSpPr>
        <p:spPr bwMode="auto">
          <a:xfrm>
            <a:off x="533400" y="5029200"/>
            <a:ext cx="914400"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9708" name="Line 12"/>
          <p:cNvSpPr>
            <a:spLocks noChangeShapeType="1"/>
          </p:cNvSpPr>
          <p:nvPr/>
        </p:nvSpPr>
        <p:spPr bwMode="auto">
          <a:xfrm>
            <a:off x="1447800" y="5029200"/>
            <a:ext cx="0" cy="9144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9709" name="Line 13"/>
          <p:cNvSpPr>
            <a:spLocks noChangeShapeType="1"/>
          </p:cNvSpPr>
          <p:nvPr/>
        </p:nvSpPr>
        <p:spPr bwMode="auto">
          <a:xfrm>
            <a:off x="3352800" y="5029200"/>
            <a:ext cx="0" cy="9144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9710" name="Line 14"/>
          <p:cNvSpPr>
            <a:spLocks noChangeShapeType="1"/>
          </p:cNvSpPr>
          <p:nvPr/>
        </p:nvSpPr>
        <p:spPr bwMode="auto">
          <a:xfrm>
            <a:off x="3352800" y="5029200"/>
            <a:ext cx="990600"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9711" name="Line 15"/>
          <p:cNvSpPr>
            <a:spLocks noChangeShapeType="1"/>
          </p:cNvSpPr>
          <p:nvPr/>
        </p:nvSpPr>
        <p:spPr bwMode="auto">
          <a:xfrm>
            <a:off x="4343400" y="5029200"/>
            <a:ext cx="0" cy="9144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9712" name="Line 16"/>
          <p:cNvSpPr>
            <a:spLocks noChangeShapeType="1"/>
          </p:cNvSpPr>
          <p:nvPr/>
        </p:nvSpPr>
        <p:spPr bwMode="auto">
          <a:xfrm>
            <a:off x="7239000" y="5105400"/>
            <a:ext cx="0" cy="8382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9713" name="Line 17"/>
          <p:cNvSpPr>
            <a:spLocks noChangeShapeType="1"/>
          </p:cNvSpPr>
          <p:nvPr/>
        </p:nvSpPr>
        <p:spPr bwMode="auto">
          <a:xfrm>
            <a:off x="7239000" y="5105400"/>
            <a:ext cx="1066800"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9714" name="Line 18"/>
          <p:cNvSpPr>
            <a:spLocks noChangeShapeType="1"/>
          </p:cNvSpPr>
          <p:nvPr/>
        </p:nvSpPr>
        <p:spPr bwMode="auto">
          <a:xfrm>
            <a:off x="8305800" y="5105400"/>
            <a:ext cx="0" cy="8382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9715" name="Line 19"/>
          <p:cNvSpPr>
            <a:spLocks noChangeShapeType="1"/>
          </p:cNvSpPr>
          <p:nvPr/>
        </p:nvSpPr>
        <p:spPr bwMode="auto">
          <a:xfrm>
            <a:off x="990600" y="4267200"/>
            <a:ext cx="0" cy="7620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9716" name="Line 20"/>
          <p:cNvSpPr>
            <a:spLocks noChangeShapeType="1"/>
          </p:cNvSpPr>
          <p:nvPr/>
        </p:nvSpPr>
        <p:spPr bwMode="auto">
          <a:xfrm>
            <a:off x="990600" y="4267200"/>
            <a:ext cx="1447800"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9717" name="Line 21"/>
          <p:cNvSpPr>
            <a:spLocks noChangeShapeType="1"/>
          </p:cNvSpPr>
          <p:nvPr/>
        </p:nvSpPr>
        <p:spPr bwMode="auto">
          <a:xfrm>
            <a:off x="2438400" y="4267200"/>
            <a:ext cx="0" cy="16764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9718" name="Line 22"/>
          <p:cNvSpPr>
            <a:spLocks noChangeShapeType="1"/>
          </p:cNvSpPr>
          <p:nvPr/>
        </p:nvSpPr>
        <p:spPr bwMode="auto">
          <a:xfrm>
            <a:off x="3733800" y="4267200"/>
            <a:ext cx="0"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9719" name="Line 23"/>
          <p:cNvSpPr>
            <a:spLocks noChangeShapeType="1"/>
          </p:cNvSpPr>
          <p:nvPr/>
        </p:nvSpPr>
        <p:spPr bwMode="auto">
          <a:xfrm>
            <a:off x="3810000" y="4267200"/>
            <a:ext cx="0" cy="7620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9720" name="Line 24"/>
          <p:cNvSpPr>
            <a:spLocks noChangeShapeType="1"/>
          </p:cNvSpPr>
          <p:nvPr/>
        </p:nvSpPr>
        <p:spPr bwMode="auto">
          <a:xfrm>
            <a:off x="3886200" y="4267200"/>
            <a:ext cx="1447800"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9721" name="Line 25"/>
          <p:cNvSpPr>
            <a:spLocks noChangeShapeType="1"/>
          </p:cNvSpPr>
          <p:nvPr/>
        </p:nvSpPr>
        <p:spPr bwMode="auto">
          <a:xfrm>
            <a:off x="5334000" y="4267200"/>
            <a:ext cx="0" cy="16764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9722" name="Line 26"/>
          <p:cNvSpPr>
            <a:spLocks noChangeShapeType="1"/>
          </p:cNvSpPr>
          <p:nvPr/>
        </p:nvSpPr>
        <p:spPr bwMode="auto">
          <a:xfrm>
            <a:off x="3810000" y="4267200"/>
            <a:ext cx="152400"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9723" name="Line 27"/>
          <p:cNvSpPr>
            <a:spLocks noChangeShapeType="1"/>
          </p:cNvSpPr>
          <p:nvPr/>
        </p:nvSpPr>
        <p:spPr bwMode="auto">
          <a:xfrm>
            <a:off x="4572000" y="3429000"/>
            <a:ext cx="0" cy="8382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9724" name="Line 28"/>
          <p:cNvSpPr>
            <a:spLocks noChangeShapeType="1"/>
          </p:cNvSpPr>
          <p:nvPr/>
        </p:nvSpPr>
        <p:spPr bwMode="auto">
          <a:xfrm flipV="1">
            <a:off x="6248400" y="3429000"/>
            <a:ext cx="0" cy="25146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9725" name="Line 29"/>
          <p:cNvSpPr>
            <a:spLocks noChangeShapeType="1"/>
          </p:cNvSpPr>
          <p:nvPr/>
        </p:nvSpPr>
        <p:spPr bwMode="auto">
          <a:xfrm>
            <a:off x="4572000" y="3429000"/>
            <a:ext cx="1676400"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9726" name="Line 30"/>
          <p:cNvSpPr>
            <a:spLocks noChangeShapeType="1"/>
          </p:cNvSpPr>
          <p:nvPr/>
        </p:nvSpPr>
        <p:spPr bwMode="auto">
          <a:xfrm>
            <a:off x="5410200" y="2590800"/>
            <a:ext cx="0" cy="8382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9727" name="Line 31"/>
          <p:cNvSpPr>
            <a:spLocks noChangeShapeType="1"/>
          </p:cNvSpPr>
          <p:nvPr/>
        </p:nvSpPr>
        <p:spPr bwMode="auto">
          <a:xfrm flipV="1">
            <a:off x="7772400" y="2514600"/>
            <a:ext cx="0" cy="25908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9728" name="Line 32"/>
          <p:cNvSpPr>
            <a:spLocks noChangeShapeType="1"/>
          </p:cNvSpPr>
          <p:nvPr/>
        </p:nvSpPr>
        <p:spPr bwMode="auto">
          <a:xfrm flipH="1">
            <a:off x="5410200" y="2514600"/>
            <a:ext cx="2362200"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9729" name="Line 33"/>
          <p:cNvSpPr>
            <a:spLocks noChangeShapeType="1"/>
          </p:cNvSpPr>
          <p:nvPr/>
        </p:nvSpPr>
        <p:spPr bwMode="auto">
          <a:xfrm flipV="1">
            <a:off x="5410200" y="2514600"/>
            <a:ext cx="0" cy="2286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9730" name="Line 34"/>
          <p:cNvSpPr>
            <a:spLocks noChangeShapeType="1"/>
          </p:cNvSpPr>
          <p:nvPr/>
        </p:nvSpPr>
        <p:spPr bwMode="auto">
          <a:xfrm>
            <a:off x="6553200" y="1600200"/>
            <a:ext cx="0" cy="9144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9731" name="Line 35"/>
          <p:cNvSpPr>
            <a:spLocks noChangeShapeType="1"/>
          </p:cNvSpPr>
          <p:nvPr/>
        </p:nvSpPr>
        <p:spPr bwMode="auto">
          <a:xfrm flipH="1">
            <a:off x="1828800" y="1600200"/>
            <a:ext cx="4724400"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9732" name="Line 36"/>
          <p:cNvSpPr>
            <a:spLocks noChangeShapeType="1"/>
          </p:cNvSpPr>
          <p:nvPr/>
        </p:nvSpPr>
        <p:spPr bwMode="auto">
          <a:xfrm flipV="1">
            <a:off x="1676400" y="1600200"/>
            <a:ext cx="0" cy="26670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9733" name="Line 37"/>
          <p:cNvSpPr>
            <a:spLocks noChangeShapeType="1"/>
          </p:cNvSpPr>
          <p:nvPr/>
        </p:nvSpPr>
        <p:spPr bwMode="auto">
          <a:xfrm>
            <a:off x="2209800" y="1600200"/>
            <a:ext cx="0"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9734" name="Line 38"/>
          <p:cNvSpPr>
            <a:spLocks noChangeShapeType="1"/>
          </p:cNvSpPr>
          <p:nvPr/>
        </p:nvSpPr>
        <p:spPr bwMode="auto">
          <a:xfrm flipH="1">
            <a:off x="1676400" y="1600200"/>
            <a:ext cx="381000" cy="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9735" name="Line 39"/>
          <p:cNvSpPr>
            <a:spLocks noChangeShapeType="1"/>
          </p:cNvSpPr>
          <p:nvPr/>
        </p:nvSpPr>
        <p:spPr bwMode="auto">
          <a:xfrm flipV="1">
            <a:off x="4114800" y="1143000"/>
            <a:ext cx="0" cy="4572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9736" name="Text Box 40"/>
          <p:cNvSpPr txBox="1">
            <a:spLocks noChangeArrowheads="1"/>
          </p:cNvSpPr>
          <p:nvPr/>
        </p:nvSpPr>
        <p:spPr bwMode="auto">
          <a:xfrm>
            <a:off x="0" y="304800"/>
            <a:ext cx="9296400" cy="579438"/>
          </a:xfrm>
          <a:prstGeom prst="rect">
            <a:avLst/>
          </a:prstGeom>
          <a:noFill/>
          <a:ln w="12700">
            <a:noFill/>
            <a:miter lim="800000"/>
            <a:headEnd type="none" w="sm" len="sm"/>
            <a:tailEnd type="none" w="sm" len="sm"/>
          </a:ln>
        </p:spPr>
        <p:txBody>
          <a:bodyPr>
            <a:spAutoFit/>
          </a:bodyPr>
          <a:lstStyle/>
          <a:p>
            <a:pPr eaLnBrk="0" hangingPunct="0"/>
            <a:r>
              <a:rPr lang="en-US" altLang="zh-CN" sz="3200" b="1" i="1">
                <a:solidFill>
                  <a:srgbClr val="170981"/>
                </a:solidFill>
                <a:latin typeface="Berlin Sans FB Demi" pitchFamily="34" charset="0"/>
                <a:ea typeface="宋体" pitchFamily="2" charset="-122"/>
              </a:rPr>
              <a:t>Dendrogram:</a:t>
            </a:r>
            <a:r>
              <a:rPr lang="en-US" altLang="zh-CN" sz="3200" b="1">
                <a:solidFill>
                  <a:srgbClr val="170981"/>
                </a:solidFill>
                <a:latin typeface="Berlin Sans FB Demi" pitchFamily="34" charset="0"/>
                <a:ea typeface="宋体" pitchFamily="2" charset="-122"/>
              </a:rPr>
              <a:t> Shows How Clusters are Merged</a:t>
            </a:r>
            <a:endParaRPr lang="en-US" altLang="zh-CN" sz="3200" b="1">
              <a:solidFill>
                <a:schemeClr val="tx2"/>
              </a:solidFill>
              <a:latin typeface="Berlin Sans FB Demi" pitchFamily="34" charset="0"/>
              <a:ea typeface="宋体" pitchFamily="2" charset="-122"/>
            </a:endParaRPr>
          </a:p>
        </p:txBody>
      </p:sp>
      <p:sp>
        <p:nvSpPr>
          <p:cNvPr id="29737" name="Line 41"/>
          <p:cNvSpPr>
            <a:spLocks noChangeShapeType="1"/>
          </p:cNvSpPr>
          <p:nvPr/>
        </p:nvSpPr>
        <p:spPr bwMode="auto">
          <a:xfrm>
            <a:off x="533400" y="5029200"/>
            <a:ext cx="0" cy="9144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9738" name="Rectangle 42"/>
          <p:cNvSpPr>
            <a:spLocks noChangeArrowheads="1"/>
          </p:cNvSpPr>
          <p:nvPr/>
        </p:nvSpPr>
        <p:spPr bwMode="auto">
          <a:xfrm>
            <a:off x="381000" y="1676400"/>
            <a:ext cx="8229600" cy="2282825"/>
          </a:xfrm>
          <a:prstGeom prst="rect">
            <a:avLst/>
          </a:prstGeom>
          <a:noFill/>
          <a:ln w="9525">
            <a:noFill/>
            <a:miter lim="800000"/>
            <a:headEnd/>
            <a:tailEnd/>
          </a:ln>
        </p:spPr>
        <p:txBody>
          <a:bodyPr>
            <a:spAutoFit/>
          </a:bodyPr>
          <a:lstStyle/>
          <a:p>
            <a:pPr lvl="1" algn="l" eaLnBrk="0" hangingPunct="0"/>
            <a:r>
              <a:rPr lang="en-US" altLang="zh-CN">
                <a:latin typeface="Arial" pitchFamily="34" charset="0"/>
                <a:ea typeface="宋体" pitchFamily="2" charset="-122"/>
              </a:rPr>
              <a:t>Decompose data objects into a several levels of nested partitioning (</a:t>
            </a:r>
            <a:r>
              <a:rPr lang="en-US" altLang="zh-CN" u="sng">
                <a:latin typeface="Arial" pitchFamily="34" charset="0"/>
                <a:ea typeface="宋体" pitchFamily="2" charset="-122"/>
              </a:rPr>
              <a:t>tree</a:t>
            </a:r>
            <a:r>
              <a:rPr lang="en-US" altLang="zh-CN">
                <a:latin typeface="Arial" pitchFamily="34" charset="0"/>
                <a:ea typeface="宋体" pitchFamily="2" charset="-122"/>
              </a:rPr>
              <a:t> of clusters), called a </a:t>
            </a:r>
            <a:r>
              <a:rPr lang="en-US" altLang="zh-CN" u="sng">
                <a:latin typeface="Arial" pitchFamily="34" charset="0"/>
                <a:ea typeface="宋体" pitchFamily="2" charset="-122"/>
              </a:rPr>
              <a:t>dendrogram</a:t>
            </a:r>
            <a:endParaRPr lang="en-US" altLang="zh-CN">
              <a:latin typeface="Arial" pitchFamily="34" charset="0"/>
              <a:ea typeface="宋体" pitchFamily="2" charset="-122"/>
            </a:endParaRPr>
          </a:p>
          <a:p>
            <a:pPr lvl="1" algn="l" eaLnBrk="0" hangingPunct="0"/>
            <a:endParaRPr lang="en-US" altLang="zh-CN">
              <a:latin typeface="Arial" pitchFamily="34" charset="0"/>
              <a:ea typeface="宋体" pitchFamily="2" charset="-122"/>
            </a:endParaRPr>
          </a:p>
          <a:p>
            <a:pPr lvl="1" algn="l" eaLnBrk="0" hangingPunct="0"/>
            <a:r>
              <a:rPr lang="en-US" altLang="zh-CN">
                <a:latin typeface="Arial" pitchFamily="34" charset="0"/>
                <a:ea typeface="宋体" pitchFamily="2" charset="-122"/>
              </a:rPr>
              <a:t>A </a:t>
            </a:r>
            <a:r>
              <a:rPr lang="en-US" altLang="zh-CN" u="sng">
                <a:latin typeface="Arial" pitchFamily="34" charset="0"/>
                <a:ea typeface="宋体" pitchFamily="2" charset="-122"/>
              </a:rPr>
              <a:t>clustering</a:t>
            </a:r>
            <a:r>
              <a:rPr lang="en-US" altLang="zh-CN">
                <a:latin typeface="Arial" pitchFamily="34" charset="0"/>
                <a:ea typeface="宋体" pitchFamily="2" charset="-122"/>
              </a:rPr>
              <a:t> of the data objects is obtained by </a:t>
            </a:r>
            <a:r>
              <a:rPr lang="en-US" altLang="zh-CN" u="sng">
                <a:latin typeface="Arial" pitchFamily="34" charset="0"/>
                <a:ea typeface="宋体" pitchFamily="2" charset="-122"/>
              </a:rPr>
              <a:t>cutting</a:t>
            </a:r>
            <a:r>
              <a:rPr lang="en-US" altLang="zh-CN">
                <a:latin typeface="Arial" pitchFamily="34" charset="0"/>
                <a:ea typeface="宋体" pitchFamily="2" charset="-122"/>
              </a:rPr>
              <a:t> the dendrogram at the desired level, then each </a:t>
            </a:r>
            <a:r>
              <a:rPr lang="en-US" altLang="zh-CN" u="sng">
                <a:latin typeface="Arial" pitchFamily="34" charset="0"/>
                <a:ea typeface="宋体" pitchFamily="2" charset="-122"/>
              </a:rPr>
              <a:t>connected component</a:t>
            </a:r>
            <a:r>
              <a:rPr lang="en-US" altLang="zh-CN">
                <a:latin typeface="Arial" pitchFamily="34" charset="0"/>
                <a:ea typeface="宋体" pitchFamily="2" charset="-122"/>
              </a:rPr>
              <a:t> forms a cluster</a:t>
            </a:r>
          </a:p>
        </p:txBody>
      </p:sp>
      <p:sp>
        <p:nvSpPr>
          <p:cNvPr id="29739" name="Slide Number Placeholder 45"/>
          <p:cNvSpPr>
            <a:spLocks noGrp="1"/>
          </p:cNvSpPr>
          <p:nvPr>
            <p:ph type="sldNum" sz="quarter" idx="10"/>
          </p:nvPr>
        </p:nvSpPr>
        <p:spPr>
          <a:noFill/>
        </p:spPr>
        <p:txBody>
          <a:bodyPr/>
          <a:lstStyle/>
          <a:p>
            <a:fld id="{8A47DA25-749B-40E5-8CF1-F6708BC49C18}" type="slidenum">
              <a:rPr lang="en-US" altLang="zh-CN"/>
              <a:pPr/>
              <a:t>48</a:t>
            </a:fld>
            <a:endParaRPr lang="en-US" altLang="zh-CN"/>
          </a:p>
        </p:txBody>
      </p:sp>
    </p:spTree>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304800"/>
            <a:ext cx="7924800" cy="762000"/>
          </a:xfrm>
        </p:spPr>
        <p:txBody>
          <a:bodyPr/>
          <a:lstStyle/>
          <a:p>
            <a:pPr eaLnBrk="1" hangingPunct="1"/>
            <a:r>
              <a:rPr lang="en-US" altLang="zh-CN" sz="3200" smtClean="0">
                <a:ea typeface="宋体" pitchFamily="2" charset="-122"/>
              </a:rPr>
              <a:t>DIANA (Divisive Analysis)</a:t>
            </a:r>
            <a:endParaRPr lang="en-US" altLang="zh-CN" sz="2400" smtClean="0">
              <a:ea typeface="宋体" pitchFamily="2" charset="-122"/>
            </a:endParaRPr>
          </a:p>
        </p:txBody>
      </p:sp>
      <p:sp>
        <p:nvSpPr>
          <p:cNvPr id="30723" name="Rectangle 3"/>
          <p:cNvSpPr>
            <a:spLocks noGrp="1" noChangeArrowheads="1"/>
          </p:cNvSpPr>
          <p:nvPr>
            <p:ph type="body" idx="1"/>
          </p:nvPr>
        </p:nvSpPr>
        <p:spPr>
          <a:xfrm>
            <a:off x="381000" y="1524000"/>
            <a:ext cx="8382000" cy="2667000"/>
          </a:xfrm>
        </p:spPr>
        <p:txBody>
          <a:bodyPr/>
          <a:lstStyle/>
          <a:p>
            <a:pPr eaLnBrk="1" hangingPunct="1">
              <a:lnSpc>
                <a:spcPct val="110000"/>
              </a:lnSpc>
              <a:spcBef>
                <a:spcPct val="50000"/>
              </a:spcBef>
              <a:buClr>
                <a:schemeClr val="tx1"/>
              </a:buClr>
            </a:pPr>
            <a:r>
              <a:rPr lang="en-US" altLang="zh-CN" sz="2400" smtClean="0">
                <a:ea typeface="宋体" pitchFamily="2" charset="-122"/>
              </a:rPr>
              <a:t>Introduced in Kaufmann and Rousseeuw (1990)</a:t>
            </a:r>
          </a:p>
          <a:p>
            <a:pPr eaLnBrk="1" hangingPunct="1">
              <a:lnSpc>
                <a:spcPct val="110000"/>
              </a:lnSpc>
              <a:spcBef>
                <a:spcPct val="50000"/>
              </a:spcBef>
              <a:buClr>
                <a:schemeClr val="tx1"/>
              </a:buClr>
            </a:pPr>
            <a:r>
              <a:rPr lang="en-US" altLang="zh-CN" sz="2400" smtClean="0">
                <a:ea typeface="宋体" pitchFamily="2" charset="-122"/>
              </a:rPr>
              <a:t>Implemented in statistical analysis packages, e.g., Splus</a:t>
            </a:r>
          </a:p>
          <a:p>
            <a:pPr eaLnBrk="1" hangingPunct="1">
              <a:lnSpc>
                <a:spcPct val="110000"/>
              </a:lnSpc>
              <a:spcBef>
                <a:spcPct val="50000"/>
              </a:spcBef>
              <a:buClr>
                <a:schemeClr val="tx1"/>
              </a:buClr>
            </a:pPr>
            <a:r>
              <a:rPr lang="en-US" altLang="zh-CN" sz="2400" smtClean="0">
                <a:ea typeface="宋体" pitchFamily="2" charset="-122"/>
              </a:rPr>
              <a:t>Inverse order of AGNES</a:t>
            </a:r>
          </a:p>
          <a:p>
            <a:pPr eaLnBrk="1" hangingPunct="1">
              <a:lnSpc>
                <a:spcPct val="110000"/>
              </a:lnSpc>
              <a:spcBef>
                <a:spcPct val="50000"/>
              </a:spcBef>
              <a:buClr>
                <a:schemeClr val="tx1"/>
              </a:buClr>
            </a:pPr>
            <a:r>
              <a:rPr lang="en-US" altLang="zh-CN" sz="2400" smtClean="0">
                <a:ea typeface="宋体" pitchFamily="2" charset="-122"/>
              </a:rPr>
              <a:t>Eventually each node forms a cluster on its own</a:t>
            </a:r>
          </a:p>
        </p:txBody>
      </p:sp>
      <p:grpSp>
        <p:nvGrpSpPr>
          <p:cNvPr id="30724" name="Group 4"/>
          <p:cNvGrpSpPr>
            <a:grpSpLocks/>
          </p:cNvGrpSpPr>
          <p:nvPr/>
        </p:nvGrpSpPr>
        <p:grpSpPr bwMode="auto">
          <a:xfrm>
            <a:off x="609600" y="4495800"/>
            <a:ext cx="2209800" cy="2017713"/>
            <a:chOff x="3552" y="2496"/>
            <a:chExt cx="1392" cy="1271"/>
          </a:xfrm>
        </p:grpSpPr>
        <p:graphicFrame>
          <p:nvGraphicFramePr>
            <p:cNvPr id="30742" name="Object 5"/>
            <p:cNvGraphicFramePr>
              <a:graphicFrameLocks noChangeAspect="1"/>
            </p:cNvGraphicFramePr>
            <p:nvPr/>
          </p:nvGraphicFramePr>
          <p:xfrm>
            <a:off x="3552" y="2496"/>
            <a:ext cx="1392" cy="1271"/>
          </p:xfrm>
          <a:graphic>
            <a:graphicData uri="http://schemas.openxmlformats.org/presentationml/2006/ole">
              <mc:AlternateContent xmlns:mc="http://schemas.openxmlformats.org/markup-compatibility/2006">
                <mc:Choice xmlns:v="urn:schemas-microsoft-com:vml" Requires="v">
                  <p:oleObj spid="_x0000_s30795" name="Worksheet" r:id="rId5" imgW="2598840" imgH="2452680" progId="Excel.Sheet.8">
                    <p:embed/>
                  </p:oleObj>
                </mc:Choice>
                <mc:Fallback>
                  <p:oleObj name="Worksheet" r:id="rId5" imgW="2598840" imgH="2452680" progId="Excel.Shee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2"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43" name="Oval 6"/>
            <p:cNvSpPr>
              <a:spLocks noChangeArrowheads="1"/>
            </p:cNvSpPr>
            <p:nvPr/>
          </p:nvSpPr>
          <p:spPr bwMode="auto">
            <a:xfrm>
              <a:off x="3888" y="2688"/>
              <a:ext cx="384" cy="624"/>
            </a:xfrm>
            <a:prstGeom prst="ellipse">
              <a:avLst/>
            </a:prstGeom>
            <a:noFill/>
            <a:ln w="28575">
              <a:solidFill>
                <a:schemeClr val="tx1"/>
              </a:solidFill>
              <a:prstDash val="lgDash"/>
              <a:round/>
              <a:headEnd/>
              <a:tailEnd/>
            </a:ln>
          </p:spPr>
          <p:txBody>
            <a:bodyPr anchor="ctr">
              <a:spAutoFit/>
            </a:bodyPr>
            <a:lstStyle/>
            <a:p>
              <a:endParaRPr lang="zh-CN" altLang="zh-CN"/>
            </a:p>
          </p:txBody>
        </p:sp>
        <p:sp>
          <p:nvSpPr>
            <p:cNvPr id="30744" name="Oval 7"/>
            <p:cNvSpPr>
              <a:spLocks noChangeArrowheads="1"/>
            </p:cNvSpPr>
            <p:nvPr/>
          </p:nvSpPr>
          <p:spPr bwMode="auto">
            <a:xfrm>
              <a:off x="4272" y="3024"/>
              <a:ext cx="480" cy="480"/>
            </a:xfrm>
            <a:prstGeom prst="ellipse">
              <a:avLst/>
            </a:prstGeom>
            <a:noFill/>
            <a:ln w="28575">
              <a:solidFill>
                <a:schemeClr val="tx1"/>
              </a:solidFill>
              <a:prstDash val="lgDash"/>
              <a:round/>
              <a:headEnd/>
              <a:tailEnd/>
            </a:ln>
          </p:spPr>
          <p:txBody>
            <a:bodyPr anchor="ctr">
              <a:spAutoFit/>
            </a:bodyPr>
            <a:lstStyle/>
            <a:p>
              <a:endParaRPr lang="zh-CN" altLang="zh-CN"/>
            </a:p>
          </p:txBody>
        </p:sp>
      </p:grpSp>
      <p:grpSp>
        <p:nvGrpSpPr>
          <p:cNvPr id="30725" name="Group 8"/>
          <p:cNvGrpSpPr>
            <a:grpSpLocks/>
          </p:cNvGrpSpPr>
          <p:nvPr/>
        </p:nvGrpSpPr>
        <p:grpSpPr bwMode="auto">
          <a:xfrm>
            <a:off x="3276600" y="4532313"/>
            <a:ext cx="2209800" cy="2017712"/>
            <a:chOff x="1968" y="2496"/>
            <a:chExt cx="1392" cy="1271"/>
          </a:xfrm>
        </p:grpSpPr>
        <p:graphicFrame>
          <p:nvGraphicFramePr>
            <p:cNvPr id="30737" name="Object 9"/>
            <p:cNvGraphicFramePr>
              <a:graphicFrameLocks noChangeAspect="1"/>
            </p:cNvGraphicFramePr>
            <p:nvPr/>
          </p:nvGraphicFramePr>
          <p:xfrm>
            <a:off x="1968" y="2496"/>
            <a:ext cx="1392" cy="1271"/>
          </p:xfrm>
          <a:graphic>
            <a:graphicData uri="http://schemas.openxmlformats.org/presentationml/2006/ole">
              <mc:AlternateContent xmlns:mc="http://schemas.openxmlformats.org/markup-compatibility/2006">
                <mc:Choice xmlns:v="urn:schemas-microsoft-com:vml" Requires="v">
                  <p:oleObj spid="_x0000_s30796" name="Worksheet" r:id="rId8" imgW="2598840" imgH="2452680" progId="Excel.Sheet.8">
                    <p:embed/>
                  </p:oleObj>
                </mc:Choice>
                <mc:Fallback>
                  <p:oleObj name="Worksheet" r:id="rId8" imgW="2598840" imgH="2452680" progId="Excel.Sheet.8">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8"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8" name="Oval 10"/>
            <p:cNvSpPr>
              <a:spLocks noChangeArrowheads="1"/>
            </p:cNvSpPr>
            <p:nvPr/>
          </p:nvSpPr>
          <p:spPr bwMode="auto">
            <a:xfrm>
              <a:off x="2736" y="3312"/>
              <a:ext cx="288" cy="192"/>
            </a:xfrm>
            <a:prstGeom prst="ellipse">
              <a:avLst/>
            </a:prstGeom>
            <a:noFill/>
            <a:ln w="28575">
              <a:solidFill>
                <a:schemeClr val="tx1"/>
              </a:solidFill>
              <a:prstDash val="lgDash"/>
              <a:round/>
              <a:headEnd/>
              <a:tailEnd/>
            </a:ln>
          </p:spPr>
          <p:txBody>
            <a:bodyPr wrap="none" anchor="ctr">
              <a:spAutoFit/>
            </a:bodyPr>
            <a:lstStyle/>
            <a:p>
              <a:endParaRPr lang="zh-CN" altLang="zh-CN"/>
            </a:p>
          </p:txBody>
        </p:sp>
        <p:sp>
          <p:nvSpPr>
            <p:cNvPr id="30739" name="Oval 11"/>
            <p:cNvSpPr>
              <a:spLocks noChangeArrowheads="1"/>
            </p:cNvSpPr>
            <p:nvPr/>
          </p:nvSpPr>
          <p:spPr bwMode="auto">
            <a:xfrm>
              <a:off x="2256" y="2688"/>
              <a:ext cx="384" cy="384"/>
            </a:xfrm>
            <a:prstGeom prst="ellipse">
              <a:avLst/>
            </a:prstGeom>
            <a:noFill/>
            <a:ln w="28575">
              <a:solidFill>
                <a:schemeClr val="tx1"/>
              </a:solidFill>
              <a:prstDash val="lgDash"/>
              <a:round/>
              <a:headEnd/>
              <a:tailEnd/>
            </a:ln>
          </p:spPr>
          <p:txBody>
            <a:bodyPr anchor="ctr">
              <a:spAutoFit/>
            </a:bodyPr>
            <a:lstStyle/>
            <a:p>
              <a:endParaRPr lang="zh-CN" altLang="zh-CN"/>
            </a:p>
          </p:txBody>
        </p:sp>
        <p:sp>
          <p:nvSpPr>
            <p:cNvPr id="30740" name="Oval 12"/>
            <p:cNvSpPr>
              <a:spLocks noChangeArrowheads="1"/>
            </p:cNvSpPr>
            <p:nvPr/>
          </p:nvSpPr>
          <p:spPr bwMode="auto">
            <a:xfrm>
              <a:off x="2352" y="3024"/>
              <a:ext cx="384" cy="240"/>
            </a:xfrm>
            <a:prstGeom prst="ellipse">
              <a:avLst/>
            </a:prstGeom>
            <a:noFill/>
            <a:ln w="28575">
              <a:solidFill>
                <a:schemeClr val="tx1"/>
              </a:solidFill>
              <a:prstDash val="lgDash"/>
              <a:round/>
              <a:headEnd/>
              <a:tailEnd/>
            </a:ln>
          </p:spPr>
          <p:txBody>
            <a:bodyPr anchor="ctr">
              <a:spAutoFit/>
            </a:bodyPr>
            <a:lstStyle/>
            <a:p>
              <a:endParaRPr lang="zh-CN" altLang="zh-CN"/>
            </a:p>
          </p:txBody>
        </p:sp>
        <p:sp>
          <p:nvSpPr>
            <p:cNvPr id="30741" name="Oval 13"/>
            <p:cNvSpPr>
              <a:spLocks noChangeArrowheads="1"/>
            </p:cNvSpPr>
            <p:nvPr/>
          </p:nvSpPr>
          <p:spPr bwMode="auto">
            <a:xfrm>
              <a:off x="2832" y="3024"/>
              <a:ext cx="288" cy="288"/>
            </a:xfrm>
            <a:prstGeom prst="ellipse">
              <a:avLst/>
            </a:prstGeom>
            <a:noFill/>
            <a:ln w="28575">
              <a:solidFill>
                <a:schemeClr val="tx1"/>
              </a:solidFill>
              <a:prstDash val="lgDash"/>
              <a:round/>
              <a:headEnd/>
              <a:tailEnd/>
            </a:ln>
          </p:spPr>
          <p:txBody>
            <a:bodyPr anchor="ctr">
              <a:spAutoFit/>
            </a:bodyPr>
            <a:lstStyle/>
            <a:p>
              <a:endParaRPr lang="zh-CN" altLang="zh-CN"/>
            </a:p>
          </p:txBody>
        </p:sp>
      </p:grpSp>
      <p:grpSp>
        <p:nvGrpSpPr>
          <p:cNvPr id="30726" name="Group 14"/>
          <p:cNvGrpSpPr>
            <a:grpSpLocks/>
          </p:cNvGrpSpPr>
          <p:nvPr/>
        </p:nvGrpSpPr>
        <p:grpSpPr bwMode="auto">
          <a:xfrm>
            <a:off x="6019800" y="4495800"/>
            <a:ext cx="2209800" cy="2017713"/>
            <a:chOff x="3792" y="2473"/>
            <a:chExt cx="1392" cy="1271"/>
          </a:xfrm>
        </p:grpSpPr>
        <p:graphicFrame>
          <p:nvGraphicFramePr>
            <p:cNvPr id="30730" name="Object 15"/>
            <p:cNvGraphicFramePr>
              <a:graphicFrameLocks noChangeAspect="1"/>
            </p:cNvGraphicFramePr>
            <p:nvPr/>
          </p:nvGraphicFramePr>
          <p:xfrm>
            <a:off x="3792" y="2473"/>
            <a:ext cx="1392" cy="1271"/>
          </p:xfrm>
          <a:graphic>
            <a:graphicData uri="http://schemas.openxmlformats.org/presentationml/2006/ole">
              <mc:AlternateContent xmlns:mc="http://schemas.openxmlformats.org/markup-compatibility/2006">
                <mc:Choice xmlns:v="urn:schemas-microsoft-com:vml" Requires="v">
                  <p:oleObj spid="_x0000_s30797" name="Worksheet" r:id="rId10" imgW="2598840" imgH="2452680" progId="Excel.Sheet.8">
                    <p:embed/>
                  </p:oleObj>
                </mc:Choice>
                <mc:Fallback>
                  <p:oleObj name="Worksheet" r:id="rId10" imgW="2598840" imgH="2452680" progId="Excel.Sheet.8">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2" y="2473"/>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1" name="Oval 16"/>
            <p:cNvSpPr>
              <a:spLocks noChangeArrowheads="1"/>
            </p:cNvSpPr>
            <p:nvPr/>
          </p:nvSpPr>
          <p:spPr bwMode="auto">
            <a:xfrm>
              <a:off x="4224" y="2713"/>
              <a:ext cx="288" cy="288"/>
            </a:xfrm>
            <a:prstGeom prst="ellipse">
              <a:avLst/>
            </a:prstGeom>
            <a:noFill/>
            <a:ln w="28575">
              <a:solidFill>
                <a:schemeClr val="tx1"/>
              </a:solidFill>
              <a:prstDash val="lgDash"/>
              <a:round/>
              <a:headEnd/>
              <a:tailEnd/>
            </a:ln>
          </p:spPr>
          <p:txBody>
            <a:bodyPr wrap="none" anchor="ctr">
              <a:spAutoFit/>
            </a:bodyPr>
            <a:lstStyle/>
            <a:p>
              <a:endParaRPr lang="zh-CN" altLang="zh-CN"/>
            </a:p>
          </p:txBody>
        </p:sp>
        <p:sp>
          <p:nvSpPr>
            <p:cNvPr id="30732" name="Oval 17"/>
            <p:cNvSpPr>
              <a:spLocks noChangeArrowheads="1"/>
            </p:cNvSpPr>
            <p:nvPr/>
          </p:nvSpPr>
          <p:spPr bwMode="auto">
            <a:xfrm>
              <a:off x="4224" y="3001"/>
              <a:ext cx="288" cy="288"/>
            </a:xfrm>
            <a:prstGeom prst="ellipse">
              <a:avLst/>
            </a:prstGeom>
            <a:noFill/>
            <a:ln w="28575">
              <a:solidFill>
                <a:schemeClr val="tx1"/>
              </a:solidFill>
              <a:prstDash val="lgDash"/>
              <a:round/>
              <a:headEnd/>
              <a:tailEnd/>
            </a:ln>
          </p:spPr>
          <p:txBody>
            <a:bodyPr wrap="none" anchor="ctr">
              <a:spAutoFit/>
            </a:bodyPr>
            <a:lstStyle/>
            <a:p>
              <a:endParaRPr lang="zh-CN" altLang="zh-CN"/>
            </a:p>
          </p:txBody>
        </p:sp>
        <p:sp>
          <p:nvSpPr>
            <p:cNvPr id="30733" name="Oval 18"/>
            <p:cNvSpPr>
              <a:spLocks noChangeArrowheads="1"/>
            </p:cNvSpPr>
            <p:nvPr/>
          </p:nvSpPr>
          <p:spPr bwMode="auto">
            <a:xfrm>
              <a:off x="4800" y="3001"/>
              <a:ext cx="144" cy="288"/>
            </a:xfrm>
            <a:prstGeom prst="ellipse">
              <a:avLst/>
            </a:prstGeom>
            <a:noFill/>
            <a:ln w="28575">
              <a:solidFill>
                <a:schemeClr val="tx1"/>
              </a:solidFill>
              <a:prstDash val="lgDash"/>
              <a:round/>
              <a:headEnd/>
              <a:tailEnd/>
            </a:ln>
          </p:spPr>
          <p:txBody>
            <a:bodyPr anchor="ctr">
              <a:spAutoFit/>
            </a:bodyPr>
            <a:lstStyle/>
            <a:p>
              <a:endParaRPr lang="zh-CN" altLang="zh-CN"/>
            </a:p>
          </p:txBody>
        </p:sp>
        <p:sp>
          <p:nvSpPr>
            <p:cNvPr id="30734" name="Oval 19"/>
            <p:cNvSpPr>
              <a:spLocks noChangeArrowheads="1"/>
            </p:cNvSpPr>
            <p:nvPr/>
          </p:nvSpPr>
          <p:spPr bwMode="auto">
            <a:xfrm>
              <a:off x="4128" y="2880"/>
              <a:ext cx="96" cy="192"/>
            </a:xfrm>
            <a:prstGeom prst="ellipse">
              <a:avLst/>
            </a:prstGeom>
            <a:noFill/>
            <a:ln w="28575">
              <a:solidFill>
                <a:schemeClr val="tx1"/>
              </a:solidFill>
              <a:prstDash val="lgDash"/>
              <a:round/>
              <a:headEnd/>
              <a:tailEnd/>
            </a:ln>
          </p:spPr>
          <p:txBody>
            <a:bodyPr anchor="ctr">
              <a:spAutoFit/>
            </a:bodyPr>
            <a:lstStyle/>
            <a:p>
              <a:endParaRPr lang="zh-CN" altLang="zh-CN"/>
            </a:p>
          </p:txBody>
        </p:sp>
        <p:sp>
          <p:nvSpPr>
            <p:cNvPr id="30735" name="Oval 20"/>
            <p:cNvSpPr>
              <a:spLocks noChangeArrowheads="1"/>
            </p:cNvSpPr>
            <p:nvPr/>
          </p:nvSpPr>
          <p:spPr bwMode="auto">
            <a:xfrm rot="-5400000">
              <a:off x="4608" y="3216"/>
              <a:ext cx="144" cy="288"/>
            </a:xfrm>
            <a:prstGeom prst="ellipse">
              <a:avLst/>
            </a:prstGeom>
            <a:noFill/>
            <a:ln w="28575">
              <a:solidFill>
                <a:schemeClr val="tx1"/>
              </a:solidFill>
              <a:prstDash val="lgDash"/>
              <a:round/>
              <a:headEnd/>
              <a:tailEnd/>
            </a:ln>
          </p:spPr>
          <p:txBody>
            <a:bodyPr anchor="ctr">
              <a:spAutoFit/>
            </a:bodyPr>
            <a:lstStyle/>
            <a:p>
              <a:endParaRPr lang="zh-CN" altLang="zh-CN"/>
            </a:p>
          </p:txBody>
        </p:sp>
        <p:sp>
          <p:nvSpPr>
            <p:cNvPr id="30736" name="Oval 21"/>
            <p:cNvSpPr>
              <a:spLocks noChangeArrowheads="1"/>
            </p:cNvSpPr>
            <p:nvPr/>
          </p:nvSpPr>
          <p:spPr bwMode="auto">
            <a:xfrm rot="-5400000">
              <a:off x="4704" y="3072"/>
              <a:ext cx="96" cy="192"/>
            </a:xfrm>
            <a:prstGeom prst="ellipse">
              <a:avLst/>
            </a:prstGeom>
            <a:noFill/>
            <a:ln w="28575">
              <a:solidFill>
                <a:schemeClr val="tx1"/>
              </a:solidFill>
              <a:prstDash val="lgDash"/>
              <a:round/>
              <a:headEnd/>
              <a:tailEnd/>
            </a:ln>
          </p:spPr>
          <p:txBody>
            <a:bodyPr anchor="ctr">
              <a:spAutoFit/>
            </a:bodyPr>
            <a:lstStyle/>
            <a:p>
              <a:endParaRPr lang="zh-CN" altLang="zh-CN"/>
            </a:p>
          </p:txBody>
        </p:sp>
      </p:grpSp>
      <p:sp>
        <p:nvSpPr>
          <p:cNvPr id="30727" name="Line 22"/>
          <p:cNvSpPr>
            <a:spLocks noChangeShapeType="1"/>
          </p:cNvSpPr>
          <p:nvPr/>
        </p:nvSpPr>
        <p:spPr bwMode="auto">
          <a:xfrm>
            <a:off x="2895600" y="5446713"/>
            <a:ext cx="304800" cy="0"/>
          </a:xfrm>
          <a:prstGeom prst="line">
            <a:avLst/>
          </a:prstGeom>
          <a:noFill/>
          <a:ln w="28575">
            <a:solidFill>
              <a:schemeClr val="tx1"/>
            </a:solidFill>
            <a:round/>
            <a:headEnd/>
            <a:tailEnd type="triangle" w="med" len="med"/>
          </a:ln>
        </p:spPr>
        <p:txBody>
          <a:bodyPr wrap="none" anchor="ctr">
            <a:spAutoFit/>
          </a:bodyPr>
          <a:lstStyle/>
          <a:p>
            <a:endParaRPr lang="zh-CN" altLang="en-US"/>
          </a:p>
        </p:txBody>
      </p:sp>
      <p:sp>
        <p:nvSpPr>
          <p:cNvPr id="30728" name="Line 23"/>
          <p:cNvSpPr>
            <a:spLocks noChangeShapeType="1"/>
          </p:cNvSpPr>
          <p:nvPr/>
        </p:nvSpPr>
        <p:spPr bwMode="auto">
          <a:xfrm>
            <a:off x="5638800" y="5522913"/>
            <a:ext cx="304800" cy="0"/>
          </a:xfrm>
          <a:prstGeom prst="line">
            <a:avLst/>
          </a:prstGeom>
          <a:noFill/>
          <a:ln w="28575">
            <a:solidFill>
              <a:schemeClr val="tx1"/>
            </a:solidFill>
            <a:round/>
            <a:headEnd/>
            <a:tailEnd type="triangle" w="med" len="med"/>
          </a:ln>
        </p:spPr>
        <p:txBody>
          <a:bodyPr wrap="none" anchor="ctr">
            <a:spAutoFit/>
          </a:bodyPr>
          <a:lstStyle/>
          <a:p>
            <a:endParaRPr lang="zh-CN" altLang="en-US"/>
          </a:p>
        </p:txBody>
      </p:sp>
      <p:sp>
        <p:nvSpPr>
          <p:cNvPr id="30729" name="Slide Number Placeholder 26"/>
          <p:cNvSpPr>
            <a:spLocks noGrp="1"/>
          </p:cNvSpPr>
          <p:nvPr>
            <p:ph type="sldNum" sz="quarter" idx="12"/>
          </p:nvPr>
        </p:nvSpPr>
        <p:spPr>
          <a:noFill/>
        </p:spPr>
        <p:txBody>
          <a:bodyPr/>
          <a:lstStyle/>
          <a:p>
            <a:fld id="{ADFD91FA-B9F9-4F38-BDC7-00AF44259485}" type="slidenum">
              <a:rPr lang="en-US" altLang="zh-CN"/>
              <a:pPr/>
              <a:t>49</a:t>
            </a:fld>
            <a:endParaRPr lang="en-US" altLang="zh-CN"/>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69697CB0-D6FC-4791-A8DD-DD3D893969D8}" type="slidenum">
              <a:rPr lang="en-US" altLang="zh-CN"/>
              <a:pPr/>
              <a:t>5</a:t>
            </a:fld>
            <a:endParaRPr lang="en-US" altLang="zh-CN"/>
          </a:p>
        </p:txBody>
      </p:sp>
      <p:sp>
        <p:nvSpPr>
          <p:cNvPr id="10243" name="Rectangle 2"/>
          <p:cNvSpPr>
            <a:spLocks noGrp="1" noChangeArrowheads="1"/>
          </p:cNvSpPr>
          <p:nvPr>
            <p:ph type="title"/>
          </p:nvPr>
        </p:nvSpPr>
        <p:spPr>
          <a:xfrm>
            <a:off x="304800" y="228600"/>
            <a:ext cx="8458200" cy="782638"/>
          </a:xfrm>
          <a:noFill/>
        </p:spPr>
        <p:txBody>
          <a:bodyPr lIns="92075" tIns="46038" rIns="92075" bIns="46038" anchor="ctr"/>
          <a:lstStyle/>
          <a:p>
            <a:pPr eaLnBrk="1" hangingPunct="1"/>
            <a:r>
              <a:rPr lang="en-US" altLang="zh-CN" sz="3200" smtClean="0">
                <a:ea typeface="宋体" pitchFamily="2" charset="-122"/>
              </a:rPr>
              <a:t>Clustering as a Preprocessing Tool (Utility)</a:t>
            </a:r>
            <a:endParaRPr lang="en-US" altLang="zh-CN" sz="2800" smtClean="0">
              <a:ea typeface="宋体" pitchFamily="2" charset="-122"/>
            </a:endParaRPr>
          </a:p>
        </p:txBody>
      </p:sp>
      <p:sp>
        <p:nvSpPr>
          <p:cNvPr id="10244" name="Rectangle 3"/>
          <p:cNvSpPr>
            <a:spLocks noGrp="1" noChangeArrowheads="1"/>
          </p:cNvSpPr>
          <p:nvPr>
            <p:ph type="body" idx="1"/>
          </p:nvPr>
        </p:nvSpPr>
        <p:spPr>
          <a:xfrm>
            <a:off x="381000" y="1371600"/>
            <a:ext cx="8534400" cy="5105400"/>
          </a:xfrm>
          <a:noFill/>
        </p:spPr>
        <p:txBody>
          <a:bodyPr lIns="92075" tIns="46038" rIns="92075" bIns="46038"/>
          <a:lstStyle/>
          <a:p>
            <a:pPr eaLnBrk="1" hangingPunct="1">
              <a:lnSpc>
                <a:spcPct val="110000"/>
              </a:lnSpc>
            </a:pPr>
            <a:r>
              <a:rPr lang="en-US" altLang="zh-CN" sz="2400" smtClean="0">
                <a:ea typeface="宋体" pitchFamily="2" charset="-122"/>
              </a:rPr>
              <a:t>Summarization: </a:t>
            </a:r>
          </a:p>
          <a:p>
            <a:pPr lvl="1" eaLnBrk="1" hangingPunct="1">
              <a:lnSpc>
                <a:spcPct val="110000"/>
              </a:lnSpc>
            </a:pPr>
            <a:r>
              <a:rPr lang="en-US" altLang="zh-CN" sz="2400" smtClean="0">
                <a:ea typeface="宋体" pitchFamily="2" charset="-122"/>
              </a:rPr>
              <a:t>Preprocessing for regression, PCA, classification, and association analysis</a:t>
            </a:r>
          </a:p>
          <a:p>
            <a:pPr eaLnBrk="1" hangingPunct="1">
              <a:lnSpc>
                <a:spcPct val="110000"/>
              </a:lnSpc>
            </a:pPr>
            <a:r>
              <a:rPr lang="en-US" altLang="zh-CN" sz="2400" smtClean="0">
                <a:ea typeface="宋体" pitchFamily="2" charset="-122"/>
              </a:rPr>
              <a:t>Compression:</a:t>
            </a:r>
          </a:p>
          <a:p>
            <a:pPr lvl="1" eaLnBrk="1" hangingPunct="1">
              <a:lnSpc>
                <a:spcPct val="110000"/>
              </a:lnSpc>
            </a:pPr>
            <a:r>
              <a:rPr lang="en-US" altLang="zh-CN" sz="2400" smtClean="0">
                <a:ea typeface="宋体" pitchFamily="2" charset="-122"/>
              </a:rPr>
              <a:t>Image processing: vector quantization</a:t>
            </a:r>
          </a:p>
          <a:p>
            <a:pPr eaLnBrk="1" hangingPunct="1">
              <a:lnSpc>
                <a:spcPct val="110000"/>
              </a:lnSpc>
            </a:pPr>
            <a:r>
              <a:rPr lang="en-US" altLang="zh-CN" sz="2400" smtClean="0">
                <a:ea typeface="宋体" pitchFamily="2" charset="-122"/>
              </a:rPr>
              <a:t>Finding K-nearest Neighbors</a:t>
            </a:r>
          </a:p>
          <a:p>
            <a:pPr lvl="1" eaLnBrk="1" hangingPunct="1">
              <a:lnSpc>
                <a:spcPct val="110000"/>
              </a:lnSpc>
            </a:pPr>
            <a:r>
              <a:rPr lang="en-US" altLang="zh-CN" sz="2400" smtClean="0">
                <a:ea typeface="宋体" pitchFamily="2" charset="-122"/>
              </a:rPr>
              <a:t>Localizing search to one or a small number of clusters</a:t>
            </a:r>
          </a:p>
          <a:p>
            <a:pPr eaLnBrk="1" hangingPunct="1">
              <a:lnSpc>
                <a:spcPct val="110000"/>
              </a:lnSpc>
            </a:pPr>
            <a:r>
              <a:rPr lang="en-US" altLang="zh-CN" sz="2400" smtClean="0">
                <a:ea typeface="宋体" pitchFamily="2" charset="-122"/>
              </a:rPr>
              <a:t>Outlier detection</a:t>
            </a:r>
          </a:p>
          <a:p>
            <a:pPr lvl="1" eaLnBrk="1" hangingPunct="1">
              <a:lnSpc>
                <a:spcPct val="110000"/>
              </a:lnSpc>
            </a:pPr>
            <a:r>
              <a:rPr lang="en-US" altLang="zh-CN" sz="2400" smtClean="0">
                <a:ea typeface="宋体" pitchFamily="2" charset="-122"/>
              </a:rPr>
              <a:t>Outliers are often viewed as those “far away” from any cluster</a:t>
            </a:r>
          </a:p>
        </p:txBody>
      </p:sp>
    </p:spTree>
  </p:cSld>
  <p:clrMapOvr>
    <a:masterClrMapping/>
  </p:clrMapOvr>
  <p:transition>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152400" y="304800"/>
            <a:ext cx="5791200" cy="838200"/>
          </a:xfrm>
          <a:noFill/>
        </p:spPr>
        <p:txBody>
          <a:bodyPr lIns="92075" tIns="46038" rIns="92075" bIns="46038" anchor="ctr"/>
          <a:lstStyle/>
          <a:p>
            <a:pPr eaLnBrk="1" hangingPunct="1"/>
            <a:r>
              <a:rPr lang="en-US" altLang="zh-CN" smtClean="0">
                <a:ea typeface="宋体" pitchFamily="2" charset="-122"/>
                <a:cs typeface="Tahoma" pitchFamily="34" charset="0"/>
                <a:sym typeface="Symbol" pitchFamily="18" charset="2"/>
              </a:rPr>
              <a:t>Distance between Clusters</a:t>
            </a:r>
            <a:endParaRPr lang="en-US" altLang="zh-CN" sz="3200" smtClean="0">
              <a:ea typeface="宋体" pitchFamily="2" charset="-122"/>
            </a:endParaRPr>
          </a:p>
        </p:txBody>
      </p:sp>
      <p:sp>
        <p:nvSpPr>
          <p:cNvPr id="31747" name="Rectangle 3"/>
          <p:cNvSpPr>
            <a:spLocks noGrp="1" noChangeArrowheads="1"/>
          </p:cNvSpPr>
          <p:nvPr>
            <p:ph type="body" idx="4294967295"/>
          </p:nvPr>
        </p:nvSpPr>
        <p:spPr>
          <a:xfrm>
            <a:off x="304800" y="1295400"/>
            <a:ext cx="8382000" cy="5181600"/>
          </a:xfrm>
          <a:noFill/>
        </p:spPr>
        <p:txBody>
          <a:bodyPr lIns="92075" tIns="46038" rIns="92075" bIns="46038"/>
          <a:lstStyle/>
          <a:p>
            <a:pPr eaLnBrk="1" hangingPunct="1">
              <a:lnSpc>
                <a:spcPct val="130000"/>
              </a:lnSpc>
            </a:pPr>
            <a:r>
              <a:rPr lang="en-US" altLang="zh-CN" sz="2400" smtClean="0">
                <a:ea typeface="宋体" pitchFamily="2" charset="-122"/>
                <a:cs typeface="Tahoma" pitchFamily="34" charset="0"/>
                <a:sym typeface="Symbol" pitchFamily="18" charset="2"/>
              </a:rPr>
              <a:t>Single link:  </a:t>
            </a:r>
            <a:r>
              <a:rPr lang="en-US" altLang="zh-CN" sz="2000" smtClean="0">
                <a:ea typeface="宋体" pitchFamily="2" charset="-122"/>
                <a:cs typeface="Tahoma" pitchFamily="34" charset="0"/>
                <a:sym typeface="Symbol" pitchFamily="18" charset="2"/>
              </a:rPr>
              <a:t>smallest distance between an element in one cluster and an element in the other, i.e.,  dist(K</a:t>
            </a:r>
            <a:r>
              <a:rPr lang="en-US" altLang="zh-CN" sz="2000" baseline="-25000" smtClean="0">
                <a:ea typeface="宋体" pitchFamily="2" charset="-122"/>
                <a:cs typeface="Tahoma" pitchFamily="34" charset="0"/>
                <a:sym typeface="Symbol" pitchFamily="18" charset="2"/>
              </a:rPr>
              <a:t>i</a:t>
            </a:r>
            <a:r>
              <a:rPr lang="en-US" altLang="zh-CN" sz="2000" smtClean="0">
                <a:ea typeface="宋体" pitchFamily="2" charset="-122"/>
                <a:cs typeface="Tahoma" pitchFamily="34" charset="0"/>
                <a:sym typeface="Symbol" pitchFamily="18" charset="2"/>
              </a:rPr>
              <a:t>, K</a:t>
            </a:r>
            <a:r>
              <a:rPr lang="en-US" altLang="zh-CN" sz="2000" baseline="-25000" smtClean="0">
                <a:ea typeface="宋体" pitchFamily="2" charset="-122"/>
                <a:cs typeface="Tahoma" pitchFamily="34" charset="0"/>
                <a:sym typeface="Symbol" pitchFamily="18" charset="2"/>
              </a:rPr>
              <a:t>j</a:t>
            </a:r>
            <a:r>
              <a:rPr lang="en-US" altLang="zh-CN" sz="2000" smtClean="0">
                <a:ea typeface="宋体" pitchFamily="2" charset="-122"/>
                <a:cs typeface="Tahoma" pitchFamily="34" charset="0"/>
                <a:sym typeface="Symbol" pitchFamily="18" charset="2"/>
              </a:rPr>
              <a:t>) = min(t</a:t>
            </a:r>
            <a:r>
              <a:rPr lang="en-US" altLang="zh-CN" sz="2000" baseline="-25000" smtClean="0">
                <a:ea typeface="宋体" pitchFamily="2" charset="-122"/>
                <a:cs typeface="Tahoma" pitchFamily="34" charset="0"/>
                <a:sym typeface="Symbol" pitchFamily="18" charset="2"/>
              </a:rPr>
              <a:t>ip</a:t>
            </a:r>
            <a:r>
              <a:rPr lang="en-US" altLang="zh-CN" sz="2000" smtClean="0">
                <a:ea typeface="宋体" pitchFamily="2" charset="-122"/>
                <a:cs typeface="Tahoma" pitchFamily="34" charset="0"/>
                <a:sym typeface="Symbol" pitchFamily="18" charset="2"/>
              </a:rPr>
              <a:t>, t</a:t>
            </a:r>
            <a:r>
              <a:rPr lang="en-US" altLang="zh-CN" sz="2000" baseline="-25000" smtClean="0">
                <a:ea typeface="宋体" pitchFamily="2" charset="-122"/>
                <a:cs typeface="Tahoma" pitchFamily="34" charset="0"/>
                <a:sym typeface="Symbol" pitchFamily="18" charset="2"/>
              </a:rPr>
              <a:t>jq</a:t>
            </a:r>
            <a:r>
              <a:rPr lang="en-US" altLang="zh-CN" sz="2000" smtClean="0">
                <a:ea typeface="宋体" pitchFamily="2" charset="-122"/>
                <a:cs typeface="Tahoma" pitchFamily="34" charset="0"/>
                <a:sym typeface="Symbol" pitchFamily="18" charset="2"/>
              </a:rPr>
              <a:t>)</a:t>
            </a:r>
          </a:p>
          <a:p>
            <a:pPr eaLnBrk="1" hangingPunct="1">
              <a:lnSpc>
                <a:spcPct val="130000"/>
              </a:lnSpc>
            </a:pPr>
            <a:r>
              <a:rPr lang="en-US" altLang="zh-CN" sz="2400" smtClean="0">
                <a:ea typeface="宋体" pitchFamily="2" charset="-122"/>
                <a:cs typeface="Tahoma" pitchFamily="34" charset="0"/>
                <a:sym typeface="Symbol" pitchFamily="18" charset="2"/>
              </a:rPr>
              <a:t>Complete link: </a:t>
            </a:r>
            <a:r>
              <a:rPr lang="en-US" altLang="zh-CN" sz="2000" smtClean="0">
                <a:ea typeface="宋体" pitchFamily="2" charset="-122"/>
                <a:cs typeface="Tahoma" pitchFamily="34" charset="0"/>
                <a:sym typeface="Symbol" pitchFamily="18" charset="2"/>
              </a:rPr>
              <a:t>largest distance between an element in one cluster and an element in the other, i.e.,  dist(K</a:t>
            </a:r>
            <a:r>
              <a:rPr lang="en-US" altLang="zh-CN" sz="2000" baseline="-25000" smtClean="0">
                <a:ea typeface="宋体" pitchFamily="2" charset="-122"/>
                <a:cs typeface="Tahoma" pitchFamily="34" charset="0"/>
                <a:sym typeface="Symbol" pitchFamily="18" charset="2"/>
              </a:rPr>
              <a:t>i</a:t>
            </a:r>
            <a:r>
              <a:rPr lang="en-US" altLang="zh-CN" sz="2000" smtClean="0">
                <a:ea typeface="宋体" pitchFamily="2" charset="-122"/>
                <a:cs typeface="Tahoma" pitchFamily="34" charset="0"/>
                <a:sym typeface="Symbol" pitchFamily="18" charset="2"/>
              </a:rPr>
              <a:t>, K</a:t>
            </a:r>
            <a:r>
              <a:rPr lang="en-US" altLang="zh-CN" sz="2000" baseline="-25000" smtClean="0">
                <a:ea typeface="宋体" pitchFamily="2" charset="-122"/>
                <a:cs typeface="Tahoma" pitchFamily="34" charset="0"/>
                <a:sym typeface="Symbol" pitchFamily="18" charset="2"/>
              </a:rPr>
              <a:t>j</a:t>
            </a:r>
            <a:r>
              <a:rPr lang="en-US" altLang="zh-CN" sz="2000" smtClean="0">
                <a:ea typeface="宋体" pitchFamily="2" charset="-122"/>
                <a:cs typeface="Tahoma" pitchFamily="34" charset="0"/>
                <a:sym typeface="Symbol" pitchFamily="18" charset="2"/>
              </a:rPr>
              <a:t>) = max(t</a:t>
            </a:r>
            <a:r>
              <a:rPr lang="en-US" altLang="zh-CN" sz="2000" baseline="-25000" smtClean="0">
                <a:ea typeface="宋体" pitchFamily="2" charset="-122"/>
                <a:cs typeface="Tahoma" pitchFamily="34" charset="0"/>
                <a:sym typeface="Symbol" pitchFamily="18" charset="2"/>
              </a:rPr>
              <a:t>ip</a:t>
            </a:r>
            <a:r>
              <a:rPr lang="en-US" altLang="zh-CN" sz="2000" smtClean="0">
                <a:ea typeface="宋体" pitchFamily="2" charset="-122"/>
                <a:cs typeface="Tahoma" pitchFamily="34" charset="0"/>
                <a:sym typeface="Symbol" pitchFamily="18" charset="2"/>
              </a:rPr>
              <a:t>, t</a:t>
            </a:r>
            <a:r>
              <a:rPr lang="en-US" altLang="zh-CN" sz="2000" baseline="-25000" smtClean="0">
                <a:ea typeface="宋体" pitchFamily="2" charset="-122"/>
                <a:cs typeface="Tahoma" pitchFamily="34" charset="0"/>
                <a:sym typeface="Symbol" pitchFamily="18" charset="2"/>
              </a:rPr>
              <a:t>jq</a:t>
            </a:r>
            <a:r>
              <a:rPr lang="en-US" altLang="zh-CN" sz="2000" smtClean="0">
                <a:ea typeface="宋体" pitchFamily="2" charset="-122"/>
                <a:cs typeface="Tahoma" pitchFamily="34" charset="0"/>
                <a:sym typeface="Symbol" pitchFamily="18" charset="2"/>
              </a:rPr>
              <a:t>)</a:t>
            </a:r>
          </a:p>
          <a:p>
            <a:pPr eaLnBrk="1" hangingPunct="1">
              <a:lnSpc>
                <a:spcPct val="130000"/>
              </a:lnSpc>
            </a:pPr>
            <a:r>
              <a:rPr lang="en-US" altLang="zh-CN" sz="2400" smtClean="0">
                <a:ea typeface="宋体" pitchFamily="2" charset="-122"/>
                <a:cs typeface="Tahoma" pitchFamily="34" charset="0"/>
                <a:sym typeface="Symbol" pitchFamily="18" charset="2"/>
              </a:rPr>
              <a:t>Average: </a:t>
            </a:r>
            <a:r>
              <a:rPr lang="en-US" altLang="zh-CN" sz="2000" smtClean="0">
                <a:ea typeface="宋体" pitchFamily="2" charset="-122"/>
                <a:cs typeface="Tahoma" pitchFamily="34" charset="0"/>
                <a:sym typeface="Symbol" pitchFamily="18" charset="2"/>
              </a:rPr>
              <a:t>avg distance between an element in one cluster and an element in the other, i.e.,  dist(K</a:t>
            </a:r>
            <a:r>
              <a:rPr lang="en-US" altLang="zh-CN" sz="2000" baseline="-25000" smtClean="0">
                <a:ea typeface="宋体" pitchFamily="2" charset="-122"/>
                <a:cs typeface="Tahoma" pitchFamily="34" charset="0"/>
                <a:sym typeface="Symbol" pitchFamily="18" charset="2"/>
              </a:rPr>
              <a:t>i</a:t>
            </a:r>
            <a:r>
              <a:rPr lang="en-US" altLang="zh-CN" sz="2000" smtClean="0">
                <a:ea typeface="宋体" pitchFamily="2" charset="-122"/>
                <a:cs typeface="Tahoma" pitchFamily="34" charset="0"/>
                <a:sym typeface="Symbol" pitchFamily="18" charset="2"/>
              </a:rPr>
              <a:t>, K</a:t>
            </a:r>
            <a:r>
              <a:rPr lang="en-US" altLang="zh-CN" sz="2000" baseline="-25000" smtClean="0">
                <a:ea typeface="宋体" pitchFamily="2" charset="-122"/>
                <a:cs typeface="Tahoma" pitchFamily="34" charset="0"/>
                <a:sym typeface="Symbol" pitchFamily="18" charset="2"/>
              </a:rPr>
              <a:t>j</a:t>
            </a:r>
            <a:r>
              <a:rPr lang="en-US" altLang="zh-CN" sz="2000" smtClean="0">
                <a:ea typeface="宋体" pitchFamily="2" charset="-122"/>
                <a:cs typeface="Tahoma" pitchFamily="34" charset="0"/>
                <a:sym typeface="Symbol" pitchFamily="18" charset="2"/>
              </a:rPr>
              <a:t>) = avg(t</a:t>
            </a:r>
            <a:r>
              <a:rPr lang="en-US" altLang="zh-CN" sz="2000" baseline="-25000" smtClean="0">
                <a:ea typeface="宋体" pitchFamily="2" charset="-122"/>
                <a:cs typeface="Tahoma" pitchFamily="34" charset="0"/>
                <a:sym typeface="Symbol" pitchFamily="18" charset="2"/>
              </a:rPr>
              <a:t>ip</a:t>
            </a:r>
            <a:r>
              <a:rPr lang="en-US" altLang="zh-CN" sz="2000" smtClean="0">
                <a:ea typeface="宋体" pitchFamily="2" charset="-122"/>
                <a:cs typeface="Tahoma" pitchFamily="34" charset="0"/>
                <a:sym typeface="Symbol" pitchFamily="18" charset="2"/>
              </a:rPr>
              <a:t>, t</a:t>
            </a:r>
            <a:r>
              <a:rPr lang="en-US" altLang="zh-CN" sz="2000" baseline="-25000" smtClean="0">
                <a:ea typeface="宋体" pitchFamily="2" charset="-122"/>
                <a:cs typeface="Tahoma" pitchFamily="34" charset="0"/>
                <a:sym typeface="Symbol" pitchFamily="18" charset="2"/>
              </a:rPr>
              <a:t>jq</a:t>
            </a:r>
            <a:r>
              <a:rPr lang="en-US" altLang="zh-CN" sz="2000" smtClean="0">
                <a:ea typeface="宋体" pitchFamily="2" charset="-122"/>
                <a:cs typeface="Tahoma" pitchFamily="34" charset="0"/>
                <a:sym typeface="Symbol" pitchFamily="18" charset="2"/>
              </a:rPr>
              <a:t>)</a:t>
            </a:r>
          </a:p>
          <a:p>
            <a:pPr eaLnBrk="1" hangingPunct="1">
              <a:lnSpc>
                <a:spcPct val="130000"/>
              </a:lnSpc>
            </a:pPr>
            <a:r>
              <a:rPr lang="en-US" altLang="zh-CN" sz="2400" smtClean="0">
                <a:ea typeface="宋体" pitchFamily="2" charset="-122"/>
                <a:cs typeface="Tahoma" pitchFamily="34" charset="0"/>
                <a:sym typeface="Symbol" pitchFamily="18" charset="2"/>
              </a:rPr>
              <a:t>Centroid: </a:t>
            </a:r>
            <a:r>
              <a:rPr lang="en-US" altLang="zh-CN" sz="2000" smtClean="0">
                <a:ea typeface="宋体" pitchFamily="2" charset="-122"/>
                <a:cs typeface="Tahoma" pitchFamily="34" charset="0"/>
                <a:sym typeface="Symbol" pitchFamily="18" charset="2"/>
              </a:rPr>
              <a:t>distance between the centroids of two clusters, i.e.,  dist(K</a:t>
            </a:r>
            <a:r>
              <a:rPr lang="en-US" altLang="zh-CN" sz="2000" baseline="-25000" smtClean="0">
                <a:ea typeface="宋体" pitchFamily="2" charset="-122"/>
                <a:cs typeface="Tahoma" pitchFamily="34" charset="0"/>
                <a:sym typeface="Symbol" pitchFamily="18" charset="2"/>
              </a:rPr>
              <a:t>i</a:t>
            </a:r>
            <a:r>
              <a:rPr lang="en-US" altLang="zh-CN" sz="2000" smtClean="0">
                <a:ea typeface="宋体" pitchFamily="2" charset="-122"/>
                <a:cs typeface="Tahoma" pitchFamily="34" charset="0"/>
                <a:sym typeface="Symbol" pitchFamily="18" charset="2"/>
              </a:rPr>
              <a:t>, K</a:t>
            </a:r>
            <a:r>
              <a:rPr lang="en-US" altLang="zh-CN" sz="2000" baseline="-25000" smtClean="0">
                <a:ea typeface="宋体" pitchFamily="2" charset="-122"/>
                <a:cs typeface="Tahoma" pitchFamily="34" charset="0"/>
                <a:sym typeface="Symbol" pitchFamily="18" charset="2"/>
              </a:rPr>
              <a:t>j</a:t>
            </a:r>
            <a:r>
              <a:rPr lang="en-US" altLang="zh-CN" sz="2000" smtClean="0">
                <a:ea typeface="宋体" pitchFamily="2" charset="-122"/>
                <a:cs typeface="Tahoma" pitchFamily="34" charset="0"/>
                <a:sym typeface="Symbol" pitchFamily="18" charset="2"/>
              </a:rPr>
              <a:t>) = dist(C</a:t>
            </a:r>
            <a:r>
              <a:rPr lang="en-US" altLang="zh-CN" sz="2000" baseline="-25000" smtClean="0">
                <a:ea typeface="宋体" pitchFamily="2" charset="-122"/>
                <a:cs typeface="Tahoma" pitchFamily="34" charset="0"/>
                <a:sym typeface="Symbol" pitchFamily="18" charset="2"/>
              </a:rPr>
              <a:t>i</a:t>
            </a:r>
            <a:r>
              <a:rPr lang="en-US" altLang="zh-CN" sz="2000" smtClean="0">
                <a:ea typeface="宋体" pitchFamily="2" charset="-122"/>
                <a:cs typeface="Tahoma" pitchFamily="34" charset="0"/>
                <a:sym typeface="Symbol" pitchFamily="18" charset="2"/>
              </a:rPr>
              <a:t>, C</a:t>
            </a:r>
            <a:r>
              <a:rPr lang="en-US" altLang="zh-CN" sz="2000" baseline="-25000" smtClean="0">
                <a:ea typeface="宋体" pitchFamily="2" charset="-122"/>
                <a:cs typeface="Tahoma" pitchFamily="34" charset="0"/>
                <a:sym typeface="Symbol" pitchFamily="18" charset="2"/>
              </a:rPr>
              <a:t>j</a:t>
            </a:r>
            <a:r>
              <a:rPr lang="en-US" altLang="zh-CN" sz="2000" smtClean="0">
                <a:ea typeface="宋体" pitchFamily="2" charset="-122"/>
                <a:cs typeface="Tahoma" pitchFamily="34" charset="0"/>
                <a:sym typeface="Symbol" pitchFamily="18" charset="2"/>
              </a:rPr>
              <a:t>)</a:t>
            </a:r>
          </a:p>
          <a:p>
            <a:pPr eaLnBrk="1" hangingPunct="1">
              <a:lnSpc>
                <a:spcPct val="130000"/>
              </a:lnSpc>
            </a:pPr>
            <a:r>
              <a:rPr lang="en-US" altLang="zh-CN" sz="2400" smtClean="0">
                <a:ea typeface="宋体" pitchFamily="2" charset="-122"/>
                <a:cs typeface="Tahoma" pitchFamily="34" charset="0"/>
                <a:sym typeface="Symbol" pitchFamily="18" charset="2"/>
              </a:rPr>
              <a:t>Medoid: </a:t>
            </a:r>
            <a:r>
              <a:rPr lang="en-US" altLang="zh-CN" sz="2000" smtClean="0">
                <a:ea typeface="宋体" pitchFamily="2" charset="-122"/>
                <a:cs typeface="Tahoma" pitchFamily="34" charset="0"/>
                <a:sym typeface="Symbol" pitchFamily="18" charset="2"/>
              </a:rPr>
              <a:t>distance between the medoids of two clusters, i.e.,  dist(K</a:t>
            </a:r>
            <a:r>
              <a:rPr lang="en-US" altLang="zh-CN" sz="2000" baseline="-25000" smtClean="0">
                <a:ea typeface="宋体" pitchFamily="2" charset="-122"/>
                <a:cs typeface="Tahoma" pitchFamily="34" charset="0"/>
                <a:sym typeface="Symbol" pitchFamily="18" charset="2"/>
              </a:rPr>
              <a:t>i</a:t>
            </a:r>
            <a:r>
              <a:rPr lang="en-US" altLang="zh-CN" sz="2000" smtClean="0">
                <a:ea typeface="宋体" pitchFamily="2" charset="-122"/>
                <a:cs typeface="Tahoma" pitchFamily="34" charset="0"/>
                <a:sym typeface="Symbol" pitchFamily="18" charset="2"/>
              </a:rPr>
              <a:t>, K</a:t>
            </a:r>
            <a:r>
              <a:rPr lang="en-US" altLang="zh-CN" sz="2000" baseline="-25000" smtClean="0">
                <a:ea typeface="宋体" pitchFamily="2" charset="-122"/>
                <a:cs typeface="Tahoma" pitchFamily="34" charset="0"/>
                <a:sym typeface="Symbol" pitchFamily="18" charset="2"/>
              </a:rPr>
              <a:t>j</a:t>
            </a:r>
            <a:r>
              <a:rPr lang="en-US" altLang="zh-CN" sz="2000" smtClean="0">
                <a:ea typeface="宋体" pitchFamily="2" charset="-122"/>
                <a:cs typeface="Tahoma" pitchFamily="34" charset="0"/>
                <a:sym typeface="Symbol" pitchFamily="18" charset="2"/>
              </a:rPr>
              <a:t>) = dist(M</a:t>
            </a:r>
            <a:r>
              <a:rPr lang="en-US" altLang="zh-CN" sz="2000" baseline="-25000" smtClean="0">
                <a:ea typeface="宋体" pitchFamily="2" charset="-122"/>
                <a:cs typeface="Tahoma" pitchFamily="34" charset="0"/>
                <a:sym typeface="Symbol" pitchFamily="18" charset="2"/>
              </a:rPr>
              <a:t>i</a:t>
            </a:r>
            <a:r>
              <a:rPr lang="en-US" altLang="zh-CN" sz="2000" smtClean="0">
                <a:ea typeface="宋体" pitchFamily="2" charset="-122"/>
                <a:cs typeface="Tahoma" pitchFamily="34" charset="0"/>
                <a:sym typeface="Symbol" pitchFamily="18" charset="2"/>
              </a:rPr>
              <a:t>, M</a:t>
            </a:r>
            <a:r>
              <a:rPr lang="en-US" altLang="zh-CN" sz="2000" baseline="-25000" smtClean="0">
                <a:ea typeface="宋体" pitchFamily="2" charset="-122"/>
                <a:cs typeface="Tahoma" pitchFamily="34" charset="0"/>
                <a:sym typeface="Symbol" pitchFamily="18" charset="2"/>
              </a:rPr>
              <a:t>j</a:t>
            </a:r>
            <a:r>
              <a:rPr lang="en-US" altLang="zh-CN" sz="2000" smtClean="0">
                <a:ea typeface="宋体" pitchFamily="2" charset="-122"/>
                <a:cs typeface="Tahoma" pitchFamily="34" charset="0"/>
                <a:sym typeface="Symbol" pitchFamily="18" charset="2"/>
              </a:rPr>
              <a:t>)</a:t>
            </a:r>
          </a:p>
          <a:p>
            <a:pPr lvl="1" eaLnBrk="1" hangingPunct="1">
              <a:lnSpc>
                <a:spcPct val="130000"/>
              </a:lnSpc>
            </a:pPr>
            <a:r>
              <a:rPr lang="en-US" altLang="zh-CN" sz="2000" smtClean="0">
                <a:ea typeface="宋体" pitchFamily="2" charset="-122"/>
                <a:cs typeface="Tahoma" pitchFamily="34" charset="0"/>
                <a:sym typeface="Symbol" pitchFamily="18" charset="2"/>
              </a:rPr>
              <a:t>Medoid: a chosen, centrally located object in the cluster</a:t>
            </a:r>
          </a:p>
        </p:txBody>
      </p:sp>
      <p:grpSp>
        <p:nvGrpSpPr>
          <p:cNvPr id="31748" name="Group 45"/>
          <p:cNvGrpSpPr>
            <a:grpSpLocks/>
          </p:cNvGrpSpPr>
          <p:nvPr/>
        </p:nvGrpSpPr>
        <p:grpSpPr bwMode="auto">
          <a:xfrm>
            <a:off x="6096000" y="152400"/>
            <a:ext cx="914400" cy="1066800"/>
            <a:chOff x="6096000" y="152400"/>
            <a:chExt cx="914400" cy="1066800"/>
          </a:xfrm>
        </p:grpSpPr>
        <p:grpSp>
          <p:nvGrpSpPr>
            <p:cNvPr id="31770" name="Group 38"/>
            <p:cNvGrpSpPr>
              <a:grpSpLocks/>
            </p:cNvGrpSpPr>
            <p:nvPr/>
          </p:nvGrpSpPr>
          <p:grpSpPr bwMode="auto">
            <a:xfrm>
              <a:off x="6096000" y="152400"/>
              <a:ext cx="914400" cy="1066800"/>
              <a:chOff x="6096000" y="152400"/>
              <a:chExt cx="914400" cy="1066800"/>
            </a:xfrm>
          </p:grpSpPr>
          <p:sp>
            <p:nvSpPr>
              <p:cNvPr id="7" name="Oval 6"/>
              <p:cNvSpPr/>
              <p:nvPr/>
            </p:nvSpPr>
            <p:spPr bwMode="auto">
              <a:xfrm>
                <a:off x="6096000" y="152400"/>
                <a:ext cx="914400" cy="1066800"/>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zh-CN" b="1">
                  <a:solidFill>
                    <a:schemeClr val="tx1"/>
                  </a:solidFill>
                  <a:effectLst>
                    <a:outerShdw blurRad="38100" dist="38100" dir="2700000" algn="tl">
                      <a:srgbClr val="C0C0C0"/>
                    </a:outerShdw>
                  </a:effectLst>
                  <a:latin typeface="Tahoma" pitchFamily="34" charset="0"/>
                </a:endParaRPr>
              </a:p>
            </p:txBody>
          </p:sp>
          <p:sp>
            <p:nvSpPr>
              <p:cNvPr id="31773" name="Oval 8"/>
              <p:cNvSpPr>
                <a:spLocks noChangeArrowheads="1"/>
              </p:cNvSpPr>
              <p:nvPr/>
            </p:nvSpPr>
            <p:spPr bwMode="auto">
              <a:xfrm>
                <a:off x="6324600" y="304800"/>
                <a:ext cx="76200" cy="76200"/>
              </a:xfrm>
              <a:prstGeom prst="ellipse">
                <a:avLst/>
              </a:prstGeom>
              <a:solidFill>
                <a:schemeClr val="accent1"/>
              </a:solidFill>
              <a:ln w="9525" algn="ctr">
                <a:solidFill>
                  <a:schemeClr val="tx1"/>
                </a:solidFill>
                <a:round/>
                <a:headEnd/>
                <a:tailEnd/>
              </a:ln>
            </p:spPr>
            <p:txBody>
              <a:bodyPr wrap="none" anchor="ctr"/>
              <a:lstStyle/>
              <a:p>
                <a:endParaRPr lang="zh-CN" altLang="zh-CN"/>
              </a:p>
            </p:txBody>
          </p:sp>
          <p:sp>
            <p:nvSpPr>
              <p:cNvPr id="31774" name="Oval 9"/>
              <p:cNvSpPr>
                <a:spLocks noChangeArrowheads="1"/>
              </p:cNvSpPr>
              <p:nvPr/>
            </p:nvSpPr>
            <p:spPr bwMode="auto">
              <a:xfrm>
                <a:off x="6477000" y="457200"/>
                <a:ext cx="76200" cy="76200"/>
              </a:xfrm>
              <a:prstGeom prst="ellipse">
                <a:avLst/>
              </a:prstGeom>
              <a:solidFill>
                <a:schemeClr val="accent1"/>
              </a:solidFill>
              <a:ln w="9525" algn="ctr">
                <a:solidFill>
                  <a:schemeClr val="tx1"/>
                </a:solidFill>
                <a:round/>
                <a:headEnd/>
                <a:tailEnd/>
              </a:ln>
            </p:spPr>
            <p:txBody>
              <a:bodyPr wrap="none" anchor="ctr"/>
              <a:lstStyle/>
              <a:p>
                <a:endParaRPr lang="zh-CN" altLang="zh-CN"/>
              </a:p>
            </p:txBody>
          </p:sp>
          <p:sp>
            <p:nvSpPr>
              <p:cNvPr id="31775" name="Oval 10"/>
              <p:cNvSpPr>
                <a:spLocks noChangeArrowheads="1"/>
              </p:cNvSpPr>
              <p:nvPr/>
            </p:nvSpPr>
            <p:spPr bwMode="auto">
              <a:xfrm>
                <a:off x="6629400" y="838200"/>
                <a:ext cx="76200" cy="76200"/>
              </a:xfrm>
              <a:prstGeom prst="ellipse">
                <a:avLst/>
              </a:prstGeom>
              <a:solidFill>
                <a:schemeClr val="accent1"/>
              </a:solidFill>
              <a:ln w="9525" algn="ctr">
                <a:solidFill>
                  <a:schemeClr val="tx1"/>
                </a:solidFill>
                <a:round/>
                <a:headEnd/>
                <a:tailEnd/>
              </a:ln>
            </p:spPr>
            <p:txBody>
              <a:bodyPr wrap="none" anchor="ctr"/>
              <a:lstStyle/>
              <a:p>
                <a:endParaRPr lang="zh-CN" altLang="zh-CN"/>
              </a:p>
            </p:txBody>
          </p:sp>
          <p:sp>
            <p:nvSpPr>
              <p:cNvPr id="31776" name="Oval 11"/>
              <p:cNvSpPr>
                <a:spLocks noChangeArrowheads="1"/>
              </p:cNvSpPr>
              <p:nvPr/>
            </p:nvSpPr>
            <p:spPr bwMode="auto">
              <a:xfrm>
                <a:off x="6858000" y="609600"/>
                <a:ext cx="76200" cy="76200"/>
              </a:xfrm>
              <a:prstGeom prst="ellipse">
                <a:avLst/>
              </a:prstGeom>
              <a:solidFill>
                <a:schemeClr val="accent1"/>
              </a:solidFill>
              <a:ln w="9525" algn="ctr">
                <a:solidFill>
                  <a:schemeClr val="tx1"/>
                </a:solidFill>
                <a:round/>
                <a:headEnd/>
                <a:tailEnd/>
              </a:ln>
            </p:spPr>
            <p:txBody>
              <a:bodyPr wrap="none" anchor="ctr"/>
              <a:lstStyle/>
              <a:p>
                <a:endParaRPr lang="zh-CN" altLang="zh-CN"/>
              </a:p>
            </p:txBody>
          </p:sp>
          <p:sp>
            <p:nvSpPr>
              <p:cNvPr id="31777" name="Oval 12"/>
              <p:cNvSpPr>
                <a:spLocks noChangeArrowheads="1"/>
              </p:cNvSpPr>
              <p:nvPr/>
            </p:nvSpPr>
            <p:spPr bwMode="auto">
              <a:xfrm>
                <a:off x="6172200" y="762000"/>
                <a:ext cx="76200" cy="76200"/>
              </a:xfrm>
              <a:prstGeom prst="ellipse">
                <a:avLst/>
              </a:prstGeom>
              <a:solidFill>
                <a:schemeClr val="accent1"/>
              </a:solidFill>
              <a:ln w="9525" algn="ctr">
                <a:solidFill>
                  <a:schemeClr val="tx1"/>
                </a:solidFill>
                <a:round/>
                <a:headEnd/>
                <a:tailEnd/>
              </a:ln>
            </p:spPr>
            <p:txBody>
              <a:bodyPr wrap="none" anchor="ctr"/>
              <a:lstStyle/>
              <a:p>
                <a:endParaRPr lang="zh-CN" altLang="zh-CN"/>
              </a:p>
            </p:txBody>
          </p:sp>
          <p:sp>
            <p:nvSpPr>
              <p:cNvPr id="31778" name="Oval 13"/>
              <p:cNvSpPr>
                <a:spLocks noChangeArrowheads="1"/>
              </p:cNvSpPr>
              <p:nvPr/>
            </p:nvSpPr>
            <p:spPr bwMode="auto">
              <a:xfrm>
                <a:off x="6172200" y="457200"/>
                <a:ext cx="76200" cy="76200"/>
              </a:xfrm>
              <a:prstGeom prst="ellipse">
                <a:avLst/>
              </a:prstGeom>
              <a:solidFill>
                <a:schemeClr val="accent1"/>
              </a:solidFill>
              <a:ln w="9525" algn="ctr">
                <a:solidFill>
                  <a:schemeClr val="tx1"/>
                </a:solidFill>
                <a:round/>
                <a:headEnd/>
                <a:tailEnd/>
              </a:ln>
            </p:spPr>
            <p:txBody>
              <a:bodyPr wrap="none" anchor="ctr"/>
              <a:lstStyle/>
              <a:p>
                <a:endParaRPr lang="zh-CN" altLang="zh-CN"/>
              </a:p>
            </p:txBody>
          </p:sp>
          <p:sp>
            <p:nvSpPr>
              <p:cNvPr id="31779" name="Oval 14"/>
              <p:cNvSpPr>
                <a:spLocks noChangeArrowheads="1"/>
              </p:cNvSpPr>
              <p:nvPr/>
            </p:nvSpPr>
            <p:spPr bwMode="auto">
              <a:xfrm>
                <a:off x="6629400" y="304800"/>
                <a:ext cx="76200" cy="76200"/>
              </a:xfrm>
              <a:prstGeom prst="ellipse">
                <a:avLst/>
              </a:prstGeom>
              <a:solidFill>
                <a:schemeClr val="accent1"/>
              </a:solidFill>
              <a:ln w="9525" algn="ctr">
                <a:solidFill>
                  <a:schemeClr val="tx1"/>
                </a:solidFill>
                <a:round/>
                <a:headEnd/>
                <a:tailEnd/>
              </a:ln>
            </p:spPr>
            <p:txBody>
              <a:bodyPr wrap="none" anchor="ctr"/>
              <a:lstStyle/>
              <a:p>
                <a:endParaRPr lang="zh-CN" altLang="zh-CN"/>
              </a:p>
            </p:txBody>
          </p:sp>
          <p:sp>
            <p:nvSpPr>
              <p:cNvPr id="31780" name="Oval 16"/>
              <p:cNvSpPr>
                <a:spLocks noChangeArrowheads="1"/>
              </p:cNvSpPr>
              <p:nvPr/>
            </p:nvSpPr>
            <p:spPr bwMode="auto">
              <a:xfrm>
                <a:off x="6781800" y="457200"/>
                <a:ext cx="76200" cy="76200"/>
              </a:xfrm>
              <a:prstGeom prst="ellipse">
                <a:avLst/>
              </a:prstGeom>
              <a:solidFill>
                <a:schemeClr val="accent1"/>
              </a:solidFill>
              <a:ln w="9525" algn="ctr">
                <a:solidFill>
                  <a:schemeClr val="tx1"/>
                </a:solidFill>
                <a:round/>
                <a:headEnd/>
                <a:tailEnd/>
              </a:ln>
            </p:spPr>
            <p:txBody>
              <a:bodyPr wrap="none" anchor="ctr"/>
              <a:lstStyle/>
              <a:p>
                <a:endParaRPr lang="zh-CN" altLang="zh-CN"/>
              </a:p>
            </p:txBody>
          </p:sp>
          <p:sp>
            <p:nvSpPr>
              <p:cNvPr id="31781" name="Oval 17"/>
              <p:cNvSpPr>
                <a:spLocks noChangeArrowheads="1"/>
              </p:cNvSpPr>
              <p:nvPr/>
            </p:nvSpPr>
            <p:spPr bwMode="auto">
              <a:xfrm>
                <a:off x="6400800" y="762000"/>
                <a:ext cx="76200" cy="76200"/>
              </a:xfrm>
              <a:prstGeom prst="ellipse">
                <a:avLst/>
              </a:prstGeom>
              <a:solidFill>
                <a:schemeClr val="accent1"/>
              </a:solidFill>
              <a:ln w="9525" algn="ctr">
                <a:solidFill>
                  <a:schemeClr val="tx1"/>
                </a:solidFill>
                <a:round/>
                <a:headEnd/>
                <a:tailEnd/>
              </a:ln>
            </p:spPr>
            <p:txBody>
              <a:bodyPr wrap="none" anchor="ctr"/>
              <a:lstStyle/>
              <a:p>
                <a:endParaRPr lang="zh-CN" altLang="zh-CN"/>
              </a:p>
            </p:txBody>
          </p:sp>
          <p:sp>
            <p:nvSpPr>
              <p:cNvPr id="31782" name="Oval 18"/>
              <p:cNvSpPr>
                <a:spLocks noChangeArrowheads="1"/>
              </p:cNvSpPr>
              <p:nvPr/>
            </p:nvSpPr>
            <p:spPr bwMode="auto">
              <a:xfrm>
                <a:off x="6629400" y="609600"/>
                <a:ext cx="76200" cy="76200"/>
              </a:xfrm>
              <a:prstGeom prst="ellipse">
                <a:avLst/>
              </a:prstGeom>
              <a:solidFill>
                <a:schemeClr val="accent1"/>
              </a:solidFill>
              <a:ln w="9525" algn="ctr">
                <a:solidFill>
                  <a:schemeClr val="tx1"/>
                </a:solidFill>
                <a:round/>
                <a:headEnd/>
                <a:tailEnd/>
              </a:ln>
            </p:spPr>
            <p:txBody>
              <a:bodyPr wrap="none" anchor="ctr"/>
              <a:lstStyle/>
              <a:p>
                <a:endParaRPr lang="zh-CN" altLang="zh-CN"/>
              </a:p>
            </p:txBody>
          </p:sp>
          <p:sp>
            <p:nvSpPr>
              <p:cNvPr id="31783" name="Oval 33"/>
              <p:cNvSpPr>
                <a:spLocks noChangeArrowheads="1"/>
              </p:cNvSpPr>
              <p:nvPr/>
            </p:nvSpPr>
            <p:spPr bwMode="auto">
              <a:xfrm>
                <a:off x="6477000" y="1066800"/>
                <a:ext cx="76200" cy="76200"/>
              </a:xfrm>
              <a:prstGeom prst="ellipse">
                <a:avLst/>
              </a:prstGeom>
              <a:solidFill>
                <a:schemeClr val="accent1"/>
              </a:solidFill>
              <a:ln w="9525" algn="ctr">
                <a:solidFill>
                  <a:schemeClr val="tx1"/>
                </a:solidFill>
                <a:round/>
                <a:headEnd/>
                <a:tailEnd/>
              </a:ln>
            </p:spPr>
            <p:txBody>
              <a:bodyPr wrap="none" anchor="ctr"/>
              <a:lstStyle/>
              <a:p>
                <a:endParaRPr lang="zh-CN" altLang="zh-CN"/>
              </a:p>
            </p:txBody>
          </p:sp>
          <p:sp>
            <p:nvSpPr>
              <p:cNvPr id="31784" name="Oval 34"/>
              <p:cNvSpPr>
                <a:spLocks noChangeArrowheads="1"/>
              </p:cNvSpPr>
              <p:nvPr/>
            </p:nvSpPr>
            <p:spPr bwMode="auto">
              <a:xfrm>
                <a:off x="6477000" y="228600"/>
                <a:ext cx="76200" cy="76200"/>
              </a:xfrm>
              <a:prstGeom prst="ellipse">
                <a:avLst/>
              </a:prstGeom>
              <a:solidFill>
                <a:schemeClr val="accent1"/>
              </a:solidFill>
              <a:ln w="9525" algn="ctr">
                <a:solidFill>
                  <a:schemeClr val="tx1"/>
                </a:solidFill>
                <a:round/>
                <a:headEnd/>
                <a:tailEnd/>
              </a:ln>
            </p:spPr>
            <p:txBody>
              <a:bodyPr wrap="none" anchor="ctr"/>
              <a:lstStyle/>
              <a:p>
                <a:endParaRPr lang="zh-CN" altLang="zh-CN"/>
              </a:p>
            </p:txBody>
          </p:sp>
          <p:sp>
            <p:nvSpPr>
              <p:cNvPr id="31785" name="Oval 35"/>
              <p:cNvSpPr>
                <a:spLocks noChangeArrowheads="1"/>
              </p:cNvSpPr>
              <p:nvPr/>
            </p:nvSpPr>
            <p:spPr bwMode="auto">
              <a:xfrm>
                <a:off x="6248400" y="990600"/>
                <a:ext cx="76200" cy="76200"/>
              </a:xfrm>
              <a:prstGeom prst="ellipse">
                <a:avLst/>
              </a:prstGeom>
              <a:solidFill>
                <a:schemeClr val="accent1"/>
              </a:solidFill>
              <a:ln w="9525" algn="ctr">
                <a:solidFill>
                  <a:schemeClr val="tx1"/>
                </a:solidFill>
                <a:round/>
                <a:headEnd/>
                <a:tailEnd/>
              </a:ln>
            </p:spPr>
            <p:txBody>
              <a:bodyPr wrap="none" anchor="ctr"/>
              <a:lstStyle/>
              <a:p>
                <a:endParaRPr lang="zh-CN" altLang="zh-CN"/>
              </a:p>
            </p:txBody>
          </p:sp>
          <p:sp>
            <p:nvSpPr>
              <p:cNvPr id="31786" name="Oval 36"/>
              <p:cNvSpPr>
                <a:spLocks noChangeArrowheads="1"/>
              </p:cNvSpPr>
              <p:nvPr/>
            </p:nvSpPr>
            <p:spPr bwMode="auto">
              <a:xfrm>
                <a:off x="6781800" y="990600"/>
                <a:ext cx="76200" cy="76200"/>
              </a:xfrm>
              <a:prstGeom prst="ellipse">
                <a:avLst/>
              </a:prstGeom>
              <a:solidFill>
                <a:schemeClr val="accent1"/>
              </a:solidFill>
              <a:ln w="9525" algn="ctr">
                <a:solidFill>
                  <a:schemeClr val="tx1"/>
                </a:solidFill>
                <a:round/>
                <a:headEnd/>
                <a:tailEnd/>
              </a:ln>
            </p:spPr>
            <p:txBody>
              <a:bodyPr wrap="none" anchor="ctr"/>
              <a:lstStyle/>
              <a:p>
                <a:endParaRPr lang="zh-CN" altLang="zh-CN"/>
              </a:p>
            </p:txBody>
          </p:sp>
        </p:grpSp>
        <p:sp>
          <p:nvSpPr>
            <p:cNvPr id="31771" name="TextBox 43"/>
            <p:cNvSpPr txBox="1">
              <a:spLocks noChangeArrowheads="1"/>
            </p:cNvSpPr>
            <p:nvPr/>
          </p:nvSpPr>
          <p:spPr bwMode="auto">
            <a:xfrm flipH="1">
              <a:off x="6507481" y="533400"/>
              <a:ext cx="45719" cy="246221"/>
            </a:xfrm>
            <a:prstGeom prst="rect">
              <a:avLst/>
            </a:prstGeom>
            <a:noFill/>
            <a:ln w="9525">
              <a:noFill/>
              <a:miter lim="800000"/>
              <a:headEnd/>
              <a:tailEnd/>
            </a:ln>
          </p:spPr>
          <p:txBody>
            <a:bodyPr>
              <a:spAutoFit/>
            </a:bodyPr>
            <a:lstStyle/>
            <a:p>
              <a:r>
                <a:rPr lang="en-US" altLang="zh-CN" sz="1000">
                  <a:ea typeface="宋体" pitchFamily="2" charset="-122"/>
                </a:rPr>
                <a:t>X</a:t>
              </a:r>
            </a:p>
          </p:txBody>
        </p:sp>
      </p:grpSp>
      <p:grpSp>
        <p:nvGrpSpPr>
          <p:cNvPr id="31749" name="Group 46"/>
          <p:cNvGrpSpPr>
            <a:grpSpLocks/>
          </p:cNvGrpSpPr>
          <p:nvPr/>
        </p:nvGrpSpPr>
        <p:grpSpPr bwMode="auto">
          <a:xfrm>
            <a:off x="7924800" y="304800"/>
            <a:ext cx="1066800" cy="838200"/>
            <a:chOff x="7924800" y="304800"/>
            <a:chExt cx="1066800" cy="838200"/>
          </a:xfrm>
        </p:grpSpPr>
        <p:grpSp>
          <p:nvGrpSpPr>
            <p:cNvPr id="31751" name="Group 39"/>
            <p:cNvGrpSpPr>
              <a:grpSpLocks/>
            </p:cNvGrpSpPr>
            <p:nvPr/>
          </p:nvGrpSpPr>
          <p:grpSpPr bwMode="auto">
            <a:xfrm>
              <a:off x="7924800" y="304800"/>
              <a:ext cx="1066800" cy="838200"/>
              <a:chOff x="7924800" y="304800"/>
              <a:chExt cx="1066800" cy="838200"/>
            </a:xfrm>
          </p:grpSpPr>
          <p:sp>
            <p:nvSpPr>
              <p:cNvPr id="8" name="Oval 7"/>
              <p:cNvSpPr/>
              <p:nvPr/>
            </p:nvSpPr>
            <p:spPr bwMode="auto">
              <a:xfrm>
                <a:off x="7924800" y="304800"/>
                <a:ext cx="1066800" cy="838200"/>
              </a:xfrm>
              <a:prstGeom prst="ellipse">
                <a:avLst/>
              </a:prstGeom>
              <a:ln>
                <a:solidFill>
                  <a:schemeClr val="tx2">
                    <a:lumMod val="60000"/>
                    <a:lumOff val="4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endParaRPr lang="zh-CN" altLang="zh-CN" b="1">
                  <a:solidFill>
                    <a:schemeClr val="tx1"/>
                  </a:solidFill>
                  <a:effectLst>
                    <a:outerShdw blurRad="38100" dist="38100" dir="2700000" algn="tl">
                      <a:srgbClr val="C0C0C0"/>
                    </a:outerShdw>
                  </a:effectLst>
                  <a:latin typeface="Tahoma" pitchFamily="34" charset="0"/>
                </a:endParaRPr>
              </a:p>
            </p:txBody>
          </p:sp>
          <p:sp>
            <p:nvSpPr>
              <p:cNvPr id="31754" name="Oval 15"/>
              <p:cNvSpPr>
                <a:spLocks noChangeArrowheads="1"/>
              </p:cNvSpPr>
              <p:nvPr/>
            </p:nvSpPr>
            <p:spPr bwMode="auto">
              <a:xfrm>
                <a:off x="8305800" y="609600"/>
                <a:ext cx="76200" cy="76200"/>
              </a:xfrm>
              <a:prstGeom prst="ellipse">
                <a:avLst/>
              </a:prstGeom>
              <a:solidFill>
                <a:srgbClr val="0070C0"/>
              </a:solidFill>
              <a:ln w="9525" algn="ctr">
                <a:solidFill>
                  <a:schemeClr val="tx1"/>
                </a:solidFill>
                <a:round/>
                <a:headEnd/>
                <a:tailEnd/>
              </a:ln>
            </p:spPr>
            <p:txBody>
              <a:bodyPr wrap="none" anchor="ctr"/>
              <a:lstStyle/>
              <a:p>
                <a:endParaRPr lang="zh-CN" altLang="zh-CN">
                  <a:solidFill>
                    <a:srgbClr val="0000FF"/>
                  </a:solidFill>
                </a:endParaRPr>
              </a:p>
            </p:txBody>
          </p:sp>
          <p:sp>
            <p:nvSpPr>
              <p:cNvPr id="31755" name="Oval 19"/>
              <p:cNvSpPr>
                <a:spLocks noChangeArrowheads="1"/>
              </p:cNvSpPr>
              <p:nvPr/>
            </p:nvSpPr>
            <p:spPr bwMode="auto">
              <a:xfrm>
                <a:off x="8458200" y="914400"/>
                <a:ext cx="76200" cy="76200"/>
              </a:xfrm>
              <a:prstGeom prst="ellipse">
                <a:avLst/>
              </a:prstGeom>
              <a:solidFill>
                <a:srgbClr val="0070C0"/>
              </a:solidFill>
              <a:ln w="9525" algn="ctr">
                <a:solidFill>
                  <a:schemeClr val="tx1"/>
                </a:solidFill>
                <a:round/>
                <a:headEnd/>
                <a:tailEnd/>
              </a:ln>
            </p:spPr>
            <p:txBody>
              <a:bodyPr wrap="none" anchor="ctr"/>
              <a:lstStyle/>
              <a:p>
                <a:endParaRPr lang="zh-CN" altLang="zh-CN">
                  <a:solidFill>
                    <a:srgbClr val="0000FF"/>
                  </a:solidFill>
                </a:endParaRPr>
              </a:p>
            </p:txBody>
          </p:sp>
          <p:sp>
            <p:nvSpPr>
              <p:cNvPr id="31756" name="Oval 20"/>
              <p:cNvSpPr>
                <a:spLocks noChangeArrowheads="1"/>
              </p:cNvSpPr>
              <p:nvPr/>
            </p:nvSpPr>
            <p:spPr bwMode="auto">
              <a:xfrm>
                <a:off x="8610600" y="533400"/>
                <a:ext cx="76200" cy="76200"/>
              </a:xfrm>
              <a:prstGeom prst="ellipse">
                <a:avLst/>
              </a:prstGeom>
              <a:solidFill>
                <a:srgbClr val="0070C0"/>
              </a:solidFill>
              <a:ln w="9525" algn="ctr">
                <a:solidFill>
                  <a:schemeClr val="tx1"/>
                </a:solidFill>
                <a:round/>
                <a:headEnd/>
                <a:tailEnd/>
              </a:ln>
            </p:spPr>
            <p:txBody>
              <a:bodyPr wrap="none" anchor="ctr"/>
              <a:lstStyle/>
              <a:p>
                <a:endParaRPr lang="zh-CN" altLang="zh-CN">
                  <a:solidFill>
                    <a:srgbClr val="0000FF"/>
                  </a:solidFill>
                </a:endParaRPr>
              </a:p>
            </p:txBody>
          </p:sp>
          <p:sp>
            <p:nvSpPr>
              <p:cNvPr id="31757" name="Oval 21"/>
              <p:cNvSpPr>
                <a:spLocks noChangeArrowheads="1"/>
              </p:cNvSpPr>
              <p:nvPr/>
            </p:nvSpPr>
            <p:spPr bwMode="auto">
              <a:xfrm>
                <a:off x="8458200" y="762000"/>
                <a:ext cx="76200" cy="76200"/>
              </a:xfrm>
              <a:prstGeom prst="ellipse">
                <a:avLst/>
              </a:prstGeom>
              <a:solidFill>
                <a:srgbClr val="0070C0"/>
              </a:solidFill>
              <a:ln w="9525" algn="ctr">
                <a:solidFill>
                  <a:schemeClr val="tx1"/>
                </a:solidFill>
                <a:round/>
                <a:headEnd/>
                <a:tailEnd/>
              </a:ln>
            </p:spPr>
            <p:txBody>
              <a:bodyPr wrap="none" anchor="ctr"/>
              <a:lstStyle/>
              <a:p>
                <a:endParaRPr lang="zh-CN" altLang="zh-CN">
                  <a:solidFill>
                    <a:srgbClr val="0000FF"/>
                  </a:solidFill>
                </a:endParaRPr>
              </a:p>
            </p:txBody>
          </p:sp>
          <p:sp>
            <p:nvSpPr>
              <p:cNvPr id="31758" name="Oval 22"/>
              <p:cNvSpPr>
                <a:spLocks noChangeArrowheads="1"/>
              </p:cNvSpPr>
              <p:nvPr/>
            </p:nvSpPr>
            <p:spPr bwMode="auto">
              <a:xfrm>
                <a:off x="8610600" y="381000"/>
                <a:ext cx="76200" cy="76200"/>
              </a:xfrm>
              <a:prstGeom prst="ellipse">
                <a:avLst/>
              </a:prstGeom>
              <a:solidFill>
                <a:srgbClr val="0070C0"/>
              </a:solidFill>
              <a:ln w="9525" algn="ctr">
                <a:solidFill>
                  <a:schemeClr val="tx1"/>
                </a:solidFill>
                <a:round/>
                <a:headEnd/>
                <a:tailEnd/>
              </a:ln>
            </p:spPr>
            <p:txBody>
              <a:bodyPr wrap="none" anchor="ctr"/>
              <a:lstStyle/>
              <a:p>
                <a:endParaRPr lang="zh-CN" altLang="zh-CN">
                  <a:solidFill>
                    <a:srgbClr val="0000FF"/>
                  </a:solidFill>
                </a:endParaRPr>
              </a:p>
            </p:txBody>
          </p:sp>
          <p:sp>
            <p:nvSpPr>
              <p:cNvPr id="31759" name="Oval 23"/>
              <p:cNvSpPr>
                <a:spLocks noChangeArrowheads="1"/>
              </p:cNvSpPr>
              <p:nvPr/>
            </p:nvSpPr>
            <p:spPr bwMode="auto">
              <a:xfrm>
                <a:off x="8153400" y="838200"/>
                <a:ext cx="76200" cy="76200"/>
              </a:xfrm>
              <a:prstGeom prst="ellipse">
                <a:avLst/>
              </a:prstGeom>
              <a:solidFill>
                <a:srgbClr val="0070C0"/>
              </a:solidFill>
              <a:ln w="9525" algn="ctr">
                <a:solidFill>
                  <a:schemeClr val="tx1"/>
                </a:solidFill>
                <a:round/>
                <a:headEnd/>
                <a:tailEnd/>
              </a:ln>
            </p:spPr>
            <p:txBody>
              <a:bodyPr wrap="none" anchor="ctr"/>
              <a:lstStyle/>
              <a:p>
                <a:endParaRPr lang="zh-CN" altLang="zh-CN">
                  <a:solidFill>
                    <a:srgbClr val="0000FF"/>
                  </a:solidFill>
                </a:endParaRPr>
              </a:p>
            </p:txBody>
          </p:sp>
          <p:sp>
            <p:nvSpPr>
              <p:cNvPr id="31760" name="Oval 24"/>
              <p:cNvSpPr>
                <a:spLocks noChangeArrowheads="1"/>
              </p:cNvSpPr>
              <p:nvPr/>
            </p:nvSpPr>
            <p:spPr bwMode="auto">
              <a:xfrm>
                <a:off x="8305800" y="381000"/>
                <a:ext cx="76200" cy="76200"/>
              </a:xfrm>
              <a:prstGeom prst="ellipse">
                <a:avLst/>
              </a:prstGeom>
              <a:solidFill>
                <a:srgbClr val="0070C0"/>
              </a:solidFill>
              <a:ln w="9525" algn="ctr">
                <a:solidFill>
                  <a:schemeClr val="tx1"/>
                </a:solidFill>
                <a:round/>
                <a:headEnd/>
                <a:tailEnd/>
              </a:ln>
            </p:spPr>
            <p:txBody>
              <a:bodyPr wrap="none" anchor="ctr"/>
              <a:lstStyle/>
              <a:p>
                <a:endParaRPr lang="zh-CN" altLang="zh-CN">
                  <a:solidFill>
                    <a:srgbClr val="0000FF"/>
                  </a:solidFill>
                </a:endParaRPr>
              </a:p>
            </p:txBody>
          </p:sp>
          <p:sp>
            <p:nvSpPr>
              <p:cNvPr id="31761" name="Oval 25"/>
              <p:cNvSpPr>
                <a:spLocks noChangeArrowheads="1"/>
              </p:cNvSpPr>
              <p:nvPr/>
            </p:nvSpPr>
            <p:spPr bwMode="auto">
              <a:xfrm>
                <a:off x="8001000" y="533400"/>
                <a:ext cx="76200" cy="76200"/>
              </a:xfrm>
              <a:prstGeom prst="ellipse">
                <a:avLst/>
              </a:prstGeom>
              <a:solidFill>
                <a:srgbClr val="0070C0"/>
              </a:solidFill>
              <a:ln w="9525" algn="ctr">
                <a:solidFill>
                  <a:schemeClr val="tx1"/>
                </a:solidFill>
                <a:round/>
                <a:headEnd/>
                <a:tailEnd/>
              </a:ln>
            </p:spPr>
            <p:txBody>
              <a:bodyPr wrap="none" anchor="ctr"/>
              <a:lstStyle/>
              <a:p>
                <a:endParaRPr lang="zh-CN" altLang="zh-CN">
                  <a:solidFill>
                    <a:srgbClr val="0000FF"/>
                  </a:solidFill>
                </a:endParaRPr>
              </a:p>
            </p:txBody>
          </p:sp>
          <p:sp>
            <p:nvSpPr>
              <p:cNvPr id="31762" name="Oval 26"/>
              <p:cNvSpPr>
                <a:spLocks noChangeArrowheads="1"/>
              </p:cNvSpPr>
              <p:nvPr/>
            </p:nvSpPr>
            <p:spPr bwMode="auto">
              <a:xfrm>
                <a:off x="8458200" y="533400"/>
                <a:ext cx="76200" cy="76200"/>
              </a:xfrm>
              <a:prstGeom prst="ellipse">
                <a:avLst/>
              </a:prstGeom>
              <a:solidFill>
                <a:srgbClr val="0070C0"/>
              </a:solidFill>
              <a:ln w="9525" algn="ctr">
                <a:solidFill>
                  <a:schemeClr val="tx1"/>
                </a:solidFill>
                <a:round/>
                <a:headEnd/>
                <a:tailEnd/>
              </a:ln>
            </p:spPr>
            <p:txBody>
              <a:bodyPr wrap="none" anchor="ctr"/>
              <a:lstStyle/>
              <a:p>
                <a:endParaRPr lang="zh-CN" altLang="zh-CN" b="1">
                  <a:solidFill>
                    <a:srgbClr val="0000FF"/>
                  </a:solidFill>
                </a:endParaRPr>
              </a:p>
            </p:txBody>
          </p:sp>
          <p:sp>
            <p:nvSpPr>
              <p:cNvPr id="31763" name="Oval 27"/>
              <p:cNvSpPr>
                <a:spLocks noChangeArrowheads="1"/>
              </p:cNvSpPr>
              <p:nvPr/>
            </p:nvSpPr>
            <p:spPr bwMode="auto">
              <a:xfrm>
                <a:off x="8153400" y="685800"/>
                <a:ext cx="76200" cy="76200"/>
              </a:xfrm>
              <a:prstGeom prst="ellipse">
                <a:avLst/>
              </a:prstGeom>
              <a:solidFill>
                <a:srgbClr val="0070C0"/>
              </a:solidFill>
              <a:ln w="9525" algn="ctr">
                <a:solidFill>
                  <a:schemeClr val="tx1"/>
                </a:solidFill>
                <a:round/>
                <a:headEnd/>
                <a:tailEnd/>
              </a:ln>
            </p:spPr>
            <p:txBody>
              <a:bodyPr wrap="none" anchor="ctr"/>
              <a:lstStyle/>
              <a:p>
                <a:endParaRPr lang="zh-CN" altLang="zh-CN">
                  <a:solidFill>
                    <a:srgbClr val="0000FF"/>
                  </a:solidFill>
                </a:endParaRPr>
              </a:p>
            </p:txBody>
          </p:sp>
          <p:sp>
            <p:nvSpPr>
              <p:cNvPr id="31764" name="Oval 28"/>
              <p:cNvSpPr>
                <a:spLocks noChangeArrowheads="1"/>
              </p:cNvSpPr>
              <p:nvPr/>
            </p:nvSpPr>
            <p:spPr bwMode="auto">
              <a:xfrm>
                <a:off x="8305800" y="838200"/>
                <a:ext cx="76200" cy="76200"/>
              </a:xfrm>
              <a:prstGeom prst="ellipse">
                <a:avLst/>
              </a:prstGeom>
              <a:solidFill>
                <a:srgbClr val="0070C0"/>
              </a:solidFill>
              <a:ln w="9525" algn="ctr">
                <a:solidFill>
                  <a:schemeClr val="tx1"/>
                </a:solidFill>
                <a:round/>
                <a:headEnd/>
                <a:tailEnd/>
              </a:ln>
            </p:spPr>
            <p:txBody>
              <a:bodyPr wrap="none" anchor="ctr"/>
              <a:lstStyle/>
              <a:p>
                <a:endParaRPr lang="zh-CN" altLang="zh-CN">
                  <a:solidFill>
                    <a:srgbClr val="0000FF"/>
                  </a:solidFill>
                </a:endParaRPr>
              </a:p>
            </p:txBody>
          </p:sp>
          <p:sp>
            <p:nvSpPr>
              <p:cNvPr id="31765" name="Oval 29"/>
              <p:cNvSpPr>
                <a:spLocks noChangeArrowheads="1"/>
              </p:cNvSpPr>
              <p:nvPr/>
            </p:nvSpPr>
            <p:spPr bwMode="auto">
              <a:xfrm>
                <a:off x="8610600" y="914400"/>
                <a:ext cx="76200" cy="76200"/>
              </a:xfrm>
              <a:prstGeom prst="ellipse">
                <a:avLst/>
              </a:prstGeom>
              <a:solidFill>
                <a:srgbClr val="0070C0"/>
              </a:solidFill>
              <a:ln w="9525" algn="ctr">
                <a:solidFill>
                  <a:schemeClr val="tx1"/>
                </a:solidFill>
                <a:round/>
                <a:headEnd/>
                <a:tailEnd/>
              </a:ln>
            </p:spPr>
            <p:txBody>
              <a:bodyPr wrap="none" anchor="ctr"/>
              <a:lstStyle/>
              <a:p>
                <a:endParaRPr lang="zh-CN" altLang="zh-CN">
                  <a:solidFill>
                    <a:srgbClr val="0000FF"/>
                  </a:solidFill>
                </a:endParaRPr>
              </a:p>
            </p:txBody>
          </p:sp>
          <p:sp>
            <p:nvSpPr>
              <p:cNvPr id="31766" name="Oval 30"/>
              <p:cNvSpPr>
                <a:spLocks noChangeArrowheads="1"/>
              </p:cNvSpPr>
              <p:nvPr/>
            </p:nvSpPr>
            <p:spPr bwMode="auto">
              <a:xfrm>
                <a:off x="8763000" y="838200"/>
                <a:ext cx="76200" cy="76200"/>
              </a:xfrm>
              <a:prstGeom prst="ellipse">
                <a:avLst/>
              </a:prstGeom>
              <a:solidFill>
                <a:srgbClr val="0070C0"/>
              </a:solidFill>
              <a:ln w="9525" algn="ctr">
                <a:solidFill>
                  <a:schemeClr val="tx1"/>
                </a:solidFill>
                <a:round/>
                <a:headEnd/>
                <a:tailEnd/>
              </a:ln>
            </p:spPr>
            <p:txBody>
              <a:bodyPr wrap="none" anchor="ctr"/>
              <a:lstStyle/>
              <a:p>
                <a:endParaRPr lang="zh-CN" altLang="zh-CN">
                  <a:solidFill>
                    <a:srgbClr val="0000FF"/>
                  </a:solidFill>
                </a:endParaRPr>
              </a:p>
            </p:txBody>
          </p:sp>
          <p:sp>
            <p:nvSpPr>
              <p:cNvPr id="31767" name="Oval 31"/>
              <p:cNvSpPr>
                <a:spLocks noChangeArrowheads="1"/>
              </p:cNvSpPr>
              <p:nvPr/>
            </p:nvSpPr>
            <p:spPr bwMode="auto">
              <a:xfrm>
                <a:off x="8839200" y="609600"/>
                <a:ext cx="76200" cy="76200"/>
              </a:xfrm>
              <a:prstGeom prst="ellipse">
                <a:avLst/>
              </a:prstGeom>
              <a:solidFill>
                <a:srgbClr val="0070C0"/>
              </a:solidFill>
              <a:ln w="9525" algn="ctr">
                <a:solidFill>
                  <a:schemeClr val="tx1"/>
                </a:solidFill>
                <a:round/>
                <a:headEnd/>
                <a:tailEnd/>
              </a:ln>
            </p:spPr>
            <p:txBody>
              <a:bodyPr wrap="none" anchor="ctr"/>
              <a:lstStyle/>
              <a:p>
                <a:endParaRPr lang="zh-CN" altLang="zh-CN">
                  <a:solidFill>
                    <a:srgbClr val="0000FF"/>
                  </a:solidFill>
                </a:endParaRPr>
              </a:p>
            </p:txBody>
          </p:sp>
          <p:sp>
            <p:nvSpPr>
              <p:cNvPr id="31768" name="Oval 32"/>
              <p:cNvSpPr>
                <a:spLocks noChangeArrowheads="1"/>
              </p:cNvSpPr>
              <p:nvPr/>
            </p:nvSpPr>
            <p:spPr bwMode="auto">
              <a:xfrm>
                <a:off x="8686800" y="685800"/>
                <a:ext cx="76200" cy="76200"/>
              </a:xfrm>
              <a:prstGeom prst="ellipse">
                <a:avLst/>
              </a:prstGeom>
              <a:solidFill>
                <a:srgbClr val="0070C0"/>
              </a:solidFill>
              <a:ln w="9525" algn="ctr">
                <a:solidFill>
                  <a:schemeClr val="tx1"/>
                </a:solidFill>
                <a:round/>
                <a:headEnd/>
                <a:tailEnd/>
              </a:ln>
            </p:spPr>
            <p:txBody>
              <a:bodyPr wrap="none" anchor="ctr"/>
              <a:lstStyle/>
              <a:p>
                <a:endParaRPr lang="zh-CN" altLang="zh-CN">
                  <a:solidFill>
                    <a:srgbClr val="0000FF"/>
                  </a:solidFill>
                </a:endParaRPr>
              </a:p>
            </p:txBody>
          </p:sp>
          <p:sp>
            <p:nvSpPr>
              <p:cNvPr id="31769" name="Oval 37"/>
              <p:cNvSpPr>
                <a:spLocks noChangeArrowheads="1"/>
              </p:cNvSpPr>
              <p:nvPr/>
            </p:nvSpPr>
            <p:spPr bwMode="auto">
              <a:xfrm>
                <a:off x="8229600" y="990600"/>
                <a:ext cx="76200" cy="76200"/>
              </a:xfrm>
              <a:prstGeom prst="ellipse">
                <a:avLst/>
              </a:prstGeom>
              <a:solidFill>
                <a:srgbClr val="0070C0"/>
              </a:solidFill>
              <a:ln w="9525" algn="ctr">
                <a:solidFill>
                  <a:schemeClr val="tx1"/>
                </a:solidFill>
                <a:round/>
                <a:headEnd/>
                <a:tailEnd/>
              </a:ln>
            </p:spPr>
            <p:txBody>
              <a:bodyPr wrap="none" anchor="ctr"/>
              <a:lstStyle/>
              <a:p>
                <a:endParaRPr lang="zh-CN" altLang="zh-CN">
                  <a:solidFill>
                    <a:srgbClr val="0000FF"/>
                  </a:solidFill>
                </a:endParaRPr>
              </a:p>
            </p:txBody>
          </p:sp>
        </p:grpSp>
        <p:sp>
          <p:nvSpPr>
            <p:cNvPr id="31752" name="TextBox 44"/>
            <p:cNvSpPr txBox="1">
              <a:spLocks noChangeArrowheads="1"/>
            </p:cNvSpPr>
            <p:nvPr/>
          </p:nvSpPr>
          <p:spPr bwMode="auto">
            <a:xfrm flipH="1">
              <a:off x="8458200" y="591979"/>
              <a:ext cx="45719" cy="246221"/>
            </a:xfrm>
            <a:prstGeom prst="rect">
              <a:avLst/>
            </a:prstGeom>
            <a:noFill/>
            <a:ln w="9525">
              <a:noFill/>
              <a:miter lim="800000"/>
              <a:headEnd/>
              <a:tailEnd/>
            </a:ln>
          </p:spPr>
          <p:txBody>
            <a:bodyPr>
              <a:spAutoFit/>
            </a:bodyPr>
            <a:lstStyle/>
            <a:p>
              <a:r>
                <a:rPr lang="en-US" altLang="zh-CN" sz="1000">
                  <a:ea typeface="宋体" pitchFamily="2" charset="-122"/>
                </a:rPr>
                <a:t>X</a:t>
              </a:r>
            </a:p>
          </p:txBody>
        </p:sp>
      </p:grpSp>
      <p:sp>
        <p:nvSpPr>
          <p:cNvPr id="31750" name="Slide Number Placeholder 47"/>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7F2D30A9-CF36-4D8A-B031-6F2EA3D49B95}" type="slidenum">
              <a:rPr lang="en-US" altLang="zh-CN" sz="1200">
                <a:ea typeface="宋体" pitchFamily="2" charset="-122"/>
              </a:rPr>
              <a:pPr algn="r"/>
              <a:t>50</a:t>
            </a:fld>
            <a:endParaRPr lang="en-US" altLang="zh-CN" sz="1200">
              <a:ea typeface="宋体" pitchFamily="2" charset="-122"/>
            </a:endParaRPr>
          </a:p>
        </p:txBody>
      </p:sp>
    </p:spTree>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noFill/>
        </p:spPr>
        <p:txBody>
          <a:bodyPr lIns="92075" tIns="46038" rIns="92075" bIns="46038" anchor="ctr"/>
          <a:lstStyle/>
          <a:p>
            <a:pPr eaLnBrk="1" hangingPunct="1"/>
            <a:r>
              <a:rPr lang="en-US" altLang="zh-CN" sz="3200" smtClean="0">
                <a:ea typeface="宋体" pitchFamily="2" charset="-122"/>
                <a:cs typeface="Tahoma" pitchFamily="34" charset="0"/>
                <a:sym typeface="Symbol" pitchFamily="18" charset="2"/>
              </a:rPr>
              <a:t>Centroid, Radius and Diameter of a </a:t>
            </a:r>
            <a:r>
              <a:rPr lang="en-US" altLang="zh-CN" sz="3200" smtClean="0">
                <a:ea typeface="宋体" pitchFamily="2" charset="-122"/>
              </a:rPr>
              <a:t>Cluster (for numerical data sets)</a:t>
            </a:r>
          </a:p>
        </p:txBody>
      </p:sp>
      <p:sp>
        <p:nvSpPr>
          <p:cNvPr id="32771" name="Rectangle 3"/>
          <p:cNvSpPr>
            <a:spLocks noGrp="1" noChangeArrowheads="1"/>
          </p:cNvSpPr>
          <p:nvPr>
            <p:ph type="body" sz="half" idx="4294967295"/>
          </p:nvPr>
        </p:nvSpPr>
        <p:spPr>
          <a:xfrm>
            <a:off x="381000" y="1371600"/>
            <a:ext cx="8153400" cy="5105400"/>
          </a:xfrm>
          <a:noFill/>
        </p:spPr>
        <p:txBody>
          <a:bodyPr lIns="92075" tIns="46038" rIns="92075" bIns="46038"/>
          <a:lstStyle/>
          <a:p>
            <a:pPr eaLnBrk="1" hangingPunct="1">
              <a:lnSpc>
                <a:spcPct val="130000"/>
              </a:lnSpc>
            </a:pPr>
            <a:r>
              <a:rPr lang="en-US" altLang="zh-CN" sz="2400" smtClean="0">
                <a:ea typeface="宋体" pitchFamily="2" charset="-122"/>
                <a:cs typeface="Tahoma" pitchFamily="34" charset="0"/>
                <a:sym typeface="Symbol" pitchFamily="18" charset="2"/>
              </a:rPr>
              <a:t>Centroid:  the “middle” of a cluster</a:t>
            </a:r>
          </a:p>
          <a:p>
            <a:pPr eaLnBrk="1" hangingPunct="1">
              <a:lnSpc>
                <a:spcPct val="130000"/>
              </a:lnSpc>
            </a:pPr>
            <a:endParaRPr lang="en-US" altLang="zh-CN" sz="2400" smtClean="0">
              <a:ea typeface="宋体" pitchFamily="2" charset="-122"/>
              <a:cs typeface="Tahoma" pitchFamily="34" charset="0"/>
              <a:sym typeface="Symbol" pitchFamily="18" charset="2"/>
            </a:endParaRPr>
          </a:p>
          <a:p>
            <a:pPr eaLnBrk="1" hangingPunct="1">
              <a:lnSpc>
                <a:spcPct val="130000"/>
              </a:lnSpc>
            </a:pPr>
            <a:r>
              <a:rPr lang="en-US" altLang="zh-CN" sz="2400" smtClean="0">
                <a:ea typeface="宋体" pitchFamily="2" charset="-122"/>
                <a:cs typeface="Tahoma" pitchFamily="34" charset="0"/>
                <a:sym typeface="Symbol" pitchFamily="18" charset="2"/>
              </a:rPr>
              <a:t>Radius: square root of average distance from any point of the cluster to its centroid</a:t>
            </a:r>
          </a:p>
          <a:p>
            <a:pPr eaLnBrk="1" hangingPunct="1">
              <a:lnSpc>
                <a:spcPct val="130000"/>
              </a:lnSpc>
            </a:pPr>
            <a:endParaRPr lang="en-US" altLang="zh-CN" sz="2400" smtClean="0">
              <a:ea typeface="宋体" pitchFamily="2" charset="-122"/>
              <a:cs typeface="Tahoma" pitchFamily="34" charset="0"/>
              <a:sym typeface="Symbol" pitchFamily="18" charset="2"/>
            </a:endParaRPr>
          </a:p>
          <a:p>
            <a:pPr eaLnBrk="1" hangingPunct="1">
              <a:lnSpc>
                <a:spcPct val="130000"/>
              </a:lnSpc>
            </a:pPr>
            <a:r>
              <a:rPr lang="en-US" altLang="zh-CN" sz="2400" smtClean="0">
                <a:ea typeface="宋体" pitchFamily="2" charset="-122"/>
                <a:cs typeface="Tahoma" pitchFamily="34" charset="0"/>
                <a:sym typeface="Symbol" pitchFamily="18" charset="2"/>
              </a:rPr>
              <a:t>Diameter: square root of average mean squared distance between all pairs of points in the cluster</a:t>
            </a:r>
          </a:p>
        </p:txBody>
      </p:sp>
      <p:graphicFrame>
        <p:nvGraphicFramePr>
          <p:cNvPr id="32772" name="Object 4"/>
          <p:cNvGraphicFramePr>
            <a:graphicFrameLocks noGrp="1" noChangeAspect="1"/>
          </p:cNvGraphicFramePr>
          <p:nvPr>
            <p:ph sz="quarter" idx="4294967295"/>
          </p:nvPr>
        </p:nvGraphicFramePr>
        <p:xfrm>
          <a:off x="6096000" y="1447800"/>
          <a:ext cx="2136775" cy="876300"/>
        </p:xfrm>
        <a:graphic>
          <a:graphicData uri="http://schemas.openxmlformats.org/presentationml/2006/ole">
            <mc:AlternateContent xmlns:mc="http://schemas.openxmlformats.org/markup-compatibility/2006">
              <mc:Choice xmlns:v="urn:schemas-microsoft-com:vml" Requires="v">
                <p:oleObj spid="_x0000_s32827" name="Equation" r:id="rId4" imgW="1269449" imgH="520474" progId="Equation.3">
                  <p:embed/>
                </p:oleObj>
              </mc:Choice>
              <mc:Fallback>
                <p:oleObj name="Equation" r:id="rId4" imgW="1269449" imgH="520474"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447800"/>
                        <a:ext cx="2136775"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3" name="Object 5"/>
          <p:cNvGraphicFramePr>
            <a:graphicFrameLocks noChangeAspect="1"/>
          </p:cNvGraphicFramePr>
          <p:nvPr/>
        </p:nvGraphicFramePr>
        <p:xfrm>
          <a:off x="5334000" y="3048000"/>
          <a:ext cx="2828925" cy="1069975"/>
        </p:xfrm>
        <a:graphic>
          <a:graphicData uri="http://schemas.openxmlformats.org/presentationml/2006/ole">
            <mc:AlternateContent xmlns:mc="http://schemas.openxmlformats.org/markup-compatibility/2006">
              <mc:Choice xmlns:v="urn:schemas-microsoft-com:vml" Requires="v">
                <p:oleObj spid="_x0000_s32828" name="Equation" r:id="rId6" imgW="2451100" imgH="927100" progId="Equation.3">
                  <p:embed/>
                </p:oleObj>
              </mc:Choice>
              <mc:Fallback>
                <p:oleObj name="Equation" r:id="rId6" imgW="2451100" imgH="9271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3048000"/>
                        <a:ext cx="2828925" cy="106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4" name="Object 6"/>
          <p:cNvGraphicFramePr>
            <a:graphicFrameLocks noGrp="1" noChangeAspect="1"/>
          </p:cNvGraphicFramePr>
          <p:nvPr>
            <p:ph sz="quarter" idx="4294967295"/>
          </p:nvPr>
        </p:nvGraphicFramePr>
        <p:xfrm>
          <a:off x="4800600" y="5181600"/>
          <a:ext cx="3048000" cy="1006475"/>
        </p:xfrm>
        <a:graphic>
          <a:graphicData uri="http://schemas.openxmlformats.org/presentationml/2006/ole">
            <mc:AlternateContent xmlns:mc="http://schemas.openxmlformats.org/markup-compatibility/2006">
              <mc:Choice xmlns:v="urn:schemas-microsoft-com:vml" Requires="v">
                <p:oleObj spid="_x0000_s32829" name="Equation" r:id="rId8" imgW="2959100" imgH="977900" progId="Equation.3">
                  <p:embed/>
                </p:oleObj>
              </mc:Choice>
              <mc:Fallback>
                <p:oleObj name="Equation" r:id="rId8" imgW="2959100" imgH="9779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0600" y="5181600"/>
                        <a:ext cx="3048000"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5" name="Slide Number Placeholder 9"/>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FD63C583-CC3A-40DF-839E-3847C068BC54}" type="slidenum">
              <a:rPr lang="en-US" altLang="zh-CN" sz="1200">
                <a:ea typeface="宋体" pitchFamily="2" charset="-122"/>
              </a:rPr>
              <a:pPr algn="r"/>
              <a:t>51</a:t>
            </a:fld>
            <a:endParaRPr lang="en-US" altLang="zh-CN" sz="1200">
              <a:ea typeface="宋体" pitchFamily="2" charset="-122"/>
            </a:endParaRPr>
          </a:p>
        </p:txBody>
      </p:sp>
    </p:spTree>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kumimoji="0" lang="en-US" altLang="zh-TW" smtClean="0">
                <a:solidFill>
                  <a:srgbClr val="000000"/>
                </a:solidFill>
              </a:rPr>
              <a:t>COMP5331</a:t>
            </a:r>
          </a:p>
        </p:txBody>
      </p:sp>
      <p:sp>
        <p:nvSpPr>
          <p:cNvPr id="22531" name="Slide Number Placeholder 5"/>
          <p:cNvSpPr>
            <a:spLocks noGrp="1"/>
          </p:cNvSpPr>
          <p:nvPr>
            <p:ph type="sldNum" sz="quarter" idx="12"/>
          </p:nvPr>
        </p:nvSpPr>
        <p:spPr>
          <a:noFill/>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CE6480A2-2B56-43B2-BDBB-AF0B687D7B5D}" type="slidenum">
              <a:rPr kumimoji="0" lang="en-US" altLang="zh-TW" smtClean="0">
                <a:solidFill>
                  <a:srgbClr val="000000"/>
                </a:solidFill>
              </a:rPr>
              <a:pPr eaLnBrk="1" hangingPunct="1"/>
              <a:t>52</a:t>
            </a:fld>
            <a:endParaRPr kumimoji="0" lang="en-US" altLang="zh-TW" smtClean="0">
              <a:solidFill>
                <a:srgbClr val="000000"/>
              </a:solidFill>
            </a:endParaRPr>
          </a:p>
        </p:txBody>
      </p:sp>
      <p:sp>
        <p:nvSpPr>
          <p:cNvPr id="22532" name="Rectangle 2"/>
          <p:cNvSpPr>
            <a:spLocks noGrp="1" noChangeArrowheads="1"/>
          </p:cNvSpPr>
          <p:nvPr>
            <p:ph type="title"/>
          </p:nvPr>
        </p:nvSpPr>
        <p:spPr/>
        <p:txBody>
          <a:bodyPr/>
          <a:lstStyle/>
          <a:p>
            <a:pPr eaLnBrk="1" hangingPunct="1"/>
            <a:r>
              <a:rPr lang="en-US" altLang="zh-TW" smtClean="0"/>
              <a:t>Dendrogram</a:t>
            </a:r>
          </a:p>
        </p:txBody>
      </p:sp>
      <p:sp>
        <p:nvSpPr>
          <p:cNvPr id="22533" name="Rectangle 3"/>
          <p:cNvSpPr>
            <a:spLocks noGrp="1" noChangeArrowheads="1"/>
          </p:cNvSpPr>
          <p:nvPr>
            <p:ph type="body" idx="1"/>
          </p:nvPr>
        </p:nvSpPr>
        <p:spPr/>
        <p:txBody>
          <a:bodyPr/>
          <a:lstStyle/>
          <a:p>
            <a:pPr eaLnBrk="1" hangingPunct="1"/>
            <a:r>
              <a:rPr lang="en-US" altLang="zh-TW" smtClean="0"/>
              <a:t>Hierarchic grouping can be represented by two-dimensional diagram known as a </a:t>
            </a:r>
            <a:r>
              <a:rPr lang="en-US" altLang="zh-TW" b="1" smtClean="0">
                <a:solidFill>
                  <a:schemeClr val="folHlink"/>
                </a:solidFill>
              </a:rPr>
              <a:t>dendrogram</a:t>
            </a:r>
            <a:r>
              <a:rPr lang="en-US" altLang="zh-TW" smtClean="0"/>
              <a:t>.</a:t>
            </a:r>
          </a:p>
        </p:txBody>
      </p:sp>
      <p:sp>
        <p:nvSpPr>
          <p:cNvPr id="22534" name="Rectangle 4"/>
          <p:cNvSpPr>
            <a:spLocks noChangeArrowheads="1"/>
          </p:cNvSpPr>
          <p:nvPr/>
        </p:nvSpPr>
        <p:spPr bwMode="auto">
          <a:xfrm>
            <a:off x="2427288" y="4270375"/>
            <a:ext cx="4376737" cy="22764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22535" name="Text Box 5"/>
          <p:cNvSpPr txBox="1">
            <a:spLocks noChangeArrowheads="1"/>
          </p:cNvSpPr>
          <p:nvPr/>
        </p:nvSpPr>
        <p:spPr bwMode="auto">
          <a:xfrm>
            <a:off x="5991225" y="5513388"/>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a:t>
            </a:r>
          </a:p>
        </p:txBody>
      </p:sp>
      <p:sp>
        <p:nvSpPr>
          <p:cNvPr id="22536" name="Text Box 6"/>
          <p:cNvSpPr txBox="1">
            <a:spLocks noChangeArrowheads="1"/>
          </p:cNvSpPr>
          <p:nvPr/>
        </p:nvSpPr>
        <p:spPr bwMode="auto">
          <a:xfrm>
            <a:off x="5991225" y="5229225"/>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2</a:t>
            </a:r>
          </a:p>
        </p:txBody>
      </p:sp>
      <p:sp>
        <p:nvSpPr>
          <p:cNvPr id="22537" name="Text Box 7"/>
          <p:cNvSpPr txBox="1">
            <a:spLocks noChangeArrowheads="1"/>
          </p:cNvSpPr>
          <p:nvPr/>
        </p:nvSpPr>
        <p:spPr bwMode="auto">
          <a:xfrm>
            <a:off x="5988050" y="4221163"/>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3</a:t>
            </a:r>
          </a:p>
        </p:txBody>
      </p:sp>
      <p:sp>
        <p:nvSpPr>
          <p:cNvPr id="22538" name="Text Box 8"/>
          <p:cNvSpPr txBox="1">
            <a:spLocks noChangeArrowheads="1"/>
          </p:cNvSpPr>
          <p:nvPr/>
        </p:nvSpPr>
        <p:spPr bwMode="auto">
          <a:xfrm>
            <a:off x="5988050" y="4508500"/>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4</a:t>
            </a:r>
          </a:p>
        </p:txBody>
      </p:sp>
      <p:sp>
        <p:nvSpPr>
          <p:cNvPr id="22539" name="Text Box 9"/>
          <p:cNvSpPr txBox="1">
            <a:spLocks noChangeArrowheads="1"/>
          </p:cNvSpPr>
          <p:nvPr/>
        </p:nvSpPr>
        <p:spPr bwMode="auto">
          <a:xfrm>
            <a:off x="5991225" y="4881563"/>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5</a:t>
            </a:r>
          </a:p>
        </p:txBody>
      </p:sp>
      <p:sp>
        <p:nvSpPr>
          <p:cNvPr id="22540" name="Line 10"/>
          <p:cNvSpPr>
            <a:spLocks noChangeShapeType="1"/>
          </p:cNvSpPr>
          <p:nvPr/>
        </p:nvSpPr>
        <p:spPr bwMode="auto">
          <a:xfrm>
            <a:off x="2679700" y="6022975"/>
            <a:ext cx="3311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2541" name="Line 11"/>
          <p:cNvSpPr>
            <a:spLocks noChangeShapeType="1"/>
          </p:cNvSpPr>
          <p:nvPr/>
        </p:nvSpPr>
        <p:spPr bwMode="auto">
          <a:xfrm flipV="1">
            <a:off x="4840288" y="5735638"/>
            <a:ext cx="11509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2542" name="Line 12"/>
          <p:cNvSpPr>
            <a:spLocks noChangeShapeType="1"/>
          </p:cNvSpPr>
          <p:nvPr/>
        </p:nvSpPr>
        <p:spPr bwMode="auto">
          <a:xfrm flipV="1">
            <a:off x="4848225" y="5407025"/>
            <a:ext cx="11509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2543" name="Line 13"/>
          <p:cNvSpPr>
            <a:spLocks noChangeShapeType="1"/>
          </p:cNvSpPr>
          <p:nvPr/>
        </p:nvSpPr>
        <p:spPr bwMode="auto">
          <a:xfrm>
            <a:off x="4840288" y="537527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2544" name="Line 14"/>
          <p:cNvSpPr>
            <a:spLocks noChangeShapeType="1"/>
          </p:cNvSpPr>
          <p:nvPr/>
        </p:nvSpPr>
        <p:spPr bwMode="auto">
          <a:xfrm flipV="1">
            <a:off x="4284663" y="4745038"/>
            <a:ext cx="16557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2545" name="Line 15"/>
          <p:cNvSpPr>
            <a:spLocks noChangeShapeType="1"/>
          </p:cNvSpPr>
          <p:nvPr/>
        </p:nvSpPr>
        <p:spPr bwMode="auto">
          <a:xfrm flipV="1">
            <a:off x="4284663" y="4375150"/>
            <a:ext cx="16557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2546" name="Line 16"/>
          <p:cNvSpPr>
            <a:spLocks noChangeShapeType="1"/>
          </p:cNvSpPr>
          <p:nvPr/>
        </p:nvSpPr>
        <p:spPr bwMode="auto">
          <a:xfrm>
            <a:off x="4284663" y="4357688"/>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2547" name="Line 17"/>
          <p:cNvSpPr>
            <a:spLocks noChangeShapeType="1"/>
          </p:cNvSpPr>
          <p:nvPr/>
        </p:nvSpPr>
        <p:spPr bwMode="auto">
          <a:xfrm>
            <a:off x="5991225" y="595153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2548" name="Line 18"/>
          <p:cNvSpPr>
            <a:spLocks noChangeShapeType="1"/>
          </p:cNvSpPr>
          <p:nvPr/>
        </p:nvSpPr>
        <p:spPr bwMode="auto">
          <a:xfrm>
            <a:off x="4840288" y="595153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2549" name="Line 19"/>
          <p:cNvSpPr>
            <a:spLocks noChangeShapeType="1"/>
          </p:cNvSpPr>
          <p:nvPr/>
        </p:nvSpPr>
        <p:spPr bwMode="auto">
          <a:xfrm>
            <a:off x="5416550" y="595153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2550" name="Line 20"/>
          <p:cNvSpPr>
            <a:spLocks noChangeShapeType="1"/>
          </p:cNvSpPr>
          <p:nvPr/>
        </p:nvSpPr>
        <p:spPr bwMode="auto">
          <a:xfrm>
            <a:off x="4264025" y="595153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2551" name="Line 21"/>
          <p:cNvSpPr>
            <a:spLocks noChangeShapeType="1"/>
          </p:cNvSpPr>
          <p:nvPr/>
        </p:nvSpPr>
        <p:spPr bwMode="auto">
          <a:xfrm>
            <a:off x="3687763" y="595153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2552" name="Line 22"/>
          <p:cNvSpPr>
            <a:spLocks noChangeShapeType="1"/>
          </p:cNvSpPr>
          <p:nvPr/>
        </p:nvSpPr>
        <p:spPr bwMode="auto">
          <a:xfrm>
            <a:off x="3111500" y="595153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2553" name="Text Box 23"/>
          <p:cNvSpPr txBox="1">
            <a:spLocks noChangeArrowheads="1"/>
          </p:cNvSpPr>
          <p:nvPr/>
        </p:nvSpPr>
        <p:spPr bwMode="auto">
          <a:xfrm>
            <a:off x="5826125" y="6016625"/>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0</a:t>
            </a:r>
          </a:p>
        </p:txBody>
      </p:sp>
      <p:sp>
        <p:nvSpPr>
          <p:cNvPr id="22554" name="Text Box 24"/>
          <p:cNvSpPr txBox="1">
            <a:spLocks noChangeArrowheads="1"/>
          </p:cNvSpPr>
          <p:nvPr/>
        </p:nvSpPr>
        <p:spPr bwMode="auto">
          <a:xfrm>
            <a:off x="5183188" y="599916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1.0</a:t>
            </a:r>
          </a:p>
        </p:txBody>
      </p:sp>
      <p:sp>
        <p:nvSpPr>
          <p:cNvPr id="22555" name="Text Box 25"/>
          <p:cNvSpPr txBox="1">
            <a:spLocks noChangeArrowheads="1"/>
          </p:cNvSpPr>
          <p:nvPr/>
        </p:nvSpPr>
        <p:spPr bwMode="auto">
          <a:xfrm>
            <a:off x="4583113" y="599916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2.0</a:t>
            </a:r>
          </a:p>
        </p:txBody>
      </p:sp>
      <p:sp>
        <p:nvSpPr>
          <p:cNvPr id="22556" name="Text Box 26"/>
          <p:cNvSpPr txBox="1">
            <a:spLocks noChangeArrowheads="1"/>
          </p:cNvSpPr>
          <p:nvPr/>
        </p:nvSpPr>
        <p:spPr bwMode="auto">
          <a:xfrm>
            <a:off x="4016375" y="5991225"/>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3.0</a:t>
            </a:r>
          </a:p>
        </p:txBody>
      </p:sp>
      <p:sp>
        <p:nvSpPr>
          <p:cNvPr id="22557" name="Text Box 27"/>
          <p:cNvSpPr txBox="1">
            <a:spLocks noChangeArrowheads="1"/>
          </p:cNvSpPr>
          <p:nvPr/>
        </p:nvSpPr>
        <p:spPr bwMode="auto">
          <a:xfrm>
            <a:off x="3470275" y="6007100"/>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4.0</a:t>
            </a:r>
          </a:p>
        </p:txBody>
      </p:sp>
      <p:sp>
        <p:nvSpPr>
          <p:cNvPr id="22558" name="Text Box 28"/>
          <p:cNvSpPr txBox="1">
            <a:spLocks noChangeArrowheads="1"/>
          </p:cNvSpPr>
          <p:nvPr/>
        </p:nvSpPr>
        <p:spPr bwMode="auto">
          <a:xfrm>
            <a:off x="2840038" y="6013450"/>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5.0</a:t>
            </a:r>
          </a:p>
        </p:txBody>
      </p:sp>
      <p:sp>
        <p:nvSpPr>
          <p:cNvPr id="22559" name="Text Box 29"/>
          <p:cNvSpPr txBox="1">
            <a:spLocks noChangeArrowheads="1"/>
          </p:cNvSpPr>
          <p:nvPr/>
        </p:nvSpPr>
        <p:spPr bwMode="auto">
          <a:xfrm>
            <a:off x="4073525" y="6257925"/>
            <a:ext cx="8524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sz="1400">
                <a:solidFill>
                  <a:srgbClr val="000000"/>
                </a:solidFill>
              </a:rPr>
              <a:t>Distance</a:t>
            </a:r>
          </a:p>
        </p:txBody>
      </p:sp>
      <p:sp>
        <p:nvSpPr>
          <p:cNvPr id="22560" name="Line 30"/>
          <p:cNvSpPr>
            <a:spLocks noChangeShapeType="1"/>
          </p:cNvSpPr>
          <p:nvPr/>
        </p:nvSpPr>
        <p:spPr bwMode="auto">
          <a:xfrm flipV="1">
            <a:off x="3708400" y="5062538"/>
            <a:ext cx="22558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2561" name="Line 31"/>
          <p:cNvSpPr>
            <a:spLocks noChangeShapeType="1"/>
          </p:cNvSpPr>
          <p:nvPr/>
        </p:nvSpPr>
        <p:spPr bwMode="auto">
          <a:xfrm>
            <a:off x="3708400" y="4573588"/>
            <a:ext cx="0" cy="488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2562" name="Line 32"/>
          <p:cNvSpPr>
            <a:spLocks noChangeShapeType="1"/>
          </p:cNvSpPr>
          <p:nvPr/>
        </p:nvSpPr>
        <p:spPr bwMode="auto">
          <a:xfrm flipV="1">
            <a:off x="3708400" y="4557713"/>
            <a:ext cx="5762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2563" name="Line 33"/>
          <p:cNvSpPr>
            <a:spLocks noChangeShapeType="1"/>
          </p:cNvSpPr>
          <p:nvPr/>
        </p:nvSpPr>
        <p:spPr bwMode="auto">
          <a:xfrm flipV="1">
            <a:off x="3059113" y="5565775"/>
            <a:ext cx="1790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2564" name="Line 34"/>
          <p:cNvSpPr>
            <a:spLocks noChangeShapeType="1"/>
          </p:cNvSpPr>
          <p:nvPr/>
        </p:nvSpPr>
        <p:spPr bwMode="auto">
          <a:xfrm flipV="1">
            <a:off x="3059113" y="4846638"/>
            <a:ext cx="6635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2565" name="Line 35"/>
          <p:cNvSpPr>
            <a:spLocks noChangeShapeType="1"/>
          </p:cNvSpPr>
          <p:nvPr/>
        </p:nvSpPr>
        <p:spPr bwMode="auto">
          <a:xfrm>
            <a:off x="3059113" y="4837113"/>
            <a:ext cx="0" cy="728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2566" name="Line 36"/>
          <p:cNvSpPr>
            <a:spLocks noChangeShapeType="1"/>
          </p:cNvSpPr>
          <p:nvPr/>
        </p:nvSpPr>
        <p:spPr bwMode="auto">
          <a:xfrm flipV="1">
            <a:off x="2843213" y="5205413"/>
            <a:ext cx="231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2567" name="Text Box 37"/>
          <p:cNvSpPr txBox="1">
            <a:spLocks noChangeArrowheads="1"/>
          </p:cNvSpPr>
          <p:nvPr/>
        </p:nvSpPr>
        <p:spPr bwMode="auto">
          <a:xfrm>
            <a:off x="2214563" y="4225925"/>
            <a:ext cx="1452562" cy="37623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Dendrogram</a:t>
            </a:r>
          </a:p>
        </p:txBody>
      </p:sp>
    </p:spTree>
    <p:extLst>
      <p:ext uri="{BB962C8B-B14F-4D97-AF65-F5344CB8AC3E}">
        <p14:creationId xmlns:p14="http://schemas.microsoft.com/office/powerpoint/2010/main" val="4237229777"/>
      </p:ext>
    </p:extLst>
  </p:cSld>
  <p:clrMapOvr>
    <a:masterClrMapping/>
  </p:clrMapOvr>
  <p:transition>
    <p:zo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a:noFill/>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9B9C7DD3-DA6B-43E8-A923-0FC3E6D8CF81}" type="slidenum">
              <a:rPr kumimoji="0" lang="en-US" altLang="zh-TW" smtClean="0">
                <a:solidFill>
                  <a:srgbClr val="000000"/>
                </a:solidFill>
              </a:rPr>
              <a:pPr eaLnBrk="1" hangingPunct="1"/>
              <a:t>53</a:t>
            </a:fld>
            <a:endParaRPr kumimoji="0" lang="en-US" altLang="zh-TW" smtClean="0">
              <a:solidFill>
                <a:srgbClr val="000000"/>
              </a:solidFill>
            </a:endParaRPr>
          </a:p>
        </p:txBody>
      </p:sp>
      <p:sp>
        <p:nvSpPr>
          <p:cNvPr id="23556" name="Rectangle 2"/>
          <p:cNvSpPr>
            <a:spLocks noGrp="1" noChangeArrowheads="1"/>
          </p:cNvSpPr>
          <p:nvPr>
            <p:ph type="title"/>
          </p:nvPr>
        </p:nvSpPr>
        <p:spPr/>
        <p:txBody>
          <a:bodyPr/>
          <a:lstStyle/>
          <a:p>
            <a:pPr eaLnBrk="1" hangingPunct="1"/>
            <a:r>
              <a:rPr lang="en-US" altLang="zh-TW" smtClean="0"/>
              <a:t>Distance</a:t>
            </a:r>
          </a:p>
        </p:txBody>
      </p:sp>
      <p:sp>
        <p:nvSpPr>
          <p:cNvPr id="23557" name="Rectangle 3"/>
          <p:cNvSpPr>
            <a:spLocks noGrp="1" noChangeArrowheads="1"/>
          </p:cNvSpPr>
          <p:nvPr>
            <p:ph type="body" idx="1"/>
          </p:nvPr>
        </p:nvSpPr>
        <p:spPr/>
        <p:txBody>
          <a:bodyPr/>
          <a:lstStyle/>
          <a:p>
            <a:pPr eaLnBrk="1" hangingPunct="1"/>
            <a:r>
              <a:rPr lang="en-US" altLang="zh-TW" dirty="0" smtClean="0"/>
              <a:t>Single Linkage</a:t>
            </a:r>
          </a:p>
          <a:p>
            <a:pPr eaLnBrk="1" hangingPunct="1"/>
            <a:r>
              <a:rPr lang="en-US" altLang="zh-TW" dirty="0" smtClean="0"/>
              <a:t>Complete Linkage</a:t>
            </a:r>
          </a:p>
          <a:p>
            <a:pPr eaLnBrk="1" hangingPunct="1"/>
            <a:r>
              <a:rPr lang="en-US" altLang="zh-TW" dirty="0" smtClean="0"/>
              <a:t>Group Average Linkage</a:t>
            </a:r>
          </a:p>
          <a:p>
            <a:pPr eaLnBrk="1" hangingPunct="1"/>
            <a:r>
              <a:rPr lang="en-US" altLang="zh-TW" dirty="0" smtClean="0"/>
              <a:t>Centroid Linkage</a:t>
            </a:r>
          </a:p>
          <a:p>
            <a:pPr eaLnBrk="1" hangingPunct="1"/>
            <a:r>
              <a:rPr lang="en-US" altLang="zh-TW" dirty="0" smtClean="0"/>
              <a:t>Median Linkage</a:t>
            </a:r>
          </a:p>
          <a:p>
            <a:pPr eaLnBrk="1" hangingPunct="1"/>
            <a:endParaRPr lang="en-US" altLang="zh-TW" dirty="0" smtClean="0"/>
          </a:p>
          <a:p>
            <a:pPr eaLnBrk="1" hangingPunct="1"/>
            <a:endParaRPr lang="en-US" altLang="zh-TW" dirty="0" smtClean="0"/>
          </a:p>
        </p:txBody>
      </p:sp>
      <p:sp>
        <p:nvSpPr>
          <p:cNvPr id="98308" name="Oval 4"/>
          <p:cNvSpPr>
            <a:spLocks noChangeArrowheads="1"/>
          </p:cNvSpPr>
          <p:nvPr/>
        </p:nvSpPr>
        <p:spPr bwMode="auto">
          <a:xfrm>
            <a:off x="587375" y="1257300"/>
            <a:ext cx="3527425" cy="647700"/>
          </a:xfrm>
          <a:prstGeom prst="ellipse">
            <a:avLst/>
          </a:prstGeom>
          <a:noFill/>
          <a:ln w="38100">
            <a:solidFill>
              <a:schemeClr val="accent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Tree>
    <p:extLst>
      <p:ext uri="{BB962C8B-B14F-4D97-AF65-F5344CB8AC3E}">
        <p14:creationId xmlns:p14="http://schemas.microsoft.com/office/powerpoint/2010/main" val="117517821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5"/>
          <p:cNvSpPr>
            <a:spLocks noGrp="1"/>
          </p:cNvSpPr>
          <p:nvPr>
            <p:ph type="sldNum" sz="quarter" idx="12"/>
          </p:nvPr>
        </p:nvSpPr>
        <p:spPr>
          <a:noFill/>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1C772A1E-5928-493D-B13E-89D131023725}" type="slidenum">
              <a:rPr kumimoji="0" lang="en-US" altLang="zh-TW" smtClean="0">
                <a:solidFill>
                  <a:srgbClr val="000000"/>
                </a:solidFill>
              </a:rPr>
              <a:pPr eaLnBrk="1" hangingPunct="1"/>
              <a:t>54</a:t>
            </a:fld>
            <a:endParaRPr kumimoji="0" lang="en-US" altLang="zh-TW" smtClean="0">
              <a:solidFill>
                <a:srgbClr val="000000"/>
              </a:solidFill>
            </a:endParaRPr>
          </a:p>
        </p:txBody>
      </p:sp>
      <p:sp>
        <p:nvSpPr>
          <p:cNvPr id="24580" name="Rectangle 2"/>
          <p:cNvSpPr>
            <a:spLocks noGrp="1" noChangeArrowheads="1"/>
          </p:cNvSpPr>
          <p:nvPr>
            <p:ph type="title"/>
          </p:nvPr>
        </p:nvSpPr>
        <p:spPr/>
        <p:txBody>
          <a:bodyPr/>
          <a:lstStyle/>
          <a:p>
            <a:pPr eaLnBrk="1" hangingPunct="1"/>
            <a:r>
              <a:rPr lang="en-US" altLang="zh-TW" smtClean="0"/>
              <a:t>Single Linkage</a:t>
            </a:r>
          </a:p>
        </p:txBody>
      </p:sp>
      <p:sp>
        <p:nvSpPr>
          <p:cNvPr id="24581" name="Rectangle 3"/>
          <p:cNvSpPr>
            <a:spLocks noGrp="1" noChangeArrowheads="1"/>
          </p:cNvSpPr>
          <p:nvPr>
            <p:ph type="body" idx="1"/>
          </p:nvPr>
        </p:nvSpPr>
        <p:spPr>
          <a:xfrm>
            <a:off x="1182688" y="2017713"/>
            <a:ext cx="7772400" cy="2563812"/>
          </a:xfrm>
        </p:spPr>
        <p:txBody>
          <a:bodyPr/>
          <a:lstStyle/>
          <a:p>
            <a:pPr eaLnBrk="1" hangingPunct="1">
              <a:lnSpc>
                <a:spcPct val="90000"/>
              </a:lnSpc>
            </a:pPr>
            <a:r>
              <a:rPr lang="en-US" altLang="zh-TW" sz="2800" dirty="0" smtClean="0"/>
              <a:t>Also, known as the </a:t>
            </a:r>
            <a:r>
              <a:rPr lang="en-US" altLang="zh-TW" sz="2800" b="1" dirty="0" smtClean="0">
                <a:solidFill>
                  <a:schemeClr val="folHlink"/>
                </a:solidFill>
              </a:rPr>
              <a:t>nearest neighbor</a:t>
            </a:r>
            <a:r>
              <a:rPr lang="en-US" altLang="zh-TW" sz="2800" dirty="0" smtClean="0"/>
              <a:t> technique</a:t>
            </a:r>
          </a:p>
          <a:p>
            <a:pPr eaLnBrk="1" hangingPunct="1">
              <a:lnSpc>
                <a:spcPct val="90000"/>
              </a:lnSpc>
            </a:pPr>
            <a:r>
              <a:rPr lang="en-US" altLang="zh-TW" sz="2800" dirty="0" smtClean="0"/>
              <a:t>Distance between groups is defined as that of the closest pair of data, where only pairs consisting of one record from each group are considered</a:t>
            </a:r>
          </a:p>
        </p:txBody>
      </p:sp>
      <p:sp>
        <p:nvSpPr>
          <p:cNvPr id="24582" name="Oval 4"/>
          <p:cNvSpPr>
            <a:spLocks noChangeArrowheads="1"/>
          </p:cNvSpPr>
          <p:nvPr/>
        </p:nvSpPr>
        <p:spPr bwMode="auto">
          <a:xfrm>
            <a:off x="2338388" y="5157788"/>
            <a:ext cx="146050" cy="142875"/>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24583" name="Oval 5"/>
          <p:cNvSpPr>
            <a:spLocks noChangeArrowheads="1"/>
          </p:cNvSpPr>
          <p:nvPr/>
        </p:nvSpPr>
        <p:spPr bwMode="auto">
          <a:xfrm>
            <a:off x="2555875" y="5734050"/>
            <a:ext cx="146050" cy="142875"/>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24584" name="Oval 6"/>
          <p:cNvSpPr>
            <a:spLocks noChangeArrowheads="1"/>
          </p:cNvSpPr>
          <p:nvPr/>
        </p:nvSpPr>
        <p:spPr bwMode="auto">
          <a:xfrm>
            <a:off x="2916238" y="5445125"/>
            <a:ext cx="146050" cy="142875"/>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24585" name="Oval 7"/>
          <p:cNvSpPr>
            <a:spLocks noChangeArrowheads="1"/>
          </p:cNvSpPr>
          <p:nvPr/>
        </p:nvSpPr>
        <p:spPr bwMode="auto">
          <a:xfrm>
            <a:off x="1835150" y="5589588"/>
            <a:ext cx="146050" cy="142875"/>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24586" name="Oval 8"/>
          <p:cNvSpPr>
            <a:spLocks noChangeArrowheads="1"/>
          </p:cNvSpPr>
          <p:nvPr/>
        </p:nvSpPr>
        <p:spPr bwMode="auto">
          <a:xfrm>
            <a:off x="2268538" y="5949950"/>
            <a:ext cx="146050" cy="142875"/>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24587" name="Oval 9"/>
          <p:cNvSpPr>
            <a:spLocks noChangeArrowheads="1"/>
          </p:cNvSpPr>
          <p:nvPr/>
        </p:nvSpPr>
        <p:spPr bwMode="auto">
          <a:xfrm>
            <a:off x="2268538" y="5516563"/>
            <a:ext cx="146050" cy="142875"/>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24588" name="Oval 10"/>
          <p:cNvSpPr>
            <a:spLocks noChangeArrowheads="1"/>
          </p:cNvSpPr>
          <p:nvPr/>
        </p:nvSpPr>
        <p:spPr bwMode="auto">
          <a:xfrm>
            <a:off x="5648325" y="4797425"/>
            <a:ext cx="146050" cy="142875"/>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24589" name="Oval 11"/>
          <p:cNvSpPr>
            <a:spLocks noChangeArrowheads="1"/>
          </p:cNvSpPr>
          <p:nvPr/>
        </p:nvSpPr>
        <p:spPr bwMode="auto">
          <a:xfrm>
            <a:off x="5865813" y="5230813"/>
            <a:ext cx="146050" cy="142875"/>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24590" name="Oval 12"/>
          <p:cNvSpPr>
            <a:spLocks noChangeArrowheads="1"/>
          </p:cNvSpPr>
          <p:nvPr/>
        </p:nvSpPr>
        <p:spPr bwMode="auto">
          <a:xfrm>
            <a:off x="6226175" y="5084763"/>
            <a:ext cx="146050" cy="142875"/>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24591" name="Oval 13"/>
          <p:cNvSpPr>
            <a:spLocks noChangeArrowheads="1"/>
          </p:cNvSpPr>
          <p:nvPr/>
        </p:nvSpPr>
        <p:spPr bwMode="auto">
          <a:xfrm>
            <a:off x="5145088" y="5086350"/>
            <a:ext cx="146050" cy="142875"/>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24592" name="Oval 14"/>
          <p:cNvSpPr>
            <a:spLocks noChangeArrowheads="1"/>
          </p:cNvSpPr>
          <p:nvPr/>
        </p:nvSpPr>
        <p:spPr bwMode="auto">
          <a:xfrm>
            <a:off x="5578475" y="5446713"/>
            <a:ext cx="146050" cy="142875"/>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24593" name="Oval 15"/>
          <p:cNvSpPr>
            <a:spLocks noChangeArrowheads="1"/>
          </p:cNvSpPr>
          <p:nvPr/>
        </p:nvSpPr>
        <p:spPr bwMode="auto">
          <a:xfrm>
            <a:off x="5578475" y="5156200"/>
            <a:ext cx="146050" cy="142875"/>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24594" name="Line 16"/>
          <p:cNvSpPr>
            <a:spLocks noChangeShapeType="1"/>
          </p:cNvSpPr>
          <p:nvPr/>
        </p:nvSpPr>
        <p:spPr bwMode="auto">
          <a:xfrm flipV="1">
            <a:off x="3059113" y="5157788"/>
            <a:ext cx="2089150" cy="35877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4595" name="Text Box 17"/>
          <p:cNvSpPr txBox="1">
            <a:spLocks noChangeArrowheads="1"/>
          </p:cNvSpPr>
          <p:nvPr/>
        </p:nvSpPr>
        <p:spPr bwMode="auto">
          <a:xfrm>
            <a:off x="1958975" y="4740275"/>
            <a:ext cx="1089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Cluster A</a:t>
            </a:r>
          </a:p>
        </p:txBody>
      </p:sp>
      <p:sp>
        <p:nvSpPr>
          <p:cNvPr id="24596" name="Text Box 18"/>
          <p:cNvSpPr txBox="1">
            <a:spLocks noChangeArrowheads="1"/>
          </p:cNvSpPr>
          <p:nvPr/>
        </p:nvSpPr>
        <p:spPr bwMode="auto">
          <a:xfrm>
            <a:off x="5435600" y="4365625"/>
            <a:ext cx="10874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Cluster B</a:t>
            </a:r>
          </a:p>
        </p:txBody>
      </p:sp>
    </p:spTree>
    <p:extLst>
      <p:ext uri="{BB962C8B-B14F-4D97-AF65-F5344CB8AC3E}">
        <p14:creationId xmlns:p14="http://schemas.microsoft.com/office/powerpoint/2010/main" val="2810241958"/>
      </p:ext>
    </p:extLst>
  </p:cSld>
  <p:clrMapOvr>
    <a:masterClrMapping/>
  </p:clrMapOvr>
  <p:transition>
    <p:zo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4"/>
          <p:cNvSpPr>
            <a:spLocks noGrp="1"/>
          </p:cNvSpPr>
          <p:nvPr>
            <p:ph type="dt" sz="quarter" idx="10"/>
          </p:nvPr>
        </p:nvSpPr>
        <p:spPr>
          <a:noFill/>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kumimoji="0" lang="en-US" altLang="zh-TW" smtClean="0">
                <a:solidFill>
                  <a:srgbClr val="000000"/>
                </a:solidFill>
              </a:rPr>
              <a:t>COMP5331</a:t>
            </a:r>
          </a:p>
        </p:txBody>
      </p:sp>
      <p:sp>
        <p:nvSpPr>
          <p:cNvPr id="25603" name="Slide Number Placeholder 6"/>
          <p:cNvSpPr>
            <a:spLocks noGrp="1"/>
          </p:cNvSpPr>
          <p:nvPr>
            <p:ph type="sldNum" sz="quarter" idx="12"/>
          </p:nvPr>
        </p:nvSpPr>
        <p:spPr>
          <a:noFill/>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26357A25-2425-47FE-A113-01356E8BDA84}" type="slidenum">
              <a:rPr kumimoji="0" lang="en-US" altLang="zh-TW" smtClean="0">
                <a:solidFill>
                  <a:srgbClr val="000000"/>
                </a:solidFill>
              </a:rPr>
              <a:pPr eaLnBrk="1" hangingPunct="1"/>
              <a:t>55</a:t>
            </a:fld>
            <a:endParaRPr kumimoji="0" lang="en-US" altLang="zh-TW" smtClean="0">
              <a:solidFill>
                <a:srgbClr val="000000"/>
              </a:solidFill>
            </a:endParaRPr>
          </a:p>
        </p:txBody>
      </p:sp>
      <p:sp>
        <p:nvSpPr>
          <p:cNvPr id="25604" name="Rectangle 12"/>
          <p:cNvSpPr>
            <a:spLocks noGrp="1" noChangeArrowheads="1"/>
          </p:cNvSpPr>
          <p:nvPr>
            <p:ph type="title"/>
          </p:nvPr>
        </p:nvSpPr>
        <p:spPr/>
        <p:txBody>
          <a:bodyPr/>
          <a:lstStyle/>
          <a:p>
            <a:pPr eaLnBrk="1" hangingPunct="1"/>
            <a:r>
              <a:rPr lang="en-US" dirty="0" smtClean="0"/>
              <a:t>Find the smallest value, merge them</a:t>
            </a:r>
          </a:p>
        </p:txBody>
      </p:sp>
      <p:graphicFrame>
        <p:nvGraphicFramePr>
          <p:cNvPr id="25605" name="Object 5"/>
          <p:cNvGraphicFramePr>
            <a:graphicFrameLocks noGrp="1" noChangeAspect="1"/>
          </p:cNvGraphicFramePr>
          <p:nvPr>
            <p:ph sz="half" idx="1"/>
          </p:nvPr>
        </p:nvGraphicFramePr>
        <p:xfrm>
          <a:off x="827088" y="2205038"/>
          <a:ext cx="3600450" cy="2330450"/>
        </p:xfrm>
        <a:graphic>
          <a:graphicData uri="http://schemas.openxmlformats.org/presentationml/2006/ole">
            <mc:AlternateContent xmlns:mc="http://schemas.openxmlformats.org/markup-compatibility/2006">
              <mc:Choice xmlns:v="urn:schemas-microsoft-com:vml" Requires="v">
                <p:oleObj spid="_x0000_s64531" name="Equation" r:id="rId3" imgW="1765300" imgH="1143000" progId="Equation.3">
                  <p:embed/>
                </p:oleObj>
              </mc:Choice>
              <mc:Fallback>
                <p:oleObj name="Equation" r:id="rId3" imgW="1765300" imgH="1143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205038"/>
                        <a:ext cx="3600450" cy="233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6" name="Text Box 14"/>
          <p:cNvSpPr txBox="1">
            <a:spLocks noChangeArrowheads="1"/>
          </p:cNvSpPr>
          <p:nvPr/>
        </p:nvSpPr>
        <p:spPr bwMode="auto">
          <a:xfrm>
            <a:off x="358775" y="2238375"/>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a:t>
            </a:r>
          </a:p>
        </p:txBody>
      </p:sp>
      <p:sp>
        <p:nvSpPr>
          <p:cNvPr id="25607" name="Text Box 15"/>
          <p:cNvSpPr txBox="1">
            <a:spLocks noChangeArrowheads="1"/>
          </p:cNvSpPr>
          <p:nvPr/>
        </p:nvSpPr>
        <p:spPr bwMode="auto">
          <a:xfrm>
            <a:off x="371475" y="2692400"/>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2</a:t>
            </a:r>
          </a:p>
        </p:txBody>
      </p:sp>
      <p:sp>
        <p:nvSpPr>
          <p:cNvPr id="25608" name="Text Box 16"/>
          <p:cNvSpPr txBox="1">
            <a:spLocks noChangeArrowheads="1"/>
          </p:cNvSpPr>
          <p:nvPr/>
        </p:nvSpPr>
        <p:spPr bwMode="auto">
          <a:xfrm>
            <a:off x="379413" y="3197225"/>
            <a:ext cx="309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3</a:t>
            </a:r>
          </a:p>
        </p:txBody>
      </p:sp>
      <p:sp>
        <p:nvSpPr>
          <p:cNvPr id="25609" name="Text Box 17"/>
          <p:cNvSpPr txBox="1">
            <a:spLocks noChangeArrowheads="1"/>
          </p:cNvSpPr>
          <p:nvPr/>
        </p:nvSpPr>
        <p:spPr bwMode="auto">
          <a:xfrm>
            <a:off x="395288" y="3668713"/>
            <a:ext cx="3095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4</a:t>
            </a:r>
          </a:p>
        </p:txBody>
      </p:sp>
      <p:sp>
        <p:nvSpPr>
          <p:cNvPr id="25610" name="Text Box 18"/>
          <p:cNvSpPr txBox="1">
            <a:spLocks noChangeArrowheads="1"/>
          </p:cNvSpPr>
          <p:nvPr/>
        </p:nvSpPr>
        <p:spPr bwMode="auto">
          <a:xfrm>
            <a:off x="388938" y="4092575"/>
            <a:ext cx="309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5</a:t>
            </a:r>
          </a:p>
        </p:txBody>
      </p:sp>
      <p:sp>
        <p:nvSpPr>
          <p:cNvPr id="25611" name="Text Box 19"/>
          <p:cNvSpPr txBox="1">
            <a:spLocks noChangeArrowheads="1"/>
          </p:cNvSpPr>
          <p:nvPr/>
        </p:nvSpPr>
        <p:spPr bwMode="auto">
          <a:xfrm>
            <a:off x="1100138" y="1900238"/>
            <a:ext cx="3095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a:t>
            </a:r>
          </a:p>
        </p:txBody>
      </p:sp>
      <p:sp>
        <p:nvSpPr>
          <p:cNvPr id="25612" name="Text Box 20"/>
          <p:cNvSpPr txBox="1">
            <a:spLocks noChangeArrowheads="1"/>
          </p:cNvSpPr>
          <p:nvPr/>
        </p:nvSpPr>
        <p:spPr bwMode="auto">
          <a:xfrm>
            <a:off x="1835150" y="1916113"/>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2</a:t>
            </a:r>
          </a:p>
        </p:txBody>
      </p:sp>
      <p:sp>
        <p:nvSpPr>
          <p:cNvPr id="25613" name="Text Box 21"/>
          <p:cNvSpPr txBox="1">
            <a:spLocks noChangeArrowheads="1"/>
          </p:cNvSpPr>
          <p:nvPr/>
        </p:nvSpPr>
        <p:spPr bwMode="auto">
          <a:xfrm>
            <a:off x="2500313" y="1916113"/>
            <a:ext cx="3095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3</a:t>
            </a:r>
          </a:p>
        </p:txBody>
      </p:sp>
      <p:sp>
        <p:nvSpPr>
          <p:cNvPr id="25614" name="Text Box 22"/>
          <p:cNvSpPr txBox="1">
            <a:spLocks noChangeArrowheads="1"/>
          </p:cNvSpPr>
          <p:nvPr/>
        </p:nvSpPr>
        <p:spPr bwMode="auto">
          <a:xfrm>
            <a:off x="3163888" y="1931988"/>
            <a:ext cx="3095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4</a:t>
            </a:r>
          </a:p>
        </p:txBody>
      </p:sp>
      <p:sp>
        <p:nvSpPr>
          <p:cNvPr id="25615" name="Text Box 23"/>
          <p:cNvSpPr txBox="1">
            <a:spLocks noChangeArrowheads="1"/>
          </p:cNvSpPr>
          <p:nvPr/>
        </p:nvSpPr>
        <p:spPr bwMode="auto">
          <a:xfrm>
            <a:off x="3787775" y="1931988"/>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5</a:t>
            </a:r>
          </a:p>
        </p:txBody>
      </p:sp>
      <p:grpSp>
        <p:nvGrpSpPr>
          <p:cNvPr id="6214" name="Group 70"/>
          <p:cNvGrpSpPr>
            <a:grpSpLocks/>
          </p:cNvGrpSpPr>
          <p:nvPr/>
        </p:nvGrpSpPr>
        <p:grpSpPr bwMode="auto">
          <a:xfrm>
            <a:off x="4805363" y="2149475"/>
            <a:ext cx="3438525" cy="2311400"/>
            <a:chOff x="3027" y="1354"/>
            <a:chExt cx="2166" cy="1456"/>
          </a:xfrm>
        </p:grpSpPr>
        <p:graphicFrame>
          <p:nvGraphicFramePr>
            <p:cNvPr id="25641" name="Object 11"/>
            <p:cNvGraphicFramePr>
              <a:graphicFrameLocks noChangeAspect="1"/>
            </p:cNvGraphicFramePr>
            <p:nvPr/>
          </p:nvGraphicFramePr>
          <p:xfrm>
            <a:off x="3424" y="1631"/>
            <a:ext cx="1769" cy="1179"/>
          </p:xfrm>
          <a:graphic>
            <a:graphicData uri="http://schemas.openxmlformats.org/presentationml/2006/ole">
              <mc:AlternateContent xmlns:mc="http://schemas.openxmlformats.org/markup-compatibility/2006">
                <mc:Choice xmlns:v="urn:schemas-microsoft-com:vml" Requires="v">
                  <p:oleObj spid="_x0000_s64532" name="Equation" r:id="rId5" imgW="1371600" imgH="914400" progId="Equation.3">
                    <p:embed/>
                  </p:oleObj>
                </mc:Choice>
                <mc:Fallback>
                  <p:oleObj name="Equation" r:id="rId5" imgW="1371600" imgH="914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4" y="1631"/>
                          <a:ext cx="1769" cy="1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42" name="Text Box 25"/>
            <p:cNvSpPr txBox="1">
              <a:spLocks noChangeArrowheads="1"/>
            </p:cNvSpPr>
            <p:nvPr/>
          </p:nvSpPr>
          <p:spPr bwMode="auto">
            <a:xfrm>
              <a:off x="3027" y="1661"/>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dirty="0">
                  <a:solidFill>
                    <a:srgbClr val="000000"/>
                  </a:solidFill>
                </a:rPr>
                <a:t>(12)</a:t>
              </a:r>
            </a:p>
          </p:txBody>
        </p:sp>
        <p:sp>
          <p:nvSpPr>
            <p:cNvPr id="25643" name="Text Box 26"/>
            <p:cNvSpPr txBox="1">
              <a:spLocks noChangeArrowheads="1"/>
            </p:cNvSpPr>
            <p:nvPr/>
          </p:nvSpPr>
          <p:spPr bwMode="auto">
            <a:xfrm>
              <a:off x="3112" y="1979"/>
              <a:ext cx="1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3</a:t>
              </a:r>
            </a:p>
          </p:txBody>
        </p:sp>
        <p:sp>
          <p:nvSpPr>
            <p:cNvPr id="25644" name="Text Box 27"/>
            <p:cNvSpPr txBox="1">
              <a:spLocks noChangeArrowheads="1"/>
            </p:cNvSpPr>
            <p:nvPr/>
          </p:nvSpPr>
          <p:spPr bwMode="auto">
            <a:xfrm>
              <a:off x="3122" y="2276"/>
              <a:ext cx="1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4</a:t>
              </a:r>
            </a:p>
          </p:txBody>
        </p:sp>
        <p:sp>
          <p:nvSpPr>
            <p:cNvPr id="25645" name="Text Box 28"/>
            <p:cNvSpPr txBox="1">
              <a:spLocks noChangeArrowheads="1"/>
            </p:cNvSpPr>
            <p:nvPr/>
          </p:nvSpPr>
          <p:spPr bwMode="auto">
            <a:xfrm>
              <a:off x="3118" y="2543"/>
              <a:ext cx="1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5</a:t>
              </a:r>
            </a:p>
          </p:txBody>
        </p:sp>
        <p:sp>
          <p:nvSpPr>
            <p:cNvPr id="25646" name="Text Box 30"/>
            <p:cNvSpPr txBox="1">
              <a:spLocks noChangeArrowheads="1"/>
            </p:cNvSpPr>
            <p:nvPr/>
          </p:nvSpPr>
          <p:spPr bwMode="auto">
            <a:xfrm>
              <a:off x="3470" y="1354"/>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(12)</a:t>
              </a:r>
            </a:p>
          </p:txBody>
        </p:sp>
        <p:sp>
          <p:nvSpPr>
            <p:cNvPr id="25647" name="Text Box 31"/>
            <p:cNvSpPr txBox="1">
              <a:spLocks noChangeArrowheads="1"/>
            </p:cNvSpPr>
            <p:nvPr/>
          </p:nvSpPr>
          <p:spPr bwMode="auto">
            <a:xfrm>
              <a:off x="3989" y="1354"/>
              <a:ext cx="1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3</a:t>
              </a:r>
            </a:p>
          </p:txBody>
        </p:sp>
        <p:sp>
          <p:nvSpPr>
            <p:cNvPr id="25648" name="Text Box 32"/>
            <p:cNvSpPr txBox="1">
              <a:spLocks noChangeArrowheads="1"/>
            </p:cNvSpPr>
            <p:nvPr/>
          </p:nvSpPr>
          <p:spPr bwMode="auto">
            <a:xfrm>
              <a:off x="4407" y="1364"/>
              <a:ext cx="1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4</a:t>
              </a:r>
            </a:p>
          </p:txBody>
        </p:sp>
        <p:sp>
          <p:nvSpPr>
            <p:cNvPr id="25649" name="Text Box 33"/>
            <p:cNvSpPr txBox="1">
              <a:spLocks noChangeArrowheads="1"/>
            </p:cNvSpPr>
            <p:nvPr/>
          </p:nvSpPr>
          <p:spPr bwMode="auto">
            <a:xfrm>
              <a:off x="4800" y="1364"/>
              <a:ext cx="1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5</a:t>
              </a:r>
            </a:p>
          </p:txBody>
        </p:sp>
      </p:grpSp>
      <p:grpSp>
        <p:nvGrpSpPr>
          <p:cNvPr id="6217" name="Group 73"/>
          <p:cNvGrpSpPr>
            <a:grpSpLocks/>
          </p:cNvGrpSpPr>
          <p:nvPr/>
        </p:nvGrpSpPr>
        <p:grpSpPr bwMode="auto">
          <a:xfrm>
            <a:off x="198438" y="4537075"/>
            <a:ext cx="4589462" cy="2336800"/>
            <a:chOff x="125" y="2858"/>
            <a:chExt cx="2891" cy="1472"/>
          </a:xfrm>
        </p:grpSpPr>
        <p:sp>
          <p:nvSpPr>
            <p:cNvPr id="25625" name="Rectangle 34"/>
            <p:cNvSpPr>
              <a:spLocks noChangeArrowheads="1"/>
            </p:cNvSpPr>
            <p:nvPr/>
          </p:nvSpPr>
          <p:spPr bwMode="auto">
            <a:xfrm>
              <a:off x="259" y="2886"/>
              <a:ext cx="2757" cy="143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25626" name="Line 41"/>
            <p:cNvSpPr>
              <a:spLocks noChangeShapeType="1"/>
            </p:cNvSpPr>
            <p:nvPr/>
          </p:nvSpPr>
          <p:spPr bwMode="auto">
            <a:xfrm>
              <a:off x="418" y="3990"/>
              <a:ext cx="20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5627" name="Line 48"/>
            <p:cNvSpPr>
              <a:spLocks noChangeShapeType="1"/>
            </p:cNvSpPr>
            <p:nvPr/>
          </p:nvSpPr>
          <p:spPr bwMode="auto">
            <a:xfrm>
              <a:off x="2504" y="3945"/>
              <a:ext cx="0"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5628" name="Line 49"/>
            <p:cNvSpPr>
              <a:spLocks noChangeShapeType="1"/>
            </p:cNvSpPr>
            <p:nvPr/>
          </p:nvSpPr>
          <p:spPr bwMode="auto">
            <a:xfrm>
              <a:off x="1779" y="3945"/>
              <a:ext cx="0"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5629" name="Line 50"/>
            <p:cNvSpPr>
              <a:spLocks noChangeShapeType="1"/>
            </p:cNvSpPr>
            <p:nvPr/>
          </p:nvSpPr>
          <p:spPr bwMode="auto">
            <a:xfrm>
              <a:off x="2142" y="3945"/>
              <a:ext cx="0"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5630" name="Line 51"/>
            <p:cNvSpPr>
              <a:spLocks noChangeShapeType="1"/>
            </p:cNvSpPr>
            <p:nvPr/>
          </p:nvSpPr>
          <p:spPr bwMode="auto">
            <a:xfrm>
              <a:off x="1416" y="3945"/>
              <a:ext cx="0"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5631" name="Line 52"/>
            <p:cNvSpPr>
              <a:spLocks noChangeShapeType="1"/>
            </p:cNvSpPr>
            <p:nvPr/>
          </p:nvSpPr>
          <p:spPr bwMode="auto">
            <a:xfrm>
              <a:off x="1053" y="3945"/>
              <a:ext cx="0"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5632" name="Line 53"/>
            <p:cNvSpPr>
              <a:spLocks noChangeShapeType="1"/>
            </p:cNvSpPr>
            <p:nvPr/>
          </p:nvSpPr>
          <p:spPr bwMode="auto">
            <a:xfrm>
              <a:off x="690" y="3945"/>
              <a:ext cx="0"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5633" name="Text Box 55"/>
            <p:cNvSpPr txBox="1">
              <a:spLocks noChangeArrowheads="1"/>
            </p:cNvSpPr>
            <p:nvPr/>
          </p:nvSpPr>
          <p:spPr bwMode="auto">
            <a:xfrm>
              <a:off x="2400" y="3986"/>
              <a:ext cx="1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0</a:t>
              </a:r>
            </a:p>
          </p:txBody>
        </p:sp>
        <p:sp>
          <p:nvSpPr>
            <p:cNvPr id="25634" name="Text Box 56"/>
            <p:cNvSpPr txBox="1">
              <a:spLocks noChangeArrowheads="1"/>
            </p:cNvSpPr>
            <p:nvPr/>
          </p:nvSpPr>
          <p:spPr bwMode="auto">
            <a:xfrm>
              <a:off x="1995" y="3975"/>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1.0</a:t>
              </a:r>
            </a:p>
          </p:txBody>
        </p:sp>
        <p:sp>
          <p:nvSpPr>
            <p:cNvPr id="25635" name="Text Box 57"/>
            <p:cNvSpPr txBox="1">
              <a:spLocks noChangeArrowheads="1"/>
            </p:cNvSpPr>
            <p:nvPr/>
          </p:nvSpPr>
          <p:spPr bwMode="auto">
            <a:xfrm>
              <a:off x="1617" y="3975"/>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2.0</a:t>
              </a:r>
            </a:p>
          </p:txBody>
        </p:sp>
        <p:sp>
          <p:nvSpPr>
            <p:cNvPr id="25636" name="Text Box 58"/>
            <p:cNvSpPr txBox="1">
              <a:spLocks noChangeArrowheads="1"/>
            </p:cNvSpPr>
            <p:nvPr/>
          </p:nvSpPr>
          <p:spPr bwMode="auto">
            <a:xfrm>
              <a:off x="1260" y="3970"/>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3.0</a:t>
              </a:r>
            </a:p>
          </p:txBody>
        </p:sp>
        <p:sp>
          <p:nvSpPr>
            <p:cNvPr id="25637" name="Text Box 59"/>
            <p:cNvSpPr txBox="1">
              <a:spLocks noChangeArrowheads="1"/>
            </p:cNvSpPr>
            <p:nvPr/>
          </p:nvSpPr>
          <p:spPr bwMode="auto">
            <a:xfrm>
              <a:off x="916" y="3980"/>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4.0</a:t>
              </a:r>
            </a:p>
          </p:txBody>
        </p:sp>
        <p:sp>
          <p:nvSpPr>
            <p:cNvPr id="25638" name="Text Box 60"/>
            <p:cNvSpPr txBox="1">
              <a:spLocks noChangeArrowheads="1"/>
            </p:cNvSpPr>
            <p:nvPr/>
          </p:nvSpPr>
          <p:spPr bwMode="auto">
            <a:xfrm>
              <a:off x="519" y="3984"/>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5.0</a:t>
              </a:r>
            </a:p>
          </p:txBody>
        </p:sp>
        <p:sp>
          <p:nvSpPr>
            <p:cNvPr id="25639" name="Text Box 61"/>
            <p:cNvSpPr txBox="1">
              <a:spLocks noChangeArrowheads="1"/>
            </p:cNvSpPr>
            <p:nvPr/>
          </p:nvSpPr>
          <p:spPr bwMode="auto">
            <a:xfrm>
              <a:off x="1296" y="4138"/>
              <a:ext cx="53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sz="1400">
                  <a:solidFill>
                    <a:srgbClr val="000000"/>
                  </a:solidFill>
                </a:rPr>
                <a:t>Distance</a:t>
              </a:r>
            </a:p>
          </p:txBody>
        </p:sp>
        <p:sp>
          <p:nvSpPr>
            <p:cNvPr id="25640" name="Text Box 69"/>
            <p:cNvSpPr txBox="1">
              <a:spLocks noChangeArrowheads="1"/>
            </p:cNvSpPr>
            <p:nvPr/>
          </p:nvSpPr>
          <p:spPr bwMode="auto">
            <a:xfrm>
              <a:off x="125" y="2858"/>
              <a:ext cx="915" cy="237"/>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Dendrogram</a:t>
              </a:r>
            </a:p>
          </p:txBody>
        </p:sp>
      </p:grpSp>
      <p:sp>
        <p:nvSpPr>
          <p:cNvPr id="6215" name="Oval 71"/>
          <p:cNvSpPr>
            <a:spLocks noChangeArrowheads="1"/>
          </p:cNvSpPr>
          <p:nvPr/>
        </p:nvSpPr>
        <p:spPr bwMode="auto">
          <a:xfrm>
            <a:off x="971550" y="2638425"/>
            <a:ext cx="647700" cy="503238"/>
          </a:xfrm>
          <a:prstGeom prst="ellipse">
            <a:avLst/>
          </a:prstGeom>
          <a:noFill/>
          <a:ln w="38100">
            <a:solidFill>
              <a:schemeClr val="accent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grpSp>
        <p:nvGrpSpPr>
          <p:cNvPr id="6216" name="Group 72"/>
          <p:cNvGrpSpPr>
            <a:grpSpLocks/>
          </p:cNvGrpSpPr>
          <p:nvPr/>
        </p:nvGrpSpPr>
        <p:grpSpPr bwMode="auto">
          <a:xfrm>
            <a:off x="2824163" y="5540375"/>
            <a:ext cx="1460500" cy="650875"/>
            <a:chOff x="1779" y="3490"/>
            <a:chExt cx="920" cy="410"/>
          </a:xfrm>
        </p:grpSpPr>
        <p:sp>
          <p:nvSpPr>
            <p:cNvPr id="25620" name="Text Box 35"/>
            <p:cNvSpPr txBox="1">
              <a:spLocks noChangeArrowheads="1"/>
            </p:cNvSpPr>
            <p:nvPr/>
          </p:nvSpPr>
          <p:spPr bwMode="auto">
            <a:xfrm>
              <a:off x="2504" y="3669"/>
              <a:ext cx="1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a:t>
              </a:r>
            </a:p>
          </p:txBody>
        </p:sp>
        <p:sp>
          <p:nvSpPr>
            <p:cNvPr id="25621" name="Text Box 36"/>
            <p:cNvSpPr txBox="1">
              <a:spLocks noChangeArrowheads="1"/>
            </p:cNvSpPr>
            <p:nvPr/>
          </p:nvSpPr>
          <p:spPr bwMode="auto">
            <a:xfrm>
              <a:off x="2504" y="3490"/>
              <a:ext cx="1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2</a:t>
              </a:r>
            </a:p>
          </p:txBody>
        </p:sp>
        <p:sp>
          <p:nvSpPr>
            <p:cNvPr id="25622" name="Line 42"/>
            <p:cNvSpPr>
              <a:spLocks noChangeShapeType="1"/>
            </p:cNvSpPr>
            <p:nvPr/>
          </p:nvSpPr>
          <p:spPr bwMode="auto">
            <a:xfrm flipV="1">
              <a:off x="1779" y="3809"/>
              <a:ext cx="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5623" name="Line 43"/>
            <p:cNvSpPr>
              <a:spLocks noChangeShapeType="1"/>
            </p:cNvSpPr>
            <p:nvPr/>
          </p:nvSpPr>
          <p:spPr bwMode="auto">
            <a:xfrm flipV="1">
              <a:off x="1784" y="3602"/>
              <a:ext cx="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5624" name="Line 44"/>
            <p:cNvSpPr>
              <a:spLocks noChangeShapeType="1"/>
            </p:cNvSpPr>
            <p:nvPr/>
          </p:nvSpPr>
          <p:spPr bwMode="auto">
            <a:xfrm>
              <a:off x="1779" y="3582"/>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grpSp>
      <p:cxnSp>
        <p:nvCxnSpPr>
          <p:cNvPr id="3" name="Straight Arrow Connector 2"/>
          <p:cNvCxnSpPr>
            <a:stCxn id="6215" idx="6"/>
            <a:endCxn id="25642" idx="1"/>
          </p:cNvCxnSpPr>
          <p:nvPr/>
        </p:nvCxnSpPr>
        <p:spPr bwMode="auto">
          <a:xfrm flipV="1">
            <a:off x="1619250" y="2820195"/>
            <a:ext cx="3186113" cy="69849"/>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Rounded Rectangle 52"/>
          <p:cNvSpPr/>
          <p:nvPr/>
        </p:nvSpPr>
        <p:spPr bwMode="auto">
          <a:xfrm>
            <a:off x="4940300" y="3141663"/>
            <a:ext cx="3517900" cy="1583531"/>
          </a:xfrm>
          <a:prstGeom prst="roundRect">
            <a:avLst/>
          </a:prstGeom>
          <a:noFill/>
          <a:ln w="28575">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Tahoma" charset="0"/>
              <a:ea typeface="新細明體" pitchFamily="18" charset="-120"/>
            </a:endParaRPr>
          </a:p>
        </p:txBody>
      </p:sp>
      <p:sp>
        <p:nvSpPr>
          <p:cNvPr id="54" name="TextBox 53"/>
          <p:cNvSpPr txBox="1"/>
          <p:nvPr/>
        </p:nvSpPr>
        <p:spPr>
          <a:xfrm>
            <a:off x="5768211" y="5497274"/>
            <a:ext cx="1851789" cy="369332"/>
          </a:xfrm>
          <a:prstGeom prst="rect">
            <a:avLst/>
          </a:prstGeom>
          <a:noFill/>
          <a:ln>
            <a:solidFill>
              <a:srgbClr val="C00000"/>
            </a:solidFill>
          </a:ln>
          <a:effectLst>
            <a:outerShdw blurRad="50800" dist="38100" dir="2700000" algn="tl" rotWithShape="0">
              <a:prstClr val="black">
                <a:alpha val="40000"/>
              </a:prstClr>
            </a:outerShdw>
          </a:effectLst>
        </p:spPr>
        <p:txBody>
          <a:bodyPr wrap="none" rtlCol="0">
            <a:spAutoFit/>
          </a:bodyPr>
          <a:lstStyle/>
          <a:p>
            <a:r>
              <a:rPr lang="en-US" dirty="0" smtClean="0"/>
              <a:t>Update Distance</a:t>
            </a:r>
            <a:endParaRPr lang="en-US" dirty="0"/>
          </a:p>
        </p:txBody>
      </p:sp>
      <p:cxnSp>
        <p:nvCxnSpPr>
          <p:cNvPr id="55" name="Straight Arrow Connector 54"/>
          <p:cNvCxnSpPr>
            <a:stCxn id="54" idx="0"/>
            <a:endCxn id="53" idx="2"/>
          </p:cNvCxnSpPr>
          <p:nvPr/>
        </p:nvCxnSpPr>
        <p:spPr bwMode="auto">
          <a:xfrm flipV="1">
            <a:off x="6694106" y="4725194"/>
            <a:ext cx="5144" cy="772080"/>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Rounded Rectangle 55"/>
          <p:cNvSpPr/>
          <p:nvPr/>
        </p:nvSpPr>
        <p:spPr bwMode="auto">
          <a:xfrm>
            <a:off x="338818" y="3124200"/>
            <a:ext cx="3945846" cy="1630991"/>
          </a:xfrm>
          <a:prstGeom prst="roundRect">
            <a:avLst/>
          </a:prstGeom>
          <a:noFill/>
          <a:ln w="28575">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Tahoma" charset="0"/>
              <a:ea typeface="新細明體" pitchFamily="18" charset="-120"/>
            </a:endParaRPr>
          </a:p>
        </p:txBody>
      </p:sp>
      <p:cxnSp>
        <p:nvCxnSpPr>
          <p:cNvPr id="58" name="Straight Arrow Connector 57"/>
          <p:cNvCxnSpPr>
            <a:endCxn id="53" idx="1"/>
          </p:cNvCxnSpPr>
          <p:nvPr/>
        </p:nvCxnSpPr>
        <p:spPr bwMode="auto">
          <a:xfrm flipV="1">
            <a:off x="4284664" y="3933429"/>
            <a:ext cx="655636" cy="6266"/>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02803348"/>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4"/>
          <p:cNvSpPr>
            <a:spLocks noGrp="1"/>
          </p:cNvSpPr>
          <p:nvPr>
            <p:ph type="dt" sz="quarter" idx="10"/>
          </p:nvPr>
        </p:nvSpPr>
        <p:spPr>
          <a:noFill/>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kumimoji="0" lang="en-US" altLang="zh-TW" smtClean="0">
                <a:solidFill>
                  <a:srgbClr val="000000"/>
                </a:solidFill>
              </a:rPr>
              <a:t>COMP5331</a:t>
            </a:r>
          </a:p>
        </p:txBody>
      </p:sp>
      <p:sp>
        <p:nvSpPr>
          <p:cNvPr id="26627" name="Slide Number Placeholder 6"/>
          <p:cNvSpPr>
            <a:spLocks noGrp="1"/>
          </p:cNvSpPr>
          <p:nvPr>
            <p:ph type="sldNum" sz="quarter" idx="12"/>
          </p:nvPr>
        </p:nvSpPr>
        <p:spPr>
          <a:noFill/>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0F12FAAA-EB9F-49FA-84A9-95EB607D485E}" type="slidenum">
              <a:rPr kumimoji="0" lang="en-US" altLang="zh-TW" smtClean="0">
                <a:solidFill>
                  <a:srgbClr val="000000"/>
                </a:solidFill>
              </a:rPr>
              <a:pPr eaLnBrk="1" hangingPunct="1"/>
              <a:t>56</a:t>
            </a:fld>
            <a:endParaRPr kumimoji="0" lang="en-US" altLang="zh-TW" smtClean="0">
              <a:solidFill>
                <a:srgbClr val="000000"/>
              </a:solidFill>
            </a:endParaRPr>
          </a:p>
        </p:txBody>
      </p:sp>
      <p:sp>
        <p:nvSpPr>
          <p:cNvPr id="26628" name="Rectangle 2"/>
          <p:cNvSpPr>
            <a:spLocks noGrp="1" noChangeArrowheads="1"/>
          </p:cNvSpPr>
          <p:nvPr>
            <p:ph type="title"/>
          </p:nvPr>
        </p:nvSpPr>
        <p:spPr/>
        <p:txBody>
          <a:bodyPr/>
          <a:lstStyle/>
          <a:p>
            <a:pPr eaLnBrk="1" hangingPunct="1"/>
            <a:r>
              <a:rPr lang="en-US" dirty="0" smtClean="0"/>
              <a:t>1 and 2 as a whole</a:t>
            </a:r>
          </a:p>
        </p:txBody>
      </p:sp>
      <p:graphicFrame>
        <p:nvGraphicFramePr>
          <p:cNvPr id="26629" name="Object 4"/>
          <p:cNvGraphicFramePr>
            <a:graphicFrameLocks noGrp="1" noChangeAspect="1"/>
          </p:cNvGraphicFramePr>
          <p:nvPr>
            <p:ph sz="half" idx="2"/>
          </p:nvPr>
        </p:nvGraphicFramePr>
        <p:xfrm>
          <a:off x="5435600" y="2589213"/>
          <a:ext cx="2808288" cy="1871662"/>
        </p:xfrm>
        <a:graphic>
          <a:graphicData uri="http://schemas.openxmlformats.org/presentationml/2006/ole">
            <mc:AlternateContent xmlns:mc="http://schemas.openxmlformats.org/markup-compatibility/2006">
              <mc:Choice xmlns:v="urn:schemas-microsoft-com:vml" Requires="v">
                <p:oleObj spid="_x0000_s65547" name="Equation" r:id="rId3" imgW="1371600" imgH="914400" progId="Equation.3">
                  <p:embed/>
                </p:oleObj>
              </mc:Choice>
              <mc:Fallback>
                <p:oleObj name="Equation" r:id="rId3" imgW="1371600" imgH="914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2589213"/>
                        <a:ext cx="2808288" cy="1871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0" name="Text Box 15"/>
          <p:cNvSpPr txBox="1">
            <a:spLocks noChangeArrowheads="1"/>
          </p:cNvSpPr>
          <p:nvPr/>
        </p:nvSpPr>
        <p:spPr bwMode="auto">
          <a:xfrm>
            <a:off x="4805363" y="263683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(12)</a:t>
            </a:r>
          </a:p>
        </p:txBody>
      </p:sp>
      <p:sp>
        <p:nvSpPr>
          <p:cNvPr id="26631" name="Text Box 16"/>
          <p:cNvSpPr txBox="1">
            <a:spLocks noChangeArrowheads="1"/>
          </p:cNvSpPr>
          <p:nvPr/>
        </p:nvSpPr>
        <p:spPr bwMode="auto">
          <a:xfrm>
            <a:off x="4940300" y="3141663"/>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3</a:t>
            </a:r>
          </a:p>
        </p:txBody>
      </p:sp>
      <p:sp>
        <p:nvSpPr>
          <p:cNvPr id="26632" name="Text Box 17"/>
          <p:cNvSpPr txBox="1">
            <a:spLocks noChangeArrowheads="1"/>
          </p:cNvSpPr>
          <p:nvPr/>
        </p:nvSpPr>
        <p:spPr bwMode="auto">
          <a:xfrm>
            <a:off x="4956175" y="3613150"/>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4</a:t>
            </a:r>
          </a:p>
        </p:txBody>
      </p:sp>
      <p:sp>
        <p:nvSpPr>
          <p:cNvPr id="26633" name="Text Box 18"/>
          <p:cNvSpPr txBox="1">
            <a:spLocks noChangeArrowheads="1"/>
          </p:cNvSpPr>
          <p:nvPr/>
        </p:nvSpPr>
        <p:spPr bwMode="auto">
          <a:xfrm>
            <a:off x="4949825" y="4037013"/>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5</a:t>
            </a:r>
          </a:p>
        </p:txBody>
      </p:sp>
      <p:sp>
        <p:nvSpPr>
          <p:cNvPr id="26634" name="Text Box 19"/>
          <p:cNvSpPr txBox="1">
            <a:spLocks noChangeArrowheads="1"/>
          </p:cNvSpPr>
          <p:nvPr/>
        </p:nvSpPr>
        <p:spPr bwMode="auto">
          <a:xfrm>
            <a:off x="5508625" y="2149475"/>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(12)</a:t>
            </a:r>
          </a:p>
        </p:txBody>
      </p:sp>
      <p:sp>
        <p:nvSpPr>
          <p:cNvPr id="26635" name="Text Box 20"/>
          <p:cNvSpPr txBox="1">
            <a:spLocks noChangeArrowheads="1"/>
          </p:cNvSpPr>
          <p:nvPr/>
        </p:nvSpPr>
        <p:spPr bwMode="auto">
          <a:xfrm>
            <a:off x="6332538" y="2149475"/>
            <a:ext cx="309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3</a:t>
            </a:r>
          </a:p>
        </p:txBody>
      </p:sp>
      <p:sp>
        <p:nvSpPr>
          <p:cNvPr id="26636" name="Text Box 21"/>
          <p:cNvSpPr txBox="1">
            <a:spLocks noChangeArrowheads="1"/>
          </p:cNvSpPr>
          <p:nvPr/>
        </p:nvSpPr>
        <p:spPr bwMode="auto">
          <a:xfrm>
            <a:off x="6996113" y="2165350"/>
            <a:ext cx="309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4</a:t>
            </a:r>
          </a:p>
        </p:txBody>
      </p:sp>
      <p:sp>
        <p:nvSpPr>
          <p:cNvPr id="26637" name="Text Box 22"/>
          <p:cNvSpPr txBox="1">
            <a:spLocks noChangeArrowheads="1"/>
          </p:cNvSpPr>
          <p:nvPr/>
        </p:nvSpPr>
        <p:spPr bwMode="auto">
          <a:xfrm>
            <a:off x="7620000" y="2165350"/>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5</a:t>
            </a:r>
          </a:p>
        </p:txBody>
      </p:sp>
      <p:sp>
        <p:nvSpPr>
          <p:cNvPr id="26638" name="Rectangle 23"/>
          <p:cNvSpPr>
            <a:spLocks noChangeArrowheads="1"/>
          </p:cNvSpPr>
          <p:nvPr/>
        </p:nvSpPr>
        <p:spPr bwMode="auto">
          <a:xfrm>
            <a:off x="411163" y="4581525"/>
            <a:ext cx="4376737" cy="22764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26639" name="Text Box 24"/>
          <p:cNvSpPr txBox="1">
            <a:spLocks noChangeArrowheads="1"/>
          </p:cNvSpPr>
          <p:nvPr/>
        </p:nvSpPr>
        <p:spPr bwMode="auto">
          <a:xfrm>
            <a:off x="3975100" y="5824538"/>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a:t>
            </a:r>
          </a:p>
        </p:txBody>
      </p:sp>
      <p:sp>
        <p:nvSpPr>
          <p:cNvPr id="26640" name="Text Box 25"/>
          <p:cNvSpPr txBox="1">
            <a:spLocks noChangeArrowheads="1"/>
          </p:cNvSpPr>
          <p:nvPr/>
        </p:nvSpPr>
        <p:spPr bwMode="auto">
          <a:xfrm>
            <a:off x="3975100" y="5540375"/>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2</a:t>
            </a:r>
          </a:p>
        </p:txBody>
      </p:sp>
      <p:sp>
        <p:nvSpPr>
          <p:cNvPr id="26641" name="Line 29"/>
          <p:cNvSpPr>
            <a:spLocks noChangeShapeType="1"/>
          </p:cNvSpPr>
          <p:nvPr/>
        </p:nvSpPr>
        <p:spPr bwMode="auto">
          <a:xfrm>
            <a:off x="663575" y="6334125"/>
            <a:ext cx="3311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6642" name="Line 30"/>
          <p:cNvSpPr>
            <a:spLocks noChangeShapeType="1"/>
          </p:cNvSpPr>
          <p:nvPr/>
        </p:nvSpPr>
        <p:spPr bwMode="auto">
          <a:xfrm flipV="1">
            <a:off x="2824163" y="6046788"/>
            <a:ext cx="11509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6643" name="Line 31"/>
          <p:cNvSpPr>
            <a:spLocks noChangeShapeType="1"/>
          </p:cNvSpPr>
          <p:nvPr/>
        </p:nvSpPr>
        <p:spPr bwMode="auto">
          <a:xfrm flipV="1">
            <a:off x="2832100" y="5718175"/>
            <a:ext cx="11509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6644" name="Line 32"/>
          <p:cNvSpPr>
            <a:spLocks noChangeShapeType="1"/>
          </p:cNvSpPr>
          <p:nvPr/>
        </p:nvSpPr>
        <p:spPr bwMode="auto">
          <a:xfrm>
            <a:off x="2824163" y="568642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6645" name="Line 36"/>
          <p:cNvSpPr>
            <a:spLocks noChangeShapeType="1"/>
          </p:cNvSpPr>
          <p:nvPr/>
        </p:nvSpPr>
        <p:spPr bwMode="auto">
          <a:xfrm>
            <a:off x="3975100"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6646" name="Line 37"/>
          <p:cNvSpPr>
            <a:spLocks noChangeShapeType="1"/>
          </p:cNvSpPr>
          <p:nvPr/>
        </p:nvSpPr>
        <p:spPr bwMode="auto">
          <a:xfrm>
            <a:off x="2824163"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6647" name="Line 38"/>
          <p:cNvSpPr>
            <a:spLocks noChangeShapeType="1"/>
          </p:cNvSpPr>
          <p:nvPr/>
        </p:nvSpPr>
        <p:spPr bwMode="auto">
          <a:xfrm>
            <a:off x="3400425"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6648" name="Line 39"/>
          <p:cNvSpPr>
            <a:spLocks noChangeShapeType="1"/>
          </p:cNvSpPr>
          <p:nvPr/>
        </p:nvSpPr>
        <p:spPr bwMode="auto">
          <a:xfrm>
            <a:off x="2247900"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6649" name="Line 40"/>
          <p:cNvSpPr>
            <a:spLocks noChangeShapeType="1"/>
          </p:cNvSpPr>
          <p:nvPr/>
        </p:nvSpPr>
        <p:spPr bwMode="auto">
          <a:xfrm>
            <a:off x="1671638"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6650" name="Line 41"/>
          <p:cNvSpPr>
            <a:spLocks noChangeShapeType="1"/>
          </p:cNvSpPr>
          <p:nvPr/>
        </p:nvSpPr>
        <p:spPr bwMode="auto">
          <a:xfrm>
            <a:off x="1095375"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6651" name="Text Box 42"/>
          <p:cNvSpPr txBox="1">
            <a:spLocks noChangeArrowheads="1"/>
          </p:cNvSpPr>
          <p:nvPr/>
        </p:nvSpPr>
        <p:spPr bwMode="auto">
          <a:xfrm>
            <a:off x="3810000" y="6327775"/>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0</a:t>
            </a:r>
          </a:p>
        </p:txBody>
      </p:sp>
      <p:sp>
        <p:nvSpPr>
          <p:cNvPr id="26652" name="Text Box 43"/>
          <p:cNvSpPr txBox="1">
            <a:spLocks noChangeArrowheads="1"/>
          </p:cNvSpPr>
          <p:nvPr/>
        </p:nvSpPr>
        <p:spPr bwMode="auto">
          <a:xfrm>
            <a:off x="3167063" y="631031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1.0</a:t>
            </a:r>
          </a:p>
        </p:txBody>
      </p:sp>
      <p:sp>
        <p:nvSpPr>
          <p:cNvPr id="26653" name="Text Box 44"/>
          <p:cNvSpPr txBox="1">
            <a:spLocks noChangeArrowheads="1"/>
          </p:cNvSpPr>
          <p:nvPr/>
        </p:nvSpPr>
        <p:spPr bwMode="auto">
          <a:xfrm>
            <a:off x="2566988" y="631031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2.0</a:t>
            </a:r>
          </a:p>
        </p:txBody>
      </p:sp>
      <p:sp>
        <p:nvSpPr>
          <p:cNvPr id="26654" name="Text Box 45"/>
          <p:cNvSpPr txBox="1">
            <a:spLocks noChangeArrowheads="1"/>
          </p:cNvSpPr>
          <p:nvPr/>
        </p:nvSpPr>
        <p:spPr bwMode="auto">
          <a:xfrm>
            <a:off x="2000250" y="6302375"/>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3.0</a:t>
            </a:r>
          </a:p>
        </p:txBody>
      </p:sp>
      <p:sp>
        <p:nvSpPr>
          <p:cNvPr id="26655" name="Text Box 46"/>
          <p:cNvSpPr txBox="1">
            <a:spLocks noChangeArrowheads="1"/>
          </p:cNvSpPr>
          <p:nvPr/>
        </p:nvSpPr>
        <p:spPr bwMode="auto">
          <a:xfrm>
            <a:off x="1454150" y="6318250"/>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4.0</a:t>
            </a:r>
          </a:p>
        </p:txBody>
      </p:sp>
      <p:sp>
        <p:nvSpPr>
          <p:cNvPr id="26656" name="Text Box 47"/>
          <p:cNvSpPr txBox="1">
            <a:spLocks noChangeArrowheads="1"/>
          </p:cNvSpPr>
          <p:nvPr/>
        </p:nvSpPr>
        <p:spPr bwMode="auto">
          <a:xfrm>
            <a:off x="823913" y="6324600"/>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5.0</a:t>
            </a:r>
          </a:p>
        </p:txBody>
      </p:sp>
      <p:sp>
        <p:nvSpPr>
          <p:cNvPr id="26657" name="Text Box 48"/>
          <p:cNvSpPr txBox="1">
            <a:spLocks noChangeArrowheads="1"/>
          </p:cNvSpPr>
          <p:nvPr/>
        </p:nvSpPr>
        <p:spPr bwMode="auto">
          <a:xfrm>
            <a:off x="2057400" y="6569075"/>
            <a:ext cx="8524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sz="1400">
                <a:solidFill>
                  <a:srgbClr val="000000"/>
                </a:solidFill>
              </a:rPr>
              <a:t>Distance</a:t>
            </a:r>
          </a:p>
        </p:txBody>
      </p:sp>
      <p:sp>
        <p:nvSpPr>
          <p:cNvPr id="26658" name="Text Box 56"/>
          <p:cNvSpPr txBox="1">
            <a:spLocks noChangeArrowheads="1"/>
          </p:cNvSpPr>
          <p:nvPr/>
        </p:nvSpPr>
        <p:spPr bwMode="auto">
          <a:xfrm>
            <a:off x="198438" y="4537075"/>
            <a:ext cx="1452562" cy="37623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Dendrogram</a:t>
            </a:r>
          </a:p>
        </p:txBody>
      </p:sp>
      <p:sp>
        <p:nvSpPr>
          <p:cNvPr id="2" name="Oval 1"/>
          <p:cNvSpPr/>
          <p:nvPr/>
        </p:nvSpPr>
        <p:spPr bwMode="auto">
          <a:xfrm>
            <a:off x="4572000" y="2057400"/>
            <a:ext cx="1760538" cy="946150"/>
          </a:xfrm>
          <a:prstGeom prst="ellipse">
            <a:avLst/>
          </a:prstGeom>
          <a:noFill/>
          <a:ln w="28575">
            <a:solidFill>
              <a:srgbClr val="C00000"/>
            </a:solidFill>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Tahoma" charset="0"/>
              <a:ea typeface="新細明體" pitchFamily="18" charset="-120"/>
            </a:endParaRPr>
          </a:p>
        </p:txBody>
      </p:sp>
      <p:cxnSp>
        <p:nvCxnSpPr>
          <p:cNvPr id="4" name="Straight Arrow Connector 3"/>
          <p:cNvCxnSpPr>
            <a:stCxn id="2" idx="3"/>
            <a:endCxn id="38" idx="0"/>
          </p:cNvCxnSpPr>
          <p:nvPr/>
        </p:nvCxnSpPr>
        <p:spPr bwMode="auto">
          <a:xfrm flipH="1">
            <a:off x="3599584" y="2864990"/>
            <a:ext cx="1230241" cy="2589660"/>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Oval 37"/>
          <p:cNvSpPr/>
          <p:nvPr/>
        </p:nvSpPr>
        <p:spPr bwMode="auto">
          <a:xfrm>
            <a:off x="2719315" y="5454650"/>
            <a:ext cx="1760538" cy="946150"/>
          </a:xfrm>
          <a:prstGeom prst="ellipse">
            <a:avLst/>
          </a:prstGeom>
          <a:noFill/>
          <a:ln w="28575">
            <a:solidFill>
              <a:srgbClr val="C00000"/>
            </a:solidFill>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Tahoma" charset="0"/>
              <a:ea typeface="新細明體" pitchFamily="18" charset="-120"/>
            </a:endParaRPr>
          </a:p>
        </p:txBody>
      </p:sp>
    </p:spTree>
    <p:extLst>
      <p:ext uri="{BB962C8B-B14F-4D97-AF65-F5344CB8AC3E}">
        <p14:creationId xmlns:p14="http://schemas.microsoft.com/office/powerpoint/2010/main" val="1295322355"/>
      </p:ext>
    </p:extLst>
  </p:cSld>
  <p:clrMapOvr>
    <a:masterClrMapping/>
  </p:clrMapOvr>
  <p:transition>
    <p:zo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4"/>
          <p:cNvSpPr>
            <a:spLocks noGrp="1"/>
          </p:cNvSpPr>
          <p:nvPr>
            <p:ph type="dt" sz="quarter" idx="10"/>
          </p:nvPr>
        </p:nvSpPr>
        <p:spPr>
          <a:noFill/>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kumimoji="0" lang="en-US" altLang="zh-TW" smtClean="0">
                <a:solidFill>
                  <a:srgbClr val="000000"/>
                </a:solidFill>
              </a:rPr>
              <a:t>COMP5331</a:t>
            </a:r>
          </a:p>
        </p:txBody>
      </p:sp>
      <p:sp>
        <p:nvSpPr>
          <p:cNvPr id="27651" name="Slide Number Placeholder 6"/>
          <p:cNvSpPr>
            <a:spLocks noGrp="1"/>
          </p:cNvSpPr>
          <p:nvPr>
            <p:ph type="sldNum" sz="quarter" idx="12"/>
          </p:nvPr>
        </p:nvSpPr>
        <p:spPr>
          <a:noFill/>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1E960802-CE95-4161-BF79-4B860D41ACE5}" type="slidenum">
              <a:rPr kumimoji="0" lang="en-US" altLang="zh-TW" smtClean="0">
                <a:solidFill>
                  <a:srgbClr val="000000"/>
                </a:solidFill>
              </a:rPr>
              <a:pPr eaLnBrk="1" hangingPunct="1"/>
              <a:t>57</a:t>
            </a:fld>
            <a:endParaRPr kumimoji="0" lang="en-US" altLang="zh-TW" smtClean="0">
              <a:solidFill>
                <a:srgbClr val="000000"/>
              </a:solidFill>
            </a:endParaRPr>
          </a:p>
        </p:txBody>
      </p:sp>
      <p:sp>
        <p:nvSpPr>
          <p:cNvPr id="27652" name="Rectangle 2"/>
          <p:cNvSpPr>
            <a:spLocks noGrp="1" noChangeArrowheads="1"/>
          </p:cNvSpPr>
          <p:nvPr>
            <p:ph type="title"/>
          </p:nvPr>
        </p:nvSpPr>
        <p:spPr/>
        <p:txBody>
          <a:bodyPr/>
          <a:lstStyle/>
          <a:p>
            <a:pPr eaLnBrk="1" hangingPunct="1"/>
            <a:r>
              <a:rPr lang="en-US" dirty="0" smtClean="0"/>
              <a:t>Repeat: </a:t>
            </a:r>
            <a:br>
              <a:rPr lang="en-US" dirty="0" smtClean="0"/>
            </a:br>
            <a:r>
              <a:rPr lang="en-US" sz="3200" u="sng" dirty="0" smtClean="0"/>
              <a:t>find the smallest one, merge</a:t>
            </a:r>
          </a:p>
        </p:txBody>
      </p:sp>
      <p:graphicFrame>
        <p:nvGraphicFramePr>
          <p:cNvPr id="27653" name="Object 3"/>
          <p:cNvGraphicFramePr>
            <a:graphicFrameLocks noGrp="1" noChangeAspect="1"/>
          </p:cNvGraphicFramePr>
          <p:nvPr>
            <p:ph sz="half" idx="2"/>
          </p:nvPr>
        </p:nvGraphicFramePr>
        <p:xfrm>
          <a:off x="1042988" y="2420938"/>
          <a:ext cx="2808287" cy="1871662"/>
        </p:xfrm>
        <a:graphic>
          <a:graphicData uri="http://schemas.openxmlformats.org/presentationml/2006/ole">
            <mc:AlternateContent xmlns:mc="http://schemas.openxmlformats.org/markup-compatibility/2006">
              <mc:Choice xmlns:v="urn:schemas-microsoft-com:vml" Requires="v">
                <p:oleObj spid="_x0000_s66579" name="Equation" r:id="rId3" imgW="1371600" imgH="914400" progId="Equation.3">
                  <p:embed/>
                </p:oleObj>
              </mc:Choice>
              <mc:Fallback>
                <p:oleObj name="Equation" r:id="rId3" imgW="1371600" imgH="914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420938"/>
                        <a:ext cx="2808287" cy="1871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4" name="Text Box 4"/>
          <p:cNvSpPr txBox="1">
            <a:spLocks noChangeArrowheads="1"/>
          </p:cNvSpPr>
          <p:nvPr/>
        </p:nvSpPr>
        <p:spPr bwMode="auto">
          <a:xfrm>
            <a:off x="412750" y="246856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(12)</a:t>
            </a:r>
          </a:p>
        </p:txBody>
      </p:sp>
      <p:sp>
        <p:nvSpPr>
          <p:cNvPr id="27655" name="Text Box 5"/>
          <p:cNvSpPr txBox="1">
            <a:spLocks noChangeArrowheads="1"/>
          </p:cNvSpPr>
          <p:nvPr/>
        </p:nvSpPr>
        <p:spPr bwMode="auto">
          <a:xfrm>
            <a:off x="547688" y="2973388"/>
            <a:ext cx="3095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3</a:t>
            </a:r>
          </a:p>
        </p:txBody>
      </p:sp>
      <p:sp>
        <p:nvSpPr>
          <p:cNvPr id="27656" name="Text Box 6"/>
          <p:cNvSpPr txBox="1">
            <a:spLocks noChangeArrowheads="1"/>
          </p:cNvSpPr>
          <p:nvPr/>
        </p:nvSpPr>
        <p:spPr bwMode="auto">
          <a:xfrm>
            <a:off x="563563" y="3444875"/>
            <a:ext cx="309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4</a:t>
            </a:r>
          </a:p>
        </p:txBody>
      </p:sp>
      <p:sp>
        <p:nvSpPr>
          <p:cNvPr id="27657" name="Text Box 7"/>
          <p:cNvSpPr txBox="1">
            <a:spLocks noChangeArrowheads="1"/>
          </p:cNvSpPr>
          <p:nvPr/>
        </p:nvSpPr>
        <p:spPr bwMode="auto">
          <a:xfrm>
            <a:off x="557213" y="3868738"/>
            <a:ext cx="3095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5</a:t>
            </a:r>
          </a:p>
        </p:txBody>
      </p:sp>
      <p:sp>
        <p:nvSpPr>
          <p:cNvPr id="27658" name="Text Box 8"/>
          <p:cNvSpPr txBox="1">
            <a:spLocks noChangeArrowheads="1"/>
          </p:cNvSpPr>
          <p:nvPr/>
        </p:nvSpPr>
        <p:spPr bwMode="auto">
          <a:xfrm>
            <a:off x="1116013" y="1981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(12)</a:t>
            </a:r>
          </a:p>
        </p:txBody>
      </p:sp>
      <p:sp>
        <p:nvSpPr>
          <p:cNvPr id="27659" name="Text Box 9"/>
          <p:cNvSpPr txBox="1">
            <a:spLocks noChangeArrowheads="1"/>
          </p:cNvSpPr>
          <p:nvPr/>
        </p:nvSpPr>
        <p:spPr bwMode="auto">
          <a:xfrm>
            <a:off x="1939925" y="1981200"/>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3</a:t>
            </a:r>
          </a:p>
        </p:txBody>
      </p:sp>
      <p:sp>
        <p:nvSpPr>
          <p:cNvPr id="27660" name="Text Box 10"/>
          <p:cNvSpPr txBox="1">
            <a:spLocks noChangeArrowheads="1"/>
          </p:cNvSpPr>
          <p:nvPr/>
        </p:nvSpPr>
        <p:spPr bwMode="auto">
          <a:xfrm>
            <a:off x="2603500" y="1997075"/>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4</a:t>
            </a:r>
          </a:p>
        </p:txBody>
      </p:sp>
      <p:sp>
        <p:nvSpPr>
          <p:cNvPr id="27661" name="Text Box 11"/>
          <p:cNvSpPr txBox="1">
            <a:spLocks noChangeArrowheads="1"/>
          </p:cNvSpPr>
          <p:nvPr/>
        </p:nvSpPr>
        <p:spPr bwMode="auto">
          <a:xfrm>
            <a:off x="3227388" y="1997075"/>
            <a:ext cx="309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5</a:t>
            </a:r>
          </a:p>
        </p:txBody>
      </p:sp>
      <p:sp>
        <p:nvSpPr>
          <p:cNvPr id="27662" name="Rectangle 12"/>
          <p:cNvSpPr>
            <a:spLocks noChangeArrowheads="1"/>
          </p:cNvSpPr>
          <p:nvPr/>
        </p:nvSpPr>
        <p:spPr bwMode="auto">
          <a:xfrm>
            <a:off x="411163" y="4581525"/>
            <a:ext cx="4376737" cy="22764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27663" name="Text Box 13"/>
          <p:cNvSpPr txBox="1">
            <a:spLocks noChangeArrowheads="1"/>
          </p:cNvSpPr>
          <p:nvPr/>
        </p:nvSpPr>
        <p:spPr bwMode="auto">
          <a:xfrm>
            <a:off x="3975100" y="5824538"/>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a:t>
            </a:r>
          </a:p>
        </p:txBody>
      </p:sp>
      <p:sp>
        <p:nvSpPr>
          <p:cNvPr id="27664" name="Text Box 14"/>
          <p:cNvSpPr txBox="1">
            <a:spLocks noChangeArrowheads="1"/>
          </p:cNvSpPr>
          <p:nvPr/>
        </p:nvSpPr>
        <p:spPr bwMode="auto">
          <a:xfrm>
            <a:off x="3975100" y="5540375"/>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2</a:t>
            </a:r>
          </a:p>
        </p:txBody>
      </p:sp>
      <p:sp>
        <p:nvSpPr>
          <p:cNvPr id="27665" name="Line 18"/>
          <p:cNvSpPr>
            <a:spLocks noChangeShapeType="1"/>
          </p:cNvSpPr>
          <p:nvPr/>
        </p:nvSpPr>
        <p:spPr bwMode="auto">
          <a:xfrm>
            <a:off x="663575" y="6334125"/>
            <a:ext cx="3311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7666" name="Line 19"/>
          <p:cNvSpPr>
            <a:spLocks noChangeShapeType="1"/>
          </p:cNvSpPr>
          <p:nvPr/>
        </p:nvSpPr>
        <p:spPr bwMode="auto">
          <a:xfrm flipV="1">
            <a:off x="2824163" y="6046788"/>
            <a:ext cx="11509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7667" name="Line 20"/>
          <p:cNvSpPr>
            <a:spLocks noChangeShapeType="1"/>
          </p:cNvSpPr>
          <p:nvPr/>
        </p:nvSpPr>
        <p:spPr bwMode="auto">
          <a:xfrm flipV="1">
            <a:off x="2832100" y="5718175"/>
            <a:ext cx="11509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7668" name="Line 21"/>
          <p:cNvSpPr>
            <a:spLocks noChangeShapeType="1"/>
          </p:cNvSpPr>
          <p:nvPr/>
        </p:nvSpPr>
        <p:spPr bwMode="auto">
          <a:xfrm>
            <a:off x="2824163" y="568642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grpSp>
        <p:nvGrpSpPr>
          <p:cNvPr id="11321" name="Group 57"/>
          <p:cNvGrpSpPr>
            <a:grpSpLocks/>
          </p:cNvGrpSpPr>
          <p:nvPr/>
        </p:nvGrpSpPr>
        <p:grpSpPr bwMode="auto">
          <a:xfrm>
            <a:off x="2268538" y="4532313"/>
            <a:ext cx="2012950" cy="654050"/>
            <a:chOff x="1429" y="2855"/>
            <a:chExt cx="1268" cy="412"/>
          </a:xfrm>
        </p:grpSpPr>
        <p:sp>
          <p:nvSpPr>
            <p:cNvPr id="27693" name="Text Box 15"/>
            <p:cNvSpPr txBox="1">
              <a:spLocks noChangeArrowheads="1"/>
            </p:cNvSpPr>
            <p:nvPr/>
          </p:nvSpPr>
          <p:spPr bwMode="auto">
            <a:xfrm>
              <a:off x="2502" y="2855"/>
              <a:ext cx="1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5</a:t>
              </a:r>
            </a:p>
          </p:txBody>
        </p:sp>
        <p:sp>
          <p:nvSpPr>
            <p:cNvPr id="27694" name="Text Box 16"/>
            <p:cNvSpPr txBox="1">
              <a:spLocks noChangeArrowheads="1"/>
            </p:cNvSpPr>
            <p:nvPr/>
          </p:nvSpPr>
          <p:spPr bwMode="auto">
            <a:xfrm>
              <a:off x="2502" y="3036"/>
              <a:ext cx="1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4</a:t>
              </a:r>
            </a:p>
          </p:txBody>
        </p:sp>
        <p:sp>
          <p:nvSpPr>
            <p:cNvPr id="27695" name="Line 22"/>
            <p:cNvSpPr>
              <a:spLocks noChangeShapeType="1"/>
            </p:cNvSpPr>
            <p:nvPr/>
          </p:nvSpPr>
          <p:spPr bwMode="auto">
            <a:xfrm flipV="1">
              <a:off x="1429" y="3185"/>
              <a:ext cx="104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7696" name="Line 23"/>
            <p:cNvSpPr>
              <a:spLocks noChangeShapeType="1"/>
            </p:cNvSpPr>
            <p:nvPr/>
          </p:nvSpPr>
          <p:spPr bwMode="auto">
            <a:xfrm flipV="1">
              <a:off x="1429" y="2952"/>
              <a:ext cx="104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7697" name="Line 24"/>
            <p:cNvSpPr>
              <a:spLocks noChangeShapeType="1"/>
            </p:cNvSpPr>
            <p:nvPr/>
          </p:nvSpPr>
          <p:spPr bwMode="auto">
            <a:xfrm>
              <a:off x="1429" y="2941"/>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grpSp>
      <p:sp>
        <p:nvSpPr>
          <p:cNvPr id="27670" name="Line 25"/>
          <p:cNvSpPr>
            <a:spLocks noChangeShapeType="1"/>
          </p:cNvSpPr>
          <p:nvPr/>
        </p:nvSpPr>
        <p:spPr bwMode="auto">
          <a:xfrm>
            <a:off x="3975100"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7671" name="Line 26"/>
          <p:cNvSpPr>
            <a:spLocks noChangeShapeType="1"/>
          </p:cNvSpPr>
          <p:nvPr/>
        </p:nvSpPr>
        <p:spPr bwMode="auto">
          <a:xfrm>
            <a:off x="2824163"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7672" name="Line 27"/>
          <p:cNvSpPr>
            <a:spLocks noChangeShapeType="1"/>
          </p:cNvSpPr>
          <p:nvPr/>
        </p:nvSpPr>
        <p:spPr bwMode="auto">
          <a:xfrm>
            <a:off x="3400425"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7673" name="Line 28"/>
          <p:cNvSpPr>
            <a:spLocks noChangeShapeType="1"/>
          </p:cNvSpPr>
          <p:nvPr/>
        </p:nvSpPr>
        <p:spPr bwMode="auto">
          <a:xfrm>
            <a:off x="2247900"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7674" name="Line 29"/>
          <p:cNvSpPr>
            <a:spLocks noChangeShapeType="1"/>
          </p:cNvSpPr>
          <p:nvPr/>
        </p:nvSpPr>
        <p:spPr bwMode="auto">
          <a:xfrm>
            <a:off x="1671638"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7675" name="Line 30"/>
          <p:cNvSpPr>
            <a:spLocks noChangeShapeType="1"/>
          </p:cNvSpPr>
          <p:nvPr/>
        </p:nvSpPr>
        <p:spPr bwMode="auto">
          <a:xfrm>
            <a:off x="1095375"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7676" name="Text Box 31"/>
          <p:cNvSpPr txBox="1">
            <a:spLocks noChangeArrowheads="1"/>
          </p:cNvSpPr>
          <p:nvPr/>
        </p:nvSpPr>
        <p:spPr bwMode="auto">
          <a:xfrm>
            <a:off x="3810000" y="6327775"/>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0</a:t>
            </a:r>
          </a:p>
        </p:txBody>
      </p:sp>
      <p:sp>
        <p:nvSpPr>
          <p:cNvPr id="27677" name="Text Box 32"/>
          <p:cNvSpPr txBox="1">
            <a:spLocks noChangeArrowheads="1"/>
          </p:cNvSpPr>
          <p:nvPr/>
        </p:nvSpPr>
        <p:spPr bwMode="auto">
          <a:xfrm>
            <a:off x="3167063" y="631031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1.0</a:t>
            </a:r>
          </a:p>
        </p:txBody>
      </p:sp>
      <p:sp>
        <p:nvSpPr>
          <p:cNvPr id="27678" name="Text Box 33"/>
          <p:cNvSpPr txBox="1">
            <a:spLocks noChangeArrowheads="1"/>
          </p:cNvSpPr>
          <p:nvPr/>
        </p:nvSpPr>
        <p:spPr bwMode="auto">
          <a:xfrm>
            <a:off x="2566988" y="631031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2.0</a:t>
            </a:r>
          </a:p>
        </p:txBody>
      </p:sp>
      <p:sp>
        <p:nvSpPr>
          <p:cNvPr id="27679" name="Text Box 34"/>
          <p:cNvSpPr txBox="1">
            <a:spLocks noChangeArrowheads="1"/>
          </p:cNvSpPr>
          <p:nvPr/>
        </p:nvSpPr>
        <p:spPr bwMode="auto">
          <a:xfrm>
            <a:off x="2000250" y="6302375"/>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3.0</a:t>
            </a:r>
          </a:p>
        </p:txBody>
      </p:sp>
      <p:sp>
        <p:nvSpPr>
          <p:cNvPr id="27680" name="Text Box 35"/>
          <p:cNvSpPr txBox="1">
            <a:spLocks noChangeArrowheads="1"/>
          </p:cNvSpPr>
          <p:nvPr/>
        </p:nvSpPr>
        <p:spPr bwMode="auto">
          <a:xfrm>
            <a:off x="1454150" y="6318250"/>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4.0</a:t>
            </a:r>
          </a:p>
        </p:txBody>
      </p:sp>
      <p:sp>
        <p:nvSpPr>
          <p:cNvPr id="27681" name="Text Box 36"/>
          <p:cNvSpPr txBox="1">
            <a:spLocks noChangeArrowheads="1"/>
          </p:cNvSpPr>
          <p:nvPr/>
        </p:nvSpPr>
        <p:spPr bwMode="auto">
          <a:xfrm>
            <a:off x="823913" y="6324600"/>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5.0</a:t>
            </a:r>
          </a:p>
        </p:txBody>
      </p:sp>
      <p:sp>
        <p:nvSpPr>
          <p:cNvPr id="27682" name="Text Box 37"/>
          <p:cNvSpPr txBox="1">
            <a:spLocks noChangeArrowheads="1"/>
          </p:cNvSpPr>
          <p:nvPr/>
        </p:nvSpPr>
        <p:spPr bwMode="auto">
          <a:xfrm>
            <a:off x="2057400" y="6569075"/>
            <a:ext cx="8524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sz="1400">
                <a:solidFill>
                  <a:srgbClr val="000000"/>
                </a:solidFill>
              </a:rPr>
              <a:t>Distance</a:t>
            </a:r>
          </a:p>
        </p:txBody>
      </p:sp>
      <p:sp>
        <p:nvSpPr>
          <p:cNvPr id="27683" name="Text Box 45"/>
          <p:cNvSpPr txBox="1">
            <a:spLocks noChangeArrowheads="1"/>
          </p:cNvSpPr>
          <p:nvPr/>
        </p:nvSpPr>
        <p:spPr bwMode="auto">
          <a:xfrm>
            <a:off x="198438" y="4537075"/>
            <a:ext cx="1452562" cy="37623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Dendrogram</a:t>
            </a:r>
          </a:p>
        </p:txBody>
      </p:sp>
      <p:grpSp>
        <p:nvGrpSpPr>
          <p:cNvPr id="11320" name="Group 56"/>
          <p:cNvGrpSpPr>
            <a:grpSpLocks/>
          </p:cNvGrpSpPr>
          <p:nvPr/>
        </p:nvGrpSpPr>
        <p:grpSpPr bwMode="auto">
          <a:xfrm>
            <a:off x="4827588" y="2205038"/>
            <a:ext cx="2862262" cy="1887537"/>
            <a:chOff x="3041" y="1389"/>
            <a:chExt cx="1803" cy="1189"/>
          </a:xfrm>
        </p:grpSpPr>
        <p:graphicFrame>
          <p:nvGraphicFramePr>
            <p:cNvPr id="27686" name="Object 46"/>
            <p:cNvGraphicFramePr>
              <a:graphicFrameLocks noChangeAspect="1"/>
            </p:cNvGraphicFramePr>
            <p:nvPr/>
          </p:nvGraphicFramePr>
          <p:xfrm>
            <a:off x="3500" y="1661"/>
            <a:ext cx="1344" cy="917"/>
          </p:xfrm>
          <a:graphic>
            <a:graphicData uri="http://schemas.openxmlformats.org/presentationml/2006/ole">
              <mc:AlternateContent xmlns:mc="http://schemas.openxmlformats.org/markup-compatibility/2006">
                <mc:Choice xmlns:v="urn:schemas-microsoft-com:vml" Requires="v">
                  <p:oleObj spid="_x0000_s66580" name="Equation" r:id="rId5" imgW="1040948" imgH="710891" progId="Equation.3">
                    <p:embed/>
                  </p:oleObj>
                </mc:Choice>
                <mc:Fallback>
                  <p:oleObj name="Equation" r:id="rId5" imgW="1040948" imgH="71089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0" y="1661"/>
                          <a:ext cx="1344" cy="9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87" name="Text Box 47"/>
            <p:cNvSpPr txBox="1">
              <a:spLocks noChangeArrowheads="1"/>
            </p:cNvSpPr>
            <p:nvPr/>
          </p:nvSpPr>
          <p:spPr bwMode="auto">
            <a:xfrm>
              <a:off x="3052" y="1677"/>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(12)</a:t>
              </a:r>
            </a:p>
          </p:txBody>
        </p:sp>
        <p:sp>
          <p:nvSpPr>
            <p:cNvPr id="27688" name="Text Box 48"/>
            <p:cNvSpPr txBox="1">
              <a:spLocks noChangeArrowheads="1"/>
            </p:cNvSpPr>
            <p:nvPr/>
          </p:nvSpPr>
          <p:spPr bwMode="auto">
            <a:xfrm>
              <a:off x="3137" y="1995"/>
              <a:ext cx="1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3</a:t>
              </a:r>
            </a:p>
          </p:txBody>
        </p:sp>
        <p:sp>
          <p:nvSpPr>
            <p:cNvPr id="27689" name="Text Box 49"/>
            <p:cNvSpPr txBox="1">
              <a:spLocks noChangeArrowheads="1"/>
            </p:cNvSpPr>
            <p:nvPr/>
          </p:nvSpPr>
          <p:spPr bwMode="auto">
            <a:xfrm>
              <a:off x="3041" y="2292"/>
              <a:ext cx="42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(4 5)</a:t>
              </a:r>
            </a:p>
          </p:txBody>
        </p:sp>
        <p:sp>
          <p:nvSpPr>
            <p:cNvPr id="27690" name="Text Box 51"/>
            <p:cNvSpPr txBox="1">
              <a:spLocks noChangeArrowheads="1"/>
            </p:cNvSpPr>
            <p:nvPr/>
          </p:nvSpPr>
          <p:spPr bwMode="auto">
            <a:xfrm>
              <a:off x="3575" y="1389"/>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(12)</a:t>
              </a:r>
            </a:p>
          </p:txBody>
        </p:sp>
        <p:sp>
          <p:nvSpPr>
            <p:cNvPr id="27691" name="Text Box 52"/>
            <p:cNvSpPr txBox="1">
              <a:spLocks noChangeArrowheads="1"/>
            </p:cNvSpPr>
            <p:nvPr/>
          </p:nvSpPr>
          <p:spPr bwMode="auto">
            <a:xfrm>
              <a:off x="4094" y="1389"/>
              <a:ext cx="1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3</a:t>
              </a:r>
            </a:p>
          </p:txBody>
        </p:sp>
        <p:sp>
          <p:nvSpPr>
            <p:cNvPr id="27692" name="Text Box 53"/>
            <p:cNvSpPr txBox="1">
              <a:spLocks noChangeArrowheads="1"/>
            </p:cNvSpPr>
            <p:nvPr/>
          </p:nvSpPr>
          <p:spPr bwMode="auto">
            <a:xfrm>
              <a:off x="4377" y="1399"/>
              <a:ext cx="42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(4 5)</a:t>
              </a:r>
            </a:p>
          </p:txBody>
        </p:sp>
      </p:grpSp>
      <p:sp>
        <p:nvSpPr>
          <p:cNvPr id="11319" name="Oval 55"/>
          <p:cNvSpPr>
            <a:spLocks noChangeArrowheads="1"/>
          </p:cNvSpPr>
          <p:nvPr/>
        </p:nvSpPr>
        <p:spPr bwMode="auto">
          <a:xfrm>
            <a:off x="2462213" y="3789363"/>
            <a:ext cx="647700" cy="503237"/>
          </a:xfrm>
          <a:prstGeom prst="ellipse">
            <a:avLst/>
          </a:prstGeom>
          <a:noFill/>
          <a:ln w="38100">
            <a:solidFill>
              <a:schemeClr val="accent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cxnSp>
        <p:nvCxnSpPr>
          <p:cNvPr id="50" name="Straight Arrow Connector 49"/>
          <p:cNvCxnSpPr>
            <a:stCxn id="11319" idx="6"/>
            <a:endCxn id="27689" idx="1"/>
          </p:cNvCxnSpPr>
          <p:nvPr/>
        </p:nvCxnSpPr>
        <p:spPr bwMode="auto">
          <a:xfrm flipV="1">
            <a:off x="3109913" y="3821906"/>
            <a:ext cx="1717675" cy="219076"/>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6046784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3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4"/>
          <p:cNvSpPr>
            <a:spLocks noGrp="1"/>
          </p:cNvSpPr>
          <p:nvPr>
            <p:ph type="dt" sz="quarter" idx="10"/>
          </p:nvPr>
        </p:nvSpPr>
        <p:spPr>
          <a:noFill/>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kumimoji="0" lang="en-US" altLang="zh-TW" smtClean="0">
                <a:solidFill>
                  <a:srgbClr val="000000"/>
                </a:solidFill>
              </a:rPr>
              <a:t>COMP5331</a:t>
            </a:r>
          </a:p>
        </p:txBody>
      </p:sp>
      <p:sp>
        <p:nvSpPr>
          <p:cNvPr id="28675" name="Slide Number Placeholder 6"/>
          <p:cNvSpPr>
            <a:spLocks noGrp="1"/>
          </p:cNvSpPr>
          <p:nvPr>
            <p:ph type="sldNum" sz="quarter" idx="12"/>
          </p:nvPr>
        </p:nvSpPr>
        <p:spPr>
          <a:noFill/>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D902AE3E-7908-431B-879A-D219C1FCE9A1}" type="slidenum">
              <a:rPr kumimoji="0" lang="en-US" altLang="zh-TW" smtClean="0">
                <a:solidFill>
                  <a:srgbClr val="000000"/>
                </a:solidFill>
              </a:rPr>
              <a:pPr eaLnBrk="1" hangingPunct="1"/>
              <a:t>58</a:t>
            </a:fld>
            <a:endParaRPr kumimoji="0" lang="en-US" altLang="zh-TW" smtClean="0">
              <a:solidFill>
                <a:srgbClr val="000000"/>
              </a:solidFill>
            </a:endParaRPr>
          </a:p>
        </p:txBody>
      </p:sp>
      <p:sp>
        <p:nvSpPr>
          <p:cNvPr id="28676" name="Rectangle 2"/>
          <p:cNvSpPr>
            <a:spLocks noGrp="1" noChangeArrowheads="1"/>
          </p:cNvSpPr>
          <p:nvPr>
            <p:ph type="title"/>
          </p:nvPr>
        </p:nvSpPr>
        <p:spPr/>
        <p:txBody>
          <a:bodyPr/>
          <a:lstStyle/>
          <a:p>
            <a:pPr eaLnBrk="1" hangingPunct="1"/>
            <a:endParaRPr lang="en-US" smtClean="0"/>
          </a:p>
        </p:txBody>
      </p:sp>
      <p:sp>
        <p:nvSpPr>
          <p:cNvPr id="28677" name="Rectangle 12"/>
          <p:cNvSpPr>
            <a:spLocks noChangeArrowheads="1"/>
          </p:cNvSpPr>
          <p:nvPr/>
        </p:nvSpPr>
        <p:spPr bwMode="auto">
          <a:xfrm>
            <a:off x="411163" y="4581525"/>
            <a:ext cx="4376737" cy="22764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28678" name="Text Box 13"/>
          <p:cNvSpPr txBox="1">
            <a:spLocks noChangeArrowheads="1"/>
          </p:cNvSpPr>
          <p:nvPr/>
        </p:nvSpPr>
        <p:spPr bwMode="auto">
          <a:xfrm>
            <a:off x="3975100" y="5824538"/>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a:t>
            </a:r>
          </a:p>
        </p:txBody>
      </p:sp>
      <p:sp>
        <p:nvSpPr>
          <p:cNvPr id="28679" name="Text Box 14"/>
          <p:cNvSpPr txBox="1">
            <a:spLocks noChangeArrowheads="1"/>
          </p:cNvSpPr>
          <p:nvPr/>
        </p:nvSpPr>
        <p:spPr bwMode="auto">
          <a:xfrm>
            <a:off x="3975100" y="5540375"/>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2</a:t>
            </a:r>
          </a:p>
        </p:txBody>
      </p:sp>
      <p:sp>
        <p:nvSpPr>
          <p:cNvPr id="28680" name="Text Box 15"/>
          <p:cNvSpPr txBox="1">
            <a:spLocks noChangeArrowheads="1"/>
          </p:cNvSpPr>
          <p:nvPr/>
        </p:nvSpPr>
        <p:spPr bwMode="auto">
          <a:xfrm>
            <a:off x="3971925" y="4532313"/>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5</a:t>
            </a:r>
          </a:p>
        </p:txBody>
      </p:sp>
      <p:sp>
        <p:nvSpPr>
          <p:cNvPr id="28681" name="Text Box 16"/>
          <p:cNvSpPr txBox="1">
            <a:spLocks noChangeArrowheads="1"/>
          </p:cNvSpPr>
          <p:nvPr/>
        </p:nvSpPr>
        <p:spPr bwMode="auto">
          <a:xfrm>
            <a:off x="3971925" y="4819650"/>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4</a:t>
            </a:r>
          </a:p>
        </p:txBody>
      </p:sp>
      <p:sp>
        <p:nvSpPr>
          <p:cNvPr id="28682" name="Line 18"/>
          <p:cNvSpPr>
            <a:spLocks noChangeShapeType="1"/>
          </p:cNvSpPr>
          <p:nvPr/>
        </p:nvSpPr>
        <p:spPr bwMode="auto">
          <a:xfrm>
            <a:off x="663575" y="6334125"/>
            <a:ext cx="3311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8683" name="Line 19"/>
          <p:cNvSpPr>
            <a:spLocks noChangeShapeType="1"/>
          </p:cNvSpPr>
          <p:nvPr/>
        </p:nvSpPr>
        <p:spPr bwMode="auto">
          <a:xfrm flipV="1">
            <a:off x="2824163" y="6046788"/>
            <a:ext cx="11509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8684" name="Line 20"/>
          <p:cNvSpPr>
            <a:spLocks noChangeShapeType="1"/>
          </p:cNvSpPr>
          <p:nvPr/>
        </p:nvSpPr>
        <p:spPr bwMode="auto">
          <a:xfrm flipV="1">
            <a:off x="2832100" y="5718175"/>
            <a:ext cx="11509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8685" name="Line 21"/>
          <p:cNvSpPr>
            <a:spLocks noChangeShapeType="1"/>
          </p:cNvSpPr>
          <p:nvPr/>
        </p:nvSpPr>
        <p:spPr bwMode="auto">
          <a:xfrm>
            <a:off x="2824163" y="568642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8686" name="Line 22"/>
          <p:cNvSpPr>
            <a:spLocks noChangeShapeType="1"/>
          </p:cNvSpPr>
          <p:nvPr/>
        </p:nvSpPr>
        <p:spPr bwMode="auto">
          <a:xfrm flipV="1">
            <a:off x="2268538" y="5056188"/>
            <a:ext cx="16557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8687" name="Line 23"/>
          <p:cNvSpPr>
            <a:spLocks noChangeShapeType="1"/>
          </p:cNvSpPr>
          <p:nvPr/>
        </p:nvSpPr>
        <p:spPr bwMode="auto">
          <a:xfrm flipV="1">
            <a:off x="2268538" y="4686300"/>
            <a:ext cx="16557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8688" name="Line 24"/>
          <p:cNvSpPr>
            <a:spLocks noChangeShapeType="1"/>
          </p:cNvSpPr>
          <p:nvPr/>
        </p:nvSpPr>
        <p:spPr bwMode="auto">
          <a:xfrm>
            <a:off x="2268538" y="4668838"/>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8689" name="Line 25"/>
          <p:cNvSpPr>
            <a:spLocks noChangeShapeType="1"/>
          </p:cNvSpPr>
          <p:nvPr/>
        </p:nvSpPr>
        <p:spPr bwMode="auto">
          <a:xfrm>
            <a:off x="3975100"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8690" name="Line 26"/>
          <p:cNvSpPr>
            <a:spLocks noChangeShapeType="1"/>
          </p:cNvSpPr>
          <p:nvPr/>
        </p:nvSpPr>
        <p:spPr bwMode="auto">
          <a:xfrm>
            <a:off x="2824163"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8691" name="Line 27"/>
          <p:cNvSpPr>
            <a:spLocks noChangeShapeType="1"/>
          </p:cNvSpPr>
          <p:nvPr/>
        </p:nvSpPr>
        <p:spPr bwMode="auto">
          <a:xfrm>
            <a:off x="3400425"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8692" name="Line 28"/>
          <p:cNvSpPr>
            <a:spLocks noChangeShapeType="1"/>
          </p:cNvSpPr>
          <p:nvPr/>
        </p:nvSpPr>
        <p:spPr bwMode="auto">
          <a:xfrm>
            <a:off x="2247900"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8693" name="Line 29"/>
          <p:cNvSpPr>
            <a:spLocks noChangeShapeType="1"/>
          </p:cNvSpPr>
          <p:nvPr/>
        </p:nvSpPr>
        <p:spPr bwMode="auto">
          <a:xfrm>
            <a:off x="1671638"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8694" name="Line 30"/>
          <p:cNvSpPr>
            <a:spLocks noChangeShapeType="1"/>
          </p:cNvSpPr>
          <p:nvPr/>
        </p:nvSpPr>
        <p:spPr bwMode="auto">
          <a:xfrm>
            <a:off x="1095375"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8695" name="Text Box 31"/>
          <p:cNvSpPr txBox="1">
            <a:spLocks noChangeArrowheads="1"/>
          </p:cNvSpPr>
          <p:nvPr/>
        </p:nvSpPr>
        <p:spPr bwMode="auto">
          <a:xfrm>
            <a:off x="3810000" y="6327775"/>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0</a:t>
            </a:r>
          </a:p>
        </p:txBody>
      </p:sp>
      <p:sp>
        <p:nvSpPr>
          <p:cNvPr id="28696" name="Text Box 32"/>
          <p:cNvSpPr txBox="1">
            <a:spLocks noChangeArrowheads="1"/>
          </p:cNvSpPr>
          <p:nvPr/>
        </p:nvSpPr>
        <p:spPr bwMode="auto">
          <a:xfrm>
            <a:off x="3167063" y="631031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1.0</a:t>
            </a:r>
          </a:p>
        </p:txBody>
      </p:sp>
      <p:sp>
        <p:nvSpPr>
          <p:cNvPr id="28697" name="Text Box 33"/>
          <p:cNvSpPr txBox="1">
            <a:spLocks noChangeArrowheads="1"/>
          </p:cNvSpPr>
          <p:nvPr/>
        </p:nvSpPr>
        <p:spPr bwMode="auto">
          <a:xfrm>
            <a:off x="2566988" y="631031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2.0</a:t>
            </a:r>
          </a:p>
        </p:txBody>
      </p:sp>
      <p:sp>
        <p:nvSpPr>
          <p:cNvPr id="28698" name="Text Box 34"/>
          <p:cNvSpPr txBox="1">
            <a:spLocks noChangeArrowheads="1"/>
          </p:cNvSpPr>
          <p:nvPr/>
        </p:nvSpPr>
        <p:spPr bwMode="auto">
          <a:xfrm>
            <a:off x="2000250" y="6302375"/>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3.0</a:t>
            </a:r>
          </a:p>
        </p:txBody>
      </p:sp>
      <p:sp>
        <p:nvSpPr>
          <p:cNvPr id="28699" name="Text Box 35"/>
          <p:cNvSpPr txBox="1">
            <a:spLocks noChangeArrowheads="1"/>
          </p:cNvSpPr>
          <p:nvPr/>
        </p:nvSpPr>
        <p:spPr bwMode="auto">
          <a:xfrm>
            <a:off x="1454150" y="6318250"/>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4.0</a:t>
            </a:r>
          </a:p>
        </p:txBody>
      </p:sp>
      <p:sp>
        <p:nvSpPr>
          <p:cNvPr id="28700" name="Text Box 36"/>
          <p:cNvSpPr txBox="1">
            <a:spLocks noChangeArrowheads="1"/>
          </p:cNvSpPr>
          <p:nvPr/>
        </p:nvSpPr>
        <p:spPr bwMode="auto">
          <a:xfrm>
            <a:off x="823913" y="6324600"/>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5.0</a:t>
            </a:r>
          </a:p>
        </p:txBody>
      </p:sp>
      <p:sp>
        <p:nvSpPr>
          <p:cNvPr id="28701" name="Text Box 37"/>
          <p:cNvSpPr txBox="1">
            <a:spLocks noChangeArrowheads="1"/>
          </p:cNvSpPr>
          <p:nvPr/>
        </p:nvSpPr>
        <p:spPr bwMode="auto">
          <a:xfrm>
            <a:off x="2057400" y="6569075"/>
            <a:ext cx="8524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sz="1400">
                <a:solidFill>
                  <a:srgbClr val="000000"/>
                </a:solidFill>
              </a:rPr>
              <a:t>Distance</a:t>
            </a:r>
          </a:p>
        </p:txBody>
      </p:sp>
      <p:sp>
        <p:nvSpPr>
          <p:cNvPr id="28702" name="Text Box 45"/>
          <p:cNvSpPr txBox="1">
            <a:spLocks noChangeArrowheads="1"/>
          </p:cNvSpPr>
          <p:nvPr/>
        </p:nvSpPr>
        <p:spPr bwMode="auto">
          <a:xfrm>
            <a:off x="198438" y="4537075"/>
            <a:ext cx="1452562" cy="37623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Dendrogram</a:t>
            </a:r>
          </a:p>
        </p:txBody>
      </p:sp>
      <p:graphicFrame>
        <p:nvGraphicFramePr>
          <p:cNvPr id="28703" name="Object 46"/>
          <p:cNvGraphicFramePr>
            <a:graphicFrameLocks noChangeAspect="1"/>
          </p:cNvGraphicFramePr>
          <p:nvPr/>
        </p:nvGraphicFramePr>
        <p:xfrm>
          <a:off x="5556250" y="2636838"/>
          <a:ext cx="2133600" cy="1455737"/>
        </p:xfrm>
        <a:graphic>
          <a:graphicData uri="http://schemas.openxmlformats.org/presentationml/2006/ole">
            <mc:AlternateContent xmlns:mc="http://schemas.openxmlformats.org/markup-compatibility/2006">
              <mc:Choice xmlns:v="urn:schemas-microsoft-com:vml" Requires="v">
                <p:oleObj spid="_x0000_s67595" name="Equation" r:id="rId3" imgW="1040948" imgH="710891" progId="Equation.3">
                  <p:embed/>
                </p:oleObj>
              </mc:Choice>
              <mc:Fallback>
                <p:oleObj name="Equation" r:id="rId3" imgW="1040948" imgH="71089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6250" y="2636838"/>
                        <a:ext cx="2133600" cy="1455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04" name="Text Box 47"/>
          <p:cNvSpPr txBox="1">
            <a:spLocks noChangeArrowheads="1"/>
          </p:cNvSpPr>
          <p:nvPr/>
        </p:nvSpPr>
        <p:spPr bwMode="auto">
          <a:xfrm>
            <a:off x="4845050" y="266223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(12)</a:t>
            </a:r>
          </a:p>
        </p:txBody>
      </p:sp>
      <p:sp>
        <p:nvSpPr>
          <p:cNvPr id="28705" name="Text Box 48"/>
          <p:cNvSpPr txBox="1">
            <a:spLocks noChangeArrowheads="1"/>
          </p:cNvSpPr>
          <p:nvPr/>
        </p:nvSpPr>
        <p:spPr bwMode="auto">
          <a:xfrm>
            <a:off x="4979988" y="3167063"/>
            <a:ext cx="3095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3</a:t>
            </a:r>
          </a:p>
        </p:txBody>
      </p:sp>
      <p:sp>
        <p:nvSpPr>
          <p:cNvPr id="28706" name="Text Box 49"/>
          <p:cNvSpPr txBox="1">
            <a:spLocks noChangeArrowheads="1"/>
          </p:cNvSpPr>
          <p:nvPr/>
        </p:nvSpPr>
        <p:spPr bwMode="auto">
          <a:xfrm>
            <a:off x="4827588" y="3638550"/>
            <a:ext cx="681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(4 5)</a:t>
            </a:r>
          </a:p>
        </p:txBody>
      </p:sp>
      <p:sp>
        <p:nvSpPr>
          <p:cNvPr id="28707" name="Text Box 50"/>
          <p:cNvSpPr txBox="1">
            <a:spLocks noChangeArrowheads="1"/>
          </p:cNvSpPr>
          <p:nvPr/>
        </p:nvSpPr>
        <p:spPr bwMode="auto">
          <a:xfrm>
            <a:off x="5675313" y="220503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(12)</a:t>
            </a:r>
          </a:p>
        </p:txBody>
      </p:sp>
      <p:sp>
        <p:nvSpPr>
          <p:cNvPr id="28708" name="Text Box 51"/>
          <p:cNvSpPr txBox="1">
            <a:spLocks noChangeArrowheads="1"/>
          </p:cNvSpPr>
          <p:nvPr/>
        </p:nvSpPr>
        <p:spPr bwMode="auto">
          <a:xfrm>
            <a:off x="6499225" y="2205038"/>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3</a:t>
            </a:r>
          </a:p>
        </p:txBody>
      </p:sp>
      <p:sp>
        <p:nvSpPr>
          <p:cNvPr id="28709" name="Text Box 52"/>
          <p:cNvSpPr txBox="1">
            <a:spLocks noChangeArrowheads="1"/>
          </p:cNvSpPr>
          <p:nvPr/>
        </p:nvSpPr>
        <p:spPr bwMode="auto">
          <a:xfrm>
            <a:off x="6948488" y="2220913"/>
            <a:ext cx="681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(4 5)</a:t>
            </a:r>
          </a:p>
        </p:txBody>
      </p:sp>
      <p:sp>
        <p:nvSpPr>
          <p:cNvPr id="39" name="Oval 38"/>
          <p:cNvSpPr/>
          <p:nvPr/>
        </p:nvSpPr>
        <p:spPr bwMode="auto">
          <a:xfrm>
            <a:off x="4625585" y="3571762"/>
            <a:ext cx="941737" cy="525068"/>
          </a:xfrm>
          <a:prstGeom prst="ellipse">
            <a:avLst/>
          </a:prstGeom>
          <a:noFill/>
          <a:ln w="28575">
            <a:solidFill>
              <a:srgbClr val="C00000"/>
            </a:solidFill>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Tahoma" charset="0"/>
              <a:ea typeface="新細明體" pitchFamily="18" charset="-120"/>
            </a:endParaRPr>
          </a:p>
        </p:txBody>
      </p:sp>
      <p:cxnSp>
        <p:nvCxnSpPr>
          <p:cNvPr id="40" name="Straight Arrow Connector 39"/>
          <p:cNvCxnSpPr>
            <a:stCxn id="39" idx="3"/>
            <a:endCxn id="41" idx="7"/>
          </p:cNvCxnSpPr>
          <p:nvPr/>
        </p:nvCxnSpPr>
        <p:spPr bwMode="auto">
          <a:xfrm flipH="1">
            <a:off x="4017225" y="4019936"/>
            <a:ext cx="746274" cy="512087"/>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Oval 40"/>
          <p:cNvSpPr/>
          <p:nvPr/>
        </p:nvSpPr>
        <p:spPr bwMode="auto">
          <a:xfrm>
            <a:off x="2116137" y="4394426"/>
            <a:ext cx="2227263" cy="939573"/>
          </a:xfrm>
          <a:prstGeom prst="ellipse">
            <a:avLst/>
          </a:prstGeom>
          <a:noFill/>
          <a:ln w="28575">
            <a:solidFill>
              <a:srgbClr val="C00000"/>
            </a:solidFill>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Tahoma" charset="0"/>
              <a:ea typeface="新細明體" pitchFamily="18" charset="-120"/>
            </a:endParaRPr>
          </a:p>
        </p:txBody>
      </p:sp>
    </p:spTree>
    <p:extLst>
      <p:ext uri="{BB962C8B-B14F-4D97-AF65-F5344CB8AC3E}">
        <p14:creationId xmlns:p14="http://schemas.microsoft.com/office/powerpoint/2010/main" val="2368385163"/>
      </p:ext>
    </p:extLst>
  </p:cSld>
  <p:clrMapOvr>
    <a:masterClrMapping/>
  </p:clrMapOvr>
  <p:transition>
    <p:zo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4"/>
          <p:cNvSpPr>
            <a:spLocks noGrp="1"/>
          </p:cNvSpPr>
          <p:nvPr>
            <p:ph type="dt" sz="quarter" idx="10"/>
          </p:nvPr>
        </p:nvSpPr>
        <p:spPr>
          <a:noFill/>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kumimoji="0" lang="en-US" altLang="zh-TW" smtClean="0">
                <a:solidFill>
                  <a:srgbClr val="000000"/>
                </a:solidFill>
              </a:rPr>
              <a:t>COMP5331</a:t>
            </a:r>
          </a:p>
        </p:txBody>
      </p:sp>
      <p:sp>
        <p:nvSpPr>
          <p:cNvPr id="29699" name="Slide Number Placeholder 6"/>
          <p:cNvSpPr>
            <a:spLocks noGrp="1"/>
          </p:cNvSpPr>
          <p:nvPr>
            <p:ph type="sldNum" sz="quarter" idx="12"/>
          </p:nvPr>
        </p:nvSpPr>
        <p:spPr>
          <a:noFill/>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3C7D3F58-6B07-49AE-A068-0F214531490E}" type="slidenum">
              <a:rPr kumimoji="0" lang="en-US" altLang="zh-TW" smtClean="0">
                <a:solidFill>
                  <a:srgbClr val="000000"/>
                </a:solidFill>
              </a:rPr>
              <a:pPr eaLnBrk="1" hangingPunct="1"/>
              <a:t>59</a:t>
            </a:fld>
            <a:endParaRPr kumimoji="0" lang="en-US" altLang="zh-TW" smtClean="0">
              <a:solidFill>
                <a:srgbClr val="000000"/>
              </a:solidFill>
            </a:endParaRPr>
          </a:p>
        </p:txBody>
      </p:sp>
      <p:sp>
        <p:nvSpPr>
          <p:cNvPr id="29700" name="Rectangle 2"/>
          <p:cNvSpPr>
            <a:spLocks noGrp="1" noChangeArrowheads="1"/>
          </p:cNvSpPr>
          <p:nvPr>
            <p:ph type="title"/>
          </p:nvPr>
        </p:nvSpPr>
        <p:spPr/>
        <p:txBody>
          <a:bodyPr/>
          <a:lstStyle/>
          <a:p>
            <a:pPr eaLnBrk="1" hangingPunct="1"/>
            <a:endParaRPr lang="en-US" smtClean="0"/>
          </a:p>
        </p:txBody>
      </p:sp>
      <p:sp>
        <p:nvSpPr>
          <p:cNvPr id="29701" name="Rectangle 3"/>
          <p:cNvSpPr>
            <a:spLocks noChangeArrowheads="1"/>
          </p:cNvSpPr>
          <p:nvPr/>
        </p:nvSpPr>
        <p:spPr bwMode="auto">
          <a:xfrm>
            <a:off x="411163" y="4581525"/>
            <a:ext cx="4376737" cy="22764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29702" name="Text Box 4"/>
          <p:cNvSpPr txBox="1">
            <a:spLocks noChangeArrowheads="1"/>
          </p:cNvSpPr>
          <p:nvPr/>
        </p:nvSpPr>
        <p:spPr bwMode="auto">
          <a:xfrm>
            <a:off x="3975100" y="5824538"/>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a:t>
            </a:r>
          </a:p>
        </p:txBody>
      </p:sp>
      <p:sp>
        <p:nvSpPr>
          <p:cNvPr id="29703" name="Text Box 5"/>
          <p:cNvSpPr txBox="1">
            <a:spLocks noChangeArrowheads="1"/>
          </p:cNvSpPr>
          <p:nvPr/>
        </p:nvSpPr>
        <p:spPr bwMode="auto">
          <a:xfrm>
            <a:off x="3975100" y="5540375"/>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2</a:t>
            </a:r>
          </a:p>
        </p:txBody>
      </p:sp>
      <p:sp>
        <p:nvSpPr>
          <p:cNvPr id="29704" name="Text Box 6"/>
          <p:cNvSpPr txBox="1">
            <a:spLocks noChangeArrowheads="1"/>
          </p:cNvSpPr>
          <p:nvPr/>
        </p:nvSpPr>
        <p:spPr bwMode="auto">
          <a:xfrm>
            <a:off x="3971925" y="4532313"/>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5</a:t>
            </a:r>
          </a:p>
        </p:txBody>
      </p:sp>
      <p:sp>
        <p:nvSpPr>
          <p:cNvPr id="29705" name="Text Box 7"/>
          <p:cNvSpPr txBox="1">
            <a:spLocks noChangeArrowheads="1"/>
          </p:cNvSpPr>
          <p:nvPr/>
        </p:nvSpPr>
        <p:spPr bwMode="auto">
          <a:xfrm>
            <a:off x="3971925" y="4819650"/>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4</a:t>
            </a:r>
          </a:p>
        </p:txBody>
      </p:sp>
      <p:sp>
        <p:nvSpPr>
          <p:cNvPr id="29706" name="Line 9"/>
          <p:cNvSpPr>
            <a:spLocks noChangeShapeType="1"/>
          </p:cNvSpPr>
          <p:nvPr/>
        </p:nvSpPr>
        <p:spPr bwMode="auto">
          <a:xfrm>
            <a:off x="663575" y="6334125"/>
            <a:ext cx="3311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9707" name="Line 10"/>
          <p:cNvSpPr>
            <a:spLocks noChangeShapeType="1"/>
          </p:cNvSpPr>
          <p:nvPr/>
        </p:nvSpPr>
        <p:spPr bwMode="auto">
          <a:xfrm flipV="1">
            <a:off x="2824163" y="6046788"/>
            <a:ext cx="11509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9708" name="Line 11"/>
          <p:cNvSpPr>
            <a:spLocks noChangeShapeType="1"/>
          </p:cNvSpPr>
          <p:nvPr/>
        </p:nvSpPr>
        <p:spPr bwMode="auto">
          <a:xfrm flipV="1">
            <a:off x="2832100" y="5718175"/>
            <a:ext cx="11509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9709" name="Line 12"/>
          <p:cNvSpPr>
            <a:spLocks noChangeShapeType="1"/>
          </p:cNvSpPr>
          <p:nvPr/>
        </p:nvSpPr>
        <p:spPr bwMode="auto">
          <a:xfrm>
            <a:off x="2824163" y="568642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9710" name="Line 13"/>
          <p:cNvSpPr>
            <a:spLocks noChangeShapeType="1"/>
          </p:cNvSpPr>
          <p:nvPr/>
        </p:nvSpPr>
        <p:spPr bwMode="auto">
          <a:xfrm flipV="1">
            <a:off x="2268538" y="5056188"/>
            <a:ext cx="16557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9711" name="Line 14"/>
          <p:cNvSpPr>
            <a:spLocks noChangeShapeType="1"/>
          </p:cNvSpPr>
          <p:nvPr/>
        </p:nvSpPr>
        <p:spPr bwMode="auto">
          <a:xfrm flipV="1">
            <a:off x="2268538" y="4686300"/>
            <a:ext cx="16557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9712" name="Line 15"/>
          <p:cNvSpPr>
            <a:spLocks noChangeShapeType="1"/>
          </p:cNvSpPr>
          <p:nvPr/>
        </p:nvSpPr>
        <p:spPr bwMode="auto">
          <a:xfrm>
            <a:off x="2268538" y="4668838"/>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9713" name="Line 16"/>
          <p:cNvSpPr>
            <a:spLocks noChangeShapeType="1"/>
          </p:cNvSpPr>
          <p:nvPr/>
        </p:nvSpPr>
        <p:spPr bwMode="auto">
          <a:xfrm>
            <a:off x="3975100"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9714" name="Line 17"/>
          <p:cNvSpPr>
            <a:spLocks noChangeShapeType="1"/>
          </p:cNvSpPr>
          <p:nvPr/>
        </p:nvSpPr>
        <p:spPr bwMode="auto">
          <a:xfrm>
            <a:off x="2824163"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9715" name="Line 18"/>
          <p:cNvSpPr>
            <a:spLocks noChangeShapeType="1"/>
          </p:cNvSpPr>
          <p:nvPr/>
        </p:nvSpPr>
        <p:spPr bwMode="auto">
          <a:xfrm>
            <a:off x="3400425"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9716" name="Line 19"/>
          <p:cNvSpPr>
            <a:spLocks noChangeShapeType="1"/>
          </p:cNvSpPr>
          <p:nvPr/>
        </p:nvSpPr>
        <p:spPr bwMode="auto">
          <a:xfrm>
            <a:off x="2247900"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9717" name="Line 20"/>
          <p:cNvSpPr>
            <a:spLocks noChangeShapeType="1"/>
          </p:cNvSpPr>
          <p:nvPr/>
        </p:nvSpPr>
        <p:spPr bwMode="auto">
          <a:xfrm>
            <a:off x="1671638"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9718" name="Line 21"/>
          <p:cNvSpPr>
            <a:spLocks noChangeShapeType="1"/>
          </p:cNvSpPr>
          <p:nvPr/>
        </p:nvSpPr>
        <p:spPr bwMode="auto">
          <a:xfrm>
            <a:off x="1095375"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9719" name="Text Box 22"/>
          <p:cNvSpPr txBox="1">
            <a:spLocks noChangeArrowheads="1"/>
          </p:cNvSpPr>
          <p:nvPr/>
        </p:nvSpPr>
        <p:spPr bwMode="auto">
          <a:xfrm>
            <a:off x="3810000" y="6327775"/>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0</a:t>
            </a:r>
          </a:p>
        </p:txBody>
      </p:sp>
      <p:sp>
        <p:nvSpPr>
          <p:cNvPr id="29720" name="Text Box 23"/>
          <p:cNvSpPr txBox="1">
            <a:spLocks noChangeArrowheads="1"/>
          </p:cNvSpPr>
          <p:nvPr/>
        </p:nvSpPr>
        <p:spPr bwMode="auto">
          <a:xfrm>
            <a:off x="3167063" y="631031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1.0</a:t>
            </a:r>
          </a:p>
        </p:txBody>
      </p:sp>
      <p:sp>
        <p:nvSpPr>
          <p:cNvPr id="29721" name="Text Box 24"/>
          <p:cNvSpPr txBox="1">
            <a:spLocks noChangeArrowheads="1"/>
          </p:cNvSpPr>
          <p:nvPr/>
        </p:nvSpPr>
        <p:spPr bwMode="auto">
          <a:xfrm>
            <a:off x="2566988" y="631031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2.0</a:t>
            </a:r>
          </a:p>
        </p:txBody>
      </p:sp>
      <p:sp>
        <p:nvSpPr>
          <p:cNvPr id="29722" name="Text Box 25"/>
          <p:cNvSpPr txBox="1">
            <a:spLocks noChangeArrowheads="1"/>
          </p:cNvSpPr>
          <p:nvPr/>
        </p:nvSpPr>
        <p:spPr bwMode="auto">
          <a:xfrm>
            <a:off x="2000250" y="6302375"/>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3.0</a:t>
            </a:r>
          </a:p>
        </p:txBody>
      </p:sp>
      <p:sp>
        <p:nvSpPr>
          <p:cNvPr id="29723" name="Text Box 26"/>
          <p:cNvSpPr txBox="1">
            <a:spLocks noChangeArrowheads="1"/>
          </p:cNvSpPr>
          <p:nvPr/>
        </p:nvSpPr>
        <p:spPr bwMode="auto">
          <a:xfrm>
            <a:off x="1454150" y="6318250"/>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4.0</a:t>
            </a:r>
          </a:p>
        </p:txBody>
      </p:sp>
      <p:sp>
        <p:nvSpPr>
          <p:cNvPr id="29724" name="Text Box 27"/>
          <p:cNvSpPr txBox="1">
            <a:spLocks noChangeArrowheads="1"/>
          </p:cNvSpPr>
          <p:nvPr/>
        </p:nvSpPr>
        <p:spPr bwMode="auto">
          <a:xfrm>
            <a:off x="823913" y="6324600"/>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5.0</a:t>
            </a:r>
          </a:p>
        </p:txBody>
      </p:sp>
      <p:sp>
        <p:nvSpPr>
          <p:cNvPr id="29725" name="Text Box 28"/>
          <p:cNvSpPr txBox="1">
            <a:spLocks noChangeArrowheads="1"/>
          </p:cNvSpPr>
          <p:nvPr/>
        </p:nvSpPr>
        <p:spPr bwMode="auto">
          <a:xfrm>
            <a:off x="2057400" y="6569075"/>
            <a:ext cx="8524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sz="1400">
                <a:solidFill>
                  <a:srgbClr val="000000"/>
                </a:solidFill>
              </a:rPr>
              <a:t>Distance</a:t>
            </a:r>
          </a:p>
        </p:txBody>
      </p:sp>
      <p:grpSp>
        <p:nvGrpSpPr>
          <p:cNvPr id="13366" name="Group 54"/>
          <p:cNvGrpSpPr>
            <a:grpSpLocks/>
          </p:cNvGrpSpPr>
          <p:nvPr/>
        </p:nvGrpSpPr>
        <p:grpSpPr bwMode="auto">
          <a:xfrm>
            <a:off x="1692275" y="4868863"/>
            <a:ext cx="2592388" cy="690562"/>
            <a:chOff x="1066" y="3067"/>
            <a:chExt cx="1633" cy="435"/>
          </a:xfrm>
        </p:grpSpPr>
        <p:sp>
          <p:nvSpPr>
            <p:cNvPr id="29742" name="Text Box 8"/>
            <p:cNvSpPr txBox="1">
              <a:spLocks noChangeArrowheads="1"/>
            </p:cNvSpPr>
            <p:nvPr/>
          </p:nvSpPr>
          <p:spPr bwMode="auto">
            <a:xfrm>
              <a:off x="2504" y="3271"/>
              <a:ext cx="1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3</a:t>
              </a:r>
            </a:p>
          </p:txBody>
        </p:sp>
        <p:sp>
          <p:nvSpPr>
            <p:cNvPr id="29743" name="Line 29"/>
            <p:cNvSpPr>
              <a:spLocks noChangeShapeType="1"/>
            </p:cNvSpPr>
            <p:nvPr/>
          </p:nvSpPr>
          <p:spPr bwMode="auto">
            <a:xfrm flipV="1">
              <a:off x="1066" y="3385"/>
              <a:ext cx="14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9744" name="Line 30"/>
            <p:cNvSpPr>
              <a:spLocks noChangeShapeType="1"/>
            </p:cNvSpPr>
            <p:nvPr/>
          </p:nvSpPr>
          <p:spPr bwMode="auto">
            <a:xfrm>
              <a:off x="1066" y="3077"/>
              <a:ext cx="0" cy="3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29745" name="Line 31"/>
            <p:cNvSpPr>
              <a:spLocks noChangeShapeType="1"/>
            </p:cNvSpPr>
            <p:nvPr/>
          </p:nvSpPr>
          <p:spPr bwMode="auto">
            <a:xfrm flipV="1">
              <a:off x="1066" y="3067"/>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grpSp>
      <p:sp>
        <p:nvSpPr>
          <p:cNvPr id="29727" name="Text Box 36"/>
          <p:cNvSpPr txBox="1">
            <a:spLocks noChangeArrowheads="1"/>
          </p:cNvSpPr>
          <p:nvPr/>
        </p:nvSpPr>
        <p:spPr bwMode="auto">
          <a:xfrm>
            <a:off x="198438" y="4537075"/>
            <a:ext cx="1452562" cy="37623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Dendrogram</a:t>
            </a:r>
          </a:p>
        </p:txBody>
      </p:sp>
      <p:graphicFrame>
        <p:nvGraphicFramePr>
          <p:cNvPr id="29728" name="Object 37"/>
          <p:cNvGraphicFramePr>
            <a:graphicFrameLocks noChangeAspect="1"/>
          </p:cNvGraphicFramePr>
          <p:nvPr/>
        </p:nvGraphicFramePr>
        <p:xfrm>
          <a:off x="1717675" y="2636838"/>
          <a:ext cx="2133600" cy="1455737"/>
        </p:xfrm>
        <a:graphic>
          <a:graphicData uri="http://schemas.openxmlformats.org/presentationml/2006/ole">
            <mc:AlternateContent xmlns:mc="http://schemas.openxmlformats.org/markup-compatibility/2006">
              <mc:Choice xmlns:v="urn:schemas-microsoft-com:vml" Requires="v">
                <p:oleObj spid="_x0000_s68627" name="Equation" r:id="rId3" imgW="1040948" imgH="710891" progId="Equation.3">
                  <p:embed/>
                </p:oleObj>
              </mc:Choice>
              <mc:Fallback>
                <p:oleObj name="Equation" r:id="rId3" imgW="1040948" imgH="71089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7675" y="2636838"/>
                        <a:ext cx="2133600" cy="1455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29" name="Text Box 38"/>
          <p:cNvSpPr txBox="1">
            <a:spLocks noChangeArrowheads="1"/>
          </p:cNvSpPr>
          <p:nvPr/>
        </p:nvSpPr>
        <p:spPr bwMode="auto">
          <a:xfrm>
            <a:off x="1006475" y="266223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(12)</a:t>
            </a:r>
          </a:p>
        </p:txBody>
      </p:sp>
      <p:sp>
        <p:nvSpPr>
          <p:cNvPr id="29730" name="Text Box 39"/>
          <p:cNvSpPr txBox="1">
            <a:spLocks noChangeArrowheads="1"/>
          </p:cNvSpPr>
          <p:nvPr/>
        </p:nvSpPr>
        <p:spPr bwMode="auto">
          <a:xfrm>
            <a:off x="1141413" y="3167063"/>
            <a:ext cx="3095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3</a:t>
            </a:r>
          </a:p>
        </p:txBody>
      </p:sp>
      <p:sp>
        <p:nvSpPr>
          <p:cNvPr id="29731" name="Text Box 40"/>
          <p:cNvSpPr txBox="1">
            <a:spLocks noChangeArrowheads="1"/>
          </p:cNvSpPr>
          <p:nvPr/>
        </p:nvSpPr>
        <p:spPr bwMode="auto">
          <a:xfrm>
            <a:off x="989013" y="3638550"/>
            <a:ext cx="681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(4 5)</a:t>
            </a:r>
          </a:p>
        </p:txBody>
      </p:sp>
      <p:sp>
        <p:nvSpPr>
          <p:cNvPr id="29732" name="Text Box 41"/>
          <p:cNvSpPr txBox="1">
            <a:spLocks noChangeArrowheads="1"/>
          </p:cNvSpPr>
          <p:nvPr/>
        </p:nvSpPr>
        <p:spPr bwMode="auto">
          <a:xfrm>
            <a:off x="1836738" y="220503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(12)</a:t>
            </a:r>
          </a:p>
        </p:txBody>
      </p:sp>
      <p:sp>
        <p:nvSpPr>
          <p:cNvPr id="29733" name="Text Box 42"/>
          <p:cNvSpPr txBox="1">
            <a:spLocks noChangeArrowheads="1"/>
          </p:cNvSpPr>
          <p:nvPr/>
        </p:nvSpPr>
        <p:spPr bwMode="auto">
          <a:xfrm>
            <a:off x="2660650" y="2205038"/>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3</a:t>
            </a:r>
          </a:p>
        </p:txBody>
      </p:sp>
      <p:sp>
        <p:nvSpPr>
          <p:cNvPr id="29734" name="Text Box 43"/>
          <p:cNvSpPr txBox="1">
            <a:spLocks noChangeArrowheads="1"/>
          </p:cNvSpPr>
          <p:nvPr/>
        </p:nvSpPr>
        <p:spPr bwMode="auto">
          <a:xfrm>
            <a:off x="3109913" y="2220913"/>
            <a:ext cx="681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(4 5)</a:t>
            </a:r>
          </a:p>
        </p:txBody>
      </p:sp>
      <p:grpSp>
        <p:nvGrpSpPr>
          <p:cNvPr id="13365" name="Group 53"/>
          <p:cNvGrpSpPr>
            <a:grpSpLocks/>
          </p:cNvGrpSpPr>
          <p:nvPr/>
        </p:nvGrpSpPr>
        <p:grpSpPr bwMode="auto">
          <a:xfrm>
            <a:off x="5565775" y="2486025"/>
            <a:ext cx="2332038" cy="1346200"/>
            <a:chOff x="3506" y="1566"/>
            <a:chExt cx="1469" cy="848"/>
          </a:xfrm>
        </p:grpSpPr>
        <p:graphicFrame>
          <p:nvGraphicFramePr>
            <p:cNvPr id="29737" name="Object 45"/>
            <p:cNvGraphicFramePr>
              <a:graphicFrameLocks noChangeAspect="1"/>
            </p:cNvGraphicFramePr>
            <p:nvPr/>
          </p:nvGraphicFramePr>
          <p:xfrm>
            <a:off x="4017" y="1825"/>
            <a:ext cx="918" cy="589"/>
          </p:xfrm>
          <a:graphic>
            <a:graphicData uri="http://schemas.openxmlformats.org/presentationml/2006/ole">
              <mc:AlternateContent xmlns:mc="http://schemas.openxmlformats.org/markup-compatibility/2006">
                <mc:Choice xmlns:v="urn:schemas-microsoft-com:vml" Requires="v">
                  <p:oleObj spid="_x0000_s68628" name="Equation" r:id="rId5" imgW="711200" imgH="457200" progId="Equation.3">
                    <p:embed/>
                  </p:oleObj>
                </mc:Choice>
                <mc:Fallback>
                  <p:oleObj name="Equation" r:id="rId5" imgW="7112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7" y="1825"/>
                          <a:ext cx="918" cy="5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38" name="Text Box 46"/>
            <p:cNvSpPr txBox="1">
              <a:spLocks noChangeArrowheads="1"/>
            </p:cNvSpPr>
            <p:nvPr/>
          </p:nvSpPr>
          <p:spPr bwMode="auto">
            <a:xfrm>
              <a:off x="3557" y="183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(12)</a:t>
              </a:r>
            </a:p>
          </p:txBody>
        </p:sp>
        <p:sp>
          <p:nvSpPr>
            <p:cNvPr id="29739" name="Text Box 47"/>
            <p:cNvSpPr txBox="1">
              <a:spLocks noChangeArrowheads="1"/>
            </p:cNvSpPr>
            <p:nvPr/>
          </p:nvSpPr>
          <p:spPr bwMode="auto">
            <a:xfrm>
              <a:off x="3506" y="2156"/>
              <a:ext cx="5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(3 4 5)</a:t>
              </a:r>
            </a:p>
          </p:txBody>
        </p:sp>
        <p:sp>
          <p:nvSpPr>
            <p:cNvPr id="29740" name="Text Box 49"/>
            <p:cNvSpPr txBox="1">
              <a:spLocks noChangeArrowheads="1"/>
            </p:cNvSpPr>
            <p:nvPr/>
          </p:nvSpPr>
          <p:spPr bwMode="auto">
            <a:xfrm>
              <a:off x="4031" y="156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(12)</a:t>
              </a:r>
            </a:p>
          </p:txBody>
        </p:sp>
        <p:sp>
          <p:nvSpPr>
            <p:cNvPr id="29741" name="Text Box 50"/>
            <p:cNvSpPr txBox="1">
              <a:spLocks noChangeArrowheads="1"/>
            </p:cNvSpPr>
            <p:nvPr/>
          </p:nvSpPr>
          <p:spPr bwMode="auto">
            <a:xfrm>
              <a:off x="4422" y="1566"/>
              <a:ext cx="5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(3 4 5)</a:t>
              </a:r>
            </a:p>
          </p:txBody>
        </p:sp>
      </p:grpSp>
      <p:sp>
        <p:nvSpPr>
          <p:cNvPr id="13364" name="Oval 52"/>
          <p:cNvSpPr>
            <a:spLocks noChangeArrowheads="1"/>
          </p:cNvSpPr>
          <p:nvPr/>
        </p:nvSpPr>
        <p:spPr bwMode="auto">
          <a:xfrm>
            <a:off x="2473325" y="3551238"/>
            <a:ext cx="647700" cy="503237"/>
          </a:xfrm>
          <a:prstGeom prst="ellipse">
            <a:avLst/>
          </a:prstGeom>
          <a:noFill/>
          <a:ln w="38100">
            <a:solidFill>
              <a:schemeClr val="accent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Tree>
    <p:extLst>
      <p:ext uri="{BB962C8B-B14F-4D97-AF65-F5344CB8AC3E}">
        <p14:creationId xmlns:p14="http://schemas.microsoft.com/office/powerpoint/2010/main" val="82470447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6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6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09600" y="381000"/>
            <a:ext cx="7296150" cy="533400"/>
          </a:xfrm>
          <a:noFill/>
        </p:spPr>
        <p:txBody>
          <a:bodyPr lIns="92075" tIns="46038" rIns="92075" bIns="46038" anchor="ctr"/>
          <a:lstStyle/>
          <a:p>
            <a:pPr eaLnBrk="1" hangingPunct="1"/>
            <a:r>
              <a:rPr lang="en-US" altLang="zh-CN" smtClean="0">
                <a:ea typeface="宋体" pitchFamily="2" charset="-122"/>
              </a:rPr>
              <a:t>Quality: What Is Good Clustering?</a:t>
            </a:r>
          </a:p>
        </p:txBody>
      </p:sp>
      <p:sp>
        <p:nvSpPr>
          <p:cNvPr id="11267" name="Rectangle 3"/>
          <p:cNvSpPr>
            <a:spLocks noGrp="1" noChangeArrowheads="1"/>
          </p:cNvSpPr>
          <p:nvPr>
            <p:ph type="body" idx="1"/>
          </p:nvPr>
        </p:nvSpPr>
        <p:spPr>
          <a:xfrm>
            <a:off x="381000" y="1447800"/>
            <a:ext cx="8382000" cy="4876800"/>
          </a:xfrm>
          <a:noFill/>
        </p:spPr>
        <p:txBody>
          <a:bodyPr lIns="92075" tIns="46038" rIns="92075" bIns="46038"/>
          <a:lstStyle/>
          <a:p>
            <a:pPr eaLnBrk="1" hangingPunct="1">
              <a:lnSpc>
                <a:spcPct val="130000"/>
              </a:lnSpc>
            </a:pPr>
            <a:r>
              <a:rPr lang="en-US" altLang="zh-CN" sz="2400" smtClean="0">
                <a:ea typeface="宋体" pitchFamily="2" charset="-122"/>
              </a:rPr>
              <a:t>A </a:t>
            </a:r>
            <a:r>
              <a:rPr lang="en-US" altLang="zh-CN" sz="2400" u="sng" smtClean="0">
                <a:ea typeface="宋体" pitchFamily="2" charset="-122"/>
              </a:rPr>
              <a:t>good clustering</a:t>
            </a:r>
            <a:r>
              <a:rPr lang="en-US" altLang="zh-CN" sz="2400" smtClean="0">
                <a:ea typeface="宋体" pitchFamily="2" charset="-122"/>
              </a:rPr>
              <a:t> method will produce high quality clusters</a:t>
            </a:r>
          </a:p>
          <a:p>
            <a:pPr lvl="1" eaLnBrk="1" hangingPunct="1">
              <a:lnSpc>
                <a:spcPct val="130000"/>
              </a:lnSpc>
            </a:pPr>
            <a:r>
              <a:rPr lang="en-US" altLang="zh-CN" sz="2400" smtClean="0">
                <a:ea typeface="宋体" pitchFamily="2" charset="-122"/>
              </a:rPr>
              <a:t>high </a:t>
            </a:r>
            <a:r>
              <a:rPr lang="en-US" altLang="zh-CN" sz="2400" u="sng" smtClean="0">
                <a:ea typeface="宋体" pitchFamily="2" charset="-122"/>
              </a:rPr>
              <a:t>intra-class</a:t>
            </a:r>
            <a:r>
              <a:rPr lang="en-US" altLang="zh-CN" sz="2400" smtClean="0">
                <a:ea typeface="宋体" pitchFamily="2" charset="-122"/>
              </a:rPr>
              <a:t> similarity: </a:t>
            </a:r>
            <a:r>
              <a:rPr lang="en-US" altLang="zh-CN" sz="2400" smtClean="0">
                <a:solidFill>
                  <a:schemeClr val="hlink"/>
                </a:solidFill>
                <a:ea typeface="宋体" pitchFamily="2" charset="-122"/>
              </a:rPr>
              <a:t>cohesive</a:t>
            </a:r>
            <a:r>
              <a:rPr lang="en-US" altLang="zh-CN" sz="2400" smtClean="0">
                <a:ea typeface="宋体" pitchFamily="2" charset="-122"/>
              </a:rPr>
              <a:t> within clusters</a:t>
            </a:r>
          </a:p>
          <a:p>
            <a:pPr lvl="1" eaLnBrk="1" hangingPunct="1">
              <a:lnSpc>
                <a:spcPct val="130000"/>
              </a:lnSpc>
            </a:pPr>
            <a:r>
              <a:rPr lang="en-US" altLang="zh-CN" sz="2400" smtClean="0">
                <a:ea typeface="宋体" pitchFamily="2" charset="-122"/>
              </a:rPr>
              <a:t>low </a:t>
            </a:r>
            <a:r>
              <a:rPr lang="en-US" altLang="zh-CN" sz="2400" u="sng" smtClean="0">
                <a:ea typeface="宋体" pitchFamily="2" charset="-122"/>
              </a:rPr>
              <a:t>inter-class</a:t>
            </a:r>
            <a:r>
              <a:rPr lang="en-US" altLang="zh-CN" sz="2400" smtClean="0">
                <a:ea typeface="宋体" pitchFamily="2" charset="-122"/>
              </a:rPr>
              <a:t> similarity: </a:t>
            </a:r>
            <a:r>
              <a:rPr lang="en-US" altLang="zh-CN" sz="2400" smtClean="0">
                <a:solidFill>
                  <a:schemeClr val="hlink"/>
                </a:solidFill>
                <a:ea typeface="宋体" pitchFamily="2" charset="-122"/>
              </a:rPr>
              <a:t>distinctive</a:t>
            </a:r>
            <a:r>
              <a:rPr lang="en-US" altLang="zh-CN" sz="2400" smtClean="0">
                <a:ea typeface="宋体" pitchFamily="2" charset="-122"/>
              </a:rPr>
              <a:t> between clusters</a:t>
            </a:r>
          </a:p>
          <a:p>
            <a:pPr eaLnBrk="1" hangingPunct="1">
              <a:lnSpc>
                <a:spcPct val="130000"/>
              </a:lnSpc>
            </a:pPr>
            <a:r>
              <a:rPr lang="en-US" altLang="zh-CN" sz="2400" smtClean="0">
                <a:ea typeface="宋体" pitchFamily="2" charset="-122"/>
              </a:rPr>
              <a:t>The </a:t>
            </a:r>
            <a:r>
              <a:rPr lang="en-US" altLang="zh-CN" sz="2400" u="sng" smtClean="0">
                <a:ea typeface="宋体" pitchFamily="2" charset="-122"/>
              </a:rPr>
              <a:t>quality</a:t>
            </a:r>
            <a:r>
              <a:rPr lang="en-US" altLang="zh-CN" sz="2400" smtClean="0">
                <a:ea typeface="宋体" pitchFamily="2" charset="-122"/>
              </a:rPr>
              <a:t> of a clustering method depends on</a:t>
            </a:r>
          </a:p>
          <a:p>
            <a:pPr lvl="1" eaLnBrk="1" hangingPunct="1">
              <a:lnSpc>
                <a:spcPct val="130000"/>
              </a:lnSpc>
            </a:pPr>
            <a:r>
              <a:rPr lang="en-US" altLang="zh-CN" sz="2400" smtClean="0">
                <a:ea typeface="宋体" pitchFamily="2" charset="-122"/>
              </a:rPr>
              <a:t>the similarity measure used by the method </a:t>
            </a:r>
          </a:p>
          <a:p>
            <a:pPr lvl="1" eaLnBrk="1" hangingPunct="1">
              <a:lnSpc>
                <a:spcPct val="130000"/>
              </a:lnSpc>
            </a:pPr>
            <a:r>
              <a:rPr lang="en-US" altLang="zh-CN" sz="2400" smtClean="0">
                <a:ea typeface="宋体" pitchFamily="2" charset="-122"/>
              </a:rPr>
              <a:t>its implementation, and</a:t>
            </a:r>
          </a:p>
          <a:p>
            <a:pPr lvl="1" eaLnBrk="1" hangingPunct="1">
              <a:lnSpc>
                <a:spcPct val="130000"/>
              </a:lnSpc>
            </a:pPr>
            <a:r>
              <a:rPr lang="en-US" altLang="zh-CN" sz="2400" smtClean="0">
                <a:ea typeface="宋体" pitchFamily="2" charset="-122"/>
              </a:rPr>
              <a:t>Its ability to discover some or all of the </a:t>
            </a:r>
            <a:r>
              <a:rPr lang="en-US" altLang="zh-CN" sz="2400" u="sng" smtClean="0">
                <a:ea typeface="宋体" pitchFamily="2" charset="-122"/>
              </a:rPr>
              <a:t>hidden</a:t>
            </a:r>
            <a:r>
              <a:rPr lang="en-US" altLang="zh-CN" sz="2400" smtClean="0">
                <a:ea typeface="宋体" pitchFamily="2" charset="-122"/>
              </a:rPr>
              <a:t> patterns</a:t>
            </a:r>
          </a:p>
        </p:txBody>
      </p:sp>
      <p:sp>
        <p:nvSpPr>
          <p:cNvPr id="11268" name="Slide Number Placeholder 6"/>
          <p:cNvSpPr>
            <a:spLocks noGrp="1"/>
          </p:cNvSpPr>
          <p:nvPr>
            <p:ph type="sldNum" sz="quarter" idx="12"/>
          </p:nvPr>
        </p:nvSpPr>
        <p:spPr>
          <a:noFill/>
        </p:spPr>
        <p:txBody>
          <a:bodyPr/>
          <a:lstStyle/>
          <a:p>
            <a:fld id="{EC7469DE-17F7-4DFB-867B-BC650ADE9E85}" type="slidenum">
              <a:rPr lang="en-US" altLang="zh-CN"/>
              <a:pPr/>
              <a:t>6</a:t>
            </a:fld>
            <a:endParaRPr lang="en-US" altLang="zh-CN"/>
          </a:p>
        </p:txBody>
      </p:sp>
    </p:spTree>
  </p:cSld>
  <p:clrMapOvr>
    <a:masterClrMapping/>
  </p:clrMapOvr>
  <p:transition>
    <p:zo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4"/>
          <p:cNvSpPr>
            <a:spLocks noGrp="1"/>
          </p:cNvSpPr>
          <p:nvPr>
            <p:ph type="dt" sz="quarter" idx="10"/>
          </p:nvPr>
        </p:nvSpPr>
        <p:spPr>
          <a:noFill/>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kumimoji="0" lang="en-US" altLang="zh-TW" smtClean="0">
                <a:solidFill>
                  <a:srgbClr val="000000"/>
                </a:solidFill>
              </a:rPr>
              <a:t>COMP5331</a:t>
            </a:r>
          </a:p>
        </p:txBody>
      </p:sp>
      <p:sp>
        <p:nvSpPr>
          <p:cNvPr id="30723" name="Slide Number Placeholder 6"/>
          <p:cNvSpPr>
            <a:spLocks noGrp="1"/>
          </p:cNvSpPr>
          <p:nvPr>
            <p:ph type="sldNum" sz="quarter" idx="12"/>
          </p:nvPr>
        </p:nvSpPr>
        <p:spPr>
          <a:noFill/>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09850C9E-73DE-4FB5-9CE2-5A25E2B040BD}" type="slidenum">
              <a:rPr kumimoji="0" lang="en-US" altLang="zh-TW" smtClean="0">
                <a:solidFill>
                  <a:srgbClr val="000000"/>
                </a:solidFill>
              </a:rPr>
              <a:pPr eaLnBrk="1" hangingPunct="1"/>
              <a:t>60</a:t>
            </a:fld>
            <a:endParaRPr kumimoji="0" lang="en-US" altLang="zh-TW" smtClean="0">
              <a:solidFill>
                <a:srgbClr val="000000"/>
              </a:solidFill>
            </a:endParaRPr>
          </a:p>
        </p:txBody>
      </p:sp>
      <p:sp>
        <p:nvSpPr>
          <p:cNvPr id="30724" name="Rectangle 2"/>
          <p:cNvSpPr>
            <a:spLocks noGrp="1" noChangeArrowheads="1"/>
          </p:cNvSpPr>
          <p:nvPr>
            <p:ph type="title"/>
          </p:nvPr>
        </p:nvSpPr>
        <p:spPr/>
        <p:txBody>
          <a:bodyPr/>
          <a:lstStyle/>
          <a:p>
            <a:pPr eaLnBrk="1" hangingPunct="1"/>
            <a:endParaRPr lang="en-US" smtClean="0"/>
          </a:p>
        </p:txBody>
      </p:sp>
      <p:sp>
        <p:nvSpPr>
          <p:cNvPr id="30725" name="Rectangle 3"/>
          <p:cNvSpPr>
            <a:spLocks noChangeArrowheads="1"/>
          </p:cNvSpPr>
          <p:nvPr/>
        </p:nvSpPr>
        <p:spPr bwMode="auto">
          <a:xfrm>
            <a:off x="411163" y="4581525"/>
            <a:ext cx="4376737" cy="22764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30726" name="Text Box 4"/>
          <p:cNvSpPr txBox="1">
            <a:spLocks noChangeArrowheads="1"/>
          </p:cNvSpPr>
          <p:nvPr/>
        </p:nvSpPr>
        <p:spPr bwMode="auto">
          <a:xfrm>
            <a:off x="3975100" y="5824538"/>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a:t>
            </a:r>
          </a:p>
        </p:txBody>
      </p:sp>
      <p:sp>
        <p:nvSpPr>
          <p:cNvPr id="30727" name="Text Box 5"/>
          <p:cNvSpPr txBox="1">
            <a:spLocks noChangeArrowheads="1"/>
          </p:cNvSpPr>
          <p:nvPr/>
        </p:nvSpPr>
        <p:spPr bwMode="auto">
          <a:xfrm>
            <a:off x="3975100" y="5540375"/>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2</a:t>
            </a:r>
          </a:p>
        </p:txBody>
      </p:sp>
      <p:sp>
        <p:nvSpPr>
          <p:cNvPr id="30728" name="Text Box 6"/>
          <p:cNvSpPr txBox="1">
            <a:spLocks noChangeArrowheads="1"/>
          </p:cNvSpPr>
          <p:nvPr/>
        </p:nvSpPr>
        <p:spPr bwMode="auto">
          <a:xfrm>
            <a:off x="3971925" y="4532313"/>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5</a:t>
            </a:r>
          </a:p>
        </p:txBody>
      </p:sp>
      <p:sp>
        <p:nvSpPr>
          <p:cNvPr id="30729" name="Text Box 7"/>
          <p:cNvSpPr txBox="1">
            <a:spLocks noChangeArrowheads="1"/>
          </p:cNvSpPr>
          <p:nvPr/>
        </p:nvSpPr>
        <p:spPr bwMode="auto">
          <a:xfrm>
            <a:off x="3971925" y="4819650"/>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4</a:t>
            </a:r>
          </a:p>
        </p:txBody>
      </p:sp>
      <p:sp>
        <p:nvSpPr>
          <p:cNvPr id="30730" name="Line 8"/>
          <p:cNvSpPr>
            <a:spLocks noChangeShapeType="1"/>
          </p:cNvSpPr>
          <p:nvPr/>
        </p:nvSpPr>
        <p:spPr bwMode="auto">
          <a:xfrm>
            <a:off x="663575" y="6334125"/>
            <a:ext cx="3311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30731" name="Line 9"/>
          <p:cNvSpPr>
            <a:spLocks noChangeShapeType="1"/>
          </p:cNvSpPr>
          <p:nvPr/>
        </p:nvSpPr>
        <p:spPr bwMode="auto">
          <a:xfrm flipV="1">
            <a:off x="2824163" y="6046788"/>
            <a:ext cx="11509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30732" name="Line 10"/>
          <p:cNvSpPr>
            <a:spLocks noChangeShapeType="1"/>
          </p:cNvSpPr>
          <p:nvPr/>
        </p:nvSpPr>
        <p:spPr bwMode="auto">
          <a:xfrm flipV="1">
            <a:off x="2832100" y="5718175"/>
            <a:ext cx="11509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30733" name="Line 11"/>
          <p:cNvSpPr>
            <a:spLocks noChangeShapeType="1"/>
          </p:cNvSpPr>
          <p:nvPr/>
        </p:nvSpPr>
        <p:spPr bwMode="auto">
          <a:xfrm>
            <a:off x="2824163" y="568642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30734" name="Line 12"/>
          <p:cNvSpPr>
            <a:spLocks noChangeShapeType="1"/>
          </p:cNvSpPr>
          <p:nvPr/>
        </p:nvSpPr>
        <p:spPr bwMode="auto">
          <a:xfrm flipV="1">
            <a:off x="2268538" y="5056188"/>
            <a:ext cx="16557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30735" name="Line 13"/>
          <p:cNvSpPr>
            <a:spLocks noChangeShapeType="1"/>
          </p:cNvSpPr>
          <p:nvPr/>
        </p:nvSpPr>
        <p:spPr bwMode="auto">
          <a:xfrm flipV="1">
            <a:off x="2268538" y="4686300"/>
            <a:ext cx="16557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30736" name="Line 14"/>
          <p:cNvSpPr>
            <a:spLocks noChangeShapeType="1"/>
          </p:cNvSpPr>
          <p:nvPr/>
        </p:nvSpPr>
        <p:spPr bwMode="auto">
          <a:xfrm>
            <a:off x="2268538" y="4668838"/>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30737" name="Line 15"/>
          <p:cNvSpPr>
            <a:spLocks noChangeShapeType="1"/>
          </p:cNvSpPr>
          <p:nvPr/>
        </p:nvSpPr>
        <p:spPr bwMode="auto">
          <a:xfrm>
            <a:off x="3975100"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30738" name="Line 16"/>
          <p:cNvSpPr>
            <a:spLocks noChangeShapeType="1"/>
          </p:cNvSpPr>
          <p:nvPr/>
        </p:nvSpPr>
        <p:spPr bwMode="auto">
          <a:xfrm>
            <a:off x="2824163"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30739" name="Line 17"/>
          <p:cNvSpPr>
            <a:spLocks noChangeShapeType="1"/>
          </p:cNvSpPr>
          <p:nvPr/>
        </p:nvSpPr>
        <p:spPr bwMode="auto">
          <a:xfrm>
            <a:off x="3400425"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30740" name="Line 18"/>
          <p:cNvSpPr>
            <a:spLocks noChangeShapeType="1"/>
          </p:cNvSpPr>
          <p:nvPr/>
        </p:nvSpPr>
        <p:spPr bwMode="auto">
          <a:xfrm>
            <a:off x="2247900"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30741" name="Line 19"/>
          <p:cNvSpPr>
            <a:spLocks noChangeShapeType="1"/>
          </p:cNvSpPr>
          <p:nvPr/>
        </p:nvSpPr>
        <p:spPr bwMode="auto">
          <a:xfrm>
            <a:off x="1671638"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30742" name="Line 20"/>
          <p:cNvSpPr>
            <a:spLocks noChangeShapeType="1"/>
          </p:cNvSpPr>
          <p:nvPr/>
        </p:nvSpPr>
        <p:spPr bwMode="auto">
          <a:xfrm>
            <a:off x="1095375"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30743" name="Text Box 21"/>
          <p:cNvSpPr txBox="1">
            <a:spLocks noChangeArrowheads="1"/>
          </p:cNvSpPr>
          <p:nvPr/>
        </p:nvSpPr>
        <p:spPr bwMode="auto">
          <a:xfrm>
            <a:off x="3810000" y="6327775"/>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0</a:t>
            </a:r>
          </a:p>
        </p:txBody>
      </p:sp>
      <p:sp>
        <p:nvSpPr>
          <p:cNvPr id="30744" name="Text Box 22"/>
          <p:cNvSpPr txBox="1">
            <a:spLocks noChangeArrowheads="1"/>
          </p:cNvSpPr>
          <p:nvPr/>
        </p:nvSpPr>
        <p:spPr bwMode="auto">
          <a:xfrm>
            <a:off x="3167063" y="631031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1.0</a:t>
            </a:r>
          </a:p>
        </p:txBody>
      </p:sp>
      <p:sp>
        <p:nvSpPr>
          <p:cNvPr id="30745" name="Text Box 23"/>
          <p:cNvSpPr txBox="1">
            <a:spLocks noChangeArrowheads="1"/>
          </p:cNvSpPr>
          <p:nvPr/>
        </p:nvSpPr>
        <p:spPr bwMode="auto">
          <a:xfrm>
            <a:off x="2566988" y="631031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2.0</a:t>
            </a:r>
          </a:p>
        </p:txBody>
      </p:sp>
      <p:sp>
        <p:nvSpPr>
          <p:cNvPr id="30746" name="Text Box 24"/>
          <p:cNvSpPr txBox="1">
            <a:spLocks noChangeArrowheads="1"/>
          </p:cNvSpPr>
          <p:nvPr/>
        </p:nvSpPr>
        <p:spPr bwMode="auto">
          <a:xfrm>
            <a:off x="2000250" y="6302375"/>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3.0</a:t>
            </a:r>
          </a:p>
        </p:txBody>
      </p:sp>
      <p:sp>
        <p:nvSpPr>
          <p:cNvPr id="30747" name="Text Box 25"/>
          <p:cNvSpPr txBox="1">
            <a:spLocks noChangeArrowheads="1"/>
          </p:cNvSpPr>
          <p:nvPr/>
        </p:nvSpPr>
        <p:spPr bwMode="auto">
          <a:xfrm>
            <a:off x="1454150" y="6318250"/>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4.0</a:t>
            </a:r>
          </a:p>
        </p:txBody>
      </p:sp>
      <p:sp>
        <p:nvSpPr>
          <p:cNvPr id="30748" name="Text Box 26"/>
          <p:cNvSpPr txBox="1">
            <a:spLocks noChangeArrowheads="1"/>
          </p:cNvSpPr>
          <p:nvPr/>
        </p:nvSpPr>
        <p:spPr bwMode="auto">
          <a:xfrm>
            <a:off x="823913" y="6324600"/>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5.0</a:t>
            </a:r>
          </a:p>
        </p:txBody>
      </p:sp>
      <p:sp>
        <p:nvSpPr>
          <p:cNvPr id="30749" name="Text Box 27"/>
          <p:cNvSpPr txBox="1">
            <a:spLocks noChangeArrowheads="1"/>
          </p:cNvSpPr>
          <p:nvPr/>
        </p:nvSpPr>
        <p:spPr bwMode="auto">
          <a:xfrm>
            <a:off x="2057400" y="6569075"/>
            <a:ext cx="8524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sz="1400">
                <a:solidFill>
                  <a:srgbClr val="000000"/>
                </a:solidFill>
              </a:rPr>
              <a:t>Distance</a:t>
            </a:r>
          </a:p>
        </p:txBody>
      </p:sp>
      <p:grpSp>
        <p:nvGrpSpPr>
          <p:cNvPr id="30750" name="Group 28"/>
          <p:cNvGrpSpPr>
            <a:grpSpLocks/>
          </p:cNvGrpSpPr>
          <p:nvPr/>
        </p:nvGrpSpPr>
        <p:grpSpPr bwMode="auto">
          <a:xfrm>
            <a:off x="1692275" y="4868863"/>
            <a:ext cx="2592388" cy="690562"/>
            <a:chOff x="1066" y="3067"/>
            <a:chExt cx="1633" cy="435"/>
          </a:xfrm>
        </p:grpSpPr>
        <p:sp>
          <p:nvSpPr>
            <p:cNvPr id="30758" name="Text Box 29"/>
            <p:cNvSpPr txBox="1">
              <a:spLocks noChangeArrowheads="1"/>
            </p:cNvSpPr>
            <p:nvPr/>
          </p:nvSpPr>
          <p:spPr bwMode="auto">
            <a:xfrm>
              <a:off x="2504" y="3271"/>
              <a:ext cx="1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3</a:t>
              </a:r>
            </a:p>
          </p:txBody>
        </p:sp>
        <p:sp>
          <p:nvSpPr>
            <p:cNvPr id="30759" name="Line 30"/>
            <p:cNvSpPr>
              <a:spLocks noChangeShapeType="1"/>
            </p:cNvSpPr>
            <p:nvPr/>
          </p:nvSpPr>
          <p:spPr bwMode="auto">
            <a:xfrm flipV="1">
              <a:off x="1066" y="3385"/>
              <a:ext cx="14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30760" name="Line 31"/>
            <p:cNvSpPr>
              <a:spLocks noChangeShapeType="1"/>
            </p:cNvSpPr>
            <p:nvPr/>
          </p:nvSpPr>
          <p:spPr bwMode="auto">
            <a:xfrm>
              <a:off x="1066" y="3077"/>
              <a:ext cx="0" cy="3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30761" name="Line 32"/>
            <p:cNvSpPr>
              <a:spLocks noChangeShapeType="1"/>
            </p:cNvSpPr>
            <p:nvPr/>
          </p:nvSpPr>
          <p:spPr bwMode="auto">
            <a:xfrm flipV="1">
              <a:off x="1066" y="3067"/>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grpSp>
      <p:sp>
        <p:nvSpPr>
          <p:cNvPr id="30751" name="Text Box 38"/>
          <p:cNvSpPr txBox="1">
            <a:spLocks noChangeArrowheads="1"/>
          </p:cNvSpPr>
          <p:nvPr/>
        </p:nvSpPr>
        <p:spPr bwMode="auto">
          <a:xfrm>
            <a:off x="198438" y="4537075"/>
            <a:ext cx="1452562" cy="37623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Dendrogram</a:t>
            </a:r>
          </a:p>
        </p:txBody>
      </p:sp>
      <p:grpSp>
        <p:nvGrpSpPr>
          <p:cNvPr id="30752" name="Group 39"/>
          <p:cNvGrpSpPr>
            <a:grpSpLocks/>
          </p:cNvGrpSpPr>
          <p:nvPr/>
        </p:nvGrpSpPr>
        <p:grpSpPr bwMode="auto">
          <a:xfrm>
            <a:off x="5565775" y="2486025"/>
            <a:ext cx="2332038" cy="1346200"/>
            <a:chOff x="3506" y="1566"/>
            <a:chExt cx="1469" cy="848"/>
          </a:xfrm>
        </p:grpSpPr>
        <p:graphicFrame>
          <p:nvGraphicFramePr>
            <p:cNvPr id="30753" name="Object 40"/>
            <p:cNvGraphicFramePr>
              <a:graphicFrameLocks noChangeAspect="1"/>
            </p:cNvGraphicFramePr>
            <p:nvPr/>
          </p:nvGraphicFramePr>
          <p:xfrm>
            <a:off x="4017" y="1825"/>
            <a:ext cx="918" cy="589"/>
          </p:xfrm>
          <a:graphic>
            <a:graphicData uri="http://schemas.openxmlformats.org/presentationml/2006/ole">
              <mc:AlternateContent xmlns:mc="http://schemas.openxmlformats.org/markup-compatibility/2006">
                <mc:Choice xmlns:v="urn:schemas-microsoft-com:vml" Requires="v">
                  <p:oleObj spid="_x0000_s69643" name="Equation" r:id="rId3" imgW="711200" imgH="457200" progId="Equation.3">
                    <p:embed/>
                  </p:oleObj>
                </mc:Choice>
                <mc:Fallback>
                  <p:oleObj name="Equation" r:id="rId3" imgW="7112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 y="1825"/>
                          <a:ext cx="918" cy="5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54" name="Text Box 41"/>
            <p:cNvSpPr txBox="1">
              <a:spLocks noChangeArrowheads="1"/>
            </p:cNvSpPr>
            <p:nvPr/>
          </p:nvSpPr>
          <p:spPr bwMode="auto">
            <a:xfrm>
              <a:off x="3557" y="183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(12)</a:t>
              </a:r>
            </a:p>
          </p:txBody>
        </p:sp>
        <p:sp>
          <p:nvSpPr>
            <p:cNvPr id="30755" name="Text Box 42"/>
            <p:cNvSpPr txBox="1">
              <a:spLocks noChangeArrowheads="1"/>
            </p:cNvSpPr>
            <p:nvPr/>
          </p:nvSpPr>
          <p:spPr bwMode="auto">
            <a:xfrm>
              <a:off x="3506" y="2156"/>
              <a:ext cx="5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(3 4 5)</a:t>
              </a:r>
            </a:p>
          </p:txBody>
        </p:sp>
        <p:sp>
          <p:nvSpPr>
            <p:cNvPr id="30756" name="Text Box 43"/>
            <p:cNvSpPr txBox="1">
              <a:spLocks noChangeArrowheads="1"/>
            </p:cNvSpPr>
            <p:nvPr/>
          </p:nvSpPr>
          <p:spPr bwMode="auto">
            <a:xfrm>
              <a:off x="4031" y="156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(12)</a:t>
              </a:r>
            </a:p>
          </p:txBody>
        </p:sp>
        <p:sp>
          <p:nvSpPr>
            <p:cNvPr id="30757" name="Text Box 44"/>
            <p:cNvSpPr txBox="1">
              <a:spLocks noChangeArrowheads="1"/>
            </p:cNvSpPr>
            <p:nvPr/>
          </p:nvSpPr>
          <p:spPr bwMode="auto">
            <a:xfrm>
              <a:off x="4422" y="1566"/>
              <a:ext cx="5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(3 4 5)</a:t>
              </a:r>
            </a:p>
          </p:txBody>
        </p:sp>
      </p:grpSp>
    </p:spTree>
    <p:extLst>
      <p:ext uri="{BB962C8B-B14F-4D97-AF65-F5344CB8AC3E}">
        <p14:creationId xmlns:p14="http://schemas.microsoft.com/office/powerpoint/2010/main" val="556609344"/>
      </p:ext>
    </p:extLst>
  </p:cSld>
  <p:clrMapOvr>
    <a:masterClrMapping/>
  </p:clrMapOvr>
  <p:transition>
    <p:zo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4"/>
          <p:cNvSpPr>
            <a:spLocks noGrp="1"/>
          </p:cNvSpPr>
          <p:nvPr>
            <p:ph type="dt" sz="quarter" idx="10"/>
          </p:nvPr>
        </p:nvSpPr>
        <p:spPr>
          <a:noFill/>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r>
              <a:rPr kumimoji="0" lang="en-US" altLang="zh-TW" smtClean="0">
                <a:solidFill>
                  <a:srgbClr val="000000"/>
                </a:solidFill>
              </a:rPr>
              <a:t>COMP5331</a:t>
            </a:r>
          </a:p>
        </p:txBody>
      </p:sp>
      <p:sp>
        <p:nvSpPr>
          <p:cNvPr id="31747" name="Slide Number Placeholder 6"/>
          <p:cNvSpPr>
            <a:spLocks noGrp="1"/>
          </p:cNvSpPr>
          <p:nvPr>
            <p:ph type="sldNum" sz="quarter" idx="12"/>
          </p:nvPr>
        </p:nvSpPr>
        <p:spPr>
          <a:noFill/>
        </p:spPr>
        <p:txBody>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hangingPunct="1"/>
            <a:fld id="{6EFA9479-E638-42EF-8EB8-47E4A8A52F2C}" type="slidenum">
              <a:rPr kumimoji="0" lang="en-US" altLang="zh-TW" smtClean="0">
                <a:solidFill>
                  <a:srgbClr val="000000"/>
                </a:solidFill>
              </a:rPr>
              <a:pPr eaLnBrk="1" hangingPunct="1"/>
              <a:t>61</a:t>
            </a:fld>
            <a:endParaRPr kumimoji="0" lang="en-US" altLang="zh-TW" smtClean="0">
              <a:solidFill>
                <a:srgbClr val="000000"/>
              </a:solidFill>
            </a:endParaRPr>
          </a:p>
        </p:txBody>
      </p:sp>
      <p:sp>
        <p:nvSpPr>
          <p:cNvPr id="31748" name="Rectangle 2"/>
          <p:cNvSpPr>
            <a:spLocks noGrp="1" noChangeArrowheads="1"/>
          </p:cNvSpPr>
          <p:nvPr>
            <p:ph type="title"/>
          </p:nvPr>
        </p:nvSpPr>
        <p:spPr/>
        <p:txBody>
          <a:bodyPr/>
          <a:lstStyle/>
          <a:p>
            <a:pPr eaLnBrk="1" hangingPunct="1"/>
            <a:endParaRPr lang="en-US" smtClean="0"/>
          </a:p>
        </p:txBody>
      </p:sp>
      <p:sp>
        <p:nvSpPr>
          <p:cNvPr id="31749" name="Rectangle 3"/>
          <p:cNvSpPr>
            <a:spLocks noChangeArrowheads="1"/>
          </p:cNvSpPr>
          <p:nvPr/>
        </p:nvSpPr>
        <p:spPr bwMode="auto">
          <a:xfrm>
            <a:off x="411163" y="4581525"/>
            <a:ext cx="4376737" cy="22764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31750" name="Text Box 4"/>
          <p:cNvSpPr txBox="1">
            <a:spLocks noChangeArrowheads="1"/>
          </p:cNvSpPr>
          <p:nvPr/>
        </p:nvSpPr>
        <p:spPr bwMode="auto">
          <a:xfrm>
            <a:off x="3975100" y="5824538"/>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a:t>
            </a:r>
          </a:p>
        </p:txBody>
      </p:sp>
      <p:sp>
        <p:nvSpPr>
          <p:cNvPr id="31751" name="Text Box 5"/>
          <p:cNvSpPr txBox="1">
            <a:spLocks noChangeArrowheads="1"/>
          </p:cNvSpPr>
          <p:nvPr/>
        </p:nvSpPr>
        <p:spPr bwMode="auto">
          <a:xfrm>
            <a:off x="3975100" y="5540375"/>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2</a:t>
            </a:r>
          </a:p>
        </p:txBody>
      </p:sp>
      <p:sp>
        <p:nvSpPr>
          <p:cNvPr id="31752" name="Text Box 6"/>
          <p:cNvSpPr txBox="1">
            <a:spLocks noChangeArrowheads="1"/>
          </p:cNvSpPr>
          <p:nvPr/>
        </p:nvSpPr>
        <p:spPr bwMode="auto">
          <a:xfrm>
            <a:off x="3971925" y="4532313"/>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5</a:t>
            </a:r>
          </a:p>
        </p:txBody>
      </p:sp>
      <p:sp>
        <p:nvSpPr>
          <p:cNvPr id="31753" name="Text Box 7"/>
          <p:cNvSpPr txBox="1">
            <a:spLocks noChangeArrowheads="1"/>
          </p:cNvSpPr>
          <p:nvPr/>
        </p:nvSpPr>
        <p:spPr bwMode="auto">
          <a:xfrm>
            <a:off x="3971925" y="4819650"/>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4</a:t>
            </a:r>
          </a:p>
        </p:txBody>
      </p:sp>
      <p:sp>
        <p:nvSpPr>
          <p:cNvPr id="31754" name="Line 8"/>
          <p:cNvSpPr>
            <a:spLocks noChangeShapeType="1"/>
          </p:cNvSpPr>
          <p:nvPr/>
        </p:nvSpPr>
        <p:spPr bwMode="auto">
          <a:xfrm>
            <a:off x="663575" y="6334125"/>
            <a:ext cx="3311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31755" name="Line 9"/>
          <p:cNvSpPr>
            <a:spLocks noChangeShapeType="1"/>
          </p:cNvSpPr>
          <p:nvPr/>
        </p:nvSpPr>
        <p:spPr bwMode="auto">
          <a:xfrm flipV="1">
            <a:off x="2824163" y="6046788"/>
            <a:ext cx="11509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31756" name="Line 10"/>
          <p:cNvSpPr>
            <a:spLocks noChangeShapeType="1"/>
          </p:cNvSpPr>
          <p:nvPr/>
        </p:nvSpPr>
        <p:spPr bwMode="auto">
          <a:xfrm flipV="1">
            <a:off x="2832100" y="5718175"/>
            <a:ext cx="11509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31757" name="Line 11"/>
          <p:cNvSpPr>
            <a:spLocks noChangeShapeType="1"/>
          </p:cNvSpPr>
          <p:nvPr/>
        </p:nvSpPr>
        <p:spPr bwMode="auto">
          <a:xfrm>
            <a:off x="2824163" y="568642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31758" name="Line 12"/>
          <p:cNvSpPr>
            <a:spLocks noChangeShapeType="1"/>
          </p:cNvSpPr>
          <p:nvPr/>
        </p:nvSpPr>
        <p:spPr bwMode="auto">
          <a:xfrm flipV="1">
            <a:off x="2268538" y="5056188"/>
            <a:ext cx="16557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31759" name="Line 13"/>
          <p:cNvSpPr>
            <a:spLocks noChangeShapeType="1"/>
          </p:cNvSpPr>
          <p:nvPr/>
        </p:nvSpPr>
        <p:spPr bwMode="auto">
          <a:xfrm flipV="1">
            <a:off x="2268538" y="4686300"/>
            <a:ext cx="16557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31760" name="Line 14"/>
          <p:cNvSpPr>
            <a:spLocks noChangeShapeType="1"/>
          </p:cNvSpPr>
          <p:nvPr/>
        </p:nvSpPr>
        <p:spPr bwMode="auto">
          <a:xfrm>
            <a:off x="2268538" y="4668838"/>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31761" name="Line 15"/>
          <p:cNvSpPr>
            <a:spLocks noChangeShapeType="1"/>
          </p:cNvSpPr>
          <p:nvPr/>
        </p:nvSpPr>
        <p:spPr bwMode="auto">
          <a:xfrm>
            <a:off x="3975100"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31762" name="Line 16"/>
          <p:cNvSpPr>
            <a:spLocks noChangeShapeType="1"/>
          </p:cNvSpPr>
          <p:nvPr/>
        </p:nvSpPr>
        <p:spPr bwMode="auto">
          <a:xfrm>
            <a:off x="2824163"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31763" name="Line 17"/>
          <p:cNvSpPr>
            <a:spLocks noChangeShapeType="1"/>
          </p:cNvSpPr>
          <p:nvPr/>
        </p:nvSpPr>
        <p:spPr bwMode="auto">
          <a:xfrm>
            <a:off x="3400425"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31764" name="Line 18"/>
          <p:cNvSpPr>
            <a:spLocks noChangeShapeType="1"/>
          </p:cNvSpPr>
          <p:nvPr/>
        </p:nvSpPr>
        <p:spPr bwMode="auto">
          <a:xfrm>
            <a:off x="2247900"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31765" name="Line 19"/>
          <p:cNvSpPr>
            <a:spLocks noChangeShapeType="1"/>
          </p:cNvSpPr>
          <p:nvPr/>
        </p:nvSpPr>
        <p:spPr bwMode="auto">
          <a:xfrm>
            <a:off x="1671638"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31766" name="Line 20"/>
          <p:cNvSpPr>
            <a:spLocks noChangeShapeType="1"/>
          </p:cNvSpPr>
          <p:nvPr/>
        </p:nvSpPr>
        <p:spPr bwMode="auto">
          <a:xfrm>
            <a:off x="1095375" y="62626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31767" name="Text Box 21"/>
          <p:cNvSpPr txBox="1">
            <a:spLocks noChangeArrowheads="1"/>
          </p:cNvSpPr>
          <p:nvPr/>
        </p:nvSpPr>
        <p:spPr bwMode="auto">
          <a:xfrm>
            <a:off x="3810000" y="6327775"/>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0</a:t>
            </a:r>
          </a:p>
        </p:txBody>
      </p:sp>
      <p:sp>
        <p:nvSpPr>
          <p:cNvPr id="31768" name="Text Box 22"/>
          <p:cNvSpPr txBox="1">
            <a:spLocks noChangeArrowheads="1"/>
          </p:cNvSpPr>
          <p:nvPr/>
        </p:nvSpPr>
        <p:spPr bwMode="auto">
          <a:xfrm>
            <a:off x="3167063" y="631031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1.0</a:t>
            </a:r>
          </a:p>
        </p:txBody>
      </p:sp>
      <p:sp>
        <p:nvSpPr>
          <p:cNvPr id="31769" name="Text Box 23"/>
          <p:cNvSpPr txBox="1">
            <a:spLocks noChangeArrowheads="1"/>
          </p:cNvSpPr>
          <p:nvPr/>
        </p:nvSpPr>
        <p:spPr bwMode="auto">
          <a:xfrm>
            <a:off x="2566988" y="631031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2.0</a:t>
            </a:r>
          </a:p>
        </p:txBody>
      </p:sp>
      <p:sp>
        <p:nvSpPr>
          <p:cNvPr id="31770" name="Text Box 24"/>
          <p:cNvSpPr txBox="1">
            <a:spLocks noChangeArrowheads="1"/>
          </p:cNvSpPr>
          <p:nvPr/>
        </p:nvSpPr>
        <p:spPr bwMode="auto">
          <a:xfrm>
            <a:off x="2000250" y="6302375"/>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3.0</a:t>
            </a:r>
          </a:p>
        </p:txBody>
      </p:sp>
      <p:sp>
        <p:nvSpPr>
          <p:cNvPr id="31771" name="Text Box 25"/>
          <p:cNvSpPr txBox="1">
            <a:spLocks noChangeArrowheads="1"/>
          </p:cNvSpPr>
          <p:nvPr/>
        </p:nvSpPr>
        <p:spPr bwMode="auto">
          <a:xfrm>
            <a:off x="1454150" y="6318250"/>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4.0</a:t>
            </a:r>
          </a:p>
        </p:txBody>
      </p:sp>
      <p:sp>
        <p:nvSpPr>
          <p:cNvPr id="31772" name="Text Box 26"/>
          <p:cNvSpPr txBox="1">
            <a:spLocks noChangeArrowheads="1"/>
          </p:cNvSpPr>
          <p:nvPr/>
        </p:nvSpPr>
        <p:spPr bwMode="auto">
          <a:xfrm>
            <a:off x="823913" y="6324600"/>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5.0</a:t>
            </a:r>
          </a:p>
        </p:txBody>
      </p:sp>
      <p:sp>
        <p:nvSpPr>
          <p:cNvPr id="31773" name="Text Box 27"/>
          <p:cNvSpPr txBox="1">
            <a:spLocks noChangeArrowheads="1"/>
          </p:cNvSpPr>
          <p:nvPr/>
        </p:nvSpPr>
        <p:spPr bwMode="auto">
          <a:xfrm>
            <a:off x="2057400" y="6569075"/>
            <a:ext cx="8524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sz="1400">
                <a:solidFill>
                  <a:srgbClr val="000000"/>
                </a:solidFill>
              </a:rPr>
              <a:t>Distance</a:t>
            </a:r>
          </a:p>
        </p:txBody>
      </p:sp>
      <p:grpSp>
        <p:nvGrpSpPr>
          <p:cNvPr id="31774" name="Group 28"/>
          <p:cNvGrpSpPr>
            <a:grpSpLocks/>
          </p:cNvGrpSpPr>
          <p:nvPr/>
        </p:nvGrpSpPr>
        <p:grpSpPr bwMode="auto">
          <a:xfrm>
            <a:off x="1692275" y="4868863"/>
            <a:ext cx="2592388" cy="690562"/>
            <a:chOff x="1066" y="3067"/>
            <a:chExt cx="1633" cy="435"/>
          </a:xfrm>
        </p:grpSpPr>
        <p:sp>
          <p:nvSpPr>
            <p:cNvPr id="31788" name="Text Box 29"/>
            <p:cNvSpPr txBox="1">
              <a:spLocks noChangeArrowheads="1"/>
            </p:cNvSpPr>
            <p:nvPr/>
          </p:nvSpPr>
          <p:spPr bwMode="auto">
            <a:xfrm>
              <a:off x="2504" y="3271"/>
              <a:ext cx="1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3</a:t>
              </a:r>
            </a:p>
          </p:txBody>
        </p:sp>
        <p:sp>
          <p:nvSpPr>
            <p:cNvPr id="31789" name="Line 30"/>
            <p:cNvSpPr>
              <a:spLocks noChangeShapeType="1"/>
            </p:cNvSpPr>
            <p:nvPr/>
          </p:nvSpPr>
          <p:spPr bwMode="auto">
            <a:xfrm flipV="1">
              <a:off x="1066" y="3385"/>
              <a:ext cx="14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31790" name="Line 31"/>
            <p:cNvSpPr>
              <a:spLocks noChangeShapeType="1"/>
            </p:cNvSpPr>
            <p:nvPr/>
          </p:nvSpPr>
          <p:spPr bwMode="auto">
            <a:xfrm>
              <a:off x="1066" y="3077"/>
              <a:ext cx="0" cy="3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31791" name="Line 32"/>
            <p:cNvSpPr>
              <a:spLocks noChangeShapeType="1"/>
            </p:cNvSpPr>
            <p:nvPr/>
          </p:nvSpPr>
          <p:spPr bwMode="auto">
            <a:xfrm flipV="1">
              <a:off x="1066" y="3067"/>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grpSp>
      <p:grpSp>
        <p:nvGrpSpPr>
          <p:cNvPr id="105505" name="Group 33"/>
          <p:cNvGrpSpPr>
            <a:grpSpLocks/>
          </p:cNvGrpSpPr>
          <p:nvPr/>
        </p:nvGrpSpPr>
        <p:grpSpPr bwMode="auto">
          <a:xfrm>
            <a:off x="827088" y="5148263"/>
            <a:ext cx="2006600" cy="728662"/>
            <a:chOff x="521" y="3243"/>
            <a:chExt cx="1264" cy="459"/>
          </a:xfrm>
        </p:grpSpPr>
        <p:sp>
          <p:nvSpPr>
            <p:cNvPr id="31784" name="Line 34"/>
            <p:cNvSpPr>
              <a:spLocks noChangeShapeType="1"/>
            </p:cNvSpPr>
            <p:nvPr/>
          </p:nvSpPr>
          <p:spPr bwMode="auto">
            <a:xfrm flipV="1">
              <a:off x="657" y="3702"/>
              <a:ext cx="11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31785" name="Line 35"/>
            <p:cNvSpPr>
              <a:spLocks noChangeShapeType="1"/>
            </p:cNvSpPr>
            <p:nvPr/>
          </p:nvSpPr>
          <p:spPr bwMode="auto">
            <a:xfrm flipV="1">
              <a:off x="657" y="3249"/>
              <a:ext cx="41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31786" name="Line 36"/>
            <p:cNvSpPr>
              <a:spLocks noChangeShapeType="1"/>
            </p:cNvSpPr>
            <p:nvPr/>
          </p:nvSpPr>
          <p:spPr bwMode="auto">
            <a:xfrm>
              <a:off x="657" y="3243"/>
              <a:ext cx="0" cy="45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sp>
          <p:nvSpPr>
            <p:cNvPr id="31787" name="Line 37"/>
            <p:cNvSpPr>
              <a:spLocks noChangeShapeType="1"/>
            </p:cNvSpPr>
            <p:nvPr/>
          </p:nvSpPr>
          <p:spPr bwMode="auto">
            <a:xfrm flipV="1">
              <a:off x="521" y="3475"/>
              <a:ext cx="14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a:solidFill>
                  <a:srgbClr val="000000"/>
                </a:solidFill>
              </a:endParaRPr>
            </a:p>
          </p:txBody>
        </p:sp>
      </p:grpSp>
      <p:sp>
        <p:nvSpPr>
          <p:cNvPr id="31776" name="Text Box 38"/>
          <p:cNvSpPr txBox="1">
            <a:spLocks noChangeArrowheads="1"/>
          </p:cNvSpPr>
          <p:nvPr/>
        </p:nvSpPr>
        <p:spPr bwMode="auto">
          <a:xfrm>
            <a:off x="198438" y="4537075"/>
            <a:ext cx="1452562" cy="37623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Dendrogram</a:t>
            </a:r>
          </a:p>
        </p:txBody>
      </p:sp>
      <p:grpSp>
        <p:nvGrpSpPr>
          <p:cNvPr id="31777" name="Group 39"/>
          <p:cNvGrpSpPr>
            <a:grpSpLocks/>
          </p:cNvGrpSpPr>
          <p:nvPr/>
        </p:nvGrpSpPr>
        <p:grpSpPr bwMode="auto">
          <a:xfrm>
            <a:off x="1331913" y="2420938"/>
            <a:ext cx="2332037" cy="1346200"/>
            <a:chOff x="3506" y="1566"/>
            <a:chExt cx="1469" cy="848"/>
          </a:xfrm>
        </p:grpSpPr>
        <p:graphicFrame>
          <p:nvGraphicFramePr>
            <p:cNvPr id="31779" name="Object 40"/>
            <p:cNvGraphicFramePr>
              <a:graphicFrameLocks noChangeAspect="1"/>
            </p:cNvGraphicFramePr>
            <p:nvPr/>
          </p:nvGraphicFramePr>
          <p:xfrm>
            <a:off x="4017" y="1825"/>
            <a:ext cx="918" cy="589"/>
          </p:xfrm>
          <a:graphic>
            <a:graphicData uri="http://schemas.openxmlformats.org/presentationml/2006/ole">
              <mc:AlternateContent xmlns:mc="http://schemas.openxmlformats.org/markup-compatibility/2006">
                <mc:Choice xmlns:v="urn:schemas-microsoft-com:vml" Requires="v">
                  <p:oleObj spid="_x0000_s70667" name="Equation" r:id="rId3" imgW="711200" imgH="457200" progId="Equation.3">
                    <p:embed/>
                  </p:oleObj>
                </mc:Choice>
                <mc:Fallback>
                  <p:oleObj name="Equation" r:id="rId3" imgW="7112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 y="1825"/>
                          <a:ext cx="918" cy="5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80" name="Text Box 41"/>
            <p:cNvSpPr txBox="1">
              <a:spLocks noChangeArrowheads="1"/>
            </p:cNvSpPr>
            <p:nvPr/>
          </p:nvSpPr>
          <p:spPr bwMode="auto">
            <a:xfrm>
              <a:off x="3557" y="183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(12)</a:t>
              </a:r>
            </a:p>
          </p:txBody>
        </p:sp>
        <p:sp>
          <p:nvSpPr>
            <p:cNvPr id="31781" name="Text Box 42"/>
            <p:cNvSpPr txBox="1">
              <a:spLocks noChangeArrowheads="1"/>
            </p:cNvSpPr>
            <p:nvPr/>
          </p:nvSpPr>
          <p:spPr bwMode="auto">
            <a:xfrm>
              <a:off x="3506" y="2156"/>
              <a:ext cx="5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(3 4 5)</a:t>
              </a:r>
            </a:p>
          </p:txBody>
        </p:sp>
        <p:sp>
          <p:nvSpPr>
            <p:cNvPr id="31782" name="Text Box 43"/>
            <p:cNvSpPr txBox="1">
              <a:spLocks noChangeArrowheads="1"/>
            </p:cNvSpPr>
            <p:nvPr/>
          </p:nvSpPr>
          <p:spPr bwMode="auto">
            <a:xfrm>
              <a:off x="4031" y="156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(12)</a:t>
              </a:r>
            </a:p>
          </p:txBody>
        </p:sp>
        <p:sp>
          <p:nvSpPr>
            <p:cNvPr id="31783" name="Text Box 44"/>
            <p:cNvSpPr txBox="1">
              <a:spLocks noChangeArrowheads="1"/>
            </p:cNvSpPr>
            <p:nvPr/>
          </p:nvSpPr>
          <p:spPr bwMode="auto">
            <a:xfrm>
              <a:off x="4422" y="1566"/>
              <a:ext cx="5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pitchFamily="34" charset="0"/>
                  <a:ea typeface="新細明體" pitchFamily="18" charset="-120"/>
                </a:defRPr>
              </a:lvl1pPr>
              <a:lvl2pPr marL="742950" indent="-285750" eaLnBrk="0" hangingPunct="0">
                <a:defRPr kumimoji="1">
                  <a:solidFill>
                    <a:schemeClr val="tx1"/>
                  </a:solidFill>
                  <a:latin typeface="Tahoma" pitchFamily="34" charset="0"/>
                  <a:ea typeface="新細明體" pitchFamily="18" charset="-120"/>
                </a:defRPr>
              </a:lvl2pPr>
              <a:lvl3pPr marL="1143000" indent="-228600" eaLnBrk="0" hangingPunct="0">
                <a:defRPr kumimoji="1">
                  <a:solidFill>
                    <a:schemeClr val="tx1"/>
                  </a:solidFill>
                  <a:latin typeface="Tahoma" pitchFamily="34" charset="0"/>
                  <a:ea typeface="新細明體" pitchFamily="18" charset="-120"/>
                </a:defRPr>
              </a:lvl3pPr>
              <a:lvl4pPr marL="1600200" indent="-228600" eaLnBrk="0" hangingPunct="0">
                <a:defRPr kumimoji="1">
                  <a:solidFill>
                    <a:schemeClr val="tx1"/>
                  </a:solidFill>
                  <a:latin typeface="Tahoma" pitchFamily="34" charset="0"/>
                  <a:ea typeface="新細明體" pitchFamily="18" charset="-120"/>
                </a:defRPr>
              </a:lvl4pPr>
              <a:lvl5pPr marL="2057400" indent="-228600" eaLnBrk="0" hangingPunct="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pPr eaLnBrk="1" fontAlgn="base" hangingPunct="1">
                <a:spcBef>
                  <a:spcPct val="0"/>
                </a:spcBef>
                <a:spcAft>
                  <a:spcPct val="0"/>
                </a:spcAft>
              </a:pPr>
              <a:r>
                <a:rPr lang="en-US" altLang="zh-TW">
                  <a:solidFill>
                    <a:srgbClr val="000000"/>
                  </a:solidFill>
                </a:rPr>
                <a:t>(3 4 5)</a:t>
              </a:r>
            </a:p>
          </p:txBody>
        </p:sp>
      </p:grpSp>
      <p:sp>
        <p:nvSpPr>
          <p:cNvPr id="105517" name="Oval 45"/>
          <p:cNvSpPr>
            <a:spLocks noChangeArrowheads="1"/>
          </p:cNvSpPr>
          <p:nvPr/>
        </p:nvSpPr>
        <p:spPr bwMode="auto">
          <a:xfrm>
            <a:off x="2195513" y="3284538"/>
            <a:ext cx="647700" cy="503237"/>
          </a:xfrm>
          <a:prstGeom prst="ellipse">
            <a:avLst/>
          </a:prstGeom>
          <a:noFill/>
          <a:ln w="38100">
            <a:solidFill>
              <a:schemeClr val="accent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Tree>
    <p:extLst>
      <p:ext uri="{BB962C8B-B14F-4D97-AF65-F5344CB8AC3E}">
        <p14:creationId xmlns:p14="http://schemas.microsoft.com/office/powerpoint/2010/main" val="175911145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5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55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1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F15C81E9-5EB9-42B0-A686-5FBF962855FA}" type="slidenum">
              <a:rPr lang="en-US" altLang="zh-CN" sz="1200">
                <a:ea typeface="宋体" pitchFamily="2" charset="-122"/>
              </a:rPr>
              <a:pPr algn="r"/>
              <a:t>62</a:t>
            </a:fld>
            <a:endParaRPr lang="en-US" altLang="zh-CN" sz="1200">
              <a:ea typeface="宋体" pitchFamily="2" charset="-122"/>
            </a:endParaRPr>
          </a:p>
        </p:txBody>
      </p:sp>
      <p:sp>
        <p:nvSpPr>
          <p:cNvPr id="46083" name="Rectangle 2"/>
          <p:cNvSpPr>
            <a:spLocks noGrp="1" noChangeArrowheads="1"/>
          </p:cNvSpPr>
          <p:nvPr>
            <p:ph type="title" idx="4294967295"/>
          </p:nvPr>
        </p:nvSpPr>
        <p:spPr>
          <a:xfrm>
            <a:off x="0" y="152400"/>
            <a:ext cx="9144000" cy="990600"/>
          </a:xfrm>
          <a:noFill/>
        </p:spPr>
        <p:txBody>
          <a:bodyPr lIns="92075" tIns="46038" rIns="92075" bIns="46038" anchor="ctr"/>
          <a:lstStyle/>
          <a:p>
            <a:pPr eaLnBrk="1" hangingPunct="1"/>
            <a:r>
              <a:rPr lang="en-US" altLang="zh-CN" sz="3200" smtClean="0">
                <a:ea typeface="宋体" pitchFamily="2" charset="-122"/>
              </a:rPr>
              <a:t>Chapter 10. </a:t>
            </a:r>
            <a:r>
              <a:rPr lang="en-AU" altLang="zh-TW" sz="3200" smtClean="0">
                <a:ea typeface="PMingLiU" pitchFamily="18" charset="-120"/>
              </a:rPr>
              <a:t>Cluster Analysis: Basic Concepts and Methods</a:t>
            </a:r>
            <a:endParaRPr lang="en-US" altLang="zh-CN" sz="3200" smtClean="0">
              <a:ea typeface="PMingLiU" pitchFamily="18" charset="-120"/>
            </a:endParaRPr>
          </a:p>
        </p:txBody>
      </p:sp>
      <p:sp>
        <p:nvSpPr>
          <p:cNvPr id="46084" name="Rectangle 3"/>
          <p:cNvSpPr>
            <a:spLocks noGrp="1" noChangeArrowheads="1"/>
          </p:cNvSpPr>
          <p:nvPr>
            <p:ph type="body" idx="4294967295"/>
          </p:nvPr>
        </p:nvSpPr>
        <p:spPr>
          <a:xfrm>
            <a:off x="381000" y="1371600"/>
            <a:ext cx="8223250" cy="5181600"/>
          </a:xfrm>
          <a:noFill/>
        </p:spPr>
        <p:txBody>
          <a:bodyPr lIns="92075" tIns="46038" rIns="92075" bIns="46038"/>
          <a:lstStyle/>
          <a:p>
            <a:pPr marL="533400" indent="-533400">
              <a:lnSpc>
                <a:spcPct val="130000"/>
              </a:lnSpc>
            </a:pPr>
            <a:r>
              <a:rPr lang="en-US" altLang="zh-CN" smtClean="0">
                <a:latin typeface="Calibri" pitchFamily="34" charset="0"/>
                <a:ea typeface="宋体" pitchFamily="2" charset="-122"/>
              </a:rPr>
              <a:t>Cluster Analysis: Basic Concepts</a:t>
            </a:r>
          </a:p>
          <a:p>
            <a:pPr marL="533400" indent="-533400">
              <a:lnSpc>
                <a:spcPct val="130000"/>
              </a:lnSpc>
            </a:pPr>
            <a:r>
              <a:rPr lang="en-US" altLang="zh-CN" smtClean="0">
                <a:latin typeface="Calibri" pitchFamily="34" charset="0"/>
                <a:ea typeface="宋体" pitchFamily="2" charset="-122"/>
              </a:rPr>
              <a:t>Partitioning Methods</a:t>
            </a:r>
          </a:p>
          <a:p>
            <a:pPr marL="533400" indent="-533400">
              <a:lnSpc>
                <a:spcPct val="130000"/>
              </a:lnSpc>
            </a:pPr>
            <a:r>
              <a:rPr lang="en-US" altLang="zh-CN" smtClean="0">
                <a:latin typeface="Calibri" pitchFamily="34" charset="0"/>
                <a:ea typeface="宋体" pitchFamily="2" charset="-122"/>
              </a:rPr>
              <a:t>Hierarchical Methods</a:t>
            </a:r>
          </a:p>
          <a:p>
            <a:pPr marL="533400" indent="-533400">
              <a:lnSpc>
                <a:spcPct val="130000"/>
              </a:lnSpc>
            </a:pPr>
            <a:r>
              <a:rPr lang="en-US" altLang="zh-CN" smtClean="0">
                <a:latin typeface="Calibri" pitchFamily="34" charset="0"/>
                <a:ea typeface="宋体" pitchFamily="2" charset="-122"/>
              </a:rPr>
              <a:t>Density-Based Methods</a:t>
            </a:r>
          </a:p>
          <a:p>
            <a:pPr marL="533400" indent="-533400">
              <a:lnSpc>
                <a:spcPct val="130000"/>
              </a:lnSpc>
            </a:pPr>
            <a:r>
              <a:rPr lang="en-US" altLang="zh-CN" smtClean="0">
                <a:latin typeface="Calibri" pitchFamily="34" charset="0"/>
                <a:ea typeface="宋体" pitchFamily="2" charset="-122"/>
              </a:rPr>
              <a:t>Grid-Based Methods</a:t>
            </a:r>
          </a:p>
          <a:p>
            <a:pPr marL="533400" indent="-533400">
              <a:lnSpc>
                <a:spcPct val="130000"/>
              </a:lnSpc>
            </a:pPr>
            <a:r>
              <a:rPr lang="en-US" altLang="zh-CN" smtClean="0">
                <a:latin typeface="Calibri" pitchFamily="34" charset="0"/>
                <a:ea typeface="宋体" pitchFamily="2" charset="-122"/>
              </a:rPr>
              <a:t>Evaluation of Clustering</a:t>
            </a:r>
          </a:p>
          <a:p>
            <a:pPr marL="533400" indent="-533400">
              <a:lnSpc>
                <a:spcPct val="130000"/>
              </a:lnSpc>
            </a:pPr>
            <a:r>
              <a:rPr lang="en-US" altLang="zh-CN" smtClean="0">
                <a:latin typeface="Calibri" pitchFamily="34" charset="0"/>
                <a:ea typeface="宋体" pitchFamily="2" charset="-122"/>
              </a:rPr>
              <a:t>Summary</a:t>
            </a:r>
          </a:p>
        </p:txBody>
      </p:sp>
      <p:sp>
        <p:nvSpPr>
          <p:cNvPr id="46085" name="AutoShape 5"/>
          <p:cNvSpPr>
            <a:spLocks noChangeArrowheads="1"/>
          </p:cNvSpPr>
          <p:nvPr/>
        </p:nvSpPr>
        <p:spPr bwMode="auto">
          <a:xfrm rot="9867012">
            <a:off x="4648200" y="3352800"/>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p>
            <a:endParaRPr lang="zh-CN" altLang="zh-CN"/>
          </a:p>
        </p:txBody>
      </p:sp>
      <p:sp>
        <p:nvSpPr>
          <p:cNvPr id="46086" name="Slide Number Placeholder 5"/>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C6E55BE9-4838-4A92-B816-37AB28E042F4}" type="slidenum">
              <a:rPr lang="en-US" altLang="zh-CN" sz="1200">
                <a:ea typeface="宋体" pitchFamily="2" charset="-122"/>
              </a:rPr>
              <a:pPr algn="r"/>
              <a:t>62</a:t>
            </a:fld>
            <a:endParaRPr lang="en-US" altLang="zh-CN" sz="1200">
              <a:ea typeface="宋体" pitchFamily="2" charset="-122"/>
            </a:endParaRPr>
          </a:p>
        </p:txBody>
      </p:sp>
    </p:spTree>
  </p:cSld>
  <p:clrMapOvr>
    <a:masterClrMapping/>
  </p:clrMapOvr>
  <p:transition>
    <p:zo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04800" y="228600"/>
            <a:ext cx="8610600" cy="706438"/>
          </a:xfrm>
        </p:spPr>
        <p:txBody>
          <a:bodyPr/>
          <a:lstStyle/>
          <a:p>
            <a:pPr eaLnBrk="1" hangingPunct="1"/>
            <a:r>
              <a:rPr lang="en-US" altLang="zh-CN" smtClean="0">
                <a:ea typeface="宋体" pitchFamily="2" charset="-122"/>
              </a:rPr>
              <a:t>Density-Based Clustering Methods</a:t>
            </a:r>
          </a:p>
        </p:txBody>
      </p:sp>
      <p:sp>
        <p:nvSpPr>
          <p:cNvPr id="47107" name="Rectangle 3"/>
          <p:cNvSpPr>
            <a:spLocks noGrp="1" noChangeArrowheads="1"/>
          </p:cNvSpPr>
          <p:nvPr>
            <p:ph type="body" idx="1"/>
          </p:nvPr>
        </p:nvSpPr>
        <p:spPr>
          <a:xfrm>
            <a:off x="381000" y="1371600"/>
            <a:ext cx="8534400" cy="5181600"/>
          </a:xfrm>
        </p:spPr>
        <p:txBody>
          <a:bodyPr/>
          <a:lstStyle/>
          <a:p>
            <a:pPr eaLnBrk="1" hangingPunct="1">
              <a:spcBef>
                <a:spcPct val="50000"/>
              </a:spcBef>
            </a:pPr>
            <a:r>
              <a:rPr lang="en-US" altLang="zh-CN" sz="2400" smtClean="0">
                <a:ea typeface="宋体" pitchFamily="2" charset="-122"/>
              </a:rPr>
              <a:t>Clustering based on density (local cluster criterion), such as density-connected points</a:t>
            </a:r>
          </a:p>
          <a:p>
            <a:pPr eaLnBrk="1" hangingPunct="1">
              <a:lnSpc>
                <a:spcPct val="50000"/>
              </a:lnSpc>
              <a:spcBef>
                <a:spcPct val="50000"/>
              </a:spcBef>
            </a:pPr>
            <a:r>
              <a:rPr lang="en-US" altLang="zh-CN" sz="2400" smtClean="0">
                <a:ea typeface="宋体" pitchFamily="2" charset="-122"/>
              </a:rPr>
              <a:t>Major features:</a:t>
            </a:r>
          </a:p>
          <a:p>
            <a:pPr lvl="1" eaLnBrk="1" hangingPunct="1">
              <a:lnSpc>
                <a:spcPct val="50000"/>
              </a:lnSpc>
              <a:spcBef>
                <a:spcPct val="50000"/>
              </a:spcBef>
            </a:pPr>
            <a:r>
              <a:rPr lang="en-US" altLang="zh-CN" sz="2400" smtClean="0">
                <a:ea typeface="宋体" pitchFamily="2" charset="-122"/>
              </a:rPr>
              <a:t>Discover clusters of arbitrary shape</a:t>
            </a:r>
          </a:p>
          <a:p>
            <a:pPr lvl="1" eaLnBrk="1" hangingPunct="1">
              <a:lnSpc>
                <a:spcPct val="50000"/>
              </a:lnSpc>
              <a:spcBef>
                <a:spcPct val="50000"/>
              </a:spcBef>
            </a:pPr>
            <a:r>
              <a:rPr lang="en-US" altLang="zh-CN" sz="2400" smtClean="0">
                <a:ea typeface="宋体" pitchFamily="2" charset="-122"/>
              </a:rPr>
              <a:t>Handle noise</a:t>
            </a:r>
          </a:p>
          <a:p>
            <a:pPr lvl="1" eaLnBrk="1" hangingPunct="1">
              <a:lnSpc>
                <a:spcPct val="50000"/>
              </a:lnSpc>
              <a:spcBef>
                <a:spcPct val="50000"/>
              </a:spcBef>
            </a:pPr>
            <a:r>
              <a:rPr lang="en-US" altLang="zh-CN" sz="2400" smtClean="0">
                <a:ea typeface="宋体" pitchFamily="2" charset="-122"/>
              </a:rPr>
              <a:t>One scan</a:t>
            </a:r>
          </a:p>
          <a:p>
            <a:pPr lvl="1" eaLnBrk="1" hangingPunct="1">
              <a:lnSpc>
                <a:spcPct val="50000"/>
              </a:lnSpc>
              <a:spcBef>
                <a:spcPct val="50000"/>
              </a:spcBef>
            </a:pPr>
            <a:r>
              <a:rPr lang="en-US" altLang="zh-CN" sz="2400" smtClean="0">
                <a:ea typeface="宋体" pitchFamily="2" charset="-122"/>
              </a:rPr>
              <a:t>Need density parameters as termination condition</a:t>
            </a:r>
          </a:p>
          <a:p>
            <a:pPr eaLnBrk="1" hangingPunct="1">
              <a:lnSpc>
                <a:spcPct val="90000"/>
              </a:lnSpc>
              <a:spcBef>
                <a:spcPct val="50000"/>
              </a:spcBef>
            </a:pPr>
            <a:r>
              <a:rPr lang="en-US" altLang="zh-CN" sz="2400" smtClean="0">
                <a:ea typeface="宋体" pitchFamily="2" charset="-122"/>
              </a:rPr>
              <a:t>Several interesting studies:</a:t>
            </a:r>
          </a:p>
          <a:p>
            <a:pPr lvl="1" eaLnBrk="1" hangingPunct="1"/>
            <a:r>
              <a:rPr lang="en-US" altLang="zh-CN" sz="2400" u="sng" smtClean="0">
                <a:ea typeface="宋体" pitchFamily="2" charset="-122"/>
              </a:rPr>
              <a:t>DBSCAN:</a:t>
            </a:r>
            <a:r>
              <a:rPr lang="en-US" altLang="zh-CN" sz="2400" smtClean="0">
                <a:ea typeface="宋体" pitchFamily="2" charset="-122"/>
              </a:rPr>
              <a:t> Ester, et al. (KDD</a:t>
            </a:r>
            <a:r>
              <a:rPr lang="en-US" altLang="zh-CN" sz="2400" smtClean="0">
                <a:latin typeface="Times New Roman" pitchFamily="18" charset="0"/>
                <a:ea typeface="宋体" pitchFamily="2" charset="-122"/>
              </a:rPr>
              <a:t>’</a:t>
            </a:r>
            <a:r>
              <a:rPr lang="en-US" altLang="zh-CN" sz="2400" smtClean="0">
                <a:ea typeface="宋体" pitchFamily="2" charset="-122"/>
              </a:rPr>
              <a:t>96)</a:t>
            </a:r>
          </a:p>
          <a:p>
            <a:pPr lvl="1" eaLnBrk="1" hangingPunct="1"/>
            <a:r>
              <a:rPr lang="en-US" altLang="zh-CN" sz="2400" u="sng" smtClean="0">
                <a:ea typeface="宋体" pitchFamily="2" charset="-122"/>
              </a:rPr>
              <a:t>OPTICS</a:t>
            </a:r>
            <a:r>
              <a:rPr lang="en-US" altLang="zh-CN" sz="2400" smtClean="0">
                <a:ea typeface="宋体" pitchFamily="2" charset="-122"/>
              </a:rPr>
              <a:t>: Ankerst, et al (SIGMOD</a:t>
            </a:r>
            <a:r>
              <a:rPr lang="en-US" altLang="zh-CN" sz="2400" smtClean="0">
                <a:latin typeface="Times New Roman" pitchFamily="18" charset="0"/>
                <a:ea typeface="宋体" pitchFamily="2" charset="-122"/>
              </a:rPr>
              <a:t>’</a:t>
            </a:r>
            <a:r>
              <a:rPr lang="en-US" altLang="zh-CN" sz="2400" smtClean="0">
                <a:ea typeface="宋体" pitchFamily="2" charset="-122"/>
              </a:rPr>
              <a:t>99).</a:t>
            </a:r>
          </a:p>
          <a:p>
            <a:pPr lvl="1" eaLnBrk="1" hangingPunct="1"/>
            <a:r>
              <a:rPr lang="en-US" altLang="zh-CN" sz="2400" u="sng" smtClean="0">
                <a:ea typeface="宋体" pitchFamily="2" charset="-122"/>
              </a:rPr>
              <a:t>DENCLUE</a:t>
            </a:r>
            <a:r>
              <a:rPr lang="en-US" altLang="zh-CN" sz="2400" smtClean="0">
                <a:ea typeface="宋体" pitchFamily="2" charset="-122"/>
              </a:rPr>
              <a:t>: Hinneburg &amp; D. Keim  (KDD</a:t>
            </a:r>
            <a:r>
              <a:rPr lang="en-US" altLang="zh-CN" sz="2400" smtClean="0">
                <a:latin typeface="Times New Roman" pitchFamily="18" charset="0"/>
                <a:ea typeface="宋体" pitchFamily="2" charset="-122"/>
              </a:rPr>
              <a:t>’</a:t>
            </a:r>
            <a:r>
              <a:rPr lang="en-US" altLang="zh-CN" sz="2400" smtClean="0">
                <a:ea typeface="宋体" pitchFamily="2" charset="-122"/>
              </a:rPr>
              <a:t>98)</a:t>
            </a:r>
          </a:p>
          <a:p>
            <a:pPr lvl="1" eaLnBrk="1" hangingPunct="1"/>
            <a:r>
              <a:rPr lang="en-US" altLang="zh-CN" sz="2400" u="sng" smtClean="0">
                <a:ea typeface="宋体" pitchFamily="2" charset="-122"/>
              </a:rPr>
              <a:t>CLIQUE</a:t>
            </a:r>
            <a:r>
              <a:rPr lang="en-US" altLang="zh-CN" sz="2400" smtClean="0">
                <a:ea typeface="宋体" pitchFamily="2" charset="-122"/>
              </a:rPr>
              <a:t>: Agrawal, et al. (SIGMOD</a:t>
            </a:r>
            <a:r>
              <a:rPr lang="en-US" altLang="zh-CN" sz="2400" smtClean="0">
                <a:latin typeface="Times New Roman" pitchFamily="18" charset="0"/>
                <a:ea typeface="宋体" pitchFamily="2" charset="-122"/>
              </a:rPr>
              <a:t>’</a:t>
            </a:r>
            <a:r>
              <a:rPr lang="en-US" altLang="zh-CN" sz="2400" smtClean="0">
                <a:ea typeface="宋体" pitchFamily="2" charset="-122"/>
              </a:rPr>
              <a:t>98) (more grid-based)</a:t>
            </a:r>
          </a:p>
        </p:txBody>
      </p:sp>
      <p:sp>
        <p:nvSpPr>
          <p:cNvPr id="47108" name="Slide Number Placeholder 6"/>
          <p:cNvSpPr>
            <a:spLocks noGrp="1"/>
          </p:cNvSpPr>
          <p:nvPr>
            <p:ph type="sldNum" sz="quarter" idx="12"/>
          </p:nvPr>
        </p:nvSpPr>
        <p:spPr>
          <a:noFill/>
        </p:spPr>
        <p:txBody>
          <a:bodyPr/>
          <a:lstStyle/>
          <a:p>
            <a:fld id="{B5B34AC3-E6B1-4447-9DF3-439DB08E9A29}" type="slidenum">
              <a:rPr lang="en-US" altLang="zh-CN"/>
              <a:pPr/>
              <a:t>63</a:t>
            </a:fld>
            <a:endParaRPr lang="en-US" altLang="zh-CN"/>
          </a:p>
        </p:txBody>
      </p:sp>
    </p:spTree>
  </p:cSld>
  <p:clrMapOvr>
    <a:masterClrMapping/>
  </p:clrMapOvr>
  <p:transition>
    <p:zo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050"/>
          <p:cNvSpPr>
            <a:spLocks noGrp="1" noChangeArrowheads="1"/>
          </p:cNvSpPr>
          <p:nvPr>
            <p:ph type="title"/>
          </p:nvPr>
        </p:nvSpPr>
        <p:spPr>
          <a:xfrm>
            <a:off x="381000" y="381000"/>
            <a:ext cx="8458200" cy="685800"/>
          </a:xfrm>
        </p:spPr>
        <p:txBody>
          <a:bodyPr/>
          <a:lstStyle/>
          <a:p>
            <a:pPr eaLnBrk="1" hangingPunct="1"/>
            <a:r>
              <a:rPr lang="en-US" altLang="zh-CN" sz="3200" smtClean="0">
                <a:ea typeface="宋体" pitchFamily="2" charset="-122"/>
              </a:rPr>
              <a:t>Density-Based Clustering: Basic Concepts</a:t>
            </a:r>
          </a:p>
        </p:txBody>
      </p:sp>
      <p:sp>
        <p:nvSpPr>
          <p:cNvPr id="48131" name="Rectangle 2051"/>
          <p:cNvSpPr>
            <a:spLocks noGrp="1" noChangeArrowheads="1"/>
          </p:cNvSpPr>
          <p:nvPr>
            <p:ph type="body" idx="1"/>
          </p:nvPr>
        </p:nvSpPr>
        <p:spPr>
          <a:xfrm>
            <a:off x="304800" y="1371600"/>
            <a:ext cx="7924800" cy="5181600"/>
          </a:xfrm>
        </p:spPr>
        <p:txBody>
          <a:bodyPr/>
          <a:lstStyle/>
          <a:p>
            <a:pPr eaLnBrk="1" hangingPunct="1">
              <a:lnSpc>
                <a:spcPct val="90000"/>
              </a:lnSpc>
              <a:spcBef>
                <a:spcPct val="50000"/>
              </a:spcBef>
            </a:pPr>
            <a:r>
              <a:rPr lang="en-US" altLang="zh-CN" sz="2400" dirty="0" smtClean="0">
                <a:ea typeface="宋体" pitchFamily="2" charset="-122"/>
              </a:rPr>
              <a:t>Two parameters</a:t>
            </a:r>
            <a:r>
              <a:rPr lang="en-US" altLang="zh-CN" sz="2400" i="1" dirty="0" smtClean="0">
                <a:ea typeface="宋体" pitchFamily="2" charset="-122"/>
              </a:rPr>
              <a:t>:</a:t>
            </a:r>
          </a:p>
          <a:p>
            <a:pPr lvl="1" eaLnBrk="1" hangingPunct="1">
              <a:lnSpc>
                <a:spcPct val="90000"/>
              </a:lnSpc>
              <a:spcBef>
                <a:spcPct val="50000"/>
              </a:spcBef>
            </a:pPr>
            <a:r>
              <a:rPr lang="en-US" altLang="zh-CN" sz="2400" i="1" dirty="0" err="1" smtClean="0">
                <a:solidFill>
                  <a:schemeClr val="hlink"/>
                </a:solidFill>
                <a:ea typeface="宋体" pitchFamily="2" charset="-122"/>
              </a:rPr>
              <a:t>Eps</a:t>
            </a:r>
            <a:r>
              <a:rPr lang="en-US" altLang="zh-CN" sz="2400" dirty="0" smtClean="0">
                <a:ea typeface="宋体" pitchFamily="2" charset="-122"/>
              </a:rPr>
              <a:t>: Maximum radius of the </a:t>
            </a:r>
            <a:r>
              <a:rPr lang="en-US" altLang="zh-CN" sz="2400" dirty="0" err="1" smtClean="0">
                <a:ea typeface="宋体" pitchFamily="2" charset="-122"/>
              </a:rPr>
              <a:t>neighbourhood</a:t>
            </a:r>
            <a:endParaRPr lang="en-US" altLang="zh-CN" sz="2400" dirty="0" smtClean="0">
              <a:ea typeface="宋体" pitchFamily="2" charset="-122"/>
            </a:endParaRPr>
          </a:p>
          <a:p>
            <a:pPr lvl="1" eaLnBrk="1" hangingPunct="1">
              <a:lnSpc>
                <a:spcPct val="90000"/>
              </a:lnSpc>
              <a:spcBef>
                <a:spcPct val="50000"/>
              </a:spcBef>
            </a:pPr>
            <a:r>
              <a:rPr lang="en-US" altLang="zh-CN" sz="2400" i="1" dirty="0" err="1" smtClean="0">
                <a:solidFill>
                  <a:schemeClr val="hlink"/>
                </a:solidFill>
                <a:ea typeface="宋体" pitchFamily="2" charset="-122"/>
              </a:rPr>
              <a:t>MinPts</a:t>
            </a:r>
            <a:r>
              <a:rPr lang="en-US" altLang="zh-CN" sz="2400" dirty="0" smtClean="0">
                <a:ea typeface="宋体" pitchFamily="2" charset="-122"/>
              </a:rPr>
              <a:t>: Minimum number of points in an </a:t>
            </a:r>
            <a:r>
              <a:rPr lang="en-US" altLang="zh-CN" sz="2400" dirty="0" err="1" smtClean="0">
                <a:ea typeface="宋体" pitchFamily="2" charset="-122"/>
              </a:rPr>
              <a:t>Eps-neighbourhood</a:t>
            </a:r>
            <a:r>
              <a:rPr lang="en-US" altLang="zh-CN" sz="2400" dirty="0" smtClean="0">
                <a:ea typeface="宋体" pitchFamily="2" charset="-122"/>
              </a:rPr>
              <a:t> of that point</a:t>
            </a:r>
          </a:p>
          <a:p>
            <a:pPr eaLnBrk="1" hangingPunct="1">
              <a:lnSpc>
                <a:spcPct val="90000"/>
              </a:lnSpc>
              <a:spcBef>
                <a:spcPct val="50000"/>
              </a:spcBef>
            </a:pPr>
            <a:r>
              <a:rPr lang="en-US" altLang="zh-CN" sz="2400" i="1" dirty="0" err="1" smtClean="0">
                <a:ea typeface="宋体" pitchFamily="2" charset="-122"/>
              </a:rPr>
              <a:t>N</a:t>
            </a:r>
            <a:r>
              <a:rPr lang="en-US" altLang="zh-CN" sz="2400" i="1" baseline="-25000" dirty="0" err="1" smtClean="0">
                <a:ea typeface="宋体" pitchFamily="2" charset="-122"/>
              </a:rPr>
              <a:t>Eps</a:t>
            </a:r>
            <a:r>
              <a:rPr lang="en-US" altLang="zh-CN" sz="2400" i="1" dirty="0" smtClean="0">
                <a:ea typeface="宋体" pitchFamily="2" charset="-122"/>
              </a:rPr>
              <a:t>(q)</a:t>
            </a:r>
            <a:r>
              <a:rPr lang="en-US" altLang="zh-CN" sz="2400" dirty="0" smtClean="0">
                <a:ea typeface="宋体" pitchFamily="2" charset="-122"/>
              </a:rPr>
              <a:t>: {p belongs to D | dist(</a:t>
            </a:r>
            <a:r>
              <a:rPr lang="en-US" altLang="zh-CN" sz="2400" dirty="0" err="1" smtClean="0">
                <a:ea typeface="宋体" pitchFamily="2" charset="-122"/>
              </a:rPr>
              <a:t>p,q</a:t>
            </a:r>
            <a:r>
              <a:rPr lang="en-US" altLang="zh-CN" sz="2400" dirty="0" smtClean="0">
                <a:ea typeface="宋体" pitchFamily="2" charset="-122"/>
              </a:rPr>
              <a:t>) ≤ </a:t>
            </a:r>
            <a:r>
              <a:rPr lang="en-US" altLang="zh-CN" sz="2400" dirty="0" err="1" smtClean="0">
                <a:ea typeface="宋体" pitchFamily="2" charset="-122"/>
              </a:rPr>
              <a:t>Eps</a:t>
            </a:r>
            <a:r>
              <a:rPr lang="en-US" altLang="zh-CN" sz="2400" dirty="0" smtClean="0">
                <a:ea typeface="宋体" pitchFamily="2" charset="-122"/>
              </a:rPr>
              <a:t>}</a:t>
            </a:r>
          </a:p>
          <a:p>
            <a:pPr eaLnBrk="1" hangingPunct="1">
              <a:lnSpc>
                <a:spcPct val="90000"/>
              </a:lnSpc>
              <a:spcBef>
                <a:spcPct val="50000"/>
              </a:spcBef>
            </a:pPr>
            <a:r>
              <a:rPr lang="en-US" altLang="zh-CN" sz="2400" dirty="0" smtClean="0">
                <a:solidFill>
                  <a:schemeClr val="hlink"/>
                </a:solidFill>
                <a:ea typeface="宋体" pitchFamily="2" charset="-122"/>
              </a:rPr>
              <a:t>Directly density-reachable</a:t>
            </a:r>
            <a:r>
              <a:rPr lang="en-US" altLang="zh-CN" sz="2400" dirty="0" smtClean="0">
                <a:ea typeface="宋体" pitchFamily="2" charset="-122"/>
              </a:rPr>
              <a:t>: A point </a:t>
            </a:r>
            <a:r>
              <a:rPr lang="en-US" altLang="zh-CN" sz="2400" i="1" dirty="0" smtClean="0">
                <a:ea typeface="宋体" pitchFamily="2" charset="-122"/>
              </a:rPr>
              <a:t>p</a:t>
            </a:r>
            <a:r>
              <a:rPr lang="en-US" altLang="zh-CN" sz="2400" dirty="0" smtClean="0">
                <a:ea typeface="宋体" pitchFamily="2" charset="-122"/>
              </a:rPr>
              <a:t> is directly density-reachable from a point </a:t>
            </a:r>
            <a:r>
              <a:rPr lang="en-US" altLang="zh-CN" sz="2400" i="1" dirty="0" smtClean="0">
                <a:ea typeface="宋体" pitchFamily="2" charset="-122"/>
              </a:rPr>
              <a:t>q</a:t>
            </a:r>
            <a:r>
              <a:rPr lang="en-US" altLang="zh-CN" sz="2400" dirty="0" smtClean="0">
                <a:ea typeface="宋体" pitchFamily="2" charset="-122"/>
              </a:rPr>
              <a:t> </a:t>
            </a:r>
            <a:r>
              <a:rPr lang="en-US" altLang="zh-CN" sz="2400" dirty="0" err="1" smtClean="0">
                <a:ea typeface="宋体" pitchFamily="2" charset="-122"/>
              </a:rPr>
              <a:t>w.r.t</a:t>
            </a:r>
            <a:r>
              <a:rPr lang="en-US" altLang="zh-CN" sz="2400" dirty="0" smtClean="0">
                <a:ea typeface="宋体" pitchFamily="2" charset="-122"/>
              </a:rPr>
              <a:t>. </a:t>
            </a:r>
            <a:r>
              <a:rPr lang="en-US" altLang="zh-CN" sz="2400" i="1" dirty="0" err="1" smtClean="0">
                <a:ea typeface="宋体" pitchFamily="2" charset="-122"/>
              </a:rPr>
              <a:t>Eps</a:t>
            </a:r>
            <a:r>
              <a:rPr lang="en-US" altLang="zh-CN" sz="2400" dirty="0" smtClean="0">
                <a:ea typeface="宋体" pitchFamily="2" charset="-122"/>
              </a:rPr>
              <a:t>, </a:t>
            </a:r>
            <a:r>
              <a:rPr lang="en-US" altLang="zh-CN" sz="2400" i="1" dirty="0" err="1" smtClean="0">
                <a:ea typeface="宋体" pitchFamily="2" charset="-122"/>
              </a:rPr>
              <a:t>MinPts</a:t>
            </a:r>
            <a:r>
              <a:rPr lang="en-US" altLang="zh-CN" sz="2400" dirty="0" smtClean="0">
                <a:ea typeface="宋体" pitchFamily="2" charset="-122"/>
              </a:rPr>
              <a:t> if 	</a:t>
            </a:r>
          </a:p>
          <a:p>
            <a:pPr lvl="1" eaLnBrk="1" hangingPunct="1">
              <a:lnSpc>
                <a:spcPct val="90000"/>
              </a:lnSpc>
              <a:spcBef>
                <a:spcPct val="50000"/>
              </a:spcBef>
            </a:pPr>
            <a:r>
              <a:rPr lang="en-US" altLang="zh-CN" sz="2400" i="1" dirty="0" smtClean="0">
                <a:ea typeface="宋体" pitchFamily="2" charset="-122"/>
              </a:rPr>
              <a:t>p</a:t>
            </a:r>
            <a:r>
              <a:rPr lang="en-US" altLang="zh-CN" sz="2400" dirty="0" smtClean="0">
                <a:ea typeface="宋体" pitchFamily="2" charset="-122"/>
              </a:rPr>
              <a:t> belongs to </a:t>
            </a:r>
            <a:r>
              <a:rPr lang="en-US" altLang="zh-CN" sz="2400" i="1" dirty="0" err="1" smtClean="0">
                <a:ea typeface="宋体" pitchFamily="2" charset="-122"/>
              </a:rPr>
              <a:t>N</a:t>
            </a:r>
            <a:r>
              <a:rPr lang="en-US" altLang="zh-CN" sz="2400" i="1" baseline="-25000" dirty="0" err="1" smtClean="0">
                <a:ea typeface="宋体" pitchFamily="2" charset="-122"/>
              </a:rPr>
              <a:t>Eps</a:t>
            </a:r>
            <a:r>
              <a:rPr lang="en-US" altLang="zh-CN" sz="2400" i="1" dirty="0" smtClean="0">
                <a:ea typeface="宋体" pitchFamily="2" charset="-122"/>
              </a:rPr>
              <a:t>(q)</a:t>
            </a:r>
          </a:p>
          <a:p>
            <a:pPr lvl="1" eaLnBrk="1" hangingPunct="1">
              <a:lnSpc>
                <a:spcPct val="90000"/>
              </a:lnSpc>
              <a:spcBef>
                <a:spcPct val="50000"/>
              </a:spcBef>
            </a:pPr>
            <a:r>
              <a:rPr lang="en-US" altLang="zh-CN" sz="2400" dirty="0" smtClean="0">
                <a:ea typeface="宋体" pitchFamily="2" charset="-122"/>
              </a:rPr>
              <a:t>core point condition:</a:t>
            </a:r>
          </a:p>
          <a:p>
            <a:pPr lvl="1" eaLnBrk="1" hangingPunct="1">
              <a:lnSpc>
                <a:spcPct val="90000"/>
              </a:lnSpc>
              <a:spcBef>
                <a:spcPct val="50000"/>
              </a:spcBef>
              <a:buFont typeface="Wingdings" pitchFamily="2" charset="2"/>
              <a:buNone/>
            </a:pPr>
            <a:r>
              <a:rPr lang="en-US" altLang="zh-CN" sz="2400" dirty="0" smtClean="0">
                <a:ea typeface="宋体" pitchFamily="2" charset="-122"/>
              </a:rPr>
              <a:t>              |</a:t>
            </a:r>
            <a:r>
              <a:rPr lang="en-US" altLang="zh-CN" sz="2400" i="1" dirty="0" err="1" smtClean="0">
                <a:ea typeface="宋体" pitchFamily="2" charset="-122"/>
              </a:rPr>
              <a:t>N</a:t>
            </a:r>
            <a:r>
              <a:rPr lang="en-US" altLang="zh-CN" sz="2400" i="1" baseline="-25000" dirty="0" err="1" smtClean="0">
                <a:ea typeface="宋体" pitchFamily="2" charset="-122"/>
              </a:rPr>
              <a:t>Eps</a:t>
            </a:r>
            <a:r>
              <a:rPr lang="en-US" altLang="zh-CN" sz="2400" i="1" dirty="0" smtClean="0">
                <a:ea typeface="宋体" pitchFamily="2" charset="-122"/>
              </a:rPr>
              <a:t> (q)</a:t>
            </a:r>
            <a:r>
              <a:rPr lang="en-US" altLang="zh-CN" sz="2400" dirty="0" smtClean="0">
                <a:ea typeface="宋体" pitchFamily="2" charset="-122"/>
              </a:rPr>
              <a:t>| ≥ </a:t>
            </a:r>
            <a:r>
              <a:rPr lang="en-US" altLang="zh-CN" sz="2400" i="1" dirty="0" err="1" smtClean="0">
                <a:ea typeface="宋体" pitchFamily="2" charset="-122"/>
              </a:rPr>
              <a:t>MinPts</a:t>
            </a:r>
            <a:r>
              <a:rPr lang="en-US" altLang="zh-CN" sz="2400" dirty="0" smtClean="0">
                <a:ea typeface="宋体" pitchFamily="2" charset="-122"/>
              </a:rPr>
              <a:t> </a:t>
            </a:r>
            <a:endParaRPr lang="en-US" altLang="zh-CN" sz="2400" i="1" dirty="0" smtClean="0">
              <a:ea typeface="宋体" pitchFamily="2" charset="-122"/>
            </a:endParaRPr>
          </a:p>
        </p:txBody>
      </p:sp>
      <p:grpSp>
        <p:nvGrpSpPr>
          <p:cNvPr id="48132" name="Group 50"/>
          <p:cNvGrpSpPr>
            <a:grpSpLocks/>
          </p:cNvGrpSpPr>
          <p:nvPr/>
        </p:nvGrpSpPr>
        <p:grpSpPr bwMode="auto">
          <a:xfrm>
            <a:off x="5264150" y="4648200"/>
            <a:ext cx="3879850" cy="1663700"/>
            <a:chOff x="5264150" y="4648200"/>
            <a:chExt cx="3879850" cy="1663700"/>
          </a:xfrm>
        </p:grpSpPr>
        <p:sp>
          <p:nvSpPr>
            <p:cNvPr id="48134" name="Rectangle 2072"/>
            <p:cNvSpPr>
              <a:spLocks noChangeArrowheads="1"/>
            </p:cNvSpPr>
            <p:nvPr/>
          </p:nvSpPr>
          <p:spPr bwMode="auto">
            <a:xfrm>
              <a:off x="7315200" y="4946650"/>
              <a:ext cx="1828800" cy="1004888"/>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altLang="zh-CN">
                  <a:latin typeface="Times New Roman" pitchFamily="18" charset="0"/>
                  <a:ea typeface="宋体" pitchFamily="2" charset="-122"/>
                </a:rPr>
                <a:t>MinPts = 5</a:t>
              </a:r>
            </a:p>
            <a:p>
              <a:pPr algn="l" eaLnBrk="0" hangingPunct="0">
                <a:spcBef>
                  <a:spcPct val="50000"/>
                </a:spcBef>
              </a:pPr>
              <a:r>
                <a:rPr lang="en-US" altLang="zh-CN">
                  <a:latin typeface="Times New Roman" pitchFamily="18" charset="0"/>
                  <a:ea typeface="宋体" pitchFamily="2" charset="-122"/>
                </a:rPr>
                <a:t>Eps = 1 cm</a:t>
              </a:r>
            </a:p>
          </p:txBody>
        </p:sp>
        <p:grpSp>
          <p:nvGrpSpPr>
            <p:cNvPr id="48135" name="Group 49"/>
            <p:cNvGrpSpPr>
              <a:grpSpLocks/>
            </p:cNvGrpSpPr>
            <p:nvPr/>
          </p:nvGrpSpPr>
          <p:grpSpPr bwMode="auto">
            <a:xfrm>
              <a:off x="5264150" y="4648200"/>
              <a:ext cx="1663700" cy="1663700"/>
              <a:chOff x="5264150" y="4648200"/>
              <a:chExt cx="1663700" cy="1663700"/>
            </a:xfrm>
          </p:grpSpPr>
          <p:sp>
            <p:nvSpPr>
              <p:cNvPr id="48136" name="Oval 2054"/>
              <p:cNvSpPr>
                <a:spLocks noChangeArrowheads="1"/>
              </p:cNvSpPr>
              <p:nvPr/>
            </p:nvSpPr>
            <p:spPr bwMode="auto">
              <a:xfrm>
                <a:off x="5375275" y="5430838"/>
                <a:ext cx="100013" cy="98425"/>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8137" name="Oval 2055"/>
              <p:cNvSpPr>
                <a:spLocks noChangeArrowheads="1"/>
              </p:cNvSpPr>
              <p:nvPr/>
            </p:nvSpPr>
            <p:spPr bwMode="auto">
              <a:xfrm>
                <a:off x="5711825" y="5541963"/>
                <a:ext cx="98425" cy="100013"/>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8138" name="Oval 2056"/>
              <p:cNvSpPr>
                <a:spLocks noChangeArrowheads="1"/>
              </p:cNvSpPr>
              <p:nvPr/>
            </p:nvSpPr>
            <p:spPr bwMode="auto">
              <a:xfrm>
                <a:off x="5867400" y="5181600"/>
                <a:ext cx="98425" cy="98425"/>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8139" name="Oval 2057"/>
              <p:cNvSpPr>
                <a:spLocks noChangeArrowheads="1"/>
              </p:cNvSpPr>
              <p:nvPr/>
            </p:nvSpPr>
            <p:spPr bwMode="auto">
              <a:xfrm>
                <a:off x="5264150" y="5876925"/>
                <a:ext cx="98425" cy="100013"/>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8140" name="Oval 2058"/>
              <p:cNvSpPr>
                <a:spLocks noChangeArrowheads="1"/>
              </p:cNvSpPr>
              <p:nvPr/>
            </p:nvSpPr>
            <p:spPr bwMode="auto">
              <a:xfrm>
                <a:off x="5487988" y="5654675"/>
                <a:ext cx="98425" cy="98425"/>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8141" name="Oval 2059"/>
              <p:cNvSpPr>
                <a:spLocks noChangeArrowheads="1"/>
              </p:cNvSpPr>
              <p:nvPr/>
            </p:nvSpPr>
            <p:spPr bwMode="auto">
              <a:xfrm>
                <a:off x="5487988" y="5876925"/>
                <a:ext cx="98425" cy="100013"/>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8142" name="Oval 2060"/>
              <p:cNvSpPr>
                <a:spLocks noChangeArrowheads="1"/>
              </p:cNvSpPr>
              <p:nvPr/>
            </p:nvSpPr>
            <p:spPr bwMode="auto">
              <a:xfrm>
                <a:off x="5822950" y="5989638"/>
                <a:ext cx="98425" cy="98425"/>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8143" name="Oval 2061"/>
              <p:cNvSpPr>
                <a:spLocks noChangeArrowheads="1"/>
              </p:cNvSpPr>
              <p:nvPr/>
            </p:nvSpPr>
            <p:spPr bwMode="auto">
              <a:xfrm>
                <a:off x="5822950" y="4648200"/>
                <a:ext cx="1104900" cy="1104900"/>
              </a:xfrm>
              <a:prstGeom prst="ellipse">
                <a:avLst/>
              </a:prstGeom>
              <a:noFill/>
              <a:ln w="12700">
                <a:solidFill>
                  <a:schemeClr val="tx1"/>
                </a:solidFill>
                <a:round/>
                <a:headEnd/>
                <a:tailEnd/>
              </a:ln>
            </p:spPr>
            <p:txBody>
              <a:bodyPr wrap="none" anchor="ctr"/>
              <a:lstStyle/>
              <a:p>
                <a:endParaRPr lang="zh-CN" altLang="zh-CN"/>
              </a:p>
            </p:txBody>
          </p:sp>
          <p:sp>
            <p:nvSpPr>
              <p:cNvPr id="48144" name="Oval 2062"/>
              <p:cNvSpPr>
                <a:spLocks noChangeArrowheads="1"/>
              </p:cNvSpPr>
              <p:nvPr/>
            </p:nvSpPr>
            <p:spPr bwMode="auto">
              <a:xfrm>
                <a:off x="5822950" y="4983163"/>
                <a:ext cx="98425" cy="100013"/>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8145" name="Oval 2063"/>
              <p:cNvSpPr>
                <a:spLocks noChangeArrowheads="1"/>
              </p:cNvSpPr>
              <p:nvPr/>
            </p:nvSpPr>
            <p:spPr bwMode="auto">
              <a:xfrm>
                <a:off x="6492875" y="5654675"/>
                <a:ext cx="100013" cy="98425"/>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8146" name="Oval 2064"/>
              <p:cNvSpPr>
                <a:spLocks noChangeArrowheads="1"/>
              </p:cNvSpPr>
              <p:nvPr/>
            </p:nvSpPr>
            <p:spPr bwMode="auto">
              <a:xfrm>
                <a:off x="6270625" y="5207000"/>
                <a:ext cx="98425" cy="98425"/>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8147" name="Oval 2065"/>
              <p:cNvSpPr>
                <a:spLocks noChangeArrowheads="1"/>
              </p:cNvSpPr>
              <p:nvPr/>
            </p:nvSpPr>
            <p:spPr bwMode="auto">
              <a:xfrm>
                <a:off x="5711825" y="5765800"/>
                <a:ext cx="98425" cy="98425"/>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8148" name="Oval 2066"/>
              <p:cNvSpPr>
                <a:spLocks noChangeArrowheads="1"/>
              </p:cNvSpPr>
              <p:nvPr/>
            </p:nvSpPr>
            <p:spPr bwMode="auto">
              <a:xfrm>
                <a:off x="5934075" y="5541963"/>
                <a:ext cx="100013" cy="100013"/>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8149" name="Oval 2067"/>
              <p:cNvSpPr>
                <a:spLocks noChangeArrowheads="1"/>
              </p:cNvSpPr>
              <p:nvPr/>
            </p:nvSpPr>
            <p:spPr bwMode="auto">
              <a:xfrm>
                <a:off x="6157913" y="5876925"/>
                <a:ext cx="100013" cy="100013"/>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8150" name="Oval 2068"/>
              <p:cNvSpPr>
                <a:spLocks noChangeArrowheads="1"/>
              </p:cNvSpPr>
              <p:nvPr/>
            </p:nvSpPr>
            <p:spPr bwMode="auto">
              <a:xfrm>
                <a:off x="6716713" y="5989638"/>
                <a:ext cx="100013" cy="98425"/>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8151" name="Oval 2069"/>
              <p:cNvSpPr>
                <a:spLocks noChangeArrowheads="1"/>
              </p:cNvSpPr>
              <p:nvPr/>
            </p:nvSpPr>
            <p:spPr bwMode="auto">
              <a:xfrm>
                <a:off x="5487988" y="5207000"/>
                <a:ext cx="1104900" cy="1104900"/>
              </a:xfrm>
              <a:prstGeom prst="ellipse">
                <a:avLst/>
              </a:prstGeom>
              <a:noFill/>
              <a:ln w="12700">
                <a:solidFill>
                  <a:schemeClr val="tx1"/>
                </a:solidFill>
                <a:round/>
                <a:headEnd/>
                <a:tailEnd/>
              </a:ln>
            </p:spPr>
            <p:txBody>
              <a:bodyPr wrap="none" anchor="ctr"/>
              <a:lstStyle/>
              <a:p>
                <a:endParaRPr lang="zh-CN" altLang="zh-CN"/>
              </a:p>
            </p:txBody>
          </p:sp>
          <p:sp>
            <p:nvSpPr>
              <p:cNvPr id="48152" name="Rectangle 2070"/>
              <p:cNvSpPr>
                <a:spLocks noChangeArrowheads="1"/>
              </p:cNvSpPr>
              <p:nvPr/>
            </p:nvSpPr>
            <p:spPr bwMode="auto">
              <a:xfrm>
                <a:off x="6324600" y="4946650"/>
                <a:ext cx="381000" cy="457200"/>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altLang="zh-CN">
                    <a:latin typeface="Times New Roman" pitchFamily="18" charset="0"/>
                    <a:ea typeface="宋体" pitchFamily="2" charset="-122"/>
                  </a:rPr>
                  <a:t>p</a:t>
                </a:r>
              </a:p>
            </p:txBody>
          </p:sp>
          <p:sp>
            <p:nvSpPr>
              <p:cNvPr id="48153" name="Rectangle 2071"/>
              <p:cNvSpPr>
                <a:spLocks noChangeArrowheads="1"/>
              </p:cNvSpPr>
              <p:nvPr/>
            </p:nvSpPr>
            <p:spPr bwMode="auto">
              <a:xfrm>
                <a:off x="5867400" y="5715000"/>
                <a:ext cx="381000" cy="457200"/>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altLang="zh-CN">
                    <a:latin typeface="Times New Roman" pitchFamily="18" charset="0"/>
                    <a:ea typeface="宋体" pitchFamily="2" charset="-122"/>
                  </a:rPr>
                  <a:t>q</a:t>
                </a:r>
              </a:p>
            </p:txBody>
          </p:sp>
          <p:sp>
            <p:nvSpPr>
              <p:cNvPr id="48154" name="Oval 2065"/>
              <p:cNvSpPr>
                <a:spLocks noChangeArrowheads="1"/>
              </p:cNvSpPr>
              <p:nvPr/>
            </p:nvSpPr>
            <p:spPr bwMode="auto">
              <a:xfrm>
                <a:off x="5997575" y="5768975"/>
                <a:ext cx="98425" cy="98425"/>
              </a:xfrm>
              <a:prstGeom prst="ellipse">
                <a:avLst/>
              </a:prstGeom>
              <a:solidFill>
                <a:srgbClr val="CC3300"/>
              </a:solidFill>
              <a:ln w="12700">
                <a:solidFill>
                  <a:schemeClr val="tx1"/>
                </a:solidFill>
                <a:round/>
                <a:headEnd/>
                <a:tailEnd/>
              </a:ln>
            </p:spPr>
            <p:txBody>
              <a:bodyPr wrap="none" anchor="ctr"/>
              <a:lstStyle/>
              <a:p>
                <a:endParaRPr lang="zh-CN" altLang="zh-CN"/>
              </a:p>
            </p:txBody>
          </p:sp>
        </p:grpSp>
      </p:grpSp>
      <p:sp>
        <p:nvSpPr>
          <p:cNvPr id="48133" name="Slide Number Placeholder 51"/>
          <p:cNvSpPr>
            <a:spLocks noGrp="1"/>
          </p:cNvSpPr>
          <p:nvPr>
            <p:ph type="sldNum" sz="quarter" idx="12"/>
          </p:nvPr>
        </p:nvSpPr>
        <p:spPr>
          <a:noFill/>
        </p:spPr>
        <p:txBody>
          <a:bodyPr/>
          <a:lstStyle/>
          <a:p>
            <a:fld id="{7BB6B173-1D14-4DF9-A777-624D34D32DBB}" type="slidenum">
              <a:rPr lang="en-US" altLang="zh-CN"/>
              <a:pPr/>
              <a:t>64</a:t>
            </a:fld>
            <a:endParaRPr lang="en-US" altLang="zh-CN"/>
          </a:p>
        </p:txBody>
      </p:sp>
    </p:spTree>
  </p:cSld>
  <p:clrMapOvr>
    <a:masterClrMapping/>
  </p:clrMapOvr>
  <p:transition>
    <p:zo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26"/>
          <p:cNvSpPr>
            <a:spLocks noGrp="1" noChangeArrowheads="1"/>
          </p:cNvSpPr>
          <p:nvPr>
            <p:ph type="title"/>
          </p:nvPr>
        </p:nvSpPr>
        <p:spPr>
          <a:xfrm>
            <a:off x="0" y="381000"/>
            <a:ext cx="9144000" cy="838200"/>
          </a:xfrm>
          <a:noFill/>
        </p:spPr>
        <p:txBody>
          <a:bodyPr lIns="92075" tIns="46038" rIns="92075" bIns="46038" anchor="ctr"/>
          <a:lstStyle/>
          <a:p>
            <a:pPr eaLnBrk="1" hangingPunct="1"/>
            <a:r>
              <a:rPr lang="en-US" altLang="zh-CN" sz="3200" smtClean="0">
                <a:ea typeface="宋体" pitchFamily="2" charset="-122"/>
              </a:rPr>
              <a:t>Density-Reachable and Density-Connected</a:t>
            </a:r>
          </a:p>
        </p:txBody>
      </p:sp>
      <p:sp>
        <p:nvSpPr>
          <p:cNvPr id="49155" name="Rectangle 1027"/>
          <p:cNvSpPr>
            <a:spLocks noGrp="1" noChangeArrowheads="1"/>
          </p:cNvSpPr>
          <p:nvPr>
            <p:ph type="body" idx="1"/>
          </p:nvPr>
        </p:nvSpPr>
        <p:spPr>
          <a:xfrm>
            <a:off x="228600" y="1447800"/>
            <a:ext cx="5638800" cy="5029200"/>
          </a:xfrm>
          <a:noFill/>
        </p:spPr>
        <p:txBody>
          <a:bodyPr lIns="92075" tIns="46038" rIns="92075" bIns="46038"/>
          <a:lstStyle/>
          <a:p>
            <a:pPr eaLnBrk="1" hangingPunct="1">
              <a:spcBef>
                <a:spcPct val="50000"/>
              </a:spcBef>
            </a:pPr>
            <a:r>
              <a:rPr lang="en-US" altLang="zh-CN" sz="2400" smtClean="0">
                <a:ea typeface="宋体" pitchFamily="2" charset="-122"/>
              </a:rPr>
              <a:t>Density-reachable: </a:t>
            </a:r>
          </a:p>
          <a:p>
            <a:pPr lvl="1" eaLnBrk="1" hangingPunct="1">
              <a:spcBef>
                <a:spcPct val="50000"/>
              </a:spcBef>
            </a:pPr>
            <a:r>
              <a:rPr lang="en-US" altLang="zh-CN" sz="2400" smtClean="0">
                <a:ea typeface="宋体" pitchFamily="2" charset="-122"/>
              </a:rPr>
              <a:t>A point </a:t>
            </a:r>
            <a:r>
              <a:rPr lang="en-US" altLang="zh-CN" sz="2400" i="1" smtClean="0">
                <a:ea typeface="宋体" pitchFamily="2" charset="-122"/>
              </a:rPr>
              <a:t>p</a:t>
            </a:r>
            <a:r>
              <a:rPr lang="en-US" altLang="zh-CN" sz="2400" smtClean="0">
                <a:ea typeface="宋体" pitchFamily="2" charset="-122"/>
              </a:rPr>
              <a:t> is </a:t>
            </a:r>
            <a:r>
              <a:rPr lang="en-US" altLang="zh-CN" sz="2400" smtClean="0">
                <a:solidFill>
                  <a:schemeClr val="hlink"/>
                </a:solidFill>
                <a:ea typeface="宋体" pitchFamily="2" charset="-122"/>
              </a:rPr>
              <a:t>density-reachable</a:t>
            </a:r>
            <a:r>
              <a:rPr lang="en-US" altLang="zh-CN" sz="2400" smtClean="0">
                <a:ea typeface="宋体" pitchFamily="2" charset="-122"/>
              </a:rPr>
              <a:t> from a point </a:t>
            </a:r>
            <a:r>
              <a:rPr lang="en-US" altLang="zh-CN" sz="2400" i="1" smtClean="0">
                <a:ea typeface="宋体" pitchFamily="2" charset="-122"/>
              </a:rPr>
              <a:t>q</a:t>
            </a:r>
            <a:r>
              <a:rPr lang="en-US" altLang="zh-CN" sz="2400" smtClean="0">
                <a:ea typeface="宋体" pitchFamily="2" charset="-122"/>
              </a:rPr>
              <a:t> w.r.t. </a:t>
            </a:r>
            <a:r>
              <a:rPr lang="en-US" altLang="zh-CN" sz="2400" i="1" smtClean="0">
                <a:ea typeface="宋体" pitchFamily="2" charset="-122"/>
              </a:rPr>
              <a:t>Eps</a:t>
            </a:r>
            <a:r>
              <a:rPr lang="en-US" altLang="zh-CN" sz="2400" smtClean="0">
                <a:ea typeface="宋体" pitchFamily="2" charset="-122"/>
              </a:rPr>
              <a:t>, </a:t>
            </a:r>
            <a:r>
              <a:rPr lang="en-US" altLang="zh-CN" sz="2400" i="1" smtClean="0">
                <a:ea typeface="宋体" pitchFamily="2" charset="-122"/>
              </a:rPr>
              <a:t>MinPts</a:t>
            </a:r>
            <a:r>
              <a:rPr lang="en-US" altLang="zh-CN" sz="2400" smtClean="0">
                <a:ea typeface="宋体" pitchFamily="2" charset="-122"/>
              </a:rPr>
              <a:t> if there is a chain of points </a:t>
            </a:r>
            <a:r>
              <a:rPr lang="en-US" altLang="zh-CN" sz="2400" i="1" smtClean="0">
                <a:ea typeface="宋体" pitchFamily="2" charset="-122"/>
              </a:rPr>
              <a:t>p</a:t>
            </a:r>
            <a:r>
              <a:rPr lang="en-US" altLang="zh-CN" sz="2400" i="1" baseline="-25000" smtClean="0">
                <a:ea typeface="宋体" pitchFamily="2" charset="-122"/>
              </a:rPr>
              <a:t>1</a:t>
            </a:r>
            <a:r>
              <a:rPr lang="en-US" altLang="zh-CN" sz="2400" smtClean="0">
                <a:ea typeface="宋体" pitchFamily="2" charset="-122"/>
              </a:rPr>
              <a:t>, </a:t>
            </a:r>
            <a:r>
              <a:rPr lang="en-US" altLang="zh-CN" sz="2400" smtClean="0">
                <a:latin typeface="Times New Roman" pitchFamily="18" charset="0"/>
                <a:ea typeface="宋体" pitchFamily="2" charset="-122"/>
              </a:rPr>
              <a:t>…</a:t>
            </a:r>
            <a:r>
              <a:rPr lang="en-US" altLang="zh-CN" sz="2400" smtClean="0">
                <a:ea typeface="宋体" pitchFamily="2" charset="-122"/>
              </a:rPr>
              <a:t>, </a:t>
            </a:r>
            <a:r>
              <a:rPr lang="en-US" altLang="zh-CN" sz="2400" i="1" smtClean="0">
                <a:ea typeface="宋体" pitchFamily="2" charset="-122"/>
              </a:rPr>
              <a:t>p</a:t>
            </a:r>
            <a:r>
              <a:rPr lang="en-US" altLang="zh-CN" sz="2400" i="1" baseline="-25000" smtClean="0">
                <a:ea typeface="宋体" pitchFamily="2" charset="-122"/>
              </a:rPr>
              <a:t>n</a:t>
            </a:r>
            <a:r>
              <a:rPr lang="en-US" altLang="zh-CN" sz="2400" smtClean="0">
                <a:ea typeface="宋体" pitchFamily="2" charset="-122"/>
              </a:rPr>
              <a:t>, </a:t>
            </a:r>
            <a:r>
              <a:rPr lang="en-US" altLang="zh-CN" sz="2400" i="1" smtClean="0">
                <a:ea typeface="宋体" pitchFamily="2" charset="-122"/>
              </a:rPr>
              <a:t>p</a:t>
            </a:r>
            <a:r>
              <a:rPr lang="en-US" altLang="zh-CN" sz="2400" i="1" baseline="-25000" smtClean="0">
                <a:ea typeface="宋体" pitchFamily="2" charset="-122"/>
              </a:rPr>
              <a:t>1</a:t>
            </a:r>
            <a:r>
              <a:rPr lang="en-US" altLang="zh-CN" sz="2400" smtClean="0">
                <a:ea typeface="宋体" pitchFamily="2" charset="-122"/>
              </a:rPr>
              <a:t> = </a:t>
            </a:r>
            <a:r>
              <a:rPr lang="en-US" altLang="zh-CN" sz="2400" i="1" smtClean="0">
                <a:ea typeface="宋体" pitchFamily="2" charset="-122"/>
              </a:rPr>
              <a:t>q</a:t>
            </a:r>
            <a:r>
              <a:rPr lang="en-US" altLang="zh-CN" sz="2400" smtClean="0">
                <a:ea typeface="宋体" pitchFamily="2" charset="-122"/>
              </a:rPr>
              <a:t>, </a:t>
            </a:r>
            <a:r>
              <a:rPr lang="en-US" altLang="zh-CN" sz="2400" i="1" smtClean="0">
                <a:ea typeface="宋体" pitchFamily="2" charset="-122"/>
              </a:rPr>
              <a:t>p</a:t>
            </a:r>
            <a:r>
              <a:rPr lang="en-US" altLang="zh-CN" sz="2400" i="1" baseline="-25000" smtClean="0">
                <a:ea typeface="宋体" pitchFamily="2" charset="-122"/>
              </a:rPr>
              <a:t>n</a:t>
            </a:r>
            <a:r>
              <a:rPr lang="en-US" altLang="zh-CN" sz="2400" smtClean="0">
                <a:ea typeface="宋体" pitchFamily="2" charset="-122"/>
              </a:rPr>
              <a:t> = </a:t>
            </a:r>
            <a:r>
              <a:rPr lang="en-US" altLang="zh-CN" sz="2400" i="1" smtClean="0">
                <a:ea typeface="宋体" pitchFamily="2" charset="-122"/>
              </a:rPr>
              <a:t>p</a:t>
            </a:r>
            <a:r>
              <a:rPr lang="en-US" altLang="zh-CN" sz="2400" smtClean="0">
                <a:ea typeface="宋体" pitchFamily="2" charset="-122"/>
              </a:rPr>
              <a:t> such that </a:t>
            </a:r>
            <a:r>
              <a:rPr lang="en-US" altLang="zh-CN" sz="2400" i="1" smtClean="0">
                <a:ea typeface="宋体" pitchFamily="2" charset="-122"/>
              </a:rPr>
              <a:t>p</a:t>
            </a:r>
            <a:r>
              <a:rPr lang="en-US" altLang="zh-CN" sz="2400" i="1" baseline="-25000" smtClean="0">
                <a:ea typeface="宋体" pitchFamily="2" charset="-122"/>
              </a:rPr>
              <a:t>i+1</a:t>
            </a:r>
            <a:r>
              <a:rPr lang="en-US" altLang="zh-CN" sz="2400" smtClean="0">
                <a:ea typeface="宋体" pitchFamily="2" charset="-122"/>
              </a:rPr>
              <a:t> is directly density-reachable from </a:t>
            </a:r>
            <a:r>
              <a:rPr lang="en-US" altLang="zh-CN" sz="2400" i="1" smtClean="0">
                <a:ea typeface="宋体" pitchFamily="2" charset="-122"/>
              </a:rPr>
              <a:t>p</a:t>
            </a:r>
            <a:r>
              <a:rPr lang="en-US" altLang="zh-CN" sz="2400" i="1" baseline="-25000" smtClean="0">
                <a:ea typeface="宋体" pitchFamily="2" charset="-122"/>
              </a:rPr>
              <a:t>i</a:t>
            </a:r>
            <a:r>
              <a:rPr lang="en-US" altLang="zh-CN" sz="2400" smtClean="0">
                <a:ea typeface="宋体" pitchFamily="2" charset="-122"/>
              </a:rPr>
              <a:t>	</a:t>
            </a:r>
          </a:p>
          <a:p>
            <a:pPr eaLnBrk="1" hangingPunct="1">
              <a:spcBef>
                <a:spcPct val="50000"/>
              </a:spcBef>
            </a:pPr>
            <a:r>
              <a:rPr lang="en-US" altLang="zh-CN" sz="2400" smtClean="0">
                <a:ea typeface="宋体" pitchFamily="2" charset="-122"/>
              </a:rPr>
              <a:t>Density-connected</a:t>
            </a:r>
          </a:p>
          <a:p>
            <a:pPr lvl="1" eaLnBrk="1" hangingPunct="1">
              <a:spcBef>
                <a:spcPct val="50000"/>
              </a:spcBef>
            </a:pPr>
            <a:r>
              <a:rPr lang="en-US" altLang="zh-CN" sz="2400" smtClean="0">
                <a:ea typeface="宋体" pitchFamily="2" charset="-122"/>
              </a:rPr>
              <a:t>A point </a:t>
            </a:r>
            <a:r>
              <a:rPr lang="en-US" altLang="zh-CN" sz="2400" i="1" smtClean="0">
                <a:ea typeface="宋体" pitchFamily="2" charset="-122"/>
              </a:rPr>
              <a:t>p</a:t>
            </a:r>
            <a:r>
              <a:rPr lang="en-US" altLang="zh-CN" sz="2400" smtClean="0">
                <a:ea typeface="宋体" pitchFamily="2" charset="-122"/>
              </a:rPr>
              <a:t> is </a:t>
            </a:r>
            <a:r>
              <a:rPr lang="en-US" altLang="zh-CN" sz="2400" smtClean="0">
                <a:solidFill>
                  <a:schemeClr val="hlink"/>
                </a:solidFill>
                <a:ea typeface="宋体" pitchFamily="2" charset="-122"/>
              </a:rPr>
              <a:t>density-connected</a:t>
            </a:r>
            <a:r>
              <a:rPr lang="en-US" altLang="zh-CN" sz="2400" smtClean="0">
                <a:ea typeface="宋体" pitchFamily="2" charset="-122"/>
              </a:rPr>
              <a:t> to a point </a:t>
            </a:r>
            <a:r>
              <a:rPr lang="en-US" altLang="zh-CN" sz="2400" i="1" smtClean="0">
                <a:ea typeface="宋体" pitchFamily="2" charset="-122"/>
              </a:rPr>
              <a:t>q</a:t>
            </a:r>
            <a:r>
              <a:rPr lang="en-US" altLang="zh-CN" sz="2400" smtClean="0">
                <a:ea typeface="宋体" pitchFamily="2" charset="-122"/>
              </a:rPr>
              <a:t> w.r.t. </a:t>
            </a:r>
            <a:r>
              <a:rPr lang="en-US" altLang="zh-CN" sz="2400" i="1" smtClean="0">
                <a:ea typeface="宋体" pitchFamily="2" charset="-122"/>
              </a:rPr>
              <a:t>Eps</a:t>
            </a:r>
            <a:r>
              <a:rPr lang="en-US" altLang="zh-CN" sz="2400" smtClean="0">
                <a:ea typeface="宋体" pitchFamily="2" charset="-122"/>
              </a:rPr>
              <a:t>, </a:t>
            </a:r>
            <a:r>
              <a:rPr lang="en-US" altLang="zh-CN" sz="2400" i="1" smtClean="0">
                <a:ea typeface="宋体" pitchFamily="2" charset="-122"/>
              </a:rPr>
              <a:t>MinPts</a:t>
            </a:r>
            <a:r>
              <a:rPr lang="en-US" altLang="zh-CN" sz="2400" smtClean="0">
                <a:ea typeface="宋体" pitchFamily="2" charset="-122"/>
              </a:rPr>
              <a:t> if there is a point </a:t>
            </a:r>
            <a:r>
              <a:rPr lang="en-US" altLang="zh-CN" sz="2400" i="1" smtClean="0">
                <a:ea typeface="宋体" pitchFamily="2" charset="-122"/>
              </a:rPr>
              <a:t>o </a:t>
            </a:r>
            <a:r>
              <a:rPr lang="en-US" altLang="zh-CN" sz="2400" smtClean="0">
                <a:ea typeface="宋体" pitchFamily="2" charset="-122"/>
              </a:rPr>
              <a:t>such that both, </a:t>
            </a:r>
            <a:r>
              <a:rPr lang="en-US" altLang="zh-CN" sz="2400" i="1" smtClean="0">
                <a:ea typeface="宋体" pitchFamily="2" charset="-122"/>
              </a:rPr>
              <a:t>p</a:t>
            </a:r>
            <a:r>
              <a:rPr lang="en-US" altLang="zh-CN" sz="2400" smtClean="0">
                <a:ea typeface="宋体" pitchFamily="2" charset="-122"/>
              </a:rPr>
              <a:t> and </a:t>
            </a:r>
            <a:r>
              <a:rPr lang="en-US" altLang="zh-CN" sz="2400" i="1" smtClean="0">
                <a:ea typeface="宋体" pitchFamily="2" charset="-122"/>
              </a:rPr>
              <a:t>q</a:t>
            </a:r>
            <a:r>
              <a:rPr lang="en-US" altLang="zh-CN" sz="2400" smtClean="0">
                <a:ea typeface="宋体" pitchFamily="2" charset="-122"/>
              </a:rPr>
              <a:t> are density-reachable from </a:t>
            </a:r>
            <a:r>
              <a:rPr lang="en-US" altLang="zh-CN" sz="2400" i="1" smtClean="0">
                <a:ea typeface="宋体" pitchFamily="2" charset="-122"/>
              </a:rPr>
              <a:t>o</a:t>
            </a:r>
            <a:r>
              <a:rPr lang="en-US" altLang="zh-CN" sz="2400" smtClean="0">
                <a:ea typeface="宋体" pitchFamily="2" charset="-122"/>
              </a:rPr>
              <a:t> w.r.t. </a:t>
            </a:r>
            <a:r>
              <a:rPr lang="en-US" altLang="zh-CN" sz="2400" i="1" smtClean="0">
                <a:ea typeface="宋体" pitchFamily="2" charset="-122"/>
              </a:rPr>
              <a:t>Eps</a:t>
            </a:r>
            <a:r>
              <a:rPr lang="en-US" altLang="zh-CN" sz="2400" smtClean="0">
                <a:ea typeface="宋体" pitchFamily="2" charset="-122"/>
              </a:rPr>
              <a:t> and </a:t>
            </a:r>
            <a:r>
              <a:rPr lang="en-US" altLang="zh-CN" sz="2400" i="1" smtClean="0">
                <a:ea typeface="宋体" pitchFamily="2" charset="-122"/>
              </a:rPr>
              <a:t>MinPts</a:t>
            </a:r>
            <a:endParaRPr lang="en-US" altLang="zh-CN" sz="2400" smtClean="0">
              <a:ea typeface="宋体" pitchFamily="2" charset="-122"/>
            </a:endParaRPr>
          </a:p>
        </p:txBody>
      </p:sp>
      <p:sp>
        <p:nvSpPr>
          <p:cNvPr id="49156" name="Oval 1028"/>
          <p:cNvSpPr>
            <a:spLocks noChangeArrowheads="1"/>
          </p:cNvSpPr>
          <p:nvPr/>
        </p:nvSpPr>
        <p:spPr bwMode="auto">
          <a:xfrm>
            <a:off x="7019925" y="2459038"/>
            <a:ext cx="100013" cy="98425"/>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157" name="Oval 1029"/>
          <p:cNvSpPr>
            <a:spLocks noChangeArrowheads="1"/>
          </p:cNvSpPr>
          <p:nvPr/>
        </p:nvSpPr>
        <p:spPr bwMode="auto">
          <a:xfrm>
            <a:off x="7356475" y="2570163"/>
            <a:ext cx="98425" cy="100012"/>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158" name="Oval 1030"/>
          <p:cNvSpPr>
            <a:spLocks noChangeArrowheads="1"/>
          </p:cNvSpPr>
          <p:nvPr/>
        </p:nvSpPr>
        <p:spPr bwMode="auto">
          <a:xfrm>
            <a:off x="7356475" y="2235200"/>
            <a:ext cx="98425" cy="98425"/>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159" name="Oval 1031"/>
          <p:cNvSpPr>
            <a:spLocks noChangeArrowheads="1"/>
          </p:cNvSpPr>
          <p:nvPr/>
        </p:nvSpPr>
        <p:spPr bwMode="auto">
          <a:xfrm>
            <a:off x="6908800" y="2905125"/>
            <a:ext cx="98425" cy="100013"/>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160" name="Oval 1032"/>
          <p:cNvSpPr>
            <a:spLocks noChangeArrowheads="1"/>
          </p:cNvSpPr>
          <p:nvPr/>
        </p:nvSpPr>
        <p:spPr bwMode="auto">
          <a:xfrm>
            <a:off x="7132638" y="2682875"/>
            <a:ext cx="98425" cy="98425"/>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161" name="Oval 1033"/>
          <p:cNvSpPr>
            <a:spLocks noChangeArrowheads="1"/>
          </p:cNvSpPr>
          <p:nvPr/>
        </p:nvSpPr>
        <p:spPr bwMode="auto">
          <a:xfrm>
            <a:off x="7132638" y="2905125"/>
            <a:ext cx="98425" cy="100013"/>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162" name="Oval 1034"/>
          <p:cNvSpPr>
            <a:spLocks noChangeArrowheads="1"/>
          </p:cNvSpPr>
          <p:nvPr/>
        </p:nvSpPr>
        <p:spPr bwMode="auto">
          <a:xfrm>
            <a:off x="7543800" y="3048000"/>
            <a:ext cx="98425" cy="98425"/>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163" name="Oval 1035"/>
          <p:cNvSpPr>
            <a:spLocks noChangeArrowheads="1"/>
          </p:cNvSpPr>
          <p:nvPr/>
        </p:nvSpPr>
        <p:spPr bwMode="auto">
          <a:xfrm>
            <a:off x="7467600" y="2011363"/>
            <a:ext cx="98425" cy="100012"/>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164" name="Oval 1036"/>
          <p:cNvSpPr>
            <a:spLocks noChangeArrowheads="1"/>
          </p:cNvSpPr>
          <p:nvPr/>
        </p:nvSpPr>
        <p:spPr bwMode="auto">
          <a:xfrm>
            <a:off x="8137525" y="2682875"/>
            <a:ext cx="100013" cy="98425"/>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165" name="Oval 1037"/>
          <p:cNvSpPr>
            <a:spLocks noChangeArrowheads="1"/>
          </p:cNvSpPr>
          <p:nvPr/>
        </p:nvSpPr>
        <p:spPr bwMode="auto">
          <a:xfrm>
            <a:off x="7915275" y="2235200"/>
            <a:ext cx="98425" cy="98425"/>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166" name="Oval 1038"/>
          <p:cNvSpPr>
            <a:spLocks noChangeArrowheads="1"/>
          </p:cNvSpPr>
          <p:nvPr/>
        </p:nvSpPr>
        <p:spPr bwMode="auto">
          <a:xfrm>
            <a:off x="7356475" y="2794000"/>
            <a:ext cx="98425" cy="98425"/>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167" name="Oval 1039"/>
          <p:cNvSpPr>
            <a:spLocks noChangeArrowheads="1"/>
          </p:cNvSpPr>
          <p:nvPr/>
        </p:nvSpPr>
        <p:spPr bwMode="auto">
          <a:xfrm>
            <a:off x="7578725" y="2570163"/>
            <a:ext cx="100013" cy="100012"/>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168" name="Oval 1040"/>
          <p:cNvSpPr>
            <a:spLocks noChangeArrowheads="1"/>
          </p:cNvSpPr>
          <p:nvPr/>
        </p:nvSpPr>
        <p:spPr bwMode="auto">
          <a:xfrm>
            <a:off x="7802563" y="2905125"/>
            <a:ext cx="100012" cy="100013"/>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169" name="Oval 1041"/>
          <p:cNvSpPr>
            <a:spLocks noChangeArrowheads="1"/>
          </p:cNvSpPr>
          <p:nvPr/>
        </p:nvSpPr>
        <p:spPr bwMode="auto">
          <a:xfrm>
            <a:off x="8361363" y="3017838"/>
            <a:ext cx="100012" cy="98425"/>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170" name="Oval 1042"/>
          <p:cNvSpPr>
            <a:spLocks noChangeArrowheads="1"/>
          </p:cNvSpPr>
          <p:nvPr/>
        </p:nvSpPr>
        <p:spPr bwMode="auto">
          <a:xfrm>
            <a:off x="6858000" y="2057400"/>
            <a:ext cx="1104900" cy="1104900"/>
          </a:xfrm>
          <a:prstGeom prst="ellipse">
            <a:avLst/>
          </a:prstGeom>
          <a:noFill/>
          <a:ln w="12700">
            <a:solidFill>
              <a:schemeClr val="tx1"/>
            </a:solidFill>
            <a:round/>
            <a:headEnd/>
            <a:tailEnd/>
          </a:ln>
        </p:spPr>
        <p:txBody>
          <a:bodyPr wrap="none" anchor="ctr"/>
          <a:lstStyle/>
          <a:p>
            <a:endParaRPr lang="zh-CN" altLang="zh-CN"/>
          </a:p>
        </p:txBody>
      </p:sp>
      <p:sp>
        <p:nvSpPr>
          <p:cNvPr id="49171" name="Oval 1043"/>
          <p:cNvSpPr>
            <a:spLocks noChangeArrowheads="1"/>
          </p:cNvSpPr>
          <p:nvPr/>
        </p:nvSpPr>
        <p:spPr bwMode="auto">
          <a:xfrm>
            <a:off x="6370638" y="2311400"/>
            <a:ext cx="1104900" cy="1104900"/>
          </a:xfrm>
          <a:prstGeom prst="ellipse">
            <a:avLst/>
          </a:prstGeom>
          <a:noFill/>
          <a:ln w="12700">
            <a:solidFill>
              <a:schemeClr val="tx1"/>
            </a:solidFill>
            <a:round/>
            <a:headEnd/>
            <a:tailEnd/>
          </a:ln>
        </p:spPr>
        <p:txBody>
          <a:bodyPr wrap="none" anchor="ctr"/>
          <a:lstStyle/>
          <a:p>
            <a:endParaRPr lang="zh-CN" altLang="zh-CN"/>
          </a:p>
        </p:txBody>
      </p:sp>
      <p:sp>
        <p:nvSpPr>
          <p:cNvPr id="49172" name="Rectangle 1044"/>
          <p:cNvSpPr>
            <a:spLocks noChangeArrowheads="1"/>
          </p:cNvSpPr>
          <p:nvPr/>
        </p:nvSpPr>
        <p:spPr bwMode="auto">
          <a:xfrm>
            <a:off x="7969250" y="2051050"/>
            <a:ext cx="381000" cy="457200"/>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altLang="zh-CN" b="1" i="1">
                <a:latin typeface="Times New Roman" pitchFamily="18" charset="0"/>
                <a:ea typeface="宋体" pitchFamily="2" charset="-122"/>
              </a:rPr>
              <a:t>p</a:t>
            </a:r>
          </a:p>
        </p:txBody>
      </p:sp>
      <p:sp>
        <p:nvSpPr>
          <p:cNvPr id="49173" name="Rectangle 1045"/>
          <p:cNvSpPr>
            <a:spLocks noChangeArrowheads="1"/>
          </p:cNvSpPr>
          <p:nvPr/>
        </p:nvSpPr>
        <p:spPr bwMode="auto">
          <a:xfrm>
            <a:off x="6597650" y="2736850"/>
            <a:ext cx="381000" cy="457200"/>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altLang="zh-CN" b="1" i="1">
                <a:latin typeface="Times New Roman" pitchFamily="18" charset="0"/>
                <a:ea typeface="宋体" pitchFamily="2" charset="-122"/>
              </a:rPr>
              <a:t>q</a:t>
            </a:r>
          </a:p>
        </p:txBody>
      </p:sp>
      <p:sp>
        <p:nvSpPr>
          <p:cNvPr id="49174" name="Oval 1046"/>
          <p:cNvSpPr>
            <a:spLocks noChangeArrowheads="1"/>
          </p:cNvSpPr>
          <p:nvPr/>
        </p:nvSpPr>
        <p:spPr bwMode="auto">
          <a:xfrm>
            <a:off x="7315200" y="1752600"/>
            <a:ext cx="1104900" cy="1104900"/>
          </a:xfrm>
          <a:prstGeom prst="ellipse">
            <a:avLst/>
          </a:prstGeom>
          <a:noFill/>
          <a:ln w="12700">
            <a:solidFill>
              <a:schemeClr val="tx1"/>
            </a:solidFill>
            <a:round/>
            <a:headEnd/>
            <a:tailEnd/>
          </a:ln>
        </p:spPr>
        <p:txBody>
          <a:bodyPr wrap="none" anchor="ctr"/>
          <a:lstStyle/>
          <a:p>
            <a:endParaRPr lang="zh-CN" altLang="zh-CN"/>
          </a:p>
        </p:txBody>
      </p:sp>
      <p:sp>
        <p:nvSpPr>
          <p:cNvPr id="49175" name="Rectangle 1047"/>
          <p:cNvSpPr>
            <a:spLocks noChangeArrowheads="1"/>
          </p:cNvSpPr>
          <p:nvPr/>
        </p:nvSpPr>
        <p:spPr bwMode="auto">
          <a:xfrm>
            <a:off x="7359650" y="2508250"/>
            <a:ext cx="609600" cy="457200"/>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altLang="zh-CN" b="1" i="1">
                <a:latin typeface="Times New Roman" pitchFamily="18" charset="0"/>
                <a:ea typeface="宋体" pitchFamily="2" charset="-122"/>
              </a:rPr>
              <a:t>p</a:t>
            </a:r>
            <a:r>
              <a:rPr lang="en-US" altLang="zh-CN" b="1" i="1" baseline="-25000">
                <a:latin typeface="Times New Roman" pitchFamily="18" charset="0"/>
                <a:ea typeface="宋体" pitchFamily="2" charset="-122"/>
              </a:rPr>
              <a:t>1</a:t>
            </a:r>
          </a:p>
        </p:txBody>
      </p:sp>
      <p:sp>
        <p:nvSpPr>
          <p:cNvPr id="49176" name="Line 1048"/>
          <p:cNvSpPr>
            <a:spLocks noChangeShapeType="1"/>
          </p:cNvSpPr>
          <p:nvPr/>
        </p:nvSpPr>
        <p:spPr bwMode="auto">
          <a:xfrm flipH="1">
            <a:off x="7435850" y="2355850"/>
            <a:ext cx="457200" cy="228600"/>
          </a:xfrm>
          <a:prstGeom prst="line">
            <a:avLst/>
          </a:prstGeom>
          <a:noFill/>
          <a:ln w="25400">
            <a:solidFill>
              <a:schemeClr val="tx1"/>
            </a:solidFill>
            <a:round/>
            <a:headEnd type="stealth" w="lg" len="med"/>
            <a:tailEnd type="none" w="sm" len="sm"/>
          </a:ln>
        </p:spPr>
        <p:txBody>
          <a:bodyPr wrap="none" anchor="ctr"/>
          <a:lstStyle/>
          <a:p>
            <a:endParaRPr lang="zh-CN" altLang="en-US"/>
          </a:p>
        </p:txBody>
      </p:sp>
      <p:grpSp>
        <p:nvGrpSpPr>
          <p:cNvPr id="49177" name="Group 1049"/>
          <p:cNvGrpSpPr>
            <a:grpSpLocks/>
          </p:cNvGrpSpPr>
          <p:nvPr/>
        </p:nvGrpSpPr>
        <p:grpSpPr bwMode="auto">
          <a:xfrm>
            <a:off x="5867400" y="4343400"/>
            <a:ext cx="2863850" cy="1485900"/>
            <a:chOff x="3428" y="2740"/>
            <a:chExt cx="1804" cy="936"/>
          </a:xfrm>
        </p:grpSpPr>
        <p:sp>
          <p:nvSpPr>
            <p:cNvPr id="49180" name="Oval 1050"/>
            <p:cNvSpPr>
              <a:spLocks noChangeArrowheads="1"/>
            </p:cNvSpPr>
            <p:nvPr/>
          </p:nvSpPr>
          <p:spPr bwMode="auto">
            <a:xfrm>
              <a:off x="3914" y="3089"/>
              <a:ext cx="63" cy="62"/>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181" name="Oval 1051"/>
            <p:cNvSpPr>
              <a:spLocks noChangeArrowheads="1"/>
            </p:cNvSpPr>
            <p:nvPr/>
          </p:nvSpPr>
          <p:spPr bwMode="auto">
            <a:xfrm>
              <a:off x="4126" y="3159"/>
              <a:ext cx="62" cy="63"/>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182" name="Oval 1052"/>
            <p:cNvSpPr>
              <a:spLocks noChangeArrowheads="1"/>
            </p:cNvSpPr>
            <p:nvPr/>
          </p:nvSpPr>
          <p:spPr bwMode="auto">
            <a:xfrm>
              <a:off x="4126" y="2948"/>
              <a:ext cx="62" cy="62"/>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183" name="Oval 1053"/>
            <p:cNvSpPr>
              <a:spLocks noChangeArrowheads="1"/>
            </p:cNvSpPr>
            <p:nvPr/>
          </p:nvSpPr>
          <p:spPr bwMode="auto">
            <a:xfrm>
              <a:off x="3844" y="3370"/>
              <a:ext cx="62" cy="63"/>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184" name="Oval 1054"/>
            <p:cNvSpPr>
              <a:spLocks noChangeArrowheads="1"/>
            </p:cNvSpPr>
            <p:nvPr/>
          </p:nvSpPr>
          <p:spPr bwMode="auto">
            <a:xfrm>
              <a:off x="3985" y="3230"/>
              <a:ext cx="62" cy="62"/>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185" name="Oval 1055"/>
            <p:cNvSpPr>
              <a:spLocks noChangeArrowheads="1"/>
            </p:cNvSpPr>
            <p:nvPr/>
          </p:nvSpPr>
          <p:spPr bwMode="auto">
            <a:xfrm>
              <a:off x="4129" y="3514"/>
              <a:ext cx="62" cy="63"/>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186" name="Oval 1056"/>
            <p:cNvSpPr>
              <a:spLocks noChangeArrowheads="1"/>
            </p:cNvSpPr>
            <p:nvPr/>
          </p:nvSpPr>
          <p:spPr bwMode="auto">
            <a:xfrm>
              <a:off x="4196" y="3297"/>
              <a:ext cx="62" cy="62"/>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187" name="Oval 1057"/>
            <p:cNvSpPr>
              <a:spLocks noChangeArrowheads="1"/>
            </p:cNvSpPr>
            <p:nvPr/>
          </p:nvSpPr>
          <p:spPr bwMode="auto">
            <a:xfrm>
              <a:off x="4196" y="2807"/>
              <a:ext cx="62" cy="63"/>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188" name="Oval 1058"/>
            <p:cNvSpPr>
              <a:spLocks noChangeArrowheads="1"/>
            </p:cNvSpPr>
            <p:nvPr/>
          </p:nvSpPr>
          <p:spPr bwMode="auto">
            <a:xfrm>
              <a:off x="4618" y="3230"/>
              <a:ext cx="63" cy="62"/>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189" name="Oval 1059"/>
            <p:cNvSpPr>
              <a:spLocks noChangeArrowheads="1"/>
            </p:cNvSpPr>
            <p:nvPr/>
          </p:nvSpPr>
          <p:spPr bwMode="auto">
            <a:xfrm>
              <a:off x="4478" y="2948"/>
              <a:ext cx="62" cy="62"/>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190" name="Oval 1060"/>
            <p:cNvSpPr>
              <a:spLocks noChangeArrowheads="1"/>
            </p:cNvSpPr>
            <p:nvPr/>
          </p:nvSpPr>
          <p:spPr bwMode="auto">
            <a:xfrm>
              <a:off x="3694" y="3252"/>
              <a:ext cx="62" cy="62"/>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191" name="Oval 1061"/>
            <p:cNvSpPr>
              <a:spLocks noChangeArrowheads="1"/>
            </p:cNvSpPr>
            <p:nvPr/>
          </p:nvSpPr>
          <p:spPr bwMode="auto">
            <a:xfrm>
              <a:off x="4266" y="3159"/>
              <a:ext cx="63" cy="63"/>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192" name="Oval 1062"/>
            <p:cNvSpPr>
              <a:spLocks noChangeArrowheads="1"/>
            </p:cNvSpPr>
            <p:nvPr/>
          </p:nvSpPr>
          <p:spPr bwMode="auto">
            <a:xfrm>
              <a:off x="4407" y="3370"/>
              <a:ext cx="63" cy="63"/>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193" name="Oval 1063"/>
            <p:cNvSpPr>
              <a:spLocks noChangeArrowheads="1"/>
            </p:cNvSpPr>
            <p:nvPr/>
          </p:nvSpPr>
          <p:spPr bwMode="auto">
            <a:xfrm>
              <a:off x="4759" y="3441"/>
              <a:ext cx="63" cy="62"/>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194" name="Rectangle 1064"/>
            <p:cNvSpPr>
              <a:spLocks noChangeArrowheads="1"/>
            </p:cNvSpPr>
            <p:nvPr/>
          </p:nvSpPr>
          <p:spPr bwMode="auto">
            <a:xfrm>
              <a:off x="3504" y="2832"/>
              <a:ext cx="240" cy="288"/>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altLang="zh-CN" b="1" i="1">
                  <a:latin typeface="Times New Roman" pitchFamily="18" charset="0"/>
                  <a:ea typeface="宋体" pitchFamily="2" charset="-122"/>
                </a:rPr>
                <a:t>p</a:t>
              </a:r>
            </a:p>
          </p:txBody>
        </p:sp>
        <p:sp>
          <p:nvSpPr>
            <p:cNvPr id="49195" name="Rectangle 1065"/>
            <p:cNvSpPr>
              <a:spLocks noChangeArrowheads="1"/>
            </p:cNvSpPr>
            <p:nvPr/>
          </p:nvSpPr>
          <p:spPr bwMode="auto">
            <a:xfrm>
              <a:off x="4992" y="2832"/>
              <a:ext cx="240" cy="288"/>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altLang="zh-CN" b="1" i="1">
                  <a:latin typeface="Times New Roman" pitchFamily="18" charset="0"/>
                  <a:ea typeface="宋体" pitchFamily="2" charset="-122"/>
                </a:rPr>
                <a:t>q</a:t>
              </a:r>
            </a:p>
          </p:txBody>
        </p:sp>
        <p:sp>
          <p:nvSpPr>
            <p:cNvPr id="49196" name="Oval 1066"/>
            <p:cNvSpPr>
              <a:spLocks noChangeArrowheads="1"/>
            </p:cNvSpPr>
            <p:nvPr/>
          </p:nvSpPr>
          <p:spPr bwMode="auto">
            <a:xfrm>
              <a:off x="4858" y="3182"/>
              <a:ext cx="63" cy="62"/>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197" name="Oval 1067"/>
            <p:cNvSpPr>
              <a:spLocks noChangeArrowheads="1"/>
            </p:cNvSpPr>
            <p:nvPr/>
          </p:nvSpPr>
          <p:spPr bwMode="auto">
            <a:xfrm>
              <a:off x="4506" y="3207"/>
              <a:ext cx="63" cy="63"/>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198" name="Oval 1068"/>
            <p:cNvSpPr>
              <a:spLocks noChangeArrowheads="1"/>
            </p:cNvSpPr>
            <p:nvPr/>
          </p:nvSpPr>
          <p:spPr bwMode="auto">
            <a:xfrm>
              <a:off x="4647" y="3322"/>
              <a:ext cx="63" cy="63"/>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199" name="Oval 1069"/>
            <p:cNvSpPr>
              <a:spLocks noChangeArrowheads="1"/>
            </p:cNvSpPr>
            <p:nvPr/>
          </p:nvSpPr>
          <p:spPr bwMode="auto">
            <a:xfrm>
              <a:off x="4954" y="2942"/>
              <a:ext cx="63" cy="62"/>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200" name="Oval 1070"/>
            <p:cNvSpPr>
              <a:spLocks noChangeArrowheads="1"/>
            </p:cNvSpPr>
            <p:nvPr/>
          </p:nvSpPr>
          <p:spPr bwMode="auto">
            <a:xfrm>
              <a:off x="4602" y="2871"/>
              <a:ext cx="63" cy="63"/>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201" name="Oval 1071"/>
            <p:cNvSpPr>
              <a:spLocks noChangeArrowheads="1"/>
            </p:cNvSpPr>
            <p:nvPr/>
          </p:nvSpPr>
          <p:spPr bwMode="auto">
            <a:xfrm>
              <a:off x="4791" y="3034"/>
              <a:ext cx="63" cy="63"/>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202" name="Oval 1072"/>
            <p:cNvSpPr>
              <a:spLocks noChangeArrowheads="1"/>
            </p:cNvSpPr>
            <p:nvPr/>
          </p:nvSpPr>
          <p:spPr bwMode="auto">
            <a:xfrm>
              <a:off x="3524" y="2980"/>
              <a:ext cx="696" cy="696"/>
            </a:xfrm>
            <a:prstGeom prst="ellipse">
              <a:avLst/>
            </a:prstGeom>
            <a:noFill/>
            <a:ln w="12700">
              <a:solidFill>
                <a:schemeClr val="tx1"/>
              </a:solidFill>
              <a:round/>
              <a:headEnd/>
              <a:tailEnd/>
            </a:ln>
          </p:spPr>
          <p:txBody>
            <a:bodyPr wrap="none" anchor="ctr"/>
            <a:lstStyle/>
            <a:p>
              <a:endParaRPr lang="zh-CN" altLang="zh-CN"/>
            </a:p>
          </p:txBody>
        </p:sp>
        <p:sp>
          <p:nvSpPr>
            <p:cNvPr id="49203" name="Oval 1073"/>
            <p:cNvSpPr>
              <a:spLocks noChangeArrowheads="1"/>
            </p:cNvSpPr>
            <p:nvPr/>
          </p:nvSpPr>
          <p:spPr bwMode="auto">
            <a:xfrm>
              <a:off x="3860" y="2932"/>
              <a:ext cx="696" cy="696"/>
            </a:xfrm>
            <a:prstGeom prst="ellipse">
              <a:avLst/>
            </a:prstGeom>
            <a:noFill/>
            <a:ln w="12700">
              <a:solidFill>
                <a:schemeClr val="tx1"/>
              </a:solidFill>
              <a:round/>
              <a:headEnd/>
              <a:tailEnd/>
            </a:ln>
          </p:spPr>
          <p:txBody>
            <a:bodyPr wrap="none" anchor="ctr"/>
            <a:lstStyle/>
            <a:p>
              <a:endParaRPr lang="zh-CN" altLang="zh-CN"/>
            </a:p>
          </p:txBody>
        </p:sp>
        <p:sp>
          <p:nvSpPr>
            <p:cNvPr id="49204" name="Oval 1074"/>
            <p:cNvSpPr>
              <a:spLocks noChangeArrowheads="1"/>
            </p:cNvSpPr>
            <p:nvPr/>
          </p:nvSpPr>
          <p:spPr bwMode="auto">
            <a:xfrm>
              <a:off x="4244" y="2884"/>
              <a:ext cx="696" cy="696"/>
            </a:xfrm>
            <a:prstGeom prst="ellipse">
              <a:avLst/>
            </a:prstGeom>
            <a:noFill/>
            <a:ln w="12700">
              <a:solidFill>
                <a:schemeClr val="tx1"/>
              </a:solidFill>
              <a:round/>
              <a:headEnd/>
              <a:tailEnd/>
            </a:ln>
          </p:spPr>
          <p:txBody>
            <a:bodyPr wrap="none" anchor="ctr"/>
            <a:lstStyle/>
            <a:p>
              <a:endParaRPr lang="zh-CN" altLang="zh-CN"/>
            </a:p>
          </p:txBody>
        </p:sp>
        <p:sp>
          <p:nvSpPr>
            <p:cNvPr id="49205" name="Oval 1075"/>
            <p:cNvSpPr>
              <a:spLocks noChangeArrowheads="1"/>
            </p:cNvSpPr>
            <p:nvPr/>
          </p:nvSpPr>
          <p:spPr bwMode="auto">
            <a:xfrm>
              <a:off x="4484" y="2740"/>
              <a:ext cx="696" cy="696"/>
            </a:xfrm>
            <a:prstGeom prst="ellipse">
              <a:avLst/>
            </a:prstGeom>
            <a:noFill/>
            <a:ln w="12700">
              <a:solidFill>
                <a:schemeClr val="tx1"/>
              </a:solidFill>
              <a:round/>
              <a:headEnd/>
              <a:tailEnd/>
            </a:ln>
          </p:spPr>
          <p:txBody>
            <a:bodyPr wrap="none" anchor="ctr"/>
            <a:lstStyle/>
            <a:p>
              <a:endParaRPr lang="zh-CN" altLang="zh-CN"/>
            </a:p>
          </p:txBody>
        </p:sp>
        <p:sp>
          <p:nvSpPr>
            <p:cNvPr id="49206" name="Line 1076"/>
            <p:cNvSpPr>
              <a:spLocks noChangeShapeType="1"/>
            </p:cNvSpPr>
            <p:nvPr/>
          </p:nvSpPr>
          <p:spPr bwMode="auto">
            <a:xfrm flipV="1">
              <a:off x="3888" y="3312"/>
              <a:ext cx="288" cy="96"/>
            </a:xfrm>
            <a:prstGeom prst="line">
              <a:avLst/>
            </a:prstGeom>
            <a:noFill/>
            <a:ln w="25400">
              <a:solidFill>
                <a:schemeClr val="tx1"/>
              </a:solidFill>
              <a:round/>
              <a:headEnd type="stealth" w="med" len="lg"/>
              <a:tailEnd type="none" w="sm" len="sm"/>
            </a:ln>
          </p:spPr>
          <p:txBody>
            <a:bodyPr wrap="none" anchor="ctr"/>
            <a:lstStyle/>
            <a:p>
              <a:endParaRPr lang="zh-CN" altLang="en-US"/>
            </a:p>
          </p:txBody>
        </p:sp>
        <p:sp>
          <p:nvSpPr>
            <p:cNvPr id="49207" name="Line 1077"/>
            <p:cNvSpPr>
              <a:spLocks noChangeShapeType="1"/>
            </p:cNvSpPr>
            <p:nvPr/>
          </p:nvSpPr>
          <p:spPr bwMode="auto">
            <a:xfrm flipH="1">
              <a:off x="4272" y="3264"/>
              <a:ext cx="240" cy="48"/>
            </a:xfrm>
            <a:prstGeom prst="line">
              <a:avLst/>
            </a:prstGeom>
            <a:noFill/>
            <a:ln w="25400">
              <a:solidFill>
                <a:schemeClr val="tx1"/>
              </a:solidFill>
              <a:round/>
              <a:headEnd type="stealth" w="med" len="lg"/>
              <a:tailEnd type="none" w="sm" len="sm"/>
            </a:ln>
          </p:spPr>
          <p:txBody>
            <a:bodyPr wrap="none" anchor="ctr"/>
            <a:lstStyle/>
            <a:p>
              <a:endParaRPr lang="zh-CN" altLang="en-US"/>
            </a:p>
          </p:txBody>
        </p:sp>
        <p:sp>
          <p:nvSpPr>
            <p:cNvPr id="49208" name="Oval 1078"/>
            <p:cNvSpPr>
              <a:spLocks noChangeArrowheads="1"/>
            </p:cNvSpPr>
            <p:nvPr/>
          </p:nvSpPr>
          <p:spPr bwMode="auto">
            <a:xfrm>
              <a:off x="3818" y="2993"/>
              <a:ext cx="63" cy="62"/>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209" name="Oval 1079"/>
            <p:cNvSpPr>
              <a:spLocks noChangeArrowheads="1"/>
            </p:cNvSpPr>
            <p:nvPr/>
          </p:nvSpPr>
          <p:spPr bwMode="auto">
            <a:xfrm>
              <a:off x="3694" y="3044"/>
              <a:ext cx="62" cy="62"/>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210" name="Oval 1080"/>
            <p:cNvSpPr>
              <a:spLocks noChangeArrowheads="1"/>
            </p:cNvSpPr>
            <p:nvPr/>
          </p:nvSpPr>
          <p:spPr bwMode="auto">
            <a:xfrm>
              <a:off x="3860" y="2807"/>
              <a:ext cx="62" cy="63"/>
            </a:xfrm>
            <a:prstGeom prst="ellipse">
              <a:avLst/>
            </a:prstGeom>
            <a:solidFill>
              <a:srgbClr val="CC3300"/>
            </a:solidFill>
            <a:ln w="12700">
              <a:solidFill>
                <a:schemeClr val="tx1"/>
              </a:solidFill>
              <a:round/>
              <a:headEnd/>
              <a:tailEnd/>
            </a:ln>
          </p:spPr>
          <p:txBody>
            <a:bodyPr wrap="none" anchor="ctr"/>
            <a:lstStyle/>
            <a:p>
              <a:endParaRPr lang="zh-CN" altLang="zh-CN"/>
            </a:p>
          </p:txBody>
        </p:sp>
        <p:sp>
          <p:nvSpPr>
            <p:cNvPr id="49211" name="Oval 1081"/>
            <p:cNvSpPr>
              <a:spLocks noChangeArrowheads="1"/>
            </p:cNvSpPr>
            <p:nvPr/>
          </p:nvSpPr>
          <p:spPr bwMode="auto">
            <a:xfrm>
              <a:off x="3428" y="2740"/>
              <a:ext cx="696" cy="696"/>
            </a:xfrm>
            <a:prstGeom prst="ellipse">
              <a:avLst/>
            </a:prstGeom>
            <a:noFill/>
            <a:ln w="12700">
              <a:solidFill>
                <a:schemeClr val="tx1"/>
              </a:solidFill>
              <a:round/>
              <a:headEnd/>
              <a:tailEnd/>
            </a:ln>
          </p:spPr>
          <p:txBody>
            <a:bodyPr wrap="none" anchor="ctr"/>
            <a:lstStyle/>
            <a:p>
              <a:endParaRPr lang="zh-CN" altLang="zh-CN"/>
            </a:p>
          </p:txBody>
        </p:sp>
        <p:sp>
          <p:nvSpPr>
            <p:cNvPr id="49212" name="Line 1082"/>
            <p:cNvSpPr>
              <a:spLocks noChangeShapeType="1"/>
            </p:cNvSpPr>
            <p:nvPr/>
          </p:nvSpPr>
          <p:spPr bwMode="auto">
            <a:xfrm>
              <a:off x="3744" y="3072"/>
              <a:ext cx="96" cy="288"/>
            </a:xfrm>
            <a:prstGeom prst="line">
              <a:avLst/>
            </a:prstGeom>
            <a:noFill/>
            <a:ln w="25400">
              <a:solidFill>
                <a:schemeClr val="tx1"/>
              </a:solidFill>
              <a:round/>
              <a:headEnd type="stealth" w="med" len="lg"/>
              <a:tailEnd type="none" w="sm" len="sm"/>
            </a:ln>
          </p:spPr>
          <p:txBody>
            <a:bodyPr wrap="none" anchor="ctr"/>
            <a:lstStyle/>
            <a:p>
              <a:endParaRPr lang="zh-CN" altLang="en-US"/>
            </a:p>
          </p:txBody>
        </p:sp>
        <p:sp>
          <p:nvSpPr>
            <p:cNvPr id="49213" name="Line 1083"/>
            <p:cNvSpPr>
              <a:spLocks noChangeShapeType="1"/>
            </p:cNvSpPr>
            <p:nvPr/>
          </p:nvSpPr>
          <p:spPr bwMode="auto">
            <a:xfrm flipH="1">
              <a:off x="4560" y="3072"/>
              <a:ext cx="240" cy="144"/>
            </a:xfrm>
            <a:prstGeom prst="line">
              <a:avLst/>
            </a:prstGeom>
            <a:noFill/>
            <a:ln w="25400">
              <a:solidFill>
                <a:schemeClr val="tx1"/>
              </a:solidFill>
              <a:round/>
              <a:headEnd type="stealth" w="med" len="lg"/>
              <a:tailEnd type="none" w="sm" len="sm"/>
            </a:ln>
          </p:spPr>
          <p:txBody>
            <a:bodyPr wrap="none" anchor="ctr"/>
            <a:lstStyle/>
            <a:p>
              <a:endParaRPr lang="zh-CN" altLang="en-US"/>
            </a:p>
          </p:txBody>
        </p:sp>
        <p:sp>
          <p:nvSpPr>
            <p:cNvPr id="49214" name="Rectangle 1084"/>
            <p:cNvSpPr>
              <a:spLocks noChangeArrowheads="1"/>
            </p:cNvSpPr>
            <p:nvPr/>
          </p:nvSpPr>
          <p:spPr bwMode="auto">
            <a:xfrm>
              <a:off x="4176" y="3312"/>
              <a:ext cx="240" cy="288"/>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altLang="zh-CN" b="1" i="1">
                  <a:latin typeface="Times New Roman" pitchFamily="18" charset="0"/>
                  <a:ea typeface="宋体" pitchFamily="2" charset="-122"/>
                </a:rPr>
                <a:t>o</a:t>
              </a:r>
            </a:p>
          </p:txBody>
        </p:sp>
      </p:grpSp>
      <p:sp>
        <p:nvSpPr>
          <p:cNvPr id="49178" name="Line 1085"/>
          <p:cNvSpPr>
            <a:spLocks noChangeShapeType="1"/>
          </p:cNvSpPr>
          <p:nvPr/>
        </p:nvSpPr>
        <p:spPr bwMode="auto">
          <a:xfrm flipV="1">
            <a:off x="6934200" y="2667000"/>
            <a:ext cx="457200" cy="304800"/>
          </a:xfrm>
          <a:prstGeom prst="line">
            <a:avLst/>
          </a:prstGeom>
          <a:noFill/>
          <a:ln w="25400">
            <a:solidFill>
              <a:schemeClr val="tx1"/>
            </a:solidFill>
            <a:round/>
            <a:headEnd/>
            <a:tailEnd type="stealth" w="med" len="lg"/>
          </a:ln>
        </p:spPr>
        <p:txBody>
          <a:bodyPr wrap="none" anchor="ctr"/>
          <a:lstStyle/>
          <a:p>
            <a:endParaRPr lang="zh-CN" altLang="en-US"/>
          </a:p>
        </p:txBody>
      </p:sp>
      <p:sp>
        <p:nvSpPr>
          <p:cNvPr id="49179" name="Slide Number Placeholder 64"/>
          <p:cNvSpPr>
            <a:spLocks noGrp="1"/>
          </p:cNvSpPr>
          <p:nvPr>
            <p:ph type="sldNum" sz="quarter" idx="12"/>
          </p:nvPr>
        </p:nvSpPr>
        <p:spPr>
          <a:noFill/>
        </p:spPr>
        <p:txBody>
          <a:bodyPr/>
          <a:lstStyle/>
          <a:p>
            <a:fld id="{FEC7B6A2-4E29-4D46-B985-CB14AFCFD3A2}" type="slidenum">
              <a:rPr lang="en-US" altLang="zh-CN"/>
              <a:pPr/>
              <a:t>65</a:t>
            </a:fld>
            <a:endParaRPr lang="en-US" altLang="zh-CN"/>
          </a:p>
        </p:txBody>
      </p:sp>
    </p:spTree>
  </p:cSld>
  <p:clrMapOvr>
    <a:masterClrMapping/>
  </p:clrMapOvr>
  <p:transition>
    <p:zo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28600" y="228600"/>
            <a:ext cx="8534400" cy="990600"/>
          </a:xfrm>
        </p:spPr>
        <p:txBody>
          <a:bodyPr/>
          <a:lstStyle/>
          <a:p>
            <a:pPr eaLnBrk="1" hangingPunct="1"/>
            <a:r>
              <a:rPr lang="en-US" altLang="zh-CN" sz="3200" dirty="0" smtClean="0">
                <a:ea typeface="宋体" pitchFamily="2" charset="-122"/>
              </a:rPr>
              <a:t>DBSCAN: Density-Based Spatial Clustering of Applications with Noise</a:t>
            </a:r>
          </a:p>
        </p:txBody>
      </p:sp>
      <p:sp>
        <p:nvSpPr>
          <p:cNvPr id="50179" name="Rectangle 3"/>
          <p:cNvSpPr>
            <a:spLocks noGrp="1" noChangeArrowheads="1"/>
          </p:cNvSpPr>
          <p:nvPr>
            <p:ph type="body" idx="1"/>
          </p:nvPr>
        </p:nvSpPr>
        <p:spPr>
          <a:xfrm>
            <a:off x="228600" y="1143000"/>
            <a:ext cx="8534400" cy="6019800"/>
          </a:xfrm>
        </p:spPr>
        <p:txBody>
          <a:bodyPr/>
          <a:lstStyle/>
          <a:p>
            <a:pPr eaLnBrk="1" hangingPunct="1"/>
            <a:r>
              <a:rPr lang="en-US" altLang="zh-CN" sz="2200" dirty="0" smtClean="0">
                <a:ea typeface="宋体" pitchFamily="2" charset="-122"/>
              </a:rPr>
              <a:t>Relies on a </a:t>
            </a:r>
            <a:r>
              <a:rPr lang="en-US" altLang="zh-CN" sz="2200" i="1" dirty="0" smtClean="0">
                <a:ea typeface="宋体" pitchFamily="2" charset="-122"/>
              </a:rPr>
              <a:t>density-based</a:t>
            </a:r>
            <a:r>
              <a:rPr lang="en-US" altLang="zh-CN" sz="2200" dirty="0" smtClean="0">
                <a:ea typeface="宋体" pitchFamily="2" charset="-122"/>
              </a:rPr>
              <a:t> notion of cluster:  A </a:t>
            </a:r>
            <a:r>
              <a:rPr lang="en-US" altLang="zh-CN" sz="2200" i="1" dirty="0" smtClean="0">
                <a:ea typeface="宋体" pitchFamily="2" charset="-122"/>
              </a:rPr>
              <a:t>cluster</a:t>
            </a:r>
            <a:r>
              <a:rPr lang="en-US" altLang="zh-CN" sz="2200" dirty="0" smtClean="0">
                <a:ea typeface="宋体" pitchFamily="2" charset="-122"/>
              </a:rPr>
              <a:t> is defined as a maximal set of density-connected points</a:t>
            </a:r>
          </a:p>
          <a:p>
            <a:pPr eaLnBrk="1" hangingPunct="1"/>
            <a:r>
              <a:rPr lang="en-US" altLang="zh-CN" sz="2200" dirty="0" smtClean="0">
                <a:ea typeface="宋体" pitchFamily="2" charset="-122"/>
              </a:rPr>
              <a:t>Discovers clusters of arbitrary shape in spatial databases with noise</a:t>
            </a:r>
          </a:p>
          <a:p>
            <a:pPr eaLnBrk="1" hangingPunct="1"/>
            <a:endParaRPr lang="en-US" altLang="zh-CN" sz="2400" dirty="0">
              <a:ea typeface="宋体" pitchFamily="2" charset="-122"/>
            </a:endParaRPr>
          </a:p>
          <a:p>
            <a:pPr eaLnBrk="1" hangingPunct="1"/>
            <a:endParaRPr lang="en-US" altLang="zh-CN" sz="2400" dirty="0" smtClean="0">
              <a:ea typeface="宋体" pitchFamily="2" charset="-122"/>
            </a:endParaRPr>
          </a:p>
          <a:p>
            <a:pPr eaLnBrk="1" hangingPunct="1"/>
            <a:endParaRPr lang="en-US" altLang="zh-CN" sz="2400" dirty="0">
              <a:ea typeface="宋体" pitchFamily="2" charset="-122"/>
            </a:endParaRPr>
          </a:p>
          <a:p>
            <a:pPr eaLnBrk="1" hangingPunct="1"/>
            <a:endParaRPr lang="en-US" altLang="zh-CN" sz="2400" dirty="0" smtClean="0">
              <a:ea typeface="宋体" pitchFamily="2" charset="-122"/>
            </a:endParaRPr>
          </a:p>
          <a:p>
            <a:pPr eaLnBrk="1" hangingPunct="1"/>
            <a:endParaRPr lang="en-US" altLang="zh-CN" sz="2400" dirty="0">
              <a:ea typeface="宋体" pitchFamily="2" charset="-122"/>
            </a:endParaRPr>
          </a:p>
          <a:p>
            <a:pPr marL="0" indent="0" eaLnBrk="1" hangingPunct="1">
              <a:buNone/>
            </a:pPr>
            <a:endParaRPr lang="en-US" altLang="zh-CN" sz="2400" dirty="0" smtClean="0">
              <a:ea typeface="宋体" pitchFamily="2" charset="-122"/>
            </a:endParaRPr>
          </a:p>
          <a:p>
            <a:pPr>
              <a:lnSpc>
                <a:spcPct val="90000"/>
              </a:lnSpc>
            </a:pPr>
            <a:r>
              <a:rPr lang="en-US" altLang="zh-HK" sz="2200" dirty="0" smtClean="0">
                <a:ea typeface="新細明體" charset="-120"/>
              </a:rPr>
              <a:t>A </a:t>
            </a:r>
            <a:r>
              <a:rPr lang="en-US" altLang="zh-HK" sz="2200" dirty="0">
                <a:ea typeface="新細明體" charset="-120"/>
              </a:rPr>
              <a:t>point is a </a:t>
            </a:r>
            <a:r>
              <a:rPr lang="en-US" altLang="zh-HK" sz="2200" dirty="0">
                <a:solidFill>
                  <a:srgbClr val="FF0000"/>
                </a:solidFill>
                <a:ea typeface="新細明體" charset="-120"/>
              </a:rPr>
              <a:t>core point</a:t>
            </a:r>
            <a:r>
              <a:rPr lang="en-US" altLang="zh-HK" sz="2200" dirty="0">
                <a:ea typeface="新細明體" charset="-120"/>
              </a:rPr>
              <a:t> if it has more than a specified number of points (</a:t>
            </a:r>
            <a:r>
              <a:rPr lang="en-US" altLang="zh-HK" sz="2200" dirty="0" err="1">
                <a:ea typeface="新細明體" charset="-120"/>
              </a:rPr>
              <a:t>MinPts</a:t>
            </a:r>
            <a:r>
              <a:rPr lang="en-US" altLang="zh-HK" sz="2200" dirty="0">
                <a:ea typeface="新細明體" charset="-120"/>
              </a:rPr>
              <a:t>) within </a:t>
            </a:r>
            <a:r>
              <a:rPr lang="en-US" altLang="zh-HK" sz="2200" dirty="0" err="1">
                <a:ea typeface="新細明體" charset="-120"/>
              </a:rPr>
              <a:t>Eps</a:t>
            </a:r>
            <a:r>
              <a:rPr lang="en-US" altLang="zh-HK" sz="2200" dirty="0">
                <a:ea typeface="新細明體" charset="-120"/>
              </a:rPr>
              <a:t> </a:t>
            </a:r>
          </a:p>
          <a:p>
            <a:pPr lvl="1">
              <a:lnSpc>
                <a:spcPct val="90000"/>
              </a:lnSpc>
            </a:pPr>
            <a:r>
              <a:rPr lang="en-US" altLang="zh-HK" sz="2200" dirty="0">
                <a:ea typeface="新細明體" charset="-120"/>
              </a:rPr>
              <a:t>These are points that are at the interior of a cluster</a:t>
            </a:r>
          </a:p>
          <a:p>
            <a:pPr>
              <a:lnSpc>
                <a:spcPct val="90000"/>
              </a:lnSpc>
            </a:pPr>
            <a:r>
              <a:rPr lang="en-US" altLang="zh-HK" sz="2200" dirty="0">
                <a:ea typeface="新細明體" charset="-120"/>
              </a:rPr>
              <a:t>A </a:t>
            </a:r>
            <a:r>
              <a:rPr lang="en-US" altLang="zh-HK" sz="2200" dirty="0">
                <a:solidFill>
                  <a:srgbClr val="FF0000"/>
                </a:solidFill>
                <a:ea typeface="新細明體" charset="-120"/>
              </a:rPr>
              <a:t>border point</a:t>
            </a:r>
            <a:r>
              <a:rPr lang="en-US" altLang="zh-HK" sz="2200" dirty="0">
                <a:ea typeface="新細明體" charset="-120"/>
              </a:rPr>
              <a:t> has fewer than </a:t>
            </a:r>
            <a:r>
              <a:rPr lang="en-US" altLang="zh-HK" sz="2200" dirty="0" err="1">
                <a:ea typeface="新細明體" charset="-120"/>
              </a:rPr>
              <a:t>MinPts</a:t>
            </a:r>
            <a:r>
              <a:rPr lang="en-US" altLang="zh-HK" sz="2200" dirty="0">
                <a:ea typeface="新細明體" charset="-120"/>
              </a:rPr>
              <a:t> within </a:t>
            </a:r>
            <a:r>
              <a:rPr lang="en-US" altLang="zh-HK" sz="2200" dirty="0" err="1">
                <a:ea typeface="新細明體" charset="-120"/>
              </a:rPr>
              <a:t>Eps</a:t>
            </a:r>
            <a:r>
              <a:rPr lang="en-US" altLang="zh-HK" sz="2200" dirty="0">
                <a:ea typeface="新細明體" charset="-120"/>
              </a:rPr>
              <a:t>, but is in the neighborhood of a core point</a:t>
            </a:r>
          </a:p>
          <a:p>
            <a:pPr eaLnBrk="1" hangingPunct="1"/>
            <a:endParaRPr lang="en-US" altLang="zh-CN" sz="2400" dirty="0" smtClean="0">
              <a:ea typeface="宋体" pitchFamily="2" charset="-122"/>
            </a:endParaRPr>
          </a:p>
          <a:p>
            <a:pPr eaLnBrk="1" hangingPunct="1"/>
            <a:endParaRPr lang="en-US" altLang="zh-CN" sz="2400" dirty="0">
              <a:ea typeface="宋体" pitchFamily="2" charset="-122"/>
            </a:endParaRPr>
          </a:p>
          <a:p>
            <a:pPr eaLnBrk="1" hangingPunct="1"/>
            <a:endParaRPr lang="en-US" altLang="zh-CN" sz="2400" dirty="0" smtClean="0">
              <a:ea typeface="宋体" pitchFamily="2" charset="-122"/>
            </a:endParaRPr>
          </a:p>
          <a:p>
            <a:pPr eaLnBrk="1" hangingPunct="1"/>
            <a:endParaRPr lang="en-US" altLang="zh-CN" sz="2400" dirty="0">
              <a:ea typeface="宋体" pitchFamily="2" charset="-122"/>
            </a:endParaRPr>
          </a:p>
          <a:p>
            <a:pPr eaLnBrk="1" hangingPunct="1"/>
            <a:endParaRPr lang="en-US" altLang="zh-CN" sz="2400" dirty="0" smtClean="0">
              <a:ea typeface="宋体" pitchFamily="2" charset="-122"/>
            </a:endParaRPr>
          </a:p>
          <a:p>
            <a:pPr eaLnBrk="1" hangingPunct="1"/>
            <a:endParaRPr lang="en-US" altLang="zh-CN" sz="2400" dirty="0" smtClean="0">
              <a:ea typeface="宋体" pitchFamily="2" charset="-122"/>
            </a:endParaRPr>
          </a:p>
        </p:txBody>
      </p:sp>
      <p:grpSp>
        <p:nvGrpSpPr>
          <p:cNvPr id="50180" name="Group 4"/>
          <p:cNvGrpSpPr>
            <a:grpSpLocks/>
          </p:cNvGrpSpPr>
          <p:nvPr/>
        </p:nvGrpSpPr>
        <p:grpSpPr bwMode="auto">
          <a:xfrm>
            <a:off x="1662113" y="2362200"/>
            <a:ext cx="6324600" cy="2743200"/>
            <a:chOff x="672" y="1824"/>
            <a:chExt cx="4608" cy="2112"/>
          </a:xfrm>
        </p:grpSpPr>
        <p:sp>
          <p:nvSpPr>
            <p:cNvPr id="50182" name="Oval 5"/>
            <p:cNvSpPr>
              <a:spLocks noChangeArrowheads="1"/>
            </p:cNvSpPr>
            <p:nvPr/>
          </p:nvSpPr>
          <p:spPr bwMode="auto">
            <a:xfrm>
              <a:off x="1872" y="2496"/>
              <a:ext cx="144" cy="144"/>
            </a:xfrm>
            <a:prstGeom prst="ellipse">
              <a:avLst/>
            </a:prstGeom>
            <a:solidFill>
              <a:schemeClr val="accent1"/>
            </a:solidFill>
            <a:ln w="9525">
              <a:solidFill>
                <a:schemeClr val="tx1"/>
              </a:solidFill>
              <a:round/>
              <a:headEnd/>
              <a:tailEnd/>
            </a:ln>
          </p:spPr>
          <p:txBody>
            <a:bodyPr wrap="none" anchor="ctr"/>
            <a:lstStyle/>
            <a:p>
              <a:endParaRPr lang="zh-CN" altLang="zh-CN"/>
            </a:p>
          </p:txBody>
        </p:sp>
        <p:sp>
          <p:nvSpPr>
            <p:cNvPr id="50183" name="Oval 6"/>
            <p:cNvSpPr>
              <a:spLocks noChangeArrowheads="1"/>
            </p:cNvSpPr>
            <p:nvPr/>
          </p:nvSpPr>
          <p:spPr bwMode="auto">
            <a:xfrm>
              <a:off x="1824" y="2736"/>
              <a:ext cx="144" cy="144"/>
            </a:xfrm>
            <a:prstGeom prst="ellipse">
              <a:avLst/>
            </a:prstGeom>
            <a:solidFill>
              <a:schemeClr val="accent1"/>
            </a:solidFill>
            <a:ln w="9525">
              <a:solidFill>
                <a:schemeClr val="tx1"/>
              </a:solidFill>
              <a:round/>
              <a:headEnd/>
              <a:tailEnd/>
            </a:ln>
          </p:spPr>
          <p:txBody>
            <a:bodyPr wrap="none" anchor="ctr"/>
            <a:lstStyle/>
            <a:p>
              <a:endParaRPr lang="zh-CN" altLang="zh-CN"/>
            </a:p>
          </p:txBody>
        </p:sp>
        <p:sp>
          <p:nvSpPr>
            <p:cNvPr id="50184" name="Oval 7"/>
            <p:cNvSpPr>
              <a:spLocks noChangeArrowheads="1"/>
            </p:cNvSpPr>
            <p:nvPr/>
          </p:nvSpPr>
          <p:spPr bwMode="auto">
            <a:xfrm>
              <a:off x="2064" y="2784"/>
              <a:ext cx="144" cy="144"/>
            </a:xfrm>
            <a:prstGeom prst="ellipse">
              <a:avLst/>
            </a:prstGeom>
            <a:solidFill>
              <a:schemeClr val="accent1"/>
            </a:solidFill>
            <a:ln w="9525">
              <a:solidFill>
                <a:schemeClr val="tx1"/>
              </a:solidFill>
              <a:round/>
              <a:headEnd/>
              <a:tailEnd/>
            </a:ln>
          </p:spPr>
          <p:txBody>
            <a:bodyPr wrap="none" anchor="ctr"/>
            <a:lstStyle/>
            <a:p>
              <a:endParaRPr lang="zh-CN" altLang="zh-CN"/>
            </a:p>
          </p:txBody>
        </p:sp>
        <p:sp>
          <p:nvSpPr>
            <p:cNvPr id="50185" name="Oval 8"/>
            <p:cNvSpPr>
              <a:spLocks noChangeArrowheads="1"/>
            </p:cNvSpPr>
            <p:nvPr/>
          </p:nvSpPr>
          <p:spPr bwMode="auto">
            <a:xfrm>
              <a:off x="2160" y="2496"/>
              <a:ext cx="144" cy="144"/>
            </a:xfrm>
            <a:prstGeom prst="ellipse">
              <a:avLst/>
            </a:prstGeom>
            <a:solidFill>
              <a:schemeClr val="accent1"/>
            </a:solidFill>
            <a:ln w="9525">
              <a:solidFill>
                <a:schemeClr val="tx1"/>
              </a:solidFill>
              <a:round/>
              <a:headEnd/>
              <a:tailEnd/>
            </a:ln>
          </p:spPr>
          <p:txBody>
            <a:bodyPr wrap="none" anchor="ctr"/>
            <a:lstStyle/>
            <a:p>
              <a:endParaRPr lang="zh-CN" altLang="zh-CN"/>
            </a:p>
          </p:txBody>
        </p:sp>
        <p:sp>
          <p:nvSpPr>
            <p:cNvPr id="50186" name="Oval 9"/>
            <p:cNvSpPr>
              <a:spLocks noChangeArrowheads="1"/>
            </p:cNvSpPr>
            <p:nvPr/>
          </p:nvSpPr>
          <p:spPr bwMode="auto">
            <a:xfrm>
              <a:off x="2256" y="2928"/>
              <a:ext cx="144" cy="144"/>
            </a:xfrm>
            <a:prstGeom prst="ellipse">
              <a:avLst/>
            </a:prstGeom>
            <a:solidFill>
              <a:schemeClr val="accent1"/>
            </a:solidFill>
            <a:ln w="9525">
              <a:solidFill>
                <a:schemeClr val="tx1"/>
              </a:solidFill>
              <a:round/>
              <a:headEnd/>
              <a:tailEnd/>
            </a:ln>
          </p:spPr>
          <p:txBody>
            <a:bodyPr wrap="none" anchor="ctr"/>
            <a:lstStyle/>
            <a:p>
              <a:endParaRPr lang="zh-CN" altLang="zh-CN"/>
            </a:p>
          </p:txBody>
        </p:sp>
        <p:sp>
          <p:nvSpPr>
            <p:cNvPr id="50187" name="Oval 10"/>
            <p:cNvSpPr>
              <a:spLocks noChangeArrowheads="1"/>
            </p:cNvSpPr>
            <p:nvPr/>
          </p:nvSpPr>
          <p:spPr bwMode="auto">
            <a:xfrm>
              <a:off x="1872" y="2976"/>
              <a:ext cx="144" cy="144"/>
            </a:xfrm>
            <a:prstGeom prst="ellipse">
              <a:avLst/>
            </a:prstGeom>
            <a:solidFill>
              <a:schemeClr val="accent1"/>
            </a:solidFill>
            <a:ln w="9525">
              <a:solidFill>
                <a:schemeClr val="tx1"/>
              </a:solidFill>
              <a:round/>
              <a:headEnd/>
              <a:tailEnd/>
            </a:ln>
          </p:spPr>
          <p:txBody>
            <a:bodyPr wrap="none" anchor="ctr"/>
            <a:lstStyle/>
            <a:p>
              <a:endParaRPr lang="zh-CN" altLang="zh-CN"/>
            </a:p>
          </p:txBody>
        </p:sp>
        <p:sp>
          <p:nvSpPr>
            <p:cNvPr id="50188" name="Oval 11"/>
            <p:cNvSpPr>
              <a:spLocks noChangeArrowheads="1"/>
            </p:cNvSpPr>
            <p:nvPr/>
          </p:nvSpPr>
          <p:spPr bwMode="auto">
            <a:xfrm>
              <a:off x="2064" y="3120"/>
              <a:ext cx="144" cy="144"/>
            </a:xfrm>
            <a:prstGeom prst="ellipse">
              <a:avLst/>
            </a:prstGeom>
            <a:solidFill>
              <a:schemeClr val="accent1"/>
            </a:solidFill>
            <a:ln w="9525">
              <a:solidFill>
                <a:schemeClr val="tx1"/>
              </a:solidFill>
              <a:round/>
              <a:headEnd/>
              <a:tailEnd/>
            </a:ln>
          </p:spPr>
          <p:txBody>
            <a:bodyPr wrap="none" anchor="ctr"/>
            <a:lstStyle/>
            <a:p>
              <a:endParaRPr lang="zh-CN" altLang="zh-CN"/>
            </a:p>
          </p:txBody>
        </p:sp>
        <p:sp>
          <p:nvSpPr>
            <p:cNvPr id="50189" name="Oval 12"/>
            <p:cNvSpPr>
              <a:spLocks noChangeArrowheads="1"/>
            </p:cNvSpPr>
            <p:nvPr/>
          </p:nvSpPr>
          <p:spPr bwMode="auto">
            <a:xfrm>
              <a:off x="1968" y="3360"/>
              <a:ext cx="144" cy="144"/>
            </a:xfrm>
            <a:prstGeom prst="ellipse">
              <a:avLst/>
            </a:prstGeom>
            <a:solidFill>
              <a:schemeClr val="accent1"/>
            </a:solidFill>
            <a:ln w="9525">
              <a:solidFill>
                <a:schemeClr val="tx1"/>
              </a:solidFill>
              <a:round/>
              <a:headEnd/>
              <a:tailEnd/>
            </a:ln>
          </p:spPr>
          <p:txBody>
            <a:bodyPr wrap="none" anchor="ctr"/>
            <a:lstStyle/>
            <a:p>
              <a:endParaRPr lang="zh-CN" altLang="zh-CN"/>
            </a:p>
          </p:txBody>
        </p:sp>
        <p:sp>
          <p:nvSpPr>
            <p:cNvPr id="50190" name="Oval 13"/>
            <p:cNvSpPr>
              <a:spLocks noChangeArrowheads="1"/>
            </p:cNvSpPr>
            <p:nvPr/>
          </p:nvSpPr>
          <p:spPr bwMode="auto">
            <a:xfrm>
              <a:off x="2208" y="3504"/>
              <a:ext cx="144" cy="144"/>
            </a:xfrm>
            <a:prstGeom prst="ellipse">
              <a:avLst/>
            </a:prstGeom>
            <a:solidFill>
              <a:schemeClr val="accent1"/>
            </a:solidFill>
            <a:ln w="9525">
              <a:solidFill>
                <a:schemeClr val="tx1"/>
              </a:solidFill>
              <a:round/>
              <a:headEnd/>
              <a:tailEnd/>
            </a:ln>
          </p:spPr>
          <p:txBody>
            <a:bodyPr wrap="none" anchor="ctr"/>
            <a:lstStyle/>
            <a:p>
              <a:endParaRPr lang="zh-CN" altLang="zh-CN"/>
            </a:p>
          </p:txBody>
        </p:sp>
        <p:sp>
          <p:nvSpPr>
            <p:cNvPr id="50191" name="Oval 14"/>
            <p:cNvSpPr>
              <a:spLocks noChangeArrowheads="1"/>
            </p:cNvSpPr>
            <p:nvPr/>
          </p:nvSpPr>
          <p:spPr bwMode="auto">
            <a:xfrm>
              <a:off x="2304" y="3696"/>
              <a:ext cx="144" cy="144"/>
            </a:xfrm>
            <a:prstGeom prst="ellipse">
              <a:avLst/>
            </a:prstGeom>
            <a:solidFill>
              <a:schemeClr val="accent1"/>
            </a:solidFill>
            <a:ln w="9525">
              <a:solidFill>
                <a:schemeClr val="tx1"/>
              </a:solidFill>
              <a:round/>
              <a:headEnd/>
              <a:tailEnd/>
            </a:ln>
          </p:spPr>
          <p:txBody>
            <a:bodyPr wrap="none" anchor="ctr"/>
            <a:lstStyle/>
            <a:p>
              <a:endParaRPr lang="zh-CN" altLang="zh-CN"/>
            </a:p>
          </p:txBody>
        </p:sp>
        <p:sp>
          <p:nvSpPr>
            <p:cNvPr id="50192" name="Oval 15"/>
            <p:cNvSpPr>
              <a:spLocks noChangeArrowheads="1"/>
            </p:cNvSpPr>
            <p:nvPr/>
          </p:nvSpPr>
          <p:spPr bwMode="auto">
            <a:xfrm>
              <a:off x="2256" y="3264"/>
              <a:ext cx="144" cy="144"/>
            </a:xfrm>
            <a:prstGeom prst="ellipse">
              <a:avLst/>
            </a:prstGeom>
            <a:solidFill>
              <a:schemeClr val="accent1"/>
            </a:solidFill>
            <a:ln w="9525">
              <a:solidFill>
                <a:schemeClr val="tx1"/>
              </a:solidFill>
              <a:round/>
              <a:headEnd/>
              <a:tailEnd/>
            </a:ln>
          </p:spPr>
          <p:txBody>
            <a:bodyPr wrap="none" anchor="ctr"/>
            <a:lstStyle/>
            <a:p>
              <a:endParaRPr lang="zh-CN" altLang="zh-CN"/>
            </a:p>
          </p:txBody>
        </p:sp>
        <p:sp>
          <p:nvSpPr>
            <p:cNvPr id="50193" name="Oval 16"/>
            <p:cNvSpPr>
              <a:spLocks noChangeArrowheads="1"/>
            </p:cNvSpPr>
            <p:nvPr/>
          </p:nvSpPr>
          <p:spPr bwMode="auto">
            <a:xfrm>
              <a:off x="2880" y="1920"/>
              <a:ext cx="144" cy="144"/>
            </a:xfrm>
            <a:prstGeom prst="ellipse">
              <a:avLst/>
            </a:prstGeom>
            <a:solidFill>
              <a:schemeClr val="accent1"/>
            </a:solidFill>
            <a:ln w="9525">
              <a:solidFill>
                <a:schemeClr val="tx1"/>
              </a:solidFill>
              <a:round/>
              <a:headEnd/>
              <a:tailEnd/>
            </a:ln>
          </p:spPr>
          <p:txBody>
            <a:bodyPr wrap="none" anchor="ctr"/>
            <a:lstStyle/>
            <a:p>
              <a:endParaRPr lang="zh-CN" altLang="zh-CN"/>
            </a:p>
          </p:txBody>
        </p:sp>
        <p:sp>
          <p:nvSpPr>
            <p:cNvPr id="50194" name="Oval 17"/>
            <p:cNvSpPr>
              <a:spLocks noChangeArrowheads="1"/>
            </p:cNvSpPr>
            <p:nvPr/>
          </p:nvSpPr>
          <p:spPr bwMode="auto">
            <a:xfrm>
              <a:off x="2976" y="2496"/>
              <a:ext cx="144" cy="144"/>
            </a:xfrm>
            <a:prstGeom prst="ellipse">
              <a:avLst/>
            </a:prstGeom>
            <a:solidFill>
              <a:schemeClr val="accent1"/>
            </a:solidFill>
            <a:ln w="9525">
              <a:solidFill>
                <a:schemeClr val="tx1"/>
              </a:solidFill>
              <a:round/>
              <a:headEnd/>
              <a:tailEnd/>
            </a:ln>
          </p:spPr>
          <p:txBody>
            <a:bodyPr wrap="none" anchor="ctr"/>
            <a:lstStyle/>
            <a:p>
              <a:endParaRPr lang="zh-CN" altLang="zh-CN"/>
            </a:p>
          </p:txBody>
        </p:sp>
        <p:sp>
          <p:nvSpPr>
            <p:cNvPr id="50195" name="Oval 18"/>
            <p:cNvSpPr>
              <a:spLocks noChangeArrowheads="1"/>
            </p:cNvSpPr>
            <p:nvPr/>
          </p:nvSpPr>
          <p:spPr bwMode="auto">
            <a:xfrm>
              <a:off x="2832" y="2688"/>
              <a:ext cx="144" cy="144"/>
            </a:xfrm>
            <a:prstGeom prst="ellipse">
              <a:avLst/>
            </a:prstGeom>
            <a:solidFill>
              <a:schemeClr val="accent1"/>
            </a:solidFill>
            <a:ln w="9525">
              <a:solidFill>
                <a:schemeClr val="tx1"/>
              </a:solidFill>
              <a:round/>
              <a:headEnd/>
              <a:tailEnd/>
            </a:ln>
          </p:spPr>
          <p:txBody>
            <a:bodyPr wrap="none" anchor="ctr"/>
            <a:lstStyle/>
            <a:p>
              <a:endParaRPr lang="zh-CN" altLang="zh-CN"/>
            </a:p>
          </p:txBody>
        </p:sp>
        <p:sp>
          <p:nvSpPr>
            <p:cNvPr id="50196" name="Oval 19"/>
            <p:cNvSpPr>
              <a:spLocks noChangeArrowheads="1"/>
            </p:cNvSpPr>
            <p:nvPr/>
          </p:nvSpPr>
          <p:spPr bwMode="auto">
            <a:xfrm>
              <a:off x="3168" y="2784"/>
              <a:ext cx="144" cy="144"/>
            </a:xfrm>
            <a:prstGeom prst="ellipse">
              <a:avLst/>
            </a:prstGeom>
            <a:solidFill>
              <a:schemeClr val="accent1"/>
            </a:solidFill>
            <a:ln w="9525">
              <a:solidFill>
                <a:schemeClr val="tx1"/>
              </a:solidFill>
              <a:round/>
              <a:headEnd/>
              <a:tailEnd/>
            </a:ln>
          </p:spPr>
          <p:txBody>
            <a:bodyPr wrap="none" anchor="ctr"/>
            <a:lstStyle/>
            <a:p>
              <a:endParaRPr lang="zh-CN" altLang="zh-CN"/>
            </a:p>
          </p:txBody>
        </p:sp>
        <p:sp>
          <p:nvSpPr>
            <p:cNvPr id="50197" name="Oval 20"/>
            <p:cNvSpPr>
              <a:spLocks noChangeArrowheads="1"/>
            </p:cNvSpPr>
            <p:nvPr/>
          </p:nvSpPr>
          <p:spPr bwMode="auto">
            <a:xfrm>
              <a:off x="3264" y="2544"/>
              <a:ext cx="144" cy="144"/>
            </a:xfrm>
            <a:prstGeom prst="ellipse">
              <a:avLst/>
            </a:prstGeom>
            <a:solidFill>
              <a:schemeClr val="accent1"/>
            </a:solidFill>
            <a:ln w="9525">
              <a:solidFill>
                <a:schemeClr val="tx1"/>
              </a:solidFill>
              <a:round/>
              <a:headEnd/>
              <a:tailEnd/>
            </a:ln>
          </p:spPr>
          <p:txBody>
            <a:bodyPr wrap="none" anchor="ctr"/>
            <a:lstStyle/>
            <a:p>
              <a:endParaRPr lang="zh-CN" altLang="zh-CN"/>
            </a:p>
          </p:txBody>
        </p:sp>
        <p:sp>
          <p:nvSpPr>
            <p:cNvPr id="50198" name="Oval 21"/>
            <p:cNvSpPr>
              <a:spLocks noChangeArrowheads="1"/>
            </p:cNvSpPr>
            <p:nvPr/>
          </p:nvSpPr>
          <p:spPr bwMode="auto">
            <a:xfrm>
              <a:off x="2976" y="2880"/>
              <a:ext cx="144" cy="144"/>
            </a:xfrm>
            <a:prstGeom prst="ellipse">
              <a:avLst/>
            </a:prstGeom>
            <a:solidFill>
              <a:schemeClr val="accent1"/>
            </a:solidFill>
            <a:ln w="9525">
              <a:solidFill>
                <a:schemeClr val="tx1"/>
              </a:solidFill>
              <a:round/>
              <a:headEnd/>
              <a:tailEnd/>
            </a:ln>
          </p:spPr>
          <p:txBody>
            <a:bodyPr wrap="none" anchor="ctr"/>
            <a:lstStyle/>
            <a:p>
              <a:endParaRPr lang="zh-CN" altLang="zh-CN"/>
            </a:p>
          </p:txBody>
        </p:sp>
        <p:sp>
          <p:nvSpPr>
            <p:cNvPr id="50199" name="Rectangle 22"/>
            <p:cNvSpPr>
              <a:spLocks noChangeArrowheads="1"/>
            </p:cNvSpPr>
            <p:nvPr/>
          </p:nvSpPr>
          <p:spPr bwMode="auto">
            <a:xfrm>
              <a:off x="1392" y="1824"/>
              <a:ext cx="2448" cy="2112"/>
            </a:xfrm>
            <a:prstGeom prst="rect">
              <a:avLst/>
            </a:prstGeom>
            <a:noFill/>
            <a:ln w="9525">
              <a:solidFill>
                <a:schemeClr val="tx1"/>
              </a:solidFill>
              <a:miter lim="800000"/>
              <a:headEnd/>
              <a:tailEnd/>
            </a:ln>
          </p:spPr>
          <p:txBody>
            <a:bodyPr wrap="none" anchor="ctr"/>
            <a:lstStyle/>
            <a:p>
              <a:endParaRPr lang="zh-CN" altLang="zh-CN"/>
            </a:p>
          </p:txBody>
        </p:sp>
        <p:sp>
          <p:nvSpPr>
            <p:cNvPr id="50200" name="Oval 23"/>
            <p:cNvSpPr>
              <a:spLocks noChangeArrowheads="1"/>
            </p:cNvSpPr>
            <p:nvPr/>
          </p:nvSpPr>
          <p:spPr bwMode="auto">
            <a:xfrm>
              <a:off x="1584" y="2304"/>
              <a:ext cx="576" cy="624"/>
            </a:xfrm>
            <a:prstGeom prst="ellipse">
              <a:avLst/>
            </a:prstGeom>
            <a:noFill/>
            <a:ln w="9525">
              <a:solidFill>
                <a:schemeClr val="tx1"/>
              </a:solidFill>
              <a:prstDash val="dash"/>
              <a:round/>
              <a:headEnd/>
              <a:tailEnd/>
            </a:ln>
          </p:spPr>
          <p:txBody>
            <a:bodyPr wrap="none" anchor="ctr"/>
            <a:lstStyle/>
            <a:p>
              <a:endParaRPr lang="zh-CN" altLang="zh-CN"/>
            </a:p>
          </p:txBody>
        </p:sp>
        <p:sp>
          <p:nvSpPr>
            <p:cNvPr id="50201" name="Oval 24"/>
            <p:cNvSpPr>
              <a:spLocks noChangeArrowheads="1"/>
            </p:cNvSpPr>
            <p:nvPr/>
          </p:nvSpPr>
          <p:spPr bwMode="auto">
            <a:xfrm>
              <a:off x="1872" y="2880"/>
              <a:ext cx="576" cy="624"/>
            </a:xfrm>
            <a:prstGeom prst="ellipse">
              <a:avLst/>
            </a:prstGeom>
            <a:noFill/>
            <a:ln w="9525">
              <a:solidFill>
                <a:schemeClr val="tx1"/>
              </a:solidFill>
              <a:prstDash val="dash"/>
              <a:round/>
              <a:headEnd/>
              <a:tailEnd/>
            </a:ln>
          </p:spPr>
          <p:txBody>
            <a:bodyPr wrap="none" anchor="ctr"/>
            <a:lstStyle/>
            <a:p>
              <a:endParaRPr lang="zh-CN" altLang="zh-CN"/>
            </a:p>
          </p:txBody>
        </p:sp>
        <p:sp>
          <p:nvSpPr>
            <p:cNvPr id="50202" name="Oval 25"/>
            <p:cNvSpPr>
              <a:spLocks noChangeArrowheads="1"/>
            </p:cNvSpPr>
            <p:nvPr/>
          </p:nvSpPr>
          <p:spPr bwMode="auto">
            <a:xfrm>
              <a:off x="2688" y="1824"/>
              <a:ext cx="576" cy="624"/>
            </a:xfrm>
            <a:prstGeom prst="ellipse">
              <a:avLst/>
            </a:prstGeom>
            <a:noFill/>
            <a:ln w="9525">
              <a:solidFill>
                <a:schemeClr val="tx1"/>
              </a:solidFill>
              <a:prstDash val="dash"/>
              <a:round/>
              <a:headEnd/>
              <a:tailEnd/>
            </a:ln>
          </p:spPr>
          <p:txBody>
            <a:bodyPr wrap="none" anchor="ctr"/>
            <a:lstStyle/>
            <a:p>
              <a:endParaRPr lang="zh-CN" altLang="zh-CN"/>
            </a:p>
          </p:txBody>
        </p:sp>
        <p:sp>
          <p:nvSpPr>
            <p:cNvPr id="50203" name="AutoShape 26"/>
            <p:cNvSpPr>
              <a:spLocks/>
            </p:cNvSpPr>
            <p:nvPr/>
          </p:nvSpPr>
          <p:spPr bwMode="auto">
            <a:xfrm>
              <a:off x="1094" y="3124"/>
              <a:ext cx="576" cy="360"/>
            </a:xfrm>
            <a:prstGeom prst="borderCallout1">
              <a:avLst>
                <a:gd name="adj1" fmla="val 18750"/>
                <a:gd name="adj2" fmla="val 108333"/>
                <a:gd name="adj3" fmla="val 18750"/>
                <a:gd name="adj4" fmla="val 168750"/>
              </a:avLst>
            </a:prstGeom>
            <a:solidFill>
              <a:schemeClr val="bg1"/>
            </a:solidFill>
            <a:ln w="9525">
              <a:solidFill>
                <a:schemeClr val="tx1"/>
              </a:solidFill>
              <a:miter lim="800000"/>
              <a:headEnd/>
              <a:tailEnd/>
            </a:ln>
          </p:spPr>
          <p:txBody>
            <a:bodyPr>
              <a:spAutoFit/>
            </a:bodyPr>
            <a:lstStyle/>
            <a:p>
              <a:pPr algn="l" eaLnBrk="0" hangingPunct="0"/>
              <a:r>
                <a:rPr lang="en-US" altLang="zh-CN">
                  <a:latin typeface="Times New Roman" pitchFamily="18" charset="0"/>
                  <a:ea typeface="宋体" pitchFamily="2" charset="-122"/>
                </a:rPr>
                <a:t>Core</a:t>
              </a:r>
            </a:p>
          </p:txBody>
        </p:sp>
        <p:sp>
          <p:nvSpPr>
            <p:cNvPr id="50204" name="AutoShape 27"/>
            <p:cNvSpPr>
              <a:spLocks/>
            </p:cNvSpPr>
            <p:nvPr/>
          </p:nvSpPr>
          <p:spPr bwMode="auto">
            <a:xfrm>
              <a:off x="672" y="2523"/>
              <a:ext cx="817" cy="359"/>
            </a:xfrm>
            <a:prstGeom prst="borderCallout1">
              <a:avLst>
                <a:gd name="adj1" fmla="val 14458"/>
                <a:gd name="adj2" fmla="val 105884"/>
                <a:gd name="adj3" fmla="val 14458"/>
                <a:gd name="adj4" fmla="val 148528"/>
              </a:avLst>
            </a:prstGeom>
            <a:solidFill>
              <a:schemeClr val="bg1"/>
            </a:solidFill>
            <a:ln w="9525">
              <a:solidFill>
                <a:schemeClr val="tx1"/>
              </a:solidFill>
              <a:miter lim="800000"/>
              <a:headEnd/>
              <a:tailEnd/>
            </a:ln>
          </p:spPr>
          <p:txBody>
            <a:bodyPr>
              <a:spAutoFit/>
            </a:bodyPr>
            <a:lstStyle/>
            <a:p>
              <a:pPr algn="l" eaLnBrk="0" hangingPunct="0"/>
              <a:r>
                <a:rPr lang="en-US" altLang="zh-CN" dirty="0">
                  <a:latin typeface="Times New Roman" pitchFamily="18" charset="0"/>
                  <a:ea typeface="宋体" pitchFamily="2" charset="-122"/>
                </a:rPr>
                <a:t>Border</a:t>
              </a:r>
            </a:p>
          </p:txBody>
        </p:sp>
        <p:sp>
          <p:nvSpPr>
            <p:cNvPr id="50205" name="AutoShape 28"/>
            <p:cNvSpPr>
              <a:spLocks/>
            </p:cNvSpPr>
            <p:nvPr/>
          </p:nvSpPr>
          <p:spPr bwMode="auto">
            <a:xfrm>
              <a:off x="3697" y="1921"/>
              <a:ext cx="824" cy="359"/>
            </a:xfrm>
            <a:prstGeom prst="borderCallout1">
              <a:avLst>
                <a:gd name="adj1" fmla="val 24491"/>
                <a:gd name="adj2" fmla="val -5810"/>
                <a:gd name="adj3" fmla="val 21431"/>
                <a:gd name="adj4" fmla="val -82810"/>
              </a:avLst>
            </a:prstGeom>
            <a:solidFill>
              <a:schemeClr val="bg1"/>
            </a:solidFill>
            <a:ln w="9525">
              <a:solidFill>
                <a:schemeClr val="tx1"/>
              </a:solidFill>
              <a:miter lim="800000"/>
              <a:headEnd/>
              <a:tailEnd/>
            </a:ln>
          </p:spPr>
          <p:txBody>
            <a:bodyPr>
              <a:spAutoFit/>
            </a:bodyPr>
            <a:lstStyle/>
            <a:p>
              <a:pPr algn="l" eaLnBrk="0" hangingPunct="0"/>
              <a:r>
                <a:rPr lang="en-US" altLang="zh-CN" dirty="0">
                  <a:latin typeface="Times New Roman" pitchFamily="18" charset="0"/>
                  <a:ea typeface="宋体" pitchFamily="2" charset="-122"/>
                </a:rPr>
                <a:t>Outlier</a:t>
              </a:r>
            </a:p>
          </p:txBody>
        </p:sp>
        <p:sp>
          <p:nvSpPr>
            <p:cNvPr id="50206" name="Text Box 29"/>
            <p:cNvSpPr txBox="1">
              <a:spLocks noChangeArrowheads="1"/>
            </p:cNvSpPr>
            <p:nvPr/>
          </p:nvSpPr>
          <p:spPr bwMode="auto">
            <a:xfrm>
              <a:off x="4081" y="2736"/>
              <a:ext cx="1199" cy="773"/>
            </a:xfrm>
            <a:prstGeom prst="rect">
              <a:avLst/>
            </a:prstGeom>
            <a:noFill/>
            <a:ln w="9525">
              <a:noFill/>
              <a:miter lim="800000"/>
              <a:headEnd/>
              <a:tailEnd/>
            </a:ln>
          </p:spPr>
          <p:txBody>
            <a:bodyPr>
              <a:spAutoFit/>
            </a:bodyPr>
            <a:lstStyle/>
            <a:p>
              <a:pPr algn="l" eaLnBrk="0" hangingPunct="0">
                <a:spcBef>
                  <a:spcPct val="50000"/>
                </a:spcBef>
              </a:pPr>
              <a:r>
                <a:rPr lang="en-US" altLang="zh-CN" dirty="0" err="1">
                  <a:latin typeface="Times New Roman" pitchFamily="18" charset="0"/>
                  <a:ea typeface="宋体" pitchFamily="2" charset="-122"/>
                </a:rPr>
                <a:t>Eps</a:t>
              </a:r>
              <a:r>
                <a:rPr lang="en-US" altLang="zh-CN" dirty="0">
                  <a:latin typeface="Times New Roman" pitchFamily="18" charset="0"/>
                  <a:ea typeface="宋体" pitchFamily="2" charset="-122"/>
                </a:rPr>
                <a:t> = 1cm</a:t>
              </a:r>
            </a:p>
            <a:p>
              <a:pPr algn="l" eaLnBrk="0" hangingPunct="0">
                <a:spcBef>
                  <a:spcPct val="50000"/>
                </a:spcBef>
              </a:pPr>
              <a:r>
                <a:rPr lang="en-US" altLang="zh-CN" dirty="0" err="1">
                  <a:latin typeface="Times New Roman" pitchFamily="18" charset="0"/>
                  <a:ea typeface="宋体" pitchFamily="2" charset="-122"/>
                </a:rPr>
                <a:t>MinPts</a:t>
              </a:r>
              <a:r>
                <a:rPr lang="en-US" altLang="zh-CN" dirty="0">
                  <a:latin typeface="Times New Roman" pitchFamily="18" charset="0"/>
                  <a:ea typeface="宋体" pitchFamily="2" charset="-122"/>
                </a:rPr>
                <a:t> = 5</a:t>
              </a:r>
            </a:p>
          </p:txBody>
        </p:sp>
        <p:sp>
          <p:nvSpPr>
            <p:cNvPr id="50207" name="Oval 30"/>
            <p:cNvSpPr>
              <a:spLocks noChangeArrowheads="1"/>
            </p:cNvSpPr>
            <p:nvPr/>
          </p:nvSpPr>
          <p:spPr bwMode="auto">
            <a:xfrm>
              <a:off x="2400" y="3456"/>
              <a:ext cx="144" cy="144"/>
            </a:xfrm>
            <a:prstGeom prst="ellipse">
              <a:avLst/>
            </a:prstGeom>
            <a:solidFill>
              <a:schemeClr val="accent1"/>
            </a:solidFill>
            <a:ln w="9525">
              <a:solidFill>
                <a:schemeClr val="tx1"/>
              </a:solidFill>
              <a:round/>
              <a:headEnd/>
              <a:tailEnd/>
            </a:ln>
          </p:spPr>
          <p:txBody>
            <a:bodyPr wrap="none" anchor="ctr"/>
            <a:lstStyle/>
            <a:p>
              <a:endParaRPr lang="zh-CN" altLang="zh-CN"/>
            </a:p>
          </p:txBody>
        </p:sp>
      </p:grpSp>
      <p:sp>
        <p:nvSpPr>
          <p:cNvPr id="50181" name="Slide Number Placeholder 33"/>
          <p:cNvSpPr>
            <a:spLocks noGrp="1"/>
          </p:cNvSpPr>
          <p:nvPr>
            <p:ph type="sldNum" sz="quarter" idx="12"/>
          </p:nvPr>
        </p:nvSpPr>
        <p:spPr>
          <a:noFill/>
        </p:spPr>
        <p:txBody>
          <a:bodyPr/>
          <a:lstStyle/>
          <a:p>
            <a:fld id="{3AC11AEA-F2F6-4A40-882D-5CEF2BD5CFBD}" type="slidenum">
              <a:rPr lang="en-US" altLang="zh-CN"/>
              <a:pPr/>
              <a:t>66</a:t>
            </a:fld>
            <a:endParaRPr lang="en-US" altLang="zh-CN"/>
          </a:p>
        </p:txBody>
      </p:sp>
    </p:spTree>
  </p:cSld>
  <p:clrMapOvr>
    <a:masterClrMapping/>
  </p:clrMapOvr>
  <p:transition>
    <p:zo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1038" y="492125"/>
            <a:ext cx="7437437" cy="574675"/>
          </a:xfrm>
        </p:spPr>
        <p:txBody>
          <a:bodyPr/>
          <a:lstStyle/>
          <a:p>
            <a:pPr eaLnBrk="1" hangingPunct="1"/>
            <a:r>
              <a:rPr lang="en-US" altLang="zh-CN" sz="4000" smtClean="0">
                <a:ea typeface="宋体" pitchFamily="2" charset="-122"/>
              </a:rPr>
              <a:t>DBSCAN: The Algorithm</a:t>
            </a:r>
            <a:endParaRPr lang="en-US" altLang="zh-CN" smtClean="0">
              <a:ea typeface="宋体" pitchFamily="2" charset="-122"/>
            </a:endParaRPr>
          </a:p>
        </p:txBody>
      </p:sp>
      <p:sp>
        <p:nvSpPr>
          <p:cNvPr id="51203" name="Rectangle 3"/>
          <p:cNvSpPr>
            <a:spLocks noGrp="1" noChangeArrowheads="1"/>
          </p:cNvSpPr>
          <p:nvPr>
            <p:ph type="body" idx="1"/>
          </p:nvPr>
        </p:nvSpPr>
        <p:spPr>
          <a:xfrm>
            <a:off x="304800" y="1371600"/>
            <a:ext cx="8305800" cy="5029200"/>
          </a:xfrm>
        </p:spPr>
        <p:txBody>
          <a:bodyPr/>
          <a:lstStyle/>
          <a:p>
            <a:pPr eaLnBrk="1" hangingPunct="1">
              <a:lnSpc>
                <a:spcPct val="120000"/>
              </a:lnSpc>
              <a:spcBef>
                <a:spcPct val="50000"/>
              </a:spcBef>
            </a:pPr>
            <a:r>
              <a:rPr lang="en-US" altLang="zh-CN" sz="2400" dirty="0" smtClean="0">
                <a:ea typeface="宋体" pitchFamily="2" charset="-122"/>
              </a:rPr>
              <a:t>Arbitrary select a point </a:t>
            </a:r>
            <a:r>
              <a:rPr lang="en-US" altLang="zh-CN" sz="2400" i="1" dirty="0" smtClean="0">
                <a:ea typeface="宋体" pitchFamily="2" charset="-122"/>
              </a:rPr>
              <a:t>p</a:t>
            </a:r>
            <a:endParaRPr lang="en-US" altLang="zh-CN" sz="2400" dirty="0" smtClean="0">
              <a:ea typeface="宋体" pitchFamily="2" charset="-122"/>
            </a:endParaRPr>
          </a:p>
          <a:p>
            <a:pPr eaLnBrk="1" hangingPunct="1">
              <a:lnSpc>
                <a:spcPct val="120000"/>
              </a:lnSpc>
              <a:spcBef>
                <a:spcPct val="50000"/>
              </a:spcBef>
            </a:pPr>
            <a:r>
              <a:rPr lang="en-US" altLang="zh-CN" sz="2400" dirty="0" smtClean="0">
                <a:ea typeface="宋体" pitchFamily="2" charset="-122"/>
              </a:rPr>
              <a:t>Retrieve all points density-reachable from </a:t>
            </a:r>
            <a:r>
              <a:rPr lang="en-US" altLang="zh-CN" sz="2400" i="1" dirty="0" smtClean="0">
                <a:ea typeface="宋体" pitchFamily="2" charset="-122"/>
              </a:rPr>
              <a:t>p</a:t>
            </a:r>
            <a:r>
              <a:rPr lang="en-US" altLang="zh-CN" sz="2400" dirty="0" smtClean="0">
                <a:ea typeface="宋体" pitchFamily="2" charset="-122"/>
              </a:rPr>
              <a:t> </a:t>
            </a:r>
            <a:r>
              <a:rPr lang="en-US" altLang="zh-CN" sz="2400" dirty="0" err="1" smtClean="0">
                <a:ea typeface="宋体" pitchFamily="2" charset="-122"/>
              </a:rPr>
              <a:t>w.r.t</a:t>
            </a:r>
            <a:r>
              <a:rPr lang="en-US" altLang="zh-CN" sz="2400" dirty="0" smtClean="0">
                <a:ea typeface="宋体" pitchFamily="2" charset="-122"/>
              </a:rPr>
              <a:t>. </a:t>
            </a:r>
            <a:r>
              <a:rPr lang="en-US" altLang="zh-CN" sz="2400" i="1" dirty="0" err="1" smtClean="0">
                <a:ea typeface="宋体" pitchFamily="2" charset="-122"/>
              </a:rPr>
              <a:t>Eps</a:t>
            </a:r>
            <a:r>
              <a:rPr lang="en-US" altLang="zh-CN" sz="2400" dirty="0" smtClean="0">
                <a:ea typeface="宋体" pitchFamily="2" charset="-122"/>
              </a:rPr>
              <a:t> and </a:t>
            </a:r>
            <a:r>
              <a:rPr lang="en-US" altLang="zh-CN" sz="2400" i="1" dirty="0" err="1" smtClean="0">
                <a:ea typeface="宋体" pitchFamily="2" charset="-122"/>
              </a:rPr>
              <a:t>MinPts</a:t>
            </a:r>
            <a:endParaRPr lang="en-US" altLang="zh-CN" sz="2400" dirty="0" smtClean="0">
              <a:ea typeface="宋体" pitchFamily="2" charset="-122"/>
            </a:endParaRPr>
          </a:p>
          <a:p>
            <a:pPr eaLnBrk="1" hangingPunct="1">
              <a:lnSpc>
                <a:spcPct val="120000"/>
              </a:lnSpc>
              <a:spcBef>
                <a:spcPct val="50000"/>
              </a:spcBef>
            </a:pPr>
            <a:r>
              <a:rPr lang="en-US" altLang="zh-CN" sz="2400" dirty="0" smtClean="0">
                <a:ea typeface="宋体" pitchFamily="2" charset="-122"/>
              </a:rPr>
              <a:t>If </a:t>
            </a:r>
            <a:r>
              <a:rPr lang="en-US" altLang="zh-CN" sz="2400" i="1" dirty="0" smtClean="0">
                <a:ea typeface="宋体" pitchFamily="2" charset="-122"/>
              </a:rPr>
              <a:t>p</a:t>
            </a:r>
            <a:r>
              <a:rPr lang="en-US" altLang="zh-CN" sz="2400" dirty="0" smtClean="0">
                <a:ea typeface="宋体" pitchFamily="2" charset="-122"/>
              </a:rPr>
              <a:t> is a core point, a cluster is formed</a:t>
            </a:r>
          </a:p>
          <a:p>
            <a:pPr eaLnBrk="1" hangingPunct="1">
              <a:lnSpc>
                <a:spcPct val="120000"/>
              </a:lnSpc>
              <a:spcBef>
                <a:spcPct val="50000"/>
              </a:spcBef>
            </a:pPr>
            <a:r>
              <a:rPr lang="en-US" altLang="zh-CN" sz="2400" dirty="0" smtClean="0">
                <a:ea typeface="宋体" pitchFamily="2" charset="-122"/>
              </a:rPr>
              <a:t>If </a:t>
            </a:r>
            <a:r>
              <a:rPr lang="en-US" altLang="zh-CN" sz="2400" i="1" dirty="0" smtClean="0">
                <a:ea typeface="宋体" pitchFamily="2" charset="-122"/>
              </a:rPr>
              <a:t>p</a:t>
            </a:r>
            <a:r>
              <a:rPr lang="en-US" altLang="zh-CN" sz="2400" dirty="0" smtClean="0">
                <a:ea typeface="宋体" pitchFamily="2" charset="-122"/>
              </a:rPr>
              <a:t> is a border point, no points are density-reachable from </a:t>
            </a:r>
            <a:r>
              <a:rPr lang="en-US" altLang="zh-CN" sz="2400" i="1" dirty="0" smtClean="0">
                <a:ea typeface="宋体" pitchFamily="2" charset="-122"/>
              </a:rPr>
              <a:t>p</a:t>
            </a:r>
            <a:r>
              <a:rPr lang="en-US" altLang="zh-CN" sz="2400" dirty="0" smtClean="0">
                <a:ea typeface="宋体" pitchFamily="2" charset="-122"/>
              </a:rPr>
              <a:t> and DBSCAN visits the next point of the database</a:t>
            </a:r>
          </a:p>
          <a:p>
            <a:pPr eaLnBrk="1" hangingPunct="1">
              <a:lnSpc>
                <a:spcPct val="120000"/>
              </a:lnSpc>
              <a:spcBef>
                <a:spcPct val="50000"/>
              </a:spcBef>
            </a:pPr>
            <a:r>
              <a:rPr lang="en-US" altLang="zh-CN" sz="2400" dirty="0" smtClean="0">
                <a:ea typeface="宋体" pitchFamily="2" charset="-122"/>
              </a:rPr>
              <a:t>Continue the process until all of the points have been processed</a:t>
            </a:r>
          </a:p>
          <a:p>
            <a:r>
              <a:rPr lang="en-US" altLang="zh-CN" sz="2000" i="1" dirty="0" smtClean="0">
                <a:solidFill>
                  <a:schemeClr val="tx1"/>
                </a:solidFill>
                <a:latin typeface="+mn-lt"/>
                <a:ea typeface="+mn-ea"/>
                <a:cs typeface="+mn-cs"/>
              </a:rPr>
              <a:t>If a spatial index is used, the computational complexity of DBSCAN is O(</a:t>
            </a:r>
            <a:r>
              <a:rPr lang="en-US" altLang="zh-CN" sz="2000" i="1" dirty="0" err="1" smtClean="0">
                <a:solidFill>
                  <a:schemeClr val="tx1"/>
                </a:solidFill>
                <a:latin typeface="+mn-lt"/>
                <a:ea typeface="+mn-ea"/>
                <a:cs typeface="+mn-cs"/>
              </a:rPr>
              <a:t>nlogn</a:t>
            </a:r>
            <a:r>
              <a:rPr lang="en-US" altLang="zh-CN" sz="2000" i="1" dirty="0" smtClean="0">
                <a:solidFill>
                  <a:schemeClr val="tx1"/>
                </a:solidFill>
                <a:latin typeface="+mn-lt"/>
                <a:ea typeface="+mn-ea"/>
                <a:cs typeface="+mn-cs"/>
              </a:rPr>
              <a:t>), where n is the number of database objects. Otherwise, the complexity is O(n</a:t>
            </a:r>
            <a:r>
              <a:rPr lang="en-US" altLang="zh-CN" sz="2000" i="1" baseline="30000" dirty="0" smtClean="0">
                <a:solidFill>
                  <a:schemeClr val="tx1"/>
                </a:solidFill>
                <a:latin typeface="+mn-lt"/>
                <a:ea typeface="+mn-ea"/>
                <a:cs typeface="+mn-cs"/>
              </a:rPr>
              <a:t>2</a:t>
            </a:r>
            <a:r>
              <a:rPr lang="en-US" altLang="zh-CN" sz="2000" i="1" dirty="0" smtClean="0">
                <a:solidFill>
                  <a:schemeClr val="tx1"/>
                </a:solidFill>
                <a:latin typeface="+mn-lt"/>
                <a:ea typeface="+mn-ea"/>
                <a:cs typeface="+mn-cs"/>
              </a:rPr>
              <a:t>)</a:t>
            </a:r>
            <a:endParaRPr lang="en-US" altLang="zh-CN" sz="2000" i="1" dirty="0" smtClean="0">
              <a:ea typeface="宋体" pitchFamily="2" charset="-122"/>
            </a:endParaRPr>
          </a:p>
        </p:txBody>
      </p:sp>
      <p:sp>
        <p:nvSpPr>
          <p:cNvPr id="51204" name="Slide Number Placeholder 6"/>
          <p:cNvSpPr>
            <a:spLocks noGrp="1"/>
          </p:cNvSpPr>
          <p:nvPr>
            <p:ph type="sldNum" sz="quarter" idx="12"/>
          </p:nvPr>
        </p:nvSpPr>
        <p:spPr>
          <a:noFill/>
        </p:spPr>
        <p:txBody>
          <a:bodyPr/>
          <a:lstStyle/>
          <a:p>
            <a:fld id="{E516AE48-52D4-4C25-BB62-7C21DE455E3D}" type="slidenum">
              <a:rPr lang="en-US" altLang="zh-CN"/>
              <a:pPr/>
              <a:t>67</a:t>
            </a:fld>
            <a:endParaRPr lang="en-US" altLang="zh-CN"/>
          </a:p>
        </p:txBody>
      </p:sp>
    </p:spTree>
  </p:cSld>
  <p:clrMapOvr>
    <a:masterClrMapping/>
  </p:clrMapOvr>
  <p:transition>
    <p:zo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TW" smtClean="0"/>
              <a:t>DBSCAN</a:t>
            </a:r>
          </a:p>
        </p:txBody>
      </p:sp>
      <p:sp>
        <p:nvSpPr>
          <p:cNvPr id="12291" name="Rectangle 3"/>
          <p:cNvSpPr>
            <a:spLocks noGrp="1" noChangeArrowheads="1"/>
          </p:cNvSpPr>
          <p:nvPr>
            <p:ph type="body" idx="1"/>
          </p:nvPr>
        </p:nvSpPr>
        <p:spPr>
          <a:xfrm>
            <a:off x="468313" y="2017713"/>
            <a:ext cx="8486775" cy="4114800"/>
          </a:xfrm>
        </p:spPr>
        <p:txBody>
          <a:bodyPr/>
          <a:lstStyle/>
          <a:p>
            <a:pPr eaLnBrk="1" hangingPunct="1"/>
            <a:r>
              <a:rPr lang="en-US" altLang="zh-TW" dirty="0" smtClean="0"/>
              <a:t>Given a point p and a non-negative real number </a:t>
            </a:r>
            <a:r>
              <a:rPr lang="en-US" altLang="zh-TW" dirty="0" smtClean="0">
                <a:sym typeface="Symbol" pitchFamily="18" charset="2"/>
              </a:rPr>
              <a:t></a:t>
            </a:r>
            <a:r>
              <a:rPr lang="en-US" altLang="zh-TW" dirty="0" smtClean="0"/>
              <a:t>, </a:t>
            </a:r>
          </a:p>
          <a:p>
            <a:pPr lvl="1" eaLnBrk="1" hangingPunct="1"/>
            <a:r>
              <a:rPr lang="en-US" altLang="zh-TW" dirty="0" smtClean="0"/>
              <a:t>the </a:t>
            </a:r>
            <a:r>
              <a:rPr lang="en-US" altLang="zh-TW" b="1" i="1" dirty="0" smtClean="0">
                <a:solidFill>
                  <a:schemeClr val="folHlink"/>
                </a:solidFill>
                <a:sym typeface="Symbol" pitchFamily="18" charset="2"/>
              </a:rPr>
              <a:t></a:t>
            </a:r>
            <a:r>
              <a:rPr lang="en-US" altLang="zh-TW" b="1" i="1" dirty="0" smtClean="0">
                <a:solidFill>
                  <a:schemeClr val="folHlink"/>
                </a:solidFill>
              </a:rPr>
              <a:t>-neighborhood</a:t>
            </a:r>
            <a:r>
              <a:rPr lang="en-US" altLang="zh-TW" dirty="0" smtClean="0"/>
              <a:t> of point p, denoted by N(p), is the set of points q (including point p itself) such that the distance between p and q is within </a:t>
            </a:r>
            <a:r>
              <a:rPr lang="en-US" altLang="zh-TW" dirty="0" smtClean="0">
                <a:sym typeface="Symbol" pitchFamily="18" charset="2"/>
              </a:rPr>
              <a:t></a:t>
            </a:r>
            <a:r>
              <a:rPr lang="en-US" altLang="zh-TW" dirty="0" smtClean="0"/>
              <a:t>.</a:t>
            </a:r>
          </a:p>
          <a:p>
            <a:pPr eaLnBrk="1" hangingPunct="1"/>
            <a:endParaRPr lang="zh-TW" altLang="en-US" dirty="0" smtClean="0"/>
          </a:p>
        </p:txBody>
      </p:sp>
      <p:sp>
        <p:nvSpPr>
          <p:cNvPr id="12292" name="Oval 17"/>
          <p:cNvSpPr>
            <a:spLocks noChangeArrowheads="1"/>
          </p:cNvSpPr>
          <p:nvPr/>
        </p:nvSpPr>
        <p:spPr bwMode="auto">
          <a:xfrm>
            <a:off x="6877050" y="981075"/>
            <a:ext cx="144463" cy="144463"/>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12293" name="Oval 18"/>
          <p:cNvSpPr>
            <a:spLocks noChangeArrowheads="1"/>
          </p:cNvSpPr>
          <p:nvPr/>
        </p:nvSpPr>
        <p:spPr bwMode="auto">
          <a:xfrm>
            <a:off x="7235825" y="692150"/>
            <a:ext cx="144463" cy="144463"/>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12294" name="Oval 19"/>
          <p:cNvSpPr>
            <a:spLocks noChangeArrowheads="1"/>
          </p:cNvSpPr>
          <p:nvPr/>
        </p:nvSpPr>
        <p:spPr bwMode="auto">
          <a:xfrm>
            <a:off x="7667625" y="963613"/>
            <a:ext cx="144463" cy="14446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12295" name="Oval 20"/>
          <p:cNvSpPr>
            <a:spLocks noChangeArrowheads="1"/>
          </p:cNvSpPr>
          <p:nvPr/>
        </p:nvSpPr>
        <p:spPr bwMode="auto">
          <a:xfrm>
            <a:off x="5519738" y="765175"/>
            <a:ext cx="144462" cy="144463"/>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12296" name="Oval 21"/>
          <p:cNvSpPr>
            <a:spLocks noChangeArrowheads="1"/>
          </p:cNvSpPr>
          <p:nvPr/>
        </p:nvSpPr>
        <p:spPr bwMode="auto">
          <a:xfrm>
            <a:off x="6746875" y="200025"/>
            <a:ext cx="1225550" cy="12255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12297" name="Oval 22"/>
          <p:cNvSpPr>
            <a:spLocks noChangeArrowheads="1"/>
          </p:cNvSpPr>
          <p:nvPr/>
        </p:nvSpPr>
        <p:spPr bwMode="auto">
          <a:xfrm>
            <a:off x="6350000" y="420688"/>
            <a:ext cx="1225550" cy="12255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12298" name="Oval 23"/>
          <p:cNvSpPr>
            <a:spLocks noChangeArrowheads="1"/>
          </p:cNvSpPr>
          <p:nvPr/>
        </p:nvSpPr>
        <p:spPr bwMode="auto">
          <a:xfrm>
            <a:off x="7162800" y="404813"/>
            <a:ext cx="1225550" cy="12255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12299" name="Oval 24"/>
          <p:cNvSpPr>
            <a:spLocks noChangeArrowheads="1"/>
          </p:cNvSpPr>
          <p:nvPr/>
        </p:nvSpPr>
        <p:spPr bwMode="auto">
          <a:xfrm>
            <a:off x="5003800" y="244475"/>
            <a:ext cx="1225550" cy="12255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12300" name="Text Box 25"/>
          <p:cNvSpPr txBox="1">
            <a:spLocks noChangeArrowheads="1"/>
          </p:cNvSpPr>
          <p:nvPr/>
        </p:nvSpPr>
        <p:spPr bwMode="auto">
          <a:xfrm>
            <a:off x="5364163" y="836613"/>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charset="0"/>
                <a:ea typeface="新細明體" pitchFamily="18" charset="-120"/>
              </a:defRPr>
            </a:lvl1pPr>
            <a:lvl2pPr marL="742950" indent="-285750" eaLnBrk="0" hangingPunct="0">
              <a:defRPr kumimoji="1">
                <a:solidFill>
                  <a:schemeClr val="tx1"/>
                </a:solidFill>
                <a:latin typeface="Tahoma" charset="0"/>
                <a:ea typeface="新細明體" pitchFamily="18" charset="-120"/>
              </a:defRPr>
            </a:lvl2pPr>
            <a:lvl3pPr marL="1143000" indent="-228600" eaLnBrk="0" hangingPunct="0">
              <a:defRPr kumimoji="1">
                <a:solidFill>
                  <a:schemeClr val="tx1"/>
                </a:solidFill>
                <a:latin typeface="Tahoma" charset="0"/>
                <a:ea typeface="新細明體" pitchFamily="18" charset="-120"/>
              </a:defRPr>
            </a:lvl3pPr>
            <a:lvl4pPr marL="1600200" indent="-228600" eaLnBrk="0" hangingPunct="0">
              <a:defRPr kumimoji="1">
                <a:solidFill>
                  <a:schemeClr val="tx1"/>
                </a:solidFill>
                <a:latin typeface="Tahoma" charset="0"/>
                <a:ea typeface="新細明體" pitchFamily="18" charset="-120"/>
              </a:defRPr>
            </a:lvl4pPr>
            <a:lvl5pPr marL="2057400" indent="-228600" eaLnBrk="0" hangingPunct="0">
              <a:defRPr kumimoji="1">
                <a:solidFill>
                  <a:schemeClr val="tx1"/>
                </a:solidFill>
                <a:latin typeface="Tahoma"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charset="0"/>
                <a:ea typeface="新細明體" pitchFamily="18" charset="-120"/>
              </a:defRPr>
            </a:lvl9pPr>
          </a:lstStyle>
          <a:p>
            <a:pPr eaLnBrk="1" fontAlgn="base" hangingPunct="1">
              <a:spcBef>
                <a:spcPct val="0"/>
              </a:spcBef>
              <a:spcAft>
                <a:spcPct val="0"/>
              </a:spcAft>
            </a:pPr>
            <a:r>
              <a:rPr lang="en-US" altLang="zh-TW">
                <a:solidFill>
                  <a:srgbClr val="000000"/>
                </a:solidFill>
              </a:rPr>
              <a:t>a</a:t>
            </a:r>
          </a:p>
        </p:txBody>
      </p:sp>
      <p:sp>
        <p:nvSpPr>
          <p:cNvPr id="12301" name="Text Box 26"/>
          <p:cNvSpPr txBox="1">
            <a:spLocks noChangeArrowheads="1"/>
          </p:cNvSpPr>
          <p:nvPr/>
        </p:nvSpPr>
        <p:spPr bwMode="auto">
          <a:xfrm>
            <a:off x="6743700" y="6810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charset="0"/>
                <a:ea typeface="新細明體" pitchFamily="18" charset="-120"/>
              </a:defRPr>
            </a:lvl1pPr>
            <a:lvl2pPr marL="742950" indent="-285750" eaLnBrk="0" hangingPunct="0">
              <a:defRPr kumimoji="1">
                <a:solidFill>
                  <a:schemeClr val="tx1"/>
                </a:solidFill>
                <a:latin typeface="Tahoma" charset="0"/>
                <a:ea typeface="新細明體" pitchFamily="18" charset="-120"/>
              </a:defRPr>
            </a:lvl2pPr>
            <a:lvl3pPr marL="1143000" indent="-228600" eaLnBrk="0" hangingPunct="0">
              <a:defRPr kumimoji="1">
                <a:solidFill>
                  <a:schemeClr val="tx1"/>
                </a:solidFill>
                <a:latin typeface="Tahoma" charset="0"/>
                <a:ea typeface="新細明體" pitchFamily="18" charset="-120"/>
              </a:defRPr>
            </a:lvl3pPr>
            <a:lvl4pPr marL="1600200" indent="-228600" eaLnBrk="0" hangingPunct="0">
              <a:defRPr kumimoji="1">
                <a:solidFill>
                  <a:schemeClr val="tx1"/>
                </a:solidFill>
                <a:latin typeface="Tahoma" charset="0"/>
                <a:ea typeface="新細明體" pitchFamily="18" charset="-120"/>
              </a:defRPr>
            </a:lvl4pPr>
            <a:lvl5pPr marL="2057400" indent="-228600" eaLnBrk="0" hangingPunct="0">
              <a:defRPr kumimoji="1">
                <a:solidFill>
                  <a:schemeClr val="tx1"/>
                </a:solidFill>
                <a:latin typeface="Tahoma"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charset="0"/>
                <a:ea typeface="新細明體" pitchFamily="18" charset="-120"/>
              </a:defRPr>
            </a:lvl9pPr>
          </a:lstStyle>
          <a:p>
            <a:pPr eaLnBrk="1" fontAlgn="base" hangingPunct="1">
              <a:spcBef>
                <a:spcPct val="0"/>
              </a:spcBef>
              <a:spcAft>
                <a:spcPct val="0"/>
              </a:spcAft>
            </a:pPr>
            <a:r>
              <a:rPr lang="en-US" altLang="zh-TW">
                <a:solidFill>
                  <a:srgbClr val="000000"/>
                </a:solidFill>
              </a:rPr>
              <a:t>b</a:t>
            </a:r>
          </a:p>
        </p:txBody>
      </p:sp>
      <p:sp>
        <p:nvSpPr>
          <p:cNvPr id="12302" name="Text Box 27"/>
          <p:cNvSpPr txBox="1">
            <a:spLocks noChangeArrowheads="1"/>
          </p:cNvSpPr>
          <p:nvPr/>
        </p:nvSpPr>
        <p:spPr bwMode="auto">
          <a:xfrm>
            <a:off x="7308850" y="549275"/>
            <a:ext cx="288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charset="0"/>
                <a:ea typeface="新細明體" pitchFamily="18" charset="-120"/>
              </a:defRPr>
            </a:lvl1pPr>
            <a:lvl2pPr marL="742950" indent="-285750" eaLnBrk="0" hangingPunct="0">
              <a:defRPr kumimoji="1">
                <a:solidFill>
                  <a:schemeClr val="tx1"/>
                </a:solidFill>
                <a:latin typeface="Tahoma" charset="0"/>
                <a:ea typeface="新細明體" pitchFamily="18" charset="-120"/>
              </a:defRPr>
            </a:lvl2pPr>
            <a:lvl3pPr marL="1143000" indent="-228600" eaLnBrk="0" hangingPunct="0">
              <a:defRPr kumimoji="1">
                <a:solidFill>
                  <a:schemeClr val="tx1"/>
                </a:solidFill>
                <a:latin typeface="Tahoma" charset="0"/>
                <a:ea typeface="新細明體" pitchFamily="18" charset="-120"/>
              </a:defRPr>
            </a:lvl3pPr>
            <a:lvl4pPr marL="1600200" indent="-228600" eaLnBrk="0" hangingPunct="0">
              <a:defRPr kumimoji="1">
                <a:solidFill>
                  <a:schemeClr val="tx1"/>
                </a:solidFill>
                <a:latin typeface="Tahoma" charset="0"/>
                <a:ea typeface="新細明體" pitchFamily="18" charset="-120"/>
              </a:defRPr>
            </a:lvl4pPr>
            <a:lvl5pPr marL="2057400" indent="-228600" eaLnBrk="0" hangingPunct="0">
              <a:defRPr kumimoji="1">
                <a:solidFill>
                  <a:schemeClr val="tx1"/>
                </a:solidFill>
                <a:latin typeface="Tahoma"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charset="0"/>
                <a:ea typeface="新細明體" pitchFamily="18" charset="-120"/>
              </a:defRPr>
            </a:lvl9pPr>
          </a:lstStyle>
          <a:p>
            <a:pPr eaLnBrk="1" fontAlgn="base" hangingPunct="1">
              <a:spcBef>
                <a:spcPct val="0"/>
              </a:spcBef>
              <a:spcAft>
                <a:spcPct val="0"/>
              </a:spcAft>
            </a:pPr>
            <a:r>
              <a:rPr lang="en-US" altLang="zh-TW">
                <a:solidFill>
                  <a:srgbClr val="000000"/>
                </a:solidFill>
              </a:rPr>
              <a:t>c</a:t>
            </a:r>
          </a:p>
        </p:txBody>
      </p:sp>
      <p:sp>
        <p:nvSpPr>
          <p:cNvPr id="12303" name="Text Box 28"/>
          <p:cNvSpPr txBox="1">
            <a:spLocks noChangeArrowheads="1"/>
          </p:cNvSpPr>
          <p:nvPr/>
        </p:nvSpPr>
        <p:spPr bwMode="auto">
          <a:xfrm>
            <a:off x="7618413" y="6318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charset="0"/>
                <a:ea typeface="新細明體" pitchFamily="18" charset="-120"/>
              </a:defRPr>
            </a:lvl1pPr>
            <a:lvl2pPr marL="742950" indent="-285750" eaLnBrk="0" hangingPunct="0">
              <a:defRPr kumimoji="1">
                <a:solidFill>
                  <a:schemeClr val="tx1"/>
                </a:solidFill>
                <a:latin typeface="Tahoma" charset="0"/>
                <a:ea typeface="新細明體" pitchFamily="18" charset="-120"/>
              </a:defRPr>
            </a:lvl2pPr>
            <a:lvl3pPr marL="1143000" indent="-228600" eaLnBrk="0" hangingPunct="0">
              <a:defRPr kumimoji="1">
                <a:solidFill>
                  <a:schemeClr val="tx1"/>
                </a:solidFill>
                <a:latin typeface="Tahoma" charset="0"/>
                <a:ea typeface="新細明體" pitchFamily="18" charset="-120"/>
              </a:defRPr>
            </a:lvl3pPr>
            <a:lvl4pPr marL="1600200" indent="-228600" eaLnBrk="0" hangingPunct="0">
              <a:defRPr kumimoji="1">
                <a:solidFill>
                  <a:schemeClr val="tx1"/>
                </a:solidFill>
                <a:latin typeface="Tahoma" charset="0"/>
                <a:ea typeface="新細明體" pitchFamily="18" charset="-120"/>
              </a:defRPr>
            </a:lvl4pPr>
            <a:lvl5pPr marL="2057400" indent="-228600" eaLnBrk="0" hangingPunct="0">
              <a:defRPr kumimoji="1">
                <a:solidFill>
                  <a:schemeClr val="tx1"/>
                </a:solidFill>
                <a:latin typeface="Tahoma"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charset="0"/>
                <a:ea typeface="新細明體" pitchFamily="18" charset="-120"/>
              </a:defRPr>
            </a:lvl9pPr>
          </a:lstStyle>
          <a:p>
            <a:pPr eaLnBrk="1" fontAlgn="base" hangingPunct="1">
              <a:spcBef>
                <a:spcPct val="0"/>
              </a:spcBef>
              <a:spcAft>
                <a:spcPct val="0"/>
              </a:spcAft>
            </a:pPr>
            <a:r>
              <a:rPr lang="en-US" altLang="zh-TW">
                <a:solidFill>
                  <a:srgbClr val="000000"/>
                </a:solidFill>
              </a:rPr>
              <a:t>d</a:t>
            </a:r>
          </a:p>
        </p:txBody>
      </p:sp>
      <p:sp>
        <p:nvSpPr>
          <p:cNvPr id="12304" name="Oval 29"/>
          <p:cNvSpPr>
            <a:spLocks noChangeArrowheads="1"/>
          </p:cNvSpPr>
          <p:nvPr/>
        </p:nvSpPr>
        <p:spPr bwMode="auto">
          <a:xfrm>
            <a:off x="7267575" y="1206500"/>
            <a:ext cx="144463" cy="144463"/>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12305" name="Text Box 30"/>
          <p:cNvSpPr txBox="1">
            <a:spLocks noChangeArrowheads="1"/>
          </p:cNvSpPr>
          <p:nvPr/>
        </p:nvSpPr>
        <p:spPr bwMode="auto">
          <a:xfrm>
            <a:off x="7340600" y="1063625"/>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charset="0"/>
                <a:ea typeface="新細明體" pitchFamily="18" charset="-120"/>
              </a:defRPr>
            </a:lvl1pPr>
            <a:lvl2pPr marL="742950" indent="-285750" eaLnBrk="0" hangingPunct="0">
              <a:defRPr kumimoji="1">
                <a:solidFill>
                  <a:schemeClr val="tx1"/>
                </a:solidFill>
                <a:latin typeface="Tahoma" charset="0"/>
                <a:ea typeface="新細明體" pitchFamily="18" charset="-120"/>
              </a:defRPr>
            </a:lvl2pPr>
            <a:lvl3pPr marL="1143000" indent="-228600" eaLnBrk="0" hangingPunct="0">
              <a:defRPr kumimoji="1">
                <a:solidFill>
                  <a:schemeClr val="tx1"/>
                </a:solidFill>
                <a:latin typeface="Tahoma" charset="0"/>
                <a:ea typeface="新細明體" pitchFamily="18" charset="-120"/>
              </a:defRPr>
            </a:lvl3pPr>
            <a:lvl4pPr marL="1600200" indent="-228600" eaLnBrk="0" hangingPunct="0">
              <a:defRPr kumimoji="1">
                <a:solidFill>
                  <a:schemeClr val="tx1"/>
                </a:solidFill>
                <a:latin typeface="Tahoma" charset="0"/>
                <a:ea typeface="新細明體" pitchFamily="18" charset="-120"/>
              </a:defRPr>
            </a:lvl4pPr>
            <a:lvl5pPr marL="2057400" indent="-228600" eaLnBrk="0" hangingPunct="0">
              <a:defRPr kumimoji="1">
                <a:solidFill>
                  <a:schemeClr val="tx1"/>
                </a:solidFill>
                <a:latin typeface="Tahoma"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charset="0"/>
                <a:ea typeface="新細明體" pitchFamily="18" charset="-120"/>
              </a:defRPr>
            </a:lvl9pPr>
          </a:lstStyle>
          <a:p>
            <a:pPr eaLnBrk="1" fontAlgn="base" hangingPunct="1">
              <a:spcBef>
                <a:spcPct val="0"/>
              </a:spcBef>
              <a:spcAft>
                <a:spcPct val="0"/>
              </a:spcAft>
            </a:pPr>
            <a:r>
              <a:rPr lang="en-US" altLang="zh-TW">
                <a:solidFill>
                  <a:srgbClr val="000000"/>
                </a:solidFill>
              </a:rPr>
              <a:t>e</a:t>
            </a:r>
          </a:p>
        </p:txBody>
      </p:sp>
      <p:sp>
        <p:nvSpPr>
          <p:cNvPr id="12306" name="Oval 31"/>
          <p:cNvSpPr>
            <a:spLocks noChangeArrowheads="1"/>
          </p:cNvSpPr>
          <p:nvPr/>
        </p:nvSpPr>
        <p:spPr bwMode="auto">
          <a:xfrm>
            <a:off x="6737350" y="642938"/>
            <a:ext cx="1225550" cy="12255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Tree>
    <p:extLst>
      <p:ext uri="{BB962C8B-B14F-4D97-AF65-F5344CB8AC3E}">
        <p14:creationId xmlns:p14="http://schemas.microsoft.com/office/powerpoint/2010/main" val="1693538234"/>
      </p:ext>
    </p:extLst>
  </p:cSld>
  <p:clrMapOvr>
    <a:masterClrMapping/>
  </p:clrMapOvr>
  <p:transition>
    <p:zo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TW" smtClean="0"/>
              <a:t>DBSCAN</a:t>
            </a:r>
          </a:p>
        </p:txBody>
      </p:sp>
      <p:sp>
        <p:nvSpPr>
          <p:cNvPr id="13315" name="Rectangle 3"/>
          <p:cNvSpPr>
            <a:spLocks noGrp="1" noChangeArrowheads="1"/>
          </p:cNvSpPr>
          <p:nvPr>
            <p:ph type="body" idx="1"/>
          </p:nvPr>
        </p:nvSpPr>
        <p:spPr>
          <a:xfrm>
            <a:off x="468313" y="1809750"/>
            <a:ext cx="8486775" cy="4322763"/>
          </a:xfrm>
        </p:spPr>
        <p:txBody>
          <a:bodyPr/>
          <a:lstStyle/>
          <a:p>
            <a:pPr eaLnBrk="1" hangingPunct="1"/>
            <a:r>
              <a:rPr lang="en-US" altLang="zh-TW" dirty="0" smtClean="0"/>
              <a:t>According to </a:t>
            </a:r>
            <a:r>
              <a:rPr lang="en-US" altLang="zh-TW" dirty="0" smtClean="0">
                <a:sym typeface="Symbol" pitchFamily="18" charset="2"/>
              </a:rPr>
              <a:t></a:t>
            </a:r>
            <a:r>
              <a:rPr lang="en-US" altLang="zh-TW" dirty="0" smtClean="0"/>
              <a:t>-neighborhood of point p, we classify all points into three types</a:t>
            </a:r>
          </a:p>
          <a:p>
            <a:pPr lvl="1" eaLnBrk="1" hangingPunct="1"/>
            <a:r>
              <a:rPr lang="en-US" altLang="zh-TW" b="1" dirty="0" smtClean="0">
                <a:solidFill>
                  <a:schemeClr val="folHlink"/>
                </a:solidFill>
              </a:rPr>
              <a:t>core points</a:t>
            </a:r>
            <a:r>
              <a:rPr lang="en-US" altLang="zh-TW" dirty="0" smtClean="0">
                <a:solidFill>
                  <a:schemeClr val="folHlink"/>
                </a:solidFill>
              </a:rPr>
              <a:t> </a:t>
            </a:r>
            <a:br>
              <a:rPr lang="en-US" altLang="zh-TW" dirty="0" smtClean="0">
                <a:solidFill>
                  <a:schemeClr val="folHlink"/>
                </a:solidFill>
              </a:rPr>
            </a:br>
            <a:endParaRPr lang="en-US" altLang="zh-TW" dirty="0" smtClean="0">
              <a:solidFill>
                <a:schemeClr val="folHlink"/>
              </a:solidFill>
            </a:endParaRPr>
          </a:p>
          <a:p>
            <a:pPr lvl="1" eaLnBrk="1" hangingPunct="1"/>
            <a:r>
              <a:rPr lang="en-US" altLang="zh-TW" b="1" dirty="0" smtClean="0">
                <a:solidFill>
                  <a:schemeClr val="folHlink"/>
                </a:solidFill>
              </a:rPr>
              <a:t>border points</a:t>
            </a:r>
            <a:br>
              <a:rPr lang="en-US" altLang="zh-TW" b="1" dirty="0" smtClean="0">
                <a:solidFill>
                  <a:schemeClr val="folHlink"/>
                </a:solidFill>
              </a:rPr>
            </a:br>
            <a:endParaRPr lang="en-US" altLang="zh-TW" b="1" dirty="0" smtClean="0">
              <a:solidFill>
                <a:schemeClr val="folHlink"/>
              </a:solidFill>
            </a:endParaRPr>
          </a:p>
          <a:p>
            <a:pPr lvl="1" eaLnBrk="1" hangingPunct="1"/>
            <a:r>
              <a:rPr lang="en-US" altLang="zh-TW" b="1" dirty="0" smtClean="0">
                <a:solidFill>
                  <a:schemeClr val="folHlink"/>
                </a:solidFill>
              </a:rPr>
              <a:t>noise points</a:t>
            </a:r>
            <a:endParaRPr lang="zh-TW" altLang="en-US" b="1" dirty="0" smtClean="0">
              <a:solidFill>
                <a:schemeClr val="folHlink"/>
              </a:solidFill>
            </a:endParaRPr>
          </a:p>
        </p:txBody>
      </p:sp>
      <p:sp>
        <p:nvSpPr>
          <p:cNvPr id="113669" name="AutoShape 5"/>
          <p:cNvSpPr>
            <a:spLocks noChangeArrowheads="1"/>
          </p:cNvSpPr>
          <p:nvPr/>
        </p:nvSpPr>
        <p:spPr bwMode="auto">
          <a:xfrm>
            <a:off x="3810000" y="2695574"/>
            <a:ext cx="5334000" cy="1577975"/>
          </a:xfrm>
          <a:prstGeom prst="wedgeRoundRectCallout">
            <a:avLst>
              <a:gd name="adj1" fmla="val -63060"/>
              <a:gd name="adj2" fmla="val -23056"/>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kumimoji="1" lang="en-US" altLang="zh-TW" dirty="0">
                <a:solidFill>
                  <a:srgbClr val="000000"/>
                </a:solidFill>
              </a:rPr>
              <a:t>Given a point p and a non-negative integer </a:t>
            </a:r>
            <a:r>
              <a:rPr kumimoji="1" lang="en-US" altLang="zh-TW" dirty="0" err="1">
                <a:solidFill>
                  <a:srgbClr val="000000"/>
                </a:solidFill>
              </a:rPr>
              <a:t>MinPts</a:t>
            </a:r>
            <a:r>
              <a:rPr kumimoji="1" lang="en-US" altLang="zh-TW" dirty="0">
                <a:solidFill>
                  <a:srgbClr val="000000"/>
                </a:solidFill>
              </a:rPr>
              <a:t>, if the size of N(p) is at least </a:t>
            </a:r>
            <a:r>
              <a:rPr kumimoji="1" lang="en-US" altLang="zh-TW" dirty="0" err="1">
                <a:solidFill>
                  <a:srgbClr val="000000"/>
                </a:solidFill>
              </a:rPr>
              <a:t>MinPts</a:t>
            </a:r>
            <a:r>
              <a:rPr kumimoji="1" lang="en-US" altLang="zh-TW" dirty="0">
                <a:solidFill>
                  <a:srgbClr val="000000"/>
                </a:solidFill>
              </a:rPr>
              <a:t>, then p is said to be a </a:t>
            </a:r>
            <a:r>
              <a:rPr kumimoji="1" lang="en-US" altLang="zh-TW" b="1" dirty="0">
                <a:solidFill>
                  <a:srgbClr val="3333CC"/>
                </a:solidFill>
              </a:rPr>
              <a:t>core point</a:t>
            </a:r>
            <a:r>
              <a:rPr kumimoji="1" lang="en-US" altLang="zh-TW" dirty="0">
                <a:solidFill>
                  <a:srgbClr val="000000"/>
                </a:solidFill>
              </a:rPr>
              <a:t>. </a:t>
            </a:r>
            <a:endParaRPr kumimoji="1" lang="zh-TW" altLang="en-US" dirty="0">
              <a:solidFill>
                <a:srgbClr val="000000"/>
              </a:solidFill>
            </a:endParaRPr>
          </a:p>
        </p:txBody>
      </p:sp>
      <p:sp>
        <p:nvSpPr>
          <p:cNvPr id="113673" name="AutoShape 9"/>
          <p:cNvSpPr>
            <a:spLocks noChangeArrowheads="1"/>
          </p:cNvSpPr>
          <p:nvPr/>
        </p:nvSpPr>
        <p:spPr bwMode="auto">
          <a:xfrm>
            <a:off x="3810000" y="4243387"/>
            <a:ext cx="5334000" cy="1503362"/>
          </a:xfrm>
          <a:prstGeom prst="wedgeRoundRectCallout">
            <a:avLst>
              <a:gd name="adj1" fmla="val -63616"/>
              <a:gd name="adj2" fmla="val -59338"/>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kumimoji="1" lang="en-US" altLang="zh-TW" dirty="0">
                <a:solidFill>
                  <a:srgbClr val="000000"/>
                </a:solidFill>
              </a:rPr>
              <a:t>Given a point p, p is said to be a </a:t>
            </a:r>
            <a:r>
              <a:rPr kumimoji="1" lang="en-US" altLang="zh-TW" b="1" dirty="0">
                <a:solidFill>
                  <a:srgbClr val="3333CC"/>
                </a:solidFill>
              </a:rPr>
              <a:t>border point</a:t>
            </a:r>
            <a:r>
              <a:rPr kumimoji="1" lang="en-US" altLang="zh-TW" dirty="0">
                <a:solidFill>
                  <a:srgbClr val="000000"/>
                </a:solidFill>
              </a:rPr>
              <a:t> if it is not a core point but N(p) contains at least one core point. </a:t>
            </a:r>
            <a:endParaRPr kumimoji="1" lang="zh-TW" altLang="en-US" dirty="0">
              <a:solidFill>
                <a:srgbClr val="000000"/>
              </a:solidFill>
            </a:endParaRPr>
          </a:p>
        </p:txBody>
      </p:sp>
      <p:sp>
        <p:nvSpPr>
          <p:cNvPr id="113674" name="AutoShape 10"/>
          <p:cNvSpPr>
            <a:spLocks noChangeArrowheads="1"/>
          </p:cNvSpPr>
          <p:nvPr/>
        </p:nvSpPr>
        <p:spPr bwMode="auto">
          <a:xfrm>
            <a:off x="3852862" y="5746749"/>
            <a:ext cx="5291138" cy="1416051"/>
          </a:xfrm>
          <a:prstGeom prst="wedgeRoundRectCallout">
            <a:avLst>
              <a:gd name="adj1" fmla="val -64394"/>
              <a:gd name="adj2" fmla="val -60565"/>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kumimoji="1" lang="en-US" altLang="zh-TW" dirty="0">
                <a:solidFill>
                  <a:srgbClr val="000000"/>
                </a:solidFill>
              </a:rPr>
              <a:t>Given a point p, p is said to be a </a:t>
            </a:r>
            <a:r>
              <a:rPr kumimoji="1" lang="en-US" altLang="zh-TW" b="1" dirty="0">
                <a:solidFill>
                  <a:srgbClr val="3333CC"/>
                </a:solidFill>
              </a:rPr>
              <a:t>noise point</a:t>
            </a:r>
            <a:r>
              <a:rPr kumimoji="1" lang="en-US" altLang="zh-TW" dirty="0">
                <a:solidFill>
                  <a:srgbClr val="000000"/>
                </a:solidFill>
              </a:rPr>
              <a:t> if it is neither a core point nor a border point. </a:t>
            </a:r>
            <a:endParaRPr kumimoji="1" lang="zh-TW" altLang="en-US" dirty="0">
              <a:solidFill>
                <a:srgbClr val="000000"/>
              </a:solidFill>
            </a:endParaRPr>
          </a:p>
        </p:txBody>
      </p:sp>
      <p:sp>
        <p:nvSpPr>
          <p:cNvPr id="13319" name="Oval 11"/>
          <p:cNvSpPr>
            <a:spLocks noChangeArrowheads="1"/>
          </p:cNvSpPr>
          <p:nvPr/>
        </p:nvSpPr>
        <p:spPr bwMode="auto">
          <a:xfrm>
            <a:off x="6877050" y="981075"/>
            <a:ext cx="144463" cy="144463"/>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13320" name="Oval 12"/>
          <p:cNvSpPr>
            <a:spLocks noChangeArrowheads="1"/>
          </p:cNvSpPr>
          <p:nvPr/>
        </p:nvSpPr>
        <p:spPr bwMode="auto">
          <a:xfrm>
            <a:off x="7235825" y="692150"/>
            <a:ext cx="144463" cy="144463"/>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13321" name="Oval 13"/>
          <p:cNvSpPr>
            <a:spLocks noChangeArrowheads="1"/>
          </p:cNvSpPr>
          <p:nvPr/>
        </p:nvSpPr>
        <p:spPr bwMode="auto">
          <a:xfrm>
            <a:off x="7667625" y="963613"/>
            <a:ext cx="144463" cy="14446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13322" name="Oval 14"/>
          <p:cNvSpPr>
            <a:spLocks noChangeArrowheads="1"/>
          </p:cNvSpPr>
          <p:nvPr/>
        </p:nvSpPr>
        <p:spPr bwMode="auto">
          <a:xfrm>
            <a:off x="5519738" y="765175"/>
            <a:ext cx="144462" cy="144463"/>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13323" name="Oval 15"/>
          <p:cNvSpPr>
            <a:spLocks noChangeArrowheads="1"/>
          </p:cNvSpPr>
          <p:nvPr/>
        </p:nvSpPr>
        <p:spPr bwMode="auto">
          <a:xfrm>
            <a:off x="6746875" y="200025"/>
            <a:ext cx="1225550" cy="12255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13324" name="Oval 16"/>
          <p:cNvSpPr>
            <a:spLocks noChangeArrowheads="1"/>
          </p:cNvSpPr>
          <p:nvPr/>
        </p:nvSpPr>
        <p:spPr bwMode="auto">
          <a:xfrm>
            <a:off x="6350000" y="420688"/>
            <a:ext cx="1225550" cy="12255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13325" name="Oval 17"/>
          <p:cNvSpPr>
            <a:spLocks noChangeArrowheads="1"/>
          </p:cNvSpPr>
          <p:nvPr/>
        </p:nvSpPr>
        <p:spPr bwMode="auto">
          <a:xfrm>
            <a:off x="7162800" y="404813"/>
            <a:ext cx="1225550" cy="12255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13326" name="Oval 18"/>
          <p:cNvSpPr>
            <a:spLocks noChangeArrowheads="1"/>
          </p:cNvSpPr>
          <p:nvPr/>
        </p:nvSpPr>
        <p:spPr bwMode="auto">
          <a:xfrm>
            <a:off x="5003800" y="244475"/>
            <a:ext cx="1225550" cy="12255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13327" name="Text Box 19"/>
          <p:cNvSpPr txBox="1">
            <a:spLocks noChangeArrowheads="1"/>
          </p:cNvSpPr>
          <p:nvPr/>
        </p:nvSpPr>
        <p:spPr bwMode="auto">
          <a:xfrm>
            <a:off x="5364163" y="836613"/>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charset="0"/>
                <a:ea typeface="新細明體" pitchFamily="18" charset="-120"/>
              </a:defRPr>
            </a:lvl1pPr>
            <a:lvl2pPr marL="742950" indent="-285750" eaLnBrk="0" hangingPunct="0">
              <a:defRPr kumimoji="1">
                <a:solidFill>
                  <a:schemeClr val="tx1"/>
                </a:solidFill>
                <a:latin typeface="Tahoma" charset="0"/>
                <a:ea typeface="新細明體" pitchFamily="18" charset="-120"/>
              </a:defRPr>
            </a:lvl2pPr>
            <a:lvl3pPr marL="1143000" indent="-228600" eaLnBrk="0" hangingPunct="0">
              <a:defRPr kumimoji="1">
                <a:solidFill>
                  <a:schemeClr val="tx1"/>
                </a:solidFill>
                <a:latin typeface="Tahoma" charset="0"/>
                <a:ea typeface="新細明體" pitchFamily="18" charset="-120"/>
              </a:defRPr>
            </a:lvl3pPr>
            <a:lvl4pPr marL="1600200" indent="-228600" eaLnBrk="0" hangingPunct="0">
              <a:defRPr kumimoji="1">
                <a:solidFill>
                  <a:schemeClr val="tx1"/>
                </a:solidFill>
                <a:latin typeface="Tahoma" charset="0"/>
                <a:ea typeface="新細明體" pitchFamily="18" charset="-120"/>
              </a:defRPr>
            </a:lvl4pPr>
            <a:lvl5pPr marL="2057400" indent="-228600" eaLnBrk="0" hangingPunct="0">
              <a:defRPr kumimoji="1">
                <a:solidFill>
                  <a:schemeClr val="tx1"/>
                </a:solidFill>
                <a:latin typeface="Tahoma"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charset="0"/>
                <a:ea typeface="新細明體" pitchFamily="18" charset="-120"/>
              </a:defRPr>
            </a:lvl9pPr>
          </a:lstStyle>
          <a:p>
            <a:pPr eaLnBrk="1" fontAlgn="base" hangingPunct="1">
              <a:spcBef>
                <a:spcPct val="0"/>
              </a:spcBef>
              <a:spcAft>
                <a:spcPct val="0"/>
              </a:spcAft>
            </a:pPr>
            <a:r>
              <a:rPr lang="en-US" altLang="zh-TW">
                <a:solidFill>
                  <a:srgbClr val="000000"/>
                </a:solidFill>
              </a:rPr>
              <a:t>a</a:t>
            </a:r>
          </a:p>
        </p:txBody>
      </p:sp>
      <p:sp>
        <p:nvSpPr>
          <p:cNvPr id="13328" name="Text Box 20"/>
          <p:cNvSpPr txBox="1">
            <a:spLocks noChangeArrowheads="1"/>
          </p:cNvSpPr>
          <p:nvPr/>
        </p:nvSpPr>
        <p:spPr bwMode="auto">
          <a:xfrm>
            <a:off x="6743700" y="6810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charset="0"/>
                <a:ea typeface="新細明體" pitchFamily="18" charset="-120"/>
              </a:defRPr>
            </a:lvl1pPr>
            <a:lvl2pPr marL="742950" indent="-285750" eaLnBrk="0" hangingPunct="0">
              <a:defRPr kumimoji="1">
                <a:solidFill>
                  <a:schemeClr val="tx1"/>
                </a:solidFill>
                <a:latin typeface="Tahoma" charset="0"/>
                <a:ea typeface="新細明體" pitchFamily="18" charset="-120"/>
              </a:defRPr>
            </a:lvl2pPr>
            <a:lvl3pPr marL="1143000" indent="-228600" eaLnBrk="0" hangingPunct="0">
              <a:defRPr kumimoji="1">
                <a:solidFill>
                  <a:schemeClr val="tx1"/>
                </a:solidFill>
                <a:latin typeface="Tahoma" charset="0"/>
                <a:ea typeface="新細明體" pitchFamily="18" charset="-120"/>
              </a:defRPr>
            </a:lvl3pPr>
            <a:lvl4pPr marL="1600200" indent="-228600" eaLnBrk="0" hangingPunct="0">
              <a:defRPr kumimoji="1">
                <a:solidFill>
                  <a:schemeClr val="tx1"/>
                </a:solidFill>
                <a:latin typeface="Tahoma" charset="0"/>
                <a:ea typeface="新細明體" pitchFamily="18" charset="-120"/>
              </a:defRPr>
            </a:lvl4pPr>
            <a:lvl5pPr marL="2057400" indent="-228600" eaLnBrk="0" hangingPunct="0">
              <a:defRPr kumimoji="1">
                <a:solidFill>
                  <a:schemeClr val="tx1"/>
                </a:solidFill>
                <a:latin typeface="Tahoma"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charset="0"/>
                <a:ea typeface="新細明體" pitchFamily="18" charset="-120"/>
              </a:defRPr>
            </a:lvl9pPr>
          </a:lstStyle>
          <a:p>
            <a:pPr eaLnBrk="1" fontAlgn="base" hangingPunct="1">
              <a:spcBef>
                <a:spcPct val="0"/>
              </a:spcBef>
              <a:spcAft>
                <a:spcPct val="0"/>
              </a:spcAft>
            </a:pPr>
            <a:r>
              <a:rPr lang="en-US" altLang="zh-TW">
                <a:solidFill>
                  <a:srgbClr val="000000"/>
                </a:solidFill>
              </a:rPr>
              <a:t>b</a:t>
            </a:r>
          </a:p>
        </p:txBody>
      </p:sp>
      <p:sp>
        <p:nvSpPr>
          <p:cNvPr id="13329" name="Text Box 21"/>
          <p:cNvSpPr txBox="1">
            <a:spLocks noChangeArrowheads="1"/>
          </p:cNvSpPr>
          <p:nvPr/>
        </p:nvSpPr>
        <p:spPr bwMode="auto">
          <a:xfrm>
            <a:off x="7308850" y="549275"/>
            <a:ext cx="288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charset="0"/>
                <a:ea typeface="新細明體" pitchFamily="18" charset="-120"/>
              </a:defRPr>
            </a:lvl1pPr>
            <a:lvl2pPr marL="742950" indent="-285750" eaLnBrk="0" hangingPunct="0">
              <a:defRPr kumimoji="1">
                <a:solidFill>
                  <a:schemeClr val="tx1"/>
                </a:solidFill>
                <a:latin typeface="Tahoma" charset="0"/>
                <a:ea typeface="新細明體" pitchFamily="18" charset="-120"/>
              </a:defRPr>
            </a:lvl2pPr>
            <a:lvl3pPr marL="1143000" indent="-228600" eaLnBrk="0" hangingPunct="0">
              <a:defRPr kumimoji="1">
                <a:solidFill>
                  <a:schemeClr val="tx1"/>
                </a:solidFill>
                <a:latin typeface="Tahoma" charset="0"/>
                <a:ea typeface="新細明體" pitchFamily="18" charset="-120"/>
              </a:defRPr>
            </a:lvl3pPr>
            <a:lvl4pPr marL="1600200" indent="-228600" eaLnBrk="0" hangingPunct="0">
              <a:defRPr kumimoji="1">
                <a:solidFill>
                  <a:schemeClr val="tx1"/>
                </a:solidFill>
                <a:latin typeface="Tahoma" charset="0"/>
                <a:ea typeface="新細明體" pitchFamily="18" charset="-120"/>
              </a:defRPr>
            </a:lvl4pPr>
            <a:lvl5pPr marL="2057400" indent="-228600" eaLnBrk="0" hangingPunct="0">
              <a:defRPr kumimoji="1">
                <a:solidFill>
                  <a:schemeClr val="tx1"/>
                </a:solidFill>
                <a:latin typeface="Tahoma"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charset="0"/>
                <a:ea typeface="新細明體" pitchFamily="18" charset="-120"/>
              </a:defRPr>
            </a:lvl9pPr>
          </a:lstStyle>
          <a:p>
            <a:pPr eaLnBrk="1" fontAlgn="base" hangingPunct="1">
              <a:spcBef>
                <a:spcPct val="0"/>
              </a:spcBef>
              <a:spcAft>
                <a:spcPct val="0"/>
              </a:spcAft>
            </a:pPr>
            <a:r>
              <a:rPr lang="en-US" altLang="zh-TW">
                <a:solidFill>
                  <a:srgbClr val="000000"/>
                </a:solidFill>
              </a:rPr>
              <a:t>c</a:t>
            </a:r>
          </a:p>
        </p:txBody>
      </p:sp>
      <p:sp>
        <p:nvSpPr>
          <p:cNvPr id="13330" name="Text Box 22"/>
          <p:cNvSpPr txBox="1">
            <a:spLocks noChangeArrowheads="1"/>
          </p:cNvSpPr>
          <p:nvPr/>
        </p:nvSpPr>
        <p:spPr bwMode="auto">
          <a:xfrm>
            <a:off x="7618413" y="6318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charset="0"/>
                <a:ea typeface="新細明體" pitchFamily="18" charset="-120"/>
              </a:defRPr>
            </a:lvl1pPr>
            <a:lvl2pPr marL="742950" indent="-285750" eaLnBrk="0" hangingPunct="0">
              <a:defRPr kumimoji="1">
                <a:solidFill>
                  <a:schemeClr val="tx1"/>
                </a:solidFill>
                <a:latin typeface="Tahoma" charset="0"/>
                <a:ea typeface="新細明體" pitchFamily="18" charset="-120"/>
              </a:defRPr>
            </a:lvl2pPr>
            <a:lvl3pPr marL="1143000" indent="-228600" eaLnBrk="0" hangingPunct="0">
              <a:defRPr kumimoji="1">
                <a:solidFill>
                  <a:schemeClr val="tx1"/>
                </a:solidFill>
                <a:latin typeface="Tahoma" charset="0"/>
                <a:ea typeface="新細明體" pitchFamily="18" charset="-120"/>
              </a:defRPr>
            </a:lvl3pPr>
            <a:lvl4pPr marL="1600200" indent="-228600" eaLnBrk="0" hangingPunct="0">
              <a:defRPr kumimoji="1">
                <a:solidFill>
                  <a:schemeClr val="tx1"/>
                </a:solidFill>
                <a:latin typeface="Tahoma" charset="0"/>
                <a:ea typeface="新細明體" pitchFamily="18" charset="-120"/>
              </a:defRPr>
            </a:lvl4pPr>
            <a:lvl5pPr marL="2057400" indent="-228600" eaLnBrk="0" hangingPunct="0">
              <a:defRPr kumimoji="1">
                <a:solidFill>
                  <a:schemeClr val="tx1"/>
                </a:solidFill>
                <a:latin typeface="Tahoma"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charset="0"/>
                <a:ea typeface="新細明體" pitchFamily="18" charset="-120"/>
              </a:defRPr>
            </a:lvl9pPr>
          </a:lstStyle>
          <a:p>
            <a:pPr eaLnBrk="1" fontAlgn="base" hangingPunct="1">
              <a:spcBef>
                <a:spcPct val="0"/>
              </a:spcBef>
              <a:spcAft>
                <a:spcPct val="0"/>
              </a:spcAft>
            </a:pPr>
            <a:r>
              <a:rPr lang="en-US" altLang="zh-TW">
                <a:solidFill>
                  <a:srgbClr val="000000"/>
                </a:solidFill>
              </a:rPr>
              <a:t>d</a:t>
            </a:r>
          </a:p>
        </p:txBody>
      </p:sp>
      <p:sp>
        <p:nvSpPr>
          <p:cNvPr id="13331" name="Oval 23"/>
          <p:cNvSpPr>
            <a:spLocks noChangeArrowheads="1"/>
          </p:cNvSpPr>
          <p:nvPr/>
        </p:nvSpPr>
        <p:spPr bwMode="auto">
          <a:xfrm>
            <a:off x="7267575" y="1206500"/>
            <a:ext cx="144463" cy="144463"/>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
        <p:nvSpPr>
          <p:cNvPr id="13332" name="Text Box 24"/>
          <p:cNvSpPr txBox="1">
            <a:spLocks noChangeArrowheads="1"/>
          </p:cNvSpPr>
          <p:nvPr/>
        </p:nvSpPr>
        <p:spPr bwMode="auto">
          <a:xfrm>
            <a:off x="7340600" y="1063625"/>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ahoma" charset="0"/>
                <a:ea typeface="新細明體" pitchFamily="18" charset="-120"/>
              </a:defRPr>
            </a:lvl1pPr>
            <a:lvl2pPr marL="742950" indent="-285750" eaLnBrk="0" hangingPunct="0">
              <a:defRPr kumimoji="1">
                <a:solidFill>
                  <a:schemeClr val="tx1"/>
                </a:solidFill>
                <a:latin typeface="Tahoma" charset="0"/>
                <a:ea typeface="新細明體" pitchFamily="18" charset="-120"/>
              </a:defRPr>
            </a:lvl2pPr>
            <a:lvl3pPr marL="1143000" indent="-228600" eaLnBrk="0" hangingPunct="0">
              <a:defRPr kumimoji="1">
                <a:solidFill>
                  <a:schemeClr val="tx1"/>
                </a:solidFill>
                <a:latin typeface="Tahoma" charset="0"/>
                <a:ea typeface="新細明體" pitchFamily="18" charset="-120"/>
              </a:defRPr>
            </a:lvl3pPr>
            <a:lvl4pPr marL="1600200" indent="-228600" eaLnBrk="0" hangingPunct="0">
              <a:defRPr kumimoji="1">
                <a:solidFill>
                  <a:schemeClr val="tx1"/>
                </a:solidFill>
                <a:latin typeface="Tahoma" charset="0"/>
                <a:ea typeface="新細明體" pitchFamily="18" charset="-120"/>
              </a:defRPr>
            </a:lvl4pPr>
            <a:lvl5pPr marL="2057400" indent="-228600" eaLnBrk="0" hangingPunct="0">
              <a:defRPr kumimoji="1">
                <a:solidFill>
                  <a:schemeClr val="tx1"/>
                </a:solidFill>
                <a:latin typeface="Tahoma"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charset="0"/>
                <a:ea typeface="新細明體" pitchFamily="18" charset="-120"/>
              </a:defRPr>
            </a:lvl9pPr>
          </a:lstStyle>
          <a:p>
            <a:pPr eaLnBrk="1" fontAlgn="base" hangingPunct="1">
              <a:spcBef>
                <a:spcPct val="0"/>
              </a:spcBef>
              <a:spcAft>
                <a:spcPct val="0"/>
              </a:spcAft>
            </a:pPr>
            <a:r>
              <a:rPr lang="en-US" altLang="zh-TW">
                <a:solidFill>
                  <a:srgbClr val="000000"/>
                </a:solidFill>
              </a:rPr>
              <a:t>e</a:t>
            </a:r>
          </a:p>
        </p:txBody>
      </p:sp>
      <p:sp>
        <p:nvSpPr>
          <p:cNvPr id="13333" name="Oval 26"/>
          <p:cNvSpPr>
            <a:spLocks noChangeArrowheads="1"/>
          </p:cNvSpPr>
          <p:nvPr/>
        </p:nvSpPr>
        <p:spPr bwMode="auto">
          <a:xfrm>
            <a:off x="6737350" y="642938"/>
            <a:ext cx="1225550" cy="12255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a:solidFill>
                <a:srgbClr val="000000"/>
              </a:solidFill>
            </a:endParaRPr>
          </a:p>
        </p:txBody>
      </p:sp>
    </p:spTree>
    <p:extLst>
      <p:ext uri="{BB962C8B-B14F-4D97-AF65-F5344CB8AC3E}">
        <p14:creationId xmlns:p14="http://schemas.microsoft.com/office/powerpoint/2010/main" val="28754784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animBg="1"/>
      <p:bldP spid="113673" grpId="0" animBg="1"/>
      <p:bldP spid="11367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219200" y="228600"/>
            <a:ext cx="6705600" cy="838200"/>
          </a:xfrm>
          <a:noFill/>
        </p:spPr>
        <p:txBody>
          <a:bodyPr lIns="92075" tIns="46038" rIns="92075" bIns="46038" anchor="ctr"/>
          <a:lstStyle/>
          <a:p>
            <a:pPr eaLnBrk="1" hangingPunct="1"/>
            <a:r>
              <a:rPr lang="en-US" altLang="zh-CN" sz="3200" smtClean="0">
                <a:ea typeface="宋体" pitchFamily="2" charset="-122"/>
              </a:rPr>
              <a:t>Measure the Quality of Clustering</a:t>
            </a:r>
          </a:p>
        </p:txBody>
      </p:sp>
      <p:sp>
        <p:nvSpPr>
          <p:cNvPr id="12291" name="Rectangle 3"/>
          <p:cNvSpPr>
            <a:spLocks noGrp="1" noChangeArrowheads="1"/>
          </p:cNvSpPr>
          <p:nvPr>
            <p:ph type="body" idx="1"/>
          </p:nvPr>
        </p:nvSpPr>
        <p:spPr>
          <a:xfrm>
            <a:off x="304800" y="1219200"/>
            <a:ext cx="8458200" cy="5257800"/>
          </a:xfrm>
          <a:noFill/>
        </p:spPr>
        <p:txBody>
          <a:bodyPr lIns="92075" tIns="46038" rIns="92075" bIns="46038"/>
          <a:lstStyle/>
          <a:p>
            <a:pPr marL="457200" indent="-457200" eaLnBrk="1" hangingPunct="1"/>
            <a:r>
              <a:rPr lang="en-US" altLang="zh-CN" sz="2400" smtClean="0">
                <a:solidFill>
                  <a:schemeClr val="hlink"/>
                </a:solidFill>
                <a:ea typeface="宋体" pitchFamily="2" charset="-122"/>
              </a:rPr>
              <a:t>Dissimilarity/Similarity metric</a:t>
            </a:r>
            <a:endParaRPr lang="en-US" altLang="zh-CN" sz="2400" smtClean="0">
              <a:ea typeface="宋体" pitchFamily="2" charset="-122"/>
            </a:endParaRPr>
          </a:p>
          <a:p>
            <a:pPr marL="914400" lvl="1" indent="-457200" eaLnBrk="1" hangingPunct="1"/>
            <a:r>
              <a:rPr lang="en-US" altLang="zh-CN" sz="2400" smtClean="0">
                <a:ea typeface="宋体" pitchFamily="2" charset="-122"/>
              </a:rPr>
              <a:t>Similarity is expressed in terms of a distance function, typically metric: </a:t>
            </a:r>
            <a:r>
              <a:rPr lang="en-US" altLang="zh-CN" sz="2400" i="1" smtClean="0">
                <a:ea typeface="宋体" pitchFamily="2" charset="-122"/>
              </a:rPr>
              <a:t>d</a:t>
            </a:r>
            <a:r>
              <a:rPr lang="en-US" altLang="zh-CN" sz="2400" smtClean="0">
                <a:ea typeface="宋体" pitchFamily="2" charset="-122"/>
              </a:rPr>
              <a:t>(</a:t>
            </a:r>
            <a:r>
              <a:rPr lang="en-US" altLang="zh-CN" sz="2400" i="1" smtClean="0">
                <a:ea typeface="宋体" pitchFamily="2" charset="-122"/>
              </a:rPr>
              <a:t>i, j</a:t>
            </a:r>
            <a:r>
              <a:rPr lang="en-US" altLang="zh-CN" sz="2400" smtClean="0">
                <a:ea typeface="宋体" pitchFamily="2" charset="-122"/>
              </a:rPr>
              <a:t>)</a:t>
            </a:r>
          </a:p>
          <a:p>
            <a:pPr marL="914400" lvl="1" indent="-457200" eaLnBrk="1" hangingPunct="1"/>
            <a:r>
              <a:rPr lang="en-US" altLang="zh-CN" sz="2400" smtClean="0">
                <a:ea typeface="宋体" pitchFamily="2" charset="-122"/>
              </a:rPr>
              <a:t>The definitions of </a:t>
            </a:r>
            <a:r>
              <a:rPr lang="en-US" altLang="zh-CN" sz="2400" smtClean="0">
                <a:solidFill>
                  <a:schemeClr val="hlink"/>
                </a:solidFill>
                <a:ea typeface="宋体" pitchFamily="2" charset="-122"/>
              </a:rPr>
              <a:t>distance functions</a:t>
            </a:r>
            <a:r>
              <a:rPr lang="en-US" altLang="zh-CN" sz="2400" smtClean="0">
                <a:ea typeface="宋体" pitchFamily="2" charset="-122"/>
              </a:rPr>
              <a:t> are usually rather different for interval-scaled, boolean, categorical, ordinal ratio, and vector variables</a:t>
            </a:r>
          </a:p>
          <a:p>
            <a:pPr marL="914400" lvl="1" indent="-457200" eaLnBrk="1" hangingPunct="1"/>
            <a:r>
              <a:rPr lang="en-US" altLang="zh-CN" sz="2400" smtClean="0">
                <a:ea typeface="宋体" pitchFamily="2" charset="-122"/>
              </a:rPr>
              <a:t>Weights should be associated with different variables based on applications and data semantics</a:t>
            </a:r>
            <a:endParaRPr lang="en-US" altLang="zh-CN" sz="2400" smtClean="0">
              <a:ea typeface="宋体" pitchFamily="2" charset="-122"/>
              <a:sym typeface="Symbol" pitchFamily="18" charset="2"/>
            </a:endParaRPr>
          </a:p>
          <a:p>
            <a:pPr marL="457200" indent="-457200" eaLnBrk="1" hangingPunct="1"/>
            <a:r>
              <a:rPr lang="en-US" altLang="zh-CN" sz="2400" smtClean="0">
                <a:ea typeface="宋体" pitchFamily="2" charset="-122"/>
              </a:rPr>
              <a:t>Quality of clustering:</a:t>
            </a:r>
          </a:p>
          <a:p>
            <a:pPr marL="914400" lvl="1" indent="-457200" eaLnBrk="1" hangingPunct="1"/>
            <a:r>
              <a:rPr lang="en-US" altLang="zh-CN" sz="2400" smtClean="0">
                <a:ea typeface="宋体" pitchFamily="2" charset="-122"/>
              </a:rPr>
              <a:t>There is usually a separate “quality” function that measures the “goodness” of a cluster.</a:t>
            </a:r>
          </a:p>
          <a:p>
            <a:pPr marL="914400" lvl="1" indent="-457200" eaLnBrk="1" hangingPunct="1"/>
            <a:r>
              <a:rPr lang="en-US" altLang="zh-CN" sz="2400" smtClean="0">
                <a:ea typeface="宋体" pitchFamily="2" charset="-122"/>
                <a:sym typeface="Symbol" pitchFamily="18" charset="2"/>
              </a:rPr>
              <a:t>It is hard to define “similar enough” or “good enough” </a:t>
            </a:r>
          </a:p>
          <a:p>
            <a:pPr marL="1371600" lvl="2" indent="-457200" eaLnBrk="1" hangingPunct="1"/>
            <a:r>
              <a:rPr lang="en-US" altLang="zh-CN" smtClean="0">
                <a:ea typeface="宋体" pitchFamily="2" charset="-122"/>
                <a:sym typeface="Symbol" pitchFamily="18" charset="2"/>
              </a:rPr>
              <a:t> The answer is typically highly subjective</a:t>
            </a:r>
          </a:p>
        </p:txBody>
      </p:sp>
      <p:sp>
        <p:nvSpPr>
          <p:cNvPr id="12292" name="Slide Number Placeholder 6"/>
          <p:cNvSpPr>
            <a:spLocks noGrp="1"/>
          </p:cNvSpPr>
          <p:nvPr>
            <p:ph type="sldNum" sz="quarter" idx="12"/>
          </p:nvPr>
        </p:nvSpPr>
        <p:spPr>
          <a:noFill/>
        </p:spPr>
        <p:txBody>
          <a:bodyPr/>
          <a:lstStyle/>
          <a:p>
            <a:fld id="{0794F410-B00C-4954-87C2-653AE2BF2F0A}" type="slidenum">
              <a:rPr lang="en-US" altLang="zh-CN"/>
              <a:pPr/>
              <a:t>7</a:t>
            </a:fld>
            <a:endParaRPr lang="en-US" altLang="zh-CN"/>
          </a:p>
        </p:txBody>
      </p:sp>
    </p:spTree>
  </p:cSld>
  <p:clrMapOvr>
    <a:masterClrMapping/>
  </p:clrMapOvr>
  <p:transition>
    <p:zo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A1D3F45-077A-4703-A1B4-0AD90D917A47}" type="slidenum">
              <a:rPr lang="zh-TW" altLang="en-US">
                <a:solidFill>
                  <a:srgbClr val="000000"/>
                </a:solidFill>
              </a:rPr>
              <a:pPr/>
              <a:t>70</a:t>
            </a:fld>
            <a:endParaRPr lang="en-US" altLang="zh-TW">
              <a:solidFill>
                <a:srgbClr val="000000"/>
              </a:solidFill>
            </a:endParaRPr>
          </a:p>
        </p:txBody>
      </p:sp>
      <p:sp>
        <p:nvSpPr>
          <p:cNvPr id="1462274" name="Rectangle 2"/>
          <p:cNvSpPr>
            <a:spLocks noGrp="1" noChangeArrowheads="1"/>
          </p:cNvSpPr>
          <p:nvPr>
            <p:ph type="title"/>
          </p:nvPr>
        </p:nvSpPr>
        <p:spPr>
          <a:xfrm>
            <a:off x="1355725" y="457201"/>
            <a:ext cx="7296150" cy="838200"/>
          </a:xfrm>
        </p:spPr>
        <p:txBody>
          <a:bodyPr/>
          <a:lstStyle/>
          <a:p>
            <a:r>
              <a:rPr lang="en-US" altLang="zh-TW" sz="3200" b="1" dirty="0" smtClean="0">
                <a:ea typeface="新細明體" pitchFamily="18" charset="-120"/>
              </a:rPr>
              <a:t>Example</a:t>
            </a:r>
            <a:endParaRPr lang="en-US" altLang="zh-TW" sz="3200" b="1" dirty="0">
              <a:ea typeface="新細明體" pitchFamily="18" charset="-120"/>
            </a:endParaRPr>
          </a:p>
        </p:txBody>
      </p:sp>
      <p:sp>
        <p:nvSpPr>
          <p:cNvPr id="1462275" name="Rectangle 3"/>
          <p:cNvSpPr>
            <a:spLocks noGrp="1" noChangeArrowheads="1"/>
          </p:cNvSpPr>
          <p:nvPr>
            <p:ph type="body" idx="1"/>
          </p:nvPr>
        </p:nvSpPr>
        <p:spPr>
          <a:xfrm>
            <a:off x="609600" y="1752600"/>
            <a:ext cx="7851775" cy="4800600"/>
          </a:xfrm>
        </p:spPr>
        <p:txBody>
          <a:bodyPr/>
          <a:lstStyle/>
          <a:p>
            <a:pPr>
              <a:lnSpc>
                <a:spcPct val="120000"/>
              </a:lnSpc>
            </a:pPr>
            <a:r>
              <a:rPr lang="en-US" altLang="zh-TW" sz="2400" dirty="0" smtClean="0">
                <a:solidFill>
                  <a:srgbClr val="000000"/>
                </a:solidFill>
                <a:ea typeface="新細明體" pitchFamily="18" charset="-120"/>
              </a:rPr>
              <a:t>Consider the following 9 two-dimensional data points:</a:t>
            </a:r>
          </a:p>
          <a:p>
            <a:pPr marL="0" indent="0">
              <a:lnSpc>
                <a:spcPct val="120000"/>
              </a:lnSpc>
              <a:buNone/>
            </a:pPr>
            <a:r>
              <a:rPr lang="en-US" altLang="zh-TW" sz="2400" dirty="0" smtClean="0">
                <a:solidFill>
                  <a:srgbClr val="000000"/>
                </a:solidFill>
                <a:ea typeface="新細明體" pitchFamily="18" charset="-120"/>
              </a:rPr>
              <a:t>    x1(0,0), x2(1,0), x3(1,1), x4(2,2), x5(3,1), x6(3,0),</a:t>
            </a:r>
          </a:p>
          <a:p>
            <a:pPr marL="0" indent="0">
              <a:lnSpc>
                <a:spcPct val="120000"/>
              </a:lnSpc>
              <a:buNone/>
            </a:pPr>
            <a:r>
              <a:rPr lang="en-US" altLang="zh-TW" sz="2400" dirty="0">
                <a:solidFill>
                  <a:srgbClr val="000000"/>
                </a:solidFill>
                <a:ea typeface="新細明體" pitchFamily="18" charset="-120"/>
              </a:rPr>
              <a:t> </a:t>
            </a:r>
            <a:r>
              <a:rPr lang="en-US" altLang="zh-TW" sz="2400" dirty="0" smtClean="0">
                <a:solidFill>
                  <a:srgbClr val="000000"/>
                </a:solidFill>
                <a:ea typeface="新細明體" pitchFamily="18" charset="-120"/>
              </a:rPr>
              <a:t>   x7(0,1), x8(3,2), x9(6,3)</a:t>
            </a:r>
          </a:p>
          <a:p>
            <a:pPr marL="0" indent="0">
              <a:lnSpc>
                <a:spcPct val="120000"/>
              </a:lnSpc>
              <a:buNone/>
            </a:pPr>
            <a:r>
              <a:rPr lang="en-US" altLang="zh-TW" sz="2400" dirty="0" smtClean="0">
                <a:solidFill>
                  <a:srgbClr val="000000"/>
                </a:solidFill>
                <a:ea typeface="新細明體" pitchFamily="18" charset="-120"/>
              </a:rPr>
              <a:t>Use the Euclidean Distance with </a:t>
            </a:r>
            <a:r>
              <a:rPr lang="en-US" altLang="zh-TW" sz="2400" dirty="0" err="1" smtClean="0">
                <a:solidFill>
                  <a:srgbClr val="000000"/>
                </a:solidFill>
                <a:ea typeface="新細明體" pitchFamily="18" charset="-120"/>
              </a:rPr>
              <a:t>Eps</a:t>
            </a:r>
            <a:r>
              <a:rPr lang="en-US" altLang="zh-TW" sz="2400" dirty="0">
                <a:solidFill>
                  <a:srgbClr val="000000"/>
                </a:solidFill>
                <a:ea typeface="新細明體" pitchFamily="18" charset="-120"/>
              </a:rPr>
              <a:t> </a:t>
            </a:r>
            <a:r>
              <a:rPr lang="en-US" altLang="zh-TW" sz="2400" dirty="0" smtClean="0">
                <a:solidFill>
                  <a:srgbClr val="000000"/>
                </a:solidFill>
                <a:ea typeface="新細明體" pitchFamily="18" charset="-120"/>
              </a:rPr>
              <a:t>=1 and </a:t>
            </a:r>
            <a:r>
              <a:rPr lang="en-US" altLang="zh-TW" sz="2400" dirty="0" err="1" smtClean="0">
                <a:solidFill>
                  <a:srgbClr val="000000"/>
                </a:solidFill>
                <a:ea typeface="新細明體" pitchFamily="18" charset="-120"/>
              </a:rPr>
              <a:t>MinPts</a:t>
            </a:r>
            <a:r>
              <a:rPr lang="en-US" altLang="zh-TW" sz="2400" dirty="0" smtClean="0">
                <a:solidFill>
                  <a:srgbClr val="000000"/>
                </a:solidFill>
                <a:ea typeface="新細明體" pitchFamily="18" charset="-120"/>
              </a:rPr>
              <a:t> = 3</a:t>
            </a:r>
          </a:p>
          <a:p>
            <a:pPr marL="0" indent="0">
              <a:lnSpc>
                <a:spcPct val="120000"/>
              </a:lnSpc>
              <a:buNone/>
            </a:pPr>
            <a:r>
              <a:rPr lang="en-US" altLang="zh-TW" sz="2400" dirty="0" smtClean="0">
                <a:solidFill>
                  <a:srgbClr val="000000"/>
                </a:solidFill>
                <a:ea typeface="新細明體" pitchFamily="18" charset="-120"/>
              </a:rPr>
              <a:t>(</a:t>
            </a:r>
            <a:r>
              <a:rPr lang="en-US" altLang="zh-TW" sz="2400" dirty="0" err="1" smtClean="0">
                <a:solidFill>
                  <a:srgbClr val="000000"/>
                </a:solidFill>
                <a:ea typeface="新細明體" pitchFamily="18" charset="-120"/>
              </a:rPr>
              <a:t>Eps</a:t>
            </a:r>
            <a:r>
              <a:rPr lang="en-US" altLang="zh-TW" sz="2400" dirty="0" smtClean="0">
                <a:solidFill>
                  <a:srgbClr val="000000"/>
                </a:solidFill>
                <a:ea typeface="新細明體" pitchFamily="18" charset="-120"/>
              </a:rPr>
              <a:t> is short for epsilon: </a:t>
            </a:r>
            <a:r>
              <a:rPr lang="en-US" altLang="zh-TW" sz="2400" dirty="0">
                <a:sym typeface="Symbol" pitchFamily="18" charset="2"/>
              </a:rPr>
              <a:t></a:t>
            </a:r>
            <a:r>
              <a:rPr lang="en-US" altLang="zh-TW" sz="2400" dirty="0" smtClean="0">
                <a:solidFill>
                  <a:srgbClr val="000000"/>
                </a:solidFill>
                <a:ea typeface="新細明體" pitchFamily="18" charset="-120"/>
              </a:rPr>
              <a:t>)</a:t>
            </a:r>
          </a:p>
          <a:p>
            <a:pPr marL="0" indent="0">
              <a:lnSpc>
                <a:spcPct val="120000"/>
              </a:lnSpc>
              <a:buNone/>
            </a:pPr>
            <a:r>
              <a:rPr lang="en-US" altLang="zh-TW" sz="2400" dirty="0" smtClean="0">
                <a:solidFill>
                  <a:srgbClr val="000000"/>
                </a:solidFill>
                <a:ea typeface="新細明體" pitchFamily="18" charset="-120"/>
              </a:rPr>
              <a:t>Find all </a:t>
            </a:r>
            <a:r>
              <a:rPr lang="en-US" altLang="zh-TW" sz="2400" u="sng" dirty="0" smtClean="0">
                <a:solidFill>
                  <a:srgbClr val="000000"/>
                </a:solidFill>
                <a:ea typeface="新細明體" pitchFamily="18" charset="-120"/>
              </a:rPr>
              <a:t>core points, border points and noise points</a:t>
            </a:r>
            <a:r>
              <a:rPr lang="en-US" altLang="zh-TW" sz="2400" dirty="0" smtClean="0">
                <a:solidFill>
                  <a:srgbClr val="000000"/>
                </a:solidFill>
                <a:ea typeface="新細明體" pitchFamily="18" charset="-120"/>
              </a:rPr>
              <a:t>, and show the final clusters using DBCSAN algorithm.</a:t>
            </a:r>
            <a:endParaRPr lang="en-US" altLang="zh-TW" sz="2400" dirty="0">
              <a:solidFill>
                <a:srgbClr val="000000"/>
              </a:solidFill>
              <a:ea typeface="新細明體" pitchFamily="18" charset="-120"/>
            </a:endParaRPr>
          </a:p>
        </p:txBody>
      </p:sp>
    </p:spTree>
    <p:extLst>
      <p:ext uri="{BB962C8B-B14F-4D97-AF65-F5344CB8AC3E}">
        <p14:creationId xmlns:p14="http://schemas.microsoft.com/office/powerpoint/2010/main" val="61031303"/>
      </p:ext>
    </p:extLst>
  </p:cSld>
  <p:clrMapOvr>
    <a:masterClrMapping/>
  </p:clrMapOvr>
  <p:transition>
    <p:zo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A1D3F45-077A-4703-A1B4-0AD90D917A47}" type="slidenum">
              <a:rPr lang="zh-TW" altLang="en-US">
                <a:solidFill>
                  <a:srgbClr val="000000"/>
                </a:solidFill>
              </a:rPr>
              <a:pPr/>
              <a:t>71</a:t>
            </a:fld>
            <a:endParaRPr lang="en-US" altLang="zh-TW">
              <a:solidFill>
                <a:srgbClr val="000000"/>
              </a:solidFill>
            </a:endParaRPr>
          </a:p>
        </p:txBody>
      </p:sp>
      <p:sp>
        <p:nvSpPr>
          <p:cNvPr id="1462274" name="Rectangle 2"/>
          <p:cNvSpPr>
            <a:spLocks noGrp="1" noChangeArrowheads="1"/>
          </p:cNvSpPr>
          <p:nvPr>
            <p:ph type="title"/>
          </p:nvPr>
        </p:nvSpPr>
        <p:spPr>
          <a:xfrm>
            <a:off x="1355725" y="457201"/>
            <a:ext cx="7296150" cy="838200"/>
          </a:xfrm>
        </p:spPr>
        <p:txBody>
          <a:bodyPr/>
          <a:lstStyle/>
          <a:p>
            <a:r>
              <a:rPr lang="en-US" altLang="zh-TW" sz="3200" b="1" dirty="0" smtClean="0">
                <a:ea typeface="新細明體" pitchFamily="18" charset="-120"/>
              </a:rPr>
              <a:t>Example</a:t>
            </a:r>
            <a:endParaRPr lang="en-US" altLang="zh-TW" sz="3200" b="1" dirty="0">
              <a:ea typeface="新細明體" pitchFamily="18" charset="-120"/>
            </a:endParaRPr>
          </a:p>
        </p:txBody>
      </p:sp>
      <p:graphicFrame>
        <p:nvGraphicFramePr>
          <p:cNvPr id="3" name="Chart 2"/>
          <p:cNvGraphicFramePr/>
          <p:nvPr>
            <p:extLst/>
          </p:nvPr>
        </p:nvGraphicFramePr>
        <p:xfrm>
          <a:off x="533400" y="1397000"/>
          <a:ext cx="7696200" cy="4622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0717335"/>
      </p:ext>
    </p:extLst>
  </p:cSld>
  <p:clrMapOvr>
    <a:masterClrMapping/>
  </p:clrMapOvr>
  <p:transition>
    <p:zo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Calculate the </a:t>
            </a:r>
            <a:r>
              <a:rPr lang="en-US" altLang="zh-TW" sz="2800" dirty="0"/>
              <a:t>N(p),</a:t>
            </a:r>
            <a:r>
              <a:rPr lang="en-US" altLang="zh-TW" sz="3200" dirty="0"/>
              <a:t> </a:t>
            </a:r>
            <a:r>
              <a:rPr lang="en-US" altLang="zh-TW" sz="2400" b="1" i="1" dirty="0">
                <a:solidFill>
                  <a:schemeClr val="folHlink"/>
                </a:solidFill>
                <a:sym typeface="Symbol" pitchFamily="18" charset="2"/>
              </a:rPr>
              <a:t></a:t>
            </a:r>
            <a:r>
              <a:rPr lang="en-US" altLang="zh-TW" sz="2400" b="1" i="1" dirty="0">
                <a:solidFill>
                  <a:schemeClr val="folHlink"/>
                </a:solidFill>
              </a:rPr>
              <a:t>-neighborhood</a:t>
            </a:r>
            <a:r>
              <a:rPr lang="en-US" altLang="zh-TW" sz="2400" dirty="0"/>
              <a:t> of point p</a:t>
            </a:r>
            <a:endParaRPr lang="en-US" sz="2000" dirty="0"/>
          </a:p>
        </p:txBody>
      </p:sp>
      <p:sp>
        <p:nvSpPr>
          <p:cNvPr id="3" name="Content Placeholder 2"/>
          <p:cNvSpPr>
            <a:spLocks noGrp="1"/>
          </p:cNvSpPr>
          <p:nvPr>
            <p:ph idx="1"/>
          </p:nvPr>
        </p:nvSpPr>
        <p:spPr>
          <a:xfrm>
            <a:off x="685800" y="1752600"/>
            <a:ext cx="8077200" cy="4724400"/>
          </a:xfrm>
        </p:spPr>
        <p:txBody>
          <a:bodyPr/>
          <a:lstStyle/>
          <a:p>
            <a:r>
              <a:rPr lang="en-US" dirty="0" smtClean="0"/>
              <a:t>N(x1) = {x1, x2, x7}</a:t>
            </a:r>
          </a:p>
          <a:p>
            <a:r>
              <a:rPr lang="en-US" dirty="0" smtClean="0"/>
              <a:t>N(x2) </a:t>
            </a:r>
            <a:r>
              <a:rPr lang="en-US" dirty="0"/>
              <a:t>= {</a:t>
            </a:r>
            <a:r>
              <a:rPr lang="en-US" dirty="0" smtClean="0"/>
              <a:t>x2, x1, x3}</a:t>
            </a:r>
            <a:endParaRPr lang="en-US" dirty="0"/>
          </a:p>
          <a:p>
            <a:r>
              <a:rPr lang="en-US" dirty="0" smtClean="0"/>
              <a:t>N(x3) </a:t>
            </a:r>
            <a:r>
              <a:rPr lang="en-US" dirty="0"/>
              <a:t>= {</a:t>
            </a:r>
            <a:r>
              <a:rPr lang="en-US" dirty="0" smtClean="0"/>
              <a:t>x3, x2, x7}</a:t>
            </a:r>
            <a:endParaRPr lang="en-US" dirty="0"/>
          </a:p>
          <a:p>
            <a:r>
              <a:rPr lang="en-US" dirty="0" smtClean="0"/>
              <a:t>N(x4) </a:t>
            </a:r>
            <a:r>
              <a:rPr lang="en-US" dirty="0"/>
              <a:t>= {</a:t>
            </a:r>
            <a:r>
              <a:rPr lang="en-US" dirty="0" smtClean="0"/>
              <a:t>x4, x8}</a:t>
            </a:r>
            <a:endParaRPr lang="en-US" dirty="0"/>
          </a:p>
          <a:p>
            <a:r>
              <a:rPr lang="en-US" dirty="0" smtClean="0"/>
              <a:t>N(x5) </a:t>
            </a:r>
            <a:r>
              <a:rPr lang="en-US" dirty="0"/>
              <a:t>= {</a:t>
            </a:r>
            <a:r>
              <a:rPr lang="en-US" dirty="0" smtClean="0"/>
              <a:t>x5, x6, x8}</a:t>
            </a:r>
            <a:endParaRPr lang="en-US" dirty="0"/>
          </a:p>
          <a:p>
            <a:r>
              <a:rPr lang="en-US" dirty="0" smtClean="0"/>
              <a:t>N(x6) </a:t>
            </a:r>
            <a:r>
              <a:rPr lang="en-US" dirty="0"/>
              <a:t>= {</a:t>
            </a:r>
            <a:r>
              <a:rPr lang="en-US" dirty="0" smtClean="0"/>
              <a:t>x6, x5}</a:t>
            </a:r>
            <a:endParaRPr lang="en-US" dirty="0"/>
          </a:p>
          <a:p>
            <a:r>
              <a:rPr lang="en-US" dirty="0" smtClean="0"/>
              <a:t>N(x7) </a:t>
            </a:r>
            <a:r>
              <a:rPr lang="en-US" dirty="0"/>
              <a:t>= {</a:t>
            </a:r>
            <a:r>
              <a:rPr lang="en-US" dirty="0" smtClean="0"/>
              <a:t>x7, x1, x3}</a:t>
            </a:r>
            <a:endParaRPr lang="en-US" dirty="0"/>
          </a:p>
          <a:p>
            <a:r>
              <a:rPr lang="en-US" dirty="0" smtClean="0"/>
              <a:t>N(x8) </a:t>
            </a:r>
            <a:r>
              <a:rPr lang="en-US" dirty="0"/>
              <a:t>= {</a:t>
            </a:r>
            <a:r>
              <a:rPr lang="en-US" dirty="0" smtClean="0"/>
              <a:t>x8, x4, x5}</a:t>
            </a:r>
            <a:endParaRPr lang="en-US" dirty="0"/>
          </a:p>
          <a:p>
            <a:r>
              <a:rPr lang="en-US" dirty="0" smtClean="0"/>
              <a:t>N(x9) </a:t>
            </a:r>
            <a:r>
              <a:rPr lang="en-US" dirty="0"/>
              <a:t>= </a:t>
            </a:r>
            <a:r>
              <a:rPr lang="en-US" dirty="0" smtClean="0"/>
              <a:t>{x9}</a:t>
            </a: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B87AA741-058C-42F3-B352-3FD26AF8DBAE}" type="slidenum">
              <a:rPr lang="zh-TW" altLang="en-US" smtClean="0">
                <a:solidFill>
                  <a:srgbClr val="000000"/>
                </a:solidFill>
              </a:rPr>
              <a:pPr/>
              <a:t>72</a:t>
            </a:fld>
            <a:endParaRPr lang="en-US" altLang="zh-TW">
              <a:solidFill>
                <a:srgbClr val="000000"/>
              </a:solidFill>
            </a:endParaRPr>
          </a:p>
        </p:txBody>
      </p:sp>
    </p:spTree>
    <p:extLst>
      <p:ext uri="{BB962C8B-B14F-4D97-AF65-F5344CB8AC3E}">
        <p14:creationId xmlns:p14="http://schemas.microsoft.com/office/powerpoint/2010/main" val="3470623086"/>
      </p:ext>
    </p:extLst>
  </p:cSld>
  <p:clrMapOvr>
    <a:masterClrMapping/>
  </p:clrMapOvr>
  <p:transition>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Find all core points according to </a:t>
            </a:r>
            <a:r>
              <a:rPr lang="en-US" altLang="zh-TW" sz="2800" dirty="0" smtClean="0"/>
              <a:t>N(p)</a:t>
            </a:r>
            <a:endParaRPr lang="en-US" sz="2000" dirty="0"/>
          </a:p>
        </p:txBody>
      </p:sp>
      <p:sp>
        <p:nvSpPr>
          <p:cNvPr id="3" name="Content Placeholder 2"/>
          <p:cNvSpPr>
            <a:spLocks noGrp="1"/>
          </p:cNvSpPr>
          <p:nvPr>
            <p:ph idx="1"/>
          </p:nvPr>
        </p:nvSpPr>
        <p:spPr>
          <a:xfrm>
            <a:off x="685800" y="1752600"/>
            <a:ext cx="8077200" cy="4724400"/>
          </a:xfrm>
        </p:spPr>
        <p:txBody>
          <a:bodyPr/>
          <a:lstStyle/>
          <a:p>
            <a:pPr>
              <a:spcBef>
                <a:spcPct val="0"/>
              </a:spcBef>
            </a:pPr>
            <a:r>
              <a:rPr kumimoji="1" lang="en-US" altLang="zh-TW" dirty="0" smtClean="0">
                <a:solidFill>
                  <a:srgbClr val="000000"/>
                </a:solidFill>
              </a:rPr>
              <a:t>If the </a:t>
            </a:r>
            <a:r>
              <a:rPr kumimoji="1" lang="en-US" altLang="zh-TW" dirty="0">
                <a:solidFill>
                  <a:srgbClr val="000000"/>
                </a:solidFill>
              </a:rPr>
              <a:t>size of N(p) is at least </a:t>
            </a:r>
            <a:r>
              <a:rPr kumimoji="1" lang="en-US" altLang="zh-TW" dirty="0" err="1">
                <a:solidFill>
                  <a:srgbClr val="000000"/>
                </a:solidFill>
              </a:rPr>
              <a:t>MinPts</a:t>
            </a:r>
            <a:r>
              <a:rPr kumimoji="1" lang="en-US" altLang="zh-TW" dirty="0">
                <a:solidFill>
                  <a:srgbClr val="000000"/>
                </a:solidFill>
              </a:rPr>
              <a:t>, then p is said to be a </a:t>
            </a:r>
            <a:r>
              <a:rPr kumimoji="1" lang="en-US" altLang="zh-TW" b="1" dirty="0">
                <a:solidFill>
                  <a:srgbClr val="3333CC"/>
                </a:solidFill>
              </a:rPr>
              <a:t>core point</a:t>
            </a:r>
            <a:r>
              <a:rPr kumimoji="1" lang="en-US" altLang="zh-TW" dirty="0">
                <a:solidFill>
                  <a:srgbClr val="000000"/>
                </a:solidFill>
              </a:rPr>
              <a:t>. </a:t>
            </a:r>
            <a:endParaRPr kumimoji="1" lang="en-US" altLang="zh-TW" dirty="0" smtClean="0">
              <a:solidFill>
                <a:srgbClr val="000000"/>
              </a:solidFill>
            </a:endParaRPr>
          </a:p>
          <a:p>
            <a:pPr>
              <a:spcBef>
                <a:spcPct val="0"/>
              </a:spcBef>
            </a:pPr>
            <a:r>
              <a:rPr kumimoji="1" lang="en-US" altLang="zh-TW" dirty="0" smtClean="0">
                <a:solidFill>
                  <a:srgbClr val="000000"/>
                </a:solidFill>
              </a:rPr>
              <a:t>Here the given </a:t>
            </a:r>
            <a:r>
              <a:rPr kumimoji="1" lang="en-US" altLang="zh-TW" dirty="0" err="1" smtClean="0">
                <a:solidFill>
                  <a:srgbClr val="000000"/>
                </a:solidFill>
              </a:rPr>
              <a:t>MinPts</a:t>
            </a:r>
            <a:r>
              <a:rPr kumimoji="1" lang="en-US" altLang="zh-TW" dirty="0" smtClean="0">
                <a:solidFill>
                  <a:srgbClr val="000000"/>
                </a:solidFill>
              </a:rPr>
              <a:t> is 3, thus the size of N(p) is at least 3.</a:t>
            </a:r>
          </a:p>
          <a:p>
            <a:r>
              <a:rPr kumimoji="1" lang="en-US" altLang="zh-TW" dirty="0" smtClean="0">
                <a:solidFill>
                  <a:srgbClr val="000000"/>
                </a:solidFill>
              </a:rPr>
              <a:t>We can find:</a:t>
            </a:r>
          </a:p>
          <a:p>
            <a:r>
              <a:rPr lang="en-US" sz="2000" dirty="0" smtClean="0"/>
              <a:t>N(x1</a:t>
            </a:r>
            <a:r>
              <a:rPr lang="en-US" sz="2000" dirty="0"/>
              <a:t>) = {x1, x2, x7}</a:t>
            </a:r>
          </a:p>
          <a:p>
            <a:r>
              <a:rPr lang="en-US" sz="2000" dirty="0"/>
              <a:t>N(x2) = {x2, x1, x3}</a:t>
            </a:r>
          </a:p>
          <a:p>
            <a:r>
              <a:rPr lang="en-US" sz="2000" dirty="0"/>
              <a:t>N(x3) = {x3, x2</a:t>
            </a:r>
            <a:r>
              <a:rPr lang="en-US" sz="2000" dirty="0" smtClean="0"/>
              <a:t>, </a:t>
            </a:r>
            <a:r>
              <a:rPr lang="en-US" sz="2000" dirty="0"/>
              <a:t>x7}</a:t>
            </a:r>
          </a:p>
          <a:p>
            <a:r>
              <a:rPr lang="en-US" sz="2000" dirty="0"/>
              <a:t>N(x5) = {x5, x6, x8</a:t>
            </a:r>
            <a:r>
              <a:rPr lang="en-US" sz="2000" dirty="0" smtClean="0"/>
              <a:t>}</a:t>
            </a:r>
          </a:p>
          <a:p>
            <a:r>
              <a:rPr lang="en-US" sz="2000" dirty="0" smtClean="0"/>
              <a:t>N(x7</a:t>
            </a:r>
            <a:r>
              <a:rPr lang="en-US" sz="2000" dirty="0"/>
              <a:t>) = {x7, x1, x3}</a:t>
            </a:r>
          </a:p>
          <a:p>
            <a:r>
              <a:rPr lang="en-US" sz="2000" dirty="0"/>
              <a:t>N(x8) = {x8, x4, x5}</a:t>
            </a:r>
          </a:p>
          <a:p>
            <a:endParaRPr lang="en-US" dirty="0"/>
          </a:p>
          <a:p>
            <a:pPr>
              <a:spcBef>
                <a:spcPct val="0"/>
              </a:spcBef>
            </a:pPr>
            <a:endParaRPr kumimoji="1" lang="zh-TW" altLang="en-US" dirty="0">
              <a:solidFill>
                <a:srgbClr val="000000"/>
              </a:solidFill>
            </a:endParaRPr>
          </a:p>
          <a:p>
            <a:pPr marL="0" indent="0">
              <a:buNone/>
            </a:pPr>
            <a:endParaRPr lang="en-US" dirty="0"/>
          </a:p>
        </p:txBody>
      </p:sp>
      <p:sp>
        <p:nvSpPr>
          <p:cNvPr id="4" name="Slide Number Placeholder 3"/>
          <p:cNvSpPr>
            <a:spLocks noGrp="1"/>
          </p:cNvSpPr>
          <p:nvPr>
            <p:ph type="sldNum" sz="quarter" idx="10"/>
          </p:nvPr>
        </p:nvSpPr>
        <p:spPr/>
        <p:txBody>
          <a:bodyPr/>
          <a:lstStyle/>
          <a:p>
            <a:fld id="{B87AA741-058C-42F3-B352-3FD26AF8DBAE}" type="slidenum">
              <a:rPr lang="zh-TW" altLang="en-US" smtClean="0">
                <a:solidFill>
                  <a:srgbClr val="000000"/>
                </a:solidFill>
              </a:rPr>
              <a:pPr/>
              <a:t>73</a:t>
            </a:fld>
            <a:endParaRPr lang="en-US" altLang="zh-TW">
              <a:solidFill>
                <a:srgbClr val="000000"/>
              </a:solidFill>
            </a:endParaRPr>
          </a:p>
        </p:txBody>
      </p:sp>
    </p:spTree>
    <p:extLst>
      <p:ext uri="{BB962C8B-B14F-4D97-AF65-F5344CB8AC3E}">
        <p14:creationId xmlns:p14="http://schemas.microsoft.com/office/powerpoint/2010/main" val="1169620697"/>
      </p:ext>
    </p:extLst>
  </p:cSld>
  <p:clrMapOvr>
    <a:masterClrMapping/>
  </p:clrMapOvr>
  <p:transition>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Find all core points according to </a:t>
            </a:r>
            <a:r>
              <a:rPr lang="en-US" altLang="zh-TW" sz="2800" dirty="0" smtClean="0"/>
              <a:t>N(p)</a:t>
            </a:r>
            <a:endParaRPr lang="en-US" sz="2000" dirty="0"/>
          </a:p>
        </p:txBody>
      </p:sp>
      <p:sp>
        <p:nvSpPr>
          <p:cNvPr id="3" name="Content Placeholder 2"/>
          <p:cNvSpPr>
            <a:spLocks noGrp="1"/>
          </p:cNvSpPr>
          <p:nvPr>
            <p:ph idx="1"/>
          </p:nvPr>
        </p:nvSpPr>
        <p:spPr>
          <a:xfrm>
            <a:off x="685800" y="1752600"/>
            <a:ext cx="8077200" cy="4724400"/>
          </a:xfrm>
        </p:spPr>
        <p:txBody>
          <a:bodyPr/>
          <a:lstStyle/>
          <a:p>
            <a:pPr>
              <a:spcBef>
                <a:spcPct val="0"/>
              </a:spcBef>
            </a:pPr>
            <a:r>
              <a:rPr kumimoji="1" lang="en-US" altLang="zh-TW" dirty="0" smtClean="0">
                <a:solidFill>
                  <a:srgbClr val="000000"/>
                </a:solidFill>
              </a:rPr>
              <a:t>Thus core points are: </a:t>
            </a:r>
          </a:p>
          <a:p>
            <a:pPr marL="0" indent="0">
              <a:buNone/>
            </a:pPr>
            <a:r>
              <a:rPr lang="en-US" sz="2000" dirty="0" smtClean="0"/>
              <a:t>	</a:t>
            </a:r>
            <a:r>
              <a:rPr lang="en-US" sz="2400" dirty="0" smtClean="0"/>
              <a:t>{x1, x2, x3, x5, x7, x8}</a:t>
            </a:r>
            <a:endParaRPr lang="en-US" sz="2000" dirty="0"/>
          </a:p>
          <a:p>
            <a:endParaRPr lang="en-US" dirty="0"/>
          </a:p>
          <a:p>
            <a:pPr>
              <a:spcBef>
                <a:spcPct val="0"/>
              </a:spcBef>
            </a:pPr>
            <a:r>
              <a:rPr kumimoji="1" lang="en-US" altLang="zh-TW" dirty="0" smtClean="0">
                <a:solidFill>
                  <a:srgbClr val="000000"/>
                </a:solidFill>
              </a:rPr>
              <a:t>Then according to the definition of border points: </a:t>
            </a:r>
            <a:r>
              <a:rPr kumimoji="1" lang="en-US" altLang="zh-TW" sz="2400" u="sng" dirty="0" smtClean="0">
                <a:solidFill>
                  <a:srgbClr val="000000"/>
                </a:solidFill>
              </a:rPr>
              <a:t>given </a:t>
            </a:r>
            <a:r>
              <a:rPr kumimoji="1" lang="en-US" altLang="zh-TW" sz="2400" u="sng" dirty="0">
                <a:solidFill>
                  <a:srgbClr val="000000"/>
                </a:solidFill>
              </a:rPr>
              <a:t>a point p, p is said to be a </a:t>
            </a:r>
            <a:r>
              <a:rPr kumimoji="1" lang="en-US" altLang="zh-TW" sz="2400" b="1" u="sng" dirty="0">
                <a:solidFill>
                  <a:srgbClr val="3333CC"/>
                </a:solidFill>
              </a:rPr>
              <a:t>border point</a:t>
            </a:r>
            <a:r>
              <a:rPr kumimoji="1" lang="en-US" altLang="zh-TW" sz="2400" u="sng" dirty="0">
                <a:solidFill>
                  <a:srgbClr val="000000"/>
                </a:solidFill>
              </a:rPr>
              <a:t> if it is not a core point but N(p) contains at least one core point. </a:t>
            </a:r>
            <a:endParaRPr kumimoji="1" lang="en-US" altLang="zh-TW" sz="2400" u="sng" dirty="0" smtClean="0">
              <a:solidFill>
                <a:srgbClr val="000000"/>
              </a:solidFill>
            </a:endParaRPr>
          </a:p>
          <a:p>
            <a:pPr marL="0" indent="0">
              <a:spcBef>
                <a:spcPct val="0"/>
              </a:spcBef>
              <a:buNone/>
            </a:pPr>
            <a:r>
              <a:rPr kumimoji="1" lang="en-US" altLang="zh-TW" sz="2400" dirty="0">
                <a:solidFill>
                  <a:srgbClr val="000000"/>
                </a:solidFill>
              </a:rPr>
              <a:t>	</a:t>
            </a:r>
            <a:r>
              <a:rPr kumimoji="1" lang="en-US" altLang="zh-TW" sz="2000" dirty="0" smtClean="0">
                <a:solidFill>
                  <a:srgbClr val="000000"/>
                </a:solidFill>
              </a:rPr>
              <a:t> </a:t>
            </a:r>
            <a:r>
              <a:rPr lang="en-US" sz="2000" dirty="0" smtClean="0"/>
              <a:t>N(x4) </a:t>
            </a:r>
            <a:r>
              <a:rPr lang="en-US" sz="2000" dirty="0"/>
              <a:t>= {</a:t>
            </a:r>
            <a:r>
              <a:rPr lang="en-US" sz="2000" dirty="0" smtClean="0"/>
              <a:t>x4, x8} </a:t>
            </a:r>
            <a:endParaRPr lang="en-US" sz="2000" dirty="0"/>
          </a:p>
          <a:p>
            <a:pPr marL="0" indent="0">
              <a:buNone/>
            </a:pPr>
            <a:r>
              <a:rPr lang="en-US" sz="2000" dirty="0" smtClean="0"/>
              <a:t>       	 N(x6) </a:t>
            </a:r>
            <a:r>
              <a:rPr lang="en-US" sz="2000" dirty="0"/>
              <a:t>= {</a:t>
            </a:r>
            <a:r>
              <a:rPr lang="en-US" sz="2000" dirty="0" smtClean="0"/>
              <a:t>x6, </a:t>
            </a:r>
            <a:r>
              <a:rPr lang="en-US" sz="2000" dirty="0"/>
              <a:t>x5</a:t>
            </a:r>
            <a:r>
              <a:rPr lang="en-US" sz="2000" dirty="0" smtClean="0"/>
              <a:t>} , </a:t>
            </a:r>
          </a:p>
          <a:p>
            <a:pPr marL="0" indent="0">
              <a:buNone/>
            </a:pPr>
            <a:r>
              <a:rPr lang="en-US" sz="2000" dirty="0"/>
              <a:t> </a:t>
            </a:r>
            <a:r>
              <a:rPr lang="en-US" sz="2000" dirty="0" smtClean="0"/>
              <a:t>   here </a:t>
            </a:r>
            <a:r>
              <a:rPr lang="en-US" sz="2000" b="1" dirty="0" smtClean="0"/>
              <a:t>x8 and x5</a:t>
            </a:r>
            <a:r>
              <a:rPr lang="en-US" sz="2000" dirty="0" smtClean="0"/>
              <a:t> are </a:t>
            </a:r>
            <a:r>
              <a:rPr lang="en-US" sz="2000" b="1" dirty="0" smtClean="0"/>
              <a:t>core points</a:t>
            </a:r>
            <a:r>
              <a:rPr lang="en-US" sz="2000" dirty="0" smtClean="0"/>
              <a:t>, So both x4 and x6 are border points.</a:t>
            </a:r>
          </a:p>
          <a:p>
            <a:pPr marL="0" indent="0">
              <a:buNone/>
            </a:pPr>
            <a:r>
              <a:rPr lang="en-US" sz="2000" dirty="0"/>
              <a:t> </a:t>
            </a:r>
            <a:r>
              <a:rPr lang="en-US" sz="2000" dirty="0" smtClean="0"/>
              <a:t>   Obviously, </a:t>
            </a:r>
            <a:r>
              <a:rPr lang="en-US" sz="2000" b="1" dirty="0" smtClean="0"/>
              <a:t>x9</a:t>
            </a:r>
            <a:r>
              <a:rPr lang="en-US" sz="2000" dirty="0" smtClean="0"/>
              <a:t> is a </a:t>
            </a:r>
            <a:r>
              <a:rPr lang="en-US" sz="2000" b="1" dirty="0" smtClean="0"/>
              <a:t>noise</a:t>
            </a:r>
            <a:r>
              <a:rPr lang="en-US" sz="2000" dirty="0" smtClean="0"/>
              <a:t> point.</a:t>
            </a:r>
            <a:endParaRPr lang="en-US" sz="2000" dirty="0"/>
          </a:p>
          <a:p>
            <a:pPr marL="0" indent="0">
              <a:buNone/>
            </a:pPr>
            <a:endParaRPr lang="en-US" dirty="0"/>
          </a:p>
        </p:txBody>
      </p:sp>
      <p:sp>
        <p:nvSpPr>
          <p:cNvPr id="4" name="Slide Number Placeholder 3"/>
          <p:cNvSpPr>
            <a:spLocks noGrp="1"/>
          </p:cNvSpPr>
          <p:nvPr>
            <p:ph type="sldNum" sz="quarter" idx="10"/>
          </p:nvPr>
        </p:nvSpPr>
        <p:spPr/>
        <p:txBody>
          <a:bodyPr/>
          <a:lstStyle/>
          <a:p>
            <a:fld id="{B87AA741-058C-42F3-B352-3FD26AF8DBAE}" type="slidenum">
              <a:rPr lang="zh-TW" altLang="en-US" smtClean="0">
                <a:solidFill>
                  <a:srgbClr val="000000"/>
                </a:solidFill>
              </a:rPr>
              <a:pPr/>
              <a:t>74</a:t>
            </a:fld>
            <a:endParaRPr lang="en-US" altLang="zh-TW">
              <a:solidFill>
                <a:srgbClr val="000000"/>
              </a:solidFill>
            </a:endParaRPr>
          </a:p>
        </p:txBody>
      </p:sp>
    </p:spTree>
    <p:extLst>
      <p:ext uri="{BB962C8B-B14F-4D97-AF65-F5344CB8AC3E}">
        <p14:creationId xmlns:p14="http://schemas.microsoft.com/office/powerpoint/2010/main" val="591183503"/>
      </p:ext>
    </p:extLst>
  </p:cSld>
  <p:clrMapOvr>
    <a:masterClrMapping/>
  </p:clrMapOvr>
  <p:transition>
    <p:zo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Core points, Border points, Noise points</a:t>
            </a:r>
            <a:endParaRPr lang="en-US" sz="2000" dirty="0"/>
          </a:p>
        </p:txBody>
      </p:sp>
      <p:sp>
        <p:nvSpPr>
          <p:cNvPr id="3" name="Content Placeholder 2"/>
          <p:cNvSpPr>
            <a:spLocks noGrp="1"/>
          </p:cNvSpPr>
          <p:nvPr>
            <p:ph idx="1"/>
          </p:nvPr>
        </p:nvSpPr>
        <p:spPr>
          <a:xfrm>
            <a:off x="685800" y="1752600"/>
            <a:ext cx="8077200" cy="4724400"/>
          </a:xfrm>
        </p:spPr>
        <p:txBody>
          <a:bodyPr/>
          <a:lstStyle/>
          <a:p>
            <a:pPr>
              <a:spcBef>
                <a:spcPct val="0"/>
              </a:spcBef>
            </a:pPr>
            <a:r>
              <a:rPr kumimoji="1" lang="en-US" altLang="zh-TW" b="1" dirty="0" smtClean="0">
                <a:solidFill>
                  <a:srgbClr val="000000"/>
                </a:solidFill>
              </a:rPr>
              <a:t>Core</a:t>
            </a:r>
            <a:r>
              <a:rPr kumimoji="1" lang="en-US" altLang="zh-TW" dirty="0" smtClean="0">
                <a:solidFill>
                  <a:srgbClr val="000000"/>
                </a:solidFill>
              </a:rPr>
              <a:t> </a:t>
            </a:r>
            <a:r>
              <a:rPr kumimoji="1" lang="en-US" altLang="zh-TW" b="1" dirty="0" smtClean="0">
                <a:solidFill>
                  <a:srgbClr val="000000"/>
                </a:solidFill>
              </a:rPr>
              <a:t>Points</a:t>
            </a:r>
            <a:r>
              <a:rPr kumimoji="1" lang="en-US" altLang="zh-TW" dirty="0" smtClean="0">
                <a:solidFill>
                  <a:srgbClr val="000000"/>
                </a:solidFill>
              </a:rPr>
              <a:t> are: </a:t>
            </a:r>
          </a:p>
          <a:p>
            <a:pPr marL="0" indent="0">
              <a:buNone/>
            </a:pPr>
            <a:r>
              <a:rPr lang="en-US" sz="2000" dirty="0" smtClean="0"/>
              <a:t>	</a:t>
            </a:r>
            <a:r>
              <a:rPr lang="en-US" sz="2400" dirty="0"/>
              <a:t>{x1, x2, x3, x5, x7, x8} </a:t>
            </a:r>
            <a:endParaRPr lang="en-US" sz="2400" dirty="0" smtClean="0"/>
          </a:p>
          <a:p>
            <a:pPr marL="0" indent="0">
              <a:buNone/>
            </a:pPr>
            <a:endParaRPr lang="en-US" dirty="0"/>
          </a:p>
          <a:p>
            <a:pPr>
              <a:spcBef>
                <a:spcPct val="0"/>
              </a:spcBef>
            </a:pPr>
            <a:r>
              <a:rPr kumimoji="1" lang="en-US" altLang="zh-TW" b="1" dirty="0">
                <a:solidFill>
                  <a:srgbClr val="000000"/>
                </a:solidFill>
              </a:rPr>
              <a:t>Border</a:t>
            </a:r>
            <a:r>
              <a:rPr kumimoji="1" lang="en-US" altLang="zh-TW" dirty="0">
                <a:solidFill>
                  <a:srgbClr val="000000"/>
                </a:solidFill>
              </a:rPr>
              <a:t> </a:t>
            </a:r>
            <a:r>
              <a:rPr kumimoji="1" lang="en-US" altLang="zh-TW" b="1" dirty="0">
                <a:solidFill>
                  <a:srgbClr val="000000"/>
                </a:solidFill>
              </a:rPr>
              <a:t>Points</a:t>
            </a:r>
            <a:r>
              <a:rPr kumimoji="1" lang="en-US" altLang="zh-TW" dirty="0" smtClean="0">
                <a:solidFill>
                  <a:srgbClr val="000000"/>
                </a:solidFill>
              </a:rPr>
              <a:t>:</a:t>
            </a:r>
            <a:endParaRPr kumimoji="1" lang="en-US" altLang="zh-TW" dirty="0">
              <a:solidFill>
                <a:srgbClr val="000000"/>
              </a:solidFill>
            </a:endParaRPr>
          </a:p>
          <a:p>
            <a:pPr marL="0" indent="0">
              <a:buNone/>
            </a:pPr>
            <a:r>
              <a:rPr lang="en-US" sz="2400" dirty="0"/>
              <a:t>	</a:t>
            </a:r>
            <a:r>
              <a:rPr lang="en-US" sz="2400" dirty="0" smtClean="0"/>
              <a:t>{x4, x6} </a:t>
            </a:r>
            <a:r>
              <a:rPr kumimoji="1" lang="en-US" altLang="zh-TW" sz="2400" dirty="0" smtClean="0">
                <a:solidFill>
                  <a:srgbClr val="000000"/>
                </a:solidFill>
              </a:rPr>
              <a:t> </a:t>
            </a:r>
            <a:r>
              <a:rPr kumimoji="1" lang="en-US" altLang="zh-TW" dirty="0" smtClean="0">
                <a:solidFill>
                  <a:srgbClr val="000000"/>
                </a:solidFill>
              </a:rPr>
              <a:t>		</a:t>
            </a:r>
            <a:endParaRPr kumimoji="1" lang="en-US" altLang="zh-TW" dirty="0">
              <a:solidFill>
                <a:srgbClr val="000000"/>
              </a:solidFill>
            </a:endParaRPr>
          </a:p>
          <a:p>
            <a:pPr marL="0" indent="0">
              <a:buNone/>
            </a:pPr>
            <a:endParaRPr lang="en-US" dirty="0"/>
          </a:p>
          <a:p>
            <a:pPr>
              <a:spcBef>
                <a:spcPct val="0"/>
              </a:spcBef>
            </a:pPr>
            <a:r>
              <a:rPr kumimoji="1" lang="en-US" altLang="zh-TW" b="1" dirty="0" smtClean="0">
                <a:solidFill>
                  <a:srgbClr val="000000"/>
                </a:solidFill>
              </a:rPr>
              <a:t>Noise</a:t>
            </a:r>
            <a:r>
              <a:rPr kumimoji="1" lang="en-US" altLang="zh-TW" dirty="0" smtClean="0">
                <a:solidFill>
                  <a:srgbClr val="000000"/>
                </a:solidFill>
              </a:rPr>
              <a:t> </a:t>
            </a:r>
            <a:r>
              <a:rPr kumimoji="1" lang="en-US" altLang="zh-TW" b="1" dirty="0" smtClean="0">
                <a:solidFill>
                  <a:srgbClr val="000000"/>
                </a:solidFill>
              </a:rPr>
              <a:t>Points</a:t>
            </a:r>
            <a:r>
              <a:rPr kumimoji="1" lang="en-US" altLang="zh-TW" dirty="0" smtClean="0">
                <a:solidFill>
                  <a:srgbClr val="000000"/>
                </a:solidFill>
              </a:rPr>
              <a:t>: </a:t>
            </a:r>
            <a:endParaRPr kumimoji="1" lang="en-US" altLang="zh-TW" sz="2000" dirty="0">
              <a:solidFill>
                <a:srgbClr val="000000"/>
              </a:solidFill>
            </a:endParaRPr>
          </a:p>
          <a:p>
            <a:pPr marL="0" indent="0">
              <a:buNone/>
            </a:pPr>
            <a:r>
              <a:rPr lang="en-US" sz="2400" dirty="0"/>
              <a:t>	</a:t>
            </a:r>
            <a:r>
              <a:rPr lang="en-US" sz="2400" dirty="0" smtClean="0"/>
              <a:t>{x9} </a:t>
            </a:r>
            <a:endParaRPr lang="en-US" sz="2400" dirty="0"/>
          </a:p>
          <a:p>
            <a:pPr marL="0" indent="0">
              <a:buNone/>
            </a:pPr>
            <a:endParaRPr lang="en-US" dirty="0"/>
          </a:p>
        </p:txBody>
      </p:sp>
      <p:sp>
        <p:nvSpPr>
          <p:cNvPr id="4" name="Slide Number Placeholder 3"/>
          <p:cNvSpPr>
            <a:spLocks noGrp="1"/>
          </p:cNvSpPr>
          <p:nvPr>
            <p:ph type="sldNum" sz="quarter" idx="10"/>
          </p:nvPr>
        </p:nvSpPr>
        <p:spPr/>
        <p:txBody>
          <a:bodyPr/>
          <a:lstStyle/>
          <a:p>
            <a:fld id="{B87AA741-058C-42F3-B352-3FD26AF8DBAE}" type="slidenum">
              <a:rPr lang="zh-TW" altLang="en-US" smtClean="0">
                <a:solidFill>
                  <a:srgbClr val="000000"/>
                </a:solidFill>
              </a:rPr>
              <a:pPr/>
              <a:t>75</a:t>
            </a:fld>
            <a:endParaRPr lang="en-US" altLang="zh-TW">
              <a:solidFill>
                <a:srgbClr val="000000"/>
              </a:solidFill>
            </a:endParaRPr>
          </a:p>
        </p:txBody>
      </p:sp>
    </p:spTree>
    <p:extLst>
      <p:ext uri="{BB962C8B-B14F-4D97-AF65-F5344CB8AC3E}">
        <p14:creationId xmlns:p14="http://schemas.microsoft.com/office/powerpoint/2010/main" val="4130293001"/>
      </p:ext>
    </p:extLst>
  </p:cSld>
  <p:clrMapOvr>
    <a:masterClrMapping/>
  </p:clrMapOvr>
  <p:transition>
    <p:zo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DBSCAN: The Algorithm</a:t>
            </a:r>
            <a:endParaRPr lang="en-US" sz="2000" dirty="0"/>
          </a:p>
        </p:txBody>
      </p:sp>
      <p:sp>
        <p:nvSpPr>
          <p:cNvPr id="3" name="Content Placeholder 2"/>
          <p:cNvSpPr>
            <a:spLocks noGrp="1"/>
          </p:cNvSpPr>
          <p:nvPr>
            <p:ph idx="1"/>
          </p:nvPr>
        </p:nvSpPr>
        <p:spPr>
          <a:xfrm>
            <a:off x="685800" y="1752600"/>
            <a:ext cx="8077200" cy="4724400"/>
          </a:xfrm>
        </p:spPr>
        <p:txBody>
          <a:bodyPr/>
          <a:lstStyle/>
          <a:p>
            <a:pPr eaLnBrk="1" hangingPunct="1">
              <a:lnSpc>
                <a:spcPct val="120000"/>
              </a:lnSpc>
              <a:spcBef>
                <a:spcPct val="50000"/>
              </a:spcBef>
            </a:pPr>
            <a:r>
              <a:rPr lang="en-US" altLang="zh-CN" sz="2400" b="1" dirty="0">
                <a:ea typeface="宋体" pitchFamily="2" charset="-122"/>
              </a:rPr>
              <a:t>Arbitrary</a:t>
            </a:r>
            <a:r>
              <a:rPr lang="en-US" altLang="zh-CN" sz="2400" dirty="0">
                <a:ea typeface="宋体" pitchFamily="2" charset="-122"/>
              </a:rPr>
              <a:t> select a point </a:t>
            </a:r>
            <a:r>
              <a:rPr lang="en-US" altLang="zh-CN" sz="2400" i="1" dirty="0">
                <a:ea typeface="宋体" pitchFamily="2" charset="-122"/>
              </a:rPr>
              <a:t>p</a:t>
            </a:r>
            <a:endParaRPr lang="en-US" altLang="zh-CN" sz="2400" dirty="0">
              <a:ea typeface="宋体" pitchFamily="2" charset="-122"/>
            </a:endParaRPr>
          </a:p>
          <a:p>
            <a:pPr eaLnBrk="1" hangingPunct="1">
              <a:lnSpc>
                <a:spcPct val="120000"/>
              </a:lnSpc>
              <a:spcBef>
                <a:spcPct val="50000"/>
              </a:spcBef>
            </a:pPr>
            <a:r>
              <a:rPr lang="en-US" altLang="zh-CN" sz="2400" dirty="0">
                <a:ea typeface="宋体" pitchFamily="2" charset="-122"/>
              </a:rPr>
              <a:t>Retrieve all points density-reachable from </a:t>
            </a:r>
            <a:r>
              <a:rPr lang="en-US" altLang="zh-CN" sz="2400" i="1" dirty="0">
                <a:ea typeface="宋体" pitchFamily="2" charset="-122"/>
              </a:rPr>
              <a:t>p</a:t>
            </a:r>
            <a:r>
              <a:rPr lang="en-US" altLang="zh-CN" sz="2400" dirty="0">
                <a:ea typeface="宋体" pitchFamily="2" charset="-122"/>
              </a:rPr>
              <a:t> w.r.t. </a:t>
            </a:r>
            <a:r>
              <a:rPr lang="en-US" altLang="zh-CN" sz="2400" i="1" dirty="0" err="1">
                <a:ea typeface="宋体" pitchFamily="2" charset="-122"/>
              </a:rPr>
              <a:t>Eps</a:t>
            </a:r>
            <a:r>
              <a:rPr lang="en-US" altLang="zh-CN" sz="2400" dirty="0">
                <a:ea typeface="宋体" pitchFamily="2" charset="-122"/>
              </a:rPr>
              <a:t> and </a:t>
            </a:r>
            <a:r>
              <a:rPr lang="en-US" altLang="zh-CN" sz="2400" i="1" dirty="0" err="1">
                <a:ea typeface="宋体" pitchFamily="2" charset="-122"/>
              </a:rPr>
              <a:t>MinPts</a:t>
            </a:r>
            <a:endParaRPr lang="en-US" altLang="zh-CN" sz="2400" dirty="0">
              <a:ea typeface="宋体" pitchFamily="2" charset="-122"/>
            </a:endParaRPr>
          </a:p>
          <a:p>
            <a:pPr eaLnBrk="1" hangingPunct="1">
              <a:lnSpc>
                <a:spcPct val="120000"/>
              </a:lnSpc>
              <a:spcBef>
                <a:spcPct val="50000"/>
              </a:spcBef>
            </a:pPr>
            <a:r>
              <a:rPr lang="en-US" altLang="zh-CN" sz="2400" dirty="0">
                <a:ea typeface="宋体" pitchFamily="2" charset="-122"/>
              </a:rPr>
              <a:t>If </a:t>
            </a:r>
            <a:r>
              <a:rPr lang="en-US" altLang="zh-CN" sz="2400" i="1" dirty="0">
                <a:ea typeface="宋体" pitchFamily="2" charset="-122"/>
              </a:rPr>
              <a:t>p</a:t>
            </a:r>
            <a:r>
              <a:rPr lang="en-US" altLang="zh-CN" sz="2400" dirty="0">
                <a:ea typeface="宋体" pitchFamily="2" charset="-122"/>
              </a:rPr>
              <a:t> is a </a:t>
            </a:r>
            <a:r>
              <a:rPr lang="en-US" altLang="zh-CN" sz="2400" b="1" dirty="0">
                <a:ea typeface="宋体" pitchFamily="2" charset="-122"/>
              </a:rPr>
              <a:t>core</a:t>
            </a:r>
            <a:r>
              <a:rPr lang="en-US" altLang="zh-CN" sz="2400" dirty="0">
                <a:ea typeface="宋体" pitchFamily="2" charset="-122"/>
              </a:rPr>
              <a:t> point, a </a:t>
            </a:r>
            <a:r>
              <a:rPr lang="en-US" altLang="zh-CN" sz="2400" b="1" dirty="0">
                <a:ea typeface="宋体" pitchFamily="2" charset="-122"/>
              </a:rPr>
              <a:t>cluster</a:t>
            </a:r>
            <a:r>
              <a:rPr lang="en-US" altLang="zh-CN" sz="2400" dirty="0">
                <a:ea typeface="宋体" pitchFamily="2" charset="-122"/>
              </a:rPr>
              <a:t> is formed</a:t>
            </a:r>
          </a:p>
          <a:p>
            <a:pPr eaLnBrk="1" hangingPunct="1">
              <a:lnSpc>
                <a:spcPct val="120000"/>
              </a:lnSpc>
              <a:spcBef>
                <a:spcPct val="50000"/>
              </a:spcBef>
            </a:pPr>
            <a:r>
              <a:rPr lang="en-US" altLang="zh-CN" sz="2400" dirty="0">
                <a:ea typeface="宋体" pitchFamily="2" charset="-122"/>
              </a:rPr>
              <a:t>If </a:t>
            </a:r>
            <a:r>
              <a:rPr lang="en-US" altLang="zh-CN" sz="2400" i="1" dirty="0">
                <a:ea typeface="宋体" pitchFamily="2" charset="-122"/>
              </a:rPr>
              <a:t>p</a:t>
            </a:r>
            <a:r>
              <a:rPr lang="en-US" altLang="zh-CN" sz="2400" dirty="0">
                <a:ea typeface="宋体" pitchFamily="2" charset="-122"/>
              </a:rPr>
              <a:t> is a </a:t>
            </a:r>
            <a:r>
              <a:rPr lang="en-US" altLang="zh-CN" sz="2400" b="1" dirty="0">
                <a:ea typeface="宋体" pitchFamily="2" charset="-122"/>
              </a:rPr>
              <a:t>border</a:t>
            </a:r>
            <a:r>
              <a:rPr lang="en-US" altLang="zh-CN" sz="2400" dirty="0">
                <a:ea typeface="宋体" pitchFamily="2" charset="-122"/>
              </a:rPr>
              <a:t> point, </a:t>
            </a:r>
            <a:r>
              <a:rPr lang="en-US" altLang="zh-CN" sz="2400" u="sng" dirty="0">
                <a:ea typeface="宋体" pitchFamily="2" charset="-122"/>
              </a:rPr>
              <a:t>no points are density-reachable from </a:t>
            </a:r>
            <a:r>
              <a:rPr lang="en-US" altLang="zh-CN" sz="2400" i="1" u="sng" dirty="0">
                <a:ea typeface="宋体" pitchFamily="2" charset="-122"/>
              </a:rPr>
              <a:t>p</a:t>
            </a:r>
            <a:r>
              <a:rPr lang="en-US" altLang="zh-CN" sz="2400" dirty="0">
                <a:ea typeface="宋体" pitchFamily="2" charset="-122"/>
              </a:rPr>
              <a:t> and DBSCAN </a:t>
            </a:r>
            <a:r>
              <a:rPr lang="en-US" altLang="zh-CN" sz="2400" b="1" dirty="0">
                <a:ea typeface="宋体" pitchFamily="2" charset="-122"/>
              </a:rPr>
              <a:t>visits the next point</a:t>
            </a:r>
            <a:r>
              <a:rPr lang="en-US" altLang="zh-CN" sz="2400" dirty="0">
                <a:ea typeface="宋体" pitchFamily="2" charset="-122"/>
              </a:rPr>
              <a:t> of the database</a:t>
            </a:r>
          </a:p>
          <a:p>
            <a:pPr eaLnBrk="1" hangingPunct="1">
              <a:lnSpc>
                <a:spcPct val="120000"/>
              </a:lnSpc>
              <a:spcBef>
                <a:spcPct val="50000"/>
              </a:spcBef>
            </a:pPr>
            <a:r>
              <a:rPr lang="en-US" altLang="zh-CN" sz="2400" dirty="0">
                <a:ea typeface="宋体" pitchFamily="2" charset="-122"/>
              </a:rPr>
              <a:t>Continue the process until all of the points have been processed</a:t>
            </a:r>
          </a:p>
          <a:p>
            <a:pPr marL="0" indent="0">
              <a:buNone/>
            </a:pPr>
            <a:endParaRPr lang="en-US" sz="2400" dirty="0"/>
          </a:p>
        </p:txBody>
      </p:sp>
      <p:sp>
        <p:nvSpPr>
          <p:cNvPr id="4" name="Slide Number Placeholder 3"/>
          <p:cNvSpPr>
            <a:spLocks noGrp="1"/>
          </p:cNvSpPr>
          <p:nvPr>
            <p:ph type="sldNum" sz="quarter" idx="10"/>
          </p:nvPr>
        </p:nvSpPr>
        <p:spPr/>
        <p:txBody>
          <a:bodyPr/>
          <a:lstStyle/>
          <a:p>
            <a:fld id="{B87AA741-058C-42F3-B352-3FD26AF8DBAE}" type="slidenum">
              <a:rPr lang="zh-TW" altLang="en-US" smtClean="0">
                <a:solidFill>
                  <a:srgbClr val="000000"/>
                </a:solidFill>
              </a:rPr>
              <a:pPr/>
              <a:t>76</a:t>
            </a:fld>
            <a:endParaRPr lang="en-US" altLang="zh-TW">
              <a:solidFill>
                <a:srgbClr val="000000"/>
              </a:solidFill>
            </a:endParaRPr>
          </a:p>
        </p:txBody>
      </p:sp>
    </p:spTree>
    <p:extLst>
      <p:ext uri="{BB962C8B-B14F-4D97-AF65-F5344CB8AC3E}">
        <p14:creationId xmlns:p14="http://schemas.microsoft.com/office/powerpoint/2010/main" val="1401141945"/>
      </p:ext>
    </p:extLst>
  </p:cSld>
  <p:clrMapOvr>
    <a:masterClrMapping/>
  </p:clrMapOvr>
  <p:transition>
    <p:zo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DBSCAN: Example step by step</a:t>
            </a:r>
            <a:endParaRPr lang="en-US" sz="2000" dirty="0"/>
          </a:p>
        </p:txBody>
      </p:sp>
      <p:sp>
        <p:nvSpPr>
          <p:cNvPr id="3" name="Content Placeholder 2"/>
          <p:cNvSpPr>
            <a:spLocks noGrp="1"/>
          </p:cNvSpPr>
          <p:nvPr>
            <p:ph idx="1"/>
          </p:nvPr>
        </p:nvSpPr>
        <p:spPr>
          <a:xfrm>
            <a:off x="685800" y="1371600"/>
            <a:ext cx="8077200" cy="5105400"/>
          </a:xfrm>
        </p:spPr>
        <p:txBody>
          <a:bodyPr/>
          <a:lstStyle/>
          <a:p>
            <a:pPr eaLnBrk="1" hangingPunct="1">
              <a:lnSpc>
                <a:spcPct val="120000"/>
              </a:lnSpc>
              <a:spcBef>
                <a:spcPct val="50000"/>
              </a:spcBef>
            </a:pPr>
            <a:r>
              <a:rPr lang="en-US" altLang="zh-CN" sz="2400" b="1" dirty="0">
                <a:ea typeface="宋体" pitchFamily="2" charset="-122"/>
              </a:rPr>
              <a:t>Arbitrary</a:t>
            </a:r>
            <a:r>
              <a:rPr lang="en-US" altLang="zh-CN" sz="2400" dirty="0">
                <a:ea typeface="宋体" pitchFamily="2" charset="-122"/>
              </a:rPr>
              <a:t> select a point </a:t>
            </a:r>
            <a:r>
              <a:rPr lang="en-US" altLang="zh-CN" sz="2400" i="1" dirty="0" smtClean="0">
                <a:ea typeface="宋体" pitchFamily="2" charset="-122"/>
              </a:rPr>
              <a:t>p, </a:t>
            </a:r>
            <a:r>
              <a:rPr lang="en-US" altLang="zh-CN" sz="2400" b="1" i="1" dirty="0" smtClean="0">
                <a:ea typeface="宋体" pitchFamily="2" charset="-122"/>
              </a:rPr>
              <a:t>now we choose x1</a:t>
            </a:r>
            <a:endParaRPr lang="en-US" altLang="zh-CN" sz="2400" b="1" dirty="0">
              <a:ea typeface="宋体" pitchFamily="2" charset="-122"/>
            </a:endParaRPr>
          </a:p>
          <a:p>
            <a:pPr eaLnBrk="1" hangingPunct="1">
              <a:lnSpc>
                <a:spcPct val="120000"/>
              </a:lnSpc>
              <a:spcBef>
                <a:spcPct val="50000"/>
              </a:spcBef>
            </a:pPr>
            <a:r>
              <a:rPr lang="en-US" altLang="zh-CN" sz="2400" dirty="0" smtClean="0">
                <a:ea typeface="宋体" pitchFamily="2" charset="-122"/>
              </a:rPr>
              <a:t>Retrieve all points density-reachable from x1</a:t>
            </a:r>
            <a:r>
              <a:rPr lang="en-US" altLang="zh-CN" sz="2400" i="1" dirty="0" smtClean="0">
                <a:ea typeface="宋体" pitchFamily="2" charset="-122"/>
              </a:rPr>
              <a:t>:</a:t>
            </a:r>
          </a:p>
          <a:p>
            <a:pPr marL="0" indent="0" eaLnBrk="1" hangingPunct="1">
              <a:lnSpc>
                <a:spcPct val="120000"/>
              </a:lnSpc>
              <a:spcBef>
                <a:spcPct val="50000"/>
              </a:spcBef>
              <a:buNone/>
            </a:pPr>
            <a:r>
              <a:rPr lang="en-US" altLang="zh-CN" sz="2400" b="1" i="1" dirty="0" smtClean="0">
                <a:ea typeface="宋体" pitchFamily="2" charset="-122"/>
              </a:rPr>
              <a:t>    {x2, x3, x7}</a:t>
            </a:r>
            <a:endParaRPr lang="en-US" altLang="zh-CN" sz="2400" b="1" dirty="0" smtClean="0">
              <a:ea typeface="宋体" pitchFamily="2" charset="-122"/>
            </a:endParaRPr>
          </a:p>
          <a:p>
            <a:pPr eaLnBrk="1" hangingPunct="1">
              <a:lnSpc>
                <a:spcPct val="120000"/>
              </a:lnSpc>
              <a:spcBef>
                <a:spcPct val="50000"/>
              </a:spcBef>
            </a:pPr>
            <a:r>
              <a:rPr lang="en-US" altLang="zh-CN" sz="2400" dirty="0" smtClean="0">
                <a:ea typeface="宋体" pitchFamily="2" charset="-122"/>
              </a:rPr>
              <a:t>Here x1 is </a:t>
            </a:r>
            <a:r>
              <a:rPr lang="en-US" altLang="zh-CN" sz="2400" dirty="0">
                <a:ea typeface="宋体" pitchFamily="2" charset="-122"/>
              </a:rPr>
              <a:t>a </a:t>
            </a:r>
            <a:r>
              <a:rPr lang="en-US" altLang="zh-CN" sz="2400" b="1" dirty="0">
                <a:ea typeface="宋体" pitchFamily="2" charset="-122"/>
              </a:rPr>
              <a:t>core</a:t>
            </a:r>
            <a:r>
              <a:rPr lang="en-US" altLang="zh-CN" sz="2400" dirty="0">
                <a:ea typeface="宋体" pitchFamily="2" charset="-122"/>
              </a:rPr>
              <a:t> point, a </a:t>
            </a:r>
            <a:r>
              <a:rPr lang="en-US" altLang="zh-CN" sz="2400" b="1" dirty="0">
                <a:ea typeface="宋体" pitchFamily="2" charset="-122"/>
              </a:rPr>
              <a:t>cluster</a:t>
            </a:r>
            <a:r>
              <a:rPr lang="en-US" altLang="zh-CN" sz="2400" dirty="0">
                <a:ea typeface="宋体" pitchFamily="2" charset="-122"/>
              </a:rPr>
              <a:t> is </a:t>
            </a:r>
            <a:r>
              <a:rPr lang="en-US" altLang="zh-CN" sz="2400" dirty="0" smtClean="0">
                <a:ea typeface="宋体" pitchFamily="2" charset="-122"/>
              </a:rPr>
              <a:t>formed.</a:t>
            </a:r>
          </a:p>
          <a:p>
            <a:pPr eaLnBrk="1" hangingPunct="1">
              <a:lnSpc>
                <a:spcPct val="120000"/>
              </a:lnSpc>
              <a:spcBef>
                <a:spcPct val="50000"/>
              </a:spcBef>
            </a:pPr>
            <a:r>
              <a:rPr lang="en-US" altLang="zh-CN" sz="2400" dirty="0" smtClean="0">
                <a:ea typeface="宋体" pitchFamily="2" charset="-122"/>
              </a:rPr>
              <a:t>So we have </a:t>
            </a:r>
            <a:r>
              <a:rPr lang="en-US" altLang="zh-CN" sz="2400" b="1" dirty="0" smtClean="0">
                <a:ea typeface="宋体" pitchFamily="2" charset="-122"/>
              </a:rPr>
              <a:t>Cluster_1: {x1, x2, x3, x7}</a:t>
            </a:r>
          </a:p>
          <a:p>
            <a:pPr eaLnBrk="1" hangingPunct="1">
              <a:lnSpc>
                <a:spcPct val="120000"/>
              </a:lnSpc>
              <a:spcBef>
                <a:spcPct val="50000"/>
              </a:spcBef>
            </a:pPr>
            <a:r>
              <a:rPr lang="en-US" altLang="zh-CN" sz="2400" dirty="0" smtClean="0">
                <a:ea typeface="宋体" pitchFamily="2" charset="-122"/>
              </a:rPr>
              <a:t>Next we choose </a:t>
            </a:r>
            <a:r>
              <a:rPr lang="en-US" altLang="zh-CN" sz="2400" b="1" dirty="0" smtClean="0">
                <a:ea typeface="宋体" pitchFamily="2" charset="-122"/>
              </a:rPr>
              <a:t>x5</a:t>
            </a:r>
            <a:r>
              <a:rPr lang="en-US" altLang="zh-CN" sz="2400" dirty="0" smtClean="0">
                <a:ea typeface="宋体" pitchFamily="2" charset="-122"/>
              </a:rPr>
              <a:t>,</a:t>
            </a:r>
          </a:p>
          <a:p>
            <a:pPr eaLnBrk="1" hangingPunct="1">
              <a:lnSpc>
                <a:spcPct val="120000"/>
              </a:lnSpc>
              <a:spcBef>
                <a:spcPct val="50000"/>
              </a:spcBef>
            </a:pPr>
            <a:r>
              <a:rPr lang="en-US" altLang="zh-CN" sz="2400" dirty="0">
                <a:ea typeface="宋体" pitchFamily="2" charset="-122"/>
              </a:rPr>
              <a:t>Retrieve all points density-reachable from </a:t>
            </a:r>
            <a:r>
              <a:rPr lang="en-US" altLang="zh-CN" sz="2400" dirty="0" smtClean="0">
                <a:ea typeface="宋体" pitchFamily="2" charset="-122"/>
              </a:rPr>
              <a:t>x5</a:t>
            </a:r>
            <a:r>
              <a:rPr lang="en-US" altLang="zh-CN" sz="2400" i="1" dirty="0" smtClean="0">
                <a:ea typeface="宋体" pitchFamily="2" charset="-122"/>
              </a:rPr>
              <a:t>:</a:t>
            </a:r>
            <a:endParaRPr lang="en-US" altLang="zh-CN" sz="2400" i="1" dirty="0">
              <a:ea typeface="宋体" pitchFamily="2" charset="-122"/>
            </a:endParaRPr>
          </a:p>
          <a:p>
            <a:pPr marL="0" indent="0" eaLnBrk="1" hangingPunct="1">
              <a:lnSpc>
                <a:spcPct val="120000"/>
              </a:lnSpc>
              <a:spcBef>
                <a:spcPct val="50000"/>
              </a:spcBef>
              <a:buNone/>
            </a:pPr>
            <a:r>
              <a:rPr lang="en-US" altLang="zh-CN" sz="2400" b="1" i="1" dirty="0">
                <a:ea typeface="宋体" pitchFamily="2" charset="-122"/>
              </a:rPr>
              <a:t>    {</a:t>
            </a:r>
            <a:r>
              <a:rPr lang="en-US" altLang="zh-CN" sz="2400" b="1" i="1" dirty="0" smtClean="0">
                <a:ea typeface="宋体" pitchFamily="2" charset="-122"/>
              </a:rPr>
              <a:t>x8, x4, x6}</a:t>
            </a:r>
            <a:endParaRPr lang="en-US" altLang="zh-CN" sz="2400" b="1" dirty="0">
              <a:ea typeface="宋体" pitchFamily="2" charset="-122"/>
            </a:endParaRPr>
          </a:p>
          <a:p>
            <a:pPr eaLnBrk="1" hangingPunct="1">
              <a:lnSpc>
                <a:spcPct val="120000"/>
              </a:lnSpc>
              <a:spcBef>
                <a:spcPct val="50000"/>
              </a:spcBef>
            </a:pPr>
            <a:endParaRPr lang="en-US" altLang="zh-CN" sz="2400" b="1" dirty="0">
              <a:ea typeface="宋体" pitchFamily="2" charset="-122"/>
            </a:endParaRPr>
          </a:p>
          <a:p>
            <a:pPr marL="0" indent="0">
              <a:buNone/>
            </a:pPr>
            <a:endParaRPr lang="en-US" sz="2400" dirty="0"/>
          </a:p>
        </p:txBody>
      </p:sp>
      <p:sp>
        <p:nvSpPr>
          <p:cNvPr id="4" name="Slide Number Placeholder 3"/>
          <p:cNvSpPr>
            <a:spLocks noGrp="1"/>
          </p:cNvSpPr>
          <p:nvPr>
            <p:ph type="sldNum" sz="quarter" idx="10"/>
          </p:nvPr>
        </p:nvSpPr>
        <p:spPr/>
        <p:txBody>
          <a:bodyPr/>
          <a:lstStyle/>
          <a:p>
            <a:fld id="{B87AA741-058C-42F3-B352-3FD26AF8DBAE}" type="slidenum">
              <a:rPr lang="zh-TW" altLang="en-US" smtClean="0">
                <a:solidFill>
                  <a:srgbClr val="000000"/>
                </a:solidFill>
              </a:rPr>
              <a:pPr/>
              <a:t>77</a:t>
            </a:fld>
            <a:endParaRPr lang="en-US" altLang="zh-TW">
              <a:solidFill>
                <a:srgbClr val="000000"/>
              </a:solidFill>
            </a:endParaRPr>
          </a:p>
        </p:txBody>
      </p:sp>
    </p:spTree>
    <p:extLst>
      <p:ext uri="{BB962C8B-B14F-4D97-AF65-F5344CB8AC3E}">
        <p14:creationId xmlns:p14="http://schemas.microsoft.com/office/powerpoint/2010/main" val="1759525906"/>
      </p:ext>
    </p:extLst>
  </p:cSld>
  <p:clrMapOvr>
    <a:masterClrMapping/>
  </p:clrMapOvr>
  <p:transition>
    <p:zo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DBSCAN: Example step by step</a:t>
            </a:r>
            <a:endParaRPr lang="en-US" sz="2000" dirty="0"/>
          </a:p>
        </p:txBody>
      </p:sp>
      <p:sp>
        <p:nvSpPr>
          <p:cNvPr id="3" name="Content Placeholder 2"/>
          <p:cNvSpPr>
            <a:spLocks noGrp="1"/>
          </p:cNvSpPr>
          <p:nvPr>
            <p:ph idx="1"/>
          </p:nvPr>
        </p:nvSpPr>
        <p:spPr>
          <a:xfrm>
            <a:off x="685800" y="1371600"/>
            <a:ext cx="8077200" cy="5105400"/>
          </a:xfrm>
        </p:spPr>
        <p:txBody>
          <a:bodyPr/>
          <a:lstStyle/>
          <a:p>
            <a:pPr eaLnBrk="1" hangingPunct="1">
              <a:lnSpc>
                <a:spcPct val="120000"/>
              </a:lnSpc>
              <a:spcBef>
                <a:spcPct val="50000"/>
              </a:spcBef>
            </a:pPr>
            <a:r>
              <a:rPr lang="en-US" altLang="zh-CN" sz="2400" dirty="0">
                <a:ea typeface="宋体" pitchFamily="2" charset="-122"/>
              </a:rPr>
              <a:t>Here </a:t>
            </a:r>
            <a:r>
              <a:rPr lang="en-US" altLang="zh-CN" sz="2400" dirty="0" smtClean="0">
                <a:ea typeface="宋体" pitchFamily="2" charset="-122"/>
              </a:rPr>
              <a:t>x5 </a:t>
            </a:r>
            <a:r>
              <a:rPr lang="en-US" altLang="zh-CN" sz="2400" dirty="0">
                <a:ea typeface="宋体" pitchFamily="2" charset="-122"/>
              </a:rPr>
              <a:t>is a </a:t>
            </a:r>
            <a:r>
              <a:rPr lang="en-US" altLang="zh-CN" sz="2400" b="1" dirty="0">
                <a:ea typeface="宋体" pitchFamily="2" charset="-122"/>
              </a:rPr>
              <a:t>core</a:t>
            </a:r>
            <a:r>
              <a:rPr lang="en-US" altLang="zh-CN" sz="2400" dirty="0">
                <a:ea typeface="宋体" pitchFamily="2" charset="-122"/>
              </a:rPr>
              <a:t> point, a </a:t>
            </a:r>
            <a:r>
              <a:rPr lang="en-US" altLang="zh-CN" sz="2400" b="1" dirty="0">
                <a:ea typeface="宋体" pitchFamily="2" charset="-122"/>
              </a:rPr>
              <a:t>cluster</a:t>
            </a:r>
            <a:r>
              <a:rPr lang="en-US" altLang="zh-CN" sz="2400" dirty="0">
                <a:ea typeface="宋体" pitchFamily="2" charset="-122"/>
              </a:rPr>
              <a:t> is formed.</a:t>
            </a:r>
          </a:p>
          <a:p>
            <a:pPr eaLnBrk="1" hangingPunct="1">
              <a:lnSpc>
                <a:spcPct val="120000"/>
              </a:lnSpc>
              <a:spcBef>
                <a:spcPct val="50000"/>
              </a:spcBef>
            </a:pPr>
            <a:r>
              <a:rPr lang="en-US" altLang="zh-CN" sz="2400" dirty="0">
                <a:ea typeface="宋体" pitchFamily="2" charset="-122"/>
              </a:rPr>
              <a:t>So we have </a:t>
            </a:r>
            <a:r>
              <a:rPr lang="en-US" altLang="zh-CN" sz="2400" b="1" dirty="0" smtClean="0">
                <a:ea typeface="宋体" pitchFamily="2" charset="-122"/>
              </a:rPr>
              <a:t>Cluster_2: </a:t>
            </a:r>
            <a:r>
              <a:rPr lang="en-US" altLang="zh-CN" sz="2400" b="1" dirty="0">
                <a:ea typeface="宋体" pitchFamily="2" charset="-122"/>
              </a:rPr>
              <a:t>{</a:t>
            </a:r>
            <a:r>
              <a:rPr lang="en-US" altLang="zh-CN" sz="2400" b="1" dirty="0" smtClean="0">
                <a:ea typeface="宋体" pitchFamily="2" charset="-122"/>
              </a:rPr>
              <a:t>x5, x4, x8, x6}</a:t>
            </a:r>
          </a:p>
          <a:p>
            <a:pPr>
              <a:lnSpc>
                <a:spcPct val="120000"/>
              </a:lnSpc>
              <a:spcBef>
                <a:spcPct val="50000"/>
              </a:spcBef>
            </a:pPr>
            <a:r>
              <a:rPr lang="en-US" altLang="zh-CN" sz="2400" dirty="0">
                <a:ea typeface="宋体" pitchFamily="2" charset="-122"/>
              </a:rPr>
              <a:t>Next we choose </a:t>
            </a:r>
            <a:r>
              <a:rPr lang="en-US" altLang="zh-CN" sz="2400" b="1" dirty="0" smtClean="0">
                <a:ea typeface="宋体" pitchFamily="2" charset="-122"/>
              </a:rPr>
              <a:t>x9</a:t>
            </a:r>
            <a:r>
              <a:rPr lang="en-US" altLang="zh-CN" sz="2400" dirty="0" smtClean="0">
                <a:ea typeface="宋体" pitchFamily="2" charset="-122"/>
              </a:rPr>
              <a:t>, x9 is a noise point, noise points do NOT belong to any clusters.</a:t>
            </a:r>
          </a:p>
          <a:p>
            <a:pPr>
              <a:lnSpc>
                <a:spcPct val="120000"/>
              </a:lnSpc>
              <a:spcBef>
                <a:spcPct val="50000"/>
              </a:spcBef>
            </a:pPr>
            <a:r>
              <a:rPr lang="en-US" altLang="zh-CN" sz="2400" dirty="0" smtClean="0">
                <a:ea typeface="宋体" pitchFamily="2" charset="-122"/>
              </a:rPr>
              <a:t>Thus the algorithm stops here.</a:t>
            </a:r>
            <a:endParaRPr lang="en-US" altLang="zh-CN" sz="2400" dirty="0">
              <a:ea typeface="宋体" pitchFamily="2" charset="-122"/>
            </a:endParaRPr>
          </a:p>
          <a:p>
            <a:pPr eaLnBrk="1" hangingPunct="1">
              <a:lnSpc>
                <a:spcPct val="120000"/>
              </a:lnSpc>
              <a:spcBef>
                <a:spcPct val="50000"/>
              </a:spcBef>
            </a:pPr>
            <a:endParaRPr lang="en-US" altLang="zh-CN" sz="2400" b="1" dirty="0">
              <a:ea typeface="宋体" pitchFamily="2" charset="-122"/>
            </a:endParaRPr>
          </a:p>
          <a:p>
            <a:pPr eaLnBrk="1" hangingPunct="1">
              <a:lnSpc>
                <a:spcPct val="120000"/>
              </a:lnSpc>
              <a:spcBef>
                <a:spcPct val="50000"/>
              </a:spcBef>
            </a:pPr>
            <a:endParaRPr lang="en-US" altLang="zh-CN" sz="2400" b="1" dirty="0">
              <a:ea typeface="宋体" pitchFamily="2" charset="-122"/>
            </a:endParaRPr>
          </a:p>
          <a:p>
            <a:pPr marL="0" indent="0">
              <a:buNone/>
            </a:pPr>
            <a:endParaRPr lang="en-US" sz="2400" dirty="0"/>
          </a:p>
        </p:txBody>
      </p:sp>
      <p:sp>
        <p:nvSpPr>
          <p:cNvPr id="4" name="Slide Number Placeholder 3"/>
          <p:cNvSpPr>
            <a:spLocks noGrp="1"/>
          </p:cNvSpPr>
          <p:nvPr>
            <p:ph type="sldNum" sz="quarter" idx="10"/>
          </p:nvPr>
        </p:nvSpPr>
        <p:spPr/>
        <p:txBody>
          <a:bodyPr/>
          <a:lstStyle/>
          <a:p>
            <a:fld id="{B87AA741-058C-42F3-B352-3FD26AF8DBAE}" type="slidenum">
              <a:rPr lang="zh-TW" altLang="en-US" smtClean="0">
                <a:solidFill>
                  <a:srgbClr val="000000"/>
                </a:solidFill>
              </a:rPr>
              <a:pPr/>
              <a:t>78</a:t>
            </a:fld>
            <a:endParaRPr lang="en-US" altLang="zh-TW">
              <a:solidFill>
                <a:srgbClr val="000000"/>
              </a:solidFill>
            </a:endParaRPr>
          </a:p>
        </p:txBody>
      </p:sp>
    </p:spTree>
    <p:extLst>
      <p:ext uri="{BB962C8B-B14F-4D97-AF65-F5344CB8AC3E}">
        <p14:creationId xmlns:p14="http://schemas.microsoft.com/office/powerpoint/2010/main" val="1301996040"/>
      </p:ext>
    </p:extLst>
  </p:cSld>
  <p:clrMapOvr>
    <a:masterClrMapping/>
  </p:clrMapOvr>
  <p:transition>
    <p:zo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Final Clusters using DBSCAN	</a:t>
            </a:r>
            <a:endParaRPr lang="en-US" sz="2000" dirty="0"/>
          </a:p>
        </p:txBody>
      </p:sp>
      <p:sp>
        <p:nvSpPr>
          <p:cNvPr id="4" name="Slide Number Placeholder 3"/>
          <p:cNvSpPr>
            <a:spLocks noGrp="1"/>
          </p:cNvSpPr>
          <p:nvPr>
            <p:ph type="sldNum" sz="quarter" idx="10"/>
          </p:nvPr>
        </p:nvSpPr>
        <p:spPr/>
        <p:txBody>
          <a:bodyPr/>
          <a:lstStyle/>
          <a:p>
            <a:fld id="{B87AA741-058C-42F3-B352-3FD26AF8DBAE}" type="slidenum">
              <a:rPr lang="zh-TW" altLang="en-US" smtClean="0">
                <a:solidFill>
                  <a:srgbClr val="000000"/>
                </a:solidFill>
              </a:rPr>
              <a:pPr/>
              <a:t>79</a:t>
            </a:fld>
            <a:endParaRPr lang="en-US" altLang="zh-TW">
              <a:solidFill>
                <a:srgbClr val="000000"/>
              </a:solidFill>
            </a:endParaRPr>
          </a:p>
        </p:txBody>
      </p:sp>
      <p:graphicFrame>
        <p:nvGraphicFramePr>
          <p:cNvPr id="5" name="Chart 4"/>
          <p:cNvGraphicFramePr/>
          <p:nvPr>
            <p:extLst/>
          </p:nvPr>
        </p:nvGraphicFramePr>
        <p:xfrm>
          <a:off x="533400" y="1397000"/>
          <a:ext cx="76962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6" name="Rounded Rectangle 5"/>
          <p:cNvSpPr/>
          <p:nvPr/>
        </p:nvSpPr>
        <p:spPr bwMode="auto">
          <a:xfrm>
            <a:off x="304800" y="4267200"/>
            <a:ext cx="2743200" cy="1524000"/>
          </a:xfrm>
          <a:prstGeom prst="roundRect">
            <a:avLst/>
          </a:prstGeom>
          <a:noFill/>
          <a:ln w="19050">
            <a:solidFill>
              <a:srgbClr val="C00000"/>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8" name="Freeform 7"/>
          <p:cNvSpPr/>
          <p:nvPr/>
        </p:nvSpPr>
        <p:spPr bwMode="auto">
          <a:xfrm>
            <a:off x="2427514" y="3145971"/>
            <a:ext cx="2449286" cy="2645229"/>
          </a:xfrm>
          <a:custGeom>
            <a:avLst/>
            <a:gdLst>
              <a:gd name="connsiteX0" fmla="*/ 185057 w 2449286"/>
              <a:gd name="connsiteY0" fmla="*/ 0 h 2645229"/>
              <a:gd name="connsiteX1" fmla="*/ 185057 w 2449286"/>
              <a:gd name="connsiteY1" fmla="*/ 0 h 2645229"/>
              <a:gd name="connsiteX2" fmla="*/ 1981200 w 2449286"/>
              <a:gd name="connsiteY2" fmla="*/ 174172 h 2645229"/>
              <a:gd name="connsiteX3" fmla="*/ 2449286 w 2449286"/>
              <a:gd name="connsiteY3" fmla="*/ 206829 h 2645229"/>
              <a:gd name="connsiteX4" fmla="*/ 2449286 w 2449286"/>
              <a:gd name="connsiteY4" fmla="*/ 2645229 h 2645229"/>
              <a:gd name="connsiteX5" fmla="*/ 1240972 w 2449286"/>
              <a:gd name="connsiteY5" fmla="*/ 2645229 h 2645229"/>
              <a:gd name="connsiteX6" fmla="*/ 1175657 w 2449286"/>
              <a:gd name="connsiteY6" fmla="*/ 740229 h 2645229"/>
              <a:gd name="connsiteX7" fmla="*/ 0 w 2449286"/>
              <a:gd name="connsiteY7" fmla="*/ 609600 h 2645229"/>
              <a:gd name="connsiteX8" fmla="*/ 185057 w 2449286"/>
              <a:gd name="connsiteY8" fmla="*/ 0 h 2645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9286" h="2645229">
                <a:moveTo>
                  <a:pt x="185057" y="0"/>
                </a:moveTo>
                <a:lnTo>
                  <a:pt x="185057" y="0"/>
                </a:lnTo>
                <a:cubicBezTo>
                  <a:pt x="783737" y="58408"/>
                  <a:pt x="1379677" y="174172"/>
                  <a:pt x="1981200" y="174172"/>
                </a:cubicBezTo>
                <a:lnTo>
                  <a:pt x="2449286" y="206829"/>
                </a:lnTo>
                <a:lnTo>
                  <a:pt x="2449286" y="2645229"/>
                </a:lnTo>
                <a:lnTo>
                  <a:pt x="1240972" y="2645229"/>
                </a:lnTo>
                <a:lnTo>
                  <a:pt x="1175657" y="740229"/>
                </a:lnTo>
                <a:lnTo>
                  <a:pt x="0" y="609600"/>
                </a:lnTo>
                <a:lnTo>
                  <a:pt x="185057" y="0"/>
                </a:lnTo>
                <a:close/>
              </a:path>
            </a:pathLst>
          </a:custGeom>
          <a:noFill/>
          <a:ln w="28575">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9" name="Rounded Rectangle 8"/>
          <p:cNvSpPr/>
          <p:nvPr/>
        </p:nvSpPr>
        <p:spPr bwMode="auto">
          <a:xfrm>
            <a:off x="6819900" y="2133600"/>
            <a:ext cx="1143000" cy="609600"/>
          </a:xfrm>
          <a:prstGeom prst="roundRect">
            <a:avLst/>
          </a:prstGeom>
          <a:noFill/>
          <a:ln w="19050">
            <a:solidFill>
              <a:srgbClr val="C00000"/>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2359431343"/>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zh-CN" smtClean="0">
                <a:ea typeface="宋体" pitchFamily="2" charset="-122"/>
              </a:rPr>
              <a:t>Considerations for Cluster Analysis</a:t>
            </a:r>
          </a:p>
        </p:txBody>
      </p:sp>
      <p:sp>
        <p:nvSpPr>
          <p:cNvPr id="13315" name="Content Placeholder 2"/>
          <p:cNvSpPr>
            <a:spLocks noGrp="1"/>
          </p:cNvSpPr>
          <p:nvPr>
            <p:ph idx="1"/>
          </p:nvPr>
        </p:nvSpPr>
        <p:spPr/>
        <p:txBody>
          <a:bodyPr/>
          <a:lstStyle/>
          <a:p>
            <a:pPr>
              <a:spcAft>
                <a:spcPts val="600"/>
              </a:spcAft>
            </a:pPr>
            <a:r>
              <a:rPr lang="en-US" altLang="zh-CN" sz="2000" smtClean="0">
                <a:ea typeface="宋体" pitchFamily="2" charset="-122"/>
              </a:rPr>
              <a:t>Partitioning criteria</a:t>
            </a:r>
          </a:p>
          <a:p>
            <a:pPr lvl="1">
              <a:spcAft>
                <a:spcPts val="600"/>
              </a:spcAft>
            </a:pPr>
            <a:r>
              <a:rPr lang="en-US" altLang="zh-CN" sz="2000" smtClean="0">
                <a:ea typeface="宋体" pitchFamily="2" charset="-122"/>
              </a:rPr>
              <a:t>Single level vs. hierarchical partitioning (often, multi-level hierarchical partitioning is desirable)</a:t>
            </a:r>
          </a:p>
          <a:p>
            <a:pPr>
              <a:spcAft>
                <a:spcPts val="600"/>
              </a:spcAft>
            </a:pPr>
            <a:r>
              <a:rPr lang="en-US" altLang="zh-CN" sz="2000" smtClean="0">
                <a:ea typeface="宋体" pitchFamily="2" charset="-122"/>
              </a:rPr>
              <a:t>Separation of clusters</a:t>
            </a:r>
          </a:p>
          <a:p>
            <a:pPr lvl="1">
              <a:spcAft>
                <a:spcPts val="600"/>
              </a:spcAft>
            </a:pPr>
            <a:r>
              <a:rPr lang="en-US" altLang="zh-CN" sz="2000" smtClean="0">
                <a:ea typeface="宋体" pitchFamily="2" charset="-122"/>
              </a:rPr>
              <a:t>Exclusive (e.g., one customer belongs to only one region) vs. non-exclusive (e.g., one document may belong to more than one class)</a:t>
            </a:r>
          </a:p>
          <a:p>
            <a:pPr>
              <a:spcAft>
                <a:spcPts val="600"/>
              </a:spcAft>
            </a:pPr>
            <a:r>
              <a:rPr lang="en-US" altLang="zh-CN" sz="2000" smtClean="0">
                <a:ea typeface="宋体" pitchFamily="2" charset="-122"/>
              </a:rPr>
              <a:t>Similarity measure</a:t>
            </a:r>
          </a:p>
          <a:p>
            <a:pPr lvl="1">
              <a:spcAft>
                <a:spcPts val="600"/>
              </a:spcAft>
            </a:pPr>
            <a:r>
              <a:rPr lang="en-US" altLang="zh-CN" sz="2000" smtClean="0">
                <a:ea typeface="宋体" pitchFamily="2" charset="-122"/>
              </a:rPr>
              <a:t>Distance-based (e.g., Euclidian, road network, vector)  vs. connectivity-based (e.g., density or contiguity)</a:t>
            </a:r>
          </a:p>
          <a:p>
            <a:pPr>
              <a:spcAft>
                <a:spcPts val="600"/>
              </a:spcAft>
            </a:pPr>
            <a:r>
              <a:rPr lang="en-US" altLang="zh-CN" sz="2000" smtClean="0">
                <a:ea typeface="宋体" pitchFamily="2" charset="-122"/>
              </a:rPr>
              <a:t>Clustering space</a:t>
            </a:r>
          </a:p>
          <a:p>
            <a:pPr lvl="1">
              <a:spcAft>
                <a:spcPts val="600"/>
              </a:spcAft>
            </a:pPr>
            <a:r>
              <a:rPr lang="en-US" altLang="zh-CN" sz="2000" smtClean="0">
                <a:ea typeface="宋体" pitchFamily="2" charset="-122"/>
              </a:rPr>
              <a:t>Full space (often when low dimensional) vs. subspaces (often in high-dimensional clustering)</a:t>
            </a:r>
          </a:p>
        </p:txBody>
      </p:sp>
      <p:sp>
        <p:nvSpPr>
          <p:cNvPr id="13316" name="Slide Number Placeholder 6"/>
          <p:cNvSpPr>
            <a:spLocks noGrp="1"/>
          </p:cNvSpPr>
          <p:nvPr>
            <p:ph type="sldNum" sz="quarter" idx="12"/>
          </p:nvPr>
        </p:nvSpPr>
        <p:spPr>
          <a:noFill/>
        </p:spPr>
        <p:txBody>
          <a:bodyPr/>
          <a:lstStyle/>
          <a:p>
            <a:fld id="{06CB0E2F-48B3-4263-9470-143736EB1BFE}" type="slidenum">
              <a:rPr lang="en-US" altLang="zh-CN"/>
              <a:pPr/>
              <a:t>8</a:t>
            </a:fld>
            <a:endParaRPr lang="en-US" altLang="zh-CN"/>
          </a:p>
        </p:txBody>
      </p:sp>
    </p:spTree>
  </p:cSld>
  <p:clrMapOvr>
    <a:masterClrMapping/>
  </p:clrMapOvr>
  <p:transition>
    <p:zo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1038" y="492125"/>
            <a:ext cx="7437437" cy="387350"/>
          </a:xfrm>
        </p:spPr>
        <p:txBody>
          <a:bodyPr/>
          <a:lstStyle/>
          <a:p>
            <a:pPr eaLnBrk="1" hangingPunct="1"/>
            <a:r>
              <a:rPr lang="en-US" altLang="zh-CN" smtClean="0">
                <a:ea typeface="宋体" pitchFamily="2" charset="-122"/>
              </a:rPr>
              <a:t>DBSCAN: Sensitive to Parameters</a:t>
            </a:r>
            <a:endParaRPr lang="en-US" altLang="zh-CN" sz="3200" smtClean="0">
              <a:ea typeface="宋体" pitchFamily="2" charset="-122"/>
            </a:endParaRPr>
          </a:p>
        </p:txBody>
      </p:sp>
      <p:pic>
        <p:nvPicPr>
          <p:cNvPr id="52227" name="Picture 3"/>
          <p:cNvPicPr>
            <a:picLocks noGrp="1" noChangeAspect="1" noChangeArrowheads="1"/>
          </p:cNvPicPr>
          <p:nvPr>
            <p:ph type="body" idx="1"/>
          </p:nvPr>
        </p:nvPicPr>
        <p:blipFill>
          <a:blip r:embed="rId3" cstate="print"/>
          <a:srcRect/>
          <a:stretch>
            <a:fillRect/>
          </a:stretch>
        </p:blipFill>
        <p:spPr>
          <a:xfrm>
            <a:off x="304800" y="1371600"/>
            <a:ext cx="8305800" cy="3124200"/>
          </a:xfrm>
        </p:spPr>
      </p:pic>
      <p:pic>
        <p:nvPicPr>
          <p:cNvPr id="52228" name="Picture 4"/>
          <p:cNvPicPr>
            <a:picLocks noChangeAspect="1" noChangeArrowheads="1"/>
          </p:cNvPicPr>
          <p:nvPr/>
        </p:nvPicPr>
        <p:blipFill>
          <a:blip r:embed="rId4" cstate="print"/>
          <a:srcRect/>
          <a:stretch>
            <a:fillRect/>
          </a:stretch>
        </p:blipFill>
        <p:spPr bwMode="auto">
          <a:xfrm>
            <a:off x="381000" y="4724400"/>
            <a:ext cx="8534400" cy="1752600"/>
          </a:xfrm>
          <a:prstGeom prst="rect">
            <a:avLst/>
          </a:prstGeom>
          <a:noFill/>
          <a:ln w="9525">
            <a:noFill/>
            <a:miter lim="800000"/>
            <a:headEnd/>
            <a:tailEnd/>
          </a:ln>
        </p:spPr>
      </p:pic>
      <p:pic>
        <p:nvPicPr>
          <p:cNvPr id="52229" name="Picture 5"/>
          <p:cNvPicPr>
            <a:picLocks noChangeAspect="1" noChangeArrowheads="1"/>
          </p:cNvPicPr>
          <p:nvPr/>
        </p:nvPicPr>
        <p:blipFill>
          <a:blip r:embed="rId5" cstate="print"/>
          <a:srcRect/>
          <a:stretch>
            <a:fillRect/>
          </a:stretch>
        </p:blipFill>
        <p:spPr bwMode="auto">
          <a:xfrm>
            <a:off x="152400" y="3455988"/>
            <a:ext cx="1524000" cy="1192212"/>
          </a:xfrm>
          <a:prstGeom prst="rect">
            <a:avLst/>
          </a:prstGeom>
          <a:noFill/>
          <a:ln w="9525">
            <a:noFill/>
            <a:miter lim="800000"/>
            <a:headEnd/>
            <a:tailEnd/>
          </a:ln>
        </p:spPr>
      </p:pic>
      <p:sp>
        <p:nvSpPr>
          <p:cNvPr id="52230" name="Slide Number Placeholder 8"/>
          <p:cNvSpPr>
            <a:spLocks noGrp="1"/>
          </p:cNvSpPr>
          <p:nvPr>
            <p:ph type="sldNum" sz="quarter" idx="12"/>
          </p:nvPr>
        </p:nvSpPr>
        <p:spPr>
          <a:noFill/>
        </p:spPr>
        <p:txBody>
          <a:bodyPr/>
          <a:lstStyle/>
          <a:p>
            <a:fld id="{C04B6ABD-F9C2-4F33-A19F-B2D60A3D718F}" type="slidenum">
              <a:rPr lang="en-US" altLang="zh-CN"/>
              <a:pPr/>
              <a:t>80</a:t>
            </a:fld>
            <a:endParaRPr lang="en-US" altLang="zh-CN"/>
          </a:p>
        </p:txBody>
      </p:sp>
    </p:spTree>
  </p:cSld>
  <p:clrMapOvr>
    <a:masterClrMapping/>
  </p:clrMapOvr>
  <p:transition>
    <p:zo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DBSCAN online Demo</a:t>
            </a:r>
            <a:endParaRPr lang="zh-CN" altLang="en-US" dirty="0"/>
          </a:p>
        </p:txBody>
      </p:sp>
      <p:sp>
        <p:nvSpPr>
          <p:cNvPr id="3" name="Content Placeholder 2"/>
          <p:cNvSpPr>
            <a:spLocks noGrp="1"/>
          </p:cNvSpPr>
          <p:nvPr>
            <p:ph idx="1"/>
          </p:nvPr>
        </p:nvSpPr>
        <p:spPr/>
        <p:txBody>
          <a:bodyPr/>
          <a:lstStyle/>
          <a:p>
            <a:r>
              <a:rPr lang="en-US" altLang="zh-CN" dirty="0" smtClean="0">
                <a:hlinkClick r:id="rId2"/>
              </a:rPr>
              <a:t>http://webdocs.cs.ualberta.ca/~yaling/Cluster/Applet/Code/Cluster.html</a:t>
            </a:r>
            <a:endParaRPr lang="zh-CN" altLang="en-US" dirty="0"/>
          </a:p>
        </p:txBody>
      </p:sp>
      <p:sp>
        <p:nvSpPr>
          <p:cNvPr id="4" name="Slide Number Placeholder 3"/>
          <p:cNvSpPr>
            <a:spLocks noGrp="1"/>
          </p:cNvSpPr>
          <p:nvPr>
            <p:ph type="sldNum" sz="quarter" idx="12"/>
          </p:nvPr>
        </p:nvSpPr>
        <p:spPr/>
        <p:txBody>
          <a:bodyPr/>
          <a:lstStyle/>
          <a:p>
            <a:fld id="{37677C85-AF61-4F5B-86BB-A5ACD7214749}" type="slidenum">
              <a:rPr lang="en-US" altLang="zh-CN" smtClean="0"/>
              <a:pPr/>
              <a:t>81</a:t>
            </a:fld>
            <a:endParaRPr lang="en-US" altLang="zh-CN"/>
          </a:p>
        </p:txBody>
      </p:sp>
    </p:spTree>
  </p:cSld>
  <p:clrMapOvr>
    <a:masterClrMapping/>
  </p:clrMapOvr>
  <p:transition>
    <p:zo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A57A83AA-199D-4417-BA1A-FD826217004F}" type="slidenum">
              <a:rPr lang="en-US" altLang="zh-CN" sz="1200">
                <a:ea typeface="宋体" pitchFamily="2" charset="-122"/>
              </a:rPr>
              <a:pPr algn="r"/>
              <a:t>82</a:t>
            </a:fld>
            <a:endParaRPr lang="en-US" altLang="zh-CN" sz="1200">
              <a:ea typeface="宋体" pitchFamily="2" charset="-122"/>
            </a:endParaRPr>
          </a:p>
        </p:txBody>
      </p:sp>
      <p:sp>
        <p:nvSpPr>
          <p:cNvPr id="61443" name="Rectangle 2"/>
          <p:cNvSpPr>
            <a:spLocks noGrp="1" noChangeArrowheads="1"/>
          </p:cNvSpPr>
          <p:nvPr>
            <p:ph type="title" idx="4294967295"/>
          </p:nvPr>
        </p:nvSpPr>
        <p:spPr>
          <a:xfrm>
            <a:off x="0" y="152400"/>
            <a:ext cx="9144000" cy="990600"/>
          </a:xfrm>
          <a:noFill/>
        </p:spPr>
        <p:txBody>
          <a:bodyPr lIns="92075" tIns="46038" rIns="92075" bIns="46038" anchor="ctr"/>
          <a:lstStyle/>
          <a:p>
            <a:pPr eaLnBrk="1" hangingPunct="1"/>
            <a:r>
              <a:rPr lang="en-US" altLang="zh-CN" sz="3200" smtClean="0">
                <a:ea typeface="宋体" pitchFamily="2" charset="-122"/>
              </a:rPr>
              <a:t>Chapter 10. </a:t>
            </a:r>
            <a:r>
              <a:rPr lang="en-AU" altLang="zh-TW" sz="3200" smtClean="0">
                <a:ea typeface="PMingLiU" pitchFamily="18" charset="-120"/>
              </a:rPr>
              <a:t>Cluster Analysis: Basic Concepts and Methods</a:t>
            </a:r>
            <a:endParaRPr lang="en-US" altLang="zh-CN" sz="3200" smtClean="0">
              <a:ea typeface="PMingLiU" pitchFamily="18" charset="-120"/>
            </a:endParaRPr>
          </a:p>
        </p:txBody>
      </p:sp>
      <p:sp>
        <p:nvSpPr>
          <p:cNvPr id="61444" name="Rectangle 3"/>
          <p:cNvSpPr>
            <a:spLocks noGrp="1" noChangeArrowheads="1"/>
          </p:cNvSpPr>
          <p:nvPr>
            <p:ph type="body" idx="4294967295"/>
          </p:nvPr>
        </p:nvSpPr>
        <p:spPr>
          <a:xfrm>
            <a:off x="381000" y="1371600"/>
            <a:ext cx="8223250" cy="5181600"/>
          </a:xfrm>
          <a:noFill/>
        </p:spPr>
        <p:txBody>
          <a:bodyPr lIns="92075" tIns="46038" rIns="92075" bIns="46038"/>
          <a:lstStyle/>
          <a:p>
            <a:pPr marL="533400" indent="-533400">
              <a:lnSpc>
                <a:spcPct val="130000"/>
              </a:lnSpc>
            </a:pPr>
            <a:r>
              <a:rPr lang="en-US" altLang="zh-CN" smtClean="0">
                <a:latin typeface="Calibri" pitchFamily="34" charset="0"/>
                <a:ea typeface="宋体" pitchFamily="2" charset="-122"/>
              </a:rPr>
              <a:t>Cluster Analysis: Basic Concepts</a:t>
            </a:r>
          </a:p>
          <a:p>
            <a:pPr marL="533400" indent="-533400">
              <a:lnSpc>
                <a:spcPct val="130000"/>
              </a:lnSpc>
            </a:pPr>
            <a:r>
              <a:rPr lang="en-US" altLang="zh-CN" smtClean="0">
                <a:latin typeface="Calibri" pitchFamily="34" charset="0"/>
                <a:ea typeface="宋体" pitchFamily="2" charset="-122"/>
              </a:rPr>
              <a:t>Partitioning Methods</a:t>
            </a:r>
          </a:p>
          <a:p>
            <a:pPr marL="533400" indent="-533400">
              <a:lnSpc>
                <a:spcPct val="130000"/>
              </a:lnSpc>
            </a:pPr>
            <a:r>
              <a:rPr lang="en-US" altLang="zh-CN" smtClean="0">
                <a:latin typeface="Calibri" pitchFamily="34" charset="0"/>
                <a:ea typeface="宋体" pitchFamily="2" charset="-122"/>
              </a:rPr>
              <a:t>Hierarchical Methods</a:t>
            </a:r>
          </a:p>
          <a:p>
            <a:pPr marL="533400" indent="-533400">
              <a:lnSpc>
                <a:spcPct val="130000"/>
              </a:lnSpc>
            </a:pPr>
            <a:r>
              <a:rPr lang="en-US" altLang="zh-CN" smtClean="0">
                <a:latin typeface="Calibri" pitchFamily="34" charset="0"/>
                <a:ea typeface="宋体" pitchFamily="2" charset="-122"/>
              </a:rPr>
              <a:t>Density-Based Methods</a:t>
            </a:r>
          </a:p>
          <a:p>
            <a:pPr marL="533400" indent="-533400">
              <a:lnSpc>
                <a:spcPct val="130000"/>
              </a:lnSpc>
            </a:pPr>
            <a:r>
              <a:rPr lang="en-US" altLang="zh-CN" smtClean="0">
                <a:latin typeface="Calibri" pitchFamily="34" charset="0"/>
                <a:ea typeface="宋体" pitchFamily="2" charset="-122"/>
              </a:rPr>
              <a:t>Grid-Based Methods</a:t>
            </a:r>
          </a:p>
          <a:p>
            <a:pPr marL="533400" indent="-533400">
              <a:lnSpc>
                <a:spcPct val="130000"/>
              </a:lnSpc>
            </a:pPr>
            <a:r>
              <a:rPr lang="en-US" altLang="zh-CN" smtClean="0">
                <a:latin typeface="Calibri" pitchFamily="34" charset="0"/>
                <a:ea typeface="宋体" pitchFamily="2" charset="-122"/>
              </a:rPr>
              <a:t>Evaluation of Clustering</a:t>
            </a:r>
          </a:p>
          <a:p>
            <a:pPr marL="533400" indent="-533400">
              <a:lnSpc>
                <a:spcPct val="130000"/>
              </a:lnSpc>
            </a:pPr>
            <a:r>
              <a:rPr lang="en-US" altLang="zh-CN" smtClean="0">
                <a:latin typeface="Calibri" pitchFamily="34" charset="0"/>
                <a:ea typeface="宋体" pitchFamily="2" charset="-122"/>
              </a:rPr>
              <a:t>Summary</a:t>
            </a:r>
          </a:p>
        </p:txBody>
      </p:sp>
      <p:sp>
        <p:nvSpPr>
          <p:cNvPr id="61445" name="AutoShape 5"/>
          <p:cNvSpPr>
            <a:spLocks noChangeArrowheads="1"/>
          </p:cNvSpPr>
          <p:nvPr/>
        </p:nvSpPr>
        <p:spPr bwMode="auto">
          <a:xfrm rot="9867012">
            <a:off x="4191000" y="4038600"/>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p>
            <a:endParaRPr lang="zh-CN" altLang="zh-CN"/>
          </a:p>
        </p:txBody>
      </p:sp>
      <p:sp>
        <p:nvSpPr>
          <p:cNvPr id="61446" name="Slide Number Placeholder 5"/>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E26ADCD0-AA4B-473B-97E8-09B9DE784EA9}" type="slidenum">
              <a:rPr lang="en-US" altLang="zh-CN" sz="1200">
                <a:ea typeface="宋体" pitchFamily="2" charset="-122"/>
              </a:rPr>
              <a:pPr algn="r"/>
              <a:t>82</a:t>
            </a:fld>
            <a:endParaRPr lang="en-US" altLang="zh-CN" sz="1200">
              <a:ea typeface="宋体" pitchFamily="2" charset="-122"/>
            </a:endParaRPr>
          </a:p>
        </p:txBody>
      </p:sp>
    </p:spTree>
  </p:cSld>
  <p:clrMapOvr>
    <a:masterClrMapping/>
  </p:clrMapOvr>
  <p:transition>
    <p:zoom/>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p:spPr>
        <p:txBody>
          <a:bodyPr lIns="92075" tIns="46038" rIns="92075" bIns="46038" anchor="ctr"/>
          <a:lstStyle/>
          <a:p>
            <a:pPr eaLnBrk="1" hangingPunct="1"/>
            <a:r>
              <a:rPr lang="en-US" altLang="zh-CN" smtClean="0">
                <a:ea typeface="宋体" pitchFamily="2" charset="-122"/>
              </a:rPr>
              <a:t>Grid-Based Clustering Method </a:t>
            </a:r>
          </a:p>
        </p:txBody>
      </p:sp>
      <p:sp>
        <p:nvSpPr>
          <p:cNvPr id="62467" name="Rectangle 3"/>
          <p:cNvSpPr>
            <a:spLocks noGrp="1" noChangeArrowheads="1"/>
          </p:cNvSpPr>
          <p:nvPr>
            <p:ph type="body" idx="1"/>
          </p:nvPr>
        </p:nvSpPr>
        <p:spPr>
          <a:xfrm>
            <a:off x="381000" y="1524000"/>
            <a:ext cx="8066088" cy="4876800"/>
          </a:xfrm>
        </p:spPr>
        <p:txBody>
          <a:bodyPr lIns="92075" tIns="46038" rIns="92075" bIns="46038"/>
          <a:lstStyle/>
          <a:p>
            <a:pPr eaLnBrk="1" hangingPunct="1">
              <a:lnSpc>
                <a:spcPct val="90000"/>
              </a:lnSpc>
            </a:pPr>
            <a:r>
              <a:rPr lang="en-US" altLang="zh-CN" smtClean="0">
                <a:ea typeface="宋体" pitchFamily="2" charset="-122"/>
              </a:rPr>
              <a:t>Using multi-resolution grid data structure</a:t>
            </a:r>
          </a:p>
          <a:p>
            <a:pPr eaLnBrk="1" hangingPunct="1">
              <a:lnSpc>
                <a:spcPct val="90000"/>
              </a:lnSpc>
            </a:pPr>
            <a:r>
              <a:rPr lang="en-US" altLang="zh-CN" smtClean="0">
                <a:ea typeface="宋体" pitchFamily="2" charset="-122"/>
              </a:rPr>
              <a:t>Several interesting methods</a:t>
            </a:r>
          </a:p>
          <a:p>
            <a:pPr lvl="1" eaLnBrk="1" hangingPunct="1">
              <a:lnSpc>
                <a:spcPct val="90000"/>
              </a:lnSpc>
            </a:pPr>
            <a:r>
              <a:rPr lang="en-US" altLang="zh-CN" smtClean="0">
                <a:solidFill>
                  <a:schemeClr val="hlink"/>
                </a:solidFill>
                <a:ea typeface="宋体" pitchFamily="2" charset="-122"/>
              </a:rPr>
              <a:t>STING </a:t>
            </a:r>
            <a:r>
              <a:rPr lang="en-US" altLang="zh-CN" smtClean="0">
                <a:ea typeface="宋体" pitchFamily="2" charset="-122"/>
              </a:rPr>
              <a:t>(a STatistical INformation Grid approach) by Wang, Yang and Muntz (1997)</a:t>
            </a:r>
          </a:p>
          <a:p>
            <a:pPr lvl="1" eaLnBrk="1" hangingPunct="1">
              <a:lnSpc>
                <a:spcPct val="90000"/>
              </a:lnSpc>
              <a:spcBef>
                <a:spcPct val="40000"/>
              </a:spcBef>
            </a:pPr>
            <a:r>
              <a:rPr lang="en-US" altLang="zh-CN" smtClean="0">
                <a:solidFill>
                  <a:schemeClr val="hlink"/>
                </a:solidFill>
                <a:ea typeface="宋体" pitchFamily="2" charset="-122"/>
              </a:rPr>
              <a:t>WaveCluster</a:t>
            </a:r>
            <a:r>
              <a:rPr lang="en-US" altLang="zh-CN" smtClean="0">
                <a:ea typeface="宋体" pitchFamily="2" charset="-122"/>
              </a:rPr>
              <a:t> by Sheikholeslami, Chatterjee, and Zhang (VLDB’98)</a:t>
            </a:r>
          </a:p>
          <a:p>
            <a:pPr lvl="2" eaLnBrk="1" hangingPunct="1">
              <a:lnSpc>
                <a:spcPct val="90000"/>
              </a:lnSpc>
              <a:spcBef>
                <a:spcPct val="40000"/>
              </a:spcBef>
            </a:pPr>
            <a:r>
              <a:rPr lang="en-US" altLang="zh-CN" sz="2800" smtClean="0">
                <a:ea typeface="宋体" pitchFamily="2" charset="-122"/>
              </a:rPr>
              <a:t>A multi-resolution clustering approach using wavelet method</a:t>
            </a:r>
          </a:p>
          <a:p>
            <a:pPr lvl="1" eaLnBrk="1" hangingPunct="1">
              <a:lnSpc>
                <a:spcPct val="90000"/>
              </a:lnSpc>
              <a:spcBef>
                <a:spcPct val="40000"/>
              </a:spcBef>
            </a:pPr>
            <a:r>
              <a:rPr lang="en-US" altLang="zh-CN" smtClean="0">
                <a:solidFill>
                  <a:schemeClr val="hlink"/>
                </a:solidFill>
                <a:ea typeface="宋体" pitchFamily="2" charset="-122"/>
              </a:rPr>
              <a:t>CLIQUE</a:t>
            </a:r>
            <a:r>
              <a:rPr lang="en-US" altLang="zh-CN" smtClean="0">
                <a:ea typeface="宋体" pitchFamily="2" charset="-122"/>
              </a:rPr>
              <a:t>: Agrawal, et al. (SIGMOD’98)</a:t>
            </a:r>
          </a:p>
          <a:p>
            <a:pPr lvl="2" eaLnBrk="1" hangingPunct="1">
              <a:lnSpc>
                <a:spcPct val="90000"/>
              </a:lnSpc>
              <a:spcBef>
                <a:spcPct val="40000"/>
              </a:spcBef>
            </a:pPr>
            <a:r>
              <a:rPr lang="en-US" altLang="zh-CN" sz="2800" smtClean="0">
                <a:ea typeface="宋体" pitchFamily="2" charset="-122"/>
              </a:rPr>
              <a:t>Both grid-based and subspace clustering</a:t>
            </a:r>
          </a:p>
        </p:txBody>
      </p:sp>
      <p:sp>
        <p:nvSpPr>
          <p:cNvPr id="62468" name="Slide Number Placeholder 6"/>
          <p:cNvSpPr>
            <a:spLocks noGrp="1"/>
          </p:cNvSpPr>
          <p:nvPr>
            <p:ph type="sldNum" sz="quarter" idx="12"/>
          </p:nvPr>
        </p:nvSpPr>
        <p:spPr>
          <a:noFill/>
        </p:spPr>
        <p:txBody>
          <a:bodyPr/>
          <a:lstStyle/>
          <a:p>
            <a:fld id="{C56C1B2C-8870-44FE-B828-754428D6B3B0}" type="slidenum">
              <a:rPr lang="en-US" altLang="zh-CN"/>
              <a:pPr/>
              <a:t>83</a:t>
            </a:fld>
            <a:endParaRPr lang="en-US" altLang="zh-CN"/>
          </a:p>
        </p:txBody>
      </p:sp>
    </p:spTree>
  </p:cSld>
  <p:clrMapOvr>
    <a:masterClrMapping/>
  </p:clrMapOvr>
  <p:transition>
    <p:zoom/>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26"/>
          <p:cNvSpPr>
            <a:spLocks noGrp="1" noChangeArrowheads="1"/>
          </p:cNvSpPr>
          <p:nvPr>
            <p:ph type="title"/>
          </p:nvPr>
        </p:nvSpPr>
        <p:spPr>
          <a:xfrm>
            <a:off x="0" y="228600"/>
            <a:ext cx="9144000" cy="914400"/>
          </a:xfrm>
          <a:noFill/>
        </p:spPr>
        <p:txBody>
          <a:bodyPr lIns="92075" tIns="46038" rIns="92075" bIns="46038" anchor="ctr"/>
          <a:lstStyle/>
          <a:p>
            <a:pPr eaLnBrk="1" hangingPunct="1"/>
            <a:r>
              <a:rPr lang="en-US" altLang="zh-CN" sz="3200" smtClean="0">
                <a:ea typeface="宋体" pitchFamily="2" charset="-122"/>
              </a:rPr>
              <a:t>STING: A Statistical Information Grid Approach</a:t>
            </a:r>
            <a:endParaRPr lang="en-US" altLang="zh-CN" smtClean="0">
              <a:ea typeface="宋体" pitchFamily="2" charset="-122"/>
            </a:endParaRPr>
          </a:p>
        </p:txBody>
      </p:sp>
      <p:sp>
        <p:nvSpPr>
          <p:cNvPr id="63491" name="Rectangle 1027"/>
          <p:cNvSpPr>
            <a:spLocks noGrp="1" noChangeArrowheads="1"/>
          </p:cNvSpPr>
          <p:nvPr>
            <p:ph type="body" idx="1"/>
          </p:nvPr>
        </p:nvSpPr>
        <p:spPr>
          <a:xfrm>
            <a:off x="304800" y="1371600"/>
            <a:ext cx="8458200" cy="1447800"/>
          </a:xfrm>
          <a:noFill/>
        </p:spPr>
        <p:txBody>
          <a:bodyPr lIns="92075" tIns="46038" rIns="92075" bIns="46038"/>
          <a:lstStyle/>
          <a:p>
            <a:pPr eaLnBrk="1" hangingPunct="1">
              <a:lnSpc>
                <a:spcPct val="90000"/>
              </a:lnSpc>
            </a:pPr>
            <a:r>
              <a:rPr lang="en-US" altLang="zh-CN" sz="2400" smtClean="0">
                <a:ea typeface="宋体" pitchFamily="2" charset="-122"/>
              </a:rPr>
              <a:t>Wang, Yang and Muntz (VLDB’97)</a:t>
            </a:r>
          </a:p>
          <a:p>
            <a:pPr eaLnBrk="1" hangingPunct="1">
              <a:lnSpc>
                <a:spcPct val="90000"/>
              </a:lnSpc>
            </a:pPr>
            <a:r>
              <a:rPr lang="en-US" altLang="zh-CN" sz="2400" smtClean="0">
                <a:ea typeface="宋体" pitchFamily="2" charset="-122"/>
              </a:rPr>
              <a:t>The spatial area is divided into rectangular cells</a:t>
            </a:r>
          </a:p>
          <a:p>
            <a:pPr eaLnBrk="1" hangingPunct="1">
              <a:lnSpc>
                <a:spcPct val="90000"/>
              </a:lnSpc>
            </a:pPr>
            <a:r>
              <a:rPr lang="en-US" altLang="zh-CN" sz="2400" smtClean="0">
                <a:ea typeface="宋体" pitchFamily="2" charset="-122"/>
              </a:rPr>
              <a:t>There are several levels of cells corresponding to different levels of resolution</a:t>
            </a:r>
          </a:p>
          <a:p>
            <a:pPr eaLnBrk="1" hangingPunct="1">
              <a:lnSpc>
                <a:spcPct val="90000"/>
              </a:lnSpc>
            </a:pPr>
            <a:endParaRPr lang="en-US" altLang="zh-CN" sz="2400" smtClean="0">
              <a:ea typeface="宋体" pitchFamily="2" charset="-122"/>
            </a:endParaRPr>
          </a:p>
        </p:txBody>
      </p:sp>
      <p:sp>
        <p:nvSpPr>
          <p:cNvPr id="63492" name="Line 1028"/>
          <p:cNvSpPr>
            <a:spLocks noChangeShapeType="1"/>
          </p:cNvSpPr>
          <p:nvPr/>
        </p:nvSpPr>
        <p:spPr bwMode="auto">
          <a:xfrm>
            <a:off x="9124950" y="4724400"/>
            <a:ext cx="0" cy="1524000"/>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63493" name="Slide Number Placeholder 8"/>
          <p:cNvSpPr>
            <a:spLocks noGrp="1"/>
          </p:cNvSpPr>
          <p:nvPr>
            <p:ph type="sldNum" sz="quarter" idx="12"/>
          </p:nvPr>
        </p:nvSpPr>
        <p:spPr>
          <a:noFill/>
        </p:spPr>
        <p:txBody>
          <a:bodyPr/>
          <a:lstStyle/>
          <a:p>
            <a:fld id="{F9D2D5B5-3945-474F-A68F-650A0FBCABF3}" type="slidenum">
              <a:rPr lang="en-US" altLang="zh-CN"/>
              <a:pPr/>
              <a:t>84</a:t>
            </a:fld>
            <a:endParaRPr lang="en-US" altLang="zh-CN"/>
          </a:p>
        </p:txBody>
      </p:sp>
      <p:graphicFrame>
        <p:nvGraphicFramePr>
          <p:cNvPr id="63494" name="Object 8"/>
          <p:cNvGraphicFramePr>
            <a:graphicFrameLocks noChangeAspect="1"/>
          </p:cNvGraphicFramePr>
          <p:nvPr/>
        </p:nvGraphicFramePr>
        <p:xfrm>
          <a:off x="760413" y="3106738"/>
          <a:ext cx="7623175" cy="3217862"/>
        </p:xfrm>
        <a:graphic>
          <a:graphicData uri="http://schemas.openxmlformats.org/presentationml/2006/ole">
            <mc:AlternateContent xmlns:mc="http://schemas.openxmlformats.org/markup-compatibility/2006">
              <mc:Choice xmlns:v="urn:schemas-microsoft-com:vml" Requires="v">
                <p:oleObj spid="_x0000_s63513" name="SmartDraw" r:id="rId4" imgW="7621524" imgH="3217164" progId="">
                  <p:embed/>
                </p:oleObj>
              </mc:Choice>
              <mc:Fallback>
                <p:oleObj name="SmartDraw" r:id="rId4" imgW="7621524" imgH="3217164" progId="">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413" y="3106738"/>
                        <a:ext cx="7623175" cy="321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228600"/>
            <a:ext cx="8153400" cy="914400"/>
          </a:xfrm>
          <a:noFill/>
        </p:spPr>
        <p:txBody>
          <a:bodyPr lIns="92075" tIns="46038" rIns="92075" bIns="46038" anchor="ctr"/>
          <a:lstStyle/>
          <a:p>
            <a:pPr eaLnBrk="1" hangingPunct="1"/>
            <a:r>
              <a:rPr lang="en-US" altLang="zh-CN" smtClean="0">
                <a:ea typeface="宋体" pitchFamily="2" charset="-122"/>
              </a:rPr>
              <a:t>The STING Clustering Method</a:t>
            </a:r>
          </a:p>
        </p:txBody>
      </p:sp>
      <p:sp>
        <p:nvSpPr>
          <p:cNvPr id="64515" name="Rectangle 3"/>
          <p:cNvSpPr>
            <a:spLocks noGrp="1" noChangeArrowheads="1"/>
          </p:cNvSpPr>
          <p:nvPr>
            <p:ph type="body" idx="1"/>
          </p:nvPr>
        </p:nvSpPr>
        <p:spPr>
          <a:xfrm>
            <a:off x="304800" y="1295400"/>
            <a:ext cx="8458200" cy="5257800"/>
          </a:xfrm>
          <a:noFill/>
        </p:spPr>
        <p:txBody>
          <a:bodyPr lIns="92075" tIns="46038" rIns="92075" bIns="46038"/>
          <a:lstStyle/>
          <a:p>
            <a:pPr eaLnBrk="1" hangingPunct="1"/>
            <a:r>
              <a:rPr lang="en-US" altLang="zh-CN" sz="2400" smtClean="0">
                <a:ea typeface="宋体" pitchFamily="2" charset="-122"/>
              </a:rPr>
              <a:t>Each cell at a high level is partitioned into a number of smaller cells in the next lower level</a:t>
            </a:r>
          </a:p>
          <a:p>
            <a:pPr eaLnBrk="1" hangingPunct="1"/>
            <a:r>
              <a:rPr lang="en-US" altLang="zh-CN" sz="2400" smtClean="0">
                <a:ea typeface="宋体" pitchFamily="2" charset="-122"/>
              </a:rPr>
              <a:t>Statistical info of each cell is calculated and stored beforehand and is used to answer queries</a:t>
            </a:r>
          </a:p>
          <a:p>
            <a:pPr eaLnBrk="1" hangingPunct="1"/>
            <a:r>
              <a:rPr lang="en-US" altLang="zh-CN" sz="2400" smtClean="0">
                <a:ea typeface="宋体" pitchFamily="2" charset="-122"/>
              </a:rPr>
              <a:t>Parameters of higher level cells can be easily calculated from parameters of lower level cell</a:t>
            </a:r>
          </a:p>
          <a:p>
            <a:pPr lvl="1" eaLnBrk="1" hangingPunct="1"/>
            <a:r>
              <a:rPr lang="en-US" altLang="zh-CN" sz="2400" i="1" smtClean="0">
                <a:ea typeface="宋体" pitchFamily="2" charset="-122"/>
              </a:rPr>
              <a:t>count</a:t>
            </a:r>
            <a:r>
              <a:rPr lang="en-US" altLang="zh-CN" sz="2400" smtClean="0">
                <a:ea typeface="宋体" pitchFamily="2" charset="-122"/>
              </a:rPr>
              <a:t>, </a:t>
            </a:r>
            <a:r>
              <a:rPr lang="en-US" altLang="zh-CN" sz="2400" i="1" smtClean="0">
                <a:ea typeface="宋体" pitchFamily="2" charset="-122"/>
              </a:rPr>
              <a:t>mean</a:t>
            </a:r>
            <a:r>
              <a:rPr lang="en-US" altLang="zh-CN" sz="2400" smtClean="0">
                <a:ea typeface="宋体" pitchFamily="2" charset="-122"/>
              </a:rPr>
              <a:t>, </a:t>
            </a:r>
            <a:r>
              <a:rPr lang="en-US" altLang="zh-CN" sz="2400" i="1" smtClean="0">
                <a:ea typeface="宋体" pitchFamily="2" charset="-122"/>
              </a:rPr>
              <a:t>s</a:t>
            </a:r>
            <a:r>
              <a:rPr lang="en-US" altLang="zh-CN" sz="2400" smtClean="0">
                <a:ea typeface="宋体" pitchFamily="2" charset="-122"/>
              </a:rPr>
              <a:t>, </a:t>
            </a:r>
            <a:r>
              <a:rPr lang="en-US" altLang="zh-CN" sz="2400" i="1" smtClean="0">
                <a:ea typeface="宋体" pitchFamily="2" charset="-122"/>
              </a:rPr>
              <a:t>min</a:t>
            </a:r>
            <a:r>
              <a:rPr lang="en-US" altLang="zh-CN" sz="2400" smtClean="0">
                <a:ea typeface="宋体" pitchFamily="2" charset="-122"/>
              </a:rPr>
              <a:t>, </a:t>
            </a:r>
            <a:r>
              <a:rPr lang="en-US" altLang="zh-CN" sz="2400" i="1" smtClean="0">
                <a:ea typeface="宋体" pitchFamily="2" charset="-122"/>
              </a:rPr>
              <a:t>max</a:t>
            </a:r>
            <a:r>
              <a:rPr lang="en-US" altLang="zh-CN" sz="2400" smtClean="0">
                <a:ea typeface="宋体" pitchFamily="2" charset="-122"/>
              </a:rPr>
              <a:t> </a:t>
            </a:r>
          </a:p>
          <a:p>
            <a:pPr lvl="1" eaLnBrk="1" hangingPunct="1"/>
            <a:r>
              <a:rPr lang="en-US" altLang="zh-CN" sz="2400" smtClean="0">
                <a:ea typeface="宋体" pitchFamily="2" charset="-122"/>
              </a:rPr>
              <a:t>type of distribution—</a:t>
            </a:r>
            <a:r>
              <a:rPr lang="en-US" altLang="zh-CN" sz="2400" i="1" smtClean="0">
                <a:ea typeface="宋体" pitchFamily="2" charset="-122"/>
              </a:rPr>
              <a:t>normal</a:t>
            </a:r>
            <a:r>
              <a:rPr lang="en-US" altLang="zh-CN" sz="2400" smtClean="0">
                <a:ea typeface="宋体" pitchFamily="2" charset="-122"/>
              </a:rPr>
              <a:t>, </a:t>
            </a:r>
            <a:r>
              <a:rPr lang="en-US" altLang="zh-CN" sz="2400" i="1" smtClean="0">
                <a:ea typeface="宋体" pitchFamily="2" charset="-122"/>
              </a:rPr>
              <a:t>uniform</a:t>
            </a:r>
            <a:r>
              <a:rPr lang="en-US" altLang="zh-CN" sz="2400" smtClean="0">
                <a:ea typeface="宋体" pitchFamily="2" charset="-122"/>
              </a:rPr>
              <a:t>, etc.</a:t>
            </a:r>
          </a:p>
          <a:p>
            <a:pPr eaLnBrk="1" hangingPunct="1"/>
            <a:r>
              <a:rPr lang="en-US" altLang="zh-CN" sz="2400" smtClean="0">
                <a:ea typeface="宋体" pitchFamily="2" charset="-122"/>
              </a:rPr>
              <a:t>Use a top-down approach to answer spatial data queries</a:t>
            </a:r>
          </a:p>
          <a:p>
            <a:pPr eaLnBrk="1" hangingPunct="1"/>
            <a:r>
              <a:rPr lang="en-US" altLang="zh-CN" sz="2400" smtClean="0">
                <a:ea typeface="宋体" pitchFamily="2" charset="-122"/>
              </a:rPr>
              <a:t>Start from a pre-selected layer—typically with a small number of cells</a:t>
            </a:r>
          </a:p>
          <a:p>
            <a:pPr eaLnBrk="1" hangingPunct="1"/>
            <a:r>
              <a:rPr lang="en-US" altLang="zh-CN" sz="2400" smtClean="0">
                <a:ea typeface="宋体" pitchFamily="2" charset="-122"/>
              </a:rPr>
              <a:t>For each cell in the current level compute the confidence interval</a:t>
            </a:r>
          </a:p>
        </p:txBody>
      </p:sp>
      <p:sp>
        <p:nvSpPr>
          <p:cNvPr id="64516" name="Line 4"/>
          <p:cNvSpPr>
            <a:spLocks noChangeShapeType="1"/>
          </p:cNvSpPr>
          <p:nvPr/>
        </p:nvSpPr>
        <p:spPr bwMode="auto">
          <a:xfrm>
            <a:off x="9124950" y="4724400"/>
            <a:ext cx="0" cy="1524000"/>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64517" name="Line 5"/>
          <p:cNvSpPr>
            <a:spLocks noChangeShapeType="1"/>
          </p:cNvSpPr>
          <p:nvPr/>
        </p:nvSpPr>
        <p:spPr bwMode="auto">
          <a:xfrm>
            <a:off x="9124950" y="6248400"/>
            <a:ext cx="0" cy="609600"/>
          </a:xfrm>
          <a:prstGeom prst="line">
            <a:avLst/>
          </a:prstGeom>
          <a:noFill/>
          <a:ln w="9525">
            <a:solidFill>
              <a:schemeClr val="tx1"/>
            </a:solidFill>
            <a:round/>
            <a:headEnd/>
            <a:tailEnd/>
          </a:ln>
        </p:spPr>
        <p:txBody>
          <a:bodyPr wrap="none" anchor="ctr"/>
          <a:lstStyle/>
          <a:p>
            <a:endParaRPr lang="zh-CN" altLang="en-US"/>
          </a:p>
        </p:txBody>
      </p:sp>
      <p:sp>
        <p:nvSpPr>
          <p:cNvPr id="64518" name="Line 6"/>
          <p:cNvSpPr>
            <a:spLocks noChangeShapeType="1"/>
          </p:cNvSpPr>
          <p:nvPr/>
        </p:nvSpPr>
        <p:spPr bwMode="auto">
          <a:xfrm>
            <a:off x="9124950" y="5638800"/>
            <a:ext cx="0" cy="609600"/>
          </a:xfrm>
          <a:prstGeom prst="line">
            <a:avLst/>
          </a:prstGeom>
          <a:noFill/>
          <a:ln w="9525">
            <a:solidFill>
              <a:schemeClr val="tx1"/>
            </a:solidFill>
            <a:round/>
            <a:headEnd/>
            <a:tailEnd/>
          </a:ln>
        </p:spPr>
        <p:txBody>
          <a:bodyPr wrap="none" anchor="ctr"/>
          <a:lstStyle/>
          <a:p>
            <a:endParaRPr lang="zh-CN" altLang="en-US"/>
          </a:p>
        </p:txBody>
      </p:sp>
      <p:sp>
        <p:nvSpPr>
          <p:cNvPr id="64519" name="Slide Number Placeholder 9"/>
          <p:cNvSpPr>
            <a:spLocks noGrp="1"/>
          </p:cNvSpPr>
          <p:nvPr>
            <p:ph type="sldNum" sz="quarter" idx="12"/>
          </p:nvPr>
        </p:nvSpPr>
        <p:spPr>
          <a:noFill/>
        </p:spPr>
        <p:txBody>
          <a:bodyPr/>
          <a:lstStyle/>
          <a:p>
            <a:fld id="{1443EE4D-2CA9-47EB-8F5B-33BF6589DE88}" type="slidenum">
              <a:rPr lang="en-US" altLang="zh-CN"/>
              <a:pPr/>
              <a:t>85</a:t>
            </a:fld>
            <a:endParaRPr lang="en-US" altLang="zh-CN"/>
          </a:p>
        </p:txBody>
      </p:sp>
    </p:spTree>
  </p:cSld>
  <p:clrMapOvr>
    <a:masterClrMapping/>
  </p:clrMapOvr>
  <p:transition>
    <p:zo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04800" y="228600"/>
            <a:ext cx="8610600" cy="838200"/>
          </a:xfrm>
          <a:noFill/>
        </p:spPr>
        <p:txBody>
          <a:bodyPr lIns="92075" tIns="46038" rIns="92075" bIns="46038" anchor="ctr"/>
          <a:lstStyle/>
          <a:p>
            <a:pPr eaLnBrk="1" hangingPunct="1"/>
            <a:r>
              <a:rPr lang="en-US" altLang="zh-CN" smtClean="0">
                <a:ea typeface="宋体" pitchFamily="2" charset="-122"/>
              </a:rPr>
              <a:t>STING Algorithm and Its Analysis</a:t>
            </a:r>
          </a:p>
        </p:txBody>
      </p:sp>
      <p:sp>
        <p:nvSpPr>
          <p:cNvPr id="65539" name="Rectangle 3"/>
          <p:cNvSpPr>
            <a:spLocks noGrp="1" noChangeArrowheads="1"/>
          </p:cNvSpPr>
          <p:nvPr>
            <p:ph type="body" idx="1"/>
          </p:nvPr>
        </p:nvSpPr>
        <p:spPr>
          <a:xfrm>
            <a:off x="381000" y="1447800"/>
            <a:ext cx="8305800" cy="4953000"/>
          </a:xfrm>
          <a:noFill/>
        </p:spPr>
        <p:txBody>
          <a:bodyPr lIns="92075" tIns="46038" rIns="92075" bIns="46038"/>
          <a:lstStyle/>
          <a:p>
            <a:pPr eaLnBrk="1" hangingPunct="1">
              <a:lnSpc>
                <a:spcPct val="90000"/>
              </a:lnSpc>
              <a:spcBef>
                <a:spcPct val="25000"/>
              </a:spcBef>
            </a:pPr>
            <a:r>
              <a:rPr lang="en-US" altLang="zh-CN" sz="2400" smtClean="0">
                <a:ea typeface="宋体" pitchFamily="2" charset="-122"/>
              </a:rPr>
              <a:t>Remove the irrelevant cells from further consideration</a:t>
            </a:r>
          </a:p>
          <a:p>
            <a:pPr eaLnBrk="1" hangingPunct="1">
              <a:lnSpc>
                <a:spcPct val="90000"/>
              </a:lnSpc>
              <a:spcBef>
                <a:spcPct val="25000"/>
              </a:spcBef>
            </a:pPr>
            <a:r>
              <a:rPr lang="en-US" altLang="zh-CN" sz="2400" smtClean="0">
                <a:ea typeface="宋体" pitchFamily="2" charset="-122"/>
              </a:rPr>
              <a:t>When finish examining the current layer, proceed to the next lower level </a:t>
            </a:r>
          </a:p>
          <a:p>
            <a:pPr eaLnBrk="1" hangingPunct="1">
              <a:lnSpc>
                <a:spcPct val="90000"/>
              </a:lnSpc>
              <a:spcBef>
                <a:spcPct val="25000"/>
              </a:spcBef>
            </a:pPr>
            <a:r>
              <a:rPr lang="en-US" altLang="zh-CN" sz="2400" smtClean="0">
                <a:ea typeface="宋体" pitchFamily="2" charset="-122"/>
              </a:rPr>
              <a:t>Repeat this process until the bottom layer is reached</a:t>
            </a:r>
          </a:p>
          <a:p>
            <a:pPr eaLnBrk="1" hangingPunct="1">
              <a:lnSpc>
                <a:spcPct val="90000"/>
              </a:lnSpc>
              <a:spcBef>
                <a:spcPct val="25000"/>
              </a:spcBef>
            </a:pPr>
            <a:r>
              <a:rPr lang="en-US" altLang="zh-CN" sz="2400" smtClean="0">
                <a:ea typeface="宋体" pitchFamily="2" charset="-122"/>
              </a:rPr>
              <a:t>Advantages:</a:t>
            </a:r>
          </a:p>
          <a:p>
            <a:pPr lvl="1" eaLnBrk="1" hangingPunct="1">
              <a:lnSpc>
                <a:spcPct val="90000"/>
              </a:lnSpc>
              <a:spcBef>
                <a:spcPct val="25000"/>
              </a:spcBef>
            </a:pPr>
            <a:r>
              <a:rPr lang="en-US" altLang="zh-CN" sz="2400" smtClean="0">
                <a:ea typeface="宋体" pitchFamily="2" charset="-122"/>
              </a:rPr>
              <a:t>Query-independent, easy to parallelize, incremental update</a:t>
            </a:r>
          </a:p>
          <a:p>
            <a:pPr lvl="1" eaLnBrk="1" hangingPunct="1">
              <a:lnSpc>
                <a:spcPct val="90000"/>
              </a:lnSpc>
              <a:spcBef>
                <a:spcPct val="25000"/>
              </a:spcBef>
            </a:pPr>
            <a:r>
              <a:rPr lang="en-US" altLang="zh-CN" sz="2400" i="1" smtClean="0">
                <a:ea typeface="宋体" pitchFamily="2" charset="-122"/>
              </a:rPr>
              <a:t>O(K),</a:t>
            </a:r>
            <a:r>
              <a:rPr lang="en-US" altLang="zh-CN" sz="2400" smtClean="0">
                <a:ea typeface="宋体" pitchFamily="2" charset="-122"/>
              </a:rPr>
              <a:t> where </a:t>
            </a:r>
            <a:r>
              <a:rPr lang="en-US" altLang="zh-CN" sz="2400" i="1" smtClean="0">
                <a:ea typeface="宋体" pitchFamily="2" charset="-122"/>
              </a:rPr>
              <a:t>K</a:t>
            </a:r>
            <a:r>
              <a:rPr lang="en-US" altLang="zh-CN" sz="2400" smtClean="0">
                <a:ea typeface="宋体" pitchFamily="2" charset="-122"/>
              </a:rPr>
              <a:t> is the number of grid cells at the lowest level </a:t>
            </a:r>
          </a:p>
          <a:p>
            <a:pPr eaLnBrk="1" hangingPunct="1">
              <a:lnSpc>
                <a:spcPct val="90000"/>
              </a:lnSpc>
              <a:spcBef>
                <a:spcPct val="25000"/>
              </a:spcBef>
            </a:pPr>
            <a:r>
              <a:rPr lang="en-US" altLang="zh-CN" sz="2400" smtClean="0">
                <a:ea typeface="宋体" pitchFamily="2" charset="-122"/>
              </a:rPr>
              <a:t>Disadvantages:</a:t>
            </a:r>
          </a:p>
          <a:p>
            <a:pPr lvl="1" eaLnBrk="1" hangingPunct="1">
              <a:lnSpc>
                <a:spcPct val="90000"/>
              </a:lnSpc>
              <a:spcBef>
                <a:spcPct val="25000"/>
              </a:spcBef>
            </a:pPr>
            <a:r>
              <a:rPr lang="en-US" altLang="zh-CN" sz="2400" smtClean="0">
                <a:ea typeface="宋体" pitchFamily="2" charset="-122"/>
              </a:rPr>
              <a:t>All the cluster boundaries are either horizontal or vertical, and no diagonal boundary is detected</a:t>
            </a:r>
          </a:p>
        </p:txBody>
      </p:sp>
      <p:sp>
        <p:nvSpPr>
          <p:cNvPr id="65540" name="Line 4"/>
          <p:cNvSpPr>
            <a:spLocks noChangeShapeType="1"/>
          </p:cNvSpPr>
          <p:nvPr/>
        </p:nvSpPr>
        <p:spPr bwMode="auto">
          <a:xfrm>
            <a:off x="9124950" y="4724400"/>
            <a:ext cx="0" cy="1524000"/>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65541" name="Slide Number Placeholder 7"/>
          <p:cNvSpPr>
            <a:spLocks noGrp="1"/>
          </p:cNvSpPr>
          <p:nvPr>
            <p:ph type="sldNum" sz="quarter" idx="12"/>
          </p:nvPr>
        </p:nvSpPr>
        <p:spPr>
          <a:noFill/>
        </p:spPr>
        <p:txBody>
          <a:bodyPr/>
          <a:lstStyle/>
          <a:p>
            <a:fld id="{E810D994-7ADF-4860-81B9-103F648DDB12}" type="slidenum">
              <a:rPr lang="en-US" altLang="zh-CN"/>
              <a:pPr/>
              <a:t>86</a:t>
            </a:fld>
            <a:endParaRPr lang="en-US" altLang="zh-CN"/>
          </a:p>
        </p:txBody>
      </p:sp>
    </p:spTree>
  </p:cSld>
  <p:clrMapOvr>
    <a:masterClrMapping/>
  </p:clrMapOvr>
  <p:transition>
    <p:zo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5F95F562-EFD6-458D-B1B5-42D0D0C7F112}" type="slidenum">
              <a:rPr lang="en-US" altLang="zh-CN" sz="1200">
                <a:ea typeface="宋体" pitchFamily="2" charset="-122"/>
              </a:rPr>
              <a:pPr algn="r"/>
              <a:t>87</a:t>
            </a:fld>
            <a:endParaRPr lang="en-US" altLang="zh-CN" sz="1200">
              <a:ea typeface="宋体" pitchFamily="2" charset="-122"/>
            </a:endParaRPr>
          </a:p>
        </p:txBody>
      </p:sp>
      <p:sp>
        <p:nvSpPr>
          <p:cNvPr id="66563" name="Rectangle 2"/>
          <p:cNvSpPr>
            <a:spLocks noGrp="1" noChangeArrowheads="1"/>
          </p:cNvSpPr>
          <p:nvPr>
            <p:ph type="title" idx="4294967295"/>
          </p:nvPr>
        </p:nvSpPr>
        <p:spPr>
          <a:xfrm>
            <a:off x="681038" y="436563"/>
            <a:ext cx="7226300" cy="498475"/>
          </a:xfrm>
        </p:spPr>
        <p:txBody>
          <a:bodyPr/>
          <a:lstStyle/>
          <a:p>
            <a:pPr eaLnBrk="1" hangingPunct="1"/>
            <a:r>
              <a:rPr lang="en-US" altLang="zh-CN" sz="3200" smtClean="0">
                <a:ea typeface="宋体" pitchFamily="2" charset="-122"/>
              </a:rPr>
              <a:t>CLIQUE (Clustering In QUEst)</a:t>
            </a:r>
            <a:r>
              <a:rPr lang="en-US" altLang="zh-CN" smtClean="0">
                <a:ea typeface="宋体" pitchFamily="2" charset="-122"/>
              </a:rPr>
              <a:t> </a:t>
            </a:r>
          </a:p>
        </p:txBody>
      </p:sp>
      <p:sp>
        <p:nvSpPr>
          <p:cNvPr id="66564" name="Rectangle 3"/>
          <p:cNvSpPr>
            <a:spLocks noGrp="1" noChangeArrowheads="1"/>
          </p:cNvSpPr>
          <p:nvPr>
            <p:ph type="body" idx="4294967295"/>
          </p:nvPr>
        </p:nvSpPr>
        <p:spPr>
          <a:xfrm>
            <a:off x="228600" y="1447800"/>
            <a:ext cx="8686800" cy="5105400"/>
          </a:xfrm>
        </p:spPr>
        <p:txBody>
          <a:bodyPr/>
          <a:lstStyle/>
          <a:p>
            <a:pPr eaLnBrk="1" hangingPunct="1">
              <a:lnSpc>
                <a:spcPct val="110000"/>
              </a:lnSpc>
              <a:spcBef>
                <a:spcPct val="50000"/>
              </a:spcBef>
              <a:buClr>
                <a:schemeClr val="tx1"/>
              </a:buClr>
            </a:pPr>
            <a:r>
              <a:rPr lang="en-US" altLang="zh-CN" sz="2000" smtClean="0">
                <a:ea typeface="宋体" pitchFamily="2" charset="-122"/>
              </a:rPr>
              <a:t>Agrawal, Gehrke, Gunopulos, Raghavan (SIGMOD’98)</a:t>
            </a:r>
          </a:p>
          <a:p>
            <a:pPr eaLnBrk="1" hangingPunct="1">
              <a:lnSpc>
                <a:spcPct val="110000"/>
              </a:lnSpc>
              <a:spcBef>
                <a:spcPct val="50000"/>
              </a:spcBef>
              <a:buClr>
                <a:schemeClr val="tx1"/>
              </a:buClr>
            </a:pPr>
            <a:r>
              <a:rPr lang="en-US" altLang="zh-CN" sz="2000" smtClean="0">
                <a:ea typeface="宋体" pitchFamily="2" charset="-122"/>
              </a:rPr>
              <a:t>Automatically identifying subspaces of a high dimensional data space that allow better clustering than original space </a:t>
            </a:r>
          </a:p>
          <a:p>
            <a:pPr eaLnBrk="1" hangingPunct="1">
              <a:lnSpc>
                <a:spcPct val="110000"/>
              </a:lnSpc>
              <a:spcBef>
                <a:spcPct val="50000"/>
              </a:spcBef>
              <a:buClr>
                <a:schemeClr val="tx1"/>
              </a:buClr>
            </a:pPr>
            <a:r>
              <a:rPr lang="en-US" altLang="zh-CN" sz="2000" smtClean="0">
                <a:ea typeface="宋体" pitchFamily="2" charset="-122"/>
              </a:rPr>
              <a:t>CLIQUE can be considered as both density-based and grid-based</a:t>
            </a:r>
          </a:p>
          <a:p>
            <a:pPr lvl="1" eaLnBrk="1" hangingPunct="1">
              <a:lnSpc>
                <a:spcPct val="110000"/>
              </a:lnSpc>
              <a:spcBef>
                <a:spcPct val="50000"/>
              </a:spcBef>
              <a:buClr>
                <a:schemeClr val="tx1"/>
              </a:buClr>
            </a:pPr>
            <a:r>
              <a:rPr lang="en-US" altLang="zh-CN" sz="2000" smtClean="0">
                <a:ea typeface="宋体" pitchFamily="2" charset="-122"/>
              </a:rPr>
              <a:t>It partitions each dimension into the same number of equal length interval</a:t>
            </a:r>
          </a:p>
          <a:p>
            <a:pPr lvl="1" eaLnBrk="1" hangingPunct="1">
              <a:lnSpc>
                <a:spcPct val="110000"/>
              </a:lnSpc>
              <a:spcBef>
                <a:spcPct val="50000"/>
              </a:spcBef>
              <a:buClr>
                <a:schemeClr val="tx1"/>
              </a:buClr>
            </a:pPr>
            <a:r>
              <a:rPr lang="en-US" altLang="zh-CN" sz="2000" smtClean="0">
                <a:ea typeface="宋体" pitchFamily="2" charset="-122"/>
              </a:rPr>
              <a:t>It partitions an m-dimensional data space into non-overlapping rectangular units</a:t>
            </a:r>
          </a:p>
          <a:p>
            <a:pPr lvl="1" eaLnBrk="1" hangingPunct="1">
              <a:lnSpc>
                <a:spcPct val="110000"/>
              </a:lnSpc>
              <a:spcBef>
                <a:spcPct val="50000"/>
              </a:spcBef>
              <a:buClr>
                <a:schemeClr val="tx1"/>
              </a:buClr>
            </a:pPr>
            <a:r>
              <a:rPr lang="en-US" altLang="zh-CN" sz="2000" smtClean="0">
                <a:ea typeface="宋体" pitchFamily="2" charset="-122"/>
              </a:rPr>
              <a:t>A unit is dense if the fraction of total data points contained in the unit exceeds the input model parameter</a:t>
            </a:r>
          </a:p>
          <a:p>
            <a:pPr lvl="1" eaLnBrk="1" hangingPunct="1">
              <a:lnSpc>
                <a:spcPct val="110000"/>
              </a:lnSpc>
              <a:spcBef>
                <a:spcPct val="50000"/>
              </a:spcBef>
              <a:buClr>
                <a:schemeClr val="tx1"/>
              </a:buClr>
            </a:pPr>
            <a:r>
              <a:rPr lang="en-US" altLang="zh-CN" sz="2000" smtClean="0">
                <a:ea typeface="宋体" pitchFamily="2" charset="-122"/>
              </a:rPr>
              <a:t>A cluster is a maximal set of connected dense units within a subspace</a:t>
            </a:r>
          </a:p>
        </p:txBody>
      </p:sp>
    </p:spTree>
  </p:cSld>
  <p:clrMapOvr>
    <a:masterClrMapping/>
  </p:clrMapOvr>
  <p:transition>
    <p:zo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9E0D33A4-08CF-400B-BDC1-59A6B49E388F}" type="slidenum">
              <a:rPr lang="en-US" altLang="zh-CN" sz="1200">
                <a:ea typeface="宋体" pitchFamily="2" charset="-122"/>
              </a:rPr>
              <a:pPr algn="r"/>
              <a:t>88</a:t>
            </a:fld>
            <a:endParaRPr lang="en-US" altLang="zh-CN" sz="1200">
              <a:ea typeface="宋体" pitchFamily="2" charset="-122"/>
            </a:endParaRPr>
          </a:p>
        </p:txBody>
      </p:sp>
      <p:sp>
        <p:nvSpPr>
          <p:cNvPr id="67587" name="Rectangle 2"/>
          <p:cNvSpPr>
            <a:spLocks noGrp="1" noChangeArrowheads="1"/>
          </p:cNvSpPr>
          <p:nvPr>
            <p:ph type="title" idx="4294967295"/>
          </p:nvPr>
        </p:nvSpPr>
        <p:spPr>
          <a:xfrm>
            <a:off x="681038" y="436563"/>
            <a:ext cx="7226300" cy="498475"/>
          </a:xfrm>
        </p:spPr>
        <p:txBody>
          <a:bodyPr/>
          <a:lstStyle/>
          <a:p>
            <a:pPr eaLnBrk="1" hangingPunct="1"/>
            <a:r>
              <a:rPr lang="en-US" altLang="zh-CN" sz="3200" smtClean="0">
                <a:ea typeface="宋体" pitchFamily="2" charset="-122"/>
              </a:rPr>
              <a:t>CLIQUE: The Major Steps</a:t>
            </a:r>
          </a:p>
        </p:txBody>
      </p:sp>
      <p:sp>
        <p:nvSpPr>
          <p:cNvPr id="67588" name="Rectangle 3"/>
          <p:cNvSpPr>
            <a:spLocks noGrp="1" noChangeArrowheads="1"/>
          </p:cNvSpPr>
          <p:nvPr>
            <p:ph type="body" idx="4294967295"/>
          </p:nvPr>
        </p:nvSpPr>
        <p:spPr>
          <a:xfrm>
            <a:off x="304800" y="1371600"/>
            <a:ext cx="8610600" cy="4953000"/>
          </a:xfrm>
        </p:spPr>
        <p:txBody>
          <a:bodyPr/>
          <a:lstStyle/>
          <a:p>
            <a:pPr eaLnBrk="1" hangingPunct="1">
              <a:lnSpc>
                <a:spcPct val="90000"/>
              </a:lnSpc>
              <a:spcBef>
                <a:spcPct val="50000"/>
              </a:spcBef>
              <a:buClr>
                <a:schemeClr val="tx1"/>
              </a:buClr>
            </a:pPr>
            <a:r>
              <a:rPr lang="en-US" altLang="zh-CN" sz="2400" smtClean="0">
                <a:solidFill>
                  <a:srgbClr val="261C6E"/>
                </a:solidFill>
                <a:ea typeface="宋体" pitchFamily="2" charset="-122"/>
              </a:rPr>
              <a:t>Partition the data space and find the number of points that lie inside each cell of the partition.</a:t>
            </a:r>
          </a:p>
          <a:p>
            <a:pPr eaLnBrk="1" hangingPunct="1">
              <a:lnSpc>
                <a:spcPct val="90000"/>
              </a:lnSpc>
              <a:spcBef>
                <a:spcPct val="50000"/>
              </a:spcBef>
              <a:buClr>
                <a:schemeClr val="tx1"/>
              </a:buClr>
            </a:pPr>
            <a:r>
              <a:rPr lang="en-US" altLang="zh-CN" sz="2400" smtClean="0">
                <a:solidFill>
                  <a:srgbClr val="261C6E"/>
                </a:solidFill>
                <a:ea typeface="宋体" pitchFamily="2" charset="-122"/>
              </a:rPr>
              <a:t>Identify the subspaces that contain clusters using the Apriori principle</a:t>
            </a:r>
          </a:p>
          <a:p>
            <a:pPr eaLnBrk="1" hangingPunct="1">
              <a:lnSpc>
                <a:spcPct val="90000"/>
              </a:lnSpc>
              <a:spcBef>
                <a:spcPct val="50000"/>
              </a:spcBef>
              <a:buClr>
                <a:schemeClr val="tx1"/>
              </a:buClr>
            </a:pPr>
            <a:r>
              <a:rPr lang="en-US" altLang="zh-CN" sz="2400" smtClean="0">
                <a:solidFill>
                  <a:srgbClr val="261C6E"/>
                </a:solidFill>
                <a:ea typeface="宋体" pitchFamily="2" charset="-122"/>
              </a:rPr>
              <a:t>Identify clusters</a:t>
            </a:r>
            <a:endParaRPr lang="en-US" altLang="zh-CN" sz="2400" smtClean="0">
              <a:ea typeface="宋体" pitchFamily="2" charset="-122"/>
            </a:endParaRPr>
          </a:p>
          <a:p>
            <a:pPr lvl="1" eaLnBrk="1" hangingPunct="1">
              <a:lnSpc>
                <a:spcPct val="90000"/>
              </a:lnSpc>
              <a:spcBef>
                <a:spcPct val="50000"/>
              </a:spcBef>
              <a:buClr>
                <a:schemeClr val="tx1"/>
              </a:buClr>
            </a:pPr>
            <a:r>
              <a:rPr lang="en-US" altLang="zh-CN" sz="2400" smtClean="0">
                <a:ea typeface="宋体" pitchFamily="2" charset="-122"/>
              </a:rPr>
              <a:t>Determine dense units in all subspaces of interests</a:t>
            </a:r>
          </a:p>
          <a:p>
            <a:pPr lvl="1" eaLnBrk="1" hangingPunct="1">
              <a:lnSpc>
                <a:spcPct val="90000"/>
              </a:lnSpc>
            </a:pPr>
            <a:r>
              <a:rPr lang="en-US" altLang="zh-CN" sz="2400" smtClean="0">
                <a:ea typeface="宋体" pitchFamily="2" charset="-122"/>
              </a:rPr>
              <a:t>Determine connected dense units in all subspaces of interests.</a:t>
            </a:r>
          </a:p>
          <a:p>
            <a:pPr eaLnBrk="1" hangingPunct="1">
              <a:lnSpc>
                <a:spcPct val="90000"/>
              </a:lnSpc>
              <a:spcBef>
                <a:spcPct val="50000"/>
              </a:spcBef>
              <a:buClr>
                <a:schemeClr val="tx1"/>
              </a:buClr>
            </a:pPr>
            <a:r>
              <a:rPr lang="en-US" altLang="zh-CN" sz="2400" smtClean="0">
                <a:solidFill>
                  <a:srgbClr val="261C6E"/>
                </a:solidFill>
                <a:ea typeface="宋体" pitchFamily="2" charset="-122"/>
              </a:rPr>
              <a:t>Generate minimal description for the clusters</a:t>
            </a:r>
            <a:endParaRPr lang="en-US" altLang="zh-CN" sz="2400" smtClean="0">
              <a:ea typeface="宋体" pitchFamily="2" charset="-122"/>
            </a:endParaRPr>
          </a:p>
          <a:p>
            <a:pPr lvl="1" eaLnBrk="1" hangingPunct="1">
              <a:lnSpc>
                <a:spcPct val="90000"/>
              </a:lnSpc>
            </a:pPr>
            <a:r>
              <a:rPr lang="en-US" altLang="zh-CN" sz="2400" smtClean="0">
                <a:ea typeface="宋体" pitchFamily="2" charset="-122"/>
              </a:rPr>
              <a:t>Determine maximal regions that cover a cluster of connected dense units for each cluster</a:t>
            </a:r>
          </a:p>
          <a:p>
            <a:pPr lvl="1" eaLnBrk="1" hangingPunct="1">
              <a:lnSpc>
                <a:spcPct val="90000"/>
              </a:lnSpc>
            </a:pPr>
            <a:r>
              <a:rPr lang="en-US" altLang="zh-CN" sz="2400" smtClean="0">
                <a:ea typeface="宋体" pitchFamily="2" charset="-122"/>
              </a:rPr>
              <a:t>Determination of minimal cover for each cluster</a:t>
            </a:r>
          </a:p>
        </p:txBody>
      </p:sp>
    </p:spTree>
  </p:cSld>
  <p:clrMapOvr>
    <a:masterClrMapping/>
  </p:clrMapOvr>
  <p:transition>
    <p:zo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3"/>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737D2D1F-61E4-474A-9C9F-0BE2DA4C2B8B}" type="slidenum">
              <a:rPr lang="en-US" altLang="zh-CN" sz="1200">
                <a:ea typeface="宋体" pitchFamily="2" charset="-122"/>
              </a:rPr>
              <a:pPr algn="r"/>
              <a:t>89</a:t>
            </a:fld>
            <a:endParaRPr lang="en-US" altLang="zh-CN" sz="1200">
              <a:ea typeface="宋体" pitchFamily="2" charset="-122"/>
            </a:endParaRPr>
          </a:p>
        </p:txBody>
      </p:sp>
      <p:sp>
        <p:nvSpPr>
          <p:cNvPr id="68611" name="Text Box 2"/>
          <p:cNvSpPr txBox="1">
            <a:spLocks noChangeArrowheads="1"/>
          </p:cNvSpPr>
          <p:nvPr/>
        </p:nvSpPr>
        <p:spPr bwMode="auto">
          <a:xfrm rot="-5400000">
            <a:off x="19844" y="369094"/>
            <a:ext cx="1058862" cy="641350"/>
          </a:xfrm>
          <a:prstGeom prst="rect">
            <a:avLst/>
          </a:prstGeom>
          <a:noFill/>
          <a:ln w="9525">
            <a:noFill/>
            <a:miter lim="800000"/>
            <a:headEnd/>
            <a:tailEnd/>
          </a:ln>
        </p:spPr>
        <p:txBody>
          <a:bodyPr>
            <a:spAutoFit/>
          </a:bodyPr>
          <a:lstStyle/>
          <a:p>
            <a:pPr algn="l" eaLnBrk="0" hangingPunct="0">
              <a:spcBef>
                <a:spcPct val="50000"/>
              </a:spcBef>
            </a:pPr>
            <a:r>
              <a:rPr lang="en-US" altLang="zh-CN" sz="1800">
                <a:latin typeface="Times New Roman" pitchFamily="18" charset="0"/>
                <a:ea typeface="宋体" pitchFamily="2" charset="-122"/>
              </a:rPr>
              <a:t>Salary (10,000)</a:t>
            </a:r>
            <a:endParaRPr lang="en-US" altLang="zh-CN">
              <a:latin typeface="Times New Roman" pitchFamily="18" charset="0"/>
              <a:ea typeface="宋体" pitchFamily="2" charset="-122"/>
            </a:endParaRPr>
          </a:p>
        </p:txBody>
      </p:sp>
      <p:sp>
        <p:nvSpPr>
          <p:cNvPr id="68612" name="Rectangle 3" descr="25%"/>
          <p:cNvSpPr>
            <a:spLocks noChangeArrowheads="1"/>
          </p:cNvSpPr>
          <p:nvPr/>
        </p:nvSpPr>
        <p:spPr bwMode="auto">
          <a:xfrm>
            <a:off x="2133600" y="1066800"/>
            <a:ext cx="914400" cy="1204913"/>
          </a:xfrm>
          <a:prstGeom prst="rect">
            <a:avLst/>
          </a:prstGeom>
          <a:pattFill prst="pct25">
            <a:fgClr>
              <a:schemeClr val="tx2"/>
            </a:fgClr>
            <a:bgClr>
              <a:srgbClr val="FFFFFF"/>
            </a:bgClr>
          </a:pattFill>
          <a:ln w="9525">
            <a:solidFill>
              <a:schemeClr val="tx1"/>
            </a:solidFill>
            <a:miter lim="800000"/>
            <a:headEnd/>
            <a:tailEnd/>
          </a:ln>
        </p:spPr>
        <p:txBody>
          <a:bodyPr anchor="ctr">
            <a:spAutoFit/>
          </a:bodyPr>
          <a:lstStyle/>
          <a:p>
            <a:endParaRPr lang="zh-CN" altLang="zh-CN"/>
          </a:p>
        </p:txBody>
      </p:sp>
      <p:sp>
        <p:nvSpPr>
          <p:cNvPr id="68613" name="Rectangle 4" descr="25%"/>
          <p:cNvSpPr>
            <a:spLocks noChangeArrowheads="1"/>
          </p:cNvSpPr>
          <p:nvPr/>
        </p:nvSpPr>
        <p:spPr bwMode="auto">
          <a:xfrm>
            <a:off x="1524000" y="762000"/>
            <a:ext cx="1219200" cy="1219200"/>
          </a:xfrm>
          <a:prstGeom prst="rect">
            <a:avLst/>
          </a:prstGeom>
          <a:pattFill prst="pct25">
            <a:fgClr>
              <a:schemeClr val="tx2"/>
            </a:fgClr>
            <a:bgClr>
              <a:srgbClr val="FFFFFF"/>
            </a:bgClr>
          </a:pattFill>
          <a:ln w="9525">
            <a:solidFill>
              <a:schemeClr val="tx1"/>
            </a:solidFill>
            <a:miter lim="800000"/>
            <a:headEnd/>
            <a:tailEnd/>
          </a:ln>
        </p:spPr>
        <p:txBody>
          <a:bodyPr anchor="ctr">
            <a:spAutoFit/>
          </a:bodyPr>
          <a:lstStyle/>
          <a:p>
            <a:endParaRPr lang="zh-CN" altLang="zh-CN"/>
          </a:p>
        </p:txBody>
      </p:sp>
      <p:sp>
        <p:nvSpPr>
          <p:cNvPr id="68614" name="Rectangle 5"/>
          <p:cNvSpPr>
            <a:spLocks noChangeArrowheads="1"/>
          </p:cNvSpPr>
          <p:nvPr/>
        </p:nvSpPr>
        <p:spPr bwMode="auto">
          <a:xfrm>
            <a:off x="1219200" y="381000"/>
            <a:ext cx="2438400" cy="2514600"/>
          </a:xfrm>
          <a:prstGeom prst="rect">
            <a:avLst/>
          </a:prstGeom>
          <a:noFill/>
          <a:ln w="9525">
            <a:solidFill>
              <a:schemeClr val="tx1"/>
            </a:solidFill>
            <a:miter lim="800000"/>
            <a:headEnd/>
            <a:tailEnd/>
          </a:ln>
        </p:spPr>
        <p:txBody>
          <a:bodyPr anchor="ctr">
            <a:spAutoFit/>
          </a:bodyPr>
          <a:lstStyle/>
          <a:p>
            <a:endParaRPr lang="zh-CN" altLang="zh-CN"/>
          </a:p>
        </p:txBody>
      </p:sp>
      <p:sp>
        <p:nvSpPr>
          <p:cNvPr id="68615" name="Line 6"/>
          <p:cNvSpPr>
            <a:spLocks noChangeShapeType="1"/>
          </p:cNvSpPr>
          <p:nvPr/>
        </p:nvSpPr>
        <p:spPr bwMode="auto">
          <a:xfrm>
            <a:off x="2438400" y="381000"/>
            <a:ext cx="0" cy="2514600"/>
          </a:xfrm>
          <a:prstGeom prst="line">
            <a:avLst/>
          </a:prstGeom>
          <a:noFill/>
          <a:ln w="9525">
            <a:solidFill>
              <a:schemeClr val="tx1"/>
            </a:solidFill>
            <a:round/>
            <a:headEnd/>
            <a:tailEnd/>
          </a:ln>
        </p:spPr>
        <p:txBody>
          <a:bodyPr anchor="ctr">
            <a:spAutoFit/>
          </a:bodyPr>
          <a:lstStyle/>
          <a:p>
            <a:endParaRPr lang="zh-CN" altLang="en-US"/>
          </a:p>
        </p:txBody>
      </p:sp>
      <p:sp>
        <p:nvSpPr>
          <p:cNvPr id="68616" name="Line 7"/>
          <p:cNvSpPr>
            <a:spLocks noChangeShapeType="1"/>
          </p:cNvSpPr>
          <p:nvPr/>
        </p:nvSpPr>
        <p:spPr bwMode="auto">
          <a:xfrm>
            <a:off x="3048000" y="381000"/>
            <a:ext cx="0" cy="2514600"/>
          </a:xfrm>
          <a:prstGeom prst="line">
            <a:avLst/>
          </a:prstGeom>
          <a:noFill/>
          <a:ln w="9525">
            <a:solidFill>
              <a:schemeClr val="tx1"/>
            </a:solidFill>
            <a:round/>
            <a:headEnd/>
            <a:tailEnd/>
          </a:ln>
        </p:spPr>
        <p:txBody>
          <a:bodyPr anchor="ctr">
            <a:spAutoFit/>
          </a:bodyPr>
          <a:lstStyle/>
          <a:p>
            <a:endParaRPr lang="zh-CN" altLang="en-US"/>
          </a:p>
        </p:txBody>
      </p:sp>
      <p:sp>
        <p:nvSpPr>
          <p:cNvPr id="68617" name="Line 8"/>
          <p:cNvSpPr>
            <a:spLocks noChangeShapeType="1"/>
          </p:cNvSpPr>
          <p:nvPr/>
        </p:nvSpPr>
        <p:spPr bwMode="auto">
          <a:xfrm>
            <a:off x="1828800" y="381000"/>
            <a:ext cx="0" cy="2514600"/>
          </a:xfrm>
          <a:prstGeom prst="line">
            <a:avLst/>
          </a:prstGeom>
          <a:noFill/>
          <a:ln w="9525">
            <a:solidFill>
              <a:schemeClr val="tx1"/>
            </a:solidFill>
            <a:round/>
            <a:headEnd/>
            <a:tailEnd/>
          </a:ln>
        </p:spPr>
        <p:txBody>
          <a:bodyPr anchor="ctr">
            <a:spAutoFit/>
          </a:bodyPr>
          <a:lstStyle/>
          <a:p>
            <a:endParaRPr lang="zh-CN" altLang="en-US"/>
          </a:p>
        </p:txBody>
      </p:sp>
      <p:sp>
        <p:nvSpPr>
          <p:cNvPr id="68618" name="Line 9"/>
          <p:cNvSpPr>
            <a:spLocks noChangeShapeType="1"/>
          </p:cNvSpPr>
          <p:nvPr/>
        </p:nvSpPr>
        <p:spPr bwMode="auto">
          <a:xfrm>
            <a:off x="3352800" y="381000"/>
            <a:ext cx="0" cy="2514600"/>
          </a:xfrm>
          <a:prstGeom prst="line">
            <a:avLst/>
          </a:prstGeom>
          <a:noFill/>
          <a:ln w="9525">
            <a:solidFill>
              <a:schemeClr val="tx1"/>
            </a:solidFill>
            <a:round/>
            <a:headEnd/>
            <a:tailEnd/>
          </a:ln>
        </p:spPr>
        <p:txBody>
          <a:bodyPr anchor="ctr">
            <a:spAutoFit/>
          </a:bodyPr>
          <a:lstStyle/>
          <a:p>
            <a:endParaRPr lang="zh-CN" altLang="en-US"/>
          </a:p>
        </p:txBody>
      </p:sp>
      <p:sp>
        <p:nvSpPr>
          <p:cNvPr id="68619" name="Line 10"/>
          <p:cNvSpPr>
            <a:spLocks noChangeShapeType="1"/>
          </p:cNvSpPr>
          <p:nvPr/>
        </p:nvSpPr>
        <p:spPr bwMode="auto">
          <a:xfrm>
            <a:off x="2743200" y="381000"/>
            <a:ext cx="0" cy="2514600"/>
          </a:xfrm>
          <a:prstGeom prst="line">
            <a:avLst/>
          </a:prstGeom>
          <a:noFill/>
          <a:ln w="9525">
            <a:solidFill>
              <a:schemeClr val="tx1"/>
            </a:solidFill>
            <a:round/>
            <a:headEnd/>
            <a:tailEnd/>
          </a:ln>
        </p:spPr>
        <p:txBody>
          <a:bodyPr anchor="ctr">
            <a:spAutoFit/>
          </a:bodyPr>
          <a:lstStyle/>
          <a:p>
            <a:endParaRPr lang="zh-CN" altLang="en-US"/>
          </a:p>
        </p:txBody>
      </p:sp>
      <p:sp>
        <p:nvSpPr>
          <p:cNvPr id="68620" name="Line 11"/>
          <p:cNvSpPr>
            <a:spLocks noChangeShapeType="1"/>
          </p:cNvSpPr>
          <p:nvPr/>
        </p:nvSpPr>
        <p:spPr bwMode="auto">
          <a:xfrm>
            <a:off x="2133600" y="381000"/>
            <a:ext cx="0" cy="2514600"/>
          </a:xfrm>
          <a:prstGeom prst="line">
            <a:avLst/>
          </a:prstGeom>
          <a:noFill/>
          <a:ln w="9525">
            <a:solidFill>
              <a:schemeClr val="tx1"/>
            </a:solidFill>
            <a:round/>
            <a:headEnd/>
            <a:tailEnd/>
          </a:ln>
        </p:spPr>
        <p:txBody>
          <a:bodyPr anchor="ctr">
            <a:spAutoFit/>
          </a:bodyPr>
          <a:lstStyle/>
          <a:p>
            <a:endParaRPr lang="zh-CN" altLang="en-US"/>
          </a:p>
        </p:txBody>
      </p:sp>
      <p:sp>
        <p:nvSpPr>
          <p:cNvPr id="68621" name="Line 12"/>
          <p:cNvSpPr>
            <a:spLocks noChangeShapeType="1"/>
          </p:cNvSpPr>
          <p:nvPr/>
        </p:nvSpPr>
        <p:spPr bwMode="auto">
          <a:xfrm>
            <a:off x="1524000" y="381000"/>
            <a:ext cx="0" cy="2514600"/>
          </a:xfrm>
          <a:prstGeom prst="line">
            <a:avLst/>
          </a:prstGeom>
          <a:noFill/>
          <a:ln w="9525">
            <a:solidFill>
              <a:schemeClr val="tx1"/>
            </a:solidFill>
            <a:round/>
            <a:headEnd/>
            <a:tailEnd/>
          </a:ln>
        </p:spPr>
        <p:txBody>
          <a:bodyPr anchor="ctr">
            <a:spAutoFit/>
          </a:bodyPr>
          <a:lstStyle/>
          <a:p>
            <a:endParaRPr lang="zh-CN" altLang="en-US"/>
          </a:p>
        </p:txBody>
      </p:sp>
      <p:sp>
        <p:nvSpPr>
          <p:cNvPr id="68622" name="Line 13"/>
          <p:cNvSpPr>
            <a:spLocks noChangeShapeType="1"/>
          </p:cNvSpPr>
          <p:nvPr/>
        </p:nvSpPr>
        <p:spPr bwMode="auto">
          <a:xfrm rot="16200000" flipH="1">
            <a:off x="2439988" y="458787"/>
            <a:ext cx="0" cy="2435225"/>
          </a:xfrm>
          <a:prstGeom prst="line">
            <a:avLst/>
          </a:prstGeom>
          <a:noFill/>
          <a:ln w="9525">
            <a:solidFill>
              <a:schemeClr val="tx1"/>
            </a:solidFill>
            <a:round/>
            <a:headEnd/>
            <a:tailEnd/>
          </a:ln>
        </p:spPr>
        <p:txBody>
          <a:bodyPr anchor="ctr">
            <a:spAutoFit/>
          </a:bodyPr>
          <a:lstStyle/>
          <a:p>
            <a:endParaRPr lang="zh-CN" altLang="en-US"/>
          </a:p>
        </p:txBody>
      </p:sp>
      <p:sp>
        <p:nvSpPr>
          <p:cNvPr id="68623" name="Line 14"/>
          <p:cNvSpPr>
            <a:spLocks noChangeShapeType="1"/>
          </p:cNvSpPr>
          <p:nvPr/>
        </p:nvSpPr>
        <p:spPr bwMode="auto">
          <a:xfrm rot="16200000" flipH="1">
            <a:off x="2436813" y="1068387"/>
            <a:ext cx="0" cy="2435225"/>
          </a:xfrm>
          <a:prstGeom prst="line">
            <a:avLst/>
          </a:prstGeom>
          <a:noFill/>
          <a:ln w="9525">
            <a:solidFill>
              <a:schemeClr val="tx1"/>
            </a:solidFill>
            <a:round/>
            <a:headEnd/>
            <a:tailEnd/>
          </a:ln>
        </p:spPr>
        <p:txBody>
          <a:bodyPr anchor="ctr">
            <a:spAutoFit/>
          </a:bodyPr>
          <a:lstStyle/>
          <a:p>
            <a:endParaRPr lang="zh-CN" altLang="en-US"/>
          </a:p>
        </p:txBody>
      </p:sp>
      <p:sp>
        <p:nvSpPr>
          <p:cNvPr id="68624" name="Line 15"/>
          <p:cNvSpPr>
            <a:spLocks noChangeShapeType="1"/>
          </p:cNvSpPr>
          <p:nvPr/>
        </p:nvSpPr>
        <p:spPr bwMode="auto">
          <a:xfrm rot="16200000" flipH="1">
            <a:off x="2436813" y="153987"/>
            <a:ext cx="0" cy="2435225"/>
          </a:xfrm>
          <a:prstGeom prst="line">
            <a:avLst/>
          </a:prstGeom>
          <a:noFill/>
          <a:ln w="9525">
            <a:solidFill>
              <a:schemeClr val="tx1"/>
            </a:solidFill>
            <a:round/>
            <a:headEnd/>
            <a:tailEnd/>
          </a:ln>
        </p:spPr>
        <p:txBody>
          <a:bodyPr anchor="ctr">
            <a:spAutoFit/>
          </a:bodyPr>
          <a:lstStyle/>
          <a:p>
            <a:endParaRPr lang="zh-CN" altLang="en-US"/>
          </a:p>
        </p:txBody>
      </p:sp>
      <p:sp>
        <p:nvSpPr>
          <p:cNvPr id="68625" name="Line 16"/>
          <p:cNvSpPr>
            <a:spLocks noChangeShapeType="1"/>
          </p:cNvSpPr>
          <p:nvPr/>
        </p:nvSpPr>
        <p:spPr bwMode="auto">
          <a:xfrm rot="16200000" flipH="1">
            <a:off x="2436813" y="-455613"/>
            <a:ext cx="0" cy="2435225"/>
          </a:xfrm>
          <a:prstGeom prst="line">
            <a:avLst/>
          </a:prstGeom>
          <a:noFill/>
          <a:ln w="9525">
            <a:solidFill>
              <a:schemeClr val="tx1"/>
            </a:solidFill>
            <a:round/>
            <a:headEnd/>
            <a:tailEnd/>
          </a:ln>
        </p:spPr>
        <p:txBody>
          <a:bodyPr anchor="ctr">
            <a:spAutoFit/>
          </a:bodyPr>
          <a:lstStyle/>
          <a:p>
            <a:endParaRPr lang="zh-CN" altLang="en-US"/>
          </a:p>
        </p:txBody>
      </p:sp>
      <p:sp>
        <p:nvSpPr>
          <p:cNvPr id="68626" name="Line 17"/>
          <p:cNvSpPr>
            <a:spLocks noChangeShapeType="1"/>
          </p:cNvSpPr>
          <p:nvPr/>
        </p:nvSpPr>
        <p:spPr bwMode="auto">
          <a:xfrm rot="16200000" flipH="1">
            <a:off x="2436813" y="-150813"/>
            <a:ext cx="0" cy="2435225"/>
          </a:xfrm>
          <a:prstGeom prst="line">
            <a:avLst/>
          </a:prstGeom>
          <a:noFill/>
          <a:ln w="9525">
            <a:solidFill>
              <a:schemeClr val="tx1"/>
            </a:solidFill>
            <a:round/>
            <a:headEnd/>
            <a:tailEnd/>
          </a:ln>
        </p:spPr>
        <p:txBody>
          <a:bodyPr anchor="ctr">
            <a:spAutoFit/>
          </a:bodyPr>
          <a:lstStyle/>
          <a:p>
            <a:endParaRPr lang="zh-CN" altLang="en-US"/>
          </a:p>
        </p:txBody>
      </p:sp>
      <p:sp>
        <p:nvSpPr>
          <p:cNvPr id="68627" name="Line 18"/>
          <p:cNvSpPr>
            <a:spLocks noChangeShapeType="1"/>
          </p:cNvSpPr>
          <p:nvPr/>
        </p:nvSpPr>
        <p:spPr bwMode="auto">
          <a:xfrm rot="16200000" flipH="1">
            <a:off x="2436813" y="763587"/>
            <a:ext cx="0" cy="2435225"/>
          </a:xfrm>
          <a:prstGeom prst="line">
            <a:avLst/>
          </a:prstGeom>
          <a:noFill/>
          <a:ln w="9525">
            <a:solidFill>
              <a:schemeClr val="tx1"/>
            </a:solidFill>
            <a:round/>
            <a:headEnd/>
            <a:tailEnd/>
          </a:ln>
        </p:spPr>
        <p:txBody>
          <a:bodyPr anchor="ctr">
            <a:spAutoFit/>
          </a:bodyPr>
          <a:lstStyle/>
          <a:p>
            <a:endParaRPr lang="zh-CN" altLang="en-US"/>
          </a:p>
        </p:txBody>
      </p:sp>
      <p:sp>
        <p:nvSpPr>
          <p:cNvPr id="68628" name="Line 19"/>
          <p:cNvSpPr>
            <a:spLocks noChangeShapeType="1"/>
          </p:cNvSpPr>
          <p:nvPr/>
        </p:nvSpPr>
        <p:spPr bwMode="auto">
          <a:xfrm rot="16200000" flipH="1">
            <a:off x="2436813" y="1373187"/>
            <a:ext cx="0" cy="2435225"/>
          </a:xfrm>
          <a:prstGeom prst="line">
            <a:avLst/>
          </a:prstGeom>
          <a:noFill/>
          <a:ln w="9525">
            <a:solidFill>
              <a:schemeClr val="tx1"/>
            </a:solidFill>
            <a:round/>
            <a:headEnd/>
            <a:tailEnd/>
          </a:ln>
        </p:spPr>
        <p:txBody>
          <a:bodyPr anchor="ctr">
            <a:spAutoFit/>
          </a:bodyPr>
          <a:lstStyle/>
          <a:p>
            <a:endParaRPr lang="zh-CN" altLang="en-US"/>
          </a:p>
        </p:txBody>
      </p:sp>
      <p:sp>
        <p:nvSpPr>
          <p:cNvPr id="68629" name="Text Box 20"/>
          <p:cNvSpPr txBox="1">
            <a:spLocks noChangeArrowheads="1"/>
          </p:cNvSpPr>
          <p:nvPr/>
        </p:nvSpPr>
        <p:spPr bwMode="auto">
          <a:xfrm>
            <a:off x="990600" y="2895600"/>
            <a:ext cx="412750" cy="366713"/>
          </a:xfrm>
          <a:prstGeom prst="rect">
            <a:avLst/>
          </a:prstGeom>
          <a:noFill/>
          <a:ln w="9525">
            <a:noFill/>
            <a:miter lim="800000"/>
            <a:headEnd/>
            <a:tailEnd/>
          </a:ln>
        </p:spPr>
        <p:txBody>
          <a:bodyPr wrap="none">
            <a:spAutoFit/>
          </a:bodyPr>
          <a:lstStyle/>
          <a:p>
            <a:pPr algn="l" eaLnBrk="0" hangingPunct="0">
              <a:spcBef>
                <a:spcPct val="50000"/>
              </a:spcBef>
            </a:pPr>
            <a:r>
              <a:rPr lang="en-US" altLang="zh-CN" sz="1800">
                <a:latin typeface="Times New Roman" pitchFamily="18" charset="0"/>
                <a:ea typeface="宋体" pitchFamily="2" charset="-122"/>
              </a:rPr>
              <a:t>20</a:t>
            </a:r>
            <a:endParaRPr lang="en-US" altLang="zh-CN">
              <a:latin typeface="Times New Roman" pitchFamily="18" charset="0"/>
              <a:ea typeface="宋体" pitchFamily="2" charset="-122"/>
            </a:endParaRPr>
          </a:p>
        </p:txBody>
      </p:sp>
      <p:sp>
        <p:nvSpPr>
          <p:cNvPr id="68630" name="Text Box 21"/>
          <p:cNvSpPr txBox="1">
            <a:spLocks noChangeArrowheads="1"/>
          </p:cNvSpPr>
          <p:nvPr/>
        </p:nvSpPr>
        <p:spPr bwMode="auto">
          <a:xfrm>
            <a:off x="1644650" y="2895600"/>
            <a:ext cx="412750" cy="366713"/>
          </a:xfrm>
          <a:prstGeom prst="rect">
            <a:avLst/>
          </a:prstGeom>
          <a:noFill/>
          <a:ln w="9525">
            <a:noFill/>
            <a:miter lim="800000"/>
            <a:headEnd/>
            <a:tailEnd/>
          </a:ln>
        </p:spPr>
        <p:txBody>
          <a:bodyPr wrap="none">
            <a:spAutoFit/>
          </a:bodyPr>
          <a:lstStyle/>
          <a:p>
            <a:pPr algn="l" eaLnBrk="0" hangingPunct="0">
              <a:spcBef>
                <a:spcPct val="50000"/>
              </a:spcBef>
            </a:pPr>
            <a:r>
              <a:rPr lang="en-US" altLang="zh-CN" sz="1800">
                <a:latin typeface="Times New Roman" pitchFamily="18" charset="0"/>
                <a:ea typeface="宋体" pitchFamily="2" charset="-122"/>
              </a:rPr>
              <a:t>30</a:t>
            </a:r>
            <a:endParaRPr lang="en-US" altLang="zh-CN">
              <a:latin typeface="Times New Roman" pitchFamily="18" charset="0"/>
              <a:ea typeface="宋体" pitchFamily="2" charset="-122"/>
            </a:endParaRPr>
          </a:p>
        </p:txBody>
      </p:sp>
      <p:sp>
        <p:nvSpPr>
          <p:cNvPr id="68631" name="Text Box 22"/>
          <p:cNvSpPr txBox="1">
            <a:spLocks noChangeArrowheads="1"/>
          </p:cNvSpPr>
          <p:nvPr/>
        </p:nvSpPr>
        <p:spPr bwMode="auto">
          <a:xfrm>
            <a:off x="2254250" y="2895600"/>
            <a:ext cx="412750" cy="366713"/>
          </a:xfrm>
          <a:prstGeom prst="rect">
            <a:avLst/>
          </a:prstGeom>
          <a:noFill/>
          <a:ln w="9525">
            <a:noFill/>
            <a:miter lim="800000"/>
            <a:headEnd/>
            <a:tailEnd/>
          </a:ln>
        </p:spPr>
        <p:txBody>
          <a:bodyPr wrap="none">
            <a:spAutoFit/>
          </a:bodyPr>
          <a:lstStyle/>
          <a:p>
            <a:pPr algn="l" eaLnBrk="0" hangingPunct="0">
              <a:spcBef>
                <a:spcPct val="50000"/>
              </a:spcBef>
            </a:pPr>
            <a:r>
              <a:rPr lang="en-US" altLang="zh-CN" sz="1800">
                <a:latin typeface="Times New Roman" pitchFamily="18" charset="0"/>
                <a:ea typeface="宋体" pitchFamily="2" charset="-122"/>
              </a:rPr>
              <a:t>40</a:t>
            </a:r>
            <a:endParaRPr lang="en-US" altLang="zh-CN">
              <a:latin typeface="Times New Roman" pitchFamily="18" charset="0"/>
              <a:ea typeface="宋体" pitchFamily="2" charset="-122"/>
            </a:endParaRPr>
          </a:p>
        </p:txBody>
      </p:sp>
      <p:sp>
        <p:nvSpPr>
          <p:cNvPr id="68632" name="Text Box 23"/>
          <p:cNvSpPr txBox="1">
            <a:spLocks noChangeArrowheads="1"/>
          </p:cNvSpPr>
          <p:nvPr/>
        </p:nvSpPr>
        <p:spPr bwMode="auto">
          <a:xfrm>
            <a:off x="2863850" y="2895600"/>
            <a:ext cx="412750" cy="366713"/>
          </a:xfrm>
          <a:prstGeom prst="rect">
            <a:avLst/>
          </a:prstGeom>
          <a:noFill/>
          <a:ln w="9525">
            <a:noFill/>
            <a:miter lim="800000"/>
            <a:headEnd/>
            <a:tailEnd/>
          </a:ln>
        </p:spPr>
        <p:txBody>
          <a:bodyPr wrap="none">
            <a:spAutoFit/>
          </a:bodyPr>
          <a:lstStyle/>
          <a:p>
            <a:pPr algn="l" eaLnBrk="0" hangingPunct="0">
              <a:spcBef>
                <a:spcPct val="50000"/>
              </a:spcBef>
            </a:pPr>
            <a:r>
              <a:rPr lang="en-US" altLang="zh-CN" sz="1800">
                <a:latin typeface="Times New Roman" pitchFamily="18" charset="0"/>
                <a:ea typeface="宋体" pitchFamily="2" charset="-122"/>
              </a:rPr>
              <a:t>50</a:t>
            </a:r>
            <a:endParaRPr lang="en-US" altLang="zh-CN">
              <a:latin typeface="Times New Roman" pitchFamily="18" charset="0"/>
              <a:ea typeface="宋体" pitchFamily="2" charset="-122"/>
            </a:endParaRPr>
          </a:p>
        </p:txBody>
      </p:sp>
      <p:sp>
        <p:nvSpPr>
          <p:cNvPr id="68633" name="Text Box 24"/>
          <p:cNvSpPr txBox="1">
            <a:spLocks noChangeArrowheads="1"/>
          </p:cNvSpPr>
          <p:nvPr/>
        </p:nvSpPr>
        <p:spPr bwMode="auto">
          <a:xfrm>
            <a:off x="3473450" y="2895600"/>
            <a:ext cx="412750" cy="366713"/>
          </a:xfrm>
          <a:prstGeom prst="rect">
            <a:avLst/>
          </a:prstGeom>
          <a:noFill/>
          <a:ln w="9525">
            <a:noFill/>
            <a:miter lim="800000"/>
            <a:headEnd/>
            <a:tailEnd/>
          </a:ln>
        </p:spPr>
        <p:txBody>
          <a:bodyPr wrap="none">
            <a:spAutoFit/>
          </a:bodyPr>
          <a:lstStyle/>
          <a:p>
            <a:pPr algn="l" eaLnBrk="0" hangingPunct="0">
              <a:spcBef>
                <a:spcPct val="50000"/>
              </a:spcBef>
            </a:pPr>
            <a:r>
              <a:rPr lang="en-US" altLang="zh-CN" sz="1800">
                <a:latin typeface="Times New Roman" pitchFamily="18" charset="0"/>
                <a:ea typeface="宋体" pitchFamily="2" charset="-122"/>
              </a:rPr>
              <a:t>60</a:t>
            </a:r>
            <a:endParaRPr lang="en-US" altLang="zh-CN">
              <a:latin typeface="Times New Roman" pitchFamily="18" charset="0"/>
              <a:ea typeface="宋体" pitchFamily="2" charset="-122"/>
            </a:endParaRPr>
          </a:p>
        </p:txBody>
      </p:sp>
      <p:sp>
        <p:nvSpPr>
          <p:cNvPr id="68634" name="Text Box 25"/>
          <p:cNvSpPr txBox="1">
            <a:spLocks noChangeArrowheads="1"/>
          </p:cNvSpPr>
          <p:nvPr/>
        </p:nvSpPr>
        <p:spPr bwMode="auto">
          <a:xfrm>
            <a:off x="3689350" y="2681288"/>
            <a:ext cx="501650" cy="366712"/>
          </a:xfrm>
          <a:prstGeom prst="rect">
            <a:avLst/>
          </a:prstGeom>
          <a:noFill/>
          <a:ln w="9525">
            <a:noFill/>
            <a:miter lim="800000"/>
            <a:headEnd/>
            <a:tailEnd/>
          </a:ln>
        </p:spPr>
        <p:txBody>
          <a:bodyPr wrap="none">
            <a:spAutoFit/>
          </a:bodyPr>
          <a:lstStyle/>
          <a:p>
            <a:pPr algn="l" eaLnBrk="0" hangingPunct="0">
              <a:spcBef>
                <a:spcPct val="50000"/>
              </a:spcBef>
            </a:pPr>
            <a:r>
              <a:rPr lang="en-US" altLang="zh-CN" sz="1800">
                <a:latin typeface="Times New Roman" pitchFamily="18" charset="0"/>
                <a:ea typeface="宋体" pitchFamily="2" charset="-122"/>
              </a:rPr>
              <a:t>age</a:t>
            </a:r>
            <a:endParaRPr lang="en-US" altLang="zh-CN">
              <a:latin typeface="Times New Roman" pitchFamily="18" charset="0"/>
              <a:ea typeface="宋体" pitchFamily="2" charset="-122"/>
            </a:endParaRPr>
          </a:p>
        </p:txBody>
      </p:sp>
      <p:sp>
        <p:nvSpPr>
          <p:cNvPr id="68635" name="Text Box 26"/>
          <p:cNvSpPr txBox="1">
            <a:spLocks noChangeArrowheads="1"/>
          </p:cNvSpPr>
          <p:nvPr/>
        </p:nvSpPr>
        <p:spPr bwMode="auto">
          <a:xfrm rot="-5400000">
            <a:off x="872332" y="1185068"/>
            <a:ext cx="298450" cy="366713"/>
          </a:xfrm>
          <a:prstGeom prst="rect">
            <a:avLst/>
          </a:prstGeom>
          <a:noFill/>
          <a:ln w="9525">
            <a:noFill/>
            <a:miter lim="800000"/>
            <a:headEnd/>
            <a:tailEnd/>
          </a:ln>
        </p:spPr>
        <p:txBody>
          <a:bodyPr wrap="none">
            <a:spAutoFit/>
          </a:bodyPr>
          <a:lstStyle/>
          <a:p>
            <a:pPr algn="l" eaLnBrk="0" hangingPunct="0">
              <a:spcBef>
                <a:spcPct val="50000"/>
              </a:spcBef>
            </a:pPr>
            <a:r>
              <a:rPr lang="en-US" altLang="zh-CN" sz="1800">
                <a:latin typeface="Times New Roman" pitchFamily="18" charset="0"/>
                <a:ea typeface="宋体" pitchFamily="2" charset="-122"/>
              </a:rPr>
              <a:t>5</a:t>
            </a:r>
            <a:endParaRPr lang="en-US" altLang="zh-CN">
              <a:latin typeface="Times New Roman" pitchFamily="18" charset="0"/>
              <a:ea typeface="宋体" pitchFamily="2" charset="-122"/>
            </a:endParaRPr>
          </a:p>
        </p:txBody>
      </p:sp>
      <p:sp>
        <p:nvSpPr>
          <p:cNvPr id="68636" name="Text Box 27"/>
          <p:cNvSpPr txBox="1">
            <a:spLocks noChangeArrowheads="1"/>
          </p:cNvSpPr>
          <p:nvPr/>
        </p:nvSpPr>
        <p:spPr bwMode="auto">
          <a:xfrm rot="-5400000">
            <a:off x="872332" y="1489868"/>
            <a:ext cx="298450" cy="366713"/>
          </a:xfrm>
          <a:prstGeom prst="rect">
            <a:avLst/>
          </a:prstGeom>
          <a:noFill/>
          <a:ln w="9525">
            <a:noFill/>
            <a:miter lim="800000"/>
            <a:headEnd/>
            <a:tailEnd/>
          </a:ln>
        </p:spPr>
        <p:txBody>
          <a:bodyPr wrap="none">
            <a:spAutoFit/>
          </a:bodyPr>
          <a:lstStyle/>
          <a:p>
            <a:pPr algn="l" eaLnBrk="0" hangingPunct="0">
              <a:spcBef>
                <a:spcPct val="50000"/>
              </a:spcBef>
            </a:pPr>
            <a:r>
              <a:rPr lang="en-US" altLang="zh-CN" sz="1800">
                <a:latin typeface="Times New Roman" pitchFamily="18" charset="0"/>
                <a:ea typeface="宋体" pitchFamily="2" charset="-122"/>
              </a:rPr>
              <a:t>4</a:t>
            </a:r>
            <a:endParaRPr lang="en-US" altLang="zh-CN">
              <a:latin typeface="Times New Roman" pitchFamily="18" charset="0"/>
              <a:ea typeface="宋体" pitchFamily="2" charset="-122"/>
            </a:endParaRPr>
          </a:p>
        </p:txBody>
      </p:sp>
      <p:sp>
        <p:nvSpPr>
          <p:cNvPr id="68637" name="Text Box 28"/>
          <p:cNvSpPr txBox="1">
            <a:spLocks noChangeArrowheads="1"/>
          </p:cNvSpPr>
          <p:nvPr/>
        </p:nvSpPr>
        <p:spPr bwMode="auto">
          <a:xfrm rot="-5400000">
            <a:off x="872332" y="1801018"/>
            <a:ext cx="298450" cy="366713"/>
          </a:xfrm>
          <a:prstGeom prst="rect">
            <a:avLst/>
          </a:prstGeom>
          <a:noFill/>
          <a:ln w="9525">
            <a:noFill/>
            <a:miter lim="800000"/>
            <a:headEnd/>
            <a:tailEnd/>
          </a:ln>
        </p:spPr>
        <p:txBody>
          <a:bodyPr wrap="none">
            <a:spAutoFit/>
          </a:bodyPr>
          <a:lstStyle/>
          <a:p>
            <a:pPr algn="l" eaLnBrk="0" hangingPunct="0">
              <a:spcBef>
                <a:spcPct val="50000"/>
              </a:spcBef>
            </a:pPr>
            <a:r>
              <a:rPr lang="en-US" altLang="zh-CN" sz="1800">
                <a:latin typeface="Times New Roman" pitchFamily="18" charset="0"/>
                <a:ea typeface="宋体" pitchFamily="2" charset="-122"/>
              </a:rPr>
              <a:t>3</a:t>
            </a:r>
            <a:endParaRPr lang="en-US" altLang="zh-CN">
              <a:latin typeface="Times New Roman" pitchFamily="18" charset="0"/>
              <a:ea typeface="宋体" pitchFamily="2" charset="-122"/>
            </a:endParaRPr>
          </a:p>
        </p:txBody>
      </p:sp>
      <p:sp>
        <p:nvSpPr>
          <p:cNvPr id="68638" name="Text Box 29"/>
          <p:cNvSpPr txBox="1">
            <a:spLocks noChangeArrowheads="1"/>
          </p:cNvSpPr>
          <p:nvPr/>
        </p:nvSpPr>
        <p:spPr bwMode="auto">
          <a:xfrm rot="-5400000">
            <a:off x="872332" y="2404268"/>
            <a:ext cx="298450" cy="366713"/>
          </a:xfrm>
          <a:prstGeom prst="rect">
            <a:avLst/>
          </a:prstGeom>
          <a:noFill/>
          <a:ln w="9525">
            <a:noFill/>
            <a:miter lim="800000"/>
            <a:headEnd/>
            <a:tailEnd/>
          </a:ln>
        </p:spPr>
        <p:txBody>
          <a:bodyPr wrap="none">
            <a:spAutoFit/>
          </a:bodyPr>
          <a:lstStyle/>
          <a:p>
            <a:pPr algn="l" eaLnBrk="0" hangingPunct="0">
              <a:spcBef>
                <a:spcPct val="50000"/>
              </a:spcBef>
            </a:pPr>
            <a:r>
              <a:rPr lang="en-US" altLang="zh-CN" sz="1800">
                <a:latin typeface="Times New Roman" pitchFamily="18" charset="0"/>
                <a:ea typeface="宋体" pitchFamily="2" charset="-122"/>
              </a:rPr>
              <a:t>1</a:t>
            </a:r>
            <a:endParaRPr lang="en-US" altLang="zh-CN">
              <a:latin typeface="Times New Roman" pitchFamily="18" charset="0"/>
              <a:ea typeface="宋体" pitchFamily="2" charset="-122"/>
            </a:endParaRPr>
          </a:p>
        </p:txBody>
      </p:sp>
      <p:sp>
        <p:nvSpPr>
          <p:cNvPr id="68639" name="Text Box 30"/>
          <p:cNvSpPr txBox="1">
            <a:spLocks noChangeArrowheads="1"/>
          </p:cNvSpPr>
          <p:nvPr/>
        </p:nvSpPr>
        <p:spPr bwMode="auto">
          <a:xfrm rot="-5400000">
            <a:off x="872332" y="2105818"/>
            <a:ext cx="298450" cy="366713"/>
          </a:xfrm>
          <a:prstGeom prst="rect">
            <a:avLst/>
          </a:prstGeom>
          <a:noFill/>
          <a:ln w="9525">
            <a:noFill/>
            <a:miter lim="800000"/>
            <a:headEnd/>
            <a:tailEnd/>
          </a:ln>
        </p:spPr>
        <p:txBody>
          <a:bodyPr wrap="none">
            <a:spAutoFit/>
          </a:bodyPr>
          <a:lstStyle/>
          <a:p>
            <a:pPr algn="l" eaLnBrk="0" hangingPunct="0">
              <a:spcBef>
                <a:spcPct val="50000"/>
              </a:spcBef>
            </a:pPr>
            <a:r>
              <a:rPr lang="en-US" altLang="zh-CN" sz="1800">
                <a:latin typeface="Times New Roman" pitchFamily="18" charset="0"/>
                <a:ea typeface="宋体" pitchFamily="2" charset="-122"/>
              </a:rPr>
              <a:t>2</a:t>
            </a:r>
            <a:endParaRPr lang="en-US" altLang="zh-CN">
              <a:latin typeface="Times New Roman" pitchFamily="18" charset="0"/>
              <a:ea typeface="宋体" pitchFamily="2" charset="-122"/>
            </a:endParaRPr>
          </a:p>
        </p:txBody>
      </p:sp>
      <p:sp>
        <p:nvSpPr>
          <p:cNvPr id="68640" name="Text Box 31"/>
          <p:cNvSpPr txBox="1">
            <a:spLocks noChangeArrowheads="1"/>
          </p:cNvSpPr>
          <p:nvPr/>
        </p:nvSpPr>
        <p:spPr bwMode="auto">
          <a:xfrm rot="-5400000">
            <a:off x="886619" y="878682"/>
            <a:ext cx="298450" cy="366712"/>
          </a:xfrm>
          <a:prstGeom prst="rect">
            <a:avLst/>
          </a:prstGeom>
          <a:noFill/>
          <a:ln w="9525">
            <a:noFill/>
            <a:miter lim="800000"/>
            <a:headEnd/>
            <a:tailEnd/>
          </a:ln>
        </p:spPr>
        <p:txBody>
          <a:bodyPr wrap="none">
            <a:spAutoFit/>
          </a:bodyPr>
          <a:lstStyle/>
          <a:p>
            <a:pPr algn="l" eaLnBrk="0" hangingPunct="0">
              <a:spcBef>
                <a:spcPct val="50000"/>
              </a:spcBef>
            </a:pPr>
            <a:r>
              <a:rPr lang="en-US" altLang="zh-CN" sz="1800">
                <a:latin typeface="Times New Roman" pitchFamily="18" charset="0"/>
                <a:ea typeface="宋体" pitchFamily="2" charset="-122"/>
              </a:rPr>
              <a:t>6</a:t>
            </a:r>
            <a:endParaRPr lang="en-US" altLang="zh-CN">
              <a:latin typeface="Times New Roman" pitchFamily="18" charset="0"/>
              <a:ea typeface="宋体" pitchFamily="2" charset="-122"/>
            </a:endParaRPr>
          </a:p>
        </p:txBody>
      </p:sp>
      <p:sp>
        <p:nvSpPr>
          <p:cNvPr id="68641" name="Text Box 32"/>
          <p:cNvSpPr txBox="1">
            <a:spLocks noChangeArrowheads="1"/>
          </p:cNvSpPr>
          <p:nvPr/>
        </p:nvSpPr>
        <p:spPr bwMode="auto">
          <a:xfrm rot="-5400000">
            <a:off x="872332" y="573881"/>
            <a:ext cx="298450" cy="366713"/>
          </a:xfrm>
          <a:prstGeom prst="rect">
            <a:avLst/>
          </a:prstGeom>
          <a:noFill/>
          <a:ln w="9525">
            <a:noFill/>
            <a:miter lim="800000"/>
            <a:headEnd/>
            <a:tailEnd/>
          </a:ln>
        </p:spPr>
        <p:txBody>
          <a:bodyPr wrap="none">
            <a:spAutoFit/>
          </a:bodyPr>
          <a:lstStyle/>
          <a:p>
            <a:pPr algn="l" eaLnBrk="0" hangingPunct="0">
              <a:spcBef>
                <a:spcPct val="50000"/>
              </a:spcBef>
            </a:pPr>
            <a:r>
              <a:rPr lang="en-US" altLang="zh-CN" sz="1800">
                <a:latin typeface="Times New Roman" pitchFamily="18" charset="0"/>
                <a:ea typeface="宋体" pitchFamily="2" charset="-122"/>
              </a:rPr>
              <a:t>7</a:t>
            </a:r>
            <a:endParaRPr lang="en-US" altLang="zh-CN">
              <a:latin typeface="Times New Roman" pitchFamily="18" charset="0"/>
              <a:ea typeface="宋体" pitchFamily="2" charset="-122"/>
            </a:endParaRPr>
          </a:p>
        </p:txBody>
      </p:sp>
      <p:sp>
        <p:nvSpPr>
          <p:cNvPr id="68642" name="Text Box 33"/>
          <p:cNvSpPr txBox="1">
            <a:spLocks noChangeArrowheads="1"/>
          </p:cNvSpPr>
          <p:nvPr/>
        </p:nvSpPr>
        <p:spPr bwMode="auto">
          <a:xfrm rot="-5400000">
            <a:off x="886619" y="2699544"/>
            <a:ext cx="298450" cy="366712"/>
          </a:xfrm>
          <a:prstGeom prst="rect">
            <a:avLst/>
          </a:prstGeom>
          <a:noFill/>
          <a:ln w="9525">
            <a:noFill/>
            <a:miter lim="800000"/>
            <a:headEnd/>
            <a:tailEnd/>
          </a:ln>
        </p:spPr>
        <p:txBody>
          <a:bodyPr wrap="none">
            <a:spAutoFit/>
          </a:bodyPr>
          <a:lstStyle/>
          <a:p>
            <a:pPr algn="l" eaLnBrk="0" hangingPunct="0">
              <a:spcBef>
                <a:spcPct val="50000"/>
              </a:spcBef>
            </a:pPr>
            <a:r>
              <a:rPr lang="en-US" altLang="zh-CN" sz="1800">
                <a:latin typeface="Times New Roman" pitchFamily="18" charset="0"/>
                <a:ea typeface="宋体" pitchFamily="2" charset="-122"/>
              </a:rPr>
              <a:t>0</a:t>
            </a:r>
            <a:endParaRPr lang="en-US" altLang="zh-CN">
              <a:latin typeface="Times New Roman" pitchFamily="18" charset="0"/>
              <a:ea typeface="宋体" pitchFamily="2" charset="-122"/>
            </a:endParaRPr>
          </a:p>
        </p:txBody>
      </p:sp>
      <p:grpSp>
        <p:nvGrpSpPr>
          <p:cNvPr id="68643" name="Group 34"/>
          <p:cNvGrpSpPr>
            <a:grpSpLocks/>
          </p:cNvGrpSpPr>
          <p:nvPr/>
        </p:nvGrpSpPr>
        <p:grpSpPr bwMode="auto">
          <a:xfrm>
            <a:off x="4648200" y="160338"/>
            <a:ext cx="3921125" cy="3101975"/>
            <a:chOff x="2928" y="101"/>
            <a:chExt cx="2470" cy="1954"/>
          </a:xfrm>
        </p:grpSpPr>
        <p:sp>
          <p:nvSpPr>
            <p:cNvPr id="68733" name="Rectangle 35" descr="25%"/>
            <p:cNvSpPr>
              <a:spLocks noChangeArrowheads="1"/>
            </p:cNvSpPr>
            <p:nvPr/>
          </p:nvSpPr>
          <p:spPr bwMode="auto">
            <a:xfrm>
              <a:off x="3720" y="1248"/>
              <a:ext cx="382" cy="382"/>
            </a:xfrm>
            <a:prstGeom prst="rect">
              <a:avLst/>
            </a:prstGeom>
            <a:pattFill prst="pct25">
              <a:fgClr>
                <a:schemeClr val="tx2"/>
              </a:fgClr>
              <a:bgClr>
                <a:srgbClr val="FFFFFF"/>
              </a:bgClr>
            </a:pattFill>
            <a:ln w="9525">
              <a:solidFill>
                <a:schemeClr val="tx1"/>
              </a:solidFill>
              <a:miter lim="800000"/>
              <a:headEnd/>
              <a:tailEnd/>
            </a:ln>
          </p:spPr>
          <p:txBody>
            <a:bodyPr anchor="ctr">
              <a:spAutoFit/>
            </a:bodyPr>
            <a:lstStyle/>
            <a:p>
              <a:endParaRPr lang="zh-CN" altLang="zh-CN"/>
            </a:p>
          </p:txBody>
        </p:sp>
        <p:sp>
          <p:nvSpPr>
            <p:cNvPr id="68734" name="Rectangle 36" descr="25%"/>
            <p:cNvSpPr>
              <a:spLocks noChangeArrowheads="1"/>
            </p:cNvSpPr>
            <p:nvPr/>
          </p:nvSpPr>
          <p:spPr bwMode="auto">
            <a:xfrm>
              <a:off x="3910" y="1056"/>
              <a:ext cx="384" cy="574"/>
            </a:xfrm>
            <a:prstGeom prst="rect">
              <a:avLst/>
            </a:prstGeom>
            <a:pattFill prst="pct25">
              <a:fgClr>
                <a:schemeClr val="tx2"/>
              </a:fgClr>
              <a:bgClr>
                <a:srgbClr val="FFFFFF"/>
              </a:bgClr>
            </a:pattFill>
            <a:ln w="9525">
              <a:solidFill>
                <a:schemeClr val="tx1"/>
              </a:solidFill>
              <a:miter lim="800000"/>
              <a:headEnd/>
              <a:tailEnd/>
            </a:ln>
          </p:spPr>
          <p:txBody>
            <a:bodyPr anchor="ctr">
              <a:spAutoFit/>
            </a:bodyPr>
            <a:lstStyle/>
            <a:p>
              <a:endParaRPr lang="zh-CN" altLang="zh-CN"/>
            </a:p>
          </p:txBody>
        </p:sp>
        <p:sp>
          <p:nvSpPr>
            <p:cNvPr id="68735" name="Rectangle 37" descr="25%"/>
            <p:cNvSpPr>
              <a:spLocks noChangeArrowheads="1"/>
            </p:cNvSpPr>
            <p:nvPr/>
          </p:nvSpPr>
          <p:spPr bwMode="auto">
            <a:xfrm>
              <a:off x="4102" y="866"/>
              <a:ext cx="384" cy="574"/>
            </a:xfrm>
            <a:prstGeom prst="rect">
              <a:avLst/>
            </a:prstGeom>
            <a:pattFill prst="pct25">
              <a:fgClr>
                <a:schemeClr val="tx2"/>
              </a:fgClr>
              <a:bgClr>
                <a:srgbClr val="FFFFFF"/>
              </a:bgClr>
            </a:pattFill>
            <a:ln w="9525">
              <a:solidFill>
                <a:schemeClr val="tx1"/>
              </a:solidFill>
              <a:miter lim="800000"/>
              <a:headEnd/>
              <a:tailEnd/>
            </a:ln>
          </p:spPr>
          <p:txBody>
            <a:bodyPr anchor="ctr">
              <a:spAutoFit/>
            </a:bodyPr>
            <a:lstStyle/>
            <a:p>
              <a:endParaRPr lang="zh-CN" altLang="zh-CN"/>
            </a:p>
          </p:txBody>
        </p:sp>
        <p:sp>
          <p:nvSpPr>
            <p:cNvPr id="68736" name="Rectangle 38" descr="25%"/>
            <p:cNvSpPr>
              <a:spLocks noChangeArrowheads="1"/>
            </p:cNvSpPr>
            <p:nvPr/>
          </p:nvSpPr>
          <p:spPr bwMode="auto">
            <a:xfrm>
              <a:off x="4294" y="862"/>
              <a:ext cx="384" cy="574"/>
            </a:xfrm>
            <a:prstGeom prst="rect">
              <a:avLst/>
            </a:prstGeom>
            <a:pattFill prst="pct25">
              <a:fgClr>
                <a:schemeClr val="tx2"/>
              </a:fgClr>
              <a:bgClr>
                <a:srgbClr val="FFFFFF"/>
              </a:bgClr>
            </a:pattFill>
            <a:ln w="9525">
              <a:solidFill>
                <a:schemeClr val="tx1"/>
              </a:solidFill>
              <a:miter lim="800000"/>
              <a:headEnd/>
              <a:tailEnd/>
            </a:ln>
          </p:spPr>
          <p:txBody>
            <a:bodyPr anchor="ctr">
              <a:spAutoFit/>
            </a:bodyPr>
            <a:lstStyle/>
            <a:p>
              <a:endParaRPr lang="zh-CN" altLang="zh-CN"/>
            </a:p>
          </p:txBody>
        </p:sp>
        <p:sp>
          <p:nvSpPr>
            <p:cNvPr id="68737" name="Rectangle 39"/>
            <p:cNvSpPr>
              <a:spLocks noChangeArrowheads="1"/>
            </p:cNvSpPr>
            <p:nvPr/>
          </p:nvSpPr>
          <p:spPr bwMode="auto">
            <a:xfrm>
              <a:off x="3526" y="240"/>
              <a:ext cx="1536" cy="1584"/>
            </a:xfrm>
            <a:prstGeom prst="rect">
              <a:avLst/>
            </a:prstGeom>
            <a:noFill/>
            <a:ln w="9525">
              <a:solidFill>
                <a:schemeClr val="tx1"/>
              </a:solidFill>
              <a:miter lim="800000"/>
              <a:headEnd/>
              <a:tailEnd/>
            </a:ln>
          </p:spPr>
          <p:txBody>
            <a:bodyPr anchor="ctr">
              <a:spAutoFit/>
            </a:bodyPr>
            <a:lstStyle/>
            <a:p>
              <a:endParaRPr lang="zh-CN" altLang="zh-CN"/>
            </a:p>
          </p:txBody>
        </p:sp>
        <p:sp>
          <p:nvSpPr>
            <p:cNvPr id="68738" name="Line 40"/>
            <p:cNvSpPr>
              <a:spLocks noChangeShapeType="1"/>
            </p:cNvSpPr>
            <p:nvPr/>
          </p:nvSpPr>
          <p:spPr bwMode="auto">
            <a:xfrm>
              <a:off x="4294" y="240"/>
              <a:ext cx="0" cy="1584"/>
            </a:xfrm>
            <a:prstGeom prst="line">
              <a:avLst/>
            </a:prstGeom>
            <a:noFill/>
            <a:ln w="9525">
              <a:solidFill>
                <a:schemeClr val="tx1"/>
              </a:solidFill>
              <a:round/>
              <a:headEnd/>
              <a:tailEnd/>
            </a:ln>
          </p:spPr>
          <p:txBody>
            <a:bodyPr anchor="ctr">
              <a:spAutoFit/>
            </a:bodyPr>
            <a:lstStyle/>
            <a:p>
              <a:endParaRPr lang="zh-CN" altLang="en-US"/>
            </a:p>
          </p:txBody>
        </p:sp>
        <p:sp>
          <p:nvSpPr>
            <p:cNvPr id="68739" name="Line 41"/>
            <p:cNvSpPr>
              <a:spLocks noChangeShapeType="1"/>
            </p:cNvSpPr>
            <p:nvPr/>
          </p:nvSpPr>
          <p:spPr bwMode="auto">
            <a:xfrm>
              <a:off x="4678" y="240"/>
              <a:ext cx="0" cy="1584"/>
            </a:xfrm>
            <a:prstGeom prst="line">
              <a:avLst/>
            </a:prstGeom>
            <a:noFill/>
            <a:ln w="9525">
              <a:solidFill>
                <a:schemeClr val="tx1"/>
              </a:solidFill>
              <a:round/>
              <a:headEnd/>
              <a:tailEnd/>
            </a:ln>
          </p:spPr>
          <p:txBody>
            <a:bodyPr anchor="ctr">
              <a:spAutoFit/>
            </a:bodyPr>
            <a:lstStyle/>
            <a:p>
              <a:endParaRPr lang="zh-CN" altLang="en-US"/>
            </a:p>
          </p:txBody>
        </p:sp>
        <p:sp>
          <p:nvSpPr>
            <p:cNvPr id="68740" name="Line 42"/>
            <p:cNvSpPr>
              <a:spLocks noChangeShapeType="1"/>
            </p:cNvSpPr>
            <p:nvPr/>
          </p:nvSpPr>
          <p:spPr bwMode="auto">
            <a:xfrm>
              <a:off x="3910" y="240"/>
              <a:ext cx="0" cy="1584"/>
            </a:xfrm>
            <a:prstGeom prst="line">
              <a:avLst/>
            </a:prstGeom>
            <a:noFill/>
            <a:ln w="9525">
              <a:solidFill>
                <a:schemeClr val="tx1"/>
              </a:solidFill>
              <a:round/>
              <a:headEnd/>
              <a:tailEnd/>
            </a:ln>
          </p:spPr>
          <p:txBody>
            <a:bodyPr anchor="ctr">
              <a:spAutoFit/>
            </a:bodyPr>
            <a:lstStyle/>
            <a:p>
              <a:endParaRPr lang="zh-CN" altLang="en-US"/>
            </a:p>
          </p:txBody>
        </p:sp>
        <p:sp>
          <p:nvSpPr>
            <p:cNvPr id="68741" name="Line 43"/>
            <p:cNvSpPr>
              <a:spLocks noChangeShapeType="1"/>
            </p:cNvSpPr>
            <p:nvPr/>
          </p:nvSpPr>
          <p:spPr bwMode="auto">
            <a:xfrm>
              <a:off x="4870" y="240"/>
              <a:ext cx="0" cy="1584"/>
            </a:xfrm>
            <a:prstGeom prst="line">
              <a:avLst/>
            </a:prstGeom>
            <a:noFill/>
            <a:ln w="9525">
              <a:solidFill>
                <a:schemeClr val="tx1"/>
              </a:solidFill>
              <a:round/>
              <a:headEnd/>
              <a:tailEnd/>
            </a:ln>
          </p:spPr>
          <p:txBody>
            <a:bodyPr anchor="ctr">
              <a:spAutoFit/>
            </a:bodyPr>
            <a:lstStyle/>
            <a:p>
              <a:endParaRPr lang="zh-CN" altLang="en-US"/>
            </a:p>
          </p:txBody>
        </p:sp>
        <p:sp>
          <p:nvSpPr>
            <p:cNvPr id="68742" name="Line 44"/>
            <p:cNvSpPr>
              <a:spLocks noChangeShapeType="1"/>
            </p:cNvSpPr>
            <p:nvPr/>
          </p:nvSpPr>
          <p:spPr bwMode="auto">
            <a:xfrm>
              <a:off x="4486" y="240"/>
              <a:ext cx="0" cy="1584"/>
            </a:xfrm>
            <a:prstGeom prst="line">
              <a:avLst/>
            </a:prstGeom>
            <a:noFill/>
            <a:ln w="9525">
              <a:solidFill>
                <a:schemeClr val="tx1"/>
              </a:solidFill>
              <a:round/>
              <a:headEnd/>
              <a:tailEnd/>
            </a:ln>
          </p:spPr>
          <p:txBody>
            <a:bodyPr anchor="ctr">
              <a:spAutoFit/>
            </a:bodyPr>
            <a:lstStyle/>
            <a:p>
              <a:endParaRPr lang="zh-CN" altLang="en-US"/>
            </a:p>
          </p:txBody>
        </p:sp>
        <p:sp>
          <p:nvSpPr>
            <p:cNvPr id="68743" name="Line 45"/>
            <p:cNvSpPr>
              <a:spLocks noChangeShapeType="1"/>
            </p:cNvSpPr>
            <p:nvPr/>
          </p:nvSpPr>
          <p:spPr bwMode="auto">
            <a:xfrm>
              <a:off x="4102" y="240"/>
              <a:ext cx="0" cy="1584"/>
            </a:xfrm>
            <a:prstGeom prst="line">
              <a:avLst/>
            </a:prstGeom>
            <a:noFill/>
            <a:ln w="9525">
              <a:solidFill>
                <a:schemeClr val="tx1"/>
              </a:solidFill>
              <a:round/>
              <a:headEnd/>
              <a:tailEnd/>
            </a:ln>
          </p:spPr>
          <p:txBody>
            <a:bodyPr anchor="ctr">
              <a:spAutoFit/>
            </a:bodyPr>
            <a:lstStyle/>
            <a:p>
              <a:endParaRPr lang="zh-CN" altLang="en-US"/>
            </a:p>
          </p:txBody>
        </p:sp>
        <p:sp>
          <p:nvSpPr>
            <p:cNvPr id="68744" name="Line 46"/>
            <p:cNvSpPr>
              <a:spLocks noChangeShapeType="1"/>
            </p:cNvSpPr>
            <p:nvPr/>
          </p:nvSpPr>
          <p:spPr bwMode="auto">
            <a:xfrm>
              <a:off x="3718" y="240"/>
              <a:ext cx="0" cy="1584"/>
            </a:xfrm>
            <a:prstGeom prst="line">
              <a:avLst/>
            </a:prstGeom>
            <a:noFill/>
            <a:ln w="9525">
              <a:solidFill>
                <a:schemeClr val="tx1"/>
              </a:solidFill>
              <a:round/>
              <a:headEnd/>
              <a:tailEnd/>
            </a:ln>
          </p:spPr>
          <p:txBody>
            <a:bodyPr anchor="ctr">
              <a:spAutoFit/>
            </a:bodyPr>
            <a:lstStyle/>
            <a:p>
              <a:endParaRPr lang="zh-CN" altLang="en-US"/>
            </a:p>
          </p:txBody>
        </p:sp>
        <p:sp>
          <p:nvSpPr>
            <p:cNvPr id="68745" name="Line 47"/>
            <p:cNvSpPr>
              <a:spLocks noChangeShapeType="1"/>
            </p:cNvSpPr>
            <p:nvPr/>
          </p:nvSpPr>
          <p:spPr bwMode="auto">
            <a:xfrm rot="16200000" flipH="1">
              <a:off x="4295" y="289"/>
              <a:ext cx="0" cy="1534"/>
            </a:xfrm>
            <a:prstGeom prst="line">
              <a:avLst/>
            </a:prstGeom>
            <a:noFill/>
            <a:ln w="9525">
              <a:solidFill>
                <a:schemeClr val="tx1"/>
              </a:solidFill>
              <a:round/>
              <a:headEnd/>
              <a:tailEnd/>
            </a:ln>
          </p:spPr>
          <p:txBody>
            <a:bodyPr anchor="ctr">
              <a:spAutoFit/>
            </a:bodyPr>
            <a:lstStyle/>
            <a:p>
              <a:endParaRPr lang="zh-CN" altLang="en-US"/>
            </a:p>
          </p:txBody>
        </p:sp>
        <p:sp>
          <p:nvSpPr>
            <p:cNvPr id="68746" name="Line 48"/>
            <p:cNvSpPr>
              <a:spLocks noChangeShapeType="1"/>
            </p:cNvSpPr>
            <p:nvPr/>
          </p:nvSpPr>
          <p:spPr bwMode="auto">
            <a:xfrm rot="16200000" flipH="1">
              <a:off x="4293" y="673"/>
              <a:ext cx="0" cy="1534"/>
            </a:xfrm>
            <a:prstGeom prst="line">
              <a:avLst/>
            </a:prstGeom>
            <a:noFill/>
            <a:ln w="9525">
              <a:solidFill>
                <a:schemeClr val="tx1"/>
              </a:solidFill>
              <a:round/>
              <a:headEnd/>
              <a:tailEnd/>
            </a:ln>
          </p:spPr>
          <p:txBody>
            <a:bodyPr anchor="ctr">
              <a:spAutoFit/>
            </a:bodyPr>
            <a:lstStyle/>
            <a:p>
              <a:endParaRPr lang="zh-CN" altLang="en-US"/>
            </a:p>
          </p:txBody>
        </p:sp>
        <p:sp>
          <p:nvSpPr>
            <p:cNvPr id="68747" name="Line 49"/>
            <p:cNvSpPr>
              <a:spLocks noChangeShapeType="1"/>
            </p:cNvSpPr>
            <p:nvPr/>
          </p:nvSpPr>
          <p:spPr bwMode="auto">
            <a:xfrm rot="16200000" flipH="1">
              <a:off x="4293" y="97"/>
              <a:ext cx="0" cy="1534"/>
            </a:xfrm>
            <a:prstGeom prst="line">
              <a:avLst/>
            </a:prstGeom>
            <a:noFill/>
            <a:ln w="9525">
              <a:solidFill>
                <a:schemeClr val="tx1"/>
              </a:solidFill>
              <a:round/>
              <a:headEnd/>
              <a:tailEnd/>
            </a:ln>
          </p:spPr>
          <p:txBody>
            <a:bodyPr anchor="ctr">
              <a:spAutoFit/>
            </a:bodyPr>
            <a:lstStyle/>
            <a:p>
              <a:endParaRPr lang="zh-CN" altLang="en-US"/>
            </a:p>
          </p:txBody>
        </p:sp>
        <p:sp>
          <p:nvSpPr>
            <p:cNvPr id="68748" name="Line 50"/>
            <p:cNvSpPr>
              <a:spLocks noChangeShapeType="1"/>
            </p:cNvSpPr>
            <p:nvPr/>
          </p:nvSpPr>
          <p:spPr bwMode="auto">
            <a:xfrm rot="16200000" flipH="1">
              <a:off x="4293" y="-287"/>
              <a:ext cx="0" cy="1534"/>
            </a:xfrm>
            <a:prstGeom prst="line">
              <a:avLst/>
            </a:prstGeom>
            <a:noFill/>
            <a:ln w="9525">
              <a:solidFill>
                <a:schemeClr val="tx1"/>
              </a:solidFill>
              <a:round/>
              <a:headEnd/>
              <a:tailEnd/>
            </a:ln>
          </p:spPr>
          <p:txBody>
            <a:bodyPr anchor="ctr">
              <a:spAutoFit/>
            </a:bodyPr>
            <a:lstStyle/>
            <a:p>
              <a:endParaRPr lang="zh-CN" altLang="en-US"/>
            </a:p>
          </p:txBody>
        </p:sp>
        <p:sp>
          <p:nvSpPr>
            <p:cNvPr id="68749" name="Line 51"/>
            <p:cNvSpPr>
              <a:spLocks noChangeShapeType="1"/>
            </p:cNvSpPr>
            <p:nvPr/>
          </p:nvSpPr>
          <p:spPr bwMode="auto">
            <a:xfrm rot="16200000" flipH="1">
              <a:off x="4293" y="-95"/>
              <a:ext cx="0" cy="1534"/>
            </a:xfrm>
            <a:prstGeom prst="line">
              <a:avLst/>
            </a:prstGeom>
            <a:noFill/>
            <a:ln w="9525">
              <a:solidFill>
                <a:schemeClr val="tx1"/>
              </a:solidFill>
              <a:round/>
              <a:headEnd/>
              <a:tailEnd/>
            </a:ln>
          </p:spPr>
          <p:txBody>
            <a:bodyPr anchor="ctr">
              <a:spAutoFit/>
            </a:bodyPr>
            <a:lstStyle/>
            <a:p>
              <a:endParaRPr lang="zh-CN" altLang="en-US"/>
            </a:p>
          </p:txBody>
        </p:sp>
        <p:sp>
          <p:nvSpPr>
            <p:cNvPr id="68750" name="Line 52"/>
            <p:cNvSpPr>
              <a:spLocks noChangeShapeType="1"/>
            </p:cNvSpPr>
            <p:nvPr/>
          </p:nvSpPr>
          <p:spPr bwMode="auto">
            <a:xfrm rot="16200000" flipH="1">
              <a:off x="4293" y="481"/>
              <a:ext cx="0" cy="1534"/>
            </a:xfrm>
            <a:prstGeom prst="line">
              <a:avLst/>
            </a:prstGeom>
            <a:noFill/>
            <a:ln w="9525">
              <a:solidFill>
                <a:schemeClr val="tx1"/>
              </a:solidFill>
              <a:round/>
              <a:headEnd/>
              <a:tailEnd/>
            </a:ln>
          </p:spPr>
          <p:txBody>
            <a:bodyPr anchor="ctr">
              <a:spAutoFit/>
            </a:bodyPr>
            <a:lstStyle/>
            <a:p>
              <a:endParaRPr lang="zh-CN" altLang="en-US"/>
            </a:p>
          </p:txBody>
        </p:sp>
        <p:sp>
          <p:nvSpPr>
            <p:cNvPr id="68751" name="Line 53"/>
            <p:cNvSpPr>
              <a:spLocks noChangeShapeType="1"/>
            </p:cNvSpPr>
            <p:nvPr/>
          </p:nvSpPr>
          <p:spPr bwMode="auto">
            <a:xfrm rot="16200000" flipH="1">
              <a:off x="4293" y="865"/>
              <a:ext cx="0" cy="1534"/>
            </a:xfrm>
            <a:prstGeom prst="line">
              <a:avLst/>
            </a:prstGeom>
            <a:noFill/>
            <a:ln w="9525">
              <a:solidFill>
                <a:schemeClr val="tx1"/>
              </a:solidFill>
              <a:round/>
              <a:headEnd/>
              <a:tailEnd/>
            </a:ln>
          </p:spPr>
          <p:txBody>
            <a:bodyPr anchor="ctr">
              <a:spAutoFit/>
            </a:bodyPr>
            <a:lstStyle/>
            <a:p>
              <a:endParaRPr lang="zh-CN" altLang="en-US"/>
            </a:p>
          </p:txBody>
        </p:sp>
        <p:sp>
          <p:nvSpPr>
            <p:cNvPr id="68752" name="Text Box 54"/>
            <p:cNvSpPr txBox="1">
              <a:spLocks noChangeArrowheads="1"/>
            </p:cNvSpPr>
            <p:nvPr/>
          </p:nvSpPr>
          <p:spPr bwMode="auto">
            <a:xfrm>
              <a:off x="3382" y="1824"/>
              <a:ext cx="260" cy="231"/>
            </a:xfrm>
            <a:prstGeom prst="rect">
              <a:avLst/>
            </a:prstGeom>
            <a:noFill/>
            <a:ln w="9525">
              <a:noFill/>
              <a:miter lim="800000"/>
              <a:headEnd/>
              <a:tailEnd/>
            </a:ln>
          </p:spPr>
          <p:txBody>
            <a:bodyPr wrap="none">
              <a:spAutoFit/>
            </a:bodyPr>
            <a:lstStyle/>
            <a:p>
              <a:pPr algn="l" eaLnBrk="0" hangingPunct="0">
                <a:spcBef>
                  <a:spcPct val="50000"/>
                </a:spcBef>
              </a:pPr>
              <a:r>
                <a:rPr lang="en-US" altLang="zh-CN" sz="1800">
                  <a:latin typeface="Times New Roman" pitchFamily="18" charset="0"/>
                  <a:ea typeface="宋体" pitchFamily="2" charset="-122"/>
                </a:rPr>
                <a:t>20</a:t>
              </a:r>
              <a:endParaRPr lang="en-US" altLang="zh-CN">
                <a:latin typeface="Times New Roman" pitchFamily="18" charset="0"/>
                <a:ea typeface="宋体" pitchFamily="2" charset="-122"/>
              </a:endParaRPr>
            </a:p>
          </p:txBody>
        </p:sp>
        <p:sp>
          <p:nvSpPr>
            <p:cNvPr id="68753" name="Text Box 55"/>
            <p:cNvSpPr txBox="1">
              <a:spLocks noChangeArrowheads="1"/>
            </p:cNvSpPr>
            <p:nvPr/>
          </p:nvSpPr>
          <p:spPr bwMode="auto">
            <a:xfrm>
              <a:off x="3794" y="1824"/>
              <a:ext cx="260" cy="231"/>
            </a:xfrm>
            <a:prstGeom prst="rect">
              <a:avLst/>
            </a:prstGeom>
            <a:noFill/>
            <a:ln w="9525">
              <a:noFill/>
              <a:miter lim="800000"/>
              <a:headEnd/>
              <a:tailEnd/>
            </a:ln>
          </p:spPr>
          <p:txBody>
            <a:bodyPr wrap="none">
              <a:spAutoFit/>
            </a:bodyPr>
            <a:lstStyle/>
            <a:p>
              <a:pPr algn="l" eaLnBrk="0" hangingPunct="0">
                <a:spcBef>
                  <a:spcPct val="50000"/>
                </a:spcBef>
              </a:pPr>
              <a:r>
                <a:rPr lang="en-US" altLang="zh-CN" sz="1800">
                  <a:latin typeface="Times New Roman" pitchFamily="18" charset="0"/>
                  <a:ea typeface="宋体" pitchFamily="2" charset="-122"/>
                </a:rPr>
                <a:t>30</a:t>
              </a:r>
              <a:endParaRPr lang="en-US" altLang="zh-CN">
                <a:latin typeface="Times New Roman" pitchFamily="18" charset="0"/>
                <a:ea typeface="宋体" pitchFamily="2" charset="-122"/>
              </a:endParaRPr>
            </a:p>
          </p:txBody>
        </p:sp>
        <p:sp>
          <p:nvSpPr>
            <p:cNvPr id="68754" name="Text Box 56"/>
            <p:cNvSpPr txBox="1">
              <a:spLocks noChangeArrowheads="1"/>
            </p:cNvSpPr>
            <p:nvPr/>
          </p:nvSpPr>
          <p:spPr bwMode="auto">
            <a:xfrm>
              <a:off x="4178" y="1824"/>
              <a:ext cx="260" cy="231"/>
            </a:xfrm>
            <a:prstGeom prst="rect">
              <a:avLst/>
            </a:prstGeom>
            <a:noFill/>
            <a:ln w="9525">
              <a:noFill/>
              <a:miter lim="800000"/>
              <a:headEnd/>
              <a:tailEnd/>
            </a:ln>
          </p:spPr>
          <p:txBody>
            <a:bodyPr wrap="none">
              <a:spAutoFit/>
            </a:bodyPr>
            <a:lstStyle/>
            <a:p>
              <a:pPr algn="l" eaLnBrk="0" hangingPunct="0">
                <a:spcBef>
                  <a:spcPct val="50000"/>
                </a:spcBef>
              </a:pPr>
              <a:r>
                <a:rPr lang="en-US" altLang="zh-CN" sz="1800">
                  <a:latin typeface="Times New Roman" pitchFamily="18" charset="0"/>
                  <a:ea typeface="宋体" pitchFamily="2" charset="-122"/>
                </a:rPr>
                <a:t>40</a:t>
              </a:r>
              <a:endParaRPr lang="en-US" altLang="zh-CN">
                <a:latin typeface="Times New Roman" pitchFamily="18" charset="0"/>
                <a:ea typeface="宋体" pitchFamily="2" charset="-122"/>
              </a:endParaRPr>
            </a:p>
          </p:txBody>
        </p:sp>
        <p:sp>
          <p:nvSpPr>
            <p:cNvPr id="68755" name="Text Box 57"/>
            <p:cNvSpPr txBox="1">
              <a:spLocks noChangeArrowheads="1"/>
            </p:cNvSpPr>
            <p:nvPr/>
          </p:nvSpPr>
          <p:spPr bwMode="auto">
            <a:xfrm>
              <a:off x="4562" y="1824"/>
              <a:ext cx="260" cy="231"/>
            </a:xfrm>
            <a:prstGeom prst="rect">
              <a:avLst/>
            </a:prstGeom>
            <a:noFill/>
            <a:ln w="9525">
              <a:noFill/>
              <a:miter lim="800000"/>
              <a:headEnd/>
              <a:tailEnd/>
            </a:ln>
          </p:spPr>
          <p:txBody>
            <a:bodyPr wrap="none">
              <a:spAutoFit/>
            </a:bodyPr>
            <a:lstStyle/>
            <a:p>
              <a:pPr algn="l" eaLnBrk="0" hangingPunct="0">
                <a:spcBef>
                  <a:spcPct val="50000"/>
                </a:spcBef>
              </a:pPr>
              <a:r>
                <a:rPr lang="en-US" altLang="zh-CN" sz="1800">
                  <a:latin typeface="Times New Roman" pitchFamily="18" charset="0"/>
                  <a:ea typeface="宋体" pitchFamily="2" charset="-122"/>
                </a:rPr>
                <a:t>50</a:t>
              </a:r>
              <a:endParaRPr lang="en-US" altLang="zh-CN">
                <a:latin typeface="Times New Roman" pitchFamily="18" charset="0"/>
                <a:ea typeface="宋体" pitchFamily="2" charset="-122"/>
              </a:endParaRPr>
            </a:p>
          </p:txBody>
        </p:sp>
        <p:sp>
          <p:nvSpPr>
            <p:cNvPr id="68756" name="Text Box 58"/>
            <p:cNvSpPr txBox="1">
              <a:spLocks noChangeArrowheads="1"/>
            </p:cNvSpPr>
            <p:nvPr/>
          </p:nvSpPr>
          <p:spPr bwMode="auto">
            <a:xfrm>
              <a:off x="4946" y="1824"/>
              <a:ext cx="260" cy="231"/>
            </a:xfrm>
            <a:prstGeom prst="rect">
              <a:avLst/>
            </a:prstGeom>
            <a:noFill/>
            <a:ln w="9525">
              <a:noFill/>
              <a:miter lim="800000"/>
              <a:headEnd/>
              <a:tailEnd/>
            </a:ln>
          </p:spPr>
          <p:txBody>
            <a:bodyPr wrap="none">
              <a:spAutoFit/>
            </a:bodyPr>
            <a:lstStyle/>
            <a:p>
              <a:pPr algn="l" eaLnBrk="0" hangingPunct="0">
                <a:spcBef>
                  <a:spcPct val="50000"/>
                </a:spcBef>
              </a:pPr>
              <a:r>
                <a:rPr lang="en-US" altLang="zh-CN" sz="1800">
                  <a:latin typeface="Times New Roman" pitchFamily="18" charset="0"/>
                  <a:ea typeface="宋体" pitchFamily="2" charset="-122"/>
                </a:rPr>
                <a:t>60</a:t>
              </a:r>
              <a:endParaRPr lang="en-US" altLang="zh-CN">
                <a:latin typeface="Times New Roman" pitchFamily="18" charset="0"/>
                <a:ea typeface="宋体" pitchFamily="2" charset="-122"/>
              </a:endParaRPr>
            </a:p>
          </p:txBody>
        </p:sp>
        <p:sp>
          <p:nvSpPr>
            <p:cNvPr id="68757" name="Text Box 59"/>
            <p:cNvSpPr txBox="1">
              <a:spLocks noChangeArrowheads="1"/>
            </p:cNvSpPr>
            <p:nvPr/>
          </p:nvSpPr>
          <p:spPr bwMode="auto">
            <a:xfrm>
              <a:off x="5082" y="1689"/>
              <a:ext cx="316" cy="231"/>
            </a:xfrm>
            <a:prstGeom prst="rect">
              <a:avLst/>
            </a:prstGeom>
            <a:noFill/>
            <a:ln w="9525">
              <a:noFill/>
              <a:miter lim="800000"/>
              <a:headEnd/>
              <a:tailEnd/>
            </a:ln>
          </p:spPr>
          <p:txBody>
            <a:bodyPr wrap="none">
              <a:spAutoFit/>
            </a:bodyPr>
            <a:lstStyle/>
            <a:p>
              <a:pPr algn="l" eaLnBrk="0" hangingPunct="0">
                <a:spcBef>
                  <a:spcPct val="50000"/>
                </a:spcBef>
              </a:pPr>
              <a:r>
                <a:rPr lang="en-US" altLang="zh-CN" sz="1800">
                  <a:latin typeface="Times New Roman" pitchFamily="18" charset="0"/>
                  <a:ea typeface="宋体" pitchFamily="2" charset="-122"/>
                </a:rPr>
                <a:t>age</a:t>
              </a:r>
              <a:endParaRPr lang="en-US" altLang="zh-CN">
                <a:latin typeface="Times New Roman" pitchFamily="18" charset="0"/>
                <a:ea typeface="宋体" pitchFamily="2" charset="-122"/>
              </a:endParaRPr>
            </a:p>
          </p:txBody>
        </p:sp>
        <p:sp>
          <p:nvSpPr>
            <p:cNvPr id="68758" name="Text Box 60"/>
            <p:cNvSpPr txBox="1">
              <a:spLocks noChangeArrowheads="1"/>
            </p:cNvSpPr>
            <p:nvPr/>
          </p:nvSpPr>
          <p:spPr bwMode="auto">
            <a:xfrm rot="-5400000">
              <a:off x="3308" y="746"/>
              <a:ext cx="188" cy="231"/>
            </a:xfrm>
            <a:prstGeom prst="rect">
              <a:avLst/>
            </a:prstGeom>
            <a:noFill/>
            <a:ln w="9525">
              <a:noFill/>
              <a:miter lim="800000"/>
              <a:headEnd/>
              <a:tailEnd/>
            </a:ln>
          </p:spPr>
          <p:txBody>
            <a:bodyPr wrap="none">
              <a:spAutoFit/>
            </a:bodyPr>
            <a:lstStyle/>
            <a:p>
              <a:pPr algn="l" eaLnBrk="0" hangingPunct="0">
                <a:spcBef>
                  <a:spcPct val="50000"/>
                </a:spcBef>
              </a:pPr>
              <a:r>
                <a:rPr lang="en-US" altLang="zh-CN" sz="1800">
                  <a:latin typeface="Times New Roman" pitchFamily="18" charset="0"/>
                  <a:ea typeface="宋体" pitchFamily="2" charset="-122"/>
                </a:rPr>
                <a:t>5</a:t>
              </a:r>
              <a:endParaRPr lang="en-US" altLang="zh-CN">
                <a:latin typeface="Times New Roman" pitchFamily="18" charset="0"/>
                <a:ea typeface="宋体" pitchFamily="2" charset="-122"/>
              </a:endParaRPr>
            </a:p>
          </p:txBody>
        </p:sp>
        <p:sp>
          <p:nvSpPr>
            <p:cNvPr id="68759" name="Text Box 61"/>
            <p:cNvSpPr txBox="1">
              <a:spLocks noChangeArrowheads="1"/>
            </p:cNvSpPr>
            <p:nvPr/>
          </p:nvSpPr>
          <p:spPr bwMode="auto">
            <a:xfrm rot="-5400000">
              <a:off x="3308" y="938"/>
              <a:ext cx="188" cy="231"/>
            </a:xfrm>
            <a:prstGeom prst="rect">
              <a:avLst/>
            </a:prstGeom>
            <a:noFill/>
            <a:ln w="9525">
              <a:noFill/>
              <a:miter lim="800000"/>
              <a:headEnd/>
              <a:tailEnd/>
            </a:ln>
          </p:spPr>
          <p:txBody>
            <a:bodyPr wrap="none">
              <a:spAutoFit/>
            </a:bodyPr>
            <a:lstStyle/>
            <a:p>
              <a:pPr algn="l" eaLnBrk="0" hangingPunct="0">
                <a:spcBef>
                  <a:spcPct val="50000"/>
                </a:spcBef>
              </a:pPr>
              <a:r>
                <a:rPr lang="en-US" altLang="zh-CN" sz="1800">
                  <a:latin typeface="Times New Roman" pitchFamily="18" charset="0"/>
                  <a:ea typeface="宋体" pitchFamily="2" charset="-122"/>
                </a:rPr>
                <a:t>4</a:t>
              </a:r>
              <a:endParaRPr lang="en-US" altLang="zh-CN">
                <a:latin typeface="Times New Roman" pitchFamily="18" charset="0"/>
                <a:ea typeface="宋体" pitchFamily="2" charset="-122"/>
              </a:endParaRPr>
            </a:p>
          </p:txBody>
        </p:sp>
        <p:sp>
          <p:nvSpPr>
            <p:cNvPr id="68760" name="Text Box 62"/>
            <p:cNvSpPr txBox="1">
              <a:spLocks noChangeArrowheads="1"/>
            </p:cNvSpPr>
            <p:nvPr/>
          </p:nvSpPr>
          <p:spPr bwMode="auto">
            <a:xfrm rot="-5400000">
              <a:off x="3308" y="1134"/>
              <a:ext cx="188" cy="231"/>
            </a:xfrm>
            <a:prstGeom prst="rect">
              <a:avLst/>
            </a:prstGeom>
            <a:noFill/>
            <a:ln w="9525">
              <a:noFill/>
              <a:miter lim="800000"/>
              <a:headEnd/>
              <a:tailEnd/>
            </a:ln>
          </p:spPr>
          <p:txBody>
            <a:bodyPr wrap="none">
              <a:spAutoFit/>
            </a:bodyPr>
            <a:lstStyle/>
            <a:p>
              <a:pPr algn="l" eaLnBrk="0" hangingPunct="0">
                <a:spcBef>
                  <a:spcPct val="50000"/>
                </a:spcBef>
              </a:pPr>
              <a:r>
                <a:rPr lang="en-US" altLang="zh-CN" sz="1800">
                  <a:latin typeface="Times New Roman" pitchFamily="18" charset="0"/>
                  <a:ea typeface="宋体" pitchFamily="2" charset="-122"/>
                </a:rPr>
                <a:t>3</a:t>
              </a:r>
              <a:endParaRPr lang="en-US" altLang="zh-CN">
                <a:latin typeface="Times New Roman" pitchFamily="18" charset="0"/>
                <a:ea typeface="宋体" pitchFamily="2" charset="-122"/>
              </a:endParaRPr>
            </a:p>
          </p:txBody>
        </p:sp>
        <p:sp>
          <p:nvSpPr>
            <p:cNvPr id="68761" name="Text Box 63"/>
            <p:cNvSpPr txBox="1">
              <a:spLocks noChangeArrowheads="1"/>
            </p:cNvSpPr>
            <p:nvPr/>
          </p:nvSpPr>
          <p:spPr bwMode="auto">
            <a:xfrm rot="-5400000">
              <a:off x="3308" y="1514"/>
              <a:ext cx="188" cy="231"/>
            </a:xfrm>
            <a:prstGeom prst="rect">
              <a:avLst/>
            </a:prstGeom>
            <a:noFill/>
            <a:ln w="9525">
              <a:noFill/>
              <a:miter lim="800000"/>
              <a:headEnd/>
              <a:tailEnd/>
            </a:ln>
          </p:spPr>
          <p:txBody>
            <a:bodyPr wrap="none">
              <a:spAutoFit/>
            </a:bodyPr>
            <a:lstStyle/>
            <a:p>
              <a:pPr algn="l" eaLnBrk="0" hangingPunct="0">
                <a:spcBef>
                  <a:spcPct val="50000"/>
                </a:spcBef>
              </a:pPr>
              <a:r>
                <a:rPr lang="en-US" altLang="zh-CN" sz="1800">
                  <a:latin typeface="Times New Roman" pitchFamily="18" charset="0"/>
                  <a:ea typeface="宋体" pitchFamily="2" charset="-122"/>
                </a:rPr>
                <a:t>1</a:t>
              </a:r>
              <a:endParaRPr lang="en-US" altLang="zh-CN">
                <a:latin typeface="Times New Roman" pitchFamily="18" charset="0"/>
                <a:ea typeface="宋体" pitchFamily="2" charset="-122"/>
              </a:endParaRPr>
            </a:p>
          </p:txBody>
        </p:sp>
        <p:sp>
          <p:nvSpPr>
            <p:cNvPr id="68762" name="Text Box 64"/>
            <p:cNvSpPr txBox="1">
              <a:spLocks noChangeArrowheads="1"/>
            </p:cNvSpPr>
            <p:nvPr/>
          </p:nvSpPr>
          <p:spPr bwMode="auto">
            <a:xfrm rot="-5400000">
              <a:off x="3308" y="1326"/>
              <a:ext cx="188" cy="231"/>
            </a:xfrm>
            <a:prstGeom prst="rect">
              <a:avLst/>
            </a:prstGeom>
            <a:noFill/>
            <a:ln w="9525">
              <a:noFill/>
              <a:miter lim="800000"/>
              <a:headEnd/>
              <a:tailEnd/>
            </a:ln>
          </p:spPr>
          <p:txBody>
            <a:bodyPr wrap="none">
              <a:spAutoFit/>
            </a:bodyPr>
            <a:lstStyle/>
            <a:p>
              <a:pPr algn="l" eaLnBrk="0" hangingPunct="0">
                <a:spcBef>
                  <a:spcPct val="50000"/>
                </a:spcBef>
              </a:pPr>
              <a:r>
                <a:rPr lang="en-US" altLang="zh-CN" sz="1800">
                  <a:latin typeface="Times New Roman" pitchFamily="18" charset="0"/>
                  <a:ea typeface="宋体" pitchFamily="2" charset="-122"/>
                </a:rPr>
                <a:t>2</a:t>
              </a:r>
              <a:endParaRPr lang="en-US" altLang="zh-CN">
                <a:latin typeface="Times New Roman" pitchFamily="18" charset="0"/>
                <a:ea typeface="宋体" pitchFamily="2" charset="-122"/>
              </a:endParaRPr>
            </a:p>
          </p:txBody>
        </p:sp>
        <p:sp>
          <p:nvSpPr>
            <p:cNvPr id="68763" name="Text Box 65"/>
            <p:cNvSpPr txBox="1">
              <a:spLocks noChangeArrowheads="1"/>
            </p:cNvSpPr>
            <p:nvPr/>
          </p:nvSpPr>
          <p:spPr bwMode="auto">
            <a:xfrm rot="-5400000">
              <a:off x="3318" y="552"/>
              <a:ext cx="188" cy="231"/>
            </a:xfrm>
            <a:prstGeom prst="rect">
              <a:avLst/>
            </a:prstGeom>
            <a:noFill/>
            <a:ln w="9525">
              <a:noFill/>
              <a:miter lim="800000"/>
              <a:headEnd/>
              <a:tailEnd/>
            </a:ln>
          </p:spPr>
          <p:txBody>
            <a:bodyPr wrap="none">
              <a:spAutoFit/>
            </a:bodyPr>
            <a:lstStyle/>
            <a:p>
              <a:pPr algn="l" eaLnBrk="0" hangingPunct="0">
                <a:spcBef>
                  <a:spcPct val="50000"/>
                </a:spcBef>
              </a:pPr>
              <a:r>
                <a:rPr lang="en-US" altLang="zh-CN" sz="1800">
                  <a:latin typeface="Times New Roman" pitchFamily="18" charset="0"/>
                  <a:ea typeface="宋体" pitchFamily="2" charset="-122"/>
                </a:rPr>
                <a:t>6</a:t>
              </a:r>
              <a:endParaRPr lang="en-US" altLang="zh-CN">
                <a:latin typeface="Times New Roman" pitchFamily="18" charset="0"/>
                <a:ea typeface="宋体" pitchFamily="2" charset="-122"/>
              </a:endParaRPr>
            </a:p>
          </p:txBody>
        </p:sp>
        <p:sp>
          <p:nvSpPr>
            <p:cNvPr id="68764" name="Text Box 66"/>
            <p:cNvSpPr txBox="1">
              <a:spLocks noChangeArrowheads="1"/>
            </p:cNvSpPr>
            <p:nvPr/>
          </p:nvSpPr>
          <p:spPr bwMode="auto">
            <a:xfrm rot="-5400000">
              <a:off x="3309" y="360"/>
              <a:ext cx="188" cy="231"/>
            </a:xfrm>
            <a:prstGeom prst="rect">
              <a:avLst/>
            </a:prstGeom>
            <a:noFill/>
            <a:ln w="9525">
              <a:noFill/>
              <a:miter lim="800000"/>
              <a:headEnd/>
              <a:tailEnd/>
            </a:ln>
          </p:spPr>
          <p:txBody>
            <a:bodyPr wrap="none">
              <a:spAutoFit/>
            </a:bodyPr>
            <a:lstStyle/>
            <a:p>
              <a:pPr algn="l" eaLnBrk="0" hangingPunct="0">
                <a:spcBef>
                  <a:spcPct val="50000"/>
                </a:spcBef>
              </a:pPr>
              <a:r>
                <a:rPr lang="en-US" altLang="zh-CN" sz="1800">
                  <a:latin typeface="Times New Roman" pitchFamily="18" charset="0"/>
                  <a:ea typeface="宋体" pitchFamily="2" charset="-122"/>
                </a:rPr>
                <a:t>7</a:t>
              </a:r>
              <a:endParaRPr lang="en-US" altLang="zh-CN">
                <a:latin typeface="Times New Roman" pitchFamily="18" charset="0"/>
                <a:ea typeface="宋体" pitchFamily="2" charset="-122"/>
              </a:endParaRPr>
            </a:p>
          </p:txBody>
        </p:sp>
        <p:sp>
          <p:nvSpPr>
            <p:cNvPr id="68765" name="Text Box 67"/>
            <p:cNvSpPr txBox="1">
              <a:spLocks noChangeArrowheads="1"/>
            </p:cNvSpPr>
            <p:nvPr/>
          </p:nvSpPr>
          <p:spPr bwMode="auto">
            <a:xfrm rot="-5400000">
              <a:off x="3317" y="1700"/>
              <a:ext cx="188" cy="231"/>
            </a:xfrm>
            <a:prstGeom prst="rect">
              <a:avLst/>
            </a:prstGeom>
            <a:noFill/>
            <a:ln w="9525">
              <a:noFill/>
              <a:miter lim="800000"/>
              <a:headEnd/>
              <a:tailEnd/>
            </a:ln>
          </p:spPr>
          <p:txBody>
            <a:bodyPr wrap="none">
              <a:spAutoFit/>
            </a:bodyPr>
            <a:lstStyle/>
            <a:p>
              <a:pPr algn="l" eaLnBrk="0" hangingPunct="0">
                <a:spcBef>
                  <a:spcPct val="50000"/>
                </a:spcBef>
              </a:pPr>
              <a:r>
                <a:rPr lang="en-US" altLang="zh-CN" sz="1800">
                  <a:latin typeface="Times New Roman" pitchFamily="18" charset="0"/>
                  <a:ea typeface="宋体" pitchFamily="2" charset="-122"/>
                </a:rPr>
                <a:t>0</a:t>
              </a:r>
              <a:endParaRPr lang="en-US" altLang="zh-CN">
                <a:latin typeface="Times New Roman" pitchFamily="18" charset="0"/>
                <a:ea typeface="宋体" pitchFamily="2" charset="-122"/>
              </a:endParaRPr>
            </a:p>
          </p:txBody>
        </p:sp>
        <p:sp>
          <p:nvSpPr>
            <p:cNvPr id="68766" name="Text Box 68"/>
            <p:cNvSpPr txBox="1">
              <a:spLocks noChangeArrowheads="1"/>
            </p:cNvSpPr>
            <p:nvPr/>
          </p:nvSpPr>
          <p:spPr bwMode="auto">
            <a:xfrm rot="-5400000">
              <a:off x="2796" y="233"/>
              <a:ext cx="667" cy="404"/>
            </a:xfrm>
            <a:prstGeom prst="rect">
              <a:avLst/>
            </a:prstGeom>
            <a:noFill/>
            <a:ln w="9525">
              <a:noFill/>
              <a:miter lim="800000"/>
              <a:headEnd/>
              <a:tailEnd/>
            </a:ln>
          </p:spPr>
          <p:txBody>
            <a:bodyPr>
              <a:spAutoFit/>
            </a:bodyPr>
            <a:lstStyle/>
            <a:p>
              <a:pPr algn="l" eaLnBrk="0" hangingPunct="0">
                <a:spcBef>
                  <a:spcPct val="50000"/>
                </a:spcBef>
              </a:pPr>
              <a:r>
                <a:rPr lang="en-US" altLang="zh-CN" sz="1800">
                  <a:latin typeface="Times New Roman" pitchFamily="18" charset="0"/>
                  <a:ea typeface="宋体" pitchFamily="2" charset="-122"/>
                </a:rPr>
                <a:t>Vacation(week)</a:t>
              </a:r>
              <a:endParaRPr lang="en-US" altLang="zh-CN">
                <a:latin typeface="Times New Roman" pitchFamily="18" charset="0"/>
                <a:ea typeface="宋体" pitchFamily="2" charset="-122"/>
              </a:endParaRPr>
            </a:p>
          </p:txBody>
        </p:sp>
      </p:grpSp>
      <p:grpSp>
        <p:nvGrpSpPr>
          <p:cNvPr id="68644" name="Group 69"/>
          <p:cNvGrpSpPr>
            <a:grpSpLocks/>
          </p:cNvGrpSpPr>
          <p:nvPr/>
        </p:nvGrpSpPr>
        <p:grpSpPr bwMode="auto">
          <a:xfrm>
            <a:off x="2209800" y="3505200"/>
            <a:ext cx="5149850" cy="3124200"/>
            <a:chOff x="1776" y="2064"/>
            <a:chExt cx="3244" cy="1968"/>
          </a:xfrm>
        </p:grpSpPr>
        <p:grpSp>
          <p:nvGrpSpPr>
            <p:cNvPr id="68711" name="Group 70"/>
            <p:cNvGrpSpPr>
              <a:grpSpLocks/>
            </p:cNvGrpSpPr>
            <p:nvPr/>
          </p:nvGrpSpPr>
          <p:grpSpPr bwMode="auto">
            <a:xfrm>
              <a:off x="2976" y="2256"/>
              <a:ext cx="672" cy="768"/>
              <a:chOff x="2976" y="2256"/>
              <a:chExt cx="958" cy="768"/>
            </a:xfrm>
          </p:grpSpPr>
          <p:sp>
            <p:nvSpPr>
              <p:cNvPr id="68729" name="Rectangle 71" descr="25%"/>
              <p:cNvSpPr>
                <a:spLocks noChangeArrowheads="1"/>
              </p:cNvSpPr>
              <p:nvPr/>
            </p:nvSpPr>
            <p:spPr bwMode="auto">
              <a:xfrm>
                <a:off x="2976" y="2642"/>
                <a:ext cx="382" cy="382"/>
              </a:xfrm>
              <a:prstGeom prst="rect">
                <a:avLst/>
              </a:prstGeom>
              <a:pattFill prst="pct25">
                <a:fgClr>
                  <a:schemeClr val="tx2"/>
                </a:fgClr>
                <a:bgClr>
                  <a:srgbClr val="FFFFFF"/>
                </a:bgClr>
              </a:pattFill>
              <a:ln w="9525">
                <a:noFill/>
                <a:miter lim="800000"/>
                <a:headEnd/>
                <a:tailEnd/>
              </a:ln>
            </p:spPr>
            <p:txBody>
              <a:bodyPr anchor="ctr">
                <a:spAutoFit/>
              </a:bodyPr>
              <a:lstStyle/>
              <a:p>
                <a:endParaRPr lang="zh-CN" altLang="zh-CN"/>
              </a:p>
            </p:txBody>
          </p:sp>
          <p:sp>
            <p:nvSpPr>
              <p:cNvPr id="68730" name="Rectangle 72" descr="25%"/>
              <p:cNvSpPr>
                <a:spLocks noChangeArrowheads="1"/>
              </p:cNvSpPr>
              <p:nvPr/>
            </p:nvSpPr>
            <p:spPr bwMode="auto">
              <a:xfrm>
                <a:off x="3166" y="2450"/>
                <a:ext cx="384" cy="574"/>
              </a:xfrm>
              <a:prstGeom prst="rect">
                <a:avLst/>
              </a:prstGeom>
              <a:pattFill prst="pct25">
                <a:fgClr>
                  <a:schemeClr val="tx2"/>
                </a:fgClr>
                <a:bgClr>
                  <a:srgbClr val="FFFFFF"/>
                </a:bgClr>
              </a:pattFill>
              <a:ln w="9525">
                <a:noFill/>
                <a:miter lim="800000"/>
                <a:headEnd/>
                <a:tailEnd/>
              </a:ln>
            </p:spPr>
            <p:txBody>
              <a:bodyPr anchor="ctr">
                <a:spAutoFit/>
              </a:bodyPr>
              <a:lstStyle/>
              <a:p>
                <a:endParaRPr lang="zh-CN" altLang="zh-CN"/>
              </a:p>
            </p:txBody>
          </p:sp>
          <p:sp>
            <p:nvSpPr>
              <p:cNvPr id="68731" name="Rectangle 73" descr="25%"/>
              <p:cNvSpPr>
                <a:spLocks noChangeArrowheads="1"/>
              </p:cNvSpPr>
              <p:nvPr/>
            </p:nvSpPr>
            <p:spPr bwMode="auto">
              <a:xfrm>
                <a:off x="3358" y="2260"/>
                <a:ext cx="384" cy="574"/>
              </a:xfrm>
              <a:prstGeom prst="rect">
                <a:avLst/>
              </a:prstGeom>
              <a:pattFill prst="pct25">
                <a:fgClr>
                  <a:schemeClr val="tx2"/>
                </a:fgClr>
                <a:bgClr>
                  <a:srgbClr val="FFFFFF"/>
                </a:bgClr>
              </a:pattFill>
              <a:ln w="9525">
                <a:noFill/>
                <a:miter lim="800000"/>
                <a:headEnd/>
                <a:tailEnd/>
              </a:ln>
            </p:spPr>
            <p:txBody>
              <a:bodyPr anchor="ctr">
                <a:spAutoFit/>
              </a:bodyPr>
              <a:lstStyle/>
              <a:p>
                <a:endParaRPr lang="zh-CN" altLang="zh-CN"/>
              </a:p>
            </p:txBody>
          </p:sp>
          <p:sp>
            <p:nvSpPr>
              <p:cNvPr id="68732" name="Rectangle 74" descr="25%"/>
              <p:cNvSpPr>
                <a:spLocks noChangeArrowheads="1"/>
              </p:cNvSpPr>
              <p:nvPr/>
            </p:nvSpPr>
            <p:spPr bwMode="auto">
              <a:xfrm>
                <a:off x="3550" y="2256"/>
                <a:ext cx="384" cy="574"/>
              </a:xfrm>
              <a:prstGeom prst="rect">
                <a:avLst/>
              </a:prstGeom>
              <a:pattFill prst="pct25">
                <a:fgClr>
                  <a:schemeClr val="tx2"/>
                </a:fgClr>
                <a:bgClr>
                  <a:srgbClr val="FFFFFF"/>
                </a:bgClr>
              </a:pattFill>
              <a:ln w="9525">
                <a:noFill/>
                <a:miter lim="800000"/>
                <a:headEnd/>
                <a:tailEnd/>
              </a:ln>
            </p:spPr>
            <p:txBody>
              <a:bodyPr anchor="ctr">
                <a:spAutoFit/>
              </a:bodyPr>
              <a:lstStyle/>
              <a:p>
                <a:endParaRPr lang="zh-CN" altLang="zh-CN"/>
              </a:p>
            </p:txBody>
          </p:sp>
        </p:grpSp>
        <p:sp>
          <p:nvSpPr>
            <p:cNvPr id="68712" name="Rectangle 75"/>
            <p:cNvSpPr>
              <a:spLocks noChangeArrowheads="1"/>
            </p:cNvSpPr>
            <p:nvPr/>
          </p:nvSpPr>
          <p:spPr bwMode="auto">
            <a:xfrm>
              <a:off x="1776" y="2928"/>
              <a:ext cx="2016" cy="1104"/>
            </a:xfrm>
            <a:prstGeom prst="rect">
              <a:avLst/>
            </a:prstGeom>
            <a:solidFill>
              <a:schemeClr val="accent1"/>
            </a:solidFill>
            <a:ln w="9525">
              <a:miter lim="800000"/>
              <a:headEnd/>
              <a:tailEnd/>
            </a:ln>
            <a:scene3d>
              <a:camera prst="legacyObliqueTopRight"/>
              <a:lightRig rig="legacyNormal3" dir="b"/>
            </a:scene3d>
            <a:sp3d extrusionH="3630600" prstMaterial="legacyWireframe">
              <a:bevelT w="13500" h="13500" prst="angle"/>
              <a:bevelB w="13500" h="13500" prst="angle"/>
              <a:extrusionClr>
                <a:schemeClr val="accent1"/>
              </a:extrusionClr>
            </a:sp3d>
          </p:spPr>
          <p:txBody>
            <a:bodyPr wrap="none" anchor="ctr">
              <a:flatTx/>
            </a:bodyPr>
            <a:lstStyle/>
            <a:p>
              <a:endParaRPr lang="zh-CN" altLang="zh-CN"/>
            </a:p>
          </p:txBody>
        </p:sp>
        <p:sp>
          <p:nvSpPr>
            <p:cNvPr id="68713" name="Text Box 76"/>
            <p:cNvSpPr txBox="1">
              <a:spLocks noChangeArrowheads="1"/>
            </p:cNvSpPr>
            <p:nvPr/>
          </p:nvSpPr>
          <p:spPr bwMode="auto">
            <a:xfrm>
              <a:off x="4704" y="3168"/>
              <a:ext cx="316" cy="231"/>
            </a:xfrm>
            <a:prstGeom prst="rect">
              <a:avLst/>
            </a:prstGeom>
            <a:noFill/>
            <a:ln w="9525">
              <a:noFill/>
              <a:miter lim="800000"/>
              <a:headEnd/>
              <a:tailEnd/>
            </a:ln>
          </p:spPr>
          <p:txBody>
            <a:bodyPr wrap="none">
              <a:spAutoFit/>
            </a:bodyPr>
            <a:lstStyle/>
            <a:p>
              <a:pPr algn="l" eaLnBrk="0" hangingPunct="0">
                <a:spcBef>
                  <a:spcPct val="50000"/>
                </a:spcBef>
              </a:pPr>
              <a:r>
                <a:rPr lang="en-US" altLang="zh-CN" sz="1800">
                  <a:latin typeface="Times New Roman" pitchFamily="18" charset="0"/>
                  <a:ea typeface="宋体" pitchFamily="2" charset="-122"/>
                </a:rPr>
                <a:t>age</a:t>
              </a:r>
              <a:endParaRPr lang="en-US" altLang="zh-CN">
                <a:latin typeface="Times New Roman" pitchFamily="18" charset="0"/>
                <a:ea typeface="宋体" pitchFamily="2" charset="-122"/>
              </a:endParaRPr>
            </a:p>
          </p:txBody>
        </p:sp>
        <p:sp>
          <p:nvSpPr>
            <p:cNvPr id="68714" name="Text Box 77"/>
            <p:cNvSpPr txBox="1">
              <a:spLocks noChangeArrowheads="1"/>
            </p:cNvSpPr>
            <p:nvPr/>
          </p:nvSpPr>
          <p:spPr bwMode="auto">
            <a:xfrm rot="-5400000">
              <a:off x="2143" y="2282"/>
              <a:ext cx="667" cy="231"/>
            </a:xfrm>
            <a:prstGeom prst="rect">
              <a:avLst/>
            </a:prstGeom>
            <a:noFill/>
            <a:ln w="9525">
              <a:noFill/>
              <a:miter lim="800000"/>
              <a:headEnd/>
              <a:tailEnd/>
            </a:ln>
          </p:spPr>
          <p:txBody>
            <a:bodyPr>
              <a:spAutoFit/>
            </a:bodyPr>
            <a:lstStyle/>
            <a:p>
              <a:pPr algn="l" eaLnBrk="0" hangingPunct="0">
                <a:spcBef>
                  <a:spcPct val="50000"/>
                </a:spcBef>
              </a:pPr>
              <a:r>
                <a:rPr lang="en-US" altLang="zh-CN" sz="1800">
                  <a:latin typeface="Times New Roman" pitchFamily="18" charset="0"/>
                  <a:ea typeface="宋体" pitchFamily="2" charset="-122"/>
                </a:rPr>
                <a:t>Vacation</a:t>
              </a:r>
              <a:endParaRPr lang="en-US" altLang="zh-CN">
                <a:latin typeface="Times New Roman" pitchFamily="18" charset="0"/>
                <a:ea typeface="宋体" pitchFamily="2" charset="-122"/>
              </a:endParaRPr>
            </a:p>
          </p:txBody>
        </p:sp>
        <p:sp>
          <p:nvSpPr>
            <p:cNvPr id="68715" name="Text Box 78"/>
            <p:cNvSpPr txBox="1">
              <a:spLocks noChangeArrowheads="1"/>
            </p:cNvSpPr>
            <p:nvPr/>
          </p:nvSpPr>
          <p:spPr bwMode="auto">
            <a:xfrm rot="-2607393">
              <a:off x="2160" y="3072"/>
              <a:ext cx="528" cy="231"/>
            </a:xfrm>
            <a:prstGeom prst="rect">
              <a:avLst/>
            </a:prstGeom>
            <a:noFill/>
            <a:ln w="9525">
              <a:noFill/>
              <a:miter lim="800000"/>
              <a:headEnd/>
              <a:tailEnd/>
            </a:ln>
          </p:spPr>
          <p:txBody>
            <a:bodyPr>
              <a:spAutoFit/>
            </a:bodyPr>
            <a:lstStyle/>
            <a:p>
              <a:pPr algn="l" eaLnBrk="0" hangingPunct="0">
                <a:spcBef>
                  <a:spcPct val="50000"/>
                </a:spcBef>
              </a:pPr>
              <a:r>
                <a:rPr lang="en-US" altLang="zh-CN" sz="1800">
                  <a:latin typeface="Times New Roman" pitchFamily="18" charset="0"/>
                  <a:ea typeface="宋体" pitchFamily="2" charset="-122"/>
                </a:rPr>
                <a:t>Salary</a:t>
              </a:r>
              <a:endParaRPr lang="en-US" altLang="zh-CN">
                <a:latin typeface="Times New Roman" pitchFamily="18" charset="0"/>
                <a:ea typeface="宋体" pitchFamily="2" charset="-122"/>
              </a:endParaRPr>
            </a:p>
          </p:txBody>
        </p:sp>
        <p:grpSp>
          <p:nvGrpSpPr>
            <p:cNvPr id="68716" name="Group 79"/>
            <p:cNvGrpSpPr>
              <a:grpSpLocks/>
            </p:cNvGrpSpPr>
            <p:nvPr/>
          </p:nvGrpSpPr>
          <p:grpSpPr bwMode="auto">
            <a:xfrm>
              <a:off x="2736" y="3360"/>
              <a:ext cx="720" cy="624"/>
              <a:chOff x="4512" y="3120"/>
              <a:chExt cx="576" cy="528"/>
            </a:xfrm>
          </p:grpSpPr>
          <p:sp>
            <p:nvSpPr>
              <p:cNvPr id="68719" name="Line 80"/>
              <p:cNvSpPr>
                <a:spLocks noChangeShapeType="1"/>
              </p:cNvSpPr>
              <p:nvPr/>
            </p:nvSpPr>
            <p:spPr bwMode="auto">
              <a:xfrm flipH="1">
                <a:off x="4512" y="3120"/>
                <a:ext cx="144" cy="192"/>
              </a:xfrm>
              <a:prstGeom prst="line">
                <a:avLst/>
              </a:prstGeom>
              <a:noFill/>
              <a:ln w="9525">
                <a:solidFill>
                  <a:schemeClr val="tx1"/>
                </a:solidFill>
                <a:round/>
                <a:headEnd/>
                <a:tailEnd/>
              </a:ln>
            </p:spPr>
            <p:txBody>
              <a:bodyPr wrap="none" anchor="ctr"/>
              <a:lstStyle/>
              <a:p>
                <a:endParaRPr lang="zh-CN" altLang="en-US"/>
              </a:p>
            </p:txBody>
          </p:sp>
          <p:sp>
            <p:nvSpPr>
              <p:cNvPr id="68720" name="Line 81"/>
              <p:cNvSpPr>
                <a:spLocks noChangeShapeType="1"/>
              </p:cNvSpPr>
              <p:nvPr/>
            </p:nvSpPr>
            <p:spPr bwMode="auto">
              <a:xfrm>
                <a:off x="4512" y="3312"/>
                <a:ext cx="144" cy="0"/>
              </a:xfrm>
              <a:prstGeom prst="line">
                <a:avLst/>
              </a:prstGeom>
              <a:noFill/>
              <a:ln w="9525">
                <a:solidFill>
                  <a:schemeClr val="tx1"/>
                </a:solidFill>
                <a:round/>
                <a:headEnd/>
                <a:tailEnd/>
              </a:ln>
            </p:spPr>
            <p:txBody>
              <a:bodyPr wrap="none" anchor="ctr"/>
              <a:lstStyle/>
              <a:p>
                <a:endParaRPr lang="zh-CN" altLang="en-US"/>
              </a:p>
            </p:txBody>
          </p:sp>
          <p:sp>
            <p:nvSpPr>
              <p:cNvPr id="68721" name="Line 82"/>
              <p:cNvSpPr>
                <a:spLocks noChangeShapeType="1"/>
              </p:cNvSpPr>
              <p:nvPr/>
            </p:nvSpPr>
            <p:spPr bwMode="auto">
              <a:xfrm flipH="1">
                <a:off x="4512" y="3312"/>
                <a:ext cx="144" cy="192"/>
              </a:xfrm>
              <a:prstGeom prst="line">
                <a:avLst/>
              </a:prstGeom>
              <a:noFill/>
              <a:ln w="9525">
                <a:solidFill>
                  <a:schemeClr val="tx1"/>
                </a:solidFill>
                <a:round/>
                <a:headEnd/>
                <a:tailEnd/>
              </a:ln>
            </p:spPr>
            <p:txBody>
              <a:bodyPr wrap="none" anchor="ctr"/>
              <a:lstStyle/>
              <a:p>
                <a:endParaRPr lang="zh-CN" altLang="en-US"/>
              </a:p>
            </p:txBody>
          </p:sp>
          <p:sp>
            <p:nvSpPr>
              <p:cNvPr id="68722" name="Line 83"/>
              <p:cNvSpPr>
                <a:spLocks noChangeShapeType="1"/>
              </p:cNvSpPr>
              <p:nvPr/>
            </p:nvSpPr>
            <p:spPr bwMode="auto">
              <a:xfrm>
                <a:off x="4512" y="3504"/>
                <a:ext cx="192" cy="0"/>
              </a:xfrm>
              <a:prstGeom prst="line">
                <a:avLst/>
              </a:prstGeom>
              <a:noFill/>
              <a:ln w="9525">
                <a:solidFill>
                  <a:schemeClr val="tx1"/>
                </a:solidFill>
                <a:round/>
                <a:headEnd/>
                <a:tailEnd/>
              </a:ln>
            </p:spPr>
            <p:txBody>
              <a:bodyPr wrap="none" anchor="ctr"/>
              <a:lstStyle/>
              <a:p>
                <a:endParaRPr lang="zh-CN" altLang="en-US"/>
              </a:p>
            </p:txBody>
          </p:sp>
          <p:sp>
            <p:nvSpPr>
              <p:cNvPr id="68723" name="Line 84"/>
              <p:cNvSpPr>
                <a:spLocks noChangeShapeType="1"/>
              </p:cNvSpPr>
              <p:nvPr/>
            </p:nvSpPr>
            <p:spPr bwMode="auto">
              <a:xfrm flipH="1">
                <a:off x="4608" y="3504"/>
                <a:ext cx="96" cy="144"/>
              </a:xfrm>
              <a:prstGeom prst="line">
                <a:avLst/>
              </a:prstGeom>
              <a:noFill/>
              <a:ln w="9525">
                <a:solidFill>
                  <a:schemeClr val="tx1"/>
                </a:solidFill>
                <a:round/>
                <a:headEnd/>
                <a:tailEnd/>
              </a:ln>
            </p:spPr>
            <p:txBody>
              <a:bodyPr wrap="none" anchor="ctr"/>
              <a:lstStyle/>
              <a:p>
                <a:endParaRPr lang="zh-CN" altLang="en-US"/>
              </a:p>
            </p:txBody>
          </p:sp>
          <p:sp>
            <p:nvSpPr>
              <p:cNvPr id="68724" name="Line 85"/>
              <p:cNvSpPr>
                <a:spLocks noChangeShapeType="1"/>
              </p:cNvSpPr>
              <p:nvPr/>
            </p:nvSpPr>
            <p:spPr bwMode="auto">
              <a:xfrm>
                <a:off x="4608" y="3648"/>
                <a:ext cx="240" cy="0"/>
              </a:xfrm>
              <a:prstGeom prst="line">
                <a:avLst/>
              </a:prstGeom>
              <a:noFill/>
              <a:ln w="9525">
                <a:solidFill>
                  <a:schemeClr val="tx1"/>
                </a:solidFill>
                <a:round/>
                <a:headEnd/>
                <a:tailEnd/>
              </a:ln>
            </p:spPr>
            <p:txBody>
              <a:bodyPr wrap="none" anchor="ctr"/>
              <a:lstStyle/>
              <a:p>
                <a:endParaRPr lang="zh-CN" altLang="en-US"/>
              </a:p>
            </p:txBody>
          </p:sp>
          <p:sp>
            <p:nvSpPr>
              <p:cNvPr id="68725" name="Line 86"/>
              <p:cNvSpPr>
                <a:spLocks noChangeShapeType="1"/>
              </p:cNvSpPr>
              <p:nvPr/>
            </p:nvSpPr>
            <p:spPr bwMode="auto">
              <a:xfrm>
                <a:off x="4656" y="3120"/>
                <a:ext cx="432" cy="0"/>
              </a:xfrm>
              <a:prstGeom prst="line">
                <a:avLst/>
              </a:prstGeom>
              <a:noFill/>
              <a:ln w="9525">
                <a:solidFill>
                  <a:schemeClr val="tx1"/>
                </a:solidFill>
                <a:round/>
                <a:headEnd/>
                <a:tailEnd/>
              </a:ln>
            </p:spPr>
            <p:txBody>
              <a:bodyPr wrap="none" anchor="ctr"/>
              <a:lstStyle/>
              <a:p>
                <a:endParaRPr lang="zh-CN" altLang="en-US"/>
              </a:p>
            </p:txBody>
          </p:sp>
          <p:sp>
            <p:nvSpPr>
              <p:cNvPr id="68726" name="Line 87"/>
              <p:cNvSpPr>
                <a:spLocks noChangeShapeType="1"/>
              </p:cNvSpPr>
              <p:nvPr/>
            </p:nvSpPr>
            <p:spPr bwMode="auto">
              <a:xfrm flipH="1">
                <a:off x="4944" y="3120"/>
                <a:ext cx="144" cy="192"/>
              </a:xfrm>
              <a:prstGeom prst="line">
                <a:avLst/>
              </a:prstGeom>
              <a:noFill/>
              <a:ln w="9525">
                <a:solidFill>
                  <a:schemeClr val="tx1"/>
                </a:solidFill>
                <a:round/>
                <a:headEnd/>
                <a:tailEnd/>
              </a:ln>
            </p:spPr>
            <p:txBody>
              <a:bodyPr wrap="none" anchor="ctr"/>
              <a:lstStyle/>
              <a:p>
                <a:endParaRPr lang="zh-CN" altLang="en-US"/>
              </a:p>
            </p:txBody>
          </p:sp>
          <p:sp>
            <p:nvSpPr>
              <p:cNvPr id="68727" name="Line 88"/>
              <p:cNvSpPr>
                <a:spLocks noChangeShapeType="1"/>
              </p:cNvSpPr>
              <p:nvPr/>
            </p:nvSpPr>
            <p:spPr bwMode="auto">
              <a:xfrm>
                <a:off x="4944" y="3312"/>
                <a:ext cx="144" cy="0"/>
              </a:xfrm>
              <a:prstGeom prst="line">
                <a:avLst/>
              </a:prstGeom>
              <a:noFill/>
              <a:ln w="9525">
                <a:solidFill>
                  <a:schemeClr val="tx1"/>
                </a:solidFill>
                <a:round/>
                <a:headEnd/>
                <a:tailEnd/>
              </a:ln>
            </p:spPr>
            <p:txBody>
              <a:bodyPr wrap="none" anchor="ctr"/>
              <a:lstStyle/>
              <a:p>
                <a:endParaRPr lang="zh-CN" altLang="en-US"/>
              </a:p>
            </p:txBody>
          </p:sp>
          <p:sp>
            <p:nvSpPr>
              <p:cNvPr id="68728" name="Line 89"/>
              <p:cNvSpPr>
                <a:spLocks noChangeShapeType="1"/>
              </p:cNvSpPr>
              <p:nvPr/>
            </p:nvSpPr>
            <p:spPr bwMode="auto">
              <a:xfrm flipH="1">
                <a:off x="4848" y="3312"/>
                <a:ext cx="240" cy="336"/>
              </a:xfrm>
              <a:prstGeom prst="line">
                <a:avLst/>
              </a:prstGeom>
              <a:noFill/>
              <a:ln w="9525">
                <a:solidFill>
                  <a:schemeClr val="tx1"/>
                </a:solidFill>
                <a:round/>
                <a:headEnd/>
                <a:tailEnd/>
              </a:ln>
            </p:spPr>
            <p:txBody>
              <a:bodyPr wrap="none" anchor="ctr"/>
              <a:lstStyle/>
              <a:p>
                <a:endParaRPr lang="zh-CN" altLang="en-US"/>
              </a:p>
            </p:txBody>
          </p:sp>
        </p:grpSp>
        <p:sp>
          <p:nvSpPr>
            <p:cNvPr id="68717" name="Text Box 90"/>
            <p:cNvSpPr txBox="1">
              <a:spLocks noChangeArrowheads="1"/>
            </p:cNvSpPr>
            <p:nvPr/>
          </p:nvSpPr>
          <p:spPr bwMode="auto">
            <a:xfrm>
              <a:off x="2880" y="3033"/>
              <a:ext cx="260" cy="231"/>
            </a:xfrm>
            <a:prstGeom prst="rect">
              <a:avLst/>
            </a:prstGeom>
            <a:noFill/>
            <a:ln w="9525">
              <a:noFill/>
              <a:miter lim="800000"/>
              <a:headEnd/>
              <a:tailEnd/>
            </a:ln>
          </p:spPr>
          <p:txBody>
            <a:bodyPr wrap="none">
              <a:spAutoFit/>
            </a:bodyPr>
            <a:lstStyle/>
            <a:p>
              <a:pPr algn="l" eaLnBrk="0" hangingPunct="0">
                <a:spcBef>
                  <a:spcPct val="50000"/>
                </a:spcBef>
              </a:pPr>
              <a:r>
                <a:rPr lang="en-US" altLang="zh-CN" sz="1800">
                  <a:latin typeface="Times New Roman" pitchFamily="18" charset="0"/>
                  <a:ea typeface="宋体" pitchFamily="2" charset="-122"/>
                </a:rPr>
                <a:t>30</a:t>
              </a:r>
              <a:endParaRPr lang="en-US" altLang="zh-CN">
                <a:latin typeface="Times New Roman" pitchFamily="18" charset="0"/>
                <a:ea typeface="宋体" pitchFamily="2" charset="-122"/>
              </a:endParaRPr>
            </a:p>
          </p:txBody>
        </p:sp>
        <p:sp>
          <p:nvSpPr>
            <p:cNvPr id="68718" name="Text Box 91"/>
            <p:cNvSpPr txBox="1">
              <a:spLocks noChangeArrowheads="1"/>
            </p:cNvSpPr>
            <p:nvPr/>
          </p:nvSpPr>
          <p:spPr bwMode="auto">
            <a:xfrm>
              <a:off x="3504" y="3033"/>
              <a:ext cx="260" cy="231"/>
            </a:xfrm>
            <a:prstGeom prst="rect">
              <a:avLst/>
            </a:prstGeom>
            <a:noFill/>
            <a:ln w="9525">
              <a:noFill/>
              <a:miter lim="800000"/>
              <a:headEnd/>
              <a:tailEnd/>
            </a:ln>
          </p:spPr>
          <p:txBody>
            <a:bodyPr wrap="none">
              <a:spAutoFit/>
            </a:bodyPr>
            <a:lstStyle/>
            <a:p>
              <a:pPr algn="l" eaLnBrk="0" hangingPunct="0">
                <a:spcBef>
                  <a:spcPct val="50000"/>
                </a:spcBef>
              </a:pPr>
              <a:r>
                <a:rPr lang="en-US" altLang="zh-CN" sz="1800">
                  <a:latin typeface="Times New Roman" pitchFamily="18" charset="0"/>
                  <a:ea typeface="宋体" pitchFamily="2" charset="-122"/>
                </a:rPr>
                <a:t>50</a:t>
              </a:r>
              <a:endParaRPr lang="en-US" altLang="zh-CN">
                <a:latin typeface="Times New Roman" pitchFamily="18" charset="0"/>
                <a:ea typeface="宋体" pitchFamily="2" charset="-122"/>
              </a:endParaRPr>
            </a:p>
          </p:txBody>
        </p:sp>
      </p:grpSp>
      <p:sp>
        <p:nvSpPr>
          <p:cNvPr id="68645" name="Oval 92"/>
          <p:cNvSpPr>
            <a:spLocks noChangeArrowheads="1"/>
          </p:cNvSpPr>
          <p:nvPr/>
        </p:nvSpPr>
        <p:spPr bwMode="auto">
          <a:xfrm>
            <a:off x="6096000" y="24384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46" name="Oval 93"/>
          <p:cNvSpPr>
            <a:spLocks noChangeArrowheads="1"/>
          </p:cNvSpPr>
          <p:nvPr/>
        </p:nvSpPr>
        <p:spPr bwMode="auto">
          <a:xfrm>
            <a:off x="1600200" y="17526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47" name="Oval 94"/>
          <p:cNvSpPr>
            <a:spLocks noChangeArrowheads="1"/>
          </p:cNvSpPr>
          <p:nvPr/>
        </p:nvSpPr>
        <p:spPr bwMode="auto">
          <a:xfrm>
            <a:off x="1752600" y="19050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48" name="Oval 95"/>
          <p:cNvSpPr>
            <a:spLocks noChangeArrowheads="1"/>
          </p:cNvSpPr>
          <p:nvPr/>
        </p:nvSpPr>
        <p:spPr bwMode="auto">
          <a:xfrm>
            <a:off x="1752600" y="15240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49" name="Oval 96"/>
          <p:cNvSpPr>
            <a:spLocks noChangeArrowheads="1"/>
          </p:cNvSpPr>
          <p:nvPr/>
        </p:nvSpPr>
        <p:spPr bwMode="auto">
          <a:xfrm>
            <a:off x="1600200" y="12192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50" name="Oval 97"/>
          <p:cNvSpPr>
            <a:spLocks noChangeArrowheads="1"/>
          </p:cNvSpPr>
          <p:nvPr/>
        </p:nvSpPr>
        <p:spPr bwMode="auto">
          <a:xfrm>
            <a:off x="1752600" y="9144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51" name="Oval 98"/>
          <p:cNvSpPr>
            <a:spLocks noChangeArrowheads="1"/>
          </p:cNvSpPr>
          <p:nvPr/>
        </p:nvSpPr>
        <p:spPr bwMode="auto">
          <a:xfrm>
            <a:off x="1600200" y="8382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52" name="Oval 99"/>
          <p:cNvSpPr>
            <a:spLocks noChangeArrowheads="1"/>
          </p:cNvSpPr>
          <p:nvPr/>
        </p:nvSpPr>
        <p:spPr bwMode="auto">
          <a:xfrm>
            <a:off x="1676400" y="10668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53" name="Oval 100"/>
          <p:cNvSpPr>
            <a:spLocks noChangeArrowheads="1"/>
          </p:cNvSpPr>
          <p:nvPr/>
        </p:nvSpPr>
        <p:spPr bwMode="auto">
          <a:xfrm>
            <a:off x="1828800" y="8382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54" name="Oval 101"/>
          <p:cNvSpPr>
            <a:spLocks noChangeArrowheads="1"/>
          </p:cNvSpPr>
          <p:nvPr/>
        </p:nvSpPr>
        <p:spPr bwMode="auto">
          <a:xfrm>
            <a:off x="1981200" y="17526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55" name="Oval 102"/>
          <p:cNvSpPr>
            <a:spLocks noChangeArrowheads="1"/>
          </p:cNvSpPr>
          <p:nvPr/>
        </p:nvSpPr>
        <p:spPr bwMode="auto">
          <a:xfrm>
            <a:off x="2133600" y="19050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56" name="Oval 103"/>
          <p:cNvSpPr>
            <a:spLocks noChangeArrowheads="1"/>
          </p:cNvSpPr>
          <p:nvPr/>
        </p:nvSpPr>
        <p:spPr bwMode="auto">
          <a:xfrm>
            <a:off x="2133600" y="15240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57" name="Oval 104"/>
          <p:cNvSpPr>
            <a:spLocks noChangeArrowheads="1"/>
          </p:cNvSpPr>
          <p:nvPr/>
        </p:nvSpPr>
        <p:spPr bwMode="auto">
          <a:xfrm>
            <a:off x="1981200" y="8382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58" name="Oval 105"/>
          <p:cNvSpPr>
            <a:spLocks noChangeArrowheads="1"/>
          </p:cNvSpPr>
          <p:nvPr/>
        </p:nvSpPr>
        <p:spPr bwMode="auto">
          <a:xfrm>
            <a:off x="2209800" y="8382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59" name="Oval 106"/>
          <p:cNvSpPr>
            <a:spLocks noChangeArrowheads="1"/>
          </p:cNvSpPr>
          <p:nvPr/>
        </p:nvSpPr>
        <p:spPr bwMode="auto">
          <a:xfrm>
            <a:off x="2362200" y="17526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60" name="Oval 107"/>
          <p:cNvSpPr>
            <a:spLocks noChangeArrowheads="1"/>
          </p:cNvSpPr>
          <p:nvPr/>
        </p:nvSpPr>
        <p:spPr bwMode="auto">
          <a:xfrm>
            <a:off x="2514600" y="19050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61" name="Oval 108"/>
          <p:cNvSpPr>
            <a:spLocks noChangeArrowheads="1"/>
          </p:cNvSpPr>
          <p:nvPr/>
        </p:nvSpPr>
        <p:spPr bwMode="auto">
          <a:xfrm>
            <a:off x="2514600" y="15240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62" name="Oval 109"/>
          <p:cNvSpPr>
            <a:spLocks noChangeArrowheads="1"/>
          </p:cNvSpPr>
          <p:nvPr/>
        </p:nvSpPr>
        <p:spPr bwMode="auto">
          <a:xfrm>
            <a:off x="2362200" y="8382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63" name="Oval 110"/>
          <p:cNvSpPr>
            <a:spLocks noChangeArrowheads="1"/>
          </p:cNvSpPr>
          <p:nvPr/>
        </p:nvSpPr>
        <p:spPr bwMode="auto">
          <a:xfrm>
            <a:off x="2590800" y="8382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64" name="Oval 111"/>
          <p:cNvSpPr>
            <a:spLocks noChangeArrowheads="1"/>
          </p:cNvSpPr>
          <p:nvPr/>
        </p:nvSpPr>
        <p:spPr bwMode="auto">
          <a:xfrm>
            <a:off x="2590800" y="20574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65" name="Oval 112"/>
          <p:cNvSpPr>
            <a:spLocks noChangeArrowheads="1"/>
          </p:cNvSpPr>
          <p:nvPr/>
        </p:nvSpPr>
        <p:spPr bwMode="auto">
          <a:xfrm>
            <a:off x="2743200" y="22098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66" name="Oval 113"/>
          <p:cNvSpPr>
            <a:spLocks noChangeArrowheads="1"/>
          </p:cNvSpPr>
          <p:nvPr/>
        </p:nvSpPr>
        <p:spPr bwMode="auto">
          <a:xfrm>
            <a:off x="2743200" y="18288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67" name="Oval 114"/>
          <p:cNvSpPr>
            <a:spLocks noChangeArrowheads="1"/>
          </p:cNvSpPr>
          <p:nvPr/>
        </p:nvSpPr>
        <p:spPr bwMode="auto">
          <a:xfrm>
            <a:off x="2590800" y="11430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68" name="Oval 115"/>
          <p:cNvSpPr>
            <a:spLocks noChangeArrowheads="1"/>
          </p:cNvSpPr>
          <p:nvPr/>
        </p:nvSpPr>
        <p:spPr bwMode="auto">
          <a:xfrm>
            <a:off x="2819400" y="11430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69" name="Oval 116"/>
          <p:cNvSpPr>
            <a:spLocks noChangeArrowheads="1"/>
          </p:cNvSpPr>
          <p:nvPr/>
        </p:nvSpPr>
        <p:spPr bwMode="auto">
          <a:xfrm>
            <a:off x="2133600" y="20574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70" name="Oval 117"/>
          <p:cNvSpPr>
            <a:spLocks noChangeArrowheads="1"/>
          </p:cNvSpPr>
          <p:nvPr/>
        </p:nvSpPr>
        <p:spPr bwMode="auto">
          <a:xfrm>
            <a:off x="2286000" y="22098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71" name="Oval 118"/>
          <p:cNvSpPr>
            <a:spLocks noChangeArrowheads="1"/>
          </p:cNvSpPr>
          <p:nvPr/>
        </p:nvSpPr>
        <p:spPr bwMode="auto">
          <a:xfrm>
            <a:off x="2286000" y="18288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72" name="Oval 119"/>
          <p:cNvSpPr>
            <a:spLocks noChangeArrowheads="1"/>
          </p:cNvSpPr>
          <p:nvPr/>
        </p:nvSpPr>
        <p:spPr bwMode="auto">
          <a:xfrm>
            <a:off x="2133600" y="11430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73" name="Oval 120"/>
          <p:cNvSpPr>
            <a:spLocks noChangeArrowheads="1"/>
          </p:cNvSpPr>
          <p:nvPr/>
        </p:nvSpPr>
        <p:spPr bwMode="auto">
          <a:xfrm>
            <a:off x="2362200" y="11430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74" name="Oval 121"/>
          <p:cNvSpPr>
            <a:spLocks noChangeArrowheads="1"/>
          </p:cNvSpPr>
          <p:nvPr/>
        </p:nvSpPr>
        <p:spPr bwMode="auto">
          <a:xfrm>
            <a:off x="3200400" y="18288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75" name="Oval 122"/>
          <p:cNvSpPr>
            <a:spLocks noChangeArrowheads="1"/>
          </p:cNvSpPr>
          <p:nvPr/>
        </p:nvSpPr>
        <p:spPr bwMode="auto">
          <a:xfrm>
            <a:off x="1371600" y="4572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76" name="Text Box 123"/>
          <p:cNvSpPr txBox="1">
            <a:spLocks noChangeArrowheads="1"/>
          </p:cNvSpPr>
          <p:nvPr/>
        </p:nvSpPr>
        <p:spPr bwMode="auto">
          <a:xfrm>
            <a:off x="304800" y="3581400"/>
            <a:ext cx="1066800" cy="457200"/>
          </a:xfrm>
          <a:prstGeom prst="rect">
            <a:avLst/>
          </a:prstGeom>
          <a:noFill/>
          <a:ln w="9525">
            <a:noFill/>
            <a:miter lim="800000"/>
            <a:headEnd/>
            <a:tailEnd/>
          </a:ln>
        </p:spPr>
        <p:txBody>
          <a:bodyPr>
            <a:spAutoFit/>
          </a:bodyPr>
          <a:lstStyle/>
          <a:p>
            <a:pPr algn="l" eaLnBrk="0" hangingPunct="0">
              <a:spcBef>
                <a:spcPct val="50000"/>
              </a:spcBef>
            </a:pPr>
            <a:r>
              <a:rPr lang="en-US" altLang="zh-CN">
                <a:latin typeface="Times New Roman" pitchFamily="18" charset="0"/>
                <a:ea typeface="宋体" pitchFamily="2" charset="-122"/>
                <a:sym typeface="Symbol" pitchFamily="18" charset="2"/>
              </a:rPr>
              <a:t></a:t>
            </a:r>
            <a:r>
              <a:rPr lang="en-US" altLang="zh-CN">
                <a:latin typeface="Times New Roman" pitchFamily="18" charset="0"/>
                <a:ea typeface="宋体" pitchFamily="2" charset="-122"/>
              </a:rPr>
              <a:t> = 3</a:t>
            </a:r>
          </a:p>
        </p:txBody>
      </p:sp>
      <p:sp>
        <p:nvSpPr>
          <p:cNvPr id="68677" name="Oval 124"/>
          <p:cNvSpPr>
            <a:spLocks noChangeArrowheads="1"/>
          </p:cNvSpPr>
          <p:nvPr/>
        </p:nvSpPr>
        <p:spPr bwMode="auto">
          <a:xfrm>
            <a:off x="6324600" y="23622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78" name="Oval 125"/>
          <p:cNvSpPr>
            <a:spLocks noChangeArrowheads="1"/>
          </p:cNvSpPr>
          <p:nvPr/>
        </p:nvSpPr>
        <p:spPr bwMode="auto">
          <a:xfrm>
            <a:off x="6019800" y="21336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79" name="Oval 126"/>
          <p:cNvSpPr>
            <a:spLocks noChangeArrowheads="1"/>
          </p:cNvSpPr>
          <p:nvPr/>
        </p:nvSpPr>
        <p:spPr bwMode="auto">
          <a:xfrm>
            <a:off x="5943600" y="23622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80" name="Oval 127"/>
          <p:cNvSpPr>
            <a:spLocks noChangeArrowheads="1"/>
          </p:cNvSpPr>
          <p:nvPr/>
        </p:nvSpPr>
        <p:spPr bwMode="auto">
          <a:xfrm>
            <a:off x="6400800" y="22098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81" name="Oval 128"/>
          <p:cNvSpPr>
            <a:spLocks noChangeArrowheads="1"/>
          </p:cNvSpPr>
          <p:nvPr/>
        </p:nvSpPr>
        <p:spPr bwMode="auto">
          <a:xfrm>
            <a:off x="6629400" y="21336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82" name="Oval 129"/>
          <p:cNvSpPr>
            <a:spLocks noChangeArrowheads="1"/>
          </p:cNvSpPr>
          <p:nvPr/>
        </p:nvSpPr>
        <p:spPr bwMode="auto">
          <a:xfrm>
            <a:off x="6324600" y="19050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83" name="Oval 130"/>
          <p:cNvSpPr>
            <a:spLocks noChangeArrowheads="1"/>
          </p:cNvSpPr>
          <p:nvPr/>
        </p:nvSpPr>
        <p:spPr bwMode="auto">
          <a:xfrm>
            <a:off x="6248400" y="21336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84" name="Oval 131"/>
          <p:cNvSpPr>
            <a:spLocks noChangeArrowheads="1"/>
          </p:cNvSpPr>
          <p:nvPr/>
        </p:nvSpPr>
        <p:spPr bwMode="auto">
          <a:xfrm>
            <a:off x="6781800" y="19812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85" name="Oval 132"/>
          <p:cNvSpPr>
            <a:spLocks noChangeArrowheads="1"/>
          </p:cNvSpPr>
          <p:nvPr/>
        </p:nvSpPr>
        <p:spPr bwMode="auto">
          <a:xfrm>
            <a:off x="7010400" y="19050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86" name="Oval 133"/>
          <p:cNvSpPr>
            <a:spLocks noChangeArrowheads="1"/>
          </p:cNvSpPr>
          <p:nvPr/>
        </p:nvSpPr>
        <p:spPr bwMode="auto">
          <a:xfrm>
            <a:off x="6705600" y="16764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87" name="Oval 134"/>
          <p:cNvSpPr>
            <a:spLocks noChangeArrowheads="1"/>
          </p:cNvSpPr>
          <p:nvPr/>
        </p:nvSpPr>
        <p:spPr bwMode="auto">
          <a:xfrm>
            <a:off x="6629400" y="19050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88" name="Oval 135"/>
          <p:cNvSpPr>
            <a:spLocks noChangeArrowheads="1"/>
          </p:cNvSpPr>
          <p:nvPr/>
        </p:nvSpPr>
        <p:spPr bwMode="auto">
          <a:xfrm>
            <a:off x="7086600" y="21336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89" name="Oval 136"/>
          <p:cNvSpPr>
            <a:spLocks noChangeArrowheads="1"/>
          </p:cNvSpPr>
          <p:nvPr/>
        </p:nvSpPr>
        <p:spPr bwMode="auto">
          <a:xfrm>
            <a:off x="7315200" y="20574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90" name="Oval 137"/>
          <p:cNvSpPr>
            <a:spLocks noChangeArrowheads="1"/>
          </p:cNvSpPr>
          <p:nvPr/>
        </p:nvSpPr>
        <p:spPr bwMode="auto">
          <a:xfrm>
            <a:off x="7010400" y="18288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91" name="Oval 138"/>
          <p:cNvSpPr>
            <a:spLocks noChangeArrowheads="1"/>
          </p:cNvSpPr>
          <p:nvPr/>
        </p:nvSpPr>
        <p:spPr bwMode="auto">
          <a:xfrm>
            <a:off x="6934200" y="20574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92" name="Oval 139"/>
          <p:cNvSpPr>
            <a:spLocks noChangeArrowheads="1"/>
          </p:cNvSpPr>
          <p:nvPr/>
        </p:nvSpPr>
        <p:spPr bwMode="auto">
          <a:xfrm>
            <a:off x="7239000" y="17526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93" name="Oval 140"/>
          <p:cNvSpPr>
            <a:spLocks noChangeArrowheads="1"/>
          </p:cNvSpPr>
          <p:nvPr/>
        </p:nvSpPr>
        <p:spPr bwMode="auto">
          <a:xfrm>
            <a:off x="7315200" y="16002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94" name="Oval 141"/>
          <p:cNvSpPr>
            <a:spLocks noChangeArrowheads="1"/>
          </p:cNvSpPr>
          <p:nvPr/>
        </p:nvSpPr>
        <p:spPr bwMode="auto">
          <a:xfrm>
            <a:off x="7010400" y="13716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95" name="Oval 142"/>
          <p:cNvSpPr>
            <a:spLocks noChangeArrowheads="1"/>
          </p:cNvSpPr>
          <p:nvPr/>
        </p:nvSpPr>
        <p:spPr bwMode="auto">
          <a:xfrm>
            <a:off x="6934200" y="16002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96" name="Oval 143"/>
          <p:cNvSpPr>
            <a:spLocks noChangeArrowheads="1"/>
          </p:cNvSpPr>
          <p:nvPr/>
        </p:nvSpPr>
        <p:spPr bwMode="auto">
          <a:xfrm>
            <a:off x="6705600" y="16764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97" name="Oval 144"/>
          <p:cNvSpPr>
            <a:spLocks noChangeArrowheads="1"/>
          </p:cNvSpPr>
          <p:nvPr/>
        </p:nvSpPr>
        <p:spPr bwMode="auto">
          <a:xfrm>
            <a:off x="6934200" y="16002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98" name="Oval 145"/>
          <p:cNvSpPr>
            <a:spLocks noChangeArrowheads="1"/>
          </p:cNvSpPr>
          <p:nvPr/>
        </p:nvSpPr>
        <p:spPr bwMode="auto">
          <a:xfrm>
            <a:off x="6629400" y="13716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699" name="Oval 146"/>
          <p:cNvSpPr>
            <a:spLocks noChangeArrowheads="1"/>
          </p:cNvSpPr>
          <p:nvPr/>
        </p:nvSpPr>
        <p:spPr bwMode="auto">
          <a:xfrm>
            <a:off x="6553200" y="16002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700" name="Oval 147"/>
          <p:cNvSpPr>
            <a:spLocks noChangeArrowheads="1"/>
          </p:cNvSpPr>
          <p:nvPr/>
        </p:nvSpPr>
        <p:spPr bwMode="auto">
          <a:xfrm>
            <a:off x="6705600" y="25146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701" name="Oval 148"/>
          <p:cNvSpPr>
            <a:spLocks noChangeArrowheads="1"/>
          </p:cNvSpPr>
          <p:nvPr/>
        </p:nvSpPr>
        <p:spPr bwMode="auto">
          <a:xfrm>
            <a:off x="7772400" y="27432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702" name="Oval 149"/>
          <p:cNvSpPr>
            <a:spLocks noChangeArrowheads="1"/>
          </p:cNvSpPr>
          <p:nvPr/>
        </p:nvSpPr>
        <p:spPr bwMode="auto">
          <a:xfrm>
            <a:off x="6629400" y="22098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703" name="Oval 150"/>
          <p:cNvSpPr>
            <a:spLocks noChangeArrowheads="1"/>
          </p:cNvSpPr>
          <p:nvPr/>
        </p:nvSpPr>
        <p:spPr bwMode="auto">
          <a:xfrm>
            <a:off x="6553200" y="24384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704" name="Oval 151"/>
          <p:cNvSpPr>
            <a:spLocks noChangeArrowheads="1"/>
          </p:cNvSpPr>
          <p:nvPr/>
        </p:nvSpPr>
        <p:spPr bwMode="auto">
          <a:xfrm>
            <a:off x="5715000" y="1219200"/>
            <a:ext cx="76200" cy="76200"/>
          </a:xfrm>
          <a:prstGeom prst="ellipse">
            <a:avLst/>
          </a:prstGeom>
          <a:solidFill>
            <a:schemeClr val="tx1"/>
          </a:solidFill>
          <a:ln w="9525">
            <a:solidFill>
              <a:schemeClr val="tx1"/>
            </a:solidFill>
            <a:round/>
            <a:headEnd/>
            <a:tailEnd/>
          </a:ln>
        </p:spPr>
        <p:txBody>
          <a:bodyPr wrap="none" anchor="ctr"/>
          <a:lstStyle/>
          <a:p>
            <a:endParaRPr lang="zh-CN" altLang="zh-CN"/>
          </a:p>
        </p:txBody>
      </p:sp>
      <p:sp>
        <p:nvSpPr>
          <p:cNvPr id="68705" name="Rectangle 152"/>
          <p:cNvSpPr>
            <a:spLocks noChangeArrowheads="1"/>
          </p:cNvSpPr>
          <p:nvPr/>
        </p:nvSpPr>
        <p:spPr bwMode="auto">
          <a:xfrm>
            <a:off x="1524000" y="762000"/>
            <a:ext cx="1219200" cy="1219200"/>
          </a:xfrm>
          <a:prstGeom prst="rect">
            <a:avLst/>
          </a:prstGeom>
          <a:noFill/>
          <a:ln w="28575">
            <a:solidFill>
              <a:schemeClr val="tx1"/>
            </a:solidFill>
            <a:miter lim="800000"/>
            <a:headEnd/>
            <a:tailEnd/>
          </a:ln>
        </p:spPr>
        <p:txBody>
          <a:bodyPr wrap="none" anchor="ctr"/>
          <a:lstStyle/>
          <a:p>
            <a:endParaRPr lang="zh-CN" altLang="zh-CN"/>
          </a:p>
        </p:txBody>
      </p:sp>
      <p:sp>
        <p:nvSpPr>
          <p:cNvPr id="68706" name="Rectangle 153"/>
          <p:cNvSpPr>
            <a:spLocks noChangeArrowheads="1"/>
          </p:cNvSpPr>
          <p:nvPr/>
        </p:nvSpPr>
        <p:spPr bwMode="auto">
          <a:xfrm>
            <a:off x="2133600" y="1066800"/>
            <a:ext cx="914400" cy="1219200"/>
          </a:xfrm>
          <a:prstGeom prst="rect">
            <a:avLst/>
          </a:prstGeom>
          <a:noFill/>
          <a:ln w="28575">
            <a:solidFill>
              <a:schemeClr val="tx1"/>
            </a:solidFill>
            <a:miter lim="800000"/>
            <a:headEnd/>
            <a:tailEnd/>
          </a:ln>
        </p:spPr>
        <p:txBody>
          <a:bodyPr wrap="none" anchor="ctr"/>
          <a:lstStyle/>
          <a:p>
            <a:endParaRPr lang="zh-CN" altLang="zh-CN"/>
          </a:p>
        </p:txBody>
      </p:sp>
      <p:sp>
        <p:nvSpPr>
          <p:cNvPr id="68707" name="Line 154"/>
          <p:cNvSpPr>
            <a:spLocks noChangeShapeType="1"/>
          </p:cNvSpPr>
          <p:nvPr/>
        </p:nvSpPr>
        <p:spPr bwMode="auto">
          <a:xfrm>
            <a:off x="1219200" y="3429000"/>
            <a:ext cx="2590800" cy="0"/>
          </a:xfrm>
          <a:prstGeom prst="line">
            <a:avLst/>
          </a:prstGeom>
          <a:noFill/>
          <a:ln w="9525">
            <a:solidFill>
              <a:schemeClr val="tx1"/>
            </a:solidFill>
            <a:round/>
            <a:headEnd/>
            <a:tailEnd/>
          </a:ln>
        </p:spPr>
        <p:txBody>
          <a:bodyPr wrap="none" anchor="ctr"/>
          <a:lstStyle/>
          <a:p>
            <a:endParaRPr lang="zh-CN" altLang="en-US"/>
          </a:p>
        </p:txBody>
      </p:sp>
      <p:sp>
        <p:nvSpPr>
          <p:cNvPr id="68708" name="Freeform 155"/>
          <p:cNvSpPr>
            <a:spLocks/>
          </p:cNvSpPr>
          <p:nvPr/>
        </p:nvSpPr>
        <p:spPr bwMode="auto">
          <a:xfrm>
            <a:off x="1528763" y="3327400"/>
            <a:ext cx="1557337" cy="109538"/>
          </a:xfrm>
          <a:custGeom>
            <a:avLst/>
            <a:gdLst>
              <a:gd name="T0" fmla="*/ 0 w 981"/>
              <a:gd name="T1" fmla="*/ 2147483647 h 69"/>
              <a:gd name="T2" fmla="*/ 2147483647 w 981"/>
              <a:gd name="T3" fmla="*/ 2147483647 h 69"/>
              <a:gd name="T4" fmla="*/ 2147483647 w 981"/>
              <a:gd name="T5" fmla="*/ 2147483647 h 69"/>
              <a:gd name="T6" fmla="*/ 2147483647 w 981"/>
              <a:gd name="T7" fmla="*/ 2147483647 h 69"/>
              <a:gd name="T8" fmla="*/ 2147483647 w 981"/>
              <a:gd name="T9" fmla="*/ 2147483647 h 69"/>
              <a:gd name="T10" fmla="*/ 2147483647 w 981"/>
              <a:gd name="T11" fmla="*/ 2147483647 h 69"/>
              <a:gd name="T12" fmla="*/ 2147483647 w 981"/>
              <a:gd name="T13" fmla="*/ 2147483647 h 69"/>
              <a:gd name="T14" fmla="*/ 2147483647 w 981"/>
              <a:gd name="T15" fmla="*/ 2147483647 h 69"/>
              <a:gd name="T16" fmla="*/ 0 w 981"/>
              <a:gd name="T17" fmla="*/ 2147483647 h 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81"/>
              <a:gd name="T28" fmla="*/ 0 h 69"/>
              <a:gd name="T29" fmla="*/ 981 w 981"/>
              <a:gd name="T30" fmla="*/ 69 h 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81" h="69">
                <a:moveTo>
                  <a:pt x="0" y="67"/>
                </a:moveTo>
                <a:cubicBezTo>
                  <a:pt x="3" y="66"/>
                  <a:pt x="47" y="57"/>
                  <a:pt x="52" y="52"/>
                </a:cubicBezTo>
                <a:cubicBezTo>
                  <a:pt x="57" y="46"/>
                  <a:pt x="54" y="35"/>
                  <a:pt x="59" y="30"/>
                </a:cubicBezTo>
                <a:cubicBezTo>
                  <a:pt x="72" y="17"/>
                  <a:pt x="94" y="20"/>
                  <a:pt x="111" y="15"/>
                </a:cubicBezTo>
                <a:cubicBezTo>
                  <a:pt x="326" y="34"/>
                  <a:pt x="603" y="11"/>
                  <a:pt x="792" y="8"/>
                </a:cubicBezTo>
                <a:cubicBezTo>
                  <a:pt x="839" y="0"/>
                  <a:pt x="879" y="0"/>
                  <a:pt x="926" y="15"/>
                </a:cubicBezTo>
                <a:cubicBezTo>
                  <a:pt x="957" y="36"/>
                  <a:pt x="981" y="40"/>
                  <a:pt x="941" y="67"/>
                </a:cubicBezTo>
                <a:cubicBezTo>
                  <a:pt x="862" y="48"/>
                  <a:pt x="948" y="66"/>
                  <a:pt x="778" y="67"/>
                </a:cubicBezTo>
                <a:cubicBezTo>
                  <a:pt x="519" y="69"/>
                  <a:pt x="259" y="67"/>
                  <a:pt x="0" y="67"/>
                </a:cubicBezTo>
                <a:close/>
              </a:path>
            </a:pathLst>
          </a:custGeom>
          <a:solidFill>
            <a:schemeClr val="tx2"/>
          </a:solidFill>
          <a:ln w="9525">
            <a:solidFill>
              <a:schemeClr val="tx1"/>
            </a:solidFill>
            <a:round/>
            <a:headEnd/>
            <a:tailEnd/>
          </a:ln>
        </p:spPr>
        <p:txBody>
          <a:bodyPr wrap="none" anchor="ctr"/>
          <a:lstStyle/>
          <a:p>
            <a:endParaRPr lang="zh-CN" altLang="en-US"/>
          </a:p>
        </p:txBody>
      </p:sp>
      <p:sp>
        <p:nvSpPr>
          <p:cNvPr id="68709" name="Line 156"/>
          <p:cNvSpPr>
            <a:spLocks noChangeShapeType="1"/>
          </p:cNvSpPr>
          <p:nvPr/>
        </p:nvSpPr>
        <p:spPr bwMode="auto">
          <a:xfrm>
            <a:off x="4267200" y="381000"/>
            <a:ext cx="0" cy="2819400"/>
          </a:xfrm>
          <a:prstGeom prst="line">
            <a:avLst/>
          </a:prstGeom>
          <a:noFill/>
          <a:ln w="9525">
            <a:solidFill>
              <a:schemeClr val="tx1"/>
            </a:solidFill>
            <a:round/>
            <a:headEnd/>
            <a:tailEnd/>
          </a:ln>
        </p:spPr>
        <p:txBody>
          <a:bodyPr wrap="none" anchor="ctr"/>
          <a:lstStyle/>
          <a:p>
            <a:endParaRPr lang="zh-CN" altLang="en-US"/>
          </a:p>
        </p:txBody>
      </p:sp>
      <p:sp>
        <p:nvSpPr>
          <p:cNvPr id="68710" name="Freeform 157"/>
          <p:cNvSpPr>
            <a:spLocks/>
          </p:cNvSpPr>
          <p:nvPr/>
        </p:nvSpPr>
        <p:spPr bwMode="auto">
          <a:xfrm>
            <a:off x="4114800" y="752475"/>
            <a:ext cx="198438" cy="1522413"/>
          </a:xfrm>
          <a:custGeom>
            <a:avLst/>
            <a:gdLst>
              <a:gd name="T0" fmla="*/ 2147483647 w 125"/>
              <a:gd name="T1" fmla="*/ 0 h 959"/>
              <a:gd name="T2" fmla="*/ 2147483647 w 125"/>
              <a:gd name="T3" fmla="*/ 2147483647 h 959"/>
              <a:gd name="T4" fmla="*/ 2147483647 w 125"/>
              <a:gd name="T5" fmla="*/ 2147483647 h 959"/>
              <a:gd name="T6" fmla="*/ 2147483647 w 125"/>
              <a:gd name="T7" fmla="*/ 2147483647 h 959"/>
              <a:gd name="T8" fmla="*/ 0 w 125"/>
              <a:gd name="T9" fmla="*/ 2147483647 h 959"/>
              <a:gd name="T10" fmla="*/ 2147483647 w 125"/>
              <a:gd name="T11" fmla="*/ 2147483647 h 959"/>
              <a:gd name="T12" fmla="*/ 2147483647 w 125"/>
              <a:gd name="T13" fmla="*/ 2147483647 h 959"/>
              <a:gd name="T14" fmla="*/ 2147483647 w 125"/>
              <a:gd name="T15" fmla="*/ 2147483647 h 959"/>
              <a:gd name="T16" fmla="*/ 2147483647 w 125"/>
              <a:gd name="T17" fmla="*/ 2147483647 h 959"/>
              <a:gd name="T18" fmla="*/ 2147483647 w 125"/>
              <a:gd name="T19" fmla="*/ 2147483647 h 959"/>
              <a:gd name="T20" fmla="*/ 2147483647 w 125"/>
              <a:gd name="T21" fmla="*/ 0 h 9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959"/>
              <a:gd name="T35" fmla="*/ 125 w 125"/>
              <a:gd name="T36" fmla="*/ 959 h 9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959">
                <a:moveTo>
                  <a:pt x="97" y="0"/>
                </a:moveTo>
                <a:cubicBezTo>
                  <a:pt x="92" y="7"/>
                  <a:pt x="86" y="14"/>
                  <a:pt x="82" y="22"/>
                </a:cubicBezTo>
                <a:cubicBezTo>
                  <a:pt x="76" y="36"/>
                  <a:pt x="67" y="67"/>
                  <a:pt x="67" y="67"/>
                </a:cubicBezTo>
                <a:cubicBezTo>
                  <a:pt x="59" y="183"/>
                  <a:pt x="41" y="283"/>
                  <a:pt x="8" y="393"/>
                </a:cubicBezTo>
                <a:cubicBezTo>
                  <a:pt x="5" y="452"/>
                  <a:pt x="0" y="512"/>
                  <a:pt x="0" y="571"/>
                </a:cubicBezTo>
                <a:cubicBezTo>
                  <a:pt x="0" y="667"/>
                  <a:pt x="14" y="765"/>
                  <a:pt x="37" y="859"/>
                </a:cubicBezTo>
                <a:cubicBezTo>
                  <a:pt x="45" y="893"/>
                  <a:pt x="54" y="937"/>
                  <a:pt x="82" y="956"/>
                </a:cubicBezTo>
                <a:cubicBezTo>
                  <a:pt x="114" y="906"/>
                  <a:pt x="89" y="959"/>
                  <a:pt x="89" y="911"/>
                </a:cubicBezTo>
                <a:cubicBezTo>
                  <a:pt x="89" y="898"/>
                  <a:pt x="94" y="886"/>
                  <a:pt x="97" y="874"/>
                </a:cubicBezTo>
                <a:cubicBezTo>
                  <a:pt x="100" y="647"/>
                  <a:pt x="125" y="384"/>
                  <a:pt x="89" y="148"/>
                </a:cubicBezTo>
                <a:cubicBezTo>
                  <a:pt x="98" y="30"/>
                  <a:pt x="97" y="79"/>
                  <a:pt x="97" y="0"/>
                </a:cubicBezTo>
                <a:close/>
              </a:path>
            </a:pathLst>
          </a:custGeom>
          <a:solidFill>
            <a:schemeClr val="tx2"/>
          </a:solidFill>
          <a:ln w="9525">
            <a:solidFill>
              <a:schemeClr val="tx1"/>
            </a:solidFill>
            <a:round/>
            <a:headEnd/>
            <a:tailEnd/>
          </a:ln>
        </p:spPr>
        <p:txBody>
          <a:bodyPr wrap="none" anchor="ctr"/>
          <a:lstStyle/>
          <a:p>
            <a:endParaRPr lang="zh-CN" altLang="en-US"/>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zh-CN" smtClean="0">
                <a:ea typeface="宋体" pitchFamily="2" charset="-122"/>
              </a:rPr>
              <a:t>Requirements and Challenges</a:t>
            </a:r>
          </a:p>
        </p:txBody>
      </p:sp>
      <p:sp>
        <p:nvSpPr>
          <p:cNvPr id="14339" name="Content Placeholder 2"/>
          <p:cNvSpPr>
            <a:spLocks noGrp="1"/>
          </p:cNvSpPr>
          <p:nvPr>
            <p:ph idx="1"/>
          </p:nvPr>
        </p:nvSpPr>
        <p:spPr/>
        <p:txBody>
          <a:bodyPr/>
          <a:lstStyle/>
          <a:p>
            <a:r>
              <a:rPr lang="en-US" altLang="zh-CN" sz="2000" smtClean="0">
                <a:ea typeface="宋体" pitchFamily="2" charset="-122"/>
              </a:rPr>
              <a:t>Scalability</a:t>
            </a:r>
          </a:p>
          <a:p>
            <a:pPr lvl="1"/>
            <a:r>
              <a:rPr lang="en-US" altLang="zh-CN" sz="2000" smtClean="0">
                <a:ea typeface="宋体" pitchFamily="2" charset="-122"/>
              </a:rPr>
              <a:t>Clustering all the data instead of only on samples</a:t>
            </a:r>
          </a:p>
          <a:p>
            <a:r>
              <a:rPr lang="en-US" altLang="zh-CN" sz="2000" smtClean="0">
                <a:ea typeface="宋体" pitchFamily="2" charset="-122"/>
              </a:rPr>
              <a:t>Ability to deal with different types of attributes</a:t>
            </a:r>
          </a:p>
          <a:p>
            <a:pPr lvl="1"/>
            <a:r>
              <a:rPr lang="en-US" altLang="zh-CN" sz="2000" smtClean="0">
                <a:ea typeface="宋体" pitchFamily="2" charset="-122"/>
              </a:rPr>
              <a:t>Numerical, binary, categorical, ordinal, linked, and mixture of these </a:t>
            </a:r>
          </a:p>
          <a:p>
            <a:r>
              <a:rPr lang="en-US" altLang="zh-CN" sz="2000" smtClean="0">
                <a:ea typeface="宋体" pitchFamily="2" charset="-122"/>
              </a:rPr>
              <a:t>Constraint-based clustering</a:t>
            </a:r>
          </a:p>
          <a:p>
            <a:pPr marL="742950" lvl="2" indent="-342900">
              <a:buSzPct val="60000"/>
            </a:pPr>
            <a:r>
              <a:rPr lang="en-US" altLang="zh-CN" sz="2000" smtClean="0">
                <a:ea typeface="宋体" pitchFamily="2" charset="-122"/>
              </a:rPr>
              <a:t>User may give inputs on constraints</a:t>
            </a:r>
          </a:p>
          <a:p>
            <a:pPr marL="742950" lvl="2" indent="-342900">
              <a:buSzPct val="60000"/>
            </a:pPr>
            <a:r>
              <a:rPr lang="en-US" altLang="zh-CN" sz="2000" smtClean="0">
                <a:ea typeface="宋体" pitchFamily="2" charset="-122"/>
              </a:rPr>
              <a:t>Use domain knowledge to determine input parameters</a:t>
            </a:r>
          </a:p>
          <a:p>
            <a:r>
              <a:rPr lang="en-US" altLang="zh-CN" sz="2000" smtClean="0">
                <a:ea typeface="宋体" pitchFamily="2" charset="-122"/>
              </a:rPr>
              <a:t>Interpretability and usability</a:t>
            </a:r>
          </a:p>
          <a:p>
            <a:r>
              <a:rPr lang="en-US" altLang="zh-CN" sz="2000" smtClean="0">
                <a:ea typeface="宋体" pitchFamily="2" charset="-122"/>
              </a:rPr>
              <a:t>Others </a:t>
            </a:r>
          </a:p>
          <a:p>
            <a:pPr lvl="1"/>
            <a:r>
              <a:rPr lang="en-US" altLang="zh-CN" sz="2000" smtClean="0">
                <a:ea typeface="宋体" pitchFamily="2" charset="-122"/>
              </a:rPr>
              <a:t>Discovery of clusters with arbitrary shape</a:t>
            </a:r>
          </a:p>
          <a:p>
            <a:pPr lvl="1"/>
            <a:r>
              <a:rPr lang="en-US" altLang="zh-CN" sz="2000" smtClean="0">
                <a:ea typeface="宋体" pitchFamily="2" charset="-122"/>
              </a:rPr>
              <a:t>Ability to deal with noisy data</a:t>
            </a:r>
          </a:p>
          <a:p>
            <a:pPr lvl="1"/>
            <a:r>
              <a:rPr lang="en-US" altLang="zh-CN" sz="2000" smtClean="0">
                <a:ea typeface="宋体" pitchFamily="2" charset="-122"/>
              </a:rPr>
              <a:t>Incremental clustering and insensitivity to input order</a:t>
            </a:r>
          </a:p>
          <a:p>
            <a:pPr lvl="1"/>
            <a:r>
              <a:rPr lang="en-US" altLang="zh-CN" sz="2000" smtClean="0">
                <a:ea typeface="宋体" pitchFamily="2" charset="-122"/>
              </a:rPr>
              <a:t>High dimensionality</a:t>
            </a:r>
          </a:p>
        </p:txBody>
      </p:sp>
      <p:sp>
        <p:nvSpPr>
          <p:cNvPr id="14340" name="Slide Number Placeholder 6"/>
          <p:cNvSpPr>
            <a:spLocks noGrp="1"/>
          </p:cNvSpPr>
          <p:nvPr>
            <p:ph type="sldNum" sz="quarter" idx="12"/>
          </p:nvPr>
        </p:nvSpPr>
        <p:spPr>
          <a:noFill/>
        </p:spPr>
        <p:txBody>
          <a:bodyPr/>
          <a:lstStyle/>
          <a:p>
            <a:fld id="{7FF55327-A8FF-4A60-9139-4A4E8CBE4065}" type="slidenum">
              <a:rPr lang="en-US" altLang="zh-CN"/>
              <a:pPr/>
              <a:t>9</a:t>
            </a:fld>
            <a:endParaRPr lang="en-US" altLang="zh-CN"/>
          </a:p>
        </p:txBody>
      </p:sp>
    </p:spTree>
  </p:cSld>
  <p:clrMapOvr>
    <a:masterClrMapping/>
  </p:clrMapOvr>
  <p:transition>
    <p:zo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8C8B9908-E083-49D6-9B6E-869BB77BD2C7}" type="slidenum">
              <a:rPr lang="en-US" altLang="zh-CN" sz="1200">
                <a:ea typeface="宋体" pitchFamily="2" charset="-122"/>
              </a:rPr>
              <a:pPr algn="r"/>
              <a:t>90</a:t>
            </a:fld>
            <a:endParaRPr lang="en-US" altLang="zh-CN" sz="1200">
              <a:ea typeface="宋体" pitchFamily="2" charset="-122"/>
            </a:endParaRPr>
          </a:p>
        </p:txBody>
      </p:sp>
      <p:sp>
        <p:nvSpPr>
          <p:cNvPr id="69635" name="Rectangle 2"/>
          <p:cNvSpPr>
            <a:spLocks noGrp="1" noChangeArrowheads="1"/>
          </p:cNvSpPr>
          <p:nvPr>
            <p:ph type="title" idx="4294967295"/>
          </p:nvPr>
        </p:nvSpPr>
        <p:spPr>
          <a:xfrm>
            <a:off x="1143000" y="304800"/>
            <a:ext cx="6873875" cy="650875"/>
          </a:xfrm>
        </p:spPr>
        <p:txBody>
          <a:bodyPr/>
          <a:lstStyle/>
          <a:p>
            <a:pPr eaLnBrk="1" hangingPunct="1"/>
            <a:r>
              <a:rPr lang="en-US" altLang="zh-CN" sz="3200" smtClean="0">
                <a:ea typeface="宋体" pitchFamily="2" charset="-122"/>
              </a:rPr>
              <a:t>Strength and Weakness of </a:t>
            </a:r>
            <a:r>
              <a:rPr lang="en-US" altLang="zh-CN" sz="3200" i="1" smtClean="0">
                <a:ea typeface="宋体" pitchFamily="2" charset="-122"/>
              </a:rPr>
              <a:t>CLIQUE</a:t>
            </a:r>
            <a:endParaRPr lang="en-US" altLang="zh-CN" sz="2100" b="1" smtClean="0">
              <a:ea typeface="宋体" pitchFamily="2" charset="-122"/>
            </a:endParaRPr>
          </a:p>
        </p:txBody>
      </p:sp>
      <p:sp>
        <p:nvSpPr>
          <p:cNvPr id="69636" name="Rectangle 3"/>
          <p:cNvSpPr>
            <a:spLocks noGrp="1" noChangeArrowheads="1"/>
          </p:cNvSpPr>
          <p:nvPr>
            <p:ph type="body" idx="4294967295"/>
          </p:nvPr>
        </p:nvSpPr>
        <p:spPr>
          <a:xfrm>
            <a:off x="304800" y="1447800"/>
            <a:ext cx="8458200" cy="4953000"/>
          </a:xfrm>
        </p:spPr>
        <p:txBody>
          <a:bodyPr/>
          <a:lstStyle/>
          <a:p>
            <a:pPr eaLnBrk="1" hangingPunct="1"/>
            <a:r>
              <a:rPr lang="en-US" altLang="zh-CN" sz="2400" u="sng" smtClean="0">
                <a:ea typeface="宋体" pitchFamily="2" charset="-122"/>
              </a:rPr>
              <a:t>Strength</a:t>
            </a:r>
            <a:r>
              <a:rPr lang="en-US" altLang="zh-CN" sz="2400" smtClean="0">
                <a:ea typeface="宋体" pitchFamily="2" charset="-122"/>
              </a:rPr>
              <a:t> </a:t>
            </a:r>
          </a:p>
          <a:p>
            <a:pPr lvl="1" eaLnBrk="1" hangingPunct="1"/>
            <a:r>
              <a:rPr lang="en-US" altLang="zh-CN" sz="2400" i="1" u="sng" smtClean="0">
                <a:ea typeface="宋体" pitchFamily="2" charset="-122"/>
              </a:rPr>
              <a:t>automatically</a:t>
            </a:r>
            <a:r>
              <a:rPr lang="en-US" altLang="zh-CN" sz="2400" u="sng" smtClean="0">
                <a:ea typeface="宋体" pitchFamily="2" charset="-122"/>
              </a:rPr>
              <a:t> finds subspaces of the</a:t>
            </a:r>
            <a:r>
              <a:rPr lang="en-US" altLang="zh-CN" sz="2400" smtClean="0">
                <a:ea typeface="宋体" pitchFamily="2" charset="-122"/>
              </a:rPr>
              <a:t> </a:t>
            </a:r>
            <a:r>
              <a:rPr lang="en-US" altLang="zh-CN" sz="2400" u="sng" smtClean="0">
                <a:ea typeface="宋体" pitchFamily="2" charset="-122"/>
              </a:rPr>
              <a:t>highest dimensionality</a:t>
            </a:r>
            <a:r>
              <a:rPr lang="en-US" altLang="zh-CN" sz="2400" smtClean="0">
                <a:ea typeface="宋体" pitchFamily="2" charset="-122"/>
              </a:rPr>
              <a:t> such that high density clusters exist in those subspaces</a:t>
            </a:r>
          </a:p>
          <a:p>
            <a:pPr lvl="1" eaLnBrk="1" hangingPunct="1"/>
            <a:r>
              <a:rPr lang="en-US" altLang="zh-CN" sz="2400" i="1" smtClean="0">
                <a:ea typeface="宋体" pitchFamily="2" charset="-122"/>
              </a:rPr>
              <a:t>insensitive</a:t>
            </a:r>
            <a:r>
              <a:rPr lang="en-US" altLang="zh-CN" sz="2400" smtClean="0">
                <a:ea typeface="宋体" pitchFamily="2" charset="-122"/>
              </a:rPr>
              <a:t> to the order of records in input and does not presume some canonical data distribution</a:t>
            </a:r>
          </a:p>
          <a:p>
            <a:pPr lvl="1" eaLnBrk="1" hangingPunct="1"/>
            <a:r>
              <a:rPr lang="en-US" altLang="zh-CN" sz="2400" smtClean="0">
                <a:ea typeface="宋体" pitchFamily="2" charset="-122"/>
              </a:rPr>
              <a:t>scales</a:t>
            </a:r>
            <a:r>
              <a:rPr lang="en-US" altLang="zh-CN" sz="2400" i="1" smtClean="0">
                <a:ea typeface="宋体" pitchFamily="2" charset="-122"/>
              </a:rPr>
              <a:t> linearly</a:t>
            </a:r>
            <a:r>
              <a:rPr lang="en-US" altLang="zh-CN" sz="2400" smtClean="0">
                <a:ea typeface="宋体" pitchFamily="2" charset="-122"/>
              </a:rPr>
              <a:t> with the size of input and has good scalability as the number of dimensions in the data increases</a:t>
            </a:r>
          </a:p>
          <a:p>
            <a:pPr eaLnBrk="1" hangingPunct="1"/>
            <a:r>
              <a:rPr lang="en-US" altLang="zh-CN" sz="2400" u="sng" smtClean="0">
                <a:ea typeface="宋体" pitchFamily="2" charset="-122"/>
              </a:rPr>
              <a:t>Weakness</a:t>
            </a:r>
            <a:endParaRPr lang="en-US" altLang="zh-CN" sz="2400" smtClean="0">
              <a:ea typeface="宋体" pitchFamily="2" charset="-122"/>
            </a:endParaRPr>
          </a:p>
          <a:p>
            <a:pPr lvl="1" eaLnBrk="1" hangingPunct="1"/>
            <a:r>
              <a:rPr lang="en-US" altLang="zh-CN" sz="2400" smtClean="0">
                <a:ea typeface="宋体" pitchFamily="2" charset="-122"/>
              </a:rPr>
              <a:t>The accuracy of the clustering result may be degraded at the expense of simplicity of the method</a:t>
            </a:r>
          </a:p>
        </p:txBody>
      </p:sp>
    </p:spTree>
  </p:cSld>
  <p:clrMapOvr>
    <a:masterClrMapping/>
  </p:clrMapOvr>
  <p:transition>
    <p:zo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162D59BA-CB6E-4107-BF78-B842F0D686E9}" type="slidenum">
              <a:rPr lang="en-US" altLang="zh-CN" sz="1200">
                <a:ea typeface="宋体" pitchFamily="2" charset="-122"/>
              </a:rPr>
              <a:pPr algn="r"/>
              <a:t>91</a:t>
            </a:fld>
            <a:endParaRPr lang="en-US" altLang="zh-CN" sz="1200">
              <a:ea typeface="宋体" pitchFamily="2" charset="-122"/>
            </a:endParaRPr>
          </a:p>
        </p:txBody>
      </p:sp>
      <p:sp>
        <p:nvSpPr>
          <p:cNvPr id="70659" name="Rectangle 2"/>
          <p:cNvSpPr>
            <a:spLocks noGrp="1" noChangeArrowheads="1"/>
          </p:cNvSpPr>
          <p:nvPr>
            <p:ph type="title" idx="4294967295"/>
          </p:nvPr>
        </p:nvSpPr>
        <p:spPr>
          <a:xfrm>
            <a:off x="0" y="152400"/>
            <a:ext cx="9144000" cy="990600"/>
          </a:xfrm>
          <a:noFill/>
        </p:spPr>
        <p:txBody>
          <a:bodyPr lIns="92075" tIns="46038" rIns="92075" bIns="46038" anchor="ctr"/>
          <a:lstStyle/>
          <a:p>
            <a:pPr eaLnBrk="1" hangingPunct="1"/>
            <a:r>
              <a:rPr lang="en-US" altLang="zh-CN" sz="3200" smtClean="0">
                <a:ea typeface="宋体" pitchFamily="2" charset="-122"/>
              </a:rPr>
              <a:t>Chapter 10. </a:t>
            </a:r>
            <a:r>
              <a:rPr lang="en-AU" altLang="zh-TW" sz="3200" smtClean="0">
                <a:ea typeface="PMingLiU" pitchFamily="18" charset="-120"/>
              </a:rPr>
              <a:t>Cluster Analysis: Basic Concepts and Methods</a:t>
            </a:r>
            <a:endParaRPr lang="en-US" altLang="zh-CN" sz="3200" smtClean="0">
              <a:ea typeface="PMingLiU" pitchFamily="18" charset="-120"/>
            </a:endParaRPr>
          </a:p>
        </p:txBody>
      </p:sp>
      <p:sp>
        <p:nvSpPr>
          <p:cNvPr id="70660" name="Rectangle 3"/>
          <p:cNvSpPr>
            <a:spLocks noGrp="1" noChangeArrowheads="1"/>
          </p:cNvSpPr>
          <p:nvPr>
            <p:ph type="body" idx="4294967295"/>
          </p:nvPr>
        </p:nvSpPr>
        <p:spPr>
          <a:xfrm>
            <a:off x="381000" y="1371600"/>
            <a:ext cx="8223250" cy="5181600"/>
          </a:xfrm>
          <a:noFill/>
        </p:spPr>
        <p:txBody>
          <a:bodyPr lIns="92075" tIns="46038" rIns="92075" bIns="46038"/>
          <a:lstStyle/>
          <a:p>
            <a:pPr marL="533400" indent="-533400">
              <a:lnSpc>
                <a:spcPct val="150000"/>
              </a:lnSpc>
            </a:pPr>
            <a:r>
              <a:rPr lang="en-US" altLang="zh-CN" smtClean="0">
                <a:latin typeface="Calibri" pitchFamily="34" charset="0"/>
                <a:ea typeface="宋体" pitchFamily="2" charset="-122"/>
              </a:rPr>
              <a:t>Cluster Analysis: Basic Concepts</a:t>
            </a:r>
          </a:p>
          <a:p>
            <a:pPr marL="533400" indent="-533400">
              <a:lnSpc>
                <a:spcPct val="150000"/>
              </a:lnSpc>
            </a:pPr>
            <a:r>
              <a:rPr lang="en-US" altLang="zh-CN" smtClean="0">
                <a:latin typeface="Calibri" pitchFamily="34" charset="0"/>
                <a:ea typeface="宋体" pitchFamily="2" charset="-122"/>
              </a:rPr>
              <a:t>Partitioning Methods</a:t>
            </a:r>
          </a:p>
          <a:p>
            <a:pPr marL="533400" indent="-533400">
              <a:lnSpc>
                <a:spcPct val="150000"/>
              </a:lnSpc>
            </a:pPr>
            <a:r>
              <a:rPr lang="en-US" altLang="zh-CN" smtClean="0">
                <a:latin typeface="Calibri" pitchFamily="34" charset="0"/>
                <a:ea typeface="宋体" pitchFamily="2" charset="-122"/>
              </a:rPr>
              <a:t>Hierarchical Methods</a:t>
            </a:r>
          </a:p>
          <a:p>
            <a:pPr marL="533400" indent="-533400">
              <a:lnSpc>
                <a:spcPct val="150000"/>
              </a:lnSpc>
            </a:pPr>
            <a:r>
              <a:rPr lang="en-US" altLang="zh-CN" smtClean="0">
                <a:latin typeface="Calibri" pitchFamily="34" charset="0"/>
                <a:ea typeface="宋体" pitchFamily="2" charset="-122"/>
              </a:rPr>
              <a:t>Density-Based Methods</a:t>
            </a:r>
          </a:p>
          <a:p>
            <a:pPr marL="533400" indent="-533400">
              <a:lnSpc>
                <a:spcPct val="150000"/>
              </a:lnSpc>
            </a:pPr>
            <a:r>
              <a:rPr lang="en-US" altLang="zh-CN" smtClean="0">
                <a:latin typeface="Calibri" pitchFamily="34" charset="0"/>
                <a:ea typeface="宋体" pitchFamily="2" charset="-122"/>
              </a:rPr>
              <a:t>Grid-Based Methods</a:t>
            </a:r>
          </a:p>
          <a:p>
            <a:pPr marL="533400" indent="-533400">
              <a:lnSpc>
                <a:spcPct val="150000"/>
              </a:lnSpc>
            </a:pPr>
            <a:r>
              <a:rPr lang="en-US" altLang="zh-CN" smtClean="0">
                <a:latin typeface="Calibri" pitchFamily="34" charset="0"/>
                <a:ea typeface="宋体" pitchFamily="2" charset="-122"/>
              </a:rPr>
              <a:t>Evaluation of Clustering</a:t>
            </a:r>
          </a:p>
          <a:p>
            <a:pPr marL="533400" indent="-533400">
              <a:lnSpc>
                <a:spcPct val="150000"/>
              </a:lnSpc>
            </a:pPr>
            <a:r>
              <a:rPr lang="en-US" altLang="zh-CN" smtClean="0">
                <a:latin typeface="Calibri" pitchFamily="34" charset="0"/>
                <a:ea typeface="宋体" pitchFamily="2" charset="-122"/>
              </a:rPr>
              <a:t>Summary</a:t>
            </a:r>
          </a:p>
        </p:txBody>
      </p:sp>
      <p:sp>
        <p:nvSpPr>
          <p:cNvPr id="70661" name="AutoShape 5"/>
          <p:cNvSpPr>
            <a:spLocks noChangeArrowheads="1"/>
          </p:cNvSpPr>
          <p:nvPr/>
        </p:nvSpPr>
        <p:spPr bwMode="auto">
          <a:xfrm rot="9867012">
            <a:off x="4648200" y="5257800"/>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p>
            <a:endParaRPr lang="zh-CN" altLang="zh-CN"/>
          </a:p>
        </p:txBody>
      </p:sp>
      <p:sp>
        <p:nvSpPr>
          <p:cNvPr id="70662" name="Slide Number Placeholder 5"/>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187536DC-A2C6-40F9-92DF-804778F76044}" type="slidenum">
              <a:rPr lang="en-US" altLang="zh-CN" sz="1200">
                <a:ea typeface="宋体" pitchFamily="2" charset="-122"/>
              </a:rPr>
              <a:pPr algn="r"/>
              <a:t>91</a:t>
            </a:fld>
            <a:endParaRPr lang="en-US" altLang="zh-CN" sz="1200">
              <a:ea typeface="宋体" pitchFamily="2" charset="-122"/>
            </a:endParaRPr>
          </a:p>
        </p:txBody>
      </p:sp>
    </p:spTree>
  </p:cSld>
  <p:clrMapOvr>
    <a:masterClrMapping/>
  </p:clrMapOvr>
  <p:transition>
    <p:zoom/>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p:txBody>
          <a:bodyPr/>
          <a:lstStyle/>
          <a:p>
            <a:r>
              <a:rPr lang="en-US" altLang="zh-CN" sz="3200" smtClean="0">
                <a:ea typeface="宋体" pitchFamily="2" charset="-122"/>
              </a:rPr>
              <a:t>Determine the Number of Clusters</a:t>
            </a:r>
          </a:p>
        </p:txBody>
      </p:sp>
      <p:sp>
        <p:nvSpPr>
          <p:cNvPr id="72707" name="Rectangle 3"/>
          <p:cNvSpPr>
            <a:spLocks noGrp="1" noChangeArrowheads="1"/>
          </p:cNvSpPr>
          <p:nvPr>
            <p:ph type="body" idx="4294967295"/>
          </p:nvPr>
        </p:nvSpPr>
        <p:spPr>
          <a:xfrm>
            <a:off x="228600" y="1371600"/>
            <a:ext cx="8686800" cy="5334000"/>
          </a:xfrm>
        </p:spPr>
        <p:txBody>
          <a:bodyPr/>
          <a:lstStyle/>
          <a:p>
            <a:r>
              <a:rPr lang="en-US" altLang="zh-CN" sz="2000" smtClean="0">
                <a:ea typeface="宋体" pitchFamily="2" charset="-122"/>
              </a:rPr>
              <a:t>Empirical method</a:t>
            </a:r>
          </a:p>
          <a:p>
            <a:pPr lvl="1"/>
            <a:r>
              <a:rPr lang="en-US" altLang="zh-CN" sz="2000" smtClean="0">
                <a:ea typeface="宋体" pitchFamily="2" charset="-122"/>
              </a:rPr>
              <a:t># of clusters </a:t>
            </a:r>
            <a:r>
              <a:rPr lang="en-US" altLang="zh-CN" sz="2000" smtClean="0">
                <a:ea typeface="宋体" pitchFamily="2" charset="-122"/>
                <a:cs typeface="Arial" pitchFamily="34" charset="0"/>
              </a:rPr>
              <a:t>≈√n/2 for a dataset of n points</a:t>
            </a:r>
          </a:p>
          <a:p>
            <a:r>
              <a:rPr lang="en-US" altLang="zh-CN" sz="2000" smtClean="0">
                <a:ea typeface="宋体" pitchFamily="2" charset="-122"/>
                <a:cs typeface="Arial" pitchFamily="34" charset="0"/>
              </a:rPr>
              <a:t>Elbow method</a:t>
            </a:r>
          </a:p>
          <a:p>
            <a:pPr lvl="1"/>
            <a:r>
              <a:rPr lang="en-US" altLang="zh-CN" sz="2000" smtClean="0">
                <a:ea typeface="宋体" pitchFamily="2" charset="-122"/>
                <a:cs typeface="Arial" pitchFamily="34" charset="0"/>
              </a:rPr>
              <a:t>Use the turning point in the curve of sum of within cluster variance w.r.t  the # of clusters</a:t>
            </a:r>
          </a:p>
          <a:p>
            <a:r>
              <a:rPr lang="en-US" altLang="zh-CN" sz="2000" smtClean="0">
                <a:ea typeface="宋体" pitchFamily="2" charset="-122"/>
                <a:cs typeface="Arial" pitchFamily="34" charset="0"/>
              </a:rPr>
              <a:t>Cross validation method</a:t>
            </a:r>
          </a:p>
          <a:p>
            <a:pPr lvl="1"/>
            <a:r>
              <a:rPr lang="en-US" altLang="zh-CN" sz="2000" smtClean="0">
                <a:ea typeface="宋体" pitchFamily="2" charset="-122"/>
                <a:cs typeface="Arial" pitchFamily="34" charset="0"/>
              </a:rPr>
              <a:t>Divide a given data set into </a:t>
            </a:r>
            <a:r>
              <a:rPr lang="en-US" altLang="zh-CN" sz="2000" i="1" smtClean="0">
                <a:ea typeface="宋体" pitchFamily="2" charset="-122"/>
                <a:cs typeface="Arial" pitchFamily="34" charset="0"/>
              </a:rPr>
              <a:t>m</a:t>
            </a:r>
            <a:r>
              <a:rPr lang="en-US" altLang="zh-CN" sz="2000" smtClean="0">
                <a:ea typeface="宋体" pitchFamily="2" charset="-122"/>
                <a:cs typeface="Arial" pitchFamily="34" charset="0"/>
              </a:rPr>
              <a:t> parts</a:t>
            </a:r>
          </a:p>
          <a:p>
            <a:pPr lvl="1"/>
            <a:r>
              <a:rPr lang="en-US" altLang="zh-CN" sz="2000" smtClean="0">
                <a:ea typeface="宋体" pitchFamily="2" charset="-122"/>
                <a:cs typeface="Arial" pitchFamily="34" charset="0"/>
              </a:rPr>
              <a:t>Use </a:t>
            </a:r>
            <a:r>
              <a:rPr lang="en-US" altLang="zh-CN" sz="2000" i="1" smtClean="0">
                <a:ea typeface="宋体" pitchFamily="2" charset="-122"/>
                <a:cs typeface="Arial" pitchFamily="34" charset="0"/>
              </a:rPr>
              <a:t>m</a:t>
            </a:r>
            <a:r>
              <a:rPr lang="en-US" altLang="zh-CN" sz="2000" smtClean="0">
                <a:ea typeface="宋体" pitchFamily="2" charset="-122"/>
                <a:cs typeface="Arial" pitchFamily="34" charset="0"/>
              </a:rPr>
              <a:t> </a:t>
            </a:r>
            <a:r>
              <a:rPr lang="en-US" altLang="zh-CN" sz="2000" smtClean="0">
                <a:ea typeface="宋体" pitchFamily="2" charset="-122"/>
                <a:cs typeface="Times New Roman" pitchFamily="18" charset="0"/>
              </a:rPr>
              <a:t>–</a:t>
            </a:r>
            <a:r>
              <a:rPr lang="en-US" altLang="zh-CN" sz="2000" smtClean="0">
                <a:ea typeface="宋体" pitchFamily="2" charset="-122"/>
                <a:cs typeface="Arial" pitchFamily="34" charset="0"/>
              </a:rPr>
              <a:t> 1 parts to obtain a clustering model</a:t>
            </a:r>
          </a:p>
          <a:p>
            <a:pPr lvl="1"/>
            <a:r>
              <a:rPr lang="en-US" altLang="zh-CN" sz="2000" smtClean="0">
                <a:ea typeface="宋体" pitchFamily="2" charset="-122"/>
                <a:cs typeface="Arial" pitchFamily="34" charset="0"/>
              </a:rPr>
              <a:t>Use the remaining part to test the quality of the clustering</a:t>
            </a:r>
          </a:p>
          <a:p>
            <a:pPr lvl="2"/>
            <a:r>
              <a:rPr lang="en-US" altLang="zh-CN" sz="2000" smtClean="0">
                <a:ea typeface="宋体" pitchFamily="2" charset="-122"/>
                <a:cs typeface="Arial" pitchFamily="34" charset="0"/>
              </a:rPr>
              <a:t>E.g., For each point in the test set, find the closest centroid, and use the sum of squared distance between all points in the test set and the closest centroids to measure how well the model fits the test set</a:t>
            </a:r>
          </a:p>
          <a:p>
            <a:pPr lvl="1"/>
            <a:r>
              <a:rPr lang="en-US" altLang="zh-CN" sz="2000" smtClean="0">
                <a:ea typeface="宋体" pitchFamily="2" charset="-122"/>
                <a:cs typeface="Arial" pitchFamily="34" charset="0"/>
              </a:rPr>
              <a:t>For any k &gt; 0, repeat it </a:t>
            </a:r>
            <a:r>
              <a:rPr lang="en-US" altLang="zh-CN" sz="2000" i="1" smtClean="0">
                <a:ea typeface="宋体" pitchFamily="2" charset="-122"/>
                <a:cs typeface="Arial" pitchFamily="34" charset="0"/>
              </a:rPr>
              <a:t>m</a:t>
            </a:r>
            <a:r>
              <a:rPr lang="en-US" altLang="zh-CN" sz="2000" smtClean="0">
                <a:ea typeface="宋体" pitchFamily="2" charset="-122"/>
                <a:cs typeface="Arial" pitchFamily="34" charset="0"/>
              </a:rPr>
              <a:t> times, compare the overall quality measure w.r.t. different </a:t>
            </a:r>
            <a:r>
              <a:rPr lang="en-US" altLang="zh-CN" sz="2000" i="1" smtClean="0">
                <a:ea typeface="宋体" pitchFamily="2" charset="-122"/>
                <a:cs typeface="Arial" pitchFamily="34" charset="0"/>
              </a:rPr>
              <a:t>k’s</a:t>
            </a:r>
            <a:r>
              <a:rPr lang="en-US" altLang="zh-CN" sz="2000" smtClean="0">
                <a:ea typeface="宋体" pitchFamily="2" charset="-122"/>
                <a:cs typeface="Arial" pitchFamily="34" charset="0"/>
              </a:rPr>
              <a:t>, and find # of clusters that fits the data the best</a:t>
            </a:r>
          </a:p>
        </p:txBody>
      </p:sp>
      <p:sp>
        <p:nvSpPr>
          <p:cNvPr id="72708" name="Slide Number Placeholder 5"/>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940D06C9-142F-45FA-A207-3724CA394F6B}" type="slidenum">
              <a:rPr lang="en-US" altLang="zh-CN" sz="1200" b="1">
                <a:ea typeface="宋体" pitchFamily="2" charset="-122"/>
              </a:rPr>
              <a:pPr algn="r"/>
              <a:t>92</a:t>
            </a:fld>
            <a:endParaRPr lang="en-US" altLang="zh-CN" sz="1200" b="1">
              <a:ea typeface="宋体" pitchFamily="2" charset="-122"/>
            </a:endParaRPr>
          </a:p>
        </p:txBody>
      </p:sp>
    </p:spTree>
  </p:cSld>
  <p:clrMapOvr>
    <a:masterClrMapping/>
  </p:clrMapOvr>
  <p:transition>
    <p:zoom/>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p:txBody>
          <a:bodyPr/>
          <a:lstStyle/>
          <a:p>
            <a:r>
              <a:rPr lang="en-US" altLang="zh-CN" sz="3200" smtClean="0">
                <a:ea typeface="宋体" pitchFamily="2" charset="-122"/>
              </a:rPr>
              <a:t>Measuring Clustering Quality</a:t>
            </a:r>
          </a:p>
        </p:txBody>
      </p:sp>
      <p:sp>
        <p:nvSpPr>
          <p:cNvPr id="73731" name="Rectangle 3"/>
          <p:cNvSpPr>
            <a:spLocks noGrp="1" noChangeArrowheads="1"/>
          </p:cNvSpPr>
          <p:nvPr>
            <p:ph type="body" idx="4294967295"/>
          </p:nvPr>
        </p:nvSpPr>
        <p:spPr>
          <a:xfrm>
            <a:off x="381000" y="1371600"/>
            <a:ext cx="8534400" cy="5105400"/>
          </a:xfrm>
        </p:spPr>
        <p:txBody>
          <a:bodyPr/>
          <a:lstStyle/>
          <a:p>
            <a:pPr>
              <a:lnSpc>
                <a:spcPct val="120000"/>
              </a:lnSpc>
            </a:pPr>
            <a:r>
              <a:rPr lang="en-US" altLang="zh-CN" sz="2400" smtClean="0">
                <a:ea typeface="宋体" pitchFamily="2" charset="-122"/>
              </a:rPr>
              <a:t>Two methods: extrinsic vs. intrinsic  </a:t>
            </a:r>
          </a:p>
          <a:p>
            <a:pPr>
              <a:lnSpc>
                <a:spcPct val="120000"/>
              </a:lnSpc>
            </a:pPr>
            <a:r>
              <a:rPr lang="en-US" altLang="zh-CN" sz="2400" smtClean="0">
                <a:ea typeface="宋体" pitchFamily="2" charset="-122"/>
              </a:rPr>
              <a:t>Extrinsic: supervised, i.e., the ground truth is available</a:t>
            </a:r>
          </a:p>
          <a:p>
            <a:pPr lvl="1">
              <a:lnSpc>
                <a:spcPct val="120000"/>
              </a:lnSpc>
            </a:pPr>
            <a:r>
              <a:rPr lang="en-US" altLang="zh-CN" sz="2400" smtClean="0">
                <a:ea typeface="宋体" pitchFamily="2" charset="-122"/>
              </a:rPr>
              <a:t>Compare a clustering against the ground truth using certain clustering quality measure</a:t>
            </a:r>
          </a:p>
          <a:p>
            <a:pPr lvl="1">
              <a:lnSpc>
                <a:spcPct val="120000"/>
              </a:lnSpc>
            </a:pPr>
            <a:r>
              <a:rPr lang="en-US" altLang="zh-CN" sz="2400" smtClean="0">
                <a:ea typeface="宋体" pitchFamily="2" charset="-122"/>
              </a:rPr>
              <a:t>Ex. BCubed precision and recall metrics</a:t>
            </a:r>
          </a:p>
          <a:p>
            <a:pPr>
              <a:lnSpc>
                <a:spcPct val="120000"/>
              </a:lnSpc>
            </a:pPr>
            <a:r>
              <a:rPr lang="en-US" altLang="zh-CN" sz="2400" smtClean="0">
                <a:ea typeface="宋体" pitchFamily="2" charset="-122"/>
              </a:rPr>
              <a:t>Intrinsic: unsupervised, i.e., the ground truth is unavailable</a:t>
            </a:r>
          </a:p>
          <a:p>
            <a:pPr lvl="1">
              <a:lnSpc>
                <a:spcPct val="120000"/>
              </a:lnSpc>
            </a:pPr>
            <a:r>
              <a:rPr lang="en-US" altLang="zh-CN" sz="2400" smtClean="0">
                <a:ea typeface="宋体" pitchFamily="2" charset="-122"/>
              </a:rPr>
              <a:t>Evaluate the goodness of a clustering by considering how well the clusters are separated, and how compact the clusters are</a:t>
            </a:r>
          </a:p>
          <a:p>
            <a:pPr lvl="1">
              <a:lnSpc>
                <a:spcPct val="120000"/>
              </a:lnSpc>
            </a:pPr>
            <a:r>
              <a:rPr lang="en-US" altLang="zh-CN" sz="2400" smtClean="0">
                <a:ea typeface="宋体" pitchFamily="2" charset="-122"/>
              </a:rPr>
              <a:t>Ex. Silhouette coefficient</a:t>
            </a:r>
          </a:p>
        </p:txBody>
      </p:sp>
      <p:sp>
        <p:nvSpPr>
          <p:cNvPr id="73732" name="Slide Number Placeholder 5"/>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D0936386-DE3C-42EF-98DD-7039E2047DCD}" type="slidenum">
              <a:rPr lang="en-US" altLang="zh-CN" sz="1200" b="1">
                <a:ea typeface="宋体" pitchFamily="2" charset="-122"/>
              </a:rPr>
              <a:pPr algn="r"/>
              <a:t>93</a:t>
            </a:fld>
            <a:endParaRPr lang="en-US" altLang="zh-CN" sz="1200" b="1">
              <a:ea typeface="宋体" pitchFamily="2" charset="-122"/>
            </a:endParaRPr>
          </a:p>
        </p:txBody>
      </p:sp>
    </p:spTree>
  </p:cSld>
  <p:clrMapOvr>
    <a:masterClrMapping/>
  </p:clrMapOvr>
  <p:transition>
    <p:zoom/>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626" y="1295400"/>
                <a:ext cx="9144000" cy="6629400"/>
              </a:xfrm>
            </p:spPr>
            <p:txBody>
              <a:bodyPr/>
              <a:lstStyle/>
              <a:p>
                <a:r>
                  <a:rPr lang="en-US" altLang="zh-HK" sz="2400" dirty="0" smtClean="0"/>
                  <a:t>For a data set, D, of n objects, suppose D is partitioned into k clusters, C</a:t>
                </a:r>
                <a:r>
                  <a:rPr lang="en-US" altLang="zh-HK" sz="2400" baseline="-25000" dirty="0" smtClean="0"/>
                  <a:t>1</a:t>
                </a:r>
                <a:r>
                  <a:rPr lang="en-US" altLang="zh-HK" sz="2400" dirty="0" smtClean="0"/>
                  <a:t>, …C</a:t>
                </a:r>
                <a:r>
                  <a:rPr lang="en-US" altLang="zh-HK" sz="2400" baseline="-25000" dirty="0" smtClean="0"/>
                  <a:t>K,</a:t>
                </a:r>
                <a:r>
                  <a:rPr lang="en-US" altLang="zh-HK" sz="2400" dirty="0" smtClean="0"/>
                  <a:t> For each object </a:t>
                </a:r>
                <a14:m>
                  <m:oMath xmlns:m="http://schemas.openxmlformats.org/officeDocument/2006/math">
                    <m:r>
                      <a:rPr lang="en-US" altLang="zh-HK" sz="2400" b="0" i="1" smtClean="0">
                        <a:latin typeface="Cambria Math"/>
                      </a:rPr>
                      <m:t>𝑜</m:t>
                    </m:r>
                    <m:r>
                      <a:rPr lang="en-US" altLang="zh-HK" sz="2400" b="0" i="1" smtClean="0">
                        <a:latin typeface="Cambria Math"/>
                        <a:ea typeface="Cambria Math"/>
                      </a:rPr>
                      <m:t>∈</m:t>
                    </m:r>
                    <m:r>
                      <a:rPr lang="en-US" altLang="zh-HK" sz="2400" b="0" i="1" smtClean="0">
                        <a:latin typeface="Cambria Math"/>
                        <a:ea typeface="Cambria Math"/>
                      </a:rPr>
                      <m:t>𝐷</m:t>
                    </m:r>
                    <m:r>
                      <a:rPr lang="en-US" altLang="zh-HK" sz="2400" b="0" i="1" smtClean="0">
                        <a:latin typeface="Cambria Math"/>
                        <a:ea typeface="Cambria Math"/>
                      </a:rPr>
                      <m:t>, </m:t>
                    </m:r>
                  </m:oMath>
                </a14:m>
                <a:r>
                  <a:rPr lang="en-US" altLang="zh-HK" sz="2400" baseline="-25000" dirty="0" smtClean="0"/>
                  <a:t> </a:t>
                </a:r>
                <a:r>
                  <a:rPr lang="en-US" altLang="zh-HK" sz="2400" dirty="0" smtClean="0"/>
                  <a:t>we calculate:</a:t>
                </a:r>
              </a:p>
              <a:p>
                <a:pPr marL="0" indent="0">
                  <a:buNone/>
                </a:pPr>
                <a:r>
                  <a:rPr lang="en-US" altLang="zh-HK" sz="2400" dirty="0" smtClean="0"/>
                  <a:t>a(o) as the average distance between o and all other object in the cluster to which o belongs. </a:t>
                </a:r>
              </a:p>
              <a:p>
                <a:pPr marL="0" indent="0">
                  <a:buNone/>
                </a:pPr>
                <a:r>
                  <a:rPr lang="en-US" altLang="zh-HK" sz="2400" dirty="0"/>
                  <a:t>b</a:t>
                </a:r>
                <a:r>
                  <a:rPr lang="en-US" altLang="zh-HK" sz="2400" dirty="0" smtClean="0"/>
                  <a:t>(o) is the minimum average distance from o to all clusters to which o does not belong. </a:t>
                </a:r>
              </a:p>
              <a:p>
                <a:pPr marL="0" indent="0">
                  <a:buNone/>
                </a:pPr>
                <a14:m>
                  <m:oMathPara xmlns:m="http://schemas.openxmlformats.org/officeDocument/2006/math">
                    <m:oMathParaPr>
                      <m:jc m:val="centerGroup"/>
                    </m:oMathParaPr>
                    <m:oMath xmlns:m="http://schemas.openxmlformats.org/officeDocument/2006/math">
                      <m:r>
                        <a:rPr lang="en-US" altLang="zh-HK" b="0" i="1" smtClean="0">
                          <a:latin typeface="Cambria Math"/>
                        </a:rPr>
                        <m:t>𝑎</m:t>
                      </m:r>
                      <m:d>
                        <m:dPr>
                          <m:ctrlPr>
                            <a:rPr lang="en-US" altLang="zh-HK" b="0" i="1" smtClean="0">
                              <a:latin typeface="Cambria Math" charset="0"/>
                            </a:rPr>
                          </m:ctrlPr>
                        </m:dPr>
                        <m:e>
                          <m:r>
                            <a:rPr lang="en-US" altLang="zh-HK" b="0" i="1" smtClean="0">
                              <a:latin typeface="Cambria Math"/>
                            </a:rPr>
                            <m:t>𝑜</m:t>
                          </m:r>
                        </m:e>
                      </m:d>
                      <m:r>
                        <a:rPr lang="en-US" altLang="zh-HK" b="0" i="1" smtClean="0">
                          <a:latin typeface="Cambria Math"/>
                        </a:rPr>
                        <m:t>=</m:t>
                      </m:r>
                      <m:f>
                        <m:fPr>
                          <m:ctrlPr>
                            <a:rPr lang="en-US" altLang="zh-HK" b="0" i="1" smtClean="0">
                              <a:latin typeface="Cambria Math" charset="0"/>
                            </a:rPr>
                          </m:ctrlPr>
                        </m:fPr>
                        <m:num>
                          <m:nary>
                            <m:naryPr>
                              <m:chr m:val="∑"/>
                              <m:limLoc m:val="subSup"/>
                              <m:supHide m:val="on"/>
                              <m:ctrlPr>
                                <a:rPr lang="en-US" altLang="zh-HK" b="0" i="1" smtClean="0">
                                  <a:latin typeface="Cambria Math" charset="0"/>
                                </a:rPr>
                              </m:ctrlPr>
                            </m:naryPr>
                            <m:sub>
                              <m:sSup>
                                <m:sSupPr>
                                  <m:ctrlPr>
                                    <a:rPr lang="en-US" altLang="zh-HK" b="0" i="1" smtClean="0">
                                      <a:latin typeface="Cambria Math" charset="0"/>
                                    </a:rPr>
                                  </m:ctrlPr>
                                </m:sSupPr>
                                <m:e>
                                  <m:r>
                                    <m:rPr>
                                      <m:brk m:alnAt="9"/>
                                    </m:rPr>
                                    <a:rPr lang="en-US" altLang="zh-HK" b="0" i="1" smtClean="0">
                                      <a:latin typeface="Cambria Math"/>
                                    </a:rPr>
                                    <m:t>𝑜</m:t>
                                  </m:r>
                                </m:e>
                                <m:sup>
                                  <m:r>
                                    <a:rPr lang="en-US" altLang="zh-HK" b="0" i="1" smtClean="0">
                                      <a:latin typeface="Cambria Math"/>
                                    </a:rPr>
                                    <m:t>′</m:t>
                                  </m:r>
                                </m:sup>
                              </m:sSup>
                              <m:r>
                                <m:rPr>
                                  <m:brk m:alnAt="9"/>
                                </m:rPr>
                                <a:rPr lang="en-US" altLang="zh-HK" b="0" i="1" smtClean="0">
                                  <a:latin typeface="Cambria Math"/>
                                  <a:ea typeface="Cambria Math"/>
                                </a:rPr>
                                <m:t>∈</m:t>
                              </m:r>
                              <m:r>
                                <a:rPr lang="en-US" altLang="zh-HK" b="0" i="1" smtClean="0">
                                  <a:latin typeface="Cambria Math"/>
                                  <a:ea typeface="Cambria Math"/>
                                </a:rPr>
                                <m:t>𝐶𝑖</m:t>
                              </m:r>
                              <m:r>
                                <a:rPr lang="en-US" altLang="zh-HK" b="0" i="1" baseline="-25000" smtClean="0">
                                  <a:latin typeface="Cambria Math"/>
                                  <a:ea typeface="Cambria Math"/>
                                </a:rPr>
                                <m:t> </m:t>
                              </m:r>
                              <m:r>
                                <a:rPr lang="en-US" altLang="zh-HK" b="0" i="1" smtClean="0">
                                  <a:latin typeface="Cambria Math"/>
                                  <a:ea typeface="Cambria Math"/>
                                </a:rPr>
                                <m:t>𝑜</m:t>
                              </m:r>
                              <m:r>
                                <a:rPr lang="en-US" altLang="zh-HK" b="0" i="1" smtClean="0">
                                  <a:latin typeface="Cambria Math"/>
                                  <a:ea typeface="Cambria Math"/>
                                </a:rPr>
                                <m:t>≠</m:t>
                              </m:r>
                              <m:r>
                                <a:rPr lang="en-US" altLang="zh-HK" b="0" i="1" smtClean="0">
                                  <a:latin typeface="Cambria Math"/>
                                  <a:ea typeface="Cambria Math"/>
                                </a:rPr>
                                <m:t>𝑜</m:t>
                              </m:r>
                              <m:r>
                                <a:rPr lang="en-US" altLang="zh-HK" b="0" i="1" smtClean="0">
                                  <a:latin typeface="Cambria Math"/>
                                  <a:ea typeface="Cambria Math"/>
                                </a:rPr>
                                <m:t>′</m:t>
                              </m:r>
                            </m:sub>
                            <m:sup/>
                            <m:e>
                              <m:r>
                                <a:rPr lang="en-US" altLang="zh-HK" b="0" i="1" smtClean="0">
                                  <a:latin typeface="Cambria Math"/>
                                </a:rPr>
                                <m:t>𝑑𝑖𝑠𝑡</m:t>
                              </m:r>
                              <m:r>
                                <a:rPr lang="en-US" altLang="zh-HK" b="0" i="1" smtClean="0">
                                  <a:latin typeface="Cambria Math"/>
                                </a:rPr>
                                <m:t>(</m:t>
                              </m:r>
                              <m:r>
                                <a:rPr lang="en-US" altLang="zh-HK" b="0" i="1" smtClean="0">
                                  <a:latin typeface="Cambria Math"/>
                                </a:rPr>
                                <m:t>𝑜</m:t>
                              </m:r>
                              <m:r>
                                <a:rPr lang="en-US" altLang="zh-HK" b="0" i="1" smtClean="0">
                                  <a:latin typeface="Cambria Math"/>
                                </a:rPr>
                                <m:t>, </m:t>
                              </m:r>
                              <m:sSup>
                                <m:sSupPr>
                                  <m:ctrlPr>
                                    <a:rPr lang="en-US" altLang="zh-HK" b="0" i="1" smtClean="0">
                                      <a:latin typeface="Cambria Math" charset="0"/>
                                    </a:rPr>
                                  </m:ctrlPr>
                                </m:sSupPr>
                                <m:e>
                                  <m:r>
                                    <a:rPr lang="en-US" altLang="zh-HK" b="0" i="1" smtClean="0">
                                      <a:latin typeface="Cambria Math"/>
                                    </a:rPr>
                                    <m:t>𝑜</m:t>
                                  </m:r>
                                </m:e>
                                <m:sup>
                                  <m:r>
                                    <a:rPr lang="en-US" altLang="zh-HK" b="0" i="1" smtClean="0">
                                      <a:latin typeface="Cambria Math"/>
                                    </a:rPr>
                                    <m:t>′</m:t>
                                  </m:r>
                                </m:sup>
                              </m:sSup>
                              <m:r>
                                <a:rPr lang="en-US" altLang="zh-HK" b="0" i="1" smtClean="0">
                                  <a:latin typeface="Cambria Math"/>
                                </a:rPr>
                                <m:t>)</m:t>
                              </m:r>
                            </m:e>
                          </m:nary>
                        </m:num>
                        <m:den>
                          <m:d>
                            <m:dPr>
                              <m:begChr m:val="|"/>
                              <m:endChr m:val="|"/>
                              <m:ctrlPr>
                                <a:rPr lang="en-US" altLang="zh-HK" b="0" i="1" smtClean="0">
                                  <a:latin typeface="Cambria Math" charset="0"/>
                                </a:rPr>
                              </m:ctrlPr>
                            </m:dPr>
                            <m:e>
                              <m:r>
                                <a:rPr lang="en-US" altLang="zh-HK" b="0" i="1" smtClean="0">
                                  <a:latin typeface="Cambria Math"/>
                                </a:rPr>
                                <m:t>𝐶</m:t>
                              </m:r>
                              <m:r>
                                <a:rPr lang="en-US" altLang="zh-HK" b="0" i="1" baseline="-25000" smtClean="0">
                                  <a:latin typeface="Cambria Math"/>
                                </a:rPr>
                                <m:t>𝑖</m:t>
                              </m:r>
                            </m:e>
                          </m:d>
                          <m:r>
                            <a:rPr lang="en-US" altLang="zh-HK" b="0" i="1" smtClean="0">
                              <a:latin typeface="Cambria Math"/>
                            </a:rPr>
                            <m:t>−1</m:t>
                          </m:r>
                        </m:den>
                      </m:f>
                    </m:oMath>
                  </m:oMathPara>
                </a14:m>
                <a:endParaRPr lang="en-US" altLang="zh-HK" dirty="0" smtClean="0"/>
              </a:p>
              <a:p>
                <a:pPr marL="0" indent="0">
                  <a:buNone/>
                </a:pPr>
                <a14:m>
                  <m:oMathPara xmlns:m="http://schemas.openxmlformats.org/officeDocument/2006/math">
                    <m:oMathParaPr>
                      <m:jc m:val="centerGroup"/>
                    </m:oMathParaPr>
                    <m:oMath xmlns:m="http://schemas.openxmlformats.org/officeDocument/2006/math">
                      <m:r>
                        <a:rPr lang="en-US" altLang="zh-HK" b="0" i="1" smtClean="0">
                          <a:latin typeface="Cambria Math"/>
                        </a:rPr>
                        <m:t>𝑏</m:t>
                      </m:r>
                      <m:d>
                        <m:dPr>
                          <m:ctrlPr>
                            <a:rPr lang="en-US" altLang="zh-HK" b="0" i="1" smtClean="0">
                              <a:latin typeface="Cambria Math" charset="0"/>
                            </a:rPr>
                          </m:ctrlPr>
                        </m:dPr>
                        <m:e>
                          <m:r>
                            <a:rPr lang="en-US" altLang="zh-HK" b="0" i="1" smtClean="0">
                              <a:latin typeface="Cambria Math"/>
                            </a:rPr>
                            <m:t>𝑜</m:t>
                          </m:r>
                        </m:e>
                      </m:d>
                      <m:r>
                        <a:rPr lang="en-US" altLang="zh-HK" b="0" i="1" smtClean="0">
                          <a:latin typeface="Cambria Math"/>
                        </a:rPr>
                        <m:t>=</m:t>
                      </m:r>
                      <m:sSub>
                        <m:sSubPr>
                          <m:ctrlPr>
                            <a:rPr lang="en-US" altLang="zh-HK" b="0" i="1" smtClean="0">
                              <a:latin typeface="Cambria Math" charset="0"/>
                            </a:rPr>
                          </m:ctrlPr>
                        </m:sSubPr>
                        <m:e>
                          <m:r>
                            <a:rPr lang="en-US" altLang="zh-HK" b="0" i="1" smtClean="0">
                              <a:latin typeface="Cambria Math"/>
                            </a:rPr>
                            <m:t>𝑚𝑖𝑛</m:t>
                          </m:r>
                        </m:e>
                        <m:sub>
                          <m:r>
                            <a:rPr lang="en-US" altLang="zh-HK" b="0" i="1" smtClean="0">
                              <a:latin typeface="Cambria Math"/>
                            </a:rPr>
                            <m:t>𝐶</m:t>
                          </m:r>
                          <m:r>
                            <a:rPr lang="en-US" altLang="zh-HK" b="0" i="1" baseline="-25000" smtClean="0">
                              <a:latin typeface="Cambria Math"/>
                            </a:rPr>
                            <m:t>𝑗</m:t>
                          </m:r>
                          <m:r>
                            <a:rPr lang="en-US" altLang="zh-HK" b="0" i="1" smtClean="0">
                              <a:latin typeface="Cambria Math"/>
                            </a:rPr>
                            <m:t>:1</m:t>
                          </m:r>
                          <m:r>
                            <a:rPr lang="en-US" altLang="zh-HK" b="0" i="1" smtClean="0">
                              <a:latin typeface="Cambria Math"/>
                              <a:ea typeface="Cambria Math"/>
                            </a:rPr>
                            <m:t>≤</m:t>
                          </m:r>
                          <m:r>
                            <a:rPr lang="en-US" altLang="zh-HK" b="0" i="1" smtClean="0">
                              <a:latin typeface="Cambria Math"/>
                              <a:ea typeface="Cambria Math"/>
                            </a:rPr>
                            <m:t>𝑗</m:t>
                          </m:r>
                          <m:r>
                            <a:rPr lang="en-US" altLang="zh-HK" b="0" i="1" smtClean="0">
                              <a:latin typeface="Cambria Math"/>
                              <a:ea typeface="Cambria Math"/>
                            </a:rPr>
                            <m:t>≤</m:t>
                          </m:r>
                          <m:r>
                            <a:rPr lang="en-US" altLang="zh-HK" b="0" i="1" smtClean="0">
                              <a:latin typeface="Cambria Math"/>
                              <a:ea typeface="Cambria Math"/>
                            </a:rPr>
                            <m:t>𝑘</m:t>
                          </m:r>
                          <m:r>
                            <a:rPr lang="en-US" altLang="zh-HK" b="0" i="1" smtClean="0">
                              <a:latin typeface="Cambria Math"/>
                              <a:ea typeface="Cambria Math"/>
                            </a:rPr>
                            <m:t>, </m:t>
                          </m:r>
                          <m:r>
                            <a:rPr lang="en-US" altLang="zh-HK" b="0" i="1" smtClean="0">
                              <a:latin typeface="Cambria Math"/>
                              <a:ea typeface="Cambria Math"/>
                            </a:rPr>
                            <m:t>𝑗</m:t>
                          </m:r>
                          <m:r>
                            <a:rPr lang="en-US" altLang="zh-HK" b="0" i="1" smtClean="0">
                              <a:latin typeface="Cambria Math"/>
                              <a:ea typeface="Cambria Math"/>
                            </a:rPr>
                            <m:t>≠</m:t>
                          </m:r>
                          <m:r>
                            <a:rPr lang="en-US" altLang="zh-HK" b="0" i="1" smtClean="0">
                              <a:latin typeface="Cambria Math"/>
                              <a:ea typeface="Cambria Math"/>
                            </a:rPr>
                            <m:t>𝑖</m:t>
                          </m:r>
                        </m:sub>
                      </m:sSub>
                      <m:d>
                        <m:dPr>
                          <m:begChr m:val="{"/>
                          <m:endChr m:val="}"/>
                          <m:ctrlPr>
                            <a:rPr lang="en-US" altLang="zh-HK" b="0" i="1" smtClean="0">
                              <a:latin typeface="Cambria Math" charset="0"/>
                            </a:rPr>
                          </m:ctrlPr>
                        </m:dPr>
                        <m:e>
                          <m:f>
                            <m:fPr>
                              <m:ctrlPr>
                                <a:rPr lang="en-US" altLang="zh-HK" b="0" i="1" smtClean="0">
                                  <a:latin typeface="Cambria Math" charset="0"/>
                                </a:rPr>
                              </m:ctrlPr>
                            </m:fPr>
                            <m:num>
                              <m:nary>
                                <m:naryPr>
                                  <m:chr m:val="∑"/>
                                  <m:supHide m:val="on"/>
                                  <m:ctrlPr>
                                    <a:rPr lang="en-US" altLang="zh-HK" b="0" i="1" smtClean="0">
                                      <a:latin typeface="Cambria Math" charset="0"/>
                                    </a:rPr>
                                  </m:ctrlPr>
                                </m:naryPr>
                                <m:sub>
                                  <m:r>
                                    <m:rPr>
                                      <m:brk m:alnAt="7"/>
                                    </m:rPr>
                                    <a:rPr lang="en-US" altLang="zh-HK" b="0" i="1" smtClean="0">
                                      <a:latin typeface="Cambria Math"/>
                                    </a:rPr>
                                    <m:t>𝑜</m:t>
                                  </m:r>
                                  <m:r>
                                    <a:rPr lang="en-US" altLang="zh-HK" b="0" i="1" smtClean="0">
                                      <a:latin typeface="Cambria Math"/>
                                    </a:rPr>
                                    <m:t>′∈</m:t>
                                  </m:r>
                                  <m:r>
                                    <a:rPr lang="en-US" altLang="zh-HK" b="0" i="1" smtClean="0">
                                      <a:latin typeface="Cambria Math"/>
                                      <a:ea typeface="Cambria Math"/>
                                    </a:rPr>
                                    <m:t>𝐶𝑗</m:t>
                                  </m:r>
                                </m:sub>
                                <m:sup/>
                                <m:e>
                                  <m:r>
                                    <a:rPr lang="en-US" altLang="zh-HK" b="0" i="1" smtClean="0">
                                      <a:latin typeface="Cambria Math"/>
                                    </a:rPr>
                                    <m:t>𝑑𝑖𝑠𝑡</m:t>
                                  </m:r>
                                  <m:r>
                                    <a:rPr lang="en-US" altLang="zh-HK" b="0" i="1" smtClean="0">
                                      <a:latin typeface="Cambria Math"/>
                                    </a:rPr>
                                    <m:t>(</m:t>
                                  </m:r>
                                  <m:r>
                                    <a:rPr lang="en-US" altLang="zh-HK" b="0" i="1" smtClean="0">
                                      <a:latin typeface="Cambria Math"/>
                                    </a:rPr>
                                    <m:t>𝑜</m:t>
                                  </m:r>
                                  <m:r>
                                    <a:rPr lang="en-US" altLang="zh-HK" b="0" i="1" smtClean="0">
                                      <a:latin typeface="Cambria Math"/>
                                    </a:rPr>
                                    <m:t>, </m:t>
                                  </m:r>
                                  <m:sSup>
                                    <m:sSupPr>
                                      <m:ctrlPr>
                                        <a:rPr lang="en-US" altLang="zh-HK" b="0" i="1" smtClean="0">
                                          <a:latin typeface="Cambria Math" charset="0"/>
                                        </a:rPr>
                                      </m:ctrlPr>
                                    </m:sSupPr>
                                    <m:e>
                                      <m:r>
                                        <a:rPr lang="en-US" altLang="zh-HK" b="0" i="1" smtClean="0">
                                          <a:latin typeface="Cambria Math"/>
                                        </a:rPr>
                                        <m:t>𝑜</m:t>
                                      </m:r>
                                    </m:e>
                                    <m:sup>
                                      <m:r>
                                        <a:rPr lang="en-US" altLang="zh-HK" b="0" i="1" smtClean="0">
                                          <a:latin typeface="Cambria Math"/>
                                        </a:rPr>
                                        <m:t>′</m:t>
                                      </m:r>
                                    </m:sup>
                                  </m:sSup>
                                  <m:r>
                                    <a:rPr lang="en-US" altLang="zh-HK" b="0" i="1" smtClean="0">
                                      <a:latin typeface="Cambria Math"/>
                                    </a:rPr>
                                    <m:t>)</m:t>
                                  </m:r>
                                </m:e>
                              </m:nary>
                            </m:num>
                            <m:den>
                              <m:r>
                                <a:rPr lang="en-US" altLang="zh-HK" b="0" i="1" smtClean="0">
                                  <a:latin typeface="Cambria Math"/>
                                </a:rPr>
                                <m:t>|</m:t>
                              </m:r>
                              <m:r>
                                <a:rPr lang="en-US" altLang="zh-HK" b="0" i="1" smtClean="0">
                                  <a:latin typeface="Cambria Math"/>
                                </a:rPr>
                                <m:t>𝐶𝑗</m:t>
                              </m:r>
                              <m:r>
                                <a:rPr lang="en-US" altLang="zh-HK" b="0" i="1" smtClean="0">
                                  <a:latin typeface="Cambria Math"/>
                                </a:rPr>
                                <m:t>|</m:t>
                              </m:r>
                            </m:den>
                          </m:f>
                        </m:e>
                      </m:d>
                    </m:oMath>
                  </m:oMathPara>
                </a14:m>
                <a:endParaRPr lang="en-US" altLang="zh-HK" dirty="0" smtClean="0"/>
              </a:p>
              <a:p>
                <a:pPr marL="0" indent="0">
                  <a:buNone/>
                </a:pPr>
                <a:r>
                  <a:rPr lang="en-US" altLang="zh-HK" sz="2400" dirty="0" err="1" smtClean="0"/>
                  <a:t>Sihouette</a:t>
                </a:r>
                <a:r>
                  <a:rPr lang="en-US" altLang="zh-HK" sz="2400" dirty="0" smtClean="0"/>
                  <a:t> coefficient of o is:</a:t>
                </a:r>
              </a:p>
              <a:p>
                <a:pPr marL="0" indent="0">
                  <a:buNone/>
                </a:pPr>
                <a14:m>
                  <m:oMathPara xmlns:m="http://schemas.openxmlformats.org/officeDocument/2006/math">
                    <m:oMathParaPr>
                      <m:jc m:val="centerGroup"/>
                    </m:oMathParaPr>
                    <m:oMath xmlns:m="http://schemas.openxmlformats.org/officeDocument/2006/math">
                      <m:r>
                        <a:rPr lang="en-US" altLang="zh-HK" sz="2400" b="0" i="1" smtClean="0">
                          <a:latin typeface="Cambria Math"/>
                        </a:rPr>
                        <m:t>𝑠</m:t>
                      </m:r>
                      <m:d>
                        <m:dPr>
                          <m:ctrlPr>
                            <a:rPr lang="en-US" altLang="zh-HK" sz="2400" b="0" i="1" smtClean="0">
                              <a:latin typeface="Cambria Math" charset="0"/>
                            </a:rPr>
                          </m:ctrlPr>
                        </m:dPr>
                        <m:e>
                          <m:r>
                            <a:rPr lang="en-US" altLang="zh-HK" sz="2400" b="0" i="1" smtClean="0">
                              <a:latin typeface="Cambria Math"/>
                            </a:rPr>
                            <m:t>𝑜</m:t>
                          </m:r>
                        </m:e>
                      </m:d>
                      <m:r>
                        <a:rPr lang="en-US" altLang="zh-HK" sz="2400" b="0" i="1" smtClean="0">
                          <a:latin typeface="Cambria Math"/>
                        </a:rPr>
                        <m:t>=</m:t>
                      </m:r>
                      <m:f>
                        <m:fPr>
                          <m:ctrlPr>
                            <a:rPr lang="en-US" altLang="zh-HK" sz="2400" b="0" i="1" smtClean="0">
                              <a:latin typeface="Cambria Math" charset="0"/>
                            </a:rPr>
                          </m:ctrlPr>
                        </m:fPr>
                        <m:num>
                          <m:r>
                            <a:rPr lang="en-US" altLang="zh-HK" sz="2400" b="0" i="1" smtClean="0">
                              <a:latin typeface="Cambria Math"/>
                            </a:rPr>
                            <m:t>𝑏</m:t>
                          </m:r>
                          <m:d>
                            <m:dPr>
                              <m:ctrlPr>
                                <a:rPr lang="en-US" altLang="zh-HK" sz="2400" b="0" i="1" smtClean="0">
                                  <a:latin typeface="Cambria Math" charset="0"/>
                                </a:rPr>
                              </m:ctrlPr>
                            </m:dPr>
                            <m:e>
                              <m:r>
                                <a:rPr lang="en-US" altLang="zh-HK" sz="2400" b="0" i="1" smtClean="0">
                                  <a:latin typeface="Cambria Math"/>
                                </a:rPr>
                                <m:t>𝑜</m:t>
                              </m:r>
                            </m:e>
                          </m:d>
                          <m:r>
                            <a:rPr lang="en-US" altLang="zh-HK" sz="2400" b="0" i="1" smtClean="0">
                              <a:latin typeface="Cambria Math"/>
                            </a:rPr>
                            <m:t>−</m:t>
                          </m:r>
                          <m:r>
                            <a:rPr lang="en-US" altLang="zh-HK" sz="2400" b="0" i="1" smtClean="0">
                              <a:latin typeface="Cambria Math"/>
                            </a:rPr>
                            <m:t>𝑎</m:t>
                          </m:r>
                          <m:r>
                            <a:rPr lang="en-US" altLang="zh-HK" sz="2400" b="0" i="1" smtClean="0">
                              <a:latin typeface="Cambria Math"/>
                            </a:rPr>
                            <m:t>(</m:t>
                          </m:r>
                          <m:r>
                            <a:rPr lang="en-US" altLang="zh-HK" sz="2400" b="0" i="1" smtClean="0">
                              <a:latin typeface="Cambria Math"/>
                            </a:rPr>
                            <m:t>𝑜</m:t>
                          </m:r>
                          <m:r>
                            <a:rPr lang="en-US" altLang="zh-HK" sz="2400" b="0" i="1" smtClean="0">
                              <a:latin typeface="Cambria Math"/>
                            </a:rPr>
                            <m:t>)</m:t>
                          </m:r>
                        </m:num>
                        <m:den>
                          <m:r>
                            <m:rPr>
                              <m:sty m:val="p"/>
                            </m:rPr>
                            <a:rPr lang="en-US" altLang="zh-HK" sz="2400" b="0" i="0" smtClean="0">
                              <a:latin typeface="Cambria Math"/>
                            </a:rPr>
                            <m:t>max</m:t>
                          </m:r>
                          <m:r>
                            <a:rPr lang="en-US" altLang="zh-HK" sz="2400" b="0" i="1" smtClean="0">
                              <a:latin typeface="Cambria Math"/>
                            </a:rPr>
                            <m:t>⁡{</m:t>
                          </m:r>
                          <m:r>
                            <a:rPr lang="en-US" altLang="zh-HK" sz="2400" b="0" i="1" smtClean="0">
                              <a:latin typeface="Cambria Math"/>
                            </a:rPr>
                            <m:t>𝑎</m:t>
                          </m:r>
                          <m:d>
                            <m:dPr>
                              <m:ctrlPr>
                                <a:rPr lang="en-US" altLang="zh-HK" sz="2400" b="0" i="1" smtClean="0">
                                  <a:latin typeface="Cambria Math" charset="0"/>
                                </a:rPr>
                              </m:ctrlPr>
                            </m:dPr>
                            <m:e>
                              <m:r>
                                <a:rPr lang="en-US" altLang="zh-HK" sz="2400" b="0" i="1" smtClean="0">
                                  <a:latin typeface="Cambria Math"/>
                                </a:rPr>
                                <m:t>𝑜</m:t>
                              </m:r>
                            </m:e>
                          </m:d>
                          <m:r>
                            <a:rPr lang="en-US" altLang="zh-HK" sz="2400" b="0" i="1" smtClean="0">
                              <a:latin typeface="Cambria Math"/>
                            </a:rPr>
                            <m:t>, </m:t>
                          </m:r>
                          <m:r>
                            <a:rPr lang="en-US" altLang="zh-HK" sz="2400" b="0" i="1" smtClean="0">
                              <a:latin typeface="Cambria Math"/>
                            </a:rPr>
                            <m:t>𝑏</m:t>
                          </m:r>
                          <m:r>
                            <a:rPr lang="en-US" altLang="zh-HK" sz="2400" b="0" i="1" smtClean="0">
                              <a:latin typeface="Cambria Math"/>
                            </a:rPr>
                            <m:t>(</m:t>
                          </m:r>
                          <m:r>
                            <a:rPr lang="en-US" altLang="zh-HK" sz="2400" b="0" i="1" smtClean="0">
                              <a:latin typeface="Cambria Math"/>
                            </a:rPr>
                            <m:t>𝑜</m:t>
                          </m:r>
                          <m:r>
                            <a:rPr lang="en-US" altLang="zh-HK" sz="2400" b="0" i="1" smtClean="0">
                              <a:latin typeface="Cambria Math"/>
                            </a:rPr>
                            <m:t>)}</m:t>
                          </m:r>
                        </m:den>
                      </m:f>
                    </m:oMath>
                  </m:oMathPara>
                </a14:m>
                <a:endParaRPr lang="en-US" altLang="zh-HK" sz="2400" dirty="0" smtClean="0"/>
              </a:p>
              <a:p>
                <a:pPr marL="0" indent="0">
                  <a:buNone/>
                </a:pPr>
                <a:endParaRPr lang="zh-HK"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626" y="1295400"/>
                <a:ext cx="9144000" cy="6629400"/>
              </a:xfrm>
              <a:blipFill rotWithShape="1">
                <a:blip r:embed="rId2"/>
                <a:stretch>
                  <a:fillRect l="-1067" t="-644" r="-733"/>
                </a:stretch>
              </a:blipFill>
            </p:spPr>
            <p:txBody>
              <a:bodyPr/>
              <a:lstStyle/>
              <a:p>
                <a:r>
                  <a:rPr lang="zh-HK" altLang="en-US">
                    <a:noFill/>
                  </a:rPr>
                  <a:t> </a:t>
                </a:r>
              </a:p>
            </p:txBody>
          </p:sp>
        </mc:Fallback>
      </mc:AlternateContent>
      <p:sp>
        <p:nvSpPr>
          <p:cNvPr id="4" name="Slide Number Placeholder 3"/>
          <p:cNvSpPr>
            <a:spLocks noGrp="1"/>
          </p:cNvSpPr>
          <p:nvPr>
            <p:ph type="sldNum" sz="quarter" idx="12"/>
          </p:nvPr>
        </p:nvSpPr>
        <p:spPr/>
        <p:txBody>
          <a:bodyPr/>
          <a:lstStyle/>
          <a:p>
            <a:fld id="{37677C85-AF61-4F5B-86BB-A5ACD7214749}" type="slidenum">
              <a:rPr lang="en-US" altLang="zh-CN" smtClean="0"/>
              <a:pPr/>
              <a:t>94</a:t>
            </a:fld>
            <a:endParaRPr lang="en-US" altLang="zh-CN"/>
          </a:p>
        </p:txBody>
      </p:sp>
      <p:sp>
        <p:nvSpPr>
          <p:cNvPr id="5" name="Rectangle 2"/>
          <p:cNvSpPr>
            <a:spLocks noGrp="1" noChangeArrowheads="1"/>
          </p:cNvSpPr>
          <p:nvPr>
            <p:ph type="title" idx="4294967295"/>
          </p:nvPr>
        </p:nvSpPr>
        <p:spPr>
          <a:xfrm>
            <a:off x="0" y="381000"/>
            <a:ext cx="9144000" cy="609600"/>
          </a:xfrm>
        </p:spPr>
        <p:txBody>
          <a:bodyPr/>
          <a:lstStyle/>
          <a:p>
            <a:r>
              <a:rPr lang="en-US" altLang="zh-CN" sz="3200" dirty="0" err="1">
                <a:ea typeface="宋体" pitchFamily="2" charset="-122"/>
              </a:rPr>
              <a:t>Sihouette</a:t>
            </a:r>
            <a:r>
              <a:rPr lang="en-US" altLang="zh-CN" sz="3200" dirty="0">
                <a:ea typeface="宋体" pitchFamily="2" charset="-122"/>
              </a:rPr>
              <a:t> coefficient </a:t>
            </a:r>
            <a:endParaRPr lang="en-US" altLang="zh-CN" sz="3200" dirty="0" smtClean="0">
              <a:ea typeface="宋体" pitchFamily="2" charset="-122"/>
            </a:endParaRPr>
          </a:p>
        </p:txBody>
      </p:sp>
    </p:spTree>
    <p:extLst>
      <p:ext uri="{BB962C8B-B14F-4D97-AF65-F5344CB8AC3E}">
        <p14:creationId xmlns:p14="http://schemas.microsoft.com/office/powerpoint/2010/main" val="437002964"/>
      </p:ext>
    </p:extLst>
  </p:cSld>
  <p:clrMapOvr>
    <a:masterClrMapping/>
  </p:clrMapOvr>
  <p:transition>
    <p:zoom/>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0" y="381000"/>
            <a:ext cx="9144000" cy="609600"/>
          </a:xfrm>
        </p:spPr>
        <p:txBody>
          <a:bodyPr/>
          <a:lstStyle/>
          <a:p>
            <a:r>
              <a:rPr lang="en-US" altLang="zh-CN" sz="3200" dirty="0" smtClean="0">
                <a:ea typeface="宋体" pitchFamily="2" charset="-122"/>
              </a:rPr>
              <a:t>Measuring Clustering Quality: Extrinsic Methods </a:t>
            </a:r>
          </a:p>
        </p:txBody>
      </p:sp>
      <p:sp>
        <p:nvSpPr>
          <p:cNvPr id="74755" name="Rectangle 3"/>
          <p:cNvSpPr>
            <a:spLocks noGrp="1" noChangeArrowheads="1"/>
          </p:cNvSpPr>
          <p:nvPr>
            <p:ph type="body" idx="4294967295"/>
          </p:nvPr>
        </p:nvSpPr>
        <p:spPr/>
        <p:txBody>
          <a:bodyPr/>
          <a:lstStyle/>
          <a:p>
            <a:r>
              <a:rPr lang="en-US" altLang="zh-CN" sz="2400" smtClean="0">
                <a:ea typeface="宋体" pitchFamily="2" charset="-122"/>
              </a:rPr>
              <a:t>Clustering quality measure: </a:t>
            </a:r>
            <a:r>
              <a:rPr lang="en-US" altLang="zh-CN" sz="2400" i="1" smtClean="0">
                <a:ea typeface="宋体" pitchFamily="2" charset="-122"/>
              </a:rPr>
              <a:t>Q(C, C</a:t>
            </a:r>
            <a:r>
              <a:rPr lang="en-US" altLang="zh-CN" sz="2400" i="1" baseline="-25000" smtClean="0">
                <a:ea typeface="宋体" pitchFamily="2" charset="-122"/>
              </a:rPr>
              <a:t>g</a:t>
            </a:r>
            <a:r>
              <a:rPr lang="en-US" altLang="zh-CN" sz="2400" i="1" smtClean="0">
                <a:ea typeface="宋体" pitchFamily="2" charset="-122"/>
              </a:rPr>
              <a:t>),</a:t>
            </a:r>
            <a:r>
              <a:rPr lang="en-US" altLang="zh-CN" sz="2400" smtClean="0">
                <a:ea typeface="宋体" pitchFamily="2" charset="-122"/>
              </a:rPr>
              <a:t> for a clustering </a:t>
            </a:r>
            <a:r>
              <a:rPr lang="en-US" altLang="zh-CN" sz="2400" i="1" smtClean="0">
                <a:ea typeface="宋体" pitchFamily="2" charset="-122"/>
              </a:rPr>
              <a:t>C</a:t>
            </a:r>
            <a:r>
              <a:rPr lang="en-US" altLang="zh-CN" sz="2400" smtClean="0">
                <a:ea typeface="宋体" pitchFamily="2" charset="-122"/>
              </a:rPr>
              <a:t> given the ground truth </a:t>
            </a:r>
            <a:r>
              <a:rPr lang="en-US" altLang="zh-CN" sz="2400" i="1" smtClean="0">
                <a:ea typeface="宋体" pitchFamily="2" charset="-122"/>
              </a:rPr>
              <a:t>C</a:t>
            </a:r>
            <a:r>
              <a:rPr lang="en-US" altLang="zh-CN" sz="2400" i="1" baseline="-25000" smtClean="0">
                <a:ea typeface="宋体" pitchFamily="2" charset="-122"/>
              </a:rPr>
              <a:t>g</a:t>
            </a:r>
            <a:r>
              <a:rPr lang="en-US" altLang="zh-CN" sz="2400" smtClean="0">
                <a:ea typeface="宋体" pitchFamily="2" charset="-122"/>
              </a:rPr>
              <a:t>. </a:t>
            </a:r>
          </a:p>
          <a:p>
            <a:r>
              <a:rPr lang="en-US" altLang="zh-CN" sz="2400" i="1" smtClean="0">
                <a:ea typeface="宋体" pitchFamily="2" charset="-122"/>
              </a:rPr>
              <a:t>Q</a:t>
            </a:r>
            <a:r>
              <a:rPr lang="en-US" altLang="zh-CN" sz="2400" smtClean="0">
                <a:ea typeface="宋体" pitchFamily="2" charset="-122"/>
              </a:rPr>
              <a:t> is good if it satisfies the following </a:t>
            </a:r>
            <a:r>
              <a:rPr lang="en-US" altLang="zh-CN" sz="2400" b="1" smtClean="0">
                <a:ea typeface="宋体" pitchFamily="2" charset="-122"/>
              </a:rPr>
              <a:t>4</a:t>
            </a:r>
            <a:r>
              <a:rPr lang="en-US" altLang="zh-CN" sz="2400" smtClean="0">
                <a:ea typeface="宋体" pitchFamily="2" charset="-122"/>
              </a:rPr>
              <a:t> essential criteria</a:t>
            </a:r>
          </a:p>
          <a:p>
            <a:pPr lvl="1"/>
            <a:r>
              <a:rPr lang="en-US" altLang="zh-CN" sz="2400" smtClean="0">
                <a:ea typeface="宋体" pitchFamily="2" charset="-122"/>
              </a:rPr>
              <a:t>Cluster homogeneity: the purer, the better</a:t>
            </a:r>
          </a:p>
          <a:p>
            <a:pPr lvl="1"/>
            <a:r>
              <a:rPr lang="en-US" altLang="zh-CN" sz="2400" smtClean="0">
                <a:ea typeface="宋体" pitchFamily="2" charset="-122"/>
              </a:rPr>
              <a:t>Cluster completeness: should assign objects belong to the same category in the ground truth to the same cluster</a:t>
            </a:r>
          </a:p>
          <a:p>
            <a:pPr lvl="1"/>
            <a:r>
              <a:rPr lang="en-US" altLang="zh-CN" sz="2400" smtClean="0">
                <a:ea typeface="宋体" pitchFamily="2" charset="-122"/>
              </a:rPr>
              <a:t>Rag bag: putting a heterogeneous object into a pure cluster should be penalized more than putting it into a </a:t>
            </a:r>
            <a:r>
              <a:rPr lang="en-US" altLang="zh-CN" sz="2400" i="1" smtClean="0">
                <a:ea typeface="宋体" pitchFamily="2" charset="-122"/>
              </a:rPr>
              <a:t>rag bag</a:t>
            </a:r>
            <a:r>
              <a:rPr lang="en-US" altLang="zh-CN" sz="2400" smtClean="0">
                <a:ea typeface="宋体" pitchFamily="2" charset="-122"/>
              </a:rPr>
              <a:t> (i.e., “miscellaneous” or “other” category)</a:t>
            </a:r>
          </a:p>
          <a:p>
            <a:pPr lvl="1"/>
            <a:r>
              <a:rPr lang="en-US" altLang="zh-CN" sz="2400" smtClean="0">
                <a:ea typeface="宋体" pitchFamily="2" charset="-122"/>
              </a:rPr>
              <a:t>Small cluster preservation: splitting a small category into pieces is more harmful than splitting a large category into pieces</a:t>
            </a:r>
          </a:p>
        </p:txBody>
      </p:sp>
      <p:sp>
        <p:nvSpPr>
          <p:cNvPr id="74756" name="Slide Number Placeholder 5"/>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44C06FA0-31B8-42C2-B090-68D2B3B49703}" type="slidenum">
              <a:rPr lang="en-US" altLang="zh-CN" sz="1200" b="1">
                <a:ea typeface="宋体" pitchFamily="2" charset="-122"/>
              </a:rPr>
              <a:pPr algn="r"/>
              <a:t>95</a:t>
            </a:fld>
            <a:endParaRPr lang="en-US" altLang="zh-CN" sz="1200" b="1">
              <a:ea typeface="宋体" pitchFamily="2" charset="-122"/>
            </a:endParaRPr>
          </a:p>
        </p:txBody>
      </p:sp>
    </p:spTree>
  </p:cSld>
  <p:clrMapOvr>
    <a:masterClrMapping/>
  </p:clrMapOvr>
  <p:transition>
    <p:zo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4004180F-E09F-4212-9008-613CFE8A87A9}" type="slidenum">
              <a:rPr lang="en-US" altLang="zh-CN" sz="1200">
                <a:ea typeface="宋体" pitchFamily="2" charset="-122"/>
              </a:rPr>
              <a:pPr algn="r"/>
              <a:t>96</a:t>
            </a:fld>
            <a:endParaRPr lang="en-US" altLang="zh-CN" sz="1200">
              <a:ea typeface="宋体" pitchFamily="2" charset="-122"/>
            </a:endParaRPr>
          </a:p>
        </p:txBody>
      </p:sp>
      <p:sp>
        <p:nvSpPr>
          <p:cNvPr id="75779" name="Rectangle 2"/>
          <p:cNvSpPr>
            <a:spLocks noGrp="1" noChangeArrowheads="1"/>
          </p:cNvSpPr>
          <p:nvPr>
            <p:ph type="title" idx="4294967295"/>
          </p:nvPr>
        </p:nvSpPr>
        <p:spPr>
          <a:xfrm>
            <a:off x="0" y="152400"/>
            <a:ext cx="9144000" cy="990600"/>
          </a:xfrm>
          <a:noFill/>
        </p:spPr>
        <p:txBody>
          <a:bodyPr lIns="92075" tIns="46038" rIns="92075" bIns="46038" anchor="ctr"/>
          <a:lstStyle/>
          <a:p>
            <a:pPr eaLnBrk="1" hangingPunct="1"/>
            <a:r>
              <a:rPr lang="en-US" altLang="zh-CN" sz="3200" smtClean="0">
                <a:ea typeface="宋体" pitchFamily="2" charset="-122"/>
              </a:rPr>
              <a:t>Chapter 10. </a:t>
            </a:r>
            <a:r>
              <a:rPr lang="en-AU" altLang="zh-TW" sz="3200" smtClean="0">
                <a:ea typeface="PMingLiU" pitchFamily="18" charset="-120"/>
              </a:rPr>
              <a:t>Cluster Analysis: Basic Concepts and Methods</a:t>
            </a:r>
            <a:endParaRPr lang="en-US" altLang="zh-CN" sz="3200" smtClean="0">
              <a:ea typeface="PMingLiU" pitchFamily="18" charset="-120"/>
            </a:endParaRPr>
          </a:p>
        </p:txBody>
      </p:sp>
      <p:sp>
        <p:nvSpPr>
          <p:cNvPr id="75780" name="Rectangle 3"/>
          <p:cNvSpPr>
            <a:spLocks noGrp="1" noChangeArrowheads="1"/>
          </p:cNvSpPr>
          <p:nvPr>
            <p:ph type="body" idx="4294967295"/>
          </p:nvPr>
        </p:nvSpPr>
        <p:spPr>
          <a:xfrm>
            <a:off x="381000" y="1371600"/>
            <a:ext cx="8223250" cy="5181600"/>
          </a:xfrm>
          <a:noFill/>
        </p:spPr>
        <p:txBody>
          <a:bodyPr lIns="92075" tIns="46038" rIns="92075" bIns="46038"/>
          <a:lstStyle/>
          <a:p>
            <a:pPr marL="533400" indent="-533400">
              <a:lnSpc>
                <a:spcPct val="150000"/>
              </a:lnSpc>
            </a:pPr>
            <a:r>
              <a:rPr lang="en-US" altLang="zh-CN" smtClean="0">
                <a:latin typeface="Calibri" pitchFamily="34" charset="0"/>
                <a:ea typeface="宋体" pitchFamily="2" charset="-122"/>
              </a:rPr>
              <a:t>Cluster Analysis: Basic Concepts</a:t>
            </a:r>
          </a:p>
          <a:p>
            <a:pPr marL="533400" indent="-533400">
              <a:lnSpc>
                <a:spcPct val="150000"/>
              </a:lnSpc>
            </a:pPr>
            <a:r>
              <a:rPr lang="en-US" altLang="zh-CN" smtClean="0">
                <a:latin typeface="Calibri" pitchFamily="34" charset="0"/>
                <a:ea typeface="宋体" pitchFamily="2" charset="-122"/>
              </a:rPr>
              <a:t>Partitioning Methods</a:t>
            </a:r>
          </a:p>
          <a:p>
            <a:pPr marL="533400" indent="-533400">
              <a:lnSpc>
                <a:spcPct val="150000"/>
              </a:lnSpc>
            </a:pPr>
            <a:r>
              <a:rPr lang="en-US" altLang="zh-CN" smtClean="0">
                <a:latin typeface="Calibri" pitchFamily="34" charset="0"/>
                <a:ea typeface="宋体" pitchFamily="2" charset="-122"/>
              </a:rPr>
              <a:t>Hierarchical Methods</a:t>
            </a:r>
          </a:p>
          <a:p>
            <a:pPr marL="533400" indent="-533400">
              <a:lnSpc>
                <a:spcPct val="150000"/>
              </a:lnSpc>
            </a:pPr>
            <a:r>
              <a:rPr lang="en-US" altLang="zh-CN" smtClean="0">
                <a:latin typeface="Calibri" pitchFamily="34" charset="0"/>
                <a:ea typeface="宋体" pitchFamily="2" charset="-122"/>
              </a:rPr>
              <a:t>Density-Based Methods</a:t>
            </a:r>
          </a:p>
          <a:p>
            <a:pPr marL="533400" indent="-533400">
              <a:lnSpc>
                <a:spcPct val="150000"/>
              </a:lnSpc>
            </a:pPr>
            <a:r>
              <a:rPr lang="en-US" altLang="zh-CN" smtClean="0">
                <a:latin typeface="Calibri" pitchFamily="34" charset="0"/>
                <a:ea typeface="宋体" pitchFamily="2" charset="-122"/>
              </a:rPr>
              <a:t>Grid-Based Methods</a:t>
            </a:r>
          </a:p>
          <a:p>
            <a:pPr marL="533400" indent="-533400">
              <a:lnSpc>
                <a:spcPct val="150000"/>
              </a:lnSpc>
            </a:pPr>
            <a:r>
              <a:rPr lang="en-US" altLang="zh-CN" smtClean="0">
                <a:latin typeface="Calibri" pitchFamily="34" charset="0"/>
                <a:ea typeface="宋体" pitchFamily="2" charset="-122"/>
              </a:rPr>
              <a:t>Evaluation of Clustering</a:t>
            </a:r>
          </a:p>
          <a:p>
            <a:pPr marL="533400" indent="-533400">
              <a:lnSpc>
                <a:spcPct val="150000"/>
              </a:lnSpc>
            </a:pPr>
            <a:r>
              <a:rPr lang="en-US" altLang="zh-CN" smtClean="0">
                <a:latin typeface="Calibri" pitchFamily="34" charset="0"/>
                <a:ea typeface="宋体" pitchFamily="2" charset="-122"/>
              </a:rPr>
              <a:t>Summary</a:t>
            </a:r>
          </a:p>
        </p:txBody>
      </p:sp>
      <p:sp>
        <p:nvSpPr>
          <p:cNvPr id="75781" name="AutoShape 5"/>
          <p:cNvSpPr>
            <a:spLocks noChangeArrowheads="1"/>
          </p:cNvSpPr>
          <p:nvPr/>
        </p:nvSpPr>
        <p:spPr bwMode="auto">
          <a:xfrm rot="9867012">
            <a:off x="2743200" y="5943600"/>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p>
            <a:endParaRPr lang="zh-CN" altLang="zh-CN"/>
          </a:p>
        </p:txBody>
      </p:sp>
      <p:sp>
        <p:nvSpPr>
          <p:cNvPr id="75782" name="Slide Number Placeholder 5"/>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78D687C0-569C-41D1-A8BA-18016B2E1864}" type="slidenum">
              <a:rPr lang="en-US" altLang="zh-CN" sz="1200">
                <a:ea typeface="宋体" pitchFamily="2" charset="-122"/>
              </a:rPr>
              <a:pPr algn="r"/>
              <a:t>96</a:t>
            </a:fld>
            <a:endParaRPr lang="en-US" altLang="zh-CN" sz="1200">
              <a:ea typeface="宋体" pitchFamily="2" charset="-122"/>
            </a:endParaRPr>
          </a:p>
        </p:txBody>
      </p:sp>
    </p:spTree>
  </p:cSld>
  <p:clrMapOvr>
    <a:masterClrMapping/>
  </p:clrMapOvr>
  <p:transition>
    <p:zoom/>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2667000" y="457200"/>
            <a:ext cx="3657600" cy="609600"/>
          </a:xfrm>
        </p:spPr>
        <p:txBody>
          <a:bodyPr/>
          <a:lstStyle/>
          <a:p>
            <a:pPr eaLnBrk="1" hangingPunct="1"/>
            <a:r>
              <a:rPr lang="en-US" altLang="zh-CN" sz="4800" smtClean="0">
                <a:ea typeface="宋体" pitchFamily="2" charset="-122"/>
              </a:rPr>
              <a:t>Summary</a:t>
            </a:r>
          </a:p>
        </p:txBody>
      </p:sp>
      <p:sp>
        <p:nvSpPr>
          <p:cNvPr id="76803" name="Rectangle 3"/>
          <p:cNvSpPr>
            <a:spLocks noGrp="1" noChangeArrowheads="1"/>
          </p:cNvSpPr>
          <p:nvPr>
            <p:ph type="body" idx="1"/>
          </p:nvPr>
        </p:nvSpPr>
        <p:spPr>
          <a:xfrm>
            <a:off x="381000" y="1295400"/>
            <a:ext cx="8382000" cy="5410200"/>
          </a:xfrm>
        </p:spPr>
        <p:txBody>
          <a:bodyPr/>
          <a:lstStyle/>
          <a:p>
            <a:pPr eaLnBrk="1" hangingPunct="1"/>
            <a:r>
              <a:rPr lang="en-US" altLang="zh-CN" sz="2000" smtClean="0">
                <a:solidFill>
                  <a:schemeClr val="hlink"/>
                </a:solidFill>
                <a:ea typeface="宋体" pitchFamily="2" charset="-122"/>
              </a:rPr>
              <a:t>Cluster analysis</a:t>
            </a:r>
            <a:r>
              <a:rPr lang="en-US" altLang="zh-CN" sz="2000" smtClean="0">
                <a:ea typeface="宋体" pitchFamily="2" charset="-122"/>
              </a:rPr>
              <a:t> groups objects based on their </a:t>
            </a:r>
            <a:r>
              <a:rPr lang="en-US" altLang="zh-CN" sz="2000" smtClean="0">
                <a:solidFill>
                  <a:schemeClr val="hlink"/>
                </a:solidFill>
                <a:ea typeface="宋体" pitchFamily="2" charset="-122"/>
              </a:rPr>
              <a:t>similarity</a:t>
            </a:r>
            <a:r>
              <a:rPr lang="en-US" altLang="zh-CN" sz="2000" smtClean="0">
                <a:ea typeface="宋体" pitchFamily="2" charset="-122"/>
              </a:rPr>
              <a:t>  and has wide applications</a:t>
            </a:r>
          </a:p>
          <a:p>
            <a:pPr eaLnBrk="1" hangingPunct="1"/>
            <a:r>
              <a:rPr lang="en-US" altLang="zh-CN" sz="2000" smtClean="0">
                <a:ea typeface="宋体" pitchFamily="2" charset="-122"/>
              </a:rPr>
              <a:t>Measure of similarity can be computed for </a:t>
            </a:r>
            <a:r>
              <a:rPr lang="en-US" altLang="zh-CN" sz="2000" smtClean="0">
                <a:solidFill>
                  <a:schemeClr val="hlink"/>
                </a:solidFill>
                <a:ea typeface="宋体" pitchFamily="2" charset="-122"/>
              </a:rPr>
              <a:t>various types of data</a:t>
            </a:r>
          </a:p>
          <a:p>
            <a:pPr eaLnBrk="1" hangingPunct="1"/>
            <a:r>
              <a:rPr lang="en-US" altLang="zh-CN" sz="2000" smtClean="0">
                <a:ea typeface="宋体" pitchFamily="2" charset="-122"/>
              </a:rPr>
              <a:t>Clustering algorithms can be </a:t>
            </a:r>
            <a:r>
              <a:rPr lang="en-US" altLang="zh-CN" sz="2000" smtClean="0">
                <a:solidFill>
                  <a:schemeClr val="hlink"/>
                </a:solidFill>
                <a:ea typeface="宋体" pitchFamily="2" charset="-122"/>
              </a:rPr>
              <a:t>categorized</a:t>
            </a:r>
            <a:r>
              <a:rPr lang="en-US" altLang="zh-CN" sz="2000" smtClean="0">
                <a:ea typeface="宋体" pitchFamily="2" charset="-122"/>
              </a:rPr>
              <a:t> into partitioning methods, hierarchical methods, density-based methods, grid-based methods, and model-based methods</a:t>
            </a:r>
          </a:p>
          <a:p>
            <a:pPr eaLnBrk="1" hangingPunct="1"/>
            <a:r>
              <a:rPr lang="en-US" altLang="zh-CN" sz="2000" smtClean="0">
                <a:solidFill>
                  <a:schemeClr val="hlink"/>
                </a:solidFill>
                <a:ea typeface="宋体" pitchFamily="2" charset="-122"/>
              </a:rPr>
              <a:t>K-means</a:t>
            </a:r>
            <a:r>
              <a:rPr lang="en-US" altLang="zh-CN" sz="2000" smtClean="0">
                <a:ea typeface="宋体" pitchFamily="2" charset="-122"/>
              </a:rPr>
              <a:t> and </a:t>
            </a:r>
            <a:r>
              <a:rPr lang="en-US" altLang="zh-CN" sz="2000" smtClean="0">
                <a:solidFill>
                  <a:schemeClr val="hlink"/>
                </a:solidFill>
                <a:ea typeface="宋体" pitchFamily="2" charset="-122"/>
              </a:rPr>
              <a:t>K-medoids</a:t>
            </a:r>
            <a:r>
              <a:rPr lang="en-US" altLang="zh-CN" sz="2000" smtClean="0">
                <a:ea typeface="宋体" pitchFamily="2" charset="-122"/>
              </a:rPr>
              <a:t> algorithms are popular partitioning-based clustering algorithms</a:t>
            </a:r>
          </a:p>
          <a:p>
            <a:pPr eaLnBrk="1" hangingPunct="1"/>
            <a:r>
              <a:rPr lang="en-US" altLang="zh-CN" sz="2000" smtClean="0">
                <a:solidFill>
                  <a:schemeClr val="hlink"/>
                </a:solidFill>
                <a:ea typeface="宋体" pitchFamily="2" charset="-122"/>
              </a:rPr>
              <a:t>Birch</a:t>
            </a:r>
            <a:r>
              <a:rPr lang="en-US" altLang="zh-CN" sz="2000" smtClean="0">
                <a:ea typeface="宋体" pitchFamily="2" charset="-122"/>
              </a:rPr>
              <a:t> and </a:t>
            </a:r>
            <a:r>
              <a:rPr lang="en-US" altLang="zh-CN" sz="2000" smtClean="0">
                <a:solidFill>
                  <a:schemeClr val="hlink"/>
                </a:solidFill>
                <a:ea typeface="宋体" pitchFamily="2" charset="-122"/>
              </a:rPr>
              <a:t>Chameleon</a:t>
            </a:r>
            <a:r>
              <a:rPr lang="en-US" altLang="zh-CN" sz="2000" smtClean="0">
                <a:ea typeface="宋体" pitchFamily="2" charset="-122"/>
              </a:rPr>
              <a:t> are interesting hierarchical clustering algorithms, and there are also probabilistic hierarchical clustering algorithms</a:t>
            </a:r>
          </a:p>
          <a:p>
            <a:pPr eaLnBrk="1" hangingPunct="1"/>
            <a:r>
              <a:rPr lang="en-US" altLang="zh-CN" sz="2000" smtClean="0">
                <a:solidFill>
                  <a:schemeClr val="hlink"/>
                </a:solidFill>
                <a:ea typeface="宋体" pitchFamily="2" charset="-122"/>
              </a:rPr>
              <a:t>DBSCAN</a:t>
            </a:r>
            <a:r>
              <a:rPr lang="en-US" altLang="zh-CN" sz="2000" smtClean="0">
                <a:ea typeface="宋体" pitchFamily="2" charset="-122"/>
              </a:rPr>
              <a:t>, </a:t>
            </a:r>
            <a:r>
              <a:rPr lang="en-US" altLang="zh-CN" sz="2000" smtClean="0">
                <a:solidFill>
                  <a:schemeClr val="hlink"/>
                </a:solidFill>
                <a:ea typeface="宋体" pitchFamily="2" charset="-122"/>
              </a:rPr>
              <a:t>OPTICS</a:t>
            </a:r>
            <a:r>
              <a:rPr lang="en-US" altLang="zh-CN" sz="2000" smtClean="0">
                <a:ea typeface="宋体" pitchFamily="2" charset="-122"/>
              </a:rPr>
              <a:t>, and </a:t>
            </a:r>
            <a:r>
              <a:rPr lang="en-US" altLang="zh-CN" sz="2000" smtClean="0">
                <a:solidFill>
                  <a:schemeClr val="hlink"/>
                </a:solidFill>
                <a:ea typeface="宋体" pitchFamily="2" charset="-122"/>
              </a:rPr>
              <a:t>DENCLU</a:t>
            </a:r>
            <a:r>
              <a:rPr lang="en-US" altLang="zh-CN" sz="2000" smtClean="0">
                <a:ea typeface="宋体" pitchFamily="2" charset="-122"/>
              </a:rPr>
              <a:t> are interesting density-based algorithms</a:t>
            </a:r>
          </a:p>
          <a:p>
            <a:pPr eaLnBrk="1" hangingPunct="1"/>
            <a:r>
              <a:rPr lang="en-US" altLang="zh-CN" sz="2000" smtClean="0">
                <a:solidFill>
                  <a:schemeClr val="hlink"/>
                </a:solidFill>
                <a:ea typeface="宋体" pitchFamily="2" charset="-122"/>
              </a:rPr>
              <a:t>STING</a:t>
            </a:r>
            <a:r>
              <a:rPr lang="en-US" altLang="zh-CN" sz="2000" smtClean="0">
                <a:ea typeface="宋体" pitchFamily="2" charset="-122"/>
              </a:rPr>
              <a:t> and </a:t>
            </a:r>
            <a:r>
              <a:rPr lang="en-US" altLang="zh-CN" sz="2000" smtClean="0">
                <a:solidFill>
                  <a:schemeClr val="hlink"/>
                </a:solidFill>
                <a:ea typeface="宋体" pitchFamily="2" charset="-122"/>
              </a:rPr>
              <a:t>CLIQUE</a:t>
            </a:r>
            <a:r>
              <a:rPr lang="en-US" altLang="zh-CN" sz="2000" smtClean="0">
                <a:ea typeface="宋体" pitchFamily="2" charset="-122"/>
              </a:rPr>
              <a:t> are grid-based methods, where CLIQUE is also a subspace clustering algorithm</a:t>
            </a:r>
          </a:p>
          <a:p>
            <a:pPr eaLnBrk="1" hangingPunct="1"/>
            <a:r>
              <a:rPr lang="en-US" altLang="zh-CN" sz="2000" smtClean="0">
                <a:ea typeface="宋体" pitchFamily="2" charset="-122"/>
              </a:rPr>
              <a:t>Quality of clustering results can be evaluated in various ways</a:t>
            </a:r>
            <a:r>
              <a:rPr lang="en-US" altLang="zh-CN" sz="2000" smtClean="0">
                <a:solidFill>
                  <a:schemeClr val="hlink"/>
                </a:solidFill>
                <a:ea typeface="宋体" pitchFamily="2" charset="-122"/>
              </a:rPr>
              <a:t> </a:t>
            </a:r>
            <a:endParaRPr lang="en-US" altLang="zh-CN" sz="2000" smtClean="0">
              <a:ea typeface="宋体" pitchFamily="2" charset="-122"/>
            </a:endParaRPr>
          </a:p>
        </p:txBody>
      </p:sp>
      <p:sp>
        <p:nvSpPr>
          <p:cNvPr id="76804" name="Slide Number Placeholder 6"/>
          <p:cNvSpPr>
            <a:spLocks noGrp="1"/>
          </p:cNvSpPr>
          <p:nvPr>
            <p:ph type="sldNum" sz="quarter" idx="12"/>
          </p:nvPr>
        </p:nvSpPr>
        <p:spPr>
          <a:noFill/>
        </p:spPr>
        <p:txBody>
          <a:bodyPr/>
          <a:lstStyle/>
          <a:p>
            <a:fld id="{4BC0C42E-B9AE-4110-A735-C81690D97EBC}" type="slidenum">
              <a:rPr lang="en-US" altLang="zh-CN"/>
              <a:pPr/>
              <a:t>97</a:t>
            </a:fld>
            <a:endParaRPr lang="en-US" altLang="zh-CN"/>
          </a:p>
        </p:txBody>
      </p:sp>
    </p:spTree>
  </p:cSld>
  <p:clrMapOvr>
    <a:masterClrMapping/>
  </p:clrMapOvr>
  <p:transition>
    <p:zoom/>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981200" y="304800"/>
            <a:ext cx="4724400" cy="857250"/>
          </a:xfrm>
          <a:noFill/>
        </p:spPr>
        <p:txBody>
          <a:bodyPr lIns="92075" tIns="46038" rIns="92075" bIns="46038" anchor="ctr"/>
          <a:lstStyle/>
          <a:p>
            <a:pPr eaLnBrk="1" hangingPunct="1"/>
            <a:r>
              <a:rPr lang="en-US" altLang="zh-CN" sz="3200" smtClean="0">
                <a:ea typeface="宋体" pitchFamily="2" charset="-122"/>
              </a:rPr>
              <a:t>References (1)</a:t>
            </a:r>
            <a:endParaRPr lang="en-US" altLang="zh-CN" sz="3200" b="1" u="sng" smtClean="0">
              <a:ea typeface="宋体" pitchFamily="2" charset="-122"/>
            </a:endParaRPr>
          </a:p>
        </p:txBody>
      </p:sp>
      <p:sp>
        <p:nvSpPr>
          <p:cNvPr id="80899" name="Rectangle 3"/>
          <p:cNvSpPr>
            <a:spLocks noGrp="1" noChangeArrowheads="1"/>
          </p:cNvSpPr>
          <p:nvPr>
            <p:ph type="body" idx="1"/>
          </p:nvPr>
        </p:nvSpPr>
        <p:spPr>
          <a:xfrm>
            <a:off x="304800" y="1447800"/>
            <a:ext cx="8534400" cy="5257800"/>
          </a:xfrm>
          <a:noFill/>
        </p:spPr>
        <p:txBody>
          <a:bodyPr lIns="92075" tIns="46038" rIns="92075" bIns="46038"/>
          <a:lstStyle/>
          <a:p>
            <a:pPr eaLnBrk="1" hangingPunct="1">
              <a:lnSpc>
                <a:spcPct val="90000"/>
              </a:lnSpc>
            </a:pPr>
            <a:r>
              <a:rPr lang="en-US" altLang="zh-CN" sz="1800" smtClean="0">
                <a:ea typeface="宋体" pitchFamily="2" charset="-122"/>
              </a:rPr>
              <a:t>R. Agrawal, J. Gehrke, D. Gunopulos, and P. Raghavan. Automatic subspace clustering of high dimensional data for data mining applications. SIGMOD'98</a:t>
            </a:r>
          </a:p>
          <a:p>
            <a:pPr eaLnBrk="1" hangingPunct="1">
              <a:lnSpc>
                <a:spcPct val="90000"/>
              </a:lnSpc>
            </a:pPr>
            <a:r>
              <a:rPr lang="en-US" altLang="zh-CN" sz="1800" smtClean="0">
                <a:ea typeface="宋体" pitchFamily="2" charset="-122"/>
              </a:rPr>
              <a:t>M. R. Anderberg. Cluster Analysis for Applications. Academic Press, 1973.</a:t>
            </a:r>
          </a:p>
          <a:p>
            <a:pPr eaLnBrk="1" hangingPunct="1">
              <a:lnSpc>
                <a:spcPct val="90000"/>
              </a:lnSpc>
            </a:pPr>
            <a:r>
              <a:rPr lang="en-US" altLang="zh-CN" sz="1800" smtClean="0">
                <a:ea typeface="宋体" pitchFamily="2" charset="-122"/>
              </a:rPr>
              <a:t>M. Ankerst, M. Breunig, H.-P. Kriegel, and J. Sander.  Optics: Ordering points to identify the clustering structure, SIGMOD’99.</a:t>
            </a:r>
          </a:p>
          <a:p>
            <a:pPr eaLnBrk="1" hangingPunct="1">
              <a:lnSpc>
                <a:spcPct val="90000"/>
              </a:lnSpc>
            </a:pPr>
            <a:r>
              <a:rPr lang="en-US" altLang="zh-CN" sz="1800" smtClean="0">
                <a:ea typeface="宋体" pitchFamily="2" charset="-122"/>
              </a:rPr>
              <a:t>Beil F., Ester M., Xu X.: "Frequent Term-Based Text Clustering", KDD'02</a:t>
            </a:r>
          </a:p>
          <a:p>
            <a:pPr eaLnBrk="1" hangingPunct="1">
              <a:lnSpc>
                <a:spcPct val="90000"/>
              </a:lnSpc>
            </a:pPr>
            <a:r>
              <a:rPr lang="de-DE" sz="1800" smtClean="0"/>
              <a:t>M. M. Breunig, H.-P. Kriegel, R. Ng, J. Sander. </a:t>
            </a:r>
            <a:r>
              <a:rPr lang="en-US" altLang="zh-CN" sz="1800" smtClean="0">
                <a:ea typeface="宋体" pitchFamily="2" charset="-122"/>
              </a:rPr>
              <a:t>LOF: Identifying Density-Based Local Outliers. SIGMOD 2000.</a:t>
            </a:r>
          </a:p>
          <a:p>
            <a:pPr eaLnBrk="1" hangingPunct="1">
              <a:lnSpc>
                <a:spcPct val="90000"/>
              </a:lnSpc>
            </a:pPr>
            <a:r>
              <a:rPr lang="en-US" altLang="zh-CN" sz="1800" smtClean="0">
                <a:ea typeface="宋体" pitchFamily="2" charset="-122"/>
              </a:rPr>
              <a:t>M. Ester, H.-P. Kriegel, J. Sander, and X. Xu. A density-based algorithm for discovering clusters in large spatial databases. KDD'96.</a:t>
            </a:r>
          </a:p>
          <a:p>
            <a:pPr eaLnBrk="1" hangingPunct="1">
              <a:lnSpc>
                <a:spcPct val="90000"/>
              </a:lnSpc>
            </a:pPr>
            <a:r>
              <a:rPr lang="en-US" altLang="zh-CN" sz="1800" smtClean="0">
                <a:ea typeface="宋体" pitchFamily="2" charset="-122"/>
              </a:rPr>
              <a:t>M. Ester, H.-P. Kriegel, and X. Xu. Knowledge discovery in large spatial databases: Focusing techniques for efficient class identification. SSD'95.</a:t>
            </a:r>
          </a:p>
          <a:p>
            <a:pPr eaLnBrk="1" hangingPunct="1">
              <a:lnSpc>
                <a:spcPct val="90000"/>
              </a:lnSpc>
            </a:pPr>
            <a:r>
              <a:rPr lang="en-US" altLang="zh-CN" sz="1800" smtClean="0">
                <a:ea typeface="宋体" pitchFamily="2" charset="-122"/>
              </a:rPr>
              <a:t>D. Fisher. Knowledge acquisition via incremental conceptual clustering. Machine Learning, 2:139-172, 1987.</a:t>
            </a:r>
          </a:p>
          <a:p>
            <a:pPr eaLnBrk="1" hangingPunct="1">
              <a:lnSpc>
                <a:spcPct val="90000"/>
              </a:lnSpc>
            </a:pPr>
            <a:r>
              <a:rPr lang="de-DE" sz="1800" smtClean="0"/>
              <a:t>D. Gibson, J. Kleinberg, and P. Raghavan. </a:t>
            </a:r>
            <a:r>
              <a:rPr lang="en-US" altLang="zh-CN" sz="1800" smtClean="0">
                <a:ea typeface="宋体" pitchFamily="2" charset="-122"/>
              </a:rPr>
              <a:t>Clustering categorical data: An approach based on dynamic systems. VLDB’98. </a:t>
            </a:r>
          </a:p>
          <a:p>
            <a:pPr eaLnBrk="1" hangingPunct="1">
              <a:lnSpc>
                <a:spcPct val="90000"/>
              </a:lnSpc>
            </a:pPr>
            <a:r>
              <a:rPr lang="en-US" altLang="zh-CN" sz="1800" smtClean="0">
                <a:ea typeface="宋体" pitchFamily="2" charset="-122"/>
              </a:rPr>
              <a:t>V. Ganti, J. Gehrke, R. Ramakrishan. CACTUS Clustering Categorical Data Using Summaries. KDD'99. </a:t>
            </a:r>
          </a:p>
        </p:txBody>
      </p:sp>
      <p:sp>
        <p:nvSpPr>
          <p:cNvPr id="80900" name="Slide Number Placeholder 6"/>
          <p:cNvSpPr>
            <a:spLocks noGrp="1"/>
          </p:cNvSpPr>
          <p:nvPr>
            <p:ph type="sldNum" sz="quarter" idx="12"/>
          </p:nvPr>
        </p:nvSpPr>
        <p:spPr>
          <a:noFill/>
        </p:spPr>
        <p:txBody>
          <a:bodyPr/>
          <a:lstStyle/>
          <a:p>
            <a:fld id="{BDCCDD34-DE12-4AEA-BFBC-9D584586A979}" type="slidenum">
              <a:rPr lang="en-US" altLang="zh-CN"/>
              <a:pPr/>
              <a:t>98</a:t>
            </a:fld>
            <a:endParaRPr lang="en-US" altLang="zh-CN"/>
          </a:p>
        </p:txBody>
      </p:sp>
    </p:spTree>
  </p:cSld>
  <p:clrMapOvr>
    <a:masterClrMapping/>
  </p:clrMapOvr>
  <p:transition>
    <p:zoom/>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26"/>
          <p:cNvSpPr>
            <a:spLocks noGrp="1" noChangeArrowheads="1"/>
          </p:cNvSpPr>
          <p:nvPr>
            <p:ph type="title"/>
          </p:nvPr>
        </p:nvSpPr>
        <p:spPr>
          <a:xfrm>
            <a:off x="1524000" y="381000"/>
            <a:ext cx="5562600" cy="781050"/>
          </a:xfrm>
          <a:noFill/>
        </p:spPr>
        <p:txBody>
          <a:bodyPr lIns="92075" tIns="46038" rIns="92075" bIns="46038" anchor="ctr"/>
          <a:lstStyle/>
          <a:p>
            <a:pPr eaLnBrk="1" hangingPunct="1"/>
            <a:r>
              <a:rPr lang="en-US" altLang="zh-CN" sz="3200" smtClean="0">
                <a:ea typeface="宋体" pitchFamily="2" charset="-122"/>
              </a:rPr>
              <a:t>References (2)</a:t>
            </a:r>
            <a:endParaRPr lang="en-US" altLang="zh-CN" sz="3200" b="1" u="sng" smtClean="0">
              <a:ea typeface="宋体" pitchFamily="2" charset="-122"/>
            </a:endParaRPr>
          </a:p>
        </p:txBody>
      </p:sp>
      <p:sp>
        <p:nvSpPr>
          <p:cNvPr id="81923" name="Rectangle 1027"/>
          <p:cNvSpPr>
            <a:spLocks noGrp="1" noChangeArrowheads="1"/>
          </p:cNvSpPr>
          <p:nvPr>
            <p:ph type="body" idx="1"/>
          </p:nvPr>
        </p:nvSpPr>
        <p:spPr>
          <a:xfrm>
            <a:off x="304800" y="1371600"/>
            <a:ext cx="8458200" cy="5105400"/>
          </a:xfrm>
          <a:noFill/>
        </p:spPr>
        <p:txBody>
          <a:bodyPr lIns="92075" tIns="46038" rIns="92075" bIns="46038"/>
          <a:lstStyle/>
          <a:p>
            <a:pPr eaLnBrk="1" hangingPunct="1">
              <a:lnSpc>
                <a:spcPct val="90000"/>
              </a:lnSpc>
            </a:pPr>
            <a:r>
              <a:rPr lang="en-US" altLang="zh-CN" sz="1800" smtClean="0">
                <a:ea typeface="宋体" pitchFamily="2" charset="-122"/>
              </a:rPr>
              <a:t>D. Gibson, J. Kleinberg, and P. Raghavan. Clustering categorical data: An approach based on dynamic systems. In Proc. VLDB’98.</a:t>
            </a:r>
          </a:p>
          <a:p>
            <a:pPr eaLnBrk="1" hangingPunct="1">
              <a:lnSpc>
                <a:spcPct val="90000"/>
              </a:lnSpc>
            </a:pPr>
            <a:r>
              <a:rPr lang="en-US" altLang="zh-CN" sz="1800" smtClean="0">
                <a:ea typeface="宋体" pitchFamily="2" charset="-122"/>
              </a:rPr>
              <a:t>S. Guha, R. Rastogi, and K. Shim. Cure: An efficient clustering algorithm for large databases. SIGMOD'98.</a:t>
            </a:r>
          </a:p>
          <a:p>
            <a:pPr eaLnBrk="1" hangingPunct="1">
              <a:lnSpc>
                <a:spcPct val="90000"/>
              </a:lnSpc>
            </a:pPr>
            <a:r>
              <a:rPr lang="en-US" altLang="zh-CN" sz="1800" smtClean="0">
                <a:ea typeface="宋体" pitchFamily="2" charset="-122"/>
              </a:rPr>
              <a:t>S. Guha, R. Rastogi, and K. Shim. ROCK: A robust clustering algorithm for categorical attributes. In </a:t>
            </a:r>
            <a:r>
              <a:rPr lang="en-US" altLang="zh-CN" sz="1800" i="1" smtClean="0">
                <a:ea typeface="宋体" pitchFamily="2" charset="-122"/>
              </a:rPr>
              <a:t>ICDE'99</a:t>
            </a:r>
            <a:r>
              <a:rPr lang="en-US" altLang="zh-CN" sz="1800" smtClean="0">
                <a:ea typeface="宋体" pitchFamily="2" charset="-122"/>
              </a:rPr>
              <a:t>, pp. 512-521, Sydney, Australia, March 1999. </a:t>
            </a:r>
          </a:p>
          <a:p>
            <a:pPr eaLnBrk="1" hangingPunct="1">
              <a:lnSpc>
                <a:spcPct val="90000"/>
              </a:lnSpc>
            </a:pPr>
            <a:r>
              <a:rPr lang="en-US" altLang="zh-CN" sz="1800" smtClean="0">
                <a:ea typeface="宋体" pitchFamily="2" charset="-122"/>
              </a:rPr>
              <a:t>A. Hinneburg, D.l A. Keim: An Efficient Approach to Clustering in Large Multimedia Databases with Noise. KDD’98.</a:t>
            </a:r>
          </a:p>
          <a:p>
            <a:pPr eaLnBrk="1" hangingPunct="1">
              <a:lnSpc>
                <a:spcPct val="90000"/>
              </a:lnSpc>
            </a:pPr>
            <a:r>
              <a:rPr lang="en-US" altLang="zh-CN" sz="1800" smtClean="0">
                <a:ea typeface="宋体" pitchFamily="2" charset="-122"/>
              </a:rPr>
              <a:t>A. K. Jain and R. C. Dubes. Algorithms for Clustering Data. Printice Hall, 1988.</a:t>
            </a:r>
          </a:p>
          <a:p>
            <a:pPr eaLnBrk="1" hangingPunct="1">
              <a:lnSpc>
                <a:spcPct val="90000"/>
              </a:lnSpc>
            </a:pPr>
            <a:r>
              <a:rPr lang="en-US" altLang="zh-CN" sz="1800" smtClean="0">
                <a:ea typeface="宋体" pitchFamily="2" charset="-122"/>
              </a:rPr>
              <a:t>G. Karypis, E.-H. Han, and V. Kumar. CHAMELEON: A Hierarchical Clustering Algorithm Using Dynamic Modeling. </a:t>
            </a:r>
            <a:r>
              <a:rPr lang="en-US" altLang="zh-CN" sz="1800" i="1" smtClean="0">
                <a:ea typeface="宋体" pitchFamily="2" charset="-122"/>
              </a:rPr>
              <a:t>COMPUTER</a:t>
            </a:r>
            <a:r>
              <a:rPr lang="en-US" altLang="zh-CN" sz="1800" smtClean="0">
                <a:ea typeface="宋体" pitchFamily="2" charset="-122"/>
              </a:rPr>
              <a:t>, 32(8): 68-75, 1999. </a:t>
            </a:r>
          </a:p>
          <a:p>
            <a:pPr eaLnBrk="1" hangingPunct="1">
              <a:lnSpc>
                <a:spcPct val="90000"/>
              </a:lnSpc>
            </a:pPr>
            <a:r>
              <a:rPr lang="en-US" altLang="zh-CN" sz="1800" smtClean="0">
                <a:ea typeface="宋体" pitchFamily="2" charset="-122"/>
              </a:rPr>
              <a:t>L. Kaufman and P. J. Rousseeuw. Finding Groups in Data: an Introduction to Cluster Analysis. John Wiley &amp; Sons, 1990.</a:t>
            </a:r>
          </a:p>
          <a:p>
            <a:pPr eaLnBrk="1" hangingPunct="1">
              <a:lnSpc>
                <a:spcPct val="90000"/>
              </a:lnSpc>
            </a:pPr>
            <a:r>
              <a:rPr lang="en-US" altLang="zh-CN" sz="1800" smtClean="0">
                <a:ea typeface="宋体" pitchFamily="2" charset="-122"/>
              </a:rPr>
              <a:t>E. Knorr and R. Ng. Algorithms for mining distance-based outliers in large datasets. VLDB’98.</a:t>
            </a:r>
          </a:p>
        </p:txBody>
      </p:sp>
      <p:sp>
        <p:nvSpPr>
          <p:cNvPr id="81924" name="Slide Number Placeholder 6"/>
          <p:cNvSpPr>
            <a:spLocks noGrp="1"/>
          </p:cNvSpPr>
          <p:nvPr>
            <p:ph type="sldNum" sz="quarter" idx="12"/>
          </p:nvPr>
        </p:nvSpPr>
        <p:spPr>
          <a:noFill/>
        </p:spPr>
        <p:txBody>
          <a:bodyPr/>
          <a:lstStyle/>
          <a:p>
            <a:fld id="{E8ADB6BE-9855-4788-BCD2-2869A5457E53}" type="slidenum">
              <a:rPr lang="en-US" altLang="zh-CN"/>
              <a:pPr/>
              <a:t>99</a:t>
            </a:fld>
            <a:endParaRPr lang="en-US" altLang="zh-CN"/>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Berlin Sans FB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13523</TotalTime>
  <Words>6649</Words>
  <Application>Microsoft Macintosh PowerPoint</Application>
  <PresentationFormat>全屏显示(4:3)</PresentationFormat>
  <Paragraphs>1283</Paragraphs>
  <Slides>100</Slides>
  <Notes>60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4</vt:i4>
      </vt:variant>
      <vt:variant>
        <vt:lpstr>幻灯片标题</vt:lpstr>
      </vt:variant>
      <vt:variant>
        <vt:i4>100</vt:i4>
      </vt:variant>
    </vt:vector>
  </HeadingPairs>
  <TitlesOfParts>
    <vt:vector size="118" baseType="lpstr">
      <vt:lpstr>Berlin Sans FB Demi</vt:lpstr>
      <vt:lpstr>Calibri</vt:lpstr>
      <vt:lpstr>Cambria Math</vt:lpstr>
      <vt:lpstr>Gulim</vt:lpstr>
      <vt:lpstr>PMingLiU</vt:lpstr>
      <vt:lpstr>Small Fonts</vt:lpstr>
      <vt:lpstr>Symbol</vt:lpstr>
      <vt:lpstr>Tahoma</vt:lpstr>
      <vt:lpstr>Times New Roman</vt:lpstr>
      <vt:lpstr>Wingdings</vt:lpstr>
      <vt:lpstr>宋体</vt:lpstr>
      <vt:lpstr>新細明體</vt:lpstr>
      <vt:lpstr>Arial</vt:lpstr>
      <vt:lpstr>Blends</vt:lpstr>
      <vt:lpstr>Equation</vt:lpstr>
      <vt:lpstr>SmartDraw</vt:lpstr>
      <vt:lpstr>Worksheet</vt:lpstr>
      <vt:lpstr>Document</vt:lpstr>
      <vt:lpstr>MSCIT 5210: Knowledge Discovery and Data Mining </vt:lpstr>
      <vt:lpstr>Chapter 10. Cluster Analysis: Basic Concepts and Methods</vt:lpstr>
      <vt:lpstr>What is Cluster Analysis?</vt:lpstr>
      <vt:lpstr>Clustering for Data Understanding and Applications</vt:lpstr>
      <vt:lpstr>Clustering as a Preprocessing Tool (Utility)</vt:lpstr>
      <vt:lpstr>Quality: What Is Good Clustering?</vt:lpstr>
      <vt:lpstr>Measure the Quality of Clustering</vt:lpstr>
      <vt:lpstr>Considerations for Cluster Analysis</vt:lpstr>
      <vt:lpstr>Requirements and Challenges</vt:lpstr>
      <vt:lpstr>Major Clustering Approaches (I)</vt:lpstr>
      <vt:lpstr>Major Clustering Approaches (II)</vt:lpstr>
      <vt:lpstr>Chapter 10. Cluster Analysis: Basic Concepts and Methods</vt:lpstr>
      <vt:lpstr>Partitioning Algorithms: Basic Concept</vt:lpstr>
      <vt:lpstr>The K-Means Clustering Method </vt:lpstr>
      <vt:lpstr>An Example of K-Means Clustering</vt:lpstr>
      <vt:lpstr>The K-Means Clustering Method </vt:lpstr>
      <vt:lpstr>K-Means</vt:lpstr>
      <vt:lpstr>K-Means</vt:lpstr>
      <vt:lpstr>K-Means</vt:lpstr>
      <vt:lpstr>K-Means</vt:lpstr>
      <vt:lpstr>K-Means</vt:lpstr>
      <vt:lpstr>K-Means</vt:lpstr>
      <vt:lpstr>K-Means</vt:lpstr>
      <vt:lpstr>K-Means</vt:lpstr>
      <vt:lpstr>K-Means</vt:lpstr>
      <vt:lpstr>K-Means</vt:lpstr>
      <vt:lpstr>Comments on the K-Means Method</vt:lpstr>
      <vt:lpstr>Variations of the K-Means Method</vt:lpstr>
      <vt:lpstr>What Is the Problem of the K-Means Method?</vt:lpstr>
      <vt:lpstr>PAM: A Typical K-Medoids Algorithm</vt:lpstr>
      <vt:lpstr>PAM (Partitioning Around Medoids) (1987)</vt:lpstr>
      <vt:lpstr>PAM Clustering: Total swapping cost  TCih=jCjih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PAM Clustering: Finding the Best Cluster Center</vt:lpstr>
      <vt:lpstr>What Is the Problem with PAM?</vt:lpstr>
      <vt:lpstr>CLARA (Clustering Large Applications) (1990)</vt:lpstr>
      <vt:lpstr>CLARANS (“Randomized” CLARA) (1994)</vt:lpstr>
      <vt:lpstr>The K-Medoid Clustering Method</vt:lpstr>
      <vt:lpstr>Chapter 10. Cluster Analysis: Basic Concepts and Methods</vt:lpstr>
      <vt:lpstr>Hierarchical Clustering</vt:lpstr>
      <vt:lpstr>AGNES (Agglomerative Nesting)</vt:lpstr>
      <vt:lpstr>PowerPoint 演示文稿</vt:lpstr>
      <vt:lpstr>DIANA (Divisive Analysis)</vt:lpstr>
      <vt:lpstr>Distance between Clusters</vt:lpstr>
      <vt:lpstr>Centroid, Radius and Diameter of a Cluster (for numerical data sets)</vt:lpstr>
      <vt:lpstr>Dendrogram</vt:lpstr>
      <vt:lpstr>Distance</vt:lpstr>
      <vt:lpstr>Single Linkage</vt:lpstr>
      <vt:lpstr>Find the smallest value, merge them</vt:lpstr>
      <vt:lpstr>1 and 2 as a whole</vt:lpstr>
      <vt:lpstr>Repeat:  find the smallest one, merge</vt:lpstr>
      <vt:lpstr>PowerPoint 演示文稿</vt:lpstr>
      <vt:lpstr>PowerPoint 演示文稿</vt:lpstr>
      <vt:lpstr>PowerPoint 演示文稿</vt:lpstr>
      <vt:lpstr>PowerPoint 演示文稿</vt:lpstr>
      <vt:lpstr>Chapter 10. Cluster Analysis: Basic Concepts and Methods</vt:lpstr>
      <vt:lpstr>Density-Based Clustering Methods</vt:lpstr>
      <vt:lpstr>Density-Based Clustering: Basic Concepts</vt:lpstr>
      <vt:lpstr>Density-Reachable and Density-Connected</vt:lpstr>
      <vt:lpstr>DBSCAN: Density-Based Spatial Clustering of Applications with Noise</vt:lpstr>
      <vt:lpstr>DBSCAN: The Algorithm</vt:lpstr>
      <vt:lpstr>DBSCAN</vt:lpstr>
      <vt:lpstr>DBSCAN</vt:lpstr>
      <vt:lpstr>Example</vt:lpstr>
      <vt:lpstr>Example</vt:lpstr>
      <vt:lpstr>Calculate the N(p), -neighborhood of point p</vt:lpstr>
      <vt:lpstr>Find all core points according to N(p)</vt:lpstr>
      <vt:lpstr>Find all core points according to N(p)</vt:lpstr>
      <vt:lpstr>Core points, Border points, Noise points</vt:lpstr>
      <vt:lpstr>DBSCAN: The Algorithm</vt:lpstr>
      <vt:lpstr>DBSCAN: Example step by step</vt:lpstr>
      <vt:lpstr>DBSCAN: Example step by step</vt:lpstr>
      <vt:lpstr>Final Clusters using DBSCAN </vt:lpstr>
      <vt:lpstr>DBSCAN: Sensitive to Parameters</vt:lpstr>
      <vt:lpstr>DBSCAN online Demo</vt:lpstr>
      <vt:lpstr>Chapter 10. Cluster Analysis: Basic Concepts and Methods</vt:lpstr>
      <vt:lpstr>Grid-Based Clustering Method </vt:lpstr>
      <vt:lpstr>STING: A Statistical Information Grid Approach</vt:lpstr>
      <vt:lpstr>The STING Clustering Method</vt:lpstr>
      <vt:lpstr>STING Algorithm and Its Analysis</vt:lpstr>
      <vt:lpstr>CLIQUE (Clustering In QUEst) </vt:lpstr>
      <vt:lpstr>CLIQUE: The Major Steps</vt:lpstr>
      <vt:lpstr>PowerPoint 演示文稿</vt:lpstr>
      <vt:lpstr>Strength and Weakness of CLIQUE</vt:lpstr>
      <vt:lpstr>Chapter 10. Cluster Analysis: Basic Concepts and Methods</vt:lpstr>
      <vt:lpstr>Determine the Number of Clusters</vt:lpstr>
      <vt:lpstr>Measuring Clustering Quality</vt:lpstr>
      <vt:lpstr>Sihouette coefficient </vt:lpstr>
      <vt:lpstr>Measuring Clustering Quality: Extrinsic Methods </vt:lpstr>
      <vt:lpstr>Chapter 10. Cluster Analysis: Basic Concepts and Methods</vt:lpstr>
      <vt:lpstr>Summary</vt:lpstr>
      <vt:lpstr>References (1)</vt:lpstr>
      <vt:lpstr>References (2)</vt:lpstr>
      <vt:lpstr>References (3)</vt:lpstr>
    </vt:vector>
  </TitlesOfParts>
  <Company>S.F.U.</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Jiawei Han</dc:creator>
  <cp:lastModifiedBy>Cong GAO</cp:lastModifiedBy>
  <cp:revision>624</cp:revision>
  <cp:lastPrinted>2010-12-03T19:14:05Z</cp:lastPrinted>
  <dcterms:created xsi:type="dcterms:W3CDTF">1998-06-19T04:38:52Z</dcterms:created>
  <dcterms:modified xsi:type="dcterms:W3CDTF">2016-11-09T10:12:18Z</dcterms:modified>
</cp:coreProperties>
</file>