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46"/>
  </p:notesMasterIdLst>
  <p:sldIdLst>
    <p:sldId id="256" r:id="rId5"/>
    <p:sldId id="268" r:id="rId6"/>
    <p:sldId id="270" r:id="rId7"/>
    <p:sldId id="271" r:id="rId8"/>
    <p:sldId id="272" r:id="rId9"/>
    <p:sldId id="285" r:id="rId10"/>
    <p:sldId id="293" r:id="rId11"/>
    <p:sldId id="295" r:id="rId12"/>
    <p:sldId id="324" r:id="rId13"/>
    <p:sldId id="325"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41" r:id="rId27"/>
    <p:sldId id="344" r:id="rId28"/>
    <p:sldId id="345" r:id="rId29"/>
    <p:sldId id="359" r:id="rId30"/>
    <p:sldId id="361" r:id="rId31"/>
    <p:sldId id="362" r:id="rId32"/>
    <p:sldId id="363" r:id="rId33"/>
    <p:sldId id="364" r:id="rId34"/>
    <p:sldId id="365" r:id="rId35"/>
    <p:sldId id="366" r:id="rId36"/>
    <p:sldId id="367" r:id="rId37"/>
    <p:sldId id="368" r:id="rId38"/>
    <p:sldId id="369" r:id="rId39"/>
    <p:sldId id="370" r:id="rId40"/>
    <p:sldId id="371" r:id="rId41"/>
    <p:sldId id="392" r:id="rId42"/>
    <p:sldId id="393" r:id="rId43"/>
    <p:sldId id="394" r:id="rId44"/>
    <p:sldId id="39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85221" autoAdjust="0"/>
  </p:normalViewPr>
  <p:slideViewPr>
    <p:cSldViewPr>
      <p:cViewPr varScale="1">
        <p:scale>
          <a:sx n="106" d="100"/>
          <a:sy n="106" d="100"/>
        </p:scale>
        <p:origin x="17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 Id="rId3"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864B2-DD95-45CD-A359-38E6A2957D84}" type="datetimeFigureOut">
              <a:rPr lang="zh-CN" altLang="en-US" smtClean="0"/>
              <a:t>2017/12/2</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A431A1-DB96-4F57-8FEA-92836E4A273F}" type="slidenum">
              <a:rPr lang="zh-CN" altLang="en-US" smtClean="0"/>
              <a:t>‹#›</a:t>
            </a:fld>
            <a:endParaRPr lang="zh-CN" altLang="en-US"/>
          </a:p>
        </p:txBody>
      </p:sp>
    </p:spTree>
    <p:extLst>
      <p:ext uri="{BB962C8B-B14F-4D97-AF65-F5344CB8AC3E}">
        <p14:creationId xmlns:p14="http://schemas.microsoft.com/office/powerpoint/2010/main" val="230251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81CDF8-7626-4A09-88FA-FC49DCF091C5}" type="slidenum">
              <a:rPr lang="zh-CN" altLang="en-US" smtClean="0"/>
              <a:pPr/>
              <a:t>1</a:t>
            </a:fld>
            <a:endParaRPr lang="zh-CN" altLang="en-US"/>
          </a:p>
        </p:txBody>
      </p:sp>
    </p:spTree>
    <p:extLst>
      <p:ext uri="{BB962C8B-B14F-4D97-AF65-F5344CB8AC3E}">
        <p14:creationId xmlns:p14="http://schemas.microsoft.com/office/powerpoint/2010/main" val="155254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A24592-F081-4FD6-9C3D-B6A0894E3DDA}" type="slidenum">
              <a:rPr lang="en-US" altLang="zh-CN">
                <a:solidFill>
                  <a:srgbClr val="000000"/>
                </a:solidFill>
              </a:rPr>
              <a:pPr/>
              <a:t>10</a:t>
            </a:fld>
            <a:endParaRPr lang="en-US" altLang="zh-CN">
              <a:solidFill>
                <a:srgbClr val="000000"/>
              </a:solidFill>
            </a:endParaRPr>
          </a:p>
        </p:txBody>
      </p:sp>
      <p:sp>
        <p:nvSpPr>
          <p:cNvPr id="88066" name="Rectangle 2"/>
          <p:cNvSpPr>
            <a:spLocks noGrp="1" noRot="1" noChangeAspect="1" noChangeArrowheads="1" noTextEdit="1"/>
          </p:cNvSpPr>
          <p:nvPr>
            <p:ph type="sldImg"/>
          </p:nvPr>
        </p:nvSpPr>
        <p:spPr>
          <a:xfrm>
            <a:off x="992188" y="768350"/>
            <a:ext cx="5114925" cy="3836988"/>
          </a:xfrm>
          <a:ln/>
        </p:spPr>
      </p:sp>
      <p:sp>
        <p:nvSpPr>
          <p:cNvPr id="88067" name="Rectangle 3"/>
          <p:cNvSpPr>
            <a:spLocks noGrp="1" noChangeArrowheads="1"/>
          </p:cNvSpPr>
          <p:nvPr>
            <p:ph type="body" idx="1"/>
          </p:nvPr>
        </p:nvSpPr>
        <p:spPr/>
        <p:txBody>
          <a:bodyPr/>
          <a:lstStyle/>
          <a:p>
            <a:r>
              <a:rPr lang="en-US" altLang="zh-CN" dirty="0" smtClean="0"/>
              <a:t>There are also</a:t>
            </a:r>
            <a:r>
              <a:rPr lang="en-US" altLang="zh-CN" baseline="0" dirty="0" smtClean="0"/>
              <a:t> more complex </a:t>
            </a:r>
            <a:r>
              <a:rPr lang="en-US" altLang="zh-CN" baseline="0" dirty="0" err="1" smtClean="0"/>
              <a:t>meric</a:t>
            </a:r>
            <a:r>
              <a:rPr lang="en-US" altLang="zh-CN" baseline="0" dirty="0" smtClean="0"/>
              <a:t>. For example, </a:t>
            </a:r>
          </a:p>
          <a:p>
            <a:r>
              <a:rPr lang="en-US" altLang="zh-CN" baseline="0" dirty="0" smtClean="0"/>
              <a:t>****</a:t>
            </a:r>
          </a:p>
          <a:p>
            <a:endParaRPr lang="en-US" altLang="zh-CN" baseline="0" dirty="0" smtClean="0"/>
          </a:p>
          <a:p>
            <a:r>
              <a:rPr lang="en-US" altLang="zh-CN" baseline="0" dirty="0" smtClean="0"/>
              <a:t>Note that optimizing any of these objectives is NP-Hard</a:t>
            </a:r>
            <a:endParaRPr lang="zh-CN" altLang="zh-CN" dirty="0"/>
          </a:p>
        </p:txBody>
      </p:sp>
    </p:spTree>
    <p:extLst>
      <p:ext uri="{BB962C8B-B14F-4D97-AF65-F5344CB8AC3E}">
        <p14:creationId xmlns:p14="http://schemas.microsoft.com/office/powerpoint/2010/main" val="412683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a:t>
            </a:r>
            <a:r>
              <a:rPr lang="en-US" altLang="zh-CN" dirty="0" err="1" smtClean="0"/>
              <a:t>kernighan</a:t>
            </a:r>
            <a:r>
              <a:rPr lang="en-US" altLang="zh-CN" dirty="0" smtClean="0"/>
              <a:t>-Lin (KL) algorithm is a famous top down algorithm.</a:t>
            </a:r>
          </a:p>
          <a:p>
            <a:endParaRPr lang="en-US" altLang="zh-CN" dirty="0" smtClean="0"/>
          </a:p>
          <a:p>
            <a:r>
              <a:rPr lang="en-US" altLang="zh-CN" dirty="0" smtClean="0"/>
              <a:t>It first</a:t>
            </a:r>
            <a:r>
              <a:rPr lang="en-US" altLang="zh-CN" baseline="0" dirty="0" smtClean="0"/>
              <a:t> randomly cut a community into two communities. Then, we can compute a gain value of each node. The gain value represent how much benefit we can get if move this node into the other community. So the gain is the number of cross community edges minus the number of inner community edges. For example, V2 has three cross community edges and 1 inner community edge. So moving V2 to P2 can reduce 2 edges in the cut. So V2’s gain is 2.</a:t>
            </a:r>
          </a:p>
          <a:p>
            <a:endParaRPr lang="en-US" altLang="zh-CN" baseline="0" dirty="0" smtClean="0"/>
          </a:p>
          <a:p>
            <a:r>
              <a:rPr lang="en-US" altLang="zh-CN" baseline="0" dirty="0" smtClean="0"/>
              <a:t>Next step, we select the nodes with largest gain and move it. After V2 is moved, we should updated the gain values. Of course, only the gains of nodes that connect V2 should be recomputed.</a:t>
            </a:r>
          </a:p>
          <a:p>
            <a:endParaRPr lang="en-US" altLang="zh-CN" baseline="0" dirty="0" smtClean="0"/>
          </a:p>
          <a:p>
            <a:r>
              <a:rPr lang="en-US" altLang="zh-CN" baseline="0" dirty="0" smtClean="0"/>
              <a:t>We </a:t>
            </a:r>
            <a:r>
              <a:rPr lang="en-US" altLang="zh-CN" baseline="0" dirty="0" err="1" smtClean="0"/>
              <a:t>repeate</a:t>
            </a:r>
            <a:r>
              <a:rPr lang="en-US" altLang="zh-CN" baseline="0" dirty="0" smtClean="0"/>
              <a:t> the process</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11</a:t>
            </a:fld>
            <a:endParaRPr lang="en-US" altLang="zh-CN">
              <a:solidFill>
                <a:srgbClr val="000000"/>
              </a:solidFill>
            </a:endParaRPr>
          </a:p>
        </p:txBody>
      </p:sp>
    </p:spTree>
    <p:extLst>
      <p:ext uri="{BB962C8B-B14F-4D97-AF65-F5344CB8AC3E}">
        <p14:creationId xmlns:p14="http://schemas.microsoft.com/office/powerpoint/2010/main" val="703804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Until no benefit can be get.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12</a:t>
            </a:fld>
            <a:endParaRPr lang="en-US" altLang="zh-CN">
              <a:solidFill>
                <a:srgbClr val="000000"/>
              </a:solidFill>
            </a:endParaRPr>
          </a:p>
        </p:txBody>
      </p:sp>
    </p:spTree>
    <p:extLst>
      <p:ext uri="{BB962C8B-B14F-4D97-AF65-F5344CB8AC3E}">
        <p14:creationId xmlns:p14="http://schemas.microsoft.com/office/powerpoint/2010/main" val="3683673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We</a:t>
            </a:r>
            <a:r>
              <a:rPr lang="en-US" altLang="zh-CN" baseline="0" dirty="0" smtClean="0"/>
              <a:t> do this cut for each community. This is a global view of the algorithm. It is clear that this is a recursive process. Finally, a group of small communities can be computed.</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13</a:t>
            </a:fld>
            <a:endParaRPr lang="en-US" altLang="zh-CN">
              <a:solidFill>
                <a:srgbClr val="000000"/>
              </a:solidFill>
            </a:endParaRPr>
          </a:p>
        </p:txBody>
      </p:sp>
    </p:spTree>
    <p:extLst>
      <p:ext uri="{BB962C8B-B14F-4D97-AF65-F5344CB8AC3E}">
        <p14:creationId xmlns:p14="http://schemas.microsoft.com/office/powerpoint/2010/main" val="18283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xfrm>
            <a:off x="992188" y="768350"/>
            <a:ext cx="5114925" cy="3836988"/>
          </a:xfrm>
        </p:spPr>
      </p:sp>
      <p:sp>
        <p:nvSpPr>
          <p:cNvPr id="41987" name="Notes Placeholder 2"/>
          <p:cNvSpPr>
            <a:spLocks noGrp="1"/>
          </p:cNvSpPr>
          <p:nvPr>
            <p:ph type="body" idx="1"/>
          </p:nvPr>
        </p:nvSpPr>
        <p:spPr/>
        <p:txBody>
          <a:bodyPr anchor="t"/>
          <a:lstStyle/>
          <a:p>
            <a:pPr>
              <a:spcBef>
                <a:spcPct val="0"/>
              </a:spcBef>
            </a:pPr>
            <a:r>
              <a:rPr lang="en-US" altLang="zh-CN" dirty="0" smtClean="0"/>
              <a:t>The other method is called the Edge</a:t>
            </a:r>
            <a:r>
              <a:rPr lang="en-US" altLang="zh-CN" baseline="0" dirty="0" smtClean="0"/>
              <a:t> </a:t>
            </a:r>
            <a:r>
              <a:rPr lang="en-US" altLang="zh-CN" baseline="0" dirty="0" err="1" smtClean="0"/>
              <a:t>Betweenness</a:t>
            </a:r>
            <a:r>
              <a:rPr lang="en-US" altLang="zh-CN" baseline="0" dirty="0" smtClean="0"/>
              <a:t> Method</a:t>
            </a:r>
          </a:p>
          <a:p>
            <a:pPr>
              <a:spcBef>
                <a:spcPct val="0"/>
              </a:spcBef>
            </a:pPr>
            <a:endParaRPr lang="en-US" altLang="zh-CN" baseline="0"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altLang="zh-CN" baseline="0" dirty="0" smtClean="0"/>
              <a:t>The strength of a tie can be measured by edge </a:t>
            </a:r>
            <a:r>
              <a:rPr lang="en-US" altLang="zh-CN" baseline="0" dirty="0" err="1" smtClean="0"/>
              <a:t>betweenness</a:t>
            </a:r>
            <a:r>
              <a:rPr lang="en-US" altLang="zh-CN" baseline="0" dirty="0" smtClean="0"/>
              <a:t>, which is the number of shortest paths that pass along with the edge. For example </a:t>
            </a:r>
            <a:r>
              <a:rPr lang="en-US" altLang="zh-CN" sz="1200" dirty="0" smtClean="0"/>
              <a:t>The </a:t>
            </a:r>
            <a:r>
              <a:rPr lang="en-US" altLang="zh-CN" sz="1200" b="1" i="1" dirty="0" smtClean="0"/>
              <a:t>edge </a:t>
            </a:r>
            <a:r>
              <a:rPr lang="en-US" altLang="zh-CN" sz="1200" b="1" i="1" dirty="0" err="1" smtClean="0"/>
              <a:t>betweenness</a:t>
            </a:r>
            <a:r>
              <a:rPr lang="en-US" altLang="zh-CN" sz="1200" b="1" i="1" dirty="0" smtClean="0"/>
              <a:t> </a:t>
            </a:r>
            <a:r>
              <a:rPr lang="en-US" altLang="zh-CN" sz="1200" dirty="0" smtClean="0"/>
              <a:t>of e(1, 2) is 4 (=6/2 + 1), as all the shortest paths from 2 to {4, 5, 6, 7, 8, 9} have to either pass e(1, 2) or e(2, 3), and e(1,2) is the shortest path between 1 and 2</a:t>
            </a:r>
            <a:endParaRPr lang="en-US" altLang="zh-CN" dirty="0" smtClean="0"/>
          </a:p>
          <a:p>
            <a:pPr>
              <a:spcBef>
                <a:spcPct val="0"/>
              </a:spcBef>
            </a:pPr>
            <a:endParaRPr lang="en-US" altLang="zh-CN" dirty="0" smtClean="0"/>
          </a:p>
          <a:p>
            <a:pPr>
              <a:spcBef>
                <a:spcPct val="0"/>
              </a:spcBef>
            </a:pPr>
            <a:r>
              <a:rPr lang="en-US" altLang="zh-CN" dirty="0" smtClean="0"/>
              <a:t>Nodes </a:t>
            </a:r>
            <a:r>
              <a:rPr lang="en-US" altLang="zh-CN" dirty="0"/>
              <a:t>4-9 have two paths to reach Node2: e(1,2) and e(2,3), hence, 6/2 = 3, Node 3 can reach Node 2 directly, and Node 1 reaches Node 2 via e(1,2). Hence, edge </a:t>
            </a:r>
            <a:r>
              <a:rPr lang="en-US" altLang="zh-CN" dirty="0" err="1"/>
              <a:t>betweenness</a:t>
            </a:r>
            <a:r>
              <a:rPr lang="en-US" altLang="zh-CN" dirty="0"/>
              <a:t> of e(1,2) is 4. </a:t>
            </a:r>
            <a:endParaRPr lang="en-US" altLang="zh-CN" dirty="0" smtClean="0"/>
          </a:p>
          <a:p>
            <a:pPr>
              <a:spcBef>
                <a:spcPct val="0"/>
              </a:spcBef>
            </a:pPr>
            <a:endParaRPr lang="en-US" altLang="zh-CN" dirty="0" smtClean="0"/>
          </a:p>
          <a:p>
            <a:pPr>
              <a:spcBef>
                <a:spcPct val="0"/>
              </a:spcBef>
            </a:pPr>
            <a:r>
              <a:rPr lang="en-US" altLang="zh-CN" dirty="0" smtClean="0"/>
              <a:t>We can</a:t>
            </a:r>
            <a:r>
              <a:rPr lang="en-US" altLang="zh-CN" baseline="0" dirty="0" smtClean="0"/>
              <a:t> see that the edge with higher </a:t>
            </a:r>
            <a:r>
              <a:rPr lang="en-US" altLang="zh-CN" baseline="0" dirty="0" err="1" smtClean="0"/>
              <a:t>betweenness</a:t>
            </a:r>
            <a:r>
              <a:rPr lang="en-US" altLang="zh-CN" baseline="0" dirty="0" smtClean="0"/>
              <a:t> tends to be the bridge between two communities</a:t>
            </a:r>
            <a:endParaRPr lang="en-US" altLang="zh-CN" dirty="0"/>
          </a:p>
        </p:txBody>
      </p:sp>
      <p:sp>
        <p:nvSpPr>
          <p:cNvPr id="41988" name="Slide Number Placeholder 3"/>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E0ADF1D1-F9AF-462B-B63E-FB5A8A80B97D}" type="slidenum">
              <a:rPr lang="en-US" altLang="zh-CN" sz="1300">
                <a:solidFill>
                  <a:srgbClr val="000000"/>
                </a:solidFill>
              </a:rPr>
              <a:pPr algn="r" fontAlgn="base">
                <a:spcBef>
                  <a:spcPct val="50000"/>
                </a:spcBef>
                <a:spcAft>
                  <a:spcPct val="0"/>
                </a:spcAft>
              </a:pPr>
              <a:t>14</a:t>
            </a:fld>
            <a:endParaRPr lang="en-US" altLang="zh-CN" sz="1300">
              <a:solidFill>
                <a:srgbClr val="000000"/>
              </a:solidFill>
            </a:endParaRPr>
          </a:p>
        </p:txBody>
      </p:sp>
    </p:spTree>
    <p:extLst>
      <p:ext uri="{BB962C8B-B14F-4D97-AF65-F5344CB8AC3E}">
        <p14:creationId xmlns:p14="http://schemas.microsoft.com/office/powerpoint/2010/main" val="879573579"/>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basic idea</a:t>
            </a:r>
            <a:r>
              <a:rPr lang="en-US" altLang="zh-CN" baseline="0" dirty="0" smtClean="0"/>
              <a:t> of edge </a:t>
            </a:r>
            <a:r>
              <a:rPr lang="en-US" altLang="zh-CN" baseline="0" dirty="0" err="1" smtClean="0"/>
              <a:t>betweenness</a:t>
            </a:r>
            <a:r>
              <a:rPr lang="en-US" altLang="zh-CN" baseline="0" dirty="0" smtClean="0"/>
              <a:t> method is</a:t>
            </a:r>
          </a:p>
          <a:p>
            <a:pPr marL="985837" lvl="1" indent="-514350">
              <a:buFont typeface="+mj-lt"/>
              <a:buAutoNum type="arabicPeriod"/>
            </a:pPr>
            <a:r>
              <a:rPr lang="en-US" altLang="zh-CN" sz="2400" dirty="0" smtClean="0"/>
              <a:t>Calculate </a:t>
            </a:r>
            <a:r>
              <a:rPr lang="en-US" altLang="zh-CN" sz="2400" dirty="0" err="1" smtClean="0"/>
              <a:t>betweenness</a:t>
            </a:r>
            <a:r>
              <a:rPr lang="en-US" altLang="zh-CN" sz="2400" dirty="0" smtClean="0"/>
              <a:t> score for all edges</a:t>
            </a:r>
          </a:p>
          <a:p>
            <a:pPr marL="985837" lvl="1" indent="-514350">
              <a:buFont typeface="+mj-lt"/>
              <a:buAutoNum type="arabicPeriod"/>
            </a:pPr>
            <a:r>
              <a:rPr lang="en-US" altLang="zh-CN" sz="2400" dirty="0" smtClean="0"/>
              <a:t>Find the edge with the highest score and remove it from the network</a:t>
            </a:r>
          </a:p>
          <a:p>
            <a:pPr marL="985837" lvl="1" indent="-514350">
              <a:buFont typeface="+mj-lt"/>
              <a:buAutoNum type="arabicPeriod"/>
            </a:pPr>
            <a:r>
              <a:rPr lang="en-US" altLang="zh-CN" sz="2400" dirty="0" smtClean="0"/>
              <a:t>Recalculate </a:t>
            </a:r>
            <a:r>
              <a:rPr lang="en-US" altLang="zh-CN" sz="2400" dirty="0" err="1" smtClean="0"/>
              <a:t>betweenness</a:t>
            </a:r>
            <a:r>
              <a:rPr lang="en-US" altLang="zh-CN" sz="2400" dirty="0" smtClean="0"/>
              <a:t> for all remaining edges</a:t>
            </a:r>
          </a:p>
          <a:p>
            <a:pPr marL="985837" lvl="1" indent="-514350">
              <a:buFont typeface="+mj-lt"/>
              <a:buAutoNum type="arabicPeriod"/>
            </a:pPr>
            <a:r>
              <a:rPr lang="en-US" altLang="zh-CN" sz="2400" dirty="0" smtClean="0"/>
              <a:t>Repeat from step 2</a:t>
            </a:r>
            <a:endParaRPr lang="zh-CN" altLang="en-US" sz="2400" dirty="0" smtClean="0"/>
          </a:p>
          <a:p>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15</a:t>
            </a:fld>
            <a:endParaRPr lang="en-US" altLang="zh-CN">
              <a:solidFill>
                <a:srgbClr val="000000"/>
              </a:solidFill>
            </a:endParaRPr>
          </a:p>
        </p:txBody>
      </p:sp>
    </p:spTree>
    <p:extLst>
      <p:ext uri="{BB962C8B-B14F-4D97-AF65-F5344CB8AC3E}">
        <p14:creationId xmlns:p14="http://schemas.microsoft.com/office/powerpoint/2010/main" val="140073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Let use see an example</a:t>
            </a:r>
            <a:r>
              <a:rPr lang="en-US" altLang="zh-CN" baseline="0" dirty="0" smtClean="0"/>
              <a:t> here. The initial </a:t>
            </a:r>
            <a:r>
              <a:rPr lang="en-US" altLang="zh-CN" baseline="0" dirty="0" err="1" smtClean="0"/>
              <a:t>betweenness</a:t>
            </a:r>
            <a:r>
              <a:rPr lang="en-US" altLang="zh-CN" baseline="0" dirty="0" smtClean="0"/>
              <a:t> value of edges are computed in this table.</a:t>
            </a:r>
          </a:p>
          <a:p>
            <a:endParaRPr lang="en-US" altLang="zh-CN" baseline="0" dirty="0" smtClean="0"/>
          </a:p>
          <a:p>
            <a:r>
              <a:rPr lang="en-US" altLang="zh-CN" baseline="0" dirty="0" smtClean="0"/>
              <a:t>We can see the largest one in it is 10 on e(4,5)</a:t>
            </a:r>
          </a:p>
          <a:p>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After removing e(4,5), the </a:t>
            </a:r>
            <a:r>
              <a:rPr lang="en-US" altLang="zh-CN" baseline="0" dirty="0" err="1" smtClean="0"/>
              <a:t>betweenness</a:t>
            </a:r>
            <a:r>
              <a:rPr lang="en-US" altLang="zh-CN" baseline="0" dirty="0" smtClean="0"/>
              <a:t> of e(4,6) becomes 20, which is the largest. We continue to remove e(4,6)</a:t>
            </a:r>
            <a:r>
              <a:rPr lang="en-US" altLang="zh-CN" sz="1200" dirty="0" smtClean="0"/>
              <a:t> After remove e(4,6),</a:t>
            </a:r>
            <a:r>
              <a:rPr lang="en-US" altLang="zh-CN" sz="1200" baseline="0" dirty="0" smtClean="0"/>
              <a:t> </a:t>
            </a:r>
            <a:r>
              <a:rPr lang="en-US" altLang="zh-CN" sz="1200" dirty="0" smtClean="0"/>
              <a:t>the edge  e(7,9) has the largest </a:t>
            </a:r>
            <a:r>
              <a:rPr lang="en-US" altLang="zh-CN" sz="1200" dirty="0" err="1" smtClean="0"/>
              <a:t>betweenness</a:t>
            </a:r>
            <a:r>
              <a:rPr lang="en-US" altLang="zh-CN" sz="1200" dirty="0" smtClean="0"/>
              <a:t> value 4, and should be removed.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The</a:t>
            </a:r>
            <a:r>
              <a:rPr lang="en-US" altLang="zh-CN" sz="1200" baseline="0" dirty="0" smtClean="0"/>
              <a:t> working process is shown in the left tree. Finally, we get three communities, {1,2,3,4},  {5,6,7,8}  and  {9}</a:t>
            </a:r>
            <a:endParaRPr lang="en-US" altLang="zh-CN" sz="1200" dirty="0" smtClean="0"/>
          </a:p>
          <a:p>
            <a:endParaRPr lang="en-US" altLang="zh-CN"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16</a:t>
            </a:fld>
            <a:endParaRPr lang="en-US" altLang="zh-CN">
              <a:solidFill>
                <a:srgbClr val="000000"/>
              </a:solidFill>
            </a:endParaRPr>
          </a:p>
        </p:txBody>
      </p:sp>
    </p:spTree>
    <p:extLst>
      <p:ext uri="{BB962C8B-B14F-4D97-AF65-F5344CB8AC3E}">
        <p14:creationId xmlns:p14="http://schemas.microsoft.com/office/powerpoint/2010/main" val="560732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other method is called Modularity</a:t>
            </a:r>
            <a:r>
              <a:rPr lang="en-US" altLang="zh-CN" baseline="0" dirty="0" smtClean="0"/>
              <a:t> Matrix method.</a:t>
            </a:r>
          </a:p>
          <a:p>
            <a:endParaRPr lang="en-US" altLang="zh-CN" baseline="0" dirty="0" smtClean="0"/>
          </a:p>
          <a:p>
            <a:r>
              <a:rPr lang="en-US" altLang="zh-CN" baseline="0" dirty="0" smtClean="0"/>
              <a:t>The modularity matrix of a graph can be computed from the adjacent matrix. In order to get the best effect with the modularity distance Q.</a:t>
            </a:r>
          </a:p>
          <a:p>
            <a:endParaRPr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Modularity maximization can be reformulated as</a:t>
            </a:r>
            <a:r>
              <a:rPr lang="en-US" altLang="zh-CN" sz="1200" baseline="0" dirty="0" smtClean="0">
                <a:ea typeface="宋体" pitchFamily="2" charset="-122"/>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aseline="0" dirty="0" smtClean="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Optimal solution</a:t>
            </a:r>
            <a:r>
              <a:rPr lang="en-US" altLang="zh-CN" sz="1200" baseline="0" dirty="0" smtClean="0">
                <a:ea typeface="宋体" pitchFamily="2" charset="-122"/>
              </a:rPr>
              <a:t> is</a:t>
            </a:r>
            <a:r>
              <a:rPr lang="en-US" altLang="zh-CN" sz="1200" dirty="0" smtClean="0">
                <a:ea typeface="宋体" pitchFamily="2" charset="-122"/>
              </a:rPr>
              <a:t> top eigenvectors of the modularity matrix.</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Then, the k-means can be applied to S as a post-processing</a:t>
            </a:r>
            <a:r>
              <a:rPr lang="en-US" altLang="zh-CN" sz="1200" baseline="0" dirty="0" smtClean="0">
                <a:ea typeface="宋体" pitchFamily="2" charset="-122"/>
              </a:rPr>
              <a:t> step to obtain community partition</a:t>
            </a:r>
            <a:r>
              <a:rPr lang="en-US" altLang="zh-CN" sz="1200" dirty="0" smtClean="0">
                <a:ea typeface="宋体" pitchFamily="2" charset="-122"/>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ea typeface="宋体" pitchFamily="2" charset="-122"/>
            </a:endParaRPr>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17</a:t>
            </a:fld>
            <a:endParaRPr lang="en-US" altLang="zh-CN">
              <a:solidFill>
                <a:srgbClr val="000000"/>
              </a:solidFill>
            </a:endParaRPr>
          </a:p>
        </p:txBody>
      </p:sp>
    </p:spTree>
    <p:extLst>
      <p:ext uri="{BB962C8B-B14F-4D97-AF65-F5344CB8AC3E}">
        <p14:creationId xmlns:p14="http://schemas.microsoft.com/office/powerpoint/2010/main" val="3410505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The other method is called the spectral clustering</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Both ratio cut and normalized cut can be reformulated as  **** (</a:t>
            </a:r>
            <a:r>
              <a:rPr lang="en-US" altLang="zh-CN" dirty="0" err="1" smtClean="0"/>
              <a:t>Tr</a:t>
            </a:r>
            <a:r>
              <a:rPr lang="en-US" altLang="zh-CN" dirty="0" smtClean="0"/>
              <a:t>(A): the trace of matrix A.</a:t>
            </a:r>
            <a:r>
              <a:rPr lang="en-US" altLang="zh-CN" sz="1200" dirty="0" smtClean="0">
                <a:ea typeface="宋体" pitchFamily="2" charset="-122"/>
              </a:rPr>
              <a:t>)</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solidFill>
                  <a:srgbClr val="0000FF"/>
                </a:solidFill>
                <a:ea typeface="宋体" pitchFamily="2" charset="-122"/>
              </a:rPr>
              <a:t>Spectral relaxation of it is </a:t>
            </a:r>
            <a:r>
              <a:rPr lang="en-US" altLang="zh-CN" sz="1200" dirty="0" smtClean="0">
                <a:solidFill>
                  <a:schemeClr val="tx1"/>
                </a:solidFill>
                <a:ea typeface="宋体" pitchFamily="2" charset="-122"/>
              </a:rPr>
              <a:t>*****</a:t>
            </a:r>
            <a:endParaRPr lang="en-US" altLang="zh-CN" sz="1200" dirty="0" smtClean="0">
              <a:ea typeface="宋体" pitchFamily="2" charset="-122"/>
            </a:endParaRP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ea typeface="宋体" pitchFamily="2" charset="-122"/>
              </a:rPr>
              <a:t>Optimal solution</a:t>
            </a:r>
            <a:r>
              <a:rPr lang="en-US" altLang="zh-CN" sz="1200" baseline="0" dirty="0" smtClean="0">
                <a:ea typeface="宋体" pitchFamily="2" charset="-122"/>
              </a:rPr>
              <a:t> is the </a:t>
            </a:r>
            <a:r>
              <a:rPr lang="en-US" altLang="zh-CN" sz="1200" dirty="0" smtClean="0">
                <a:ea typeface="宋体" pitchFamily="2" charset="-122"/>
              </a:rPr>
              <a:t>top eigenvectors with the smallest eigenvalues</a:t>
            </a:r>
          </a:p>
          <a:p>
            <a:endParaRPr lang="en-US" altLang="zh-CN"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19</a:t>
            </a:fld>
            <a:endParaRPr lang="en-US" altLang="zh-CN">
              <a:solidFill>
                <a:srgbClr val="000000"/>
              </a:solidFill>
            </a:endParaRPr>
          </a:p>
        </p:txBody>
      </p:sp>
    </p:spTree>
    <p:extLst>
      <p:ext uri="{BB962C8B-B14F-4D97-AF65-F5344CB8AC3E}">
        <p14:creationId xmlns:p14="http://schemas.microsoft.com/office/powerpoint/2010/main" val="3727772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a:xfrm>
            <a:off x="992188" y="768350"/>
            <a:ext cx="5114925" cy="3836988"/>
          </a:xfrm>
        </p:spPr>
      </p:sp>
      <p:sp>
        <p:nvSpPr>
          <p:cNvPr id="33795" name="Notes Placeholder 2"/>
          <p:cNvSpPr>
            <a:spLocks noGrp="1"/>
          </p:cNvSpPr>
          <p:nvPr>
            <p:ph type="body" idx="1"/>
          </p:nvPr>
        </p:nvSpPr>
        <p:spPr/>
        <p:txBody>
          <a:bodyPr anchor="t"/>
          <a:lstStyle/>
          <a:p>
            <a:pPr>
              <a:spcBef>
                <a:spcPct val="0"/>
              </a:spcBef>
            </a:pPr>
            <a:r>
              <a:rPr lang="en-US" altLang="zh-CN" dirty="0" smtClean="0"/>
              <a:t>We first</a:t>
            </a:r>
            <a:r>
              <a:rPr lang="en-US" altLang="zh-CN" baseline="0" dirty="0" smtClean="0"/>
              <a:t> compute the Trace of the adjacent matrix</a:t>
            </a:r>
          </a:p>
          <a:p>
            <a:pPr>
              <a:spcBef>
                <a:spcPct val="0"/>
              </a:spcBef>
            </a:pPr>
            <a:endParaRPr lang="en-US" altLang="zh-CN" baseline="0" dirty="0" smtClean="0"/>
          </a:p>
          <a:p>
            <a:pPr>
              <a:spcBef>
                <a:spcPct val="0"/>
              </a:spcBef>
            </a:pPr>
            <a:r>
              <a:rPr lang="en-US" altLang="zh-CN" baseline="0" dirty="0" smtClean="0"/>
              <a:t>Then we can get a new matrix, and compute its eigenvalues</a:t>
            </a:r>
            <a:endParaRPr lang="en-US" altLang="zh-CN" dirty="0" smtClean="0"/>
          </a:p>
          <a:p>
            <a:pPr>
              <a:spcBef>
                <a:spcPct val="0"/>
              </a:spcBef>
            </a:pPr>
            <a:endParaRPr lang="en-US" altLang="zh-CN" dirty="0" smtClean="0"/>
          </a:p>
          <a:p>
            <a:pPr>
              <a:spcBef>
                <a:spcPct val="0"/>
              </a:spcBef>
            </a:pPr>
            <a:r>
              <a:rPr lang="en-US" altLang="zh-CN" dirty="0" smtClean="0"/>
              <a:t>The </a:t>
            </a:r>
            <a:r>
              <a:rPr lang="en-US" altLang="zh-CN" dirty="0"/>
              <a:t>1</a:t>
            </a:r>
            <a:r>
              <a:rPr lang="en-US" altLang="zh-CN" baseline="30000" dirty="0"/>
              <a:t>st</a:t>
            </a:r>
            <a:r>
              <a:rPr lang="en-US" altLang="zh-CN" dirty="0"/>
              <a:t> eigenvector is </a:t>
            </a:r>
            <a:r>
              <a:rPr lang="en-US" altLang="zh-CN" dirty="0" smtClean="0"/>
              <a:t>discarded. We do k-means on the smallest eigenvalues.</a:t>
            </a:r>
          </a:p>
          <a:p>
            <a:pPr>
              <a:spcBef>
                <a:spcPct val="0"/>
              </a:spcBef>
            </a:pPr>
            <a:endParaRPr lang="en-US" altLang="zh-CN" dirty="0" smtClean="0"/>
          </a:p>
          <a:p>
            <a:pPr>
              <a:spcBef>
                <a:spcPct val="0"/>
              </a:spcBef>
            </a:pPr>
            <a:r>
              <a:rPr lang="en-US" altLang="zh-CN" dirty="0" smtClean="0"/>
              <a:t>We</a:t>
            </a:r>
            <a:r>
              <a:rPr lang="en-US" altLang="zh-CN" baseline="0" dirty="0" smtClean="0"/>
              <a:t> can get two communities {1,2,3,4} and {5,6,7,8,9}</a:t>
            </a:r>
            <a:endParaRPr lang="en-US" altLang="zh-CN" dirty="0" smtClean="0"/>
          </a:p>
          <a:p>
            <a:pPr>
              <a:spcBef>
                <a:spcPct val="0"/>
              </a:spcBef>
            </a:pPr>
            <a:endParaRPr lang="en-US" altLang="zh-CN" dirty="0" smtClean="0"/>
          </a:p>
          <a:p>
            <a:pPr>
              <a:spcBef>
                <a:spcPct val="0"/>
              </a:spcBef>
            </a:pPr>
            <a:endParaRPr lang="en-US" altLang="zh-CN" dirty="0"/>
          </a:p>
        </p:txBody>
      </p:sp>
      <p:sp>
        <p:nvSpPr>
          <p:cNvPr id="33796" name="Slide Number Placeholder 3"/>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377A0F0F-F601-4F0B-A07B-D27E92351A60}" type="slidenum">
              <a:rPr lang="en-US" altLang="zh-CN" sz="1300">
                <a:solidFill>
                  <a:srgbClr val="000000"/>
                </a:solidFill>
              </a:rPr>
              <a:pPr algn="r" fontAlgn="base">
                <a:spcBef>
                  <a:spcPct val="50000"/>
                </a:spcBef>
                <a:spcAft>
                  <a:spcPct val="0"/>
                </a:spcAft>
              </a:pPr>
              <a:t>20</a:t>
            </a:fld>
            <a:endParaRPr lang="en-US" altLang="zh-CN" sz="1300">
              <a:solidFill>
                <a:srgbClr val="000000"/>
              </a:solidFill>
            </a:endParaRPr>
          </a:p>
        </p:txBody>
      </p:sp>
    </p:spTree>
    <p:extLst>
      <p:ext uri="{BB962C8B-B14F-4D97-AF65-F5344CB8AC3E}">
        <p14:creationId xmlns:p14="http://schemas.microsoft.com/office/powerpoint/2010/main" val="334202543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err="1" smtClean="0"/>
              <a:t>So,people</a:t>
            </a:r>
            <a:r>
              <a:rPr lang="en-US" altLang="zh-CN" baseline="0" dirty="0" smtClean="0"/>
              <a:t> must do statistics to understand the networks. People want to study</a:t>
            </a:r>
            <a:endParaRPr lang="en-US" altLang="zh-CN" dirty="0" smtClean="0"/>
          </a:p>
          <a:p>
            <a:endParaRPr lang="en-US" altLang="zh-CN" dirty="0" smtClean="0"/>
          </a:p>
          <a:p>
            <a:r>
              <a:rPr lang="en-US" altLang="zh-CN" baseline="0" dirty="0" smtClean="0"/>
              <a:t>What are the topology and properties of the networks.</a:t>
            </a:r>
          </a:p>
          <a:p>
            <a:endParaRPr lang="en-US" altLang="zh-CN" baseline="0" dirty="0" smtClean="0"/>
          </a:p>
          <a:p>
            <a:r>
              <a:rPr lang="en-US" altLang="zh-CN" baseline="0" dirty="0" smtClean="0"/>
              <a:t>How the networks evaluate and what are the dynamic characteristics</a:t>
            </a:r>
          </a:p>
          <a:p>
            <a:endParaRPr lang="en-US" altLang="zh-CN" baseline="0" dirty="0" smtClean="0"/>
          </a:p>
          <a:p>
            <a:r>
              <a:rPr lang="en-US" altLang="zh-CN" baseline="0" dirty="0" smtClean="0"/>
              <a:t>How to create realistic models for the social networks</a:t>
            </a:r>
          </a:p>
          <a:p>
            <a:endParaRPr lang="en-US" altLang="zh-CN" baseline="0" dirty="0" smtClean="0"/>
          </a:p>
          <a:p>
            <a:r>
              <a:rPr lang="en-US" altLang="zh-CN" baseline="0" dirty="0" smtClean="0"/>
              <a:t>How to create algorithms that make use of the network structure.</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2</a:t>
            </a:fld>
            <a:endParaRPr lang="en-US" altLang="zh-CN"/>
          </a:p>
        </p:txBody>
      </p:sp>
    </p:spTree>
    <p:extLst>
      <p:ext uri="{BB962C8B-B14F-4D97-AF65-F5344CB8AC3E}">
        <p14:creationId xmlns:p14="http://schemas.microsoft.com/office/powerpoint/2010/main" val="3924671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Another algorithm</a:t>
            </a:r>
            <a:r>
              <a:rPr lang="en-US" altLang="zh-CN" baseline="0" dirty="0" smtClean="0"/>
              <a:t> is called Multi-Level Graph Partitioning</a:t>
            </a:r>
          </a:p>
          <a:p>
            <a:endParaRPr lang="en-US" altLang="zh-CN" baseline="0" dirty="0" smtClean="0"/>
          </a:p>
          <a:p>
            <a:r>
              <a:rPr lang="en-US" altLang="zh-CN" baseline="0" dirty="0" smtClean="0"/>
              <a:t>The basic idea is </a:t>
            </a:r>
          </a:p>
          <a:p>
            <a:pPr marL="985837" lvl="1" indent="-514350">
              <a:buFont typeface="+mj-lt"/>
              <a:buAutoNum type="arabicPeriod"/>
            </a:pPr>
            <a:r>
              <a:rPr lang="en-US" altLang="zh-CN" dirty="0" smtClean="0"/>
              <a:t>Produce a smaller graph that is similar to the original graph</a:t>
            </a:r>
          </a:p>
          <a:p>
            <a:pPr marL="985837" lvl="1" indent="-514350">
              <a:buFont typeface="+mj-lt"/>
              <a:buAutoNum type="arabicPeriod"/>
            </a:pPr>
            <a:r>
              <a:rPr lang="en-US" altLang="zh-CN" dirty="0" smtClean="0"/>
              <a:t>A partitioning of the coarsest graph is performed.</a:t>
            </a:r>
          </a:p>
          <a:p>
            <a:pPr marL="985837" lvl="1" indent="-514350">
              <a:buFont typeface="+mj-lt"/>
              <a:buAutoNum type="arabicPeriod"/>
            </a:pPr>
            <a:r>
              <a:rPr lang="en-US" altLang="zh-CN" dirty="0" smtClean="0"/>
              <a:t>the partitioning of the coarser graph is projected back to the original graph. The partition is further refined.</a:t>
            </a:r>
            <a:endParaRPr lang="zh-CN" altLang="en-US" dirty="0" smtClean="0"/>
          </a:p>
          <a:p>
            <a:endParaRPr lang="en-US" altLang="zh-CN" baseline="0" dirty="0" smtClean="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21</a:t>
            </a:fld>
            <a:endParaRPr lang="en-US" altLang="zh-CN">
              <a:solidFill>
                <a:srgbClr val="000000"/>
              </a:solidFill>
            </a:endParaRPr>
          </a:p>
        </p:txBody>
      </p:sp>
    </p:spTree>
    <p:extLst>
      <p:ext uri="{BB962C8B-B14F-4D97-AF65-F5344CB8AC3E}">
        <p14:creationId xmlns:p14="http://schemas.microsoft.com/office/powerpoint/2010/main" val="2887553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This is a demo</a:t>
            </a:r>
            <a:r>
              <a:rPr lang="en-US" altLang="zh-CN" baseline="0" dirty="0" smtClean="0"/>
              <a:t> graph of this algorithms:</a:t>
            </a:r>
          </a:p>
          <a:p>
            <a:r>
              <a:rPr lang="en-US" altLang="zh-CN" baseline="0" dirty="0" smtClean="0"/>
              <a:t>There are three steps: coarsen, partition and </a:t>
            </a:r>
            <a:r>
              <a:rPr lang="en-US" altLang="zh-CN" baseline="0" dirty="0" err="1" smtClean="0"/>
              <a:t>uncoase</a:t>
            </a:r>
            <a:r>
              <a:rPr lang="en-US" altLang="zh-CN" baseline="0" dirty="0" smtClean="0"/>
              <a:t>. We get a smaller graph, partition it and </a:t>
            </a:r>
            <a:r>
              <a:rPr lang="en-US" altLang="zh-CN" baseline="0" dirty="0" err="1" smtClean="0"/>
              <a:t>uncoase</a:t>
            </a:r>
            <a:r>
              <a:rPr lang="en-US" altLang="zh-CN" baseline="0" dirty="0" smtClean="0"/>
              <a:t> to the original graph.</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22</a:t>
            </a:fld>
            <a:endParaRPr lang="en-US" altLang="zh-CN">
              <a:solidFill>
                <a:srgbClr val="000000"/>
              </a:solidFill>
            </a:endParaRPr>
          </a:p>
        </p:txBody>
      </p:sp>
    </p:spTree>
    <p:extLst>
      <p:ext uri="{BB962C8B-B14F-4D97-AF65-F5344CB8AC3E}">
        <p14:creationId xmlns:p14="http://schemas.microsoft.com/office/powerpoint/2010/main" val="194138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8465" y="686474"/>
            <a:ext cx="4941072" cy="3428114"/>
          </a:xfrm>
        </p:spPr>
      </p:sp>
      <p:sp>
        <p:nvSpPr>
          <p:cNvPr id="3" name="Notes Placeholder 2"/>
          <p:cNvSpPr>
            <a:spLocks noGrp="1"/>
          </p:cNvSpPr>
          <p:nvPr>
            <p:ph type="body" idx="1"/>
          </p:nvPr>
        </p:nvSpPr>
        <p:spPr/>
        <p:txBody>
          <a:bodyPr>
            <a:normAutofit/>
          </a:bodyPr>
          <a:lstStyle/>
          <a:p>
            <a:r>
              <a:rPr lang="en-US" dirty="0" smtClean="0"/>
              <a:t>Today, </a:t>
            </a:r>
            <a:r>
              <a:rPr lang="en-US" smtClean="0"/>
              <a:t>let’s briefly review </a:t>
            </a:r>
            <a:endParaRPr lang="en-US" dirty="0"/>
          </a:p>
        </p:txBody>
      </p:sp>
      <p:sp>
        <p:nvSpPr>
          <p:cNvPr id="4" name="Slide Number Placeholder 3"/>
          <p:cNvSpPr>
            <a:spLocks noGrp="1"/>
          </p:cNvSpPr>
          <p:nvPr>
            <p:ph type="sldNum" sz="quarter" idx="10"/>
          </p:nvPr>
        </p:nvSpPr>
        <p:spPr/>
        <p:txBody>
          <a:bodyPr/>
          <a:lstStyle/>
          <a:p>
            <a:fld id="{4481CDF8-7626-4A09-88FA-FC49DCF091C5}" type="slidenum">
              <a:rPr lang="zh-CN" altLang="en-US">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724104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942239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1A3FEE3-373D-4B55-A46E-BA8E5367C470}" type="slidenum">
              <a:rPr lang="en-US">
                <a:solidFill>
                  <a:prstClr val="black"/>
                </a:solidFill>
              </a:rPr>
              <a:pPr fontAlgn="base">
                <a:spcBef>
                  <a:spcPct val="0"/>
                </a:spcBef>
                <a:spcAft>
                  <a:spcPct val="0"/>
                </a:spcAft>
              </a:pPr>
              <a:t>33</a:t>
            </a:fld>
            <a:endParaRPr lang="en-US">
              <a:solidFill>
                <a:prstClr val="black"/>
              </a:solidFill>
            </a:endParaRPr>
          </a:p>
        </p:txBody>
      </p:sp>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221278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B60B67-583E-472C-9CC1-0D993653B592}" type="slidenum">
              <a:rPr lang="en-US">
                <a:solidFill>
                  <a:prstClr val="black"/>
                </a:solidFill>
              </a:rPr>
              <a:pPr fontAlgn="base">
                <a:spcBef>
                  <a:spcPct val="0"/>
                </a:spcBef>
                <a:spcAft>
                  <a:spcPct val="0"/>
                </a:spcAft>
              </a:pPr>
              <a:t>34</a:t>
            </a:fld>
            <a:endParaRPr lang="en-US">
              <a:solidFill>
                <a:prstClr val="black"/>
              </a:solidFill>
            </a:endParaRPr>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571894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F1AF97-939F-4F31-9008-F33B85EDB72A}" type="slidenum">
              <a:rPr lang="en-US">
                <a:solidFill>
                  <a:prstClr val="black"/>
                </a:solidFill>
              </a:rPr>
              <a:pPr fontAlgn="base">
                <a:spcBef>
                  <a:spcPct val="0"/>
                </a:spcBef>
                <a:spcAft>
                  <a:spcPct val="0"/>
                </a:spcAft>
              </a:pPr>
              <a:t>35</a:t>
            </a:fld>
            <a:endParaRPr lang="en-US">
              <a:solidFill>
                <a:prstClr val="black"/>
              </a:solidFill>
            </a:endParaRPr>
          </a:p>
        </p:txBody>
      </p:sp>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Each row in the table are the ratings one user on the items</a:t>
            </a:r>
            <a:endParaRPr lang="en-US" smtClean="0"/>
          </a:p>
        </p:txBody>
      </p:sp>
      <p:sp>
        <p:nvSpPr>
          <p:cNvPr id="501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defTabSz="457200" fontAlgn="base">
              <a:spcBef>
                <a:spcPct val="0"/>
              </a:spcBef>
              <a:spcAft>
                <a:spcPct val="0"/>
              </a:spcAft>
            </a:pPr>
            <a:fld id="{79329228-5084-41E3-8213-FD83D9714F10}" type="slidenum">
              <a:rPr lang="en-US" sz="1200">
                <a:solidFill>
                  <a:prstClr val="black"/>
                </a:solidFill>
                <a:ea typeface="ＭＳ Ｐゴシック" pitchFamily="34" charset="-128"/>
              </a:rPr>
              <a:pPr algn="r" defTabSz="457200" fontAlgn="base">
                <a:spcBef>
                  <a:spcPct val="0"/>
                </a:spcBef>
                <a:spcAft>
                  <a:spcPct val="0"/>
                </a:spcAft>
              </a:pPr>
              <a:t>35</a:t>
            </a:fld>
            <a:endParaRPr lang="en-US" sz="1200">
              <a:solidFill>
                <a:prstClr val="black"/>
              </a:solidFill>
              <a:ea typeface="ＭＳ Ｐゴシック" pitchFamily="34" charset="-128"/>
            </a:endParaRPr>
          </a:p>
        </p:txBody>
      </p:sp>
    </p:spTree>
    <p:extLst>
      <p:ext uri="{BB962C8B-B14F-4D97-AF65-F5344CB8AC3E}">
        <p14:creationId xmlns:p14="http://schemas.microsoft.com/office/powerpoint/2010/main" val="1979831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9731A5-2591-48D8-A7DD-6C58E76F67F4}" type="slidenum">
              <a:rPr lang="en-US">
                <a:solidFill>
                  <a:prstClr val="black"/>
                </a:solidFill>
              </a:rPr>
              <a:pPr fontAlgn="base">
                <a:spcBef>
                  <a:spcPct val="0"/>
                </a:spcBef>
                <a:spcAft>
                  <a:spcPct val="0"/>
                </a:spcAft>
              </a:pPr>
              <a:t>36</a:t>
            </a:fld>
            <a:endParaRPr lang="en-US">
              <a:solidFill>
                <a:prstClr val="black"/>
              </a:solidFill>
            </a:endParaRPr>
          </a:p>
        </p:txBody>
      </p:sp>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Each row in the table are the ratings one user on the items</a:t>
            </a:r>
            <a:endParaRPr lang="en-US" smtClean="0"/>
          </a:p>
        </p:txBody>
      </p:sp>
      <p:sp>
        <p:nvSpPr>
          <p:cNvPr id="5222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defTabSz="457200" fontAlgn="base">
              <a:spcBef>
                <a:spcPct val="0"/>
              </a:spcBef>
              <a:spcAft>
                <a:spcPct val="0"/>
              </a:spcAft>
            </a:pPr>
            <a:fld id="{4EE8EA19-ECDB-4EF7-A2B9-175426D772A9}" type="slidenum">
              <a:rPr lang="en-US" sz="1200">
                <a:solidFill>
                  <a:prstClr val="black"/>
                </a:solidFill>
                <a:ea typeface="ＭＳ Ｐゴシック" pitchFamily="34" charset="-128"/>
              </a:rPr>
              <a:pPr algn="r" defTabSz="457200" fontAlgn="base">
                <a:spcBef>
                  <a:spcPct val="0"/>
                </a:spcBef>
                <a:spcAft>
                  <a:spcPct val="0"/>
                </a:spcAft>
              </a:pPr>
              <a:t>36</a:t>
            </a:fld>
            <a:endParaRPr lang="en-US" sz="1200">
              <a:solidFill>
                <a:prstClr val="black"/>
              </a:solidFill>
              <a:ea typeface="ＭＳ Ｐゴシック" pitchFamily="34" charset="-128"/>
            </a:endParaRPr>
          </a:p>
        </p:txBody>
      </p:sp>
    </p:spTree>
    <p:extLst>
      <p:ext uri="{BB962C8B-B14F-4D97-AF65-F5344CB8AC3E}">
        <p14:creationId xmlns:p14="http://schemas.microsoft.com/office/powerpoint/2010/main" val="128422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836401-FCAC-4E5C-9279-2AA1385BCD2C}" type="slidenum">
              <a:rPr lang="en-US">
                <a:solidFill>
                  <a:prstClr val="black"/>
                </a:solidFill>
              </a:rPr>
              <a:pPr fontAlgn="base">
                <a:spcBef>
                  <a:spcPct val="0"/>
                </a:spcBef>
                <a:spcAft>
                  <a:spcPct val="0"/>
                </a:spcAft>
              </a:pPr>
              <a:t>37</a:t>
            </a:fld>
            <a:endParaRPr lang="en-US">
              <a:solidFill>
                <a:prstClr val="black"/>
              </a:solidFill>
            </a:endParaRPr>
          </a:p>
        </p:txBody>
      </p:sp>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Showing five items, Item 3 is the one we need to know for User 1. Distances to Item 3 indicate similarity. Numbers in yellow boxes give ratings for User 1 for other items.</a:t>
            </a:r>
          </a:p>
          <a:p>
            <a:pPr>
              <a:spcBef>
                <a:spcPct val="0"/>
              </a:spcBef>
            </a:pPr>
            <a:r>
              <a:rPr lang="en-GB" smtClean="0"/>
              <a:t>Blue area shows nearest neighbours, items that are most similar to Item 3 based on past ratings by other users. </a:t>
            </a:r>
            <a:endParaRPr lang="en-US" smtClean="0"/>
          </a:p>
        </p:txBody>
      </p:sp>
      <p:sp>
        <p:nvSpPr>
          <p:cNvPr id="829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defTabSz="457200" fontAlgn="base">
              <a:spcBef>
                <a:spcPct val="0"/>
              </a:spcBef>
              <a:spcAft>
                <a:spcPct val="0"/>
              </a:spcAft>
            </a:pPr>
            <a:fld id="{995A7863-646F-41FF-A1AD-D9B299D70024}" type="slidenum">
              <a:rPr lang="en-US" sz="1200">
                <a:solidFill>
                  <a:prstClr val="black"/>
                </a:solidFill>
                <a:ea typeface="ＭＳ Ｐゴシック" pitchFamily="34" charset="-128"/>
              </a:rPr>
              <a:pPr algn="r" defTabSz="457200" fontAlgn="base">
                <a:spcBef>
                  <a:spcPct val="0"/>
                </a:spcBef>
                <a:spcAft>
                  <a:spcPct val="0"/>
                </a:spcAft>
              </a:pPr>
              <a:t>37</a:t>
            </a:fld>
            <a:endParaRPr lang="en-US" sz="1200">
              <a:solidFill>
                <a:prstClr val="black"/>
              </a:solidFill>
              <a:ea typeface="ＭＳ Ｐゴシック" pitchFamily="34" charset="-128"/>
            </a:endParaRPr>
          </a:p>
        </p:txBody>
      </p:sp>
    </p:spTree>
    <p:extLst>
      <p:ext uri="{BB962C8B-B14F-4D97-AF65-F5344CB8AC3E}">
        <p14:creationId xmlns:p14="http://schemas.microsoft.com/office/powerpoint/2010/main" val="3630228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55728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Before we</a:t>
            </a:r>
            <a:r>
              <a:rPr lang="en-US" altLang="zh-CN" baseline="0" dirty="0" smtClean="0"/>
              <a:t> go </a:t>
            </a:r>
            <a:r>
              <a:rPr lang="en-US" altLang="zh-CN" baseline="0" smtClean="0"/>
              <a:t>into details</a:t>
            </a:r>
            <a:r>
              <a:rPr lang="en-US" altLang="zh-CN" smtClean="0"/>
              <a:t>, </a:t>
            </a:r>
            <a:r>
              <a:rPr lang="en-US" altLang="zh-CN" dirty="0" smtClean="0"/>
              <a:t>let us</a:t>
            </a:r>
            <a:r>
              <a:rPr lang="en-US" altLang="zh-CN" baseline="0" dirty="0" smtClean="0"/>
              <a:t> briefly review the basic concept of a social network.</a:t>
            </a:r>
          </a:p>
          <a:p>
            <a:endParaRPr lang="en-US" altLang="zh-CN" baseline="0" dirty="0" smtClean="0"/>
          </a:p>
          <a:p>
            <a:pPr defTabSz="914310">
              <a:defRPr/>
            </a:pPr>
            <a:r>
              <a:rPr lang="en-US" altLang="zh-CN" baseline="0" dirty="0" smtClean="0"/>
              <a:t>A social network is “</a:t>
            </a:r>
            <a:r>
              <a:rPr lang="en-US" altLang="zh-CN" dirty="0">
                <a:latin typeface="Calibri" pitchFamily="34" charset="0"/>
              </a:rPr>
              <a:t>A social structure made of nodes (individuals or organizations) and edges that connect nodes in various  relationships like friendship, kinship etc.</a:t>
            </a:r>
            <a:r>
              <a:rPr lang="en-US" altLang="zh-CN" baseline="0" dirty="0" smtClean="0"/>
              <a:t>”</a:t>
            </a:r>
          </a:p>
          <a:p>
            <a:pPr defTabSz="914310">
              <a:defRPr/>
            </a:pPr>
            <a:endParaRPr lang="en-US" altLang="zh-CN" baseline="0" dirty="0" smtClean="0"/>
          </a:p>
          <a:p>
            <a:pPr defTabSz="914310">
              <a:defRPr/>
            </a:pPr>
            <a:r>
              <a:rPr lang="en-US" altLang="zh-CN" baseline="0" dirty="0" smtClean="0"/>
              <a:t>If you have take the computer science core course “data structure” before, you may remember there are two basic representation method for a graph. The first is graph representation like this. We can use the adjacency list or a matrix to represent it. </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t>3</a:t>
            </a:fld>
            <a:endParaRPr lang="zh-CN" altLang="en-US"/>
          </a:p>
        </p:txBody>
      </p:sp>
    </p:spTree>
    <p:extLst>
      <p:ext uri="{BB962C8B-B14F-4D97-AF65-F5344CB8AC3E}">
        <p14:creationId xmlns:p14="http://schemas.microsoft.com/office/powerpoint/2010/main" val="3612394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two challenges on this slide are central to the whole endeavor as they clearly conflict with each other.  </a:t>
            </a:r>
          </a:p>
          <a:p>
            <a:pPr>
              <a:spcBef>
                <a:spcPct val="0"/>
              </a:spcBef>
            </a:pPr>
            <a:endParaRPr lang="en-US" smtClean="0"/>
          </a:p>
          <a:p>
            <a:pPr>
              <a:spcBef>
                <a:spcPct val="0"/>
              </a:spcBef>
            </a:pPr>
            <a:r>
              <a:rPr lang="en-US" smtClean="0"/>
              <a:t>Number 4 points us towards building very big models. </a:t>
            </a:r>
          </a:p>
          <a:p>
            <a:pPr>
              <a:spcBef>
                <a:spcPct val="0"/>
              </a:spcBef>
            </a:pPr>
            <a:endParaRPr lang="en-US" smtClean="0"/>
          </a:p>
          <a:p>
            <a:pPr>
              <a:spcBef>
                <a:spcPct val="0"/>
              </a:spcBef>
            </a:pPr>
            <a:r>
              <a:rPr lang="en-US" smtClean="0"/>
              <a:t>Number 5 tells us that it will be easy to over fit—at least for some users and some movies. </a:t>
            </a:r>
          </a:p>
        </p:txBody>
      </p:sp>
    </p:spTree>
    <p:extLst>
      <p:ext uri="{BB962C8B-B14F-4D97-AF65-F5344CB8AC3E}">
        <p14:creationId xmlns:p14="http://schemas.microsoft.com/office/powerpoint/2010/main" val="1961164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Although some movies were rated tens of thousands of times, most were rated fewer than 1,000 times and many were rated fewer than 200 times.</a:t>
            </a:r>
          </a:p>
          <a:p>
            <a:pPr>
              <a:spcBef>
                <a:spcPct val="0"/>
              </a:spcBef>
            </a:pPr>
            <a:endParaRPr lang="en-US" smtClean="0"/>
          </a:p>
          <a:p>
            <a:pPr>
              <a:spcBef>
                <a:spcPct val="0"/>
              </a:spcBef>
            </a:pPr>
            <a:r>
              <a:rPr lang="en-US" smtClean="0"/>
              <a:t>We are obviously limited in what we can learn about those movies.</a:t>
            </a:r>
          </a:p>
        </p:txBody>
      </p:sp>
    </p:spTree>
    <p:extLst>
      <p:ext uri="{BB962C8B-B14F-4D97-AF65-F5344CB8AC3E}">
        <p14:creationId xmlns:p14="http://schemas.microsoft.com/office/powerpoint/2010/main" val="2463546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problem is worse for users.</a:t>
            </a:r>
          </a:p>
          <a:p>
            <a:pPr>
              <a:spcBef>
                <a:spcPct val="0"/>
              </a:spcBef>
            </a:pPr>
            <a:endParaRPr lang="en-US" smtClean="0"/>
          </a:p>
          <a:p>
            <a:pPr>
              <a:spcBef>
                <a:spcPct val="0"/>
              </a:spcBef>
            </a:pPr>
            <a:r>
              <a:rPr lang="en-US" smtClean="0"/>
              <a:t>While the mean number of ratings per user is 208, about 15 percent of users rated fewer than 25 movies in the training data.</a:t>
            </a:r>
          </a:p>
          <a:p>
            <a:pPr>
              <a:spcBef>
                <a:spcPct val="0"/>
              </a:spcBef>
            </a:pPr>
            <a:endParaRPr lang="en-US" smtClean="0"/>
          </a:p>
          <a:p>
            <a:pPr>
              <a:spcBef>
                <a:spcPct val="0"/>
              </a:spcBef>
            </a:pPr>
            <a:r>
              <a:rPr lang="en-US" smtClean="0"/>
              <a:t>And those users contribute almost 15 percent of the test data.  </a:t>
            </a:r>
          </a:p>
        </p:txBody>
      </p:sp>
    </p:spTree>
    <p:extLst>
      <p:ext uri="{BB962C8B-B14F-4D97-AF65-F5344CB8AC3E}">
        <p14:creationId xmlns:p14="http://schemas.microsoft.com/office/powerpoint/2010/main" val="95758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The basic concepts</a:t>
            </a:r>
            <a:r>
              <a:rPr lang="en-US" altLang="zh-CN" baseline="0" dirty="0" smtClean="0"/>
              <a:t> related with a graph includes:</a:t>
            </a:r>
          </a:p>
          <a:p>
            <a:r>
              <a:rPr lang="en-US" altLang="zh-CN" baseline="0" smtClean="0"/>
              <a:t>*****</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t>4</a:t>
            </a:fld>
            <a:endParaRPr lang="zh-CN" altLang="en-US"/>
          </a:p>
        </p:txBody>
      </p:sp>
    </p:spTree>
    <p:extLst>
      <p:ext uri="{BB962C8B-B14F-4D97-AF65-F5344CB8AC3E}">
        <p14:creationId xmlns:p14="http://schemas.microsoft.com/office/powerpoint/2010/main" val="398506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sz="2200" dirty="0"/>
              <a:t>The statistical properties includes two parts, the static analysis and dynamic analysis.</a:t>
            </a:r>
          </a:p>
          <a:p>
            <a:endParaRPr lang="en-US" altLang="zh-CN" sz="2200" dirty="0"/>
          </a:p>
          <a:p>
            <a:r>
              <a:rPr lang="en-US" altLang="zh-CN" sz="2200" dirty="0"/>
              <a:t>The static analysis is to study the static snapshots of graphs</a:t>
            </a:r>
          </a:p>
          <a:p>
            <a:endParaRPr lang="en-US" altLang="zh-CN" sz="2200" dirty="0"/>
          </a:p>
          <a:p>
            <a:r>
              <a:rPr lang="en-US" altLang="zh-CN" sz="2200" dirty="0"/>
              <a:t>While the dynamic analysis is to study a series of snapshots of graphs</a:t>
            </a:r>
            <a:endParaRPr lang="zh-CN" altLang="en-US" sz="2200"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5</a:t>
            </a:fld>
            <a:endParaRPr lang="en-US" altLang="zh-CN"/>
          </a:p>
        </p:txBody>
      </p:sp>
    </p:spTree>
    <p:extLst>
      <p:ext uri="{BB962C8B-B14F-4D97-AF65-F5344CB8AC3E}">
        <p14:creationId xmlns:p14="http://schemas.microsoft.com/office/powerpoint/2010/main" val="264969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ltLang="zh-CN" dirty="0" smtClean="0"/>
              <a:t>Besides the static analysis, since networks are evaluating over time,</a:t>
            </a:r>
            <a:r>
              <a:rPr lang="en-US" altLang="zh-CN" baseline="0" dirty="0" smtClean="0"/>
              <a:t> another important statistical work is to do the dynamic analysis, which is based on a series of snapshots of </a:t>
            </a:r>
            <a:r>
              <a:rPr lang="en-US" altLang="zh-CN" baseline="0" dirty="0" err="1" smtClean="0"/>
              <a:t>grpahs</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pPr>
                <a:defRPr/>
              </a:pPr>
              <a:t>6</a:t>
            </a:fld>
            <a:endParaRPr lang="en-US" altLang="zh-CN"/>
          </a:p>
        </p:txBody>
      </p:sp>
    </p:spTree>
    <p:extLst>
      <p:ext uri="{BB962C8B-B14F-4D97-AF65-F5344CB8AC3E}">
        <p14:creationId xmlns:p14="http://schemas.microsoft.com/office/powerpoint/2010/main" val="249644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err="1" smtClean="0"/>
              <a:t>So,people</a:t>
            </a:r>
            <a:r>
              <a:rPr lang="en-US" altLang="zh-CN" baseline="0" dirty="0" smtClean="0"/>
              <a:t> must do statistics to understand the networks. People want to study</a:t>
            </a:r>
            <a:endParaRPr lang="en-US" altLang="zh-CN" dirty="0" smtClean="0"/>
          </a:p>
          <a:p>
            <a:endParaRPr lang="en-US" altLang="zh-CN" dirty="0" smtClean="0"/>
          </a:p>
          <a:p>
            <a:r>
              <a:rPr lang="en-US" altLang="zh-CN" baseline="0" dirty="0" smtClean="0"/>
              <a:t>What are the topology and properties of the networks.</a:t>
            </a:r>
          </a:p>
          <a:p>
            <a:endParaRPr lang="en-US" altLang="zh-CN" baseline="0" dirty="0" smtClean="0"/>
          </a:p>
          <a:p>
            <a:r>
              <a:rPr lang="en-US" altLang="zh-CN" baseline="0" dirty="0" smtClean="0"/>
              <a:t>How the networks evaluate and what are the dynamic characteristics</a:t>
            </a:r>
          </a:p>
          <a:p>
            <a:endParaRPr lang="en-US" altLang="zh-CN" baseline="0" dirty="0" smtClean="0"/>
          </a:p>
          <a:p>
            <a:r>
              <a:rPr lang="en-US" altLang="zh-CN" baseline="0" dirty="0" smtClean="0"/>
              <a:t>How to create realistic models for the social networks</a:t>
            </a:r>
          </a:p>
          <a:p>
            <a:endParaRPr lang="en-US" altLang="zh-CN" baseline="0" dirty="0" smtClean="0"/>
          </a:p>
          <a:p>
            <a:r>
              <a:rPr lang="en-US" altLang="zh-CN" baseline="0" dirty="0" smtClean="0"/>
              <a:t>How to create algorithms that make use of the network structure.</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7</a:t>
            </a:fld>
            <a:endParaRPr lang="en-US" altLang="zh-CN">
              <a:solidFill>
                <a:srgbClr val="000000"/>
              </a:solidFill>
            </a:endParaRPr>
          </a:p>
        </p:txBody>
      </p:sp>
    </p:spTree>
    <p:extLst>
      <p:ext uri="{BB962C8B-B14F-4D97-AF65-F5344CB8AC3E}">
        <p14:creationId xmlns:p14="http://schemas.microsoft.com/office/powerpoint/2010/main" val="3052360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Before we</a:t>
            </a:r>
            <a:r>
              <a:rPr lang="en-US" altLang="zh-CN" baseline="0" dirty="0" smtClean="0"/>
              <a:t> go </a:t>
            </a:r>
            <a:r>
              <a:rPr lang="en-US" altLang="zh-CN" baseline="0" smtClean="0"/>
              <a:t>into details</a:t>
            </a:r>
            <a:r>
              <a:rPr lang="en-US" altLang="zh-CN" smtClean="0"/>
              <a:t>, </a:t>
            </a:r>
            <a:r>
              <a:rPr lang="en-US" altLang="zh-CN" dirty="0" smtClean="0"/>
              <a:t>let us</a:t>
            </a:r>
            <a:r>
              <a:rPr lang="en-US" altLang="zh-CN" baseline="0" dirty="0" smtClean="0"/>
              <a:t> briefly review the basic concept of a social network.</a:t>
            </a:r>
          </a:p>
          <a:p>
            <a:endParaRPr lang="en-US" altLang="zh-CN" baseline="0" dirty="0" smtClean="0"/>
          </a:p>
          <a:p>
            <a:pPr defTabSz="990478" eaLnBrk="1" fontAlgn="auto" hangingPunct="1">
              <a:spcBef>
                <a:spcPts val="0"/>
              </a:spcBef>
              <a:spcAft>
                <a:spcPts val="0"/>
              </a:spcAft>
              <a:defRPr/>
            </a:pPr>
            <a:r>
              <a:rPr lang="en-US" altLang="zh-CN" baseline="0" dirty="0" smtClean="0"/>
              <a:t>A social network is “</a:t>
            </a:r>
            <a:r>
              <a:rPr lang="en-US" altLang="zh-CN" sz="1300" dirty="0">
                <a:latin typeface="Calibri" pitchFamily="34" charset="0"/>
              </a:rPr>
              <a:t>A social structure made of nodes (individuals or organizations) and edges that connect nodes in various  relationships like friendship, kinship etc.</a:t>
            </a:r>
            <a:r>
              <a:rPr lang="en-US" altLang="zh-CN" baseline="0" dirty="0" smtClean="0"/>
              <a:t>”</a:t>
            </a:r>
          </a:p>
          <a:p>
            <a:pPr defTabSz="990478" eaLnBrk="1" fontAlgn="auto" hangingPunct="1">
              <a:spcBef>
                <a:spcPts val="0"/>
              </a:spcBef>
              <a:spcAft>
                <a:spcPts val="0"/>
              </a:spcAft>
              <a:defRPr/>
            </a:pPr>
            <a:endParaRPr lang="en-US" altLang="zh-CN" baseline="0" dirty="0" smtClean="0"/>
          </a:p>
          <a:p>
            <a:pPr defTabSz="990478" eaLnBrk="1" fontAlgn="auto" hangingPunct="1">
              <a:spcBef>
                <a:spcPts val="0"/>
              </a:spcBef>
              <a:spcAft>
                <a:spcPts val="0"/>
              </a:spcAft>
              <a:defRPr/>
            </a:pPr>
            <a:r>
              <a:rPr lang="en-US" altLang="zh-CN" baseline="0" dirty="0" smtClean="0"/>
              <a:t>If you have take the computer science core course “data structure” before, you may remember there are two basic representation method for a graph. The first is graph representation like this. We can use the adjacency list or a matrix to represent it. </a:t>
            </a:r>
            <a:endParaRPr lang="zh-CN" altLang="en-US" dirty="0"/>
          </a:p>
        </p:txBody>
      </p:sp>
      <p:sp>
        <p:nvSpPr>
          <p:cNvPr id="4" name="Slide Number Placeholder 3"/>
          <p:cNvSpPr>
            <a:spLocks noGrp="1"/>
          </p:cNvSpPr>
          <p:nvPr>
            <p:ph type="sldNum" sz="quarter" idx="10"/>
          </p:nvPr>
        </p:nvSpPr>
        <p:spPr/>
        <p:txBody>
          <a:bodyPr/>
          <a:lstStyle/>
          <a:p>
            <a:fld id="{03A431A1-DB96-4F57-8FEA-92836E4A273F}" type="slidenum">
              <a:rPr lang="zh-CN" altLang="en-US" smtClean="0">
                <a:solidFill>
                  <a:srgbClr val="000000"/>
                </a:solidFill>
              </a:rPr>
              <a:pPr/>
              <a:t>8</a:t>
            </a:fld>
            <a:endParaRPr lang="zh-CN" altLang="en-US">
              <a:solidFill>
                <a:srgbClr val="000000"/>
              </a:solidFill>
            </a:endParaRPr>
          </a:p>
        </p:txBody>
      </p:sp>
    </p:spTree>
    <p:extLst>
      <p:ext uri="{BB962C8B-B14F-4D97-AF65-F5344CB8AC3E}">
        <p14:creationId xmlns:p14="http://schemas.microsoft.com/office/powerpoint/2010/main" val="22013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smtClean="0"/>
              <a:t>After getting</a:t>
            </a:r>
            <a:r>
              <a:rPr lang="en-US" altLang="zh-CN" baseline="0" dirty="0" smtClean="0"/>
              <a:t> communities, we must estimate how good is the discovering.</a:t>
            </a:r>
          </a:p>
          <a:p>
            <a:endParaRPr lang="en-US" altLang="zh-CN" baseline="0" dirty="0" smtClean="0"/>
          </a:p>
          <a:p>
            <a:r>
              <a:rPr lang="en-US" altLang="zh-CN" baseline="0" dirty="0" smtClean="0"/>
              <a:t>People have defined many metrics for it.</a:t>
            </a:r>
          </a:p>
          <a:p>
            <a:endParaRPr lang="en-US" altLang="zh-CN" baseline="0" dirty="0" smtClean="0"/>
          </a:p>
          <a:p>
            <a:r>
              <a:rPr lang="en-US" altLang="zh-CN" baseline="0" dirty="0" smtClean="0"/>
              <a:t>For example, the normalized cut estimate how good a cut between any two communities S and </a:t>
            </a:r>
            <a:r>
              <a:rPr lang="en-US" altLang="zh-CN" baseline="0" dirty="0" err="1" smtClean="0"/>
              <a:t>neg</a:t>
            </a:r>
            <a:r>
              <a:rPr lang="en-US" altLang="zh-CN" baseline="0" dirty="0" smtClean="0"/>
              <a:t> S by this formula. The numerator is the number of edges between these to community. The denominator is the sum of node degrees in each community.</a:t>
            </a:r>
          </a:p>
          <a:p>
            <a:endParaRPr lang="en-US" altLang="zh-CN" baseline="0" dirty="0" smtClean="0"/>
          </a:p>
          <a:p>
            <a:r>
              <a:rPr lang="en-US" altLang="zh-CN" baseline="0" dirty="0" smtClean="0"/>
              <a:t>The other metric is called Conductance, which uses the number of edges cross two communities to divide the minimal one of the some of node degrees in each community.</a:t>
            </a:r>
          </a:p>
          <a:p>
            <a:endParaRPr lang="en-US" altLang="zh-CN" baseline="0" dirty="0" smtClean="0"/>
          </a:p>
          <a:p>
            <a:r>
              <a:rPr lang="en-US" altLang="zh-CN" baseline="0" dirty="0" smtClean="0"/>
              <a:t>Another famous one is called Kernighan-Lin (KL) objective, which is used to discover the communities with the same size. </a:t>
            </a:r>
            <a:endParaRPr lang="zh-CN" altLang="en-US" dirty="0"/>
          </a:p>
        </p:txBody>
      </p:sp>
      <p:sp>
        <p:nvSpPr>
          <p:cNvPr id="4" name="Slide Number Placeholder 3"/>
          <p:cNvSpPr>
            <a:spLocks noGrp="1"/>
          </p:cNvSpPr>
          <p:nvPr>
            <p:ph type="sldNum" sz="quarter" idx="10"/>
          </p:nvPr>
        </p:nvSpPr>
        <p:spPr/>
        <p:txBody>
          <a:bodyPr/>
          <a:lstStyle/>
          <a:p>
            <a:pPr>
              <a:defRPr/>
            </a:pPr>
            <a:fld id="{24B613D2-7A9B-4379-ACBD-0AEE6954282A}" type="slidenum">
              <a:rPr lang="en-US" altLang="zh-CN" smtClean="0">
                <a:solidFill>
                  <a:srgbClr val="000000"/>
                </a:solidFill>
              </a:rPr>
              <a:pPr>
                <a:defRPr/>
              </a:pPr>
              <a:t>9</a:t>
            </a:fld>
            <a:endParaRPr lang="en-US" altLang="zh-CN">
              <a:solidFill>
                <a:srgbClr val="000000"/>
              </a:solidFill>
            </a:endParaRPr>
          </a:p>
        </p:txBody>
      </p:sp>
    </p:spTree>
    <p:extLst>
      <p:ext uri="{BB962C8B-B14F-4D97-AF65-F5344CB8AC3E}">
        <p14:creationId xmlns:p14="http://schemas.microsoft.com/office/powerpoint/2010/main" val="3303280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E45D1CD-AC6F-4706-9676-97361CE7B9BB}"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F264A50-C5F4-4B07-9F17-DB7FC1E86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03424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0DB3B57-E521-4D6A-BED5-76BE30EF54E1}"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4EAC58D-E475-449A-8174-0C3E0332934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79600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3481E321-7D28-47E8-92C8-D305F61A3276}"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535E960-80E9-466B-A451-BEB95D3067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0889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6B2D5BF-2B31-4F13-A758-C6F9C026E24B}" type="datetime1">
              <a:rPr lang="en-US" altLang="zh-CN" smtClean="0">
                <a:solidFill>
                  <a:srgbClr val="000000"/>
                </a:solidFill>
              </a:rPr>
              <a:pPr>
                <a:defRPr/>
              </a:pPr>
              <a:t>12/2/17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7C81576-1066-4D85-8D12-0F84DF283B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702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B745D14-AB4B-4E5B-A31B-2E1A541C1D77}" type="datetime1">
              <a:rPr lang="en-US" altLang="zh-CN" smtClean="0">
                <a:solidFill>
                  <a:srgbClr val="000000"/>
                </a:solidFill>
              </a:rPr>
              <a:pPr>
                <a:defRPr/>
              </a:pPr>
              <a:t>12/2/17</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244E464B-4DBD-4009-95E8-798768F57D4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70144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40BE28E7-B5CE-4C3B-890C-F22B858AEEAB}" type="datetime1">
              <a:rPr lang="en-US" altLang="zh-CN" smtClean="0">
                <a:solidFill>
                  <a:srgbClr val="000000"/>
                </a:solidFill>
              </a:rPr>
              <a:pPr>
                <a:defRPr/>
              </a:pPr>
              <a:t>12/2/17</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61E7FBC-A4EB-4D71-9AAF-2719EFE6009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54661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8168172-74B3-45F4-851C-47C617F52857}" type="datetime1">
              <a:rPr lang="en-US" altLang="zh-CN" smtClean="0">
                <a:solidFill>
                  <a:srgbClr val="000000"/>
                </a:solidFill>
              </a:rPr>
              <a:pPr>
                <a:defRPr/>
              </a:pPr>
              <a:t>12/2/17</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F0302925-3668-4AC1-84CB-7ED1210FB6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50625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415C080-DE6A-49F3-AD88-42A8B5EF9ED0}" type="datetime1">
              <a:rPr lang="en-US" altLang="zh-CN" smtClean="0">
                <a:solidFill>
                  <a:srgbClr val="000000"/>
                </a:solidFill>
              </a:rPr>
              <a:pPr>
                <a:defRPr/>
              </a:pPr>
              <a:t>12/2/17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50623A0-0873-4BD2-B4ED-BB13B2A49CD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6270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F5A724D-244B-46B7-8F0C-2FDC4DB761C4}" type="datetime1">
              <a:rPr lang="en-US" altLang="zh-CN" smtClean="0">
                <a:solidFill>
                  <a:srgbClr val="000000"/>
                </a:solidFill>
              </a:rPr>
              <a:pPr>
                <a:defRPr/>
              </a:pPr>
              <a:t>12/2/17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FB22AD63-CA5D-4C2A-A9A0-9A0B41466EA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610055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D4E9582-0425-41E6-A1E4-D7604041202E}"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0F830F8-6FB9-4C62-BF1E-EF7AEACD6F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45947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529043D-E0D8-4655-9BF8-6C7CA69D2C7E}"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031E3594-4B18-4131-A59A-0E8BD00BFB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31654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E45D1CD-AC6F-4706-9676-97361CE7B9BB}"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AF264A50-C5F4-4B07-9F17-DB7FC1E86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4716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B0DB3B57-E521-4D6A-BED5-76BE30EF54E1}"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C4EAC58D-E475-449A-8174-0C3E0332934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41248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3481E321-7D28-47E8-92C8-D305F61A3276}"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535E960-80E9-466B-A451-BEB95D30673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5541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6B2D5BF-2B31-4F13-A758-C6F9C026E24B}" type="datetime1">
              <a:rPr lang="en-US" altLang="zh-CN" smtClean="0">
                <a:solidFill>
                  <a:srgbClr val="000000"/>
                </a:solidFill>
              </a:rPr>
              <a:pPr>
                <a:defRPr/>
              </a:pPr>
              <a:t>12/2/17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7C81576-1066-4D85-8D12-0F84DF283B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4601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B745D14-AB4B-4E5B-A31B-2E1A541C1D77}" type="datetime1">
              <a:rPr lang="en-US" altLang="zh-CN" smtClean="0">
                <a:solidFill>
                  <a:srgbClr val="000000"/>
                </a:solidFill>
              </a:rPr>
              <a:pPr>
                <a:defRPr/>
              </a:pPr>
              <a:t>12/2/17</a:t>
            </a:fld>
            <a:endParaRPr lang="en-US" altLang="zh-CN">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pPr>
              <a:defRPr/>
            </a:pPr>
            <a:fld id="{244E464B-4DBD-4009-95E8-798768F57D4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401412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40BE28E7-B5CE-4C3B-890C-F22B858AEEAB}" type="datetime1">
              <a:rPr lang="en-US" altLang="zh-CN" smtClean="0">
                <a:solidFill>
                  <a:srgbClr val="000000"/>
                </a:solidFill>
              </a:rPr>
              <a:pPr>
                <a:defRPr/>
              </a:pPr>
              <a:t>12/2/17</a:t>
            </a:fld>
            <a:endParaRPr lang="en-US" altLang="zh-CN">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pPr>
              <a:defRPr/>
            </a:pPr>
            <a:fld id="{861E7FBC-A4EB-4D71-9AAF-2719EFE6009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892745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8168172-74B3-45F4-851C-47C617F52857}" type="datetime1">
              <a:rPr lang="en-US" altLang="zh-CN" smtClean="0">
                <a:solidFill>
                  <a:srgbClr val="000000"/>
                </a:solidFill>
              </a:rPr>
              <a:pPr>
                <a:defRPr/>
              </a:pPr>
              <a:t>12/2/17</a:t>
            </a:fld>
            <a:endParaRPr lang="en-US" altLang="zh-CN">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pPr>
              <a:defRPr/>
            </a:pPr>
            <a:fld id="{F0302925-3668-4AC1-84CB-7ED1210FB6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5282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0415C080-DE6A-49F3-AD88-42A8B5EF9ED0}" type="datetime1">
              <a:rPr lang="en-US" altLang="zh-CN" smtClean="0">
                <a:solidFill>
                  <a:srgbClr val="000000"/>
                </a:solidFill>
              </a:rPr>
              <a:pPr>
                <a:defRPr/>
              </a:pPr>
              <a:t>12/2/17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150623A0-0873-4BD2-B4ED-BB13B2A49CD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71865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9F5A724D-244B-46B7-8F0C-2FDC4DB761C4}" type="datetime1">
              <a:rPr lang="en-US" altLang="zh-CN" smtClean="0">
                <a:solidFill>
                  <a:srgbClr val="000000"/>
                </a:solidFill>
              </a:rPr>
              <a:pPr>
                <a:defRPr/>
              </a:pPr>
              <a:t>12/2/17</a:t>
            </a:fld>
            <a:endParaRPr lang="en-US" altLang="zh-CN">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FB22AD63-CA5D-4C2A-A9A0-9A0B41466EA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59470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D4E9582-0425-41E6-A1E4-D7604041202E}"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80F830F8-6FB9-4C62-BF1E-EF7AEACD6F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813664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529043D-E0D8-4655-9BF8-6C7CA69D2C7E}" type="datetime1">
              <a:rPr lang="en-US" altLang="zh-CN" smtClean="0">
                <a:solidFill>
                  <a:srgbClr val="000000"/>
                </a:solidFill>
              </a:rPr>
              <a:pPr>
                <a:defRPr/>
              </a:pPr>
              <a:t>12/2/17</a:t>
            </a:fld>
            <a:endParaRPr lang="en-US" altLang="zh-CN">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031E3594-4B18-4131-A59A-0E8BD00BFB0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8284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99903F8-3226-4A7B-AA64-04F1581ED87B}" type="datetimeFigureOut">
              <a:rPr lang="en-US">
                <a:solidFill>
                  <a:prstClr val="black">
                    <a:tint val="75000"/>
                  </a:prstClr>
                </a:solidFill>
              </a:rPr>
              <a:pPr>
                <a:defRPr/>
              </a:pPr>
              <a:t>12/2/17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7AF4895-7808-4858-9B8D-C644D1A8E87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69620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97F6E01-EB93-413B-B20A-3607068F9D9A}" type="datetimeFigureOut">
              <a:rPr lang="en-US">
                <a:solidFill>
                  <a:prstClr val="black">
                    <a:tint val="75000"/>
                  </a:prstClr>
                </a:solidFill>
              </a:rPr>
              <a:pPr>
                <a:defRPr/>
              </a:pPr>
              <a:t>12/2/17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CBC4104-3979-4803-A90F-C8DE860206F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18403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8FF8895-BA05-4CC2-BD49-C631193D8799}" type="datetimeFigureOut">
              <a:rPr lang="en-US">
                <a:solidFill>
                  <a:prstClr val="black">
                    <a:tint val="75000"/>
                  </a:prstClr>
                </a:solidFill>
              </a:rPr>
              <a:pPr>
                <a:defRPr/>
              </a:pPr>
              <a:t>12/2/17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C3638E-554B-44C5-89B2-47487E0802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550905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4F948F6-686C-4D9B-A763-B1E4503BF86F}" type="datetimeFigureOut">
              <a:rPr lang="en-US">
                <a:solidFill>
                  <a:prstClr val="black">
                    <a:tint val="75000"/>
                  </a:prstClr>
                </a:solidFill>
              </a:rPr>
              <a:pPr>
                <a:defRPr/>
              </a:pPr>
              <a:t>12/2/17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508FBC-07E0-4C27-A906-6D0FFB7239B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75482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A2472CD-C570-45B6-94CB-195191513699}" type="datetimeFigureOut">
              <a:rPr lang="en-US">
                <a:solidFill>
                  <a:prstClr val="black">
                    <a:tint val="75000"/>
                  </a:prstClr>
                </a:solidFill>
              </a:rPr>
              <a:pPr>
                <a:defRPr/>
              </a:pPr>
              <a:t>12/2/17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B23FE67-0088-4C65-91C9-C72F3183C3A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072337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024FAE5-5892-4158-AF88-7E9A25CEDAEA}" type="datetimeFigureOut">
              <a:rPr lang="en-US">
                <a:solidFill>
                  <a:prstClr val="black">
                    <a:tint val="75000"/>
                  </a:prstClr>
                </a:solidFill>
              </a:rPr>
              <a:pPr>
                <a:defRPr/>
              </a:pPr>
              <a:t>12/2/17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CBF44C5-87D5-4EB9-AA1B-EF20D8DE35B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5341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B16D52-01BC-4E77-89B1-8309DF0983BD}" type="datetimeFigureOut">
              <a:rPr lang="en-US">
                <a:solidFill>
                  <a:prstClr val="black">
                    <a:tint val="75000"/>
                  </a:prstClr>
                </a:solidFill>
              </a:rPr>
              <a:pPr>
                <a:defRPr/>
              </a:pPr>
              <a:t>12/2/17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03688B65-23E9-4DAE-A5CD-35045B235BF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80000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20E7F50-70B0-4AAB-8CC8-CBE04E37C7B9}" type="datetimeFigureOut">
              <a:rPr lang="en-US">
                <a:solidFill>
                  <a:prstClr val="black">
                    <a:tint val="75000"/>
                  </a:prstClr>
                </a:solidFill>
              </a:rPr>
              <a:pPr>
                <a:defRPr/>
              </a:pPr>
              <a:t>12/2/17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88E777F-40A5-4DFB-AB06-BED69D54FE6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94105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3060E6-F9C8-4BCD-86C9-0D4D2072B394}" type="datetimeFigureOut">
              <a:rPr lang="en-US">
                <a:solidFill>
                  <a:prstClr val="black">
                    <a:tint val="75000"/>
                  </a:prstClr>
                </a:solidFill>
              </a:rPr>
              <a:pPr>
                <a:defRPr/>
              </a:pPr>
              <a:t>12/2/17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48E5492-7C54-4CF2-97E3-D5F5B373D1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22319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FE99B4-CB3D-4E54-8061-A8D90338F6F9}" type="datetimeFigureOut">
              <a:rPr lang="en-US">
                <a:solidFill>
                  <a:prstClr val="black">
                    <a:tint val="75000"/>
                  </a:prstClr>
                </a:solidFill>
              </a:rPr>
              <a:pPr>
                <a:defRPr/>
              </a:pPr>
              <a:t>12/2/17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A2EA083-F593-4BB7-AD48-0FCC4C3364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1767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84B613-18C1-48EF-9539-51D0A7D85BEB}" type="datetimeFigureOut">
              <a:rPr lang="en-US">
                <a:solidFill>
                  <a:prstClr val="black">
                    <a:tint val="75000"/>
                  </a:prstClr>
                </a:solidFill>
              </a:rPr>
              <a:pPr>
                <a:defRPr/>
              </a:pPr>
              <a:t>12/2/17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A492D2B-47E0-448A-B3BF-FBDDCD3F36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1465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defRPr/>
            </a:pPr>
            <a:endParaRPr lang="zh-CN" altLang="zh-CN" sz="2400">
              <a:solidFill>
                <a:srgbClr val="000000"/>
              </a:solidFill>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lgn="ctr" fontAlgn="base">
              <a:spcBef>
                <a:spcPct val="50000"/>
              </a:spcBef>
              <a:spcAft>
                <a:spcPct val="0"/>
              </a:spcAft>
              <a:defRPr/>
            </a:pPr>
            <a:endParaRPr lang="zh-CN" altLang="en-US" sz="2500">
              <a:solidFill>
                <a:srgbClr val="000000"/>
              </a:solidFill>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fontAlgn="base">
              <a:spcAft>
                <a:spcPct val="0"/>
              </a:spcAft>
              <a:defRPr/>
            </a:pPr>
            <a:fld id="{DB71202D-63CE-4304-90D5-D9F30CA5F49B}" type="datetime1">
              <a:rPr lang="en-US" altLang="zh-CN" smtClean="0">
                <a:solidFill>
                  <a:srgbClr val="000000"/>
                </a:solidFill>
              </a:rPr>
              <a:pPr fontAlgn="base">
                <a:spcAft>
                  <a:spcPct val="0"/>
                </a:spcAft>
                <a:defRPr/>
              </a:pPr>
              <a:t>12/2/17</a:t>
            </a:fld>
            <a:endParaRPr lang="en-US" altLang="zh-CN">
              <a:solidFill>
                <a:srgbClr val="000000"/>
              </a:solidFill>
            </a:endParaRPr>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ea typeface="宋体" pitchFamily="2" charset="-122"/>
              </a:defRPr>
            </a:lvl1pPr>
          </a:lstStyle>
          <a:p>
            <a:pPr algn="ctr" fontAlgn="base">
              <a:spcAft>
                <a:spcPct val="0"/>
              </a:spcAft>
              <a:defRPr/>
            </a:pPr>
            <a:endParaRPr lang="en-US" altLang="zh-CN">
              <a:solidFill>
                <a:srgbClr val="000000"/>
              </a:solidFill>
            </a:endParaRP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fontAlgn="base">
              <a:spcAft>
                <a:spcPct val="0"/>
              </a:spcAft>
              <a:defRPr/>
            </a:pPr>
            <a:fld id="{D5333623-E85B-4431-B46A-650B45AB497F}" type="slidenum">
              <a:rPr lang="en-US" altLang="zh-CN">
                <a:solidFill>
                  <a:srgbClr val="000000"/>
                </a:solidFill>
              </a:rPr>
              <a:pPr fontAlgn="base">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65425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4339"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4100"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0"/>
              </a:spcBef>
              <a:spcAft>
                <a:spcPct val="0"/>
              </a:spcAft>
              <a:defRPr/>
            </a:pPr>
            <a:endParaRPr lang="zh-CN" altLang="zh-CN" sz="2400">
              <a:solidFill>
                <a:srgbClr val="000000"/>
              </a:solidFill>
              <a:latin typeface="Times New Roman" pitchFamily="18" charset="0"/>
            </a:endParaRPr>
          </a:p>
        </p:txBody>
      </p:sp>
      <p:sp>
        <p:nvSpPr>
          <p:cNvPr id="410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lgn="ctr" fontAlgn="base">
              <a:spcBef>
                <a:spcPct val="50000"/>
              </a:spcBef>
              <a:spcAft>
                <a:spcPct val="0"/>
              </a:spcAft>
              <a:defRPr/>
            </a:pPr>
            <a:endParaRPr lang="zh-CN" altLang="en-US" sz="2500">
              <a:solidFill>
                <a:srgbClr val="000000"/>
              </a:solidFill>
            </a:endParaRPr>
          </a:p>
        </p:txBody>
      </p:sp>
      <p:sp>
        <p:nvSpPr>
          <p:cNvPr id="41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ea typeface="宋体" pitchFamily="2" charset="-122"/>
              </a:defRPr>
            </a:lvl1pPr>
          </a:lstStyle>
          <a:p>
            <a:pPr fontAlgn="base">
              <a:spcAft>
                <a:spcPct val="0"/>
              </a:spcAft>
              <a:defRPr/>
            </a:pPr>
            <a:fld id="{DB71202D-63CE-4304-90D5-D9F30CA5F49B}" type="datetime1">
              <a:rPr lang="en-US" altLang="zh-CN" smtClean="0">
                <a:solidFill>
                  <a:srgbClr val="000000"/>
                </a:solidFill>
              </a:rPr>
              <a:pPr fontAlgn="base">
                <a:spcAft>
                  <a:spcPct val="0"/>
                </a:spcAft>
                <a:defRPr/>
              </a:pPr>
              <a:t>12/2/17</a:t>
            </a:fld>
            <a:endParaRPr lang="en-US" altLang="zh-CN">
              <a:solidFill>
                <a:srgbClr val="000000"/>
              </a:solidFill>
            </a:endParaRPr>
          </a:p>
        </p:txBody>
      </p:sp>
      <p:sp>
        <p:nvSpPr>
          <p:cNvPr id="41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ea typeface="宋体" pitchFamily="2" charset="-122"/>
              </a:defRPr>
            </a:lvl1pPr>
          </a:lstStyle>
          <a:p>
            <a:pPr algn="ctr" fontAlgn="base">
              <a:spcAft>
                <a:spcPct val="0"/>
              </a:spcAft>
              <a:defRPr/>
            </a:pPr>
            <a:endParaRPr lang="en-US" altLang="zh-CN">
              <a:solidFill>
                <a:srgbClr val="000000"/>
              </a:solidFill>
            </a:endParaRPr>
          </a:p>
        </p:txBody>
      </p:sp>
      <p:sp>
        <p:nvSpPr>
          <p:cNvPr id="41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fontAlgn="base">
              <a:spcAft>
                <a:spcPct val="0"/>
              </a:spcAft>
              <a:defRPr/>
            </a:pPr>
            <a:fld id="{D5333623-E85B-4431-B46A-650B45AB497F}" type="slidenum">
              <a:rPr lang="en-US" altLang="zh-CN">
                <a:solidFill>
                  <a:srgbClr val="000000"/>
                </a:solidFill>
              </a:rPr>
              <a:pPr fontAlgn="base">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516078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defTabSz="457200">
              <a:defRPr/>
            </a:pPr>
            <a:fld id="{F21BE6F9-820E-4FDB-B56E-10E8209D8CE4}" type="datetimeFigureOut">
              <a:rPr lang="en-US">
                <a:solidFill>
                  <a:prstClr val="black">
                    <a:tint val="75000"/>
                  </a:prstClr>
                </a:solidFill>
              </a:rPr>
              <a:pPr defTabSz="457200">
                <a:defRPr/>
              </a:pPr>
              <a:t>12/2/17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defTabSz="457200">
              <a:defRPr/>
            </a:pPr>
            <a:fld id="{D49AD77C-5B5F-4517-898D-2BF4B9AF73B4}" type="slidenum">
              <a:rPr lang="en-US">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0406802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7.png"/><Relationship Id="rId1" Type="http://schemas.openxmlformats.org/officeDocument/2006/relationships/tags" Target="../tags/tag1.xml"/><Relationship Id="rId2"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7.png"/><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9.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png"/><Relationship Id="rId6" Type="http://schemas.openxmlformats.org/officeDocument/2006/relationships/image" Target="../media/image21.png"/><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2.xml"/><Relationship Id="rId3" Type="http://schemas.openxmlformats.org/officeDocument/2006/relationships/image" Target="../media/image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5.jpeg"/><Relationship Id="rId1" Type="http://schemas.openxmlformats.org/officeDocument/2006/relationships/slideLayout" Target="../slideLayouts/slideLayout35.xml"/><Relationship Id="rId2" Type="http://schemas.openxmlformats.org/officeDocument/2006/relationships/image" Target="../media/image2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3.xml"/><Relationship Id="rId3" Type="http://schemas.openxmlformats.org/officeDocument/2006/relationships/hyperlink" Target="http://www.amazon.com/gp/r.html?R=2E6Q4H3ML4ZMV&amp;C=1CVFZ0K9HPRCC&amp;H=CT6ASSD3KI6VJBFDG9OJDLH7ACWA&amp;T=C&amp;U=http://www.amazon.com/dp/1423100883/ref=pe_5050_11859560_sn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5.xml"/><Relationship Id="rId2"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oleObject" Target="../embeddings/oleObject4.bin"/><Relationship Id="rId6" Type="http://schemas.openxmlformats.org/officeDocument/2006/relationships/image" Target="../media/image29.wmf"/><Relationship Id="rId1" Type="http://schemas.openxmlformats.org/officeDocument/2006/relationships/vmlDrawing" Target="../drawings/vmlDrawing2.vml"/><Relationship Id="rId2"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wmf"/><Relationship Id="rId6" Type="http://schemas.openxmlformats.org/officeDocument/2006/relationships/image" Target="../media/image36.wmf"/><Relationship Id="rId7" Type="http://schemas.openxmlformats.org/officeDocument/2006/relationships/image" Target="../media/image37.wmf"/><Relationship Id="rId8" Type="http://schemas.openxmlformats.org/officeDocument/2006/relationships/image" Target="../media/image38.wmf"/><Relationship Id="rId1" Type="http://schemas.openxmlformats.org/officeDocument/2006/relationships/slideLayout" Target="../slideLayouts/slideLayout40.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wmf"/><Relationship Id="rId6" Type="http://schemas.openxmlformats.org/officeDocument/2006/relationships/image" Target="../media/image36.wmf"/><Relationship Id="rId7" Type="http://schemas.openxmlformats.org/officeDocument/2006/relationships/image" Target="../media/image37.wmf"/><Relationship Id="rId8" Type="http://schemas.openxmlformats.org/officeDocument/2006/relationships/image" Target="../media/image38.wmf"/><Relationship Id="rId1" Type="http://schemas.openxmlformats.org/officeDocument/2006/relationships/slideLayout" Target="../slideLayouts/slideLayout40.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5.bin"/><Relationship Id="rId5" Type="http://schemas.openxmlformats.org/officeDocument/2006/relationships/image" Target="../media/image39.wmf"/><Relationship Id="rId1" Type="http://schemas.openxmlformats.org/officeDocument/2006/relationships/vmlDrawing" Target="../drawings/vmlDrawing3.vml"/><Relationship Id="rId2"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4.wmf"/><Relationship Id="rId6" Type="http://schemas.openxmlformats.org/officeDocument/2006/relationships/oleObject" Target="../embeddings/oleObject2.bin"/><Relationship Id="rId7" Type="http://schemas.openxmlformats.org/officeDocument/2006/relationships/image" Target="../media/image5.wmf"/><Relationship Id="rId8" Type="http://schemas.openxmlformats.org/officeDocument/2006/relationships/oleObject" Target="../embeddings/oleObject3.bin"/><Relationship Id="rId9" Type="http://schemas.openxmlformats.org/officeDocument/2006/relationships/image" Target="../media/image6.wmf"/><Relationship Id="rId1" Type="http://schemas.openxmlformats.org/officeDocument/2006/relationships/vmlDrawing" Target="../drawings/vmlDrawing1.vml"/><Relationship Id="rId2"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Social Networks and Social Media</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pPr>
                <a:defRPr/>
              </a:pPr>
              <a:t>12/2/17</a:t>
            </a:fld>
            <a:endParaRPr lang="en-US" altLang="zh-CN"/>
          </a:p>
        </p:txBody>
      </p:sp>
    </p:spTree>
    <p:extLst>
      <p:ext uri="{BB962C8B-B14F-4D97-AF65-F5344CB8AC3E}">
        <p14:creationId xmlns:p14="http://schemas.microsoft.com/office/powerpoint/2010/main" val="1426668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67034C7E-9CED-465D-BC91-DF7E6036E790}" type="slidenum">
              <a:rPr lang="en-US" altLang="zh-CN">
                <a:solidFill>
                  <a:srgbClr val="000000"/>
                </a:solidFill>
              </a:rPr>
              <a:pPr/>
              <a:t>10</a:t>
            </a:fld>
            <a:endParaRPr lang="en-US" altLang="zh-CN">
              <a:solidFill>
                <a:srgbClr val="000000"/>
              </a:solidFill>
            </a:endParaRPr>
          </a:p>
        </p:txBody>
      </p:sp>
      <p:sp>
        <p:nvSpPr>
          <p:cNvPr id="14338" name="Rectangle 2"/>
          <p:cNvSpPr>
            <a:spLocks noGrp="1" noChangeArrowheads="1"/>
          </p:cNvSpPr>
          <p:nvPr>
            <p:ph type="title"/>
          </p:nvPr>
        </p:nvSpPr>
        <p:spPr/>
        <p:txBody>
          <a:bodyPr/>
          <a:lstStyle/>
          <a:p>
            <a:r>
              <a:rPr lang="en-US" altLang="zh-CN" dirty="0" smtClean="0">
                <a:ea typeface="宋体" pitchFamily="2" charset="-122"/>
              </a:rPr>
              <a:t>Quality Estimation: Modularity</a:t>
            </a:r>
            <a:endParaRPr lang="en-US" altLang="zh-CN" dirty="0">
              <a:ea typeface="宋体" pitchFamily="2" charset="-122"/>
            </a:endParaRPr>
          </a:p>
        </p:txBody>
      </p:sp>
      <p:sp>
        <p:nvSpPr>
          <p:cNvPr id="14341" name="Text Box 5"/>
          <p:cNvSpPr txBox="1">
            <a:spLocks noChangeArrowheads="1"/>
          </p:cNvSpPr>
          <p:nvPr/>
        </p:nvSpPr>
        <p:spPr bwMode="auto">
          <a:xfrm>
            <a:off x="251520" y="2204864"/>
            <a:ext cx="1043705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zh-CN" sz="2000" dirty="0">
                <a:solidFill>
                  <a:srgbClr val="000000"/>
                </a:solidFill>
              </a:rPr>
              <a:t>Q(division) =    </a:t>
            </a:r>
            <a:r>
              <a:rPr lang="en-US" altLang="zh-CN" sz="2000" dirty="0">
                <a:solidFill>
                  <a:srgbClr val="336699"/>
                </a:solidFill>
              </a:rPr>
              <a:t>#(internal edges)</a:t>
            </a:r>
            <a:r>
              <a:rPr lang="en-US" altLang="zh-CN" sz="2000" dirty="0">
                <a:solidFill>
                  <a:srgbClr val="000000"/>
                </a:solidFill>
              </a:rPr>
              <a:t> - </a:t>
            </a:r>
            <a:r>
              <a:rPr lang="en-US" altLang="zh-CN" sz="2000" dirty="0" smtClean="0">
                <a:solidFill>
                  <a:srgbClr val="000000"/>
                </a:solidFill>
              </a:rPr>
              <a:t> E</a:t>
            </a:r>
            <a:r>
              <a:rPr lang="en-US" altLang="zh-CN" sz="2000" dirty="0">
                <a:solidFill>
                  <a:srgbClr val="000000"/>
                </a:solidFill>
              </a:rPr>
              <a:t>(</a:t>
            </a:r>
            <a:r>
              <a:rPr lang="en-US" altLang="zh-CN" sz="2000" dirty="0">
                <a:solidFill>
                  <a:srgbClr val="008000"/>
                </a:solidFill>
              </a:rPr>
              <a:t>#(internal edges) in a </a:t>
            </a:r>
            <a:endParaRPr lang="en-US" altLang="zh-CN" sz="2000" dirty="0" smtClean="0">
              <a:solidFill>
                <a:srgbClr val="008000"/>
              </a:solidFill>
            </a:endParaRPr>
          </a:p>
          <a:p>
            <a:pPr fontAlgn="base">
              <a:spcBef>
                <a:spcPct val="50000"/>
              </a:spcBef>
              <a:spcAft>
                <a:spcPct val="0"/>
              </a:spcAft>
            </a:pPr>
            <a:r>
              <a:rPr lang="en-US" altLang="zh-CN" sz="2000" dirty="0">
                <a:solidFill>
                  <a:srgbClr val="008000"/>
                </a:solidFill>
              </a:rPr>
              <a:t>	</a:t>
            </a:r>
            <a:r>
              <a:rPr lang="en-US" altLang="zh-CN" sz="2000" dirty="0" smtClean="0">
                <a:solidFill>
                  <a:srgbClr val="008000"/>
                </a:solidFill>
              </a:rPr>
              <a:t>		RANDOM </a:t>
            </a:r>
            <a:r>
              <a:rPr lang="en-US" altLang="zh-CN" sz="2000" dirty="0">
                <a:solidFill>
                  <a:srgbClr val="008000"/>
                </a:solidFill>
              </a:rPr>
              <a:t>graph </a:t>
            </a:r>
            <a:r>
              <a:rPr lang="en-US" altLang="zh-CN" sz="2000" dirty="0" smtClean="0">
                <a:solidFill>
                  <a:srgbClr val="008000"/>
                </a:solidFill>
              </a:rPr>
              <a:t>with </a:t>
            </a:r>
            <a:r>
              <a:rPr lang="en-US" altLang="zh-CN" sz="2000" dirty="0">
                <a:solidFill>
                  <a:srgbClr val="008000"/>
                </a:solidFill>
              </a:rPr>
              <a:t>same node degrees</a:t>
            </a:r>
            <a:r>
              <a:rPr lang="en-US" altLang="zh-CN" sz="2000" dirty="0">
                <a:solidFill>
                  <a:srgbClr val="000000"/>
                </a:solidFill>
              </a:rPr>
              <a:t>)</a:t>
            </a:r>
            <a:br>
              <a:rPr lang="en-US" altLang="zh-CN" sz="2000" dirty="0">
                <a:solidFill>
                  <a:srgbClr val="000000"/>
                </a:solidFill>
              </a:rPr>
            </a:br>
            <a:endParaRPr lang="en-US" altLang="zh-CN" sz="2000" dirty="0" smtClean="0">
              <a:solidFill>
                <a:srgbClr val="000000"/>
              </a:solidFill>
            </a:endParaRPr>
          </a:p>
          <a:p>
            <a:pPr fontAlgn="base">
              <a:spcBef>
                <a:spcPct val="50000"/>
              </a:spcBef>
              <a:spcAft>
                <a:spcPct val="0"/>
              </a:spcAft>
            </a:pPr>
            <a:r>
              <a:rPr lang="en-US" altLang="zh-CN" sz="2000" dirty="0" smtClean="0">
                <a:solidFill>
                  <a:srgbClr val="CC3300"/>
                </a:solidFill>
              </a:rPr>
              <a:t>Trivial </a:t>
            </a:r>
            <a:r>
              <a:rPr lang="en-US" altLang="zh-CN" sz="2000" dirty="0">
                <a:solidFill>
                  <a:srgbClr val="CC3300"/>
                </a:solidFill>
              </a:rPr>
              <a:t>division</a:t>
            </a:r>
            <a:r>
              <a:rPr lang="en-US" altLang="zh-CN" sz="2000" dirty="0">
                <a:solidFill>
                  <a:srgbClr val="000000"/>
                </a:solidFill>
              </a:rPr>
              <a:t>: all vertices in one </a:t>
            </a:r>
            <a:r>
              <a:rPr lang="en-US" altLang="zh-CN" sz="2000" dirty="0" smtClean="0">
                <a:solidFill>
                  <a:srgbClr val="000000"/>
                </a:solidFill>
              </a:rPr>
              <a:t>group ==&gt; </a:t>
            </a:r>
            <a:r>
              <a:rPr lang="en-US" altLang="zh-CN" sz="2000" dirty="0">
                <a:solidFill>
                  <a:srgbClr val="000000"/>
                </a:solidFill>
              </a:rPr>
              <a:t>Q(trivial division) = 0</a:t>
            </a:r>
          </a:p>
        </p:txBody>
      </p:sp>
      <p:pic>
        <p:nvPicPr>
          <p:cNvPr id="12" name="Picture 11" descr="latex-image-1.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149080"/>
            <a:ext cx="41783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79712" y="5157192"/>
            <a:ext cx="5184576" cy="369332"/>
          </a:xfrm>
          <a:prstGeom prst="rect">
            <a:avLst/>
          </a:prstGeom>
          <a:noFill/>
        </p:spPr>
        <p:txBody>
          <a:bodyPr wrap="square" rtlCol="0">
            <a:spAutoFit/>
          </a:bodyPr>
          <a:lstStyle/>
          <a:p>
            <a:pPr algn="ctr" fontAlgn="base">
              <a:spcBef>
                <a:spcPct val="50000"/>
              </a:spcBef>
              <a:spcAft>
                <a:spcPct val="0"/>
              </a:spcAft>
            </a:pPr>
            <a:r>
              <a:rPr lang="en-US" altLang="zh-CN" i="1" dirty="0">
                <a:solidFill>
                  <a:srgbClr val="000000"/>
                </a:solidFill>
              </a:rPr>
              <a:t>m</a:t>
            </a:r>
            <a:r>
              <a:rPr lang="en-US" altLang="zh-CN" i="1" dirty="0" smtClean="0">
                <a:solidFill>
                  <a:srgbClr val="000000"/>
                </a:solidFill>
              </a:rPr>
              <a:t> is the number of edges in the network</a:t>
            </a:r>
            <a:endParaRPr lang="zh-CN" altLang="en-US" i="1" dirty="0">
              <a:solidFill>
                <a:srgbClr val="000000"/>
              </a:solidFill>
            </a:endParaRPr>
          </a:p>
        </p:txBody>
      </p:sp>
      <p:sp>
        <p:nvSpPr>
          <p:cNvPr id="7" name="TextBox 6"/>
          <p:cNvSpPr txBox="1"/>
          <p:nvPr/>
        </p:nvSpPr>
        <p:spPr>
          <a:xfrm>
            <a:off x="899592" y="6187965"/>
            <a:ext cx="6840760" cy="430887"/>
          </a:xfrm>
          <a:prstGeom prst="rect">
            <a:avLst/>
          </a:prstGeom>
          <a:noFill/>
        </p:spPr>
        <p:txBody>
          <a:bodyPr wrap="square" rtlCol="0">
            <a:spAutoFit/>
          </a:bodyPr>
          <a:lstStyle/>
          <a:p>
            <a:pPr algn="ctr" fontAlgn="base">
              <a:spcBef>
                <a:spcPct val="50000"/>
              </a:spcBef>
              <a:spcAft>
                <a:spcPct val="0"/>
              </a:spcAft>
            </a:pPr>
            <a:r>
              <a:rPr lang="en-US" altLang="zh-CN" sz="2200" i="1" u="sng" dirty="0" smtClean="0">
                <a:solidFill>
                  <a:srgbClr val="000000"/>
                </a:solidFill>
              </a:rPr>
              <a:t>Optimizing any of these objectives is NP-Hard</a:t>
            </a:r>
            <a:endParaRPr lang="zh-CN" altLang="en-US" sz="2200" i="1" u="sng" dirty="0">
              <a:solidFill>
                <a:srgbClr val="000000"/>
              </a:solidFill>
            </a:endParaRPr>
          </a:p>
        </p:txBody>
      </p:sp>
      <p:sp>
        <p:nvSpPr>
          <p:cNvPr id="3" name="TextBox 2"/>
          <p:cNvSpPr txBox="1"/>
          <p:nvPr/>
        </p:nvSpPr>
        <p:spPr>
          <a:xfrm>
            <a:off x="323528" y="5229200"/>
            <a:ext cx="2736304" cy="830997"/>
          </a:xfrm>
          <a:prstGeom prst="rect">
            <a:avLst/>
          </a:prstGeom>
          <a:noFill/>
        </p:spPr>
        <p:txBody>
          <a:bodyPr wrap="square" rtlCol="0">
            <a:spAutoFit/>
          </a:bodyPr>
          <a:lstStyle/>
          <a:p>
            <a:pPr algn="ctr" fontAlgn="base">
              <a:spcBef>
                <a:spcPct val="50000"/>
              </a:spcBef>
              <a:spcAft>
                <a:spcPct val="0"/>
              </a:spcAft>
            </a:pPr>
            <a:r>
              <a:rPr lang="en-US" altLang="zh-CN" sz="4800" dirty="0" smtClean="0">
                <a:solidFill>
                  <a:srgbClr val="000000"/>
                </a:solidFill>
              </a:rPr>
              <a:t>…</a:t>
            </a:r>
            <a:endParaRPr lang="zh-CN" altLang="en-US" sz="4800" dirty="0">
              <a:solidFill>
                <a:srgbClr val="000000"/>
              </a:solidFill>
            </a:endParaRPr>
          </a:p>
        </p:txBody>
      </p:sp>
    </p:spTree>
    <p:custDataLst>
      <p:tags r:id="rId1"/>
    </p:custDataLst>
    <p:extLst>
      <p:ext uri="{BB962C8B-B14F-4D97-AF65-F5344CB8AC3E}">
        <p14:creationId xmlns:p14="http://schemas.microsoft.com/office/powerpoint/2010/main" val="2626691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304800"/>
            <a:ext cx="8763000" cy="609600"/>
          </a:xfrm>
        </p:spPr>
        <p:txBody>
          <a:bodyPr/>
          <a:lstStyle/>
          <a:p>
            <a:pPr algn="ctr"/>
            <a:r>
              <a:rPr lang="en-US" altLang="zh-CN" sz="3200" dirty="0"/>
              <a:t>The Kernighan-Lin (KL) algorithm</a:t>
            </a:r>
            <a:endParaRPr lang="en-US" dirty="0"/>
          </a:p>
        </p:txBody>
      </p:sp>
      <p:sp>
        <p:nvSpPr>
          <p:cNvPr id="10244" name="Line 4"/>
          <p:cNvSpPr>
            <a:spLocks noChangeShapeType="1"/>
          </p:cNvSpPr>
          <p:nvPr/>
        </p:nvSpPr>
        <p:spPr bwMode="auto">
          <a:xfrm>
            <a:off x="762000" y="914400"/>
            <a:ext cx="8382000"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nvGrpSpPr>
          <p:cNvPr id="2" name="Group 46"/>
          <p:cNvGrpSpPr>
            <a:grpSpLocks/>
          </p:cNvGrpSpPr>
          <p:nvPr/>
        </p:nvGrpSpPr>
        <p:grpSpPr bwMode="auto">
          <a:xfrm>
            <a:off x="2438400" y="1066800"/>
            <a:ext cx="4292600" cy="2263775"/>
            <a:chOff x="1488" y="624"/>
            <a:chExt cx="2752" cy="1474"/>
          </a:xfrm>
        </p:grpSpPr>
        <p:sp>
          <p:nvSpPr>
            <p:cNvPr id="10278" name="Freeform 38"/>
            <p:cNvSpPr>
              <a:spLocks/>
            </p:cNvSpPr>
            <p:nvPr/>
          </p:nvSpPr>
          <p:spPr bwMode="auto">
            <a:xfrm>
              <a:off x="3157" y="764"/>
              <a:ext cx="1083" cy="1334"/>
            </a:xfrm>
            <a:custGeom>
              <a:avLst/>
              <a:gdLst/>
              <a:ahLst/>
              <a:cxnLst>
                <a:cxn ang="0">
                  <a:pos x="491" y="52"/>
                </a:cxn>
                <a:cxn ang="0">
                  <a:pos x="335" y="93"/>
                </a:cxn>
                <a:cxn ang="0">
                  <a:pos x="265" y="124"/>
                </a:cxn>
                <a:cxn ang="0">
                  <a:pos x="249" y="148"/>
                </a:cxn>
                <a:cxn ang="0">
                  <a:pos x="226" y="163"/>
                </a:cxn>
                <a:cxn ang="0">
                  <a:pos x="218" y="202"/>
                </a:cxn>
                <a:cxn ang="0">
                  <a:pos x="171" y="241"/>
                </a:cxn>
                <a:cxn ang="0">
                  <a:pos x="132" y="311"/>
                </a:cxn>
                <a:cxn ang="0">
                  <a:pos x="70" y="498"/>
                </a:cxn>
                <a:cxn ang="0">
                  <a:pos x="23" y="615"/>
                </a:cxn>
                <a:cxn ang="0">
                  <a:pos x="15" y="670"/>
                </a:cxn>
                <a:cxn ang="0">
                  <a:pos x="0" y="717"/>
                </a:cxn>
                <a:cxn ang="0">
                  <a:pos x="8" y="1052"/>
                </a:cxn>
                <a:cxn ang="0">
                  <a:pos x="109" y="1239"/>
                </a:cxn>
                <a:cxn ang="0">
                  <a:pos x="148" y="1309"/>
                </a:cxn>
                <a:cxn ang="0">
                  <a:pos x="273" y="1332"/>
                </a:cxn>
                <a:cxn ang="0">
                  <a:pos x="405" y="1309"/>
                </a:cxn>
                <a:cxn ang="0">
                  <a:pos x="452" y="1293"/>
                </a:cxn>
                <a:cxn ang="0">
                  <a:pos x="475" y="1286"/>
                </a:cxn>
                <a:cxn ang="0">
                  <a:pos x="506" y="1215"/>
                </a:cxn>
                <a:cxn ang="0">
                  <a:pos x="553" y="1192"/>
                </a:cxn>
                <a:cxn ang="0">
                  <a:pos x="865" y="1153"/>
                </a:cxn>
                <a:cxn ang="0">
                  <a:pos x="935" y="1130"/>
                </a:cxn>
                <a:cxn ang="0">
                  <a:pos x="958" y="1114"/>
                </a:cxn>
                <a:cxn ang="0">
                  <a:pos x="1005" y="1099"/>
                </a:cxn>
                <a:cxn ang="0">
                  <a:pos x="1029" y="1091"/>
                </a:cxn>
                <a:cxn ang="0">
                  <a:pos x="1075" y="966"/>
                </a:cxn>
                <a:cxn ang="0">
                  <a:pos x="1083" y="888"/>
                </a:cxn>
                <a:cxn ang="0">
                  <a:pos x="1075" y="374"/>
                </a:cxn>
                <a:cxn ang="0">
                  <a:pos x="1052" y="327"/>
                </a:cxn>
                <a:cxn ang="0">
                  <a:pos x="958" y="78"/>
                </a:cxn>
                <a:cxn ang="0">
                  <a:pos x="803" y="0"/>
                </a:cxn>
                <a:cxn ang="0">
                  <a:pos x="654" y="23"/>
                </a:cxn>
                <a:cxn ang="0">
                  <a:pos x="499" y="70"/>
                </a:cxn>
                <a:cxn ang="0">
                  <a:pos x="491" y="52"/>
                </a:cxn>
              </a:cxnLst>
              <a:rect l="0" t="0" r="r" b="b"/>
              <a:pathLst>
                <a:path w="1083" h="1334">
                  <a:moveTo>
                    <a:pt x="491" y="52"/>
                  </a:moveTo>
                  <a:cubicBezTo>
                    <a:pt x="461" y="86"/>
                    <a:pt x="381" y="85"/>
                    <a:pt x="335" y="93"/>
                  </a:cubicBezTo>
                  <a:cubicBezTo>
                    <a:pt x="279" y="112"/>
                    <a:pt x="302" y="100"/>
                    <a:pt x="265" y="124"/>
                  </a:cubicBezTo>
                  <a:cubicBezTo>
                    <a:pt x="260" y="132"/>
                    <a:pt x="256" y="141"/>
                    <a:pt x="249" y="148"/>
                  </a:cubicBezTo>
                  <a:cubicBezTo>
                    <a:pt x="243" y="154"/>
                    <a:pt x="231" y="155"/>
                    <a:pt x="226" y="163"/>
                  </a:cubicBezTo>
                  <a:cubicBezTo>
                    <a:pt x="219" y="175"/>
                    <a:pt x="225" y="190"/>
                    <a:pt x="218" y="202"/>
                  </a:cubicBezTo>
                  <a:cubicBezTo>
                    <a:pt x="208" y="220"/>
                    <a:pt x="184" y="225"/>
                    <a:pt x="171" y="241"/>
                  </a:cubicBezTo>
                  <a:cubicBezTo>
                    <a:pt x="154" y="262"/>
                    <a:pt x="148" y="288"/>
                    <a:pt x="132" y="311"/>
                  </a:cubicBezTo>
                  <a:cubicBezTo>
                    <a:pt x="114" y="374"/>
                    <a:pt x="91" y="436"/>
                    <a:pt x="70" y="498"/>
                  </a:cubicBezTo>
                  <a:cubicBezTo>
                    <a:pt x="56" y="538"/>
                    <a:pt x="47" y="580"/>
                    <a:pt x="23" y="615"/>
                  </a:cubicBezTo>
                  <a:cubicBezTo>
                    <a:pt x="20" y="633"/>
                    <a:pt x="19" y="652"/>
                    <a:pt x="15" y="670"/>
                  </a:cubicBezTo>
                  <a:cubicBezTo>
                    <a:pt x="11" y="686"/>
                    <a:pt x="0" y="717"/>
                    <a:pt x="0" y="717"/>
                  </a:cubicBezTo>
                  <a:cubicBezTo>
                    <a:pt x="3" y="829"/>
                    <a:pt x="1" y="941"/>
                    <a:pt x="8" y="1052"/>
                  </a:cubicBezTo>
                  <a:cubicBezTo>
                    <a:pt x="13" y="1129"/>
                    <a:pt x="86" y="1172"/>
                    <a:pt x="109" y="1239"/>
                  </a:cubicBezTo>
                  <a:cubicBezTo>
                    <a:pt x="116" y="1258"/>
                    <a:pt x="129" y="1297"/>
                    <a:pt x="148" y="1309"/>
                  </a:cubicBezTo>
                  <a:cubicBezTo>
                    <a:pt x="182" y="1330"/>
                    <a:pt x="238" y="1329"/>
                    <a:pt x="273" y="1332"/>
                  </a:cubicBezTo>
                  <a:cubicBezTo>
                    <a:pt x="373" y="1324"/>
                    <a:pt x="332" y="1334"/>
                    <a:pt x="405" y="1309"/>
                  </a:cubicBezTo>
                  <a:cubicBezTo>
                    <a:pt x="424" y="1302"/>
                    <a:pt x="433" y="1299"/>
                    <a:pt x="452" y="1293"/>
                  </a:cubicBezTo>
                  <a:cubicBezTo>
                    <a:pt x="460" y="1291"/>
                    <a:pt x="475" y="1286"/>
                    <a:pt x="475" y="1286"/>
                  </a:cubicBezTo>
                  <a:cubicBezTo>
                    <a:pt x="481" y="1267"/>
                    <a:pt x="494" y="1230"/>
                    <a:pt x="506" y="1215"/>
                  </a:cubicBezTo>
                  <a:cubicBezTo>
                    <a:pt x="514" y="1205"/>
                    <a:pt x="541" y="1195"/>
                    <a:pt x="553" y="1192"/>
                  </a:cubicBezTo>
                  <a:cubicBezTo>
                    <a:pt x="680" y="1162"/>
                    <a:pt x="714" y="1159"/>
                    <a:pt x="865" y="1153"/>
                  </a:cubicBezTo>
                  <a:cubicBezTo>
                    <a:pt x="887" y="1145"/>
                    <a:pt x="914" y="1141"/>
                    <a:pt x="935" y="1130"/>
                  </a:cubicBezTo>
                  <a:cubicBezTo>
                    <a:pt x="943" y="1126"/>
                    <a:pt x="949" y="1118"/>
                    <a:pt x="958" y="1114"/>
                  </a:cubicBezTo>
                  <a:cubicBezTo>
                    <a:pt x="973" y="1107"/>
                    <a:pt x="989" y="1104"/>
                    <a:pt x="1005" y="1099"/>
                  </a:cubicBezTo>
                  <a:cubicBezTo>
                    <a:pt x="1013" y="1096"/>
                    <a:pt x="1029" y="1091"/>
                    <a:pt x="1029" y="1091"/>
                  </a:cubicBezTo>
                  <a:cubicBezTo>
                    <a:pt x="1053" y="1052"/>
                    <a:pt x="1064" y="1010"/>
                    <a:pt x="1075" y="966"/>
                  </a:cubicBezTo>
                  <a:cubicBezTo>
                    <a:pt x="1078" y="940"/>
                    <a:pt x="1083" y="914"/>
                    <a:pt x="1083" y="888"/>
                  </a:cubicBezTo>
                  <a:cubicBezTo>
                    <a:pt x="1083" y="717"/>
                    <a:pt x="1082" y="545"/>
                    <a:pt x="1075" y="374"/>
                  </a:cubicBezTo>
                  <a:cubicBezTo>
                    <a:pt x="1074" y="357"/>
                    <a:pt x="1057" y="344"/>
                    <a:pt x="1052" y="327"/>
                  </a:cubicBezTo>
                  <a:cubicBezTo>
                    <a:pt x="1027" y="243"/>
                    <a:pt x="1009" y="151"/>
                    <a:pt x="958" y="78"/>
                  </a:cubicBezTo>
                  <a:cubicBezTo>
                    <a:pt x="940" y="17"/>
                    <a:pt x="857" y="11"/>
                    <a:pt x="803" y="0"/>
                  </a:cubicBezTo>
                  <a:cubicBezTo>
                    <a:pt x="751" y="6"/>
                    <a:pt x="705" y="16"/>
                    <a:pt x="654" y="23"/>
                  </a:cubicBezTo>
                  <a:cubicBezTo>
                    <a:pt x="619" y="35"/>
                    <a:pt x="529" y="75"/>
                    <a:pt x="499" y="70"/>
                  </a:cubicBezTo>
                  <a:cubicBezTo>
                    <a:pt x="493" y="69"/>
                    <a:pt x="494" y="58"/>
                    <a:pt x="491" y="52"/>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55" name="Freeform 15"/>
            <p:cNvSpPr>
              <a:spLocks/>
            </p:cNvSpPr>
            <p:nvPr/>
          </p:nvSpPr>
          <p:spPr bwMode="auto">
            <a:xfrm>
              <a:off x="1488" y="816"/>
              <a:ext cx="931" cy="1268"/>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45" name="Oval 5"/>
            <p:cNvSpPr>
              <a:spLocks noChangeArrowheads="1"/>
            </p:cNvSpPr>
            <p:nvPr/>
          </p:nvSpPr>
          <p:spPr bwMode="auto">
            <a:xfrm>
              <a:off x="1728" y="960"/>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1</a:t>
              </a:r>
              <a:endParaRPr lang="en-US" sz="2500">
                <a:solidFill>
                  <a:srgbClr val="000000"/>
                </a:solidFill>
              </a:endParaRPr>
            </a:p>
          </p:txBody>
        </p:sp>
        <p:sp>
          <p:nvSpPr>
            <p:cNvPr id="10248" name="Oval 8"/>
            <p:cNvSpPr>
              <a:spLocks noChangeArrowheads="1"/>
            </p:cNvSpPr>
            <p:nvPr/>
          </p:nvSpPr>
          <p:spPr bwMode="auto">
            <a:xfrm>
              <a:off x="2112" y="1104"/>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2</a:t>
              </a:r>
              <a:endParaRPr lang="en-US" sz="2500">
                <a:solidFill>
                  <a:srgbClr val="000000"/>
                </a:solidFill>
              </a:endParaRPr>
            </a:p>
          </p:txBody>
        </p:sp>
        <p:sp>
          <p:nvSpPr>
            <p:cNvPr id="10249" name="Oval 9"/>
            <p:cNvSpPr>
              <a:spLocks noChangeArrowheads="1"/>
            </p:cNvSpPr>
            <p:nvPr/>
          </p:nvSpPr>
          <p:spPr bwMode="auto">
            <a:xfrm>
              <a:off x="1632" y="1440"/>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3</a:t>
              </a:r>
              <a:endParaRPr lang="en-US" sz="2500">
                <a:solidFill>
                  <a:srgbClr val="000000"/>
                </a:solidFill>
              </a:endParaRPr>
            </a:p>
          </p:txBody>
        </p:sp>
        <p:sp>
          <p:nvSpPr>
            <p:cNvPr id="10250" name="Oval 10"/>
            <p:cNvSpPr>
              <a:spLocks noChangeArrowheads="1"/>
            </p:cNvSpPr>
            <p:nvPr/>
          </p:nvSpPr>
          <p:spPr bwMode="auto">
            <a:xfrm>
              <a:off x="2016" y="1728"/>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4</a:t>
              </a:r>
              <a:endParaRPr lang="en-US" sz="2500">
                <a:solidFill>
                  <a:srgbClr val="000000"/>
                </a:solidFill>
              </a:endParaRPr>
            </a:p>
          </p:txBody>
        </p:sp>
        <p:cxnSp>
          <p:nvCxnSpPr>
            <p:cNvPr id="10252" name="AutoShape 12"/>
            <p:cNvCxnSpPr>
              <a:cxnSpLocks noChangeShapeType="1"/>
              <a:stCxn id="10245" idx="4"/>
              <a:endCxn id="10249" idx="0"/>
            </p:cNvCxnSpPr>
            <p:nvPr/>
          </p:nvCxnSpPr>
          <p:spPr bwMode="auto">
            <a:xfrm flipH="1">
              <a:off x="1728" y="1152"/>
              <a:ext cx="96" cy="288"/>
            </a:xfrm>
            <a:prstGeom prst="straightConnector1">
              <a:avLst/>
            </a:prstGeom>
            <a:noFill/>
            <a:ln w="9525">
              <a:solidFill>
                <a:schemeClr val="tx1"/>
              </a:solidFill>
              <a:round/>
              <a:headEnd/>
              <a:tailEnd/>
            </a:ln>
            <a:effectLst/>
          </p:spPr>
        </p:cxnSp>
        <p:cxnSp>
          <p:nvCxnSpPr>
            <p:cNvPr id="10253" name="AutoShape 13"/>
            <p:cNvCxnSpPr>
              <a:cxnSpLocks noChangeShapeType="1"/>
              <a:stCxn id="10245" idx="6"/>
              <a:endCxn id="10248" idx="2"/>
            </p:cNvCxnSpPr>
            <p:nvPr/>
          </p:nvCxnSpPr>
          <p:spPr bwMode="auto">
            <a:xfrm>
              <a:off x="1920" y="1056"/>
              <a:ext cx="192" cy="144"/>
            </a:xfrm>
            <a:prstGeom prst="straightConnector1">
              <a:avLst/>
            </a:prstGeom>
            <a:noFill/>
            <a:ln w="9525">
              <a:solidFill>
                <a:schemeClr val="tx1"/>
              </a:solidFill>
              <a:round/>
              <a:headEnd/>
              <a:tailEnd/>
            </a:ln>
            <a:effectLst/>
          </p:spPr>
        </p:cxnSp>
        <p:cxnSp>
          <p:nvCxnSpPr>
            <p:cNvPr id="10254" name="AutoShape 14"/>
            <p:cNvCxnSpPr>
              <a:cxnSpLocks noChangeShapeType="1"/>
              <a:stCxn id="10250" idx="2"/>
              <a:endCxn id="10249" idx="5"/>
            </p:cNvCxnSpPr>
            <p:nvPr/>
          </p:nvCxnSpPr>
          <p:spPr bwMode="auto">
            <a:xfrm flipH="1" flipV="1">
              <a:off x="1796" y="1604"/>
              <a:ext cx="220" cy="220"/>
            </a:xfrm>
            <a:prstGeom prst="straightConnector1">
              <a:avLst/>
            </a:prstGeom>
            <a:noFill/>
            <a:ln w="9525">
              <a:solidFill>
                <a:schemeClr val="tx1"/>
              </a:solidFill>
              <a:round/>
              <a:headEnd/>
              <a:tailEnd/>
            </a:ln>
            <a:effectLst/>
          </p:spPr>
        </p:cxnSp>
        <p:sp>
          <p:nvSpPr>
            <p:cNvPr id="10256" name="Oval 16"/>
            <p:cNvSpPr>
              <a:spLocks noChangeArrowheads="1"/>
            </p:cNvSpPr>
            <p:nvPr/>
          </p:nvSpPr>
          <p:spPr bwMode="auto">
            <a:xfrm>
              <a:off x="3360" y="1104"/>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6</a:t>
              </a:r>
              <a:endParaRPr lang="en-US" sz="2500">
                <a:solidFill>
                  <a:srgbClr val="000000"/>
                </a:solidFill>
              </a:endParaRPr>
            </a:p>
          </p:txBody>
        </p:sp>
        <p:sp>
          <p:nvSpPr>
            <p:cNvPr id="10257" name="Oval 17"/>
            <p:cNvSpPr>
              <a:spLocks noChangeArrowheads="1"/>
            </p:cNvSpPr>
            <p:nvPr/>
          </p:nvSpPr>
          <p:spPr bwMode="auto">
            <a:xfrm>
              <a:off x="3888" y="912"/>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7</a:t>
              </a:r>
              <a:endParaRPr lang="en-US" sz="2500">
                <a:solidFill>
                  <a:srgbClr val="000000"/>
                </a:solidFill>
              </a:endParaRPr>
            </a:p>
          </p:txBody>
        </p:sp>
        <p:sp>
          <p:nvSpPr>
            <p:cNvPr id="10258" name="Oval 18"/>
            <p:cNvSpPr>
              <a:spLocks noChangeArrowheads="1"/>
            </p:cNvSpPr>
            <p:nvPr/>
          </p:nvSpPr>
          <p:spPr bwMode="auto">
            <a:xfrm>
              <a:off x="3312" y="1728"/>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5</a:t>
              </a:r>
              <a:endParaRPr lang="en-US" sz="2500">
                <a:solidFill>
                  <a:srgbClr val="000000"/>
                </a:solidFill>
              </a:endParaRPr>
            </a:p>
          </p:txBody>
        </p:sp>
        <p:sp>
          <p:nvSpPr>
            <p:cNvPr id="10259" name="Oval 19"/>
            <p:cNvSpPr>
              <a:spLocks noChangeArrowheads="1"/>
            </p:cNvSpPr>
            <p:nvPr/>
          </p:nvSpPr>
          <p:spPr bwMode="auto">
            <a:xfrm>
              <a:off x="3888" y="1536"/>
              <a:ext cx="192" cy="192"/>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8</a:t>
              </a:r>
              <a:endParaRPr lang="en-US" sz="2500">
                <a:solidFill>
                  <a:srgbClr val="000000"/>
                </a:solidFill>
              </a:endParaRPr>
            </a:p>
          </p:txBody>
        </p:sp>
        <p:cxnSp>
          <p:nvCxnSpPr>
            <p:cNvPr id="10261" name="AutoShape 21"/>
            <p:cNvCxnSpPr>
              <a:cxnSpLocks noChangeShapeType="1"/>
              <a:stCxn id="10250" idx="6"/>
              <a:endCxn id="10258" idx="2"/>
            </p:cNvCxnSpPr>
            <p:nvPr/>
          </p:nvCxnSpPr>
          <p:spPr bwMode="auto">
            <a:xfrm>
              <a:off x="2208" y="1824"/>
              <a:ext cx="1104" cy="0"/>
            </a:xfrm>
            <a:prstGeom prst="straightConnector1">
              <a:avLst/>
            </a:prstGeom>
            <a:noFill/>
            <a:ln w="9525">
              <a:solidFill>
                <a:schemeClr val="tx1"/>
              </a:solidFill>
              <a:round/>
              <a:headEnd/>
              <a:tailEnd/>
            </a:ln>
            <a:effectLst/>
          </p:spPr>
        </p:cxnSp>
        <p:cxnSp>
          <p:nvCxnSpPr>
            <p:cNvPr id="10262" name="AutoShape 22"/>
            <p:cNvCxnSpPr>
              <a:cxnSpLocks noChangeShapeType="1"/>
              <a:stCxn id="10250" idx="7"/>
              <a:endCxn id="10256" idx="3"/>
            </p:cNvCxnSpPr>
            <p:nvPr/>
          </p:nvCxnSpPr>
          <p:spPr bwMode="auto">
            <a:xfrm flipV="1">
              <a:off x="2180" y="1268"/>
              <a:ext cx="1208" cy="488"/>
            </a:xfrm>
            <a:prstGeom prst="straightConnector1">
              <a:avLst/>
            </a:prstGeom>
            <a:noFill/>
            <a:ln w="9525">
              <a:solidFill>
                <a:schemeClr val="tx1"/>
              </a:solidFill>
              <a:round/>
              <a:headEnd/>
              <a:tailEnd/>
            </a:ln>
            <a:effectLst/>
          </p:spPr>
        </p:cxnSp>
        <p:cxnSp>
          <p:nvCxnSpPr>
            <p:cNvPr id="10263" name="AutoShape 23"/>
            <p:cNvCxnSpPr>
              <a:cxnSpLocks noChangeShapeType="1"/>
              <a:stCxn id="10248" idx="6"/>
              <a:endCxn id="10256" idx="2"/>
            </p:cNvCxnSpPr>
            <p:nvPr/>
          </p:nvCxnSpPr>
          <p:spPr bwMode="auto">
            <a:xfrm>
              <a:off x="2304" y="1200"/>
              <a:ext cx="1056" cy="0"/>
            </a:xfrm>
            <a:prstGeom prst="straightConnector1">
              <a:avLst/>
            </a:prstGeom>
            <a:noFill/>
            <a:ln w="9525">
              <a:solidFill>
                <a:schemeClr val="tx1"/>
              </a:solidFill>
              <a:round/>
              <a:headEnd/>
              <a:tailEnd/>
            </a:ln>
            <a:effectLst/>
          </p:spPr>
        </p:cxnSp>
        <p:cxnSp>
          <p:nvCxnSpPr>
            <p:cNvPr id="10264" name="AutoShape 24"/>
            <p:cNvCxnSpPr>
              <a:cxnSpLocks noChangeShapeType="1"/>
              <a:stCxn id="10248" idx="7"/>
              <a:endCxn id="10257" idx="2"/>
            </p:cNvCxnSpPr>
            <p:nvPr/>
          </p:nvCxnSpPr>
          <p:spPr bwMode="auto">
            <a:xfrm flipV="1">
              <a:off x="2276" y="1008"/>
              <a:ext cx="1612" cy="124"/>
            </a:xfrm>
            <a:prstGeom prst="straightConnector1">
              <a:avLst/>
            </a:prstGeom>
            <a:noFill/>
            <a:ln w="9525">
              <a:solidFill>
                <a:schemeClr val="tx1"/>
              </a:solidFill>
              <a:round/>
              <a:headEnd/>
              <a:tailEnd/>
            </a:ln>
            <a:effectLst/>
          </p:spPr>
        </p:cxnSp>
        <p:cxnSp>
          <p:nvCxnSpPr>
            <p:cNvPr id="10265" name="AutoShape 25"/>
            <p:cNvCxnSpPr>
              <a:cxnSpLocks noChangeShapeType="1"/>
              <a:stCxn id="10257" idx="4"/>
              <a:endCxn id="10259" idx="0"/>
            </p:cNvCxnSpPr>
            <p:nvPr/>
          </p:nvCxnSpPr>
          <p:spPr bwMode="auto">
            <a:xfrm>
              <a:off x="3984" y="1104"/>
              <a:ext cx="0" cy="432"/>
            </a:xfrm>
            <a:prstGeom prst="straightConnector1">
              <a:avLst/>
            </a:prstGeom>
            <a:noFill/>
            <a:ln w="9525">
              <a:solidFill>
                <a:schemeClr val="tx1"/>
              </a:solidFill>
              <a:round/>
              <a:headEnd/>
              <a:tailEnd/>
            </a:ln>
            <a:effectLst/>
          </p:spPr>
        </p:cxnSp>
        <p:cxnSp>
          <p:nvCxnSpPr>
            <p:cNvPr id="10266" name="AutoShape 26"/>
            <p:cNvCxnSpPr>
              <a:cxnSpLocks noChangeShapeType="1"/>
              <a:stCxn id="10256" idx="5"/>
              <a:endCxn id="10259" idx="2"/>
            </p:cNvCxnSpPr>
            <p:nvPr/>
          </p:nvCxnSpPr>
          <p:spPr bwMode="auto">
            <a:xfrm>
              <a:off x="3524" y="1268"/>
              <a:ext cx="364" cy="364"/>
            </a:xfrm>
            <a:prstGeom prst="straightConnector1">
              <a:avLst/>
            </a:prstGeom>
            <a:noFill/>
            <a:ln w="9525">
              <a:solidFill>
                <a:schemeClr val="tx1"/>
              </a:solidFill>
              <a:round/>
              <a:headEnd/>
              <a:tailEnd/>
            </a:ln>
            <a:effectLst/>
          </p:spPr>
        </p:cxnSp>
        <p:cxnSp>
          <p:nvCxnSpPr>
            <p:cNvPr id="10267" name="AutoShape 27"/>
            <p:cNvCxnSpPr>
              <a:cxnSpLocks noChangeShapeType="1"/>
              <a:stCxn id="10248" idx="5"/>
              <a:endCxn id="10259" idx="3"/>
            </p:cNvCxnSpPr>
            <p:nvPr/>
          </p:nvCxnSpPr>
          <p:spPr bwMode="auto">
            <a:xfrm>
              <a:off x="2276" y="1268"/>
              <a:ext cx="1640" cy="432"/>
            </a:xfrm>
            <a:prstGeom prst="straightConnector1">
              <a:avLst/>
            </a:prstGeom>
            <a:noFill/>
            <a:ln w="9525">
              <a:solidFill>
                <a:schemeClr val="tx1"/>
              </a:solidFill>
              <a:round/>
              <a:headEnd/>
              <a:tailEnd/>
            </a:ln>
            <a:effectLst/>
          </p:spPr>
        </p:cxnSp>
        <p:sp>
          <p:nvSpPr>
            <p:cNvPr id="10268" name="Text Box 28"/>
            <p:cNvSpPr txBox="1">
              <a:spLocks noChangeArrowheads="1"/>
            </p:cNvSpPr>
            <p:nvPr/>
          </p:nvSpPr>
          <p:spPr bwMode="auto">
            <a:xfrm>
              <a:off x="1600" y="864"/>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269" name="Text Box 29"/>
            <p:cNvSpPr txBox="1">
              <a:spLocks noChangeArrowheads="1"/>
            </p:cNvSpPr>
            <p:nvPr/>
          </p:nvSpPr>
          <p:spPr bwMode="auto">
            <a:xfrm>
              <a:off x="3808" y="816"/>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0</a:t>
              </a:r>
              <a:endParaRPr lang="en-US" sz="2500">
                <a:solidFill>
                  <a:srgbClr val="000000"/>
                </a:solidFill>
              </a:endParaRPr>
            </a:p>
          </p:txBody>
        </p:sp>
        <p:sp>
          <p:nvSpPr>
            <p:cNvPr id="10270" name="Text Box 30"/>
            <p:cNvSpPr txBox="1">
              <a:spLocks noChangeArrowheads="1"/>
            </p:cNvSpPr>
            <p:nvPr/>
          </p:nvSpPr>
          <p:spPr bwMode="auto">
            <a:xfrm>
              <a:off x="3424" y="1632"/>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271" name="Text Box 31"/>
            <p:cNvSpPr txBox="1">
              <a:spLocks noChangeArrowheads="1"/>
            </p:cNvSpPr>
            <p:nvPr/>
          </p:nvSpPr>
          <p:spPr bwMode="auto">
            <a:xfrm>
              <a:off x="1968" y="1007"/>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272" name="Text Box 32"/>
            <p:cNvSpPr txBox="1">
              <a:spLocks noChangeArrowheads="1"/>
            </p:cNvSpPr>
            <p:nvPr/>
          </p:nvSpPr>
          <p:spPr bwMode="auto">
            <a:xfrm>
              <a:off x="1504" y="1363"/>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273" name="Text Box 33"/>
            <p:cNvSpPr txBox="1">
              <a:spLocks noChangeArrowheads="1"/>
            </p:cNvSpPr>
            <p:nvPr/>
          </p:nvSpPr>
          <p:spPr bwMode="auto">
            <a:xfrm>
              <a:off x="2016" y="1584"/>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274" name="Text Box 34"/>
            <p:cNvSpPr txBox="1">
              <a:spLocks noChangeArrowheads="1"/>
            </p:cNvSpPr>
            <p:nvPr/>
          </p:nvSpPr>
          <p:spPr bwMode="auto">
            <a:xfrm>
              <a:off x="3504" y="1056"/>
              <a:ext cx="224" cy="17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275" name="Text Box 35"/>
            <p:cNvSpPr txBox="1">
              <a:spLocks noChangeArrowheads="1"/>
            </p:cNvSpPr>
            <p:nvPr/>
          </p:nvSpPr>
          <p:spPr bwMode="auto">
            <a:xfrm>
              <a:off x="3984" y="1440"/>
              <a:ext cx="224" cy="17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281" name="Freeform 41"/>
            <p:cNvSpPr>
              <a:spLocks/>
            </p:cNvSpPr>
            <p:nvPr/>
          </p:nvSpPr>
          <p:spPr bwMode="auto">
            <a:xfrm>
              <a:off x="2728" y="912"/>
              <a:ext cx="56" cy="1056"/>
            </a:xfrm>
            <a:custGeom>
              <a:avLst/>
              <a:gdLst/>
              <a:ahLst/>
              <a:cxnLst>
                <a:cxn ang="0">
                  <a:pos x="47" y="0"/>
                </a:cxn>
                <a:cxn ang="0">
                  <a:pos x="8" y="109"/>
                </a:cxn>
                <a:cxn ang="0">
                  <a:pos x="39" y="499"/>
                </a:cxn>
                <a:cxn ang="0">
                  <a:pos x="16" y="865"/>
                </a:cxn>
                <a:cxn ang="0">
                  <a:pos x="24" y="1177"/>
                </a:cxn>
                <a:cxn ang="0">
                  <a:pos x="55" y="1294"/>
                </a:cxn>
                <a:cxn ang="0">
                  <a:pos x="78" y="1317"/>
                </a:cxn>
              </a:cxnLst>
              <a:rect l="0" t="0" r="r" b="b"/>
              <a:pathLst>
                <a:path w="83" h="1322">
                  <a:moveTo>
                    <a:pt x="47" y="0"/>
                  </a:moveTo>
                  <a:cubicBezTo>
                    <a:pt x="0" y="16"/>
                    <a:pt x="13" y="60"/>
                    <a:pt x="8" y="109"/>
                  </a:cubicBezTo>
                  <a:cubicBezTo>
                    <a:pt x="12" y="246"/>
                    <a:pt x="6" y="369"/>
                    <a:pt x="39" y="499"/>
                  </a:cubicBezTo>
                  <a:cubicBezTo>
                    <a:pt x="52" y="625"/>
                    <a:pt x="37" y="742"/>
                    <a:pt x="16" y="865"/>
                  </a:cubicBezTo>
                  <a:cubicBezTo>
                    <a:pt x="19" y="969"/>
                    <a:pt x="20" y="1073"/>
                    <a:pt x="24" y="1177"/>
                  </a:cubicBezTo>
                  <a:cubicBezTo>
                    <a:pt x="25" y="1199"/>
                    <a:pt x="38" y="1277"/>
                    <a:pt x="55" y="1294"/>
                  </a:cubicBezTo>
                  <a:cubicBezTo>
                    <a:pt x="83" y="1322"/>
                    <a:pt x="78" y="1283"/>
                    <a:pt x="78" y="1317"/>
                  </a:cubicBezTo>
                </a:path>
              </a:pathLst>
            </a:custGeom>
            <a:noFill/>
            <a:ln w="41275"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82" name="Text Box 42"/>
            <p:cNvSpPr txBox="1">
              <a:spLocks noChangeArrowheads="1"/>
            </p:cNvSpPr>
            <p:nvPr/>
          </p:nvSpPr>
          <p:spPr bwMode="auto">
            <a:xfrm>
              <a:off x="1824" y="624"/>
              <a:ext cx="288" cy="21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600" b="1">
                  <a:solidFill>
                    <a:srgbClr val="000000"/>
                  </a:solidFill>
                </a:rPr>
                <a:t>P</a:t>
              </a:r>
              <a:r>
                <a:rPr lang="en-US" sz="1600" b="1" baseline="-25000">
                  <a:solidFill>
                    <a:srgbClr val="000000"/>
                  </a:solidFill>
                </a:rPr>
                <a:t>1</a:t>
              </a:r>
              <a:endParaRPr lang="en-US" sz="2500" b="1">
                <a:solidFill>
                  <a:srgbClr val="000000"/>
                </a:solidFill>
              </a:endParaRPr>
            </a:p>
          </p:txBody>
        </p:sp>
        <p:sp>
          <p:nvSpPr>
            <p:cNvPr id="10283" name="Text Box 43"/>
            <p:cNvSpPr txBox="1">
              <a:spLocks noChangeArrowheads="1"/>
            </p:cNvSpPr>
            <p:nvPr/>
          </p:nvSpPr>
          <p:spPr bwMode="auto">
            <a:xfrm>
              <a:off x="3504" y="624"/>
              <a:ext cx="288" cy="219"/>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600" b="1">
                  <a:solidFill>
                    <a:srgbClr val="000000"/>
                  </a:solidFill>
                </a:rPr>
                <a:t>P</a:t>
              </a:r>
              <a:r>
                <a:rPr lang="en-US" sz="1600" b="1" baseline="-25000">
                  <a:solidFill>
                    <a:srgbClr val="000000"/>
                  </a:solidFill>
                </a:rPr>
                <a:t>2</a:t>
              </a:r>
              <a:endParaRPr lang="en-US" sz="2500">
                <a:solidFill>
                  <a:srgbClr val="000000"/>
                </a:solidFill>
              </a:endParaRPr>
            </a:p>
          </p:txBody>
        </p:sp>
      </p:grpSp>
      <p:sp>
        <p:nvSpPr>
          <p:cNvPr id="10285" name="Text Box 45"/>
          <p:cNvSpPr txBox="1">
            <a:spLocks noChangeArrowheads="1"/>
          </p:cNvSpPr>
          <p:nvPr/>
        </p:nvSpPr>
        <p:spPr bwMode="auto">
          <a:xfrm>
            <a:off x="4038600" y="3200400"/>
            <a:ext cx="762000" cy="304800"/>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400">
                <a:solidFill>
                  <a:srgbClr val="000000"/>
                </a:solidFill>
              </a:rPr>
              <a:t>CUT=5</a:t>
            </a:r>
          </a:p>
        </p:txBody>
      </p:sp>
      <p:grpSp>
        <p:nvGrpSpPr>
          <p:cNvPr id="3" name="Group 85"/>
          <p:cNvGrpSpPr>
            <a:grpSpLocks/>
          </p:cNvGrpSpPr>
          <p:nvPr/>
        </p:nvGrpSpPr>
        <p:grpSpPr bwMode="auto">
          <a:xfrm>
            <a:off x="2514600" y="4100513"/>
            <a:ext cx="4292600" cy="2049462"/>
            <a:chOff x="1584" y="2583"/>
            <a:chExt cx="2704" cy="1291"/>
          </a:xfrm>
        </p:grpSpPr>
        <p:sp>
          <p:nvSpPr>
            <p:cNvPr id="10288" name="Freeform 48"/>
            <p:cNvSpPr>
              <a:spLocks/>
            </p:cNvSpPr>
            <p:nvPr/>
          </p:nvSpPr>
          <p:spPr bwMode="auto">
            <a:xfrm>
              <a:off x="3224" y="2583"/>
              <a:ext cx="1064" cy="1291"/>
            </a:xfrm>
            <a:custGeom>
              <a:avLst/>
              <a:gdLst/>
              <a:ahLst/>
              <a:cxnLst>
                <a:cxn ang="0">
                  <a:pos x="491" y="52"/>
                </a:cxn>
                <a:cxn ang="0">
                  <a:pos x="335" y="93"/>
                </a:cxn>
                <a:cxn ang="0">
                  <a:pos x="265" y="124"/>
                </a:cxn>
                <a:cxn ang="0">
                  <a:pos x="249" y="148"/>
                </a:cxn>
                <a:cxn ang="0">
                  <a:pos x="226" y="163"/>
                </a:cxn>
                <a:cxn ang="0">
                  <a:pos x="218" y="202"/>
                </a:cxn>
                <a:cxn ang="0">
                  <a:pos x="171" y="241"/>
                </a:cxn>
                <a:cxn ang="0">
                  <a:pos x="132" y="311"/>
                </a:cxn>
                <a:cxn ang="0">
                  <a:pos x="70" y="498"/>
                </a:cxn>
                <a:cxn ang="0">
                  <a:pos x="23" y="615"/>
                </a:cxn>
                <a:cxn ang="0">
                  <a:pos x="15" y="670"/>
                </a:cxn>
                <a:cxn ang="0">
                  <a:pos x="0" y="717"/>
                </a:cxn>
                <a:cxn ang="0">
                  <a:pos x="8" y="1052"/>
                </a:cxn>
                <a:cxn ang="0">
                  <a:pos x="109" y="1239"/>
                </a:cxn>
                <a:cxn ang="0">
                  <a:pos x="148" y="1309"/>
                </a:cxn>
                <a:cxn ang="0">
                  <a:pos x="273" y="1332"/>
                </a:cxn>
                <a:cxn ang="0">
                  <a:pos x="405" y="1309"/>
                </a:cxn>
                <a:cxn ang="0">
                  <a:pos x="452" y="1293"/>
                </a:cxn>
                <a:cxn ang="0">
                  <a:pos x="475" y="1286"/>
                </a:cxn>
                <a:cxn ang="0">
                  <a:pos x="506" y="1215"/>
                </a:cxn>
                <a:cxn ang="0">
                  <a:pos x="553" y="1192"/>
                </a:cxn>
                <a:cxn ang="0">
                  <a:pos x="865" y="1153"/>
                </a:cxn>
                <a:cxn ang="0">
                  <a:pos x="935" y="1130"/>
                </a:cxn>
                <a:cxn ang="0">
                  <a:pos x="958" y="1114"/>
                </a:cxn>
                <a:cxn ang="0">
                  <a:pos x="1005" y="1099"/>
                </a:cxn>
                <a:cxn ang="0">
                  <a:pos x="1029" y="1091"/>
                </a:cxn>
                <a:cxn ang="0">
                  <a:pos x="1075" y="966"/>
                </a:cxn>
                <a:cxn ang="0">
                  <a:pos x="1083" y="888"/>
                </a:cxn>
                <a:cxn ang="0">
                  <a:pos x="1075" y="374"/>
                </a:cxn>
                <a:cxn ang="0">
                  <a:pos x="1052" y="327"/>
                </a:cxn>
                <a:cxn ang="0">
                  <a:pos x="958" y="78"/>
                </a:cxn>
                <a:cxn ang="0">
                  <a:pos x="803" y="0"/>
                </a:cxn>
                <a:cxn ang="0">
                  <a:pos x="654" y="23"/>
                </a:cxn>
                <a:cxn ang="0">
                  <a:pos x="499" y="70"/>
                </a:cxn>
                <a:cxn ang="0">
                  <a:pos x="491" y="52"/>
                </a:cxn>
              </a:cxnLst>
              <a:rect l="0" t="0" r="r" b="b"/>
              <a:pathLst>
                <a:path w="1083" h="1334">
                  <a:moveTo>
                    <a:pt x="491" y="52"/>
                  </a:moveTo>
                  <a:cubicBezTo>
                    <a:pt x="461" y="86"/>
                    <a:pt x="381" y="85"/>
                    <a:pt x="335" y="93"/>
                  </a:cubicBezTo>
                  <a:cubicBezTo>
                    <a:pt x="279" y="112"/>
                    <a:pt x="302" y="100"/>
                    <a:pt x="265" y="124"/>
                  </a:cubicBezTo>
                  <a:cubicBezTo>
                    <a:pt x="260" y="132"/>
                    <a:pt x="256" y="141"/>
                    <a:pt x="249" y="148"/>
                  </a:cubicBezTo>
                  <a:cubicBezTo>
                    <a:pt x="243" y="154"/>
                    <a:pt x="231" y="155"/>
                    <a:pt x="226" y="163"/>
                  </a:cubicBezTo>
                  <a:cubicBezTo>
                    <a:pt x="219" y="175"/>
                    <a:pt x="225" y="190"/>
                    <a:pt x="218" y="202"/>
                  </a:cubicBezTo>
                  <a:cubicBezTo>
                    <a:pt x="208" y="220"/>
                    <a:pt x="184" y="225"/>
                    <a:pt x="171" y="241"/>
                  </a:cubicBezTo>
                  <a:cubicBezTo>
                    <a:pt x="154" y="262"/>
                    <a:pt x="148" y="288"/>
                    <a:pt x="132" y="311"/>
                  </a:cubicBezTo>
                  <a:cubicBezTo>
                    <a:pt x="114" y="374"/>
                    <a:pt x="91" y="436"/>
                    <a:pt x="70" y="498"/>
                  </a:cubicBezTo>
                  <a:cubicBezTo>
                    <a:pt x="56" y="538"/>
                    <a:pt x="47" y="580"/>
                    <a:pt x="23" y="615"/>
                  </a:cubicBezTo>
                  <a:cubicBezTo>
                    <a:pt x="20" y="633"/>
                    <a:pt x="19" y="652"/>
                    <a:pt x="15" y="670"/>
                  </a:cubicBezTo>
                  <a:cubicBezTo>
                    <a:pt x="11" y="686"/>
                    <a:pt x="0" y="717"/>
                    <a:pt x="0" y="717"/>
                  </a:cubicBezTo>
                  <a:cubicBezTo>
                    <a:pt x="3" y="829"/>
                    <a:pt x="1" y="941"/>
                    <a:pt x="8" y="1052"/>
                  </a:cubicBezTo>
                  <a:cubicBezTo>
                    <a:pt x="13" y="1129"/>
                    <a:pt x="86" y="1172"/>
                    <a:pt x="109" y="1239"/>
                  </a:cubicBezTo>
                  <a:cubicBezTo>
                    <a:pt x="116" y="1258"/>
                    <a:pt x="129" y="1297"/>
                    <a:pt x="148" y="1309"/>
                  </a:cubicBezTo>
                  <a:cubicBezTo>
                    <a:pt x="182" y="1330"/>
                    <a:pt x="238" y="1329"/>
                    <a:pt x="273" y="1332"/>
                  </a:cubicBezTo>
                  <a:cubicBezTo>
                    <a:pt x="373" y="1324"/>
                    <a:pt x="332" y="1334"/>
                    <a:pt x="405" y="1309"/>
                  </a:cubicBezTo>
                  <a:cubicBezTo>
                    <a:pt x="424" y="1302"/>
                    <a:pt x="433" y="1299"/>
                    <a:pt x="452" y="1293"/>
                  </a:cubicBezTo>
                  <a:cubicBezTo>
                    <a:pt x="460" y="1291"/>
                    <a:pt x="475" y="1286"/>
                    <a:pt x="475" y="1286"/>
                  </a:cubicBezTo>
                  <a:cubicBezTo>
                    <a:pt x="481" y="1267"/>
                    <a:pt x="494" y="1230"/>
                    <a:pt x="506" y="1215"/>
                  </a:cubicBezTo>
                  <a:cubicBezTo>
                    <a:pt x="514" y="1205"/>
                    <a:pt x="541" y="1195"/>
                    <a:pt x="553" y="1192"/>
                  </a:cubicBezTo>
                  <a:cubicBezTo>
                    <a:pt x="680" y="1162"/>
                    <a:pt x="714" y="1159"/>
                    <a:pt x="865" y="1153"/>
                  </a:cubicBezTo>
                  <a:cubicBezTo>
                    <a:pt x="887" y="1145"/>
                    <a:pt x="914" y="1141"/>
                    <a:pt x="935" y="1130"/>
                  </a:cubicBezTo>
                  <a:cubicBezTo>
                    <a:pt x="943" y="1126"/>
                    <a:pt x="949" y="1118"/>
                    <a:pt x="958" y="1114"/>
                  </a:cubicBezTo>
                  <a:cubicBezTo>
                    <a:pt x="973" y="1107"/>
                    <a:pt x="989" y="1104"/>
                    <a:pt x="1005" y="1099"/>
                  </a:cubicBezTo>
                  <a:cubicBezTo>
                    <a:pt x="1013" y="1096"/>
                    <a:pt x="1029" y="1091"/>
                    <a:pt x="1029" y="1091"/>
                  </a:cubicBezTo>
                  <a:cubicBezTo>
                    <a:pt x="1053" y="1052"/>
                    <a:pt x="1064" y="1010"/>
                    <a:pt x="1075" y="966"/>
                  </a:cubicBezTo>
                  <a:cubicBezTo>
                    <a:pt x="1078" y="940"/>
                    <a:pt x="1083" y="914"/>
                    <a:pt x="1083" y="888"/>
                  </a:cubicBezTo>
                  <a:cubicBezTo>
                    <a:pt x="1083" y="717"/>
                    <a:pt x="1082" y="545"/>
                    <a:pt x="1075" y="374"/>
                  </a:cubicBezTo>
                  <a:cubicBezTo>
                    <a:pt x="1074" y="357"/>
                    <a:pt x="1057" y="344"/>
                    <a:pt x="1052" y="327"/>
                  </a:cubicBezTo>
                  <a:cubicBezTo>
                    <a:pt x="1027" y="243"/>
                    <a:pt x="1009" y="151"/>
                    <a:pt x="958" y="78"/>
                  </a:cubicBezTo>
                  <a:cubicBezTo>
                    <a:pt x="940" y="17"/>
                    <a:pt x="857" y="11"/>
                    <a:pt x="803" y="0"/>
                  </a:cubicBezTo>
                  <a:cubicBezTo>
                    <a:pt x="751" y="6"/>
                    <a:pt x="705" y="16"/>
                    <a:pt x="654" y="23"/>
                  </a:cubicBezTo>
                  <a:cubicBezTo>
                    <a:pt x="619" y="35"/>
                    <a:pt x="529" y="75"/>
                    <a:pt x="499" y="70"/>
                  </a:cubicBezTo>
                  <a:cubicBezTo>
                    <a:pt x="493" y="69"/>
                    <a:pt x="494" y="58"/>
                    <a:pt x="491" y="52"/>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89" name="Freeform 49"/>
            <p:cNvSpPr>
              <a:spLocks/>
            </p:cNvSpPr>
            <p:nvPr/>
          </p:nvSpPr>
          <p:spPr bwMode="auto">
            <a:xfrm>
              <a:off x="1584" y="2634"/>
              <a:ext cx="915" cy="1226"/>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290" name="Oval 50"/>
            <p:cNvSpPr>
              <a:spLocks noChangeArrowheads="1"/>
            </p:cNvSpPr>
            <p:nvPr/>
          </p:nvSpPr>
          <p:spPr bwMode="auto">
            <a:xfrm>
              <a:off x="1820" y="2773"/>
              <a:ext cx="188"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1</a:t>
              </a:r>
              <a:endParaRPr lang="en-US" sz="2500">
                <a:solidFill>
                  <a:srgbClr val="000000"/>
                </a:solidFill>
              </a:endParaRPr>
            </a:p>
          </p:txBody>
        </p:sp>
        <p:sp>
          <p:nvSpPr>
            <p:cNvPr id="10291" name="Oval 51"/>
            <p:cNvSpPr>
              <a:spLocks noChangeArrowheads="1"/>
            </p:cNvSpPr>
            <p:nvPr/>
          </p:nvSpPr>
          <p:spPr bwMode="auto">
            <a:xfrm>
              <a:off x="3408" y="2880"/>
              <a:ext cx="189" cy="186"/>
            </a:xfrm>
            <a:prstGeom prst="ellipse">
              <a:avLst/>
            </a:prstGeom>
            <a:solidFill>
              <a:schemeClr val="accent1"/>
            </a:solid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2</a:t>
              </a:r>
              <a:endParaRPr lang="en-US" sz="2500">
                <a:solidFill>
                  <a:srgbClr val="000000"/>
                </a:solidFill>
              </a:endParaRPr>
            </a:p>
          </p:txBody>
        </p:sp>
        <p:sp>
          <p:nvSpPr>
            <p:cNvPr id="10292" name="Oval 52"/>
            <p:cNvSpPr>
              <a:spLocks noChangeArrowheads="1"/>
            </p:cNvSpPr>
            <p:nvPr/>
          </p:nvSpPr>
          <p:spPr bwMode="auto">
            <a:xfrm>
              <a:off x="1725" y="3237"/>
              <a:ext cx="189"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3</a:t>
              </a:r>
              <a:endParaRPr lang="en-US" sz="1600">
                <a:solidFill>
                  <a:srgbClr val="000000"/>
                </a:solidFill>
              </a:endParaRPr>
            </a:p>
          </p:txBody>
        </p:sp>
        <p:sp>
          <p:nvSpPr>
            <p:cNvPr id="10293" name="Oval 53"/>
            <p:cNvSpPr>
              <a:spLocks noChangeArrowheads="1"/>
            </p:cNvSpPr>
            <p:nvPr/>
          </p:nvSpPr>
          <p:spPr bwMode="auto">
            <a:xfrm>
              <a:off x="2103" y="3516"/>
              <a:ext cx="188"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4</a:t>
              </a:r>
              <a:endParaRPr lang="en-US" sz="1600">
                <a:solidFill>
                  <a:srgbClr val="000000"/>
                </a:solidFill>
              </a:endParaRPr>
            </a:p>
          </p:txBody>
        </p:sp>
        <p:cxnSp>
          <p:nvCxnSpPr>
            <p:cNvPr id="10294" name="AutoShape 54"/>
            <p:cNvCxnSpPr>
              <a:cxnSpLocks noChangeShapeType="1"/>
              <a:stCxn id="10290" idx="4"/>
              <a:endCxn id="10292" idx="0"/>
            </p:cNvCxnSpPr>
            <p:nvPr/>
          </p:nvCxnSpPr>
          <p:spPr bwMode="auto">
            <a:xfrm flipH="1">
              <a:off x="1820" y="2959"/>
              <a:ext cx="94" cy="278"/>
            </a:xfrm>
            <a:prstGeom prst="straightConnector1">
              <a:avLst/>
            </a:prstGeom>
            <a:noFill/>
            <a:ln w="9525">
              <a:solidFill>
                <a:schemeClr val="tx1"/>
              </a:solidFill>
              <a:round/>
              <a:headEnd/>
              <a:tailEnd/>
            </a:ln>
            <a:effectLst/>
          </p:spPr>
        </p:cxnSp>
        <p:cxnSp>
          <p:nvCxnSpPr>
            <p:cNvPr id="10295" name="AutoShape 55"/>
            <p:cNvCxnSpPr>
              <a:cxnSpLocks noChangeShapeType="1"/>
              <a:stCxn id="10290" idx="6"/>
              <a:endCxn id="10291" idx="2"/>
            </p:cNvCxnSpPr>
            <p:nvPr/>
          </p:nvCxnSpPr>
          <p:spPr bwMode="auto">
            <a:xfrm>
              <a:off x="2008" y="2866"/>
              <a:ext cx="1400" cy="107"/>
            </a:xfrm>
            <a:prstGeom prst="straightConnector1">
              <a:avLst/>
            </a:prstGeom>
            <a:noFill/>
            <a:ln w="9525">
              <a:solidFill>
                <a:schemeClr val="tx1"/>
              </a:solidFill>
              <a:round/>
              <a:headEnd/>
              <a:tailEnd/>
            </a:ln>
            <a:effectLst/>
          </p:spPr>
        </p:cxnSp>
        <p:cxnSp>
          <p:nvCxnSpPr>
            <p:cNvPr id="10296" name="AutoShape 56"/>
            <p:cNvCxnSpPr>
              <a:cxnSpLocks noChangeShapeType="1"/>
              <a:stCxn id="10293" idx="2"/>
              <a:endCxn id="10292" idx="5"/>
            </p:cNvCxnSpPr>
            <p:nvPr/>
          </p:nvCxnSpPr>
          <p:spPr bwMode="auto">
            <a:xfrm flipH="1" flipV="1">
              <a:off x="1886" y="3396"/>
              <a:ext cx="217" cy="213"/>
            </a:xfrm>
            <a:prstGeom prst="straightConnector1">
              <a:avLst/>
            </a:prstGeom>
            <a:noFill/>
            <a:ln w="9525">
              <a:solidFill>
                <a:schemeClr val="tx1"/>
              </a:solidFill>
              <a:round/>
              <a:headEnd/>
              <a:tailEnd/>
            </a:ln>
            <a:effectLst/>
          </p:spPr>
        </p:cxnSp>
        <p:sp>
          <p:nvSpPr>
            <p:cNvPr id="10297" name="Oval 57"/>
            <p:cNvSpPr>
              <a:spLocks noChangeArrowheads="1"/>
            </p:cNvSpPr>
            <p:nvPr/>
          </p:nvSpPr>
          <p:spPr bwMode="auto">
            <a:xfrm>
              <a:off x="3744" y="2976"/>
              <a:ext cx="189"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6</a:t>
              </a:r>
              <a:endParaRPr lang="en-US" sz="1600">
                <a:solidFill>
                  <a:srgbClr val="000000"/>
                </a:solidFill>
              </a:endParaRPr>
            </a:p>
          </p:txBody>
        </p:sp>
        <p:sp>
          <p:nvSpPr>
            <p:cNvPr id="10298" name="Oval 58"/>
            <p:cNvSpPr>
              <a:spLocks noChangeArrowheads="1"/>
            </p:cNvSpPr>
            <p:nvPr/>
          </p:nvSpPr>
          <p:spPr bwMode="auto">
            <a:xfrm>
              <a:off x="3942" y="2727"/>
              <a:ext cx="189" cy="18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7</a:t>
              </a:r>
              <a:endParaRPr lang="en-US" sz="1600">
                <a:solidFill>
                  <a:srgbClr val="000000"/>
                </a:solidFill>
              </a:endParaRPr>
            </a:p>
          </p:txBody>
        </p:sp>
        <p:sp>
          <p:nvSpPr>
            <p:cNvPr id="10299" name="Oval 59"/>
            <p:cNvSpPr>
              <a:spLocks noChangeArrowheads="1"/>
            </p:cNvSpPr>
            <p:nvPr/>
          </p:nvSpPr>
          <p:spPr bwMode="auto">
            <a:xfrm>
              <a:off x="3376" y="3516"/>
              <a:ext cx="189"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5</a:t>
              </a:r>
              <a:endParaRPr lang="en-US" sz="1600">
                <a:solidFill>
                  <a:srgbClr val="000000"/>
                </a:solidFill>
              </a:endParaRPr>
            </a:p>
          </p:txBody>
        </p:sp>
        <p:sp>
          <p:nvSpPr>
            <p:cNvPr id="10300" name="Oval 60"/>
            <p:cNvSpPr>
              <a:spLocks noChangeArrowheads="1"/>
            </p:cNvSpPr>
            <p:nvPr/>
          </p:nvSpPr>
          <p:spPr bwMode="auto">
            <a:xfrm>
              <a:off x="3942" y="3330"/>
              <a:ext cx="189" cy="1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8</a:t>
              </a:r>
              <a:endParaRPr lang="en-US" sz="1600">
                <a:solidFill>
                  <a:srgbClr val="000000"/>
                </a:solidFill>
              </a:endParaRPr>
            </a:p>
          </p:txBody>
        </p:sp>
        <p:cxnSp>
          <p:nvCxnSpPr>
            <p:cNvPr id="10301" name="AutoShape 61"/>
            <p:cNvCxnSpPr>
              <a:cxnSpLocks noChangeShapeType="1"/>
              <a:stCxn id="10293" idx="6"/>
              <a:endCxn id="10299" idx="2"/>
            </p:cNvCxnSpPr>
            <p:nvPr/>
          </p:nvCxnSpPr>
          <p:spPr bwMode="auto">
            <a:xfrm>
              <a:off x="2291" y="3609"/>
              <a:ext cx="1085" cy="0"/>
            </a:xfrm>
            <a:prstGeom prst="straightConnector1">
              <a:avLst/>
            </a:prstGeom>
            <a:noFill/>
            <a:ln w="9525">
              <a:solidFill>
                <a:schemeClr val="tx1"/>
              </a:solidFill>
              <a:round/>
              <a:headEnd/>
              <a:tailEnd/>
            </a:ln>
            <a:effectLst/>
          </p:spPr>
        </p:cxnSp>
        <p:cxnSp>
          <p:nvCxnSpPr>
            <p:cNvPr id="10302" name="AutoShape 62"/>
            <p:cNvCxnSpPr>
              <a:cxnSpLocks noChangeShapeType="1"/>
              <a:stCxn id="10293" idx="7"/>
              <a:endCxn id="10297" idx="3"/>
            </p:cNvCxnSpPr>
            <p:nvPr/>
          </p:nvCxnSpPr>
          <p:spPr bwMode="auto">
            <a:xfrm flipV="1">
              <a:off x="2263" y="3135"/>
              <a:ext cx="1509" cy="408"/>
            </a:xfrm>
            <a:prstGeom prst="straightConnector1">
              <a:avLst/>
            </a:prstGeom>
            <a:noFill/>
            <a:ln w="9525">
              <a:solidFill>
                <a:schemeClr val="tx1"/>
              </a:solidFill>
              <a:round/>
              <a:headEnd/>
              <a:tailEnd/>
            </a:ln>
            <a:effectLst/>
          </p:spPr>
        </p:cxnSp>
        <p:cxnSp>
          <p:nvCxnSpPr>
            <p:cNvPr id="10303" name="AutoShape 63"/>
            <p:cNvCxnSpPr>
              <a:cxnSpLocks noChangeShapeType="1"/>
              <a:stCxn id="10291" idx="6"/>
              <a:endCxn id="10297" idx="2"/>
            </p:cNvCxnSpPr>
            <p:nvPr/>
          </p:nvCxnSpPr>
          <p:spPr bwMode="auto">
            <a:xfrm>
              <a:off x="3597" y="2973"/>
              <a:ext cx="147" cy="96"/>
            </a:xfrm>
            <a:prstGeom prst="straightConnector1">
              <a:avLst/>
            </a:prstGeom>
            <a:noFill/>
            <a:ln w="9525">
              <a:solidFill>
                <a:schemeClr val="tx1"/>
              </a:solidFill>
              <a:round/>
              <a:headEnd/>
              <a:tailEnd/>
            </a:ln>
            <a:effectLst/>
          </p:spPr>
        </p:cxnSp>
        <p:cxnSp>
          <p:nvCxnSpPr>
            <p:cNvPr id="10304" name="AutoShape 64"/>
            <p:cNvCxnSpPr>
              <a:cxnSpLocks noChangeShapeType="1"/>
              <a:stCxn id="10291" idx="7"/>
              <a:endCxn id="10298" idx="2"/>
            </p:cNvCxnSpPr>
            <p:nvPr/>
          </p:nvCxnSpPr>
          <p:spPr bwMode="auto">
            <a:xfrm flipV="1">
              <a:off x="3569" y="2820"/>
              <a:ext cx="373" cy="87"/>
            </a:xfrm>
            <a:prstGeom prst="straightConnector1">
              <a:avLst/>
            </a:prstGeom>
            <a:noFill/>
            <a:ln w="9525">
              <a:solidFill>
                <a:schemeClr val="tx1"/>
              </a:solidFill>
              <a:round/>
              <a:headEnd/>
              <a:tailEnd/>
            </a:ln>
            <a:effectLst/>
          </p:spPr>
        </p:cxnSp>
        <p:cxnSp>
          <p:nvCxnSpPr>
            <p:cNvPr id="10305" name="AutoShape 65"/>
            <p:cNvCxnSpPr>
              <a:cxnSpLocks noChangeShapeType="1"/>
              <a:stCxn id="10298" idx="4"/>
              <a:endCxn id="10300" idx="0"/>
            </p:cNvCxnSpPr>
            <p:nvPr/>
          </p:nvCxnSpPr>
          <p:spPr bwMode="auto">
            <a:xfrm>
              <a:off x="4037" y="2912"/>
              <a:ext cx="0" cy="418"/>
            </a:xfrm>
            <a:prstGeom prst="straightConnector1">
              <a:avLst/>
            </a:prstGeom>
            <a:noFill/>
            <a:ln w="9525">
              <a:solidFill>
                <a:schemeClr val="tx1"/>
              </a:solidFill>
              <a:round/>
              <a:headEnd/>
              <a:tailEnd/>
            </a:ln>
            <a:effectLst/>
          </p:spPr>
        </p:cxnSp>
        <p:cxnSp>
          <p:nvCxnSpPr>
            <p:cNvPr id="10306" name="AutoShape 66"/>
            <p:cNvCxnSpPr>
              <a:cxnSpLocks noChangeShapeType="1"/>
              <a:stCxn id="10297" idx="5"/>
              <a:endCxn id="10300" idx="2"/>
            </p:cNvCxnSpPr>
            <p:nvPr/>
          </p:nvCxnSpPr>
          <p:spPr bwMode="auto">
            <a:xfrm>
              <a:off x="3905" y="3135"/>
              <a:ext cx="37" cy="288"/>
            </a:xfrm>
            <a:prstGeom prst="straightConnector1">
              <a:avLst/>
            </a:prstGeom>
            <a:noFill/>
            <a:ln w="9525">
              <a:solidFill>
                <a:schemeClr val="tx1"/>
              </a:solidFill>
              <a:round/>
              <a:headEnd/>
              <a:tailEnd/>
            </a:ln>
            <a:effectLst/>
          </p:spPr>
        </p:cxnSp>
        <p:cxnSp>
          <p:nvCxnSpPr>
            <p:cNvPr id="10307" name="AutoShape 67"/>
            <p:cNvCxnSpPr>
              <a:cxnSpLocks noChangeShapeType="1"/>
              <a:stCxn id="10291" idx="5"/>
              <a:endCxn id="10300" idx="3"/>
            </p:cNvCxnSpPr>
            <p:nvPr/>
          </p:nvCxnSpPr>
          <p:spPr bwMode="auto">
            <a:xfrm>
              <a:off x="3569" y="3039"/>
              <a:ext cx="401" cy="450"/>
            </a:xfrm>
            <a:prstGeom prst="straightConnector1">
              <a:avLst/>
            </a:prstGeom>
            <a:noFill/>
            <a:ln w="9525">
              <a:solidFill>
                <a:schemeClr val="tx1"/>
              </a:solidFill>
              <a:round/>
              <a:headEnd/>
              <a:tailEnd/>
            </a:ln>
            <a:effectLst/>
          </p:spPr>
        </p:cxnSp>
        <p:sp>
          <p:nvSpPr>
            <p:cNvPr id="10308" name="Text Box 68"/>
            <p:cNvSpPr txBox="1">
              <a:spLocks noChangeArrowheads="1"/>
            </p:cNvSpPr>
            <p:nvPr/>
          </p:nvSpPr>
          <p:spPr bwMode="auto">
            <a:xfrm>
              <a:off x="1694" y="2680"/>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0</a:t>
              </a:r>
              <a:endParaRPr lang="en-US" sz="2500">
                <a:solidFill>
                  <a:srgbClr val="000000"/>
                </a:solidFill>
              </a:endParaRPr>
            </a:p>
          </p:txBody>
        </p:sp>
        <p:sp>
          <p:nvSpPr>
            <p:cNvPr id="10309" name="Text Box 69"/>
            <p:cNvSpPr txBox="1">
              <a:spLocks noChangeArrowheads="1"/>
            </p:cNvSpPr>
            <p:nvPr/>
          </p:nvSpPr>
          <p:spPr bwMode="auto">
            <a:xfrm>
              <a:off x="3864" y="2634"/>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310" name="Text Box 70"/>
            <p:cNvSpPr txBox="1">
              <a:spLocks noChangeArrowheads="1"/>
            </p:cNvSpPr>
            <p:nvPr/>
          </p:nvSpPr>
          <p:spPr bwMode="auto">
            <a:xfrm>
              <a:off x="3486" y="3423"/>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312" name="Text Box 72"/>
            <p:cNvSpPr txBox="1">
              <a:spLocks noChangeArrowheads="1"/>
            </p:cNvSpPr>
            <p:nvPr/>
          </p:nvSpPr>
          <p:spPr bwMode="auto">
            <a:xfrm>
              <a:off x="1600" y="3163"/>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0313" name="Text Box 73"/>
            <p:cNvSpPr txBox="1">
              <a:spLocks noChangeArrowheads="1"/>
            </p:cNvSpPr>
            <p:nvPr/>
          </p:nvSpPr>
          <p:spPr bwMode="auto">
            <a:xfrm>
              <a:off x="2103" y="3377"/>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314" name="Text Box 74"/>
            <p:cNvSpPr txBox="1">
              <a:spLocks noChangeArrowheads="1"/>
            </p:cNvSpPr>
            <p:nvPr/>
          </p:nvSpPr>
          <p:spPr bwMode="auto">
            <a:xfrm>
              <a:off x="3888" y="2899"/>
              <a:ext cx="220"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0315" name="Text Box 75"/>
            <p:cNvSpPr txBox="1">
              <a:spLocks noChangeArrowheads="1"/>
            </p:cNvSpPr>
            <p:nvPr/>
          </p:nvSpPr>
          <p:spPr bwMode="auto">
            <a:xfrm>
              <a:off x="4036" y="3237"/>
              <a:ext cx="221" cy="173"/>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-3</a:t>
              </a:r>
              <a:endParaRPr lang="en-US" sz="2500">
                <a:solidFill>
                  <a:srgbClr val="000000"/>
                </a:solidFill>
              </a:endParaRPr>
            </a:p>
          </p:txBody>
        </p:sp>
        <p:sp>
          <p:nvSpPr>
            <p:cNvPr id="10316" name="Freeform 76"/>
            <p:cNvSpPr>
              <a:spLocks/>
            </p:cNvSpPr>
            <p:nvPr/>
          </p:nvSpPr>
          <p:spPr bwMode="auto">
            <a:xfrm>
              <a:off x="2802" y="2727"/>
              <a:ext cx="55" cy="1021"/>
            </a:xfrm>
            <a:custGeom>
              <a:avLst/>
              <a:gdLst/>
              <a:ahLst/>
              <a:cxnLst>
                <a:cxn ang="0">
                  <a:pos x="47" y="0"/>
                </a:cxn>
                <a:cxn ang="0">
                  <a:pos x="8" y="109"/>
                </a:cxn>
                <a:cxn ang="0">
                  <a:pos x="39" y="499"/>
                </a:cxn>
                <a:cxn ang="0">
                  <a:pos x="16" y="865"/>
                </a:cxn>
                <a:cxn ang="0">
                  <a:pos x="24" y="1177"/>
                </a:cxn>
                <a:cxn ang="0">
                  <a:pos x="55" y="1294"/>
                </a:cxn>
                <a:cxn ang="0">
                  <a:pos x="78" y="1317"/>
                </a:cxn>
              </a:cxnLst>
              <a:rect l="0" t="0" r="r" b="b"/>
              <a:pathLst>
                <a:path w="83" h="1322">
                  <a:moveTo>
                    <a:pt x="47" y="0"/>
                  </a:moveTo>
                  <a:cubicBezTo>
                    <a:pt x="0" y="16"/>
                    <a:pt x="13" y="60"/>
                    <a:pt x="8" y="109"/>
                  </a:cubicBezTo>
                  <a:cubicBezTo>
                    <a:pt x="12" y="246"/>
                    <a:pt x="6" y="369"/>
                    <a:pt x="39" y="499"/>
                  </a:cubicBezTo>
                  <a:cubicBezTo>
                    <a:pt x="52" y="625"/>
                    <a:pt x="37" y="742"/>
                    <a:pt x="16" y="865"/>
                  </a:cubicBezTo>
                  <a:cubicBezTo>
                    <a:pt x="19" y="969"/>
                    <a:pt x="20" y="1073"/>
                    <a:pt x="24" y="1177"/>
                  </a:cubicBezTo>
                  <a:cubicBezTo>
                    <a:pt x="25" y="1199"/>
                    <a:pt x="38" y="1277"/>
                    <a:pt x="55" y="1294"/>
                  </a:cubicBezTo>
                  <a:cubicBezTo>
                    <a:pt x="83" y="1322"/>
                    <a:pt x="78" y="1283"/>
                    <a:pt x="78" y="1317"/>
                  </a:cubicBezTo>
                </a:path>
              </a:pathLst>
            </a:custGeom>
            <a:noFill/>
            <a:ln w="41275"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sp>
        <p:nvSpPr>
          <p:cNvPr id="10319" name="Text Box 79"/>
          <p:cNvSpPr txBox="1">
            <a:spLocks noChangeArrowheads="1"/>
          </p:cNvSpPr>
          <p:nvPr/>
        </p:nvSpPr>
        <p:spPr bwMode="auto">
          <a:xfrm>
            <a:off x="685800" y="3581400"/>
            <a:ext cx="304800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b="1">
                <a:solidFill>
                  <a:srgbClr val="000000"/>
                </a:solidFill>
              </a:rPr>
              <a:t>IF V</a:t>
            </a:r>
            <a:r>
              <a:rPr lang="en-US" sz="1200" b="1" baseline="-25000">
                <a:solidFill>
                  <a:srgbClr val="000000"/>
                </a:solidFill>
              </a:rPr>
              <a:t>2</a:t>
            </a:r>
            <a:r>
              <a:rPr lang="en-US" sz="1200" b="1">
                <a:solidFill>
                  <a:srgbClr val="000000"/>
                </a:solidFill>
              </a:rPr>
              <a:t> MOVES GAIN=2 and TOT_GAIN=2</a:t>
            </a:r>
          </a:p>
        </p:txBody>
      </p:sp>
      <p:sp>
        <p:nvSpPr>
          <p:cNvPr id="10320" name="AutoShape 80"/>
          <p:cNvSpPr>
            <a:spLocks noChangeArrowheads="1"/>
          </p:cNvSpPr>
          <p:nvPr/>
        </p:nvSpPr>
        <p:spPr bwMode="auto">
          <a:xfrm>
            <a:off x="4343400" y="350520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0321" name="Text Box 81"/>
          <p:cNvSpPr txBox="1">
            <a:spLocks noChangeArrowheads="1"/>
          </p:cNvSpPr>
          <p:nvPr/>
        </p:nvSpPr>
        <p:spPr bwMode="auto">
          <a:xfrm>
            <a:off x="685800" y="6324600"/>
            <a:ext cx="304800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b="1">
                <a:solidFill>
                  <a:srgbClr val="000000"/>
                </a:solidFill>
              </a:rPr>
              <a:t>IF V</a:t>
            </a:r>
            <a:r>
              <a:rPr lang="en-US" sz="1200" b="1" baseline="-25000">
                <a:solidFill>
                  <a:srgbClr val="000000"/>
                </a:solidFill>
              </a:rPr>
              <a:t>5</a:t>
            </a:r>
            <a:r>
              <a:rPr lang="en-US" sz="1200" b="1">
                <a:solidFill>
                  <a:srgbClr val="000000"/>
                </a:solidFill>
              </a:rPr>
              <a:t> MOVES GAIN=1 and TOT_GAIN=3</a:t>
            </a:r>
          </a:p>
        </p:txBody>
      </p:sp>
      <p:sp>
        <p:nvSpPr>
          <p:cNvPr id="10322" name="Text Box 82"/>
          <p:cNvSpPr txBox="1">
            <a:spLocks noChangeArrowheads="1"/>
          </p:cNvSpPr>
          <p:nvPr/>
        </p:nvSpPr>
        <p:spPr bwMode="auto">
          <a:xfrm>
            <a:off x="4114800" y="5943600"/>
            <a:ext cx="762000" cy="304800"/>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400">
                <a:solidFill>
                  <a:srgbClr val="000000"/>
                </a:solidFill>
              </a:rPr>
              <a:t>CUT=3</a:t>
            </a:r>
          </a:p>
        </p:txBody>
      </p:sp>
      <p:sp>
        <p:nvSpPr>
          <p:cNvPr id="10323" name="AutoShape 83"/>
          <p:cNvSpPr>
            <a:spLocks noChangeArrowheads="1"/>
          </p:cNvSpPr>
          <p:nvPr/>
        </p:nvSpPr>
        <p:spPr bwMode="auto">
          <a:xfrm>
            <a:off x="4343400" y="624840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Tree>
    <p:extLst>
      <p:ext uri="{BB962C8B-B14F-4D97-AF65-F5344CB8AC3E}">
        <p14:creationId xmlns:p14="http://schemas.microsoft.com/office/powerpoint/2010/main" val="3272185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 y="304800"/>
            <a:ext cx="8763000" cy="609600"/>
          </a:xfrm>
        </p:spPr>
        <p:txBody>
          <a:bodyPr/>
          <a:lstStyle/>
          <a:p>
            <a:pPr algn="ctr"/>
            <a:r>
              <a:rPr lang="en-US" altLang="zh-CN" sz="3200" dirty="0"/>
              <a:t>The Kernighan-Lin (KL) </a:t>
            </a:r>
            <a:r>
              <a:rPr lang="en-US" altLang="zh-CN" sz="3200" dirty="0" smtClean="0"/>
              <a:t>algorithm </a:t>
            </a:r>
            <a:r>
              <a:rPr lang="en-US" altLang="zh-CN" sz="3200" dirty="0" err="1" smtClean="0"/>
              <a:t>con’t</a:t>
            </a:r>
            <a:endParaRPr lang="en-US" dirty="0"/>
          </a:p>
        </p:txBody>
      </p:sp>
      <p:sp>
        <p:nvSpPr>
          <p:cNvPr id="11267" name="Line 3"/>
          <p:cNvSpPr>
            <a:spLocks noChangeShapeType="1"/>
          </p:cNvSpPr>
          <p:nvPr/>
        </p:nvSpPr>
        <p:spPr bwMode="auto">
          <a:xfrm>
            <a:off x="762000" y="914400"/>
            <a:ext cx="8382000"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1268" name="AutoShape 4"/>
          <p:cNvCxnSpPr>
            <a:cxnSpLocks noChangeShapeType="1"/>
          </p:cNvCxnSpPr>
          <p:nvPr/>
        </p:nvCxnSpPr>
        <p:spPr bwMode="auto">
          <a:xfrm>
            <a:off x="-1219200" y="6629400"/>
            <a:ext cx="304800" cy="838200"/>
          </a:xfrm>
          <a:prstGeom prst="straightConnector1">
            <a:avLst/>
          </a:prstGeom>
          <a:noFill/>
          <a:ln w="9525">
            <a:solidFill>
              <a:schemeClr val="tx1"/>
            </a:solidFill>
            <a:round/>
            <a:headEnd/>
            <a:tailEnd/>
          </a:ln>
          <a:effectLst/>
        </p:spPr>
      </p:cxnSp>
      <p:sp>
        <p:nvSpPr>
          <p:cNvPr id="11303" name="Freeform 39"/>
          <p:cNvSpPr>
            <a:spLocks/>
          </p:cNvSpPr>
          <p:nvPr/>
        </p:nvSpPr>
        <p:spPr bwMode="auto">
          <a:xfrm>
            <a:off x="5041900" y="1295400"/>
            <a:ext cx="1689100" cy="2049463"/>
          </a:xfrm>
          <a:custGeom>
            <a:avLst/>
            <a:gdLst/>
            <a:ahLst/>
            <a:cxnLst>
              <a:cxn ang="0">
                <a:pos x="491" y="52"/>
              </a:cxn>
              <a:cxn ang="0">
                <a:pos x="335" y="93"/>
              </a:cxn>
              <a:cxn ang="0">
                <a:pos x="265" y="124"/>
              </a:cxn>
              <a:cxn ang="0">
                <a:pos x="249" y="148"/>
              </a:cxn>
              <a:cxn ang="0">
                <a:pos x="226" y="163"/>
              </a:cxn>
              <a:cxn ang="0">
                <a:pos x="218" y="202"/>
              </a:cxn>
              <a:cxn ang="0">
                <a:pos x="171" y="241"/>
              </a:cxn>
              <a:cxn ang="0">
                <a:pos x="132" y="311"/>
              </a:cxn>
              <a:cxn ang="0">
                <a:pos x="70" y="498"/>
              </a:cxn>
              <a:cxn ang="0">
                <a:pos x="23" y="615"/>
              </a:cxn>
              <a:cxn ang="0">
                <a:pos x="15" y="670"/>
              </a:cxn>
              <a:cxn ang="0">
                <a:pos x="0" y="717"/>
              </a:cxn>
              <a:cxn ang="0">
                <a:pos x="8" y="1052"/>
              </a:cxn>
              <a:cxn ang="0">
                <a:pos x="109" y="1239"/>
              </a:cxn>
              <a:cxn ang="0">
                <a:pos x="148" y="1309"/>
              </a:cxn>
              <a:cxn ang="0">
                <a:pos x="273" y="1332"/>
              </a:cxn>
              <a:cxn ang="0">
                <a:pos x="405" y="1309"/>
              </a:cxn>
              <a:cxn ang="0">
                <a:pos x="452" y="1293"/>
              </a:cxn>
              <a:cxn ang="0">
                <a:pos x="475" y="1286"/>
              </a:cxn>
              <a:cxn ang="0">
                <a:pos x="506" y="1215"/>
              </a:cxn>
              <a:cxn ang="0">
                <a:pos x="553" y="1192"/>
              </a:cxn>
              <a:cxn ang="0">
                <a:pos x="865" y="1153"/>
              </a:cxn>
              <a:cxn ang="0">
                <a:pos x="935" y="1130"/>
              </a:cxn>
              <a:cxn ang="0">
                <a:pos x="958" y="1114"/>
              </a:cxn>
              <a:cxn ang="0">
                <a:pos x="1005" y="1099"/>
              </a:cxn>
              <a:cxn ang="0">
                <a:pos x="1029" y="1091"/>
              </a:cxn>
              <a:cxn ang="0">
                <a:pos x="1075" y="966"/>
              </a:cxn>
              <a:cxn ang="0">
                <a:pos x="1083" y="888"/>
              </a:cxn>
              <a:cxn ang="0">
                <a:pos x="1075" y="374"/>
              </a:cxn>
              <a:cxn ang="0">
                <a:pos x="1052" y="327"/>
              </a:cxn>
              <a:cxn ang="0">
                <a:pos x="958" y="78"/>
              </a:cxn>
              <a:cxn ang="0">
                <a:pos x="803" y="0"/>
              </a:cxn>
              <a:cxn ang="0">
                <a:pos x="654" y="23"/>
              </a:cxn>
              <a:cxn ang="0">
                <a:pos x="499" y="70"/>
              </a:cxn>
              <a:cxn ang="0">
                <a:pos x="491" y="52"/>
              </a:cxn>
            </a:cxnLst>
            <a:rect l="0" t="0" r="r" b="b"/>
            <a:pathLst>
              <a:path w="1083" h="1334">
                <a:moveTo>
                  <a:pt x="491" y="52"/>
                </a:moveTo>
                <a:cubicBezTo>
                  <a:pt x="461" y="86"/>
                  <a:pt x="381" y="85"/>
                  <a:pt x="335" y="93"/>
                </a:cubicBezTo>
                <a:cubicBezTo>
                  <a:pt x="279" y="112"/>
                  <a:pt x="302" y="100"/>
                  <a:pt x="265" y="124"/>
                </a:cubicBezTo>
                <a:cubicBezTo>
                  <a:pt x="260" y="132"/>
                  <a:pt x="256" y="141"/>
                  <a:pt x="249" y="148"/>
                </a:cubicBezTo>
                <a:cubicBezTo>
                  <a:pt x="243" y="154"/>
                  <a:pt x="231" y="155"/>
                  <a:pt x="226" y="163"/>
                </a:cubicBezTo>
                <a:cubicBezTo>
                  <a:pt x="219" y="175"/>
                  <a:pt x="225" y="190"/>
                  <a:pt x="218" y="202"/>
                </a:cubicBezTo>
                <a:cubicBezTo>
                  <a:pt x="208" y="220"/>
                  <a:pt x="184" y="225"/>
                  <a:pt x="171" y="241"/>
                </a:cubicBezTo>
                <a:cubicBezTo>
                  <a:pt x="154" y="262"/>
                  <a:pt x="148" y="288"/>
                  <a:pt x="132" y="311"/>
                </a:cubicBezTo>
                <a:cubicBezTo>
                  <a:pt x="114" y="374"/>
                  <a:pt x="91" y="436"/>
                  <a:pt x="70" y="498"/>
                </a:cubicBezTo>
                <a:cubicBezTo>
                  <a:pt x="56" y="538"/>
                  <a:pt x="47" y="580"/>
                  <a:pt x="23" y="615"/>
                </a:cubicBezTo>
                <a:cubicBezTo>
                  <a:pt x="20" y="633"/>
                  <a:pt x="19" y="652"/>
                  <a:pt x="15" y="670"/>
                </a:cubicBezTo>
                <a:cubicBezTo>
                  <a:pt x="11" y="686"/>
                  <a:pt x="0" y="717"/>
                  <a:pt x="0" y="717"/>
                </a:cubicBezTo>
                <a:cubicBezTo>
                  <a:pt x="3" y="829"/>
                  <a:pt x="1" y="941"/>
                  <a:pt x="8" y="1052"/>
                </a:cubicBezTo>
                <a:cubicBezTo>
                  <a:pt x="13" y="1129"/>
                  <a:pt x="86" y="1172"/>
                  <a:pt x="109" y="1239"/>
                </a:cubicBezTo>
                <a:cubicBezTo>
                  <a:pt x="116" y="1258"/>
                  <a:pt x="129" y="1297"/>
                  <a:pt x="148" y="1309"/>
                </a:cubicBezTo>
                <a:cubicBezTo>
                  <a:pt x="182" y="1330"/>
                  <a:pt x="238" y="1329"/>
                  <a:pt x="273" y="1332"/>
                </a:cubicBezTo>
                <a:cubicBezTo>
                  <a:pt x="373" y="1324"/>
                  <a:pt x="332" y="1334"/>
                  <a:pt x="405" y="1309"/>
                </a:cubicBezTo>
                <a:cubicBezTo>
                  <a:pt x="424" y="1302"/>
                  <a:pt x="433" y="1299"/>
                  <a:pt x="452" y="1293"/>
                </a:cubicBezTo>
                <a:cubicBezTo>
                  <a:pt x="460" y="1291"/>
                  <a:pt x="475" y="1286"/>
                  <a:pt x="475" y="1286"/>
                </a:cubicBezTo>
                <a:cubicBezTo>
                  <a:pt x="481" y="1267"/>
                  <a:pt x="494" y="1230"/>
                  <a:pt x="506" y="1215"/>
                </a:cubicBezTo>
                <a:cubicBezTo>
                  <a:pt x="514" y="1205"/>
                  <a:pt x="541" y="1195"/>
                  <a:pt x="553" y="1192"/>
                </a:cubicBezTo>
                <a:cubicBezTo>
                  <a:pt x="680" y="1162"/>
                  <a:pt x="714" y="1159"/>
                  <a:pt x="865" y="1153"/>
                </a:cubicBezTo>
                <a:cubicBezTo>
                  <a:pt x="887" y="1145"/>
                  <a:pt x="914" y="1141"/>
                  <a:pt x="935" y="1130"/>
                </a:cubicBezTo>
                <a:cubicBezTo>
                  <a:pt x="943" y="1126"/>
                  <a:pt x="949" y="1118"/>
                  <a:pt x="958" y="1114"/>
                </a:cubicBezTo>
                <a:cubicBezTo>
                  <a:pt x="973" y="1107"/>
                  <a:pt x="989" y="1104"/>
                  <a:pt x="1005" y="1099"/>
                </a:cubicBezTo>
                <a:cubicBezTo>
                  <a:pt x="1013" y="1096"/>
                  <a:pt x="1029" y="1091"/>
                  <a:pt x="1029" y="1091"/>
                </a:cubicBezTo>
                <a:cubicBezTo>
                  <a:pt x="1053" y="1052"/>
                  <a:pt x="1064" y="1010"/>
                  <a:pt x="1075" y="966"/>
                </a:cubicBezTo>
                <a:cubicBezTo>
                  <a:pt x="1078" y="940"/>
                  <a:pt x="1083" y="914"/>
                  <a:pt x="1083" y="888"/>
                </a:cubicBezTo>
                <a:cubicBezTo>
                  <a:pt x="1083" y="717"/>
                  <a:pt x="1082" y="545"/>
                  <a:pt x="1075" y="374"/>
                </a:cubicBezTo>
                <a:cubicBezTo>
                  <a:pt x="1074" y="357"/>
                  <a:pt x="1057" y="344"/>
                  <a:pt x="1052" y="327"/>
                </a:cubicBezTo>
                <a:cubicBezTo>
                  <a:pt x="1027" y="243"/>
                  <a:pt x="1009" y="151"/>
                  <a:pt x="958" y="78"/>
                </a:cubicBezTo>
                <a:cubicBezTo>
                  <a:pt x="940" y="17"/>
                  <a:pt x="857" y="11"/>
                  <a:pt x="803" y="0"/>
                </a:cubicBezTo>
                <a:cubicBezTo>
                  <a:pt x="751" y="6"/>
                  <a:pt x="705" y="16"/>
                  <a:pt x="654" y="23"/>
                </a:cubicBezTo>
                <a:cubicBezTo>
                  <a:pt x="619" y="35"/>
                  <a:pt x="529" y="75"/>
                  <a:pt x="499" y="70"/>
                </a:cubicBezTo>
                <a:cubicBezTo>
                  <a:pt x="493" y="69"/>
                  <a:pt x="494" y="58"/>
                  <a:pt x="491" y="52"/>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1304" name="Freeform 40"/>
          <p:cNvSpPr>
            <a:spLocks/>
          </p:cNvSpPr>
          <p:nvPr/>
        </p:nvSpPr>
        <p:spPr bwMode="auto">
          <a:xfrm>
            <a:off x="2438400" y="1376363"/>
            <a:ext cx="1452563" cy="1946275"/>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1305" name="Oval 41"/>
          <p:cNvSpPr>
            <a:spLocks noChangeArrowheads="1"/>
          </p:cNvSpPr>
          <p:nvPr/>
        </p:nvSpPr>
        <p:spPr bwMode="auto">
          <a:xfrm>
            <a:off x="2813050" y="1597025"/>
            <a:ext cx="298450"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1</a:t>
            </a:r>
            <a:endParaRPr lang="en-US" sz="2500">
              <a:solidFill>
                <a:srgbClr val="000000"/>
              </a:solidFill>
            </a:endParaRPr>
          </a:p>
        </p:txBody>
      </p:sp>
      <p:sp>
        <p:nvSpPr>
          <p:cNvPr id="11306" name="Oval 42"/>
          <p:cNvSpPr>
            <a:spLocks noChangeArrowheads="1"/>
          </p:cNvSpPr>
          <p:nvPr/>
        </p:nvSpPr>
        <p:spPr bwMode="auto">
          <a:xfrm>
            <a:off x="5334000" y="1766888"/>
            <a:ext cx="300038" cy="295275"/>
          </a:xfrm>
          <a:prstGeom prst="ellipse">
            <a:avLst/>
          </a:prstGeom>
          <a:solidFill>
            <a:schemeClr val="accent1"/>
          </a:solid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2</a:t>
            </a:r>
            <a:endParaRPr lang="en-US" sz="1600">
              <a:solidFill>
                <a:srgbClr val="000000"/>
              </a:solidFill>
            </a:endParaRPr>
          </a:p>
        </p:txBody>
      </p:sp>
      <p:sp>
        <p:nvSpPr>
          <p:cNvPr id="11307" name="Oval 43"/>
          <p:cNvSpPr>
            <a:spLocks noChangeArrowheads="1"/>
          </p:cNvSpPr>
          <p:nvPr/>
        </p:nvSpPr>
        <p:spPr bwMode="auto">
          <a:xfrm>
            <a:off x="2662238" y="2333625"/>
            <a:ext cx="300037"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3</a:t>
            </a:r>
            <a:endParaRPr lang="en-US" sz="1600">
              <a:solidFill>
                <a:srgbClr val="000000"/>
              </a:solidFill>
            </a:endParaRPr>
          </a:p>
        </p:txBody>
      </p:sp>
      <p:sp>
        <p:nvSpPr>
          <p:cNvPr id="11308" name="Oval 44"/>
          <p:cNvSpPr>
            <a:spLocks noChangeArrowheads="1"/>
          </p:cNvSpPr>
          <p:nvPr/>
        </p:nvSpPr>
        <p:spPr bwMode="auto">
          <a:xfrm>
            <a:off x="3262313" y="2776538"/>
            <a:ext cx="298450"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4</a:t>
            </a:r>
            <a:endParaRPr lang="en-US" sz="1600">
              <a:solidFill>
                <a:srgbClr val="000000"/>
              </a:solidFill>
            </a:endParaRPr>
          </a:p>
        </p:txBody>
      </p:sp>
      <p:cxnSp>
        <p:nvCxnSpPr>
          <p:cNvPr id="11309" name="AutoShape 45"/>
          <p:cNvCxnSpPr>
            <a:cxnSpLocks noChangeShapeType="1"/>
            <a:stCxn id="11305" idx="4"/>
            <a:endCxn id="11307" idx="0"/>
          </p:cNvCxnSpPr>
          <p:nvPr/>
        </p:nvCxnSpPr>
        <p:spPr bwMode="auto">
          <a:xfrm flipH="1">
            <a:off x="2813050" y="1892300"/>
            <a:ext cx="149225" cy="441325"/>
          </a:xfrm>
          <a:prstGeom prst="straightConnector1">
            <a:avLst/>
          </a:prstGeom>
          <a:noFill/>
          <a:ln w="9525">
            <a:solidFill>
              <a:schemeClr val="tx1"/>
            </a:solidFill>
            <a:round/>
            <a:headEnd/>
            <a:tailEnd/>
          </a:ln>
          <a:effectLst/>
        </p:spPr>
      </p:cxnSp>
      <p:cxnSp>
        <p:nvCxnSpPr>
          <p:cNvPr id="11310" name="AutoShape 46"/>
          <p:cNvCxnSpPr>
            <a:cxnSpLocks noChangeShapeType="1"/>
            <a:stCxn id="11305" idx="6"/>
            <a:endCxn id="11306" idx="2"/>
          </p:cNvCxnSpPr>
          <p:nvPr/>
        </p:nvCxnSpPr>
        <p:spPr bwMode="auto">
          <a:xfrm>
            <a:off x="3111500" y="1744663"/>
            <a:ext cx="2222500" cy="169862"/>
          </a:xfrm>
          <a:prstGeom prst="straightConnector1">
            <a:avLst/>
          </a:prstGeom>
          <a:noFill/>
          <a:ln w="9525">
            <a:solidFill>
              <a:schemeClr val="tx1"/>
            </a:solidFill>
            <a:round/>
            <a:headEnd/>
            <a:tailEnd/>
          </a:ln>
          <a:effectLst/>
        </p:spPr>
      </p:cxnSp>
      <p:cxnSp>
        <p:nvCxnSpPr>
          <p:cNvPr id="11311" name="AutoShape 47"/>
          <p:cNvCxnSpPr>
            <a:cxnSpLocks noChangeShapeType="1"/>
            <a:stCxn id="11308" idx="2"/>
            <a:endCxn id="11307" idx="5"/>
          </p:cNvCxnSpPr>
          <p:nvPr/>
        </p:nvCxnSpPr>
        <p:spPr bwMode="auto">
          <a:xfrm flipH="1" flipV="1">
            <a:off x="2917825" y="2586038"/>
            <a:ext cx="344488" cy="338137"/>
          </a:xfrm>
          <a:prstGeom prst="straightConnector1">
            <a:avLst/>
          </a:prstGeom>
          <a:noFill/>
          <a:ln w="9525">
            <a:solidFill>
              <a:schemeClr val="tx1"/>
            </a:solidFill>
            <a:round/>
            <a:headEnd/>
            <a:tailEnd/>
          </a:ln>
          <a:effectLst/>
        </p:spPr>
      </p:cxnSp>
      <p:sp>
        <p:nvSpPr>
          <p:cNvPr id="11312" name="Oval 48"/>
          <p:cNvSpPr>
            <a:spLocks noChangeArrowheads="1"/>
          </p:cNvSpPr>
          <p:nvPr/>
        </p:nvSpPr>
        <p:spPr bwMode="auto">
          <a:xfrm>
            <a:off x="5867400" y="1919288"/>
            <a:ext cx="300038"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6</a:t>
            </a:r>
            <a:endParaRPr lang="en-US" sz="1600">
              <a:solidFill>
                <a:srgbClr val="000000"/>
              </a:solidFill>
            </a:endParaRPr>
          </a:p>
        </p:txBody>
      </p:sp>
      <p:sp>
        <p:nvSpPr>
          <p:cNvPr id="11313" name="Oval 49"/>
          <p:cNvSpPr>
            <a:spLocks noChangeArrowheads="1"/>
          </p:cNvSpPr>
          <p:nvPr/>
        </p:nvSpPr>
        <p:spPr bwMode="auto">
          <a:xfrm>
            <a:off x="6181725" y="1524000"/>
            <a:ext cx="300038" cy="29368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7</a:t>
            </a:r>
            <a:endParaRPr lang="en-US" sz="1600">
              <a:solidFill>
                <a:srgbClr val="000000"/>
              </a:solidFill>
            </a:endParaRPr>
          </a:p>
        </p:txBody>
      </p:sp>
      <p:sp>
        <p:nvSpPr>
          <p:cNvPr id="11314" name="Oval 50"/>
          <p:cNvSpPr>
            <a:spLocks noChangeArrowheads="1"/>
          </p:cNvSpPr>
          <p:nvPr/>
        </p:nvSpPr>
        <p:spPr bwMode="auto">
          <a:xfrm>
            <a:off x="3200400" y="2057400"/>
            <a:ext cx="300038" cy="295275"/>
          </a:xfrm>
          <a:prstGeom prst="ellipse">
            <a:avLst/>
          </a:prstGeom>
          <a:solidFill>
            <a:schemeClr val="accent1"/>
          </a:solid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5</a:t>
            </a:r>
            <a:endParaRPr lang="en-US" sz="1600">
              <a:solidFill>
                <a:srgbClr val="000000"/>
              </a:solidFill>
            </a:endParaRPr>
          </a:p>
        </p:txBody>
      </p:sp>
      <p:sp>
        <p:nvSpPr>
          <p:cNvPr id="11315" name="Oval 51"/>
          <p:cNvSpPr>
            <a:spLocks noChangeArrowheads="1"/>
          </p:cNvSpPr>
          <p:nvPr/>
        </p:nvSpPr>
        <p:spPr bwMode="auto">
          <a:xfrm>
            <a:off x="6181725" y="2481263"/>
            <a:ext cx="300038" cy="295275"/>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r>
              <a:rPr lang="en-US" sz="1600">
                <a:solidFill>
                  <a:srgbClr val="000000"/>
                </a:solidFill>
              </a:rPr>
              <a:t>v</a:t>
            </a:r>
            <a:r>
              <a:rPr lang="en-US" sz="1600" baseline="-25000">
                <a:solidFill>
                  <a:srgbClr val="000000"/>
                </a:solidFill>
              </a:rPr>
              <a:t>8</a:t>
            </a:r>
            <a:endParaRPr lang="en-US" sz="1600">
              <a:solidFill>
                <a:srgbClr val="000000"/>
              </a:solidFill>
            </a:endParaRPr>
          </a:p>
        </p:txBody>
      </p:sp>
      <p:cxnSp>
        <p:nvCxnSpPr>
          <p:cNvPr id="11316" name="AutoShape 52"/>
          <p:cNvCxnSpPr>
            <a:cxnSpLocks noChangeShapeType="1"/>
            <a:stCxn id="11308" idx="0"/>
            <a:endCxn id="11314" idx="4"/>
          </p:cNvCxnSpPr>
          <p:nvPr/>
        </p:nvCxnSpPr>
        <p:spPr bwMode="auto">
          <a:xfrm flipH="1" flipV="1">
            <a:off x="3351213" y="2352675"/>
            <a:ext cx="60325" cy="423863"/>
          </a:xfrm>
          <a:prstGeom prst="straightConnector1">
            <a:avLst/>
          </a:prstGeom>
          <a:noFill/>
          <a:ln w="9525">
            <a:solidFill>
              <a:schemeClr val="tx1"/>
            </a:solidFill>
            <a:round/>
            <a:headEnd/>
            <a:tailEnd/>
          </a:ln>
          <a:effectLst/>
        </p:spPr>
      </p:cxnSp>
      <p:cxnSp>
        <p:nvCxnSpPr>
          <p:cNvPr id="11317" name="AutoShape 53"/>
          <p:cNvCxnSpPr>
            <a:cxnSpLocks noChangeShapeType="1"/>
            <a:stCxn id="11308" idx="6"/>
            <a:endCxn id="11312" idx="3"/>
          </p:cNvCxnSpPr>
          <p:nvPr/>
        </p:nvCxnSpPr>
        <p:spPr bwMode="auto">
          <a:xfrm flipV="1">
            <a:off x="3560763" y="2171700"/>
            <a:ext cx="2351087" cy="752475"/>
          </a:xfrm>
          <a:prstGeom prst="straightConnector1">
            <a:avLst/>
          </a:prstGeom>
          <a:noFill/>
          <a:ln w="9525">
            <a:solidFill>
              <a:schemeClr val="tx1"/>
            </a:solidFill>
            <a:round/>
            <a:headEnd/>
            <a:tailEnd/>
          </a:ln>
          <a:effectLst/>
        </p:spPr>
      </p:cxnSp>
      <p:cxnSp>
        <p:nvCxnSpPr>
          <p:cNvPr id="11318" name="AutoShape 54"/>
          <p:cNvCxnSpPr>
            <a:cxnSpLocks noChangeShapeType="1"/>
            <a:stCxn id="11306" idx="6"/>
            <a:endCxn id="11312" idx="2"/>
          </p:cNvCxnSpPr>
          <p:nvPr/>
        </p:nvCxnSpPr>
        <p:spPr bwMode="auto">
          <a:xfrm>
            <a:off x="5634038" y="1914525"/>
            <a:ext cx="233362" cy="152400"/>
          </a:xfrm>
          <a:prstGeom prst="straightConnector1">
            <a:avLst/>
          </a:prstGeom>
          <a:noFill/>
          <a:ln w="9525">
            <a:solidFill>
              <a:schemeClr val="tx1"/>
            </a:solidFill>
            <a:round/>
            <a:headEnd/>
            <a:tailEnd/>
          </a:ln>
          <a:effectLst/>
        </p:spPr>
      </p:cxnSp>
      <p:cxnSp>
        <p:nvCxnSpPr>
          <p:cNvPr id="11319" name="AutoShape 55"/>
          <p:cNvCxnSpPr>
            <a:cxnSpLocks noChangeShapeType="1"/>
            <a:stCxn id="11306" idx="7"/>
            <a:endCxn id="11313" idx="2"/>
          </p:cNvCxnSpPr>
          <p:nvPr/>
        </p:nvCxnSpPr>
        <p:spPr bwMode="auto">
          <a:xfrm flipV="1">
            <a:off x="5589588" y="1671638"/>
            <a:ext cx="592137" cy="138112"/>
          </a:xfrm>
          <a:prstGeom prst="straightConnector1">
            <a:avLst/>
          </a:prstGeom>
          <a:noFill/>
          <a:ln w="9525">
            <a:solidFill>
              <a:schemeClr val="tx1"/>
            </a:solidFill>
            <a:round/>
            <a:headEnd/>
            <a:tailEnd/>
          </a:ln>
          <a:effectLst/>
        </p:spPr>
      </p:cxnSp>
      <p:cxnSp>
        <p:nvCxnSpPr>
          <p:cNvPr id="11320" name="AutoShape 56"/>
          <p:cNvCxnSpPr>
            <a:cxnSpLocks noChangeShapeType="1"/>
            <a:stCxn id="11313" idx="4"/>
            <a:endCxn id="11315" idx="0"/>
          </p:cNvCxnSpPr>
          <p:nvPr/>
        </p:nvCxnSpPr>
        <p:spPr bwMode="auto">
          <a:xfrm>
            <a:off x="6332538" y="1817688"/>
            <a:ext cx="0" cy="663575"/>
          </a:xfrm>
          <a:prstGeom prst="straightConnector1">
            <a:avLst/>
          </a:prstGeom>
          <a:noFill/>
          <a:ln w="9525">
            <a:solidFill>
              <a:schemeClr val="tx1"/>
            </a:solidFill>
            <a:round/>
            <a:headEnd/>
            <a:tailEnd/>
          </a:ln>
          <a:effectLst/>
        </p:spPr>
      </p:cxnSp>
      <p:cxnSp>
        <p:nvCxnSpPr>
          <p:cNvPr id="11321" name="AutoShape 57"/>
          <p:cNvCxnSpPr>
            <a:cxnSpLocks noChangeShapeType="1"/>
            <a:stCxn id="11312" idx="5"/>
            <a:endCxn id="11315" idx="2"/>
          </p:cNvCxnSpPr>
          <p:nvPr/>
        </p:nvCxnSpPr>
        <p:spPr bwMode="auto">
          <a:xfrm>
            <a:off x="6122988" y="2171700"/>
            <a:ext cx="58737" cy="457200"/>
          </a:xfrm>
          <a:prstGeom prst="straightConnector1">
            <a:avLst/>
          </a:prstGeom>
          <a:noFill/>
          <a:ln w="9525">
            <a:solidFill>
              <a:schemeClr val="tx1"/>
            </a:solidFill>
            <a:round/>
            <a:headEnd/>
            <a:tailEnd/>
          </a:ln>
          <a:effectLst/>
        </p:spPr>
      </p:cxnSp>
      <p:cxnSp>
        <p:nvCxnSpPr>
          <p:cNvPr id="11322" name="AutoShape 58"/>
          <p:cNvCxnSpPr>
            <a:cxnSpLocks noChangeShapeType="1"/>
            <a:stCxn id="11306" idx="5"/>
            <a:endCxn id="11315" idx="3"/>
          </p:cNvCxnSpPr>
          <p:nvPr/>
        </p:nvCxnSpPr>
        <p:spPr bwMode="auto">
          <a:xfrm>
            <a:off x="5589588" y="2019300"/>
            <a:ext cx="636587" cy="714375"/>
          </a:xfrm>
          <a:prstGeom prst="straightConnector1">
            <a:avLst/>
          </a:prstGeom>
          <a:noFill/>
          <a:ln w="9525">
            <a:solidFill>
              <a:schemeClr val="tx1"/>
            </a:solidFill>
            <a:round/>
            <a:headEnd/>
            <a:tailEnd/>
          </a:ln>
          <a:effectLst/>
        </p:spPr>
      </p:cxnSp>
      <p:sp>
        <p:nvSpPr>
          <p:cNvPr id="11323" name="Text Box 59"/>
          <p:cNvSpPr txBox="1">
            <a:spLocks noChangeArrowheads="1"/>
          </p:cNvSpPr>
          <p:nvPr/>
        </p:nvSpPr>
        <p:spPr bwMode="auto">
          <a:xfrm>
            <a:off x="2613025" y="1449388"/>
            <a:ext cx="349250" cy="274637"/>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0</a:t>
            </a:r>
            <a:endParaRPr lang="en-US" sz="2500">
              <a:solidFill>
                <a:srgbClr val="000000"/>
              </a:solidFill>
            </a:endParaRPr>
          </a:p>
        </p:txBody>
      </p:sp>
      <p:sp>
        <p:nvSpPr>
          <p:cNvPr id="11324" name="Text Box 60"/>
          <p:cNvSpPr txBox="1">
            <a:spLocks noChangeArrowheads="1"/>
          </p:cNvSpPr>
          <p:nvPr/>
        </p:nvSpPr>
        <p:spPr bwMode="auto">
          <a:xfrm>
            <a:off x="6057900" y="1376363"/>
            <a:ext cx="349250" cy="274637"/>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1326" name="Text Box 62"/>
          <p:cNvSpPr txBox="1">
            <a:spLocks noChangeArrowheads="1"/>
          </p:cNvSpPr>
          <p:nvPr/>
        </p:nvSpPr>
        <p:spPr bwMode="auto">
          <a:xfrm>
            <a:off x="2463800" y="2216150"/>
            <a:ext cx="34925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-2</a:t>
            </a:r>
            <a:endParaRPr lang="en-US" sz="2500">
              <a:solidFill>
                <a:srgbClr val="000000"/>
              </a:solidFill>
            </a:endParaRPr>
          </a:p>
        </p:txBody>
      </p:sp>
      <p:sp>
        <p:nvSpPr>
          <p:cNvPr id="11327" name="Text Box 63"/>
          <p:cNvSpPr txBox="1">
            <a:spLocks noChangeArrowheads="1"/>
          </p:cNvSpPr>
          <p:nvPr/>
        </p:nvSpPr>
        <p:spPr bwMode="auto">
          <a:xfrm>
            <a:off x="3079750" y="3001963"/>
            <a:ext cx="349250" cy="274637"/>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1328" name="Text Box 64"/>
          <p:cNvSpPr txBox="1">
            <a:spLocks noChangeArrowheads="1"/>
          </p:cNvSpPr>
          <p:nvPr/>
        </p:nvSpPr>
        <p:spPr bwMode="auto">
          <a:xfrm>
            <a:off x="6096000" y="1797050"/>
            <a:ext cx="34925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-1</a:t>
            </a:r>
            <a:endParaRPr lang="en-US" sz="2500">
              <a:solidFill>
                <a:srgbClr val="000000"/>
              </a:solidFill>
            </a:endParaRPr>
          </a:p>
        </p:txBody>
      </p:sp>
      <p:sp>
        <p:nvSpPr>
          <p:cNvPr id="11329" name="Text Box 65"/>
          <p:cNvSpPr txBox="1">
            <a:spLocks noChangeArrowheads="1"/>
          </p:cNvSpPr>
          <p:nvPr/>
        </p:nvSpPr>
        <p:spPr bwMode="auto">
          <a:xfrm>
            <a:off x="6330950" y="2333625"/>
            <a:ext cx="350838"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a:solidFill>
                  <a:srgbClr val="000000"/>
                </a:solidFill>
              </a:rPr>
              <a:t>-3</a:t>
            </a:r>
            <a:endParaRPr lang="en-US" sz="2500">
              <a:solidFill>
                <a:srgbClr val="000000"/>
              </a:solidFill>
            </a:endParaRPr>
          </a:p>
        </p:txBody>
      </p:sp>
      <p:sp>
        <p:nvSpPr>
          <p:cNvPr id="11330" name="Freeform 66"/>
          <p:cNvSpPr>
            <a:spLocks/>
          </p:cNvSpPr>
          <p:nvPr/>
        </p:nvSpPr>
        <p:spPr bwMode="auto">
          <a:xfrm>
            <a:off x="4371975" y="1524000"/>
            <a:ext cx="87313" cy="1620838"/>
          </a:xfrm>
          <a:custGeom>
            <a:avLst/>
            <a:gdLst/>
            <a:ahLst/>
            <a:cxnLst>
              <a:cxn ang="0">
                <a:pos x="47" y="0"/>
              </a:cxn>
              <a:cxn ang="0">
                <a:pos x="8" y="109"/>
              </a:cxn>
              <a:cxn ang="0">
                <a:pos x="39" y="499"/>
              </a:cxn>
              <a:cxn ang="0">
                <a:pos x="16" y="865"/>
              </a:cxn>
              <a:cxn ang="0">
                <a:pos x="24" y="1177"/>
              </a:cxn>
              <a:cxn ang="0">
                <a:pos x="55" y="1294"/>
              </a:cxn>
              <a:cxn ang="0">
                <a:pos x="78" y="1317"/>
              </a:cxn>
            </a:cxnLst>
            <a:rect l="0" t="0" r="r" b="b"/>
            <a:pathLst>
              <a:path w="83" h="1322">
                <a:moveTo>
                  <a:pt x="47" y="0"/>
                </a:moveTo>
                <a:cubicBezTo>
                  <a:pt x="0" y="16"/>
                  <a:pt x="13" y="60"/>
                  <a:pt x="8" y="109"/>
                </a:cubicBezTo>
                <a:cubicBezTo>
                  <a:pt x="12" y="246"/>
                  <a:pt x="6" y="369"/>
                  <a:pt x="39" y="499"/>
                </a:cubicBezTo>
                <a:cubicBezTo>
                  <a:pt x="52" y="625"/>
                  <a:pt x="37" y="742"/>
                  <a:pt x="16" y="865"/>
                </a:cubicBezTo>
                <a:cubicBezTo>
                  <a:pt x="19" y="969"/>
                  <a:pt x="20" y="1073"/>
                  <a:pt x="24" y="1177"/>
                </a:cubicBezTo>
                <a:cubicBezTo>
                  <a:pt x="25" y="1199"/>
                  <a:pt x="38" y="1277"/>
                  <a:pt x="55" y="1294"/>
                </a:cubicBezTo>
                <a:cubicBezTo>
                  <a:pt x="83" y="1322"/>
                  <a:pt x="78" y="1283"/>
                  <a:pt x="78" y="1317"/>
                </a:cubicBezTo>
              </a:path>
            </a:pathLst>
          </a:custGeom>
          <a:noFill/>
          <a:ln w="41275"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1333" name="Text Box 69"/>
          <p:cNvSpPr txBox="1">
            <a:spLocks noChangeArrowheads="1"/>
          </p:cNvSpPr>
          <p:nvPr/>
        </p:nvSpPr>
        <p:spPr bwMode="auto">
          <a:xfrm>
            <a:off x="685800" y="3505200"/>
            <a:ext cx="3048000" cy="274638"/>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200" b="1">
                <a:solidFill>
                  <a:srgbClr val="000000"/>
                </a:solidFill>
              </a:rPr>
              <a:t>IF V1 MOVES GAIN=0 and TOT_GAIN=3</a:t>
            </a:r>
          </a:p>
        </p:txBody>
      </p:sp>
      <p:sp>
        <p:nvSpPr>
          <p:cNvPr id="11334" name="Text Box 70"/>
          <p:cNvSpPr txBox="1">
            <a:spLocks noChangeArrowheads="1"/>
          </p:cNvSpPr>
          <p:nvPr/>
        </p:nvSpPr>
        <p:spPr bwMode="auto">
          <a:xfrm>
            <a:off x="4114800" y="3352800"/>
            <a:ext cx="762000" cy="304800"/>
          </a:xfrm>
          <a:prstGeom prst="rect">
            <a:avLst/>
          </a:prstGeom>
          <a:noFill/>
          <a:ln w="9525">
            <a:noFill/>
            <a:miter lim="800000"/>
            <a:headEnd/>
            <a:tailEnd/>
          </a:ln>
          <a:effectLst/>
        </p:spPr>
        <p:txBody>
          <a:bodyPr>
            <a:spAutoFit/>
          </a:bodyPr>
          <a:lstStyle/>
          <a:p>
            <a:pPr algn="ctr" fontAlgn="base">
              <a:spcBef>
                <a:spcPct val="50000"/>
              </a:spcBef>
              <a:spcAft>
                <a:spcPct val="0"/>
              </a:spcAft>
            </a:pPr>
            <a:r>
              <a:rPr lang="en-US" sz="1400">
                <a:solidFill>
                  <a:srgbClr val="000000"/>
                </a:solidFill>
              </a:rPr>
              <a:t>CUT=2</a:t>
            </a:r>
          </a:p>
        </p:txBody>
      </p:sp>
      <p:sp>
        <p:nvSpPr>
          <p:cNvPr id="11335" name="AutoShape 71"/>
          <p:cNvSpPr>
            <a:spLocks noChangeArrowheads="1"/>
          </p:cNvSpPr>
          <p:nvPr/>
        </p:nvSpPr>
        <p:spPr bwMode="auto">
          <a:xfrm>
            <a:off x="4343400" y="3733800"/>
            <a:ext cx="228600" cy="457200"/>
          </a:xfrm>
          <a:prstGeom prst="down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Tree>
    <p:extLst>
      <p:ext uri="{BB962C8B-B14F-4D97-AF65-F5344CB8AC3E}">
        <p14:creationId xmlns:p14="http://schemas.microsoft.com/office/powerpoint/2010/main" val="1829751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8" name="Freeform 140"/>
          <p:cNvSpPr>
            <a:spLocks/>
          </p:cNvSpPr>
          <p:nvPr/>
        </p:nvSpPr>
        <p:spPr bwMode="auto">
          <a:xfrm>
            <a:off x="6351588" y="2746375"/>
            <a:ext cx="1268412" cy="1216025"/>
          </a:xfrm>
          <a:custGeom>
            <a:avLst/>
            <a:gdLst/>
            <a:ahLst/>
            <a:cxnLst>
              <a:cxn ang="0">
                <a:pos x="402" y="31"/>
              </a:cxn>
              <a:cxn ang="0">
                <a:pos x="378" y="39"/>
              </a:cxn>
              <a:cxn ang="0">
                <a:pos x="355" y="55"/>
              </a:cxn>
              <a:cxn ang="0">
                <a:pos x="308" y="70"/>
              </a:cxn>
              <a:cxn ang="0">
                <a:pos x="230" y="140"/>
              </a:cxn>
              <a:cxn ang="0">
                <a:pos x="215" y="164"/>
              </a:cxn>
              <a:cxn ang="0">
                <a:pos x="191" y="179"/>
              </a:cxn>
              <a:cxn ang="0">
                <a:pos x="160" y="281"/>
              </a:cxn>
              <a:cxn ang="0">
                <a:pos x="145" y="304"/>
              </a:cxn>
              <a:cxn ang="0">
                <a:pos x="137" y="327"/>
              </a:cxn>
              <a:cxn ang="0">
                <a:pos x="67" y="359"/>
              </a:cxn>
              <a:cxn ang="0">
                <a:pos x="20" y="522"/>
              </a:cxn>
              <a:cxn ang="0">
                <a:pos x="67" y="717"/>
              </a:cxn>
              <a:cxn ang="0">
                <a:pos x="121" y="772"/>
              </a:cxn>
              <a:cxn ang="0">
                <a:pos x="137" y="795"/>
              </a:cxn>
              <a:cxn ang="0">
                <a:pos x="184" y="811"/>
              </a:cxn>
              <a:cxn ang="0">
                <a:pos x="246" y="803"/>
              </a:cxn>
              <a:cxn ang="0">
                <a:pos x="293" y="733"/>
              </a:cxn>
              <a:cxn ang="0">
                <a:pos x="363" y="701"/>
              </a:cxn>
              <a:cxn ang="0">
                <a:pos x="386" y="694"/>
              </a:cxn>
              <a:cxn ang="0">
                <a:pos x="417" y="647"/>
              </a:cxn>
              <a:cxn ang="0">
                <a:pos x="433" y="600"/>
              </a:cxn>
              <a:cxn ang="0">
                <a:pos x="503" y="569"/>
              </a:cxn>
              <a:cxn ang="0">
                <a:pos x="550" y="538"/>
              </a:cxn>
              <a:cxn ang="0">
                <a:pos x="620" y="514"/>
              </a:cxn>
              <a:cxn ang="0">
                <a:pos x="643" y="499"/>
              </a:cxn>
              <a:cxn ang="0">
                <a:pos x="760" y="468"/>
              </a:cxn>
              <a:cxn ang="0">
                <a:pos x="807" y="452"/>
              </a:cxn>
              <a:cxn ang="0">
                <a:pos x="830" y="405"/>
              </a:cxn>
              <a:cxn ang="0">
                <a:pos x="846" y="359"/>
              </a:cxn>
              <a:cxn ang="0">
                <a:pos x="815" y="125"/>
              </a:cxn>
              <a:cxn ang="0">
                <a:pos x="768" y="94"/>
              </a:cxn>
              <a:cxn ang="0">
                <a:pos x="745" y="70"/>
              </a:cxn>
              <a:cxn ang="0">
                <a:pos x="698" y="55"/>
              </a:cxn>
              <a:cxn ang="0">
                <a:pos x="472" y="0"/>
              </a:cxn>
              <a:cxn ang="0">
                <a:pos x="417" y="8"/>
              </a:cxn>
              <a:cxn ang="0">
                <a:pos x="402" y="31"/>
              </a:cxn>
            </a:cxnLst>
            <a:rect l="0" t="0" r="r" b="b"/>
            <a:pathLst>
              <a:path w="883" h="814">
                <a:moveTo>
                  <a:pt x="402" y="31"/>
                </a:moveTo>
                <a:cubicBezTo>
                  <a:pt x="394" y="34"/>
                  <a:pt x="386" y="35"/>
                  <a:pt x="378" y="39"/>
                </a:cubicBezTo>
                <a:cubicBezTo>
                  <a:pt x="370" y="43"/>
                  <a:pt x="364" y="51"/>
                  <a:pt x="355" y="55"/>
                </a:cubicBezTo>
                <a:cubicBezTo>
                  <a:pt x="340" y="62"/>
                  <a:pt x="308" y="70"/>
                  <a:pt x="308" y="70"/>
                </a:cubicBezTo>
                <a:cubicBezTo>
                  <a:pt x="276" y="92"/>
                  <a:pt x="267" y="129"/>
                  <a:pt x="230" y="140"/>
                </a:cubicBezTo>
                <a:cubicBezTo>
                  <a:pt x="225" y="148"/>
                  <a:pt x="222" y="157"/>
                  <a:pt x="215" y="164"/>
                </a:cubicBezTo>
                <a:cubicBezTo>
                  <a:pt x="208" y="171"/>
                  <a:pt x="197" y="172"/>
                  <a:pt x="191" y="179"/>
                </a:cubicBezTo>
                <a:cubicBezTo>
                  <a:pt x="174" y="201"/>
                  <a:pt x="172" y="253"/>
                  <a:pt x="160" y="281"/>
                </a:cubicBezTo>
                <a:cubicBezTo>
                  <a:pt x="156" y="289"/>
                  <a:pt x="149" y="296"/>
                  <a:pt x="145" y="304"/>
                </a:cubicBezTo>
                <a:cubicBezTo>
                  <a:pt x="141" y="311"/>
                  <a:pt x="144" y="322"/>
                  <a:pt x="137" y="327"/>
                </a:cubicBezTo>
                <a:cubicBezTo>
                  <a:pt x="116" y="342"/>
                  <a:pt x="88" y="344"/>
                  <a:pt x="67" y="359"/>
                </a:cubicBezTo>
                <a:cubicBezTo>
                  <a:pt x="56" y="415"/>
                  <a:pt x="34" y="467"/>
                  <a:pt x="20" y="522"/>
                </a:cubicBezTo>
                <a:cubicBezTo>
                  <a:pt x="23" y="567"/>
                  <a:pt x="0" y="695"/>
                  <a:pt x="67" y="717"/>
                </a:cubicBezTo>
                <a:cubicBezTo>
                  <a:pt x="102" y="771"/>
                  <a:pt x="80" y="758"/>
                  <a:pt x="121" y="772"/>
                </a:cubicBezTo>
                <a:cubicBezTo>
                  <a:pt x="126" y="780"/>
                  <a:pt x="129" y="790"/>
                  <a:pt x="137" y="795"/>
                </a:cubicBezTo>
                <a:cubicBezTo>
                  <a:pt x="151" y="804"/>
                  <a:pt x="184" y="811"/>
                  <a:pt x="184" y="811"/>
                </a:cubicBezTo>
                <a:cubicBezTo>
                  <a:pt x="205" y="808"/>
                  <a:pt x="228" y="814"/>
                  <a:pt x="246" y="803"/>
                </a:cubicBezTo>
                <a:cubicBezTo>
                  <a:pt x="270" y="789"/>
                  <a:pt x="277" y="756"/>
                  <a:pt x="293" y="733"/>
                </a:cubicBezTo>
                <a:cubicBezTo>
                  <a:pt x="305" y="716"/>
                  <a:pt x="351" y="705"/>
                  <a:pt x="363" y="701"/>
                </a:cubicBezTo>
                <a:cubicBezTo>
                  <a:pt x="371" y="698"/>
                  <a:pt x="386" y="694"/>
                  <a:pt x="386" y="694"/>
                </a:cubicBezTo>
                <a:cubicBezTo>
                  <a:pt x="396" y="678"/>
                  <a:pt x="407" y="663"/>
                  <a:pt x="417" y="647"/>
                </a:cubicBezTo>
                <a:cubicBezTo>
                  <a:pt x="426" y="633"/>
                  <a:pt x="419" y="609"/>
                  <a:pt x="433" y="600"/>
                </a:cubicBezTo>
                <a:cubicBezTo>
                  <a:pt x="454" y="586"/>
                  <a:pt x="482" y="584"/>
                  <a:pt x="503" y="569"/>
                </a:cubicBezTo>
                <a:cubicBezTo>
                  <a:pt x="511" y="564"/>
                  <a:pt x="541" y="542"/>
                  <a:pt x="550" y="538"/>
                </a:cubicBezTo>
                <a:cubicBezTo>
                  <a:pt x="573" y="528"/>
                  <a:pt x="599" y="527"/>
                  <a:pt x="620" y="514"/>
                </a:cubicBezTo>
                <a:cubicBezTo>
                  <a:pt x="628" y="509"/>
                  <a:pt x="634" y="502"/>
                  <a:pt x="643" y="499"/>
                </a:cubicBezTo>
                <a:cubicBezTo>
                  <a:pt x="679" y="486"/>
                  <a:pt x="723" y="480"/>
                  <a:pt x="760" y="468"/>
                </a:cubicBezTo>
                <a:cubicBezTo>
                  <a:pt x="776" y="463"/>
                  <a:pt x="807" y="452"/>
                  <a:pt x="807" y="452"/>
                </a:cubicBezTo>
                <a:cubicBezTo>
                  <a:pt x="830" y="418"/>
                  <a:pt x="818" y="441"/>
                  <a:pt x="830" y="405"/>
                </a:cubicBezTo>
                <a:cubicBezTo>
                  <a:pt x="835" y="390"/>
                  <a:pt x="846" y="359"/>
                  <a:pt x="846" y="359"/>
                </a:cubicBezTo>
                <a:cubicBezTo>
                  <a:pt x="855" y="295"/>
                  <a:pt x="883" y="170"/>
                  <a:pt x="815" y="125"/>
                </a:cubicBezTo>
                <a:cubicBezTo>
                  <a:pt x="799" y="115"/>
                  <a:pt x="781" y="108"/>
                  <a:pt x="768" y="94"/>
                </a:cubicBezTo>
                <a:cubicBezTo>
                  <a:pt x="760" y="86"/>
                  <a:pt x="755" y="75"/>
                  <a:pt x="745" y="70"/>
                </a:cubicBezTo>
                <a:cubicBezTo>
                  <a:pt x="731" y="62"/>
                  <a:pt x="698" y="55"/>
                  <a:pt x="698" y="55"/>
                </a:cubicBezTo>
                <a:cubicBezTo>
                  <a:pt x="633" y="10"/>
                  <a:pt x="547" y="6"/>
                  <a:pt x="472" y="0"/>
                </a:cubicBezTo>
                <a:cubicBezTo>
                  <a:pt x="454" y="3"/>
                  <a:pt x="434" y="0"/>
                  <a:pt x="417" y="8"/>
                </a:cubicBezTo>
                <a:cubicBezTo>
                  <a:pt x="409" y="12"/>
                  <a:pt x="402" y="31"/>
                  <a:pt x="402" y="31"/>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290" name="Rectangle 2"/>
          <p:cNvSpPr>
            <a:spLocks noGrp="1" noChangeArrowheads="1"/>
          </p:cNvSpPr>
          <p:nvPr>
            <p:ph type="title"/>
          </p:nvPr>
        </p:nvSpPr>
        <p:spPr>
          <a:xfrm>
            <a:off x="152400" y="304800"/>
            <a:ext cx="8763000" cy="609600"/>
          </a:xfrm>
        </p:spPr>
        <p:txBody>
          <a:bodyPr/>
          <a:lstStyle/>
          <a:p>
            <a:pPr algn="ctr"/>
            <a:r>
              <a:rPr lang="en-US" altLang="zh-CN" sz="3200" dirty="0"/>
              <a:t>The Kernighan-Lin (KL) </a:t>
            </a:r>
            <a:r>
              <a:rPr lang="en-US" altLang="zh-CN" sz="3200" dirty="0" smtClean="0"/>
              <a:t>algorithm </a:t>
            </a:r>
            <a:r>
              <a:rPr lang="en-US" altLang="zh-CN" sz="3200" dirty="0" err="1" smtClean="0"/>
              <a:t>con’t</a:t>
            </a:r>
            <a:endParaRPr lang="en-US" dirty="0"/>
          </a:p>
        </p:txBody>
      </p:sp>
      <p:sp>
        <p:nvSpPr>
          <p:cNvPr id="12291" name="Line 3"/>
          <p:cNvSpPr>
            <a:spLocks noChangeShapeType="1"/>
          </p:cNvSpPr>
          <p:nvPr/>
        </p:nvSpPr>
        <p:spPr bwMode="auto">
          <a:xfrm>
            <a:off x="762000" y="914400"/>
            <a:ext cx="8382000"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nvGrpSpPr>
          <p:cNvPr id="2" name="Group 86"/>
          <p:cNvGrpSpPr>
            <a:grpSpLocks/>
          </p:cNvGrpSpPr>
          <p:nvPr/>
        </p:nvGrpSpPr>
        <p:grpSpPr bwMode="auto">
          <a:xfrm>
            <a:off x="2895600" y="990600"/>
            <a:ext cx="3657600" cy="1981200"/>
            <a:chOff x="1536" y="816"/>
            <a:chExt cx="2704" cy="1395"/>
          </a:xfrm>
        </p:grpSpPr>
        <p:sp>
          <p:nvSpPr>
            <p:cNvPr id="12293" name="Freeform 5"/>
            <p:cNvSpPr>
              <a:spLocks/>
            </p:cNvSpPr>
            <p:nvPr/>
          </p:nvSpPr>
          <p:spPr bwMode="auto">
            <a:xfrm>
              <a:off x="3176" y="816"/>
              <a:ext cx="1064" cy="1291"/>
            </a:xfrm>
            <a:custGeom>
              <a:avLst/>
              <a:gdLst/>
              <a:ahLst/>
              <a:cxnLst>
                <a:cxn ang="0">
                  <a:pos x="491" y="52"/>
                </a:cxn>
                <a:cxn ang="0">
                  <a:pos x="335" y="93"/>
                </a:cxn>
                <a:cxn ang="0">
                  <a:pos x="265" y="124"/>
                </a:cxn>
                <a:cxn ang="0">
                  <a:pos x="249" y="148"/>
                </a:cxn>
                <a:cxn ang="0">
                  <a:pos x="226" y="163"/>
                </a:cxn>
                <a:cxn ang="0">
                  <a:pos x="218" y="202"/>
                </a:cxn>
                <a:cxn ang="0">
                  <a:pos x="171" y="241"/>
                </a:cxn>
                <a:cxn ang="0">
                  <a:pos x="132" y="311"/>
                </a:cxn>
                <a:cxn ang="0">
                  <a:pos x="70" y="498"/>
                </a:cxn>
                <a:cxn ang="0">
                  <a:pos x="23" y="615"/>
                </a:cxn>
                <a:cxn ang="0">
                  <a:pos x="15" y="670"/>
                </a:cxn>
                <a:cxn ang="0">
                  <a:pos x="0" y="717"/>
                </a:cxn>
                <a:cxn ang="0">
                  <a:pos x="8" y="1052"/>
                </a:cxn>
                <a:cxn ang="0">
                  <a:pos x="109" y="1239"/>
                </a:cxn>
                <a:cxn ang="0">
                  <a:pos x="148" y="1309"/>
                </a:cxn>
                <a:cxn ang="0">
                  <a:pos x="273" y="1332"/>
                </a:cxn>
                <a:cxn ang="0">
                  <a:pos x="405" y="1309"/>
                </a:cxn>
                <a:cxn ang="0">
                  <a:pos x="452" y="1293"/>
                </a:cxn>
                <a:cxn ang="0">
                  <a:pos x="475" y="1286"/>
                </a:cxn>
                <a:cxn ang="0">
                  <a:pos x="506" y="1215"/>
                </a:cxn>
                <a:cxn ang="0">
                  <a:pos x="553" y="1192"/>
                </a:cxn>
                <a:cxn ang="0">
                  <a:pos x="865" y="1153"/>
                </a:cxn>
                <a:cxn ang="0">
                  <a:pos x="935" y="1130"/>
                </a:cxn>
                <a:cxn ang="0">
                  <a:pos x="958" y="1114"/>
                </a:cxn>
                <a:cxn ang="0">
                  <a:pos x="1005" y="1099"/>
                </a:cxn>
                <a:cxn ang="0">
                  <a:pos x="1029" y="1091"/>
                </a:cxn>
                <a:cxn ang="0">
                  <a:pos x="1075" y="966"/>
                </a:cxn>
                <a:cxn ang="0">
                  <a:pos x="1083" y="888"/>
                </a:cxn>
                <a:cxn ang="0">
                  <a:pos x="1075" y="374"/>
                </a:cxn>
                <a:cxn ang="0">
                  <a:pos x="1052" y="327"/>
                </a:cxn>
                <a:cxn ang="0">
                  <a:pos x="958" y="78"/>
                </a:cxn>
                <a:cxn ang="0">
                  <a:pos x="803" y="0"/>
                </a:cxn>
                <a:cxn ang="0">
                  <a:pos x="654" y="23"/>
                </a:cxn>
                <a:cxn ang="0">
                  <a:pos x="499" y="70"/>
                </a:cxn>
                <a:cxn ang="0">
                  <a:pos x="491" y="52"/>
                </a:cxn>
              </a:cxnLst>
              <a:rect l="0" t="0" r="r" b="b"/>
              <a:pathLst>
                <a:path w="1083" h="1334">
                  <a:moveTo>
                    <a:pt x="491" y="52"/>
                  </a:moveTo>
                  <a:cubicBezTo>
                    <a:pt x="461" y="86"/>
                    <a:pt x="381" y="85"/>
                    <a:pt x="335" y="93"/>
                  </a:cubicBezTo>
                  <a:cubicBezTo>
                    <a:pt x="279" y="112"/>
                    <a:pt x="302" y="100"/>
                    <a:pt x="265" y="124"/>
                  </a:cubicBezTo>
                  <a:cubicBezTo>
                    <a:pt x="260" y="132"/>
                    <a:pt x="256" y="141"/>
                    <a:pt x="249" y="148"/>
                  </a:cubicBezTo>
                  <a:cubicBezTo>
                    <a:pt x="243" y="154"/>
                    <a:pt x="231" y="155"/>
                    <a:pt x="226" y="163"/>
                  </a:cubicBezTo>
                  <a:cubicBezTo>
                    <a:pt x="219" y="175"/>
                    <a:pt x="225" y="190"/>
                    <a:pt x="218" y="202"/>
                  </a:cubicBezTo>
                  <a:cubicBezTo>
                    <a:pt x="208" y="220"/>
                    <a:pt x="184" y="225"/>
                    <a:pt x="171" y="241"/>
                  </a:cubicBezTo>
                  <a:cubicBezTo>
                    <a:pt x="154" y="262"/>
                    <a:pt x="148" y="288"/>
                    <a:pt x="132" y="311"/>
                  </a:cubicBezTo>
                  <a:cubicBezTo>
                    <a:pt x="114" y="374"/>
                    <a:pt x="91" y="436"/>
                    <a:pt x="70" y="498"/>
                  </a:cubicBezTo>
                  <a:cubicBezTo>
                    <a:pt x="56" y="538"/>
                    <a:pt x="47" y="580"/>
                    <a:pt x="23" y="615"/>
                  </a:cubicBezTo>
                  <a:cubicBezTo>
                    <a:pt x="20" y="633"/>
                    <a:pt x="19" y="652"/>
                    <a:pt x="15" y="670"/>
                  </a:cubicBezTo>
                  <a:cubicBezTo>
                    <a:pt x="11" y="686"/>
                    <a:pt x="0" y="717"/>
                    <a:pt x="0" y="717"/>
                  </a:cubicBezTo>
                  <a:cubicBezTo>
                    <a:pt x="3" y="829"/>
                    <a:pt x="1" y="941"/>
                    <a:pt x="8" y="1052"/>
                  </a:cubicBezTo>
                  <a:cubicBezTo>
                    <a:pt x="13" y="1129"/>
                    <a:pt x="86" y="1172"/>
                    <a:pt x="109" y="1239"/>
                  </a:cubicBezTo>
                  <a:cubicBezTo>
                    <a:pt x="116" y="1258"/>
                    <a:pt x="129" y="1297"/>
                    <a:pt x="148" y="1309"/>
                  </a:cubicBezTo>
                  <a:cubicBezTo>
                    <a:pt x="182" y="1330"/>
                    <a:pt x="238" y="1329"/>
                    <a:pt x="273" y="1332"/>
                  </a:cubicBezTo>
                  <a:cubicBezTo>
                    <a:pt x="373" y="1324"/>
                    <a:pt x="332" y="1334"/>
                    <a:pt x="405" y="1309"/>
                  </a:cubicBezTo>
                  <a:cubicBezTo>
                    <a:pt x="424" y="1302"/>
                    <a:pt x="433" y="1299"/>
                    <a:pt x="452" y="1293"/>
                  </a:cubicBezTo>
                  <a:cubicBezTo>
                    <a:pt x="460" y="1291"/>
                    <a:pt x="475" y="1286"/>
                    <a:pt x="475" y="1286"/>
                  </a:cubicBezTo>
                  <a:cubicBezTo>
                    <a:pt x="481" y="1267"/>
                    <a:pt x="494" y="1230"/>
                    <a:pt x="506" y="1215"/>
                  </a:cubicBezTo>
                  <a:cubicBezTo>
                    <a:pt x="514" y="1205"/>
                    <a:pt x="541" y="1195"/>
                    <a:pt x="553" y="1192"/>
                  </a:cubicBezTo>
                  <a:cubicBezTo>
                    <a:pt x="680" y="1162"/>
                    <a:pt x="714" y="1159"/>
                    <a:pt x="865" y="1153"/>
                  </a:cubicBezTo>
                  <a:cubicBezTo>
                    <a:pt x="887" y="1145"/>
                    <a:pt x="914" y="1141"/>
                    <a:pt x="935" y="1130"/>
                  </a:cubicBezTo>
                  <a:cubicBezTo>
                    <a:pt x="943" y="1126"/>
                    <a:pt x="949" y="1118"/>
                    <a:pt x="958" y="1114"/>
                  </a:cubicBezTo>
                  <a:cubicBezTo>
                    <a:pt x="973" y="1107"/>
                    <a:pt x="989" y="1104"/>
                    <a:pt x="1005" y="1099"/>
                  </a:cubicBezTo>
                  <a:cubicBezTo>
                    <a:pt x="1013" y="1096"/>
                    <a:pt x="1029" y="1091"/>
                    <a:pt x="1029" y="1091"/>
                  </a:cubicBezTo>
                  <a:cubicBezTo>
                    <a:pt x="1053" y="1052"/>
                    <a:pt x="1064" y="1010"/>
                    <a:pt x="1075" y="966"/>
                  </a:cubicBezTo>
                  <a:cubicBezTo>
                    <a:pt x="1078" y="940"/>
                    <a:pt x="1083" y="914"/>
                    <a:pt x="1083" y="888"/>
                  </a:cubicBezTo>
                  <a:cubicBezTo>
                    <a:pt x="1083" y="717"/>
                    <a:pt x="1082" y="545"/>
                    <a:pt x="1075" y="374"/>
                  </a:cubicBezTo>
                  <a:cubicBezTo>
                    <a:pt x="1074" y="357"/>
                    <a:pt x="1057" y="344"/>
                    <a:pt x="1052" y="327"/>
                  </a:cubicBezTo>
                  <a:cubicBezTo>
                    <a:pt x="1027" y="243"/>
                    <a:pt x="1009" y="151"/>
                    <a:pt x="958" y="78"/>
                  </a:cubicBezTo>
                  <a:cubicBezTo>
                    <a:pt x="940" y="17"/>
                    <a:pt x="857" y="11"/>
                    <a:pt x="803" y="0"/>
                  </a:cubicBezTo>
                  <a:cubicBezTo>
                    <a:pt x="751" y="6"/>
                    <a:pt x="705" y="16"/>
                    <a:pt x="654" y="23"/>
                  </a:cubicBezTo>
                  <a:cubicBezTo>
                    <a:pt x="619" y="35"/>
                    <a:pt x="529" y="75"/>
                    <a:pt x="499" y="70"/>
                  </a:cubicBezTo>
                  <a:cubicBezTo>
                    <a:pt x="493" y="69"/>
                    <a:pt x="494" y="58"/>
                    <a:pt x="491" y="52"/>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294" name="Freeform 6"/>
            <p:cNvSpPr>
              <a:spLocks/>
            </p:cNvSpPr>
            <p:nvPr/>
          </p:nvSpPr>
          <p:spPr bwMode="auto">
            <a:xfrm>
              <a:off x="1536" y="867"/>
              <a:ext cx="915" cy="1226"/>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3" name="Oval 35"/>
            <p:cNvSpPr>
              <a:spLocks noChangeArrowheads="1"/>
            </p:cNvSpPr>
            <p:nvPr/>
          </p:nvSpPr>
          <p:spPr bwMode="auto">
            <a:xfrm>
              <a:off x="1728" y="1008"/>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4" name="Oval 36"/>
            <p:cNvSpPr>
              <a:spLocks noChangeArrowheads="1"/>
            </p:cNvSpPr>
            <p:nvPr/>
          </p:nvSpPr>
          <p:spPr bwMode="auto">
            <a:xfrm>
              <a:off x="1824" y="1248"/>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5" name="Oval 37"/>
            <p:cNvSpPr>
              <a:spLocks noChangeArrowheads="1"/>
            </p:cNvSpPr>
            <p:nvPr/>
          </p:nvSpPr>
          <p:spPr bwMode="auto">
            <a:xfrm>
              <a:off x="1776" y="163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6" name="Oval 38"/>
            <p:cNvSpPr>
              <a:spLocks noChangeArrowheads="1"/>
            </p:cNvSpPr>
            <p:nvPr/>
          </p:nvSpPr>
          <p:spPr bwMode="auto">
            <a:xfrm>
              <a:off x="2112" y="115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7" name="Oval 39"/>
            <p:cNvSpPr>
              <a:spLocks noChangeArrowheads="1"/>
            </p:cNvSpPr>
            <p:nvPr/>
          </p:nvSpPr>
          <p:spPr bwMode="auto">
            <a:xfrm>
              <a:off x="2112" y="1344"/>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8" name="Oval 40"/>
            <p:cNvSpPr>
              <a:spLocks noChangeArrowheads="1"/>
            </p:cNvSpPr>
            <p:nvPr/>
          </p:nvSpPr>
          <p:spPr bwMode="auto">
            <a:xfrm>
              <a:off x="1920" y="187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29" name="Oval 41"/>
            <p:cNvSpPr>
              <a:spLocks noChangeArrowheads="1"/>
            </p:cNvSpPr>
            <p:nvPr/>
          </p:nvSpPr>
          <p:spPr bwMode="auto">
            <a:xfrm>
              <a:off x="2160" y="188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0" name="Oval 42"/>
            <p:cNvSpPr>
              <a:spLocks noChangeArrowheads="1"/>
            </p:cNvSpPr>
            <p:nvPr/>
          </p:nvSpPr>
          <p:spPr bwMode="auto">
            <a:xfrm>
              <a:off x="2208" y="163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1" name="Oval 43"/>
            <p:cNvSpPr>
              <a:spLocks noChangeArrowheads="1"/>
            </p:cNvSpPr>
            <p:nvPr/>
          </p:nvSpPr>
          <p:spPr bwMode="auto">
            <a:xfrm>
              <a:off x="3936" y="1776"/>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2" name="Oval 44"/>
            <p:cNvSpPr>
              <a:spLocks noChangeArrowheads="1"/>
            </p:cNvSpPr>
            <p:nvPr/>
          </p:nvSpPr>
          <p:spPr bwMode="auto">
            <a:xfrm>
              <a:off x="3600" y="1824"/>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3" name="Oval 45"/>
            <p:cNvSpPr>
              <a:spLocks noChangeArrowheads="1"/>
            </p:cNvSpPr>
            <p:nvPr/>
          </p:nvSpPr>
          <p:spPr bwMode="auto">
            <a:xfrm>
              <a:off x="3744" y="1536"/>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4" name="Oval 46"/>
            <p:cNvSpPr>
              <a:spLocks noChangeArrowheads="1"/>
            </p:cNvSpPr>
            <p:nvPr/>
          </p:nvSpPr>
          <p:spPr bwMode="auto">
            <a:xfrm>
              <a:off x="3408" y="1440"/>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5" name="Oval 47"/>
            <p:cNvSpPr>
              <a:spLocks noChangeArrowheads="1"/>
            </p:cNvSpPr>
            <p:nvPr/>
          </p:nvSpPr>
          <p:spPr bwMode="auto">
            <a:xfrm>
              <a:off x="3552" y="1200"/>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6" name="Oval 48"/>
            <p:cNvSpPr>
              <a:spLocks noChangeArrowheads="1"/>
            </p:cNvSpPr>
            <p:nvPr/>
          </p:nvSpPr>
          <p:spPr bwMode="auto">
            <a:xfrm>
              <a:off x="4080" y="1296"/>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7" name="Oval 49"/>
            <p:cNvSpPr>
              <a:spLocks noChangeArrowheads="1"/>
            </p:cNvSpPr>
            <p:nvPr/>
          </p:nvSpPr>
          <p:spPr bwMode="auto">
            <a:xfrm>
              <a:off x="4032" y="1056"/>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8" name="Oval 50"/>
            <p:cNvSpPr>
              <a:spLocks noChangeArrowheads="1"/>
            </p:cNvSpPr>
            <p:nvPr/>
          </p:nvSpPr>
          <p:spPr bwMode="auto">
            <a:xfrm>
              <a:off x="3696" y="912"/>
              <a:ext cx="86" cy="8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39" name="Line 51"/>
            <p:cNvSpPr>
              <a:spLocks noChangeShapeType="1"/>
            </p:cNvSpPr>
            <p:nvPr/>
          </p:nvSpPr>
          <p:spPr bwMode="auto">
            <a:xfrm flipH="1">
              <a:off x="1728" y="1056"/>
              <a:ext cx="48" cy="19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40" name="Line 52"/>
            <p:cNvSpPr>
              <a:spLocks noChangeShapeType="1"/>
            </p:cNvSpPr>
            <p:nvPr/>
          </p:nvSpPr>
          <p:spPr bwMode="auto">
            <a:xfrm>
              <a:off x="1824" y="1056"/>
              <a:ext cx="144"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341" name="AutoShape 53"/>
            <p:cNvCxnSpPr>
              <a:cxnSpLocks noChangeShapeType="1"/>
              <a:stCxn id="12324" idx="7"/>
              <a:endCxn id="12326" idx="2"/>
            </p:cNvCxnSpPr>
            <p:nvPr/>
          </p:nvCxnSpPr>
          <p:spPr bwMode="auto">
            <a:xfrm flipV="1">
              <a:off x="1897" y="1195"/>
              <a:ext cx="215" cy="66"/>
            </a:xfrm>
            <a:prstGeom prst="straightConnector1">
              <a:avLst/>
            </a:prstGeom>
            <a:noFill/>
            <a:ln w="9525">
              <a:solidFill>
                <a:schemeClr val="tx1"/>
              </a:solidFill>
              <a:round/>
              <a:headEnd/>
              <a:tailEnd/>
            </a:ln>
            <a:effectLst/>
          </p:spPr>
        </p:cxnSp>
        <p:cxnSp>
          <p:nvCxnSpPr>
            <p:cNvPr id="12342" name="AutoShape 54"/>
            <p:cNvCxnSpPr>
              <a:cxnSpLocks noChangeShapeType="1"/>
              <a:stCxn id="12324" idx="3"/>
              <a:endCxn id="12325" idx="0"/>
            </p:cNvCxnSpPr>
            <p:nvPr/>
          </p:nvCxnSpPr>
          <p:spPr bwMode="auto">
            <a:xfrm flipH="1">
              <a:off x="1819" y="1321"/>
              <a:ext cx="18" cy="311"/>
            </a:xfrm>
            <a:prstGeom prst="straightConnector1">
              <a:avLst/>
            </a:prstGeom>
            <a:noFill/>
            <a:ln w="9525">
              <a:solidFill>
                <a:schemeClr val="tx1"/>
              </a:solidFill>
              <a:round/>
              <a:headEnd/>
              <a:tailEnd/>
            </a:ln>
            <a:effectLst/>
          </p:spPr>
        </p:cxnSp>
        <p:cxnSp>
          <p:nvCxnSpPr>
            <p:cNvPr id="12343" name="AutoShape 55"/>
            <p:cNvCxnSpPr>
              <a:cxnSpLocks noChangeShapeType="1"/>
              <a:stCxn id="12328" idx="6"/>
              <a:endCxn id="12329" idx="2"/>
            </p:cNvCxnSpPr>
            <p:nvPr/>
          </p:nvCxnSpPr>
          <p:spPr bwMode="auto">
            <a:xfrm>
              <a:off x="2006" y="1915"/>
              <a:ext cx="154" cy="10"/>
            </a:xfrm>
            <a:prstGeom prst="straightConnector1">
              <a:avLst/>
            </a:prstGeom>
            <a:noFill/>
            <a:ln w="9525">
              <a:solidFill>
                <a:schemeClr val="tx1"/>
              </a:solidFill>
              <a:round/>
              <a:headEnd/>
              <a:tailEnd/>
            </a:ln>
            <a:effectLst/>
          </p:spPr>
        </p:cxnSp>
        <p:cxnSp>
          <p:nvCxnSpPr>
            <p:cNvPr id="12344" name="AutoShape 56"/>
            <p:cNvCxnSpPr>
              <a:cxnSpLocks noChangeShapeType="1"/>
              <a:stCxn id="12330" idx="4"/>
              <a:endCxn id="12329" idx="7"/>
            </p:cNvCxnSpPr>
            <p:nvPr/>
          </p:nvCxnSpPr>
          <p:spPr bwMode="auto">
            <a:xfrm flipH="1">
              <a:off x="2233" y="1718"/>
              <a:ext cx="18" cy="177"/>
            </a:xfrm>
            <a:prstGeom prst="straightConnector1">
              <a:avLst/>
            </a:prstGeom>
            <a:noFill/>
            <a:ln w="9525">
              <a:solidFill>
                <a:schemeClr val="tx1"/>
              </a:solidFill>
              <a:round/>
              <a:headEnd/>
              <a:tailEnd/>
            </a:ln>
            <a:effectLst/>
          </p:spPr>
        </p:cxnSp>
        <p:cxnSp>
          <p:nvCxnSpPr>
            <p:cNvPr id="12345" name="AutoShape 57"/>
            <p:cNvCxnSpPr>
              <a:cxnSpLocks noChangeShapeType="1"/>
              <a:stCxn id="12326" idx="4"/>
              <a:endCxn id="12327" idx="0"/>
            </p:cNvCxnSpPr>
            <p:nvPr/>
          </p:nvCxnSpPr>
          <p:spPr bwMode="auto">
            <a:xfrm>
              <a:off x="2155" y="1238"/>
              <a:ext cx="0" cy="106"/>
            </a:xfrm>
            <a:prstGeom prst="straightConnector1">
              <a:avLst/>
            </a:prstGeom>
            <a:noFill/>
            <a:ln w="9525">
              <a:solidFill>
                <a:schemeClr val="tx1"/>
              </a:solidFill>
              <a:round/>
              <a:headEnd/>
              <a:tailEnd/>
            </a:ln>
            <a:effectLst/>
          </p:spPr>
        </p:cxnSp>
        <p:cxnSp>
          <p:nvCxnSpPr>
            <p:cNvPr id="12346" name="AutoShape 58"/>
            <p:cNvCxnSpPr>
              <a:cxnSpLocks noChangeShapeType="1"/>
              <a:stCxn id="12326" idx="7"/>
              <a:endCxn id="12338" idx="2"/>
            </p:cNvCxnSpPr>
            <p:nvPr/>
          </p:nvCxnSpPr>
          <p:spPr bwMode="auto">
            <a:xfrm flipV="1">
              <a:off x="2185" y="955"/>
              <a:ext cx="1511" cy="210"/>
            </a:xfrm>
            <a:prstGeom prst="straightConnector1">
              <a:avLst/>
            </a:prstGeom>
            <a:noFill/>
            <a:ln w="9525">
              <a:solidFill>
                <a:schemeClr val="tx1"/>
              </a:solidFill>
              <a:round/>
              <a:headEnd/>
              <a:tailEnd/>
            </a:ln>
            <a:effectLst/>
          </p:spPr>
        </p:cxnSp>
        <p:cxnSp>
          <p:nvCxnSpPr>
            <p:cNvPr id="12347" name="AutoShape 59"/>
            <p:cNvCxnSpPr>
              <a:cxnSpLocks noChangeShapeType="1"/>
              <a:stCxn id="12326" idx="5"/>
              <a:endCxn id="12335" idx="2"/>
            </p:cNvCxnSpPr>
            <p:nvPr/>
          </p:nvCxnSpPr>
          <p:spPr bwMode="auto">
            <a:xfrm>
              <a:off x="2185" y="1225"/>
              <a:ext cx="1367" cy="18"/>
            </a:xfrm>
            <a:prstGeom prst="straightConnector1">
              <a:avLst/>
            </a:prstGeom>
            <a:noFill/>
            <a:ln w="9525">
              <a:solidFill>
                <a:schemeClr val="tx1"/>
              </a:solidFill>
              <a:round/>
              <a:headEnd/>
              <a:tailEnd/>
            </a:ln>
            <a:effectLst/>
          </p:spPr>
        </p:cxnSp>
        <p:cxnSp>
          <p:nvCxnSpPr>
            <p:cNvPr id="12348" name="AutoShape 60"/>
            <p:cNvCxnSpPr>
              <a:cxnSpLocks noChangeShapeType="1"/>
              <a:stCxn id="12324" idx="5"/>
              <a:endCxn id="12329" idx="1"/>
            </p:cNvCxnSpPr>
            <p:nvPr/>
          </p:nvCxnSpPr>
          <p:spPr bwMode="auto">
            <a:xfrm>
              <a:off x="1897" y="1321"/>
              <a:ext cx="276" cy="574"/>
            </a:xfrm>
            <a:prstGeom prst="straightConnector1">
              <a:avLst/>
            </a:prstGeom>
            <a:noFill/>
            <a:ln w="9525">
              <a:solidFill>
                <a:schemeClr val="tx1"/>
              </a:solidFill>
              <a:round/>
              <a:headEnd/>
              <a:tailEnd/>
            </a:ln>
            <a:effectLst/>
          </p:spPr>
        </p:cxnSp>
        <p:cxnSp>
          <p:nvCxnSpPr>
            <p:cNvPr id="12349" name="AutoShape 61"/>
            <p:cNvCxnSpPr>
              <a:cxnSpLocks noChangeShapeType="1"/>
              <a:stCxn id="12329" idx="5"/>
              <a:endCxn id="12332" idx="2"/>
            </p:cNvCxnSpPr>
            <p:nvPr/>
          </p:nvCxnSpPr>
          <p:spPr bwMode="auto">
            <a:xfrm flipV="1">
              <a:off x="2233" y="1867"/>
              <a:ext cx="1367" cy="88"/>
            </a:xfrm>
            <a:prstGeom prst="straightConnector1">
              <a:avLst/>
            </a:prstGeom>
            <a:noFill/>
            <a:ln w="9525">
              <a:solidFill>
                <a:schemeClr val="tx1"/>
              </a:solidFill>
              <a:round/>
              <a:headEnd/>
              <a:tailEnd/>
            </a:ln>
            <a:effectLst/>
          </p:spPr>
        </p:cxnSp>
        <p:cxnSp>
          <p:nvCxnSpPr>
            <p:cNvPr id="12350" name="AutoShape 62"/>
            <p:cNvCxnSpPr>
              <a:cxnSpLocks noChangeShapeType="1"/>
              <a:stCxn id="12332" idx="6"/>
              <a:endCxn id="12331" idx="2"/>
            </p:cNvCxnSpPr>
            <p:nvPr/>
          </p:nvCxnSpPr>
          <p:spPr bwMode="auto">
            <a:xfrm flipV="1">
              <a:off x="3686" y="1819"/>
              <a:ext cx="250" cy="48"/>
            </a:xfrm>
            <a:prstGeom prst="straightConnector1">
              <a:avLst/>
            </a:prstGeom>
            <a:noFill/>
            <a:ln w="9525">
              <a:solidFill>
                <a:schemeClr val="tx1"/>
              </a:solidFill>
              <a:round/>
              <a:headEnd/>
              <a:tailEnd/>
            </a:ln>
            <a:effectLst/>
          </p:spPr>
        </p:cxnSp>
        <p:cxnSp>
          <p:nvCxnSpPr>
            <p:cNvPr id="12351" name="AutoShape 63"/>
            <p:cNvCxnSpPr>
              <a:cxnSpLocks noChangeShapeType="1"/>
              <a:stCxn id="12335" idx="4"/>
              <a:endCxn id="12334" idx="7"/>
            </p:cNvCxnSpPr>
            <p:nvPr/>
          </p:nvCxnSpPr>
          <p:spPr bwMode="auto">
            <a:xfrm flipH="1">
              <a:off x="3481" y="1286"/>
              <a:ext cx="114" cy="167"/>
            </a:xfrm>
            <a:prstGeom prst="straightConnector1">
              <a:avLst/>
            </a:prstGeom>
            <a:noFill/>
            <a:ln w="9525">
              <a:solidFill>
                <a:schemeClr val="tx1"/>
              </a:solidFill>
              <a:round/>
              <a:headEnd/>
              <a:tailEnd/>
            </a:ln>
            <a:effectLst/>
          </p:spPr>
        </p:cxnSp>
        <p:cxnSp>
          <p:nvCxnSpPr>
            <p:cNvPr id="12352" name="AutoShape 64"/>
            <p:cNvCxnSpPr>
              <a:cxnSpLocks noChangeShapeType="1"/>
              <a:stCxn id="12337" idx="4"/>
              <a:endCxn id="12336" idx="0"/>
            </p:cNvCxnSpPr>
            <p:nvPr/>
          </p:nvCxnSpPr>
          <p:spPr bwMode="auto">
            <a:xfrm>
              <a:off x="4075" y="1142"/>
              <a:ext cx="48" cy="154"/>
            </a:xfrm>
            <a:prstGeom prst="straightConnector1">
              <a:avLst/>
            </a:prstGeom>
            <a:noFill/>
            <a:ln w="9525">
              <a:solidFill>
                <a:schemeClr val="tx1"/>
              </a:solidFill>
              <a:round/>
              <a:headEnd/>
              <a:tailEnd/>
            </a:ln>
            <a:effectLst/>
          </p:spPr>
        </p:cxnSp>
        <p:cxnSp>
          <p:nvCxnSpPr>
            <p:cNvPr id="12353" name="AutoShape 65"/>
            <p:cNvCxnSpPr>
              <a:cxnSpLocks noChangeShapeType="1"/>
              <a:stCxn id="12334" idx="5"/>
              <a:endCxn id="12333" idx="2"/>
            </p:cNvCxnSpPr>
            <p:nvPr/>
          </p:nvCxnSpPr>
          <p:spPr bwMode="auto">
            <a:xfrm>
              <a:off x="3481" y="1513"/>
              <a:ext cx="263" cy="66"/>
            </a:xfrm>
            <a:prstGeom prst="straightConnector1">
              <a:avLst/>
            </a:prstGeom>
            <a:noFill/>
            <a:ln w="9525">
              <a:solidFill>
                <a:schemeClr val="tx1"/>
              </a:solidFill>
              <a:round/>
              <a:headEnd/>
              <a:tailEnd/>
            </a:ln>
            <a:effectLst/>
          </p:spPr>
        </p:cxnSp>
        <p:cxnSp>
          <p:nvCxnSpPr>
            <p:cNvPr id="12354" name="AutoShape 66"/>
            <p:cNvCxnSpPr>
              <a:cxnSpLocks noChangeShapeType="1"/>
              <a:stCxn id="12327" idx="6"/>
              <a:endCxn id="12334" idx="1"/>
            </p:cNvCxnSpPr>
            <p:nvPr/>
          </p:nvCxnSpPr>
          <p:spPr bwMode="auto">
            <a:xfrm>
              <a:off x="2198" y="1387"/>
              <a:ext cx="1223" cy="66"/>
            </a:xfrm>
            <a:prstGeom prst="straightConnector1">
              <a:avLst/>
            </a:prstGeom>
            <a:noFill/>
            <a:ln w="9525">
              <a:solidFill>
                <a:schemeClr val="tx1"/>
              </a:solidFill>
              <a:round/>
              <a:headEnd/>
              <a:tailEnd/>
            </a:ln>
            <a:effectLst/>
          </p:spPr>
        </p:cxnSp>
        <p:cxnSp>
          <p:nvCxnSpPr>
            <p:cNvPr id="12355" name="AutoShape 67"/>
            <p:cNvCxnSpPr>
              <a:cxnSpLocks noChangeShapeType="1"/>
              <a:stCxn id="12330" idx="6"/>
              <a:endCxn id="12334" idx="3"/>
            </p:cNvCxnSpPr>
            <p:nvPr/>
          </p:nvCxnSpPr>
          <p:spPr bwMode="auto">
            <a:xfrm flipV="1">
              <a:off x="2294" y="1513"/>
              <a:ext cx="1127" cy="162"/>
            </a:xfrm>
            <a:prstGeom prst="straightConnector1">
              <a:avLst/>
            </a:prstGeom>
            <a:noFill/>
            <a:ln w="9525">
              <a:solidFill>
                <a:schemeClr val="tx1"/>
              </a:solidFill>
              <a:round/>
              <a:headEnd/>
              <a:tailEnd/>
            </a:ln>
            <a:effectLst/>
          </p:spPr>
        </p:cxnSp>
        <p:sp>
          <p:nvSpPr>
            <p:cNvPr id="12356" name="Line 68"/>
            <p:cNvSpPr>
              <a:spLocks noChangeShapeType="1"/>
            </p:cNvSpPr>
            <p:nvPr/>
          </p:nvSpPr>
          <p:spPr bwMode="auto">
            <a:xfrm>
              <a:off x="1824" y="1728"/>
              <a:ext cx="48"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57" name="Line 69"/>
            <p:cNvSpPr>
              <a:spLocks noChangeShapeType="1"/>
            </p:cNvSpPr>
            <p:nvPr/>
          </p:nvSpPr>
          <p:spPr bwMode="auto">
            <a:xfrm flipV="1">
              <a:off x="1872" y="1632"/>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59" name="Line 71"/>
            <p:cNvSpPr>
              <a:spLocks noChangeShapeType="1"/>
            </p:cNvSpPr>
            <p:nvPr/>
          </p:nvSpPr>
          <p:spPr bwMode="auto">
            <a:xfrm>
              <a:off x="2064" y="1824"/>
              <a:ext cx="96"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0" name="Line 72"/>
            <p:cNvSpPr>
              <a:spLocks noChangeShapeType="1"/>
            </p:cNvSpPr>
            <p:nvPr/>
          </p:nvSpPr>
          <p:spPr bwMode="auto">
            <a:xfrm flipH="1" flipV="1">
              <a:off x="2160" y="1584"/>
              <a:ext cx="48"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1" name="Line 73"/>
            <p:cNvSpPr>
              <a:spLocks noChangeShapeType="1"/>
            </p:cNvSpPr>
            <p:nvPr/>
          </p:nvSpPr>
          <p:spPr bwMode="auto">
            <a:xfrm flipH="1">
              <a:off x="2016" y="1392"/>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2" name="Line 74"/>
            <p:cNvSpPr>
              <a:spLocks noChangeShapeType="1"/>
            </p:cNvSpPr>
            <p:nvPr/>
          </p:nvSpPr>
          <p:spPr bwMode="auto">
            <a:xfrm flipH="1">
              <a:off x="2112" y="1440"/>
              <a:ext cx="48"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3" name="Line 75"/>
            <p:cNvSpPr>
              <a:spLocks noChangeShapeType="1"/>
            </p:cNvSpPr>
            <p:nvPr/>
          </p:nvSpPr>
          <p:spPr bwMode="auto">
            <a:xfrm>
              <a:off x="3792" y="960"/>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4" name="Line 76"/>
            <p:cNvSpPr>
              <a:spLocks noChangeShapeType="1"/>
            </p:cNvSpPr>
            <p:nvPr/>
          </p:nvSpPr>
          <p:spPr bwMode="auto">
            <a:xfrm flipV="1">
              <a:off x="3648" y="1152"/>
              <a:ext cx="192"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5" name="Line 77"/>
            <p:cNvSpPr>
              <a:spLocks noChangeShapeType="1"/>
            </p:cNvSpPr>
            <p:nvPr/>
          </p:nvSpPr>
          <p:spPr bwMode="auto">
            <a:xfrm>
              <a:off x="3648" y="1248"/>
              <a:ext cx="144"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6" name="Line 78"/>
            <p:cNvSpPr>
              <a:spLocks noChangeShapeType="1"/>
            </p:cNvSpPr>
            <p:nvPr/>
          </p:nvSpPr>
          <p:spPr bwMode="auto">
            <a:xfrm flipH="1" flipV="1">
              <a:off x="3984" y="1008"/>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67" name="Line 79"/>
            <p:cNvSpPr>
              <a:spLocks noChangeShapeType="1"/>
            </p:cNvSpPr>
            <p:nvPr/>
          </p:nvSpPr>
          <p:spPr bwMode="auto">
            <a:xfrm flipH="1">
              <a:off x="4032" y="1344"/>
              <a:ext cx="48"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0" name="Line 82"/>
            <p:cNvSpPr>
              <a:spLocks noChangeShapeType="1"/>
            </p:cNvSpPr>
            <p:nvPr/>
          </p:nvSpPr>
          <p:spPr bwMode="auto">
            <a:xfrm flipH="1">
              <a:off x="4128" y="1344"/>
              <a:ext cx="48" cy="144"/>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1" name="Line 83"/>
            <p:cNvSpPr>
              <a:spLocks noChangeShapeType="1"/>
            </p:cNvSpPr>
            <p:nvPr/>
          </p:nvSpPr>
          <p:spPr bwMode="auto">
            <a:xfrm flipV="1">
              <a:off x="3984" y="1680"/>
              <a:ext cx="96" cy="9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2" name="Line 84"/>
            <p:cNvSpPr>
              <a:spLocks noChangeShapeType="1"/>
            </p:cNvSpPr>
            <p:nvPr/>
          </p:nvSpPr>
          <p:spPr bwMode="auto">
            <a:xfrm>
              <a:off x="3840" y="1584"/>
              <a:ext cx="96" cy="4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3" name="Freeform 85"/>
            <p:cNvSpPr>
              <a:spLocks/>
            </p:cNvSpPr>
            <p:nvPr/>
          </p:nvSpPr>
          <p:spPr bwMode="auto">
            <a:xfrm>
              <a:off x="2784" y="816"/>
              <a:ext cx="83" cy="1395"/>
            </a:xfrm>
            <a:custGeom>
              <a:avLst/>
              <a:gdLst/>
              <a:ahLst/>
              <a:cxnLst>
                <a:cxn ang="0">
                  <a:pos x="5" y="0"/>
                </a:cxn>
                <a:cxn ang="0">
                  <a:pos x="59" y="70"/>
                </a:cxn>
                <a:cxn ang="0">
                  <a:pos x="75" y="117"/>
                </a:cxn>
                <a:cxn ang="0">
                  <a:pos x="83" y="140"/>
                </a:cxn>
                <a:cxn ang="0">
                  <a:pos x="44" y="327"/>
                </a:cxn>
                <a:cxn ang="0">
                  <a:pos x="28" y="382"/>
                </a:cxn>
                <a:cxn ang="0">
                  <a:pos x="13" y="429"/>
                </a:cxn>
                <a:cxn ang="0">
                  <a:pos x="13" y="624"/>
                </a:cxn>
                <a:cxn ang="0">
                  <a:pos x="36" y="670"/>
                </a:cxn>
                <a:cxn ang="0">
                  <a:pos x="52" y="717"/>
                </a:cxn>
                <a:cxn ang="0">
                  <a:pos x="28" y="1192"/>
                </a:cxn>
                <a:cxn ang="0">
                  <a:pos x="52" y="1395"/>
                </a:cxn>
              </a:cxnLst>
              <a:rect l="0" t="0" r="r" b="b"/>
              <a:pathLst>
                <a:path w="83" h="1395">
                  <a:moveTo>
                    <a:pt x="5" y="0"/>
                  </a:moveTo>
                  <a:cubicBezTo>
                    <a:pt x="22" y="24"/>
                    <a:pt x="47" y="43"/>
                    <a:pt x="59" y="70"/>
                  </a:cubicBezTo>
                  <a:cubicBezTo>
                    <a:pt x="66" y="85"/>
                    <a:pt x="70" y="101"/>
                    <a:pt x="75" y="117"/>
                  </a:cubicBezTo>
                  <a:cubicBezTo>
                    <a:pt x="78" y="125"/>
                    <a:pt x="83" y="140"/>
                    <a:pt x="83" y="140"/>
                  </a:cubicBezTo>
                  <a:cubicBezTo>
                    <a:pt x="76" y="207"/>
                    <a:pt x="63" y="263"/>
                    <a:pt x="44" y="327"/>
                  </a:cubicBezTo>
                  <a:cubicBezTo>
                    <a:pt x="13" y="433"/>
                    <a:pt x="55" y="300"/>
                    <a:pt x="28" y="382"/>
                  </a:cubicBezTo>
                  <a:cubicBezTo>
                    <a:pt x="23" y="398"/>
                    <a:pt x="13" y="429"/>
                    <a:pt x="13" y="429"/>
                  </a:cubicBezTo>
                  <a:cubicBezTo>
                    <a:pt x="1" y="522"/>
                    <a:pt x="0" y="498"/>
                    <a:pt x="13" y="624"/>
                  </a:cubicBezTo>
                  <a:cubicBezTo>
                    <a:pt x="16" y="649"/>
                    <a:pt x="26" y="648"/>
                    <a:pt x="36" y="670"/>
                  </a:cubicBezTo>
                  <a:cubicBezTo>
                    <a:pt x="43" y="685"/>
                    <a:pt x="52" y="717"/>
                    <a:pt x="52" y="717"/>
                  </a:cubicBezTo>
                  <a:cubicBezTo>
                    <a:pt x="57" y="867"/>
                    <a:pt x="79" y="1045"/>
                    <a:pt x="28" y="1192"/>
                  </a:cubicBezTo>
                  <a:cubicBezTo>
                    <a:pt x="37" y="1266"/>
                    <a:pt x="52" y="1318"/>
                    <a:pt x="52" y="1395"/>
                  </a:cubicBezTo>
                </a:path>
              </a:pathLst>
            </a:custGeom>
            <a:noFill/>
            <a:ln w="38100"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grpSp>
        <p:nvGrpSpPr>
          <p:cNvPr id="3" name="Group 222"/>
          <p:cNvGrpSpPr>
            <a:grpSpLocks/>
          </p:cNvGrpSpPr>
          <p:nvPr/>
        </p:nvGrpSpPr>
        <p:grpSpPr bwMode="auto">
          <a:xfrm>
            <a:off x="1670050" y="3048000"/>
            <a:ext cx="1582738" cy="1828800"/>
            <a:chOff x="1052" y="1920"/>
            <a:chExt cx="997" cy="1152"/>
          </a:xfrm>
        </p:grpSpPr>
        <p:sp>
          <p:nvSpPr>
            <p:cNvPr id="12377" name="Freeform 89"/>
            <p:cNvSpPr>
              <a:spLocks/>
            </p:cNvSpPr>
            <p:nvPr/>
          </p:nvSpPr>
          <p:spPr bwMode="auto">
            <a:xfrm rot="-104804">
              <a:off x="1143" y="1920"/>
              <a:ext cx="780" cy="576"/>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8" name="Oval 90"/>
            <p:cNvSpPr>
              <a:spLocks noChangeArrowheads="1"/>
            </p:cNvSpPr>
            <p:nvPr/>
          </p:nvSpPr>
          <p:spPr bwMode="auto">
            <a:xfrm>
              <a:off x="1325" y="2059"/>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79" name="Oval 91"/>
            <p:cNvSpPr>
              <a:spLocks noChangeArrowheads="1"/>
            </p:cNvSpPr>
            <p:nvPr/>
          </p:nvSpPr>
          <p:spPr bwMode="auto">
            <a:xfrm>
              <a:off x="1406" y="2273"/>
              <a:ext cx="74"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0" name="Oval 92"/>
            <p:cNvSpPr>
              <a:spLocks noChangeArrowheads="1"/>
            </p:cNvSpPr>
            <p:nvPr/>
          </p:nvSpPr>
          <p:spPr bwMode="auto">
            <a:xfrm>
              <a:off x="1365" y="2617"/>
              <a:ext cx="74"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1" name="Oval 93"/>
            <p:cNvSpPr>
              <a:spLocks noChangeArrowheads="1"/>
            </p:cNvSpPr>
            <p:nvPr/>
          </p:nvSpPr>
          <p:spPr bwMode="auto">
            <a:xfrm>
              <a:off x="1652" y="2188"/>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2" name="Oval 94"/>
            <p:cNvSpPr>
              <a:spLocks noChangeArrowheads="1"/>
            </p:cNvSpPr>
            <p:nvPr/>
          </p:nvSpPr>
          <p:spPr bwMode="auto">
            <a:xfrm>
              <a:off x="1652" y="2359"/>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3" name="Oval 95"/>
            <p:cNvSpPr>
              <a:spLocks noChangeArrowheads="1"/>
            </p:cNvSpPr>
            <p:nvPr/>
          </p:nvSpPr>
          <p:spPr bwMode="auto">
            <a:xfrm>
              <a:off x="1488" y="2832"/>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4" name="Oval 96"/>
            <p:cNvSpPr>
              <a:spLocks noChangeArrowheads="1"/>
            </p:cNvSpPr>
            <p:nvPr/>
          </p:nvSpPr>
          <p:spPr bwMode="auto">
            <a:xfrm>
              <a:off x="1693" y="2841"/>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5" name="Oval 97"/>
            <p:cNvSpPr>
              <a:spLocks noChangeArrowheads="1"/>
            </p:cNvSpPr>
            <p:nvPr/>
          </p:nvSpPr>
          <p:spPr bwMode="auto">
            <a:xfrm>
              <a:off x="1734" y="2659"/>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4" name="Line 106"/>
            <p:cNvSpPr>
              <a:spLocks noChangeShapeType="1"/>
            </p:cNvSpPr>
            <p:nvPr/>
          </p:nvSpPr>
          <p:spPr bwMode="auto">
            <a:xfrm flipH="1">
              <a:off x="1325" y="2102"/>
              <a:ext cx="40" cy="171"/>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5" name="Line 107"/>
            <p:cNvSpPr>
              <a:spLocks noChangeShapeType="1"/>
            </p:cNvSpPr>
            <p:nvPr/>
          </p:nvSpPr>
          <p:spPr bwMode="auto">
            <a:xfrm>
              <a:off x="1406" y="2102"/>
              <a:ext cx="123"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396" name="AutoShape 108"/>
            <p:cNvCxnSpPr>
              <a:cxnSpLocks noChangeShapeType="1"/>
              <a:stCxn id="12379" idx="7"/>
              <a:endCxn id="12381" idx="2"/>
            </p:cNvCxnSpPr>
            <p:nvPr/>
          </p:nvCxnSpPr>
          <p:spPr bwMode="auto">
            <a:xfrm flipV="1">
              <a:off x="1469" y="2226"/>
              <a:ext cx="183" cy="59"/>
            </a:xfrm>
            <a:prstGeom prst="straightConnector1">
              <a:avLst/>
            </a:prstGeom>
            <a:noFill/>
            <a:ln w="9525">
              <a:solidFill>
                <a:schemeClr val="tx1"/>
              </a:solidFill>
              <a:round/>
              <a:headEnd/>
              <a:tailEnd/>
            </a:ln>
            <a:effectLst/>
          </p:spPr>
        </p:cxnSp>
        <p:cxnSp>
          <p:nvCxnSpPr>
            <p:cNvPr id="12397" name="AutoShape 109"/>
            <p:cNvCxnSpPr>
              <a:cxnSpLocks noChangeShapeType="1"/>
              <a:stCxn id="12379" idx="3"/>
              <a:endCxn id="12380" idx="0"/>
            </p:cNvCxnSpPr>
            <p:nvPr/>
          </p:nvCxnSpPr>
          <p:spPr bwMode="auto">
            <a:xfrm flipH="1">
              <a:off x="1402" y="2339"/>
              <a:ext cx="15" cy="278"/>
            </a:xfrm>
            <a:prstGeom prst="straightConnector1">
              <a:avLst/>
            </a:prstGeom>
            <a:noFill/>
            <a:ln w="9525">
              <a:solidFill>
                <a:schemeClr val="tx1"/>
              </a:solidFill>
              <a:round/>
              <a:headEnd/>
              <a:tailEnd/>
            </a:ln>
            <a:effectLst/>
          </p:spPr>
        </p:cxnSp>
        <p:cxnSp>
          <p:nvCxnSpPr>
            <p:cNvPr id="12398" name="AutoShape 110"/>
            <p:cNvCxnSpPr>
              <a:cxnSpLocks noChangeShapeType="1"/>
              <a:stCxn id="12383" idx="6"/>
              <a:endCxn id="12384" idx="2"/>
            </p:cNvCxnSpPr>
            <p:nvPr/>
          </p:nvCxnSpPr>
          <p:spPr bwMode="auto">
            <a:xfrm>
              <a:off x="1561" y="2870"/>
              <a:ext cx="132" cy="9"/>
            </a:xfrm>
            <a:prstGeom prst="straightConnector1">
              <a:avLst/>
            </a:prstGeom>
            <a:noFill/>
            <a:ln w="9525">
              <a:solidFill>
                <a:schemeClr val="tx1"/>
              </a:solidFill>
              <a:round/>
              <a:headEnd/>
              <a:tailEnd/>
            </a:ln>
            <a:effectLst/>
          </p:spPr>
        </p:cxnSp>
        <p:cxnSp>
          <p:nvCxnSpPr>
            <p:cNvPr id="12399" name="AutoShape 111"/>
            <p:cNvCxnSpPr>
              <a:cxnSpLocks noChangeShapeType="1"/>
              <a:stCxn id="12385" idx="4"/>
              <a:endCxn id="12384" idx="7"/>
            </p:cNvCxnSpPr>
            <p:nvPr/>
          </p:nvCxnSpPr>
          <p:spPr bwMode="auto">
            <a:xfrm flipH="1">
              <a:off x="1755" y="2736"/>
              <a:ext cx="16" cy="116"/>
            </a:xfrm>
            <a:prstGeom prst="straightConnector1">
              <a:avLst/>
            </a:prstGeom>
            <a:noFill/>
            <a:ln w="9525">
              <a:solidFill>
                <a:schemeClr val="tx1"/>
              </a:solidFill>
              <a:round/>
              <a:headEnd/>
              <a:tailEnd/>
            </a:ln>
            <a:effectLst/>
          </p:spPr>
        </p:cxnSp>
        <p:cxnSp>
          <p:nvCxnSpPr>
            <p:cNvPr id="12400" name="AutoShape 112"/>
            <p:cNvCxnSpPr>
              <a:cxnSpLocks noChangeShapeType="1"/>
              <a:stCxn id="12381" idx="4"/>
              <a:endCxn id="12382" idx="0"/>
            </p:cNvCxnSpPr>
            <p:nvPr/>
          </p:nvCxnSpPr>
          <p:spPr bwMode="auto">
            <a:xfrm>
              <a:off x="1688" y="2265"/>
              <a:ext cx="0" cy="94"/>
            </a:xfrm>
            <a:prstGeom prst="straightConnector1">
              <a:avLst/>
            </a:prstGeom>
            <a:noFill/>
            <a:ln w="9525">
              <a:solidFill>
                <a:schemeClr val="tx1"/>
              </a:solidFill>
              <a:round/>
              <a:headEnd/>
              <a:tailEnd/>
            </a:ln>
            <a:effectLst/>
          </p:spPr>
        </p:cxnSp>
        <p:cxnSp>
          <p:nvCxnSpPr>
            <p:cNvPr id="12403" name="AutoShape 115"/>
            <p:cNvCxnSpPr>
              <a:cxnSpLocks noChangeShapeType="1"/>
              <a:stCxn id="12379" idx="5"/>
              <a:endCxn id="12384" idx="1"/>
            </p:cNvCxnSpPr>
            <p:nvPr/>
          </p:nvCxnSpPr>
          <p:spPr bwMode="auto">
            <a:xfrm>
              <a:off x="1469" y="2339"/>
              <a:ext cx="235" cy="513"/>
            </a:xfrm>
            <a:prstGeom prst="straightConnector1">
              <a:avLst/>
            </a:prstGeom>
            <a:noFill/>
            <a:ln w="9525">
              <a:solidFill>
                <a:schemeClr val="tx1"/>
              </a:solidFill>
              <a:round/>
              <a:headEnd/>
              <a:tailEnd/>
            </a:ln>
            <a:effectLst/>
          </p:spPr>
        </p:cxnSp>
        <p:sp>
          <p:nvSpPr>
            <p:cNvPr id="12411" name="Line 123"/>
            <p:cNvSpPr>
              <a:spLocks noChangeShapeType="1"/>
            </p:cNvSpPr>
            <p:nvPr/>
          </p:nvSpPr>
          <p:spPr bwMode="auto">
            <a:xfrm>
              <a:off x="1406" y="2703"/>
              <a:ext cx="41" cy="8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2" name="Line 124"/>
            <p:cNvSpPr>
              <a:spLocks noChangeShapeType="1"/>
            </p:cNvSpPr>
            <p:nvPr/>
          </p:nvSpPr>
          <p:spPr bwMode="auto">
            <a:xfrm flipV="1">
              <a:off x="1447" y="2617"/>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3" name="Line 125"/>
            <p:cNvSpPr>
              <a:spLocks noChangeShapeType="1"/>
            </p:cNvSpPr>
            <p:nvPr/>
          </p:nvSpPr>
          <p:spPr bwMode="auto">
            <a:xfrm>
              <a:off x="1611" y="2789"/>
              <a:ext cx="82" cy="8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4" name="Line 126"/>
            <p:cNvSpPr>
              <a:spLocks noChangeShapeType="1"/>
            </p:cNvSpPr>
            <p:nvPr/>
          </p:nvSpPr>
          <p:spPr bwMode="auto">
            <a:xfrm flipH="1" flipV="1">
              <a:off x="1693" y="2616"/>
              <a:ext cx="41"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5" name="Line 127"/>
            <p:cNvSpPr>
              <a:spLocks noChangeShapeType="1"/>
            </p:cNvSpPr>
            <p:nvPr/>
          </p:nvSpPr>
          <p:spPr bwMode="auto">
            <a:xfrm flipH="1">
              <a:off x="1570" y="2402"/>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6" name="Line 128"/>
            <p:cNvSpPr>
              <a:spLocks noChangeShapeType="1"/>
            </p:cNvSpPr>
            <p:nvPr/>
          </p:nvSpPr>
          <p:spPr bwMode="auto">
            <a:xfrm flipH="1">
              <a:off x="1652" y="2445"/>
              <a:ext cx="41" cy="8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6" name="Freeform 138"/>
            <p:cNvSpPr>
              <a:spLocks/>
            </p:cNvSpPr>
            <p:nvPr/>
          </p:nvSpPr>
          <p:spPr bwMode="auto">
            <a:xfrm rot="-104804">
              <a:off x="1152" y="2544"/>
              <a:ext cx="780" cy="528"/>
            </a:xfrm>
            <a:custGeom>
              <a:avLst/>
              <a:gdLst/>
              <a:ahLst/>
              <a:cxnLst>
                <a:cxn ang="0">
                  <a:pos x="258" y="27"/>
                </a:cxn>
                <a:cxn ang="0">
                  <a:pos x="216" y="53"/>
                </a:cxn>
                <a:cxn ang="0">
                  <a:pos x="173" y="96"/>
                </a:cxn>
                <a:cxn ang="0">
                  <a:pos x="141" y="117"/>
                </a:cxn>
                <a:cxn ang="0">
                  <a:pos x="109" y="181"/>
                </a:cxn>
                <a:cxn ang="0">
                  <a:pos x="99" y="213"/>
                </a:cxn>
                <a:cxn ang="0">
                  <a:pos x="125" y="494"/>
                </a:cxn>
                <a:cxn ang="0">
                  <a:pos x="94" y="584"/>
                </a:cxn>
                <a:cxn ang="0">
                  <a:pos x="72" y="616"/>
                </a:cxn>
                <a:cxn ang="0">
                  <a:pos x="62" y="632"/>
                </a:cxn>
                <a:cxn ang="0">
                  <a:pos x="40" y="664"/>
                </a:cxn>
                <a:cxn ang="0">
                  <a:pos x="9" y="765"/>
                </a:cxn>
                <a:cxn ang="0">
                  <a:pos x="72" y="903"/>
                </a:cxn>
                <a:cxn ang="0">
                  <a:pos x="168" y="977"/>
                </a:cxn>
                <a:cxn ang="0">
                  <a:pos x="216" y="1004"/>
                </a:cxn>
                <a:cxn ang="0">
                  <a:pos x="247" y="1105"/>
                </a:cxn>
                <a:cxn ang="0">
                  <a:pos x="290" y="1174"/>
                </a:cxn>
                <a:cxn ang="0">
                  <a:pos x="322" y="1200"/>
                </a:cxn>
                <a:cxn ang="0">
                  <a:pos x="364" y="1243"/>
                </a:cxn>
                <a:cxn ang="0">
                  <a:pos x="508" y="1354"/>
                </a:cxn>
                <a:cxn ang="0">
                  <a:pos x="534" y="1360"/>
                </a:cxn>
                <a:cxn ang="0">
                  <a:pos x="550" y="1365"/>
                </a:cxn>
                <a:cxn ang="0">
                  <a:pos x="598" y="1376"/>
                </a:cxn>
                <a:cxn ang="0">
                  <a:pos x="736" y="1365"/>
                </a:cxn>
                <a:cxn ang="0">
                  <a:pos x="768" y="1354"/>
                </a:cxn>
                <a:cxn ang="0">
                  <a:pos x="800" y="1344"/>
                </a:cxn>
                <a:cxn ang="0">
                  <a:pos x="832" y="1328"/>
                </a:cxn>
                <a:cxn ang="0">
                  <a:pos x="895" y="1269"/>
                </a:cxn>
                <a:cxn ang="0">
                  <a:pos x="938" y="1195"/>
                </a:cxn>
                <a:cxn ang="0">
                  <a:pos x="948" y="1179"/>
                </a:cxn>
                <a:cxn ang="0">
                  <a:pos x="964" y="1174"/>
                </a:cxn>
                <a:cxn ang="0">
                  <a:pos x="986" y="1142"/>
                </a:cxn>
                <a:cxn ang="0">
                  <a:pos x="996" y="1110"/>
                </a:cxn>
                <a:cxn ang="0">
                  <a:pos x="1001" y="1094"/>
                </a:cxn>
                <a:cxn ang="0">
                  <a:pos x="938" y="861"/>
                </a:cxn>
                <a:cxn ang="0">
                  <a:pos x="901" y="781"/>
                </a:cxn>
                <a:cxn ang="0">
                  <a:pos x="885" y="733"/>
                </a:cxn>
                <a:cxn ang="0">
                  <a:pos x="948" y="542"/>
                </a:cxn>
                <a:cxn ang="0">
                  <a:pos x="906" y="314"/>
                </a:cxn>
                <a:cxn ang="0">
                  <a:pos x="874" y="250"/>
                </a:cxn>
                <a:cxn ang="0">
                  <a:pos x="720" y="223"/>
                </a:cxn>
                <a:cxn ang="0">
                  <a:pos x="603" y="207"/>
                </a:cxn>
                <a:cxn ang="0">
                  <a:pos x="571" y="181"/>
                </a:cxn>
                <a:cxn ang="0">
                  <a:pos x="529" y="128"/>
                </a:cxn>
                <a:cxn ang="0">
                  <a:pos x="449" y="75"/>
                </a:cxn>
                <a:cxn ang="0">
                  <a:pos x="338" y="0"/>
                </a:cxn>
                <a:cxn ang="0">
                  <a:pos x="285" y="6"/>
                </a:cxn>
                <a:cxn ang="0">
                  <a:pos x="258" y="27"/>
                </a:cxn>
              </a:cxnLst>
              <a:rect l="0" t="0" r="r" b="b"/>
              <a:pathLst>
                <a:path w="1001" h="1376">
                  <a:moveTo>
                    <a:pt x="258" y="27"/>
                  </a:moveTo>
                  <a:cubicBezTo>
                    <a:pt x="226" y="37"/>
                    <a:pt x="254" y="44"/>
                    <a:pt x="216" y="53"/>
                  </a:cubicBezTo>
                  <a:cubicBezTo>
                    <a:pt x="198" y="65"/>
                    <a:pt x="189" y="83"/>
                    <a:pt x="173" y="96"/>
                  </a:cubicBezTo>
                  <a:cubicBezTo>
                    <a:pt x="163" y="104"/>
                    <a:pt x="141" y="117"/>
                    <a:pt x="141" y="117"/>
                  </a:cubicBezTo>
                  <a:cubicBezTo>
                    <a:pt x="124" y="143"/>
                    <a:pt x="118" y="153"/>
                    <a:pt x="109" y="181"/>
                  </a:cubicBezTo>
                  <a:cubicBezTo>
                    <a:pt x="105" y="192"/>
                    <a:pt x="99" y="213"/>
                    <a:pt x="99" y="213"/>
                  </a:cubicBezTo>
                  <a:cubicBezTo>
                    <a:pt x="106" y="307"/>
                    <a:pt x="112" y="400"/>
                    <a:pt x="125" y="494"/>
                  </a:cubicBezTo>
                  <a:cubicBezTo>
                    <a:pt x="121" y="528"/>
                    <a:pt x="124" y="564"/>
                    <a:pt x="94" y="584"/>
                  </a:cubicBezTo>
                  <a:cubicBezTo>
                    <a:pt x="87" y="595"/>
                    <a:pt x="79" y="605"/>
                    <a:pt x="72" y="616"/>
                  </a:cubicBezTo>
                  <a:cubicBezTo>
                    <a:pt x="69" y="621"/>
                    <a:pt x="65" y="627"/>
                    <a:pt x="62" y="632"/>
                  </a:cubicBezTo>
                  <a:cubicBezTo>
                    <a:pt x="55" y="643"/>
                    <a:pt x="40" y="664"/>
                    <a:pt x="40" y="664"/>
                  </a:cubicBezTo>
                  <a:cubicBezTo>
                    <a:pt x="29" y="698"/>
                    <a:pt x="17" y="731"/>
                    <a:pt x="9" y="765"/>
                  </a:cubicBezTo>
                  <a:cubicBezTo>
                    <a:pt x="15" y="873"/>
                    <a:pt x="0" y="853"/>
                    <a:pt x="72" y="903"/>
                  </a:cubicBezTo>
                  <a:cubicBezTo>
                    <a:pt x="95" y="936"/>
                    <a:pt x="129" y="965"/>
                    <a:pt x="168" y="977"/>
                  </a:cubicBezTo>
                  <a:cubicBezTo>
                    <a:pt x="184" y="988"/>
                    <a:pt x="200" y="993"/>
                    <a:pt x="216" y="1004"/>
                  </a:cubicBezTo>
                  <a:cubicBezTo>
                    <a:pt x="236" y="1036"/>
                    <a:pt x="233" y="1072"/>
                    <a:pt x="247" y="1105"/>
                  </a:cubicBezTo>
                  <a:cubicBezTo>
                    <a:pt x="258" y="1130"/>
                    <a:pt x="275" y="1152"/>
                    <a:pt x="290" y="1174"/>
                  </a:cubicBezTo>
                  <a:cubicBezTo>
                    <a:pt x="298" y="1185"/>
                    <a:pt x="313" y="1189"/>
                    <a:pt x="322" y="1200"/>
                  </a:cubicBezTo>
                  <a:cubicBezTo>
                    <a:pt x="336" y="1217"/>
                    <a:pt x="345" y="1230"/>
                    <a:pt x="364" y="1243"/>
                  </a:cubicBezTo>
                  <a:cubicBezTo>
                    <a:pt x="384" y="1296"/>
                    <a:pt x="454" y="1341"/>
                    <a:pt x="508" y="1354"/>
                  </a:cubicBezTo>
                  <a:cubicBezTo>
                    <a:pt x="517" y="1356"/>
                    <a:pt x="525" y="1358"/>
                    <a:pt x="534" y="1360"/>
                  </a:cubicBezTo>
                  <a:cubicBezTo>
                    <a:pt x="539" y="1361"/>
                    <a:pt x="545" y="1364"/>
                    <a:pt x="550" y="1365"/>
                  </a:cubicBezTo>
                  <a:cubicBezTo>
                    <a:pt x="566" y="1369"/>
                    <a:pt x="598" y="1376"/>
                    <a:pt x="598" y="1376"/>
                  </a:cubicBezTo>
                  <a:cubicBezTo>
                    <a:pt x="639" y="1374"/>
                    <a:pt x="692" y="1374"/>
                    <a:pt x="736" y="1365"/>
                  </a:cubicBezTo>
                  <a:cubicBezTo>
                    <a:pt x="747" y="1363"/>
                    <a:pt x="758" y="1357"/>
                    <a:pt x="768" y="1354"/>
                  </a:cubicBezTo>
                  <a:cubicBezTo>
                    <a:pt x="779" y="1350"/>
                    <a:pt x="800" y="1344"/>
                    <a:pt x="800" y="1344"/>
                  </a:cubicBezTo>
                  <a:cubicBezTo>
                    <a:pt x="810" y="1337"/>
                    <a:pt x="823" y="1335"/>
                    <a:pt x="832" y="1328"/>
                  </a:cubicBezTo>
                  <a:cubicBezTo>
                    <a:pt x="850" y="1314"/>
                    <a:pt x="878" y="1286"/>
                    <a:pt x="895" y="1269"/>
                  </a:cubicBezTo>
                  <a:cubicBezTo>
                    <a:pt x="907" y="1237"/>
                    <a:pt x="909" y="1215"/>
                    <a:pt x="938" y="1195"/>
                  </a:cubicBezTo>
                  <a:cubicBezTo>
                    <a:pt x="941" y="1190"/>
                    <a:pt x="943" y="1183"/>
                    <a:pt x="948" y="1179"/>
                  </a:cubicBezTo>
                  <a:cubicBezTo>
                    <a:pt x="952" y="1175"/>
                    <a:pt x="960" y="1178"/>
                    <a:pt x="964" y="1174"/>
                  </a:cubicBezTo>
                  <a:cubicBezTo>
                    <a:pt x="973" y="1165"/>
                    <a:pt x="986" y="1142"/>
                    <a:pt x="986" y="1142"/>
                  </a:cubicBezTo>
                  <a:cubicBezTo>
                    <a:pt x="989" y="1131"/>
                    <a:pt x="993" y="1121"/>
                    <a:pt x="996" y="1110"/>
                  </a:cubicBezTo>
                  <a:cubicBezTo>
                    <a:pt x="998" y="1105"/>
                    <a:pt x="1001" y="1094"/>
                    <a:pt x="1001" y="1094"/>
                  </a:cubicBezTo>
                  <a:cubicBezTo>
                    <a:pt x="997" y="1038"/>
                    <a:pt x="994" y="896"/>
                    <a:pt x="938" y="861"/>
                  </a:cubicBezTo>
                  <a:cubicBezTo>
                    <a:pt x="928" y="834"/>
                    <a:pt x="914" y="807"/>
                    <a:pt x="901" y="781"/>
                  </a:cubicBezTo>
                  <a:cubicBezTo>
                    <a:pt x="893" y="766"/>
                    <a:pt x="885" y="733"/>
                    <a:pt x="885" y="733"/>
                  </a:cubicBezTo>
                  <a:cubicBezTo>
                    <a:pt x="894" y="663"/>
                    <a:pt x="911" y="602"/>
                    <a:pt x="948" y="542"/>
                  </a:cubicBezTo>
                  <a:cubicBezTo>
                    <a:pt x="967" y="476"/>
                    <a:pt x="974" y="356"/>
                    <a:pt x="906" y="314"/>
                  </a:cubicBezTo>
                  <a:cubicBezTo>
                    <a:pt x="893" y="295"/>
                    <a:pt x="893" y="265"/>
                    <a:pt x="874" y="250"/>
                  </a:cubicBezTo>
                  <a:cubicBezTo>
                    <a:pt x="839" y="223"/>
                    <a:pt x="753" y="225"/>
                    <a:pt x="720" y="223"/>
                  </a:cubicBezTo>
                  <a:cubicBezTo>
                    <a:pt x="681" y="217"/>
                    <a:pt x="640" y="221"/>
                    <a:pt x="603" y="207"/>
                  </a:cubicBezTo>
                  <a:cubicBezTo>
                    <a:pt x="593" y="198"/>
                    <a:pt x="581" y="191"/>
                    <a:pt x="571" y="181"/>
                  </a:cubicBezTo>
                  <a:cubicBezTo>
                    <a:pt x="555" y="165"/>
                    <a:pt x="544" y="143"/>
                    <a:pt x="529" y="128"/>
                  </a:cubicBezTo>
                  <a:cubicBezTo>
                    <a:pt x="506" y="105"/>
                    <a:pt x="473" y="97"/>
                    <a:pt x="449" y="75"/>
                  </a:cubicBezTo>
                  <a:cubicBezTo>
                    <a:pt x="394" y="25"/>
                    <a:pt x="407" y="26"/>
                    <a:pt x="338" y="0"/>
                  </a:cubicBezTo>
                  <a:cubicBezTo>
                    <a:pt x="320" y="2"/>
                    <a:pt x="303" y="3"/>
                    <a:pt x="285" y="6"/>
                  </a:cubicBezTo>
                  <a:cubicBezTo>
                    <a:pt x="276" y="7"/>
                    <a:pt x="245" y="14"/>
                    <a:pt x="258" y="27"/>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31" name="Freeform 143"/>
            <p:cNvSpPr>
              <a:spLocks/>
            </p:cNvSpPr>
            <p:nvPr/>
          </p:nvSpPr>
          <p:spPr bwMode="auto">
            <a:xfrm>
              <a:off x="1052" y="2455"/>
              <a:ext cx="997" cy="117"/>
            </a:xfrm>
            <a:custGeom>
              <a:avLst/>
              <a:gdLst/>
              <a:ahLst/>
              <a:cxnLst>
                <a:cxn ang="0">
                  <a:pos x="0" y="0"/>
                </a:cxn>
                <a:cxn ang="0">
                  <a:pos x="171" y="8"/>
                </a:cxn>
                <a:cxn ang="0">
                  <a:pos x="265" y="39"/>
                </a:cxn>
                <a:cxn ang="0">
                  <a:pos x="530" y="70"/>
                </a:cxn>
                <a:cxn ang="0">
                  <a:pos x="623" y="109"/>
                </a:cxn>
                <a:cxn ang="0">
                  <a:pos x="647" y="117"/>
                </a:cxn>
                <a:cxn ang="0">
                  <a:pos x="888" y="109"/>
                </a:cxn>
                <a:cxn ang="0">
                  <a:pos x="997" y="93"/>
                </a:cxn>
              </a:cxnLst>
              <a:rect l="0" t="0" r="r" b="b"/>
              <a:pathLst>
                <a:path w="997" h="117">
                  <a:moveTo>
                    <a:pt x="0" y="0"/>
                  </a:moveTo>
                  <a:cubicBezTo>
                    <a:pt x="57" y="3"/>
                    <a:pt x="114" y="4"/>
                    <a:pt x="171" y="8"/>
                  </a:cubicBezTo>
                  <a:cubicBezTo>
                    <a:pt x="204" y="11"/>
                    <a:pt x="233" y="34"/>
                    <a:pt x="265" y="39"/>
                  </a:cubicBezTo>
                  <a:cubicBezTo>
                    <a:pt x="360" y="53"/>
                    <a:pt x="426" y="65"/>
                    <a:pt x="530" y="70"/>
                  </a:cubicBezTo>
                  <a:cubicBezTo>
                    <a:pt x="563" y="81"/>
                    <a:pt x="589" y="98"/>
                    <a:pt x="623" y="109"/>
                  </a:cubicBezTo>
                  <a:cubicBezTo>
                    <a:pt x="631" y="112"/>
                    <a:pt x="647" y="117"/>
                    <a:pt x="647" y="117"/>
                  </a:cubicBezTo>
                  <a:cubicBezTo>
                    <a:pt x="727" y="114"/>
                    <a:pt x="808" y="113"/>
                    <a:pt x="888" y="109"/>
                  </a:cubicBezTo>
                  <a:cubicBezTo>
                    <a:pt x="925" y="107"/>
                    <a:pt x="959" y="93"/>
                    <a:pt x="997" y="93"/>
                  </a:cubicBezTo>
                </a:path>
              </a:pathLst>
            </a:custGeom>
            <a:noFill/>
            <a:ln w="31750"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grpSp>
      <p:grpSp>
        <p:nvGrpSpPr>
          <p:cNvPr id="4" name="Group 279"/>
          <p:cNvGrpSpPr>
            <a:grpSpLocks/>
          </p:cNvGrpSpPr>
          <p:nvPr/>
        </p:nvGrpSpPr>
        <p:grpSpPr bwMode="auto">
          <a:xfrm>
            <a:off x="6172200" y="3008313"/>
            <a:ext cx="1828800" cy="1487487"/>
            <a:chOff x="3888" y="1895"/>
            <a:chExt cx="1152" cy="937"/>
          </a:xfrm>
        </p:grpSpPr>
        <p:sp>
          <p:nvSpPr>
            <p:cNvPr id="12429" name="Freeform 141"/>
            <p:cNvSpPr>
              <a:spLocks/>
            </p:cNvSpPr>
            <p:nvPr/>
          </p:nvSpPr>
          <p:spPr bwMode="auto">
            <a:xfrm>
              <a:off x="4272" y="2304"/>
              <a:ext cx="720" cy="528"/>
            </a:xfrm>
            <a:custGeom>
              <a:avLst/>
              <a:gdLst/>
              <a:ahLst/>
              <a:cxnLst>
                <a:cxn ang="0">
                  <a:pos x="732" y="0"/>
                </a:cxn>
                <a:cxn ang="0">
                  <a:pos x="576" y="8"/>
                </a:cxn>
                <a:cxn ang="0">
                  <a:pos x="381" y="86"/>
                </a:cxn>
                <a:cxn ang="0">
                  <a:pos x="311" y="117"/>
                </a:cxn>
                <a:cxn ang="0">
                  <a:pos x="249" y="203"/>
                </a:cxn>
                <a:cxn ang="0">
                  <a:pos x="226" y="211"/>
                </a:cxn>
                <a:cxn ang="0">
                  <a:pos x="202" y="226"/>
                </a:cxn>
                <a:cxn ang="0">
                  <a:pos x="124" y="312"/>
                </a:cxn>
                <a:cxn ang="0">
                  <a:pos x="70" y="374"/>
                </a:cxn>
                <a:cxn ang="0">
                  <a:pos x="23" y="406"/>
                </a:cxn>
                <a:cxn ang="0">
                  <a:pos x="0" y="452"/>
                </a:cxn>
                <a:cxn ang="0">
                  <a:pos x="7" y="632"/>
                </a:cxn>
                <a:cxn ang="0">
                  <a:pos x="46" y="710"/>
                </a:cxn>
                <a:cxn ang="0">
                  <a:pos x="444" y="717"/>
                </a:cxn>
                <a:cxn ang="0">
                  <a:pos x="724" y="710"/>
                </a:cxn>
                <a:cxn ang="0">
                  <a:pos x="771" y="694"/>
                </a:cxn>
                <a:cxn ang="0">
                  <a:pos x="818" y="569"/>
                </a:cxn>
                <a:cxn ang="0">
                  <a:pos x="833" y="484"/>
                </a:cxn>
                <a:cxn ang="0">
                  <a:pos x="841" y="437"/>
                </a:cxn>
                <a:cxn ang="0">
                  <a:pos x="818" y="117"/>
                </a:cxn>
                <a:cxn ang="0">
                  <a:pos x="771" y="24"/>
                </a:cxn>
                <a:cxn ang="0">
                  <a:pos x="732" y="0"/>
                </a:cxn>
              </a:cxnLst>
              <a:rect l="0" t="0" r="r" b="b"/>
              <a:pathLst>
                <a:path w="849" h="717">
                  <a:moveTo>
                    <a:pt x="732" y="0"/>
                  </a:moveTo>
                  <a:cubicBezTo>
                    <a:pt x="680" y="3"/>
                    <a:pt x="628" y="3"/>
                    <a:pt x="576" y="8"/>
                  </a:cubicBezTo>
                  <a:cubicBezTo>
                    <a:pt x="508" y="14"/>
                    <a:pt x="445" y="65"/>
                    <a:pt x="381" y="86"/>
                  </a:cubicBezTo>
                  <a:cubicBezTo>
                    <a:pt x="357" y="102"/>
                    <a:pt x="338" y="109"/>
                    <a:pt x="311" y="117"/>
                  </a:cubicBezTo>
                  <a:cubicBezTo>
                    <a:pt x="276" y="141"/>
                    <a:pt x="280" y="179"/>
                    <a:pt x="249" y="203"/>
                  </a:cubicBezTo>
                  <a:cubicBezTo>
                    <a:pt x="243" y="208"/>
                    <a:pt x="233" y="207"/>
                    <a:pt x="226" y="211"/>
                  </a:cubicBezTo>
                  <a:cubicBezTo>
                    <a:pt x="218" y="215"/>
                    <a:pt x="209" y="220"/>
                    <a:pt x="202" y="226"/>
                  </a:cubicBezTo>
                  <a:cubicBezTo>
                    <a:pt x="170" y="253"/>
                    <a:pt x="160" y="290"/>
                    <a:pt x="124" y="312"/>
                  </a:cubicBezTo>
                  <a:cubicBezTo>
                    <a:pt x="115" y="340"/>
                    <a:pt x="94" y="355"/>
                    <a:pt x="70" y="374"/>
                  </a:cubicBezTo>
                  <a:cubicBezTo>
                    <a:pt x="55" y="386"/>
                    <a:pt x="23" y="406"/>
                    <a:pt x="23" y="406"/>
                  </a:cubicBezTo>
                  <a:cubicBezTo>
                    <a:pt x="14" y="419"/>
                    <a:pt x="0" y="434"/>
                    <a:pt x="0" y="452"/>
                  </a:cubicBezTo>
                  <a:cubicBezTo>
                    <a:pt x="0" y="512"/>
                    <a:pt x="3" y="572"/>
                    <a:pt x="7" y="632"/>
                  </a:cubicBezTo>
                  <a:cubicBezTo>
                    <a:pt x="9" y="653"/>
                    <a:pt x="17" y="708"/>
                    <a:pt x="46" y="710"/>
                  </a:cubicBezTo>
                  <a:cubicBezTo>
                    <a:pt x="178" y="717"/>
                    <a:pt x="311" y="715"/>
                    <a:pt x="444" y="717"/>
                  </a:cubicBezTo>
                  <a:cubicBezTo>
                    <a:pt x="537" y="715"/>
                    <a:pt x="631" y="717"/>
                    <a:pt x="724" y="710"/>
                  </a:cubicBezTo>
                  <a:cubicBezTo>
                    <a:pt x="741" y="709"/>
                    <a:pt x="771" y="694"/>
                    <a:pt x="771" y="694"/>
                  </a:cubicBezTo>
                  <a:cubicBezTo>
                    <a:pt x="796" y="658"/>
                    <a:pt x="809" y="612"/>
                    <a:pt x="818" y="569"/>
                  </a:cubicBezTo>
                  <a:cubicBezTo>
                    <a:pt x="824" y="541"/>
                    <a:pt x="828" y="512"/>
                    <a:pt x="833" y="484"/>
                  </a:cubicBezTo>
                  <a:cubicBezTo>
                    <a:pt x="836" y="468"/>
                    <a:pt x="841" y="437"/>
                    <a:pt x="841" y="437"/>
                  </a:cubicBezTo>
                  <a:cubicBezTo>
                    <a:pt x="838" y="340"/>
                    <a:pt x="849" y="218"/>
                    <a:pt x="818" y="117"/>
                  </a:cubicBezTo>
                  <a:cubicBezTo>
                    <a:pt x="808" y="85"/>
                    <a:pt x="796" y="49"/>
                    <a:pt x="771" y="24"/>
                  </a:cubicBezTo>
                  <a:cubicBezTo>
                    <a:pt x="764" y="17"/>
                    <a:pt x="713" y="0"/>
                    <a:pt x="732" y="0"/>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6" name="Oval 98"/>
            <p:cNvSpPr>
              <a:spLocks noChangeArrowheads="1"/>
            </p:cNvSpPr>
            <p:nvPr/>
          </p:nvSpPr>
          <p:spPr bwMode="auto">
            <a:xfrm>
              <a:off x="4629" y="2726"/>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7" name="Oval 99"/>
            <p:cNvSpPr>
              <a:spLocks noChangeArrowheads="1"/>
            </p:cNvSpPr>
            <p:nvPr/>
          </p:nvSpPr>
          <p:spPr bwMode="auto">
            <a:xfrm>
              <a:off x="4308" y="2711"/>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8" name="Oval 100"/>
            <p:cNvSpPr>
              <a:spLocks noChangeArrowheads="1"/>
            </p:cNvSpPr>
            <p:nvPr/>
          </p:nvSpPr>
          <p:spPr bwMode="auto">
            <a:xfrm>
              <a:off x="4526" y="2501"/>
              <a:ext cx="74"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89" name="Oval 101"/>
            <p:cNvSpPr>
              <a:spLocks noChangeArrowheads="1"/>
            </p:cNvSpPr>
            <p:nvPr/>
          </p:nvSpPr>
          <p:spPr bwMode="auto">
            <a:xfrm>
              <a:off x="4144" y="2367"/>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0" name="Oval 102"/>
            <p:cNvSpPr>
              <a:spLocks noChangeArrowheads="1"/>
            </p:cNvSpPr>
            <p:nvPr/>
          </p:nvSpPr>
          <p:spPr bwMode="auto">
            <a:xfrm>
              <a:off x="4267" y="2153"/>
              <a:ext cx="73" cy="76"/>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1" name="Oval 103"/>
            <p:cNvSpPr>
              <a:spLocks noChangeArrowheads="1"/>
            </p:cNvSpPr>
            <p:nvPr/>
          </p:nvSpPr>
          <p:spPr bwMode="auto">
            <a:xfrm>
              <a:off x="4815" y="2324"/>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2" name="Oval 104"/>
            <p:cNvSpPr>
              <a:spLocks noChangeArrowheads="1"/>
            </p:cNvSpPr>
            <p:nvPr/>
          </p:nvSpPr>
          <p:spPr bwMode="auto">
            <a:xfrm>
              <a:off x="4676" y="2024"/>
              <a:ext cx="73"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393" name="Oval 105"/>
            <p:cNvSpPr>
              <a:spLocks noChangeArrowheads="1"/>
            </p:cNvSpPr>
            <p:nvPr/>
          </p:nvSpPr>
          <p:spPr bwMode="auto">
            <a:xfrm>
              <a:off x="4389" y="1895"/>
              <a:ext cx="74" cy="7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405" name="AutoShape 117"/>
            <p:cNvCxnSpPr>
              <a:cxnSpLocks noChangeShapeType="1"/>
              <a:stCxn id="12387" idx="6"/>
              <a:endCxn id="12386" idx="2"/>
            </p:cNvCxnSpPr>
            <p:nvPr/>
          </p:nvCxnSpPr>
          <p:spPr bwMode="auto">
            <a:xfrm>
              <a:off x="4381" y="2750"/>
              <a:ext cx="248" cy="15"/>
            </a:xfrm>
            <a:prstGeom prst="straightConnector1">
              <a:avLst/>
            </a:prstGeom>
            <a:noFill/>
            <a:ln w="9525">
              <a:solidFill>
                <a:schemeClr val="tx1"/>
              </a:solidFill>
              <a:round/>
              <a:headEnd/>
              <a:tailEnd/>
            </a:ln>
            <a:effectLst/>
          </p:spPr>
        </p:cxnSp>
        <p:cxnSp>
          <p:nvCxnSpPr>
            <p:cNvPr id="12406" name="AutoShape 118"/>
            <p:cNvCxnSpPr>
              <a:cxnSpLocks noChangeShapeType="1"/>
              <a:stCxn id="12390" idx="4"/>
              <a:endCxn id="12389" idx="7"/>
            </p:cNvCxnSpPr>
            <p:nvPr/>
          </p:nvCxnSpPr>
          <p:spPr bwMode="auto">
            <a:xfrm flipH="1">
              <a:off x="4206" y="2229"/>
              <a:ext cx="97" cy="150"/>
            </a:xfrm>
            <a:prstGeom prst="straightConnector1">
              <a:avLst/>
            </a:prstGeom>
            <a:noFill/>
            <a:ln w="9525">
              <a:solidFill>
                <a:schemeClr val="tx1"/>
              </a:solidFill>
              <a:round/>
              <a:headEnd/>
              <a:tailEnd/>
            </a:ln>
            <a:effectLst/>
          </p:spPr>
        </p:cxnSp>
        <p:cxnSp>
          <p:nvCxnSpPr>
            <p:cNvPr id="12407" name="AutoShape 119"/>
            <p:cNvCxnSpPr>
              <a:cxnSpLocks noChangeShapeType="1"/>
              <a:stCxn id="12392" idx="4"/>
              <a:endCxn id="12391" idx="0"/>
            </p:cNvCxnSpPr>
            <p:nvPr/>
          </p:nvCxnSpPr>
          <p:spPr bwMode="auto">
            <a:xfrm>
              <a:off x="4713" y="2101"/>
              <a:ext cx="139" cy="223"/>
            </a:xfrm>
            <a:prstGeom prst="straightConnector1">
              <a:avLst/>
            </a:prstGeom>
            <a:noFill/>
            <a:ln w="9525">
              <a:solidFill>
                <a:schemeClr val="tx1"/>
              </a:solidFill>
              <a:round/>
              <a:headEnd/>
              <a:tailEnd/>
            </a:ln>
            <a:effectLst/>
          </p:spPr>
        </p:cxnSp>
        <p:cxnSp>
          <p:nvCxnSpPr>
            <p:cNvPr id="12408" name="AutoShape 120"/>
            <p:cNvCxnSpPr>
              <a:cxnSpLocks noChangeShapeType="1"/>
              <a:stCxn id="12389" idx="5"/>
              <a:endCxn id="12388" idx="2"/>
            </p:cNvCxnSpPr>
            <p:nvPr/>
          </p:nvCxnSpPr>
          <p:spPr bwMode="auto">
            <a:xfrm>
              <a:off x="4206" y="2433"/>
              <a:ext cx="320" cy="107"/>
            </a:xfrm>
            <a:prstGeom prst="straightConnector1">
              <a:avLst/>
            </a:prstGeom>
            <a:noFill/>
            <a:ln w="9525">
              <a:solidFill>
                <a:schemeClr val="tx1"/>
              </a:solidFill>
              <a:round/>
              <a:headEnd/>
              <a:tailEnd/>
            </a:ln>
            <a:effectLst/>
          </p:spPr>
        </p:cxnSp>
        <p:sp>
          <p:nvSpPr>
            <p:cNvPr id="12417" name="Line 129"/>
            <p:cNvSpPr>
              <a:spLocks noChangeShapeType="1"/>
            </p:cNvSpPr>
            <p:nvPr/>
          </p:nvSpPr>
          <p:spPr bwMode="auto">
            <a:xfrm>
              <a:off x="4471" y="1938"/>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8" name="Line 130"/>
            <p:cNvSpPr>
              <a:spLocks noChangeShapeType="1"/>
            </p:cNvSpPr>
            <p:nvPr/>
          </p:nvSpPr>
          <p:spPr bwMode="auto">
            <a:xfrm flipV="1">
              <a:off x="4349" y="2110"/>
              <a:ext cx="163" cy="8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19" name="Line 131"/>
            <p:cNvSpPr>
              <a:spLocks noChangeShapeType="1"/>
            </p:cNvSpPr>
            <p:nvPr/>
          </p:nvSpPr>
          <p:spPr bwMode="auto">
            <a:xfrm>
              <a:off x="4349" y="2195"/>
              <a:ext cx="12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0" name="Line 132"/>
            <p:cNvSpPr>
              <a:spLocks noChangeShapeType="1"/>
            </p:cNvSpPr>
            <p:nvPr/>
          </p:nvSpPr>
          <p:spPr bwMode="auto">
            <a:xfrm flipH="1" flipV="1">
              <a:off x="4635" y="1981"/>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1" name="Line 133"/>
            <p:cNvSpPr>
              <a:spLocks noChangeShapeType="1"/>
            </p:cNvSpPr>
            <p:nvPr/>
          </p:nvSpPr>
          <p:spPr bwMode="auto">
            <a:xfrm flipH="1">
              <a:off x="4774" y="2367"/>
              <a:ext cx="41"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2" name="Line 134"/>
            <p:cNvSpPr>
              <a:spLocks noChangeShapeType="1"/>
            </p:cNvSpPr>
            <p:nvPr/>
          </p:nvSpPr>
          <p:spPr bwMode="auto">
            <a:xfrm flipH="1">
              <a:off x="4856" y="2367"/>
              <a:ext cx="40" cy="129"/>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3" name="Line 135"/>
            <p:cNvSpPr>
              <a:spLocks noChangeShapeType="1"/>
            </p:cNvSpPr>
            <p:nvPr/>
          </p:nvSpPr>
          <p:spPr bwMode="auto">
            <a:xfrm flipV="1">
              <a:off x="4670" y="2640"/>
              <a:ext cx="82" cy="86"/>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24" name="Line 136"/>
            <p:cNvSpPr>
              <a:spLocks noChangeShapeType="1"/>
            </p:cNvSpPr>
            <p:nvPr/>
          </p:nvSpPr>
          <p:spPr bwMode="auto">
            <a:xfrm>
              <a:off x="4622" y="2549"/>
              <a:ext cx="82" cy="4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32" name="Freeform 144"/>
            <p:cNvSpPr>
              <a:spLocks/>
            </p:cNvSpPr>
            <p:nvPr/>
          </p:nvSpPr>
          <p:spPr bwMode="auto">
            <a:xfrm>
              <a:off x="3888" y="2160"/>
              <a:ext cx="1152" cy="384"/>
            </a:xfrm>
            <a:custGeom>
              <a:avLst/>
              <a:gdLst/>
              <a:ahLst/>
              <a:cxnLst>
                <a:cxn ang="0">
                  <a:pos x="0" y="374"/>
                </a:cxn>
                <a:cxn ang="0">
                  <a:pos x="172" y="429"/>
                </a:cxn>
                <a:cxn ang="0">
                  <a:pos x="336" y="413"/>
                </a:cxn>
                <a:cxn ang="0">
                  <a:pos x="390" y="397"/>
                </a:cxn>
                <a:cxn ang="0">
                  <a:pos x="437" y="382"/>
                </a:cxn>
                <a:cxn ang="0">
                  <a:pos x="484" y="351"/>
                </a:cxn>
                <a:cxn ang="0">
                  <a:pos x="499" y="327"/>
                </a:cxn>
                <a:cxn ang="0">
                  <a:pos x="523" y="304"/>
                </a:cxn>
                <a:cxn ang="0">
                  <a:pos x="554" y="234"/>
                </a:cxn>
                <a:cxn ang="0">
                  <a:pos x="647" y="164"/>
                </a:cxn>
                <a:cxn ang="0">
                  <a:pos x="694" y="132"/>
                </a:cxn>
                <a:cxn ang="0">
                  <a:pos x="912" y="93"/>
                </a:cxn>
                <a:cxn ang="0">
                  <a:pos x="998" y="78"/>
                </a:cxn>
                <a:cxn ang="0">
                  <a:pos x="1052" y="62"/>
                </a:cxn>
                <a:cxn ang="0">
                  <a:pos x="1099" y="47"/>
                </a:cxn>
                <a:cxn ang="0">
                  <a:pos x="1154" y="0"/>
                </a:cxn>
              </a:cxnLst>
              <a:rect l="0" t="0" r="r" b="b"/>
              <a:pathLst>
                <a:path w="1154" h="429">
                  <a:moveTo>
                    <a:pt x="0" y="374"/>
                  </a:moveTo>
                  <a:cubicBezTo>
                    <a:pt x="57" y="393"/>
                    <a:pt x="115" y="409"/>
                    <a:pt x="172" y="429"/>
                  </a:cubicBezTo>
                  <a:cubicBezTo>
                    <a:pt x="274" y="422"/>
                    <a:pt x="267" y="429"/>
                    <a:pt x="336" y="413"/>
                  </a:cubicBezTo>
                  <a:cubicBezTo>
                    <a:pt x="372" y="405"/>
                    <a:pt x="359" y="407"/>
                    <a:pt x="390" y="397"/>
                  </a:cubicBezTo>
                  <a:cubicBezTo>
                    <a:pt x="406" y="392"/>
                    <a:pt x="437" y="382"/>
                    <a:pt x="437" y="382"/>
                  </a:cubicBezTo>
                  <a:cubicBezTo>
                    <a:pt x="452" y="371"/>
                    <a:pt x="471" y="364"/>
                    <a:pt x="484" y="351"/>
                  </a:cubicBezTo>
                  <a:cubicBezTo>
                    <a:pt x="491" y="344"/>
                    <a:pt x="493" y="334"/>
                    <a:pt x="499" y="327"/>
                  </a:cubicBezTo>
                  <a:cubicBezTo>
                    <a:pt x="506" y="318"/>
                    <a:pt x="515" y="312"/>
                    <a:pt x="523" y="304"/>
                  </a:cubicBezTo>
                  <a:cubicBezTo>
                    <a:pt x="531" y="277"/>
                    <a:pt x="538" y="258"/>
                    <a:pt x="554" y="234"/>
                  </a:cubicBezTo>
                  <a:cubicBezTo>
                    <a:pt x="569" y="190"/>
                    <a:pt x="605" y="185"/>
                    <a:pt x="647" y="164"/>
                  </a:cubicBezTo>
                  <a:cubicBezTo>
                    <a:pt x="664" y="156"/>
                    <a:pt x="694" y="132"/>
                    <a:pt x="694" y="132"/>
                  </a:cubicBezTo>
                  <a:cubicBezTo>
                    <a:pt x="735" y="73"/>
                    <a:pt x="843" y="103"/>
                    <a:pt x="912" y="93"/>
                  </a:cubicBezTo>
                  <a:cubicBezTo>
                    <a:pt x="941" y="89"/>
                    <a:pt x="998" y="78"/>
                    <a:pt x="998" y="78"/>
                  </a:cubicBezTo>
                  <a:cubicBezTo>
                    <a:pt x="1052" y="59"/>
                    <a:pt x="986" y="81"/>
                    <a:pt x="1052" y="62"/>
                  </a:cubicBezTo>
                  <a:cubicBezTo>
                    <a:pt x="1068" y="57"/>
                    <a:pt x="1099" y="47"/>
                    <a:pt x="1099" y="47"/>
                  </a:cubicBezTo>
                  <a:cubicBezTo>
                    <a:pt x="1120" y="16"/>
                    <a:pt x="1129" y="24"/>
                    <a:pt x="1154" y="0"/>
                  </a:cubicBezTo>
                </a:path>
              </a:pathLst>
            </a:custGeom>
            <a:noFill/>
            <a:ln w="31750" cap="flat" cmpd="sng">
              <a:solidFill>
                <a:schemeClr val="tx1"/>
              </a:solidFill>
              <a:prstDash val="sysDot"/>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grpSp>
      <p:sp>
        <p:nvSpPr>
          <p:cNvPr id="12433" name="AutoShape 145"/>
          <p:cNvSpPr>
            <a:spLocks noChangeArrowheads="1"/>
          </p:cNvSpPr>
          <p:nvPr/>
        </p:nvSpPr>
        <p:spPr bwMode="auto">
          <a:xfrm>
            <a:off x="2971800" y="27432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434" name="AutoShape 146"/>
          <p:cNvSpPr>
            <a:spLocks noChangeArrowheads="1"/>
          </p:cNvSpPr>
          <p:nvPr/>
        </p:nvSpPr>
        <p:spPr bwMode="auto">
          <a:xfrm>
            <a:off x="6400800" y="2667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3" name="Oval 225"/>
          <p:cNvSpPr>
            <a:spLocks noChangeArrowheads="1"/>
          </p:cNvSpPr>
          <p:nvPr/>
        </p:nvSpPr>
        <p:spPr bwMode="auto">
          <a:xfrm>
            <a:off x="989013" y="5464175"/>
            <a:ext cx="115887"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4" name="Oval 226"/>
          <p:cNvSpPr>
            <a:spLocks noChangeArrowheads="1"/>
          </p:cNvSpPr>
          <p:nvPr/>
        </p:nvSpPr>
        <p:spPr bwMode="auto">
          <a:xfrm>
            <a:off x="1117600" y="5803900"/>
            <a:ext cx="117475"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5" name="Oval 227"/>
          <p:cNvSpPr>
            <a:spLocks noChangeArrowheads="1"/>
          </p:cNvSpPr>
          <p:nvPr/>
        </p:nvSpPr>
        <p:spPr bwMode="auto">
          <a:xfrm>
            <a:off x="2971800" y="5410200"/>
            <a:ext cx="117475"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6" name="Oval 228"/>
          <p:cNvSpPr>
            <a:spLocks noChangeArrowheads="1"/>
          </p:cNvSpPr>
          <p:nvPr/>
        </p:nvSpPr>
        <p:spPr bwMode="auto">
          <a:xfrm>
            <a:off x="1828800" y="5562600"/>
            <a:ext cx="115888"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7" name="Oval 229"/>
          <p:cNvSpPr>
            <a:spLocks noChangeArrowheads="1"/>
          </p:cNvSpPr>
          <p:nvPr/>
        </p:nvSpPr>
        <p:spPr bwMode="auto">
          <a:xfrm>
            <a:off x="1828800" y="5834063"/>
            <a:ext cx="115888"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8" name="Oval 230"/>
          <p:cNvSpPr>
            <a:spLocks noChangeArrowheads="1"/>
          </p:cNvSpPr>
          <p:nvPr/>
        </p:nvSpPr>
        <p:spPr bwMode="auto">
          <a:xfrm>
            <a:off x="3048000" y="5791200"/>
            <a:ext cx="115888"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19" name="Oval 231"/>
          <p:cNvSpPr>
            <a:spLocks noChangeArrowheads="1"/>
          </p:cNvSpPr>
          <p:nvPr/>
        </p:nvSpPr>
        <p:spPr bwMode="auto">
          <a:xfrm>
            <a:off x="3733800" y="5791200"/>
            <a:ext cx="115888"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20" name="Oval 232"/>
          <p:cNvSpPr>
            <a:spLocks noChangeArrowheads="1"/>
          </p:cNvSpPr>
          <p:nvPr/>
        </p:nvSpPr>
        <p:spPr bwMode="auto">
          <a:xfrm>
            <a:off x="3798888" y="5502275"/>
            <a:ext cx="115887"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21" name="Line 233"/>
          <p:cNvSpPr>
            <a:spLocks noChangeShapeType="1"/>
          </p:cNvSpPr>
          <p:nvPr/>
        </p:nvSpPr>
        <p:spPr bwMode="auto">
          <a:xfrm flipH="1">
            <a:off x="989013" y="5532438"/>
            <a:ext cx="63500" cy="27146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22" name="Line 234"/>
          <p:cNvSpPr>
            <a:spLocks noChangeShapeType="1"/>
          </p:cNvSpPr>
          <p:nvPr/>
        </p:nvSpPr>
        <p:spPr bwMode="auto">
          <a:xfrm>
            <a:off x="1117600" y="5532438"/>
            <a:ext cx="195263" cy="0"/>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523" name="AutoShape 235"/>
          <p:cNvCxnSpPr>
            <a:cxnSpLocks noChangeShapeType="1"/>
            <a:stCxn id="12514" idx="7"/>
            <a:endCxn id="12516" idx="2"/>
          </p:cNvCxnSpPr>
          <p:nvPr/>
        </p:nvCxnSpPr>
        <p:spPr bwMode="auto">
          <a:xfrm flipV="1">
            <a:off x="1217613" y="5624513"/>
            <a:ext cx="611187" cy="196850"/>
          </a:xfrm>
          <a:prstGeom prst="straightConnector1">
            <a:avLst/>
          </a:prstGeom>
          <a:noFill/>
          <a:ln w="9525">
            <a:solidFill>
              <a:schemeClr val="tx1"/>
            </a:solidFill>
            <a:round/>
            <a:headEnd/>
            <a:tailEnd/>
          </a:ln>
          <a:effectLst/>
        </p:spPr>
      </p:cxnSp>
      <p:cxnSp>
        <p:nvCxnSpPr>
          <p:cNvPr id="12525" name="AutoShape 237"/>
          <p:cNvCxnSpPr>
            <a:cxnSpLocks noChangeShapeType="1"/>
            <a:stCxn id="12518" idx="6"/>
            <a:endCxn id="12519" idx="2"/>
          </p:cNvCxnSpPr>
          <p:nvPr/>
        </p:nvCxnSpPr>
        <p:spPr bwMode="auto">
          <a:xfrm>
            <a:off x="3163888" y="5853113"/>
            <a:ext cx="569912" cy="0"/>
          </a:xfrm>
          <a:prstGeom prst="straightConnector1">
            <a:avLst/>
          </a:prstGeom>
          <a:noFill/>
          <a:ln w="9525">
            <a:solidFill>
              <a:schemeClr val="tx1"/>
            </a:solidFill>
            <a:round/>
            <a:headEnd/>
            <a:tailEnd/>
          </a:ln>
          <a:effectLst/>
        </p:spPr>
      </p:cxnSp>
      <p:cxnSp>
        <p:nvCxnSpPr>
          <p:cNvPr id="12526" name="AutoShape 238"/>
          <p:cNvCxnSpPr>
            <a:cxnSpLocks noChangeShapeType="1"/>
            <a:stCxn id="12520" idx="4"/>
            <a:endCxn id="12519" idx="7"/>
          </p:cNvCxnSpPr>
          <p:nvPr/>
        </p:nvCxnSpPr>
        <p:spPr bwMode="auto">
          <a:xfrm flipH="1">
            <a:off x="3832225" y="5624513"/>
            <a:ext cx="25400" cy="184150"/>
          </a:xfrm>
          <a:prstGeom prst="straightConnector1">
            <a:avLst/>
          </a:prstGeom>
          <a:noFill/>
          <a:ln w="9525">
            <a:solidFill>
              <a:schemeClr val="tx1"/>
            </a:solidFill>
            <a:round/>
            <a:headEnd/>
            <a:tailEnd/>
          </a:ln>
          <a:effectLst/>
        </p:spPr>
      </p:cxnSp>
      <p:cxnSp>
        <p:nvCxnSpPr>
          <p:cNvPr id="12527" name="AutoShape 239"/>
          <p:cNvCxnSpPr>
            <a:cxnSpLocks noChangeShapeType="1"/>
            <a:stCxn id="12516" idx="4"/>
            <a:endCxn id="12517" idx="0"/>
          </p:cNvCxnSpPr>
          <p:nvPr/>
        </p:nvCxnSpPr>
        <p:spPr bwMode="auto">
          <a:xfrm>
            <a:off x="1885950" y="5684838"/>
            <a:ext cx="0" cy="149225"/>
          </a:xfrm>
          <a:prstGeom prst="straightConnector1">
            <a:avLst/>
          </a:prstGeom>
          <a:noFill/>
          <a:ln w="9525">
            <a:solidFill>
              <a:schemeClr val="tx1"/>
            </a:solidFill>
            <a:round/>
            <a:headEnd/>
            <a:tailEnd/>
          </a:ln>
          <a:effectLst/>
        </p:spPr>
      </p:cxnSp>
      <p:sp>
        <p:nvSpPr>
          <p:cNvPr id="12529" name="Line 241"/>
          <p:cNvSpPr>
            <a:spLocks noChangeShapeType="1"/>
          </p:cNvSpPr>
          <p:nvPr/>
        </p:nvSpPr>
        <p:spPr bwMode="auto">
          <a:xfrm>
            <a:off x="3036888" y="5546725"/>
            <a:ext cx="65087" cy="13652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0" name="Line 242"/>
          <p:cNvSpPr>
            <a:spLocks noChangeShapeType="1"/>
          </p:cNvSpPr>
          <p:nvPr/>
        </p:nvSpPr>
        <p:spPr bwMode="auto">
          <a:xfrm flipV="1">
            <a:off x="3101975" y="5410200"/>
            <a:ext cx="130175"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1" name="Line 243"/>
          <p:cNvSpPr>
            <a:spLocks noChangeShapeType="1"/>
          </p:cNvSpPr>
          <p:nvPr/>
        </p:nvSpPr>
        <p:spPr bwMode="auto">
          <a:xfrm>
            <a:off x="3603625" y="5708650"/>
            <a:ext cx="130175" cy="13652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2" name="Line 244"/>
          <p:cNvSpPr>
            <a:spLocks noChangeShapeType="1"/>
          </p:cNvSpPr>
          <p:nvPr/>
        </p:nvSpPr>
        <p:spPr bwMode="auto">
          <a:xfrm flipH="1" flipV="1">
            <a:off x="3733800" y="5434013"/>
            <a:ext cx="65088" cy="6826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3" name="Line 245"/>
          <p:cNvSpPr>
            <a:spLocks noChangeShapeType="1"/>
          </p:cNvSpPr>
          <p:nvPr/>
        </p:nvSpPr>
        <p:spPr bwMode="auto">
          <a:xfrm flipH="1">
            <a:off x="1698625" y="5902325"/>
            <a:ext cx="130175"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4" name="Line 246"/>
          <p:cNvSpPr>
            <a:spLocks noChangeShapeType="1"/>
          </p:cNvSpPr>
          <p:nvPr/>
        </p:nvSpPr>
        <p:spPr bwMode="auto">
          <a:xfrm flipH="1">
            <a:off x="1828800" y="5970588"/>
            <a:ext cx="65088" cy="13652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7" name="Freeform 249"/>
          <p:cNvSpPr>
            <a:spLocks/>
          </p:cNvSpPr>
          <p:nvPr/>
        </p:nvSpPr>
        <p:spPr bwMode="auto">
          <a:xfrm>
            <a:off x="841375" y="5283200"/>
            <a:ext cx="454025" cy="736600"/>
          </a:xfrm>
          <a:custGeom>
            <a:avLst/>
            <a:gdLst/>
            <a:ahLst/>
            <a:cxnLst>
              <a:cxn ang="0">
                <a:pos x="101" y="0"/>
              </a:cxn>
              <a:cxn ang="0">
                <a:pos x="54" y="39"/>
              </a:cxn>
              <a:cxn ang="0">
                <a:pos x="23" y="85"/>
              </a:cxn>
              <a:cxn ang="0">
                <a:pos x="8" y="132"/>
              </a:cxn>
              <a:cxn ang="0">
                <a:pos x="0" y="156"/>
              </a:cxn>
              <a:cxn ang="0">
                <a:pos x="8" y="358"/>
              </a:cxn>
              <a:cxn ang="0">
                <a:pos x="39" y="405"/>
              </a:cxn>
              <a:cxn ang="0">
                <a:pos x="148" y="537"/>
              </a:cxn>
              <a:cxn ang="0">
                <a:pos x="249" y="530"/>
              </a:cxn>
              <a:cxn ang="0">
                <a:pos x="288" y="467"/>
              </a:cxn>
              <a:cxn ang="0">
                <a:pos x="273" y="156"/>
              </a:cxn>
              <a:cxn ang="0">
                <a:pos x="249" y="62"/>
              </a:cxn>
              <a:cxn ang="0">
                <a:pos x="179" y="23"/>
              </a:cxn>
              <a:cxn ang="0">
                <a:pos x="101" y="0"/>
              </a:cxn>
            </a:cxnLst>
            <a:rect l="0" t="0" r="r" b="b"/>
            <a:pathLst>
              <a:path w="300" h="537">
                <a:moveTo>
                  <a:pt x="101" y="0"/>
                </a:moveTo>
                <a:cubicBezTo>
                  <a:pt x="87" y="14"/>
                  <a:pt x="68" y="24"/>
                  <a:pt x="54" y="39"/>
                </a:cubicBezTo>
                <a:cubicBezTo>
                  <a:pt x="42" y="53"/>
                  <a:pt x="23" y="85"/>
                  <a:pt x="23" y="85"/>
                </a:cubicBezTo>
                <a:cubicBezTo>
                  <a:pt x="18" y="101"/>
                  <a:pt x="13" y="116"/>
                  <a:pt x="8" y="132"/>
                </a:cubicBezTo>
                <a:cubicBezTo>
                  <a:pt x="5" y="140"/>
                  <a:pt x="0" y="156"/>
                  <a:pt x="0" y="156"/>
                </a:cubicBezTo>
                <a:cubicBezTo>
                  <a:pt x="3" y="223"/>
                  <a:pt x="1" y="291"/>
                  <a:pt x="8" y="358"/>
                </a:cubicBezTo>
                <a:cubicBezTo>
                  <a:pt x="9" y="363"/>
                  <a:pt x="37" y="401"/>
                  <a:pt x="39" y="405"/>
                </a:cubicBezTo>
                <a:cubicBezTo>
                  <a:pt x="74" y="472"/>
                  <a:pt x="57" y="509"/>
                  <a:pt x="148" y="537"/>
                </a:cubicBezTo>
                <a:cubicBezTo>
                  <a:pt x="182" y="535"/>
                  <a:pt x="216" y="536"/>
                  <a:pt x="249" y="530"/>
                </a:cubicBezTo>
                <a:cubicBezTo>
                  <a:pt x="273" y="526"/>
                  <a:pt x="288" y="467"/>
                  <a:pt x="288" y="467"/>
                </a:cubicBezTo>
                <a:cubicBezTo>
                  <a:pt x="286" y="383"/>
                  <a:pt x="300" y="255"/>
                  <a:pt x="273" y="156"/>
                </a:cubicBezTo>
                <a:cubicBezTo>
                  <a:pt x="266" y="130"/>
                  <a:pt x="268" y="81"/>
                  <a:pt x="249" y="62"/>
                </a:cubicBezTo>
                <a:cubicBezTo>
                  <a:pt x="222" y="35"/>
                  <a:pt x="209" y="33"/>
                  <a:pt x="179" y="23"/>
                </a:cubicBezTo>
                <a:cubicBezTo>
                  <a:pt x="150" y="3"/>
                  <a:pt x="136" y="0"/>
                  <a:pt x="101" y="0"/>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8" name="Freeform 250"/>
          <p:cNvSpPr>
            <a:spLocks/>
          </p:cNvSpPr>
          <p:nvPr/>
        </p:nvSpPr>
        <p:spPr bwMode="auto">
          <a:xfrm>
            <a:off x="1546225" y="5221288"/>
            <a:ext cx="531813" cy="1016000"/>
          </a:xfrm>
          <a:custGeom>
            <a:avLst/>
            <a:gdLst/>
            <a:ahLst/>
            <a:cxnLst>
              <a:cxn ang="0">
                <a:pos x="187" y="23"/>
              </a:cxn>
              <a:cxn ang="0">
                <a:pos x="94" y="70"/>
              </a:cxn>
              <a:cxn ang="0">
                <a:pos x="47" y="226"/>
              </a:cxn>
              <a:cxn ang="0">
                <a:pos x="31" y="249"/>
              </a:cxn>
              <a:cxn ang="0">
                <a:pos x="0" y="350"/>
              </a:cxn>
              <a:cxn ang="0">
                <a:pos x="8" y="467"/>
              </a:cxn>
              <a:cxn ang="0">
                <a:pos x="78" y="561"/>
              </a:cxn>
              <a:cxn ang="0">
                <a:pos x="117" y="631"/>
              </a:cxn>
              <a:cxn ang="0">
                <a:pos x="210" y="639"/>
              </a:cxn>
              <a:cxn ang="0">
                <a:pos x="249" y="631"/>
              </a:cxn>
              <a:cxn ang="0">
                <a:pos x="281" y="584"/>
              </a:cxn>
              <a:cxn ang="0">
                <a:pos x="335" y="428"/>
              </a:cxn>
              <a:cxn ang="0">
                <a:pos x="327" y="241"/>
              </a:cxn>
              <a:cxn ang="0">
                <a:pos x="312" y="195"/>
              </a:cxn>
              <a:cxn ang="0">
                <a:pos x="281" y="148"/>
              </a:cxn>
              <a:cxn ang="0">
                <a:pos x="218" y="78"/>
              </a:cxn>
              <a:cxn ang="0">
                <a:pos x="210" y="8"/>
              </a:cxn>
              <a:cxn ang="0">
                <a:pos x="187" y="23"/>
              </a:cxn>
            </a:cxnLst>
            <a:rect l="0" t="0" r="r" b="b"/>
            <a:pathLst>
              <a:path w="335" h="640">
                <a:moveTo>
                  <a:pt x="187" y="23"/>
                </a:moveTo>
                <a:cubicBezTo>
                  <a:pt x="157" y="44"/>
                  <a:pt x="124" y="49"/>
                  <a:pt x="94" y="70"/>
                </a:cubicBezTo>
                <a:cubicBezTo>
                  <a:pt x="76" y="121"/>
                  <a:pt x="64" y="174"/>
                  <a:pt x="47" y="226"/>
                </a:cubicBezTo>
                <a:cubicBezTo>
                  <a:pt x="44" y="235"/>
                  <a:pt x="35" y="241"/>
                  <a:pt x="31" y="249"/>
                </a:cubicBezTo>
                <a:cubicBezTo>
                  <a:pt x="15" y="279"/>
                  <a:pt x="11" y="318"/>
                  <a:pt x="0" y="350"/>
                </a:cubicBezTo>
                <a:cubicBezTo>
                  <a:pt x="3" y="389"/>
                  <a:pt x="2" y="428"/>
                  <a:pt x="8" y="467"/>
                </a:cubicBezTo>
                <a:cubicBezTo>
                  <a:pt x="14" y="501"/>
                  <a:pt x="66" y="527"/>
                  <a:pt x="78" y="561"/>
                </a:cubicBezTo>
                <a:cubicBezTo>
                  <a:pt x="83" y="575"/>
                  <a:pt x="101" y="626"/>
                  <a:pt x="117" y="631"/>
                </a:cubicBezTo>
                <a:cubicBezTo>
                  <a:pt x="147" y="640"/>
                  <a:pt x="179" y="636"/>
                  <a:pt x="210" y="639"/>
                </a:cubicBezTo>
                <a:cubicBezTo>
                  <a:pt x="223" y="636"/>
                  <a:pt x="237" y="637"/>
                  <a:pt x="249" y="631"/>
                </a:cubicBezTo>
                <a:cubicBezTo>
                  <a:pt x="279" y="616"/>
                  <a:pt x="269" y="608"/>
                  <a:pt x="281" y="584"/>
                </a:cubicBezTo>
                <a:cubicBezTo>
                  <a:pt x="306" y="532"/>
                  <a:pt x="323" y="484"/>
                  <a:pt x="335" y="428"/>
                </a:cubicBezTo>
                <a:cubicBezTo>
                  <a:pt x="332" y="366"/>
                  <a:pt x="331" y="303"/>
                  <a:pt x="327" y="241"/>
                </a:cubicBezTo>
                <a:cubicBezTo>
                  <a:pt x="327" y="238"/>
                  <a:pt x="313" y="197"/>
                  <a:pt x="312" y="195"/>
                </a:cubicBezTo>
                <a:cubicBezTo>
                  <a:pt x="303" y="179"/>
                  <a:pt x="281" y="148"/>
                  <a:pt x="281" y="148"/>
                </a:cubicBezTo>
                <a:cubicBezTo>
                  <a:pt x="266" y="92"/>
                  <a:pt x="273" y="94"/>
                  <a:pt x="218" y="78"/>
                </a:cubicBezTo>
                <a:cubicBezTo>
                  <a:pt x="215" y="55"/>
                  <a:pt x="220" y="29"/>
                  <a:pt x="210" y="8"/>
                </a:cubicBezTo>
                <a:cubicBezTo>
                  <a:pt x="206" y="0"/>
                  <a:pt x="187" y="14"/>
                  <a:pt x="187" y="23"/>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39" name="Freeform 251"/>
          <p:cNvSpPr>
            <a:spLocks/>
          </p:cNvSpPr>
          <p:nvPr/>
        </p:nvSpPr>
        <p:spPr bwMode="auto">
          <a:xfrm>
            <a:off x="2870200" y="5208588"/>
            <a:ext cx="406400" cy="811212"/>
          </a:xfrm>
          <a:custGeom>
            <a:avLst/>
            <a:gdLst/>
            <a:ahLst/>
            <a:cxnLst>
              <a:cxn ang="0">
                <a:pos x="187" y="0"/>
              </a:cxn>
              <a:cxn ang="0">
                <a:pos x="70" y="39"/>
              </a:cxn>
              <a:cxn ang="0">
                <a:pos x="70" y="397"/>
              </a:cxn>
              <a:cxn ang="0">
                <a:pos x="179" y="436"/>
              </a:cxn>
              <a:cxn ang="0">
                <a:pos x="265" y="460"/>
              </a:cxn>
              <a:cxn ang="0">
                <a:pos x="288" y="444"/>
              </a:cxn>
              <a:cxn ang="0">
                <a:pos x="319" y="335"/>
              </a:cxn>
              <a:cxn ang="0">
                <a:pos x="335" y="273"/>
              </a:cxn>
              <a:cxn ang="0">
                <a:pos x="335" y="86"/>
              </a:cxn>
              <a:cxn ang="0">
                <a:pos x="319" y="39"/>
              </a:cxn>
              <a:cxn ang="0">
                <a:pos x="187" y="0"/>
              </a:cxn>
            </a:cxnLst>
            <a:rect l="0" t="0" r="r" b="b"/>
            <a:pathLst>
              <a:path w="350" h="475">
                <a:moveTo>
                  <a:pt x="187" y="0"/>
                </a:moveTo>
                <a:cubicBezTo>
                  <a:pt x="140" y="8"/>
                  <a:pt x="113" y="24"/>
                  <a:pt x="70" y="39"/>
                </a:cubicBezTo>
                <a:cubicBezTo>
                  <a:pt x="0" y="140"/>
                  <a:pt x="31" y="285"/>
                  <a:pt x="70" y="397"/>
                </a:cubicBezTo>
                <a:cubicBezTo>
                  <a:pt x="80" y="425"/>
                  <a:pt x="157" y="429"/>
                  <a:pt x="179" y="436"/>
                </a:cubicBezTo>
                <a:cubicBezTo>
                  <a:pt x="237" y="475"/>
                  <a:pt x="207" y="472"/>
                  <a:pt x="265" y="460"/>
                </a:cubicBezTo>
                <a:cubicBezTo>
                  <a:pt x="273" y="455"/>
                  <a:pt x="284" y="452"/>
                  <a:pt x="288" y="444"/>
                </a:cubicBezTo>
                <a:cubicBezTo>
                  <a:pt x="305" y="410"/>
                  <a:pt x="308" y="371"/>
                  <a:pt x="319" y="335"/>
                </a:cubicBezTo>
                <a:cubicBezTo>
                  <a:pt x="325" y="315"/>
                  <a:pt x="335" y="273"/>
                  <a:pt x="335" y="273"/>
                </a:cubicBezTo>
                <a:cubicBezTo>
                  <a:pt x="346" y="190"/>
                  <a:pt x="350" y="190"/>
                  <a:pt x="335" y="86"/>
                </a:cubicBezTo>
                <a:cubicBezTo>
                  <a:pt x="333" y="70"/>
                  <a:pt x="335" y="44"/>
                  <a:pt x="319" y="39"/>
                </a:cubicBezTo>
                <a:cubicBezTo>
                  <a:pt x="273" y="23"/>
                  <a:pt x="237" y="0"/>
                  <a:pt x="187" y="0"/>
                </a:cubicBezTo>
                <a:close/>
              </a:path>
            </a:pathLst>
          </a:custGeom>
          <a:noFill/>
          <a:ln w="9525" cap="flat" cmpd="sng">
            <a:solidFill>
              <a:schemeClr val="tx1"/>
            </a:solidFill>
            <a:prstDash val="solid"/>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0" name="Freeform 252"/>
          <p:cNvSpPr>
            <a:spLocks/>
          </p:cNvSpPr>
          <p:nvPr/>
        </p:nvSpPr>
        <p:spPr bwMode="auto">
          <a:xfrm>
            <a:off x="3481388" y="5307013"/>
            <a:ext cx="571500" cy="847725"/>
          </a:xfrm>
          <a:custGeom>
            <a:avLst/>
            <a:gdLst/>
            <a:ahLst/>
            <a:cxnLst>
              <a:cxn ang="0">
                <a:pos x="285" y="0"/>
              </a:cxn>
              <a:cxn ang="0">
                <a:pos x="160" y="31"/>
              </a:cxn>
              <a:cxn ang="0">
                <a:pos x="98" y="86"/>
              </a:cxn>
              <a:cxn ang="0">
                <a:pos x="43" y="250"/>
              </a:cxn>
              <a:cxn ang="0">
                <a:pos x="20" y="320"/>
              </a:cxn>
              <a:cxn ang="0">
                <a:pos x="106" y="530"/>
              </a:cxn>
              <a:cxn ang="0">
                <a:pos x="269" y="483"/>
              </a:cxn>
              <a:cxn ang="0">
                <a:pos x="316" y="413"/>
              </a:cxn>
              <a:cxn ang="0">
                <a:pos x="332" y="367"/>
              </a:cxn>
              <a:cxn ang="0">
                <a:pos x="340" y="55"/>
              </a:cxn>
              <a:cxn ang="0">
                <a:pos x="285" y="0"/>
              </a:cxn>
            </a:cxnLst>
            <a:rect l="0" t="0" r="r" b="b"/>
            <a:pathLst>
              <a:path w="360" h="534">
                <a:moveTo>
                  <a:pt x="285" y="0"/>
                </a:moveTo>
                <a:cubicBezTo>
                  <a:pt x="243" y="11"/>
                  <a:pt x="201" y="19"/>
                  <a:pt x="160" y="31"/>
                </a:cubicBezTo>
                <a:cubicBezTo>
                  <a:pt x="106" y="68"/>
                  <a:pt x="125" y="48"/>
                  <a:pt x="98" y="86"/>
                </a:cubicBezTo>
                <a:cubicBezTo>
                  <a:pt x="88" y="143"/>
                  <a:pt x="75" y="202"/>
                  <a:pt x="43" y="250"/>
                </a:cubicBezTo>
                <a:cubicBezTo>
                  <a:pt x="36" y="273"/>
                  <a:pt x="20" y="320"/>
                  <a:pt x="20" y="320"/>
                </a:cubicBezTo>
                <a:cubicBezTo>
                  <a:pt x="29" y="473"/>
                  <a:pt x="0" y="464"/>
                  <a:pt x="106" y="530"/>
                </a:cubicBezTo>
                <a:cubicBezTo>
                  <a:pt x="241" y="521"/>
                  <a:pt x="196" y="534"/>
                  <a:pt x="269" y="483"/>
                </a:cubicBezTo>
                <a:cubicBezTo>
                  <a:pt x="285" y="460"/>
                  <a:pt x="305" y="439"/>
                  <a:pt x="316" y="413"/>
                </a:cubicBezTo>
                <a:cubicBezTo>
                  <a:pt x="323" y="398"/>
                  <a:pt x="332" y="367"/>
                  <a:pt x="332" y="367"/>
                </a:cubicBezTo>
                <a:cubicBezTo>
                  <a:pt x="349" y="267"/>
                  <a:pt x="360" y="156"/>
                  <a:pt x="340" y="55"/>
                </a:cubicBezTo>
                <a:cubicBezTo>
                  <a:pt x="335" y="30"/>
                  <a:pt x="301" y="16"/>
                  <a:pt x="285" y="0"/>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1" name="Freeform 253"/>
          <p:cNvSpPr>
            <a:spLocks/>
          </p:cNvSpPr>
          <p:nvPr/>
        </p:nvSpPr>
        <p:spPr bwMode="auto">
          <a:xfrm>
            <a:off x="1409700" y="5183188"/>
            <a:ext cx="88900" cy="1127125"/>
          </a:xfrm>
          <a:custGeom>
            <a:avLst/>
            <a:gdLst/>
            <a:ahLst/>
            <a:cxnLst>
              <a:cxn ang="0">
                <a:pos x="39" y="0"/>
              </a:cxn>
              <a:cxn ang="0">
                <a:pos x="39" y="359"/>
              </a:cxn>
              <a:cxn ang="0">
                <a:pos x="0" y="710"/>
              </a:cxn>
            </a:cxnLst>
            <a:rect l="0" t="0" r="r" b="b"/>
            <a:pathLst>
              <a:path w="56" h="710">
                <a:moveTo>
                  <a:pt x="39" y="0"/>
                </a:moveTo>
                <a:cubicBezTo>
                  <a:pt x="26" y="120"/>
                  <a:pt x="21" y="236"/>
                  <a:pt x="39" y="359"/>
                </a:cubicBezTo>
                <a:cubicBezTo>
                  <a:pt x="35" y="494"/>
                  <a:pt x="56" y="597"/>
                  <a:pt x="0" y="710"/>
                </a:cubicBezTo>
              </a:path>
            </a:pathLst>
          </a:custGeom>
          <a:noFill/>
          <a:ln w="25400"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2" name="Freeform 254"/>
          <p:cNvSpPr>
            <a:spLocks/>
          </p:cNvSpPr>
          <p:nvPr/>
        </p:nvSpPr>
        <p:spPr bwMode="auto">
          <a:xfrm>
            <a:off x="3352800" y="5105400"/>
            <a:ext cx="88900" cy="1127125"/>
          </a:xfrm>
          <a:custGeom>
            <a:avLst/>
            <a:gdLst/>
            <a:ahLst/>
            <a:cxnLst>
              <a:cxn ang="0">
                <a:pos x="39" y="0"/>
              </a:cxn>
              <a:cxn ang="0">
                <a:pos x="39" y="359"/>
              </a:cxn>
              <a:cxn ang="0">
                <a:pos x="0" y="710"/>
              </a:cxn>
            </a:cxnLst>
            <a:rect l="0" t="0" r="r" b="b"/>
            <a:pathLst>
              <a:path w="56" h="710">
                <a:moveTo>
                  <a:pt x="39" y="0"/>
                </a:moveTo>
                <a:cubicBezTo>
                  <a:pt x="26" y="120"/>
                  <a:pt x="21" y="236"/>
                  <a:pt x="39" y="359"/>
                </a:cubicBezTo>
                <a:cubicBezTo>
                  <a:pt x="35" y="494"/>
                  <a:pt x="56" y="597"/>
                  <a:pt x="0" y="710"/>
                </a:cubicBezTo>
              </a:path>
            </a:pathLst>
          </a:custGeom>
          <a:noFill/>
          <a:ln w="25400" cap="flat" cmpd="sng">
            <a:solidFill>
              <a:schemeClr val="tx1"/>
            </a:solidFill>
            <a:prstDash val="sysDot"/>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3" name="AutoShape 255"/>
          <p:cNvSpPr>
            <a:spLocks noChangeArrowheads="1"/>
          </p:cNvSpPr>
          <p:nvPr/>
        </p:nvSpPr>
        <p:spPr bwMode="auto">
          <a:xfrm>
            <a:off x="1600200" y="44958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44" name="AutoShape 256"/>
          <p:cNvSpPr>
            <a:spLocks noChangeArrowheads="1"/>
          </p:cNvSpPr>
          <p:nvPr/>
        </p:nvSpPr>
        <p:spPr bwMode="auto">
          <a:xfrm>
            <a:off x="3200400" y="44958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0" name="Oval 282"/>
          <p:cNvSpPr>
            <a:spLocks noChangeArrowheads="1"/>
          </p:cNvSpPr>
          <p:nvPr/>
        </p:nvSpPr>
        <p:spPr bwMode="auto">
          <a:xfrm>
            <a:off x="7924800" y="5943600"/>
            <a:ext cx="115888"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1" name="Oval 283"/>
          <p:cNvSpPr>
            <a:spLocks noChangeArrowheads="1"/>
          </p:cNvSpPr>
          <p:nvPr/>
        </p:nvSpPr>
        <p:spPr bwMode="auto">
          <a:xfrm>
            <a:off x="7415213" y="5919788"/>
            <a:ext cx="115887"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2" name="Oval 284"/>
          <p:cNvSpPr>
            <a:spLocks noChangeArrowheads="1"/>
          </p:cNvSpPr>
          <p:nvPr/>
        </p:nvSpPr>
        <p:spPr bwMode="auto">
          <a:xfrm>
            <a:off x="7848600" y="5410200"/>
            <a:ext cx="117475"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3" name="Oval 285"/>
          <p:cNvSpPr>
            <a:spLocks noChangeArrowheads="1"/>
          </p:cNvSpPr>
          <p:nvPr/>
        </p:nvSpPr>
        <p:spPr bwMode="auto">
          <a:xfrm>
            <a:off x="5548313" y="5881688"/>
            <a:ext cx="115887"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4" name="Oval 286"/>
          <p:cNvSpPr>
            <a:spLocks noChangeArrowheads="1"/>
          </p:cNvSpPr>
          <p:nvPr/>
        </p:nvSpPr>
        <p:spPr bwMode="auto">
          <a:xfrm>
            <a:off x="5743575" y="5541963"/>
            <a:ext cx="115888" cy="120650"/>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5" name="Oval 287"/>
          <p:cNvSpPr>
            <a:spLocks noChangeArrowheads="1"/>
          </p:cNvSpPr>
          <p:nvPr/>
        </p:nvSpPr>
        <p:spPr bwMode="auto">
          <a:xfrm>
            <a:off x="8240713" y="5189538"/>
            <a:ext cx="115887"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6" name="Oval 288"/>
          <p:cNvSpPr>
            <a:spLocks noChangeArrowheads="1"/>
          </p:cNvSpPr>
          <p:nvPr/>
        </p:nvSpPr>
        <p:spPr bwMode="auto">
          <a:xfrm>
            <a:off x="6386513" y="5197475"/>
            <a:ext cx="115887" cy="122238"/>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77" name="Oval 289"/>
          <p:cNvSpPr>
            <a:spLocks noChangeArrowheads="1"/>
          </p:cNvSpPr>
          <p:nvPr/>
        </p:nvSpPr>
        <p:spPr bwMode="auto">
          <a:xfrm>
            <a:off x="5930900" y="4992688"/>
            <a:ext cx="117475" cy="122237"/>
          </a:xfrm>
          <a:prstGeom prst="ellips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cxnSp>
        <p:nvCxnSpPr>
          <p:cNvPr id="12578" name="AutoShape 290"/>
          <p:cNvCxnSpPr>
            <a:cxnSpLocks noChangeShapeType="1"/>
            <a:stCxn id="12571" idx="6"/>
            <a:endCxn id="12570" idx="2"/>
          </p:cNvCxnSpPr>
          <p:nvPr/>
        </p:nvCxnSpPr>
        <p:spPr bwMode="auto">
          <a:xfrm>
            <a:off x="7531100" y="5981700"/>
            <a:ext cx="393700" cy="23813"/>
          </a:xfrm>
          <a:prstGeom prst="straightConnector1">
            <a:avLst/>
          </a:prstGeom>
          <a:noFill/>
          <a:ln w="9525">
            <a:solidFill>
              <a:schemeClr val="tx1"/>
            </a:solidFill>
            <a:round/>
            <a:headEnd/>
            <a:tailEnd/>
          </a:ln>
          <a:effectLst/>
        </p:spPr>
      </p:cxnSp>
      <p:cxnSp>
        <p:nvCxnSpPr>
          <p:cNvPr id="12579" name="AutoShape 291"/>
          <p:cNvCxnSpPr>
            <a:cxnSpLocks noChangeShapeType="1"/>
            <a:stCxn id="12574" idx="4"/>
            <a:endCxn id="12573" idx="7"/>
          </p:cNvCxnSpPr>
          <p:nvPr/>
        </p:nvCxnSpPr>
        <p:spPr bwMode="auto">
          <a:xfrm flipH="1">
            <a:off x="5646738" y="5662613"/>
            <a:ext cx="153987" cy="238125"/>
          </a:xfrm>
          <a:prstGeom prst="straightConnector1">
            <a:avLst/>
          </a:prstGeom>
          <a:noFill/>
          <a:ln w="9525">
            <a:solidFill>
              <a:schemeClr val="tx1"/>
            </a:solidFill>
            <a:round/>
            <a:headEnd/>
            <a:tailEnd/>
          </a:ln>
          <a:effectLst/>
        </p:spPr>
      </p:cxnSp>
      <p:sp>
        <p:nvSpPr>
          <p:cNvPr id="12582" name="Line 294"/>
          <p:cNvSpPr>
            <a:spLocks noChangeShapeType="1"/>
          </p:cNvSpPr>
          <p:nvPr/>
        </p:nvSpPr>
        <p:spPr bwMode="auto">
          <a:xfrm>
            <a:off x="6061075" y="5060950"/>
            <a:ext cx="130175"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3" name="Line 295"/>
          <p:cNvSpPr>
            <a:spLocks noChangeShapeType="1"/>
          </p:cNvSpPr>
          <p:nvPr/>
        </p:nvSpPr>
        <p:spPr bwMode="auto">
          <a:xfrm flipV="1">
            <a:off x="5873750" y="5473700"/>
            <a:ext cx="258763" cy="13493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4" name="Line 296"/>
          <p:cNvSpPr>
            <a:spLocks noChangeShapeType="1"/>
          </p:cNvSpPr>
          <p:nvPr/>
        </p:nvSpPr>
        <p:spPr bwMode="auto">
          <a:xfrm>
            <a:off x="5873750" y="5608638"/>
            <a:ext cx="193675" cy="6826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5" name="Line 297"/>
          <p:cNvSpPr>
            <a:spLocks noChangeShapeType="1"/>
          </p:cNvSpPr>
          <p:nvPr/>
        </p:nvSpPr>
        <p:spPr bwMode="auto">
          <a:xfrm flipH="1" flipV="1">
            <a:off x="6321425" y="5129213"/>
            <a:ext cx="130175" cy="68262"/>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6" name="Line 298"/>
          <p:cNvSpPr>
            <a:spLocks noChangeShapeType="1"/>
          </p:cNvSpPr>
          <p:nvPr/>
        </p:nvSpPr>
        <p:spPr bwMode="auto">
          <a:xfrm flipH="1">
            <a:off x="8175625" y="5257800"/>
            <a:ext cx="65088"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7" name="Line 299"/>
          <p:cNvSpPr>
            <a:spLocks noChangeShapeType="1"/>
          </p:cNvSpPr>
          <p:nvPr/>
        </p:nvSpPr>
        <p:spPr bwMode="auto">
          <a:xfrm flipH="1">
            <a:off x="8305800" y="5257800"/>
            <a:ext cx="63500" cy="204788"/>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8" name="Line 300"/>
          <p:cNvSpPr>
            <a:spLocks noChangeShapeType="1"/>
          </p:cNvSpPr>
          <p:nvPr/>
        </p:nvSpPr>
        <p:spPr bwMode="auto">
          <a:xfrm flipV="1">
            <a:off x="7989888" y="5807075"/>
            <a:ext cx="130175" cy="136525"/>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89" name="Line 301"/>
          <p:cNvSpPr>
            <a:spLocks noChangeShapeType="1"/>
          </p:cNvSpPr>
          <p:nvPr/>
        </p:nvSpPr>
        <p:spPr bwMode="auto">
          <a:xfrm>
            <a:off x="8001000" y="5486400"/>
            <a:ext cx="130175" cy="68263"/>
          </a:xfrm>
          <a:prstGeom prst="line">
            <a:avLst/>
          </a:pr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1" name="Freeform 303"/>
          <p:cNvSpPr>
            <a:spLocks/>
          </p:cNvSpPr>
          <p:nvPr/>
        </p:nvSpPr>
        <p:spPr bwMode="auto">
          <a:xfrm>
            <a:off x="5486400" y="5410200"/>
            <a:ext cx="482600" cy="766763"/>
          </a:xfrm>
          <a:custGeom>
            <a:avLst/>
            <a:gdLst/>
            <a:ahLst/>
            <a:cxnLst>
              <a:cxn ang="0">
                <a:pos x="218" y="0"/>
              </a:cxn>
              <a:cxn ang="0">
                <a:pos x="125" y="31"/>
              </a:cxn>
              <a:cxn ang="0">
                <a:pos x="55" y="125"/>
              </a:cxn>
              <a:cxn ang="0">
                <a:pos x="23" y="171"/>
              </a:cxn>
              <a:cxn ang="0">
                <a:pos x="0" y="241"/>
              </a:cxn>
              <a:cxn ang="0">
                <a:pos x="8" y="436"/>
              </a:cxn>
              <a:cxn ang="0">
                <a:pos x="16" y="460"/>
              </a:cxn>
              <a:cxn ang="0">
                <a:pos x="86" y="483"/>
              </a:cxn>
              <a:cxn ang="0">
                <a:pos x="242" y="475"/>
              </a:cxn>
              <a:cxn ang="0">
                <a:pos x="304" y="335"/>
              </a:cxn>
              <a:cxn ang="0">
                <a:pos x="296" y="70"/>
              </a:cxn>
              <a:cxn ang="0">
                <a:pos x="242" y="8"/>
              </a:cxn>
              <a:cxn ang="0">
                <a:pos x="218" y="0"/>
              </a:cxn>
            </a:cxnLst>
            <a:rect l="0" t="0" r="r" b="b"/>
            <a:pathLst>
              <a:path w="304" h="483">
                <a:moveTo>
                  <a:pt x="218" y="0"/>
                </a:moveTo>
                <a:cubicBezTo>
                  <a:pt x="178" y="7"/>
                  <a:pt x="157" y="9"/>
                  <a:pt x="125" y="31"/>
                </a:cubicBezTo>
                <a:cubicBezTo>
                  <a:pt x="102" y="63"/>
                  <a:pt x="77" y="92"/>
                  <a:pt x="55" y="125"/>
                </a:cubicBezTo>
                <a:cubicBezTo>
                  <a:pt x="45" y="141"/>
                  <a:pt x="23" y="171"/>
                  <a:pt x="23" y="171"/>
                </a:cubicBezTo>
                <a:cubicBezTo>
                  <a:pt x="16" y="195"/>
                  <a:pt x="0" y="241"/>
                  <a:pt x="0" y="241"/>
                </a:cubicBezTo>
                <a:cubicBezTo>
                  <a:pt x="3" y="306"/>
                  <a:pt x="3" y="371"/>
                  <a:pt x="8" y="436"/>
                </a:cubicBezTo>
                <a:cubicBezTo>
                  <a:pt x="9" y="444"/>
                  <a:pt x="10" y="454"/>
                  <a:pt x="16" y="460"/>
                </a:cubicBezTo>
                <a:cubicBezTo>
                  <a:pt x="33" y="477"/>
                  <a:pt x="86" y="483"/>
                  <a:pt x="86" y="483"/>
                </a:cubicBezTo>
                <a:cubicBezTo>
                  <a:pt x="138" y="480"/>
                  <a:pt x="190" y="480"/>
                  <a:pt x="242" y="475"/>
                </a:cubicBezTo>
                <a:cubicBezTo>
                  <a:pt x="288" y="471"/>
                  <a:pt x="292" y="370"/>
                  <a:pt x="304" y="335"/>
                </a:cubicBezTo>
                <a:cubicBezTo>
                  <a:pt x="301" y="247"/>
                  <a:pt x="301" y="158"/>
                  <a:pt x="296" y="70"/>
                </a:cubicBezTo>
                <a:cubicBezTo>
                  <a:pt x="295" y="47"/>
                  <a:pt x="260" y="20"/>
                  <a:pt x="242" y="8"/>
                </a:cubicBezTo>
                <a:cubicBezTo>
                  <a:pt x="235" y="3"/>
                  <a:pt x="218" y="0"/>
                  <a:pt x="218" y="0"/>
                </a:cubicBezTo>
                <a:close/>
              </a:path>
            </a:pathLst>
          </a:custGeom>
          <a:noFill/>
          <a:ln w="9525" cap="flat" cmpd="sng">
            <a:solidFill>
              <a:schemeClr val="tx1"/>
            </a:solidFill>
            <a:prstDash val="solid"/>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2" name="Freeform 304"/>
          <p:cNvSpPr>
            <a:spLocks/>
          </p:cNvSpPr>
          <p:nvPr/>
        </p:nvSpPr>
        <p:spPr bwMode="auto">
          <a:xfrm>
            <a:off x="5875338" y="4876800"/>
            <a:ext cx="830262" cy="533400"/>
          </a:xfrm>
          <a:custGeom>
            <a:avLst/>
            <a:gdLst/>
            <a:ahLst/>
            <a:cxnLst>
              <a:cxn ang="0">
                <a:pos x="141" y="23"/>
              </a:cxn>
              <a:cxn ang="0">
                <a:pos x="32" y="30"/>
              </a:cxn>
              <a:cxn ang="0">
                <a:pos x="8" y="100"/>
              </a:cxn>
              <a:cxn ang="0">
                <a:pos x="0" y="124"/>
              </a:cxn>
              <a:cxn ang="0">
                <a:pos x="8" y="241"/>
              </a:cxn>
              <a:cxn ang="0">
                <a:pos x="16" y="264"/>
              </a:cxn>
              <a:cxn ang="0">
                <a:pos x="110" y="295"/>
              </a:cxn>
              <a:cxn ang="0">
                <a:pos x="133" y="311"/>
              </a:cxn>
              <a:cxn ang="0">
                <a:pos x="149" y="334"/>
              </a:cxn>
              <a:cxn ang="0">
                <a:pos x="180" y="350"/>
              </a:cxn>
              <a:cxn ang="0">
                <a:pos x="297" y="412"/>
              </a:cxn>
              <a:cxn ang="0">
                <a:pos x="367" y="436"/>
              </a:cxn>
              <a:cxn ang="0">
                <a:pos x="390" y="443"/>
              </a:cxn>
              <a:cxn ang="0">
                <a:pos x="523" y="404"/>
              </a:cxn>
              <a:cxn ang="0">
                <a:pos x="515" y="249"/>
              </a:cxn>
              <a:cxn ang="0">
                <a:pos x="382" y="155"/>
              </a:cxn>
              <a:cxn ang="0">
                <a:pos x="304" y="38"/>
              </a:cxn>
              <a:cxn ang="0">
                <a:pos x="281" y="30"/>
              </a:cxn>
              <a:cxn ang="0">
                <a:pos x="234" y="15"/>
              </a:cxn>
              <a:cxn ang="0">
                <a:pos x="211" y="7"/>
              </a:cxn>
              <a:cxn ang="0">
                <a:pos x="141" y="23"/>
              </a:cxn>
            </a:cxnLst>
            <a:rect l="0" t="0" r="r" b="b"/>
            <a:pathLst>
              <a:path w="523" h="458">
                <a:moveTo>
                  <a:pt x="141" y="23"/>
                </a:moveTo>
                <a:cubicBezTo>
                  <a:pt x="105" y="25"/>
                  <a:pt x="65" y="16"/>
                  <a:pt x="32" y="30"/>
                </a:cubicBezTo>
                <a:cubicBezTo>
                  <a:pt x="9" y="40"/>
                  <a:pt x="16" y="77"/>
                  <a:pt x="8" y="100"/>
                </a:cubicBezTo>
                <a:cubicBezTo>
                  <a:pt x="5" y="108"/>
                  <a:pt x="0" y="124"/>
                  <a:pt x="0" y="124"/>
                </a:cubicBezTo>
                <a:cubicBezTo>
                  <a:pt x="3" y="163"/>
                  <a:pt x="4" y="202"/>
                  <a:pt x="8" y="241"/>
                </a:cubicBezTo>
                <a:cubicBezTo>
                  <a:pt x="9" y="249"/>
                  <a:pt x="9" y="259"/>
                  <a:pt x="16" y="264"/>
                </a:cubicBezTo>
                <a:cubicBezTo>
                  <a:pt x="37" y="279"/>
                  <a:pt x="83" y="287"/>
                  <a:pt x="110" y="295"/>
                </a:cubicBezTo>
                <a:cubicBezTo>
                  <a:pt x="118" y="300"/>
                  <a:pt x="126" y="304"/>
                  <a:pt x="133" y="311"/>
                </a:cubicBezTo>
                <a:cubicBezTo>
                  <a:pt x="140" y="318"/>
                  <a:pt x="142" y="328"/>
                  <a:pt x="149" y="334"/>
                </a:cubicBezTo>
                <a:cubicBezTo>
                  <a:pt x="158" y="341"/>
                  <a:pt x="170" y="344"/>
                  <a:pt x="180" y="350"/>
                </a:cubicBezTo>
                <a:cubicBezTo>
                  <a:pt x="229" y="380"/>
                  <a:pt x="245" y="395"/>
                  <a:pt x="297" y="412"/>
                </a:cubicBezTo>
                <a:cubicBezTo>
                  <a:pt x="320" y="420"/>
                  <a:pt x="343" y="428"/>
                  <a:pt x="367" y="436"/>
                </a:cubicBezTo>
                <a:cubicBezTo>
                  <a:pt x="375" y="438"/>
                  <a:pt x="390" y="443"/>
                  <a:pt x="390" y="443"/>
                </a:cubicBezTo>
                <a:cubicBezTo>
                  <a:pt x="444" y="439"/>
                  <a:pt x="505" y="458"/>
                  <a:pt x="523" y="404"/>
                </a:cubicBezTo>
                <a:cubicBezTo>
                  <a:pt x="520" y="352"/>
                  <a:pt x="522" y="300"/>
                  <a:pt x="515" y="249"/>
                </a:cubicBezTo>
                <a:cubicBezTo>
                  <a:pt x="511" y="220"/>
                  <a:pt x="416" y="166"/>
                  <a:pt x="382" y="155"/>
                </a:cubicBezTo>
                <a:cubicBezTo>
                  <a:pt x="368" y="110"/>
                  <a:pt x="331" y="77"/>
                  <a:pt x="304" y="38"/>
                </a:cubicBezTo>
                <a:cubicBezTo>
                  <a:pt x="299" y="31"/>
                  <a:pt x="289" y="33"/>
                  <a:pt x="281" y="30"/>
                </a:cubicBezTo>
                <a:cubicBezTo>
                  <a:pt x="265" y="25"/>
                  <a:pt x="250" y="20"/>
                  <a:pt x="234" y="15"/>
                </a:cubicBezTo>
                <a:cubicBezTo>
                  <a:pt x="226" y="12"/>
                  <a:pt x="211" y="7"/>
                  <a:pt x="211" y="7"/>
                </a:cubicBezTo>
                <a:cubicBezTo>
                  <a:pt x="145" y="15"/>
                  <a:pt x="164" y="0"/>
                  <a:pt x="141" y="23"/>
                </a:cubicBezTo>
                <a:close/>
              </a:path>
            </a:pathLst>
          </a:custGeom>
          <a:noFill/>
          <a:ln w="9525" cap="flat" cmpd="sng">
            <a:solidFill>
              <a:schemeClr val="tx1"/>
            </a:solidFill>
            <a:prstDash val="solid"/>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3" name="Freeform 305"/>
          <p:cNvSpPr>
            <a:spLocks/>
          </p:cNvSpPr>
          <p:nvPr/>
        </p:nvSpPr>
        <p:spPr bwMode="auto">
          <a:xfrm>
            <a:off x="7754938" y="4953000"/>
            <a:ext cx="779462" cy="685800"/>
          </a:xfrm>
          <a:custGeom>
            <a:avLst/>
            <a:gdLst/>
            <a:ahLst/>
            <a:cxnLst>
              <a:cxn ang="0">
                <a:pos x="305" y="0"/>
              </a:cxn>
              <a:cxn ang="0">
                <a:pos x="235" y="8"/>
              </a:cxn>
              <a:cxn ang="0">
                <a:pos x="188" y="23"/>
              </a:cxn>
              <a:cxn ang="0">
                <a:pos x="133" y="70"/>
              </a:cxn>
              <a:cxn ang="0">
                <a:pos x="87" y="101"/>
              </a:cxn>
              <a:cxn ang="0">
                <a:pos x="63" y="117"/>
              </a:cxn>
              <a:cxn ang="0">
                <a:pos x="17" y="210"/>
              </a:cxn>
              <a:cxn ang="0">
                <a:pos x="1" y="257"/>
              </a:cxn>
              <a:cxn ang="0">
                <a:pos x="9" y="397"/>
              </a:cxn>
              <a:cxn ang="0">
                <a:pos x="32" y="413"/>
              </a:cxn>
              <a:cxn ang="0">
                <a:pos x="94" y="452"/>
              </a:cxn>
              <a:cxn ang="0">
                <a:pos x="118" y="460"/>
              </a:cxn>
              <a:cxn ang="0">
                <a:pos x="250" y="452"/>
              </a:cxn>
              <a:cxn ang="0">
                <a:pos x="289" y="413"/>
              </a:cxn>
              <a:cxn ang="0">
                <a:pos x="391" y="374"/>
              </a:cxn>
              <a:cxn ang="0">
                <a:pos x="406" y="327"/>
              </a:cxn>
              <a:cxn ang="0">
                <a:pos x="414" y="304"/>
              </a:cxn>
              <a:cxn ang="0">
                <a:pos x="305" y="0"/>
              </a:cxn>
            </a:cxnLst>
            <a:rect l="0" t="0" r="r" b="b"/>
            <a:pathLst>
              <a:path w="468" h="460">
                <a:moveTo>
                  <a:pt x="305" y="0"/>
                </a:moveTo>
                <a:cubicBezTo>
                  <a:pt x="282" y="3"/>
                  <a:pt x="258" y="3"/>
                  <a:pt x="235" y="8"/>
                </a:cubicBezTo>
                <a:cubicBezTo>
                  <a:pt x="219" y="11"/>
                  <a:pt x="188" y="23"/>
                  <a:pt x="188" y="23"/>
                </a:cubicBezTo>
                <a:cubicBezTo>
                  <a:pt x="155" y="46"/>
                  <a:pt x="171" y="57"/>
                  <a:pt x="133" y="70"/>
                </a:cubicBezTo>
                <a:cubicBezTo>
                  <a:pt x="118" y="80"/>
                  <a:pt x="102" y="91"/>
                  <a:pt x="87" y="101"/>
                </a:cubicBezTo>
                <a:cubicBezTo>
                  <a:pt x="79" y="106"/>
                  <a:pt x="63" y="117"/>
                  <a:pt x="63" y="117"/>
                </a:cubicBezTo>
                <a:cubicBezTo>
                  <a:pt x="45" y="145"/>
                  <a:pt x="31" y="179"/>
                  <a:pt x="17" y="210"/>
                </a:cubicBezTo>
                <a:cubicBezTo>
                  <a:pt x="10" y="225"/>
                  <a:pt x="1" y="257"/>
                  <a:pt x="1" y="257"/>
                </a:cubicBezTo>
                <a:cubicBezTo>
                  <a:pt x="4" y="304"/>
                  <a:pt x="0" y="351"/>
                  <a:pt x="9" y="397"/>
                </a:cubicBezTo>
                <a:cubicBezTo>
                  <a:pt x="11" y="406"/>
                  <a:pt x="25" y="406"/>
                  <a:pt x="32" y="413"/>
                </a:cubicBezTo>
                <a:cubicBezTo>
                  <a:pt x="74" y="455"/>
                  <a:pt x="10" y="423"/>
                  <a:pt x="94" y="452"/>
                </a:cubicBezTo>
                <a:cubicBezTo>
                  <a:pt x="102" y="455"/>
                  <a:pt x="118" y="460"/>
                  <a:pt x="118" y="460"/>
                </a:cubicBezTo>
                <a:cubicBezTo>
                  <a:pt x="162" y="457"/>
                  <a:pt x="206" y="459"/>
                  <a:pt x="250" y="452"/>
                </a:cubicBezTo>
                <a:cubicBezTo>
                  <a:pt x="276" y="448"/>
                  <a:pt x="274" y="428"/>
                  <a:pt x="289" y="413"/>
                </a:cubicBezTo>
                <a:cubicBezTo>
                  <a:pt x="314" y="388"/>
                  <a:pt x="359" y="385"/>
                  <a:pt x="391" y="374"/>
                </a:cubicBezTo>
                <a:cubicBezTo>
                  <a:pt x="396" y="358"/>
                  <a:pt x="401" y="343"/>
                  <a:pt x="406" y="327"/>
                </a:cubicBezTo>
                <a:cubicBezTo>
                  <a:pt x="409" y="319"/>
                  <a:pt x="414" y="304"/>
                  <a:pt x="414" y="304"/>
                </a:cubicBezTo>
                <a:cubicBezTo>
                  <a:pt x="422" y="193"/>
                  <a:pt x="468" y="0"/>
                  <a:pt x="305" y="0"/>
                </a:cubicBezTo>
                <a:close/>
              </a:path>
            </a:pathLst>
          </a:custGeom>
          <a:noFill/>
          <a:ln w="9525" cap="flat" cmpd="sng">
            <a:solidFill>
              <a:schemeClr val="tx1"/>
            </a:solidFill>
            <a:prstDash val="solid"/>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4" name="Freeform 306"/>
          <p:cNvSpPr>
            <a:spLocks/>
          </p:cNvSpPr>
          <p:nvPr/>
        </p:nvSpPr>
        <p:spPr bwMode="auto">
          <a:xfrm>
            <a:off x="7261225" y="5765800"/>
            <a:ext cx="960438" cy="493713"/>
          </a:xfrm>
          <a:custGeom>
            <a:avLst/>
            <a:gdLst/>
            <a:ahLst/>
            <a:cxnLst>
              <a:cxn ang="0">
                <a:pos x="125" y="15"/>
              </a:cxn>
              <a:cxn ang="0">
                <a:pos x="359" y="15"/>
              </a:cxn>
              <a:cxn ang="0">
                <a:pos x="429" y="39"/>
              </a:cxn>
              <a:cxn ang="0">
                <a:pos x="452" y="46"/>
              </a:cxn>
              <a:cxn ang="0">
                <a:pos x="522" y="85"/>
              </a:cxn>
              <a:cxn ang="0">
                <a:pos x="585" y="140"/>
              </a:cxn>
              <a:cxn ang="0">
                <a:pos x="569" y="194"/>
              </a:cxn>
              <a:cxn ang="0">
                <a:pos x="452" y="280"/>
              </a:cxn>
              <a:cxn ang="0">
                <a:pos x="429" y="296"/>
              </a:cxn>
              <a:cxn ang="0">
                <a:pos x="382" y="311"/>
              </a:cxn>
              <a:cxn ang="0">
                <a:pos x="117" y="288"/>
              </a:cxn>
              <a:cxn ang="0">
                <a:pos x="94" y="265"/>
              </a:cxn>
              <a:cxn ang="0">
                <a:pos x="47" y="233"/>
              </a:cxn>
              <a:cxn ang="0">
                <a:pos x="47" y="78"/>
              </a:cxn>
              <a:cxn ang="0">
                <a:pos x="117" y="46"/>
              </a:cxn>
              <a:cxn ang="0">
                <a:pos x="125" y="15"/>
              </a:cxn>
            </a:cxnLst>
            <a:rect l="0" t="0" r="r" b="b"/>
            <a:pathLst>
              <a:path w="605" h="311">
                <a:moveTo>
                  <a:pt x="125" y="15"/>
                </a:moveTo>
                <a:cubicBezTo>
                  <a:pt x="225" y="8"/>
                  <a:pt x="255" y="0"/>
                  <a:pt x="359" y="15"/>
                </a:cubicBezTo>
                <a:cubicBezTo>
                  <a:pt x="383" y="18"/>
                  <a:pt x="406" y="32"/>
                  <a:pt x="429" y="39"/>
                </a:cubicBezTo>
                <a:cubicBezTo>
                  <a:pt x="437" y="41"/>
                  <a:pt x="452" y="46"/>
                  <a:pt x="452" y="46"/>
                </a:cubicBezTo>
                <a:cubicBezTo>
                  <a:pt x="506" y="83"/>
                  <a:pt x="481" y="72"/>
                  <a:pt x="522" y="85"/>
                </a:cubicBezTo>
                <a:cubicBezTo>
                  <a:pt x="548" y="102"/>
                  <a:pt x="559" y="123"/>
                  <a:pt x="585" y="140"/>
                </a:cubicBezTo>
                <a:cubicBezTo>
                  <a:pt x="604" y="170"/>
                  <a:pt x="605" y="183"/>
                  <a:pt x="569" y="194"/>
                </a:cubicBezTo>
                <a:cubicBezTo>
                  <a:pt x="528" y="222"/>
                  <a:pt x="493" y="253"/>
                  <a:pt x="452" y="280"/>
                </a:cubicBezTo>
                <a:cubicBezTo>
                  <a:pt x="444" y="285"/>
                  <a:pt x="438" y="292"/>
                  <a:pt x="429" y="296"/>
                </a:cubicBezTo>
                <a:cubicBezTo>
                  <a:pt x="414" y="303"/>
                  <a:pt x="382" y="311"/>
                  <a:pt x="382" y="311"/>
                </a:cubicBezTo>
                <a:cubicBezTo>
                  <a:pt x="288" y="282"/>
                  <a:pt x="245" y="293"/>
                  <a:pt x="117" y="288"/>
                </a:cubicBezTo>
                <a:cubicBezTo>
                  <a:pt x="109" y="280"/>
                  <a:pt x="103" y="272"/>
                  <a:pt x="94" y="265"/>
                </a:cubicBezTo>
                <a:cubicBezTo>
                  <a:pt x="79" y="253"/>
                  <a:pt x="47" y="233"/>
                  <a:pt x="47" y="233"/>
                </a:cubicBezTo>
                <a:cubicBezTo>
                  <a:pt x="18" y="191"/>
                  <a:pt x="0" y="115"/>
                  <a:pt x="47" y="78"/>
                </a:cubicBezTo>
                <a:cubicBezTo>
                  <a:pt x="63" y="65"/>
                  <a:pt x="97" y="53"/>
                  <a:pt x="117" y="46"/>
                </a:cubicBezTo>
                <a:cubicBezTo>
                  <a:pt x="126" y="20"/>
                  <a:pt x="125" y="31"/>
                  <a:pt x="125" y="15"/>
                </a:cubicBezTo>
                <a:close/>
              </a:path>
            </a:pathLst>
          </a:custGeom>
          <a:noFill/>
          <a:ln w="9525">
            <a:solidFill>
              <a:schemeClr val="tx1"/>
            </a:solidFill>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7" name="Freeform 309"/>
          <p:cNvSpPr>
            <a:spLocks/>
          </p:cNvSpPr>
          <p:nvPr/>
        </p:nvSpPr>
        <p:spPr bwMode="auto">
          <a:xfrm>
            <a:off x="5410200" y="5029200"/>
            <a:ext cx="1036638" cy="684213"/>
          </a:xfrm>
          <a:custGeom>
            <a:avLst/>
            <a:gdLst/>
            <a:ahLst/>
            <a:cxnLst>
              <a:cxn ang="0">
                <a:pos x="0" y="0"/>
              </a:cxn>
              <a:cxn ang="0">
                <a:pos x="71" y="39"/>
              </a:cxn>
              <a:cxn ang="0">
                <a:pos x="164" y="156"/>
              </a:cxn>
              <a:cxn ang="0">
                <a:pos x="211" y="163"/>
              </a:cxn>
              <a:cxn ang="0">
                <a:pos x="297" y="218"/>
              </a:cxn>
              <a:cxn ang="0">
                <a:pos x="382" y="312"/>
              </a:cxn>
              <a:cxn ang="0">
                <a:pos x="491" y="405"/>
              </a:cxn>
              <a:cxn ang="0">
                <a:pos x="523" y="475"/>
              </a:cxn>
            </a:cxnLst>
            <a:rect l="0" t="0" r="r" b="b"/>
            <a:pathLst>
              <a:path w="523" h="475">
                <a:moveTo>
                  <a:pt x="0" y="0"/>
                </a:moveTo>
                <a:cubicBezTo>
                  <a:pt x="26" y="9"/>
                  <a:pt x="71" y="39"/>
                  <a:pt x="71" y="39"/>
                </a:cubicBezTo>
                <a:cubicBezTo>
                  <a:pt x="102" y="86"/>
                  <a:pt x="99" y="142"/>
                  <a:pt x="164" y="156"/>
                </a:cubicBezTo>
                <a:cubicBezTo>
                  <a:pt x="179" y="159"/>
                  <a:pt x="195" y="161"/>
                  <a:pt x="211" y="163"/>
                </a:cubicBezTo>
                <a:cubicBezTo>
                  <a:pt x="256" y="179"/>
                  <a:pt x="259" y="205"/>
                  <a:pt x="297" y="218"/>
                </a:cubicBezTo>
                <a:cubicBezTo>
                  <a:pt x="364" y="263"/>
                  <a:pt x="332" y="254"/>
                  <a:pt x="382" y="312"/>
                </a:cubicBezTo>
                <a:cubicBezTo>
                  <a:pt x="416" y="351"/>
                  <a:pt x="457" y="352"/>
                  <a:pt x="491" y="405"/>
                </a:cubicBezTo>
                <a:cubicBezTo>
                  <a:pt x="499" y="435"/>
                  <a:pt x="501" y="454"/>
                  <a:pt x="523" y="475"/>
                </a:cubicBezTo>
              </a:path>
            </a:pathLst>
          </a:custGeom>
          <a:noFill/>
          <a:ln w="25400" cap="flat">
            <a:solidFill>
              <a:schemeClr val="tx1"/>
            </a:solidFill>
            <a:prstDash val="sysDot"/>
            <a:round/>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8" name="Freeform 310"/>
          <p:cNvSpPr>
            <a:spLocks/>
          </p:cNvSpPr>
          <p:nvPr/>
        </p:nvSpPr>
        <p:spPr bwMode="auto">
          <a:xfrm>
            <a:off x="7391400" y="5410200"/>
            <a:ext cx="1260475" cy="460375"/>
          </a:xfrm>
          <a:custGeom>
            <a:avLst/>
            <a:gdLst/>
            <a:ahLst/>
            <a:cxnLst>
              <a:cxn ang="0">
                <a:pos x="0" y="0"/>
              </a:cxn>
              <a:cxn ang="0">
                <a:pos x="101" y="86"/>
              </a:cxn>
              <a:cxn ang="0">
                <a:pos x="163" y="124"/>
              </a:cxn>
              <a:cxn ang="0">
                <a:pos x="187" y="132"/>
              </a:cxn>
              <a:cxn ang="0">
                <a:pos x="296" y="187"/>
              </a:cxn>
              <a:cxn ang="0">
                <a:pos x="342" y="210"/>
              </a:cxn>
              <a:cxn ang="0">
                <a:pos x="444" y="218"/>
              </a:cxn>
              <a:cxn ang="0">
                <a:pos x="600" y="241"/>
              </a:cxn>
              <a:cxn ang="0">
                <a:pos x="678" y="265"/>
              </a:cxn>
              <a:cxn ang="0">
                <a:pos x="724" y="288"/>
              </a:cxn>
              <a:cxn ang="0">
                <a:pos x="794" y="288"/>
              </a:cxn>
            </a:cxnLst>
            <a:rect l="0" t="0" r="r" b="b"/>
            <a:pathLst>
              <a:path w="794" h="290">
                <a:moveTo>
                  <a:pt x="0" y="0"/>
                </a:moveTo>
                <a:cubicBezTo>
                  <a:pt x="58" y="20"/>
                  <a:pt x="55" y="55"/>
                  <a:pt x="101" y="86"/>
                </a:cubicBezTo>
                <a:cubicBezTo>
                  <a:pt x="125" y="123"/>
                  <a:pt x="107" y="106"/>
                  <a:pt x="163" y="124"/>
                </a:cubicBezTo>
                <a:cubicBezTo>
                  <a:pt x="171" y="127"/>
                  <a:pt x="187" y="132"/>
                  <a:pt x="187" y="132"/>
                </a:cubicBezTo>
                <a:cubicBezTo>
                  <a:pt x="210" y="170"/>
                  <a:pt x="254" y="173"/>
                  <a:pt x="296" y="187"/>
                </a:cubicBezTo>
                <a:cubicBezTo>
                  <a:pt x="334" y="200"/>
                  <a:pt x="303" y="205"/>
                  <a:pt x="342" y="210"/>
                </a:cubicBezTo>
                <a:cubicBezTo>
                  <a:pt x="376" y="214"/>
                  <a:pt x="410" y="215"/>
                  <a:pt x="444" y="218"/>
                </a:cubicBezTo>
                <a:cubicBezTo>
                  <a:pt x="497" y="236"/>
                  <a:pt x="543" y="237"/>
                  <a:pt x="600" y="241"/>
                </a:cubicBezTo>
                <a:cubicBezTo>
                  <a:pt x="618" y="246"/>
                  <a:pt x="666" y="257"/>
                  <a:pt x="678" y="265"/>
                </a:cubicBezTo>
                <a:cubicBezTo>
                  <a:pt x="691" y="274"/>
                  <a:pt x="707" y="287"/>
                  <a:pt x="724" y="288"/>
                </a:cubicBezTo>
                <a:cubicBezTo>
                  <a:pt x="747" y="290"/>
                  <a:pt x="771" y="288"/>
                  <a:pt x="794" y="288"/>
                </a:cubicBezTo>
              </a:path>
            </a:pathLst>
          </a:custGeom>
          <a:noFill/>
          <a:ln w="25400" cap="flat" cmpd="sng">
            <a:solidFill>
              <a:schemeClr val="tx1"/>
            </a:solidFill>
            <a:prstDash val="sysDot"/>
            <a:round/>
            <a:headEnd type="none" w="med" len="med"/>
            <a:tailEnd type="none" w="med" len="me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599" name="AutoShape 311"/>
          <p:cNvSpPr>
            <a:spLocks noChangeArrowheads="1"/>
          </p:cNvSpPr>
          <p:nvPr/>
        </p:nvSpPr>
        <p:spPr bwMode="auto">
          <a:xfrm>
            <a:off x="5638800" y="4572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0" name="AutoShape 312"/>
          <p:cNvSpPr>
            <a:spLocks noChangeArrowheads="1"/>
          </p:cNvSpPr>
          <p:nvPr/>
        </p:nvSpPr>
        <p:spPr bwMode="auto">
          <a:xfrm>
            <a:off x="7924800" y="44958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1" name="AutoShape 313"/>
          <p:cNvSpPr>
            <a:spLocks noChangeArrowheads="1"/>
          </p:cNvSpPr>
          <p:nvPr/>
        </p:nvSpPr>
        <p:spPr bwMode="auto">
          <a:xfrm>
            <a:off x="8382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2" name="AutoShape 314"/>
          <p:cNvSpPr>
            <a:spLocks noChangeArrowheads="1"/>
          </p:cNvSpPr>
          <p:nvPr/>
        </p:nvSpPr>
        <p:spPr bwMode="auto">
          <a:xfrm>
            <a:off x="21336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3" name="AutoShape 315"/>
          <p:cNvSpPr>
            <a:spLocks noChangeArrowheads="1"/>
          </p:cNvSpPr>
          <p:nvPr/>
        </p:nvSpPr>
        <p:spPr bwMode="auto">
          <a:xfrm>
            <a:off x="28194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4" name="AutoShape 316"/>
          <p:cNvSpPr>
            <a:spLocks noChangeArrowheads="1"/>
          </p:cNvSpPr>
          <p:nvPr/>
        </p:nvSpPr>
        <p:spPr bwMode="auto">
          <a:xfrm>
            <a:off x="40386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5" name="AutoShape 317"/>
          <p:cNvSpPr>
            <a:spLocks noChangeArrowheads="1"/>
          </p:cNvSpPr>
          <p:nvPr/>
        </p:nvSpPr>
        <p:spPr bwMode="auto">
          <a:xfrm>
            <a:off x="52578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6" name="AutoShape 318"/>
          <p:cNvSpPr>
            <a:spLocks noChangeArrowheads="1"/>
          </p:cNvSpPr>
          <p:nvPr/>
        </p:nvSpPr>
        <p:spPr bwMode="auto">
          <a:xfrm>
            <a:off x="63246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7" name="AutoShape 319"/>
          <p:cNvSpPr>
            <a:spLocks noChangeArrowheads="1"/>
          </p:cNvSpPr>
          <p:nvPr/>
        </p:nvSpPr>
        <p:spPr bwMode="auto">
          <a:xfrm>
            <a:off x="70866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2608" name="AutoShape 320"/>
          <p:cNvSpPr>
            <a:spLocks noChangeArrowheads="1"/>
          </p:cNvSpPr>
          <p:nvPr/>
        </p:nvSpPr>
        <p:spPr bwMode="auto">
          <a:xfrm>
            <a:off x="8458200" y="6096000"/>
            <a:ext cx="152400" cy="381000"/>
          </a:xfrm>
          <a:prstGeom prst="downArrow">
            <a:avLst>
              <a:gd name="adj1" fmla="val 50000"/>
              <a:gd name="adj2" fmla="val 62500"/>
            </a:avLst>
          </a:prstGeom>
          <a:solidFill>
            <a:schemeClr val="accent1"/>
          </a:solidFill>
          <a:ln w="9525">
            <a:solidFill>
              <a:schemeClr val="tx1"/>
            </a:solidFill>
            <a:miter lim="800000"/>
            <a:headEnd/>
            <a:tailEnd/>
          </a:ln>
          <a:effectLst/>
        </p:spPr>
        <p:txBody>
          <a:bodyPr wrap="none" anchor="ctr"/>
          <a:lstStyle/>
          <a:p>
            <a:pPr algn="ctr" fontAlgn="base">
              <a:spcBef>
                <a:spcPct val="50000"/>
              </a:spcBef>
              <a:spcAft>
                <a:spcPct val="0"/>
              </a:spcAft>
            </a:pPr>
            <a:endParaRPr lang="en-US" sz="2500">
              <a:solidFill>
                <a:srgbClr val="000000"/>
              </a:solidFill>
            </a:endParaRPr>
          </a:p>
        </p:txBody>
      </p:sp>
      <p:sp>
        <p:nvSpPr>
          <p:cNvPr id="170" name="TextBox 169">
            <a:hlinkClick r:id="" action="ppaction://noaction"/>
          </p:cNvPr>
          <p:cNvSpPr txBox="1"/>
          <p:nvPr/>
        </p:nvSpPr>
        <p:spPr>
          <a:xfrm>
            <a:off x="8153400" y="6349425"/>
            <a:ext cx="1219200" cy="584775"/>
          </a:xfrm>
          <a:prstGeom prst="rect">
            <a:avLst/>
          </a:prstGeom>
          <a:noFill/>
        </p:spPr>
        <p:txBody>
          <a:bodyPr wrap="square" rtlCol="0">
            <a:spAutoFit/>
          </a:bodyPr>
          <a:lstStyle/>
          <a:p>
            <a:pPr algn="ctr" fontAlgn="base">
              <a:spcBef>
                <a:spcPct val="50000"/>
              </a:spcBef>
              <a:spcAft>
                <a:spcPct val="0"/>
              </a:spcAft>
            </a:pPr>
            <a:r>
              <a:rPr lang="en-US" sz="3200" b="1" i="1" dirty="0" smtClean="0">
                <a:solidFill>
                  <a:srgbClr val="CED5DD">
                    <a:lumMod val="60000"/>
                    <a:lumOff val="40000"/>
                  </a:srgbClr>
                </a:solidFill>
              </a:rPr>
              <a:t>Back</a:t>
            </a:r>
            <a:endParaRPr lang="en-US" sz="3200" b="1" i="1" dirty="0">
              <a:solidFill>
                <a:srgbClr val="CED5DD">
                  <a:lumMod val="60000"/>
                  <a:lumOff val="40000"/>
                </a:srgbClr>
              </a:solidFill>
            </a:endParaRPr>
          </a:p>
        </p:txBody>
      </p:sp>
    </p:spTree>
    <p:extLst>
      <p:ext uri="{BB962C8B-B14F-4D97-AF65-F5344CB8AC3E}">
        <p14:creationId xmlns:p14="http://schemas.microsoft.com/office/powerpoint/2010/main" val="1083090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r>
              <a:rPr lang="en-US" altLang="zh-CN" dirty="0">
                <a:ea typeface="宋体" pitchFamily="2" charset="-122"/>
              </a:rPr>
              <a:t>Edge </a:t>
            </a:r>
            <a:r>
              <a:rPr lang="en-US" altLang="zh-CN" dirty="0" err="1" smtClean="0">
                <a:ea typeface="宋体" pitchFamily="2" charset="-122"/>
              </a:rPr>
              <a:t>Betweenness</a:t>
            </a:r>
            <a:r>
              <a:rPr lang="en-US" altLang="zh-CN" dirty="0" smtClean="0">
                <a:ea typeface="宋体" pitchFamily="2" charset="-122"/>
              </a:rPr>
              <a:t> Method</a:t>
            </a:r>
            <a:endParaRPr lang="en-US" altLang="zh-CN" dirty="0">
              <a:ea typeface="宋体" pitchFamily="2" charset="-122"/>
            </a:endParaRPr>
          </a:p>
        </p:txBody>
      </p:sp>
      <p:sp>
        <p:nvSpPr>
          <p:cNvPr id="40963" name="Content Placeholder 2"/>
          <p:cNvSpPr>
            <a:spLocks noGrp="1"/>
          </p:cNvSpPr>
          <p:nvPr>
            <p:ph idx="4294967295"/>
          </p:nvPr>
        </p:nvSpPr>
        <p:spPr>
          <a:xfrm>
            <a:off x="566738" y="1752600"/>
            <a:ext cx="8577262" cy="4267200"/>
          </a:xfrm>
        </p:spPr>
        <p:txBody>
          <a:bodyPr/>
          <a:lstStyle/>
          <a:p>
            <a:r>
              <a:rPr lang="en-US" altLang="zh-CN" sz="2000" dirty="0">
                <a:ea typeface="宋体" pitchFamily="2" charset="-122"/>
              </a:rPr>
              <a:t>The strength of a tie can be measured by </a:t>
            </a:r>
            <a:r>
              <a:rPr lang="en-US" altLang="zh-CN" sz="2000" i="1" dirty="0">
                <a:ea typeface="宋体" pitchFamily="2" charset="-122"/>
              </a:rPr>
              <a:t>edge </a:t>
            </a:r>
            <a:r>
              <a:rPr lang="en-US" altLang="zh-CN" sz="2000" i="1" dirty="0" err="1">
                <a:ea typeface="宋体" pitchFamily="2" charset="-122"/>
              </a:rPr>
              <a:t>betweenness</a:t>
            </a:r>
            <a:r>
              <a:rPr lang="en-US" altLang="zh-CN" sz="2000" i="1" dirty="0">
                <a:ea typeface="宋体" pitchFamily="2" charset="-122"/>
              </a:rPr>
              <a:t> </a:t>
            </a:r>
          </a:p>
          <a:p>
            <a:r>
              <a:rPr lang="en-US" altLang="zh-CN" sz="2000" i="1" dirty="0">
                <a:ea typeface="宋体" pitchFamily="2" charset="-122"/>
              </a:rPr>
              <a:t>Edge </a:t>
            </a:r>
            <a:r>
              <a:rPr lang="en-US" altLang="zh-CN" sz="2000" i="1" dirty="0" err="1">
                <a:ea typeface="宋体" pitchFamily="2" charset="-122"/>
              </a:rPr>
              <a:t>betweenness</a:t>
            </a:r>
            <a:r>
              <a:rPr lang="en-US" altLang="zh-CN" sz="2000" dirty="0">
                <a:ea typeface="宋体" pitchFamily="2" charset="-122"/>
              </a:rPr>
              <a:t>: the number of shortest paths that pass along with the edge</a:t>
            </a:r>
          </a:p>
          <a:p>
            <a:endParaRPr lang="en-US" altLang="zh-CN" sz="2000" dirty="0">
              <a:ea typeface="宋体" pitchFamily="2" charset="-122"/>
            </a:endParaRPr>
          </a:p>
          <a:p>
            <a:endParaRPr lang="en-US" altLang="zh-CN" sz="2000" dirty="0">
              <a:ea typeface="宋体" pitchFamily="2" charset="-122"/>
            </a:endParaRPr>
          </a:p>
          <a:p>
            <a:endParaRPr lang="en-US" altLang="zh-CN" sz="2000" dirty="0">
              <a:ea typeface="宋体" pitchFamily="2" charset="-122"/>
            </a:endParaRPr>
          </a:p>
          <a:p>
            <a:endParaRPr lang="en-US" altLang="zh-CN" sz="2000" dirty="0">
              <a:ea typeface="宋体" pitchFamily="2" charset="-122"/>
            </a:endParaRPr>
          </a:p>
          <a:p>
            <a:pPr>
              <a:buFont typeface="Arial" pitchFamily="34" charset="0"/>
              <a:buNone/>
            </a:pPr>
            <a:endParaRPr lang="en-US" altLang="zh-CN" sz="2000" dirty="0">
              <a:ea typeface="宋体" pitchFamily="2" charset="-122"/>
            </a:endParaRPr>
          </a:p>
          <a:p>
            <a:endParaRPr lang="en-US" altLang="zh-CN" sz="2000" dirty="0" smtClean="0">
              <a:ea typeface="宋体" pitchFamily="2" charset="-122"/>
            </a:endParaRPr>
          </a:p>
          <a:p>
            <a:r>
              <a:rPr lang="en-US" altLang="zh-CN" sz="2000" dirty="0" smtClean="0">
                <a:ea typeface="宋体" pitchFamily="2" charset="-122"/>
              </a:rPr>
              <a:t>The </a:t>
            </a:r>
            <a:r>
              <a:rPr lang="en-US" altLang="zh-CN" sz="2000" dirty="0">
                <a:ea typeface="宋体" pitchFamily="2" charset="-122"/>
              </a:rPr>
              <a:t>edge with higher </a:t>
            </a:r>
            <a:r>
              <a:rPr lang="en-US" altLang="zh-CN" sz="2000" dirty="0" err="1">
                <a:ea typeface="宋体" pitchFamily="2" charset="-122"/>
              </a:rPr>
              <a:t>betweenness</a:t>
            </a:r>
            <a:r>
              <a:rPr lang="en-US" altLang="zh-CN" sz="2000" dirty="0">
                <a:ea typeface="宋体" pitchFamily="2" charset="-122"/>
              </a:rPr>
              <a:t> tends to be the bridge between two communities. </a:t>
            </a:r>
          </a:p>
          <a:p>
            <a:endParaRPr lang="en-US" altLang="zh-CN" sz="2400" dirty="0">
              <a:ea typeface="宋体" pitchFamily="2" charset="-122"/>
            </a:endParaRPr>
          </a:p>
          <a:p>
            <a:endParaRPr lang="en-US" altLang="zh-CN" sz="2400" dirty="0">
              <a:ea typeface="宋体" pitchFamily="2" charset="-122"/>
            </a:endParaRPr>
          </a:p>
        </p:txBody>
      </p:sp>
      <p:grpSp>
        <p:nvGrpSpPr>
          <p:cNvPr id="40964" name="Group 4"/>
          <p:cNvGrpSpPr>
            <a:grpSpLocks/>
          </p:cNvGrpSpPr>
          <p:nvPr/>
        </p:nvGrpSpPr>
        <p:grpSpPr bwMode="auto">
          <a:xfrm>
            <a:off x="4932040" y="5445224"/>
            <a:ext cx="2819400" cy="1371600"/>
            <a:chOff x="0" y="0"/>
            <a:chExt cx="2819400" cy="1371600"/>
          </a:xfrm>
        </p:grpSpPr>
        <p:sp>
          <p:nvSpPr>
            <p:cNvPr id="40965" name="Oval 3"/>
            <p:cNvSpPr>
              <a:spLocks noChangeArrowheads="1"/>
            </p:cNvSpPr>
            <p:nvPr/>
          </p:nvSpPr>
          <p:spPr bwMode="auto">
            <a:xfrm>
              <a:off x="0" y="0"/>
              <a:ext cx="990600" cy="1371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66" name="Oval 4"/>
            <p:cNvSpPr>
              <a:spLocks noChangeArrowheads="1"/>
            </p:cNvSpPr>
            <p:nvPr/>
          </p:nvSpPr>
          <p:spPr bwMode="auto">
            <a:xfrm>
              <a:off x="1752600" y="0"/>
              <a:ext cx="1066800" cy="1371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67" name="Oval 5"/>
            <p:cNvSpPr>
              <a:spLocks noChangeArrowheads="1"/>
            </p:cNvSpPr>
            <p:nvPr/>
          </p:nvSpPr>
          <p:spPr bwMode="auto">
            <a:xfrm>
              <a:off x="152400" y="2286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68" name="Oval 6"/>
            <p:cNvSpPr>
              <a:spLocks noChangeArrowheads="1"/>
            </p:cNvSpPr>
            <p:nvPr/>
          </p:nvSpPr>
          <p:spPr bwMode="auto">
            <a:xfrm>
              <a:off x="609600" y="4572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69" name="Oval 7"/>
            <p:cNvSpPr>
              <a:spLocks noChangeArrowheads="1"/>
            </p:cNvSpPr>
            <p:nvPr/>
          </p:nvSpPr>
          <p:spPr bwMode="auto">
            <a:xfrm>
              <a:off x="228600" y="8382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cxnSp>
          <p:nvCxnSpPr>
            <p:cNvPr id="40970" name="Straight Connector 8"/>
            <p:cNvCxnSpPr>
              <a:cxnSpLocks noChangeShapeType="1"/>
              <a:stCxn id="40968" idx="6"/>
              <a:endCxn id="40976" idx="2"/>
            </p:cNvCxnSpPr>
            <p:nvPr/>
          </p:nvCxnSpPr>
          <p:spPr bwMode="auto">
            <a:xfrm>
              <a:off x="914400" y="609600"/>
              <a:ext cx="990600" cy="1524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cxnSp>
        <p:cxnSp>
          <p:nvCxnSpPr>
            <p:cNvPr id="40971" name="Straight Connector 9"/>
            <p:cNvCxnSpPr>
              <a:cxnSpLocks noChangeShapeType="1"/>
              <a:stCxn id="40967" idx="5"/>
              <a:endCxn id="40968" idx="2"/>
            </p:cNvCxnSpPr>
            <p:nvPr/>
          </p:nvCxnSpPr>
          <p:spPr bwMode="auto">
            <a:xfrm rot="16200000" flipH="1">
              <a:off x="450662" y="450661"/>
              <a:ext cx="120837" cy="19703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72" name="Straight Connector 10"/>
            <p:cNvCxnSpPr>
              <a:cxnSpLocks noChangeShapeType="1"/>
              <a:stCxn id="40967" idx="4"/>
              <a:endCxn id="40969" idx="0"/>
            </p:cNvCxnSpPr>
            <p:nvPr/>
          </p:nvCxnSpPr>
          <p:spPr bwMode="auto">
            <a:xfrm rot="16200000" flipH="1">
              <a:off x="190500" y="647700"/>
              <a:ext cx="304800" cy="76200"/>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73" name="Straight Connector 11"/>
            <p:cNvCxnSpPr>
              <a:cxnSpLocks noChangeShapeType="1"/>
              <a:stCxn id="40969" idx="7"/>
              <a:endCxn id="40968" idx="3"/>
            </p:cNvCxnSpPr>
            <p:nvPr/>
          </p:nvCxnSpPr>
          <p:spPr bwMode="auto">
            <a:xfrm rot="5400000" flipH="1" flipV="1">
              <a:off x="488763" y="717363"/>
              <a:ext cx="165474" cy="165474"/>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sp>
          <p:nvSpPr>
            <p:cNvPr id="40974" name="Oval 12"/>
            <p:cNvSpPr>
              <a:spLocks noChangeArrowheads="1"/>
            </p:cNvSpPr>
            <p:nvPr/>
          </p:nvSpPr>
          <p:spPr bwMode="auto">
            <a:xfrm>
              <a:off x="2133600" y="1524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75" name="Oval 13"/>
            <p:cNvSpPr>
              <a:spLocks noChangeArrowheads="1"/>
            </p:cNvSpPr>
            <p:nvPr/>
          </p:nvSpPr>
          <p:spPr bwMode="auto">
            <a:xfrm>
              <a:off x="2438400" y="5334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76" name="Oval 14"/>
            <p:cNvSpPr>
              <a:spLocks noChangeArrowheads="1"/>
            </p:cNvSpPr>
            <p:nvPr/>
          </p:nvSpPr>
          <p:spPr bwMode="auto">
            <a:xfrm>
              <a:off x="1905000" y="6096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40977" name="Oval 15"/>
            <p:cNvSpPr>
              <a:spLocks noChangeArrowheads="1"/>
            </p:cNvSpPr>
            <p:nvPr/>
          </p:nvSpPr>
          <p:spPr bwMode="auto">
            <a:xfrm>
              <a:off x="2209800" y="914400"/>
              <a:ext cx="304800" cy="304800"/>
            </a:xfrm>
            <a:prstGeom prst="ellipse">
              <a:avLst/>
            </a:prstGeom>
            <a:solidFill>
              <a:schemeClr val="accent1"/>
            </a:solidFill>
            <a:ln w="25400">
              <a:solidFill>
                <a:srgbClr val="385D8A"/>
              </a:solidFill>
              <a:round/>
              <a:headEnd/>
              <a:tailEnd/>
            </a:ln>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cxnSp>
          <p:nvCxnSpPr>
            <p:cNvPr id="40978" name="Straight Connector 16"/>
            <p:cNvCxnSpPr>
              <a:cxnSpLocks noChangeShapeType="1"/>
              <a:stCxn id="40974" idx="3"/>
              <a:endCxn id="40976" idx="0"/>
            </p:cNvCxnSpPr>
            <p:nvPr/>
          </p:nvCxnSpPr>
          <p:spPr bwMode="auto">
            <a:xfrm rot="5400000">
              <a:off x="2019300" y="450662"/>
              <a:ext cx="197037" cy="12083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79" name="Straight Connector 17"/>
            <p:cNvCxnSpPr>
              <a:cxnSpLocks noChangeShapeType="1"/>
              <a:stCxn id="40976" idx="5"/>
              <a:endCxn id="40977" idx="1"/>
            </p:cNvCxnSpPr>
            <p:nvPr/>
          </p:nvCxnSpPr>
          <p:spPr bwMode="auto">
            <a:xfrm rot="16200000" flipH="1">
              <a:off x="2165163" y="869763"/>
              <a:ext cx="89274" cy="89274"/>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80" name="Straight Connector 18"/>
            <p:cNvCxnSpPr>
              <a:cxnSpLocks noChangeShapeType="1"/>
              <a:stCxn id="40974" idx="5"/>
              <a:endCxn id="40975" idx="0"/>
            </p:cNvCxnSpPr>
            <p:nvPr/>
          </p:nvCxnSpPr>
          <p:spPr bwMode="auto">
            <a:xfrm rot="16200000" flipH="1">
              <a:off x="2431862" y="374461"/>
              <a:ext cx="120837" cy="19703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40981" name="Straight Connector 19"/>
            <p:cNvCxnSpPr>
              <a:cxnSpLocks noChangeShapeType="1"/>
              <a:stCxn id="40977" idx="7"/>
              <a:endCxn id="40975" idx="4"/>
            </p:cNvCxnSpPr>
            <p:nvPr/>
          </p:nvCxnSpPr>
          <p:spPr bwMode="auto">
            <a:xfrm rot="5400000" flipH="1" flipV="1">
              <a:off x="2469962" y="838200"/>
              <a:ext cx="120837" cy="12083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grpSp>
      <p:pic>
        <p:nvPicPr>
          <p:cNvPr id="40982" name="Picture 21" descr="network.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38" y="3242990"/>
            <a:ext cx="40862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3" name="TextBox 22"/>
          <p:cNvSpPr txBox="1">
            <a:spLocks noChangeArrowheads="1"/>
          </p:cNvSpPr>
          <p:nvPr/>
        </p:nvSpPr>
        <p:spPr bwMode="auto">
          <a:xfrm>
            <a:off x="5257800" y="2769220"/>
            <a:ext cx="3429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dirty="0">
                <a:solidFill>
                  <a:srgbClr val="000000"/>
                </a:solidFill>
              </a:rPr>
              <a:t>The </a:t>
            </a:r>
            <a:r>
              <a:rPr lang="en-US" altLang="zh-CN" b="1" i="1" dirty="0">
                <a:solidFill>
                  <a:srgbClr val="000000"/>
                </a:solidFill>
              </a:rPr>
              <a:t>edge </a:t>
            </a:r>
            <a:r>
              <a:rPr lang="en-US" altLang="zh-CN" b="1" i="1" dirty="0" err="1">
                <a:solidFill>
                  <a:srgbClr val="000000"/>
                </a:solidFill>
              </a:rPr>
              <a:t>betweenness</a:t>
            </a:r>
            <a:r>
              <a:rPr lang="en-US" altLang="zh-CN" b="1" i="1" dirty="0">
                <a:solidFill>
                  <a:srgbClr val="000000"/>
                </a:solidFill>
              </a:rPr>
              <a:t> </a:t>
            </a:r>
            <a:r>
              <a:rPr lang="en-US" altLang="zh-CN" dirty="0">
                <a:solidFill>
                  <a:srgbClr val="000000"/>
                </a:solidFill>
              </a:rPr>
              <a:t>of e(1, 2) is 4 (=6/2 + 1), as all the shortest paths from 2 to {4, 5, 6, 7, 8, 9} have to either pass e(1, 2) or e(2, 3), and e(1,2) is the shortest path between 1 and 2</a:t>
            </a:r>
          </a:p>
        </p:txBody>
      </p:sp>
      <p:sp>
        <p:nvSpPr>
          <p:cNvPr id="40984" name="Slide Number Placeholder 24"/>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408D153E-B18A-4BA5-9263-E662183AA94A}" type="slidenum">
              <a:rPr lang="en-US" altLang="zh-CN" sz="1200">
                <a:solidFill>
                  <a:srgbClr val="898989"/>
                </a:solidFill>
              </a:rPr>
              <a:pPr algn="r" fontAlgn="base">
                <a:spcBef>
                  <a:spcPct val="50000"/>
                </a:spcBef>
                <a:spcAft>
                  <a:spcPct val="0"/>
                </a:spcAft>
              </a:pPr>
              <a:t>14</a:t>
            </a:fld>
            <a:endParaRPr lang="en-US" altLang="zh-CN" sz="1200">
              <a:solidFill>
                <a:srgbClr val="898989"/>
              </a:solidFill>
            </a:endParaRPr>
          </a:p>
        </p:txBody>
      </p:sp>
    </p:spTree>
    <p:extLst>
      <p:ext uri="{BB962C8B-B14F-4D97-AF65-F5344CB8AC3E}">
        <p14:creationId xmlns:p14="http://schemas.microsoft.com/office/powerpoint/2010/main" val="130930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Edge </a:t>
            </a:r>
            <a:r>
              <a:rPr lang="en-US" altLang="zh-CN" dirty="0" err="1" smtClean="0"/>
              <a:t>Betweenness</a:t>
            </a:r>
            <a:r>
              <a:rPr lang="en-US" altLang="zh-CN" dirty="0" smtClean="0"/>
              <a:t> Method</a:t>
            </a:r>
            <a:endParaRPr lang="zh-CN" altLang="en-US" dirty="0"/>
          </a:p>
        </p:txBody>
      </p:sp>
      <p:sp>
        <p:nvSpPr>
          <p:cNvPr id="3" name="Content Placeholder 2"/>
          <p:cNvSpPr>
            <a:spLocks noGrp="1"/>
          </p:cNvSpPr>
          <p:nvPr>
            <p:ph idx="1"/>
          </p:nvPr>
        </p:nvSpPr>
        <p:spPr/>
        <p:txBody>
          <a:bodyPr/>
          <a:lstStyle/>
          <a:p>
            <a:r>
              <a:rPr lang="en-US" altLang="zh-CN" dirty="0" smtClean="0"/>
              <a:t>Basic idea</a:t>
            </a:r>
          </a:p>
          <a:p>
            <a:pPr marL="985837" lvl="1" indent="-514350">
              <a:buFont typeface="+mj-lt"/>
              <a:buAutoNum type="arabicPeriod"/>
            </a:pPr>
            <a:r>
              <a:rPr lang="en-US" altLang="zh-CN" sz="2400" dirty="0" smtClean="0"/>
              <a:t>Calculate </a:t>
            </a:r>
            <a:r>
              <a:rPr lang="en-US" altLang="zh-CN" sz="2400" dirty="0" err="1" smtClean="0"/>
              <a:t>betweenness</a:t>
            </a:r>
            <a:r>
              <a:rPr lang="en-US" altLang="zh-CN" sz="2400" dirty="0" smtClean="0"/>
              <a:t> score for all edges</a:t>
            </a:r>
          </a:p>
          <a:p>
            <a:pPr marL="985837" lvl="1" indent="-514350">
              <a:buFont typeface="+mj-lt"/>
              <a:buAutoNum type="arabicPeriod"/>
            </a:pPr>
            <a:r>
              <a:rPr lang="en-US" altLang="zh-CN" sz="2400" dirty="0" smtClean="0"/>
              <a:t>Find the edge with the highest score and remove it from the network</a:t>
            </a:r>
          </a:p>
          <a:p>
            <a:pPr marL="985837" lvl="1" indent="-514350">
              <a:buFont typeface="+mj-lt"/>
              <a:buAutoNum type="arabicPeriod"/>
            </a:pPr>
            <a:r>
              <a:rPr lang="en-US" altLang="zh-CN" sz="2400" dirty="0" smtClean="0"/>
              <a:t>Recalculate </a:t>
            </a:r>
            <a:r>
              <a:rPr lang="en-US" altLang="zh-CN" sz="2400" dirty="0" err="1" smtClean="0"/>
              <a:t>betweenness</a:t>
            </a:r>
            <a:r>
              <a:rPr lang="en-US" altLang="zh-CN" sz="2400" dirty="0" smtClean="0"/>
              <a:t> for all remaining edges</a:t>
            </a:r>
          </a:p>
          <a:p>
            <a:pPr marL="985837" lvl="1" indent="-514350">
              <a:buFont typeface="+mj-lt"/>
              <a:buAutoNum type="arabicPeriod"/>
            </a:pPr>
            <a:r>
              <a:rPr lang="en-US" altLang="zh-CN" sz="2400" dirty="0" smtClean="0"/>
              <a:t>Repeat from step 2</a:t>
            </a:r>
            <a:endParaRPr lang="zh-CN" altLang="en-US" sz="24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12/2/17</a:t>
            </a:fld>
            <a:endParaRPr lang="en-US" altLang="zh-CN">
              <a:solidFill>
                <a:srgbClr val="000000"/>
              </a:solidFill>
            </a:endParaRPr>
          </a:p>
        </p:txBody>
      </p:sp>
    </p:spTree>
    <p:extLst>
      <p:ext uri="{BB962C8B-B14F-4D97-AF65-F5344CB8AC3E}">
        <p14:creationId xmlns:p14="http://schemas.microsoft.com/office/powerpoint/2010/main" val="183789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idx="4294967295"/>
          </p:nvPr>
        </p:nvSpPr>
        <p:spPr/>
        <p:txBody>
          <a:bodyPr/>
          <a:lstStyle/>
          <a:p>
            <a:r>
              <a:rPr lang="en-US" altLang="zh-CN" sz="4000" dirty="0">
                <a:ea typeface="宋体" pitchFamily="2" charset="-122"/>
              </a:rPr>
              <a:t>Edge </a:t>
            </a:r>
            <a:r>
              <a:rPr lang="en-US" altLang="zh-CN" sz="4000" dirty="0" err="1">
                <a:ea typeface="宋体" pitchFamily="2" charset="-122"/>
              </a:rPr>
              <a:t>Betweenness</a:t>
            </a:r>
            <a:r>
              <a:rPr lang="en-US" altLang="zh-CN" sz="4000" dirty="0">
                <a:ea typeface="宋体" pitchFamily="2" charset="-122"/>
              </a:rPr>
              <a:t> </a:t>
            </a:r>
            <a:r>
              <a:rPr lang="en-US" altLang="zh-CN" sz="4000" dirty="0" smtClean="0">
                <a:ea typeface="宋体" pitchFamily="2" charset="-122"/>
              </a:rPr>
              <a:t>Method </a:t>
            </a:r>
            <a:r>
              <a:rPr lang="en-US" altLang="zh-CN" sz="4000" dirty="0" err="1" smtClean="0">
                <a:ea typeface="宋体" pitchFamily="2" charset="-122"/>
              </a:rPr>
              <a:t>con’t</a:t>
            </a:r>
            <a:endParaRPr lang="en-US" altLang="zh-CN" sz="4000" dirty="0">
              <a:ea typeface="宋体" pitchFamily="2" charset="-122"/>
            </a:endParaRPr>
          </a:p>
        </p:txBody>
      </p:sp>
      <p:pic>
        <p:nvPicPr>
          <p:cNvPr id="43011" name="Picture 3" descr="network.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44824"/>
            <a:ext cx="40846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338" y="1914525"/>
            <a:ext cx="2540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descr="divisive.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9525"/>
            <a:ext cx="373697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6"/>
          <p:cNvSpPr txBox="1">
            <a:spLocks noChangeArrowheads="1"/>
          </p:cNvSpPr>
          <p:nvPr/>
        </p:nvSpPr>
        <p:spPr bwMode="auto">
          <a:xfrm>
            <a:off x="5076056" y="4032250"/>
            <a:ext cx="415086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fontAlgn="base">
              <a:spcBef>
                <a:spcPct val="50000"/>
              </a:spcBef>
              <a:spcAft>
                <a:spcPct val="0"/>
              </a:spcAft>
            </a:pPr>
            <a:r>
              <a:rPr lang="en-US" altLang="zh-CN" sz="2000" dirty="0">
                <a:solidFill>
                  <a:srgbClr val="000000"/>
                </a:solidFill>
              </a:rPr>
              <a:t>After remove e(4,5),  the </a:t>
            </a:r>
            <a:r>
              <a:rPr lang="en-US" altLang="zh-CN" sz="2000" dirty="0" err="1">
                <a:solidFill>
                  <a:srgbClr val="000000"/>
                </a:solidFill>
              </a:rPr>
              <a:t>betweenness</a:t>
            </a:r>
            <a:r>
              <a:rPr lang="en-US" altLang="zh-CN" sz="2000" dirty="0">
                <a:solidFill>
                  <a:srgbClr val="000000"/>
                </a:solidFill>
              </a:rPr>
              <a:t>  of e(4, 6) becomes 20, which is the </a:t>
            </a:r>
            <a:r>
              <a:rPr lang="en-US" altLang="zh-CN" sz="2000" dirty="0" smtClean="0">
                <a:solidFill>
                  <a:srgbClr val="000000"/>
                </a:solidFill>
              </a:rPr>
              <a:t>largest;</a:t>
            </a:r>
            <a:endParaRPr lang="en-US" altLang="zh-CN" sz="2500" dirty="0">
              <a:solidFill>
                <a:srgbClr val="000000"/>
              </a:solidFill>
            </a:endParaRPr>
          </a:p>
          <a:p>
            <a:pPr fontAlgn="base">
              <a:spcBef>
                <a:spcPct val="50000"/>
              </a:spcBef>
              <a:spcAft>
                <a:spcPct val="0"/>
              </a:spcAft>
            </a:pPr>
            <a:r>
              <a:rPr lang="en-US" altLang="zh-CN" sz="2000" dirty="0">
                <a:solidFill>
                  <a:srgbClr val="000000"/>
                </a:solidFill>
              </a:rPr>
              <a:t>After remove e(4,6),   the edge  e(7,9) has the </a:t>
            </a:r>
            <a:r>
              <a:rPr lang="en-US" altLang="zh-CN" sz="2000" dirty="0" smtClean="0">
                <a:solidFill>
                  <a:srgbClr val="000000"/>
                </a:solidFill>
              </a:rPr>
              <a:t>largest </a:t>
            </a:r>
            <a:r>
              <a:rPr lang="en-US" altLang="zh-CN" sz="2000" dirty="0" err="1">
                <a:solidFill>
                  <a:srgbClr val="000000"/>
                </a:solidFill>
              </a:rPr>
              <a:t>betweenness</a:t>
            </a:r>
            <a:r>
              <a:rPr lang="en-US" altLang="zh-CN" sz="2000" dirty="0">
                <a:solidFill>
                  <a:srgbClr val="000000"/>
                </a:solidFill>
              </a:rPr>
              <a:t> value 4, and should be removed. </a:t>
            </a:r>
          </a:p>
        </p:txBody>
      </p:sp>
      <p:sp>
        <p:nvSpPr>
          <p:cNvPr id="43015" name="TextBox 7"/>
          <p:cNvSpPr txBox="1">
            <a:spLocks noChangeArrowheads="1"/>
          </p:cNvSpPr>
          <p:nvPr/>
        </p:nvSpPr>
        <p:spPr bwMode="auto">
          <a:xfrm>
            <a:off x="5595277" y="1484313"/>
            <a:ext cx="28286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dirty="0">
                <a:solidFill>
                  <a:srgbClr val="000000"/>
                </a:solidFill>
              </a:rPr>
              <a:t>Initial </a:t>
            </a:r>
            <a:r>
              <a:rPr lang="en-US" altLang="zh-CN" sz="2000" dirty="0" err="1">
                <a:solidFill>
                  <a:srgbClr val="000000"/>
                </a:solidFill>
              </a:rPr>
              <a:t>betweenness</a:t>
            </a:r>
            <a:r>
              <a:rPr lang="en-US" altLang="zh-CN" sz="2000" dirty="0">
                <a:solidFill>
                  <a:srgbClr val="000000"/>
                </a:solidFill>
              </a:rPr>
              <a:t> value</a:t>
            </a:r>
          </a:p>
        </p:txBody>
      </p:sp>
      <p:sp>
        <p:nvSpPr>
          <p:cNvPr id="43016" name="Right Arrow 8"/>
          <p:cNvSpPr>
            <a:spLocks noChangeArrowheads="1"/>
          </p:cNvSpPr>
          <p:nvPr/>
        </p:nvSpPr>
        <p:spPr bwMode="auto">
          <a:xfrm>
            <a:off x="4721225" y="2343150"/>
            <a:ext cx="823913" cy="344488"/>
          </a:xfrm>
          <a:prstGeom prst="rightArrow">
            <a:avLst>
              <a:gd name="adj1" fmla="val 50000"/>
              <a:gd name="adj2" fmla="val 50082"/>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43017" name="Left Arrow 10"/>
          <p:cNvSpPr>
            <a:spLocks noChangeArrowheads="1"/>
          </p:cNvSpPr>
          <p:nvPr/>
        </p:nvSpPr>
        <p:spPr bwMode="auto">
          <a:xfrm>
            <a:off x="3813175" y="4770438"/>
            <a:ext cx="1173163" cy="411162"/>
          </a:xfrm>
          <a:prstGeom prst="leftArrow">
            <a:avLst>
              <a:gd name="adj1" fmla="val 50000"/>
              <a:gd name="adj2" fmla="val 50025"/>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43018" name="Slide Number Placeholder 9"/>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AF24008F-0412-46B3-A175-EF8CA042B3F1}" type="slidenum">
              <a:rPr lang="en-US" altLang="zh-CN" sz="1200">
                <a:solidFill>
                  <a:srgbClr val="898989"/>
                </a:solidFill>
              </a:rPr>
              <a:pPr algn="r" fontAlgn="base">
                <a:spcBef>
                  <a:spcPct val="50000"/>
                </a:spcBef>
                <a:spcAft>
                  <a:spcPct val="0"/>
                </a:spcAft>
              </a:pPr>
              <a:t>16</a:t>
            </a:fld>
            <a:endParaRPr lang="en-US" altLang="zh-CN" sz="1200">
              <a:solidFill>
                <a:srgbClr val="898989"/>
              </a:solidFill>
            </a:endParaRPr>
          </a:p>
        </p:txBody>
      </p:sp>
      <p:sp>
        <p:nvSpPr>
          <p:cNvPr id="43019" name="Rectangle 11"/>
          <p:cNvSpPr>
            <a:spLocks noChangeArrowheads="1"/>
          </p:cNvSpPr>
          <p:nvPr/>
        </p:nvSpPr>
        <p:spPr bwMode="auto">
          <a:xfrm>
            <a:off x="179512" y="6341258"/>
            <a:ext cx="87502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sz="2000" i="1" dirty="0">
                <a:solidFill>
                  <a:srgbClr val="000000"/>
                </a:solidFill>
              </a:rPr>
              <a:t>Idea: progressively removing edges with the highest </a:t>
            </a:r>
            <a:r>
              <a:rPr lang="en-US" altLang="zh-CN" sz="2000" i="1" dirty="0" err="1">
                <a:solidFill>
                  <a:srgbClr val="000000"/>
                </a:solidFill>
              </a:rPr>
              <a:t>betweenness</a:t>
            </a:r>
            <a:endParaRPr lang="en-US" altLang="zh-CN" sz="2000" i="1" dirty="0">
              <a:solidFill>
                <a:srgbClr val="000000"/>
              </a:solidFill>
            </a:endParaRPr>
          </a:p>
        </p:txBody>
      </p:sp>
    </p:spTree>
    <p:extLst>
      <p:ext uri="{BB962C8B-B14F-4D97-AF65-F5344CB8AC3E}">
        <p14:creationId xmlns:p14="http://schemas.microsoft.com/office/powerpoint/2010/main" val="36573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r>
              <a:rPr lang="en-US" altLang="zh-CN">
                <a:ea typeface="宋体" pitchFamily="2" charset="-122"/>
              </a:rPr>
              <a:t>Modularity Matrix</a:t>
            </a:r>
          </a:p>
        </p:txBody>
      </p:sp>
      <p:sp>
        <p:nvSpPr>
          <p:cNvPr id="35843" name="Content Placeholder 2"/>
          <p:cNvSpPr>
            <a:spLocks noGrp="1"/>
          </p:cNvSpPr>
          <p:nvPr>
            <p:ph idx="4294967295"/>
          </p:nvPr>
        </p:nvSpPr>
        <p:spPr/>
        <p:txBody>
          <a:bodyPr/>
          <a:lstStyle/>
          <a:p>
            <a:r>
              <a:rPr lang="en-US" altLang="zh-CN" sz="2400" dirty="0">
                <a:ea typeface="宋体" pitchFamily="2" charset="-122"/>
              </a:rPr>
              <a:t>Modularity matrix:</a:t>
            </a:r>
          </a:p>
          <a:p>
            <a:endParaRPr lang="en-US" altLang="zh-CN" sz="2400" dirty="0">
              <a:ea typeface="宋体" pitchFamily="2" charset="-122"/>
            </a:endParaRPr>
          </a:p>
          <a:p>
            <a:r>
              <a:rPr lang="en-US" altLang="zh-CN" sz="2400" dirty="0" smtClean="0">
                <a:ea typeface="宋体" pitchFamily="2" charset="-122"/>
              </a:rPr>
              <a:t>Modularity </a:t>
            </a:r>
            <a:r>
              <a:rPr lang="en-US" altLang="zh-CN" sz="2400" dirty="0">
                <a:ea typeface="宋体" pitchFamily="2" charset="-122"/>
              </a:rPr>
              <a:t>maximization can be reformulated as</a:t>
            </a:r>
          </a:p>
          <a:p>
            <a:endParaRPr lang="en-US" altLang="zh-CN" sz="2400" dirty="0">
              <a:ea typeface="宋体" pitchFamily="2" charset="-122"/>
            </a:endParaRPr>
          </a:p>
          <a:p>
            <a:endParaRPr lang="en-US" altLang="zh-CN" sz="2400" dirty="0">
              <a:ea typeface="宋体" pitchFamily="2" charset="-122"/>
            </a:endParaRPr>
          </a:p>
          <a:p>
            <a:r>
              <a:rPr lang="en-US" altLang="zh-CN" sz="2400" dirty="0">
                <a:ea typeface="宋体" pitchFamily="2" charset="-122"/>
              </a:rPr>
              <a:t>Optimal solution: top eigenvectors of the modularity matrix </a:t>
            </a:r>
          </a:p>
          <a:p>
            <a:r>
              <a:rPr lang="en-US" altLang="zh-CN" sz="2400" dirty="0">
                <a:ea typeface="宋体" pitchFamily="2" charset="-122"/>
              </a:rPr>
              <a:t>Apply k-means to S as a post-processing step to obtain community partition</a:t>
            </a:r>
          </a:p>
          <a:p>
            <a:endParaRPr lang="en-US" altLang="zh-CN" sz="2400" dirty="0">
              <a:ea typeface="宋体" pitchFamily="2" charset="-122"/>
            </a:endParaRPr>
          </a:p>
        </p:txBody>
      </p:sp>
      <p:pic>
        <p:nvPicPr>
          <p:cNvPr id="35844" name="Picture 4" descr="latex-image-1.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993" y="2260104"/>
            <a:ext cx="199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latex-image-1.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5780" y="2260104"/>
            <a:ext cx="2476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8" descr="latex-image-1.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429000"/>
            <a:ext cx="4483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Slide Number Placeholder 6"/>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FC338357-1B74-4F24-AF77-6DEF7A1F6136}" type="slidenum">
              <a:rPr lang="en-US" altLang="zh-CN" sz="1200">
                <a:solidFill>
                  <a:srgbClr val="898989"/>
                </a:solidFill>
              </a:rPr>
              <a:pPr algn="r" fontAlgn="base">
                <a:spcBef>
                  <a:spcPct val="50000"/>
                </a:spcBef>
                <a:spcAft>
                  <a:spcPct val="0"/>
                </a:spcAft>
              </a:pPr>
              <a:t>17</a:t>
            </a:fld>
            <a:endParaRPr lang="en-US" altLang="zh-CN" sz="1200">
              <a:solidFill>
                <a:srgbClr val="898989"/>
              </a:solidFill>
            </a:endParaRPr>
          </a:p>
        </p:txBody>
      </p:sp>
      <p:sp>
        <p:nvSpPr>
          <p:cNvPr id="10" name="Text Box 12"/>
          <p:cNvSpPr txBox="1">
            <a:spLocks noChangeArrowheads="1"/>
          </p:cNvSpPr>
          <p:nvPr/>
        </p:nvSpPr>
        <p:spPr bwMode="auto">
          <a:xfrm>
            <a:off x="3419872" y="1412776"/>
            <a:ext cx="5774338" cy="400110"/>
          </a:xfrm>
          <a:prstGeom prst="rect">
            <a:avLst/>
          </a:prstGeom>
          <a:solidFill>
            <a:srgbClr val="FFFF99"/>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sz="2000" dirty="0">
                <a:solidFill>
                  <a:srgbClr val="336699"/>
                </a:solidFill>
              </a:rPr>
              <a:t>Q = </a:t>
            </a:r>
            <a:r>
              <a:rPr lang="en-US" altLang="zh-CN" sz="2000" dirty="0">
                <a:solidFill>
                  <a:srgbClr val="336699"/>
                </a:solidFill>
                <a:sym typeface="Symbol" pitchFamily="18" charset="2"/>
              </a:rPr>
              <a:t>(</a:t>
            </a:r>
            <a:r>
              <a:rPr lang="en-US" altLang="zh-CN" sz="2000" dirty="0" err="1">
                <a:solidFill>
                  <a:srgbClr val="336699"/>
                </a:solidFill>
                <a:sym typeface="Symbol" pitchFamily="18" charset="2"/>
              </a:rPr>
              <a:t>Aij</a:t>
            </a:r>
            <a:r>
              <a:rPr lang="en-US" altLang="zh-CN" sz="2000" dirty="0">
                <a:solidFill>
                  <a:srgbClr val="336699"/>
                </a:solidFill>
                <a:sym typeface="Symbol" pitchFamily="18" charset="2"/>
              </a:rPr>
              <a:t> - </a:t>
            </a:r>
            <a:r>
              <a:rPr lang="en-US" altLang="zh-CN" sz="2000" dirty="0" err="1">
                <a:solidFill>
                  <a:srgbClr val="336699"/>
                </a:solidFill>
                <a:sym typeface="Symbol" pitchFamily="18" charset="2"/>
              </a:rPr>
              <a:t>ki</a:t>
            </a:r>
            <a:r>
              <a:rPr lang="en-US" altLang="zh-CN" sz="2000" dirty="0">
                <a:solidFill>
                  <a:srgbClr val="336699"/>
                </a:solidFill>
                <a:sym typeface="Symbol" pitchFamily="18" charset="2"/>
              </a:rPr>
              <a:t>*</a:t>
            </a:r>
            <a:r>
              <a:rPr lang="en-US" altLang="zh-CN" sz="2000" dirty="0" err="1">
                <a:solidFill>
                  <a:srgbClr val="336699"/>
                </a:solidFill>
                <a:sym typeface="Symbol" pitchFamily="18" charset="2"/>
              </a:rPr>
              <a:t>kj</a:t>
            </a:r>
            <a:r>
              <a:rPr lang="en-US" altLang="zh-CN" sz="2000" dirty="0">
                <a:solidFill>
                  <a:srgbClr val="336699"/>
                </a:solidFill>
                <a:sym typeface="Symbol" pitchFamily="18" charset="2"/>
              </a:rPr>
              <a:t>/M | </a:t>
            </a:r>
            <a:r>
              <a:rPr lang="en-US" altLang="zh-CN" sz="2000" dirty="0" err="1">
                <a:solidFill>
                  <a:srgbClr val="336699"/>
                </a:solidFill>
                <a:sym typeface="Symbol" pitchFamily="18" charset="2"/>
              </a:rPr>
              <a:t>i,j</a:t>
            </a:r>
            <a:r>
              <a:rPr lang="en-US" altLang="zh-CN" sz="2000" dirty="0">
                <a:solidFill>
                  <a:srgbClr val="336699"/>
                </a:solidFill>
                <a:sym typeface="Symbol" pitchFamily="18" charset="2"/>
              </a:rPr>
              <a:t> in the same group)</a:t>
            </a:r>
          </a:p>
        </p:txBody>
      </p:sp>
      <p:pic>
        <p:nvPicPr>
          <p:cNvPr id="11" name="Picture 10" descr="latex-image-1.pd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5949280"/>
            <a:ext cx="41783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49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r>
              <a:rPr lang="en-US" altLang="zh-CN">
                <a:ea typeface="宋体" pitchFamily="2" charset="-122"/>
              </a:rPr>
              <a:t>Modularity Maximization Example</a:t>
            </a:r>
          </a:p>
        </p:txBody>
      </p:sp>
      <p:pic>
        <p:nvPicPr>
          <p:cNvPr id="36867" name="Picture 3" descr="network.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1657226"/>
            <a:ext cx="40846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descr="latex-image-1.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76675"/>
            <a:ext cx="57880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6"/>
          <p:cNvSpPr txBox="1">
            <a:spLocks noChangeArrowheads="1"/>
          </p:cNvSpPr>
          <p:nvPr/>
        </p:nvSpPr>
        <p:spPr bwMode="auto">
          <a:xfrm>
            <a:off x="2592388" y="5775325"/>
            <a:ext cx="1893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500">
                <a:solidFill>
                  <a:srgbClr val="000000"/>
                </a:solidFill>
              </a:rPr>
              <a:t>Modularity Matrix</a:t>
            </a:r>
          </a:p>
        </p:txBody>
      </p:sp>
      <p:sp>
        <p:nvSpPr>
          <p:cNvPr id="36870" name="Down Arrow 8"/>
          <p:cNvSpPr>
            <a:spLocks noChangeArrowheads="1"/>
          </p:cNvSpPr>
          <p:nvPr/>
        </p:nvSpPr>
        <p:spPr bwMode="auto">
          <a:xfrm>
            <a:off x="2465388" y="3035300"/>
            <a:ext cx="450850" cy="658813"/>
          </a:xfrm>
          <a:prstGeom prst="downArrow">
            <a:avLst>
              <a:gd name="adj1" fmla="val 50000"/>
              <a:gd name="adj2" fmla="val 49886"/>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6871" name="Right Arrow 9"/>
          <p:cNvSpPr>
            <a:spLocks noChangeArrowheads="1"/>
          </p:cNvSpPr>
          <p:nvPr/>
        </p:nvSpPr>
        <p:spPr bwMode="auto">
          <a:xfrm>
            <a:off x="6378575" y="4473575"/>
            <a:ext cx="477838" cy="439738"/>
          </a:xfrm>
          <a:prstGeom prst="rightArrow">
            <a:avLst>
              <a:gd name="adj1" fmla="val 50000"/>
              <a:gd name="adj2" fmla="val 50056"/>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6872" name="Up Arrow 10"/>
          <p:cNvSpPr>
            <a:spLocks noChangeArrowheads="1"/>
          </p:cNvSpPr>
          <p:nvPr/>
        </p:nvSpPr>
        <p:spPr bwMode="auto">
          <a:xfrm>
            <a:off x="7697788" y="2649538"/>
            <a:ext cx="373062" cy="647700"/>
          </a:xfrm>
          <a:prstGeom prst="upArrow">
            <a:avLst>
              <a:gd name="adj1" fmla="val 50000"/>
              <a:gd name="adj2" fmla="val 49923"/>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6873" name="TextBox 11"/>
          <p:cNvSpPr txBox="1">
            <a:spLocks noChangeArrowheads="1"/>
          </p:cNvSpPr>
          <p:nvPr/>
        </p:nvSpPr>
        <p:spPr bwMode="auto">
          <a:xfrm>
            <a:off x="8114729" y="2841625"/>
            <a:ext cx="993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500" i="1" dirty="0">
                <a:solidFill>
                  <a:srgbClr val="000000"/>
                </a:solidFill>
              </a:rPr>
              <a:t>k</a:t>
            </a:r>
            <a:r>
              <a:rPr lang="en-US" altLang="zh-CN" sz="2500" dirty="0">
                <a:solidFill>
                  <a:srgbClr val="000000"/>
                </a:solidFill>
              </a:rPr>
              <a:t>-means</a:t>
            </a:r>
          </a:p>
        </p:txBody>
      </p:sp>
      <p:sp>
        <p:nvSpPr>
          <p:cNvPr id="36874" name="TextBox 12"/>
          <p:cNvSpPr txBox="1">
            <a:spLocks noChangeArrowheads="1"/>
          </p:cNvSpPr>
          <p:nvPr/>
        </p:nvSpPr>
        <p:spPr bwMode="auto">
          <a:xfrm>
            <a:off x="5961063" y="1658938"/>
            <a:ext cx="3038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a:solidFill>
                  <a:srgbClr val="0000FF"/>
                </a:solidFill>
              </a:rPr>
              <a:t>Two Communities:</a:t>
            </a:r>
          </a:p>
          <a:p>
            <a:pPr algn="ctr" fontAlgn="base">
              <a:spcBef>
                <a:spcPct val="50000"/>
              </a:spcBef>
              <a:spcAft>
                <a:spcPct val="0"/>
              </a:spcAft>
            </a:pPr>
            <a:r>
              <a:rPr lang="en-US" altLang="zh-CN" sz="2000">
                <a:solidFill>
                  <a:srgbClr val="0000FF"/>
                </a:solidFill>
              </a:rPr>
              <a:t>{1, 2, 3, 4} and {5, 6, 7, 8, 9}</a:t>
            </a:r>
          </a:p>
        </p:txBody>
      </p:sp>
      <p:sp>
        <p:nvSpPr>
          <p:cNvPr id="36875" name="Slide Number Placeholder 13"/>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0DAC3838-1A0C-4EB5-9969-7039EDB919ED}" type="slidenum">
              <a:rPr lang="en-US" altLang="zh-CN" sz="1200">
                <a:solidFill>
                  <a:srgbClr val="898989"/>
                </a:solidFill>
              </a:rPr>
              <a:pPr algn="r" fontAlgn="base">
                <a:spcBef>
                  <a:spcPct val="50000"/>
                </a:spcBef>
                <a:spcAft>
                  <a:spcPct val="0"/>
                </a:spcAft>
              </a:pPr>
              <a:t>18</a:t>
            </a:fld>
            <a:endParaRPr lang="en-US" altLang="zh-CN" sz="1200">
              <a:solidFill>
                <a:srgbClr val="898989"/>
              </a:solidFill>
            </a:endParaRPr>
          </a:p>
        </p:txBody>
      </p:sp>
      <p:pic>
        <p:nvPicPr>
          <p:cNvPr id="3687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725" y="3876675"/>
            <a:ext cx="12287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8" name="Oval 7"/>
          <p:cNvSpPr>
            <a:spLocks noChangeArrowheads="1"/>
          </p:cNvSpPr>
          <p:nvPr/>
        </p:nvSpPr>
        <p:spPr bwMode="auto">
          <a:xfrm>
            <a:off x="7539038" y="3446463"/>
            <a:ext cx="625475" cy="2487612"/>
          </a:xfrm>
          <a:prstGeom prst="ellipse">
            <a:avLst/>
          </a:prstGeom>
          <a:noFill/>
          <a:ln w="9525">
            <a:solidFill>
              <a:srgbClr val="FF0000"/>
            </a:solidFill>
            <a:round/>
            <a:headEnd/>
            <a:tailEnd/>
          </a:ln>
          <a:effectLst>
            <a:outerShdw dist="23000" dir="5400000" algn="ctr" rotWithShape="0">
              <a:srgbClr val="000000">
                <a:alpha val="34000"/>
              </a:srgbClr>
            </a:outerShdw>
          </a:effectLst>
          <a:extLst>
            <a:ext uri="{909E8E84-426E-40DD-AFC4-6F175D3DCCD1}">
              <a14:hiddenFill xmlns:a14="http://schemas.microsoft.com/office/drawing/2010/main">
                <a:solidFill>
                  <a:srgbClr val="FFFFFF"/>
                </a:solidFill>
              </a14:hiddenFill>
            </a:ext>
          </a:extLst>
        </p:spPr>
        <p:txBody>
          <a:bodyPr/>
          <a:lstStyle/>
          <a:p>
            <a:pPr algn="ctr" fontAlgn="base">
              <a:spcBef>
                <a:spcPct val="50000"/>
              </a:spcBef>
              <a:spcAft>
                <a:spcPct val="0"/>
              </a:spcAft>
            </a:pPr>
            <a:endParaRPr lang="zh-CN" altLang="en-US" sz="2500">
              <a:solidFill>
                <a:srgbClr val="000000"/>
              </a:solidFill>
            </a:endParaRPr>
          </a:p>
        </p:txBody>
      </p:sp>
    </p:spTree>
    <p:extLst>
      <p:ext uri="{BB962C8B-B14F-4D97-AF65-F5344CB8AC3E}">
        <p14:creationId xmlns:p14="http://schemas.microsoft.com/office/powerpoint/2010/main" val="2246049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a:lstStyle/>
          <a:p>
            <a:r>
              <a:rPr lang="en-US" altLang="zh-CN">
                <a:ea typeface="宋体" pitchFamily="2" charset="-122"/>
              </a:rPr>
              <a:t>Spectral Clustering</a:t>
            </a:r>
          </a:p>
        </p:txBody>
      </p:sp>
      <p:sp>
        <p:nvSpPr>
          <p:cNvPr id="31747" name="Content Placeholder 2"/>
          <p:cNvSpPr>
            <a:spLocks noGrp="1"/>
          </p:cNvSpPr>
          <p:nvPr>
            <p:ph idx="4294967295"/>
          </p:nvPr>
        </p:nvSpPr>
        <p:spPr/>
        <p:txBody>
          <a:bodyPr/>
          <a:lstStyle/>
          <a:p>
            <a:r>
              <a:rPr lang="en-US" altLang="zh-CN" sz="2000" dirty="0">
                <a:ea typeface="宋体" pitchFamily="2" charset="-122"/>
              </a:rPr>
              <a:t>Both ratio cut and normalized cut can be reformulated as</a:t>
            </a:r>
          </a:p>
          <a:p>
            <a:endParaRPr lang="en-US" altLang="zh-CN" sz="2000" dirty="0">
              <a:ea typeface="宋体" pitchFamily="2" charset="-122"/>
            </a:endParaRPr>
          </a:p>
          <a:p>
            <a:endParaRPr lang="en-US" altLang="zh-CN" sz="2000" dirty="0">
              <a:ea typeface="宋体" pitchFamily="2" charset="-122"/>
            </a:endParaRPr>
          </a:p>
          <a:p>
            <a:endParaRPr lang="en-US" altLang="zh-CN" sz="2000" dirty="0">
              <a:ea typeface="宋体" pitchFamily="2" charset="-122"/>
            </a:endParaRPr>
          </a:p>
          <a:p>
            <a:r>
              <a:rPr lang="en-US" altLang="zh-CN" sz="2000" dirty="0">
                <a:ea typeface="宋体" pitchFamily="2" charset="-122"/>
              </a:rPr>
              <a:t>Where</a:t>
            </a:r>
          </a:p>
          <a:p>
            <a:endParaRPr lang="en-US" altLang="zh-CN" sz="2000" dirty="0">
              <a:ea typeface="宋体" pitchFamily="2" charset="-122"/>
            </a:endParaRPr>
          </a:p>
          <a:p>
            <a:pPr marL="0" indent="0">
              <a:buNone/>
            </a:pPr>
            <a:endParaRPr lang="en-US" altLang="zh-CN" sz="2000" dirty="0" smtClean="0">
              <a:solidFill>
                <a:srgbClr val="0000FF"/>
              </a:solidFill>
              <a:ea typeface="宋体" pitchFamily="2" charset="-122"/>
            </a:endParaRPr>
          </a:p>
          <a:p>
            <a:r>
              <a:rPr lang="en-US" altLang="zh-CN" sz="2000" dirty="0" smtClean="0">
                <a:solidFill>
                  <a:srgbClr val="0000FF"/>
                </a:solidFill>
                <a:ea typeface="宋体" pitchFamily="2" charset="-122"/>
              </a:rPr>
              <a:t>Spectral </a:t>
            </a:r>
            <a:r>
              <a:rPr lang="en-US" altLang="zh-CN" sz="2000" dirty="0">
                <a:solidFill>
                  <a:srgbClr val="0000FF"/>
                </a:solidFill>
                <a:ea typeface="宋体" pitchFamily="2" charset="-122"/>
              </a:rPr>
              <a:t>relaxation</a:t>
            </a:r>
            <a:r>
              <a:rPr lang="en-US" altLang="zh-CN" sz="2000" dirty="0" smtClean="0">
                <a:ea typeface="宋体" pitchFamily="2" charset="-122"/>
              </a:rPr>
              <a:t>:</a:t>
            </a:r>
          </a:p>
          <a:p>
            <a:endParaRPr lang="en-US" altLang="zh-CN" sz="2000" dirty="0">
              <a:ea typeface="宋体" pitchFamily="2" charset="-122"/>
            </a:endParaRPr>
          </a:p>
          <a:p>
            <a:endParaRPr lang="en-US" altLang="zh-CN" sz="2000" dirty="0" smtClean="0">
              <a:ea typeface="宋体" pitchFamily="2" charset="-122"/>
            </a:endParaRPr>
          </a:p>
          <a:p>
            <a:r>
              <a:rPr lang="en-US" altLang="zh-CN" sz="2000" dirty="0" smtClean="0">
                <a:ea typeface="宋体" pitchFamily="2" charset="-122"/>
              </a:rPr>
              <a:t>Optimal </a:t>
            </a:r>
            <a:r>
              <a:rPr lang="en-US" altLang="zh-CN" sz="2000" dirty="0">
                <a:ea typeface="宋体" pitchFamily="2" charset="-122"/>
              </a:rPr>
              <a:t>solution:  top eigenvectors with the smallest eigenvalues</a:t>
            </a:r>
          </a:p>
          <a:p>
            <a:endParaRPr lang="en-US" altLang="zh-CN" sz="2000" dirty="0">
              <a:ea typeface="宋体" pitchFamily="2" charset="-122"/>
            </a:endParaRPr>
          </a:p>
        </p:txBody>
      </p:sp>
      <p:pic>
        <p:nvPicPr>
          <p:cNvPr id="31748" name="Picture 6" descr="latex-image-1.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052440"/>
            <a:ext cx="33782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7"/>
          <p:cNvSpPr txBox="1">
            <a:spLocks noChangeArrowheads="1"/>
          </p:cNvSpPr>
          <p:nvPr/>
        </p:nvSpPr>
        <p:spPr bwMode="auto">
          <a:xfrm>
            <a:off x="5652120" y="2988940"/>
            <a:ext cx="309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dirty="0">
                <a:solidFill>
                  <a:srgbClr val="0000FF"/>
                </a:solidFill>
              </a:rPr>
              <a:t>graph </a:t>
            </a:r>
            <a:r>
              <a:rPr lang="en-US" altLang="zh-CN" sz="2000" dirty="0" err="1">
                <a:solidFill>
                  <a:srgbClr val="0000FF"/>
                </a:solidFill>
              </a:rPr>
              <a:t>Laplacian</a:t>
            </a:r>
            <a:r>
              <a:rPr lang="en-US" altLang="zh-CN" sz="2000" dirty="0">
                <a:solidFill>
                  <a:srgbClr val="0000FF"/>
                </a:solidFill>
              </a:rPr>
              <a:t> for ratio cut</a:t>
            </a:r>
          </a:p>
        </p:txBody>
      </p:sp>
      <p:sp>
        <p:nvSpPr>
          <p:cNvPr id="31750" name="TextBox 8"/>
          <p:cNvSpPr txBox="1">
            <a:spLocks noChangeArrowheads="1"/>
          </p:cNvSpPr>
          <p:nvPr/>
        </p:nvSpPr>
        <p:spPr bwMode="auto">
          <a:xfrm>
            <a:off x="5652120" y="3388990"/>
            <a:ext cx="3032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dirty="0">
                <a:solidFill>
                  <a:srgbClr val="0000FF"/>
                </a:solidFill>
              </a:rPr>
              <a:t>normalized graph </a:t>
            </a:r>
            <a:r>
              <a:rPr lang="en-US" altLang="zh-CN" sz="2000" dirty="0" err="1">
                <a:solidFill>
                  <a:srgbClr val="0000FF"/>
                </a:solidFill>
              </a:rPr>
              <a:t>Laplacian</a:t>
            </a:r>
            <a:endParaRPr lang="en-US" altLang="zh-CN" sz="2000" dirty="0">
              <a:solidFill>
                <a:srgbClr val="0000FF"/>
              </a:solidFill>
            </a:endParaRPr>
          </a:p>
        </p:txBody>
      </p:sp>
      <p:pic>
        <p:nvPicPr>
          <p:cNvPr id="31751" name="Picture 9" descr="latex-image-1.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272" y="4005064"/>
            <a:ext cx="3225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Box 10"/>
          <p:cNvSpPr txBox="1">
            <a:spLocks noChangeArrowheads="1"/>
          </p:cNvSpPr>
          <p:nvPr/>
        </p:nvSpPr>
        <p:spPr bwMode="auto">
          <a:xfrm>
            <a:off x="5659759" y="3933056"/>
            <a:ext cx="3160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dirty="0">
                <a:solidFill>
                  <a:srgbClr val="000000"/>
                </a:solidFill>
              </a:rPr>
              <a:t>A diagonal matrix of degrees</a:t>
            </a:r>
          </a:p>
        </p:txBody>
      </p:sp>
      <p:pic>
        <p:nvPicPr>
          <p:cNvPr id="31753" name="Picture 11" descr="latex-image-1.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865216"/>
            <a:ext cx="40513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12" descr="latex-image-1.pd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9000" y="2209428"/>
            <a:ext cx="2743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5" name="Slide Number Placeholder 13"/>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A3B1FA57-774D-4F07-BFC5-7B7A8B508272}" type="slidenum">
              <a:rPr lang="en-US" altLang="zh-CN" sz="1200">
                <a:solidFill>
                  <a:srgbClr val="898989"/>
                </a:solidFill>
              </a:rPr>
              <a:pPr algn="r" fontAlgn="base">
                <a:spcBef>
                  <a:spcPct val="50000"/>
                </a:spcBef>
                <a:spcAft>
                  <a:spcPct val="0"/>
                </a:spcAft>
              </a:pPr>
              <a:t>19</a:t>
            </a:fld>
            <a:endParaRPr lang="en-US" altLang="zh-CN" sz="1200">
              <a:solidFill>
                <a:srgbClr val="898989"/>
              </a:solidFill>
            </a:endParaRPr>
          </a:p>
        </p:txBody>
      </p:sp>
    </p:spTree>
    <p:extLst>
      <p:ext uri="{BB962C8B-B14F-4D97-AF65-F5344CB8AC3E}">
        <p14:creationId xmlns:p14="http://schemas.microsoft.com/office/powerpoint/2010/main" val="366634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do statistics</a:t>
            </a:r>
            <a:endParaRPr lang="zh-CN" altLang="en-US" dirty="0"/>
          </a:p>
        </p:txBody>
      </p:sp>
      <p:sp>
        <p:nvSpPr>
          <p:cNvPr id="3" name="Content Placeholder 2"/>
          <p:cNvSpPr>
            <a:spLocks noGrp="1"/>
          </p:cNvSpPr>
          <p:nvPr>
            <p:ph idx="1"/>
          </p:nvPr>
        </p:nvSpPr>
        <p:spPr/>
        <p:txBody>
          <a:bodyPr/>
          <a:lstStyle/>
          <a:p>
            <a:r>
              <a:rPr lang="en-US" altLang="zh-CN" dirty="0" smtClean="0"/>
              <a:t>To understand the networks</a:t>
            </a:r>
          </a:p>
          <a:p>
            <a:pPr marL="692150" lvl="1" indent="-347663"/>
            <a:r>
              <a:rPr lang="en-US" altLang="zh-CN" dirty="0" smtClean="0">
                <a:ea typeface="宋体" charset="-122"/>
              </a:rPr>
              <a:t>Understand </a:t>
            </a:r>
            <a:r>
              <a:rPr lang="en-US" altLang="zh-CN" dirty="0">
                <a:ea typeface="宋体" charset="-122"/>
              </a:rPr>
              <a:t>their topology and measure their properties</a:t>
            </a:r>
          </a:p>
          <a:p>
            <a:pPr marL="692150" lvl="1" indent="-347663"/>
            <a:r>
              <a:rPr lang="en-US" altLang="zh-CN" dirty="0" smtClean="0">
                <a:ea typeface="宋体" charset="-122"/>
              </a:rPr>
              <a:t>Study </a:t>
            </a:r>
            <a:r>
              <a:rPr lang="en-US" altLang="zh-CN" dirty="0">
                <a:ea typeface="宋体" charset="-122"/>
              </a:rPr>
              <a:t>their evolution and dynamics</a:t>
            </a:r>
          </a:p>
          <a:p>
            <a:pPr marL="692150" lvl="1" indent="-347663"/>
            <a:r>
              <a:rPr lang="en-US" altLang="zh-CN" dirty="0" smtClean="0">
                <a:ea typeface="宋体" charset="-122"/>
              </a:rPr>
              <a:t>Create </a:t>
            </a:r>
            <a:r>
              <a:rPr lang="en-US" altLang="zh-CN" dirty="0">
                <a:ea typeface="宋体" charset="-122"/>
              </a:rPr>
              <a:t>realistic models</a:t>
            </a:r>
          </a:p>
          <a:p>
            <a:pPr marL="692150" lvl="1" indent="-347663"/>
            <a:r>
              <a:rPr lang="en-US" altLang="zh-CN" dirty="0" smtClean="0">
                <a:ea typeface="宋体" charset="-122"/>
              </a:rPr>
              <a:t>Create </a:t>
            </a:r>
            <a:r>
              <a:rPr lang="en-US" altLang="zh-CN" dirty="0">
                <a:ea typeface="宋体" charset="-122"/>
              </a:rPr>
              <a:t>algorithms that make use of the network structure</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3005011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a:lstStyle/>
          <a:p>
            <a:r>
              <a:rPr lang="en-US" altLang="zh-CN">
                <a:ea typeface="宋体" pitchFamily="2" charset="-122"/>
              </a:rPr>
              <a:t>Spectral Clustering Example</a:t>
            </a:r>
          </a:p>
        </p:txBody>
      </p:sp>
      <p:pic>
        <p:nvPicPr>
          <p:cNvPr id="32771" name="Picture 4" descr="latex-image-1.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68700"/>
            <a:ext cx="3898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6" descr="latex-image-1.pd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25913"/>
            <a:ext cx="537845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7" descr="network.pd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49413"/>
            <a:ext cx="34750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8" descr="latex-image-1.pd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6550" y="4125913"/>
            <a:ext cx="1771650"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Down Arrow 9"/>
          <p:cNvSpPr>
            <a:spLocks noChangeArrowheads="1"/>
          </p:cNvSpPr>
          <p:nvPr/>
        </p:nvSpPr>
        <p:spPr bwMode="auto">
          <a:xfrm>
            <a:off x="2074863" y="2973388"/>
            <a:ext cx="292100" cy="519112"/>
          </a:xfrm>
          <a:prstGeom prst="downArrow">
            <a:avLst>
              <a:gd name="adj1" fmla="val 50000"/>
              <a:gd name="adj2" fmla="val 49909"/>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2776" name="Right Arrow 10"/>
          <p:cNvSpPr>
            <a:spLocks noChangeArrowheads="1"/>
          </p:cNvSpPr>
          <p:nvPr/>
        </p:nvSpPr>
        <p:spPr bwMode="auto">
          <a:xfrm>
            <a:off x="5948363" y="5013325"/>
            <a:ext cx="644525" cy="307975"/>
          </a:xfrm>
          <a:prstGeom prst="rightArrow">
            <a:avLst>
              <a:gd name="adj1" fmla="val 50000"/>
              <a:gd name="adj2" fmla="val 49994"/>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nchor="ctr"/>
          <a:lstStyle/>
          <a:p>
            <a:pPr algn="ctr" fontAlgn="base">
              <a:spcBef>
                <a:spcPct val="50000"/>
              </a:spcBef>
              <a:spcAft>
                <a:spcPct val="0"/>
              </a:spcAft>
            </a:pPr>
            <a:endParaRPr lang="zh-CN" altLang="zh-CN" sz="2500">
              <a:solidFill>
                <a:srgbClr val="FFFFFF"/>
              </a:solidFill>
              <a:latin typeface="Calibri" pitchFamily="34" charset="0"/>
            </a:endParaRPr>
          </a:p>
        </p:txBody>
      </p:sp>
      <p:sp>
        <p:nvSpPr>
          <p:cNvPr id="32777" name="Up Arrow 11"/>
          <p:cNvSpPr>
            <a:spLocks noChangeArrowheads="1"/>
          </p:cNvSpPr>
          <p:nvPr/>
        </p:nvSpPr>
        <p:spPr bwMode="auto">
          <a:xfrm>
            <a:off x="7572375" y="2746375"/>
            <a:ext cx="350838" cy="822325"/>
          </a:xfrm>
          <a:prstGeom prst="upArrow">
            <a:avLst>
              <a:gd name="adj1" fmla="val 50000"/>
              <a:gd name="adj2" fmla="val 49905"/>
            </a:avLst>
          </a:prstGeom>
          <a:gradFill rotWithShape="1">
            <a:gsLst>
              <a:gs pos="0">
                <a:srgbClr val="3F80CD"/>
              </a:gs>
              <a:gs pos="100000">
                <a:srgbClr val="9BC1FF"/>
              </a:gs>
            </a:gsLst>
            <a:lin ang="5400000"/>
          </a:gradFill>
          <a:ln w="9525">
            <a:solidFill>
              <a:srgbClr val="4A7EBB"/>
            </a:solidFill>
            <a:miter lim="800000"/>
            <a:headEnd/>
            <a:tailEnd/>
          </a:ln>
          <a:effectLst>
            <a:outerShdw dist="23000" dir="5400000" algn="ctr" rotWithShape="0">
              <a:srgbClr val="000000">
                <a:alpha val="34000"/>
              </a:srgbClr>
            </a:outerShdw>
          </a:effectLst>
        </p:spPr>
        <p:txBody>
          <a:bodyPr/>
          <a:lstStyle/>
          <a:p>
            <a:pPr algn="ctr" fontAlgn="base">
              <a:spcBef>
                <a:spcPct val="50000"/>
              </a:spcBef>
              <a:spcAft>
                <a:spcPct val="0"/>
              </a:spcAft>
            </a:pPr>
            <a:endParaRPr lang="zh-CN" altLang="en-US" sz="2500">
              <a:solidFill>
                <a:srgbClr val="000000"/>
              </a:solidFill>
            </a:endParaRPr>
          </a:p>
        </p:txBody>
      </p:sp>
      <p:sp>
        <p:nvSpPr>
          <p:cNvPr id="32778" name="TextBox 12"/>
          <p:cNvSpPr txBox="1">
            <a:spLocks noChangeArrowheads="1"/>
          </p:cNvSpPr>
          <p:nvPr/>
        </p:nvSpPr>
        <p:spPr bwMode="auto">
          <a:xfrm>
            <a:off x="6064250" y="1657350"/>
            <a:ext cx="3040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000">
                <a:solidFill>
                  <a:srgbClr val="0000FF"/>
                </a:solidFill>
              </a:rPr>
              <a:t>Two communities: </a:t>
            </a:r>
          </a:p>
          <a:p>
            <a:pPr algn="ctr" fontAlgn="base">
              <a:spcBef>
                <a:spcPct val="50000"/>
              </a:spcBef>
              <a:spcAft>
                <a:spcPct val="0"/>
              </a:spcAft>
            </a:pPr>
            <a:r>
              <a:rPr lang="en-US" altLang="zh-CN" sz="2000">
                <a:solidFill>
                  <a:srgbClr val="0000FF"/>
                </a:solidFill>
              </a:rPr>
              <a:t>{1, 2, 3, 4} and {5, 6, 7, 8, 9}</a:t>
            </a:r>
          </a:p>
        </p:txBody>
      </p:sp>
      <p:sp>
        <p:nvSpPr>
          <p:cNvPr id="32779" name="Cloud Callout 13"/>
          <p:cNvSpPr>
            <a:spLocks noChangeArrowheads="1"/>
          </p:cNvSpPr>
          <p:nvPr/>
        </p:nvSpPr>
        <p:spPr bwMode="auto">
          <a:xfrm>
            <a:off x="3419872" y="2459856"/>
            <a:ext cx="4152503" cy="1473200"/>
          </a:xfrm>
          <a:prstGeom prst="cloudCallout">
            <a:avLst>
              <a:gd name="adj1" fmla="val 40958"/>
              <a:gd name="adj2" fmla="val 57074"/>
            </a:avLst>
          </a:prstGeom>
          <a:gradFill rotWithShape="1">
            <a:gsLst>
              <a:gs pos="0">
                <a:srgbClr val="DAFDA7"/>
              </a:gs>
              <a:gs pos="35001">
                <a:srgbClr val="E4FDC2"/>
              </a:gs>
              <a:gs pos="100000">
                <a:srgbClr val="F5FFE6"/>
              </a:gs>
            </a:gsLst>
            <a:lin ang="5400000" scaled="1"/>
          </a:gradFill>
          <a:ln w="9525">
            <a:solidFill>
              <a:srgbClr val="98B954"/>
            </a:solidFill>
            <a:round/>
            <a:headEnd/>
            <a:tailEnd/>
          </a:ln>
          <a:effectLst>
            <a:outerShdw dist="20000" dir="5400000" algn="ctr" rotWithShape="0">
              <a:srgbClr val="000000">
                <a:alpha val="37000"/>
              </a:srgbClr>
            </a:outerShdw>
          </a:effectLst>
        </p:spPr>
        <p:txBody>
          <a:bodyPr/>
          <a:lstStyle/>
          <a:p>
            <a:pPr algn="ctr" fontAlgn="base">
              <a:spcBef>
                <a:spcPct val="50000"/>
              </a:spcBef>
              <a:spcAft>
                <a:spcPct val="0"/>
              </a:spcAft>
            </a:pPr>
            <a:r>
              <a:rPr lang="en-US" altLang="zh-CN" dirty="0">
                <a:solidFill>
                  <a:srgbClr val="000000"/>
                </a:solidFill>
                <a:latin typeface="Calibri" pitchFamily="34" charset="0"/>
              </a:rPr>
              <a:t>The 1</a:t>
            </a:r>
            <a:r>
              <a:rPr lang="en-US" altLang="zh-CN" baseline="30000" dirty="0">
                <a:solidFill>
                  <a:srgbClr val="000000"/>
                </a:solidFill>
                <a:latin typeface="Calibri" pitchFamily="34" charset="0"/>
              </a:rPr>
              <a:t>st</a:t>
            </a:r>
            <a:r>
              <a:rPr lang="en-US" altLang="zh-CN" dirty="0">
                <a:solidFill>
                  <a:srgbClr val="000000"/>
                </a:solidFill>
                <a:latin typeface="Calibri" pitchFamily="34" charset="0"/>
              </a:rPr>
              <a:t> eigenvector means all nodes belong to the same cluster, no use</a:t>
            </a:r>
          </a:p>
        </p:txBody>
      </p:sp>
      <p:sp>
        <p:nvSpPr>
          <p:cNvPr id="32780" name="TextBox 14"/>
          <p:cNvSpPr txBox="1">
            <a:spLocks noChangeArrowheads="1"/>
          </p:cNvSpPr>
          <p:nvPr/>
        </p:nvSpPr>
        <p:spPr bwMode="auto">
          <a:xfrm>
            <a:off x="7972425" y="2973388"/>
            <a:ext cx="973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ctr" fontAlgn="base">
              <a:spcBef>
                <a:spcPct val="50000"/>
              </a:spcBef>
              <a:spcAft>
                <a:spcPct val="0"/>
              </a:spcAft>
            </a:pPr>
            <a:r>
              <a:rPr lang="en-US" altLang="zh-CN" sz="2500">
                <a:solidFill>
                  <a:srgbClr val="000000"/>
                </a:solidFill>
              </a:rPr>
              <a:t>k-means</a:t>
            </a:r>
          </a:p>
        </p:txBody>
      </p:sp>
      <p:sp>
        <p:nvSpPr>
          <p:cNvPr id="32781" name="Slide Number Placeholder 15"/>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defTabSz="457200" fontAlgn="base">
              <a:spcBef>
                <a:spcPct val="0"/>
              </a:spcBef>
              <a:spcAft>
                <a:spcPct val="0"/>
              </a:spcAft>
              <a:defRPr>
                <a:solidFill>
                  <a:schemeClr val="tx1"/>
                </a:solidFill>
                <a:latin typeface="Calibri" pitchFamily="34" charset="0"/>
                <a:ea typeface="宋体" pitchFamily="2" charset="-122"/>
              </a:defRPr>
            </a:lvl6pPr>
            <a:lvl7pPr marL="2971800" indent="-228600" defTabSz="457200" fontAlgn="base">
              <a:spcBef>
                <a:spcPct val="0"/>
              </a:spcBef>
              <a:spcAft>
                <a:spcPct val="0"/>
              </a:spcAft>
              <a:defRPr>
                <a:solidFill>
                  <a:schemeClr val="tx1"/>
                </a:solidFill>
                <a:latin typeface="Calibri" pitchFamily="34" charset="0"/>
                <a:ea typeface="宋体" pitchFamily="2" charset="-122"/>
              </a:defRPr>
            </a:lvl7pPr>
            <a:lvl8pPr marL="3429000" indent="-228600" defTabSz="457200" fontAlgn="base">
              <a:spcBef>
                <a:spcPct val="0"/>
              </a:spcBef>
              <a:spcAft>
                <a:spcPct val="0"/>
              </a:spcAft>
              <a:defRPr>
                <a:solidFill>
                  <a:schemeClr val="tx1"/>
                </a:solidFill>
                <a:latin typeface="Calibri" pitchFamily="34" charset="0"/>
                <a:ea typeface="宋体" pitchFamily="2" charset="-122"/>
              </a:defRPr>
            </a:lvl8pPr>
            <a:lvl9pPr marL="3886200" indent="-228600" defTabSz="457200" fontAlgn="base">
              <a:spcBef>
                <a:spcPct val="0"/>
              </a:spcBef>
              <a:spcAft>
                <a:spcPct val="0"/>
              </a:spcAft>
              <a:defRPr>
                <a:solidFill>
                  <a:schemeClr val="tx1"/>
                </a:solidFill>
                <a:latin typeface="Calibri" pitchFamily="34" charset="0"/>
                <a:ea typeface="宋体" pitchFamily="2" charset="-122"/>
              </a:defRPr>
            </a:lvl9pPr>
          </a:lstStyle>
          <a:p>
            <a:pPr algn="r" fontAlgn="base">
              <a:spcBef>
                <a:spcPct val="50000"/>
              </a:spcBef>
              <a:spcAft>
                <a:spcPct val="0"/>
              </a:spcAft>
            </a:pPr>
            <a:fld id="{81141C8C-9249-47FB-93D4-FC52EAD8FDF0}" type="slidenum">
              <a:rPr lang="en-US" altLang="zh-CN" sz="1200">
                <a:solidFill>
                  <a:srgbClr val="898989"/>
                </a:solidFill>
              </a:rPr>
              <a:pPr algn="r" fontAlgn="base">
                <a:spcBef>
                  <a:spcPct val="50000"/>
                </a:spcBef>
                <a:spcAft>
                  <a:spcPct val="0"/>
                </a:spcAft>
              </a:pPr>
              <a:t>20</a:t>
            </a:fld>
            <a:endParaRPr lang="en-US" altLang="zh-CN" sz="1200">
              <a:solidFill>
                <a:srgbClr val="898989"/>
              </a:solidFill>
            </a:endParaRPr>
          </a:p>
        </p:txBody>
      </p:sp>
      <p:sp>
        <p:nvSpPr>
          <p:cNvPr id="32783" name="Text Box 15"/>
          <p:cNvSpPr txBox="1">
            <a:spLocks noChangeArrowheads="1"/>
          </p:cNvSpPr>
          <p:nvPr/>
        </p:nvSpPr>
        <p:spPr bwMode="auto">
          <a:xfrm>
            <a:off x="2171630" y="6244273"/>
            <a:ext cx="2279791" cy="40011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pPr>
            <a:r>
              <a:rPr lang="en-US" altLang="zh-CN" sz="2000" i="1" dirty="0">
                <a:solidFill>
                  <a:srgbClr val="000000"/>
                </a:solidFill>
              </a:rPr>
              <a:t>Centered matrix</a:t>
            </a:r>
          </a:p>
        </p:txBody>
      </p:sp>
    </p:spTree>
    <p:extLst>
      <p:ext uri="{BB962C8B-B14F-4D97-AF65-F5344CB8AC3E}">
        <p14:creationId xmlns:p14="http://schemas.microsoft.com/office/powerpoint/2010/main" val="4104395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Multi-level Graph </a:t>
            </a:r>
            <a:r>
              <a:rPr lang="en-US" altLang="zh-CN" dirty="0" smtClean="0"/>
              <a:t>Partitioning</a:t>
            </a:r>
            <a:endParaRPr lang="zh-CN" altLang="en-US" dirty="0"/>
          </a:p>
        </p:txBody>
      </p:sp>
      <p:sp>
        <p:nvSpPr>
          <p:cNvPr id="3" name="Content Placeholder 2"/>
          <p:cNvSpPr>
            <a:spLocks noGrp="1"/>
          </p:cNvSpPr>
          <p:nvPr>
            <p:ph idx="1"/>
          </p:nvPr>
        </p:nvSpPr>
        <p:spPr/>
        <p:txBody>
          <a:bodyPr/>
          <a:lstStyle/>
          <a:p>
            <a:r>
              <a:rPr lang="en-US" altLang="zh-CN" dirty="0" smtClean="0"/>
              <a:t>Logic flow</a:t>
            </a:r>
          </a:p>
          <a:p>
            <a:pPr marL="985837" lvl="1" indent="-514350">
              <a:buFont typeface="+mj-lt"/>
              <a:buAutoNum type="arabicPeriod"/>
            </a:pPr>
            <a:r>
              <a:rPr lang="en-US" altLang="zh-CN" dirty="0" smtClean="0"/>
              <a:t>Produce a smaller graph that is similar to the original graph</a:t>
            </a:r>
          </a:p>
          <a:p>
            <a:pPr marL="985837" lvl="1" indent="-514350">
              <a:buFont typeface="+mj-lt"/>
              <a:buAutoNum type="arabicPeriod"/>
            </a:pPr>
            <a:r>
              <a:rPr lang="en-US" altLang="zh-CN" dirty="0" smtClean="0"/>
              <a:t>A partitioning of the coarsest graph is performed.</a:t>
            </a:r>
          </a:p>
          <a:p>
            <a:pPr marL="985837" lvl="1" indent="-514350">
              <a:buFont typeface="+mj-lt"/>
              <a:buAutoNum type="arabicPeriod"/>
            </a:pPr>
            <a:r>
              <a:rPr lang="en-US" altLang="zh-CN" dirty="0"/>
              <a:t>the partitioning of the coarser </a:t>
            </a:r>
            <a:r>
              <a:rPr lang="en-US" altLang="zh-CN" dirty="0" smtClean="0"/>
              <a:t>graph is </a:t>
            </a:r>
            <a:r>
              <a:rPr lang="en-US" altLang="zh-CN" dirty="0"/>
              <a:t>projected back to the original </a:t>
            </a:r>
            <a:r>
              <a:rPr lang="en-US" altLang="zh-CN" dirty="0" smtClean="0"/>
              <a:t>graph. The partition is further refined.</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12/2/17</a:t>
            </a:fld>
            <a:endParaRPr lang="en-US" altLang="zh-CN">
              <a:solidFill>
                <a:srgbClr val="000000"/>
              </a:solidFill>
            </a:endParaRPr>
          </a:p>
        </p:txBody>
      </p:sp>
    </p:spTree>
    <p:extLst>
      <p:ext uri="{BB962C8B-B14F-4D97-AF65-F5344CB8AC3E}">
        <p14:creationId xmlns:p14="http://schemas.microsoft.com/office/powerpoint/2010/main" val="360295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Multi-level Graph Partitioning</a:t>
            </a:r>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12/2/17</a:t>
            </a:fld>
            <a:endParaRPr lang="en-US" altLang="zh-CN">
              <a:solidFill>
                <a:srgbClr val="000000"/>
              </a:solidFill>
            </a:endParaRPr>
          </a:p>
        </p:txBody>
      </p:sp>
      <p:sp>
        <p:nvSpPr>
          <p:cNvPr id="5" name="Rectangle 4"/>
          <p:cNvSpPr>
            <a:spLocks noGrp="1" noChangeArrowheads="1"/>
          </p:cNvSpPr>
          <p:nvPr/>
        </p:nvSpPr>
        <p:spPr bwMode="auto">
          <a:xfrm>
            <a:off x="638175" y="226652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zh-CN" i="1" dirty="0">
                <a:solidFill>
                  <a:srgbClr val="000000"/>
                </a:solidFill>
              </a:rPr>
              <a:t>3 Phases</a:t>
            </a:r>
          </a:p>
          <a:p>
            <a:pPr>
              <a:buFontTx/>
              <a:buNone/>
            </a:pPr>
            <a:endParaRPr lang="en-US" altLang="zh-CN" i="1" dirty="0">
              <a:solidFill>
                <a:srgbClr val="000000"/>
              </a:solidFill>
            </a:endParaRPr>
          </a:p>
          <a:p>
            <a:pPr lvl="1"/>
            <a:r>
              <a:rPr lang="en-US" altLang="zh-CN" i="1" dirty="0">
                <a:solidFill>
                  <a:srgbClr val="000000"/>
                </a:solidFill>
              </a:rPr>
              <a:t>Coarsen</a:t>
            </a:r>
          </a:p>
          <a:p>
            <a:pPr lvl="1">
              <a:buFontTx/>
              <a:buNone/>
            </a:pPr>
            <a:endParaRPr lang="en-US" altLang="zh-CN" i="1" dirty="0">
              <a:solidFill>
                <a:srgbClr val="000000"/>
              </a:solidFill>
            </a:endParaRPr>
          </a:p>
          <a:p>
            <a:pPr lvl="1"/>
            <a:r>
              <a:rPr lang="en-US" altLang="zh-CN" i="1" dirty="0">
                <a:solidFill>
                  <a:srgbClr val="000000"/>
                </a:solidFill>
              </a:rPr>
              <a:t>Partition</a:t>
            </a:r>
          </a:p>
          <a:p>
            <a:pPr lvl="1">
              <a:buFontTx/>
              <a:buNone/>
            </a:pPr>
            <a:endParaRPr lang="en-US" altLang="zh-CN" i="1" dirty="0">
              <a:solidFill>
                <a:srgbClr val="000000"/>
              </a:solidFill>
            </a:endParaRPr>
          </a:p>
          <a:p>
            <a:pPr lvl="1"/>
            <a:r>
              <a:rPr lang="en-US" altLang="zh-CN" i="1" dirty="0" err="1">
                <a:solidFill>
                  <a:srgbClr val="000000"/>
                </a:solidFill>
              </a:rPr>
              <a:t>Uncoarsen</a:t>
            </a:r>
            <a:endParaRPr lang="en-US" altLang="zh-CN" i="1" dirty="0">
              <a:solidFill>
                <a:srgbClr val="000000"/>
              </a:soli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885528"/>
            <a:ext cx="535305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743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Other works</a:t>
            </a:r>
            <a:endParaRPr lang="zh-CN" altLang="en-US" dirty="0"/>
          </a:p>
        </p:txBody>
      </p:sp>
      <p:sp>
        <p:nvSpPr>
          <p:cNvPr id="3" name="Content Placeholder 2"/>
          <p:cNvSpPr>
            <a:spLocks noGrp="1"/>
          </p:cNvSpPr>
          <p:nvPr>
            <p:ph idx="1"/>
          </p:nvPr>
        </p:nvSpPr>
        <p:spPr/>
        <p:txBody>
          <a:bodyPr/>
          <a:lstStyle/>
          <a:p>
            <a:r>
              <a:rPr lang="en-US" altLang="zh-CN" sz="2400" dirty="0" smtClean="0"/>
              <a:t>Community Discovery in Dynamic Networks</a:t>
            </a:r>
          </a:p>
          <a:p>
            <a:pPr lvl="1"/>
            <a:r>
              <a:rPr lang="en-US" altLang="zh-CN" sz="2000" dirty="0" smtClean="0"/>
              <a:t>How should community discovery algorithms be modified to dynamic networks?</a:t>
            </a:r>
          </a:p>
          <a:p>
            <a:pPr lvl="1"/>
            <a:r>
              <a:rPr lang="en-US" altLang="zh-CN" sz="2000" dirty="0" smtClean="0"/>
              <a:t>How do communities get formed?</a:t>
            </a:r>
          </a:p>
          <a:p>
            <a:pPr lvl="1"/>
            <a:r>
              <a:rPr lang="en-US" altLang="zh-CN" sz="2000" dirty="0" smtClean="0"/>
              <a:t>How persistent and stable are communities and their members?</a:t>
            </a:r>
          </a:p>
          <a:p>
            <a:pPr lvl="1"/>
            <a:r>
              <a:rPr lang="en-US" altLang="zh-CN" sz="2000" dirty="0" smtClean="0"/>
              <a:t>How do they evolve over time?</a:t>
            </a:r>
          </a:p>
          <a:p>
            <a:r>
              <a:rPr lang="en-US" altLang="zh-CN" sz="2400" dirty="0" smtClean="0"/>
              <a:t>Community discovery in Heterogeneous Networks</a:t>
            </a:r>
          </a:p>
          <a:p>
            <a:r>
              <a:rPr lang="en-US" altLang="zh-CN" sz="2400" dirty="0" smtClean="0"/>
              <a:t>Coupling Content Relationship Information for Community Discovery</a:t>
            </a:r>
            <a:endParaRPr lang="zh-CN" altLang="en-US" sz="2400"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12/2/17</a:t>
            </a:fld>
            <a:endParaRPr lang="en-US" altLang="zh-CN">
              <a:solidFill>
                <a:srgbClr val="000000"/>
              </a:solidFill>
            </a:endParaRPr>
          </a:p>
        </p:txBody>
      </p:sp>
    </p:spTree>
    <p:extLst>
      <p:ext uri="{BB962C8B-B14F-4D97-AF65-F5344CB8AC3E}">
        <p14:creationId xmlns:p14="http://schemas.microsoft.com/office/powerpoint/2010/main" val="319364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b="1" dirty="0" smtClean="0"/>
              <a:t>Link Prediction in Social Networks</a:t>
            </a:r>
            <a:endParaRPr lang="zh-CN" altLang="en-US" dirty="0"/>
          </a:p>
        </p:txBody>
      </p:sp>
      <p:sp>
        <p:nvSpPr>
          <p:cNvPr id="3" name="Subtitle 2"/>
          <p:cNvSpPr>
            <a:spLocks noGrp="1"/>
          </p:cNvSpPr>
          <p:nvPr>
            <p:ph type="subTitle" idx="1"/>
          </p:nvPr>
        </p:nvSpPr>
        <p:spPr/>
        <p:txBody>
          <a:bodyPr/>
          <a:lstStyle/>
          <a:p>
            <a:endParaRPr lang="zh-CN" altLang="en-US" dirty="0"/>
          </a:p>
        </p:txBody>
      </p:sp>
      <p:pic>
        <p:nvPicPr>
          <p:cNvPr id="4" name="Picture 13" descr="HKUST_logo"/>
          <p:cNvPicPr>
            <a:picLocks noChangeAspect="1" noChangeArrowheads="1"/>
          </p:cNvPicPr>
          <p:nvPr/>
        </p:nvPicPr>
        <p:blipFill>
          <a:blip r:embed="rId3" cstate="print"/>
          <a:srcRect/>
          <a:stretch>
            <a:fillRect/>
          </a:stretch>
        </p:blipFill>
        <p:spPr bwMode="auto">
          <a:xfrm>
            <a:off x="6187132" y="4732338"/>
            <a:ext cx="2273300" cy="128905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10277680-3A9A-4834-ACB2-16CB01014CBC}" type="datetime1">
              <a:rPr lang="en-US" altLang="zh-CN" smtClean="0">
                <a:solidFill>
                  <a:prstClr val="black">
                    <a:tint val="75000"/>
                  </a:prstClr>
                </a:solidFill>
              </a:rPr>
              <a:pPr>
                <a:defRPr/>
              </a:pPr>
              <a:t>12/2/17</a:t>
            </a:fld>
            <a:endParaRPr lang="en-US" altLang="zh-CN">
              <a:solidFill>
                <a:prstClr val="black">
                  <a:tint val="75000"/>
                </a:prstClr>
              </a:solidFill>
            </a:endParaRPr>
          </a:p>
        </p:txBody>
      </p:sp>
    </p:spTree>
    <p:extLst>
      <p:ext uri="{BB962C8B-B14F-4D97-AF65-F5344CB8AC3E}">
        <p14:creationId xmlns:p14="http://schemas.microsoft.com/office/powerpoint/2010/main" val="2797247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t>Outline</a:t>
            </a:r>
          </a:p>
        </p:txBody>
      </p:sp>
      <p:sp>
        <p:nvSpPr>
          <p:cNvPr id="16386" name="Content Placeholder 2"/>
          <p:cNvSpPr>
            <a:spLocks noGrp="1"/>
          </p:cNvSpPr>
          <p:nvPr>
            <p:ph idx="1"/>
          </p:nvPr>
        </p:nvSpPr>
        <p:spPr/>
        <p:txBody>
          <a:bodyPr/>
          <a:lstStyle/>
          <a:p>
            <a:r>
              <a:rPr lang="en-US" smtClean="0"/>
              <a:t>Link Prediction Problems</a:t>
            </a:r>
          </a:p>
          <a:p>
            <a:pPr lvl="1"/>
            <a:r>
              <a:rPr lang="en-US" smtClean="0"/>
              <a:t>Social Network</a:t>
            </a:r>
          </a:p>
          <a:p>
            <a:pPr lvl="1"/>
            <a:r>
              <a:rPr lang="en-US" smtClean="0"/>
              <a:t>Recommender system</a:t>
            </a:r>
          </a:p>
          <a:p>
            <a:r>
              <a:rPr lang="en-US" smtClean="0"/>
              <a:t>Algorithms of Link Prediction</a:t>
            </a:r>
          </a:p>
          <a:p>
            <a:pPr lvl="1"/>
            <a:r>
              <a:rPr lang="en-US" smtClean="0"/>
              <a:t>Supervised Methods</a:t>
            </a:r>
          </a:p>
          <a:p>
            <a:pPr lvl="1"/>
            <a:r>
              <a:rPr lang="en-US" smtClean="0"/>
              <a:t>Collaborative Filtering</a:t>
            </a:r>
          </a:p>
          <a:p>
            <a:r>
              <a:rPr lang="en-US" smtClean="0"/>
              <a:t>Recommender System and The Netflixprize</a:t>
            </a:r>
          </a:p>
          <a:p>
            <a:r>
              <a:rPr lang="en-US" smtClean="0"/>
              <a:t>References</a:t>
            </a:r>
          </a:p>
          <a:p>
            <a:endParaRPr lang="en-US" smtClean="0"/>
          </a:p>
          <a:p>
            <a:endParaRPr lang="en-US" smtClean="0"/>
          </a:p>
        </p:txBody>
      </p:sp>
    </p:spTree>
    <p:extLst>
      <p:ext uri="{BB962C8B-B14F-4D97-AF65-F5344CB8AC3E}">
        <p14:creationId xmlns:p14="http://schemas.microsoft.com/office/powerpoint/2010/main" val="2225192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Link Prediction using Collaborative Filtering</a:t>
            </a:r>
          </a:p>
        </p:txBody>
      </p:sp>
      <p:sp>
        <p:nvSpPr>
          <p:cNvPr id="33794" name="Content Placeholder 5"/>
          <p:cNvSpPr>
            <a:spLocks noGrp="1"/>
          </p:cNvSpPr>
          <p:nvPr>
            <p:ph idx="1"/>
          </p:nvPr>
        </p:nvSpPr>
        <p:spPr/>
        <p:txBody>
          <a:bodyPr/>
          <a:lstStyle/>
          <a:p>
            <a:r>
              <a:rPr lang="en-US" smtClean="0"/>
              <a:t>Find the background model that can generate the link data</a:t>
            </a:r>
          </a:p>
        </p:txBody>
      </p:sp>
      <p:pic>
        <p:nvPicPr>
          <p:cNvPr id="33795" name="Picture 6" descr="bipartiteGraph"/>
          <p:cNvPicPr>
            <a:picLocks noChangeAspect="1" noChangeArrowheads="1"/>
          </p:cNvPicPr>
          <p:nvPr/>
        </p:nvPicPr>
        <p:blipFill>
          <a:blip r:embed="rId2"/>
          <a:srcRect/>
          <a:stretch>
            <a:fillRect/>
          </a:stretch>
        </p:blipFill>
        <p:spPr bwMode="auto">
          <a:xfrm>
            <a:off x="687388" y="3235325"/>
            <a:ext cx="2436812" cy="2276475"/>
          </a:xfrm>
          <a:prstGeom prst="rect">
            <a:avLst/>
          </a:prstGeom>
          <a:noFill/>
          <a:ln w="9525">
            <a:noFill/>
            <a:miter lim="800000"/>
            <a:headEnd/>
            <a:tailEnd/>
          </a:ln>
        </p:spPr>
      </p:pic>
      <p:pic>
        <p:nvPicPr>
          <p:cNvPr id="33796" name="Picture 7" descr="sparseR"/>
          <p:cNvPicPr>
            <a:picLocks noChangeAspect="1" noChangeArrowheads="1"/>
          </p:cNvPicPr>
          <p:nvPr/>
        </p:nvPicPr>
        <p:blipFill>
          <a:blip r:embed="rId3"/>
          <a:srcRect b="14348"/>
          <a:stretch>
            <a:fillRect/>
          </a:stretch>
        </p:blipFill>
        <p:spPr bwMode="auto">
          <a:xfrm>
            <a:off x="4116388" y="3286125"/>
            <a:ext cx="1687512" cy="2246313"/>
          </a:xfrm>
          <a:prstGeom prst="rect">
            <a:avLst/>
          </a:prstGeom>
          <a:noFill/>
          <a:ln w="9525">
            <a:noFill/>
            <a:miter lim="800000"/>
            <a:headEnd/>
            <a:tailEnd/>
          </a:ln>
        </p:spPr>
      </p:pic>
      <p:sp>
        <p:nvSpPr>
          <p:cNvPr id="8" name="AutoShape 10"/>
          <p:cNvSpPr>
            <a:spLocks noChangeArrowheads="1"/>
          </p:cNvSpPr>
          <p:nvPr/>
        </p:nvSpPr>
        <p:spPr bwMode="auto">
          <a:xfrm>
            <a:off x="3232150" y="3844925"/>
            <a:ext cx="884238" cy="911225"/>
          </a:xfrm>
          <a:prstGeom prst="rightArrow">
            <a:avLst>
              <a:gd name="adj1" fmla="val 50000"/>
              <a:gd name="adj2" fmla="val 25000"/>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defTabSz="457200" eaLnBrk="0" hangingPunct="0">
              <a:defRPr/>
            </a:pPr>
            <a:endParaRPr lang="en-US">
              <a:solidFill>
                <a:prstClr val="black"/>
              </a:solidFill>
            </a:endParaRPr>
          </a:p>
        </p:txBody>
      </p:sp>
      <p:pic>
        <p:nvPicPr>
          <p:cNvPr id="33798" name="Picture 6" descr="sparseR_UV"/>
          <p:cNvPicPr>
            <a:picLocks noChangeAspect="1" noChangeArrowheads="1"/>
          </p:cNvPicPr>
          <p:nvPr/>
        </p:nvPicPr>
        <p:blipFill>
          <a:blip r:embed="rId4"/>
          <a:srcRect l="1332" r="10732" b="14348"/>
          <a:stretch>
            <a:fillRect/>
          </a:stretch>
        </p:blipFill>
        <p:spPr bwMode="auto">
          <a:xfrm>
            <a:off x="5908675" y="3148013"/>
            <a:ext cx="2732088" cy="2439987"/>
          </a:xfrm>
          <a:prstGeom prst="rect">
            <a:avLst/>
          </a:prstGeom>
          <a:noFill/>
          <a:ln w="9525">
            <a:noFill/>
            <a:miter lim="800000"/>
            <a:headEnd/>
            <a:tailEnd/>
          </a:ln>
        </p:spPr>
      </p:pic>
    </p:spTree>
    <p:extLst>
      <p:ext uri="{BB962C8B-B14F-4D97-AF65-F5344CB8AC3E}">
        <p14:creationId xmlns:p14="http://schemas.microsoft.com/office/powerpoint/2010/main" val="2105370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Challenges in Link Prediction</a:t>
            </a:r>
          </a:p>
        </p:txBody>
      </p:sp>
      <p:sp>
        <p:nvSpPr>
          <p:cNvPr id="36866" name="Content Placeholder 2"/>
          <p:cNvSpPr>
            <a:spLocks noGrp="1"/>
          </p:cNvSpPr>
          <p:nvPr>
            <p:ph idx="1"/>
          </p:nvPr>
        </p:nvSpPr>
        <p:spPr/>
        <p:txBody>
          <a:bodyPr/>
          <a:lstStyle/>
          <a:p>
            <a:r>
              <a:rPr lang="en-US" smtClean="0"/>
              <a:t>Data!!!</a:t>
            </a:r>
          </a:p>
          <a:p>
            <a:endParaRPr lang="en-US" smtClean="0"/>
          </a:p>
          <a:p>
            <a:r>
              <a:rPr lang="en-US" smtClean="0"/>
              <a:t>Cold Start Problem</a:t>
            </a:r>
          </a:p>
          <a:p>
            <a:endParaRPr lang="en-US" smtClean="0"/>
          </a:p>
          <a:p>
            <a:r>
              <a:rPr lang="en-US" smtClean="0"/>
              <a:t>Sparsity Problem</a:t>
            </a:r>
          </a:p>
          <a:p>
            <a:endParaRPr lang="en-US" smtClean="0"/>
          </a:p>
        </p:txBody>
      </p:sp>
    </p:spTree>
    <p:extLst>
      <p:ext uri="{BB962C8B-B14F-4D97-AF65-F5344CB8AC3E}">
        <p14:creationId xmlns:p14="http://schemas.microsoft.com/office/powerpoint/2010/main" val="330988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Link Prediction using Collaborative Filtering</a:t>
            </a:r>
            <a:endParaRPr lang="en-US" dirty="0"/>
          </a:p>
        </p:txBody>
      </p:sp>
      <p:sp>
        <p:nvSpPr>
          <p:cNvPr id="90114" name="Content Placeholder 2"/>
          <p:cNvSpPr>
            <a:spLocks noGrp="1"/>
          </p:cNvSpPr>
          <p:nvPr>
            <p:ph idx="1"/>
          </p:nvPr>
        </p:nvSpPr>
        <p:spPr/>
        <p:txBody>
          <a:bodyPr/>
          <a:lstStyle/>
          <a:p>
            <a:r>
              <a:rPr lang="en-US" smtClean="0"/>
              <a:t>Memory-based Approach</a:t>
            </a:r>
          </a:p>
          <a:p>
            <a:pPr lvl="1"/>
            <a:r>
              <a:rPr lang="en-US" smtClean="0"/>
              <a:t>User-base approach [Twitter]</a:t>
            </a:r>
          </a:p>
          <a:p>
            <a:pPr lvl="1"/>
            <a:r>
              <a:rPr lang="en-US" smtClean="0"/>
              <a:t>item-base approach [Amazon &amp; Youtube]</a:t>
            </a:r>
          </a:p>
          <a:p>
            <a:r>
              <a:rPr lang="en-US" smtClean="0"/>
              <a:t>Model-based Approach</a:t>
            </a:r>
          </a:p>
          <a:p>
            <a:pPr lvl="1"/>
            <a:r>
              <a:rPr lang="en-US" smtClean="0"/>
              <a:t>Latent Factor Model [Google News]</a:t>
            </a:r>
          </a:p>
          <a:p>
            <a:pPr lvl="1"/>
            <a:endParaRPr lang="en-US" smtClean="0"/>
          </a:p>
          <a:p>
            <a:r>
              <a:rPr lang="en-US" smtClean="0"/>
              <a:t>Hybrid Approach</a:t>
            </a:r>
          </a:p>
        </p:txBody>
      </p:sp>
    </p:spTree>
    <p:extLst>
      <p:ext uri="{BB962C8B-B14F-4D97-AF65-F5344CB8AC3E}">
        <p14:creationId xmlns:p14="http://schemas.microsoft.com/office/powerpoint/2010/main" val="329439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smtClean="0"/>
              <a:t>Memory-based Approach</a:t>
            </a:r>
          </a:p>
        </p:txBody>
      </p:sp>
      <p:sp>
        <p:nvSpPr>
          <p:cNvPr id="38914" name="Rectangle 3"/>
          <p:cNvSpPr>
            <a:spLocks noGrp="1" noChangeArrowheads="1"/>
          </p:cNvSpPr>
          <p:nvPr>
            <p:ph idx="1"/>
          </p:nvPr>
        </p:nvSpPr>
        <p:spPr>
          <a:xfrm>
            <a:off x="457200" y="1636713"/>
            <a:ext cx="8229600" cy="4489450"/>
          </a:xfrm>
        </p:spPr>
        <p:txBody>
          <a:bodyPr/>
          <a:lstStyle/>
          <a:p>
            <a:r>
              <a:rPr lang="en-US" sz="2800" smtClean="0">
                <a:latin typeface="Arial" charset="0"/>
              </a:rPr>
              <a:t>Few modeling assumptions</a:t>
            </a:r>
          </a:p>
          <a:p>
            <a:r>
              <a:rPr lang="en-US" sz="2800" smtClean="0">
                <a:latin typeface="Arial" charset="0"/>
              </a:rPr>
              <a:t>Few tuning parameters to learn</a:t>
            </a:r>
          </a:p>
          <a:p>
            <a:r>
              <a:rPr lang="en-US" sz="2800" smtClean="0">
                <a:latin typeface="Arial" charset="0"/>
              </a:rPr>
              <a:t>Easy to explain to users</a:t>
            </a:r>
          </a:p>
          <a:p>
            <a:pPr lvl="1"/>
            <a:r>
              <a:rPr lang="en-US" sz="2400" smtClean="0">
                <a:latin typeface="Arial" charset="0"/>
              </a:rPr>
              <a:t>Dear Amazon.com Customer, We've noticed that customers who have purchased or rated </a:t>
            </a:r>
            <a:r>
              <a:rPr lang="en-US" sz="2400" i="1" smtClean="0">
                <a:latin typeface="Arial" charset="0"/>
                <a:hlinkClick r:id="rId3"/>
              </a:rPr>
              <a:t>How Does the Show Go On: An Introduction to the Theater</a:t>
            </a:r>
            <a:r>
              <a:rPr lang="en-US" sz="2400" smtClean="0">
                <a:latin typeface="Arial" charset="0"/>
              </a:rPr>
              <a:t> by Thomas Schumacher have also purchased </a:t>
            </a:r>
            <a:r>
              <a:rPr lang="en-US" sz="2400" i="1" smtClean="0">
                <a:solidFill>
                  <a:srgbClr val="FF0000"/>
                </a:solidFill>
                <a:latin typeface="Arial" charset="0"/>
              </a:rPr>
              <a:t>Princess Protection Program #1: A Royal Makeover</a:t>
            </a:r>
            <a:r>
              <a:rPr lang="en-US" sz="2400" i="1" smtClean="0">
                <a:latin typeface="Arial" charset="0"/>
              </a:rPr>
              <a:t> (Disney Early Readers)</a:t>
            </a:r>
            <a:r>
              <a:rPr lang="en-US" sz="2400" smtClean="0">
                <a:latin typeface="Arial" charset="0"/>
              </a:rPr>
              <a:t>. </a:t>
            </a:r>
          </a:p>
          <a:p>
            <a:endParaRPr lang="en-US" sz="2800" smtClean="0">
              <a:latin typeface="Arial" charset="0"/>
            </a:endParaRPr>
          </a:p>
        </p:txBody>
      </p:sp>
      <p:sp>
        <p:nvSpPr>
          <p:cNvPr id="3891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12B0CC-BD0C-46B3-A97F-851F824AE594}" type="slidenum">
              <a:rPr lang="en-US">
                <a:solidFill>
                  <a:prstClr val="black"/>
                </a:solidFill>
                <a:latin typeface="Arial" charset="0"/>
                <a:ea typeface="ＭＳ Ｐゴシック" pitchFamily="34" charset="-128"/>
              </a:rPr>
              <a:pPr fontAlgn="base">
                <a:spcBef>
                  <a:spcPct val="0"/>
                </a:spcBef>
                <a:spcAft>
                  <a:spcPct val="0"/>
                </a:spcAft>
              </a:pPr>
              <a:t>29</a:t>
            </a:fld>
            <a:endParaRPr lang="en-US">
              <a:solidFill>
                <a:prstClr val="black"/>
              </a:solidFill>
              <a:latin typeface="Arial" charset="0"/>
              <a:ea typeface="ＭＳ Ｐゴシック" pitchFamily="34" charset="-128"/>
            </a:endParaRPr>
          </a:p>
        </p:txBody>
      </p:sp>
    </p:spTree>
    <p:extLst>
      <p:ext uri="{BB962C8B-B14F-4D97-AF65-F5344CB8AC3E}">
        <p14:creationId xmlns:p14="http://schemas.microsoft.com/office/powerpoint/2010/main" val="2840376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p:txBody>
          <a:bodyPr/>
          <a:lstStyle/>
          <a:p>
            <a:r>
              <a:rPr lang="en-US" smtClean="0"/>
              <a:t>Networks and Representation</a:t>
            </a:r>
          </a:p>
        </p:txBody>
      </p:sp>
      <p:sp>
        <p:nvSpPr>
          <p:cNvPr id="23554" name="Content Placeholder 4"/>
          <p:cNvSpPr>
            <a:spLocks noGrp="1"/>
          </p:cNvSpPr>
          <p:nvPr>
            <p:ph sz="half" idx="1"/>
          </p:nvPr>
        </p:nvSpPr>
        <p:spPr>
          <a:xfrm>
            <a:off x="457200" y="2865438"/>
            <a:ext cx="4038600" cy="3260725"/>
          </a:xfrm>
        </p:spPr>
        <p:txBody>
          <a:bodyPr/>
          <a:lstStyle/>
          <a:p>
            <a:r>
              <a:rPr lang="en-US" sz="2400" smtClean="0"/>
              <a:t>Graph Representation</a:t>
            </a:r>
          </a:p>
        </p:txBody>
      </p:sp>
      <p:sp>
        <p:nvSpPr>
          <p:cNvPr id="23555" name="Content Placeholder 5"/>
          <p:cNvSpPr>
            <a:spLocks noGrp="1"/>
          </p:cNvSpPr>
          <p:nvPr>
            <p:ph sz="half" idx="2"/>
          </p:nvPr>
        </p:nvSpPr>
        <p:spPr>
          <a:xfrm>
            <a:off x="4648200" y="2865438"/>
            <a:ext cx="4038600" cy="3446462"/>
          </a:xfrm>
        </p:spPr>
        <p:txBody>
          <a:bodyPr/>
          <a:lstStyle/>
          <a:p>
            <a:r>
              <a:rPr lang="en-US" sz="2400" smtClean="0"/>
              <a:t>Matrix Representation</a:t>
            </a:r>
          </a:p>
        </p:txBody>
      </p:sp>
      <p:pic>
        <p:nvPicPr>
          <p:cNvPr id="23556" name="Picture 6" descr="network.pdf"/>
          <p:cNvPicPr>
            <a:picLocks noChangeAspect="1"/>
          </p:cNvPicPr>
          <p:nvPr/>
        </p:nvPicPr>
        <p:blipFill>
          <a:blip r:embed="rId3"/>
          <a:srcRect/>
          <a:stretch>
            <a:fillRect/>
          </a:stretch>
        </p:blipFill>
        <p:spPr bwMode="auto">
          <a:xfrm>
            <a:off x="457200" y="3922713"/>
            <a:ext cx="3835400" cy="1460500"/>
          </a:xfrm>
          <a:prstGeom prst="rect">
            <a:avLst/>
          </a:prstGeom>
          <a:noFill/>
          <a:ln w="9525">
            <a:noFill/>
            <a:miter lim="800000"/>
            <a:headEnd/>
            <a:tailEnd/>
          </a:ln>
        </p:spPr>
      </p:pic>
      <p:pic>
        <p:nvPicPr>
          <p:cNvPr id="23557" name="Picture 8"/>
          <p:cNvPicPr>
            <a:picLocks noChangeAspect="1"/>
          </p:cNvPicPr>
          <p:nvPr/>
        </p:nvPicPr>
        <p:blipFill>
          <a:blip r:embed="rId4"/>
          <a:srcRect/>
          <a:stretch>
            <a:fillRect/>
          </a:stretch>
        </p:blipFill>
        <p:spPr bwMode="auto">
          <a:xfrm>
            <a:off x="4648200" y="3405188"/>
            <a:ext cx="4146550" cy="2941637"/>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pPr>
              <a:defRPr/>
            </a:pPr>
            <a:fld id="{12E1752C-206A-4462-8EEB-DE0AA6D1C923}" type="slidenum">
              <a:rPr lang="en-US"/>
              <a:pPr>
                <a:defRPr/>
              </a:pPr>
              <a:t>3</a:t>
            </a:fld>
            <a:endParaRPr lang="en-US" dirty="0"/>
          </a:p>
        </p:txBody>
      </p:sp>
      <p:sp>
        <p:nvSpPr>
          <p:cNvPr id="23559" name="TextBox 11"/>
          <p:cNvSpPr txBox="1">
            <a:spLocks noChangeArrowheads="1"/>
          </p:cNvSpPr>
          <p:nvPr/>
        </p:nvSpPr>
        <p:spPr bwMode="auto">
          <a:xfrm>
            <a:off x="457200" y="1724794"/>
            <a:ext cx="8575675" cy="1200150"/>
          </a:xfrm>
          <a:prstGeom prst="rect">
            <a:avLst/>
          </a:prstGeom>
          <a:noFill/>
          <a:ln w="9525">
            <a:noFill/>
            <a:miter lim="800000"/>
            <a:headEnd/>
            <a:tailEnd/>
          </a:ln>
        </p:spPr>
        <p:txBody>
          <a:bodyPr>
            <a:spAutoFit/>
          </a:bodyPr>
          <a:lstStyle/>
          <a:p>
            <a:r>
              <a:rPr lang="en-US" sz="2400" dirty="0">
                <a:solidFill>
                  <a:srgbClr val="0000FF"/>
                </a:solidFill>
                <a:latin typeface="Calibri" pitchFamily="34" charset="0"/>
              </a:rPr>
              <a:t>Social Network</a:t>
            </a:r>
            <a:r>
              <a:rPr lang="en-US" sz="2400" dirty="0">
                <a:latin typeface="Calibri" pitchFamily="34" charset="0"/>
              </a:rPr>
              <a:t>:  A social structure made of nodes (individuals or organizations) and edges that connect nodes in various  relationships like friendship, kinship etc. </a:t>
            </a:r>
          </a:p>
        </p:txBody>
      </p:sp>
    </p:spTree>
    <p:extLst>
      <p:ext uri="{BB962C8B-B14F-4D97-AF65-F5344CB8AC3E}">
        <p14:creationId xmlns:p14="http://schemas.microsoft.com/office/powerpoint/2010/main" val="914303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sz="3200" smtClean="0"/>
              <a:t>Algorithms: User-Based Algorithms </a:t>
            </a:r>
            <a:r>
              <a:rPr lang="en-US" sz="2000" smtClean="0"/>
              <a:t>(Breese et al, UAI98)</a:t>
            </a:r>
          </a:p>
        </p:txBody>
      </p:sp>
      <p:sp>
        <p:nvSpPr>
          <p:cNvPr id="40962" name="Rectangle 3"/>
          <p:cNvSpPr>
            <a:spLocks noGrp="1" noChangeArrowheads="1"/>
          </p:cNvSpPr>
          <p:nvPr>
            <p:ph idx="1"/>
          </p:nvPr>
        </p:nvSpPr>
        <p:spPr/>
        <p:txBody>
          <a:bodyPr/>
          <a:lstStyle/>
          <a:p>
            <a:r>
              <a:rPr lang="en-US" sz="2800" i="1" smtClean="0"/>
              <a:t>v</a:t>
            </a:r>
            <a:r>
              <a:rPr lang="en-US" sz="2800" i="1" baseline="-25000" smtClean="0"/>
              <a:t>i,j</a:t>
            </a:r>
            <a:r>
              <a:rPr lang="en-US" sz="2800" smtClean="0"/>
              <a:t>= vote of user </a:t>
            </a:r>
            <a:r>
              <a:rPr lang="en-US" sz="2800" i="1" smtClean="0"/>
              <a:t>i</a:t>
            </a:r>
            <a:r>
              <a:rPr lang="en-US" sz="2800" smtClean="0"/>
              <a:t> on item </a:t>
            </a:r>
            <a:r>
              <a:rPr lang="en-US" sz="2800" i="1" smtClean="0"/>
              <a:t>j</a:t>
            </a:r>
          </a:p>
          <a:p>
            <a:r>
              <a:rPr lang="en-US" sz="2800" i="1" smtClean="0"/>
              <a:t>I</a:t>
            </a:r>
            <a:r>
              <a:rPr lang="en-US" sz="2800" i="1" baseline="-25000" smtClean="0"/>
              <a:t>i</a:t>
            </a:r>
            <a:r>
              <a:rPr lang="en-US" sz="2800" i="1" smtClean="0"/>
              <a:t> = </a:t>
            </a:r>
            <a:r>
              <a:rPr lang="en-US" sz="2800" smtClean="0"/>
              <a:t>items for which user </a:t>
            </a:r>
            <a:r>
              <a:rPr lang="en-US" sz="2800" i="1" smtClean="0"/>
              <a:t>i</a:t>
            </a:r>
            <a:r>
              <a:rPr lang="en-US" sz="2800" smtClean="0"/>
              <a:t> has voted</a:t>
            </a:r>
          </a:p>
          <a:p>
            <a:r>
              <a:rPr lang="en-US" sz="2800" smtClean="0"/>
              <a:t>Mean vote for </a:t>
            </a:r>
            <a:r>
              <a:rPr lang="en-US" sz="2800" i="1" smtClean="0"/>
              <a:t>i</a:t>
            </a:r>
            <a:r>
              <a:rPr lang="en-US" sz="2800" smtClean="0"/>
              <a:t> is </a:t>
            </a:r>
          </a:p>
          <a:p>
            <a:endParaRPr lang="en-US" sz="2800" smtClean="0"/>
          </a:p>
          <a:p>
            <a:endParaRPr lang="en-US" sz="2800" smtClean="0"/>
          </a:p>
          <a:p>
            <a:r>
              <a:rPr lang="en-US" sz="2800" smtClean="0"/>
              <a:t>Predicted vote for </a:t>
            </a:r>
            <a:r>
              <a:rPr lang="ja-JP" altLang="en-US" sz="2800" smtClean="0">
                <a:latin typeface="Arial" charset="0"/>
              </a:rPr>
              <a:t>“</a:t>
            </a:r>
            <a:r>
              <a:rPr lang="en-US" sz="2800" smtClean="0"/>
              <a:t>active user</a:t>
            </a:r>
            <a:r>
              <a:rPr lang="ja-JP" altLang="en-US" sz="2800" smtClean="0">
                <a:latin typeface="Arial" charset="0"/>
              </a:rPr>
              <a:t>”</a:t>
            </a:r>
            <a:r>
              <a:rPr lang="en-US" sz="2800" smtClean="0"/>
              <a:t> </a:t>
            </a:r>
            <a:r>
              <a:rPr lang="en-US" sz="2800" i="1" smtClean="0"/>
              <a:t>a</a:t>
            </a:r>
            <a:r>
              <a:rPr lang="en-US" sz="2800" smtClean="0"/>
              <a:t> is weighted sum</a:t>
            </a:r>
          </a:p>
        </p:txBody>
      </p:sp>
      <p:pic>
        <p:nvPicPr>
          <p:cNvPr id="40963" name="Picture 4"/>
          <p:cNvPicPr>
            <a:picLocks noChangeAspect="1" noChangeArrowheads="1"/>
          </p:cNvPicPr>
          <p:nvPr/>
        </p:nvPicPr>
        <p:blipFill>
          <a:blip r:embed="rId2"/>
          <a:srcRect l="39063" t="51080" r="22656" b="34885"/>
          <a:stretch>
            <a:fillRect/>
          </a:stretch>
        </p:blipFill>
        <p:spPr bwMode="auto">
          <a:xfrm>
            <a:off x="1592263" y="3124200"/>
            <a:ext cx="3733800" cy="990600"/>
          </a:xfrm>
          <a:prstGeom prst="rect">
            <a:avLst/>
          </a:prstGeom>
          <a:noFill/>
          <a:ln w="9525">
            <a:noFill/>
            <a:miter lim="800000"/>
            <a:headEnd/>
            <a:tailEnd/>
          </a:ln>
        </p:spPr>
      </p:pic>
      <p:pic>
        <p:nvPicPr>
          <p:cNvPr id="40964" name="Picture 5"/>
          <p:cNvPicPr>
            <a:picLocks noChangeAspect="1" noChangeArrowheads="1"/>
          </p:cNvPicPr>
          <p:nvPr/>
        </p:nvPicPr>
        <p:blipFill>
          <a:blip r:embed="rId3"/>
          <a:srcRect l="26563" t="71255" r="19531" b="13631"/>
          <a:stretch>
            <a:fillRect/>
          </a:stretch>
        </p:blipFill>
        <p:spPr bwMode="auto">
          <a:xfrm>
            <a:off x="957263" y="4778375"/>
            <a:ext cx="5257800" cy="1066800"/>
          </a:xfrm>
          <a:prstGeom prst="rect">
            <a:avLst/>
          </a:prstGeom>
          <a:noFill/>
          <a:ln w="9525">
            <a:noFill/>
            <a:miter lim="800000"/>
            <a:headEnd/>
            <a:tailEnd/>
          </a:ln>
        </p:spPr>
      </p:pic>
      <p:sp>
        <p:nvSpPr>
          <p:cNvPr id="40965" name="AutoShape 9"/>
          <p:cNvSpPr>
            <a:spLocks/>
          </p:cNvSpPr>
          <p:nvPr/>
        </p:nvSpPr>
        <p:spPr bwMode="auto">
          <a:xfrm rot="-5400000">
            <a:off x="4233863" y="5387975"/>
            <a:ext cx="304800" cy="609600"/>
          </a:xfrm>
          <a:prstGeom prst="leftBrace">
            <a:avLst>
              <a:gd name="adj1" fmla="val 16667"/>
              <a:gd name="adj2" fmla="val 50000"/>
            </a:avLst>
          </a:prstGeom>
          <a:noFill/>
          <a:ln w="38100">
            <a:solidFill>
              <a:schemeClr val="tx1"/>
            </a:solidFill>
            <a:round/>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40966" name="Text Box 10"/>
          <p:cNvSpPr txBox="1">
            <a:spLocks noChangeArrowheads="1"/>
          </p:cNvSpPr>
          <p:nvPr/>
        </p:nvSpPr>
        <p:spPr bwMode="auto">
          <a:xfrm>
            <a:off x="2740025" y="5810250"/>
            <a:ext cx="3314700" cy="457200"/>
          </a:xfrm>
          <a:prstGeom prst="rect">
            <a:avLst/>
          </a:prstGeom>
          <a:noFill/>
          <a:ln w="9525">
            <a:noFill/>
            <a:miter lim="800000"/>
            <a:headEnd/>
            <a:tailEnd/>
          </a:ln>
        </p:spPr>
        <p:txBody>
          <a:bodyPr wrap="none">
            <a:spAutoFit/>
          </a:bodyPr>
          <a:lstStyle/>
          <a:p>
            <a:pPr defTabSz="457200" fontAlgn="base">
              <a:spcBef>
                <a:spcPct val="0"/>
              </a:spcBef>
              <a:spcAft>
                <a:spcPct val="0"/>
              </a:spcAft>
            </a:pPr>
            <a:r>
              <a:rPr lang="en-US">
                <a:solidFill>
                  <a:prstClr val="black"/>
                </a:solidFill>
              </a:rPr>
              <a:t>weights of </a:t>
            </a:r>
            <a:r>
              <a:rPr lang="en-US" i="1">
                <a:solidFill>
                  <a:prstClr val="black"/>
                </a:solidFill>
              </a:rPr>
              <a:t>n </a:t>
            </a:r>
            <a:r>
              <a:rPr lang="en-US">
                <a:solidFill>
                  <a:prstClr val="black"/>
                </a:solidFill>
              </a:rPr>
              <a:t>similar users</a:t>
            </a:r>
          </a:p>
        </p:txBody>
      </p:sp>
      <p:sp>
        <p:nvSpPr>
          <p:cNvPr id="40967" name="Line 11"/>
          <p:cNvSpPr>
            <a:spLocks noChangeShapeType="1"/>
          </p:cNvSpPr>
          <p:nvPr/>
        </p:nvSpPr>
        <p:spPr bwMode="auto">
          <a:xfrm flipH="1">
            <a:off x="2024063" y="5616575"/>
            <a:ext cx="1371600" cy="381000"/>
          </a:xfrm>
          <a:prstGeom prst="line">
            <a:avLst/>
          </a:prstGeom>
          <a:noFill/>
          <a:ln w="38100">
            <a:solidFill>
              <a:schemeClr val="tx1"/>
            </a:solidFill>
            <a:round/>
            <a:headEnd type="triangle" w="med" len="med"/>
            <a:tailEnd/>
          </a:ln>
        </p:spPr>
        <p:txBody>
          <a:bodyPr/>
          <a:lstStyle/>
          <a:p>
            <a:pPr defTabSz="457200" fontAlgn="base">
              <a:spcBef>
                <a:spcPct val="0"/>
              </a:spcBef>
              <a:spcAft>
                <a:spcPct val="0"/>
              </a:spcAft>
            </a:pPr>
            <a:endParaRPr lang="en-US">
              <a:solidFill>
                <a:prstClr val="black"/>
              </a:solidFill>
              <a:latin typeface="Arial" charset="0"/>
            </a:endParaRPr>
          </a:p>
        </p:txBody>
      </p:sp>
      <p:sp>
        <p:nvSpPr>
          <p:cNvPr id="40968" name="Text Box 12"/>
          <p:cNvSpPr txBox="1">
            <a:spLocks noChangeArrowheads="1"/>
          </p:cNvSpPr>
          <p:nvPr/>
        </p:nvSpPr>
        <p:spPr bwMode="auto">
          <a:xfrm>
            <a:off x="423863" y="5845175"/>
            <a:ext cx="1501775" cy="457200"/>
          </a:xfrm>
          <a:prstGeom prst="rect">
            <a:avLst/>
          </a:prstGeom>
          <a:noFill/>
          <a:ln w="9525">
            <a:noFill/>
            <a:miter lim="800000"/>
            <a:headEnd/>
            <a:tailEnd/>
          </a:ln>
        </p:spPr>
        <p:txBody>
          <a:bodyPr wrap="none">
            <a:spAutoFit/>
          </a:bodyPr>
          <a:lstStyle/>
          <a:p>
            <a:pPr algn="r" defTabSz="457200" fontAlgn="base">
              <a:spcBef>
                <a:spcPct val="0"/>
              </a:spcBef>
              <a:spcAft>
                <a:spcPct val="0"/>
              </a:spcAft>
            </a:pPr>
            <a:r>
              <a:rPr lang="en-US">
                <a:solidFill>
                  <a:prstClr val="black"/>
                </a:solidFill>
              </a:rPr>
              <a:t>normalizer</a:t>
            </a:r>
          </a:p>
        </p:txBody>
      </p:sp>
      <p:pic>
        <p:nvPicPr>
          <p:cNvPr id="40969" name="Picture 1"/>
          <p:cNvPicPr>
            <a:picLocks noChangeAspect="1"/>
          </p:cNvPicPr>
          <p:nvPr/>
        </p:nvPicPr>
        <p:blipFill>
          <a:blip r:embed="rId4"/>
          <a:srcRect/>
          <a:stretch>
            <a:fillRect/>
          </a:stretch>
        </p:blipFill>
        <p:spPr bwMode="auto">
          <a:xfrm>
            <a:off x="6197600" y="1417638"/>
            <a:ext cx="2713038" cy="2152650"/>
          </a:xfrm>
          <a:prstGeom prst="rect">
            <a:avLst/>
          </a:prstGeom>
          <a:noFill/>
          <a:ln w="9525">
            <a:noFill/>
            <a:miter lim="800000"/>
            <a:headEnd/>
            <a:tailEnd/>
          </a:ln>
        </p:spPr>
      </p:pic>
    </p:spTree>
    <p:extLst>
      <p:ext uri="{BB962C8B-B14F-4D97-AF65-F5344CB8AC3E}">
        <p14:creationId xmlns:p14="http://schemas.microsoft.com/office/powerpoint/2010/main" val="740038929"/>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33" name="Rectangle 2"/>
          <p:cNvSpPr>
            <a:spLocks noGrp="1" noChangeArrowheads="1"/>
          </p:cNvSpPr>
          <p:nvPr>
            <p:ph type="title"/>
          </p:nvPr>
        </p:nvSpPr>
        <p:spPr/>
        <p:txBody>
          <a:bodyPr/>
          <a:lstStyle/>
          <a:p>
            <a:r>
              <a:rPr lang="en-US" sz="3200" smtClean="0"/>
              <a:t>Algorithms: User-Based Algorithms </a:t>
            </a:r>
            <a:r>
              <a:rPr lang="en-US" sz="2000" smtClean="0"/>
              <a:t>(Breese et al, UAI98)</a:t>
            </a:r>
          </a:p>
        </p:txBody>
      </p:sp>
      <p:sp>
        <p:nvSpPr>
          <p:cNvPr id="29934" name="Rectangle 3"/>
          <p:cNvSpPr>
            <a:spLocks noGrp="1" noChangeArrowheads="1"/>
          </p:cNvSpPr>
          <p:nvPr>
            <p:ph idx="1"/>
          </p:nvPr>
        </p:nvSpPr>
        <p:spPr>
          <a:xfrm>
            <a:off x="762000" y="1371600"/>
            <a:ext cx="7772400" cy="4419600"/>
          </a:xfrm>
        </p:spPr>
        <p:txBody>
          <a:bodyPr/>
          <a:lstStyle/>
          <a:p>
            <a:pPr>
              <a:lnSpc>
                <a:spcPct val="80000"/>
              </a:lnSpc>
            </a:pPr>
            <a:r>
              <a:rPr lang="en-US" sz="2800" smtClean="0"/>
              <a:t>K-nearest neighbor</a:t>
            </a:r>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r>
              <a:rPr lang="en-US" sz="2800" smtClean="0"/>
              <a:t>Pearson correlation coefficient (Resnick </a:t>
            </a:r>
            <a:r>
              <a:rPr lang="ja-JP" altLang="en-US" sz="2800" smtClean="0">
                <a:latin typeface="Arial" charset="0"/>
              </a:rPr>
              <a:t>’</a:t>
            </a:r>
            <a:r>
              <a:rPr lang="en-US" sz="2800" smtClean="0"/>
              <a:t>94, Grouplens):</a:t>
            </a:r>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r>
              <a:rPr lang="en-US" sz="2800" smtClean="0"/>
              <a:t>Cosine distance (from IR)</a:t>
            </a:r>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buFontTx/>
              <a:buNone/>
            </a:pPr>
            <a:endParaRPr lang="en-US" sz="2800" smtClean="0"/>
          </a:p>
        </p:txBody>
      </p:sp>
      <p:pic>
        <p:nvPicPr>
          <p:cNvPr id="29935" name="Picture 10"/>
          <p:cNvPicPr>
            <a:picLocks noChangeAspect="1" noChangeArrowheads="1"/>
          </p:cNvPicPr>
          <p:nvPr/>
        </p:nvPicPr>
        <p:blipFill>
          <a:blip r:embed="rId3"/>
          <a:srcRect l="28125" t="21930" r="16406" b="64035"/>
          <a:stretch>
            <a:fillRect/>
          </a:stretch>
        </p:blipFill>
        <p:spPr bwMode="auto">
          <a:xfrm>
            <a:off x="1676400" y="3886200"/>
            <a:ext cx="5410200" cy="990600"/>
          </a:xfrm>
          <a:prstGeom prst="rect">
            <a:avLst/>
          </a:prstGeom>
          <a:noFill/>
          <a:ln w="9525">
            <a:noFill/>
            <a:miter lim="800000"/>
            <a:headEnd/>
            <a:tailEnd/>
          </a:ln>
        </p:spPr>
      </p:pic>
      <p:pic>
        <p:nvPicPr>
          <p:cNvPr id="29936" name="Picture 11"/>
          <p:cNvPicPr>
            <a:picLocks noChangeAspect="1" noChangeArrowheads="1"/>
          </p:cNvPicPr>
          <p:nvPr/>
        </p:nvPicPr>
        <p:blipFill>
          <a:blip r:embed="rId4"/>
          <a:srcRect l="9375" t="40622" r="38281" b="45343"/>
          <a:stretch>
            <a:fillRect/>
          </a:stretch>
        </p:blipFill>
        <p:spPr bwMode="auto">
          <a:xfrm>
            <a:off x="1981200" y="5638800"/>
            <a:ext cx="5105400" cy="990600"/>
          </a:xfrm>
          <a:prstGeom prst="rect">
            <a:avLst/>
          </a:prstGeom>
          <a:noFill/>
          <a:ln w="9525">
            <a:noFill/>
            <a:miter lim="800000"/>
            <a:headEnd/>
            <a:tailEnd/>
          </a:ln>
        </p:spPr>
      </p:pic>
      <p:graphicFrame>
        <p:nvGraphicFramePr>
          <p:cNvPr id="29932" name="Object 236"/>
          <p:cNvGraphicFramePr>
            <a:graphicFrameLocks noChangeAspect="1"/>
          </p:cNvGraphicFramePr>
          <p:nvPr/>
        </p:nvGraphicFramePr>
        <p:xfrm>
          <a:off x="2209800" y="1981200"/>
          <a:ext cx="3886200" cy="890588"/>
        </p:xfrm>
        <a:graphic>
          <a:graphicData uri="http://schemas.openxmlformats.org/presentationml/2006/ole">
            <mc:AlternateContent xmlns:mc="http://schemas.openxmlformats.org/markup-compatibility/2006">
              <mc:Choice xmlns:v="urn:schemas-microsoft-com:vml" Requires="v">
                <p:oleObj spid="_x0000_s8199" name="Equation" r:id="rId5" imgW="1993900" imgH="457200" progId="Equation.3">
                  <p:embed/>
                </p:oleObj>
              </mc:Choice>
              <mc:Fallback>
                <p:oleObj name="Equation" r:id="rId5" imgW="19939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981200"/>
                        <a:ext cx="3886200" cy="8905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057174268"/>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mtClean="0"/>
              <a:t>Algorithm: Amazon’s Method</a:t>
            </a:r>
          </a:p>
        </p:txBody>
      </p:sp>
      <p:sp>
        <p:nvSpPr>
          <p:cNvPr id="44034" name="Content Placeholder 2"/>
          <p:cNvSpPr>
            <a:spLocks noGrp="1"/>
          </p:cNvSpPr>
          <p:nvPr>
            <p:ph idx="1"/>
          </p:nvPr>
        </p:nvSpPr>
        <p:spPr/>
        <p:txBody>
          <a:bodyPr/>
          <a:lstStyle/>
          <a:p>
            <a:r>
              <a:rPr lang="en-US" smtClean="0"/>
              <a:t>Item-based Approach</a:t>
            </a:r>
          </a:p>
          <a:p>
            <a:pPr lvl="1"/>
            <a:r>
              <a:rPr lang="en-US" smtClean="0"/>
              <a:t>Similar with user-based approach but is on the item side</a:t>
            </a:r>
          </a:p>
        </p:txBody>
      </p:sp>
      <p:pic>
        <p:nvPicPr>
          <p:cNvPr id="44035" name="Content Placeholder 3"/>
          <p:cNvPicPr>
            <a:picLocks noChangeAspect="1"/>
          </p:cNvPicPr>
          <p:nvPr/>
        </p:nvPicPr>
        <p:blipFill>
          <a:blip r:embed="rId2"/>
          <a:srcRect l="4361" r="4361"/>
          <a:stretch>
            <a:fillRect/>
          </a:stretch>
        </p:blipFill>
        <p:spPr bwMode="auto">
          <a:xfrm>
            <a:off x="1668463" y="3306763"/>
            <a:ext cx="4837112" cy="2659062"/>
          </a:xfrm>
          <a:prstGeom prst="rect">
            <a:avLst/>
          </a:prstGeom>
          <a:noFill/>
          <a:ln w="9525">
            <a:noFill/>
            <a:miter lim="800000"/>
            <a:headEnd/>
            <a:tailEnd/>
          </a:ln>
        </p:spPr>
      </p:pic>
    </p:spTree>
    <p:extLst>
      <p:ext uri="{BB962C8B-B14F-4D97-AF65-F5344CB8AC3E}">
        <p14:creationId xmlns:p14="http://schemas.microsoft.com/office/powerpoint/2010/main" val="3566605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5138" y="274638"/>
            <a:ext cx="8229600" cy="1143000"/>
          </a:xfrm>
        </p:spPr>
        <p:txBody>
          <a:bodyPr rtlCol="0">
            <a:normAutofit fontScale="90000"/>
          </a:bodyPr>
          <a:lstStyle/>
          <a:p>
            <a:pPr fontAlgn="auto">
              <a:spcAft>
                <a:spcPts val="0"/>
              </a:spcAft>
              <a:defRPr/>
            </a:pPr>
            <a:r>
              <a:rPr lang="en-GB" sz="4000" dirty="0"/>
              <a:t>Item-based CF Example: infer (user 1, item 3)</a:t>
            </a:r>
            <a:endParaRPr lang="en-US" sz="4000" dirty="0"/>
          </a:p>
        </p:txBody>
      </p:sp>
      <p:graphicFrame>
        <p:nvGraphicFramePr>
          <p:cNvPr id="18435" name="Group 3"/>
          <p:cNvGraphicFramePr>
            <a:graphicFrameLocks noGrp="1"/>
          </p:cNvGraphicFramePr>
          <p:nvPr>
            <p:ph idx="4294967295"/>
          </p:nvPr>
        </p:nvGraphicFramePr>
        <p:xfrm>
          <a:off x="465138" y="1600200"/>
          <a:ext cx="8229600" cy="4567241"/>
        </p:xfrm>
        <a:graphic>
          <a:graphicData uri="http://schemas.openxmlformats.org/drawingml/2006/table">
            <a:tbl>
              <a:tblPr/>
              <a:tblGrid>
                <a:gridCol w="1371600"/>
                <a:gridCol w="1371600"/>
                <a:gridCol w="1371600"/>
                <a:gridCol w="1371600"/>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1</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2</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4</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chemeClr val="hlink"/>
                          </a:solidFill>
                          <a:effectLst/>
                          <a:latin typeface="Arial" charset="0"/>
                          <a:ea typeface="ＭＳ Ｐゴシック" charset="0"/>
                        </a:rPr>
                        <a:t>?</a:t>
                      </a:r>
                      <a:endParaRPr kumimoji="0" lang="en-US" sz="3600" b="0" i="0" u="none" strike="noStrike" cap="none" normalizeH="0" baseline="0">
                        <a:ln>
                          <a:noFill/>
                        </a:ln>
                        <a:solidFill>
                          <a:schemeClr val="hlink"/>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chemeClr val="hlink"/>
                          </a:solidFill>
                          <a:effectLst/>
                          <a:latin typeface="Arial" charset="0"/>
                          <a:ea typeface="ＭＳ Ｐゴシック" charset="0"/>
                        </a:rPr>
                        <a:t>?</a:t>
                      </a:r>
                      <a:endParaRPr kumimoji="0" lang="en-US" sz="3600" b="0" i="0" u="none" strike="noStrike" cap="none" normalizeH="0" baseline="0">
                        <a:ln>
                          <a:noFill/>
                        </a:ln>
                        <a:solidFill>
                          <a:schemeClr val="hlink"/>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3</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97340" name="Picture 6" descr="PE01732_"/>
          <p:cNvPicPr>
            <a:picLocks noChangeAspect="1" noChangeArrowheads="1"/>
          </p:cNvPicPr>
          <p:nvPr/>
        </p:nvPicPr>
        <p:blipFill>
          <a:blip r:embed="rId3"/>
          <a:srcRect/>
          <a:stretch>
            <a:fillRect/>
          </a:stretch>
        </p:blipFill>
        <p:spPr bwMode="auto">
          <a:xfrm>
            <a:off x="1219200" y="2286000"/>
            <a:ext cx="609600" cy="615950"/>
          </a:xfrm>
          <a:prstGeom prst="rect">
            <a:avLst/>
          </a:prstGeom>
          <a:noFill/>
          <a:ln w="9525">
            <a:noFill/>
            <a:miter lim="800000"/>
            <a:headEnd/>
            <a:tailEnd/>
          </a:ln>
        </p:spPr>
      </p:pic>
      <p:pic>
        <p:nvPicPr>
          <p:cNvPr id="97341" name="Picture 8" descr="PE03655_"/>
          <p:cNvPicPr>
            <a:picLocks noChangeAspect="1" noChangeArrowheads="1"/>
          </p:cNvPicPr>
          <p:nvPr/>
        </p:nvPicPr>
        <p:blipFill>
          <a:blip r:embed="rId4"/>
          <a:srcRect/>
          <a:stretch>
            <a:fillRect/>
          </a:stretch>
        </p:blipFill>
        <p:spPr bwMode="auto">
          <a:xfrm>
            <a:off x="1143000" y="2971800"/>
            <a:ext cx="719138" cy="596900"/>
          </a:xfrm>
          <a:prstGeom prst="rect">
            <a:avLst/>
          </a:prstGeom>
          <a:noFill/>
          <a:ln w="9525">
            <a:noFill/>
            <a:miter lim="800000"/>
            <a:headEnd/>
            <a:tailEnd/>
          </a:ln>
        </p:spPr>
      </p:pic>
      <p:pic>
        <p:nvPicPr>
          <p:cNvPr id="97342" name="Picture 5" descr="PE01731_"/>
          <p:cNvPicPr>
            <a:picLocks noChangeAspect="1" noChangeArrowheads="1"/>
          </p:cNvPicPr>
          <p:nvPr/>
        </p:nvPicPr>
        <p:blipFill>
          <a:blip r:embed="rId5"/>
          <a:srcRect/>
          <a:stretch>
            <a:fillRect/>
          </a:stretch>
        </p:blipFill>
        <p:spPr bwMode="auto">
          <a:xfrm>
            <a:off x="1295400" y="3581400"/>
            <a:ext cx="457200" cy="650875"/>
          </a:xfrm>
          <a:prstGeom prst="rect">
            <a:avLst/>
          </a:prstGeom>
          <a:noFill/>
          <a:ln w="9525">
            <a:noFill/>
            <a:miter lim="800000"/>
            <a:headEnd/>
            <a:tailEnd/>
          </a:ln>
        </p:spPr>
      </p:pic>
      <p:pic>
        <p:nvPicPr>
          <p:cNvPr id="97343" name="Picture 9" descr="PE03620_"/>
          <p:cNvPicPr>
            <a:picLocks noChangeAspect="1" noChangeArrowheads="1"/>
          </p:cNvPicPr>
          <p:nvPr/>
        </p:nvPicPr>
        <p:blipFill>
          <a:blip r:embed="rId6"/>
          <a:srcRect/>
          <a:stretch>
            <a:fillRect/>
          </a:stretch>
        </p:blipFill>
        <p:spPr bwMode="auto">
          <a:xfrm>
            <a:off x="1219200" y="4419600"/>
            <a:ext cx="566738" cy="457200"/>
          </a:xfrm>
          <a:prstGeom prst="rect">
            <a:avLst/>
          </a:prstGeom>
          <a:noFill/>
          <a:ln w="9525">
            <a:noFill/>
            <a:miter lim="800000"/>
            <a:headEnd/>
            <a:tailEnd/>
          </a:ln>
        </p:spPr>
      </p:pic>
      <p:pic>
        <p:nvPicPr>
          <p:cNvPr id="97344" name="Picture 7" descr="PE01993_"/>
          <p:cNvPicPr>
            <a:picLocks noChangeAspect="1" noChangeArrowheads="1"/>
          </p:cNvPicPr>
          <p:nvPr/>
        </p:nvPicPr>
        <p:blipFill>
          <a:blip r:embed="rId7"/>
          <a:srcRect/>
          <a:stretch>
            <a:fillRect/>
          </a:stretch>
        </p:blipFill>
        <p:spPr bwMode="auto">
          <a:xfrm>
            <a:off x="1143000" y="4953000"/>
            <a:ext cx="533400" cy="549275"/>
          </a:xfrm>
          <a:prstGeom prst="rect">
            <a:avLst/>
          </a:prstGeom>
          <a:noFill/>
          <a:ln w="9525">
            <a:noFill/>
            <a:miter lim="800000"/>
            <a:headEnd/>
            <a:tailEnd/>
          </a:ln>
        </p:spPr>
      </p:pic>
      <p:pic>
        <p:nvPicPr>
          <p:cNvPr id="97345" name="Picture 10" descr="PE03614_"/>
          <p:cNvPicPr>
            <a:picLocks noChangeAspect="1" noChangeArrowheads="1"/>
          </p:cNvPicPr>
          <p:nvPr/>
        </p:nvPicPr>
        <p:blipFill>
          <a:blip r:embed="rId8"/>
          <a:srcRect/>
          <a:stretch>
            <a:fillRect/>
          </a:stretch>
        </p:blipFill>
        <p:spPr bwMode="auto">
          <a:xfrm>
            <a:off x="1143000" y="5562600"/>
            <a:ext cx="609600" cy="581025"/>
          </a:xfrm>
          <a:prstGeom prst="rect">
            <a:avLst/>
          </a:prstGeom>
          <a:noFill/>
          <a:ln w="9525">
            <a:noFill/>
            <a:miter lim="800000"/>
            <a:headEnd/>
            <a:tailEnd/>
          </a:ln>
        </p:spPr>
      </p:pic>
      <p:sp>
        <p:nvSpPr>
          <p:cNvPr id="11" name="Rectangle 10"/>
          <p:cNvSpPr/>
          <p:nvPr/>
        </p:nvSpPr>
        <p:spPr>
          <a:xfrm>
            <a:off x="45720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97347" name="Rectangle 70"/>
          <p:cNvSpPr>
            <a:spLocks noChangeArrowheads="1"/>
          </p:cNvSpPr>
          <p:nvPr/>
        </p:nvSpPr>
        <p:spPr bwMode="auto">
          <a:xfrm>
            <a:off x="4495800" y="2362200"/>
            <a:ext cx="990600" cy="4572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Tree>
    <p:extLst>
      <p:ext uri="{BB962C8B-B14F-4D97-AF65-F5344CB8AC3E}">
        <p14:creationId xmlns:p14="http://schemas.microsoft.com/office/powerpoint/2010/main" val="2271683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5138" y="274638"/>
            <a:ext cx="8229600" cy="1143000"/>
          </a:xfrm>
        </p:spPr>
        <p:txBody>
          <a:bodyPr rtlCol="0">
            <a:normAutofit fontScale="90000"/>
          </a:bodyPr>
          <a:lstStyle/>
          <a:p>
            <a:pPr fontAlgn="auto">
              <a:spcAft>
                <a:spcPts val="0"/>
              </a:spcAft>
              <a:defRPr/>
            </a:pPr>
            <a:r>
              <a:rPr lang="en-GB" altLang="zh-CN" sz="4000">
                <a:cs typeface="SimSun" charset="0"/>
              </a:rPr>
              <a:t>How to Calculate Similarity (Item 3 and Item 5)?</a:t>
            </a:r>
            <a:endParaRPr lang="en-US" sz="4000"/>
          </a:p>
        </p:txBody>
      </p:sp>
      <p:graphicFrame>
        <p:nvGraphicFramePr>
          <p:cNvPr id="10309" name="Group 69"/>
          <p:cNvGraphicFramePr>
            <a:graphicFrameLocks noGrp="1"/>
          </p:cNvGraphicFramePr>
          <p:nvPr>
            <p:ph idx="4294967295"/>
          </p:nvPr>
        </p:nvGraphicFramePr>
        <p:xfrm>
          <a:off x="465138" y="1600200"/>
          <a:ext cx="8229600" cy="4567241"/>
        </p:xfrm>
        <a:graphic>
          <a:graphicData uri="http://schemas.openxmlformats.org/drawingml/2006/table">
            <a:tbl>
              <a:tblPr/>
              <a:tblGrid>
                <a:gridCol w="1371600"/>
                <a:gridCol w="1371600"/>
                <a:gridCol w="1371600"/>
                <a:gridCol w="1371600"/>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1</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2</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4</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1</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1</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User 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3</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pic>
        <p:nvPicPr>
          <p:cNvPr id="47164" name="Picture 6" descr="PE01732_"/>
          <p:cNvPicPr>
            <a:picLocks noChangeAspect="1" noChangeArrowheads="1"/>
          </p:cNvPicPr>
          <p:nvPr/>
        </p:nvPicPr>
        <p:blipFill>
          <a:blip r:embed="rId3"/>
          <a:srcRect/>
          <a:stretch>
            <a:fillRect/>
          </a:stretch>
        </p:blipFill>
        <p:spPr bwMode="auto">
          <a:xfrm>
            <a:off x="1219200" y="2286000"/>
            <a:ext cx="609600" cy="615950"/>
          </a:xfrm>
          <a:prstGeom prst="rect">
            <a:avLst/>
          </a:prstGeom>
          <a:noFill/>
          <a:ln w="9525">
            <a:noFill/>
            <a:miter lim="800000"/>
            <a:headEnd/>
            <a:tailEnd/>
          </a:ln>
        </p:spPr>
      </p:pic>
      <p:pic>
        <p:nvPicPr>
          <p:cNvPr id="47165" name="Picture 8" descr="PE03655_"/>
          <p:cNvPicPr>
            <a:picLocks noChangeAspect="1" noChangeArrowheads="1"/>
          </p:cNvPicPr>
          <p:nvPr/>
        </p:nvPicPr>
        <p:blipFill>
          <a:blip r:embed="rId4"/>
          <a:srcRect/>
          <a:stretch>
            <a:fillRect/>
          </a:stretch>
        </p:blipFill>
        <p:spPr bwMode="auto">
          <a:xfrm>
            <a:off x="1143000" y="2971800"/>
            <a:ext cx="719138" cy="596900"/>
          </a:xfrm>
          <a:prstGeom prst="rect">
            <a:avLst/>
          </a:prstGeom>
          <a:noFill/>
          <a:ln w="9525">
            <a:noFill/>
            <a:miter lim="800000"/>
            <a:headEnd/>
            <a:tailEnd/>
          </a:ln>
        </p:spPr>
      </p:pic>
      <p:pic>
        <p:nvPicPr>
          <p:cNvPr id="47166" name="Picture 5" descr="PE01731_"/>
          <p:cNvPicPr>
            <a:picLocks noChangeAspect="1" noChangeArrowheads="1"/>
          </p:cNvPicPr>
          <p:nvPr/>
        </p:nvPicPr>
        <p:blipFill>
          <a:blip r:embed="rId5"/>
          <a:srcRect/>
          <a:stretch>
            <a:fillRect/>
          </a:stretch>
        </p:blipFill>
        <p:spPr bwMode="auto">
          <a:xfrm>
            <a:off x="1295400" y="3581400"/>
            <a:ext cx="457200" cy="650875"/>
          </a:xfrm>
          <a:prstGeom prst="rect">
            <a:avLst/>
          </a:prstGeom>
          <a:noFill/>
          <a:ln w="9525">
            <a:noFill/>
            <a:miter lim="800000"/>
            <a:headEnd/>
            <a:tailEnd/>
          </a:ln>
        </p:spPr>
      </p:pic>
      <p:pic>
        <p:nvPicPr>
          <p:cNvPr id="47167" name="Picture 9" descr="PE03620_"/>
          <p:cNvPicPr>
            <a:picLocks noChangeAspect="1" noChangeArrowheads="1"/>
          </p:cNvPicPr>
          <p:nvPr/>
        </p:nvPicPr>
        <p:blipFill>
          <a:blip r:embed="rId6"/>
          <a:srcRect/>
          <a:stretch>
            <a:fillRect/>
          </a:stretch>
        </p:blipFill>
        <p:spPr bwMode="auto">
          <a:xfrm>
            <a:off x="1219200" y="4419600"/>
            <a:ext cx="566738" cy="457200"/>
          </a:xfrm>
          <a:prstGeom prst="rect">
            <a:avLst/>
          </a:prstGeom>
          <a:noFill/>
          <a:ln w="9525">
            <a:noFill/>
            <a:miter lim="800000"/>
            <a:headEnd/>
            <a:tailEnd/>
          </a:ln>
        </p:spPr>
      </p:pic>
      <p:pic>
        <p:nvPicPr>
          <p:cNvPr id="47168" name="Picture 7" descr="PE01993_"/>
          <p:cNvPicPr>
            <a:picLocks noChangeAspect="1" noChangeArrowheads="1"/>
          </p:cNvPicPr>
          <p:nvPr/>
        </p:nvPicPr>
        <p:blipFill>
          <a:blip r:embed="rId7"/>
          <a:srcRect/>
          <a:stretch>
            <a:fillRect/>
          </a:stretch>
        </p:blipFill>
        <p:spPr bwMode="auto">
          <a:xfrm>
            <a:off x="1143000" y="4953000"/>
            <a:ext cx="533400" cy="549275"/>
          </a:xfrm>
          <a:prstGeom prst="rect">
            <a:avLst/>
          </a:prstGeom>
          <a:noFill/>
          <a:ln w="9525">
            <a:noFill/>
            <a:miter lim="800000"/>
            <a:headEnd/>
            <a:tailEnd/>
          </a:ln>
        </p:spPr>
      </p:pic>
      <p:pic>
        <p:nvPicPr>
          <p:cNvPr id="47169" name="Picture 10" descr="PE03614_"/>
          <p:cNvPicPr>
            <a:picLocks noChangeAspect="1" noChangeArrowheads="1"/>
          </p:cNvPicPr>
          <p:nvPr/>
        </p:nvPicPr>
        <p:blipFill>
          <a:blip r:embed="rId8"/>
          <a:srcRect/>
          <a:stretch>
            <a:fillRect/>
          </a:stretch>
        </p:blipFill>
        <p:spPr bwMode="auto">
          <a:xfrm>
            <a:off x="1143000" y="5562600"/>
            <a:ext cx="609600" cy="581025"/>
          </a:xfrm>
          <a:prstGeom prst="rect">
            <a:avLst/>
          </a:prstGeom>
          <a:noFill/>
          <a:ln w="9525">
            <a:noFill/>
            <a:miter lim="800000"/>
            <a:headEnd/>
            <a:tailEnd/>
          </a:ln>
        </p:spPr>
      </p:pic>
      <p:sp>
        <p:nvSpPr>
          <p:cNvPr id="11" name="Rectangle 10"/>
          <p:cNvSpPr/>
          <p:nvPr/>
        </p:nvSpPr>
        <p:spPr>
          <a:xfrm>
            <a:off x="45720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3" name="Rectangle 10"/>
          <p:cNvSpPr/>
          <p:nvPr/>
        </p:nvSpPr>
        <p:spPr>
          <a:xfrm>
            <a:off x="73152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Tree>
    <p:extLst>
      <p:ext uri="{BB962C8B-B14F-4D97-AF65-F5344CB8AC3E}">
        <p14:creationId xmlns:p14="http://schemas.microsoft.com/office/powerpoint/2010/main" val="1873505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idx="4294967295"/>
          </p:nvPr>
        </p:nvSpPr>
        <p:spPr>
          <a:xfrm>
            <a:off x="0" y="274638"/>
            <a:ext cx="8229600" cy="1143000"/>
          </a:xfrm>
        </p:spPr>
        <p:txBody>
          <a:bodyPr/>
          <a:lstStyle/>
          <a:p>
            <a:r>
              <a:rPr lang="en-GB" smtClean="0"/>
              <a:t>Similarity between </a:t>
            </a:r>
            <a:r>
              <a:rPr lang="en-GB" altLang="zh-CN" smtClean="0"/>
              <a:t>I</a:t>
            </a:r>
            <a:r>
              <a:rPr lang="en-GB" smtClean="0"/>
              <a:t>tems</a:t>
            </a:r>
            <a:endParaRPr lang="en-US" smtClean="0"/>
          </a:p>
        </p:txBody>
      </p:sp>
      <p:graphicFrame>
        <p:nvGraphicFramePr>
          <p:cNvPr id="12328" name="Group 40"/>
          <p:cNvGraphicFramePr>
            <a:graphicFrameLocks noGrp="1"/>
          </p:cNvGraphicFramePr>
          <p:nvPr>
            <p:ph idx="4294967295"/>
          </p:nvPr>
        </p:nvGraphicFramePr>
        <p:xfrm>
          <a:off x="450850" y="1600200"/>
          <a:ext cx="4114800" cy="4567241"/>
        </p:xfrm>
        <a:graphic>
          <a:graphicData uri="http://schemas.openxmlformats.org/drawingml/2006/table">
            <a:tbl>
              <a:tblPr/>
              <a:tblGrid>
                <a:gridCol w="1371600"/>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4</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2</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6</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chemeClr val="hlink"/>
                          </a:solidFill>
                          <a:effectLst/>
                          <a:latin typeface="Arial" charset="0"/>
                          <a:ea typeface="ＭＳ Ｐゴシック" charset="0"/>
                        </a:rPr>
                        <a:t>?</a:t>
                      </a:r>
                      <a:endParaRPr kumimoji="0" lang="en-US" sz="3600" b="0" i="0" u="none" strike="noStrike" cap="none" normalizeH="0" baseline="0">
                        <a:ln>
                          <a:noFill/>
                        </a:ln>
                        <a:solidFill>
                          <a:schemeClr val="hlink"/>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3</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Rectangle 5"/>
          <p:cNvSpPr/>
          <p:nvPr/>
        </p:nvSpPr>
        <p:spPr>
          <a:xfrm>
            <a:off x="4572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49189" name="TextBox 6"/>
          <p:cNvSpPr txBox="1">
            <a:spLocks noChangeArrowheads="1"/>
          </p:cNvSpPr>
          <p:nvPr/>
        </p:nvSpPr>
        <p:spPr bwMode="auto">
          <a:xfrm>
            <a:off x="4800600" y="1600200"/>
            <a:ext cx="3581400" cy="1800225"/>
          </a:xfrm>
          <a:prstGeom prst="rect">
            <a:avLst/>
          </a:prstGeom>
          <a:noFill/>
          <a:ln w="9525">
            <a:noFill/>
            <a:miter lim="800000"/>
            <a:headEnd/>
            <a:tailEnd/>
          </a:ln>
        </p:spPr>
        <p:txBody>
          <a:bodyPr>
            <a:spAutoFit/>
          </a:bodyPr>
          <a:lstStyle/>
          <a:p>
            <a:pPr defTabSz="457200" fontAlgn="base">
              <a:spcBef>
                <a:spcPct val="0"/>
              </a:spcBef>
              <a:spcAft>
                <a:spcPct val="0"/>
              </a:spcAft>
              <a:buFont typeface="Arial" charset="0"/>
              <a:buChar char="•"/>
            </a:pPr>
            <a:r>
              <a:rPr lang="en-GB" sz="2800">
                <a:solidFill>
                  <a:prstClr val="black"/>
                </a:solidFill>
                <a:ea typeface="ＭＳ Ｐゴシック" pitchFamily="34" charset="-128"/>
              </a:rPr>
              <a:t> How similar are items</a:t>
            </a:r>
            <a:br>
              <a:rPr lang="en-GB" sz="2800">
                <a:solidFill>
                  <a:prstClr val="black"/>
                </a:solidFill>
                <a:ea typeface="ＭＳ Ｐゴシック" pitchFamily="34" charset="-128"/>
              </a:rPr>
            </a:br>
            <a:r>
              <a:rPr lang="en-GB" sz="2800">
                <a:solidFill>
                  <a:prstClr val="black"/>
                </a:solidFill>
                <a:ea typeface="ＭＳ Ｐゴシック" pitchFamily="34" charset="-128"/>
              </a:rPr>
              <a:t>   3 and 5?</a:t>
            </a:r>
          </a:p>
          <a:p>
            <a:pPr marL="742950" lvl="1" indent="-285750" defTabSz="457200" fontAlgn="base">
              <a:spcBef>
                <a:spcPct val="0"/>
              </a:spcBef>
              <a:spcAft>
                <a:spcPct val="0"/>
              </a:spcAft>
              <a:buFont typeface="Arial" charset="0"/>
              <a:buChar char="•"/>
            </a:pPr>
            <a:r>
              <a:rPr lang="en-GB" sz="2800">
                <a:solidFill>
                  <a:prstClr val="black"/>
                </a:solidFill>
                <a:ea typeface="ＭＳ Ｐゴシック" pitchFamily="34" charset="-128"/>
              </a:rPr>
              <a:t>How to calculate</a:t>
            </a:r>
            <a:br>
              <a:rPr lang="en-GB" sz="2800">
                <a:solidFill>
                  <a:prstClr val="black"/>
                </a:solidFill>
                <a:ea typeface="ＭＳ Ｐゴシック" pitchFamily="34" charset="-128"/>
              </a:rPr>
            </a:br>
            <a:r>
              <a:rPr lang="en-GB" sz="2800">
                <a:solidFill>
                  <a:prstClr val="black"/>
                </a:solidFill>
                <a:ea typeface="ＭＳ Ｐゴシック" pitchFamily="34" charset="-128"/>
              </a:rPr>
              <a:t>their similarity? </a:t>
            </a:r>
            <a:endParaRPr lang="en-US" sz="2800">
              <a:solidFill>
                <a:prstClr val="black"/>
              </a:solidFill>
              <a:ea typeface="ＭＳ Ｐゴシック" pitchFamily="34" charset="-128"/>
            </a:endParaRPr>
          </a:p>
        </p:txBody>
      </p:sp>
      <p:sp>
        <p:nvSpPr>
          <p:cNvPr id="2" name="Rectangle 5"/>
          <p:cNvSpPr/>
          <p:nvPr/>
        </p:nvSpPr>
        <p:spPr>
          <a:xfrm>
            <a:off x="32004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49191" name="Line 41"/>
          <p:cNvSpPr>
            <a:spLocks noChangeShapeType="1"/>
          </p:cNvSpPr>
          <p:nvPr/>
        </p:nvSpPr>
        <p:spPr bwMode="auto">
          <a:xfrm>
            <a:off x="14288" y="3276600"/>
            <a:ext cx="457200" cy="0"/>
          </a:xfrm>
          <a:prstGeom prst="line">
            <a:avLst/>
          </a:prstGeom>
          <a:noFill/>
          <a:ln w="76200">
            <a:solidFill>
              <a:srgbClr val="FF0000"/>
            </a:solidFill>
            <a:round/>
            <a:headEnd/>
            <a:tailEnd type="triangle" w="med" len="med"/>
          </a:ln>
        </p:spPr>
        <p:txBody>
          <a:bodyPr/>
          <a:lstStyle/>
          <a:p>
            <a:pPr defTabSz="457200" fontAlgn="base">
              <a:spcBef>
                <a:spcPct val="0"/>
              </a:spcBef>
              <a:spcAft>
                <a:spcPct val="0"/>
              </a:spcAft>
            </a:pPr>
            <a:endParaRPr lang="en-US">
              <a:solidFill>
                <a:prstClr val="black"/>
              </a:solidFill>
              <a:latin typeface="Arial" charset="0"/>
            </a:endParaRPr>
          </a:p>
        </p:txBody>
      </p:sp>
      <p:sp>
        <p:nvSpPr>
          <p:cNvPr id="49192" name="Line 42"/>
          <p:cNvSpPr>
            <a:spLocks noChangeShapeType="1"/>
          </p:cNvSpPr>
          <p:nvPr/>
        </p:nvSpPr>
        <p:spPr bwMode="auto">
          <a:xfrm>
            <a:off x="14288" y="3810000"/>
            <a:ext cx="457200" cy="0"/>
          </a:xfrm>
          <a:prstGeom prst="line">
            <a:avLst/>
          </a:prstGeom>
          <a:noFill/>
          <a:ln w="76200">
            <a:solidFill>
              <a:srgbClr val="FF0000"/>
            </a:solidFill>
            <a:round/>
            <a:headEnd/>
            <a:tailEnd type="triangle" w="med" len="med"/>
          </a:ln>
        </p:spPr>
        <p:txBody>
          <a:bodyPr/>
          <a:lstStyle/>
          <a:p>
            <a:pPr defTabSz="457200" fontAlgn="base">
              <a:spcBef>
                <a:spcPct val="0"/>
              </a:spcBef>
              <a:spcAft>
                <a:spcPct val="0"/>
              </a:spcAft>
            </a:pPr>
            <a:endParaRPr lang="en-US">
              <a:solidFill>
                <a:prstClr val="black"/>
              </a:solidFill>
              <a:latin typeface="Arial" charset="0"/>
            </a:endParaRPr>
          </a:p>
        </p:txBody>
      </p:sp>
      <p:sp>
        <p:nvSpPr>
          <p:cNvPr id="49193" name="Line 43"/>
          <p:cNvSpPr>
            <a:spLocks noChangeShapeType="1"/>
          </p:cNvSpPr>
          <p:nvPr/>
        </p:nvSpPr>
        <p:spPr bwMode="auto">
          <a:xfrm>
            <a:off x="14288" y="4572000"/>
            <a:ext cx="457200" cy="0"/>
          </a:xfrm>
          <a:prstGeom prst="line">
            <a:avLst/>
          </a:prstGeom>
          <a:noFill/>
          <a:ln w="76200">
            <a:solidFill>
              <a:srgbClr val="FF0000"/>
            </a:solidFill>
            <a:round/>
            <a:headEnd/>
            <a:tailEnd type="triangle" w="med" len="med"/>
          </a:ln>
        </p:spPr>
        <p:txBody>
          <a:bodyPr/>
          <a:lstStyle/>
          <a:p>
            <a:pPr defTabSz="457200" fontAlgn="base">
              <a:spcBef>
                <a:spcPct val="0"/>
              </a:spcBef>
              <a:spcAft>
                <a:spcPct val="0"/>
              </a:spcAft>
            </a:pPr>
            <a:endParaRPr lang="en-US">
              <a:solidFill>
                <a:prstClr val="black"/>
              </a:solidFill>
              <a:latin typeface="Arial" charset="0"/>
            </a:endParaRPr>
          </a:p>
        </p:txBody>
      </p:sp>
      <p:sp>
        <p:nvSpPr>
          <p:cNvPr id="49194" name="Line 44"/>
          <p:cNvSpPr>
            <a:spLocks noChangeShapeType="1"/>
          </p:cNvSpPr>
          <p:nvPr/>
        </p:nvSpPr>
        <p:spPr bwMode="auto">
          <a:xfrm>
            <a:off x="14288" y="5715000"/>
            <a:ext cx="457200" cy="0"/>
          </a:xfrm>
          <a:prstGeom prst="line">
            <a:avLst/>
          </a:prstGeom>
          <a:noFill/>
          <a:ln w="76200">
            <a:solidFill>
              <a:srgbClr val="FF0000"/>
            </a:solidFill>
            <a:round/>
            <a:headEnd/>
            <a:tailEnd type="triangle" w="med" len="med"/>
          </a:ln>
        </p:spPr>
        <p:txBody>
          <a:bodyPr/>
          <a:lstStyle/>
          <a:p>
            <a:pPr defTabSz="457200" fontAlgn="base">
              <a:spcBef>
                <a:spcPct val="0"/>
              </a:spcBef>
              <a:spcAft>
                <a:spcPct val="0"/>
              </a:spcAft>
            </a:pPr>
            <a:endParaRPr lang="en-US">
              <a:solidFill>
                <a:prstClr val="black"/>
              </a:solidFill>
              <a:latin typeface="Arial" charset="0"/>
            </a:endParaRPr>
          </a:p>
        </p:txBody>
      </p:sp>
    </p:spTree>
    <p:extLst>
      <p:ext uri="{BB962C8B-B14F-4D97-AF65-F5344CB8AC3E}">
        <p14:creationId xmlns:p14="http://schemas.microsoft.com/office/powerpoint/2010/main" val="250984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idx="4294967295"/>
          </p:nvPr>
        </p:nvSpPr>
        <p:spPr>
          <a:xfrm>
            <a:off x="0" y="274638"/>
            <a:ext cx="8229600" cy="1143000"/>
          </a:xfrm>
        </p:spPr>
        <p:txBody>
          <a:bodyPr/>
          <a:lstStyle/>
          <a:p>
            <a:r>
              <a:rPr lang="en-GB" sz="4000" smtClean="0"/>
              <a:t>Similarity between items</a:t>
            </a:r>
            <a:endParaRPr lang="en-US" sz="4000" smtClean="0"/>
          </a:p>
        </p:txBody>
      </p:sp>
      <p:graphicFrame>
        <p:nvGraphicFramePr>
          <p:cNvPr id="14368" name="Group 32"/>
          <p:cNvGraphicFramePr>
            <a:graphicFrameLocks noGrp="1"/>
          </p:cNvGraphicFramePr>
          <p:nvPr>
            <p:ph idx="4294967295"/>
          </p:nvPr>
        </p:nvGraphicFramePr>
        <p:xfrm>
          <a:off x="479425" y="1600200"/>
          <a:ext cx="2743200" cy="4567241"/>
        </p:xfrm>
        <a:graphic>
          <a:graphicData uri="http://schemas.openxmlformats.org/drawingml/2006/table">
            <a:tbl>
              <a:tblPr/>
              <a:tblGrid>
                <a:gridCol w="1371600"/>
                <a:gridCol w="1371600"/>
              </a:tblGrid>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3</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a:ln>
                            <a:noFill/>
                          </a:ln>
                          <a:solidFill>
                            <a:srgbClr val="FFFFFF"/>
                          </a:solidFill>
                          <a:effectLst/>
                          <a:latin typeface="Arial" charset="0"/>
                          <a:ea typeface="ＭＳ Ｐゴシック" charset="0"/>
                        </a:rPr>
                        <a:t>Item 5</a:t>
                      </a:r>
                      <a:endParaRPr kumimoji="0" lang="en-US" sz="1800" b="1" i="0" u="none" strike="noStrike" cap="none" normalizeH="0" baseline="0">
                        <a:ln>
                          <a:noFill/>
                        </a:ln>
                        <a:solidFill>
                          <a:srgbClr val="FFFFFF"/>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5</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5</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7</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4</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3600" b="0" i="0" u="none" strike="noStrike" cap="none" normalizeH="0" baseline="0">
                          <a:ln>
                            <a:noFill/>
                          </a:ln>
                          <a:solidFill>
                            <a:srgbClr val="FF0000"/>
                          </a:solidFill>
                          <a:effectLst/>
                          <a:latin typeface="Arial" charset="0"/>
                          <a:ea typeface="ＭＳ Ｐゴシック" charset="0"/>
                        </a:rPr>
                        <a:t>?</a:t>
                      </a:r>
                      <a:endParaRPr kumimoji="0" lang="en-US" sz="3600" b="0" i="0" u="none" strike="noStrike" cap="none" normalizeH="0" baseline="0">
                        <a:ln>
                          <a:noFill/>
                        </a:ln>
                        <a:solidFill>
                          <a:srgbClr val="FF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52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charset="0"/>
                          <a:ea typeface="ＭＳ Ｐゴシック" charset="0"/>
                        </a:rPr>
                        <a:t>8</a:t>
                      </a:r>
                      <a:endParaRPr kumimoji="0" lang="en-US" sz="18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ＭＳ Ｐゴシック" charset="0"/>
                        </a:rPr>
                        <a:t>7</a:t>
                      </a:r>
                      <a:endParaRPr kumimoji="0" lang="en-US" sz="1800" b="0" i="0" u="none" strike="noStrike" cap="none" normalizeH="0" baseline="0" dirty="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6" name="Rectangle 5"/>
          <p:cNvSpPr/>
          <p:nvPr/>
        </p:nvSpPr>
        <p:spPr>
          <a:xfrm>
            <a:off x="4572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51229" name="TextBox 6"/>
          <p:cNvSpPr txBox="1">
            <a:spLocks noChangeArrowheads="1"/>
          </p:cNvSpPr>
          <p:nvPr/>
        </p:nvSpPr>
        <p:spPr bwMode="auto">
          <a:xfrm>
            <a:off x="3505200" y="1600200"/>
            <a:ext cx="5334000" cy="4838700"/>
          </a:xfrm>
          <a:prstGeom prst="rect">
            <a:avLst/>
          </a:prstGeom>
          <a:noFill/>
          <a:ln w="9525">
            <a:noFill/>
            <a:miter lim="800000"/>
            <a:headEnd/>
            <a:tailEnd/>
          </a:ln>
        </p:spPr>
        <p:txBody>
          <a:bodyPr>
            <a:spAutoFit/>
          </a:bodyPr>
          <a:lstStyle/>
          <a:p>
            <a:pPr defTabSz="457200" fontAlgn="base">
              <a:spcBef>
                <a:spcPct val="0"/>
              </a:spcBef>
              <a:spcAft>
                <a:spcPct val="0"/>
              </a:spcAft>
              <a:buFont typeface="Arial" charset="0"/>
              <a:buChar char="•"/>
            </a:pPr>
            <a:r>
              <a:rPr lang="en-GB" sz="2400">
                <a:solidFill>
                  <a:prstClr val="black"/>
                </a:solidFill>
                <a:ea typeface="ＭＳ Ｐゴシック" pitchFamily="34" charset="-128"/>
              </a:rPr>
              <a:t> Only consider users who have</a:t>
            </a:r>
            <a:r>
              <a:rPr lang="en-GB" altLang="zh-CN" sz="2400">
                <a:solidFill>
                  <a:prstClr val="black"/>
                </a:solidFill>
              </a:rPr>
              <a:t> </a:t>
            </a:r>
            <a:r>
              <a:rPr lang="en-GB" sz="2400">
                <a:solidFill>
                  <a:prstClr val="black"/>
                </a:solidFill>
                <a:ea typeface="ＭＳ Ｐゴシック" pitchFamily="34" charset="-128"/>
              </a:rPr>
              <a:t>rated</a:t>
            </a:r>
            <a:endParaRPr lang="en-GB" altLang="zh-CN" sz="2400">
              <a:solidFill>
                <a:prstClr val="black"/>
              </a:solidFill>
            </a:endParaRPr>
          </a:p>
          <a:p>
            <a:pPr defTabSz="457200" fontAlgn="base">
              <a:spcBef>
                <a:spcPct val="0"/>
              </a:spcBef>
              <a:spcAft>
                <a:spcPct val="0"/>
              </a:spcAft>
              <a:buFont typeface="Arial" charset="0"/>
              <a:buNone/>
            </a:pPr>
            <a:r>
              <a:rPr lang="en-GB" altLang="zh-CN" sz="2400">
                <a:solidFill>
                  <a:prstClr val="black"/>
                </a:solidFill>
              </a:rPr>
              <a:t>   </a:t>
            </a:r>
            <a:r>
              <a:rPr lang="en-GB" sz="2400">
                <a:solidFill>
                  <a:prstClr val="black"/>
                </a:solidFill>
                <a:ea typeface="ＭＳ Ｐゴシック" pitchFamily="34" charset="-128"/>
              </a:rPr>
              <a:t>both items</a:t>
            </a:r>
          </a:p>
          <a:p>
            <a:pPr defTabSz="457200" fontAlgn="base">
              <a:spcBef>
                <a:spcPct val="0"/>
              </a:spcBef>
              <a:spcAft>
                <a:spcPct val="0"/>
              </a:spcAft>
              <a:buFont typeface="Arial" charset="0"/>
              <a:buChar char="•"/>
            </a:pPr>
            <a:r>
              <a:rPr lang="en-GB" sz="2400">
                <a:solidFill>
                  <a:prstClr val="black"/>
                </a:solidFill>
                <a:ea typeface="ＭＳ Ｐゴシック" pitchFamily="34" charset="-128"/>
              </a:rPr>
              <a:t> For each user:</a:t>
            </a:r>
            <a:r>
              <a:rPr lang="en-US" sz="2400">
                <a:solidFill>
                  <a:prstClr val="black"/>
                </a:solidFill>
                <a:ea typeface="ＭＳ Ｐゴシック" pitchFamily="34" charset="-128"/>
              </a:rPr>
              <a:t> </a:t>
            </a:r>
            <a:br>
              <a:rPr lang="en-US" sz="2400">
                <a:solidFill>
                  <a:prstClr val="black"/>
                </a:solidFill>
                <a:ea typeface="ＭＳ Ｐゴシック" pitchFamily="34" charset="-128"/>
              </a:rPr>
            </a:br>
            <a:r>
              <a:rPr lang="en-US" altLang="zh-CN" sz="2400">
                <a:solidFill>
                  <a:prstClr val="black"/>
                </a:solidFill>
              </a:rPr>
              <a:t> </a:t>
            </a:r>
            <a:r>
              <a:rPr lang="en-US" sz="2400">
                <a:solidFill>
                  <a:prstClr val="black"/>
                </a:solidFill>
                <a:ea typeface="ＭＳ Ｐゴシック" pitchFamily="34" charset="-128"/>
              </a:rPr>
              <a:t>  Calculate difference in ratings</a:t>
            </a:r>
            <a:r>
              <a:rPr lang="en-US" altLang="zh-CN" sz="2400">
                <a:solidFill>
                  <a:prstClr val="black"/>
                </a:solidFill>
              </a:rPr>
              <a:t> </a:t>
            </a:r>
            <a:r>
              <a:rPr lang="en-US" sz="2400">
                <a:solidFill>
                  <a:prstClr val="black"/>
                </a:solidFill>
                <a:ea typeface="ＭＳ Ｐゴシック" pitchFamily="34" charset="-128"/>
              </a:rPr>
              <a:t>for the</a:t>
            </a:r>
            <a:endParaRPr lang="en-US" altLang="zh-CN" sz="2400">
              <a:solidFill>
                <a:prstClr val="black"/>
              </a:solidFill>
            </a:endParaRPr>
          </a:p>
          <a:p>
            <a:pPr defTabSz="457200" fontAlgn="base">
              <a:spcBef>
                <a:spcPct val="0"/>
              </a:spcBef>
              <a:spcAft>
                <a:spcPct val="0"/>
              </a:spcAft>
              <a:buFont typeface="Arial" charset="0"/>
              <a:buNone/>
            </a:pPr>
            <a:r>
              <a:rPr lang="en-US" altLang="zh-CN" sz="2400">
                <a:solidFill>
                  <a:prstClr val="black"/>
                </a:solidFill>
              </a:rPr>
              <a:t>  </a:t>
            </a:r>
            <a:r>
              <a:rPr lang="en-US" sz="2400">
                <a:solidFill>
                  <a:prstClr val="black"/>
                </a:solidFill>
                <a:ea typeface="ＭＳ Ｐゴシック" pitchFamily="34" charset="-128"/>
              </a:rPr>
              <a:t> two items</a:t>
            </a:r>
            <a:endParaRPr lang="en-GB" sz="2400">
              <a:solidFill>
                <a:prstClr val="black"/>
              </a:solidFill>
              <a:ea typeface="ＭＳ Ｐゴシック" pitchFamily="34" charset="-128"/>
            </a:endParaRPr>
          </a:p>
          <a:p>
            <a:pPr defTabSz="457200" fontAlgn="base">
              <a:spcBef>
                <a:spcPct val="0"/>
              </a:spcBef>
              <a:spcAft>
                <a:spcPct val="0"/>
              </a:spcAft>
              <a:buFont typeface="Arial" charset="0"/>
              <a:buChar char="•"/>
            </a:pPr>
            <a:r>
              <a:rPr lang="en-GB" sz="2400">
                <a:solidFill>
                  <a:prstClr val="black"/>
                </a:solidFill>
                <a:ea typeface="ＭＳ Ｐゴシック" pitchFamily="34" charset="-128"/>
              </a:rPr>
              <a:t> Take the average of this difference over</a:t>
            </a:r>
            <a:endParaRPr lang="en-GB" altLang="zh-CN" sz="2400">
              <a:solidFill>
                <a:prstClr val="black"/>
              </a:solidFill>
            </a:endParaRPr>
          </a:p>
          <a:p>
            <a:pPr defTabSz="457200" fontAlgn="base">
              <a:spcBef>
                <a:spcPct val="0"/>
              </a:spcBef>
              <a:spcAft>
                <a:spcPct val="0"/>
              </a:spcAft>
              <a:buFont typeface="Arial" charset="0"/>
              <a:buNone/>
            </a:pPr>
            <a:r>
              <a:rPr lang="en-GB" altLang="zh-CN" sz="2400">
                <a:solidFill>
                  <a:prstClr val="black"/>
                </a:solidFill>
              </a:rPr>
              <a:t>  </a:t>
            </a:r>
            <a:r>
              <a:rPr lang="en-GB" sz="2400">
                <a:solidFill>
                  <a:prstClr val="black"/>
                </a:solidFill>
                <a:ea typeface="ＭＳ Ｐゴシック" pitchFamily="34" charset="-128"/>
              </a:rPr>
              <a:t> the users</a:t>
            </a:r>
            <a:endParaRPr lang="en-GB" altLang="zh-CN" sz="2400">
              <a:solidFill>
                <a:prstClr val="black"/>
              </a:solidFill>
            </a:endParaRPr>
          </a:p>
          <a:p>
            <a:pPr defTabSz="457200" fontAlgn="base">
              <a:spcBef>
                <a:spcPct val="0"/>
              </a:spcBef>
              <a:spcAft>
                <a:spcPct val="0"/>
              </a:spcAft>
              <a:buFont typeface="Arial" charset="0"/>
              <a:buChar char="•"/>
            </a:pPr>
            <a:endParaRPr lang="en-GB" altLang="zh-CN" sz="2400">
              <a:solidFill>
                <a:prstClr val="black"/>
              </a:solidFill>
            </a:endParaRPr>
          </a:p>
          <a:p>
            <a:pPr defTabSz="457200" fontAlgn="base">
              <a:spcBef>
                <a:spcPct val="0"/>
              </a:spcBef>
              <a:spcAft>
                <a:spcPct val="0"/>
              </a:spcAft>
              <a:buFont typeface="Arial" charset="0"/>
              <a:buChar char="•"/>
            </a:pPr>
            <a:endParaRPr lang="en-GB" altLang="zh-CN" sz="2400">
              <a:solidFill>
                <a:prstClr val="black"/>
              </a:solidFill>
            </a:endParaRPr>
          </a:p>
          <a:p>
            <a:pPr defTabSz="457200" fontAlgn="base">
              <a:spcBef>
                <a:spcPct val="0"/>
              </a:spcBef>
              <a:spcAft>
                <a:spcPct val="0"/>
              </a:spcAft>
              <a:buFont typeface="Arial" charset="0"/>
              <a:buChar char="•"/>
            </a:pPr>
            <a:endParaRPr lang="en-GB" altLang="zh-CN" sz="2400">
              <a:solidFill>
                <a:prstClr val="black"/>
              </a:solidFill>
            </a:endParaRPr>
          </a:p>
          <a:p>
            <a:pPr defTabSz="457200" fontAlgn="base">
              <a:spcBef>
                <a:spcPct val="0"/>
              </a:spcBef>
              <a:spcAft>
                <a:spcPct val="0"/>
              </a:spcAft>
              <a:buFont typeface="Arial" charset="0"/>
              <a:buChar char="•"/>
            </a:pPr>
            <a:endParaRPr lang="en-GB" altLang="zh-CN" sz="2400">
              <a:solidFill>
                <a:prstClr val="black"/>
              </a:solidFill>
            </a:endParaRPr>
          </a:p>
          <a:p>
            <a:pPr defTabSz="457200" fontAlgn="base">
              <a:spcBef>
                <a:spcPct val="0"/>
              </a:spcBef>
              <a:spcAft>
                <a:spcPct val="0"/>
              </a:spcAft>
              <a:buFont typeface="Arial" charset="0"/>
              <a:buChar char="•"/>
            </a:pPr>
            <a:r>
              <a:rPr lang="en-GB" altLang="zh-CN" sz="2400">
                <a:solidFill>
                  <a:prstClr val="black"/>
                </a:solidFill>
              </a:rPr>
              <a:t> Can also use </a:t>
            </a:r>
            <a:r>
              <a:rPr lang="en-GB" altLang="zh-CN" sz="2400">
                <a:solidFill>
                  <a:srgbClr val="0000FF"/>
                </a:solidFill>
              </a:rPr>
              <a:t>Pearson Correlation</a:t>
            </a:r>
            <a:r>
              <a:rPr lang="en-GB" altLang="zh-CN" sz="2400">
                <a:solidFill>
                  <a:prstClr val="black"/>
                </a:solidFill>
              </a:rPr>
              <a:t> Coefficients as in user-based approaches</a:t>
            </a:r>
            <a:endParaRPr lang="en-US" sz="2400">
              <a:solidFill>
                <a:prstClr val="black"/>
              </a:solidFill>
              <a:ea typeface="ＭＳ Ｐゴシック" pitchFamily="34" charset="-128"/>
            </a:endParaRPr>
          </a:p>
        </p:txBody>
      </p:sp>
      <p:sp>
        <p:nvSpPr>
          <p:cNvPr id="3" name="Rectangle 5"/>
          <p:cNvSpPr/>
          <p:nvPr/>
        </p:nvSpPr>
        <p:spPr>
          <a:xfrm>
            <a:off x="1828800" y="1600200"/>
            <a:ext cx="1371600" cy="457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endParaRPr lang="en-US">
              <a:solidFill>
                <a:prstClr val="white"/>
              </a:solidFill>
            </a:endParaRPr>
          </a:p>
        </p:txBody>
      </p:sp>
      <p:sp>
        <p:nvSpPr>
          <p:cNvPr id="51231" name="Rectangle 34"/>
          <p:cNvSpPr>
            <a:spLocks noChangeArrowheads="1"/>
          </p:cNvSpPr>
          <p:nvPr/>
        </p:nvSpPr>
        <p:spPr bwMode="auto">
          <a:xfrm>
            <a:off x="228600" y="2895600"/>
            <a:ext cx="3200400" cy="3810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51232" name="Rectangle 35"/>
          <p:cNvSpPr>
            <a:spLocks noChangeArrowheads="1"/>
          </p:cNvSpPr>
          <p:nvPr/>
        </p:nvSpPr>
        <p:spPr bwMode="auto">
          <a:xfrm>
            <a:off x="228600" y="3581400"/>
            <a:ext cx="3200400" cy="3810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51233" name="Rectangle 36"/>
          <p:cNvSpPr>
            <a:spLocks noChangeArrowheads="1"/>
          </p:cNvSpPr>
          <p:nvPr/>
        </p:nvSpPr>
        <p:spPr bwMode="auto">
          <a:xfrm>
            <a:off x="228600" y="4191000"/>
            <a:ext cx="3200400" cy="3810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51234" name="Rectangle 37"/>
          <p:cNvSpPr>
            <a:spLocks noChangeArrowheads="1"/>
          </p:cNvSpPr>
          <p:nvPr/>
        </p:nvSpPr>
        <p:spPr bwMode="auto">
          <a:xfrm>
            <a:off x="228600" y="5486400"/>
            <a:ext cx="3200400" cy="381000"/>
          </a:xfrm>
          <a:prstGeom prst="rect">
            <a:avLst/>
          </a:prstGeom>
          <a:noFill/>
          <a:ln w="57150">
            <a:solidFill>
              <a:schemeClr val="accent1"/>
            </a:solidFill>
            <a:miter lim="800000"/>
            <a:headEnd/>
            <a:tailEnd/>
          </a:ln>
        </p:spPr>
        <p:txBody>
          <a:bodyPr wrap="none" anchor="ctr"/>
          <a:lstStyle/>
          <a:p>
            <a:pPr defTabSz="457200" fontAlgn="base">
              <a:spcBef>
                <a:spcPct val="0"/>
              </a:spcBef>
              <a:spcAft>
                <a:spcPct val="0"/>
              </a:spcAft>
            </a:pPr>
            <a:endParaRPr lang="en-US">
              <a:solidFill>
                <a:prstClr val="black"/>
              </a:solidFill>
            </a:endParaRPr>
          </a:p>
        </p:txBody>
      </p:sp>
      <p:sp>
        <p:nvSpPr>
          <p:cNvPr id="51235" name="Rectangle 39"/>
          <p:cNvSpPr>
            <a:spLocks noChangeArrowheads="1"/>
          </p:cNvSpPr>
          <p:nvPr/>
        </p:nvSpPr>
        <p:spPr bwMode="auto">
          <a:xfrm>
            <a:off x="3505200" y="4343400"/>
            <a:ext cx="5486400" cy="915988"/>
          </a:xfrm>
          <a:prstGeom prst="rect">
            <a:avLst/>
          </a:prstGeom>
          <a:noFill/>
          <a:ln w="9525">
            <a:noFill/>
            <a:miter lim="800000"/>
            <a:headEnd/>
            <a:tailEnd/>
          </a:ln>
        </p:spPr>
        <p:txBody>
          <a:bodyPr>
            <a:spAutoFit/>
          </a:bodyPr>
          <a:lstStyle/>
          <a:p>
            <a:pPr defTabSz="457200" fontAlgn="base">
              <a:spcBef>
                <a:spcPct val="0"/>
              </a:spcBef>
              <a:spcAft>
                <a:spcPct val="0"/>
              </a:spcAft>
            </a:pPr>
            <a:r>
              <a:rPr lang="en-GB" altLang="zh-CN">
                <a:solidFill>
                  <a:prstClr val="black"/>
                </a:solidFill>
              </a:rPr>
              <a:t> sim(item 3, item 5)  = cosine( (5, 7, 7), (5, 7, 8) )</a:t>
            </a:r>
          </a:p>
          <a:p>
            <a:pPr defTabSz="457200" fontAlgn="base">
              <a:spcBef>
                <a:spcPct val="0"/>
              </a:spcBef>
              <a:spcAft>
                <a:spcPct val="0"/>
              </a:spcAft>
            </a:pPr>
            <a:endParaRPr lang="en-GB" altLang="zh-CN">
              <a:solidFill>
                <a:prstClr val="black"/>
              </a:solidFill>
            </a:endParaRPr>
          </a:p>
          <a:p>
            <a:pPr defTabSz="457200" fontAlgn="base">
              <a:spcBef>
                <a:spcPct val="0"/>
              </a:spcBef>
              <a:spcAft>
                <a:spcPct val="0"/>
              </a:spcAft>
            </a:pPr>
            <a:r>
              <a:rPr lang="en-GB" altLang="zh-CN">
                <a:solidFill>
                  <a:prstClr val="black"/>
                </a:solidFill>
              </a:rPr>
              <a:t>= (5*5 + 7*7 + 7*8)/(sqrt(5</a:t>
            </a:r>
            <a:r>
              <a:rPr lang="en-GB" altLang="zh-CN" baseline="30000">
                <a:solidFill>
                  <a:prstClr val="black"/>
                </a:solidFill>
              </a:rPr>
              <a:t>2</a:t>
            </a:r>
            <a:r>
              <a:rPr lang="en-GB" altLang="zh-CN">
                <a:solidFill>
                  <a:prstClr val="black"/>
                </a:solidFill>
              </a:rPr>
              <a:t>+7</a:t>
            </a:r>
            <a:r>
              <a:rPr lang="en-GB" altLang="zh-CN" baseline="30000">
                <a:solidFill>
                  <a:prstClr val="black"/>
                </a:solidFill>
              </a:rPr>
              <a:t>2</a:t>
            </a:r>
            <a:r>
              <a:rPr lang="en-GB" altLang="zh-CN">
                <a:solidFill>
                  <a:prstClr val="black"/>
                </a:solidFill>
              </a:rPr>
              <a:t>+7</a:t>
            </a:r>
            <a:r>
              <a:rPr lang="en-GB" altLang="zh-CN" baseline="30000">
                <a:solidFill>
                  <a:prstClr val="black"/>
                </a:solidFill>
              </a:rPr>
              <a:t>2</a:t>
            </a:r>
            <a:r>
              <a:rPr lang="en-GB" altLang="zh-CN">
                <a:solidFill>
                  <a:prstClr val="black"/>
                </a:solidFill>
              </a:rPr>
              <a:t>)* sqrt(5</a:t>
            </a:r>
            <a:r>
              <a:rPr lang="en-GB" altLang="zh-CN" baseline="30000">
                <a:solidFill>
                  <a:prstClr val="black"/>
                </a:solidFill>
              </a:rPr>
              <a:t>2</a:t>
            </a:r>
            <a:r>
              <a:rPr lang="en-GB" altLang="zh-CN">
                <a:solidFill>
                  <a:prstClr val="black"/>
                </a:solidFill>
              </a:rPr>
              <a:t>+7</a:t>
            </a:r>
            <a:r>
              <a:rPr lang="en-GB" altLang="zh-CN" baseline="30000">
                <a:solidFill>
                  <a:prstClr val="black"/>
                </a:solidFill>
              </a:rPr>
              <a:t>2</a:t>
            </a:r>
            <a:r>
              <a:rPr lang="en-GB" altLang="zh-CN">
                <a:solidFill>
                  <a:prstClr val="black"/>
                </a:solidFill>
              </a:rPr>
              <a:t>+8</a:t>
            </a:r>
            <a:r>
              <a:rPr lang="en-GB" altLang="zh-CN" baseline="30000">
                <a:solidFill>
                  <a:prstClr val="black"/>
                </a:solidFill>
              </a:rPr>
              <a:t>2</a:t>
            </a:r>
            <a:r>
              <a:rPr lang="en-GB" altLang="zh-CN">
                <a:solidFill>
                  <a:prstClr val="black"/>
                </a:solidFill>
              </a:rPr>
              <a:t>))</a:t>
            </a:r>
            <a:endParaRPr lang="en-US">
              <a:solidFill>
                <a:prstClr val="black"/>
              </a:solidFill>
            </a:endParaRPr>
          </a:p>
        </p:txBody>
      </p:sp>
    </p:spTree>
    <p:extLst>
      <p:ext uri="{BB962C8B-B14F-4D97-AF65-F5344CB8AC3E}">
        <p14:creationId xmlns:p14="http://schemas.microsoft.com/office/powerpoint/2010/main" val="2024981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274638"/>
            <a:ext cx="8229600" cy="1143000"/>
          </a:xfrm>
        </p:spPr>
        <p:txBody>
          <a:bodyPr rtlCol="0">
            <a:normAutofit fontScale="90000"/>
          </a:bodyPr>
          <a:lstStyle/>
          <a:p>
            <a:pPr fontAlgn="auto">
              <a:spcAft>
                <a:spcPts val="0"/>
              </a:spcAft>
              <a:defRPr/>
            </a:pPr>
            <a:r>
              <a:rPr lang="en-GB" altLang="zh-CN" sz="4000">
                <a:cs typeface="SimSun" charset="0"/>
              </a:rPr>
              <a:t>Prediction: Calculating ranking </a:t>
            </a:r>
            <a:r>
              <a:rPr lang="en-GB" altLang="zh-CN" sz="4800">
                <a:cs typeface="SimSun" charset="0"/>
              </a:rPr>
              <a:t>r(user1,item3)</a:t>
            </a:r>
            <a:endParaRPr lang="en-US" sz="4800"/>
          </a:p>
        </p:txBody>
      </p:sp>
      <p:sp>
        <p:nvSpPr>
          <p:cNvPr id="6" name="Oval 5"/>
          <p:cNvSpPr/>
          <p:nvPr/>
        </p:nvSpPr>
        <p:spPr>
          <a:xfrm>
            <a:off x="1981200" y="3276600"/>
            <a:ext cx="9144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white"/>
                </a:solidFill>
              </a:rPr>
              <a:t>Item 3</a:t>
            </a:r>
            <a:endParaRPr lang="en-US" dirty="0">
              <a:solidFill>
                <a:prstClr val="white"/>
              </a:solidFill>
            </a:endParaRPr>
          </a:p>
        </p:txBody>
      </p:sp>
      <p:cxnSp>
        <p:nvCxnSpPr>
          <p:cNvPr id="13" name="Straight Connector 12"/>
          <p:cNvCxnSpPr>
            <a:stCxn id="6" idx="4"/>
          </p:cNvCxnSpPr>
          <p:nvPr/>
        </p:nvCxnSpPr>
        <p:spPr>
          <a:xfrm rot="5400000">
            <a:off x="2362200" y="42037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p:cNvCxnSpPr>
          <p:nvPr/>
        </p:nvCxnSpPr>
        <p:spPr>
          <a:xfrm rot="5400000">
            <a:off x="1110456" y="4114007"/>
            <a:ext cx="1112837" cy="895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p:cNvCxnSpPr>
          <p:nvPr/>
        </p:nvCxnSpPr>
        <p:spPr>
          <a:xfrm rot="10800000">
            <a:off x="1054100" y="3373438"/>
            <a:ext cx="914400" cy="3222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47800" y="54864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2</a:t>
            </a:r>
            <a:endParaRPr lang="en-US" dirty="0">
              <a:solidFill>
                <a:prstClr val="black"/>
              </a:solidFill>
            </a:endParaRPr>
          </a:p>
        </p:txBody>
      </p:sp>
      <p:sp>
        <p:nvSpPr>
          <p:cNvPr id="20" name="Rectangle 19"/>
          <p:cNvSpPr/>
          <p:nvPr/>
        </p:nvSpPr>
        <p:spPr>
          <a:xfrm>
            <a:off x="152400" y="31242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1</a:t>
            </a:r>
            <a:endParaRPr lang="en-US" dirty="0">
              <a:solidFill>
                <a:prstClr val="black"/>
              </a:solidFill>
            </a:endParaRPr>
          </a:p>
        </p:txBody>
      </p:sp>
      <p:sp>
        <p:nvSpPr>
          <p:cNvPr id="21" name="Rectangle 20"/>
          <p:cNvSpPr/>
          <p:nvPr/>
        </p:nvSpPr>
        <p:spPr>
          <a:xfrm>
            <a:off x="4114800" y="28956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8</a:t>
            </a:r>
            <a:endParaRPr lang="en-US" dirty="0">
              <a:solidFill>
                <a:prstClr val="black"/>
              </a:solidFill>
            </a:endParaRPr>
          </a:p>
        </p:txBody>
      </p:sp>
      <p:sp>
        <p:nvSpPr>
          <p:cNvPr id="22" name="Rectangle 21"/>
          <p:cNvSpPr/>
          <p:nvPr/>
        </p:nvSpPr>
        <p:spPr>
          <a:xfrm>
            <a:off x="2895600" y="4572000"/>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7</a:t>
            </a:r>
            <a:endParaRPr lang="en-US" dirty="0">
              <a:solidFill>
                <a:prstClr val="black"/>
              </a:solidFill>
            </a:endParaRPr>
          </a:p>
        </p:txBody>
      </p:sp>
      <p:cxnSp>
        <p:nvCxnSpPr>
          <p:cNvPr id="24" name="Straight Connector 23"/>
          <p:cNvCxnSpPr>
            <a:stCxn id="6" idx="6"/>
            <a:endCxn id="59" idx="2"/>
          </p:cNvCxnSpPr>
          <p:nvPr/>
        </p:nvCxnSpPr>
        <p:spPr>
          <a:xfrm flipV="1">
            <a:off x="2895600" y="3581400"/>
            <a:ext cx="381000" cy="114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05000" y="4267200"/>
            <a:ext cx="914400" cy="762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Item 5</a:t>
            </a:r>
            <a:endParaRPr lang="en-US" dirty="0">
              <a:solidFill>
                <a:prstClr val="black"/>
              </a:solidFill>
            </a:endParaRPr>
          </a:p>
        </p:txBody>
      </p:sp>
      <p:sp>
        <p:nvSpPr>
          <p:cNvPr id="57" name="Oval 56"/>
          <p:cNvSpPr/>
          <p:nvPr/>
        </p:nvSpPr>
        <p:spPr>
          <a:xfrm>
            <a:off x="457200" y="4953000"/>
            <a:ext cx="914400" cy="762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Item 4</a:t>
            </a:r>
            <a:endParaRPr lang="en-US" dirty="0">
              <a:solidFill>
                <a:prstClr val="black"/>
              </a:solidFill>
            </a:endParaRPr>
          </a:p>
        </p:txBody>
      </p:sp>
      <p:sp>
        <p:nvSpPr>
          <p:cNvPr id="58" name="Oval 57"/>
          <p:cNvSpPr/>
          <p:nvPr/>
        </p:nvSpPr>
        <p:spPr>
          <a:xfrm>
            <a:off x="609600" y="2590800"/>
            <a:ext cx="914400" cy="762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Item 2</a:t>
            </a:r>
            <a:endParaRPr lang="en-US" dirty="0">
              <a:solidFill>
                <a:prstClr val="black"/>
              </a:solidFill>
            </a:endParaRPr>
          </a:p>
        </p:txBody>
      </p:sp>
      <p:sp>
        <p:nvSpPr>
          <p:cNvPr id="59" name="Oval 58"/>
          <p:cNvSpPr/>
          <p:nvPr/>
        </p:nvSpPr>
        <p:spPr>
          <a:xfrm>
            <a:off x="3276600" y="3200400"/>
            <a:ext cx="914400" cy="7620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en-GB" dirty="0">
                <a:solidFill>
                  <a:prstClr val="black"/>
                </a:solidFill>
              </a:rPr>
              <a:t>Item 1</a:t>
            </a:r>
            <a:endParaRPr lang="en-US" dirty="0">
              <a:solidFill>
                <a:prstClr val="black"/>
              </a:solidFill>
            </a:endParaRPr>
          </a:p>
        </p:txBody>
      </p:sp>
      <p:graphicFrame>
        <p:nvGraphicFramePr>
          <p:cNvPr id="82045" name="Object 125"/>
          <p:cNvGraphicFramePr>
            <a:graphicFrameLocks noChangeAspect="1"/>
          </p:cNvGraphicFramePr>
          <p:nvPr/>
        </p:nvGraphicFramePr>
        <p:xfrm>
          <a:off x="3017838" y="2286000"/>
          <a:ext cx="5624512" cy="1652588"/>
        </p:xfrm>
        <a:graphic>
          <a:graphicData uri="http://schemas.openxmlformats.org/presentationml/2006/ole">
            <mc:AlternateContent xmlns:mc="http://schemas.openxmlformats.org/markup-compatibility/2006">
              <mc:Choice xmlns:v="urn:schemas-microsoft-com:vml" Requires="v">
                <p:oleObj spid="_x0000_s9223" name="Equation" r:id="rId4" imgW="3111500" imgH="914400" progId="Equation.3">
                  <p:embed/>
                </p:oleObj>
              </mc:Choice>
              <mc:Fallback>
                <p:oleObj name="Equation" r:id="rId4" imgW="3111500" imgH="914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838" y="2286000"/>
                        <a:ext cx="5624512" cy="16525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82060" name="Text Box 25"/>
          <p:cNvSpPr txBox="1">
            <a:spLocks noChangeArrowheads="1"/>
          </p:cNvSpPr>
          <p:nvPr/>
        </p:nvSpPr>
        <p:spPr bwMode="auto">
          <a:xfrm>
            <a:off x="4175125" y="4529138"/>
            <a:ext cx="4481513" cy="641350"/>
          </a:xfrm>
          <a:prstGeom prst="rect">
            <a:avLst/>
          </a:prstGeom>
          <a:noFill/>
          <a:ln w="9525">
            <a:noFill/>
            <a:miter lim="800000"/>
            <a:headEnd/>
            <a:tailEnd/>
          </a:ln>
        </p:spPr>
        <p:txBody>
          <a:bodyPr wrap="none">
            <a:spAutoFit/>
          </a:bodyPr>
          <a:lstStyle/>
          <a:p>
            <a:pPr defTabSz="457200" fontAlgn="base">
              <a:spcBef>
                <a:spcPct val="0"/>
              </a:spcBef>
              <a:spcAft>
                <a:spcPct val="0"/>
              </a:spcAft>
            </a:pPr>
            <a:r>
              <a:rPr lang="en-US">
                <a:solidFill>
                  <a:prstClr val="black"/>
                </a:solidFill>
              </a:rPr>
              <a:t>Where </a:t>
            </a:r>
            <a:r>
              <a:rPr lang="en-US" b="1">
                <a:solidFill>
                  <a:prstClr val="black"/>
                </a:solidFill>
                <a:latin typeface="Symbol" pitchFamily="18" charset="2"/>
              </a:rPr>
              <a:t>a</a:t>
            </a:r>
            <a:r>
              <a:rPr lang="en-US">
                <a:solidFill>
                  <a:prstClr val="black"/>
                </a:solidFill>
              </a:rPr>
              <a:t> is a normalization factor, which is</a:t>
            </a:r>
          </a:p>
          <a:p>
            <a:pPr defTabSz="457200" fontAlgn="base">
              <a:spcBef>
                <a:spcPct val="0"/>
              </a:spcBef>
              <a:spcAft>
                <a:spcPct val="0"/>
              </a:spcAft>
            </a:pPr>
            <a:r>
              <a:rPr lang="en-US">
                <a:solidFill>
                  <a:prstClr val="black"/>
                </a:solidFill>
              </a:rPr>
              <a:t>1/[the sum of all sim(item</a:t>
            </a:r>
            <a:r>
              <a:rPr lang="en-US" baseline="-25000">
                <a:solidFill>
                  <a:prstClr val="black"/>
                </a:solidFill>
              </a:rPr>
              <a:t>i</a:t>
            </a:r>
            <a:r>
              <a:rPr lang="en-US">
                <a:solidFill>
                  <a:prstClr val="black"/>
                </a:solidFill>
              </a:rPr>
              <a:t>,item</a:t>
            </a:r>
            <a:r>
              <a:rPr lang="en-US" baseline="-25000">
                <a:solidFill>
                  <a:prstClr val="black"/>
                </a:solidFill>
              </a:rPr>
              <a:t>3</a:t>
            </a:r>
            <a:r>
              <a:rPr lang="en-US">
                <a:solidFill>
                  <a:prstClr val="black"/>
                </a:solidFill>
              </a:rPr>
              <a:t>)].</a:t>
            </a:r>
          </a:p>
        </p:txBody>
      </p:sp>
    </p:spTree>
    <p:extLst>
      <p:ext uri="{BB962C8B-B14F-4D97-AF65-F5344CB8AC3E}">
        <p14:creationId xmlns:p14="http://schemas.microsoft.com/office/powerpoint/2010/main" val="40071353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defTabSz="457200" fontAlgn="base">
              <a:spcBef>
                <a:spcPct val="0"/>
              </a:spcBef>
              <a:spcAft>
                <a:spcPct val="0"/>
              </a:spcAft>
            </a:pPr>
            <a:fld id="{7E138696-4638-4B81-BFD2-AB154B56B251}" type="slidenum">
              <a:rPr lang="en-US" sz="1400">
                <a:solidFill>
                  <a:prstClr val="black"/>
                </a:solidFill>
                <a:latin typeface="Arial" charset="0"/>
                <a:ea typeface="ＭＳ Ｐゴシック" pitchFamily="34" charset="-128"/>
              </a:rPr>
              <a:pPr algn="r" defTabSz="457200" fontAlgn="base">
                <a:spcBef>
                  <a:spcPct val="0"/>
                </a:spcBef>
                <a:spcAft>
                  <a:spcPct val="0"/>
                </a:spcAft>
              </a:pPr>
              <a:t>38</a:t>
            </a:fld>
            <a:endParaRPr lang="en-US" sz="1400">
              <a:solidFill>
                <a:prstClr val="black"/>
              </a:solidFill>
              <a:latin typeface="Arial" charset="0"/>
              <a:ea typeface="ＭＳ Ｐゴシック" pitchFamily="34" charset="-128"/>
            </a:endParaRPr>
          </a:p>
        </p:txBody>
      </p:sp>
      <p:sp>
        <p:nvSpPr>
          <p:cNvPr id="122882" name="Rectangle 2"/>
          <p:cNvSpPr>
            <a:spLocks noGrp="1" noChangeArrowheads="1"/>
          </p:cNvSpPr>
          <p:nvPr>
            <p:ph type="title" idx="4294967295"/>
          </p:nvPr>
        </p:nvSpPr>
        <p:spPr>
          <a:xfrm>
            <a:off x="0" y="274638"/>
            <a:ext cx="8229600" cy="1143000"/>
          </a:xfrm>
        </p:spPr>
        <p:txBody>
          <a:bodyPr/>
          <a:lstStyle/>
          <a:p>
            <a:r>
              <a:rPr lang="en-US" smtClean="0">
                <a:latin typeface="Arial" charset="0"/>
              </a:rPr>
              <a:t>Major Challenges</a:t>
            </a:r>
          </a:p>
        </p:txBody>
      </p:sp>
      <p:sp>
        <p:nvSpPr>
          <p:cNvPr id="122883" name="Rectangle 3"/>
          <p:cNvSpPr>
            <a:spLocks noGrp="1" noChangeArrowheads="1"/>
          </p:cNvSpPr>
          <p:nvPr>
            <p:ph type="body" idx="4294967295"/>
          </p:nvPr>
        </p:nvSpPr>
        <p:spPr>
          <a:xfrm>
            <a:off x="0" y="1600200"/>
            <a:ext cx="8229600" cy="4525963"/>
          </a:xfrm>
        </p:spPr>
        <p:txBody>
          <a:bodyPr/>
          <a:lstStyle/>
          <a:p>
            <a:pPr marL="609600" indent="-609600">
              <a:buFontTx/>
              <a:buAutoNum type="arabicPeriod"/>
            </a:pPr>
            <a:r>
              <a:rPr lang="en-US" sz="2800" smtClean="0">
                <a:latin typeface="Arial" charset="0"/>
              </a:rPr>
              <a:t>Size of data</a:t>
            </a:r>
          </a:p>
          <a:p>
            <a:pPr marL="990600" lvl="1" indent="-533400"/>
            <a:r>
              <a:rPr lang="en-US" sz="2400" smtClean="0">
                <a:latin typeface="Arial" charset="0"/>
              </a:rPr>
              <a:t>Places premium on efficient algorithms</a:t>
            </a:r>
          </a:p>
          <a:p>
            <a:pPr marL="990600" lvl="1" indent="-533400"/>
            <a:r>
              <a:rPr lang="en-US" sz="2400" smtClean="0">
                <a:latin typeface="Arial" charset="0"/>
              </a:rPr>
              <a:t>Stretched memory limits of standard PCs</a:t>
            </a:r>
          </a:p>
          <a:p>
            <a:pPr marL="609600" indent="-609600">
              <a:buFontTx/>
              <a:buAutoNum type="arabicPeriod" startAt="2"/>
            </a:pPr>
            <a:r>
              <a:rPr lang="en-US" sz="2800" smtClean="0">
                <a:latin typeface="Arial" charset="0"/>
              </a:rPr>
              <a:t>99% of data are missing</a:t>
            </a:r>
          </a:p>
          <a:p>
            <a:pPr marL="990600" lvl="1" indent="-533400"/>
            <a:r>
              <a:rPr lang="en-US" sz="2400" smtClean="0">
                <a:latin typeface="Arial" charset="0"/>
              </a:rPr>
              <a:t>Eliminates many standard prediction methods</a:t>
            </a:r>
          </a:p>
          <a:p>
            <a:pPr marL="990600" lvl="1" indent="-533400"/>
            <a:r>
              <a:rPr lang="en-US" sz="2400" smtClean="0">
                <a:latin typeface="Arial" charset="0"/>
              </a:rPr>
              <a:t>Certainly </a:t>
            </a:r>
            <a:r>
              <a:rPr lang="en-US" sz="2400" i="1" smtClean="0">
                <a:latin typeface="Arial" charset="0"/>
              </a:rPr>
              <a:t>not</a:t>
            </a:r>
            <a:r>
              <a:rPr lang="en-US" sz="2400" smtClean="0">
                <a:latin typeface="Arial" charset="0"/>
              </a:rPr>
              <a:t> missing at random</a:t>
            </a:r>
          </a:p>
          <a:p>
            <a:pPr marL="609600" indent="-609600">
              <a:buFontTx/>
              <a:buAutoNum type="arabicPeriod" startAt="2"/>
            </a:pPr>
            <a:r>
              <a:rPr lang="en-US" sz="2800" smtClean="0">
                <a:latin typeface="Arial" charset="0"/>
              </a:rPr>
              <a:t>Training and test data differ systematically</a:t>
            </a:r>
          </a:p>
          <a:p>
            <a:pPr marL="990600" lvl="1" indent="-533400"/>
            <a:r>
              <a:rPr lang="en-US" sz="2400" smtClean="0">
                <a:latin typeface="Arial" charset="0"/>
              </a:rPr>
              <a:t>Test ratings are later</a:t>
            </a:r>
          </a:p>
          <a:p>
            <a:pPr marL="990600" lvl="1" indent="-533400"/>
            <a:r>
              <a:rPr lang="en-US" sz="2400" smtClean="0">
                <a:latin typeface="Arial" charset="0"/>
              </a:rPr>
              <a:t>Test cases are spread uniformly across users</a:t>
            </a:r>
          </a:p>
        </p:txBody>
      </p:sp>
    </p:spTree>
    <p:extLst>
      <p:ext uri="{BB962C8B-B14F-4D97-AF65-F5344CB8AC3E}">
        <p14:creationId xmlns:p14="http://schemas.microsoft.com/office/powerpoint/2010/main" val="30901387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defTabSz="457200" fontAlgn="base">
              <a:spcBef>
                <a:spcPct val="0"/>
              </a:spcBef>
              <a:spcAft>
                <a:spcPct val="0"/>
              </a:spcAft>
            </a:pPr>
            <a:fld id="{E26746D2-8700-4FA7-80BC-A3CC35AB3A01}" type="slidenum">
              <a:rPr lang="en-US" sz="1400">
                <a:solidFill>
                  <a:prstClr val="black"/>
                </a:solidFill>
                <a:latin typeface="Arial" charset="0"/>
                <a:ea typeface="ＭＳ Ｐゴシック" pitchFamily="34" charset="-128"/>
              </a:rPr>
              <a:pPr algn="r" defTabSz="457200" fontAlgn="base">
                <a:spcBef>
                  <a:spcPct val="0"/>
                </a:spcBef>
                <a:spcAft>
                  <a:spcPct val="0"/>
                </a:spcAft>
              </a:pPr>
              <a:t>39</a:t>
            </a:fld>
            <a:endParaRPr lang="en-US" sz="1400">
              <a:solidFill>
                <a:prstClr val="black"/>
              </a:solidFill>
              <a:latin typeface="Arial" charset="0"/>
              <a:ea typeface="ＭＳ Ｐゴシック" pitchFamily="34" charset="-128"/>
            </a:endParaRPr>
          </a:p>
        </p:txBody>
      </p:sp>
      <p:sp>
        <p:nvSpPr>
          <p:cNvPr id="124930" name="Rectangle 2"/>
          <p:cNvSpPr>
            <a:spLocks noGrp="1" noChangeArrowheads="1"/>
          </p:cNvSpPr>
          <p:nvPr>
            <p:ph type="title" idx="4294967295"/>
          </p:nvPr>
        </p:nvSpPr>
        <p:spPr>
          <a:xfrm>
            <a:off x="0" y="274638"/>
            <a:ext cx="8229600" cy="1143000"/>
          </a:xfrm>
        </p:spPr>
        <p:txBody>
          <a:bodyPr/>
          <a:lstStyle/>
          <a:p>
            <a:r>
              <a:rPr lang="en-US" smtClean="0">
                <a:latin typeface="Arial" charset="0"/>
              </a:rPr>
              <a:t>Major Challenges (cont.)</a:t>
            </a:r>
          </a:p>
        </p:txBody>
      </p:sp>
      <p:sp>
        <p:nvSpPr>
          <p:cNvPr id="124931" name="Rectangle 3"/>
          <p:cNvSpPr>
            <a:spLocks noGrp="1" noChangeArrowheads="1"/>
          </p:cNvSpPr>
          <p:nvPr>
            <p:ph type="body" idx="4294967295"/>
          </p:nvPr>
        </p:nvSpPr>
        <p:spPr>
          <a:xfrm>
            <a:off x="0" y="1295400"/>
            <a:ext cx="8229600" cy="4830763"/>
          </a:xfrm>
        </p:spPr>
        <p:txBody>
          <a:bodyPr/>
          <a:lstStyle/>
          <a:p>
            <a:pPr marL="609600" indent="-609600">
              <a:lnSpc>
                <a:spcPct val="90000"/>
              </a:lnSpc>
              <a:buFontTx/>
              <a:buNone/>
            </a:pPr>
            <a:endParaRPr lang="en-US" sz="2800" smtClean="0">
              <a:latin typeface="Arial" charset="0"/>
            </a:endParaRPr>
          </a:p>
          <a:p>
            <a:pPr marL="609600" indent="-609600">
              <a:lnSpc>
                <a:spcPct val="90000"/>
              </a:lnSpc>
              <a:buFontTx/>
              <a:buAutoNum type="arabicPeriod" startAt="4"/>
            </a:pPr>
            <a:r>
              <a:rPr lang="en-US" sz="2800" smtClean="0">
                <a:latin typeface="Arial" charset="0"/>
              </a:rPr>
              <a:t>Countless factors may affect ratings</a:t>
            </a:r>
          </a:p>
          <a:p>
            <a:pPr marL="990600" lvl="1" indent="-533400">
              <a:lnSpc>
                <a:spcPct val="90000"/>
              </a:lnSpc>
            </a:pPr>
            <a:r>
              <a:rPr lang="en-US" sz="2400" smtClean="0">
                <a:latin typeface="Arial" charset="0"/>
              </a:rPr>
              <a:t>Genre, movie/TV series/other</a:t>
            </a:r>
          </a:p>
          <a:p>
            <a:pPr marL="990600" lvl="1" indent="-533400">
              <a:lnSpc>
                <a:spcPct val="90000"/>
              </a:lnSpc>
            </a:pPr>
            <a:r>
              <a:rPr lang="en-US" sz="2400" smtClean="0">
                <a:latin typeface="Arial" charset="0"/>
              </a:rPr>
              <a:t>Style of action, dialogue, plot, music et al.</a:t>
            </a:r>
          </a:p>
          <a:p>
            <a:pPr marL="990600" lvl="1" indent="-533400">
              <a:lnSpc>
                <a:spcPct val="90000"/>
              </a:lnSpc>
            </a:pPr>
            <a:r>
              <a:rPr lang="en-US" sz="2400" smtClean="0">
                <a:latin typeface="Arial" charset="0"/>
              </a:rPr>
              <a:t>Director, actors</a:t>
            </a:r>
          </a:p>
          <a:p>
            <a:pPr marL="990600" lvl="1" indent="-533400">
              <a:lnSpc>
                <a:spcPct val="90000"/>
              </a:lnSpc>
            </a:pPr>
            <a:r>
              <a:rPr lang="en-US" sz="2400" smtClean="0">
                <a:latin typeface="Arial" charset="0"/>
              </a:rPr>
              <a:t>Rater</a:t>
            </a:r>
            <a:r>
              <a:rPr lang="ja-JP" altLang="en-US" sz="2400" smtClean="0">
                <a:latin typeface="Arial" charset="0"/>
              </a:rPr>
              <a:t>’</a:t>
            </a:r>
            <a:r>
              <a:rPr lang="en-US" sz="2400" smtClean="0">
                <a:latin typeface="Arial" charset="0"/>
              </a:rPr>
              <a:t>s mood</a:t>
            </a:r>
          </a:p>
          <a:p>
            <a:pPr marL="609600" indent="-609600">
              <a:lnSpc>
                <a:spcPct val="90000"/>
              </a:lnSpc>
              <a:buFontTx/>
              <a:buAutoNum type="arabicPeriod" startAt="5"/>
            </a:pPr>
            <a:r>
              <a:rPr lang="en-US" sz="2800" smtClean="0">
                <a:latin typeface="Arial" charset="0"/>
              </a:rPr>
              <a:t>Large imbalance in training data</a:t>
            </a:r>
          </a:p>
          <a:p>
            <a:pPr marL="990600" lvl="1" indent="-533400">
              <a:lnSpc>
                <a:spcPct val="90000"/>
              </a:lnSpc>
            </a:pPr>
            <a:r>
              <a:rPr lang="en-US" sz="2400" smtClean="0">
                <a:latin typeface="Arial" charset="0"/>
              </a:rPr>
              <a:t>Number of ratings per user or movie varies by several orders of magnitude</a:t>
            </a:r>
          </a:p>
          <a:p>
            <a:pPr marL="990600" lvl="1" indent="-533400">
              <a:lnSpc>
                <a:spcPct val="90000"/>
              </a:lnSpc>
            </a:pPr>
            <a:r>
              <a:rPr lang="en-US" sz="2400" smtClean="0">
                <a:latin typeface="Arial" charset="0"/>
              </a:rPr>
              <a:t>Information to estimate individual parameters varies widely</a:t>
            </a:r>
          </a:p>
        </p:txBody>
      </p:sp>
    </p:spTree>
    <p:extLst>
      <p:ext uri="{BB962C8B-B14F-4D97-AF65-F5344CB8AC3E}">
        <p14:creationId xmlns:p14="http://schemas.microsoft.com/office/powerpoint/2010/main" val="810391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Basic Concepts</a:t>
            </a:r>
          </a:p>
        </p:txBody>
      </p:sp>
      <p:sp>
        <p:nvSpPr>
          <p:cNvPr id="6" name="Content Placeholder 5"/>
          <p:cNvSpPr>
            <a:spLocks noGrp="1"/>
          </p:cNvSpPr>
          <p:nvPr>
            <p:ph idx="1"/>
          </p:nvPr>
        </p:nvSpPr>
        <p:spPr/>
        <p:txBody>
          <a:bodyPr rtlCol="0">
            <a:normAutofit fontScale="92500" lnSpcReduction="10000"/>
          </a:bodyPr>
          <a:lstStyle/>
          <a:p>
            <a:pPr fontAlgn="auto">
              <a:spcAft>
                <a:spcPts val="0"/>
              </a:spcAft>
              <a:buFont typeface="Arial"/>
              <a:buChar char="•"/>
              <a:defRPr/>
            </a:pPr>
            <a:r>
              <a:rPr lang="en-US" dirty="0" smtClean="0"/>
              <a:t>A: the adjacency matrix</a:t>
            </a:r>
          </a:p>
          <a:p>
            <a:pPr fontAlgn="auto">
              <a:spcAft>
                <a:spcPts val="0"/>
              </a:spcAft>
              <a:buFont typeface="Arial"/>
              <a:buChar char="•"/>
              <a:defRPr/>
            </a:pPr>
            <a:r>
              <a:rPr lang="en-US" dirty="0" smtClean="0"/>
              <a:t>V: the set of nodes</a:t>
            </a:r>
          </a:p>
          <a:p>
            <a:pPr fontAlgn="auto">
              <a:spcAft>
                <a:spcPts val="0"/>
              </a:spcAft>
              <a:buFont typeface="Arial"/>
              <a:buChar char="•"/>
              <a:defRPr/>
            </a:pPr>
            <a:r>
              <a:rPr lang="en-US" dirty="0" smtClean="0"/>
              <a:t>E: the set of edges</a:t>
            </a:r>
          </a:p>
          <a:p>
            <a:pPr fontAlgn="auto">
              <a:spcAft>
                <a:spcPts val="0"/>
              </a:spcAft>
              <a:buFont typeface="Arial"/>
              <a:buChar char="•"/>
              <a:defRPr/>
            </a:pPr>
            <a:r>
              <a:rPr lang="en-US" dirty="0" smtClean="0"/>
              <a:t>v</a:t>
            </a:r>
            <a:r>
              <a:rPr lang="en-US" baseline="-25000" dirty="0" smtClean="0"/>
              <a:t>i</a:t>
            </a:r>
            <a:r>
              <a:rPr lang="en-US" dirty="0" smtClean="0"/>
              <a:t>: a node v</a:t>
            </a:r>
            <a:r>
              <a:rPr lang="en-US" baseline="-25000" dirty="0" smtClean="0"/>
              <a:t>i</a:t>
            </a:r>
          </a:p>
          <a:p>
            <a:pPr fontAlgn="auto">
              <a:spcAft>
                <a:spcPts val="0"/>
              </a:spcAft>
              <a:buFont typeface="Arial"/>
              <a:buChar char="•"/>
              <a:defRPr/>
            </a:pPr>
            <a:r>
              <a:rPr lang="en-US" dirty="0" err="1" smtClean="0"/>
              <a:t>e(v</a:t>
            </a:r>
            <a:r>
              <a:rPr lang="en-US" baseline="-25000" dirty="0" err="1" smtClean="0"/>
              <a:t>i</a:t>
            </a:r>
            <a:r>
              <a:rPr lang="en-US" dirty="0" smtClean="0"/>
              <a:t>, </a:t>
            </a:r>
            <a:r>
              <a:rPr lang="en-US" dirty="0" err="1" smtClean="0"/>
              <a:t>v</a:t>
            </a:r>
            <a:r>
              <a:rPr lang="en-US" baseline="-25000" dirty="0" err="1" smtClean="0"/>
              <a:t>j</a:t>
            </a:r>
            <a:r>
              <a:rPr lang="en-US" dirty="0" smtClean="0"/>
              <a:t>): an edge between node v</a:t>
            </a:r>
            <a:r>
              <a:rPr lang="en-US" baseline="-25000" dirty="0" smtClean="0"/>
              <a:t>i</a:t>
            </a:r>
            <a:r>
              <a:rPr lang="en-US" dirty="0" smtClean="0"/>
              <a:t> and </a:t>
            </a:r>
            <a:r>
              <a:rPr lang="en-US" dirty="0" err="1" smtClean="0"/>
              <a:t>v</a:t>
            </a:r>
            <a:r>
              <a:rPr lang="en-US" baseline="-25000" dirty="0" err="1" smtClean="0"/>
              <a:t>j</a:t>
            </a:r>
            <a:endParaRPr lang="en-US" baseline="-25000" dirty="0" smtClean="0"/>
          </a:p>
          <a:p>
            <a:pPr fontAlgn="auto">
              <a:spcAft>
                <a:spcPts val="0"/>
              </a:spcAft>
              <a:buFont typeface="Arial"/>
              <a:buChar char="•"/>
              <a:defRPr/>
            </a:pPr>
            <a:r>
              <a:rPr lang="en-US" dirty="0" smtClean="0"/>
              <a:t>N</a:t>
            </a:r>
            <a:r>
              <a:rPr lang="en-US" baseline="-25000" dirty="0" smtClean="0"/>
              <a:t>i</a:t>
            </a:r>
            <a:r>
              <a:rPr lang="en-US" dirty="0" smtClean="0"/>
              <a:t>: the neighborhood of node v</a:t>
            </a:r>
            <a:r>
              <a:rPr lang="en-US" baseline="-25000" dirty="0" smtClean="0"/>
              <a:t>i</a:t>
            </a:r>
          </a:p>
          <a:p>
            <a:pPr fontAlgn="auto">
              <a:spcAft>
                <a:spcPts val="0"/>
              </a:spcAft>
              <a:buFont typeface="Arial"/>
              <a:buChar char="•"/>
              <a:defRPr/>
            </a:pPr>
            <a:r>
              <a:rPr lang="en-US" dirty="0" err="1" smtClean="0"/>
              <a:t>d</a:t>
            </a:r>
            <a:r>
              <a:rPr lang="en-US" baseline="-25000" dirty="0" err="1" smtClean="0"/>
              <a:t>i</a:t>
            </a:r>
            <a:r>
              <a:rPr lang="en-US" dirty="0" smtClean="0"/>
              <a:t>: the </a:t>
            </a:r>
            <a:r>
              <a:rPr lang="en-US" dirty="0" smtClean="0">
                <a:solidFill>
                  <a:srgbClr val="0000FF"/>
                </a:solidFill>
              </a:rPr>
              <a:t>degree </a:t>
            </a:r>
            <a:r>
              <a:rPr lang="en-US" dirty="0" smtClean="0"/>
              <a:t>of node v</a:t>
            </a:r>
            <a:r>
              <a:rPr lang="en-US" baseline="-25000" dirty="0" smtClean="0"/>
              <a:t>i</a:t>
            </a:r>
          </a:p>
          <a:p>
            <a:pPr fontAlgn="auto">
              <a:spcAft>
                <a:spcPts val="0"/>
              </a:spcAft>
              <a:buFont typeface="Arial"/>
              <a:buChar char="•"/>
              <a:defRPr/>
            </a:pPr>
            <a:r>
              <a:rPr lang="en-US" dirty="0" smtClean="0">
                <a:solidFill>
                  <a:srgbClr val="0000FF"/>
                </a:solidFill>
              </a:rPr>
              <a:t>geodesic</a:t>
            </a:r>
            <a:r>
              <a:rPr lang="en-US" dirty="0" smtClean="0"/>
              <a:t>: a shortest path between two nodes</a:t>
            </a:r>
          </a:p>
          <a:p>
            <a:pPr lvl="1" fontAlgn="auto">
              <a:spcAft>
                <a:spcPts val="0"/>
              </a:spcAft>
              <a:buFont typeface="Arial"/>
              <a:buChar char="–"/>
              <a:defRPr/>
            </a:pPr>
            <a:r>
              <a:rPr lang="en-US" dirty="0" smtClean="0"/>
              <a:t>geodesic distance</a:t>
            </a:r>
          </a:p>
          <a:p>
            <a:pPr fontAlgn="auto">
              <a:spcAft>
                <a:spcPts val="0"/>
              </a:spcAft>
              <a:buFont typeface="Arial"/>
              <a:buChar char="•"/>
              <a:defRPr/>
            </a:pPr>
            <a:endParaRPr lang="en-US" dirty="0"/>
          </a:p>
        </p:txBody>
      </p:sp>
      <p:sp>
        <p:nvSpPr>
          <p:cNvPr id="5" name="Slide Number Placeholder 4"/>
          <p:cNvSpPr>
            <a:spLocks noGrp="1"/>
          </p:cNvSpPr>
          <p:nvPr>
            <p:ph type="sldNum" sz="quarter" idx="12"/>
          </p:nvPr>
        </p:nvSpPr>
        <p:spPr/>
        <p:txBody>
          <a:bodyPr/>
          <a:lstStyle/>
          <a:p>
            <a:pPr>
              <a:defRPr/>
            </a:pPr>
            <a:fld id="{2CB56437-55DD-45F0-A3BE-DBFFBA267FE0}" type="slidenum">
              <a:rPr lang="en-US"/>
              <a:pPr>
                <a:defRPr/>
              </a:pPr>
              <a:t>4</a:t>
            </a:fld>
            <a:endParaRPr lang="en-US"/>
          </a:p>
        </p:txBody>
      </p:sp>
    </p:spTree>
    <p:extLst>
      <p:ext uri="{BB962C8B-B14F-4D97-AF65-F5344CB8AC3E}">
        <p14:creationId xmlns:p14="http://schemas.microsoft.com/office/powerpoint/2010/main" val="1089277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a:xfrm>
            <a:off x="503238" y="225425"/>
            <a:ext cx="8229600" cy="530225"/>
          </a:xfrm>
        </p:spPr>
        <p:txBody>
          <a:bodyPr rtlCol="0">
            <a:normAutofit fontScale="90000"/>
          </a:bodyPr>
          <a:lstStyle/>
          <a:p>
            <a:pPr fontAlgn="auto">
              <a:spcAft>
                <a:spcPts val="0"/>
              </a:spcAft>
              <a:defRPr/>
            </a:pPr>
            <a:r>
              <a:rPr lang="en-US" sz="3600">
                <a:latin typeface="Arial" charset="0"/>
              </a:rPr>
              <a:t>Ratings per Movie in Training Data</a:t>
            </a:r>
          </a:p>
        </p:txBody>
      </p:sp>
      <p:sp>
        <p:nvSpPr>
          <p:cNvPr id="126978" name="Rectangle 4"/>
          <p:cNvSpPr>
            <a:spLocks noGrp="1" noChangeArrowheads="1"/>
          </p:cNvSpPr>
          <p:nvPr>
            <p:ph idx="1"/>
          </p:nvPr>
        </p:nvSpPr>
        <p:spPr>
          <a:xfrm>
            <a:off x="2133600" y="6032500"/>
            <a:ext cx="4741863" cy="673100"/>
          </a:xfrm>
        </p:spPr>
        <p:txBody>
          <a:bodyPr/>
          <a:lstStyle/>
          <a:p>
            <a:pPr>
              <a:buFontTx/>
              <a:buNone/>
            </a:pPr>
            <a:r>
              <a:rPr lang="en-US" sz="2800" smtClean="0">
                <a:latin typeface="Arial" charset="0"/>
              </a:rPr>
              <a:t>Avg #ratings/movie: </a:t>
            </a:r>
            <a:r>
              <a:rPr lang="en-US" sz="2800" smtClean="0">
                <a:solidFill>
                  <a:srgbClr val="FF0000"/>
                </a:solidFill>
                <a:latin typeface="Arial" charset="0"/>
              </a:rPr>
              <a:t>5627</a:t>
            </a:r>
          </a:p>
        </p:txBody>
      </p:sp>
      <p:sp>
        <p:nvSpPr>
          <p:cNvPr id="12697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BEDBC6-46F7-4C58-848A-0362C3128AA9}" type="slidenum">
              <a:rPr lang="en-US">
                <a:solidFill>
                  <a:prstClr val="black"/>
                </a:solidFill>
                <a:latin typeface="Arial" charset="0"/>
                <a:ea typeface="ＭＳ Ｐゴシック" pitchFamily="34" charset="-128"/>
              </a:rPr>
              <a:pPr fontAlgn="base">
                <a:spcBef>
                  <a:spcPct val="0"/>
                </a:spcBef>
                <a:spcAft>
                  <a:spcPct val="0"/>
                </a:spcAft>
              </a:pPr>
              <a:t>40</a:t>
            </a:fld>
            <a:endParaRPr lang="en-US">
              <a:solidFill>
                <a:prstClr val="black"/>
              </a:solidFill>
              <a:latin typeface="Arial" charset="0"/>
              <a:ea typeface="ＭＳ Ｐゴシック" pitchFamily="34" charset="-128"/>
            </a:endParaRPr>
          </a:p>
        </p:txBody>
      </p:sp>
      <p:pic>
        <p:nvPicPr>
          <p:cNvPr id="126980" name="Picture 2"/>
          <p:cNvPicPr>
            <a:picLocks noChangeAspect="1" noChangeArrowheads="1"/>
          </p:cNvPicPr>
          <p:nvPr/>
        </p:nvPicPr>
        <p:blipFill>
          <a:blip r:embed="rId3"/>
          <a:srcRect l="9128" t="10625" r="3923" b="13254"/>
          <a:stretch>
            <a:fillRect/>
          </a:stretch>
        </p:blipFill>
        <p:spPr bwMode="auto">
          <a:xfrm>
            <a:off x="0" y="842963"/>
            <a:ext cx="9178925" cy="5357812"/>
          </a:xfrm>
          <a:prstGeom prst="rect">
            <a:avLst/>
          </a:prstGeom>
          <a:noFill/>
          <a:ln w="9525">
            <a:noFill/>
            <a:miter lim="800000"/>
            <a:headEnd/>
            <a:tailEnd/>
          </a:ln>
        </p:spPr>
      </p:pic>
      <p:sp>
        <p:nvSpPr>
          <p:cNvPr id="126981" name="Line 5"/>
          <p:cNvSpPr>
            <a:spLocks noChangeShapeType="1"/>
          </p:cNvSpPr>
          <p:nvPr/>
        </p:nvSpPr>
        <p:spPr bwMode="auto">
          <a:xfrm flipV="1">
            <a:off x="6335713" y="5481638"/>
            <a:ext cx="73025" cy="647700"/>
          </a:xfrm>
          <a:prstGeom prst="line">
            <a:avLst/>
          </a:prstGeom>
          <a:noFill/>
          <a:ln w="38100">
            <a:solidFill>
              <a:srgbClr val="FF0000"/>
            </a:solidFill>
            <a:round/>
            <a:headEnd/>
            <a:tailEnd type="stealth" w="lg" len="lg"/>
          </a:ln>
        </p:spPr>
        <p:txBody>
          <a:bodyPr wrap="none" anchor="ctr"/>
          <a:lstStyle/>
          <a:p>
            <a:pPr defTabSz="457200" fontAlgn="base">
              <a:spcBef>
                <a:spcPct val="0"/>
              </a:spcBef>
              <a:spcAft>
                <a:spcPct val="0"/>
              </a:spcAft>
            </a:pPr>
            <a:endParaRPr lang="en-US">
              <a:solidFill>
                <a:prstClr val="black"/>
              </a:solidFill>
              <a:latin typeface="Arial" charset="0"/>
            </a:endParaRPr>
          </a:p>
        </p:txBody>
      </p:sp>
    </p:spTree>
    <p:extLst>
      <p:ext uri="{BB962C8B-B14F-4D97-AF65-F5344CB8AC3E}">
        <p14:creationId xmlns:p14="http://schemas.microsoft.com/office/powerpoint/2010/main" val="1148645221"/>
      </p:ext>
    </p:extLst>
  </p:cSld>
  <p:clrMapOvr>
    <a:masterClrMapping/>
  </p:clrMapOvr>
  <p:transition advTm="31969"/>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title"/>
          </p:nvPr>
        </p:nvSpPr>
        <p:spPr>
          <a:xfrm>
            <a:off x="503238" y="225425"/>
            <a:ext cx="8229600" cy="530225"/>
          </a:xfrm>
        </p:spPr>
        <p:txBody>
          <a:bodyPr rtlCol="0">
            <a:normAutofit fontScale="90000"/>
          </a:bodyPr>
          <a:lstStyle/>
          <a:p>
            <a:pPr fontAlgn="auto">
              <a:spcAft>
                <a:spcPts val="0"/>
              </a:spcAft>
              <a:defRPr/>
            </a:pPr>
            <a:r>
              <a:rPr lang="en-US" sz="4000">
                <a:latin typeface="Arial" charset="0"/>
              </a:rPr>
              <a:t>Ratings per User in Training Data</a:t>
            </a:r>
          </a:p>
        </p:txBody>
      </p:sp>
      <p:sp>
        <p:nvSpPr>
          <p:cNvPr id="129026" name="Rectangle 4"/>
          <p:cNvSpPr>
            <a:spLocks noGrp="1" noChangeArrowheads="1"/>
          </p:cNvSpPr>
          <p:nvPr>
            <p:ph idx="1"/>
          </p:nvPr>
        </p:nvSpPr>
        <p:spPr>
          <a:xfrm>
            <a:off x="914400" y="6019800"/>
            <a:ext cx="4521200" cy="658813"/>
          </a:xfrm>
        </p:spPr>
        <p:txBody>
          <a:bodyPr/>
          <a:lstStyle/>
          <a:p>
            <a:pPr>
              <a:buFontTx/>
              <a:buNone/>
            </a:pPr>
            <a:r>
              <a:rPr lang="en-US" sz="2800" smtClean="0">
                <a:latin typeface="Arial" charset="0"/>
              </a:rPr>
              <a:t>Avg #ratings/user: </a:t>
            </a:r>
            <a:r>
              <a:rPr lang="en-US" sz="2800" smtClean="0">
                <a:solidFill>
                  <a:srgbClr val="FF0000"/>
                </a:solidFill>
                <a:latin typeface="Arial" charset="0"/>
              </a:rPr>
              <a:t>208</a:t>
            </a:r>
          </a:p>
        </p:txBody>
      </p:sp>
      <p:sp>
        <p:nvSpPr>
          <p:cNvPr id="12902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1F38A4-DF35-44FF-835B-B0057FF07CC8}" type="slidenum">
              <a:rPr lang="en-US">
                <a:solidFill>
                  <a:prstClr val="black"/>
                </a:solidFill>
                <a:latin typeface="Arial" charset="0"/>
                <a:ea typeface="ＭＳ Ｐゴシック" pitchFamily="34" charset="-128"/>
              </a:rPr>
              <a:pPr fontAlgn="base">
                <a:spcBef>
                  <a:spcPct val="0"/>
                </a:spcBef>
                <a:spcAft>
                  <a:spcPct val="0"/>
                </a:spcAft>
              </a:pPr>
              <a:t>41</a:t>
            </a:fld>
            <a:endParaRPr lang="en-US">
              <a:solidFill>
                <a:prstClr val="black"/>
              </a:solidFill>
              <a:latin typeface="Arial" charset="0"/>
              <a:ea typeface="ＭＳ Ｐゴシック" pitchFamily="34" charset="-128"/>
            </a:endParaRPr>
          </a:p>
        </p:txBody>
      </p:sp>
      <p:pic>
        <p:nvPicPr>
          <p:cNvPr id="129028" name="Picture 2"/>
          <p:cNvPicPr>
            <a:picLocks noChangeAspect="1" noChangeArrowheads="1"/>
          </p:cNvPicPr>
          <p:nvPr/>
        </p:nvPicPr>
        <p:blipFill>
          <a:blip r:embed="rId3"/>
          <a:srcRect l="8058" t="8018" r="3696" b="14445"/>
          <a:stretch>
            <a:fillRect/>
          </a:stretch>
        </p:blipFill>
        <p:spPr bwMode="auto">
          <a:xfrm>
            <a:off x="0" y="836613"/>
            <a:ext cx="9144000" cy="5356225"/>
          </a:xfrm>
          <a:prstGeom prst="rect">
            <a:avLst/>
          </a:prstGeom>
          <a:noFill/>
          <a:ln w="9525">
            <a:noFill/>
            <a:miter lim="800000"/>
            <a:headEnd/>
            <a:tailEnd/>
          </a:ln>
        </p:spPr>
      </p:pic>
      <p:sp>
        <p:nvSpPr>
          <p:cNvPr id="129029" name="Line 5"/>
          <p:cNvSpPr>
            <a:spLocks noChangeShapeType="1"/>
          </p:cNvSpPr>
          <p:nvPr/>
        </p:nvSpPr>
        <p:spPr bwMode="auto">
          <a:xfrm flipV="1">
            <a:off x="4356100" y="5481638"/>
            <a:ext cx="73025" cy="647700"/>
          </a:xfrm>
          <a:prstGeom prst="line">
            <a:avLst/>
          </a:prstGeom>
          <a:noFill/>
          <a:ln w="38100">
            <a:solidFill>
              <a:srgbClr val="FF0000"/>
            </a:solidFill>
            <a:round/>
            <a:headEnd/>
            <a:tailEnd type="stealth" w="lg" len="lg"/>
          </a:ln>
        </p:spPr>
        <p:txBody>
          <a:bodyPr wrap="none" anchor="ctr"/>
          <a:lstStyle/>
          <a:p>
            <a:pPr defTabSz="457200" fontAlgn="base">
              <a:spcBef>
                <a:spcPct val="0"/>
              </a:spcBef>
              <a:spcAft>
                <a:spcPct val="0"/>
              </a:spcAft>
            </a:pPr>
            <a:endParaRPr lang="en-US">
              <a:solidFill>
                <a:prstClr val="black"/>
              </a:solidFill>
              <a:latin typeface="Arial" charset="0"/>
            </a:endParaRPr>
          </a:p>
        </p:txBody>
      </p:sp>
    </p:spTree>
    <p:extLst>
      <p:ext uri="{BB962C8B-B14F-4D97-AF65-F5344CB8AC3E}">
        <p14:creationId xmlns:p14="http://schemas.microsoft.com/office/powerpoint/2010/main" val="3361095427"/>
      </p:ext>
    </p:extLst>
  </p:cSld>
  <p:clrMapOvr>
    <a:masterClrMapping/>
  </p:clrMapOvr>
  <p:transition advTm="19204"/>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Statistical Properties</a:t>
            </a:r>
            <a:endParaRPr lang="zh-CN" altLang="en-US" dirty="0"/>
          </a:p>
        </p:txBody>
      </p:sp>
      <p:sp>
        <p:nvSpPr>
          <p:cNvPr id="3" name="Content Placeholder 2"/>
          <p:cNvSpPr>
            <a:spLocks noGrp="1"/>
          </p:cNvSpPr>
          <p:nvPr>
            <p:ph idx="1"/>
          </p:nvPr>
        </p:nvSpPr>
        <p:spPr/>
        <p:txBody>
          <a:bodyPr/>
          <a:lstStyle/>
          <a:p>
            <a:r>
              <a:rPr lang="en-US" altLang="zh-CN" dirty="0" smtClean="0">
                <a:solidFill>
                  <a:srgbClr val="FF0000"/>
                </a:solidFill>
              </a:rPr>
              <a:t>Static analysis</a:t>
            </a:r>
          </a:p>
          <a:p>
            <a:pPr lvl="1"/>
            <a:r>
              <a:rPr lang="en-US" altLang="zh-CN" dirty="0" smtClean="0"/>
              <a:t>Static snapshots of graphs</a:t>
            </a:r>
          </a:p>
          <a:p>
            <a:r>
              <a:rPr lang="en-US" altLang="zh-CN" dirty="0"/>
              <a:t>Dynamic analysis</a:t>
            </a:r>
          </a:p>
          <a:p>
            <a:pPr lvl="1"/>
            <a:r>
              <a:rPr lang="en-US" altLang="zh-CN" dirty="0"/>
              <a:t>A series of snapshots of graphs</a:t>
            </a:r>
          </a:p>
          <a:p>
            <a:pPr lvl="1"/>
            <a:endParaRPr lang="en-US" altLang="zh-CN" dirty="0" smtClean="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275599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Statistical Properties</a:t>
            </a:r>
            <a:endParaRPr lang="zh-CN" altLang="en-US" dirty="0"/>
          </a:p>
        </p:txBody>
      </p:sp>
      <p:sp>
        <p:nvSpPr>
          <p:cNvPr id="3" name="Content Placeholder 2"/>
          <p:cNvSpPr>
            <a:spLocks noGrp="1"/>
          </p:cNvSpPr>
          <p:nvPr>
            <p:ph idx="1"/>
          </p:nvPr>
        </p:nvSpPr>
        <p:spPr/>
        <p:txBody>
          <a:bodyPr/>
          <a:lstStyle/>
          <a:p>
            <a:r>
              <a:rPr lang="en-US" altLang="zh-CN" dirty="0"/>
              <a:t>Static analysis</a:t>
            </a:r>
          </a:p>
          <a:p>
            <a:pPr lvl="1"/>
            <a:r>
              <a:rPr lang="en-US" altLang="zh-CN" dirty="0"/>
              <a:t>Static snapshots of graphs</a:t>
            </a:r>
          </a:p>
          <a:p>
            <a:r>
              <a:rPr lang="en-US" altLang="zh-CN" dirty="0">
                <a:solidFill>
                  <a:srgbClr val="FF0000"/>
                </a:solidFill>
              </a:rPr>
              <a:t>Dynamic analysis</a:t>
            </a:r>
          </a:p>
          <a:p>
            <a:pPr lvl="1"/>
            <a:r>
              <a:rPr lang="en-US" altLang="zh-CN" dirty="0"/>
              <a:t>A series of snapshots of graphs</a:t>
            </a:r>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pPr>
                <a:defRPr/>
              </a:pPr>
              <a:t>12/2/17</a:t>
            </a:fld>
            <a:endParaRPr lang="en-US" altLang="zh-CN"/>
          </a:p>
        </p:txBody>
      </p:sp>
    </p:spTree>
    <p:extLst>
      <p:ext uri="{BB962C8B-B14F-4D97-AF65-F5344CB8AC3E}">
        <p14:creationId xmlns:p14="http://schemas.microsoft.com/office/powerpoint/2010/main" val="349608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Why do statistics</a:t>
            </a:r>
            <a:endParaRPr lang="zh-CN" altLang="en-US" dirty="0"/>
          </a:p>
        </p:txBody>
      </p:sp>
      <p:sp>
        <p:nvSpPr>
          <p:cNvPr id="3" name="Content Placeholder 2"/>
          <p:cNvSpPr>
            <a:spLocks noGrp="1"/>
          </p:cNvSpPr>
          <p:nvPr>
            <p:ph idx="1"/>
          </p:nvPr>
        </p:nvSpPr>
        <p:spPr/>
        <p:txBody>
          <a:bodyPr/>
          <a:lstStyle/>
          <a:p>
            <a:r>
              <a:rPr lang="en-US" altLang="zh-CN" dirty="0" smtClean="0"/>
              <a:t>To understand the networks</a:t>
            </a:r>
          </a:p>
          <a:p>
            <a:pPr marL="692150" lvl="1" indent="-347663"/>
            <a:r>
              <a:rPr lang="en-US" altLang="zh-CN" dirty="0" smtClean="0">
                <a:ea typeface="宋体" charset="-122"/>
              </a:rPr>
              <a:t>Understand </a:t>
            </a:r>
            <a:r>
              <a:rPr lang="en-US" altLang="zh-CN" dirty="0">
                <a:ea typeface="宋体" charset="-122"/>
              </a:rPr>
              <a:t>their topology and measure their properties</a:t>
            </a:r>
          </a:p>
          <a:p>
            <a:pPr marL="692150" lvl="1" indent="-347663"/>
            <a:r>
              <a:rPr lang="en-US" altLang="zh-CN" dirty="0" smtClean="0">
                <a:ea typeface="宋体" charset="-122"/>
              </a:rPr>
              <a:t>Study </a:t>
            </a:r>
            <a:r>
              <a:rPr lang="en-US" altLang="zh-CN" dirty="0">
                <a:ea typeface="宋体" charset="-122"/>
              </a:rPr>
              <a:t>their evolution and dynamics</a:t>
            </a:r>
          </a:p>
          <a:p>
            <a:pPr marL="692150" lvl="1" indent="-347663"/>
            <a:r>
              <a:rPr lang="en-US" altLang="zh-CN" dirty="0" smtClean="0">
                <a:ea typeface="宋体" charset="-122"/>
              </a:rPr>
              <a:t>Create </a:t>
            </a:r>
            <a:r>
              <a:rPr lang="en-US" altLang="zh-CN" dirty="0">
                <a:ea typeface="宋体" charset="-122"/>
              </a:rPr>
              <a:t>realistic models</a:t>
            </a:r>
          </a:p>
          <a:p>
            <a:pPr marL="692150" lvl="1" indent="-347663"/>
            <a:r>
              <a:rPr lang="en-US" altLang="zh-CN" dirty="0" smtClean="0">
                <a:ea typeface="宋体" charset="-122"/>
              </a:rPr>
              <a:t>Create </a:t>
            </a:r>
            <a:r>
              <a:rPr lang="en-US" altLang="zh-CN" dirty="0">
                <a:ea typeface="宋体" charset="-122"/>
              </a:rPr>
              <a:t>algorithms that make use of the network structure</a:t>
            </a:r>
          </a:p>
          <a:p>
            <a:pPr lvl="1"/>
            <a:endParaRPr lang="zh-CN" altLang="en-US" dirty="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12/2/17</a:t>
            </a:fld>
            <a:endParaRPr lang="en-US" altLang="zh-CN">
              <a:solidFill>
                <a:srgbClr val="000000"/>
              </a:solidFill>
            </a:endParaRPr>
          </a:p>
        </p:txBody>
      </p:sp>
    </p:spTree>
    <p:extLst>
      <p:ext uri="{BB962C8B-B14F-4D97-AF65-F5344CB8AC3E}">
        <p14:creationId xmlns:p14="http://schemas.microsoft.com/office/powerpoint/2010/main" val="198449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3"/>
          <p:cNvSpPr>
            <a:spLocks noGrp="1"/>
          </p:cNvSpPr>
          <p:nvPr>
            <p:ph type="title"/>
          </p:nvPr>
        </p:nvSpPr>
        <p:spPr/>
        <p:txBody>
          <a:bodyPr/>
          <a:lstStyle/>
          <a:p>
            <a:r>
              <a:rPr lang="en-US" smtClean="0"/>
              <a:t>Networks and Representation</a:t>
            </a:r>
          </a:p>
        </p:txBody>
      </p:sp>
      <p:sp>
        <p:nvSpPr>
          <p:cNvPr id="23554" name="Content Placeholder 4"/>
          <p:cNvSpPr>
            <a:spLocks noGrp="1"/>
          </p:cNvSpPr>
          <p:nvPr>
            <p:ph sz="half" idx="1"/>
          </p:nvPr>
        </p:nvSpPr>
        <p:spPr>
          <a:xfrm>
            <a:off x="457200" y="2865438"/>
            <a:ext cx="4038600" cy="3260725"/>
          </a:xfrm>
        </p:spPr>
        <p:txBody>
          <a:bodyPr/>
          <a:lstStyle/>
          <a:p>
            <a:r>
              <a:rPr lang="en-US" sz="2400" smtClean="0"/>
              <a:t>Graph Representation</a:t>
            </a:r>
          </a:p>
        </p:txBody>
      </p:sp>
      <p:sp>
        <p:nvSpPr>
          <p:cNvPr id="23555" name="Content Placeholder 5"/>
          <p:cNvSpPr>
            <a:spLocks noGrp="1"/>
          </p:cNvSpPr>
          <p:nvPr>
            <p:ph sz="half" idx="2"/>
          </p:nvPr>
        </p:nvSpPr>
        <p:spPr>
          <a:xfrm>
            <a:off x="4648200" y="2865438"/>
            <a:ext cx="4038600" cy="3446462"/>
          </a:xfrm>
        </p:spPr>
        <p:txBody>
          <a:bodyPr/>
          <a:lstStyle/>
          <a:p>
            <a:r>
              <a:rPr lang="en-US" sz="2400" smtClean="0"/>
              <a:t>Matrix Representation</a:t>
            </a:r>
          </a:p>
        </p:txBody>
      </p:sp>
      <p:pic>
        <p:nvPicPr>
          <p:cNvPr id="23556" name="Picture 6" descr="network.pdf"/>
          <p:cNvPicPr>
            <a:picLocks noChangeAspect="1"/>
          </p:cNvPicPr>
          <p:nvPr/>
        </p:nvPicPr>
        <p:blipFill>
          <a:blip r:embed="rId3"/>
          <a:srcRect/>
          <a:stretch>
            <a:fillRect/>
          </a:stretch>
        </p:blipFill>
        <p:spPr bwMode="auto">
          <a:xfrm>
            <a:off x="457200" y="3922713"/>
            <a:ext cx="3835400" cy="1460500"/>
          </a:xfrm>
          <a:prstGeom prst="rect">
            <a:avLst/>
          </a:prstGeom>
          <a:noFill/>
          <a:ln w="9525">
            <a:noFill/>
            <a:miter lim="800000"/>
            <a:headEnd/>
            <a:tailEnd/>
          </a:ln>
        </p:spPr>
      </p:pic>
      <p:pic>
        <p:nvPicPr>
          <p:cNvPr id="23557" name="Picture 8"/>
          <p:cNvPicPr>
            <a:picLocks noChangeAspect="1"/>
          </p:cNvPicPr>
          <p:nvPr/>
        </p:nvPicPr>
        <p:blipFill>
          <a:blip r:embed="rId4"/>
          <a:srcRect/>
          <a:stretch>
            <a:fillRect/>
          </a:stretch>
        </p:blipFill>
        <p:spPr bwMode="auto">
          <a:xfrm>
            <a:off x="4648200" y="3405188"/>
            <a:ext cx="4146550" cy="2941637"/>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pPr>
              <a:defRPr/>
            </a:pPr>
            <a:fld id="{12E1752C-206A-4462-8EEB-DE0AA6D1C923}" type="slidenum">
              <a:rPr lang="en-US">
                <a:solidFill>
                  <a:srgbClr val="000000"/>
                </a:solidFill>
              </a:rPr>
              <a:pPr>
                <a:defRPr/>
              </a:pPr>
              <a:t>8</a:t>
            </a:fld>
            <a:endParaRPr lang="en-US" dirty="0">
              <a:solidFill>
                <a:srgbClr val="000000"/>
              </a:solidFill>
            </a:endParaRPr>
          </a:p>
        </p:txBody>
      </p:sp>
      <p:sp>
        <p:nvSpPr>
          <p:cNvPr id="23559" name="TextBox 11"/>
          <p:cNvSpPr txBox="1">
            <a:spLocks noChangeArrowheads="1"/>
          </p:cNvSpPr>
          <p:nvPr/>
        </p:nvSpPr>
        <p:spPr bwMode="auto">
          <a:xfrm>
            <a:off x="457200" y="1724794"/>
            <a:ext cx="8575675" cy="1200150"/>
          </a:xfrm>
          <a:prstGeom prst="rect">
            <a:avLst/>
          </a:prstGeom>
          <a:noFill/>
          <a:ln w="9525">
            <a:noFill/>
            <a:miter lim="800000"/>
            <a:headEnd/>
            <a:tailEnd/>
          </a:ln>
        </p:spPr>
        <p:txBody>
          <a:bodyPr>
            <a:spAutoFit/>
          </a:bodyPr>
          <a:lstStyle/>
          <a:p>
            <a:pPr algn="ctr" fontAlgn="base">
              <a:spcBef>
                <a:spcPct val="50000"/>
              </a:spcBef>
              <a:spcAft>
                <a:spcPct val="0"/>
              </a:spcAft>
            </a:pPr>
            <a:r>
              <a:rPr lang="en-US" sz="2400" dirty="0">
                <a:solidFill>
                  <a:srgbClr val="0000FF"/>
                </a:solidFill>
                <a:latin typeface="Calibri" pitchFamily="34" charset="0"/>
              </a:rPr>
              <a:t>Social Network</a:t>
            </a:r>
            <a:r>
              <a:rPr lang="en-US" sz="2400" dirty="0">
                <a:solidFill>
                  <a:srgbClr val="000000"/>
                </a:solidFill>
                <a:latin typeface="Calibri" pitchFamily="34" charset="0"/>
              </a:rPr>
              <a:t>:  A social structure made of nodes (individuals or organizations) and edges that connect nodes in various  relationships like friendship, kinship etc. </a:t>
            </a:r>
          </a:p>
        </p:txBody>
      </p:sp>
    </p:spTree>
    <p:extLst>
      <p:ext uri="{BB962C8B-B14F-4D97-AF65-F5344CB8AC3E}">
        <p14:creationId xmlns:p14="http://schemas.microsoft.com/office/powerpoint/2010/main" val="1771017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Quality Estimation</a:t>
            </a:r>
            <a:endParaRPr lang="zh-CN" altLang="en-US" dirty="0"/>
          </a:p>
        </p:txBody>
      </p:sp>
      <p:sp>
        <p:nvSpPr>
          <p:cNvPr id="3" name="Content Placeholder 2"/>
          <p:cNvSpPr>
            <a:spLocks noGrp="1"/>
          </p:cNvSpPr>
          <p:nvPr>
            <p:ph idx="1"/>
          </p:nvPr>
        </p:nvSpPr>
        <p:spPr/>
        <p:txBody>
          <a:bodyPr/>
          <a:lstStyle/>
          <a:p>
            <a:r>
              <a:rPr lang="en-US" altLang="zh-CN" sz="2800" dirty="0" smtClean="0"/>
              <a:t>How to measure the discovering results?</a:t>
            </a:r>
          </a:p>
          <a:p>
            <a:pPr lvl="1"/>
            <a:endParaRPr lang="en-US" altLang="zh-CN" sz="2400" dirty="0" smtClean="0"/>
          </a:p>
          <a:p>
            <a:pPr lvl="1"/>
            <a:r>
              <a:rPr lang="en-US" altLang="zh-CN" sz="2400" dirty="0" smtClean="0"/>
              <a:t>Normalized Cut</a:t>
            </a:r>
          </a:p>
          <a:p>
            <a:pPr marL="471487" lvl="1" indent="0">
              <a:buNone/>
            </a:pPr>
            <a:r>
              <a:rPr lang="en-US" altLang="zh-CN" sz="2400" dirty="0" smtClean="0"/>
              <a:t>	</a:t>
            </a:r>
          </a:p>
          <a:p>
            <a:pPr lvl="1"/>
            <a:r>
              <a:rPr lang="en-US" altLang="zh-CN" sz="2400" dirty="0" smtClean="0"/>
              <a:t>Conductance</a:t>
            </a:r>
          </a:p>
          <a:p>
            <a:pPr marL="471487" lvl="1" indent="0">
              <a:buNone/>
            </a:pPr>
            <a:endParaRPr lang="en-US" altLang="zh-CN" sz="2400" dirty="0" smtClean="0"/>
          </a:p>
          <a:p>
            <a:pPr lvl="1"/>
            <a:r>
              <a:rPr lang="en-US" altLang="zh-CN" sz="2400" dirty="0" smtClean="0"/>
              <a:t>Kernighan-Lin (KL) objective</a:t>
            </a:r>
          </a:p>
          <a:p>
            <a:pPr lvl="1"/>
            <a:endParaRPr lang="en-US" altLang="zh-CN" sz="2400" dirty="0"/>
          </a:p>
          <a:p>
            <a:pPr marL="471487" lvl="1" indent="0">
              <a:buNone/>
            </a:pPr>
            <a:endParaRPr lang="en-US" altLang="zh-CN" sz="2400" dirty="0" smtClean="0"/>
          </a:p>
          <a:p>
            <a:pPr marL="471487" lvl="1" indent="0">
              <a:buNone/>
            </a:pPr>
            <a:endParaRPr lang="en-US" altLang="zh-CN" sz="2300" dirty="0" smtClean="0"/>
          </a:p>
          <a:p>
            <a:pPr marL="471487" lvl="1" indent="0">
              <a:buNone/>
            </a:pPr>
            <a:endParaRPr lang="en-US" altLang="zh-CN" sz="2300" dirty="0" smtClean="0"/>
          </a:p>
        </p:txBody>
      </p:sp>
      <p:sp>
        <p:nvSpPr>
          <p:cNvPr id="4" name="Date Placeholder 3"/>
          <p:cNvSpPr>
            <a:spLocks noGrp="1"/>
          </p:cNvSpPr>
          <p:nvPr>
            <p:ph type="dt" sz="half" idx="10"/>
          </p:nvPr>
        </p:nvSpPr>
        <p:spPr/>
        <p:txBody>
          <a:bodyPr/>
          <a:lstStyle/>
          <a:p>
            <a:pPr>
              <a:defRPr/>
            </a:pPr>
            <a:fld id="{B0DB3B57-E521-4D6A-BED5-76BE30EF54E1}" type="datetime1">
              <a:rPr lang="en-US" altLang="zh-CN" smtClean="0">
                <a:solidFill>
                  <a:srgbClr val="000000"/>
                </a:solidFill>
              </a:rPr>
              <a:pPr>
                <a:defRPr/>
              </a:pPr>
              <a:t>12/2/17</a:t>
            </a:fld>
            <a:endParaRPr lang="en-US" altLang="zh-CN">
              <a:solidFill>
                <a:srgbClr val="000000"/>
              </a:solidFill>
            </a:endParaRPr>
          </a:p>
        </p:txBody>
      </p:sp>
      <p:graphicFrame>
        <p:nvGraphicFramePr>
          <p:cNvPr id="5" name="Object 4"/>
          <p:cNvGraphicFramePr>
            <a:graphicFrameLocks noChangeAspect="1"/>
          </p:cNvGraphicFramePr>
          <p:nvPr>
            <p:extLst/>
          </p:nvPr>
        </p:nvGraphicFramePr>
        <p:xfrm>
          <a:off x="4139952" y="2522538"/>
          <a:ext cx="3553469" cy="906462"/>
        </p:xfrm>
        <a:graphic>
          <a:graphicData uri="http://schemas.openxmlformats.org/presentationml/2006/ole">
            <mc:AlternateContent xmlns:mc="http://schemas.openxmlformats.org/markup-compatibility/2006">
              <mc:Choice xmlns:v="urn:schemas-microsoft-com:vml" Requires="v">
                <p:oleObj spid="_x0000_s7183" name="Equation" r:id="rId4" imgW="2044440" imgH="520560" progId="Equation.3">
                  <p:embed/>
                </p:oleObj>
              </mc:Choice>
              <mc:Fallback>
                <p:oleObj name="Equation" r:id="rId4" imgW="2044440" imgH="520560" progId="Equation.3">
                  <p:embed/>
                  <p:pic>
                    <p:nvPicPr>
                      <p:cNvPr id="0" name=""/>
                      <p:cNvPicPr/>
                      <p:nvPr/>
                    </p:nvPicPr>
                    <p:blipFill>
                      <a:blip r:embed="rId5"/>
                      <a:stretch>
                        <a:fillRect/>
                      </a:stretch>
                    </p:blipFill>
                    <p:spPr>
                      <a:xfrm>
                        <a:off x="4139952" y="2522538"/>
                        <a:ext cx="3553469" cy="906462"/>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4139952" y="3536519"/>
          <a:ext cx="3934073" cy="900593"/>
        </p:xfrm>
        <a:graphic>
          <a:graphicData uri="http://schemas.openxmlformats.org/presentationml/2006/ole">
            <mc:AlternateContent xmlns:mc="http://schemas.openxmlformats.org/markup-compatibility/2006">
              <mc:Choice xmlns:v="urn:schemas-microsoft-com:vml" Requires="v">
                <p:oleObj spid="_x0000_s7184" name="Equation" r:id="rId6" imgW="2273040" imgH="520560" progId="Equation.3">
                  <p:embed/>
                </p:oleObj>
              </mc:Choice>
              <mc:Fallback>
                <p:oleObj name="Equation" r:id="rId6" imgW="2273040" imgH="520560" progId="Equation.3">
                  <p:embed/>
                  <p:pic>
                    <p:nvPicPr>
                      <p:cNvPr id="0" name=""/>
                      <p:cNvPicPr>
                        <a:picLocks noChangeAspect="1" noChangeArrowheads="1"/>
                      </p:cNvPicPr>
                      <p:nvPr/>
                    </p:nvPicPr>
                    <p:blipFill>
                      <a:blip r:embed="rId7"/>
                      <a:srcRect/>
                      <a:stretch>
                        <a:fillRect/>
                      </a:stretch>
                    </p:blipFill>
                    <p:spPr bwMode="auto">
                      <a:xfrm>
                        <a:off x="4139952" y="3536519"/>
                        <a:ext cx="3934073" cy="900593"/>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nvPr>
        </p:nvGraphicFramePr>
        <p:xfrm>
          <a:off x="2067955" y="5053681"/>
          <a:ext cx="4592277" cy="751583"/>
        </p:xfrm>
        <a:graphic>
          <a:graphicData uri="http://schemas.openxmlformats.org/presentationml/2006/ole">
            <mc:AlternateContent xmlns:mc="http://schemas.openxmlformats.org/markup-compatibility/2006">
              <mc:Choice xmlns:v="urn:schemas-microsoft-com:vml" Requires="v">
                <p:oleObj spid="_x0000_s7185" name="Equation" r:id="rId8" imgW="2171520" imgH="355320" progId="Equation.3">
                  <p:embed/>
                </p:oleObj>
              </mc:Choice>
              <mc:Fallback>
                <p:oleObj name="Equation" r:id="rId8" imgW="2171520" imgH="355320" progId="Equation.3">
                  <p:embed/>
                  <p:pic>
                    <p:nvPicPr>
                      <p:cNvPr id="0" name=""/>
                      <p:cNvPicPr>
                        <a:picLocks noChangeAspect="1" noChangeArrowheads="1"/>
                      </p:cNvPicPr>
                      <p:nvPr/>
                    </p:nvPicPr>
                    <p:blipFill>
                      <a:blip r:embed="rId9"/>
                      <a:srcRect/>
                      <a:stretch>
                        <a:fillRect/>
                      </a:stretch>
                    </p:blipFill>
                    <p:spPr bwMode="auto">
                      <a:xfrm>
                        <a:off x="2067955" y="5053681"/>
                        <a:ext cx="4592277" cy="7515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9883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914400" marR="0" indent="-457200" algn="ctr" defTabSz="914400" rtl="0" eaLnBrk="1" fontAlgn="base" latinLnBrk="0" hangingPunct="1">
          <a:lnSpc>
            <a:spcPct val="100000"/>
          </a:lnSpc>
          <a:spcBef>
            <a:spcPct val="50000"/>
          </a:spcBef>
          <a:spcAft>
            <a:spcPct val="0"/>
          </a:spcAft>
          <a:buClrTx/>
          <a:buSzTx/>
          <a:buFontTx/>
          <a:buNone/>
          <a:tabLst/>
          <a:defRPr kumimoji="0" lang="zh-CN" altLang="en-US" sz="25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412</TotalTime>
  <Words>3021</Words>
  <Application>Microsoft Macintosh PowerPoint</Application>
  <PresentationFormat>全屏显示(4:3)</PresentationFormat>
  <Paragraphs>606</Paragraphs>
  <Slides>41</Slides>
  <Notes>32</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1</vt:i4>
      </vt:variant>
      <vt:variant>
        <vt:lpstr>幻灯片标题</vt:lpstr>
      </vt:variant>
      <vt:variant>
        <vt:i4>41</vt:i4>
      </vt:variant>
    </vt:vector>
  </HeadingPairs>
  <TitlesOfParts>
    <vt:vector size="55" baseType="lpstr">
      <vt:lpstr>ＭＳ Ｐゴシック</vt:lpstr>
      <vt:lpstr>SimSun</vt:lpstr>
      <vt:lpstr>Verdana</vt:lpstr>
      <vt:lpstr>宋体</vt:lpstr>
      <vt:lpstr>Arial</vt:lpstr>
      <vt:lpstr>Calibri</vt:lpstr>
      <vt:lpstr>Symbol</vt:lpstr>
      <vt:lpstr>Times New Roman</vt:lpstr>
      <vt:lpstr>Wingdings</vt:lpstr>
      <vt:lpstr>Office Theme</vt:lpstr>
      <vt:lpstr>1_Profile</vt:lpstr>
      <vt:lpstr>2_Profile</vt:lpstr>
      <vt:lpstr>1_Office Theme</vt:lpstr>
      <vt:lpstr>Equation</vt:lpstr>
      <vt:lpstr>Social Networks and Social Media</vt:lpstr>
      <vt:lpstr>Why do statistics</vt:lpstr>
      <vt:lpstr>Networks and Representation</vt:lpstr>
      <vt:lpstr>Basic Concepts</vt:lpstr>
      <vt:lpstr>Statistical Properties</vt:lpstr>
      <vt:lpstr>Statistical Properties</vt:lpstr>
      <vt:lpstr>Why do statistics</vt:lpstr>
      <vt:lpstr>Networks and Representation</vt:lpstr>
      <vt:lpstr>Quality Estimation</vt:lpstr>
      <vt:lpstr>Quality Estimation: Modularity</vt:lpstr>
      <vt:lpstr>The Kernighan-Lin (KL) algorithm</vt:lpstr>
      <vt:lpstr>The Kernighan-Lin (KL) algorithm con’t</vt:lpstr>
      <vt:lpstr>The Kernighan-Lin (KL) algorithm con’t</vt:lpstr>
      <vt:lpstr>Edge Betweenness Method</vt:lpstr>
      <vt:lpstr>Edge Betweenness Method</vt:lpstr>
      <vt:lpstr>Edge Betweenness Method con’t</vt:lpstr>
      <vt:lpstr>Modularity Matrix</vt:lpstr>
      <vt:lpstr>Modularity Maximization Example</vt:lpstr>
      <vt:lpstr>Spectral Clustering</vt:lpstr>
      <vt:lpstr>Spectral Clustering Example</vt:lpstr>
      <vt:lpstr>Multi-level Graph Partitioning</vt:lpstr>
      <vt:lpstr>Multi-level Graph Partitioning</vt:lpstr>
      <vt:lpstr>Other works</vt:lpstr>
      <vt:lpstr>Link Prediction in Social Networks</vt:lpstr>
      <vt:lpstr>Outline</vt:lpstr>
      <vt:lpstr>Link Prediction using Collaborative Filtering</vt:lpstr>
      <vt:lpstr>Challenges in Link Prediction</vt:lpstr>
      <vt:lpstr>Link Prediction using Collaborative Filtering</vt:lpstr>
      <vt:lpstr>Memory-based Approach</vt:lpstr>
      <vt:lpstr>Algorithms: User-Based Algorithms (Breese et al, UAI98)</vt:lpstr>
      <vt:lpstr>Algorithms: User-Based Algorithms (Breese et al, UAI98)</vt:lpstr>
      <vt:lpstr>Algorithm: Amazon’s Method</vt:lpstr>
      <vt:lpstr>Item-based CF Example: infer (user 1, item 3)</vt:lpstr>
      <vt:lpstr>How to Calculate Similarity (Item 3 and Item 5)?</vt:lpstr>
      <vt:lpstr>Similarity between Items</vt:lpstr>
      <vt:lpstr>Similarity between items</vt:lpstr>
      <vt:lpstr>Prediction: Calculating ranking r(user1,item3)</vt:lpstr>
      <vt:lpstr>Major Challenges</vt:lpstr>
      <vt:lpstr>Major Challenges (cont.)</vt:lpstr>
      <vt:lpstr>Ratings per Movie in Training Data</vt:lpstr>
      <vt:lpstr>Ratings per User in Training Data</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Networks and Social Media</dc:title>
  <dc:creator>csyuan</dc:creator>
  <cp:lastModifiedBy>myy.james.young@gmail.com</cp:lastModifiedBy>
  <cp:revision>54</cp:revision>
  <dcterms:created xsi:type="dcterms:W3CDTF">2006-08-16T00:00:00Z</dcterms:created>
  <dcterms:modified xsi:type="dcterms:W3CDTF">2017-12-02T12:26:23Z</dcterms:modified>
</cp:coreProperties>
</file>