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 id="2147483757" r:id="rId2"/>
  </p:sldMasterIdLst>
  <p:notesMasterIdLst>
    <p:notesMasterId r:id="rId48"/>
  </p:notesMasterIdLst>
  <p:handoutMasterIdLst>
    <p:handoutMasterId r:id="rId49"/>
  </p:handoutMasterIdLst>
  <p:sldIdLst>
    <p:sldId id="256" r:id="rId3"/>
    <p:sldId id="421" r:id="rId4"/>
    <p:sldId id="422" r:id="rId5"/>
    <p:sldId id="423" r:id="rId6"/>
    <p:sldId id="327" r:id="rId7"/>
    <p:sldId id="326" r:id="rId8"/>
    <p:sldId id="424" r:id="rId9"/>
    <p:sldId id="425" r:id="rId10"/>
    <p:sldId id="429" r:id="rId11"/>
    <p:sldId id="426" r:id="rId12"/>
    <p:sldId id="427" r:id="rId13"/>
    <p:sldId id="533" r:id="rId14"/>
    <p:sldId id="328" r:id="rId15"/>
    <p:sldId id="458" r:id="rId16"/>
    <p:sldId id="329" r:id="rId17"/>
    <p:sldId id="330" r:id="rId18"/>
    <p:sldId id="332" r:id="rId19"/>
    <p:sldId id="459" r:id="rId20"/>
    <p:sldId id="460" r:id="rId21"/>
    <p:sldId id="454" r:id="rId22"/>
    <p:sldId id="435" r:id="rId23"/>
    <p:sldId id="436" r:id="rId24"/>
    <p:sldId id="437" r:id="rId25"/>
    <p:sldId id="538" r:id="rId26"/>
    <p:sldId id="539" r:id="rId27"/>
    <p:sldId id="541" r:id="rId28"/>
    <p:sldId id="438" r:id="rId29"/>
    <p:sldId id="439" r:id="rId30"/>
    <p:sldId id="440" r:id="rId31"/>
    <p:sldId id="540" r:id="rId32"/>
    <p:sldId id="498" r:id="rId33"/>
    <p:sldId id="499" r:id="rId34"/>
    <p:sldId id="502" r:id="rId35"/>
    <p:sldId id="503" r:id="rId36"/>
    <p:sldId id="535" r:id="rId37"/>
    <p:sldId id="536" r:id="rId38"/>
    <p:sldId id="500" r:id="rId39"/>
    <p:sldId id="501" r:id="rId40"/>
    <p:sldId id="446" r:id="rId41"/>
    <p:sldId id="447" r:id="rId42"/>
    <p:sldId id="527" r:id="rId43"/>
    <p:sldId id="448" r:id="rId44"/>
    <p:sldId id="490" r:id="rId45"/>
    <p:sldId id="449" r:id="rId46"/>
    <p:sldId id="537"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ke" initials="y" lastIdx="1" clrIdx="0">
    <p:extLst>
      <p:ext uri="{19B8F6BF-5375-455C-9EA6-DF929625EA0E}">
        <p15:presenceInfo xmlns:p15="http://schemas.microsoft.com/office/powerpoint/2012/main" userId="S-1-5-21-720780846-2066618403-860360866-344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C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67" y="2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D9761D-1F95-3B4C-BE9C-CDD1389A8812}" type="datetimeFigureOut">
              <a:rPr lang="en-US" smtClean="0"/>
              <a:t>11/09/2017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ADCD51-711A-044D-9B2C-C47F74A9A11F}" type="slidenum">
              <a:rPr lang="en-US" smtClean="0"/>
              <a:t>‹#›</a:t>
            </a:fld>
            <a:endParaRPr lang="en-US"/>
          </a:p>
        </p:txBody>
      </p:sp>
    </p:spTree>
    <p:extLst>
      <p:ext uri="{BB962C8B-B14F-4D97-AF65-F5344CB8AC3E}">
        <p14:creationId xmlns:p14="http://schemas.microsoft.com/office/powerpoint/2010/main" val="854895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5A596-FA52-0448-9C24-EA3FEFB30C0E}" type="datetimeFigureOut">
              <a:rPr lang="en-US" smtClean="0"/>
              <a:t>11/09/2017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C5791-7364-9E4F-986D-297FD347B6DE}" type="slidenum">
              <a:rPr lang="en-US" smtClean="0"/>
              <a:t>‹#›</a:t>
            </a:fld>
            <a:endParaRPr lang="en-US"/>
          </a:p>
        </p:txBody>
      </p:sp>
    </p:spTree>
    <p:extLst>
      <p:ext uri="{BB962C8B-B14F-4D97-AF65-F5344CB8AC3E}">
        <p14:creationId xmlns:p14="http://schemas.microsoft.com/office/powerpoint/2010/main" val="6151994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Generalize</a:t>
            </a:r>
            <a:r>
              <a:rPr lang="en-US" baseline="0" dirty="0" smtClean="0"/>
              <a:t> the map/reduce framework</a:t>
            </a:r>
          </a:p>
          <a:p>
            <a:endParaRPr lang="en-US" dirty="0"/>
          </a:p>
        </p:txBody>
      </p:sp>
      <p:sp>
        <p:nvSpPr>
          <p:cNvPr id="4" name="Slide Number Placeholder 3"/>
          <p:cNvSpPr>
            <a:spLocks noGrp="1"/>
          </p:cNvSpPr>
          <p:nvPr>
            <p:ph type="sldNum" sz="quarter" idx="10"/>
          </p:nvPr>
        </p:nvSpPr>
        <p:spPr/>
        <p:txBody>
          <a:bodyPr/>
          <a:lstStyle/>
          <a:p>
            <a:fld id="{B135B260-FE6E-D048-9DA9-096E9E98A9DF}" type="slidenum">
              <a:rPr lang="en-US" smtClean="0"/>
              <a:t>5</a:t>
            </a:fld>
            <a:endParaRPr lang="en-US"/>
          </a:p>
        </p:txBody>
      </p:sp>
    </p:spTree>
    <p:extLst>
      <p:ext uri="{BB962C8B-B14F-4D97-AF65-F5344CB8AC3E}">
        <p14:creationId xmlns:p14="http://schemas.microsoft.com/office/powerpoint/2010/main" val="196291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23899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1571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19534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11851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CF164A81-75B2-194C-A843-C64EC5C16B31}" type="datetime1">
              <a:rPr lang="en-US" smtClean="0"/>
              <a:t>11/09/2017</a:t>
            </a:fld>
            <a:endParaRPr lang="en-US" dirty="0"/>
          </a:p>
        </p:txBody>
      </p:sp>
      <p:sp>
        <p:nvSpPr>
          <p:cNvPr id="5" name="Footer Placeholder 4"/>
          <p:cNvSpPr>
            <a:spLocks noGrp="1"/>
          </p:cNvSpPr>
          <p:nvPr>
            <p:ph type="ftr" sz="quarter" idx="11"/>
          </p:nvPr>
        </p:nvSpPr>
        <p:spPr>
          <a:xfrm>
            <a:off x="5638800" y="6122894"/>
            <a:ext cx="2895600" cy="257810"/>
          </a:xfrm>
        </p:spPr>
        <p:txBody>
          <a:bodyPr/>
          <a:lstStyle/>
          <a:p>
            <a:endParaRPr lang="en-US" dirty="0"/>
          </a:p>
        </p:txBody>
      </p:sp>
      <p:sp>
        <p:nvSpPr>
          <p:cNvPr id="6" name="Slide Number Placeholder 5"/>
          <p:cNvSpPr>
            <a:spLocks noGrp="1"/>
          </p:cNvSpPr>
          <p:nvPr>
            <p:ph type="sldNum" sz="quarter" idx="12"/>
          </p:nvPr>
        </p:nvSpPr>
        <p:spPr>
          <a:xfrm>
            <a:off x="4191000" y="6122894"/>
            <a:ext cx="762000" cy="271463"/>
          </a:xfrm>
        </p:spPr>
        <p:txBody>
          <a:bodyPr/>
          <a:lstStyle/>
          <a:p>
            <a:fld id="{FA84A37A-AFC2-4A01-80A1-FC20F2C0D5B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08DB3-0A53-D340-B3CF-599B34F5F3EB}" type="datetime1">
              <a:rPr lang="en-US" smtClean="0"/>
              <a:t>11/09/2017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B1032-EA64-7144-B003-9BCC9D94B503}" type="slidenum">
              <a:rPr lang="en-US" smtClean="0"/>
              <a:t>‹#›</a:t>
            </a:fld>
            <a:endParaRPr lang="en-US" dirty="0"/>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dirty="0" smtClean="0"/>
              <a:t>Drag picture to placeholder or click icon to add</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CD6682E5-7E97-2F44-B961-B3631B15779F}" type="datetime1">
              <a:rPr lang="en-US" smtClean="0"/>
              <a:t>11/09/2017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80742E74-C78C-C942-965B-B6CC6D494C40}" type="datetime1">
              <a:rPr lang="en-US" smtClean="0"/>
              <a:t>11/09/2017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0DD67E5-F24F-664E-AC9C-26173D2CF6BA}" type="datetime1">
              <a:rPr lang="en-US" smtClean="0"/>
              <a:t>11/09/2017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5DF139F-CB8F-D149-BA56-8B0C015E5021}" type="datetime1">
              <a:rPr lang="en-US" smtClean="0"/>
              <a:t>11/09/2017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stretch>
            <a:fillRect/>
          </a:stretch>
        </p:blipFill>
        <p:spPr>
          <a:xfrm>
            <a:off x="20923" y="2818500"/>
            <a:ext cx="7668994" cy="2296266"/>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11/09/2017</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extLst>
      <p:ext uri="{BB962C8B-B14F-4D97-AF65-F5344CB8AC3E}">
        <p14:creationId xmlns:p14="http://schemas.microsoft.com/office/powerpoint/2010/main" val="319115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49969413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11/09/2017</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3480095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11/09/2017</a:t>
            </a:fld>
            <a:endParaRPr lang="en-US" dirty="0">
              <a:solidFill>
                <a:srgbClr val="262626">
                  <a:lumMod val="85000"/>
                  <a:lumOff val="15000"/>
                </a:srgb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54858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solidFill>
                  <a:srgbClr val="262626">
                    <a:tint val="75000"/>
                  </a:srgbClr>
                </a:solidFill>
              </a:rPr>
              <a:pPr/>
              <a:t>11/09/2017</a:t>
            </a:fld>
            <a:endParaRPr lang="en-US" dirty="0">
              <a:solidFill>
                <a:srgbClr val="262626">
                  <a:tint val="75000"/>
                </a:srgbClr>
              </a:solidFill>
            </a:endParaRPr>
          </a:p>
        </p:txBody>
      </p:sp>
      <p:sp>
        <p:nvSpPr>
          <p:cNvPr id="6" name="Footer Placeholder 5"/>
          <p:cNvSpPr>
            <a:spLocks noGrp="1"/>
          </p:cNvSpPr>
          <p:nvPr>
            <p:ph type="ftr" sz="quarter" idx="11"/>
          </p:nvPr>
        </p:nvSpPr>
        <p:spPr/>
        <p:txBody>
          <a:bodyPr/>
          <a:lstStyle/>
          <a:p>
            <a:endParaRPr lang="en-US" dirty="0">
              <a:solidFill>
                <a:srgbClr val="262626">
                  <a:tint val="75000"/>
                </a:srgbClr>
              </a:solidFill>
            </a:endParaRPr>
          </a:p>
        </p:txBody>
      </p:sp>
      <p:sp>
        <p:nvSpPr>
          <p:cNvPr id="7" name="Slide Number Placeholder 6"/>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35600800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542CA6-DA21-D448-9BFF-3B41542CED08}" type="datetime1">
              <a:rPr lang="en-US" smtClean="0"/>
              <a:t>11/09/2017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11/09/2017</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679728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solidFill>
                  <a:srgbClr val="262626">
                    <a:tint val="75000"/>
                  </a:srgbClr>
                </a:solidFill>
              </a:rPr>
              <a:pPr/>
              <a:t>11/09/2017</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141320212"/>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11/09/2017</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extLst>
      <p:ext uri="{BB962C8B-B14F-4D97-AF65-F5344CB8AC3E}">
        <p14:creationId xmlns:p14="http://schemas.microsoft.com/office/powerpoint/2010/main" val="3475683902"/>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11/09/2017</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62195952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11/09/2017</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b="1" dirty="0">
              <a:solidFill>
                <a:prstClr val="white"/>
              </a:solidFill>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88703887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b="1" dirty="0">
              <a:solidFill>
                <a:prstClr val="white"/>
              </a:solidFill>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11/09/2017</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8072480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solidFill>
                  <a:srgbClr val="262626">
                    <a:tint val="75000"/>
                  </a:srgbClr>
                </a:solidFill>
              </a:rPr>
              <a:pPr/>
              <a:t>11/09/2017</a:t>
            </a:fld>
            <a:endParaRPr lang="en-US" dirty="0">
              <a:solidFill>
                <a:srgbClr val="262626">
                  <a:tint val="7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extLst>
      <p:ext uri="{BB962C8B-B14F-4D97-AF65-F5344CB8AC3E}">
        <p14:creationId xmlns:p14="http://schemas.microsoft.com/office/powerpoint/2010/main" val="334099902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11/09/2017</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33788019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solidFill>
                  <a:srgbClr val="262626">
                    <a:tint val="75000"/>
                  </a:srgbClr>
                </a:solidFill>
              </a:rPr>
              <a:pPr/>
              <a:t>11/09/2017</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73820FCD-5F4C-4989-BE05-0A8208BCBC21}"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28862909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F87D6CFC-0B4B-2148-A17F-CDDE4D02F4BF}" type="datetime1">
              <a:rPr lang="en-US" smtClean="0"/>
              <a:t>11/09/2017</a:t>
            </a:fld>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dirty="0" smtClean="0"/>
              <a:t>Drag picture to placeholder or click icon to add</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00D79-2A23-4C40-804A-C01F394F0C72}" type="datetime1">
              <a:rPr lang="en-US" smtClean="0"/>
              <a:t>11/09/2017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674B835-C713-9846-B110-24995DE671EF}" type="datetime1">
              <a:rPr lang="en-US" smtClean="0"/>
              <a:t>11/09/2017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0393BC9-E94F-5B47-BD76-EECA0CBE7CA1}" type="datetime1">
              <a:rPr lang="en-US" smtClean="0"/>
              <a:t>11/09/2017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7F308A2-EBB5-744B-B5B4-7699A7EC7B98}" type="datetime1">
              <a:rPr lang="en-US" smtClean="0"/>
              <a:t>11/09/2017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9C9872E7-27FD-CA40-8E81-E7A5851A1F00}" type="datetime1">
              <a:rPr lang="en-US" smtClean="0"/>
              <a:t>11/09/2017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F37C8EB-B6A2-A747-83AD-60E35A0235F5}" type="datetime1">
              <a:rPr lang="en-US" smtClean="0"/>
              <a:t>11/09/2017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4.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F6F81F14-9AEC-394B-B8F6-AE69A194437D}" type="datetime1">
              <a:rPr lang="en-US" smtClean="0"/>
              <a:t>11/09/2017</a:t>
            </a:fld>
            <a:endParaRPr lang="en-US" dirty="0"/>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dirty="0"/>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EBFB1032-EA64-7144-B003-9BCC9D94B50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Lst>
  <p:hf hdr="0" ft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258050E-B668-4FA7-85AD-C750C80A6E9B}" type="datetimeFigureOut">
              <a:rPr lang="en-US" smtClean="0">
                <a:solidFill>
                  <a:srgbClr val="262626">
                    <a:tint val="75000"/>
                  </a:srgbClr>
                </a:solidFill>
              </a:rPr>
              <a:pPr defTabSz="914400"/>
              <a:t>11/09/2017</a:t>
            </a:fld>
            <a:endParaRPr lang="en-US" dirty="0">
              <a:solidFill>
                <a:srgbClr val="262626">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srgbClr val="262626">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240D5ECE-8B49-45CD-BE81-EF81920D1969}" type="slidenum">
              <a:rPr lang="en-US" smtClean="0">
                <a:solidFill>
                  <a:srgbClr val="262626">
                    <a:tint val="75000"/>
                  </a:srgbClr>
                </a:solidFill>
              </a:rPr>
              <a:pPr defTabSz="914400"/>
              <a:t>‹#›</a:t>
            </a:fld>
            <a:endParaRPr lang="en-US" dirty="0">
              <a:solidFill>
                <a:srgbClr val="262626">
                  <a:tint val="75000"/>
                </a:srgbClr>
              </a:solidFill>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568922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 Id="rId5" Type="http://schemas.openxmlformats.org/officeDocument/2006/relationships/image" Target="../media/image27.emf"/><Relationship Id="rId4" Type="http://schemas.openxmlformats.org/officeDocument/2006/relationships/image" Target="../media/image26.emf"/></Relationships>
</file>

<file path=ppt/slides/_rels/slide1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2.xml"/><Relationship Id="rId4" Type="http://schemas.openxmlformats.org/officeDocument/2006/relationships/image" Target="../media/image29.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3.xml"/><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ags" Target="../tags/tag4.xml"/><Relationship Id="rId4" Type="http://schemas.openxmlformats.org/officeDocument/2006/relationships/image" Target="../media/image30.emf"/></Relationships>
</file>

<file path=ppt/slides/_rels/slide18.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hyperlink" Target="http://spark.apache.org/docs/latest/programming-guide.html#transformations" TargetMode="Externa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hyperlink" Target="https://docs.python.org/2/reference/expressions.html#lambda" TargetMode="Externa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hyperlink" Target="http://daringfireball.net/projects/markdown/syntax" TargetMode="Externa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hyperlink" Target="http://www.cse.ust.hk/msbd5003/SimpleApp.py" TargetMode="Externa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hyperlink" Target="https://www.cse.ust.hk/msbd5003/nb/rdd.ipynb" TargetMode="Externa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cse.ust.hk/msbd5003/nb/PMI.ipynb" TargetMode="Externa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hyperlink" Target="http://shabal.in/visuals/kmeans/6.html" TargetMode="Externa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5"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9173" y="792956"/>
            <a:ext cx="7781442" cy="3271838"/>
          </a:xfrm>
        </p:spPr>
        <p:txBody>
          <a:bodyPr/>
          <a:lstStyle/>
          <a:p>
            <a:r>
              <a:rPr lang="en-US" sz="4000" dirty="0" smtClean="0"/>
              <a:t>Big Data Computing</a:t>
            </a:r>
            <a:br>
              <a:rPr lang="en-US" sz="4000" dirty="0" smtClean="0"/>
            </a:br>
            <a:r>
              <a:rPr lang="en-US" sz="4000" dirty="0" smtClean="0"/>
              <a:t/>
            </a:r>
            <a:br>
              <a:rPr lang="en-US" sz="4000" dirty="0" smtClean="0"/>
            </a:br>
            <a:r>
              <a:rPr lang="en-US" sz="4000" dirty="0" smtClean="0"/>
              <a:t>Spark Basics and RDD</a:t>
            </a:r>
            <a:endParaRPr lang="en-US" sz="2800" dirty="0"/>
          </a:p>
        </p:txBody>
      </p:sp>
      <p:sp>
        <p:nvSpPr>
          <p:cNvPr id="3" name="Subtitle 2"/>
          <p:cNvSpPr>
            <a:spLocks noGrp="1"/>
          </p:cNvSpPr>
          <p:nvPr>
            <p:ph type="subTitle" idx="1"/>
          </p:nvPr>
        </p:nvSpPr>
        <p:spPr>
          <a:xfrm>
            <a:off x="914400" y="4250531"/>
            <a:ext cx="7342188" cy="1536471"/>
          </a:xfrm>
        </p:spPr>
        <p:txBody>
          <a:bodyPr>
            <a:normAutofit/>
          </a:bodyPr>
          <a:lstStyle/>
          <a:p>
            <a:r>
              <a:rPr lang="en-US" sz="3000" b="1" dirty="0" err="1" smtClean="0">
                <a:solidFill>
                  <a:srgbClr val="800000"/>
                </a:solidFill>
              </a:rPr>
              <a:t>Ke</a:t>
            </a:r>
            <a:r>
              <a:rPr lang="en-US" sz="3000" b="1" dirty="0" smtClean="0">
                <a:solidFill>
                  <a:srgbClr val="800000"/>
                </a:solidFill>
              </a:rPr>
              <a:t> Yi</a:t>
            </a:r>
            <a:endParaRPr lang="en-US" sz="3000" b="1" dirty="0">
              <a:solidFill>
                <a:srgbClr val="800000"/>
              </a:solidFill>
            </a:endParaRPr>
          </a:p>
        </p:txBody>
      </p:sp>
      <p:sp>
        <p:nvSpPr>
          <p:cNvPr id="4" name="Slide Number Placeholder 3"/>
          <p:cNvSpPr>
            <a:spLocks noGrp="1"/>
          </p:cNvSpPr>
          <p:nvPr>
            <p:ph type="sldNum" sz="quarter" idx="12"/>
          </p:nvPr>
        </p:nvSpPr>
        <p:spPr/>
        <p:txBody>
          <a:bodyPr/>
          <a:lstStyle/>
          <a:p>
            <a:fld id="{FA84A37A-AFC2-4A01-80A1-FC20F2C0D5BB}" type="slidenum">
              <a:rPr lang="en-US" smtClean="0"/>
              <a:pPr/>
              <a:t>1</a:t>
            </a:fld>
            <a:endParaRPr lang="en-US" dirty="0"/>
          </a:p>
        </p:txBody>
      </p:sp>
    </p:spTree>
    <p:extLst>
      <p:ext uri="{BB962C8B-B14F-4D97-AF65-F5344CB8AC3E}">
        <p14:creationId xmlns:p14="http://schemas.microsoft.com/office/powerpoint/2010/main" val="996738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Data Sharing</a:t>
            </a:r>
          </a:p>
        </p:txBody>
      </p:sp>
      <p:pic>
        <p:nvPicPr>
          <p:cNvPr id="6" name="Content Placeholder 5"/>
          <p:cNvPicPr>
            <a:picLocks noGrp="1" noChangeAspect="1"/>
          </p:cNvPicPr>
          <p:nvPr>
            <p:ph idx="1"/>
          </p:nvPr>
        </p:nvPicPr>
        <p:blipFill>
          <a:blip r:embed="rId2"/>
          <a:stretch>
            <a:fillRect/>
          </a:stretch>
        </p:blipFill>
        <p:spPr>
          <a:xfrm>
            <a:off x="677476" y="2098585"/>
            <a:ext cx="7942612" cy="3777429"/>
          </a:xfrm>
          <a:prstGeom prst="rect">
            <a:avLst/>
          </a:prstGeom>
        </p:spPr>
      </p:pic>
      <p:sp>
        <p:nvSpPr>
          <p:cNvPr id="4" name="Slide Number Placeholder 3"/>
          <p:cNvSpPr>
            <a:spLocks noGrp="1"/>
          </p:cNvSpPr>
          <p:nvPr>
            <p:ph type="sldNum" sz="quarter" idx="12"/>
          </p:nvPr>
        </p:nvSpPr>
        <p:spPr/>
        <p:txBody>
          <a:bodyPr/>
          <a:lstStyle/>
          <a:p>
            <a:fld id="{EBFB1032-EA64-7144-B003-9BCC9D94B503}" type="slidenum">
              <a:rPr lang="en-US" smtClean="0"/>
              <a:t>10</a:t>
            </a:fld>
            <a:endParaRPr lang="en-US" dirty="0"/>
          </a:p>
        </p:txBody>
      </p:sp>
    </p:spTree>
    <p:extLst>
      <p:ext uri="{BB962C8B-B14F-4D97-AF65-F5344CB8AC3E}">
        <p14:creationId xmlns:p14="http://schemas.microsoft.com/office/powerpoint/2010/main" val="3841063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and Map Reduce Differences</a:t>
            </a:r>
          </a:p>
        </p:txBody>
      </p:sp>
      <p:pic>
        <p:nvPicPr>
          <p:cNvPr id="5" name="Content Placeholder 4"/>
          <p:cNvPicPr>
            <a:picLocks noGrp="1" noChangeAspect="1"/>
          </p:cNvPicPr>
          <p:nvPr>
            <p:ph idx="1"/>
          </p:nvPr>
        </p:nvPicPr>
        <p:blipFill>
          <a:blip r:embed="rId2"/>
          <a:stretch>
            <a:fillRect/>
          </a:stretch>
        </p:blipFill>
        <p:spPr>
          <a:xfrm>
            <a:off x="900113" y="2183686"/>
            <a:ext cx="7345362" cy="3832066"/>
          </a:xfrm>
          <a:prstGeom prst="rect">
            <a:avLst/>
          </a:prstGeom>
        </p:spPr>
      </p:pic>
      <p:sp>
        <p:nvSpPr>
          <p:cNvPr id="4" name="Slide Number Placeholder 3"/>
          <p:cNvSpPr>
            <a:spLocks noGrp="1"/>
          </p:cNvSpPr>
          <p:nvPr>
            <p:ph type="sldNum" sz="quarter" idx="12"/>
          </p:nvPr>
        </p:nvSpPr>
        <p:spPr/>
        <p:txBody>
          <a:bodyPr/>
          <a:lstStyle/>
          <a:p>
            <a:fld id="{EBFB1032-EA64-7144-B003-9BCC9D94B503}" type="slidenum">
              <a:rPr lang="en-US" smtClean="0"/>
              <a:t>11</a:t>
            </a:fld>
            <a:endParaRPr lang="en-US" dirty="0"/>
          </a:p>
        </p:txBody>
      </p:sp>
    </p:spTree>
    <p:extLst>
      <p:ext uri="{BB962C8B-B14F-4D97-AF65-F5344CB8AC3E}">
        <p14:creationId xmlns:p14="http://schemas.microsoft.com/office/powerpoint/2010/main" val="388934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BFB1032-EA64-7144-B003-9BCC9D94B503}" type="slidenum">
              <a:rPr lang="en-US" smtClean="0"/>
              <a:t>12</a:t>
            </a:fld>
            <a:endParaRPr lang="en-US" dirty="0"/>
          </a:p>
        </p:txBody>
      </p:sp>
      <p:sp>
        <p:nvSpPr>
          <p:cNvPr id="5" name="Title 4"/>
          <p:cNvSpPr>
            <a:spLocks noGrp="1"/>
          </p:cNvSpPr>
          <p:nvPr>
            <p:ph type="title"/>
          </p:nvPr>
        </p:nvSpPr>
        <p:spPr/>
        <p:txBody>
          <a:bodyPr/>
          <a:lstStyle/>
          <a:p>
            <a:r>
              <a:rPr lang="en-US" dirty="0" smtClean="0"/>
              <a:t>Spark Programming</a:t>
            </a:r>
            <a:endParaRPr lang="en-US" dirty="0"/>
          </a:p>
        </p:txBody>
      </p:sp>
    </p:spTree>
    <p:extLst>
      <p:ext uri="{BB962C8B-B14F-4D97-AF65-F5344CB8AC3E}">
        <p14:creationId xmlns:p14="http://schemas.microsoft.com/office/powerpoint/2010/main" val="3489491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8"/>
          <p:cNvSpPr>
            <a:spLocks noGrp="1"/>
          </p:cNvSpPr>
          <p:nvPr>
            <p:ph type="title"/>
          </p:nvPr>
        </p:nvSpPr>
        <p:spPr>
          <a:xfrm>
            <a:off x="152400" y="76200"/>
            <a:ext cx="8403020" cy="685800"/>
          </a:xfrm>
        </p:spPr>
        <p:txBody>
          <a:bodyPr>
            <a:normAutofit/>
          </a:bodyPr>
          <a:lstStyle/>
          <a:p>
            <a:pPr lvl="0">
              <a:spcBef>
                <a:spcPts val="0"/>
              </a:spcBef>
            </a:pPr>
            <a:r>
              <a:rPr lang="en-US" b="1" dirty="0" smtClean="0"/>
              <a:t>Resilient Distributed Datasets (RDDs)</a:t>
            </a:r>
            <a:endParaRPr lang="en-US" dirty="0">
              <a:latin typeface="+mn-lt"/>
            </a:endParaRPr>
          </a:p>
        </p:txBody>
      </p:sp>
      <p:sp>
        <p:nvSpPr>
          <p:cNvPr id="8" name="TextBox 7"/>
          <p:cNvSpPr txBox="1"/>
          <p:nvPr/>
        </p:nvSpPr>
        <p:spPr>
          <a:xfrm>
            <a:off x="160421" y="1066800"/>
            <a:ext cx="4411579" cy="3155800"/>
          </a:xfrm>
          <a:prstGeom prst="rect">
            <a:avLst/>
          </a:prstGeom>
          <a:noFill/>
        </p:spPr>
        <p:txBody>
          <a:bodyPr wrap="square" rtlCol="0">
            <a:noAutofit/>
          </a:bodyPr>
          <a:lstStyle/>
          <a:p>
            <a:pPr defTabSz="914400"/>
            <a:r>
              <a:rPr lang="en-US" sz="2400" b="1" dirty="0" smtClean="0">
                <a:solidFill>
                  <a:srgbClr val="00B0F0"/>
                </a:solidFill>
              </a:rPr>
              <a:t>A real or virtual file consisting of records</a:t>
            </a:r>
          </a:p>
          <a:p>
            <a:pPr marL="342900" indent="-342900" defTabSz="914400">
              <a:buFontTx/>
              <a:buChar char="-"/>
            </a:pPr>
            <a:endParaRPr lang="en-US" sz="2400" b="1" dirty="0" smtClean="0">
              <a:solidFill>
                <a:srgbClr val="00B0F0"/>
              </a:solidFill>
            </a:endParaRPr>
          </a:p>
          <a:p>
            <a:pPr defTabSz="914400"/>
            <a:r>
              <a:rPr lang="en-US" sz="2400" b="1" dirty="0" smtClean="0">
                <a:solidFill>
                  <a:srgbClr val="F79646"/>
                </a:solidFill>
              </a:rPr>
              <a:t>Partitioned into partitions</a:t>
            </a:r>
          </a:p>
          <a:p>
            <a:pPr defTabSz="914400"/>
            <a:endParaRPr lang="en-US" sz="2400" b="1" dirty="0">
              <a:solidFill>
                <a:srgbClr val="F79646"/>
              </a:solidFill>
            </a:endParaRPr>
          </a:p>
          <a:p>
            <a:pPr defTabSz="914400"/>
            <a:r>
              <a:rPr lang="en-US" sz="2400" b="1" dirty="0" smtClean="0">
                <a:solidFill>
                  <a:srgbClr val="00B0F0"/>
                </a:solidFill>
              </a:rPr>
              <a:t>Created through deterministic </a:t>
            </a:r>
          </a:p>
          <a:p>
            <a:pPr defTabSz="914400"/>
            <a:r>
              <a:rPr lang="en-US" sz="2400" b="1" dirty="0" smtClean="0">
                <a:solidFill>
                  <a:srgbClr val="00B0F0"/>
                </a:solidFill>
              </a:rPr>
              <a:t>transformations on:</a:t>
            </a:r>
          </a:p>
          <a:p>
            <a:pPr marL="342900" indent="-342900" defTabSz="914400">
              <a:buFontTx/>
              <a:buChar char="-"/>
            </a:pPr>
            <a:r>
              <a:rPr lang="en-US" sz="2400" b="1" dirty="0" smtClean="0">
                <a:solidFill>
                  <a:srgbClr val="262626"/>
                </a:solidFill>
              </a:rPr>
              <a:t>Data in persistent storage</a:t>
            </a:r>
          </a:p>
          <a:p>
            <a:pPr marL="342900" indent="-342900" defTabSz="914400">
              <a:buFontTx/>
              <a:buChar char="-"/>
            </a:pPr>
            <a:r>
              <a:rPr lang="en-US" sz="2400" b="1" dirty="0" smtClean="0">
                <a:solidFill>
                  <a:srgbClr val="262626"/>
                </a:solidFill>
              </a:rPr>
              <a:t>Other RDDs</a:t>
            </a:r>
          </a:p>
        </p:txBody>
      </p:sp>
      <p:grpSp>
        <p:nvGrpSpPr>
          <p:cNvPr id="4" name="Group 3"/>
          <p:cNvGrpSpPr/>
          <p:nvPr/>
        </p:nvGrpSpPr>
        <p:grpSpPr>
          <a:xfrm>
            <a:off x="4648200" y="1156154"/>
            <a:ext cx="4364461" cy="2869292"/>
            <a:chOff x="1600200" y="2083708"/>
            <a:chExt cx="4364461" cy="2869292"/>
          </a:xfrm>
        </p:grpSpPr>
        <p:pic>
          <p:nvPicPr>
            <p:cNvPr id="2" name="Picture 1"/>
            <p:cNvPicPr>
              <a:picLocks noChangeAspect="1"/>
            </p:cNvPicPr>
            <p:nvPr/>
          </p:nvPicPr>
          <p:blipFill>
            <a:blip r:embed="rId4"/>
            <a:stretch>
              <a:fillRect/>
            </a:stretch>
          </p:blipFill>
          <p:spPr>
            <a:xfrm>
              <a:off x="2057400" y="2453040"/>
              <a:ext cx="3907261" cy="2499960"/>
            </a:xfrm>
            <a:prstGeom prst="rect">
              <a:avLst/>
            </a:prstGeom>
          </p:spPr>
        </p:pic>
        <p:sp>
          <p:nvSpPr>
            <p:cNvPr id="3" name="TextBox 2"/>
            <p:cNvSpPr txBox="1"/>
            <p:nvPr/>
          </p:nvSpPr>
          <p:spPr>
            <a:xfrm>
              <a:off x="1605008" y="2743200"/>
              <a:ext cx="425116" cy="369332"/>
            </a:xfrm>
            <a:prstGeom prst="rect">
              <a:avLst/>
            </a:prstGeom>
            <a:noFill/>
          </p:spPr>
          <p:txBody>
            <a:bodyPr wrap="none" rtlCol="0">
              <a:spAutoFit/>
            </a:bodyPr>
            <a:lstStyle/>
            <a:p>
              <a:pPr defTabSz="914400"/>
              <a:r>
                <a:rPr lang="en-US" b="1" dirty="0" smtClean="0">
                  <a:solidFill>
                    <a:srgbClr val="262626"/>
                  </a:solidFill>
                </a:rPr>
                <a:t>P1</a:t>
              </a:r>
            </a:p>
          </p:txBody>
        </p:sp>
        <p:sp>
          <p:nvSpPr>
            <p:cNvPr id="6" name="TextBox 5"/>
            <p:cNvSpPr txBox="1"/>
            <p:nvPr/>
          </p:nvSpPr>
          <p:spPr>
            <a:xfrm>
              <a:off x="1600200" y="3440668"/>
              <a:ext cx="425116" cy="369332"/>
            </a:xfrm>
            <a:prstGeom prst="rect">
              <a:avLst/>
            </a:prstGeom>
            <a:noFill/>
          </p:spPr>
          <p:txBody>
            <a:bodyPr wrap="none" rtlCol="0">
              <a:spAutoFit/>
            </a:bodyPr>
            <a:lstStyle/>
            <a:p>
              <a:pPr defTabSz="914400"/>
              <a:r>
                <a:rPr lang="en-US" b="1" dirty="0" smtClean="0">
                  <a:solidFill>
                    <a:srgbClr val="262626"/>
                  </a:solidFill>
                </a:rPr>
                <a:t>P2</a:t>
              </a:r>
            </a:p>
          </p:txBody>
        </p:sp>
        <p:sp>
          <p:nvSpPr>
            <p:cNvPr id="7" name="TextBox 6"/>
            <p:cNvSpPr txBox="1"/>
            <p:nvPr/>
          </p:nvSpPr>
          <p:spPr>
            <a:xfrm>
              <a:off x="1600200" y="4114800"/>
              <a:ext cx="425116" cy="369332"/>
            </a:xfrm>
            <a:prstGeom prst="rect">
              <a:avLst/>
            </a:prstGeom>
            <a:noFill/>
          </p:spPr>
          <p:txBody>
            <a:bodyPr wrap="none" rtlCol="0">
              <a:spAutoFit/>
            </a:bodyPr>
            <a:lstStyle/>
            <a:p>
              <a:pPr defTabSz="914400"/>
              <a:r>
                <a:rPr lang="en-US" b="1" dirty="0" smtClean="0">
                  <a:solidFill>
                    <a:srgbClr val="262626"/>
                  </a:solidFill>
                </a:rPr>
                <a:t>P3</a:t>
              </a:r>
            </a:p>
          </p:txBody>
        </p:sp>
        <p:sp>
          <p:nvSpPr>
            <p:cNvPr id="9" name="TextBox 8"/>
            <p:cNvSpPr txBox="1"/>
            <p:nvPr/>
          </p:nvSpPr>
          <p:spPr>
            <a:xfrm>
              <a:off x="2580775" y="2096103"/>
              <a:ext cx="723275" cy="369332"/>
            </a:xfrm>
            <a:prstGeom prst="rect">
              <a:avLst/>
            </a:prstGeom>
            <a:noFill/>
          </p:spPr>
          <p:txBody>
            <a:bodyPr wrap="none" rtlCol="0">
              <a:spAutoFit/>
            </a:bodyPr>
            <a:lstStyle/>
            <a:p>
              <a:pPr defTabSz="914400"/>
              <a:r>
                <a:rPr lang="en-US" b="1" dirty="0" smtClean="0">
                  <a:solidFill>
                    <a:srgbClr val="262626"/>
                  </a:solidFill>
                </a:rPr>
                <a:t>RDD1</a:t>
              </a:r>
            </a:p>
          </p:txBody>
        </p:sp>
        <p:sp>
          <p:nvSpPr>
            <p:cNvPr id="10" name="TextBox 9"/>
            <p:cNvSpPr txBox="1"/>
            <p:nvPr/>
          </p:nvSpPr>
          <p:spPr>
            <a:xfrm>
              <a:off x="4876800" y="2083708"/>
              <a:ext cx="723275" cy="369332"/>
            </a:xfrm>
            <a:prstGeom prst="rect">
              <a:avLst/>
            </a:prstGeom>
            <a:noFill/>
          </p:spPr>
          <p:txBody>
            <a:bodyPr wrap="none" rtlCol="0">
              <a:spAutoFit/>
            </a:bodyPr>
            <a:lstStyle/>
            <a:p>
              <a:pPr defTabSz="914400"/>
              <a:r>
                <a:rPr lang="en-US" b="1" dirty="0" smtClean="0">
                  <a:solidFill>
                    <a:srgbClr val="262626"/>
                  </a:solidFill>
                </a:rPr>
                <a:t>RDD2</a:t>
              </a:r>
            </a:p>
          </p:txBody>
        </p:sp>
      </p:grpSp>
      <p:sp>
        <p:nvSpPr>
          <p:cNvPr id="12" name="TextBox 11"/>
          <p:cNvSpPr txBox="1"/>
          <p:nvPr/>
        </p:nvSpPr>
        <p:spPr>
          <a:xfrm>
            <a:off x="190500" y="4427291"/>
            <a:ext cx="8763000" cy="2024952"/>
          </a:xfrm>
          <a:prstGeom prst="rect">
            <a:avLst/>
          </a:prstGeom>
          <a:noFill/>
        </p:spPr>
        <p:txBody>
          <a:bodyPr wrap="square" rtlCol="0">
            <a:noAutofit/>
          </a:bodyPr>
          <a:lstStyle/>
          <a:p>
            <a:pPr defTabSz="914400"/>
            <a:r>
              <a:rPr lang="en-US" sz="2400" b="1" dirty="0" smtClean="0">
                <a:solidFill>
                  <a:srgbClr val="F4891E"/>
                </a:solidFill>
              </a:rPr>
              <a:t>RDDs do not need to be materialized</a:t>
            </a:r>
          </a:p>
          <a:p>
            <a:pPr defTabSz="914400"/>
            <a:endParaRPr lang="en-US" sz="2400" b="1" dirty="0">
              <a:solidFill>
                <a:srgbClr val="F4891E"/>
              </a:solidFill>
            </a:endParaRPr>
          </a:p>
          <a:p>
            <a:pPr defTabSz="914400"/>
            <a:r>
              <a:rPr lang="en-US" sz="2400" b="1" dirty="0" smtClean="0">
                <a:solidFill>
                  <a:srgbClr val="F4891E"/>
                </a:solidFill>
              </a:rPr>
              <a:t>Users can control two other aspects:</a:t>
            </a:r>
          </a:p>
          <a:p>
            <a:pPr marL="342900" indent="-342900" defTabSz="914400">
              <a:buFontTx/>
              <a:buChar char="-"/>
            </a:pPr>
            <a:r>
              <a:rPr lang="en-US" sz="2400" b="1" dirty="0" smtClean="0">
                <a:solidFill>
                  <a:srgbClr val="262626"/>
                </a:solidFill>
              </a:rPr>
              <a:t>Persistence</a:t>
            </a:r>
          </a:p>
          <a:p>
            <a:pPr marL="342900" indent="-342900" defTabSz="914400">
              <a:buFontTx/>
              <a:buChar char="-"/>
            </a:pPr>
            <a:r>
              <a:rPr lang="en-US" sz="2400" b="1" dirty="0" smtClean="0">
                <a:solidFill>
                  <a:srgbClr val="262626"/>
                </a:solidFill>
              </a:rPr>
              <a:t>Partitioning (e.g. key of the record)</a:t>
            </a:r>
            <a:endParaRPr lang="en-US" sz="2400" b="1" dirty="0" smtClean="0">
              <a:solidFill>
                <a:srgbClr val="FF0000"/>
              </a:solidFill>
            </a:endParaRPr>
          </a:p>
        </p:txBody>
      </p:sp>
      <p:pic>
        <p:nvPicPr>
          <p:cNvPr id="5" name="Picture 4"/>
          <p:cNvPicPr>
            <a:picLocks noChangeAspect="1"/>
          </p:cNvPicPr>
          <p:nvPr/>
        </p:nvPicPr>
        <p:blipFill>
          <a:blip r:embed="rId5"/>
          <a:stretch>
            <a:fillRect/>
          </a:stretch>
        </p:blipFill>
        <p:spPr>
          <a:xfrm>
            <a:off x="5628775" y="4222600"/>
            <a:ext cx="2791950" cy="1701432"/>
          </a:xfrm>
          <a:prstGeom prst="rect">
            <a:avLst/>
          </a:prstGeom>
        </p:spPr>
      </p:pic>
    </p:spTree>
    <p:custDataLst>
      <p:tags r:id="rId1"/>
    </p:custDataLst>
    <p:extLst>
      <p:ext uri="{BB962C8B-B14F-4D97-AF65-F5344CB8AC3E}">
        <p14:creationId xmlns:p14="http://schemas.microsoft.com/office/powerpoint/2010/main" val="2794879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RDDs and partitions </a:t>
            </a:r>
            <a:endParaRPr lang="en-US" dirty="0"/>
          </a:p>
        </p:txBody>
      </p:sp>
      <p:sp>
        <p:nvSpPr>
          <p:cNvPr id="3" name="Content Placeholder 2"/>
          <p:cNvSpPr>
            <a:spLocks noGrp="1"/>
          </p:cNvSpPr>
          <p:nvPr>
            <p:ph idx="1"/>
          </p:nvPr>
        </p:nvSpPr>
        <p:spPr>
          <a:xfrm>
            <a:off x="369735" y="1290099"/>
            <a:ext cx="8229600" cy="2136913"/>
          </a:xfrm>
        </p:spPr>
        <p:txBody>
          <a:bodyPr>
            <a:normAutofit lnSpcReduction="10000"/>
          </a:bodyPr>
          <a:lstStyle/>
          <a:p>
            <a:r>
              <a:rPr lang="en-US" dirty="0"/>
              <a:t>Programmer specifies number of partitions for an </a:t>
            </a:r>
            <a:r>
              <a:rPr lang="en-US" dirty="0" smtClean="0"/>
              <a:t>RDD (</a:t>
            </a:r>
            <a:r>
              <a:rPr lang="en-US" dirty="0"/>
              <a:t>Default value used if unspecified</a:t>
            </a:r>
            <a:r>
              <a:rPr lang="en-US" dirty="0" smtClean="0"/>
              <a:t>)</a:t>
            </a:r>
          </a:p>
          <a:p>
            <a:r>
              <a:rPr lang="en-US" dirty="0"/>
              <a:t>more </a:t>
            </a:r>
            <a:r>
              <a:rPr lang="en-US" dirty="0" smtClean="0"/>
              <a:t>partitions: </a:t>
            </a:r>
            <a:r>
              <a:rPr lang="en-US" dirty="0"/>
              <a:t>more </a:t>
            </a:r>
            <a:r>
              <a:rPr lang="en-US" dirty="0" smtClean="0"/>
              <a:t>parallelism but also more overhead</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018" y="3237036"/>
            <a:ext cx="5313567" cy="3179167"/>
          </a:xfrm>
          <a:prstGeom prst="rect">
            <a:avLst/>
          </a:prstGeom>
        </p:spPr>
      </p:pic>
    </p:spTree>
    <p:extLst>
      <p:ext uri="{BB962C8B-B14F-4D97-AF65-F5344CB8AC3E}">
        <p14:creationId xmlns:p14="http://schemas.microsoft.com/office/powerpoint/2010/main" val="4191867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8"/>
          <p:cNvSpPr>
            <a:spLocks noGrp="1"/>
          </p:cNvSpPr>
          <p:nvPr>
            <p:ph type="title"/>
          </p:nvPr>
        </p:nvSpPr>
        <p:spPr>
          <a:xfrm>
            <a:off x="152400" y="76200"/>
            <a:ext cx="8403020" cy="685800"/>
          </a:xfrm>
        </p:spPr>
        <p:txBody>
          <a:bodyPr>
            <a:normAutofit/>
          </a:bodyPr>
          <a:lstStyle/>
          <a:p>
            <a:pPr lvl="0">
              <a:spcBef>
                <a:spcPts val="0"/>
              </a:spcBef>
            </a:pPr>
            <a:r>
              <a:rPr lang="en-US" b="1" dirty="0" smtClean="0"/>
              <a:t>Example</a:t>
            </a:r>
            <a:endParaRPr lang="en-US" dirty="0">
              <a:latin typeface="+mn-lt"/>
            </a:endParaRPr>
          </a:p>
        </p:txBody>
      </p:sp>
      <p:sp>
        <p:nvSpPr>
          <p:cNvPr id="8" name="TextBox 7"/>
          <p:cNvSpPr txBox="1"/>
          <p:nvPr/>
        </p:nvSpPr>
        <p:spPr>
          <a:xfrm>
            <a:off x="160421" y="1066800"/>
            <a:ext cx="8754979" cy="914400"/>
          </a:xfrm>
          <a:prstGeom prst="rect">
            <a:avLst/>
          </a:prstGeom>
          <a:noFill/>
        </p:spPr>
        <p:txBody>
          <a:bodyPr wrap="square" rtlCol="0">
            <a:noAutofit/>
          </a:bodyPr>
          <a:lstStyle/>
          <a:p>
            <a:r>
              <a:rPr lang="en-US" sz="2400" b="1" i="1" dirty="0" smtClean="0"/>
              <a:t>Web service is experiencing errors and an operator wants to search terabytes of logs in the Hadoop file system to find the cause.</a:t>
            </a:r>
          </a:p>
          <a:p>
            <a:endParaRPr lang="en-US" sz="2400" b="1" i="1" dirty="0"/>
          </a:p>
          <a:p>
            <a:endParaRPr lang="en-US" sz="2400" b="1" i="1" dirty="0" smtClean="0"/>
          </a:p>
        </p:txBody>
      </p:sp>
      <p:pic>
        <p:nvPicPr>
          <p:cNvPr id="5" name="Picture 4"/>
          <p:cNvPicPr>
            <a:picLocks noChangeAspect="1"/>
          </p:cNvPicPr>
          <p:nvPr/>
        </p:nvPicPr>
        <p:blipFill>
          <a:blip r:embed="rId4"/>
          <a:stretch>
            <a:fillRect/>
          </a:stretch>
        </p:blipFill>
        <p:spPr>
          <a:xfrm>
            <a:off x="160421" y="2286000"/>
            <a:ext cx="4036619" cy="2590800"/>
          </a:xfrm>
          <a:prstGeom prst="rect">
            <a:avLst/>
          </a:prstGeom>
        </p:spPr>
      </p:pic>
      <p:sp>
        <p:nvSpPr>
          <p:cNvPr id="11" name="TextBox 10"/>
          <p:cNvSpPr txBox="1"/>
          <p:nvPr/>
        </p:nvSpPr>
        <p:spPr>
          <a:xfrm>
            <a:off x="4495800" y="2209800"/>
            <a:ext cx="4419600" cy="3277820"/>
          </a:xfrm>
          <a:prstGeom prst="rect">
            <a:avLst/>
          </a:prstGeom>
          <a:noFill/>
        </p:spPr>
        <p:txBody>
          <a:bodyPr wrap="square" rtlCol="0">
            <a:spAutoFit/>
          </a:bodyPr>
          <a:lstStyle/>
          <a:p>
            <a:pPr>
              <a:lnSpc>
                <a:spcPct val="150000"/>
              </a:lnSpc>
            </a:pPr>
            <a:r>
              <a:rPr lang="en-US" i="1" dirty="0" smtClean="0"/>
              <a:t>lines = </a:t>
            </a:r>
            <a:r>
              <a:rPr lang="en-US" i="1" dirty="0" err="1" smtClean="0"/>
              <a:t>spark.textFile</a:t>
            </a:r>
            <a:r>
              <a:rPr lang="en-US" i="1" dirty="0" smtClean="0"/>
              <a:t>(“</a:t>
            </a:r>
            <a:r>
              <a:rPr lang="en-US" i="1" dirty="0" err="1" smtClean="0"/>
              <a:t>hdfs</a:t>
            </a:r>
            <a:r>
              <a:rPr lang="en-US" i="1" dirty="0" smtClean="0"/>
              <a:t>://…”)</a:t>
            </a:r>
          </a:p>
          <a:p>
            <a:pPr>
              <a:lnSpc>
                <a:spcPct val="150000"/>
              </a:lnSpc>
            </a:pPr>
            <a:r>
              <a:rPr lang="en-US" i="1" dirty="0" smtClean="0"/>
              <a:t>errors = </a:t>
            </a:r>
            <a:r>
              <a:rPr lang="en-US" i="1" dirty="0" err="1" smtClean="0"/>
              <a:t>lines.filter</a:t>
            </a:r>
            <a:r>
              <a:rPr lang="en-US" i="1" dirty="0" smtClean="0"/>
              <a:t>(_.</a:t>
            </a:r>
            <a:r>
              <a:rPr lang="en-US" i="1" dirty="0" err="1" smtClean="0"/>
              <a:t>startsWith</a:t>
            </a:r>
            <a:r>
              <a:rPr lang="en-US" i="1" dirty="0" smtClean="0"/>
              <a:t>(“Error”))</a:t>
            </a:r>
          </a:p>
          <a:p>
            <a:pPr>
              <a:lnSpc>
                <a:spcPct val="150000"/>
              </a:lnSpc>
            </a:pPr>
            <a:r>
              <a:rPr lang="en-US" i="1" dirty="0" err="1" smtClean="0"/>
              <a:t>errors.filter</a:t>
            </a:r>
            <a:r>
              <a:rPr lang="en-US" i="1" dirty="0" smtClean="0"/>
              <a:t>(_.contains(“HDFS”))</a:t>
            </a:r>
          </a:p>
          <a:p>
            <a:pPr>
              <a:lnSpc>
                <a:spcPct val="150000"/>
              </a:lnSpc>
            </a:pPr>
            <a:r>
              <a:rPr lang="en-US" i="1" dirty="0"/>
              <a:t> </a:t>
            </a:r>
            <a:r>
              <a:rPr lang="en-US" i="1" dirty="0" smtClean="0"/>
              <a:t>          .map(_split(‘\t’)(3))</a:t>
            </a:r>
          </a:p>
          <a:p>
            <a:pPr>
              <a:lnSpc>
                <a:spcPct val="150000"/>
              </a:lnSpc>
            </a:pPr>
            <a:r>
              <a:rPr lang="en-US" i="1" dirty="0"/>
              <a:t> </a:t>
            </a:r>
            <a:r>
              <a:rPr lang="en-US" i="1" dirty="0" smtClean="0"/>
              <a:t>          .collect()</a:t>
            </a:r>
          </a:p>
          <a:p>
            <a:endParaRPr lang="en-US" i="1" dirty="0"/>
          </a:p>
          <a:p>
            <a:endParaRPr lang="en-US" i="1" dirty="0" smtClean="0"/>
          </a:p>
          <a:p>
            <a:endParaRPr lang="en-US" i="1" dirty="0"/>
          </a:p>
          <a:p>
            <a:endParaRPr lang="en-US" i="1" dirty="0"/>
          </a:p>
        </p:txBody>
      </p:sp>
      <p:sp>
        <p:nvSpPr>
          <p:cNvPr id="2" name="TextBox 1"/>
          <p:cNvSpPr txBox="1"/>
          <p:nvPr/>
        </p:nvSpPr>
        <p:spPr>
          <a:xfrm>
            <a:off x="603315" y="4989704"/>
            <a:ext cx="5298721" cy="1200329"/>
          </a:xfrm>
          <a:prstGeom prst="rect">
            <a:avLst/>
          </a:prstGeom>
          <a:noFill/>
        </p:spPr>
        <p:txBody>
          <a:bodyPr wrap="square" rtlCol="0">
            <a:spAutoFit/>
          </a:bodyPr>
          <a:lstStyle/>
          <a:p>
            <a:r>
              <a:rPr lang="en-US" sz="2400" b="1" dirty="0" smtClean="0">
                <a:solidFill>
                  <a:schemeClr val="accent4"/>
                </a:solidFill>
              </a:rPr>
              <a:t>Execution is pipelined and parallel</a:t>
            </a:r>
          </a:p>
          <a:p>
            <a:r>
              <a:rPr lang="en-US" sz="2400" b="1" dirty="0" smtClean="0">
                <a:solidFill>
                  <a:schemeClr val="accent4"/>
                </a:solidFill>
              </a:rPr>
              <a:t>No need to store intermediate results</a:t>
            </a:r>
          </a:p>
          <a:p>
            <a:r>
              <a:rPr lang="en-US" sz="2400" b="1" dirty="0" smtClean="0">
                <a:solidFill>
                  <a:schemeClr val="accent4"/>
                </a:solidFill>
              </a:rPr>
              <a:t>Lazy execution allows optimization</a:t>
            </a:r>
            <a:r>
              <a:rPr lang="en-US" sz="2400" b="1" dirty="0" smtClean="0">
                <a:solidFill>
                  <a:srgbClr val="C00000"/>
                </a:solidFill>
              </a:rPr>
              <a:t> </a:t>
            </a:r>
          </a:p>
        </p:txBody>
      </p:sp>
    </p:spTree>
    <p:custDataLst>
      <p:tags r:id="rId1"/>
    </p:custDataLst>
    <p:extLst>
      <p:ext uri="{BB962C8B-B14F-4D97-AF65-F5344CB8AC3E}">
        <p14:creationId xmlns:p14="http://schemas.microsoft.com/office/powerpoint/2010/main" val="1239290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8"/>
          <p:cNvSpPr>
            <a:spLocks noGrp="1"/>
          </p:cNvSpPr>
          <p:nvPr>
            <p:ph type="title"/>
          </p:nvPr>
        </p:nvSpPr>
        <p:spPr>
          <a:xfrm>
            <a:off x="152400" y="76200"/>
            <a:ext cx="8403020" cy="685800"/>
          </a:xfrm>
        </p:spPr>
        <p:txBody>
          <a:bodyPr>
            <a:normAutofit/>
          </a:bodyPr>
          <a:lstStyle/>
          <a:p>
            <a:pPr lvl="0">
              <a:spcBef>
                <a:spcPts val="0"/>
              </a:spcBef>
            </a:pPr>
            <a:r>
              <a:rPr lang="en-US" b="1" dirty="0" smtClean="0"/>
              <a:t>Lineage Graph</a:t>
            </a:r>
            <a:endParaRPr lang="en-US" dirty="0">
              <a:latin typeface="+mn-lt"/>
            </a:endParaRPr>
          </a:p>
        </p:txBody>
      </p:sp>
      <p:sp>
        <p:nvSpPr>
          <p:cNvPr id="8" name="TextBox 7"/>
          <p:cNvSpPr txBox="1"/>
          <p:nvPr/>
        </p:nvSpPr>
        <p:spPr>
          <a:xfrm>
            <a:off x="160421" y="1066800"/>
            <a:ext cx="4716379" cy="2743200"/>
          </a:xfrm>
          <a:prstGeom prst="rect">
            <a:avLst/>
          </a:prstGeom>
          <a:noFill/>
        </p:spPr>
        <p:txBody>
          <a:bodyPr wrap="square" rtlCol="0">
            <a:noAutofit/>
          </a:bodyPr>
          <a:lstStyle/>
          <a:p>
            <a:r>
              <a:rPr lang="en-US" sz="2400" b="1" dirty="0" smtClean="0">
                <a:solidFill>
                  <a:srgbClr val="00B0F0"/>
                </a:solidFill>
              </a:rPr>
              <a:t>Fault Tolerance Mechanism</a:t>
            </a:r>
          </a:p>
          <a:p>
            <a:endParaRPr lang="en-US" sz="2400" dirty="0" smtClean="0"/>
          </a:p>
          <a:p>
            <a:r>
              <a:rPr lang="en-US" sz="2400" dirty="0" smtClean="0"/>
              <a:t>RDD has </a:t>
            </a:r>
            <a:r>
              <a:rPr lang="en-US" sz="2400" b="1" dirty="0" smtClean="0">
                <a:solidFill>
                  <a:schemeClr val="accent4"/>
                </a:solidFill>
              </a:rPr>
              <a:t>enough information about how it was derived</a:t>
            </a:r>
            <a:r>
              <a:rPr lang="en-US" sz="2400" b="1" dirty="0" smtClean="0"/>
              <a:t> </a:t>
            </a:r>
            <a:r>
              <a:rPr lang="en-US" sz="2400" dirty="0" smtClean="0"/>
              <a:t>from to compute its partitions from data in stable storage.</a:t>
            </a:r>
          </a:p>
          <a:p>
            <a:endParaRPr lang="en-US" sz="2400" dirty="0" smtClean="0"/>
          </a:p>
          <a:p>
            <a:endParaRPr lang="en-US" sz="2400" b="1" i="1" dirty="0" smtClean="0"/>
          </a:p>
          <a:p>
            <a:endParaRPr lang="en-US" sz="2400" b="1" i="1" dirty="0" smtClean="0"/>
          </a:p>
        </p:txBody>
      </p:sp>
      <p:grpSp>
        <p:nvGrpSpPr>
          <p:cNvPr id="2" name="Group 1"/>
          <p:cNvGrpSpPr/>
          <p:nvPr/>
        </p:nvGrpSpPr>
        <p:grpSpPr>
          <a:xfrm>
            <a:off x="4981069" y="1219200"/>
            <a:ext cx="4067054" cy="2286000"/>
            <a:chOff x="4981069" y="1219200"/>
            <a:chExt cx="4067054" cy="2286000"/>
          </a:xfrm>
        </p:grpSpPr>
        <p:pic>
          <p:nvPicPr>
            <p:cNvPr id="5" name="Picture 4"/>
            <p:cNvPicPr>
              <a:picLocks noChangeAspect="1"/>
            </p:cNvPicPr>
            <p:nvPr/>
          </p:nvPicPr>
          <p:blipFill>
            <a:blip r:embed="rId4"/>
            <a:stretch>
              <a:fillRect/>
            </a:stretch>
          </p:blipFill>
          <p:spPr>
            <a:xfrm>
              <a:off x="5486400" y="1219200"/>
              <a:ext cx="3561723" cy="2286000"/>
            </a:xfrm>
            <a:prstGeom prst="rect">
              <a:avLst/>
            </a:prstGeom>
          </p:spPr>
        </p:pic>
        <p:sp>
          <p:nvSpPr>
            <p:cNvPr id="7" name="TextBox 6"/>
            <p:cNvSpPr txBox="1"/>
            <p:nvPr/>
          </p:nvSpPr>
          <p:spPr>
            <a:xfrm>
              <a:off x="4981072" y="1319464"/>
              <a:ext cx="723275" cy="369332"/>
            </a:xfrm>
            <a:prstGeom prst="rect">
              <a:avLst/>
            </a:prstGeom>
            <a:noFill/>
          </p:spPr>
          <p:txBody>
            <a:bodyPr wrap="none" rtlCol="0">
              <a:spAutoFit/>
            </a:bodyPr>
            <a:lstStyle/>
            <a:p>
              <a:r>
                <a:rPr lang="en-US" b="1" dirty="0" smtClean="0"/>
                <a:t>RDD1</a:t>
              </a:r>
            </a:p>
          </p:txBody>
        </p:sp>
        <p:sp>
          <p:nvSpPr>
            <p:cNvPr id="9" name="TextBox 8"/>
            <p:cNvSpPr txBox="1"/>
            <p:nvPr/>
          </p:nvSpPr>
          <p:spPr>
            <a:xfrm>
              <a:off x="4981071" y="1876928"/>
              <a:ext cx="723275" cy="369332"/>
            </a:xfrm>
            <a:prstGeom prst="rect">
              <a:avLst/>
            </a:prstGeom>
            <a:noFill/>
          </p:spPr>
          <p:txBody>
            <a:bodyPr wrap="none" rtlCol="0">
              <a:spAutoFit/>
            </a:bodyPr>
            <a:lstStyle/>
            <a:p>
              <a:r>
                <a:rPr lang="en-US" b="1" dirty="0" smtClean="0"/>
                <a:t>RDD2</a:t>
              </a:r>
            </a:p>
          </p:txBody>
        </p:sp>
        <p:sp>
          <p:nvSpPr>
            <p:cNvPr id="10" name="TextBox 9"/>
            <p:cNvSpPr txBox="1"/>
            <p:nvPr/>
          </p:nvSpPr>
          <p:spPr>
            <a:xfrm>
              <a:off x="4981070" y="2430380"/>
              <a:ext cx="723275" cy="369332"/>
            </a:xfrm>
            <a:prstGeom prst="rect">
              <a:avLst/>
            </a:prstGeom>
            <a:noFill/>
          </p:spPr>
          <p:txBody>
            <a:bodyPr wrap="none" rtlCol="0">
              <a:spAutoFit/>
            </a:bodyPr>
            <a:lstStyle/>
            <a:p>
              <a:r>
                <a:rPr lang="en-US" b="1" dirty="0" smtClean="0"/>
                <a:t>RDD3</a:t>
              </a:r>
            </a:p>
          </p:txBody>
        </p:sp>
        <p:sp>
          <p:nvSpPr>
            <p:cNvPr id="12" name="TextBox 11"/>
            <p:cNvSpPr txBox="1"/>
            <p:nvPr/>
          </p:nvSpPr>
          <p:spPr>
            <a:xfrm>
              <a:off x="4981069" y="2983832"/>
              <a:ext cx="723275" cy="369332"/>
            </a:xfrm>
            <a:prstGeom prst="rect">
              <a:avLst/>
            </a:prstGeom>
            <a:noFill/>
          </p:spPr>
          <p:txBody>
            <a:bodyPr wrap="none" rtlCol="0">
              <a:spAutoFit/>
            </a:bodyPr>
            <a:lstStyle/>
            <a:p>
              <a:r>
                <a:rPr lang="en-US" b="1" dirty="0" smtClean="0"/>
                <a:t>RDD4</a:t>
              </a:r>
            </a:p>
          </p:txBody>
        </p:sp>
      </p:grpSp>
      <p:sp>
        <p:nvSpPr>
          <p:cNvPr id="3" name="Rectangle 2"/>
          <p:cNvSpPr/>
          <p:nvPr/>
        </p:nvSpPr>
        <p:spPr>
          <a:xfrm>
            <a:off x="160421" y="4057471"/>
            <a:ext cx="8682790" cy="2308324"/>
          </a:xfrm>
          <a:prstGeom prst="rect">
            <a:avLst/>
          </a:prstGeom>
        </p:spPr>
        <p:txBody>
          <a:bodyPr wrap="square">
            <a:spAutoFit/>
          </a:bodyPr>
          <a:lstStyle/>
          <a:p>
            <a:r>
              <a:rPr lang="en-US" sz="2400" b="1" dirty="0">
                <a:solidFill>
                  <a:schemeClr val="accent1"/>
                </a:solidFill>
              </a:rPr>
              <a:t>Example:</a:t>
            </a:r>
          </a:p>
          <a:p>
            <a:r>
              <a:rPr lang="en-US" sz="2400" dirty="0" smtClean="0"/>
              <a:t>If </a:t>
            </a:r>
            <a:r>
              <a:rPr lang="en-US" sz="2400" dirty="0"/>
              <a:t>a partition of errors is lost, Spark rebuilds it by applying a filter on only the corresponding partition of lines</a:t>
            </a:r>
            <a:r>
              <a:rPr lang="en-US" sz="2400" dirty="0" smtClean="0"/>
              <a:t>.</a:t>
            </a:r>
          </a:p>
          <a:p>
            <a:endParaRPr lang="en-US" sz="2400" dirty="0"/>
          </a:p>
          <a:p>
            <a:r>
              <a:rPr lang="en-US" sz="2400" dirty="0" smtClean="0"/>
              <a:t>Partitions can </a:t>
            </a:r>
            <a:r>
              <a:rPr lang="en-US" sz="2400" dirty="0"/>
              <a:t>be recomputed in parallel on </a:t>
            </a:r>
            <a:r>
              <a:rPr lang="en-US" sz="2400" dirty="0" smtClean="0"/>
              <a:t>different nodes</a:t>
            </a:r>
            <a:r>
              <a:rPr lang="en-US" sz="2400" dirty="0"/>
              <a:t>, without having to roll back the whole </a:t>
            </a:r>
            <a:r>
              <a:rPr lang="en-US" sz="2400" dirty="0" smtClean="0"/>
              <a:t>program.</a:t>
            </a:r>
            <a:endParaRPr lang="en-US" sz="2400" dirty="0"/>
          </a:p>
        </p:txBody>
      </p:sp>
    </p:spTree>
    <p:custDataLst>
      <p:tags r:id="rId1"/>
    </p:custDataLst>
    <p:extLst>
      <p:ext uri="{BB962C8B-B14F-4D97-AF65-F5344CB8AC3E}">
        <p14:creationId xmlns:p14="http://schemas.microsoft.com/office/powerpoint/2010/main" val="1422434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8"/>
          <p:cNvSpPr>
            <a:spLocks noGrp="1"/>
          </p:cNvSpPr>
          <p:nvPr>
            <p:ph type="title"/>
          </p:nvPr>
        </p:nvSpPr>
        <p:spPr>
          <a:xfrm>
            <a:off x="152400" y="76200"/>
            <a:ext cx="8403020" cy="685800"/>
          </a:xfrm>
        </p:spPr>
        <p:txBody>
          <a:bodyPr>
            <a:normAutofit/>
          </a:bodyPr>
          <a:lstStyle/>
          <a:p>
            <a:pPr lvl="0">
              <a:spcBef>
                <a:spcPts val="0"/>
              </a:spcBef>
            </a:pPr>
            <a:r>
              <a:rPr lang="en-US" b="1" dirty="0" smtClean="0"/>
              <a:t>Operations</a:t>
            </a:r>
            <a:endParaRPr lang="en-US" dirty="0">
              <a:latin typeface="+mn-lt"/>
            </a:endParaRPr>
          </a:p>
        </p:txBody>
      </p:sp>
      <p:pic>
        <p:nvPicPr>
          <p:cNvPr id="2" name="Picture 1"/>
          <p:cNvPicPr>
            <a:picLocks noChangeAspect="1"/>
          </p:cNvPicPr>
          <p:nvPr/>
        </p:nvPicPr>
        <p:blipFill>
          <a:blip r:embed="rId4"/>
          <a:stretch>
            <a:fillRect/>
          </a:stretch>
        </p:blipFill>
        <p:spPr>
          <a:xfrm>
            <a:off x="152400" y="1752600"/>
            <a:ext cx="8845857" cy="3886200"/>
          </a:xfrm>
          <a:prstGeom prst="rect">
            <a:avLst/>
          </a:prstGeom>
        </p:spPr>
      </p:pic>
      <p:sp>
        <p:nvSpPr>
          <p:cNvPr id="3" name="TextBox 2"/>
          <p:cNvSpPr txBox="1"/>
          <p:nvPr/>
        </p:nvSpPr>
        <p:spPr>
          <a:xfrm>
            <a:off x="302150" y="5792929"/>
            <a:ext cx="184731"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2240137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recomputes</a:t>
            </a:r>
            <a:r>
              <a:rPr lang="en-US" dirty="0" smtClean="0"/>
              <a:t> transformations </a:t>
            </a:r>
            <a:endParaRPr lang="en-US" dirty="0"/>
          </a:p>
        </p:txBody>
      </p:sp>
      <p:sp>
        <p:nvSpPr>
          <p:cNvPr id="3" name="Content Placeholder 2"/>
          <p:cNvSpPr>
            <a:spLocks noGrp="1"/>
          </p:cNvSpPr>
          <p:nvPr>
            <p:ph idx="1"/>
          </p:nvPr>
        </p:nvSpPr>
        <p:spPr>
          <a:xfrm>
            <a:off x="369734" y="1290099"/>
            <a:ext cx="8543677" cy="2136913"/>
          </a:xfrm>
        </p:spPr>
        <p:txBody>
          <a:bodyPr>
            <a:normAutofit/>
          </a:bodyPr>
          <a:lstStyle/>
          <a:p>
            <a:pPr marL="0" indent="0">
              <a:buNone/>
            </a:pPr>
            <a:r>
              <a:rPr lang="en-US" dirty="0" smtClean="0">
                <a:solidFill>
                  <a:srgbClr val="000000"/>
                </a:solidFill>
                <a:latin typeface="Consolas" panose="020B0609020204030204" pitchFamily="49" charset="0"/>
              </a:rPr>
              <a:t>lines = </a:t>
            </a:r>
            <a:r>
              <a:rPr lang="en-US" b="1" dirty="0" err="1" smtClean="0">
                <a:solidFill>
                  <a:srgbClr val="000000"/>
                </a:solidFill>
                <a:latin typeface="Consolas-Bold"/>
              </a:rPr>
              <a:t>sc.textFile</a:t>
            </a:r>
            <a:r>
              <a:rPr lang="en-US" dirty="0" smtClean="0">
                <a:solidFill>
                  <a:srgbClr val="000000"/>
                </a:solidFill>
                <a:latin typeface="Consolas" panose="020B0609020204030204" pitchFamily="49" charset="0"/>
              </a:rPr>
              <a:t>("...",</a:t>
            </a:r>
            <a:r>
              <a:rPr lang="en-US" b="1" dirty="0" smtClean="0">
                <a:solidFill>
                  <a:srgbClr val="000000"/>
                </a:solidFill>
                <a:latin typeface="Consolas-Bold"/>
              </a:rPr>
              <a:t>4</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comments = </a:t>
            </a:r>
            <a:r>
              <a:rPr lang="en-US" dirty="0" err="1" smtClean="0">
                <a:solidFill>
                  <a:srgbClr val="000000"/>
                </a:solidFill>
                <a:latin typeface="Consolas" panose="020B0609020204030204" pitchFamily="49" charset="0"/>
              </a:rPr>
              <a:t>lines.</a:t>
            </a:r>
            <a:r>
              <a:rPr lang="en-US" b="1" dirty="0" err="1" smtClean="0">
                <a:solidFill>
                  <a:srgbClr val="000000"/>
                </a:solidFill>
                <a:latin typeface="Consolas-Bold"/>
              </a:rPr>
              <a:t>filter</a:t>
            </a:r>
            <a:r>
              <a:rPr lang="en-US" dirty="0" smtClean="0">
                <a:solidFill>
                  <a:srgbClr val="000000"/>
                </a:solidFill>
                <a:latin typeface="Consolas" panose="020B0609020204030204" pitchFamily="49" charset="0"/>
              </a:rPr>
              <a:t>(</a:t>
            </a:r>
            <a:r>
              <a:rPr lang="en-US" dirty="0" err="1" smtClean="0">
                <a:solidFill>
                  <a:srgbClr val="008100"/>
                </a:solidFill>
                <a:latin typeface="Consolas" panose="020B0609020204030204" pitchFamily="49" charset="0"/>
              </a:rPr>
              <a:t>isComment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print </a:t>
            </a:r>
            <a:r>
              <a:rPr lang="en-US" dirty="0" err="1" smtClean="0">
                <a:solidFill>
                  <a:srgbClr val="000000"/>
                </a:solidFill>
                <a:latin typeface="Consolas" panose="020B0609020204030204" pitchFamily="49" charset="0"/>
              </a:rPr>
              <a:t>lines</a:t>
            </a:r>
            <a:r>
              <a:rPr lang="en-US" b="1" dirty="0" err="1" smtClean="0">
                <a:solidFill>
                  <a:srgbClr val="000000"/>
                </a:solidFill>
                <a:latin typeface="Consolas-Bold"/>
              </a:rPr>
              <a:t>.count</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comments.</a:t>
            </a:r>
            <a:r>
              <a:rPr lang="en-US" b="1" dirty="0" err="1" smtClean="0">
                <a:solidFill>
                  <a:srgbClr val="000000"/>
                </a:solidFill>
                <a:latin typeface="Consolas-Bold"/>
              </a:rPr>
              <a:t>count</a:t>
            </a:r>
            <a:r>
              <a:rPr lang="en-US" dirty="0">
                <a:solidFill>
                  <a:srgbClr val="000000"/>
                </a:solidFill>
                <a:latin typeface="Consolas" panose="020B0609020204030204" pitchFamily="49" charset="0"/>
              </a:rPr>
              <a:t>()</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180" y="3199781"/>
            <a:ext cx="7125317" cy="2812024"/>
          </a:xfrm>
          <a:prstGeom prst="rect">
            <a:avLst/>
          </a:prstGeom>
        </p:spPr>
      </p:pic>
    </p:spTree>
    <p:extLst>
      <p:ext uri="{BB962C8B-B14F-4D97-AF65-F5344CB8AC3E}">
        <p14:creationId xmlns:p14="http://schemas.microsoft.com/office/powerpoint/2010/main" val="3991840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RDDs</a:t>
            </a:r>
          </a:p>
        </p:txBody>
      </p:sp>
      <p:sp>
        <p:nvSpPr>
          <p:cNvPr id="3" name="Content Placeholder 2"/>
          <p:cNvSpPr>
            <a:spLocks noGrp="1"/>
          </p:cNvSpPr>
          <p:nvPr>
            <p:ph idx="1"/>
          </p:nvPr>
        </p:nvSpPr>
        <p:spPr>
          <a:xfrm>
            <a:off x="369734" y="1290099"/>
            <a:ext cx="8543677" cy="2136913"/>
          </a:xfrm>
        </p:spPr>
        <p:txBody>
          <a:bodyPr>
            <a:normAutofit fontScale="92500" lnSpcReduction="10000"/>
          </a:bodyPr>
          <a:lstStyle/>
          <a:p>
            <a:pPr marL="0" indent="0">
              <a:buNone/>
            </a:pPr>
            <a:r>
              <a:rPr lang="en-US" dirty="0" smtClean="0">
                <a:solidFill>
                  <a:srgbClr val="000000"/>
                </a:solidFill>
                <a:latin typeface="Consolas" panose="020B0609020204030204" pitchFamily="49" charset="0"/>
              </a:rPr>
              <a:t>lines = </a:t>
            </a:r>
            <a:r>
              <a:rPr lang="en-US" b="1" dirty="0" err="1" smtClean="0">
                <a:solidFill>
                  <a:srgbClr val="000000"/>
                </a:solidFill>
                <a:latin typeface="Consolas-Bold"/>
              </a:rPr>
              <a:t>sc.textFile</a:t>
            </a:r>
            <a:r>
              <a:rPr lang="en-US" dirty="0" smtClean="0">
                <a:solidFill>
                  <a:srgbClr val="000000"/>
                </a:solidFill>
                <a:latin typeface="Consolas" panose="020B0609020204030204" pitchFamily="49" charset="0"/>
              </a:rPr>
              <a:t>("...",</a:t>
            </a:r>
            <a:r>
              <a:rPr lang="en-US" b="1" dirty="0" smtClean="0">
                <a:solidFill>
                  <a:srgbClr val="000000"/>
                </a:solidFill>
                <a:latin typeface="Consolas-Bold"/>
              </a:rPr>
              <a:t>4</a:t>
            </a:r>
            <a:r>
              <a:rPr lang="en-US" dirty="0" smtClean="0">
                <a:solidFill>
                  <a:srgbClr val="000000"/>
                </a:solidFill>
                <a:latin typeface="Consolas" panose="020B0609020204030204" pitchFamily="49" charset="0"/>
              </a:rPr>
              <a:t>)</a:t>
            </a:r>
          </a:p>
          <a:p>
            <a:pPr marL="0" indent="0">
              <a:buNone/>
            </a:pPr>
            <a:r>
              <a:rPr lang="en-US" dirty="0" err="1" smtClean="0">
                <a:solidFill>
                  <a:srgbClr val="000000"/>
                </a:solidFill>
                <a:latin typeface="Consolas" panose="020B0609020204030204" pitchFamily="49" charset="0"/>
              </a:rPr>
              <a:t>lines.cache</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comments = </a:t>
            </a:r>
            <a:r>
              <a:rPr lang="en-US" dirty="0" err="1" smtClean="0">
                <a:solidFill>
                  <a:srgbClr val="000000"/>
                </a:solidFill>
                <a:latin typeface="Consolas" panose="020B0609020204030204" pitchFamily="49" charset="0"/>
              </a:rPr>
              <a:t>lines.</a:t>
            </a:r>
            <a:r>
              <a:rPr lang="en-US" b="1" dirty="0" err="1" smtClean="0">
                <a:solidFill>
                  <a:srgbClr val="000000"/>
                </a:solidFill>
                <a:latin typeface="Consolas-Bold"/>
              </a:rPr>
              <a:t>filter</a:t>
            </a:r>
            <a:r>
              <a:rPr lang="en-US" dirty="0" smtClean="0">
                <a:solidFill>
                  <a:srgbClr val="000000"/>
                </a:solidFill>
                <a:latin typeface="Consolas" panose="020B0609020204030204" pitchFamily="49" charset="0"/>
              </a:rPr>
              <a:t>(</a:t>
            </a:r>
            <a:r>
              <a:rPr lang="en-US" dirty="0" err="1" smtClean="0">
                <a:solidFill>
                  <a:srgbClr val="008100"/>
                </a:solidFill>
                <a:latin typeface="Consolas" panose="020B0609020204030204" pitchFamily="49" charset="0"/>
              </a:rPr>
              <a:t>isComment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print </a:t>
            </a:r>
            <a:r>
              <a:rPr lang="en-US" dirty="0" err="1" smtClean="0">
                <a:solidFill>
                  <a:srgbClr val="000000"/>
                </a:solidFill>
                <a:latin typeface="Consolas" panose="020B0609020204030204" pitchFamily="49" charset="0"/>
              </a:rPr>
              <a:t>lines</a:t>
            </a:r>
            <a:r>
              <a:rPr lang="en-US" b="1" dirty="0" err="1" smtClean="0">
                <a:solidFill>
                  <a:srgbClr val="000000"/>
                </a:solidFill>
                <a:latin typeface="Consolas-Bold"/>
              </a:rPr>
              <a:t>.count</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comments.</a:t>
            </a:r>
            <a:r>
              <a:rPr lang="en-US" b="1" dirty="0" err="1" smtClean="0">
                <a:solidFill>
                  <a:srgbClr val="000000"/>
                </a:solidFill>
                <a:latin typeface="Consolas-Bold"/>
              </a:rPr>
              <a:t>count</a:t>
            </a:r>
            <a:r>
              <a:rPr lang="en-US" dirty="0">
                <a:solidFill>
                  <a:srgbClr val="000000"/>
                </a:solidFill>
                <a:latin typeface="Consolas" panose="020B0609020204030204" pitchFamily="49" charset="0"/>
              </a:rPr>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443" y="3566375"/>
            <a:ext cx="6378493" cy="2667231"/>
          </a:xfrm>
          <a:prstGeom prst="rect">
            <a:avLst/>
          </a:prstGeom>
        </p:spPr>
      </p:pic>
    </p:spTree>
    <p:extLst>
      <p:ext uri="{BB962C8B-B14F-4D97-AF65-F5344CB8AC3E}">
        <p14:creationId xmlns:p14="http://schemas.microsoft.com/office/powerpoint/2010/main" val="1212288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Brief </a:t>
            </a:r>
            <a:r>
              <a:rPr lang="en-US" b="1" dirty="0" smtClean="0"/>
              <a:t>History</a:t>
            </a:r>
            <a:endParaRPr lang="en-US" dirty="0"/>
          </a:p>
        </p:txBody>
      </p:sp>
      <p:pic>
        <p:nvPicPr>
          <p:cNvPr id="6" name="Content Placeholder 5"/>
          <p:cNvPicPr>
            <a:picLocks noGrp="1" noChangeAspect="1"/>
          </p:cNvPicPr>
          <p:nvPr>
            <p:ph idx="1"/>
          </p:nvPr>
        </p:nvPicPr>
        <p:blipFill>
          <a:blip r:embed="rId2"/>
          <a:stretch>
            <a:fillRect/>
          </a:stretch>
        </p:blipFill>
        <p:spPr>
          <a:xfrm>
            <a:off x="653622" y="2318195"/>
            <a:ext cx="7868168" cy="3152301"/>
          </a:xfrm>
          <a:prstGeom prst="rect">
            <a:avLst/>
          </a:prstGeom>
        </p:spPr>
      </p:pic>
      <p:sp>
        <p:nvSpPr>
          <p:cNvPr id="4" name="Slide Number Placeholder 3"/>
          <p:cNvSpPr>
            <a:spLocks noGrp="1"/>
          </p:cNvSpPr>
          <p:nvPr>
            <p:ph type="sldNum" sz="quarter" idx="12"/>
          </p:nvPr>
        </p:nvSpPr>
        <p:spPr/>
        <p:txBody>
          <a:bodyPr/>
          <a:lstStyle/>
          <a:p>
            <a:fld id="{EBFB1032-EA64-7144-B003-9BCC9D94B503}" type="slidenum">
              <a:rPr lang="en-US" smtClean="0"/>
              <a:t>2</a:t>
            </a:fld>
            <a:endParaRPr lang="en-US" dirty="0"/>
          </a:p>
        </p:txBody>
      </p:sp>
    </p:spTree>
    <p:extLst>
      <p:ext uri="{BB962C8B-B14F-4D97-AF65-F5344CB8AC3E}">
        <p14:creationId xmlns:p14="http://schemas.microsoft.com/office/powerpoint/2010/main" val="4107997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Persistence</a:t>
            </a:r>
            <a:endParaRPr lang="en-US" dirty="0"/>
          </a:p>
        </p:txBody>
      </p:sp>
      <p:sp>
        <p:nvSpPr>
          <p:cNvPr id="6" name="Content Placeholder 5"/>
          <p:cNvSpPr>
            <a:spLocks noGrp="1"/>
          </p:cNvSpPr>
          <p:nvPr>
            <p:ph idx="1"/>
          </p:nvPr>
        </p:nvSpPr>
        <p:spPr/>
        <p:txBody>
          <a:bodyPr>
            <a:normAutofit lnSpcReduction="10000"/>
          </a:bodyPr>
          <a:lstStyle/>
          <a:p>
            <a:r>
              <a:rPr lang="en-US" dirty="0" smtClean="0"/>
              <a:t>Make an RDD persist using persist</a:t>
            </a:r>
            <a:r>
              <a:rPr lang="en-US" dirty="0"/>
              <a:t>() or cache() </a:t>
            </a:r>
            <a:endParaRPr lang="en-US" dirty="0" smtClean="0"/>
          </a:p>
          <a:p>
            <a:r>
              <a:rPr lang="en-US" dirty="0" smtClean="0"/>
              <a:t>Different</a:t>
            </a:r>
            <a:r>
              <a:rPr lang="en-US" dirty="0"/>
              <a:t> </a:t>
            </a:r>
            <a:r>
              <a:rPr lang="en-US" i="1" dirty="0"/>
              <a:t>storage </a:t>
            </a:r>
            <a:r>
              <a:rPr lang="en-US" i="1" dirty="0" smtClean="0"/>
              <a:t>levels, </a:t>
            </a:r>
            <a:r>
              <a:rPr lang="en-US" dirty="0" smtClean="0"/>
              <a:t>default is MEMORY_ONLY</a:t>
            </a:r>
          </a:p>
          <a:p>
            <a:r>
              <a:rPr lang="en-US" dirty="0" smtClean="0"/>
              <a:t>Allows faster reuse and fault recovery</a:t>
            </a:r>
          </a:p>
          <a:p>
            <a:r>
              <a:rPr lang="en-US" dirty="0"/>
              <a:t>Spark also automatically persists some intermediate data in shuffle </a:t>
            </a:r>
            <a:r>
              <a:rPr lang="en-US" dirty="0" smtClean="0"/>
              <a:t>operations</a:t>
            </a:r>
          </a:p>
          <a:p>
            <a:r>
              <a:rPr lang="en-US" dirty="0"/>
              <a:t>Spark automatically </a:t>
            </a:r>
            <a:r>
              <a:rPr lang="en-US" dirty="0" smtClean="0"/>
              <a:t>drops </a:t>
            </a:r>
            <a:r>
              <a:rPr lang="en-US" dirty="0"/>
              <a:t>out old data partitions </a:t>
            </a:r>
            <a:r>
              <a:rPr lang="en-US" dirty="0" smtClean="0"/>
              <a:t>using LRU policy. You can also </a:t>
            </a:r>
            <a:r>
              <a:rPr lang="en-US" dirty="0" err="1" smtClean="0"/>
              <a:t>unpersist</a:t>
            </a:r>
            <a:r>
              <a:rPr lang="en-US" dirty="0"/>
              <a:t>() </a:t>
            </a:r>
            <a:r>
              <a:rPr lang="en-US" dirty="0" smtClean="0"/>
              <a:t>an RDD manually.</a:t>
            </a:r>
            <a:endParaRPr lang="en-US" dirty="0"/>
          </a:p>
        </p:txBody>
      </p:sp>
    </p:spTree>
    <p:extLst>
      <p:ext uri="{BB962C8B-B14F-4D97-AF65-F5344CB8AC3E}">
        <p14:creationId xmlns:p14="http://schemas.microsoft.com/office/powerpoint/2010/main" val="402285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Shell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Spark’s shell provides a simple way to learn the API, as well as a powerful tool to analyze data interactively. Start it by running the following in the Spark directory:</a:t>
            </a:r>
          </a:p>
          <a:p>
            <a:pPr marL="0" indent="0" latinLnBrk="1">
              <a:buNone/>
            </a:pPr>
            <a:r>
              <a:rPr lang="en-US" dirty="0"/>
              <a:t>./bin/</a:t>
            </a:r>
            <a:r>
              <a:rPr lang="en-US" dirty="0" err="1"/>
              <a:t>pyspark</a:t>
            </a:r>
            <a:endParaRPr lang="en-US" dirty="0"/>
          </a:p>
          <a:p>
            <a:pPr marL="0" indent="0">
              <a:buNone/>
            </a:pPr>
            <a:r>
              <a:rPr lang="en-US" dirty="0"/>
              <a:t>You can use –master local[k] to use k workers.  You may need to use –master “local[k]” on some systems. The default is local[*], using as many workers as the number of logical CPU cores.</a:t>
            </a:r>
          </a:p>
          <a:p>
            <a:pPr marL="0" indent="0">
              <a:buNone/>
            </a:pPr>
            <a:r>
              <a:rPr lang="en-US" dirty="0"/>
              <a:t>The </a:t>
            </a:r>
            <a:r>
              <a:rPr lang="en-US" dirty="0" err="1"/>
              <a:t>SparkContext</a:t>
            </a:r>
            <a:r>
              <a:rPr lang="en-US" dirty="0"/>
              <a:t> </a:t>
            </a:r>
            <a:r>
              <a:rPr lang="en-US" dirty="0" err="1"/>
              <a:t>sc</a:t>
            </a:r>
            <a:r>
              <a:rPr lang="en-US" dirty="0"/>
              <a:t> is already initialized in spark shell.</a:t>
            </a:r>
          </a:p>
          <a:p>
            <a:pPr marL="0" indent="0">
              <a:buNone/>
            </a:pPr>
            <a:r>
              <a:rPr lang="en-US" dirty="0"/>
              <a:t>Let’s make a new RDD from the text of the README file in the Spark source directory:</a:t>
            </a:r>
          </a:p>
          <a:p>
            <a:pPr marL="0" indent="0" latinLnBrk="1">
              <a:buNone/>
            </a:pPr>
            <a:r>
              <a:rPr lang="en-US" dirty="0"/>
              <a:t>&gt;&gt;&gt; </a:t>
            </a:r>
            <a:r>
              <a:rPr lang="en-US" dirty="0" err="1"/>
              <a:t>textFile</a:t>
            </a:r>
            <a:r>
              <a:rPr lang="en-US" dirty="0"/>
              <a:t> = </a:t>
            </a:r>
            <a:r>
              <a:rPr lang="en-US" dirty="0" err="1"/>
              <a:t>sc.textFile</a:t>
            </a:r>
            <a:r>
              <a:rPr lang="en-US" dirty="0"/>
              <a:t>("README.md")</a:t>
            </a:r>
          </a:p>
          <a:p>
            <a:pPr marL="0" indent="0">
              <a:buNone/>
            </a:pPr>
            <a:endParaRPr lang="en-US" dirty="0"/>
          </a:p>
        </p:txBody>
      </p:sp>
    </p:spTree>
    <p:extLst>
      <p:ext uri="{BB962C8B-B14F-4D97-AF65-F5344CB8AC3E}">
        <p14:creationId xmlns:p14="http://schemas.microsoft.com/office/powerpoint/2010/main" val="3746906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and actions</a:t>
            </a:r>
            <a:endParaRPr lang="en-US" dirty="0"/>
          </a:p>
        </p:txBody>
      </p:sp>
      <p:sp>
        <p:nvSpPr>
          <p:cNvPr id="3" name="Content Placeholder 2"/>
          <p:cNvSpPr>
            <a:spLocks noGrp="1"/>
          </p:cNvSpPr>
          <p:nvPr>
            <p:ph idx="1"/>
          </p:nvPr>
        </p:nvSpPr>
        <p:spPr>
          <a:xfrm>
            <a:off x="457200" y="1288112"/>
            <a:ext cx="8229600" cy="5136542"/>
          </a:xfrm>
        </p:spPr>
        <p:txBody>
          <a:bodyPr>
            <a:normAutofit fontScale="62500" lnSpcReduction="20000"/>
          </a:bodyPr>
          <a:lstStyle/>
          <a:p>
            <a:pPr marL="0" indent="0">
              <a:buNone/>
            </a:pPr>
            <a:r>
              <a:rPr lang="en-US" dirty="0"/>
              <a:t>Let’s start with a few actions:</a:t>
            </a:r>
          </a:p>
          <a:p>
            <a:pPr marL="0" indent="0" latinLnBrk="1">
              <a:buNone/>
            </a:pPr>
            <a:r>
              <a:rPr lang="en-US" dirty="0"/>
              <a:t>&gt;&gt;&gt; </a:t>
            </a:r>
            <a:r>
              <a:rPr lang="en-US" dirty="0" err="1"/>
              <a:t>textFile.count</a:t>
            </a:r>
            <a:r>
              <a:rPr lang="en-US" dirty="0"/>
              <a:t>() </a:t>
            </a:r>
            <a:r>
              <a:rPr lang="en-US" i="1" dirty="0"/>
              <a:t># Number of items in this RDD</a:t>
            </a:r>
            <a:endParaRPr lang="en-US" dirty="0"/>
          </a:p>
          <a:p>
            <a:pPr marL="0" indent="0" latinLnBrk="1">
              <a:buNone/>
            </a:pPr>
            <a:r>
              <a:rPr lang="en-US" dirty="0"/>
              <a:t>104</a:t>
            </a:r>
          </a:p>
          <a:p>
            <a:pPr marL="0" indent="0" latinLnBrk="1">
              <a:buNone/>
            </a:pPr>
            <a:r>
              <a:rPr lang="en-US" dirty="0"/>
              <a:t>&gt;&gt;&gt; </a:t>
            </a:r>
            <a:r>
              <a:rPr lang="en-US" dirty="0" err="1"/>
              <a:t>textFile.first</a:t>
            </a:r>
            <a:r>
              <a:rPr lang="en-US" dirty="0"/>
              <a:t>() </a:t>
            </a:r>
            <a:r>
              <a:rPr lang="en-US" i="1" dirty="0"/>
              <a:t># First item in this RDD</a:t>
            </a:r>
            <a:endParaRPr lang="en-US" dirty="0"/>
          </a:p>
          <a:p>
            <a:pPr marL="0" indent="0" latinLnBrk="1">
              <a:buNone/>
            </a:pPr>
            <a:r>
              <a:rPr lang="en-US" dirty="0"/>
              <a:t>u'# Apache </a:t>
            </a:r>
            <a:r>
              <a:rPr lang="en-US" dirty="0" smtClean="0"/>
              <a:t>Spark‘</a:t>
            </a:r>
          </a:p>
          <a:p>
            <a:pPr marL="0" indent="0" latinLnBrk="1">
              <a:buNone/>
            </a:pPr>
            <a:endParaRPr lang="en-US" dirty="0"/>
          </a:p>
          <a:p>
            <a:pPr marL="0" indent="0" latinLnBrk="1">
              <a:buNone/>
            </a:pPr>
            <a:r>
              <a:rPr lang="en-US" dirty="0" smtClean="0"/>
              <a:t>&gt;&gt;&gt; </a:t>
            </a:r>
            <a:r>
              <a:rPr lang="en-US" dirty="0" err="1" smtClean="0"/>
              <a:t>textFile.take</a:t>
            </a:r>
            <a:r>
              <a:rPr lang="en-US" smtClean="0"/>
              <a:t>(5)</a:t>
            </a:r>
            <a:endParaRPr lang="en-US" dirty="0"/>
          </a:p>
          <a:p>
            <a:pPr marL="0" indent="0">
              <a:buNone/>
            </a:pPr>
            <a:endParaRPr lang="en-US" dirty="0" smtClean="0"/>
          </a:p>
          <a:p>
            <a:pPr marL="0" indent="0">
              <a:buNone/>
            </a:pPr>
            <a:r>
              <a:rPr lang="en-US" dirty="0" smtClean="0"/>
              <a:t>Now </a:t>
            </a:r>
            <a:r>
              <a:rPr lang="en-US" dirty="0"/>
              <a:t>let’s use a transformation. We will use the </a:t>
            </a:r>
            <a:r>
              <a:rPr lang="en-US" dirty="0">
                <a:hlinkClick r:id="rId2"/>
              </a:rPr>
              <a:t>filter</a:t>
            </a:r>
            <a:r>
              <a:rPr lang="en-US" dirty="0"/>
              <a:t> transformation to return a new RDD with a subset of the items in the file.</a:t>
            </a:r>
          </a:p>
          <a:p>
            <a:pPr marL="0" indent="0" latinLnBrk="1">
              <a:buNone/>
            </a:pPr>
            <a:r>
              <a:rPr lang="en-US" dirty="0"/>
              <a:t>&gt;&gt;&gt; </a:t>
            </a:r>
            <a:r>
              <a:rPr lang="en-US" dirty="0" err="1"/>
              <a:t>linesWithSpark</a:t>
            </a:r>
            <a:r>
              <a:rPr lang="en-US" dirty="0"/>
              <a:t> = </a:t>
            </a:r>
            <a:r>
              <a:rPr lang="en-US" dirty="0" err="1"/>
              <a:t>textFile.filter</a:t>
            </a:r>
            <a:r>
              <a:rPr lang="en-US" dirty="0"/>
              <a:t>(</a:t>
            </a:r>
            <a:r>
              <a:rPr lang="en-US" b="1" dirty="0"/>
              <a:t>lambda</a:t>
            </a:r>
            <a:r>
              <a:rPr lang="en-US" dirty="0"/>
              <a:t> line: "Spark" </a:t>
            </a:r>
            <a:r>
              <a:rPr lang="en-US" b="1" dirty="0"/>
              <a:t>in</a:t>
            </a:r>
            <a:r>
              <a:rPr lang="en-US" dirty="0"/>
              <a:t> line)</a:t>
            </a:r>
          </a:p>
          <a:p>
            <a:pPr marL="0" indent="0">
              <a:buNone/>
            </a:pPr>
            <a:endParaRPr lang="en-US" dirty="0" smtClean="0"/>
          </a:p>
          <a:p>
            <a:pPr marL="0" indent="0">
              <a:buNone/>
            </a:pPr>
            <a:r>
              <a:rPr lang="en-US" dirty="0" smtClean="0"/>
              <a:t>We </a:t>
            </a:r>
            <a:r>
              <a:rPr lang="en-US" dirty="0"/>
              <a:t>can chain together transformations and actions:</a:t>
            </a:r>
          </a:p>
          <a:p>
            <a:pPr marL="0" indent="0" latinLnBrk="1">
              <a:buNone/>
            </a:pPr>
            <a:r>
              <a:rPr lang="en-US" dirty="0"/>
              <a:t>&gt;&gt;&gt; </a:t>
            </a:r>
            <a:r>
              <a:rPr lang="en-US" dirty="0" err="1"/>
              <a:t>textFile.filter</a:t>
            </a:r>
            <a:r>
              <a:rPr lang="en-US" dirty="0"/>
              <a:t>(</a:t>
            </a:r>
            <a:r>
              <a:rPr lang="en-US" b="1" dirty="0"/>
              <a:t>lambda</a:t>
            </a:r>
            <a:r>
              <a:rPr lang="en-US" dirty="0"/>
              <a:t> line: "Spark" </a:t>
            </a:r>
            <a:r>
              <a:rPr lang="en-US" b="1" dirty="0"/>
              <a:t>in</a:t>
            </a:r>
            <a:r>
              <a:rPr lang="en-US" dirty="0"/>
              <a:t> line).count() </a:t>
            </a:r>
            <a:r>
              <a:rPr lang="en-US" i="1" dirty="0"/>
              <a:t># How many lines contain "Spark"?</a:t>
            </a:r>
            <a:endParaRPr lang="en-US" dirty="0"/>
          </a:p>
          <a:p>
            <a:pPr marL="0" indent="0" latinLnBrk="1">
              <a:buNone/>
            </a:pPr>
            <a:r>
              <a:rPr lang="en-US" dirty="0"/>
              <a:t>20</a:t>
            </a:r>
          </a:p>
          <a:p>
            <a:pPr marL="0" indent="0">
              <a:buNone/>
            </a:pPr>
            <a:endParaRPr lang="en-US" dirty="0"/>
          </a:p>
        </p:txBody>
      </p:sp>
    </p:spTree>
    <p:extLst>
      <p:ext uri="{BB962C8B-B14F-4D97-AF65-F5344CB8AC3E}">
        <p14:creationId xmlns:p14="http://schemas.microsoft.com/office/powerpoint/2010/main" val="376878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and actions</a:t>
            </a:r>
            <a:endParaRPr lang="en-US" dirty="0"/>
          </a:p>
        </p:txBody>
      </p:sp>
      <p:sp>
        <p:nvSpPr>
          <p:cNvPr id="3" name="Content Placeholder 2"/>
          <p:cNvSpPr>
            <a:spLocks noGrp="1"/>
          </p:cNvSpPr>
          <p:nvPr>
            <p:ph idx="1"/>
          </p:nvPr>
        </p:nvSpPr>
        <p:spPr>
          <a:xfrm>
            <a:off x="457200" y="1288112"/>
            <a:ext cx="8229600" cy="5321410"/>
          </a:xfrm>
        </p:spPr>
        <p:txBody>
          <a:bodyPr>
            <a:normAutofit fontScale="55000" lnSpcReduction="20000"/>
          </a:bodyPr>
          <a:lstStyle/>
          <a:p>
            <a:pPr marL="0" indent="0">
              <a:buNone/>
            </a:pPr>
            <a:r>
              <a:rPr lang="en-US" dirty="0"/>
              <a:t>RDD actions and transformations can be used for more complex computations. Let’s say we want to find the line with the most words:</a:t>
            </a:r>
          </a:p>
          <a:p>
            <a:pPr marL="0" indent="0" latinLnBrk="1">
              <a:buNone/>
            </a:pPr>
            <a:r>
              <a:rPr lang="en-US" dirty="0"/>
              <a:t>&gt;&gt;&gt; </a:t>
            </a:r>
            <a:r>
              <a:rPr lang="en-US" dirty="0" err="1"/>
              <a:t>textFile.map</a:t>
            </a:r>
            <a:r>
              <a:rPr lang="en-US" dirty="0"/>
              <a:t>(</a:t>
            </a:r>
            <a:r>
              <a:rPr lang="en-US" b="1" dirty="0"/>
              <a:t>lambda</a:t>
            </a:r>
            <a:r>
              <a:rPr lang="en-US" dirty="0"/>
              <a:t> line: </a:t>
            </a:r>
            <a:r>
              <a:rPr lang="en-US" dirty="0" err="1"/>
              <a:t>len</a:t>
            </a:r>
            <a:r>
              <a:rPr lang="en-US" dirty="0"/>
              <a:t>(</a:t>
            </a:r>
            <a:r>
              <a:rPr lang="en-US" dirty="0" err="1"/>
              <a:t>line.split</a:t>
            </a:r>
            <a:r>
              <a:rPr lang="en-US" dirty="0"/>
              <a:t>())).reduce(</a:t>
            </a:r>
            <a:r>
              <a:rPr lang="en-US" b="1" dirty="0"/>
              <a:t>lambda</a:t>
            </a:r>
            <a:r>
              <a:rPr lang="en-US" dirty="0"/>
              <a:t> a, b: a </a:t>
            </a:r>
            <a:r>
              <a:rPr lang="en-US" b="1" dirty="0"/>
              <a:t>if</a:t>
            </a:r>
            <a:r>
              <a:rPr lang="en-US" dirty="0"/>
              <a:t> (a &gt; b) </a:t>
            </a:r>
            <a:r>
              <a:rPr lang="en-US" b="1" dirty="0"/>
              <a:t>else</a:t>
            </a:r>
            <a:r>
              <a:rPr lang="en-US" dirty="0"/>
              <a:t> b)</a:t>
            </a:r>
          </a:p>
          <a:p>
            <a:pPr marL="0" indent="0" latinLnBrk="1">
              <a:buNone/>
            </a:pPr>
            <a:r>
              <a:rPr lang="en-US" dirty="0" smtClean="0"/>
              <a:t>22</a:t>
            </a:r>
          </a:p>
          <a:p>
            <a:pPr marL="0" indent="0" latinLnBrk="1">
              <a:buNone/>
            </a:pPr>
            <a:endParaRPr lang="en-US" dirty="0"/>
          </a:p>
          <a:p>
            <a:pPr marL="0" indent="0">
              <a:buNone/>
            </a:pPr>
            <a:r>
              <a:rPr lang="en-US" dirty="0" smtClean="0"/>
              <a:t>The </a:t>
            </a:r>
            <a:r>
              <a:rPr lang="en-US" dirty="0"/>
              <a:t>arguments to map and reduce are Python </a:t>
            </a:r>
            <a:r>
              <a:rPr lang="en-US" u="sng" dirty="0">
                <a:hlinkClick r:id="rId2"/>
              </a:rPr>
              <a:t>anonymous functions (lambdas)</a:t>
            </a:r>
            <a:r>
              <a:rPr lang="en-US" dirty="0"/>
              <a:t>, but we can also pass any top-level Python function we want. For </a:t>
            </a:r>
            <a:r>
              <a:rPr lang="en-US" dirty="0" smtClean="0"/>
              <a:t>example:</a:t>
            </a:r>
          </a:p>
          <a:p>
            <a:pPr marL="0" indent="0">
              <a:buNone/>
            </a:pPr>
            <a:endParaRPr lang="en-US" dirty="0"/>
          </a:p>
          <a:p>
            <a:pPr marL="0" indent="0" latinLnBrk="1">
              <a:buNone/>
            </a:pPr>
            <a:r>
              <a:rPr lang="en-US" dirty="0"/>
              <a:t>&gt;&gt;&gt; </a:t>
            </a:r>
            <a:r>
              <a:rPr lang="en-US" b="1" dirty="0" err="1"/>
              <a:t>def</a:t>
            </a:r>
            <a:r>
              <a:rPr lang="en-US" dirty="0"/>
              <a:t> max(a, b):</a:t>
            </a:r>
            <a:br>
              <a:rPr lang="en-US" dirty="0"/>
            </a:br>
            <a:r>
              <a:rPr lang="en-US" dirty="0"/>
              <a:t>...     </a:t>
            </a:r>
            <a:r>
              <a:rPr lang="en-US" b="1" dirty="0"/>
              <a:t>if</a:t>
            </a:r>
            <a:r>
              <a:rPr lang="en-US" dirty="0"/>
              <a:t> a &gt; b:</a:t>
            </a:r>
            <a:br>
              <a:rPr lang="en-US" dirty="0"/>
            </a:br>
            <a:r>
              <a:rPr lang="en-US" dirty="0"/>
              <a:t>...         </a:t>
            </a:r>
            <a:r>
              <a:rPr lang="en-US" b="1" dirty="0"/>
              <a:t>return</a:t>
            </a:r>
            <a:r>
              <a:rPr lang="en-US" dirty="0"/>
              <a:t> a</a:t>
            </a:r>
            <a:br>
              <a:rPr lang="en-US" dirty="0"/>
            </a:br>
            <a:r>
              <a:rPr lang="en-US" dirty="0"/>
              <a:t>...     </a:t>
            </a:r>
            <a:r>
              <a:rPr lang="en-US" b="1" dirty="0"/>
              <a:t>else</a:t>
            </a:r>
            <a:r>
              <a:rPr lang="en-US" dirty="0"/>
              <a:t>:</a:t>
            </a:r>
            <a:br>
              <a:rPr lang="en-US" dirty="0"/>
            </a:br>
            <a:r>
              <a:rPr lang="en-US" dirty="0"/>
              <a:t>...         </a:t>
            </a:r>
            <a:r>
              <a:rPr lang="en-US" b="1" dirty="0"/>
              <a:t>return</a:t>
            </a:r>
            <a:r>
              <a:rPr lang="en-US" dirty="0"/>
              <a:t> b</a:t>
            </a:r>
            <a:br>
              <a:rPr lang="en-US" dirty="0"/>
            </a:br>
            <a:r>
              <a:rPr lang="en-US" dirty="0"/>
              <a:t>...</a:t>
            </a:r>
            <a:br>
              <a:rPr lang="en-US" dirty="0"/>
            </a:br>
            <a:r>
              <a:rPr lang="en-US" dirty="0"/>
              <a:t>&gt;&gt;&gt; </a:t>
            </a:r>
            <a:r>
              <a:rPr lang="en-US" dirty="0" err="1"/>
              <a:t>textFile.map</a:t>
            </a:r>
            <a:r>
              <a:rPr lang="en-US" dirty="0"/>
              <a:t>(</a:t>
            </a:r>
            <a:r>
              <a:rPr lang="en-US" b="1" dirty="0"/>
              <a:t>lambda</a:t>
            </a:r>
            <a:r>
              <a:rPr lang="en-US" dirty="0"/>
              <a:t> line: </a:t>
            </a:r>
            <a:r>
              <a:rPr lang="en-US" dirty="0" err="1"/>
              <a:t>len</a:t>
            </a:r>
            <a:r>
              <a:rPr lang="en-US" dirty="0"/>
              <a:t>(</a:t>
            </a:r>
            <a:r>
              <a:rPr lang="en-US" dirty="0" err="1"/>
              <a:t>line.split</a:t>
            </a:r>
            <a:r>
              <a:rPr lang="en-US" dirty="0"/>
              <a:t>())).reduce(max)</a:t>
            </a:r>
          </a:p>
          <a:p>
            <a:pPr marL="0" indent="0" latinLnBrk="1">
              <a:buNone/>
            </a:pPr>
            <a:r>
              <a:rPr lang="en-US" dirty="0"/>
              <a:t>22</a:t>
            </a:r>
          </a:p>
          <a:p>
            <a:pPr marL="0" indent="0">
              <a:buNone/>
            </a:pPr>
            <a:endParaRPr lang="en-US" dirty="0" smtClean="0"/>
          </a:p>
          <a:p>
            <a:pPr marL="0" indent="0">
              <a:buNone/>
            </a:pPr>
            <a:r>
              <a:rPr lang="en-US" dirty="0" smtClean="0"/>
              <a:t>For </a:t>
            </a:r>
            <a:r>
              <a:rPr lang="en-US" dirty="0"/>
              <a:t>multiple commands, you can write them in a .</a:t>
            </a:r>
            <a:r>
              <a:rPr lang="en-US" dirty="0" err="1"/>
              <a:t>py</a:t>
            </a:r>
            <a:r>
              <a:rPr lang="en-US" dirty="0"/>
              <a:t> file, and execute it using </a:t>
            </a:r>
            <a:r>
              <a:rPr lang="en-US" dirty="0" err="1"/>
              <a:t>execfile</a:t>
            </a:r>
            <a:r>
              <a:rPr lang="en-US" dirty="0"/>
              <a:t>().  But you will need add “print” to get the output.</a:t>
            </a:r>
          </a:p>
        </p:txBody>
      </p:sp>
    </p:spTree>
    <p:extLst>
      <p:ext uri="{BB962C8B-B14F-4D97-AF65-F5344CB8AC3E}">
        <p14:creationId xmlns:p14="http://schemas.microsoft.com/office/powerpoint/2010/main" val="1022451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Lazy transformations</a:t>
            </a:r>
            <a:endParaRPr lang="en-US" dirty="0"/>
          </a:p>
        </p:txBody>
      </p:sp>
      <p:sp>
        <p:nvSpPr>
          <p:cNvPr id="3" name="Content Placeholder 2"/>
          <p:cNvSpPr>
            <a:spLocks noGrp="1"/>
          </p:cNvSpPr>
          <p:nvPr>
            <p:ph idx="1"/>
          </p:nvPr>
        </p:nvSpPr>
        <p:spPr>
          <a:xfrm>
            <a:off x="457200" y="1600200"/>
            <a:ext cx="8229600" cy="4792649"/>
          </a:xfrm>
        </p:spPr>
        <p:txBody>
          <a:bodyPr>
            <a:normAutofit fontScale="70000" lnSpcReduction="20000"/>
          </a:bodyPr>
          <a:lstStyle/>
          <a:p>
            <a:pPr marL="0" indent="0">
              <a:buNone/>
            </a:pPr>
            <a:r>
              <a:rPr lang="en-US" dirty="0"/>
              <a:t>For example, if you run the following commands</a:t>
            </a:r>
            <a:r>
              <a:rPr lang="en-US" dirty="0" smtClean="0"/>
              <a:t>:</a:t>
            </a:r>
          </a:p>
          <a:p>
            <a:pPr marL="0" indent="0">
              <a:buNone/>
            </a:pPr>
            <a:endParaRPr lang="en-US" dirty="0"/>
          </a:p>
          <a:p>
            <a:pPr marL="0" indent="0" latinLnBrk="1">
              <a:buNone/>
            </a:pPr>
            <a:r>
              <a:rPr lang="en-US" dirty="0"/>
              <a:t>&gt;&gt;&gt; import math</a:t>
            </a:r>
            <a:br>
              <a:rPr lang="en-US" dirty="0"/>
            </a:br>
            <a:r>
              <a:rPr lang="en-US" dirty="0"/>
              <a:t>&gt;&gt;&gt; a = </a:t>
            </a:r>
            <a:r>
              <a:rPr lang="en-US" dirty="0" err="1"/>
              <a:t>sc.parallelize</a:t>
            </a:r>
            <a:r>
              <a:rPr lang="en-US" dirty="0"/>
              <a:t>(range(1,100000))</a:t>
            </a:r>
            <a:br>
              <a:rPr lang="en-US" dirty="0"/>
            </a:br>
            <a:r>
              <a:rPr lang="en-US" dirty="0"/>
              <a:t>&gt;&gt;&gt; b = </a:t>
            </a:r>
            <a:r>
              <a:rPr lang="en-US" dirty="0" err="1"/>
              <a:t>a.map</a:t>
            </a:r>
            <a:r>
              <a:rPr lang="en-US" dirty="0"/>
              <a:t>(lambda x: </a:t>
            </a:r>
            <a:r>
              <a:rPr lang="en-US" dirty="0" err="1"/>
              <a:t>math.sqrt</a:t>
            </a:r>
            <a:r>
              <a:rPr lang="en-US" dirty="0"/>
              <a:t>(x))</a:t>
            </a:r>
            <a:br>
              <a:rPr lang="en-US" dirty="0"/>
            </a:br>
            <a:r>
              <a:rPr lang="en-US" dirty="0"/>
              <a:t>&gt;&gt;&gt; </a:t>
            </a:r>
            <a:r>
              <a:rPr lang="en-US" dirty="0" err="1"/>
              <a:t>b.count</a:t>
            </a:r>
            <a:r>
              <a:rPr lang="en-US" dirty="0" smtClean="0"/>
              <a:t>()</a:t>
            </a:r>
          </a:p>
          <a:p>
            <a:pPr marL="0" indent="0" latinLnBrk="1">
              <a:buNone/>
            </a:pPr>
            <a:endParaRPr lang="en-US" dirty="0"/>
          </a:p>
          <a:p>
            <a:pPr marL="0" indent="0">
              <a:buNone/>
            </a:pPr>
            <a:r>
              <a:rPr lang="en-US" dirty="0"/>
              <a:t>You can realize that map function returns immediately, while the count() function really triggers the work</a:t>
            </a:r>
            <a:r>
              <a:rPr lang="en-US" dirty="0" smtClean="0"/>
              <a:t>.</a:t>
            </a:r>
          </a:p>
          <a:p>
            <a:pPr marL="0" indent="0">
              <a:buNone/>
            </a:pPr>
            <a:endParaRPr lang="en-US" dirty="0"/>
          </a:p>
          <a:p>
            <a:pPr marL="0" indent="0">
              <a:buNone/>
            </a:pPr>
            <a:r>
              <a:rPr lang="en-US" dirty="0"/>
              <a:t>By default, each transformed RDD may be recomputed each time you run an action on it. However, you may also </a:t>
            </a:r>
            <a:r>
              <a:rPr lang="en-US" i="1" dirty="0"/>
              <a:t>persist</a:t>
            </a:r>
            <a:r>
              <a:rPr lang="en-US" dirty="0"/>
              <a:t> an RDD in memory using the persist (or cache) method, in which case Spark will keep the elements around on the cluster for much faster access the next time you query it. There is also support for persisting RDDs on disk, or replicated across multiple nodes</a:t>
            </a:r>
          </a:p>
        </p:txBody>
      </p:sp>
    </p:spTree>
    <p:extLst>
      <p:ext uri="{BB962C8B-B14F-4D97-AF65-F5344CB8AC3E}">
        <p14:creationId xmlns:p14="http://schemas.microsoft.com/office/powerpoint/2010/main" val="2124325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Basics</a:t>
            </a:r>
            <a:endParaRPr lang="en-US" dirty="0"/>
          </a:p>
        </p:txBody>
      </p:sp>
      <p:sp>
        <p:nvSpPr>
          <p:cNvPr id="3" name="Content Placeholder 2"/>
          <p:cNvSpPr>
            <a:spLocks noGrp="1"/>
          </p:cNvSpPr>
          <p:nvPr>
            <p:ph idx="1"/>
          </p:nvPr>
        </p:nvSpPr>
        <p:spPr>
          <a:xfrm>
            <a:off x="457200" y="1375576"/>
            <a:ext cx="8229600" cy="4750587"/>
          </a:xfrm>
        </p:spPr>
        <p:txBody>
          <a:bodyPr>
            <a:normAutofit fontScale="70000" lnSpcReduction="20000"/>
          </a:bodyPr>
          <a:lstStyle/>
          <a:p>
            <a:pPr marL="0" indent="0">
              <a:buNone/>
            </a:pPr>
            <a:r>
              <a:rPr lang="en-US" dirty="0"/>
              <a:t>consider the simple program below</a:t>
            </a:r>
            <a:r>
              <a:rPr lang="en-US" dirty="0" smtClean="0"/>
              <a:t>:</a:t>
            </a:r>
          </a:p>
          <a:p>
            <a:pPr marL="0" indent="0">
              <a:buNone/>
            </a:pPr>
            <a:endParaRPr lang="en-US" dirty="0"/>
          </a:p>
          <a:p>
            <a:pPr marL="0" indent="0" latinLnBrk="1">
              <a:buNone/>
            </a:pPr>
            <a:r>
              <a:rPr lang="en-US" dirty="0"/>
              <a:t>lines = </a:t>
            </a:r>
            <a:r>
              <a:rPr lang="en-US" dirty="0" err="1"/>
              <a:t>sc.textFile</a:t>
            </a:r>
            <a:r>
              <a:rPr lang="en-US" dirty="0"/>
              <a:t>("README.md")</a:t>
            </a:r>
            <a:br>
              <a:rPr lang="en-US" dirty="0"/>
            </a:br>
            <a:r>
              <a:rPr lang="en-US" dirty="0" err="1"/>
              <a:t>lineLengths</a:t>
            </a:r>
            <a:r>
              <a:rPr lang="en-US" dirty="0"/>
              <a:t> = </a:t>
            </a:r>
            <a:r>
              <a:rPr lang="en-US" dirty="0" err="1"/>
              <a:t>lines.map</a:t>
            </a:r>
            <a:r>
              <a:rPr lang="en-US" dirty="0"/>
              <a:t>(</a:t>
            </a:r>
            <a:r>
              <a:rPr lang="en-US" b="1" dirty="0"/>
              <a:t>lambda</a:t>
            </a:r>
            <a:r>
              <a:rPr lang="en-US" dirty="0"/>
              <a:t> s: </a:t>
            </a:r>
            <a:r>
              <a:rPr lang="en-US" dirty="0" err="1"/>
              <a:t>len</a:t>
            </a:r>
            <a:r>
              <a:rPr lang="en-US" dirty="0"/>
              <a:t>(s))</a:t>
            </a:r>
            <a:br>
              <a:rPr lang="en-US" dirty="0"/>
            </a:br>
            <a:r>
              <a:rPr lang="en-US" dirty="0" err="1"/>
              <a:t>totalLength</a:t>
            </a:r>
            <a:r>
              <a:rPr lang="en-US" dirty="0"/>
              <a:t> = </a:t>
            </a:r>
            <a:r>
              <a:rPr lang="en-US" dirty="0" err="1"/>
              <a:t>lineLengths.reduce</a:t>
            </a:r>
            <a:r>
              <a:rPr lang="en-US" dirty="0"/>
              <a:t>(</a:t>
            </a:r>
            <a:r>
              <a:rPr lang="en-US" b="1" dirty="0"/>
              <a:t>lambda</a:t>
            </a:r>
            <a:r>
              <a:rPr lang="en-US" dirty="0"/>
              <a:t> a, b: a + b)</a:t>
            </a:r>
          </a:p>
          <a:p>
            <a:pPr marL="0" indent="0">
              <a:buNone/>
            </a:pPr>
            <a:endParaRPr lang="en-US" dirty="0" smtClean="0"/>
          </a:p>
          <a:p>
            <a:pPr marL="0" indent="0">
              <a:buNone/>
            </a:pPr>
            <a:r>
              <a:rPr lang="en-US" dirty="0" smtClean="0"/>
              <a:t>The </a:t>
            </a:r>
            <a:r>
              <a:rPr lang="en-US" dirty="0"/>
              <a:t>first line defines a base RDD from an external file. This dataset is not loaded in memory or otherwise acted on: lines is merely a pointer to the file. The second line defines </a:t>
            </a:r>
            <a:r>
              <a:rPr lang="en-US" dirty="0" err="1"/>
              <a:t>lineLengths</a:t>
            </a:r>
            <a:r>
              <a:rPr lang="en-US" dirty="0"/>
              <a:t> as the result of a map transformation. Again, </a:t>
            </a:r>
            <a:r>
              <a:rPr lang="en-US" dirty="0" err="1"/>
              <a:t>lineLengths</a:t>
            </a:r>
            <a:r>
              <a:rPr lang="en-US" dirty="0"/>
              <a:t> is </a:t>
            </a:r>
            <a:r>
              <a:rPr lang="en-US" i="1" dirty="0"/>
              <a:t>not</a:t>
            </a:r>
            <a:r>
              <a:rPr lang="en-US" dirty="0"/>
              <a:t> immediately computed, due to laziness. Finally, we run reduce, which is an action. At this point Spark breaks the computation into tasks to run on separate machines, and each machine runs both its part of the map and a local reduction, returning only its answer to the driver program</a:t>
            </a:r>
            <a:r>
              <a:rPr lang="en-US" dirty="0" smtClean="0"/>
              <a:t>.</a:t>
            </a:r>
            <a:endParaRPr lang="en-US" dirty="0"/>
          </a:p>
        </p:txBody>
      </p:sp>
    </p:spTree>
    <p:extLst>
      <p:ext uri="{BB962C8B-B14F-4D97-AF65-F5344CB8AC3E}">
        <p14:creationId xmlns:p14="http://schemas.microsoft.com/office/powerpoint/2010/main" val="1902806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Jupyter</a:t>
            </a:r>
            <a:r>
              <a:rPr lang="en-US" dirty="0" smtClean="0"/>
              <a:t> Notebook</a:t>
            </a:r>
            <a:endParaRPr lang="en-US" dirty="0"/>
          </a:p>
        </p:txBody>
      </p:sp>
      <p:sp>
        <p:nvSpPr>
          <p:cNvPr id="3" name="Content Placeholder 2"/>
          <p:cNvSpPr>
            <a:spLocks noGrp="1"/>
          </p:cNvSpPr>
          <p:nvPr>
            <p:ph idx="1"/>
          </p:nvPr>
        </p:nvSpPr>
        <p:spPr>
          <a:xfrm>
            <a:off x="457200" y="1342240"/>
            <a:ext cx="8229600" cy="4783924"/>
          </a:xfrm>
        </p:spPr>
        <p:txBody>
          <a:bodyPr>
            <a:normAutofit fontScale="92500" lnSpcReduction="20000"/>
          </a:bodyPr>
          <a:lstStyle/>
          <a:p>
            <a:r>
              <a:rPr lang="en-US" dirty="0"/>
              <a:t>In-browser editing for code, with automatic syntax highlighting, indentation, and tab completion/introspection</a:t>
            </a:r>
            <a:r>
              <a:rPr lang="en-US" dirty="0" smtClean="0"/>
              <a:t>.</a:t>
            </a:r>
          </a:p>
          <a:p>
            <a:r>
              <a:rPr lang="en-US" dirty="0"/>
              <a:t>The ability to execute code from the browser, with the results of computations attached to the code which generated them.</a:t>
            </a:r>
          </a:p>
          <a:p>
            <a:r>
              <a:rPr lang="en-US" dirty="0"/>
              <a:t>In-browser editing for rich text using the </a:t>
            </a:r>
            <a:r>
              <a:rPr lang="en-US" dirty="0">
                <a:hlinkClick r:id="rId2"/>
              </a:rPr>
              <a:t>Markdown</a:t>
            </a:r>
            <a:r>
              <a:rPr lang="en-US" dirty="0"/>
              <a:t> markup language, which can provide commentary for the code, is not limited to plain text</a:t>
            </a:r>
            <a:r>
              <a:rPr lang="en-US" dirty="0" smtClean="0"/>
              <a:t>.</a:t>
            </a:r>
          </a:p>
          <a:p>
            <a:r>
              <a:rPr lang="en-US" dirty="0" smtClean="0"/>
              <a:t>See Canvas page for installation guide</a:t>
            </a:r>
            <a:endParaRPr lang="en-US" dirty="0"/>
          </a:p>
          <a:p>
            <a:endParaRPr lang="en-US" dirty="0"/>
          </a:p>
        </p:txBody>
      </p:sp>
    </p:spTree>
    <p:extLst>
      <p:ext uri="{BB962C8B-B14F-4D97-AF65-F5344CB8AC3E}">
        <p14:creationId xmlns:p14="http://schemas.microsoft.com/office/powerpoint/2010/main" val="2084954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Self-Contained Applications</a:t>
            </a:r>
            <a:endParaRPr lang="en-US" dirty="0"/>
          </a:p>
        </p:txBody>
      </p:sp>
      <p:sp>
        <p:nvSpPr>
          <p:cNvPr id="3" name="Content Placeholder 2"/>
          <p:cNvSpPr>
            <a:spLocks noGrp="1"/>
          </p:cNvSpPr>
          <p:nvPr>
            <p:ph idx="1"/>
          </p:nvPr>
        </p:nvSpPr>
        <p:spPr>
          <a:xfrm>
            <a:off x="457200" y="1288112"/>
            <a:ext cx="8229600" cy="5136542"/>
          </a:xfrm>
        </p:spPr>
        <p:txBody>
          <a:bodyPr>
            <a:normAutofit fontScale="85000" lnSpcReduction="20000"/>
          </a:bodyPr>
          <a:lstStyle/>
          <a:p>
            <a:pPr marL="0" indent="0">
              <a:buNone/>
            </a:pPr>
            <a:r>
              <a:rPr lang="en-US" dirty="0" smtClean="0"/>
              <a:t>Example: </a:t>
            </a:r>
            <a:r>
              <a:rPr lang="en-US" u="sng" dirty="0" smtClean="0">
                <a:hlinkClick r:id="rId2"/>
              </a:rPr>
              <a:t>http</a:t>
            </a:r>
            <a:r>
              <a:rPr lang="en-US" u="sng" dirty="0">
                <a:hlinkClick r:id="rId2"/>
              </a:rPr>
              <a:t>://www.cse.ust.hk/msbd5003/SimpleApp.py</a:t>
            </a:r>
            <a:r>
              <a:rPr lang="en-US" dirty="0"/>
              <a:t> </a:t>
            </a:r>
          </a:p>
          <a:p>
            <a:pPr marL="0" indent="0">
              <a:buNone/>
            </a:pPr>
            <a:r>
              <a:rPr lang="en-US" dirty="0"/>
              <a:t>This program just counts the number of lines containing ‘a’ and the number containing ‘b’ in a text file. We can run this application using the bin/spark-submit script:</a:t>
            </a:r>
          </a:p>
          <a:p>
            <a:pPr marL="0" indent="0" latinLnBrk="1">
              <a:buNone/>
            </a:pPr>
            <a:endParaRPr lang="en-US" dirty="0" smtClean="0"/>
          </a:p>
          <a:p>
            <a:pPr marL="0" indent="0" latinLnBrk="1">
              <a:buNone/>
            </a:pPr>
            <a:r>
              <a:rPr lang="en-US" dirty="0" smtClean="0"/>
              <a:t>$ </a:t>
            </a:r>
            <a:r>
              <a:rPr lang="en-US" dirty="0"/>
              <a:t>./bin/spark-submit SimpleApp.py</a:t>
            </a:r>
            <a:br>
              <a:rPr lang="en-US" dirty="0"/>
            </a:br>
            <a:r>
              <a:rPr lang="en-US" dirty="0"/>
              <a:t>...</a:t>
            </a:r>
            <a:br>
              <a:rPr lang="en-US" dirty="0"/>
            </a:br>
            <a:r>
              <a:rPr lang="en-US" dirty="0"/>
              <a:t>Lines with a: 62, Lines with b: 30</a:t>
            </a:r>
          </a:p>
          <a:p>
            <a:pPr marL="0" indent="0">
              <a:buNone/>
            </a:pPr>
            <a:endParaRPr lang="en-US" dirty="0" smtClean="0"/>
          </a:p>
          <a:p>
            <a:pPr marL="0" indent="0">
              <a:buNone/>
            </a:pPr>
            <a:r>
              <a:rPr lang="en-US" dirty="0" smtClean="0"/>
              <a:t>For self-contained applications, you should use </a:t>
            </a:r>
            <a:r>
              <a:rPr lang="en-US" dirty="0" err="1" smtClean="0"/>
              <a:t>sc.stop</a:t>
            </a:r>
            <a:r>
              <a:rPr lang="en-US" dirty="0" smtClean="0"/>
              <a:t>() to stop the </a:t>
            </a:r>
            <a:r>
              <a:rPr lang="en-US" dirty="0" err="1" smtClean="0"/>
              <a:t>SparkContext</a:t>
            </a:r>
            <a:r>
              <a:rPr lang="en-US" dirty="0" smtClean="0"/>
              <a:t> at the end of your application. On the other hand, you should not stop the </a:t>
            </a:r>
            <a:r>
              <a:rPr lang="en-US" dirty="0" err="1" smtClean="0"/>
              <a:t>SparkContext</a:t>
            </a:r>
            <a:r>
              <a:rPr lang="en-US" dirty="0" smtClean="0"/>
              <a:t> in the Spark shell.</a:t>
            </a:r>
            <a:endParaRPr lang="en-US" dirty="0"/>
          </a:p>
        </p:txBody>
      </p:sp>
    </p:spTree>
    <p:extLst>
      <p:ext uri="{BB962C8B-B14F-4D97-AF65-F5344CB8AC3E}">
        <p14:creationId xmlns:p14="http://schemas.microsoft.com/office/powerpoint/2010/main" val="130166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Cluster </a:t>
            </a:r>
            <a:r>
              <a:rPr lang="en-US" b="1" dirty="0"/>
              <a:t>Mode</a:t>
            </a:r>
            <a:endParaRPr lang="en-US" dirty="0"/>
          </a:p>
        </p:txBody>
      </p:sp>
      <p:pic>
        <p:nvPicPr>
          <p:cNvPr id="5" name="Content Placeholder 4" descr="Spark cluster component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4524" y="1952466"/>
            <a:ext cx="5676900" cy="2724150"/>
          </a:xfrm>
          <a:prstGeom prst="rect">
            <a:avLst/>
          </a:prstGeom>
          <a:noFill/>
          <a:ln>
            <a:noFill/>
          </a:ln>
        </p:spPr>
      </p:pic>
      <p:sp>
        <p:nvSpPr>
          <p:cNvPr id="6" name="TextBox 5"/>
          <p:cNvSpPr txBox="1"/>
          <p:nvPr/>
        </p:nvSpPr>
        <p:spPr>
          <a:xfrm>
            <a:off x="667910" y="5024244"/>
            <a:ext cx="7625300" cy="646331"/>
          </a:xfrm>
          <a:prstGeom prst="rect">
            <a:avLst/>
          </a:prstGeom>
          <a:noFill/>
        </p:spPr>
        <p:txBody>
          <a:bodyPr wrap="square" rtlCol="0">
            <a:spAutoFit/>
          </a:bodyPr>
          <a:lstStyle/>
          <a:p>
            <a:r>
              <a:rPr lang="en-US" dirty="0" smtClean="0"/>
              <a:t>Note: </a:t>
            </a:r>
            <a:r>
              <a:rPr lang="en-US" dirty="0" err="1"/>
              <a:t>SparkContext</a:t>
            </a:r>
            <a:r>
              <a:rPr lang="en-US" dirty="0"/>
              <a:t> can connect to several types of </a:t>
            </a:r>
            <a:r>
              <a:rPr lang="en-US" i="1" dirty="0"/>
              <a:t>cluster managers</a:t>
            </a:r>
            <a:r>
              <a:rPr lang="en-US" dirty="0"/>
              <a:t> (either Spark’s own standalone cluster manager, </a:t>
            </a:r>
            <a:r>
              <a:rPr lang="en-US" dirty="0" err="1"/>
              <a:t>Mesos</a:t>
            </a:r>
            <a:r>
              <a:rPr lang="en-US" dirty="0"/>
              <a:t> or YARN</a:t>
            </a:r>
            <a:r>
              <a:rPr lang="en-US" dirty="0" smtClean="0"/>
              <a:t>). </a:t>
            </a:r>
            <a:endParaRPr lang="en-US" dirty="0"/>
          </a:p>
        </p:txBody>
      </p:sp>
    </p:spTree>
    <p:extLst>
      <p:ext uri="{BB962C8B-B14F-4D97-AF65-F5344CB8AC3E}">
        <p14:creationId xmlns:p14="http://schemas.microsoft.com/office/powerpoint/2010/main" val="333373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Spark </a:t>
            </a:r>
            <a:r>
              <a:rPr lang="en-US" dirty="0"/>
              <a:t>Standalone </a:t>
            </a:r>
            <a:r>
              <a:rPr lang="en-US" dirty="0" smtClean="0"/>
              <a:t>Cluster Manager</a:t>
            </a:r>
            <a:endParaRPr lang="en-US" dirty="0"/>
          </a:p>
        </p:txBody>
      </p:sp>
      <p:sp>
        <p:nvSpPr>
          <p:cNvPr id="3" name="Content Placeholder 2"/>
          <p:cNvSpPr>
            <a:spLocks noGrp="1"/>
          </p:cNvSpPr>
          <p:nvPr>
            <p:ph idx="1"/>
          </p:nvPr>
        </p:nvSpPr>
        <p:spPr>
          <a:xfrm>
            <a:off x="457200" y="1288112"/>
            <a:ext cx="8229600" cy="5136542"/>
          </a:xfrm>
        </p:spPr>
        <p:txBody>
          <a:bodyPr>
            <a:normAutofit fontScale="70000" lnSpcReduction="20000"/>
          </a:bodyPr>
          <a:lstStyle/>
          <a:p>
            <a:r>
              <a:rPr lang="en-US" dirty="0"/>
              <a:t>To install Spark Standalone mode, you simply place a compiled version of Spark on each node on the cluster. </a:t>
            </a:r>
          </a:p>
          <a:p>
            <a:r>
              <a:rPr lang="en-US" dirty="0" smtClean="0"/>
              <a:t>You can start a standalone master server by executing:</a:t>
            </a:r>
          </a:p>
          <a:p>
            <a:pPr marL="0" indent="0">
              <a:buNone/>
            </a:pPr>
            <a:r>
              <a:rPr lang="en-US" dirty="0" smtClean="0"/>
              <a:t>./sbin/start-master.sh</a:t>
            </a:r>
          </a:p>
          <a:p>
            <a:r>
              <a:rPr lang="en-US" dirty="0" smtClean="0"/>
              <a:t>Start one or more slaves by executing</a:t>
            </a:r>
            <a:br>
              <a:rPr lang="en-US" dirty="0" smtClean="0"/>
            </a:br>
            <a:r>
              <a:rPr lang="en-US" dirty="0"/>
              <a:t>./</a:t>
            </a:r>
            <a:r>
              <a:rPr lang="en-US" dirty="0" smtClean="0"/>
              <a:t>sbin/start-slave.sh &lt;master-spark-</a:t>
            </a:r>
            <a:r>
              <a:rPr lang="en-US" dirty="0" err="1" smtClean="0"/>
              <a:t>url</a:t>
            </a:r>
            <a:r>
              <a:rPr lang="en-US" dirty="0"/>
              <a:t>&gt;</a:t>
            </a:r>
            <a:endParaRPr lang="en-US" dirty="0" smtClean="0"/>
          </a:p>
          <a:p>
            <a:r>
              <a:rPr lang="en-US" dirty="0" smtClean="0"/>
              <a:t>Finally</a:t>
            </a:r>
            <a:r>
              <a:rPr lang="en-US" dirty="0"/>
              <a:t>, remember to shut down the master and workers using the following scripts when they are not needed:</a:t>
            </a:r>
          </a:p>
          <a:p>
            <a:pPr marL="0" indent="0">
              <a:buNone/>
            </a:pPr>
            <a:r>
              <a:rPr lang="en-US" dirty="0" smtClean="0"/>
              <a:t>	sbin/stop-master.sh</a:t>
            </a:r>
            <a:endParaRPr lang="en-US" dirty="0"/>
          </a:p>
          <a:p>
            <a:pPr marL="0" indent="0">
              <a:buNone/>
            </a:pPr>
            <a:r>
              <a:rPr lang="en-US" dirty="0" smtClean="0"/>
              <a:t>	sbin/stop-slave.sh</a:t>
            </a:r>
          </a:p>
          <a:p>
            <a:r>
              <a:rPr lang="en-US" dirty="0" smtClean="0"/>
              <a:t>Note</a:t>
            </a:r>
            <a:r>
              <a:rPr lang="en-US" dirty="0"/>
              <a:t>: Only one master/worker can run on the same machine, but a machine can be both a master and a worker. </a:t>
            </a:r>
            <a:endParaRPr lang="en-US" dirty="0" smtClean="0"/>
          </a:p>
          <a:p>
            <a:r>
              <a:rPr lang="en-US" dirty="0" smtClean="0"/>
              <a:t>Now </a:t>
            </a:r>
            <a:r>
              <a:rPr lang="en-US" dirty="0"/>
              <a:t>you can submit your application to the cluster. Example:</a:t>
            </a:r>
          </a:p>
          <a:p>
            <a:pPr marL="0" indent="0">
              <a:buNone/>
            </a:pPr>
            <a:r>
              <a:rPr lang="en-US" dirty="0"/>
              <a:t>./bin/spark-submit --master spark://hostname:7077 pi.py 20</a:t>
            </a:r>
          </a:p>
          <a:p>
            <a:pPr marL="0" indent="0">
              <a:buNone/>
            </a:pPr>
            <a:r>
              <a:rPr lang="en-US" dirty="0"/>
              <a:t>You can </a:t>
            </a:r>
            <a:r>
              <a:rPr lang="en-US" dirty="0" smtClean="0"/>
              <a:t>monitor the cluster’s status </a:t>
            </a:r>
            <a:r>
              <a:rPr lang="en-US" dirty="0"/>
              <a:t>on the driver’s machine’s web UI at port </a:t>
            </a:r>
            <a:r>
              <a:rPr lang="en-US" dirty="0" smtClean="0"/>
              <a:t>8080</a:t>
            </a:r>
            <a:r>
              <a:rPr lang="en-US" dirty="0" smtClean="0"/>
              <a:t>.</a:t>
            </a:r>
            <a:endParaRPr lang="en-US" dirty="0" smtClean="0"/>
          </a:p>
        </p:txBody>
      </p:sp>
    </p:spTree>
    <p:extLst>
      <p:ext uri="{BB962C8B-B14F-4D97-AF65-F5344CB8AC3E}">
        <p14:creationId xmlns:p14="http://schemas.microsoft.com/office/powerpoint/2010/main" val="2536484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Map/Reduce bad?</a:t>
            </a:r>
            <a:endParaRPr lang="en-US" dirty="0"/>
          </a:p>
        </p:txBody>
      </p:sp>
      <p:sp>
        <p:nvSpPr>
          <p:cNvPr id="3" name="Content Placeholder 2"/>
          <p:cNvSpPr>
            <a:spLocks noGrp="1"/>
          </p:cNvSpPr>
          <p:nvPr>
            <p:ph idx="1"/>
          </p:nvPr>
        </p:nvSpPr>
        <p:spPr>
          <a:xfrm>
            <a:off x="900112" y="1765190"/>
            <a:ext cx="7345363" cy="4300331"/>
          </a:xfrm>
        </p:spPr>
        <p:txBody>
          <a:bodyPr/>
          <a:lstStyle/>
          <a:p>
            <a:r>
              <a:rPr lang="en-US" dirty="0" smtClean="0"/>
              <a:t>Programming model too restricted</a:t>
            </a:r>
          </a:p>
          <a:p>
            <a:r>
              <a:rPr lang="en-US" dirty="0" smtClean="0"/>
              <a:t>Iterative jobs involve a lot of disk I/O</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3</a:t>
            </a:fld>
            <a:endParaRPr lang="en-US" dirty="0"/>
          </a:p>
        </p:txBody>
      </p:sp>
      <p:pic>
        <p:nvPicPr>
          <p:cNvPr id="5" name="Picture 4"/>
          <p:cNvPicPr>
            <a:picLocks noChangeAspect="1"/>
          </p:cNvPicPr>
          <p:nvPr/>
        </p:nvPicPr>
        <p:blipFill>
          <a:blip r:embed="rId2"/>
          <a:stretch>
            <a:fillRect/>
          </a:stretch>
        </p:blipFill>
        <p:spPr>
          <a:xfrm>
            <a:off x="1413903" y="2938107"/>
            <a:ext cx="6316194" cy="3435816"/>
          </a:xfrm>
          <a:prstGeom prst="rect">
            <a:avLst/>
          </a:prstGeom>
        </p:spPr>
      </p:pic>
    </p:spTree>
    <p:extLst>
      <p:ext uri="{BB962C8B-B14F-4D97-AF65-F5344CB8AC3E}">
        <p14:creationId xmlns:p14="http://schemas.microsoft.com/office/powerpoint/2010/main" val="736060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code runs</a:t>
            </a:r>
            <a:endParaRPr lang="en-US" dirty="0"/>
          </a:p>
        </p:txBody>
      </p:sp>
      <p:sp>
        <p:nvSpPr>
          <p:cNvPr id="3" name="Content Placeholder 2"/>
          <p:cNvSpPr>
            <a:spLocks noGrp="1"/>
          </p:cNvSpPr>
          <p:nvPr>
            <p:ph idx="1"/>
          </p:nvPr>
        </p:nvSpPr>
        <p:spPr>
          <a:xfrm>
            <a:off x="457200" y="1176794"/>
            <a:ext cx="8229600" cy="5383032"/>
          </a:xfrm>
        </p:spPr>
        <p:txBody>
          <a:bodyPr>
            <a:normAutofit fontScale="70000" lnSpcReduction="20000"/>
          </a:bodyPr>
          <a:lstStyle/>
          <a:p>
            <a:pPr marL="0" indent="0">
              <a:buNone/>
            </a:pPr>
            <a:r>
              <a:rPr lang="en-US" dirty="0"/>
              <a:t>Most Python code runs in driver, except for code passed to </a:t>
            </a:r>
            <a:r>
              <a:rPr lang="en-US" dirty="0" smtClean="0"/>
              <a:t>transformations. Transformations </a:t>
            </a:r>
            <a:r>
              <a:rPr lang="en-US" dirty="0"/>
              <a:t>run at executors, actions run at executors and driver.</a:t>
            </a:r>
          </a:p>
          <a:p>
            <a:pPr marL="0" indent="0">
              <a:buNone/>
            </a:pPr>
            <a:r>
              <a:rPr lang="en-US" dirty="0"/>
              <a:t>Example: Let’s say you want to combine two RDDs: a, </a:t>
            </a:r>
            <a:r>
              <a:rPr lang="en-US" dirty="0" smtClean="0"/>
              <a:t>b. </a:t>
            </a:r>
            <a:br>
              <a:rPr lang="en-US" dirty="0" smtClean="0"/>
            </a:br>
            <a:r>
              <a:rPr lang="en-US" dirty="0" smtClean="0"/>
              <a:t>You </a:t>
            </a:r>
            <a:r>
              <a:rPr lang="en-US" dirty="0"/>
              <a:t>remember that </a:t>
            </a:r>
            <a:r>
              <a:rPr lang="en-US" dirty="0" err="1"/>
              <a:t>rdd.collect</a:t>
            </a:r>
            <a:r>
              <a:rPr lang="en-US" dirty="0"/>
              <a:t>() returns a list, and in Python you can combine two lists with </a:t>
            </a:r>
            <a:r>
              <a:rPr lang="en-US" dirty="0" smtClean="0"/>
              <a:t>+</a:t>
            </a:r>
            <a:br>
              <a:rPr lang="en-US" dirty="0" smtClean="0"/>
            </a:br>
            <a:r>
              <a:rPr lang="en-US" dirty="0" smtClean="0"/>
              <a:t>A </a:t>
            </a:r>
            <a:r>
              <a:rPr lang="en-US" dirty="0"/>
              <a:t>naïve implementation would be:</a:t>
            </a:r>
          </a:p>
          <a:p>
            <a:pPr marL="0" indent="0" latinLnBrk="1">
              <a:buNone/>
            </a:pPr>
            <a:r>
              <a:rPr lang="en-US" dirty="0"/>
              <a:t>&gt;&gt;&gt; a = </a:t>
            </a:r>
            <a:r>
              <a:rPr lang="en-US" dirty="0" err="1"/>
              <a:t>RDDa.collect</a:t>
            </a:r>
            <a:r>
              <a:rPr lang="en-US" dirty="0"/>
              <a:t>()</a:t>
            </a:r>
            <a:br>
              <a:rPr lang="en-US" dirty="0"/>
            </a:br>
            <a:r>
              <a:rPr lang="en-US" dirty="0"/>
              <a:t>&gt;&gt;&gt; b = </a:t>
            </a:r>
            <a:r>
              <a:rPr lang="en-US" dirty="0" err="1"/>
              <a:t>RDDb.collect</a:t>
            </a:r>
            <a:r>
              <a:rPr lang="en-US" dirty="0"/>
              <a:t>()</a:t>
            </a:r>
            <a:br>
              <a:rPr lang="en-US" dirty="0"/>
            </a:br>
            <a:r>
              <a:rPr lang="en-US" dirty="0"/>
              <a:t>&gt;&gt;&gt; </a:t>
            </a:r>
            <a:r>
              <a:rPr lang="en-US" dirty="0" err="1"/>
              <a:t>RDDc</a:t>
            </a:r>
            <a:r>
              <a:rPr lang="en-US" dirty="0"/>
              <a:t> = </a:t>
            </a:r>
            <a:r>
              <a:rPr lang="en-US" dirty="0" err="1"/>
              <a:t>sc.parallelize</a:t>
            </a:r>
            <a:r>
              <a:rPr lang="en-US" dirty="0"/>
              <a:t>(</a:t>
            </a:r>
            <a:r>
              <a:rPr lang="en-US" dirty="0" err="1"/>
              <a:t>a+b</a:t>
            </a:r>
            <a:r>
              <a:rPr lang="en-US" dirty="0"/>
              <a:t>)</a:t>
            </a:r>
          </a:p>
          <a:p>
            <a:pPr marL="0" indent="0">
              <a:buNone/>
            </a:pPr>
            <a:r>
              <a:rPr lang="en-US" dirty="0"/>
              <a:t>Where does this code run?</a:t>
            </a:r>
          </a:p>
          <a:p>
            <a:pPr marL="0" indent="0">
              <a:buNone/>
            </a:pPr>
            <a:r>
              <a:rPr lang="en-US" dirty="0"/>
              <a:t>In the first line, all distributed data for a and b is sent to driver. What if a and/or b is very large? Driver could run out of memory. Also, it takes a long time to send the data to the </a:t>
            </a:r>
            <a:r>
              <a:rPr lang="en-US" dirty="0" smtClean="0"/>
              <a:t>driver.</a:t>
            </a:r>
            <a:br>
              <a:rPr lang="en-US" dirty="0" smtClean="0"/>
            </a:br>
            <a:r>
              <a:rPr lang="en-US" dirty="0" smtClean="0"/>
              <a:t>In </a:t>
            </a:r>
            <a:r>
              <a:rPr lang="en-US" dirty="0"/>
              <a:t>the third line, all data is sent from driver to executors.</a:t>
            </a:r>
          </a:p>
          <a:p>
            <a:pPr marL="0" indent="0">
              <a:buNone/>
            </a:pPr>
            <a:r>
              <a:rPr lang="en-US" dirty="0"/>
              <a:t>The correct way</a:t>
            </a:r>
            <a:r>
              <a:rPr lang="en-US" dirty="0" smtClean="0"/>
              <a:t>:</a:t>
            </a:r>
            <a:br>
              <a:rPr lang="en-US" dirty="0" smtClean="0"/>
            </a:br>
            <a:r>
              <a:rPr lang="en-US" dirty="0" smtClean="0"/>
              <a:t>&gt;&gt;&gt; </a:t>
            </a:r>
            <a:r>
              <a:rPr lang="en-US" dirty="0" err="1"/>
              <a:t>RDDc</a:t>
            </a:r>
            <a:r>
              <a:rPr lang="en-US" dirty="0"/>
              <a:t> = </a:t>
            </a:r>
            <a:r>
              <a:rPr lang="en-US" dirty="0" err="1" smtClean="0"/>
              <a:t>RDDa.union</a:t>
            </a:r>
            <a:r>
              <a:rPr lang="en-US" dirty="0" smtClean="0"/>
              <a:t>(</a:t>
            </a:r>
            <a:r>
              <a:rPr lang="en-US" dirty="0" err="1" smtClean="0"/>
              <a:t>RDDb</a:t>
            </a:r>
            <a:r>
              <a:rPr lang="en-US" dirty="0" smtClean="0"/>
              <a:t>)</a:t>
            </a:r>
            <a:br>
              <a:rPr lang="en-US" dirty="0" smtClean="0"/>
            </a:br>
            <a:r>
              <a:rPr lang="en-US" dirty="0" smtClean="0"/>
              <a:t>This </a:t>
            </a:r>
            <a:r>
              <a:rPr lang="en-US" dirty="0"/>
              <a:t>runs completely at executors.</a:t>
            </a:r>
          </a:p>
          <a:p>
            <a:pPr marL="0" indent="0">
              <a:buNone/>
            </a:pPr>
            <a:endParaRPr lang="en-US" dirty="0"/>
          </a:p>
        </p:txBody>
      </p:sp>
    </p:spTree>
    <p:extLst>
      <p:ext uri="{BB962C8B-B14F-4D97-AF65-F5344CB8AC3E}">
        <p14:creationId xmlns:p14="http://schemas.microsoft.com/office/powerpoint/2010/main" val="4141101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Closure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task’s</a:t>
            </a:r>
            <a:r>
              <a:rPr lang="en-US" dirty="0"/>
              <a:t> </a:t>
            </a:r>
            <a:r>
              <a:rPr lang="en-US" b="1" dirty="0" smtClean="0"/>
              <a:t>closure</a:t>
            </a:r>
            <a:r>
              <a:rPr lang="en-US" dirty="0" smtClean="0"/>
              <a:t> </a:t>
            </a:r>
            <a:r>
              <a:rPr lang="en-US" dirty="0"/>
              <a:t>is those variables and methods which must be visible for the executor to perform its computations on the </a:t>
            </a:r>
            <a:r>
              <a:rPr lang="en-US" dirty="0" smtClean="0"/>
              <a:t>RDD.</a:t>
            </a:r>
          </a:p>
          <a:p>
            <a:pPr lvl="1"/>
            <a:r>
              <a:rPr lang="en-US" dirty="0"/>
              <a:t>Functions that run on RDDs at </a:t>
            </a:r>
            <a:r>
              <a:rPr lang="en-US" dirty="0" smtClean="0"/>
              <a:t>executors</a:t>
            </a:r>
          </a:p>
          <a:p>
            <a:pPr lvl="1"/>
            <a:r>
              <a:rPr lang="en-US" dirty="0"/>
              <a:t>Any global variables used by those executors</a:t>
            </a:r>
            <a:endParaRPr lang="en-US" dirty="0" smtClean="0"/>
          </a:p>
          <a:p>
            <a:r>
              <a:rPr lang="en-US" dirty="0"/>
              <a:t>The variables within the closure sent to each executor </a:t>
            </a:r>
            <a:r>
              <a:rPr lang="en-US"/>
              <a:t>are </a:t>
            </a:r>
            <a:r>
              <a:rPr lang="en-US" smtClean="0">
                <a:solidFill>
                  <a:srgbClr val="C00000"/>
                </a:solidFill>
              </a:rPr>
              <a:t>copies</a:t>
            </a:r>
            <a:r>
              <a:rPr lang="en-US" dirty="0">
                <a:solidFill>
                  <a:srgbClr val="C00000"/>
                </a:solidFill>
              </a:rPr>
              <a:t>.</a:t>
            </a:r>
          </a:p>
          <a:p>
            <a:r>
              <a:rPr lang="en-US" dirty="0" smtClean="0"/>
              <a:t>This </a:t>
            </a:r>
            <a:r>
              <a:rPr lang="en-US" dirty="0"/>
              <a:t>closure is serialized and sent to each </a:t>
            </a:r>
            <a:r>
              <a:rPr lang="en-US" dirty="0" smtClean="0"/>
              <a:t>executor from the driver when an action is invoked.</a:t>
            </a:r>
          </a:p>
        </p:txBody>
      </p:sp>
    </p:spTree>
    <p:extLst>
      <p:ext uri="{BB962C8B-B14F-4D97-AF65-F5344CB8AC3E}">
        <p14:creationId xmlns:p14="http://schemas.microsoft.com/office/powerpoint/2010/main" val="406319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Closures: A bad example</a:t>
            </a:r>
            <a:endParaRPr lang="en-US" dirty="0"/>
          </a:p>
        </p:txBody>
      </p:sp>
      <p:sp>
        <p:nvSpPr>
          <p:cNvPr id="3" name="Content Placeholder 2"/>
          <p:cNvSpPr>
            <a:spLocks noGrp="1"/>
          </p:cNvSpPr>
          <p:nvPr>
            <p:ph idx="1"/>
          </p:nvPr>
        </p:nvSpPr>
        <p:spPr/>
        <p:txBody>
          <a:bodyPr/>
          <a:lstStyle/>
          <a:p>
            <a:r>
              <a:rPr lang="en-US" dirty="0"/>
              <a:t>counter = 0</a:t>
            </a:r>
            <a:br>
              <a:rPr lang="en-US" dirty="0"/>
            </a:br>
            <a:r>
              <a:rPr lang="en-US" dirty="0" err="1"/>
              <a:t>rdd</a:t>
            </a:r>
            <a:r>
              <a:rPr lang="en-US" dirty="0"/>
              <a:t> = </a:t>
            </a:r>
            <a:r>
              <a:rPr lang="en-US" dirty="0" err="1"/>
              <a:t>sc.parallelize</a:t>
            </a:r>
            <a:r>
              <a:rPr lang="en-US" dirty="0"/>
              <a:t>(data)</a:t>
            </a:r>
            <a:br>
              <a:rPr lang="en-US" dirty="0"/>
            </a:br>
            <a:r>
              <a:rPr lang="en-US" i="1" dirty="0">
                <a:solidFill>
                  <a:srgbClr val="C00000"/>
                </a:solidFill>
              </a:rPr>
              <a:t># Wrong: Don't do this!!</a:t>
            </a:r>
            <a:br>
              <a:rPr lang="en-US" i="1" dirty="0">
                <a:solidFill>
                  <a:srgbClr val="C00000"/>
                </a:solidFill>
              </a:rPr>
            </a:br>
            <a:r>
              <a:rPr lang="en-US" b="1" dirty="0" err="1"/>
              <a:t>def</a:t>
            </a:r>
            <a:r>
              <a:rPr lang="en-US" dirty="0"/>
              <a:t> </a:t>
            </a:r>
            <a:r>
              <a:rPr lang="en-US" dirty="0" err="1"/>
              <a:t>increment_counter</a:t>
            </a:r>
            <a:r>
              <a:rPr lang="en-US" dirty="0"/>
              <a:t>(x):</a:t>
            </a:r>
            <a:br>
              <a:rPr lang="en-US" dirty="0"/>
            </a:br>
            <a:r>
              <a:rPr lang="en-US" dirty="0"/>
              <a:t>    </a:t>
            </a:r>
            <a:r>
              <a:rPr lang="en-US" b="1" dirty="0"/>
              <a:t>global</a:t>
            </a:r>
            <a:r>
              <a:rPr lang="en-US" dirty="0"/>
              <a:t> counter</a:t>
            </a:r>
            <a:br>
              <a:rPr lang="en-US" dirty="0"/>
            </a:br>
            <a:r>
              <a:rPr lang="en-US" dirty="0"/>
              <a:t>    </a:t>
            </a:r>
            <a:r>
              <a:rPr lang="en-US" dirty="0" err="1"/>
              <a:t>counter</a:t>
            </a:r>
            <a:r>
              <a:rPr lang="en-US" dirty="0"/>
              <a:t> += x</a:t>
            </a:r>
            <a:br>
              <a:rPr lang="en-US" dirty="0"/>
            </a:br>
            <a:r>
              <a:rPr lang="en-US" dirty="0" err="1"/>
              <a:t>rdd.foreach</a:t>
            </a:r>
            <a:r>
              <a:rPr lang="en-US" dirty="0"/>
              <a:t>(</a:t>
            </a:r>
            <a:r>
              <a:rPr lang="en-US" dirty="0" err="1"/>
              <a:t>increment_counter</a:t>
            </a:r>
            <a:r>
              <a:rPr lang="en-US" dirty="0"/>
              <a:t>)</a:t>
            </a:r>
            <a:br>
              <a:rPr lang="en-US" dirty="0"/>
            </a:br>
            <a:r>
              <a:rPr lang="en-US" b="1" dirty="0"/>
              <a:t/>
            </a:r>
            <a:br>
              <a:rPr lang="en-US" b="1" dirty="0"/>
            </a:br>
            <a:r>
              <a:rPr lang="en-US" b="1" dirty="0"/>
              <a:t>print</a:t>
            </a:r>
            <a:r>
              <a:rPr lang="en-US" dirty="0"/>
              <a:t>("Counter value: ", counter)</a:t>
            </a:r>
          </a:p>
          <a:p>
            <a:endParaRPr lang="en-US" dirty="0"/>
          </a:p>
        </p:txBody>
      </p:sp>
    </p:spTree>
    <p:extLst>
      <p:ext uri="{BB962C8B-B14F-4D97-AF65-F5344CB8AC3E}">
        <p14:creationId xmlns:p14="http://schemas.microsoft.com/office/powerpoint/2010/main" val="2973480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Accumulators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Accumulators are variables that are only “added” to through an associative and </a:t>
            </a:r>
            <a:r>
              <a:rPr lang="en-US" dirty="0" smtClean="0"/>
              <a:t>commutative operation.</a:t>
            </a:r>
          </a:p>
          <a:p>
            <a:r>
              <a:rPr lang="en-US" dirty="0" smtClean="0"/>
              <a:t>Created </a:t>
            </a:r>
            <a:r>
              <a:rPr lang="en-US" dirty="0"/>
              <a:t>from an initial value v by calling </a:t>
            </a:r>
            <a:r>
              <a:rPr lang="en-US" dirty="0" err="1" smtClean="0"/>
              <a:t>SparkContext.accumulator</a:t>
            </a:r>
            <a:r>
              <a:rPr lang="en-US" dirty="0" smtClean="0"/>
              <a:t>(v</a:t>
            </a:r>
            <a:r>
              <a:rPr lang="en-US" dirty="0"/>
              <a:t>). </a:t>
            </a:r>
            <a:endParaRPr lang="en-US" dirty="0" smtClean="0"/>
          </a:p>
          <a:p>
            <a:r>
              <a:rPr lang="en-US" dirty="0"/>
              <a:t>Tasks running on a cluster can then add to it using the add method or the += </a:t>
            </a:r>
            <a:r>
              <a:rPr lang="en-US" dirty="0" smtClean="0"/>
              <a:t>operator</a:t>
            </a:r>
          </a:p>
          <a:p>
            <a:r>
              <a:rPr lang="en-US" dirty="0" smtClean="0"/>
              <a:t>Only </a:t>
            </a:r>
            <a:r>
              <a:rPr lang="en-US" dirty="0"/>
              <a:t>the driver program can read the accumulator’s value, using its value method</a:t>
            </a:r>
            <a:r>
              <a:rPr lang="en-US" dirty="0" smtClean="0"/>
              <a:t>.</a:t>
            </a:r>
            <a:endParaRPr lang="en-US" dirty="0"/>
          </a:p>
          <a:p>
            <a:r>
              <a:rPr lang="en-US" dirty="0" smtClean="0"/>
              <a:t>Example:</a:t>
            </a:r>
            <a:r>
              <a:rPr lang="en-US" dirty="0"/>
              <a:t/>
            </a:r>
            <a:br>
              <a:rPr lang="en-US" dirty="0"/>
            </a:br>
            <a:r>
              <a:rPr lang="en-US" dirty="0" smtClean="0">
                <a:hlinkClick r:id="rId2"/>
              </a:rPr>
              <a:t>https</a:t>
            </a:r>
            <a:r>
              <a:rPr lang="en-US" dirty="0">
                <a:hlinkClick r:id="rId2"/>
              </a:rPr>
              <a:t>://www.cse.ust.hk/msbd5003/nb/rdd.ipynb</a:t>
            </a:r>
            <a:r>
              <a:rPr lang="en-US" dirty="0"/>
              <a:t> </a:t>
            </a:r>
          </a:p>
          <a:p>
            <a:endParaRPr lang="en-US" dirty="0"/>
          </a:p>
        </p:txBody>
      </p:sp>
    </p:spTree>
    <p:extLst>
      <p:ext uri="{BB962C8B-B14F-4D97-AF65-F5344CB8AC3E}">
        <p14:creationId xmlns:p14="http://schemas.microsoft.com/office/powerpoint/2010/main" val="553263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Accumulators: Note</a:t>
            </a:r>
            <a:endParaRPr lang="en-US" dirty="0"/>
          </a:p>
        </p:txBody>
      </p:sp>
      <p:sp>
        <p:nvSpPr>
          <p:cNvPr id="3" name="Content Placeholder 2"/>
          <p:cNvSpPr>
            <a:spLocks noGrp="1"/>
          </p:cNvSpPr>
          <p:nvPr>
            <p:ph idx="1"/>
          </p:nvPr>
        </p:nvSpPr>
        <p:spPr>
          <a:xfrm>
            <a:off x="457200" y="1304014"/>
            <a:ext cx="8229600" cy="4822149"/>
          </a:xfrm>
        </p:spPr>
        <p:txBody>
          <a:bodyPr>
            <a:normAutofit fontScale="92500" lnSpcReduction="20000"/>
          </a:bodyPr>
          <a:lstStyle/>
          <a:p>
            <a:r>
              <a:rPr lang="en-US" dirty="0"/>
              <a:t>Accumulators do not change the lazy evaluation model of Spark. If they are being updated within an operation on an RDD, their value is only updated once that RDD is computed as part of an action. Consequently, accumulator updates are not guaranteed to be executed when made within a lazy transformation like map(). </a:t>
            </a:r>
            <a:endParaRPr lang="en-US" dirty="0" smtClean="0"/>
          </a:p>
          <a:p>
            <a:r>
              <a:rPr lang="en-US" dirty="0" smtClean="0"/>
              <a:t>Update in transformations may </a:t>
            </a:r>
            <a:r>
              <a:rPr lang="en-US" dirty="0"/>
              <a:t>be applied more than once if tasks or job stages are re-executed</a:t>
            </a:r>
            <a:r>
              <a:rPr lang="en-US" dirty="0" smtClean="0"/>
              <a:t>. See example.</a:t>
            </a:r>
          </a:p>
          <a:p>
            <a:r>
              <a:rPr lang="en-US" dirty="0" smtClean="0"/>
              <a:t>Suggestion: Avoid using accumulators whenever possible.  Use reduce() instead.</a:t>
            </a:r>
          </a:p>
          <a:p>
            <a:endParaRPr lang="en-US" dirty="0"/>
          </a:p>
          <a:p>
            <a:endParaRPr lang="en-US" dirty="0"/>
          </a:p>
          <a:p>
            <a:endParaRPr lang="en-US" dirty="0"/>
          </a:p>
        </p:txBody>
      </p:sp>
    </p:spTree>
    <p:extLst>
      <p:ext uri="{BB962C8B-B14F-4D97-AF65-F5344CB8AC3E}">
        <p14:creationId xmlns:p14="http://schemas.microsoft.com/office/powerpoint/2010/main" val="3276149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Pi using Monte Carlo simulation</a:t>
            </a:r>
          </a:p>
        </p:txBody>
      </p:sp>
      <p:sp>
        <p:nvSpPr>
          <p:cNvPr id="3" name="Content Placeholder 2"/>
          <p:cNvSpPr>
            <a:spLocks noGrp="1"/>
          </p:cNvSpPr>
          <p:nvPr>
            <p:ph idx="1"/>
          </p:nvPr>
        </p:nvSpPr>
        <p:spPr>
          <a:xfrm>
            <a:off x="457200" y="1232452"/>
            <a:ext cx="8229600" cy="4893711"/>
          </a:xfrm>
        </p:spPr>
        <p:txBody>
          <a:bodyPr>
            <a:normAutofit fontScale="70000" lnSpcReduction="20000"/>
          </a:bodyPr>
          <a:lstStyle/>
          <a:p>
            <a:pPr marL="0" indent="0">
              <a:buNone/>
            </a:pPr>
            <a:endParaRPr lang="en-US" dirty="0"/>
          </a:p>
          <a:p>
            <a:pPr marL="0" indent="0">
              <a:buNone/>
            </a:pPr>
            <a:r>
              <a:rPr lang="en-US" dirty="0" smtClean="0"/>
              <a:t>The </a:t>
            </a:r>
            <a:r>
              <a:rPr lang="en-US" dirty="0"/>
              <a:t>pi.py example provided in the default Spark installation is actually </a:t>
            </a:r>
            <a:r>
              <a:rPr lang="en-US" dirty="0">
                <a:solidFill>
                  <a:srgbClr val="C00000"/>
                </a:solidFill>
              </a:rPr>
              <a:t>wrong</a:t>
            </a:r>
            <a:r>
              <a:rPr lang="en-US" dirty="0"/>
              <a:t>!  The accuracy does not improve by using more partitions.  Why? try executing the following code</a:t>
            </a:r>
            <a:r>
              <a:rPr lang="en-US" dirty="0" smtClean="0"/>
              <a:t>:</a:t>
            </a:r>
          </a:p>
          <a:p>
            <a:pPr marL="0" indent="0">
              <a:buNone/>
            </a:pPr>
            <a:endParaRPr lang="en-US" dirty="0"/>
          </a:p>
          <a:p>
            <a:pPr marL="0" indent="0" latinLnBrk="1">
              <a:buNone/>
            </a:pPr>
            <a:r>
              <a:rPr lang="en-US" dirty="0"/>
              <a:t>&gt;&gt;&gt; a = </a:t>
            </a:r>
            <a:r>
              <a:rPr lang="en-US" dirty="0" err="1"/>
              <a:t>sc.parallelize</a:t>
            </a:r>
            <a:r>
              <a:rPr lang="en-US" dirty="0"/>
              <a:t>(</a:t>
            </a:r>
            <a:r>
              <a:rPr lang="en-US" dirty="0" err="1"/>
              <a:t>xrange</a:t>
            </a:r>
            <a:r>
              <a:rPr lang="en-US" dirty="0"/>
              <a:t>(0,20),2)</a:t>
            </a:r>
            <a:br>
              <a:rPr lang="en-US" dirty="0"/>
            </a:br>
            <a:r>
              <a:rPr lang="en-US" dirty="0"/>
              <a:t>&gt;&gt;&gt; </a:t>
            </a:r>
            <a:r>
              <a:rPr lang="en-US" dirty="0" err="1"/>
              <a:t>a.map</a:t>
            </a:r>
            <a:r>
              <a:rPr lang="en-US" dirty="0"/>
              <a:t>(lambda x: random()).glom().collect()</a:t>
            </a:r>
          </a:p>
          <a:p>
            <a:pPr marL="0" indent="0">
              <a:buNone/>
            </a:pPr>
            <a:endParaRPr lang="en-US" dirty="0" smtClean="0"/>
          </a:p>
          <a:p>
            <a:pPr marL="0" indent="0">
              <a:buNone/>
            </a:pPr>
            <a:r>
              <a:rPr lang="en-US" dirty="0" smtClean="0"/>
              <a:t>Check </a:t>
            </a:r>
            <a:r>
              <a:rPr lang="en-US" dirty="0"/>
              <a:t>online manual for glom</a:t>
            </a:r>
            <a:r>
              <a:rPr lang="en-US" dirty="0" smtClean="0"/>
              <a:t>().</a:t>
            </a:r>
          </a:p>
          <a:p>
            <a:pPr marL="0" indent="0">
              <a:buNone/>
            </a:pPr>
            <a:endParaRPr lang="en-US" dirty="0"/>
          </a:p>
          <a:p>
            <a:pPr marL="0" indent="0">
              <a:buNone/>
            </a:pPr>
            <a:r>
              <a:rPr lang="en-US" dirty="0"/>
              <a:t>We see that the random numbers generated in different partitions are the same.  This is because they use the same default seed, initialized when the python random </a:t>
            </a:r>
            <a:r>
              <a:rPr lang="en-US" dirty="0" smtClean="0"/>
              <a:t>package </a:t>
            </a:r>
            <a:r>
              <a:rPr lang="en-US" dirty="0"/>
              <a:t>is </a:t>
            </a:r>
            <a:r>
              <a:rPr lang="en-US" dirty="0" smtClean="0"/>
              <a:t>first imported. </a:t>
            </a:r>
            <a:r>
              <a:rPr lang="en-US" dirty="0"/>
              <a:t>The solution is to set a different seed for each partition using </a:t>
            </a:r>
            <a:r>
              <a:rPr lang="en-US" dirty="0" err="1"/>
              <a:t>mapPartitionsWithIndex</a:t>
            </a:r>
            <a:r>
              <a:rPr lang="en-US" dirty="0"/>
              <a:t>(). </a:t>
            </a:r>
          </a:p>
          <a:p>
            <a:pPr marL="0" indent="0">
              <a:buNone/>
            </a:pPr>
            <a:endParaRPr lang="en-US" dirty="0"/>
          </a:p>
        </p:txBody>
      </p:sp>
    </p:spTree>
    <p:extLst>
      <p:ext uri="{BB962C8B-B14F-4D97-AF65-F5344CB8AC3E}">
        <p14:creationId xmlns:p14="http://schemas.microsoft.com/office/powerpoint/2010/main" val="4196972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notes on random number generation</a:t>
            </a:r>
            <a:endParaRPr lang="en-US" dirty="0"/>
          </a:p>
        </p:txBody>
      </p:sp>
      <p:sp>
        <p:nvSpPr>
          <p:cNvPr id="3" name="Content Placeholder 2"/>
          <p:cNvSpPr>
            <a:spLocks noGrp="1"/>
          </p:cNvSpPr>
          <p:nvPr>
            <p:ph idx="1"/>
          </p:nvPr>
        </p:nvSpPr>
        <p:spPr>
          <a:xfrm>
            <a:off x="457200" y="1232452"/>
            <a:ext cx="8229600" cy="4893711"/>
          </a:xfrm>
        </p:spPr>
        <p:txBody>
          <a:bodyPr>
            <a:normAutofit fontScale="92500" lnSpcReduction="10000"/>
          </a:bodyPr>
          <a:lstStyle/>
          <a:p>
            <a:r>
              <a:rPr lang="en-US" dirty="0" smtClean="0"/>
              <a:t>Use deterministic pseudo random number generators</a:t>
            </a:r>
          </a:p>
          <a:p>
            <a:r>
              <a:rPr lang="en-US" dirty="0" smtClean="0"/>
              <a:t>Use fixed seed (not system time)</a:t>
            </a:r>
          </a:p>
          <a:p>
            <a:pPr lvl="1"/>
            <a:r>
              <a:rPr lang="en-US" dirty="0" smtClean="0"/>
              <a:t>If a partition is lost and recomputed, the recovered partition is the same as before</a:t>
            </a:r>
          </a:p>
          <a:p>
            <a:pPr lvl="1"/>
            <a:r>
              <a:rPr lang="en-US" dirty="0" smtClean="0"/>
              <a:t>If not, the program may not behave correctly</a:t>
            </a:r>
          </a:p>
          <a:p>
            <a:r>
              <a:rPr lang="en-US" dirty="0" smtClean="0"/>
              <a:t>If different random numbers are desired every time you run your program, generate a single seed (using system time) in driver program and use it in all tasks.</a:t>
            </a:r>
          </a:p>
          <a:p>
            <a:r>
              <a:rPr lang="en-US" smtClean="0"/>
              <a:t>Better yet, use Spark SQL (later)</a:t>
            </a:r>
            <a:endParaRPr lang="en-US" dirty="0"/>
          </a:p>
        </p:txBody>
      </p:sp>
    </p:spTree>
    <p:extLst>
      <p:ext uri="{BB962C8B-B14F-4D97-AF65-F5344CB8AC3E}">
        <p14:creationId xmlns:p14="http://schemas.microsoft.com/office/powerpoint/2010/main" val="594822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Linear-time selection</a:t>
            </a:r>
            <a:endParaRPr lang="en-US" dirty="0"/>
          </a:p>
        </p:txBody>
      </p:sp>
      <p:sp>
        <p:nvSpPr>
          <p:cNvPr id="3" name="Content Placeholder 2"/>
          <p:cNvSpPr>
            <a:spLocks noGrp="1"/>
          </p:cNvSpPr>
          <p:nvPr>
            <p:ph idx="1"/>
          </p:nvPr>
        </p:nvSpPr>
        <p:spPr>
          <a:xfrm>
            <a:off x="457200" y="1335820"/>
            <a:ext cx="8229600" cy="4790344"/>
          </a:xfrm>
        </p:spPr>
        <p:txBody>
          <a:bodyPr>
            <a:normAutofit fontScale="92500" lnSpcReduction="10000"/>
          </a:bodyPr>
          <a:lstStyle/>
          <a:p>
            <a:r>
              <a:rPr lang="en-US" dirty="0" smtClean="0"/>
              <a:t>Problem:</a:t>
            </a:r>
          </a:p>
          <a:p>
            <a:pPr lvl="1"/>
            <a:r>
              <a:rPr lang="en-US" dirty="0" smtClean="0"/>
              <a:t>Input: an array A of n numbers (unordered), and k</a:t>
            </a:r>
          </a:p>
          <a:p>
            <a:pPr lvl="1"/>
            <a:r>
              <a:rPr lang="en-US" dirty="0" smtClean="0"/>
              <a:t>Output: the k-</a:t>
            </a:r>
            <a:r>
              <a:rPr lang="en-US" dirty="0" err="1" smtClean="0"/>
              <a:t>th</a:t>
            </a:r>
            <a:r>
              <a:rPr lang="en-US" dirty="0" smtClean="0"/>
              <a:t> smallest number (counting from 0)</a:t>
            </a:r>
          </a:p>
          <a:p>
            <a:r>
              <a:rPr lang="en-US" dirty="0" smtClean="0"/>
              <a:t>Algorithm</a:t>
            </a:r>
            <a:endParaRPr lang="en-US" dirty="0"/>
          </a:p>
          <a:p>
            <a:pPr marL="971550" lvl="1" indent="-514350">
              <a:buFont typeface="+mj-lt"/>
              <a:buAutoNum type="arabicPeriod"/>
            </a:pPr>
            <a:r>
              <a:rPr lang="en-US" dirty="0" smtClean="0"/>
              <a:t>x = A[0]</a:t>
            </a:r>
          </a:p>
          <a:p>
            <a:pPr marL="971550" lvl="1" indent="-514350">
              <a:buFont typeface="+mj-lt"/>
              <a:buAutoNum type="arabicPeriod"/>
            </a:pPr>
            <a:r>
              <a:rPr lang="en-US" dirty="0" smtClean="0"/>
              <a:t>partition A into </a:t>
            </a:r>
            <a:br>
              <a:rPr lang="en-US" dirty="0" smtClean="0"/>
            </a:br>
            <a:r>
              <a:rPr lang="en-US" dirty="0" smtClean="0"/>
              <a:t>A[0..mid-1] &lt; A[mid] = x &lt; A[mid+1..n-1]</a:t>
            </a:r>
          </a:p>
          <a:p>
            <a:pPr marL="971550" lvl="1" indent="-514350">
              <a:buFont typeface="+mj-lt"/>
              <a:buAutoNum type="arabicPeriod"/>
            </a:pPr>
            <a:r>
              <a:rPr lang="en-US" dirty="0" smtClean="0"/>
              <a:t>if mid = k then return x</a:t>
            </a:r>
            <a:endParaRPr lang="en-US" dirty="0"/>
          </a:p>
          <a:p>
            <a:pPr marL="971550" lvl="1" indent="-514350">
              <a:buFont typeface="+mj-lt"/>
              <a:buAutoNum type="arabicPeriod"/>
            </a:pPr>
            <a:r>
              <a:rPr lang="en-US" dirty="0" smtClean="0"/>
              <a:t>if k &lt; mid then A = A[0..mid-1]</a:t>
            </a:r>
            <a:br>
              <a:rPr lang="en-US" dirty="0" smtClean="0"/>
            </a:br>
            <a:r>
              <a:rPr lang="en-US" dirty="0" smtClean="0"/>
              <a:t>if k &gt; mid then A = A[mid+1,n-1], k = k – </a:t>
            </a:r>
            <a:r>
              <a:rPr lang="en-US" dirty="0"/>
              <a:t>mid – </a:t>
            </a:r>
            <a:r>
              <a:rPr lang="en-US" dirty="0" smtClean="0"/>
              <a:t>1</a:t>
            </a:r>
          </a:p>
          <a:p>
            <a:pPr marL="971550" lvl="1" indent="-514350">
              <a:buFont typeface="+mj-lt"/>
              <a:buAutoNum type="arabicPeriod"/>
            </a:pPr>
            <a:r>
              <a:rPr lang="en-US" dirty="0" smtClean="0"/>
              <a:t>go to step 1</a:t>
            </a:r>
          </a:p>
        </p:txBody>
      </p:sp>
    </p:spTree>
    <p:extLst>
      <p:ext uri="{BB962C8B-B14F-4D97-AF65-F5344CB8AC3E}">
        <p14:creationId xmlns:p14="http://schemas.microsoft.com/office/powerpoint/2010/main" val="1323982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didn’t it work?</a:t>
            </a:r>
            <a:endParaRPr lang="en-US" dirty="0"/>
          </a:p>
        </p:txBody>
      </p:sp>
      <p:sp>
        <p:nvSpPr>
          <p:cNvPr id="3" name="Content Placeholder 2"/>
          <p:cNvSpPr>
            <a:spLocks noGrp="1"/>
          </p:cNvSpPr>
          <p:nvPr>
            <p:ph idx="1"/>
          </p:nvPr>
        </p:nvSpPr>
        <p:spPr>
          <a:xfrm>
            <a:off x="457200" y="1222514"/>
            <a:ext cx="8229600" cy="5227982"/>
          </a:xfrm>
        </p:spPr>
        <p:txBody>
          <a:bodyPr>
            <a:normAutofit lnSpcReduction="10000"/>
          </a:bodyPr>
          <a:lstStyle/>
          <a:p>
            <a:r>
              <a:rPr lang="en-US" dirty="0"/>
              <a:t>This closure is </a:t>
            </a:r>
            <a:r>
              <a:rPr lang="en-US" dirty="0" smtClean="0"/>
              <a:t>sent </a:t>
            </a:r>
            <a:r>
              <a:rPr lang="en-US" dirty="0"/>
              <a:t>to each executor from the driver </a:t>
            </a:r>
            <a:r>
              <a:rPr lang="en-US" dirty="0">
                <a:solidFill>
                  <a:srgbClr val="C00000"/>
                </a:solidFill>
              </a:rPr>
              <a:t>when an action is invoked</a:t>
            </a:r>
            <a:r>
              <a:rPr lang="en-US" dirty="0" smtClean="0"/>
              <a:t>.</a:t>
            </a:r>
          </a:p>
          <a:p>
            <a:r>
              <a:rPr lang="en-US" dirty="0" smtClean="0"/>
              <a:t>How to fix?</a:t>
            </a:r>
          </a:p>
          <a:p>
            <a:pPr lvl="1"/>
            <a:r>
              <a:rPr lang="en-US" dirty="0" smtClean="0"/>
              <a:t>Use different variables to hold x ?</a:t>
            </a:r>
          </a:p>
          <a:p>
            <a:pPr lvl="1"/>
            <a:r>
              <a:rPr lang="en-US" dirty="0" smtClean="0"/>
              <a:t>Add an action immediately after each transformation ?</a:t>
            </a:r>
          </a:p>
          <a:p>
            <a:pPr lvl="1"/>
            <a:r>
              <a:rPr lang="en-US" dirty="0" smtClean="0"/>
              <a:t>And cache it.</a:t>
            </a:r>
          </a:p>
          <a:p>
            <a:pPr lvl="1"/>
            <a:r>
              <a:rPr lang="en-US" dirty="0" smtClean="0"/>
              <a:t>But this introduces unnecessary work.</a:t>
            </a:r>
          </a:p>
          <a:p>
            <a:r>
              <a:rPr lang="en-US" dirty="0" smtClean="0"/>
              <a:t>Rule: When the closure includes variables that will change later, call an </a:t>
            </a:r>
            <a:r>
              <a:rPr lang="en-US" smtClean="0"/>
              <a:t>action and </a:t>
            </a:r>
            <a:r>
              <a:rPr lang="en-US" dirty="0" smtClean="0"/>
              <a:t>cache the RDD before the variables change.</a:t>
            </a:r>
          </a:p>
          <a:p>
            <a:endParaRPr lang="en-US" dirty="0"/>
          </a:p>
        </p:txBody>
      </p:sp>
    </p:spTree>
    <p:extLst>
      <p:ext uri="{BB962C8B-B14F-4D97-AF65-F5344CB8AC3E}">
        <p14:creationId xmlns:p14="http://schemas.microsoft.com/office/powerpoint/2010/main" val="1674919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Key-Value Pairs</a:t>
            </a:r>
            <a:endParaRPr lang="en-US" dirty="0"/>
          </a:p>
        </p:txBody>
      </p:sp>
      <p:sp>
        <p:nvSpPr>
          <p:cNvPr id="3" name="Content Placeholder 2"/>
          <p:cNvSpPr>
            <a:spLocks noGrp="1"/>
          </p:cNvSpPr>
          <p:nvPr>
            <p:ph idx="1"/>
          </p:nvPr>
        </p:nvSpPr>
        <p:spPr>
          <a:xfrm>
            <a:off x="457200" y="1248355"/>
            <a:ext cx="8229600" cy="5301531"/>
          </a:xfrm>
        </p:spPr>
        <p:txBody>
          <a:bodyPr>
            <a:normAutofit fontScale="77500" lnSpcReduction="20000"/>
          </a:bodyPr>
          <a:lstStyle/>
          <a:p>
            <a:pPr marL="0" indent="0">
              <a:buNone/>
            </a:pPr>
            <a:r>
              <a:rPr lang="en-US" dirty="0"/>
              <a:t>While most Spark operations work on RDDs containing any type of objects, a few special operations are only available on RDDs of key-value pairs. </a:t>
            </a:r>
            <a:endParaRPr lang="en-US" dirty="0" smtClean="0"/>
          </a:p>
          <a:p>
            <a:pPr marL="0" indent="0">
              <a:buNone/>
            </a:pPr>
            <a:r>
              <a:rPr lang="en-US" dirty="0" smtClean="0"/>
              <a:t>In </a:t>
            </a:r>
            <a:r>
              <a:rPr lang="en-US" dirty="0"/>
              <a:t>Python, these operations work on RDDs containing built-in Python tuples such as (1, 2). Simply create such tuples and then call your desired operation.</a:t>
            </a:r>
          </a:p>
          <a:p>
            <a:pPr marL="0" indent="0">
              <a:buNone/>
            </a:pPr>
            <a:r>
              <a:rPr lang="en-US" dirty="0"/>
              <a:t>For example, the following code uses the </a:t>
            </a:r>
            <a:r>
              <a:rPr lang="en-US" dirty="0" err="1"/>
              <a:t>reduceByKey</a:t>
            </a:r>
            <a:r>
              <a:rPr lang="en-US" dirty="0"/>
              <a:t> operation on key-value pairs to count how many times each line of text occurs in a file:</a:t>
            </a:r>
          </a:p>
          <a:p>
            <a:pPr marL="0" indent="0" latinLnBrk="1">
              <a:buNone/>
            </a:pPr>
            <a:r>
              <a:rPr lang="en-US" dirty="0"/>
              <a:t>lines = </a:t>
            </a:r>
            <a:r>
              <a:rPr lang="en-US" dirty="0" err="1"/>
              <a:t>sc.textFile</a:t>
            </a:r>
            <a:r>
              <a:rPr lang="en-US" dirty="0"/>
              <a:t>("README.md")</a:t>
            </a:r>
            <a:br>
              <a:rPr lang="en-US" dirty="0"/>
            </a:br>
            <a:r>
              <a:rPr lang="en-US" dirty="0" smtClean="0"/>
              <a:t>pairs = </a:t>
            </a:r>
            <a:r>
              <a:rPr lang="en-US" dirty="0" err="1" smtClean="0"/>
              <a:t>lines.map</a:t>
            </a:r>
            <a:r>
              <a:rPr lang="en-US" dirty="0" smtClean="0"/>
              <a:t>(</a:t>
            </a:r>
            <a:r>
              <a:rPr lang="en-US" b="1" dirty="0" smtClean="0"/>
              <a:t>lambda</a:t>
            </a:r>
            <a:r>
              <a:rPr lang="en-US" dirty="0" smtClean="0"/>
              <a:t> s: (s, 1))</a:t>
            </a:r>
            <a:r>
              <a:rPr lang="en-US" dirty="0"/>
              <a:t/>
            </a:r>
            <a:br>
              <a:rPr lang="en-US" dirty="0"/>
            </a:br>
            <a:r>
              <a:rPr lang="en-US" dirty="0"/>
              <a:t>counts = </a:t>
            </a:r>
            <a:r>
              <a:rPr lang="en-US" dirty="0" err="1"/>
              <a:t>pairs.reduceByKey</a:t>
            </a:r>
            <a:r>
              <a:rPr lang="en-US" dirty="0"/>
              <a:t>(</a:t>
            </a:r>
            <a:r>
              <a:rPr lang="en-US" b="1" dirty="0"/>
              <a:t>lambda</a:t>
            </a:r>
            <a:r>
              <a:rPr lang="en-US" dirty="0"/>
              <a:t> a, b: a + b)</a:t>
            </a:r>
          </a:p>
          <a:p>
            <a:pPr marL="0" indent="0">
              <a:buNone/>
            </a:pPr>
            <a:r>
              <a:rPr lang="en-US" dirty="0"/>
              <a:t>We could also use </a:t>
            </a:r>
            <a:r>
              <a:rPr lang="en-US" dirty="0" err="1"/>
              <a:t>counts.sortByKey</a:t>
            </a:r>
            <a:r>
              <a:rPr lang="en-US" dirty="0"/>
              <a:t>(), for example, to sort the pairs alphabetically, and finally </a:t>
            </a:r>
            <a:r>
              <a:rPr lang="en-US" dirty="0" err="1"/>
              <a:t>counts.collect</a:t>
            </a:r>
            <a:r>
              <a:rPr lang="en-US" dirty="0"/>
              <a:t>() to bring them back to the driver program as a list of objects</a:t>
            </a:r>
            <a:r>
              <a:rPr lang="en-US" dirty="0" smtClean="0"/>
              <a:t>.</a:t>
            </a:r>
            <a:endParaRPr lang="en-US" dirty="0"/>
          </a:p>
        </p:txBody>
      </p:sp>
    </p:spTree>
    <p:extLst>
      <p:ext uri="{BB962C8B-B14F-4D97-AF65-F5344CB8AC3E}">
        <p14:creationId xmlns:p14="http://schemas.microsoft.com/office/powerpoint/2010/main" val="1810682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Many specialized systems on top of Hadoop</a:t>
            </a:r>
            <a:endParaRPr lang="en-US" dirty="0"/>
          </a:p>
        </p:txBody>
      </p:sp>
      <p:pic>
        <p:nvPicPr>
          <p:cNvPr id="6" name="Content Placeholder 5"/>
          <p:cNvPicPr>
            <a:picLocks noGrp="1" noChangeAspect="1"/>
          </p:cNvPicPr>
          <p:nvPr>
            <p:ph idx="1"/>
          </p:nvPr>
        </p:nvPicPr>
        <p:blipFill>
          <a:blip r:embed="rId2"/>
          <a:stretch>
            <a:fillRect/>
          </a:stretch>
        </p:blipFill>
        <p:spPr>
          <a:xfrm>
            <a:off x="899319" y="2286448"/>
            <a:ext cx="7345362" cy="3101756"/>
          </a:xfrm>
          <a:prstGeom prst="rect">
            <a:avLst/>
          </a:prstGeom>
        </p:spPr>
      </p:pic>
      <p:sp>
        <p:nvSpPr>
          <p:cNvPr id="4" name="Slide Number Placeholder 3"/>
          <p:cNvSpPr>
            <a:spLocks noGrp="1"/>
          </p:cNvSpPr>
          <p:nvPr>
            <p:ph type="sldNum" sz="quarter" idx="12"/>
          </p:nvPr>
        </p:nvSpPr>
        <p:spPr/>
        <p:txBody>
          <a:bodyPr/>
          <a:lstStyle/>
          <a:p>
            <a:fld id="{EBFB1032-EA64-7144-B003-9BCC9D94B503}" type="slidenum">
              <a:rPr lang="en-US" smtClean="0"/>
              <a:t>4</a:t>
            </a:fld>
            <a:endParaRPr lang="en-US" dirty="0"/>
          </a:p>
        </p:txBody>
      </p:sp>
    </p:spTree>
    <p:extLst>
      <p:ext uri="{BB962C8B-B14F-4D97-AF65-F5344CB8AC3E}">
        <p14:creationId xmlns:p14="http://schemas.microsoft.com/office/powerpoint/2010/main" val="3898316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Key-value pairs</a:t>
            </a:r>
            <a:endParaRPr lang="en-US" dirty="0"/>
          </a:p>
        </p:txBody>
      </p:sp>
      <p:sp>
        <p:nvSpPr>
          <p:cNvPr id="3" name="Content Placeholder 2"/>
          <p:cNvSpPr>
            <a:spLocks noGrp="1"/>
          </p:cNvSpPr>
          <p:nvPr>
            <p:ph idx="1"/>
          </p:nvPr>
        </p:nvSpPr>
        <p:spPr/>
        <p:txBody>
          <a:bodyPr>
            <a:normAutofit/>
          </a:bodyPr>
          <a:lstStyle/>
          <a:p>
            <a:pPr marL="0" indent="0">
              <a:buNone/>
            </a:pPr>
            <a:r>
              <a:rPr lang="en-US" dirty="0"/>
              <a:t>Other useful operations on key-value </a:t>
            </a:r>
            <a:r>
              <a:rPr lang="en-US" dirty="0" smtClean="0"/>
              <a:t>pairs:</a:t>
            </a:r>
            <a:br>
              <a:rPr lang="en-US" dirty="0" smtClean="0"/>
            </a:br>
            <a:r>
              <a:rPr lang="en-US" dirty="0" err="1" smtClean="0"/>
              <a:t>flatMap</a:t>
            </a:r>
            <a:r>
              <a:rPr lang="en-US" dirty="0" smtClean="0"/>
              <a:t>(</a:t>
            </a:r>
            <a:r>
              <a:rPr lang="en-US" dirty="0" err="1" smtClean="0"/>
              <a:t>func</a:t>
            </a:r>
            <a:r>
              <a:rPr lang="en-US" dirty="0"/>
              <a:t>), </a:t>
            </a:r>
            <a:r>
              <a:rPr lang="en-US" dirty="0" err="1"/>
              <a:t>sortByKey</a:t>
            </a:r>
            <a:r>
              <a:rPr lang="en-US" dirty="0" smtClean="0"/>
              <a:t>()</a:t>
            </a:r>
          </a:p>
          <a:p>
            <a:pPr marL="0" indent="0">
              <a:buNone/>
            </a:pPr>
            <a:endParaRPr lang="en-US" dirty="0"/>
          </a:p>
          <a:p>
            <a:pPr marL="0" indent="0">
              <a:buNone/>
            </a:pPr>
            <a:r>
              <a:rPr lang="en-US" dirty="0" smtClean="0"/>
              <a:t>Example</a:t>
            </a:r>
            <a:r>
              <a:rPr lang="en-US" dirty="0"/>
              <a:t>s</a:t>
            </a:r>
            <a:endParaRPr lang="en-US" u="sng" dirty="0"/>
          </a:p>
        </p:txBody>
      </p:sp>
    </p:spTree>
    <p:extLst>
      <p:ext uri="{BB962C8B-B14F-4D97-AF65-F5344CB8AC3E}">
        <p14:creationId xmlns:p14="http://schemas.microsoft.com/office/powerpoint/2010/main" val="786001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PMI Computation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43609"/>
                <a:ext cx="8229600" cy="5705061"/>
              </a:xfrm>
            </p:spPr>
            <p:txBody>
              <a:bodyPr>
                <a:normAutofit fontScale="77500" lnSpcReduction="20000"/>
              </a:bodyPr>
              <a:lstStyle/>
              <a:p>
                <a:r>
                  <a:rPr lang="en-US" dirty="0" smtClean="0"/>
                  <a:t>PMI (pointwise mutual information) is </a:t>
                </a:r>
                <a:r>
                  <a:rPr lang="en-US" dirty="0"/>
                  <a:t>a </a:t>
                </a:r>
                <a:r>
                  <a:rPr lang="en-US" dirty="0" smtClean="0"/>
                  <a:t>measure of </a:t>
                </a:r>
                <a:r>
                  <a:rPr lang="en-US" dirty="0"/>
                  <a:t>association used in information theory and statistics</a:t>
                </a:r>
                <a:r>
                  <a:rPr lang="en-US" dirty="0" smtClean="0"/>
                  <a:t>.</a:t>
                </a:r>
              </a:p>
              <a:p>
                <a:r>
                  <a:rPr lang="en-US" dirty="0" smtClean="0"/>
                  <a:t>Given a list of pairs (x, y)</a:t>
                </a:r>
                <a:br>
                  <a:rPr lang="en-US" dirty="0" smtClean="0"/>
                </a:br>
                <a14:m>
                  <m:oMath xmlns:m="http://schemas.openxmlformats.org/officeDocument/2006/math">
                    <m:r>
                      <a:rPr lang="en-US" b="0" i="1" smtClean="0">
                        <a:latin typeface="Cambria Math" panose="02040503050406030204" pitchFamily="18" charset="0"/>
                      </a:rPr>
                      <m:t>𝑝𝑚𝑖</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num>
                          <m:den>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den>
                        </m:f>
                      </m:e>
                    </m:func>
                  </m:oMath>
                </a14:m>
                <a:r>
                  <a:rPr lang="en-US" dirty="0" smtClean="0"/>
                  <a:t/>
                </a:r>
                <a:br>
                  <a:rPr lang="en-US" dirty="0" smtClean="0"/>
                </a:br>
                <a:r>
                  <a:rPr lang="en-US" dirty="0" smtClean="0"/>
                  <a:t>where </a:t>
                </a:r>
                <a:br>
                  <a:rPr lang="en-US" dirty="0" smtClean="0"/>
                </a:b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0" smtClean="0">
                        <a:latin typeface="Cambria Math" panose="02040503050406030204" pitchFamily="18" charset="0"/>
                      </a:rPr>
                      <m:t>=</m:t>
                    </m:r>
                  </m:oMath>
                </a14:m>
                <a:r>
                  <a:rPr lang="en-US" dirty="0" smtClean="0"/>
                  <a:t> probability of </a:t>
                </a:r>
                <a14:m>
                  <m:oMath xmlns:m="http://schemas.openxmlformats.org/officeDocument/2006/math">
                    <m:r>
                      <a:rPr lang="en-US" b="0" i="1" smtClean="0">
                        <a:latin typeface="Cambria Math" panose="02040503050406030204" pitchFamily="18" charset="0"/>
                      </a:rPr>
                      <m:t>𝑥</m:t>
                    </m:r>
                  </m:oMath>
                </a14:m>
                <a:r>
                  <a:rPr lang="en-US" dirty="0" smtClean="0"/>
                  <a:t>, </a:t>
                </a:r>
                <a:br>
                  <a:rPr lang="en-US" dirty="0" smtClean="0"/>
                </a:b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0" smtClean="0">
                        <a:latin typeface="Cambria Math" panose="02040503050406030204" pitchFamily="18" charset="0"/>
                      </a:rPr>
                      <m:t>=</m:t>
                    </m:r>
                  </m:oMath>
                </a14:m>
                <a:r>
                  <a:rPr lang="en-US" dirty="0" smtClean="0"/>
                  <a:t> probability of </a:t>
                </a:r>
                <a14:m>
                  <m:oMath xmlns:m="http://schemas.openxmlformats.org/officeDocument/2006/math">
                    <m:r>
                      <a:rPr lang="en-US" b="0" i="1" smtClean="0">
                        <a:latin typeface="Cambria Math" panose="02040503050406030204" pitchFamily="18" charset="0"/>
                      </a:rPr>
                      <m:t>𝑦</m:t>
                    </m:r>
                  </m:oMath>
                </a14:m>
                <a:r>
                  <a:rPr lang="en-US" dirty="0" smtClean="0"/>
                  <a:t>,</a:t>
                </a:r>
                <a:br>
                  <a:rPr lang="en-US" dirty="0" smtClean="0"/>
                </a:b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𝑦</m:t>
                        </m:r>
                      </m:e>
                    </m:d>
                    <m:r>
                      <a:rPr lang="en-US">
                        <a:latin typeface="Cambria Math" panose="02040503050406030204" pitchFamily="18" charset="0"/>
                      </a:rPr>
                      <m:t>=</m:t>
                    </m:r>
                  </m:oMath>
                </a14:m>
                <a:r>
                  <a:rPr lang="en-US" dirty="0"/>
                  <a:t> </a:t>
                </a:r>
                <a:r>
                  <a:rPr lang="en-US" dirty="0" smtClean="0"/>
                  <a:t>joint probability </a:t>
                </a:r>
                <a:r>
                  <a:rPr lang="en-US" dirty="0"/>
                  <a:t>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𝑥</m:t>
                    </m:r>
                    <m:r>
                      <a:rPr lang="en-US" b="0" i="0" smtClean="0">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m:t>
                    </m:r>
                  </m:oMath>
                </a14:m>
                <a:endParaRPr lang="en-US" dirty="0" smtClean="0"/>
              </a:p>
              <a:p>
                <a:r>
                  <a:rPr lang="en-US" dirty="0" smtClean="0"/>
                  <a:t>Example: </a:t>
                </a:r>
              </a:p>
              <a:p>
                <a:pPr lvl="1"/>
                <a:r>
                  <a:rPr lang="en-US" dirty="0" smtClean="0"/>
                  <a:t>p(x=0) = 0.8, p(x=1)=0.2, p(y=0)=0.25, p(y=1)=0.75</a:t>
                </a:r>
              </a:p>
              <a:p>
                <a:pPr lvl="1"/>
                <a:r>
                  <a:rPr lang="en-US" dirty="0" err="1" smtClean="0"/>
                  <a:t>pmi</a:t>
                </a:r>
                <a:r>
                  <a:rPr lang="en-US" dirty="0" smtClean="0"/>
                  <a:t>(x=0;y=0</a:t>
                </a:r>
                <a:r>
                  <a:rPr lang="en-US" dirty="0"/>
                  <a:t>)	=	−1</a:t>
                </a:r>
              </a:p>
              <a:p>
                <a:pPr lvl="1"/>
                <a:r>
                  <a:rPr lang="en-US" dirty="0" err="1"/>
                  <a:t>pmi</a:t>
                </a:r>
                <a:r>
                  <a:rPr lang="en-US" dirty="0"/>
                  <a:t>(x=0;y=1)	=	0.222392</a:t>
                </a:r>
              </a:p>
              <a:p>
                <a:pPr lvl="1"/>
                <a:r>
                  <a:rPr lang="en-US" dirty="0" err="1"/>
                  <a:t>pmi</a:t>
                </a:r>
                <a:r>
                  <a:rPr lang="en-US" dirty="0"/>
                  <a:t>(x=1;y=0)	=	1.584963</a:t>
                </a:r>
              </a:p>
              <a:p>
                <a:pPr lvl="1"/>
                <a:r>
                  <a:rPr lang="en-US" dirty="0" err="1"/>
                  <a:t>pmi</a:t>
                </a:r>
                <a:r>
                  <a:rPr lang="en-US" dirty="0"/>
                  <a:t>(x=1;y=1)	=	-</a:t>
                </a:r>
                <a:r>
                  <a:rPr lang="en-US" dirty="0" smtClean="0"/>
                  <a:t>1.584963</a:t>
                </a:r>
              </a:p>
              <a:p>
                <a:r>
                  <a:rPr lang="en-US" dirty="0" smtClean="0"/>
                  <a:t>Code at: </a:t>
                </a:r>
                <a:r>
                  <a:rPr lang="en-US" sz="2600" dirty="0" smtClean="0">
                    <a:hlinkClick r:id="rId2"/>
                  </a:rPr>
                  <a:t>https://www.cse.ust.hk/msbd5003/nb/PMI.ipynb</a:t>
                </a:r>
                <a:r>
                  <a:rPr lang="en-US" sz="2600" dirty="0" smtClean="0"/>
                  <a:t>  </a:t>
                </a:r>
                <a:endParaRPr lang="en-US" sz="2600" dirty="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43609"/>
                <a:ext cx="8229600" cy="5705061"/>
              </a:xfrm>
              <a:blipFill>
                <a:blip r:embed="rId3"/>
                <a:stretch>
                  <a:fillRect l="-1037" t="-1923"/>
                </a:stretch>
              </a:blipFill>
            </p:spPr>
            <p:txBody>
              <a:bodyPr/>
              <a:lstStyle/>
              <a:p>
                <a:r>
                  <a:rPr lang="en-US">
                    <a:noFill/>
                  </a:rPr>
                  <a:t> </a:t>
                </a:r>
              </a:p>
            </p:txBody>
          </p:sp>
        </mc:Fallback>
      </mc:AlternateContent>
      <p:graphicFrame>
        <p:nvGraphicFramePr>
          <p:cNvPr id="4" name="Table 3"/>
          <p:cNvGraphicFramePr>
            <a:graphicFrameLocks noGrp="1"/>
          </p:cNvGraphicFramePr>
          <p:nvPr>
            <p:extLst/>
          </p:nvPr>
        </p:nvGraphicFramePr>
        <p:xfrm>
          <a:off x="6960705" y="2472962"/>
          <a:ext cx="1878495" cy="1898205"/>
        </p:xfrm>
        <a:graphic>
          <a:graphicData uri="http://schemas.openxmlformats.org/drawingml/2006/table">
            <a:tbl>
              <a:tblPr/>
              <a:tblGrid>
                <a:gridCol w="626165">
                  <a:extLst>
                    <a:ext uri="{9D8B030D-6E8A-4147-A177-3AD203B41FA5}">
                      <a16:colId xmlns:a16="http://schemas.microsoft.com/office/drawing/2014/main" val="1879299918"/>
                    </a:ext>
                  </a:extLst>
                </a:gridCol>
                <a:gridCol w="626165">
                  <a:extLst>
                    <a:ext uri="{9D8B030D-6E8A-4147-A177-3AD203B41FA5}">
                      <a16:colId xmlns:a16="http://schemas.microsoft.com/office/drawing/2014/main" val="3881151849"/>
                    </a:ext>
                  </a:extLst>
                </a:gridCol>
                <a:gridCol w="626165">
                  <a:extLst>
                    <a:ext uri="{9D8B030D-6E8A-4147-A177-3AD203B41FA5}">
                      <a16:colId xmlns:a16="http://schemas.microsoft.com/office/drawing/2014/main" val="848958819"/>
                    </a:ext>
                  </a:extLst>
                </a:gridCol>
              </a:tblGrid>
              <a:tr h="379641">
                <a:tc>
                  <a:txBody>
                    <a:bodyPr/>
                    <a:lstStyle/>
                    <a:p>
                      <a:pPr algn="ctr"/>
                      <a:r>
                        <a:rPr lang="en-US" i="1">
                          <a:effectLst/>
                        </a:rPr>
                        <a:t>x</a:t>
                      </a:r>
                      <a:endParaRPr lang="en-US">
                        <a:effectLst/>
                      </a:endParaRP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i="1">
                          <a:effectLst/>
                        </a:rPr>
                        <a:t>y</a:t>
                      </a:r>
                      <a:endParaRPr lang="en-US">
                        <a:effectLst/>
                      </a:endParaRP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i="1">
                          <a:effectLst/>
                        </a:rPr>
                        <a:t>p</a:t>
                      </a:r>
                      <a:r>
                        <a:rPr lang="en-US">
                          <a:effectLst/>
                        </a:rPr>
                        <a:t>(</a:t>
                      </a:r>
                      <a:r>
                        <a:rPr lang="en-US" i="1">
                          <a:effectLst/>
                        </a:rPr>
                        <a:t>x</a:t>
                      </a:r>
                      <a:r>
                        <a:rPr lang="en-US">
                          <a:effectLst/>
                        </a:rPr>
                        <a:t>, </a:t>
                      </a:r>
                      <a:r>
                        <a:rPr lang="en-US" i="1">
                          <a:effectLst/>
                        </a:rPr>
                        <a:t>y</a:t>
                      </a:r>
                      <a:r>
                        <a:rPr lang="en-US">
                          <a:effectLst/>
                        </a:rPr>
                        <a:t>)</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4137753589"/>
                  </a:ext>
                </a:extLst>
              </a:tr>
              <a:tr h="379641">
                <a:tc>
                  <a:txBody>
                    <a:bodyPr/>
                    <a:lstStyle/>
                    <a:p>
                      <a:r>
                        <a:rPr lang="en-US">
                          <a:effectLst/>
                        </a:rPr>
                        <a:t>0</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0</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0.1</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75499504"/>
                  </a:ext>
                </a:extLst>
              </a:tr>
              <a:tr h="379641">
                <a:tc>
                  <a:txBody>
                    <a:bodyPr/>
                    <a:lstStyle/>
                    <a:p>
                      <a:r>
                        <a:rPr lang="en-US">
                          <a:effectLst/>
                        </a:rPr>
                        <a:t>0</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0.7</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78306801"/>
                  </a:ext>
                </a:extLst>
              </a:tr>
              <a:tr h="379641">
                <a:tc>
                  <a:txBody>
                    <a:bodyPr/>
                    <a:lstStyle/>
                    <a:p>
                      <a:r>
                        <a:rPr lang="en-US">
                          <a:effectLst/>
                        </a:rPr>
                        <a:t>1</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0</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0.15</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74839206"/>
                  </a:ext>
                </a:extLst>
              </a:tr>
              <a:tr h="379641">
                <a:tc>
                  <a:txBody>
                    <a:bodyPr/>
                    <a:lstStyle/>
                    <a:p>
                      <a:r>
                        <a:rPr lang="en-US">
                          <a:effectLst/>
                        </a:rPr>
                        <a:t>1</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a:effectLst/>
                        </a:rPr>
                        <a:t>1</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0.05</a:t>
                      </a:r>
                    </a:p>
                  </a:txBody>
                  <a:tcPr marL="15240" marR="15240" marT="15240" marB="15240"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60877528"/>
                  </a:ext>
                </a:extLst>
              </a:tr>
            </a:tbl>
          </a:graphicData>
        </a:graphic>
      </p:graphicFrame>
      <p:sp>
        <p:nvSpPr>
          <p:cNvPr id="5" name="Rectangle 1"/>
          <p:cNvSpPr>
            <a:spLocks noChangeArrowheads="1"/>
          </p:cNvSpPr>
          <p:nvPr/>
        </p:nvSpPr>
        <p:spPr bwMode="auto">
          <a:xfrm>
            <a:off x="2405270" y="4882549"/>
            <a:ext cx="20872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7891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k-means clustering</a:t>
            </a:r>
            <a:endParaRPr lang="en-US" dirty="0"/>
          </a:p>
        </p:txBody>
      </p:sp>
      <p:sp>
        <p:nvSpPr>
          <p:cNvPr id="3" name="Content Placeholder 2"/>
          <p:cNvSpPr>
            <a:spLocks noGrp="1"/>
          </p:cNvSpPr>
          <p:nvPr>
            <p:ph idx="1"/>
          </p:nvPr>
        </p:nvSpPr>
        <p:spPr>
          <a:xfrm>
            <a:off x="457200" y="1319918"/>
            <a:ext cx="8229600" cy="4806246"/>
          </a:xfrm>
        </p:spPr>
        <p:txBody>
          <a:bodyPr>
            <a:normAutofit fontScale="85000" lnSpcReduction="10000"/>
          </a:bodyPr>
          <a:lstStyle/>
          <a:p>
            <a:pPr marL="0" indent="0">
              <a:buNone/>
            </a:pPr>
            <a:r>
              <a:rPr lang="en-US" dirty="0"/>
              <a:t>The algorithm:</a:t>
            </a:r>
          </a:p>
          <a:p>
            <a:pPr marL="514350" indent="-514350">
              <a:buFont typeface="+mj-lt"/>
              <a:buAutoNum type="arabicPeriod"/>
            </a:pPr>
            <a:r>
              <a:rPr lang="en-US" dirty="0" smtClean="0"/>
              <a:t>Choose </a:t>
            </a:r>
            <a:r>
              <a:rPr lang="en-US" dirty="0"/>
              <a:t>k points from the input points randomly. These points represent initial group centroids.</a:t>
            </a:r>
          </a:p>
          <a:p>
            <a:pPr marL="514350" indent="-514350">
              <a:buFont typeface="+mj-lt"/>
              <a:buAutoNum type="arabicPeriod"/>
            </a:pPr>
            <a:r>
              <a:rPr lang="en-US" dirty="0" smtClean="0"/>
              <a:t>Assign </a:t>
            </a:r>
            <a:r>
              <a:rPr lang="en-US" dirty="0"/>
              <a:t>each point to the closest centroid.</a:t>
            </a:r>
          </a:p>
          <a:p>
            <a:pPr marL="514350" indent="-514350">
              <a:buFont typeface="+mj-lt"/>
              <a:buAutoNum type="arabicPeriod"/>
            </a:pPr>
            <a:r>
              <a:rPr lang="en-US" dirty="0" smtClean="0"/>
              <a:t>When </a:t>
            </a:r>
            <a:r>
              <a:rPr lang="en-US" dirty="0"/>
              <a:t>all points have been assigned, recalculate the </a:t>
            </a:r>
            <a:r>
              <a:rPr lang="en-US" dirty="0" smtClean="0"/>
              <a:t>positions </a:t>
            </a:r>
            <a:r>
              <a:rPr lang="en-US" dirty="0"/>
              <a:t>of the k centroids.</a:t>
            </a:r>
          </a:p>
          <a:p>
            <a:pPr marL="514350" indent="-514350">
              <a:buFont typeface="+mj-lt"/>
              <a:buAutoNum type="arabicPeriod"/>
            </a:pPr>
            <a:r>
              <a:rPr lang="en-US" dirty="0" smtClean="0"/>
              <a:t>Repeat </a:t>
            </a:r>
            <a:r>
              <a:rPr lang="en-US" dirty="0"/>
              <a:t>Steps 2 and 3 until the centroids no longer move. This produces a separation of the objects into groups from which the metric to be minimized can be calculated.</a:t>
            </a:r>
          </a:p>
          <a:p>
            <a:pPr marL="0" indent="0">
              <a:buNone/>
            </a:pPr>
            <a:r>
              <a:rPr lang="en-US" dirty="0"/>
              <a:t>See example at </a:t>
            </a:r>
            <a:r>
              <a:rPr lang="en-US" u="sng" dirty="0">
                <a:hlinkClick r:id="rId2"/>
              </a:rPr>
              <a:t>http://shabal.in/visuals/kmeans/6.html</a:t>
            </a:r>
            <a:r>
              <a:rPr lang="en-US" dirty="0"/>
              <a:t> </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4279128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qph.is.quoracdn.net/main-qimg-7d2196343405fed8a867556d41306c09?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864" y="746745"/>
            <a:ext cx="5734685" cy="5356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812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PageRank</a:t>
            </a:r>
            <a:endParaRPr lang="en-US" dirty="0"/>
          </a:p>
        </p:txBody>
      </p:sp>
      <p:sp>
        <p:nvSpPr>
          <p:cNvPr id="3" name="Content Placeholder 2"/>
          <p:cNvSpPr>
            <a:spLocks noGrp="1"/>
          </p:cNvSpPr>
          <p:nvPr>
            <p:ph idx="1"/>
          </p:nvPr>
        </p:nvSpPr>
        <p:spPr>
          <a:xfrm>
            <a:off x="457200" y="1600200"/>
            <a:ext cx="8229600" cy="2881859"/>
          </a:xfrm>
        </p:spPr>
        <p:txBody>
          <a:bodyPr>
            <a:normAutofit fontScale="92500" lnSpcReduction="20000"/>
          </a:bodyPr>
          <a:lstStyle/>
          <a:p>
            <a:r>
              <a:rPr lang="en-US" dirty="0" smtClean="0"/>
              <a:t>Algorithm:</a:t>
            </a:r>
          </a:p>
          <a:p>
            <a:pPr lvl="1"/>
            <a:r>
              <a:rPr lang="en-US" dirty="0"/>
              <a:t>Initialize all PR’s to </a:t>
            </a:r>
            <a:r>
              <a:rPr lang="en-US" dirty="0" smtClean="0"/>
              <a:t>1</a:t>
            </a:r>
          </a:p>
          <a:p>
            <a:pPr lvl="1"/>
            <a:r>
              <a:rPr lang="en-US" dirty="0" smtClean="0"/>
              <a:t>Iteratively compute</a:t>
            </a:r>
          </a:p>
          <a:p>
            <a:pPr lvl="1"/>
            <a:endParaRPr lang="en-US" dirty="0"/>
          </a:p>
          <a:p>
            <a:pPr lvl="1"/>
            <a:endParaRPr lang="en-US" dirty="0" smtClean="0"/>
          </a:p>
          <a:p>
            <a:r>
              <a:rPr lang="en-US" dirty="0"/>
              <a:t>Functions to note: </a:t>
            </a:r>
            <a:r>
              <a:rPr lang="en-US" dirty="0" err="1" smtClean="0"/>
              <a:t>groupByKey</a:t>
            </a:r>
            <a:r>
              <a:rPr lang="en-US" dirty="0"/>
              <a:t>(), join(), </a:t>
            </a:r>
            <a:r>
              <a:rPr lang="en-US" dirty="0" err="1"/>
              <a:t>mapValues</a:t>
            </a:r>
            <a:r>
              <a:rPr lang="en-US" dirty="0"/>
              <a:t>()</a:t>
            </a:r>
            <a:endParaRPr lang="en-US" sz="3600" dirty="0"/>
          </a:p>
          <a:p>
            <a:pPr marL="457200" lvl="1" indent="0">
              <a:buNone/>
            </a:pPr>
            <a:endParaRPr lang="en-US" dirty="0"/>
          </a:p>
        </p:txBody>
      </p:sp>
      <mc:AlternateContent xmlns:mc="http://schemas.openxmlformats.org/markup-compatibility/2006" xmlns:a14="http://schemas.microsoft.com/office/drawing/2010/main">
        <mc:Choice Requires="a14">
          <p:sp>
            <p:nvSpPr>
              <p:cNvPr id="14" name="TextBox 2"/>
              <p:cNvSpPr txBox="1"/>
              <p:nvPr/>
            </p:nvSpPr>
            <p:spPr>
              <a:xfrm>
                <a:off x="1987826" y="2653002"/>
                <a:ext cx="5168348" cy="839204"/>
              </a:xfrm>
              <a:prstGeom prst="rect">
                <a:avLst/>
              </a:prstGeom>
              <a:noFill/>
            </p:spPr>
            <p:txBody>
              <a:bodyPr wrap="square" rtlCol="0">
                <a:spAutoFit/>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𝑃𝑅</m:t>
                      </m:r>
                      <m:d>
                        <m:dPr>
                          <m:ctrlPr>
                            <a:rPr lang="en-US" sz="20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𝑢</m:t>
                          </m:r>
                        </m:e>
                      </m:d>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←0.15</m:t>
                      </m:r>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kern="120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𝑁</m:t>
                          </m:r>
                        </m:den>
                      </m:f>
                      <m:r>
                        <a:rPr lang="en-US" sz="2000" i="1" kern="12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+0.85</m:t>
                      </m:r>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nary>
                        <m:naryPr>
                          <m:chr m:val="∑"/>
                          <m:supHide m:val="on"/>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𝑣</m:t>
                          </m:r>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𝑢</m:t>
                          </m:r>
                        </m:sub>
                        <m:sup/>
                        <m:e>
                          <m:f>
                            <m:fPr>
                              <m:ctrlP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𝑃𝑅</m:t>
                              </m:r>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𝑣</m:t>
                              </m:r>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m:rPr>
                                  <m:sty m:val="p"/>
                                </m:rPr>
                                <a:rPr lang="en-US" sz="2000"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outdegree</m:t>
                              </m:r>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𝑣</m:t>
                              </m:r>
                              <m:r>
                                <a:rPr lang="en-US" sz="20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den>
                          </m:f>
                        </m:e>
                      </m:nary>
                    </m:oMath>
                  </m:oMathPara>
                </a14:m>
                <a:endParaRPr lang="en-US" sz="2000" dirty="0">
                  <a:effectLst/>
                  <a:latin typeface="Times New Roman" panose="02020603050405020304" pitchFamily="18" charset="0"/>
                  <a:ea typeface="Times New Roman" panose="02020603050405020304" pitchFamily="18" charset="0"/>
                </a:endParaRPr>
              </a:p>
            </p:txBody>
          </p:sp>
        </mc:Choice>
        <mc:Fallback xmlns="">
          <p:sp>
            <p:nvSpPr>
              <p:cNvPr id="14" name="TextBox 2"/>
              <p:cNvSpPr txBox="1">
                <a:spLocks noRot="1" noChangeAspect="1" noMove="1" noResize="1" noEditPoints="1" noAdjustHandles="1" noChangeArrowheads="1" noChangeShapeType="1" noTextEdit="1"/>
              </p:cNvSpPr>
              <p:nvPr/>
            </p:nvSpPr>
            <p:spPr>
              <a:xfrm>
                <a:off x="1987826" y="2653002"/>
                <a:ext cx="5168348" cy="839204"/>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4068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Broadcast Variables</a:t>
            </a:r>
            <a:endParaRPr lang="en-US" dirty="0"/>
          </a:p>
        </p:txBody>
      </p:sp>
      <p:sp>
        <p:nvSpPr>
          <p:cNvPr id="3" name="Content Placeholder 2"/>
          <p:cNvSpPr>
            <a:spLocks noGrp="1"/>
          </p:cNvSpPr>
          <p:nvPr>
            <p:ph idx="1"/>
          </p:nvPr>
        </p:nvSpPr>
        <p:spPr/>
        <p:txBody>
          <a:bodyPr/>
          <a:lstStyle/>
          <a:p>
            <a:r>
              <a:rPr lang="en-US" dirty="0"/>
              <a:t>Broadcast variables allow the programmer to keep a read-only variable cached on each </a:t>
            </a:r>
            <a:r>
              <a:rPr lang="en-US" dirty="0" smtClean="0"/>
              <a:t>machine (not each task)</a:t>
            </a:r>
          </a:p>
          <a:p>
            <a:r>
              <a:rPr lang="en-US" dirty="0" smtClean="0"/>
              <a:t>More efficient than sending closures to tasks</a:t>
            </a:r>
          </a:p>
          <a:p>
            <a:r>
              <a:rPr lang="en-US" smtClean="0"/>
              <a:t>Example</a:t>
            </a:r>
            <a:endParaRPr lang="en-US" dirty="0" smtClean="0"/>
          </a:p>
        </p:txBody>
      </p:sp>
    </p:spTree>
    <p:extLst>
      <p:ext uri="{BB962C8B-B14F-4D97-AF65-F5344CB8AC3E}">
        <p14:creationId xmlns:p14="http://schemas.microsoft.com/office/powerpoint/2010/main" val="36699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Spark?</a:t>
            </a:r>
            <a:endParaRPr lang="en-US" dirty="0"/>
          </a:p>
        </p:txBody>
      </p:sp>
      <p:sp>
        <p:nvSpPr>
          <p:cNvPr id="15" name="Text Placeholder 14"/>
          <p:cNvSpPr>
            <a:spLocks noGrp="1"/>
          </p:cNvSpPr>
          <p:nvPr>
            <p:ph type="body" idx="1"/>
          </p:nvPr>
        </p:nvSpPr>
        <p:spPr>
          <a:xfrm>
            <a:off x="490623" y="3887268"/>
            <a:ext cx="4040188" cy="533136"/>
          </a:xfrm>
        </p:spPr>
        <p:txBody>
          <a:bodyPr>
            <a:noAutofit/>
          </a:bodyPr>
          <a:lstStyle/>
          <a:p>
            <a:r>
              <a:rPr lang="en-US" sz="4000" dirty="0">
                <a:solidFill>
                  <a:srgbClr val="FF6600"/>
                </a:solidFill>
              </a:rPr>
              <a:t>Efficient</a:t>
            </a:r>
            <a:endParaRPr lang="en-US" sz="4000" dirty="0"/>
          </a:p>
        </p:txBody>
      </p:sp>
      <p:sp>
        <p:nvSpPr>
          <p:cNvPr id="16" name="Content Placeholder 15"/>
          <p:cNvSpPr>
            <a:spLocks noGrp="1"/>
          </p:cNvSpPr>
          <p:nvPr>
            <p:ph sz="half" idx="2"/>
          </p:nvPr>
        </p:nvSpPr>
        <p:spPr>
          <a:xfrm>
            <a:off x="468341" y="4466160"/>
            <a:ext cx="4040188" cy="1723049"/>
          </a:xfrm>
        </p:spPr>
        <p:txBody>
          <a:bodyPr>
            <a:normAutofit lnSpcReduction="10000"/>
          </a:bodyPr>
          <a:lstStyle/>
          <a:p>
            <a:r>
              <a:rPr lang="en-US" sz="3200" dirty="0"/>
              <a:t>General execution graphs</a:t>
            </a:r>
          </a:p>
          <a:p>
            <a:r>
              <a:rPr lang="en-US" sz="3200" dirty="0"/>
              <a:t>In-memory storage</a:t>
            </a:r>
          </a:p>
        </p:txBody>
      </p:sp>
      <p:sp>
        <p:nvSpPr>
          <p:cNvPr id="17" name="Text Placeholder 16"/>
          <p:cNvSpPr>
            <a:spLocks noGrp="1"/>
          </p:cNvSpPr>
          <p:nvPr>
            <p:ph type="body" sz="quarter" idx="3"/>
          </p:nvPr>
        </p:nvSpPr>
        <p:spPr>
          <a:xfrm>
            <a:off x="4656169" y="3887268"/>
            <a:ext cx="4041775" cy="533136"/>
          </a:xfrm>
        </p:spPr>
        <p:txBody>
          <a:bodyPr>
            <a:noAutofit/>
          </a:bodyPr>
          <a:lstStyle/>
          <a:p>
            <a:r>
              <a:rPr lang="en-US" sz="4000" dirty="0">
                <a:solidFill>
                  <a:srgbClr val="FF6600"/>
                </a:solidFill>
              </a:rPr>
              <a:t>Usable</a:t>
            </a:r>
            <a:endParaRPr lang="en-US" sz="4000" dirty="0"/>
          </a:p>
        </p:txBody>
      </p:sp>
      <p:sp>
        <p:nvSpPr>
          <p:cNvPr id="18" name="Content Placeholder 17"/>
          <p:cNvSpPr>
            <a:spLocks noGrp="1"/>
          </p:cNvSpPr>
          <p:nvPr>
            <p:ph sz="quarter" idx="4"/>
          </p:nvPr>
        </p:nvSpPr>
        <p:spPr>
          <a:xfrm>
            <a:off x="4656169" y="4477132"/>
            <a:ext cx="4041775" cy="1529772"/>
          </a:xfrm>
        </p:spPr>
        <p:txBody>
          <a:bodyPr>
            <a:normAutofit fontScale="92500" lnSpcReduction="20000"/>
          </a:bodyPr>
          <a:lstStyle/>
          <a:p>
            <a:r>
              <a:rPr lang="en-US" sz="3200" dirty="0"/>
              <a:t>Rich APIs in Java, </a:t>
            </a:r>
            <a:r>
              <a:rPr lang="en-US" sz="3200" dirty="0" err="1"/>
              <a:t>Scala</a:t>
            </a:r>
            <a:r>
              <a:rPr lang="en-US" sz="3200" dirty="0"/>
              <a:t>, Python</a:t>
            </a:r>
          </a:p>
          <a:p>
            <a:r>
              <a:rPr lang="en-US" sz="3200" dirty="0"/>
              <a:t>Interactive shell</a:t>
            </a:r>
          </a:p>
        </p:txBody>
      </p:sp>
      <p:sp>
        <p:nvSpPr>
          <p:cNvPr id="4" name="Content Placeholder 2"/>
          <p:cNvSpPr txBox="1">
            <a:spLocks/>
          </p:cNvSpPr>
          <p:nvPr/>
        </p:nvSpPr>
        <p:spPr>
          <a:xfrm>
            <a:off x="381880" y="2730304"/>
            <a:ext cx="8354733" cy="3276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FF6600"/>
              </a:solidFill>
            </a:endParaRPr>
          </a:p>
          <a:p>
            <a:pPr marL="0" indent="0">
              <a:buNone/>
            </a:pPr>
            <a:endParaRPr lang="en-US" b="1" dirty="0">
              <a:solidFill>
                <a:srgbClr val="FF6600"/>
              </a:solidFill>
            </a:endParaRPr>
          </a:p>
        </p:txBody>
      </p:sp>
      <p:sp>
        <p:nvSpPr>
          <p:cNvPr id="11" name="Rectangle 10"/>
          <p:cNvSpPr/>
          <p:nvPr/>
        </p:nvSpPr>
        <p:spPr>
          <a:xfrm>
            <a:off x="656923" y="1646189"/>
            <a:ext cx="7902879" cy="954107"/>
          </a:xfrm>
          <a:prstGeom prst="rect">
            <a:avLst/>
          </a:prstGeom>
        </p:spPr>
        <p:txBody>
          <a:bodyPr wrap="square">
            <a:spAutoFit/>
          </a:bodyPr>
          <a:lstStyle/>
          <a:p>
            <a:pPr algn="ctr"/>
            <a:r>
              <a:rPr lang="en-US" sz="2800" b="1" dirty="0">
                <a:solidFill>
                  <a:schemeClr val="bg1">
                    <a:lumMod val="50000"/>
                  </a:schemeClr>
                </a:solidFill>
                <a:latin typeface="Helvetica Neue Light"/>
                <a:cs typeface="Helvetica Neue Light"/>
              </a:rPr>
              <a:t>Fast</a:t>
            </a:r>
            <a:r>
              <a:rPr lang="en-US" sz="2800" dirty="0">
                <a:solidFill>
                  <a:schemeClr val="bg1">
                    <a:lumMod val="50000"/>
                  </a:schemeClr>
                </a:solidFill>
                <a:latin typeface="Helvetica Neue Light"/>
                <a:cs typeface="Helvetica Neue Light"/>
              </a:rPr>
              <a:t> and </a:t>
            </a:r>
            <a:r>
              <a:rPr lang="en-US" sz="2800" b="1" dirty="0">
                <a:solidFill>
                  <a:schemeClr val="bg1">
                    <a:lumMod val="50000"/>
                  </a:schemeClr>
                </a:solidFill>
                <a:latin typeface="Helvetica Neue Light"/>
                <a:cs typeface="Helvetica Neue Light"/>
              </a:rPr>
              <a:t>Expressive</a:t>
            </a:r>
            <a:r>
              <a:rPr lang="en-US" sz="2800" dirty="0">
                <a:solidFill>
                  <a:schemeClr val="bg1">
                    <a:lumMod val="50000"/>
                  </a:schemeClr>
                </a:solidFill>
                <a:latin typeface="Helvetica Neue Light"/>
                <a:cs typeface="Helvetica Neue Light"/>
              </a:rPr>
              <a:t> Cluster Computing </a:t>
            </a:r>
            <a:br>
              <a:rPr lang="en-US" sz="2800" dirty="0">
                <a:solidFill>
                  <a:schemeClr val="bg1">
                    <a:lumMod val="50000"/>
                  </a:schemeClr>
                </a:solidFill>
                <a:latin typeface="Helvetica Neue Light"/>
                <a:cs typeface="Helvetica Neue Light"/>
              </a:rPr>
            </a:br>
            <a:r>
              <a:rPr lang="en-US" sz="2800" dirty="0">
                <a:solidFill>
                  <a:schemeClr val="bg1">
                    <a:lumMod val="50000"/>
                  </a:schemeClr>
                </a:solidFill>
                <a:latin typeface="Helvetica Neue Light"/>
                <a:cs typeface="Helvetica Neue Light"/>
              </a:rPr>
              <a:t>Engine Compatible with Apache Hadoop</a:t>
            </a:r>
          </a:p>
        </p:txBody>
      </p:sp>
      <p:sp>
        <p:nvSpPr>
          <p:cNvPr id="24" name="Rounded Rectangle 23"/>
          <p:cNvSpPr/>
          <p:nvPr/>
        </p:nvSpPr>
        <p:spPr>
          <a:xfrm rot="634753">
            <a:off x="5715867" y="3408798"/>
            <a:ext cx="2784268" cy="556186"/>
          </a:xfrm>
          <a:prstGeom prst="roundRect">
            <a:avLst/>
          </a:prstGeom>
          <a:solidFill>
            <a:schemeClr val="bg1">
              <a:lumMod val="85000"/>
              <a:alpha val="80000"/>
            </a:schemeClr>
          </a:solidFill>
          <a:ln>
            <a:solidFill>
              <a:schemeClr val="bg1">
                <a:lumMod val="50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r>
              <a:rPr lang="en-US" sz="4000" b="1" dirty="0">
                <a:solidFill>
                  <a:srgbClr val="FF6600"/>
                </a:solidFill>
                <a:latin typeface="Corbel"/>
                <a:cs typeface="Corbel"/>
              </a:rPr>
              <a:t>2-5× </a:t>
            </a:r>
            <a:r>
              <a:rPr lang="en-US" sz="2800" dirty="0">
                <a:solidFill>
                  <a:srgbClr val="FF6600"/>
                </a:solidFill>
                <a:latin typeface="Corbel"/>
                <a:cs typeface="Corbel"/>
              </a:rPr>
              <a:t>less code</a:t>
            </a:r>
          </a:p>
        </p:txBody>
      </p:sp>
      <p:sp>
        <p:nvSpPr>
          <p:cNvPr id="25" name="Rounded Rectangle 24"/>
          <p:cNvSpPr/>
          <p:nvPr/>
        </p:nvSpPr>
        <p:spPr>
          <a:xfrm rot="531739">
            <a:off x="823452" y="2907988"/>
            <a:ext cx="3778962" cy="990676"/>
          </a:xfrm>
          <a:prstGeom prst="roundRect">
            <a:avLst/>
          </a:prstGeom>
          <a:solidFill>
            <a:schemeClr val="bg1">
              <a:lumMod val="85000"/>
              <a:alpha val="80000"/>
            </a:schemeClr>
          </a:solidFill>
          <a:ln>
            <a:solidFill>
              <a:schemeClr val="bg1">
                <a:lumMod val="50000"/>
              </a:schemeClr>
            </a:solid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70000"/>
              </a:lnSpc>
            </a:pPr>
            <a:r>
              <a:rPr lang="en-US" dirty="0">
                <a:solidFill>
                  <a:srgbClr val="FF6600"/>
                </a:solidFill>
                <a:latin typeface="Corbel"/>
                <a:cs typeface="Corbel"/>
              </a:rPr>
              <a:t>Up to </a:t>
            </a:r>
            <a:r>
              <a:rPr lang="en-US" sz="4000" b="1" dirty="0">
                <a:solidFill>
                  <a:srgbClr val="FF6600"/>
                </a:solidFill>
                <a:latin typeface="Corbel"/>
                <a:cs typeface="Corbel"/>
              </a:rPr>
              <a:t>10×</a:t>
            </a:r>
            <a:r>
              <a:rPr lang="en-US" dirty="0">
                <a:solidFill>
                  <a:srgbClr val="FF6600"/>
                </a:solidFill>
                <a:latin typeface="Corbel"/>
                <a:cs typeface="Corbel"/>
              </a:rPr>
              <a:t> faster on disk,</a:t>
            </a:r>
            <a:br>
              <a:rPr lang="en-US" dirty="0">
                <a:solidFill>
                  <a:srgbClr val="FF6600"/>
                </a:solidFill>
                <a:latin typeface="Corbel"/>
                <a:cs typeface="Corbel"/>
              </a:rPr>
            </a:br>
            <a:r>
              <a:rPr lang="en-US" sz="4000" b="1" dirty="0">
                <a:solidFill>
                  <a:srgbClr val="FF6600"/>
                </a:solidFill>
                <a:latin typeface="Corbel"/>
                <a:cs typeface="Corbel"/>
              </a:rPr>
              <a:t>100×</a:t>
            </a:r>
            <a:r>
              <a:rPr lang="en-US" sz="3200" b="1" dirty="0">
                <a:solidFill>
                  <a:srgbClr val="FF6600"/>
                </a:solidFill>
                <a:latin typeface="Corbel"/>
                <a:cs typeface="Corbel"/>
              </a:rPr>
              <a:t> </a:t>
            </a:r>
            <a:r>
              <a:rPr lang="en-US" dirty="0">
                <a:solidFill>
                  <a:srgbClr val="FF6600"/>
                </a:solidFill>
                <a:latin typeface="Corbel"/>
                <a:cs typeface="Corbel"/>
              </a:rPr>
              <a:t>in memory</a:t>
            </a:r>
          </a:p>
        </p:txBody>
      </p:sp>
    </p:spTree>
    <p:extLst>
      <p:ext uri="{BB962C8B-B14F-4D97-AF65-F5344CB8AC3E}">
        <p14:creationId xmlns:p14="http://schemas.microsoft.com/office/powerpoint/2010/main" val="223945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Spark’s (Short) History</a:t>
            </a:r>
            <a:endParaRPr lang="en-US" dirty="0"/>
          </a:p>
        </p:txBody>
      </p:sp>
      <p:sp>
        <p:nvSpPr>
          <p:cNvPr id="3" name="Content Placeholder 2"/>
          <p:cNvSpPr>
            <a:spLocks noGrp="1"/>
          </p:cNvSpPr>
          <p:nvPr>
            <p:ph idx="1"/>
          </p:nvPr>
        </p:nvSpPr>
        <p:spPr/>
        <p:txBody>
          <a:bodyPr/>
          <a:lstStyle/>
          <a:p>
            <a:r>
              <a:rPr lang="en-US" dirty="0" smtClean="0"/>
              <a:t>Initially developed at UC Berkeley in 2009</a:t>
            </a:r>
          </a:p>
          <a:p>
            <a:r>
              <a:rPr lang="en-US" dirty="0" smtClean="0"/>
              <a:t>Became an open-source project in 2010</a:t>
            </a:r>
          </a:p>
          <a:p>
            <a:r>
              <a:rPr lang="en-US" dirty="0" smtClean="0"/>
              <a:t>Became the </a:t>
            </a:r>
            <a:r>
              <a:rPr lang="en-US" dirty="0"/>
              <a:t>most active project in the Apache Software Foundation and among Big Data open source projects</a:t>
            </a:r>
            <a:r>
              <a:rPr lang="en-US" dirty="0" smtClean="0"/>
              <a:t>.</a:t>
            </a:r>
          </a:p>
          <a:p>
            <a:r>
              <a:rPr lang="en-US" dirty="0" smtClean="0"/>
              <a:t>Many companies are switching from Hadoop to Spark, including Amazon, </a:t>
            </a:r>
            <a:r>
              <a:rPr lang="en-US" dirty="0" err="1" smtClean="0"/>
              <a:t>Alibaba</a:t>
            </a:r>
            <a:r>
              <a:rPr lang="en-US" dirty="0" smtClean="0"/>
              <a:t>, </a:t>
            </a:r>
            <a:r>
              <a:rPr lang="en-US" dirty="0" err="1" smtClean="0"/>
              <a:t>Baidu</a:t>
            </a:r>
            <a:r>
              <a:rPr lang="en-US" dirty="0" smtClean="0"/>
              <a:t>, eBay, </a:t>
            </a:r>
            <a:r>
              <a:rPr lang="en-US" dirty="0" err="1" smtClean="0"/>
              <a:t>Dianping</a:t>
            </a:r>
            <a:r>
              <a:rPr lang="en-US" dirty="0" smtClean="0"/>
              <a:t>, </a:t>
            </a:r>
            <a:r>
              <a:rPr lang="en-US" dirty="0" err="1" smtClean="0"/>
              <a:t>Tencent</a:t>
            </a:r>
            <a:r>
              <a:rPr lang="en-US" dirty="0" smtClean="0"/>
              <a:t>, etc.</a:t>
            </a:r>
          </a:p>
        </p:txBody>
      </p:sp>
      <p:sp>
        <p:nvSpPr>
          <p:cNvPr id="4" name="Slide Number Placeholder 3"/>
          <p:cNvSpPr>
            <a:spLocks noGrp="1"/>
          </p:cNvSpPr>
          <p:nvPr>
            <p:ph type="sldNum" sz="quarter" idx="12"/>
          </p:nvPr>
        </p:nvSpPr>
        <p:spPr/>
        <p:txBody>
          <a:bodyPr/>
          <a:lstStyle/>
          <a:p>
            <a:fld id="{EBFB1032-EA64-7144-B003-9BCC9D94B503}" type="slidenum">
              <a:rPr lang="en-US" smtClean="0"/>
              <a:t>6</a:t>
            </a:fld>
            <a:endParaRPr lang="en-US" dirty="0"/>
          </a:p>
        </p:txBody>
      </p:sp>
    </p:spTree>
    <p:extLst>
      <p:ext uri="{BB962C8B-B14F-4D97-AF65-F5344CB8AC3E}">
        <p14:creationId xmlns:p14="http://schemas.microsoft.com/office/powerpoint/2010/main" val="732046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Popularity</a:t>
            </a:r>
            <a:endParaRPr lang="en-US" dirty="0"/>
          </a:p>
        </p:txBody>
      </p:sp>
      <p:pic>
        <p:nvPicPr>
          <p:cNvPr id="5" name="Content Placeholder 4"/>
          <p:cNvPicPr>
            <a:picLocks noGrp="1" noChangeAspect="1"/>
          </p:cNvPicPr>
          <p:nvPr>
            <p:ph idx="1"/>
          </p:nvPr>
        </p:nvPicPr>
        <p:blipFill>
          <a:blip r:embed="rId2"/>
          <a:stretch>
            <a:fillRect/>
          </a:stretch>
        </p:blipFill>
        <p:spPr>
          <a:xfrm>
            <a:off x="1010143" y="2133600"/>
            <a:ext cx="7125301" cy="3932238"/>
          </a:xfrm>
          <a:prstGeom prst="rect">
            <a:avLst/>
          </a:prstGeom>
        </p:spPr>
      </p:pic>
      <p:sp>
        <p:nvSpPr>
          <p:cNvPr id="4" name="Slide Number Placeholder 3"/>
          <p:cNvSpPr>
            <a:spLocks noGrp="1"/>
          </p:cNvSpPr>
          <p:nvPr>
            <p:ph type="sldNum" sz="quarter" idx="12"/>
          </p:nvPr>
        </p:nvSpPr>
        <p:spPr/>
        <p:txBody>
          <a:bodyPr/>
          <a:lstStyle/>
          <a:p>
            <a:fld id="{EBFB1032-EA64-7144-B003-9BCC9D94B503}" type="slidenum">
              <a:rPr lang="en-US" smtClean="0"/>
              <a:t>7</a:t>
            </a:fld>
            <a:endParaRPr lang="en-US" dirty="0"/>
          </a:p>
        </p:txBody>
      </p:sp>
    </p:spTree>
    <p:extLst>
      <p:ext uri="{BB962C8B-B14F-4D97-AF65-F5344CB8AC3E}">
        <p14:creationId xmlns:p14="http://schemas.microsoft.com/office/powerpoint/2010/main" val="802192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Memory Instead of Disk</a:t>
            </a:r>
          </a:p>
        </p:txBody>
      </p:sp>
      <p:pic>
        <p:nvPicPr>
          <p:cNvPr id="5" name="Content Placeholder 4"/>
          <p:cNvPicPr>
            <a:picLocks noGrp="1" noChangeAspect="1"/>
          </p:cNvPicPr>
          <p:nvPr>
            <p:ph idx="1"/>
          </p:nvPr>
        </p:nvPicPr>
        <p:blipFill>
          <a:blip r:embed="rId2"/>
          <a:stretch>
            <a:fillRect/>
          </a:stretch>
        </p:blipFill>
        <p:spPr>
          <a:xfrm>
            <a:off x="984754" y="2133600"/>
            <a:ext cx="7176079" cy="3932238"/>
          </a:xfrm>
          <a:prstGeom prst="rect">
            <a:avLst/>
          </a:prstGeom>
        </p:spPr>
      </p:pic>
      <p:sp>
        <p:nvSpPr>
          <p:cNvPr id="4" name="Slide Number Placeholder 3"/>
          <p:cNvSpPr>
            <a:spLocks noGrp="1"/>
          </p:cNvSpPr>
          <p:nvPr>
            <p:ph type="sldNum" sz="quarter" idx="12"/>
          </p:nvPr>
        </p:nvSpPr>
        <p:spPr/>
        <p:txBody>
          <a:bodyPr/>
          <a:lstStyle/>
          <a:p>
            <a:fld id="{EBFB1032-EA64-7144-B003-9BCC9D94B503}" type="slidenum">
              <a:rPr lang="en-US" smtClean="0"/>
              <a:t>8</a:t>
            </a:fld>
            <a:endParaRPr lang="en-US" dirty="0"/>
          </a:p>
        </p:txBody>
      </p:sp>
    </p:spTree>
    <p:extLst>
      <p:ext uri="{BB962C8B-B14F-4D97-AF65-F5344CB8AC3E}">
        <p14:creationId xmlns:p14="http://schemas.microsoft.com/office/powerpoint/2010/main" val="1764523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 Trend: Cost of Memory</a:t>
            </a:r>
          </a:p>
        </p:txBody>
      </p:sp>
      <p:pic>
        <p:nvPicPr>
          <p:cNvPr id="6" name="Content Placeholder 5"/>
          <p:cNvPicPr>
            <a:picLocks noGrp="1" noChangeAspect="1"/>
          </p:cNvPicPr>
          <p:nvPr>
            <p:ph idx="1"/>
          </p:nvPr>
        </p:nvPicPr>
        <p:blipFill>
          <a:blip r:embed="rId2"/>
          <a:stretch>
            <a:fillRect/>
          </a:stretch>
        </p:blipFill>
        <p:spPr>
          <a:xfrm>
            <a:off x="1801559" y="1926865"/>
            <a:ext cx="5561313" cy="4147931"/>
          </a:xfrm>
          <a:prstGeom prst="rect">
            <a:avLst/>
          </a:prstGeom>
        </p:spPr>
      </p:pic>
      <p:sp>
        <p:nvSpPr>
          <p:cNvPr id="4" name="Slide Number Placeholder 3"/>
          <p:cNvSpPr>
            <a:spLocks noGrp="1"/>
          </p:cNvSpPr>
          <p:nvPr>
            <p:ph type="sldNum" sz="quarter" idx="12"/>
          </p:nvPr>
        </p:nvSpPr>
        <p:spPr/>
        <p:txBody>
          <a:bodyPr/>
          <a:lstStyle/>
          <a:p>
            <a:fld id="{EBFB1032-EA64-7144-B003-9BCC9D94B503}" type="slidenum">
              <a:rPr lang="en-US" smtClean="0"/>
              <a:t>9</a:t>
            </a:fld>
            <a:endParaRPr lang="en-US" dirty="0"/>
          </a:p>
        </p:txBody>
      </p:sp>
    </p:spTree>
    <p:extLst>
      <p:ext uri="{BB962C8B-B14F-4D97-AF65-F5344CB8AC3E}">
        <p14:creationId xmlns:p14="http://schemas.microsoft.com/office/powerpoint/2010/main" val="16416053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2.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3.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ags/tag4.xml><?xml version="1.0" encoding="utf-8"?>
<p:tagLst xmlns:a="http://schemas.openxmlformats.org/drawingml/2006/main" xmlns:r="http://schemas.openxmlformats.org/officeDocument/2006/relationships" xmlns:p="http://schemas.openxmlformats.org/presentationml/2006/main">
  <p:tag name="EVENTTIMING" val="|m0;0;26;0|m0;8.2;28;0|m1;8.4;26;0|m1;14.9;28;0|m1;15.9;26;0|m1;15.9;28;0"/>
</p:tagLst>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3902</TotalTime>
  <Words>1426</Words>
  <Application>Microsoft Office PowerPoint</Application>
  <PresentationFormat>On-screen Show (4:3)</PresentationFormat>
  <Paragraphs>297</Paragraphs>
  <Slides>45</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45</vt:i4>
      </vt:variant>
    </vt:vector>
  </HeadingPairs>
  <TitlesOfParts>
    <vt:vector size="59" baseType="lpstr">
      <vt:lpstr>Consolas-Bold</vt:lpstr>
      <vt:lpstr>Helvetica Neue Light</vt:lpstr>
      <vt:lpstr>SimSun</vt:lpstr>
      <vt:lpstr>Arial</vt:lpstr>
      <vt:lpstr>Brush Script MT</vt:lpstr>
      <vt:lpstr>Calibri</vt:lpstr>
      <vt:lpstr>Calisto MT</vt:lpstr>
      <vt:lpstr>Cambria Math</vt:lpstr>
      <vt:lpstr>Consolas</vt:lpstr>
      <vt:lpstr>Corbel</vt:lpstr>
      <vt:lpstr>Georgia</vt:lpstr>
      <vt:lpstr>Times New Roman</vt:lpstr>
      <vt:lpstr>Capital</vt:lpstr>
      <vt:lpstr>Introducing PowerPoint 2010</vt:lpstr>
      <vt:lpstr>Big Data Computing  Spark Basics and RDD</vt:lpstr>
      <vt:lpstr>A Brief History</vt:lpstr>
      <vt:lpstr>Why is Map/Reduce bad?</vt:lpstr>
      <vt:lpstr>Many specialized systems on top of Hadoop</vt:lpstr>
      <vt:lpstr>What is Spark?</vt:lpstr>
      <vt:lpstr>Spark’s (Short) History</vt:lpstr>
      <vt:lpstr>Spark Popularity</vt:lpstr>
      <vt:lpstr>Use Memory Instead of Disk</vt:lpstr>
      <vt:lpstr>Tech Trend: Cost of Memory</vt:lpstr>
      <vt:lpstr>In-Memory Data Sharing</vt:lpstr>
      <vt:lpstr>Spark and Map Reduce Differences</vt:lpstr>
      <vt:lpstr>Spark Programming</vt:lpstr>
      <vt:lpstr>Resilient Distributed Datasets (RDDs)</vt:lpstr>
      <vt:lpstr>RDDs and partitions </vt:lpstr>
      <vt:lpstr>Example</vt:lpstr>
      <vt:lpstr>Lineage Graph</vt:lpstr>
      <vt:lpstr>Operations</vt:lpstr>
      <vt:lpstr>Spark recomputes transformations </vt:lpstr>
      <vt:lpstr>Caching RDDs</vt:lpstr>
      <vt:lpstr>RDD Persistence</vt:lpstr>
      <vt:lpstr>Spark Shell</vt:lpstr>
      <vt:lpstr>Transformations and actions</vt:lpstr>
      <vt:lpstr>Transformations and actions</vt:lpstr>
      <vt:lpstr>Lazy transformations</vt:lpstr>
      <vt:lpstr>RDD Basics</vt:lpstr>
      <vt:lpstr>The Jupyter Notebook</vt:lpstr>
      <vt:lpstr>Self-Contained Applications</vt:lpstr>
      <vt:lpstr>Cluster Mode</vt:lpstr>
      <vt:lpstr>Spark Standalone Cluster Manager</vt:lpstr>
      <vt:lpstr>Where code runs</vt:lpstr>
      <vt:lpstr>Closure</vt:lpstr>
      <vt:lpstr>Closures: A bad example</vt:lpstr>
      <vt:lpstr>Accumulators</vt:lpstr>
      <vt:lpstr>Accumulators: Note</vt:lpstr>
      <vt:lpstr>Computing Pi using Monte Carlo simulation</vt:lpstr>
      <vt:lpstr>More notes on random number generation</vt:lpstr>
      <vt:lpstr>Example: Linear-time selection</vt:lpstr>
      <vt:lpstr>Why didn’t it work?</vt:lpstr>
      <vt:lpstr>Lab: Key-Value Pairs</vt:lpstr>
      <vt:lpstr>Lab: Key-value pairs</vt:lpstr>
      <vt:lpstr>Lab: PMI Computation</vt:lpstr>
      <vt:lpstr>Lab: k-means clustering</vt:lpstr>
      <vt:lpstr>PowerPoint Presentation</vt:lpstr>
      <vt:lpstr>Lab: PageRank</vt:lpstr>
      <vt:lpstr>Broadcast Variables</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Eltabakh</dc:creator>
  <cp:lastModifiedBy>yike</cp:lastModifiedBy>
  <cp:revision>302</cp:revision>
  <dcterms:created xsi:type="dcterms:W3CDTF">2013-01-13T20:33:29Z</dcterms:created>
  <dcterms:modified xsi:type="dcterms:W3CDTF">2017-09-11T09:24:51Z</dcterms:modified>
</cp:coreProperties>
</file>