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339" r:id="rId2"/>
    <p:sldId id="461" r:id="rId3"/>
    <p:sldId id="462" r:id="rId4"/>
    <p:sldId id="484" r:id="rId5"/>
    <p:sldId id="472" r:id="rId6"/>
    <p:sldId id="476" r:id="rId7"/>
    <p:sldId id="469" r:id="rId8"/>
    <p:sldId id="471" r:id="rId9"/>
    <p:sldId id="477" r:id="rId10"/>
    <p:sldId id="480" r:id="rId11"/>
    <p:sldId id="479" r:id="rId12"/>
    <p:sldId id="48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ke" initials="y" lastIdx="1" clrIdx="0">
    <p:extLst>
      <p:ext uri="{19B8F6BF-5375-455C-9EA6-DF929625EA0E}">
        <p15:presenceInfo xmlns:p15="http://schemas.microsoft.com/office/powerpoint/2012/main" userId="S-1-5-21-720780846-2066618403-860360866-34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67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09/10/2017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09/10/2017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7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because functional programming languages naturally support compiler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7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09/10/2017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09/10/2017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09/10/2017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09/10/2017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09/10/2017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09/10/2017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90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09/10/2017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09/10/2017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8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09/10/2017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8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09/10/2017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09/10/2017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09/10/2017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09/10/2017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5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09/10/2017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5.tm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msbd/nb/PMI-SQL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msbd/nb/sparksql.ipyn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702" y="1143000"/>
            <a:ext cx="8832897" cy="198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8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6" y="1143000"/>
            <a:ext cx="7180208" cy="349857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30926" y="1143000"/>
            <a:ext cx="1771300" cy="244303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6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88" y="1017258"/>
            <a:ext cx="822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events.join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(users, ‘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user_id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’)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    .filter(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events.city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== “Hong Kong”)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.select(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events.timestamp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users.phone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    .show()</a:t>
            </a:r>
            <a:endParaRPr lang="en-US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7898" y="2323848"/>
            <a:ext cx="309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Physical </a:t>
            </a:r>
            <a:r>
              <a:rPr lang="en-US" dirty="0" smtClean="0">
                <a:latin typeface="Source Sans Pro Light"/>
                <a:cs typeface="Source Sans Pro Light"/>
              </a:rPr>
              <a:t>Plan 2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4155" y="1036213"/>
            <a:ext cx="45719" cy="9623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16148" y="240849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Logical Plan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180157" y="3825206"/>
            <a:ext cx="1014675" cy="53243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 Light"/>
              </a:rPr>
              <a:t>filter</a:t>
            </a:r>
          </a:p>
        </p:txBody>
      </p:sp>
      <p:cxnSp>
        <p:nvCxnSpPr>
          <p:cNvPr id="51" name="Straight Connector 50"/>
          <p:cNvCxnSpPr>
            <a:stCxn id="54" idx="0"/>
          </p:cNvCxnSpPr>
          <p:nvPr/>
        </p:nvCxnSpPr>
        <p:spPr>
          <a:xfrm flipV="1">
            <a:off x="991493" y="5293387"/>
            <a:ext cx="696002" cy="35984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50" idx="2"/>
          </p:cNvCxnSpPr>
          <p:nvPr/>
        </p:nvCxnSpPr>
        <p:spPr>
          <a:xfrm flipV="1">
            <a:off x="1684217" y="4357644"/>
            <a:ext cx="3278" cy="365213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180157" y="4720851"/>
            <a:ext cx="1014675" cy="5324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 Light"/>
              </a:rPr>
              <a:t>join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84155" y="5653232"/>
            <a:ext cx="1014675" cy="53243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events table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cxnSp>
        <p:nvCxnSpPr>
          <p:cNvPr id="55" name="Straight Connector 54"/>
          <p:cNvCxnSpPr>
            <a:stCxn id="56" idx="0"/>
          </p:cNvCxnSpPr>
          <p:nvPr/>
        </p:nvCxnSpPr>
        <p:spPr>
          <a:xfrm flipH="1" flipV="1">
            <a:off x="1728223" y="5293387"/>
            <a:ext cx="653222" cy="35984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874107" y="5653232"/>
            <a:ext cx="1014675" cy="5324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 Light"/>
              </a:rPr>
              <a:t>users table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155154" y="2936300"/>
            <a:ext cx="1014675" cy="5324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select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658424" y="3448473"/>
            <a:ext cx="3278" cy="365213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73711" y="23870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Physical </a:t>
            </a:r>
            <a:r>
              <a:rPr lang="en-US" dirty="0" smtClean="0">
                <a:latin typeface="Source Sans Pro Light"/>
                <a:cs typeface="Source Sans Pro Light"/>
              </a:rPr>
              <a:t>Plan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886730" y="4381285"/>
            <a:ext cx="696673" cy="362562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093218" y="3813178"/>
            <a:ext cx="1014675" cy="5314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 Light"/>
              </a:rPr>
              <a:t>join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397216" y="4743847"/>
            <a:ext cx="1014675" cy="5314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filter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4623507" y="4381285"/>
            <a:ext cx="703280" cy="362562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787168" y="4743847"/>
            <a:ext cx="1014675" cy="5314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users table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V="1">
            <a:off x="3886730" y="5275307"/>
            <a:ext cx="0" cy="381087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379392" y="5656394"/>
            <a:ext cx="1014675" cy="5314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events table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093218" y="2948853"/>
            <a:ext cx="1014675" cy="5324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select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596488" y="3461026"/>
            <a:ext cx="3278" cy="365213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74226" y="627376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Predicate Pushdown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84942" y="6273767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Column Pruning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617079" y="3446172"/>
            <a:ext cx="696673" cy="362562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823567" y="2878065"/>
            <a:ext cx="1014675" cy="5314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 Light"/>
              </a:rPr>
              <a:t>join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127565" y="3808734"/>
            <a:ext cx="1014675" cy="5314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filter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7353856" y="3446172"/>
            <a:ext cx="703280" cy="362562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6" idx="0"/>
          </p:cNvCxnSpPr>
          <p:nvPr/>
        </p:nvCxnSpPr>
        <p:spPr>
          <a:xfrm flipV="1">
            <a:off x="6634903" y="5275307"/>
            <a:ext cx="0" cy="381087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127565" y="5656394"/>
            <a:ext cx="1014675" cy="5314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events table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965505" y="4722857"/>
            <a:ext cx="1283194" cy="5314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select(</a:t>
            </a:r>
            <a:r>
              <a:rPr lang="en-US" sz="1300" dirty="0" err="1" smtClean="0">
                <a:latin typeface="Source Sans Pro Light"/>
                <a:cs typeface="Source Sans Pro Light"/>
              </a:rPr>
              <a:t>user_id</a:t>
            </a:r>
            <a:r>
              <a:rPr lang="en-US" sz="1300" dirty="0" smtClean="0">
                <a:latin typeface="Source Sans Pro Light"/>
                <a:cs typeface="Source Sans Pro Light"/>
              </a:rPr>
              <a:t>, city, </a:t>
            </a:r>
            <a:r>
              <a:rPr lang="en-US" sz="1300" dirty="0" err="1" smtClean="0">
                <a:latin typeface="Source Sans Pro Light"/>
                <a:cs typeface="Source Sans Pro Light"/>
              </a:rPr>
              <a:t>timetamp</a:t>
            </a:r>
            <a:r>
              <a:rPr lang="en-US" sz="1300" dirty="0" smtClean="0">
                <a:latin typeface="Source Sans Pro Light"/>
                <a:cs typeface="Source Sans Pro Light"/>
              </a:rPr>
              <a:t>)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6634903" y="4344638"/>
            <a:ext cx="0" cy="381087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7412362" y="3824912"/>
            <a:ext cx="1363348" cy="5314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select(</a:t>
            </a:r>
            <a:r>
              <a:rPr lang="en-US" sz="1300" dirty="0" err="1" smtClean="0">
                <a:latin typeface="Source Sans Pro Light"/>
                <a:cs typeface="Source Sans Pro Light"/>
              </a:rPr>
              <a:t>user_id</a:t>
            </a:r>
            <a:r>
              <a:rPr lang="en-US" sz="1300" dirty="0" smtClean="0">
                <a:latin typeface="Source Sans Pro Light"/>
                <a:cs typeface="Source Sans Pro Light"/>
              </a:rPr>
              <a:t>, phone)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cxnSp>
        <p:nvCxnSpPr>
          <p:cNvPr id="83" name="Straight Connector 82"/>
          <p:cNvCxnSpPr>
            <a:stCxn id="84" idx="0"/>
          </p:cNvCxnSpPr>
          <p:nvPr/>
        </p:nvCxnSpPr>
        <p:spPr>
          <a:xfrm flipV="1">
            <a:off x="8057136" y="4380287"/>
            <a:ext cx="0" cy="381087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549798" y="4761374"/>
            <a:ext cx="1014675" cy="5314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users table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Rule-based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619" y="564288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000" y="3005128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SQL AST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000" y="3728741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6" y="334383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Unresolved Logical Plan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05960" y="334383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Logical 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937" y="3379913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RDDs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17697" y="3349489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Selected Physical Plan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3280707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364983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2" y="364983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6" y="3649838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365549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2" y="365549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2191" y="2769440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Analysis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94572" y="264633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Optimization</a:t>
            </a: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3656190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3023461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350069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Cost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32050" y="2677107"/>
            <a:ext cx="106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>
                <a:latin typeface="Source Sans Pro Light"/>
                <a:cs typeface="Source Sans Pro"/>
              </a:rPr>
              <a:t>Generation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190" y="4152007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Catalog</a:t>
            </a: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366800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5" y="5020568"/>
            <a:ext cx="728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Sans Pro Light"/>
                <a:cs typeface="Source Sans Pro Light"/>
              </a:rPr>
              <a:t>DataFrames</a:t>
            </a:r>
            <a:r>
              <a:rPr lang="en-US" dirty="0">
                <a:latin typeface="Source Sans Pro Light"/>
                <a:cs typeface="Source Sans Pro Light"/>
              </a:rPr>
              <a:t> and SQL share the same optimization/execution pipeline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74495" y="2646329"/>
            <a:ext cx="2318713" cy="1364340"/>
            <a:chOff x="3974494" y="1789079"/>
            <a:chExt cx="2318713" cy="1364340"/>
          </a:xfrm>
        </p:grpSpPr>
        <p:sp>
          <p:nvSpPr>
            <p:cNvPr id="11" name="Rounded Rectangle 10"/>
            <p:cNvSpPr/>
            <p:nvPr/>
          </p:nvSpPr>
          <p:spPr>
            <a:xfrm>
              <a:off x="5165627" y="2444459"/>
              <a:ext cx="1014675" cy="6120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22079" y="2492936"/>
              <a:ext cx="1014675" cy="612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"/>
                </a:rPr>
                <a:t>Optimized Logical Plan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96069" y="1789079"/>
              <a:ext cx="105098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/>
                  </a:solidFill>
                  <a:latin typeface="Source Sans Pro Light"/>
                  <a:cs typeface="Source Sans Pro"/>
                </a:rPr>
                <a:t>Physical</a:t>
              </a:r>
            </a:p>
            <a:p>
              <a:pPr algn="ctr"/>
              <a:r>
                <a:rPr lang="en-US" sz="1600" b="1" dirty="0">
                  <a:solidFill>
                    <a:schemeClr val="accent4"/>
                  </a:solidFill>
                  <a:latin typeface="Source Sans Pro Light"/>
                  <a:cs typeface="Source Sans Pro"/>
                </a:rPr>
                <a:t>Planning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78532" y="254141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"/>
                </a:rPr>
                <a:t>Physical </a:t>
              </a:r>
              <a:br>
                <a:rPr lang="en-US" sz="1300" dirty="0">
                  <a:latin typeface="Source Sans Pro Light"/>
                  <a:cs typeface="Source Sans Pro"/>
                </a:rPr>
              </a:br>
              <a:r>
                <a:rPr lang="en-US" sz="1300" dirty="0">
                  <a:latin typeface="Source Sans Pro Light"/>
                  <a:cs typeface="Source Sans Pro"/>
                </a:rPr>
                <a:t>Plans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988737" y="2801373"/>
              <a:ext cx="25636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45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Cost-based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80731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Currently only used for choosing join algorithms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Big table joining big table: shuffle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Small table joining big table: broadcast the small table</a:t>
            </a:r>
          </a:p>
          <a:p>
            <a:pPr>
              <a:buFont typeface="Arial"/>
              <a:buChar char="•"/>
            </a:pPr>
            <a:r>
              <a:rPr lang="en-US" dirty="0" smtClean="0"/>
              <a:t>Rewrite the PMI example using </a:t>
            </a:r>
            <a:r>
              <a:rPr lang="en-US" dirty="0" err="1" smtClean="0"/>
              <a:t>DataFrame</a:t>
            </a:r>
            <a:r>
              <a:rPr lang="en-US" dirty="0" smtClean="0"/>
              <a:t> API: </a:t>
            </a:r>
            <a:r>
              <a:rPr lang="en-US">
                <a:hlinkClick r:id="rId2"/>
              </a:rPr>
              <a:t>https</a:t>
            </a:r>
            <a:r>
              <a:rPr lang="en-US" smtClean="0">
                <a:hlinkClick r:id="rId2"/>
              </a:rPr>
              <a:t>://www.cse.ust.hk/msbd/nb/PMI-SQL.ipynb</a:t>
            </a:r>
            <a:r>
              <a:rPr lang="en-US" smtClean="0"/>
              <a:t> 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564288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Starting Point: </a:t>
            </a:r>
            <a:r>
              <a:rPr lang="en-US" b="1" dirty="0" err="1"/>
              <a:t>SparkSession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014"/>
            <a:ext cx="8229600" cy="48221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Entry </a:t>
            </a:r>
            <a:r>
              <a:rPr lang="en-US" dirty="0"/>
              <a:t>point into all functionality in Spark 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Already created in </a:t>
            </a:r>
            <a:r>
              <a:rPr lang="en-US" dirty="0" err="1" smtClean="0"/>
              <a:t>pyspark</a:t>
            </a:r>
            <a:endParaRPr lang="en-US" dirty="0" smtClean="0"/>
          </a:p>
          <a:p>
            <a:r>
              <a:rPr lang="en-US" dirty="0" smtClean="0"/>
              <a:t>Need to create in self-contained applications:</a:t>
            </a:r>
          </a:p>
          <a:p>
            <a:r>
              <a:rPr lang="en-US" dirty="0"/>
              <a:t>from </a:t>
            </a:r>
            <a:r>
              <a:rPr lang="en-US" dirty="0" err="1"/>
              <a:t>pyspark.sql</a:t>
            </a:r>
            <a:r>
              <a:rPr lang="en-US" dirty="0"/>
              <a:t> import </a:t>
            </a:r>
            <a:r>
              <a:rPr lang="en-US" dirty="0" err="1"/>
              <a:t>SparkSession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spark = </a:t>
            </a:r>
            <a:r>
              <a:rPr lang="en-US" dirty="0" err="1"/>
              <a:t>SparkSession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  .builder \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appName</a:t>
            </a:r>
            <a:r>
              <a:rPr lang="en-US" dirty="0"/>
              <a:t>("Python Spark SQL basic example") \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config</a:t>
            </a:r>
            <a:r>
              <a:rPr lang="en-US" dirty="0"/>
              <a:t>("</a:t>
            </a:r>
            <a:r>
              <a:rPr lang="en-US" dirty="0" err="1"/>
              <a:t>spark.some.config.option</a:t>
            </a:r>
            <a:r>
              <a:rPr lang="en-US" dirty="0"/>
              <a:t>", "some-value") \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44"/>
            <a:ext cx="8229600" cy="479432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 borrowed from pandas and R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RDD of Row objects</a:t>
            </a:r>
          </a:p>
          <a:p>
            <a:r>
              <a:rPr lang="en-US" dirty="0" smtClean="0"/>
              <a:t>The fields in a Row can be accessed like attributes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pyspark.sql</a:t>
            </a:r>
            <a:r>
              <a:rPr lang="en-US" dirty="0"/>
              <a:t> import </a:t>
            </a:r>
            <a:r>
              <a:rPr lang="en-US" dirty="0" smtClean="0"/>
              <a:t>Row</a:t>
            </a:r>
          </a:p>
          <a:p>
            <a:pPr marL="0" indent="0">
              <a:buNone/>
            </a:pPr>
            <a:r>
              <a:rPr lang="en-US" dirty="0" smtClean="0"/>
              <a:t>&gt;&gt;&gt; row = Row(name</a:t>
            </a:r>
            <a:r>
              <a:rPr lang="en-US" dirty="0"/>
              <a:t>="Alice</a:t>
            </a:r>
            <a:r>
              <a:rPr lang="en-US" dirty="0" smtClean="0"/>
              <a:t>", age=11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&gt;&gt;&gt; row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Row(age=11, name</a:t>
            </a:r>
            <a:r>
              <a:rPr lang="en-US" dirty="0"/>
              <a:t>='Alice')</a:t>
            </a:r>
          </a:p>
          <a:p>
            <a:pPr marL="0" indent="0">
              <a:buNone/>
            </a:pPr>
            <a:r>
              <a:rPr lang="en-US" dirty="0" smtClean="0"/>
              <a:t>&gt;&gt;&gt; row</a:t>
            </a:r>
            <a:r>
              <a:rPr lang="en-US" dirty="0"/>
              <a:t>['name</a:t>
            </a:r>
            <a:r>
              <a:rPr lang="en-US" dirty="0" smtClean="0"/>
              <a:t>'], row</a:t>
            </a:r>
            <a:r>
              <a:rPr lang="en-US" dirty="0"/>
              <a:t>['age']</a:t>
            </a:r>
          </a:p>
          <a:p>
            <a:pPr marL="0" indent="0">
              <a:buNone/>
            </a:pPr>
            <a:r>
              <a:rPr lang="en-US" dirty="0"/>
              <a:t>('Alice</a:t>
            </a:r>
            <a:r>
              <a:rPr lang="en-US" dirty="0" smtClean="0"/>
              <a:t>', 11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&gt;&gt;&gt;row.name, </a:t>
            </a:r>
            <a:r>
              <a:rPr lang="en-US" dirty="0" err="1" smtClean="0"/>
              <a:t>row.age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('Alice',+11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Note: Use </a:t>
            </a:r>
            <a:r>
              <a:rPr lang="en-US" dirty="0"/>
              <a:t>row['name</a:t>
            </a:r>
            <a:r>
              <a:rPr lang="en-US" dirty="0" smtClean="0"/>
              <a:t>'] to avoid conflicts with row’s own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5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More </a:t>
            </a:r>
            <a:r>
              <a:rPr lang="en-US" smtClean="0"/>
              <a:t>examples: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://www.cse.ust.hk/msbd/nb/sparksql.ipynb</a:t>
            </a:r>
            <a:r>
              <a:rPr lang="en-US" dirty="0" smtClean="0"/>
              <a:t> </a:t>
            </a:r>
          </a:p>
          <a:p>
            <a:r>
              <a:rPr lang="en-US" dirty="0" smtClean="0"/>
              <a:t>RDD </a:t>
            </a:r>
            <a:r>
              <a:rPr lang="en-US" dirty="0"/>
              <a:t>can be used to achieve the same functionality.  What are the benefits of using </a:t>
            </a:r>
            <a:r>
              <a:rPr lang="en-US" dirty="0" err="1"/>
              <a:t>DataFrames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Flexibility</a:t>
            </a:r>
            <a:endParaRPr lang="en-US" dirty="0"/>
          </a:p>
          <a:p>
            <a:pPr lvl="1"/>
            <a:r>
              <a:rPr lang="en-US" dirty="0"/>
              <a:t>Columnar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Catalyst </a:t>
            </a:r>
            <a:r>
              <a:rPr lang="en-US" dirty="0"/>
              <a:t>optimizer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8" y="3301710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80" y="3350187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619" y="564288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000" y="3005128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000" y="3728741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6" y="334383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Unresolved Logical Plan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05960" y="334383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Logical Plan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4495" y="3343836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Optimized Logical 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937" y="3379913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RDDs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17697" y="3349489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Selected Physical Plan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3280707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364983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2" y="364983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6" y="3649838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365549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2" y="365549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2191" y="2769440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Analysis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94572" y="264633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Optimization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31686" y="2646330"/>
            <a:ext cx="979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Planning</a:t>
            </a: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3656190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3023461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350069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Cost Model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78533" y="339866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Physical </a:t>
            </a:r>
            <a:br>
              <a:rPr lang="en-US" sz="1300" dirty="0">
                <a:latin typeface="Source Sans Pro Light"/>
                <a:cs typeface="Source Sans Pro"/>
              </a:rPr>
            </a:br>
            <a:r>
              <a:rPr lang="en-US" sz="1300" dirty="0">
                <a:latin typeface="Source Sans Pro Light"/>
                <a:cs typeface="Source Sans Pro"/>
              </a:rPr>
              <a:t>Plans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32050" y="2677107"/>
            <a:ext cx="106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>
                <a:latin typeface="Source Sans Pro Light"/>
                <a:cs typeface="Source Sans Pro"/>
              </a:rPr>
              <a:t>Generation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190" y="4152007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Catalog</a:t>
            </a: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366800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5" y="5020568"/>
            <a:ext cx="728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Sans Pro Light"/>
                <a:cs typeface="Source Sans Pro Light"/>
              </a:rPr>
              <a:t>DataFrames</a:t>
            </a:r>
            <a:r>
              <a:rPr lang="en-US" dirty="0">
                <a:latin typeface="Source Sans Pro Light"/>
                <a:cs typeface="Source Sans Pro Light"/>
              </a:rPr>
              <a:t> and SQL share the same optimization/execution pipeline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8" y="365862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1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8" y="3301710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80" y="3350187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619" y="564288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000" y="3005128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SQL AST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000" y="3728741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6" y="334383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Unresolved Logical Plan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05960" y="334383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Logical Plan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4495" y="3343836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Optimized Logical 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937" y="3379913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RDDs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17697" y="3349489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Selected Physical Plan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3280707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364983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2" y="364983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6" y="3649838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365549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2" y="365549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2191" y="2769440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Analysis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3227" y="2646329"/>
            <a:ext cx="14270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E2151C"/>
                </a:solidFill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b="1" dirty="0">
                <a:solidFill>
                  <a:srgbClr val="E2151C"/>
                </a:solidFill>
                <a:latin typeface="Source Sans Pro Light"/>
                <a:cs typeface="Source Sans Pro"/>
              </a:rPr>
              <a:t>Optimization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31686" y="2646330"/>
            <a:ext cx="979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Planning</a:t>
            </a: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3656190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3023461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350069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Cost Model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78533" y="339866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Physical </a:t>
            </a:r>
            <a:br>
              <a:rPr lang="en-US" sz="1300" dirty="0">
                <a:latin typeface="Source Sans Pro Light"/>
                <a:cs typeface="Source Sans Pro"/>
              </a:rPr>
            </a:br>
            <a:r>
              <a:rPr lang="en-US" sz="1300" dirty="0">
                <a:latin typeface="Source Sans Pro Light"/>
                <a:cs typeface="Source Sans Pro"/>
              </a:rPr>
              <a:t>Plans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32050" y="2677107"/>
            <a:ext cx="106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>
                <a:latin typeface="Source Sans Pro Light"/>
                <a:cs typeface="Source Sans Pro"/>
              </a:rPr>
              <a:t>Generation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190" y="4152007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Catalog</a:t>
            </a: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366800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5" y="5020568"/>
            <a:ext cx="728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Sans Pro Light"/>
                <a:cs typeface="Source Sans Pro Light"/>
              </a:rPr>
              <a:t>DataFrames</a:t>
            </a:r>
            <a:r>
              <a:rPr lang="en-US" dirty="0">
                <a:latin typeface="Source Sans Pro Light"/>
                <a:cs typeface="Source Sans Pro Light"/>
              </a:rPr>
              <a:t> and SQL share the same optimization/execution pipeline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8" y="365862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transformations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53216" y="563358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Constant folding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564288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261055" y="2708018"/>
            <a:ext cx="3753556" cy="230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471" y="1877674"/>
            <a:ext cx="5687857" cy="63499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655734" y="3256937"/>
            <a:ext cx="3199996" cy="1054714"/>
            <a:chOff x="5260623" y="1980587"/>
            <a:chExt cx="3199996" cy="1054714"/>
          </a:xfrm>
        </p:grpSpPr>
        <p:sp>
          <p:nvSpPr>
            <p:cNvPr id="10" name="Rounded Rectangle 9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Attribute(x)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Literal(3)</a:t>
              </a:r>
            </a:p>
          </p:txBody>
        </p:sp>
        <p:cxnSp>
          <p:nvCxnSpPr>
            <p:cNvPr id="18" name="Straight Connector 17"/>
            <p:cNvCxnSpPr>
              <a:stCxn id="15" idx="0"/>
              <a:endCxn id="10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014611" y="3354611"/>
            <a:ext cx="1234722" cy="48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91238" y="5017816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+ (1 + 2)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1125" y="501560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+ 3</a:t>
            </a:r>
          </a:p>
        </p:txBody>
      </p:sp>
    </p:spTree>
    <p:extLst>
      <p:ext uri="{BB962C8B-B14F-4D97-AF65-F5344CB8AC3E}">
        <p14:creationId xmlns:p14="http://schemas.microsoft.com/office/powerpoint/2010/main" val="21704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807317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i="1" dirty="0" smtClean="0"/>
              <a:t>Pattern matching </a:t>
            </a:r>
            <a:r>
              <a:rPr lang="en-US" dirty="0" smtClean="0"/>
              <a:t>functions that transform </a:t>
            </a:r>
            <a:r>
              <a:rPr lang="en-US" dirty="0" err="1" smtClean="0"/>
              <a:t>subtrees</a:t>
            </a:r>
            <a:r>
              <a:rPr lang="en-US" dirty="0" smtClean="0"/>
              <a:t> into specific structures.</a:t>
            </a:r>
          </a:p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Multiple patterns in the same </a:t>
            </a:r>
            <a:r>
              <a:rPr lang="en-US" i="1" dirty="0" smtClean="0">
                <a:sym typeface="Wingdings"/>
              </a:rPr>
              <a:t>transform</a:t>
            </a:r>
            <a:r>
              <a:rPr lang="en-US" dirty="0" smtClean="0">
                <a:sym typeface="Wingdings"/>
              </a:rPr>
              <a:t> call.</a:t>
            </a:r>
          </a:p>
          <a:p>
            <a:pPr>
              <a:buFont typeface="Arial"/>
              <a:buChar char="•"/>
            </a:pPr>
            <a:endParaRPr lang="en-US" dirty="0" smtClean="0">
              <a:sym typeface="Wingdings"/>
            </a:endParaRPr>
          </a:p>
          <a:p>
            <a:pPr>
              <a:buFont typeface="Arial"/>
              <a:buChar char="•"/>
            </a:pPr>
            <a:endParaRPr lang="en-US" dirty="0" smtClean="0">
              <a:sym typeface="Wingdings"/>
            </a:endParaRPr>
          </a:p>
          <a:p>
            <a:pPr>
              <a:buFont typeface="Arial"/>
              <a:buChar char="•"/>
            </a:pPr>
            <a:endParaRPr lang="en-US" dirty="0" smtClean="0">
              <a:sym typeface="Wingdings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May take multiple </a:t>
            </a:r>
            <a:r>
              <a:rPr lang="en-US" i="1" dirty="0" smtClean="0">
                <a:sym typeface="Wingdings"/>
              </a:rPr>
              <a:t>batches</a:t>
            </a:r>
            <a:r>
              <a:rPr lang="en-US" dirty="0" smtClean="0">
                <a:sym typeface="Wingdings"/>
              </a:rPr>
              <a:t> to reach a </a:t>
            </a:r>
            <a:r>
              <a:rPr lang="en-US" i="1" dirty="0" smtClean="0">
                <a:sym typeface="Wingdings"/>
              </a:rPr>
              <a:t>fixed point</a:t>
            </a:r>
            <a:r>
              <a:rPr lang="en-US" dirty="0" smtClean="0">
                <a:sym typeface="Wingdings"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ym typeface="Wingdings"/>
              </a:rPr>
              <a:t>(x+0) + (3+3) =&gt; x + (3+3) =&gt; x+6</a:t>
            </a:r>
          </a:p>
          <a:p>
            <a:pPr>
              <a:buFont typeface="Arial"/>
              <a:buChar char="•"/>
            </a:pPr>
            <a:r>
              <a:rPr lang="en-US" i="1" dirty="0" smtClean="0">
                <a:sym typeface="Wingdings"/>
              </a:rPr>
              <a:t>transform</a:t>
            </a:r>
            <a:r>
              <a:rPr lang="en-US" dirty="0" smtClean="0">
                <a:sym typeface="Wingdings"/>
              </a:rPr>
              <a:t> can contain arbitrary </a:t>
            </a:r>
            <a:r>
              <a:rPr lang="en-US" dirty="0" err="1" smtClean="0">
                <a:sym typeface="Wingdings"/>
              </a:rPr>
              <a:t>Scala</a:t>
            </a:r>
            <a:r>
              <a:rPr lang="en-US" dirty="0" smtClean="0">
                <a:sym typeface="Wingdings"/>
              </a:rPr>
              <a:t> code.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564288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8" y="2971214"/>
            <a:ext cx="7268744" cy="13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644" y="1185634"/>
            <a:ext cx="4976636" cy="16854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standard rule-based optimization (constant folding, predicate-pushdown, projection pruning, null propagation, </a:t>
            </a:r>
            <a:r>
              <a:rPr lang="en-US" dirty="0" err="1" smtClean="0"/>
              <a:t>boolean</a:t>
            </a:r>
            <a:r>
              <a:rPr lang="en-US" dirty="0" smtClean="0"/>
              <a:t> expression simplification,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564288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5361" y="1443598"/>
            <a:ext cx="2283210" cy="1309511"/>
            <a:chOff x="2705959" y="1789079"/>
            <a:chExt cx="2283210" cy="1309511"/>
          </a:xfrm>
        </p:grpSpPr>
        <p:sp>
          <p:nvSpPr>
            <p:cNvPr id="6" name="Rounded Rectangle 5"/>
            <p:cNvSpPr/>
            <p:nvPr/>
          </p:nvSpPr>
          <p:spPr>
            <a:xfrm>
              <a:off x="2705959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"/>
                </a:rPr>
                <a:t>Logical Plan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"/>
                </a:rPr>
                <a:t>Optimized Logical Plan</a:t>
              </a: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3720635" y="2792587"/>
              <a:ext cx="253859" cy="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4271" y="1789079"/>
              <a:ext cx="13250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 Light"/>
                  <a:cs typeface="Source Sans Pro"/>
                </a:rPr>
                <a:t>Logical</a:t>
              </a:r>
            </a:p>
            <a:p>
              <a:pPr algn="ctr"/>
              <a:r>
                <a:rPr lang="en-US" sz="1600" dirty="0">
                  <a:latin typeface="Source Sans Pro Light"/>
                  <a:cs typeface="Source Sans Pro"/>
                </a:rPr>
                <a:t>Optimization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03" y="2983434"/>
            <a:ext cx="6079493" cy="228683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03673" y="5270267"/>
            <a:ext cx="7259657" cy="1108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Example: Find expression SUM(x) where x is a DECIMAL(</a:t>
            </a:r>
            <a:r>
              <a:rPr lang="en-US" dirty="0" err="1" smtClean="0"/>
              <a:t>prec</a:t>
            </a:r>
            <a:r>
              <a:rPr lang="en-US" dirty="0" smtClean="0"/>
              <a:t>, scale). If </a:t>
            </a:r>
            <a:r>
              <a:rPr lang="en-US" dirty="0" err="1" smtClean="0"/>
              <a:t>prec</a:t>
            </a:r>
            <a:r>
              <a:rPr lang="en-US" dirty="0" smtClean="0"/>
              <a:t> is not too high, convert the SUM into a sum over LONGs</a:t>
            </a:r>
            <a:r>
              <a:rPr lang="en-US" smtClean="0"/>
              <a:t>, compute </a:t>
            </a:r>
            <a:r>
              <a:rPr lang="en-US" dirty="0" smtClean="0"/>
              <a:t>the sum, and convert the result back.</a:t>
            </a:r>
          </a:p>
        </p:txBody>
      </p:sp>
    </p:spTree>
    <p:extLst>
      <p:ext uri="{BB962C8B-B14F-4D97-AF65-F5344CB8AC3E}">
        <p14:creationId xmlns:p14="http://schemas.microsoft.com/office/powerpoint/2010/main" val="2985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3825</TotalTime>
  <Words>506</Words>
  <Application>Microsoft Office PowerPoint</Application>
  <PresentationFormat>On-screen Show (4:3)</PresentationFormat>
  <Paragraphs>155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Source Sans Pro</vt:lpstr>
      <vt:lpstr>Source Sans Pro Light</vt:lpstr>
      <vt:lpstr>Arial</vt:lpstr>
      <vt:lpstr>Calibri</vt:lpstr>
      <vt:lpstr>Consolas</vt:lpstr>
      <vt:lpstr>Georgia</vt:lpstr>
      <vt:lpstr>Wingdings</vt:lpstr>
      <vt:lpstr>Introducing PowerPoint 2010</vt:lpstr>
      <vt:lpstr>PowerPoint Presentation</vt:lpstr>
      <vt:lpstr>Starting Point: SparkSession</vt:lpstr>
      <vt:lpstr>DataFrames</vt:lpstr>
      <vt:lpstr>DataFrame API</vt:lpstr>
      <vt:lpstr>Plan Optimization &amp; Execution</vt:lpstr>
      <vt:lpstr>Plan Optimization &amp; Execution</vt:lpstr>
      <vt:lpstr>Tree transformations</vt:lpstr>
      <vt:lpstr>Catalyst Rules</vt:lpstr>
      <vt:lpstr>PowerPoint Presentation</vt:lpstr>
      <vt:lpstr>PowerPoint Presentation</vt:lpstr>
      <vt:lpstr>Plan Optimization &amp; Execution</vt:lpstr>
      <vt:lpstr>Cost-based optimization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yike</cp:lastModifiedBy>
  <cp:revision>255</cp:revision>
  <dcterms:created xsi:type="dcterms:W3CDTF">2013-01-13T20:33:29Z</dcterms:created>
  <dcterms:modified xsi:type="dcterms:W3CDTF">2017-10-09T08:58:29Z</dcterms:modified>
</cp:coreProperties>
</file>