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7" r:id="rId1"/>
  </p:sldMasterIdLst>
  <p:notesMasterIdLst>
    <p:notesMasterId r:id="rId14"/>
  </p:notesMasterIdLst>
  <p:handoutMasterIdLst>
    <p:handoutMasterId r:id="rId15"/>
  </p:handoutMasterIdLst>
  <p:sldIdLst>
    <p:sldId id="499" r:id="rId2"/>
    <p:sldId id="389" r:id="rId3"/>
    <p:sldId id="505" r:id="rId4"/>
    <p:sldId id="506" r:id="rId5"/>
    <p:sldId id="508" r:id="rId6"/>
    <p:sldId id="500" r:id="rId7"/>
    <p:sldId id="501" r:id="rId8"/>
    <p:sldId id="504" r:id="rId9"/>
    <p:sldId id="507" r:id="rId10"/>
    <p:sldId id="502" r:id="rId11"/>
    <p:sldId id="503" r:id="rId12"/>
    <p:sldId id="51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ke" initials="y" lastIdx="1" clrIdx="0">
    <p:extLst>
      <p:ext uri="{19B8F6BF-5375-455C-9EA6-DF929625EA0E}">
        <p15:presenceInfo xmlns:p15="http://schemas.microsoft.com/office/powerpoint/2012/main" userId="S-1-5-21-720780846-2066618403-860360866-344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67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D9761D-1F95-3B4C-BE9C-CDD1389A8812}" type="datetimeFigureOut">
              <a:rPr lang="en-US" smtClean="0"/>
              <a:t>16/10/2017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DCD51-711A-044D-9B2C-C47F74A9A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955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5A596-FA52-0448-9C24-EA3FEFB30C0E}" type="datetimeFigureOut">
              <a:rPr lang="en-US" smtClean="0"/>
              <a:t>16/10/2017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C5791-7364-9E4F-986D-297FD347B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994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080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16/10/2017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>
              <a:defRPr lang="en-US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15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dia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16/10/2017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b="1" dirty="0">
              <a:solidFill>
                <a:prstClr val="white"/>
              </a:solidFill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703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b="1" dirty="0">
              <a:solidFill>
                <a:prstClr val="white"/>
              </a:solidFill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16/10/2017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248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Vertical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16/10/2017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>
              <a:defRPr lang="en-US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    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999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105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16/10/2017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801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34E2-BBB6-4D34-BB01-078E9AA25260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16/10/2017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2909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 anchor="ctr">
            <a:norm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7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prstClr val="white"/>
                </a:solidFill>
              </a:rPr>
              <a:t>            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srgbClr val="FF6600"/>
                </a:solidFill>
              </a:rPr>
              <a:t>           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prstClr val="white"/>
                </a:solidFill>
              </a:rPr>
              <a:t>       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694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16/10/2017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09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16/10/2017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485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16/10/2017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080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16/10/2017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72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16/10/2017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>
              <a:defRPr lang="en-US" sz="4600" b="1" kern="1200" spc="-150" baseline="0" dirty="0" smtClean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132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Text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16/10/2017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>
              <a:buNone/>
              <a:defRPr lang="en-US" sz="1800" b="1" kern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68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3008313" cy="8255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38226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16/10/2017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959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 defTabSz="914400"/>
              <a:t>16/10/2017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 defTabSz="914400"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89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Relationship Id="rId4" Type="http://schemas.openxmlformats.org/officeDocument/2006/relationships/image" Target="../media/image15.tm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sbd.blob.core.windows.net/cluster/HdiNotebooks/mllib.ipynb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8702" y="1143000"/>
            <a:ext cx="8832897" cy="1981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800" dirty="0" smtClean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26" y="1143000"/>
            <a:ext cx="7180208" cy="3498573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4673526" y="1206611"/>
            <a:ext cx="1771300" cy="2443038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661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Pipeline (Estimator)</a:t>
            </a:r>
            <a:endParaRPr lang="en-US" dirty="0"/>
          </a:p>
        </p:txBody>
      </p:sp>
      <p:pic>
        <p:nvPicPr>
          <p:cNvPr id="3074" name="Picture 2" descr="ML Pipeline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1" y="2494613"/>
            <a:ext cx="8070809" cy="206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1958196" y="1843248"/>
            <a:ext cx="1380224" cy="381000"/>
          </a:xfrm>
          <a:prstGeom prst="wedgeRoundRectCallout">
            <a:avLst>
              <a:gd name="adj1" fmla="val 50417"/>
              <a:gd name="adj2" fmla="val 143458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transformer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3804249" y="1843248"/>
            <a:ext cx="1380224" cy="381000"/>
          </a:xfrm>
          <a:prstGeom prst="wedgeRoundRectCallout">
            <a:avLst>
              <a:gd name="adj1" fmla="val 50417"/>
              <a:gd name="adj2" fmla="val 143458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transformer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6418053" y="4444112"/>
            <a:ext cx="1380224" cy="381000"/>
          </a:xfrm>
          <a:prstGeom prst="wedgeRoundRectCallout">
            <a:avLst>
              <a:gd name="adj1" fmla="val 49167"/>
              <a:gd name="adj2" fmla="val -96542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transformer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5650302" y="1843248"/>
            <a:ext cx="1380224" cy="381000"/>
          </a:xfrm>
          <a:prstGeom prst="wedgeRoundRectCallout">
            <a:avLst>
              <a:gd name="adj1" fmla="val 46667"/>
              <a:gd name="adj2" fmla="val 116288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estimator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345056" y="3169559"/>
            <a:ext cx="1380224" cy="381000"/>
          </a:xfrm>
          <a:prstGeom prst="wedgeRoundRectCallout">
            <a:avLst>
              <a:gd name="adj1" fmla="val 81667"/>
              <a:gd name="adj2" fmla="val 86854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29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Trained </a:t>
            </a:r>
            <a:r>
              <a:rPr lang="en-US" dirty="0" err="1" smtClean="0"/>
              <a:t>PipelineModel</a:t>
            </a:r>
            <a:r>
              <a:rPr lang="en-US" dirty="0" smtClean="0"/>
              <a:t> (transformer)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4063130"/>
            <a:ext cx="8229600" cy="2450791"/>
          </a:xfrm>
        </p:spPr>
        <p:txBody>
          <a:bodyPr>
            <a:normAutofit/>
          </a:bodyPr>
          <a:lstStyle/>
          <a:p>
            <a:r>
              <a:rPr lang="en-US" dirty="0" smtClean="0"/>
              <a:t>Replace the estimator in the training Pipeline with the trained model, which is a transformer</a:t>
            </a:r>
          </a:p>
          <a:p>
            <a:r>
              <a:rPr lang="en-US" dirty="0" smtClean="0"/>
              <a:t>See example</a:t>
            </a:r>
          </a:p>
        </p:txBody>
      </p:sp>
      <p:pic>
        <p:nvPicPr>
          <p:cNvPr id="4106" name="Picture 10" descr="http://spark.apache.org/docs/latest/img/ml-Pipeline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80" y="1356185"/>
            <a:ext cx="8141989" cy="229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71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669" y="653653"/>
            <a:ext cx="7886700" cy="994172"/>
          </a:xfrm>
        </p:spPr>
        <p:txBody>
          <a:bodyPr/>
          <a:lstStyle/>
          <a:p>
            <a:pPr algn="ctr"/>
            <a:r>
              <a:rPr lang="en-US" dirty="0" smtClean="0"/>
              <a:t>Cross Validation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38" y="1844958"/>
            <a:ext cx="1181100" cy="3438525"/>
          </a:xfrm>
          <a:prstGeom prst="rect">
            <a:avLst/>
          </a:prstGeom>
        </p:spPr>
      </p:pic>
      <p:grpSp>
        <p:nvGrpSpPr>
          <p:cNvPr id="14" name="组 13"/>
          <p:cNvGrpSpPr/>
          <p:nvPr/>
        </p:nvGrpSpPr>
        <p:grpSpPr>
          <a:xfrm>
            <a:off x="1379254" y="2237739"/>
            <a:ext cx="1526671" cy="2927183"/>
            <a:chOff x="2479844" y="1876926"/>
            <a:chExt cx="2035560" cy="3902911"/>
          </a:xfrm>
        </p:grpSpPr>
        <p:sp>
          <p:nvSpPr>
            <p:cNvPr id="6" name="右大括号 5"/>
            <p:cNvSpPr/>
            <p:nvPr/>
          </p:nvSpPr>
          <p:spPr>
            <a:xfrm>
              <a:off x="2479844" y="1876926"/>
              <a:ext cx="601579" cy="3080085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081422" y="3155358"/>
              <a:ext cx="1433982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100" b="1"/>
                <a:t>Training</a:t>
              </a:r>
              <a:endParaRPr kumimoji="1" lang="zh-CN" altLang="en-US" sz="2100" b="1" dirty="0"/>
            </a:p>
          </p:txBody>
        </p:sp>
        <p:sp>
          <p:nvSpPr>
            <p:cNvPr id="11" name="右大括号 10"/>
            <p:cNvSpPr/>
            <p:nvPr/>
          </p:nvSpPr>
          <p:spPr>
            <a:xfrm>
              <a:off x="2479844" y="4959093"/>
              <a:ext cx="601579" cy="820744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1424" y="5107856"/>
              <a:ext cx="1288386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100" b="1" dirty="0"/>
                <a:t>Testing</a:t>
              </a:r>
              <a:endParaRPr kumimoji="1" lang="zh-CN" altLang="en-US" sz="2100" b="1" dirty="0"/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249" y="1903052"/>
            <a:ext cx="1114425" cy="341947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9851" y="1960202"/>
            <a:ext cx="1171575" cy="338137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1083" y="1874477"/>
            <a:ext cx="1123950" cy="344805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2072" y="1874477"/>
            <a:ext cx="1190625" cy="34290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487991" y="1439187"/>
            <a:ext cx="1548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Train-test split</a:t>
            </a:r>
            <a:endParaRPr kumimoji="1" lang="zh-CN" altLang="en-US" b="1" dirty="0"/>
          </a:p>
        </p:txBody>
      </p:sp>
      <p:grpSp>
        <p:nvGrpSpPr>
          <p:cNvPr id="23" name="组 22"/>
          <p:cNvGrpSpPr/>
          <p:nvPr/>
        </p:nvGrpSpPr>
        <p:grpSpPr>
          <a:xfrm>
            <a:off x="3203718" y="1439643"/>
            <a:ext cx="4396092" cy="3931454"/>
            <a:chOff x="4271624" y="776524"/>
            <a:chExt cx="5861456" cy="5241938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71624" y="1421062"/>
              <a:ext cx="1536700" cy="4597400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6988201" y="776524"/>
              <a:ext cx="314487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/>
                <a:t>5-Fold Cross Validation</a:t>
              </a:r>
              <a:endParaRPr kumimoji="1"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3078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</a:t>
            </a:r>
            <a:r>
              <a:rPr lang="en-US" dirty="0" err="1" smtClean="0"/>
              <a:t>MLlib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Spark's </a:t>
            </a:r>
            <a:r>
              <a:rPr lang="en-US" dirty="0"/>
              <a:t>scalable machine learning </a:t>
            </a:r>
            <a:r>
              <a:rPr lang="en-US" dirty="0" smtClean="0"/>
              <a:t>library</a:t>
            </a:r>
          </a:p>
          <a:p>
            <a:pPr lvl="1"/>
            <a:r>
              <a:rPr lang="en-US" dirty="0"/>
              <a:t>linear SVM and logistic regression</a:t>
            </a:r>
          </a:p>
          <a:p>
            <a:pPr lvl="1"/>
            <a:r>
              <a:rPr lang="en-US" dirty="0"/>
              <a:t>classification and regression tree</a:t>
            </a:r>
          </a:p>
          <a:p>
            <a:pPr lvl="1"/>
            <a:r>
              <a:rPr lang="en-US" dirty="0"/>
              <a:t>recommendation via alternating least squares</a:t>
            </a:r>
          </a:p>
          <a:p>
            <a:pPr lvl="1"/>
            <a:r>
              <a:rPr lang="en-US" dirty="0"/>
              <a:t>clustering via k-means, Gaussian mixtures, and power iteration clustering</a:t>
            </a:r>
          </a:p>
          <a:p>
            <a:pPr lvl="1"/>
            <a:r>
              <a:rPr lang="nl-NL" dirty="0" smtClean="0"/>
              <a:t>...</a:t>
            </a:r>
            <a:endParaRPr lang="en-US" dirty="0" smtClean="0"/>
          </a:p>
          <a:p>
            <a:r>
              <a:rPr lang="en-US" dirty="0" smtClean="0"/>
              <a:t>High-quality </a:t>
            </a:r>
            <a:r>
              <a:rPr lang="en-US" dirty="0"/>
              <a:t>algorithms, 100x faster than </a:t>
            </a:r>
            <a:r>
              <a:rPr lang="en-US" dirty="0" smtClean="0"/>
              <a:t>MapReduce</a:t>
            </a:r>
            <a:endParaRPr lang="en-US" dirty="0"/>
          </a:p>
          <a:p>
            <a:pPr lvl="1"/>
            <a:r>
              <a:rPr lang="en-US" dirty="0" smtClean="0"/>
              <a:t>Most machine learning algorithms are iterative</a:t>
            </a:r>
          </a:p>
          <a:p>
            <a:r>
              <a:rPr lang="en-US" dirty="0" smtClean="0"/>
              <a:t>Note</a:t>
            </a:r>
            <a:r>
              <a:rPr lang="en-US" dirty="0"/>
              <a:t>: As of Spark 2.0, </a:t>
            </a:r>
            <a:r>
              <a:rPr lang="en-US" dirty="0" smtClean="0"/>
              <a:t>the </a:t>
            </a:r>
            <a:r>
              <a:rPr lang="en-US" dirty="0"/>
              <a:t>primary Machine Learning API for Spark is now the </a:t>
            </a:r>
            <a:r>
              <a:rPr lang="en-US" dirty="0" err="1"/>
              <a:t>DataFrame</a:t>
            </a:r>
            <a:r>
              <a:rPr lang="en-US" dirty="0"/>
              <a:t>-based </a:t>
            </a:r>
            <a:r>
              <a:rPr lang="en-US" dirty="0" smtClean="0"/>
              <a:t>API (spark.ml).  RDD-based APIs (</a:t>
            </a:r>
            <a:r>
              <a:rPr lang="en-US" dirty="0" err="1" smtClean="0"/>
              <a:t>spark.mllib</a:t>
            </a:r>
            <a:r>
              <a:rPr lang="en-US" dirty="0" smtClean="0"/>
              <a:t>) have </a:t>
            </a:r>
            <a:r>
              <a:rPr lang="en-US" dirty="0"/>
              <a:t>entered maintenance </a:t>
            </a:r>
            <a:r>
              <a:rPr lang="en-US" dirty="0" smtClean="0"/>
              <a:t>mode, and is expected to be removed in Spark 3.0.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2" descr="C:\Users\Ian\Desktop\unsuperv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96" y="3614145"/>
            <a:ext cx="4959288" cy="2872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b="1" dirty="0"/>
              <a:t>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Examples</a:t>
            </a:r>
          </a:p>
          <a:p>
            <a:pPr lvl="1"/>
            <a:r>
              <a:rPr lang="en-US" altLang="zh-TW" sz="2000" dirty="0" smtClean="0"/>
              <a:t>Clustering</a:t>
            </a:r>
            <a:endParaRPr lang="en-US" altLang="zh-TW" sz="2000" dirty="0"/>
          </a:p>
          <a:p>
            <a:pPr lvl="1"/>
            <a:r>
              <a:rPr lang="en-US" altLang="zh-TW" sz="2000" dirty="0"/>
              <a:t>Probability distribution estimation</a:t>
            </a:r>
          </a:p>
          <a:p>
            <a:pPr lvl="1"/>
            <a:r>
              <a:rPr lang="en-US" altLang="zh-TW" sz="2000" dirty="0" smtClean="0"/>
              <a:t>Association rule mining</a:t>
            </a:r>
            <a:endParaRPr lang="en-US" altLang="zh-TW" sz="2000" dirty="0"/>
          </a:p>
          <a:p>
            <a:pPr lvl="1"/>
            <a:r>
              <a:rPr lang="en-US" altLang="zh-TW" sz="2000" dirty="0"/>
              <a:t>Dimension reduction </a:t>
            </a:r>
          </a:p>
          <a:p>
            <a:endParaRPr lang="en-US" dirty="0"/>
          </a:p>
        </p:txBody>
      </p:sp>
      <p:sp>
        <p:nvSpPr>
          <p:cNvPr id="50" name="矩形 328"/>
          <p:cNvSpPr/>
          <p:nvPr/>
        </p:nvSpPr>
        <p:spPr>
          <a:xfrm>
            <a:off x="4932040" y="1700808"/>
            <a:ext cx="3744416" cy="20162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流程圖: 接點 372"/>
          <p:cNvSpPr/>
          <p:nvPr/>
        </p:nvSpPr>
        <p:spPr>
          <a:xfrm>
            <a:off x="5410944" y="2035696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3" name="流程圖: 接點 373"/>
          <p:cNvSpPr/>
          <p:nvPr/>
        </p:nvSpPr>
        <p:spPr>
          <a:xfrm>
            <a:off x="5194920" y="225172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4" name="流程圖: 接點 374"/>
          <p:cNvSpPr/>
          <p:nvPr/>
        </p:nvSpPr>
        <p:spPr>
          <a:xfrm>
            <a:off x="5482952" y="225172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5" name="流程圖: 接點 375"/>
          <p:cNvSpPr/>
          <p:nvPr/>
        </p:nvSpPr>
        <p:spPr>
          <a:xfrm>
            <a:off x="5554960" y="189168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6" name="流程圖: 接點 376"/>
          <p:cNvSpPr/>
          <p:nvPr/>
        </p:nvSpPr>
        <p:spPr>
          <a:xfrm>
            <a:off x="5842992" y="246774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7" name="流程圖: 接點 377"/>
          <p:cNvSpPr/>
          <p:nvPr/>
        </p:nvSpPr>
        <p:spPr>
          <a:xfrm>
            <a:off x="5770984" y="210770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8" name="流程圖: 接點 378"/>
          <p:cNvSpPr/>
          <p:nvPr/>
        </p:nvSpPr>
        <p:spPr>
          <a:xfrm>
            <a:off x="5635352" y="240412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9" name="流程圖: 接點 379"/>
          <p:cNvSpPr/>
          <p:nvPr/>
        </p:nvSpPr>
        <p:spPr>
          <a:xfrm>
            <a:off x="5626968" y="268376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0" name="流程圖: 接點 380"/>
          <p:cNvSpPr/>
          <p:nvPr/>
        </p:nvSpPr>
        <p:spPr>
          <a:xfrm>
            <a:off x="5940152" y="270892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1" name="流程圖: 接點 381"/>
          <p:cNvSpPr/>
          <p:nvPr/>
        </p:nvSpPr>
        <p:spPr>
          <a:xfrm>
            <a:off x="5770984" y="289979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2" name="流程圖: 接點 382"/>
          <p:cNvSpPr/>
          <p:nvPr/>
        </p:nvSpPr>
        <p:spPr>
          <a:xfrm>
            <a:off x="6059016" y="246774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3" name="流程圖: 接點 383"/>
          <p:cNvSpPr/>
          <p:nvPr/>
        </p:nvSpPr>
        <p:spPr>
          <a:xfrm>
            <a:off x="5923384" y="2188096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4" name="流程圖: 接點 384"/>
          <p:cNvSpPr/>
          <p:nvPr/>
        </p:nvSpPr>
        <p:spPr>
          <a:xfrm>
            <a:off x="5410944" y="253975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5" name="流程圖: 接點 385"/>
          <p:cNvSpPr/>
          <p:nvPr/>
        </p:nvSpPr>
        <p:spPr>
          <a:xfrm>
            <a:off x="6876256" y="242088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6" name="流程圖: 接點 386"/>
          <p:cNvSpPr/>
          <p:nvPr/>
        </p:nvSpPr>
        <p:spPr>
          <a:xfrm>
            <a:off x="7164288" y="270892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7" name="流程圖: 接點 387"/>
          <p:cNvSpPr/>
          <p:nvPr/>
        </p:nvSpPr>
        <p:spPr>
          <a:xfrm>
            <a:off x="7020272" y="256490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8" name="流程圖: 接點 388"/>
          <p:cNvSpPr/>
          <p:nvPr/>
        </p:nvSpPr>
        <p:spPr>
          <a:xfrm>
            <a:off x="7380312" y="2492896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9" name="流程圖: 接點 389"/>
          <p:cNvSpPr/>
          <p:nvPr/>
        </p:nvSpPr>
        <p:spPr>
          <a:xfrm>
            <a:off x="6732240" y="227687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0" name="流程圖: 接點 390"/>
          <p:cNvSpPr/>
          <p:nvPr/>
        </p:nvSpPr>
        <p:spPr>
          <a:xfrm>
            <a:off x="7596336" y="242088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1" name="流程圖: 接點 391"/>
          <p:cNvSpPr/>
          <p:nvPr/>
        </p:nvSpPr>
        <p:spPr>
          <a:xfrm>
            <a:off x="7740352" y="263691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2" name="流程圖: 接點 392"/>
          <p:cNvSpPr/>
          <p:nvPr/>
        </p:nvSpPr>
        <p:spPr>
          <a:xfrm>
            <a:off x="7668344" y="286132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3" name="流程圖: 接點 393"/>
          <p:cNvSpPr/>
          <p:nvPr/>
        </p:nvSpPr>
        <p:spPr>
          <a:xfrm>
            <a:off x="7812360" y="242088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4" name="流程圖: 接點 394"/>
          <p:cNvSpPr/>
          <p:nvPr/>
        </p:nvSpPr>
        <p:spPr>
          <a:xfrm>
            <a:off x="7884368" y="278092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5" name="流程圖: 接點 395"/>
          <p:cNvSpPr/>
          <p:nvPr/>
        </p:nvSpPr>
        <p:spPr>
          <a:xfrm>
            <a:off x="7452320" y="270892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6" name="流程圖: 接點 396"/>
          <p:cNvSpPr/>
          <p:nvPr/>
        </p:nvSpPr>
        <p:spPr>
          <a:xfrm>
            <a:off x="8172400" y="306896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7" name="流程圖: 接點 397"/>
          <p:cNvSpPr/>
          <p:nvPr/>
        </p:nvSpPr>
        <p:spPr>
          <a:xfrm>
            <a:off x="8028384" y="292494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8" name="流程圖: 接點 398"/>
          <p:cNvSpPr/>
          <p:nvPr/>
        </p:nvSpPr>
        <p:spPr>
          <a:xfrm>
            <a:off x="6156176" y="342900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9" name="流程圖: 接點 399"/>
          <p:cNvSpPr/>
          <p:nvPr/>
        </p:nvSpPr>
        <p:spPr>
          <a:xfrm>
            <a:off x="6228184" y="3212976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0" name="流程圖: 接點 400"/>
          <p:cNvSpPr/>
          <p:nvPr/>
        </p:nvSpPr>
        <p:spPr>
          <a:xfrm>
            <a:off x="6444208" y="306896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1" name="流程圖: 接點 401"/>
          <p:cNvSpPr/>
          <p:nvPr/>
        </p:nvSpPr>
        <p:spPr>
          <a:xfrm>
            <a:off x="6660232" y="314096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2" name="流程圖: 接點 402"/>
          <p:cNvSpPr/>
          <p:nvPr/>
        </p:nvSpPr>
        <p:spPr>
          <a:xfrm>
            <a:off x="6372200" y="350100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3" name="流程圖: 接點 403"/>
          <p:cNvSpPr/>
          <p:nvPr/>
        </p:nvSpPr>
        <p:spPr>
          <a:xfrm>
            <a:off x="6444208" y="328498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4" name="流程圖: 接點 404"/>
          <p:cNvSpPr/>
          <p:nvPr/>
        </p:nvSpPr>
        <p:spPr>
          <a:xfrm>
            <a:off x="6588224" y="350100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5" name="流程圖: 接點 405"/>
          <p:cNvSpPr/>
          <p:nvPr/>
        </p:nvSpPr>
        <p:spPr>
          <a:xfrm>
            <a:off x="6876256" y="3212976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6" name="流程圖: 接點 406"/>
          <p:cNvSpPr/>
          <p:nvPr/>
        </p:nvSpPr>
        <p:spPr>
          <a:xfrm>
            <a:off x="7092280" y="335699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7" name="流程圖: 接點 407"/>
          <p:cNvSpPr/>
          <p:nvPr/>
        </p:nvSpPr>
        <p:spPr>
          <a:xfrm>
            <a:off x="6732240" y="335699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8" name="流程圖: 接點 408"/>
          <p:cNvSpPr/>
          <p:nvPr/>
        </p:nvSpPr>
        <p:spPr>
          <a:xfrm>
            <a:off x="6876256" y="350100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9" name="橢圓 480"/>
          <p:cNvSpPr/>
          <p:nvPr/>
        </p:nvSpPr>
        <p:spPr>
          <a:xfrm>
            <a:off x="5076056" y="1772816"/>
            <a:ext cx="1296144" cy="1368152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手繪多邊形 481"/>
          <p:cNvSpPr/>
          <p:nvPr/>
        </p:nvSpPr>
        <p:spPr>
          <a:xfrm>
            <a:off x="5668028" y="2858022"/>
            <a:ext cx="1918569" cy="862208"/>
          </a:xfrm>
          <a:custGeom>
            <a:avLst/>
            <a:gdLst>
              <a:gd name="connsiteX0" fmla="*/ 144049 w 1918569"/>
              <a:gd name="connsiteY0" fmla="*/ 599162 h 862208"/>
              <a:gd name="connsiteX1" fmla="*/ 807928 w 1918569"/>
              <a:gd name="connsiteY1" fmla="*/ 10438 h 862208"/>
              <a:gd name="connsiteX2" fmla="*/ 1810010 w 1918569"/>
              <a:gd name="connsiteY2" fmla="*/ 536531 h 862208"/>
              <a:gd name="connsiteX3" fmla="*/ 1459282 w 1918569"/>
              <a:gd name="connsiteY3" fmla="*/ 824630 h 862208"/>
              <a:gd name="connsiteX4" fmla="*/ 219205 w 1918569"/>
              <a:gd name="connsiteY4" fmla="*/ 762000 h 862208"/>
              <a:gd name="connsiteX5" fmla="*/ 144049 w 1918569"/>
              <a:gd name="connsiteY5" fmla="*/ 599162 h 86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8569" h="862208">
                <a:moveTo>
                  <a:pt x="144049" y="599162"/>
                </a:moveTo>
                <a:cubicBezTo>
                  <a:pt x="242170" y="473902"/>
                  <a:pt x="530268" y="20876"/>
                  <a:pt x="807928" y="10438"/>
                </a:cubicBezTo>
                <a:cubicBezTo>
                  <a:pt x="1085588" y="0"/>
                  <a:pt x="1701451" y="400832"/>
                  <a:pt x="1810010" y="536531"/>
                </a:cubicBezTo>
                <a:cubicBezTo>
                  <a:pt x="1918569" y="672230"/>
                  <a:pt x="1724416" y="787052"/>
                  <a:pt x="1459282" y="824630"/>
                </a:cubicBezTo>
                <a:cubicBezTo>
                  <a:pt x="1194148" y="862208"/>
                  <a:pt x="438411" y="801666"/>
                  <a:pt x="219205" y="762000"/>
                </a:cubicBezTo>
                <a:cubicBezTo>
                  <a:pt x="0" y="722334"/>
                  <a:pt x="45929" y="724422"/>
                  <a:pt x="144049" y="599162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手繪多邊形 482"/>
          <p:cNvSpPr/>
          <p:nvPr/>
        </p:nvSpPr>
        <p:spPr>
          <a:xfrm>
            <a:off x="6513534" y="1997901"/>
            <a:ext cx="1939446" cy="1421704"/>
          </a:xfrm>
          <a:custGeom>
            <a:avLst/>
            <a:gdLst>
              <a:gd name="connsiteX0" fmla="*/ 137787 w 1939446"/>
              <a:gd name="connsiteY0" fmla="*/ 56367 h 1421704"/>
              <a:gd name="connsiteX1" fmla="*/ 50104 w 1939446"/>
              <a:gd name="connsiteY1" fmla="*/ 231732 h 1421704"/>
              <a:gd name="connsiteX2" fmla="*/ 438411 w 1939446"/>
              <a:gd name="connsiteY2" fmla="*/ 908137 h 1421704"/>
              <a:gd name="connsiteX3" fmla="*/ 1678488 w 1939446"/>
              <a:gd name="connsiteY3" fmla="*/ 1359074 h 1421704"/>
              <a:gd name="connsiteX4" fmla="*/ 1929008 w 1939446"/>
              <a:gd name="connsiteY4" fmla="*/ 1283918 h 1421704"/>
              <a:gd name="connsiteX5" fmla="*/ 1741118 w 1939446"/>
              <a:gd name="connsiteY5" fmla="*/ 682669 h 1421704"/>
              <a:gd name="connsiteX6" fmla="*/ 1503124 w 1939446"/>
              <a:gd name="connsiteY6" fmla="*/ 306888 h 1421704"/>
              <a:gd name="connsiteX7" fmla="*/ 538619 w 1939446"/>
              <a:gd name="connsiteY7" fmla="*/ 43841 h 1421704"/>
              <a:gd name="connsiteX8" fmla="*/ 137787 w 1939446"/>
              <a:gd name="connsiteY8" fmla="*/ 56367 h 1421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39446" h="1421704">
                <a:moveTo>
                  <a:pt x="137787" y="56367"/>
                </a:moveTo>
                <a:cubicBezTo>
                  <a:pt x="56368" y="87682"/>
                  <a:pt x="0" y="89771"/>
                  <a:pt x="50104" y="231732"/>
                </a:cubicBezTo>
                <a:cubicBezTo>
                  <a:pt x="100208" y="373693"/>
                  <a:pt x="167014" y="720247"/>
                  <a:pt x="438411" y="908137"/>
                </a:cubicBezTo>
                <a:cubicBezTo>
                  <a:pt x="709808" y="1096027"/>
                  <a:pt x="1430055" y="1296444"/>
                  <a:pt x="1678488" y="1359074"/>
                </a:cubicBezTo>
                <a:cubicBezTo>
                  <a:pt x="1926921" y="1421704"/>
                  <a:pt x="1918570" y="1396652"/>
                  <a:pt x="1929008" y="1283918"/>
                </a:cubicBezTo>
                <a:cubicBezTo>
                  <a:pt x="1939446" y="1171184"/>
                  <a:pt x="1812099" y="845507"/>
                  <a:pt x="1741118" y="682669"/>
                </a:cubicBezTo>
                <a:cubicBezTo>
                  <a:pt x="1670137" y="519831"/>
                  <a:pt x="1703540" y="413359"/>
                  <a:pt x="1503124" y="306888"/>
                </a:cubicBezTo>
                <a:cubicBezTo>
                  <a:pt x="1302708" y="200417"/>
                  <a:pt x="768263" y="87682"/>
                  <a:pt x="538619" y="43841"/>
                </a:cubicBezTo>
                <a:cubicBezTo>
                  <a:pt x="308975" y="0"/>
                  <a:pt x="219206" y="25052"/>
                  <a:pt x="137787" y="56367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44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2" descr="C:\Users\Ian\Desktop\superv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554" y="3397259"/>
            <a:ext cx="4734974" cy="2903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Examples</a:t>
            </a:r>
          </a:p>
          <a:p>
            <a:pPr lvl="1"/>
            <a:r>
              <a:rPr lang="en-US" altLang="zh-TW" sz="2000" dirty="0" smtClean="0"/>
              <a:t>Prediction</a:t>
            </a:r>
            <a:endParaRPr lang="en-US" altLang="zh-TW" sz="2000" dirty="0"/>
          </a:p>
          <a:p>
            <a:pPr lvl="1"/>
            <a:r>
              <a:rPr lang="en-US" altLang="zh-TW" sz="2000" dirty="0" smtClean="0"/>
              <a:t>Classification, regression</a:t>
            </a:r>
            <a:endParaRPr lang="en-US" altLang="zh-TW" sz="2000" dirty="0"/>
          </a:p>
          <a:p>
            <a:endParaRPr lang="en-US" dirty="0"/>
          </a:p>
        </p:txBody>
      </p:sp>
      <p:sp>
        <p:nvSpPr>
          <p:cNvPr id="92" name="矩形 327"/>
          <p:cNvSpPr/>
          <p:nvPr/>
        </p:nvSpPr>
        <p:spPr>
          <a:xfrm>
            <a:off x="4721424" y="1586848"/>
            <a:ext cx="3744416" cy="20162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文字方塊 329"/>
          <p:cNvSpPr txBox="1"/>
          <p:nvPr/>
        </p:nvSpPr>
        <p:spPr>
          <a:xfrm>
            <a:off x="5593904" y="3714822"/>
            <a:ext cx="201622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Supervised learning</a:t>
            </a:r>
            <a:endParaRPr lang="zh-TW" altLang="en-US" dirty="0"/>
          </a:p>
        </p:txBody>
      </p:sp>
      <p:sp>
        <p:nvSpPr>
          <p:cNvPr id="94" name="流程圖: 接點 332"/>
          <p:cNvSpPr/>
          <p:nvPr/>
        </p:nvSpPr>
        <p:spPr>
          <a:xfrm>
            <a:off x="5225480" y="187488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5" name="流程圖: 接點 333"/>
          <p:cNvSpPr/>
          <p:nvPr/>
        </p:nvSpPr>
        <p:spPr>
          <a:xfrm>
            <a:off x="5009456" y="209090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6" name="流程圖: 接點 334"/>
          <p:cNvSpPr/>
          <p:nvPr/>
        </p:nvSpPr>
        <p:spPr>
          <a:xfrm>
            <a:off x="5297488" y="209090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7" name="流程圖: 接點 335"/>
          <p:cNvSpPr/>
          <p:nvPr/>
        </p:nvSpPr>
        <p:spPr>
          <a:xfrm>
            <a:off x="5369496" y="173086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8" name="流程圖: 接點 336"/>
          <p:cNvSpPr/>
          <p:nvPr/>
        </p:nvSpPr>
        <p:spPr>
          <a:xfrm>
            <a:off x="5657528" y="230692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9" name="流程圖: 接點 337"/>
          <p:cNvSpPr/>
          <p:nvPr/>
        </p:nvSpPr>
        <p:spPr>
          <a:xfrm>
            <a:off x="5585520" y="194688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0" name="乘號 338"/>
          <p:cNvSpPr/>
          <p:nvPr/>
        </p:nvSpPr>
        <p:spPr>
          <a:xfrm>
            <a:off x="6521624" y="209090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乘號 339"/>
          <p:cNvSpPr/>
          <p:nvPr/>
        </p:nvSpPr>
        <p:spPr>
          <a:xfrm>
            <a:off x="6674024" y="224330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乘號 340"/>
          <p:cNvSpPr/>
          <p:nvPr/>
        </p:nvSpPr>
        <p:spPr>
          <a:xfrm>
            <a:off x="6826424" y="239570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乘號 341"/>
          <p:cNvSpPr/>
          <p:nvPr/>
        </p:nvSpPr>
        <p:spPr>
          <a:xfrm>
            <a:off x="6978824" y="254810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乘號 342"/>
          <p:cNvSpPr/>
          <p:nvPr/>
        </p:nvSpPr>
        <p:spPr>
          <a:xfrm>
            <a:off x="7169696" y="230692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乘號 343"/>
          <p:cNvSpPr/>
          <p:nvPr/>
        </p:nvSpPr>
        <p:spPr>
          <a:xfrm>
            <a:off x="7313712" y="2522952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乘號 344"/>
          <p:cNvSpPr/>
          <p:nvPr/>
        </p:nvSpPr>
        <p:spPr>
          <a:xfrm>
            <a:off x="7529736" y="2738976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乘號 345"/>
          <p:cNvSpPr/>
          <p:nvPr/>
        </p:nvSpPr>
        <p:spPr>
          <a:xfrm>
            <a:off x="7588424" y="245094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五角星形 346"/>
          <p:cNvSpPr/>
          <p:nvPr/>
        </p:nvSpPr>
        <p:spPr>
          <a:xfrm>
            <a:off x="6377608" y="2882992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五角星形 347"/>
          <p:cNvSpPr/>
          <p:nvPr/>
        </p:nvSpPr>
        <p:spPr>
          <a:xfrm>
            <a:off x="6377608" y="3099016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五角星形 348"/>
          <p:cNvSpPr/>
          <p:nvPr/>
        </p:nvSpPr>
        <p:spPr>
          <a:xfrm>
            <a:off x="6665640" y="2955000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五角星形 349"/>
          <p:cNvSpPr/>
          <p:nvPr/>
        </p:nvSpPr>
        <p:spPr>
          <a:xfrm>
            <a:off x="6593632" y="3315040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五角星形 350"/>
          <p:cNvSpPr/>
          <p:nvPr/>
        </p:nvSpPr>
        <p:spPr>
          <a:xfrm>
            <a:off x="6771184" y="3204560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五角星形 351"/>
          <p:cNvSpPr/>
          <p:nvPr/>
        </p:nvSpPr>
        <p:spPr>
          <a:xfrm>
            <a:off x="6953672" y="3315040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五角星形 352"/>
          <p:cNvSpPr/>
          <p:nvPr/>
        </p:nvSpPr>
        <p:spPr>
          <a:xfrm>
            <a:off x="6953672" y="3027008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五角星形 353"/>
          <p:cNvSpPr/>
          <p:nvPr/>
        </p:nvSpPr>
        <p:spPr>
          <a:xfrm>
            <a:off x="7169696" y="3243032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五角星形 354"/>
          <p:cNvSpPr/>
          <p:nvPr/>
        </p:nvSpPr>
        <p:spPr>
          <a:xfrm>
            <a:off x="6089576" y="3027008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五角星形 355"/>
          <p:cNvSpPr/>
          <p:nvPr/>
        </p:nvSpPr>
        <p:spPr>
          <a:xfrm>
            <a:off x="6305600" y="3315040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五角星形 356"/>
          <p:cNvSpPr/>
          <p:nvPr/>
        </p:nvSpPr>
        <p:spPr>
          <a:xfrm>
            <a:off x="6017568" y="3243032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流程圖: 接點 357"/>
          <p:cNvSpPr/>
          <p:nvPr/>
        </p:nvSpPr>
        <p:spPr>
          <a:xfrm>
            <a:off x="5449888" y="224330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0" name="流程圖: 接點 358"/>
          <p:cNvSpPr/>
          <p:nvPr/>
        </p:nvSpPr>
        <p:spPr>
          <a:xfrm>
            <a:off x="5441504" y="252295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1" name="流程圖: 接點 359"/>
          <p:cNvSpPr/>
          <p:nvPr/>
        </p:nvSpPr>
        <p:spPr>
          <a:xfrm>
            <a:off x="5754688" y="254810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2" name="流程圖: 接點 360"/>
          <p:cNvSpPr/>
          <p:nvPr/>
        </p:nvSpPr>
        <p:spPr>
          <a:xfrm>
            <a:off x="5585520" y="273897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3" name="流程圖: 接點 361"/>
          <p:cNvSpPr/>
          <p:nvPr/>
        </p:nvSpPr>
        <p:spPr>
          <a:xfrm>
            <a:off x="5873552" y="230692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4" name="流程圖: 接點 362"/>
          <p:cNvSpPr/>
          <p:nvPr/>
        </p:nvSpPr>
        <p:spPr>
          <a:xfrm>
            <a:off x="5737920" y="202728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5" name="流程圖: 接點 363"/>
          <p:cNvSpPr/>
          <p:nvPr/>
        </p:nvSpPr>
        <p:spPr>
          <a:xfrm>
            <a:off x="5225480" y="237893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6" name="乘號 364"/>
          <p:cNvSpPr/>
          <p:nvPr/>
        </p:nvSpPr>
        <p:spPr>
          <a:xfrm>
            <a:off x="7740824" y="260334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乘號 365"/>
          <p:cNvSpPr/>
          <p:nvPr/>
        </p:nvSpPr>
        <p:spPr>
          <a:xfrm>
            <a:off x="7893224" y="275574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乘號 366"/>
          <p:cNvSpPr/>
          <p:nvPr/>
        </p:nvSpPr>
        <p:spPr>
          <a:xfrm>
            <a:off x="7601744" y="223492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乘號 367"/>
          <p:cNvSpPr/>
          <p:nvPr/>
        </p:nvSpPr>
        <p:spPr>
          <a:xfrm>
            <a:off x="8045624" y="290814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乘號 368"/>
          <p:cNvSpPr/>
          <p:nvPr/>
        </p:nvSpPr>
        <p:spPr>
          <a:xfrm>
            <a:off x="7385720" y="223492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1" name="直線接點 369"/>
          <p:cNvCxnSpPr/>
          <p:nvPr/>
        </p:nvCxnSpPr>
        <p:spPr>
          <a:xfrm rot="16200000" flipH="1">
            <a:off x="5765540" y="1910884"/>
            <a:ext cx="936104" cy="43204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370"/>
          <p:cNvCxnSpPr/>
          <p:nvPr/>
        </p:nvCxnSpPr>
        <p:spPr>
          <a:xfrm rot="10800000" flipV="1">
            <a:off x="5297488" y="2594960"/>
            <a:ext cx="1152128" cy="86409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接點 371"/>
          <p:cNvCxnSpPr/>
          <p:nvPr/>
        </p:nvCxnSpPr>
        <p:spPr>
          <a:xfrm>
            <a:off x="6449616" y="2594960"/>
            <a:ext cx="1656184" cy="72008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90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Pipelines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Inspired by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r>
              <a:rPr lang="en-US" dirty="0" err="1" smtClean="0"/>
              <a:t>DataFrame</a:t>
            </a:r>
            <a:endParaRPr lang="en-US" dirty="0" smtClean="0"/>
          </a:p>
          <a:p>
            <a:r>
              <a:rPr lang="en-US" dirty="0" smtClean="0"/>
              <a:t>Pipeline </a:t>
            </a:r>
            <a:r>
              <a:rPr lang="en-US" dirty="0" err="1" smtClean="0"/>
              <a:t>componens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Transformer</a:t>
            </a:r>
          </a:p>
          <a:p>
            <a:pPr lvl="1"/>
            <a:r>
              <a:rPr lang="en-US" dirty="0" smtClean="0"/>
              <a:t>Estimator</a:t>
            </a:r>
          </a:p>
          <a:p>
            <a:r>
              <a:rPr lang="en-US" dirty="0" smtClean="0"/>
              <a:t>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Transformers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Converts one </a:t>
            </a:r>
            <a:r>
              <a:rPr lang="en-US" dirty="0" err="1" smtClean="0"/>
              <a:t>dataframe</a:t>
            </a:r>
            <a:r>
              <a:rPr lang="en-US" dirty="0" smtClean="0"/>
              <a:t> to another</a:t>
            </a:r>
          </a:p>
          <a:p>
            <a:r>
              <a:rPr lang="en-US" dirty="0" smtClean="0"/>
              <a:t>Must implement </a:t>
            </a:r>
            <a:r>
              <a:rPr lang="en-US" dirty="0"/>
              <a:t>a </a:t>
            </a:r>
            <a:r>
              <a:rPr lang="en-US" dirty="0" smtClean="0"/>
              <a:t>method </a:t>
            </a:r>
            <a:r>
              <a:rPr lang="en-US" dirty="0"/>
              <a:t>transform</a:t>
            </a:r>
            <a:r>
              <a:rPr lang="en-US" dirty="0" smtClean="0"/>
              <a:t>()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Model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/>
              <a:t>DataFrame</a:t>
            </a:r>
            <a:r>
              <a:rPr lang="en-US" dirty="0"/>
              <a:t>[id: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feature_vector</a:t>
            </a:r>
            <a:r>
              <a:rPr lang="en-US" dirty="0"/>
              <a:t>: Vector] =&gt;</a:t>
            </a:r>
            <a:br>
              <a:rPr lang="en-US" dirty="0"/>
            </a:br>
            <a:r>
              <a:rPr lang="en-US" dirty="0" err="1"/>
              <a:t>DataFrame</a:t>
            </a:r>
            <a:r>
              <a:rPr lang="en-US" dirty="0"/>
              <a:t>[id: </a:t>
            </a:r>
            <a:r>
              <a:rPr lang="en-US" dirty="0" err="1"/>
              <a:t>int</a:t>
            </a:r>
            <a:r>
              <a:rPr lang="en-US" dirty="0"/>
              <a:t>, label: string</a:t>
            </a:r>
            <a:r>
              <a:rPr lang="en-US" dirty="0" smtClean="0"/>
              <a:t>]</a:t>
            </a:r>
            <a:endParaRPr lang="en-US" dirty="0"/>
          </a:p>
          <a:p>
            <a:pPr lvl="1"/>
            <a:r>
              <a:rPr lang="en-US" dirty="0" smtClean="0"/>
              <a:t>Feature transformer:</a:t>
            </a:r>
            <a:br>
              <a:rPr lang="en-US" dirty="0" smtClean="0"/>
            </a:br>
            <a:r>
              <a:rPr lang="en-US" dirty="0" err="1" smtClean="0"/>
              <a:t>DataFrame</a:t>
            </a:r>
            <a:r>
              <a:rPr lang="en-US" dirty="0" smtClean="0"/>
              <a:t>[id: </a:t>
            </a:r>
            <a:r>
              <a:rPr lang="en-US" dirty="0" err="1" smtClean="0"/>
              <a:t>int</a:t>
            </a:r>
            <a:r>
              <a:rPr lang="en-US" dirty="0" smtClean="0"/>
              <a:t>, text: string] =&gt; </a:t>
            </a:r>
            <a:br>
              <a:rPr lang="en-US" dirty="0" smtClean="0"/>
            </a:br>
            <a:r>
              <a:rPr lang="en-US" dirty="0" err="1" smtClean="0"/>
              <a:t>DataFrame</a:t>
            </a:r>
            <a:r>
              <a:rPr lang="en-US" dirty="0" smtClean="0"/>
              <a:t>[id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 smtClean="0"/>
              <a:t>feature_vector</a:t>
            </a:r>
            <a:r>
              <a:rPr lang="en-US" dirty="0" smtClean="0"/>
              <a:t>: Vector]</a:t>
            </a:r>
          </a:p>
        </p:txBody>
      </p:sp>
    </p:spTree>
    <p:extLst>
      <p:ext uri="{BB962C8B-B14F-4D97-AF65-F5344CB8AC3E}">
        <p14:creationId xmlns:p14="http://schemas.microsoft.com/office/powerpoint/2010/main" val="73803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Estimators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</a:t>
            </a:r>
            <a:r>
              <a:rPr lang="en-US" dirty="0" err="1" smtClean="0"/>
              <a:t>DataFrame</a:t>
            </a:r>
            <a:endParaRPr lang="en-US" dirty="0" smtClean="0"/>
          </a:p>
          <a:p>
            <a:r>
              <a:rPr lang="en-US" dirty="0" smtClean="0"/>
              <a:t>Output: Model</a:t>
            </a:r>
          </a:p>
          <a:p>
            <a:r>
              <a:rPr lang="en-US" dirty="0"/>
              <a:t>Must implement a </a:t>
            </a:r>
            <a:r>
              <a:rPr lang="en-US" dirty="0" smtClean="0"/>
              <a:t>method fit()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err="1" smtClean="0"/>
              <a:t>LogisticRegression</a:t>
            </a:r>
            <a:r>
              <a:rPr lang="en-US" dirty="0"/>
              <a:t> is an </a:t>
            </a:r>
            <a:r>
              <a:rPr lang="en-US" dirty="0" smtClean="0"/>
              <a:t>Estimator. </a:t>
            </a:r>
          </a:p>
          <a:p>
            <a:pPr lvl="1"/>
            <a:r>
              <a:rPr lang="en-US" dirty="0" smtClean="0"/>
              <a:t>Calling </a:t>
            </a:r>
            <a:r>
              <a:rPr lang="en-US" dirty="0"/>
              <a:t>fit() trains a </a:t>
            </a:r>
            <a:r>
              <a:rPr lang="en-US" dirty="0" err="1"/>
              <a:t>LogisticRegressionModel</a:t>
            </a:r>
            <a:r>
              <a:rPr lang="en-US" dirty="0"/>
              <a:t>, which is a Model </a:t>
            </a:r>
            <a:r>
              <a:rPr lang="en-US" dirty="0" smtClean="0"/>
              <a:t>(hence also a Transformer).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39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Both transformers and estimators can have parameters</a:t>
            </a:r>
          </a:p>
          <a:p>
            <a:r>
              <a:rPr lang="en-US" dirty="0" smtClean="0"/>
              <a:t>Set parameters:</a:t>
            </a:r>
          </a:p>
          <a:p>
            <a:pPr lvl="1"/>
            <a:r>
              <a:rPr lang="en-US" dirty="0" err="1"/>
              <a:t>lr</a:t>
            </a:r>
            <a:r>
              <a:rPr lang="en-US" dirty="0"/>
              <a:t> = </a:t>
            </a:r>
            <a:r>
              <a:rPr lang="en-US" dirty="0" err="1"/>
              <a:t>LogisticRegression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err="1" smtClean="0"/>
              <a:t>lr.setMaxIter</a:t>
            </a:r>
            <a:r>
              <a:rPr lang="en-US" dirty="0" smtClean="0"/>
              <a:t>(10)</a:t>
            </a:r>
          </a:p>
          <a:p>
            <a:pPr lvl="1"/>
            <a:r>
              <a:rPr lang="en-US" dirty="0"/>
              <a:t>Pass a </a:t>
            </a:r>
            <a:r>
              <a:rPr lang="en-US" dirty="0" err="1"/>
              <a:t>ParamMap</a:t>
            </a:r>
            <a:r>
              <a:rPr lang="en-US" dirty="0"/>
              <a:t> to fit() or transform(). </a:t>
            </a:r>
            <a:br>
              <a:rPr lang="en-US" dirty="0"/>
            </a:br>
            <a:r>
              <a:rPr lang="en-US" dirty="0" smtClean="0"/>
              <a:t>A </a:t>
            </a:r>
            <a:r>
              <a:rPr lang="en-US" dirty="0" err="1"/>
              <a:t>ParamMap</a:t>
            </a:r>
            <a:r>
              <a:rPr lang="en-US" dirty="0"/>
              <a:t> is a set of (parameter, value) pairs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588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Logistic </a:t>
            </a:r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Training data: feature vectors with binary labels</a:t>
            </a:r>
          </a:p>
          <a:p>
            <a:r>
              <a:rPr lang="en-US" dirty="0" smtClean="0"/>
              <a:t>The trained model is a nonlinear function f(x) that maps testing data to [0, 1]</a:t>
            </a:r>
          </a:p>
          <a:p>
            <a:pPr lvl="1"/>
            <a:r>
              <a:rPr lang="en-US" dirty="0" smtClean="0"/>
              <a:t>Returns 1 if f(x) &gt; 0.5</a:t>
            </a:r>
          </a:p>
          <a:p>
            <a:pPr lvl="1"/>
            <a:r>
              <a:rPr lang="en-US" dirty="0" smtClean="0"/>
              <a:t>Returns 0 if f(x) &lt; 0.5</a:t>
            </a:r>
            <a:endParaRPr lang="en-US" dirty="0"/>
          </a:p>
          <a:p>
            <a:r>
              <a:rPr lang="en-US" dirty="0" smtClean="0"/>
              <a:t>See example: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msbd.blob.core.windows.net/cluster/HdiNotebooks/mllib.ipynb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811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31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VENTTIMING" val="|m0;0;26;0|m0;8.2;28;0|m1;8.4;26;0|m1;14.9;28;0|m1;15.9;26;0|m1;15.9;28;0"/>
</p:tagLst>
</file>

<file path=ppt/theme/theme1.xml><?xml version="1.0" encoding="utf-8"?>
<a:theme xmlns:a="http://schemas.openxmlformats.org/drawingml/2006/main" name="Introducing PowerPoint 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3806</TotalTime>
  <Words>279</Words>
  <Application>Microsoft Office PowerPoint</Application>
  <PresentationFormat>On-screen Show (4:3)</PresentationFormat>
  <Paragraphs>69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新細明體</vt:lpstr>
      <vt:lpstr>宋体</vt:lpstr>
      <vt:lpstr>Arial</vt:lpstr>
      <vt:lpstr>Calibri</vt:lpstr>
      <vt:lpstr>Georgia</vt:lpstr>
      <vt:lpstr>Introducing PowerPoint 2010</vt:lpstr>
      <vt:lpstr>PowerPoint Presentation</vt:lpstr>
      <vt:lpstr>Spark MLlib</vt:lpstr>
      <vt:lpstr>Unsupervised learning</vt:lpstr>
      <vt:lpstr>Supervised learning</vt:lpstr>
      <vt:lpstr>ML Pipelines</vt:lpstr>
      <vt:lpstr>Transformers</vt:lpstr>
      <vt:lpstr>Estimators</vt:lpstr>
      <vt:lpstr>Parameters</vt:lpstr>
      <vt:lpstr>Logistic regression</vt:lpstr>
      <vt:lpstr>Training Pipeline (Estimator)</vt:lpstr>
      <vt:lpstr>Trained PipelineModel (transformer) </vt:lpstr>
      <vt:lpstr>Cross Validation</vt:lpstr>
    </vt:vector>
  </TitlesOfParts>
  <Company>WPI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Eltabakh</dc:creator>
  <cp:lastModifiedBy>yike</cp:lastModifiedBy>
  <cp:revision>261</cp:revision>
  <dcterms:created xsi:type="dcterms:W3CDTF">2013-01-13T20:33:29Z</dcterms:created>
  <dcterms:modified xsi:type="dcterms:W3CDTF">2017-10-16T01:48:21Z</dcterms:modified>
</cp:coreProperties>
</file>