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7" r:id="rId1"/>
  </p:sldMasterIdLst>
  <p:notesMasterIdLst>
    <p:notesMasterId r:id="rId24"/>
  </p:notesMasterIdLst>
  <p:handoutMasterIdLst>
    <p:handoutMasterId r:id="rId25"/>
  </p:handoutMasterIdLst>
  <p:sldIdLst>
    <p:sldId id="532" r:id="rId2"/>
    <p:sldId id="533" r:id="rId3"/>
    <p:sldId id="528" r:id="rId4"/>
    <p:sldId id="529" r:id="rId5"/>
    <p:sldId id="530" r:id="rId6"/>
    <p:sldId id="534" r:id="rId7"/>
    <p:sldId id="535" r:id="rId8"/>
    <p:sldId id="536" r:id="rId9"/>
    <p:sldId id="537" r:id="rId10"/>
    <p:sldId id="538" r:id="rId11"/>
    <p:sldId id="539" r:id="rId12"/>
    <p:sldId id="540" r:id="rId13"/>
    <p:sldId id="542" r:id="rId14"/>
    <p:sldId id="531" r:id="rId15"/>
    <p:sldId id="495" r:id="rId16"/>
    <p:sldId id="334" r:id="rId17"/>
    <p:sldId id="450" r:id="rId18"/>
    <p:sldId id="544" r:id="rId19"/>
    <p:sldId id="543" r:id="rId20"/>
    <p:sldId id="491" r:id="rId21"/>
    <p:sldId id="496" r:id="rId22"/>
    <p:sldId id="49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ke" initials="y" lastIdx="1" clrIdx="0">
    <p:extLst>
      <p:ext uri="{19B8F6BF-5375-455C-9EA6-DF929625EA0E}">
        <p15:presenceInfo xmlns:p15="http://schemas.microsoft.com/office/powerpoint/2012/main" userId="S-1-5-21-720780846-2066618403-860360866-344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17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9761D-1F95-3B4C-BE9C-CDD1389A8812}" type="datetimeFigureOut">
              <a:rPr lang="en-US" smtClean="0"/>
              <a:t>23/06/2017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DCD51-711A-044D-9B2C-C47F74A9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9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5A596-FA52-0448-9C24-EA3FEFB30C0E}" type="datetimeFigureOut">
              <a:rPr lang="en-US" smtClean="0"/>
              <a:t>23/06/2017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C5791-7364-9E4F-986D-297FD347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994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516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79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23/06/2017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5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23/06/2017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b="1" dirty="0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703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b="1" dirty="0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23/06/2017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248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23/06/2017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    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99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23/06/2017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01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white"/>
                </a:solidFill>
              </a:rPr>
              <a:t>      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srgbClr val="FF6600"/>
                </a:solidFill>
              </a:rPr>
              <a:t>           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white"/>
                </a:solidFill>
              </a:rPr>
              <a:t>      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694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23/06/2017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09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23/06/2017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485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23/06/2017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080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23/06/2017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2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23/06/2017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132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23/06/2017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8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23/06/2017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959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 defTabSz="914400"/>
              <a:t>23/06/2017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 defTabSz="914400"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8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e.ust.hk/msbd5003/nb/internal.ipynb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Internals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at: </a:t>
            </a:r>
            <a:r>
              <a:rPr lang="en-US" dirty="0">
                <a:hlinkClick r:id="rId2"/>
              </a:rPr>
              <a:t>https</a:t>
            </a:r>
            <a:r>
              <a:rPr lang="en-US" smtClean="0">
                <a:hlinkClick r:id="rId2"/>
              </a:rPr>
              <a:t>://www.cse.ust.hk/msbd5003/nb/internal.ipynb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Data Using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Partitioner</a:t>
            </a:r>
            <a:r>
              <a:rPr lang="en-US" dirty="0"/>
              <a:t> from parent RDD:</a:t>
            </a:r>
          </a:p>
          <a:p>
            <a:pPr lvl="1"/>
            <a:r>
              <a:rPr lang="en-US" dirty="0"/>
              <a:t>Pair RDDs that are the result of a transformation on a </a:t>
            </a:r>
            <a:r>
              <a:rPr lang="en-US" i="1" dirty="0"/>
              <a:t>partitioned </a:t>
            </a:r>
            <a:r>
              <a:rPr lang="en-US" dirty="0" smtClean="0"/>
              <a:t>Pair RDD </a:t>
            </a:r>
            <a:r>
              <a:rPr lang="en-US" dirty="0"/>
              <a:t>typically is configured to use the hash </a:t>
            </a:r>
            <a:r>
              <a:rPr lang="en-US" dirty="0" err="1"/>
              <a:t>partitioner</a:t>
            </a:r>
            <a:r>
              <a:rPr lang="en-US" dirty="0"/>
              <a:t> that was used </a:t>
            </a:r>
            <a:r>
              <a:rPr lang="en-US" dirty="0" smtClean="0"/>
              <a:t>to construct </a:t>
            </a:r>
            <a:r>
              <a:rPr lang="en-US" dirty="0"/>
              <a:t>it.</a:t>
            </a:r>
          </a:p>
          <a:p>
            <a:r>
              <a:rPr lang="en-US" dirty="0"/>
              <a:t>Automatically-set </a:t>
            </a:r>
            <a:r>
              <a:rPr lang="en-US" dirty="0" err="1"/>
              <a:t>partitioners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Some operations on RDDs automatically result in an RDD with a </a:t>
            </a:r>
            <a:r>
              <a:rPr lang="en-US" dirty="0" smtClean="0"/>
              <a:t>known </a:t>
            </a:r>
            <a:r>
              <a:rPr lang="en-US" dirty="0" err="1" smtClean="0"/>
              <a:t>partitioner</a:t>
            </a:r>
            <a:r>
              <a:rPr lang="en-US" dirty="0" smtClean="0"/>
              <a:t> </a:t>
            </a:r>
            <a:r>
              <a:rPr lang="en-US" dirty="0"/>
              <a:t>– for when it makes </a:t>
            </a:r>
            <a:r>
              <a:rPr lang="en-US" dirty="0" smtClean="0"/>
              <a:t>sense.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by default, when using </a:t>
            </a:r>
            <a:r>
              <a:rPr lang="en-US" dirty="0" err="1"/>
              <a:t>sortByKey</a:t>
            </a:r>
            <a:r>
              <a:rPr lang="en-US" dirty="0"/>
              <a:t>, a </a:t>
            </a:r>
            <a:r>
              <a:rPr lang="en-US" dirty="0" err="1"/>
              <a:t>RangePartitioner</a:t>
            </a:r>
            <a:r>
              <a:rPr lang="en-US" dirty="0"/>
              <a:t> </a:t>
            </a:r>
            <a:r>
              <a:rPr lang="en-US" dirty="0" smtClean="0"/>
              <a:t>is used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Further</a:t>
            </a:r>
            <a:r>
              <a:rPr lang="en-US" dirty="0"/>
              <a:t>, the default </a:t>
            </a:r>
            <a:r>
              <a:rPr lang="en-US" dirty="0" err="1"/>
              <a:t>partitioner</a:t>
            </a:r>
            <a:r>
              <a:rPr lang="en-US" dirty="0"/>
              <a:t> when using </a:t>
            </a:r>
            <a:r>
              <a:rPr lang="en-US" dirty="0" err="1"/>
              <a:t>groupByKey</a:t>
            </a:r>
            <a:r>
              <a:rPr lang="en-US" dirty="0"/>
              <a:t>, is </a:t>
            </a:r>
            <a:r>
              <a:rPr lang="en-US" dirty="0" smtClean="0"/>
              <a:t>a </a:t>
            </a:r>
            <a:r>
              <a:rPr lang="en-US" dirty="0" err="1" smtClean="0"/>
              <a:t>HashPartitioner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3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Data Using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6092"/>
            <a:ext cx="8229600" cy="498398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Operations on Pair RDDs that hold to (and propagate) a </a:t>
            </a:r>
            <a:r>
              <a:rPr lang="en-US" dirty="0" err="1"/>
              <a:t>partitioner</a:t>
            </a:r>
            <a:r>
              <a:rPr lang="en-US" dirty="0" smtClean="0"/>
              <a:t>:</a:t>
            </a:r>
          </a:p>
          <a:p>
            <a:pPr lvl="1"/>
            <a:r>
              <a:rPr lang="en-US" sz="2900" dirty="0" err="1"/>
              <a:t>cogroup</a:t>
            </a:r>
            <a:endParaRPr lang="en-US" sz="2900" dirty="0"/>
          </a:p>
          <a:p>
            <a:pPr lvl="1"/>
            <a:r>
              <a:rPr lang="en-US" sz="2900" dirty="0" smtClean="0"/>
              <a:t>join</a:t>
            </a:r>
            <a:endParaRPr lang="en-US" sz="2900" dirty="0"/>
          </a:p>
          <a:p>
            <a:pPr lvl="1"/>
            <a:r>
              <a:rPr lang="en-US" sz="2900" dirty="0" err="1" smtClean="0"/>
              <a:t>groupByKey</a:t>
            </a:r>
            <a:endParaRPr lang="en-US" sz="2900" dirty="0"/>
          </a:p>
          <a:p>
            <a:pPr lvl="1"/>
            <a:r>
              <a:rPr lang="en-US" sz="2900" dirty="0" err="1" smtClean="0"/>
              <a:t>reduceByKey</a:t>
            </a:r>
            <a:endParaRPr lang="en-US" sz="2900" dirty="0"/>
          </a:p>
          <a:p>
            <a:pPr lvl="1"/>
            <a:r>
              <a:rPr lang="en-US" sz="2900" dirty="0" err="1" smtClean="0"/>
              <a:t>foldByKey</a:t>
            </a:r>
            <a:endParaRPr lang="en-US" sz="2900" dirty="0"/>
          </a:p>
          <a:p>
            <a:pPr lvl="1"/>
            <a:r>
              <a:rPr lang="en-US" sz="2900" dirty="0" err="1" smtClean="0"/>
              <a:t>combineByKey</a:t>
            </a:r>
            <a:endParaRPr lang="en-US" sz="2900" dirty="0"/>
          </a:p>
          <a:p>
            <a:pPr lvl="1"/>
            <a:r>
              <a:rPr lang="en-US" sz="2900" dirty="0" err="1" smtClean="0"/>
              <a:t>partitionBy</a:t>
            </a:r>
            <a:endParaRPr lang="en-US" sz="2900" dirty="0"/>
          </a:p>
          <a:p>
            <a:pPr lvl="1"/>
            <a:r>
              <a:rPr lang="en-US" sz="2900" dirty="0" smtClean="0"/>
              <a:t>sort</a:t>
            </a:r>
            <a:endParaRPr lang="en-US" sz="2900" dirty="0"/>
          </a:p>
          <a:p>
            <a:pPr lvl="1"/>
            <a:r>
              <a:rPr lang="en-US" sz="2900" dirty="0" err="1" smtClean="0"/>
              <a:t>mapValues</a:t>
            </a:r>
            <a:r>
              <a:rPr lang="en-US" sz="2900" dirty="0" smtClean="0"/>
              <a:t> </a:t>
            </a:r>
            <a:r>
              <a:rPr lang="en-US" sz="2900" dirty="0"/>
              <a:t>(if parent has a </a:t>
            </a:r>
            <a:r>
              <a:rPr lang="en-US" sz="2900" dirty="0" err="1"/>
              <a:t>partitioner</a:t>
            </a:r>
            <a:r>
              <a:rPr lang="en-US" sz="2900" dirty="0"/>
              <a:t>)</a:t>
            </a:r>
          </a:p>
          <a:p>
            <a:pPr lvl="1"/>
            <a:r>
              <a:rPr lang="en-US" sz="2900" dirty="0" err="1" smtClean="0"/>
              <a:t>flatMapValues</a:t>
            </a:r>
            <a:r>
              <a:rPr lang="en-US" sz="2900" dirty="0" smtClean="0"/>
              <a:t> </a:t>
            </a:r>
            <a:r>
              <a:rPr lang="en-US" sz="2900" dirty="0"/>
              <a:t>(if parent has a </a:t>
            </a:r>
            <a:r>
              <a:rPr lang="en-US" sz="2900" dirty="0" err="1"/>
              <a:t>partitioner</a:t>
            </a:r>
            <a:r>
              <a:rPr lang="en-US" sz="2900" dirty="0"/>
              <a:t>)</a:t>
            </a:r>
          </a:p>
          <a:p>
            <a:pPr lvl="1"/>
            <a:r>
              <a:rPr lang="en-US" sz="2900" dirty="0" smtClean="0"/>
              <a:t>filter </a:t>
            </a:r>
            <a:r>
              <a:rPr lang="en-US" sz="2900" dirty="0"/>
              <a:t>(if parent has a </a:t>
            </a:r>
            <a:r>
              <a:rPr lang="en-US" sz="2900" dirty="0" err="1"/>
              <a:t>partitioner</a:t>
            </a:r>
            <a:r>
              <a:rPr lang="en-US" sz="29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916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Partitioning Data Using </a:t>
            </a:r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other operations will produce a result without a </a:t>
            </a:r>
            <a:r>
              <a:rPr lang="en-US" dirty="0" err="1" smtClean="0"/>
              <a:t>partitioner</a:t>
            </a:r>
            <a:r>
              <a:rPr lang="en-US" dirty="0" smtClean="0"/>
              <a:t>. </a:t>
            </a:r>
            <a:r>
              <a:rPr lang="en-US" b="1" dirty="0" smtClean="0"/>
              <a:t>Why?</a:t>
            </a:r>
          </a:p>
          <a:p>
            <a:r>
              <a:rPr lang="en-US" dirty="0"/>
              <a:t>Consider the map transformation. Given that we have a hash </a:t>
            </a:r>
            <a:r>
              <a:rPr lang="en-US" dirty="0" smtClean="0"/>
              <a:t>partitioned Pair </a:t>
            </a:r>
            <a:r>
              <a:rPr lang="en-US" dirty="0"/>
              <a:t>RDD, why would it make sense for map to lose the </a:t>
            </a:r>
            <a:r>
              <a:rPr lang="en-US" dirty="0" err="1"/>
              <a:t>partitioner</a:t>
            </a:r>
            <a:r>
              <a:rPr lang="en-US" dirty="0"/>
              <a:t> in </a:t>
            </a:r>
            <a:r>
              <a:rPr lang="en-US" dirty="0" smtClean="0"/>
              <a:t>its result </a:t>
            </a:r>
            <a:r>
              <a:rPr lang="en-US" dirty="0"/>
              <a:t>RDD?</a:t>
            </a:r>
          </a:p>
          <a:p>
            <a:r>
              <a:rPr lang="en-US" dirty="0"/>
              <a:t>Because it’s possible for map to change the key . </a:t>
            </a:r>
            <a:r>
              <a:rPr lang="en-US" dirty="0" smtClean="0"/>
              <a:t>e</a:t>
            </a:r>
            <a:r>
              <a:rPr lang="en-US" i="1" dirty="0" smtClean="0"/>
              <a:t>.g.,</a:t>
            </a:r>
            <a:r>
              <a:rPr lang="en-US" dirty="0" smtClean="0"/>
              <a:t>: </a:t>
            </a:r>
            <a:r>
              <a:rPr lang="en-US" dirty="0" err="1" smtClean="0"/>
              <a:t>rdd.map</a:t>
            </a:r>
            <a:r>
              <a:rPr lang="en-US" dirty="0" smtClean="0"/>
              <a:t>(lambda k, v: ”</a:t>
            </a:r>
            <a:r>
              <a:rPr lang="en-US" dirty="0" err="1"/>
              <a:t>doh</a:t>
            </a:r>
            <a:r>
              <a:rPr lang="en-US" dirty="0"/>
              <a:t>!”, </a:t>
            </a:r>
            <a:r>
              <a:rPr lang="en-US" dirty="0" smtClean="0"/>
              <a:t>v)</a:t>
            </a:r>
          </a:p>
          <a:p>
            <a:r>
              <a:rPr lang="en-US" dirty="0"/>
              <a:t>Hence </a:t>
            </a:r>
            <a:r>
              <a:rPr lang="en-US" dirty="0" err="1"/>
              <a:t>mapValues</a:t>
            </a:r>
            <a:r>
              <a:rPr lang="en-US" dirty="0"/>
              <a:t>. It enables us to still do map </a:t>
            </a:r>
            <a:r>
              <a:rPr lang="en-US" dirty="0" smtClean="0"/>
              <a:t>transformations without </a:t>
            </a:r>
            <a:r>
              <a:rPr lang="en-US" dirty="0"/>
              <a:t>changing the keys, thereby preserving the </a:t>
            </a:r>
            <a:r>
              <a:rPr lang="en-US" dirty="0" err="1" smtClean="0"/>
              <a:t>partitioner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986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73" y="1225900"/>
            <a:ext cx="7672960" cy="49002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56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8"/>
          <p:cNvSpPr>
            <a:spLocks noGrp="1"/>
          </p:cNvSpPr>
          <p:nvPr>
            <p:ph type="title"/>
          </p:nvPr>
        </p:nvSpPr>
        <p:spPr>
          <a:xfrm>
            <a:off x="152400" y="76200"/>
            <a:ext cx="8403020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b="1" dirty="0" smtClean="0"/>
              <a:t>Operations on RDDs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0421" y="1143000"/>
            <a:ext cx="86827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4"/>
                </a:solidFill>
              </a:rPr>
              <a:t>HDFS files: </a:t>
            </a:r>
            <a:r>
              <a:rPr lang="en-US" sz="2400" b="1" dirty="0"/>
              <a:t>Input </a:t>
            </a:r>
            <a:r>
              <a:rPr lang="en-US" sz="2400" b="1" dirty="0" smtClean="0"/>
              <a:t>RDD, one partition for each block of the file</a:t>
            </a:r>
          </a:p>
          <a:p>
            <a:r>
              <a:rPr lang="en-US" sz="2400" b="1" dirty="0" smtClean="0">
                <a:solidFill>
                  <a:schemeClr val="accent4"/>
                </a:solidFill>
              </a:rPr>
              <a:t>Map:</a:t>
            </a:r>
            <a:r>
              <a:rPr lang="en-US" sz="2400" b="1" dirty="0" smtClean="0"/>
              <a:t> Transforms each record of the RDD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Filter:</a:t>
            </a:r>
            <a:r>
              <a:rPr lang="en-US" sz="2400" dirty="0"/>
              <a:t> </a:t>
            </a:r>
            <a:r>
              <a:rPr lang="en-US" sz="2400" b="1" dirty="0" smtClean="0"/>
              <a:t>Select a subset of records</a:t>
            </a:r>
            <a:endParaRPr lang="en-US" sz="2400" b="1" dirty="0" smtClean="0">
              <a:solidFill>
                <a:schemeClr val="accent4"/>
              </a:solidFill>
            </a:endParaRPr>
          </a:p>
          <a:p>
            <a:r>
              <a:rPr lang="en-US" sz="2400" b="1" dirty="0" smtClean="0">
                <a:solidFill>
                  <a:schemeClr val="accent4"/>
                </a:solidFill>
              </a:rPr>
              <a:t>Union</a:t>
            </a:r>
            <a:r>
              <a:rPr lang="en-US" sz="2400" dirty="0" smtClean="0">
                <a:solidFill>
                  <a:schemeClr val="accent4"/>
                </a:solidFill>
              </a:rPr>
              <a:t>: </a:t>
            </a:r>
            <a:r>
              <a:rPr lang="en-US" sz="2400" b="1" dirty="0" smtClean="0"/>
              <a:t>Returns the union of two RDDs</a:t>
            </a:r>
            <a:endParaRPr lang="en-US" sz="2400" b="1" dirty="0" smtClean="0">
              <a:solidFill>
                <a:schemeClr val="accent4"/>
              </a:solidFill>
            </a:endParaRPr>
          </a:p>
          <a:p>
            <a:r>
              <a:rPr lang="en-US" sz="2400" b="1" dirty="0" smtClean="0">
                <a:solidFill>
                  <a:schemeClr val="accent4"/>
                </a:solidFill>
              </a:rPr>
              <a:t>Join: </a:t>
            </a:r>
            <a:r>
              <a:rPr lang="en-US" sz="2400" b="1" dirty="0" smtClean="0"/>
              <a:t>Narrow or wide dependency</a:t>
            </a:r>
            <a:endParaRPr lang="en-US" sz="2400" b="1" dirty="0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113" y="3183616"/>
            <a:ext cx="5671405" cy="35981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1412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Shuffle </a:t>
            </a:r>
            <a:r>
              <a:rPr lang="en-US" b="1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1904"/>
            <a:ext cx="8229600" cy="513853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Spark uses shuffles to implement wide dependencies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err="1" smtClean="0"/>
              <a:t>reduceByKey</a:t>
            </a:r>
            <a:r>
              <a:rPr lang="en-US" dirty="0" smtClean="0"/>
              <a:t>, repartition, coalesce, join (on RDDs not partitioned using the same </a:t>
            </a:r>
            <a:r>
              <a:rPr lang="en-US" dirty="0" err="1" smtClean="0"/>
              <a:t>partitioner</a:t>
            </a:r>
            <a:r>
              <a:rPr lang="en-US" dirty="0" smtClean="0"/>
              <a:t>)</a:t>
            </a:r>
          </a:p>
          <a:p>
            <a:r>
              <a:rPr lang="en-US" dirty="0"/>
              <a:t>Spark generates sets of tasks - </a:t>
            </a:r>
            <a:r>
              <a:rPr lang="en-US" i="1" dirty="0"/>
              <a:t>map</a:t>
            </a:r>
            <a:r>
              <a:rPr lang="en-US" dirty="0"/>
              <a:t> tasks to organize the data, and a set of </a:t>
            </a:r>
            <a:r>
              <a:rPr lang="en-US" i="1" dirty="0"/>
              <a:t>reduce</a:t>
            </a:r>
            <a:r>
              <a:rPr lang="en-US" dirty="0"/>
              <a:t> tasks to </a:t>
            </a:r>
            <a:r>
              <a:rPr lang="en-US" dirty="0" smtClean="0"/>
              <a:t>group/aggregate </a:t>
            </a:r>
            <a:r>
              <a:rPr lang="en-US" dirty="0"/>
              <a:t>it.</a:t>
            </a:r>
            <a:endParaRPr lang="en-US" dirty="0" smtClean="0"/>
          </a:p>
          <a:p>
            <a:r>
              <a:rPr lang="en-US" dirty="0" smtClean="0"/>
              <a:t>Internally</a:t>
            </a:r>
            <a:r>
              <a:rPr lang="en-US" dirty="0"/>
              <a:t>, </a:t>
            </a:r>
            <a:r>
              <a:rPr lang="en-US" dirty="0" smtClean="0"/>
              <a:t>Spark builds </a:t>
            </a:r>
            <a:r>
              <a:rPr lang="en-US" dirty="0"/>
              <a:t>a hash table within each task to perform the </a:t>
            </a:r>
            <a:r>
              <a:rPr lang="en-US" dirty="0" smtClean="0"/>
              <a:t>grouping.</a:t>
            </a:r>
          </a:p>
          <a:p>
            <a:r>
              <a:rPr lang="en-US" dirty="0" smtClean="0"/>
              <a:t>If the hash table is too large, Spark </a:t>
            </a:r>
            <a:r>
              <a:rPr lang="en-US" dirty="0"/>
              <a:t>will spill these tables to disk, incurring the additional overhead of disk </a:t>
            </a:r>
            <a:r>
              <a:rPr lang="en-US" dirty="0" smtClean="0"/>
              <a:t>I/O</a:t>
            </a:r>
          </a:p>
          <a:p>
            <a:r>
              <a:rPr lang="en-US" dirty="0" smtClean="0"/>
              <a:t>RDDs resulting from shuffles are automatically cached.</a:t>
            </a:r>
          </a:p>
        </p:txBody>
      </p:sp>
    </p:spTree>
    <p:extLst>
      <p:ext uri="{BB962C8B-B14F-4D97-AF65-F5344CB8AC3E}">
        <p14:creationId xmlns:p14="http://schemas.microsoft.com/office/powerpoint/2010/main" val="238854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8"/>
          <p:cNvSpPr>
            <a:spLocks noGrp="1"/>
          </p:cNvSpPr>
          <p:nvPr>
            <p:ph type="title"/>
          </p:nvPr>
        </p:nvSpPr>
        <p:spPr>
          <a:xfrm>
            <a:off x="152400" y="76200"/>
            <a:ext cx="8403020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b="1" dirty="0" smtClean="0"/>
              <a:t>Job Scheduling</a:t>
            </a:r>
            <a:endParaRPr lang="en-US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397" y="2619081"/>
            <a:ext cx="5867205" cy="39580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0421" y="1143000"/>
            <a:ext cx="86827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4"/>
                </a:solidFill>
              </a:rPr>
              <a:t>The scheduler examines the RDD’s lineage graph to build a DAG of stages.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The boundaries are the shuffle stages.</a:t>
            </a:r>
          </a:p>
          <a:p>
            <a:r>
              <a:rPr lang="en-US" sz="2400" b="1" dirty="0" smtClean="0">
                <a:solidFill>
                  <a:schemeClr val="accent4"/>
                </a:solidFill>
              </a:rPr>
              <a:t>Pipelined parallel execution within one stage.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18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18047"/>
            <a:ext cx="9144000" cy="463773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operations cause shuffles?</a:t>
            </a:r>
            <a:endParaRPr lang="en-US" dirty="0"/>
          </a:p>
        </p:txBody>
      </p:sp>
      <p:sp>
        <p:nvSpPr>
          <p:cNvPr id="20" name="Rectangular Callout 19"/>
          <p:cNvSpPr/>
          <p:nvPr/>
        </p:nvSpPr>
        <p:spPr>
          <a:xfrm>
            <a:off x="804738" y="3241007"/>
            <a:ext cx="495300" cy="297180"/>
          </a:xfrm>
          <a:prstGeom prst="wedgeRectCallout">
            <a:avLst>
              <a:gd name="adj1" fmla="val -64601"/>
              <a:gd name="adj2" fmla="val 16495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lines</a:t>
            </a:r>
          </a:p>
        </p:txBody>
      </p:sp>
      <p:sp>
        <p:nvSpPr>
          <p:cNvPr id="21" name="Rectangular Callout 20"/>
          <p:cNvSpPr/>
          <p:nvPr/>
        </p:nvSpPr>
        <p:spPr>
          <a:xfrm>
            <a:off x="1620906" y="1520598"/>
            <a:ext cx="495300" cy="297180"/>
          </a:xfrm>
          <a:prstGeom prst="wedgeRectCallout">
            <a:avLst>
              <a:gd name="adj1" fmla="val 54551"/>
              <a:gd name="adj2" fmla="val 8814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links</a:t>
            </a:r>
          </a:p>
        </p:txBody>
      </p:sp>
      <p:sp>
        <p:nvSpPr>
          <p:cNvPr id="22" name="Rectangular Callout 21"/>
          <p:cNvSpPr/>
          <p:nvPr/>
        </p:nvSpPr>
        <p:spPr>
          <a:xfrm>
            <a:off x="1582806" y="2367949"/>
            <a:ext cx="533400" cy="297180"/>
          </a:xfrm>
          <a:prstGeom prst="wedgeRectCallout">
            <a:avLst>
              <a:gd name="adj1" fmla="val 54551"/>
              <a:gd name="adj2" fmla="val 8814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ranks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3731137" y="1478187"/>
            <a:ext cx="495300" cy="297180"/>
          </a:xfrm>
          <a:prstGeom prst="wedgeRectCallout">
            <a:avLst>
              <a:gd name="adj1" fmla="val 54551"/>
              <a:gd name="adj2" fmla="val 8814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links</a:t>
            </a:r>
          </a:p>
        </p:txBody>
      </p:sp>
      <p:sp>
        <p:nvSpPr>
          <p:cNvPr id="26" name="Rectangular Callout 25"/>
          <p:cNvSpPr/>
          <p:nvPr/>
        </p:nvSpPr>
        <p:spPr>
          <a:xfrm>
            <a:off x="6541853" y="1556374"/>
            <a:ext cx="495300" cy="297180"/>
          </a:xfrm>
          <a:prstGeom prst="wedgeRectCallout">
            <a:avLst>
              <a:gd name="adj1" fmla="val 54551"/>
              <a:gd name="adj2" fmla="val 8814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links</a:t>
            </a:r>
          </a:p>
        </p:txBody>
      </p:sp>
      <p:sp>
        <p:nvSpPr>
          <p:cNvPr id="27" name="Rectangular Callout 26"/>
          <p:cNvSpPr/>
          <p:nvPr/>
        </p:nvSpPr>
        <p:spPr>
          <a:xfrm>
            <a:off x="8572500" y="3274398"/>
            <a:ext cx="533400" cy="297180"/>
          </a:xfrm>
          <a:prstGeom prst="wedgeRectCallout">
            <a:avLst>
              <a:gd name="adj1" fmla="val -85512"/>
              <a:gd name="adj2" fmla="val -9677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ranks</a:t>
            </a:r>
          </a:p>
        </p:txBody>
      </p:sp>
      <p:sp>
        <p:nvSpPr>
          <p:cNvPr id="28" name="Rectangular Callout 27"/>
          <p:cNvSpPr/>
          <p:nvPr/>
        </p:nvSpPr>
        <p:spPr>
          <a:xfrm>
            <a:off x="5687253" y="3202305"/>
            <a:ext cx="533400" cy="297180"/>
          </a:xfrm>
          <a:prstGeom prst="wedgeRectCallout">
            <a:avLst>
              <a:gd name="adj1" fmla="val -76721"/>
              <a:gd name="adj2" fmla="val -9207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ranks</a:t>
            </a:r>
          </a:p>
        </p:txBody>
      </p:sp>
      <p:sp>
        <p:nvSpPr>
          <p:cNvPr id="29" name="Rectangular Callout 28"/>
          <p:cNvSpPr/>
          <p:nvPr/>
        </p:nvSpPr>
        <p:spPr>
          <a:xfrm>
            <a:off x="842838" y="4037171"/>
            <a:ext cx="778068" cy="297180"/>
          </a:xfrm>
          <a:prstGeom prst="wedgeRectCallout">
            <a:avLst>
              <a:gd name="adj1" fmla="val 111778"/>
              <a:gd name="adj2" fmla="val 159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smtClean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narrow join</a:t>
            </a:r>
            <a:endParaRPr lang="en-US" sz="11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Rectangular Callout 30"/>
          <p:cNvSpPr/>
          <p:nvPr/>
        </p:nvSpPr>
        <p:spPr>
          <a:xfrm>
            <a:off x="663354" y="5557803"/>
            <a:ext cx="778068" cy="297180"/>
          </a:xfrm>
          <a:prstGeom prst="wedgeRectCallout">
            <a:avLst>
              <a:gd name="adj1" fmla="val 145502"/>
              <a:gd name="adj2" fmla="val 132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 smtClean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contribs</a:t>
            </a:r>
            <a:endParaRPr lang="en-US" sz="11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Rectangular Callout 31"/>
          <p:cNvSpPr/>
          <p:nvPr/>
        </p:nvSpPr>
        <p:spPr>
          <a:xfrm>
            <a:off x="3273370" y="5576285"/>
            <a:ext cx="778068" cy="297180"/>
          </a:xfrm>
          <a:prstGeom prst="wedgeRectCallout">
            <a:avLst>
              <a:gd name="adj1" fmla="val 145502"/>
              <a:gd name="adj2" fmla="val 132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 smtClean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contribs</a:t>
            </a:r>
            <a:endParaRPr lang="en-US" sz="11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Rectangular Callout 32"/>
          <p:cNvSpPr/>
          <p:nvPr/>
        </p:nvSpPr>
        <p:spPr>
          <a:xfrm>
            <a:off x="3404898" y="4930184"/>
            <a:ext cx="778068" cy="364694"/>
          </a:xfrm>
          <a:prstGeom prst="wedgeRectCallout">
            <a:avLst>
              <a:gd name="adj1" fmla="val 113822"/>
              <a:gd name="adj2" fmla="val -1312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smtClean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narrow join</a:t>
            </a:r>
            <a:endParaRPr lang="en-US" sz="11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4738" y="1053353"/>
            <a:ext cx="668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monitor the execution of </a:t>
            </a:r>
            <a:r>
              <a:rPr lang="en-US" dirty="0"/>
              <a:t>jobs at http://&lt;driver-node&gt;:4040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79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Join order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tables:</a:t>
            </a:r>
          </a:p>
          <a:p>
            <a:pPr lvl="1"/>
            <a:r>
              <a:rPr lang="en-US" dirty="0" smtClean="0"/>
              <a:t>Waybills(waybill, customer)</a:t>
            </a:r>
          </a:p>
          <a:p>
            <a:pPr lvl="1"/>
            <a:r>
              <a:rPr lang="en-US" dirty="0" smtClean="0"/>
              <a:t>Customers(customer, phone)</a:t>
            </a:r>
          </a:p>
          <a:p>
            <a:pPr lvl="1"/>
            <a:r>
              <a:rPr lang="en-US" dirty="0" err="1" smtClean="0"/>
              <a:t>Waybill_status</a:t>
            </a:r>
            <a:r>
              <a:rPr lang="en-US" dirty="0" smtClean="0"/>
              <a:t>(waybill, version)</a:t>
            </a:r>
          </a:p>
          <a:p>
            <a:r>
              <a:rPr lang="en-US" dirty="0" smtClean="0"/>
              <a:t>How to join </a:t>
            </a:r>
            <a:r>
              <a:rPr lang="en-US" smtClean="0"/>
              <a:t>them together?</a:t>
            </a:r>
          </a:p>
        </p:txBody>
      </p:sp>
    </p:spTree>
    <p:extLst>
      <p:ext uri="{BB962C8B-B14F-4D97-AF65-F5344CB8AC3E}">
        <p14:creationId xmlns:p14="http://schemas.microsoft.com/office/powerpoint/2010/main" val="41979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Partitioning </a:t>
            </a:r>
            <a:r>
              <a:rPr lang="en-US" dirty="0" smtClean="0"/>
              <a:t>Data: </a:t>
            </a:r>
            <a:r>
              <a:rPr lang="en-US" dirty="0"/>
              <a:t>C</a:t>
            </a:r>
            <a:r>
              <a:rPr lang="en-US" dirty="0" smtClean="0"/>
              <a:t>ustom partition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Invoking </a:t>
            </a:r>
            <a:r>
              <a:rPr lang="en-US" dirty="0" err="1"/>
              <a:t>partitionBy</a:t>
            </a:r>
            <a:r>
              <a:rPr lang="en-US" dirty="0"/>
              <a:t> creates an RDD with a </a:t>
            </a:r>
            <a:r>
              <a:rPr lang="en-US" dirty="0" smtClean="0"/>
              <a:t>custom partition function.</a:t>
            </a:r>
          </a:p>
          <a:p>
            <a:r>
              <a:rPr lang="en-US" dirty="0" smtClean="0"/>
              <a:t>Specify the partition function in transformations like </a:t>
            </a:r>
            <a:r>
              <a:rPr lang="en-US" dirty="0" err="1" smtClean="0"/>
              <a:t>reduceByKey</a:t>
            </a:r>
            <a:r>
              <a:rPr lang="en-US" dirty="0" smtClean="0"/>
              <a:t>, </a:t>
            </a:r>
            <a:r>
              <a:rPr lang="en-US" dirty="0" err="1" smtClean="0"/>
              <a:t>groupByKey</a:t>
            </a:r>
            <a:endParaRPr lang="en-US" dirty="0" smtClean="0"/>
          </a:p>
          <a:p>
            <a:pPr lvl="1"/>
            <a:r>
              <a:rPr lang="en-US" dirty="0" smtClean="0"/>
              <a:t>join has to use a hash partition function</a:t>
            </a:r>
          </a:p>
          <a:p>
            <a:r>
              <a:rPr lang="en-US" dirty="0" smtClean="0"/>
              <a:t>See example </a:t>
            </a:r>
          </a:p>
          <a:p>
            <a:r>
              <a:rPr lang="en-US" dirty="0" smtClean="0"/>
              <a:t>This can be useful when the default partition function (hashing) doesn’t work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4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RDDs and partitions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35" y="1290099"/>
            <a:ext cx="8229600" cy="21369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Programmer specifies number of partitions for an </a:t>
            </a:r>
            <a:r>
              <a:rPr lang="en-US" dirty="0" smtClean="0"/>
              <a:t>RDD (</a:t>
            </a:r>
            <a:r>
              <a:rPr lang="en-US" dirty="0"/>
              <a:t>Default value used if unspecified</a:t>
            </a:r>
            <a:r>
              <a:rPr lang="en-US" dirty="0" smtClean="0"/>
              <a:t>)</a:t>
            </a:r>
          </a:p>
          <a:p>
            <a:r>
              <a:rPr lang="en-US" dirty="0"/>
              <a:t>more </a:t>
            </a:r>
            <a:r>
              <a:rPr lang="en-US" dirty="0" smtClean="0"/>
              <a:t>partitions: </a:t>
            </a:r>
            <a:r>
              <a:rPr lang="en-US" dirty="0"/>
              <a:t>more </a:t>
            </a:r>
            <a:r>
              <a:rPr lang="en-US" dirty="0" smtClean="0"/>
              <a:t>parallelism but also more overhead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018" y="3237036"/>
            <a:ext cx="5313567" cy="317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5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2817"/>
            <a:ext cx="8229600" cy="542676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Job</a:t>
            </a:r>
            <a:r>
              <a:rPr lang="en-US" dirty="0"/>
              <a:t>: </a:t>
            </a:r>
            <a:r>
              <a:rPr lang="en-US" dirty="0" smtClean="0"/>
              <a:t>a </a:t>
            </a:r>
            <a:r>
              <a:rPr lang="en-US" dirty="0"/>
              <a:t>Spark action (e.g. save, collect) and any tasks that need to run to evaluate that action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Multiple </a:t>
            </a:r>
            <a:r>
              <a:rPr lang="en-US" dirty="0"/>
              <a:t>parallel jobs can run simultaneously if they </a:t>
            </a:r>
            <a:r>
              <a:rPr lang="en-US" dirty="0" smtClean="0"/>
              <a:t>are submitted </a:t>
            </a:r>
            <a:r>
              <a:rPr lang="en-US" dirty="0"/>
              <a:t>from separate </a:t>
            </a:r>
            <a:r>
              <a:rPr lang="en-US" dirty="0" smtClean="0"/>
              <a:t>threads.</a:t>
            </a:r>
          </a:p>
          <a:p>
            <a:pPr lvl="1"/>
            <a:r>
              <a:rPr lang="en-US" dirty="0" err="1" smtClean="0"/>
              <a:t>Pagerank</a:t>
            </a:r>
            <a:r>
              <a:rPr lang="en-US" dirty="0" smtClean="0"/>
              <a:t>: only one job</a:t>
            </a:r>
          </a:p>
          <a:p>
            <a:pPr lvl="1"/>
            <a:r>
              <a:rPr lang="en-US" dirty="0" smtClean="0"/>
              <a:t>k-means: multiple jobs, but sequentially submitted</a:t>
            </a:r>
          </a:p>
          <a:p>
            <a:pPr lvl="1"/>
            <a:r>
              <a:rPr lang="en-US" dirty="0" smtClean="0"/>
              <a:t>Example with multiple threads submitting multiple jobs in parallel</a:t>
            </a:r>
          </a:p>
          <a:p>
            <a:r>
              <a:rPr lang="en-US" dirty="0" smtClean="0"/>
              <a:t>Spark’s </a:t>
            </a:r>
            <a:r>
              <a:rPr lang="en-US" dirty="0"/>
              <a:t>scheduler runs jobs in FIFO </a:t>
            </a:r>
            <a:r>
              <a:rPr lang="en-US" dirty="0" smtClean="0"/>
              <a:t>fashion (default)</a:t>
            </a:r>
          </a:p>
          <a:p>
            <a:pPr lvl="1"/>
            <a:r>
              <a:rPr lang="en-US" dirty="0" smtClean="0"/>
              <a:t>Also </a:t>
            </a:r>
            <a:r>
              <a:rPr lang="en-US" dirty="0"/>
              <a:t>possible to configure fair sharing between </a:t>
            </a:r>
            <a:r>
              <a:rPr lang="en-US" dirty="0" smtClean="0"/>
              <a:t>jobs, i.e.,</a:t>
            </a:r>
            <a:r>
              <a:rPr lang="en-US" dirty="0"/>
              <a:t> </a:t>
            </a:r>
            <a:r>
              <a:rPr lang="en-US" dirty="0" smtClean="0"/>
              <a:t>round robin.</a:t>
            </a:r>
          </a:p>
          <a:p>
            <a:pPr lvl="1"/>
            <a:r>
              <a:rPr lang="en-US" dirty="0" smtClean="0"/>
              <a:t>Also supports </a:t>
            </a:r>
            <a:r>
              <a:rPr lang="en-US" dirty="0"/>
              <a:t>Scheduler </a:t>
            </a:r>
            <a:r>
              <a:rPr lang="en-US" dirty="0" smtClean="0"/>
              <a:t>Pools: </a:t>
            </a:r>
          </a:p>
          <a:p>
            <a:pPr lvl="2"/>
            <a:r>
              <a:rPr lang="en-US" dirty="0"/>
              <a:t>FAIR among the </a:t>
            </a:r>
            <a:r>
              <a:rPr lang="en-US" dirty="0" smtClean="0"/>
              <a:t>pools, controlled by user-defined weights. </a:t>
            </a:r>
          </a:p>
          <a:p>
            <a:pPr lvl="2"/>
            <a:r>
              <a:rPr lang="en-US" dirty="0" smtClean="0"/>
              <a:t>FAIR or FIFO inside a pool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2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Scheduling within a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180" y="1306285"/>
            <a:ext cx="8229600" cy="520881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Each job consists of multiple stages</a:t>
            </a:r>
          </a:p>
          <a:p>
            <a:r>
              <a:rPr lang="en-US" dirty="0" smtClean="0"/>
              <a:t>A stage can only start after all its parent stages have completed</a:t>
            </a:r>
          </a:p>
          <a:p>
            <a:r>
              <a:rPr lang="en-US" dirty="0" smtClean="0"/>
              <a:t>Each stage has many tasks</a:t>
            </a:r>
          </a:p>
          <a:p>
            <a:r>
              <a:rPr lang="en-US" dirty="0" smtClean="0"/>
              <a:t>Spark </a:t>
            </a:r>
            <a:r>
              <a:rPr lang="en-US" dirty="0"/>
              <a:t>assigns tasks to </a:t>
            </a:r>
            <a:r>
              <a:rPr lang="en-US" dirty="0" smtClean="0"/>
              <a:t>machines based </a:t>
            </a:r>
            <a:r>
              <a:rPr lang="en-US" dirty="0"/>
              <a:t>on </a:t>
            </a:r>
            <a:r>
              <a:rPr lang="en-US" dirty="0" smtClean="0"/>
              <a:t>data locality</a:t>
            </a:r>
          </a:p>
          <a:p>
            <a:pPr lvl="1"/>
            <a:r>
              <a:rPr lang="en-US" dirty="0"/>
              <a:t>If a task needs </a:t>
            </a:r>
            <a:r>
              <a:rPr lang="en-US" dirty="0" smtClean="0"/>
              <a:t>to process </a:t>
            </a:r>
            <a:r>
              <a:rPr lang="en-US" dirty="0"/>
              <a:t>a partition that is </a:t>
            </a:r>
            <a:r>
              <a:rPr lang="en-US" dirty="0" smtClean="0"/>
              <a:t>available </a:t>
            </a:r>
            <a:r>
              <a:rPr lang="en-US" dirty="0"/>
              <a:t>in memory on a </a:t>
            </a:r>
            <a:r>
              <a:rPr lang="en-US" dirty="0" smtClean="0"/>
              <a:t>node, we </a:t>
            </a:r>
            <a:r>
              <a:rPr lang="en-US" dirty="0"/>
              <a:t>send </a:t>
            </a:r>
            <a:r>
              <a:rPr lang="en-US" dirty="0" smtClean="0"/>
              <a:t>the code of the task </a:t>
            </a:r>
            <a:r>
              <a:rPr lang="en-US" dirty="0"/>
              <a:t>to that node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Different levels of locality are used</a:t>
            </a:r>
          </a:p>
          <a:p>
            <a:pPr lvl="2"/>
            <a:r>
              <a:rPr lang="en-US" dirty="0"/>
              <a:t>PROCESS_LOCAL data is in the same JVM as the running </a:t>
            </a:r>
            <a:r>
              <a:rPr lang="en-US" dirty="0" smtClean="0"/>
              <a:t>code</a:t>
            </a:r>
          </a:p>
          <a:p>
            <a:pPr lvl="2"/>
            <a:r>
              <a:rPr lang="en-US" dirty="0"/>
              <a:t>NODE_LOCAL data is on the same </a:t>
            </a:r>
            <a:r>
              <a:rPr lang="en-US" dirty="0" smtClean="0"/>
              <a:t>node</a:t>
            </a:r>
          </a:p>
          <a:p>
            <a:pPr lvl="2"/>
            <a:r>
              <a:rPr lang="en-US" dirty="0"/>
              <a:t>RACK_LOCAL data is on the same rack of servers. </a:t>
            </a:r>
            <a:endParaRPr lang="en-US" dirty="0" smtClean="0"/>
          </a:p>
          <a:p>
            <a:pPr lvl="2"/>
            <a:r>
              <a:rPr lang="en-US" dirty="0"/>
              <a:t>ANY </a:t>
            </a:r>
            <a:endParaRPr lang="en-US" dirty="0" smtClean="0"/>
          </a:p>
          <a:p>
            <a:pPr lvl="1"/>
            <a:r>
              <a:rPr lang="en-US" dirty="0" smtClean="0"/>
              <a:t>Spark will wait a bit for a free executor before switching to the next locality level.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Memory Management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72210"/>
                <a:ext cx="8229600" cy="521804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Two types of memory usages for applications:</a:t>
                </a:r>
              </a:p>
              <a:p>
                <a:pPr lvl="1"/>
                <a:r>
                  <a:rPr lang="en-US" dirty="0"/>
                  <a:t>Execution </a:t>
                </a:r>
                <a:r>
                  <a:rPr lang="en-US" dirty="0" smtClean="0"/>
                  <a:t>memory: </a:t>
                </a:r>
                <a:r>
                  <a:rPr lang="en-US" dirty="0"/>
                  <a:t>for computation in shuffles, joins, sorts and </a:t>
                </a:r>
                <a:r>
                  <a:rPr lang="en-US" dirty="0" smtClean="0"/>
                  <a:t>aggregations</a:t>
                </a:r>
              </a:p>
              <a:p>
                <a:pPr lvl="1"/>
                <a:r>
                  <a:rPr lang="en-US" dirty="0"/>
                  <a:t>S</a:t>
                </a:r>
                <a:r>
                  <a:rPr lang="en-US" dirty="0" smtClean="0"/>
                  <a:t>torage memory: </a:t>
                </a:r>
                <a:r>
                  <a:rPr lang="en-US" dirty="0"/>
                  <a:t>for caching and propagating internal data across the </a:t>
                </a:r>
                <a:r>
                  <a:rPr lang="en-US" dirty="0" smtClean="0"/>
                  <a:t>cluster</a:t>
                </a:r>
              </a:p>
              <a:p>
                <a:r>
                  <a:rPr lang="en-US" dirty="0" smtClean="0"/>
                  <a:t>Execution </a:t>
                </a:r>
                <a:r>
                  <a:rPr lang="en-US" dirty="0"/>
                  <a:t>and storage share a unified region </a:t>
                </a:r>
                <a:r>
                  <a:rPr lang="en-US" dirty="0" smtClean="0"/>
                  <a:t>(M)</a:t>
                </a:r>
              </a:p>
              <a:p>
                <a:pPr lvl="1"/>
                <a:r>
                  <a:rPr lang="en-US" dirty="0" smtClean="0"/>
                  <a:t>Default is 0.6 * (total memory available to JVM – 300MB)</a:t>
                </a:r>
              </a:p>
              <a:p>
                <a:pPr lvl="1"/>
                <a:r>
                  <a:rPr lang="en-US" dirty="0"/>
                  <a:t>Execution may evict storage if necessary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But storage memory is guaranteed to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 smtClean="0"/>
                  <a:t> R, default R = 0.5*M</a:t>
                </a:r>
              </a:p>
              <a:p>
                <a:pPr lvl="1"/>
                <a:r>
                  <a:rPr lang="en-US" dirty="0" smtClean="0"/>
                  <a:t>Storage </a:t>
                </a:r>
                <a:r>
                  <a:rPr lang="en-US" dirty="0"/>
                  <a:t>may not evict execution </a:t>
                </a:r>
                <a:endParaRPr lang="en-US" dirty="0" smtClean="0"/>
              </a:p>
              <a:p>
                <a:r>
                  <a:rPr lang="en-US" dirty="0" smtClean="0"/>
                  <a:t>Remarks</a:t>
                </a:r>
              </a:p>
              <a:p>
                <a:pPr lvl="1"/>
                <a:r>
                  <a:rPr lang="en-US" dirty="0" smtClean="0"/>
                  <a:t>Applications </a:t>
                </a:r>
                <a:r>
                  <a:rPr lang="en-US" dirty="0"/>
                  <a:t>that do not use caching can use the </a:t>
                </a:r>
                <a:r>
                  <a:rPr lang="en-US" smtClean="0"/>
                  <a:t>entire memory </a:t>
                </a:r>
                <a:r>
                  <a:rPr lang="en-US" dirty="0"/>
                  <a:t>space for </a:t>
                </a:r>
                <a:r>
                  <a:rPr lang="en-US" dirty="0" smtClean="0"/>
                  <a:t>execution</a:t>
                </a:r>
              </a:p>
              <a:p>
                <a:pPr lvl="1"/>
                <a:r>
                  <a:rPr lang="en-US" dirty="0" smtClean="0"/>
                  <a:t>Applications </a:t>
                </a:r>
                <a:r>
                  <a:rPr lang="en-US" dirty="0"/>
                  <a:t>that do use caching can reserve a minimum storage space (R</a:t>
                </a:r>
                <a:r>
                  <a:rPr lang="en-US" dirty="0" smtClean="0"/>
                  <a:t>)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72210"/>
                <a:ext cx="8229600" cy="5218042"/>
              </a:xfrm>
              <a:blipFill rotWithShape="0">
                <a:blip r:embed="rId2"/>
                <a:stretch>
                  <a:fillRect l="-1037" t="-2220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26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Partitioning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RDDs are stored in partitions. </a:t>
            </a:r>
            <a:r>
              <a:rPr lang="en-US" dirty="0" smtClean="0"/>
              <a:t>When </a:t>
            </a:r>
            <a:r>
              <a:rPr lang="en-US" dirty="0"/>
              <a:t>performing computations on RDDs, these partitions can be operated on in parallel. </a:t>
            </a:r>
            <a:endParaRPr lang="en-US" dirty="0" smtClean="0"/>
          </a:p>
          <a:p>
            <a:r>
              <a:rPr lang="en-US" dirty="0" smtClean="0"/>
              <a:t>You get better parallelism when the partitions are balanced.</a:t>
            </a:r>
          </a:p>
          <a:p>
            <a:r>
              <a:rPr lang="en-US" dirty="0" smtClean="0"/>
              <a:t>When RDDs are first created, the partitions are balanced.</a:t>
            </a:r>
          </a:p>
          <a:p>
            <a:r>
              <a:rPr lang="en-US" dirty="0" smtClean="0"/>
              <a:t>However, partitions may get out of balance after certain transformations.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Finding 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take </a:t>
            </a:r>
            <a:r>
              <a:rPr lang="en-US" dirty="0"/>
              <a:t>every </a:t>
            </a:r>
            <a:r>
              <a:rPr lang="en-US" dirty="0" smtClean="0"/>
              <a:t>number </a:t>
            </a:r>
            <a:r>
              <a:rPr lang="en-US" dirty="0"/>
              <a:t>from 2 to </a:t>
            </a:r>
            <a:r>
              <a:rPr lang="en-US" dirty="0" smtClean="0"/>
              <a:t>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 smtClean="0"/>
              <a:t>ind </a:t>
            </a:r>
            <a:r>
              <a:rPr lang="en-US" dirty="0"/>
              <a:t>all multiples of these numbers that are smaller than or equal </a:t>
            </a:r>
            <a:r>
              <a:rPr lang="en-US" dirty="0" smtClean="0"/>
              <a:t>to n (containing duplicates, but that’s ok)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subtract from all numbers these composite numbers</a:t>
            </a:r>
          </a:p>
          <a:p>
            <a:pPr marL="571500" indent="-514350"/>
            <a:r>
              <a:rPr lang="en-US" dirty="0"/>
              <a:t>We see that all tasks but one </a:t>
            </a:r>
            <a:r>
              <a:rPr lang="en-US" dirty="0" smtClean="0"/>
              <a:t>finished </a:t>
            </a:r>
            <a:r>
              <a:rPr lang="en-US" dirty="0"/>
              <a:t>quickly, while the last one takes a long time.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60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data is </a:t>
            </a:r>
            <a:r>
              <a:rPr lang="en-US" dirty="0" smtClean="0"/>
              <a:t>partitioned?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7108"/>
            <a:ext cx="8229600" cy="501412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allnumbers</a:t>
            </a:r>
            <a:r>
              <a:rPr lang="en-US" dirty="0" smtClean="0"/>
              <a:t>: balanced partitions. </a:t>
            </a:r>
          </a:p>
          <a:p>
            <a:r>
              <a:rPr lang="en-US" dirty="0" err="1" smtClean="0"/>
              <a:t>flatMap</a:t>
            </a:r>
            <a:r>
              <a:rPr lang="en-US" dirty="0" smtClean="0"/>
              <a:t> blows up each element into different numbers of elements, turning it </a:t>
            </a:r>
            <a:r>
              <a:rPr lang="en-US" dirty="0"/>
              <a:t>into an RDD with partitions having very different sizes. This is why </a:t>
            </a:r>
            <a:r>
              <a:rPr lang="en-US" dirty="0" smtClean="0"/>
              <a:t>one </a:t>
            </a:r>
            <a:r>
              <a:rPr lang="en-US" dirty="0"/>
              <a:t>partition had most of the data and took the greatest amount of </a:t>
            </a:r>
            <a:r>
              <a:rPr lang="en-US" dirty="0" smtClean="0"/>
              <a:t>time.</a:t>
            </a:r>
          </a:p>
          <a:p>
            <a:r>
              <a:rPr lang="en-US" dirty="0" smtClean="0"/>
              <a:t>prime is balanced (explained later).</a:t>
            </a:r>
          </a:p>
          <a:p>
            <a:r>
              <a:rPr lang="en-US" dirty="0" smtClean="0"/>
              <a:t>How to fix?</a:t>
            </a:r>
          </a:p>
          <a:p>
            <a:pPr lvl="1"/>
            <a:r>
              <a:rPr lang="en-US" dirty="0" smtClean="0"/>
              <a:t>Repartition </a:t>
            </a:r>
            <a:r>
              <a:rPr lang="en-US" dirty="0"/>
              <a:t>our </a:t>
            </a:r>
            <a:r>
              <a:rPr lang="en-US" dirty="0" smtClean="0"/>
              <a:t>data</a:t>
            </a:r>
            <a:r>
              <a:rPr lang="en-US" dirty="0"/>
              <a:t>!</a:t>
            </a:r>
            <a:endParaRPr lang="en-US" dirty="0" smtClean="0"/>
          </a:p>
          <a:p>
            <a:pPr lvl="1"/>
            <a:r>
              <a:rPr lang="en-US" dirty="0"/>
              <a:t>The second version had to do some extra work to repartition the data, but that modification reduced the overall time because it </a:t>
            </a:r>
            <a:r>
              <a:rPr lang="en-US" dirty="0" smtClean="0"/>
              <a:t>achieved better resource utilization.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10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6576"/>
            <a:ext cx="8229600" cy="507441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Properties of partitions</a:t>
            </a:r>
            <a:r>
              <a:rPr lang="en-US" b="1" dirty="0" smtClean="0"/>
              <a:t>:</a:t>
            </a:r>
          </a:p>
          <a:p>
            <a:pPr lvl="1"/>
            <a:r>
              <a:rPr lang="en-US" dirty="0"/>
              <a:t>Partitions never span </a:t>
            </a:r>
            <a:r>
              <a:rPr lang="en-US" dirty="0" smtClean="0"/>
              <a:t>multiple </a:t>
            </a:r>
            <a:r>
              <a:rPr lang="en-US" dirty="0"/>
              <a:t>machines, i.e., tuples in the </a:t>
            </a:r>
            <a:r>
              <a:rPr lang="en-US" dirty="0" smtClean="0"/>
              <a:t>same partition </a:t>
            </a:r>
            <a:r>
              <a:rPr lang="en-US" dirty="0"/>
              <a:t>are guaranteed to be on the same machine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Each machine in the cluster contains one or more partitions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number of partitions to use is configurable. By default, it </a:t>
            </a:r>
            <a:r>
              <a:rPr lang="en-US" dirty="0" smtClean="0"/>
              <a:t>equals the </a:t>
            </a:r>
            <a:r>
              <a:rPr lang="en-US" i="1" dirty="0"/>
              <a:t>total number of cores on all executor </a:t>
            </a:r>
            <a:r>
              <a:rPr lang="en-US" i="1" dirty="0" smtClean="0"/>
              <a:t>nodes</a:t>
            </a:r>
            <a:r>
              <a:rPr lang="en-US" dirty="0"/>
              <a:t> </a:t>
            </a:r>
            <a:r>
              <a:rPr lang="en-US" dirty="0" smtClean="0"/>
              <a:t>(except when load an RDD from an HDFS/WASB file)</a:t>
            </a:r>
          </a:p>
          <a:p>
            <a:r>
              <a:rPr lang="en-US" b="1" dirty="0"/>
              <a:t>Two kinds of partitioning available in Spark</a:t>
            </a:r>
            <a:r>
              <a:rPr lang="en-US" b="1" dirty="0" smtClean="0"/>
              <a:t>:</a:t>
            </a:r>
          </a:p>
          <a:p>
            <a:pPr lvl="1"/>
            <a:r>
              <a:rPr lang="en-US" dirty="0"/>
              <a:t>Hash </a:t>
            </a:r>
            <a:r>
              <a:rPr lang="en-US" dirty="0" smtClean="0"/>
              <a:t>partitioning</a:t>
            </a:r>
          </a:p>
          <a:p>
            <a:pPr lvl="1"/>
            <a:r>
              <a:rPr lang="en-US" dirty="0" smtClean="0"/>
              <a:t>Range partitioning</a:t>
            </a:r>
          </a:p>
        </p:txBody>
      </p:sp>
    </p:spTree>
    <p:extLst>
      <p:ext uri="{BB962C8B-B14F-4D97-AF65-F5344CB8AC3E}">
        <p14:creationId xmlns:p14="http://schemas.microsoft.com/office/powerpoint/2010/main" val="427438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6576"/>
            <a:ext cx="8229600" cy="50442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Back to the prime number of example</a:t>
            </a:r>
          </a:p>
          <a:p>
            <a:r>
              <a:rPr lang="en-US" dirty="0" smtClean="0"/>
              <a:t>We can view the contents of each partition: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prime.glom</a:t>
            </a:r>
            <a:r>
              <a:rPr lang="en-US" dirty="0"/>
              <a:t>().collect()[1][0:4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We see that it hashed all numbers x such that x mod 8 = 1 to partition #1</a:t>
            </a:r>
          </a:p>
          <a:p>
            <a:r>
              <a:rPr lang="en-US" dirty="0" smtClean="0"/>
              <a:t>In general, hash partitioning allocates tuple (k, v) to partition p where </a:t>
            </a:r>
          </a:p>
          <a:p>
            <a:pPr lvl="1"/>
            <a:r>
              <a:rPr lang="en-US" dirty="0" smtClean="0"/>
              <a:t>p = </a:t>
            </a:r>
            <a:r>
              <a:rPr lang="en-US" dirty="0" err="1"/>
              <a:t>k.hashCode</a:t>
            </a:r>
            <a:r>
              <a:rPr lang="en-US" dirty="0"/>
              <a:t>() % </a:t>
            </a:r>
            <a:r>
              <a:rPr lang="en-US" dirty="0" err="1" smtClean="0"/>
              <a:t>numPartitions</a:t>
            </a:r>
            <a:endParaRPr lang="en-US" dirty="0" smtClean="0"/>
          </a:p>
          <a:p>
            <a:r>
              <a:rPr lang="en-US" dirty="0" smtClean="0"/>
              <a:t>Usually works well but be aware of bad inputs!</a:t>
            </a:r>
          </a:p>
        </p:txBody>
      </p:sp>
    </p:spTree>
    <p:extLst>
      <p:ext uri="{BB962C8B-B14F-4D97-AF65-F5344CB8AC3E}">
        <p14:creationId xmlns:p14="http://schemas.microsoft.com/office/powerpoint/2010/main" val="416696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Range </a:t>
            </a:r>
            <a:r>
              <a:rPr lang="en-US" dirty="0" smtClean="0"/>
              <a:t>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6285"/>
            <a:ext cx="8229600" cy="51949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For data types that have or ordering defined</a:t>
            </a:r>
          </a:p>
          <a:p>
            <a:pPr lvl="1"/>
            <a:r>
              <a:rPr lang="en-US" dirty="0"/>
              <a:t>Examples: </a:t>
            </a:r>
            <a:r>
              <a:rPr lang="en-US" dirty="0" err="1"/>
              <a:t>Int</a:t>
            </a:r>
            <a:r>
              <a:rPr lang="en-US" dirty="0"/>
              <a:t>, Char, </a:t>
            </a:r>
            <a:r>
              <a:rPr lang="en-US" dirty="0" smtClean="0"/>
              <a:t>String, …</a:t>
            </a:r>
          </a:p>
          <a:p>
            <a:pPr lvl="1"/>
            <a:r>
              <a:rPr lang="en-US" dirty="0" smtClean="0"/>
              <a:t>Internally, Spark samples the data so as to produce more balanced partitions.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An RDD </a:t>
            </a:r>
            <a:r>
              <a:rPr lang="en-US" dirty="0"/>
              <a:t>with keys </a:t>
            </a:r>
            <a:r>
              <a:rPr lang="en-US" sz="2000" dirty="0"/>
              <a:t>[8, 96, 240, 400, 401, 800]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partitions: </a:t>
            </a:r>
            <a:r>
              <a:rPr lang="en-US" sz="2400" dirty="0" smtClean="0"/>
              <a:t>4</a:t>
            </a:r>
            <a:endParaRPr lang="en-US" dirty="0"/>
          </a:p>
          <a:p>
            <a:pPr lvl="1"/>
            <a:r>
              <a:rPr lang="en-US" dirty="0"/>
              <a:t>In this case, hash partitioning distributes the keys as follows among </a:t>
            </a:r>
            <a:r>
              <a:rPr lang="en-US" dirty="0" smtClean="0"/>
              <a:t>the partitions:</a:t>
            </a:r>
          </a:p>
          <a:p>
            <a:pPr lvl="1"/>
            <a:r>
              <a:rPr lang="fr-FR" sz="3100" dirty="0"/>
              <a:t>partition 0: [8, 96, 240, 400, 800]</a:t>
            </a:r>
          </a:p>
          <a:p>
            <a:pPr lvl="1"/>
            <a:r>
              <a:rPr lang="en-US" sz="3100" dirty="0" smtClean="0"/>
              <a:t>partition </a:t>
            </a:r>
            <a:r>
              <a:rPr lang="en-US" sz="3100" dirty="0"/>
              <a:t>1: [401]</a:t>
            </a:r>
          </a:p>
          <a:p>
            <a:pPr lvl="1"/>
            <a:r>
              <a:rPr lang="en-US" sz="3100" dirty="0" smtClean="0"/>
              <a:t>partition </a:t>
            </a:r>
            <a:r>
              <a:rPr lang="en-US" sz="3100" dirty="0"/>
              <a:t>2: []</a:t>
            </a:r>
          </a:p>
          <a:p>
            <a:pPr lvl="1"/>
            <a:r>
              <a:rPr lang="en-US" sz="3100" dirty="0" smtClean="0"/>
              <a:t>partition </a:t>
            </a:r>
            <a:r>
              <a:rPr lang="en-US" sz="3100" dirty="0"/>
              <a:t>3: </a:t>
            </a:r>
            <a:r>
              <a:rPr lang="en-US" sz="3100" dirty="0" smtClean="0"/>
              <a:t>[]</a:t>
            </a:r>
          </a:p>
          <a:p>
            <a:pPr lvl="1"/>
            <a:r>
              <a:rPr lang="en-US" i="1" dirty="0"/>
              <a:t>R</a:t>
            </a:r>
            <a:r>
              <a:rPr lang="en-US" i="1" dirty="0" smtClean="0"/>
              <a:t>ange </a:t>
            </a:r>
            <a:r>
              <a:rPr lang="en-US" i="1" dirty="0"/>
              <a:t>partitioning </a:t>
            </a:r>
            <a:r>
              <a:rPr lang="en-US" dirty="0" smtClean="0"/>
              <a:t>would improve the partitioning significantly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68491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Partitioning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190"/>
            <a:ext cx="8229600" cy="4839974"/>
          </a:xfrm>
        </p:spPr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do we set a partitioning for our data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Call </a:t>
            </a:r>
            <a:r>
              <a:rPr lang="en-US" dirty="0" err="1"/>
              <a:t>partitionBy</a:t>
            </a:r>
            <a:r>
              <a:rPr lang="en-US" dirty="0"/>
              <a:t> on an RDD, providing an explicit </a:t>
            </a:r>
            <a:r>
              <a:rPr lang="en-US" dirty="0" smtClean="0"/>
              <a:t>partition function.</a:t>
            </a:r>
          </a:p>
          <a:p>
            <a:pPr lvl="1"/>
            <a:r>
              <a:rPr lang="en-US" dirty="0"/>
              <a:t>Using transformations that return RDDs with specific </a:t>
            </a:r>
            <a:r>
              <a:rPr lang="en-US" dirty="0" err="1" smtClean="0"/>
              <a:t>partitioners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5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heme/theme1.xml><?xml version="1.0" encoding="utf-8"?>
<a:theme xmlns:a="http://schemas.openxmlformats.org/drawingml/2006/main" name="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4131</TotalTime>
  <Words>1268</Words>
  <Application>Microsoft Office PowerPoint</Application>
  <PresentationFormat>On-screen Show (4:3)</PresentationFormat>
  <Paragraphs>161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SimSun</vt:lpstr>
      <vt:lpstr>Arial</vt:lpstr>
      <vt:lpstr>Calibri</vt:lpstr>
      <vt:lpstr>Cambria Math</vt:lpstr>
      <vt:lpstr>Georgia</vt:lpstr>
      <vt:lpstr>Times New Roman</vt:lpstr>
      <vt:lpstr>Introducing PowerPoint 2010</vt:lpstr>
      <vt:lpstr>Spark Internals</vt:lpstr>
      <vt:lpstr>RDDs and partitions </vt:lpstr>
      <vt:lpstr>Data Partitioning </vt:lpstr>
      <vt:lpstr>Example: Finding Prime Numbers</vt:lpstr>
      <vt:lpstr>How data is partitioned?</vt:lpstr>
      <vt:lpstr>Partitions</vt:lpstr>
      <vt:lpstr>Hash partitioning</vt:lpstr>
      <vt:lpstr>Range partitioning</vt:lpstr>
      <vt:lpstr>Partitioning Data</vt:lpstr>
      <vt:lpstr>Partitioning Data Using Transformations</vt:lpstr>
      <vt:lpstr>Partitioning Data Using Transformations</vt:lpstr>
      <vt:lpstr>Partitioning Data Using Transformations</vt:lpstr>
      <vt:lpstr>Examples</vt:lpstr>
      <vt:lpstr>Operations on RDDs</vt:lpstr>
      <vt:lpstr>Shuffle operations</vt:lpstr>
      <vt:lpstr>Job Scheduling</vt:lpstr>
      <vt:lpstr>Which operations cause shuffles?</vt:lpstr>
      <vt:lpstr>Example: Join order optimization</vt:lpstr>
      <vt:lpstr>Partitioning Data: Custom partition function</vt:lpstr>
      <vt:lpstr>Job Scheduling</vt:lpstr>
      <vt:lpstr>Task Scheduling within a Job</vt:lpstr>
      <vt:lpstr>Memory Management</vt:lpstr>
    </vt:vector>
  </TitlesOfParts>
  <Company>WPI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Eltabakh</dc:creator>
  <cp:lastModifiedBy>yike</cp:lastModifiedBy>
  <cp:revision>315</cp:revision>
  <dcterms:created xsi:type="dcterms:W3CDTF">2013-01-13T20:33:29Z</dcterms:created>
  <dcterms:modified xsi:type="dcterms:W3CDTF">2017-06-23T12:41:09Z</dcterms:modified>
</cp:coreProperties>
</file>