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490" r:id="rId2"/>
    <p:sldId id="491" r:id="rId3"/>
    <p:sldId id="492" r:id="rId4"/>
    <p:sldId id="493" r:id="rId5"/>
    <p:sldId id="494" r:id="rId6"/>
    <p:sldId id="495" r:id="rId7"/>
    <p:sldId id="496" r:id="rId8"/>
    <p:sldId id="497" r:id="rId9"/>
    <p:sldId id="498" r:id="rId10"/>
    <p:sldId id="499" r:id="rId11"/>
    <p:sldId id="500" r:id="rId12"/>
    <p:sldId id="501" r:id="rId13"/>
    <p:sldId id="502" r:id="rId14"/>
    <p:sldId id="508" r:id="rId15"/>
    <p:sldId id="503" r:id="rId16"/>
    <p:sldId id="504" r:id="rId17"/>
    <p:sldId id="505" r:id="rId18"/>
    <p:sldId id="507" r:id="rId19"/>
  </p:sldIdLst>
  <p:sldSz cx="9144000" cy="6858000" type="screen4x3"/>
  <p:notesSz cx="9269413" cy="70199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0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006600"/>
    <a:srgbClr val="990033"/>
    <a:srgbClr val="CC0000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4" autoAdjust="0"/>
    <p:restoredTop sz="95256" autoAdjust="0"/>
  </p:normalViewPr>
  <p:slideViewPr>
    <p:cSldViewPr>
      <p:cViewPr varScale="1">
        <p:scale>
          <a:sx n="102" d="100"/>
          <a:sy n="102" d="100"/>
        </p:scale>
        <p:origin x="75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18" y="-90"/>
      </p:cViewPr>
      <p:guideLst>
        <p:guide orient="horz" pos="2210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6A26E707-5641-4484-A0C3-B12B531784F2}" type="datetime1">
              <a:rPr lang="en-US" altLang="en-US"/>
              <a:pPr/>
              <a:t>10/30/2017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3D8D3936-C1EB-40CC-BB1D-93B9464D9A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012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F50A21D2-04A6-4BBF-AE57-6BB9AAE34E4E}" type="datetime1">
              <a:rPr lang="en-US" altLang="en-US"/>
              <a:pPr/>
              <a:t>10/30/2017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19C04E60-5161-4965-83FA-F9B9385241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834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9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047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949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10/30/2017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6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10/30/2017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535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10/30/2017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346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10/30/2017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55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10/30/2017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703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10/30/2017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130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8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white"/>
                </a:solidFill>
              </a:rPr>
              <a:t>      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267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10/30/2017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0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10/30/2017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4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10/30/2017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802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10/30/2017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10/30/2017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597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10/30/2017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9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10/30/2017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89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7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914400"/>
              <a:t>10/30/2017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914400"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e.ust.hk/msbd5003/nb/DC.ipynb" TargetMode="Externa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Algorithm Design </a:t>
            </a:r>
            <a:br>
              <a:rPr lang="en-US" altLang="en-US" dirty="0" smtClean="0"/>
            </a:br>
            <a:r>
              <a:rPr lang="en-US" altLang="en-US" dirty="0" smtClean="0"/>
              <a:t>for Big Data Systems</a:t>
            </a:r>
            <a:endParaRPr lang="en-US" alt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877961" y="4036144"/>
            <a:ext cx="5388077" cy="18288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Divide and conquer</a:t>
            </a:r>
          </a:p>
          <a:p>
            <a:r>
              <a:rPr lang="en-US" sz="2800" dirty="0" smtClean="0"/>
              <a:t>Graph algorithms</a:t>
            </a:r>
          </a:p>
          <a:p>
            <a:r>
              <a:rPr lang="en-US" sz="2800" dirty="0" smtClean="0"/>
              <a:t>Streaming algorithms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875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Maximum Subarray Problem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04299" y="1497275"/>
          <a:ext cx="784860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9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Profit (M$)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3D95E9-3209-4078-99B3-F522B96C347E}" type="slidenum">
              <a:rPr kumimoji="1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914400"/>
            <a:ext cx="7848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>
                <a:solidFill>
                  <a:schemeClr val="tx1"/>
                </a:solidFill>
                <a:latin typeface="+mn-lt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Input: </a:t>
            </a: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Profit history of a company of the years.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609600" y="2552700"/>
                <a:ext cx="8001000" cy="3848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buNone/>
                  <a:tabLst/>
                  <a:defRPr/>
                </a:pPr>
                <a:r>
                  <a:rPr kumimoji="1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Comic Sans MS"/>
                    <a:ea typeface="+mn-ea"/>
                    <a:cs typeface="+mn-cs"/>
                  </a:rPr>
                  <a:t>Problem</a:t>
                </a:r>
                <a:r>
                  <a:rPr kumimoji="1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Comic Sans MS"/>
                    <a:ea typeface="+mn-ea"/>
                    <a:cs typeface="+mn-cs"/>
                  </a:rPr>
                  <a:t>:</a:t>
                </a:r>
                <a:r>
                  <a:rPr kumimoji="1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/>
                    <a:ea typeface="+mn-ea"/>
                    <a:cs typeface="+mn-cs"/>
                  </a:rPr>
                  <a:t> Find the span of years in which </a:t>
                </a:r>
                <a:r>
                  <a:rPr kumimoji="1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/>
                    <a:ea typeface="+mn-ea"/>
                    <a:cs typeface="+mn-cs"/>
                  </a:rPr>
                  <a:t>the company earned </a:t>
                </a:r>
                <a:r>
                  <a:rPr kumimoji="1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/>
                    <a:ea typeface="+mn-ea"/>
                    <a:cs typeface="+mn-cs"/>
                  </a:rPr>
                  <a:t>the most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buNone/>
                  <a:tabLst/>
                  <a:defRPr/>
                </a:pPr>
                <a:r>
                  <a:rPr kumimoji="1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Comic Sans MS"/>
                    <a:ea typeface="+mn-ea"/>
                    <a:cs typeface="+mn-cs"/>
                  </a:rPr>
                  <a:t>Answer: </a:t>
                </a:r>
                <a:r>
                  <a:rPr kumimoji="1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/>
                    <a:ea typeface="+mn-ea"/>
                    <a:cs typeface="+mn-cs"/>
                  </a:rPr>
                  <a:t>Year 5-8 , 9 M</a:t>
                </a:r>
                <a:r>
                  <a:rPr kumimoji="1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/>
                    <a:ea typeface="+mn-ea"/>
                    <a:cs typeface="+mn-cs"/>
                  </a:rPr>
                  <a:t>$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buNone/>
                  <a:tabLst/>
                  <a:defRPr/>
                </a:pPr>
                <a:endParaRPr kumimoji="1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omic Sans MS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buNone/>
                  <a:tabLst/>
                  <a:defRPr/>
                </a:pPr>
                <a:r>
                  <a:rPr kumimoji="1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Comic Sans MS"/>
                    <a:ea typeface="+mn-ea"/>
                    <a:cs typeface="+mn-cs"/>
                  </a:rPr>
                  <a:t>Formal definition: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buNone/>
                  <a:tabLst/>
                  <a:defRPr/>
                </a:pP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Comic Sans MS"/>
                    <a:ea typeface="+mn-ea"/>
                    <a:cs typeface="+mn-cs"/>
                  </a:rPr>
                  <a:t>Input: 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/>
                    <a:ea typeface="+mn-ea"/>
                    <a:cs typeface="+mn-cs"/>
                  </a:rPr>
                  <a:t>An array of numbers </a:t>
                </a:r>
                <a14:m>
                  <m:oMath xmlns:m="http://schemas.openxmlformats.org/officeDocument/2006/math">
                    <m:r>
                      <a:rPr kumimoji="1" lang="en-US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  <m:r>
                      <a:rPr kumimoji="1" lang="en-US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[1…</m:t>
                    </m:r>
                    <m:r>
                      <a:rPr kumimoji="1" lang="en-US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1" lang="en-US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/>
                    <a:ea typeface="+mn-ea"/>
                    <a:cs typeface="+mn-cs"/>
                  </a:rPr>
                  <a:t>, both positive and negative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buNone/>
                  <a:tabLst/>
                  <a:defRPr/>
                </a:pP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Comic Sans MS"/>
                    <a:ea typeface="+mn-ea"/>
                    <a:cs typeface="+mn-cs"/>
                  </a:rPr>
                  <a:t>Output:</a:t>
                </a:r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/>
                    <a:ea typeface="+mn-ea"/>
                    <a:cs typeface="+mn-cs"/>
                  </a:rPr>
                  <a:t> Find </a:t>
                </a:r>
                <a:r>
                  <a:rPr kumimoji="1" lang="en-US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/>
                    <a:ea typeface="+mn-ea"/>
                    <a:cs typeface="+mn-cs"/>
                  </a:rPr>
                  <a:t>the maximum </a:t>
                </a:r>
                <a14:m>
                  <m:oMath xmlns:m="http://schemas.openxmlformats.org/officeDocument/2006/math">
                    <m:r>
                      <a:rPr kumimoji="1" lang="en-US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𝑉</m:t>
                    </m:r>
                    <m:r>
                      <a:rPr kumimoji="1" lang="en-US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1" lang="en-US" sz="20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kumimoji="1" lang="en-US" sz="20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1" lang="en-US" sz="20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𝑗</m:t>
                    </m:r>
                    <m:r>
                      <a:rPr kumimoji="1" lang="en-US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1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/>
                    <a:ea typeface="+mn-ea"/>
                    <a:cs typeface="+mn-cs"/>
                  </a:rPr>
                  <a:t>, where </a:t>
                </a:r>
                <a14:m>
                  <m:oMath xmlns:m="http://schemas.openxmlformats.org/officeDocument/2006/math">
                    <m:r>
                      <a:rPr kumimoji="1" lang="en-US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1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1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1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1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e>
                    </m:d>
                    <m:r>
                      <a:rPr kumimoji="1" lang="en-US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  <m:r>
                          <a:rPr kumimoji="1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1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  <m:sup>
                        <m:r>
                          <a:rPr kumimoji="1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p>
                      <m:e>
                        <m:r>
                          <a:rPr kumimoji="1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  <m:r>
                          <a:rPr kumimoji="1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kumimoji="1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  <m:r>
                          <a:rPr kumimoji="1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e>
                    </m:nary>
                  </m:oMath>
                </a14:m>
                <a:endParaRPr kumimoji="1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buNone/>
                  <a:tabLst/>
                  <a:defRPr/>
                </a:pPr>
                <a:endParaRPr kumimoji="1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552700"/>
                <a:ext cx="8001000" cy="3848100"/>
              </a:xfrm>
              <a:prstGeom prst="rect">
                <a:avLst/>
              </a:prstGeom>
              <a:blipFill>
                <a:blip r:embed="rId2"/>
                <a:stretch>
                  <a:fillRect l="-762" t="-792" r="-152" b="-11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12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divide-and-conquer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D95E9-3209-4078-99B3-F522B96C347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262626">
                  <a:lumMod val="85000"/>
                  <a:lumOff val="1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04299" y="1010920"/>
          <a:ext cx="784860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9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Profit (M$)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9600" y="2057400"/>
            <a:ext cx="80010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>
                <a:solidFill>
                  <a:schemeClr val="tx1"/>
                </a:solidFill>
                <a:latin typeface="+mn-lt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Idea: </a:t>
            </a:r>
          </a:p>
          <a:p>
            <a:pPr marL="631825" marR="0" lvl="1" indent="-285750" algn="l" defTabSz="4572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262626"/>
              </a:buClr>
              <a:buSzPct val="35000"/>
              <a:buFont typeface="Monotype Sorts" pitchFamily="92" charset="2"/>
              <a:buChar char="n"/>
              <a:tabLst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 the array into two halves</a:t>
            </a:r>
          </a:p>
          <a:p>
            <a:pPr marL="631825" marR="0" lvl="1" indent="-285750" algn="l" defTabSz="4572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262626"/>
              </a:buClr>
              <a:buSzPct val="35000"/>
              <a:buFont typeface="Monotype Sorts" pitchFamily="92" charset="2"/>
              <a:buChar char="n"/>
              <a:tabLst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subarrays can be classified into three cases:</a:t>
            </a:r>
          </a:p>
          <a:p>
            <a:pPr marL="912813" marR="0" lvl="2" indent="-285750" algn="l" defTabSz="4572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262626"/>
              </a:buClr>
              <a:buSzPct val="80000"/>
              <a:buFontTx/>
              <a:buChar char="–"/>
              <a:tabLst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Case 1: entirely in the first half</a:t>
            </a:r>
          </a:p>
          <a:p>
            <a:pPr marL="912813" marR="0" lvl="2" indent="-285750" algn="l" defTabSz="4572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262626"/>
              </a:buClr>
              <a:buSzPct val="80000"/>
              <a:buFontTx/>
              <a:buChar char="–"/>
              <a:tabLst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Case 2: entirely in the second half</a:t>
            </a:r>
          </a:p>
          <a:p>
            <a:pPr marL="912813" marR="0" lvl="2" indent="-285750" algn="l" defTabSz="4572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262626"/>
              </a:buClr>
              <a:buSzPct val="80000"/>
              <a:buFontTx/>
              <a:buChar char="–"/>
              <a:tabLst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Case 3: crosses the cut</a:t>
            </a:r>
          </a:p>
          <a:p>
            <a:pPr marL="631825" marR="0" lvl="1" indent="-285750" algn="l" defTabSz="4572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262626"/>
              </a:buClr>
              <a:buSzPct val="35000"/>
              <a:buFont typeface="Monotype Sorts" pitchFamily="92" charset="2"/>
              <a:buChar char="n"/>
              <a:tabLst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Largest of three cases is final solution</a:t>
            </a:r>
          </a:p>
          <a:p>
            <a:pPr marL="631825" marR="0" lvl="1" indent="-285750" algn="l" defTabSz="4572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262626"/>
              </a:buClr>
              <a:buSzPct val="35000"/>
              <a:buFont typeface="Monotype Sorts" pitchFamily="92" charset="2"/>
              <a:buChar char="n"/>
              <a:tabLst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optimal solutions for case 1 and 2 can be found recursively.</a:t>
            </a:r>
          </a:p>
          <a:p>
            <a:pPr marL="631825" marR="0" lvl="1" indent="-285750" algn="l" defTabSz="4572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262626"/>
              </a:buClr>
              <a:buSzPct val="35000"/>
              <a:buFont typeface="Monotype Sorts" pitchFamily="92" charset="2"/>
              <a:buChar char="n"/>
              <a:tabLst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Only need to consider case 3.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715000" y="838200"/>
            <a:ext cx="0" cy="1143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704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case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D95E9-3209-4078-99B3-F522B96C347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262626">
                  <a:lumMod val="85000"/>
                  <a:lumOff val="1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04299" y="1010920"/>
          <a:ext cx="784860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9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Profit (M$)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609600" y="2057400"/>
                <a:ext cx="8001000" cy="4343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buNone/>
                  <a:tabLst/>
                  <a:defRPr/>
                </a:pPr>
                <a:r>
                  <a:rPr kumimoji="1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Idea: </a:t>
                </a:r>
              </a:p>
              <a:p>
                <a:pPr marL="631825" marR="0" lvl="1" indent="-285750" algn="l" defTabSz="457200" rtl="0" eaLnBrk="1" fontAlgn="base" latinLnBrk="0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62626"/>
                  </a:buClr>
                  <a:buSzPct val="35000"/>
                  <a:buFont typeface="Monotype Sorts" pitchFamily="92" charset="2"/>
                  <a:buChar char="n"/>
                  <a:tabLst/>
                  <a:defRPr/>
                </a:pPr>
                <a:r>
                  <a:rPr kumimoji="1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𝑞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kumimoji="1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1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1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  <m:r>
                          <a:rPr kumimoji="1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1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  <m:r>
                          <a:rPr kumimoji="1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)/2</m:t>
                        </m:r>
                      </m:e>
                    </m:d>
                  </m:oMath>
                </a14:m>
                <a:endParaRPr kumimoji="1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631825" marR="0" lvl="1" indent="-285750" algn="l" defTabSz="457200" rtl="0" eaLnBrk="1" fontAlgn="base" latinLnBrk="0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62626"/>
                  </a:buClr>
                  <a:buSzPct val="35000"/>
                  <a:buFont typeface="Monotype Sorts" pitchFamily="92" charset="2"/>
                  <a:buChar char="n"/>
                  <a:tabLst/>
                  <a:defRPr/>
                </a:pPr>
                <a:r>
                  <a:rPr kumimoji="1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Any case 3 subarray must have starting position </a:t>
                </a:r>
                <a14:m>
                  <m:oMath xmlns:m="http://schemas.openxmlformats.org/officeDocument/2006/math"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≤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𝑞</m:t>
                    </m:r>
                  </m:oMath>
                </a14:m>
                <a:r>
                  <a:rPr kumimoji="1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and ending position </a:t>
                </a:r>
                <a14:m>
                  <m:oMath xmlns:m="http://schemas.openxmlformats.org/officeDocument/2006/math"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≥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𝑞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+1</m:t>
                    </m:r>
                  </m:oMath>
                </a14:m>
                <a:endParaRPr kumimoji="1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631825" marR="0" lvl="1" indent="-285750" algn="l" defTabSz="457200" rtl="0" eaLnBrk="1" fontAlgn="base" latinLnBrk="0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62626"/>
                  </a:buClr>
                  <a:buSzPct val="35000"/>
                  <a:buFont typeface="Monotype Sorts" pitchFamily="92" charset="2"/>
                  <a:buChar char="n"/>
                  <a:tabLst/>
                  <a:defRPr/>
                </a:pPr>
                <a:r>
                  <a:rPr kumimoji="1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Such a subarray can be divided into two parts </a:t>
                </a:r>
                <a14:m>
                  <m:oMath xmlns:m="http://schemas.openxmlformats.org/officeDocument/2006/math"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..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𝑞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r>
                  <a:rPr kumimoji="1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</a:t>
                </a:r>
                <a:br>
                  <a:rPr kumimoji="1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</a:br>
                <a:r>
                  <a:rPr kumimoji="1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𝑞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+1..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𝑗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r>
                  <a:rPr kumimoji="1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for some </a:t>
                </a:r>
                <a14:m>
                  <m:oMath xmlns:m="http://schemas.openxmlformats.org/officeDocument/2006/math"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</m:oMath>
                </a14:m>
                <a:r>
                  <a:rPr kumimoji="1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𝑗</m:t>
                    </m:r>
                  </m:oMath>
                </a14:m>
                <a:endParaRPr kumimoji="1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631825" marR="0" lvl="1" indent="-285750" algn="l" defTabSz="457200" rtl="0" eaLnBrk="1" fontAlgn="base" latinLnBrk="0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62626"/>
                  </a:buClr>
                  <a:buSzPct val="35000"/>
                  <a:buFont typeface="Monotype Sorts" pitchFamily="92" charset="2"/>
                  <a:buChar char="n"/>
                  <a:tabLst/>
                  <a:defRPr/>
                </a:pPr>
                <a:r>
                  <a:rPr kumimoji="1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Just need to maximize each of them separately</a:t>
                </a:r>
              </a:p>
              <a:p>
                <a:pPr marL="285750" marR="0" lvl="0" indent="-285750" algn="l" defTabSz="457200" rtl="0" eaLnBrk="1" fontAlgn="base" latinLnBrk="0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buNone/>
                  <a:tabLst/>
                  <a:defRPr/>
                </a:pPr>
                <a:r>
                  <a:rPr kumimoji="1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Maximize </a:t>
                </a:r>
                <a14:m>
                  <m:oMath xmlns:m="http://schemas.openxmlformats.org/officeDocument/2006/math"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1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1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..</m:t>
                        </m:r>
                        <m:r>
                          <a:rPr kumimoji="1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3399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𝑞</m:t>
                        </m:r>
                      </m:e>
                    </m:d>
                  </m:oMath>
                </a14:m>
                <a:r>
                  <a:rPr kumimoji="1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𝑞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+1,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𝑗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r>
                  <a:rPr kumimoji="1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</a:t>
                </a:r>
                <a:endParaRPr kumimoji="1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631825" marR="0" lvl="1" indent="-285750" algn="l" defTabSz="457200" rtl="0" eaLnBrk="1" fontAlgn="base" latinLnBrk="0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62626"/>
                  </a:buClr>
                  <a:buSzPct val="35000"/>
                  <a:buFont typeface="Monotype Sorts" pitchFamily="92" charset="2"/>
                  <a:buChar char="n"/>
                  <a:tabLst/>
                  <a:defRPr/>
                </a:pPr>
                <a:r>
                  <a:rPr kumimoji="1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Let </a:t>
                </a:r>
                <a:r>
                  <a:rPr kumimoji="1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  <a:r>
                  <a:rPr kumimoji="1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’, j’, be the indices that maximize the values.</a:t>
                </a:r>
              </a:p>
              <a:p>
                <a:pPr marL="631825" marR="0" lvl="1" indent="-285750" algn="l" defTabSz="457200" rtl="0" eaLnBrk="1" fontAlgn="base" latinLnBrk="0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62626"/>
                  </a:buClr>
                  <a:buSzPct val="35000"/>
                  <a:buFont typeface="Monotype Sorts" pitchFamily="92" charset="2"/>
                  <a:buChar char="n"/>
                  <a:tabLst/>
                  <a:defRPr/>
                </a:pPr>
                <a:r>
                  <a:rPr kumimoji="1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  <a:r>
                  <a:rPr kumimoji="1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’, j’ can be found using linear scans to left and right of q</a:t>
                </a:r>
              </a:p>
              <a:p>
                <a:pPr marL="631825" marR="0" lvl="1" indent="-285750" algn="l" defTabSz="457200" rtl="0" eaLnBrk="1" fontAlgn="base" latinLnBrk="0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62626"/>
                  </a:buClr>
                  <a:buSzPct val="35000"/>
                  <a:buFont typeface="Monotype Sorts" pitchFamily="92" charset="2"/>
                  <a:buChar char="n"/>
                  <a:tabLst/>
                  <a:defRPr/>
                </a:pPr>
                <a:r>
                  <a:rPr kumimoji="1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A[</a:t>
                </a:r>
                <a:r>
                  <a:rPr kumimoji="1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  <a:r>
                  <a:rPr kumimoji="1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’,j’]  has largest value of all subarrays that cross q</a:t>
                </a:r>
                <a:r>
                  <a:rPr kumimoji="1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/>
                </a:r>
                <a:br>
                  <a:rPr kumimoji="1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</a:br>
                <a:endParaRPr kumimoji="1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057400"/>
                <a:ext cx="8001000" cy="4343400"/>
              </a:xfrm>
              <a:prstGeom prst="rect">
                <a:avLst/>
              </a:prstGeom>
              <a:blipFill>
                <a:blip r:embed="rId2"/>
                <a:stretch>
                  <a:fillRect l="-6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 bwMode="auto">
          <a:xfrm>
            <a:off x="5715000" y="838200"/>
            <a:ext cx="0" cy="1295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3962400" y="1905000"/>
            <a:ext cx="2819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99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5753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(binary) divide-and-conquer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00600" y="2209800"/>
                <a:ext cx="3733800" cy="1981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Analysis:</a:t>
                </a:r>
              </a:p>
              <a:p>
                <a:pPr marL="631825" lvl="1" indent="-285750"/>
                <a:r>
                  <a:rPr lang="en-US" dirty="0" smtClean="0"/>
                  <a:t>Recurrence: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marL="631825" lvl="1" indent="-285750"/>
                <a:r>
                  <a:rPr lang="en-US" dirty="0" smtClean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0600" y="2209800"/>
                <a:ext cx="3733800" cy="1981200"/>
              </a:xfrm>
              <a:blipFill>
                <a:blip r:embed="rId2"/>
                <a:stretch>
                  <a:fillRect l="-3431" t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D95E9-3209-4078-99B3-F522B96C347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262626">
                  <a:lumMod val="85000"/>
                  <a:lumOff val="1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609600" y="985524"/>
                <a:ext cx="4114800" cy="51866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1" i="0" u="sng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MaxSubarray(</a:t>
                </a:r>
                <a14:m>
                  <m:oMath xmlns:m="http://schemas.openxmlformats.org/officeDocument/2006/math">
                    <m:r>
                      <a:rPr kumimoji="1" lang="en-US" altLang="en-US" sz="1600" b="0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𝐴</m:t>
                    </m:r>
                    <m:r>
                      <a:rPr kumimoji="1" lang="en-US" altLang="en-US" sz="1600" b="0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, </m:t>
                    </m:r>
                    <m:r>
                      <a:rPr kumimoji="1" lang="en-US" altLang="en-US" sz="1600" b="0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𝑝</m:t>
                    </m:r>
                    <m:r>
                      <a:rPr kumimoji="1" lang="en-US" altLang="en-US" sz="1600" b="0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, </m:t>
                    </m:r>
                    <m:r>
                      <a:rPr kumimoji="1" lang="en-US" altLang="en-US" sz="1600" b="0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kumimoji="1" lang="en-US" altLang="en-US" sz="1600" b="1" i="0" u="sng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):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𝑝</m:t>
                    </m:r>
                    <m:r>
                      <a:rPr kumimoji="1" lang="en-US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=</m:t>
                    </m:r>
                    <m:r>
                      <a:rPr kumimoji="1" lang="en-US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:r>
                  <a:rPr kumimoji="1" lang="en-US" altLang="en-US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then return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𝐴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[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𝑝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kumimoji="1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ourier New" panose="02070309020205020404" pitchFamily="49" charset="0"/>
                        </a:rPr>
                        <m:t>𝑞</m:t>
                      </m:r>
                      <m:r>
                        <a:rPr kumimoji="1" lang="en-US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ourier New" panose="02070309020205020404" pitchFamily="49" charset="0"/>
                        </a:rPr>
                        <m:t>← </m:t>
                      </m:r>
                      <m:d>
                        <m:dPr>
                          <m:begChr m:val="⌊"/>
                          <m:endChr m:val="⌋"/>
                          <m:ctrlPr>
                            <a:rPr kumimoji="1" lang="en-US" altLang="en-US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kumimoji="1" lang="en-US" altLang="en-US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kumimoji="1" lang="en-US" altLang="en-US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ourier New" panose="02070309020205020404" pitchFamily="49" charset="0"/>
                            </a:rPr>
                            <m:t>𝑝</m:t>
                          </m:r>
                          <m:r>
                            <a:rPr kumimoji="1" lang="en-US" altLang="en-US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kumimoji="1" lang="en-US" altLang="en-US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ourier New" panose="02070309020205020404" pitchFamily="49" charset="0"/>
                            </a:rPr>
                            <m:t>𝑟</m:t>
                          </m:r>
                          <m:r>
                            <a:rPr kumimoji="1" lang="en-US" altLang="en-US" sz="1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ourier New" panose="02070309020205020404" pitchFamily="49" charset="0"/>
                            </a:rPr>
                            <m:t>)/2</m:t>
                          </m:r>
                        </m:e>
                      </m:d>
                    </m:oMath>
                  </m:oMathPara>
                </a14:m>
                <a:endParaRPr kumimoji="1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kumimoji="1" lang="en-US" altLang="en-US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</m:oMath>
                </a14:m>
                <a:r>
                  <a:rPr kumimoji="1" lang="en-US" altLang="en-US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:r>
                  <a:rPr kumimoji="1" lang="en-US" altLang="en-US" sz="16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MaxSubarray</a:t>
                </a:r>
                <a:r>
                  <a:rPr kumimoji="1" lang="en-US" altLang="en-US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𝐴</m:t>
                    </m:r>
                    <m:r>
                      <a:rPr kumimoji="1" lang="en-US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, </m:t>
                    </m:r>
                    <m:r>
                      <a:rPr kumimoji="1" lang="en-US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𝑝</m:t>
                    </m:r>
                    <m:r>
                      <a:rPr kumimoji="1" lang="en-US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,</m:t>
                    </m:r>
                    <m:r>
                      <a:rPr kumimoji="1" lang="en-US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r>
                  <a:rPr kumimoji="1" lang="en-US" altLang="en-US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)</a:t>
                </a:r>
                <a:endParaRPr kumimoji="1" lang="en-US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</m:oMath>
                </a14:m>
                <a:r>
                  <a:rPr kumimoji="1" lang="en-US" altLang="en-US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:r>
                  <a:rPr kumimoji="1" lang="en-US" altLang="en-US" sz="16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MaxSubarray</a:t>
                </a:r>
                <a:r>
                  <a:rPr kumimoji="1" lang="en-US" altLang="en-US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𝐴</m:t>
                    </m:r>
                    <m:r>
                      <a:rPr kumimoji="1" lang="en-US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, </m:t>
                    </m:r>
                    <m:r>
                      <a:rPr kumimoji="1" lang="en-US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𝑞</m:t>
                    </m:r>
                    <m:r>
                      <a:rPr kumimoji="1" lang="en-US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+1, </m:t>
                    </m:r>
                    <m:r>
                      <a:rPr kumimoji="1" lang="en-US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r>
                  <a:rPr kumimoji="1" lang="en-US" altLang="en-US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)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en-US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en-US" altLang="en-US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ourier New" panose="02070309020205020404" pitchFamily="49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en-US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ourier New" panose="02070309020205020404" pitchFamily="49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ourier New" panose="02070309020205020404" pitchFamily="49" charset="0"/>
                        </a:rPr>
                        <m:t>←−∞</m:t>
                      </m:r>
                      <m:r>
                        <a:rPr kumimoji="1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ourier New" panose="02070309020205020404" pitchFamily="49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en-US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en-US" altLang="en-US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ourier New" panose="02070309020205020404" pitchFamily="49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en-US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ourier New" panose="02070309020205020404" pitchFamily="49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ourier New" panose="02070309020205020404" pitchFamily="49" charset="0"/>
                        </a:rPr>
                        <m:t>←−∞</m:t>
                      </m:r>
                    </m:oMath>
                  </m:oMathPara>
                </a14:m>
                <a:endParaRPr kumimoji="1" lang="en-US" altLang="en-US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ourier New" panose="02070309020205020404" pitchFamily="49" charset="0"/>
                        </a:rPr>
                        <m:t>𝑉</m:t>
                      </m:r>
                      <m:r>
                        <a:rPr kumimoji="1" lang="en-US" alt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ourier New" panose="02070309020205020404" pitchFamily="49" charset="0"/>
                        </a:rPr>
                        <m:t>←0</m:t>
                      </m:r>
                    </m:oMath>
                  </m:oMathPara>
                </a14:m>
                <a:endParaRPr kumimoji="1" lang="en-US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for</a:t>
                </a:r>
                <a:r>
                  <a:rPr kumimoji="1" lang="en-US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𝑖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r>
                  <a:rPr kumimoji="1" lang="en-US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:r>
                  <a:rPr kumimoji="1" lang="en-US" altLang="en-US" sz="16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downto</a:t>
                </a:r>
                <a:r>
                  <a:rPr kumimoji="1" lang="en-US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endParaRPr kumimoji="1" lang="en-US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:r>
                  <a:rPr kumimoji="1" lang="en-US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𝑉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𝑉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+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</m:oMath>
                </a14:m>
                <a:endParaRPr kumimoji="1" lang="en-US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en-US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if</a:t>
                </a:r>
                <a:r>
                  <a:rPr kumimoji="1" lang="en-US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𝑉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&gt;</m:t>
                    </m:r>
                    <m:sSub>
                      <m:sSubPr>
                        <m:ctrlP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:r>
                  <a:rPr kumimoji="1" lang="en-US" altLang="en-US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then</a:t>
                </a:r>
                <a:r>
                  <a:rPr kumimoji="1" lang="en-US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en-US" alt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  <m:r>
                      <a:rPr kumimoji="1" lang="en-US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a:rPr kumimoji="1" lang="en-US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𝑉</m:t>
                    </m:r>
                  </m:oMath>
                </a14:m>
                <a:endParaRPr kumimoji="1" lang="en-US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ourier New" panose="02070309020205020404" pitchFamily="49" charset="0"/>
                        </a:rPr>
                        <m:t>𝑉</m:t>
                      </m:r>
                      <m:r>
                        <a:rPr kumimoji="1" lang="en-US" alt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ourier New" panose="02070309020205020404" pitchFamily="49" charset="0"/>
                        </a:rPr>
                        <m:t>←0</m:t>
                      </m:r>
                    </m:oMath>
                  </m:oMathPara>
                </a14:m>
                <a:endParaRPr kumimoji="1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for</a:t>
                </a:r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𝑖</m:t>
                    </m:r>
                    <m:r>
                      <a:rPr kumimoji="1" lang="en-US" alt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𝑞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+1</m:t>
                    </m:r>
                  </m:oMath>
                </a14:m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:r>
                  <a:rPr kumimoji="1" lang="en-US" altLang="en-US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to</a:t>
                </a:r>
                <a:r>
                  <a:rPr kumimoji="1" lang="en-US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𝑟</m:t>
                    </m:r>
                  </m:oMath>
                </a14:m>
                <a:endParaRPr kumimoji="1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𝑉</m:t>
                    </m:r>
                    <m:r>
                      <a:rPr kumimoji="1" lang="en-US" alt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a:rPr kumimoji="1" lang="en-US" alt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𝑉</m:t>
                    </m:r>
                    <m:r>
                      <a:rPr kumimoji="1" lang="en-US" alt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+</m:t>
                    </m:r>
                    <m:r>
                      <a:rPr kumimoji="1" lang="en-US" alt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1" lang="en-US" alt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</m:oMath>
                </a14:m>
                <a:endParaRPr kumimoji="1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if</a:t>
                </a:r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𝑉</m:t>
                    </m:r>
                    <m:r>
                      <a:rPr kumimoji="1" lang="en-US" alt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&gt;</m:t>
                    </m:r>
                    <m:sSub>
                      <m:sSubPr>
                        <m:ctrlP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then</a:t>
                </a:r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en-US" alt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  <m:r>
                      <a:rPr kumimoji="1" lang="en-US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a:rPr kumimoji="1" lang="en-US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𝑉</m:t>
                    </m:r>
                  </m:oMath>
                </a14:m>
                <a:endParaRPr kumimoji="1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return</a:t>
                </a:r>
                <a:r>
                  <a:rPr kumimoji="1" lang="en-US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en-US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max</m:t>
                    </m:r>
                    <m:r>
                      <a:rPr kumimoji="1" lang="en-US" altLang="en-US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{</m:t>
                    </m:r>
                    <m:sSub>
                      <m:sSubPr>
                        <m:ctrlP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+</m:t>
                    </m:r>
                    <m:sSub>
                      <m:sSubPr>
                        <m:ctrlP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}</m:t>
                    </m:r>
                  </m:oMath>
                </a14:m>
                <a:endParaRPr kumimoji="1" lang="en-US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1" i="0" u="sng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First call:</a:t>
                </a:r>
                <a:r>
                  <a:rPr kumimoji="1" lang="en-US" altLang="en-US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:r>
                  <a:rPr kumimoji="1" lang="en-US" altLang="en-US" sz="16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MaxSubarray</a:t>
                </a:r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𝐴</m:t>
                    </m:r>
                    <m:r>
                      <a:rPr kumimoji="1" lang="en-US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, 1, </m:t>
                    </m:r>
                    <m:r>
                      <a:rPr kumimoji="1" lang="en-US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)</a:t>
                </a:r>
                <a:endParaRPr kumimoji="1" lang="en-US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985524"/>
                <a:ext cx="4114800" cy="51866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1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If we use the same algorithm on Spark: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356853"/>
                <a:ext cx="8229600" cy="527254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en-US" dirty="0" smtClean="0"/>
                  <a:t>Level 1: </a:t>
                </a:r>
              </a:p>
              <a:p>
                <a:pPr lvl="1"/>
                <a:r>
                  <a:rPr lang="en-US" altLang="en-US" dirty="0" smtClean="0"/>
                  <a:t>Naively: 2 executors are working, all others idle</a:t>
                </a:r>
              </a:p>
              <a:p>
                <a:pPr lvl="1"/>
                <a:r>
                  <a:rPr lang="en-US" altLang="en-US" dirty="0" smtClean="0"/>
                  <a:t>time =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altLang="en-US" dirty="0" smtClean="0"/>
                  <a:t> </a:t>
                </a:r>
              </a:p>
              <a:p>
                <a:pPr lvl="1"/>
                <a:r>
                  <a:rPr lang="en-US" altLang="en-US" dirty="0" smtClean="0"/>
                  <a:t>Smarter: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dirty="0" smtClean="0"/>
                  <a:t> can be found by the prefix-sum algorithm</a:t>
                </a:r>
              </a:p>
              <a:p>
                <a:pPr lvl="1"/>
                <a:r>
                  <a:rPr lang="en-US" altLang="en-US" dirty="0" smtClean="0"/>
                  <a:t>Can use all executors, time =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 smtClean="0"/>
              </a:p>
              <a:p>
                <a:r>
                  <a:rPr lang="en-US" altLang="en-US" dirty="0" smtClean="0"/>
                  <a:t>Level 2:</a:t>
                </a:r>
              </a:p>
              <a:p>
                <a:pPr lvl="1"/>
                <a:r>
                  <a:rPr lang="en-US" altLang="en-US" dirty="0" smtClean="0"/>
                  <a:t>We have 4 subarrays, and solve two prefix-sums for each subarray</a:t>
                </a:r>
                <a:endParaRPr lang="en-US" altLang="en-US" dirty="0"/>
              </a:p>
              <a:p>
                <a:pPr lvl="1"/>
                <a:r>
                  <a:rPr lang="en-US" altLang="en-US" dirty="0" smtClean="0"/>
                  <a:t>Each subarray has size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n-US" altLang="en-US" dirty="0" smtClean="0"/>
                  <a:t>, and we make sure that each has the same number of partitions</a:t>
                </a:r>
              </a:p>
              <a:p>
                <a:pPr lvl="1"/>
                <a:r>
                  <a:rPr lang="en-US" altLang="en-US" dirty="0" smtClean="0"/>
                  <a:t>Time =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 smtClean="0"/>
              </a:p>
              <a:p>
                <a:r>
                  <a:rPr lang="en-US" altLang="en-US" dirty="0" smtClean="0"/>
                  <a:t>Level 3: Time =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 smtClean="0"/>
              </a:p>
              <a:p>
                <a:r>
                  <a:rPr lang="en-US" altLang="en-US" dirty="0" smtClean="0"/>
                  <a:t>Stop recursion when each subarray is one partition.</a:t>
                </a:r>
              </a:p>
              <a:p>
                <a:r>
                  <a:rPr lang="en-US" altLang="en-US" dirty="0" smtClean="0"/>
                  <a:t>Total time: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</m:oMath>
                </a14:m>
                <a:endParaRPr lang="en-US" altLang="en-US" dirty="0" smtClean="0"/>
              </a:p>
              <a:p>
                <a:endParaRPr lang="en-US" alt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356853"/>
                <a:ext cx="8229600" cy="5272548"/>
              </a:xfrm>
              <a:blipFill>
                <a:blip r:embed="rId2"/>
                <a:stretch>
                  <a:fillRect l="-1037" t="-2197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84E18A-A75C-4AF1-A88E-3505ADEFE78D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TW" sz="1200" b="0" i="0" u="none" strike="noStrike" kern="1200" cap="none" spc="0" normalizeH="0" baseline="0" noProof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53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linear-time algorithm?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6479" y="1066800"/>
                <a:ext cx="4271211" cy="151196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/>
                  <a:t>Define: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000" b="0" dirty="0" smtClean="0">
                  <a:solidFill>
                    <a:schemeClr val="tx1"/>
                  </a:solidFill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6479" y="1066800"/>
                <a:ext cx="4271211" cy="1511968"/>
              </a:xfrm>
              <a:blipFill>
                <a:blip r:embed="rId2"/>
                <a:stretch>
                  <a:fillRect l="-1284" t="-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D95E9-3209-4078-99B3-F522B96C347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262626">
                  <a:lumMod val="85000"/>
                  <a:lumOff val="1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/>
              </p:nvPr>
            </p:nvGraphicFramePr>
            <p:xfrm>
              <a:off x="590200" y="3222605"/>
              <a:ext cx="7862699" cy="113468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6794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8229"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Year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2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4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5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6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7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8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9</a:t>
                          </a:r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822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Profit (M$)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-3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2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-4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5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2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-1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-1</a:t>
                          </a:r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82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-3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-1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-4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2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5</a:t>
                          </a:r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93803024"/>
                  </p:ext>
                </p:extLst>
              </p:nvPr>
            </p:nvGraphicFramePr>
            <p:xfrm>
              <a:off x="590200" y="3222605"/>
              <a:ext cx="7862699" cy="113468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679411"/>
                    <a:gridCol w="687032"/>
                    <a:gridCol w="687032"/>
                    <a:gridCol w="687032"/>
                    <a:gridCol w="687032"/>
                    <a:gridCol w="687032"/>
                    <a:gridCol w="687032"/>
                    <a:gridCol w="687032"/>
                    <a:gridCol w="687032"/>
                    <a:gridCol w="687032"/>
                  </a:tblGrid>
                  <a:tr h="378229"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Year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2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4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5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6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7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8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9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7822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Profit (M$)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-3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2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-4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5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2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-1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-1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782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62" t="-208065" r="-368478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-3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-1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-4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2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5</a:t>
                          </a:r>
                          <a:endParaRPr lang="en-US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Freeform 6"/>
          <p:cNvSpPr/>
          <p:nvPr/>
        </p:nvSpPr>
        <p:spPr bwMode="auto">
          <a:xfrm>
            <a:off x="2590800" y="1066800"/>
            <a:ext cx="5991726" cy="1892968"/>
          </a:xfrm>
          <a:custGeom>
            <a:avLst/>
            <a:gdLst>
              <a:gd name="connsiteX0" fmla="*/ 0 w 5991726"/>
              <a:gd name="connsiteY0" fmla="*/ 1010653 h 1892968"/>
              <a:gd name="connsiteX1" fmla="*/ 673769 w 5991726"/>
              <a:gd name="connsiteY1" fmla="*/ 1692442 h 1892968"/>
              <a:gd name="connsiteX2" fmla="*/ 1339516 w 5991726"/>
              <a:gd name="connsiteY2" fmla="*/ 1259305 h 1892968"/>
              <a:gd name="connsiteX3" fmla="*/ 2093495 w 5991726"/>
              <a:gd name="connsiteY3" fmla="*/ 1034716 h 1892968"/>
              <a:gd name="connsiteX4" fmla="*/ 2719137 w 5991726"/>
              <a:gd name="connsiteY4" fmla="*/ 1892968 h 1892968"/>
              <a:gd name="connsiteX5" fmla="*/ 3424990 w 5991726"/>
              <a:gd name="connsiteY5" fmla="*/ 850231 h 1892968"/>
              <a:gd name="connsiteX6" fmla="*/ 4050632 w 5991726"/>
              <a:gd name="connsiteY6" fmla="*/ 296779 h 1892968"/>
              <a:gd name="connsiteX7" fmla="*/ 4812632 w 5991726"/>
              <a:gd name="connsiteY7" fmla="*/ 689810 h 1892968"/>
              <a:gd name="connsiteX8" fmla="*/ 5430253 w 5991726"/>
              <a:gd name="connsiteY8" fmla="*/ 0 h 1892968"/>
              <a:gd name="connsiteX9" fmla="*/ 5991726 w 5991726"/>
              <a:gd name="connsiteY9" fmla="*/ 280737 h 189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91726" h="1892968">
                <a:moveTo>
                  <a:pt x="0" y="1010653"/>
                </a:moveTo>
                <a:lnTo>
                  <a:pt x="673769" y="1692442"/>
                </a:lnTo>
                <a:lnTo>
                  <a:pt x="1339516" y="1259305"/>
                </a:lnTo>
                <a:lnTo>
                  <a:pt x="2093495" y="1034716"/>
                </a:lnTo>
                <a:lnTo>
                  <a:pt x="2719137" y="1892968"/>
                </a:lnTo>
                <a:lnTo>
                  <a:pt x="3424990" y="850231"/>
                </a:lnTo>
                <a:lnTo>
                  <a:pt x="4050632" y="296779"/>
                </a:lnTo>
                <a:lnTo>
                  <a:pt x="4812632" y="689810"/>
                </a:lnTo>
                <a:lnTo>
                  <a:pt x="5430253" y="0"/>
                </a:lnTo>
                <a:lnTo>
                  <a:pt x="5991726" y="280737"/>
                </a:lnTo>
              </a:path>
            </a:pathLst>
          </a:custGeom>
          <a:noFill/>
          <a:ln w="38100" cap="rnd" cmpd="sng" algn="ctr">
            <a:solidFill>
              <a:srgbClr val="003399"/>
            </a:solidFill>
            <a:prstDash val="solid"/>
            <a:round/>
            <a:headEnd type="none" w="med" len="med"/>
            <a:tailEnd type="non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600" b="0" i="0" u="none" strike="noStrike" kern="1200" cap="none" spc="0" normalizeH="0" baseline="0" noProof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omic Sans MS" pitchFamily="92" charset="0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H="1">
            <a:off x="5005137" y="1066800"/>
            <a:ext cx="3429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 flipH="1">
            <a:off x="5081337" y="2959768"/>
            <a:ext cx="3352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/>
              <p:cNvSpPr txBox="1">
                <a:spLocks/>
              </p:cNvSpPr>
              <p:nvPr/>
            </p:nvSpPr>
            <p:spPr bwMode="auto">
              <a:xfrm>
                <a:off x="628816" y="4546076"/>
                <a:ext cx="7848600" cy="21215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buNone/>
                  <a:tabLst/>
                  <a:defRPr/>
                </a:pPr>
                <a:r>
                  <a:rPr kumimoji="1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Observations:</a:t>
                </a:r>
                <a:endParaRPr kumimoji="1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631825" marR="0" lvl="1" indent="-285750" algn="l" defTabSz="457200" rtl="0" eaLnBrk="1" fontAlgn="base" latinLnBrk="0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62626"/>
                  </a:buClr>
                  <a:buSzPct val="35000"/>
                  <a:buFont typeface="Monotype Sorts" pitchFamily="92" charset="2"/>
                  <a:buChar char="n"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𝑉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𝑗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−1)=</m:t>
                    </m:r>
                    <m:nary>
                      <m:naryPr>
                        <m:chr m:val="∑"/>
                        <m:ctrlPr>
                          <a:rPr kumimoji="1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  <m:r>
                          <a:rPr kumimoji="1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1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  <m:sup>
                        <m:r>
                          <a:rPr kumimoji="1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  <m:r>
                          <a:rPr kumimoji="1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p>
                      <m:e>
                        <m:r>
                          <a:rPr kumimoji="1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  <m:r>
                          <a:rPr kumimoji="1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kumimoji="1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  <m:r>
                          <a:rPr kumimoji="1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]</m:t>
                        </m:r>
                      </m:e>
                    </m:nary>
                    <m:r>
                      <a:rPr kumimoji="1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kumimoji="1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1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e>
                    </m:d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kumimoji="1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1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e>
                    </m:d>
                  </m:oMath>
                </a14:m>
                <a:endParaRPr kumimoji="1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631825" marR="0" lvl="1" indent="-285750" algn="l" defTabSz="457200" rtl="0" eaLnBrk="1" fontAlgn="base" latinLnBrk="0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62626"/>
                  </a:buClr>
                  <a:buSzPct val="35000"/>
                  <a:buFont typeface="Monotype Sorts" pitchFamily="92" charset="2"/>
                  <a:buChar char="n"/>
                  <a:tabLst/>
                  <a:defRPr/>
                </a:pPr>
                <a:r>
                  <a:rPr kumimoji="1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For fixed j,  finding </a:t>
                </a:r>
                <a:r>
                  <a:rPr kumimoji="1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largest </a:t>
                </a:r>
                <a14:m>
                  <m:oMath xmlns:m="http://schemas.openxmlformats.org/officeDocument/2006/math">
                    <m:r>
                      <a:rPr kumimoji="1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1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1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1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1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  <m:r>
                          <a:rPr kumimoji="1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e>
                    </m:d>
                    <m:r>
                      <a:rPr kumimoji="1" 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1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is same as finding the index </a:t>
                </a:r>
                <a14:m>
                  <m:oMath xmlns:m="http://schemas.openxmlformats.org/officeDocument/2006/math">
                    <m:r>
                      <a:rPr kumimoji="1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</m:oMath>
                </a14:m>
                <a:r>
                  <a:rPr kumimoji="1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kumimoji="1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&lt;</m:t>
                    </m:r>
                    <m:r>
                      <a:rPr kumimoji="1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𝑗</m:t>
                    </m:r>
                  </m:oMath>
                </a14:m>
                <a:r>
                  <a:rPr kumimoji="1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for which  </a:t>
                </a:r>
                <a14:m>
                  <m:oMath xmlns:m="http://schemas.openxmlformats.org/officeDocument/2006/math">
                    <m:r>
                      <a:rPr kumimoji="1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kumimoji="1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1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is smallest</a:t>
                </a:r>
              </a:p>
              <a:p>
                <a:pPr marL="631825" marR="0" lvl="1" indent="-285750" algn="l" defTabSz="457200" rtl="0" eaLnBrk="1" fontAlgn="base" latinLnBrk="0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62626"/>
                  </a:buClr>
                  <a:buSzPct val="35000"/>
                  <a:buFont typeface="Monotype Sorts" pitchFamily="92" charset="2"/>
                  <a:buChar char="n"/>
                  <a:tabLst/>
                  <a:defRPr/>
                </a:pPr>
                <a:r>
                  <a:rPr kumimoji="1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Idea: doing this for each </a:t>
                </a:r>
                <a14:m>
                  <m:oMath xmlns:m="http://schemas.openxmlformats.org/officeDocument/2006/math">
                    <m:r>
                      <a:rPr kumimoji="1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𝑗</m:t>
                    </m:r>
                    <m:r>
                      <a:rPr kumimoji="1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</m:oMath>
                </a14:m>
                <a:r>
                  <a:rPr kumimoji="1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then find overall largest </a:t>
                </a:r>
                <a14:m>
                  <m:oMath xmlns:m="http://schemas.openxmlformats.org/officeDocument/2006/math">
                    <m:r>
                      <a:rPr kumimoji="1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1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1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1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1" lang="en-US" sz="18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e>
                    </m:d>
                  </m:oMath>
                </a14:m>
                <a:r>
                  <a:rPr kumimoji="1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816" y="4546076"/>
                <a:ext cx="7848600" cy="2121568"/>
              </a:xfrm>
              <a:prstGeom prst="rect">
                <a:avLst/>
              </a:prstGeom>
              <a:blipFill>
                <a:blip r:embed="rId4"/>
                <a:stretch>
                  <a:fillRect l="-621" t="-344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67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linear-time </a:t>
            </a:r>
            <a:r>
              <a:rPr lang="en-US" dirty="0"/>
              <a:t>(</a:t>
            </a:r>
            <a:r>
              <a:rPr lang="el-GR" dirty="0" smtClean="0"/>
              <a:t>Θ</a:t>
            </a:r>
            <a:r>
              <a:rPr lang="el-GR" dirty="0"/>
              <a:t>(</a:t>
            </a:r>
            <a:r>
              <a:rPr lang="el-GR" dirty="0" smtClean="0"/>
              <a:t>𝑛</a:t>
            </a:r>
            <a:r>
              <a:rPr lang="en-US" dirty="0" smtClean="0"/>
              <a:t>)) algorithm?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1034382"/>
                <a:ext cx="4271211" cy="151196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/>
                  <a:t>Define: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000" b="0" dirty="0" smtClean="0">
                  <a:solidFill>
                    <a:schemeClr val="tx1"/>
                  </a:solidFill>
                </a:endParaRPr>
              </a:p>
              <a:p>
                <a:r>
                  <a:rPr lang="en-US" sz="2000" dirty="0" smtClean="0"/>
                  <a:t>Goal: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Find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034382"/>
                <a:ext cx="4271211" cy="1511968"/>
              </a:xfrm>
              <a:blipFill>
                <a:blip r:embed="rId2"/>
                <a:stretch>
                  <a:fillRect l="-1284" t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D95E9-3209-4078-99B3-F522B96C347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262626">
                  <a:lumMod val="85000"/>
                  <a:lumOff val="1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2609562" y="1028933"/>
            <a:ext cx="5991726" cy="1892968"/>
          </a:xfrm>
          <a:custGeom>
            <a:avLst/>
            <a:gdLst>
              <a:gd name="connsiteX0" fmla="*/ 0 w 5991726"/>
              <a:gd name="connsiteY0" fmla="*/ 1010653 h 1892968"/>
              <a:gd name="connsiteX1" fmla="*/ 673769 w 5991726"/>
              <a:gd name="connsiteY1" fmla="*/ 1692442 h 1892968"/>
              <a:gd name="connsiteX2" fmla="*/ 1339516 w 5991726"/>
              <a:gd name="connsiteY2" fmla="*/ 1259305 h 1892968"/>
              <a:gd name="connsiteX3" fmla="*/ 2093495 w 5991726"/>
              <a:gd name="connsiteY3" fmla="*/ 1034716 h 1892968"/>
              <a:gd name="connsiteX4" fmla="*/ 2719137 w 5991726"/>
              <a:gd name="connsiteY4" fmla="*/ 1892968 h 1892968"/>
              <a:gd name="connsiteX5" fmla="*/ 3424990 w 5991726"/>
              <a:gd name="connsiteY5" fmla="*/ 850231 h 1892968"/>
              <a:gd name="connsiteX6" fmla="*/ 4050632 w 5991726"/>
              <a:gd name="connsiteY6" fmla="*/ 296779 h 1892968"/>
              <a:gd name="connsiteX7" fmla="*/ 4812632 w 5991726"/>
              <a:gd name="connsiteY7" fmla="*/ 689810 h 1892968"/>
              <a:gd name="connsiteX8" fmla="*/ 5430253 w 5991726"/>
              <a:gd name="connsiteY8" fmla="*/ 0 h 1892968"/>
              <a:gd name="connsiteX9" fmla="*/ 5991726 w 5991726"/>
              <a:gd name="connsiteY9" fmla="*/ 280737 h 189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91726" h="1892968">
                <a:moveTo>
                  <a:pt x="0" y="1010653"/>
                </a:moveTo>
                <a:lnTo>
                  <a:pt x="673769" y="1692442"/>
                </a:lnTo>
                <a:lnTo>
                  <a:pt x="1339516" y="1259305"/>
                </a:lnTo>
                <a:lnTo>
                  <a:pt x="2093495" y="1034716"/>
                </a:lnTo>
                <a:lnTo>
                  <a:pt x="2719137" y="1892968"/>
                </a:lnTo>
                <a:lnTo>
                  <a:pt x="3424990" y="850231"/>
                </a:lnTo>
                <a:lnTo>
                  <a:pt x="4050632" y="296779"/>
                </a:lnTo>
                <a:lnTo>
                  <a:pt x="4812632" y="689810"/>
                </a:lnTo>
                <a:lnTo>
                  <a:pt x="5430253" y="0"/>
                </a:lnTo>
                <a:lnTo>
                  <a:pt x="5991726" y="280737"/>
                </a:lnTo>
              </a:path>
            </a:pathLst>
          </a:custGeom>
          <a:noFill/>
          <a:ln w="38100" cap="rnd" cmpd="sng" algn="ctr">
            <a:solidFill>
              <a:srgbClr val="003399"/>
            </a:solidFill>
            <a:prstDash val="solid"/>
            <a:round/>
            <a:headEnd type="none" w="med" len="med"/>
            <a:tailEnd type="non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600" b="0" i="0" u="none" strike="noStrike" kern="1200" cap="none" spc="0" normalizeH="0" baseline="0" noProof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omic Sans MS" pitchFamily="92" charset="0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H="1">
            <a:off x="5023899" y="1028933"/>
            <a:ext cx="3429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 flipH="1">
            <a:off x="5100099" y="2921901"/>
            <a:ext cx="3352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/>
              <p:cNvSpPr txBox="1">
                <a:spLocks/>
              </p:cNvSpPr>
              <p:nvPr/>
            </p:nvSpPr>
            <p:spPr bwMode="auto">
              <a:xfrm>
                <a:off x="533400" y="4572000"/>
                <a:ext cx="8610600" cy="2171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buNone/>
                  <a:tabLst/>
                  <a:defRPr/>
                </a:pPr>
                <a:r>
                  <a:rPr kumimoji="1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Algorithm:</a:t>
                </a:r>
                <a:endParaRPr kumimoji="1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631825" marR="0" lvl="1" indent="-285750" algn="l" defTabSz="457200" rtl="0" eaLnBrk="1" fontAlgn="base" latinLnBrk="0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62626"/>
                  </a:buClr>
                  <a:buSzPct val="35000"/>
                  <a:buFont typeface="Monotype Sorts" pitchFamily="92" charset="2"/>
                  <a:buChar char="n"/>
                  <a:tabLst/>
                  <a:defRPr/>
                </a:pPr>
                <a:r>
                  <a:rPr kumimoji="1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For each  </a:t>
                </a:r>
                <a14:m>
                  <m:oMath xmlns:m="http://schemas.openxmlformats.org/officeDocument/2006/math">
                    <m:r>
                      <a:rPr kumimoji="1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𝑗</m:t>
                    </m:r>
                  </m:oMath>
                </a14:m>
                <a:r>
                  <a:rPr kumimoji="1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needs to know   </a:t>
                </a:r>
                <a:r>
                  <a:rPr kumimoji="1" lang="en-US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  <a:r>
                  <a:rPr kumimoji="1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&lt; j that minimizes  </a:t>
                </a:r>
                <a14:m>
                  <m:oMath xmlns:m="http://schemas.openxmlformats.org/officeDocument/2006/math">
                    <m:r>
                      <a:rPr kumimoji="1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kumimoji="1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1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</a:t>
                </a:r>
                <a:r>
                  <a:rPr kumimoji="1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</a:t>
                </a:r>
                <a:r>
                  <a:rPr kumimoji="1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(i.e., maximizes </a:t>
                </a:r>
                <a14:m>
                  <m:oMath xmlns:m="http://schemas.openxmlformats.org/officeDocument/2006/math">
                    <m:r>
                      <a:rPr kumimoji="1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kumimoji="1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1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e>
                    </m:d>
                    <m:r>
                      <a:rPr kumimoji="1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a:rPr kumimoji="1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kumimoji="1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1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</a:p>
              <a:p>
                <a:pPr marL="912813" marR="0" lvl="2" indent="-285750" algn="l" defTabSz="457200" rtl="0" eaLnBrk="1" fontAlgn="base" latinLnBrk="0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62626"/>
                  </a:buClr>
                  <a:buSzPct val="80000"/>
                  <a:buFontTx/>
                  <a:buChar char="–"/>
                  <a:tabLst/>
                  <a:defRPr/>
                </a:pPr>
                <a:r>
                  <a:rPr kumimoji="1" 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(Then maximize over all j)</a:t>
                </a:r>
              </a:p>
              <a:p>
                <a:pPr marL="631825" marR="0" lvl="1" indent="-285750" algn="l" defTabSz="457200" rtl="0" eaLnBrk="1" fontAlgn="base" latinLnBrk="0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62626"/>
                  </a:buClr>
                  <a:buSzPct val="35000"/>
                  <a:buFont typeface="Monotype Sorts" pitchFamily="92" charset="2"/>
                  <a:buChar char="n"/>
                  <a:tabLst/>
                  <a:defRPr/>
                </a:pPr>
                <a:r>
                  <a:rPr kumimoji="1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Algorithm increases </a:t>
                </a:r>
                <a14:m>
                  <m:oMath xmlns:m="http://schemas.openxmlformats.org/officeDocument/2006/math">
                    <m:r>
                      <a:rPr kumimoji="1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𝑗</m:t>
                    </m:r>
                  </m:oMath>
                </a14:m>
                <a:r>
                  <a:rPr kumimoji="1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by +1 each step </a:t>
                </a:r>
              </a:p>
              <a:p>
                <a:pPr marL="631825" marR="0" lvl="1" indent="-285750" algn="l" defTabSz="457200" rtl="0" eaLnBrk="1" fontAlgn="base" latinLnBrk="0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62626"/>
                  </a:buClr>
                  <a:buSzPct val="35000"/>
                  <a:buFont typeface="Monotype Sorts" pitchFamily="92" charset="2"/>
                  <a:buChar char="n"/>
                  <a:tabLst/>
                  <a:defRPr/>
                </a:pPr>
                <a:r>
                  <a:rPr kumimoji="1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Keeps track of smallest  </a:t>
                </a:r>
                <a14:m>
                  <m:oMath xmlns:m="http://schemas.openxmlformats.org/officeDocument/2006/math">
                    <m:r>
                      <a:rPr kumimoji="1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kumimoji="1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1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so far  </a:t>
                </a:r>
              </a:p>
              <a:p>
                <a:pPr marL="912813" marR="0" lvl="2" indent="-285750" algn="l" defTabSz="457200" rtl="0" eaLnBrk="1" fontAlgn="base" latinLnBrk="0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62626"/>
                  </a:buClr>
                  <a:buSzPct val="80000"/>
                  <a:buFontTx/>
                  <a:buChar char="–"/>
                  <a:tabLst/>
                  <a:defRPr/>
                </a:pPr>
                <a:r>
                  <a:rPr kumimoji="1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Could be old  smallest one or it could be current  </a:t>
                </a:r>
                <a14:m>
                  <m:oMath xmlns:m="http://schemas.openxmlformats.org/officeDocument/2006/math">
                    <m:r>
                      <a:rPr kumimoji="1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kumimoji="1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1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e>
                    </m:d>
                  </m:oMath>
                </a14:m>
                <a:endParaRPr kumimoji="1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4572000"/>
                <a:ext cx="8610600" cy="2171700"/>
              </a:xfrm>
              <a:prstGeom prst="rect">
                <a:avLst/>
              </a:prstGeom>
              <a:blipFill>
                <a:blip r:embed="rId3"/>
                <a:stretch>
                  <a:fillRect l="-63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77538512"/>
                  </p:ext>
                </p:extLst>
              </p:nvPr>
            </p:nvGraphicFramePr>
            <p:xfrm>
              <a:off x="602790" y="3301041"/>
              <a:ext cx="7862699" cy="113468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6794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8229"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Year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2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4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5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6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7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8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9</a:t>
                          </a:r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822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Profit (M$)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-3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2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-4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5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2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-1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-1</a:t>
                          </a:r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82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-3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-1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-4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2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5</a:t>
                          </a:r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77538512"/>
                  </p:ext>
                </p:extLst>
              </p:nvPr>
            </p:nvGraphicFramePr>
            <p:xfrm>
              <a:off x="602790" y="3301041"/>
              <a:ext cx="7862699" cy="1134687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6794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870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8229"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Year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2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4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5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6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7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8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9</a:t>
                          </a:r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822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Profit (M$)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-3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2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-4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5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2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-1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-1</a:t>
                          </a:r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82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62" t="-209677" r="-368478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-3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smtClean="0"/>
                            <a:t>-1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-4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2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5</a:t>
                          </a:r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6055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linear-time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D95E9-3209-4078-99B3-F522B96C347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262626">
                  <a:lumMod val="85000"/>
                  <a:lumOff val="1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538127" y="1600200"/>
                <a:ext cx="3962400" cy="31341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en-US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en-US" altLang="en-US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ourier New" panose="02070309020205020404" pitchFamily="49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en-US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ourier New" panose="02070309020205020404" pitchFamily="49" charset="0"/>
                            </a:rPr>
                            <m:t>𝑚𝑎𝑥</m:t>
                          </m:r>
                        </m:sub>
                      </m:sSub>
                      <m:r>
                        <a:rPr kumimoji="1" lang="en-US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ourier New" panose="02070309020205020404" pitchFamily="49" charset="0"/>
                        </a:rPr>
                        <m:t> ←−∞,</m:t>
                      </m:r>
                      <m:sSub>
                        <m:sSubPr>
                          <m:ctrlPr>
                            <a:rPr kumimoji="1" lang="en-US" altLang="en-US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en-US" altLang="en-US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ourier New" panose="02070309020205020404" pitchFamily="49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en-US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ourier New" panose="02070309020205020404" pitchFamily="49" charset="0"/>
                            </a:rPr>
                            <m:t>𝑚𝑖𝑛</m:t>
                          </m:r>
                        </m:sub>
                      </m:sSub>
                      <m:r>
                        <a:rPr kumimoji="1" lang="en-US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ourier New" panose="02070309020205020404" pitchFamily="49" charset="0"/>
                        </a:rPr>
                        <m:t>=0</m:t>
                      </m:r>
                    </m:oMath>
                  </m:oMathPara>
                </a14:m>
                <a:endParaRPr kumimoji="1" lang="en-US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ourier New" panose="02070309020205020404" pitchFamily="49" charset="0"/>
                        </a:rPr>
                        <m:t>𝑋</m:t>
                      </m:r>
                      <m:r>
                        <a:rPr kumimoji="1" lang="en-US" alt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ourier New" panose="02070309020205020404" pitchFamily="49" charset="0"/>
                        </a:rPr>
                        <m:t>←0,</m:t>
                      </m:r>
                      <m:r>
                        <a:rPr kumimoji="1" lang="en-US" alt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ourier New" panose="02070309020205020404" pitchFamily="49" charset="0"/>
                        </a:rPr>
                        <m:t>𝑉</m:t>
                      </m:r>
                      <m:r>
                        <a:rPr kumimoji="1" lang="en-US" alt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ourier New" panose="02070309020205020404" pitchFamily="49" charset="0"/>
                        </a:rPr>
                        <m:t>←0</m:t>
                      </m:r>
                    </m:oMath>
                  </m:oMathPara>
                </a14:m>
                <a:endParaRPr kumimoji="1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𝑖</m:t>
                    </m:r>
                    <m:r>
                      <a:rPr kumimoji="1" lang="en-US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a:rPr kumimoji="1" lang="en-US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1</m:t>
                    </m:r>
                  </m:oMath>
                </a14:m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:r>
                  <a:rPr kumimoji="1" lang="en-US" altLang="en-US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do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𝑉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𝑉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+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</m:oMath>
                </a14:m>
                <a:endParaRPr kumimoji="1" lang="en-US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:r>
                  <a:rPr kumimoji="1" lang="en-US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  </a:t>
                </a:r>
                <a:r>
                  <a:rPr kumimoji="1" lang="en-US" altLang="en-US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if</a:t>
                </a:r>
                <a:r>
                  <a:rPr kumimoji="1" lang="en-US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𝑉</m:t>
                    </m:r>
                    <m:r>
                      <a:rPr kumimoji="1" lang="en-US" alt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&gt;</m:t>
                    </m:r>
                    <m:sSub>
                      <m:sSubPr>
                        <m:ctrlPr>
                          <a:rPr kumimoji="1" lang="en-US" alt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en-US" alt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then</a:t>
                </a:r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en-US" alt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𝑚𝑎𝑥</m:t>
                        </m:r>
                      </m:sub>
                    </m:sSub>
                    <m:r>
                      <a:rPr kumimoji="1" lang="en-US" alt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𝑉</m:t>
                    </m:r>
                  </m:oMath>
                </a14:m>
                <a:endParaRPr kumimoji="1" lang="en-US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𝑋</m:t>
                    </m:r>
                    <m:r>
                      <a:rPr kumimoji="1" lang="en-US" alt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a:rPr kumimoji="1" lang="en-US" alt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𝑋</m:t>
                    </m:r>
                    <m:r>
                      <a:rPr kumimoji="1" lang="en-US" alt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+</m:t>
                    </m:r>
                    <m:r>
                      <a:rPr kumimoji="1" lang="en-US" alt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1" lang="en-US" alt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</m:oMath>
                </a14:m>
                <a:endParaRPr kumimoji="1" lang="en-US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   if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𝑋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&lt;</m:t>
                    </m:r>
                    <m:sSub>
                      <m:sSubPr>
                        <m:ctrlP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kumimoji="1" lang="en-US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:r>
                  <a:rPr kumimoji="1" lang="en-US" altLang="en-US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then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:r>
                  <a:rPr kumimoji="1" lang="en-US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𝑚𝑖𝑛</m:t>
                        </m:r>
                      </m:sub>
                    </m:sSub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𝑋</m:t>
                    </m:r>
                  </m:oMath>
                </a14:m>
                <a:endParaRPr kumimoji="1" lang="en-US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𝑉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←0</m:t>
                    </m:r>
                  </m:oMath>
                </a14:m>
                <a:endParaRPr kumimoji="1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en-US" alt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𝑚𝑎𝑥</m:t>
                        </m:r>
                      </m:sub>
                    </m:sSub>
                  </m:oMath>
                </a14:m>
                <a:endParaRPr kumimoji="1" lang="en-US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127" y="1600200"/>
                <a:ext cx="3962400" cy="31341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7"/>
              <p:cNvSpPr txBox="1">
                <a:spLocks noChangeArrowheads="1"/>
              </p:cNvSpPr>
              <p:nvPr/>
            </p:nvSpPr>
            <p:spPr bwMode="auto">
              <a:xfrm>
                <a:off x="4800600" y="1600200"/>
                <a:ext cx="3962400" cy="19421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extLst/>
            </p:spPr>
            <p:txBody>
              <a:bodyPr wrap="square" lIns="182880" tIns="91440" rIns="137160" bIns="91440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en-US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kumimoji="1" lang="en-US" altLang="en-US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ourier New" panose="02070309020205020404" pitchFamily="49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en-US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Courier New" panose="02070309020205020404" pitchFamily="49" charset="0"/>
                            </a:rPr>
                            <m:t>𝑚𝑎𝑥</m:t>
                          </m:r>
                        </m:sub>
                      </m:sSub>
                      <m:r>
                        <a:rPr kumimoji="1" lang="en-US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ourier New" panose="02070309020205020404" pitchFamily="49" charset="0"/>
                        </a:rPr>
                        <m:t> ←−∞</m:t>
                      </m:r>
                      <m:r>
                        <a:rPr kumimoji="1" lang="en-US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ourier New" panose="02070309020205020404" pitchFamily="49" charset="0"/>
                        </a:rPr>
                        <m:t>,</m:t>
                      </m:r>
                      <m:r>
                        <a:rPr kumimoji="1" lang="en-US" alt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ourier New" panose="02070309020205020404" pitchFamily="49" charset="0"/>
                        </a:rPr>
                        <m:t>𝑉</m:t>
                      </m:r>
                      <m:r>
                        <a:rPr kumimoji="1" lang="en-US" alt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Courier New" panose="02070309020205020404" pitchFamily="49" charset="0"/>
                        </a:rPr>
                        <m:t>←0</m:t>
                      </m:r>
                    </m:oMath>
                  </m:oMathPara>
                </a14:m>
                <a:endParaRPr kumimoji="1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𝑖</m:t>
                    </m:r>
                    <m:r>
                      <a:rPr kumimoji="1" lang="en-US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a:rPr kumimoji="1" lang="en-US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1</m:t>
                    </m:r>
                  </m:oMath>
                </a14:m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:r>
                  <a:rPr kumimoji="1" lang="en-US" altLang="en-US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do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𝑉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𝑉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+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1" lang="en-US" alt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</m:oMath>
                </a14:m>
                <a:endParaRPr kumimoji="1" lang="en-US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:r>
                  <a:rPr kumimoji="1" lang="en-US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  </a:t>
                </a:r>
                <a:r>
                  <a:rPr kumimoji="1" lang="en-US" altLang="en-US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if</a:t>
                </a:r>
                <a:r>
                  <a:rPr kumimoji="1" lang="en-US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𝑉</m:t>
                    </m:r>
                    <m:r>
                      <a:rPr kumimoji="1" lang="en-US" alt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&gt;</m:t>
                    </m:r>
                    <m:sSub>
                      <m:sSubPr>
                        <m:ctrlPr>
                          <a:rPr kumimoji="1" lang="en-US" alt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en-US" alt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:r>
                  <a:rPr kumimoji="1" lang="en-US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then</a:t>
                </a:r>
                <a:r>
                  <a:rPr kumimoji="1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en-US" alt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𝑚𝑎𝑥</m:t>
                        </m:r>
                      </m:sub>
                    </m:sSub>
                    <m:r>
                      <a:rPr kumimoji="1" lang="en-US" alt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𝑉</m:t>
                    </m:r>
                  </m:oMath>
                </a14:m>
                <a:endParaRPr kumimoji="1" lang="en-US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   if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𝑉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&lt;0</m:t>
                    </m:r>
                  </m:oMath>
                </a14:m>
                <a:r>
                  <a:rPr kumimoji="1" lang="en-US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</a:t>
                </a:r>
                <a:r>
                  <a:rPr kumimoji="1" lang="en-US" altLang="en-US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then </a:t>
                </a:r>
                <a14:m>
                  <m:oMath xmlns:m="http://schemas.openxmlformats.org/officeDocument/2006/math"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𝑉</m:t>
                    </m:r>
                    <m:r>
                      <a:rPr kumimoji="1" lang="en-US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←0</m:t>
                    </m:r>
                  </m:oMath>
                </a14:m>
                <a:endParaRPr kumimoji="1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ts val="23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1" lang="en-US" alt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en-US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𝑚𝑎𝑥</m:t>
                        </m:r>
                      </m:sub>
                    </m:sSub>
                  </m:oMath>
                </a14:m>
                <a:endParaRPr kumimoji="1" lang="en-US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0600" y="1600200"/>
                <a:ext cx="3962400" cy="1942198"/>
              </a:xfrm>
              <a:prstGeom prst="rect">
                <a:avLst/>
              </a:prstGeom>
              <a:blipFill rotWithShape="0">
                <a:blip r:embed="rId3"/>
                <a:stretch>
                  <a:fillRect b="-94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800600" y="1066800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Even “simpler”: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00600" y="3743791"/>
                <a:ext cx="3962400" cy="19812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Observation: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b="0" dirty="0" smtClean="0"/>
              </a:p>
              <a:p>
                <a:pPr lvl="2"/>
                <a:r>
                  <a:rPr lang="en-US" dirty="0" smtClean="0"/>
                  <a:t>Because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 need to actually store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!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0600" y="3743791"/>
                <a:ext cx="3962400" cy="1981200"/>
              </a:xfrm>
              <a:blipFill>
                <a:blip r:embed="rId4"/>
                <a:stretch>
                  <a:fillRect l="-2615" t="-4923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3881" y="5257800"/>
                <a:ext cx="400811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kumimoji="0" lang="en-US" altLang="en-US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𝑋</m:t>
                        </m:r>
                      </m:e>
                      <m:sub>
                        <m:r>
                          <a:rPr kumimoji="0" lang="en-US" altLang="en-US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kumimoji="0" 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keeps track of smallest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so far.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𝑉</m:t>
                    </m:r>
                    <m:r>
                      <a:rPr kumimoji="0" lang="en-US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contains  difference between current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and smallest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kumimoji="0" lang="en-US" sz="1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so far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1" y="5257800"/>
                <a:ext cx="4008119" cy="1077218"/>
              </a:xfrm>
              <a:prstGeom prst="rect">
                <a:avLst/>
              </a:prstGeom>
              <a:blipFill rotWithShape="0">
                <a:blip r:embed="rId5"/>
                <a:stretch>
                  <a:fillRect t="-1136" r="-1674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92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simpler and more efficient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70040"/>
                <a:ext cx="8229600" cy="495612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For each partition, solve the problem directly using one executor and the linear-time algorithm</a:t>
                </a:r>
              </a:p>
              <a:p>
                <a:r>
                  <a:rPr lang="en-US" dirty="0" smtClean="0"/>
                  <a:t>Now it remains to solve the “cross the boundary” case</a:t>
                </a:r>
              </a:p>
              <a:p>
                <a:r>
                  <a:rPr lang="en-US" dirty="0" smtClean="0"/>
                  <a:t>Find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for each partition, as well as its sum</a:t>
                </a:r>
              </a:p>
              <a:p>
                <a:r>
                  <a:rPr lang="en-US" dirty="0" smtClean="0"/>
                  <a:t>For each contiguous subsets of partitions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, the optimal solution with left boundary in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and right boundary in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is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𝑆𝑢𝑚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Total time: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70040"/>
                <a:ext cx="8229600" cy="4956124"/>
              </a:xfrm>
              <a:blipFill>
                <a:blip r:embed="rId2"/>
                <a:stretch>
                  <a:fillRect l="-1481" t="-3198" r="-1481" b="-1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9C8EC9-582B-4B26-A8AC-B8EA09B2E80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262626">
                  <a:lumMod val="85000"/>
                  <a:lumOff val="1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6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Embarrassingly </a:t>
            </a:r>
            <a:r>
              <a:rPr lang="en-US" dirty="0" smtClean="0"/>
              <a:t>Parallel Problems</a:t>
            </a:r>
            <a:endParaRPr lang="en-US" dirty="0"/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Problems that can be easily decomposed into many independent problems.</a:t>
            </a:r>
          </a:p>
          <a:p>
            <a:r>
              <a:rPr lang="en-US" altLang="en-US" sz="2400" dirty="0" smtClean="0"/>
              <a:t>Examples. </a:t>
            </a:r>
            <a:endParaRPr lang="en-US" altLang="en-US" sz="2400" dirty="0"/>
          </a:p>
          <a:p>
            <a:pPr lvl="1"/>
            <a:r>
              <a:rPr lang="en-US" altLang="en-US" sz="2000" dirty="0" smtClean="0"/>
              <a:t>Word count</a:t>
            </a:r>
          </a:p>
          <a:p>
            <a:pPr lvl="1"/>
            <a:r>
              <a:rPr lang="en-US" altLang="en-US" sz="2000" dirty="0" smtClean="0"/>
              <a:t>k-means</a:t>
            </a:r>
          </a:p>
          <a:p>
            <a:pPr lvl="1"/>
            <a:r>
              <a:rPr lang="en-US" altLang="en-US" sz="2000" dirty="0" smtClean="0"/>
              <a:t>PageRank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8F2DE7-6C67-4ADB-BB61-1E3520DABD8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262626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262626">
                  <a:lumMod val="85000"/>
                  <a:lumOff val="1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87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7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Divide and Conquer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at: </a:t>
            </a:r>
            <a:r>
              <a:rPr lang="en-US">
                <a:hlinkClick r:id="rId2"/>
              </a:rPr>
              <a:t>https</a:t>
            </a:r>
            <a:r>
              <a:rPr lang="en-US" smtClean="0">
                <a:hlinkClick r:id="rId2"/>
              </a:rPr>
              <a:t>://www.cse.ust.hk/msbd5003/nb/DC.ipynb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9C8EC9-582B-4B26-A8AC-B8EA09B2E80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tint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262626">
                  <a:tint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50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Divide-and-Conquer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Classical D&amp;C</a:t>
                </a:r>
              </a:p>
              <a:p>
                <a:pPr lvl="1"/>
                <a:r>
                  <a:rPr lang="en-US" altLang="en-US" sz="2000" dirty="0" smtClean="0"/>
                  <a:t>Divide problem into 2 parts</a:t>
                </a:r>
                <a:endParaRPr lang="en-US" altLang="en-US" sz="2000" dirty="0"/>
              </a:p>
              <a:p>
                <a:pPr lvl="1"/>
                <a:r>
                  <a:rPr lang="en-US" altLang="en-US" sz="2000" dirty="0" smtClean="0"/>
                  <a:t>Recursively solve each part</a:t>
                </a:r>
                <a:endParaRPr lang="en-US" altLang="en-US" sz="2000" dirty="0"/>
              </a:p>
              <a:p>
                <a:pPr lvl="1"/>
                <a:r>
                  <a:rPr lang="en-US" altLang="en-US" sz="2000" dirty="0" smtClean="0"/>
                  <a:t>Combine the results together</a:t>
                </a:r>
                <a:endParaRPr lang="en-US" altLang="en-US" sz="2000" dirty="0"/>
              </a:p>
              <a:p>
                <a:r>
                  <a:rPr lang="en-US" sz="2400" dirty="0" smtClean="0"/>
                  <a:t>D&amp;C under big data systems</a:t>
                </a:r>
                <a:endParaRPr lang="en-US" sz="2400" dirty="0"/>
              </a:p>
              <a:p>
                <a:pPr lvl="1"/>
                <a:r>
                  <a:rPr lang="en-US" altLang="en-US" sz="2000" dirty="0"/>
                  <a:t>Divide problem into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2000" dirty="0" smtClean="0"/>
                  <a:t> partitions, where (ideally)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2000" dirty="0" smtClean="0"/>
                  <a:t> is the number of executors in the system</a:t>
                </a:r>
                <a:endParaRPr lang="en-US" altLang="en-US" sz="2000" dirty="0"/>
              </a:p>
              <a:p>
                <a:pPr lvl="1"/>
                <a:r>
                  <a:rPr lang="en-US" altLang="en-US" sz="2000" dirty="0" smtClean="0"/>
                  <a:t>Solve the problem on each partition</a:t>
                </a:r>
              </a:p>
              <a:p>
                <a:pPr lvl="1"/>
                <a:r>
                  <a:rPr lang="en-US" altLang="en-US" sz="2000" dirty="0" smtClean="0"/>
                  <a:t>Combine </a:t>
                </a:r>
                <a:r>
                  <a:rPr lang="en-US" altLang="en-US" sz="2000" dirty="0"/>
                  <a:t>the results </a:t>
                </a:r>
                <a:r>
                  <a:rPr lang="en-US" altLang="en-US" sz="2000" dirty="0" smtClean="0"/>
                  <a:t>together</a:t>
                </a:r>
              </a:p>
              <a:p>
                <a:r>
                  <a:rPr lang="en-US" sz="2400" dirty="0" smtClean="0"/>
                  <a:t>Example: sum(), reduce()</a:t>
                </a:r>
                <a:endParaRPr lang="en-US" sz="2400" dirty="0"/>
              </a:p>
              <a:p>
                <a:pPr marL="114300" lvl="1" indent="0">
                  <a:buNone/>
                </a:pPr>
                <a:endParaRPr lang="en-US" alt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9C8EC9-582B-4B26-A8AC-B8EA09B2E80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262626">
                  <a:lumMod val="85000"/>
                  <a:lumOff val="1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33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Prefix Sums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51816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/>
                  <a:t>Input: Sequence 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 of </a:t>
                </a:r>
                <a:r>
                  <a:rPr lang="en-US" altLang="zh-TW" i="1" dirty="0" smtClean="0"/>
                  <a:t>n </a:t>
                </a:r>
                <a:r>
                  <a:rPr lang="en-US" altLang="zh-TW" dirty="0"/>
                  <a:t>elements, binary associative operator +</a:t>
                </a:r>
              </a:p>
              <a:p>
                <a:r>
                  <a:rPr lang="en-US" altLang="zh-TW" dirty="0"/>
                  <a:t>Output: Sequence </a:t>
                </a:r>
                <a:r>
                  <a:rPr lang="en-US" altLang="zh-TW" i="1" dirty="0" smtClean="0"/>
                  <a:t>y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of </a:t>
                </a:r>
                <a:r>
                  <a:rPr lang="en-US" altLang="zh-TW" i="1" dirty="0"/>
                  <a:t>n </a:t>
                </a:r>
                <a:r>
                  <a:rPr lang="en-US" altLang="zh-TW" dirty="0" smtClean="0"/>
                  <a:t>elements</a:t>
                </a:r>
                <a:r>
                  <a:rPr lang="en-US" altLang="zh-TW" dirty="0"/>
                  <a:t>, </a:t>
                </a:r>
                <a:r>
                  <a:rPr lang="en-US" altLang="zh-TW" dirty="0" smtClean="0"/>
                  <a:t>with</a:t>
                </a:r>
                <a:br>
                  <a:rPr lang="en-US" altLang="zh-TW" dirty="0" smtClean="0"/>
                </a:br>
                <a:r>
                  <a:rPr lang="en-US" altLang="zh-TW" i="1" dirty="0" err="1" smtClean="0"/>
                  <a:t>y</a:t>
                </a:r>
                <a:r>
                  <a:rPr lang="en-US" altLang="zh-TW" i="1" baseline="-25000" dirty="0" err="1" smtClean="0"/>
                  <a:t>k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= </a:t>
                </a:r>
                <a:r>
                  <a:rPr lang="en-US" altLang="zh-TW" i="1" dirty="0"/>
                  <a:t>x</a:t>
                </a:r>
                <a:r>
                  <a:rPr lang="en-US" altLang="zh-TW" i="1" baseline="-25000" dirty="0"/>
                  <a:t>1</a:t>
                </a:r>
                <a:r>
                  <a:rPr lang="en-US" altLang="zh-TW" dirty="0"/>
                  <a:t> + ... + </a:t>
                </a:r>
                <a:r>
                  <a:rPr lang="en-US" altLang="zh-TW" i="1" dirty="0" err="1"/>
                  <a:t>x</a:t>
                </a:r>
                <a:r>
                  <a:rPr lang="en-US" altLang="zh-TW" i="1" baseline="-25000" dirty="0" err="1"/>
                  <a:t>k</a:t>
                </a:r>
                <a:endParaRPr lang="en-US" altLang="zh-TW" i="1" dirty="0"/>
              </a:p>
              <a:p>
                <a:r>
                  <a:rPr lang="en-US" altLang="zh-TW" dirty="0"/>
                  <a:t>Example:</a:t>
                </a:r>
              </a:p>
              <a:p>
                <a:pPr lvl="1">
                  <a:buFontTx/>
                  <a:buNone/>
                </a:pPr>
                <a:r>
                  <a:rPr lang="en-US" altLang="zh-TW" dirty="0"/>
                  <a:t>x = [1, 4, 3, 5, 6, 7, 0, 1]</a:t>
                </a:r>
              </a:p>
              <a:p>
                <a:pPr lvl="1">
                  <a:buFontTx/>
                  <a:buNone/>
                </a:pPr>
                <a:r>
                  <a:rPr lang="en-US" altLang="zh-TW" dirty="0"/>
                  <a:t>y = [1, 5, 8, 13, 19, 26, 26, 27]</a:t>
                </a:r>
              </a:p>
              <a:p>
                <a:r>
                  <a:rPr lang="en-US" dirty="0" smtClean="0"/>
                  <a:t>Algorithm:</a:t>
                </a:r>
              </a:p>
              <a:p>
                <a:pPr lvl="1"/>
                <a:r>
                  <a:rPr lang="en-US" dirty="0"/>
                  <a:t>Compute sum for each partition</a:t>
                </a:r>
              </a:p>
              <a:p>
                <a:pPr lvl="1"/>
                <a:r>
                  <a:rPr lang="en-US" dirty="0" smtClean="0"/>
                  <a:t>Compute the prefix sums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sums</a:t>
                </a:r>
                <a:endParaRPr lang="en-US" dirty="0"/>
              </a:p>
              <a:p>
                <a:pPr lvl="1"/>
                <a:r>
                  <a:rPr lang="en-US" dirty="0"/>
                  <a:t>Compute prefix sums </a:t>
                </a:r>
                <a:r>
                  <a:rPr lang="en-US" dirty="0" smtClean="0"/>
                  <a:t>in each partition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5181600"/>
              </a:xfrm>
              <a:blipFill>
                <a:blip r:embed="rId2"/>
                <a:stretch>
                  <a:fillRect l="-1546" t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9C8EC9-582B-4B26-A8AC-B8EA09B2E80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262626">
                  <a:lumMod val="85000"/>
                  <a:lumOff val="1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of Prefix Sums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 consecutive id’s for each element</a:t>
            </a:r>
          </a:p>
          <a:p>
            <a:pPr lvl="1"/>
            <a:r>
              <a:rPr lang="en-US" dirty="0" err="1"/>
              <a:t>zipWithIndex</a:t>
            </a:r>
            <a:r>
              <a:rPr lang="en-US" dirty="0"/>
              <a:t>()</a:t>
            </a:r>
            <a:endParaRPr lang="en-US" dirty="0" smtClean="0"/>
          </a:p>
          <a:p>
            <a:r>
              <a:rPr lang="en-US" dirty="0" smtClean="0"/>
              <a:t>Given a list of words, find the first appearance of “spark”</a:t>
            </a:r>
          </a:p>
          <a:p>
            <a:r>
              <a:rPr lang="en-US" dirty="0" smtClean="0"/>
              <a:t>Given two long strings, compare them lexicographically</a:t>
            </a:r>
          </a:p>
          <a:p>
            <a:r>
              <a:rPr lang="en-US" dirty="0"/>
              <a:t>Given a sequence of </a:t>
            </a:r>
            <a:r>
              <a:rPr lang="en-US" dirty="0" smtClean="0"/>
              <a:t>integers, check </a:t>
            </a:r>
            <a:r>
              <a:rPr lang="en-US" dirty="0"/>
              <a:t>whether </a:t>
            </a:r>
            <a:r>
              <a:rPr lang="en-US" dirty="0" smtClean="0"/>
              <a:t>these numbers </a:t>
            </a:r>
            <a:r>
              <a:rPr lang="en-US" dirty="0"/>
              <a:t>are moronically decreasing.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9C8EC9-582B-4B26-A8AC-B8EA09B2E80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262626">
                  <a:lumMod val="85000"/>
                  <a:lumOff val="1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531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(Sample Sort)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9847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Step 1: Sampling</a:t>
                </a:r>
              </a:p>
              <a:p>
                <a:pPr marL="631825"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Collect a sample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dirty="0" smtClean="0"/>
                  <a:t>elements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Step 2: Broadcast splitters</a:t>
                </a:r>
              </a:p>
              <a:p>
                <a:pPr marL="800100" lvl="1" indent="-342900"/>
                <a:r>
                  <a:rPr lang="en-US" dirty="0" smtClean="0"/>
                  <a:t>Pick </a:t>
                </a:r>
                <a:r>
                  <a:rPr lang="en-US" dirty="0"/>
                  <a:t>every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⋅4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element in the sample as </a:t>
                </a:r>
                <a:r>
                  <a:rPr lang="en-US" dirty="0" smtClean="0"/>
                  <a:t>splitters</a:t>
                </a:r>
              </a:p>
              <a:p>
                <a:pPr marL="800100" lvl="1" indent="-342900"/>
                <a:r>
                  <a:rPr lang="en-US" dirty="0" smtClean="0"/>
                  <a:t>Broadcast them to all machines</a:t>
                </a:r>
              </a:p>
              <a:p>
                <a:pPr marL="342900" indent="-342900"/>
                <a:r>
                  <a:rPr lang="en-US" dirty="0" smtClean="0"/>
                  <a:t>Step 3: Partition </a:t>
                </a:r>
                <a:r>
                  <a:rPr lang="en-US" dirty="0"/>
                  <a:t>the elements </a:t>
                </a:r>
                <a:r>
                  <a:rPr lang="en-US" dirty="0" smtClean="0"/>
                  <a:t>using splitters</a:t>
                </a:r>
              </a:p>
              <a:p>
                <a:pPr marL="800100" lvl="1" indent="-342900"/>
                <a:r>
                  <a:rPr lang="en-US" dirty="0" smtClean="0"/>
                  <a:t>Claim: The partitions are balanced.  More precisely, with high probability, each contains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elements.</a:t>
                </a: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Step 4: Sort </a:t>
                </a:r>
                <a:r>
                  <a:rPr lang="en-US" dirty="0"/>
                  <a:t>each </a:t>
                </a:r>
                <a:r>
                  <a:rPr lang="en-US" dirty="0" smtClean="0"/>
                  <a:t>partition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984750"/>
              </a:xfrm>
              <a:blipFill>
                <a:blip r:embed="rId2"/>
                <a:stretch>
                  <a:fillRect l="-1481" t="-2445" r="-1481" b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9C8EC9-582B-4B26-A8AC-B8EA09B2E80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262626">
                  <a:lumMod val="85000"/>
                  <a:lumOff val="1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17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Sampling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475615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Q: </a:t>
                </a:r>
                <a:r>
                  <a:rPr lang="en-US" dirty="0"/>
                  <a:t>How to sample one element uniformly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elements stored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servers?</a:t>
                </a:r>
              </a:p>
              <a:p>
                <a:r>
                  <a:rPr lang="en-US" dirty="0" smtClean="0"/>
                  <a:t>A:</a:t>
                </a:r>
              </a:p>
              <a:p>
                <a:pPr lvl="1"/>
                <a:r>
                  <a:rPr lang="en-US" dirty="0" smtClean="0"/>
                  <a:t>First randomly sample a server</a:t>
                </a:r>
              </a:p>
              <a:p>
                <a:pPr lvl="1"/>
                <a:r>
                  <a:rPr lang="en-US" dirty="0" smtClean="0"/>
                  <a:t>Then ask that server to return an element randomly chosen from its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elements.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The probability of each element being sampled is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Q: How to sample many elements at once?</a:t>
                </a:r>
              </a:p>
              <a:p>
                <a:r>
                  <a:rPr lang="en-US" dirty="0" smtClean="0"/>
                  <a:t>A: </a:t>
                </a:r>
                <a:r>
                  <a:rPr lang="en-US" dirty="0"/>
                  <a:t>D</a:t>
                </a:r>
                <a:r>
                  <a:rPr lang="en-US" dirty="0" smtClean="0"/>
                  <a:t>o </a:t>
                </a:r>
                <a:r>
                  <a:rPr lang="en-US" dirty="0"/>
                  <a:t>each of the two steps above in </a:t>
                </a:r>
                <a:r>
                  <a:rPr lang="en-US" dirty="0" smtClean="0"/>
                  <a:t>batch mode</a:t>
                </a:r>
              </a:p>
              <a:p>
                <a:pPr lvl="1"/>
                <a:r>
                  <a:rPr lang="en-US" dirty="0" smtClean="0"/>
                  <a:t>First </a:t>
                </a:r>
                <a:r>
                  <a:rPr lang="en-US" dirty="0"/>
                  <a:t>sample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r>
                  <a:rPr lang="en-US" dirty="0" smtClean="0"/>
                  <a:t> servers </a:t>
                </a:r>
                <a:r>
                  <a:rPr lang="en-US" dirty="0"/>
                  <a:t>with replacement (this can be done </a:t>
                </a:r>
                <a:r>
                  <a:rPr lang="en-US" dirty="0" smtClean="0"/>
                  <a:t>at the master node). </a:t>
                </a:r>
              </a:p>
              <a:p>
                <a:pPr lvl="1"/>
                <a:r>
                  <a:rPr lang="en-US" dirty="0" smtClean="0"/>
                  <a:t>If </a:t>
                </a:r>
                <a:r>
                  <a:rPr lang="en-US" dirty="0"/>
                  <a:t>a server is </a:t>
                </a:r>
                <a:r>
                  <a:rPr lang="en-US" dirty="0" smtClean="0"/>
                  <a:t>sampled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times, we ask that server to return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samples (with replacement) from its local data.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4756151"/>
              </a:xfrm>
              <a:blipFill>
                <a:blip r:embed="rId2"/>
                <a:stretch>
                  <a:fillRect l="-1082" t="-2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9C8EC9-582B-4B26-A8AC-B8EA09B2E80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262626">
                  <a:lumMod val="85000"/>
                  <a:lumOff val="1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902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Balls and Bins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24000"/>
                <a:ext cx="7886700" cy="51974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en-US" dirty="0" smtClean="0"/>
                  <a:t>Theorem</a:t>
                </a:r>
                <a:r>
                  <a:rPr lang="en-US" altLang="en-US" dirty="0"/>
                  <a:t/>
                </a:r>
                <a:br>
                  <a:rPr lang="en-US" altLang="en-US" dirty="0"/>
                </a:br>
                <a:r>
                  <a:rPr lang="en-US" altLang="en-US" dirty="0" smtClean="0"/>
                  <a:t>Suppose we throw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altLang="en-US" dirty="0" smtClean="0"/>
                  <a:t> balls into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dirty="0" smtClean="0"/>
                  <a:t> bins randomly. Then with </a:t>
                </a:r>
                <a:r>
                  <a:rPr lang="en-US" altLang="en-US" dirty="0"/>
                  <a:t>high probability every bin </a:t>
                </a:r>
                <a:r>
                  <a:rPr lang="en-US" altLang="en-US" dirty="0" smtClean="0"/>
                  <a:t>will receive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≥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itchFamily="92" charset="2"/>
                      </a:rPr>
                      <m:t>4</m:t>
                    </m:r>
                    <m:func>
                      <m:func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ln</m:t>
                        </m:r>
                      </m:fName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 pitchFamily="92" charset="2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altLang="en-US" dirty="0" smtClean="0"/>
                  <a:t> balls.</a:t>
                </a:r>
              </a:p>
              <a:p>
                <a:r>
                  <a:rPr lang="en-US" altLang="en-US" dirty="0" smtClean="0"/>
                  <a:t>Use this theorem for Sample Sort:</a:t>
                </a:r>
              </a:p>
              <a:p>
                <a:pPr lvl="1"/>
                <a:r>
                  <a:rPr lang="en-US" dirty="0"/>
                  <a:t>Imagine that all elements have been sorted in ascending </a:t>
                </a:r>
                <a:r>
                  <a:rPr lang="en-US" dirty="0" smtClean="0"/>
                  <a:t>order</a:t>
                </a:r>
              </a:p>
              <a:p>
                <a:pPr lvl="1"/>
                <a:r>
                  <a:rPr lang="en-US" dirty="0" smtClean="0"/>
                  <a:t>Divide </a:t>
                </a:r>
                <a:r>
                  <a:rPr lang="en-US" dirty="0"/>
                  <a:t>them into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 bins with </a:t>
                </a:r>
                <a:r>
                  <a:rPr lang="en-US" dirty="0"/>
                  <a:t>each </a:t>
                </a:r>
                <a:r>
                  <a:rPr lang="en-US" dirty="0" smtClean="0"/>
                  <a:t>bin containing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elements</a:t>
                </a:r>
              </a:p>
              <a:p>
                <a:pPr lvl="1"/>
                <a:r>
                  <a:rPr lang="en-US" dirty="0"/>
                  <a:t>The algorithm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elements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 smtClean="0"/>
                  <a:t> balls</a:t>
                </a:r>
              </a:p>
              <a:p>
                <a:pPr lvl="1"/>
                <a:r>
                  <a:rPr lang="en-US" dirty="0"/>
                  <a:t>No server receives more </a:t>
                </a:r>
                <a:r>
                  <a:rPr lang="en-US" dirty="0" smtClean="0"/>
                  <a:t>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elements as long as every </a:t>
                </a:r>
                <a:r>
                  <a:rPr lang="en-US" dirty="0" smtClean="0"/>
                  <a:t>bin contains </a:t>
                </a:r>
                <a:r>
                  <a:rPr lang="en-US" dirty="0"/>
                  <a:t>at least one </a:t>
                </a:r>
                <a:r>
                  <a:rPr lang="en-US" dirty="0" smtClean="0"/>
                  <a:t>splitter</a:t>
                </a:r>
              </a:p>
              <a:p>
                <a:pPr lvl="1"/>
                <a:r>
                  <a:rPr lang="en-US" altLang="en-US" dirty="0" smtClean="0"/>
                  <a:t>This is the case </a:t>
                </a:r>
                <a:r>
                  <a:rPr lang="en-US" dirty="0" smtClean="0"/>
                  <a:t>as long </a:t>
                </a:r>
                <a:r>
                  <a:rPr lang="en-US" dirty="0"/>
                  <a:t>as every </a:t>
                </a:r>
                <a:r>
                  <a:rPr lang="en-US" dirty="0" smtClean="0"/>
                  <a:t>bin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≥4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dirty="0"/>
                  <a:t> sampled </a:t>
                </a:r>
                <a:r>
                  <a:rPr lang="en-US" dirty="0" smtClean="0"/>
                  <a:t>elements, i.e.,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4 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balls</a:t>
                </a:r>
              </a:p>
              <a:p>
                <a:pPr lvl="1"/>
                <a:endParaRPr lang="en-US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4000"/>
                <a:ext cx="7886700" cy="5197475"/>
              </a:xfrm>
              <a:blipFill>
                <a:blip r:embed="rId2"/>
                <a:stretch>
                  <a:fillRect l="-1314" t="-2462" r="-2087" b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9C8EC9-582B-4B26-A8AC-B8EA09B2E80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62626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262626">
                  <a:lumMod val="85000"/>
                  <a:lumOff val="1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44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14188</TotalTime>
  <Words>734</Words>
  <Application>Microsoft Office PowerPoint</Application>
  <PresentationFormat>On-screen Show (4:3)</PresentationFormat>
  <Paragraphs>308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Cambria Math</vt:lpstr>
      <vt:lpstr>Comic Sans MS</vt:lpstr>
      <vt:lpstr>Courier New</vt:lpstr>
      <vt:lpstr>Georgia</vt:lpstr>
      <vt:lpstr>Monotype Sorts</vt:lpstr>
      <vt:lpstr>新細明體</vt:lpstr>
      <vt:lpstr>Symbol</vt:lpstr>
      <vt:lpstr>Times New Roman</vt:lpstr>
      <vt:lpstr>Introducing PowerPoint 2010</vt:lpstr>
      <vt:lpstr>Algorithm Design  for Big Data Systems</vt:lpstr>
      <vt:lpstr>Embarrassingly Parallel Problems</vt:lpstr>
      <vt:lpstr>Divide and Conquer</vt:lpstr>
      <vt:lpstr>Classical Divide-and-Conquer</vt:lpstr>
      <vt:lpstr>Prefix Sums</vt:lpstr>
      <vt:lpstr>Variants of Prefix Sums</vt:lpstr>
      <vt:lpstr>Sorting (Sample Sort)</vt:lpstr>
      <vt:lpstr>Distributed Sampling</vt:lpstr>
      <vt:lpstr>Balls and Bins</vt:lpstr>
      <vt:lpstr>The Maximum Subarray Problem</vt:lpstr>
      <vt:lpstr>A divide-and-conquer algorithm</vt:lpstr>
      <vt:lpstr>Solving case 3</vt:lpstr>
      <vt:lpstr>The (binary) divide-and-conquer algorithm</vt:lpstr>
      <vt:lpstr>If we use the same algorithm on Spark:</vt:lpstr>
      <vt:lpstr>A linear-time algorithm?</vt:lpstr>
      <vt:lpstr>A linear-time (Θ(𝑛)) algorithm?</vt:lpstr>
      <vt:lpstr>The linear-time algorithm</vt:lpstr>
      <vt:lpstr>A simpler and more efficient algorithm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Ke Yi</cp:lastModifiedBy>
  <cp:revision>1071</cp:revision>
  <cp:lastPrinted>2005-06-13T17:20:42Z</cp:lastPrinted>
  <dcterms:created xsi:type="dcterms:W3CDTF">1999-12-31T01:41:01Z</dcterms:created>
  <dcterms:modified xsi:type="dcterms:W3CDTF">2017-10-30T14:24:41Z</dcterms:modified>
</cp:coreProperties>
</file>