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  <p:sldMasterId id="2147483772" r:id="rId2"/>
  </p:sldMasterIdLst>
  <p:notesMasterIdLst>
    <p:notesMasterId r:id="rId20"/>
  </p:notesMasterIdLst>
  <p:handoutMasterIdLst>
    <p:handoutMasterId r:id="rId21"/>
  </p:handoutMasterIdLst>
  <p:sldIdLst>
    <p:sldId id="499" r:id="rId3"/>
    <p:sldId id="390" r:id="rId4"/>
    <p:sldId id="500" r:id="rId5"/>
    <p:sldId id="501" r:id="rId6"/>
    <p:sldId id="502" r:id="rId7"/>
    <p:sldId id="503" r:id="rId8"/>
    <p:sldId id="504" r:id="rId9"/>
    <p:sldId id="513" r:id="rId10"/>
    <p:sldId id="514" r:id="rId11"/>
    <p:sldId id="515" r:id="rId12"/>
    <p:sldId id="505" r:id="rId13"/>
    <p:sldId id="397" r:id="rId14"/>
    <p:sldId id="512" r:id="rId15"/>
    <p:sldId id="507" r:id="rId16"/>
    <p:sldId id="508" r:id="rId17"/>
    <p:sldId id="509" r:id="rId18"/>
    <p:sldId id="51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ke" initials="y" lastIdx="1" clrIdx="0">
    <p:extLst>
      <p:ext uri="{19B8F6BF-5375-455C-9EA6-DF929625EA0E}">
        <p15:presenceInfo xmlns:p15="http://schemas.microsoft.com/office/powerpoint/2012/main" userId="S-1-5-21-720780846-2066618403-860360866-344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D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69" y="2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9761D-1F95-3B4C-BE9C-CDD1389A881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DCD51-711A-044D-9B2C-C47F74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5A596-FA52-0448-9C24-EA3FEFB30C0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5791-7364-9E4F-986D-297FD347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9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08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10/30/2017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5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10/30/2017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703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10/30/2017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48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10/30/2017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99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10/30/2017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01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10/30/2017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290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600">
              <a:solidFill>
                <a:srgbClr val="000000"/>
              </a:solidFill>
            </a:endParaRP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0704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E97DF6-8530-4AA9-A0BD-253AF5A1A000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706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2F39E0-0D49-40EB-88F9-3ECD03A727F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26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2D1212-62E6-4D5A-A608-C53A48A0181B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343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095AB1-043E-4E5D-98CF-30D9F43535BA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6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</a:rPr>
              <a:t>      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94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028E88-4E86-4D0E-BBC5-52E477371FC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069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9F12E0-D231-438B-961E-2005A0179E8F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72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F4BDB7-34B3-4CAE-9C75-ACC7909DA2E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49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A063BE-5606-466D-B2EF-7169C213D91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4507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4E0E1E-A02C-4FA7-963D-2C9FEDD90ACE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0360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67A3EE-C4BB-4F62-8F31-54430724B74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6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10/30/2017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09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10/30/2017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85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10/30/2017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080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10/30/2017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2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10/30/2017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132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10/30/2017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8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10/30/2017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95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914400"/>
              <a:t>10/30/2017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914400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8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08BB8DD2-BCD0-4070-9DD8-B6ABE93B609A}" type="slidenum">
              <a:rPr kumimoji="1" lang="en-US" altLang="en-US" smtClean="0">
                <a:solidFill>
                  <a:srgbClr val="000000"/>
                </a:solidFill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64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4" Type="http://schemas.openxmlformats.org/officeDocument/2006/relationships/image" Target="../media/image15.tm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e.ust.hk/msbd5003/nb/graph.ipynb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8702" y="1143000"/>
            <a:ext cx="8832897" cy="1981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800" dirty="0" smtClean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26" y="1143000"/>
            <a:ext cx="7180208" cy="349857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444826" y="1143000"/>
            <a:ext cx="1771300" cy="244303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661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Computing Depth of a Tree</a:t>
            </a:r>
            <a:endParaRPr lang="en-US" dirty="0"/>
          </a:p>
        </p:txBody>
      </p:sp>
      <p:pic>
        <p:nvPicPr>
          <p:cNvPr id="1026" name="Picture 2" descr="https://web.cs.wpi.edu/~cs507/f98/classes/class04/fig01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5245" y="1036360"/>
            <a:ext cx="6594116" cy="307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7626" y="4180344"/>
            <a:ext cx="7560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If the tree is shallow, use BFS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What if the tree is very deep?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each edge, make two copies: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one going up (initial d = +1)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one going down (initial d = -1)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Treat each copy as a vertex, build links between them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Run list ranking and return the largest d</a:t>
            </a:r>
            <a:endParaRPr lang="en-US" sz="2400" dirty="0"/>
          </a:p>
        </p:txBody>
      </p:sp>
      <p:sp>
        <p:nvSpPr>
          <p:cNvPr id="22" name="Freeform 21"/>
          <p:cNvSpPr/>
          <p:nvPr/>
        </p:nvSpPr>
        <p:spPr>
          <a:xfrm>
            <a:off x="2882537" y="1419497"/>
            <a:ext cx="2124892" cy="2804160"/>
          </a:xfrm>
          <a:custGeom>
            <a:avLst/>
            <a:gdLst>
              <a:gd name="connsiteX0" fmla="*/ 766354 w 2124892"/>
              <a:gd name="connsiteY0" fmla="*/ 52251 h 2804160"/>
              <a:gd name="connsiteX1" fmla="*/ 722812 w 2124892"/>
              <a:gd name="connsiteY1" fmla="*/ 69668 h 2804160"/>
              <a:gd name="connsiteX2" fmla="*/ 696686 w 2124892"/>
              <a:gd name="connsiteY2" fmla="*/ 78377 h 2804160"/>
              <a:gd name="connsiteX3" fmla="*/ 679269 w 2124892"/>
              <a:gd name="connsiteY3" fmla="*/ 104503 h 2804160"/>
              <a:gd name="connsiteX4" fmla="*/ 627017 w 2124892"/>
              <a:gd name="connsiteY4" fmla="*/ 121920 h 2804160"/>
              <a:gd name="connsiteX5" fmla="*/ 557349 w 2124892"/>
              <a:gd name="connsiteY5" fmla="*/ 191588 h 2804160"/>
              <a:gd name="connsiteX6" fmla="*/ 531223 w 2124892"/>
              <a:gd name="connsiteY6" fmla="*/ 217714 h 2804160"/>
              <a:gd name="connsiteX7" fmla="*/ 487680 w 2124892"/>
              <a:gd name="connsiteY7" fmla="*/ 261257 h 2804160"/>
              <a:gd name="connsiteX8" fmla="*/ 426720 w 2124892"/>
              <a:gd name="connsiteY8" fmla="*/ 330925 h 2804160"/>
              <a:gd name="connsiteX9" fmla="*/ 391886 w 2124892"/>
              <a:gd name="connsiteY9" fmla="*/ 374468 h 2804160"/>
              <a:gd name="connsiteX10" fmla="*/ 348343 w 2124892"/>
              <a:gd name="connsiteY10" fmla="*/ 418011 h 2804160"/>
              <a:gd name="connsiteX11" fmla="*/ 304800 w 2124892"/>
              <a:gd name="connsiteY11" fmla="*/ 461554 h 2804160"/>
              <a:gd name="connsiteX12" fmla="*/ 287383 w 2124892"/>
              <a:gd name="connsiteY12" fmla="*/ 487680 h 2804160"/>
              <a:gd name="connsiteX13" fmla="*/ 235132 w 2124892"/>
              <a:gd name="connsiteY13" fmla="*/ 522514 h 2804160"/>
              <a:gd name="connsiteX14" fmla="*/ 217714 w 2124892"/>
              <a:gd name="connsiteY14" fmla="*/ 539931 h 2804160"/>
              <a:gd name="connsiteX15" fmla="*/ 200297 w 2124892"/>
              <a:gd name="connsiteY15" fmla="*/ 566057 h 2804160"/>
              <a:gd name="connsiteX16" fmla="*/ 174172 w 2124892"/>
              <a:gd name="connsiteY16" fmla="*/ 583474 h 2804160"/>
              <a:gd name="connsiteX17" fmla="*/ 165463 w 2124892"/>
              <a:gd name="connsiteY17" fmla="*/ 609600 h 2804160"/>
              <a:gd name="connsiteX18" fmla="*/ 139337 w 2124892"/>
              <a:gd name="connsiteY18" fmla="*/ 627017 h 2804160"/>
              <a:gd name="connsiteX19" fmla="*/ 95794 w 2124892"/>
              <a:gd name="connsiteY19" fmla="*/ 705394 h 2804160"/>
              <a:gd name="connsiteX20" fmla="*/ 60960 w 2124892"/>
              <a:gd name="connsiteY20" fmla="*/ 757645 h 2804160"/>
              <a:gd name="connsiteX21" fmla="*/ 52252 w 2124892"/>
              <a:gd name="connsiteY21" fmla="*/ 792480 h 2804160"/>
              <a:gd name="connsiteX22" fmla="*/ 34834 w 2124892"/>
              <a:gd name="connsiteY22" fmla="*/ 818605 h 2804160"/>
              <a:gd name="connsiteX23" fmla="*/ 26126 w 2124892"/>
              <a:gd name="connsiteY23" fmla="*/ 862148 h 2804160"/>
              <a:gd name="connsiteX24" fmla="*/ 8709 w 2124892"/>
              <a:gd name="connsiteY24" fmla="*/ 896983 h 2804160"/>
              <a:gd name="connsiteX25" fmla="*/ 0 w 2124892"/>
              <a:gd name="connsiteY25" fmla="*/ 1045028 h 2804160"/>
              <a:gd name="connsiteX26" fmla="*/ 8709 w 2124892"/>
              <a:gd name="connsiteY26" fmla="*/ 1375954 h 2804160"/>
              <a:gd name="connsiteX27" fmla="*/ 17417 w 2124892"/>
              <a:gd name="connsiteY27" fmla="*/ 1402080 h 2804160"/>
              <a:gd name="connsiteX28" fmla="*/ 34834 w 2124892"/>
              <a:gd name="connsiteY28" fmla="*/ 1471748 h 2804160"/>
              <a:gd name="connsiteX29" fmla="*/ 87086 w 2124892"/>
              <a:gd name="connsiteY29" fmla="*/ 1515291 h 2804160"/>
              <a:gd name="connsiteX30" fmla="*/ 113212 w 2124892"/>
              <a:gd name="connsiteY30" fmla="*/ 1524000 h 2804160"/>
              <a:gd name="connsiteX31" fmla="*/ 235132 w 2124892"/>
              <a:gd name="connsiteY31" fmla="*/ 1515291 h 2804160"/>
              <a:gd name="connsiteX32" fmla="*/ 261257 w 2124892"/>
              <a:gd name="connsiteY32" fmla="*/ 1506583 h 2804160"/>
              <a:gd name="connsiteX33" fmla="*/ 304800 w 2124892"/>
              <a:gd name="connsiteY33" fmla="*/ 1497874 h 2804160"/>
              <a:gd name="connsiteX34" fmla="*/ 357052 w 2124892"/>
              <a:gd name="connsiteY34" fmla="*/ 1436914 h 2804160"/>
              <a:gd name="connsiteX35" fmla="*/ 409303 w 2124892"/>
              <a:gd name="connsiteY35" fmla="*/ 1367245 h 2804160"/>
              <a:gd name="connsiteX36" fmla="*/ 418012 w 2124892"/>
              <a:gd name="connsiteY36" fmla="*/ 1332411 h 2804160"/>
              <a:gd name="connsiteX37" fmla="*/ 426720 w 2124892"/>
              <a:gd name="connsiteY37" fmla="*/ 1271451 h 2804160"/>
              <a:gd name="connsiteX38" fmla="*/ 435429 w 2124892"/>
              <a:gd name="connsiteY38" fmla="*/ 1227908 h 2804160"/>
              <a:gd name="connsiteX39" fmla="*/ 452846 w 2124892"/>
              <a:gd name="connsiteY39" fmla="*/ 1071154 h 2804160"/>
              <a:gd name="connsiteX40" fmla="*/ 461554 w 2124892"/>
              <a:gd name="connsiteY40" fmla="*/ 1045028 h 2804160"/>
              <a:gd name="connsiteX41" fmla="*/ 470263 w 2124892"/>
              <a:gd name="connsiteY41" fmla="*/ 975360 h 2804160"/>
              <a:gd name="connsiteX42" fmla="*/ 478972 w 2124892"/>
              <a:gd name="connsiteY42" fmla="*/ 940525 h 2804160"/>
              <a:gd name="connsiteX43" fmla="*/ 505097 w 2124892"/>
              <a:gd name="connsiteY43" fmla="*/ 931817 h 2804160"/>
              <a:gd name="connsiteX44" fmla="*/ 522514 w 2124892"/>
              <a:gd name="connsiteY44" fmla="*/ 957943 h 2804160"/>
              <a:gd name="connsiteX45" fmla="*/ 522514 w 2124892"/>
              <a:gd name="connsiteY45" fmla="*/ 1158240 h 2804160"/>
              <a:gd name="connsiteX46" fmla="*/ 531223 w 2124892"/>
              <a:gd name="connsiteY46" fmla="*/ 1349828 h 2804160"/>
              <a:gd name="connsiteX47" fmla="*/ 557349 w 2124892"/>
              <a:gd name="connsiteY47" fmla="*/ 1454331 h 2804160"/>
              <a:gd name="connsiteX48" fmla="*/ 574766 w 2124892"/>
              <a:gd name="connsiteY48" fmla="*/ 1480457 h 2804160"/>
              <a:gd name="connsiteX49" fmla="*/ 600892 w 2124892"/>
              <a:gd name="connsiteY49" fmla="*/ 1489165 h 2804160"/>
              <a:gd name="connsiteX50" fmla="*/ 618309 w 2124892"/>
              <a:gd name="connsiteY50" fmla="*/ 1506583 h 2804160"/>
              <a:gd name="connsiteX51" fmla="*/ 757646 w 2124892"/>
              <a:gd name="connsiteY51" fmla="*/ 1506583 h 2804160"/>
              <a:gd name="connsiteX52" fmla="*/ 801189 w 2124892"/>
              <a:gd name="connsiteY52" fmla="*/ 1463040 h 2804160"/>
              <a:gd name="connsiteX53" fmla="*/ 844732 w 2124892"/>
              <a:gd name="connsiteY53" fmla="*/ 1419497 h 2804160"/>
              <a:gd name="connsiteX54" fmla="*/ 879566 w 2124892"/>
              <a:gd name="connsiteY54" fmla="*/ 1402080 h 2804160"/>
              <a:gd name="connsiteX55" fmla="*/ 905692 w 2124892"/>
              <a:gd name="connsiteY55" fmla="*/ 1384663 h 2804160"/>
              <a:gd name="connsiteX56" fmla="*/ 931817 w 2124892"/>
              <a:gd name="connsiteY56" fmla="*/ 1375954 h 2804160"/>
              <a:gd name="connsiteX57" fmla="*/ 957943 w 2124892"/>
              <a:gd name="connsiteY57" fmla="*/ 1349828 h 2804160"/>
              <a:gd name="connsiteX58" fmla="*/ 975360 w 2124892"/>
              <a:gd name="connsiteY58" fmla="*/ 1297577 h 2804160"/>
              <a:gd name="connsiteX59" fmla="*/ 966652 w 2124892"/>
              <a:gd name="connsiteY59" fmla="*/ 1132114 h 2804160"/>
              <a:gd name="connsiteX60" fmla="*/ 931817 w 2124892"/>
              <a:gd name="connsiteY60" fmla="*/ 992777 h 2804160"/>
              <a:gd name="connsiteX61" fmla="*/ 923109 w 2124892"/>
              <a:gd name="connsiteY61" fmla="*/ 949234 h 2804160"/>
              <a:gd name="connsiteX62" fmla="*/ 905692 w 2124892"/>
              <a:gd name="connsiteY62" fmla="*/ 923108 h 2804160"/>
              <a:gd name="connsiteX63" fmla="*/ 888274 w 2124892"/>
              <a:gd name="connsiteY63" fmla="*/ 888274 h 2804160"/>
              <a:gd name="connsiteX64" fmla="*/ 879566 w 2124892"/>
              <a:gd name="connsiteY64" fmla="*/ 844731 h 2804160"/>
              <a:gd name="connsiteX65" fmla="*/ 853440 w 2124892"/>
              <a:gd name="connsiteY65" fmla="*/ 783771 h 2804160"/>
              <a:gd name="connsiteX66" fmla="*/ 844732 w 2124892"/>
              <a:gd name="connsiteY66" fmla="*/ 740228 h 2804160"/>
              <a:gd name="connsiteX67" fmla="*/ 836023 w 2124892"/>
              <a:gd name="connsiteY67" fmla="*/ 705394 h 2804160"/>
              <a:gd name="connsiteX68" fmla="*/ 853440 w 2124892"/>
              <a:gd name="connsiteY68" fmla="*/ 505097 h 2804160"/>
              <a:gd name="connsiteX69" fmla="*/ 870857 w 2124892"/>
              <a:gd name="connsiteY69" fmla="*/ 470263 h 2804160"/>
              <a:gd name="connsiteX70" fmla="*/ 879566 w 2124892"/>
              <a:gd name="connsiteY70" fmla="*/ 400594 h 2804160"/>
              <a:gd name="connsiteX71" fmla="*/ 905692 w 2124892"/>
              <a:gd name="connsiteY71" fmla="*/ 391885 h 2804160"/>
              <a:gd name="connsiteX72" fmla="*/ 940526 w 2124892"/>
              <a:gd name="connsiteY72" fmla="*/ 383177 h 2804160"/>
              <a:gd name="connsiteX73" fmla="*/ 1166949 w 2124892"/>
              <a:gd name="connsiteY73" fmla="*/ 426720 h 2804160"/>
              <a:gd name="connsiteX74" fmla="*/ 1193074 w 2124892"/>
              <a:gd name="connsiteY74" fmla="*/ 452845 h 2804160"/>
              <a:gd name="connsiteX75" fmla="*/ 1210492 w 2124892"/>
              <a:gd name="connsiteY75" fmla="*/ 496388 h 2804160"/>
              <a:gd name="connsiteX76" fmla="*/ 1210492 w 2124892"/>
              <a:gd name="connsiteY76" fmla="*/ 757645 h 2804160"/>
              <a:gd name="connsiteX77" fmla="*/ 1193074 w 2124892"/>
              <a:gd name="connsiteY77" fmla="*/ 827314 h 2804160"/>
              <a:gd name="connsiteX78" fmla="*/ 1175657 w 2124892"/>
              <a:gd name="connsiteY78" fmla="*/ 888274 h 2804160"/>
              <a:gd name="connsiteX79" fmla="*/ 1132114 w 2124892"/>
              <a:gd name="connsiteY79" fmla="*/ 940525 h 2804160"/>
              <a:gd name="connsiteX80" fmla="*/ 1114697 w 2124892"/>
              <a:gd name="connsiteY80" fmla="*/ 992777 h 2804160"/>
              <a:gd name="connsiteX81" fmla="*/ 1105989 w 2124892"/>
              <a:gd name="connsiteY81" fmla="*/ 1018903 h 2804160"/>
              <a:gd name="connsiteX82" fmla="*/ 1088572 w 2124892"/>
              <a:gd name="connsiteY82" fmla="*/ 1088571 h 2804160"/>
              <a:gd name="connsiteX83" fmla="*/ 1088572 w 2124892"/>
              <a:gd name="connsiteY83" fmla="*/ 1271451 h 2804160"/>
              <a:gd name="connsiteX84" fmla="*/ 1105989 w 2124892"/>
              <a:gd name="connsiteY84" fmla="*/ 1323703 h 2804160"/>
              <a:gd name="connsiteX85" fmla="*/ 1123406 w 2124892"/>
              <a:gd name="connsiteY85" fmla="*/ 1349828 h 2804160"/>
              <a:gd name="connsiteX86" fmla="*/ 1193074 w 2124892"/>
              <a:gd name="connsiteY86" fmla="*/ 1436914 h 2804160"/>
              <a:gd name="connsiteX87" fmla="*/ 1245326 w 2124892"/>
              <a:gd name="connsiteY87" fmla="*/ 1471748 h 2804160"/>
              <a:gd name="connsiteX88" fmla="*/ 1288869 w 2124892"/>
              <a:gd name="connsiteY88" fmla="*/ 1515291 h 2804160"/>
              <a:gd name="connsiteX89" fmla="*/ 1332412 w 2124892"/>
              <a:gd name="connsiteY89" fmla="*/ 1567543 h 2804160"/>
              <a:gd name="connsiteX90" fmla="*/ 1341120 w 2124892"/>
              <a:gd name="connsiteY90" fmla="*/ 1715588 h 2804160"/>
              <a:gd name="connsiteX91" fmla="*/ 1306286 w 2124892"/>
              <a:gd name="connsiteY91" fmla="*/ 1776548 h 2804160"/>
              <a:gd name="connsiteX92" fmla="*/ 1280160 w 2124892"/>
              <a:gd name="connsiteY92" fmla="*/ 1837508 h 2804160"/>
              <a:gd name="connsiteX93" fmla="*/ 1262743 w 2124892"/>
              <a:gd name="connsiteY93" fmla="*/ 1863634 h 2804160"/>
              <a:gd name="connsiteX94" fmla="*/ 1254034 w 2124892"/>
              <a:gd name="connsiteY94" fmla="*/ 1889760 h 2804160"/>
              <a:gd name="connsiteX95" fmla="*/ 1236617 w 2124892"/>
              <a:gd name="connsiteY95" fmla="*/ 1915885 h 2804160"/>
              <a:gd name="connsiteX96" fmla="*/ 1201783 w 2124892"/>
              <a:gd name="connsiteY96" fmla="*/ 1959428 h 2804160"/>
              <a:gd name="connsiteX97" fmla="*/ 1193074 w 2124892"/>
              <a:gd name="connsiteY97" fmla="*/ 1985554 h 2804160"/>
              <a:gd name="connsiteX98" fmla="*/ 1158240 w 2124892"/>
              <a:gd name="connsiteY98" fmla="*/ 2055223 h 2804160"/>
              <a:gd name="connsiteX99" fmla="*/ 1140823 w 2124892"/>
              <a:gd name="connsiteY99" fmla="*/ 2098765 h 2804160"/>
              <a:gd name="connsiteX100" fmla="*/ 1097280 w 2124892"/>
              <a:gd name="connsiteY100" fmla="*/ 2159725 h 2804160"/>
              <a:gd name="connsiteX101" fmla="*/ 1088572 w 2124892"/>
              <a:gd name="connsiteY101" fmla="*/ 2194560 h 2804160"/>
              <a:gd name="connsiteX102" fmla="*/ 1062446 w 2124892"/>
              <a:gd name="connsiteY102" fmla="*/ 2246811 h 2804160"/>
              <a:gd name="connsiteX103" fmla="*/ 1053737 w 2124892"/>
              <a:gd name="connsiteY103" fmla="*/ 2299063 h 2804160"/>
              <a:gd name="connsiteX104" fmla="*/ 1045029 w 2124892"/>
              <a:gd name="connsiteY104" fmla="*/ 2342605 h 2804160"/>
              <a:gd name="connsiteX105" fmla="*/ 1045029 w 2124892"/>
              <a:gd name="connsiteY105" fmla="*/ 2656114 h 2804160"/>
              <a:gd name="connsiteX106" fmla="*/ 1062446 w 2124892"/>
              <a:gd name="connsiteY106" fmla="*/ 2734491 h 2804160"/>
              <a:gd name="connsiteX107" fmla="*/ 1132114 w 2124892"/>
              <a:gd name="connsiteY107" fmla="*/ 2769325 h 2804160"/>
              <a:gd name="connsiteX108" fmla="*/ 1166949 w 2124892"/>
              <a:gd name="connsiteY108" fmla="*/ 2786743 h 2804160"/>
              <a:gd name="connsiteX109" fmla="*/ 1201783 w 2124892"/>
              <a:gd name="connsiteY109" fmla="*/ 2795451 h 2804160"/>
              <a:gd name="connsiteX110" fmla="*/ 1227909 w 2124892"/>
              <a:gd name="connsiteY110" fmla="*/ 2804160 h 2804160"/>
              <a:gd name="connsiteX111" fmla="*/ 1419497 w 2124892"/>
              <a:gd name="connsiteY111" fmla="*/ 2795451 h 2804160"/>
              <a:gd name="connsiteX112" fmla="*/ 1428206 w 2124892"/>
              <a:gd name="connsiteY112" fmla="*/ 2769325 h 2804160"/>
              <a:gd name="connsiteX113" fmla="*/ 1480457 w 2124892"/>
              <a:gd name="connsiteY113" fmla="*/ 2699657 h 2804160"/>
              <a:gd name="connsiteX114" fmla="*/ 1497874 w 2124892"/>
              <a:gd name="connsiteY114" fmla="*/ 2638697 h 2804160"/>
              <a:gd name="connsiteX115" fmla="*/ 1506583 w 2124892"/>
              <a:gd name="connsiteY115" fmla="*/ 2603863 h 2804160"/>
              <a:gd name="connsiteX116" fmla="*/ 1515292 w 2124892"/>
              <a:gd name="connsiteY116" fmla="*/ 2577737 h 2804160"/>
              <a:gd name="connsiteX117" fmla="*/ 1541417 w 2124892"/>
              <a:gd name="connsiteY117" fmla="*/ 2455817 h 2804160"/>
              <a:gd name="connsiteX118" fmla="*/ 1550126 w 2124892"/>
              <a:gd name="connsiteY118" fmla="*/ 2420983 h 2804160"/>
              <a:gd name="connsiteX119" fmla="*/ 1558834 w 2124892"/>
              <a:gd name="connsiteY119" fmla="*/ 2342605 h 2804160"/>
              <a:gd name="connsiteX120" fmla="*/ 1567543 w 2124892"/>
              <a:gd name="connsiteY120" fmla="*/ 2316480 h 2804160"/>
              <a:gd name="connsiteX121" fmla="*/ 1576252 w 2124892"/>
              <a:gd name="connsiteY121" fmla="*/ 2481943 h 2804160"/>
              <a:gd name="connsiteX122" fmla="*/ 1584960 w 2124892"/>
              <a:gd name="connsiteY122" fmla="*/ 2508068 h 2804160"/>
              <a:gd name="connsiteX123" fmla="*/ 1672046 w 2124892"/>
              <a:gd name="connsiteY123" fmla="*/ 2577737 h 2804160"/>
              <a:gd name="connsiteX124" fmla="*/ 1733006 w 2124892"/>
              <a:gd name="connsiteY124" fmla="*/ 2656114 h 2804160"/>
              <a:gd name="connsiteX125" fmla="*/ 1785257 w 2124892"/>
              <a:gd name="connsiteY125" fmla="*/ 2673531 h 2804160"/>
              <a:gd name="connsiteX126" fmla="*/ 1959429 w 2124892"/>
              <a:gd name="connsiteY126" fmla="*/ 2664823 h 2804160"/>
              <a:gd name="connsiteX127" fmla="*/ 2002972 w 2124892"/>
              <a:gd name="connsiteY127" fmla="*/ 2656114 h 2804160"/>
              <a:gd name="connsiteX128" fmla="*/ 2029097 w 2124892"/>
              <a:gd name="connsiteY128" fmla="*/ 2629988 h 2804160"/>
              <a:gd name="connsiteX129" fmla="*/ 2037806 w 2124892"/>
              <a:gd name="connsiteY129" fmla="*/ 2603863 h 2804160"/>
              <a:gd name="connsiteX130" fmla="*/ 2055223 w 2124892"/>
              <a:gd name="connsiteY130" fmla="*/ 2586445 h 2804160"/>
              <a:gd name="connsiteX131" fmla="*/ 2072640 w 2124892"/>
              <a:gd name="connsiteY131" fmla="*/ 2560320 h 2804160"/>
              <a:gd name="connsiteX132" fmla="*/ 2090057 w 2124892"/>
              <a:gd name="connsiteY132" fmla="*/ 2499360 h 2804160"/>
              <a:gd name="connsiteX133" fmla="*/ 2107474 w 2124892"/>
              <a:gd name="connsiteY133" fmla="*/ 2473234 h 2804160"/>
              <a:gd name="connsiteX134" fmla="*/ 2116183 w 2124892"/>
              <a:gd name="connsiteY134" fmla="*/ 2403565 h 2804160"/>
              <a:gd name="connsiteX135" fmla="*/ 2124892 w 2124892"/>
              <a:gd name="connsiteY135" fmla="*/ 2368731 h 2804160"/>
              <a:gd name="connsiteX136" fmla="*/ 2116183 w 2124892"/>
              <a:gd name="connsiteY136" fmla="*/ 2185851 h 2804160"/>
              <a:gd name="connsiteX137" fmla="*/ 2098766 w 2124892"/>
              <a:gd name="connsiteY137" fmla="*/ 2116183 h 2804160"/>
              <a:gd name="connsiteX138" fmla="*/ 2081349 w 2124892"/>
              <a:gd name="connsiteY138" fmla="*/ 2090057 h 2804160"/>
              <a:gd name="connsiteX139" fmla="*/ 2046514 w 2124892"/>
              <a:gd name="connsiteY139" fmla="*/ 2011680 h 2804160"/>
              <a:gd name="connsiteX140" fmla="*/ 2020389 w 2124892"/>
              <a:gd name="connsiteY140" fmla="*/ 1959428 h 2804160"/>
              <a:gd name="connsiteX141" fmla="*/ 2011680 w 2124892"/>
              <a:gd name="connsiteY141" fmla="*/ 1933303 h 2804160"/>
              <a:gd name="connsiteX142" fmla="*/ 1994263 w 2124892"/>
              <a:gd name="connsiteY142" fmla="*/ 1915885 h 2804160"/>
              <a:gd name="connsiteX143" fmla="*/ 1976846 w 2124892"/>
              <a:gd name="connsiteY143" fmla="*/ 1889760 h 2804160"/>
              <a:gd name="connsiteX144" fmla="*/ 1959429 w 2124892"/>
              <a:gd name="connsiteY144" fmla="*/ 1828800 h 2804160"/>
              <a:gd name="connsiteX145" fmla="*/ 1942012 w 2124892"/>
              <a:gd name="connsiteY145" fmla="*/ 1767840 h 2804160"/>
              <a:gd name="connsiteX146" fmla="*/ 1933303 w 2124892"/>
              <a:gd name="connsiteY146" fmla="*/ 1654628 h 2804160"/>
              <a:gd name="connsiteX147" fmla="*/ 1915886 w 2124892"/>
              <a:gd name="connsiteY147" fmla="*/ 1602377 h 2804160"/>
              <a:gd name="connsiteX148" fmla="*/ 1907177 w 2124892"/>
              <a:gd name="connsiteY148" fmla="*/ 1567543 h 2804160"/>
              <a:gd name="connsiteX149" fmla="*/ 1898469 w 2124892"/>
              <a:gd name="connsiteY149" fmla="*/ 1515291 h 2804160"/>
              <a:gd name="connsiteX150" fmla="*/ 1872343 w 2124892"/>
              <a:gd name="connsiteY150" fmla="*/ 1489165 h 2804160"/>
              <a:gd name="connsiteX151" fmla="*/ 1820092 w 2124892"/>
              <a:gd name="connsiteY151" fmla="*/ 1419497 h 2804160"/>
              <a:gd name="connsiteX152" fmla="*/ 1802674 w 2124892"/>
              <a:gd name="connsiteY152" fmla="*/ 1393371 h 2804160"/>
              <a:gd name="connsiteX153" fmla="*/ 1776549 w 2124892"/>
              <a:gd name="connsiteY153" fmla="*/ 1375954 h 2804160"/>
              <a:gd name="connsiteX154" fmla="*/ 1741714 w 2124892"/>
              <a:gd name="connsiteY154" fmla="*/ 1323703 h 2804160"/>
              <a:gd name="connsiteX155" fmla="*/ 1715589 w 2124892"/>
              <a:gd name="connsiteY155" fmla="*/ 1262743 h 2804160"/>
              <a:gd name="connsiteX156" fmla="*/ 1724297 w 2124892"/>
              <a:gd name="connsiteY156" fmla="*/ 1193074 h 2804160"/>
              <a:gd name="connsiteX157" fmla="*/ 1733006 w 2124892"/>
              <a:gd name="connsiteY157" fmla="*/ 1166948 h 2804160"/>
              <a:gd name="connsiteX158" fmla="*/ 1776549 w 2124892"/>
              <a:gd name="connsiteY158" fmla="*/ 1123405 h 2804160"/>
              <a:gd name="connsiteX159" fmla="*/ 1828800 w 2124892"/>
              <a:gd name="connsiteY159" fmla="*/ 1088571 h 2804160"/>
              <a:gd name="connsiteX160" fmla="*/ 1863634 w 2124892"/>
              <a:gd name="connsiteY160" fmla="*/ 1027611 h 2804160"/>
              <a:gd name="connsiteX161" fmla="*/ 1889760 w 2124892"/>
              <a:gd name="connsiteY161" fmla="*/ 966651 h 2804160"/>
              <a:gd name="connsiteX162" fmla="*/ 1907177 w 2124892"/>
              <a:gd name="connsiteY162" fmla="*/ 940525 h 2804160"/>
              <a:gd name="connsiteX163" fmla="*/ 1915886 w 2124892"/>
              <a:gd name="connsiteY163" fmla="*/ 896983 h 2804160"/>
              <a:gd name="connsiteX164" fmla="*/ 1933303 w 2124892"/>
              <a:gd name="connsiteY164" fmla="*/ 714103 h 2804160"/>
              <a:gd name="connsiteX165" fmla="*/ 1924594 w 2124892"/>
              <a:gd name="connsiteY165" fmla="*/ 496388 h 2804160"/>
              <a:gd name="connsiteX166" fmla="*/ 1915886 w 2124892"/>
              <a:gd name="connsiteY166" fmla="*/ 470263 h 2804160"/>
              <a:gd name="connsiteX167" fmla="*/ 1907177 w 2124892"/>
              <a:gd name="connsiteY167" fmla="*/ 435428 h 2804160"/>
              <a:gd name="connsiteX168" fmla="*/ 1872343 w 2124892"/>
              <a:gd name="connsiteY168" fmla="*/ 383177 h 2804160"/>
              <a:gd name="connsiteX169" fmla="*/ 1828800 w 2124892"/>
              <a:gd name="connsiteY169" fmla="*/ 330925 h 2804160"/>
              <a:gd name="connsiteX170" fmla="*/ 1793966 w 2124892"/>
              <a:gd name="connsiteY170" fmla="*/ 296091 h 2804160"/>
              <a:gd name="connsiteX171" fmla="*/ 1767840 w 2124892"/>
              <a:gd name="connsiteY171" fmla="*/ 278674 h 2804160"/>
              <a:gd name="connsiteX172" fmla="*/ 1715589 w 2124892"/>
              <a:gd name="connsiteY172" fmla="*/ 235131 h 2804160"/>
              <a:gd name="connsiteX173" fmla="*/ 1698172 w 2124892"/>
              <a:gd name="connsiteY173" fmla="*/ 200297 h 2804160"/>
              <a:gd name="connsiteX174" fmla="*/ 1619794 w 2124892"/>
              <a:gd name="connsiteY174" fmla="*/ 156754 h 2804160"/>
              <a:gd name="connsiteX175" fmla="*/ 1532709 w 2124892"/>
              <a:gd name="connsiteY175" fmla="*/ 95794 h 2804160"/>
              <a:gd name="connsiteX176" fmla="*/ 1480457 w 2124892"/>
              <a:gd name="connsiteY176" fmla="*/ 78377 h 2804160"/>
              <a:gd name="connsiteX177" fmla="*/ 1428206 w 2124892"/>
              <a:gd name="connsiteY177" fmla="*/ 43543 h 2804160"/>
              <a:gd name="connsiteX178" fmla="*/ 1410789 w 2124892"/>
              <a:gd name="connsiteY178" fmla="*/ 26125 h 2804160"/>
              <a:gd name="connsiteX179" fmla="*/ 1384663 w 2124892"/>
              <a:gd name="connsiteY179" fmla="*/ 0 h 280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2124892" h="2804160">
                <a:moveTo>
                  <a:pt x="766354" y="52251"/>
                </a:moveTo>
                <a:cubicBezTo>
                  <a:pt x="751840" y="58057"/>
                  <a:pt x="737449" y="64179"/>
                  <a:pt x="722812" y="69668"/>
                </a:cubicBezTo>
                <a:cubicBezTo>
                  <a:pt x="714217" y="72891"/>
                  <a:pt x="703854" y="72642"/>
                  <a:pt x="696686" y="78377"/>
                </a:cubicBezTo>
                <a:cubicBezTo>
                  <a:pt x="688513" y="84915"/>
                  <a:pt x="688145" y="98956"/>
                  <a:pt x="679269" y="104503"/>
                </a:cubicBezTo>
                <a:cubicBezTo>
                  <a:pt x="663700" y="114233"/>
                  <a:pt x="627017" y="121920"/>
                  <a:pt x="627017" y="121920"/>
                </a:cubicBezTo>
                <a:lnTo>
                  <a:pt x="557349" y="191588"/>
                </a:lnTo>
                <a:cubicBezTo>
                  <a:pt x="548640" y="200297"/>
                  <a:pt x="538055" y="207466"/>
                  <a:pt x="531223" y="217714"/>
                </a:cubicBezTo>
                <a:cubicBezTo>
                  <a:pt x="508000" y="252549"/>
                  <a:pt x="522515" y="238034"/>
                  <a:pt x="487680" y="261257"/>
                </a:cubicBezTo>
                <a:cubicBezTo>
                  <a:pt x="447040" y="322217"/>
                  <a:pt x="470263" y="301897"/>
                  <a:pt x="426720" y="330925"/>
                </a:cubicBezTo>
                <a:cubicBezTo>
                  <a:pt x="409767" y="381787"/>
                  <a:pt x="431277" y="335077"/>
                  <a:pt x="391886" y="374468"/>
                </a:cubicBezTo>
                <a:cubicBezTo>
                  <a:pt x="333829" y="432525"/>
                  <a:pt x="418012" y="371566"/>
                  <a:pt x="348343" y="418011"/>
                </a:cubicBezTo>
                <a:cubicBezTo>
                  <a:pt x="301898" y="487680"/>
                  <a:pt x="362857" y="403497"/>
                  <a:pt x="304800" y="461554"/>
                </a:cubicBezTo>
                <a:cubicBezTo>
                  <a:pt x="297399" y="468955"/>
                  <a:pt x="295260" y="480788"/>
                  <a:pt x="287383" y="487680"/>
                </a:cubicBezTo>
                <a:cubicBezTo>
                  <a:pt x="271630" y="501464"/>
                  <a:pt x="249934" y="507713"/>
                  <a:pt x="235132" y="522514"/>
                </a:cubicBezTo>
                <a:cubicBezTo>
                  <a:pt x="229326" y="528320"/>
                  <a:pt x="222843" y="533520"/>
                  <a:pt x="217714" y="539931"/>
                </a:cubicBezTo>
                <a:cubicBezTo>
                  <a:pt x="211176" y="548104"/>
                  <a:pt x="207698" y="558656"/>
                  <a:pt x="200297" y="566057"/>
                </a:cubicBezTo>
                <a:cubicBezTo>
                  <a:pt x="192896" y="573458"/>
                  <a:pt x="182880" y="577668"/>
                  <a:pt x="174172" y="583474"/>
                </a:cubicBezTo>
                <a:cubicBezTo>
                  <a:pt x="171269" y="592183"/>
                  <a:pt x="171198" y="602432"/>
                  <a:pt x="165463" y="609600"/>
                </a:cubicBezTo>
                <a:cubicBezTo>
                  <a:pt x="158925" y="617773"/>
                  <a:pt x="144884" y="618141"/>
                  <a:pt x="139337" y="627017"/>
                </a:cubicBezTo>
                <a:cubicBezTo>
                  <a:pt x="68296" y="740681"/>
                  <a:pt x="168262" y="632926"/>
                  <a:pt x="95794" y="705394"/>
                </a:cubicBezTo>
                <a:cubicBezTo>
                  <a:pt x="68606" y="786964"/>
                  <a:pt x="113145" y="666320"/>
                  <a:pt x="60960" y="757645"/>
                </a:cubicBezTo>
                <a:cubicBezTo>
                  <a:pt x="55022" y="768037"/>
                  <a:pt x="56967" y="781479"/>
                  <a:pt x="52252" y="792480"/>
                </a:cubicBezTo>
                <a:cubicBezTo>
                  <a:pt x="48129" y="802100"/>
                  <a:pt x="40640" y="809897"/>
                  <a:pt x="34834" y="818605"/>
                </a:cubicBezTo>
                <a:cubicBezTo>
                  <a:pt x="31931" y="833119"/>
                  <a:pt x="30807" y="848106"/>
                  <a:pt x="26126" y="862148"/>
                </a:cubicBezTo>
                <a:cubicBezTo>
                  <a:pt x="22021" y="874464"/>
                  <a:pt x="10545" y="884131"/>
                  <a:pt x="8709" y="896983"/>
                </a:cubicBezTo>
                <a:cubicBezTo>
                  <a:pt x="1718" y="945920"/>
                  <a:pt x="2903" y="995680"/>
                  <a:pt x="0" y="1045028"/>
                </a:cubicBezTo>
                <a:cubicBezTo>
                  <a:pt x="2903" y="1155337"/>
                  <a:pt x="3333" y="1265738"/>
                  <a:pt x="8709" y="1375954"/>
                </a:cubicBezTo>
                <a:cubicBezTo>
                  <a:pt x="9156" y="1385123"/>
                  <a:pt x="15191" y="1393174"/>
                  <a:pt x="17417" y="1402080"/>
                </a:cubicBezTo>
                <a:cubicBezTo>
                  <a:pt x="19174" y="1409110"/>
                  <a:pt x="26873" y="1459806"/>
                  <a:pt x="34834" y="1471748"/>
                </a:cubicBezTo>
                <a:cubicBezTo>
                  <a:pt x="44465" y="1486194"/>
                  <a:pt x="71020" y="1507258"/>
                  <a:pt x="87086" y="1515291"/>
                </a:cubicBezTo>
                <a:cubicBezTo>
                  <a:pt x="95297" y="1519396"/>
                  <a:pt x="104503" y="1521097"/>
                  <a:pt x="113212" y="1524000"/>
                </a:cubicBezTo>
                <a:cubicBezTo>
                  <a:pt x="153852" y="1521097"/>
                  <a:pt x="194668" y="1520052"/>
                  <a:pt x="235132" y="1515291"/>
                </a:cubicBezTo>
                <a:cubicBezTo>
                  <a:pt x="244248" y="1514218"/>
                  <a:pt x="252352" y="1508809"/>
                  <a:pt x="261257" y="1506583"/>
                </a:cubicBezTo>
                <a:cubicBezTo>
                  <a:pt x="275617" y="1502993"/>
                  <a:pt x="290286" y="1500777"/>
                  <a:pt x="304800" y="1497874"/>
                </a:cubicBezTo>
                <a:cubicBezTo>
                  <a:pt x="334868" y="1467806"/>
                  <a:pt x="330986" y="1474151"/>
                  <a:pt x="357052" y="1436914"/>
                </a:cubicBezTo>
                <a:cubicBezTo>
                  <a:pt x="403007" y="1371264"/>
                  <a:pt x="374509" y="1402041"/>
                  <a:pt x="409303" y="1367245"/>
                </a:cubicBezTo>
                <a:cubicBezTo>
                  <a:pt x="412206" y="1355634"/>
                  <a:pt x="415871" y="1344187"/>
                  <a:pt x="418012" y="1332411"/>
                </a:cubicBezTo>
                <a:cubicBezTo>
                  <a:pt x="421684" y="1312216"/>
                  <a:pt x="423346" y="1291698"/>
                  <a:pt x="426720" y="1271451"/>
                </a:cubicBezTo>
                <a:cubicBezTo>
                  <a:pt x="429153" y="1256851"/>
                  <a:pt x="432526" y="1242422"/>
                  <a:pt x="435429" y="1227908"/>
                </a:cubicBezTo>
                <a:cubicBezTo>
                  <a:pt x="439102" y="1187506"/>
                  <a:pt x="444016" y="1115307"/>
                  <a:pt x="452846" y="1071154"/>
                </a:cubicBezTo>
                <a:cubicBezTo>
                  <a:pt x="454646" y="1062153"/>
                  <a:pt x="458651" y="1053737"/>
                  <a:pt x="461554" y="1045028"/>
                </a:cubicBezTo>
                <a:cubicBezTo>
                  <a:pt x="464457" y="1021805"/>
                  <a:pt x="466415" y="998445"/>
                  <a:pt x="470263" y="975360"/>
                </a:cubicBezTo>
                <a:cubicBezTo>
                  <a:pt x="472231" y="963554"/>
                  <a:pt x="471495" y="949871"/>
                  <a:pt x="478972" y="940525"/>
                </a:cubicBezTo>
                <a:cubicBezTo>
                  <a:pt x="484706" y="933357"/>
                  <a:pt x="496389" y="934720"/>
                  <a:pt x="505097" y="931817"/>
                </a:cubicBezTo>
                <a:cubicBezTo>
                  <a:pt x="510903" y="940526"/>
                  <a:pt x="517833" y="948582"/>
                  <a:pt x="522514" y="957943"/>
                </a:cubicBezTo>
                <a:cubicBezTo>
                  <a:pt x="550838" y="1014590"/>
                  <a:pt x="523884" y="1130839"/>
                  <a:pt x="522514" y="1158240"/>
                </a:cubicBezTo>
                <a:cubicBezTo>
                  <a:pt x="525417" y="1222103"/>
                  <a:pt x="526970" y="1286041"/>
                  <a:pt x="531223" y="1349828"/>
                </a:cubicBezTo>
                <a:cubicBezTo>
                  <a:pt x="535142" y="1408612"/>
                  <a:pt x="533016" y="1411747"/>
                  <a:pt x="557349" y="1454331"/>
                </a:cubicBezTo>
                <a:cubicBezTo>
                  <a:pt x="562542" y="1463418"/>
                  <a:pt x="566593" y="1473919"/>
                  <a:pt x="574766" y="1480457"/>
                </a:cubicBezTo>
                <a:cubicBezTo>
                  <a:pt x="581934" y="1486191"/>
                  <a:pt x="592183" y="1486262"/>
                  <a:pt x="600892" y="1489165"/>
                </a:cubicBezTo>
                <a:cubicBezTo>
                  <a:pt x="606698" y="1494971"/>
                  <a:pt x="610621" y="1503700"/>
                  <a:pt x="618309" y="1506583"/>
                </a:cubicBezTo>
                <a:cubicBezTo>
                  <a:pt x="663795" y="1523641"/>
                  <a:pt x="711712" y="1511176"/>
                  <a:pt x="757646" y="1506583"/>
                </a:cubicBezTo>
                <a:cubicBezTo>
                  <a:pt x="792480" y="1454331"/>
                  <a:pt x="754743" y="1503680"/>
                  <a:pt x="801189" y="1463040"/>
                </a:cubicBezTo>
                <a:cubicBezTo>
                  <a:pt x="816637" y="1449523"/>
                  <a:pt x="826373" y="1428677"/>
                  <a:pt x="844732" y="1419497"/>
                </a:cubicBezTo>
                <a:cubicBezTo>
                  <a:pt x="856343" y="1413691"/>
                  <a:pt x="868295" y="1408521"/>
                  <a:pt x="879566" y="1402080"/>
                </a:cubicBezTo>
                <a:cubicBezTo>
                  <a:pt x="888653" y="1396887"/>
                  <a:pt x="896331" y="1389344"/>
                  <a:pt x="905692" y="1384663"/>
                </a:cubicBezTo>
                <a:cubicBezTo>
                  <a:pt x="913902" y="1380558"/>
                  <a:pt x="923109" y="1378857"/>
                  <a:pt x="931817" y="1375954"/>
                </a:cubicBezTo>
                <a:cubicBezTo>
                  <a:pt x="940526" y="1367245"/>
                  <a:pt x="951962" y="1360594"/>
                  <a:pt x="957943" y="1349828"/>
                </a:cubicBezTo>
                <a:cubicBezTo>
                  <a:pt x="966859" y="1333779"/>
                  <a:pt x="975360" y="1297577"/>
                  <a:pt x="975360" y="1297577"/>
                </a:cubicBezTo>
                <a:cubicBezTo>
                  <a:pt x="972457" y="1242423"/>
                  <a:pt x="972335" y="1187051"/>
                  <a:pt x="966652" y="1132114"/>
                </a:cubicBezTo>
                <a:cubicBezTo>
                  <a:pt x="948144" y="953206"/>
                  <a:pt x="957038" y="1118892"/>
                  <a:pt x="931817" y="992777"/>
                </a:cubicBezTo>
                <a:cubicBezTo>
                  <a:pt x="928914" y="978263"/>
                  <a:pt x="928306" y="963093"/>
                  <a:pt x="923109" y="949234"/>
                </a:cubicBezTo>
                <a:cubicBezTo>
                  <a:pt x="919434" y="939434"/>
                  <a:pt x="910885" y="932195"/>
                  <a:pt x="905692" y="923108"/>
                </a:cubicBezTo>
                <a:cubicBezTo>
                  <a:pt x="899251" y="911837"/>
                  <a:pt x="894080" y="899885"/>
                  <a:pt x="888274" y="888274"/>
                </a:cubicBezTo>
                <a:cubicBezTo>
                  <a:pt x="885371" y="873760"/>
                  <a:pt x="884247" y="858773"/>
                  <a:pt x="879566" y="844731"/>
                </a:cubicBezTo>
                <a:cubicBezTo>
                  <a:pt x="854645" y="769965"/>
                  <a:pt x="868658" y="844644"/>
                  <a:pt x="853440" y="783771"/>
                </a:cubicBezTo>
                <a:cubicBezTo>
                  <a:pt x="849850" y="769411"/>
                  <a:pt x="847943" y="754677"/>
                  <a:pt x="844732" y="740228"/>
                </a:cubicBezTo>
                <a:cubicBezTo>
                  <a:pt x="842136" y="728544"/>
                  <a:pt x="838926" y="717005"/>
                  <a:pt x="836023" y="705394"/>
                </a:cubicBezTo>
                <a:cubicBezTo>
                  <a:pt x="838715" y="651551"/>
                  <a:pt x="827374" y="565920"/>
                  <a:pt x="853440" y="505097"/>
                </a:cubicBezTo>
                <a:cubicBezTo>
                  <a:pt x="858554" y="493165"/>
                  <a:pt x="865051" y="481874"/>
                  <a:pt x="870857" y="470263"/>
                </a:cubicBezTo>
                <a:cubicBezTo>
                  <a:pt x="873760" y="447040"/>
                  <a:pt x="870061" y="421981"/>
                  <a:pt x="879566" y="400594"/>
                </a:cubicBezTo>
                <a:cubicBezTo>
                  <a:pt x="883294" y="392205"/>
                  <a:pt x="896865" y="394407"/>
                  <a:pt x="905692" y="391885"/>
                </a:cubicBezTo>
                <a:cubicBezTo>
                  <a:pt x="917200" y="388597"/>
                  <a:pt x="928915" y="386080"/>
                  <a:pt x="940526" y="383177"/>
                </a:cubicBezTo>
                <a:cubicBezTo>
                  <a:pt x="1093355" y="397071"/>
                  <a:pt x="1092858" y="363214"/>
                  <a:pt x="1166949" y="426720"/>
                </a:cubicBezTo>
                <a:cubicBezTo>
                  <a:pt x="1176300" y="434735"/>
                  <a:pt x="1184366" y="444137"/>
                  <a:pt x="1193074" y="452845"/>
                </a:cubicBezTo>
                <a:cubicBezTo>
                  <a:pt x="1198880" y="467359"/>
                  <a:pt x="1205549" y="481558"/>
                  <a:pt x="1210492" y="496388"/>
                </a:cubicBezTo>
                <a:cubicBezTo>
                  <a:pt x="1237917" y="578662"/>
                  <a:pt x="1217140" y="682303"/>
                  <a:pt x="1210492" y="757645"/>
                </a:cubicBezTo>
                <a:cubicBezTo>
                  <a:pt x="1208388" y="781490"/>
                  <a:pt x="1198880" y="804091"/>
                  <a:pt x="1193074" y="827314"/>
                </a:cubicBezTo>
                <a:cubicBezTo>
                  <a:pt x="1190282" y="838481"/>
                  <a:pt x="1181906" y="875777"/>
                  <a:pt x="1175657" y="888274"/>
                </a:cubicBezTo>
                <a:cubicBezTo>
                  <a:pt x="1163532" y="912525"/>
                  <a:pt x="1151376" y="921264"/>
                  <a:pt x="1132114" y="940525"/>
                </a:cubicBezTo>
                <a:lnTo>
                  <a:pt x="1114697" y="992777"/>
                </a:lnTo>
                <a:cubicBezTo>
                  <a:pt x="1111794" y="1001486"/>
                  <a:pt x="1107789" y="1009902"/>
                  <a:pt x="1105989" y="1018903"/>
                </a:cubicBezTo>
                <a:cubicBezTo>
                  <a:pt x="1095480" y="1071446"/>
                  <a:pt x="1101960" y="1048403"/>
                  <a:pt x="1088572" y="1088571"/>
                </a:cubicBezTo>
                <a:cubicBezTo>
                  <a:pt x="1080188" y="1172407"/>
                  <a:pt x="1073358" y="1185239"/>
                  <a:pt x="1088572" y="1271451"/>
                </a:cubicBezTo>
                <a:cubicBezTo>
                  <a:pt x="1091763" y="1289531"/>
                  <a:pt x="1095805" y="1308427"/>
                  <a:pt x="1105989" y="1323703"/>
                </a:cubicBezTo>
                <a:lnTo>
                  <a:pt x="1123406" y="1349828"/>
                </a:lnTo>
                <a:cubicBezTo>
                  <a:pt x="1138123" y="1393982"/>
                  <a:pt x="1135258" y="1398371"/>
                  <a:pt x="1193074" y="1436914"/>
                </a:cubicBezTo>
                <a:lnTo>
                  <a:pt x="1245326" y="1471748"/>
                </a:lnTo>
                <a:cubicBezTo>
                  <a:pt x="1277258" y="1519647"/>
                  <a:pt x="1245325" y="1479004"/>
                  <a:pt x="1288869" y="1515291"/>
                </a:cubicBezTo>
                <a:cubicBezTo>
                  <a:pt x="1314011" y="1536243"/>
                  <a:pt x="1315287" y="1541857"/>
                  <a:pt x="1332412" y="1567543"/>
                </a:cubicBezTo>
                <a:cubicBezTo>
                  <a:pt x="1355515" y="1636851"/>
                  <a:pt x="1359269" y="1624844"/>
                  <a:pt x="1341120" y="1715588"/>
                </a:cubicBezTo>
                <a:cubicBezTo>
                  <a:pt x="1337070" y="1735835"/>
                  <a:pt x="1316354" y="1758929"/>
                  <a:pt x="1306286" y="1776548"/>
                </a:cubicBezTo>
                <a:cubicBezTo>
                  <a:pt x="1233800" y="1903400"/>
                  <a:pt x="1329010" y="1739809"/>
                  <a:pt x="1280160" y="1837508"/>
                </a:cubicBezTo>
                <a:cubicBezTo>
                  <a:pt x="1275479" y="1846869"/>
                  <a:pt x="1267424" y="1854273"/>
                  <a:pt x="1262743" y="1863634"/>
                </a:cubicBezTo>
                <a:cubicBezTo>
                  <a:pt x="1258638" y="1871845"/>
                  <a:pt x="1258139" y="1881549"/>
                  <a:pt x="1254034" y="1889760"/>
                </a:cubicBezTo>
                <a:cubicBezTo>
                  <a:pt x="1249353" y="1899121"/>
                  <a:pt x="1243155" y="1907712"/>
                  <a:pt x="1236617" y="1915885"/>
                </a:cubicBezTo>
                <a:cubicBezTo>
                  <a:pt x="1215020" y="1942882"/>
                  <a:pt x="1219650" y="1923695"/>
                  <a:pt x="1201783" y="1959428"/>
                </a:cubicBezTo>
                <a:cubicBezTo>
                  <a:pt x="1197678" y="1967639"/>
                  <a:pt x="1196873" y="1977197"/>
                  <a:pt x="1193074" y="1985554"/>
                </a:cubicBezTo>
                <a:cubicBezTo>
                  <a:pt x="1182330" y="2009191"/>
                  <a:pt x="1167883" y="2031116"/>
                  <a:pt x="1158240" y="2055223"/>
                </a:cubicBezTo>
                <a:cubicBezTo>
                  <a:pt x="1152434" y="2069737"/>
                  <a:pt x="1147814" y="2084783"/>
                  <a:pt x="1140823" y="2098765"/>
                </a:cubicBezTo>
                <a:cubicBezTo>
                  <a:pt x="1134454" y="2111503"/>
                  <a:pt x="1103200" y="2151831"/>
                  <a:pt x="1097280" y="2159725"/>
                </a:cubicBezTo>
                <a:cubicBezTo>
                  <a:pt x="1094377" y="2171337"/>
                  <a:pt x="1093287" y="2183559"/>
                  <a:pt x="1088572" y="2194560"/>
                </a:cubicBezTo>
                <a:cubicBezTo>
                  <a:pt x="1066888" y="2245155"/>
                  <a:pt x="1073739" y="2195993"/>
                  <a:pt x="1062446" y="2246811"/>
                </a:cubicBezTo>
                <a:cubicBezTo>
                  <a:pt x="1058616" y="2264048"/>
                  <a:pt x="1056896" y="2281690"/>
                  <a:pt x="1053737" y="2299063"/>
                </a:cubicBezTo>
                <a:cubicBezTo>
                  <a:pt x="1051089" y="2313626"/>
                  <a:pt x="1047932" y="2328091"/>
                  <a:pt x="1045029" y="2342605"/>
                </a:cubicBezTo>
                <a:cubicBezTo>
                  <a:pt x="1037124" y="2508603"/>
                  <a:pt x="1030201" y="2507832"/>
                  <a:pt x="1045029" y="2656114"/>
                </a:cubicBezTo>
                <a:cubicBezTo>
                  <a:pt x="1045059" y="2656415"/>
                  <a:pt x="1059062" y="2729753"/>
                  <a:pt x="1062446" y="2734491"/>
                </a:cubicBezTo>
                <a:cubicBezTo>
                  <a:pt x="1081755" y="2761524"/>
                  <a:pt x="1103897" y="2762271"/>
                  <a:pt x="1132114" y="2769325"/>
                </a:cubicBezTo>
                <a:cubicBezTo>
                  <a:pt x="1143726" y="2775131"/>
                  <a:pt x="1154793" y="2782185"/>
                  <a:pt x="1166949" y="2786743"/>
                </a:cubicBezTo>
                <a:cubicBezTo>
                  <a:pt x="1178156" y="2790945"/>
                  <a:pt x="1190275" y="2792163"/>
                  <a:pt x="1201783" y="2795451"/>
                </a:cubicBezTo>
                <a:cubicBezTo>
                  <a:pt x="1210610" y="2797973"/>
                  <a:pt x="1219200" y="2801257"/>
                  <a:pt x="1227909" y="2804160"/>
                </a:cubicBezTo>
                <a:cubicBezTo>
                  <a:pt x="1291772" y="2801257"/>
                  <a:pt x="1356514" y="2806405"/>
                  <a:pt x="1419497" y="2795451"/>
                </a:cubicBezTo>
                <a:cubicBezTo>
                  <a:pt x="1428541" y="2793878"/>
                  <a:pt x="1424590" y="2777763"/>
                  <a:pt x="1428206" y="2769325"/>
                </a:cubicBezTo>
                <a:cubicBezTo>
                  <a:pt x="1446777" y="2725994"/>
                  <a:pt x="1444273" y="2735841"/>
                  <a:pt x="1480457" y="2699657"/>
                </a:cubicBezTo>
                <a:cubicBezTo>
                  <a:pt x="1507683" y="2590761"/>
                  <a:pt x="1472887" y="2726151"/>
                  <a:pt x="1497874" y="2638697"/>
                </a:cubicBezTo>
                <a:cubicBezTo>
                  <a:pt x="1501162" y="2627189"/>
                  <a:pt x="1503295" y="2615371"/>
                  <a:pt x="1506583" y="2603863"/>
                </a:cubicBezTo>
                <a:cubicBezTo>
                  <a:pt x="1509105" y="2595036"/>
                  <a:pt x="1512770" y="2586564"/>
                  <a:pt x="1515292" y="2577737"/>
                </a:cubicBezTo>
                <a:cubicBezTo>
                  <a:pt x="1531272" y="2521808"/>
                  <a:pt x="1521425" y="2535779"/>
                  <a:pt x="1541417" y="2455817"/>
                </a:cubicBezTo>
                <a:lnTo>
                  <a:pt x="1550126" y="2420983"/>
                </a:lnTo>
                <a:cubicBezTo>
                  <a:pt x="1553029" y="2394857"/>
                  <a:pt x="1554513" y="2368534"/>
                  <a:pt x="1558834" y="2342605"/>
                </a:cubicBezTo>
                <a:cubicBezTo>
                  <a:pt x="1560343" y="2333550"/>
                  <a:pt x="1566404" y="2307371"/>
                  <a:pt x="1567543" y="2316480"/>
                </a:cubicBezTo>
                <a:cubicBezTo>
                  <a:pt x="1574394" y="2371284"/>
                  <a:pt x="1571252" y="2426939"/>
                  <a:pt x="1576252" y="2481943"/>
                </a:cubicBezTo>
                <a:cubicBezTo>
                  <a:pt x="1577083" y="2491085"/>
                  <a:pt x="1580502" y="2500044"/>
                  <a:pt x="1584960" y="2508068"/>
                </a:cubicBezTo>
                <a:cubicBezTo>
                  <a:pt x="1620770" y="2572527"/>
                  <a:pt x="1608011" y="2556393"/>
                  <a:pt x="1672046" y="2577737"/>
                </a:cubicBezTo>
                <a:cubicBezTo>
                  <a:pt x="1681598" y="2625501"/>
                  <a:pt x="1673050" y="2636129"/>
                  <a:pt x="1733006" y="2656114"/>
                </a:cubicBezTo>
                <a:lnTo>
                  <a:pt x="1785257" y="2673531"/>
                </a:lnTo>
                <a:cubicBezTo>
                  <a:pt x="1843314" y="2670628"/>
                  <a:pt x="1901484" y="2669459"/>
                  <a:pt x="1959429" y="2664823"/>
                </a:cubicBezTo>
                <a:cubicBezTo>
                  <a:pt x="1974184" y="2663643"/>
                  <a:pt x="1989733" y="2662734"/>
                  <a:pt x="2002972" y="2656114"/>
                </a:cubicBezTo>
                <a:cubicBezTo>
                  <a:pt x="2013987" y="2650606"/>
                  <a:pt x="2020389" y="2638697"/>
                  <a:pt x="2029097" y="2629988"/>
                </a:cubicBezTo>
                <a:cubicBezTo>
                  <a:pt x="2032000" y="2621280"/>
                  <a:pt x="2033083" y="2611734"/>
                  <a:pt x="2037806" y="2603863"/>
                </a:cubicBezTo>
                <a:cubicBezTo>
                  <a:pt x="2042030" y="2596822"/>
                  <a:pt x="2050094" y="2592856"/>
                  <a:pt x="2055223" y="2586445"/>
                </a:cubicBezTo>
                <a:cubicBezTo>
                  <a:pt x="2061761" y="2578272"/>
                  <a:pt x="2066834" y="2569028"/>
                  <a:pt x="2072640" y="2560320"/>
                </a:cubicBezTo>
                <a:cubicBezTo>
                  <a:pt x="2075429" y="2549163"/>
                  <a:pt x="2083812" y="2511851"/>
                  <a:pt x="2090057" y="2499360"/>
                </a:cubicBezTo>
                <a:cubicBezTo>
                  <a:pt x="2094738" y="2489998"/>
                  <a:pt x="2101668" y="2481943"/>
                  <a:pt x="2107474" y="2473234"/>
                </a:cubicBezTo>
                <a:cubicBezTo>
                  <a:pt x="2110377" y="2450011"/>
                  <a:pt x="2112335" y="2426650"/>
                  <a:pt x="2116183" y="2403565"/>
                </a:cubicBezTo>
                <a:cubicBezTo>
                  <a:pt x="2118151" y="2391759"/>
                  <a:pt x="2124892" y="2380700"/>
                  <a:pt x="2124892" y="2368731"/>
                </a:cubicBezTo>
                <a:cubicBezTo>
                  <a:pt x="2124892" y="2307702"/>
                  <a:pt x="2122463" y="2246556"/>
                  <a:pt x="2116183" y="2185851"/>
                </a:cubicBezTo>
                <a:cubicBezTo>
                  <a:pt x="2113720" y="2162041"/>
                  <a:pt x="2112044" y="2136100"/>
                  <a:pt x="2098766" y="2116183"/>
                </a:cubicBezTo>
                <a:cubicBezTo>
                  <a:pt x="2092960" y="2107474"/>
                  <a:pt x="2085600" y="2099621"/>
                  <a:pt x="2081349" y="2090057"/>
                </a:cubicBezTo>
                <a:cubicBezTo>
                  <a:pt x="2039900" y="1996794"/>
                  <a:pt x="2085930" y="2070800"/>
                  <a:pt x="2046514" y="2011680"/>
                </a:cubicBezTo>
                <a:cubicBezTo>
                  <a:pt x="2024630" y="1946022"/>
                  <a:pt x="2054148" y="2026944"/>
                  <a:pt x="2020389" y="1959428"/>
                </a:cubicBezTo>
                <a:cubicBezTo>
                  <a:pt x="2016284" y="1951218"/>
                  <a:pt x="2016403" y="1941174"/>
                  <a:pt x="2011680" y="1933303"/>
                </a:cubicBezTo>
                <a:cubicBezTo>
                  <a:pt x="2007456" y="1926262"/>
                  <a:pt x="1999392" y="1922296"/>
                  <a:pt x="1994263" y="1915885"/>
                </a:cubicBezTo>
                <a:cubicBezTo>
                  <a:pt x="1987725" y="1907712"/>
                  <a:pt x="1981527" y="1899121"/>
                  <a:pt x="1976846" y="1889760"/>
                </a:cubicBezTo>
                <a:cubicBezTo>
                  <a:pt x="1969884" y="1875836"/>
                  <a:pt x="1963151" y="1841827"/>
                  <a:pt x="1959429" y="1828800"/>
                </a:cubicBezTo>
                <a:cubicBezTo>
                  <a:pt x="1934443" y="1741347"/>
                  <a:pt x="1969234" y="1876735"/>
                  <a:pt x="1942012" y="1767840"/>
                </a:cubicBezTo>
                <a:cubicBezTo>
                  <a:pt x="1939109" y="1730103"/>
                  <a:pt x="1939206" y="1692014"/>
                  <a:pt x="1933303" y="1654628"/>
                </a:cubicBezTo>
                <a:cubicBezTo>
                  <a:pt x="1930440" y="1636494"/>
                  <a:pt x="1920339" y="1620188"/>
                  <a:pt x="1915886" y="1602377"/>
                </a:cubicBezTo>
                <a:cubicBezTo>
                  <a:pt x="1912983" y="1590766"/>
                  <a:pt x="1909524" y="1579279"/>
                  <a:pt x="1907177" y="1567543"/>
                </a:cubicBezTo>
                <a:cubicBezTo>
                  <a:pt x="1903714" y="1550228"/>
                  <a:pt x="1905640" y="1531427"/>
                  <a:pt x="1898469" y="1515291"/>
                </a:cubicBezTo>
                <a:cubicBezTo>
                  <a:pt x="1893467" y="1504037"/>
                  <a:pt x="1880142" y="1498697"/>
                  <a:pt x="1872343" y="1489165"/>
                </a:cubicBezTo>
                <a:cubicBezTo>
                  <a:pt x="1853961" y="1466698"/>
                  <a:pt x="1836194" y="1443650"/>
                  <a:pt x="1820092" y="1419497"/>
                </a:cubicBezTo>
                <a:cubicBezTo>
                  <a:pt x="1814286" y="1410788"/>
                  <a:pt x="1810075" y="1400772"/>
                  <a:pt x="1802674" y="1393371"/>
                </a:cubicBezTo>
                <a:cubicBezTo>
                  <a:pt x="1795273" y="1385970"/>
                  <a:pt x="1785257" y="1381760"/>
                  <a:pt x="1776549" y="1375954"/>
                </a:cubicBezTo>
                <a:cubicBezTo>
                  <a:pt x="1764937" y="1358537"/>
                  <a:pt x="1748333" y="1343562"/>
                  <a:pt x="1741714" y="1323703"/>
                </a:cubicBezTo>
                <a:cubicBezTo>
                  <a:pt x="1728901" y="1285261"/>
                  <a:pt x="1737111" y="1305788"/>
                  <a:pt x="1715589" y="1262743"/>
                </a:cubicBezTo>
                <a:cubicBezTo>
                  <a:pt x="1718492" y="1239520"/>
                  <a:pt x="1720110" y="1216100"/>
                  <a:pt x="1724297" y="1193074"/>
                </a:cubicBezTo>
                <a:cubicBezTo>
                  <a:pt x="1725939" y="1184042"/>
                  <a:pt x="1727498" y="1174292"/>
                  <a:pt x="1733006" y="1166948"/>
                </a:cubicBezTo>
                <a:cubicBezTo>
                  <a:pt x="1745322" y="1150527"/>
                  <a:pt x="1762035" y="1137919"/>
                  <a:pt x="1776549" y="1123405"/>
                </a:cubicBezTo>
                <a:cubicBezTo>
                  <a:pt x="1809165" y="1090789"/>
                  <a:pt x="1790991" y="1101175"/>
                  <a:pt x="1828800" y="1088571"/>
                </a:cubicBezTo>
                <a:cubicBezTo>
                  <a:pt x="1845909" y="1037245"/>
                  <a:pt x="1825976" y="1087862"/>
                  <a:pt x="1863634" y="1027611"/>
                </a:cubicBezTo>
                <a:cubicBezTo>
                  <a:pt x="1908941" y="955120"/>
                  <a:pt x="1860129" y="1025915"/>
                  <a:pt x="1889760" y="966651"/>
                </a:cubicBezTo>
                <a:cubicBezTo>
                  <a:pt x="1894441" y="957289"/>
                  <a:pt x="1901371" y="949234"/>
                  <a:pt x="1907177" y="940525"/>
                </a:cubicBezTo>
                <a:cubicBezTo>
                  <a:pt x="1910080" y="926011"/>
                  <a:pt x="1914189" y="911687"/>
                  <a:pt x="1915886" y="896983"/>
                </a:cubicBezTo>
                <a:cubicBezTo>
                  <a:pt x="1922905" y="836151"/>
                  <a:pt x="1933303" y="714103"/>
                  <a:pt x="1933303" y="714103"/>
                </a:cubicBezTo>
                <a:cubicBezTo>
                  <a:pt x="1930400" y="641531"/>
                  <a:pt x="1929769" y="568833"/>
                  <a:pt x="1924594" y="496388"/>
                </a:cubicBezTo>
                <a:cubicBezTo>
                  <a:pt x="1923940" y="487232"/>
                  <a:pt x="1918408" y="479089"/>
                  <a:pt x="1915886" y="470263"/>
                </a:cubicBezTo>
                <a:cubicBezTo>
                  <a:pt x="1912598" y="458754"/>
                  <a:pt x="1912530" y="446133"/>
                  <a:pt x="1907177" y="435428"/>
                </a:cubicBezTo>
                <a:cubicBezTo>
                  <a:pt x="1897816" y="416705"/>
                  <a:pt x="1878963" y="403035"/>
                  <a:pt x="1872343" y="383177"/>
                </a:cubicBezTo>
                <a:cubicBezTo>
                  <a:pt x="1857475" y="338574"/>
                  <a:pt x="1873459" y="370002"/>
                  <a:pt x="1828800" y="330925"/>
                </a:cubicBezTo>
                <a:cubicBezTo>
                  <a:pt x="1816442" y="320112"/>
                  <a:pt x="1806434" y="306778"/>
                  <a:pt x="1793966" y="296091"/>
                </a:cubicBezTo>
                <a:cubicBezTo>
                  <a:pt x="1786019" y="289280"/>
                  <a:pt x="1775881" y="285374"/>
                  <a:pt x="1767840" y="278674"/>
                </a:cubicBezTo>
                <a:cubicBezTo>
                  <a:pt x="1700781" y="222792"/>
                  <a:pt x="1780457" y="278377"/>
                  <a:pt x="1715589" y="235131"/>
                </a:cubicBezTo>
                <a:cubicBezTo>
                  <a:pt x="1709783" y="223520"/>
                  <a:pt x="1707352" y="209476"/>
                  <a:pt x="1698172" y="200297"/>
                </a:cubicBezTo>
                <a:cubicBezTo>
                  <a:pt x="1668228" y="170353"/>
                  <a:pt x="1652646" y="167705"/>
                  <a:pt x="1619794" y="156754"/>
                </a:cubicBezTo>
                <a:cubicBezTo>
                  <a:pt x="1603896" y="144830"/>
                  <a:pt x="1545576" y="100083"/>
                  <a:pt x="1532709" y="95794"/>
                </a:cubicBezTo>
                <a:lnTo>
                  <a:pt x="1480457" y="78377"/>
                </a:lnTo>
                <a:cubicBezTo>
                  <a:pt x="1463040" y="66766"/>
                  <a:pt x="1443007" y="58345"/>
                  <a:pt x="1428206" y="43543"/>
                </a:cubicBezTo>
                <a:cubicBezTo>
                  <a:pt x="1422400" y="37737"/>
                  <a:pt x="1417200" y="31254"/>
                  <a:pt x="1410789" y="26125"/>
                </a:cubicBezTo>
                <a:cubicBezTo>
                  <a:pt x="1382248" y="3292"/>
                  <a:pt x="1384663" y="20230"/>
                  <a:pt x="138466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Pregel</a:t>
            </a:r>
            <a:r>
              <a:rPr lang="en-US" dirty="0" smtClean="0"/>
              <a:t> Model for Graph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415"/>
            <a:ext cx="8184382" cy="5335675"/>
          </a:xfrm>
        </p:spPr>
        <p:txBody>
          <a:bodyPr>
            <a:normAutofit fontScale="92500" lnSpcReduction="20000"/>
          </a:bodyPr>
          <a:lstStyle/>
          <a:p>
            <a:pPr marL="514350" indent="-457200"/>
            <a:r>
              <a:rPr lang="en-US" dirty="0" smtClean="0"/>
              <a:t>Vertex-centric computation</a:t>
            </a:r>
          </a:p>
          <a:p>
            <a:pPr marL="514350" indent="-457200"/>
            <a:r>
              <a:rPr lang="en-US" dirty="0" smtClean="0"/>
              <a:t>The </a:t>
            </a:r>
            <a:r>
              <a:rPr lang="en-US" dirty="0" err="1" smtClean="0"/>
              <a:t>Pregel</a:t>
            </a:r>
            <a:r>
              <a:rPr lang="en-US" dirty="0" smtClean="0"/>
              <a:t> model </a:t>
            </a:r>
            <a:r>
              <a:rPr lang="en-US" dirty="0" smtClean="0"/>
              <a:t>(available in </a:t>
            </a:r>
            <a:r>
              <a:rPr lang="en-US" dirty="0" err="1" smtClean="0"/>
              <a:t>GraphX</a:t>
            </a:r>
            <a:r>
              <a:rPr lang="en-US" dirty="0" smtClean="0"/>
              <a:t>; not available in </a:t>
            </a:r>
            <a:r>
              <a:rPr lang="en-US" dirty="0" err="1" smtClean="0"/>
              <a:t>GraphFrames</a:t>
            </a:r>
            <a:r>
              <a:rPr lang="en-US" dirty="0" smtClean="0"/>
              <a:t> yet)</a:t>
            </a:r>
            <a:endParaRPr lang="en-US" dirty="0" smtClean="0"/>
          </a:p>
          <a:p>
            <a:pPr marL="914400" lvl="1" indent="-457200"/>
            <a:r>
              <a:rPr lang="en-US" dirty="0" smtClean="0"/>
              <a:t>Each vertex has a local value and a binary state (active/inactive)</a:t>
            </a:r>
          </a:p>
          <a:p>
            <a:pPr marL="914400" lvl="1" indent="-457200"/>
            <a:r>
              <a:rPr lang="en-US" dirty="0" smtClean="0"/>
              <a:t>In each round (</a:t>
            </a:r>
            <a:r>
              <a:rPr lang="en-US" dirty="0" err="1" smtClean="0"/>
              <a:t>superstep</a:t>
            </a:r>
            <a:r>
              <a:rPr lang="en-US" dirty="0" smtClean="0"/>
              <a:t>), execute a user-defined program: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 smtClean="0"/>
              <a:t>Each vertex aggregate messages from previous rounds (inactive vertices become active if messages are received)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 smtClean="0"/>
              <a:t>Each active vertex updates its local value and sends messages to neighbors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 smtClean="0"/>
              <a:t>Optionally set its state to inactive </a:t>
            </a:r>
          </a:p>
          <a:p>
            <a:pPr lvl="1"/>
            <a:r>
              <a:rPr lang="en-US" dirty="0" smtClean="0"/>
              <a:t>Whole computation terminates when no active vertices</a:t>
            </a:r>
          </a:p>
          <a:p>
            <a:pPr marL="1314450" lvl="2" indent="-457200">
              <a:buFont typeface="+mj-lt"/>
              <a:buAutoNum type="arabicPeriod"/>
            </a:pPr>
            <a:endParaRPr lang="en-US" dirty="0" smtClean="0"/>
          </a:p>
          <a:p>
            <a:pPr marL="514350" indent="-4572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137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BFS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09614" y="3907962"/>
            <a:ext cx="5449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Courier New"/>
                <a:cs typeface="Courier New"/>
              </a:rPr>
              <a:t>new_val</a:t>
            </a:r>
            <a:r>
              <a:rPr lang="en-US" sz="1600" dirty="0" smtClean="0">
                <a:solidFill>
                  <a:prstClr val="black"/>
                </a:solidFill>
                <a:latin typeface="Courier New"/>
                <a:cs typeface="Courier New"/>
              </a:rPr>
              <a:t> = min(all messages </a:t>
            </a:r>
            <a:r>
              <a:rPr lang="en-US" sz="1600" b="1" i="1" dirty="0" smtClean="0">
                <a:solidFill>
                  <a:prstClr val="black"/>
                </a:solidFill>
                <a:latin typeface="Courier New"/>
                <a:cs typeface="Courier New"/>
              </a:rPr>
              <a:t>m</a:t>
            </a:r>
            <a:r>
              <a:rPr lang="en-US" sz="1600" dirty="0" smtClean="0">
                <a:solidFill>
                  <a:prstClr val="black"/>
                </a:solidFill>
                <a:latin typeface="Courier New"/>
                <a:cs typeface="Courier New"/>
              </a:rPr>
              <a:t> received)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/>
                <a:cs typeface="Courier New"/>
              </a:rPr>
              <a:t>if </a:t>
            </a:r>
            <a:r>
              <a:rPr lang="en-US" sz="1600" dirty="0" err="1" smtClean="0">
                <a:solidFill>
                  <a:prstClr val="black"/>
                </a:solidFill>
                <a:latin typeface="Courier New"/>
                <a:cs typeface="Courier New"/>
              </a:rPr>
              <a:t>new_val</a:t>
            </a:r>
            <a:r>
              <a:rPr lang="en-US" sz="1600" dirty="0" smtClean="0">
                <a:solidFill>
                  <a:prstClr val="black"/>
                </a:solidFill>
                <a:latin typeface="Courier New"/>
                <a:cs typeface="Courier New"/>
              </a:rPr>
              <a:t> &lt; </a:t>
            </a:r>
            <a:r>
              <a:rPr lang="en-US" sz="1600" dirty="0" err="1" smtClean="0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sz="1600" dirty="0" smtClean="0">
                <a:solidFill>
                  <a:prstClr val="black"/>
                </a:solidFill>
                <a:latin typeface="Courier New"/>
                <a:cs typeface="Courier New"/>
              </a:rPr>
              <a:t> then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sz="1600" dirty="0" smtClean="0">
                <a:solidFill>
                  <a:prstClr val="black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 smtClean="0">
                <a:solidFill>
                  <a:prstClr val="black"/>
                </a:solidFill>
                <a:latin typeface="Courier New"/>
                <a:cs typeface="Courier New"/>
              </a:rPr>
              <a:t>new_val</a:t>
            </a:r>
            <a:endParaRPr lang="en-US" sz="1600" dirty="0" smtClean="0">
              <a:solidFill>
                <a:prstClr val="black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/>
                <a:cs typeface="Courier New"/>
              </a:rPr>
              <a:t>  for each neighbor </a:t>
            </a:r>
            <a:r>
              <a:rPr lang="en-US" sz="1600" b="1" i="1" dirty="0" smtClean="0">
                <a:solidFill>
                  <a:prstClr val="black"/>
                </a:solidFill>
                <a:latin typeface="Courier New"/>
                <a:cs typeface="Courier New"/>
              </a:rPr>
              <a:t>v</a:t>
            </a:r>
            <a:endParaRPr lang="en-US" sz="1600" dirty="0" smtClean="0">
              <a:solidFill>
                <a:prstClr val="black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urier New"/>
                <a:cs typeface="Courier New"/>
              </a:rPr>
              <a:t>send_message</a:t>
            </a:r>
            <a:r>
              <a:rPr lang="en-US" sz="1600" dirty="0" smtClean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lang="en-US" sz="1600" b="1" i="1" dirty="0" smtClean="0">
                <a:solidFill>
                  <a:prstClr val="black"/>
                </a:solidFill>
                <a:latin typeface="Courier New"/>
                <a:cs typeface="Courier New"/>
              </a:rPr>
              <a:t>v</a:t>
            </a:r>
            <a:r>
              <a:rPr lang="en-US" sz="1600" dirty="0" smtClean="0">
                <a:solidFill>
                  <a:prstClr val="black"/>
                </a:solidFill>
                <a:latin typeface="Courier New"/>
                <a:cs typeface="Courier New"/>
              </a:rPr>
              <a:t>, val+1)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/>
                <a:cs typeface="Courier New"/>
              </a:rPr>
              <a:t>set status to </a:t>
            </a:r>
            <a:r>
              <a:rPr lang="en-US" sz="1600" dirty="0" smtClean="0">
                <a:solidFill>
                  <a:prstClr val="black"/>
                </a:solidFill>
                <a:latin typeface="Courier New"/>
                <a:cs typeface="Courier New"/>
              </a:rPr>
              <a:t>inactive</a:t>
            </a:r>
            <a:endParaRPr lang="en-US" sz="16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5415"/>
                <a:ext cx="8184382" cy="2773725"/>
              </a:xfrm>
            </p:spPr>
            <p:txBody>
              <a:bodyPr>
                <a:normAutofit/>
              </a:bodyPr>
              <a:lstStyle/>
              <a:p>
                <a:pPr marL="514350" indent="-457200"/>
                <a:r>
                  <a:rPr lang="en-US" dirty="0" smtClean="0"/>
                  <a:t>Initialization:</a:t>
                </a:r>
              </a:p>
              <a:p>
                <a:pPr marL="914400" lvl="1" indent="-457200"/>
                <a:r>
                  <a:rPr lang="en-US" dirty="0" smtClean="0"/>
                  <a:t>local value = 0, status = active at starting vertex</a:t>
                </a:r>
              </a:p>
              <a:p>
                <a:pPr marL="914400" lvl="1" indent="-457200"/>
                <a:r>
                  <a:rPr lang="en-US" dirty="0"/>
                  <a:t>l</a:t>
                </a:r>
                <a:r>
                  <a:rPr lang="en-US" dirty="0" smtClean="0"/>
                  <a:t>ocal </a:t>
                </a:r>
                <a:r>
                  <a:rPr lang="en-US" dirty="0" err="1"/>
                  <a:t>v</a:t>
                </a:r>
                <a:r>
                  <a:rPr lang="en-US" dirty="0" smtClean="0"/>
                  <a:t>alue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 smtClean="0"/>
                  <a:t>, status = inactive at all other vertices</a:t>
                </a:r>
              </a:p>
              <a:p>
                <a:pPr marL="514350" indent="-457200"/>
                <a:r>
                  <a:rPr lang="en-US" dirty="0" smtClean="0"/>
                  <a:t>User-defined program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5415"/>
                <a:ext cx="8184382" cy="2773725"/>
              </a:xfrm>
              <a:blipFill>
                <a:blip r:embed="rId2"/>
                <a:stretch>
                  <a:fillRect l="-1042" t="-2857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42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944"/>
            <a:ext cx="8229600" cy="4787220"/>
          </a:xfrm>
        </p:spPr>
        <p:txBody>
          <a:bodyPr/>
          <a:lstStyle/>
          <a:p>
            <a:pPr marL="514350" indent="-457200"/>
            <a:r>
              <a:rPr lang="en-US" dirty="0"/>
              <a:t>Initialization:</a:t>
            </a:r>
          </a:p>
          <a:p>
            <a:pPr marL="914400" lvl="1" indent="-457200"/>
            <a:r>
              <a:rPr lang="en-US" dirty="0"/>
              <a:t>local value = </a:t>
            </a:r>
            <a:r>
              <a:rPr lang="en-US" dirty="0" smtClean="0"/>
              <a:t>1, </a:t>
            </a:r>
            <a:r>
              <a:rPr lang="en-US" dirty="0"/>
              <a:t>status = active </a:t>
            </a:r>
            <a:r>
              <a:rPr lang="en-US" dirty="0" smtClean="0"/>
              <a:t>for all vertices</a:t>
            </a:r>
          </a:p>
          <a:p>
            <a:pPr marL="514350" indent="-457200"/>
            <a:r>
              <a:rPr lang="en-US" dirty="0" smtClean="0"/>
              <a:t>User-defined </a:t>
            </a:r>
            <a:r>
              <a:rPr lang="en-US" dirty="0"/>
              <a:t>program</a:t>
            </a:r>
          </a:p>
          <a:p>
            <a:pPr marL="914400" lvl="1" indent="-457200"/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9522" y="3382717"/>
            <a:ext cx="729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sz="1600" dirty="0" smtClean="0">
                <a:solidFill>
                  <a:prstClr val="black"/>
                </a:solidFill>
                <a:latin typeface="Courier New"/>
                <a:cs typeface="Courier New"/>
              </a:rPr>
              <a:t> = sum(all messages </a:t>
            </a:r>
            <a:r>
              <a:rPr lang="en-US" sz="1600" b="1" i="1" dirty="0" smtClean="0">
                <a:solidFill>
                  <a:prstClr val="black"/>
                </a:solidFill>
                <a:latin typeface="Courier New"/>
                <a:cs typeface="Courier New"/>
              </a:rPr>
              <a:t>m</a:t>
            </a:r>
            <a:r>
              <a:rPr lang="en-US" sz="1600" dirty="0" smtClean="0">
                <a:solidFill>
                  <a:prstClr val="black"/>
                </a:solidFill>
                <a:latin typeface="Courier New"/>
                <a:cs typeface="Courier New"/>
              </a:rPr>
              <a:t> received) * 0.85 + 0.15/N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/>
                <a:cs typeface="Courier New"/>
              </a:rPr>
              <a:t>for each neighbor </a:t>
            </a:r>
            <a:r>
              <a:rPr lang="en-US" sz="1600" b="1" i="1" dirty="0" smtClean="0">
                <a:solidFill>
                  <a:prstClr val="black"/>
                </a:solidFill>
                <a:latin typeface="Courier New"/>
                <a:cs typeface="Courier New"/>
              </a:rPr>
              <a:t>v</a:t>
            </a:r>
            <a:endParaRPr lang="en-US" sz="1600" dirty="0" smtClean="0">
              <a:solidFill>
                <a:prstClr val="black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urier New"/>
                <a:cs typeface="Courier New"/>
              </a:rPr>
              <a:t>send_message</a:t>
            </a:r>
            <a:r>
              <a:rPr lang="en-US" sz="1600" dirty="0" smtClean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lang="en-US" sz="1600" b="1" i="1" dirty="0" smtClean="0">
                <a:solidFill>
                  <a:prstClr val="black"/>
                </a:solidFill>
                <a:latin typeface="Courier New"/>
                <a:cs typeface="Courier New"/>
              </a:rPr>
              <a:t>v</a:t>
            </a:r>
            <a:r>
              <a:rPr lang="en-US" sz="1600" dirty="0" smtClean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sz="1600" dirty="0" smtClean="0">
                <a:solidFill>
                  <a:prstClr val="black"/>
                </a:solidFill>
                <a:latin typeface="Courier New"/>
                <a:cs typeface="Courier New"/>
              </a:rPr>
              <a:t> / </a:t>
            </a:r>
            <a:r>
              <a:rPr lang="en-US" sz="1600" dirty="0" err="1" smtClean="0">
                <a:solidFill>
                  <a:prstClr val="black"/>
                </a:solidFill>
                <a:latin typeface="Courier New"/>
                <a:cs typeface="Courier New"/>
              </a:rPr>
              <a:t>outdegree</a:t>
            </a:r>
            <a:r>
              <a:rPr lang="en-US" sz="1600" dirty="0" smtClean="0">
                <a:solidFill>
                  <a:prstClr val="black"/>
                </a:solidFill>
                <a:latin typeface="Courier New"/>
                <a:cs typeface="Courier New"/>
              </a:rPr>
              <a:t> of self)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/>
                <a:cs typeface="Courier New"/>
              </a:rPr>
              <a:t>if number of rounds &gt; threshold: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Courier New"/>
                <a:cs typeface="Courier New"/>
              </a:rPr>
              <a:t>set </a:t>
            </a:r>
            <a:r>
              <a:rPr lang="en-US" sz="1600" dirty="0">
                <a:solidFill>
                  <a:prstClr val="black"/>
                </a:solidFill>
                <a:latin typeface="Courier New"/>
                <a:cs typeface="Courier New"/>
              </a:rPr>
              <a:t>status to </a:t>
            </a:r>
            <a:r>
              <a:rPr lang="en-US" sz="1600" dirty="0" smtClean="0">
                <a:solidFill>
                  <a:prstClr val="black"/>
                </a:solidFill>
                <a:latin typeface="Courier New"/>
                <a:cs typeface="Courier New"/>
              </a:rPr>
              <a:t>inactive</a:t>
            </a:r>
            <a:endParaRPr lang="en-US" sz="16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4725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</a:t>
            </a:r>
            <a:r>
              <a:rPr lang="en-US" dirty="0"/>
              <a:t>P</a:t>
            </a:r>
            <a:r>
              <a:rPr lang="en-US" dirty="0" smtClean="0"/>
              <a:t>ath: Dijkstra’s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656" y="4809811"/>
            <a:ext cx="7114686" cy="650710"/>
          </a:xfrm>
        </p:spPr>
        <p:txBody>
          <a:bodyPr/>
          <a:lstStyle/>
          <a:p>
            <a:r>
              <a:rPr lang="en-US" dirty="0" smtClean="0"/>
              <a:t>This is an inherently sequential algorithm!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en-US" sz="140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10"/>
              <p:cNvSpPr txBox="1">
                <a:spLocks noChangeArrowheads="1"/>
              </p:cNvSpPr>
              <p:nvPr/>
            </p:nvSpPr>
            <p:spPr bwMode="auto">
              <a:xfrm>
                <a:off x="1357557" y="838200"/>
                <a:ext cx="6428885" cy="370563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pPr defTabSz="9144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en-US" sz="1600" b="1" u="sng" dirty="0" smtClean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Dijkstra(</a:t>
                </a:r>
                <a14:m>
                  <m:oMath xmlns:m="http://schemas.openxmlformats.org/officeDocument/2006/math">
                    <m:r>
                      <a:rPr kumimoji="1" lang="en-US" altLang="en-US" sz="1600" i="1" u="sng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𝐺</m:t>
                    </m:r>
                    <m:r>
                      <a:rPr kumimoji="1" lang="en-US" altLang="en-US" sz="1600" i="1" u="sng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kumimoji="1" lang="en-US" altLang="en-US" sz="1600" i="1" u="sng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kumimoji="1" lang="en-US" altLang="en-US" sz="1600" b="1" u="sng" dirty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):</a:t>
                </a:r>
                <a:endParaRPr kumimoji="1"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 defTabSz="9144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en-US" sz="16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kumimoji="1"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en-US" altLang="en-US" sz="1600" b="1" dirty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 do</a:t>
                </a:r>
              </a:p>
              <a:p>
                <a:pPr defTabSz="9144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en-US" sz="1600" dirty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    </a:t>
                </a:r>
                <a14:m>
                  <m:oMath xmlns:m="http://schemas.openxmlformats.org/officeDocument/2006/math">
                    <m:r>
                      <a:rPr kumimoji="1" lang="en-US" alt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kumimoji="1"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kumimoji="1" lang="en-US" alt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kumimoji="1"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←∞</m:t>
                    </m:r>
                  </m:oMath>
                </a14:m>
                <a:r>
                  <a:rPr kumimoji="1" lang="en-US" altLang="en-US" sz="1600" dirty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en-US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kumimoji="1"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kumimoji="1"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kumimoji="1"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kumimoji="1"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</m:t>
                    </m:r>
                    <m:r>
                      <a:rPr kumimoji="1"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𝑛𝑖𝑙</m:t>
                    </m:r>
                  </m:oMath>
                </a14:m>
                <a:r>
                  <a:rPr kumimoji="1" lang="en-US" altLang="en-US" sz="1600" dirty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kumimoji="1"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kumimoji="1"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𝑐𝑜𝑙𝑜𝑟</m:t>
                    </m:r>
                    <m:r>
                      <a:rPr kumimoji="1"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</m:t>
                    </m:r>
                    <m:r>
                      <a:rPr kumimoji="1"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𝑤h𝑖𝑡𝑒</m:t>
                    </m:r>
                  </m:oMath>
                </a14:m>
                <a:endParaRPr kumimoji="1" lang="en-US" altLang="en-US" sz="1600" dirty="0">
                  <a:solidFill>
                    <a:srgbClr val="000000"/>
                  </a:solidFill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 defTabSz="9144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kumimoji="1" lang="en-US" alt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kumimoji="1"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kumimoji="1" lang="en-US" alt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kumimoji="1"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←0</m:t>
                    </m:r>
                  </m:oMath>
                </a14:m>
                <a:r>
                  <a:rPr kumimoji="1" lang="en-US" altLang="en-US" sz="1600" dirty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</a:p>
              <a:p>
                <a:pPr defTabSz="9144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en-US" sz="1600" b="1" dirty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create a min priority queue </a:t>
                </a:r>
                <a14:m>
                  <m:oMath xmlns:m="http://schemas.openxmlformats.org/officeDocument/2006/math">
                    <m:r>
                      <a:rPr kumimoji="1" lang="en-US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𝑄</m:t>
                    </m:r>
                  </m:oMath>
                </a14:m>
                <a:r>
                  <a:rPr kumimoji="1" lang="en-US" altLang="en-US" sz="1600" dirty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:r>
                  <a:rPr kumimoji="1" lang="en-US" altLang="en-US" sz="1600" b="1" dirty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on</a:t>
                </a:r>
                <a:r>
                  <a:rPr kumimoji="1" lang="en-US" altLang="en-US" sz="1600" dirty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</m:oMath>
                </a14:m>
                <a:r>
                  <a:rPr kumimoji="1" lang="en-US" altLang="en-US" sz="16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:r>
                  <a:rPr kumimoji="1" lang="en-US" altLang="en-US" sz="16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with</a:t>
                </a:r>
                <a:r>
                  <a:rPr kumimoji="1" lang="en-US" altLang="en-US" sz="16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</m:oMath>
                </a14:m>
                <a:r>
                  <a:rPr kumimoji="1" lang="en-US" altLang="en-US" sz="16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:r>
                  <a:rPr kumimoji="1" lang="en-US" altLang="en-US" sz="16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as</a:t>
                </a:r>
                <a:r>
                  <a:rPr kumimoji="1" lang="en-US" altLang="en-US" sz="16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:r>
                  <a:rPr kumimoji="1" lang="en-US" altLang="en-US" sz="16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key</a:t>
                </a:r>
                <a:endParaRPr kumimoji="1"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 defTabSz="9144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en-US" sz="1600" b="1" dirty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while </a:t>
                </a:r>
                <a14:m>
                  <m:oMath xmlns:m="http://schemas.openxmlformats.org/officeDocument/2006/math">
                    <m:r>
                      <a:rPr kumimoji="1" lang="en-US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𝑄</m:t>
                    </m:r>
                    <m:r>
                      <a:rPr kumimoji="1" lang="en-US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≠∅</m:t>
                    </m:r>
                  </m:oMath>
                </a14:m>
                <a:endParaRPr kumimoji="1" lang="en-US" altLang="en-US" sz="1600" dirty="0">
                  <a:solidFill>
                    <a:srgbClr val="000000"/>
                  </a:solidFill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 defTabSz="9144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en-US" sz="1600" b="1" dirty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    </a:t>
                </a:r>
                <a14:m>
                  <m:oMath xmlns:m="http://schemas.openxmlformats.org/officeDocument/2006/math">
                    <m:r>
                      <a:rPr kumimoji="1" lang="en-US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kumimoji="1" lang="en-US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 </m:t>
                    </m:r>
                  </m:oMath>
                </a14:m>
                <a:r>
                  <a:rPr kumimoji="1" lang="en-US" altLang="en-US" sz="1600" b="1" dirty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Extract-Min(</a:t>
                </a:r>
                <a14:m>
                  <m:oMath xmlns:m="http://schemas.openxmlformats.org/officeDocument/2006/math">
                    <m:r>
                      <a:rPr kumimoji="1" lang="en-US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𝑄</m:t>
                    </m:r>
                  </m:oMath>
                </a14:m>
                <a:r>
                  <a:rPr kumimoji="1" lang="en-US" altLang="en-US" sz="1600" b="1" dirty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)</a:t>
                </a:r>
              </a:p>
              <a:p>
                <a:pPr defTabSz="9144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en-US" sz="1600" dirty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    </a:t>
                </a:r>
                <a14:m>
                  <m:oMath xmlns:m="http://schemas.openxmlformats.org/officeDocument/2006/math">
                    <m:r>
                      <a:rPr kumimoji="1"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kumimoji="1"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kumimoji="1"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𝑐𝑜𝑙𝑜𝑟</m:t>
                    </m:r>
                    <m:r>
                      <a:rPr kumimoji="1"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</m:t>
                    </m:r>
                    <m:r>
                      <a:rPr kumimoji="1"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𝑏𝑙𝑎𝑐𝑘</m:t>
                    </m:r>
                  </m:oMath>
                </a14:m>
                <a:endParaRPr kumimoji="1" lang="en-US" altLang="en-US" sz="1600" dirty="0">
                  <a:solidFill>
                    <a:srgbClr val="000000"/>
                  </a:solidFill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 defTabSz="9144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en-US" sz="1600" b="1" dirty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    for each </a:t>
                </a:r>
                <a14:m>
                  <m:oMath xmlns:m="http://schemas.openxmlformats.org/officeDocument/2006/math">
                    <m:r>
                      <a:rPr kumimoji="1" lang="en-US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kumimoji="1" lang="en-US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  <m:r>
                      <a:rPr kumimoji="1" lang="en-US" altLang="en-US" sz="16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𝐴𝑑𝑗</m:t>
                    </m:r>
                    <m:r>
                      <a:rPr kumimoji="1" lang="en-US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[</m:t>
                    </m:r>
                    <m:r>
                      <a:rPr kumimoji="1" lang="en-US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kumimoji="1" lang="en-US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]</m:t>
                    </m:r>
                  </m:oMath>
                </a14:m>
                <a:r>
                  <a:rPr kumimoji="1" lang="en-US" altLang="en-US" sz="1600" b="1" dirty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 do</a:t>
                </a:r>
              </a:p>
              <a:p>
                <a:pPr defTabSz="9144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en-US" sz="1600" b="1" dirty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        if </a:t>
                </a:r>
                <a14:m>
                  <m:oMath xmlns:m="http://schemas.openxmlformats.org/officeDocument/2006/math">
                    <m:r>
                      <a:rPr kumimoji="1"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kumimoji="1"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kumimoji="1"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𝑐𝑜𝑙𝑜𝑟</m:t>
                    </m:r>
                    <m:r>
                      <a:rPr kumimoji="1"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kumimoji="1"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𝑤h𝑖𝑡𝑒</m:t>
                    </m:r>
                  </m:oMath>
                </a14:m>
                <a:r>
                  <a:rPr kumimoji="1" lang="en-US" altLang="en-US" sz="1600" b="1" dirty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kumimoji="1" lang="en-US" alt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kumimoji="1" lang="en-US" alt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kumimoji="1" lang="en-US" alt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kumimoji="1" lang="en-US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  <m:r>
                      <a:rPr kumimoji="1" lang="en-US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kumimoji="1" lang="en-US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kumimoji="1" lang="en-US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kumimoji="1" lang="en-US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kumimoji="1" lang="en-US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)&lt;</m:t>
                    </m:r>
                    <m:r>
                      <a:rPr kumimoji="1" lang="en-US" altLang="en-US" sz="16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kumimoji="1" lang="en-US" altLang="en-US" sz="16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kumimoji="1" lang="en-US" alt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</m:oMath>
                </a14:m>
                <a:r>
                  <a:rPr kumimoji="1" lang="en-US" altLang="en-US" sz="1600" dirty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:r>
                  <a:rPr kumimoji="1" lang="en-US" altLang="en-US" sz="1600" b="1" dirty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then </a:t>
                </a:r>
              </a:p>
              <a:p>
                <a:pPr defTabSz="9144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en-US" sz="1600" dirty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            </a:t>
                </a:r>
                <a14:m>
                  <m:oMath xmlns:m="http://schemas.openxmlformats.org/officeDocument/2006/math">
                    <m:r>
                      <a:rPr kumimoji="1" lang="en-US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kumimoji="1" lang="en-US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kumimoji="1" lang="en-US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kumimoji="1" lang="en-US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</m:t>
                    </m:r>
                    <m:r>
                      <a:rPr kumimoji="1" lang="en-US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endParaRPr kumimoji="1" lang="en-US" altLang="en-US" sz="1600" dirty="0">
                  <a:solidFill>
                    <a:srgbClr val="000000"/>
                  </a:solidFill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 defTabSz="9144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en-US" sz="1600" dirty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            </a:t>
                </a:r>
                <a14:m>
                  <m:oMath xmlns:m="http://schemas.openxmlformats.org/officeDocument/2006/math">
                    <m:r>
                      <a:rPr kumimoji="1"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kumimoji="1"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kumimoji="1" lang="en-US" alt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kumimoji="1"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</m:t>
                    </m:r>
                    <m:r>
                      <a:rPr kumimoji="1" lang="en-US" alt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kumimoji="1" lang="en-US" alt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kumimoji="1" lang="en-US" alt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kumimoji="1" lang="en-US" alt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kumimoji="1"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  <m:d>
                      <m:dPr>
                        <m:ctrlPr>
                          <a:rPr kumimoji="1" lang="en-US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kumimoji="1" lang="en-US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𝑢</m:t>
                        </m:r>
                        <m:r>
                          <a:rPr kumimoji="1" lang="en-US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kumimoji="1" lang="en-US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</m:d>
                  </m:oMath>
                </a14:m>
                <a:endParaRPr kumimoji="1" lang="en-US" altLang="en-US" sz="1600" dirty="0">
                  <a:solidFill>
                    <a:srgbClr val="000000"/>
                  </a:solidFill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 defTabSz="9144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en-US" sz="1600" b="1" dirty="0">
                    <a:solidFill>
                      <a:srgbClr val="00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            Decrease-Key(</a:t>
                </a:r>
                <a14:m>
                  <m:oMath xmlns:m="http://schemas.openxmlformats.org/officeDocument/2006/math">
                    <m:r>
                      <a:rPr kumimoji="1" lang="en-US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𝑄</m:t>
                    </m:r>
                    <m:r>
                      <a:rPr kumimoji="1" lang="en-US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kumimoji="1" lang="en-US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kumimoji="1" lang="en-US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kumimoji="1" lang="en-US" alt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kumimoji="1" lang="en-US" alt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kumimoji="1" lang="en-US" alt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</m:oMath>
                </a14:m>
                <a:r>
                  <a:rPr kumimoji="1" lang="en-US" altLang="en-US" sz="16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7557" y="838200"/>
                <a:ext cx="6428885" cy="37056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07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</a:t>
            </a:r>
            <a:r>
              <a:rPr lang="en-US" dirty="0" smtClean="0"/>
              <a:t>Algorithm: 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990600"/>
            <a:ext cx="8768368" cy="4343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14656" y="5410200"/>
            <a:ext cx="7114686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 smtClean="0"/>
              <a:t>Note: </a:t>
            </a:r>
            <a:r>
              <a:rPr lang="en-US" kern="0" dirty="0" smtClean="0">
                <a:solidFill>
                  <a:srgbClr val="000000"/>
                </a:solidFill>
              </a:rPr>
              <a:t>All the shortest paths found by Dijkstra’s algorithm form a tree (</a:t>
            </a:r>
            <a:r>
              <a:rPr lang="en-US" kern="0" smtClean="0">
                <a:solidFill>
                  <a:srgbClr val="000000"/>
                </a:solidFill>
              </a:rPr>
              <a:t>shortest-path tree).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05211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Bellman-Ford (implemented in </a:t>
            </a:r>
            <a:r>
              <a:rPr lang="en-US" altLang="en-US" dirty="0" err="1" smtClean="0"/>
              <a:t>GraphX</a:t>
            </a:r>
            <a:r>
              <a:rPr lang="en-US" altLang="en-US" dirty="0" smtClean="0"/>
              <a:t> / </a:t>
            </a:r>
            <a:r>
              <a:rPr lang="en-US" altLang="en-US" dirty="0" err="1" smtClean="0"/>
              <a:t>GraphFrames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6180" y="1229265"/>
                <a:ext cx="8229600" cy="5257799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457200"/>
                <a:r>
                  <a:rPr lang="en-US" sz="2800" dirty="0" smtClean="0"/>
                  <a:t>Initialization:</a:t>
                </a:r>
              </a:p>
              <a:p>
                <a:pPr marL="914400" lvl="1" indent="-457200"/>
                <a:r>
                  <a:rPr lang="en-US" sz="2400" dirty="0" smtClean="0"/>
                  <a:t>local value = 0, status = active at starting vertex</a:t>
                </a:r>
              </a:p>
              <a:p>
                <a:pPr marL="914400" lvl="1" indent="-457200"/>
                <a:r>
                  <a:rPr lang="en-US" sz="2400" dirty="0"/>
                  <a:t>l</a:t>
                </a:r>
                <a:r>
                  <a:rPr lang="en-US" sz="2400" dirty="0" smtClean="0"/>
                  <a:t>ocal </a:t>
                </a:r>
                <a:r>
                  <a:rPr lang="en-US" sz="2400" dirty="0" err="1"/>
                  <a:t>v</a:t>
                </a:r>
                <a:r>
                  <a:rPr lang="en-US" sz="2400" dirty="0" smtClean="0"/>
                  <a:t>alue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dirty="0" smtClean="0"/>
                  <a:t>, status = inactive at all other vertices</a:t>
                </a:r>
              </a:p>
              <a:p>
                <a:pPr marL="514350" indent="-457200"/>
                <a:r>
                  <a:rPr lang="en-US" sz="2800" dirty="0" smtClean="0"/>
                  <a:t>User-defined program</a:t>
                </a:r>
                <a:br>
                  <a:rPr lang="en-US" sz="2800" dirty="0" smtClean="0"/>
                </a:br>
                <a:r>
                  <a:rPr lang="en-US" sz="1600" dirty="0" err="1">
                    <a:solidFill>
                      <a:prstClr val="black"/>
                    </a:solidFill>
                    <a:latin typeface="Courier New"/>
                    <a:cs typeface="Courier New"/>
                  </a:rPr>
                  <a:t>new_val</a:t>
                </a:r>
                <a:r>
                  <a:rPr lang="en-US" sz="1600" dirty="0">
                    <a:solidFill>
                      <a:prstClr val="black"/>
                    </a:solidFill>
                    <a:latin typeface="Courier New"/>
                    <a:cs typeface="Courier New"/>
                  </a:rPr>
                  <a:t> = min(all messages m received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ourier New"/>
                    <a:cs typeface="Courier New"/>
                  </a:rPr>
                  <a:t>)</a:t>
                </a:r>
                <a:br>
                  <a:rPr lang="en-US" sz="1600" dirty="0" smtClean="0">
                    <a:solidFill>
                      <a:prstClr val="black"/>
                    </a:solidFill>
                    <a:latin typeface="Courier New"/>
                    <a:cs typeface="Courier New"/>
                  </a:rPr>
                </a:br>
                <a:r>
                  <a:rPr lang="en-US" sz="1600" dirty="0" smtClean="0">
                    <a:solidFill>
                      <a:prstClr val="black"/>
                    </a:solidFill>
                    <a:latin typeface="Courier New"/>
                    <a:cs typeface="Courier New"/>
                  </a:rPr>
                  <a:t>if </a:t>
                </a:r>
                <a:r>
                  <a:rPr lang="en-US" sz="1600" dirty="0" err="1" smtClean="0">
                    <a:solidFill>
                      <a:prstClr val="black"/>
                    </a:solidFill>
                    <a:latin typeface="Courier New"/>
                    <a:cs typeface="Courier New"/>
                  </a:rPr>
                  <a:t>new_val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ourier New"/>
                    <a:cs typeface="Courier New"/>
                  </a:rPr>
                  <a:t> &lt; </a:t>
                </a:r>
                <a:r>
                  <a:rPr lang="en-US" sz="1600" dirty="0" err="1" smtClean="0">
                    <a:solidFill>
                      <a:prstClr val="black"/>
                    </a:solidFill>
                    <a:latin typeface="Courier New"/>
                    <a:cs typeface="Courier New"/>
                  </a:rPr>
                  <a:t>val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ourier New"/>
                    <a:cs typeface="Courier New"/>
                  </a:rPr>
                  <a:t> then</a:t>
                </a:r>
                <a:br>
                  <a:rPr lang="en-US" sz="1600" dirty="0" smtClean="0">
                    <a:solidFill>
                      <a:prstClr val="black"/>
                    </a:solidFill>
                    <a:latin typeface="Courier New"/>
                    <a:cs typeface="Courier New"/>
                  </a:rPr>
                </a:br>
                <a:r>
                  <a:rPr lang="en-US" sz="1600" dirty="0" smtClean="0">
                    <a:solidFill>
                      <a:prstClr val="black"/>
                    </a:solidFill>
                    <a:latin typeface="Courier New"/>
                    <a:cs typeface="Courier New"/>
                  </a:rPr>
                  <a:t>  </a:t>
                </a:r>
                <a:r>
                  <a:rPr lang="en-US" sz="1600" dirty="0" err="1" smtClean="0">
                    <a:solidFill>
                      <a:prstClr val="black"/>
                    </a:solidFill>
                    <a:latin typeface="Courier New"/>
                    <a:cs typeface="Courier New"/>
                  </a:rPr>
                  <a:t>val</a:t>
                </a:r>
                <a:r>
                  <a:rPr lang="en-US" sz="1600" dirty="0">
                    <a:solidFill>
                      <a:prstClr val="black"/>
                    </a:solidFill>
                    <a:latin typeface="Courier New"/>
                    <a:cs typeface="Courier New"/>
                  </a:rPr>
                  <a:t>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ourier New"/>
                    <a:cs typeface="Courier New"/>
                  </a:rPr>
                  <a:t>= </a:t>
                </a:r>
                <a:r>
                  <a:rPr lang="en-US" sz="1600" dirty="0" err="1" smtClean="0">
                    <a:solidFill>
                      <a:prstClr val="black"/>
                    </a:solidFill>
                    <a:latin typeface="Courier New"/>
                    <a:cs typeface="Courier New"/>
                  </a:rPr>
                  <a:t>new_val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ourier New"/>
                    <a:cs typeface="Courier New"/>
                  </a:rPr>
                  <a:t/>
                </a:r>
                <a:br>
                  <a:rPr lang="en-US" sz="1600" dirty="0" smtClean="0">
                    <a:solidFill>
                      <a:prstClr val="black"/>
                    </a:solidFill>
                    <a:latin typeface="Courier New"/>
                    <a:cs typeface="Courier New"/>
                  </a:rPr>
                </a:br>
                <a:r>
                  <a:rPr lang="en-US" sz="1600" dirty="0" smtClean="0">
                    <a:solidFill>
                      <a:prstClr val="black"/>
                    </a:solidFill>
                    <a:latin typeface="Courier New"/>
                    <a:cs typeface="Courier New"/>
                  </a:rPr>
                  <a:t>  for each neighbor </a:t>
                </a:r>
                <a:r>
                  <a:rPr lang="en-US" sz="1600" b="1" i="1" dirty="0" smtClean="0">
                    <a:solidFill>
                      <a:prstClr val="black"/>
                    </a:solidFill>
                    <a:latin typeface="Courier New"/>
                    <a:cs typeface="Courier New"/>
                  </a:rPr>
                  <a:t>v</a:t>
                </a:r>
                <a:br>
                  <a:rPr lang="en-US" sz="1600" b="1" i="1" dirty="0" smtClean="0">
                    <a:solidFill>
                      <a:prstClr val="black"/>
                    </a:solidFill>
                    <a:latin typeface="Courier New"/>
                    <a:cs typeface="Courier New"/>
                  </a:rPr>
                </a:br>
                <a:r>
                  <a:rPr lang="en-US" sz="1600" dirty="0" smtClean="0">
                    <a:solidFill>
                      <a:prstClr val="black"/>
                    </a:solidFill>
                    <a:latin typeface="Courier New"/>
                    <a:cs typeface="Courier New"/>
                  </a:rPr>
                  <a:t>    </a:t>
                </a:r>
                <a:r>
                  <a:rPr lang="en-US" sz="1600" dirty="0" err="1" smtClean="0">
                    <a:solidFill>
                      <a:prstClr val="black"/>
                    </a:solidFill>
                    <a:latin typeface="Courier New"/>
                    <a:cs typeface="Courier New"/>
                  </a:rPr>
                  <a:t>send_message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ourier New"/>
                    <a:cs typeface="Courier New"/>
                  </a:rPr>
                  <a:t>(</a:t>
                </a:r>
                <a:r>
                  <a:rPr lang="en-US" sz="1600" b="1" i="1" dirty="0" smtClean="0">
                    <a:solidFill>
                      <a:prstClr val="black"/>
                    </a:solidFill>
                    <a:latin typeface="Courier New"/>
                    <a:cs typeface="Courier New"/>
                  </a:rPr>
                  <a:t>v,</a:t>
                </a:r>
                <a:r>
                  <a:rPr lang="en-US" sz="1600" dirty="0">
                    <a:solidFill>
                      <a:prstClr val="black"/>
                    </a:solidFill>
                    <a:latin typeface="Courier New"/>
                    <a:cs typeface="Courier New"/>
                  </a:rPr>
                  <a:t> </a:t>
                </a:r>
                <a:r>
                  <a:rPr lang="en-US" sz="1600" dirty="0" err="1">
                    <a:solidFill>
                      <a:prstClr val="black"/>
                    </a:solidFill>
                    <a:latin typeface="Courier New"/>
                    <a:cs typeface="Courier New"/>
                  </a:rPr>
                  <a:t>val</a:t>
                </a:r>
                <a:r>
                  <a:rPr lang="en-US" sz="1600" dirty="0">
                    <a:solidFill>
                      <a:prstClr val="black"/>
                    </a:solidFill>
                    <a:latin typeface="Courier New"/>
                    <a:cs typeface="Courier New"/>
                  </a:rPr>
                  <a:t>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ourier New"/>
                    <a:cs typeface="Courier New"/>
                  </a:rPr>
                  <a:t>+ </a:t>
                </a:r>
                <a:r>
                  <a:rPr lang="en-US" sz="1600" dirty="0" err="1" smtClean="0">
                    <a:solidFill>
                      <a:prstClr val="black"/>
                    </a:solidFill>
                    <a:latin typeface="Courier New"/>
                    <a:cs typeface="Courier New"/>
                  </a:rPr>
                  <a:t>dist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ourier New"/>
                    <a:cs typeface="Courier New"/>
                  </a:rPr>
                  <a:t>(self</a:t>
                </a:r>
                <a:r>
                  <a:rPr lang="en-US" sz="1600" dirty="0">
                    <a:solidFill>
                      <a:prstClr val="black"/>
                    </a:solidFill>
                    <a:latin typeface="Courier New"/>
                    <a:cs typeface="Courier New"/>
                  </a:rPr>
                  <a:t>, </a:t>
                </a:r>
                <a:r>
                  <a:rPr lang="en-US" sz="1600" b="1" i="1" dirty="0">
                    <a:solidFill>
                      <a:prstClr val="black"/>
                    </a:solidFill>
                    <a:latin typeface="Courier New"/>
                    <a:cs typeface="Courier New"/>
                  </a:rPr>
                  <a:t>v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ourier New"/>
                    <a:cs typeface="Courier New"/>
                  </a:rPr>
                  <a:t>))</a:t>
                </a:r>
                <a:br>
                  <a:rPr lang="en-US" sz="1600" dirty="0" smtClean="0">
                    <a:solidFill>
                      <a:prstClr val="black"/>
                    </a:solidFill>
                    <a:latin typeface="Courier New"/>
                    <a:cs typeface="Courier New"/>
                  </a:rPr>
                </a:br>
                <a:r>
                  <a:rPr lang="en-US" sz="1600" dirty="0" smtClean="0">
                    <a:solidFill>
                      <a:prstClr val="black"/>
                    </a:solidFill>
                    <a:latin typeface="Courier New"/>
                    <a:cs typeface="Courier New"/>
                  </a:rPr>
                  <a:t>set status to inactive</a:t>
                </a:r>
                <a:endParaRPr lang="en-US" dirty="0" smtClean="0"/>
              </a:p>
              <a:p>
                <a:pPr marL="514350" indent="-457200"/>
                <a:r>
                  <a:rPr lang="en-US" sz="2800" dirty="0" smtClean="0"/>
                  <a:t>Can be much faster (less rounds) than Dijkstra’s algorithm on shallow graphs</a:t>
                </a:r>
              </a:p>
              <a:p>
                <a:pPr marL="514350" indent="-457200"/>
                <a:r>
                  <a:rPr lang="en-US" sz="2800" dirty="0" smtClean="0"/>
                  <a:t>But may do more total work.</a:t>
                </a:r>
                <a:endParaRPr lang="en-US" sz="2800" dirty="0"/>
              </a:p>
              <a:p>
                <a:pPr marL="514350" indent="-457200"/>
                <a:r>
                  <a:rPr lang="en-US" sz="2800" dirty="0" smtClean="0"/>
                  <a:t>It also supports negative-weight edges</a:t>
                </a:r>
              </a:p>
              <a:p>
                <a:pPr marL="914400" lvl="1" indent="-457200"/>
                <a:r>
                  <a:rPr lang="en-US" sz="2400" dirty="0" err="1" smtClean="0"/>
                  <a:t>Dijskra’s</a:t>
                </a:r>
                <a:r>
                  <a:rPr lang="en-US" sz="2400" dirty="0" smtClean="0"/>
                  <a:t> algorithm cannot handle negative-weight edges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180" y="1229265"/>
                <a:ext cx="8229600" cy="5257799"/>
              </a:xfrm>
              <a:blipFill>
                <a:blip r:embed="rId2"/>
                <a:stretch>
                  <a:fillRect l="-519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3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95068" y="1973992"/>
            <a:ext cx="213154" cy="2131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602" y="1914781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2" name="Oval 51"/>
          <p:cNvSpPr/>
          <p:nvPr/>
        </p:nvSpPr>
        <p:spPr>
          <a:xfrm>
            <a:off x="1606379" y="1402492"/>
            <a:ext cx="213154" cy="213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sym typeface="Symbol" panose="05050102010706020507" pitchFamily="18" charset="2"/>
              </a:rPr>
              <a:t></a:t>
            </a: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8913" y="1343281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4" name="Oval 53"/>
          <p:cNvSpPr/>
          <p:nvPr/>
        </p:nvSpPr>
        <p:spPr>
          <a:xfrm>
            <a:off x="1606379" y="2415746"/>
            <a:ext cx="213154" cy="213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sym typeface="Symbol" panose="05050102010706020507" pitchFamily="18" charset="2"/>
              </a:rPr>
              <a:t></a:t>
            </a: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78913" y="2356536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6" name="Oval 55"/>
          <p:cNvSpPr/>
          <p:nvPr/>
        </p:nvSpPr>
        <p:spPr>
          <a:xfrm>
            <a:off x="2703041" y="1397857"/>
            <a:ext cx="213154" cy="213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sym typeface="Symbol" panose="05050102010706020507" pitchFamily="18" charset="2"/>
              </a:rPr>
              <a:t></a:t>
            </a: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75574" y="1338647"/>
            <a:ext cx="2616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8" name="Oval 57"/>
          <p:cNvSpPr/>
          <p:nvPr/>
        </p:nvSpPr>
        <p:spPr>
          <a:xfrm>
            <a:off x="2703041" y="2411112"/>
            <a:ext cx="213154" cy="213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sym typeface="Symbol" panose="05050102010706020507" pitchFamily="18" charset="2"/>
              </a:rPr>
              <a:t></a:t>
            </a: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75574" y="2351902"/>
            <a:ext cx="2616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5" name="Straight Arrow Connector 4"/>
          <p:cNvCxnSpPr>
            <a:stCxn id="2" idx="7"/>
            <a:endCxn id="52" idx="3"/>
          </p:cNvCxnSpPr>
          <p:nvPr/>
        </p:nvCxnSpPr>
        <p:spPr>
          <a:xfrm flipV="1">
            <a:off x="877006" y="1584431"/>
            <a:ext cx="760589" cy="42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5"/>
            <a:endCxn id="55" idx="3"/>
          </p:cNvCxnSpPr>
          <p:nvPr/>
        </p:nvCxnSpPr>
        <p:spPr>
          <a:xfrm>
            <a:off x="877006" y="2155931"/>
            <a:ext cx="773135" cy="35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9" idx="3"/>
          </p:cNvCxnSpPr>
          <p:nvPr/>
        </p:nvCxnSpPr>
        <p:spPr>
          <a:xfrm>
            <a:off x="1833844" y="2490403"/>
            <a:ext cx="903340" cy="1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671252" y="1611012"/>
            <a:ext cx="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8" idx="7"/>
            <a:endCxn id="56" idx="5"/>
          </p:cNvCxnSpPr>
          <p:nvPr/>
        </p:nvCxnSpPr>
        <p:spPr>
          <a:xfrm flipV="1">
            <a:off x="2884979" y="1579796"/>
            <a:ext cx="0" cy="86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2" idx="4"/>
            <a:endCxn id="58" idx="0"/>
          </p:cNvCxnSpPr>
          <p:nvPr/>
        </p:nvCxnSpPr>
        <p:spPr>
          <a:xfrm>
            <a:off x="1712956" y="1615647"/>
            <a:ext cx="1096662" cy="79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4" idx="7"/>
            <a:endCxn id="56" idx="4"/>
          </p:cNvCxnSpPr>
          <p:nvPr/>
        </p:nvCxnSpPr>
        <p:spPr>
          <a:xfrm flipV="1">
            <a:off x="1788317" y="1611012"/>
            <a:ext cx="1021301" cy="83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52" idx="7"/>
            <a:endCxn id="56" idx="1"/>
          </p:cNvCxnSpPr>
          <p:nvPr/>
        </p:nvCxnSpPr>
        <p:spPr>
          <a:xfrm rot="5400000" flipH="1" flipV="1">
            <a:off x="2258970" y="958422"/>
            <a:ext cx="4634" cy="945940"/>
          </a:xfrm>
          <a:prstGeom prst="curvedConnector3">
            <a:avLst>
              <a:gd name="adj1" fmla="val 4473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56" idx="3"/>
            <a:endCxn id="52" idx="5"/>
          </p:cNvCxnSpPr>
          <p:nvPr/>
        </p:nvCxnSpPr>
        <p:spPr>
          <a:xfrm rot="5400000">
            <a:off x="2258971" y="1109144"/>
            <a:ext cx="4634" cy="945940"/>
          </a:xfrm>
          <a:prstGeom prst="curvedConnector3">
            <a:avLst>
              <a:gd name="adj1" fmla="val 4473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50892" y="1599229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28128" y="2259037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507562" y="1850068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67" name="Straight Arrow Connector 66"/>
          <p:cNvCxnSpPr>
            <a:stCxn id="58" idx="1"/>
            <a:endCxn id="2" idx="6"/>
          </p:cNvCxnSpPr>
          <p:nvPr/>
        </p:nvCxnSpPr>
        <p:spPr>
          <a:xfrm flipH="1" flipV="1">
            <a:off x="908222" y="2080569"/>
            <a:ext cx="1826035" cy="36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170587" y="2442328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83270" y="1850068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033820" y="1045498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129488" y="1567570"/>
            <a:ext cx="32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369985" y="1717233"/>
            <a:ext cx="32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391260" y="2036144"/>
            <a:ext cx="32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161436" y="2187563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8" name="Oval 107"/>
          <p:cNvSpPr/>
          <p:nvPr/>
        </p:nvSpPr>
        <p:spPr>
          <a:xfrm>
            <a:off x="3490536" y="1889599"/>
            <a:ext cx="213154" cy="213155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</a:rPr>
              <a:t>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263070" y="1830388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7" name="Oval 116"/>
          <p:cNvSpPr/>
          <p:nvPr/>
        </p:nvSpPr>
        <p:spPr>
          <a:xfrm>
            <a:off x="4401847" y="1318099"/>
            <a:ext cx="213154" cy="2131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sym typeface="Symbol" panose="05050102010706020507" pitchFamily="18" charset="2"/>
              </a:rPr>
              <a:t>6</a:t>
            </a:r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174381" y="1258888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9" name="Oval 118"/>
          <p:cNvSpPr/>
          <p:nvPr/>
        </p:nvSpPr>
        <p:spPr>
          <a:xfrm>
            <a:off x="4401847" y="2331353"/>
            <a:ext cx="213154" cy="2131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sym typeface="Symbol" panose="05050102010706020507" pitchFamily="18" charset="2"/>
              </a:rPr>
              <a:t>7</a:t>
            </a:r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174381" y="2272143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21" name="Oval 120"/>
          <p:cNvSpPr/>
          <p:nvPr/>
        </p:nvSpPr>
        <p:spPr>
          <a:xfrm>
            <a:off x="5498509" y="1313464"/>
            <a:ext cx="213154" cy="213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sym typeface="Symbol" panose="05050102010706020507" pitchFamily="18" charset="2"/>
              </a:rPr>
              <a:t></a:t>
            </a: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271043" y="1254254"/>
            <a:ext cx="2616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4" name="Oval 123"/>
          <p:cNvSpPr/>
          <p:nvPr/>
        </p:nvSpPr>
        <p:spPr>
          <a:xfrm>
            <a:off x="5498509" y="2326719"/>
            <a:ext cx="213154" cy="213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sym typeface="Symbol" panose="05050102010706020507" pitchFamily="18" charset="2"/>
              </a:rPr>
              <a:t></a:t>
            </a: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271043" y="2267509"/>
            <a:ext cx="2616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26" name="Straight Arrow Connector 125"/>
          <p:cNvCxnSpPr>
            <a:stCxn id="108" idx="7"/>
            <a:endCxn id="117" idx="3"/>
          </p:cNvCxnSpPr>
          <p:nvPr/>
        </p:nvCxnSpPr>
        <p:spPr>
          <a:xfrm flipV="1">
            <a:off x="3672474" y="1500038"/>
            <a:ext cx="760589" cy="4207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08" idx="5"/>
            <a:endCxn id="120" idx="3"/>
          </p:cNvCxnSpPr>
          <p:nvPr/>
        </p:nvCxnSpPr>
        <p:spPr>
          <a:xfrm>
            <a:off x="3672474" y="2071538"/>
            <a:ext cx="773135" cy="35064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5" idx="3"/>
          </p:cNvCxnSpPr>
          <p:nvPr/>
        </p:nvCxnSpPr>
        <p:spPr>
          <a:xfrm>
            <a:off x="4629313" y="2406010"/>
            <a:ext cx="903340" cy="1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466720" y="1526619"/>
            <a:ext cx="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4" idx="7"/>
            <a:endCxn id="121" idx="5"/>
          </p:cNvCxnSpPr>
          <p:nvPr/>
        </p:nvCxnSpPr>
        <p:spPr>
          <a:xfrm flipV="1">
            <a:off x="5680447" y="1495403"/>
            <a:ext cx="0" cy="86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7" idx="4"/>
            <a:endCxn id="124" idx="0"/>
          </p:cNvCxnSpPr>
          <p:nvPr/>
        </p:nvCxnSpPr>
        <p:spPr>
          <a:xfrm>
            <a:off x="4508424" y="1531254"/>
            <a:ext cx="1096662" cy="79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9" idx="7"/>
            <a:endCxn id="121" idx="4"/>
          </p:cNvCxnSpPr>
          <p:nvPr/>
        </p:nvCxnSpPr>
        <p:spPr>
          <a:xfrm flipV="1">
            <a:off x="4583785" y="1526619"/>
            <a:ext cx="1021301" cy="83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117" idx="7"/>
            <a:endCxn id="121" idx="1"/>
          </p:cNvCxnSpPr>
          <p:nvPr/>
        </p:nvCxnSpPr>
        <p:spPr>
          <a:xfrm rot="5400000" flipH="1" flipV="1">
            <a:off x="5054438" y="874029"/>
            <a:ext cx="4634" cy="945940"/>
          </a:xfrm>
          <a:prstGeom prst="curvedConnector3">
            <a:avLst>
              <a:gd name="adj1" fmla="val 4473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/>
          <p:cNvCxnSpPr>
            <a:stCxn id="121" idx="3"/>
            <a:endCxn id="117" idx="5"/>
          </p:cNvCxnSpPr>
          <p:nvPr/>
        </p:nvCxnSpPr>
        <p:spPr>
          <a:xfrm rot="5400000">
            <a:off x="5054439" y="1024751"/>
            <a:ext cx="4634" cy="945940"/>
          </a:xfrm>
          <a:prstGeom prst="curvedConnector3">
            <a:avLst>
              <a:gd name="adj1" fmla="val 4473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846360" y="1514836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23596" y="2174644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303031" y="1765675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138" name="Straight Arrow Connector 137"/>
          <p:cNvCxnSpPr>
            <a:stCxn id="124" idx="1"/>
            <a:endCxn id="108" idx="6"/>
          </p:cNvCxnSpPr>
          <p:nvPr/>
        </p:nvCxnSpPr>
        <p:spPr>
          <a:xfrm flipH="1" flipV="1">
            <a:off x="3703690" y="1996176"/>
            <a:ext cx="1826035" cy="36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966055" y="2357935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578739" y="1765675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829288" y="961105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924956" y="1483177"/>
            <a:ext cx="32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165453" y="1632840"/>
            <a:ext cx="32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186729" y="1951751"/>
            <a:ext cx="32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956905" y="2103170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3" name="Oval 62"/>
          <p:cNvSpPr/>
          <p:nvPr/>
        </p:nvSpPr>
        <p:spPr>
          <a:xfrm>
            <a:off x="6207066" y="1804602"/>
            <a:ext cx="213154" cy="213155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</a:rPr>
              <a:t>0</a:t>
            </a:r>
          </a:p>
        </p:txBody>
      </p:sp>
      <p:sp>
        <p:nvSpPr>
          <p:cNvPr id="64" name="Oval 63"/>
          <p:cNvSpPr/>
          <p:nvPr/>
        </p:nvSpPr>
        <p:spPr>
          <a:xfrm>
            <a:off x="7118377" y="1233102"/>
            <a:ext cx="213154" cy="213155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sym typeface="Symbol" panose="05050102010706020507" pitchFamily="18" charset="2"/>
              </a:rPr>
              <a:t>6</a:t>
            </a:r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90911" y="1173892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6" name="Oval 65"/>
          <p:cNvSpPr/>
          <p:nvPr/>
        </p:nvSpPr>
        <p:spPr>
          <a:xfrm>
            <a:off x="7118377" y="2246356"/>
            <a:ext cx="213154" cy="213155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sym typeface="Symbol" panose="05050102010706020507" pitchFamily="18" charset="2"/>
              </a:rPr>
              <a:t>7</a:t>
            </a:r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890911" y="2187146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69" name="Oval 68"/>
          <p:cNvSpPr/>
          <p:nvPr/>
        </p:nvSpPr>
        <p:spPr>
          <a:xfrm>
            <a:off x="8215039" y="1228468"/>
            <a:ext cx="213154" cy="2131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sym typeface="Symbol" panose="05050102010706020507" pitchFamily="18" charset="2"/>
              </a:rPr>
              <a:t>4</a:t>
            </a:r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987573" y="1169257"/>
            <a:ext cx="2616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71" name="Oval 70"/>
          <p:cNvSpPr/>
          <p:nvPr/>
        </p:nvSpPr>
        <p:spPr>
          <a:xfrm>
            <a:off x="8215039" y="2241722"/>
            <a:ext cx="213154" cy="2131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sym typeface="Symbol" panose="05050102010706020507" pitchFamily="18" charset="2"/>
              </a:rPr>
              <a:t>2</a:t>
            </a:r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87573" y="2182512"/>
            <a:ext cx="2616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73" name="Straight Arrow Connector 72"/>
          <p:cNvCxnSpPr>
            <a:stCxn id="63" idx="7"/>
            <a:endCxn id="64" idx="3"/>
          </p:cNvCxnSpPr>
          <p:nvPr/>
        </p:nvCxnSpPr>
        <p:spPr>
          <a:xfrm flipV="1">
            <a:off x="6389004" y="1415041"/>
            <a:ext cx="760589" cy="420777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3" idx="5"/>
            <a:endCxn id="68" idx="3"/>
          </p:cNvCxnSpPr>
          <p:nvPr/>
        </p:nvCxnSpPr>
        <p:spPr>
          <a:xfrm>
            <a:off x="6389004" y="1986541"/>
            <a:ext cx="773135" cy="35064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72" idx="3"/>
          </p:cNvCxnSpPr>
          <p:nvPr/>
        </p:nvCxnSpPr>
        <p:spPr>
          <a:xfrm>
            <a:off x="7345843" y="2321013"/>
            <a:ext cx="903340" cy="11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183250" y="1441622"/>
            <a:ext cx="0" cy="800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1" idx="7"/>
            <a:endCxn id="69" idx="5"/>
          </p:cNvCxnSpPr>
          <p:nvPr/>
        </p:nvCxnSpPr>
        <p:spPr>
          <a:xfrm flipV="1">
            <a:off x="8396977" y="1410406"/>
            <a:ext cx="0" cy="86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4" idx="4"/>
            <a:endCxn id="71" idx="0"/>
          </p:cNvCxnSpPr>
          <p:nvPr/>
        </p:nvCxnSpPr>
        <p:spPr>
          <a:xfrm>
            <a:off x="7224954" y="1446257"/>
            <a:ext cx="1096662" cy="79546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6" idx="7"/>
            <a:endCxn id="69" idx="4"/>
          </p:cNvCxnSpPr>
          <p:nvPr/>
        </p:nvCxnSpPr>
        <p:spPr>
          <a:xfrm flipV="1">
            <a:off x="7300315" y="1441622"/>
            <a:ext cx="1021301" cy="83595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64" idx="7"/>
            <a:endCxn id="69" idx="1"/>
          </p:cNvCxnSpPr>
          <p:nvPr/>
        </p:nvCxnSpPr>
        <p:spPr>
          <a:xfrm rot="5400000" flipH="1" flipV="1">
            <a:off x="7770968" y="789032"/>
            <a:ext cx="4634" cy="945940"/>
          </a:xfrm>
          <a:prstGeom prst="curvedConnector3">
            <a:avLst>
              <a:gd name="adj1" fmla="val 447321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69" idx="3"/>
            <a:endCxn id="64" idx="5"/>
          </p:cNvCxnSpPr>
          <p:nvPr/>
        </p:nvCxnSpPr>
        <p:spPr>
          <a:xfrm rot="5400000">
            <a:off x="7770969" y="939754"/>
            <a:ext cx="4634" cy="945940"/>
          </a:xfrm>
          <a:prstGeom prst="curvedConnector3">
            <a:avLst>
              <a:gd name="adj1" fmla="val 4473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62890" y="1429839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540126" y="2089647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019561" y="1680679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85" name="Straight Arrow Connector 84"/>
          <p:cNvCxnSpPr>
            <a:stCxn id="71" idx="1"/>
            <a:endCxn id="63" idx="6"/>
          </p:cNvCxnSpPr>
          <p:nvPr/>
        </p:nvCxnSpPr>
        <p:spPr>
          <a:xfrm flipH="1" flipV="1">
            <a:off x="6420220" y="1911180"/>
            <a:ext cx="1826035" cy="36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682585" y="2272938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295269" y="1680679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545818" y="876108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641486" y="1398181"/>
            <a:ext cx="32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881983" y="1547843"/>
            <a:ext cx="32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903259" y="1866754"/>
            <a:ext cx="32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673435" y="2018173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4" name="Oval 103"/>
          <p:cNvSpPr/>
          <p:nvPr/>
        </p:nvSpPr>
        <p:spPr>
          <a:xfrm>
            <a:off x="1808571" y="4744207"/>
            <a:ext cx="213154" cy="213155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</a:rPr>
              <a:t>0</a:t>
            </a:r>
          </a:p>
        </p:txBody>
      </p:sp>
      <p:sp>
        <p:nvSpPr>
          <p:cNvPr id="106" name="Oval 105"/>
          <p:cNvSpPr/>
          <p:nvPr/>
        </p:nvSpPr>
        <p:spPr>
          <a:xfrm>
            <a:off x="2719881" y="4172707"/>
            <a:ext cx="213154" cy="2131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sym typeface="Symbol" panose="05050102010706020507" pitchFamily="18" charset="2"/>
              </a:rPr>
              <a:t>2</a:t>
            </a:r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492415" y="4113496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0" name="Oval 109"/>
          <p:cNvSpPr/>
          <p:nvPr/>
        </p:nvSpPr>
        <p:spPr>
          <a:xfrm>
            <a:off x="2719881" y="5185961"/>
            <a:ext cx="213154" cy="213155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sym typeface="Symbol" panose="05050102010706020507" pitchFamily="18" charset="2"/>
              </a:rPr>
              <a:t>7</a:t>
            </a:r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492415" y="5126751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2" name="Oval 111"/>
          <p:cNvSpPr/>
          <p:nvPr/>
        </p:nvSpPr>
        <p:spPr>
          <a:xfrm>
            <a:off x="3816543" y="4168072"/>
            <a:ext cx="213154" cy="213155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sym typeface="Symbol" panose="05050102010706020507" pitchFamily="18" charset="2"/>
              </a:rPr>
              <a:t>4</a:t>
            </a:r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589077" y="4108862"/>
            <a:ext cx="2616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4" name="Oval 113"/>
          <p:cNvSpPr/>
          <p:nvPr/>
        </p:nvSpPr>
        <p:spPr>
          <a:xfrm>
            <a:off x="3816543" y="5181327"/>
            <a:ext cx="213154" cy="213155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sym typeface="Symbol" panose="05050102010706020507" pitchFamily="18" charset="2"/>
              </a:rPr>
              <a:t>2</a:t>
            </a:r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589077" y="5122117"/>
            <a:ext cx="2616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22" name="Straight Arrow Connector 121"/>
          <p:cNvCxnSpPr>
            <a:stCxn id="104" idx="7"/>
            <a:endCxn id="106" idx="3"/>
          </p:cNvCxnSpPr>
          <p:nvPr/>
        </p:nvCxnSpPr>
        <p:spPr>
          <a:xfrm flipV="1">
            <a:off x="1990508" y="4354646"/>
            <a:ext cx="760589" cy="420777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04" idx="5"/>
            <a:endCxn id="111" idx="3"/>
          </p:cNvCxnSpPr>
          <p:nvPr/>
        </p:nvCxnSpPr>
        <p:spPr>
          <a:xfrm>
            <a:off x="1990509" y="4926146"/>
            <a:ext cx="773134" cy="35064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endCxn id="115" idx="3"/>
          </p:cNvCxnSpPr>
          <p:nvPr/>
        </p:nvCxnSpPr>
        <p:spPr>
          <a:xfrm>
            <a:off x="2947347" y="5260618"/>
            <a:ext cx="903340" cy="1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2784755" y="4381227"/>
            <a:ext cx="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14" idx="7"/>
            <a:endCxn id="112" idx="5"/>
          </p:cNvCxnSpPr>
          <p:nvPr/>
        </p:nvCxnSpPr>
        <p:spPr>
          <a:xfrm flipV="1">
            <a:off x="3998481" y="4350011"/>
            <a:ext cx="0" cy="862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06" idx="4"/>
            <a:endCxn id="114" idx="0"/>
          </p:cNvCxnSpPr>
          <p:nvPr/>
        </p:nvCxnSpPr>
        <p:spPr>
          <a:xfrm>
            <a:off x="2826458" y="4385862"/>
            <a:ext cx="1096662" cy="79546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10" idx="7"/>
            <a:endCxn id="112" idx="4"/>
          </p:cNvCxnSpPr>
          <p:nvPr/>
        </p:nvCxnSpPr>
        <p:spPr>
          <a:xfrm flipV="1">
            <a:off x="2901820" y="4381227"/>
            <a:ext cx="1021301" cy="83595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/>
          <p:cNvCxnSpPr>
            <a:stCxn id="106" idx="7"/>
            <a:endCxn id="112" idx="1"/>
          </p:cNvCxnSpPr>
          <p:nvPr/>
        </p:nvCxnSpPr>
        <p:spPr>
          <a:xfrm rot="5400000" flipH="1" flipV="1">
            <a:off x="3372472" y="3728637"/>
            <a:ext cx="4634" cy="945940"/>
          </a:xfrm>
          <a:prstGeom prst="curvedConnector3">
            <a:avLst>
              <a:gd name="adj1" fmla="val 4473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urved Connector 152"/>
          <p:cNvCxnSpPr>
            <a:stCxn id="112" idx="3"/>
            <a:endCxn id="106" idx="5"/>
          </p:cNvCxnSpPr>
          <p:nvPr/>
        </p:nvCxnSpPr>
        <p:spPr>
          <a:xfrm rot="5400000">
            <a:off x="3372473" y="3879359"/>
            <a:ext cx="4634" cy="945940"/>
          </a:xfrm>
          <a:prstGeom prst="curvedConnector3">
            <a:avLst>
              <a:gd name="adj1" fmla="val 4473216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164394" y="4369444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141630" y="5029252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2621065" y="4620283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157" name="Straight Arrow Connector 156"/>
          <p:cNvCxnSpPr>
            <a:stCxn id="114" idx="1"/>
            <a:endCxn id="104" idx="6"/>
          </p:cNvCxnSpPr>
          <p:nvPr/>
        </p:nvCxnSpPr>
        <p:spPr>
          <a:xfrm flipH="1" flipV="1">
            <a:off x="2021724" y="4850784"/>
            <a:ext cx="1826035" cy="361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284090" y="5212543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896773" y="4620283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147323" y="3815713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242990" y="4337785"/>
            <a:ext cx="32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3483488" y="4487448"/>
            <a:ext cx="32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3504763" y="4806359"/>
            <a:ext cx="32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3274939" y="4957778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5" name="Oval 164"/>
          <p:cNvSpPr/>
          <p:nvPr/>
        </p:nvSpPr>
        <p:spPr>
          <a:xfrm>
            <a:off x="4509790" y="4690552"/>
            <a:ext cx="213154" cy="213155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</a:rPr>
              <a:t>0</a:t>
            </a:r>
          </a:p>
        </p:txBody>
      </p:sp>
      <p:sp>
        <p:nvSpPr>
          <p:cNvPr id="166" name="Oval 165"/>
          <p:cNvSpPr/>
          <p:nvPr/>
        </p:nvSpPr>
        <p:spPr>
          <a:xfrm>
            <a:off x="5421101" y="4119052"/>
            <a:ext cx="213154" cy="2131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sym typeface="Symbol" panose="05050102010706020507" pitchFamily="18" charset="2"/>
              </a:rPr>
              <a:t>2</a:t>
            </a:r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193634" y="4059842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68" name="Oval 167"/>
          <p:cNvSpPr/>
          <p:nvPr/>
        </p:nvSpPr>
        <p:spPr>
          <a:xfrm>
            <a:off x="5421101" y="5132307"/>
            <a:ext cx="213154" cy="213155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sym typeface="Symbol" panose="05050102010706020507" pitchFamily="18" charset="2"/>
              </a:rPr>
              <a:t>7</a:t>
            </a:r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193634" y="5073096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70" name="Oval 169"/>
          <p:cNvSpPr/>
          <p:nvPr/>
        </p:nvSpPr>
        <p:spPr>
          <a:xfrm>
            <a:off x="6517763" y="4114418"/>
            <a:ext cx="213154" cy="213155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sym typeface="Symbol" panose="05050102010706020507" pitchFamily="18" charset="2"/>
              </a:rPr>
              <a:t>4</a:t>
            </a:r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290296" y="4055208"/>
            <a:ext cx="2616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6517762" y="5127673"/>
            <a:ext cx="212598" cy="212598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/>
            <a:r>
              <a:rPr lang="en-US" sz="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-2</a:t>
            </a:r>
            <a:endParaRPr lang="en-US" sz="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290296" y="5068462"/>
            <a:ext cx="2616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74" name="Straight Arrow Connector 173"/>
          <p:cNvCxnSpPr>
            <a:stCxn id="165" idx="7"/>
            <a:endCxn id="166" idx="3"/>
          </p:cNvCxnSpPr>
          <p:nvPr/>
        </p:nvCxnSpPr>
        <p:spPr>
          <a:xfrm flipV="1">
            <a:off x="4691727" y="4300991"/>
            <a:ext cx="760589" cy="420777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65" idx="5"/>
            <a:endCxn id="169" idx="3"/>
          </p:cNvCxnSpPr>
          <p:nvPr/>
        </p:nvCxnSpPr>
        <p:spPr>
          <a:xfrm>
            <a:off x="4691728" y="4872491"/>
            <a:ext cx="773134" cy="35064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173" idx="3"/>
          </p:cNvCxnSpPr>
          <p:nvPr/>
        </p:nvCxnSpPr>
        <p:spPr>
          <a:xfrm>
            <a:off x="5648566" y="5206963"/>
            <a:ext cx="903340" cy="1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5485974" y="4327573"/>
            <a:ext cx="0" cy="800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72" idx="7"/>
            <a:endCxn id="170" idx="5"/>
          </p:cNvCxnSpPr>
          <p:nvPr/>
        </p:nvCxnSpPr>
        <p:spPr>
          <a:xfrm flipV="1">
            <a:off x="6699226" y="4296357"/>
            <a:ext cx="474" cy="86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66" idx="4"/>
            <a:endCxn id="172" idx="0"/>
          </p:cNvCxnSpPr>
          <p:nvPr/>
        </p:nvCxnSpPr>
        <p:spPr>
          <a:xfrm>
            <a:off x="5527678" y="4332207"/>
            <a:ext cx="1096384" cy="7954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68" idx="7"/>
            <a:endCxn id="170" idx="4"/>
          </p:cNvCxnSpPr>
          <p:nvPr/>
        </p:nvCxnSpPr>
        <p:spPr>
          <a:xfrm flipV="1">
            <a:off x="5603039" y="4327573"/>
            <a:ext cx="1021301" cy="83595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urved Connector 180"/>
          <p:cNvCxnSpPr>
            <a:stCxn id="166" idx="7"/>
            <a:endCxn id="170" idx="1"/>
          </p:cNvCxnSpPr>
          <p:nvPr/>
        </p:nvCxnSpPr>
        <p:spPr>
          <a:xfrm rot="5400000" flipH="1" flipV="1">
            <a:off x="6073692" y="3674982"/>
            <a:ext cx="4634" cy="945940"/>
          </a:xfrm>
          <a:prstGeom prst="curvedConnector3">
            <a:avLst>
              <a:gd name="adj1" fmla="val 447321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/>
          <p:cNvCxnSpPr>
            <a:stCxn id="170" idx="3"/>
            <a:endCxn id="166" idx="5"/>
          </p:cNvCxnSpPr>
          <p:nvPr/>
        </p:nvCxnSpPr>
        <p:spPr>
          <a:xfrm rot="5400000">
            <a:off x="6073692" y="3825704"/>
            <a:ext cx="4634" cy="945940"/>
          </a:xfrm>
          <a:prstGeom prst="curvedConnector3">
            <a:avLst>
              <a:gd name="adj1" fmla="val 4473216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4865614" y="4315789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842850" y="4975597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322284" y="4566629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186" name="Straight Arrow Connector 185"/>
          <p:cNvCxnSpPr>
            <a:stCxn id="172" idx="1"/>
            <a:endCxn id="165" idx="6"/>
          </p:cNvCxnSpPr>
          <p:nvPr/>
        </p:nvCxnSpPr>
        <p:spPr>
          <a:xfrm flipH="1" flipV="1">
            <a:off x="4722943" y="4797130"/>
            <a:ext cx="1825953" cy="36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5985309" y="5158888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6597992" y="4566629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5848542" y="3762058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5944210" y="4284131"/>
            <a:ext cx="32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6184707" y="4433793"/>
            <a:ext cx="32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6205982" y="4752705"/>
            <a:ext cx="32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5976158" y="4904124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3750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6" grpId="0"/>
      <p:bldP spid="117" grpId="0" animBg="1"/>
      <p:bldP spid="118" grpId="0"/>
      <p:bldP spid="119" grpId="0" animBg="1"/>
      <p:bldP spid="120" grpId="0"/>
      <p:bldP spid="121" grpId="0" animBg="1"/>
      <p:bldP spid="123" grpId="0"/>
      <p:bldP spid="124" grpId="0" animBg="1"/>
      <p:bldP spid="125" grpId="0"/>
      <p:bldP spid="135" grpId="0"/>
      <p:bldP spid="136" grpId="0"/>
      <p:bldP spid="137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63" grpId="0" animBg="1"/>
      <p:bldP spid="64" grpId="0" animBg="1"/>
      <p:bldP spid="65" grpId="0"/>
      <p:bldP spid="66" grpId="0" animBg="1"/>
      <p:bldP spid="68" grpId="0"/>
      <p:bldP spid="69" grpId="0" animBg="1"/>
      <p:bldP spid="70" grpId="0"/>
      <p:bldP spid="71" grpId="0" animBg="1"/>
      <p:bldP spid="72" grpId="0"/>
      <p:bldP spid="82" grpId="0"/>
      <p:bldP spid="83" grpId="0"/>
      <p:bldP spid="84" grpId="0"/>
      <p:bldP spid="89" grpId="0"/>
      <p:bldP spid="90" grpId="0"/>
      <p:bldP spid="95" grpId="0"/>
      <p:bldP spid="96" grpId="0"/>
      <p:bldP spid="97" grpId="0"/>
      <p:bldP spid="98" grpId="0"/>
      <p:bldP spid="99" grpId="0"/>
      <p:bldP spid="104" grpId="0" animBg="1"/>
      <p:bldP spid="106" grpId="0" animBg="1"/>
      <p:bldP spid="109" grpId="0"/>
      <p:bldP spid="110" grpId="0" animBg="1"/>
      <p:bldP spid="111" grpId="0"/>
      <p:bldP spid="112" grpId="0" animBg="1"/>
      <p:bldP spid="113" grpId="0"/>
      <p:bldP spid="114" grpId="0" animBg="1"/>
      <p:bldP spid="115" grpId="0"/>
      <p:bldP spid="154" grpId="0"/>
      <p:bldP spid="155" grpId="0"/>
      <p:bldP spid="156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 animBg="1"/>
      <p:bldP spid="166" grpId="0" animBg="1"/>
      <p:bldP spid="167" grpId="0"/>
      <p:bldP spid="168" grpId="0" animBg="1"/>
      <p:bldP spid="169" grpId="0"/>
      <p:bldP spid="170" grpId="0" animBg="1"/>
      <p:bldP spid="171" grpId="0"/>
      <p:bldP spid="172" grpId="0" animBg="1"/>
      <p:bldP spid="173" grpId="0"/>
      <p:bldP spid="183" grpId="0"/>
      <p:bldP spid="184" grpId="0"/>
      <p:bldP spid="185" grpId="0"/>
      <p:bldP spid="187" grpId="0"/>
      <p:bldP spid="188" grpId="0"/>
      <p:bldP spid="189" grpId="0"/>
      <p:bldP spid="190" grpId="0"/>
      <p:bldP spid="191" grpId="0"/>
      <p:bldP spid="192" grpId="0"/>
      <p:bldP spid="19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GraphX</a:t>
            </a:r>
            <a:r>
              <a:rPr lang="en-US" dirty="0" smtClean="0"/>
              <a:t>/</a:t>
            </a:r>
            <a:r>
              <a:rPr lang="en-US" dirty="0" err="1" smtClean="0"/>
              <a:t>GraphFrames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6193"/>
            <a:ext cx="8229600" cy="5425282"/>
          </a:xfrm>
        </p:spPr>
        <p:txBody>
          <a:bodyPr>
            <a:normAutofit/>
          </a:bodyPr>
          <a:lstStyle/>
          <a:p>
            <a:r>
              <a:rPr lang="en-US" dirty="0"/>
              <a:t>Seamlessly work with both </a:t>
            </a:r>
            <a:r>
              <a:rPr lang="en-US" dirty="0" smtClean="0"/>
              <a:t>graphs and tables using </a:t>
            </a:r>
            <a:r>
              <a:rPr lang="en-US" dirty="0" err="1" smtClean="0"/>
              <a:t>DataFrame</a:t>
            </a:r>
            <a:r>
              <a:rPr lang="en-US" dirty="0" smtClean="0"/>
              <a:t> API.</a:t>
            </a:r>
          </a:p>
          <a:p>
            <a:pPr lvl="1"/>
            <a:r>
              <a:rPr lang="en-US" dirty="0"/>
              <a:t>We will be using </a:t>
            </a:r>
            <a:r>
              <a:rPr lang="en-US" dirty="0" err="1"/>
              <a:t>GraphFrames</a:t>
            </a:r>
            <a:r>
              <a:rPr lang="en-US" dirty="0"/>
              <a:t> to take advantage of the more expressive </a:t>
            </a:r>
            <a:r>
              <a:rPr lang="en-US" dirty="0" err="1"/>
              <a:t>DataFrame</a:t>
            </a:r>
            <a:r>
              <a:rPr lang="en-US" dirty="0"/>
              <a:t> API</a:t>
            </a:r>
          </a:p>
          <a:p>
            <a:r>
              <a:rPr lang="en-US" dirty="0" smtClean="0"/>
              <a:t>Comparable </a:t>
            </a:r>
            <a:r>
              <a:rPr lang="en-US" dirty="0"/>
              <a:t>performance to the fastest specialized graph processing systems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growing library of graph algorithms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Users can write their 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8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property graph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65352" y="1445623"/>
            <a:ext cx="2029097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{name: Alice, age: 34}</a:t>
            </a:r>
          </a:p>
        </p:txBody>
      </p:sp>
      <p:sp>
        <p:nvSpPr>
          <p:cNvPr id="7" name="Oval 6"/>
          <p:cNvSpPr/>
          <p:nvPr/>
        </p:nvSpPr>
        <p:spPr>
          <a:xfrm>
            <a:off x="3457302" y="1445623"/>
            <a:ext cx="2029097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{name: Bob, age: 36}</a:t>
            </a:r>
          </a:p>
        </p:txBody>
      </p:sp>
      <p:sp>
        <p:nvSpPr>
          <p:cNvPr id="8" name="Oval 7"/>
          <p:cNvSpPr/>
          <p:nvPr/>
        </p:nvSpPr>
        <p:spPr>
          <a:xfrm>
            <a:off x="6397254" y="1445623"/>
            <a:ext cx="2307772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{name: Charlie, age: 37}</a:t>
            </a:r>
          </a:p>
        </p:txBody>
      </p:sp>
      <p:sp>
        <p:nvSpPr>
          <p:cNvPr id="9" name="Oval 8"/>
          <p:cNvSpPr/>
          <p:nvPr/>
        </p:nvSpPr>
        <p:spPr>
          <a:xfrm>
            <a:off x="313508" y="3287512"/>
            <a:ext cx="2116183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{name: David, age: 29}</a:t>
            </a:r>
          </a:p>
        </p:txBody>
      </p:sp>
      <p:sp>
        <p:nvSpPr>
          <p:cNvPr id="10" name="Oval 9"/>
          <p:cNvSpPr/>
          <p:nvPr/>
        </p:nvSpPr>
        <p:spPr>
          <a:xfrm>
            <a:off x="3188145" y="3287512"/>
            <a:ext cx="2307773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{name: Esther, age: 32}</a:t>
            </a:r>
          </a:p>
        </p:txBody>
      </p:sp>
      <p:sp>
        <p:nvSpPr>
          <p:cNvPr id="11" name="Oval 10"/>
          <p:cNvSpPr/>
          <p:nvPr/>
        </p:nvSpPr>
        <p:spPr>
          <a:xfrm>
            <a:off x="6432089" y="3287513"/>
            <a:ext cx="2238104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{name: Fanny, age: 38}</a:t>
            </a:r>
          </a:p>
        </p:txBody>
      </p:sp>
      <p:sp>
        <p:nvSpPr>
          <p:cNvPr id="12" name="Oval 11"/>
          <p:cNvSpPr/>
          <p:nvPr/>
        </p:nvSpPr>
        <p:spPr>
          <a:xfrm>
            <a:off x="3222979" y="4883165"/>
            <a:ext cx="2238104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{name: Gabby, age: 60}</a:t>
            </a:r>
          </a:p>
        </p:txBody>
      </p:sp>
      <p:cxnSp>
        <p:nvCxnSpPr>
          <p:cNvPr id="13" name="Straight Arrow Connector 12"/>
          <p:cNvCxnSpPr>
            <a:stCxn id="5" idx="6"/>
            <a:endCxn id="7" idx="2"/>
          </p:cNvCxnSpPr>
          <p:nvPr/>
        </p:nvCxnSpPr>
        <p:spPr>
          <a:xfrm>
            <a:off x="2394449" y="1902823"/>
            <a:ext cx="1062853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26441" y="147253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friend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8" name="Straight Arrow Connector 37"/>
          <p:cNvCxnSpPr>
            <a:stCxn id="10" idx="2"/>
            <a:endCxn id="9" idx="6"/>
          </p:cNvCxnSpPr>
          <p:nvPr/>
        </p:nvCxnSpPr>
        <p:spPr>
          <a:xfrm flipH="1">
            <a:off x="2429691" y="3744712"/>
            <a:ext cx="758454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90649" y="328751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friend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26396" y="1472530"/>
            <a:ext cx="76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follow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8" idx="2"/>
            <a:endCxn id="7" idx="6"/>
          </p:cNvCxnSpPr>
          <p:nvPr/>
        </p:nvCxnSpPr>
        <p:spPr>
          <a:xfrm flipH="1">
            <a:off x="5486399" y="1902823"/>
            <a:ext cx="910855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0"/>
            <a:endCxn id="8" idx="4"/>
          </p:cNvCxnSpPr>
          <p:nvPr/>
        </p:nvCxnSpPr>
        <p:spPr>
          <a:xfrm flipH="1" flipV="1">
            <a:off x="7551142" y="2360024"/>
            <a:ext cx="1" cy="92749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6923522" y="2632560"/>
            <a:ext cx="76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follow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514904" y="3314423"/>
            <a:ext cx="927490" cy="430290"/>
            <a:chOff x="2529811" y="1472533"/>
            <a:chExt cx="927490" cy="430290"/>
          </a:xfrm>
        </p:grpSpPr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2993556" y="1439078"/>
              <a:ext cx="1" cy="92749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618104" y="1472533"/>
              <a:ext cx="763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follow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44" name="Straight Arrow Connector 43"/>
          <p:cNvCxnSpPr>
            <a:stCxn id="9" idx="0"/>
            <a:endCxn id="5" idx="4"/>
          </p:cNvCxnSpPr>
          <p:nvPr/>
        </p:nvCxnSpPr>
        <p:spPr>
          <a:xfrm flipV="1">
            <a:off x="1371600" y="2360023"/>
            <a:ext cx="8301" cy="927489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6200000">
            <a:off x="752316" y="263256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friend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1" name="Straight Arrow Connector 50"/>
          <p:cNvCxnSpPr>
            <a:stCxn id="5" idx="5"/>
            <a:endCxn id="10" idx="1"/>
          </p:cNvCxnSpPr>
          <p:nvPr/>
        </p:nvCxnSpPr>
        <p:spPr>
          <a:xfrm>
            <a:off x="2097295" y="2226112"/>
            <a:ext cx="1428816" cy="119531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64309" y="250369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friend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12" idx="0"/>
            <a:endCxn id="10" idx="4"/>
          </p:cNvCxnSpPr>
          <p:nvPr/>
        </p:nvCxnSpPr>
        <p:spPr>
          <a:xfrm flipV="1">
            <a:off x="4342031" y="4201912"/>
            <a:ext cx="1" cy="68125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6200000">
            <a:off x="3742919" y="4357872"/>
            <a:ext cx="76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follow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51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Creating </a:t>
            </a:r>
            <a:r>
              <a:rPr lang="en-US" b="1" dirty="0" err="1" smtClean="0"/>
              <a:t>GraphFrames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088"/>
            <a:ext cx="8229600" cy="492118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GraphFrame</a:t>
            </a:r>
            <a:r>
              <a:rPr lang="en-US" dirty="0" smtClean="0"/>
              <a:t> is created </a:t>
            </a:r>
            <a:r>
              <a:rPr lang="en-US" dirty="0"/>
              <a:t>from </a:t>
            </a:r>
            <a:r>
              <a:rPr lang="en-US" dirty="0" smtClean="0"/>
              <a:t>a vertex </a:t>
            </a:r>
            <a:r>
              <a:rPr lang="en-US" dirty="0" err="1" smtClean="0"/>
              <a:t>DataFrame</a:t>
            </a:r>
            <a:r>
              <a:rPr lang="en-US" dirty="0" smtClean="0"/>
              <a:t> and an edge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i="1" dirty="0"/>
              <a:t>Vertex </a:t>
            </a:r>
            <a:r>
              <a:rPr lang="en-US" i="1" dirty="0" err="1" smtClean="0"/>
              <a:t>DataFrame</a:t>
            </a:r>
            <a:r>
              <a:rPr lang="en-US" dirty="0" smtClean="0"/>
              <a:t> </a:t>
            </a:r>
            <a:r>
              <a:rPr lang="en-US" dirty="0"/>
              <a:t>should contain a special column named “id” which specifies unique IDs for each vertex in the graph</a:t>
            </a:r>
            <a:r>
              <a:rPr lang="en-US" dirty="0" smtClean="0"/>
              <a:t>.</a:t>
            </a:r>
          </a:p>
          <a:p>
            <a:r>
              <a:rPr lang="en-US" i="1" dirty="0"/>
              <a:t>Edge </a:t>
            </a:r>
            <a:r>
              <a:rPr lang="en-US" i="1" dirty="0" err="1" smtClean="0"/>
              <a:t>DataFrame</a:t>
            </a:r>
            <a:r>
              <a:rPr lang="en-US" dirty="0" smtClean="0"/>
              <a:t> </a:t>
            </a:r>
            <a:r>
              <a:rPr lang="en-US" dirty="0"/>
              <a:t>should contain two special columns: “</a:t>
            </a:r>
            <a:r>
              <a:rPr lang="en-US" dirty="0" err="1"/>
              <a:t>src</a:t>
            </a:r>
            <a:r>
              <a:rPr lang="en-US" dirty="0"/>
              <a:t>” (source vertex ID of edge) and “</a:t>
            </a:r>
            <a:r>
              <a:rPr lang="en-US" dirty="0" err="1"/>
              <a:t>dst</a:t>
            </a:r>
            <a:r>
              <a:rPr lang="en-US" dirty="0"/>
              <a:t>” (destination vertex ID of edge</a:t>
            </a:r>
            <a:r>
              <a:rPr lang="en-US" dirty="0" smtClean="0"/>
              <a:t>).</a:t>
            </a:r>
          </a:p>
          <a:p>
            <a:r>
              <a:rPr lang="en-US" dirty="0"/>
              <a:t>Both </a:t>
            </a:r>
            <a:r>
              <a:rPr lang="en-US" dirty="0" err="1"/>
              <a:t>DataFrames</a:t>
            </a:r>
            <a:r>
              <a:rPr lang="en-US" dirty="0"/>
              <a:t> can have arbitrary other columns. Those columns can represent vertex and edge attributes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</a:t>
            </a:r>
            <a:r>
              <a:rPr lang="en-US" dirty="0">
                <a:hlinkClick r:id="rId2"/>
              </a:rPr>
              <a:t>https</a:t>
            </a:r>
            <a:r>
              <a:rPr lang="en-US" smtClean="0">
                <a:hlinkClick r:id="rId2"/>
              </a:rPr>
              <a:t>://www.cse.ust.hk/msbd5003/nb/graph.ipynb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1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Motif finding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4697"/>
            <a:ext cx="8229600" cy="52686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Basic </a:t>
            </a:r>
            <a:r>
              <a:rPr lang="en-US" dirty="0"/>
              <a:t>unit </a:t>
            </a:r>
            <a:r>
              <a:rPr lang="en-US" dirty="0" smtClean="0"/>
              <a:t>is </a:t>
            </a:r>
            <a:r>
              <a:rPr lang="en-US" dirty="0"/>
              <a:t>an edge. For example, "(a)-[e]-&gt;(b)" expresses an edge e from vertex a to vertex b. </a:t>
            </a:r>
            <a:endParaRPr lang="en-US" dirty="0" smtClean="0"/>
          </a:p>
          <a:p>
            <a:pPr lvl="1"/>
            <a:r>
              <a:rPr lang="en-US" dirty="0" smtClean="0"/>
              <a:t>vertices </a:t>
            </a:r>
            <a:r>
              <a:rPr lang="en-US" dirty="0"/>
              <a:t>are denoted by parentheses (a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edges </a:t>
            </a:r>
            <a:r>
              <a:rPr lang="en-US" dirty="0"/>
              <a:t>are denoted by square brackets [e</a:t>
            </a:r>
            <a:r>
              <a:rPr lang="en-US" dirty="0" smtClean="0"/>
              <a:t>]</a:t>
            </a:r>
          </a:p>
          <a:p>
            <a:r>
              <a:rPr lang="en-US" dirty="0"/>
              <a:t>A pattern is expressed as a union of edges. Edge patterns can be joined with semicolons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Vertex/edge names</a:t>
            </a:r>
          </a:p>
          <a:p>
            <a:pPr lvl="1"/>
            <a:r>
              <a:rPr lang="en-US" dirty="0" smtClean="0"/>
              <a:t>vertex names identify </a:t>
            </a:r>
            <a:r>
              <a:rPr lang="en-US" dirty="0"/>
              <a:t>common </a:t>
            </a:r>
            <a:r>
              <a:rPr lang="en-US" dirty="0" smtClean="0"/>
              <a:t>vertices </a:t>
            </a:r>
            <a:r>
              <a:rPr lang="en-US" dirty="0"/>
              <a:t>among </a:t>
            </a:r>
            <a:r>
              <a:rPr lang="en-US" dirty="0" smtClean="0"/>
              <a:t>edges (the same edge name cannot appear more than once)</a:t>
            </a:r>
          </a:p>
          <a:p>
            <a:pPr lvl="1"/>
            <a:r>
              <a:rPr lang="en-US" dirty="0" smtClean="0"/>
              <a:t>vertex/edge names are </a:t>
            </a:r>
            <a:r>
              <a:rPr lang="en-US" dirty="0"/>
              <a:t>used as column names in the result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lvl="1"/>
            <a:r>
              <a:rPr lang="en-US" dirty="0" smtClean="0"/>
              <a:t>can be omitted</a:t>
            </a:r>
          </a:p>
        </p:txBody>
      </p:sp>
    </p:spTree>
    <p:extLst>
      <p:ext uri="{BB962C8B-B14F-4D97-AF65-F5344CB8AC3E}">
        <p14:creationId xmlns:p14="http://schemas.microsoft.com/office/powerpoint/2010/main" val="131557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Motif finding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6286"/>
            <a:ext cx="8229600" cy="51548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edge can be negated to indicate that the edge should not be present in the </a:t>
            </a:r>
            <a:r>
              <a:rPr lang="en-US" dirty="0" smtClean="0"/>
              <a:t>graph.</a:t>
            </a:r>
          </a:p>
          <a:p>
            <a:pPr lvl="1"/>
            <a:r>
              <a:rPr lang="en-US" dirty="0" smtClean="0"/>
              <a:t>All names in the negated edge must have appeared in previous edges</a:t>
            </a:r>
          </a:p>
          <a:p>
            <a:pPr lvl="1"/>
            <a:r>
              <a:rPr lang="en-US" dirty="0" smtClean="0"/>
              <a:t>Cannot contain named edges</a:t>
            </a:r>
          </a:p>
          <a:p>
            <a:r>
              <a:rPr lang="en-US" dirty="0" smtClean="0"/>
              <a:t>More meaningful queries </a:t>
            </a:r>
            <a:r>
              <a:rPr lang="en-US" dirty="0"/>
              <a:t>can be expressed by applying </a:t>
            </a:r>
            <a:r>
              <a:rPr lang="en-US" dirty="0" smtClean="0"/>
              <a:t>filters on the resulting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Question</a:t>
            </a:r>
            <a:r>
              <a:rPr lang="en-US" dirty="0"/>
              <a:t>: where is this filter applied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A more complex example: find chains </a:t>
            </a:r>
            <a:r>
              <a:rPr lang="en-US" dirty="0"/>
              <a:t>of 4 vertices such that at least 2 of the 3 edges are “friend” relationships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Subgraphs</a:t>
            </a:r>
          </a:p>
        </p:txBody>
      </p:sp>
    </p:spTree>
    <p:extLst>
      <p:ext uri="{BB962C8B-B14F-4D97-AF65-F5344CB8AC3E}">
        <p14:creationId xmlns:p14="http://schemas.microsoft.com/office/powerpoint/2010/main" val="333379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 in </a:t>
            </a:r>
            <a:r>
              <a:rPr lang="en-US" dirty="0" err="1" smtClean="0"/>
              <a:t>GraphFrames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9516"/>
            <a:ext cx="8229600" cy="4786647"/>
          </a:xfrm>
        </p:spPr>
        <p:txBody>
          <a:bodyPr/>
          <a:lstStyle/>
          <a:p>
            <a:r>
              <a:rPr lang="en-US" dirty="0" smtClean="0"/>
              <a:t>Simple algorithms: Use </a:t>
            </a:r>
            <a:r>
              <a:rPr lang="en-US" dirty="0" err="1" smtClean="0"/>
              <a:t>DataFrame</a:t>
            </a:r>
            <a:r>
              <a:rPr lang="en-US" dirty="0" smtClean="0"/>
              <a:t> API on vertices, edges, and/or triplets</a:t>
            </a:r>
          </a:p>
          <a:p>
            <a:r>
              <a:rPr lang="en-US" dirty="0" smtClean="0"/>
              <a:t>Example: BFS </a:t>
            </a:r>
          </a:p>
          <a:p>
            <a:pPr lvl="1"/>
            <a:r>
              <a:rPr lang="en-US" dirty="0" smtClean="0"/>
              <a:t>The BFS algorithm provided in </a:t>
            </a:r>
            <a:r>
              <a:rPr lang="en-US" dirty="0" err="1" smtClean="0"/>
              <a:t>GraphFrames</a:t>
            </a:r>
            <a:r>
              <a:rPr lang="en-US" dirty="0" smtClean="0"/>
              <a:t> gives more information, such as the actual shortest path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0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648201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Problem:</a:t>
            </a:r>
          </a:p>
          <a:p>
            <a:pPr lvl="1"/>
            <a:r>
              <a:rPr lang="en-US" altLang="ko-KR" sz="2400" dirty="0">
                <a:ea typeface="굴림" pitchFamily="50" charset="-127"/>
              </a:rPr>
              <a:t>Given a singly linked list L with n objects, </a:t>
            </a:r>
            <a:r>
              <a:rPr lang="en-US" altLang="ko-KR" sz="2400" dirty="0" smtClean="0">
                <a:ea typeface="굴림" pitchFamily="50" charset="-127"/>
              </a:rPr>
              <a:t>put them in order. </a:t>
            </a:r>
          </a:p>
          <a:p>
            <a:r>
              <a:rPr lang="en-US" altLang="ko-KR" sz="2400" dirty="0" smtClean="0">
                <a:ea typeface="굴림" pitchFamily="50" charset="-127"/>
              </a:rPr>
              <a:t>We will give an algorithm that, for each node</a:t>
            </a:r>
            <a:r>
              <a:rPr lang="en-US" altLang="ko-KR" sz="2400" dirty="0">
                <a:ea typeface="굴림" pitchFamily="50" charset="-127"/>
              </a:rPr>
              <a:t>, compute the distance to the end of the </a:t>
            </a:r>
            <a:r>
              <a:rPr lang="en-US" altLang="ko-KR" sz="2400" dirty="0" smtClean="0">
                <a:ea typeface="굴림" pitchFamily="50" charset="-127"/>
              </a:rPr>
              <a:t>list.</a:t>
            </a:r>
          </a:p>
          <a:p>
            <a:pPr lvl="1"/>
            <a:r>
              <a:rPr lang="en-US" altLang="ko-KR" sz="2400" dirty="0" smtClean="0">
                <a:ea typeface="굴림" pitchFamily="50" charset="-127"/>
              </a:rPr>
              <a:t>Then use sorting to bring them in order.</a:t>
            </a:r>
          </a:p>
          <a:p>
            <a:r>
              <a:rPr lang="en-US" altLang="ko-KR" sz="2400" dirty="0" smtClean="0">
                <a:ea typeface="굴림" pitchFamily="50" charset="-127"/>
              </a:rPr>
              <a:t>Algorithm</a:t>
            </a:r>
          </a:p>
          <a:p>
            <a:pPr lvl="1"/>
            <a:r>
              <a:rPr lang="en-US" altLang="ko-KR" sz="2400" dirty="0" smtClean="0">
                <a:ea typeface="굴림" pitchFamily="50" charset="-127"/>
              </a:rPr>
              <a:t>Initialize </a:t>
            </a:r>
            <a:r>
              <a:rPr lang="en-US" altLang="ko-KR" sz="2400" dirty="0" err="1" smtClean="0">
                <a:ea typeface="굴림" pitchFamily="50" charset="-127"/>
              </a:rPr>
              <a:t>u.d</a:t>
            </a:r>
            <a:r>
              <a:rPr lang="en-US" altLang="ko-KR" sz="2400" dirty="0" smtClean="0">
                <a:ea typeface="굴림" pitchFamily="50" charset="-127"/>
              </a:rPr>
              <a:t> = 0 if </a:t>
            </a:r>
            <a:r>
              <a:rPr lang="en-US" altLang="ko-KR" sz="2400" dirty="0" err="1" smtClean="0">
                <a:ea typeface="굴림" pitchFamily="50" charset="-127"/>
              </a:rPr>
              <a:t>u.next</a:t>
            </a:r>
            <a:r>
              <a:rPr lang="en-US" altLang="ko-KR" sz="2400" dirty="0" smtClean="0">
                <a:ea typeface="굴림" pitchFamily="50" charset="-127"/>
              </a:rPr>
              <a:t> = null, else </a:t>
            </a:r>
            <a:r>
              <a:rPr lang="en-US" altLang="ko-KR" sz="2400" dirty="0" err="1" smtClean="0">
                <a:ea typeface="굴림" pitchFamily="50" charset="-127"/>
              </a:rPr>
              <a:t>u.d</a:t>
            </a:r>
            <a:r>
              <a:rPr lang="en-US" altLang="ko-KR" sz="2400" dirty="0" smtClean="0">
                <a:ea typeface="굴림" pitchFamily="50" charset="-127"/>
              </a:rPr>
              <a:t> = 1</a:t>
            </a:r>
          </a:p>
          <a:p>
            <a:pPr lvl="1"/>
            <a:r>
              <a:rPr lang="en-US" altLang="ko-KR" sz="2400" dirty="0" smtClean="0">
                <a:ea typeface="굴림" pitchFamily="50" charset="-127"/>
              </a:rPr>
              <a:t>Run the following for each node u until all next pointers are null:</a:t>
            </a:r>
            <a:br>
              <a:rPr lang="en-US" altLang="ko-KR" sz="2400" dirty="0" smtClean="0">
                <a:ea typeface="굴림" pitchFamily="50" charset="-127"/>
              </a:rPr>
            </a:br>
            <a:r>
              <a:rPr lang="en-US" altLang="ko-KR" sz="2400" dirty="0" smtClean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if </a:t>
            </a:r>
            <a:r>
              <a:rPr lang="en-US" altLang="ko-KR" sz="2400" dirty="0" err="1" smtClean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u.next</a:t>
            </a:r>
            <a:r>
              <a:rPr lang="en-US" altLang="ko-KR" sz="2400" dirty="0" smtClean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is not null:</a:t>
            </a:r>
            <a:br>
              <a:rPr lang="en-US" altLang="ko-KR" sz="2400" dirty="0" smtClean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</a:br>
            <a:r>
              <a:rPr lang="en-US" altLang="ko-KR" sz="2400" dirty="0" smtClean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	  </a:t>
            </a:r>
            <a:r>
              <a:rPr lang="en-US" altLang="ko-KR" sz="2400" dirty="0" err="1" smtClean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u.d</a:t>
            </a:r>
            <a:r>
              <a:rPr lang="en-US" altLang="ko-KR" sz="2400" dirty="0" smtClean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+= </a:t>
            </a:r>
            <a:r>
              <a:rPr lang="en-US" altLang="ko-KR" sz="2400" dirty="0" err="1" smtClean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u.next.d</a:t>
            </a:r>
            <a:r>
              <a:rPr lang="en-US" altLang="ko-KR" sz="2400" dirty="0" smtClean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/>
            </a:r>
            <a:br>
              <a:rPr lang="en-US" altLang="ko-KR" sz="2400" dirty="0" smtClean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</a:br>
            <a:r>
              <a:rPr lang="en-US" altLang="ko-KR" sz="2400" dirty="0" smtClean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  </a:t>
            </a:r>
            <a:r>
              <a:rPr lang="en-US" altLang="ko-KR" sz="2400" dirty="0" err="1" smtClean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u.next</a:t>
            </a:r>
            <a:r>
              <a:rPr lang="en-US" altLang="ko-KR" sz="2400" dirty="0" smtClean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= </a:t>
            </a:r>
            <a:r>
              <a:rPr lang="en-US" altLang="ko-KR" sz="2400" dirty="0" err="1" smtClean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u.next.next</a:t>
            </a:r>
            <a:r>
              <a:rPr lang="en-US" altLang="ko-KR" sz="2400" dirty="0" smtClean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</a:t>
            </a:r>
            <a:endParaRPr lang="en-US" altLang="ko-KR" sz="2400" dirty="0">
              <a:latin typeface="Courier New" panose="02070309020205020404" pitchFamily="49" charset="0"/>
              <a:ea typeface="굴림" pitchFamily="50" charset="-127"/>
              <a:cs typeface="Courier New" panose="02070309020205020404" pitchFamily="49" charset="0"/>
            </a:endParaRP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8EC9-582B-4B26-A8AC-B8EA09B2E809}" type="slidenum">
              <a:rPr lang="en-US" altLang="en-US" smtClean="0"/>
              <a:pPr/>
              <a:t>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2610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3" descr="D:\My Documents\algorithm\alg-blee-2001-봄\figure30-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1669906"/>
            <a:ext cx="8273521" cy="450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8EC9-582B-4B26-A8AC-B8EA09B2E809}" type="slidenum">
              <a:rPr lang="en-US" altLang="en-US" smtClean="0"/>
              <a:pPr/>
              <a:t>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27189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4432</TotalTime>
  <Words>1020</Words>
  <Application>Microsoft Office PowerPoint</Application>
  <PresentationFormat>On-screen Show (4:3)</PresentationFormat>
  <Paragraphs>224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Cambria Math</vt:lpstr>
      <vt:lpstr>Comic Sans MS</vt:lpstr>
      <vt:lpstr>Courier New</vt:lpstr>
      <vt:lpstr>Georgia</vt:lpstr>
      <vt:lpstr>굴림</vt:lpstr>
      <vt:lpstr>Monotype Sorts</vt:lpstr>
      <vt:lpstr>Symbol</vt:lpstr>
      <vt:lpstr>Times New Roman</vt:lpstr>
      <vt:lpstr>Wingdings</vt:lpstr>
      <vt:lpstr>Introducing PowerPoint 2010</vt:lpstr>
      <vt:lpstr>Theme1</vt:lpstr>
      <vt:lpstr>PowerPoint Presentation</vt:lpstr>
      <vt:lpstr>Spark GraphX/GraphFrames</vt:lpstr>
      <vt:lpstr>The property graph model</vt:lpstr>
      <vt:lpstr>Creating GraphFrames</vt:lpstr>
      <vt:lpstr>Motif finding</vt:lpstr>
      <vt:lpstr>Motif finding</vt:lpstr>
      <vt:lpstr>Graph Algorithms in GraphFrames</vt:lpstr>
      <vt:lpstr>List Ranking</vt:lpstr>
      <vt:lpstr>Example</vt:lpstr>
      <vt:lpstr>Application: Computing Depth of a Tree</vt:lpstr>
      <vt:lpstr>The Pregel Model for Graph Computation</vt:lpstr>
      <vt:lpstr>Example: BFS</vt:lpstr>
      <vt:lpstr>Example: PageRank</vt:lpstr>
      <vt:lpstr>Shortest Path: Dijkstra’s Algorithm</vt:lpstr>
      <vt:lpstr>Dijkstra’s Algorithm: Example</vt:lpstr>
      <vt:lpstr>Bellman-Ford (implemented in GraphX / GraphFrames)</vt:lpstr>
      <vt:lpstr>PowerPoint Presentation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Ke Yi</cp:lastModifiedBy>
  <cp:revision>323</cp:revision>
  <dcterms:created xsi:type="dcterms:W3CDTF">2013-01-13T20:33:29Z</dcterms:created>
  <dcterms:modified xsi:type="dcterms:W3CDTF">2017-10-30T09:34:35Z</dcterms:modified>
</cp:coreProperties>
</file>