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30"/>
  </p:notesMasterIdLst>
  <p:handoutMasterIdLst>
    <p:handoutMasterId r:id="rId31"/>
  </p:handoutMasterIdLst>
  <p:sldIdLst>
    <p:sldId id="486" r:id="rId2"/>
    <p:sldId id="487" r:id="rId3"/>
    <p:sldId id="488" r:id="rId4"/>
    <p:sldId id="514" r:id="rId5"/>
    <p:sldId id="489" r:id="rId6"/>
    <p:sldId id="491" r:id="rId7"/>
    <p:sldId id="492" r:id="rId8"/>
    <p:sldId id="493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2" r:id="rId17"/>
    <p:sldId id="523" r:id="rId18"/>
    <p:sldId id="525" r:id="rId19"/>
    <p:sldId id="526" r:id="rId20"/>
    <p:sldId id="527" r:id="rId21"/>
    <p:sldId id="528" r:id="rId22"/>
    <p:sldId id="529" r:id="rId23"/>
    <p:sldId id="530" r:id="rId24"/>
    <p:sldId id="494" r:id="rId25"/>
    <p:sldId id="495" r:id="rId26"/>
    <p:sldId id="496" r:id="rId27"/>
    <p:sldId id="497" r:id="rId28"/>
    <p:sldId id="49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ke" initials="y" lastIdx="1" clrIdx="0">
    <p:extLst>
      <p:ext uri="{19B8F6BF-5375-455C-9EA6-DF929625EA0E}">
        <p15:presenceInfo xmlns:p15="http://schemas.microsoft.com/office/powerpoint/2012/main" userId="S-1-5-21-720780846-2066618403-860360866-344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7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2017-11-13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2017-11-13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6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2017-11-13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5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2017-11-13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70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2017-11-13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4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2017-11-13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99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2017-11-13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2017-11-13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90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2017-11-13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5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9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2017-11-13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2017-11-13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85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2017-11-13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8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2017-11-13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2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2017-11-13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32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2017-11-13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8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2017-11-13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5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914400"/>
              <a:t>2017-11-13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914400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8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4" Type="http://schemas.openxmlformats.org/officeDocument/2006/relationships/image" Target="../media/image15.tm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cse.ust.hk/msbd5003/nb/stream.ipynb" TargetMode="External"/><Relationship Id="rId4" Type="http://schemas.openxmlformats.org/officeDocument/2006/relationships/hyperlink" Target="http://www.cse.ust.hk/msbd5003/network_wordcount.p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8702" y="1143000"/>
            <a:ext cx="8832897" cy="1981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800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26" y="1143000"/>
            <a:ext cx="7180208" cy="349857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902226" y="1143000"/>
            <a:ext cx="1771300" cy="244303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3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Missing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90689"/>
            <a:ext cx="8229600" cy="4465636"/>
          </a:xfrm>
        </p:spPr>
        <p:txBody>
          <a:bodyPr/>
          <a:lstStyle/>
          <a:p>
            <a:r>
              <a:rPr lang="en-US" altLang="en-US" dirty="0" smtClean="0"/>
              <a:t>I take one from a deck of 52 cards, and pass the rest to you.  Suppose you only have a (very basic) calculator and bad memory, how can you find out which card is missing with just one pass over the 51 cards?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What if there are two missing cards? 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84E18A-A75C-4AF1-A88E-3505ADEFE78D}" type="slidenum">
              <a:rPr lang="en-US" altLang="zh-TW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eaLnBrk="1" hangingPunct="1"/>
              <a:t>10</a:t>
            </a:fld>
            <a:endParaRPr lang="en-US" altLang="zh-TW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8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A data stream algorithm …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571500" y="3571875"/>
            <a:ext cx="7929563" cy="2286000"/>
          </a:xfrm>
        </p:spPr>
        <p:txBody>
          <a:bodyPr/>
          <a:lstStyle/>
          <a:p>
            <a:r>
              <a:rPr lang="en-US" altLang="zh-TW" smtClean="0"/>
              <a:t>Makes one pass over the input data</a:t>
            </a:r>
          </a:p>
          <a:p>
            <a:r>
              <a:rPr lang="en-US" altLang="zh-TW" smtClean="0"/>
              <a:t>Uses a small amount of memory (much smaller than the input data)</a:t>
            </a:r>
          </a:p>
          <a:p>
            <a:r>
              <a:rPr lang="en-US" altLang="zh-TW" smtClean="0"/>
              <a:t>Computes something</a:t>
            </a:r>
            <a:endParaRPr lang="zh-TW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916B488-9A46-4558-AE71-828042300642}" type="slidenum">
              <a:rPr lang="en-US" altLang="zh-TW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eaLnBrk="1" hangingPunct="1"/>
              <a:t>11</a:t>
            </a:fld>
            <a:endParaRPr lang="en-US" altLang="zh-TW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143125" y="2286000"/>
            <a:ext cx="214313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2714625" y="2286000"/>
            <a:ext cx="214313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3500438" y="2286000"/>
            <a:ext cx="214312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4000500" y="2286000"/>
            <a:ext cx="214313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Oval 8"/>
          <p:cNvSpPr/>
          <p:nvPr/>
        </p:nvSpPr>
        <p:spPr>
          <a:xfrm>
            <a:off x="4500563" y="2286000"/>
            <a:ext cx="214312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Oval 9"/>
          <p:cNvSpPr/>
          <p:nvPr/>
        </p:nvSpPr>
        <p:spPr>
          <a:xfrm>
            <a:off x="5000625" y="2286000"/>
            <a:ext cx="214313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Oval 10"/>
          <p:cNvSpPr/>
          <p:nvPr/>
        </p:nvSpPr>
        <p:spPr>
          <a:xfrm>
            <a:off x="5572125" y="2286000"/>
            <a:ext cx="214313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Oval 11"/>
          <p:cNvSpPr/>
          <p:nvPr/>
        </p:nvSpPr>
        <p:spPr>
          <a:xfrm>
            <a:off x="6286500" y="2286000"/>
            <a:ext cx="214313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28813" y="3071813"/>
            <a:ext cx="49291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26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584214"/>
            <a:ext cx="6934200" cy="5740386"/>
          </a:xfrm>
        </p:spPr>
      </p:pic>
    </p:spTree>
    <p:extLst>
      <p:ext uri="{BB962C8B-B14F-4D97-AF65-F5344CB8AC3E}">
        <p14:creationId xmlns:p14="http://schemas.microsoft.com/office/powerpoint/2010/main" val="336741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Reservoir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Maintain a sample of size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drawn </a:t>
                </a:r>
                <a:r>
                  <a:rPr lang="en-US" dirty="0"/>
                  <a:t>(without replacement) from </a:t>
                </a:r>
                <a:r>
                  <a:rPr lang="en-US" dirty="0" smtClean="0"/>
                  <a:t>all elements in the stream so far</a:t>
                </a:r>
              </a:p>
              <a:p>
                <a:r>
                  <a:rPr lang="en-US" dirty="0" smtClean="0"/>
                  <a:t>Keep the first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elements in the stream, set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Algorithm for a new element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use it to replace an item in the current sample chosen uniformly at random</a:t>
                </a:r>
              </a:p>
              <a:p>
                <a:pPr lvl="1"/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throw it away</a:t>
                </a:r>
              </a:p>
              <a:p>
                <a:r>
                  <a:rPr lang="en-US" dirty="0" smtClean="0"/>
                  <a:t>Perhaps the first “streaming” 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6079123"/>
            <a:ext cx="260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[Waterman ??; Knuth’s book]</a:t>
            </a:r>
          </a:p>
        </p:txBody>
      </p:sp>
    </p:spTree>
    <p:extLst>
      <p:ext uri="{BB962C8B-B14F-4D97-AF65-F5344CB8AC3E}">
        <p14:creationId xmlns:p14="http://schemas.microsoft.com/office/powerpoint/2010/main" val="323965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Correctness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8534400" cy="45720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By </a:t>
                </a:r>
                <a:r>
                  <a:rPr lang="en-US" dirty="0"/>
                  <a:t>induction 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: trivially correct</a:t>
                </a:r>
              </a:p>
              <a:p>
                <a:pPr lvl="1"/>
                <a:r>
                  <a:rPr lang="en-US" dirty="0" smtClean="0"/>
                  <a:t>Assume </a:t>
                </a:r>
                <a:r>
                  <a:rPr lang="en-US" dirty="0"/>
                  <a:t>each element </a:t>
                </a:r>
                <a:r>
                  <a:rPr lang="en-US" dirty="0" smtClean="0"/>
                  <a:t>so far is </a:t>
                </a:r>
                <a:r>
                  <a:rPr lang="en-US" dirty="0"/>
                  <a:t>sampled with probability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2"/>
                <a:r>
                  <a:rPr lang="en-US" dirty="0" smtClean="0"/>
                  <a:t>The new element is sampled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Any element in the current sample is sampled with probability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/>
                  <a:t>.  Yeah!</a:t>
                </a:r>
              </a:p>
              <a:p>
                <a:r>
                  <a:rPr lang="en-US" dirty="0" smtClean="0"/>
                  <a:t>This is a wrong (incomplete) proof</a:t>
                </a:r>
              </a:p>
              <a:p>
                <a:r>
                  <a:rPr lang="en-US" dirty="0" smtClean="0"/>
                  <a:t>Each element being sampled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not</a:t>
                </a:r>
                <a:r>
                  <a:rPr lang="en-US" dirty="0" smtClean="0"/>
                  <a:t> a sufficient condition of random sampling</a:t>
                </a:r>
              </a:p>
              <a:p>
                <a:pPr lvl="1"/>
                <a:r>
                  <a:rPr lang="en-US" dirty="0" smtClean="0"/>
                  <a:t>Counter </a:t>
                </a:r>
                <a:r>
                  <a:rPr lang="en-US" dirty="0"/>
                  <a:t>e</a:t>
                </a:r>
                <a:r>
                  <a:rPr lang="en-US" dirty="0" smtClean="0"/>
                  <a:t>xample: Divide elements into groups of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and pick one group randomly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8534400" cy="4572000"/>
              </a:xfrm>
              <a:blipFill>
                <a:blip r:embed="rId2"/>
                <a:stretch>
                  <a:fillRect l="-1214" t="-2800" b="-2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36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43" y="0"/>
            <a:ext cx="4681117" cy="6858000"/>
          </a:xfrm>
          <a:prstGeom prst="rect">
            <a:avLst/>
          </a:prstGeom>
        </p:spPr>
      </p:pic>
      <p:pic>
        <p:nvPicPr>
          <p:cNvPr id="10" name="Picture 6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7" t="12685" r="50000" b="14261"/>
          <a:stretch/>
        </p:blipFill>
        <p:spPr bwMode="auto">
          <a:xfrm>
            <a:off x="6179457" y="838202"/>
            <a:ext cx="609600" cy="6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7" t="12685" r="50000" b="14261"/>
          <a:stretch/>
        </p:blipFill>
        <p:spPr bwMode="auto">
          <a:xfrm>
            <a:off x="6179457" y="3414488"/>
            <a:ext cx="609600" cy="6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7" t="12685" r="50000" b="14261"/>
          <a:stretch/>
        </p:blipFill>
        <p:spPr bwMode="auto">
          <a:xfrm>
            <a:off x="6170349" y="4064550"/>
            <a:ext cx="609600" cy="6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634" r="5157" b="14423"/>
          <a:stretch/>
        </p:blipFill>
        <p:spPr bwMode="auto">
          <a:xfrm>
            <a:off x="6183085" y="1529118"/>
            <a:ext cx="605972" cy="59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634" r="5157" b="14423"/>
          <a:stretch/>
        </p:blipFill>
        <p:spPr bwMode="auto">
          <a:xfrm>
            <a:off x="6197673" y="2189825"/>
            <a:ext cx="591384" cy="5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634" r="5157" b="14423"/>
          <a:stretch/>
        </p:blipFill>
        <p:spPr bwMode="auto">
          <a:xfrm>
            <a:off x="6188565" y="2802155"/>
            <a:ext cx="591384" cy="5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634" r="5157" b="14423"/>
          <a:stretch/>
        </p:blipFill>
        <p:spPr bwMode="auto">
          <a:xfrm>
            <a:off x="6167025" y="5280230"/>
            <a:ext cx="591384" cy="5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634" r="5157" b="14423"/>
          <a:stretch/>
        </p:blipFill>
        <p:spPr bwMode="auto">
          <a:xfrm>
            <a:off x="6157227" y="5855587"/>
            <a:ext cx="591384" cy="5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634" r="5157" b="14423"/>
          <a:stretch/>
        </p:blipFill>
        <p:spPr bwMode="auto">
          <a:xfrm>
            <a:off x="6140540" y="6430172"/>
            <a:ext cx="591384" cy="5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7" t="12685" r="50000" b="14261"/>
          <a:stretch/>
        </p:blipFill>
        <p:spPr bwMode="auto">
          <a:xfrm>
            <a:off x="6167025" y="4673596"/>
            <a:ext cx="609600" cy="6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4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Reservoir </a:t>
            </a:r>
            <a:r>
              <a:rPr lang="en-US" dirty="0" smtClean="0"/>
              <a:t>Sampling Correctness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Many “proofs” found online are actually wrong</a:t>
                </a:r>
              </a:p>
              <a:p>
                <a:pPr lvl="1"/>
                <a:r>
                  <a:rPr lang="en-US" sz="2400" dirty="0" smtClean="0"/>
                  <a:t>They only show that each item is sampled with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Need to show that every subset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/>
                  <a:t> has the same probability to be the sample</a:t>
                </a:r>
              </a:p>
              <a:p>
                <a:r>
                  <a:rPr lang="en-US" sz="2800" dirty="0" smtClean="0"/>
                  <a:t>Correct proof relates with the </a:t>
                </a:r>
                <a:r>
                  <a:rPr lang="en-US" sz="2800" dirty="0">
                    <a:solidFill>
                      <a:srgbClr val="C00000"/>
                    </a:solidFill>
                  </a:rPr>
                  <a:t>Fisher-Yates shuffle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38983" y="4667238"/>
            <a:ext cx="357052" cy="1663089"/>
            <a:chOff x="4258491" y="1584280"/>
            <a:chExt cx="357052" cy="1663089"/>
          </a:xfrm>
        </p:grpSpPr>
        <p:sp>
          <p:nvSpPr>
            <p:cNvPr id="7" name="Rectangle 6"/>
            <p:cNvSpPr/>
            <p:nvPr/>
          </p:nvSpPr>
          <p:spPr>
            <a:xfrm>
              <a:off x="4258491" y="1584280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58491" y="2045402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8491" y="2502694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58491" y="2959986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4593" y="4667284"/>
            <a:ext cx="357052" cy="1663043"/>
            <a:chOff x="4258491" y="1584326"/>
            <a:chExt cx="357052" cy="1663043"/>
          </a:xfrm>
        </p:grpSpPr>
        <p:sp>
          <p:nvSpPr>
            <p:cNvPr id="12" name="Rectangle 11"/>
            <p:cNvSpPr/>
            <p:nvPr/>
          </p:nvSpPr>
          <p:spPr>
            <a:xfrm>
              <a:off x="4258491" y="1584326"/>
              <a:ext cx="357052" cy="2873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58491" y="2045402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58491" y="2502694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8491" y="2959986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</a:t>
              </a:r>
            </a:p>
          </p:txBody>
        </p:sp>
      </p:grp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4486435" y="4810929"/>
            <a:ext cx="2525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451788" y="4667238"/>
            <a:ext cx="357052" cy="1663089"/>
            <a:chOff x="4258491" y="1584280"/>
            <a:chExt cx="357052" cy="1663089"/>
          </a:xfrm>
        </p:grpSpPr>
        <p:sp>
          <p:nvSpPr>
            <p:cNvPr id="18" name="Rectangle 17"/>
            <p:cNvSpPr/>
            <p:nvPr/>
          </p:nvSpPr>
          <p:spPr>
            <a:xfrm>
              <a:off x="4258491" y="1584280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58491" y="2045402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58491" y="2502694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58491" y="2959986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5199240" y="5272051"/>
            <a:ext cx="2525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3"/>
            <a:endCxn id="19" idx="3"/>
          </p:cNvCxnSpPr>
          <p:nvPr/>
        </p:nvCxnSpPr>
        <p:spPr>
          <a:xfrm>
            <a:off x="5808840" y="4810928"/>
            <a:ext cx="12700" cy="461122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12045" y="5728322"/>
            <a:ext cx="2525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64698" y="4667284"/>
            <a:ext cx="357052" cy="1663043"/>
            <a:chOff x="4258491" y="1584326"/>
            <a:chExt cx="357052" cy="1663043"/>
          </a:xfrm>
        </p:grpSpPr>
        <p:sp>
          <p:nvSpPr>
            <p:cNvPr id="26" name="Rectangle 25"/>
            <p:cNvSpPr/>
            <p:nvPr/>
          </p:nvSpPr>
          <p:spPr>
            <a:xfrm>
              <a:off x="4258491" y="1584326"/>
              <a:ext cx="357052" cy="2873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58491" y="2045402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58491" y="2502694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58491" y="2959986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</a:t>
              </a:r>
            </a:p>
          </p:txBody>
        </p:sp>
      </p:grpSp>
      <p:cxnSp>
        <p:nvCxnSpPr>
          <p:cNvPr id="30" name="Elbow Connector 29"/>
          <p:cNvCxnSpPr/>
          <p:nvPr/>
        </p:nvCxnSpPr>
        <p:spPr>
          <a:xfrm>
            <a:off x="6513996" y="5266259"/>
            <a:ext cx="12700" cy="461122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571153" y="4667238"/>
            <a:ext cx="357052" cy="1663043"/>
            <a:chOff x="4258491" y="1584326"/>
            <a:chExt cx="357052" cy="1663043"/>
          </a:xfrm>
        </p:grpSpPr>
        <p:sp>
          <p:nvSpPr>
            <p:cNvPr id="32" name="Rectangle 31"/>
            <p:cNvSpPr/>
            <p:nvPr/>
          </p:nvSpPr>
          <p:spPr>
            <a:xfrm>
              <a:off x="4258491" y="1584326"/>
              <a:ext cx="357052" cy="2873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58491" y="2045402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58491" y="2502694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58491" y="2959986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</a:t>
              </a:r>
            </a:p>
          </p:txBody>
        </p:sp>
      </p:grpSp>
      <p:cxnSp>
        <p:nvCxnSpPr>
          <p:cNvPr id="36" name="Elbow Connector 35"/>
          <p:cNvCxnSpPr/>
          <p:nvPr/>
        </p:nvCxnSpPr>
        <p:spPr>
          <a:xfrm rot="16200000" flipH="1">
            <a:off x="6747589" y="5734212"/>
            <a:ext cx="920329" cy="6350"/>
          </a:xfrm>
          <a:prstGeom prst="bentConnector4">
            <a:avLst>
              <a:gd name="adj1" fmla="val -388"/>
              <a:gd name="adj2" fmla="val 3700000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612150" y="6186589"/>
            <a:ext cx="2525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13537" y="5507577"/>
            <a:ext cx="395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728227" y="5036675"/>
            <a:ext cx="395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31393" y="5961191"/>
            <a:ext cx="395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26447" y="6434528"/>
            <a:ext cx="395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226735" y="4544917"/>
            <a:ext cx="2891246" cy="966257"/>
          </a:xfrm>
          <a:prstGeom prst="roundRect">
            <a:avLst/>
          </a:prstGeom>
          <a:noFill/>
          <a:ln>
            <a:solidFill>
              <a:schemeClr val="accent2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3726" y="40782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 = 2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76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2" grpId="0" animBg="1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Majority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852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Given a sequence of items, find the majority if there is one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 err="1" smtClean="0"/>
              <a:t>A</a:t>
            </a:r>
            <a:r>
              <a:rPr lang="en-US" altLang="zh-TW" dirty="0" smtClean="0"/>
              <a:t> B C D B A </a:t>
            </a:r>
            <a:r>
              <a:rPr lang="en-US" altLang="zh-TW" dirty="0" err="1" smtClean="0"/>
              <a:t>A</a:t>
            </a:r>
            <a:r>
              <a:rPr lang="en-US" altLang="zh-TW" dirty="0" smtClean="0"/>
              <a:t> B </a:t>
            </a:r>
            <a:r>
              <a:rPr lang="en-US" altLang="zh-TW" dirty="0" err="1" smtClean="0"/>
              <a:t>B</a:t>
            </a:r>
            <a:r>
              <a:rPr lang="en-US" altLang="zh-TW" dirty="0" smtClean="0"/>
              <a:t> A </a:t>
            </a:r>
            <a:r>
              <a:rPr lang="en-US" altLang="zh-TW" dirty="0" err="1" smtClean="0"/>
              <a:t>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</a:t>
            </a:r>
            <a:r>
              <a:rPr lang="en-US" altLang="zh-TW" dirty="0" smtClean="0"/>
              <a:t> C </a:t>
            </a:r>
            <a:r>
              <a:rPr lang="en-US" altLang="zh-TW" dirty="0" err="1" smtClean="0"/>
              <a:t>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</a:t>
            </a:r>
            <a:r>
              <a:rPr lang="en-US" altLang="zh-TW" dirty="0" smtClean="0"/>
              <a:t> D A B A </a:t>
            </a:r>
            <a:r>
              <a:rPr lang="en-US" altLang="zh-TW" dirty="0" err="1" smtClean="0"/>
              <a:t>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</a:t>
            </a:r>
            <a:endParaRPr lang="en-US" altLang="zh-TW" dirty="0" smtClean="0"/>
          </a:p>
          <a:p>
            <a:r>
              <a:rPr lang="en-US" altLang="zh-TW" dirty="0" smtClean="0"/>
              <a:t>Answer: A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Trivial if we have O(n) memory</a:t>
            </a:r>
          </a:p>
          <a:p>
            <a:r>
              <a:rPr lang="en-US" altLang="zh-TW" dirty="0" smtClean="0"/>
              <a:t>Can you do it with O(1) memory and two passes?</a:t>
            </a:r>
          </a:p>
          <a:p>
            <a:pPr lvl="1"/>
            <a:r>
              <a:rPr lang="en-US" altLang="zh-TW" dirty="0" smtClean="0"/>
              <a:t>First pass: find the possible candidate</a:t>
            </a:r>
          </a:p>
          <a:p>
            <a:pPr lvl="1"/>
            <a:r>
              <a:rPr lang="en-US" altLang="zh-TW" dirty="0" smtClean="0"/>
              <a:t>Second pass: compute its frequency and verify that it is &gt; n/2</a:t>
            </a:r>
          </a:p>
          <a:p>
            <a:r>
              <a:rPr lang="en-US" altLang="zh-TW" dirty="0" smtClean="0"/>
              <a:t>How about one pass?</a:t>
            </a:r>
          </a:p>
          <a:p>
            <a:pPr lvl="1"/>
            <a:r>
              <a:rPr lang="en-US" altLang="zh-TW" dirty="0" smtClean="0"/>
              <a:t>Unfortunately, no</a:t>
            </a:r>
            <a:endParaRPr lang="zh-TW" alt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A862B7-6A43-4856-A553-B810FC72F4AD}" type="slidenum">
              <a:rPr lang="en-US" altLang="zh-TW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eaLnBrk="1" hangingPunct="1"/>
              <a:t>17</a:t>
            </a:fld>
            <a:endParaRPr lang="en-US" altLang="zh-TW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55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364D63-D32A-4342-A5E8-870156ACF1BB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Heavy hitters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</p:spPr>
            <p:txBody>
              <a:bodyPr>
                <a:normAutofit fontScale="70000" lnSpcReduction="20000"/>
              </a:bodyPr>
              <a:lstStyle/>
              <a:p>
                <a:pPr eaLnBrk="1" hangingPunct="1"/>
                <a:r>
                  <a:rPr lang="en-US" dirty="0" smtClean="0">
                    <a:solidFill>
                      <a:srgbClr val="CC3300"/>
                    </a:solidFill>
                  </a:rPr>
                  <a:t>Misra-Gries (MG) </a:t>
                </a:r>
                <a:r>
                  <a:rPr lang="en-US" dirty="0" smtClean="0"/>
                  <a:t>algorithm finds up to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k</a:t>
                </a:r>
                <a:r>
                  <a:rPr lang="en-US" dirty="0" smtClean="0"/>
                  <a:t> items that occur more than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1/k </a:t>
                </a:r>
                <a:r>
                  <a:rPr lang="en-US" dirty="0" smtClean="0"/>
                  <a:t>fraction of the time in a stream</a:t>
                </a:r>
                <a:endParaRPr lang="en-US" dirty="0" smtClean="0">
                  <a:solidFill>
                    <a:schemeClr val="bg2"/>
                  </a:solidFill>
                </a:endParaRPr>
              </a:p>
              <a:p>
                <a:pPr lvl="1" eaLnBrk="1" hangingPunct="1"/>
                <a:r>
                  <a:rPr lang="en-US" dirty="0" smtClean="0"/>
                  <a:t>Estimate their frequencies with additive error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N/(k+1)</a:t>
                </a:r>
              </a:p>
              <a:p>
                <a:pPr eaLnBrk="1" hangingPunct="1"/>
                <a:r>
                  <a:rPr lang="en-US" dirty="0" smtClean="0"/>
                  <a:t>Keep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k</a:t>
                </a:r>
                <a:r>
                  <a:rPr lang="en-US" dirty="0" smtClean="0"/>
                  <a:t> different candidates in hand.  For each item in stream:</a:t>
                </a:r>
              </a:p>
              <a:p>
                <a:pPr lvl="1" eaLnBrk="1" hangingPunct="1"/>
                <a:r>
                  <a:rPr lang="en-US" dirty="0" smtClean="0"/>
                  <a:t>If item is monitored, increase its counter</a:t>
                </a:r>
              </a:p>
              <a:p>
                <a:pPr lvl="1" eaLnBrk="1" hangingPunct="1"/>
                <a:r>
                  <a:rPr lang="en-US" dirty="0" smtClean="0"/>
                  <a:t>Else, if &lt;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k</a:t>
                </a:r>
                <a:r>
                  <a:rPr lang="en-US" dirty="0" smtClean="0"/>
                  <a:t> items monitored, add new item with count 1</a:t>
                </a:r>
              </a:p>
              <a:p>
                <a:pPr lvl="1" eaLnBrk="1" hangingPunct="1"/>
                <a:r>
                  <a:rPr lang="en-US" dirty="0" smtClean="0"/>
                  <a:t>Else, decrease all counts by 1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  <a:blipFill>
                <a:blip r:embed="rId2"/>
                <a:stretch>
                  <a:fillRect l="-815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5257800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5029200" y="5935718"/>
            <a:ext cx="2667000" cy="78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257800" y="54864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261741" y="52578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261741" y="50292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257800" y="4796659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743903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743903" y="54785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747844" y="52499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747844" y="50213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43903" y="47887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743903" y="45601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2486" y="6031468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1 2 3 4 5 6 7 8 9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464387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934200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162800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162800" y="54745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162800" y="52459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464387" y="5474577"/>
            <a:ext cx="228600" cy="22860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976444" y="4331577"/>
            <a:ext cx="228600" cy="22860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2800" y="4343400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k=5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1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364D63-D32A-4342-A5E8-870156ACF1BB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Heavy </a:t>
            </a:r>
            <a:r>
              <a:rPr lang="en-US" dirty="0"/>
              <a:t>h</a:t>
            </a:r>
            <a:r>
              <a:rPr lang="en-US" dirty="0" smtClean="0"/>
              <a:t>itters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</p:spPr>
            <p:txBody>
              <a:bodyPr>
                <a:normAutofit fontScale="70000" lnSpcReduction="20000"/>
              </a:bodyPr>
              <a:lstStyle/>
              <a:p>
                <a:pPr eaLnBrk="1" hangingPunct="1"/>
                <a:r>
                  <a:rPr lang="en-US" dirty="0" err="1" smtClean="0">
                    <a:solidFill>
                      <a:srgbClr val="CC3300"/>
                    </a:solidFill>
                  </a:rPr>
                  <a:t>Misra-Gries</a:t>
                </a:r>
                <a:r>
                  <a:rPr lang="en-US" dirty="0" smtClean="0">
                    <a:solidFill>
                      <a:srgbClr val="CC3300"/>
                    </a:solidFill>
                  </a:rPr>
                  <a:t> (MG) </a:t>
                </a:r>
                <a:r>
                  <a:rPr lang="en-US" dirty="0" smtClean="0"/>
                  <a:t>algorithm finds up to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k</a:t>
                </a:r>
                <a:r>
                  <a:rPr lang="en-US" dirty="0" smtClean="0"/>
                  <a:t> items that occur more than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1/k</a:t>
                </a:r>
                <a:r>
                  <a:rPr lang="en-US" dirty="0" smtClean="0"/>
                  <a:t> fraction of the time in a stream</a:t>
                </a:r>
                <a:endParaRPr lang="en-US" dirty="0" smtClean="0">
                  <a:solidFill>
                    <a:schemeClr val="bg2"/>
                  </a:solidFill>
                </a:endParaRPr>
              </a:p>
              <a:p>
                <a:pPr lvl="1" eaLnBrk="1" hangingPunct="1"/>
                <a:r>
                  <a:rPr lang="en-US" dirty="0"/>
                  <a:t>Estimate their frequencies with additive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N/</a:t>
                </a:r>
                <a:r>
                  <a:rPr lang="en-US" dirty="0">
                    <a:solidFill>
                      <a:srgbClr val="C00000"/>
                    </a:solidFill>
                  </a:rPr>
                  <a:t>(k+1)</a:t>
                </a:r>
                <a:endParaRPr lang="en-US" dirty="0" smtClean="0">
                  <a:solidFill>
                    <a:srgbClr val="C00000"/>
                  </a:solidFill>
                </a:endParaRPr>
              </a:p>
              <a:p>
                <a:pPr eaLnBrk="1" hangingPunct="1"/>
                <a:r>
                  <a:rPr lang="en-US" dirty="0" smtClean="0"/>
                  <a:t>Keep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k</a:t>
                </a:r>
                <a:r>
                  <a:rPr lang="en-US" dirty="0" smtClean="0"/>
                  <a:t> different candidates in hand.  For each item in stream:</a:t>
                </a:r>
              </a:p>
              <a:p>
                <a:pPr lvl="1" eaLnBrk="1" hangingPunct="1"/>
                <a:r>
                  <a:rPr lang="en-US" dirty="0" smtClean="0"/>
                  <a:t>If item is monitored, increase its counter</a:t>
                </a:r>
              </a:p>
              <a:p>
                <a:pPr lvl="1" eaLnBrk="1" hangingPunct="1"/>
                <a:r>
                  <a:rPr lang="en-US" dirty="0" smtClean="0"/>
                  <a:t>Else, if &lt;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k</a:t>
                </a:r>
                <a:r>
                  <a:rPr lang="en-US" dirty="0" smtClean="0"/>
                  <a:t> items monitored, add new item with count 1</a:t>
                </a:r>
              </a:p>
              <a:p>
                <a:pPr lvl="1" eaLnBrk="1" hangingPunct="1"/>
                <a:r>
                  <a:rPr lang="en-US" dirty="0" smtClean="0"/>
                  <a:t>Else, decrease all counts by 1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  <a:blipFill>
                <a:blip r:embed="rId2"/>
                <a:stretch>
                  <a:fillRect l="-815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5257800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5029200" y="5935718"/>
            <a:ext cx="2667000" cy="78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257800" y="54864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261741" y="52578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261741" y="50292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257800" y="4796659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743903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743903" y="54785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747844" y="52499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747844" y="50213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43903" y="47887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743903" y="45601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2486" y="6031468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1 2 3 4 5 6 7 8 9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464387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934200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162800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162800" y="54745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162800" y="52459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464387" y="54745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976444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62800" y="4343400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k=5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15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385" y="2042854"/>
            <a:ext cx="3086735" cy="41224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upports </a:t>
            </a:r>
            <a:r>
              <a:rPr lang="en-US" dirty="0"/>
              <a:t>real time processing of streaming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Using the Spark core for parallelization &amp; fault tolerance</a:t>
            </a:r>
          </a:p>
          <a:p>
            <a:r>
              <a:rPr lang="en-US" dirty="0"/>
              <a:t>Combine streaming with batch and interactive queries.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Spark Strea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2193"/>
            <a:ext cx="6012469" cy="224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spark.apache.org/docs/latest/img/streaming-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885" y="3562751"/>
            <a:ext cx="6516369" cy="1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4319" y="5518943"/>
            <a:ext cx="7378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Standalone: </a:t>
            </a:r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</a:t>
            </a:r>
            <a:r>
              <a:rPr lang="en-US" u="sng" dirty="0" smtClean="0">
                <a:hlinkClick r:id="rId4"/>
              </a:rPr>
              <a:t>www.cse.ust.hk/msbd5003/network_wordcount</a:t>
            </a:r>
            <a:r>
              <a:rPr lang="en-US" dirty="0" smtClean="0">
                <a:hlinkClick r:id="rId4"/>
              </a:rPr>
              <a:t>.py</a:t>
            </a:r>
            <a:r>
              <a:rPr lang="en-US" dirty="0" smtClean="0"/>
              <a:t> </a:t>
            </a:r>
          </a:p>
          <a:p>
            <a:r>
              <a:rPr lang="en-US" dirty="0" smtClean="0"/>
              <a:t>Notebook (shell): </a:t>
            </a:r>
            <a:r>
              <a:rPr lang="en-US" u="sng" dirty="0">
                <a:hlinkClick r:id="rId5"/>
              </a:rPr>
              <a:t>http</a:t>
            </a:r>
            <a:r>
              <a:rPr lang="en-US" u="sng">
                <a:hlinkClick r:id="rId5"/>
              </a:rPr>
              <a:t>://</a:t>
            </a:r>
            <a:r>
              <a:rPr lang="en-US" u="sng" smtClean="0">
                <a:hlinkClick r:id="rId5"/>
              </a:rPr>
              <a:t>www.cse.ust.hk/msbd5003/nb/stream.ipynb</a:t>
            </a:r>
            <a:r>
              <a:rPr lang="en-US" u="sng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364D63-D32A-4342-A5E8-870156ACF1BB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Heavy hitters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</p:spPr>
            <p:txBody>
              <a:bodyPr>
                <a:normAutofit fontScale="70000" lnSpcReduction="20000"/>
              </a:bodyPr>
              <a:lstStyle/>
              <a:p>
                <a:pPr eaLnBrk="1" hangingPunct="1"/>
                <a:r>
                  <a:rPr lang="en-US" dirty="0" err="1" smtClean="0">
                    <a:solidFill>
                      <a:srgbClr val="CC3300"/>
                    </a:solidFill>
                  </a:rPr>
                  <a:t>Misra-Gries</a:t>
                </a:r>
                <a:r>
                  <a:rPr lang="en-US" dirty="0" smtClean="0">
                    <a:solidFill>
                      <a:srgbClr val="CC3300"/>
                    </a:solidFill>
                  </a:rPr>
                  <a:t> (MG) </a:t>
                </a:r>
                <a:r>
                  <a:rPr lang="en-US" dirty="0" smtClean="0"/>
                  <a:t>algorithm finds up to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k</a:t>
                </a:r>
                <a:r>
                  <a:rPr lang="en-US" dirty="0" smtClean="0"/>
                  <a:t> items that occur more than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1/k</a:t>
                </a:r>
                <a:r>
                  <a:rPr lang="en-US" dirty="0" smtClean="0"/>
                  <a:t> fraction of the time in a stream</a:t>
                </a:r>
                <a:endParaRPr lang="en-US" dirty="0" smtClean="0">
                  <a:solidFill>
                    <a:schemeClr val="bg2"/>
                  </a:solidFill>
                </a:endParaRPr>
              </a:p>
              <a:p>
                <a:pPr lvl="1" eaLnBrk="1" hangingPunct="1"/>
                <a:r>
                  <a:rPr lang="en-US" dirty="0" smtClean="0"/>
                  <a:t>Estimate </a:t>
                </a:r>
                <a:r>
                  <a:rPr lang="en-US" dirty="0"/>
                  <a:t>their frequencies with additive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N/</a:t>
                </a:r>
                <a:r>
                  <a:rPr lang="en-US" dirty="0">
                    <a:solidFill>
                      <a:srgbClr val="C00000"/>
                    </a:solidFill>
                  </a:rPr>
                  <a:t>(k+1)</a:t>
                </a:r>
                <a:endParaRPr lang="en-US" dirty="0" smtClean="0">
                  <a:solidFill>
                    <a:srgbClr val="C00000"/>
                  </a:solidFill>
                </a:endParaRPr>
              </a:p>
              <a:p>
                <a:pPr eaLnBrk="1" hangingPunct="1"/>
                <a:r>
                  <a:rPr lang="en-US" dirty="0" smtClean="0"/>
                  <a:t>Keep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k</a:t>
                </a:r>
                <a:r>
                  <a:rPr lang="en-US" dirty="0" smtClean="0"/>
                  <a:t> different candidates in hand.  For each item in stream:</a:t>
                </a:r>
              </a:p>
              <a:p>
                <a:pPr lvl="1" eaLnBrk="1" hangingPunct="1"/>
                <a:r>
                  <a:rPr lang="en-US" dirty="0" smtClean="0"/>
                  <a:t>If item is monitored, increase its counter</a:t>
                </a:r>
              </a:p>
              <a:p>
                <a:pPr lvl="1" eaLnBrk="1" hangingPunct="1"/>
                <a:r>
                  <a:rPr lang="en-US" dirty="0" smtClean="0"/>
                  <a:t>Else, if &lt;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k</a:t>
                </a:r>
                <a:r>
                  <a:rPr lang="en-US" dirty="0" smtClean="0"/>
                  <a:t> items monitored, add new item with count 1</a:t>
                </a:r>
              </a:p>
              <a:p>
                <a:pPr lvl="1" eaLnBrk="1" hangingPunct="1"/>
                <a:r>
                  <a:rPr lang="en-US" dirty="0" smtClean="0"/>
                  <a:t>Else, decrease all counts by 1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  <a:blipFill>
                <a:blip r:embed="rId2"/>
                <a:stretch>
                  <a:fillRect l="-815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 bwMode="auto">
          <a:xfrm flipV="1">
            <a:off x="5029200" y="5935718"/>
            <a:ext cx="2667000" cy="78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257800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261741" y="54864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261741" y="52578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257800" y="5025259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743903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747844" y="54785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747844" y="52499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43903" y="50173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743903" y="47887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2486" y="6031468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1 2 3 4 5 6 7 8 9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162800" y="57031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162800" y="54745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464387" y="57031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62800" y="4343400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k=5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42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EB69AE-8DF1-4C36-B6E8-076D792C3027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Streaming MG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458200" cy="5060950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/>
                <a:r>
                  <a:rPr lang="en-US" dirty="0" smtClean="0">
                    <a:solidFill>
                      <a:srgbClr val="C00000"/>
                    </a:solidFill>
                  </a:rPr>
                  <a:t>N</a:t>
                </a:r>
                <a:r>
                  <a:rPr lang="en-US" dirty="0" smtClean="0"/>
                  <a:t> = total input size</a:t>
                </a:r>
              </a:p>
              <a:p>
                <a:pPr eaLnBrk="1" hangingPunct="1"/>
                <a:r>
                  <a:rPr lang="en-US" dirty="0" smtClean="0">
                    <a:solidFill>
                      <a:schemeClr val="tx1"/>
                    </a:solidFill>
                  </a:rPr>
                  <a:t>Error analysis</a:t>
                </a:r>
              </a:p>
              <a:p>
                <a:pPr lvl="1"/>
                <a:r>
                  <a:rPr lang="en-US" dirty="0" smtClean="0"/>
                  <a:t>True </a:t>
                </a:r>
                <a:r>
                  <a:rPr lang="en-US" dirty="0"/>
                  <a:t>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[counter, counter +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# decrements]</a:t>
                </a:r>
                <a:endParaRPr lang="en-US" dirty="0"/>
              </a:p>
              <a:p>
                <a:pPr lvl="1" eaLnBrk="1" hangingPunct="1"/>
                <a:r>
                  <a:rPr lang="en-US" dirty="0" smtClean="0"/>
                  <a:t>Each decrement corresponds to deleting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(k+1)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 </a:t>
                </a:r>
                <a:r>
                  <a:rPr lang="en-US" dirty="0" smtClean="0"/>
                  <a:t>distinct items from stream</a:t>
                </a:r>
              </a:p>
              <a:p>
                <a:pPr lvl="1"/>
                <a:r>
                  <a:rPr lang="en-US" dirty="0" smtClean="0"/>
                  <a:t>At most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N/(k+1) </a:t>
                </a:r>
                <a:r>
                  <a:rPr lang="en-US" dirty="0" smtClean="0"/>
                  <a:t>decrements on each unique key</a:t>
                </a:r>
              </a:p>
              <a:p>
                <a:pPr lvl="1"/>
                <a:r>
                  <a:rPr lang="en-US" dirty="0" smtClean="0"/>
                  <a:t>So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N/(k+1)</a:t>
                </a:r>
                <a:endParaRPr lang="en-US" dirty="0" smtClean="0"/>
              </a:p>
              <a:p>
                <a:r>
                  <a:rPr lang="en-US" dirty="0" smtClean="0"/>
                  <a:t>Note: </a:t>
                </a:r>
              </a:p>
              <a:p>
                <a:pPr lvl="1"/>
                <a:r>
                  <a:rPr lang="en-US" dirty="0" smtClean="0"/>
                  <a:t>We can easily keep track of # decrements, so the actual error guarantee can be smaller than N/(k+1)</a:t>
                </a:r>
              </a:p>
              <a:p>
                <a:pPr lvl="1"/>
                <a:r>
                  <a:rPr lang="en-US" dirty="0" smtClean="0"/>
                  <a:t>On real date sets, the true count is usually closer to the upper bound, i.e., counter + # decrements</a:t>
                </a:r>
              </a:p>
            </p:txBody>
          </p:sp>
        </mc:Choice>
        <mc:Fallback xmlns="">
          <p:sp>
            <p:nvSpPr>
              <p:cNvPr id="112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458200" cy="5060950"/>
              </a:xfrm>
              <a:blipFill>
                <a:blip r:embed="rId2"/>
                <a:stretch>
                  <a:fillRect l="-1441" t="-3133" r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59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MG algorithm in </a:t>
            </a:r>
            <a:r>
              <a:rPr lang="en-US" dirty="0" err="1" smtClean="0"/>
              <a:t>SparkStreaming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classical MG algorithm is sequential.</a:t>
            </a:r>
          </a:p>
          <a:p>
            <a:r>
              <a:rPr lang="en-US" dirty="0" smtClean="0"/>
              <a:t>Need to turn it into a parallel algorithm.</a:t>
            </a:r>
            <a:endParaRPr lang="en-US" dirty="0"/>
          </a:p>
          <a:p>
            <a:r>
              <a:rPr lang="en-US" dirty="0" smtClean="0"/>
              <a:t>Idea 1: The increment operation and decrement operations can be decoupled.  </a:t>
            </a:r>
          </a:p>
          <a:p>
            <a:r>
              <a:rPr lang="en-US" dirty="0" smtClean="0"/>
              <a:t>Idea 2: Both increment operations and decrement operations can be performed in batches.</a:t>
            </a:r>
          </a:p>
          <a:p>
            <a:r>
              <a:rPr lang="en-US" dirty="0"/>
              <a:t>We may exceed our space budget sometimes, but at most by a batch size.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540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MG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531055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All counters = 0</a:t>
            </a:r>
          </a:p>
          <a:p>
            <a:r>
              <a:rPr lang="en-US" dirty="0" err="1" smtClean="0"/>
              <a:t>total_decrement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threshold = 0</a:t>
            </a:r>
          </a:p>
          <a:p>
            <a:r>
              <a:rPr lang="en-US" dirty="0" smtClean="0"/>
              <a:t>For each batch do</a:t>
            </a:r>
          </a:p>
          <a:p>
            <a:pPr lvl="1"/>
            <a:r>
              <a:rPr lang="en-US" dirty="0" smtClean="0"/>
              <a:t>Count the words in this batch</a:t>
            </a:r>
          </a:p>
          <a:p>
            <a:pPr lvl="1"/>
            <a:r>
              <a:rPr lang="en-US" dirty="0" smtClean="0"/>
              <a:t>For each item in the batch, do the following in parallel:</a:t>
            </a:r>
          </a:p>
          <a:p>
            <a:pPr lvl="2"/>
            <a:r>
              <a:rPr lang="en-US" dirty="0" smtClean="0"/>
              <a:t>Add its count to the corresponding counter</a:t>
            </a:r>
          </a:p>
          <a:p>
            <a:pPr lvl="2"/>
            <a:r>
              <a:rPr lang="en-US" dirty="0" smtClean="0"/>
              <a:t>Subtract threshold from the counter</a:t>
            </a:r>
          </a:p>
          <a:p>
            <a:pPr lvl="2"/>
            <a:r>
              <a:rPr lang="en-US" dirty="0" smtClean="0"/>
              <a:t>If counter becomes 0 or negative, remove it</a:t>
            </a:r>
          </a:p>
          <a:p>
            <a:pPr lvl="1"/>
            <a:r>
              <a:rPr lang="en-US" dirty="0" smtClean="0"/>
              <a:t>If # counters &gt; k, threshold = the k-</a:t>
            </a:r>
            <a:r>
              <a:rPr lang="en-US" dirty="0" err="1" smtClean="0"/>
              <a:t>th</a:t>
            </a:r>
            <a:r>
              <a:rPr lang="en-US" dirty="0" smtClean="0"/>
              <a:t> largest counter, else threshold = 0</a:t>
            </a:r>
          </a:p>
          <a:p>
            <a:pPr lvl="1"/>
            <a:r>
              <a:rPr lang="en-US" dirty="0" err="1" smtClean="0"/>
              <a:t>total_decrement</a:t>
            </a:r>
            <a:r>
              <a:rPr lang="en-US" dirty="0" smtClean="0"/>
              <a:t> += threshold</a:t>
            </a:r>
          </a:p>
          <a:p>
            <a:r>
              <a:rPr lang="en-US" dirty="0" smtClean="0"/>
              <a:t>Final estimate = (counter, </a:t>
            </a:r>
            <a:r>
              <a:rPr lang="en-US" dirty="0" err="1" smtClean="0"/>
              <a:t>counter+total_decrement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111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3839"/>
            <a:ext cx="8229600" cy="2312324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Note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The aggregation function must be </a:t>
            </a:r>
            <a:r>
              <a:rPr lang="en-US" dirty="0"/>
              <a:t>associative and </a:t>
            </a:r>
            <a:r>
              <a:rPr lang="en-US" dirty="0" smtClean="0"/>
              <a:t>commutative</a:t>
            </a:r>
            <a:r>
              <a:rPr lang="en-US" dirty="0"/>
              <a:t> so that it can be computed correctly in parallel.</a:t>
            </a:r>
            <a:endParaRPr lang="en-US" dirty="0" smtClean="0"/>
          </a:p>
          <a:p>
            <a:pPr lvl="1"/>
            <a:r>
              <a:rPr lang="en-US" dirty="0" smtClean="0"/>
              <a:t>Inverse function is optional but can improve efficiency</a:t>
            </a:r>
          </a:p>
          <a:p>
            <a:pPr lvl="1"/>
            <a:r>
              <a:rPr lang="en-US" dirty="0" smtClean="0"/>
              <a:t>Question</a:t>
            </a:r>
            <a:r>
              <a:rPr lang="en-US" dirty="0"/>
              <a:t>: For what aggregates do we not have an inverse function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074" name="Picture 2" descr="Spark Strea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10" y="904750"/>
            <a:ext cx="7086959" cy="276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68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Streaming (Alpha)</a:t>
            </a:r>
            <a:endParaRPr lang="en-US" dirty="0"/>
          </a:p>
        </p:txBody>
      </p:sp>
      <p:pic>
        <p:nvPicPr>
          <p:cNvPr id="4098" name="Picture 2" descr="Stream as a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7590"/>
            <a:ext cx="8849668" cy="476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5962" y="1351722"/>
            <a:ext cx="7677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Structured streaming = Spark Streaming on top of Spark 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52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81" y="1004771"/>
            <a:ext cx="8654119" cy="535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4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358" y="762000"/>
            <a:ext cx="8906558" cy="551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4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Window Operations on Event </a:t>
            </a:r>
            <a:r>
              <a:rPr lang="en-US" b="1" dirty="0" smtClean="0"/>
              <a:t>Time</a:t>
            </a:r>
            <a:endParaRPr lang="en-US" dirty="0"/>
          </a:p>
        </p:txBody>
      </p:sp>
      <p:pic>
        <p:nvPicPr>
          <p:cNvPr id="7174" name="Picture 6" descr="Window Opera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0" y="762000"/>
            <a:ext cx="9305607" cy="478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2129" y="5363935"/>
            <a:ext cx="7796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windowedCounts</a:t>
            </a:r>
            <a:r>
              <a:rPr lang="en-US" dirty="0"/>
              <a:t> = </a:t>
            </a:r>
            <a:r>
              <a:rPr lang="en-US" dirty="0" err="1" smtClean="0"/>
              <a:t>words.groupBy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window(</a:t>
            </a:r>
            <a:r>
              <a:rPr lang="en-US" dirty="0" err="1" smtClean="0"/>
              <a:t>words.timestamp</a:t>
            </a:r>
            <a:r>
              <a:rPr lang="en-US" dirty="0" smtClean="0"/>
              <a:t>, "10 minutes", "5 minutes"),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words.word</a:t>
            </a:r>
            <a:r>
              <a:rPr lang="en-US" dirty="0" smtClean="0"/>
              <a:t>)</a:t>
            </a:r>
          </a:p>
          <a:p>
            <a:r>
              <a:rPr lang="en-US" dirty="0" smtClean="0"/>
              <a:t>.</a:t>
            </a:r>
            <a:r>
              <a:rPr lang="en-US" dirty="0"/>
              <a:t>count()</a:t>
            </a:r>
          </a:p>
        </p:txBody>
      </p:sp>
    </p:spTree>
    <p:extLst>
      <p:ext uri="{BB962C8B-B14F-4D97-AF65-F5344CB8AC3E}">
        <p14:creationId xmlns:p14="http://schemas.microsoft.com/office/powerpoint/2010/main" val="38545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a Spark Streaming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the input sources by creating input </a:t>
            </a:r>
            <a:r>
              <a:rPr lang="en-US" dirty="0" err="1"/>
              <a:t>DStreams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the streaming computations by applying transformation and output operations to </a:t>
            </a:r>
            <a:r>
              <a:rPr lang="en-US" dirty="0" err="1"/>
              <a:t>DStreams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receiving data and processing it using </a:t>
            </a:r>
            <a:r>
              <a:rPr lang="en-US" dirty="0" err="1"/>
              <a:t>streamingContext.start</a:t>
            </a:r>
            <a:r>
              <a:rPr lang="en-US" dirty="0"/>
              <a:t>().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Wait for the processing to be stopped (manually or due to any error) using </a:t>
            </a:r>
            <a:r>
              <a:rPr lang="en-US" dirty="0" err="1"/>
              <a:t>streamingContext.awaitTermination</a:t>
            </a:r>
            <a:r>
              <a:rPr lang="en-US" dirty="0"/>
              <a:t>().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processing can be manually stopped using </a:t>
            </a:r>
            <a:r>
              <a:rPr lang="en-US" dirty="0" err="1"/>
              <a:t>streamingContext.stop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06188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Points </a:t>
            </a:r>
            <a:r>
              <a:rPr lang="en-US" b="1"/>
              <a:t>to </a:t>
            </a:r>
            <a:r>
              <a:rPr lang="en-US" b="1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213"/>
            <a:ext cx="8229600" cy="549767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Once a context has been started, no new streaming computations can be set up or added to it.</a:t>
            </a:r>
          </a:p>
          <a:p>
            <a:r>
              <a:rPr lang="en-US" dirty="0"/>
              <a:t>Once a context has been stopped, it cannot be restarted.</a:t>
            </a:r>
          </a:p>
          <a:p>
            <a:r>
              <a:rPr lang="en-US" dirty="0"/>
              <a:t>Only one </a:t>
            </a:r>
            <a:r>
              <a:rPr lang="en-US" dirty="0" err="1"/>
              <a:t>StreamingContext</a:t>
            </a:r>
            <a:r>
              <a:rPr lang="en-US" dirty="0"/>
              <a:t> can be active in a JVM at the same time.</a:t>
            </a:r>
          </a:p>
          <a:p>
            <a:r>
              <a:rPr lang="en-US" dirty="0"/>
              <a:t>stop() on </a:t>
            </a:r>
            <a:r>
              <a:rPr lang="en-US" dirty="0" err="1"/>
              <a:t>StreamingContext</a:t>
            </a:r>
            <a:r>
              <a:rPr lang="en-US" dirty="0"/>
              <a:t> also stops the </a:t>
            </a:r>
            <a:r>
              <a:rPr lang="en-US" dirty="0" err="1"/>
              <a:t>SparkContext</a:t>
            </a:r>
            <a:r>
              <a:rPr lang="en-US" dirty="0"/>
              <a:t>. To stop only the </a:t>
            </a:r>
            <a:r>
              <a:rPr lang="en-US" dirty="0" err="1"/>
              <a:t>StreamingContext</a:t>
            </a:r>
            <a:r>
              <a:rPr lang="en-US" dirty="0"/>
              <a:t>, set the optional parameter of stop() called </a:t>
            </a:r>
            <a:r>
              <a:rPr lang="en-US" dirty="0" err="1"/>
              <a:t>stopSparkContext</a:t>
            </a:r>
            <a:r>
              <a:rPr lang="en-US" dirty="0"/>
              <a:t> to false.</a:t>
            </a:r>
          </a:p>
          <a:p>
            <a:r>
              <a:rPr lang="en-US" dirty="0"/>
              <a:t>A </a:t>
            </a:r>
            <a:r>
              <a:rPr lang="en-US" dirty="0" err="1"/>
              <a:t>SparkContext</a:t>
            </a:r>
            <a:r>
              <a:rPr lang="en-US" dirty="0"/>
              <a:t> can be re-used to create multiple </a:t>
            </a:r>
            <a:r>
              <a:rPr lang="en-US" dirty="0" err="1"/>
              <a:t>StreamingContexts</a:t>
            </a:r>
            <a:r>
              <a:rPr lang="en-US" dirty="0"/>
              <a:t>, as long as the previous </a:t>
            </a:r>
            <a:r>
              <a:rPr lang="en-US" dirty="0" err="1"/>
              <a:t>StreamingContext</a:t>
            </a:r>
            <a:r>
              <a:rPr lang="en-US" dirty="0"/>
              <a:t> is stopped (without stopping the </a:t>
            </a:r>
            <a:r>
              <a:rPr lang="en-US" dirty="0" err="1"/>
              <a:t>SparkContext</a:t>
            </a:r>
            <a:r>
              <a:rPr lang="en-US" dirty="0"/>
              <a:t>) before the next </a:t>
            </a:r>
            <a:r>
              <a:rPr lang="en-US" dirty="0" err="1"/>
              <a:t>StreamingContext</a:t>
            </a:r>
            <a:r>
              <a:rPr lang="en-US" dirty="0"/>
              <a:t> is created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Interrupting the streaming program in the shell / </a:t>
            </a:r>
            <a:r>
              <a:rPr lang="en-US" dirty="0" err="1" smtClean="0"/>
              <a:t>jupyter</a:t>
            </a:r>
            <a:r>
              <a:rPr lang="en-US" dirty="0"/>
              <a:t> </a:t>
            </a:r>
            <a:r>
              <a:rPr lang="en-US" dirty="0" smtClean="0"/>
              <a:t>cannot properly clean up the streaming tasks (even after running </a:t>
            </a:r>
            <a:r>
              <a:rPr lang="en-US" dirty="0" err="1" smtClean="0"/>
              <a:t>ssc.stop</a:t>
            </a:r>
            <a:r>
              <a:rPr lang="en-US" dirty="0" smtClean="0"/>
              <a:t>). You will have to shut down the kernel and re-open the notebook.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2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Discretized Streams (</a:t>
            </a:r>
            <a:r>
              <a:rPr lang="en-US" b="1" dirty="0" err="1"/>
              <a:t>DStreams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80" y="1288403"/>
            <a:ext cx="8229600" cy="3456829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 err="1" smtClean="0"/>
              <a:t>DStream</a:t>
            </a:r>
            <a:r>
              <a:rPr lang="en-US" dirty="0" smtClean="0"/>
              <a:t>: </a:t>
            </a:r>
            <a:r>
              <a:rPr lang="en-US" dirty="0"/>
              <a:t>a continuous stream of data. </a:t>
            </a:r>
            <a:endParaRPr lang="en-US" dirty="0" smtClean="0"/>
          </a:p>
          <a:p>
            <a:r>
              <a:rPr lang="en-US" dirty="0" err="1"/>
              <a:t>DStreams</a:t>
            </a:r>
            <a:r>
              <a:rPr lang="en-US" dirty="0"/>
              <a:t> can be created </a:t>
            </a:r>
            <a:endParaRPr lang="en-US" dirty="0" smtClean="0"/>
          </a:p>
          <a:p>
            <a:pPr lvl="1"/>
            <a:r>
              <a:rPr lang="en-US" dirty="0" smtClean="0"/>
              <a:t>from </a:t>
            </a:r>
            <a:r>
              <a:rPr lang="en-US" dirty="0"/>
              <a:t>input data streams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applying high-level operations on other </a:t>
            </a:r>
            <a:r>
              <a:rPr lang="en-US" dirty="0" err="1" smtClean="0"/>
              <a:t>DStreams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Internally</a:t>
            </a:r>
            <a:r>
              <a:rPr lang="en-US" dirty="0"/>
              <a:t>, a </a:t>
            </a:r>
            <a:r>
              <a:rPr lang="en-US" dirty="0" err="1"/>
              <a:t>DStream</a:t>
            </a:r>
            <a:r>
              <a:rPr lang="en-US" dirty="0"/>
              <a:t> is represented as a </a:t>
            </a:r>
            <a:r>
              <a:rPr lang="en-US" dirty="0" smtClean="0"/>
              <a:t>sequence </a:t>
            </a:r>
            <a:r>
              <a:rPr lang="en-US" dirty="0"/>
              <a:t>of RDDs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Any operation applied on a </a:t>
            </a:r>
            <a:r>
              <a:rPr lang="en-US" dirty="0" err="1"/>
              <a:t>DStream</a:t>
            </a:r>
            <a:r>
              <a:rPr lang="en-US" dirty="0"/>
              <a:t> translates to operations on the underlying RDDs.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Spark Strea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51" y="2673049"/>
            <a:ext cx="7056259" cy="154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ark Strea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51" y="4299958"/>
            <a:ext cx="7002799" cy="249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51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Input </a:t>
            </a:r>
            <a:r>
              <a:rPr lang="en-US" b="1" dirty="0" err="1"/>
              <a:t>DStreams</a:t>
            </a:r>
            <a:r>
              <a:rPr lang="en-US" b="1" dirty="0"/>
              <a:t> and </a:t>
            </a:r>
            <a:r>
              <a:rPr lang="en-US" b="1" dirty="0" smtClean="0"/>
              <a:t>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306"/>
            <a:ext cx="8229600" cy="486985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Input </a:t>
            </a:r>
            <a:r>
              <a:rPr lang="en-US" dirty="0" err="1"/>
              <a:t>DStreams</a:t>
            </a:r>
            <a:r>
              <a:rPr lang="en-US" dirty="0"/>
              <a:t> are </a:t>
            </a:r>
            <a:r>
              <a:rPr lang="en-US" dirty="0" err="1"/>
              <a:t>DStreams</a:t>
            </a:r>
            <a:r>
              <a:rPr lang="en-US" dirty="0"/>
              <a:t> representing the stream of input data received from streaming sources.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input </a:t>
            </a:r>
            <a:r>
              <a:rPr lang="en-US" dirty="0" err="1"/>
              <a:t>DStream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associated with a </a:t>
            </a:r>
            <a:r>
              <a:rPr lang="en-US" b="1" dirty="0" smtClean="0"/>
              <a:t>Receiver</a:t>
            </a:r>
          </a:p>
          <a:p>
            <a:pPr lvl="1"/>
            <a:r>
              <a:rPr lang="en-US" dirty="0"/>
              <a:t>Note: Each Receiver requires a core, so you need to allocate more cores than the number of input </a:t>
            </a:r>
            <a:r>
              <a:rPr lang="en-US" dirty="0" err="1"/>
              <a:t>Dstreams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dirty="0" smtClean="0"/>
              <a:t>Two </a:t>
            </a:r>
            <a:r>
              <a:rPr lang="en-US" dirty="0"/>
              <a:t>categories of built-in streaming </a:t>
            </a:r>
            <a:r>
              <a:rPr lang="en-US" dirty="0" smtClean="0"/>
              <a:t>sources:</a:t>
            </a:r>
          </a:p>
          <a:p>
            <a:pPr lvl="1"/>
            <a:r>
              <a:rPr lang="en-US" i="1" dirty="0"/>
              <a:t>Basic sources</a:t>
            </a:r>
            <a:r>
              <a:rPr lang="en-US" dirty="0"/>
              <a:t>: Sources directly available in the </a:t>
            </a:r>
            <a:r>
              <a:rPr lang="en-US" dirty="0" err="1"/>
              <a:t>StreamingContext</a:t>
            </a:r>
            <a:r>
              <a:rPr lang="en-US" dirty="0"/>
              <a:t> API. Examples: file systems</a:t>
            </a:r>
            <a:r>
              <a:rPr lang="en-US"/>
              <a:t>, </a:t>
            </a:r>
            <a:r>
              <a:rPr lang="en-US" smtClean="0"/>
              <a:t>socket </a:t>
            </a:r>
            <a:r>
              <a:rPr lang="en-US" dirty="0" smtClean="0"/>
              <a:t>connections, </a:t>
            </a:r>
            <a:r>
              <a:rPr lang="en-US" dirty="0" err="1" smtClean="0"/>
              <a:t>rdd</a:t>
            </a:r>
            <a:r>
              <a:rPr lang="en-US" dirty="0" smtClean="0"/>
              <a:t> queues.  </a:t>
            </a:r>
          </a:p>
          <a:p>
            <a:pPr lvl="1"/>
            <a:r>
              <a:rPr lang="en-US" i="1" dirty="0"/>
              <a:t>Advanced sources</a:t>
            </a:r>
            <a:r>
              <a:rPr lang="en-US" dirty="0"/>
              <a:t>: </a:t>
            </a:r>
            <a:r>
              <a:rPr lang="en-US" dirty="0" smtClean="0"/>
              <a:t>Other streaming systems like </a:t>
            </a:r>
            <a:r>
              <a:rPr lang="en-US" dirty="0"/>
              <a:t>Kafka, Flume, Kinesis, </a:t>
            </a:r>
            <a:r>
              <a:rPr lang="en-US" dirty="0" smtClean="0"/>
              <a:t>etc.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5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Transformations on </a:t>
            </a:r>
            <a:r>
              <a:rPr lang="en-US" b="1" dirty="0" err="1"/>
              <a:t>DStreams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DStreams</a:t>
            </a:r>
            <a:r>
              <a:rPr lang="en-US" dirty="0" smtClean="0"/>
              <a:t> </a:t>
            </a:r>
            <a:r>
              <a:rPr lang="en-US" dirty="0"/>
              <a:t>support many of the transformations available on normal Spark RDD’s</a:t>
            </a:r>
            <a:r>
              <a:rPr lang="en-US" dirty="0" smtClean="0"/>
              <a:t>.  See online manual for details.</a:t>
            </a:r>
          </a:p>
          <a:p>
            <a:r>
              <a:rPr lang="en-US" dirty="0" smtClean="0"/>
              <a:t>transform(): Invoke any RDD operation on a </a:t>
            </a:r>
            <a:r>
              <a:rPr lang="en-US" dirty="0" err="1" smtClean="0"/>
              <a:t>Dstream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076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UpdateStateByKey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you to maintain arbitrary state while continuously updating it with new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dirty="0" smtClean="0"/>
              <a:t>the initial state: An RDD of (key, value) pairs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Define the state update function - Specify </a:t>
            </a:r>
            <a:r>
              <a:rPr lang="en-US" dirty="0" smtClean="0"/>
              <a:t>a </a:t>
            </a:r>
            <a:r>
              <a:rPr lang="en-US" dirty="0"/>
              <a:t>function </a:t>
            </a:r>
            <a:r>
              <a:rPr lang="en-US" dirty="0" smtClean="0"/>
              <a:t>on how </a:t>
            </a:r>
            <a:r>
              <a:rPr lang="en-US" dirty="0"/>
              <a:t>to update the </a:t>
            </a:r>
            <a:r>
              <a:rPr lang="en-US" dirty="0" smtClean="0"/>
              <a:t>value using </a:t>
            </a:r>
            <a:r>
              <a:rPr lang="en-US" dirty="0"/>
              <a:t>the previous </a:t>
            </a:r>
            <a:r>
              <a:rPr lang="en-US" dirty="0" smtClean="0"/>
              <a:t>value and </a:t>
            </a:r>
            <a:r>
              <a:rPr lang="en-US" dirty="0"/>
              <a:t>the new values from an input stream</a:t>
            </a:r>
            <a:r>
              <a:rPr lang="en-US" dirty="0" smtClean="0"/>
              <a:t>.</a:t>
            </a:r>
          </a:p>
          <a:p>
            <a:pPr marL="571500" indent="-514350"/>
            <a:r>
              <a:rPr lang="en-US" dirty="0" smtClean="0"/>
              <a:t>In </a:t>
            </a:r>
            <a:r>
              <a:rPr lang="en-US" dirty="0"/>
              <a:t>every batch, Spark will apply the state update function for all existing keys, regardless of whether they have new data in a batch or </a:t>
            </a:r>
            <a:r>
              <a:rPr lang="en-US" dirty="0" smtClean="0"/>
              <a:t>not</a:t>
            </a:r>
          </a:p>
          <a:p>
            <a:pPr marL="971550" lvl="1" indent="-514350"/>
            <a:r>
              <a:rPr lang="en-US" dirty="0"/>
              <a:t>If the update function returns None then the key-value pair will be eliminated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Streaming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8EC9-582B-4B26-A8AC-B8EA09B2E809}" type="slidenum">
              <a:rPr lang="en-US" altLang="en-US" smtClean="0"/>
              <a:pPr/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352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3588</TotalTime>
  <Words>1385</Words>
  <Application>Microsoft Office PowerPoint</Application>
  <PresentationFormat>On-screen Show (4:3)</PresentationFormat>
  <Paragraphs>200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Georgia</vt:lpstr>
      <vt:lpstr>新細明體</vt:lpstr>
      <vt:lpstr>Times New Roman</vt:lpstr>
      <vt:lpstr>Introducing PowerPoint 2010</vt:lpstr>
      <vt:lpstr>PowerPoint Presentation</vt:lpstr>
      <vt:lpstr>Spark Streaming</vt:lpstr>
      <vt:lpstr>Steps of a Spark Streaming application</vt:lpstr>
      <vt:lpstr>Points to note</vt:lpstr>
      <vt:lpstr>Discretized Streams (DStreams)</vt:lpstr>
      <vt:lpstr>Input DStreams and Receivers</vt:lpstr>
      <vt:lpstr>Transformations on DStreams</vt:lpstr>
      <vt:lpstr>UpdateStateByKey</vt:lpstr>
      <vt:lpstr>Streaming Algorithms</vt:lpstr>
      <vt:lpstr>Missing Card</vt:lpstr>
      <vt:lpstr>A data stream algorithm …</vt:lpstr>
      <vt:lpstr>PowerPoint Presentation</vt:lpstr>
      <vt:lpstr>Reservoir Sampling</vt:lpstr>
      <vt:lpstr>Correctness Proof</vt:lpstr>
      <vt:lpstr>PowerPoint Presentation</vt:lpstr>
      <vt:lpstr>Reservoir Sampling Correctness Proof</vt:lpstr>
      <vt:lpstr>Majority</vt:lpstr>
      <vt:lpstr>Heavy hitters</vt:lpstr>
      <vt:lpstr>Heavy hitters</vt:lpstr>
      <vt:lpstr>Heavy hitters</vt:lpstr>
      <vt:lpstr>Streaming MG analysis</vt:lpstr>
      <vt:lpstr>Implementing MG algorithm in SparkStreaming</vt:lpstr>
      <vt:lpstr>Parallel MG Algorithm </vt:lpstr>
      <vt:lpstr>Sliding windows</vt:lpstr>
      <vt:lpstr>Structured Streaming (Alpha)</vt:lpstr>
      <vt:lpstr>PowerPoint Presentation</vt:lpstr>
      <vt:lpstr>PowerPoint Presentation</vt:lpstr>
      <vt:lpstr>Window Operations on Event Time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Ke Yi</cp:lastModifiedBy>
  <cp:revision>249</cp:revision>
  <dcterms:created xsi:type="dcterms:W3CDTF">2013-01-13T20:33:29Z</dcterms:created>
  <dcterms:modified xsi:type="dcterms:W3CDTF">2017-11-13T06:52:25Z</dcterms:modified>
</cp:coreProperties>
</file>