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9" r:id="rId13"/>
    <p:sldId id="263" r:id="rId14"/>
    <p:sldId id="265" r:id="rId15"/>
    <p:sldId id="266" r:id="rId16"/>
    <p:sldId id="267" r:id="rId17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32424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54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93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32424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154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93920" y="974160"/>
            <a:ext cx="8371800" cy="266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2424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154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93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32424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154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93920" y="974160"/>
            <a:ext cx="8371800" cy="266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2424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154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93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32424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154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93920" y="974160"/>
            <a:ext cx="8371800" cy="266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2424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154920" y="16855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93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32424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154920" y="4255920"/>
            <a:ext cx="269532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93920" y="974160"/>
            <a:ext cx="8371800" cy="2661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4921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83680" y="42559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392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83680" y="1685520"/>
            <a:ext cx="408528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93920" y="4255920"/>
            <a:ext cx="8371800" cy="2347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jpe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image" Target="../media/image4.png"/><Relationship Id="rId16" Type="http://schemas.openxmlformats.org/officeDocument/2006/relationships/image" Target="../media/image6.jpe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4" name="CustomShape 2" hidden="1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图片 1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pic>
        <p:nvPicPr>
          <p:cNvPr id="6" name="图片 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" name="图片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9" name="CustomShape 4" hidden="1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" name="图片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pic>
        <p:nvPicPr>
          <p:cNvPr id="11" name="图片 4"/>
          <p:cNvPicPr/>
          <p:nvPr/>
        </p:nvPicPr>
        <p:blipFill>
          <a:blip r:embed="rId16"/>
          <a:stretch>
            <a:fillRect/>
          </a:stretch>
        </p:blipFill>
        <p:spPr>
          <a:xfrm>
            <a:off x="6207840" y="5815080"/>
            <a:ext cx="2458440" cy="650520"/>
          </a:xfrm>
          <a:prstGeom prst="rect">
            <a:avLst/>
          </a:prstGeom>
          <a:ln>
            <a:noFill/>
          </a:ln>
        </p:spPr>
      </p:pic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69080" y="4006440"/>
            <a:ext cx="8324640" cy="111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等线"/>
                <a:ea typeface="等线"/>
              </a:rPr>
              <a:t>单击此处编辑母版标题样式</a:t>
            </a:r>
            <a:endParaRPr lang="en-US" sz="40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69080" y="5815080"/>
            <a:ext cx="4158720" cy="49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等线 Light"/>
                <a:ea typeface="等线"/>
              </a:rPr>
              <a:t>单击此处添加日期</a:t>
            </a:r>
            <a:endParaRPr lang="en-US" sz="24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4" name="Line 7"/>
          <p:cNvSpPr/>
          <p:nvPr/>
        </p:nvSpPr>
        <p:spPr>
          <a:xfrm>
            <a:off x="0" y="3899520"/>
            <a:ext cx="9144000" cy="360"/>
          </a:xfrm>
          <a:prstGeom prst="line">
            <a:avLst/>
          </a:prstGeom>
          <a:ln w="6480">
            <a:solidFill>
              <a:schemeClr val="bg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" name="Line 8"/>
          <p:cNvSpPr/>
          <p:nvPr/>
        </p:nvSpPr>
        <p:spPr>
          <a:xfrm>
            <a:off x="0" y="3899520"/>
            <a:ext cx="9144000" cy="360"/>
          </a:xfrm>
          <a:prstGeom prst="line">
            <a:avLst/>
          </a:prstGeom>
          <a:ln w="6480">
            <a:solidFill>
              <a:schemeClr val="bg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6" name="图片 11"/>
          <p:cNvPicPr/>
          <p:nvPr/>
        </p:nvPicPr>
        <p:blipFill>
          <a:blip r:embed="rId17"/>
          <a:srcRect l="80" t="177" r="38" b="-11"/>
          <a:stretch>
            <a:fillRect/>
          </a:stretch>
        </p:blipFill>
        <p:spPr>
          <a:xfrm>
            <a:off x="-69120" y="0"/>
            <a:ext cx="9258480" cy="3948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6" name="图片 1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pic>
        <p:nvPicPr>
          <p:cNvPr id="57" name="图片 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9" name="图片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1" name="图片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编辑母版文本样式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685800" lvl="1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第二级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1143000" lvl="2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6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第三级</a:t>
            </a:r>
            <a:endParaRPr lang="en-US" sz="1600" b="0" strike="noStrike" spc="-1">
              <a:solidFill>
                <a:srgbClr val="000000"/>
              </a:solidFill>
              <a:latin typeface="等线 Light"/>
            </a:endParaRPr>
          </a:p>
          <a:p>
            <a:pPr marL="1600200" lvl="3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第四级</a:t>
            </a:r>
            <a:endParaRPr lang="en-US" sz="1400" b="0" strike="noStrike" spc="-1">
              <a:solidFill>
                <a:srgbClr val="000000"/>
              </a:solidFill>
              <a:latin typeface="等线 Light"/>
            </a:endParaRPr>
          </a:p>
          <a:p>
            <a:pPr marL="2057400" lvl="4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第五级</a:t>
            </a:r>
            <a:endParaRPr lang="en-US" sz="14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单击此处编辑母版标题样式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 hidden="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2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 hidden="1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4" name="图片 1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pic>
        <p:nvPicPr>
          <p:cNvPr id="105" name="图片 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106" name="CustomShape 3" hidden="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7" name="图片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108" name="CustomShape 4" hidden="1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9" name="图片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sp>
        <p:nvSpPr>
          <p:cNvPr id="110" name="PlaceHolder 5"/>
          <p:cNvSpPr>
            <a:spLocks noGrp="1"/>
          </p:cNvSpPr>
          <p:nvPr>
            <p:ph type="title"/>
          </p:nvPr>
        </p:nvSpPr>
        <p:spPr>
          <a:xfrm>
            <a:off x="487800" y="1371600"/>
            <a:ext cx="8409960" cy="926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等线"/>
                <a:ea typeface="等线"/>
              </a:rPr>
              <a:t>单击此处编辑母版标题样式</a:t>
            </a:r>
            <a:endParaRPr lang="en-US" sz="6600" b="0" strike="noStrike" spc="-1">
              <a:solidFill>
                <a:srgbClr val="000000"/>
              </a:solidFill>
              <a:latin typeface="等线 Light"/>
            </a:endParaRPr>
          </a:p>
        </p:txBody>
      </p:sp>
      <p:pic>
        <p:nvPicPr>
          <p:cNvPr id="111" name="图片 6"/>
          <p:cNvPicPr/>
          <p:nvPr/>
        </p:nvPicPr>
        <p:blipFill>
          <a:blip r:embed="rId16"/>
          <a:stretch>
            <a:fillRect/>
          </a:stretch>
        </p:blipFill>
        <p:spPr>
          <a:xfrm>
            <a:off x="-246240" y="2603160"/>
            <a:ext cx="9494640" cy="2919240"/>
          </a:xfrm>
          <a:prstGeom prst="rect">
            <a:avLst/>
          </a:prstGeom>
          <a:ln>
            <a:noFill/>
          </a:ln>
        </p:spPr>
      </p:pic>
      <p:pic>
        <p:nvPicPr>
          <p:cNvPr id="112" name="图片 3"/>
          <p:cNvPicPr/>
          <p:nvPr/>
        </p:nvPicPr>
        <p:blipFill>
          <a:blip r:embed="rId17"/>
          <a:stretch>
            <a:fillRect/>
          </a:stretch>
        </p:blipFill>
        <p:spPr>
          <a:xfrm>
            <a:off x="115560" y="4539960"/>
            <a:ext cx="3021480" cy="799560"/>
          </a:xfrm>
          <a:prstGeom prst="rect">
            <a:avLst/>
          </a:prstGeom>
          <a:ln>
            <a:noFill/>
          </a:ln>
        </p:spPr>
      </p:pic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 Light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6" name="图片 1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pic>
        <p:nvPicPr>
          <p:cNvPr id="57" name="图片 8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360" cy="66420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0" y="6766560"/>
            <a:ext cx="9143640" cy="9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9" name="图片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93920" y="168480"/>
            <a:ext cx="1517400" cy="40104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1" name="图片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231560"/>
            <a:ext cx="9143640" cy="332280"/>
          </a:xfrm>
          <a:prstGeom prst="rect">
            <a:avLst/>
          </a:prstGeom>
          <a:ln>
            <a:noFill/>
          </a:ln>
        </p:spPr>
      </p:pic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93920" y="1685520"/>
            <a:ext cx="8371800" cy="4921200"/>
          </a:xfrm>
          <a:prstGeom prst="rect">
            <a:avLst/>
          </a:prstGeom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编辑母版文本样式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685800" lvl="1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第二级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1143000" lvl="2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6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第三级</a:t>
            </a:r>
            <a:endParaRPr lang="en-US" sz="1600" b="0" strike="noStrike" spc="-1">
              <a:solidFill>
                <a:srgbClr val="000000"/>
              </a:solidFill>
              <a:latin typeface="等线 Light"/>
            </a:endParaRPr>
          </a:p>
          <a:p>
            <a:pPr marL="1600200" lvl="3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第四级</a:t>
            </a:r>
            <a:endParaRPr lang="en-US" sz="1400" b="0" strike="noStrike" spc="-1">
              <a:solidFill>
                <a:srgbClr val="000000"/>
              </a:solidFill>
              <a:latin typeface="等线 Light"/>
            </a:endParaRPr>
          </a:p>
          <a:p>
            <a:pPr marL="2057400" lvl="4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等线 Light"/>
                <a:ea typeface="等线"/>
              </a:rPr>
              <a:t>第五级</a:t>
            </a:r>
            <a:endParaRPr lang="en-US" sz="14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title"/>
          </p:nvPr>
        </p:nvSpPr>
        <p:spPr>
          <a:xfrm>
            <a:off x="493920" y="974160"/>
            <a:ext cx="8371800" cy="5738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单击此处编辑母版标题样式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69080" y="4029480"/>
            <a:ext cx="8324640" cy="1113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FFFF"/>
                </a:solidFill>
                <a:latin typeface="等线"/>
                <a:ea typeface="等线"/>
              </a:rPr>
              <a:t>EE228 课程大作业</a:t>
            </a:r>
            <a:br>
              <a:rPr lang="en-US" sz="2400" b="0" i="1" strike="noStrike" spc="-1">
                <a:solidFill>
                  <a:srgbClr val="FFFFFF"/>
                </a:solidFill>
                <a:latin typeface="等线"/>
                <a:ea typeface="等线"/>
              </a:rPr>
            </a:br>
            <a:r>
              <a:rPr lang="en-US" sz="3200" b="0" strike="noStrike" spc="-1">
                <a:solidFill>
                  <a:srgbClr val="FFFFFF"/>
                </a:solidFill>
                <a:latin typeface="等线"/>
                <a:ea typeface="等线"/>
              </a:rPr>
              <a:t>2048游戏项目报告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69080" y="5245200"/>
            <a:ext cx="582012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等线"/>
                <a:ea typeface="等线"/>
              </a:rPr>
              <a:t>姓名:杨子腾     学号：517021910683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69080" y="5815080"/>
            <a:ext cx="4158720" cy="49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等线 Light"/>
                <a:ea typeface="等线"/>
              </a:rPr>
              <a:t>2020年6月21日</a:t>
            </a:r>
            <a:endParaRPr lang="en-US" sz="24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在线学习的代价极高，且因为数据实时产生，GPU并行计算难以显著提高训练速度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在线学习时，因为数据产生缓慢，所以一个模型的训练并不会占所有计算资源，所以可以同时运行多个脚本进行“并行”训练，最后对不同的模型进行评估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" alt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讨论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87800" y="1371600"/>
            <a:ext cx="8409960" cy="926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D9D9D9"/>
                </a:solidFill>
                <a:latin typeface="等线"/>
                <a:ea typeface="等线"/>
              </a:rPr>
              <a:t>T</a:t>
            </a:r>
            <a:r>
              <a:rPr lang="en-US" sz="4800" b="1" strike="noStrike" spc="-1">
                <a:solidFill>
                  <a:srgbClr val="FFFFFF"/>
                </a:solidFill>
                <a:latin typeface="等线"/>
                <a:ea typeface="等线"/>
              </a:rPr>
              <a:t>hank </a:t>
            </a:r>
            <a:r>
              <a:rPr lang="en-US" sz="6000" b="1" strike="noStrike" spc="-1">
                <a:solidFill>
                  <a:srgbClr val="D9D9D9"/>
                </a:solidFill>
                <a:latin typeface="等线"/>
                <a:ea typeface="等线"/>
              </a:rPr>
              <a:t>Y</a:t>
            </a:r>
            <a:r>
              <a:rPr lang="en-US" sz="4800" b="1" strike="noStrike" spc="-1">
                <a:solidFill>
                  <a:srgbClr val="FFFFFF"/>
                </a:solidFill>
                <a:latin typeface="等线"/>
                <a:ea typeface="等线"/>
              </a:rPr>
              <a:t>ou</a:t>
            </a:r>
            <a:endParaRPr lang="en-US" sz="48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附页（没有请删除）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图文并茂，请按照一个</a:t>
            </a:r>
            <a:r>
              <a:rPr lang="en-US" sz="2000" b="1" strike="noStrike" spc="-1">
                <a:solidFill>
                  <a:srgbClr val="000000"/>
                </a:solidFill>
                <a:latin typeface="等线 Light"/>
                <a:ea typeface="等线"/>
              </a:rPr>
              <a:t>学术报告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的形式完成，请保存成</a:t>
            </a:r>
            <a:r>
              <a:rPr lang="en-US" sz="2000" b="1" strike="noStrike" spc="-1">
                <a:solidFill>
                  <a:srgbClr val="C00000"/>
                </a:solidFill>
                <a:latin typeface="等线 Light"/>
                <a:ea typeface="等线"/>
              </a:rPr>
              <a:t>pdf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项目报告的评分会考虑方案的完整性、可靠性和美观性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应包含问题、方法、结果分析、技巧和讨论，最终10页左右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685800" lvl="1" indent="-227965">
              <a:lnSpc>
                <a:spcPct val="120000"/>
              </a:lnSpc>
              <a:spcBef>
                <a:spcPts val="5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不包含首尾2页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若在正文中页数不够，可以附页，但是正文应该完整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请在下一页描述项目的整体完成情况，方便阅读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整体要求（此页应在最终报告中删除）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en-US" sz="28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10轮平均分数：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方法简述：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主要使用的代码框架：Python+</a:t>
            </a:r>
            <a:r>
              <a:rPr lang="en-US" sz="2000" b="1" strike="noStrike" spc="-1">
                <a:solidFill>
                  <a:srgbClr val="FF0000"/>
                </a:solidFill>
                <a:latin typeface="等线 Light"/>
                <a:ea typeface="等线"/>
              </a:rPr>
              <a:t>Keras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神经网络框架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模型大小（MB）：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亮点：测试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并比较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了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多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种训练方法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代码链接：https://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项目</a:t>
            </a:r>
            <a:r>
              <a:rPr lang="" alt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总体情况</a:t>
            </a:r>
            <a:endParaRPr lang="" altLang="en-US" sz="3200" b="1" strike="noStrike" spc="-1">
              <a:solidFill>
                <a:srgbClr val="004098"/>
              </a:solidFill>
              <a:latin typeface="等线"/>
              <a:ea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 给定2048游戏程序的接口，以及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一个能够稳定得分2048的agent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altLang="en-US" sz="2000" spc="-1">
                <a:solidFill>
                  <a:srgbClr val="000000"/>
                </a:solidFill>
                <a:latin typeface="等线 Light"/>
                <a:sym typeface="+mn-ea"/>
              </a:rPr>
              <a:t>训练自己新定义的agent</a:t>
            </a:r>
            <a:r>
              <a:rPr lang="" altLang="en-US" sz="2000" spc="-1">
                <a:solidFill>
                  <a:srgbClr val="000000"/>
                </a:solidFill>
                <a:latin typeface="等线 Light"/>
                <a:sym typeface="+mn-ea"/>
              </a:rPr>
              <a:t>，力求达到较高分数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仅使用机器学习算法进行训练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" alt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问题描述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0000"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模型设计</a:t>
            </a:r>
            <a:r>
              <a:rPr lang="" alt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:</a:t>
            </a:r>
            <a:r>
              <a:rPr lang="en-US" sz="3200" spc="-1">
                <a:solidFill>
                  <a:srgbClr val="000000"/>
                </a:solidFill>
                <a:latin typeface="等线 Light"/>
                <a:sym typeface="+mn-ea"/>
              </a:rPr>
              <a:t>卷积神经网络模型</a:t>
            </a:r>
            <a:endParaRPr lang="" altLang="en-US" sz="3200" b="1" strike="noStrike" spc="-1">
              <a:solidFill>
                <a:srgbClr val="004098"/>
              </a:solidFill>
              <a:latin typeface="等线"/>
              <a:ea typeface="等线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1810" y="1605915"/>
            <a:ext cx="714375" cy="650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Board</a:t>
            </a:r>
            <a:endParaRPr lang="" altLang="en-US" sz="1200"/>
          </a:p>
          <a:p>
            <a:pPr algn="ctr"/>
            <a:r>
              <a:rPr lang="" altLang="en-US" sz="1200"/>
              <a:t>4 * 4, int</a:t>
            </a:r>
            <a:endParaRPr lang="" altLang="en-US" sz="1200"/>
          </a:p>
        </p:txBody>
      </p:sp>
      <p:sp>
        <p:nvSpPr>
          <p:cNvPr id="3" name="Rectangle 2"/>
          <p:cNvSpPr/>
          <p:nvPr/>
        </p:nvSpPr>
        <p:spPr>
          <a:xfrm>
            <a:off x="1757680" y="2385695"/>
            <a:ext cx="3303905" cy="35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预处理: one-hot  =&gt; array 4* 4 * 16, bool</a:t>
            </a:r>
            <a:endParaRPr lang="" altLang="en-US" sz="1200"/>
          </a:p>
        </p:txBody>
      </p:sp>
      <p:cxnSp>
        <p:nvCxnSpPr>
          <p:cNvPr id="4" name="Straight Arrow Connector 3"/>
          <p:cNvCxnSpPr>
            <a:stCxn id="2" idx="2"/>
            <a:endCxn id="3" idx="0"/>
          </p:cNvCxnSpPr>
          <p:nvPr/>
        </p:nvCxnSpPr>
        <p:spPr>
          <a:xfrm>
            <a:off x="3409315" y="2256155"/>
            <a:ext cx="635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0650" y="2986405"/>
            <a:ext cx="10191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CONV41</a:t>
            </a:r>
            <a:endParaRPr lang="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1504950" y="2986405"/>
            <a:ext cx="10191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CONV</a:t>
            </a:r>
            <a:r>
              <a:rPr lang="" altLang="en-US" sz="1200">
                <a:sym typeface="+mn-ea"/>
              </a:rPr>
              <a:t>14</a:t>
            </a:r>
            <a:endParaRPr lang="" altLang="en-US" sz="12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1790" y="2986405"/>
            <a:ext cx="10191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CONV41</a:t>
            </a:r>
            <a:endParaRPr lang="en-US" altLang="en-US" sz="12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455" y="2986405"/>
            <a:ext cx="10191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CONV</a:t>
            </a:r>
            <a:r>
              <a:rPr lang="" altLang="en-US" sz="1200">
                <a:sym typeface="+mn-ea"/>
              </a:rPr>
              <a:t>33</a:t>
            </a:r>
            <a:endParaRPr lang="" altLang="en-US" sz="12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1500" y="2986405"/>
            <a:ext cx="10191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CONV4</a:t>
            </a:r>
            <a:r>
              <a:rPr lang="" altLang="en-US" sz="1200">
                <a:sym typeface="+mn-ea"/>
              </a:rPr>
              <a:t>4</a:t>
            </a:r>
            <a:endParaRPr lang="" altLang="en-US" sz="1200">
              <a:sym typeface="+mn-ea"/>
            </a:endParaRPr>
          </a:p>
        </p:txBody>
      </p:sp>
      <p:cxnSp>
        <p:nvCxnSpPr>
          <p:cNvPr id="11" name="Elbow Connector 10"/>
          <p:cNvCxnSpPr>
            <a:stCxn id="3" idx="2"/>
            <a:endCxn id="5" idx="0"/>
          </p:cNvCxnSpPr>
          <p:nvPr/>
        </p:nvCxnSpPr>
        <p:spPr>
          <a:xfrm rot="5400000">
            <a:off x="1895158" y="1471613"/>
            <a:ext cx="250190" cy="2779395"/>
          </a:xfrm>
          <a:prstGeom prst="bentConnector3">
            <a:avLst>
              <a:gd name="adj1" fmla="val 49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6" idx="0"/>
          </p:cNvCxnSpPr>
          <p:nvPr/>
        </p:nvCxnSpPr>
        <p:spPr>
          <a:xfrm rot="5400000">
            <a:off x="2587308" y="2163763"/>
            <a:ext cx="250190" cy="1395095"/>
          </a:xfrm>
          <a:prstGeom prst="bentConnector3">
            <a:avLst>
              <a:gd name="adj1" fmla="val 49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9" idx="0"/>
          </p:cNvCxnSpPr>
          <p:nvPr/>
        </p:nvCxnSpPr>
        <p:spPr>
          <a:xfrm rot="5400000" flipV="1">
            <a:off x="4660583" y="1485583"/>
            <a:ext cx="250190" cy="2751455"/>
          </a:xfrm>
          <a:prstGeom prst="bentConnector3">
            <a:avLst>
              <a:gd name="adj1" fmla="val 49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8" idx="0"/>
          </p:cNvCxnSpPr>
          <p:nvPr/>
        </p:nvCxnSpPr>
        <p:spPr>
          <a:xfrm rot="5400000" flipV="1">
            <a:off x="3972560" y="2173605"/>
            <a:ext cx="250190" cy="1375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  <a:endCxn id="7" idx="0"/>
          </p:cNvCxnSpPr>
          <p:nvPr/>
        </p:nvCxnSpPr>
        <p:spPr>
          <a:xfrm rot="5400000">
            <a:off x="3280728" y="2857183"/>
            <a:ext cx="250190" cy="8255"/>
          </a:xfrm>
          <a:prstGeom prst="bentConnector3">
            <a:avLst>
              <a:gd name="adj1" fmla="val 49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650" y="3336925"/>
            <a:ext cx="654939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ym typeface="+mn-ea"/>
              </a:rPr>
              <a:t>C</a:t>
            </a:r>
            <a:r>
              <a:rPr lang="en-US" altLang="en-US" sz="1200">
                <a:sym typeface="+mn-ea"/>
              </a:rPr>
              <a:t>oncatenate</a:t>
            </a:r>
            <a:endParaRPr lang="en-US" altLang="en-US" sz="1200"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77975" y="370649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ym typeface="+mn-ea"/>
              </a:rPr>
              <a:t>BatchNormalization</a:t>
            </a:r>
            <a:endParaRPr lang="" altLang="en-US" sz="1200"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3690" y="412051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ym typeface="+mn-ea"/>
              </a:rPr>
              <a:t>Activation, relu</a:t>
            </a:r>
            <a:endParaRPr lang="" altLang="en-US" sz="1200"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3395345" y="3566160"/>
            <a:ext cx="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3395345" y="3935730"/>
            <a:ext cx="5715" cy="18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91945" y="449770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ym typeface="+mn-ea"/>
              </a:rPr>
              <a:t>Dense, width = 512, he_uniform</a:t>
            </a:r>
            <a:endParaRPr lang="" altLang="en-US" sz="1200"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83690" y="485838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BatchNormalization</a:t>
            </a:r>
            <a:endParaRPr lang="en-US" altLang="en-US" sz="1200">
              <a:sym typeface="+mn-ea"/>
            </a:endParaRPr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>
            <a:off x="3401060" y="4349750"/>
            <a:ext cx="8255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3401060" y="4726940"/>
            <a:ext cx="8255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72260" y="524319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Activation, relu</a:t>
            </a:r>
            <a:endParaRPr lang="en-US" altLang="en-US" sz="1200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77975" y="565721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Dense, width = </a:t>
            </a:r>
            <a:r>
              <a:rPr lang="" altLang="en-US" sz="1200">
                <a:sym typeface="+mn-ea"/>
              </a:rPr>
              <a:t>128, </a:t>
            </a:r>
            <a:r>
              <a:rPr lang="en-US" altLang="en-US" sz="1200">
                <a:sym typeface="+mn-ea"/>
              </a:rPr>
              <a:t> he_uniform</a:t>
            </a:r>
            <a:endParaRPr lang="" altLang="en-US" sz="1200">
              <a:sym typeface="+mn-ea"/>
            </a:endParaRPr>
          </a:p>
        </p:txBody>
      </p:sp>
      <p:cxnSp>
        <p:nvCxnSpPr>
          <p:cNvPr id="32" name="Straight Arrow Connector 31"/>
          <p:cNvCxnSpPr>
            <a:stCxn id="30" idx="2"/>
            <a:endCxn id="31" idx="0"/>
          </p:cNvCxnSpPr>
          <p:nvPr/>
        </p:nvCxnSpPr>
        <p:spPr>
          <a:xfrm>
            <a:off x="3389630" y="5472430"/>
            <a:ext cx="5715" cy="18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86230" y="603440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BatchNormalization</a:t>
            </a:r>
            <a:endParaRPr lang="en-US" altLang="en-US" sz="1200">
              <a:sym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77975" y="639508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Activation, relu</a:t>
            </a:r>
            <a:endParaRPr lang="en-US" altLang="en-US" sz="1200">
              <a:sym typeface="+mn-ea"/>
            </a:endParaRPr>
          </a:p>
        </p:txBody>
      </p:sp>
      <p:cxnSp>
        <p:nvCxnSpPr>
          <p:cNvPr id="35" name="Straight Arrow Connector 34"/>
          <p:cNvCxnSpPr>
            <a:stCxn id="31" idx="2"/>
            <a:endCxn id="33" idx="0"/>
          </p:cNvCxnSpPr>
          <p:nvPr/>
        </p:nvCxnSpPr>
        <p:spPr>
          <a:xfrm>
            <a:off x="3395345" y="5886450"/>
            <a:ext cx="8255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34" idx="0"/>
          </p:cNvCxnSpPr>
          <p:nvPr/>
        </p:nvCxnSpPr>
        <p:spPr>
          <a:xfrm flipH="1">
            <a:off x="3395345" y="6263640"/>
            <a:ext cx="8255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30" idx="0"/>
          </p:cNvCxnSpPr>
          <p:nvPr/>
        </p:nvCxnSpPr>
        <p:spPr>
          <a:xfrm flipH="1">
            <a:off x="3389630" y="5087620"/>
            <a:ext cx="11430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67145" y="4726940"/>
            <a:ext cx="180657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输出: y</a:t>
            </a:r>
            <a:endParaRPr lang="" altLang="en-US" sz="1200"/>
          </a:p>
        </p:txBody>
      </p:sp>
      <p:sp>
        <p:nvSpPr>
          <p:cNvPr id="40" name="Rectangle 39"/>
          <p:cNvSpPr/>
          <p:nvPr/>
        </p:nvSpPr>
        <p:spPr>
          <a:xfrm>
            <a:off x="5452745" y="4015105"/>
            <a:ext cx="3634740" cy="22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Activation, relu</a:t>
            </a:r>
            <a:endParaRPr lang="en-US" altLang="en-US" sz="1200">
              <a:sym typeface="+mn-e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67145" y="5077460"/>
            <a:ext cx="4514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y0</a:t>
            </a:r>
            <a:endParaRPr lang="" altLang="en-US" sz="1200"/>
          </a:p>
        </p:txBody>
      </p:sp>
      <p:sp>
        <p:nvSpPr>
          <p:cNvPr id="42" name="Rectangle 41"/>
          <p:cNvSpPr/>
          <p:nvPr/>
        </p:nvSpPr>
        <p:spPr>
          <a:xfrm>
            <a:off x="6818630" y="5077460"/>
            <a:ext cx="4514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y1</a:t>
            </a:r>
            <a:endParaRPr lang="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7270115" y="5077460"/>
            <a:ext cx="4514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y3</a:t>
            </a:r>
            <a:endParaRPr lang="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7721600" y="5077460"/>
            <a:ext cx="4514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y4</a:t>
            </a:r>
            <a:endParaRPr lang="" altLang="en-US" sz="1200"/>
          </a:p>
        </p:txBody>
      </p:sp>
      <p:cxnSp>
        <p:nvCxnSpPr>
          <p:cNvPr id="46" name="Elbow Connector 45"/>
          <p:cNvCxnSpPr>
            <a:stCxn id="34" idx="2"/>
            <a:endCxn id="40" idx="0"/>
          </p:cNvCxnSpPr>
          <p:nvPr/>
        </p:nvCxnSpPr>
        <p:spPr>
          <a:xfrm rot="5400000" flipH="1" flipV="1">
            <a:off x="4028440" y="3382010"/>
            <a:ext cx="2609215" cy="3874770"/>
          </a:xfrm>
          <a:prstGeom prst="bentConnector5">
            <a:avLst>
              <a:gd name="adj1" fmla="val -3565"/>
              <a:gd name="adj2" fmla="val 49992"/>
              <a:gd name="adj3" fmla="val 1091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39" idx="0"/>
          </p:cNvCxnSpPr>
          <p:nvPr/>
        </p:nvCxnSpPr>
        <p:spPr>
          <a:xfrm>
            <a:off x="7270115" y="4244340"/>
            <a:ext cx="63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67145" y="5785485"/>
            <a:ext cx="1806575" cy="350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预测</a:t>
            </a:r>
            <a:r>
              <a:rPr lang="en-US" altLang="en-US" sz="1200" b="1"/>
              <a:t>: </a:t>
            </a:r>
            <a:r>
              <a:rPr lang="" altLang="en-US" sz="1200" b="1"/>
              <a:t>i s.t. max yi</a:t>
            </a:r>
            <a:endParaRPr lang="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设计了不同的小步训练策略，可以在训练时组合进行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尝试进行了不同种类的训练方式并比较各自结果</a:t>
            </a: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最终采用在线学习+模型分层的组合训练方式进行评分</a:t>
            </a: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模型训练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494030" y="3102270"/>
            <a:ext cx="7980480" cy="169452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760" y="4796640"/>
            <a:ext cx="3017520" cy="187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尝试进行了不同种类的训练方式并比较各自结果</a:t>
            </a: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最终采用在线学习+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批量训练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的组合训练方式进行评分</a:t>
            </a: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模型训练</a:t>
            </a:r>
            <a:r>
              <a:rPr lang="" alt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：不同训练方式的效果</a:t>
            </a:r>
            <a:endParaRPr lang="" altLang="en-US" sz="3200" b="1" strike="noStrike" spc="-1">
              <a:solidFill>
                <a:srgbClr val="004098"/>
              </a:solidFill>
              <a:latin typeface="等线"/>
              <a:ea typeface="等线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668655" y="2641600"/>
          <a:ext cx="7070725" cy="3879850"/>
        </p:xfrm>
        <a:graphic>
          <a:graphicData uri="http://schemas.openxmlformats.org/drawingml/2006/table">
            <a:tbl>
              <a:tblPr/>
              <a:tblGrid>
                <a:gridCol w="1414145"/>
                <a:gridCol w="1414145"/>
                <a:gridCol w="1414145"/>
                <a:gridCol w="1668145"/>
                <a:gridCol w="1160145"/>
              </a:tblGrid>
              <a:tr h="618490"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学习方式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简述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数据量设定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效果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(</a:t>
                      </a:r>
                      <a:r>
                        <a:rPr lang="" altLang="en-US" sz="1400" b="0" strike="noStrike" spc="-1">
                          <a:latin typeface="Arial"/>
                        </a:rPr>
                        <a:t>1000局平均</a:t>
                      </a:r>
                      <a:r>
                        <a:rPr lang="en-US" sz="1400" b="0" strike="noStrike" spc="-1">
                          <a:latin typeface="Arial"/>
                        </a:rPr>
                        <a:t>分数)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效果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" altLang="en-US" sz="1400" b="0" strike="noStrike" spc="-1">
                          <a:latin typeface="Arial"/>
                        </a:rPr>
                        <a:t>(</a:t>
                      </a:r>
                      <a:r>
                        <a:rPr lang="en-US" sz="1400" b="0" strike="noStrike" spc="-1">
                          <a:latin typeface="Arial"/>
                        </a:rPr>
                        <a:t>最高分</a:t>
                      </a:r>
                      <a:r>
                        <a:rPr lang="" altLang="en-US" sz="1400" b="0" strike="noStrike" spc="-1">
                          <a:latin typeface="Arial"/>
                        </a:rPr>
                        <a:t>)</a:t>
                      </a:r>
                      <a:endParaRPr lang="" alt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在线学习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模型自己作决策，每128组训练一次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/>
                        <a:t>&gt;=200,000(局游戏)</a:t>
                      </a:r>
                      <a:endParaRPr lang="" alt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&gt;=300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(100,000局之后，增速极其缓慢)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1024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 algn="ctr"/>
                      <a:r>
                        <a:rPr lang="en-US" sz="10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在线学习</a:t>
                      </a:r>
                      <a:r>
                        <a:rPr lang="" altLang="en-US" sz="10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+批量学习</a:t>
                      </a:r>
                      <a:endParaRPr lang="" altLang="en-US" sz="10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spc="-1">
                          <a:latin typeface="Arial"/>
                          <a:sym typeface="+mn-ea"/>
                        </a:rPr>
                        <a:t>根据被训练的模型游戏</a:t>
                      </a:r>
                      <a:r>
                        <a:rPr lang="" altLang="en-US" sz="1000" b="0" strike="noStrike" spc="-1">
                          <a:latin typeface="Arial"/>
                        </a:rPr>
                        <a:t>，在稳定到256分以后每两千局生成一组大数据学习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/>
                        <a:t>&gt;=</a:t>
                      </a:r>
                      <a:endParaRPr lang="" altLang="en-US" sz="1000"/>
                    </a:p>
                    <a:p>
                      <a:pPr algn="ctr">
                        <a:buNone/>
                      </a:pPr>
                      <a:r>
                        <a:rPr lang="en-US" altLang="en-US" sz="1000"/>
                        <a:t>200,000局游戏</a:t>
                      </a:r>
                      <a:endParaRPr lang="en-US" altLang="en-US" sz="1000"/>
                    </a:p>
                    <a:p>
                      <a:pPr algn="ctr">
                        <a:buNone/>
                      </a:pPr>
                      <a:r>
                        <a:rPr lang="" altLang="en-US" sz="1000"/>
                        <a:t>+ 2,000,000组批量数据</a:t>
                      </a:r>
                      <a:endParaRPr lang="" alt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&gt;=400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（平均分</a:t>
                      </a:r>
                      <a:r>
                        <a:rPr lang="" altLang="en-US" sz="1000" b="0" strike="noStrike" spc="-1">
                          <a:latin typeface="Arial"/>
                        </a:rPr>
                        <a:t>目前</a:t>
                      </a:r>
                      <a:r>
                        <a:rPr lang="en-US" sz="1000" b="0" strike="noStrike" spc="-1">
                          <a:latin typeface="Arial"/>
                        </a:rPr>
                        <a:t>仍在</a:t>
                      </a:r>
                      <a:r>
                        <a:rPr lang="" altLang="en-US" sz="1000" b="0" strike="noStrike" spc="-1">
                          <a:latin typeface="Arial"/>
                        </a:rPr>
                        <a:t>缓慢</a:t>
                      </a:r>
                      <a:r>
                        <a:rPr lang="en-US" sz="1000" b="1" strike="noStrike" spc="-1">
                          <a:latin typeface="Arial"/>
                        </a:rPr>
                        <a:t>线性</a:t>
                      </a:r>
                      <a:r>
                        <a:rPr lang="en-US" sz="1000" b="0" strike="noStrike" spc="-1">
                          <a:latin typeface="Arial"/>
                        </a:rPr>
                        <a:t>提高</a:t>
                      </a:r>
                      <a:r>
                        <a:rPr lang="" altLang="en-US" sz="1000" b="0" strike="noStrike" spc="-1">
                          <a:latin typeface="Arial"/>
                        </a:rPr>
                        <a:t>[</a:t>
                      </a:r>
                      <a:r>
                        <a:rPr lang="" altLang="en-US" sz="1000" b="0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20分每15小时</a:t>
                      </a:r>
                      <a:r>
                        <a:rPr lang="" altLang="en-US" sz="1000" b="0" strike="noStrike" spc="-1">
                          <a:latin typeface="Arial"/>
                        </a:rPr>
                        <a:t>]</a:t>
                      </a:r>
                      <a:r>
                        <a:rPr lang="en-US" sz="1000" b="0" strike="noStrike" spc="-1">
                          <a:latin typeface="Arial"/>
                        </a:rPr>
                        <a:t>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1024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/>
                      <a:endParaRPr 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000" spc="-1">
                          <a:latin typeface="Arial"/>
                          <a:sym typeface="+mn-ea"/>
                        </a:rPr>
                        <a:t>仍在</a:t>
                      </a:r>
                      <a:r>
                        <a:rPr lang="" altLang="en-US" sz="1000" spc="-1">
                          <a:latin typeface="Arial"/>
                          <a:sym typeface="+mn-ea"/>
                        </a:rPr>
                        <a:t>训练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中..</a:t>
                      </a:r>
                      <a:endParaRPr lang="en-US" sz="1000"/>
                    </a:p>
                    <a:p>
                      <a:pPr algn="ctr"/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3580">
                <a:tc>
                  <a:txBody>
                    <a:bodyPr/>
                    <a:p>
                      <a:pPr algn="ctr"/>
                      <a:r>
                        <a:rPr lang="en-US" sz="1000" b="1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在线学习</a:t>
                      </a:r>
                      <a:r>
                        <a:rPr lang="en-US" altLang="en-US" sz="1000" b="1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+批量学习</a:t>
                      </a:r>
                      <a:endParaRPr lang="en-US" altLang="en-US" sz="1000" b="1" strike="noStrike" spc="-1">
                        <a:solidFill>
                          <a:srgbClr val="FF0000"/>
                        </a:solidFill>
                        <a:latin typeface="Arial"/>
                        <a:sym typeface="+mn-ea"/>
                      </a:endParaRPr>
                    </a:p>
                    <a:p>
                      <a:pPr algn="ctr"/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根据被训练的模型游戏，每一万局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生成</a:t>
                      </a:r>
                      <a:r>
                        <a:rPr lang="" altLang="en-US" sz="1000" b="0" strike="noStrike" spc="-1">
                          <a:latin typeface="Arial"/>
                        </a:rPr>
                        <a:t>数据进行学习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>
                          <a:sym typeface="+mn-ea"/>
                        </a:rPr>
                        <a:t>&gt;=</a:t>
                      </a:r>
                      <a:r>
                        <a:rPr lang="" altLang="en-US" sz="1000">
                          <a:sym typeface="+mn-ea"/>
                        </a:rPr>
                        <a:t>3</a:t>
                      </a:r>
                      <a:r>
                        <a:rPr lang="en-US" altLang="en-US" sz="1000">
                          <a:sym typeface="+mn-ea"/>
                        </a:rPr>
                        <a:t>0,000(局游戏)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&lt;= 350</a:t>
                      </a:r>
                      <a:endParaRPr lang="" alt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000" spc="-1">
                          <a:latin typeface="Arial"/>
                          <a:sym typeface="+mn-ea"/>
                        </a:rPr>
                        <a:t>（</a:t>
                      </a:r>
                      <a:r>
                        <a:rPr lang="" altLang="en-US" sz="1000" spc="-1">
                          <a:latin typeface="Arial"/>
                          <a:sym typeface="+mn-ea"/>
                        </a:rPr>
                        <a:t>已进行三轮，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平均分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目前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仍在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缓慢</a:t>
                      </a:r>
                      <a:r>
                        <a:rPr lang="en-US" sz="1000" b="1" spc="-1">
                          <a:latin typeface="Arial"/>
                          <a:sym typeface="+mn-ea"/>
                        </a:rPr>
                        <a:t>线性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提高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[</a:t>
                      </a:r>
                      <a:r>
                        <a:rPr lang="" altLang="en-US" sz="1000" spc="-1">
                          <a:latin typeface="Arial"/>
                          <a:sym typeface="+mn-ea"/>
                        </a:rPr>
                        <a:t>增加</a:t>
                      </a:r>
                      <a:r>
                        <a:rPr lang="en-US" altLang="en-US" sz="1000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10</a:t>
                      </a:r>
                      <a:r>
                        <a:rPr lang="" altLang="en-US" sz="1000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0</a:t>
                      </a:r>
                      <a:r>
                        <a:rPr lang="en-US" altLang="en-US" sz="1000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分</a:t>
                      </a:r>
                      <a:r>
                        <a:rPr lang="" altLang="en-US" sz="1000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，耗时20</a:t>
                      </a:r>
                      <a:r>
                        <a:rPr lang="en-US" altLang="en-US" sz="1000" spc="-1">
                          <a:solidFill>
                            <a:srgbClr val="FF0000"/>
                          </a:solidFill>
                          <a:latin typeface="Arial"/>
                          <a:sym typeface="+mn-ea"/>
                        </a:rPr>
                        <a:t>小时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]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）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1024</a:t>
                      </a:r>
                      <a:endParaRPr lang="" altLang="en-US" sz="1000" b="0" strike="noStrike" spc="-1">
                        <a:latin typeface="Arial"/>
                      </a:endParaRPr>
                    </a:p>
                    <a:p>
                      <a:pPr algn="ctr"/>
                      <a:endParaRPr lang="" alt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000" spc="-1">
                          <a:latin typeface="Arial"/>
                          <a:sym typeface="+mn-ea"/>
                        </a:rPr>
                        <a:t>仍在</a:t>
                      </a:r>
                      <a:r>
                        <a:rPr lang="" altLang="en-US" sz="1000" spc="-1">
                          <a:latin typeface="Arial"/>
                          <a:sym typeface="+mn-ea"/>
                        </a:rPr>
                        <a:t>训练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中..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9125"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在线学习（多个模型）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按照当前分数为分成三个模型</a:t>
                      </a:r>
                      <a:r>
                        <a:rPr lang="en-US" altLang="en-US" sz="1000" b="0" strike="noStrike" spc="-1">
                          <a:latin typeface="Arial"/>
                        </a:rPr>
                        <a:t>进行</a:t>
                      </a:r>
                      <a:r>
                        <a:rPr lang="en-US" sz="1000" b="0" strike="noStrike" spc="-1">
                          <a:latin typeface="Arial"/>
                        </a:rPr>
                        <a:t>在线学习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>
                          <a:sym typeface="+mn-ea"/>
                        </a:rPr>
                        <a:t>&gt;=200,000(局游戏)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0" strike="noStrike" spc="-1">
                          <a:latin typeface="Arial"/>
                        </a:rPr>
                        <a:t>&lt;= 200</a:t>
                      </a:r>
                      <a:endParaRPr lang="en-US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256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9760"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数据集学习（多个模型）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按照当前分数分成三个模型离线</a:t>
                      </a:r>
                      <a:r>
                        <a:rPr lang="en-US" altLang="en-US" sz="1000" b="0" strike="noStrike" spc="-1">
                          <a:latin typeface="Arial"/>
                        </a:rPr>
                        <a:t>批量</a:t>
                      </a:r>
                      <a:r>
                        <a:rPr lang="en-US" sz="1000" b="0" strike="noStrike" spc="-1">
                          <a:latin typeface="Arial"/>
                        </a:rPr>
                        <a:t>学习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spc="-1">
                          <a:latin typeface="Arial"/>
                          <a:sym typeface="+mn-ea"/>
                        </a:rPr>
                        <a:t>&gt;=</a:t>
                      </a:r>
                      <a:r>
                        <a:rPr lang="en-US" sz="1000" spc="-1">
                          <a:latin typeface="Arial"/>
                          <a:sym typeface="+mn-ea"/>
                        </a:rPr>
                        <a:t>2,000,000 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组批量数据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仍在运行中..</a:t>
                      </a:r>
                      <a:endParaRPr lang="en-US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spc="-1">
                          <a:latin typeface="Arial"/>
                          <a:sym typeface="+mn-ea"/>
                        </a:rPr>
                        <a:t>仍在运行中..</a:t>
                      </a:r>
                      <a:endParaRPr 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在线训练时，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尝试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探索</a:t>
            </a:r>
            <a:r>
              <a:rPr lang="en-US" sz="2000" b="0" strike="noStrike" spc="-1">
                <a:solidFill>
                  <a:srgbClr val="000000"/>
                </a:solidFill>
                <a:latin typeface="等线 Light"/>
              </a:rPr>
              <a:t>了不同</a:t>
            </a: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</a:rPr>
              <a:t>大小的batch_size对训练结果的影响</a:t>
            </a: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r>
              <a:rPr lang="" altLang="en-US" sz="2000" b="0" strike="noStrike" spc="-1">
                <a:solidFill>
                  <a:srgbClr val="000000"/>
                </a:solidFill>
                <a:latin typeface="等线 Light"/>
                <a:ea typeface="等线"/>
              </a:rPr>
              <a:t>如果batch_size过小，会影响训练效果；为1时几乎没有效果</a:t>
            </a:r>
            <a:endParaRPr lang="" alt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en-US" sz="2000" b="0" strike="noStrike" spc="-1">
              <a:solidFill>
                <a:srgbClr val="000000"/>
              </a:solidFill>
              <a:latin typeface="等线 Light"/>
              <a:ea typeface="等线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模型训练</a:t>
            </a:r>
            <a:r>
              <a:rPr lang="en-US" alt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：</a:t>
            </a:r>
            <a:r>
              <a:rPr lang="" alt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在线学习中batch_size的影响</a:t>
            </a:r>
            <a:endParaRPr lang="" altLang="en-US" sz="3200" b="1" strike="noStrike" spc="-1">
              <a:solidFill>
                <a:srgbClr val="004098"/>
              </a:solidFill>
              <a:latin typeface="等线"/>
              <a:ea typeface="等线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1591310" y="2861945"/>
          <a:ext cx="7070725" cy="4211955"/>
        </p:xfrm>
        <a:graphic>
          <a:graphicData uri="http://schemas.openxmlformats.org/drawingml/2006/table">
            <a:tbl>
              <a:tblPr/>
              <a:tblGrid>
                <a:gridCol w="1414145"/>
                <a:gridCol w="1414145"/>
                <a:gridCol w="1668145"/>
                <a:gridCol w="1160145"/>
              </a:tblGrid>
              <a:tr h="647065">
                <a:tc>
                  <a:txBody>
                    <a:bodyPr/>
                    <a:p>
                      <a:pPr algn="ctr"/>
                      <a:r>
                        <a:rPr lang="" altLang="en-US" sz="1400" b="0" strike="noStrike" spc="-1">
                          <a:latin typeface="Arial"/>
                        </a:rPr>
                        <a:t>batch_size</a:t>
                      </a:r>
                      <a:endParaRPr lang="" alt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数据量设定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效果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(</a:t>
                      </a:r>
                      <a:r>
                        <a:rPr lang="en-US" altLang="en-US" sz="1400" b="0" strike="noStrike" spc="-1">
                          <a:latin typeface="Arial"/>
                        </a:rPr>
                        <a:t>1000局平均</a:t>
                      </a:r>
                      <a:r>
                        <a:rPr lang="en-US" sz="1400" b="0" strike="noStrike" spc="-1">
                          <a:latin typeface="Arial"/>
                        </a:rPr>
                        <a:t>分数)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b="0" strike="noStrike" spc="-1">
                          <a:latin typeface="Arial"/>
                        </a:rPr>
                        <a:t>效果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altLang="en-US" sz="1400" b="0" strike="noStrike" spc="-1">
                          <a:latin typeface="Arial"/>
                        </a:rPr>
                        <a:t>(</a:t>
                      </a:r>
                      <a:r>
                        <a:rPr lang="en-US" sz="1400" b="0" strike="noStrike" spc="-1">
                          <a:latin typeface="Arial"/>
                        </a:rPr>
                        <a:t>最高分</a:t>
                      </a:r>
                      <a:r>
                        <a:rPr lang="en-US" altLang="en-US" sz="1400" b="0" strike="noStrike" spc="-1">
                          <a:latin typeface="Arial"/>
                        </a:rPr>
                        <a:t>)</a:t>
                      </a:r>
                      <a:endParaRPr lang="en-US" altLang="en-US" sz="14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7065"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1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&gt;=200,000(局游戏)</a:t>
                      </a:r>
                      <a:endParaRPr lang="en-US" alt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&lt; 1</a:t>
                      </a:r>
                      <a:r>
                        <a:rPr lang="en-US" altLang="en-US" sz="1000" b="0" strike="noStrike" spc="-1">
                          <a:latin typeface="Arial"/>
                        </a:rPr>
                        <a:t>00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en-US" altLang="en-US" sz="1000" b="0" strike="noStrike" spc="-1">
                          <a:latin typeface="Arial"/>
                        </a:rPr>
                        <a:t>(</a:t>
                      </a:r>
                      <a:r>
                        <a:rPr lang="" altLang="en-US" sz="1000" b="0" strike="noStrike" spc="-1">
                          <a:latin typeface="Arial"/>
                        </a:rPr>
                        <a:t>性能一直不超过随机Agent</a:t>
                      </a:r>
                      <a:r>
                        <a:rPr lang="en-US" altLang="en-US" sz="1000" b="0" strike="noStrike" spc="-1">
                          <a:latin typeface="Arial"/>
                        </a:rPr>
                        <a:t>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64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7065"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32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ym typeface="+mn-ea"/>
                        </a:rPr>
                        <a:t>&gt;=200,000(局游戏)</a:t>
                      </a:r>
                      <a:endParaRPr lang="en-US" alt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0" strike="noStrike" spc="-1">
                          <a:latin typeface="Arial"/>
                        </a:rPr>
                        <a:t>&gt;=</a:t>
                      </a:r>
                      <a:r>
                        <a:rPr lang="" altLang="en-US" sz="1000" b="0" strike="noStrike" spc="-1">
                          <a:latin typeface="Arial"/>
                        </a:rPr>
                        <a:t>250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0" strike="noStrike" spc="-1">
                          <a:latin typeface="Arial"/>
                        </a:rPr>
                        <a:t>1024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7065"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128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>
                          <a:sym typeface="+mn-ea"/>
                        </a:rPr>
                        <a:t>&gt;=200,000(局游戏)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&gt;</a:t>
                      </a:r>
                      <a:r>
                        <a:rPr lang="en-US" altLang="en-US" sz="1000" b="0" strike="noStrike" spc="-1">
                          <a:latin typeface="Arial"/>
                        </a:rPr>
                        <a:t>= </a:t>
                      </a:r>
                      <a:r>
                        <a:rPr lang="" altLang="en-US" sz="1000" b="0" strike="noStrike" spc="-1">
                          <a:latin typeface="Arial"/>
                        </a:rPr>
                        <a:t>350</a:t>
                      </a:r>
                      <a:endParaRPr lang="en-US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1024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8335">
                <a:tc>
                  <a:txBody>
                    <a:bodyPr/>
                    <a:p>
                      <a:pPr algn="ctr"/>
                      <a:r>
                        <a:rPr lang="" altLang="en-US" sz="1000" b="0" strike="noStrike" spc="-1">
                          <a:latin typeface="Arial"/>
                        </a:rPr>
                        <a:t>256</a:t>
                      </a:r>
                      <a:endParaRPr lang="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>
                          <a:sym typeface="+mn-ea"/>
                        </a:rPr>
                        <a:t>&gt;=200,000(局游戏)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" altLang="en-US" sz="1000" spc="-1">
                          <a:latin typeface="Arial"/>
                          <a:sym typeface="+mn-ea"/>
                        </a:rPr>
                        <a:t>&gt;</a:t>
                      </a:r>
                      <a:r>
                        <a:rPr lang="en-US" altLang="en-US" sz="1000" spc="-1">
                          <a:latin typeface="Arial"/>
                          <a:sym typeface="+mn-ea"/>
                        </a:rPr>
                        <a:t>= </a:t>
                      </a:r>
                      <a:r>
                        <a:rPr lang="" altLang="en-US" sz="1000" spc="-1">
                          <a:latin typeface="Arial"/>
                          <a:sym typeface="+mn-ea"/>
                        </a:rPr>
                        <a:t>300</a:t>
                      </a:r>
                      <a:endParaRPr lang="en-US" altLang="en-US" sz="1000" b="0" strike="noStrike" spc="-1">
                        <a:latin typeface="Arial"/>
                        <a:sym typeface="+mn-ea"/>
                      </a:endParaRPr>
                    </a:p>
                    <a:p>
                      <a:pPr algn="ctr"/>
                      <a:endParaRPr lang="en-US" altLang="en-US" sz="1000" b="0" strike="noStrike" spc="-1"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/>
                        <a:t>1024</a:t>
                      </a:r>
                      <a:endParaRPr lang="" altLang="en-US" sz="10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93920" y="1685520"/>
            <a:ext cx="8371800" cy="492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spc="-1">
                <a:solidFill>
                  <a:srgbClr val="000000"/>
                </a:solidFill>
                <a:latin typeface="等线 Light"/>
                <a:sym typeface="+mn-ea"/>
              </a:rPr>
              <a:t>最终采用在线学习+</a:t>
            </a:r>
            <a:r>
              <a:rPr lang="en-US" altLang="en-US" sz="2000" spc="-1">
                <a:solidFill>
                  <a:srgbClr val="000000"/>
                </a:solidFill>
                <a:latin typeface="等线 Light"/>
                <a:sym typeface="+mn-ea"/>
              </a:rPr>
              <a:t>批量训练</a:t>
            </a:r>
            <a:r>
              <a:rPr lang="en-US" sz="2000" spc="-1">
                <a:solidFill>
                  <a:srgbClr val="000000"/>
                </a:solidFill>
                <a:latin typeface="等线 Light"/>
                <a:sym typeface="+mn-ea"/>
              </a:rPr>
              <a:t>的组合训练方式进行评分</a:t>
            </a:r>
            <a:endParaRPr lang="en-US" sz="2000" b="0" strike="noStrike" spc="-1">
              <a:solidFill>
                <a:srgbClr val="000000"/>
              </a:solidFill>
              <a:latin typeface="等线 Light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Agent成绩分布</a:t>
            </a:r>
            <a:r>
              <a:rPr lang="" alt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(1000局游戏测试, 统计超过的分数)</a:t>
            </a:r>
            <a:endParaRPr lang="" alt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单步预测时长</a:t>
            </a:r>
            <a:r>
              <a:rPr lang="" alt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:</a:t>
            </a:r>
            <a:endParaRPr lang="en-US" sz="1800" b="0" strike="noStrike" spc="-1">
              <a:solidFill>
                <a:srgbClr val="000000"/>
              </a:solidFill>
              <a:latin typeface="等线 Light"/>
              <a:ea typeface="等线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模型大小</a:t>
            </a:r>
            <a:r>
              <a:rPr lang="" altLang="en-US" sz="1800" b="0" strike="noStrike" spc="-1">
                <a:solidFill>
                  <a:srgbClr val="000000"/>
                </a:solidFill>
                <a:latin typeface="等线 Light"/>
                <a:ea typeface="等线"/>
              </a:rPr>
              <a:t>:</a:t>
            </a: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  <a:p>
            <a:pPr marL="228600" indent="-227965">
              <a:lnSpc>
                <a:spcPct val="120000"/>
              </a:lnSpc>
              <a:spcBef>
                <a:spcPts val="1000"/>
              </a:spcBef>
              <a:buClr>
                <a:srgbClr val="004098"/>
              </a:buClr>
              <a:buFont typeface="Calibri"/>
              <a:buChar char="▪"/>
            </a:pPr>
            <a:endParaRPr lang="en-US" sz="1800" b="0" strike="noStrike" spc="-1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93920" y="974160"/>
            <a:ext cx="837180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4098"/>
                </a:solidFill>
                <a:latin typeface="等线"/>
                <a:ea typeface="等线"/>
              </a:rPr>
              <a:t>性能分析</a:t>
            </a:r>
            <a:endParaRPr lang="en-US" sz="3200" b="0" strike="noStrike" spc="-1">
              <a:solidFill>
                <a:srgbClr val="000000"/>
              </a:solidFill>
              <a:latin typeface="等线 Light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10920" y="3481070"/>
          <a:ext cx="67614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85"/>
                <a:gridCol w="845185"/>
                <a:gridCol w="845185"/>
                <a:gridCol w="845185"/>
                <a:gridCol w="845185"/>
                <a:gridCol w="845185"/>
                <a:gridCol w="845185"/>
                <a:gridCol w="8451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1024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512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256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128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64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32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16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8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61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520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886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970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995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998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1000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1000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WPS Presentation</Application>
  <PresentationFormat/>
  <Paragraphs>273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等线</vt:lpstr>
      <vt:lpstr>Gubbi</vt:lpstr>
      <vt:lpstr>等线 Light</vt:lpstr>
      <vt:lpstr>Arial</vt:lpstr>
      <vt:lpstr>Calibri</vt:lpstr>
      <vt:lpstr>DejaVu Sans</vt:lpstr>
      <vt:lpstr>Symbol</vt:lpstr>
      <vt:lpstr>宋体</vt:lpstr>
      <vt:lpstr>Droid Sans Fallback</vt:lpstr>
      <vt:lpstr>微软雅黑</vt:lpstr>
      <vt:lpstr>Arial Unicode MS</vt:lpstr>
      <vt:lpstr>OpenSymbol</vt:lpstr>
      <vt:lpstr>Office Theme</vt:lpstr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youngster</cp:lastModifiedBy>
  <cp:revision>111</cp:revision>
  <dcterms:created xsi:type="dcterms:W3CDTF">2020-06-21T11:43:12Z</dcterms:created>
  <dcterms:modified xsi:type="dcterms:W3CDTF">2020-06-21T11:43:12Z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