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notesMasterIdLst>
    <p:notesMasterId r:id="rId15"/>
  </p:notesMasterIdLst>
  <p:sldIdLst>
    <p:sldId id="256" r:id="rId2"/>
    <p:sldId id="257" r:id="rId3"/>
    <p:sldId id="264" r:id="rId4"/>
    <p:sldId id="262" r:id="rId5"/>
    <p:sldId id="263" r:id="rId6"/>
    <p:sldId id="261" r:id="rId7"/>
    <p:sldId id="259" r:id="rId8"/>
    <p:sldId id="269" r:id="rId9"/>
    <p:sldId id="266" r:id="rId10"/>
    <p:sldId id="265" r:id="rId11"/>
    <p:sldId id="267" r:id="rId12"/>
    <p:sldId id="268" r:id="rId13"/>
    <p:sldId id="270" r:id="rId14"/>
  </p:sldIdLst>
  <p:sldSz cx="12192000" cy="6858000"/>
  <p:notesSz cx="6858000" cy="9144000"/>
  <p:embeddedFontLst>
    <p:embeddedFont>
      <p:font typeface="프리젠테이션 4 Regular" charset="-127"/>
      <p:regular r:id="rId16"/>
    </p:embeddedFont>
    <p:embeddedFont>
      <p:font typeface="DungeonFont" pitchFamily="2" charset="0"/>
      <p:regular r:id="rId17"/>
    </p:embeddedFont>
    <p:embeddedFont>
      <p:font typeface="HY견고딕" panose="02030600000101010101" pitchFamily="18" charset="-127"/>
      <p:regular r:id="rId18"/>
    </p:embeddedFont>
    <p:embeddedFont>
      <p:font typeface="HY헤드라인M" panose="02030600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EB73E-6292-4760-A76E-4E35C0465E3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EB9C0-4D9B-4517-9AA0-A6C1C7E4C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3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컨셉은 기본적으로 </a:t>
            </a:r>
            <a:r>
              <a:rPr lang="ko-KR" altLang="en-US" dirty="0" err="1"/>
              <a:t>핵앤슬러쉬로</a:t>
            </a:r>
            <a:r>
              <a:rPr lang="ko-KR" altLang="en-US" dirty="0"/>
              <a:t> 구상하였으며</a:t>
            </a:r>
          </a:p>
          <a:p>
            <a:r>
              <a:rPr lang="ko-KR" altLang="en-US" dirty="0"/>
              <a:t>플레이어는 제한된 시간</a:t>
            </a:r>
            <a:r>
              <a:rPr lang="en-US" altLang="ko-KR" dirty="0"/>
              <a:t>, </a:t>
            </a:r>
            <a:r>
              <a:rPr lang="ko-KR" altLang="en-US" dirty="0"/>
              <a:t>즉 수명을 가지고 있으며</a:t>
            </a:r>
          </a:p>
          <a:p>
            <a:r>
              <a:rPr lang="ko-KR" altLang="en-US" dirty="0"/>
              <a:t>제한된 시간이 모두 지나거나 </a:t>
            </a:r>
            <a:r>
              <a:rPr lang="ko-KR" altLang="en-US" dirty="0" err="1"/>
              <a:t>전투중</a:t>
            </a:r>
            <a:r>
              <a:rPr lang="ko-KR" altLang="en-US" dirty="0"/>
              <a:t> 체력이 모두 깎이면 플레이어는 자동적으로 사망하게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플레이어는 사망을 </a:t>
            </a:r>
            <a:r>
              <a:rPr lang="ko-KR" altLang="en-US" dirty="0" err="1"/>
              <a:t>하게되면</a:t>
            </a:r>
            <a:r>
              <a:rPr lang="ko-KR" altLang="en-US" dirty="0"/>
              <a:t> 이제 같은 몸으로 </a:t>
            </a:r>
            <a:r>
              <a:rPr lang="ko-KR" altLang="en-US" dirty="0" err="1"/>
              <a:t>리스폰되는게</a:t>
            </a:r>
            <a:r>
              <a:rPr lang="ko-KR" altLang="en-US" dirty="0"/>
              <a:t> 아닌</a:t>
            </a:r>
          </a:p>
          <a:p>
            <a:r>
              <a:rPr lang="ko-KR" altLang="en-US" dirty="0"/>
              <a:t>다른 몸</a:t>
            </a:r>
            <a:r>
              <a:rPr lang="en-US" altLang="ko-KR" dirty="0"/>
              <a:t>, </a:t>
            </a:r>
            <a:r>
              <a:rPr lang="ko-KR" altLang="en-US" dirty="0"/>
              <a:t>즉 플레이어의 다음 세대의 몸으로 환생하며 기본 </a:t>
            </a:r>
            <a:r>
              <a:rPr lang="ko-KR" altLang="en-US" dirty="0" err="1"/>
              <a:t>스탯이</a:t>
            </a:r>
            <a:r>
              <a:rPr lang="ko-KR" altLang="en-US" dirty="0"/>
              <a:t> 바뀌게 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00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자세한 내용은</a:t>
            </a:r>
          </a:p>
          <a:p>
            <a:r>
              <a:rPr lang="ko-KR" altLang="en-US" dirty="0"/>
              <a:t>게임 기획서를 살펴보며 흐름과 같이 설명해드리겠습니다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57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전개는 중앙에 스폰지역을 중심으로 플레이어는 이곳에서 계속 환생하며</a:t>
            </a:r>
          </a:p>
          <a:p>
            <a:r>
              <a:rPr lang="ko-KR" altLang="en-US" dirty="0"/>
              <a:t>플레이어는 동서남북의 필드를 오가며 해당 몸에 주어진 수명시간안에</a:t>
            </a:r>
          </a:p>
          <a:p>
            <a:r>
              <a:rPr lang="ko-KR" altLang="en-US" dirty="0"/>
              <a:t>모든 몬스터를 제한된 시간안에 잡아야 됩니다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만약 필드에 있는 몬스터를 모두 잡지 못하면 시련이라는 </a:t>
            </a:r>
            <a:r>
              <a:rPr lang="ko-KR" altLang="en-US" dirty="0" err="1"/>
              <a:t>패널티를</a:t>
            </a:r>
            <a:r>
              <a:rPr lang="ko-KR" altLang="en-US" dirty="0"/>
              <a:t> 받습니다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플레이어는 </a:t>
            </a:r>
            <a:r>
              <a:rPr lang="ko-KR" altLang="en-US" dirty="0" err="1"/>
              <a:t>사망할때마다</a:t>
            </a:r>
            <a:r>
              <a:rPr lang="ko-KR" altLang="en-US" dirty="0"/>
              <a:t> 캐릭터 자식의 몸인</a:t>
            </a:r>
          </a:p>
          <a:p>
            <a:r>
              <a:rPr lang="ko-KR" altLang="en-US" dirty="0"/>
              <a:t>다른 몸으로 바뀌며 총 </a:t>
            </a:r>
            <a:r>
              <a:rPr lang="en-US" altLang="ko-KR" dirty="0"/>
              <a:t>10</a:t>
            </a:r>
            <a:r>
              <a:rPr lang="ko-KR" altLang="en-US" dirty="0"/>
              <a:t>개의 세대로 환생할 수 있습니다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개의 모든 세대를 환생하였으면 마지막으로 보스전을 하는 구성으로 설계했습니다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90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88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C56B0-3398-99A0-585B-71098DC48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A11DA1-2BFD-830F-7571-E916DD4BDD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9DD00D-4750-D624-F00B-E520D5368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16F9D-24CC-3070-7B56-F6B058ED0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16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E29E8-34B3-C275-6A4D-F3F9246CF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0D14AF-EC46-B34B-3CF0-E9511C8EAE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19B56A-8E6B-A48C-0B20-BCF0D3B77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6FF900-14FF-7162-8832-D5734B8E7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4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4BF90-110D-F42E-7501-FB9932A46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DAF11-ADE2-921E-FCFB-E5E379497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81F24-680B-BC12-0FD9-EFA294FA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B9B8A-BB18-CDEA-9B9B-8FB69B44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CFFB9-DA0D-2842-B6E8-D5EA8139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2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283A9-6D83-7958-D239-D8086134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727CA-E4E8-3987-2A4D-C87364DC1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1512A-6FDD-737F-2FFB-44379AD3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7F2EB-F5DE-66C8-8650-FD81B678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CD5E3-DCF5-ECAB-3025-243B3D89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7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633F35-6E05-CB6F-0C24-248BA5CDD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90E6B-6B83-4297-8AAD-98E10083F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37C49-4FCF-8D58-2339-892296D3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3B873-6247-665C-B8C1-090B3849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CE758-FACA-6AB1-FE7A-3B5785BE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4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6B6F5-1199-8318-E03E-CDA535E3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E3BC5-C954-B1BE-069B-6CBE6C08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01A59-7A9F-CDA4-360F-D9419B2D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39458-64E4-AB58-256A-1D04B8AB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8F7DB-C1A5-3C25-2BB4-2EABBCFE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2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E0659-4591-719A-723E-43007128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962DA-C035-DE77-76EE-2F66CA5E6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3F6B2-74DC-7BFC-78C5-F1BFD2F0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8021C-ECDB-3453-245A-59A1BADE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3A9EB-030E-DE68-813C-434A5060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ED65C-4C36-0DEC-A1EB-C5B3E6DE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6A861-EDA1-C671-6C84-66DB80495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DAB85A-A414-0FF3-B9F3-CF45F615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B084A-0BA0-0E25-EC2C-B04A4957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7E3EF-7DDB-3BEA-EA78-2F4058E1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2D24D-71D7-3893-AB11-954AF6BA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34D45-4F8B-5487-A1B8-4113C880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548F1-B626-83B3-F2AB-F5506977A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6CF7C-0BFC-321A-1FC4-41A439F35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32E001-12B9-E1DB-9BB0-51BC0B9FB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90B34-5C8E-98F2-9540-41D89BBD8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FE297-0035-EACB-BA67-A2045B1E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83F647-F33C-316D-44A5-239C6B9D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620FDD-91FE-6EF4-BC51-12F72553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7AD75-FD92-D25A-2346-B5049B1E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EB7244-64AF-2BDF-7CBE-F0269B78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A061B5-A2AB-ED4C-A148-C1B2835A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E2ADFD-17DD-B137-E4F4-6772A81F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8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1C1252-2AF2-2B6C-2D64-96419269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D54D7B-FA70-5CBC-273B-E9C06D95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A8DA69-F1DB-1EA1-11DC-5EC5AAB0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8040E-DBB1-C778-2623-CAABECCE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CEF02-EE6F-5F10-28F7-C5134216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64DF8-FC83-CEB4-AD4E-74E92C3B5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01FD9-0CB3-3C31-C40B-D29B6665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1C24D3-2713-D5D7-70D8-BB69CA4B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100ED-607A-F66A-FDA1-46452022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3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BA6DC-6D91-F872-DB81-79746784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54A0EF-24CF-4629-B192-152206E5F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78DD2-3A8B-29CA-DA66-64F5155C5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2DCA2-BAA1-0498-9731-5CA75B11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A5E5E0-CA9A-7FFD-6ECF-55C1D78E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32578E-4ABE-8A7D-845E-52B5A3C8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1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FDEEBA-4F07-E602-766C-5B0B811C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BE6F47-178E-27D9-2F66-82589047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0F20A-E4DB-75E9-BD9A-CD2945567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0124C-73F6-29DF-13AF-06A638CB5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D3DBF-4B49-3F7B-7FDE-E12969451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5D14D668-4C75-164F-A989-7A359D53D2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2" r="1" b="562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80A431-6D05-731C-9BED-04DAEE26D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2DGP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프로젝트 </a:t>
            </a:r>
            <a:r>
              <a:rPr lang="en-US" altLang="ko-KR" dirty="0">
                <a:solidFill>
                  <a:srgbClr val="FFFFFF"/>
                </a:solidFill>
              </a:rPr>
              <a:t>1</a:t>
            </a:r>
            <a:r>
              <a:rPr lang="ko-KR" altLang="en-US" dirty="0">
                <a:solidFill>
                  <a:srgbClr val="FFFFFF"/>
                </a:solidFill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30713-9F33-7C38-7203-722D925FF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2021182026_</a:t>
            </a:r>
            <a:r>
              <a:rPr lang="ko-KR" altLang="en-US" dirty="0">
                <a:solidFill>
                  <a:srgbClr val="FFFFFF"/>
                </a:solidFill>
              </a:rPr>
              <a:t>윤재형 </a:t>
            </a:r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en-US" altLang="ko-KR" dirty="0" err="1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SeconTh</a:t>
            </a:r>
            <a:r>
              <a:rPr lang="en-US" altLang="ko-KR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endParaRPr lang="ko-KR" altLang="en-US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862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35277B03-5EDC-600A-D134-8DFBEAAB47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pic>
        <p:nvPicPr>
          <p:cNvPr id="4" name="그림 3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C4775D20-E2A6-E01B-44BA-EC4F73CEE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4" t="55972" r="36056" b="34861"/>
          <a:stretch/>
        </p:blipFill>
        <p:spPr>
          <a:xfrm>
            <a:off x="3981453" y="1743075"/>
            <a:ext cx="4229093" cy="3876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52DADF-E212-88A6-17F2-1FF9BD1200C8}"/>
              </a:ext>
            </a:extLst>
          </p:cNvPr>
          <p:cNvSpPr txBox="1"/>
          <p:nvPr/>
        </p:nvSpPr>
        <p:spPr>
          <a:xfrm>
            <a:off x="8210546" y="1743075"/>
            <a:ext cx="2114554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기본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HP</a:t>
            </a: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공격력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추가요소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--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공격속도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특성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세대가 바뀔 때 마다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스탯이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변경됨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E1E46-D2BF-A2CE-B1EE-13193AE07E81}"/>
              </a:ext>
            </a:extLst>
          </p:cNvPr>
          <p:cNvSpPr txBox="1"/>
          <p:nvPr/>
        </p:nvSpPr>
        <p:spPr>
          <a:xfrm>
            <a:off x="2019300" y="1743075"/>
            <a:ext cx="196215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존재하는 무기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무기 범위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공격력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무기 공격 속도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래픽 10" descr="배지 하트 단색으로 채워진">
            <a:extLst>
              <a:ext uri="{FF2B5EF4-FFF2-40B4-BE49-F238E27FC236}">
                <a16:creationId xmlns:a16="http://schemas.microsoft.com/office/drawing/2014/main" id="{94C687E7-33DA-0CE5-E917-B78373CD8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041" y="5037906"/>
            <a:ext cx="914400" cy="914400"/>
          </a:xfrm>
          <a:prstGeom prst="rect">
            <a:avLst/>
          </a:prstGeom>
        </p:spPr>
      </p:pic>
      <p:pic>
        <p:nvPicPr>
          <p:cNvPr id="14" name="그래픽 13" descr="배지 하트 단색으로 채워진">
            <a:extLst>
              <a:ext uri="{FF2B5EF4-FFF2-40B4-BE49-F238E27FC236}">
                <a16:creationId xmlns:a16="http://schemas.microsoft.com/office/drawing/2014/main" id="{C39AE4C2-91D7-9E01-3A8B-E3C46E2F6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9441" y="5037906"/>
            <a:ext cx="914400" cy="914400"/>
          </a:xfrm>
          <a:prstGeom prst="rect">
            <a:avLst/>
          </a:prstGeom>
        </p:spPr>
      </p:pic>
      <p:pic>
        <p:nvPicPr>
          <p:cNvPr id="15" name="그래픽 14" descr="배지 하트 단색으로 채워진">
            <a:extLst>
              <a:ext uri="{FF2B5EF4-FFF2-40B4-BE49-F238E27FC236}">
                <a16:creationId xmlns:a16="http://schemas.microsoft.com/office/drawing/2014/main" id="{EE3DAD8F-1E5B-01DD-EDE1-69E8A7855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3841" y="5037906"/>
            <a:ext cx="914400" cy="914400"/>
          </a:xfrm>
          <a:prstGeom prst="rect">
            <a:avLst/>
          </a:prstGeom>
        </p:spPr>
      </p:pic>
      <p:pic>
        <p:nvPicPr>
          <p:cNvPr id="16" name="그래픽 15" descr="배지 하트 단색으로 채워진">
            <a:extLst>
              <a:ext uri="{FF2B5EF4-FFF2-40B4-BE49-F238E27FC236}">
                <a16:creationId xmlns:a16="http://schemas.microsoft.com/office/drawing/2014/main" id="{4947E32C-6721-FA94-3C66-94FBDFF80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0284" y="5037906"/>
            <a:ext cx="914400" cy="914400"/>
          </a:xfrm>
          <a:prstGeom prst="rect">
            <a:avLst/>
          </a:prstGeom>
        </p:spPr>
      </p:pic>
      <p:pic>
        <p:nvPicPr>
          <p:cNvPr id="17" name="그래픽 16" descr="배지 하트 단색으로 채워진">
            <a:extLst>
              <a:ext uri="{FF2B5EF4-FFF2-40B4-BE49-F238E27FC236}">
                <a16:creationId xmlns:a16="http://schemas.microsoft.com/office/drawing/2014/main" id="{8E9142BF-5911-519D-1DB1-EA081BF6E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2641" y="5026744"/>
            <a:ext cx="914400" cy="914400"/>
          </a:xfrm>
          <a:prstGeom prst="rect">
            <a:avLst/>
          </a:prstGeom>
        </p:spPr>
      </p:pic>
      <p:pic>
        <p:nvPicPr>
          <p:cNvPr id="19" name="그래픽 18" descr="배지 하트 단색으로 채워진">
            <a:extLst>
              <a:ext uri="{FF2B5EF4-FFF2-40B4-BE49-F238E27FC236}">
                <a16:creationId xmlns:a16="http://schemas.microsoft.com/office/drawing/2014/main" id="{A6D35BE4-4266-264B-433B-1180F86A7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9441" y="1085031"/>
            <a:ext cx="914400" cy="914400"/>
          </a:xfrm>
          <a:prstGeom prst="rect">
            <a:avLst/>
          </a:prstGeom>
        </p:spPr>
      </p:pic>
      <p:pic>
        <p:nvPicPr>
          <p:cNvPr id="20" name="그래픽 19" descr="배지 하트 단색으로 채워진">
            <a:extLst>
              <a:ext uri="{FF2B5EF4-FFF2-40B4-BE49-F238E27FC236}">
                <a16:creationId xmlns:a16="http://schemas.microsoft.com/office/drawing/2014/main" id="{3FFB622E-E8C7-12D4-E980-965784A6A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3841" y="1085031"/>
            <a:ext cx="914400" cy="914400"/>
          </a:xfrm>
          <a:prstGeom prst="rect">
            <a:avLst/>
          </a:prstGeom>
        </p:spPr>
      </p:pic>
      <p:pic>
        <p:nvPicPr>
          <p:cNvPr id="21" name="그래픽 20" descr="배지 하트 단색으로 채워진">
            <a:extLst>
              <a:ext uri="{FF2B5EF4-FFF2-40B4-BE49-F238E27FC236}">
                <a16:creationId xmlns:a16="http://schemas.microsoft.com/office/drawing/2014/main" id="{29E79303-16A0-4453-FD0E-F967E309D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0284" y="1085031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A78890C-6354-315B-080E-F82381822FA4}"/>
              </a:ext>
            </a:extLst>
          </p:cNvPr>
          <p:cNvSpPr txBox="1"/>
          <p:nvPr/>
        </p:nvSpPr>
        <p:spPr>
          <a:xfrm>
            <a:off x="2019299" y="1361792"/>
            <a:ext cx="19621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근접무기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망치 도끼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18" name="그래픽 17" descr="배지 하트 단색으로 채워진">
            <a:extLst>
              <a:ext uri="{FF2B5EF4-FFF2-40B4-BE49-F238E27FC236}">
                <a16:creationId xmlns:a16="http://schemas.microsoft.com/office/drawing/2014/main" id="{339FB0E6-2C75-A715-F4DF-76BCC9401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041" y="1085031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08C612E-D6A1-4F52-F5C7-A4335B492E0E}"/>
              </a:ext>
            </a:extLst>
          </p:cNvPr>
          <p:cNvSpPr txBox="1"/>
          <p:nvPr/>
        </p:nvSpPr>
        <p:spPr>
          <a:xfrm>
            <a:off x="8210548" y="1391186"/>
            <a:ext cx="211455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세대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2" name="그래픽 21" descr="배지 하트 단색으로 채워진">
            <a:extLst>
              <a:ext uri="{FF2B5EF4-FFF2-40B4-BE49-F238E27FC236}">
                <a16:creationId xmlns:a16="http://schemas.microsoft.com/office/drawing/2014/main" id="{47B6B587-1103-00F5-E9E2-F9CB4EF0C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2641" y="10738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3FDE6EF6-69ED-A301-CB11-029DA184FE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3B98F83-561D-B01E-30A5-76217AF13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0381A4-C35E-D5E4-36A4-8408FD9E7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52DA5F18-86A1-4C73-AA29-2107C6A4F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7" name="그림 6" descr="스크린샷, 장난감이(가) 표시된 사진&#10;&#10;자동 생성된 설명">
            <a:extLst>
              <a:ext uri="{FF2B5EF4-FFF2-40B4-BE49-F238E27FC236}">
                <a16:creationId xmlns:a16="http://schemas.microsoft.com/office/drawing/2014/main" id="{E67A05C5-9D2B-7E51-52DC-443B24888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83" y="2316163"/>
            <a:ext cx="2040948" cy="2721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167019-F5AC-A827-49A9-0129D33C898C}"/>
              </a:ext>
            </a:extLst>
          </p:cNvPr>
          <p:cNvSpPr txBox="1"/>
          <p:nvPr/>
        </p:nvSpPr>
        <p:spPr>
          <a:xfrm>
            <a:off x="2623127" y="2095790"/>
            <a:ext cx="2244437" cy="291928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몬스터 예시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80DBB-99D3-0D43-455E-B732239E891A}"/>
              </a:ext>
            </a:extLst>
          </p:cNvPr>
          <p:cNvSpPr txBox="1"/>
          <p:nvPr/>
        </p:nvSpPr>
        <p:spPr>
          <a:xfrm>
            <a:off x="6552904" y="3473162"/>
            <a:ext cx="1145461" cy="12003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플레이어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747BE-680F-2FD7-E42D-4D6FB7E8393F}"/>
              </a:ext>
            </a:extLst>
          </p:cNvPr>
          <p:cNvSpPr txBox="1"/>
          <p:nvPr/>
        </p:nvSpPr>
        <p:spPr>
          <a:xfrm>
            <a:off x="7844832" y="3429000"/>
            <a:ext cx="420862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조작키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이동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WASD (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중 변경될 수 있음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타격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미정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378E5-F27A-247B-B857-6505B524F8A2}"/>
              </a:ext>
            </a:extLst>
          </p:cNvPr>
          <p:cNvSpPr txBox="1"/>
          <p:nvPr/>
        </p:nvSpPr>
        <p:spPr>
          <a:xfrm>
            <a:off x="1921164" y="5073134"/>
            <a:ext cx="392977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몬스터는 세대가 지나며 더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강해짐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공격방식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미정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D0E915-B0D1-27CB-AD0B-B4FD911E7870}"/>
              </a:ext>
            </a:extLst>
          </p:cNvPr>
          <p:cNvSpPr txBox="1"/>
          <p:nvPr/>
        </p:nvSpPr>
        <p:spPr>
          <a:xfrm>
            <a:off x="4932220" y="2183616"/>
            <a:ext cx="237130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스폰지역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힐링지역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44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DEA84-632F-1EDF-03CC-5234EF4A9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94A7D922-411E-6123-8F34-C3DFB68B2F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D54F60-6348-2568-2D71-6CB489AC7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925BAD-CA10-3A7E-62FA-F0D511444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35BACBEF-972A-7F8E-E120-7830B37D7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E6A5B5-747B-B4BF-DD88-8B6FD0D8D82F}"/>
              </a:ext>
            </a:extLst>
          </p:cNvPr>
          <p:cNvSpPr txBox="1"/>
          <p:nvPr/>
        </p:nvSpPr>
        <p:spPr>
          <a:xfrm>
            <a:off x="6552904" y="3473162"/>
            <a:ext cx="1145461" cy="12003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플레이어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6756A-5257-CF95-15C5-3403305D917B}"/>
              </a:ext>
            </a:extLst>
          </p:cNvPr>
          <p:cNvSpPr txBox="1"/>
          <p:nvPr/>
        </p:nvSpPr>
        <p:spPr>
          <a:xfrm>
            <a:off x="7807886" y="1600200"/>
            <a:ext cx="389458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캐릭터의 색상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사용자의 특성이 무기와 맞으면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색상이 바뀜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플레이어의 무기는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것을 들지는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선택사항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무기에 따라 스킨도 같이 바뀌게 됨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그림 12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CBDE89F-2623-EBD9-AA65-19C0A3A13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4" t="55972" r="36056" b="34861"/>
          <a:stretch/>
        </p:blipFill>
        <p:spPr>
          <a:xfrm>
            <a:off x="1866489" y="1600200"/>
            <a:ext cx="4229093" cy="3876675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50C8838-2E99-1A41-9F3D-55F8016DF1D9}"/>
              </a:ext>
            </a:extLst>
          </p:cNvPr>
          <p:cNvCxnSpPr>
            <a:cxnSpLocks/>
          </p:cNvCxnSpPr>
          <p:nvPr/>
        </p:nvCxnSpPr>
        <p:spPr>
          <a:xfrm>
            <a:off x="6132850" y="1600200"/>
            <a:ext cx="420054" cy="190976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9056D5-F35A-E5E4-94CB-4C1462158D1A}"/>
              </a:ext>
            </a:extLst>
          </p:cNvPr>
          <p:cNvCxnSpPr>
            <a:cxnSpLocks/>
          </p:cNvCxnSpPr>
          <p:nvPr/>
        </p:nvCxnSpPr>
        <p:spPr>
          <a:xfrm flipH="1">
            <a:off x="6132850" y="4594225"/>
            <a:ext cx="421865" cy="8826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2" name="그림 21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120046A6-046D-D534-C55C-5DE73AD0B20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6889" b="64222" l="57194" r="631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444" t="55972" r="36056" b="34861"/>
          <a:stretch/>
        </p:blipFill>
        <p:spPr>
          <a:xfrm>
            <a:off x="10139184" y="2316163"/>
            <a:ext cx="1057632" cy="969497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0316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61E36-9AB4-02EC-5C34-DCF92B501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1ED44F3B-77C1-8DA1-16F3-9F0FA2B0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7B94D86-77BA-7B94-799B-2098D4D83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C2A8DB-354B-5A8C-E821-6C6A55F96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2FAB3440-AC7F-B74F-914C-81E532132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1C88C6-C948-E348-9862-8472E5A174D1}"/>
              </a:ext>
            </a:extLst>
          </p:cNvPr>
          <p:cNvSpPr txBox="1"/>
          <p:nvPr/>
        </p:nvSpPr>
        <p:spPr>
          <a:xfrm>
            <a:off x="501922" y="3043525"/>
            <a:ext cx="3894587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자잘한 내용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시간이 짧은 만큼 플레이어나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몬스터의 속도도 빠르게 할 예정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마지막 생명이 끝나고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나타나는 보스는 중앙 지역에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빠르고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캐쥬얼한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게임이므로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자잘하거나 쓸모없는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이팩트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내용 제거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0DADA-E5F5-C016-FBC8-10E7B13452FF}"/>
              </a:ext>
            </a:extLst>
          </p:cNvPr>
          <p:cNvSpPr txBox="1"/>
          <p:nvPr/>
        </p:nvSpPr>
        <p:spPr>
          <a:xfrm>
            <a:off x="7663131" y="1600200"/>
            <a:ext cx="4525819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충돌판정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AABB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빨간색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몸체 충돌판정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노란색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 범위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크기는 달라질 수 있음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몬스터는 플레이어와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축을 비교해서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보이는 순서를 정함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피격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판정시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화면이 떨림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사망 직전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시간이 없거나 피가 없음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화면의 색상이 바뀜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추가요소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185001-F37A-4401-945D-6B7A19DAD5A1}"/>
              </a:ext>
            </a:extLst>
          </p:cNvPr>
          <p:cNvSpPr/>
          <p:nvPr/>
        </p:nvSpPr>
        <p:spPr>
          <a:xfrm>
            <a:off x="6714837" y="3943926"/>
            <a:ext cx="637308" cy="47105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43BB27-C994-17C0-E801-2B055B003DF7}"/>
              </a:ext>
            </a:extLst>
          </p:cNvPr>
          <p:cNvSpPr/>
          <p:nvPr/>
        </p:nvSpPr>
        <p:spPr>
          <a:xfrm>
            <a:off x="6503979" y="3692966"/>
            <a:ext cx="1079075" cy="93935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4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711DF58A-4D13-F5D2-B8E7-D7C796117A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78464" r="3" b="5624"/>
          <a:stretch/>
        </p:blipFill>
        <p:spPr>
          <a:xfrm>
            <a:off x="20" y="4362858"/>
            <a:ext cx="12191980" cy="24951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46ECE80-26EC-E01F-1241-6ECAE10D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18" y="5234320"/>
            <a:ext cx="6931319" cy="752217"/>
          </a:xfrm>
        </p:spPr>
        <p:txBody>
          <a:bodyPr vert="horz" lIns="91440" tIns="45720" rIns="91440" bIns="45720" rtlCol="0" anchor="b">
            <a:noAutofit/>
          </a:bodyPr>
          <a:lstStyle/>
          <a:p>
            <a:pPr latinLnBrk="0"/>
            <a:r>
              <a:rPr lang="ko-KR" altLang="en-US" sz="9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게임컨셉</a:t>
            </a:r>
            <a:endParaRPr lang="en-US" altLang="ko-KR" sz="9600" dirty="0"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5D686-FFAD-39E5-F4DD-BBB9BFF58A08}"/>
              </a:ext>
            </a:extLst>
          </p:cNvPr>
          <p:cNvSpPr txBox="1"/>
          <p:nvPr/>
        </p:nvSpPr>
        <p:spPr>
          <a:xfrm>
            <a:off x="8862277" y="4557327"/>
            <a:ext cx="3551376" cy="3497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제한된 시간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경과시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사망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세대 교체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</a:p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빠른전개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0">
              <a:lnSpc>
                <a:spcPct val="90000"/>
              </a:lnSpc>
              <a:spcBef>
                <a:spcPts val="1000"/>
              </a:spcBef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핵 앤 슬래시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	</a:t>
            </a:r>
          </a:p>
        </p:txBody>
      </p:sp>
      <p:pic>
        <p:nvPicPr>
          <p:cNvPr id="16" name="그림 15" descr="텍스트, 스크린샷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9C9B572E-1029-B078-CCBD-937705AC3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04"/>
          <a:stretch/>
        </p:blipFill>
        <p:spPr>
          <a:xfrm>
            <a:off x="0" y="0"/>
            <a:ext cx="12192000" cy="43628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038B39-5564-0004-B34D-D45F10109900}"/>
              </a:ext>
            </a:extLst>
          </p:cNvPr>
          <p:cNvSpPr txBox="1"/>
          <p:nvPr/>
        </p:nvSpPr>
        <p:spPr>
          <a:xfrm>
            <a:off x="9852591" y="3993526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alpha val="30000"/>
                  </a:schemeClr>
                </a:solidFill>
              </a:rPr>
              <a:t>게임화면 </a:t>
            </a:r>
            <a:r>
              <a:rPr lang="en-US" altLang="ko-KR" dirty="0">
                <a:solidFill>
                  <a:schemeClr val="bg1">
                    <a:alpha val="30000"/>
                  </a:schemeClr>
                </a:solidFill>
              </a:rPr>
              <a:t>&lt;30</a:t>
            </a:r>
            <a:r>
              <a:rPr lang="ko-KR" altLang="en-US" dirty="0" err="1">
                <a:solidFill>
                  <a:schemeClr val="bg1">
                    <a:alpha val="30000"/>
                  </a:schemeClr>
                </a:solidFill>
              </a:rPr>
              <a:t>초용사</a:t>
            </a:r>
            <a:r>
              <a:rPr lang="en-US" altLang="ko-KR" dirty="0">
                <a:solidFill>
                  <a:schemeClr val="bg1">
                    <a:alpha val="30000"/>
                  </a:schemeClr>
                </a:solidFill>
              </a:rPr>
              <a:t>&gt;</a:t>
            </a:r>
            <a:endParaRPr lang="ko-KR" altLang="en-US" dirty="0">
              <a:solidFill>
                <a:schemeClr val="bg1">
                  <a:alpha val="3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4F1FC-DB4E-F6E3-6E3F-F3A5D9F03411}"/>
              </a:ext>
            </a:extLst>
          </p:cNvPr>
          <p:cNvSpPr txBox="1"/>
          <p:nvPr/>
        </p:nvSpPr>
        <p:spPr>
          <a:xfrm>
            <a:off x="683491" y="5932370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Second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10th =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Secon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Ｔ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1557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7D82D4C7-7ACB-AD5D-C4DD-52AB85B490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DCA5B6-4F24-9E69-2114-AB5797A85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solidFill>
                  <a:schemeClr val="bg1"/>
                </a:solidFill>
              </a:rPr>
              <a:t>게임 기획서 및 </a:t>
            </a:r>
            <a:br>
              <a:rPr lang="en-US" altLang="ko-KR" sz="6600" dirty="0">
                <a:solidFill>
                  <a:schemeClr val="bg1"/>
                </a:solidFill>
              </a:rPr>
            </a:br>
            <a:r>
              <a:rPr lang="ko-KR" altLang="en-US" sz="6600" dirty="0">
                <a:solidFill>
                  <a:schemeClr val="bg1"/>
                </a:solidFill>
              </a:rPr>
              <a:t>흐름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68D26D-0860-272D-5B9A-033833980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2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4926E-EA42-CCF1-63D5-E51BEA719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0FA41773-31BF-AAA8-D401-F50C89576C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78B717-692B-B927-A039-FEB23D1BD39F}"/>
              </a:ext>
            </a:extLst>
          </p:cNvPr>
          <p:cNvSpPr txBox="1"/>
          <p:nvPr/>
        </p:nvSpPr>
        <p:spPr>
          <a:xfrm>
            <a:off x="5384800" y="1442478"/>
            <a:ext cx="102167" cy="204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2B87713-E276-47CE-B1F4-C161B9810807}"/>
              </a:ext>
            </a:extLst>
          </p:cNvPr>
          <p:cNvGrpSpPr>
            <a:grpSpLocks/>
          </p:cNvGrpSpPr>
          <p:nvPr/>
        </p:nvGrpSpPr>
        <p:grpSpPr>
          <a:xfrm>
            <a:off x="5916497" y="1244810"/>
            <a:ext cx="6191250" cy="5249541"/>
            <a:chOff x="7556233" y="1603353"/>
            <a:chExt cx="3325485" cy="3325485"/>
          </a:xfrm>
          <a:effectLst>
            <a:reflection stA="0" endPos="64000" dist="50800" dir="5400000" sy="-100000" algn="bl" rotWithShape="0"/>
          </a:effectLst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1D9D7AB-7550-7355-27B7-95529260CAC3}"/>
                </a:ext>
              </a:extLst>
            </p:cNvPr>
            <p:cNvSpPr>
              <a:spLocks/>
            </p:cNvSpPr>
            <p:nvPr/>
          </p:nvSpPr>
          <p:spPr>
            <a:xfrm>
              <a:off x="8664728" y="1603353"/>
              <a:ext cx="1108495" cy="110849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ED3E4FC-06EC-D886-8713-A1724FBA4131}"/>
                </a:ext>
              </a:extLst>
            </p:cNvPr>
            <p:cNvSpPr>
              <a:spLocks/>
            </p:cNvSpPr>
            <p:nvPr/>
          </p:nvSpPr>
          <p:spPr>
            <a:xfrm>
              <a:off x="9773223" y="1603353"/>
              <a:ext cx="1108495" cy="1108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C7388C-53F6-D7D2-7CB1-3E502E933D27}"/>
                </a:ext>
              </a:extLst>
            </p:cNvPr>
            <p:cNvSpPr>
              <a:spLocks/>
            </p:cNvSpPr>
            <p:nvPr/>
          </p:nvSpPr>
          <p:spPr>
            <a:xfrm>
              <a:off x="7556233" y="2711848"/>
              <a:ext cx="1108495" cy="110849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04AA8DC-0778-9D0B-D54E-2E662CEB2958}"/>
                </a:ext>
              </a:extLst>
            </p:cNvPr>
            <p:cNvSpPr>
              <a:spLocks/>
            </p:cNvSpPr>
            <p:nvPr/>
          </p:nvSpPr>
          <p:spPr>
            <a:xfrm>
              <a:off x="9773223" y="2711848"/>
              <a:ext cx="1108495" cy="110849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F8DF8C1-6E4D-A145-E4C9-6746FEB7AB32}"/>
                </a:ext>
              </a:extLst>
            </p:cNvPr>
            <p:cNvSpPr>
              <a:spLocks/>
            </p:cNvSpPr>
            <p:nvPr/>
          </p:nvSpPr>
          <p:spPr>
            <a:xfrm>
              <a:off x="8664728" y="3820343"/>
              <a:ext cx="1108495" cy="110849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1358EA3-20CB-3A03-9025-B18E34EB3C58}"/>
                </a:ext>
              </a:extLst>
            </p:cNvPr>
            <p:cNvGrpSpPr>
              <a:grpSpLocks/>
            </p:cNvGrpSpPr>
            <p:nvPr/>
          </p:nvGrpSpPr>
          <p:grpSpPr>
            <a:xfrm>
              <a:off x="7556233" y="3820343"/>
              <a:ext cx="1108495" cy="1108495"/>
              <a:chOff x="7556233" y="3820343"/>
              <a:chExt cx="1108495" cy="1108495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191F45E-E451-5C3E-E055-E1F27D597F0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56233" y="3820343"/>
                <a:ext cx="1108495" cy="110849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4" name="그림 5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FBB7FEA3-FAF6-C42A-33F5-55C11E096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2407" y="4111722"/>
                <a:ext cx="525737" cy="525737"/>
              </a:xfrm>
              <a:prstGeom prst="rect">
                <a:avLst/>
              </a:prstGeom>
            </p:spPr>
          </p:pic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DA0912C-5212-DCD8-E86F-BAB297ED3F58}"/>
                </a:ext>
              </a:extLst>
            </p:cNvPr>
            <p:cNvGrpSpPr>
              <a:grpSpLocks/>
            </p:cNvGrpSpPr>
            <p:nvPr/>
          </p:nvGrpSpPr>
          <p:grpSpPr>
            <a:xfrm>
              <a:off x="9773223" y="3820343"/>
              <a:ext cx="1108495" cy="1108495"/>
              <a:chOff x="9773223" y="3820343"/>
              <a:chExt cx="1108495" cy="1108495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DEBF7DCC-8351-BD1A-A53B-A33D8E7CC5F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73223" y="3820343"/>
                <a:ext cx="1108495" cy="110849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2" name="그림 5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CD074AE-D40C-464E-B3B7-8D4AAF106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5204" y="4003068"/>
                <a:ext cx="886163" cy="886163"/>
              </a:xfrm>
              <a:prstGeom prst="rect">
                <a:avLst/>
              </a:prstGeom>
            </p:spPr>
          </p:pic>
        </p:grpSp>
        <p:pic>
          <p:nvPicPr>
            <p:cNvPr id="40" name="그림 3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C26BA62D-3CCD-D7CE-0709-A0CDA87A6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5361" y="3987884"/>
              <a:ext cx="765444" cy="765444"/>
            </a:xfrm>
            <a:prstGeom prst="rect">
              <a:avLst/>
            </a:prstGeom>
          </p:spPr>
        </p:pic>
        <p:pic>
          <p:nvPicPr>
            <p:cNvPr id="41" name="그림 40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BE85464C-C2AE-C17D-75F3-06F31E872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3640" y="2894573"/>
              <a:ext cx="727657" cy="727657"/>
            </a:xfrm>
            <a:prstGeom prst="rect">
              <a:avLst/>
            </a:prstGeom>
          </p:spPr>
        </p:pic>
        <p:pic>
          <p:nvPicPr>
            <p:cNvPr id="42" name="그림 4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7AF19EE-3027-9499-4E3F-E2113B970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081" y="1776040"/>
              <a:ext cx="776809" cy="776809"/>
            </a:xfrm>
            <a:prstGeom prst="rect">
              <a:avLst/>
            </a:prstGeom>
          </p:spPr>
        </p:pic>
        <p:pic>
          <p:nvPicPr>
            <p:cNvPr id="43" name="그림 4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3D854ED-6A26-EDDB-D64A-DBEB1E3A5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7470" y="1728924"/>
              <a:ext cx="899999" cy="899999"/>
            </a:xfrm>
            <a:prstGeom prst="rect">
              <a:avLst/>
            </a:prstGeom>
          </p:spPr>
        </p:pic>
        <p:pic>
          <p:nvPicPr>
            <p:cNvPr id="44" name="그림 4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825E574-45A4-0693-6D29-5431460F7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669" y="2856070"/>
              <a:ext cx="758227" cy="758227"/>
            </a:xfrm>
            <a:prstGeom prst="rect">
              <a:avLst/>
            </a:prstGeom>
          </p:spPr>
        </p:pic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01125F4-74D7-6CB5-EEAD-C4F27867EC0C}"/>
                </a:ext>
              </a:extLst>
            </p:cNvPr>
            <p:cNvGrpSpPr>
              <a:grpSpLocks/>
            </p:cNvGrpSpPr>
            <p:nvPr/>
          </p:nvGrpSpPr>
          <p:grpSpPr>
            <a:xfrm>
              <a:off x="7556233" y="1603353"/>
              <a:ext cx="1108495" cy="1108495"/>
              <a:chOff x="7556233" y="1603353"/>
              <a:chExt cx="1108495" cy="1108495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C99B40C-7883-8745-80D9-EC3703DA60A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56233" y="1603353"/>
                <a:ext cx="1108495" cy="110849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그림 49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099773CC-6922-9000-2991-8F0CC1F2C8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0926" y="1840978"/>
                <a:ext cx="676728" cy="676728"/>
              </a:xfrm>
              <a:prstGeom prst="rect">
                <a:avLst/>
              </a:prstGeom>
            </p:spPr>
          </p:pic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DE708DA-EF71-0016-E389-2B896CC71A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8664728" y="2711848"/>
              <a:ext cx="1108495" cy="1108495"/>
              <a:chOff x="8664728" y="2711848"/>
              <a:chExt cx="1108495" cy="1108495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D6AC08B9-F36C-4EB3-DA4D-2387E3F809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64728" y="2711848"/>
                <a:ext cx="1108495" cy="1108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8" name="그림 47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6D43935-51E2-1B77-89B3-13055F09D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8082" y="2761343"/>
                <a:ext cx="900001" cy="900001"/>
              </a:xfrm>
              <a:prstGeom prst="rect">
                <a:avLst/>
              </a:prstGeom>
            </p:spPr>
          </p:pic>
        </p:grpSp>
      </p:grpSp>
      <p:pic>
        <p:nvPicPr>
          <p:cNvPr id="18" name="그림 17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DEE854D0-16E4-F6DF-9BE5-79059C9190BF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87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00"/>
                    </a14:imgEffect>
                    <a14:imgEffect>
                      <a14:brightnessContrast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01" y="2995542"/>
            <a:ext cx="2075714" cy="174896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96B9F3D-82B2-8464-F64A-76CEFAFF2C06}"/>
              </a:ext>
            </a:extLst>
          </p:cNvPr>
          <p:cNvSpPr txBox="1"/>
          <p:nvPr/>
        </p:nvSpPr>
        <p:spPr>
          <a:xfrm>
            <a:off x="1619250" y="4406448"/>
            <a:ext cx="4048003" cy="203132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파란색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추가요소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빨간색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적 필드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중앙 오벨리스크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 스폰지점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초록색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스탯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강화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추가요소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6D2B10-3593-0CBA-F0EA-E827FE7A54F7}"/>
              </a:ext>
            </a:extLst>
          </p:cNvPr>
          <p:cNvSpPr txBox="1"/>
          <p:nvPr/>
        </p:nvSpPr>
        <p:spPr>
          <a:xfrm>
            <a:off x="9803021" y="342561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간략한 맵 구상도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6DF070-7271-2426-9DB0-032AFC01243E}"/>
              </a:ext>
            </a:extLst>
          </p:cNvPr>
          <p:cNvSpPr txBox="1"/>
          <p:nvPr/>
        </p:nvSpPr>
        <p:spPr>
          <a:xfrm>
            <a:off x="115772" y="500711"/>
            <a:ext cx="5269028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플레이어의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지역을 중심으로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좌우상하에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몬스터 필드가 존재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살아있는 동안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몬스터 필드를 방문하여 모든 몬스터를 처치하며 게임이 진행됨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몬스터를 처치하지 못할 시 시련이라는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패널티부가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몬스터 필드에 직접적인 영향을 줌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89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1F0CE125-3F8E-34BC-E133-F24A92405E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44C34A2A-EA83-C2BD-78C8-E5C2D24BB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572" y="246264"/>
            <a:ext cx="2063750" cy="17498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그림 4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48C9535-E7CB-28CC-963D-5B06F7DBB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53" y="0"/>
            <a:ext cx="9144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3F7A71-F5BF-9B83-88E2-ECF989733E05}"/>
              </a:ext>
            </a:extLst>
          </p:cNvPr>
          <p:cNvSpPr txBox="1"/>
          <p:nvPr/>
        </p:nvSpPr>
        <p:spPr>
          <a:xfrm>
            <a:off x="3546719" y="466658"/>
            <a:ext cx="1996059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C000"/>
                </a:solidFill>
                <a:latin typeface="DungeonFont" pitchFamily="2" charset="0"/>
              </a:rPr>
              <a:t>29’32</a:t>
            </a:r>
            <a:endParaRPr lang="ko-KR" altLang="en-US" sz="7200" dirty="0">
              <a:solidFill>
                <a:srgbClr val="FFC000"/>
              </a:solidFill>
              <a:latin typeface="DungeonFon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3A3D8-5833-4377-A46B-10D83F951CB3}"/>
              </a:ext>
            </a:extLst>
          </p:cNvPr>
          <p:cNvSpPr txBox="1"/>
          <p:nvPr/>
        </p:nvSpPr>
        <p:spPr>
          <a:xfrm>
            <a:off x="6248399" y="2466061"/>
            <a:ext cx="5781675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플레이어의 제한된 생명 시간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시간이 다 되어 사망하거나 체력이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되어 사망하면 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다음 세대로 플레이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세대가 바뀔 때마다 플레이어의 기본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스탯이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새롭게 변경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스탯에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따라 플레이어가 선택할 수 있는 최적의 무기가 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존재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 안에 맵 상에 존재하는 모든 몬스터를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처치해야됨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=&gt;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몬스터를 처치하지 못하고 사망하면 다음 세대는 더 많은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몬스터들을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처치해야됨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시련이 추가됨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생명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세대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소모하면 마지막 시련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찾아옴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37BC1-4BB8-CC6B-600B-AFE4675AF7CF}"/>
              </a:ext>
            </a:extLst>
          </p:cNvPr>
          <p:cNvSpPr txBox="1"/>
          <p:nvPr/>
        </p:nvSpPr>
        <p:spPr>
          <a:xfrm>
            <a:off x="3060695" y="734132"/>
            <a:ext cx="2968105" cy="1200329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플레이어의 남은 수명</a:t>
            </a:r>
            <a:r>
              <a:rPr lang="en-US" altLang="ko-KR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시간</a:t>
            </a:r>
            <a:r>
              <a:rPr lang="en-US" altLang="ko-KR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27439-AC85-B664-B4D4-55D73C096675}"/>
              </a:ext>
            </a:extLst>
          </p:cNvPr>
          <p:cNvSpPr txBox="1"/>
          <p:nvPr/>
        </p:nvSpPr>
        <p:spPr>
          <a:xfrm>
            <a:off x="3649396" y="2097431"/>
            <a:ext cx="1893381" cy="2031325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플레이어의</a:t>
            </a:r>
            <a:br>
              <a:rPr lang="en-US" altLang="ko-KR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남은 세대 수</a:t>
            </a:r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중앙 </a:t>
            </a:r>
            <a:r>
              <a:rPr lang="ko-KR" altLang="en-US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스폰</a:t>
            </a:r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위치</a:t>
            </a:r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BE44D-B6A7-AD12-1B58-E571E2F1B9E1}"/>
              </a:ext>
            </a:extLst>
          </p:cNvPr>
          <p:cNvSpPr txBox="1"/>
          <p:nvPr/>
        </p:nvSpPr>
        <p:spPr>
          <a:xfrm>
            <a:off x="375555" y="620103"/>
            <a:ext cx="2438400" cy="1200329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플레이어의 체력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5B62BA-7164-B17C-8686-20FA2E9A416A}"/>
              </a:ext>
            </a:extLst>
          </p:cNvPr>
          <p:cNvSpPr txBox="1"/>
          <p:nvPr/>
        </p:nvSpPr>
        <p:spPr>
          <a:xfrm>
            <a:off x="9482808" y="2096730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오벨리스크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중앙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288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2D616-DAAB-CDD3-AB78-93E6B5F48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791FEB58-566F-3B90-7EEC-9C9856F8E2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pic>
        <p:nvPicPr>
          <p:cNvPr id="5" name="그림 4" descr="텍스트, 스크린샷, 직사각형, 그린이(가) 표시된 사진&#10;&#10;자동 생성된 설명">
            <a:extLst>
              <a:ext uri="{FF2B5EF4-FFF2-40B4-BE49-F238E27FC236}">
                <a16:creationId xmlns:a16="http://schemas.microsoft.com/office/drawing/2014/main" id="{8511E89A-17EC-F3D7-EEDF-3E3CD8B9F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E63E7-D871-630E-0E7A-4235BF7A98A2}"/>
              </a:ext>
            </a:extLst>
          </p:cNvPr>
          <p:cNvSpPr txBox="1"/>
          <p:nvPr/>
        </p:nvSpPr>
        <p:spPr>
          <a:xfrm>
            <a:off x="3784600" y="1363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668DA3-DC98-193F-D7A8-6C26EBD88940}"/>
              </a:ext>
            </a:extLst>
          </p:cNvPr>
          <p:cNvSpPr txBox="1"/>
          <p:nvPr/>
        </p:nvSpPr>
        <p:spPr>
          <a:xfrm>
            <a:off x="3546719" y="466658"/>
            <a:ext cx="205056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C000"/>
                </a:solidFill>
                <a:latin typeface="DungeonFont" pitchFamily="2" charset="0"/>
              </a:rPr>
              <a:t>20’84</a:t>
            </a:r>
            <a:endParaRPr lang="ko-KR" altLang="en-US" sz="7200" dirty="0">
              <a:solidFill>
                <a:srgbClr val="FFC000"/>
              </a:solidFill>
              <a:latin typeface="DungeonFont" pitchFamily="2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8DA13A-FD9A-AE9B-FEFC-40BD5998DBCD}"/>
              </a:ext>
            </a:extLst>
          </p:cNvPr>
          <p:cNvSpPr>
            <a:spLocks/>
          </p:cNvSpPr>
          <p:nvPr/>
        </p:nvSpPr>
        <p:spPr>
          <a:xfrm>
            <a:off x="9660612" y="239412"/>
            <a:ext cx="2063750" cy="174984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블랙, 어둠이(가) 표시된 사진&#10;&#10;자동 생성된 설명">
            <a:extLst>
              <a:ext uri="{FF2B5EF4-FFF2-40B4-BE49-F238E27FC236}">
                <a16:creationId xmlns:a16="http://schemas.microsoft.com/office/drawing/2014/main" id="{CC8AA38C-43FD-2F54-9E3B-7886E4CD7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122" y="527858"/>
            <a:ext cx="1354722" cy="11486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D3199BE-8512-4460-1964-8238C06B75CA}"/>
              </a:ext>
            </a:extLst>
          </p:cNvPr>
          <p:cNvSpPr txBox="1"/>
          <p:nvPr/>
        </p:nvSpPr>
        <p:spPr>
          <a:xfrm>
            <a:off x="9482808" y="2096730"/>
            <a:ext cx="241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몬스터 필드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9E22A7-DCD9-329C-3C06-00EA9D4B7834}"/>
              </a:ext>
            </a:extLst>
          </p:cNvPr>
          <p:cNvSpPr txBox="1"/>
          <p:nvPr/>
        </p:nvSpPr>
        <p:spPr>
          <a:xfrm>
            <a:off x="6524032" y="3127531"/>
            <a:ext cx="523993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플레이어와 몬스터 모두 근접공격만 존재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몬스터의 종류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이상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필드에 출입은 플레이어의 자유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몬스터는 해당 필드에서 기본적으로 탈출 불가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B9ACB3-CFB4-E9A2-A9B2-6CDE115B70FB}"/>
              </a:ext>
            </a:extLst>
          </p:cNvPr>
          <p:cNvSpPr txBox="1"/>
          <p:nvPr/>
        </p:nvSpPr>
        <p:spPr>
          <a:xfrm>
            <a:off x="1598102" y="2293888"/>
            <a:ext cx="2034098" cy="2585323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필드에  소환되는 몬스터</a:t>
            </a:r>
          </a:p>
        </p:txBody>
      </p:sp>
    </p:spTree>
    <p:extLst>
      <p:ext uri="{BB962C8B-B14F-4D97-AF65-F5344CB8AC3E}">
        <p14:creationId xmlns:p14="http://schemas.microsoft.com/office/powerpoint/2010/main" val="108521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B7541-70D2-655D-DC7E-C0A45282C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68F49971-07D9-134B-84DA-3A655711FD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115B1B2-27C5-BD42-5FCD-25F6F6510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96509"/>
              </p:ext>
            </p:extLst>
          </p:nvPr>
        </p:nvGraphicFramePr>
        <p:xfrm>
          <a:off x="685800" y="401364"/>
          <a:ext cx="10820400" cy="6055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312">
                  <a:extLst>
                    <a:ext uri="{9D8B030D-6E8A-4147-A177-3AD203B41FA5}">
                      <a16:colId xmlns:a16="http://schemas.microsoft.com/office/drawing/2014/main" val="1001214307"/>
                    </a:ext>
                  </a:extLst>
                </a:gridCol>
                <a:gridCol w="5593938">
                  <a:extLst>
                    <a:ext uri="{9D8B030D-6E8A-4147-A177-3AD203B41FA5}">
                      <a16:colId xmlns:a16="http://schemas.microsoft.com/office/drawing/2014/main" val="438753820"/>
                    </a:ext>
                  </a:extLst>
                </a:gridCol>
                <a:gridCol w="3867150">
                  <a:extLst>
                    <a:ext uri="{9D8B030D-6E8A-4147-A177-3AD203B41FA5}">
                      <a16:colId xmlns:a16="http://schemas.microsoft.com/office/drawing/2014/main" val="4279610148"/>
                    </a:ext>
                  </a:extLst>
                </a:gridCol>
              </a:tblGrid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 구현 내용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비고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737724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제작 및 수집</a:t>
                      </a:r>
                      <a:endParaRPr lang="en-US" altLang="ko-KR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세부 기획안 확립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정리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38529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게임밸런스 정리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966655"/>
                  </a:ext>
                </a:extLst>
              </a:tr>
              <a:tr h="981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프레임 워크 제작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 </a:t>
                      </a:r>
                    </a:p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컨트롤 구현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세대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플레이어의 컨트롤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무기별 공격 프레임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127892"/>
                  </a:ext>
                </a:extLst>
              </a:tr>
              <a:tr h="680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맵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카메라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메인 로직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+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여유 시간에 추가 맵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마을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던전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874515"/>
                  </a:ext>
                </a:extLst>
              </a:tr>
              <a:tr h="981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적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몬스터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800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기믹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구현</a:t>
                      </a:r>
                    </a:p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충돌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+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여유 시간에 추가 적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71223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보스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오프닝 및 엔딩 화면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이펙트 추가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983265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7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사운드 추가 및 세부 디테일 추가 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+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여유 시간에 설명이나 대사 추가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99274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최종점검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버그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다듬기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5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81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511A72-6106-892E-6988-72AF96205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5E2713-7383-947C-9613-B6C204F3E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59F460CF-2507-DC4E-DBB7-31C29295D2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745905-B52A-CFA7-D74C-9C5CD7BDD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br>
              <a:rPr lang="en-US" altLang="ko-KR" sz="6600" dirty="0">
                <a:solidFill>
                  <a:schemeClr val="bg1"/>
                </a:solidFill>
              </a:rPr>
            </a:br>
            <a:r>
              <a:rPr lang="ko-KR" altLang="en-US" sz="6600" dirty="0">
                <a:solidFill>
                  <a:schemeClr val="bg1"/>
                </a:solidFill>
              </a:rPr>
              <a:t>미발표용</a:t>
            </a:r>
            <a:br>
              <a:rPr lang="en-US" altLang="ko-KR" sz="6600" dirty="0">
                <a:solidFill>
                  <a:schemeClr val="bg1"/>
                </a:solidFill>
              </a:rPr>
            </a:br>
            <a:r>
              <a:rPr lang="ko-KR" altLang="en-US" sz="6600" dirty="0">
                <a:solidFill>
                  <a:schemeClr val="bg1"/>
                </a:solidFill>
              </a:rPr>
              <a:t>세부 게임 기획안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BAB281-2A13-A450-839B-9B963FA64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49695C52-82F9-16DA-39D6-B982DA17F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9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C7E75FCB-E5A9-30F5-29EA-131112D7BD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3070" y="0"/>
            <a:ext cx="1218893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8EB800-0BFD-3C77-3B31-28C9F6621FC5}"/>
              </a:ext>
            </a:extLst>
          </p:cNvPr>
          <p:cNvSpPr txBox="1"/>
          <p:nvPr/>
        </p:nvSpPr>
        <p:spPr>
          <a:xfrm>
            <a:off x="5206861" y="146624"/>
            <a:ext cx="1415772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플로우 차트</a:t>
            </a: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F4C5E67F-5E76-8CA3-F62B-C36D5750974F}"/>
              </a:ext>
            </a:extLst>
          </p:cNvPr>
          <p:cNvSpPr/>
          <p:nvPr/>
        </p:nvSpPr>
        <p:spPr>
          <a:xfrm>
            <a:off x="4297205" y="763051"/>
            <a:ext cx="3235084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프리젠테이션 4 Regular" pitchFamily="2" charset="-127"/>
                <a:ea typeface="프리젠테이션 4 Regular" pitchFamily="2" charset="-127"/>
              </a:rPr>
              <a:t>게임 시작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E1B89D-3FBC-95CF-6D2C-319607997D0A}"/>
              </a:ext>
            </a:extLst>
          </p:cNvPr>
          <p:cNvSpPr/>
          <p:nvPr/>
        </p:nvSpPr>
        <p:spPr>
          <a:xfrm>
            <a:off x="4456071" y="1823462"/>
            <a:ext cx="2781037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플레이어 체력</a:t>
            </a:r>
            <a:r>
              <a:rPr lang="en-US" altLang="ko-KR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위치 </a:t>
            </a:r>
            <a:endParaRPr lang="en-US" altLang="ko-KR" sz="1400" dirty="0">
              <a:solidFill>
                <a:schemeClr val="tx1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초기화</a:t>
            </a: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706AD74A-46E6-4A46-497D-D489647A8569}"/>
              </a:ext>
            </a:extLst>
          </p:cNvPr>
          <p:cNvSpPr/>
          <p:nvPr/>
        </p:nvSpPr>
        <p:spPr>
          <a:xfrm>
            <a:off x="4592389" y="3036273"/>
            <a:ext cx="2644719" cy="383102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적 </a:t>
            </a:r>
            <a:r>
              <a:rPr lang="ko-KR" altLang="en-US" sz="1400" dirty="0" err="1">
                <a:latin typeface="프리젠테이션 4 Regular" pitchFamily="2" charset="-127"/>
                <a:ea typeface="프리젠테이션 4 Regular" pitchFamily="2" charset="-127"/>
              </a:rPr>
              <a:t>저치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7CCEE5-73C0-70D6-AFED-905F2A5FD7FC}"/>
              </a:ext>
            </a:extLst>
          </p:cNvPr>
          <p:cNvSpPr/>
          <p:nvPr/>
        </p:nvSpPr>
        <p:spPr>
          <a:xfrm>
            <a:off x="4524229" y="3483046"/>
            <a:ext cx="2781037" cy="383102"/>
          </a:xfrm>
          <a:prstGeom prst="rect">
            <a:avLst/>
          </a:prstGeom>
          <a:solidFill>
            <a:schemeClr val="bg1">
              <a:lumMod val="95000"/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골드 획득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574066-24BF-82EA-4B1E-F1E3474CDC2F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>
            <a:off x="7326202" y="4285391"/>
            <a:ext cx="1051486" cy="918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430E8C-034F-E86A-55F7-ADDA35051BD4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 flipV="1">
            <a:off x="7326202" y="3124347"/>
            <a:ext cx="1016444" cy="1161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576544A-0055-3543-A37A-DBB8303F2403}"/>
              </a:ext>
            </a:extLst>
          </p:cNvPr>
          <p:cNvCxnSpPr>
            <a:cxnSpLocks/>
            <a:stCxn id="28" idx="3"/>
            <a:endCxn id="20" idx="1"/>
          </p:cNvCxnSpPr>
          <p:nvPr/>
        </p:nvCxnSpPr>
        <p:spPr>
          <a:xfrm flipV="1">
            <a:off x="7326202" y="4134515"/>
            <a:ext cx="1016444" cy="1508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BE8FB8-3751-76FB-AA4D-76C6E5B1282D}"/>
              </a:ext>
            </a:extLst>
          </p:cNvPr>
          <p:cNvSpPr/>
          <p:nvPr/>
        </p:nvSpPr>
        <p:spPr>
          <a:xfrm>
            <a:off x="8342646" y="2667147"/>
            <a:ext cx="27810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스탯</a:t>
            </a:r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 강화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8F34F98-A542-C1A3-7E44-3EA4558897DA}"/>
              </a:ext>
            </a:extLst>
          </p:cNvPr>
          <p:cNvGrpSpPr/>
          <p:nvPr/>
        </p:nvGrpSpPr>
        <p:grpSpPr>
          <a:xfrm>
            <a:off x="10355768" y="2189546"/>
            <a:ext cx="702798" cy="702798"/>
            <a:chOff x="9773223" y="1603353"/>
            <a:chExt cx="1108495" cy="110849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160911A-EECB-02D3-72E0-B1C36F06D280}"/>
                </a:ext>
              </a:extLst>
            </p:cNvPr>
            <p:cNvSpPr/>
            <p:nvPr/>
          </p:nvSpPr>
          <p:spPr>
            <a:xfrm>
              <a:off x="9773223" y="1603353"/>
              <a:ext cx="1108495" cy="1108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13" name="그림 1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734EAA02-EF9C-FE9F-5A4B-249A0FF5E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7470" y="1728924"/>
              <a:ext cx="899999" cy="899999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933598B-E681-580E-E035-E9FAD343C035}"/>
              </a:ext>
            </a:extLst>
          </p:cNvPr>
          <p:cNvGrpSpPr/>
          <p:nvPr/>
        </p:nvGrpSpPr>
        <p:grpSpPr>
          <a:xfrm>
            <a:off x="8420401" y="2279815"/>
            <a:ext cx="657710" cy="657710"/>
            <a:chOff x="7556233" y="3820343"/>
            <a:chExt cx="1108495" cy="110849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C60877B-FC4F-1A3B-822D-0AA657C702C1}"/>
                </a:ext>
              </a:extLst>
            </p:cNvPr>
            <p:cNvSpPr/>
            <p:nvPr/>
          </p:nvSpPr>
          <p:spPr>
            <a:xfrm>
              <a:off x="7556233" y="3820343"/>
              <a:ext cx="1108495" cy="1108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16" name="그림 1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620D5E55-9BFE-E709-E4F4-A2E75EE76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2407" y="4111722"/>
              <a:ext cx="525737" cy="525737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5181F52-261A-D92E-F3D3-5D6E0669EFF8}"/>
              </a:ext>
            </a:extLst>
          </p:cNvPr>
          <p:cNvGrpSpPr/>
          <p:nvPr/>
        </p:nvGrpSpPr>
        <p:grpSpPr>
          <a:xfrm>
            <a:off x="9403268" y="2279815"/>
            <a:ext cx="657710" cy="657710"/>
            <a:chOff x="9773223" y="3820343"/>
            <a:chExt cx="1108495" cy="110849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DF1B18-5821-ED3F-B056-8B16B1AB4187}"/>
                </a:ext>
              </a:extLst>
            </p:cNvPr>
            <p:cNvSpPr/>
            <p:nvPr/>
          </p:nvSpPr>
          <p:spPr>
            <a:xfrm>
              <a:off x="9773223" y="3820343"/>
              <a:ext cx="1108495" cy="1108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A6585FB-0DB2-DDDB-AAE3-DD76DFAFF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204" y="4003068"/>
              <a:ext cx="886163" cy="886163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14328D-78C2-AEC2-7E43-31C430DC4089}"/>
              </a:ext>
            </a:extLst>
          </p:cNvPr>
          <p:cNvSpPr/>
          <p:nvPr/>
        </p:nvSpPr>
        <p:spPr>
          <a:xfrm>
            <a:off x="8342646" y="3677315"/>
            <a:ext cx="27810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마을 발전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1BFEA6F-4B0D-F932-346C-0D11DC9D686E}"/>
              </a:ext>
            </a:extLst>
          </p:cNvPr>
          <p:cNvGrpSpPr/>
          <p:nvPr/>
        </p:nvGrpSpPr>
        <p:grpSpPr>
          <a:xfrm>
            <a:off x="10421862" y="3476805"/>
            <a:ext cx="657710" cy="657710"/>
            <a:chOff x="7556233" y="1603353"/>
            <a:chExt cx="1108495" cy="11084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152425D-AE92-658E-ADDF-FA2151CD69DB}"/>
                </a:ext>
              </a:extLst>
            </p:cNvPr>
            <p:cNvSpPr/>
            <p:nvPr/>
          </p:nvSpPr>
          <p:spPr>
            <a:xfrm>
              <a:off x="7556233" y="1603353"/>
              <a:ext cx="1108495" cy="110849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23" name="그림 2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FBCA720F-5C8E-6523-1087-0F95AA1E0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1416" y="1840560"/>
              <a:ext cx="676728" cy="676728"/>
            </a:xfrm>
            <a:prstGeom prst="rect">
              <a:avLst/>
            </a:prstGeom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2B1053-99F8-BB58-8F6E-F75715CB6615}"/>
              </a:ext>
            </a:extLst>
          </p:cNvPr>
          <p:cNvSpPr/>
          <p:nvPr/>
        </p:nvSpPr>
        <p:spPr>
          <a:xfrm>
            <a:off x="8377688" y="4746268"/>
            <a:ext cx="27810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오벨리스크 강화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CCCAEDB-32C3-326A-3978-A9C421C29A26}"/>
              </a:ext>
            </a:extLst>
          </p:cNvPr>
          <p:cNvGrpSpPr/>
          <p:nvPr/>
        </p:nvGrpSpPr>
        <p:grpSpPr>
          <a:xfrm>
            <a:off x="10703110" y="4650500"/>
            <a:ext cx="732633" cy="732633"/>
            <a:chOff x="8664728" y="2711848"/>
            <a:chExt cx="1108495" cy="110849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0312CE3-8D3F-2C5D-ECFB-C4511618BCC6}"/>
                </a:ext>
              </a:extLst>
            </p:cNvPr>
            <p:cNvSpPr/>
            <p:nvPr/>
          </p:nvSpPr>
          <p:spPr>
            <a:xfrm>
              <a:off x="8664728" y="2711848"/>
              <a:ext cx="1108495" cy="1108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27" name="그림 26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39976DC9-CE2F-6DBD-51E1-F48F7397D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082" y="2761343"/>
              <a:ext cx="900001" cy="900001"/>
            </a:xfrm>
            <a:prstGeom prst="rect">
              <a:avLst/>
            </a:prstGeom>
          </p:spPr>
        </p:pic>
      </p:grp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A650DD87-DB10-0531-C370-1FB75FDFEB26}"/>
              </a:ext>
            </a:extLst>
          </p:cNvPr>
          <p:cNvSpPr/>
          <p:nvPr/>
        </p:nvSpPr>
        <p:spPr>
          <a:xfrm>
            <a:off x="4503293" y="3979067"/>
            <a:ext cx="2822909" cy="612648"/>
          </a:xfrm>
          <a:prstGeom prst="flowChartAlternateProcess">
            <a:avLst/>
          </a:prstGeom>
          <a:solidFill>
            <a:schemeClr val="accent6">
              <a:lumMod val="50000"/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골드 사용</a:t>
            </a:r>
          </a:p>
        </p:txBody>
      </p:sp>
      <p:sp>
        <p:nvSpPr>
          <p:cNvPr id="29" name="사다리꼴 28">
            <a:extLst>
              <a:ext uri="{FF2B5EF4-FFF2-40B4-BE49-F238E27FC236}">
                <a16:creationId xmlns:a16="http://schemas.microsoft.com/office/drawing/2014/main" id="{0DC5213C-4663-F491-8B8A-B575CC691018}"/>
              </a:ext>
            </a:extLst>
          </p:cNvPr>
          <p:cNvSpPr/>
          <p:nvPr/>
        </p:nvSpPr>
        <p:spPr>
          <a:xfrm>
            <a:off x="4570258" y="4789079"/>
            <a:ext cx="2644719" cy="383102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HP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==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0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OR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30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초 경과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FD12A55-734C-ED0A-55F2-BD7815246002}"/>
              </a:ext>
            </a:extLst>
          </p:cNvPr>
          <p:cNvCxnSpPr>
            <a:cxnSpLocks/>
          </p:cNvCxnSpPr>
          <p:nvPr/>
        </p:nvCxnSpPr>
        <p:spPr>
          <a:xfrm>
            <a:off x="3776449" y="2196212"/>
            <a:ext cx="0" cy="28272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24239E1-7150-1B9A-310C-A005568A1090}"/>
              </a:ext>
            </a:extLst>
          </p:cNvPr>
          <p:cNvCxnSpPr>
            <a:cxnSpLocks/>
          </p:cNvCxnSpPr>
          <p:nvPr/>
        </p:nvCxnSpPr>
        <p:spPr>
          <a:xfrm>
            <a:off x="3740696" y="2196212"/>
            <a:ext cx="646608" cy="0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54C958D-5FF6-38C8-EE3D-95165FD32688}"/>
              </a:ext>
            </a:extLst>
          </p:cNvPr>
          <p:cNvCxnSpPr>
            <a:cxnSpLocks/>
          </p:cNvCxnSpPr>
          <p:nvPr/>
        </p:nvCxnSpPr>
        <p:spPr>
          <a:xfrm>
            <a:off x="3740696" y="5023482"/>
            <a:ext cx="6466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사다리꼴 32">
            <a:extLst>
              <a:ext uri="{FF2B5EF4-FFF2-40B4-BE49-F238E27FC236}">
                <a16:creationId xmlns:a16="http://schemas.microsoft.com/office/drawing/2014/main" id="{414B96F9-BD52-5A81-1504-672F20E2E9FB}"/>
              </a:ext>
            </a:extLst>
          </p:cNvPr>
          <p:cNvSpPr/>
          <p:nvPr/>
        </p:nvSpPr>
        <p:spPr>
          <a:xfrm>
            <a:off x="1736071" y="3744588"/>
            <a:ext cx="1688360" cy="383102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10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번 반복했다면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C61704-C6A2-837F-ECA9-B33C43B7F4BE}"/>
              </a:ext>
            </a:extLst>
          </p:cNvPr>
          <p:cNvSpPr/>
          <p:nvPr/>
        </p:nvSpPr>
        <p:spPr>
          <a:xfrm>
            <a:off x="1927715" y="3294213"/>
            <a:ext cx="1305071" cy="383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반복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5F22764-4A2C-8F49-CB84-671483140924}"/>
              </a:ext>
            </a:extLst>
          </p:cNvPr>
          <p:cNvCxnSpPr>
            <a:cxnSpLocks/>
          </p:cNvCxnSpPr>
          <p:nvPr/>
        </p:nvCxnSpPr>
        <p:spPr>
          <a:xfrm>
            <a:off x="2580250" y="4127690"/>
            <a:ext cx="0" cy="19048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FF1BF76-332A-909F-3B45-9C6346A7D0C3}"/>
              </a:ext>
            </a:extLst>
          </p:cNvPr>
          <p:cNvCxnSpPr>
            <a:cxnSpLocks/>
          </p:cNvCxnSpPr>
          <p:nvPr/>
        </p:nvCxnSpPr>
        <p:spPr>
          <a:xfrm>
            <a:off x="2580250" y="6032500"/>
            <a:ext cx="14837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59D7893-4DA1-684C-9B19-4993BE73F2EA}"/>
              </a:ext>
            </a:extLst>
          </p:cNvPr>
          <p:cNvSpPr/>
          <p:nvPr/>
        </p:nvSpPr>
        <p:spPr>
          <a:xfrm>
            <a:off x="4503293" y="5637749"/>
            <a:ext cx="2781037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오벨리스크 위치에</a:t>
            </a:r>
            <a:endParaRPr lang="en-US" altLang="ko-KR" sz="1400" dirty="0">
              <a:solidFill>
                <a:schemeClr val="tx1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보스 등장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B8FE32E-F5F7-6FB9-88BB-8D252C5DC82A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2580250" y="2764640"/>
            <a:ext cx="1" cy="52957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FEB05F-8E1A-7541-E53B-C2B5DE522933}"/>
              </a:ext>
            </a:extLst>
          </p:cNvPr>
          <p:cNvSpPr/>
          <p:nvPr/>
        </p:nvSpPr>
        <p:spPr>
          <a:xfrm>
            <a:off x="1902709" y="2314265"/>
            <a:ext cx="1305071" cy="383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적 </a:t>
            </a:r>
            <a:r>
              <a:rPr lang="en-US" altLang="ko-KR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n</a:t>
            </a:r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마리씩 추가</a:t>
            </a:r>
          </a:p>
        </p:txBody>
      </p:sp>
      <p:sp>
        <p:nvSpPr>
          <p:cNvPr id="40" name="사다리꼴 39">
            <a:extLst>
              <a:ext uri="{FF2B5EF4-FFF2-40B4-BE49-F238E27FC236}">
                <a16:creationId xmlns:a16="http://schemas.microsoft.com/office/drawing/2014/main" id="{8F442CCD-5E55-3D55-E29B-BAAF1B552252}"/>
              </a:ext>
            </a:extLst>
          </p:cNvPr>
          <p:cNvSpPr/>
          <p:nvPr/>
        </p:nvSpPr>
        <p:spPr>
          <a:xfrm>
            <a:off x="1741460" y="1849185"/>
            <a:ext cx="1688360" cy="383102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특정 적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&gt;= 5</a:t>
            </a:r>
            <a:endParaRPr lang="ko-KR" altLang="en-US" sz="14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CF634EF-996E-B547-6B78-33328275E92C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460500" y="2040736"/>
            <a:ext cx="3288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4B87D2-7188-0CE1-888C-C0E842A9C6DC}"/>
              </a:ext>
            </a:extLst>
          </p:cNvPr>
          <p:cNvSpPr/>
          <p:nvPr/>
        </p:nvSpPr>
        <p:spPr>
          <a:xfrm>
            <a:off x="213609" y="1799520"/>
            <a:ext cx="1305071" cy="383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해당 적 강화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6B483CB-F836-0095-8BC1-3390FC176F44}"/>
              </a:ext>
            </a:extLst>
          </p:cNvPr>
          <p:cNvCxnSpPr>
            <a:cxnSpLocks/>
          </p:cNvCxnSpPr>
          <p:nvPr/>
        </p:nvCxnSpPr>
        <p:spPr>
          <a:xfrm>
            <a:off x="2580250" y="6032500"/>
            <a:ext cx="152562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EF1D47-CAE6-0A13-3555-F681E136F47E}"/>
              </a:ext>
            </a:extLst>
          </p:cNvPr>
          <p:cNvSpPr/>
          <p:nvPr/>
        </p:nvSpPr>
        <p:spPr>
          <a:xfrm>
            <a:off x="4503293" y="3476805"/>
            <a:ext cx="2781037" cy="110053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추가요소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C088C5E-B43C-E661-901D-C2EBCBFC1B33}"/>
              </a:ext>
            </a:extLst>
          </p:cNvPr>
          <p:cNvSpPr/>
          <p:nvPr/>
        </p:nvSpPr>
        <p:spPr>
          <a:xfrm>
            <a:off x="8336094" y="2130546"/>
            <a:ext cx="3192885" cy="3685791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추가요소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6CA80B3-2AC7-7460-65B8-D81FFC7FEF1A}"/>
              </a:ext>
            </a:extLst>
          </p:cNvPr>
          <p:cNvCxnSpPr>
            <a:cxnSpLocks/>
          </p:cNvCxnSpPr>
          <p:nvPr/>
        </p:nvCxnSpPr>
        <p:spPr>
          <a:xfrm>
            <a:off x="3776449" y="3215107"/>
            <a:ext cx="8440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2DB82B-3BA0-5851-F1C8-329170C94BF1}"/>
              </a:ext>
            </a:extLst>
          </p:cNvPr>
          <p:cNvSpPr/>
          <p:nvPr/>
        </p:nvSpPr>
        <p:spPr>
          <a:xfrm>
            <a:off x="8229600" y="6075736"/>
            <a:ext cx="3340973" cy="578733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추가요소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세부 내용 미정 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2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</TotalTime>
  <Words>717</Words>
  <Application>Microsoft Office PowerPoint</Application>
  <PresentationFormat>와이드스크린</PresentationFormat>
  <Paragraphs>212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HY헤드라인M</vt:lpstr>
      <vt:lpstr>맑은 고딕</vt:lpstr>
      <vt:lpstr>DungeonFont</vt:lpstr>
      <vt:lpstr>Arial</vt:lpstr>
      <vt:lpstr>프리젠테이션 4 Regular</vt:lpstr>
      <vt:lpstr>HY견고딕</vt:lpstr>
      <vt:lpstr>Office 테마</vt:lpstr>
      <vt:lpstr>2DGP 프로젝트 1차 발표</vt:lpstr>
      <vt:lpstr>게임컨셉</vt:lpstr>
      <vt:lpstr>게임 기획서 및  흐름 소개</vt:lpstr>
      <vt:lpstr>PowerPoint 프레젠테이션</vt:lpstr>
      <vt:lpstr>PowerPoint 프레젠테이션</vt:lpstr>
      <vt:lpstr>PowerPoint 프레젠테이션</vt:lpstr>
      <vt:lpstr>PowerPoint 프레젠테이션</vt:lpstr>
      <vt:lpstr> 미발표용 세부 게임 기획안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윤재형(2021182026)</dc:creator>
  <cp:lastModifiedBy>윤재형(2021182026)</cp:lastModifiedBy>
  <cp:revision>7</cp:revision>
  <dcterms:created xsi:type="dcterms:W3CDTF">2024-10-11T16:49:15Z</dcterms:created>
  <dcterms:modified xsi:type="dcterms:W3CDTF">2024-10-13T08:08:06Z</dcterms:modified>
</cp:coreProperties>
</file>