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B13DB-CC95-4715-9493-143799B81BB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C7A58D-DF5C-464C-9240-2B0EDF3245AE}">
      <dgm:prSet/>
      <dgm:spPr/>
      <dgm:t>
        <a:bodyPr/>
        <a:lstStyle/>
        <a:p>
          <a:r>
            <a:rPr lang="en-NL"/>
            <a:t>Scraping the list of postal codes of neighbourhoods in Overijssel</a:t>
          </a:r>
          <a:endParaRPr lang="en-US"/>
        </a:p>
      </dgm:t>
    </dgm:pt>
    <dgm:pt modelId="{1DE54766-F806-4D0D-8490-8785252F6D75}" type="parTrans" cxnId="{6DA4C049-2E6B-4F6C-AA56-DE71F7F18D0D}">
      <dgm:prSet/>
      <dgm:spPr/>
      <dgm:t>
        <a:bodyPr/>
        <a:lstStyle/>
        <a:p>
          <a:endParaRPr lang="en-US"/>
        </a:p>
      </dgm:t>
    </dgm:pt>
    <dgm:pt modelId="{0B2B2277-EBBE-4CED-B086-C5E2C40A3B7D}" type="sibTrans" cxnId="{6DA4C049-2E6B-4F6C-AA56-DE71F7F18D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250E9C7-30EF-4B41-BAFA-396094321FA4}">
      <dgm:prSet/>
      <dgm:spPr/>
      <dgm:t>
        <a:bodyPr/>
        <a:lstStyle/>
        <a:p>
          <a:r>
            <a:rPr lang="en-NL"/>
            <a:t>Used modules: pandas, numpy, requests, BeautifulSoup</a:t>
          </a:r>
          <a:endParaRPr lang="en-US"/>
        </a:p>
      </dgm:t>
    </dgm:pt>
    <dgm:pt modelId="{4580F339-5A20-4A47-916E-12CE0CC02C19}" type="parTrans" cxnId="{BC66C1AA-838A-498D-9556-990632BACDE3}">
      <dgm:prSet/>
      <dgm:spPr/>
      <dgm:t>
        <a:bodyPr/>
        <a:lstStyle/>
        <a:p>
          <a:endParaRPr lang="en-US"/>
        </a:p>
      </dgm:t>
    </dgm:pt>
    <dgm:pt modelId="{C2C47A5F-AF01-4E34-8C59-899A7A3AAC33}" type="sibTrans" cxnId="{BC66C1AA-838A-498D-9556-990632BACDE3}">
      <dgm:prSet/>
      <dgm:spPr/>
      <dgm:t>
        <a:bodyPr/>
        <a:lstStyle/>
        <a:p>
          <a:endParaRPr lang="en-US"/>
        </a:p>
      </dgm:t>
    </dgm:pt>
    <dgm:pt modelId="{2500ADA8-CEDD-4F94-AC69-826DE9E48D51}">
      <dgm:prSet/>
      <dgm:spPr/>
      <dgm:t>
        <a:bodyPr/>
        <a:lstStyle/>
        <a:p>
          <a:r>
            <a:rPr lang="en-NL"/>
            <a:t>Acquiring the latitude and longitude of each postal code using Bing M</a:t>
          </a:r>
          <a:r>
            <a:rPr lang="en-GB"/>
            <a:t>a</a:t>
          </a:r>
          <a:r>
            <a:rPr lang="en-NL"/>
            <a:t>p API</a:t>
          </a:r>
          <a:endParaRPr lang="en-US"/>
        </a:p>
      </dgm:t>
    </dgm:pt>
    <dgm:pt modelId="{7C0CA370-B39E-47ED-9323-F3828DB2D310}" type="parTrans" cxnId="{74C167F8-7987-4DA0-9C69-722FEC59CA75}">
      <dgm:prSet/>
      <dgm:spPr/>
      <dgm:t>
        <a:bodyPr/>
        <a:lstStyle/>
        <a:p>
          <a:endParaRPr lang="en-US"/>
        </a:p>
      </dgm:t>
    </dgm:pt>
    <dgm:pt modelId="{75C16AE8-A9EF-4916-9FED-108E36028188}" type="sibTrans" cxnId="{74C167F8-7987-4DA0-9C69-722FEC59CA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4510206-C27C-4111-BC2D-1B2D44094D08}">
      <dgm:prSet/>
      <dgm:spPr/>
      <dgm:t>
        <a:bodyPr/>
        <a:lstStyle/>
        <a:p>
          <a:r>
            <a:rPr lang="en-NL"/>
            <a:t>Used module: geocoder</a:t>
          </a:r>
          <a:endParaRPr lang="en-US"/>
        </a:p>
      </dgm:t>
    </dgm:pt>
    <dgm:pt modelId="{C37B81B2-1FA0-4F2C-8A94-8B659FB76A9B}" type="parTrans" cxnId="{05EEB698-B4C1-4498-91C2-67F9E6390FB6}">
      <dgm:prSet/>
      <dgm:spPr/>
      <dgm:t>
        <a:bodyPr/>
        <a:lstStyle/>
        <a:p>
          <a:endParaRPr lang="en-US"/>
        </a:p>
      </dgm:t>
    </dgm:pt>
    <dgm:pt modelId="{06EF4962-9D3F-4C74-9D2A-217088E2E314}" type="sibTrans" cxnId="{05EEB698-B4C1-4498-91C2-67F9E6390FB6}">
      <dgm:prSet/>
      <dgm:spPr/>
      <dgm:t>
        <a:bodyPr/>
        <a:lstStyle/>
        <a:p>
          <a:endParaRPr lang="en-US"/>
        </a:p>
      </dgm:t>
    </dgm:pt>
    <dgm:pt modelId="{2CB240B2-9327-469F-A3C4-8F2785C22E52}">
      <dgm:prSet/>
      <dgm:spPr/>
      <dgm:t>
        <a:bodyPr/>
        <a:lstStyle/>
        <a:p>
          <a:r>
            <a:rPr lang="en-NL" dirty="0"/>
            <a:t>Exploring neighbourhoods in the Overijssel using Foursquare API</a:t>
          </a:r>
          <a:endParaRPr lang="en-US" dirty="0"/>
        </a:p>
      </dgm:t>
    </dgm:pt>
    <dgm:pt modelId="{A2FA5035-4FD3-4768-902C-135727DC110A}" type="parTrans" cxnId="{EC773E09-294E-4471-800F-E4C20903DBF1}">
      <dgm:prSet/>
      <dgm:spPr/>
      <dgm:t>
        <a:bodyPr/>
        <a:lstStyle/>
        <a:p>
          <a:endParaRPr lang="en-US"/>
        </a:p>
      </dgm:t>
    </dgm:pt>
    <dgm:pt modelId="{D03A1FFF-7F3A-485E-99B7-9452561F8EB4}" type="sibTrans" cxnId="{EC773E09-294E-4471-800F-E4C20903DBF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051B1D7-E54C-4251-AE8E-AA399F0AFD35}">
      <dgm:prSet/>
      <dgm:spPr/>
      <dgm:t>
        <a:bodyPr/>
        <a:lstStyle/>
        <a:p>
          <a:r>
            <a:rPr lang="en-NL" dirty="0"/>
            <a:t>Used modules: matplotlib, folium</a:t>
          </a:r>
          <a:endParaRPr lang="en-US" dirty="0"/>
        </a:p>
      </dgm:t>
    </dgm:pt>
    <dgm:pt modelId="{F4E8B0F6-FFDB-4B07-A9EE-16622FDF92C3}" type="parTrans" cxnId="{CC9A578F-03BE-4A8E-BC1B-5259D9F06DB7}">
      <dgm:prSet/>
      <dgm:spPr/>
      <dgm:t>
        <a:bodyPr/>
        <a:lstStyle/>
        <a:p>
          <a:endParaRPr lang="en-US"/>
        </a:p>
      </dgm:t>
    </dgm:pt>
    <dgm:pt modelId="{E3C1853D-EAA9-45A1-A89E-DAD4C0A3C958}" type="sibTrans" cxnId="{CC9A578F-03BE-4A8E-BC1B-5259D9F06DB7}">
      <dgm:prSet/>
      <dgm:spPr/>
      <dgm:t>
        <a:bodyPr/>
        <a:lstStyle/>
        <a:p>
          <a:endParaRPr lang="en-US"/>
        </a:p>
      </dgm:t>
    </dgm:pt>
    <dgm:pt modelId="{9C3C15DA-59DE-BC48-9DE1-B2F19B10E4D4}">
      <dgm:prSet/>
      <dgm:spPr/>
      <dgm:t>
        <a:bodyPr/>
        <a:lstStyle/>
        <a:p>
          <a:r>
            <a:rPr lang="en-GB" dirty="0"/>
            <a:t>Clustering neighbourhoods in the </a:t>
          </a:r>
          <a:r>
            <a:rPr lang="en-GB" dirty="0" err="1"/>
            <a:t>Overijssel</a:t>
          </a:r>
          <a:r>
            <a:rPr lang="en-GB" dirty="0"/>
            <a:t> using a machine learning tool</a:t>
          </a:r>
        </a:p>
      </dgm:t>
    </dgm:pt>
    <dgm:pt modelId="{83507B71-6341-7D4C-951E-AD736496FFC0}" type="parTrans" cxnId="{8E2BC31E-0EBB-F54B-B8AE-BBEBBA4FDC3B}">
      <dgm:prSet/>
      <dgm:spPr/>
      <dgm:t>
        <a:bodyPr/>
        <a:lstStyle/>
        <a:p>
          <a:endParaRPr lang="en-GB"/>
        </a:p>
      </dgm:t>
    </dgm:pt>
    <dgm:pt modelId="{8B56F806-AB74-B143-8BBA-F0F2C9EBF44F}" type="sibTrans" cxnId="{8E2BC31E-0EBB-F54B-B8AE-BBEBBA4FDC3B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00EE436D-8FFA-6842-9C74-B9D32BF22564}">
      <dgm:prSet/>
      <dgm:spPr/>
      <dgm:t>
        <a:bodyPr/>
        <a:lstStyle/>
        <a:p>
          <a:r>
            <a:rPr lang="en-GB" dirty="0"/>
            <a:t>Used machine learning tool: </a:t>
          </a:r>
          <a:r>
            <a:rPr lang="en-GB" dirty="0" err="1"/>
            <a:t>KMeans</a:t>
          </a:r>
          <a:endParaRPr lang="en-GB" dirty="0"/>
        </a:p>
      </dgm:t>
    </dgm:pt>
    <dgm:pt modelId="{5875EB1B-4C12-114C-8654-F8FE979CDA9E}" type="parTrans" cxnId="{FC281F39-4A23-FC4C-B9B1-CB91E1FE0B57}">
      <dgm:prSet/>
      <dgm:spPr/>
      <dgm:t>
        <a:bodyPr/>
        <a:lstStyle/>
        <a:p>
          <a:endParaRPr lang="en-GB"/>
        </a:p>
      </dgm:t>
    </dgm:pt>
    <dgm:pt modelId="{283BCC59-5461-694F-A1F7-7EB137C315A2}" type="sibTrans" cxnId="{FC281F39-4A23-FC4C-B9B1-CB91E1FE0B57}">
      <dgm:prSet phldrT="5" phldr="0"/>
      <dgm:spPr/>
    </dgm:pt>
    <dgm:pt modelId="{BA5F51C2-93BD-B14F-954B-3EB5395CAE22}">
      <dgm:prSet/>
      <dgm:spPr/>
      <dgm:t>
        <a:bodyPr/>
        <a:lstStyle/>
        <a:p>
          <a:r>
            <a:rPr lang="en-GB" dirty="0"/>
            <a:t>The number of clusters: 5</a:t>
          </a:r>
        </a:p>
      </dgm:t>
    </dgm:pt>
    <dgm:pt modelId="{7792BC50-457C-AC4D-9315-35169FE4923C}" type="parTrans" cxnId="{8FFEA04F-7CEE-284A-A026-E3CAC8D95058}">
      <dgm:prSet/>
      <dgm:spPr/>
      <dgm:t>
        <a:bodyPr/>
        <a:lstStyle/>
        <a:p>
          <a:endParaRPr lang="en-GB"/>
        </a:p>
      </dgm:t>
    </dgm:pt>
    <dgm:pt modelId="{C4CB6F2C-2689-474C-96FB-332818C78B74}" type="sibTrans" cxnId="{8FFEA04F-7CEE-284A-A026-E3CAC8D95058}">
      <dgm:prSet/>
      <dgm:spPr/>
      <dgm:t>
        <a:bodyPr/>
        <a:lstStyle/>
        <a:p>
          <a:endParaRPr lang="en-GB"/>
        </a:p>
      </dgm:t>
    </dgm:pt>
    <dgm:pt modelId="{5626C19F-498C-E44A-A5F8-276135135256}" type="pres">
      <dgm:prSet presAssocID="{4D0B13DB-CC95-4715-9493-143799B81BBF}" presName="Name0" presStyleCnt="0">
        <dgm:presLayoutVars>
          <dgm:animLvl val="lvl"/>
          <dgm:resizeHandles val="exact"/>
        </dgm:presLayoutVars>
      </dgm:prSet>
      <dgm:spPr/>
    </dgm:pt>
    <dgm:pt modelId="{C3F718CA-0EAC-9544-B551-BB12646045CC}" type="pres">
      <dgm:prSet presAssocID="{CBC7A58D-DF5C-464C-9240-2B0EDF3245AE}" presName="compositeNode" presStyleCnt="0">
        <dgm:presLayoutVars>
          <dgm:bulletEnabled val="1"/>
        </dgm:presLayoutVars>
      </dgm:prSet>
      <dgm:spPr/>
    </dgm:pt>
    <dgm:pt modelId="{68648CC3-D355-8041-8263-07CAC6A7A644}" type="pres">
      <dgm:prSet presAssocID="{CBC7A58D-DF5C-464C-9240-2B0EDF3245AE}" presName="bgRect" presStyleLbl="bgAccFollowNode1" presStyleIdx="0" presStyleCnt="4"/>
      <dgm:spPr/>
    </dgm:pt>
    <dgm:pt modelId="{243FD64D-9BF5-1D40-B0F7-2B8B0A8C84C0}" type="pres">
      <dgm:prSet presAssocID="{0B2B2277-EBBE-4CED-B086-C5E2C40A3B7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7D3E618-3EFF-F84F-9832-C1C601C18F59}" type="pres">
      <dgm:prSet presAssocID="{CBC7A58D-DF5C-464C-9240-2B0EDF3245AE}" presName="bottomLine" presStyleLbl="alignNode1" presStyleIdx="1" presStyleCnt="8">
        <dgm:presLayoutVars/>
      </dgm:prSet>
      <dgm:spPr/>
    </dgm:pt>
    <dgm:pt modelId="{5C29C0C0-272B-A74F-8EB7-5A41030FA11E}" type="pres">
      <dgm:prSet presAssocID="{CBC7A58D-DF5C-464C-9240-2B0EDF3245AE}" presName="nodeText" presStyleLbl="bgAccFollowNode1" presStyleIdx="0" presStyleCnt="4">
        <dgm:presLayoutVars>
          <dgm:bulletEnabled val="1"/>
        </dgm:presLayoutVars>
      </dgm:prSet>
      <dgm:spPr/>
    </dgm:pt>
    <dgm:pt modelId="{C84B7635-2513-9F44-B9E8-80C7636CF93B}" type="pres">
      <dgm:prSet presAssocID="{0B2B2277-EBBE-4CED-B086-C5E2C40A3B7D}" presName="sibTrans" presStyleCnt="0"/>
      <dgm:spPr/>
    </dgm:pt>
    <dgm:pt modelId="{EACD713D-186B-5849-A5F1-979BA4659AA4}" type="pres">
      <dgm:prSet presAssocID="{2500ADA8-CEDD-4F94-AC69-826DE9E48D51}" presName="compositeNode" presStyleCnt="0">
        <dgm:presLayoutVars>
          <dgm:bulletEnabled val="1"/>
        </dgm:presLayoutVars>
      </dgm:prSet>
      <dgm:spPr/>
    </dgm:pt>
    <dgm:pt modelId="{EF1B4147-6598-3141-A62A-B90370D0C3EA}" type="pres">
      <dgm:prSet presAssocID="{2500ADA8-CEDD-4F94-AC69-826DE9E48D51}" presName="bgRect" presStyleLbl="bgAccFollowNode1" presStyleIdx="1" presStyleCnt="4"/>
      <dgm:spPr/>
    </dgm:pt>
    <dgm:pt modelId="{181F5101-E776-4C4C-B83F-9DCDBC6BD795}" type="pres">
      <dgm:prSet presAssocID="{75C16AE8-A9EF-4916-9FED-108E3602818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5F750DB-188B-F548-868B-B0D7DBE81424}" type="pres">
      <dgm:prSet presAssocID="{2500ADA8-CEDD-4F94-AC69-826DE9E48D51}" presName="bottomLine" presStyleLbl="alignNode1" presStyleIdx="3" presStyleCnt="8">
        <dgm:presLayoutVars/>
      </dgm:prSet>
      <dgm:spPr/>
    </dgm:pt>
    <dgm:pt modelId="{B92033CB-5376-7F45-83DD-00BB45C443E8}" type="pres">
      <dgm:prSet presAssocID="{2500ADA8-CEDD-4F94-AC69-826DE9E48D51}" presName="nodeText" presStyleLbl="bgAccFollowNode1" presStyleIdx="1" presStyleCnt="4">
        <dgm:presLayoutVars>
          <dgm:bulletEnabled val="1"/>
        </dgm:presLayoutVars>
      </dgm:prSet>
      <dgm:spPr/>
    </dgm:pt>
    <dgm:pt modelId="{48488478-E0AC-2946-9E96-F0E86111A2FB}" type="pres">
      <dgm:prSet presAssocID="{75C16AE8-A9EF-4916-9FED-108E36028188}" presName="sibTrans" presStyleCnt="0"/>
      <dgm:spPr/>
    </dgm:pt>
    <dgm:pt modelId="{2D81C724-7911-5C41-80AF-9DBAE3221C36}" type="pres">
      <dgm:prSet presAssocID="{2CB240B2-9327-469F-A3C4-8F2785C22E52}" presName="compositeNode" presStyleCnt="0">
        <dgm:presLayoutVars>
          <dgm:bulletEnabled val="1"/>
        </dgm:presLayoutVars>
      </dgm:prSet>
      <dgm:spPr/>
    </dgm:pt>
    <dgm:pt modelId="{746C2E73-D566-5348-A671-4F17E773D90B}" type="pres">
      <dgm:prSet presAssocID="{2CB240B2-9327-469F-A3C4-8F2785C22E52}" presName="bgRect" presStyleLbl="bgAccFollowNode1" presStyleIdx="2" presStyleCnt="4"/>
      <dgm:spPr/>
    </dgm:pt>
    <dgm:pt modelId="{7C570212-AF8C-8444-8F1F-F6E326A655A3}" type="pres">
      <dgm:prSet presAssocID="{D03A1FFF-7F3A-485E-99B7-9452561F8EB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C4115C1-E350-704A-B371-09666DABE237}" type="pres">
      <dgm:prSet presAssocID="{2CB240B2-9327-469F-A3C4-8F2785C22E52}" presName="bottomLine" presStyleLbl="alignNode1" presStyleIdx="5" presStyleCnt="8">
        <dgm:presLayoutVars/>
      </dgm:prSet>
      <dgm:spPr/>
    </dgm:pt>
    <dgm:pt modelId="{DD8C45EB-258E-CA4A-BC71-133963541C8B}" type="pres">
      <dgm:prSet presAssocID="{2CB240B2-9327-469F-A3C4-8F2785C22E52}" presName="nodeText" presStyleLbl="bgAccFollowNode1" presStyleIdx="2" presStyleCnt="4">
        <dgm:presLayoutVars>
          <dgm:bulletEnabled val="1"/>
        </dgm:presLayoutVars>
      </dgm:prSet>
      <dgm:spPr/>
    </dgm:pt>
    <dgm:pt modelId="{CCA19942-F7F5-4342-8F1E-201FE6F1071E}" type="pres">
      <dgm:prSet presAssocID="{D03A1FFF-7F3A-485E-99B7-9452561F8EB4}" presName="sibTrans" presStyleCnt="0"/>
      <dgm:spPr/>
    </dgm:pt>
    <dgm:pt modelId="{E076F7CB-66AB-FA44-B70D-ED07DD3D983F}" type="pres">
      <dgm:prSet presAssocID="{9C3C15DA-59DE-BC48-9DE1-B2F19B10E4D4}" presName="compositeNode" presStyleCnt="0">
        <dgm:presLayoutVars>
          <dgm:bulletEnabled val="1"/>
        </dgm:presLayoutVars>
      </dgm:prSet>
      <dgm:spPr/>
    </dgm:pt>
    <dgm:pt modelId="{1D7D82AE-2D83-1F4D-94C9-4D075A0B20B7}" type="pres">
      <dgm:prSet presAssocID="{9C3C15DA-59DE-BC48-9DE1-B2F19B10E4D4}" presName="bgRect" presStyleLbl="bgAccFollowNode1" presStyleIdx="3" presStyleCnt="4"/>
      <dgm:spPr/>
    </dgm:pt>
    <dgm:pt modelId="{C2A93C54-5573-C94A-8419-2C01D19988A3}" type="pres">
      <dgm:prSet presAssocID="{8B56F806-AB74-B143-8BBA-F0F2C9EBF44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55F1145-1F50-BE44-B7F3-AAFA93EA6D91}" type="pres">
      <dgm:prSet presAssocID="{9C3C15DA-59DE-BC48-9DE1-B2F19B10E4D4}" presName="bottomLine" presStyleLbl="alignNode1" presStyleIdx="7" presStyleCnt="8">
        <dgm:presLayoutVars/>
      </dgm:prSet>
      <dgm:spPr/>
    </dgm:pt>
    <dgm:pt modelId="{5475C909-C200-8D4B-89BF-A371A2E72C2E}" type="pres">
      <dgm:prSet presAssocID="{9C3C15DA-59DE-BC48-9DE1-B2F19B10E4D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C773E09-294E-4471-800F-E4C20903DBF1}" srcId="{4D0B13DB-CC95-4715-9493-143799B81BBF}" destId="{2CB240B2-9327-469F-A3C4-8F2785C22E52}" srcOrd="2" destOrd="0" parTransId="{A2FA5035-4FD3-4768-902C-135727DC110A}" sibTransId="{D03A1FFF-7F3A-485E-99B7-9452561F8EB4}"/>
    <dgm:cxn modelId="{8D7E9110-18D2-2546-8BEC-DC480FBA6D10}" type="presOf" srcId="{9C3C15DA-59DE-BC48-9DE1-B2F19B10E4D4}" destId="{5475C909-C200-8D4B-89BF-A371A2E72C2E}" srcOrd="1" destOrd="0" presId="urn:microsoft.com/office/officeart/2016/7/layout/BasicLinearProcessNumbered"/>
    <dgm:cxn modelId="{CFC4BD1D-63E3-4243-94FC-A39028363785}" type="presOf" srcId="{D051B1D7-E54C-4251-AE8E-AA399F0AFD35}" destId="{DD8C45EB-258E-CA4A-BC71-133963541C8B}" srcOrd="0" destOrd="1" presId="urn:microsoft.com/office/officeart/2016/7/layout/BasicLinearProcessNumbered"/>
    <dgm:cxn modelId="{64431C1E-C194-314B-82D5-AD1FE4E9D93C}" type="presOf" srcId="{2CB240B2-9327-469F-A3C4-8F2785C22E52}" destId="{DD8C45EB-258E-CA4A-BC71-133963541C8B}" srcOrd="1" destOrd="0" presId="urn:microsoft.com/office/officeart/2016/7/layout/BasicLinearProcessNumbered"/>
    <dgm:cxn modelId="{8E2BC31E-0EBB-F54B-B8AE-BBEBBA4FDC3B}" srcId="{4D0B13DB-CC95-4715-9493-143799B81BBF}" destId="{9C3C15DA-59DE-BC48-9DE1-B2F19B10E4D4}" srcOrd="3" destOrd="0" parTransId="{83507B71-6341-7D4C-951E-AD736496FFC0}" sibTransId="{8B56F806-AB74-B143-8BBA-F0F2C9EBF44F}"/>
    <dgm:cxn modelId="{5B550223-17A6-C240-B0DD-B94219FA9AC6}" type="presOf" srcId="{A250E9C7-30EF-4B41-BAFA-396094321FA4}" destId="{5C29C0C0-272B-A74F-8EB7-5A41030FA11E}" srcOrd="0" destOrd="1" presId="urn:microsoft.com/office/officeart/2016/7/layout/BasicLinearProcessNumbered"/>
    <dgm:cxn modelId="{EB41FD32-5D6B-CA41-B1F2-CA3838B55ED8}" type="presOf" srcId="{2500ADA8-CEDD-4F94-AC69-826DE9E48D51}" destId="{B92033CB-5376-7F45-83DD-00BB45C443E8}" srcOrd="1" destOrd="0" presId="urn:microsoft.com/office/officeart/2016/7/layout/BasicLinearProcessNumbered"/>
    <dgm:cxn modelId="{FC281F39-4A23-FC4C-B9B1-CB91E1FE0B57}" srcId="{9C3C15DA-59DE-BC48-9DE1-B2F19B10E4D4}" destId="{00EE436D-8FFA-6842-9C74-B9D32BF22564}" srcOrd="0" destOrd="0" parTransId="{5875EB1B-4C12-114C-8654-F8FE979CDA9E}" sibTransId="{283BCC59-5461-694F-A1F7-7EB137C315A2}"/>
    <dgm:cxn modelId="{4ACAE93C-9A9C-7540-8934-BE4CA189D54C}" type="presOf" srcId="{8B56F806-AB74-B143-8BBA-F0F2C9EBF44F}" destId="{C2A93C54-5573-C94A-8419-2C01D19988A3}" srcOrd="0" destOrd="0" presId="urn:microsoft.com/office/officeart/2016/7/layout/BasicLinearProcessNumbered"/>
    <dgm:cxn modelId="{6DA4C049-2E6B-4F6C-AA56-DE71F7F18D0D}" srcId="{4D0B13DB-CC95-4715-9493-143799B81BBF}" destId="{CBC7A58D-DF5C-464C-9240-2B0EDF3245AE}" srcOrd="0" destOrd="0" parTransId="{1DE54766-F806-4D0D-8490-8785252F6D75}" sibTransId="{0B2B2277-EBBE-4CED-B086-C5E2C40A3B7D}"/>
    <dgm:cxn modelId="{D1CBB14D-C519-0941-B0AF-D23971598145}" type="presOf" srcId="{4D0B13DB-CC95-4715-9493-143799B81BBF}" destId="{5626C19F-498C-E44A-A5F8-276135135256}" srcOrd="0" destOrd="0" presId="urn:microsoft.com/office/officeart/2016/7/layout/BasicLinearProcessNumbered"/>
    <dgm:cxn modelId="{8FFEA04F-7CEE-284A-A026-E3CAC8D95058}" srcId="{9C3C15DA-59DE-BC48-9DE1-B2F19B10E4D4}" destId="{BA5F51C2-93BD-B14F-954B-3EB5395CAE22}" srcOrd="1" destOrd="0" parTransId="{7792BC50-457C-AC4D-9315-35169FE4923C}" sibTransId="{C4CB6F2C-2689-474C-96FB-332818C78B74}"/>
    <dgm:cxn modelId="{7C491F50-313F-FE4E-A845-FFF4C8C62D46}" type="presOf" srcId="{2CB240B2-9327-469F-A3C4-8F2785C22E52}" destId="{746C2E73-D566-5348-A671-4F17E773D90B}" srcOrd="0" destOrd="0" presId="urn:microsoft.com/office/officeart/2016/7/layout/BasicLinearProcessNumbered"/>
    <dgm:cxn modelId="{E88C8C50-89F2-E942-9A83-75D51467C312}" type="presOf" srcId="{CBC7A58D-DF5C-464C-9240-2B0EDF3245AE}" destId="{68648CC3-D355-8041-8263-07CAC6A7A644}" srcOrd="0" destOrd="0" presId="urn:microsoft.com/office/officeart/2016/7/layout/BasicLinearProcessNumbered"/>
    <dgm:cxn modelId="{C044A456-37EA-334A-9C3A-9455F05421BD}" type="presOf" srcId="{9C3C15DA-59DE-BC48-9DE1-B2F19B10E4D4}" destId="{1D7D82AE-2D83-1F4D-94C9-4D075A0B20B7}" srcOrd="0" destOrd="0" presId="urn:microsoft.com/office/officeart/2016/7/layout/BasicLinearProcessNumbered"/>
    <dgm:cxn modelId="{39F10965-43C5-4E45-AC74-1FDAC0546D14}" type="presOf" srcId="{0B2B2277-EBBE-4CED-B086-C5E2C40A3B7D}" destId="{243FD64D-9BF5-1D40-B0F7-2B8B0A8C84C0}" srcOrd="0" destOrd="0" presId="urn:microsoft.com/office/officeart/2016/7/layout/BasicLinearProcessNumbered"/>
    <dgm:cxn modelId="{4FED1C66-DDA9-2B4B-BC34-7BD5FC5AF91E}" type="presOf" srcId="{BA5F51C2-93BD-B14F-954B-3EB5395CAE22}" destId="{5475C909-C200-8D4B-89BF-A371A2E72C2E}" srcOrd="0" destOrd="2" presId="urn:microsoft.com/office/officeart/2016/7/layout/BasicLinearProcessNumbered"/>
    <dgm:cxn modelId="{A319B57A-BB58-E940-8A27-566DCE98B8A2}" type="presOf" srcId="{CBC7A58D-DF5C-464C-9240-2B0EDF3245AE}" destId="{5C29C0C0-272B-A74F-8EB7-5A41030FA11E}" srcOrd="1" destOrd="0" presId="urn:microsoft.com/office/officeart/2016/7/layout/BasicLinearProcessNumbered"/>
    <dgm:cxn modelId="{E3C6A37D-9654-824E-897F-7D1B94A912E9}" type="presOf" srcId="{D03A1FFF-7F3A-485E-99B7-9452561F8EB4}" destId="{7C570212-AF8C-8444-8F1F-F6E326A655A3}" srcOrd="0" destOrd="0" presId="urn:microsoft.com/office/officeart/2016/7/layout/BasicLinearProcessNumbered"/>
    <dgm:cxn modelId="{63314082-2381-BA48-9241-83CE4285D8B8}" type="presOf" srcId="{75C16AE8-A9EF-4916-9FED-108E36028188}" destId="{181F5101-E776-4C4C-B83F-9DCDBC6BD795}" srcOrd="0" destOrd="0" presId="urn:microsoft.com/office/officeart/2016/7/layout/BasicLinearProcessNumbered"/>
    <dgm:cxn modelId="{CC9A578F-03BE-4A8E-BC1B-5259D9F06DB7}" srcId="{2CB240B2-9327-469F-A3C4-8F2785C22E52}" destId="{D051B1D7-E54C-4251-AE8E-AA399F0AFD35}" srcOrd="0" destOrd="0" parTransId="{F4E8B0F6-FFDB-4B07-A9EE-16622FDF92C3}" sibTransId="{E3C1853D-EAA9-45A1-A89E-DAD4C0A3C958}"/>
    <dgm:cxn modelId="{05EEB698-B4C1-4498-91C2-67F9E6390FB6}" srcId="{2500ADA8-CEDD-4F94-AC69-826DE9E48D51}" destId="{A4510206-C27C-4111-BC2D-1B2D44094D08}" srcOrd="0" destOrd="0" parTransId="{C37B81B2-1FA0-4F2C-8A94-8B659FB76A9B}" sibTransId="{06EF4962-9D3F-4C74-9D2A-217088E2E314}"/>
    <dgm:cxn modelId="{BC66C1AA-838A-498D-9556-990632BACDE3}" srcId="{CBC7A58D-DF5C-464C-9240-2B0EDF3245AE}" destId="{A250E9C7-30EF-4B41-BAFA-396094321FA4}" srcOrd="0" destOrd="0" parTransId="{4580F339-5A20-4A47-916E-12CE0CC02C19}" sibTransId="{C2C47A5F-AF01-4E34-8C59-899A7A3AAC33}"/>
    <dgm:cxn modelId="{4B9435B4-2321-254C-8017-21DE42396C1B}" type="presOf" srcId="{00EE436D-8FFA-6842-9C74-B9D32BF22564}" destId="{5475C909-C200-8D4B-89BF-A371A2E72C2E}" srcOrd="0" destOrd="1" presId="urn:microsoft.com/office/officeart/2016/7/layout/BasicLinearProcessNumbered"/>
    <dgm:cxn modelId="{EC8557CD-0BEC-514D-99A4-FBEEF6275C43}" type="presOf" srcId="{2500ADA8-CEDD-4F94-AC69-826DE9E48D51}" destId="{EF1B4147-6598-3141-A62A-B90370D0C3EA}" srcOrd="0" destOrd="0" presId="urn:microsoft.com/office/officeart/2016/7/layout/BasicLinearProcessNumbered"/>
    <dgm:cxn modelId="{CA532AE9-9A5F-DC48-9738-17088CC845F9}" type="presOf" srcId="{A4510206-C27C-4111-BC2D-1B2D44094D08}" destId="{B92033CB-5376-7F45-83DD-00BB45C443E8}" srcOrd="0" destOrd="1" presId="urn:microsoft.com/office/officeart/2016/7/layout/BasicLinearProcessNumbered"/>
    <dgm:cxn modelId="{74C167F8-7987-4DA0-9C69-722FEC59CA75}" srcId="{4D0B13DB-CC95-4715-9493-143799B81BBF}" destId="{2500ADA8-CEDD-4F94-AC69-826DE9E48D51}" srcOrd="1" destOrd="0" parTransId="{7C0CA370-B39E-47ED-9323-F3828DB2D310}" sibTransId="{75C16AE8-A9EF-4916-9FED-108E36028188}"/>
    <dgm:cxn modelId="{C5153CBA-B885-D24D-866D-086C33CF81E4}" type="presParOf" srcId="{5626C19F-498C-E44A-A5F8-276135135256}" destId="{C3F718CA-0EAC-9544-B551-BB12646045CC}" srcOrd="0" destOrd="0" presId="urn:microsoft.com/office/officeart/2016/7/layout/BasicLinearProcessNumbered"/>
    <dgm:cxn modelId="{F4504153-2F17-3746-9B2A-0D6EE280262E}" type="presParOf" srcId="{C3F718CA-0EAC-9544-B551-BB12646045CC}" destId="{68648CC3-D355-8041-8263-07CAC6A7A644}" srcOrd="0" destOrd="0" presId="urn:microsoft.com/office/officeart/2016/7/layout/BasicLinearProcessNumbered"/>
    <dgm:cxn modelId="{7152849D-F6E1-BE4B-8B5F-481DFD12F824}" type="presParOf" srcId="{C3F718CA-0EAC-9544-B551-BB12646045CC}" destId="{243FD64D-9BF5-1D40-B0F7-2B8B0A8C84C0}" srcOrd="1" destOrd="0" presId="urn:microsoft.com/office/officeart/2016/7/layout/BasicLinearProcessNumbered"/>
    <dgm:cxn modelId="{22B775FA-5ADE-7343-9193-64B616533E12}" type="presParOf" srcId="{C3F718CA-0EAC-9544-B551-BB12646045CC}" destId="{47D3E618-3EFF-F84F-9832-C1C601C18F59}" srcOrd="2" destOrd="0" presId="urn:microsoft.com/office/officeart/2016/7/layout/BasicLinearProcessNumbered"/>
    <dgm:cxn modelId="{58460764-3B8D-B34A-8220-D06986F42C04}" type="presParOf" srcId="{C3F718CA-0EAC-9544-B551-BB12646045CC}" destId="{5C29C0C0-272B-A74F-8EB7-5A41030FA11E}" srcOrd="3" destOrd="0" presId="urn:microsoft.com/office/officeart/2016/7/layout/BasicLinearProcessNumbered"/>
    <dgm:cxn modelId="{605FEF06-BC92-6544-AD48-FB07D357D6EE}" type="presParOf" srcId="{5626C19F-498C-E44A-A5F8-276135135256}" destId="{C84B7635-2513-9F44-B9E8-80C7636CF93B}" srcOrd="1" destOrd="0" presId="urn:microsoft.com/office/officeart/2016/7/layout/BasicLinearProcessNumbered"/>
    <dgm:cxn modelId="{ADA44880-85F9-5A41-8E80-D452CE528E06}" type="presParOf" srcId="{5626C19F-498C-E44A-A5F8-276135135256}" destId="{EACD713D-186B-5849-A5F1-979BA4659AA4}" srcOrd="2" destOrd="0" presId="urn:microsoft.com/office/officeart/2016/7/layout/BasicLinearProcessNumbered"/>
    <dgm:cxn modelId="{E4AD5494-25C1-FC49-B881-901A69527075}" type="presParOf" srcId="{EACD713D-186B-5849-A5F1-979BA4659AA4}" destId="{EF1B4147-6598-3141-A62A-B90370D0C3EA}" srcOrd="0" destOrd="0" presId="urn:microsoft.com/office/officeart/2016/7/layout/BasicLinearProcessNumbered"/>
    <dgm:cxn modelId="{F2635135-99F8-254D-BC78-1AFC7B1DD5A1}" type="presParOf" srcId="{EACD713D-186B-5849-A5F1-979BA4659AA4}" destId="{181F5101-E776-4C4C-B83F-9DCDBC6BD795}" srcOrd="1" destOrd="0" presId="urn:microsoft.com/office/officeart/2016/7/layout/BasicLinearProcessNumbered"/>
    <dgm:cxn modelId="{64E85922-FB1D-F642-95A2-AA5E656684CD}" type="presParOf" srcId="{EACD713D-186B-5849-A5F1-979BA4659AA4}" destId="{85F750DB-188B-F548-868B-B0D7DBE81424}" srcOrd="2" destOrd="0" presId="urn:microsoft.com/office/officeart/2016/7/layout/BasicLinearProcessNumbered"/>
    <dgm:cxn modelId="{A1FD1421-0909-A54F-AAD2-0AA124347E51}" type="presParOf" srcId="{EACD713D-186B-5849-A5F1-979BA4659AA4}" destId="{B92033CB-5376-7F45-83DD-00BB45C443E8}" srcOrd="3" destOrd="0" presId="urn:microsoft.com/office/officeart/2016/7/layout/BasicLinearProcessNumbered"/>
    <dgm:cxn modelId="{F153A9EB-B3F1-C047-8A52-5F0474D69B96}" type="presParOf" srcId="{5626C19F-498C-E44A-A5F8-276135135256}" destId="{48488478-E0AC-2946-9E96-F0E86111A2FB}" srcOrd="3" destOrd="0" presId="urn:microsoft.com/office/officeart/2016/7/layout/BasicLinearProcessNumbered"/>
    <dgm:cxn modelId="{62CEC0BC-6E3C-EC48-8E1B-8CE36DD71AB6}" type="presParOf" srcId="{5626C19F-498C-E44A-A5F8-276135135256}" destId="{2D81C724-7911-5C41-80AF-9DBAE3221C36}" srcOrd="4" destOrd="0" presId="urn:microsoft.com/office/officeart/2016/7/layout/BasicLinearProcessNumbered"/>
    <dgm:cxn modelId="{2420A581-00A9-5640-9346-AB6091CCBA76}" type="presParOf" srcId="{2D81C724-7911-5C41-80AF-9DBAE3221C36}" destId="{746C2E73-D566-5348-A671-4F17E773D90B}" srcOrd="0" destOrd="0" presId="urn:microsoft.com/office/officeart/2016/7/layout/BasicLinearProcessNumbered"/>
    <dgm:cxn modelId="{EC3F2C5F-BE13-2E42-92CF-98F953FB937E}" type="presParOf" srcId="{2D81C724-7911-5C41-80AF-9DBAE3221C36}" destId="{7C570212-AF8C-8444-8F1F-F6E326A655A3}" srcOrd="1" destOrd="0" presId="urn:microsoft.com/office/officeart/2016/7/layout/BasicLinearProcessNumbered"/>
    <dgm:cxn modelId="{EFAAD596-3E03-914D-BD53-478DC23F0285}" type="presParOf" srcId="{2D81C724-7911-5C41-80AF-9DBAE3221C36}" destId="{8C4115C1-E350-704A-B371-09666DABE237}" srcOrd="2" destOrd="0" presId="urn:microsoft.com/office/officeart/2016/7/layout/BasicLinearProcessNumbered"/>
    <dgm:cxn modelId="{CA5E1BA4-2723-6845-B100-D587F530DE2A}" type="presParOf" srcId="{2D81C724-7911-5C41-80AF-9DBAE3221C36}" destId="{DD8C45EB-258E-CA4A-BC71-133963541C8B}" srcOrd="3" destOrd="0" presId="urn:microsoft.com/office/officeart/2016/7/layout/BasicLinearProcessNumbered"/>
    <dgm:cxn modelId="{DA6A6C9A-5FCB-2B4A-B109-FDC904DF3B94}" type="presParOf" srcId="{5626C19F-498C-E44A-A5F8-276135135256}" destId="{CCA19942-F7F5-4342-8F1E-201FE6F1071E}" srcOrd="5" destOrd="0" presId="urn:microsoft.com/office/officeart/2016/7/layout/BasicLinearProcessNumbered"/>
    <dgm:cxn modelId="{F323CB23-F7F4-2A44-B6D1-0F3C16D0B0D1}" type="presParOf" srcId="{5626C19F-498C-E44A-A5F8-276135135256}" destId="{E076F7CB-66AB-FA44-B70D-ED07DD3D983F}" srcOrd="6" destOrd="0" presId="urn:microsoft.com/office/officeart/2016/7/layout/BasicLinearProcessNumbered"/>
    <dgm:cxn modelId="{EBCE53FC-EDAD-3A4B-93E0-9216D835DA3F}" type="presParOf" srcId="{E076F7CB-66AB-FA44-B70D-ED07DD3D983F}" destId="{1D7D82AE-2D83-1F4D-94C9-4D075A0B20B7}" srcOrd="0" destOrd="0" presId="urn:microsoft.com/office/officeart/2016/7/layout/BasicLinearProcessNumbered"/>
    <dgm:cxn modelId="{6AA14FC8-D74D-2F4E-8D0B-76D7C7526E6F}" type="presParOf" srcId="{E076F7CB-66AB-FA44-B70D-ED07DD3D983F}" destId="{C2A93C54-5573-C94A-8419-2C01D19988A3}" srcOrd="1" destOrd="0" presId="urn:microsoft.com/office/officeart/2016/7/layout/BasicLinearProcessNumbered"/>
    <dgm:cxn modelId="{0C9CBA96-D912-DF46-A841-354A50C6A81C}" type="presParOf" srcId="{E076F7CB-66AB-FA44-B70D-ED07DD3D983F}" destId="{B55F1145-1F50-BE44-B7F3-AAFA93EA6D91}" srcOrd="2" destOrd="0" presId="urn:microsoft.com/office/officeart/2016/7/layout/BasicLinearProcessNumbered"/>
    <dgm:cxn modelId="{ACB07CFD-F8D0-B541-8AC7-37C54B465A40}" type="presParOf" srcId="{E076F7CB-66AB-FA44-B70D-ED07DD3D983F}" destId="{5475C909-C200-8D4B-89BF-A371A2E72C2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48CC3-D355-8041-8263-07CAC6A7A644}">
      <dsp:nvSpPr>
        <dsp:cNvPr id="0" name=""/>
        <dsp:cNvSpPr/>
      </dsp:nvSpPr>
      <dsp:spPr>
        <a:xfrm>
          <a:off x="2968" y="44064"/>
          <a:ext cx="2354764" cy="32966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400" kern="1200"/>
            <a:t>Scraping the list of postal codes of neighbourhoods in Overijssel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1100" kern="1200"/>
            <a:t>Used modules: pandas, numpy, requests, BeautifulSoup</a:t>
          </a:r>
          <a:endParaRPr lang="en-US" sz="1100" kern="1200"/>
        </a:p>
      </dsp:txBody>
      <dsp:txXfrm>
        <a:off x="2968" y="1296799"/>
        <a:ext cx="2354764" cy="1978002"/>
      </dsp:txXfrm>
    </dsp:sp>
    <dsp:sp modelId="{243FD64D-9BF5-1D40-B0F7-2B8B0A8C84C0}">
      <dsp:nvSpPr>
        <dsp:cNvPr id="0" name=""/>
        <dsp:cNvSpPr/>
      </dsp:nvSpPr>
      <dsp:spPr>
        <a:xfrm>
          <a:off x="685849" y="373731"/>
          <a:ext cx="989001" cy="989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30685" y="518567"/>
        <a:ext cx="699329" cy="699329"/>
      </dsp:txXfrm>
    </dsp:sp>
    <dsp:sp modelId="{47D3E618-3EFF-F84F-9832-C1C601C18F59}">
      <dsp:nvSpPr>
        <dsp:cNvPr id="0" name=""/>
        <dsp:cNvSpPr/>
      </dsp:nvSpPr>
      <dsp:spPr>
        <a:xfrm>
          <a:off x="2968" y="3340662"/>
          <a:ext cx="235476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B4147-6598-3141-A62A-B90370D0C3EA}">
      <dsp:nvSpPr>
        <dsp:cNvPr id="0" name=""/>
        <dsp:cNvSpPr/>
      </dsp:nvSpPr>
      <dsp:spPr>
        <a:xfrm>
          <a:off x="2593209" y="44064"/>
          <a:ext cx="2354764" cy="32966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400" kern="1200"/>
            <a:t>Acquiring the latitude and longitude of each postal code using Bing M</a:t>
          </a:r>
          <a:r>
            <a:rPr lang="en-GB" sz="1400" kern="1200"/>
            <a:t>a</a:t>
          </a:r>
          <a:r>
            <a:rPr lang="en-NL" sz="1400" kern="1200"/>
            <a:t>p API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1100" kern="1200"/>
            <a:t>Used module: geocoder</a:t>
          </a:r>
          <a:endParaRPr lang="en-US" sz="1100" kern="1200"/>
        </a:p>
      </dsp:txBody>
      <dsp:txXfrm>
        <a:off x="2593209" y="1296799"/>
        <a:ext cx="2354764" cy="1978002"/>
      </dsp:txXfrm>
    </dsp:sp>
    <dsp:sp modelId="{181F5101-E776-4C4C-B83F-9DCDBC6BD795}">
      <dsp:nvSpPr>
        <dsp:cNvPr id="0" name=""/>
        <dsp:cNvSpPr/>
      </dsp:nvSpPr>
      <dsp:spPr>
        <a:xfrm>
          <a:off x="3276091" y="373731"/>
          <a:ext cx="989001" cy="9890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0927" y="518567"/>
        <a:ext cx="699329" cy="699329"/>
      </dsp:txXfrm>
    </dsp:sp>
    <dsp:sp modelId="{85F750DB-188B-F548-868B-B0D7DBE81424}">
      <dsp:nvSpPr>
        <dsp:cNvPr id="0" name=""/>
        <dsp:cNvSpPr/>
      </dsp:nvSpPr>
      <dsp:spPr>
        <a:xfrm>
          <a:off x="2593209" y="3340662"/>
          <a:ext cx="235476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2E73-D566-5348-A671-4F17E773D90B}">
      <dsp:nvSpPr>
        <dsp:cNvPr id="0" name=""/>
        <dsp:cNvSpPr/>
      </dsp:nvSpPr>
      <dsp:spPr>
        <a:xfrm>
          <a:off x="5183450" y="44064"/>
          <a:ext cx="2354764" cy="32966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400" kern="1200" dirty="0"/>
            <a:t>Exploring neighbourhoods in the Overijssel using Foursquare API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L" sz="1100" kern="1200" dirty="0"/>
            <a:t>Used modules: matplotlib, folium</a:t>
          </a:r>
          <a:endParaRPr lang="en-US" sz="1100" kern="1200" dirty="0"/>
        </a:p>
      </dsp:txBody>
      <dsp:txXfrm>
        <a:off x="5183450" y="1296799"/>
        <a:ext cx="2354764" cy="1978002"/>
      </dsp:txXfrm>
    </dsp:sp>
    <dsp:sp modelId="{7C570212-AF8C-8444-8F1F-F6E326A655A3}">
      <dsp:nvSpPr>
        <dsp:cNvPr id="0" name=""/>
        <dsp:cNvSpPr/>
      </dsp:nvSpPr>
      <dsp:spPr>
        <a:xfrm>
          <a:off x="5866332" y="373731"/>
          <a:ext cx="989001" cy="9890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11168" y="518567"/>
        <a:ext cx="699329" cy="699329"/>
      </dsp:txXfrm>
    </dsp:sp>
    <dsp:sp modelId="{8C4115C1-E350-704A-B371-09666DABE237}">
      <dsp:nvSpPr>
        <dsp:cNvPr id="0" name=""/>
        <dsp:cNvSpPr/>
      </dsp:nvSpPr>
      <dsp:spPr>
        <a:xfrm>
          <a:off x="5183450" y="3340662"/>
          <a:ext cx="235476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D82AE-2D83-1F4D-94C9-4D075A0B20B7}">
      <dsp:nvSpPr>
        <dsp:cNvPr id="0" name=""/>
        <dsp:cNvSpPr/>
      </dsp:nvSpPr>
      <dsp:spPr>
        <a:xfrm>
          <a:off x="7773692" y="44064"/>
          <a:ext cx="2354764" cy="32966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87" tIns="330200" rIns="183587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Clustering neighbourhoods in the </a:t>
          </a:r>
          <a:r>
            <a:rPr lang="en-GB" sz="1400" kern="1200" dirty="0" err="1"/>
            <a:t>Overijssel</a:t>
          </a:r>
          <a:r>
            <a:rPr lang="en-GB" sz="1400" kern="1200" dirty="0"/>
            <a:t> using a machine learning tool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Used machine learning tool: </a:t>
          </a:r>
          <a:r>
            <a:rPr lang="en-GB" sz="1100" kern="1200" dirty="0" err="1"/>
            <a:t>KMeans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number of clusters: 5</a:t>
          </a:r>
        </a:p>
      </dsp:txBody>
      <dsp:txXfrm>
        <a:off x="7773692" y="1296799"/>
        <a:ext cx="2354764" cy="1978002"/>
      </dsp:txXfrm>
    </dsp:sp>
    <dsp:sp modelId="{C2A93C54-5573-C94A-8419-2C01D19988A3}">
      <dsp:nvSpPr>
        <dsp:cNvPr id="0" name=""/>
        <dsp:cNvSpPr/>
      </dsp:nvSpPr>
      <dsp:spPr>
        <a:xfrm>
          <a:off x="8456573" y="373731"/>
          <a:ext cx="989001" cy="9890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06" tIns="12700" rIns="771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4</a:t>
          </a:r>
        </a:p>
      </dsp:txBody>
      <dsp:txXfrm>
        <a:off x="8601409" y="518567"/>
        <a:ext cx="699329" cy="699329"/>
      </dsp:txXfrm>
    </dsp:sp>
    <dsp:sp modelId="{B55F1145-1F50-BE44-B7F3-AAFA93EA6D91}">
      <dsp:nvSpPr>
        <dsp:cNvPr id="0" name=""/>
        <dsp:cNvSpPr/>
      </dsp:nvSpPr>
      <dsp:spPr>
        <a:xfrm>
          <a:off x="7773692" y="3340662"/>
          <a:ext cx="2354764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FEC67-AD69-3848-B507-0A0A1E7BF46A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4A3B-CB22-844C-8D17-07DB6CD1E1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52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14A3B-CB22-844C-8D17-07DB6CD1E1F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129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365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33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498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23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680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633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329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823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65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926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66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79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13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6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CF07AC-8E45-E04A-A02E-683ACA279C43}" type="datetimeFigureOut">
              <a:rPr lang="en-NL" smtClean="0"/>
              <a:t>03/03/2021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6C3619-5792-F24D-B702-3F6B01377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817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E6C-D151-1E4D-809D-54E50CDE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L" sz="5000" dirty="0"/>
              <a:t>Exploring neighbourhoods in Overijssel, the Netherlands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21C1C-8F49-0247-B8CE-06C1072B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NL" sz="1300">
                <a:solidFill>
                  <a:schemeClr val="tx2"/>
                </a:solidFill>
              </a:rPr>
              <a:t>Capstone Project</a:t>
            </a:r>
          </a:p>
          <a:p>
            <a:pPr>
              <a:lnSpc>
                <a:spcPct val="90000"/>
              </a:lnSpc>
            </a:pPr>
            <a:r>
              <a:rPr lang="en-NL" sz="1300">
                <a:solidFill>
                  <a:schemeClr val="tx2"/>
                </a:solidFill>
              </a:rPr>
              <a:t>03/03/2021</a:t>
            </a:r>
          </a:p>
          <a:p>
            <a:pPr>
              <a:lnSpc>
                <a:spcPct val="90000"/>
              </a:lnSpc>
            </a:pPr>
            <a:r>
              <a:rPr lang="en-NL" sz="1300">
                <a:solidFill>
                  <a:schemeClr val="tx2"/>
                </a:solidFill>
              </a:rPr>
              <a:t>Younjung Choi</a:t>
            </a:r>
          </a:p>
        </p:txBody>
      </p:sp>
    </p:spTree>
    <p:extLst>
      <p:ext uri="{BB962C8B-B14F-4D97-AF65-F5344CB8AC3E}">
        <p14:creationId xmlns:p14="http://schemas.microsoft.com/office/powerpoint/2010/main" val="10747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D62B3-A75D-7A47-8ABB-5031CA6F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N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0771-1A70-784A-9AD5-581FEA60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NL" dirty="0"/>
              <a:t>Findning a house in big cities in the Netherlands is challenging to young people and internationals in the Netherlands.</a:t>
            </a:r>
          </a:p>
          <a:p>
            <a:pPr lvl="1"/>
            <a:r>
              <a:rPr lang="en-NL" dirty="0"/>
              <a:t>Steeply increasing house prices in major cities like Amsterdam and Utrecht</a:t>
            </a:r>
          </a:p>
          <a:p>
            <a:pPr lvl="1"/>
            <a:r>
              <a:rPr lang="en-NL" dirty="0"/>
              <a:t>Shortage of housing supply in the cities</a:t>
            </a:r>
          </a:p>
          <a:p>
            <a:r>
              <a:rPr lang="en-NL" dirty="0"/>
              <a:t>‘Overijssel’, the east side of the Netherlands, could be an alternative to house-seekers.</a:t>
            </a:r>
          </a:p>
          <a:p>
            <a:r>
              <a:rPr lang="en-NL" dirty="0"/>
              <a:t>However, due to the insufficient information on cities and neighbourhoods in Overijssel, house-seekers might hesitate to consider living in Overijssel.</a:t>
            </a:r>
          </a:p>
          <a:p>
            <a:r>
              <a:rPr lang="en-NL" dirty="0"/>
              <a:t>Therefore, this paper aims </a:t>
            </a:r>
            <a:r>
              <a:rPr lang="en-NL" b="1" dirty="0"/>
              <a:t>providing a GIS-based information presenting clustered neighbourhoods in Overijssel, the Netherlands</a:t>
            </a:r>
          </a:p>
        </p:txBody>
      </p:sp>
    </p:spTree>
    <p:extLst>
      <p:ext uri="{BB962C8B-B14F-4D97-AF65-F5344CB8AC3E}">
        <p14:creationId xmlns:p14="http://schemas.microsoft.com/office/powerpoint/2010/main" val="2227574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D62B3-A75D-7A47-8ABB-5031CA6F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NL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0771-1A70-784A-9AD5-581FEA60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NL" dirty="0"/>
              <a:t>Geographic data of each neighbourhood in Overijssel</a:t>
            </a:r>
          </a:p>
          <a:p>
            <a:pPr lvl="1"/>
            <a:r>
              <a:rPr lang="en-NL" dirty="0"/>
              <a:t>Postal code comes from a website</a:t>
            </a:r>
            <a:r>
              <a:rPr lang="en-GB" dirty="0"/>
              <a:t> “https://</a:t>
            </a:r>
            <a:r>
              <a:rPr lang="en-GB" dirty="0" err="1"/>
              <a:t>www.metatopos.eu</a:t>
            </a:r>
            <a:r>
              <a:rPr lang="en-GB" dirty="0"/>
              <a:t>/overijssel2.html”</a:t>
            </a:r>
          </a:p>
          <a:p>
            <a:pPr lvl="1"/>
            <a:r>
              <a:rPr lang="en-GB" dirty="0"/>
              <a:t>Latitude and longitude is provided by Bing Map API</a:t>
            </a:r>
          </a:p>
          <a:p>
            <a:r>
              <a:rPr lang="en-GB" dirty="0"/>
              <a:t>Venues in neighbourhoods (e.g. restaurant, gym, etc.)</a:t>
            </a:r>
          </a:p>
          <a:p>
            <a:pPr lvl="1"/>
            <a:r>
              <a:rPr lang="en-GB" dirty="0"/>
              <a:t>Foursquare API offers the following information on a venue: name, latitude, longitude, and venue category</a:t>
            </a:r>
          </a:p>
          <a:p>
            <a:r>
              <a:rPr lang="en-GB" dirty="0"/>
              <a:t>Instructions for the coding are mainly provided by the Coursera course “Applied Data Science Capstone”, as well as other online materials</a:t>
            </a:r>
          </a:p>
        </p:txBody>
      </p:sp>
    </p:spTree>
    <p:extLst>
      <p:ext uri="{BB962C8B-B14F-4D97-AF65-F5344CB8AC3E}">
        <p14:creationId xmlns:p14="http://schemas.microsoft.com/office/powerpoint/2010/main" val="11257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0949-4E49-604C-8755-4E660B6F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NL" dirty="0"/>
              <a:t>Methodology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3ED4DA6-FA5D-4B2F-83FE-D77A81C11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725909"/>
              </p:ext>
            </p:extLst>
          </p:nvPr>
        </p:nvGraphicFramePr>
        <p:xfrm>
          <a:off x="1030287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35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3324-5284-0549-A72F-2DF329A2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Overijssel</a:t>
            </a:r>
            <a:r>
              <a:rPr lang="en-US" dirty="0"/>
              <a:t> geographic data</a:t>
            </a:r>
            <a:endParaRPr lang="en-NL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8D949CA-E314-6C49-B1EB-DDF09073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86" y="1989138"/>
            <a:ext cx="8091627" cy="4259262"/>
          </a:xfrm>
        </p:spPr>
      </p:pic>
    </p:spTree>
    <p:extLst>
      <p:ext uri="{BB962C8B-B14F-4D97-AF65-F5344CB8AC3E}">
        <p14:creationId xmlns:p14="http://schemas.microsoft.com/office/powerpoint/2010/main" val="7127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3324-5284-0549-A72F-2DF329A2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Overijssel</a:t>
            </a:r>
            <a:r>
              <a:rPr lang="en-US" dirty="0"/>
              <a:t> venue data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451AF-9C8E-3B4A-9404-EC173E53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48" y="1819547"/>
            <a:ext cx="9320703" cy="47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A201-2086-1B43-810F-B80767D3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Sorted venue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734E2A7-A46E-4B4E-BE9D-8ADBD8E1B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03" y="2141538"/>
            <a:ext cx="9836394" cy="4106862"/>
          </a:xfrm>
        </p:spPr>
      </p:pic>
    </p:spTree>
    <p:extLst>
      <p:ext uri="{BB962C8B-B14F-4D97-AF65-F5344CB8AC3E}">
        <p14:creationId xmlns:p14="http://schemas.microsoft.com/office/powerpoint/2010/main" val="152700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A201-2086-1B43-810F-B80767D3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Visualized clustered neighbourhoods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A6A5C6-95B0-9249-8021-C6646FFC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75" y="2112192"/>
            <a:ext cx="8040250" cy="4241664"/>
          </a:xfrm>
        </p:spPr>
      </p:pic>
    </p:spTree>
    <p:extLst>
      <p:ext uri="{BB962C8B-B14F-4D97-AF65-F5344CB8AC3E}">
        <p14:creationId xmlns:p14="http://schemas.microsoft.com/office/powerpoint/2010/main" val="44561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{7D7B64D7-E603-454E-A8CA-00C0E9EBE5AF}tf10001058</Template>
  <TotalTime>121</TotalTime>
  <Words>294</Words>
  <Application>Microsoft Macintosh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Exploring neighbourhoods in Overijssel, the Netherlands</vt:lpstr>
      <vt:lpstr>introduction</vt:lpstr>
      <vt:lpstr>data Acquisition</vt:lpstr>
      <vt:lpstr>Methodology</vt:lpstr>
      <vt:lpstr>Overijssel geographic data</vt:lpstr>
      <vt:lpstr>Overijssel venue data</vt:lpstr>
      <vt:lpstr>Sorted venue data</vt:lpstr>
      <vt:lpstr>Visualized clustered neighbourhoods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neighbourhood is most suitable for living in Overijssel, the Netherlands?</dc:title>
  <dc:creator>CHOI YOUNJUNG</dc:creator>
  <cp:lastModifiedBy>CHOI YOUNJUNG</cp:lastModifiedBy>
  <cp:revision>9</cp:revision>
  <dcterms:created xsi:type="dcterms:W3CDTF">2021-03-03T08:12:49Z</dcterms:created>
  <dcterms:modified xsi:type="dcterms:W3CDTF">2021-03-03T10:14:19Z</dcterms:modified>
</cp:coreProperties>
</file>