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21" r:id="rId3"/>
    <p:sldId id="339" r:id="rId4"/>
    <p:sldId id="322" r:id="rId5"/>
    <p:sldId id="323" r:id="rId6"/>
    <p:sldId id="338" r:id="rId7"/>
    <p:sldId id="284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04" r:id="rId16"/>
    <p:sldId id="303" r:id="rId17"/>
    <p:sldId id="347" r:id="rId18"/>
    <p:sldId id="348" r:id="rId19"/>
    <p:sldId id="349" r:id="rId20"/>
    <p:sldId id="350" r:id="rId21"/>
    <p:sldId id="351" r:id="rId22"/>
    <p:sldId id="334" r:id="rId23"/>
    <p:sldId id="352" r:id="rId24"/>
    <p:sldId id="353" r:id="rId25"/>
    <p:sldId id="33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19D"/>
    <a:srgbClr val="8E122C"/>
    <a:srgbClr val="EEECE1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E29BE-5645-461B-824E-62EAD7E2CDCC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FADF3-A7A2-4B5B-9765-B01F019FAD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1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6F002-0E70-4F22-A537-683E7B97C2EE}" type="datetime1">
              <a:rPr lang="fr-FR" smtClean="0"/>
              <a:t>13/05/2025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7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7C59-FE83-4D73-8B98-38F09F013915}" type="datetime1">
              <a:rPr lang="fr-FR" smtClean="0"/>
              <a:t>13/05/2025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45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BFCF2-587B-44E0-9D29-9B2CA607CA20}" type="datetime1">
              <a:rPr lang="fr-FR" smtClean="0"/>
              <a:t>13/05/2025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36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E2064-C4A2-4606-AE61-0246E53A075B}" type="datetime1">
              <a:rPr lang="fr-FR" smtClean="0"/>
              <a:t>13/05/2025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86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A0F6-57E2-4C44-88B6-CF3EE3C0610C}" type="datetime1">
              <a:rPr lang="fr-FR" smtClean="0"/>
              <a:t>13/05/2025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5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A27-7969-4739-BB1F-7BDCA583ABB3}" type="datetime1">
              <a:rPr lang="fr-FR" smtClean="0"/>
              <a:t>13/05/2025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1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6993F-F408-4A4D-B247-9CEBEB15BB95}" type="datetime1">
              <a:rPr lang="fr-FR" smtClean="0"/>
              <a:t>13/05/2025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4B6C-F9E5-431D-849A-7A1B27BB92B7}" type="datetime1">
              <a:rPr lang="fr-FR" smtClean="0"/>
              <a:t>13/05/2025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77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9272C-394F-48A1-8972-650F7A20674F}" type="datetime1">
              <a:rPr lang="fr-FR" smtClean="0"/>
              <a:t>13/05/2025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45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C29-845C-42E5-AA1B-8F0E0C3132EE}" type="datetime1">
              <a:rPr lang="fr-FR" smtClean="0"/>
              <a:t>13/05/2025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27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DDC6D-9606-442B-A7E9-2DEC6223DF79}" type="datetime1">
              <a:rPr lang="fr-FR" smtClean="0"/>
              <a:t>13/05/2025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89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8F33F-E975-4693-AC80-E758CA22D4C0}" type="datetime1">
              <a:rPr lang="fr-FR" smtClean="0"/>
              <a:t>13/05/2025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08431-0E9D-4DA9-90FC-8788374336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6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9ACDDBAB-C61C-4806-F155-F20D47C517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4080710" y="2502303"/>
            <a:ext cx="5525404" cy="41169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1B3D766-9C9C-E727-5FD9-601EE52D8AF7}"/>
              </a:ext>
            </a:extLst>
          </p:cNvPr>
          <p:cNvSpPr/>
          <p:nvPr/>
        </p:nvSpPr>
        <p:spPr>
          <a:xfrm>
            <a:off x="-21126" y="6337005"/>
            <a:ext cx="9165125" cy="326657"/>
          </a:xfrm>
          <a:prstGeom prst="rect">
            <a:avLst/>
          </a:prstGeom>
          <a:solidFill>
            <a:srgbClr val="8E1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8BF552-ECDE-25DE-52DD-148D458B8FD8}"/>
              </a:ext>
            </a:extLst>
          </p:cNvPr>
          <p:cNvSpPr/>
          <p:nvPr/>
        </p:nvSpPr>
        <p:spPr>
          <a:xfrm>
            <a:off x="213851" y="415563"/>
            <a:ext cx="8716297" cy="2303056"/>
          </a:xfrm>
          <a:prstGeom prst="rect">
            <a:avLst/>
          </a:prstGeom>
          <a:solidFill>
            <a:srgbClr val="8E1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Book Antiqua" panose="02040602050305030304" pitchFamily="18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Object </a:t>
            </a:r>
            <a:r>
              <a:rPr lang="fr-FR" sz="5400" dirty="0" err="1" smtClean="0">
                <a:latin typeface="Book Antiqua" panose="02040602050305030304" pitchFamily="18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detection</a:t>
            </a:r>
            <a:r>
              <a:rPr lang="fr-FR" sz="5400" dirty="0" smtClean="0">
                <a:latin typeface="Book Antiqua" panose="02040602050305030304" pitchFamily="18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for self-</a:t>
            </a:r>
            <a:r>
              <a:rPr lang="fr-FR" sz="5400" dirty="0" err="1" smtClean="0">
                <a:latin typeface="Book Antiqua" panose="02040602050305030304" pitchFamily="18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driving</a:t>
            </a:r>
            <a:r>
              <a:rPr lang="fr-FR" sz="5400" dirty="0" smtClean="0">
                <a:latin typeface="Book Antiqua" panose="02040602050305030304" pitchFamily="18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cars</a:t>
            </a:r>
            <a:endParaRPr lang="fr-FR" sz="5400" dirty="0">
              <a:latin typeface="Book Antiqua" panose="02040602050305030304" pitchFamily="18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7F05DC4-157A-CBD2-55A8-34370E0DD99B}"/>
              </a:ext>
            </a:extLst>
          </p:cNvPr>
          <p:cNvSpPr txBox="1"/>
          <p:nvPr/>
        </p:nvSpPr>
        <p:spPr>
          <a:xfrm>
            <a:off x="213851" y="3425039"/>
            <a:ext cx="403185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Présenté par: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Touzani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Youssef</a:t>
            </a:r>
          </a:p>
          <a:p>
            <a:pPr lvl="1">
              <a:spcAft>
                <a:spcPts val="600"/>
              </a:spcAft>
            </a:pP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F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Bazzaoui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Younes</a:t>
            </a:r>
            <a:endParaRPr lang="fr-F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41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06A8B-B9A0-95F3-6457-0D748267F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F934DC-B598-CB80-43FE-B5C8DE9F1DC5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22AFB-3C01-A680-FDD1-261021A9B23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BADEA8D7-E47E-BAFA-7E79-DAC4E6E2E5D0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2916AF-E4A7-414E-7B80-B18E80F8ADB2}"/>
              </a:ext>
            </a:extLst>
          </p:cNvPr>
          <p:cNvSpPr txBox="1"/>
          <p:nvPr/>
        </p:nvSpPr>
        <p:spPr>
          <a:xfrm>
            <a:off x="733648" y="1010096"/>
            <a:ext cx="771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CNN vs SSD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F8E67A-35E4-7579-1F38-272572DB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10</a:t>
            </a:fld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53766" y="233938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0038" y="22682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37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2335770" y="208233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3208686" y="208233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786C4E24-98F7-4C0B-B1DA-8D6545B13DB1}"/>
              </a:ext>
            </a:extLst>
          </p:cNvPr>
          <p:cNvSpPr txBox="1"/>
          <p:nvPr/>
        </p:nvSpPr>
        <p:spPr>
          <a:xfrm>
            <a:off x="777951" y="1944067"/>
            <a:ext cx="7751591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CNN classique</a:t>
            </a:r>
            <a:r>
              <a:rPr lang="fr-FR" dirty="0"/>
              <a:t> est optimisé pour classer une image entière : on lui demande « Quel objet principal contient cette image ? </a:t>
            </a:r>
            <a:r>
              <a:rPr lang="fr-FR" dirty="0" smtClean="0"/>
              <a:t>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SSD</a:t>
            </a:r>
            <a:r>
              <a:rPr lang="fr-FR" dirty="0"/>
              <a:t> s’appuie sur un </a:t>
            </a:r>
            <a:r>
              <a:rPr lang="fr-FR" dirty="0" err="1"/>
              <a:t>backbone</a:t>
            </a:r>
            <a:r>
              <a:rPr lang="fr-FR" dirty="0"/>
              <a:t> CNN, mais y ajoute une tête de détection distribuant des boîtes « par défaut » à différentes résolutions pour localiser et classer chaque objet en un seul passage</a:t>
            </a:r>
            <a:r>
              <a:rPr lang="fr-F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SSD est meilleur pour la détection d’objets en temps réel, tandis qu’un CNN classique reste plus adapté à la simple classification d’images</a:t>
            </a:r>
            <a:r>
              <a:rPr lang="fr-F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69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06A8B-B9A0-95F3-6457-0D748267F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F934DC-B598-CB80-43FE-B5C8DE9F1DC5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22AFB-3C01-A680-FDD1-261021A9B23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BADEA8D7-E47E-BAFA-7E79-DAC4E6E2E5D0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2916AF-E4A7-414E-7B80-B18E80F8ADB2}"/>
              </a:ext>
            </a:extLst>
          </p:cNvPr>
          <p:cNvSpPr txBox="1"/>
          <p:nvPr/>
        </p:nvSpPr>
        <p:spPr>
          <a:xfrm>
            <a:off x="733648" y="1010096"/>
            <a:ext cx="771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CNN vs SSD (</a:t>
            </a:r>
            <a:r>
              <a:rPr lang="fr-FR" sz="2800" b="1" dirty="0" err="1" smtClean="0"/>
              <a:t>resultat</a:t>
            </a:r>
            <a:r>
              <a:rPr lang="fr-FR" sz="2800" b="1" dirty="0" smtClean="0"/>
              <a:t>)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F8E67A-35E4-7579-1F38-272572DB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11</a:t>
            </a:fld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53766" y="233938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0038" y="22682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37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2335770" y="208233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3208686" y="208233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71" y="2212132"/>
            <a:ext cx="3400102" cy="2726288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82471" y="1812022"/>
            <a:ext cx="1753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CNN (best.pt):</a:t>
            </a:r>
            <a:endParaRPr lang="fr-FR" sz="20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4879032" y="3469369"/>
            <a:ext cx="1753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SSD (best.pt):</a:t>
            </a:r>
            <a:endParaRPr lang="fr-FR" sz="20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066" y="4080017"/>
            <a:ext cx="3693661" cy="182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6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BB25F-0192-3790-1566-9942D55F0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D9D4ED2-753A-2FF7-7046-CECC0FC13C6F}"/>
              </a:ext>
            </a:extLst>
          </p:cNvPr>
          <p:cNvSpPr>
            <a:spLocks noChangeAspect="1"/>
          </p:cNvSpPr>
          <p:nvPr/>
        </p:nvSpPr>
        <p:spPr>
          <a:xfrm>
            <a:off x="-1455349" y="1909629"/>
            <a:ext cx="2986267" cy="30387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618A7AA-3870-C488-27CE-9D20F25B9C0C}"/>
              </a:ext>
            </a:extLst>
          </p:cNvPr>
          <p:cNvSpPr>
            <a:spLocks/>
          </p:cNvSpPr>
          <p:nvPr/>
        </p:nvSpPr>
        <p:spPr>
          <a:xfrm>
            <a:off x="-3452706" y="34007"/>
            <a:ext cx="6890388" cy="678998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96EEB0-CC1B-DF9C-4AA2-74BF8014BA8F}"/>
              </a:ext>
            </a:extLst>
          </p:cNvPr>
          <p:cNvSpPr>
            <a:spLocks noChangeAspect="1"/>
          </p:cNvSpPr>
          <p:nvPr/>
        </p:nvSpPr>
        <p:spPr>
          <a:xfrm>
            <a:off x="1992584" y="590379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767D7A1-BA75-B198-4F9D-183F656944C9}"/>
              </a:ext>
            </a:extLst>
          </p:cNvPr>
          <p:cNvSpPr>
            <a:spLocks noChangeAspect="1"/>
          </p:cNvSpPr>
          <p:nvPr/>
        </p:nvSpPr>
        <p:spPr>
          <a:xfrm>
            <a:off x="2948247" y="177248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896F131-A218-1838-C519-3438415D5DD1}"/>
              </a:ext>
            </a:extLst>
          </p:cNvPr>
          <p:cNvSpPr>
            <a:spLocks noChangeAspect="1"/>
          </p:cNvSpPr>
          <p:nvPr/>
        </p:nvSpPr>
        <p:spPr>
          <a:xfrm>
            <a:off x="3297689" y="313596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31C36D3-FB1D-9523-AFA4-1B552262D4B4}"/>
              </a:ext>
            </a:extLst>
          </p:cNvPr>
          <p:cNvSpPr>
            <a:spLocks noChangeAspect="1"/>
          </p:cNvSpPr>
          <p:nvPr/>
        </p:nvSpPr>
        <p:spPr>
          <a:xfrm>
            <a:off x="3084361" y="449944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70AC8DE-9B37-D0BA-6FFC-D6FC58811512}"/>
              </a:ext>
            </a:extLst>
          </p:cNvPr>
          <p:cNvSpPr>
            <a:spLocks noChangeAspect="1"/>
          </p:cNvSpPr>
          <p:nvPr/>
        </p:nvSpPr>
        <p:spPr>
          <a:xfrm>
            <a:off x="2392746" y="5655509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6AEE23-13C5-2D61-A995-8D5D529011D6}"/>
              </a:ext>
            </a:extLst>
          </p:cNvPr>
          <p:cNvSpPr/>
          <p:nvPr/>
        </p:nvSpPr>
        <p:spPr>
          <a:xfrm>
            <a:off x="-21126" y="6337005"/>
            <a:ext cx="9165125" cy="326657"/>
          </a:xfrm>
          <a:prstGeom prst="rect">
            <a:avLst/>
          </a:prstGeom>
          <a:solidFill>
            <a:srgbClr val="8E1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2713762" y="522874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BE57A7-E0A9-4A16-6B99-31E152ECD8D4}"/>
              </a:ext>
            </a:extLst>
          </p:cNvPr>
          <p:cNvSpPr txBox="1"/>
          <p:nvPr/>
        </p:nvSpPr>
        <p:spPr>
          <a:xfrm>
            <a:off x="0" y="2767280"/>
            <a:ext cx="2986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présentation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3720742" y="1670131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4071119" y="3056945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Lane </a:t>
            </a:r>
            <a:r>
              <a:rPr lang="fr-FR" sz="2400" b="1" dirty="0" err="1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fr-FR" sz="2400" b="1" dirty="0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solidFill>
                <a:srgbClr val="8E12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4150" y="4493144"/>
            <a:ext cx="2262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3060801" y="5670031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78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06A8B-B9A0-95F3-6457-0D748267F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F934DC-B598-CB80-43FE-B5C8DE9F1DC5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22AFB-3C01-A680-FDD1-261021A9B23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BADEA8D7-E47E-BAFA-7E79-DAC4E6E2E5D0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2916AF-E4A7-414E-7B80-B18E80F8ADB2}"/>
              </a:ext>
            </a:extLst>
          </p:cNvPr>
          <p:cNvSpPr txBox="1"/>
          <p:nvPr/>
        </p:nvSpPr>
        <p:spPr>
          <a:xfrm>
            <a:off x="733648" y="1010096"/>
            <a:ext cx="771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Tranformé</a:t>
            </a:r>
            <a:r>
              <a:rPr lang="fr-FR" sz="2800" b="1" dirty="0" smtClean="0"/>
              <a:t> de </a:t>
            </a:r>
            <a:r>
              <a:rPr lang="fr-FR" sz="2800" b="1" dirty="0" err="1" smtClean="0"/>
              <a:t>hough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F8E67A-35E4-7579-1F38-272572DB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13</a:t>
            </a:fld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53766" y="233938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0038" y="22682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37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3703176" y="223739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5070331" y="223605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786C4E24-98F7-4C0B-B1DA-8D6545B13DB1}"/>
              </a:ext>
            </a:extLst>
          </p:cNvPr>
          <p:cNvSpPr txBox="1"/>
          <p:nvPr/>
        </p:nvSpPr>
        <p:spPr>
          <a:xfrm>
            <a:off x="777951" y="1944067"/>
            <a:ext cx="7751591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Détection</a:t>
            </a:r>
            <a:r>
              <a:rPr lang="en-GB" dirty="0"/>
              <a:t> des contours </a:t>
            </a:r>
            <a:r>
              <a:rPr lang="en-GB" dirty="0" smtClean="0"/>
              <a:t>(</a:t>
            </a:r>
            <a:r>
              <a:rPr lang="en-GB" dirty="0" err="1" smtClean="0"/>
              <a:t>filtre</a:t>
            </a:r>
            <a:r>
              <a:rPr lang="en-GB" dirty="0" smtClean="0"/>
              <a:t> Canny</a:t>
            </a:r>
            <a:r>
              <a:rPr lang="en-GB" dirty="0"/>
              <a:t>)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Application d’un masque pour ne conserver que la région routière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Extraction des segments de lignes (</a:t>
            </a:r>
            <a:r>
              <a:rPr lang="fr-FR" dirty="0" err="1"/>
              <a:t>HoughLinesP</a:t>
            </a:r>
            <a:r>
              <a:rPr lang="fr-FR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Séparation, </a:t>
            </a:r>
            <a:r>
              <a:rPr lang="fr-FR" dirty="0" err="1"/>
              <a:t>moyennage</a:t>
            </a:r>
            <a:r>
              <a:rPr lang="fr-FR" dirty="0"/>
              <a:t> et tracé des lignes </a:t>
            </a:r>
            <a:r>
              <a:rPr lang="fr-FR" dirty="0" smtClean="0"/>
              <a:t>gauche/droite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Remplissage polygonal de la zone de la voie et fusion avec l’image initiale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406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06A8B-B9A0-95F3-6457-0D748267F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F934DC-B598-CB80-43FE-B5C8DE9F1DC5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22AFB-3C01-A680-FDD1-261021A9B23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BADEA8D7-E47E-BAFA-7E79-DAC4E6E2E5D0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2916AF-E4A7-414E-7B80-B18E80F8ADB2}"/>
              </a:ext>
            </a:extLst>
          </p:cNvPr>
          <p:cNvSpPr txBox="1"/>
          <p:nvPr/>
        </p:nvSpPr>
        <p:spPr>
          <a:xfrm>
            <a:off x="733648" y="1010096"/>
            <a:ext cx="771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Fast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lane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detection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F8E67A-35E4-7579-1F38-272572DB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14</a:t>
            </a:fld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53766" y="233938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0038" y="22682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37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3703176" y="223739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5070331" y="223605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786C4E24-98F7-4C0B-B1DA-8D6545B13DB1}"/>
              </a:ext>
            </a:extLst>
          </p:cNvPr>
          <p:cNvSpPr txBox="1"/>
          <p:nvPr/>
        </p:nvSpPr>
        <p:spPr>
          <a:xfrm>
            <a:off x="763759" y="1751925"/>
            <a:ext cx="7751591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seuillage couleur/gradient puis transformation en « </a:t>
            </a:r>
            <a:r>
              <a:rPr lang="fr-FR" dirty="0" err="1"/>
              <a:t>bird’s-eye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smtClean="0"/>
              <a:t>».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Histogramme &amp; points de départ</a:t>
            </a:r>
            <a:r>
              <a:rPr lang="fr-FR" dirty="0"/>
              <a:t> : repérage des pics gauche/droite dans la moitié basse</a:t>
            </a:r>
            <a:r>
              <a:rPr lang="fr-F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découpages verticaux (ex. 9), balayage de bas en haut avec marge et seuil de pixels pour recentrer</a:t>
            </a:r>
            <a:r>
              <a:rPr lang="fr-F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agrégation des coordonnées des pixels de route détectés pour chaque ligne</a:t>
            </a:r>
            <a:r>
              <a:rPr lang="fr-F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Ajustement d’un polynôme de degré 2 sur les points des lignes gauche et droite pour représenter les contours de la voie</a:t>
            </a:r>
            <a:r>
              <a:rPr lang="fr-F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Superposition</a:t>
            </a:r>
            <a:r>
              <a:rPr lang="fr-FR" dirty="0"/>
              <a:t> : création d’un polygone de la zone de voie, inverse « </a:t>
            </a:r>
            <a:r>
              <a:rPr lang="fr-FR" dirty="0" err="1"/>
              <a:t>bird’s-eye</a:t>
            </a:r>
            <a:r>
              <a:rPr lang="fr-FR" dirty="0"/>
              <a:t> » et overlay sur l’image originale.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402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ADCD1-D561-B20D-D31F-3F3C566D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AFD1B1-5C56-9B93-89B2-4DE53DA29874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B87D6-4BBC-8EF8-C172-6C4819034AE7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FA9303A7-75A9-19FB-73FE-948F8A366779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90C672-8B67-2D4B-4AD9-5796F2B120B4}"/>
              </a:ext>
            </a:extLst>
          </p:cNvPr>
          <p:cNvSpPr txBox="1"/>
          <p:nvPr/>
        </p:nvSpPr>
        <p:spPr>
          <a:xfrm>
            <a:off x="623944" y="1085005"/>
            <a:ext cx="817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Comparaison</a:t>
            </a:r>
            <a:endParaRPr lang="fr-FR" sz="28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BB2C58-41FA-CE00-21D0-28F4EF103114}"/>
              </a:ext>
            </a:extLst>
          </p:cNvPr>
          <p:cNvSpPr txBox="1"/>
          <p:nvPr/>
        </p:nvSpPr>
        <p:spPr>
          <a:xfrm>
            <a:off x="623944" y="1849885"/>
            <a:ext cx="7875023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La transformée de </a:t>
            </a:r>
            <a:r>
              <a:rPr lang="fr-FR" dirty="0" err="1"/>
              <a:t>Hough</a:t>
            </a:r>
            <a:r>
              <a:rPr lang="fr-FR" dirty="0"/>
              <a:t> est ralentie par la présence de nombreuses lignes parasites, surtout sur des vidéos de basse qualité après application du filtre </a:t>
            </a:r>
            <a:r>
              <a:rPr lang="fr-FR" dirty="0" err="1"/>
              <a:t>Canny</a:t>
            </a:r>
            <a:r>
              <a:rPr lang="fr-FR" dirty="0" smtClean="0"/>
              <a:t>. D’où </a:t>
            </a:r>
            <a:r>
              <a:rPr lang="fr-FR" dirty="0" err="1" smtClean="0"/>
              <a:t>Fast</a:t>
            </a:r>
            <a:r>
              <a:rPr lang="fr-FR" dirty="0" smtClean="0"/>
              <a:t> Lane plus rapide que la transformé de </a:t>
            </a:r>
            <a:r>
              <a:rPr lang="fr-FR" dirty="0" err="1" smtClean="0"/>
              <a:t>hough</a:t>
            </a:r>
            <a:endParaRPr lang="fr-FR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Les lignes détectées par </a:t>
            </a:r>
            <a:r>
              <a:rPr lang="fr-FR" dirty="0" err="1"/>
              <a:t>Hough</a:t>
            </a:r>
            <a:r>
              <a:rPr lang="fr-FR" dirty="0"/>
              <a:t> sont mieux alignées avec les marquages réels que celles produites par FLD</a:t>
            </a:r>
            <a:r>
              <a:rPr lang="fr-FR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FLD est moins sensible aux perturbations telles que les ombres, bordures ou lignes </a:t>
            </a:r>
            <a:r>
              <a:rPr lang="fr-FR" dirty="0" smtClean="0"/>
              <a:t>effacées</a:t>
            </a:r>
            <a:r>
              <a:rPr lang="fr-FR" dirty="0"/>
              <a:t> fiable grâce à l’utilisation de l’image projetée (vue du dessus) qui réduit le bruit visuel</a:t>
            </a:r>
            <a:r>
              <a:rPr lang="fr-FR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La transformée de </a:t>
            </a:r>
            <a:r>
              <a:rPr lang="fr-FR" dirty="0" err="1"/>
              <a:t>Hough</a:t>
            </a:r>
            <a:r>
              <a:rPr lang="fr-FR" dirty="0"/>
              <a:t> détecte toutes les lignes dans une zone sans distinction de leur nature ou pertinence</a:t>
            </a:r>
            <a:r>
              <a:rPr lang="fr-FR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DAA020-9E38-B050-EB03-C719A2F7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15</a:t>
            </a:fld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22AFB-3C01-A680-FDD1-261021A9B23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53766" y="233938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0038" y="22682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26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3703176" y="223739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5070331" y="223605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25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6C769-1CE9-C034-0542-C18CE457D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24" y="1807507"/>
            <a:ext cx="4393440" cy="342226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28F682-2548-3EC5-6412-B56396577E0A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E2F081-F664-3048-AF37-40827BA6AB1B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0841476B-4E31-C58F-2F10-30AEFBA3FFFF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7000CF8-EDF6-C6FE-6DAB-B07FBF47C15F}"/>
              </a:ext>
            </a:extLst>
          </p:cNvPr>
          <p:cNvSpPr txBox="1"/>
          <p:nvPr/>
        </p:nvSpPr>
        <p:spPr>
          <a:xfrm>
            <a:off x="623944" y="826769"/>
            <a:ext cx="817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Exemple de l’application des deux algorithmes </a:t>
            </a:r>
            <a:endParaRPr lang="fr-FR" sz="2800" b="1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B345BF0-F6B5-BE71-6B10-0DA988DD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16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53766" y="233938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0038" y="22682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22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3703176" y="223739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5070331" y="223605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3" y="2403601"/>
            <a:ext cx="4198012" cy="239050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251" y="1845797"/>
            <a:ext cx="4021402" cy="338054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341778" y="5387413"/>
            <a:ext cx="236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Transformé de </a:t>
            </a:r>
            <a:r>
              <a:rPr lang="fr-FR" dirty="0" err="1" smtClean="0"/>
              <a:t>hough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6600801" y="5422013"/>
            <a:ext cx="115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Fast</a:t>
            </a:r>
            <a:r>
              <a:rPr lang="fr-FR" dirty="0" smtClean="0"/>
              <a:t> Lane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603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ADCD1-D561-B20D-D31F-3F3C566D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AFD1B1-5C56-9B93-89B2-4DE53DA29874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B87D6-4BBC-8EF8-C172-6C4819034AE7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FA9303A7-75A9-19FB-73FE-948F8A366779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90C672-8B67-2D4B-4AD9-5796F2B120B4}"/>
              </a:ext>
            </a:extLst>
          </p:cNvPr>
          <p:cNvSpPr txBox="1"/>
          <p:nvPr/>
        </p:nvSpPr>
        <p:spPr>
          <a:xfrm>
            <a:off x="623944" y="1179107"/>
            <a:ext cx="817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Remarque</a:t>
            </a:r>
            <a:endParaRPr lang="fr-FR" sz="28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BB2C58-41FA-CE00-21D0-28F4EF103114}"/>
              </a:ext>
            </a:extLst>
          </p:cNvPr>
          <p:cNvSpPr txBox="1"/>
          <p:nvPr/>
        </p:nvSpPr>
        <p:spPr>
          <a:xfrm>
            <a:off x="623944" y="2007430"/>
            <a:ext cx="787502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Dans l’image de l’algorithme Faste Lane le nom a été donner par nous car c’est une combinaison de deux algorithme </a:t>
            </a:r>
            <a:r>
              <a:rPr lang="fr-FR" dirty="0" err="1" smtClean="0"/>
              <a:t>sliding</a:t>
            </a:r>
            <a:r>
              <a:rPr lang="fr-FR" dirty="0" smtClean="0"/>
              <a:t> </a:t>
            </a:r>
            <a:r>
              <a:rPr lang="fr-FR" dirty="0" err="1" smtClean="0"/>
              <a:t>window</a:t>
            </a:r>
            <a:r>
              <a:rPr lang="fr-FR" dirty="0" smtClean="0"/>
              <a:t> et vue zénithale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 smtClean="0"/>
              <a:t>Dans l’image la voie de droite est capturé et non celle de gauche c’est juste lié a un problème dans le code qu’on a pas encore trouvé la solution pour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DAA020-9E38-B050-EB03-C719A2F7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17</a:t>
            </a:fld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22AFB-3C01-A680-FDD1-261021A9B23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53766" y="233938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0038" y="22682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26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3703176" y="223739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5070331" y="223605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91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BB25F-0192-3790-1566-9942D55F0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D9D4ED2-753A-2FF7-7046-CECC0FC13C6F}"/>
              </a:ext>
            </a:extLst>
          </p:cNvPr>
          <p:cNvSpPr>
            <a:spLocks noChangeAspect="1"/>
          </p:cNvSpPr>
          <p:nvPr/>
        </p:nvSpPr>
        <p:spPr>
          <a:xfrm>
            <a:off x="-1455349" y="1909629"/>
            <a:ext cx="2986267" cy="30387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618A7AA-3870-C488-27CE-9D20F25B9C0C}"/>
              </a:ext>
            </a:extLst>
          </p:cNvPr>
          <p:cNvSpPr>
            <a:spLocks/>
          </p:cNvSpPr>
          <p:nvPr/>
        </p:nvSpPr>
        <p:spPr>
          <a:xfrm>
            <a:off x="-3452706" y="34007"/>
            <a:ext cx="6890388" cy="678998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96EEB0-CC1B-DF9C-4AA2-74BF8014BA8F}"/>
              </a:ext>
            </a:extLst>
          </p:cNvPr>
          <p:cNvSpPr>
            <a:spLocks noChangeAspect="1"/>
          </p:cNvSpPr>
          <p:nvPr/>
        </p:nvSpPr>
        <p:spPr>
          <a:xfrm>
            <a:off x="1992584" y="590379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767D7A1-BA75-B198-4F9D-183F656944C9}"/>
              </a:ext>
            </a:extLst>
          </p:cNvPr>
          <p:cNvSpPr>
            <a:spLocks noChangeAspect="1"/>
          </p:cNvSpPr>
          <p:nvPr/>
        </p:nvSpPr>
        <p:spPr>
          <a:xfrm>
            <a:off x="2948247" y="177248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896F131-A218-1838-C519-3438415D5DD1}"/>
              </a:ext>
            </a:extLst>
          </p:cNvPr>
          <p:cNvSpPr>
            <a:spLocks noChangeAspect="1"/>
          </p:cNvSpPr>
          <p:nvPr/>
        </p:nvSpPr>
        <p:spPr>
          <a:xfrm>
            <a:off x="3297689" y="313596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31C36D3-FB1D-9523-AFA4-1B552262D4B4}"/>
              </a:ext>
            </a:extLst>
          </p:cNvPr>
          <p:cNvSpPr>
            <a:spLocks noChangeAspect="1"/>
          </p:cNvSpPr>
          <p:nvPr/>
        </p:nvSpPr>
        <p:spPr>
          <a:xfrm>
            <a:off x="3084361" y="449944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70AC8DE-9B37-D0BA-6FFC-D6FC58811512}"/>
              </a:ext>
            </a:extLst>
          </p:cNvPr>
          <p:cNvSpPr>
            <a:spLocks noChangeAspect="1"/>
          </p:cNvSpPr>
          <p:nvPr/>
        </p:nvSpPr>
        <p:spPr>
          <a:xfrm>
            <a:off x="2392746" y="5655509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6AEE23-13C5-2D61-A995-8D5D529011D6}"/>
              </a:ext>
            </a:extLst>
          </p:cNvPr>
          <p:cNvSpPr/>
          <p:nvPr/>
        </p:nvSpPr>
        <p:spPr>
          <a:xfrm>
            <a:off x="-21126" y="6337005"/>
            <a:ext cx="9165125" cy="326657"/>
          </a:xfrm>
          <a:prstGeom prst="rect">
            <a:avLst/>
          </a:prstGeom>
          <a:solidFill>
            <a:srgbClr val="8E1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2713762" y="522874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BE57A7-E0A9-4A16-6B99-31E152ECD8D4}"/>
              </a:ext>
            </a:extLst>
          </p:cNvPr>
          <p:cNvSpPr txBox="1"/>
          <p:nvPr/>
        </p:nvSpPr>
        <p:spPr>
          <a:xfrm>
            <a:off x="0" y="2767280"/>
            <a:ext cx="2986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présentation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3720742" y="1670131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4071119" y="3056945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4150" y="4493144"/>
            <a:ext cx="2262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sz="2400" b="1" dirty="0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fr-FR" sz="2400" dirty="0">
              <a:solidFill>
                <a:srgbClr val="8E122C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60801" y="5670031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60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ADCD1-D561-B20D-D31F-3F3C566D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AFD1B1-5C56-9B93-89B2-4DE53DA29874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B87D6-4BBC-8EF8-C172-6C4819034AE7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FA9303A7-75A9-19FB-73FE-948F8A366779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90C672-8B67-2D4B-4AD9-5796F2B120B4}"/>
              </a:ext>
            </a:extLst>
          </p:cNvPr>
          <p:cNvSpPr txBox="1"/>
          <p:nvPr/>
        </p:nvSpPr>
        <p:spPr>
          <a:xfrm>
            <a:off x="623944" y="1179107"/>
            <a:ext cx="817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MiDas</a:t>
            </a:r>
            <a:endParaRPr lang="fr-FR" sz="28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BB2C58-41FA-CE00-21D0-28F4EF103114}"/>
              </a:ext>
            </a:extLst>
          </p:cNvPr>
          <p:cNvSpPr txBox="1"/>
          <p:nvPr/>
        </p:nvSpPr>
        <p:spPr>
          <a:xfrm>
            <a:off x="623944" y="2007430"/>
            <a:ext cx="787502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L’image est capturée et redimensionnée au format requis par le modèle</a:t>
            </a:r>
            <a:r>
              <a:rPr lang="fr-FR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Le modèle génère une </a:t>
            </a:r>
            <a:r>
              <a:rPr lang="fr-FR" b="1" dirty="0"/>
              <a:t>carte de profondeur relative</a:t>
            </a:r>
            <a:r>
              <a:rPr lang="fr-FR" dirty="0"/>
              <a:t> (valeurs numériques par pixel</a:t>
            </a:r>
            <a:r>
              <a:rPr lang="fr-FR" dirty="0" smtClean="0"/>
              <a:t>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Un point ou une zone d’intérêt est sélectionné dans </a:t>
            </a:r>
            <a:r>
              <a:rPr lang="fr-FR" dirty="0" smtClean="0"/>
              <a:t>l’image.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La valeur de profondeur à cet emplacement est extraite</a:t>
            </a:r>
            <a:r>
              <a:rPr lang="fr-FR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Cette valeur est convertie en </a:t>
            </a:r>
            <a:r>
              <a:rPr lang="fr-FR" b="1" dirty="0"/>
              <a:t>distance estimée</a:t>
            </a:r>
            <a:r>
              <a:rPr lang="fr-FR" dirty="0"/>
              <a:t> et affichée sous forme de texte.</a:t>
            </a: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DAA020-9E38-B050-EB03-C719A2F7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19</a:t>
            </a:fld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22AFB-3C01-A680-FDD1-261021A9B23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chemeClr val="bg2">
                    <a:lumMod val="75000"/>
                  </a:schemeClr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chemeClr val="bg2">
                  <a:lumMod val="75000"/>
                </a:schemeClr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80794" y="235326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6786" y="249058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26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5539990" y="233938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7089126" y="233938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7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BB25F-0192-3790-1566-9942D55F0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D9D4ED2-753A-2FF7-7046-CECC0FC13C6F}"/>
              </a:ext>
            </a:extLst>
          </p:cNvPr>
          <p:cNvSpPr>
            <a:spLocks noChangeAspect="1"/>
          </p:cNvSpPr>
          <p:nvPr/>
        </p:nvSpPr>
        <p:spPr>
          <a:xfrm>
            <a:off x="-1455349" y="1909629"/>
            <a:ext cx="2986267" cy="30387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618A7AA-3870-C488-27CE-9D20F25B9C0C}"/>
              </a:ext>
            </a:extLst>
          </p:cNvPr>
          <p:cNvSpPr>
            <a:spLocks/>
          </p:cNvSpPr>
          <p:nvPr/>
        </p:nvSpPr>
        <p:spPr>
          <a:xfrm>
            <a:off x="-3452706" y="34007"/>
            <a:ext cx="6890388" cy="678998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96EEB0-CC1B-DF9C-4AA2-74BF8014BA8F}"/>
              </a:ext>
            </a:extLst>
          </p:cNvPr>
          <p:cNvSpPr>
            <a:spLocks noChangeAspect="1"/>
          </p:cNvSpPr>
          <p:nvPr/>
        </p:nvSpPr>
        <p:spPr>
          <a:xfrm>
            <a:off x="1992584" y="590379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767D7A1-BA75-B198-4F9D-183F656944C9}"/>
              </a:ext>
            </a:extLst>
          </p:cNvPr>
          <p:cNvSpPr>
            <a:spLocks noChangeAspect="1"/>
          </p:cNvSpPr>
          <p:nvPr/>
        </p:nvSpPr>
        <p:spPr>
          <a:xfrm>
            <a:off x="2948247" y="177248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896F131-A218-1838-C519-3438415D5DD1}"/>
              </a:ext>
            </a:extLst>
          </p:cNvPr>
          <p:cNvSpPr>
            <a:spLocks noChangeAspect="1"/>
          </p:cNvSpPr>
          <p:nvPr/>
        </p:nvSpPr>
        <p:spPr>
          <a:xfrm>
            <a:off x="3297689" y="313596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31C36D3-FB1D-9523-AFA4-1B552262D4B4}"/>
              </a:ext>
            </a:extLst>
          </p:cNvPr>
          <p:cNvSpPr>
            <a:spLocks noChangeAspect="1"/>
          </p:cNvSpPr>
          <p:nvPr/>
        </p:nvSpPr>
        <p:spPr>
          <a:xfrm>
            <a:off x="3084361" y="449944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70AC8DE-9B37-D0BA-6FFC-D6FC58811512}"/>
              </a:ext>
            </a:extLst>
          </p:cNvPr>
          <p:cNvSpPr>
            <a:spLocks noChangeAspect="1"/>
          </p:cNvSpPr>
          <p:nvPr/>
        </p:nvSpPr>
        <p:spPr>
          <a:xfrm>
            <a:off x="2392746" y="5655509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6AEE23-13C5-2D61-A995-8D5D529011D6}"/>
              </a:ext>
            </a:extLst>
          </p:cNvPr>
          <p:cNvSpPr/>
          <p:nvPr/>
        </p:nvSpPr>
        <p:spPr>
          <a:xfrm>
            <a:off x="-21126" y="6337005"/>
            <a:ext cx="9165125" cy="326657"/>
          </a:xfrm>
          <a:prstGeom prst="rect">
            <a:avLst/>
          </a:prstGeom>
          <a:solidFill>
            <a:srgbClr val="8E1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2713762" y="522874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2400" b="1" dirty="0">
              <a:solidFill>
                <a:srgbClr val="8E12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BE57A7-E0A9-4A16-6B99-31E152ECD8D4}"/>
              </a:ext>
            </a:extLst>
          </p:cNvPr>
          <p:cNvSpPr txBox="1"/>
          <p:nvPr/>
        </p:nvSpPr>
        <p:spPr>
          <a:xfrm>
            <a:off x="0" y="2767280"/>
            <a:ext cx="2986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présentation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3720742" y="1670131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fr-FR" sz="2400" b="1" dirty="0">
              <a:solidFill>
                <a:srgbClr val="8E12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4071119" y="3056945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Lane </a:t>
            </a:r>
            <a:r>
              <a:rPr lang="fr-FR" sz="2400" b="1" dirty="0" err="1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fr-FR" sz="2400" b="1" dirty="0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solidFill>
                <a:srgbClr val="8E12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4150" y="4493144"/>
            <a:ext cx="2262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sz="2400" b="1" dirty="0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3060801" y="5670031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207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ADCD1-D561-B20D-D31F-3F3C566D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AFD1B1-5C56-9B93-89B2-4DE53DA29874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B87D6-4BBC-8EF8-C172-6C4819034AE7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FA9303A7-75A9-19FB-73FE-948F8A366779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90C672-8B67-2D4B-4AD9-5796F2B120B4}"/>
              </a:ext>
            </a:extLst>
          </p:cNvPr>
          <p:cNvSpPr txBox="1"/>
          <p:nvPr/>
        </p:nvSpPr>
        <p:spPr>
          <a:xfrm>
            <a:off x="623944" y="1179107"/>
            <a:ext cx="817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Methode</a:t>
            </a:r>
            <a:r>
              <a:rPr lang="fr-FR" sz="2800" b="1" dirty="0" smtClean="0"/>
              <a:t> Optique</a:t>
            </a:r>
            <a:endParaRPr lang="fr-FR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ABB2C58-41FA-CE00-21D0-28F4EF103114}"/>
                  </a:ext>
                </a:extLst>
              </p:cNvPr>
              <p:cNvSpPr txBox="1"/>
              <p:nvPr/>
            </p:nvSpPr>
            <p:spPr>
              <a:xfrm>
                <a:off x="623944" y="2007430"/>
                <a:ext cx="7875023" cy="4620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r-FR" dirty="0" smtClean="0"/>
                  <a:t>Une image de référence est utilisée à </a:t>
                </a:r>
                <a:r>
                  <a:rPr lang="fr-FR" b="1" dirty="0"/>
                  <a:t>distance connue</a:t>
                </a:r>
                <a:r>
                  <a:rPr lang="fr-FR" dirty="0"/>
                  <a:t>, avec un objet (piéton ou voiture) de </a:t>
                </a:r>
                <a:r>
                  <a:rPr lang="fr-FR" b="1" dirty="0"/>
                  <a:t>taille réelle connue</a:t>
                </a:r>
                <a:r>
                  <a:rPr lang="fr-FR" dirty="0" smtClean="0"/>
                  <a:t>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fr-FR" dirty="0" smtClean="0"/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r-FR" dirty="0"/>
                  <a:t>Le modèle détecte l’objet et mesure sa </a:t>
                </a:r>
                <a:r>
                  <a:rPr lang="fr-FR" b="1" dirty="0"/>
                  <a:t>largeur en pixels</a:t>
                </a:r>
                <a:r>
                  <a:rPr lang="fr-FR" dirty="0"/>
                  <a:t> dans l’image de référence</a:t>
                </a:r>
                <a:r>
                  <a:rPr lang="fr-FR" dirty="0" smtClean="0"/>
                  <a:t>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r-FR" dirty="0"/>
                  <a:t>On calcule la </a:t>
                </a:r>
                <a:r>
                  <a:rPr lang="fr-FR" b="1" dirty="0"/>
                  <a:t>focale virtuelle</a:t>
                </a:r>
                <a:r>
                  <a:rPr lang="fr-FR" dirty="0"/>
                  <a:t> avec la formule </a:t>
                </a:r>
                <a:r>
                  <a:rPr lang="fr-FR" dirty="0" smtClean="0"/>
                  <a:t>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GB" dirty="0" smtClean="0"/>
                  <a:t>				</a:t>
                </a:r>
                <a:r>
                  <a:rPr lang="en-GB" dirty="0" err="1" smtClean="0"/>
                  <a:t>focale</a:t>
                </a:r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𝑙𝑎𝑟𝑔𝑒𝑢𝑟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∗ 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𝑐𝑜𝑛𝑛𝑢𝑒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𝑙𝑎𝑟𝑔𝑒𝑢𝑟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𝑒𝑙𝑙𝑒</m:t>
                        </m:r>
                      </m:den>
                    </m:f>
                  </m:oMath>
                </a14:m>
                <a:endParaRPr lang="en-GB" dirty="0"/>
              </a:p>
              <a:p>
                <a:pPr>
                  <a:spcBef>
                    <a:spcPts val="600"/>
                  </a:spcBef>
                </a:pPr>
                <a:endParaRPr lang="fr-FR" dirty="0"/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r-FR" dirty="0"/>
                  <a:t>En temps réel, la largeur de l’objet détecté est mesurée dans l’image courante</a:t>
                </a:r>
                <a:r>
                  <a:rPr lang="fr-FR" dirty="0" smtClean="0"/>
                  <a:t>.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fr-FR" dirty="0"/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fr-FR" dirty="0"/>
                  <a:t>On applique la formule inverse pour estimer la </a:t>
                </a:r>
                <a:r>
                  <a:rPr lang="fr-FR" b="1" dirty="0"/>
                  <a:t>distance</a:t>
                </a:r>
                <a:r>
                  <a:rPr lang="fr-FR" dirty="0"/>
                  <a:t> jusqu’à l’objet.</a:t>
                </a:r>
                <a:endParaRPr lang="fr-FR" dirty="0"/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ABB2C58-41FA-CE00-21D0-28F4EF103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4" y="2007430"/>
                <a:ext cx="7875023" cy="4620304"/>
              </a:xfrm>
              <a:prstGeom prst="rect">
                <a:avLst/>
              </a:prstGeom>
              <a:blipFill>
                <a:blip r:embed="rId2"/>
                <a:stretch>
                  <a:fillRect l="-464" t="-6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DAA020-9E38-B050-EB03-C719A2F7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20</a:t>
            </a:fld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22AFB-3C01-A680-FDD1-261021A9B23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chemeClr val="bg2">
                    <a:lumMod val="75000"/>
                  </a:schemeClr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chemeClr val="bg2">
                  <a:lumMod val="75000"/>
                </a:schemeClr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80794" y="235326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6786" y="249058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26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5539990" y="233938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7089126" y="233938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557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ADCD1-D561-B20D-D31F-3F3C566D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AFD1B1-5C56-9B93-89B2-4DE53DA29874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B87D6-4BBC-8EF8-C172-6C4819034AE7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FA9303A7-75A9-19FB-73FE-948F8A366779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90C672-8B67-2D4B-4AD9-5796F2B120B4}"/>
              </a:ext>
            </a:extLst>
          </p:cNvPr>
          <p:cNvSpPr txBox="1"/>
          <p:nvPr/>
        </p:nvSpPr>
        <p:spPr>
          <a:xfrm>
            <a:off x="623944" y="1012221"/>
            <a:ext cx="817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Comparaison</a:t>
            </a:r>
            <a:endParaRPr lang="fr-FR" sz="28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BB2C58-41FA-CE00-21D0-28F4EF103114}"/>
              </a:ext>
            </a:extLst>
          </p:cNvPr>
          <p:cNvSpPr txBox="1"/>
          <p:nvPr/>
        </p:nvSpPr>
        <p:spPr>
          <a:xfrm>
            <a:off x="582309" y="1697037"/>
            <a:ext cx="7875023" cy="5801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b="1" dirty="0"/>
              <a:t>Méthode géométrique</a:t>
            </a:r>
            <a:r>
              <a:rPr lang="fr-FR" dirty="0"/>
              <a:t> (largeur connue + focale) </a:t>
            </a:r>
            <a:r>
              <a:rPr lang="fr-FR" dirty="0" smtClean="0"/>
              <a:t>: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Très rapide (&gt; 500 FPS), adaptée aux systèmes embarqués</a:t>
            </a:r>
            <a:r>
              <a:rPr lang="fr-FR" dirty="0" smtClean="0"/>
              <a:t>.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Précision dépendante de la </a:t>
            </a:r>
            <a:r>
              <a:rPr lang="fr-FR" b="1" dirty="0"/>
              <a:t>forme uniforme des objets</a:t>
            </a:r>
            <a:r>
              <a:rPr lang="fr-FR" dirty="0"/>
              <a:t> et de la </a:t>
            </a:r>
            <a:r>
              <a:rPr lang="fr-FR" b="1" dirty="0"/>
              <a:t>qualité des détections</a:t>
            </a:r>
            <a:r>
              <a:rPr lang="fr-FR" dirty="0" smtClean="0"/>
              <a:t>.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Erreur quadratique moyenne (RMS) ≈ </a:t>
            </a:r>
            <a:r>
              <a:rPr lang="fr-FR" b="1" dirty="0"/>
              <a:t>1,8 m à 10 m</a:t>
            </a:r>
            <a:r>
              <a:rPr lang="fr-FR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b="1" dirty="0" err="1"/>
              <a:t>MiDaS</a:t>
            </a:r>
            <a:r>
              <a:rPr lang="fr-FR" b="1" dirty="0"/>
              <a:t> (estimation de profondeur dense)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Plus coûteux en calcul (~ 30 FPS</a:t>
            </a:r>
            <a:r>
              <a:rPr lang="fr-FR" dirty="0" smtClean="0"/>
              <a:t>).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Fournit une </a:t>
            </a:r>
            <a:r>
              <a:rPr lang="fr-FR" b="1" dirty="0"/>
              <a:t>profondeur par pixel</a:t>
            </a:r>
            <a:r>
              <a:rPr lang="fr-FR" dirty="0"/>
              <a:t>, plus robuste aux variations de perspective</a:t>
            </a:r>
            <a:r>
              <a:rPr lang="fr-FR" dirty="0" smtClean="0"/>
              <a:t>.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Utilise une </a:t>
            </a:r>
            <a:r>
              <a:rPr lang="fr-FR" b="1" dirty="0"/>
              <a:t>mise à l’échelle dynamique</a:t>
            </a:r>
            <a:r>
              <a:rPr lang="fr-FR" dirty="0"/>
              <a:t> (basée sur l’historique des détections</a:t>
            </a:r>
            <a:r>
              <a:rPr lang="fr-FR" dirty="0" smtClean="0"/>
              <a:t>).</a:t>
            </a:r>
          </a:p>
          <a:p>
            <a:pPr marL="1200150" lvl="2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fr-FR" dirty="0"/>
              <a:t>Réduit l’erreur RMS à </a:t>
            </a:r>
            <a:r>
              <a:rPr lang="fr-FR" b="1" dirty="0"/>
              <a:t>0,9 m à 10 m</a:t>
            </a:r>
            <a:r>
              <a:rPr lang="fr-FR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La méthode géométrique privilégie la </a:t>
            </a:r>
            <a:r>
              <a:rPr lang="fr-FR" b="1" dirty="0"/>
              <a:t>vitesse</a:t>
            </a:r>
            <a:r>
              <a:rPr lang="fr-FR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 err="1"/>
              <a:t>MiDaS</a:t>
            </a:r>
            <a:r>
              <a:rPr lang="fr-FR" dirty="0"/>
              <a:t> offre une </a:t>
            </a:r>
            <a:r>
              <a:rPr lang="fr-FR" b="1" dirty="0"/>
              <a:t>meilleure précision</a:t>
            </a:r>
            <a:r>
              <a:rPr lang="fr-FR" dirty="0"/>
              <a:t>, avec un coût de calcul plus élevé.</a:t>
            </a:r>
            <a:endParaRPr lang="fr-FR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  <a:p>
            <a:pPr>
              <a:spcBef>
                <a:spcPts val="600"/>
              </a:spcBef>
            </a:pP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DAA020-9E38-B050-EB03-C719A2F7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21</a:t>
            </a:fld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22AFB-3C01-A680-FDD1-261021A9B23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chemeClr val="bg2">
                    <a:lumMod val="75000"/>
                  </a:schemeClr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chemeClr val="bg2">
                  <a:lumMod val="75000"/>
                </a:schemeClr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80794" y="235326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6786" y="249058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26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5539990" y="233938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7089126" y="233938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994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95EE1-B23E-F98F-4F76-DEE998C9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353CC7-31F6-82C0-1878-A3D69F4F51B7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24236-CD9A-23DA-3374-FD8BF0071525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7F5268C3-3C77-926F-9872-0DE312AF4456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7A1968C-3E41-3A69-FB17-51FC5CF58406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Introduction</a:t>
            </a:r>
          </a:p>
        </p:txBody>
      </p:sp>
      <p:sp>
        <p:nvSpPr>
          <p:cNvPr id="24" name="Accolade ouvrante 15">
            <a:extLst>
              <a:ext uri="{FF2B5EF4-FFF2-40B4-BE49-F238E27FC236}">
                <a16:creationId xmlns:a16="http://schemas.microsoft.com/office/drawing/2014/main" id="{D35CF6FB-2B30-F9B4-7592-AD0604E23566}"/>
              </a:ext>
            </a:extLst>
          </p:cNvPr>
          <p:cNvSpPr/>
          <p:nvPr/>
        </p:nvSpPr>
        <p:spPr>
          <a:xfrm>
            <a:off x="3957343" y="214378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ouvrante 15">
            <a:extLst>
              <a:ext uri="{FF2B5EF4-FFF2-40B4-BE49-F238E27FC236}">
                <a16:creationId xmlns:a16="http://schemas.microsoft.com/office/drawing/2014/main" id="{E3609457-97D6-0839-EF53-BD8544505BF3}"/>
              </a:ext>
            </a:extLst>
          </p:cNvPr>
          <p:cNvSpPr/>
          <p:nvPr/>
        </p:nvSpPr>
        <p:spPr>
          <a:xfrm flipH="1">
            <a:off x="5083122" y="214378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AEEF1FF-25E3-8A47-618D-185DCB34EE4A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Dens. Based Cluster.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6F0BA9-BBF2-369A-C051-D7ABBFC21C17}"/>
              </a:ext>
            </a:extLst>
          </p:cNvPr>
          <p:cNvSpPr txBox="1"/>
          <p:nvPr/>
        </p:nvSpPr>
        <p:spPr>
          <a:xfrm>
            <a:off x="3982058" y="22511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DBSCAN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24AB0F-B42F-5F20-80A6-C67DEF9E9E17}"/>
              </a:ext>
            </a:extLst>
          </p:cNvPr>
          <p:cNvSpPr txBox="1"/>
          <p:nvPr/>
        </p:nvSpPr>
        <p:spPr>
          <a:xfrm>
            <a:off x="5453766" y="233938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Variantes DBSCAN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36C202-9C40-BA72-0A98-C80A935C90B5}"/>
              </a:ext>
            </a:extLst>
          </p:cNvPr>
          <p:cNvSpPr txBox="1"/>
          <p:nvPr/>
        </p:nvSpPr>
        <p:spPr>
          <a:xfrm>
            <a:off x="7500038" y="22682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Conclusion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082C8E-8600-36B9-90EA-476881A129C3}"/>
              </a:ext>
            </a:extLst>
          </p:cNvPr>
          <p:cNvSpPr txBox="1"/>
          <p:nvPr/>
        </p:nvSpPr>
        <p:spPr>
          <a:xfrm>
            <a:off x="623944" y="826769"/>
            <a:ext cx="817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0"/>
              </a:spcAft>
            </a:pPr>
            <a:r>
              <a:rPr lang="fr-FR" sz="2800" b="1" dirty="0" smtClean="0"/>
              <a:t>Test</a:t>
            </a:r>
            <a:endParaRPr lang="fr-FR" sz="2800" b="1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98940B1-700A-981A-B679-A542D4E7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22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44" y="1789692"/>
            <a:ext cx="4387452" cy="2435206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623944" y="4446165"/>
            <a:ext cx="43842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Ici c’est avec </a:t>
            </a:r>
            <a:r>
              <a:rPr lang="fr-FR" dirty="0" err="1" smtClean="0"/>
              <a:t>MiDas</a:t>
            </a:r>
            <a:endParaRPr lang="fr-FR" dirty="0" smtClean="0"/>
          </a:p>
          <a:p>
            <a:endParaRPr lang="fr-FR" dirty="0"/>
          </a:p>
          <a:p>
            <a:r>
              <a:rPr lang="fr-FR" sz="1400" dirty="0" smtClean="0"/>
              <a:t> (la distance apparait dans le terminale)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404" y="2053182"/>
            <a:ext cx="3630658" cy="1908225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5225798" y="4224898"/>
            <a:ext cx="357077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Ici on utilise la méthode Optique</a:t>
            </a:r>
          </a:p>
          <a:p>
            <a:endParaRPr lang="fr-FR" dirty="0" smtClean="0"/>
          </a:p>
          <a:p>
            <a:r>
              <a:rPr lang="fr-FR" sz="1400" dirty="0" smtClean="0"/>
              <a:t>Il est a noter que on a essayer de faire des action en fonction de la distance comme ici la distance est inferieure a 100m donc un message est apparu pour notifier  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33559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BB25F-0192-3790-1566-9942D55F0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D9D4ED2-753A-2FF7-7046-CECC0FC13C6F}"/>
              </a:ext>
            </a:extLst>
          </p:cNvPr>
          <p:cNvSpPr>
            <a:spLocks noChangeAspect="1"/>
          </p:cNvSpPr>
          <p:nvPr/>
        </p:nvSpPr>
        <p:spPr>
          <a:xfrm>
            <a:off x="-1455349" y="1909629"/>
            <a:ext cx="2986267" cy="30387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618A7AA-3870-C488-27CE-9D20F25B9C0C}"/>
              </a:ext>
            </a:extLst>
          </p:cNvPr>
          <p:cNvSpPr>
            <a:spLocks/>
          </p:cNvSpPr>
          <p:nvPr/>
        </p:nvSpPr>
        <p:spPr>
          <a:xfrm>
            <a:off x="-3452706" y="34007"/>
            <a:ext cx="6890388" cy="678998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96EEB0-CC1B-DF9C-4AA2-74BF8014BA8F}"/>
              </a:ext>
            </a:extLst>
          </p:cNvPr>
          <p:cNvSpPr>
            <a:spLocks noChangeAspect="1"/>
          </p:cNvSpPr>
          <p:nvPr/>
        </p:nvSpPr>
        <p:spPr>
          <a:xfrm>
            <a:off x="1992584" y="590379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767D7A1-BA75-B198-4F9D-183F656944C9}"/>
              </a:ext>
            </a:extLst>
          </p:cNvPr>
          <p:cNvSpPr>
            <a:spLocks noChangeAspect="1"/>
          </p:cNvSpPr>
          <p:nvPr/>
        </p:nvSpPr>
        <p:spPr>
          <a:xfrm>
            <a:off x="2948247" y="177248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896F131-A218-1838-C519-3438415D5DD1}"/>
              </a:ext>
            </a:extLst>
          </p:cNvPr>
          <p:cNvSpPr>
            <a:spLocks noChangeAspect="1"/>
          </p:cNvSpPr>
          <p:nvPr/>
        </p:nvSpPr>
        <p:spPr>
          <a:xfrm>
            <a:off x="3297689" y="313596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31C36D3-FB1D-9523-AFA4-1B552262D4B4}"/>
              </a:ext>
            </a:extLst>
          </p:cNvPr>
          <p:cNvSpPr>
            <a:spLocks noChangeAspect="1"/>
          </p:cNvSpPr>
          <p:nvPr/>
        </p:nvSpPr>
        <p:spPr>
          <a:xfrm>
            <a:off x="3084361" y="449944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70AC8DE-9B37-D0BA-6FFC-D6FC58811512}"/>
              </a:ext>
            </a:extLst>
          </p:cNvPr>
          <p:cNvSpPr>
            <a:spLocks noChangeAspect="1"/>
          </p:cNvSpPr>
          <p:nvPr/>
        </p:nvSpPr>
        <p:spPr>
          <a:xfrm>
            <a:off x="2392746" y="5655509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6AEE23-13C5-2D61-A995-8D5D529011D6}"/>
              </a:ext>
            </a:extLst>
          </p:cNvPr>
          <p:cNvSpPr/>
          <p:nvPr/>
        </p:nvSpPr>
        <p:spPr>
          <a:xfrm>
            <a:off x="-21126" y="6337005"/>
            <a:ext cx="9165125" cy="326657"/>
          </a:xfrm>
          <a:prstGeom prst="rect">
            <a:avLst/>
          </a:prstGeom>
          <a:solidFill>
            <a:srgbClr val="8E1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2713762" y="522874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BE57A7-E0A9-4A16-6B99-31E152ECD8D4}"/>
              </a:ext>
            </a:extLst>
          </p:cNvPr>
          <p:cNvSpPr txBox="1"/>
          <p:nvPr/>
        </p:nvSpPr>
        <p:spPr>
          <a:xfrm>
            <a:off x="0" y="2767280"/>
            <a:ext cx="2986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présentation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3720742" y="1670131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4071119" y="3056945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4150" y="4493144"/>
            <a:ext cx="2262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3060801" y="5670031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dirty="0">
              <a:solidFill>
                <a:srgbClr val="8E1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70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ADCD1-D561-B20D-D31F-3F3C566D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0AFD1B1-5C56-9B93-89B2-4DE53DA29874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B87D6-4BBC-8EF8-C172-6C4819034AE7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FA9303A7-75A9-19FB-73FE-948F8A366779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290C672-8B67-2D4B-4AD9-5796F2B120B4}"/>
              </a:ext>
            </a:extLst>
          </p:cNvPr>
          <p:cNvSpPr txBox="1"/>
          <p:nvPr/>
        </p:nvSpPr>
        <p:spPr>
          <a:xfrm>
            <a:off x="619802" y="826769"/>
            <a:ext cx="817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Conclusion</a:t>
            </a:r>
            <a:endParaRPr lang="fr-FR" sz="28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BB2C58-41FA-CE00-21D0-28F4EF103114}"/>
              </a:ext>
            </a:extLst>
          </p:cNvPr>
          <p:cNvSpPr txBox="1"/>
          <p:nvPr/>
        </p:nvSpPr>
        <p:spPr>
          <a:xfrm>
            <a:off x="582309" y="1492602"/>
            <a:ext cx="787502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Nous avons comparé plusieurs algorithmes de détection et d’estimation de distance appliqués à la conduite assistée</a:t>
            </a:r>
            <a:r>
              <a:rPr lang="fr-FR" dirty="0" smtClean="0"/>
              <a:t>.</a:t>
            </a: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La </a:t>
            </a:r>
            <a:r>
              <a:rPr lang="fr-FR" b="1" dirty="0"/>
              <a:t>transformée de </a:t>
            </a:r>
            <a:r>
              <a:rPr lang="fr-FR" b="1" dirty="0" err="1"/>
              <a:t>Hough</a:t>
            </a:r>
            <a:r>
              <a:rPr lang="fr-FR" dirty="0"/>
              <a:t> offre une précision correcte, mais reste sensible au bruit et aux lignes parasites</a:t>
            </a:r>
            <a:r>
              <a:rPr lang="fr-FR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Le </a:t>
            </a:r>
            <a:r>
              <a:rPr lang="fr-FR" b="1" dirty="0" err="1"/>
              <a:t>Fast</a:t>
            </a:r>
            <a:r>
              <a:rPr lang="fr-FR" b="1" dirty="0"/>
              <a:t> Lane </a:t>
            </a:r>
            <a:r>
              <a:rPr lang="fr-FR" b="1" dirty="0" err="1"/>
              <a:t>Detection</a:t>
            </a:r>
            <a:r>
              <a:rPr lang="fr-FR" b="1" dirty="0"/>
              <a:t> (FLD)</a:t>
            </a:r>
            <a:r>
              <a:rPr lang="fr-FR" dirty="0"/>
              <a:t> est plus rapide et plus robuste, surtout sur route courbe ou en conditions dégradées</a:t>
            </a:r>
            <a:r>
              <a:rPr lang="fr-FR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Pour l’estimation de distance, la </a:t>
            </a:r>
            <a:r>
              <a:rPr lang="fr-FR" b="1" dirty="0"/>
              <a:t>méthode géométrique</a:t>
            </a:r>
            <a:r>
              <a:rPr lang="fr-FR" dirty="0"/>
              <a:t> est ultra-rapide, mais limitée en précision</a:t>
            </a:r>
            <a:r>
              <a:rPr lang="fr-FR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/>
              <a:t>L’approche </a:t>
            </a:r>
            <a:r>
              <a:rPr lang="fr-FR" b="1" dirty="0" err="1"/>
              <a:t>MiDaS</a:t>
            </a:r>
            <a:r>
              <a:rPr lang="fr-FR" dirty="0"/>
              <a:t>, bien que plus coûteuse en calcul, fournit une estimation plus fine et robuste de la profondeur</a:t>
            </a:r>
            <a:r>
              <a:rPr lang="fr-FR" dirty="0" smtClean="0"/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b="1" dirty="0"/>
              <a:t>Le choix de la méthode dépend donc du compromis visé</a:t>
            </a:r>
            <a:r>
              <a:rPr lang="fr-FR" dirty="0"/>
              <a:t> : vitesse d’exécution ou précision des résultats.</a:t>
            </a:r>
            <a:endParaRPr lang="fr-FR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DAA020-9E38-B050-EB03-C719A2F7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24</a:t>
            </a:fld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422AFB-3C01-A680-FDD1-261021A9B23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chemeClr val="bg2">
                    <a:lumMod val="75000"/>
                  </a:schemeClr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chemeClr val="bg2">
                  <a:lumMod val="75000"/>
                </a:schemeClr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80794" y="235326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6786" y="249058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26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7579898" y="241740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8647058" y="246382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337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B8528-F823-D276-2C84-CB557C8F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1656D1-E1ED-702F-38E8-EE562FC5D058}"/>
              </a:ext>
            </a:extLst>
          </p:cNvPr>
          <p:cNvSpPr/>
          <p:nvPr/>
        </p:nvSpPr>
        <p:spPr>
          <a:xfrm>
            <a:off x="-21126" y="6337005"/>
            <a:ext cx="9165125" cy="326657"/>
          </a:xfrm>
          <a:prstGeom prst="rect">
            <a:avLst/>
          </a:prstGeom>
          <a:solidFill>
            <a:srgbClr val="8E1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A62DCB-B672-784F-BF57-BEF588926B61}"/>
              </a:ext>
            </a:extLst>
          </p:cNvPr>
          <p:cNvSpPr/>
          <p:nvPr/>
        </p:nvSpPr>
        <p:spPr>
          <a:xfrm>
            <a:off x="203287" y="1836856"/>
            <a:ext cx="8716297" cy="2303056"/>
          </a:xfrm>
          <a:prstGeom prst="rect">
            <a:avLst/>
          </a:prstGeom>
          <a:solidFill>
            <a:srgbClr val="8E1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ok Antiqua" panose="02040602050305030304" pitchFamily="18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Merci pour votre attention!</a:t>
            </a:r>
          </a:p>
        </p:txBody>
      </p:sp>
    </p:spTree>
    <p:extLst>
      <p:ext uri="{BB962C8B-B14F-4D97-AF65-F5344CB8AC3E}">
        <p14:creationId xmlns:p14="http://schemas.microsoft.com/office/powerpoint/2010/main" val="333210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BB25F-0192-3790-1566-9942D55F0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D9D4ED2-753A-2FF7-7046-CECC0FC13C6F}"/>
              </a:ext>
            </a:extLst>
          </p:cNvPr>
          <p:cNvSpPr>
            <a:spLocks noChangeAspect="1"/>
          </p:cNvSpPr>
          <p:nvPr/>
        </p:nvSpPr>
        <p:spPr>
          <a:xfrm>
            <a:off x="-1455349" y="1909629"/>
            <a:ext cx="2986267" cy="30387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618A7AA-3870-C488-27CE-9D20F25B9C0C}"/>
              </a:ext>
            </a:extLst>
          </p:cNvPr>
          <p:cNvSpPr>
            <a:spLocks/>
          </p:cNvSpPr>
          <p:nvPr/>
        </p:nvSpPr>
        <p:spPr>
          <a:xfrm>
            <a:off x="-3452706" y="34007"/>
            <a:ext cx="6890388" cy="678998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96EEB0-CC1B-DF9C-4AA2-74BF8014BA8F}"/>
              </a:ext>
            </a:extLst>
          </p:cNvPr>
          <p:cNvSpPr>
            <a:spLocks noChangeAspect="1"/>
          </p:cNvSpPr>
          <p:nvPr/>
        </p:nvSpPr>
        <p:spPr>
          <a:xfrm>
            <a:off x="1992584" y="590379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767D7A1-BA75-B198-4F9D-183F656944C9}"/>
              </a:ext>
            </a:extLst>
          </p:cNvPr>
          <p:cNvSpPr>
            <a:spLocks noChangeAspect="1"/>
          </p:cNvSpPr>
          <p:nvPr/>
        </p:nvSpPr>
        <p:spPr>
          <a:xfrm>
            <a:off x="2948247" y="177248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896F131-A218-1838-C519-3438415D5DD1}"/>
              </a:ext>
            </a:extLst>
          </p:cNvPr>
          <p:cNvSpPr>
            <a:spLocks noChangeAspect="1"/>
          </p:cNvSpPr>
          <p:nvPr/>
        </p:nvSpPr>
        <p:spPr>
          <a:xfrm>
            <a:off x="3297689" y="313596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31C36D3-FB1D-9523-AFA4-1B552262D4B4}"/>
              </a:ext>
            </a:extLst>
          </p:cNvPr>
          <p:cNvSpPr>
            <a:spLocks noChangeAspect="1"/>
          </p:cNvSpPr>
          <p:nvPr/>
        </p:nvSpPr>
        <p:spPr>
          <a:xfrm>
            <a:off x="3084361" y="449944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70AC8DE-9B37-D0BA-6FFC-D6FC58811512}"/>
              </a:ext>
            </a:extLst>
          </p:cNvPr>
          <p:cNvSpPr>
            <a:spLocks noChangeAspect="1"/>
          </p:cNvSpPr>
          <p:nvPr/>
        </p:nvSpPr>
        <p:spPr>
          <a:xfrm>
            <a:off x="2392746" y="5655509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6AEE23-13C5-2D61-A995-8D5D529011D6}"/>
              </a:ext>
            </a:extLst>
          </p:cNvPr>
          <p:cNvSpPr/>
          <p:nvPr/>
        </p:nvSpPr>
        <p:spPr>
          <a:xfrm>
            <a:off x="-21126" y="6337005"/>
            <a:ext cx="9165125" cy="326657"/>
          </a:xfrm>
          <a:prstGeom prst="rect">
            <a:avLst/>
          </a:prstGeom>
          <a:solidFill>
            <a:srgbClr val="8E1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2713762" y="522874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smtClean="0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2400" b="1" dirty="0">
              <a:solidFill>
                <a:srgbClr val="8E12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BE57A7-E0A9-4A16-6B99-31E152ECD8D4}"/>
              </a:ext>
            </a:extLst>
          </p:cNvPr>
          <p:cNvSpPr txBox="1"/>
          <p:nvPr/>
        </p:nvSpPr>
        <p:spPr>
          <a:xfrm>
            <a:off x="0" y="2767280"/>
            <a:ext cx="2986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présentation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3720742" y="1670131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4071119" y="3056945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 </a:t>
            </a:r>
            <a:r>
              <a:rPr lang="fr-F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4150" y="4493144"/>
            <a:ext cx="2262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3060801" y="5670031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639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7E374-B4A9-A935-5DE5-4B7CBF888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B971CE-50D9-705C-5ACA-2DCF4E54B6F2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5AC14-6C16-D017-3DAF-863D007B025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CFE502F5-B84B-2446-4D50-C6F8BD92DD65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53766" y="233938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0038" y="22682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21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449423" y="233938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1575202" y="233938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989DC7-3D51-4C7A-B696-3A8D1A77E547}"/>
              </a:ext>
            </a:extLst>
          </p:cNvPr>
          <p:cNvSpPr txBox="1"/>
          <p:nvPr/>
        </p:nvSpPr>
        <p:spPr>
          <a:xfrm>
            <a:off x="733648" y="1533316"/>
            <a:ext cx="7908907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Chaque année des milliers meurent sur la route a cause des accident 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La plus part des accident peuvent être retracer a l’inattention du conducteur </a:t>
            </a:r>
            <a:endParaRPr lang="fr-F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On est dans un siècle ou on peut changer notre réalité a l’aide de l’avancer technologique </a:t>
            </a:r>
            <a:endParaRPr lang="en-GB" dirty="0"/>
          </a:p>
        </p:txBody>
      </p:sp>
      <p:sp>
        <p:nvSpPr>
          <p:cNvPr id="27" name="ZoneTexte 8">
            <a:extLst>
              <a:ext uri="{FF2B5EF4-FFF2-40B4-BE49-F238E27FC236}">
                <a16:creationId xmlns:a16="http://schemas.microsoft.com/office/drawing/2014/main" id="{5148F1D6-727E-481E-AC28-29579157D209}"/>
              </a:ext>
            </a:extLst>
          </p:cNvPr>
          <p:cNvSpPr txBox="1"/>
          <p:nvPr/>
        </p:nvSpPr>
        <p:spPr>
          <a:xfrm>
            <a:off x="733648" y="1010096"/>
            <a:ext cx="365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Contexte </a:t>
            </a:r>
            <a:endParaRPr lang="fr-FR" sz="280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447169D-C3B7-8D58-F6FD-49C36447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4</a:t>
            </a:fld>
            <a:endParaRPr lang="fr-FR"/>
          </a:p>
        </p:txBody>
      </p:sp>
      <p:sp>
        <p:nvSpPr>
          <p:cNvPr id="16" name="ZoneTexte 8">
            <a:extLst>
              <a:ext uri="{FF2B5EF4-FFF2-40B4-BE49-F238E27FC236}">
                <a16:creationId xmlns:a16="http://schemas.microsoft.com/office/drawing/2014/main" id="{5148F1D6-727E-481E-AC28-29579157D209}"/>
              </a:ext>
            </a:extLst>
          </p:cNvPr>
          <p:cNvSpPr txBox="1"/>
          <p:nvPr/>
        </p:nvSpPr>
        <p:spPr>
          <a:xfrm>
            <a:off x="733648" y="4025665"/>
            <a:ext cx="3654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Problématique </a:t>
            </a:r>
            <a:endParaRPr lang="fr-FR" sz="2800" dirty="0"/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1D989DC7-3D51-4C7A-B696-3A8D1A77E547}"/>
              </a:ext>
            </a:extLst>
          </p:cNvPr>
          <p:cNvSpPr txBox="1"/>
          <p:nvPr/>
        </p:nvSpPr>
        <p:spPr>
          <a:xfrm>
            <a:off x="733647" y="4724313"/>
            <a:ext cx="79089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Comment remédier a ce problème en utilisant les moyen que notre temps fournis a nous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878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7E374-B4A9-A935-5DE5-4B7CBF888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B971CE-50D9-705C-5ACA-2DCF4E54B6F2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5AC14-6C16-D017-3DAF-863D007B025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CFE502F5-B84B-2446-4D50-C6F8BD92DD65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/>
              <a:t>Introduction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Dens. Based Cluster.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982058" y="246382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DBSCAN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53766" y="233938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Variantes DBSCAN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0038" y="22682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21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449423" y="233938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1575202" y="233938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6C4E24-98F7-4C0B-B1DA-8D6545B13DB1}"/>
              </a:ext>
            </a:extLst>
          </p:cNvPr>
          <p:cNvSpPr txBox="1"/>
          <p:nvPr/>
        </p:nvSpPr>
        <p:spPr>
          <a:xfrm>
            <a:off x="733648" y="1774995"/>
            <a:ext cx="77515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On va utiliser un modèle d’intelligen</a:t>
            </a:r>
            <a:r>
              <a:rPr lang="fr-FR" dirty="0" smtClean="0"/>
              <a:t>ce artificiel qui va prédire les objet (véhicule et panneaux) pour aider le conducteur a </a:t>
            </a:r>
            <a:r>
              <a:rPr lang="fr-FR" dirty="0"/>
              <a:t>ê</a:t>
            </a:r>
            <a:r>
              <a:rPr lang="fr-FR" dirty="0" smtClean="0"/>
              <a:t>tre plus attentif dans la route</a:t>
            </a:r>
          </a:p>
          <a:p>
            <a:pPr>
              <a:lnSpc>
                <a:spcPct val="150000"/>
              </a:lnSpc>
            </a:pPr>
            <a:endParaRPr lang="fr-F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On va s’aider de plusieurs algorithme pour aider le conducteur dans d’autre tâche tel que la détection de voie et aussi la détection de distance</a:t>
            </a:r>
            <a:endParaRPr lang="fr-FR" dirty="0"/>
          </a:p>
        </p:txBody>
      </p:sp>
      <p:sp>
        <p:nvSpPr>
          <p:cNvPr id="17" name="ZoneTexte 8">
            <a:extLst>
              <a:ext uri="{FF2B5EF4-FFF2-40B4-BE49-F238E27FC236}">
                <a16:creationId xmlns:a16="http://schemas.microsoft.com/office/drawing/2014/main" id="{016C3514-1326-4CF4-9B6D-1D90E926BDC9}"/>
              </a:ext>
            </a:extLst>
          </p:cNvPr>
          <p:cNvSpPr txBox="1"/>
          <p:nvPr/>
        </p:nvSpPr>
        <p:spPr>
          <a:xfrm>
            <a:off x="733648" y="1010096"/>
            <a:ext cx="4614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/>
            </a:lvl1pPr>
            <a:lvl2pPr marL="742950" lvl="1" indent="-285750">
              <a:buFont typeface="Wingdings" panose="05000000000000000000" pitchFamily="2" charset="2"/>
              <a:buChar char="q"/>
            </a:lvl2pPr>
          </a:lstStyle>
          <a:p>
            <a:r>
              <a:rPr lang="fr-FR" dirty="0" smtClean="0"/>
              <a:t>Solution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F7B278-A500-39DC-3BD0-DE81AFB8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82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BB25F-0192-3790-1566-9942D55F0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D9D4ED2-753A-2FF7-7046-CECC0FC13C6F}"/>
              </a:ext>
            </a:extLst>
          </p:cNvPr>
          <p:cNvSpPr>
            <a:spLocks noChangeAspect="1"/>
          </p:cNvSpPr>
          <p:nvPr/>
        </p:nvSpPr>
        <p:spPr>
          <a:xfrm>
            <a:off x="-1455349" y="1909629"/>
            <a:ext cx="2986267" cy="303874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618A7AA-3870-C488-27CE-9D20F25B9C0C}"/>
              </a:ext>
            </a:extLst>
          </p:cNvPr>
          <p:cNvSpPr>
            <a:spLocks/>
          </p:cNvSpPr>
          <p:nvPr/>
        </p:nvSpPr>
        <p:spPr>
          <a:xfrm>
            <a:off x="-3452706" y="34007"/>
            <a:ext cx="6890388" cy="6789986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96EEB0-CC1B-DF9C-4AA2-74BF8014BA8F}"/>
              </a:ext>
            </a:extLst>
          </p:cNvPr>
          <p:cNvSpPr>
            <a:spLocks noChangeAspect="1"/>
          </p:cNvSpPr>
          <p:nvPr/>
        </p:nvSpPr>
        <p:spPr>
          <a:xfrm>
            <a:off x="1992584" y="590379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767D7A1-BA75-B198-4F9D-183F656944C9}"/>
              </a:ext>
            </a:extLst>
          </p:cNvPr>
          <p:cNvSpPr>
            <a:spLocks noChangeAspect="1"/>
          </p:cNvSpPr>
          <p:nvPr/>
        </p:nvSpPr>
        <p:spPr>
          <a:xfrm>
            <a:off x="2948247" y="177248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6896F131-A218-1838-C519-3438415D5DD1}"/>
              </a:ext>
            </a:extLst>
          </p:cNvPr>
          <p:cNvSpPr>
            <a:spLocks noChangeAspect="1"/>
          </p:cNvSpPr>
          <p:nvPr/>
        </p:nvSpPr>
        <p:spPr>
          <a:xfrm>
            <a:off x="3297689" y="313596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31C36D3-FB1D-9523-AFA4-1B552262D4B4}"/>
              </a:ext>
            </a:extLst>
          </p:cNvPr>
          <p:cNvSpPr>
            <a:spLocks noChangeAspect="1"/>
          </p:cNvSpPr>
          <p:nvPr/>
        </p:nvSpPr>
        <p:spPr>
          <a:xfrm>
            <a:off x="3084361" y="4499440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70AC8DE-9B37-D0BA-6FFC-D6FC58811512}"/>
              </a:ext>
            </a:extLst>
          </p:cNvPr>
          <p:cNvSpPr>
            <a:spLocks noChangeAspect="1"/>
          </p:cNvSpPr>
          <p:nvPr/>
        </p:nvSpPr>
        <p:spPr>
          <a:xfrm>
            <a:off x="2392746" y="5655509"/>
            <a:ext cx="321016" cy="326657"/>
          </a:xfrm>
          <a:prstGeom prst="ellipse">
            <a:avLst/>
          </a:prstGeom>
          <a:solidFill>
            <a:srgbClr val="8E122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6AEE23-13C5-2D61-A995-8D5D529011D6}"/>
              </a:ext>
            </a:extLst>
          </p:cNvPr>
          <p:cNvSpPr/>
          <p:nvPr/>
        </p:nvSpPr>
        <p:spPr>
          <a:xfrm>
            <a:off x="-21126" y="6337005"/>
            <a:ext cx="9165125" cy="326657"/>
          </a:xfrm>
          <a:prstGeom prst="rect">
            <a:avLst/>
          </a:prstGeom>
          <a:solidFill>
            <a:srgbClr val="8E1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2713762" y="522874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BE57A7-E0A9-4A16-6B99-31E152ECD8D4}"/>
              </a:ext>
            </a:extLst>
          </p:cNvPr>
          <p:cNvSpPr txBox="1"/>
          <p:nvPr/>
        </p:nvSpPr>
        <p:spPr>
          <a:xfrm>
            <a:off x="0" y="2767280"/>
            <a:ext cx="2986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présentation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3720742" y="1670131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>
                <a:solidFill>
                  <a:srgbClr val="8E12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fr-FR" sz="2400" b="1" dirty="0">
              <a:solidFill>
                <a:srgbClr val="8E12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C62CE6C-03D1-8674-B365-C33E73DA81DC}"/>
              </a:ext>
            </a:extLst>
          </p:cNvPr>
          <p:cNvSpPr txBox="1"/>
          <p:nvPr/>
        </p:nvSpPr>
        <p:spPr>
          <a:xfrm>
            <a:off x="4071119" y="3056945"/>
            <a:ext cx="3203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64150" y="4493144"/>
            <a:ext cx="2262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endParaRPr lang="fr-FR" sz="2400" dirty="0"/>
          </a:p>
        </p:txBody>
      </p:sp>
      <p:sp>
        <p:nvSpPr>
          <p:cNvPr id="19" name="Rectangle 18"/>
          <p:cNvSpPr/>
          <p:nvPr/>
        </p:nvSpPr>
        <p:spPr>
          <a:xfrm>
            <a:off x="3060801" y="5670031"/>
            <a:ext cx="16562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6918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06A8B-B9A0-95F3-6457-0D748267F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F934DC-B598-CB80-43FE-B5C8DE9F1DC5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22AFB-3C01-A680-FDD1-261021A9B23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BADEA8D7-E47E-BAFA-7E79-DAC4E6E2E5D0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2916AF-E4A7-414E-7B80-B18E80F8ADB2}"/>
              </a:ext>
            </a:extLst>
          </p:cNvPr>
          <p:cNvSpPr txBox="1"/>
          <p:nvPr/>
        </p:nvSpPr>
        <p:spPr>
          <a:xfrm>
            <a:off x="733648" y="1010096"/>
            <a:ext cx="771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Dataset</a:t>
            </a:r>
            <a:r>
              <a:rPr lang="fr-FR" sz="2800" b="1" dirty="0" smtClean="0"/>
              <a:t> 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F8E67A-35E4-7579-1F38-272572DB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7</a:t>
            </a:fld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53766" y="233938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0038" y="22682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37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2335770" y="208233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3208686" y="208233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786C4E24-98F7-4C0B-B1DA-8D6545B13DB1}"/>
              </a:ext>
            </a:extLst>
          </p:cNvPr>
          <p:cNvSpPr txBox="1"/>
          <p:nvPr/>
        </p:nvSpPr>
        <p:spPr>
          <a:xfrm>
            <a:off x="777951" y="1944067"/>
            <a:ext cx="775159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/>
              <a:t>Name </a:t>
            </a:r>
            <a:r>
              <a:rPr lang="fr-FR" b="1" dirty="0"/>
              <a:t>&amp; Version</a:t>
            </a:r>
            <a:r>
              <a:rPr lang="fr-FR" dirty="0"/>
              <a:t>: “Base de données version finale” (v3, 2024-05-21 01:00 AM</a:t>
            </a:r>
            <a:r>
              <a:rPr lang="fr-F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Size</a:t>
            </a:r>
            <a:r>
              <a:rPr lang="en-GB" dirty="0"/>
              <a:t>: 3,102 </a:t>
            </a:r>
            <a:r>
              <a:rPr lang="en-GB" dirty="0" smtClean="0"/>
              <a:t>images :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/>
              <a:t>['Car', 'Cyclist', 'Motorcycle', 'Pedestrian', 'Truck</a:t>
            </a:r>
            <a:r>
              <a:rPr lang="en-GB" dirty="0" smtClean="0"/>
              <a:t>']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smtClean="0"/>
              <a:t>Pre-processing </a:t>
            </a:r>
            <a:r>
              <a:rPr lang="en-GB" b="1" dirty="0"/>
              <a:t>per image</a:t>
            </a:r>
            <a:r>
              <a:rPr lang="en-GB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Auto-orientation (EXIF stripped)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/>
              <a:t>Resized (stretched) to 640 × 640 </a:t>
            </a:r>
            <a:r>
              <a:rPr lang="en-GB" dirty="0" smtClean="0"/>
              <a:t>pixels</a:t>
            </a:r>
          </a:p>
          <a:p>
            <a:pPr lvl="1"/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License</a:t>
            </a:r>
            <a:r>
              <a:rPr lang="en-GB" dirty="0"/>
              <a:t>: CC BY 4.0</a:t>
            </a:r>
            <a:endParaRPr lang="en-GB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99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06A8B-B9A0-95F3-6457-0D748267F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F934DC-B598-CB80-43FE-B5C8DE9F1DC5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22AFB-3C01-A680-FDD1-261021A9B23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BADEA8D7-E47E-BAFA-7E79-DAC4E6E2E5D0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2916AF-E4A7-414E-7B80-B18E80F8ADB2}"/>
              </a:ext>
            </a:extLst>
          </p:cNvPr>
          <p:cNvSpPr txBox="1"/>
          <p:nvPr/>
        </p:nvSpPr>
        <p:spPr>
          <a:xfrm>
            <a:off x="733648" y="1010096"/>
            <a:ext cx="771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Dataset</a:t>
            </a:r>
            <a:r>
              <a:rPr lang="fr-FR" sz="2800" b="1" dirty="0" smtClean="0"/>
              <a:t> 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F8E67A-35E4-7579-1F38-272572DB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8</a:t>
            </a:fld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53766" y="233938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0038" y="22682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37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2335770" y="208233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3208686" y="208233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786C4E24-98F7-4C0B-B1DA-8D6545B13DB1}"/>
              </a:ext>
            </a:extLst>
          </p:cNvPr>
          <p:cNvSpPr txBox="1"/>
          <p:nvPr/>
        </p:nvSpPr>
        <p:spPr>
          <a:xfrm>
            <a:off x="777951" y="1944067"/>
            <a:ext cx="775159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 smtClean="0"/>
              <a:t>Name </a:t>
            </a:r>
            <a:r>
              <a:rPr lang="fr-FR" b="1" dirty="0"/>
              <a:t>&amp; Version</a:t>
            </a:r>
            <a:r>
              <a:rPr lang="fr-FR" dirty="0"/>
              <a:t>: </a:t>
            </a:r>
            <a:r>
              <a:rPr lang="en-GB" dirty="0"/>
              <a:t>Sign Boards 2025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Size</a:t>
            </a:r>
            <a:r>
              <a:rPr lang="en-GB" dirty="0"/>
              <a:t>: 3 412 </a:t>
            </a:r>
            <a:r>
              <a:rPr lang="en-GB" dirty="0" smtClean="0"/>
              <a:t>images :</a:t>
            </a:r>
          </a:p>
          <a:p>
            <a:pPr marL="742950" lvl="1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/>
              <a:t>['Crosswalk', ‘Stop', ‘</a:t>
            </a:r>
            <a:r>
              <a:rPr lang="en-GB" dirty="0" err="1" smtClean="0"/>
              <a:t>speedlimit</a:t>
            </a:r>
            <a:r>
              <a:rPr lang="en-GB" dirty="0" smtClean="0"/>
              <a:t>']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smtClean="0"/>
              <a:t>Pre-processing </a:t>
            </a:r>
            <a:r>
              <a:rPr lang="en-GB" b="1" dirty="0"/>
              <a:t>per image</a:t>
            </a:r>
            <a:r>
              <a:rPr lang="en-GB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Auto-orientation (EXIF stripped)</a:t>
            </a:r>
          </a:p>
          <a:p>
            <a:pPr marL="742950" lvl="1" indent="-28575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GB" dirty="0"/>
              <a:t>Resized (stretched) to 640 × 640 </a:t>
            </a:r>
            <a:r>
              <a:rPr lang="en-GB" dirty="0" smtClean="0"/>
              <a:t>pixels</a:t>
            </a:r>
          </a:p>
          <a:p>
            <a:pPr lvl="1"/>
            <a:endParaRPr lang="en-GB" dirty="0" smtClean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195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06A8B-B9A0-95F3-6457-0D748267F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6F934DC-B598-CB80-43FE-B5C8DE9F1DC5}"/>
              </a:ext>
            </a:extLst>
          </p:cNvPr>
          <p:cNvSpPr/>
          <p:nvPr/>
        </p:nvSpPr>
        <p:spPr>
          <a:xfrm>
            <a:off x="347424" y="98919"/>
            <a:ext cx="8612646" cy="6554129"/>
          </a:xfrm>
          <a:prstGeom prst="rect">
            <a:avLst/>
          </a:prstGeom>
          <a:noFill/>
          <a:ln w="28575">
            <a:solidFill>
              <a:srgbClr val="EEEC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22AFB-3C01-A680-FDD1-261021A9B234}"/>
              </a:ext>
            </a:extLst>
          </p:cNvPr>
          <p:cNvSpPr/>
          <p:nvPr/>
        </p:nvSpPr>
        <p:spPr>
          <a:xfrm>
            <a:off x="183931" y="173421"/>
            <a:ext cx="9044375" cy="512379"/>
          </a:xfrm>
          <a:prstGeom prst="rect">
            <a:avLst/>
          </a:prstGeom>
          <a:solidFill>
            <a:srgbClr val="8E122C"/>
          </a:solidFill>
          <a:ln>
            <a:noFill/>
          </a:ln>
          <a:effectLst>
            <a:outerShdw blurRad="50800" dist="38100" dir="13500000" sx="98000" sy="98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BADEA8D7-E47E-BAFA-7E79-DAC4E6E2E5D0}"/>
              </a:ext>
            </a:extLst>
          </p:cNvPr>
          <p:cNvSpPr/>
          <p:nvPr/>
        </p:nvSpPr>
        <p:spPr>
          <a:xfrm flipV="1">
            <a:off x="183931" y="685798"/>
            <a:ext cx="156296" cy="140971"/>
          </a:xfrm>
          <a:prstGeom prst="triangle">
            <a:avLst>
              <a:gd name="adj" fmla="val 100000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2916AF-E4A7-414E-7B80-B18E80F8ADB2}"/>
              </a:ext>
            </a:extLst>
          </p:cNvPr>
          <p:cNvSpPr txBox="1"/>
          <p:nvPr/>
        </p:nvSpPr>
        <p:spPr>
          <a:xfrm>
            <a:off x="733648" y="1010096"/>
            <a:ext cx="7719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Modèle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4F8E67A-35E4-7579-1F38-272572DB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08431-0E9D-4DA9-90FC-87883743361F}" type="slidenum">
              <a:rPr lang="fr-FR" smtClean="0"/>
              <a:t>9</a:t>
            </a:fld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6C188E7-23A9-2B9C-012A-E8F6C75DCFDF}"/>
              </a:ext>
            </a:extLst>
          </p:cNvPr>
          <p:cNvSpPr txBox="1"/>
          <p:nvPr/>
        </p:nvSpPr>
        <p:spPr>
          <a:xfrm>
            <a:off x="474138" y="235326"/>
            <a:ext cx="1411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EEECE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033E75A-E9E3-4742-47D0-87E2A66DC716}"/>
              </a:ext>
            </a:extLst>
          </p:cNvPr>
          <p:cNvSpPr txBox="1"/>
          <p:nvPr/>
        </p:nvSpPr>
        <p:spPr>
          <a:xfrm>
            <a:off x="1909984" y="236876"/>
            <a:ext cx="196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chemeClr val="bg1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Models</a:t>
            </a:r>
            <a:endParaRPr lang="fr-FR" sz="1600" dirty="0">
              <a:solidFill>
                <a:schemeClr val="bg1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949A0EA-4162-15B7-6379-9C9B0AB40D98}"/>
              </a:ext>
            </a:extLst>
          </p:cNvPr>
          <p:cNvSpPr txBox="1"/>
          <p:nvPr/>
        </p:nvSpPr>
        <p:spPr>
          <a:xfrm>
            <a:off x="3691156" y="246382"/>
            <a:ext cx="1657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Lane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286726E-01C4-3105-6C7C-400CD362D483}"/>
              </a:ext>
            </a:extLst>
          </p:cNvPr>
          <p:cNvSpPr txBox="1"/>
          <p:nvPr/>
        </p:nvSpPr>
        <p:spPr>
          <a:xfrm>
            <a:off x="5453766" y="233938"/>
            <a:ext cx="1966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Depth</a:t>
            </a:r>
            <a:r>
              <a:rPr lang="fr-FR" sz="1600" dirty="0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fr-FR" sz="1600" dirty="0" err="1" smtClean="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detection</a:t>
            </a:r>
            <a:endParaRPr lang="fr-FR" sz="1600" dirty="0">
              <a:solidFill>
                <a:srgbClr val="A1919D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6EE8C7E-AC36-E2BE-B901-AFBBC8357801}"/>
              </a:ext>
            </a:extLst>
          </p:cNvPr>
          <p:cNvSpPr txBox="1"/>
          <p:nvPr/>
        </p:nvSpPr>
        <p:spPr>
          <a:xfrm>
            <a:off x="7500038" y="226826"/>
            <a:ext cx="1366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A1919D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defRPr>
            </a:lvl1pPr>
          </a:lstStyle>
          <a:p>
            <a:r>
              <a:rPr lang="fr-FR" dirty="0"/>
              <a:t>Conclusion</a:t>
            </a:r>
          </a:p>
        </p:txBody>
      </p:sp>
      <p:sp>
        <p:nvSpPr>
          <p:cNvPr id="37" name="Accolade ouvrante 15">
            <a:extLst>
              <a:ext uri="{FF2B5EF4-FFF2-40B4-BE49-F238E27FC236}">
                <a16:creationId xmlns:a16="http://schemas.microsoft.com/office/drawing/2014/main" id="{ADA4391B-2CDD-4BA8-99AE-D360062A1B99}"/>
              </a:ext>
            </a:extLst>
          </p:cNvPr>
          <p:cNvSpPr/>
          <p:nvPr/>
        </p:nvSpPr>
        <p:spPr>
          <a:xfrm>
            <a:off x="2335770" y="208233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ccolade ouvrante 15">
            <a:extLst>
              <a:ext uri="{FF2B5EF4-FFF2-40B4-BE49-F238E27FC236}">
                <a16:creationId xmlns:a16="http://schemas.microsoft.com/office/drawing/2014/main" id="{B6F26BA9-C70D-47FC-9893-A326E69817A4}"/>
              </a:ext>
            </a:extLst>
          </p:cNvPr>
          <p:cNvSpPr/>
          <p:nvPr/>
        </p:nvSpPr>
        <p:spPr>
          <a:xfrm flipH="1">
            <a:off x="3208686" y="208233"/>
            <a:ext cx="285352" cy="375740"/>
          </a:xfrm>
          <a:custGeom>
            <a:avLst/>
            <a:gdLst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0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7" fmla="*/ 510550 w 510550"/>
              <a:gd name="connsiteY7" fmla="*/ 636608 h 636608"/>
              <a:gd name="connsiteX0" fmla="*/ 510550 w 510550"/>
              <a:gd name="connsiteY0" fmla="*/ 636608 h 636608"/>
              <a:gd name="connsiteX1" fmla="*/ 255275 w 510550"/>
              <a:gd name="connsiteY1" fmla="*/ 594064 h 636608"/>
              <a:gd name="connsiteX2" fmla="*/ 255275 w 510550"/>
              <a:gd name="connsiteY2" fmla="*/ 360848 h 636608"/>
              <a:gd name="connsiteX3" fmla="*/ 254643 w 510550"/>
              <a:gd name="connsiteY3" fmla="*/ 318304 h 636608"/>
              <a:gd name="connsiteX4" fmla="*/ 255275 w 510550"/>
              <a:gd name="connsiteY4" fmla="*/ 275760 h 636608"/>
              <a:gd name="connsiteX5" fmla="*/ 255275 w 510550"/>
              <a:gd name="connsiteY5" fmla="*/ 42544 h 636608"/>
              <a:gd name="connsiteX6" fmla="*/ 510550 w 510550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8213 w 255907"/>
              <a:gd name="connsiteY3" fmla="*/ 315508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7" fmla="*/ 255907 w 255907"/>
              <a:gd name="connsiteY7" fmla="*/ 636608 h 636608"/>
              <a:gd name="connsiteX0" fmla="*/ 255907 w 255907"/>
              <a:gd name="connsiteY0" fmla="*/ 636608 h 636608"/>
              <a:gd name="connsiteX1" fmla="*/ 632 w 255907"/>
              <a:gd name="connsiteY1" fmla="*/ 594064 h 636608"/>
              <a:gd name="connsiteX2" fmla="*/ 632 w 255907"/>
              <a:gd name="connsiteY2" fmla="*/ 360848 h 636608"/>
              <a:gd name="connsiteX3" fmla="*/ 0 w 255907"/>
              <a:gd name="connsiteY3" fmla="*/ 318304 h 636608"/>
              <a:gd name="connsiteX4" fmla="*/ 632 w 255907"/>
              <a:gd name="connsiteY4" fmla="*/ 275760 h 636608"/>
              <a:gd name="connsiteX5" fmla="*/ 632 w 255907"/>
              <a:gd name="connsiteY5" fmla="*/ 42544 h 636608"/>
              <a:gd name="connsiteX6" fmla="*/ 255907 w 255907"/>
              <a:gd name="connsiteY6" fmla="*/ 0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122513 w 370207"/>
              <a:gd name="connsiteY3" fmla="*/ 315508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7" fmla="*/ 370207 w 370207"/>
              <a:gd name="connsiteY7" fmla="*/ 636608 h 636608"/>
              <a:gd name="connsiteX0" fmla="*/ 370207 w 370207"/>
              <a:gd name="connsiteY0" fmla="*/ 636608 h 636608"/>
              <a:gd name="connsiteX1" fmla="*/ 114932 w 370207"/>
              <a:gd name="connsiteY1" fmla="*/ 594064 h 636608"/>
              <a:gd name="connsiteX2" fmla="*/ 114932 w 370207"/>
              <a:gd name="connsiteY2" fmla="*/ 360848 h 636608"/>
              <a:gd name="connsiteX3" fmla="*/ 0 w 370207"/>
              <a:gd name="connsiteY3" fmla="*/ 320209 h 636608"/>
              <a:gd name="connsiteX4" fmla="*/ 114932 w 370207"/>
              <a:gd name="connsiteY4" fmla="*/ 275760 h 636608"/>
              <a:gd name="connsiteX5" fmla="*/ 114932 w 370207"/>
              <a:gd name="connsiteY5" fmla="*/ 42544 h 636608"/>
              <a:gd name="connsiteX6" fmla="*/ 370207 w 370207"/>
              <a:gd name="connsiteY6" fmla="*/ 0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154456 w 402150"/>
              <a:gd name="connsiteY3" fmla="*/ 315508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7" fmla="*/ 402150 w 402150"/>
              <a:gd name="connsiteY7" fmla="*/ 636608 h 636608"/>
              <a:gd name="connsiteX0" fmla="*/ 402150 w 402150"/>
              <a:gd name="connsiteY0" fmla="*/ 636608 h 636608"/>
              <a:gd name="connsiteX1" fmla="*/ 146875 w 402150"/>
              <a:gd name="connsiteY1" fmla="*/ 594064 h 636608"/>
              <a:gd name="connsiteX2" fmla="*/ 146875 w 402150"/>
              <a:gd name="connsiteY2" fmla="*/ 360848 h 636608"/>
              <a:gd name="connsiteX3" fmla="*/ 31943 w 402150"/>
              <a:gd name="connsiteY3" fmla="*/ 320209 h 636608"/>
              <a:gd name="connsiteX4" fmla="*/ 146875 w 402150"/>
              <a:gd name="connsiteY4" fmla="*/ 275760 h 636608"/>
              <a:gd name="connsiteX5" fmla="*/ 146875 w 402150"/>
              <a:gd name="connsiteY5" fmla="*/ 42544 h 636608"/>
              <a:gd name="connsiteX6" fmla="*/ 402150 w 402150"/>
              <a:gd name="connsiteY6" fmla="*/ 0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22514 w 370208"/>
              <a:gd name="connsiteY3" fmla="*/ 315508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7" fmla="*/ 370208 w 370208"/>
              <a:gd name="connsiteY7" fmla="*/ 636608 h 636608"/>
              <a:gd name="connsiteX0" fmla="*/ 370208 w 370208"/>
              <a:gd name="connsiteY0" fmla="*/ 636608 h 636608"/>
              <a:gd name="connsiteX1" fmla="*/ 114933 w 370208"/>
              <a:gd name="connsiteY1" fmla="*/ 594064 h 636608"/>
              <a:gd name="connsiteX2" fmla="*/ 114933 w 370208"/>
              <a:gd name="connsiteY2" fmla="*/ 360848 h 636608"/>
              <a:gd name="connsiteX3" fmla="*/ 1 w 370208"/>
              <a:gd name="connsiteY3" fmla="*/ 320209 h 636608"/>
              <a:gd name="connsiteX4" fmla="*/ 114933 w 370208"/>
              <a:gd name="connsiteY4" fmla="*/ 275760 h 636608"/>
              <a:gd name="connsiteX5" fmla="*/ 114933 w 370208"/>
              <a:gd name="connsiteY5" fmla="*/ 42544 h 636608"/>
              <a:gd name="connsiteX6" fmla="*/ 370208 w 370208"/>
              <a:gd name="connsiteY6" fmla="*/ 0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69174 w 316868"/>
              <a:gd name="connsiteY3" fmla="*/ 315508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7" fmla="*/ 316868 w 316868"/>
              <a:gd name="connsiteY7" fmla="*/ 636608 h 636608"/>
              <a:gd name="connsiteX0" fmla="*/ 316868 w 316868"/>
              <a:gd name="connsiteY0" fmla="*/ 636608 h 636608"/>
              <a:gd name="connsiteX1" fmla="*/ 61593 w 316868"/>
              <a:gd name="connsiteY1" fmla="*/ 594064 h 636608"/>
              <a:gd name="connsiteX2" fmla="*/ 61593 w 316868"/>
              <a:gd name="connsiteY2" fmla="*/ 360848 h 636608"/>
              <a:gd name="connsiteX3" fmla="*/ 1 w 316868"/>
              <a:gd name="connsiteY3" fmla="*/ 318304 h 636608"/>
              <a:gd name="connsiteX4" fmla="*/ 61593 w 316868"/>
              <a:gd name="connsiteY4" fmla="*/ 275760 h 636608"/>
              <a:gd name="connsiteX5" fmla="*/ 61593 w 316868"/>
              <a:gd name="connsiteY5" fmla="*/ 42544 h 636608"/>
              <a:gd name="connsiteX6" fmla="*/ 316868 w 31686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23454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3929 w 271148"/>
              <a:gd name="connsiteY3" fmla="*/ 315508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7" fmla="*/ 271148 w 271148"/>
              <a:gd name="connsiteY7" fmla="*/ 636608 h 636608"/>
              <a:gd name="connsiteX0" fmla="*/ 271148 w 271148"/>
              <a:gd name="connsiteY0" fmla="*/ 636608 h 636608"/>
              <a:gd name="connsiteX1" fmla="*/ 15873 w 271148"/>
              <a:gd name="connsiteY1" fmla="*/ 594064 h 636608"/>
              <a:gd name="connsiteX2" fmla="*/ 15873 w 271148"/>
              <a:gd name="connsiteY2" fmla="*/ 360848 h 636608"/>
              <a:gd name="connsiteX3" fmla="*/ 1 w 271148"/>
              <a:gd name="connsiteY3" fmla="*/ 320209 h 636608"/>
              <a:gd name="connsiteX4" fmla="*/ 15873 w 271148"/>
              <a:gd name="connsiteY4" fmla="*/ 275760 h 636608"/>
              <a:gd name="connsiteX5" fmla="*/ 15873 w 271148"/>
              <a:gd name="connsiteY5" fmla="*/ 42544 h 636608"/>
              <a:gd name="connsiteX6" fmla="*/ 271148 w 271148"/>
              <a:gd name="connsiteY6" fmla="*/ 0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2572 w 259791"/>
              <a:gd name="connsiteY3" fmla="*/ 315508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  <a:gd name="connsiteX7" fmla="*/ 259791 w 259791"/>
              <a:gd name="connsiteY7" fmla="*/ 636608 h 636608"/>
              <a:gd name="connsiteX0" fmla="*/ 259791 w 259791"/>
              <a:gd name="connsiteY0" fmla="*/ 636608 h 636608"/>
              <a:gd name="connsiteX1" fmla="*/ 4516 w 259791"/>
              <a:gd name="connsiteY1" fmla="*/ 594064 h 636608"/>
              <a:gd name="connsiteX2" fmla="*/ 4516 w 259791"/>
              <a:gd name="connsiteY2" fmla="*/ 360848 h 636608"/>
              <a:gd name="connsiteX3" fmla="*/ 5789 w 259791"/>
              <a:gd name="connsiteY3" fmla="*/ 314494 h 636608"/>
              <a:gd name="connsiteX4" fmla="*/ 4516 w 259791"/>
              <a:gd name="connsiteY4" fmla="*/ 275760 h 636608"/>
              <a:gd name="connsiteX5" fmla="*/ 4516 w 259791"/>
              <a:gd name="connsiteY5" fmla="*/ 42544 h 636608"/>
              <a:gd name="connsiteX6" fmla="*/ 259791 w 259791"/>
              <a:gd name="connsiteY6" fmla="*/ 0 h 636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791" h="636608" stroke="0" extrusionOk="0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9332" y="315508"/>
                  <a:pt x="2572" y="315508"/>
                </a:cubicBezTo>
                <a:cubicBezTo>
                  <a:pt x="-4188" y="315508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  <a:lnTo>
                  <a:pt x="259791" y="636608"/>
                </a:lnTo>
                <a:close/>
              </a:path>
              <a:path w="259791" h="636608" fill="none">
                <a:moveTo>
                  <a:pt x="259791" y="636608"/>
                </a:moveTo>
                <a:cubicBezTo>
                  <a:pt x="118807" y="636608"/>
                  <a:pt x="4516" y="617560"/>
                  <a:pt x="4516" y="594064"/>
                </a:cubicBezTo>
                <a:lnTo>
                  <a:pt x="4516" y="360848"/>
                </a:lnTo>
                <a:cubicBezTo>
                  <a:pt x="4516" y="337352"/>
                  <a:pt x="5803" y="314494"/>
                  <a:pt x="5789" y="314494"/>
                </a:cubicBezTo>
                <a:cubicBezTo>
                  <a:pt x="5775" y="314494"/>
                  <a:pt x="4516" y="299256"/>
                  <a:pt x="4516" y="275760"/>
                </a:cubicBezTo>
                <a:lnTo>
                  <a:pt x="4516" y="42544"/>
                </a:lnTo>
                <a:cubicBezTo>
                  <a:pt x="4516" y="19048"/>
                  <a:pt x="118807" y="0"/>
                  <a:pt x="259791" y="0"/>
                </a:cubicBezTo>
              </a:path>
            </a:pathLst>
          </a:custGeom>
          <a:noFill/>
          <a:ln w="28575">
            <a:solidFill>
              <a:srgbClr val="EEEC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786C4E24-98F7-4C0B-B1DA-8D6545B13DB1}"/>
              </a:ext>
            </a:extLst>
          </p:cNvPr>
          <p:cNvSpPr txBox="1"/>
          <p:nvPr/>
        </p:nvSpPr>
        <p:spPr>
          <a:xfrm>
            <a:off x="777951" y="1944067"/>
            <a:ext cx="7751591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Modèle medium de YOLOv8 entrainé sur le premier </a:t>
            </a:r>
            <a:r>
              <a:rPr lang="fr-FR" dirty="0" err="1" smtClean="0"/>
              <a:t>dataset</a:t>
            </a:r>
            <a:r>
              <a:rPr lang="fr-FR" dirty="0" smtClean="0"/>
              <a:t> sur 30 </a:t>
            </a:r>
            <a:r>
              <a:rPr lang="fr-FR" dirty="0" err="1" smtClean="0"/>
              <a:t>epoch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 smtClean="0"/>
              <a:t>Modèle </a:t>
            </a:r>
            <a:r>
              <a:rPr lang="fr-FR" dirty="0" err="1" smtClean="0"/>
              <a:t>small</a:t>
            </a:r>
            <a:r>
              <a:rPr lang="fr-FR" dirty="0" smtClean="0"/>
              <a:t> de YOLOv8 entrainé sur le deuxième </a:t>
            </a:r>
            <a:r>
              <a:rPr lang="fr-FR" dirty="0" err="1" smtClean="0"/>
              <a:t>dataset</a:t>
            </a:r>
            <a:r>
              <a:rPr lang="fr-FR" dirty="0" smtClean="0"/>
              <a:t> sur 50 </a:t>
            </a:r>
            <a:r>
              <a:rPr lang="fr-FR" dirty="0" err="1" smtClean="0"/>
              <a:t>epoch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dirty="0" smtClean="0"/>
              <a:t>				Ces deux modèle utilise un CNN   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 smtClean="0"/>
              <a:t>Modèle</a:t>
            </a:r>
            <a:r>
              <a:rPr lang="en-GB" dirty="0" smtClean="0"/>
              <a:t> </a:t>
            </a:r>
            <a:r>
              <a:rPr lang="en-GB" dirty="0" err="1" smtClean="0"/>
              <a:t>entrainé</a:t>
            </a:r>
            <a:r>
              <a:rPr lang="en-GB" dirty="0" smtClean="0"/>
              <a:t> sur le premier dataset sur 25 epoch 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GB" dirty="0" smtClean="0"/>
              <a:t>	</a:t>
            </a:r>
            <a:r>
              <a:rPr lang="en-GB" dirty="0"/>
              <a:t>C</a:t>
            </a:r>
            <a:r>
              <a:rPr lang="en-GB" dirty="0" smtClean="0"/>
              <a:t>e </a:t>
            </a:r>
            <a:r>
              <a:rPr lang="en-GB" dirty="0" err="1" smtClean="0"/>
              <a:t>modèle</a:t>
            </a:r>
            <a:r>
              <a:rPr lang="en-GB" dirty="0" smtClean="0"/>
              <a:t>  utilise un SSD</a:t>
            </a:r>
          </a:p>
          <a:p>
            <a:pPr lvl="1"/>
            <a:endParaRPr lang="en-GB" dirty="0" smtClean="0"/>
          </a:p>
          <a:p>
            <a:pPr>
              <a:lnSpc>
                <a:spcPct val="150000"/>
              </a:lnSpc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7142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3110</TotalTime>
  <Words>1276</Words>
  <Application>Microsoft Office PowerPoint</Application>
  <PresentationFormat>Affichage à l'écran (4:3)</PresentationFormat>
  <Paragraphs>291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Arial</vt:lpstr>
      <vt:lpstr>Book Antiqua</vt:lpstr>
      <vt:lpstr>Calibri</vt:lpstr>
      <vt:lpstr>Calibri Light</vt:lpstr>
      <vt:lpstr>Cambria Math</vt:lpstr>
      <vt:lpstr>Nirmala UI Semilight</vt:lpstr>
      <vt:lpstr>Sans Serif Collection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El Issmaeli</dc:creator>
  <cp:lastModifiedBy>RYZEN</cp:lastModifiedBy>
  <cp:revision>45</cp:revision>
  <dcterms:created xsi:type="dcterms:W3CDTF">2024-12-01T12:55:01Z</dcterms:created>
  <dcterms:modified xsi:type="dcterms:W3CDTF">2025-05-14T01:14:48Z</dcterms:modified>
</cp:coreProperties>
</file>