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200D6-164F-B6A5-66E8-DF8125B40A23}" v="1315" dt="2024-05-10T23:11:47.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0" autoAdjust="0"/>
  </p:normalViewPr>
  <p:slideViewPr>
    <p:cSldViewPr snapToGrid="0">
      <p:cViewPr varScale="1">
        <p:scale>
          <a:sx n="18" d="100"/>
          <a:sy n="18" d="100"/>
        </p:scale>
        <p:origin x="22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p:nvPr>
        </p:nvSpPr>
        <p:spPr>
          <a:xfrm>
            <a:off x="1069200" y="708444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5" name="PlaceHolder 3"/>
          <p:cNvSpPr>
            <a:spLocks noGrp="1"/>
          </p:cNvSpPr>
          <p:nvPr>
            <p:ph/>
          </p:nvPr>
        </p:nvSpPr>
        <p:spPr>
          <a:xfrm>
            <a:off x="1069200" y="1625616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8"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 name="PlaceHolder 4"/>
          <p:cNvSpPr>
            <a:spLocks noGrp="1"/>
          </p:cNvSpPr>
          <p:nvPr>
            <p:ph/>
          </p:nvPr>
        </p:nvSpPr>
        <p:spPr>
          <a:xfrm>
            <a:off x="106920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 name="PlaceHolder 5"/>
          <p:cNvSpPr>
            <a:spLocks noGrp="1"/>
          </p:cNvSpPr>
          <p:nvPr>
            <p:ph/>
          </p:nvPr>
        </p:nvSpPr>
        <p:spPr>
          <a:xfrm>
            <a:off x="1093032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p:nvPr>
        </p:nvSpPr>
        <p:spPr>
          <a:xfrm>
            <a:off x="106920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3" name="PlaceHolder 3"/>
          <p:cNvSpPr>
            <a:spLocks noGrp="1"/>
          </p:cNvSpPr>
          <p:nvPr>
            <p:ph/>
          </p:nvPr>
        </p:nvSpPr>
        <p:spPr>
          <a:xfrm>
            <a:off x="757620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4" name="PlaceHolder 4"/>
          <p:cNvSpPr>
            <a:spLocks noGrp="1"/>
          </p:cNvSpPr>
          <p:nvPr>
            <p:ph/>
          </p:nvPr>
        </p:nvSpPr>
        <p:spPr>
          <a:xfrm>
            <a:off x="14082840" y="708444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5" name="PlaceHolder 5"/>
          <p:cNvSpPr>
            <a:spLocks noGrp="1"/>
          </p:cNvSpPr>
          <p:nvPr>
            <p:ph/>
          </p:nvPr>
        </p:nvSpPr>
        <p:spPr>
          <a:xfrm>
            <a:off x="106920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6" name="PlaceHolder 6"/>
          <p:cNvSpPr>
            <a:spLocks noGrp="1"/>
          </p:cNvSpPr>
          <p:nvPr>
            <p:ph/>
          </p:nvPr>
        </p:nvSpPr>
        <p:spPr>
          <a:xfrm>
            <a:off x="757620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7" name="PlaceHolder 7"/>
          <p:cNvSpPr>
            <a:spLocks noGrp="1"/>
          </p:cNvSpPr>
          <p:nvPr>
            <p:ph/>
          </p:nvPr>
        </p:nvSpPr>
        <p:spPr>
          <a:xfrm>
            <a:off x="14082840" y="16256160"/>
            <a:ext cx="61966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1069200" y="7084440"/>
            <a:ext cx="19244880" cy="1755936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p:nvPr>
        </p:nvSpPr>
        <p:spPr>
          <a:xfrm>
            <a:off x="1069200" y="7084440"/>
            <a:ext cx="19244880" cy="175593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p:nvPr>
        </p:nvSpPr>
        <p:spPr>
          <a:xfrm>
            <a:off x="106920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 name="PlaceHolder 3"/>
          <p:cNvSpPr>
            <a:spLocks noGrp="1"/>
          </p:cNvSpPr>
          <p:nvPr>
            <p:ph/>
          </p:nvPr>
        </p:nvSpPr>
        <p:spPr>
          <a:xfrm>
            <a:off x="1093032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03800" y="9405000"/>
            <a:ext cx="18175320" cy="300787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 name="PlaceHolder 3"/>
          <p:cNvSpPr>
            <a:spLocks noGrp="1"/>
          </p:cNvSpPr>
          <p:nvPr>
            <p:ph/>
          </p:nvPr>
        </p:nvSpPr>
        <p:spPr>
          <a:xfrm>
            <a:off x="1093032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 name="PlaceHolder 4"/>
          <p:cNvSpPr>
            <a:spLocks noGrp="1"/>
          </p:cNvSpPr>
          <p:nvPr>
            <p:ph/>
          </p:nvPr>
        </p:nvSpPr>
        <p:spPr>
          <a:xfrm>
            <a:off x="106920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p:nvPr>
        </p:nvSpPr>
        <p:spPr>
          <a:xfrm>
            <a:off x="1069200" y="7084440"/>
            <a:ext cx="9391320" cy="175593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 name="PlaceHolder 4"/>
          <p:cNvSpPr>
            <a:spLocks noGrp="1"/>
          </p:cNvSpPr>
          <p:nvPr>
            <p:ph/>
          </p:nvPr>
        </p:nvSpPr>
        <p:spPr>
          <a:xfrm>
            <a:off x="10930320" y="1625616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p:nvPr>
        </p:nvSpPr>
        <p:spPr>
          <a:xfrm>
            <a:off x="106920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1" name="PlaceHolder 3"/>
          <p:cNvSpPr>
            <a:spLocks noGrp="1"/>
          </p:cNvSpPr>
          <p:nvPr>
            <p:ph/>
          </p:nvPr>
        </p:nvSpPr>
        <p:spPr>
          <a:xfrm>
            <a:off x="10930320" y="7084440"/>
            <a:ext cx="9391320" cy="8375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2" name="PlaceHolder 4"/>
          <p:cNvSpPr>
            <a:spLocks noGrp="1"/>
          </p:cNvSpPr>
          <p:nvPr>
            <p:ph/>
          </p:nvPr>
        </p:nvSpPr>
        <p:spPr>
          <a:xfrm>
            <a:off x="1069200" y="16256160"/>
            <a:ext cx="19244880" cy="8375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03800" y="9405000"/>
            <a:ext cx="18175320" cy="6488640"/>
          </a:xfrm>
          <a:prstGeom prst="rect">
            <a:avLst/>
          </a:prstGeom>
          <a:noFill/>
          <a:ln w="0">
            <a:noFill/>
          </a:ln>
        </p:spPr>
        <p:txBody>
          <a:bodyPr lIns="0" tIns="0" rIns="0" bIns="0" anchor="ctr">
            <a:noAutofit/>
          </a:bodyPr>
          <a:lstStyle/>
          <a:p>
            <a:r>
              <a:rPr lang="en-GB" sz="1800" b="0" strike="noStrike" spc="-1">
                <a:latin typeface="Arial"/>
              </a:rPr>
              <a:t>Click to edit the title text format</a:t>
            </a:r>
          </a:p>
        </p:txBody>
      </p:sp>
      <p:sp>
        <p:nvSpPr>
          <p:cNvPr id="3" name="PlaceHolder 2"/>
          <p:cNvSpPr>
            <a:spLocks noGrp="1"/>
          </p:cNvSpPr>
          <p:nvPr>
            <p:ph type="body"/>
          </p:nvPr>
        </p:nvSpPr>
        <p:spPr>
          <a:xfrm>
            <a:off x="1069200" y="7084440"/>
            <a:ext cx="19244880" cy="175593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5E9B"/>
        </a:solidFill>
        <a:effectLst/>
      </p:bgPr>
    </p:bg>
    <p:spTree>
      <p:nvGrpSpPr>
        <p:cNvPr id="1" name=""/>
        <p:cNvGrpSpPr/>
        <p:nvPr/>
      </p:nvGrpSpPr>
      <p:grpSpPr>
        <a:xfrm>
          <a:off x="0" y="0"/>
          <a:ext cx="0" cy="0"/>
          <a:chOff x="0" y="0"/>
          <a:chExt cx="0" cy="0"/>
        </a:xfrm>
      </p:grpSpPr>
      <p:sp>
        <p:nvSpPr>
          <p:cNvPr id="38" name="Rectangle 5"/>
          <p:cNvSpPr/>
          <p:nvPr/>
        </p:nvSpPr>
        <p:spPr>
          <a:xfrm>
            <a:off x="8214120" y="333000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39" name="Rectangle 7"/>
          <p:cNvSpPr/>
          <p:nvPr/>
        </p:nvSpPr>
        <p:spPr>
          <a:xfrm>
            <a:off x="8214120" y="1938564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40" name="TextBox 8"/>
          <p:cNvSpPr/>
          <p:nvPr/>
        </p:nvSpPr>
        <p:spPr>
          <a:xfrm>
            <a:off x="684000" y="522000"/>
            <a:ext cx="19942560" cy="261464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GB" sz="6600" b="1" spc="-1" dirty="0">
                <a:solidFill>
                  <a:schemeClr val="accent4">
                    <a:lumMod val="20000"/>
                    <a:lumOff val="80000"/>
                  </a:schemeClr>
                </a:solidFill>
                <a:latin typeface="Calibri"/>
              </a:rPr>
              <a:t>IMPACT OF ENVIRONMENTAL, ROAD INFRASTRUCTURE AND AIR QUALITY ON ACCIDENT SEVERITY IN THE UK </a:t>
            </a:r>
            <a:endParaRPr lang="en-GB" sz="6600" b="1" strike="noStrike" spc="-1" dirty="0">
              <a:solidFill>
                <a:schemeClr val="accent4">
                  <a:lumMod val="20000"/>
                  <a:lumOff val="80000"/>
                </a:schemeClr>
              </a:solidFill>
              <a:latin typeface="Calibri"/>
            </a:endParaRPr>
          </a:p>
          <a:p>
            <a:r>
              <a:rPr lang="en-GB" sz="2800" b="1" spc="-1" dirty="0">
                <a:solidFill>
                  <a:schemeClr val="accent4">
                    <a:lumMod val="20000"/>
                    <a:lumOff val="80000"/>
                  </a:schemeClr>
                </a:solidFill>
                <a:latin typeface="Calibri"/>
              </a:rPr>
              <a:t>ABAYOMI AKINMOLADUN</a:t>
            </a:r>
            <a:endParaRPr lang="en-GB" sz="2800" b="1" strike="noStrike" spc="-1" dirty="0">
              <a:solidFill>
                <a:schemeClr val="accent4">
                  <a:lumMod val="20000"/>
                  <a:lumOff val="80000"/>
                </a:schemeClr>
              </a:solidFill>
              <a:latin typeface="Calibri"/>
            </a:endParaRPr>
          </a:p>
        </p:txBody>
      </p:sp>
      <p:sp>
        <p:nvSpPr>
          <p:cNvPr id="41" name="Rectangle 10"/>
          <p:cNvSpPr/>
          <p:nvPr/>
        </p:nvSpPr>
        <p:spPr>
          <a:xfrm>
            <a:off x="684000" y="3330000"/>
            <a:ext cx="691056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rgbClr val="FF0000"/>
                </a:solidFill>
                <a:latin typeface="Arial"/>
                <a:cs typeface="Arial"/>
              </a:rPr>
              <a:t>CORRELATION  &lt;&gt;  CAUSATION</a:t>
            </a:r>
            <a:endParaRPr lang="en-US" sz="2800" b="1" dirty="0">
              <a:solidFill>
                <a:srgbClr val="FF0000"/>
              </a:solidFill>
            </a:endParaRPr>
          </a:p>
          <a:p>
            <a:pPr algn="ctr"/>
            <a:endParaRPr lang="en-GB" sz="2400" b="1" spc="-1" dirty="0">
              <a:solidFill>
                <a:srgbClr val="FF0000"/>
              </a:solidFill>
              <a:latin typeface="Arial"/>
              <a:cs typeface="Arial"/>
            </a:endParaRPr>
          </a:p>
          <a:p>
            <a:pPr algn="ctr"/>
            <a:endParaRPr lang="en-GB" sz="2400" b="1" spc="-1" dirty="0">
              <a:solidFill>
                <a:srgbClr val="FF0000"/>
              </a:solidFill>
              <a:latin typeface="Arial"/>
              <a:cs typeface="Arial"/>
            </a:endParaRPr>
          </a:p>
          <a:p>
            <a:pPr algn="ctr"/>
            <a:r>
              <a:rPr lang="en-GB" b="1" spc="-1" dirty="0">
                <a:solidFill>
                  <a:schemeClr val="tx2">
                    <a:lumMod val="75000"/>
                  </a:schemeClr>
                </a:solidFill>
                <a:latin typeface="Arial"/>
                <a:cs typeface="Arial"/>
              </a:rPr>
              <a:t>JUST AN INSIGHT TO DIG DEEPER</a:t>
            </a:r>
          </a:p>
          <a:p>
            <a:pPr algn="ctr"/>
            <a:r>
              <a:rPr lang="en-GB" spc="-1" dirty="0">
                <a:latin typeface="Arial"/>
                <a:cs typeface="Arial"/>
              </a:rPr>
              <a:t>If prompt and rapid attention is not given to this up-rising menace casualties from road safety negligence are forecasted to lead to an increase of about 1.2 million deaths around the world yearly (Ramos et al., 2015). According to the latest report by the World Health Organization (WHO), traffic accidents claim the lives of about 1.19 million people every year, with highway accidents often causing more severe injuries Between 20 and 50 million people suffer non-fatal injuries in road traffic accidents and more than half of all fatalities are helpless road users such as pedestrians, cyclists, and motorcyclists (Road safety, 2023).</a:t>
            </a:r>
            <a:endParaRPr lang="en-GB" dirty="0"/>
          </a:p>
          <a:p>
            <a:pPr algn="ctr"/>
            <a:r>
              <a:rPr lang="en-GB" spc="-1" dirty="0">
                <a:ea typeface="+mn-lt"/>
                <a:cs typeface="+mn-lt"/>
              </a:rPr>
              <a:t>Visual Analytics combines data analysis with interactive visualizations, simplifying knowledge discovery from complex data sets (Ramos et al., 2015). Visualizing road traffic accidents is an essential tool to improve road safety and aid decision-makers in understanding accident patterns and causes, which will help in making policies that will assist in safeguarding road users in the UK.</a:t>
            </a:r>
            <a:endParaRPr lang="en-GB" dirty="0"/>
          </a:p>
          <a:p>
            <a:pPr algn="ctr"/>
            <a:endParaRPr lang="en-GB" spc="-1" dirty="0">
              <a:cs typeface="Arial"/>
            </a:endParaRPr>
          </a:p>
        </p:txBody>
      </p:sp>
      <p:sp>
        <p:nvSpPr>
          <p:cNvPr id="42" name="Rectangle 12"/>
          <p:cNvSpPr/>
          <p:nvPr/>
        </p:nvSpPr>
        <p:spPr>
          <a:xfrm>
            <a:off x="684000" y="19385640"/>
            <a:ext cx="691056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rgbClr val="C00000"/>
                </a:solidFill>
                <a:cs typeface="Arial"/>
              </a:rPr>
              <a:t>Could Sulphur Dioxide SO2</a:t>
            </a:r>
          </a:p>
          <a:p>
            <a:pPr algn="ctr"/>
            <a:r>
              <a:rPr lang="en-GB" sz="2800" b="1" spc="-1" dirty="0">
                <a:solidFill>
                  <a:srgbClr val="C00000"/>
                </a:solidFill>
                <a:cs typeface="Arial"/>
              </a:rPr>
              <a:t> and Ozone 03 be the Antagonists?</a:t>
            </a:r>
          </a:p>
          <a:p>
            <a:pPr algn="ctr"/>
            <a:r>
              <a:rPr lang="en-GB" sz="2800" b="1" spc="-1" dirty="0">
                <a:solidFill>
                  <a:schemeClr val="tx1">
                    <a:lumMod val="95000"/>
                    <a:lumOff val="5000"/>
                  </a:schemeClr>
                </a:solidFill>
                <a:cs typeface="Arial"/>
              </a:rPr>
              <a:t>The trend line shows correlation between Accident and this pollutants, which are actually known to be dangerous to human well-being. Triangulating NHS data to this merged data could shed more insight.</a:t>
            </a:r>
          </a:p>
          <a:p>
            <a:pPr algn="ctr"/>
            <a:endParaRPr lang="en-GB" sz="2800" b="1" spc="-1" dirty="0">
              <a:solidFill>
                <a:schemeClr val="tx1">
                  <a:lumMod val="95000"/>
                  <a:lumOff val="5000"/>
                </a:schemeClr>
              </a:solidFill>
              <a:cs typeface="Arial"/>
            </a:endParaRPr>
          </a:p>
          <a:p>
            <a:pPr algn="ctr"/>
            <a:r>
              <a:rPr lang="en-GB" sz="2800" b="1" spc="-1" dirty="0">
                <a:solidFill>
                  <a:srgbClr val="00B050"/>
                </a:solidFill>
                <a:cs typeface="Arial"/>
              </a:rPr>
              <a:t>Light at the end of Tunnel, The Protagonist.</a:t>
            </a:r>
          </a:p>
          <a:p>
            <a:pPr algn="ctr"/>
            <a:r>
              <a:rPr lang="en-GB" sz="2800" b="1" spc="-1" dirty="0">
                <a:solidFill>
                  <a:schemeClr val="tx1">
                    <a:lumMod val="85000"/>
                    <a:lumOff val="15000"/>
                  </a:schemeClr>
                </a:solidFill>
                <a:cs typeface="Arial"/>
              </a:rPr>
              <a:t>Encouraging more Adoption of electric cars could help to reduce the effect of this pollutants on innocent UK road users. Based on the insight from the Tableau Dashboard.</a:t>
            </a:r>
          </a:p>
          <a:p>
            <a:pPr algn="ctr"/>
            <a:endParaRPr lang="en-GB" sz="2800" b="1" spc="-1" dirty="0">
              <a:solidFill>
                <a:schemeClr val="tx1">
                  <a:lumMod val="85000"/>
                  <a:lumOff val="15000"/>
                </a:schemeClr>
              </a:solidFill>
              <a:cs typeface="Arial"/>
            </a:endParaRPr>
          </a:p>
          <a:p>
            <a:pPr algn="ctr"/>
            <a:endParaRPr lang="en-GB" sz="2800" b="1" spc="-1" dirty="0">
              <a:solidFill>
                <a:schemeClr val="tx1">
                  <a:lumMod val="95000"/>
                  <a:lumOff val="5000"/>
                </a:schemeClr>
              </a:solidFill>
              <a:cs typeface="Arial"/>
            </a:endParaRPr>
          </a:p>
        </p:txBody>
      </p:sp>
      <p:sp>
        <p:nvSpPr>
          <p:cNvPr id="43" name="Rectangle 13"/>
          <p:cNvSpPr/>
          <p:nvPr/>
        </p:nvSpPr>
        <p:spPr>
          <a:xfrm>
            <a:off x="719640" y="11302200"/>
            <a:ext cx="12412080" cy="7774560"/>
          </a:xfrm>
          <a:prstGeom prst="rect">
            <a:avLst/>
          </a:prstGeom>
          <a:solidFill>
            <a:schemeClr val="bg1"/>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5800" b="0" strike="noStrike" spc="-1" dirty="0">
              <a:latin typeface="Calibri"/>
            </a:endParaRPr>
          </a:p>
        </p:txBody>
      </p:sp>
      <p:sp>
        <p:nvSpPr>
          <p:cNvPr id="44" name="Rectangle 14"/>
          <p:cNvSpPr/>
          <p:nvPr/>
        </p:nvSpPr>
        <p:spPr>
          <a:xfrm>
            <a:off x="13715640" y="11306520"/>
            <a:ext cx="6910560" cy="7774560"/>
          </a:xfrm>
          <a:prstGeom prst="rect">
            <a:avLst/>
          </a:prstGeom>
          <a:solidFill>
            <a:schemeClr val="bg1"/>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GB" sz="2800" b="1" spc="-1" dirty="0">
                <a:solidFill>
                  <a:schemeClr val="accent3">
                    <a:lumMod val="50000"/>
                  </a:schemeClr>
                </a:solidFill>
                <a:latin typeface="Calibri"/>
              </a:rPr>
              <a:t>Food-4-Thought</a:t>
            </a:r>
          </a:p>
          <a:p>
            <a:pPr algn="ctr"/>
            <a:r>
              <a:rPr lang="en-GB" sz="2400" spc="-1" dirty="0">
                <a:latin typeface="Calibri"/>
              </a:rPr>
              <a:t>Most of the recorded accident did not happen due to bad road infrastructure or weather condition. They all happened under the ideal and perfect situation</a:t>
            </a:r>
          </a:p>
          <a:p>
            <a:pPr algn="ctr"/>
            <a:r>
              <a:rPr lang="en-GB" sz="2800" b="1" spc="-1" dirty="0">
                <a:solidFill>
                  <a:schemeClr val="bg2">
                    <a:lumMod val="50000"/>
                  </a:schemeClr>
                </a:solidFill>
                <a:latin typeface="Calibri"/>
              </a:rPr>
              <a:t>The Golden Age Group</a:t>
            </a:r>
            <a:endParaRPr lang="en-GB" sz="2800" dirty="0">
              <a:solidFill>
                <a:schemeClr val="bg2">
                  <a:lumMod val="50000"/>
                </a:schemeClr>
              </a:solidFill>
            </a:endParaRPr>
          </a:p>
          <a:p>
            <a:pPr algn="ctr"/>
            <a:r>
              <a:rPr lang="en-GB" sz="2400" spc="-1" dirty="0">
                <a:latin typeface="Calibri"/>
              </a:rPr>
              <a:t>People within the age band of </a:t>
            </a:r>
            <a:r>
              <a:rPr lang="en-GB" sz="2400" b="1" spc="-1" dirty="0">
                <a:solidFill>
                  <a:schemeClr val="bg2">
                    <a:lumMod val="50000"/>
                  </a:schemeClr>
                </a:solidFill>
                <a:latin typeface="Calibri"/>
              </a:rPr>
              <a:t>25 – 35</a:t>
            </a:r>
            <a:r>
              <a:rPr lang="en-GB" sz="2400" spc="-1" dirty="0">
                <a:latin typeface="Calibri"/>
              </a:rPr>
              <a:t> are less likely to get involved in road accident compared to every other age bracket, based on the result from ordinal logistic regression model.</a:t>
            </a:r>
          </a:p>
          <a:p>
            <a:pPr algn="ctr"/>
            <a:r>
              <a:rPr lang="en-GB" sz="2800" b="1" spc="-1" dirty="0">
                <a:solidFill>
                  <a:schemeClr val="tx2"/>
                </a:solidFill>
                <a:latin typeface="Calibri"/>
              </a:rPr>
              <a:t>The Best Drivers</a:t>
            </a:r>
          </a:p>
          <a:p>
            <a:pPr algn="ctr"/>
            <a:r>
              <a:rPr lang="en-GB" sz="2400" spc="-1" dirty="0">
                <a:latin typeface="Calibri"/>
              </a:rPr>
              <a:t>Males are more likely to get involved in an accident compared to female based on the model used for inferential analysis.</a:t>
            </a:r>
          </a:p>
        </p:txBody>
      </p:sp>
      <p:pic>
        <p:nvPicPr>
          <p:cNvPr id="45" name="Picture 44"/>
          <p:cNvPicPr/>
          <p:nvPr/>
        </p:nvPicPr>
        <p:blipFill>
          <a:blip r:embed="rId2"/>
          <a:stretch/>
        </p:blipFill>
        <p:spPr>
          <a:xfrm>
            <a:off x="7644600" y="27717435"/>
            <a:ext cx="12981600" cy="2202480"/>
          </a:xfrm>
          <a:prstGeom prst="rect">
            <a:avLst/>
          </a:prstGeom>
          <a:ln w="0">
            <a:noFill/>
          </a:ln>
        </p:spPr>
      </p:pic>
      <p:sp>
        <p:nvSpPr>
          <p:cNvPr id="2" name="Smiley Face 1">
            <a:extLst>
              <a:ext uri="{FF2B5EF4-FFF2-40B4-BE49-F238E27FC236}">
                <a16:creationId xmlns:a16="http://schemas.microsoft.com/office/drawing/2014/main" id="{BBD7E6A3-141E-10DA-6E92-9D2692CCE812}"/>
              </a:ext>
            </a:extLst>
          </p:cNvPr>
          <p:cNvSpPr/>
          <p:nvPr/>
        </p:nvSpPr>
        <p:spPr>
          <a:xfrm>
            <a:off x="3856081" y="4603303"/>
            <a:ext cx="619412" cy="428707"/>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graph&#10;&#10;Description automatically generated">
            <a:extLst>
              <a:ext uri="{FF2B5EF4-FFF2-40B4-BE49-F238E27FC236}">
                <a16:creationId xmlns:a16="http://schemas.microsoft.com/office/drawing/2014/main" id="{91FD55AA-0BDC-6FB2-0DE8-A02F9958AEE3}"/>
              </a:ext>
            </a:extLst>
          </p:cNvPr>
          <p:cNvPicPr>
            <a:picLocks noChangeAspect="1"/>
          </p:cNvPicPr>
          <p:nvPr/>
        </p:nvPicPr>
        <p:blipFill>
          <a:blip r:embed="rId3"/>
          <a:stretch>
            <a:fillRect/>
          </a:stretch>
        </p:blipFill>
        <p:spPr>
          <a:xfrm>
            <a:off x="8214474" y="3320982"/>
            <a:ext cx="12500146" cy="775844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1BC02CE5-B77F-21EF-A34E-8E1579620E10}"/>
              </a:ext>
            </a:extLst>
          </p:cNvPr>
          <p:cNvPicPr>
            <a:picLocks noChangeAspect="1"/>
          </p:cNvPicPr>
          <p:nvPr/>
        </p:nvPicPr>
        <p:blipFill>
          <a:blip r:embed="rId4"/>
          <a:stretch>
            <a:fillRect/>
          </a:stretch>
        </p:blipFill>
        <p:spPr>
          <a:xfrm>
            <a:off x="8214113" y="19175102"/>
            <a:ext cx="12500146" cy="7782750"/>
          </a:xfrm>
          <a:prstGeom prst="rect">
            <a:avLst/>
          </a:prstGeom>
        </p:spPr>
      </p:pic>
      <p:pic>
        <p:nvPicPr>
          <p:cNvPr id="6" name="Picture 5" descr="A screenshot of a map&#10;&#10;Description automatically generated">
            <a:extLst>
              <a:ext uri="{FF2B5EF4-FFF2-40B4-BE49-F238E27FC236}">
                <a16:creationId xmlns:a16="http://schemas.microsoft.com/office/drawing/2014/main" id="{67B27E83-C326-E2EC-810E-D1BD72F27FEA}"/>
              </a:ext>
            </a:extLst>
          </p:cNvPr>
          <p:cNvPicPr>
            <a:picLocks noChangeAspect="1"/>
          </p:cNvPicPr>
          <p:nvPr/>
        </p:nvPicPr>
        <p:blipFill>
          <a:blip r:embed="rId5"/>
          <a:stretch>
            <a:fillRect/>
          </a:stretch>
        </p:blipFill>
        <p:spPr>
          <a:xfrm>
            <a:off x="708209" y="11308794"/>
            <a:ext cx="12500146" cy="7772860"/>
          </a:xfrm>
          <a:prstGeom prst="rect">
            <a:avLst/>
          </a:prstGeom>
        </p:spPr>
      </p:pic>
      <p:pic>
        <p:nvPicPr>
          <p:cNvPr id="8" name="Picture 7" descr="Customer service man hand on head">
            <a:extLst>
              <a:ext uri="{FF2B5EF4-FFF2-40B4-BE49-F238E27FC236}">
                <a16:creationId xmlns:a16="http://schemas.microsoft.com/office/drawing/2014/main" id="{0FDE34C5-0FAE-15F5-350A-A7F7C7291851}"/>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13741239" y="17136760"/>
            <a:ext cx="1841050" cy="1938341"/>
          </a:xfrm>
          <a:prstGeom prst="rect">
            <a:avLst/>
          </a:prstGeom>
        </p:spPr>
      </p:pic>
      <p:pic>
        <p:nvPicPr>
          <p:cNvPr id="9" name="Picture 8" descr="Business woman thumbs up">
            <a:extLst>
              <a:ext uri="{FF2B5EF4-FFF2-40B4-BE49-F238E27FC236}">
                <a16:creationId xmlns:a16="http://schemas.microsoft.com/office/drawing/2014/main" id="{73E57212-5DA8-72CF-C1F2-C34625465818}"/>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19171120" y="17125043"/>
            <a:ext cx="1439583" cy="1962557"/>
          </a:xfrm>
          <a:prstGeom prst="rect">
            <a:avLst/>
          </a:prstGeom>
        </p:spPr>
      </p:pic>
      <p:pic>
        <p:nvPicPr>
          <p:cNvPr id="12" name="Graphic 9" descr="Devil face with solid fill with solid fill">
            <a:extLst>
              <a:ext uri="{FF2B5EF4-FFF2-40B4-BE49-F238E27FC236}">
                <a16:creationId xmlns:a16="http://schemas.microsoft.com/office/drawing/2014/main" id="{0459CB57-75E3-3566-3829-43B2F710227D}"/>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22082" y="19437706"/>
            <a:ext cx="914153" cy="914400"/>
          </a:xfrm>
          <a:prstGeom prst="rect">
            <a:avLst/>
          </a:prstGeom>
        </p:spPr>
      </p:pic>
      <p:pic>
        <p:nvPicPr>
          <p:cNvPr id="13" name="Graphic 12" descr="Electric car with solid fill">
            <a:extLst>
              <a:ext uri="{FF2B5EF4-FFF2-40B4-BE49-F238E27FC236}">
                <a16:creationId xmlns:a16="http://schemas.microsoft.com/office/drawing/2014/main" id="{2B79CD4A-00C2-5F55-66C9-3E75FC424F35}"/>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906734" y="25523694"/>
            <a:ext cx="1623235" cy="1427538"/>
          </a:xfrm>
          <a:prstGeom prst="rect">
            <a:avLst/>
          </a:prstGeom>
        </p:spPr>
      </p:pic>
      <p:pic>
        <p:nvPicPr>
          <p:cNvPr id="15" name="Graphic 14" descr="Lights On with solid fill">
            <a:extLst>
              <a:ext uri="{FF2B5EF4-FFF2-40B4-BE49-F238E27FC236}">
                <a16:creationId xmlns:a16="http://schemas.microsoft.com/office/drawing/2014/main" id="{3663DE14-0D82-19CC-7413-865DE1685D52}"/>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6534341" y="11551300"/>
            <a:ext cx="914521" cy="914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5284</TotalTime>
  <Words>111</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DejaVu Sans</vt:lpstr>
      <vt:lpstr>Symbol</vt:lpstr>
      <vt:lpstr>Wingdings</vt:lpstr>
      <vt:lpstr>Office Theme</vt:lpstr>
      <vt:lpstr>PowerPoint Presentation</vt:lpstr>
    </vt:vector>
  </TitlesOfParts>
  <Company>Leeds Beckett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Emlyn Butterfield</dc:creator>
  <dc:description/>
  <cp:lastModifiedBy>ABAYOMI</cp:lastModifiedBy>
  <cp:revision>453</cp:revision>
  <dcterms:created xsi:type="dcterms:W3CDTF">2017-04-24T20:43:59Z</dcterms:created>
  <dcterms:modified xsi:type="dcterms:W3CDTF">2025-01-28T12:20:15Z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