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7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31CF0A-FE66-4E16-9AFD-20546C314DB9}"/>
              </a:ext>
            </a:extLst>
          </p:cNvPr>
          <p:cNvSpPr txBox="1"/>
          <p:nvPr/>
        </p:nvSpPr>
        <p:spPr>
          <a:xfrm>
            <a:off x="1619075" y="1996580"/>
            <a:ext cx="8883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onstantia" panose="02030602050306030303" pitchFamily="18" charset="0"/>
              </a:rPr>
              <a:t>The proof of 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794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BABF60-37AE-4C88-8E7D-E2753B3F675F}"/>
              </a:ext>
            </a:extLst>
          </p:cNvPr>
          <p:cNvSpPr txBox="1"/>
          <p:nvPr/>
        </p:nvSpPr>
        <p:spPr>
          <a:xfrm>
            <a:off x="771786" y="872453"/>
            <a:ext cx="984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The Algorithm:</a:t>
            </a:r>
          </a:p>
          <a:p>
            <a:r>
              <a:rPr lang="en-US" i="1" dirty="0">
                <a:latin typeface="Constantia" panose="02030602050306030303" pitchFamily="18" charset="0"/>
              </a:rPr>
              <a:t>we add the minimum weight edge that keeps the subgraph acyclic in each step.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F46A3A-C620-4F24-8FC3-C45AF8D47582}"/>
              </a:ext>
            </a:extLst>
          </p:cNvPr>
          <p:cNvSpPr txBox="1"/>
          <p:nvPr/>
        </p:nvSpPr>
        <p:spPr>
          <a:xfrm>
            <a:off x="771786" y="2306972"/>
            <a:ext cx="992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The Lemma:</a:t>
            </a:r>
          </a:p>
          <a:p>
            <a:r>
              <a:rPr lang="en-US" i="1" dirty="0">
                <a:latin typeface="Constantia" panose="02030602050306030303" pitchFamily="18" charset="0"/>
              </a:rPr>
              <a:t>let S be the set of edges that we have been selecting up to now within the algorithm.</a:t>
            </a:r>
          </a:p>
          <a:p>
            <a:r>
              <a:rPr lang="en-US" i="1" dirty="0">
                <a:latin typeface="Constantia" panose="02030602050306030303" pitchFamily="18" charset="0"/>
              </a:rPr>
              <a:t>Let S consist of the first m edges.</a:t>
            </a:r>
          </a:p>
          <a:p>
            <a:r>
              <a:rPr lang="en-US" i="1" dirty="0">
                <a:latin typeface="Constantia" panose="02030602050306030303" pitchFamily="18" charset="0"/>
              </a:rPr>
              <a:t>There exists a minimum spanning tree T that has the vertex set V and an edge set E.</a:t>
            </a:r>
          </a:p>
          <a:p>
            <a:r>
              <a:rPr lang="en-US" i="1" dirty="0">
                <a:latin typeface="Constantia" panose="02030602050306030303" pitchFamily="18" charset="0"/>
              </a:rPr>
              <a:t>T is the minimum spanning tree for the graph G such that S is actually a subset of the edges in it.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B5F067-884D-4962-8705-8CA1110AE86F}"/>
              </a:ext>
            </a:extLst>
          </p:cNvPr>
          <p:cNvSpPr txBox="1"/>
          <p:nvPr/>
        </p:nvSpPr>
        <p:spPr>
          <a:xfrm>
            <a:off x="771786" y="4387821"/>
            <a:ext cx="10175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Theorem:</a:t>
            </a:r>
          </a:p>
          <a:p>
            <a:r>
              <a:rPr lang="en-US" i="1" dirty="0">
                <a:latin typeface="Constantia" panose="02030602050306030303" pitchFamily="18" charset="0"/>
              </a:rPr>
              <a:t>For any connected weighted graph G, the algorithm creates a minimum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28145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858C86-AAFC-4B1C-90BE-F693A2EC90AF}"/>
              </a:ext>
            </a:extLst>
          </p:cNvPr>
          <p:cNvSpPr txBox="1"/>
          <p:nvPr/>
        </p:nvSpPr>
        <p:spPr>
          <a:xfrm>
            <a:off x="536895" y="914400"/>
            <a:ext cx="111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Proof(of the theorem):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A5D9A-548F-4433-8AE0-9DA38C923408}"/>
              </a:ext>
            </a:extLst>
          </p:cNvPr>
          <p:cNvSpPr txBox="1"/>
          <p:nvPr/>
        </p:nvSpPr>
        <p:spPr>
          <a:xfrm>
            <a:off x="553673" y="2759978"/>
            <a:ext cx="11123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nstantia" panose="02030602050306030303" pitchFamily="18" charset="0"/>
              </a:rPr>
              <a:t>proof of "the algorithm should not get stuck":</a:t>
            </a:r>
          </a:p>
          <a:p>
            <a:r>
              <a:rPr lang="en-US" dirty="0">
                <a:latin typeface="Constantia" panose="02030602050306030303" pitchFamily="18" charset="0"/>
              </a:rPr>
              <a:t>Suppose we have less than n minus 1 edges picked.</a:t>
            </a:r>
          </a:p>
          <a:p>
            <a:r>
              <a:rPr lang="en-US" dirty="0">
                <a:latin typeface="Constantia" panose="02030602050306030303" pitchFamily="18" charset="0"/>
              </a:rPr>
              <a:t>So there exists an edge in E minus S without creating a cycle.</a:t>
            </a:r>
          </a:p>
          <a:p>
            <a:r>
              <a:rPr lang="en-US" dirty="0">
                <a:latin typeface="Constantia" panose="02030602050306030303" pitchFamily="18" charset="0"/>
              </a:rPr>
              <a:t>(We know that S is a subset of all the edges. We know E has successfully n-1 edges. So there's at least one edge that is an element in E, but not in S.)</a:t>
            </a:r>
          </a:p>
          <a:p>
            <a:r>
              <a:rPr lang="en-US" dirty="0">
                <a:latin typeface="Constantia" panose="02030602050306030303" pitchFamily="18" charset="0"/>
              </a:rPr>
              <a:t>And for that particular edge, we know it will not create a cycle in S. Because otherwise, the E would have a cycle.</a:t>
            </a:r>
          </a:p>
          <a:p>
            <a:r>
              <a:rPr lang="en-US" dirty="0">
                <a:latin typeface="Constantia" panose="02030602050306030303" pitchFamily="18" charset="0"/>
              </a:rPr>
              <a:t>So we know that the algorithm can always select an edge such that's no cycle is created. So we can keep on going in the algorithm until at least n minus 1 edges are selected.</a:t>
            </a:r>
          </a:p>
          <a:p>
            <a:r>
              <a:rPr lang="en-US" dirty="0">
                <a:latin typeface="Constantia" panose="02030602050306030303" pitchFamily="18" charset="0"/>
              </a:rPr>
              <a:t>What happens if we have n minus 1 edges? We get it.</a:t>
            </a:r>
          </a:p>
          <a:p>
            <a:r>
              <a:rPr lang="en-US" dirty="0">
                <a:latin typeface="Constantia" panose="02030602050306030303" pitchFamily="18" charset="0"/>
              </a:rPr>
              <a:t>(So once n minus 1 edges have been chosen, well, then S has exactly n minus 1 edges. because it's a tree. They are subsets of one another. So they must be equal to one another. So essentially what we have here is that S exactly defines the minimum spanning tree that we are looking for. )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77F167-851A-4228-BB20-1B359CA6B5FF}"/>
              </a:ext>
            </a:extLst>
          </p:cNvPr>
          <p:cNvSpPr txBox="1"/>
          <p:nvPr/>
        </p:nvSpPr>
        <p:spPr>
          <a:xfrm>
            <a:off x="553673" y="6284436"/>
            <a:ext cx="110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nstantia" panose="02030602050306030303" pitchFamily="18" charset="0"/>
              </a:rPr>
              <a:t>So the algorithm at the very end. So if this lemma really holds true, then this theorem can be shown.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768F9-1A8F-4153-A82E-16F230719BAE}"/>
              </a:ext>
            </a:extLst>
          </p:cNvPr>
          <p:cNvSpPr txBox="1"/>
          <p:nvPr/>
        </p:nvSpPr>
        <p:spPr>
          <a:xfrm>
            <a:off x="553673" y="1501629"/>
            <a:ext cx="10318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tantia" panose="02030602050306030303" pitchFamily="18" charset="0"/>
              </a:rPr>
              <a:t>We suppose that the number of vertices is n. And if we want to show that we are getting to a MST (minimum spanning tree), we want to first of all show that the algorithm is able to choose at least n minus 1 edges.</a:t>
            </a:r>
          </a:p>
          <a:p>
            <a:r>
              <a:rPr lang="en-US" i="1" dirty="0">
                <a:latin typeface="Constantia" panose="02030602050306030303" pitchFamily="18" charset="0"/>
              </a:rPr>
              <a:t>(Because a tree has n minus 1 edges) </a:t>
            </a:r>
          </a:p>
        </p:txBody>
      </p:sp>
    </p:spTree>
    <p:extLst>
      <p:ext uri="{BB962C8B-B14F-4D97-AF65-F5344CB8AC3E}">
        <p14:creationId xmlns:p14="http://schemas.microsoft.com/office/powerpoint/2010/main" val="3683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4DE870-9FF7-425C-B06A-72555A16E9D4}"/>
              </a:ext>
            </a:extLst>
          </p:cNvPr>
          <p:cNvSpPr txBox="1"/>
          <p:nvPr/>
        </p:nvSpPr>
        <p:spPr>
          <a:xfrm>
            <a:off x="1051420" y="1291906"/>
            <a:ext cx="1114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Proof(of the lemma):</a:t>
            </a:r>
          </a:p>
          <a:p>
            <a:r>
              <a:rPr lang="en-US" dirty="0"/>
              <a:t>																	use induction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F9A90E-4379-4F1B-9793-A709B8D083A9}"/>
              </a:ext>
            </a:extLst>
          </p:cNvPr>
          <p:cNvSpPr txBox="1"/>
          <p:nvPr/>
        </p:nvSpPr>
        <p:spPr>
          <a:xfrm>
            <a:off x="1051420" y="2936147"/>
            <a:ext cx="10486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Induction Hypothesis:</a:t>
            </a:r>
          </a:p>
          <a:p>
            <a:endParaRPr lang="en-US" b="1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for all G and for all sets S that consists of the first m selected edges, there exists a minimum spanning tree of G such that S is a subset of E.</a:t>
            </a:r>
          </a:p>
        </p:txBody>
      </p:sp>
    </p:spTree>
    <p:extLst>
      <p:ext uri="{BB962C8B-B14F-4D97-AF65-F5344CB8AC3E}">
        <p14:creationId xmlns:p14="http://schemas.microsoft.com/office/powerpoint/2010/main" val="41611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ABCA7-A0E5-4EB5-9C54-235FF781FFF1}"/>
              </a:ext>
            </a:extLst>
          </p:cNvPr>
          <p:cNvSpPr txBox="1"/>
          <p:nvPr/>
        </p:nvSpPr>
        <p:spPr>
          <a:xfrm>
            <a:off x="1040235" y="1291906"/>
            <a:ext cx="874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Base case: m = 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0D2672-F512-4394-8C1E-4A5732699DE3}"/>
              </a:ext>
            </a:extLst>
          </p:cNvPr>
          <p:cNvSpPr txBox="1"/>
          <p:nvPr/>
        </p:nvSpPr>
        <p:spPr>
          <a:xfrm>
            <a:off x="1040235" y="2642532"/>
            <a:ext cx="9521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if we have zero selected edges, then S is the empty set.</a:t>
            </a:r>
          </a:p>
          <a:p>
            <a:r>
              <a:rPr lang="en-US" dirty="0">
                <a:latin typeface="Constantia" panose="02030602050306030303" pitchFamily="18" charset="0"/>
              </a:rPr>
              <a:t>(Because we showed that for all graphs G, there exists a spanning tree. And if there exists a spanning tree, there exists a minimum weight spanning</a:t>
            </a:r>
          </a:p>
          <a:p>
            <a:r>
              <a:rPr lang="en-US" dirty="0">
                <a:latin typeface="Constantia" panose="02030602050306030303" pitchFamily="18" charset="0"/>
              </a:rPr>
              <a:t>tree.)</a:t>
            </a:r>
          </a:p>
          <a:p>
            <a:r>
              <a:rPr lang="en-US" dirty="0">
                <a:latin typeface="Constantia" panose="02030602050306030303" pitchFamily="18" charset="0"/>
              </a:rPr>
              <a:t>So m equals 0 implies that S is equal to the empty set. So that </a:t>
            </a:r>
            <a:r>
              <a:rPr lang="en-US" dirty="0" err="1">
                <a:latin typeface="Constantia" panose="02030602050306030303" pitchFamily="18" charset="0"/>
              </a:rPr>
              <a:t>meansthat</a:t>
            </a:r>
            <a:r>
              <a:rPr lang="en-US" dirty="0">
                <a:latin typeface="Constantia" panose="02030602050306030303" pitchFamily="18" charset="0"/>
              </a:rPr>
              <a:t> S is definitely a subset for any set of edges of a minimum weight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2480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D64DA6-E72F-4763-80B6-AFE2AA64C02A}"/>
              </a:ext>
            </a:extLst>
          </p:cNvPr>
          <p:cNvSpPr txBox="1"/>
          <p:nvPr/>
        </p:nvSpPr>
        <p:spPr>
          <a:xfrm>
            <a:off x="1040235" y="1291905"/>
            <a:ext cx="815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Inductive step: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15AA42-91B2-408A-9DD3-CB7BC7CDCEB2}"/>
              </a:ext>
            </a:extLst>
          </p:cNvPr>
          <p:cNvSpPr txBox="1"/>
          <p:nvPr/>
        </p:nvSpPr>
        <p:spPr>
          <a:xfrm>
            <a:off x="1040235" y="2231472"/>
            <a:ext cx="102261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onstantia" panose="02030602050306030303" pitchFamily="18" charset="0"/>
              </a:rPr>
              <a:t>we assume that P(m) holds.</a:t>
            </a:r>
          </a:p>
          <a:p>
            <a:r>
              <a:rPr lang="en-US" i="1" dirty="0">
                <a:latin typeface="Constantia" panose="02030602050306030303" pitchFamily="18" charset="0"/>
              </a:rPr>
              <a:t>The First Case:</a:t>
            </a:r>
          </a:p>
          <a:p>
            <a:r>
              <a:rPr lang="en-US" dirty="0">
                <a:latin typeface="Constantia" panose="02030602050306030303" pitchFamily="18" charset="0"/>
              </a:rPr>
              <a:t>Let e denote the edge that we added in the m plus 1 step</a:t>
            </a:r>
          </a:p>
          <a:p>
            <a:r>
              <a:rPr lang="en-US" dirty="0">
                <a:latin typeface="Constantia" panose="02030602050306030303" pitchFamily="18" charset="0"/>
              </a:rPr>
              <a:t>And let S be the first m selected edges.</a:t>
            </a:r>
          </a:p>
          <a:p>
            <a:r>
              <a:rPr lang="en-US" dirty="0">
                <a:latin typeface="Constantia" panose="02030602050306030303" pitchFamily="18" charset="0"/>
              </a:rPr>
              <a:t>We know that there exists a MST such that S is a subset of the edges.</a:t>
            </a:r>
          </a:p>
          <a:p>
            <a:r>
              <a:rPr lang="en-US" dirty="0">
                <a:latin typeface="Constantia" panose="02030602050306030303" pitchFamily="18" charset="0"/>
              </a:rPr>
              <a:t>So let's just pick one such MST. So let T* be such a MST. It has edges E*.</a:t>
            </a:r>
          </a:p>
          <a:p>
            <a:r>
              <a:rPr lang="en-US" dirty="0">
                <a:latin typeface="Constantia" panose="02030602050306030303" pitchFamily="18" charset="0"/>
              </a:rPr>
              <a:t>Then S is actually a subset of E* we want to show that there is a MST such that the edge set of this MST contains both S and also e.</a:t>
            </a:r>
          </a:p>
          <a:p>
            <a:r>
              <a:rPr lang="en-US" dirty="0">
                <a:latin typeface="Constantia" panose="02030602050306030303" pitchFamily="18" charset="0"/>
              </a:rPr>
              <a:t>Of course S together with E is also a subset of E*. And that means that we are done, in this particular</a:t>
            </a:r>
          </a:p>
          <a:p>
            <a:r>
              <a:rPr lang="en-US" dirty="0">
                <a:latin typeface="Constantia" panose="02030602050306030303" pitchFamily="18" charset="0"/>
              </a:rPr>
              <a:t>case.</a:t>
            </a:r>
          </a:p>
        </p:txBody>
      </p:sp>
    </p:spTree>
    <p:extLst>
      <p:ext uri="{BB962C8B-B14F-4D97-AF65-F5344CB8AC3E}">
        <p14:creationId xmlns:p14="http://schemas.microsoft.com/office/powerpoint/2010/main" val="27670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EE6602-1FC2-4AA1-B720-81A667DC41EC}"/>
              </a:ext>
            </a:extLst>
          </p:cNvPr>
          <p:cNvSpPr txBox="1"/>
          <p:nvPr/>
        </p:nvSpPr>
        <p:spPr>
          <a:xfrm>
            <a:off x="1040235" y="1291905"/>
            <a:ext cx="815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Inductive step: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A6C9C-9C73-4E48-B393-57D3D393B64B}"/>
              </a:ext>
            </a:extLst>
          </p:cNvPr>
          <p:cNvSpPr txBox="1"/>
          <p:nvPr/>
        </p:nvSpPr>
        <p:spPr>
          <a:xfrm>
            <a:off x="1040235" y="2231472"/>
            <a:ext cx="102261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onstantia" panose="02030602050306030303" pitchFamily="18" charset="0"/>
              </a:rPr>
              <a:t>we assume that P(m) holds.</a:t>
            </a:r>
          </a:p>
          <a:p>
            <a:r>
              <a:rPr lang="en-US" i="1" dirty="0">
                <a:latin typeface="Constantia" panose="02030602050306030303" pitchFamily="18" charset="0"/>
              </a:rPr>
              <a:t>Next Case</a:t>
            </a:r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(more difficult):</a:t>
            </a:r>
            <a:endParaRPr lang="en-US" i="1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If we assume that e is not in E*.</a:t>
            </a:r>
          </a:p>
          <a:p>
            <a:r>
              <a:rPr lang="en-US" dirty="0">
                <a:latin typeface="Constantia" panose="02030602050306030303" pitchFamily="18" charset="0"/>
              </a:rPr>
              <a:t>We know that the algorithm, from its definition, implies that as together with e, actually has no cycle. </a:t>
            </a:r>
          </a:p>
          <a:p>
            <a:r>
              <a:rPr lang="en-US" dirty="0">
                <a:latin typeface="Constantia" panose="02030602050306030303" pitchFamily="18" charset="0"/>
              </a:rPr>
              <a:t>If S with e has no cycle, but E* with e has a cycle, and S is contained in E star, well there's only one possibility. And that is that this cycle must have an edge, e’ , that is in E* minus S.(Because if it would not have such an edge, then all the edges of the cycle must be located in S together with E. But S together with E has no cycle. So that's not possible. So this cycle must have and edge e’ that is outside S, but still in E*.)</a:t>
            </a:r>
          </a:p>
          <a:p>
            <a:r>
              <a:rPr lang="en-US" dirty="0">
                <a:latin typeface="Constantia" panose="02030602050306030303" pitchFamily="18" charset="0"/>
              </a:rPr>
              <a:t>So we can find one over here. e prime can be this particular edge. So e prime is in E*. But it is not already selected in 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i="1" dirty="0">
                <a:latin typeface="Constantia" panose="02030602050306030303" pitchFamily="18" charset="0"/>
              </a:rPr>
              <a:t>Then comes the trick.</a:t>
            </a:r>
          </a:p>
        </p:txBody>
      </p:sp>
    </p:spTree>
    <p:extLst>
      <p:ext uri="{BB962C8B-B14F-4D97-AF65-F5344CB8AC3E}">
        <p14:creationId xmlns:p14="http://schemas.microsoft.com/office/powerpoint/2010/main" val="40755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4B1BF3-658C-4B02-81BC-021A6E60A139}"/>
              </a:ext>
            </a:extLst>
          </p:cNvPr>
          <p:cNvSpPr txBox="1"/>
          <p:nvPr/>
        </p:nvSpPr>
        <p:spPr>
          <a:xfrm>
            <a:off x="1040235" y="1291905"/>
            <a:ext cx="815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Consolas" panose="020B0609020204030204" pitchFamily="49" charset="0"/>
              </a:rPr>
              <a:t>Inductive step: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EE4FE-0401-488D-BF6D-9A1FC97678BF}"/>
              </a:ext>
            </a:extLst>
          </p:cNvPr>
          <p:cNvSpPr txBox="1"/>
          <p:nvPr/>
        </p:nvSpPr>
        <p:spPr>
          <a:xfrm>
            <a:off x="1040235" y="2231472"/>
            <a:ext cx="102261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onstantia" panose="02030602050306030303" pitchFamily="18" charset="0"/>
              </a:rPr>
              <a:t>we assume that P(m) holds.</a:t>
            </a:r>
          </a:p>
          <a:p>
            <a:r>
              <a:rPr lang="en-US" i="1" dirty="0">
                <a:latin typeface="Constantia" panose="02030602050306030303" pitchFamily="18" charset="0"/>
              </a:rPr>
              <a:t>Next Case</a:t>
            </a:r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(more difficult):</a:t>
            </a:r>
          </a:p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The trick: Swap e and e’ .</a:t>
            </a:r>
          </a:p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The algorithm implies that the weight of e is at most the weight of e’. Because the algorithm always chooses the minimum weight. And it can choose between e or e prime, but it chose e. So the weight of e must be less than the weight of e prime.</a:t>
            </a:r>
          </a:p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Well, let T**(V, E**) be a MST of G where E** is really equal to the original set E*. But we take out of this e’. So this one is taken out of the MST. And we add e in here. T** is also connected. Well, since e’ and e are on the same cycle. So it remains connected.</a:t>
            </a:r>
          </a:p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All these three together with prove that T** is a spanning tree of G, because it's acyclic, connected, contains all the vertices.</a:t>
            </a:r>
          </a:p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And the weight of T** is at most of the weight of T*. We also know that T* is a MST. So it also has a minimum weight. So T** is a MST.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FD85F-F120-40FE-83B8-B4EBCA72FACE}"/>
              </a:ext>
            </a:extLst>
          </p:cNvPr>
          <p:cNvSpPr txBox="1"/>
          <p:nvPr/>
        </p:nvSpPr>
        <p:spPr>
          <a:xfrm>
            <a:off x="1040235" y="6078679"/>
            <a:ext cx="1041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tantia" panose="02030602050306030303" pitchFamily="18" charset="0"/>
                <a:sym typeface="Wingdings" panose="05000000000000000000" pitchFamily="2" charset="2"/>
              </a:rPr>
              <a:t>So now we finally have figured out that the lemma is true. And now we have showed already how to use the lemma in our proof for this particular theorem.</a:t>
            </a:r>
            <a:endParaRPr lang="en-US" i="1" dirty="0"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ACBB26-F842-4BD2-897B-D7E49F6E90B1}"/>
              </a:ext>
            </a:extLst>
          </p:cNvPr>
          <p:cNvSpPr txBox="1"/>
          <p:nvPr/>
        </p:nvSpPr>
        <p:spPr>
          <a:xfrm>
            <a:off x="1778466" y="2927758"/>
            <a:ext cx="10192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latin typeface="Constantia" panose="02030602050306030303" pitchFamily="18" charset="0"/>
              </a:rPr>
              <a:t>Thank you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E95BD7-1FBC-49FD-8AC7-1E81956112B3}"/>
              </a:ext>
            </a:extLst>
          </p:cNvPr>
          <p:cNvSpPr txBox="1"/>
          <p:nvPr/>
        </p:nvSpPr>
        <p:spPr>
          <a:xfrm>
            <a:off x="7609843" y="6136485"/>
            <a:ext cx="5410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onstantia" panose="02030602050306030303" pitchFamily="18" charset="0"/>
              </a:rPr>
              <a:t>Thanks for the help of MIT 6.092J open course.</a:t>
            </a:r>
          </a:p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熊博云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i="1" dirty="0">
                <a:latin typeface="Constantia" panose="02030602050306030303" pitchFamily="18" charset="0"/>
                <a:ea typeface="幼圆" panose="02010509060101010101" pitchFamily="49" charset="-122"/>
              </a:rPr>
              <a:t>3160102349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58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1156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幼圆</vt:lpstr>
      <vt:lpstr>Arial</vt:lpstr>
      <vt:lpstr>Century Gothic</vt:lpstr>
      <vt:lpstr>Consolas</vt:lpstr>
      <vt:lpstr>Constantia</vt:lpstr>
      <vt:lpstr>Wingdings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 Sole</dc:creator>
  <cp:lastModifiedBy>Wi Sole</cp:lastModifiedBy>
  <cp:revision>9</cp:revision>
  <dcterms:created xsi:type="dcterms:W3CDTF">2017-06-17T11:02:56Z</dcterms:created>
  <dcterms:modified xsi:type="dcterms:W3CDTF">2017-06-17T12:01:14Z</dcterms:modified>
</cp:coreProperties>
</file>