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Minitab </a:t>
            </a:r>
            <a:r>
              <a:rPr lang="en-US" sz="2400" dirty="0"/>
              <a:t>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1800" b="1" u="sng" dirty="0" smtClean="0"/>
              <a:t>ANS</a:t>
            </a:r>
            <a:r>
              <a:rPr lang="en-US" sz="1800" b="1" dirty="0" smtClean="0"/>
              <a:t>: </a:t>
            </a:r>
            <a:r>
              <a:rPr lang="en-US" sz="1800" dirty="0" smtClean="0"/>
              <a:t>Identifying null and alternate Hypothesis:</a:t>
            </a:r>
          </a:p>
          <a:p>
            <a:pPr lvl="0">
              <a:buNone/>
            </a:pPr>
            <a:r>
              <a:rPr lang="en-US" sz="1600" dirty="0"/>
              <a:t>	</a:t>
            </a:r>
            <a:r>
              <a:rPr lang="en-US" sz="1600" dirty="0" smtClean="0"/>
              <a:t>H0 → There is no significant difference between the diameters of </a:t>
            </a:r>
            <a:r>
              <a:rPr lang="el-GR" sz="1600" dirty="0">
                <a:solidFill>
                  <a:prstClr val="black"/>
                </a:solidFill>
              </a:rPr>
              <a:t>μ</a:t>
            </a:r>
            <a:r>
              <a:rPr lang="en-US" sz="1600" baseline="-25000" dirty="0">
                <a:solidFill>
                  <a:prstClr val="black"/>
                </a:solidFill>
              </a:rPr>
              <a:t>1  </a:t>
            </a:r>
            <a:r>
              <a:rPr lang="en-US" sz="1600" dirty="0">
                <a:solidFill>
                  <a:prstClr val="black"/>
                </a:solidFill>
              </a:rPr>
              <a:t> and </a:t>
            </a:r>
            <a:r>
              <a:rPr lang="el-GR" sz="1600" dirty="0">
                <a:solidFill>
                  <a:prstClr val="black"/>
                </a:solidFill>
              </a:rPr>
              <a:t>μ</a:t>
            </a:r>
            <a:r>
              <a:rPr lang="en-US" sz="1600" baseline="-25000" dirty="0" smtClean="0">
                <a:solidFill>
                  <a:prstClr val="black"/>
                </a:solidFill>
              </a:rPr>
              <a:t>2</a:t>
            </a:r>
          </a:p>
          <a:p>
            <a:pPr lvl="0">
              <a:buNone/>
            </a:pPr>
            <a:r>
              <a:rPr lang="en-US" sz="1600" dirty="0" smtClean="0"/>
              <a:t>	Ha → There is a significant difference between the diameters of  </a:t>
            </a:r>
            <a:r>
              <a:rPr lang="el-GR" sz="1600" dirty="0" smtClean="0">
                <a:solidFill>
                  <a:prstClr val="black"/>
                </a:solidFill>
              </a:rPr>
              <a:t>μ</a:t>
            </a:r>
            <a:r>
              <a:rPr lang="en-US" sz="1600" baseline="-25000" dirty="0">
                <a:solidFill>
                  <a:prstClr val="black"/>
                </a:solidFill>
              </a:rPr>
              <a:t>1  </a:t>
            </a:r>
            <a:r>
              <a:rPr lang="en-US" sz="1600" dirty="0">
                <a:solidFill>
                  <a:prstClr val="black"/>
                </a:solidFill>
              </a:rPr>
              <a:t> and </a:t>
            </a:r>
            <a:r>
              <a:rPr lang="el-GR" sz="1600" dirty="0">
                <a:solidFill>
                  <a:prstClr val="black"/>
                </a:solidFill>
              </a:rPr>
              <a:t>μ</a:t>
            </a:r>
            <a:r>
              <a:rPr lang="en-US" sz="1600" baseline="-25000" dirty="0">
                <a:solidFill>
                  <a:prstClr val="black"/>
                </a:solidFill>
              </a:rPr>
              <a:t>2</a:t>
            </a:r>
          </a:p>
          <a:p>
            <a:pPr>
              <a:buNone/>
            </a:pPr>
            <a:r>
              <a:rPr lang="en-US" sz="1600" dirty="0" smtClean="0"/>
              <a:t>	Conclusion:- </a:t>
            </a:r>
            <a:r>
              <a:rPr lang="en-US" sz="1600" b="1" dirty="0" smtClean="0"/>
              <a:t>Conclusion : As the P value → 0.47&gt;0.05  so we accept the null Hypothesis i.e.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dirty="0" smtClean="0"/>
              <a:t>→There is no significant  difference between the diameters of 2 units of outlet samples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22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200" dirty="0"/>
              <a:t>   </a:t>
            </a:r>
            <a:r>
              <a:rPr lang="en-US" sz="2200" dirty="0" smtClean="0"/>
              <a:t> </a:t>
            </a:r>
            <a:r>
              <a:rPr lang="en-US" sz="2200" dirty="0"/>
              <a:t>Analyze the data and determine whether there is any difference in average TAT among the different laboratories at 5% significance level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r>
              <a:rPr lang="en-US" sz="2600" dirty="0" smtClean="0"/>
              <a:t>  Minitab File: </a:t>
            </a:r>
            <a:r>
              <a:rPr lang="en-US" sz="2600" b="1" dirty="0" err="1" smtClean="0"/>
              <a:t>LabTAT.mtw</a:t>
            </a:r>
            <a:endParaRPr lang="en-US" sz="2600" b="1" dirty="0" smtClean="0"/>
          </a:p>
          <a:p>
            <a:pPr algn="just">
              <a:buNone/>
            </a:pPr>
            <a:endParaRPr lang="en-US" sz="2600" b="1" dirty="0" smtClean="0"/>
          </a:p>
          <a:p>
            <a:pPr algn="just">
              <a:buNone/>
            </a:pPr>
            <a:r>
              <a:rPr lang="en-US" sz="2000" b="1" u="sng" dirty="0" smtClean="0"/>
              <a:t>ANS: </a:t>
            </a:r>
            <a:r>
              <a:rPr lang="en-US" sz="1600" dirty="0" smtClean="0"/>
              <a:t>Identifying null and alternate hypothesis:</a:t>
            </a:r>
          </a:p>
          <a:p>
            <a:pPr algn="just">
              <a:buNone/>
            </a:pPr>
            <a:r>
              <a:rPr lang="en-US" sz="1600" dirty="0" smtClean="0"/>
              <a:t>H₀ = There is no significant difference between 4 laboratories turn around time(TAT)</a:t>
            </a:r>
          </a:p>
          <a:p>
            <a:pPr algn="just">
              <a:buNone/>
            </a:pPr>
            <a:r>
              <a:rPr lang="en-US" sz="1600" dirty="0" smtClean="0"/>
              <a:t>Hₐ = There is significant difference between 4 laboratories turn around time(TAT)</a:t>
            </a:r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r>
              <a:rPr lang="en-US" sz="1600" b="1" dirty="0" smtClean="0"/>
              <a:t>P-value&lt;0.05→ We reject the null hypothesis</a:t>
            </a:r>
          </a:p>
          <a:p>
            <a:pPr algn="just">
              <a:buNone/>
            </a:pPr>
            <a:r>
              <a:rPr lang="en-US" sz="1600" dirty="0" smtClean="0"/>
              <a:t>Conclusion:</a:t>
            </a:r>
          </a:p>
          <a:p>
            <a:pPr algn="just">
              <a:buNone/>
            </a:pPr>
            <a:r>
              <a:rPr lang="en-US" sz="1600" dirty="0" smtClean="0"/>
              <a:t>There is significant difference between 4 </a:t>
            </a:r>
            <a:r>
              <a:rPr lang="en-US" sz="1600" dirty="0"/>
              <a:t>laboratories</a:t>
            </a:r>
            <a:r>
              <a:rPr lang="en-US" sz="1600" dirty="0" smtClean="0"/>
              <a:t> TAT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5507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000" b="1" u="sng" dirty="0" smtClean="0">
                <a:solidFill>
                  <a:prstClr val="black"/>
                </a:solidFill>
              </a:rPr>
              <a:t>ANS:</a:t>
            </a:r>
          </a:p>
          <a:p>
            <a:pPr lvl="0">
              <a:defRPr/>
            </a:pPr>
            <a:r>
              <a:rPr lang="en-US" sz="2000" b="1" dirty="0">
                <a:solidFill>
                  <a:prstClr val="black"/>
                </a:solidFill>
              </a:rPr>
              <a:t>	</a:t>
            </a:r>
            <a:r>
              <a:rPr lang="en-US" sz="2000" b="1" dirty="0" smtClean="0">
                <a:solidFill>
                  <a:prstClr val="black"/>
                </a:solidFill>
              </a:rPr>
              <a:t> H₀  = </a:t>
            </a:r>
            <a:r>
              <a:rPr lang="en-US" sz="2000" dirty="0" smtClean="0">
                <a:solidFill>
                  <a:prstClr val="black"/>
                </a:solidFill>
              </a:rPr>
              <a:t>All proportions are equal/ There is no significant between the proportions.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</a:rPr>
              <a:t>	 </a:t>
            </a:r>
            <a:r>
              <a:rPr lang="en-US" sz="2000" b="1" dirty="0" smtClean="0">
                <a:solidFill>
                  <a:prstClr val="black"/>
                </a:solidFill>
              </a:rPr>
              <a:t>Hₐ  = </a:t>
            </a:r>
            <a:r>
              <a:rPr lang="en-US" sz="2000" dirty="0" smtClean="0">
                <a:solidFill>
                  <a:prstClr val="black"/>
                </a:solidFill>
              </a:rPr>
              <a:t>All proportions are equal/There is significant difference between the 	 	 		proportions.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	 </a:t>
            </a:r>
            <a:r>
              <a:rPr lang="en-US" sz="2000" b="1" dirty="0" smtClean="0">
                <a:solidFill>
                  <a:prstClr val="black"/>
                </a:solidFill>
              </a:rPr>
              <a:t>Alpha = 0.050000000000000044 , p-value = 2.682172557281901e-17</a:t>
            </a:r>
          </a:p>
          <a:p>
            <a:pPr lvl="0">
              <a:defRPr/>
            </a:pPr>
            <a:r>
              <a:rPr lang="en-US" sz="2000" b="1" dirty="0">
                <a:solidFill>
                  <a:prstClr val="black"/>
                </a:solidFill>
              </a:rPr>
              <a:t>	</a:t>
            </a:r>
            <a:r>
              <a:rPr lang="en-US" sz="2000" b="1" dirty="0" smtClean="0">
                <a:solidFill>
                  <a:prstClr val="black"/>
                </a:solidFill>
              </a:rPr>
              <a:t> Dependent(reject H₀)</a:t>
            </a:r>
          </a:p>
          <a:p>
            <a:pPr lvl="0">
              <a:defRPr/>
            </a:pPr>
            <a:endParaRPr lang="en-US" sz="2000" b="1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	 As P value &gt; 0.05 →We reject null hypothesis → All proportions are not equal.  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4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</a:t>
            </a:r>
            <a:r>
              <a:rPr lang="en-US" sz="3600" b="1" dirty="0"/>
              <a:t>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600" dirty="0"/>
              <a:t>     </a:t>
            </a:r>
            <a:r>
              <a:rPr lang="en-US" sz="2000" dirty="0" err="1"/>
              <a:t>TeleCall</a:t>
            </a:r>
            <a:r>
              <a:rPr lang="en-US" sz="2000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2000" i="1" dirty="0"/>
              <a:t>5% </a:t>
            </a:r>
            <a:r>
              <a:rPr lang="en-US" sz="2000" dirty="0"/>
              <a:t>significance level and help the manager draw appropriate inferences</a:t>
            </a:r>
          </a:p>
          <a:p>
            <a:pPr>
              <a:buNone/>
            </a:pPr>
            <a:r>
              <a:rPr lang="en-US" sz="2600" dirty="0"/>
              <a:t> </a:t>
            </a:r>
            <a:r>
              <a:rPr lang="en-US" sz="2600" dirty="0" smtClean="0"/>
              <a:t>   Minitab </a:t>
            </a:r>
            <a:r>
              <a:rPr lang="en-US" sz="2600" dirty="0"/>
              <a:t>File: </a:t>
            </a:r>
            <a:r>
              <a:rPr lang="en-US" sz="2600" b="1" dirty="0" err="1" smtClean="0"/>
              <a:t>CustomerOrderForm.mtw</a:t>
            </a:r>
            <a:endParaRPr lang="en-US" sz="2600" b="1" dirty="0" smtClean="0"/>
          </a:p>
          <a:p>
            <a:pPr>
              <a:buNone/>
            </a:pPr>
            <a:endParaRPr lang="en-US" sz="2600" b="1" dirty="0" smtClean="0"/>
          </a:p>
          <a:p>
            <a:pPr>
              <a:buNone/>
            </a:pPr>
            <a:r>
              <a:rPr lang="en-US" sz="1800" b="1" u="sng" dirty="0" smtClean="0"/>
              <a:t>ANS: </a:t>
            </a:r>
            <a:r>
              <a:rPr lang="en-US" sz="1800" dirty="0" smtClean="0"/>
              <a:t>H₀ = All center’s defective percentage are equal.</a:t>
            </a:r>
            <a:endParaRPr lang="en-US" sz="1800" dirty="0"/>
          </a:p>
          <a:p>
            <a:pPr>
              <a:buNone/>
            </a:pPr>
            <a:r>
              <a:rPr lang="en-US" sz="1800" dirty="0" smtClean="0"/>
              <a:t>		 Hₐ = All center’s defective percentage are not equal.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 Given Alpha value is 5% so: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 </a:t>
            </a:r>
            <a:r>
              <a:rPr lang="en-US" sz="1800" b="1" dirty="0" smtClean="0"/>
              <a:t>Significant= 0.050, p=0.277</a:t>
            </a:r>
          </a:p>
          <a:p>
            <a:pPr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	 Independent = (fail to reject H₀)</a:t>
            </a:r>
          </a:p>
          <a:p>
            <a:pPr>
              <a:buNone/>
            </a:pPr>
            <a:endParaRPr lang="en-US" sz="1800" b="1" dirty="0"/>
          </a:p>
          <a:p>
            <a:pPr>
              <a:buNone/>
            </a:pPr>
            <a:r>
              <a:rPr lang="en-US" sz="1800" b="1" dirty="0" smtClean="0"/>
              <a:t>		</a:t>
            </a:r>
            <a:r>
              <a:rPr lang="en-US" sz="1800" b="1" u="sng" dirty="0" smtClean="0"/>
              <a:t> Conclusion: </a:t>
            </a:r>
            <a:r>
              <a:rPr lang="en-US" sz="1800" dirty="0" smtClean="0"/>
              <a:t>Since P value is greater than  0.05 and conclude that all centers defectives 				are equal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373</Words>
  <Application>Microsoft Office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PowerPoint Presentation</vt:lpstr>
      <vt:lpstr>Hypothesis Testing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kaama 5</cp:lastModifiedBy>
  <cp:revision>8</cp:revision>
  <dcterms:created xsi:type="dcterms:W3CDTF">2015-11-14T12:07:48Z</dcterms:created>
  <dcterms:modified xsi:type="dcterms:W3CDTF">2022-02-22T10:11:49Z</dcterms:modified>
</cp:coreProperties>
</file>