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58"/>
  </p:notesMasterIdLst>
  <p:handoutMasterIdLst>
    <p:handoutMasterId r:id="rId59"/>
  </p:handoutMasterIdLst>
  <p:sldIdLst>
    <p:sldId id="270" r:id="rId3"/>
    <p:sldId id="266" r:id="rId4"/>
    <p:sldId id="271" r:id="rId5"/>
    <p:sldId id="272" r:id="rId6"/>
    <p:sldId id="273" r:id="rId7"/>
    <p:sldId id="274" r:id="rId8"/>
    <p:sldId id="275" r:id="rId9"/>
    <p:sldId id="284" r:id="rId10"/>
    <p:sldId id="276" r:id="rId11"/>
    <p:sldId id="285" r:id="rId12"/>
    <p:sldId id="320" r:id="rId13"/>
    <p:sldId id="322" r:id="rId14"/>
    <p:sldId id="323" r:id="rId15"/>
    <p:sldId id="295" r:id="rId16"/>
    <p:sldId id="293" r:id="rId17"/>
    <p:sldId id="292" r:id="rId18"/>
    <p:sldId id="324" r:id="rId19"/>
    <p:sldId id="294" r:id="rId20"/>
    <p:sldId id="316" r:id="rId21"/>
    <p:sldId id="303" r:id="rId22"/>
    <p:sldId id="328" r:id="rId23"/>
    <p:sldId id="296" r:id="rId24"/>
    <p:sldId id="297" r:id="rId25"/>
    <p:sldId id="300" r:id="rId26"/>
    <p:sldId id="298" r:id="rId27"/>
    <p:sldId id="329" r:id="rId28"/>
    <p:sldId id="318" r:id="rId29"/>
    <p:sldId id="304" r:id="rId30"/>
    <p:sldId id="301" r:id="rId31"/>
    <p:sldId id="305" r:id="rId32"/>
    <p:sldId id="306" r:id="rId33"/>
    <p:sldId id="307" r:id="rId34"/>
    <p:sldId id="308" r:id="rId35"/>
    <p:sldId id="309" r:id="rId36"/>
    <p:sldId id="310" r:id="rId37"/>
    <p:sldId id="319" r:id="rId38"/>
    <p:sldId id="311" r:id="rId39"/>
    <p:sldId id="312" r:id="rId40"/>
    <p:sldId id="325" r:id="rId41"/>
    <p:sldId id="327" r:id="rId42"/>
    <p:sldId id="326" r:id="rId43"/>
    <p:sldId id="313" r:id="rId44"/>
    <p:sldId id="314" r:id="rId45"/>
    <p:sldId id="315" r:id="rId46"/>
    <p:sldId id="317" r:id="rId47"/>
    <p:sldId id="265" r:id="rId48"/>
    <p:sldId id="268" r:id="rId49"/>
    <p:sldId id="269" r:id="rId50"/>
    <p:sldId id="277" r:id="rId51"/>
    <p:sldId id="278" r:id="rId52"/>
    <p:sldId id="279" r:id="rId53"/>
    <p:sldId id="280" r:id="rId54"/>
    <p:sldId id="281" r:id="rId55"/>
    <p:sldId id="282" r:id="rId56"/>
    <p:sldId id="283" r:id="rId5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00" autoAdjust="0"/>
    <p:restoredTop sz="89448" autoAdjust="0"/>
  </p:normalViewPr>
  <p:slideViewPr>
    <p:cSldViewPr snapToGrid="0" snapToObjects="1">
      <p:cViewPr>
        <p:scale>
          <a:sx n="134" d="100"/>
          <a:sy n="134" d="100"/>
        </p:scale>
        <p:origin x="-269" y="518"/>
      </p:cViewPr>
      <p:guideLst>
        <p:guide orient="horz" pos="1620"/>
        <p:guide pos="2880"/>
      </p:guideLst>
    </p:cSldViewPr>
  </p:slideViewPr>
  <p:outlineViewPr>
    <p:cViewPr>
      <p:scale>
        <a:sx n="33" d="100"/>
        <a:sy n="33" d="100"/>
      </p:scale>
      <p:origin x="77" y="3475"/>
    </p:cViewPr>
  </p:outlineViewPr>
  <p:notesTextViewPr>
    <p:cViewPr>
      <p:scale>
        <a:sx n="100" d="100"/>
        <a:sy n="100" d="100"/>
      </p:scale>
      <p:origin x="0" y="0"/>
    </p:cViewPr>
  </p:notesTextViewPr>
  <p:sorterViewPr>
    <p:cViewPr>
      <p:scale>
        <a:sx n="100" d="100"/>
        <a:sy n="100" d="100"/>
      </p:scale>
      <p:origin x="0" y="1267"/>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AE3B3E-782A-9745-8E84-372F7B6771BF}" type="datetimeFigureOut">
              <a:rPr lang="en-US" smtClean="0"/>
              <a:t>10/18/2017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171C0A-6FC9-E54E-92BE-11816E6C8A1A}" type="slidenum">
              <a:rPr lang="en-US" smtClean="0"/>
              <a:t>‹#›</a:t>
            </a:fld>
            <a:endParaRPr lang="en-US" dirty="0"/>
          </a:p>
        </p:txBody>
      </p:sp>
    </p:spTree>
    <p:extLst>
      <p:ext uri="{BB962C8B-B14F-4D97-AF65-F5344CB8AC3E}">
        <p14:creationId xmlns:p14="http://schemas.microsoft.com/office/powerpoint/2010/main" val="1640606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A4535D-55D2-4224-9525-E530A38F46A0}" type="datetimeFigureOut">
              <a:rPr lang="zh-CN" altLang="en-US" smtClean="0"/>
              <a:t>2017-10-18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45F449-97B6-4D5B-BCFA-F43701DFC155}" type="slidenum">
              <a:rPr lang="zh-CN" altLang="en-US" smtClean="0"/>
              <a:t>‹#›</a:t>
            </a:fld>
            <a:endParaRPr lang="zh-CN" altLang="en-US"/>
          </a:p>
        </p:txBody>
      </p:sp>
    </p:spTree>
    <p:extLst>
      <p:ext uri="{BB962C8B-B14F-4D97-AF65-F5344CB8AC3E}">
        <p14:creationId xmlns:p14="http://schemas.microsoft.com/office/powerpoint/2010/main" val="3502727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Hello</a:t>
            </a:r>
            <a:r>
              <a:rPr lang="en-US" altLang="zh-CN" baseline="0" dirty="0" smtClean="0"/>
              <a:t> everyone, the title of my thesis is </a:t>
            </a:r>
            <a:r>
              <a:rPr lang="en-US" altLang="zh-CN" sz="1200" dirty="0" smtClean="0"/>
              <a:t>Peer Discovery With Transitive Trust in Distributed System</a:t>
            </a:r>
            <a:r>
              <a:rPr lang="en-US" altLang="zh-CN" dirty="0" smtClean="0"/>
              <a:t>. Seeing the</a:t>
            </a:r>
            <a:r>
              <a:rPr lang="en-US" altLang="zh-CN" baseline="0" dirty="0" smtClean="0"/>
              <a:t> title one may ask: what is peer discovery, what is transitive trust, what is distributed system. Before answer those questions in a formal way. I will tell a small story, try to give you a first impression of the concept of Peer Discovery and Distributed Systems.</a:t>
            </a:r>
            <a:endParaRPr lang="zh-CN" altLang="en-US" dirty="0"/>
          </a:p>
        </p:txBody>
      </p:sp>
      <p:sp>
        <p:nvSpPr>
          <p:cNvPr id="4" name="灯片编号占位符 3"/>
          <p:cNvSpPr>
            <a:spLocks noGrp="1"/>
          </p:cNvSpPr>
          <p:nvPr>
            <p:ph type="sldNum" sz="quarter" idx="10"/>
          </p:nvPr>
        </p:nvSpPr>
        <p:spPr/>
        <p:txBody>
          <a:bodyPr/>
          <a:lstStyle/>
          <a:p>
            <a:fld id="{D745F449-97B6-4D5B-BCFA-F43701DFC155}" type="slidenum">
              <a:rPr lang="zh-CN" altLang="en-US" smtClean="0"/>
              <a:t>1</a:t>
            </a:fld>
            <a:endParaRPr lang="zh-CN" altLang="en-US"/>
          </a:p>
        </p:txBody>
      </p:sp>
    </p:spTree>
    <p:extLst>
      <p:ext uri="{BB962C8B-B14F-4D97-AF65-F5344CB8AC3E}">
        <p14:creationId xmlns:p14="http://schemas.microsoft.com/office/powerpoint/2010/main" val="984307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 we have the formal definition for Distributed</a:t>
            </a:r>
            <a:r>
              <a:rPr lang="en-US" altLang="zh-CN" baseline="0" dirty="0" smtClean="0"/>
              <a:t> system, let’s make a definition for peer discovery as well. The definition is on the screen. We assume a network in the distributed system, we use a directed graph to represent it, we use nodes to represent peers and edges to represent the fact that a peer knows the address of another peer. We also assume different nature of peers, some peers are honest and some peers are evil, for example, the liar in our story is a evil peer. With the network model, we define peer discovery as searching peers in the network. Now we have the concept of Peer Discovery, Before directly go to our research question, let’s quickly go through some applications about peer discovery.</a:t>
            </a:r>
            <a:endParaRPr lang="zh-CN" altLang="en-US" dirty="0"/>
          </a:p>
        </p:txBody>
      </p:sp>
      <p:sp>
        <p:nvSpPr>
          <p:cNvPr id="4" name="灯片编号占位符 3"/>
          <p:cNvSpPr>
            <a:spLocks noGrp="1"/>
          </p:cNvSpPr>
          <p:nvPr>
            <p:ph type="sldNum" sz="quarter" idx="10"/>
          </p:nvPr>
        </p:nvSpPr>
        <p:spPr/>
        <p:txBody>
          <a:bodyPr/>
          <a:lstStyle/>
          <a:p>
            <a:fld id="{D745F449-97B6-4D5B-BCFA-F43701DFC155}" type="slidenum">
              <a:rPr lang="zh-CN" altLang="en-US" smtClean="0"/>
              <a:t>10</a:t>
            </a:fld>
            <a:endParaRPr lang="zh-CN" altLang="en-US"/>
          </a:p>
        </p:txBody>
      </p:sp>
    </p:spTree>
    <p:extLst>
      <p:ext uri="{BB962C8B-B14F-4D97-AF65-F5344CB8AC3E}">
        <p14:creationId xmlns:p14="http://schemas.microsoft.com/office/powerpoint/2010/main" val="587387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Now, we can get</a:t>
            </a:r>
            <a:r>
              <a:rPr lang="en-US" altLang="zh-CN" baseline="0" dirty="0" smtClean="0"/>
              <a:t> </a:t>
            </a:r>
            <a:r>
              <a:rPr lang="en-US" altLang="zh-CN" dirty="0" smtClean="0"/>
              <a:t>back</a:t>
            </a:r>
            <a:r>
              <a:rPr lang="en-US" altLang="zh-CN" baseline="0" dirty="0" smtClean="0"/>
              <a:t> to our question, how to prevent Misleading Attack. In fact, this kind of peer discovery approach is not only used in the cyberspace but also in our daily life, we might get some inspirations from our daily experience.</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745F449-97B6-4D5B-BCFA-F43701DFC155}" type="slidenum">
              <a:rPr lang="zh-CN" altLang="en-US" smtClean="0"/>
              <a:t>11</a:t>
            </a:fld>
            <a:endParaRPr lang="zh-CN" altLang="en-US"/>
          </a:p>
        </p:txBody>
      </p:sp>
    </p:spTree>
    <p:extLst>
      <p:ext uri="{BB962C8B-B14F-4D97-AF65-F5344CB8AC3E}">
        <p14:creationId xmlns:p14="http://schemas.microsoft.com/office/powerpoint/2010/main" val="2523967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a:t>
            </a:r>
            <a:r>
              <a:rPr lang="en-US" altLang="zh-CN" baseline="0" dirty="0" smtClean="0"/>
              <a:t> our daily life, we are not that vulnerable to Misleading Attack. There are two mechanisms protecting us from such attack. I never hear news like somebody is </a:t>
            </a:r>
            <a:r>
              <a:rPr lang="en-US" altLang="zh-CN" baseline="0" dirty="0" err="1" smtClean="0"/>
              <a:t>misleaded</a:t>
            </a:r>
            <a:r>
              <a:rPr lang="en-US" altLang="zh-CN" baseline="0" dirty="0" smtClean="0"/>
              <a:t> to the other side of the planet. So, what mechanisms are protecting us. First, Misleading Attack is a passive attack, the attacker can do nothing until we come to request introduction. But there are many people around us, we might not choose the attacker to request introduction. To solve this, a single attacker can cooperate with others to form a evil union, a coalition. Therefore, if we visit anyone of the union member, they can launch Misleading Attack. However, compared with the honest people in the world, the union members are few in number, hence the probability that we visit a evil union members is limited. That is the first mechanisms to protect us in daily Life. However, in cyberspace, I mean, on the Internet, such mechanism doesn’t work well. In our physical world, we interact with other people through our body, in other words, our body is an agent of our mind. Everyone in this world has only one body, hence one agent. Since the evil minds are few in number, the evil agents are also few in number. But in cyberspace, that does not hold. Even evil minds are few in number, evil agents can be </a:t>
            </a:r>
            <a:r>
              <a:rPr lang="en-US" altLang="zh-CN" baseline="0" dirty="0" err="1" smtClean="0"/>
              <a:t>enormous.In</a:t>
            </a:r>
            <a:r>
              <a:rPr lang="en-US" altLang="zh-CN" baseline="0" dirty="0" smtClean="0"/>
              <a:t> cyberspace, we interact using identities like Facebook Account, Twitter Account, Gmail Accounts etc. Hence an attacker can have multiple agents. Identities, we can also call it agents, that controlled by a single entity is called </a:t>
            </a:r>
            <a:r>
              <a:rPr lang="en-US" altLang="zh-CN" baseline="0" dirty="0" err="1" smtClean="0"/>
              <a:t>Sybils</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fld id="{D745F449-97B6-4D5B-BCFA-F43701DFC155}" type="slidenum">
              <a:rPr lang="zh-CN" altLang="en-US" smtClean="0"/>
              <a:t>12</a:t>
            </a:fld>
            <a:endParaRPr lang="zh-CN" altLang="en-US"/>
          </a:p>
        </p:txBody>
      </p:sp>
    </p:spTree>
    <p:extLst>
      <p:ext uri="{BB962C8B-B14F-4D97-AF65-F5344CB8AC3E}">
        <p14:creationId xmlns:p14="http://schemas.microsoft.com/office/powerpoint/2010/main" val="1049952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An example is this. A bot in Trumps</a:t>
            </a:r>
            <a:r>
              <a:rPr lang="en-US" altLang="zh-CN" baseline="0" dirty="0" smtClean="0"/>
              <a:t> fans account, it is controlled by a certain organization, rather than the real Nicole </a:t>
            </a:r>
            <a:r>
              <a:rPr lang="en-US" altLang="zh-CN" baseline="0" dirty="0" err="1" smtClean="0"/>
              <a:t>Mincey</a:t>
            </a:r>
            <a:r>
              <a:rPr lang="en-US" altLang="zh-CN" baseline="0" dirty="0" smtClean="0"/>
              <a:t>. People doubts that there are more bots in Trump’s fans account. That implies a possibility that there is one organization wielding multiple accounts to create an illusion that there are many people support or despite the opinion of Trump. Let’s back to our Misleading Attack. An attacker can also create a lot of </a:t>
            </a:r>
            <a:r>
              <a:rPr lang="en-US" altLang="zh-CN" baseline="0" dirty="0" err="1" smtClean="0"/>
              <a:t>sybils</a:t>
            </a:r>
            <a:r>
              <a:rPr lang="en-US" altLang="zh-CN" baseline="0" dirty="0" smtClean="0"/>
              <a:t> and throw them into the network. Because we can not reveal the controller, the mind behind an identity, we will consider </a:t>
            </a:r>
            <a:r>
              <a:rPr lang="en-US" altLang="zh-CN" baseline="0" dirty="0" err="1" smtClean="0"/>
              <a:t>Sybils</a:t>
            </a:r>
            <a:r>
              <a:rPr lang="en-US" altLang="zh-CN" baseline="0" dirty="0" smtClean="0"/>
              <a:t> as normal people. Hence by using </a:t>
            </a:r>
            <a:r>
              <a:rPr lang="en-US" altLang="zh-CN" baseline="0" dirty="0" err="1" smtClean="0"/>
              <a:t>sybils</a:t>
            </a:r>
            <a:r>
              <a:rPr lang="en-US" altLang="zh-CN" baseline="0" dirty="0" smtClean="0"/>
              <a:t>, attackers can wield a great power that they should not have. If the Attacker inject enough </a:t>
            </a:r>
            <a:r>
              <a:rPr lang="en-US" altLang="zh-CN" baseline="0" dirty="0" err="1" smtClean="0"/>
              <a:t>Sybils</a:t>
            </a:r>
            <a:r>
              <a:rPr lang="en-US" altLang="zh-CN" baseline="0" dirty="0" smtClean="0"/>
              <a:t> to the network, we will have a very great chance to request introduction from a </a:t>
            </a:r>
            <a:r>
              <a:rPr lang="en-US" altLang="zh-CN" baseline="0" dirty="0" err="1" smtClean="0"/>
              <a:t>sybil</a:t>
            </a:r>
            <a:r>
              <a:rPr lang="en-US" altLang="zh-CN" baseline="0" dirty="0" smtClean="0"/>
              <a:t> hence will easily suffer Misleading Attack. So, as I say, the first mechanism in our daily life cannot protect us in cyberspace.</a:t>
            </a:r>
          </a:p>
        </p:txBody>
      </p:sp>
      <p:sp>
        <p:nvSpPr>
          <p:cNvPr id="4" name="灯片编号占位符 3"/>
          <p:cNvSpPr>
            <a:spLocks noGrp="1"/>
          </p:cNvSpPr>
          <p:nvPr>
            <p:ph type="sldNum" sz="quarter" idx="10"/>
          </p:nvPr>
        </p:nvSpPr>
        <p:spPr/>
        <p:txBody>
          <a:bodyPr/>
          <a:lstStyle/>
          <a:p>
            <a:fld id="{D745F449-97B6-4D5B-BCFA-F43701DFC155}" type="slidenum">
              <a:rPr lang="zh-CN" altLang="en-US" smtClean="0"/>
              <a:t>13</a:t>
            </a:fld>
            <a:endParaRPr lang="zh-CN" altLang="en-US"/>
          </a:p>
        </p:txBody>
      </p:sp>
    </p:spTree>
    <p:extLst>
      <p:ext uri="{BB962C8B-B14F-4D97-AF65-F5344CB8AC3E}">
        <p14:creationId xmlns:p14="http://schemas.microsoft.com/office/powerpoint/2010/main" val="1678764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second mechanism protecting us is trust.</a:t>
            </a:r>
            <a:r>
              <a:rPr lang="en-US" altLang="zh-CN" baseline="0" dirty="0" smtClean="0"/>
              <a:t> In our daily life, we will not unconditionally other people. We trust our parents, our friends more than a random stranger. We actually assign everyone a round us with a trust value, a reputation. We will treat the introduction from a person who has a high-trust value more seriously than the introduction from a low-trust value person. We assign the trust value according to the historical behaviors behind every person – if he/she used to benefits us a lot, we trust them more, otherwise we trust them less. By assigning trust value to people and treat people according to the trust value, we can significantly prevent the Misleading Attack in our daily life. Unlike the first mechanism, this mechanism also looks well in the cyberspace. So, what if we apply this mechanism to the peer discovery approaches to combat Misleading Attack? I mean can we combat the Misleading Attack based on trust among peers? To test this idea, we need a specific application which is also suffer to Misleading Attack. The application we choose is </a:t>
            </a:r>
            <a:r>
              <a:rPr lang="en-US" altLang="zh-CN" baseline="0" dirty="0" err="1" smtClean="0"/>
              <a:t>Tribler</a:t>
            </a:r>
            <a:r>
              <a:rPr lang="en-US" altLang="zh-CN" baseline="0" dirty="0" smtClean="0"/>
              <a:t>, more specifically, </a:t>
            </a:r>
            <a:r>
              <a:rPr lang="en-US" altLang="zh-CN" baseline="0" dirty="0" err="1" smtClean="0"/>
              <a:t>Dispersy</a:t>
            </a:r>
            <a:r>
              <a:rPr lang="en-US" altLang="zh-CN" baseline="0" dirty="0" smtClean="0"/>
              <a:t>. </a:t>
            </a:r>
            <a:r>
              <a:rPr lang="en-US" altLang="zh-CN" baseline="0" dirty="0" err="1" smtClean="0"/>
              <a:t>Dispersy</a:t>
            </a:r>
            <a:r>
              <a:rPr lang="en-US" altLang="zh-CN" baseline="0" dirty="0" smtClean="0"/>
              <a:t> has a module named Walker, which is responsible for Peer Discovery.</a:t>
            </a:r>
            <a:endParaRPr lang="zh-CN" altLang="en-US" dirty="0"/>
          </a:p>
        </p:txBody>
      </p:sp>
      <p:sp>
        <p:nvSpPr>
          <p:cNvPr id="4" name="灯片编号占位符 3"/>
          <p:cNvSpPr>
            <a:spLocks noGrp="1"/>
          </p:cNvSpPr>
          <p:nvPr>
            <p:ph type="sldNum" sz="quarter" idx="10"/>
          </p:nvPr>
        </p:nvSpPr>
        <p:spPr/>
        <p:txBody>
          <a:bodyPr/>
          <a:lstStyle/>
          <a:p>
            <a:fld id="{D745F449-97B6-4D5B-BCFA-F43701DFC155}" type="slidenum">
              <a:rPr lang="zh-CN" altLang="en-US" smtClean="0"/>
              <a:t>14</a:t>
            </a:fld>
            <a:endParaRPr lang="zh-CN" altLang="en-US"/>
          </a:p>
        </p:txBody>
      </p:sp>
    </p:spTree>
    <p:extLst>
      <p:ext uri="{BB962C8B-B14F-4D97-AF65-F5344CB8AC3E}">
        <p14:creationId xmlns:p14="http://schemas.microsoft.com/office/powerpoint/2010/main" val="1049952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Let’s quickly go through the peer</a:t>
            </a:r>
            <a:r>
              <a:rPr lang="en-US" altLang="zh-CN" baseline="0" dirty="0" smtClean="0"/>
              <a:t> discovery workflow of </a:t>
            </a:r>
            <a:r>
              <a:rPr lang="en-US" altLang="zh-CN" baseline="0" dirty="0" err="1" smtClean="0"/>
              <a:t>Dispersy</a:t>
            </a:r>
            <a:r>
              <a:rPr lang="en-US" altLang="zh-CN" baseline="0" dirty="0" smtClean="0"/>
              <a:t> Walker.</a:t>
            </a:r>
            <a:endParaRPr lang="en-US" altLang="zh-CN" dirty="0" smtClean="0"/>
          </a:p>
          <a:p>
            <a:r>
              <a:rPr lang="en-US" altLang="zh-CN" dirty="0" smtClean="0"/>
              <a:t>In </a:t>
            </a:r>
            <a:r>
              <a:rPr lang="en-US" altLang="zh-CN" dirty="0" err="1" smtClean="0"/>
              <a:t>Dispersy</a:t>
            </a:r>
            <a:r>
              <a:rPr lang="en-US" altLang="zh-CN" dirty="0" smtClean="0"/>
              <a:t>, peers</a:t>
            </a:r>
            <a:r>
              <a:rPr lang="en-US" altLang="zh-CN" baseline="0" dirty="0" smtClean="0"/>
              <a:t> communicate with each other with Message instance. There are many Messages in </a:t>
            </a:r>
            <a:r>
              <a:rPr lang="en-US" altLang="zh-CN" baseline="0" dirty="0" err="1" smtClean="0"/>
              <a:t>Dispersy</a:t>
            </a:r>
            <a:r>
              <a:rPr lang="en-US" altLang="zh-CN" baseline="0" dirty="0" smtClean="0"/>
              <a:t>, among them, six kind of Messages are relevant to peer discovery.</a:t>
            </a:r>
            <a:endParaRPr lang="en-US" altLang="zh-CN" dirty="0" smtClean="0"/>
          </a:p>
          <a:p>
            <a:r>
              <a:rPr lang="en-US" altLang="zh-CN" baseline="0" dirty="0" smtClean="0"/>
              <a:t>Introduction-request and introduction-response are the most important messages among the six. When a Peer A requests Peer B to introduce a random peer to it, it will send a introduction-response to Peer A, containing the address of Peer C. Peer B will then reply a introduction-response to Peer B. During this process, if Peer B wants to know the identity of peer A, which is the public key of Peer A, it can send a missing-identity Message to Peer A, Peer A will reply with a </a:t>
            </a:r>
            <a:r>
              <a:rPr lang="en-US" altLang="zh-CN" baseline="0" dirty="0" err="1" smtClean="0"/>
              <a:t>dispersy</a:t>
            </a:r>
            <a:r>
              <a:rPr lang="en-US" altLang="zh-CN" baseline="0" dirty="0" smtClean="0"/>
              <a:t>-identity Message containing its public key. The four Messages are enough for an ideal network. But unfortunately, there is a kind of infrastructure on the Internet called NAT. A NAT usually blocks all inbound packets in a port except there are outbound packets in this port recently, this process is called “puncture a hole”. For example, a NAT will block all inbound packets for port 10000 unless there is at least one outbound packet in this port within 60 seconds. With NAT in place, Peer A will not be able to contact Peer C, even it knows the address of Peer C. Hence Peer A, B and C should cooperate to puncture a hole in C’s NAT, the process is shown in the Figure</a:t>
            </a:r>
            <a:endParaRPr lang="zh-CN" altLang="en-US" dirty="0"/>
          </a:p>
        </p:txBody>
      </p:sp>
      <p:sp>
        <p:nvSpPr>
          <p:cNvPr id="4" name="灯片编号占位符 3"/>
          <p:cNvSpPr>
            <a:spLocks noGrp="1"/>
          </p:cNvSpPr>
          <p:nvPr>
            <p:ph type="sldNum" sz="quarter" idx="10"/>
          </p:nvPr>
        </p:nvSpPr>
        <p:spPr/>
        <p:txBody>
          <a:bodyPr/>
          <a:lstStyle/>
          <a:p>
            <a:fld id="{D745F449-97B6-4D5B-BCFA-F43701DFC155}" type="slidenum">
              <a:rPr lang="zh-CN" altLang="en-US" smtClean="0"/>
              <a:t>15</a:t>
            </a:fld>
            <a:endParaRPr lang="zh-CN" altLang="en-US"/>
          </a:p>
        </p:txBody>
      </p:sp>
    </p:spTree>
    <p:extLst>
      <p:ext uri="{BB962C8B-B14F-4D97-AF65-F5344CB8AC3E}">
        <p14:creationId xmlns:p14="http://schemas.microsoft.com/office/powerpoint/2010/main" val="3264287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a:t>
            </a:r>
            <a:r>
              <a:rPr lang="en-US" altLang="zh-CN" baseline="0" dirty="0" smtClean="0"/>
              <a:t> need to remember that, the hole in the NAT will last around 60 seconds, hence the lifespan of a peer is also that long. Now, we knows the introduction work flow of </a:t>
            </a:r>
            <a:r>
              <a:rPr lang="en-US" altLang="zh-CN" baseline="0" dirty="0" err="1" smtClean="0"/>
              <a:t>Dispersy</a:t>
            </a:r>
            <a:r>
              <a:rPr lang="en-US" altLang="zh-CN" baseline="0" dirty="0" smtClean="0"/>
              <a:t> Walker. There is a weakness in the protocol. Peer A asks Peer B to introduce a random Peer to it, then Peer B chooses Peer C. Notice that Peer C is chosen by Peer B, therefore, Peer B can manipulate the peer list of Peer A in some degree. The current </a:t>
            </a:r>
            <a:r>
              <a:rPr lang="en-US" altLang="zh-CN" baseline="0" dirty="0" err="1" smtClean="0"/>
              <a:t>Dispersy</a:t>
            </a:r>
            <a:r>
              <a:rPr lang="en-US" altLang="zh-CN" baseline="0" dirty="0" smtClean="0"/>
              <a:t> Walker randomly choose one peer out from its known peers to visit in next step. So, even an attacker intentionally introduce a certain peer to the Walker, the Walker might not visit it in the next step. But if the attacker has many </a:t>
            </a:r>
            <a:r>
              <a:rPr lang="en-US" altLang="zh-CN" baseline="0" dirty="0" err="1" smtClean="0"/>
              <a:t>Sybils</a:t>
            </a:r>
            <a:r>
              <a:rPr lang="en-US" altLang="zh-CN" baseline="0" dirty="0" smtClean="0"/>
              <a:t> in the network and </a:t>
            </a:r>
            <a:r>
              <a:rPr lang="en-US" altLang="zh-CN" baseline="0" dirty="0" err="1" smtClean="0"/>
              <a:t>Sybils</a:t>
            </a:r>
            <a:r>
              <a:rPr lang="en-US" altLang="zh-CN" baseline="0" dirty="0" smtClean="0"/>
              <a:t> inject sufficient number of toxic peers to the Walker, the Walker is still likely to visit a toxic peers in next steps hence being manipulate by the attacker. In other words, the Walker is still vulnerable to Misleading Attack.</a:t>
            </a:r>
            <a:endParaRPr lang="zh-CN" altLang="en-US" dirty="0"/>
          </a:p>
        </p:txBody>
      </p:sp>
      <p:sp>
        <p:nvSpPr>
          <p:cNvPr id="4" name="灯片编号占位符 3"/>
          <p:cNvSpPr>
            <a:spLocks noGrp="1"/>
          </p:cNvSpPr>
          <p:nvPr>
            <p:ph type="sldNum" sz="quarter" idx="10"/>
          </p:nvPr>
        </p:nvSpPr>
        <p:spPr/>
        <p:txBody>
          <a:bodyPr/>
          <a:lstStyle/>
          <a:p>
            <a:fld id="{D745F449-97B6-4D5B-BCFA-F43701DFC155}" type="slidenum">
              <a:rPr lang="zh-CN" altLang="en-US" smtClean="0"/>
              <a:t>16</a:t>
            </a:fld>
            <a:endParaRPr lang="zh-CN" altLang="en-US"/>
          </a:p>
        </p:txBody>
      </p:sp>
    </p:spTree>
    <p:extLst>
      <p:ext uri="{BB962C8B-B14F-4D97-AF65-F5344CB8AC3E}">
        <p14:creationId xmlns:p14="http://schemas.microsoft.com/office/powerpoint/2010/main" val="738256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As</a:t>
            </a:r>
            <a:r>
              <a:rPr lang="en-US" altLang="zh-CN" baseline="0" dirty="0" smtClean="0"/>
              <a:t> I mentioned, the thesis aim to use trust to combat Misleading Attack. The idea is calculating trust value for each peer according to its historical behaviors and determine which peer to visit in next step. But the current </a:t>
            </a:r>
            <a:r>
              <a:rPr lang="en-US" altLang="zh-CN" baseline="0" dirty="0" err="1" smtClean="0"/>
              <a:t>Dispersy</a:t>
            </a:r>
            <a:r>
              <a:rPr lang="en-US" altLang="zh-CN" baseline="0" dirty="0" smtClean="0"/>
              <a:t> Walker has no bookkeeping system to record historical behaviors, let alone the trust calculation system peer discovery strategy.</a:t>
            </a:r>
            <a:endParaRPr lang="zh-CN" altLang="en-US" dirty="0"/>
          </a:p>
        </p:txBody>
      </p:sp>
      <p:sp>
        <p:nvSpPr>
          <p:cNvPr id="4" name="灯片编号占位符 3"/>
          <p:cNvSpPr>
            <a:spLocks noGrp="1"/>
          </p:cNvSpPr>
          <p:nvPr>
            <p:ph type="sldNum" sz="quarter" idx="10"/>
          </p:nvPr>
        </p:nvSpPr>
        <p:spPr/>
        <p:txBody>
          <a:bodyPr/>
          <a:lstStyle/>
          <a:p>
            <a:fld id="{D745F449-97B6-4D5B-BCFA-F43701DFC155}" type="slidenum">
              <a:rPr lang="zh-CN" altLang="en-US" smtClean="0"/>
              <a:t>17</a:t>
            </a:fld>
            <a:endParaRPr lang="zh-CN" altLang="en-US"/>
          </a:p>
        </p:txBody>
      </p:sp>
    </p:spTree>
    <p:extLst>
      <p:ext uri="{BB962C8B-B14F-4D97-AF65-F5344CB8AC3E}">
        <p14:creationId xmlns:p14="http://schemas.microsoft.com/office/powerpoint/2010/main" val="28603717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So</a:t>
            </a:r>
            <a:r>
              <a:rPr lang="zh-CN" altLang="en-US" dirty="0" smtClean="0"/>
              <a:t>，</a:t>
            </a:r>
            <a:r>
              <a:rPr lang="en-US" altLang="zh-CN" dirty="0" smtClean="0"/>
              <a:t>we</a:t>
            </a:r>
            <a:r>
              <a:rPr lang="en-US" altLang="zh-CN" baseline="0" dirty="0" smtClean="0"/>
              <a:t> actually have three jobs: adding a historical record system to the Walker. Adding a trust value calculation system to the Walker, and add a walking strategy to the Walker. Fortunately, previous members of </a:t>
            </a:r>
            <a:r>
              <a:rPr lang="en-US" altLang="zh-CN" baseline="0" dirty="0" err="1" smtClean="0"/>
              <a:t>Tribler</a:t>
            </a:r>
            <a:r>
              <a:rPr lang="en-US" altLang="zh-CN" baseline="0" dirty="0" smtClean="0"/>
              <a:t> Team has done some research for this. The new Walker will use The </a:t>
            </a:r>
            <a:r>
              <a:rPr lang="en-US" altLang="zh-CN" baseline="0" dirty="0" err="1" smtClean="0"/>
              <a:t>Trustchain</a:t>
            </a:r>
            <a:r>
              <a:rPr lang="en-US" altLang="zh-CN" baseline="0" dirty="0" smtClean="0"/>
              <a:t> to record historical behaviors. For the trust value calculation and Walking Strategy, we can not directly apply their works to the Walker, but their works provides valuable inspirations.</a:t>
            </a:r>
            <a:endParaRPr lang="zh-CN" altLang="en-US" dirty="0"/>
          </a:p>
        </p:txBody>
      </p:sp>
      <p:sp>
        <p:nvSpPr>
          <p:cNvPr id="4" name="灯片编号占位符 3"/>
          <p:cNvSpPr>
            <a:spLocks noGrp="1"/>
          </p:cNvSpPr>
          <p:nvPr>
            <p:ph type="sldNum" sz="quarter" idx="10"/>
          </p:nvPr>
        </p:nvSpPr>
        <p:spPr/>
        <p:txBody>
          <a:bodyPr/>
          <a:lstStyle/>
          <a:p>
            <a:fld id="{D745F449-97B6-4D5B-BCFA-F43701DFC155}" type="slidenum">
              <a:rPr lang="zh-CN" altLang="en-US" smtClean="0"/>
              <a:t>18</a:t>
            </a:fld>
            <a:endParaRPr lang="zh-CN" altLang="en-US"/>
          </a:p>
        </p:txBody>
      </p:sp>
    </p:spTree>
    <p:extLst>
      <p:ext uri="{BB962C8B-B14F-4D97-AF65-F5344CB8AC3E}">
        <p14:creationId xmlns:p14="http://schemas.microsoft.com/office/powerpoint/2010/main" val="203267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a:t>
            </a:r>
            <a:r>
              <a:rPr lang="en-US" altLang="zh-CN" dirty="0" err="1" smtClean="0"/>
              <a:t>Blockchain</a:t>
            </a:r>
            <a:r>
              <a:rPr lang="en-US" altLang="zh-CN" dirty="0" smtClean="0"/>
              <a:t> is used for</a:t>
            </a:r>
            <a:r>
              <a:rPr lang="en-US" altLang="zh-CN" baseline="0" dirty="0" smtClean="0"/>
              <a:t> such a goal: peers store the whole history of the system in a distributed fashion but still reach a global consensus on the history. The basic unit of history is called “transaction” the transaction is grouped together to from Blocks, the Blocks are chained together to form a chain, the order of Blocks reveal the orders of the history. A Block’s validity relies on the hash of previous Block, tampering the previous Block will change its hash hence invalidate all following Blocks, that prevent peers intentionally tampering or hiding Blocks.</a:t>
            </a:r>
            <a:endParaRPr lang="zh-CN" altLang="en-US" dirty="0"/>
          </a:p>
        </p:txBody>
      </p:sp>
      <p:sp>
        <p:nvSpPr>
          <p:cNvPr id="4" name="灯片编号占位符 3"/>
          <p:cNvSpPr>
            <a:spLocks noGrp="1"/>
          </p:cNvSpPr>
          <p:nvPr>
            <p:ph type="sldNum" sz="quarter" idx="10"/>
          </p:nvPr>
        </p:nvSpPr>
        <p:spPr/>
        <p:txBody>
          <a:bodyPr/>
          <a:lstStyle/>
          <a:p>
            <a:fld id="{D745F449-97B6-4D5B-BCFA-F43701DFC155}" type="slidenum">
              <a:rPr lang="zh-CN" altLang="en-US" smtClean="0"/>
              <a:t>19</a:t>
            </a:fld>
            <a:endParaRPr lang="zh-CN" altLang="en-US"/>
          </a:p>
        </p:txBody>
      </p:sp>
    </p:spTree>
    <p:extLst>
      <p:ext uri="{BB962C8B-B14F-4D97-AF65-F5344CB8AC3E}">
        <p14:creationId xmlns:p14="http://schemas.microsoft.com/office/powerpoint/2010/main" val="3398171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Imagine that you are a person in the 1970s. You are trying to finding an old friend – your roommate when you were in the University 10 years ago.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As we know,</a:t>
            </a:r>
            <a:r>
              <a:rPr lang="en-US" altLang="zh-CN" sz="1200" baseline="0" dirty="0" smtClean="0"/>
              <a:t> in 1970s, there is no social networks like Twitter and Facebook. There was telephone at the 1970s, but unfortunately, you don’t have the telephone number of your old friends. Given these, how can you find your old friend?</a:t>
            </a: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D745F449-97B6-4D5B-BCFA-F43701DFC155}" type="slidenum">
              <a:rPr lang="zh-CN" altLang="en-US" smtClean="0"/>
              <a:t>2</a:t>
            </a:fld>
            <a:endParaRPr lang="zh-CN" altLang="en-US"/>
          </a:p>
        </p:txBody>
      </p:sp>
    </p:spTree>
    <p:extLst>
      <p:ext uri="{BB962C8B-B14F-4D97-AF65-F5344CB8AC3E}">
        <p14:creationId xmlns:p14="http://schemas.microsoft.com/office/powerpoint/2010/main" val="676232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Trustchain</a:t>
            </a:r>
            <a:r>
              <a:rPr lang="en-US" altLang="zh-CN" baseline="0" dirty="0" smtClean="0"/>
              <a:t> is similar to </a:t>
            </a:r>
            <a:r>
              <a:rPr lang="en-US" altLang="zh-CN" baseline="0" dirty="0" err="1" smtClean="0"/>
              <a:t>Blockchain</a:t>
            </a:r>
            <a:r>
              <a:rPr lang="en-US" altLang="zh-CN" baseline="0" dirty="0" smtClean="0"/>
              <a:t>. But unlike </a:t>
            </a:r>
            <a:r>
              <a:rPr lang="en-US" altLang="zh-CN" baseline="0" dirty="0" err="1" smtClean="0"/>
              <a:t>Blockchain</a:t>
            </a:r>
            <a:r>
              <a:rPr lang="en-US" altLang="zh-CN" baseline="0" dirty="0" smtClean="0"/>
              <a:t>, there are multiple chains in the system. Every peer has its own chain to record its own history. Peers can request the chain of other peers. Like </a:t>
            </a:r>
            <a:r>
              <a:rPr lang="en-US" altLang="zh-CN" baseline="0" dirty="0" err="1" smtClean="0"/>
              <a:t>Blockchain</a:t>
            </a:r>
            <a:r>
              <a:rPr lang="en-US" altLang="zh-CN" baseline="0" dirty="0" smtClean="0"/>
              <a:t>, </a:t>
            </a:r>
            <a:r>
              <a:rPr lang="en-US" altLang="zh-CN" baseline="0" dirty="0" err="1" smtClean="0"/>
              <a:t>Trustchain</a:t>
            </a:r>
            <a:r>
              <a:rPr lang="en-US" altLang="zh-CN" baseline="0" dirty="0" smtClean="0"/>
              <a:t> is also tamper-proof. The </a:t>
            </a:r>
            <a:r>
              <a:rPr lang="en-US" altLang="zh-CN" baseline="0" dirty="0" err="1" smtClean="0"/>
              <a:t>Trustchain</a:t>
            </a:r>
            <a:r>
              <a:rPr lang="en-US" altLang="zh-CN" baseline="0" dirty="0" smtClean="0"/>
              <a:t> system has been implemented by </a:t>
            </a:r>
            <a:r>
              <a:rPr lang="en-US" altLang="zh-CN" baseline="0" dirty="0" err="1" smtClean="0"/>
              <a:t>Tribler</a:t>
            </a:r>
            <a:r>
              <a:rPr lang="en-US" altLang="zh-CN" baseline="0" dirty="0" smtClean="0"/>
              <a:t> Team. Now, we already has a system to store the historical behaviors of other peers.</a:t>
            </a:r>
            <a:endParaRPr lang="zh-CN" altLang="en-US" dirty="0"/>
          </a:p>
        </p:txBody>
      </p:sp>
      <p:sp>
        <p:nvSpPr>
          <p:cNvPr id="4" name="灯片编号占位符 3"/>
          <p:cNvSpPr>
            <a:spLocks noGrp="1"/>
          </p:cNvSpPr>
          <p:nvPr>
            <p:ph type="sldNum" sz="quarter" idx="10"/>
          </p:nvPr>
        </p:nvSpPr>
        <p:spPr/>
        <p:txBody>
          <a:bodyPr/>
          <a:lstStyle/>
          <a:p>
            <a:fld id="{D745F449-97B6-4D5B-BCFA-F43701DFC155}" type="slidenum">
              <a:rPr lang="zh-CN" altLang="en-US" smtClean="0"/>
              <a:t>20</a:t>
            </a:fld>
            <a:endParaRPr lang="zh-CN" altLang="en-US"/>
          </a:p>
        </p:txBody>
      </p:sp>
    </p:spTree>
    <p:extLst>
      <p:ext uri="{BB962C8B-B14F-4D97-AF65-F5344CB8AC3E}">
        <p14:creationId xmlns:p14="http://schemas.microsoft.com/office/powerpoint/2010/main" val="3165723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Unlike </a:t>
            </a:r>
            <a:r>
              <a:rPr lang="en-US" altLang="zh-CN" dirty="0" err="1" smtClean="0"/>
              <a:t>Blockchain</a:t>
            </a:r>
            <a:r>
              <a:rPr lang="en-US" altLang="zh-CN" dirty="0" smtClean="0"/>
              <a:t> the</a:t>
            </a:r>
            <a:r>
              <a:rPr lang="en-US" altLang="zh-CN" baseline="0" dirty="0" smtClean="0"/>
              <a:t> </a:t>
            </a:r>
            <a:r>
              <a:rPr lang="en-US" altLang="zh-CN" baseline="0" dirty="0" err="1" smtClean="0"/>
              <a:t>Trustchain</a:t>
            </a:r>
            <a:r>
              <a:rPr lang="en-US" altLang="zh-CN" baseline="0" dirty="0" smtClean="0"/>
              <a:t> system doesn’t require peers to store the whole history of the network, hence it is likely that a peer has no knowledge about the historical behaviors of other peers. However, for calculating the trust value, the Walker needs the records of historical behaviors of other peers. </a:t>
            </a:r>
            <a:r>
              <a:rPr lang="en-US" altLang="zh-CN" baseline="0" dirty="0" err="1" smtClean="0"/>
              <a:t>Trustchain</a:t>
            </a:r>
            <a:r>
              <a:rPr lang="en-US" altLang="zh-CN" baseline="0" dirty="0" smtClean="0"/>
              <a:t> system allows peers to collect such records using the Crawl-request Message. When other peers receive such Messages, it will respond with a crawl-response containing one </a:t>
            </a:r>
            <a:r>
              <a:rPr lang="en-US" altLang="zh-CN" baseline="0" dirty="0" err="1" smtClean="0"/>
              <a:t>Trustchain</a:t>
            </a:r>
            <a:r>
              <a:rPr lang="en-US" altLang="zh-CN" baseline="0" dirty="0" smtClean="0"/>
              <a:t> Block, if there are multiple Blocks to return, they will reply with multiple crawl-response.</a:t>
            </a:r>
            <a:endParaRPr lang="zh-CN" altLang="en-US" dirty="0"/>
          </a:p>
        </p:txBody>
      </p:sp>
      <p:sp>
        <p:nvSpPr>
          <p:cNvPr id="4" name="灯片编号占位符 3"/>
          <p:cNvSpPr>
            <a:spLocks noGrp="1"/>
          </p:cNvSpPr>
          <p:nvPr>
            <p:ph type="sldNum" sz="quarter" idx="10"/>
          </p:nvPr>
        </p:nvSpPr>
        <p:spPr/>
        <p:txBody>
          <a:bodyPr/>
          <a:lstStyle/>
          <a:p>
            <a:fld id="{D745F449-97B6-4D5B-BCFA-F43701DFC155}" type="slidenum">
              <a:rPr lang="zh-CN" altLang="en-US" smtClean="0"/>
              <a:t>21</a:t>
            </a:fld>
            <a:endParaRPr lang="zh-CN" altLang="en-US"/>
          </a:p>
        </p:txBody>
      </p:sp>
    </p:spTree>
    <p:extLst>
      <p:ext uri="{BB962C8B-B14F-4D97-AF65-F5344CB8AC3E}">
        <p14:creationId xmlns:p14="http://schemas.microsoft.com/office/powerpoint/2010/main" val="4161286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next step</a:t>
            </a:r>
            <a:r>
              <a:rPr lang="en-US" altLang="zh-CN" baseline="0" dirty="0" smtClean="0"/>
              <a:t> is to find a trust calculation system based on historical behaviors. </a:t>
            </a:r>
            <a:r>
              <a:rPr lang="en-US" altLang="zh-CN" baseline="0" dirty="0" err="1" smtClean="0"/>
              <a:t>Pim</a:t>
            </a:r>
            <a:r>
              <a:rPr lang="en-US" altLang="zh-CN" baseline="0" dirty="0" smtClean="0"/>
              <a:t> </a:t>
            </a:r>
            <a:r>
              <a:rPr lang="en-US" altLang="zh-CN" baseline="0" dirty="0" err="1" smtClean="0"/>
              <a:t>Otte</a:t>
            </a:r>
            <a:r>
              <a:rPr lang="en-US" altLang="zh-CN" baseline="0" dirty="0" smtClean="0"/>
              <a:t> proposes two algorithms for it. The first algorithm is called </a:t>
            </a:r>
            <a:r>
              <a:rPr lang="en-US" altLang="zh-CN" baseline="0" dirty="0" err="1" smtClean="0"/>
              <a:t>NetFlow</a:t>
            </a:r>
            <a:r>
              <a:rPr lang="en-US" altLang="zh-CN" baseline="0" dirty="0" smtClean="0"/>
              <a:t>, the trust value is determined by the difference among the upload from a peer to the us, and the download from the us to the peer. For example. In the graph, The upload from Peer P to R is 12 and the download from Peer R to P is 9, hence the trust value is 3.Time complexity is O(n^2m) ~ O(n^3m) where n is the number of peers and m is the number of edges.</a:t>
            </a:r>
            <a:endParaRPr lang="zh-CN" altLang="en-US" dirty="0"/>
          </a:p>
        </p:txBody>
      </p:sp>
      <p:sp>
        <p:nvSpPr>
          <p:cNvPr id="4" name="灯片编号占位符 3"/>
          <p:cNvSpPr>
            <a:spLocks noGrp="1"/>
          </p:cNvSpPr>
          <p:nvPr>
            <p:ph type="sldNum" sz="quarter" idx="10"/>
          </p:nvPr>
        </p:nvSpPr>
        <p:spPr/>
        <p:txBody>
          <a:bodyPr/>
          <a:lstStyle/>
          <a:p>
            <a:fld id="{D745F449-97B6-4D5B-BCFA-F43701DFC155}" type="slidenum">
              <a:rPr lang="zh-CN" altLang="en-US" smtClean="0"/>
              <a:t>22</a:t>
            </a:fld>
            <a:endParaRPr lang="zh-CN" altLang="en-US"/>
          </a:p>
        </p:txBody>
      </p:sp>
    </p:spTree>
    <p:extLst>
      <p:ext uri="{BB962C8B-B14F-4D97-AF65-F5344CB8AC3E}">
        <p14:creationId xmlns:p14="http://schemas.microsoft.com/office/powerpoint/2010/main" val="40536105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second algorithm is </a:t>
            </a:r>
            <a:r>
              <a:rPr lang="en-US" altLang="zh-CN" dirty="0" err="1" smtClean="0"/>
              <a:t>Pim</a:t>
            </a:r>
            <a:r>
              <a:rPr lang="en-US" altLang="zh-CN" baseline="0" dirty="0" err="1" smtClean="0"/>
              <a:t>Rank</a:t>
            </a:r>
            <a:r>
              <a:rPr lang="en-US" altLang="zh-CN" baseline="0" dirty="0" smtClean="0"/>
              <a:t>. </a:t>
            </a:r>
            <a:r>
              <a:rPr lang="en-US" altLang="zh-CN" baseline="0" dirty="0" err="1" smtClean="0"/>
              <a:t>Pim</a:t>
            </a:r>
            <a:r>
              <a:rPr lang="en-US" altLang="zh-CN" baseline="0" dirty="0" smtClean="0"/>
              <a:t> </a:t>
            </a:r>
            <a:r>
              <a:rPr lang="en-US" altLang="zh-CN" baseline="0" dirty="0" err="1" smtClean="0"/>
              <a:t>Otte</a:t>
            </a:r>
            <a:r>
              <a:rPr lang="en-US" altLang="zh-CN" baseline="0" dirty="0" smtClean="0"/>
              <a:t> form a directed graph where nodes representing Blocks and edges representing link among peers. An “agent” start at a random node and has some probability to walker to another linked node, the probability is determined by the links. Before every step, the agent also has a probability beta to teleport a random node. With enough steps, the probability that the agent stands in every node can be calculated, hence we get a stationary probability distribution. That value is the trust value for the corresponding peers. The time complexity is O(</a:t>
            </a:r>
            <a:r>
              <a:rPr lang="en-US" altLang="zh-CN" baseline="0" dirty="0" err="1" smtClean="0"/>
              <a:t>mlog</a:t>
            </a:r>
            <a:r>
              <a:rPr lang="en-US" altLang="zh-CN" baseline="0" dirty="0" smtClean="0"/>
              <a:t>(1/sigma)) sigma is error because it is random walk. (The problem is that it is subject to the number of Blocks rather than number of peers and edges between peers. Both algorithms are too slow, according to </a:t>
            </a:r>
            <a:r>
              <a:rPr lang="en-US" altLang="zh-CN" baseline="0" dirty="0" err="1" smtClean="0"/>
              <a:t>Pim</a:t>
            </a:r>
            <a:r>
              <a:rPr lang="en-US" altLang="zh-CN" baseline="0" dirty="0" smtClean="0"/>
              <a:t> </a:t>
            </a:r>
            <a:r>
              <a:rPr lang="en-US" altLang="zh-CN" baseline="0" dirty="0" err="1" smtClean="0"/>
              <a:t>Otte</a:t>
            </a:r>
            <a:r>
              <a:rPr lang="en-US" altLang="zh-CN" baseline="0" dirty="0" smtClean="0"/>
              <a:t>, in the case that there are 20 thousand Blocks, </a:t>
            </a:r>
            <a:r>
              <a:rPr lang="en-US" altLang="zh-CN" baseline="0" dirty="0" err="1" smtClean="0"/>
              <a:t>Netflow</a:t>
            </a:r>
            <a:r>
              <a:rPr lang="en-US" altLang="zh-CN" baseline="0" dirty="0" smtClean="0"/>
              <a:t> takes 300 seconds and </a:t>
            </a:r>
            <a:r>
              <a:rPr lang="en-US" altLang="zh-CN" baseline="0" dirty="0" err="1" smtClean="0"/>
              <a:t>PimRank</a:t>
            </a:r>
            <a:r>
              <a:rPr lang="en-US" altLang="zh-CN" baseline="0" dirty="0" smtClean="0"/>
              <a:t> takes 10 seconds.</a:t>
            </a:r>
            <a:endParaRPr lang="zh-CN" altLang="en-US" dirty="0"/>
          </a:p>
        </p:txBody>
      </p:sp>
      <p:sp>
        <p:nvSpPr>
          <p:cNvPr id="4" name="灯片编号占位符 3"/>
          <p:cNvSpPr>
            <a:spLocks noGrp="1"/>
          </p:cNvSpPr>
          <p:nvPr>
            <p:ph type="sldNum" sz="quarter" idx="10"/>
          </p:nvPr>
        </p:nvSpPr>
        <p:spPr/>
        <p:txBody>
          <a:bodyPr/>
          <a:lstStyle/>
          <a:p>
            <a:fld id="{D745F449-97B6-4D5B-BCFA-F43701DFC155}" type="slidenum">
              <a:rPr lang="zh-CN" altLang="en-US" smtClean="0"/>
              <a:t>23</a:t>
            </a:fld>
            <a:endParaRPr lang="zh-CN" altLang="en-US"/>
          </a:p>
        </p:txBody>
      </p:sp>
    </p:spTree>
    <p:extLst>
      <p:ext uri="{BB962C8B-B14F-4D97-AF65-F5344CB8AC3E}">
        <p14:creationId xmlns:p14="http://schemas.microsoft.com/office/powerpoint/2010/main" val="21739724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 do not have a very elegant</a:t>
            </a:r>
            <a:r>
              <a:rPr lang="en-US" altLang="zh-CN" baseline="0" dirty="0" smtClean="0"/>
              <a:t> algorithm to calculate trust, I use the concept of transitive trust. The idea is that you trust your friend and your friend’s friend but might not trust the friend’s </a:t>
            </a:r>
            <a:r>
              <a:rPr lang="en-US" altLang="zh-CN" baseline="0" dirty="0" err="1" smtClean="0"/>
              <a:t>friend’s</a:t>
            </a:r>
            <a:r>
              <a:rPr lang="en-US" altLang="zh-CN" baseline="0" dirty="0" smtClean="0"/>
              <a:t> friend. In my algorithm, the trust value is either 1 or 0, 1 is trust 0 is not. The peer trust every peer that has at least an interaction that upload some data to it. And if A trust D and D trust E and E trust F, then A trust E but not trust F. In other words, we call it 2 hops transitive trust. In fact, the Walker can specify any natural number for the k to make the Walker as a k-hop transitive trust Walker.</a:t>
            </a:r>
          </a:p>
          <a:p>
            <a:endParaRPr lang="en-US" altLang="zh-CN" baseline="0" dirty="0" smtClean="0"/>
          </a:p>
          <a:p>
            <a:r>
              <a:rPr lang="en-US" altLang="zh-CN" baseline="0" dirty="0" smtClean="0"/>
              <a:t>(It can be done by a single run of shortest path algorithm, or a broad first search with time complexity O(</a:t>
            </a:r>
            <a:r>
              <a:rPr lang="en-US" altLang="zh-CN" baseline="0" dirty="0" err="1" smtClean="0"/>
              <a:t>n^k</a:t>
            </a:r>
            <a:r>
              <a:rPr lang="en-US" altLang="zh-CN" baseline="0" dirty="0" smtClean="0"/>
              <a:t>), where n is the average number of direct trusted nodes of every peer and k is the trust path length limit.)</a:t>
            </a:r>
            <a:endParaRPr lang="zh-CN" altLang="en-US" dirty="0"/>
          </a:p>
        </p:txBody>
      </p:sp>
      <p:sp>
        <p:nvSpPr>
          <p:cNvPr id="4" name="灯片编号占位符 3"/>
          <p:cNvSpPr>
            <a:spLocks noGrp="1"/>
          </p:cNvSpPr>
          <p:nvPr>
            <p:ph type="sldNum" sz="quarter" idx="10"/>
          </p:nvPr>
        </p:nvSpPr>
        <p:spPr/>
        <p:txBody>
          <a:bodyPr/>
          <a:lstStyle/>
          <a:p>
            <a:fld id="{D745F449-97B6-4D5B-BCFA-F43701DFC155}" type="slidenum">
              <a:rPr lang="zh-CN" altLang="en-US" smtClean="0"/>
              <a:t>24</a:t>
            </a:fld>
            <a:endParaRPr lang="zh-CN" altLang="en-US"/>
          </a:p>
        </p:txBody>
      </p:sp>
    </p:spTree>
    <p:extLst>
      <p:ext uri="{BB962C8B-B14F-4D97-AF65-F5344CB8AC3E}">
        <p14:creationId xmlns:p14="http://schemas.microsoft.com/office/powerpoint/2010/main" val="24628858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a:t>
            </a:r>
            <a:r>
              <a:rPr lang="en-US" altLang="zh-CN" baseline="0" dirty="0" smtClean="0"/>
              <a:t> we have trust calculation algorithm, we can consider about walking strategy. </a:t>
            </a:r>
            <a:r>
              <a:rPr lang="en-US" altLang="zh-CN" baseline="0" dirty="0" err="1" smtClean="0"/>
              <a:t>Pim</a:t>
            </a:r>
            <a:r>
              <a:rPr lang="en-US" altLang="zh-CN" baseline="0" dirty="0" smtClean="0"/>
              <a:t> </a:t>
            </a:r>
            <a:r>
              <a:rPr lang="en-US" altLang="zh-CN" baseline="0" dirty="0" err="1" smtClean="0"/>
              <a:t>Veldhuisen</a:t>
            </a:r>
            <a:r>
              <a:rPr lang="en-US" altLang="zh-CN" baseline="0" dirty="0" smtClean="0"/>
              <a:t> propose a walking strategy called Focus Walking in his thesis. It is actually a bias walking strategy that assign different probability to a peer according to its score. A peer with high score has greater chance to be visited in next step compared with low score peers. </a:t>
            </a:r>
            <a:r>
              <a:rPr lang="en-US" altLang="zh-CN" baseline="0" dirty="0" err="1" smtClean="0"/>
              <a:t>Pim’s</a:t>
            </a:r>
            <a:r>
              <a:rPr lang="en-US" altLang="zh-CN" baseline="0" dirty="0" smtClean="0"/>
              <a:t> bias walking strategy favors high score peers for Blocks collecting consideration. However, for combating Misleading Attack, we should also favor high scores peers, more specifically, favors high trust value peers. For the reason that high trust peers benefits you a lot in the past hence is not likely to suddenly obtain some motivations to do harm to you. In addition, a Sybil is less likely to obtain high trust value compared with a normal peer. But the </a:t>
            </a:r>
            <a:r>
              <a:rPr lang="en-US" altLang="zh-CN" baseline="0" dirty="0" err="1" smtClean="0"/>
              <a:t>Pim’s</a:t>
            </a:r>
            <a:r>
              <a:rPr lang="en-US" altLang="zh-CN" baseline="0" dirty="0" smtClean="0"/>
              <a:t> bias walking strategy encounter load balance issues, we will talk about it later.</a:t>
            </a:r>
            <a:endParaRPr lang="zh-CN" altLang="en-US" dirty="0"/>
          </a:p>
        </p:txBody>
      </p:sp>
      <p:sp>
        <p:nvSpPr>
          <p:cNvPr id="4" name="灯片编号占位符 3"/>
          <p:cNvSpPr>
            <a:spLocks noGrp="1"/>
          </p:cNvSpPr>
          <p:nvPr>
            <p:ph type="sldNum" sz="quarter" idx="10"/>
          </p:nvPr>
        </p:nvSpPr>
        <p:spPr/>
        <p:txBody>
          <a:bodyPr/>
          <a:lstStyle/>
          <a:p>
            <a:fld id="{D745F449-97B6-4D5B-BCFA-F43701DFC155}" type="slidenum">
              <a:rPr lang="zh-CN" altLang="en-US" smtClean="0"/>
              <a:t>25</a:t>
            </a:fld>
            <a:endParaRPr lang="zh-CN" altLang="en-US"/>
          </a:p>
        </p:txBody>
      </p:sp>
    </p:spTree>
    <p:extLst>
      <p:ext uri="{BB962C8B-B14F-4D97-AF65-F5344CB8AC3E}">
        <p14:creationId xmlns:p14="http://schemas.microsoft.com/office/powerpoint/2010/main" val="37818052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SybilGuard</a:t>
            </a:r>
            <a:r>
              <a:rPr lang="en-US" altLang="zh-CN" baseline="0" dirty="0" smtClean="0"/>
              <a:t> is a defense mechanism designed to applied in social networks. It cannot be directly applied to </a:t>
            </a:r>
            <a:r>
              <a:rPr lang="en-US" altLang="zh-CN" baseline="0" dirty="0" err="1" smtClean="0"/>
              <a:t>Dispersy</a:t>
            </a:r>
            <a:r>
              <a:rPr lang="en-US" altLang="zh-CN" baseline="0" dirty="0" smtClean="0"/>
              <a:t>. However, a model it assumes can be applied to </a:t>
            </a:r>
            <a:r>
              <a:rPr lang="en-US" altLang="zh-CN" baseline="0" dirty="0" err="1" smtClean="0"/>
              <a:t>Dispersy</a:t>
            </a:r>
            <a:r>
              <a:rPr lang="en-US" altLang="zh-CN" baseline="0" dirty="0" smtClean="0"/>
              <a:t> Network. The model is that the network can be divided into two regions --  the honest region and the Sybil Region. The edges connected the two regions are called attack edges. The attack edges should be few in number. This model also holds in </a:t>
            </a:r>
            <a:r>
              <a:rPr lang="en-US" altLang="zh-CN" baseline="0" dirty="0" err="1" smtClean="0"/>
              <a:t>Dispersy</a:t>
            </a:r>
            <a:r>
              <a:rPr lang="en-US" altLang="zh-CN" baseline="0" dirty="0" smtClean="0"/>
              <a:t> context. So, in the Sybil prevention experiment, we will also use a setting like this.</a:t>
            </a:r>
            <a:r>
              <a:rPr lang="zh-CN" altLang="en-US" baseline="0" dirty="0" smtClean="0"/>
              <a:t>（</a:t>
            </a:r>
            <a:r>
              <a:rPr lang="en-US" altLang="zh-CN" baseline="0" dirty="0" smtClean="0"/>
              <a:t>if have time, also say the following:</a:t>
            </a:r>
            <a:r>
              <a:rPr lang="zh-CN" altLang="en-US" baseline="0" dirty="0" smtClean="0"/>
              <a:t>）</a:t>
            </a:r>
            <a:r>
              <a:rPr lang="en-US" altLang="zh-CN" baseline="0" dirty="0" smtClean="0"/>
              <a:t>Remember that edges represent the uploading interactions between peers. Hence creating attack edges is much harder than creating </a:t>
            </a:r>
            <a:r>
              <a:rPr lang="en-US" altLang="zh-CN" baseline="0" dirty="0" err="1" smtClean="0"/>
              <a:t>Sybils</a:t>
            </a:r>
            <a:r>
              <a:rPr lang="en-US" altLang="zh-CN" baseline="0" dirty="0" smtClean="0"/>
              <a:t>, hence the attack edges are few in number compared with the number of </a:t>
            </a:r>
            <a:r>
              <a:rPr lang="en-US" altLang="zh-CN" baseline="0" dirty="0" err="1" smtClean="0"/>
              <a:t>sybils</a:t>
            </a:r>
            <a:r>
              <a:rPr lang="en-US" altLang="zh-CN" baseline="0" dirty="0" smtClean="0"/>
              <a:t>. With this model, we actually obtain the idea to combat Misleading Attack. The essence of Misleading Attack is that the attacker injects toxic address (for example, the address of a </a:t>
            </a:r>
            <a:r>
              <a:rPr lang="en-US" altLang="zh-CN" baseline="0" dirty="0" err="1" smtClean="0"/>
              <a:t>sybil</a:t>
            </a:r>
            <a:r>
              <a:rPr lang="en-US" altLang="zh-CN" baseline="0" dirty="0" smtClean="0"/>
              <a:t>) to the honest region via the attack edges. Every time it successfully inject a </a:t>
            </a:r>
            <a:r>
              <a:rPr lang="en-US" altLang="zh-CN" baseline="0" dirty="0" err="1" smtClean="0"/>
              <a:t>sybil</a:t>
            </a:r>
            <a:r>
              <a:rPr lang="en-US" altLang="zh-CN" baseline="0" dirty="0" smtClean="0"/>
              <a:t> address, it actually establishes an attack edges. Injecting more toxic address result in more attack edges hence further increase the injection speed. Remember that peers have finite lifespan, hence all attack edges will finally timeout. we actually have another loop: decrease the probability to visit </a:t>
            </a:r>
            <a:r>
              <a:rPr lang="en-US" altLang="zh-CN" baseline="0" dirty="0" err="1" smtClean="0"/>
              <a:t>Sybils</a:t>
            </a:r>
            <a:r>
              <a:rPr lang="en-US" altLang="zh-CN" baseline="0" dirty="0" smtClean="0"/>
              <a:t> will decrease the speed in establishing attack edges. As time goes by, the old attack edges will finally time out hence the number of attack edges decrease, further decrease the injection speed. And we believe the key to reduce the probability to visit </a:t>
            </a:r>
            <a:r>
              <a:rPr lang="en-US" altLang="zh-CN" baseline="0" dirty="0" err="1" smtClean="0"/>
              <a:t>Sybils</a:t>
            </a:r>
            <a:r>
              <a:rPr lang="en-US" altLang="zh-CN" baseline="0" dirty="0" smtClean="0"/>
              <a:t> is favoring trusted peers more than random peers.</a:t>
            </a:r>
            <a:endParaRPr lang="zh-CN" altLang="en-US" dirty="0"/>
          </a:p>
        </p:txBody>
      </p:sp>
      <p:sp>
        <p:nvSpPr>
          <p:cNvPr id="4" name="灯片编号占位符 3"/>
          <p:cNvSpPr>
            <a:spLocks noGrp="1"/>
          </p:cNvSpPr>
          <p:nvPr>
            <p:ph type="sldNum" sz="quarter" idx="10"/>
          </p:nvPr>
        </p:nvSpPr>
        <p:spPr/>
        <p:txBody>
          <a:bodyPr/>
          <a:lstStyle/>
          <a:p>
            <a:fld id="{D745F449-97B6-4D5B-BCFA-F43701DFC155}" type="slidenum">
              <a:rPr lang="zh-CN" altLang="en-US" smtClean="0"/>
              <a:t>26</a:t>
            </a:fld>
            <a:endParaRPr lang="zh-CN" altLang="en-US"/>
          </a:p>
        </p:txBody>
      </p:sp>
    </p:spTree>
    <p:extLst>
      <p:ext uri="{BB962C8B-B14F-4D97-AF65-F5344CB8AC3E}">
        <p14:creationId xmlns:p14="http://schemas.microsoft.com/office/powerpoint/2010/main" val="1819635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a:t>
            </a:r>
            <a:r>
              <a:rPr lang="en-US" altLang="zh-CN" baseline="0" dirty="0" smtClean="0"/>
              <a:t> architecture of the Walker is here. The Network Endpoint listening on a certain port, hand in the relevant packets to Message Parser, Message Parser then parse the packets to </a:t>
            </a:r>
            <a:r>
              <a:rPr lang="en-US" altLang="zh-CN" baseline="0" dirty="0" err="1" smtClean="0"/>
              <a:t>Dispersy</a:t>
            </a:r>
            <a:r>
              <a:rPr lang="en-US" altLang="zh-CN" baseline="0" dirty="0" smtClean="0"/>
              <a:t> Messages. Walker Core will take different actions according to pre defined protocol and the Message type. It may use Peer Manager to retrieve, store address of peers. It may use Block Discovery Module to discovery </a:t>
            </a:r>
            <a:r>
              <a:rPr lang="en-US" altLang="zh-CN" baseline="0" dirty="0" err="1" smtClean="0"/>
              <a:t>Trustchain</a:t>
            </a:r>
            <a:r>
              <a:rPr lang="en-US" altLang="zh-CN" baseline="0" dirty="0" smtClean="0"/>
              <a:t> Blocks from other peers. It may also use persistent storage Manager to store Blocks or </a:t>
            </a:r>
            <a:r>
              <a:rPr lang="en-US" altLang="zh-CN" baseline="0" dirty="0" err="1" smtClean="0"/>
              <a:t>calcualting</a:t>
            </a:r>
            <a:r>
              <a:rPr lang="en-US" altLang="zh-CN" baseline="0" dirty="0" smtClean="0"/>
              <a:t> the reputation of other peers, the reputation is the trust value.</a:t>
            </a:r>
            <a:endParaRPr lang="zh-CN" altLang="en-US" dirty="0"/>
          </a:p>
        </p:txBody>
      </p:sp>
      <p:sp>
        <p:nvSpPr>
          <p:cNvPr id="4" name="灯片编号占位符 3"/>
          <p:cNvSpPr>
            <a:spLocks noGrp="1"/>
          </p:cNvSpPr>
          <p:nvPr>
            <p:ph type="sldNum" sz="quarter" idx="10"/>
          </p:nvPr>
        </p:nvSpPr>
        <p:spPr/>
        <p:txBody>
          <a:bodyPr/>
          <a:lstStyle/>
          <a:p>
            <a:fld id="{D745F449-97B6-4D5B-BCFA-F43701DFC155}" type="slidenum">
              <a:rPr lang="zh-CN" altLang="en-US" smtClean="0"/>
              <a:t>27</a:t>
            </a:fld>
            <a:endParaRPr lang="zh-CN" altLang="en-US"/>
          </a:p>
        </p:txBody>
      </p:sp>
    </p:spTree>
    <p:extLst>
      <p:ext uri="{BB962C8B-B14F-4D97-AF65-F5344CB8AC3E}">
        <p14:creationId xmlns:p14="http://schemas.microsoft.com/office/powerpoint/2010/main" val="14638177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actually</a:t>
            </a:r>
            <a:r>
              <a:rPr lang="en-US" altLang="zh-CN" baseline="0" dirty="0" smtClean="0"/>
              <a:t> create two kinds Walkers with trust-based peer discovery strategy. They use the same trust calculation algorithm and different walking strategy. The first one is a Bias Random Walker, like the bias walker of </a:t>
            </a:r>
            <a:r>
              <a:rPr lang="en-US" altLang="zh-CN" baseline="0" dirty="0" err="1" smtClean="0"/>
              <a:t>Pim</a:t>
            </a:r>
            <a:r>
              <a:rPr lang="en-US" altLang="zh-CN" baseline="0" dirty="0" smtClean="0"/>
              <a:t>, it assigns different probability to different type of peers. Notice that the outgoing peers, incoming peers and introduced peers are all untrusted peers.</a:t>
            </a:r>
            <a:endParaRPr lang="zh-CN" altLang="en-US" dirty="0"/>
          </a:p>
        </p:txBody>
      </p:sp>
      <p:sp>
        <p:nvSpPr>
          <p:cNvPr id="4" name="灯片编号占位符 3"/>
          <p:cNvSpPr>
            <a:spLocks noGrp="1"/>
          </p:cNvSpPr>
          <p:nvPr>
            <p:ph type="sldNum" sz="quarter" idx="10"/>
          </p:nvPr>
        </p:nvSpPr>
        <p:spPr/>
        <p:txBody>
          <a:bodyPr/>
          <a:lstStyle/>
          <a:p>
            <a:fld id="{D745F449-97B6-4D5B-BCFA-F43701DFC155}" type="slidenum">
              <a:rPr lang="zh-CN" altLang="en-US" smtClean="0"/>
              <a:t>28</a:t>
            </a:fld>
            <a:endParaRPr lang="zh-CN" altLang="en-US"/>
          </a:p>
        </p:txBody>
      </p:sp>
    </p:spTree>
    <p:extLst>
      <p:ext uri="{BB962C8B-B14F-4D97-AF65-F5344CB8AC3E}">
        <p14:creationId xmlns:p14="http://schemas.microsoft.com/office/powerpoint/2010/main" val="35423329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second Walker is teleport Walker.</a:t>
            </a:r>
            <a:r>
              <a:rPr lang="en-US" altLang="zh-CN" baseline="0" dirty="0" smtClean="0"/>
              <a:t> The Walker will always visit the latest introduced peer and visit peers along a random path. But it will has a certain chance beta to teleport to the starting point and take another peer to start a new random path.</a:t>
            </a:r>
            <a:endParaRPr lang="zh-CN" altLang="en-US" dirty="0"/>
          </a:p>
        </p:txBody>
      </p:sp>
      <p:sp>
        <p:nvSpPr>
          <p:cNvPr id="4" name="灯片编号占位符 3"/>
          <p:cNvSpPr>
            <a:spLocks noGrp="1"/>
          </p:cNvSpPr>
          <p:nvPr>
            <p:ph type="sldNum" sz="quarter" idx="10"/>
          </p:nvPr>
        </p:nvSpPr>
        <p:spPr/>
        <p:txBody>
          <a:bodyPr/>
          <a:lstStyle/>
          <a:p>
            <a:fld id="{D745F449-97B6-4D5B-BCFA-F43701DFC155}" type="slidenum">
              <a:rPr lang="zh-CN" altLang="en-US" smtClean="0"/>
              <a:t>29</a:t>
            </a:fld>
            <a:endParaRPr lang="zh-CN" altLang="en-US"/>
          </a:p>
        </p:txBody>
      </p:sp>
    </p:spTree>
    <p:extLst>
      <p:ext uri="{BB962C8B-B14F-4D97-AF65-F5344CB8AC3E}">
        <p14:creationId xmlns:p14="http://schemas.microsoft.com/office/powerpoint/2010/main" val="1977770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You might</a:t>
            </a:r>
            <a:r>
              <a:rPr lang="en-US" altLang="zh-CN" baseline="0" dirty="0" smtClean="0"/>
              <a:t> hope there is an address book which is maintained by certain organization. The address book contains the address of all people living in this world. If so, the only thing you need to do is retrieving your old friend in this address book.</a:t>
            </a:r>
            <a:endParaRPr lang="zh-CN" altLang="en-US" dirty="0"/>
          </a:p>
        </p:txBody>
      </p:sp>
      <p:sp>
        <p:nvSpPr>
          <p:cNvPr id="4" name="灯片编号占位符 3"/>
          <p:cNvSpPr>
            <a:spLocks noGrp="1"/>
          </p:cNvSpPr>
          <p:nvPr>
            <p:ph type="sldNum" sz="quarter" idx="10"/>
          </p:nvPr>
        </p:nvSpPr>
        <p:spPr/>
        <p:txBody>
          <a:bodyPr/>
          <a:lstStyle/>
          <a:p>
            <a:fld id="{D745F449-97B6-4D5B-BCFA-F43701DFC155}" type="slidenum">
              <a:rPr lang="zh-CN" altLang="en-US" smtClean="0"/>
              <a:t>3</a:t>
            </a:fld>
            <a:endParaRPr lang="zh-CN" altLang="en-US"/>
          </a:p>
        </p:txBody>
      </p:sp>
    </p:spTree>
    <p:extLst>
      <p:ext uri="{BB962C8B-B14F-4D97-AF65-F5344CB8AC3E}">
        <p14:creationId xmlns:p14="http://schemas.microsoft.com/office/powerpoint/2010/main" val="2143327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now get the Walker</a:t>
            </a:r>
            <a:r>
              <a:rPr lang="en-US" altLang="zh-CN" baseline="0" dirty="0" smtClean="0"/>
              <a:t> with trust based peer discovery strategy, we need to validate their performance. There are three validations need to be done. The first is Coverage Validation. As a Walker, our new Walker should be able to explore the whole network with sufficient steps rather than only discover a small subset of peers. Second validation is to ensure that the new Walkers will not cause serious load balance problem. The third validate is to test the ability to counter Sybil Attack, or more specifically, Misleading Attack.</a:t>
            </a:r>
            <a:endParaRPr lang="zh-CN" altLang="en-US" dirty="0"/>
          </a:p>
        </p:txBody>
      </p:sp>
      <p:sp>
        <p:nvSpPr>
          <p:cNvPr id="4" name="灯片编号占位符 3"/>
          <p:cNvSpPr>
            <a:spLocks noGrp="1"/>
          </p:cNvSpPr>
          <p:nvPr>
            <p:ph type="sldNum" sz="quarter" idx="10"/>
          </p:nvPr>
        </p:nvSpPr>
        <p:spPr/>
        <p:txBody>
          <a:bodyPr/>
          <a:lstStyle/>
          <a:p>
            <a:fld id="{D745F449-97B6-4D5B-BCFA-F43701DFC155}" type="slidenum">
              <a:rPr lang="zh-CN" altLang="en-US" smtClean="0"/>
              <a:t>35</a:t>
            </a:fld>
            <a:endParaRPr lang="zh-CN" altLang="en-US"/>
          </a:p>
        </p:txBody>
      </p:sp>
    </p:spTree>
    <p:extLst>
      <p:ext uri="{BB962C8B-B14F-4D97-AF65-F5344CB8AC3E}">
        <p14:creationId xmlns:p14="http://schemas.microsoft.com/office/powerpoint/2010/main" val="16363085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validations will be conducted</a:t>
            </a:r>
            <a:r>
              <a:rPr lang="en-US" altLang="zh-CN" baseline="0" dirty="0" smtClean="0"/>
              <a:t> in simulated network. There are multiple simulated peers in the network, such peers will not actively send any Messages but will respond to incoming messages like real Walker. The simulated peers communicate with each other with their own language rather than </a:t>
            </a:r>
            <a:r>
              <a:rPr lang="en-US" altLang="zh-CN" baseline="0" dirty="0" err="1" smtClean="0"/>
              <a:t>Dispersy</a:t>
            </a:r>
            <a:r>
              <a:rPr lang="en-US" altLang="zh-CN" baseline="0" dirty="0" smtClean="0"/>
              <a:t> Messages, so, to communicate with real Walker, they need a Simulated Endpoint for translation. There is only one Real Walker in the network. The network will conduct peer discovery in the simulated network, we will record the data for validation.</a:t>
            </a:r>
            <a:endParaRPr lang="zh-CN" altLang="en-US" dirty="0"/>
          </a:p>
        </p:txBody>
      </p:sp>
      <p:sp>
        <p:nvSpPr>
          <p:cNvPr id="4" name="灯片编号占位符 3"/>
          <p:cNvSpPr>
            <a:spLocks noGrp="1"/>
          </p:cNvSpPr>
          <p:nvPr>
            <p:ph type="sldNum" sz="quarter" idx="10"/>
          </p:nvPr>
        </p:nvSpPr>
        <p:spPr/>
        <p:txBody>
          <a:bodyPr/>
          <a:lstStyle/>
          <a:p>
            <a:fld id="{D745F449-97B6-4D5B-BCFA-F43701DFC155}" type="slidenum">
              <a:rPr lang="zh-CN" altLang="en-US" smtClean="0"/>
              <a:t>36</a:t>
            </a:fld>
            <a:endParaRPr lang="zh-CN" altLang="en-US"/>
          </a:p>
        </p:txBody>
      </p:sp>
    </p:spTree>
    <p:extLst>
      <p:ext uri="{BB962C8B-B14F-4D97-AF65-F5344CB8AC3E}">
        <p14:creationId xmlns:p14="http://schemas.microsoft.com/office/powerpoint/2010/main" val="10196968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For the Coverage</a:t>
            </a:r>
            <a:r>
              <a:rPr lang="en-US" altLang="zh-CN" baseline="0" dirty="0" smtClean="0"/>
              <a:t> Validation, the real Walker conduct peer discovery in a simulated network with 2500 simulated peers, the real Walkers take 50 thousand steps in the network, the number of discovered peers overtime is </a:t>
            </a:r>
            <a:r>
              <a:rPr lang="en-US" altLang="zh-CN" baseline="0" dirty="0" err="1" smtClean="0"/>
              <a:t>recored</a:t>
            </a:r>
            <a:r>
              <a:rPr lang="en-US" altLang="zh-CN" baseline="0" dirty="0" smtClean="0"/>
              <a:t>, the result for the 4 types of Walkers are shown above. According to the result, the 4 Walkers vary in peer discovery speed but all fulfill the requirement that it should be able to well explore the network with sufficient steps.</a:t>
            </a:r>
            <a:endParaRPr lang="zh-CN" altLang="en-US" dirty="0"/>
          </a:p>
        </p:txBody>
      </p:sp>
      <p:sp>
        <p:nvSpPr>
          <p:cNvPr id="4" name="灯片编号占位符 3"/>
          <p:cNvSpPr>
            <a:spLocks noGrp="1"/>
          </p:cNvSpPr>
          <p:nvPr>
            <p:ph type="sldNum" sz="quarter" idx="10"/>
          </p:nvPr>
        </p:nvSpPr>
        <p:spPr/>
        <p:txBody>
          <a:bodyPr/>
          <a:lstStyle/>
          <a:p>
            <a:fld id="{D745F449-97B6-4D5B-BCFA-F43701DFC155}" type="slidenum">
              <a:rPr lang="zh-CN" altLang="en-US" smtClean="0"/>
              <a:t>37</a:t>
            </a:fld>
            <a:endParaRPr lang="zh-CN" altLang="en-US"/>
          </a:p>
        </p:txBody>
      </p:sp>
    </p:spTree>
    <p:extLst>
      <p:ext uri="{BB962C8B-B14F-4D97-AF65-F5344CB8AC3E}">
        <p14:creationId xmlns:p14="http://schemas.microsoft.com/office/powerpoint/2010/main" val="4708484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Load Balance</a:t>
            </a:r>
            <a:r>
              <a:rPr lang="en-US" altLang="zh-CN" baseline="0" dirty="0" smtClean="0"/>
              <a:t> Validation use a completely network settings with Coverage Validation. The result is shown on the screen, the x-axis is the node ID rank by the number of introduction-request received, for example, the peer with Node ID 0 receive the least introduction request, the greater the Node ID, the more introduction request it receives. The performance of Bias Random walker is close to random Walker, which is the current </a:t>
            </a:r>
            <a:r>
              <a:rPr lang="en-US" altLang="zh-CN" baseline="0" dirty="0" err="1" smtClean="0"/>
              <a:t>Dispersy</a:t>
            </a:r>
            <a:r>
              <a:rPr lang="en-US" altLang="zh-CN" baseline="0" dirty="0" smtClean="0"/>
              <a:t> Walker, serves as our base line. The Teleport Walkers perform better than Random walker.</a:t>
            </a:r>
            <a:endParaRPr lang="zh-CN" altLang="en-US" dirty="0"/>
          </a:p>
        </p:txBody>
      </p:sp>
      <p:sp>
        <p:nvSpPr>
          <p:cNvPr id="4" name="灯片编号占位符 3"/>
          <p:cNvSpPr>
            <a:spLocks noGrp="1"/>
          </p:cNvSpPr>
          <p:nvPr>
            <p:ph type="sldNum" sz="quarter" idx="10"/>
          </p:nvPr>
        </p:nvSpPr>
        <p:spPr/>
        <p:txBody>
          <a:bodyPr/>
          <a:lstStyle/>
          <a:p>
            <a:fld id="{D745F449-97B6-4D5B-BCFA-F43701DFC155}" type="slidenum">
              <a:rPr lang="zh-CN" altLang="en-US" smtClean="0"/>
              <a:t>38</a:t>
            </a:fld>
            <a:endParaRPr lang="zh-CN" altLang="en-US"/>
          </a:p>
        </p:txBody>
      </p:sp>
    </p:spTree>
    <p:extLst>
      <p:ext uri="{BB962C8B-B14F-4D97-AF65-F5344CB8AC3E}">
        <p14:creationId xmlns:p14="http://schemas.microsoft.com/office/powerpoint/2010/main" val="39593186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45F449-97B6-4D5B-BCFA-F43701DFC155}" type="slidenum">
              <a:rPr lang="zh-CN" altLang="en-US" smtClean="0"/>
              <a:t>39</a:t>
            </a:fld>
            <a:endParaRPr lang="zh-CN" altLang="en-US"/>
          </a:p>
        </p:txBody>
      </p:sp>
    </p:spTree>
    <p:extLst>
      <p:ext uri="{BB962C8B-B14F-4D97-AF65-F5344CB8AC3E}">
        <p14:creationId xmlns:p14="http://schemas.microsoft.com/office/powerpoint/2010/main" val="2320413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third validation is a</a:t>
            </a:r>
            <a:r>
              <a:rPr lang="en-US" altLang="zh-CN" baseline="0" dirty="0" smtClean="0"/>
              <a:t> little more complex. The Walkers take 10 thousand steps in the simulated network with 1 million peers. 300 thousand of them are honest peers and 700 thousand of them are evil peers. In the case there are 200 thousand attack edges, we record the number of honest and evil peers discovered overtime, the data is shown on the screen. For a certain timestamp, we can always calculate the ratio that the number of discovered evil peers divided by the number of honest peers.</a:t>
            </a:r>
            <a:endParaRPr lang="zh-CN" altLang="en-US" dirty="0"/>
          </a:p>
        </p:txBody>
      </p:sp>
      <p:sp>
        <p:nvSpPr>
          <p:cNvPr id="4" name="灯片编号占位符 3"/>
          <p:cNvSpPr>
            <a:spLocks noGrp="1"/>
          </p:cNvSpPr>
          <p:nvPr>
            <p:ph type="sldNum" sz="quarter" idx="10"/>
          </p:nvPr>
        </p:nvSpPr>
        <p:spPr/>
        <p:txBody>
          <a:bodyPr/>
          <a:lstStyle/>
          <a:p>
            <a:fld id="{D745F449-97B6-4D5B-BCFA-F43701DFC155}" type="slidenum">
              <a:rPr lang="zh-CN" altLang="en-US" smtClean="0"/>
              <a:t>40</a:t>
            </a:fld>
            <a:endParaRPr lang="zh-CN" altLang="en-US"/>
          </a:p>
        </p:txBody>
      </p:sp>
    </p:spTree>
    <p:extLst>
      <p:ext uri="{BB962C8B-B14F-4D97-AF65-F5344CB8AC3E}">
        <p14:creationId xmlns:p14="http://schemas.microsoft.com/office/powerpoint/2010/main" val="35550906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result is on the screen. As we can see, with sufficient time, the ratio will be</a:t>
            </a:r>
            <a:r>
              <a:rPr lang="en-US" altLang="zh-CN" baseline="0" dirty="0" smtClean="0"/>
              <a:t> stable at the level around 0.6. Notice that it is the result when there are 200 thousand attack edges. Our intuition tells us when there are more attack edges, the attack strength will be greater, as well as the evil ratio.</a:t>
            </a:r>
            <a:endParaRPr lang="zh-CN" altLang="en-US" dirty="0"/>
          </a:p>
        </p:txBody>
      </p:sp>
      <p:sp>
        <p:nvSpPr>
          <p:cNvPr id="4" name="灯片编号占位符 3"/>
          <p:cNvSpPr>
            <a:spLocks noGrp="1"/>
          </p:cNvSpPr>
          <p:nvPr>
            <p:ph type="sldNum" sz="quarter" idx="10"/>
          </p:nvPr>
        </p:nvSpPr>
        <p:spPr/>
        <p:txBody>
          <a:bodyPr/>
          <a:lstStyle/>
          <a:p>
            <a:fld id="{D745F449-97B6-4D5B-BCFA-F43701DFC155}" type="slidenum">
              <a:rPr lang="zh-CN" altLang="en-US" smtClean="0"/>
              <a:t>41</a:t>
            </a:fld>
            <a:endParaRPr lang="zh-CN" altLang="en-US"/>
          </a:p>
        </p:txBody>
      </p:sp>
    </p:spTree>
    <p:extLst>
      <p:ext uri="{BB962C8B-B14F-4D97-AF65-F5344CB8AC3E}">
        <p14:creationId xmlns:p14="http://schemas.microsoft.com/office/powerpoint/2010/main" val="20437211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result of evil</a:t>
            </a:r>
            <a:r>
              <a:rPr lang="en-US" altLang="zh-CN" baseline="0" dirty="0" smtClean="0"/>
              <a:t> ratio in the situations with different attack edges are shown on the screen. There are 4 curves representing four Walkers. Basically, the lower the curve, the better the performance. According to it, the Bias Random Walker perform best and the Teleport Walker with 0.5 teleport home probability is the second, they are both better than the random walker, the baseline.</a:t>
            </a:r>
            <a:endParaRPr lang="zh-CN" altLang="en-US" dirty="0"/>
          </a:p>
        </p:txBody>
      </p:sp>
      <p:sp>
        <p:nvSpPr>
          <p:cNvPr id="4" name="灯片编号占位符 3"/>
          <p:cNvSpPr>
            <a:spLocks noGrp="1"/>
          </p:cNvSpPr>
          <p:nvPr>
            <p:ph type="sldNum" sz="quarter" idx="10"/>
          </p:nvPr>
        </p:nvSpPr>
        <p:spPr/>
        <p:txBody>
          <a:bodyPr/>
          <a:lstStyle/>
          <a:p>
            <a:fld id="{D745F449-97B6-4D5B-BCFA-F43701DFC155}" type="slidenum">
              <a:rPr lang="zh-CN" altLang="en-US" smtClean="0"/>
              <a:t>42</a:t>
            </a:fld>
            <a:endParaRPr lang="zh-CN" altLang="en-US"/>
          </a:p>
        </p:txBody>
      </p:sp>
    </p:spTree>
    <p:extLst>
      <p:ext uri="{BB962C8B-B14F-4D97-AF65-F5344CB8AC3E}">
        <p14:creationId xmlns:p14="http://schemas.microsoft.com/office/powerpoint/2010/main" val="27039111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By</a:t>
            </a:r>
            <a:r>
              <a:rPr lang="en-US" altLang="zh-CN" baseline="0" dirty="0" smtClean="0"/>
              <a:t> now, our research goal is actually achieved. We have implemented the Walkers with trust based peer discovery strategy. They pass all validations hence meet all requirements. However, by using the </a:t>
            </a:r>
            <a:r>
              <a:rPr lang="en-US" altLang="zh-CN" baseline="0" dirty="0" err="1" smtClean="0"/>
              <a:t>Trustchain</a:t>
            </a:r>
            <a:r>
              <a:rPr lang="en-US" altLang="zh-CN" baseline="0" dirty="0" smtClean="0"/>
              <a:t> system, we actually introduce a new problem. By default setting, when receive a crawl-request, a peer can return up to 100 crawl-response Messages, that enforce heavier burden on the crawl-responder than the crawl-requester. But even we reduce the number from 100 to 1, the burden for the responder is still greater than that of requester. The problem roots in the fact that requester can store the binary string of crawl-request hence can reuse it easily while the responder has to create new crawl-response message every time.</a:t>
            </a:r>
            <a:endParaRPr lang="zh-CN" altLang="en-US" dirty="0"/>
          </a:p>
        </p:txBody>
      </p:sp>
      <p:sp>
        <p:nvSpPr>
          <p:cNvPr id="4" name="灯片编号占位符 3"/>
          <p:cNvSpPr>
            <a:spLocks noGrp="1"/>
          </p:cNvSpPr>
          <p:nvPr>
            <p:ph type="sldNum" sz="quarter" idx="10"/>
          </p:nvPr>
        </p:nvSpPr>
        <p:spPr/>
        <p:txBody>
          <a:bodyPr/>
          <a:lstStyle/>
          <a:p>
            <a:fld id="{D745F449-97B6-4D5B-BCFA-F43701DFC155}" type="slidenum">
              <a:rPr lang="zh-CN" altLang="en-US" smtClean="0"/>
              <a:t>43</a:t>
            </a:fld>
            <a:endParaRPr lang="zh-CN" altLang="en-US"/>
          </a:p>
        </p:txBody>
      </p:sp>
    </p:spTree>
    <p:extLst>
      <p:ext uri="{BB962C8B-B14F-4D97-AF65-F5344CB8AC3E}">
        <p14:creationId xmlns:p14="http://schemas.microsoft.com/office/powerpoint/2010/main" val="23835480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Our new Walkers pass all validation.</a:t>
            </a:r>
            <a:r>
              <a:rPr lang="en-US" altLang="zh-CN" dirty="0" smtClean="0"/>
              <a:t> Now we can draw the conclusion that we</a:t>
            </a:r>
            <a:r>
              <a:rPr lang="en-US" altLang="zh-CN" baseline="0" dirty="0" smtClean="0"/>
              <a:t> achieve all the research goals. </a:t>
            </a:r>
            <a:endParaRPr lang="zh-CN" altLang="en-US" dirty="0"/>
          </a:p>
        </p:txBody>
      </p:sp>
      <p:sp>
        <p:nvSpPr>
          <p:cNvPr id="4" name="灯片编号占位符 3"/>
          <p:cNvSpPr>
            <a:spLocks noGrp="1"/>
          </p:cNvSpPr>
          <p:nvPr>
            <p:ph type="sldNum" sz="quarter" idx="10"/>
          </p:nvPr>
        </p:nvSpPr>
        <p:spPr/>
        <p:txBody>
          <a:bodyPr/>
          <a:lstStyle/>
          <a:p>
            <a:fld id="{D745F449-97B6-4D5B-BCFA-F43701DFC155}" type="slidenum">
              <a:rPr lang="zh-CN" altLang="en-US" smtClean="0"/>
              <a:t>44</a:t>
            </a:fld>
            <a:endParaRPr lang="zh-CN" altLang="en-US"/>
          </a:p>
        </p:txBody>
      </p:sp>
    </p:spTree>
    <p:extLst>
      <p:ext uri="{BB962C8B-B14F-4D97-AF65-F5344CB8AC3E}">
        <p14:creationId xmlns:p14="http://schemas.microsoft.com/office/powerpoint/2010/main" val="1963540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However, if there is such an address book, it</a:t>
            </a:r>
            <a:r>
              <a:rPr lang="en-US" altLang="zh-CN" baseline="0" dirty="0" smtClean="0"/>
              <a:t> may be 35 kilometers tall: say 1 page for 20 people, 1000 page for 20 thousand people with 10 centimeters thick. For 7 billion people in this world, we need an address book with 35 kilometers thick. Even we have such a address book, the address tower, we still have several issues, for example, we need to have a perfectly nice organization to hold the address book, otherwise we might face the trouble that big brother is watching you. Generally speaking, such an address book is not realistic.</a:t>
            </a:r>
            <a:endParaRPr lang="zh-CN" altLang="en-US" dirty="0"/>
          </a:p>
        </p:txBody>
      </p:sp>
      <p:sp>
        <p:nvSpPr>
          <p:cNvPr id="4" name="灯片编号占位符 3"/>
          <p:cNvSpPr>
            <a:spLocks noGrp="1"/>
          </p:cNvSpPr>
          <p:nvPr>
            <p:ph type="sldNum" sz="quarter" idx="10"/>
          </p:nvPr>
        </p:nvSpPr>
        <p:spPr/>
        <p:txBody>
          <a:bodyPr/>
          <a:lstStyle/>
          <a:p>
            <a:fld id="{D745F449-97B6-4D5B-BCFA-F43701DFC155}" type="slidenum">
              <a:rPr lang="zh-CN" altLang="en-US" smtClean="0"/>
              <a:t>4</a:t>
            </a:fld>
            <a:endParaRPr lang="zh-CN" altLang="en-US"/>
          </a:p>
        </p:txBody>
      </p:sp>
    </p:spTree>
    <p:extLst>
      <p:ext uri="{BB962C8B-B14F-4D97-AF65-F5344CB8AC3E}">
        <p14:creationId xmlns:p14="http://schemas.microsoft.com/office/powerpoint/2010/main" val="1826755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45F449-97B6-4D5B-BCFA-F43701DFC155}" type="slidenum">
              <a:rPr lang="zh-CN" altLang="en-US" smtClean="0"/>
              <a:t>45</a:t>
            </a:fld>
            <a:endParaRPr lang="zh-CN" altLang="en-US"/>
          </a:p>
        </p:txBody>
      </p:sp>
    </p:spTree>
    <p:extLst>
      <p:ext uri="{BB962C8B-B14F-4D97-AF65-F5344CB8AC3E}">
        <p14:creationId xmlns:p14="http://schemas.microsoft.com/office/powerpoint/2010/main" val="1631030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An Alternative solution is requesting help from others. In</a:t>
            </a:r>
            <a:r>
              <a:rPr lang="en-US" altLang="zh-CN" baseline="0" dirty="0" smtClean="0"/>
              <a:t> fact, it is the way we use in daily Life. You can ask other people about the address of your old friend Jack. For example, you can visit another old friend, asking “Hey, Charlie, do you know where is Jack now?”, if Charlie knows, he will tell you the address. But it is likely that Charlie also has no idea about that the address, but he knows someone might know. So, he might </a:t>
            </a:r>
            <a:r>
              <a:rPr lang="en-US" altLang="zh-CN" baseline="0" dirty="0" err="1" smtClean="0"/>
              <a:t>anwser</a:t>
            </a:r>
            <a:r>
              <a:rPr lang="en-US" altLang="zh-CN" baseline="0" dirty="0" smtClean="0"/>
              <a:t> you: “I don’t know, but I think Frank might know, I will tell you the address of Frank, you should contact him”. Then you contact Frank. Then you contact next person, by moving on like this, you will finally find Jack.</a:t>
            </a:r>
            <a:endParaRPr lang="zh-CN" altLang="en-US" dirty="0"/>
          </a:p>
        </p:txBody>
      </p:sp>
      <p:sp>
        <p:nvSpPr>
          <p:cNvPr id="4" name="灯片编号占位符 3"/>
          <p:cNvSpPr>
            <a:spLocks noGrp="1"/>
          </p:cNvSpPr>
          <p:nvPr>
            <p:ph type="sldNum" sz="quarter" idx="10"/>
          </p:nvPr>
        </p:nvSpPr>
        <p:spPr/>
        <p:txBody>
          <a:bodyPr/>
          <a:lstStyle/>
          <a:p>
            <a:fld id="{D745F449-97B6-4D5B-BCFA-F43701DFC155}" type="slidenum">
              <a:rPr lang="zh-CN" altLang="en-US" smtClean="0"/>
              <a:t>5</a:t>
            </a:fld>
            <a:endParaRPr lang="zh-CN" altLang="en-US"/>
          </a:p>
        </p:txBody>
      </p:sp>
    </p:spTree>
    <p:extLst>
      <p:ext uri="{BB962C8B-B14F-4D97-AF65-F5344CB8AC3E}">
        <p14:creationId xmlns:p14="http://schemas.microsoft.com/office/powerpoint/2010/main" val="803859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a:t>
            </a:r>
            <a:r>
              <a:rPr lang="en-US" altLang="zh-CN" baseline="0" dirty="0" smtClean="0"/>
              <a:t> graph depicts the </a:t>
            </a:r>
            <a:r>
              <a:rPr lang="en-US" altLang="zh-CN" baseline="0" dirty="0" err="1" smtClean="0"/>
              <a:t>process</a:t>
            </a:r>
            <a:r>
              <a:rPr lang="en-US" altLang="zh-CN" dirty="0" err="1" smtClean="0"/>
              <a:t>.In</a:t>
            </a:r>
            <a:r>
              <a:rPr lang="en-US" altLang="zh-CN" baseline="0" dirty="0" smtClean="0"/>
              <a:t> the Graph, the Blue circle represents you, the green circle representing your old friend, Jack. The yellow circles represent the people you ask for help. You may take some detours. However, in general, you are getting closer and closer to Jack and eventually find him.</a:t>
            </a:r>
            <a:endParaRPr lang="zh-CN" altLang="en-US" dirty="0"/>
          </a:p>
        </p:txBody>
      </p:sp>
      <p:sp>
        <p:nvSpPr>
          <p:cNvPr id="4" name="灯片编号占位符 3"/>
          <p:cNvSpPr>
            <a:spLocks noGrp="1"/>
          </p:cNvSpPr>
          <p:nvPr>
            <p:ph type="sldNum" sz="quarter" idx="10"/>
          </p:nvPr>
        </p:nvSpPr>
        <p:spPr/>
        <p:txBody>
          <a:bodyPr/>
          <a:lstStyle/>
          <a:p>
            <a:fld id="{D745F449-97B6-4D5B-BCFA-F43701DFC155}" type="slidenum">
              <a:rPr lang="zh-CN" altLang="en-US" smtClean="0"/>
              <a:t>6</a:t>
            </a:fld>
            <a:endParaRPr lang="zh-CN" altLang="en-US"/>
          </a:p>
        </p:txBody>
      </p:sp>
    </p:spTree>
    <p:extLst>
      <p:ext uri="{BB962C8B-B14F-4D97-AF65-F5344CB8AC3E}">
        <p14:creationId xmlns:p14="http://schemas.microsoft.com/office/powerpoint/2010/main" val="1135618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But there is another story. You visit a</a:t>
            </a:r>
            <a:r>
              <a:rPr lang="en-US" altLang="zh-CN" baseline="0" dirty="0" smtClean="0"/>
              <a:t> bad guy, a liar, marked with red. He/she intentionally introduce wrong people to you. You are mislead to somewhere else. You might not be able to find Jack. That is a major flaw for this peer discovery approach, but how can we prevent this situation? It is the research question this thesis wants to </a:t>
            </a:r>
            <a:r>
              <a:rPr lang="en-US" altLang="zh-CN" baseline="0" dirty="0" err="1" smtClean="0"/>
              <a:t>anwser</a:t>
            </a:r>
            <a:r>
              <a:rPr lang="en-US" altLang="zh-CN" baseline="0" dirty="0" smtClean="0"/>
              <a:t>, but before that, we should first formalize the definitions of distributed system and peer discovery.</a:t>
            </a:r>
            <a:endParaRPr lang="zh-CN" altLang="en-US" dirty="0"/>
          </a:p>
        </p:txBody>
      </p:sp>
      <p:sp>
        <p:nvSpPr>
          <p:cNvPr id="4" name="灯片编号占位符 3"/>
          <p:cNvSpPr>
            <a:spLocks noGrp="1"/>
          </p:cNvSpPr>
          <p:nvPr>
            <p:ph type="sldNum" sz="quarter" idx="10"/>
          </p:nvPr>
        </p:nvSpPr>
        <p:spPr/>
        <p:txBody>
          <a:bodyPr/>
          <a:lstStyle/>
          <a:p>
            <a:fld id="{D745F449-97B6-4D5B-BCFA-F43701DFC155}" type="slidenum">
              <a:rPr lang="zh-CN" altLang="en-US" smtClean="0"/>
              <a:t>7</a:t>
            </a:fld>
            <a:endParaRPr lang="zh-CN" altLang="en-US"/>
          </a:p>
        </p:txBody>
      </p:sp>
    </p:spTree>
    <p:extLst>
      <p:ext uri="{BB962C8B-B14F-4D97-AF65-F5344CB8AC3E}">
        <p14:creationId xmlns:p14="http://schemas.microsoft.com/office/powerpoint/2010/main" val="1951802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Before introducing</a:t>
            </a:r>
            <a:r>
              <a:rPr lang="en-US" altLang="zh-CN" baseline="0" dirty="0" smtClean="0"/>
              <a:t> the very formal definition, we can draw a definition for Distributed System and Peer Discovery using natural languages</a:t>
            </a:r>
            <a:r>
              <a:rPr lang="zh-CN" altLang="en-US" baseline="0" dirty="0" smtClean="0"/>
              <a:t>： </a:t>
            </a:r>
            <a:r>
              <a:rPr lang="en-US" altLang="zh-CN" baseline="0" dirty="0" smtClean="0"/>
              <a:t>a distributed system is a set of peers as a whole where peers cooperate with each other for certain goals. In our story, the people are peers, the people as a whole can be seen as a distributed system. The goal is finding the address of Jack, it can also be other people. The definitions here are not very formal, but it might help you to catch the main idea of Distributed System and Peer Discovery.</a:t>
            </a:r>
          </a:p>
          <a:p>
            <a:r>
              <a:rPr lang="en-US" altLang="zh-CN" sz="1200" dirty="0" smtClean="0"/>
              <a:t>Peer Discovery is a process that peers attempt to locate the other peers. In</a:t>
            </a:r>
            <a:r>
              <a:rPr lang="en-US" altLang="zh-CN" sz="1200" baseline="0" dirty="0" smtClean="0"/>
              <a:t> our story, finding the address of Jack is a peer discovery process, it is a process that discover a certain peer. But it can also be a random people.</a:t>
            </a:r>
            <a:endParaRPr lang="en-US" altLang="zh-CN" sz="1200" dirty="0" smtClean="0"/>
          </a:p>
        </p:txBody>
      </p:sp>
      <p:sp>
        <p:nvSpPr>
          <p:cNvPr id="4" name="灯片编号占位符 3"/>
          <p:cNvSpPr>
            <a:spLocks noGrp="1"/>
          </p:cNvSpPr>
          <p:nvPr>
            <p:ph type="sldNum" sz="quarter" idx="10"/>
          </p:nvPr>
        </p:nvSpPr>
        <p:spPr/>
        <p:txBody>
          <a:bodyPr/>
          <a:lstStyle/>
          <a:p>
            <a:fld id="{D745F449-97B6-4D5B-BCFA-F43701DFC155}" type="slidenum">
              <a:rPr lang="zh-CN" altLang="en-US" smtClean="0"/>
              <a:t>8</a:t>
            </a:fld>
            <a:endParaRPr lang="zh-CN" altLang="en-US"/>
          </a:p>
        </p:txBody>
      </p:sp>
    </p:spTree>
    <p:extLst>
      <p:ext uri="{BB962C8B-B14F-4D97-AF65-F5344CB8AC3E}">
        <p14:creationId xmlns:p14="http://schemas.microsoft.com/office/powerpoint/2010/main" val="2048838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Formal</a:t>
            </a:r>
            <a:r>
              <a:rPr lang="en-US" altLang="zh-CN" baseline="0" dirty="0" smtClean="0"/>
              <a:t> definitions for Distributed System is listed below: The definition limit the scope in computers only. according to this definition, Internet is a typical distributed system. In addition, distributed system can also be further divided into two subclass Client/Server Architecture and Peer-to-Peer architecture. The difference is that Client/Server architecture assumes different roles for peers and assumes different functionality, responsibility and different amount of performance for different roles but Peer-to-Peer architecture does not have such assumption.</a:t>
            </a:r>
            <a:endParaRPr lang="zh-CN" altLang="en-US" dirty="0"/>
          </a:p>
        </p:txBody>
      </p:sp>
      <p:sp>
        <p:nvSpPr>
          <p:cNvPr id="4" name="灯片编号占位符 3"/>
          <p:cNvSpPr>
            <a:spLocks noGrp="1"/>
          </p:cNvSpPr>
          <p:nvPr>
            <p:ph type="sldNum" sz="quarter" idx="10"/>
          </p:nvPr>
        </p:nvSpPr>
        <p:spPr/>
        <p:txBody>
          <a:bodyPr/>
          <a:lstStyle/>
          <a:p>
            <a:fld id="{D745F449-97B6-4D5B-BCFA-F43701DFC155}" type="slidenum">
              <a:rPr lang="zh-CN" altLang="en-US" smtClean="0"/>
              <a:t>9</a:t>
            </a:fld>
            <a:endParaRPr lang="zh-CN" altLang="en-US"/>
          </a:p>
        </p:txBody>
      </p:sp>
    </p:spTree>
    <p:extLst>
      <p:ext uri="{BB962C8B-B14F-4D97-AF65-F5344CB8AC3E}">
        <p14:creationId xmlns:p14="http://schemas.microsoft.com/office/powerpoint/2010/main" val="3707118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2192" y="617247"/>
            <a:ext cx="7265534" cy="2229538"/>
          </a:xfrm>
        </p:spPr>
        <p:txBody>
          <a:bodyPr>
            <a:noAutofit/>
          </a:bodyPr>
          <a:lstStyle>
            <a:lvl1pPr algn="l">
              <a:defRPr sz="7200">
                <a:solidFill>
                  <a:srgbClr val="00A6D6"/>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802192" y="3203297"/>
            <a:ext cx="7067378" cy="1025802"/>
          </a:xfrm>
        </p:spPr>
        <p:txBody>
          <a:bodyPr>
            <a:normAutofit/>
          </a:bodyPr>
          <a:lstStyle>
            <a:lvl1pPr marL="0" indent="0" algn="l">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915834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8743361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134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p:cNvSpPr>
            <a:spLocks noGrp="1"/>
          </p:cNvSpPr>
          <p:nvPr>
            <p:ph type="pic" sz="quarter" idx="11"/>
          </p:nvPr>
        </p:nvSpPr>
        <p:spPr>
          <a:xfrm>
            <a:off x="0" y="0"/>
            <a:ext cx="9144000" cy="5143500"/>
          </a:xfrm>
        </p:spPr>
        <p:txBody>
          <a:bodyPr/>
          <a:lstStyle/>
          <a:p>
            <a:endParaRPr lang="en-US" dirty="0"/>
          </a:p>
        </p:txBody>
      </p:sp>
      <p:pic>
        <p:nvPicPr>
          <p:cNvPr id="12" name="Afbeelding 2" descr="TUDelft_LogoZWART.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99146" y="4663753"/>
            <a:ext cx="1104294" cy="323006"/>
          </a:xfrm>
          <a:prstGeom prst="rect">
            <a:avLst/>
          </a:prstGeom>
        </p:spPr>
      </p:pic>
      <p:sp>
        <p:nvSpPr>
          <p:cNvPr id="13" name="Slide Number Placeholder 5"/>
          <p:cNvSpPr txBox="1">
            <a:spLocks/>
          </p:cNvSpPr>
          <p:nvPr userDrawn="1"/>
        </p:nvSpPr>
        <p:spPr>
          <a:xfrm>
            <a:off x="6651560" y="4815702"/>
            <a:ext cx="2316370" cy="273844"/>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
        <p:nvSpPr>
          <p:cNvPr id="3" name="TextBox 2"/>
          <p:cNvSpPr txBox="1"/>
          <p:nvPr userDrawn="1"/>
        </p:nvSpPr>
        <p:spPr>
          <a:xfrm>
            <a:off x="-3990281" y="418659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12058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462A2416-1570-3849-86F9-07F78746E1B2}" type="datetimeFigureOut">
              <a:rPr lang="en-US" smtClean="0"/>
              <a:t>10/18/2017</a:t>
            </a:fld>
            <a:endParaRPr lang="en-US" dirty="0"/>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A832CF66-B496-874C-8E08-71A5E0622B6E}" type="slidenum">
              <a:rPr lang="en-US" smtClean="0"/>
              <a:t>‹#›</a:t>
            </a:fld>
            <a:endParaRPr lang="en-US" dirty="0"/>
          </a:p>
        </p:txBody>
      </p:sp>
    </p:spTree>
    <p:extLst>
      <p:ext uri="{BB962C8B-B14F-4D97-AF65-F5344CB8AC3E}">
        <p14:creationId xmlns:p14="http://schemas.microsoft.com/office/powerpoint/2010/main" val="121253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1"/>
            <a:ext cx="9144000" cy="51434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17770509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2.emf"/><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3106" y="205979"/>
            <a:ext cx="7106464"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763106" y="1200150"/>
            <a:ext cx="7106464" cy="348612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8" name="Picture 3" descr="TU_P5#white.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00264" y="4581184"/>
            <a:ext cx="1368883" cy="632424"/>
          </a:xfrm>
          <a:prstGeom prst="rect">
            <a:avLst/>
          </a:prstGeom>
        </p:spPr>
      </p:pic>
      <p:sp>
        <p:nvSpPr>
          <p:cNvPr id="10" name="Slide Number Placeholder 5"/>
          <p:cNvSpPr txBox="1">
            <a:spLocks/>
          </p:cNvSpPr>
          <p:nvPr userDrawn="1"/>
        </p:nvSpPr>
        <p:spPr>
          <a:xfrm>
            <a:off x="6651560" y="4815702"/>
            <a:ext cx="2316370" cy="273844"/>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
        <p:nvSpPr>
          <p:cNvPr id="9" name="Rectangle 28"/>
          <p:cNvSpPr>
            <a:spLocks noChangeArrowheads="1"/>
          </p:cNvSpPr>
          <p:nvPr userDrawn="1"/>
        </p:nvSpPr>
        <p:spPr bwMode="auto">
          <a:xfrm>
            <a:off x="0" y="0"/>
            <a:ext cx="1576384" cy="5149008"/>
          </a:xfrm>
          <a:prstGeom prst="rect">
            <a:avLst/>
          </a:prstGeom>
          <a:solidFill>
            <a:srgbClr val="00A6D6"/>
          </a:solidFill>
          <a:ln w="9525">
            <a:noFill/>
            <a:miter lim="800000"/>
            <a:headEnd/>
            <a:tailEnd/>
          </a:ln>
        </p:spPr>
        <p:txBody>
          <a:bodyPr wrap="none" lIns="91436" tIns="45719" rIns="91436" bIns="45719" anchor="ctr"/>
          <a:lstStyle/>
          <a:p>
            <a:pPr algn="r"/>
            <a:endParaRPr lang="nl-NL" sz="2100">
              <a:latin typeface="Tahoma" pitchFamily="34" charset="0"/>
            </a:endParaRPr>
          </a:p>
        </p:txBody>
      </p:sp>
      <p:pic>
        <p:nvPicPr>
          <p:cNvPr id="11" name="Picture 3" descr="TU_P5#white.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00264" y="4389330"/>
            <a:ext cx="1368883" cy="843232"/>
          </a:xfrm>
          <a:prstGeom prst="rect">
            <a:avLst/>
          </a:prstGeom>
        </p:spPr>
      </p:pic>
    </p:spTree>
    <p:extLst>
      <p:ext uri="{BB962C8B-B14F-4D97-AF65-F5344CB8AC3E}">
        <p14:creationId xmlns:p14="http://schemas.microsoft.com/office/powerpoint/2010/main" val="3480247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72404" y="205979"/>
            <a:ext cx="7090513"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772404" y="1200150"/>
            <a:ext cx="7090513" cy="3615551"/>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Slide Number Placeholder 5"/>
          <p:cNvSpPr txBox="1">
            <a:spLocks/>
          </p:cNvSpPr>
          <p:nvPr userDrawn="1"/>
        </p:nvSpPr>
        <p:spPr>
          <a:xfrm>
            <a:off x="6651560" y="4815702"/>
            <a:ext cx="2316370" cy="273844"/>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pic>
        <p:nvPicPr>
          <p:cNvPr id="6" name="Afbeelding 8" descr="TUDelft_LogoZWART.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208624" y="4515071"/>
            <a:ext cx="1104294" cy="430675"/>
          </a:xfrm>
          <a:prstGeom prst="rect">
            <a:avLst/>
          </a:prstGeom>
        </p:spPr>
      </p:pic>
    </p:spTree>
    <p:extLst>
      <p:ext uri="{BB962C8B-B14F-4D97-AF65-F5344CB8AC3E}">
        <p14:creationId xmlns:p14="http://schemas.microsoft.com/office/powerpoint/2010/main" val="1303442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9" r:id="rId3"/>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4.jpe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5.jpe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hyperlink" Target="http://www.bittorrent.org/beps/bep_0003.html"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en.wikipedia.org/w/index.php?title=List_of_network_protocols_(OSI_model)&amp;oldid=794023617" TargetMode="Externa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hyperlink" Target="https://en.wikipedia/" TargetMode="Externa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hyperlink" Target="https://en.wikipedia.org/wiki/SYN_flood" TargetMode="External"/><Relationship Id="rId2" Type="http://schemas.openxmlformats.org/officeDocument/2006/relationships/hyperlink" Target="https://aws.amazon.com/ec2/instance-types/" TargetMode="Externa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106" y="205978"/>
            <a:ext cx="7106464" cy="958320"/>
          </a:xfrm>
        </p:spPr>
        <p:txBody>
          <a:bodyPr>
            <a:normAutofit fontScale="90000"/>
          </a:bodyPr>
          <a:lstStyle/>
          <a:p>
            <a:pPr algn="ctr"/>
            <a:r>
              <a:rPr lang="en-US" altLang="zh-CN" sz="2700" dirty="0"/>
              <a:t>Peer Discovery With Transitive Trust in Distributed </a:t>
            </a:r>
            <a:r>
              <a:rPr lang="en-US" altLang="zh-CN" sz="2700" dirty="0" smtClean="0"/>
              <a:t>System</a:t>
            </a:r>
            <a:r>
              <a:rPr lang="en-US" altLang="zh-CN" dirty="0"/>
              <a:t/>
            </a:r>
            <a:br>
              <a:rPr lang="en-US" altLang="zh-CN" dirty="0"/>
            </a:br>
            <a:endParaRPr lang="zh-CN" altLang="en-US" sz="1600" dirty="0"/>
          </a:p>
        </p:txBody>
      </p:sp>
      <p:sp>
        <p:nvSpPr>
          <p:cNvPr id="3" name="内容占位符 2"/>
          <p:cNvSpPr>
            <a:spLocks noGrp="1"/>
          </p:cNvSpPr>
          <p:nvPr>
            <p:ph idx="1"/>
          </p:nvPr>
        </p:nvSpPr>
        <p:spPr>
          <a:xfrm>
            <a:off x="1763106" y="1849566"/>
            <a:ext cx="7106464" cy="810394"/>
          </a:xfrm>
        </p:spPr>
        <p:txBody>
          <a:bodyPr>
            <a:normAutofit fontScale="62500" lnSpcReduction="20000"/>
          </a:bodyPr>
          <a:lstStyle/>
          <a:p>
            <a:pPr marL="0" indent="0" algn="ctr">
              <a:buNone/>
            </a:pPr>
            <a:r>
              <a:rPr lang="en-US" altLang="zh-CN" dirty="0"/>
              <a:t>Faculty of Electrical Engineering, Mathematics and Computer Science</a:t>
            </a:r>
          </a:p>
          <a:p>
            <a:pPr marL="0" indent="0" algn="ctr">
              <a:buNone/>
            </a:pPr>
            <a:r>
              <a:rPr lang="en-US" altLang="zh-CN" dirty="0"/>
              <a:t>Delft University of Technology</a:t>
            </a:r>
            <a:endParaRPr lang="zh-CN" altLang="en-US" dirty="0"/>
          </a:p>
        </p:txBody>
      </p:sp>
      <p:sp>
        <p:nvSpPr>
          <p:cNvPr id="4" name="TextBox 3"/>
          <p:cNvSpPr txBox="1"/>
          <p:nvPr/>
        </p:nvSpPr>
        <p:spPr>
          <a:xfrm>
            <a:off x="1763106" y="1289247"/>
            <a:ext cx="7106464" cy="276999"/>
          </a:xfrm>
          <a:prstGeom prst="rect">
            <a:avLst/>
          </a:prstGeom>
          <a:noFill/>
        </p:spPr>
        <p:txBody>
          <a:bodyPr wrap="square" rtlCol="0">
            <a:spAutoFit/>
          </a:bodyPr>
          <a:lstStyle/>
          <a:p>
            <a:pPr algn="ctr"/>
            <a:r>
              <a:rPr lang="en-US" altLang="zh-CN" sz="1200" dirty="0" err="1" smtClean="0"/>
              <a:t>Changliang</a:t>
            </a:r>
            <a:r>
              <a:rPr lang="en-US" altLang="zh-CN" sz="1200" dirty="0" smtClean="0"/>
              <a:t> Luo</a:t>
            </a:r>
            <a:endParaRPr lang="zh-CN" altLang="en-US" sz="1200" dirty="0"/>
          </a:p>
        </p:txBody>
      </p:sp>
      <p:sp>
        <p:nvSpPr>
          <p:cNvPr id="6" name="TextBox 5"/>
          <p:cNvSpPr txBox="1"/>
          <p:nvPr/>
        </p:nvSpPr>
        <p:spPr>
          <a:xfrm>
            <a:off x="1763106" y="2953342"/>
            <a:ext cx="7106464" cy="369332"/>
          </a:xfrm>
          <a:prstGeom prst="rect">
            <a:avLst/>
          </a:prstGeom>
          <a:noFill/>
        </p:spPr>
        <p:txBody>
          <a:bodyPr wrap="square" rtlCol="0">
            <a:spAutoFit/>
          </a:bodyPr>
          <a:lstStyle/>
          <a:p>
            <a:pPr algn="ctr"/>
            <a:r>
              <a:rPr lang="en-US" altLang="zh-CN" dirty="0" smtClean="0"/>
              <a:t>October 20, 2017</a:t>
            </a:r>
            <a:endParaRPr lang="zh-CN" altLang="en-US" dirty="0"/>
          </a:p>
        </p:txBody>
      </p:sp>
    </p:spTree>
    <p:extLst>
      <p:ext uri="{BB962C8B-B14F-4D97-AF65-F5344CB8AC3E}">
        <p14:creationId xmlns:p14="http://schemas.microsoft.com/office/powerpoint/2010/main" val="4032867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smtClean="0"/>
              <a:t>Definitions</a:t>
            </a:r>
            <a:endParaRPr lang="zh-CN" altLang="en-US" sz="28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sz="1500" i="1" dirty="0" smtClean="0">
                    <a:solidFill>
                      <a:schemeClr val="tx2">
                        <a:lumMod val="60000"/>
                        <a:lumOff val="40000"/>
                      </a:schemeClr>
                    </a:solidFill>
                  </a:rPr>
                  <a:t>Network Model</a:t>
                </a:r>
                <a:r>
                  <a:rPr lang="en-US" altLang="zh-CN" sz="1500" i="1" dirty="0" smtClean="0"/>
                  <a:t>: In a directed graph G = (V,E) where V is the set of nodes representing peers and E is a set of directed edges (I, j) indicating peer </a:t>
                </a:r>
                <a:r>
                  <a:rPr lang="en-US" altLang="zh-CN" sz="1500" i="1" dirty="0" err="1" smtClean="0"/>
                  <a:t>i</a:t>
                </a:r>
                <a:r>
                  <a:rPr lang="en-US" altLang="zh-CN" sz="1500" i="1" dirty="0" smtClean="0"/>
                  <a:t> knows the address of peer j, where </a:t>
                </a:r>
                <a:r>
                  <a:rPr lang="en-US" altLang="zh-CN" sz="1500" i="1" dirty="0" err="1" smtClean="0"/>
                  <a:t>i</a:t>
                </a:r>
                <a:r>
                  <a:rPr lang="en-US" altLang="zh-CN" sz="1500" i="1" dirty="0" smtClean="0"/>
                  <a:t>, j </a:t>
                </a:r>
                <a:r>
                  <a:rPr lang="zh-CN" altLang="en-US" sz="1500" i="1" dirty="0"/>
                  <a:t>∈</a:t>
                </a:r>
                <a:r>
                  <a:rPr lang="en-US" altLang="zh-CN" sz="1500" i="1" dirty="0" smtClean="0"/>
                  <a:t> V . V = </a:t>
                </a:r>
                <a14:m>
                  <m:oMath xmlns:m="http://schemas.openxmlformats.org/officeDocument/2006/math">
                    <m:sSub>
                      <m:sSubPr>
                        <m:ctrlPr>
                          <a:rPr lang="en-US" altLang="zh-CN" sz="1500" i="1" dirty="0" smtClean="0">
                            <a:latin typeface="Cambria Math"/>
                          </a:rPr>
                        </m:ctrlPr>
                      </m:sSubPr>
                      <m:e>
                        <m:r>
                          <a:rPr lang="en-US" altLang="zh-CN" sz="1500" b="0" i="1" dirty="0" smtClean="0">
                            <a:latin typeface="Cambria Math"/>
                          </a:rPr>
                          <m:t>𝑉</m:t>
                        </m:r>
                      </m:e>
                      <m:sub>
                        <m:r>
                          <a:rPr lang="en-US" altLang="zh-CN" sz="1500" b="0" i="1" dirty="0" smtClean="0">
                            <a:latin typeface="Cambria Math"/>
                          </a:rPr>
                          <m:t>h</m:t>
                        </m:r>
                      </m:sub>
                    </m:sSub>
                  </m:oMath>
                </a14:m>
                <a:r>
                  <a:rPr lang="en-US" altLang="zh-CN" sz="1500" i="1" dirty="0" smtClean="0"/>
                  <a:t> </a:t>
                </a:r>
                <a:r>
                  <a:rPr lang="zh-CN" altLang="en-US" sz="1500" i="1" dirty="0"/>
                  <a:t>∪</a:t>
                </a:r>
                <a:r>
                  <a:rPr lang="en-US" altLang="zh-CN" sz="1500" i="1" dirty="0" smtClean="0"/>
                  <a:t> </a:t>
                </a:r>
                <a14:m>
                  <m:oMath xmlns:m="http://schemas.openxmlformats.org/officeDocument/2006/math">
                    <m:sSub>
                      <m:sSubPr>
                        <m:ctrlPr>
                          <a:rPr lang="en-US" altLang="zh-CN" sz="1500" i="1" dirty="0">
                            <a:latin typeface="Cambria Math"/>
                          </a:rPr>
                        </m:ctrlPr>
                      </m:sSubPr>
                      <m:e>
                        <m:r>
                          <a:rPr lang="en-US" altLang="zh-CN" sz="1500" i="1" dirty="0">
                            <a:latin typeface="Cambria Math"/>
                          </a:rPr>
                          <m:t>𝑉</m:t>
                        </m:r>
                      </m:e>
                      <m:sub>
                        <m:r>
                          <a:rPr lang="en-US" altLang="zh-CN" sz="1500" b="0" i="1" dirty="0" smtClean="0">
                            <a:latin typeface="Cambria Math"/>
                          </a:rPr>
                          <m:t>𝑆</m:t>
                        </m:r>
                      </m:sub>
                    </m:sSub>
                  </m:oMath>
                </a14:m>
                <a:r>
                  <a:rPr lang="en-US" altLang="zh-CN" sz="1500" i="1" dirty="0" smtClean="0"/>
                  <a:t> where </a:t>
                </a:r>
                <a14:m>
                  <m:oMath xmlns:m="http://schemas.openxmlformats.org/officeDocument/2006/math">
                    <m:sSub>
                      <m:sSubPr>
                        <m:ctrlPr>
                          <a:rPr lang="en-US" altLang="zh-CN" sz="1500" i="1" dirty="0">
                            <a:latin typeface="Cambria Math"/>
                          </a:rPr>
                        </m:ctrlPr>
                      </m:sSubPr>
                      <m:e>
                        <m:r>
                          <a:rPr lang="en-US" altLang="zh-CN" sz="1500" i="1" dirty="0">
                            <a:latin typeface="Cambria Math"/>
                          </a:rPr>
                          <m:t>𝑉</m:t>
                        </m:r>
                      </m:e>
                      <m:sub>
                        <m:r>
                          <a:rPr lang="en-US" altLang="zh-CN" sz="1500" i="1" dirty="0">
                            <a:latin typeface="Cambria Math"/>
                          </a:rPr>
                          <m:t>h</m:t>
                        </m:r>
                      </m:sub>
                    </m:sSub>
                    <m:r>
                      <a:rPr lang="en-US" altLang="zh-CN" sz="1500" i="1" dirty="0">
                        <a:latin typeface="Cambria Math"/>
                      </a:rPr>
                      <m:t> </m:t>
                    </m:r>
                  </m:oMath>
                </a14:m>
                <a:r>
                  <a:rPr lang="en-US" altLang="zh-CN" sz="1500" i="1" dirty="0" smtClean="0"/>
                  <a:t>is a set of honest peer and </a:t>
                </a:r>
                <a14:m>
                  <m:oMath xmlns:m="http://schemas.openxmlformats.org/officeDocument/2006/math">
                    <m:sSub>
                      <m:sSubPr>
                        <m:ctrlPr>
                          <a:rPr lang="en-US" altLang="zh-CN" sz="1500" i="1" dirty="0">
                            <a:latin typeface="Cambria Math"/>
                          </a:rPr>
                        </m:ctrlPr>
                      </m:sSubPr>
                      <m:e>
                        <m:r>
                          <a:rPr lang="en-US" altLang="zh-CN" sz="1500" i="1" dirty="0">
                            <a:latin typeface="Cambria Math"/>
                          </a:rPr>
                          <m:t>𝑉</m:t>
                        </m:r>
                      </m:e>
                      <m:sub>
                        <m:r>
                          <a:rPr lang="en-US" altLang="zh-CN" sz="1500" b="0" i="1" dirty="0" smtClean="0">
                            <a:latin typeface="Cambria Math"/>
                          </a:rPr>
                          <m:t>𝑆</m:t>
                        </m:r>
                      </m:sub>
                    </m:sSub>
                    <m:r>
                      <a:rPr lang="en-US" altLang="zh-CN" sz="1500" i="1" dirty="0">
                        <a:latin typeface="Cambria Math"/>
                      </a:rPr>
                      <m:t> </m:t>
                    </m:r>
                  </m:oMath>
                </a14:m>
                <a:r>
                  <a:rPr lang="en-US" altLang="zh-CN" sz="1500" i="1" dirty="0" smtClean="0"/>
                  <a:t>is a set of evil peers. For an edge (</a:t>
                </a:r>
                <a:r>
                  <a:rPr lang="en-US" altLang="zh-CN" sz="1500" i="1" dirty="0" err="1" smtClean="0"/>
                  <a:t>i</a:t>
                </a:r>
                <a:r>
                  <a:rPr lang="en-US" altLang="zh-CN" sz="1500" i="1" dirty="0" smtClean="0"/>
                  <a:t>, j), if </a:t>
                </a:r>
                <a:r>
                  <a:rPr lang="en-US" altLang="zh-CN" sz="1500" i="1" dirty="0" err="1" smtClean="0"/>
                  <a:t>i</a:t>
                </a:r>
                <a:r>
                  <a:rPr lang="en-US" altLang="zh-CN" sz="1500" i="1" dirty="0" smtClean="0"/>
                  <a:t> is an honest peer and j is an evil peer, we call the edge (</a:t>
                </a:r>
                <a:r>
                  <a:rPr lang="en-US" altLang="zh-CN" sz="1500" i="1" dirty="0" err="1" smtClean="0"/>
                  <a:t>i</a:t>
                </a:r>
                <a:r>
                  <a:rPr lang="en-US" altLang="zh-CN" sz="1500" i="1" dirty="0" smtClean="0"/>
                  <a:t>, j) as attack edge.</a:t>
                </a:r>
              </a:p>
              <a:p>
                <a:endParaRPr lang="en-US" altLang="zh-CN" sz="2000" dirty="0" smtClean="0"/>
              </a:p>
              <a:p>
                <a:r>
                  <a:rPr lang="en-US" altLang="zh-CN" sz="1500" i="1" dirty="0" smtClean="0">
                    <a:solidFill>
                      <a:schemeClr val="tx2">
                        <a:lumMod val="60000"/>
                        <a:lumOff val="40000"/>
                      </a:schemeClr>
                    </a:solidFill>
                  </a:rPr>
                  <a:t>Peer Discovery</a:t>
                </a:r>
                <a:r>
                  <a:rPr lang="en-US" altLang="zh-CN" sz="1500" i="1" dirty="0" smtClean="0"/>
                  <a:t>: A </a:t>
                </a:r>
                <a:r>
                  <a:rPr lang="en-US" altLang="zh-CN" sz="1500" i="1" dirty="0"/>
                  <a:t>node </a:t>
                </a:r>
                <a:r>
                  <a:rPr lang="en-US" altLang="zh-CN" sz="1500" i="1" dirty="0" err="1"/>
                  <a:t>i</a:t>
                </a:r>
                <a:r>
                  <a:rPr lang="en-US" altLang="zh-CN" sz="1500" i="1" dirty="0"/>
                  <a:t> in the Network in Definition 1 can </a:t>
                </a:r>
                <a:r>
                  <a:rPr lang="en-US" altLang="zh-CN" sz="1500" i="1" dirty="0" smtClean="0"/>
                  <a:t>freely visit </a:t>
                </a:r>
                <a:r>
                  <a:rPr lang="en-US" altLang="zh-CN" sz="1500" i="1" dirty="0"/>
                  <a:t>any node j asking for the address of node k when there is an edge (</a:t>
                </a:r>
                <a:r>
                  <a:rPr lang="en-US" altLang="zh-CN" sz="1500" i="1" dirty="0" err="1"/>
                  <a:t>i,j</a:t>
                </a:r>
                <a:r>
                  <a:rPr lang="en-US" altLang="zh-CN" sz="1500" i="1" dirty="0"/>
                  <a:t>),</a:t>
                </a:r>
                <a:r>
                  <a:rPr lang="en-US" altLang="zh-CN" sz="1500" i="1" dirty="0" smtClean="0"/>
                  <a:t>node k </a:t>
                </a:r>
                <a:r>
                  <a:rPr lang="en-US" altLang="zh-CN" sz="1500" i="1" dirty="0"/>
                  <a:t>can be a specific node or a random node; node j will then reply </a:t>
                </a:r>
                <a:r>
                  <a:rPr lang="en-US" altLang="zh-CN" sz="1500" i="1" dirty="0" err="1"/>
                  <a:t>i</a:t>
                </a:r>
                <a:r>
                  <a:rPr lang="en-US" altLang="zh-CN" sz="1500" i="1" dirty="0"/>
                  <a:t> with </a:t>
                </a:r>
                <a:r>
                  <a:rPr lang="en-US" altLang="zh-CN" sz="1500" i="1" dirty="0" smtClean="0"/>
                  <a:t>address of </a:t>
                </a:r>
                <a:r>
                  <a:rPr lang="en-US" altLang="zh-CN" sz="1500" i="1" dirty="0"/>
                  <a:t>node k or other relevant nodes; knowing a new node will result in adding </a:t>
                </a:r>
                <a:r>
                  <a:rPr lang="en-US" altLang="zh-CN" sz="1500" i="1" dirty="0" smtClean="0"/>
                  <a:t>a new </a:t>
                </a:r>
                <a:r>
                  <a:rPr lang="en-US" altLang="zh-CN" sz="1500" i="1" dirty="0"/>
                  <a:t>edge in the directed graph. In such process, we call node </a:t>
                </a:r>
                <a:r>
                  <a:rPr lang="en-US" altLang="zh-CN" sz="1500" i="1" dirty="0" err="1"/>
                  <a:t>i</a:t>
                </a:r>
                <a:r>
                  <a:rPr lang="en-US" altLang="zh-CN" sz="1500" i="1" dirty="0"/>
                  <a:t> as </a:t>
                </a:r>
                <a:r>
                  <a:rPr lang="en-US" altLang="zh-CN" sz="1500" i="1" dirty="0" smtClean="0"/>
                  <a:t>introduction requester</a:t>
                </a:r>
                <a:r>
                  <a:rPr lang="en-US" altLang="zh-CN" sz="1500" i="1" dirty="0"/>
                  <a:t>, node j as introduction responder, node k as target node or target peer.</a:t>
                </a:r>
                <a:endParaRPr lang="en-US" altLang="zh-CN" sz="1500" i="1" dirty="0" smtClean="0"/>
              </a:p>
              <a:p>
                <a:endParaRPr lang="zh-CN" altLang="en-US" sz="2000" i="1"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l="-172" t="-350" r="-2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447342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000" dirty="0" smtClean="0"/>
              <a:t>Research Question – How to defend Misleading Attack</a:t>
            </a:r>
            <a:endParaRPr lang="zh-CN" altLang="en-US" sz="2000"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45258" y="1200150"/>
            <a:ext cx="4542559" cy="3486150"/>
          </a:xfrm>
        </p:spPr>
      </p:pic>
    </p:spTree>
    <p:extLst>
      <p:ext uri="{BB962C8B-B14F-4D97-AF65-F5344CB8AC3E}">
        <p14:creationId xmlns:p14="http://schemas.microsoft.com/office/powerpoint/2010/main" val="24068055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smtClean="0"/>
              <a:t>First Mechanism – outrun in number </a:t>
            </a:r>
            <a:endParaRPr lang="zh-CN" altLang="en-US" sz="2800"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45258" y="1570994"/>
            <a:ext cx="4542559" cy="2744462"/>
          </a:xfrm>
        </p:spPr>
      </p:pic>
    </p:spTree>
    <p:extLst>
      <p:ext uri="{BB962C8B-B14F-4D97-AF65-F5344CB8AC3E}">
        <p14:creationId xmlns:p14="http://schemas.microsoft.com/office/powerpoint/2010/main" val="1884948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smtClean="0"/>
              <a:t>Sybil</a:t>
            </a:r>
            <a:endParaRPr lang="zh-CN" altLang="en-US" sz="2800"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67936" y="1200150"/>
            <a:ext cx="3897203" cy="3138990"/>
          </a:xfrm>
        </p:spPr>
      </p:pic>
    </p:spTree>
    <p:extLst>
      <p:ext uri="{BB962C8B-B14F-4D97-AF65-F5344CB8AC3E}">
        <p14:creationId xmlns:p14="http://schemas.microsoft.com/office/powerpoint/2010/main" val="3172879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smtClean="0"/>
              <a:t>Second Mechanism</a:t>
            </a:r>
            <a:endParaRPr lang="zh-CN" altLang="en-US" sz="2800"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45258" y="1200150"/>
            <a:ext cx="4542559" cy="3486150"/>
          </a:xfrm>
        </p:spPr>
      </p:pic>
    </p:spTree>
    <p:extLst>
      <p:ext uri="{BB962C8B-B14F-4D97-AF65-F5344CB8AC3E}">
        <p14:creationId xmlns:p14="http://schemas.microsoft.com/office/powerpoint/2010/main" val="4261270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a:t>Peer Discovery in </a:t>
            </a:r>
            <a:r>
              <a:rPr lang="en-US" altLang="zh-CN" sz="2800" dirty="0" err="1" smtClean="0"/>
              <a:t>Dispersy</a:t>
            </a:r>
            <a:r>
              <a:rPr lang="en-US" altLang="zh-CN" sz="2800" dirty="0" smtClean="0"/>
              <a:t> Walker</a:t>
            </a:r>
            <a:endParaRPr lang="zh-CN" altLang="en-US" sz="2800" dirty="0"/>
          </a:p>
        </p:txBody>
      </p:sp>
      <p:sp>
        <p:nvSpPr>
          <p:cNvPr id="3" name="内容占位符 2"/>
          <p:cNvSpPr>
            <a:spLocks noGrp="1"/>
          </p:cNvSpPr>
          <p:nvPr>
            <p:ph idx="1"/>
          </p:nvPr>
        </p:nvSpPr>
        <p:spPr/>
        <p:txBody>
          <a:bodyPr>
            <a:normAutofit/>
          </a:bodyPr>
          <a:lstStyle/>
          <a:p>
            <a:r>
              <a:rPr lang="en-US" altLang="zh-CN" sz="2000" dirty="0" smtClean="0"/>
              <a:t>Introduction-request</a:t>
            </a:r>
          </a:p>
          <a:p>
            <a:r>
              <a:rPr lang="en-US" altLang="zh-CN" sz="2000" dirty="0" smtClean="0"/>
              <a:t>Introduction-response</a:t>
            </a:r>
          </a:p>
          <a:p>
            <a:r>
              <a:rPr lang="en-US" altLang="zh-CN" sz="2000" dirty="0" smtClean="0"/>
              <a:t>Missing-identity</a:t>
            </a:r>
          </a:p>
          <a:p>
            <a:r>
              <a:rPr lang="en-US" altLang="zh-CN" sz="2000" dirty="0" err="1" smtClean="0"/>
              <a:t>Dispersy</a:t>
            </a:r>
            <a:r>
              <a:rPr lang="en-US" altLang="zh-CN" sz="2000" dirty="0" smtClean="0"/>
              <a:t>-identity</a:t>
            </a:r>
          </a:p>
          <a:p>
            <a:r>
              <a:rPr lang="en-US" altLang="zh-CN" sz="2000" dirty="0" smtClean="0"/>
              <a:t>Puncture Request</a:t>
            </a:r>
          </a:p>
          <a:p>
            <a:r>
              <a:rPr lang="en-US" altLang="zh-CN" sz="2000" dirty="0" smtClean="0"/>
              <a:t>Puncture</a:t>
            </a:r>
            <a:endParaRPr lang="zh-CN" altLang="en-US" sz="2000" dirty="0"/>
          </a:p>
        </p:txBody>
      </p:sp>
    </p:spTree>
    <p:extLst>
      <p:ext uri="{BB962C8B-B14F-4D97-AF65-F5344CB8AC3E}">
        <p14:creationId xmlns:p14="http://schemas.microsoft.com/office/powerpoint/2010/main" val="3332304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smtClean="0"/>
              <a:t>Peer Discovery in </a:t>
            </a:r>
            <a:r>
              <a:rPr lang="en-US" altLang="zh-CN" sz="2800" dirty="0" err="1" smtClean="0"/>
              <a:t>Dispersy</a:t>
            </a:r>
            <a:endParaRPr lang="zh-CN" altLang="en-US" sz="2800"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23523" y="1200150"/>
            <a:ext cx="2996745" cy="3486150"/>
          </a:xfrm>
        </p:spPr>
      </p:pic>
    </p:spTree>
    <p:extLst>
      <p:ext uri="{BB962C8B-B14F-4D97-AF65-F5344CB8AC3E}">
        <p14:creationId xmlns:p14="http://schemas.microsoft.com/office/powerpoint/2010/main" val="10562150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smtClean="0"/>
              <a:t>Current </a:t>
            </a:r>
            <a:r>
              <a:rPr lang="en-US" altLang="zh-CN" sz="2800" dirty="0" err="1" smtClean="0"/>
              <a:t>Dispersy</a:t>
            </a:r>
            <a:r>
              <a:rPr lang="en-US" altLang="zh-CN" sz="2800" dirty="0" smtClean="0"/>
              <a:t> Walker</a:t>
            </a:r>
            <a:endParaRPr lang="zh-CN" altLang="en-US" sz="2800" dirty="0"/>
          </a:p>
        </p:txBody>
      </p:sp>
      <p:sp>
        <p:nvSpPr>
          <p:cNvPr id="3" name="内容占位符 2"/>
          <p:cNvSpPr>
            <a:spLocks noGrp="1"/>
          </p:cNvSpPr>
          <p:nvPr>
            <p:ph idx="1"/>
          </p:nvPr>
        </p:nvSpPr>
        <p:spPr/>
        <p:txBody>
          <a:bodyPr>
            <a:normAutofit fontScale="92500" lnSpcReduction="20000"/>
          </a:bodyPr>
          <a:lstStyle/>
          <a:p>
            <a:r>
              <a:rPr lang="en-US" altLang="zh-CN" i="1" dirty="0"/>
              <a:t>Peer Discovery Strategy = Historical records system + Trust Value Calculation Function + Walking Strategy </a:t>
            </a:r>
            <a:endParaRPr lang="en-US" altLang="zh-CN" dirty="0" smtClean="0"/>
          </a:p>
          <a:p>
            <a:r>
              <a:rPr lang="en-US" altLang="zh-CN" dirty="0" smtClean="0"/>
              <a:t>Has no bookkeeping system to record the historical behaviors of other peers.</a:t>
            </a:r>
          </a:p>
          <a:p>
            <a:r>
              <a:rPr lang="en-US" altLang="zh-CN" dirty="0" smtClean="0"/>
              <a:t>Has no scoring system (reputation system) that assign trust value to other peers</a:t>
            </a:r>
          </a:p>
          <a:p>
            <a:r>
              <a:rPr lang="en-US" altLang="zh-CN" dirty="0" smtClean="0"/>
              <a:t>Use random strategy to choose next peer to visit, not based on trust.</a:t>
            </a:r>
            <a:endParaRPr lang="zh-CN" altLang="en-US" dirty="0"/>
          </a:p>
        </p:txBody>
      </p:sp>
    </p:spTree>
    <p:extLst>
      <p:ext uri="{BB962C8B-B14F-4D97-AF65-F5344CB8AC3E}">
        <p14:creationId xmlns:p14="http://schemas.microsoft.com/office/powerpoint/2010/main" val="3502454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smtClean="0"/>
              <a:t>Trust Value and Walking Strategy</a:t>
            </a:r>
            <a:endParaRPr lang="zh-CN" altLang="en-US" sz="2800" dirty="0"/>
          </a:p>
        </p:txBody>
      </p:sp>
      <p:sp>
        <p:nvSpPr>
          <p:cNvPr id="3" name="内容占位符 2"/>
          <p:cNvSpPr>
            <a:spLocks noGrp="1"/>
          </p:cNvSpPr>
          <p:nvPr>
            <p:ph idx="1"/>
          </p:nvPr>
        </p:nvSpPr>
        <p:spPr/>
        <p:txBody>
          <a:bodyPr>
            <a:normAutofit/>
          </a:bodyPr>
          <a:lstStyle/>
          <a:p>
            <a:r>
              <a:rPr lang="en-US" altLang="zh-CN" i="1" dirty="0" smtClean="0"/>
              <a:t>Historical behaviors record system: </a:t>
            </a:r>
            <a:r>
              <a:rPr lang="en-US" altLang="zh-CN" i="1" dirty="0" err="1" smtClean="0"/>
              <a:t>Trustchain</a:t>
            </a:r>
            <a:r>
              <a:rPr lang="en-US" altLang="zh-CN" i="1" dirty="0" smtClean="0"/>
              <a:t> [20]</a:t>
            </a:r>
          </a:p>
          <a:p>
            <a:r>
              <a:rPr lang="en-US" altLang="zh-CN" dirty="0" smtClean="0"/>
              <a:t>Previous Work for Trust Calculation: </a:t>
            </a:r>
            <a:r>
              <a:rPr lang="en-US" altLang="zh-CN" dirty="0" err="1" smtClean="0"/>
              <a:t>Pim</a:t>
            </a:r>
            <a:r>
              <a:rPr lang="en-US" altLang="zh-CN" dirty="0" smtClean="0"/>
              <a:t> </a:t>
            </a:r>
            <a:r>
              <a:rPr lang="en-US" altLang="zh-CN" dirty="0" err="1" smtClean="0"/>
              <a:t>Otte’s</a:t>
            </a:r>
            <a:r>
              <a:rPr lang="en-US" altLang="zh-CN" dirty="0" smtClean="0"/>
              <a:t> </a:t>
            </a:r>
            <a:r>
              <a:rPr lang="en-US" altLang="zh-CN" dirty="0" err="1" smtClean="0">
                <a:solidFill>
                  <a:srgbClr val="00B0F0"/>
                </a:solidFill>
              </a:rPr>
              <a:t>NetFlow</a:t>
            </a:r>
            <a:r>
              <a:rPr lang="en-US" altLang="zh-CN" dirty="0" smtClean="0"/>
              <a:t> and </a:t>
            </a:r>
            <a:r>
              <a:rPr lang="en-US" altLang="zh-CN" dirty="0" err="1" smtClean="0">
                <a:solidFill>
                  <a:srgbClr val="00B0F0"/>
                </a:solidFill>
              </a:rPr>
              <a:t>PimRank</a:t>
            </a:r>
            <a:r>
              <a:rPr lang="en-US" altLang="zh-CN" dirty="0" smtClean="0"/>
              <a:t>.[25]</a:t>
            </a:r>
            <a:endParaRPr lang="en-US" altLang="zh-CN" dirty="0" smtClean="0">
              <a:solidFill>
                <a:srgbClr val="00B0F0"/>
              </a:solidFill>
            </a:endParaRPr>
          </a:p>
          <a:p>
            <a:r>
              <a:rPr lang="en-US" altLang="zh-CN" dirty="0" smtClean="0"/>
              <a:t>Previous Work for Walking Strategy: </a:t>
            </a:r>
            <a:r>
              <a:rPr lang="en-US" altLang="zh-CN" dirty="0" err="1" smtClean="0"/>
              <a:t>Pim</a:t>
            </a:r>
            <a:r>
              <a:rPr lang="en-US" altLang="zh-CN" dirty="0" smtClean="0"/>
              <a:t> </a:t>
            </a:r>
            <a:r>
              <a:rPr lang="en-US" altLang="zh-CN" dirty="0" err="1" smtClean="0"/>
              <a:t>Veldhuisen’s</a:t>
            </a:r>
            <a:r>
              <a:rPr lang="en-US" altLang="zh-CN" dirty="0" smtClean="0"/>
              <a:t> </a:t>
            </a:r>
            <a:r>
              <a:rPr lang="en-US" altLang="zh-CN" dirty="0" smtClean="0">
                <a:solidFill>
                  <a:srgbClr val="00B0F0"/>
                </a:solidFill>
              </a:rPr>
              <a:t>Focus Walking </a:t>
            </a:r>
            <a:r>
              <a:rPr lang="en-US" altLang="zh-CN" dirty="0" smtClean="0"/>
              <a:t>(Bias Walking).[24]</a:t>
            </a:r>
            <a:endParaRPr lang="zh-CN" altLang="en-US" dirty="0"/>
          </a:p>
        </p:txBody>
      </p:sp>
    </p:spTree>
    <p:extLst>
      <p:ext uri="{BB962C8B-B14F-4D97-AF65-F5344CB8AC3E}">
        <p14:creationId xmlns:p14="http://schemas.microsoft.com/office/powerpoint/2010/main" val="4153246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err="1" smtClean="0"/>
              <a:t>Blockchain</a:t>
            </a:r>
            <a:endParaRPr lang="zh-CN" altLang="en-US" sz="2800" dirty="0"/>
          </a:p>
        </p:txBody>
      </p:sp>
      <p:sp>
        <p:nvSpPr>
          <p:cNvPr id="3" name="内容占位符 2"/>
          <p:cNvSpPr>
            <a:spLocks noGrp="1"/>
          </p:cNvSpPr>
          <p:nvPr>
            <p:ph idx="1"/>
          </p:nvPr>
        </p:nvSpPr>
        <p:spPr>
          <a:xfrm>
            <a:off x="1763106" y="2266122"/>
            <a:ext cx="7106464" cy="2420150"/>
          </a:xfrm>
        </p:spPr>
        <p:txBody>
          <a:bodyPr>
            <a:normAutofit fontScale="92500" lnSpcReduction="10000"/>
          </a:bodyPr>
          <a:lstStyle/>
          <a:p>
            <a:r>
              <a:rPr lang="en-US" altLang="zh-CN" sz="2000" dirty="0" smtClean="0"/>
              <a:t>First introduced by </a:t>
            </a:r>
            <a:r>
              <a:rPr lang="en-US" altLang="zh-CN" sz="2000" dirty="0" err="1" smtClean="0"/>
              <a:t>Nakamoto</a:t>
            </a:r>
            <a:r>
              <a:rPr lang="en-US" altLang="zh-CN" sz="2000" dirty="0" smtClean="0"/>
              <a:t> [21]</a:t>
            </a:r>
          </a:p>
          <a:p>
            <a:r>
              <a:rPr lang="en-US" altLang="zh-CN" sz="2000" dirty="0" smtClean="0"/>
              <a:t>The hash of a Block is determined by all content in this Block</a:t>
            </a:r>
          </a:p>
          <a:p>
            <a:r>
              <a:rPr lang="en-US" altLang="zh-CN" sz="2000" dirty="0" smtClean="0"/>
              <a:t>Modification of anything in the Block will change the hash.</a:t>
            </a:r>
          </a:p>
          <a:p>
            <a:r>
              <a:rPr lang="en-US" altLang="zh-CN" sz="2000" dirty="0" smtClean="0"/>
              <a:t>Every Block (except the first Block) contains the hash of the previous Block, the validity of a Block is based on the validity of the previous Block.</a:t>
            </a:r>
          </a:p>
          <a:p>
            <a:r>
              <a:rPr lang="en-US" altLang="zh-CN" sz="2000" dirty="0" smtClean="0"/>
              <a:t>Therefore, tamper a Block will cause all following Blocks invalid.</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4282" y="1171929"/>
            <a:ext cx="3414056" cy="845893"/>
          </a:xfrm>
          <a:prstGeom prst="rect">
            <a:avLst/>
          </a:prstGeom>
        </p:spPr>
      </p:pic>
    </p:spTree>
    <p:extLst>
      <p:ext uri="{BB962C8B-B14F-4D97-AF65-F5344CB8AC3E}">
        <p14:creationId xmlns:p14="http://schemas.microsoft.com/office/powerpoint/2010/main" val="442300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t>Peer Discovery in Real Life</a:t>
            </a:r>
            <a:endParaRPr lang="en-US" sz="2800" dirty="0"/>
          </a:p>
        </p:txBody>
      </p:sp>
      <p:sp>
        <p:nvSpPr>
          <p:cNvPr id="3" name="Content Placeholder 2"/>
          <p:cNvSpPr>
            <a:spLocks noGrp="1"/>
          </p:cNvSpPr>
          <p:nvPr>
            <p:ph idx="1"/>
          </p:nvPr>
        </p:nvSpPr>
        <p:spPr/>
        <p:txBody>
          <a:bodyPr>
            <a:normAutofit/>
          </a:bodyPr>
          <a:lstStyle/>
          <a:p>
            <a:r>
              <a:rPr lang="en-US" sz="2000" dirty="0" smtClean="0"/>
              <a:t>Imagine that you are a person in the 1970s.</a:t>
            </a:r>
          </a:p>
          <a:p>
            <a:r>
              <a:rPr lang="en-US" sz="2000" dirty="0" smtClean="0"/>
              <a:t>You are trying to finding an old friend (Jack) – your roommate when you were in the University 10 years ago.</a:t>
            </a:r>
          </a:p>
          <a:p>
            <a:r>
              <a:rPr lang="en-US" sz="2000" dirty="0" smtClean="0"/>
              <a:t>No Twitter, Facebook, phone number etc.</a:t>
            </a:r>
          </a:p>
          <a:p>
            <a:r>
              <a:rPr lang="en-US" sz="2000" dirty="0" smtClean="0"/>
              <a:t>How can you find him/her?</a:t>
            </a:r>
            <a:endParaRPr lang="en-US" sz="2000" dirty="0"/>
          </a:p>
        </p:txBody>
      </p:sp>
    </p:spTree>
    <p:extLst>
      <p:ext uri="{BB962C8B-B14F-4D97-AF65-F5344CB8AC3E}">
        <p14:creationId xmlns:p14="http://schemas.microsoft.com/office/powerpoint/2010/main" val="15128235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err="1" smtClean="0"/>
              <a:t>Trustchain</a:t>
            </a:r>
            <a:endParaRPr lang="zh-CN" altLang="en-US" sz="2800"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91794" y="1200150"/>
            <a:ext cx="5449488" cy="3486150"/>
          </a:xfrm>
        </p:spPr>
      </p:pic>
    </p:spTree>
    <p:extLst>
      <p:ext uri="{BB962C8B-B14F-4D97-AF65-F5344CB8AC3E}">
        <p14:creationId xmlns:p14="http://schemas.microsoft.com/office/powerpoint/2010/main" val="2201349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a:t>Trustchain</a:t>
            </a:r>
            <a:endParaRPr lang="zh-CN" altLang="en-US" dirty="0"/>
          </a:p>
        </p:txBody>
      </p:sp>
      <p:sp>
        <p:nvSpPr>
          <p:cNvPr id="3" name="内容占位符 2"/>
          <p:cNvSpPr>
            <a:spLocks noGrp="1"/>
          </p:cNvSpPr>
          <p:nvPr>
            <p:ph idx="1"/>
          </p:nvPr>
        </p:nvSpPr>
        <p:spPr/>
        <p:txBody>
          <a:bodyPr/>
          <a:lstStyle/>
          <a:p>
            <a:r>
              <a:rPr lang="en-US" altLang="zh-CN" dirty="0" smtClean="0"/>
              <a:t>Crawl-request</a:t>
            </a:r>
          </a:p>
          <a:p>
            <a:endParaRPr lang="en-US" altLang="zh-CN" dirty="0"/>
          </a:p>
          <a:p>
            <a:r>
              <a:rPr lang="en-US" altLang="zh-CN" dirty="0" smtClean="0"/>
              <a:t>Crawl-response</a:t>
            </a:r>
            <a:endParaRPr lang="zh-CN" altLang="en-US" dirty="0"/>
          </a:p>
        </p:txBody>
      </p:sp>
    </p:spTree>
    <p:extLst>
      <p:ext uri="{BB962C8B-B14F-4D97-AF65-F5344CB8AC3E}">
        <p14:creationId xmlns:p14="http://schemas.microsoft.com/office/powerpoint/2010/main" val="4277010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NetFlow</a:t>
            </a:r>
            <a:endParaRPr lang="zh-CN" altLang="en-US" dirty="0">
              <a:solidFill>
                <a:srgbClr val="00B0F0"/>
              </a:solidFill>
            </a:endParaRP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93045" y="1200150"/>
            <a:ext cx="5646986" cy="3486150"/>
          </a:xfrm>
        </p:spPr>
      </p:pic>
    </p:spTree>
    <p:extLst>
      <p:ext uri="{BB962C8B-B14F-4D97-AF65-F5344CB8AC3E}">
        <p14:creationId xmlns:p14="http://schemas.microsoft.com/office/powerpoint/2010/main" val="3246833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err="1" smtClean="0">
                <a:solidFill>
                  <a:srgbClr val="00B0F0"/>
                </a:solidFill>
              </a:rPr>
              <a:t>PimRank</a:t>
            </a:r>
            <a:endParaRPr lang="zh-CN" altLang="en-US" sz="2800" dirty="0">
              <a:solidFill>
                <a:srgbClr val="00B0F0"/>
              </a:solidFill>
            </a:endParaRP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30080" y="1200150"/>
            <a:ext cx="2772915" cy="3486150"/>
          </a:xfrm>
        </p:spPr>
      </p:pic>
    </p:spTree>
    <p:extLst>
      <p:ext uri="{BB962C8B-B14F-4D97-AF65-F5344CB8AC3E}">
        <p14:creationId xmlns:p14="http://schemas.microsoft.com/office/powerpoint/2010/main" val="3061060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smtClean="0"/>
              <a:t>Trust Graph</a:t>
            </a:r>
            <a:endParaRPr lang="zh-CN" altLang="en-US" sz="2800"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74428" y="1419911"/>
            <a:ext cx="3284220" cy="2217420"/>
          </a:xfrm>
        </p:spPr>
      </p:pic>
    </p:spTree>
    <p:extLst>
      <p:ext uri="{BB962C8B-B14F-4D97-AF65-F5344CB8AC3E}">
        <p14:creationId xmlns:p14="http://schemas.microsoft.com/office/powerpoint/2010/main" val="2075007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smtClean="0"/>
              <a:t>Focus Walking (</a:t>
            </a:r>
            <a:r>
              <a:rPr lang="en-US" altLang="zh-CN" sz="2800" dirty="0" err="1" smtClean="0"/>
              <a:t>Pim’s</a:t>
            </a:r>
            <a:r>
              <a:rPr lang="en-US" altLang="zh-CN" sz="2800" dirty="0" smtClean="0"/>
              <a:t> </a:t>
            </a:r>
            <a:r>
              <a:rPr lang="en-US" altLang="zh-CN" sz="2800" smtClean="0"/>
              <a:t>Bias Walking)</a:t>
            </a:r>
            <a:endParaRPr lang="zh-CN" altLang="en-US" sz="2800"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43199" y="1518161"/>
            <a:ext cx="4997963" cy="2722359"/>
          </a:xfrm>
        </p:spPr>
      </p:pic>
    </p:spTree>
    <p:extLst>
      <p:ext uri="{BB962C8B-B14F-4D97-AF65-F5344CB8AC3E}">
        <p14:creationId xmlns:p14="http://schemas.microsoft.com/office/powerpoint/2010/main" val="19416308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smtClean="0"/>
              <a:t>Inspiration from </a:t>
            </a:r>
            <a:r>
              <a:rPr lang="en-US" altLang="zh-CN" sz="2800" dirty="0" err="1" smtClean="0"/>
              <a:t>SybilGuard</a:t>
            </a:r>
            <a:endParaRPr lang="zh-CN" altLang="en-US" sz="2800"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14897" y="1203617"/>
            <a:ext cx="5798820" cy="2979420"/>
          </a:xfrm>
        </p:spPr>
      </p:pic>
    </p:spTree>
    <p:extLst>
      <p:ext uri="{BB962C8B-B14F-4D97-AF65-F5344CB8AC3E}">
        <p14:creationId xmlns:p14="http://schemas.microsoft.com/office/powerpoint/2010/main" val="15649264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smtClean="0"/>
              <a:t>Walker Architecture</a:t>
            </a:r>
            <a:endParaRPr lang="zh-CN" altLang="en-US" sz="2800"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73094" y="1200150"/>
            <a:ext cx="3686888" cy="3486150"/>
          </a:xfrm>
        </p:spPr>
      </p:pic>
    </p:spTree>
    <p:extLst>
      <p:ext uri="{BB962C8B-B14F-4D97-AF65-F5344CB8AC3E}">
        <p14:creationId xmlns:p14="http://schemas.microsoft.com/office/powerpoint/2010/main" val="18325006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smtClean="0"/>
              <a:t>Bias Random Walker</a:t>
            </a:r>
            <a:endParaRPr lang="zh-CN" altLang="en-US" sz="2800"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93328" y="1579245"/>
            <a:ext cx="5646420" cy="2727960"/>
          </a:xfrm>
        </p:spPr>
      </p:pic>
    </p:spTree>
    <p:extLst>
      <p:ext uri="{BB962C8B-B14F-4D97-AF65-F5344CB8AC3E}">
        <p14:creationId xmlns:p14="http://schemas.microsoft.com/office/powerpoint/2010/main" val="28216881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smtClean="0"/>
              <a:t>Teleport Walker</a:t>
            </a:r>
            <a:endParaRPr lang="zh-CN" altLang="en-US" sz="2800"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86036" y="1200150"/>
            <a:ext cx="3861004" cy="3486150"/>
          </a:xfrm>
        </p:spPr>
      </p:pic>
    </p:spTree>
    <p:extLst>
      <p:ext uri="{BB962C8B-B14F-4D97-AF65-F5344CB8AC3E}">
        <p14:creationId xmlns:p14="http://schemas.microsoft.com/office/powerpoint/2010/main" val="2452966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smtClean="0"/>
              <a:t>Solution 1</a:t>
            </a:r>
            <a:endParaRPr lang="zh-CN" altLang="en-US" sz="2800" dirty="0"/>
          </a:p>
        </p:txBody>
      </p:sp>
      <p:sp>
        <p:nvSpPr>
          <p:cNvPr id="3" name="内容占位符 2"/>
          <p:cNvSpPr>
            <a:spLocks noGrp="1"/>
          </p:cNvSpPr>
          <p:nvPr>
            <p:ph idx="1"/>
          </p:nvPr>
        </p:nvSpPr>
        <p:spPr/>
        <p:txBody>
          <a:bodyPr>
            <a:normAutofit/>
          </a:bodyPr>
          <a:lstStyle/>
          <a:p>
            <a:r>
              <a:rPr lang="en-US" altLang="zh-CN" sz="2000" dirty="0" smtClean="0"/>
              <a:t>Put the living address of all people in this planet in a single address book, then put the address book in somewhere everyone knows.</a:t>
            </a:r>
          </a:p>
          <a:p>
            <a:r>
              <a:rPr lang="en-US" altLang="zh-CN" sz="2000" dirty="0" smtClean="0"/>
              <a:t>Therefore, you can find the living address of your old friend in such a address book.</a:t>
            </a:r>
            <a:endParaRPr lang="zh-CN" altLang="en-US" sz="2000" dirty="0"/>
          </a:p>
        </p:txBody>
      </p:sp>
    </p:spTree>
    <p:extLst>
      <p:ext uri="{BB962C8B-B14F-4D97-AF65-F5344CB8AC3E}">
        <p14:creationId xmlns:p14="http://schemas.microsoft.com/office/powerpoint/2010/main" val="41268959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smtClean="0"/>
              <a:t>Teleport Walker</a:t>
            </a:r>
            <a:endParaRPr lang="zh-CN" altLang="en-US" sz="28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6036" y="1200150"/>
            <a:ext cx="3861004" cy="3486149"/>
          </a:xfrm>
        </p:spPr>
      </p:pic>
    </p:spTree>
    <p:extLst>
      <p:ext uri="{BB962C8B-B14F-4D97-AF65-F5344CB8AC3E}">
        <p14:creationId xmlns:p14="http://schemas.microsoft.com/office/powerpoint/2010/main" val="2159700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smtClean="0"/>
              <a:t>Teleport Walker</a:t>
            </a:r>
            <a:endParaRPr lang="zh-CN" altLang="en-US" sz="28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6036" y="1200150"/>
            <a:ext cx="3861003" cy="3486149"/>
          </a:xfrm>
        </p:spPr>
      </p:pic>
    </p:spTree>
    <p:extLst>
      <p:ext uri="{BB962C8B-B14F-4D97-AF65-F5344CB8AC3E}">
        <p14:creationId xmlns:p14="http://schemas.microsoft.com/office/powerpoint/2010/main" val="2650864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smtClean="0"/>
              <a:t>Teleport Walker</a:t>
            </a:r>
            <a:endParaRPr lang="zh-CN" altLang="en-US" sz="28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6036" y="1200150"/>
            <a:ext cx="3861003" cy="3486148"/>
          </a:xfrm>
        </p:spPr>
      </p:pic>
    </p:spTree>
    <p:extLst>
      <p:ext uri="{BB962C8B-B14F-4D97-AF65-F5344CB8AC3E}">
        <p14:creationId xmlns:p14="http://schemas.microsoft.com/office/powerpoint/2010/main" val="415602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smtClean="0"/>
              <a:t>Teleport Walker</a:t>
            </a:r>
            <a:endParaRPr lang="zh-CN" altLang="en-US" sz="28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6036" y="1200150"/>
            <a:ext cx="3861002" cy="3486148"/>
          </a:xfrm>
        </p:spPr>
      </p:pic>
    </p:spTree>
    <p:extLst>
      <p:ext uri="{BB962C8B-B14F-4D97-AF65-F5344CB8AC3E}">
        <p14:creationId xmlns:p14="http://schemas.microsoft.com/office/powerpoint/2010/main" val="23641737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smtClean="0"/>
              <a:t>Teleport Walker</a:t>
            </a:r>
            <a:endParaRPr lang="zh-CN" altLang="en-US" sz="28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6036" y="1200150"/>
            <a:ext cx="3861002" cy="3486147"/>
          </a:xfrm>
        </p:spPr>
      </p:pic>
    </p:spTree>
    <p:extLst>
      <p:ext uri="{BB962C8B-B14F-4D97-AF65-F5344CB8AC3E}">
        <p14:creationId xmlns:p14="http://schemas.microsoft.com/office/powerpoint/2010/main" val="17598684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smtClean="0"/>
              <a:t>Validation</a:t>
            </a:r>
            <a:endParaRPr lang="zh-CN" altLang="en-US" sz="2800" dirty="0"/>
          </a:p>
        </p:txBody>
      </p:sp>
      <p:sp>
        <p:nvSpPr>
          <p:cNvPr id="3" name="内容占位符 2"/>
          <p:cNvSpPr>
            <a:spLocks noGrp="1"/>
          </p:cNvSpPr>
          <p:nvPr>
            <p:ph idx="1"/>
          </p:nvPr>
        </p:nvSpPr>
        <p:spPr/>
        <p:txBody>
          <a:bodyPr/>
          <a:lstStyle/>
          <a:p>
            <a:r>
              <a:rPr lang="en-US" altLang="zh-CN" dirty="0" smtClean="0"/>
              <a:t>Coverage Validation</a:t>
            </a:r>
          </a:p>
          <a:p>
            <a:endParaRPr lang="en-US" altLang="zh-CN" dirty="0"/>
          </a:p>
          <a:p>
            <a:r>
              <a:rPr lang="en-US" altLang="zh-CN" dirty="0" smtClean="0"/>
              <a:t>Load Balance Validation</a:t>
            </a:r>
          </a:p>
          <a:p>
            <a:endParaRPr lang="en-US" altLang="zh-CN" dirty="0"/>
          </a:p>
          <a:p>
            <a:r>
              <a:rPr lang="en-US" altLang="zh-CN" dirty="0" smtClean="0"/>
              <a:t>Sybil Prevention Validation</a:t>
            </a:r>
            <a:endParaRPr lang="zh-CN" altLang="en-US" dirty="0"/>
          </a:p>
        </p:txBody>
      </p:sp>
    </p:spTree>
    <p:extLst>
      <p:ext uri="{BB962C8B-B14F-4D97-AF65-F5344CB8AC3E}">
        <p14:creationId xmlns:p14="http://schemas.microsoft.com/office/powerpoint/2010/main" val="40129098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smtClean="0"/>
              <a:t>Simulated Network</a:t>
            </a:r>
            <a:endParaRPr lang="zh-CN" altLang="en-US" sz="2800"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26628" y="1415415"/>
            <a:ext cx="6179820" cy="3055620"/>
          </a:xfrm>
        </p:spPr>
      </p:pic>
    </p:spTree>
    <p:extLst>
      <p:ext uri="{BB962C8B-B14F-4D97-AF65-F5344CB8AC3E}">
        <p14:creationId xmlns:p14="http://schemas.microsoft.com/office/powerpoint/2010/main" val="17299434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smtClean="0"/>
              <a:t>Coverage Validation</a:t>
            </a:r>
            <a:endParaRPr lang="zh-CN" altLang="en-US" sz="2800"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52522" y="1063229"/>
            <a:ext cx="6328031" cy="3486149"/>
          </a:xfrm>
        </p:spPr>
      </p:pic>
    </p:spTree>
    <p:extLst>
      <p:ext uri="{BB962C8B-B14F-4D97-AF65-F5344CB8AC3E}">
        <p14:creationId xmlns:p14="http://schemas.microsoft.com/office/powerpoint/2010/main" val="36873003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smtClean="0"/>
              <a:t>Load Balance Validation</a:t>
            </a:r>
            <a:endParaRPr lang="zh-CN" altLang="en-US" sz="2800" dirty="0"/>
          </a:p>
        </p:txBody>
      </p:sp>
      <p:pic>
        <p:nvPicPr>
          <p:cNvPr id="6"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52522" y="1200150"/>
            <a:ext cx="6328031" cy="3486150"/>
          </a:xfrm>
        </p:spPr>
      </p:pic>
    </p:spTree>
    <p:extLst>
      <p:ext uri="{BB962C8B-B14F-4D97-AF65-F5344CB8AC3E}">
        <p14:creationId xmlns:p14="http://schemas.microsoft.com/office/powerpoint/2010/main" val="17644440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a:t>Load Balance Validation</a:t>
            </a:r>
            <a:endParaRPr lang="zh-CN" altLang="en-US" sz="2800"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89880" y="1147943"/>
            <a:ext cx="7105650" cy="2113893"/>
          </a:xfrm>
        </p:spPr>
      </p:pic>
    </p:spTree>
    <p:extLst>
      <p:ext uri="{BB962C8B-B14F-4D97-AF65-F5344CB8AC3E}">
        <p14:creationId xmlns:p14="http://schemas.microsoft.com/office/powerpoint/2010/main" val="868091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smtClean="0"/>
              <a:t>Solution 1</a:t>
            </a:r>
            <a:endParaRPr lang="zh-CN" altLang="en-US" sz="2800"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94641" y="1120637"/>
            <a:ext cx="3250989" cy="3486150"/>
          </a:xfrm>
        </p:spPr>
      </p:pic>
      <p:sp>
        <p:nvSpPr>
          <p:cNvPr id="5" name="TextBox 4"/>
          <p:cNvSpPr txBox="1"/>
          <p:nvPr/>
        </p:nvSpPr>
        <p:spPr>
          <a:xfrm>
            <a:off x="5259220" y="1732248"/>
            <a:ext cx="3697355" cy="2031325"/>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t>1 page for 20 people</a:t>
            </a:r>
          </a:p>
          <a:p>
            <a:pPr marL="285750" indent="-285750">
              <a:buFont typeface="Arial" panose="020B0604020202020204" pitchFamily="34" charset="0"/>
              <a:buChar char="•"/>
            </a:pPr>
            <a:r>
              <a:rPr lang="en-US" altLang="zh-CN" dirty="0" smtClean="0"/>
              <a:t>1000 page for 20000 people with 10 centimeters thick</a:t>
            </a:r>
          </a:p>
          <a:p>
            <a:pPr marL="285750" indent="-285750">
              <a:buFont typeface="Arial" panose="020B0604020202020204" pitchFamily="34" charset="0"/>
              <a:buChar char="•"/>
            </a:pPr>
            <a:r>
              <a:rPr lang="en-US" altLang="zh-CN" dirty="0" smtClean="0"/>
              <a:t>7 billion people in this world</a:t>
            </a:r>
          </a:p>
          <a:p>
            <a:pPr marL="285750" indent="-285750">
              <a:buFont typeface="Arial" panose="020B0604020202020204" pitchFamily="34" charset="0"/>
              <a:buChar char="•"/>
            </a:pPr>
            <a:r>
              <a:rPr lang="en-US" altLang="zh-CN" dirty="0" smtClean="0"/>
              <a:t>Therefore we need an address book with 35 kilometers thick.</a:t>
            </a:r>
          </a:p>
          <a:p>
            <a:endParaRPr lang="zh-CN" altLang="en-US" dirty="0"/>
          </a:p>
        </p:txBody>
      </p:sp>
    </p:spTree>
    <p:extLst>
      <p:ext uri="{BB962C8B-B14F-4D97-AF65-F5344CB8AC3E}">
        <p14:creationId xmlns:p14="http://schemas.microsoft.com/office/powerpoint/2010/main" val="34699325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Sybil Prevention Validation</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52522" y="1200150"/>
            <a:ext cx="6328031" cy="3486149"/>
          </a:xfrm>
        </p:spPr>
      </p:pic>
    </p:spTree>
    <p:extLst>
      <p:ext uri="{BB962C8B-B14F-4D97-AF65-F5344CB8AC3E}">
        <p14:creationId xmlns:p14="http://schemas.microsoft.com/office/powerpoint/2010/main" val="7467617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Sybil Prevention Validation</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52522" y="1200150"/>
            <a:ext cx="6328031" cy="3486150"/>
          </a:xfrm>
        </p:spPr>
      </p:pic>
    </p:spTree>
    <p:extLst>
      <p:ext uri="{BB962C8B-B14F-4D97-AF65-F5344CB8AC3E}">
        <p14:creationId xmlns:p14="http://schemas.microsoft.com/office/powerpoint/2010/main" val="41627215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smtClean="0"/>
              <a:t>Sybil Prevention Validation</a:t>
            </a:r>
            <a:endParaRPr lang="zh-CN" altLang="en-US" sz="2800"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52522" y="1200150"/>
            <a:ext cx="6328031" cy="3486150"/>
          </a:xfrm>
        </p:spPr>
      </p:pic>
    </p:spTree>
    <p:extLst>
      <p:ext uri="{BB962C8B-B14F-4D97-AF65-F5344CB8AC3E}">
        <p14:creationId xmlns:p14="http://schemas.microsoft.com/office/powerpoint/2010/main" val="15580964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smtClean="0"/>
              <a:t>Unsolved Problem</a:t>
            </a:r>
            <a:endParaRPr lang="zh-CN" altLang="en-US" sz="2800"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52522" y="1200150"/>
            <a:ext cx="6328031" cy="3486150"/>
          </a:xfrm>
        </p:spPr>
      </p:pic>
    </p:spTree>
    <p:extLst>
      <p:ext uri="{BB962C8B-B14F-4D97-AF65-F5344CB8AC3E}">
        <p14:creationId xmlns:p14="http://schemas.microsoft.com/office/powerpoint/2010/main" val="37536844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Conclusion</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Research goal is achieved</a:t>
            </a:r>
          </a:p>
          <a:p>
            <a:r>
              <a:rPr lang="en-US" altLang="zh-CN" dirty="0" smtClean="0"/>
              <a:t>Bias Random Walker and Teleport Walker both meet coverage requirement</a:t>
            </a:r>
          </a:p>
          <a:p>
            <a:r>
              <a:rPr lang="en-US" altLang="zh-CN" dirty="0" smtClean="0"/>
              <a:t>They both meet load balance requirement</a:t>
            </a:r>
          </a:p>
          <a:p>
            <a:r>
              <a:rPr lang="en-US" altLang="zh-CN" dirty="0" smtClean="0"/>
              <a:t>They both meet </a:t>
            </a:r>
            <a:r>
              <a:rPr lang="en-US" altLang="zh-CN" dirty="0"/>
              <a:t>S</a:t>
            </a:r>
            <a:r>
              <a:rPr lang="en-US" altLang="zh-CN" dirty="0" smtClean="0"/>
              <a:t>ybil prevention requirement</a:t>
            </a:r>
          </a:p>
          <a:p>
            <a:r>
              <a:rPr lang="en-US" altLang="zh-CN" dirty="0" smtClean="0"/>
              <a:t>Research Goals achieved</a:t>
            </a:r>
          </a:p>
          <a:p>
            <a:r>
              <a:rPr lang="en-US" altLang="zh-CN" dirty="0" smtClean="0"/>
              <a:t>But by using </a:t>
            </a:r>
            <a:r>
              <a:rPr lang="en-US" altLang="zh-CN" dirty="0" err="1" smtClean="0"/>
              <a:t>Trustchain</a:t>
            </a:r>
            <a:r>
              <a:rPr lang="en-US" altLang="zh-CN" dirty="0" smtClean="0"/>
              <a:t>, we introduce the crawl-request flooding problem.</a:t>
            </a:r>
          </a:p>
          <a:p>
            <a:endParaRPr lang="en-US" altLang="zh-CN" dirty="0" smtClean="0"/>
          </a:p>
          <a:p>
            <a:endParaRPr lang="zh-CN" altLang="en-US" dirty="0"/>
          </a:p>
        </p:txBody>
      </p:sp>
    </p:spTree>
    <p:extLst>
      <p:ext uri="{BB962C8B-B14F-4D97-AF65-F5344CB8AC3E}">
        <p14:creationId xmlns:p14="http://schemas.microsoft.com/office/powerpoint/2010/main" val="12740461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Limitaion</a:t>
            </a:r>
            <a:endParaRPr lang="zh-CN" altLang="en-US" dirty="0"/>
          </a:p>
        </p:txBody>
      </p:sp>
      <p:sp>
        <p:nvSpPr>
          <p:cNvPr id="3" name="内容占位符 2"/>
          <p:cNvSpPr>
            <a:spLocks noGrp="1"/>
          </p:cNvSpPr>
          <p:nvPr>
            <p:ph idx="1"/>
          </p:nvPr>
        </p:nvSpPr>
        <p:spPr/>
        <p:txBody>
          <a:bodyPr/>
          <a:lstStyle/>
          <a:p>
            <a:r>
              <a:rPr lang="en-US" altLang="zh-CN" dirty="0" smtClean="0"/>
              <a:t>Simulated Network cannot 100% emulate the real network.</a:t>
            </a:r>
          </a:p>
          <a:p>
            <a:endParaRPr lang="en-US" altLang="zh-CN" dirty="0"/>
          </a:p>
          <a:p>
            <a:r>
              <a:rPr lang="en-US" altLang="zh-CN" dirty="0" smtClean="0"/>
              <a:t>Cannot analytically determine the optimal k for the k-hop transitive trust.</a:t>
            </a:r>
          </a:p>
        </p:txBody>
      </p:sp>
    </p:spTree>
    <p:extLst>
      <p:ext uri="{BB962C8B-B14F-4D97-AF65-F5344CB8AC3E}">
        <p14:creationId xmlns:p14="http://schemas.microsoft.com/office/powerpoint/2010/main" val="38643934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7394649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a:stretch/>
        </p:blipFill>
        <p:spPr>
          <a:xfrm>
            <a:off x="-57600" y="-28800"/>
            <a:ext cx="9241200" cy="5194800"/>
          </a:xfrm>
        </p:spPr>
      </p:pic>
      <p:sp>
        <p:nvSpPr>
          <p:cNvPr id="4" name="Rectangle 3"/>
          <p:cNvSpPr/>
          <p:nvPr/>
        </p:nvSpPr>
        <p:spPr bwMode="auto">
          <a:xfrm>
            <a:off x="-122335" y="-68813"/>
            <a:ext cx="4752528" cy="767411"/>
          </a:xfrm>
          <a:prstGeom prst="rect">
            <a:avLst/>
          </a:prstGeom>
          <a:solidFill>
            <a:schemeClr val="bg1"/>
          </a:solidFill>
          <a:ln w="9525" cap="flat" cmpd="sng" algn="ctr">
            <a:no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bodyPr>
          <a:lstStyle/>
          <a:p>
            <a:pPr defTabSz="914260" eaLnBrk="0" hangingPunct="0"/>
            <a:endParaRPr lang="en-US" sz="2400">
              <a:solidFill>
                <a:schemeClr val="tx1"/>
              </a:solidFill>
              <a:latin typeface="Arial" charset="0"/>
              <a:ea typeface="ＭＳ Ｐゴシック" pitchFamily="1" charset="-128"/>
            </a:endParaRPr>
          </a:p>
        </p:txBody>
      </p:sp>
      <p:sp>
        <p:nvSpPr>
          <p:cNvPr id="5" name="Rectangle 4"/>
          <p:cNvSpPr/>
          <p:nvPr/>
        </p:nvSpPr>
        <p:spPr>
          <a:xfrm>
            <a:off x="1019820" y="80576"/>
            <a:ext cx="4123680" cy="646331"/>
          </a:xfrm>
          <a:prstGeom prst="rect">
            <a:avLst/>
          </a:prstGeom>
        </p:spPr>
        <p:txBody>
          <a:bodyPr wrap="square">
            <a:spAutoFit/>
          </a:bodyPr>
          <a:lstStyle/>
          <a:p>
            <a:r>
              <a:rPr lang="en-US" sz="3600" dirty="0" smtClean="0">
                <a:solidFill>
                  <a:srgbClr val="00B0F0"/>
                </a:solidFill>
                <a:latin typeface="Arial"/>
                <a:cs typeface="Arial"/>
                <a:sym typeface="Tahoma" charset="0"/>
              </a:rPr>
              <a:t>Questions</a:t>
            </a:r>
            <a:endParaRPr lang="en-US" sz="3600" dirty="0">
              <a:solidFill>
                <a:srgbClr val="00B0F0"/>
              </a:solidFill>
            </a:endParaRPr>
          </a:p>
        </p:txBody>
      </p:sp>
      <p:pic>
        <p:nvPicPr>
          <p:cNvPr id="9" name="Afbeelding 8" descr="TUDelft_LogoZWART.eps"/>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08624" y="4515071"/>
            <a:ext cx="1104294" cy="430675"/>
          </a:xfrm>
          <a:prstGeom prst="rect">
            <a:avLst/>
          </a:prstGeom>
        </p:spPr>
      </p:pic>
    </p:spTree>
    <p:extLst>
      <p:ext uri="{BB962C8B-B14F-4D97-AF65-F5344CB8AC3E}">
        <p14:creationId xmlns:p14="http://schemas.microsoft.com/office/powerpoint/2010/main" val="3716392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_LNS3501.jpg"/>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a:stretch/>
        </p:blipFill>
        <p:spPr>
          <a:xfrm>
            <a:off x="0" y="-36000"/>
            <a:ext cx="9144000" cy="5202000"/>
          </a:xfrm>
        </p:spPr>
      </p:pic>
      <p:sp>
        <p:nvSpPr>
          <p:cNvPr id="4" name="Rectangle 3"/>
          <p:cNvSpPr/>
          <p:nvPr/>
        </p:nvSpPr>
        <p:spPr bwMode="auto">
          <a:xfrm>
            <a:off x="-122335" y="-68813"/>
            <a:ext cx="4752528" cy="767411"/>
          </a:xfrm>
          <a:prstGeom prst="rect">
            <a:avLst/>
          </a:prstGeom>
          <a:solidFill>
            <a:schemeClr val="bg1"/>
          </a:solidFill>
          <a:ln w="9525" cap="flat" cmpd="sng" algn="ctr">
            <a:no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bodyPr>
          <a:lstStyle/>
          <a:p>
            <a:pPr defTabSz="914260" eaLnBrk="0" hangingPunct="0"/>
            <a:endParaRPr lang="en-US" sz="2400">
              <a:solidFill>
                <a:schemeClr val="tx1"/>
              </a:solidFill>
              <a:latin typeface="Arial" charset="0"/>
              <a:ea typeface="ＭＳ Ｐゴシック" pitchFamily="1" charset="-128"/>
            </a:endParaRPr>
          </a:p>
        </p:txBody>
      </p:sp>
      <p:sp>
        <p:nvSpPr>
          <p:cNvPr id="5" name="Rectangle 4"/>
          <p:cNvSpPr/>
          <p:nvPr/>
        </p:nvSpPr>
        <p:spPr>
          <a:xfrm>
            <a:off x="1019820" y="80576"/>
            <a:ext cx="4123680" cy="646331"/>
          </a:xfrm>
          <a:prstGeom prst="rect">
            <a:avLst/>
          </a:prstGeom>
        </p:spPr>
        <p:txBody>
          <a:bodyPr wrap="square">
            <a:spAutoFit/>
          </a:bodyPr>
          <a:lstStyle/>
          <a:p>
            <a:r>
              <a:rPr lang="en-US" sz="3600" dirty="0">
                <a:latin typeface="Arial"/>
                <a:ea typeface="ヒラギノ角ゴ ProN W3" charset="0"/>
                <a:cs typeface="Arial"/>
                <a:sym typeface="Tahoma" charset="0"/>
              </a:rPr>
              <a:t>Insert a picture </a:t>
            </a:r>
            <a:endParaRPr lang="en-US" sz="3600" dirty="0"/>
          </a:p>
        </p:txBody>
      </p:sp>
      <p:pic>
        <p:nvPicPr>
          <p:cNvPr id="8" name="Picture 3" descr="TU_P5#white.eps"/>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0264" y="4389330"/>
            <a:ext cx="1368883" cy="843232"/>
          </a:xfrm>
          <a:prstGeom prst="rect">
            <a:avLst/>
          </a:prstGeom>
        </p:spPr>
      </p:pic>
    </p:spTree>
    <p:extLst>
      <p:ext uri="{BB962C8B-B14F-4D97-AF65-F5344CB8AC3E}">
        <p14:creationId xmlns:p14="http://schemas.microsoft.com/office/powerpoint/2010/main" val="12179215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38" y="291171"/>
            <a:ext cx="7090513" cy="857250"/>
          </a:xfrm>
        </p:spPr>
        <p:txBody>
          <a:bodyPr/>
          <a:lstStyle/>
          <a:p>
            <a:r>
              <a:rPr lang="en-US" altLang="zh-CN" dirty="0"/>
              <a:t>Bibliography</a:t>
            </a:r>
            <a:endParaRPr lang="en-US" dirty="0"/>
          </a:p>
        </p:txBody>
      </p:sp>
      <p:sp>
        <p:nvSpPr>
          <p:cNvPr id="3" name="Content Placeholder 2"/>
          <p:cNvSpPr>
            <a:spLocks noGrp="1"/>
          </p:cNvSpPr>
          <p:nvPr>
            <p:ph idx="1"/>
          </p:nvPr>
        </p:nvSpPr>
        <p:spPr>
          <a:xfrm>
            <a:off x="931838" y="1256331"/>
            <a:ext cx="7090513" cy="3615551"/>
          </a:xfrm>
        </p:spPr>
        <p:txBody>
          <a:bodyPr>
            <a:normAutofit fontScale="55000" lnSpcReduction="20000"/>
          </a:bodyPr>
          <a:lstStyle/>
          <a:p>
            <a:r>
              <a:rPr lang="en-US" altLang="zh-CN" dirty="0"/>
              <a:t>[1] A. S. Tanenbaum and M. Van Steen, Distributed systems: Principles </a:t>
            </a:r>
            <a:r>
              <a:rPr lang="en-US" altLang="zh-CN" dirty="0" smtClean="0"/>
              <a:t>and paradigms</a:t>
            </a:r>
            <a:r>
              <a:rPr lang="en-US" altLang="zh-CN" dirty="0"/>
              <a:t>. Prentice-Hall, 2007</a:t>
            </a:r>
            <a:r>
              <a:rPr lang="en-US" altLang="zh-CN" dirty="0" smtClean="0"/>
              <a:t>.</a:t>
            </a:r>
          </a:p>
          <a:p>
            <a:endParaRPr lang="en-US" altLang="zh-CN" dirty="0"/>
          </a:p>
          <a:p>
            <a:r>
              <a:rPr lang="en-US" altLang="zh-CN" dirty="0"/>
              <a:t>[2] R. </a:t>
            </a:r>
            <a:r>
              <a:rPr lang="en-US" altLang="zh-CN" dirty="0" err="1"/>
              <a:t>Schollmeier</a:t>
            </a:r>
            <a:r>
              <a:rPr lang="en-US" altLang="zh-CN" dirty="0"/>
              <a:t>, ‘A definition of peer-to-peer networking for the </a:t>
            </a:r>
            <a:r>
              <a:rPr lang="en-US" altLang="zh-CN" dirty="0" smtClean="0"/>
              <a:t>classification of peer-to-peer architectures </a:t>
            </a:r>
            <a:r>
              <a:rPr lang="en-US" altLang="zh-CN" dirty="0"/>
              <a:t>and </a:t>
            </a:r>
            <a:r>
              <a:rPr lang="en-US" altLang="zh-CN" dirty="0" err="1"/>
              <a:t>applications</a:t>
            </a:r>
            <a:r>
              <a:rPr lang="en-US" altLang="zh-CN" dirty="0" err="1" smtClean="0"/>
              <a:t>’,in</a:t>
            </a:r>
            <a:r>
              <a:rPr lang="en-US" altLang="zh-CN" dirty="0" smtClean="0"/>
              <a:t> </a:t>
            </a:r>
            <a:r>
              <a:rPr lang="en-US" altLang="zh-CN" dirty="0"/>
              <a:t>Peer-to-Peer </a:t>
            </a:r>
            <a:r>
              <a:rPr lang="en-US" altLang="zh-CN" dirty="0" smtClean="0"/>
              <a:t>Computing, 2001</a:t>
            </a:r>
            <a:r>
              <a:rPr lang="en-US" altLang="zh-CN" dirty="0"/>
              <a:t>. Proceedings. First International Conference on, IEEE, </a:t>
            </a:r>
            <a:r>
              <a:rPr lang="en-US" altLang="zh-CN" dirty="0" smtClean="0"/>
              <a:t>2001, pp</a:t>
            </a:r>
            <a:r>
              <a:rPr lang="en-US" altLang="zh-CN" dirty="0"/>
              <a:t>. 101–102</a:t>
            </a:r>
            <a:r>
              <a:rPr lang="en-US" altLang="zh-CN" dirty="0" smtClean="0"/>
              <a:t>.</a:t>
            </a:r>
          </a:p>
          <a:p>
            <a:endParaRPr lang="en-US" altLang="zh-CN" dirty="0"/>
          </a:p>
          <a:p>
            <a:r>
              <a:rPr lang="en-US" altLang="zh-CN" dirty="0"/>
              <a:t>[3] ERNESTO. (2015). </a:t>
            </a:r>
            <a:r>
              <a:rPr lang="en-US" altLang="zh-CN" dirty="0" err="1"/>
              <a:t>Bittorrent</a:t>
            </a:r>
            <a:r>
              <a:rPr lang="en-US" altLang="zh-CN" dirty="0"/>
              <a:t> still dominates internet upstream traffic, [Online</a:t>
            </a:r>
            <a:r>
              <a:rPr lang="en-US" altLang="zh-CN" dirty="0" smtClean="0"/>
              <a:t>].Available</a:t>
            </a:r>
            <a:r>
              <a:rPr lang="en-US" altLang="zh-CN" dirty="0"/>
              <a:t>: </a:t>
            </a:r>
            <a:r>
              <a:rPr lang="en-US" altLang="zh-CN" dirty="0" smtClean="0"/>
              <a:t>https://torrentfreak.com/bittorrent-still-dominates-internets-upstream-traffic151208/.</a:t>
            </a:r>
          </a:p>
          <a:p>
            <a:endParaRPr lang="en-US" altLang="zh-CN" dirty="0"/>
          </a:p>
          <a:p>
            <a:r>
              <a:rPr lang="en-US" altLang="zh-CN" dirty="0"/>
              <a:t>[4] B. Cohen. (2017). </a:t>
            </a:r>
            <a:r>
              <a:rPr lang="en-US" altLang="zh-CN" dirty="0" err="1"/>
              <a:t>Bitorrent</a:t>
            </a:r>
            <a:r>
              <a:rPr lang="en-US" altLang="zh-CN" dirty="0"/>
              <a:t> protocol specification, [Online]. Available: </a:t>
            </a:r>
            <a:r>
              <a:rPr lang="en-US" altLang="zh-CN" dirty="0">
                <a:hlinkClick r:id="rId2"/>
              </a:rPr>
              <a:t>http</a:t>
            </a:r>
            <a:r>
              <a:rPr lang="en-US" altLang="zh-CN" dirty="0" smtClean="0">
                <a:hlinkClick r:id="rId2"/>
              </a:rPr>
              <a:t>://</a:t>
            </a:r>
            <a:r>
              <a:rPr lang="en-US" altLang="zh-CN" dirty="0">
                <a:hlinkClick r:id="rId2"/>
              </a:rPr>
              <a:t>www.bittorrent.org/beps/bep_0003.html</a:t>
            </a:r>
            <a:r>
              <a:rPr lang="en-US" altLang="zh-CN" dirty="0" smtClean="0"/>
              <a:t>.</a:t>
            </a:r>
          </a:p>
          <a:p>
            <a:endParaRPr lang="en-US" altLang="zh-CN" dirty="0"/>
          </a:p>
          <a:p>
            <a:r>
              <a:rPr lang="en-US" altLang="zh-CN" dirty="0"/>
              <a:t>[5] D. Evans, ‘The internet of things: How the next evolution of the internet </a:t>
            </a:r>
            <a:r>
              <a:rPr lang="en-US" altLang="zh-CN" dirty="0" smtClean="0"/>
              <a:t>is changing </a:t>
            </a:r>
            <a:r>
              <a:rPr lang="en-US" altLang="zh-CN" dirty="0"/>
              <a:t>everything’, CISCO white paper, vol. 1, no. 2011, pp. 1–11, 2011.</a:t>
            </a:r>
            <a:endParaRPr lang="en-US" dirty="0"/>
          </a:p>
        </p:txBody>
      </p:sp>
    </p:spTree>
    <p:extLst>
      <p:ext uri="{BB962C8B-B14F-4D97-AF65-F5344CB8AC3E}">
        <p14:creationId xmlns:p14="http://schemas.microsoft.com/office/powerpoint/2010/main" val="4222420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smtClean="0"/>
              <a:t>Solution 2</a:t>
            </a:r>
            <a:endParaRPr lang="zh-CN" altLang="en-US" sz="2800" dirty="0"/>
          </a:p>
        </p:txBody>
      </p:sp>
      <p:sp>
        <p:nvSpPr>
          <p:cNvPr id="3" name="内容占位符 2"/>
          <p:cNvSpPr>
            <a:spLocks noGrp="1"/>
          </p:cNvSpPr>
          <p:nvPr>
            <p:ph idx="1"/>
          </p:nvPr>
        </p:nvSpPr>
        <p:spPr/>
        <p:txBody>
          <a:bodyPr>
            <a:normAutofit/>
          </a:bodyPr>
          <a:lstStyle/>
          <a:p>
            <a:r>
              <a:rPr lang="en-US" altLang="zh-CN" sz="2000" dirty="0" smtClean="0"/>
              <a:t>Request help from other people</a:t>
            </a:r>
          </a:p>
          <a:p>
            <a:r>
              <a:rPr lang="en-US" altLang="zh-CN" sz="2000" dirty="0" smtClean="0"/>
              <a:t>If they have no idea where is your old friend, request them to introduce someone who might know to you.</a:t>
            </a:r>
          </a:p>
          <a:p>
            <a:r>
              <a:rPr lang="en-US" altLang="zh-CN" sz="2000" dirty="0" smtClean="0"/>
              <a:t>Move on, until you find your old friend</a:t>
            </a:r>
            <a:endParaRPr lang="zh-CN" altLang="en-US" sz="2000" dirty="0"/>
          </a:p>
        </p:txBody>
      </p:sp>
    </p:spTree>
    <p:extLst>
      <p:ext uri="{BB962C8B-B14F-4D97-AF65-F5344CB8AC3E}">
        <p14:creationId xmlns:p14="http://schemas.microsoft.com/office/powerpoint/2010/main" val="40468306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38" y="291171"/>
            <a:ext cx="7090513" cy="857250"/>
          </a:xfrm>
        </p:spPr>
        <p:txBody>
          <a:bodyPr/>
          <a:lstStyle/>
          <a:p>
            <a:r>
              <a:rPr lang="en-US" altLang="zh-CN" dirty="0"/>
              <a:t>Bibliography</a:t>
            </a:r>
            <a:endParaRPr lang="en-US" dirty="0"/>
          </a:p>
        </p:txBody>
      </p:sp>
      <p:sp>
        <p:nvSpPr>
          <p:cNvPr id="3" name="Content Placeholder 2"/>
          <p:cNvSpPr>
            <a:spLocks noGrp="1"/>
          </p:cNvSpPr>
          <p:nvPr>
            <p:ph idx="1"/>
          </p:nvPr>
        </p:nvSpPr>
        <p:spPr>
          <a:xfrm>
            <a:off x="931838" y="1256331"/>
            <a:ext cx="7090513" cy="3615551"/>
          </a:xfrm>
        </p:spPr>
        <p:txBody>
          <a:bodyPr>
            <a:normAutofit fontScale="55000" lnSpcReduction="20000"/>
          </a:bodyPr>
          <a:lstStyle/>
          <a:p>
            <a:r>
              <a:rPr lang="en-US" altLang="zh-CN" dirty="0"/>
              <a:t>[6] Wikipedia. (2017). List of network protocols (</a:t>
            </a:r>
            <a:r>
              <a:rPr lang="en-US" altLang="zh-CN" dirty="0" err="1"/>
              <a:t>osi</a:t>
            </a:r>
            <a:r>
              <a:rPr lang="en-US" altLang="zh-CN" dirty="0"/>
              <a:t> model) — </a:t>
            </a:r>
            <a:r>
              <a:rPr lang="en-US" altLang="zh-CN" dirty="0" err="1"/>
              <a:t>wikipedia</a:t>
            </a:r>
            <a:r>
              <a:rPr lang="en-US" altLang="zh-CN" dirty="0"/>
              <a:t>, </a:t>
            </a:r>
            <a:r>
              <a:rPr lang="en-US" altLang="zh-CN" dirty="0" smtClean="0"/>
              <a:t>the free </a:t>
            </a:r>
            <a:r>
              <a:rPr lang="en-US" altLang="zh-CN" dirty="0"/>
              <a:t>encyclopedia. [Online; accessed 24-September-2017 ], [Online]. </a:t>
            </a:r>
            <a:r>
              <a:rPr lang="en-US" altLang="zh-CN" dirty="0" smtClean="0"/>
              <a:t>Available: </a:t>
            </a:r>
            <a:r>
              <a:rPr lang="en-US" altLang="zh-CN" dirty="0" smtClean="0">
                <a:hlinkClick r:id="rId2"/>
              </a:rPr>
              <a:t>https</a:t>
            </a:r>
            <a:r>
              <a:rPr lang="en-US" altLang="zh-CN" dirty="0">
                <a:hlinkClick r:id="rId2"/>
              </a:rPr>
              <a:t>://</a:t>
            </a:r>
            <a:r>
              <a:rPr lang="en-US" altLang="zh-CN" dirty="0" smtClean="0">
                <a:hlinkClick r:id="rId2"/>
              </a:rPr>
              <a:t>en.wikipedia.org/w/index.php?title=List_of_network_protocols</a:t>
            </a:r>
            <a:r>
              <a:rPr lang="en-US" altLang="zh-CN" dirty="0">
                <a:hlinkClick r:id="rId2"/>
              </a:rPr>
              <a:t>_(OSI_model)&amp;oldid=794023617</a:t>
            </a:r>
            <a:r>
              <a:rPr lang="en-US" altLang="zh-CN" dirty="0" smtClean="0"/>
              <a:t>.</a:t>
            </a:r>
          </a:p>
          <a:p>
            <a:endParaRPr lang="en-US" altLang="zh-CN" dirty="0"/>
          </a:p>
          <a:p>
            <a:r>
              <a:rPr lang="en-US" altLang="zh-CN" dirty="0"/>
              <a:t>[7] P. </a:t>
            </a:r>
            <a:r>
              <a:rPr lang="en-US" altLang="zh-CN" dirty="0" err="1"/>
              <a:t>Maymounkov</a:t>
            </a:r>
            <a:r>
              <a:rPr lang="en-US" altLang="zh-CN" dirty="0"/>
              <a:t> and D. </a:t>
            </a:r>
            <a:r>
              <a:rPr lang="en-US" altLang="zh-CN" dirty="0" err="1"/>
              <a:t>Mazieres</a:t>
            </a:r>
            <a:r>
              <a:rPr lang="en-US" altLang="zh-CN" dirty="0"/>
              <a:t>, ‘</a:t>
            </a:r>
            <a:r>
              <a:rPr lang="en-US" altLang="zh-CN" dirty="0" err="1"/>
              <a:t>Kademlia</a:t>
            </a:r>
            <a:r>
              <a:rPr lang="en-US" altLang="zh-CN" dirty="0"/>
              <a:t>: A peer-to-peer </a:t>
            </a:r>
            <a:r>
              <a:rPr lang="en-US" altLang="zh-CN" dirty="0" smtClean="0"/>
              <a:t>information system </a:t>
            </a:r>
            <a:r>
              <a:rPr lang="en-US" altLang="zh-CN" dirty="0"/>
              <a:t>based on the </a:t>
            </a:r>
            <a:r>
              <a:rPr lang="en-US" altLang="zh-CN" dirty="0" err="1"/>
              <a:t>xor</a:t>
            </a:r>
            <a:r>
              <a:rPr lang="en-US" altLang="zh-CN" dirty="0"/>
              <a:t> metric’, in International Workshop on </a:t>
            </a:r>
            <a:r>
              <a:rPr lang="en-US" altLang="zh-CN" dirty="0" smtClean="0"/>
              <a:t>Peer-to-Peer Systems</a:t>
            </a:r>
            <a:r>
              <a:rPr lang="en-US" altLang="zh-CN" dirty="0"/>
              <a:t>, Springer, 2002, pp. 53–65</a:t>
            </a:r>
            <a:r>
              <a:rPr lang="en-US" altLang="zh-CN" dirty="0" smtClean="0"/>
              <a:t>.</a:t>
            </a:r>
          </a:p>
          <a:p>
            <a:endParaRPr lang="en-US" altLang="zh-CN" dirty="0"/>
          </a:p>
          <a:p>
            <a:r>
              <a:rPr lang="it-IT" altLang="zh-CN" dirty="0"/>
              <a:t>[8] D. Clip, Gnutella protocol specification v0. 4, 2007</a:t>
            </a:r>
            <a:r>
              <a:rPr lang="it-IT" altLang="zh-CN" dirty="0" smtClean="0"/>
              <a:t>.</a:t>
            </a:r>
          </a:p>
          <a:p>
            <a:endParaRPr lang="it-IT" altLang="zh-CN" dirty="0"/>
          </a:p>
          <a:p>
            <a:r>
              <a:rPr lang="en-US" altLang="zh-CN" dirty="0"/>
              <a:t>[9] M. </a:t>
            </a:r>
            <a:r>
              <a:rPr lang="en-US" altLang="zh-CN" dirty="0" err="1"/>
              <a:t>Ripeanu</a:t>
            </a:r>
            <a:r>
              <a:rPr lang="en-US" altLang="zh-CN" dirty="0"/>
              <a:t>, ‘Peer-to-peer architecture case study: Gnutella network’, </a:t>
            </a:r>
            <a:r>
              <a:rPr lang="en-US" altLang="zh-CN" dirty="0" smtClean="0"/>
              <a:t>in Peer-to-Peer </a:t>
            </a:r>
            <a:r>
              <a:rPr lang="en-US" altLang="zh-CN" dirty="0"/>
              <a:t>Computing, 2001. Proceedings. First International </a:t>
            </a:r>
            <a:r>
              <a:rPr lang="en-US" altLang="zh-CN" dirty="0" smtClean="0"/>
              <a:t>Conference </a:t>
            </a:r>
            <a:r>
              <a:rPr lang="fi-FI" altLang="zh-CN" dirty="0" smtClean="0"/>
              <a:t>on</a:t>
            </a:r>
            <a:r>
              <a:rPr lang="fi-FI" altLang="zh-CN" dirty="0"/>
              <a:t>, IEEE, 2001, pp. 99–100</a:t>
            </a:r>
            <a:r>
              <a:rPr lang="fi-FI" altLang="zh-CN" dirty="0" smtClean="0"/>
              <a:t>.</a:t>
            </a:r>
          </a:p>
        </p:txBody>
      </p:sp>
    </p:spTree>
    <p:extLst>
      <p:ext uri="{BB962C8B-B14F-4D97-AF65-F5344CB8AC3E}">
        <p14:creationId xmlns:p14="http://schemas.microsoft.com/office/powerpoint/2010/main" val="29315690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38" y="291171"/>
            <a:ext cx="7090513" cy="857250"/>
          </a:xfrm>
        </p:spPr>
        <p:txBody>
          <a:bodyPr/>
          <a:lstStyle/>
          <a:p>
            <a:r>
              <a:rPr lang="en-US" altLang="zh-CN" dirty="0"/>
              <a:t>Bibliography</a:t>
            </a:r>
            <a:endParaRPr lang="en-US" dirty="0"/>
          </a:p>
        </p:txBody>
      </p:sp>
      <p:sp>
        <p:nvSpPr>
          <p:cNvPr id="3" name="Content Placeholder 2"/>
          <p:cNvSpPr>
            <a:spLocks noGrp="1"/>
          </p:cNvSpPr>
          <p:nvPr>
            <p:ph idx="1"/>
          </p:nvPr>
        </p:nvSpPr>
        <p:spPr>
          <a:xfrm>
            <a:off x="931838" y="1256331"/>
            <a:ext cx="7090513" cy="3615551"/>
          </a:xfrm>
        </p:spPr>
        <p:txBody>
          <a:bodyPr>
            <a:normAutofit fontScale="40000" lnSpcReduction="20000"/>
          </a:bodyPr>
          <a:lstStyle/>
          <a:p>
            <a:endParaRPr lang="fi-FI" altLang="zh-CN" dirty="0"/>
          </a:p>
          <a:p>
            <a:r>
              <a:rPr lang="en-US" altLang="zh-CN" sz="3500" dirty="0"/>
              <a:t>[10] G. Fodor, E. </a:t>
            </a:r>
            <a:r>
              <a:rPr lang="en-US" altLang="zh-CN" sz="3500" dirty="0" err="1"/>
              <a:t>Dahlman</a:t>
            </a:r>
            <a:r>
              <a:rPr lang="en-US" altLang="zh-CN" sz="3500" dirty="0"/>
              <a:t>, G. </a:t>
            </a:r>
            <a:r>
              <a:rPr lang="en-US" altLang="zh-CN" sz="3500" dirty="0" err="1"/>
              <a:t>Mildh</a:t>
            </a:r>
            <a:r>
              <a:rPr lang="en-US" altLang="zh-CN" sz="3500" dirty="0"/>
              <a:t>, S. </a:t>
            </a:r>
            <a:r>
              <a:rPr lang="en-US" altLang="zh-CN" sz="3500" dirty="0" err="1"/>
              <a:t>Parkvall</a:t>
            </a:r>
            <a:r>
              <a:rPr lang="en-US" altLang="zh-CN" sz="3500" dirty="0"/>
              <a:t>, N. </a:t>
            </a:r>
            <a:r>
              <a:rPr lang="en-US" altLang="zh-CN" sz="3500" dirty="0" err="1"/>
              <a:t>Reider</a:t>
            </a:r>
            <a:r>
              <a:rPr lang="en-US" altLang="zh-CN" sz="3500" dirty="0"/>
              <a:t>, G. </a:t>
            </a:r>
            <a:r>
              <a:rPr lang="en-US" altLang="zh-CN" sz="3500" dirty="0" err="1"/>
              <a:t>Mikl´os</a:t>
            </a:r>
            <a:r>
              <a:rPr lang="en-US" altLang="zh-CN" sz="3500" dirty="0"/>
              <a:t> and Z. </a:t>
            </a:r>
            <a:r>
              <a:rPr lang="en-US" altLang="zh-CN" sz="3500" dirty="0" err="1"/>
              <a:t>Tur´anyi</a:t>
            </a:r>
            <a:r>
              <a:rPr lang="en-US" altLang="zh-CN" sz="3500" dirty="0"/>
              <a:t>, ‘Design aspects of network assisted device-to-device communications’, </a:t>
            </a:r>
            <a:r>
              <a:rPr lang="fr-FR" altLang="zh-CN" sz="3500" dirty="0"/>
              <a:t>IEEE Communications Magazine, vol. 50, no. 3, 2012</a:t>
            </a:r>
            <a:r>
              <a:rPr lang="fr-FR" altLang="zh-CN" sz="3500" dirty="0" smtClean="0"/>
              <a:t>.</a:t>
            </a:r>
          </a:p>
          <a:p>
            <a:endParaRPr lang="fr-FR" altLang="zh-CN" sz="3500" dirty="0" smtClean="0"/>
          </a:p>
          <a:p>
            <a:r>
              <a:rPr lang="en-US" altLang="zh-CN" sz="3500" dirty="0"/>
              <a:t>[11] S. </a:t>
            </a:r>
            <a:r>
              <a:rPr lang="en-US" altLang="zh-CN" sz="3500" dirty="0" err="1"/>
              <a:t>Helal</a:t>
            </a:r>
            <a:r>
              <a:rPr lang="en-US" altLang="zh-CN" sz="3500" dirty="0"/>
              <a:t>, N. Desai, V. </a:t>
            </a:r>
            <a:r>
              <a:rPr lang="en-US" altLang="zh-CN" sz="3500" dirty="0" err="1"/>
              <a:t>Verma</a:t>
            </a:r>
            <a:r>
              <a:rPr lang="en-US" altLang="zh-CN" sz="3500" dirty="0"/>
              <a:t> and C. Lee, ‘</a:t>
            </a:r>
            <a:r>
              <a:rPr lang="en-US" altLang="zh-CN" sz="3500" dirty="0" err="1"/>
              <a:t>Konark</a:t>
            </a:r>
            <a:r>
              <a:rPr lang="en-US" altLang="zh-CN" sz="3500" dirty="0"/>
              <a:t>-a service discovery </a:t>
            </a:r>
            <a:r>
              <a:rPr lang="en-US" altLang="zh-CN" sz="3500" dirty="0" smtClean="0"/>
              <a:t>and delivery </a:t>
            </a:r>
            <a:r>
              <a:rPr lang="en-US" altLang="zh-CN" sz="3500" dirty="0"/>
              <a:t>protocol for ad-hoc networks’, in Wireless Communications </a:t>
            </a:r>
            <a:r>
              <a:rPr lang="en-US" altLang="zh-CN" sz="3500" dirty="0" smtClean="0"/>
              <a:t>and </a:t>
            </a:r>
            <a:r>
              <a:rPr lang="nl-NL" altLang="zh-CN" sz="3500" dirty="0" smtClean="0"/>
              <a:t>Networking</a:t>
            </a:r>
            <a:r>
              <a:rPr lang="nl-NL" altLang="zh-CN" sz="3500" dirty="0"/>
              <a:t>, 2003. WCNC 2003. 2003 IEEE, IEEE, vol. 3, 2003, pp. </a:t>
            </a:r>
            <a:r>
              <a:rPr lang="nl-NL" altLang="zh-CN" sz="3500" dirty="0" smtClean="0"/>
              <a:t>2107–</a:t>
            </a:r>
            <a:r>
              <a:rPr lang="en-US" altLang="zh-CN" sz="3500" dirty="0" smtClean="0"/>
              <a:t>2113.</a:t>
            </a:r>
          </a:p>
          <a:p>
            <a:endParaRPr lang="en-US" altLang="zh-CN" sz="3500" dirty="0" smtClean="0"/>
          </a:p>
          <a:p>
            <a:r>
              <a:rPr lang="en-US" altLang="zh-CN" sz="3500" dirty="0"/>
              <a:t>[12] </a:t>
            </a:r>
            <a:r>
              <a:rPr lang="en-US" altLang="zh-CN" sz="3500" dirty="0" err="1"/>
              <a:t>L.Wang</a:t>
            </a:r>
            <a:r>
              <a:rPr lang="en-US" altLang="zh-CN" sz="3500" dirty="0"/>
              <a:t> and J. </a:t>
            </a:r>
            <a:r>
              <a:rPr lang="en-US" altLang="zh-CN" sz="3500" dirty="0" err="1"/>
              <a:t>Kangasharju</a:t>
            </a:r>
            <a:r>
              <a:rPr lang="en-US" altLang="zh-CN" sz="3500" dirty="0"/>
              <a:t>, ‘Real-world </a:t>
            </a:r>
            <a:r>
              <a:rPr lang="en-US" altLang="zh-CN" sz="3500" dirty="0" err="1"/>
              <a:t>sybil</a:t>
            </a:r>
            <a:r>
              <a:rPr lang="en-US" altLang="zh-CN" sz="3500" dirty="0"/>
              <a:t> attacks in </a:t>
            </a:r>
            <a:r>
              <a:rPr lang="en-US" altLang="zh-CN" sz="3500" dirty="0" err="1"/>
              <a:t>bittorrent</a:t>
            </a:r>
            <a:r>
              <a:rPr lang="en-US" altLang="zh-CN" sz="3500" dirty="0"/>
              <a:t> </a:t>
            </a:r>
            <a:r>
              <a:rPr lang="en-US" altLang="zh-CN" sz="3500" dirty="0" smtClean="0"/>
              <a:t>mainline </a:t>
            </a:r>
            <a:r>
              <a:rPr lang="en-US" altLang="zh-CN" sz="3500" dirty="0" err="1" smtClean="0"/>
              <a:t>dht</a:t>
            </a:r>
            <a:r>
              <a:rPr lang="en-US" altLang="zh-CN" sz="3500" dirty="0"/>
              <a:t>’, in Global Communications Conference (GLOBECOM), 2012 </a:t>
            </a:r>
            <a:r>
              <a:rPr lang="en-US" altLang="zh-CN" sz="3500" dirty="0" smtClean="0"/>
              <a:t>IEEE, IEEE</a:t>
            </a:r>
            <a:r>
              <a:rPr lang="en-US" altLang="zh-CN" sz="3500" dirty="0"/>
              <a:t>, 2012, pp. 826–832.</a:t>
            </a:r>
          </a:p>
          <a:p>
            <a:r>
              <a:rPr lang="en-US" altLang="zh-CN" sz="3500" dirty="0"/>
              <a:t>[13] Wikipedia. (Sep. 2017). Denial of service attack, [Online]. Available: https</a:t>
            </a:r>
            <a:r>
              <a:rPr lang="en-US" altLang="zh-CN" sz="3500" dirty="0" smtClean="0"/>
              <a:t>: //</a:t>
            </a:r>
            <a:r>
              <a:rPr lang="en-US" altLang="zh-CN" sz="3500" dirty="0"/>
              <a:t>en.wikipedia.org/wiki/Denial-of-</a:t>
            </a:r>
            <a:r>
              <a:rPr lang="en-US" altLang="zh-CN" sz="3500" dirty="0" err="1"/>
              <a:t>service_attack</a:t>
            </a:r>
            <a:r>
              <a:rPr lang="en-US" altLang="zh-CN" sz="3500" dirty="0" smtClean="0"/>
              <a:t>.</a:t>
            </a:r>
          </a:p>
          <a:p>
            <a:endParaRPr lang="en-US" altLang="zh-CN" sz="3500" dirty="0"/>
          </a:p>
          <a:p>
            <a:r>
              <a:rPr lang="en-US" altLang="zh-CN" sz="3500" dirty="0"/>
              <a:t>[14] J. </a:t>
            </a:r>
            <a:r>
              <a:rPr lang="en-US" altLang="zh-CN" sz="3500" dirty="0" err="1"/>
              <a:t>Mirkovic</a:t>
            </a:r>
            <a:r>
              <a:rPr lang="en-US" altLang="zh-CN" sz="3500" dirty="0"/>
              <a:t> and P. </a:t>
            </a:r>
            <a:r>
              <a:rPr lang="en-US" altLang="zh-CN" sz="3500" dirty="0" err="1"/>
              <a:t>Reiher</a:t>
            </a:r>
            <a:r>
              <a:rPr lang="en-US" altLang="zh-CN" sz="3500" dirty="0"/>
              <a:t>, ‘A taxonomy of </a:t>
            </a:r>
            <a:r>
              <a:rPr lang="en-US" altLang="zh-CN" sz="3500" dirty="0" err="1"/>
              <a:t>ddos</a:t>
            </a:r>
            <a:r>
              <a:rPr lang="en-US" altLang="zh-CN" sz="3500" dirty="0"/>
              <a:t> attack and </a:t>
            </a:r>
            <a:r>
              <a:rPr lang="en-US" altLang="zh-CN" sz="3500" dirty="0" err="1"/>
              <a:t>ddos</a:t>
            </a:r>
            <a:r>
              <a:rPr lang="en-US" altLang="zh-CN" sz="3500" dirty="0"/>
              <a:t> </a:t>
            </a:r>
            <a:r>
              <a:rPr lang="en-US" altLang="zh-CN" sz="3500" dirty="0" smtClean="0"/>
              <a:t>defense mechanisms</a:t>
            </a:r>
            <a:r>
              <a:rPr lang="en-US" altLang="zh-CN" sz="3500" dirty="0"/>
              <a:t>’, ACM SIGCOMM Computer Communication Review, vol. </a:t>
            </a:r>
            <a:r>
              <a:rPr lang="en-US" altLang="zh-CN" sz="3500" dirty="0" smtClean="0"/>
              <a:t>34,no</a:t>
            </a:r>
            <a:r>
              <a:rPr lang="en-US" altLang="zh-CN" sz="3500" dirty="0"/>
              <a:t>. 2, pp. 39–53, 2004.</a:t>
            </a:r>
          </a:p>
          <a:p>
            <a:endParaRPr lang="en-US" dirty="0"/>
          </a:p>
        </p:txBody>
      </p:sp>
    </p:spTree>
    <p:extLst>
      <p:ext uri="{BB962C8B-B14F-4D97-AF65-F5344CB8AC3E}">
        <p14:creationId xmlns:p14="http://schemas.microsoft.com/office/powerpoint/2010/main" val="10206010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38" y="291171"/>
            <a:ext cx="7090513" cy="857250"/>
          </a:xfrm>
        </p:spPr>
        <p:txBody>
          <a:bodyPr/>
          <a:lstStyle/>
          <a:p>
            <a:r>
              <a:rPr lang="en-US" altLang="zh-CN" dirty="0"/>
              <a:t>Bibliography</a:t>
            </a:r>
            <a:endParaRPr lang="en-US" dirty="0"/>
          </a:p>
        </p:txBody>
      </p:sp>
      <p:sp>
        <p:nvSpPr>
          <p:cNvPr id="3" name="Content Placeholder 2"/>
          <p:cNvSpPr>
            <a:spLocks noGrp="1"/>
          </p:cNvSpPr>
          <p:nvPr>
            <p:ph idx="1"/>
          </p:nvPr>
        </p:nvSpPr>
        <p:spPr>
          <a:xfrm>
            <a:off x="931838" y="1256331"/>
            <a:ext cx="7090513" cy="3615551"/>
          </a:xfrm>
        </p:spPr>
        <p:txBody>
          <a:bodyPr>
            <a:normAutofit fontScale="55000" lnSpcReduction="20000"/>
          </a:bodyPr>
          <a:lstStyle/>
          <a:p>
            <a:r>
              <a:rPr lang="en-US" altLang="zh-CN" dirty="0"/>
              <a:t>[15] D. </a:t>
            </a:r>
            <a:r>
              <a:rPr lang="en-US" altLang="zh-CN" dirty="0" err="1"/>
              <a:t>Senie</a:t>
            </a:r>
            <a:r>
              <a:rPr lang="en-US" altLang="zh-CN" dirty="0"/>
              <a:t> and P. Ferguson, ‘Network ingress filtering: Defeating denial </a:t>
            </a:r>
            <a:r>
              <a:rPr lang="en-US" altLang="zh-CN" dirty="0" smtClean="0"/>
              <a:t>of service </a:t>
            </a:r>
            <a:r>
              <a:rPr lang="en-US" altLang="zh-CN" dirty="0"/>
              <a:t>attacks which employ </a:t>
            </a:r>
            <a:r>
              <a:rPr lang="en-US" altLang="zh-CN" dirty="0" err="1"/>
              <a:t>ip</a:t>
            </a:r>
            <a:r>
              <a:rPr lang="en-US" altLang="zh-CN" dirty="0"/>
              <a:t> source address spoofing’, Network, 1998</a:t>
            </a:r>
            <a:r>
              <a:rPr lang="en-US" altLang="zh-CN" dirty="0" smtClean="0"/>
              <a:t>.</a:t>
            </a:r>
          </a:p>
          <a:p>
            <a:endParaRPr lang="en-US" altLang="zh-CN" dirty="0"/>
          </a:p>
          <a:p>
            <a:r>
              <a:rPr lang="en-US" altLang="zh-CN" dirty="0"/>
              <a:t>[16] J. R. Douceur, ‘The </a:t>
            </a:r>
            <a:r>
              <a:rPr lang="en-US" altLang="zh-CN" dirty="0" err="1"/>
              <a:t>sybil</a:t>
            </a:r>
            <a:r>
              <a:rPr lang="en-US" altLang="zh-CN" dirty="0"/>
              <a:t> attack’, in International Workshop on </a:t>
            </a:r>
            <a:r>
              <a:rPr lang="en-US" altLang="zh-CN" dirty="0" smtClean="0"/>
              <a:t>Peer-to-Peer Systems</a:t>
            </a:r>
            <a:r>
              <a:rPr lang="en-US" altLang="zh-CN" dirty="0"/>
              <a:t>, Springer, 2002, pp. 251–260</a:t>
            </a:r>
            <a:r>
              <a:rPr lang="en-US" altLang="zh-CN" dirty="0" smtClean="0"/>
              <a:t>.</a:t>
            </a:r>
          </a:p>
          <a:p>
            <a:endParaRPr lang="en-US" altLang="zh-CN" dirty="0"/>
          </a:p>
          <a:p>
            <a:r>
              <a:rPr lang="en-US" altLang="zh-CN" dirty="0"/>
              <a:t>[17] Wikipedia. (Aug. 2017). Donald trump twitter following might include </a:t>
            </a:r>
            <a:r>
              <a:rPr lang="en-US" altLang="zh-CN" dirty="0" smtClean="0"/>
              <a:t>more than </a:t>
            </a:r>
            <a:r>
              <a:rPr lang="en-US" altLang="zh-CN" dirty="0"/>
              <a:t>4 million bots, [Online]. Available: </a:t>
            </a:r>
            <a:r>
              <a:rPr lang="en-US" altLang="zh-CN" dirty="0">
                <a:hlinkClick r:id="rId2"/>
              </a:rPr>
              <a:t>https://</a:t>
            </a:r>
            <a:r>
              <a:rPr lang="en-US" altLang="zh-CN" dirty="0" smtClean="0">
                <a:hlinkClick r:id="rId2"/>
              </a:rPr>
              <a:t>en.wikipedia</a:t>
            </a:r>
            <a:r>
              <a:rPr lang="en-US" altLang="zh-CN" dirty="0" smtClean="0"/>
              <a:t>. org/wiki/</a:t>
            </a:r>
            <a:r>
              <a:rPr lang="en-US" altLang="zh-CN" dirty="0" err="1" smtClean="0"/>
              <a:t>SYN_flood</a:t>
            </a:r>
            <a:r>
              <a:rPr lang="en-US" altLang="zh-CN" dirty="0"/>
              <a:t>.</a:t>
            </a:r>
          </a:p>
          <a:p>
            <a:r>
              <a:rPr lang="en-US" altLang="zh-CN" dirty="0"/>
              <a:t>[18] L. </a:t>
            </a:r>
            <a:r>
              <a:rPr lang="en-US" altLang="zh-CN" dirty="0" err="1"/>
              <a:t>Lamport</a:t>
            </a:r>
            <a:r>
              <a:rPr lang="en-US" altLang="zh-CN" dirty="0"/>
              <a:t>, ‘Time, clocks, and the ordering of events in a distributed system</a:t>
            </a:r>
            <a:r>
              <a:rPr lang="en-US" altLang="zh-CN" dirty="0" smtClean="0"/>
              <a:t>’, Communications </a:t>
            </a:r>
            <a:r>
              <a:rPr lang="en-US" altLang="zh-CN" dirty="0"/>
              <a:t>of the ACM, vol. 21, no. 7, pp. 558–565, 1978</a:t>
            </a:r>
            <a:r>
              <a:rPr lang="en-US" altLang="zh-CN" dirty="0" smtClean="0"/>
              <a:t>.</a:t>
            </a:r>
          </a:p>
          <a:p>
            <a:endParaRPr lang="en-US" altLang="zh-CN" dirty="0"/>
          </a:p>
          <a:p>
            <a:r>
              <a:rPr lang="en-US" altLang="zh-CN" dirty="0"/>
              <a:t>[19] M. </a:t>
            </a:r>
            <a:r>
              <a:rPr lang="en-US" altLang="zh-CN" dirty="0" err="1"/>
              <a:t>Meulpolder</a:t>
            </a:r>
            <a:r>
              <a:rPr lang="en-US" altLang="zh-CN" dirty="0"/>
              <a:t>, J. A. </a:t>
            </a:r>
            <a:r>
              <a:rPr lang="en-US" altLang="zh-CN" dirty="0" err="1"/>
              <a:t>Pouwelse</a:t>
            </a:r>
            <a:r>
              <a:rPr lang="en-US" altLang="zh-CN" dirty="0"/>
              <a:t>, D. H. </a:t>
            </a:r>
            <a:r>
              <a:rPr lang="en-US" altLang="zh-CN" dirty="0" err="1"/>
              <a:t>Epema</a:t>
            </a:r>
            <a:r>
              <a:rPr lang="en-US" altLang="zh-CN" dirty="0"/>
              <a:t> and H. J. Sips, ‘</a:t>
            </a:r>
            <a:r>
              <a:rPr lang="en-US" altLang="zh-CN" dirty="0" err="1"/>
              <a:t>Bartercast</a:t>
            </a:r>
            <a:r>
              <a:rPr lang="en-US" altLang="zh-CN" dirty="0"/>
              <a:t>: </a:t>
            </a:r>
            <a:r>
              <a:rPr lang="en-US" altLang="zh-CN" dirty="0" smtClean="0"/>
              <a:t>A practical </a:t>
            </a:r>
            <a:r>
              <a:rPr lang="en-US" altLang="zh-CN" dirty="0"/>
              <a:t>approach to prevent lazy freeriding in p2p networks’, in Parallel </a:t>
            </a:r>
            <a:r>
              <a:rPr lang="en-US" altLang="zh-CN" dirty="0" smtClean="0"/>
              <a:t>&amp; Distributed </a:t>
            </a:r>
            <a:r>
              <a:rPr lang="en-US" altLang="zh-CN" dirty="0"/>
              <a:t>Processing, 2009. IPDPS 2009. IEEE International </a:t>
            </a:r>
            <a:r>
              <a:rPr lang="en-US" altLang="zh-CN" dirty="0" smtClean="0"/>
              <a:t>Symposium </a:t>
            </a:r>
            <a:r>
              <a:rPr lang="fi-FI" altLang="zh-CN" dirty="0" smtClean="0"/>
              <a:t>on</a:t>
            </a:r>
            <a:r>
              <a:rPr lang="fi-FI" altLang="zh-CN" dirty="0"/>
              <a:t>, IEEE, 2009, pp. 1–8.</a:t>
            </a:r>
            <a:endParaRPr lang="en-US" dirty="0"/>
          </a:p>
        </p:txBody>
      </p:sp>
    </p:spTree>
    <p:extLst>
      <p:ext uri="{BB962C8B-B14F-4D97-AF65-F5344CB8AC3E}">
        <p14:creationId xmlns:p14="http://schemas.microsoft.com/office/powerpoint/2010/main" val="18448352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38" y="291171"/>
            <a:ext cx="7090513" cy="857250"/>
          </a:xfrm>
        </p:spPr>
        <p:txBody>
          <a:bodyPr/>
          <a:lstStyle/>
          <a:p>
            <a:r>
              <a:rPr lang="en-US" altLang="zh-CN" dirty="0"/>
              <a:t>Bibliography</a:t>
            </a:r>
            <a:endParaRPr lang="en-US" dirty="0"/>
          </a:p>
        </p:txBody>
      </p:sp>
      <p:sp>
        <p:nvSpPr>
          <p:cNvPr id="3" name="Content Placeholder 2"/>
          <p:cNvSpPr>
            <a:spLocks noGrp="1"/>
          </p:cNvSpPr>
          <p:nvPr>
            <p:ph idx="1"/>
          </p:nvPr>
        </p:nvSpPr>
        <p:spPr>
          <a:xfrm>
            <a:off x="931838" y="1256331"/>
            <a:ext cx="7090513" cy="3615551"/>
          </a:xfrm>
        </p:spPr>
        <p:txBody>
          <a:bodyPr>
            <a:normAutofit fontScale="55000" lnSpcReduction="20000"/>
          </a:bodyPr>
          <a:lstStyle/>
          <a:p>
            <a:r>
              <a:rPr lang="en-US" altLang="zh-CN" dirty="0"/>
              <a:t>[20] D. N. </a:t>
            </a:r>
            <a:r>
              <a:rPr lang="en-US" altLang="zh-CN" dirty="0" err="1"/>
              <a:t>Steffan</a:t>
            </a:r>
            <a:r>
              <a:rPr lang="en-US" altLang="zh-CN" dirty="0"/>
              <a:t>, ‘</a:t>
            </a:r>
            <a:r>
              <a:rPr lang="en-US" altLang="zh-CN" dirty="0" err="1"/>
              <a:t>Multichain</a:t>
            </a:r>
            <a:r>
              <a:rPr lang="en-US" altLang="zh-CN" dirty="0"/>
              <a:t>: A </a:t>
            </a:r>
            <a:r>
              <a:rPr lang="en-US" altLang="zh-CN" dirty="0" err="1"/>
              <a:t>cybercurrency</a:t>
            </a:r>
            <a:r>
              <a:rPr lang="en-US" altLang="zh-CN" dirty="0"/>
              <a:t> for cooperation’, 2015</a:t>
            </a:r>
            <a:r>
              <a:rPr lang="en-US" altLang="zh-CN" dirty="0" smtClean="0"/>
              <a:t>.</a:t>
            </a:r>
          </a:p>
          <a:p>
            <a:endParaRPr lang="en-US" altLang="zh-CN" dirty="0"/>
          </a:p>
          <a:p>
            <a:r>
              <a:rPr lang="en-US" altLang="zh-CN" dirty="0"/>
              <a:t>[21] S. </a:t>
            </a:r>
            <a:r>
              <a:rPr lang="en-US" altLang="zh-CN" dirty="0" err="1"/>
              <a:t>Nakamoto</a:t>
            </a:r>
            <a:r>
              <a:rPr lang="en-US" altLang="zh-CN" dirty="0"/>
              <a:t>, ‘Bitcoin: A peer-to-peer electronic cash system’, 2008</a:t>
            </a:r>
            <a:r>
              <a:rPr lang="en-US" altLang="zh-CN" dirty="0" smtClean="0"/>
              <a:t>.</a:t>
            </a:r>
          </a:p>
          <a:p>
            <a:endParaRPr lang="en-US" altLang="zh-CN" dirty="0"/>
          </a:p>
          <a:p>
            <a:r>
              <a:rPr lang="en-US" altLang="zh-CN" dirty="0"/>
              <a:t>[22] </a:t>
            </a:r>
            <a:r>
              <a:rPr lang="en-US" altLang="zh-CN" dirty="0" err="1"/>
              <a:t>wikipedia</a:t>
            </a:r>
            <a:r>
              <a:rPr lang="en-US" altLang="zh-CN" dirty="0"/>
              <a:t>. (2015). Scalability-bitcoin, [Online]. Available: https://en.</a:t>
            </a:r>
          </a:p>
          <a:p>
            <a:r>
              <a:rPr lang="en-US" altLang="zh-CN" dirty="0"/>
              <a:t>bitcoin.it/wiki/Scalability</a:t>
            </a:r>
            <a:r>
              <a:rPr lang="en-US" altLang="zh-CN" dirty="0" smtClean="0"/>
              <a:t>.</a:t>
            </a:r>
          </a:p>
          <a:p>
            <a:endParaRPr lang="en-US" altLang="zh-CN" dirty="0"/>
          </a:p>
          <a:p>
            <a:r>
              <a:rPr lang="en-US" altLang="zh-CN" dirty="0"/>
              <a:t>[23] V. </a:t>
            </a:r>
            <a:r>
              <a:rPr lang="en-US" altLang="zh-CN" dirty="0" err="1"/>
              <a:t>inc.</a:t>
            </a:r>
            <a:r>
              <a:rPr lang="en-US" altLang="zh-CN" dirty="0"/>
              <a:t> (2014). Visa </a:t>
            </a:r>
            <a:r>
              <a:rPr lang="en-US" altLang="zh-CN" dirty="0" err="1"/>
              <a:t>inc.</a:t>
            </a:r>
            <a:r>
              <a:rPr lang="en-US" altLang="zh-CN" dirty="0"/>
              <a:t> at a glance, [Online]. Available: https://</a:t>
            </a:r>
            <a:r>
              <a:rPr lang="en-US" altLang="zh-CN" dirty="0" smtClean="0"/>
              <a:t>usa.visa.com/dam/VCOM/download/corporate/media/visafact-sheet-Jun2015.pdf</a:t>
            </a:r>
            <a:r>
              <a:rPr lang="en-US" altLang="zh-CN" dirty="0"/>
              <a:t>.</a:t>
            </a:r>
          </a:p>
          <a:p>
            <a:r>
              <a:rPr lang="en-US" altLang="zh-CN" dirty="0"/>
              <a:t>[24] P. </a:t>
            </a:r>
            <a:r>
              <a:rPr lang="en-US" altLang="zh-CN" dirty="0" err="1"/>
              <a:t>Veldhuisen</a:t>
            </a:r>
            <a:r>
              <a:rPr lang="en-US" altLang="zh-CN" dirty="0"/>
              <a:t>, ‘Leveraging </a:t>
            </a:r>
            <a:r>
              <a:rPr lang="en-US" altLang="zh-CN" dirty="0" err="1"/>
              <a:t>blockchains</a:t>
            </a:r>
            <a:r>
              <a:rPr lang="en-US" altLang="zh-CN" dirty="0"/>
              <a:t> to establish cooperation’, MSc </a:t>
            </a:r>
            <a:r>
              <a:rPr lang="en-US" altLang="zh-CN" dirty="0" smtClean="0"/>
              <a:t>thesis, Delft </a:t>
            </a:r>
            <a:r>
              <a:rPr lang="en-US" altLang="zh-CN" dirty="0"/>
              <a:t>University of Technology, May 2017.</a:t>
            </a:r>
          </a:p>
          <a:p>
            <a:r>
              <a:rPr lang="en-US" altLang="zh-CN" dirty="0"/>
              <a:t>[25] P. </a:t>
            </a:r>
            <a:r>
              <a:rPr lang="en-US" altLang="zh-CN" dirty="0" err="1"/>
              <a:t>Otte</a:t>
            </a:r>
            <a:r>
              <a:rPr lang="en-US" altLang="zh-CN" dirty="0"/>
              <a:t>, ‘Sybil-resistant trust mechanisms in distributed systems’, MSc </a:t>
            </a:r>
            <a:r>
              <a:rPr lang="en-US" altLang="zh-CN" dirty="0" err="1" smtClean="0"/>
              <a:t>thesis,Delft</a:t>
            </a:r>
            <a:r>
              <a:rPr lang="en-US" altLang="zh-CN" dirty="0" smtClean="0"/>
              <a:t> </a:t>
            </a:r>
            <a:r>
              <a:rPr lang="en-US" altLang="zh-CN" dirty="0"/>
              <a:t>University of Technology, Dec. 2016.</a:t>
            </a:r>
            <a:endParaRPr lang="en-US" dirty="0"/>
          </a:p>
        </p:txBody>
      </p:sp>
    </p:spTree>
    <p:extLst>
      <p:ext uri="{BB962C8B-B14F-4D97-AF65-F5344CB8AC3E}">
        <p14:creationId xmlns:p14="http://schemas.microsoft.com/office/powerpoint/2010/main" val="41987028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38" y="291171"/>
            <a:ext cx="7090513" cy="857250"/>
          </a:xfrm>
        </p:spPr>
        <p:txBody>
          <a:bodyPr/>
          <a:lstStyle/>
          <a:p>
            <a:r>
              <a:rPr lang="en-US" altLang="zh-CN" dirty="0"/>
              <a:t>Bibliography</a:t>
            </a:r>
            <a:endParaRPr lang="en-US" dirty="0"/>
          </a:p>
        </p:txBody>
      </p:sp>
      <p:sp>
        <p:nvSpPr>
          <p:cNvPr id="3" name="Content Placeholder 2"/>
          <p:cNvSpPr>
            <a:spLocks noGrp="1"/>
          </p:cNvSpPr>
          <p:nvPr>
            <p:ph idx="1"/>
          </p:nvPr>
        </p:nvSpPr>
        <p:spPr>
          <a:xfrm>
            <a:off x="931838" y="1256331"/>
            <a:ext cx="7090513" cy="3615551"/>
          </a:xfrm>
        </p:spPr>
        <p:txBody>
          <a:bodyPr>
            <a:normAutofit/>
          </a:bodyPr>
          <a:lstStyle/>
          <a:p>
            <a:r>
              <a:rPr lang="en-US" altLang="zh-CN" sz="1500" dirty="0"/>
              <a:t>[26] H. Yu, M. Kaminsky, P. B. Gibbons and A. Flaxman, ‘</a:t>
            </a:r>
            <a:r>
              <a:rPr lang="en-US" altLang="zh-CN" sz="1500" dirty="0" err="1"/>
              <a:t>Sybilguard</a:t>
            </a:r>
            <a:r>
              <a:rPr lang="en-US" altLang="zh-CN" sz="1500" dirty="0"/>
              <a:t>: </a:t>
            </a:r>
            <a:r>
              <a:rPr lang="en-US" altLang="zh-CN" sz="1500" dirty="0" smtClean="0"/>
              <a:t>Defending against </a:t>
            </a:r>
            <a:r>
              <a:rPr lang="en-US" altLang="zh-CN" sz="1500" dirty="0" err="1"/>
              <a:t>sybil</a:t>
            </a:r>
            <a:r>
              <a:rPr lang="en-US" altLang="zh-CN" sz="1500" dirty="0"/>
              <a:t> attacks via social networks</a:t>
            </a:r>
            <a:r>
              <a:rPr lang="en-US" altLang="zh-CN" sz="1500" dirty="0" smtClean="0"/>
              <a:t>’, in </a:t>
            </a:r>
            <a:r>
              <a:rPr lang="en-US" altLang="zh-CN" sz="1500" dirty="0"/>
              <a:t>ACM SIGCOMM </a:t>
            </a:r>
            <a:r>
              <a:rPr lang="en-US" altLang="zh-CN" sz="1500" dirty="0" smtClean="0"/>
              <a:t>Computer Communication </a:t>
            </a:r>
            <a:r>
              <a:rPr lang="en-US" altLang="zh-CN" sz="1500" dirty="0"/>
              <a:t>Review, ACM, vol. 36, 2006, pp. 267–278</a:t>
            </a:r>
            <a:r>
              <a:rPr lang="en-US" altLang="zh-CN" sz="1500" dirty="0" smtClean="0"/>
              <a:t>.</a:t>
            </a:r>
          </a:p>
          <a:p>
            <a:endParaRPr lang="en-US" altLang="zh-CN" sz="1500" dirty="0"/>
          </a:p>
          <a:p>
            <a:r>
              <a:rPr lang="en-US" altLang="zh-CN" sz="1500" dirty="0"/>
              <a:t>[27] Amazon. (Sep. 2017). Amazon ec2 instance types, [Online]. Available: </a:t>
            </a:r>
            <a:r>
              <a:rPr lang="en-US" altLang="zh-CN" sz="1500" dirty="0">
                <a:hlinkClick r:id="rId2"/>
              </a:rPr>
              <a:t>https</a:t>
            </a:r>
            <a:r>
              <a:rPr lang="en-US" altLang="zh-CN" sz="1500" dirty="0" smtClean="0">
                <a:hlinkClick r:id="rId2"/>
              </a:rPr>
              <a:t>://</a:t>
            </a:r>
            <a:r>
              <a:rPr lang="en-US" altLang="zh-CN" sz="1500" dirty="0">
                <a:hlinkClick r:id="rId2"/>
              </a:rPr>
              <a:t>aws.amazon.com/ec2/instance-types</a:t>
            </a:r>
            <a:r>
              <a:rPr lang="en-US" altLang="zh-CN" sz="1500" dirty="0" smtClean="0">
                <a:hlinkClick r:id="rId2"/>
              </a:rPr>
              <a:t>/</a:t>
            </a:r>
            <a:r>
              <a:rPr lang="en-US" altLang="zh-CN" sz="1500" dirty="0" smtClean="0"/>
              <a:t>.</a:t>
            </a:r>
          </a:p>
          <a:p>
            <a:endParaRPr lang="en-US" altLang="zh-CN" sz="1500" dirty="0"/>
          </a:p>
          <a:p>
            <a:r>
              <a:rPr lang="en-US" altLang="zh-CN" sz="1500" dirty="0"/>
              <a:t>[28] Wikipedia. (2017). </a:t>
            </a:r>
            <a:r>
              <a:rPr lang="en-US" altLang="zh-CN" sz="1500" dirty="0" err="1"/>
              <a:t>Syn</a:t>
            </a:r>
            <a:r>
              <a:rPr lang="en-US" altLang="zh-CN" sz="1500" dirty="0"/>
              <a:t> flood, [Online]. Available: </a:t>
            </a:r>
            <a:r>
              <a:rPr lang="en-US" altLang="zh-CN" sz="1500" dirty="0">
                <a:hlinkClick r:id="rId3"/>
              </a:rPr>
              <a:t>https://</a:t>
            </a:r>
            <a:r>
              <a:rPr lang="en-US" altLang="zh-CN" sz="1500" dirty="0" smtClean="0">
                <a:hlinkClick r:id="rId3"/>
              </a:rPr>
              <a:t>en.wikipedia.org/wiki/SYN_flood</a:t>
            </a:r>
            <a:r>
              <a:rPr lang="en-US" altLang="zh-CN" sz="1500" dirty="0" smtClean="0"/>
              <a:t>.</a:t>
            </a:r>
          </a:p>
          <a:p>
            <a:endParaRPr lang="en-US" altLang="zh-CN" sz="1500" dirty="0" smtClean="0"/>
          </a:p>
          <a:p>
            <a:r>
              <a:rPr lang="en-US" altLang="zh-CN" sz="1500" dirty="0"/>
              <a:t>[29] S. Milgram, ‘The small-world problem’, Psychology Today, vol. 1, no. </a:t>
            </a:r>
            <a:r>
              <a:rPr lang="en-US" altLang="zh-CN" sz="1500" dirty="0" smtClean="0"/>
              <a:t>1,1967.61</a:t>
            </a:r>
            <a:endParaRPr lang="en-US" sz="1500" dirty="0"/>
          </a:p>
        </p:txBody>
      </p:sp>
    </p:spTree>
    <p:extLst>
      <p:ext uri="{BB962C8B-B14F-4D97-AF65-F5344CB8AC3E}">
        <p14:creationId xmlns:p14="http://schemas.microsoft.com/office/powerpoint/2010/main" val="14403487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38" y="291171"/>
            <a:ext cx="7090513" cy="857250"/>
          </a:xfrm>
        </p:spPr>
        <p:txBody>
          <a:bodyPr>
            <a:normAutofit/>
          </a:bodyPr>
          <a:lstStyle/>
          <a:p>
            <a:r>
              <a:rPr lang="en-US" altLang="zh-CN" sz="2800" dirty="0" smtClean="0"/>
              <a:t>Appendix 1 – shortest path time complexity</a:t>
            </a:r>
            <a:endParaRPr lang="en-US" sz="28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1863" y="1837693"/>
            <a:ext cx="7089775" cy="2452364"/>
          </a:xfrm>
        </p:spPr>
      </p:pic>
    </p:spTree>
    <p:extLst>
      <p:ext uri="{BB962C8B-B14F-4D97-AF65-F5344CB8AC3E}">
        <p14:creationId xmlns:p14="http://schemas.microsoft.com/office/powerpoint/2010/main" val="14403487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Solution </a:t>
            </a:r>
            <a:r>
              <a:rPr lang="en-US" altLang="zh-CN" dirty="0" smtClean="0"/>
              <a:t>2 – Normal Case</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42425" y="1182509"/>
            <a:ext cx="4542559" cy="3486150"/>
          </a:xfrm>
        </p:spPr>
      </p:pic>
      <p:sp>
        <p:nvSpPr>
          <p:cNvPr id="5" name="TextBox 4"/>
          <p:cNvSpPr txBox="1"/>
          <p:nvPr/>
        </p:nvSpPr>
        <p:spPr>
          <a:xfrm>
            <a:off x="6565506" y="2033262"/>
            <a:ext cx="2453545" cy="1754326"/>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t>May take detours</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smtClean="0"/>
              <a:t>In general, you will get closer and closer to your old friend</a:t>
            </a:r>
            <a:endParaRPr lang="zh-CN" altLang="en-US" dirty="0"/>
          </a:p>
        </p:txBody>
      </p:sp>
    </p:spTree>
    <p:extLst>
      <p:ext uri="{BB962C8B-B14F-4D97-AF65-F5344CB8AC3E}">
        <p14:creationId xmlns:p14="http://schemas.microsoft.com/office/powerpoint/2010/main" val="351983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Solution </a:t>
            </a:r>
            <a:r>
              <a:rPr lang="en-US" altLang="zh-CN" dirty="0" smtClean="0"/>
              <a:t>2 – Misleading Attack</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36746" y="1183102"/>
            <a:ext cx="4542559" cy="3486149"/>
          </a:xfrm>
        </p:spPr>
      </p:pic>
      <p:sp>
        <p:nvSpPr>
          <p:cNvPr id="5" name="TextBox 4"/>
          <p:cNvSpPr txBox="1"/>
          <p:nvPr/>
        </p:nvSpPr>
        <p:spPr>
          <a:xfrm>
            <a:off x="6416025" y="1266529"/>
            <a:ext cx="2453545" cy="313932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t>You meet a bad guy (red)</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smtClean="0"/>
              <a:t>Instead of telling you the address of your old friend (green), he/she introduces irrelevant people to you</a:t>
            </a:r>
          </a:p>
          <a:p>
            <a:endParaRPr lang="zh-CN" altLang="en-US" dirty="0"/>
          </a:p>
        </p:txBody>
      </p:sp>
    </p:spTree>
    <p:extLst>
      <p:ext uri="{BB962C8B-B14F-4D97-AF65-F5344CB8AC3E}">
        <p14:creationId xmlns:p14="http://schemas.microsoft.com/office/powerpoint/2010/main" val="6174886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smtClean="0"/>
              <a:t>Definitions</a:t>
            </a:r>
            <a:endParaRPr lang="zh-CN" altLang="en-US" sz="2800" dirty="0"/>
          </a:p>
        </p:txBody>
      </p:sp>
      <p:sp>
        <p:nvSpPr>
          <p:cNvPr id="3" name="内容占位符 2"/>
          <p:cNvSpPr>
            <a:spLocks noGrp="1"/>
          </p:cNvSpPr>
          <p:nvPr>
            <p:ph idx="1"/>
          </p:nvPr>
        </p:nvSpPr>
        <p:spPr/>
        <p:txBody>
          <a:bodyPr>
            <a:normAutofit/>
          </a:bodyPr>
          <a:lstStyle/>
          <a:p>
            <a:r>
              <a:rPr lang="en-US" altLang="zh-CN" sz="2000" dirty="0" smtClean="0"/>
              <a:t>A Distributed System is a set of peers as a whole where peers cooperate with each other for certain goals.</a:t>
            </a:r>
          </a:p>
          <a:p>
            <a:endParaRPr lang="en-US" altLang="zh-CN" sz="2000" dirty="0" smtClean="0"/>
          </a:p>
          <a:p>
            <a:r>
              <a:rPr lang="en-US" altLang="zh-CN" sz="2000" dirty="0" smtClean="0"/>
              <a:t>Peer Discovery is a process that peers attempt to locate the other peers.</a:t>
            </a:r>
          </a:p>
          <a:p>
            <a:endParaRPr lang="en-US" altLang="zh-CN" sz="2000" i="1" dirty="0"/>
          </a:p>
          <a:p>
            <a:endParaRPr lang="zh-CN" altLang="en-US" sz="2000" i="1" dirty="0"/>
          </a:p>
        </p:txBody>
      </p:sp>
    </p:spTree>
    <p:extLst>
      <p:ext uri="{BB962C8B-B14F-4D97-AF65-F5344CB8AC3E}">
        <p14:creationId xmlns:p14="http://schemas.microsoft.com/office/powerpoint/2010/main" val="16912980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smtClean="0"/>
              <a:t>Definitions</a:t>
            </a:r>
            <a:endParaRPr lang="zh-CN" altLang="en-US" sz="2800" dirty="0"/>
          </a:p>
        </p:txBody>
      </p:sp>
      <p:sp>
        <p:nvSpPr>
          <p:cNvPr id="3" name="内容占位符 2"/>
          <p:cNvSpPr>
            <a:spLocks noGrp="1"/>
          </p:cNvSpPr>
          <p:nvPr>
            <p:ph idx="1"/>
          </p:nvPr>
        </p:nvSpPr>
        <p:spPr/>
        <p:txBody>
          <a:bodyPr>
            <a:normAutofit fontScale="70000" lnSpcReduction="20000"/>
          </a:bodyPr>
          <a:lstStyle/>
          <a:p>
            <a:r>
              <a:rPr lang="en-US" altLang="zh-CN" sz="2000" i="1" dirty="0" smtClean="0">
                <a:solidFill>
                  <a:schemeClr val="tx2">
                    <a:lumMod val="60000"/>
                    <a:lumOff val="40000"/>
                  </a:schemeClr>
                </a:solidFill>
              </a:rPr>
              <a:t>Distributed System</a:t>
            </a:r>
            <a:r>
              <a:rPr lang="en-US" altLang="zh-CN" sz="2000" i="1" dirty="0" smtClean="0"/>
              <a:t>: A </a:t>
            </a:r>
            <a:r>
              <a:rPr lang="en-US" altLang="zh-CN" sz="2000" i="1" dirty="0"/>
              <a:t>distributed system is a collection of independent computers that </a:t>
            </a:r>
            <a:r>
              <a:rPr lang="en-US" altLang="zh-CN" sz="2000" i="1" dirty="0" smtClean="0"/>
              <a:t>appear to </a:t>
            </a:r>
            <a:r>
              <a:rPr lang="en-US" altLang="zh-CN" sz="2000" i="1" dirty="0"/>
              <a:t>its users as a single coherent </a:t>
            </a:r>
            <a:r>
              <a:rPr lang="en-US" altLang="zh-CN" sz="2000" i="1" dirty="0" smtClean="0"/>
              <a:t>system [1].</a:t>
            </a:r>
          </a:p>
          <a:p>
            <a:endParaRPr lang="en-US" altLang="zh-CN" sz="2000" i="1" dirty="0"/>
          </a:p>
          <a:p>
            <a:r>
              <a:rPr lang="en-US" altLang="zh-CN" sz="2000" i="1" dirty="0" smtClean="0">
                <a:solidFill>
                  <a:schemeClr val="tx2">
                    <a:lumMod val="60000"/>
                    <a:lumOff val="40000"/>
                  </a:schemeClr>
                </a:solidFill>
              </a:rPr>
              <a:t>Client/Server Architecture</a:t>
            </a:r>
            <a:r>
              <a:rPr lang="en-US" altLang="zh-CN" sz="2000" i="1" dirty="0" smtClean="0"/>
              <a:t>: A </a:t>
            </a:r>
            <a:r>
              <a:rPr lang="en-US" altLang="zh-CN" sz="2000" i="1" dirty="0"/>
              <a:t>Client/Server network is a distributed network which consists of </a:t>
            </a:r>
            <a:r>
              <a:rPr lang="en-US" altLang="zh-CN" sz="2000" i="1" dirty="0" smtClean="0"/>
              <a:t>one higher </a:t>
            </a:r>
            <a:r>
              <a:rPr lang="en-US" altLang="zh-CN" sz="2000" i="1" dirty="0"/>
              <a:t>performance system, the Server, and several mostly lower </a:t>
            </a:r>
            <a:r>
              <a:rPr lang="en-US" altLang="zh-CN" sz="2000" i="1" dirty="0" smtClean="0"/>
              <a:t>performance systems</a:t>
            </a:r>
            <a:r>
              <a:rPr lang="en-US" altLang="zh-CN" sz="2000" i="1" dirty="0"/>
              <a:t>, the Clients. The Server is the central </a:t>
            </a:r>
            <a:r>
              <a:rPr lang="en-US" altLang="zh-CN" sz="2000" i="1" dirty="0" smtClean="0"/>
              <a:t>registering unit </a:t>
            </a:r>
            <a:r>
              <a:rPr lang="en-US" altLang="zh-CN" sz="2000" i="1" dirty="0"/>
              <a:t>as well as the only provider of content and service. A Client </a:t>
            </a:r>
            <a:r>
              <a:rPr lang="en-US" altLang="zh-CN" sz="2000" i="1" dirty="0" smtClean="0"/>
              <a:t>only requests </a:t>
            </a:r>
            <a:r>
              <a:rPr lang="en-US" altLang="zh-CN" sz="2000" i="1" dirty="0"/>
              <a:t>content or the execution of services, without sharing any </a:t>
            </a:r>
            <a:r>
              <a:rPr lang="en-US" altLang="zh-CN" sz="2000" i="1" dirty="0" smtClean="0"/>
              <a:t>of its </a:t>
            </a:r>
            <a:r>
              <a:rPr lang="en-US" altLang="zh-CN" sz="2000" i="1" dirty="0"/>
              <a:t>own </a:t>
            </a:r>
            <a:r>
              <a:rPr lang="en-US" altLang="zh-CN" sz="2000" i="1" dirty="0" smtClean="0"/>
              <a:t>resources[2].</a:t>
            </a:r>
          </a:p>
          <a:p>
            <a:endParaRPr lang="en-US" altLang="zh-CN" sz="2000" i="1" dirty="0"/>
          </a:p>
          <a:p>
            <a:r>
              <a:rPr lang="en-US" altLang="zh-CN" sz="2000" i="1" dirty="0" smtClean="0">
                <a:solidFill>
                  <a:schemeClr val="tx2">
                    <a:lumMod val="60000"/>
                    <a:lumOff val="40000"/>
                  </a:schemeClr>
                </a:solidFill>
              </a:rPr>
              <a:t>Peer-to-Peer Architecture</a:t>
            </a:r>
            <a:r>
              <a:rPr lang="en-US" altLang="zh-CN" sz="2000" i="1" dirty="0" smtClean="0"/>
              <a:t>: A </a:t>
            </a:r>
            <a:r>
              <a:rPr lang="en-US" altLang="zh-CN" sz="2000" i="1" dirty="0"/>
              <a:t>distributed network architecture may be called a Peer-to-Peer (</a:t>
            </a:r>
            <a:r>
              <a:rPr lang="en-US" altLang="zh-CN" sz="2000" i="1" dirty="0" smtClean="0"/>
              <a:t>P-to-P</a:t>
            </a:r>
            <a:r>
              <a:rPr lang="en-US" altLang="zh-CN" sz="2000" i="1" dirty="0"/>
              <a:t>, P2P,...) network, if the participants share a part of their </a:t>
            </a:r>
            <a:r>
              <a:rPr lang="en-US" altLang="zh-CN" sz="2000" i="1" dirty="0" smtClean="0"/>
              <a:t>own hardware </a:t>
            </a:r>
            <a:r>
              <a:rPr lang="en-US" altLang="zh-CN" sz="2000" i="1" dirty="0"/>
              <a:t>resources (processing power, storage capacity, network </a:t>
            </a:r>
            <a:r>
              <a:rPr lang="en-US" altLang="zh-CN" sz="2000" i="1" dirty="0" err="1" smtClean="0"/>
              <a:t>linkcapacity</a:t>
            </a:r>
            <a:r>
              <a:rPr lang="en-US" altLang="zh-CN" sz="2000" i="1" dirty="0" smtClean="0"/>
              <a:t>, printers</a:t>
            </a:r>
            <a:r>
              <a:rPr lang="en-US" altLang="zh-CN" sz="2000" i="1" dirty="0"/>
              <a:t>,...). These shared resources are necessary to </a:t>
            </a:r>
            <a:r>
              <a:rPr lang="en-US" altLang="zh-CN" sz="2000" i="1" dirty="0" smtClean="0"/>
              <a:t>provide the </a:t>
            </a:r>
            <a:r>
              <a:rPr lang="en-US" altLang="zh-CN" sz="2000" i="1" dirty="0"/>
              <a:t>Service and content offered by the network (e.g. file sharing </a:t>
            </a:r>
            <a:r>
              <a:rPr lang="en-US" altLang="zh-CN" sz="2000" i="1" dirty="0" smtClean="0"/>
              <a:t>or shared </a:t>
            </a:r>
            <a:r>
              <a:rPr lang="en-US" altLang="zh-CN" sz="2000" i="1" dirty="0"/>
              <a:t>workspaces for collaboration). They are accessible by </a:t>
            </a:r>
            <a:r>
              <a:rPr lang="en-US" altLang="zh-CN" sz="2000" i="1" dirty="0" smtClean="0"/>
              <a:t>other peers </a:t>
            </a:r>
            <a:r>
              <a:rPr lang="en-US" altLang="zh-CN" sz="2000" i="1" dirty="0"/>
              <a:t>directly, without passing intermediary entities. The </a:t>
            </a:r>
            <a:r>
              <a:rPr lang="en-US" altLang="zh-CN" sz="2000" i="1" dirty="0" smtClean="0"/>
              <a:t>participants of </a:t>
            </a:r>
            <a:r>
              <a:rPr lang="en-US" altLang="zh-CN" sz="2000" i="1" dirty="0"/>
              <a:t>such a network are thus resource (Service and content) providers </a:t>
            </a:r>
            <a:r>
              <a:rPr lang="en-US" altLang="zh-CN" sz="2000" i="1" dirty="0" smtClean="0"/>
              <a:t>as well </a:t>
            </a:r>
            <a:r>
              <a:rPr lang="en-US" altLang="zh-CN" sz="2000" i="1" dirty="0"/>
              <a:t>as resource (Service and content) requestors (</a:t>
            </a:r>
            <a:r>
              <a:rPr lang="en-US" altLang="zh-CN" sz="2000" i="1" dirty="0" err="1"/>
              <a:t>Servent</a:t>
            </a:r>
            <a:r>
              <a:rPr lang="en-US" altLang="zh-CN" sz="2000" i="1" dirty="0"/>
              <a:t>-concept</a:t>
            </a:r>
            <a:r>
              <a:rPr lang="en-US" altLang="zh-CN" sz="2000" i="1" dirty="0" smtClean="0"/>
              <a:t>)[2].</a:t>
            </a:r>
          </a:p>
          <a:p>
            <a:endParaRPr lang="zh-CN" altLang="en-US" sz="2000" i="1" dirty="0"/>
          </a:p>
        </p:txBody>
      </p:sp>
    </p:spTree>
    <p:extLst>
      <p:ext uri="{BB962C8B-B14F-4D97-AF65-F5344CB8AC3E}">
        <p14:creationId xmlns:p14="http://schemas.microsoft.com/office/powerpoint/2010/main" val="28906910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U Delft">
      <a:dk1>
        <a:sysClr val="windowText" lastClr="000000"/>
      </a:dk1>
      <a:lt1>
        <a:srgbClr val="FFFFFF"/>
      </a:lt1>
      <a:dk2>
        <a:srgbClr val="00A6D6"/>
      </a:dk2>
      <a:lt2>
        <a:srgbClr val="FFFFFF"/>
      </a:lt2>
      <a:accent1>
        <a:srgbClr val="A5CA1A"/>
      </a:accent1>
      <a:accent2>
        <a:srgbClr val="E21A1A"/>
      </a:accent2>
      <a:accent3>
        <a:srgbClr val="6D177F"/>
      </a:accent3>
      <a:accent4>
        <a:srgbClr val="E64616"/>
      </a:accent4>
      <a:accent5>
        <a:srgbClr val="008891"/>
      </a:accent5>
      <a:accent6>
        <a:srgbClr val="6B8689"/>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2413</TotalTime>
  <Words>6654</Words>
  <Application>Microsoft Office PowerPoint</Application>
  <PresentationFormat>全屏显示(16:9)</PresentationFormat>
  <Paragraphs>257</Paragraphs>
  <Slides>55</Slides>
  <Notes>40</Notes>
  <HiddenSlides>0</HiddenSlides>
  <MMClips>0</MMClips>
  <ScaleCrop>false</ScaleCrop>
  <HeadingPairs>
    <vt:vector size="4" baseType="variant">
      <vt:variant>
        <vt:lpstr>主题</vt:lpstr>
      </vt:variant>
      <vt:variant>
        <vt:i4>2</vt:i4>
      </vt:variant>
      <vt:variant>
        <vt:lpstr>幻灯片标题</vt:lpstr>
      </vt:variant>
      <vt:variant>
        <vt:i4>55</vt:i4>
      </vt:variant>
    </vt:vector>
  </HeadingPairs>
  <TitlesOfParts>
    <vt:vector size="57" baseType="lpstr">
      <vt:lpstr>Office Theme</vt:lpstr>
      <vt:lpstr>Custom Design</vt:lpstr>
      <vt:lpstr>Peer Discovery With Transitive Trust in Distributed System </vt:lpstr>
      <vt:lpstr>Peer Discovery in Real Life</vt:lpstr>
      <vt:lpstr>Solution 1</vt:lpstr>
      <vt:lpstr>Solution 1</vt:lpstr>
      <vt:lpstr>Solution 2</vt:lpstr>
      <vt:lpstr>Solution 2 – Normal Case</vt:lpstr>
      <vt:lpstr>Solution 2 – Misleading Attack</vt:lpstr>
      <vt:lpstr>Definitions</vt:lpstr>
      <vt:lpstr>Definitions</vt:lpstr>
      <vt:lpstr>Definitions</vt:lpstr>
      <vt:lpstr>Research Question – How to defend Misleading Attack</vt:lpstr>
      <vt:lpstr>First Mechanism – outrun in number </vt:lpstr>
      <vt:lpstr>Sybil</vt:lpstr>
      <vt:lpstr>Second Mechanism</vt:lpstr>
      <vt:lpstr>Peer Discovery in Dispersy Walker</vt:lpstr>
      <vt:lpstr>Peer Discovery in Dispersy</vt:lpstr>
      <vt:lpstr>Current Dispersy Walker</vt:lpstr>
      <vt:lpstr>Trust Value and Walking Strategy</vt:lpstr>
      <vt:lpstr>Blockchain</vt:lpstr>
      <vt:lpstr>Trustchain</vt:lpstr>
      <vt:lpstr>Trustchain</vt:lpstr>
      <vt:lpstr>NetFlow</vt:lpstr>
      <vt:lpstr>PimRank</vt:lpstr>
      <vt:lpstr>Trust Graph</vt:lpstr>
      <vt:lpstr>Focus Walking (Pim’s Bias Walking)</vt:lpstr>
      <vt:lpstr>Inspiration from SybilGuard</vt:lpstr>
      <vt:lpstr>Walker Architecture</vt:lpstr>
      <vt:lpstr>Bias Random Walker</vt:lpstr>
      <vt:lpstr>Teleport Walker</vt:lpstr>
      <vt:lpstr>Teleport Walker</vt:lpstr>
      <vt:lpstr>Teleport Walker</vt:lpstr>
      <vt:lpstr>Teleport Walker</vt:lpstr>
      <vt:lpstr>Teleport Walker</vt:lpstr>
      <vt:lpstr>Teleport Walker</vt:lpstr>
      <vt:lpstr>Validation</vt:lpstr>
      <vt:lpstr>Simulated Network</vt:lpstr>
      <vt:lpstr>Coverage Validation</vt:lpstr>
      <vt:lpstr>Load Balance Validation</vt:lpstr>
      <vt:lpstr>Load Balance Validation</vt:lpstr>
      <vt:lpstr>Sybil Prevention Validation</vt:lpstr>
      <vt:lpstr>Sybil Prevention Validation</vt:lpstr>
      <vt:lpstr>Sybil Prevention Validation</vt:lpstr>
      <vt:lpstr>Unsolved Problem</vt:lpstr>
      <vt:lpstr>Conclusion</vt:lpstr>
      <vt:lpstr>Limitaion</vt:lpstr>
      <vt:lpstr>PowerPoint 演示文稿</vt:lpstr>
      <vt:lpstr>PowerPoint 演示文稿</vt:lpstr>
      <vt:lpstr>PowerPoint 演示文稿</vt:lpstr>
      <vt:lpstr>Bibliography</vt:lpstr>
      <vt:lpstr>Bibliography</vt:lpstr>
      <vt:lpstr>Bibliography</vt:lpstr>
      <vt:lpstr>Bibliography</vt:lpstr>
      <vt:lpstr>Bibliography</vt:lpstr>
      <vt:lpstr>Bibliography</vt:lpstr>
      <vt:lpstr>Appendix 1 – shortest path time complexity</vt:lpstr>
    </vt:vector>
  </TitlesOfParts>
  <Company>TU Delft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Saskia de Been</dc:creator>
  <cp:lastModifiedBy>LCL</cp:lastModifiedBy>
  <cp:revision>116</cp:revision>
  <dcterms:created xsi:type="dcterms:W3CDTF">2015-07-09T11:57:30Z</dcterms:created>
  <dcterms:modified xsi:type="dcterms:W3CDTF">2017-10-18T13:30:31Z</dcterms:modified>
</cp:coreProperties>
</file>