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8" r:id="rId4"/>
    <p:sldId id="279" r:id="rId5"/>
    <p:sldId id="280" r:id="rId6"/>
    <p:sldId id="281" r:id="rId7"/>
    <p:sldId id="259" r:id="rId8"/>
    <p:sldId id="284" r:id="rId9"/>
    <p:sldId id="285" r:id="rId10"/>
    <p:sldId id="286" r:id="rId11"/>
    <p:sldId id="272" r:id="rId12"/>
    <p:sldId id="260" r:id="rId13"/>
    <p:sldId id="261" r:id="rId14"/>
    <p:sldId id="262" r:id="rId15"/>
    <p:sldId id="263" r:id="rId16"/>
    <p:sldId id="264" r:id="rId17"/>
    <p:sldId id="265" r:id="rId18"/>
    <p:sldId id="269" r:id="rId19"/>
    <p:sldId id="274" r:id="rId20"/>
    <p:sldId id="276" r:id="rId21"/>
    <p:sldId id="277" r:id="rId22"/>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39" autoAdjust="0"/>
  </p:normalViewPr>
  <p:slideViewPr>
    <p:cSldViewPr>
      <p:cViewPr>
        <p:scale>
          <a:sx n="100" d="100"/>
          <a:sy n="100" d="100"/>
        </p:scale>
        <p:origin x="-1944" y="-3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D3A39538-7F09-4B8D-8CE3-3FF149699197}" type="datetimeFigureOut">
              <a:rPr lang="en-US" smtClean="0"/>
              <a:t>10/24/2014</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5170AFDA-6E11-4085-A112-17A3C52A8FDF}" type="slidenum">
              <a:rPr lang="en-US" smtClean="0"/>
              <a:t>‹#›</a:t>
            </a:fld>
            <a:endParaRPr lang="en-US"/>
          </a:p>
        </p:txBody>
      </p:sp>
    </p:spTree>
    <p:extLst>
      <p:ext uri="{BB962C8B-B14F-4D97-AF65-F5344CB8AC3E}">
        <p14:creationId xmlns:p14="http://schemas.microsoft.com/office/powerpoint/2010/main" val="2288267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70AFDA-6E11-4085-A112-17A3C52A8FDF}" type="slidenum">
              <a:rPr lang="en-US" smtClean="0"/>
              <a:t>13</a:t>
            </a:fld>
            <a:endParaRPr lang="en-US"/>
          </a:p>
        </p:txBody>
      </p:sp>
    </p:spTree>
    <p:extLst>
      <p:ext uri="{BB962C8B-B14F-4D97-AF65-F5344CB8AC3E}">
        <p14:creationId xmlns:p14="http://schemas.microsoft.com/office/powerpoint/2010/main" val="305624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58ABA3-9F54-4803-85C1-BBCA3A1B161C}" type="datetimeFigureOut">
              <a:rPr lang="en-US" smtClean="0"/>
              <a:t>10/24/2014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29042-E280-45FC-9562-85770715DE69}" type="slidenum">
              <a:rPr lang="en-US" smtClean="0"/>
              <a:t>‹#›</a:t>
            </a:fld>
            <a:endParaRPr lang="en-US"/>
          </a:p>
        </p:txBody>
      </p:sp>
    </p:spTree>
    <p:extLst>
      <p:ext uri="{BB962C8B-B14F-4D97-AF65-F5344CB8AC3E}">
        <p14:creationId xmlns:p14="http://schemas.microsoft.com/office/powerpoint/2010/main" val="23098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58ABA3-9F54-4803-85C1-BBCA3A1B161C}" type="datetimeFigureOut">
              <a:rPr lang="en-US" smtClean="0"/>
              <a:t>10/24/2014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29042-E280-45FC-9562-85770715DE69}" type="slidenum">
              <a:rPr lang="en-US" smtClean="0"/>
              <a:t>‹#›</a:t>
            </a:fld>
            <a:endParaRPr lang="en-US"/>
          </a:p>
        </p:txBody>
      </p:sp>
    </p:spTree>
    <p:extLst>
      <p:ext uri="{BB962C8B-B14F-4D97-AF65-F5344CB8AC3E}">
        <p14:creationId xmlns:p14="http://schemas.microsoft.com/office/powerpoint/2010/main" val="139722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58ABA3-9F54-4803-85C1-BBCA3A1B161C}" type="datetimeFigureOut">
              <a:rPr lang="en-US" smtClean="0"/>
              <a:t>10/24/2014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29042-E280-45FC-9562-85770715DE69}" type="slidenum">
              <a:rPr lang="en-US" smtClean="0"/>
              <a:t>‹#›</a:t>
            </a:fld>
            <a:endParaRPr lang="en-US"/>
          </a:p>
        </p:txBody>
      </p:sp>
    </p:spTree>
    <p:extLst>
      <p:ext uri="{BB962C8B-B14F-4D97-AF65-F5344CB8AC3E}">
        <p14:creationId xmlns:p14="http://schemas.microsoft.com/office/powerpoint/2010/main" val="174631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58ABA3-9F54-4803-85C1-BBCA3A1B161C}" type="datetimeFigureOut">
              <a:rPr lang="en-US" smtClean="0"/>
              <a:t>10/24/2014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29042-E280-45FC-9562-85770715DE69}" type="slidenum">
              <a:rPr lang="en-US" smtClean="0"/>
              <a:t>‹#›</a:t>
            </a:fld>
            <a:endParaRPr lang="en-US"/>
          </a:p>
        </p:txBody>
      </p:sp>
    </p:spTree>
    <p:extLst>
      <p:ext uri="{BB962C8B-B14F-4D97-AF65-F5344CB8AC3E}">
        <p14:creationId xmlns:p14="http://schemas.microsoft.com/office/powerpoint/2010/main" val="152180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58ABA3-9F54-4803-85C1-BBCA3A1B161C}" type="datetimeFigureOut">
              <a:rPr lang="en-US" smtClean="0"/>
              <a:t>10/24/2014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29042-E280-45FC-9562-85770715DE69}" type="slidenum">
              <a:rPr lang="en-US" smtClean="0"/>
              <a:t>‹#›</a:t>
            </a:fld>
            <a:endParaRPr lang="en-US"/>
          </a:p>
        </p:txBody>
      </p:sp>
    </p:spTree>
    <p:extLst>
      <p:ext uri="{BB962C8B-B14F-4D97-AF65-F5344CB8AC3E}">
        <p14:creationId xmlns:p14="http://schemas.microsoft.com/office/powerpoint/2010/main" val="2334464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58ABA3-9F54-4803-85C1-BBCA3A1B161C}" type="datetimeFigureOut">
              <a:rPr lang="en-US" smtClean="0"/>
              <a:t>10/24/2014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29042-E280-45FC-9562-85770715DE69}" type="slidenum">
              <a:rPr lang="en-US" smtClean="0"/>
              <a:t>‹#›</a:t>
            </a:fld>
            <a:endParaRPr lang="en-US"/>
          </a:p>
        </p:txBody>
      </p:sp>
    </p:spTree>
    <p:extLst>
      <p:ext uri="{BB962C8B-B14F-4D97-AF65-F5344CB8AC3E}">
        <p14:creationId xmlns:p14="http://schemas.microsoft.com/office/powerpoint/2010/main" val="154970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58ABA3-9F54-4803-85C1-BBCA3A1B161C}" type="datetimeFigureOut">
              <a:rPr lang="en-US" smtClean="0"/>
              <a:t>10/24/2014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29042-E280-45FC-9562-85770715DE69}" type="slidenum">
              <a:rPr lang="en-US" smtClean="0"/>
              <a:t>‹#›</a:t>
            </a:fld>
            <a:endParaRPr lang="en-US"/>
          </a:p>
        </p:txBody>
      </p:sp>
    </p:spTree>
    <p:extLst>
      <p:ext uri="{BB962C8B-B14F-4D97-AF65-F5344CB8AC3E}">
        <p14:creationId xmlns:p14="http://schemas.microsoft.com/office/powerpoint/2010/main" val="394735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58ABA3-9F54-4803-85C1-BBCA3A1B161C}" type="datetimeFigureOut">
              <a:rPr lang="en-US" smtClean="0"/>
              <a:t>10/24/2014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29042-E280-45FC-9562-85770715DE69}" type="slidenum">
              <a:rPr lang="en-US" smtClean="0"/>
              <a:t>‹#›</a:t>
            </a:fld>
            <a:endParaRPr lang="en-US"/>
          </a:p>
        </p:txBody>
      </p:sp>
    </p:spTree>
    <p:extLst>
      <p:ext uri="{BB962C8B-B14F-4D97-AF65-F5344CB8AC3E}">
        <p14:creationId xmlns:p14="http://schemas.microsoft.com/office/powerpoint/2010/main" val="260722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8ABA3-9F54-4803-85C1-BBCA3A1B161C}" type="datetimeFigureOut">
              <a:rPr lang="en-US" smtClean="0"/>
              <a:t>10/24/2014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29042-E280-45FC-9562-85770715DE69}" type="slidenum">
              <a:rPr lang="en-US" smtClean="0"/>
              <a:t>‹#›</a:t>
            </a:fld>
            <a:endParaRPr lang="en-US"/>
          </a:p>
        </p:txBody>
      </p:sp>
    </p:spTree>
    <p:extLst>
      <p:ext uri="{BB962C8B-B14F-4D97-AF65-F5344CB8AC3E}">
        <p14:creationId xmlns:p14="http://schemas.microsoft.com/office/powerpoint/2010/main" val="405239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58ABA3-9F54-4803-85C1-BBCA3A1B161C}" type="datetimeFigureOut">
              <a:rPr lang="en-US" smtClean="0"/>
              <a:t>10/24/2014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29042-E280-45FC-9562-85770715DE69}" type="slidenum">
              <a:rPr lang="en-US" smtClean="0"/>
              <a:t>‹#›</a:t>
            </a:fld>
            <a:endParaRPr lang="en-US"/>
          </a:p>
        </p:txBody>
      </p:sp>
    </p:spTree>
    <p:extLst>
      <p:ext uri="{BB962C8B-B14F-4D97-AF65-F5344CB8AC3E}">
        <p14:creationId xmlns:p14="http://schemas.microsoft.com/office/powerpoint/2010/main" val="829862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58ABA3-9F54-4803-85C1-BBCA3A1B161C}" type="datetimeFigureOut">
              <a:rPr lang="en-US" smtClean="0"/>
              <a:t>10/24/2014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29042-E280-45FC-9562-85770715DE69}" type="slidenum">
              <a:rPr lang="en-US" smtClean="0"/>
              <a:t>‹#›</a:t>
            </a:fld>
            <a:endParaRPr lang="en-US"/>
          </a:p>
        </p:txBody>
      </p:sp>
    </p:spTree>
    <p:extLst>
      <p:ext uri="{BB962C8B-B14F-4D97-AF65-F5344CB8AC3E}">
        <p14:creationId xmlns:p14="http://schemas.microsoft.com/office/powerpoint/2010/main" val="393070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8ABA3-9F54-4803-85C1-BBCA3A1B161C}" type="datetimeFigureOut">
              <a:rPr lang="en-US" smtClean="0"/>
              <a:t>10/24/2014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29042-E280-45FC-9562-85770715DE69}" type="slidenum">
              <a:rPr lang="en-US" smtClean="0"/>
              <a:t>‹#›</a:t>
            </a:fld>
            <a:endParaRPr lang="en-US"/>
          </a:p>
        </p:txBody>
      </p:sp>
    </p:spTree>
    <p:extLst>
      <p:ext uri="{BB962C8B-B14F-4D97-AF65-F5344CB8AC3E}">
        <p14:creationId xmlns:p14="http://schemas.microsoft.com/office/powerpoint/2010/main" val="2243938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54175"/>
            <a:ext cx="9144000" cy="1470025"/>
          </a:xfrm>
        </p:spPr>
        <p:txBody>
          <a:bodyPr>
            <a:normAutofit/>
          </a:bodyPr>
          <a:lstStyle/>
          <a:p>
            <a:r>
              <a:rPr lang="en-US" sz="6600" dirty="0" smtClean="0">
                <a:solidFill>
                  <a:srgbClr val="0070C0"/>
                </a:solidFill>
              </a:rPr>
              <a:t>M&amp;IS Data Shop</a:t>
            </a:r>
            <a:endParaRPr lang="en-US" sz="6600" dirty="0">
              <a:solidFill>
                <a:srgbClr val="0070C0"/>
              </a:solidFill>
            </a:endParaRPr>
          </a:p>
        </p:txBody>
      </p:sp>
      <p:sp>
        <p:nvSpPr>
          <p:cNvPr id="3" name="TextBox 2"/>
          <p:cNvSpPr txBox="1"/>
          <p:nvPr/>
        </p:nvSpPr>
        <p:spPr>
          <a:xfrm>
            <a:off x="-4119" y="4644479"/>
            <a:ext cx="9144000" cy="384721"/>
          </a:xfrm>
          <a:prstGeom prst="rect">
            <a:avLst/>
          </a:prstGeom>
          <a:noFill/>
        </p:spPr>
        <p:txBody>
          <a:bodyPr wrap="square" rtlCol="0">
            <a:spAutoFit/>
          </a:bodyPr>
          <a:lstStyle/>
          <a:p>
            <a:pPr algn="ctr"/>
            <a:r>
              <a:rPr lang="en-US" sz="1900" i="1" dirty="0">
                <a:solidFill>
                  <a:srgbClr val="00B050"/>
                </a:solidFill>
              </a:rPr>
              <a:t>Accuracy | Efficiency | Accountability |Productivity | Profitability | Responsibility |</a:t>
            </a:r>
            <a:r>
              <a:rPr lang="en-US" sz="1900" i="1" dirty="0" smtClean="0">
                <a:solidFill>
                  <a:srgbClr val="00B050"/>
                </a:solidFill>
              </a:rPr>
              <a:t>Safety</a:t>
            </a:r>
            <a:endParaRPr lang="en-US" sz="1900" dirty="0">
              <a:solidFill>
                <a:srgbClr val="00B05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4" y="-2"/>
            <a:ext cx="2394581" cy="70368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474003621"/>
              </p:ext>
            </p:extLst>
          </p:nvPr>
        </p:nvGraphicFramePr>
        <p:xfrm>
          <a:off x="1143000" y="3276600"/>
          <a:ext cx="6858000" cy="769620"/>
        </p:xfrm>
        <a:graphic>
          <a:graphicData uri="http://schemas.openxmlformats.org/drawingml/2006/table">
            <a:tbl>
              <a:tblPr firstRow="1" bandRow="1">
                <a:tableStyleId>{5C22544A-7EE6-4342-B048-85BDC9FD1C3A}</a:tableStyleId>
              </a:tblPr>
              <a:tblGrid>
                <a:gridCol w="3429000"/>
                <a:gridCol w="3429000"/>
              </a:tblGrid>
              <a:tr h="370840">
                <a:tc>
                  <a:txBody>
                    <a:bodyPr/>
                    <a:lstStyle/>
                    <a:p>
                      <a:pPr algn="ctr"/>
                      <a:r>
                        <a:rPr lang="en-US" sz="3200" b="0" dirty="0" smtClean="0">
                          <a:solidFill>
                            <a:srgbClr val="0070C0"/>
                          </a:solidFill>
                        </a:rPr>
                        <a:t>Jeffrey Jones</a:t>
                      </a:r>
                    </a:p>
                    <a:p>
                      <a:pPr algn="ctr"/>
                      <a:r>
                        <a:rPr lang="en-US" sz="1250" b="0" i="1" dirty="0" smtClean="0">
                          <a:solidFill>
                            <a:srgbClr val="00B050"/>
                          </a:solidFill>
                        </a:rPr>
                        <a:t>Programmer/Database Designer</a:t>
                      </a:r>
                    </a:p>
                  </a:txBody>
                  <a:tcPr>
                    <a:noFill/>
                  </a:tcPr>
                </a:tc>
                <a:tc>
                  <a:txBody>
                    <a:bodyPr/>
                    <a:lstStyle/>
                    <a:p>
                      <a:pPr algn="ctr"/>
                      <a:r>
                        <a:rPr lang="en-US" sz="3200" b="0" dirty="0" smtClean="0">
                          <a:solidFill>
                            <a:srgbClr val="0070C0"/>
                          </a:solidFill>
                        </a:rPr>
                        <a:t>Duane Aubin</a:t>
                      </a:r>
                    </a:p>
                    <a:p>
                      <a:pPr algn="ctr"/>
                      <a:r>
                        <a:rPr lang="en-US" sz="1200" b="0" i="1" dirty="0" smtClean="0">
                          <a:solidFill>
                            <a:srgbClr val="00B050"/>
                          </a:solidFill>
                        </a:rPr>
                        <a:t>MS</a:t>
                      </a:r>
                      <a:r>
                        <a:rPr lang="en-US" sz="1200" b="0" i="1" baseline="0" dirty="0" smtClean="0">
                          <a:solidFill>
                            <a:srgbClr val="00B050"/>
                          </a:solidFill>
                        </a:rPr>
                        <a:t> Excel™ Development &amp; Training</a:t>
                      </a:r>
                      <a:endParaRPr lang="en-US" sz="1200" b="0" i="1" dirty="0" smtClean="0">
                        <a:solidFill>
                          <a:srgbClr val="00B050"/>
                        </a:solidFill>
                      </a:endParaRPr>
                    </a:p>
                  </a:txBody>
                  <a:tcPr>
                    <a:noFill/>
                  </a:tcPr>
                </a:tc>
              </a:tr>
            </a:tbl>
          </a:graphicData>
        </a:graphic>
      </p:graphicFrame>
    </p:spTree>
    <p:extLst>
      <p:ext uri="{BB962C8B-B14F-4D97-AF65-F5344CB8AC3E}">
        <p14:creationId xmlns:p14="http://schemas.microsoft.com/office/powerpoint/2010/main" val="316940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Logs</a:t>
            </a:r>
            <a:endParaRPr 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565" y="1295400"/>
            <a:ext cx="6054635" cy="320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057400"/>
            <a:ext cx="5371579" cy="3656344"/>
          </a:xfrm>
          <a:prstGeom prst="rect">
            <a:avLst/>
          </a:prstGeom>
          <a:solidFill>
            <a:schemeClr val="bg1"/>
          </a:solidFill>
          <a:ln>
            <a:noFill/>
          </a:ln>
          <a:effectLst/>
        </p:spPr>
      </p:pic>
      <p:sp>
        <p:nvSpPr>
          <p:cNvPr id="8" name="TextBox 7"/>
          <p:cNvSpPr txBox="1"/>
          <p:nvPr/>
        </p:nvSpPr>
        <p:spPr>
          <a:xfrm>
            <a:off x="26773" y="5934670"/>
            <a:ext cx="9144000" cy="923330"/>
          </a:xfrm>
          <a:prstGeom prst="rect">
            <a:avLst/>
          </a:prstGeom>
          <a:noFill/>
        </p:spPr>
        <p:txBody>
          <a:bodyPr wrap="square" rtlCol="0">
            <a:spAutoFit/>
          </a:bodyPr>
          <a:lstStyle/>
          <a:p>
            <a:r>
              <a:rPr lang="en-US" i="1" dirty="0" smtClean="0">
                <a:solidFill>
                  <a:srgbClr val="0070C0"/>
                </a:solidFill>
              </a:rPr>
              <a:t>Compliance Monitoring Enhancement Phase 1 includes a much faster, more accurate Inspector interface as well as reporting tools that connect to sources and tally the data automatically in real-time; reducing reporting from manual, requiring days, down to instant, on-demand.</a:t>
            </a:r>
            <a:endParaRPr lang="en-US" i="1" dirty="0">
              <a:solidFill>
                <a:srgbClr val="0070C0"/>
              </a:solidFill>
            </a:endParaRPr>
          </a:p>
        </p:txBody>
      </p:sp>
    </p:spTree>
    <p:extLst>
      <p:ext uri="{BB962C8B-B14F-4D97-AF65-F5344CB8AC3E}">
        <p14:creationId xmlns:p14="http://schemas.microsoft.com/office/powerpoint/2010/main" val="2466139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Monitoring Ecosystem</a:t>
            </a:r>
            <a:endParaRPr lang="en-US" dirty="0"/>
          </a:p>
        </p:txBody>
      </p:sp>
      <p:sp>
        <p:nvSpPr>
          <p:cNvPr id="3" name="Content Placeholder 2"/>
          <p:cNvSpPr>
            <a:spLocks noGrp="1"/>
          </p:cNvSpPr>
          <p:nvPr>
            <p:ph idx="1"/>
          </p:nvPr>
        </p:nvSpPr>
        <p:spPr/>
        <p:txBody>
          <a:bodyPr/>
          <a:lstStyle/>
          <a:p>
            <a:pPr marL="0" indent="0">
              <a:buNone/>
            </a:pPr>
            <a:r>
              <a:rPr lang="en-US" dirty="0" smtClean="0"/>
              <a:t>Phase 2, migration to Access database platform, providing seamless multi-user access, dynamic reporting, in addition to many other stability and functionality capabilities.</a:t>
            </a:r>
            <a:endParaRPr lang="en-US" dirty="0"/>
          </a:p>
        </p:txBody>
      </p:sp>
    </p:spTree>
    <p:extLst>
      <p:ext uri="{BB962C8B-B14F-4D97-AF65-F5344CB8AC3E}">
        <p14:creationId xmlns:p14="http://schemas.microsoft.com/office/powerpoint/2010/main" val="8898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Weld Procedure Database</a:t>
            </a:r>
            <a:endParaRPr lang="en-US" dirty="0"/>
          </a:p>
        </p:txBody>
      </p:sp>
    </p:spTree>
    <p:extLst>
      <p:ext uri="{BB962C8B-B14F-4D97-AF65-F5344CB8AC3E}">
        <p14:creationId xmlns:p14="http://schemas.microsoft.com/office/powerpoint/2010/main" val="3004562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Leak Trends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95400"/>
            <a:ext cx="5943600" cy="418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5380672"/>
            <a:ext cx="9144000" cy="1477328"/>
          </a:xfrm>
          <a:prstGeom prst="rect">
            <a:avLst/>
          </a:prstGeom>
          <a:noFill/>
        </p:spPr>
        <p:txBody>
          <a:bodyPr wrap="square" rtlCol="0">
            <a:spAutoFit/>
          </a:bodyPr>
          <a:lstStyle/>
          <a:p>
            <a:r>
              <a:rPr lang="en-US" i="1" dirty="0">
                <a:solidFill>
                  <a:srgbClr val="0070C0"/>
                </a:solidFill>
              </a:rPr>
              <a:t>Each </a:t>
            </a:r>
            <a:r>
              <a:rPr lang="en-US" i="1" dirty="0" smtClean="0">
                <a:solidFill>
                  <a:srgbClr val="0070C0"/>
                </a:solidFill>
              </a:rPr>
              <a:t>cell above, </a:t>
            </a:r>
            <a:r>
              <a:rPr lang="en-US" i="1" dirty="0">
                <a:solidFill>
                  <a:srgbClr val="0070C0"/>
                </a:solidFill>
              </a:rPr>
              <a:t>for each of several areas (Conversion North, Conversion South, Hydrogen-Environmental, etc.) was updated manually, taking up to ten business days to </a:t>
            </a:r>
            <a:r>
              <a:rPr lang="en-US" i="1" dirty="0" smtClean="0">
                <a:solidFill>
                  <a:srgbClr val="0070C0"/>
                </a:solidFill>
              </a:rPr>
              <a:t>complete, and only completed twice per year. Now, it updates instantly as data is input, providing near real-time updates on-demand.</a:t>
            </a:r>
            <a:endParaRPr lang="en-US" i="1" dirty="0">
              <a:solidFill>
                <a:srgbClr val="0070C0"/>
              </a:solidFill>
            </a:endParaRPr>
          </a:p>
          <a:p>
            <a:endParaRPr lang="en-US" i="1" dirty="0">
              <a:solidFill>
                <a:srgbClr val="0070C0"/>
              </a:solidFill>
            </a:endParaRPr>
          </a:p>
        </p:txBody>
      </p:sp>
    </p:spTree>
    <p:extLst>
      <p:ext uri="{BB962C8B-B14F-4D97-AF65-F5344CB8AC3E}">
        <p14:creationId xmlns:p14="http://schemas.microsoft.com/office/powerpoint/2010/main" val="610462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JFRT Summary</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7581900" cy="386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5380672"/>
            <a:ext cx="9144000" cy="1200329"/>
          </a:xfrm>
          <a:prstGeom prst="rect">
            <a:avLst/>
          </a:prstGeom>
          <a:noFill/>
        </p:spPr>
        <p:txBody>
          <a:bodyPr wrap="square" rtlCol="0">
            <a:spAutoFit/>
          </a:bodyPr>
          <a:lstStyle/>
          <a:p>
            <a:r>
              <a:rPr lang="en-US" i="1" dirty="0" smtClean="0">
                <a:solidFill>
                  <a:srgbClr val="0070C0"/>
                </a:solidFill>
              </a:rPr>
              <a:t>CLSD, TECO, REL, DNDL, DLFL…is it done? This tool ingests data from SAP and, with a few button clicks and some programming code, provides a summary and evaluation of work to highlight and prioritize which jobs require attention/follow-up. What took hours now takes minutes.</a:t>
            </a:r>
            <a:endParaRPr lang="en-US" i="1" dirty="0">
              <a:solidFill>
                <a:srgbClr val="0070C0"/>
              </a:solidFill>
            </a:endParaRPr>
          </a:p>
          <a:p>
            <a:endParaRPr lang="en-US" i="1" dirty="0">
              <a:solidFill>
                <a:srgbClr val="0070C0"/>
              </a:solidFill>
            </a:endParaRPr>
          </a:p>
        </p:txBody>
      </p:sp>
    </p:spTree>
    <p:extLst>
      <p:ext uri="{BB962C8B-B14F-4D97-AF65-F5344CB8AC3E}">
        <p14:creationId xmlns:p14="http://schemas.microsoft.com/office/powerpoint/2010/main" val="2869337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Shovel Track Pad Condition Tracker</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1600200"/>
            <a:ext cx="8991600" cy="35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054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 Wear Dashboard</a:t>
            </a:r>
            <a:endParaRPr lang="en-US" dirty="0"/>
          </a:p>
        </p:txBody>
      </p:sp>
      <p:sp>
        <p:nvSpPr>
          <p:cNvPr id="5" name="TextBox 4"/>
          <p:cNvSpPr txBox="1"/>
          <p:nvPr/>
        </p:nvSpPr>
        <p:spPr>
          <a:xfrm>
            <a:off x="0" y="5657671"/>
            <a:ext cx="9144000" cy="1477328"/>
          </a:xfrm>
          <a:prstGeom prst="rect">
            <a:avLst/>
          </a:prstGeom>
          <a:noFill/>
        </p:spPr>
        <p:txBody>
          <a:bodyPr wrap="square" rtlCol="0">
            <a:spAutoFit/>
          </a:bodyPr>
          <a:lstStyle/>
          <a:p>
            <a:r>
              <a:rPr lang="en-US" i="1" dirty="0" smtClean="0">
                <a:solidFill>
                  <a:srgbClr val="0070C0"/>
                </a:solidFill>
              </a:rPr>
              <a:t>This administrative dashboard provides setting configurability in a simple interface. Behind the scenes across multiple sheet tabs is an avalanche of heavy engineering processes and number-crunching; up front, any administrator can simply see that things are “ok” or “not ok” and report accordingly.</a:t>
            </a:r>
            <a:endParaRPr lang="en-US" i="1" dirty="0">
              <a:solidFill>
                <a:srgbClr val="0070C0"/>
              </a:solidFill>
            </a:endParaRPr>
          </a:p>
          <a:p>
            <a:endParaRPr lang="en-US" i="1" dirty="0">
              <a:solidFill>
                <a:srgbClr val="0070C0"/>
              </a:solidFill>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371600"/>
            <a:ext cx="6496050" cy="25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981198"/>
            <a:ext cx="4876800" cy="3524039"/>
          </a:xfrm>
          <a:prstGeom prst="rect">
            <a:avLst/>
          </a:prstGeom>
          <a:solidFill>
            <a:schemeClr val="bg1"/>
          </a:solidFill>
          <a:ln>
            <a:solidFill>
              <a:schemeClr val="tx1"/>
            </a:solidFill>
          </a:ln>
          <a:effectLst/>
        </p:spPr>
      </p:pic>
    </p:spTree>
    <p:extLst>
      <p:ext uri="{BB962C8B-B14F-4D97-AF65-F5344CB8AC3E}">
        <p14:creationId xmlns:p14="http://schemas.microsoft.com/office/powerpoint/2010/main" val="3127349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Exposure Sentinel</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95400"/>
            <a:ext cx="6597435" cy="399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5657671"/>
            <a:ext cx="9144000" cy="646331"/>
          </a:xfrm>
          <a:prstGeom prst="rect">
            <a:avLst/>
          </a:prstGeom>
          <a:noFill/>
        </p:spPr>
        <p:txBody>
          <a:bodyPr wrap="square" rtlCol="0">
            <a:spAutoFit/>
          </a:bodyPr>
          <a:lstStyle/>
          <a:p>
            <a:endParaRPr lang="en-US" i="1" dirty="0">
              <a:solidFill>
                <a:srgbClr val="0070C0"/>
              </a:solidFill>
            </a:endParaRPr>
          </a:p>
          <a:p>
            <a:endParaRPr lang="en-US" i="1" dirty="0">
              <a:solidFill>
                <a:srgbClr val="0070C0"/>
              </a:solidFill>
            </a:endParaRPr>
          </a:p>
        </p:txBody>
      </p:sp>
    </p:spTree>
    <p:extLst>
      <p:ext uri="{BB962C8B-B14F-4D97-AF65-F5344CB8AC3E}">
        <p14:creationId xmlns:p14="http://schemas.microsoft.com/office/powerpoint/2010/main" val="1057793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 Planner</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447800"/>
            <a:ext cx="8763000" cy="4060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143000" y="2819400"/>
            <a:ext cx="609600" cy="2688744"/>
          </a:xfrm>
          <a:prstGeom prst="rect">
            <a:avLst/>
          </a:prstGeom>
          <a:pattFill prst="zigZ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5657671"/>
            <a:ext cx="9144000" cy="1200329"/>
          </a:xfrm>
          <a:prstGeom prst="rect">
            <a:avLst/>
          </a:prstGeom>
          <a:noFill/>
        </p:spPr>
        <p:txBody>
          <a:bodyPr wrap="square" rtlCol="0">
            <a:spAutoFit/>
          </a:bodyPr>
          <a:lstStyle/>
          <a:p>
            <a:r>
              <a:rPr lang="en-US" i="1" dirty="0" smtClean="0">
                <a:solidFill>
                  <a:srgbClr val="0070C0"/>
                </a:solidFill>
              </a:rPr>
              <a:t>The show must go on…as our valued players retire to enjoy the fruits of their years of good service, we must budget and plan to maintain our quality of service and operations through personnel/team transitions. This tool gives us both details and a 20yr outlook on one page.</a:t>
            </a:r>
            <a:endParaRPr lang="en-US" i="1" dirty="0">
              <a:solidFill>
                <a:srgbClr val="0070C0"/>
              </a:solidFill>
            </a:endParaRPr>
          </a:p>
          <a:p>
            <a:endParaRPr lang="en-US" i="1" dirty="0">
              <a:solidFill>
                <a:srgbClr val="0070C0"/>
              </a:solidFill>
            </a:endParaRPr>
          </a:p>
        </p:txBody>
      </p:sp>
    </p:spTree>
    <p:extLst>
      <p:ext uri="{BB962C8B-B14F-4D97-AF65-F5344CB8AC3E}">
        <p14:creationId xmlns:p14="http://schemas.microsoft.com/office/powerpoint/2010/main" val="4286312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0097" y="2895600"/>
            <a:ext cx="3807736" cy="2457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Undercarriage Strategy Analysis</a:t>
            </a:r>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9" y="1295400"/>
            <a:ext cx="9139882" cy="1828800"/>
          </a:xfrm>
          <a:prstGeom prst="rect">
            <a:avLst/>
          </a:prstGeom>
          <a:solidFill>
            <a:schemeClr val="bg1"/>
          </a:solidFill>
          <a:ln w="12700">
            <a:solidFill>
              <a:schemeClr val="tx1"/>
            </a:solidFill>
            <a:miter lim="800000"/>
            <a:headEnd/>
            <a:tailEnd/>
          </a:ln>
          <a:effec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470" y="1828800"/>
            <a:ext cx="3613738" cy="2362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7882" y="2590800"/>
            <a:ext cx="4327135" cy="29911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6773" y="5934670"/>
            <a:ext cx="9144000" cy="646331"/>
          </a:xfrm>
          <a:prstGeom prst="rect">
            <a:avLst/>
          </a:prstGeom>
          <a:noFill/>
        </p:spPr>
        <p:txBody>
          <a:bodyPr wrap="square" rtlCol="0">
            <a:spAutoFit/>
          </a:bodyPr>
          <a:lstStyle/>
          <a:p>
            <a:r>
              <a:rPr lang="en-US" i="1" dirty="0" smtClean="0">
                <a:solidFill>
                  <a:srgbClr val="0070C0"/>
                </a:solidFill>
              </a:rPr>
              <a:t>We sliced, diced and crunched the numbers – our “Optimized Economic Value and Modification” strategy will extend undercarriage mission life at both Base Mine and Aurora North. Let’s rock.</a:t>
            </a:r>
            <a:endParaRPr lang="en-US" i="1" dirty="0">
              <a:solidFill>
                <a:srgbClr val="0070C0"/>
              </a:solidFill>
            </a:endParaRPr>
          </a:p>
        </p:txBody>
      </p:sp>
    </p:spTree>
    <p:extLst>
      <p:ext uri="{BB962C8B-B14F-4D97-AF65-F5344CB8AC3E}">
        <p14:creationId xmlns:p14="http://schemas.microsoft.com/office/powerpoint/2010/main" val="668595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BRICKLIN\COMMON\Mtce\Shovel\Inspections\Administrative\Sean's\SECTION 1\Data Shop\Tool Screenshots\UCT\UCT_FrontPage.PN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1716584"/>
            <a:ext cx="9143999" cy="51414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Undercarriage Wear Tracker</a:t>
            </a:r>
            <a:endParaRPr lang="en-US" dirty="0"/>
          </a:p>
        </p:txBody>
      </p:sp>
    </p:spTree>
    <p:extLst>
      <p:ext uri="{BB962C8B-B14F-4D97-AF65-F5344CB8AC3E}">
        <p14:creationId xmlns:p14="http://schemas.microsoft.com/office/powerpoint/2010/main" val="1793485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 Tools</a:t>
            </a:r>
            <a:endParaRPr lang="en-US" dirty="0"/>
          </a:p>
        </p:txBody>
      </p:sp>
      <p:sp>
        <p:nvSpPr>
          <p:cNvPr id="4" name="Content Placeholder 2"/>
          <p:cNvSpPr txBox="1">
            <a:spLocks/>
          </p:cNvSpPr>
          <p:nvPr/>
        </p:nvSpPr>
        <p:spPr>
          <a:xfrm>
            <a:off x="0" y="1752600"/>
            <a:ext cx="9144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File Size Optimizer (includes programming)</a:t>
            </a:r>
          </a:p>
          <a:p>
            <a:r>
              <a:rPr lang="en-US" i="1" dirty="0" smtClean="0"/>
              <a:t>turns hours of work into minutes</a:t>
            </a:r>
          </a:p>
          <a:p>
            <a:endParaRPr lang="en-US" i="1" dirty="0" smtClean="0"/>
          </a:p>
          <a:p>
            <a:pPr marL="0" indent="0">
              <a:buFont typeface="Arial" panose="020B0604020202020204" pitchFamily="34" charset="0"/>
              <a:buNone/>
            </a:pPr>
            <a:r>
              <a:rPr lang="en-US" dirty="0" smtClean="0"/>
              <a:t>Piping Template</a:t>
            </a:r>
          </a:p>
          <a:p>
            <a:r>
              <a:rPr lang="en-US" dirty="0" smtClean="0"/>
              <a:t>Reduces redundant and error-prone data entry with automation</a:t>
            </a:r>
          </a:p>
          <a:p>
            <a:r>
              <a:rPr lang="en-US" dirty="0" smtClean="0"/>
              <a:t>various KPI tallies and attention flags.</a:t>
            </a:r>
            <a:endParaRPr lang="en-US" dirty="0"/>
          </a:p>
        </p:txBody>
      </p:sp>
    </p:spTree>
    <p:extLst>
      <p:ext uri="{BB962C8B-B14F-4D97-AF65-F5344CB8AC3E}">
        <p14:creationId xmlns:p14="http://schemas.microsoft.com/office/powerpoint/2010/main" val="1580899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endParaRPr lang="en-US" dirty="0"/>
          </a:p>
        </p:txBody>
      </p:sp>
      <p:sp>
        <p:nvSpPr>
          <p:cNvPr id="3" name="Content Placeholder 2"/>
          <p:cNvSpPr>
            <a:spLocks noGrp="1"/>
          </p:cNvSpPr>
          <p:nvPr>
            <p:ph idx="1"/>
          </p:nvPr>
        </p:nvSpPr>
        <p:spPr/>
        <p:txBody>
          <a:bodyPr/>
          <a:lstStyle/>
          <a:p>
            <a:r>
              <a:rPr lang="en-US" dirty="0" smtClean="0"/>
              <a:t>Compliance Phase 2 etc. </a:t>
            </a:r>
          </a:p>
          <a:p>
            <a:r>
              <a:rPr lang="en-US" dirty="0" smtClean="0"/>
              <a:t>JFRT Summary, Extraction</a:t>
            </a:r>
          </a:p>
          <a:p>
            <a:r>
              <a:rPr lang="en-US" dirty="0" smtClean="0"/>
              <a:t>Budget Management Facility</a:t>
            </a:r>
          </a:p>
          <a:p>
            <a:endParaRPr lang="en-US" dirty="0"/>
          </a:p>
        </p:txBody>
      </p:sp>
    </p:spTree>
    <p:extLst>
      <p:ext uri="{BB962C8B-B14F-4D97-AF65-F5344CB8AC3E}">
        <p14:creationId xmlns:p14="http://schemas.microsoft.com/office/powerpoint/2010/main" val="765002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cklin\common\Mtce\Shovel\Inspections\Administrative\Sean's\SECTION 1\Data Shop\Tool Screenshots\UCT\UCT_ReportBuil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1" y="28486"/>
            <a:ext cx="9164806" cy="51531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5657671"/>
            <a:ext cx="9144000" cy="923330"/>
          </a:xfrm>
          <a:prstGeom prst="rect">
            <a:avLst/>
          </a:prstGeom>
          <a:noFill/>
        </p:spPr>
        <p:txBody>
          <a:bodyPr wrap="square" rtlCol="0">
            <a:spAutoFit/>
          </a:bodyPr>
          <a:lstStyle/>
          <a:p>
            <a:r>
              <a:rPr lang="en-US" i="1" dirty="0" smtClean="0">
                <a:solidFill>
                  <a:srgbClr val="0070C0"/>
                </a:solidFill>
              </a:rPr>
              <a:t>Simple Inspector interface; select units, report and time frame, click a button, and the database scours years of history of entire fleet (ML/AN, etc.) to produce…</a:t>
            </a:r>
            <a:endParaRPr lang="en-US" i="1" dirty="0">
              <a:solidFill>
                <a:srgbClr val="0070C0"/>
              </a:solidFill>
            </a:endParaRPr>
          </a:p>
          <a:p>
            <a:endParaRPr lang="en-US" i="1" dirty="0">
              <a:solidFill>
                <a:srgbClr val="0070C0"/>
              </a:solidFill>
            </a:endParaRPr>
          </a:p>
        </p:txBody>
      </p:sp>
    </p:spTree>
    <p:extLst>
      <p:ext uri="{BB962C8B-B14F-4D97-AF65-F5344CB8AC3E}">
        <p14:creationId xmlns:p14="http://schemas.microsoft.com/office/powerpoint/2010/main" val="371094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ricklin\common\Mtce\Shovel\Inspections\Administrative\Sean's\SECTION 1\Data Shop\Tool Screenshots\UCT\UCT_Report-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14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5657671"/>
            <a:ext cx="9144000" cy="646331"/>
          </a:xfrm>
          <a:prstGeom prst="rect">
            <a:avLst/>
          </a:prstGeom>
          <a:noFill/>
        </p:spPr>
        <p:txBody>
          <a:bodyPr wrap="square" rtlCol="0">
            <a:spAutoFit/>
          </a:bodyPr>
          <a:lstStyle/>
          <a:p>
            <a:r>
              <a:rPr lang="en-US" i="1" dirty="0" smtClean="0">
                <a:solidFill>
                  <a:srgbClr val="0070C0"/>
                </a:solidFill>
              </a:rPr>
              <a:t>…report package that includes…</a:t>
            </a:r>
            <a:endParaRPr lang="en-US" i="1" dirty="0">
              <a:solidFill>
                <a:srgbClr val="0070C0"/>
              </a:solidFill>
            </a:endParaRPr>
          </a:p>
          <a:p>
            <a:endParaRPr lang="en-US" i="1" dirty="0">
              <a:solidFill>
                <a:srgbClr val="0070C0"/>
              </a:solidFill>
            </a:endParaRPr>
          </a:p>
        </p:txBody>
      </p:sp>
    </p:spTree>
    <p:extLst>
      <p:ext uri="{BB962C8B-B14F-4D97-AF65-F5344CB8AC3E}">
        <p14:creationId xmlns:p14="http://schemas.microsoft.com/office/powerpoint/2010/main" val="65275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ricklin\common\Mtce\Shovel\Inspections\Administrative\Sean's\SECTION 1\Data Shop\Tool Screenshots\UCT\UCT_Report-Overview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51414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5657671"/>
            <a:ext cx="9144000" cy="646331"/>
          </a:xfrm>
          <a:prstGeom prst="rect">
            <a:avLst/>
          </a:prstGeom>
          <a:noFill/>
        </p:spPr>
        <p:txBody>
          <a:bodyPr wrap="square" rtlCol="0">
            <a:spAutoFit/>
          </a:bodyPr>
          <a:lstStyle/>
          <a:p>
            <a:r>
              <a:rPr lang="en-US" i="1" dirty="0" smtClean="0">
                <a:solidFill>
                  <a:srgbClr val="0070C0"/>
                </a:solidFill>
              </a:rPr>
              <a:t>Overview of all units in report, for all components, with forecasting...</a:t>
            </a:r>
            <a:endParaRPr lang="en-US" i="1" dirty="0">
              <a:solidFill>
                <a:srgbClr val="0070C0"/>
              </a:solidFill>
            </a:endParaRPr>
          </a:p>
          <a:p>
            <a:endParaRPr lang="en-US" i="1" dirty="0">
              <a:solidFill>
                <a:srgbClr val="0070C0"/>
              </a:solidFill>
            </a:endParaRPr>
          </a:p>
        </p:txBody>
      </p:sp>
    </p:spTree>
    <p:extLst>
      <p:ext uri="{BB962C8B-B14F-4D97-AF65-F5344CB8AC3E}">
        <p14:creationId xmlns:p14="http://schemas.microsoft.com/office/powerpoint/2010/main" val="160785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ricklin\common\Mtce\Shovel\Inspections\Administrative\Sean's\SECTION 1\Data Shop\Tool Screenshots\UCT\UCT_Report-Insp-CO-Detai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4" y="0"/>
            <a:ext cx="9172332" cy="51600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5657671"/>
            <a:ext cx="9144000" cy="646331"/>
          </a:xfrm>
          <a:prstGeom prst="rect">
            <a:avLst/>
          </a:prstGeom>
          <a:noFill/>
        </p:spPr>
        <p:txBody>
          <a:bodyPr wrap="square" rtlCol="0">
            <a:spAutoFit/>
          </a:bodyPr>
          <a:lstStyle/>
          <a:p>
            <a:r>
              <a:rPr lang="en-US" i="1" dirty="0" smtClean="0">
                <a:solidFill>
                  <a:srgbClr val="0070C0"/>
                </a:solidFill>
              </a:rPr>
              <a:t>Details, all units in report, by component, including various </a:t>
            </a:r>
            <a:r>
              <a:rPr lang="en-US" i="1" dirty="0" err="1" smtClean="0">
                <a:solidFill>
                  <a:srgbClr val="0070C0"/>
                </a:solidFill>
              </a:rPr>
              <a:t>changeout</a:t>
            </a:r>
            <a:r>
              <a:rPr lang="en-US" i="1" dirty="0" smtClean="0">
                <a:solidFill>
                  <a:srgbClr val="0070C0"/>
                </a:solidFill>
              </a:rPr>
              <a:t> types…</a:t>
            </a:r>
            <a:endParaRPr lang="en-US" i="1" dirty="0">
              <a:solidFill>
                <a:srgbClr val="0070C0"/>
              </a:solidFill>
            </a:endParaRPr>
          </a:p>
          <a:p>
            <a:endParaRPr lang="en-US" i="1" dirty="0">
              <a:solidFill>
                <a:srgbClr val="0070C0"/>
              </a:solidFill>
            </a:endParaRPr>
          </a:p>
        </p:txBody>
      </p:sp>
    </p:spTree>
    <p:extLst>
      <p:ext uri="{BB962C8B-B14F-4D97-AF65-F5344CB8AC3E}">
        <p14:creationId xmlns:p14="http://schemas.microsoft.com/office/powerpoint/2010/main" val="1777584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Shovel Inspection Report Centre</a:t>
            </a:r>
            <a:endParaRPr lang="en-US" dirty="0"/>
          </a:p>
        </p:txBody>
      </p:sp>
      <p:pic>
        <p:nvPicPr>
          <p:cNvPr id="6146" name="Picture 2" descr="\\Bricklin\common\Mtce\Shovel\Inspections\Administrative\Sean's\SECTION 1\Data Shop\Tool Screenshots\Shovel Inspection Report Ctr\ShovelInspectionReportCtr-Home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8258175" cy="46433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6211669"/>
            <a:ext cx="9144000" cy="646331"/>
          </a:xfrm>
          <a:prstGeom prst="rect">
            <a:avLst/>
          </a:prstGeom>
          <a:noFill/>
        </p:spPr>
        <p:txBody>
          <a:bodyPr wrap="square" rtlCol="0">
            <a:spAutoFit/>
          </a:bodyPr>
          <a:lstStyle/>
          <a:p>
            <a:r>
              <a:rPr lang="en-US" i="1" dirty="0" smtClean="0">
                <a:solidFill>
                  <a:srgbClr val="0070C0"/>
                </a:solidFill>
              </a:rPr>
              <a:t>Clean, minimalist layout with few options guiding eyes to focus on work….</a:t>
            </a:r>
            <a:endParaRPr lang="en-US" i="1" dirty="0">
              <a:solidFill>
                <a:srgbClr val="0070C0"/>
              </a:solidFill>
            </a:endParaRPr>
          </a:p>
          <a:p>
            <a:endParaRPr lang="en-US" i="1" dirty="0">
              <a:solidFill>
                <a:srgbClr val="0070C0"/>
              </a:solidFill>
            </a:endParaRPr>
          </a:p>
        </p:txBody>
      </p:sp>
    </p:spTree>
    <p:extLst>
      <p:ext uri="{BB962C8B-B14F-4D97-AF65-F5344CB8AC3E}">
        <p14:creationId xmlns:p14="http://schemas.microsoft.com/office/powerpoint/2010/main" val="1377754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Bricklin\common\Mtce\Shovel\Inspections\Administrative\Sean's\SECTION 1\Data Shop\Tool Screenshots\Shovel Inspection Report Ctr\ShovelInspectionReportCtr-CreateRepo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1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38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ricklin\common\Mtce\Shovel\Inspections\Administrative\Sean's\SECTION 1\Data Shop\Tool Screenshots\Shovel Inspection Report Ctr\ShovelInspectionReportCtr-ReportSe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035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508</Words>
  <Application>Microsoft Office PowerPoint</Application>
  <PresentationFormat>On-screen Show (4:3)</PresentationFormat>
  <Paragraphs>42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M&amp;IS Data Shop</vt:lpstr>
      <vt:lpstr>Undercarriage Wear Tracker</vt:lpstr>
      <vt:lpstr>PowerPoint Presentation</vt:lpstr>
      <vt:lpstr>PowerPoint Presentation</vt:lpstr>
      <vt:lpstr>PowerPoint Presentation</vt:lpstr>
      <vt:lpstr>PowerPoint Presentation</vt:lpstr>
      <vt:lpstr>Shovel Inspection Report Centre</vt:lpstr>
      <vt:lpstr>PowerPoint Presentation</vt:lpstr>
      <vt:lpstr>PowerPoint Presentation</vt:lpstr>
      <vt:lpstr>Master Logs</vt:lpstr>
      <vt:lpstr>Compliance Monitoring Ecosystem</vt:lpstr>
      <vt:lpstr>Weld Procedure Database</vt:lpstr>
      <vt:lpstr>Leak Trends</vt:lpstr>
      <vt:lpstr>JFRT Summary</vt:lpstr>
      <vt:lpstr>Shovel Track Pad Condition Tracker</vt:lpstr>
      <vt:lpstr>Pipe Wear Dashboard</vt:lpstr>
      <vt:lpstr>Exposure Sentinel</vt:lpstr>
      <vt:lpstr>Attrition Planner</vt:lpstr>
      <vt:lpstr>Undercarriage Strategy Analysis</vt:lpstr>
      <vt:lpstr>Miscellaneous Tools</vt:lpstr>
      <vt:lpstr>Future</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M&amp;IS Data Shop</dc:title>
  <dc:creator>Aubin, Duane G /JC</dc:creator>
  <cp:lastModifiedBy>Aubin, Duane G /JC</cp:lastModifiedBy>
  <cp:revision>21</cp:revision>
  <cp:lastPrinted>2014-10-24T18:40:12Z</cp:lastPrinted>
  <dcterms:created xsi:type="dcterms:W3CDTF">2014-10-23T23:23:47Z</dcterms:created>
  <dcterms:modified xsi:type="dcterms:W3CDTF">2014-10-24T22:09:12Z</dcterms:modified>
</cp:coreProperties>
</file>