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57" r:id="rId5"/>
    <p:sldId id="265" r:id="rId6"/>
    <p:sldId id="266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ytuł, tekst i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obiektu clipart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1D7F03E3-2344-4367-A613-64684FC7AC36}" type="slidenum">
              <a:rPr lang="pl-PL"/>
              <a:pPr/>
              <a:t>‹#›</a:t>
            </a:fld>
            <a:endParaRPr lang="pl-PL" sz="1400"/>
          </a:p>
        </p:txBody>
      </p:sp>
    </p:spTree>
    <p:extLst>
      <p:ext uri="{BB962C8B-B14F-4D97-AF65-F5344CB8AC3E}">
        <p14:creationId xmlns:p14="http://schemas.microsoft.com/office/powerpoint/2010/main" val="77071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17FA3B-C404-4317-B0BC-953931111309}" type="datetimeFigureOut">
              <a:rPr lang="pl-PL" smtClean="0"/>
              <a:t>2017-03-03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Newtona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Raphsona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08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>
                <a:latin typeface="Tahoma" pitchFamily="34" charset="0"/>
              </a:rPr>
              <a:t>Interpretacja geometryczna pierwiastka kwadratowego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l-PL" sz="2800">
                <a:latin typeface="Tahoma" pitchFamily="34" charset="0"/>
              </a:rPr>
              <a:t>Poszukujemy długości boku kwadratu o zadanym polu, poprzez jego przybliżanie kolejnymi prostokątami o tym samym polu.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257800" y="2895600"/>
            <a:ext cx="12954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l-PL"/>
              <a:t>p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162800" y="2590800"/>
            <a:ext cx="1066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l-PL"/>
              <a:t>p</a:t>
            </a: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Równanie" r:id="rId3" imgW="114120" imgH="215640" progId="Equation.3">
                  <p:embed/>
                </p:oleObj>
              </mc:Choice>
              <mc:Fallback>
                <p:oleObj name="Równanie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Równanie" r:id="rId5" imgW="114120" imgH="215640" progId="Equation.3">
                  <p:embed/>
                </p:oleObj>
              </mc:Choice>
              <mc:Fallback>
                <p:oleObj name="Równanie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5791200" y="4343400"/>
          <a:ext cx="3778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Równanie" r:id="rId6" imgW="266400" imgH="253800" progId="Equation.3">
                  <p:embed/>
                </p:oleObj>
              </mc:Choice>
              <mc:Fallback>
                <p:oleObj name="Równanie" r:id="rId6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43400"/>
                        <a:ext cx="3778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876800" y="3429000"/>
          <a:ext cx="3778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Równanie" r:id="rId8" imgW="266400" imgH="253800" progId="Equation.3">
                  <p:embed/>
                </p:oleObj>
              </mc:Choice>
              <mc:Fallback>
                <p:oleObj name="Równanie" r:id="rId8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778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858000" y="3276600"/>
          <a:ext cx="2555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Równanie" r:id="rId9" imgW="177480" imgH="393480" progId="Equation.3">
                  <p:embed/>
                </p:oleObj>
              </mc:Choice>
              <mc:Fallback>
                <p:oleObj name="Równanie" r:id="rId9" imgW="177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2555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7696200" y="4495800"/>
          <a:ext cx="22383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Równanie" r:id="rId11" imgW="126720" imgH="139680" progId="Equation.3">
                  <p:embed/>
                </p:oleObj>
              </mc:Choice>
              <mc:Fallback>
                <p:oleObj name="Równanie" r:id="rId11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495800"/>
                        <a:ext cx="223838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  <p:bldP spid="1029" grpId="0" animBg="1" autoUpdateAnimBg="0"/>
      <p:bldP spid="103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>
                <a:latin typeface="Tahoma" pitchFamily="34" charset="0"/>
              </a:rPr>
              <a:t>Lista kroków algorytmu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dirty="0">
                <a:latin typeface="Tahoma" pitchFamily="34" charset="0"/>
              </a:rPr>
              <a:t>Pobieramy wartość liczby podpierwiastkowej </a:t>
            </a:r>
            <a:r>
              <a:rPr lang="pl-PL" i="1" dirty="0">
                <a:latin typeface="Tahoma" pitchFamily="34" charset="0"/>
              </a:rPr>
              <a:t>p</a:t>
            </a:r>
            <a:r>
              <a:rPr lang="pl-PL" dirty="0">
                <a:latin typeface="Tahoma" pitchFamily="34" charset="0"/>
              </a:rPr>
              <a:t> oraz dokładność obliczeń </a:t>
            </a:r>
            <a:r>
              <a:rPr lang="pl-PL" i="1" dirty="0" err="1">
                <a:latin typeface="Tahoma" pitchFamily="34" charset="0"/>
              </a:rPr>
              <a:t>Eps</a:t>
            </a:r>
            <a:endParaRPr lang="pl-PL" dirty="0">
              <a:latin typeface="Tahoma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dirty="0">
                <a:latin typeface="Tahoma" pitchFamily="34" charset="0"/>
              </a:rPr>
              <a:t>Przyjmujemy pierwsze przybliżenie poszukiwanego rozwiązania np.</a:t>
            </a:r>
            <a:r>
              <a:rPr lang="pl-PL" i="1" dirty="0">
                <a:latin typeface="Tahoma" pitchFamily="34" charset="0"/>
              </a:rPr>
              <a:t> x=1</a:t>
            </a:r>
            <a:endParaRPr lang="pl-PL" dirty="0">
              <a:latin typeface="Tahoma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dirty="0">
                <a:latin typeface="Tahoma" pitchFamily="34" charset="0"/>
              </a:rPr>
              <a:t>Jeśli |x – p/x|&lt;=</a:t>
            </a:r>
            <a:r>
              <a:rPr lang="pl-PL" dirty="0" err="1">
                <a:latin typeface="Tahoma" pitchFamily="34" charset="0"/>
              </a:rPr>
              <a:t>Eps</a:t>
            </a:r>
            <a:r>
              <a:rPr lang="pl-PL" dirty="0">
                <a:latin typeface="Tahoma" pitchFamily="34" charset="0"/>
              </a:rPr>
              <a:t>  to idziemy do </a:t>
            </a:r>
            <a:r>
              <a:rPr lang="pl-PL" b="1" dirty="0">
                <a:latin typeface="Tahoma" pitchFamily="34" charset="0"/>
              </a:rPr>
              <a:t>6.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dirty="0">
                <a:latin typeface="Tahoma" pitchFamily="34" charset="0"/>
              </a:rPr>
              <a:t>Obliczamy kolejne przybliżenie </a:t>
            </a:r>
            <a:r>
              <a:rPr lang="pl-PL" dirty="0">
                <a:latin typeface="Tahoma" pitchFamily="34" charset="0"/>
              </a:rPr>
              <a:t>x:= (</a:t>
            </a:r>
            <a:r>
              <a:rPr lang="pl-PL" dirty="0" err="1">
                <a:latin typeface="Tahoma" pitchFamily="34" charset="0"/>
              </a:rPr>
              <a:t>x+p</a:t>
            </a:r>
            <a:r>
              <a:rPr lang="pl-PL" dirty="0">
                <a:latin typeface="Tahoma" pitchFamily="34" charset="0"/>
              </a:rPr>
              <a:t>/x)/</a:t>
            </a:r>
            <a:r>
              <a:rPr lang="pl-PL" dirty="0" smtClean="0">
                <a:latin typeface="Tahoma" pitchFamily="34" charset="0"/>
              </a:rPr>
              <a:t>2</a:t>
            </a:r>
            <a:endParaRPr lang="pl-PL" dirty="0">
              <a:latin typeface="Tahoma" pitchFamily="34" charset="0"/>
            </a:endParaRPr>
          </a:p>
          <a:p>
            <a:pPr marL="609600" indent="-609600">
              <a:buFont typeface="Wingdings" pitchFamily="2" charset="2"/>
              <a:buAutoNum type="arabicPeriod" startAt="5"/>
            </a:pPr>
            <a:r>
              <a:rPr lang="pl-PL" dirty="0" smtClean="0">
                <a:latin typeface="Tahoma" pitchFamily="34" charset="0"/>
              </a:rPr>
              <a:t>Przechodzimy </a:t>
            </a:r>
            <a:r>
              <a:rPr lang="pl-PL" dirty="0">
                <a:latin typeface="Tahoma" pitchFamily="34" charset="0"/>
              </a:rPr>
              <a:t>do </a:t>
            </a:r>
            <a:r>
              <a:rPr lang="pl-PL" b="1" dirty="0">
                <a:latin typeface="Tahoma" pitchFamily="34" charset="0"/>
              </a:rPr>
              <a:t>3.</a:t>
            </a:r>
          </a:p>
          <a:p>
            <a:pPr marL="609600" indent="-609600">
              <a:buFont typeface="Wingdings" pitchFamily="2" charset="2"/>
              <a:buAutoNum type="arabicPeriod" startAt="5"/>
            </a:pPr>
            <a:r>
              <a:rPr lang="pl-PL" dirty="0">
                <a:latin typeface="Tahoma" pitchFamily="34" charset="0"/>
              </a:rPr>
              <a:t>Wypisujemy wartość </a:t>
            </a:r>
            <a:r>
              <a:rPr lang="pl-PL" i="1" dirty="0">
                <a:latin typeface="Tahoma" pitchFamily="34" charset="0"/>
              </a:rPr>
              <a:t>x</a:t>
            </a:r>
            <a:r>
              <a:rPr lang="pl-PL" dirty="0">
                <a:latin typeface="Tahoma" pitchFamily="34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 startAt="5"/>
            </a:pPr>
            <a:r>
              <a:rPr lang="pl-PL" dirty="0">
                <a:latin typeface="Tahoma" pitchFamily="34" charset="0"/>
              </a:rPr>
              <a:t>Koniec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pl-PL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91680" y="1988840"/>
            <a:ext cx="8229600" cy="4525963"/>
          </a:xfrm>
        </p:spPr>
        <p:txBody>
          <a:bodyPr/>
          <a:lstStyle/>
          <a:p>
            <a:pPr marL="109728" indent="0">
              <a:buNone/>
            </a:pPr>
            <a:endParaRPr lang="pl-PL" dirty="0" smtClean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sz="4800" dirty="0" smtClean="0"/>
              <a:t>a’=(</a:t>
            </a:r>
            <a:r>
              <a:rPr lang="pl-PL" sz="4800" dirty="0" err="1" smtClean="0"/>
              <a:t>a+p</a:t>
            </a:r>
            <a:r>
              <a:rPr lang="pl-PL" sz="4800" dirty="0" smtClean="0"/>
              <a:t>/a)/2</a:t>
            </a:r>
            <a:endParaRPr lang="pl-PL" sz="4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8229600" cy="1143000"/>
          </a:xfrm>
        </p:spPr>
        <p:txBody>
          <a:bodyPr/>
          <a:lstStyle/>
          <a:p>
            <a:r>
              <a:rPr lang="pl-PL" dirty="0" smtClean="0"/>
              <a:t>algorytm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386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838200"/>
          </a:xfrm>
        </p:spPr>
        <p:txBody>
          <a:bodyPr/>
          <a:lstStyle/>
          <a:p>
            <a:pPr algn="ctr"/>
            <a:r>
              <a:rPr lang="pl-PL">
                <a:latin typeface="Tahoma" pitchFamily="34" charset="0"/>
              </a:rPr>
              <a:t>A teraz schemat blokowy</a:t>
            </a:r>
          </a:p>
        </p:txBody>
      </p:sp>
      <p:grpSp>
        <p:nvGrpSpPr>
          <p:cNvPr id="10289" name="Group 49"/>
          <p:cNvGrpSpPr>
            <a:grpSpLocks/>
          </p:cNvGrpSpPr>
          <p:nvPr/>
        </p:nvGrpSpPr>
        <p:grpSpPr bwMode="auto">
          <a:xfrm>
            <a:off x="4038600" y="1447800"/>
            <a:ext cx="1219200" cy="990600"/>
            <a:chOff x="2544" y="960"/>
            <a:chExt cx="768" cy="576"/>
          </a:xfrm>
        </p:grpSpPr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2544" y="960"/>
              <a:ext cx="7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l-PL"/>
                <a:t>START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29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</p:grpSp>
      <p:grpSp>
        <p:nvGrpSpPr>
          <p:cNvPr id="10291" name="Group 51"/>
          <p:cNvGrpSpPr>
            <a:grpSpLocks/>
          </p:cNvGrpSpPr>
          <p:nvPr/>
        </p:nvGrpSpPr>
        <p:grpSpPr bwMode="auto">
          <a:xfrm>
            <a:off x="3810000" y="2438400"/>
            <a:ext cx="1600200" cy="609600"/>
            <a:chOff x="2400" y="1536"/>
            <a:chExt cx="1008" cy="384"/>
          </a:xfrm>
        </p:grpSpPr>
        <p:grpSp>
          <p:nvGrpSpPr>
            <p:cNvPr id="10290" name="Group 50"/>
            <p:cNvGrpSpPr>
              <a:grpSpLocks/>
            </p:cNvGrpSpPr>
            <p:nvPr/>
          </p:nvGrpSpPr>
          <p:grpSpPr bwMode="auto">
            <a:xfrm>
              <a:off x="2400" y="1536"/>
              <a:ext cx="1008" cy="240"/>
              <a:chOff x="2352" y="1536"/>
              <a:chExt cx="1008" cy="240"/>
            </a:xfrm>
          </p:grpSpPr>
          <p:sp>
            <p:nvSpPr>
              <p:cNvPr id="10248" name="AutoShape 8"/>
              <p:cNvSpPr>
                <a:spLocks noChangeArrowheads="1"/>
              </p:cNvSpPr>
              <p:nvPr/>
            </p:nvSpPr>
            <p:spPr bwMode="auto">
              <a:xfrm>
                <a:off x="2352" y="1536"/>
                <a:ext cx="1008" cy="240"/>
              </a:xfrm>
              <a:prstGeom prst="flowChartInputOutpu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pl-PL"/>
                  <a:t>p, Eps</a:t>
                </a:r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 flipH="1">
                <a:off x="2400" y="153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</p:grp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292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4191000" y="3048000"/>
            <a:ext cx="990600" cy="609600"/>
            <a:chOff x="2640" y="1920"/>
            <a:chExt cx="624" cy="384"/>
          </a:xfrm>
        </p:grpSpPr>
        <p:sp>
          <p:nvSpPr>
            <p:cNvPr id="10254" name="AutoShape 14"/>
            <p:cNvSpPr>
              <a:spLocks noChangeArrowheads="1"/>
            </p:cNvSpPr>
            <p:nvPr/>
          </p:nvSpPr>
          <p:spPr bwMode="auto">
            <a:xfrm>
              <a:off x="2640" y="1920"/>
              <a:ext cx="62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l-PL"/>
                <a:t>x:=1</a:t>
              </a: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2928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</p:grpSp>
      <p:grpSp>
        <p:nvGrpSpPr>
          <p:cNvPr id="10293" name="Group 53"/>
          <p:cNvGrpSpPr>
            <a:grpSpLocks/>
          </p:cNvGrpSpPr>
          <p:nvPr/>
        </p:nvGrpSpPr>
        <p:grpSpPr bwMode="auto">
          <a:xfrm>
            <a:off x="2667000" y="3581400"/>
            <a:ext cx="3733800" cy="685800"/>
            <a:chOff x="1680" y="2256"/>
            <a:chExt cx="2352" cy="432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2640" y="2304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l-PL"/>
                <a:t>p&gt;0</a:t>
              </a: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3216" y="24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456" y="225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l-PL"/>
                <a:t>N</a:t>
              </a: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 flipH="1">
              <a:off x="1680" y="24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2064" y="225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l-PL"/>
                <a:t>T</a:t>
              </a:r>
            </a:p>
          </p:txBody>
        </p:sp>
      </p:grpSp>
      <p:grpSp>
        <p:nvGrpSpPr>
          <p:cNvPr id="10294" name="Group 54"/>
          <p:cNvGrpSpPr>
            <a:grpSpLocks/>
          </p:cNvGrpSpPr>
          <p:nvPr/>
        </p:nvGrpSpPr>
        <p:grpSpPr bwMode="auto">
          <a:xfrm>
            <a:off x="1752600" y="3962400"/>
            <a:ext cx="1905000" cy="1371600"/>
            <a:chOff x="1104" y="2496"/>
            <a:chExt cx="1200" cy="864"/>
          </a:xfrm>
        </p:grpSpPr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1680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0265" name="AutoShape 25"/>
            <p:cNvSpPr>
              <a:spLocks noChangeArrowheads="1"/>
            </p:cNvSpPr>
            <p:nvPr/>
          </p:nvSpPr>
          <p:spPr bwMode="auto">
            <a:xfrm>
              <a:off x="1104" y="2880"/>
              <a:ext cx="1200" cy="48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l-PL" sz="2000"/>
                <a:t>|x-p/x|&lt;=Eps</a:t>
              </a:r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533400" y="4191000"/>
            <a:ext cx="2133600" cy="1600200"/>
            <a:chOff x="336" y="2640"/>
            <a:chExt cx="1344" cy="1008"/>
          </a:xfrm>
        </p:grpSpPr>
        <p:grpSp>
          <p:nvGrpSpPr>
            <p:cNvPr id="10296" name="Group 56"/>
            <p:cNvGrpSpPr>
              <a:grpSpLocks/>
            </p:cNvGrpSpPr>
            <p:nvPr/>
          </p:nvGrpSpPr>
          <p:grpSpPr bwMode="auto">
            <a:xfrm>
              <a:off x="336" y="2640"/>
              <a:ext cx="1008" cy="1008"/>
              <a:chOff x="336" y="2640"/>
              <a:chExt cx="1008" cy="1008"/>
            </a:xfrm>
          </p:grpSpPr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 flipH="1">
                <a:off x="768" y="31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l-PL"/>
                  <a:t>N</a:t>
                </a:r>
              </a:p>
            </p:txBody>
          </p:sp>
          <p:sp>
            <p:nvSpPr>
              <p:cNvPr id="10275" name="Line 35"/>
              <p:cNvSpPr>
                <a:spLocks noChangeShapeType="1"/>
              </p:cNvSpPr>
              <p:nvPr/>
            </p:nvSpPr>
            <p:spPr bwMode="auto">
              <a:xfrm>
                <a:off x="768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  <p:sp>
            <p:nvSpPr>
              <p:cNvPr id="10276" name="AutoShape 36"/>
              <p:cNvSpPr>
                <a:spLocks noChangeArrowheads="1"/>
              </p:cNvSpPr>
              <p:nvPr/>
            </p:nvSpPr>
            <p:spPr bwMode="auto">
              <a:xfrm>
                <a:off x="480" y="3408"/>
                <a:ext cx="864" cy="240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pl-PL" sz="2000"/>
                  <a:t>x:=(x+p/x)/2</a:t>
                </a:r>
              </a:p>
            </p:txBody>
          </p:sp>
          <p:sp>
            <p:nvSpPr>
              <p:cNvPr id="10278" name="Line 38"/>
              <p:cNvSpPr>
                <a:spLocks noChangeShapeType="1"/>
              </p:cNvSpPr>
              <p:nvPr/>
            </p:nvSpPr>
            <p:spPr bwMode="auto">
              <a:xfrm flipH="1">
                <a:off x="33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  <p:sp>
            <p:nvSpPr>
              <p:cNvPr id="10279" name="Line 39"/>
              <p:cNvSpPr>
                <a:spLocks noChangeShapeType="1"/>
              </p:cNvSpPr>
              <p:nvPr/>
            </p:nvSpPr>
            <p:spPr bwMode="auto">
              <a:xfrm flipV="1">
                <a:off x="336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</p:grp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>
              <a:off x="336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</p:grpSp>
      <p:grpSp>
        <p:nvGrpSpPr>
          <p:cNvPr id="10315" name="Group 75"/>
          <p:cNvGrpSpPr>
            <a:grpSpLocks/>
          </p:cNvGrpSpPr>
          <p:nvPr/>
        </p:nvGrpSpPr>
        <p:grpSpPr bwMode="auto">
          <a:xfrm>
            <a:off x="3581400" y="4572000"/>
            <a:ext cx="1219200" cy="1905000"/>
            <a:chOff x="2256" y="2880"/>
            <a:chExt cx="768" cy="1200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2352" y="288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l-PL"/>
                <a:t>T</a:t>
              </a:r>
            </a:p>
          </p:txBody>
        </p:sp>
        <p:grpSp>
          <p:nvGrpSpPr>
            <p:cNvPr id="10295" name="Group 55"/>
            <p:cNvGrpSpPr>
              <a:grpSpLocks/>
            </p:cNvGrpSpPr>
            <p:nvPr/>
          </p:nvGrpSpPr>
          <p:grpSpPr bwMode="auto">
            <a:xfrm>
              <a:off x="2256" y="3120"/>
              <a:ext cx="768" cy="960"/>
              <a:chOff x="2256" y="3120"/>
              <a:chExt cx="768" cy="960"/>
            </a:xfrm>
          </p:grpSpPr>
          <p:sp>
            <p:nvSpPr>
              <p:cNvPr id="10268" name="Line 28"/>
              <p:cNvSpPr>
                <a:spLocks noChangeShapeType="1"/>
              </p:cNvSpPr>
              <p:nvPr/>
            </p:nvSpPr>
            <p:spPr bwMode="auto">
              <a:xfrm>
                <a:off x="2304" y="31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  <p:sp>
            <p:nvSpPr>
              <p:cNvPr id="10271" name="Line 31"/>
              <p:cNvSpPr>
                <a:spLocks noChangeShapeType="1"/>
              </p:cNvSpPr>
              <p:nvPr/>
            </p:nvSpPr>
            <p:spPr bwMode="auto">
              <a:xfrm>
                <a:off x="2688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  <p:sp>
            <p:nvSpPr>
              <p:cNvPr id="10272" name="AutoShape 32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768" cy="144"/>
              </a:xfrm>
              <a:prstGeom prst="flowChartInputOutpu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pl-PL" sz="2000"/>
                  <a:t>x</a:t>
                </a:r>
              </a:p>
            </p:txBody>
          </p:sp>
          <p:sp>
            <p:nvSpPr>
              <p:cNvPr id="10273" name="Line 33"/>
              <p:cNvSpPr>
                <a:spLocks noChangeShapeType="1"/>
              </p:cNvSpPr>
              <p:nvPr/>
            </p:nvSpPr>
            <p:spPr bwMode="auto">
              <a:xfrm flipH="1">
                <a:off x="2832" y="33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  <p:sp>
            <p:nvSpPr>
              <p:cNvPr id="10281" name="Line 41"/>
              <p:cNvSpPr>
                <a:spLocks noChangeShapeType="1"/>
              </p:cNvSpPr>
              <p:nvPr/>
            </p:nvSpPr>
            <p:spPr bwMode="auto">
              <a:xfrm>
                <a:off x="268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l-PL"/>
              </a:p>
            </p:txBody>
          </p:sp>
          <p:sp>
            <p:nvSpPr>
              <p:cNvPr id="10285" name="AutoShape 45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480" cy="336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pl-PL"/>
                  <a:t>STOP</a:t>
                </a:r>
              </a:p>
            </p:txBody>
          </p:sp>
        </p:grpSp>
      </p:grpSp>
      <p:grpSp>
        <p:nvGrpSpPr>
          <p:cNvPr id="10298" name="Group 58"/>
          <p:cNvGrpSpPr>
            <a:grpSpLocks/>
          </p:cNvGrpSpPr>
          <p:nvPr/>
        </p:nvGrpSpPr>
        <p:grpSpPr bwMode="auto">
          <a:xfrm>
            <a:off x="5334000" y="3962400"/>
            <a:ext cx="1828800" cy="1828800"/>
            <a:chOff x="3360" y="2496"/>
            <a:chExt cx="1152" cy="1152"/>
          </a:xfrm>
        </p:grpSpPr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4032" y="249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0282" name="AutoShape 42"/>
            <p:cNvSpPr>
              <a:spLocks noChangeArrowheads="1"/>
            </p:cNvSpPr>
            <p:nvPr/>
          </p:nvSpPr>
          <p:spPr bwMode="auto">
            <a:xfrm>
              <a:off x="3360" y="3360"/>
              <a:ext cx="1152" cy="192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l-PL" sz="2000"/>
                <a:t>Podaj p&gt;=0</a:t>
              </a:r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 flipH="1">
              <a:off x="4224" y="33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>
              <a:off x="3984" y="35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l-PL"/>
            </a:p>
          </p:txBody>
        </p:sp>
      </p:grpSp>
      <p:sp>
        <p:nvSpPr>
          <p:cNvPr id="10287" name="Line 47"/>
          <p:cNvSpPr>
            <a:spLocks noChangeShapeType="1"/>
          </p:cNvSpPr>
          <p:nvPr/>
        </p:nvSpPr>
        <p:spPr bwMode="auto">
          <a:xfrm flipH="1">
            <a:off x="4267200" y="5791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5943605" y="1774866"/>
            <a:ext cx="184293" cy="33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l-PL" sz="1600" b="1" dirty="0">
              <a:solidFill>
                <a:srgbClr val="070605"/>
              </a:solidFill>
              <a:latin typeface="Tahoma" pitchFamily="34" charset="0"/>
            </a:endParaRPr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1408315" y="2009876"/>
            <a:ext cx="2442960" cy="30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 sz="1400" b="1" dirty="0">
              <a:solidFill>
                <a:srgbClr val="070605"/>
              </a:solidFill>
              <a:latin typeface="Tahoma" pitchFamily="34" charset="0"/>
            </a:endParaRPr>
          </a:p>
        </p:txBody>
      </p:sp>
      <p:sp>
        <p:nvSpPr>
          <p:cNvPr id="10305" name="Text Box 65"/>
          <p:cNvSpPr txBox="1">
            <a:spLocks noChangeArrowheads="1"/>
          </p:cNvSpPr>
          <p:nvPr/>
        </p:nvSpPr>
        <p:spPr bwMode="auto">
          <a:xfrm>
            <a:off x="6994526" y="4197350"/>
            <a:ext cx="1841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l-PL" sz="1400" b="1" dirty="0">
              <a:solidFill>
                <a:srgbClr val="070605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pl-PL" sz="5400" dirty="0" smtClean="0"/>
              <a:t>Koniec</a:t>
            </a:r>
          </a:p>
          <a:p>
            <a:pPr marL="109728" indent="0">
              <a:buNone/>
            </a:pPr>
            <a:endParaRPr lang="pl-PL" sz="5400" dirty="0"/>
          </a:p>
          <a:p>
            <a:pPr marL="109728" indent="0">
              <a:buNone/>
            </a:pPr>
            <a:endParaRPr lang="pl-PL" sz="5400" dirty="0" smtClean="0"/>
          </a:p>
          <a:p>
            <a:pPr marL="109728" indent="0">
              <a:buNone/>
            </a:pPr>
            <a:r>
              <a:rPr lang="pl-PL" sz="2800" dirty="0" smtClean="0"/>
              <a:t>		Sebastian </a:t>
            </a:r>
            <a:r>
              <a:rPr lang="pl-PL" sz="2800" dirty="0" err="1" smtClean="0"/>
              <a:t>Grolewski</a:t>
            </a:r>
            <a:endParaRPr lang="pl-PL" sz="2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27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114</Words>
  <Application>Microsoft Office PowerPoint</Application>
  <PresentationFormat>Pokaz na ekranie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8" baseType="lpstr">
      <vt:lpstr>Hol</vt:lpstr>
      <vt:lpstr>Równanie</vt:lpstr>
      <vt:lpstr>Metoda Newtona  Raphsona </vt:lpstr>
      <vt:lpstr>Interpretacja geometryczna pierwiastka kwadratowego</vt:lpstr>
      <vt:lpstr>Lista kroków algorytmu</vt:lpstr>
      <vt:lpstr>algorytm</vt:lpstr>
      <vt:lpstr>A teraz schemat blokowy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Newtona  Raphsona</dc:title>
  <dc:creator>LO</dc:creator>
  <cp:lastModifiedBy>LO</cp:lastModifiedBy>
  <cp:revision>2</cp:revision>
  <dcterms:created xsi:type="dcterms:W3CDTF">2017-03-03T11:40:41Z</dcterms:created>
  <dcterms:modified xsi:type="dcterms:W3CDTF">2017-03-03T12:03:32Z</dcterms:modified>
</cp:coreProperties>
</file>