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58" r:id="rId7"/>
    <p:sldId id="257" r:id="rId8"/>
    <p:sldId id="263" r:id="rId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6" autoAdjust="0"/>
    <p:restoredTop sz="94660"/>
  </p:normalViewPr>
  <p:slideViewPr>
    <p:cSldViewPr>
      <p:cViewPr varScale="1">
        <p:scale>
          <a:sx n="66" d="100"/>
          <a:sy n="66" d="100"/>
        </p:scale>
        <p:origin x="-858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2017-03-07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2017-03-07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2017-03-07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2017-03-07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2017-03-07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2017-03-07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2017-03-07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2017-03-07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2017-03-07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2017-03-07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2017-03-07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2017-03-07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18qm7mlihns27jp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00608" y="0"/>
            <a:ext cx="12192000" cy="7101408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/>
            </a:r>
            <a:br>
              <a:rPr lang="pl-PL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</a:br>
            <a:r>
              <a:rPr lang="pl-PL" sz="67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CAŁKOWANIE NUMERYCZNE</a:t>
            </a:r>
            <a:r>
              <a:rPr lang="pl-PL" sz="67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/>
            </a:r>
            <a:br>
              <a:rPr lang="pl-PL" sz="67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</a:br>
            <a:r>
              <a:rPr lang="pl-PL" sz="67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-METODA TRAPEZÓW- </a:t>
            </a:r>
            <a:endParaRPr lang="pl-PL" sz="67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 descr="18qm7mlihns27jp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188640" y="0"/>
            <a:ext cx="11856640" cy="710140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260648"/>
            <a:ext cx="8229600" cy="1143000"/>
          </a:xfrm>
        </p:spPr>
        <p:txBody>
          <a:bodyPr>
            <a:normAutofit/>
          </a:bodyPr>
          <a:lstStyle/>
          <a:p>
            <a:r>
              <a:rPr lang="pl-PL" sz="6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CAŁKA</a:t>
            </a:r>
            <a:endParaRPr lang="pl-PL" sz="66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39552" y="4365104"/>
            <a:ext cx="8229600" cy="135639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l-PL" sz="4000" b="1" dirty="0" smtClean="0"/>
              <a:t>* </a:t>
            </a:r>
            <a:r>
              <a:rPr lang="pl-PL" sz="4000" b="1" u="sng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CAŁKOWANIE NUMERYCZNE</a:t>
            </a:r>
            <a:r>
              <a:rPr lang="pl-PL" sz="4000" b="1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- </a:t>
            </a:r>
            <a:r>
              <a:rPr lang="pl-PL" sz="4000" b="1" dirty="0" smtClean="0"/>
              <a:t>metoda polegająca na przybliżonym obliczaniu całek oznaczonych.</a:t>
            </a:r>
            <a:endParaRPr lang="pl-PL" sz="4000" b="1" dirty="0"/>
          </a:p>
        </p:txBody>
      </p:sp>
      <p:sp>
        <p:nvSpPr>
          <p:cNvPr id="4" name="Prostokąt 3"/>
          <p:cNvSpPr/>
          <p:nvPr/>
        </p:nvSpPr>
        <p:spPr>
          <a:xfrm>
            <a:off x="899592" y="1628800"/>
            <a:ext cx="2952328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b="1" dirty="0" smtClean="0"/>
              <a:t>NIEOZNACZONA</a:t>
            </a:r>
          </a:p>
          <a:p>
            <a:pPr algn="ctr"/>
            <a:r>
              <a:rPr lang="pl-PL" sz="2800" dirty="0" smtClean="0"/>
              <a:t>∫ f (x)dx</a:t>
            </a:r>
            <a:endParaRPr lang="pl-PL" sz="2800" b="1" dirty="0"/>
          </a:p>
        </p:txBody>
      </p:sp>
      <p:sp>
        <p:nvSpPr>
          <p:cNvPr id="5" name="Prostokąt 4"/>
          <p:cNvSpPr/>
          <p:nvPr/>
        </p:nvSpPr>
        <p:spPr>
          <a:xfrm>
            <a:off x="5220072" y="1340768"/>
            <a:ext cx="3096344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 smtClean="0"/>
              <a:t>      </a:t>
            </a:r>
          </a:p>
          <a:p>
            <a:pPr algn="ctr"/>
            <a:r>
              <a:rPr lang="pl-PL" sz="2800" b="1" dirty="0" smtClean="0"/>
              <a:t>OZNACZONA</a:t>
            </a:r>
          </a:p>
          <a:p>
            <a:r>
              <a:rPr lang="pl-PL" sz="2800" dirty="0" smtClean="0"/>
              <a:t> </a:t>
            </a:r>
            <a:r>
              <a:rPr lang="pl-PL" sz="2800" dirty="0" smtClean="0"/>
              <a:t>          </a:t>
            </a:r>
            <a:r>
              <a:rPr lang="pl-PL" sz="2000" dirty="0" smtClean="0"/>
              <a:t>a</a:t>
            </a:r>
          </a:p>
          <a:p>
            <a:pPr algn="ctr"/>
            <a:r>
              <a:rPr lang="pl-PL" sz="2800" dirty="0" smtClean="0"/>
              <a:t>∫  </a:t>
            </a:r>
            <a:r>
              <a:rPr lang="pl-PL" sz="2800" dirty="0" smtClean="0"/>
              <a:t>f (</a:t>
            </a:r>
            <a:r>
              <a:rPr lang="pl-PL" sz="2800" dirty="0" smtClean="0"/>
              <a:t>x)dx</a:t>
            </a:r>
          </a:p>
          <a:p>
            <a:r>
              <a:rPr lang="pl-PL" sz="2800" dirty="0" smtClean="0"/>
              <a:t> </a:t>
            </a:r>
            <a:r>
              <a:rPr lang="pl-PL" sz="2800" dirty="0" smtClean="0"/>
              <a:t>         </a:t>
            </a:r>
            <a:r>
              <a:rPr lang="pl-PL" sz="2000" dirty="0" smtClean="0"/>
              <a:t> b</a:t>
            </a:r>
          </a:p>
          <a:p>
            <a:pPr algn="ctr"/>
            <a:endParaRPr lang="pl-PL" sz="2400" b="1" dirty="0" smtClean="0"/>
          </a:p>
        </p:txBody>
      </p:sp>
      <p:cxnSp>
        <p:nvCxnSpPr>
          <p:cNvPr id="7" name="Łącznik prosty ze strzałką 6"/>
          <p:cNvCxnSpPr/>
          <p:nvPr/>
        </p:nvCxnSpPr>
        <p:spPr>
          <a:xfrm>
            <a:off x="5292080" y="980728"/>
            <a:ext cx="79208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ze strzałką 8"/>
          <p:cNvCxnSpPr/>
          <p:nvPr/>
        </p:nvCxnSpPr>
        <p:spPr>
          <a:xfrm flipH="1">
            <a:off x="2411760" y="1052736"/>
            <a:ext cx="57606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18qm7mlihns27jp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188640" y="0"/>
            <a:ext cx="11856640" cy="710140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23528" y="1628800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l-PL" sz="4000" b="1" u="sng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METODA TRAPEZÓW</a:t>
            </a:r>
            <a:r>
              <a:rPr lang="pl-PL" sz="4000" b="1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- </a:t>
            </a:r>
            <a:r>
              <a:rPr lang="pl-PL" sz="4000" b="1" dirty="0" smtClean="0"/>
              <a:t>polega na podzieleniu obszaru całkowanego na x przedziałów (trapezów)- ich pola sumuje się na końcu- dzięki temu możemy uzyskać dość dokładny wynik.</a:t>
            </a:r>
            <a:endParaRPr lang="pl-PL" sz="4000" b="1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18qm7mlihns27jp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188640" y="0"/>
            <a:ext cx="11856640" cy="710140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 descr="003_01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763688" y="836712"/>
            <a:ext cx="5461198" cy="5661442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18qm7mlihns27jp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044624" y="0"/>
            <a:ext cx="11856640" cy="710140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979712" y="188640"/>
            <a:ext cx="4608512" cy="1143000"/>
          </a:xfrm>
        </p:spPr>
        <p:txBody>
          <a:bodyPr>
            <a:normAutofit/>
          </a:bodyPr>
          <a:lstStyle/>
          <a:p>
            <a:r>
              <a:rPr lang="pl-PL" sz="6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WZÓR</a:t>
            </a:r>
            <a:endParaRPr lang="pl-PL" sz="66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 flipV="1">
            <a:off x="457200" y="6126163"/>
            <a:ext cx="8229600" cy="111149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0" y="2708920"/>
            <a:ext cx="42154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WYSOKOŚĆ TRAPEZU=</a:t>
            </a:r>
          </a:p>
          <a:p>
            <a:pPr algn="ctr"/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SZEROKOŚĆ JEDNEGO PRZEDZIAŁU:</a:t>
            </a:r>
          </a:p>
          <a:p>
            <a:pPr algn="ctr"/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         </a:t>
            </a:r>
            <a:r>
              <a:rPr lang="pl-PL" sz="2000" b="1" dirty="0" err="1" smtClean="0">
                <a:solidFill>
                  <a:schemeClr val="accent6">
                    <a:lumMod val="75000"/>
                  </a:schemeClr>
                </a:solidFill>
              </a:rPr>
              <a:t>q-p</a:t>
            </a:r>
            <a:endParaRPr lang="pl-PL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pl-PL" sz="2000" b="1" dirty="0" smtClean="0">
                <a:solidFill>
                  <a:schemeClr val="accent6">
                    <a:lumMod val="75000"/>
                  </a:schemeClr>
                </a:solidFill>
              </a:rPr>
              <a:t>                             dl=    n</a:t>
            </a:r>
            <a:endParaRPr lang="pl-PL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4054722" y="2708920"/>
            <a:ext cx="508927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solidFill>
                  <a:schemeClr val="accent3">
                    <a:lumMod val="50000"/>
                  </a:schemeClr>
                </a:solidFill>
              </a:rPr>
              <a:t>PODSTAWY TRAPEZU=</a:t>
            </a:r>
          </a:p>
          <a:p>
            <a:pPr algn="ctr"/>
            <a:r>
              <a:rPr lang="pl-PL" sz="2000" dirty="0" smtClean="0">
                <a:solidFill>
                  <a:schemeClr val="accent3">
                    <a:lumMod val="50000"/>
                  </a:schemeClr>
                </a:solidFill>
              </a:rPr>
              <a:t>WARTOŚĆ FUNKCJI DLA KOŃCÓW PRZEDZIAŁU:</a:t>
            </a:r>
          </a:p>
          <a:p>
            <a:pPr algn="ctr"/>
            <a:r>
              <a:rPr lang="pl-PL" sz="2000" b="1" dirty="0" smtClean="0">
                <a:solidFill>
                  <a:schemeClr val="accent3">
                    <a:lumMod val="50000"/>
                  </a:schemeClr>
                </a:solidFill>
              </a:rPr>
              <a:t>a=</a:t>
            </a:r>
            <a:r>
              <a:rPr lang="pl-PL" sz="20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pl-PL" sz="2000" b="1" dirty="0" smtClean="0">
                <a:solidFill>
                  <a:schemeClr val="accent3">
                    <a:lumMod val="50000"/>
                  </a:schemeClr>
                </a:solidFill>
              </a:rPr>
              <a:t>∫(</a:t>
            </a:r>
            <a:r>
              <a:rPr lang="pl-PL" sz="2000" b="1" dirty="0" err="1" smtClean="0">
                <a:solidFill>
                  <a:schemeClr val="accent3">
                    <a:lumMod val="50000"/>
                  </a:schemeClr>
                </a:solidFill>
              </a:rPr>
              <a:t>p+dl</a:t>
            </a:r>
            <a:r>
              <a:rPr lang="pl-PL" sz="2000" b="1" dirty="0" smtClean="0">
                <a:solidFill>
                  <a:schemeClr val="accent3">
                    <a:lumMod val="50000"/>
                  </a:schemeClr>
                </a:solidFill>
              </a:rPr>
              <a:t>(i-1))</a:t>
            </a:r>
          </a:p>
          <a:p>
            <a:pPr algn="ctr"/>
            <a:r>
              <a:rPr lang="pl-PL" sz="2000" b="1" dirty="0" smtClean="0">
                <a:solidFill>
                  <a:schemeClr val="accent3">
                    <a:lumMod val="50000"/>
                  </a:schemeClr>
                </a:solidFill>
              </a:rPr>
              <a:t>b=</a:t>
            </a:r>
            <a:r>
              <a:rPr lang="pl-PL" sz="20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pl-PL" sz="2000" b="1" dirty="0" smtClean="0">
                <a:solidFill>
                  <a:schemeClr val="accent3">
                    <a:lumMod val="50000"/>
                  </a:schemeClr>
                </a:solidFill>
              </a:rPr>
              <a:t>∫(</a:t>
            </a:r>
            <a:r>
              <a:rPr lang="pl-PL" sz="2000" b="1" dirty="0" err="1" smtClean="0">
                <a:solidFill>
                  <a:schemeClr val="accent3">
                    <a:lumMod val="50000"/>
                  </a:schemeClr>
                </a:solidFill>
              </a:rPr>
              <a:t>p+dl*i</a:t>
            </a:r>
            <a:r>
              <a:rPr lang="pl-PL" sz="2000" b="1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</a:p>
          <a:p>
            <a:pPr algn="ctr"/>
            <a:endParaRPr lang="pl-PL" sz="2000" dirty="0" smtClean="0"/>
          </a:p>
          <a:p>
            <a:endParaRPr lang="pl-PL" dirty="0"/>
          </a:p>
        </p:txBody>
      </p:sp>
      <p:sp>
        <p:nvSpPr>
          <p:cNvPr id="9" name="pole tekstowe 8"/>
          <p:cNvSpPr txBox="1"/>
          <p:nvPr/>
        </p:nvSpPr>
        <p:spPr>
          <a:xfrm>
            <a:off x="3275856" y="1268760"/>
            <a:ext cx="22405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dirty="0" smtClean="0">
                <a:solidFill>
                  <a:schemeClr val="accent1"/>
                </a:solidFill>
              </a:rPr>
              <a:t>POLE TRAPEZU:</a:t>
            </a:r>
          </a:p>
          <a:p>
            <a:r>
              <a:rPr lang="pl-PL" sz="2400" b="1" dirty="0" smtClean="0">
                <a:solidFill>
                  <a:schemeClr val="accent1"/>
                </a:solidFill>
              </a:rPr>
              <a:t>        </a:t>
            </a:r>
            <a:r>
              <a:rPr lang="pl-PL" sz="2400" b="1" dirty="0" err="1" smtClean="0">
                <a:solidFill>
                  <a:schemeClr val="accent1"/>
                </a:solidFill>
              </a:rPr>
              <a:t>a+b</a:t>
            </a:r>
            <a:r>
              <a:rPr lang="pl-PL" sz="2400" b="1" dirty="0" smtClean="0">
                <a:solidFill>
                  <a:schemeClr val="accent1"/>
                </a:solidFill>
              </a:rPr>
              <a:t> </a:t>
            </a:r>
          </a:p>
          <a:p>
            <a:r>
              <a:rPr lang="pl-PL" sz="2400" b="1" dirty="0" smtClean="0">
                <a:solidFill>
                  <a:schemeClr val="accent1"/>
                </a:solidFill>
              </a:rPr>
              <a:t>          2      *dl</a:t>
            </a:r>
            <a:endParaRPr lang="pl-PL" sz="2400" b="1" dirty="0">
              <a:solidFill>
                <a:schemeClr val="accent1"/>
              </a:solidFill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156639" y="4437112"/>
            <a:ext cx="90893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dirty="0" smtClean="0"/>
              <a:t>CAŁKOWITA POWIERZCHNIA OBSZARU WYNOSI:</a:t>
            </a:r>
          </a:p>
          <a:p>
            <a:r>
              <a:rPr lang="pl-PL" sz="2400" dirty="0" smtClean="0"/>
              <a:t>            </a:t>
            </a:r>
            <a:r>
              <a:rPr lang="pl-PL" sz="2400" b="1" dirty="0" smtClean="0"/>
              <a:t> </a:t>
            </a:r>
            <a:r>
              <a:rPr lang="pl-PL" sz="2400" b="1" dirty="0" smtClean="0"/>
              <a:t>∫(p)+</a:t>
            </a:r>
            <a:r>
              <a:rPr lang="pl-PL" sz="2400" b="1" dirty="0" smtClean="0"/>
              <a:t> </a:t>
            </a:r>
            <a:r>
              <a:rPr lang="pl-PL" sz="2400" b="1" dirty="0" smtClean="0"/>
              <a:t>∫(</a:t>
            </a:r>
            <a:r>
              <a:rPr lang="pl-PL" sz="2400" b="1" dirty="0" err="1" smtClean="0"/>
              <a:t>p+dl</a:t>
            </a:r>
            <a:r>
              <a:rPr lang="pl-PL" sz="2400" b="1" dirty="0" smtClean="0"/>
              <a:t>)              </a:t>
            </a:r>
            <a:r>
              <a:rPr lang="pl-PL" sz="2400" b="1" dirty="0" smtClean="0"/>
              <a:t>∫(p)+ ∫(</a:t>
            </a:r>
            <a:r>
              <a:rPr lang="pl-PL" sz="2400" b="1" dirty="0" err="1" smtClean="0"/>
              <a:t>p+dl</a:t>
            </a:r>
            <a:r>
              <a:rPr lang="pl-PL" sz="2400" b="1" dirty="0" smtClean="0"/>
              <a:t>)             </a:t>
            </a:r>
            <a:r>
              <a:rPr lang="pl-PL" sz="2400" b="1" dirty="0" smtClean="0"/>
              <a:t>∫(p)+ ∫(</a:t>
            </a:r>
            <a:r>
              <a:rPr lang="pl-PL" sz="2400" b="1" dirty="0" err="1" smtClean="0"/>
              <a:t>p+dl</a:t>
            </a:r>
            <a:r>
              <a:rPr lang="pl-PL" sz="2400" b="1" dirty="0" smtClean="0"/>
              <a:t>) </a:t>
            </a:r>
            <a:r>
              <a:rPr lang="pl-PL" sz="2400" b="1" dirty="0" smtClean="0"/>
              <a:t> </a:t>
            </a:r>
            <a:endParaRPr lang="pl-PL" sz="2400" dirty="0" smtClean="0"/>
          </a:p>
          <a:p>
            <a:r>
              <a:rPr lang="pl-PL" sz="2400" b="1" dirty="0" smtClean="0"/>
              <a:t>pole=             2  </a:t>
            </a:r>
            <a:r>
              <a:rPr lang="pl-PL" sz="2400" dirty="0" smtClean="0"/>
              <a:t>          </a:t>
            </a:r>
            <a:r>
              <a:rPr lang="pl-PL" sz="2400" b="1" dirty="0" smtClean="0"/>
              <a:t>*dl +             2              </a:t>
            </a:r>
            <a:r>
              <a:rPr lang="pl-PL" sz="2400" b="1" dirty="0" smtClean="0"/>
              <a:t>*dl </a:t>
            </a:r>
            <a:r>
              <a:rPr lang="pl-PL" sz="2400" b="1" dirty="0" smtClean="0"/>
              <a:t>+          2                *</a:t>
            </a:r>
            <a:r>
              <a:rPr lang="pl-PL" sz="2400" b="1" dirty="0" smtClean="0"/>
              <a:t>dl </a:t>
            </a:r>
            <a:r>
              <a:rPr lang="pl-PL" sz="2400" b="1" dirty="0" smtClean="0"/>
              <a:t>+   …</a:t>
            </a:r>
            <a:endParaRPr lang="pl-PL" sz="2400" b="1" dirty="0"/>
          </a:p>
        </p:txBody>
      </p:sp>
      <p:cxnSp>
        <p:nvCxnSpPr>
          <p:cNvPr id="30" name="Łącznik prosty 29"/>
          <p:cNvCxnSpPr/>
          <p:nvPr/>
        </p:nvCxnSpPr>
        <p:spPr>
          <a:xfrm>
            <a:off x="3851920" y="2060848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31"/>
          <p:cNvCxnSpPr/>
          <p:nvPr/>
        </p:nvCxnSpPr>
        <p:spPr>
          <a:xfrm>
            <a:off x="2123728" y="3717032"/>
            <a:ext cx="43204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prosty 33"/>
          <p:cNvCxnSpPr/>
          <p:nvPr/>
        </p:nvCxnSpPr>
        <p:spPr>
          <a:xfrm>
            <a:off x="1043608" y="5229200"/>
            <a:ext cx="1728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y 36"/>
          <p:cNvCxnSpPr/>
          <p:nvPr/>
        </p:nvCxnSpPr>
        <p:spPr>
          <a:xfrm>
            <a:off x="3563888" y="5229200"/>
            <a:ext cx="16561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38"/>
          <p:cNvCxnSpPr/>
          <p:nvPr/>
        </p:nvCxnSpPr>
        <p:spPr>
          <a:xfrm>
            <a:off x="6084168" y="5229200"/>
            <a:ext cx="15841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18qm7mlihns27jp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72616" y="0"/>
            <a:ext cx="11856640" cy="710140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1143000"/>
          </a:xfrm>
        </p:spPr>
        <p:txBody>
          <a:bodyPr>
            <a:noAutofit/>
          </a:bodyPr>
          <a:lstStyle/>
          <a:p>
            <a:r>
              <a:rPr lang="pl-PL" sz="80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ALGORYTM</a:t>
            </a:r>
            <a:endParaRPr lang="pl-PL" sz="80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18qm7mlihns27jp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72616" y="0"/>
            <a:ext cx="11856640" cy="710140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092280" y="1556792"/>
            <a:ext cx="8229600" cy="1143000"/>
          </a:xfrm>
        </p:spPr>
        <p:txBody>
          <a:bodyPr>
            <a:normAutofit/>
          </a:bodyPr>
          <a:lstStyle/>
          <a:p>
            <a:endParaRPr lang="pl-PL" sz="60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172400" y="5949280"/>
            <a:ext cx="514400" cy="176883"/>
          </a:xfrm>
        </p:spPr>
        <p:txBody>
          <a:bodyPr>
            <a:normAutofit fontScale="25000" lnSpcReduction="20000"/>
          </a:bodyPr>
          <a:lstStyle/>
          <a:p>
            <a:endParaRPr lang="pl-PL" dirty="0"/>
          </a:p>
        </p:txBody>
      </p:sp>
      <p:sp>
        <p:nvSpPr>
          <p:cNvPr id="5" name="Elipsa 4"/>
          <p:cNvSpPr/>
          <p:nvPr/>
        </p:nvSpPr>
        <p:spPr>
          <a:xfrm>
            <a:off x="3635896" y="188640"/>
            <a:ext cx="158417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START</a:t>
            </a:r>
            <a:endParaRPr lang="pl-PL" b="1" dirty="0"/>
          </a:p>
        </p:txBody>
      </p:sp>
      <p:sp>
        <p:nvSpPr>
          <p:cNvPr id="7" name="Elipsa 6"/>
          <p:cNvSpPr/>
          <p:nvPr/>
        </p:nvSpPr>
        <p:spPr>
          <a:xfrm>
            <a:off x="3635896" y="6209928"/>
            <a:ext cx="151216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STOP</a:t>
            </a:r>
            <a:endParaRPr lang="pl-PL" b="1" dirty="0"/>
          </a:p>
        </p:txBody>
      </p:sp>
      <p:sp>
        <p:nvSpPr>
          <p:cNvPr id="8" name="Schemat blokowy: dane 7"/>
          <p:cNvSpPr/>
          <p:nvPr/>
        </p:nvSpPr>
        <p:spPr>
          <a:xfrm>
            <a:off x="2987824" y="1052736"/>
            <a:ext cx="2808312" cy="4320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wczytaj: </a:t>
            </a:r>
            <a:r>
              <a:rPr lang="pl-PL" b="1" dirty="0" err="1" smtClean="0"/>
              <a:t>p,q,n</a:t>
            </a:r>
            <a:endParaRPr lang="pl-PL" b="1" dirty="0"/>
          </a:p>
        </p:txBody>
      </p:sp>
      <p:sp>
        <p:nvSpPr>
          <p:cNvPr id="9" name="Schemat blokowy: dane 8"/>
          <p:cNvSpPr/>
          <p:nvPr/>
        </p:nvSpPr>
        <p:spPr>
          <a:xfrm>
            <a:off x="683568" y="6021288"/>
            <a:ext cx="2304256" cy="50405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wypisz: pole</a:t>
            </a:r>
            <a:endParaRPr lang="pl-PL" b="1" dirty="0"/>
          </a:p>
        </p:txBody>
      </p:sp>
      <p:sp>
        <p:nvSpPr>
          <p:cNvPr id="10" name="Schemat blokowy: proces 9"/>
          <p:cNvSpPr/>
          <p:nvPr/>
        </p:nvSpPr>
        <p:spPr>
          <a:xfrm>
            <a:off x="3707904" y="1772816"/>
            <a:ext cx="1440160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dl=(</a:t>
            </a:r>
            <a:r>
              <a:rPr lang="pl-PL" b="1" dirty="0" err="1" smtClean="0"/>
              <a:t>q-p</a:t>
            </a:r>
            <a:r>
              <a:rPr lang="pl-PL" b="1" dirty="0" smtClean="0"/>
              <a:t>)/n</a:t>
            </a:r>
            <a:endParaRPr lang="pl-PL" b="1" dirty="0"/>
          </a:p>
        </p:txBody>
      </p:sp>
      <p:sp>
        <p:nvSpPr>
          <p:cNvPr id="11" name="Schemat blokowy: proces 10"/>
          <p:cNvSpPr/>
          <p:nvPr/>
        </p:nvSpPr>
        <p:spPr>
          <a:xfrm>
            <a:off x="5868144" y="5949280"/>
            <a:ext cx="1440160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i=i+1</a:t>
            </a:r>
            <a:endParaRPr lang="pl-PL" b="1" dirty="0"/>
          </a:p>
        </p:txBody>
      </p:sp>
      <p:sp>
        <p:nvSpPr>
          <p:cNvPr id="12" name="Schemat blokowy: proces 11"/>
          <p:cNvSpPr/>
          <p:nvPr/>
        </p:nvSpPr>
        <p:spPr>
          <a:xfrm>
            <a:off x="3707904" y="3429000"/>
            <a:ext cx="1440160" cy="432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i=1</a:t>
            </a:r>
            <a:endParaRPr lang="pl-PL" b="1" dirty="0"/>
          </a:p>
        </p:txBody>
      </p:sp>
      <p:sp>
        <p:nvSpPr>
          <p:cNvPr id="13" name="Schemat blokowy: proces 12"/>
          <p:cNvSpPr/>
          <p:nvPr/>
        </p:nvSpPr>
        <p:spPr>
          <a:xfrm>
            <a:off x="3707904" y="2636912"/>
            <a:ext cx="1440160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s=0</a:t>
            </a:r>
            <a:endParaRPr lang="pl-PL" b="1" dirty="0"/>
          </a:p>
        </p:txBody>
      </p:sp>
      <p:sp>
        <p:nvSpPr>
          <p:cNvPr id="14" name="Schemat blokowy: decyzja 13"/>
          <p:cNvSpPr/>
          <p:nvPr/>
        </p:nvSpPr>
        <p:spPr>
          <a:xfrm>
            <a:off x="3851920" y="4221088"/>
            <a:ext cx="1224136" cy="10801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 smtClean="0"/>
              <a:t>i&lt;n</a:t>
            </a:r>
            <a:endParaRPr lang="pl-PL" b="1" dirty="0"/>
          </a:p>
        </p:txBody>
      </p:sp>
      <p:sp>
        <p:nvSpPr>
          <p:cNvPr id="15" name="Schemat blokowy: proces 14"/>
          <p:cNvSpPr/>
          <p:nvPr/>
        </p:nvSpPr>
        <p:spPr>
          <a:xfrm>
            <a:off x="611560" y="5085184"/>
            <a:ext cx="266429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 smtClean="0"/>
              <a:t>pole=dl</a:t>
            </a:r>
            <a:r>
              <a:rPr lang="pl-PL" b="1" dirty="0" smtClean="0"/>
              <a:t>/2*(</a:t>
            </a:r>
            <a:r>
              <a:rPr lang="pl-PL" b="1" dirty="0" err="1" smtClean="0"/>
              <a:t>abs</a:t>
            </a:r>
            <a:r>
              <a:rPr lang="pl-PL" b="1" dirty="0" smtClean="0"/>
              <a:t>(F(q))+2*s)</a:t>
            </a:r>
            <a:endParaRPr lang="pl-PL" b="1" dirty="0"/>
          </a:p>
        </p:txBody>
      </p:sp>
      <p:sp>
        <p:nvSpPr>
          <p:cNvPr id="16" name="Schemat blokowy: proces 15"/>
          <p:cNvSpPr/>
          <p:nvPr/>
        </p:nvSpPr>
        <p:spPr>
          <a:xfrm>
            <a:off x="5508104" y="5013176"/>
            <a:ext cx="2304256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 smtClean="0"/>
              <a:t>s+=abs</a:t>
            </a:r>
            <a:r>
              <a:rPr lang="pl-PL" b="1" dirty="0" smtClean="0"/>
              <a:t>(F(</a:t>
            </a:r>
            <a:r>
              <a:rPr lang="pl-PL" b="1" dirty="0" err="1" smtClean="0"/>
              <a:t>p+i*dl</a:t>
            </a:r>
            <a:r>
              <a:rPr lang="pl-PL" b="1" dirty="0" smtClean="0"/>
              <a:t>))</a:t>
            </a:r>
            <a:endParaRPr lang="pl-PL" b="1" dirty="0"/>
          </a:p>
        </p:txBody>
      </p:sp>
      <p:cxnSp>
        <p:nvCxnSpPr>
          <p:cNvPr id="18" name="Łącznik prosty ze strzałką 17"/>
          <p:cNvCxnSpPr/>
          <p:nvPr/>
        </p:nvCxnSpPr>
        <p:spPr>
          <a:xfrm>
            <a:off x="4427984" y="83671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ze strzałką 24"/>
          <p:cNvCxnSpPr/>
          <p:nvPr/>
        </p:nvCxnSpPr>
        <p:spPr>
          <a:xfrm>
            <a:off x="4427984" y="155679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ze strzałką 26"/>
          <p:cNvCxnSpPr/>
          <p:nvPr/>
        </p:nvCxnSpPr>
        <p:spPr>
          <a:xfrm>
            <a:off x="4427984" y="234888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ze strzałką 31"/>
          <p:cNvCxnSpPr/>
          <p:nvPr/>
        </p:nvCxnSpPr>
        <p:spPr>
          <a:xfrm>
            <a:off x="4427984" y="3212976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prosty ze strzałką 33"/>
          <p:cNvCxnSpPr/>
          <p:nvPr/>
        </p:nvCxnSpPr>
        <p:spPr>
          <a:xfrm>
            <a:off x="4427984" y="393305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Łącznik prosty ze strzałką 41"/>
          <p:cNvCxnSpPr/>
          <p:nvPr/>
        </p:nvCxnSpPr>
        <p:spPr>
          <a:xfrm flipH="1">
            <a:off x="2123728" y="4725144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Łącznik prosty ze strzałką 43"/>
          <p:cNvCxnSpPr/>
          <p:nvPr/>
        </p:nvCxnSpPr>
        <p:spPr>
          <a:xfrm>
            <a:off x="2123728" y="472514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Łącznik prosty ze strzałką 45"/>
          <p:cNvCxnSpPr/>
          <p:nvPr/>
        </p:nvCxnSpPr>
        <p:spPr>
          <a:xfrm>
            <a:off x="2051720" y="573325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Łącznik prosty ze strzałką 51"/>
          <p:cNvCxnSpPr/>
          <p:nvPr/>
        </p:nvCxnSpPr>
        <p:spPr>
          <a:xfrm>
            <a:off x="1979712" y="6597352"/>
            <a:ext cx="0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Łącznik prosty ze strzałką 53"/>
          <p:cNvCxnSpPr/>
          <p:nvPr/>
        </p:nvCxnSpPr>
        <p:spPr>
          <a:xfrm>
            <a:off x="1979712" y="6669360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Łącznik prosty ze strzałką 55"/>
          <p:cNvCxnSpPr/>
          <p:nvPr/>
        </p:nvCxnSpPr>
        <p:spPr>
          <a:xfrm flipV="1">
            <a:off x="3203848" y="587727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Łącznik prosty ze strzałką 57"/>
          <p:cNvCxnSpPr/>
          <p:nvPr/>
        </p:nvCxnSpPr>
        <p:spPr>
          <a:xfrm>
            <a:off x="3203848" y="5877272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Łącznik prosty ze strzałką 59"/>
          <p:cNvCxnSpPr/>
          <p:nvPr/>
        </p:nvCxnSpPr>
        <p:spPr>
          <a:xfrm>
            <a:off x="4355976" y="587727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Łącznik prosty ze strzałką 61"/>
          <p:cNvCxnSpPr/>
          <p:nvPr/>
        </p:nvCxnSpPr>
        <p:spPr>
          <a:xfrm>
            <a:off x="5148064" y="4725144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Łącznik prosty ze strzałką 63"/>
          <p:cNvCxnSpPr/>
          <p:nvPr/>
        </p:nvCxnSpPr>
        <p:spPr>
          <a:xfrm>
            <a:off x="6588224" y="472514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Łącznik prosty ze strzałką 68"/>
          <p:cNvCxnSpPr/>
          <p:nvPr/>
        </p:nvCxnSpPr>
        <p:spPr>
          <a:xfrm>
            <a:off x="6588224" y="5805264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Łącznik prosty ze strzałką 74"/>
          <p:cNvCxnSpPr/>
          <p:nvPr/>
        </p:nvCxnSpPr>
        <p:spPr>
          <a:xfrm flipV="1">
            <a:off x="8244408" y="4221088"/>
            <a:ext cx="0" cy="2636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Łącznik prosty ze strzałką 76"/>
          <p:cNvCxnSpPr/>
          <p:nvPr/>
        </p:nvCxnSpPr>
        <p:spPr>
          <a:xfrm flipH="1">
            <a:off x="4572000" y="4221088"/>
            <a:ext cx="36724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Łącznik prosty ze strzałką 78"/>
          <p:cNvCxnSpPr/>
          <p:nvPr/>
        </p:nvCxnSpPr>
        <p:spPr>
          <a:xfrm>
            <a:off x="6588224" y="68580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Łącznik prosty ze strzałką 81"/>
          <p:cNvCxnSpPr/>
          <p:nvPr/>
        </p:nvCxnSpPr>
        <p:spPr>
          <a:xfrm flipV="1">
            <a:off x="9612560" y="6597352"/>
            <a:ext cx="0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Łącznik prosty ze strzałką 92"/>
          <p:cNvCxnSpPr/>
          <p:nvPr/>
        </p:nvCxnSpPr>
        <p:spPr>
          <a:xfrm>
            <a:off x="6588224" y="6669360"/>
            <a:ext cx="0" cy="18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Łącznik prosty ze strzałką 98"/>
          <p:cNvCxnSpPr/>
          <p:nvPr/>
        </p:nvCxnSpPr>
        <p:spPr>
          <a:xfrm>
            <a:off x="6588224" y="6858000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pole tekstowe 100"/>
          <p:cNvSpPr txBox="1"/>
          <p:nvPr/>
        </p:nvSpPr>
        <p:spPr>
          <a:xfrm>
            <a:off x="2843808" y="4437112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NIE</a:t>
            </a:r>
            <a:endParaRPr lang="pl-PL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2" name="pole tekstowe 101"/>
          <p:cNvSpPr txBox="1"/>
          <p:nvPr/>
        </p:nvSpPr>
        <p:spPr>
          <a:xfrm>
            <a:off x="5652120" y="4437112"/>
            <a:ext cx="5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TAK</a:t>
            </a:r>
            <a:endParaRPr lang="pl-PL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>
            <a:noAutofit/>
          </a:bodyPr>
          <a:lstStyle/>
          <a:p>
            <a:r>
              <a:rPr lang="pl-PL" sz="80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KONIEC </a:t>
            </a:r>
            <a:r>
              <a:rPr lang="pl-PL" sz="80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sym typeface="Wingdings" pitchFamily="2" charset="2"/>
              </a:rPr>
              <a:t></a:t>
            </a:r>
            <a:endParaRPr lang="pl-PL" sz="80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364088" y="5961037"/>
            <a:ext cx="2890664" cy="896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l-PL" dirty="0" smtClean="0">
                <a:solidFill>
                  <a:schemeClr val="accent1"/>
                </a:solidFill>
              </a:rPr>
              <a:t>Weronika Polak</a:t>
            </a:r>
          </a:p>
          <a:p>
            <a:pPr>
              <a:buNone/>
            </a:pPr>
            <a:r>
              <a:rPr lang="pl-PL" dirty="0" smtClean="0">
                <a:solidFill>
                  <a:schemeClr val="accent1"/>
                </a:solidFill>
              </a:rPr>
              <a:t>Krzysztof Bednarek</a:t>
            </a:r>
            <a:endParaRPr lang="pl-PL" dirty="0">
              <a:solidFill>
                <a:schemeClr val="accent1"/>
              </a:solidFill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8377443" y="6093296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err="1" smtClean="0">
                <a:solidFill>
                  <a:schemeClr val="accent1"/>
                </a:solidFill>
              </a:rPr>
              <a:t>kl</a:t>
            </a:r>
            <a:r>
              <a:rPr lang="pl-PL" sz="2400" dirty="0" smtClean="0">
                <a:solidFill>
                  <a:schemeClr val="accent1"/>
                </a:solidFill>
              </a:rPr>
              <a:t> 2a</a:t>
            </a:r>
            <a:endParaRPr lang="pl-PL" sz="2400" dirty="0">
              <a:solidFill>
                <a:schemeClr val="accent1"/>
              </a:solidFill>
            </a:endParaRPr>
          </a:p>
        </p:txBody>
      </p:sp>
      <p:pic>
        <p:nvPicPr>
          <p:cNvPr id="5" name="Obraz 4" descr="18qm7mlihns27jp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72616" y="0"/>
            <a:ext cx="11856640" cy="710140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181</Words>
  <Application>Microsoft Office PowerPoint</Application>
  <PresentationFormat>Pokaz na ekranie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Motyw pakietu Office</vt:lpstr>
      <vt:lpstr> CAŁKOWANIE NUMERYCZNE -METODA TRAPEZÓW- </vt:lpstr>
      <vt:lpstr>CAŁKA</vt:lpstr>
      <vt:lpstr>Slajd 3</vt:lpstr>
      <vt:lpstr>Slajd 4</vt:lpstr>
      <vt:lpstr>WZÓR</vt:lpstr>
      <vt:lpstr>ALGORYTM</vt:lpstr>
      <vt:lpstr>Slajd 7</vt:lpstr>
      <vt:lpstr>KONIEC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CAŁKOWANIE NUMERYCZNE -METODA TRAPEZÓW-</dc:title>
  <dc:creator>Girls</dc:creator>
  <cp:lastModifiedBy>Iwona</cp:lastModifiedBy>
  <cp:revision>30</cp:revision>
  <dcterms:created xsi:type="dcterms:W3CDTF">2017-03-07T17:37:29Z</dcterms:created>
  <dcterms:modified xsi:type="dcterms:W3CDTF">2017-03-07T22:04:41Z</dcterms:modified>
</cp:coreProperties>
</file>