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283" r:id="rId4"/>
    <p:sldId id="266" r:id="rId5"/>
    <p:sldId id="274" r:id="rId6"/>
    <p:sldId id="275" r:id="rId7"/>
    <p:sldId id="276" r:id="rId8"/>
    <p:sldId id="278" r:id="rId9"/>
    <p:sldId id="279"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56"/>
  </p:normalViewPr>
  <p:slideViewPr>
    <p:cSldViewPr snapToGrid="0" snapToObjects="1">
      <p:cViewPr varScale="1">
        <p:scale>
          <a:sx n="103" d="100"/>
          <a:sy n="103" d="100"/>
        </p:scale>
        <p:origin x="15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CD820-2385-2744-AFBE-CBCCCB2C67E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5D942-F388-934C-9E87-18EE7086DB5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1E3A1F7-1FF2-314D-9047-8169535DDA4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1E3A1F7-1FF2-314D-9047-8169535DDA4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1E3A1F7-1FF2-314D-9047-8169535DDA4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1E3A1F7-1FF2-314D-9047-8169535DDA4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3A1F7-1FF2-314D-9047-8169535DDA4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1E3A1F7-1FF2-314D-9047-8169535DDA4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1E3A1F7-1FF2-314D-9047-8169535DDA4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57DD3-55F5-CE4C-BA30-2265192E45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3A1F7-1FF2-314D-9047-8169535DDA4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57DD3-55F5-CE4C-BA30-2265192E45D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4200" dirty="0">
                <a:solidFill>
                  <a:srgbClr val="080808"/>
                </a:solidFill>
                <a:latin typeface="Times New Roman" panose="02020603050405020304" charset="0"/>
                <a:ea typeface="Times New Roman" panose="02020603050405020304" charset="0"/>
                <a:cs typeface="Times New Roman" panose="02020603050405020304" charset="0"/>
              </a:rPr>
              <a:t>Overview of SEO</a:t>
            </a:r>
            <a:endParaRPr lang="en-US" sz="4200" dirty="0">
              <a:solidFill>
                <a:srgbClr val="080808"/>
              </a:solidFill>
              <a:latin typeface="Times New Roman" panose="02020603050405020304" charset="0"/>
              <a:ea typeface="Times New Roman" panose="02020603050405020304" charset="0"/>
              <a:cs typeface="Times New Roman" panose="02020603050405020304" charset="0"/>
            </a:endParaRPr>
          </a:p>
        </p:txBody>
      </p:sp>
      <p:sp>
        <p:nvSpPr>
          <p:cNvPr id="26" name="Freeform: Shape 25"/>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(14)</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6"/>
            </a:pPr>
            <a:r>
              <a:rPr lang="en-US" sz="2200" b="1" dirty="0">
                <a:latin typeface="Times New Roman" panose="02020603050405020304" charset="0"/>
                <a:ea typeface="Times New Roman" panose="02020603050405020304" charset="0"/>
                <a:cs typeface="Times New Roman" panose="02020603050405020304" charset="0"/>
              </a:rPr>
              <a:t>Searcher Intent: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The important takeaway here is that, determining searcher intent remains a challenge; and when the searcher’s intent is broad, there is ample opportunity to leverage your content assets with SEO.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As an SEO practitioner, you should be aware that some of the visitors that you attract to your site may have arrived for the wrong reasons (i.e., they were really looking for something else), and these visitors are not likely to help you achieve your digital marketing goals.</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 Part of your task in performing SEO is to maintain a high level of relevance in the content placed on the pages you manage, to help minimize this level of waste— while still attempting to maximize your overall presence in the SERPs and gain brand exposure. </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(15)</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6"/>
            </a:pPr>
            <a:r>
              <a:rPr lang="en-US" sz="2200" b="1" dirty="0">
                <a:latin typeface="Times New Roman" panose="02020603050405020304" charset="0"/>
                <a:ea typeface="Times New Roman" panose="02020603050405020304" charset="0"/>
                <a:cs typeface="Times New Roman" panose="02020603050405020304" charset="0"/>
              </a:rPr>
              <a:t>Searcher Intent: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The important takeaway here is that, determining searcher intent remains a challenge; and when the searcher’s intent is broad, there is ample opportunity to leverage your content assets with SEO.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As an SEO practitioner, you should be aware that some of the visitors that you attract to your site may have arrived for the wrong reasons (i.e., they were really looking for something else), and these visitors are not likely to help you achieve your digital marketing goals.</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 Part of your task in performing SEO is to maintain a high level of relevance in the content placed on the pages you manage, to help minimize this level of waste— while still attempting to maximize your overall presence in the SERPs and gain brand exposure. </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Topics Covered</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rmAutofit/>
          </a:bodyPr>
          <a:lstStyle/>
          <a:p>
            <a:r>
              <a:rPr lang="en-US" sz="2200" dirty="0">
                <a:latin typeface="Times New Roman" panose="02020603050405020304" charset="0"/>
                <a:ea typeface="Times New Roman" panose="02020603050405020304" charset="0"/>
                <a:cs typeface="Times New Roman" panose="02020603050405020304" charset="0"/>
              </a:rPr>
              <a:t>A Challenge for Search Marketers and Search Engines Continued from Lecture 1</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b="1" dirty="0">
                <a:latin typeface="Times New Roman" panose="02020603050405020304" charset="0"/>
                <a:ea typeface="Times New Roman" panose="02020603050405020304" charset="0"/>
                <a:cs typeface="Times New Roman" panose="02020603050405020304" charset="0"/>
              </a:rPr>
              <a:t>Transactional Queries</a:t>
            </a:r>
            <a:endParaRPr lang="en-US" sz="2200" b="1" dirty="0">
              <a:latin typeface="Times New Roman" panose="02020603050405020304" charset="0"/>
              <a:ea typeface="Times New Roman" panose="02020603050405020304" charset="0"/>
              <a:cs typeface="Times New Roman" panose="02020603050405020304" charset="0"/>
            </a:endParaRPr>
          </a:p>
          <a:p>
            <a:pPr lvl="1"/>
            <a:r>
              <a:rPr lang="en-US" sz="2200" b="1" dirty="0">
                <a:latin typeface="Times New Roman" panose="02020603050405020304" charset="0"/>
                <a:ea typeface="Times New Roman" panose="02020603050405020304" charset="0"/>
                <a:cs typeface="Times New Roman" panose="02020603050405020304" charset="0"/>
              </a:rPr>
              <a:t>Local Queries</a:t>
            </a:r>
            <a:endParaRPr lang="en-US" sz="2200" b="1" dirty="0">
              <a:latin typeface="Times New Roman" panose="02020603050405020304" charset="0"/>
              <a:ea typeface="Times New Roman" panose="02020603050405020304" charset="0"/>
              <a:cs typeface="Times New Roman" panose="02020603050405020304" charset="0"/>
            </a:endParaRPr>
          </a:p>
          <a:p>
            <a:pPr lvl="1"/>
            <a:r>
              <a:rPr lang="en-US" sz="2200" b="1" dirty="0">
                <a:latin typeface="Times New Roman" panose="02020603050405020304" charset="0"/>
                <a:ea typeface="Times New Roman" panose="02020603050405020304" charset="0"/>
                <a:cs typeface="Times New Roman" panose="02020603050405020304" charset="0"/>
              </a:rPr>
              <a:t>Adaptive Search</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b="1" dirty="0">
                <a:latin typeface="Times New Roman" panose="02020603050405020304" charset="0"/>
                <a:ea typeface="Times New Roman" panose="02020603050405020304" charset="0"/>
                <a:cs typeface="Times New Roman" panose="02020603050405020304" charset="0"/>
              </a:rPr>
              <a:t>Searcher Intent</a:t>
            </a:r>
            <a:endParaRPr lang="en-US" sz="2200" dirty="0"/>
          </a:p>
        </p:txBody>
      </p:sp>
      <p:sp>
        <p:nvSpPr>
          <p:cNvPr id="23" name="Rectangle 22"/>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(7)</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3"/>
            </a:pPr>
            <a:r>
              <a:rPr lang="en-US" sz="2200" b="1" dirty="0">
                <a:latin typeface="Times New Roman" panose="02020603050405020304" charset="0"/>
                <a:ea typeface="Times New Roman" panose="02020603050405020304" charset="0"/>
                <a:cs typeface="Times New Roman" panose="02020603050405020304" charset="0"/>
              </a:rPr>
              <a:t>Transactional Queries </a:t>
            </a:r>
            <a:r>
              <a:rPr lang="en-US" sz="2200" dirty="0">
                <a:latin typeface="Times New Roman" panose="02020603050405020304" charset="0"/>
                <a:ea typeface="Times New Roman" panose="02020603050405020304" charset="0"/>
                <a:cs typeface="Times New Roman" panose="02020603050405020304" charset="0"/>
              </a:rPr>
              <a:t>:Transactional searches don’t necessarily have to involve a credit card or immediate financial transaction. </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dirty="0">
                <a:latin typeface="Times New Roman" panose="02020603050405020304" charset="0"/>
                <a:ea typeface="Times New Roman" panose="02020603050405020304" charset="0"/>
                <a:cs typeface="Times New Roman" panose="02020603050405020304" charset="0"/>
              </a:rPr>
              <a:t>Creating a Pinterest account, signing up for a free trial account at </a:t>
            </a:r>
            <a:r>
              <a:rPr lang="en-US" sz="2200" dirty="0" err="1">
                <a:latin typeface="Times New Roman" panose="02020603050405020304" charset="0"/>
                <a:ea typeface="Times New Roman" panose="02020603050405020304" charset="0"/>
                <a:cs typeface="Times New Roman" panose="02020603050405020304" charset="0"/>
              </a:rPr>
              <a:t>DomainTools</a:t>
            </a:r>
            <a:r>
              <a:rPr lang="en-US" sz="2200" dirty="0">
                <a:latin typeface="Times New Roman" panose="02020603050405020304" charset="0"/>
                <a:ea typeface="Times New Roman" panose="02020603050405020304" charset="0"/>
                <a:cs typeface="Times New Roman" panose="02020603050405020304" charset="0"/>
              </a:rPr>
              <a:t> (http://</a:t>
            </a:r>
            <a:r>
              <a:rPr lang="en-US" sz="2200" dirty="0" err="1">
                <a:latin typeface="Times New Roman" panose="02020603050405020304" charset="0"/>
                <a:ea typeface="Times New Roman" panose="02020603050405020304" charset="0"/>
                <a:cs typeface="Times New Roman" panose="02020603050405020304" charset="0"/>
              </a:rPr>
              <a:t>www.domaintools.com</a:t>
            </a:r>
            <a:r>
              <a:rPr lang="en-US" sz="2200" dirty="0">
                <a:latin typeface="Times New Roman" panose="02020603050405020304" charset="0"/>
                <a:ea typeface="Times New Roman" panose="02020603050405020304" charset="0"/>
                <a:cs typeface="Times New Roman" panose="02020603050405020304" charset="0"/>
              </a:rPr>
              <a:t>), or finding the best local Japanese restaurant for dinner tonight are all transactional queries. </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i="1" dirty="0">
                <a:latin typeface="Times New Roman" panose="02020603050405020304" charset="0"/>
                <a:ea typeface="Times New Roman" panose="02020603050405020304" charset="0"/>
                <a:cs typeface="Times New Roman" panose="02020603050405020304" charset="0"/>
              </a:rPr>
              <a:t>Opportunities: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Achieve transaction</a:t>
            </a:r>
            <a:r>
              <a:rPr lang="en-US" sz="2200" dirty="0">
                <a:latin typeface="Times New Roman" panose="02020603050405020304" charset="0"/>
                <a:ea typeface="Times New Roman" panose="02020603050405020304" charset="0"/>
                <a:cs typeface="Times New Roman" panose="02020603050405020304" charset="0"/>
              </a:rPr>
              <a:t> (financial or other). </a:t>
            </a:r>
            <a:endParaRPr lang="en-US" sz="2200" dirty="0">
              <a:effectLst/>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i="1" dirty="0">
                <a:solidFill>
                  <a:srgbClr val="FF0000"/>
                </a:solidFill>
                <a:latin typeface="Times New Roman" panose="02020603050405020304" charset="0"/>
                <a:ea typeface="Times New Roman" panose="02020603050405020304" charset="0"/>
                <a:cs typeface="Times New Roman" panose="02020603050405020304" charset="0"/>
              </a:rPr>
              <a:t>Average traffic value: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Very high</a:t>
            </a:r>
            <a:r>
              <a:rPr lang="en-US" sz="2200" dirty="0">
                <a:latin typeface="Times New Roman" panose="02020603050405020304" charset="0"/>
                <a:ea typeface="Times New Roman" panose="02020603050405020304" charset="0"/>
                <a:cs typeface="Times New Roman" panose="02020603050405020304" charset="0"/>
              </a:rPr>
              <a:t>. Transactions from these queries may not be immediate and it’s up to the site receiving the related traffic to provide enough value to the user to convert them on their site or to make enough of an impression so that the user comes back and converts later. </a:t>
            </a:r>
            <a:endParaRPr lang="en-US" sz="2200" dirty="0">
              <a:effectLst/>
              <a:latin typeface="Times New Roman" panose="02020603050405020304" charset="0"/>
              <a:ea typeface="Times New Roman" panose="02020603050405020304" charset="0"/>
              <a:cs typeface="Times New Roman" panose="02020603050405020304" charset="0"/>
            </a:endParaRPr>
          </a:p>
          <a:p>
            <a:pPr marL="457200" lvl="1" indent="0">
              <a:buNone/>
            </a:pPr>
            <a:endParaRPr lang="en-US" sz="1800" dirty="0">
              <a:effectLst/>
              <a:latin typeface="Times New Roman" panose="02020603050405020304" charset="0"/>
              <a:ea typeface="Times New Roman" panose="02020603050405020304" charset="0"/>
              <a:cs typeface="Times New Roman" panose="02020603050405020304" charset="0"/>
            </a:endParaRPr>
          </a:p>
          <a:p>
            <a:pPr lvl="1"/>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(8)</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4"/>
            </a:pPr>
            <a:r>
              <a:rPr lang="en-US" sz="2200" b="1" dirty="0">
                <a:solidFill>
                  <a:srgbClr val="FF0000"/>
                </a:solidFill>
                <a:latin typeface="Times New Roman" panose="02020603050405020304" charset="0"/>
                <a:ea typeface="Times New Roman" panose="02020603050405020304" charset="0"/>
                <a:cs typeface="Times New Roman" panose="02020603050405020304" charset="0"/>
              </a:rPr>
              <a:t>Local Queries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a:t>
            </a:r>
            <a:r>
              <a:rPr lang="en-US" sz="2200" dirty="0">
                <a:latin typeface="Times New Roman" panose="02020603050405020304" charset="0"/>
                <a:ea typeface="Times New Roman" panose="02020603050405020304" charset="0"/>
                <a:cs typeface="Times New Roman" panose="02020603050405020304" charset="0"/>
              </a:rPr>
              <a:t>As the name implies, local searches relate to users seeking information on things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near to a specific location</a:t>
            </a:r>
            <a:r>
              <a:rPr lang="en-US" sz="2200" dirty="0">
                <a:latin typeface="Times New Roman" panose="02020603050405020304" charset="0"/>
                <a:ea typeface="Times New Roman" panose="02020603050405020304" charset="0"/>
                <a:cs typeface="Times New Roman" panose="02020603050405020304" charset="0"/>
              </a:rPr>
              <a:t>, such as where they currently are, or close to a location that they have referenced in the query. </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dirty="0">
                <a:latin typeface="Times New Roman" panose="02020603050405020304" charset="0"/>
                <a:ea typeface="Times New Roman" panose="02020603050405020304" charset="0"/>
                <a:cs typeface="Times New Roman" panose="02020603050405020304" charset="0"/>
              </a:rPr>
              <a:t>Examples might include looking for directions to the local park, a place to buy a slice of pizza, or the closest movie theater. </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dirty="0">
                <a:latin typeface="Times New Roman" panose="02020603050405020304" charset="0"/>
                <a:ea typeface="Times New Roman" panose="02020603050405020304" charset="0"/>
                <a:cs typeface="Times New Roman" panose="02020603050405020304" charset="0"/>
              </a:rPr>
              <a:t>Local queries are not an intent in the same way that navigational, informational, and transactional are, but represent a sub class that cuts across all types of queries. </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dirty="0">
                <a:latin typeface="Times New Roman" panose="02020603050405020304" charset="0"/>
                <a:ea typeface="Times New Roman" panose="02020603050405020304" charset="0"/>
                <a:cs typeface="Times New Roman" panose="02020603050405020304" charset="0"/>
              </a:rPr>
              <a:t>Many local queries are transactional but they differ as they relate to actions or transactions that will occur in person, but you can have navigational or informational local queries as well. </a:t>
            </a:r>
            <a:endParaRPr lang="en-US" sz="2200" dirty="0">
              <a:effectLst/>
              <a:latin typeface="Times New Roman" panose="02020603050405020304" charset="0"/>
              <a:ea typeface="Times New Roman" panose="02020603050405020304" charset="0"/>
              <a:cs typeface="Times New Roman" panose="02020603050405020304" charset="0"/>
            </a:endParaRPr>
          </a:p>
          <a:p>
            <a:pPr lvl="1"/>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(9)</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4"/>
            </a:pPr>
            <a:r>
              <a:rPr lang="en-US" sz="2200" b="1" dirty="0">
                <a:latin typeface="Times New Roman" panose="02020603050405020304" charset="0"/>
                <a:ea typeface="Times New Roman" panose="02020603050405020304" charset="0"/>
                <a:cs typeface="Times New Roman" panose="02020603050405020304" charset="0"/>
              </a:rPr>
              <a:t>Local Queries </a:t>
            </a:r>
            <a:r>
              <a:rPr lang="en-US" sz="2200" dirty="0">
                <a:latin typeface="Times New Roman" panose="02020603050405020304" charset="0"/>
                <a:ea typeface="Times New Roman" panose="02020603050405020304" charset="0"/>
                <a:cs typeface="Times New Roman" panose="02020603050405020304" charset="0"/>
              </a:rPr>
              <a:t>:</a:t>
            </a:r>
            <a:endParaRPr lang="en-US" sz="2200" dirty="0">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i="1" dirty="0">
                <a:latin typeface="Times New Roman" panose="02020603050405020304" charset="0"/>
                <a:ea typeface="Times New Roman" panose="02020603050405020304" charset="0"/>
                <a:cs typeface="Times New Roman" panose="02020603050405020304" charset="0"/>
              </a:rPr>
              <a:t>Opportunities: </a:t>
            </a:r>
            <a:r>
              <a:rPr lang="en-US" sz="2200" dirty="0">
                <a:latin typeface="Times New Roman" panose="02020603050405020304" charset="0"/>
                <a:ea typeface="Times New Roman" panose="02020603050405020304" charset="0"/>
                <a:cs typeface="Times New Roman" panose="02020603050405020304" charset="0"/>
              </a:rPr>
              <a:t>Drive foot traffic based on the proximity of the searcher. Offers a strong potential to achieve a transaction (financial or other). </a:t>
            </a:r>
            <a:endParaRPr lang="en-US" sz="2200" dirty="0">
              <a:effectLst/>
              <a:latin typeface="Times New Roman" panose="02020603050405020304" charset="0"/>
              <a:ea typeface="Times New Roman" panose="02020603050405020304" charset="0"/>
              <a:cs typeface="Times New Roman" panose="02020603050405020304" charset="0"/>
            </a:endParaRPr>
          </a:p>
          <a:p>
            <a:pPr marL="457200" lvl="1" indent="0">
              <a:buNone/>
            </a:pPr>
            <a:r>
              <a:rPr lang="en-US" sz="2200" i="1" dirty="0">
                <a:latin typeface="Times New Roman" panose="02020603050405020304" charset="0"/>
                <a:ea typeface="Times New Roman" panose="02020603050405020304" charset="0"/>
                <a:cs typeface="Times New Roman" panose="02020603050405020304" charset="0"/>
              </a:rPr>
              <a:t>Average traffic value: </a:t>
            </a:r>
            <a:r>
              <a:rPr lang="en-US" sz="2200" dirty="0">
                <a:latin typeface="Times New Roman" panose="02020603050405020304" charset="0"/>
                <a:ea typeface="Times New Roman" panose="02020603050405020304" charset="0"/>
                <a:cs typeface="Times New Roman" panose="02020603050405020304" charset="0"/>
              </a:rPr>
              <a:t>Very high. When users search on something near them the probability that they are interested in direct interaction, and possibly a near-term transaction is high. We can see that in the way that Google has tailored their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SERPs </a:t>
            </a:r>
            <a:r>
              <a:rPr lang="en-US" sz="2200" dirty="0">
                <a:latin typeface="Times New Roman" panose="02020603050405020304" charset="0"/>
                <a:ea typeface="Times New Roman" panose="02020603050405020304" charset="0"/>
                <a:cs typeface="Times New Roman" panose="02020603050405020304" charset="0"/>
              </a:rPr>
              <a:t>for local queries to meet this demand. </a:t>
            </a:r>
            <a:endParaRPr lang="en-US" sz="2200" dirty="0">
              <a:effectLst/>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(10)</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5"/>
            </a:pPr>
            <a:r>
              <a:rPr lang="en-US" sz="2200" b="1" dirty="0">
                <a:latin typeface="Times New Roman" panose="02020603050405020304" charset="0"/>
                <a:ea typeface="Times New Roman" panose="02020603050405020304" charset="0"/>
                <a:cs typeface="Times New Roman" panose="02020603050405020304" charset="0"/>
              </a:rPr>
              <a:t>Adaptive Search </a:t>
            </a:r>
            <a:r>
              <a:rPr lang="en-US" sz="2200" dirty="0">
                <a:latin typeface="Times New Roman" panose="02020603050405020304" charset="0"/>
                <a:ea typeface="Times New Roman" panose="02020603050405020304" charset="0"/>
                <a:cs typeface="Times New Roman" panose="02020603050405020304" charset="0"/>
              </a:rPr>
              <a:t>:The search engines also look at sequences of search queries to determine intent. You can verify this by trying search sequences where you search for related businesses one after another.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For example, if you’re searching for a ball bearing manufacturer, you might try a search on “</a:t>
            </a:r>
            <a:r>
              <a:rPr lang="en-US" sz="2200" dirty="0" err="1">
                <a:latin typeface="Times New Roman" panose="02020603050405020304" charset="0"/>
                <a:ea typeface="Times New Roman" panose="02020603050405020304" charset="0"/>
                <a:cs typeface="Times New Roman" panose="02020603050405020304" charset="0"/>
              </a:rPr>
              <a:t>Schaeffler</a:t>
            </a:r>
            <a:r>
              <a:rPr lang="en-US" sz="2200" dirty="0">
                <a:latin typeface="Times New Roman" panose="02020603050405020304" charset="0"/>
                <a:ea typeface="Times New Roman" panose="02020603050405020304" charset="0"/>
                <a:cs typeface="Times New Roman" panose="02020603050405020304" charset="0"/>
              </a:rPr>
              <a:t>” and then follow that with a search on Timken (which is a ball bearings manufacturer)</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 Normally these would simply behave as navigational searches and provide you with links to the company web sites.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But, when you perform these two queries in succession, Google learns that you’re in research mode and they provide you a modified form of result, with many different ball bearings manufacturers shown in a carousel format at the top of the search results. </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(11)</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6"/>
            </a:pPr>
            <a:r>
              <a:rPr lang="en-US" sz="2200" b="1" dirty="0">
                <a:latin typeface="Times New Roman" panose="02020603050405020304" charset="0"/>
                <a:ea typeface="Times New Roman" panose="02020603050405020304" charset="0"/>
                <a:cs typeface="Times New Roman" panose="02020603050405020304" charset="0"/>
              </a:rPr>
              <a:t>Searcher Intent: </a:t>
            </a:r>
            <a:r>
              <a:rPr lang="en-US" sz="2200" dirty="0">
                <a:latin typeface="Times New Roman" panose="02020603050405020304" charset="0"/>
                <a:ea typeface="Times New Roman" panose="02020603050405020304" charset="0"/>
                <a:cs typeface="Times New Roman" panose="02020603050405020304" charset="0"/>
              </a:rPr>
              <a:t>When you are building keyword research charts for clients or on your own sites, it can be incredibly valuable to determine the intent of each of your primary keywords. Table 1-2 shows some examples:</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6"/>
            </a:pPr>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This type of analysis can help you determine where to concentrate content and links, as well as where to place ads.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3109" y="2797858"/>
            <a:ext cx="9067800" cy="2298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(12)</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fontScale="92500" lnSpcReduction="10000"/>
          </a:bodyPr>
          <a:lstStyle/>
          <a:p>
            <a:pPr marL="457200" indent="-457200">
              <a:buFont typeface="+mj-lt"/>
              <a:buAutoNum type="arabicPeriod" startAt="6"/>
            </a:pPr>
            <a:r>
              <a:rPr lang="en-US" sz="2400" b="1" dirty="0">
                <a:latin typeface="Times New Roman" panose="02020603050405020304" charset="0"/>
                <a:ea typeface="Times New Roman" panose="02020603050405020304" charset="0"/>
                <a:cs typeface="Times New Roman" panose="02020603050405020304" charset="0"/>
              </a:rPr>
              <a:t>Searcher Intent: </a:t>
            </a:r>
            <a:endParaRPr lang="en-US" sz="2400" b="1" dirty="0">
              <a:latin typeface="Times New Roman" panose="02020603050405020304" charset="0"/>
              <a:ea typeface="Times New Roman" panose="02020603050405020304" charset="0"/>
              <a:cs typeface="Times New Roman" panose="02020603050405020304" charset="0"/>
            </a:endParaRPr>
          </a:p>
          <a:p>
            <a:pPr lvl="1"/>
            <a:r>
              <a:rPr lang="en-US" dirty="0">
                <a:latin typeface="Times New Roman" panose="02020603050405020304" charset="0"/>
                <a:ea typeface="Times New Roman" panose="02020603050405020304" charset="0"/>
                <a:cs typeface="Times New Roman" panose="02020603050405020304" charset="0"/>
              </a:rPr>
              <a:t>Hopefully, this data can help you to think carefully about how to serve different kinds of searchers based on their individual intents, and how to concentrate your efforts in the best possible areas. </a:t>
            </a:r>
            <a:endParaRPr lang="en-US" dirty="0">
              <a:latin typeface="Times New Roman" panose="02020603050405020304" charset="0"/>
              <a:ea typeface="Times New Roman" panose="02020603050405020304" charset="0"/>
              <a:cs typeface="Times New Roman" panose="02020603050405020304" charset="0"/>
            </a:endParaRPr>
          </a:p>
          <a:p>
            <a:pPr lvl="1"/>
            <a:r>
              <a:rPr lang="en-US" dirty="0">
                <a:latin typeface="Times New Roman" panose="02020603050405020304" charset="0"/>
                <a:ea typeface="Times New Roman" panose="02020603050405020304" charset="0"/>
                <a:cs typeface="Times New Roman" panose="02020603050405020304" charset="0"/>
              </a:rPr>
              <a:t>Although informational queries are less likely to immediately convert into sales, this does not mean you should forgo pursuing rankings on these queries; getting your informative content in front of users seeking information can be incredibly valuable and can turn users into potential customers. </a:t>
            </a:r>
            <a:endParaRPr lang="en-US" dirty="0">
              <a:latin typeface="Times New Roman" panose="02020603050405020304" charset="0"/>
              <a:ea typeface="Times New Roman" panose="02020603050405020304" charset="0"/>
              <a:cs typeface="Times New Roman" panose="02020603050405020304" charset="0"/>
            </a:endParaRPr>
          </a:p>
          <a:p>
            <a:pPr lvl="1"/>
            <a:r>
              <a:rPr lang="en-US" dirty="0">
                <a:latin typeface="Times New Roman" panose="02020603050405020304" charset="0"/>
                <a:ea typeface="Times New Roman" panose="02020603050405020304" charset="0"/>
                <a:cs typeface="Times New Roman" panose="02020603050405020304" charset="0"/>
              </a:rPr>
              <a:t>One problem in search is that when most searchers formulate their search queries, their input is limited to just a handful of words (Per Figure 1.2 78.8% of queries consist of one to four words). </a:t>
            </a:r>
            <a:endParaRPr lang="en-US" dirty="0">
              <a:latin typeface="Times New Roman" panose="02020603050405020304" charset="0"/>
              <a:ea typeface="Times New Roman" panose="02020603050405020304" charset="0"/>
              <a:cs typeface="Times New Roman" panose="02020603050405020304" charset="0"/>
            </a:endParaRPr>
          </a:p>
          <a:p>
            <a:pPr lvl="1"/>
            <a:r>
              <a:rPr lang="en-US" dirty="0">
                <a:latin typeface="Times New Roman" panose="02020603050405020304" charset="0"/>
                <a:ea typeface="Times New Roman" panose="02020603050405020304" charset="0"/>
                <a:cs typeface="Times New Roman" panose="02020603050405020304" charset="0"/>
              </a:rPr>
              <a:t>Because most people don’t have a keen understanding of how search engines work, they often provide queries that are too general or that are presented in a way that does not provide the search engine (or the marketer) with what it needs to determine, with 100% accuracy 100% of the time, their specific intent. </a:t>
            </a:r>
            <a:endParaRPr lang="en-US" dirty="0">
              <a:latin typeface="Times New Roman" panose="02020603050405020304" charset="0"/>
              <a:ea typeface="Times New Roman" panose="02020603050405020304" charset="0"/>
              <a:cs typeface="Times New Roman" panose="02020603050405020304" charset="0"/>
            </a:endParaRPr>
          </a:p>
          <a:p>
            <a:pPr lvl="2"/>
            <a:endParaRPr lang="en-US" sz="18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Determining User Intent: A Challenge for Search Marketers and Search Engines (13)</a:t>
            </a:r>
            <a:endParaRPr lang="en-US" sz="4200" dirty="0">
              <a:effectLst/>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74253"/>
            <a:ext cx="10905066" cy="4502709"/>
          </a:xfrm>
        </p:spPr>
        <p:txBody>
          <a:bodyPr>
            <a:normAutofit/>
          </a:bodyPr>
          <a:lstStyle/>
          <a:p>
            <a:pPr marL="457200" indent="-457200">
              <a:buFont typeface="+mj-lt"/>
              <a:buAutoNum type="arabicPeriod" startAt="6"/>
            </a:pPr>
            <a:r>
              <a:rPr lang="en-US" sz="2200" b="1" dirty="0">
                <a:latin typeface="Times New Roman" panose="02020603050405020304" charset="0"/>
                <a:ea typeface="Times New Roman" panose="02020603050405020304" charset="0"/>
                <a:cs typeface="Times New Roman" panose="02020603050405020304" charset="0"/>
              </a:rPr>
              <a:t>Searcher Intent: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Some search engine users may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not have a specific intent</a:t>
            </a:r>
            <a:r>
              <a:rPr lang="en-US" sz="2200" dirty="0">
                <a:latin typeface="Times New Roman" panose="02020603050405020304" charset="0"/>
                <a:ea typeface="Times New Roman" panose="02020603050405020304" charset="0"/>
                <a:cs typeface="Times New Roman" panose="02020603050405020304" charset="0"/>
              </a:rPr>
              <a:t> behind a query beyond curiosity about a currently trending topic or a general subject matter.</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While this can make it challenging for a search engine to deliver relevant results, it poses a great opportunity for the digital marketer to capture the mind of someone who may not know what they are looking for - but who is interested in the subsequent variety of results the search engine delivers in response.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These types of general queries are important to most businesses because they often get the brand and site on the searcher’s radar, which initiates the process of building trust with the user.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Over time the user will move on to more specific searches that are more transactional or navigational in nature </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startAt="4"/>
            </a:pPr>
            <a:endParaRPr lang="en-US" sz="2200" dirty="0">
              <a:effectLst/>
              <a:latin typeface="Times New Roman" panose="02020603050405020304" charset="0"/>
              <a:ea typeface="Times New Roman" panose="02020603050405020304" charset="0"/>
              <a:cs typeface="Times New Roman" panose="02020603050405020304" charset="0"/>
            </a:endParaRPr>
          </a:p>
          <a:p>
            <a:endParaRPr lang="en-US" sz="2400" dirty="0"/>
          </a:p>
          <a:p>
            <a:endParaRPr lang="en-US" sz="2400" dirty="0">
              <a:effectLst/>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7130</Words>
  <Application>WPS 文字</Application>
  <PresentationFormat>Widescreen</PresentationFormat>
  <Paragraphs>106</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Arial</vt:lpstr>
      <vt:lpstr>Times New Roman</vt:lpstr>
      <vt:lpstr>Calibri</vt:lpstr>
      <vt:lpstr>Helvetica Neue</vt:lpstr>
      <vt:lpstr>微软雅黑</vt:lpstr>
      <vt:lpstr>汉仪旗黑</vt:lpstr>
      <vt:lpstr>宋体</vt:lpstr>
      <vt:lpstr>Arial Unicode MS</vt:lpstr>
      <vt:lpstr>Calibri Light</vt:lpstr>
      <vt:lpstr>DengXian</vt:lpstr>
      <vt:lpstr>汉仪中等线KW</vt:lpstr>
      <vt:lpstr>汉仪书宋二KW</vt:lpstr>
      <vt:lpstr>Office Theme</vt:lpstr>
      <vt:lpstr>Overview of SEO</vt:lpstr>
      <vt:lpstr>Topics Covered</vt:lpstr>
      <vt:lpstr>Determining User Intent: A Challenge for Search Marketers and Search Engines (7)</vt:lpstr>
      <vt:lpstr>Determining User Intent: A Challenge for Search Marketers and Search Engines (8)</vt:lpstr>
      <vt:lpstr>Determining User Intent: A Challenge for Search Marketers and Search Engines (9)</vt:lpstr>
      <vt:lpstr>Determining User Intent: A Challenge for Search Marketers and Search Engines (10)</vt:lpstr>
      <vt:lpstr>Determining User Intent: A Challenge for Search Marketers and Search Engines (11)</vt:lpstr>
      <vt:lpstr>Determining User Intent: A Challenge for Search Marketers and Search Engines (12)</vt:lpstr>
      <vt:lpstr>Determining User Intent: A Challenge for Search Marketers and Search Engines (13)</vt:lpstr>
      <vt:lpstr>Determining User Intent: A Challenge for Search Marketers and Search Engines (14)</vt:lpstr>
      <vt:lpstr>Determining User Intent: A Challenge for Search Marketers and Search Engines (15)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Jaspinder Kaur</dc:creator>
  <cp:lastModifiedBy>猫</cp:lastModifiedBy>
  <cp:revision>34</cp:revision>
  <dcterms:created xsi:type="dcterms:W3CDTF">2023-05-24T15:59:53Z</dcterms:created>
  <dcterms:modified xsi:type="dcterms:W3CDTF">2023-05-24T15:59:53Z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FAE4CA29E038D0BF79346E64844F7E8C</vt:lpwstr>
  </property>
  <property fmtid="{D5CDD505-2E9C-101B-9397-08002B2CF9AE}" pid="3" name="KSOProductBuildVer">
    <vt:lpwstr>2052-4.2.2.6882</vt:lpwstr>
  </property>
</Properties>
</file>