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83" r:id="rId3"/>
    <p:sldId id="266" r:id="rId4"/>
    <p:sldId id="274" r:id="rId5"/>
    <p:sldId id="284" r:id="rId6"/>
    <p:sldId id="285" r:id="rId7"/>
    <p:sldId id="275" r:id="rId8"/>
    <p:sldId id="286" r:id="rId9"/>
    <p:sldId id="276" r:id="rId10"/>
    <p:sldId id="287" r:id="rId11"/>
    <p:sldId id="288" r:id="rId12"/>
    <p:sldId id="289" r:id="rId13"/>
    <p:sldId id="290" r:id="rId14"/>
    <p:sldId id="279" r:id="rId15"/>
    <p:sldId id="291" r:id="rId16"/>
    <p:sldId id="292" r:id="rId17"/>
    <p:sldId id="293" r:id="rId18"/>
    <p:sldId id="280" r:id="rId19"/>
    <p:sldId id="294" r:id="rId20"/>
    <p:sldId id="295" r:id="rId21"/>
    <p:sldId id="296" r:id="rId22"/>
    <p:sldId id="281" r:id="rId23"/>
    <p:sldId id="297" r:id="rId24"/>
    <p:sldId id="298" r:id="rId25"/>
    <p:sldId id="282" r:id="rId26"/>
    <p:sldId id="299" r:id="rId27"/>
    <p:sldId id="300" r:id="rId28"/>
    <p:sldId id="301" r:id="rId29"/>
    <p:sldId id="302" r:id="rId30"/>
    <p:sldId id="303" r:id="rId31"/>
    <p:sldId id="304" r:id="rId32"/>
    <p:sldId id="30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05"/>
    <p:restoredTop sz="94656"/>
  </p:normalViewPr>
  <p:slideViewPr>
    <p:cSldViewPr snapToGrid="0" snapToObjects="1">
      <p:cViewPr varScale="1">
        <p:scale>
          <a:sx n="55" d="100"/>
          <a:sy n="55" d="100"/>
        </p:scale>
        <p:origin x="200" y="1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CD820-2385-2744-AFBE-CBCCCB2C67E6}" type="datetimeFigureOut">
              <a:rPr lang="en-US" smtClean="0"/>
              <a:t>5/5/22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5D942-F388-934C-9E87-18EE7086DB54}" type="slidenum">
              <a:rPr lang="en-US" smtClean="0"/>
              <a:t>‹#›</a:t>
            </a:fld>
            <a:endParaRPr lang="en-US"/>
          </a:p>
        </p:txBody>
      </p:sp>
    </p:spTree>
    <p:extLst>
      <p:ext uri="{BB962C8B-B14F-4D97-AF65-F5344CB8AC3E}">
        <p14:creationId xmlns:p14="http://schemas.microsoft.com/office/powerpoint/2010/main" val="769823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E3A1F7-1FF2-314D-9047-8169535DDA4B}" type="datetimeFigureOut">
              <a:rPr lang="en-US" smtClean="0"/>
              <a:t>5/5/22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57DD3-55F5-CE4C-BA30-2265192E45DA}" type="slidenum">
              <a:rPr lang="en-US" smtClean="0"/>
              <a:t>‹#›</a:t>
            </a:fld>
            <a:endParaRPr lang="en-US"/>
          </a:p>
        </p:txBody>
      </p:sp>
    </p:spTree>
    <p:extLst>
      <p:ext uri="{BB962C8B-B14F-4D97-AF65-F5344CB8AC3E}">
        <p14:creationId xmlns:p14="http://schemas.microsoft.com/office/powerpoint/2010/main" val="1794710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E3A1F7-1FF2-314D-9047-8169535DDA4B}" type="datetimeFigureOut">
              <a:rPr lang="en-US" smtClean="0"/>
              <a:t>5/5/22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57DD3-55F5-CE4C-BA30-2265192E45DA}" type="slidenum">
              <a:rPr lang="en-US" smtClean="0"/>
              <a:t>‹#›</a:t>
            </a:fld>
            <a:endParaRPr lang="en-US"/>
          </a:p>
        </p:txBody>
      </p:sp>
    </p:spTree>
    <p:extLst>
      <p:ext uri="{BB962C8B-B14F-4D97-AF65-F5344CB8AC3E}">
        <p14:creationId xmlns:p14="http://schemas.microsoft.com/office/powerpoint/2010/main" val="864776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E3A1F7-1FF2-314D-9047-8169535DDA4B}" type="datetimeFigureOut">
              <a:rPr lang="en-US" smtClean="0"/>
              <a:t>5/5/22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57DD3-55F5-CE4C-BA30-2265192E45DA}" type="slidenum">
              <a:rPr lang="en-US" smtClean="0"/>
              <a:t>‹#›</a:t>
            </a:fld>
            <a:endParaRPr lang="en-US"/>
          </a:p>
        </p:txBody>
      </p:sp>
    </p:spTree>
    <p:extLst>
      <p:ext uri="{BB962C8B-B14F-4D97-AF65-F5344CB8AC3E}">
        <p14:creationId xmlns:p14="http://schemas.microsoft.com/office/powerpoint/2010/main" val="131110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E3A1F7-1FF2-314D-9047-8169535DDA4B}" type="datetimeFigureOut">
              <a:rPr lang="en-US" smtClean="0"/>
              <a:t>5/5/22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57DD3-55F5-CE4C-BA30-2265192E45DA}" type="slidenum">
              <a:rPr lang="en-US" smtClean="0"/>
              <a:t>‹#›</a:t>
            </a:fld>
            <a:endParaRPr lang="en-US"/>
          </a:p>
        </p:txBody>
      </p:sp>
    </p:spTree>
    <p:extLst>
      <p:ext uri="{BB962C8B-B14F-4D97-AF65-F5344CB8AC3E}">
        <p14:creationId xmlns:p14="http://schemas.microsoft.com/office/powerpoint/2010/main" val="147042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E3A1F7-1FF2-314D-9047-8169535DDA4B}" type="datetimeFigureOut">
              <a:rPr lang="en-US" smtClean="0"/>
              <a:t>5/5/22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57DD3-55F5-CE4C-BA30-2265192E45DA}" type="slidenum">
              <a:rPr lang="en-US" smtClean="0"/>
              <a:t>‹#›</a:t>
            </a:fld>
            <a:endParaRPr lang="en-US"/>
          </a:p>
        </p:txBody>
      </p:sp>
    </p:spTree>
    <p:extLst>
      <p:ext uri="{BB962C8B-B14F-4D97-AF65-F5344CB8AC3E}">
        <p14:creationId xmlns:p14="http://schemas.microsoft.com/office/powerpoint/2010/main" val="1738397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E3A1F7-1FF2-314D-9047-8169535DDA4B}" type="datetimeFigureOut">
              <a:rPr lang="en-US" smtClean="0"/>
              <a:t>5/5/22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57DD3-55F5-CE4C-BA30-2265192E45DA}" type="slidenum">
              <a:rPr lang="en-US" smtClean="0"/>
              <a:t>‹#›</a:t>
            </a:fld>
            <a:endParaRPr lang="en-US"/>
          </a:p>
        </p:txBody>
      </p:sp>
    </p:spTree>
    <p:extLst>
      <p:ext uri="{BB962C8B-B14F-4D97-AF65-F5344CB8AC3E}">
        <p14:creationId xmlns:p14="http://schemas.microsoft.com/office/powerpoint/2010/main" val="733260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E3A1F7-1FF2-314D-9047-8169535DDA4B}" type="datetimeFigureOut">
              <a:rPr lang="en-US" smtClean="0"/>
              <a:t>5/5/22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357DD3-55F5-CE4C-BA30-2265192E45DA}" type="slidenum">
              <a:rPr lang="en-US" smtClean="0"/>
              <a:t>‹#›</a:t>
            </a:fld>
            <a:endParaRPr lang="en-US"/>
          </a:p>
        </p:txBody>
      </p:sp>
    </p:spTree>
    <p:extLst>
      <p:ext uri="{BB962C8B-B14F-4D97-AF65-F5344CB8AC3E}">
        <p14:creationId xmlns:p14="http://schemas.microsoft.com/office/powerpoint/2010/main" val="1654578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E3A1F7-1FF2-314D-9047-8169535DDA4B}" type="datetimeFigureOut">
              <a:rPr lang="en-US" smtClean="0"/>
              <a:t>5/5/22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357DD3-55F5-CE4C-BA30-2265192E45DA}" type="slidenum">
              <a:rPr lang="en-US" smtClean="0"/>
              <a:t>‹#›</a:t>
            </a:fld>
            <a:endParaRPr lang="en-US"/>
          </a:p>
        </p:txBody>
      </p:sp>
    </p:spTree>
    <p:extLst>
      <p:ext uri="{BB962C8B-B14F-4D97-AF65-F5344CB8AC3E}">
        <p14:creationId xmlns:p14="http://schemas.microsoft.com/office/powerpoint/2010/main" val="728885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3A1F7-1FF2-314D-9047-8169535DDA4B}" type="datetimeFigureOut">
              <a:rPr lang="en-US" smtClean="0"/>
              <a:t>5/5/22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357DD3-55F5-CE4C-BA30-2265192E45DA}" type="slidenum">
              <a:rPr lang="en-US" smtClean="0"/>
              <a:t>‹#›</a:t>
            </a:fld>
            <a:endParaRPr lang="en-US"/>
          </a:p>
        </p:txBody>
      </p:sp>
    </p:spTree>
    <p:extLst>
      <p:ext uri="{BB962C8B-B14F-4D97-AF65-F5344CB8AC3E}">
        <p14:creationId xmlns:p14="http://schemas.microsoft.com/office/powerpoint/2010/main" val="1138716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E3A1F7-1FF2-314D-9047-8169535DDA4B}" type="datetimeFigureOut">
              <a:rPr lang="en-US" smtClean="0"/>
              <a:t>5/5/22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57DD3-55F5-CE4C-BA30-2265192E45DA}" type="slidenum">
              <a:rPr lang="en-US" smtClean="0"/>
              <a:t>‹#›</a:t>
            </a:fld>
            <a:endParaRPr lang="en-US"/>
          </a:p>
        </p:txBody>
      </p:sp>
    </p:spTree>
    <p:extLst>
      <p:ext uri="{BB962C8B-B14F-4D97-AF65-F5344CB8AC3E}">
        <p14:creationId xmlns:p14="http://schemas.microsoft.com/office/powerpoint/2010/main" val="33297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E3A1F7-1FF2-314D-9047-8169535DDA4B}" type="datetimeFigureOut">
              <a:rPr lang="en-US" smtClean="0"/>
              <a:t>5/5/22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57DD3-55F5-CE4C-BA30-2265192E45DA}" type="slidenum">
              <a:rPr lang="en-US" smtClean="0"/>
              <a:t>‹#›</a:t>
            </a:fld>
            <a:endParaRPr lang="en-US"/>
          </a:p>
        </p:txBody>
      </p:sp>
    </p:spTree>
    <p:extLst>
      <p:ext uri="{BB962C8B-B14F-4D97-AF65-F5344CB8AC3E}">
        <p14:creationId xmlns:p14="http://schemas.microsoft.com/office/powerpoint/2010/main" val="12931159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E3A1F7-1FF2-314D-9047-8169535DDA4B}" type="datetimeFigureOut">
              <a:rPr lang="en-US" smtClean="0"/>
              <a:t>5/5/22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357DD3-55F5-CE4C-BA30-2265192E45DA}" type="slidenum">
              <a:rPr lang="en-US" smtClean="0"/>
              <a:t>‹#›</a:t>
            </a:fld>
            <a:endParaRPr lang="en-US"/>
          </a:p>
        </p:txBody>
      </p:sp>
    </p:spTree>
    <p:extLst>
      <p:ext uri="{BB962C8B-B14F-4D97-AF65-F5344CB8AC3E}">
        <p14:creationId xmlns:p14="http://schemas.microsoft.com/office/powerpoint/2010/main" val="168377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8294908-8B00-4F58-BBBA-20F71A40AA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xmlns="" id="{4364C879-1404-4203-8E9D-CC5DE0A621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xmlns="" id="{84617302-4B0D-4351-A6BB-6F0930D943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xmlns="" id="{DA2C7802-C2E0-4218-8F89-8DD7CCD2CD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xmlns="" id="{A6D7111A-21E5-4EE9-8A78-10E5530F01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xmlns="" id="{A3969E80-A77B-49FC-9122-D89AFD5EE1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xmlns="" id="{1849CA57-76BD-4CF2-80BA-D7A46A01B7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xmlns="" id="{35E9085E-E730-4768-83D4-6CB7E98971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xmlns="" id="{973272FE-A474-4CAE-8CA2-BCC8B476C3F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p:cNvSpPr>
            <a:spLocks noGrp="1"/>
          </p:cNvSpPr>
          <p:nvPr>
            <p:ph type="ctrTitle"/>
          </p:nvPr>
        </p:nvSpPr>
        <p:spPr>
          <a:xfrm>
            <a:off x="3204642" y="2353641"/>
            <a:ext cx="5782716" cy="2150719"/>
          </a:xfrm>
          <a:noFill/>
        </p:spPr>
        <p:txBody>
          <a:bodyPr anchor="ctr">
            <a:normAutofit/>
          </a:bodyPr>
          <a:lstStyle/>
          <a:p>
            <a:r>
              <a:rPr lang="en-US" sz="4200" dirty="0" smtClean="0">
                <a:solidFill>
                  <a:srgbClr val="080808"/>
                </a:solidFill>
                <a:latin typeface="Times New Roman" charset="0"/>
                <a:ea typeface="Times New Roman" charset="0"/>
                <a:cs typeface="Times New Roman" charset="0"/>
              </a:rPr>
              <a:t>Search Engine Basics</a:t>
            </a:r>
            <a:endParaRPr lang="en-US" sz="4200" dirty="0" smtClean="0">
              <a:solidFill>
                <a:srgbClr val="080808"/>
              </a:solidFill>
              <a:latin typeface="Times New Roman" charset="0"/>
              <a:ea typeface="Times New Roman" charset="0"/>
              <a:cs typeface="Times New Roman" charset="0"/>
            </a:endParaRPr>
          </a:p>
        </p:txBody>
      </p:sp>
      <p:sp>
        <p:nvSpPr>
          <p:cNvPr id="26" name="Freeform: Shape 25">
            <a:extLst>
              <a:ext uri="{FF2B5EF4-FFF2-40B4-BE49-F238E27FC236}">
                <a16:creationId xmlns:a16="http://schemas.microsoft.com/office/drawing/2014/main" xmlns="" id="{E07981EA-05A6-437C-88D7-B377B92B03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xmlns="" id="{15E3C750-986E-4769-B1AE-49289FBEE7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39368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Autofit/>
          </a:bodyPr>
          <a:lstStyle/>
          <a:p>
            <a:r>
              <a:rPr lang="en-US" sz="4200" dirty="0">
                <a:latin typeface="Times New Roman" charset="0"/>
                <a:ea typeface="Times New Roman" charset="0"/>
                <a:cs typeface="Times New Roman" charset="0"/>
              </a:rPr>
              <a:t>Algorithm-Based Ranking Systems: </a:t>
            </a:r>
            <a:r>
              <a:rPr lang="en-US" sz="4200" dirty="0" smtClean="0">
                <a:latin typeface="Times New Roman" charset="0"/>
                <a:ea typeface="Times New Roman" charset="0"/>
                <a:cs typeface="Times New Roman" charset="0"/>
              </a:rPr>
              <a:t>Crawling, Indexing</a:t>
            </a:r>
            <a:r>
              <a:rPr lang="en-US" sz="4200" dirty="0">
                <a:latin typeface="Times New Roman" charset="0"/>
                <a:ea typeface="Times New Roman" charset="0"/>
                <a:cs typeface="Times New Roman" charset="0"/>
              </a:rPr>
              <a:t>, and Ranking </a:t>
            </a:r>
            <a:r>
              <a:rPr lang="en-US" sz="4200" dirty="0" smtClean="0">
                <a:latin typeface="Times New Roman" charset="0"/>
                <a:ea typeface="Times New Roman" charset="0"/>
                <a:cs typeface="Times New Roman" charset="0"/>
              </a:rPr>
              <a:t> (2)</a:t>
            </a:r>
            <a:endParaRPr lang="en-US" sz="42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43467" y="1674253"/>
            <a:ext cx="10905066" cy="4502709"/>
          </a:xfrm>
        </p:spPr>
        <p:txBody>
          <a:bodyPr>
            <a:normAutofit/>
          </a:bodyPr>
          <a:lstStyle/>
          <a:p>
            <a:r>
              <a:rPr lang="en-US" sz="2200" dirty="0">
                <a:latin typeface="Times New Roman" charset="0"/>
                <a:ea typeface="Times New Roman" charset="0"/>
                <a:cs typeface="Times New Roman" charset="0"/>
              </a:rPr>
              <a:t>The search engines must execute many tasks very well to provide relevant search results. Put simplistically, you can think of these as: </a:t>
            </a:r>
          </a:p>
          <a:p>
            <a:pPr marL="457200" indent="-457200">
              <a:buFont typeface="+mj-lt"/>
              <a:buAutoNum type="arabicPeriod"/>
            </a:pPr>
            <a:r>
              <a:rPr lang="en-US" sz="2200" dirty="0">
                <a:latin typeface="Times New Roman" charset="0"/>
                <a:ea typeface="Times New Roman" charset="0"/>
                <a:cs typeface="Times New Roman" charset="0"/>
              </a:rPr>
              <a:t>Crawling and indexing trillions of documents (pages and files) on the Web (note that they ignore pages that they consider to be “insignificant,” perhaps because the pages are perceived as adding no new value or are not referenced at all on the Web). </a:t>
            </a:r>
          </a:p>
          <a:p>
            <a:pPr marL="457200" indent="-457200">
              <a:buFont typeface="+mj-lt"/>
              <a:buAutoNum type="arabicPeriod"/>
            </a:pPr>
            <a:r>
              <a:rPr lang="en-US" sz="2200" dirty="0">
                <a:latin typeface="Times New Roman" charset="0"/>
                <a:ea typeface="Times New Roman" charset="0"/>
                <a:cs typeface="Times New Roman" charset="0"/>
              </a:rPr>
              <a:t>Responding to user queries by providing lists of relevant pages. </a:t>
            </a:r>
            <a:endParaRPr lang="en-US" sz="2200" dirty="0">
              <a:latin typeface="Times New Roman" charset="0"/>
              <a:ea typeface="Times New Roman" charset="0"/>
              <a:cs typeface="Times New Roman" charset="0"/>
            </a:endParaRPr>
          </a:p>
        </p:txBody>
      </p:sp>
      <p:sp>
        <p:nvSpPr>
          <p:cNvPr id="10" name="Rectangle 9">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31217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Autofit/>
          </a:bodyPr>
          <a:lstStyle/>
          <a:p>
            <a:r>
              <a:rPr lang="en-US" sz="4200" dirty="0" smtClean="0">
                <a:latin typeface="Times New Roman" charset="0"/>
                <a:ea typeface="Times New Roman" charset="0"/>
                <a:cs typeface="Times New Roman" charset="0"/>
              </a:rPr>
              <a:t>Crawling</a:t>
            </a:r>
            <a:r>
              <a:rPr lang="en-US" sz="4200" dirty="0">
                <a:latin typeface="Times New Roman" charset="0"/>
                <a:ea typeface="Times New Roman" charset="0"/>
                <a:cs typeface="Times New Roman" charset="0"/>
              </a:rPr>
              <a:t> </a:t>
            </a:r>
            <a:r>
              <a:rPr lang="en-US" sz="4200" dirty="0" smtClean="0">
                <a:latin typeface="Times New Roman" charset="0"/>
                <a:ea typeface="Times New Roman" charset="0"/>
                <a:cs typeface="Times New Roman" charset="0"/>
              </a:rPr>
              <a:t>and  Indexing (1)</a:t>
            </a:r>
            <a:endParaRPr lang="en-US" sz="42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43467" y="1674253"/>
            <a:ext cx="10905066" cy="4502709"/>
          </a:xfrm>
        </p:spPr>
        <p:txBody>
          <a:bodyPr>
            <a:normAutofit/>
          </a:bodyPr>
          <a:lstStyle/>
          <a:p>
            <a:r>
              <a:rPr lang="en-US" sz="2200" dirty="0">
                <a:latin typeface="Times New Roman" charset="0"/>
                <a:ea typeface="Times New Roman" charset="0"/>
                <a:cs typeface="Times New Roman" charset="0"/>
              </a:rPr>
              <a:t>Crawling and Indexing </a:t>
            </a:r>
            <a:r>
              <a:rPr lang="en-US" sz="2200" dirty="0" smtClean="0">
                <a:latin typeface="Times New Roman" charset="0"/>
                <a:ea typeface="Times New Roman" charset="0"/>
                <a:cs typeface="Times New Roman" charset="0"/>
              </a:rPr>
              <a:t>: To </a:t>
            </a:r>
            <a:r>
              <a:rPr lang="en-US" sz="2200" dirty="0">
                <a:latin typeface="Times New Roman" charset="0"/>
                <a:ea typeface="Times New Roman" charset="0"/>
                <a:cs typeface="Times New Roman" charset="0"/>
              </a:rPr>
              <a:t>offer the best possible results, search engines must attempt to discover all the public pages on the World Wide Web and then present the ones that best match up with the user’s search query. The first step in this process is </a:t>
            </a:r>
            <a:r>
              <a:rPr lang="en-US" sz="2200" i="1" dirty="0">
                <a:latin typeface="Times New Roman" charset="0"/>
                <a:ea typeface="Times New Roman" charset="0"/>
                <a:cs typeface="Times New Roman" charset="0"/>
              </a:rPr>
              <a:t>crawling </a:t>
            </a:r>
            <a:r>
              <a:rPr lang="en-US" sz="2200" dirty="0">
                <a:latin typeface="Times New Roman" charset="0"/>
                <a:ea typeface="Times New Roman" charset="0"/>
                <a:cs typeface="Times New Roman" charset="0"/>
              </a:rPr>
              <a:t>the Web. </a:t>
            </a:r>
            <a:endParaRPr lang="en-US" sz="2200" dirty="0" smtClean="0">
              <a:latin typeface="Times New Roman" charset="0"/>
              <a:ea typeface="Times New Roman" charset="0"/>
              <a:cs typeface="Times New Roman" charset="0"/>
            </a:endParaRPr>
          </a:p>
          <a:p>
            <a:r>
              <a:rPr lang="en-US" sz="2200" dirty="0" smtClean="0">
                <a:latin typeface="Times New Roman" charset="0"/>
                <a:ea typeface="Times New Roman" charset="0"/>
                <a:cs typeface="Times New Roman" charset="0"/>
              </a:rPr>
              <a:t>The </a:t>
            </a:r>
            <a:r>
              <a:rPr lang="en-US" sz="2200" dirty="0">
                <a:latin typeface="Times New Roman" charset="0"/>
                <a:ea typeface="Times New Roman" charset="0"/>
                <a:cs typeface="Times New Roman" charset="0"/>
              </a:rPr>
              <a:t>search engines start with a seed set of sites that are known to be very high quality, and then visit the links on each page of those sites to discover other web pages. </a:t>
            </a:r>
            <a:endParaRPr lang="en-US" sz="2200" dirty="0">
              <a:latin typeface="Times New Roman" charset="0"/>
              <a:ea typeface="Times New Roman" charset="0"/>
              <a:cs typeface="Times New Roman" charset="0"/>
            </a:endParaRPr>
          </a:p>
          <a:p>
            <a:r>
              <a:rPr lang="en-US" sz="2200" dirty="0">
                <a:latin typeface="Times New Roman" charset="0"/>
                <a:ea typeface="Times New Roman" charset="0"/>
                <a:cs typeface="Times New Roman" charset="0"/>
              </a:rPr>
              <a:t>The link structure of the Web serves to bind together all of the pages that were made public as a result of someone linking to them. </a:t>
            </a:r>
            <a:endParaRPr lang="en-US" sz="2200" dirty="0" smtClean="0">
              <a:latin typeface="Times New Roman" charset="0"/>
              <a:ea typeface="Times New Roman" charset="0"/>
              <a:cs typeface="Times New Roman" charset="0"/>
            </a:endParaRPr>
          </a:p>
          <a:p>
            <a:r>
              <a:rPr lang="en-US" sz="2200" dirty="0" smtClean="0">
                <a:latin typeface="Times New Roman" charset="0"/>
                <a:ea typeface="Times New Roman" charset="0"/>
                <a:cs typeface="Times New Roman" charset="0"/>
              </a:rPr>
              <a:t>Through </a:t>
            </a:r>
            <a:r>
              <a:rPr lang="en-US" sz="2200" dirty="0">
                <a:latin typeface="Times New Roman" charset="0"/>
                <a:ea typeface="Times New Roman" charset="0"/>
                <a:cs typeface="Times New Roman" charset="0"/>
              </a:rPr>
              <a:t>links, search engines’ </a:t>
            </a:r>
            <a:r>
              <a:rPr lang="en-US" sz="2200" dirty="0" smtClean="0">
                <a:latin typeface="Times New Roman" charset="0"/>
                <a:ea typeface="Times New Roman" charset="0"/>
                <a:cs typeface="Times New Roman" charset="0"/>
              </a:rPr>
              <a:t>automated </a:t>
            </a:r>
            <a:r>
              <a:rPr lang="en-US" sz="2200" dirty="0">
                <a:latin typeface="Times New Roman" charset="0"/>
                <a:ea typeface="Times New Roman" charset="0"/>
                <a:cs typeface="Times New Roman" charset="0"/>
              </a:rPr>
              <a:t>robots, called </a:t>
            </a:r>
            <a:r>
              <a:rPr lang="en-US" sz="2200" i="1" dirty="0">
                <a:latin typeface="Times New Roman" charset="0"/>
                <a:ea typeface="Times New Roman" charset="0"/>
                <a:cs typeface="Times New Roman" charset="0"/>
              </a:rPr>
              <a:t>crawlers </a:t>
            </a:r>
            <a:r>
              <a:rPr lang="en-US" sz="2200" dirty="0">
                <a:latin typeface="Times New Roman" charset="0"/>
                <a:ea typeface="Times New Roman" charset="0"/>
                <a:cs typeface="Times New Roman" charset="0"/>
              </a:rPr>
              <a:t>or </a:t>
            </a:r>
            <a:r>
              <a:rPr lang="en-US" sz="2200" i="1" dirty="0">
                <a:latin typeface="Times New Roman" charset="0"/>
                <a:ea typeface="Times New Roman" charset="0"/>
                <a:cs typeface="Times New Roman" charset="0"/>
              </a:rPr>
              <a:t>spiders</a:t>
            </a:r>
            <a:r>
              <a:rPr lang="en-US" sz="2200" dirty="0">
                <a:latin typeface="Times New Roman" charset="0"/>
                <a:ea typeface="Times New Roman" charset="0"/>
                <a:cs typeface="Times New Roman" charset="0"/>
              </a:rPr>
              <a:t>, can reach the many trillions of interconnected documents. </a:t>
            </a:r>
            <a:endParaRPr lang="en-US" sz="2200" dirty="0">
              <a:effectLst/>
              <a:latin typeface="Times New Roman" charset="0"/>
              <a:ea typeface="Times New Roman" charset="0"/>
              <a:cs typeface="Times New Roman" charset="0"/>
            </a:endParaRPr>
          </a:p>
        </p:txBody>
      </p:sp>
      <p:sp>
        <p:nvSpPr>
          <p:cNvPr id="10" name="Rectangle 9">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9801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a:latin typeface="Times New Roman" charset="0"/>
                <a:ea typeface="Times New Roman" charset="0"/>
                <a:cs typeface="Times New Roman" charset="0"/>
              </a:rPr>
              <a:t>Crawling and  Indexing (2)</a:t>
            </a:r>
          </a:p>
        </p:txBody>
      </p:sp>
      <p:sp>
        <p:nvSpPr>
          <p:cNvPr id="21" name="Content Placeholder 20">
            <a:extLst>
              <a:ext uri="{FF2B5EF4-FFF2-40B4-BE49-F238E27FC236}">
                <a16:creationId xmlns:a16="http://schemas.microsoft.com/office/drawing/2014/main" xmlns="" id="{35C51ABA-46EC-F4A7-A78B-3C76F675C64E}"/>
              </a:ext>
            </a:extLst>
          </p:cNvPr>
          <p:cNvSpPr>
            <a:spLocks noGrp="1"/>
          </p:cNvSpPr>
          <p:nvPr>
            <p:ph idx="1"/>
          </p:nvPr>
        </p:nvSpPr>
        <p:spPr>
          <a:xfrm>
            <a:off x="643469" y="1782981"/>
            <a:ext cx="4765658" cy="4393982"/>
          </a:xfrm>
        </p:spPr>
        <p:txBody>
          <a:bodyPr>
            <a:normAutofit fontScale="85000" lnSpcReduction="10000"/>
          </a:bodyPr>
          <a:lstStyle/>
          <a:p>
            <a:r>
              <a:rPr lang="en-US" sz="2400" dirty="0">
                <a:latin typeface="Times New Roman" charset="0"/>
                <a:ea typeface="Times New Roman" charset="0"/>
                <a:cs typeface="Times New Roman" charset="0"/>
              </a:rPr>
              <a:t>In Figure 2-10, you can see the home page of </a:t>
            </a:r>
            <a:r>
              <a:rPr lang="en-US" sz="2400" dirty="0" err="1">
                <a:latin typeface="Times New Roman" charset="0"/>
                <a:ea typeface="Times New Roman" charset="0"/>
                <a:cs typeface="Times New Roman" charset="0"/>
              </a:rPr>
              <a:t>USA.gov</a:t>
            </a:r>
            <a:r>
              <a:rPr lang="en-US" sz="2400" dirty="0">
                <a:latin typeface="Times New Roman" charset="0"/>
                <a:ea typeface="Times New Roman" charset="0"/>
                <a:cs typeface="Times New Roman" charset="0"/>
              </a:rPr>
              <a:t>, the official U.S. government website. </a:t>
            </a:r>
            <a:endParaRPr lang="en-US" sz="2400" dirty="0" smtClean="0">
              <a:latin typeface="Times New Roman" charset="0"/>
              <a:ea typeface="Times New Roman" charset="0"/>
              <a:cs typeface="Times New Roman" charset="0"/>
            </a:endParaRPr>
          </a:p>
          <a:p>
            <a:r>
              <a:rPr lang="en-US" sz="2400" dirty="0" smtClean="0">
                <a:latin typeface="Times New Roman" charset="0"/>
                <a:ea typeface="Times New Roman" charset="0"/>
                <a:cs typeface="Times New Roman" charset="0"/>
              </a:rPr>
              <a:t>The </a:t>
            </a:r>
            <a:r>
              <a:rPr lang="en-US" sz="2400" dirty="0">
                <a:latin typeface="Times New Roman" charset="0"/>
                <a:ea typeface="Times New Roman" charset="0"/>
                <a:cs typeface="Times New Roman" charset="0"/>
              </a:rPr>
              <a:t>links on the page are outlined in red</a:t>
            </a:r>
            <a:r>
              <a:rPr lang="en-US" sz="2400" dirty="0" smtClean="0">
                <a:latin typeface="Times New Roman" charset="0"/>
                <a:ea typeface="Times New Roman" charset="0"/>
                <a:cs typeface="Times New Roman" charset="0"/>
              </a:rPr>
              <a:t>.</a:t>
            </a:r>
          </a:p>
          <a:p>
            <a:r>
              <a:rPr lang="en-US" sz="2400" dirty="0" smtClean="0">
                <a:latin typeface="Times New Roman" charset="0"/>
                <a:ea typeface="Times New Roman" charset="0"/>
                <a:cs typeface="Times New Roman" charset="0"/>
              </a:rPr>
              <a:t> </a:t>
            </a:r>
            <a:r>
              <a:rPr lang="en-US" sz="2400" dirty="0">
                <a:latin typeface="Times New Roman" charset="0"/>
                <a:ea typeface="Times New Roman" charset="0"/>
                <a:cs typeface="Times New Roman" charset="0"/>
              </a:rPr>
              <a:t>Crawling this page would start with loading the page, analyzing the content, and then seeing what other pages </a:t>
            </a:r>
            <a:r>
              <a:rPr lang="en-US" sz="2400" dirty="0" err="1">
                <a:latin typeface="Times New Roman" charset="0"/>
                <a:ea typeface="Times New Roman" charset="0"/>
                <a:cs typeface="Times New Roman" charset="0"/>
              </a:rPr>
              <a:t>USA.gov</a:t>
            </a:r>
            <a:r>
              <a:rPr lang="en-US" sz="2400" dirty="0">
                <a:latin typeface="Times New Roman" charset="0"/>
                <a:ea typeface="Times New Roman" charset="0"/>
                <a:cs typeface="Times New Roman" charset="0"/>
              </a:rPr>
              <a:t> links to. </a:t>
            </a:r>
            <a:endParaRPr lang="en-US" sz="2400" dirty="0" smtClean="0">
              <a:latin typeface="Times New Roman" charset="0"/>
              <a:ea typeface="Times New Roman" charset="0"/>
              <a:cs typeface="Times New Roman" charset="0"/>
            </a:endParaRPr>
          </a:p>
          <a:p>
            <a:r>
              <a:rPr lang="en-US" sz="2400" dirty="0">
                <a:latin typeface="Times New Roman" charset="0"/>
                <a:ea typeface="Times New Roman" charset="0"/>
                <a:cs typeface="Times New Roman" charset="0"/>
              </a:rPr>
              <a:t>The search engine would then load those other pages and analyze that content as well. </a:t>
            </a:r>
            <a:endParaRPr lang="en-US" sz="2400" dirty="0" smtClean="0">
              <a:latin typeface="Times New Roman" charset="0"/>
              <a:ea typeface="Times New Roman" charset="0"/>
              <a:cs typeface="Times New Roman" charset="0"/>
            </a:endParaRPr>
          </a:p>
          <a:p>
            <a:r>
              <a:rPr lang="en-US" sz="2400" dirty="0" smtClean="0">
                <a:latin typeface="Times New Roman" charset="0"/>
                <a:ea typeface="Times New Roman" charset="0"/>
                <a:cs typeface="Times New Roman" charset="0"/>
              </a:rPr>
              <a:t>This </a:t>
            </a:r>
            <a:r>
              <a:rPr lang="en-US" sz="2400" dirty="0">
                <a:latin typeface="Times New Roman" charset="0"/>
                <a:ea typeface="Times New Roman" charset="0"/>
                <a:cs typeface="Times New Roman" charset="0"/>
              </a:rPr>
              <a:t>process repeats over and over again until the crawling process is complete. </a:t>
            </a:r>
            <a:endParaRPr lang="en-US" sz="2400" dirty="0" smtClean="0">
              <a:latin typeface="Times New Roman" charset="0"/>
              <a:ea typeface="Times New Roman" charset="0"/>
              <a:cs typeface="Times New Roman" charset="0"/>
            </a:endParaRPr>
          </a:p>
          <a:p>
            <a:r>
              <a:rPr lang="en-US" sz="2400" dirty="0" smtClean="0">
                <a:latin typeface="Times New Roman" charset="0"/>
                <a:ea typeface="Times New Roman" charset="0"/>
                <a:cs typeface="Times New Roman" charset="0"/>
              </a:rPr>
              <a:t>This </a:t>
            </a:r>
            <a:r>
              <a:rPr lang="en-US" sz="2400" dirty="0">
                <a:latin typeface="Times New Roman" charset="0"/>
                <a:ea typeface="Times New Roman" charset="0"/>
                <a:cs typeface="Times New Roman" charset="0"/>
              </a:rPr>
              <a:t>process is enormously complex, as the Web is a large and complex place. </a:t>
            </a:r>
            <a:endParaRPr lang="en-US" sz="2400" dirty="0">
              <a:latin typeface="Times New Roman" charset="0"/>
              <a:ea typeface="Times New Roman" charset="0"/>
              <a:cs typeface="Times New Roman" charset="0"/>
            </a:endParaRPr>
          </a:p>
          <a:p>
            <a:endParaRPr lang="en-US" sz="2000" dirty="0" smtClean="0"/>
          </a:p>
          <a:p>
            <a:endParaRPr lang="en-US" sz="2000" dirty="0"/>
          </a:p>
          <a:p>
            <a:endParaRPr lang="en-US" sz="2000" dirty="0"/>
          </a:p>
        </p:txBody>
      </p:sp>
      <p:grpSp>
        <p:nvGrpSpPr>
          <p:cNvPr id="26" name="Group 25">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259" y="1782981"/>
            <a:ext cx="5739333" cy="4361892"/>
          </a:xfrm>
          <a:prstGeom prst="rect">
            <a:avLst/>
          </a:prstGeom>
        </p:spPr>
      </p:pic>
      <p:grpSp>
        <p:nvGrpSpPr>
          <p:cNvPr id="30" name="Group 29">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181269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dirty="0">
                <a:latin typeface="Times New Roman" charset="0"/>
                <a:ea typeface="Times New Roman" charset="0"/>
                <a:cs typeface="Times New Roman" charset="0"/>
              </a:rPr>
              <a:t>Crawling and  Indexing </a:t>
            </a:r>
            <a:r>
              <a:rPr lang="en-US" sz="3600" dirty="0" smtClean="0">
                <a:latin typeface="Times New Roman" charset="0"/>
                <a:ea typeface="Times New Roman" charset="0"/>
                <a:cs typeface="Times New Roman" charset="0"/>
              </a:rPr>
              <a:t>(3)</a:t>
            </a:r>
            <a:endParaRPr lang="en-US" sz="3600" dirty="0">
              <a:latin typeface="Times New Roman" charset="0"/>
              <a:ea typeface="Times New Roman" charset="0"/>
              <a:cs typeface="Times New Roman" charset="0"/>
            </a:endParaRPr>
          </a:p>
        </p:txBody>
      </p:sp>
      <p:sp>
        <p:nvSpPr>
          <p:cNvPr id="21" name="Content Placeholder 20">
            <a:extLst>
              <a:ext uri="{FF2B5EF4-FFF2-40B4-BE49-F238E27FC236}">
                <a16:creationId xmlns:a16="http://schemas.microsoft.com/office/drawing/2014/main" xmlns="" id="{35C51ABA-46EC-F4A7-A78B-3C76F675C64E}"/>
              </a:ext>
            </a:extLst>
          </p:cNvPr>
          <p:cNvSpPr>
            <a:spLocks noGrp="1"/>
          </p:cNvSpPr>
          <p:nvPr>
            <p:ph idx="1"/>
          </p:nvPr>
        </p:nvSpPr>
        <p:spPr>
          <a:xfrm>
            <a:off x="643466" y="1457471"/>
            <a:ext cx="10780095" cy="4719492"/>
          </a:xfrm>
        </p:spPr>
        <p:txBody>
          <a:bodyPr>
            <a:normAutofit fontScale="92500" lnSpcReduction="20000"/>
          </a:bodyPr>
          <a:lstStyle/>
          <a:p>
            <a:r>
              <a:rPr lang="en-US" sz="2400" b="1" i="1" dirty="0" smtClean="0">
                <a:latin typeface="Times New Roman" charset="0"/>
                <a:ea typeface="Times New Roman" charset="0"/>
                <a:cs typeface="Times New Roman" charset="0"/>
              </a:rPr>
              <a:t>“</a:t>
            </a:r>
            <a:r>
              <a:rPr lang="en-US" sz="2400" b="1" i="1" dirty="0">
                <a:latin typeface="Times New Roman" charset="0"/>
                <a:ea typeface="Times New Roman" charset="0"/>
                <a:cs typeface="Times New Roman" charset="0"/>
              </a:rPr>
              <a:t>Search engines do not attempt to crawl the entire Web every day. In fact, they may become aware of pages that they choose not to crawl because those pages are not likely to be important enough to return in a search result</a:t>
            </a:r>
            <a:r>
              <a:rPr lang="en-US" sz="2400" b="1" i="1" dirty="0" smtClean="0">
                <a:latin typeface="Times New Roman" charset="0"/>
                <a:ea typeface="Times New Roman" charset="0"/>
                <a:cs typeface="Times New Roman" charset="0"/>
              </a:rPr>
              <a:t>. </a:t>
            </a:r>
            <a:r>
              <a:rPr lang="en-US" sz="2400" b="1" i="1" dirty="0">
                <a:latin typeface="Times New Roman" charset="0"/>
                <a:ea typeface="Times New Roman" charset="0"/>
                <a:cs typeface="Times New Roman" charset="0"/>
              </a:rPr>
              <a:t>T</a:t>
            </a:r>
            <a:r>
              <a:rPr lang="en-US" sz="2400" b="1" i="1" dirty="0" smtClean="0">
                <a:latin typeface="Times New Roman" charset="0"/>
                <a:ea typeface="Times New Roman" charset="0"/>
                <a:cs typeface="Times New Roman" charset="0"/>
              </a:rPr>
              <a:t>he </a:t>
            </a:r>
            <a:r>
              <a:rPr lang="en-US" sz="2400" b="1" i="1" dirty="0">
                <a:latin typeface="Times New Roman" charset="0"/>
                <a:ea typeface="Times New Roman" charset="0"/>
                <a:cs typeface="Times New Roman" charset="0"/>
              </a:rPr>
              <a:t>role of </a:t>
            </a:r>
            <a:r>
              <a:rPr lang="en-US" sz="2400" b="1" i="1" dirty="0" smtClean="0">
                <a:latin typeface="Times New Roman" charset="0"/>
                <a:ea typeface="Times New Roman" charset="0"/>
                <a:cs typeface="Times New Roman" charset="0"/>
              </a:rPr>
              <a:t>importance can be discussed under  </a:t>
            </a:r>
            <a:r>
              <a:rPr lang="en-US" sz="2400" b="1" i="1" dirty="0">
                <a:latin typeface="Times New Roman" charset="0"/>
                <a:ea typeface="Times New Roman" charset="0"/>
                <a:cs typeface="Times New Roman" charset="0"/>
              </a:rPr>
              <a:t>“Retrieval and Ranking” </a:t>
            </a:r>
            <a:r>
              <a:rPr lang="en-US" sz="2400" b="1" i="1" dirty="0" smtClean="0">
                <a:latin typeface="Times New Roman" charset="0"/>
                <a:ea typeface="Times New Roman" charset="0"/>
                <a:cs typeface="Times New Roman" charset="0"/>
              </a:rPr>
              <a:t>”</a:t>
            </a:r>
            <a:endParaRPr lang="en-US" sz="2400" i="1" dirty="0" smtClean="0">
              <a:latin typeface="Times New Roman" charset="0"/>
              <a:ea typeface="Times New Roman" charset="0"/>
              <a:cs typeface="Times New Roman" charset="0"/>
            </a:endParaRPr>
          </a:p>
          <a:p>
            <a:r>
              <a:rPr lang="en-US" sz="2400" dirty="0">
                <a:latin typeface="Times New Roman" charset="0"/>
                <a:ea typeface="Times New Roman" charset="0"/>
                <a:cs typeface="Times New Roman" charset="0"/>
              </a:rPr>
              <a:t>The first step in this process is to build an </a:t>
            </a:r>
            <a:r>
              <a:rPr lang="en-US" sz="2400" i="1" dirty="0">
                <a:latin typeface="Times New Roman" charset="0"/>
                <a:ea typeface="Times New Roman" charset="0"/>
                <a:cs typeface="Times New Roman" charset="0"/>
              </a:rPr>
              <a:t>index </a:t>
            </a:r>
            <a:r>
              <a:rPr lang="en-US" sz="2400" dirty="0">
                <a:latin typeface="Times New Roman" charset="0"/>
                <a:ea typeface="Times New Roman" charset="0"/>
                <a:cs typeface="Times New Roman" charset="0"/>
              </a:rPr>
              <a:t>of terms. This is a massive database that catalogs all the significant terms on each page crawled by the search engine</a:t>
            </a:r>
            <a:r>
              <a:rPr lang="en-US" sz="2400" dirty="0" smtClean="0">
                <a:latin typeface="Times New Roman" charset="0"/>
                <a:ea typeface="Times New Roman" charset="0"/>
                <a:cs typeface="Times New Roman" charset="0"/>
              </a:rPr>
              <a:t>.</a:t>
            </a:r>
          </a:p>
          <a:p>
            <a:r>
              <a:rPr lang="en-US" sz="2400" dirty="0">
                <a:latin typeface="Times New Roman" charset="0"/>
                <a:ea typeface="Times New Roman" charset="0"/>
                <a:cs typeface="Times New Roman" charset="0"/>
              </a:rPr>
              <a:t>A lot of other data is also recorded, such as a map of all the pages that each page links to, the clickable text of those links (known as the </a:t>
            </a:r>
            <a:r>
              <a:rPr lang="en-US" sz="2400" i="1" dirty="0">
                <a:latin typeface="Times New Roman" charset="0"/>
                <a:ea typeface="Times New Roman" charset="0"/>
                <a:cs typeface="Times New Roman" charset="0"/>
              </a:rPr>
              <a:t>anchor text</a:t>
            </a:r>
            <a:r>
              <a:rPr lang="en-US" sz="2400" dirty="0">
                <a:latin typeface="Times New Roman" charset="0"/>
                <a:ea typeface="Times New Roman" charset="0"/>
                <a:cs typeface="Times New Roman" charset="0"/>
              </a:rPr>
              <a:t>), whether or not those links are considered ads, and more. </a:t>
            </a:r>
            <a:endParaRPr lang="en-US" sz="2400" dirty="0">
              <a:latin typeface="Times New Roman" charset="0"/>
              <a:ea typeface="Times New Roman" charset="0"/>
              <a:cs typeface="Times New Roman" charset="0"/>
            </a:endParaRPr>
          </a:p>
          <a:p>
            <a:r>
              <a:rPr lang="en-US" sz="2400" dirty="0">
                <a:latin typeface="Times New Roman" charset="0"/>
                <a:ea typeface="Times New Roman" charset="0"/>
                <a:cs typeface="Times New Roman" charset="0"/>
              </a:rPr>
              <a:t>To accomplish the monumental task of holding data on hundreds of trillions of pages that can be accessed in a fraction of a second, the search engines have constructed massive data centers to deal with all this data. </a:t>
            </a:r>
            <a:endParaRPr lang="en-US" sz="2400" dirty="0">
              <a:latin typeface="Times New Roman" charset="0"/>
              <a:ea typeface="Times New Roman" charset="0"/>
              <a:cs typeface="Times New Roman" charset="0"/>
            </a:endParaRPr>
          </a:p>
          <a:p>
            <a:r>
              <a:rPr lang="en-US" sz="2400" dirty="0">
                <a:latin typeface="Times New Roman" charset="0"/>
                <a:ea typeface="Times New Roman" charset="0"/>
                <a:cs typeface="Times New Roman" charset="0"/>
              </a:rPr>
              <a:t>One key concept in building a search engine is deciding where to begin a crawl of the Web. Although you could theoretically start from many different places on the Web, you would ideally begin your crawl with a trusted seed set of websites. </a:t>
            </a:r>
            <a:endParaRPr lang="en-US" sz="2400" dirty="0">
              <a:latin typeface="Times New Roman" charset="0"/>
              <a:ea typeface="Times New Roman" charset="0"/>
              <a:cs typeface="Times New Roman" charset="0"/>
            </a:endParaRPr>
          </a:p>
          <a:p>
            <a:r>
              <a:rPr lang="en-US" sz="2200" dirty="0" smtClean="0">
                <a:latin typeface="Times New Roman" charset="0"/>
                <a:ea typeface="Times New Roman" charset="0"/>
                <a:cs typeface="Times New Roman" charset="0"/>
              </a:rPr>
              <a:t> </a:t>
            </a:r>
            <a:endParaRPr lang="en-US" sz="2200" dirty="0">
              <a:latin typeface="Times New Roman" charset="0"/>
              <a:ea typeface="Times New Roman" charset="0"/>
              <a:cs typeface="Times New Roman" charset="0"/>
            </a:endParaRPr>
          </a:p>
          <a:p>
            <a:endParaRPr lang="en-US" sz="2400" dirty="0">
              <a:latin typeface="Times New Roman" charset="0"/>
              <a:ea typeface="Times New Roman" charset="0"/>
              <a:cs typeface="Times New Roman" charset="0"/>
            </a:endParaRPr>
          </a:p>
          <a:p>
            <a:endParaRPr lang="en-US" sz="2000" dirty="0" smtClean="0"/>
          </a:p>
          <a:p>
            <a:endParaRPr lang="en-US" sz="2000" dirty="0"/>
          </a:p>
          <a:p>
            <a:endParaRPr lang="en-US" sz="2000" dirty="0"/>
          </a:p>
        </p:txBody>
      </p:sp>
      <p:grpSp>
        <p:nvGrpSpPr>
          <p:cNvPr id="26" name="Group 25">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96533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Autofit/>
          </a:bodyPr>
          <a:lstStyle/>
          <a:p>
            <a:r>
              <a:rPr lang="en-US" sz="4200" dirty="0">
                <a:latin typeface="Times New Roman" charset="0"/>
                <a:ea typeface="Times New Roman" charset="0"/>
                <a:cs typeface="Times New Roman" charset="0"/>
              </a:rPr>
              <a:t>Retrieval and Ranking </a:t>
            </a:r>
            <a:r>
              <a:rPr lang="en-US" sz="4200" dirty="0" smtClean="0">
                <a:latin typeface="Times New Roman" charset="0"/>
                <a:ea typeface="Times New Roman" charset="0"/>
                <a:cs typeface="Times New Roman" charset="0"/>
              </a:rPr>
              <a:t>(1)</a:t>
            </a:r>
            <a:endParaRPr lang="en-US" sz="42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43467" y="1457471"/>
            <a:ext cx="10905066" cy="4719491"/>
          </a:xfrm>
        </p:spPr>
        <p:txBody>
          <a:bodyPr>
            <a:normAutofit/>
          </a:bodyPr>
          <a:lstStyle/>
          <a:p>
            <a:r>
              <a:rPr lang="en-US" sz="2200" dirty="0" smtClean="0">
                <a:latin typeface="Times New Roman" charset="0"/>
                <a:ea typeface="Times New Roman" charset="0"/>
                <a:cs typeface="Times New Roman" charset="0"/>
              </a:rPr>
              <a:t>For </a:t>
            </a:r>
            <a:r>
              <a:rPr lang="en-US" sz="2200" dirty="0">
                <a:latin typeface="Times New Roman" charset="0"/>
                <a:ea typeface="Times New Roman" charset="0"/>
                <a:cs typeface="Times New Roman" charset="0"/>
              </a:rPr>
              <a:t>most searchers, the quest for an answer begins as shown in Figure 2-11. </a:t>
            </a:r>
            <a:endParaRPr lang="en-US" sz="2200" dirty="0">
              <a:latin typeface="Times New Roman" charset="0"/>
              <a:ea typeface="Times New Roman" charset="0"/>
              <a:cs typeface="Times New Roman" charset="0"/>
            </a:endParaRPr>
          </a:p>
          <a:p>
            <a:endParaRPr lang="en-US" sz="2200" dirty="0" smtClean="0">
              <a:latin typeface="Times New Roman" charset="0"/>
              <a:ea typeface="Times New Roman" charset="0"/>
              <a:cs typeface="Times New Roman" charset="0"/>
            </a:endParaRPr>
          </a:p>
          <a:p>
            <a:endParaRPr lang="en-US" sz="2200" dirty="0" smtClean="0">
              <a:latin typeface="Times New Roman" charset="0"/>
              <a:ea typeface="Times New Roman" charset="0"/>
              <a:cs typeface="Times New Roman" charset="0"/>
            </a:endParaRPr>
          </a:p>
          <a:p>
            <a:endParaRPr lang="en-US" sz="2200" dirty="0" smtClean="0">
              <a:latin typeface="Times New Roman" charset="0"/>
              <a:ea typeface="Times New Roman" charset="0"/>
              <a:cs typeface="Times New Roman" charset="0"/>
            </a:endParaRPr>
          </a:p>
          <a:p>
            <a:r>
              <a:rPr lang="en-US" sz="2200" dirty="0" smtClean="0">
                <a:latin typeface="Times New Roman" charset="0"/>
                <a:ea typeface="Times New Roman" charset="0"/>
                <a:cs typeface="Times New Roman" charset="0"/>
              </a:rPr>
              <a:t>The </a:t>
            </a:r>
            <a:r>
              <a:rPr lang="en-US" sz="2200" dirty="0">
                <a:latin typeface="Times New Roman" charset="0"/>
                <a:ea typeface="Times New Roman" charset="0"/>
                <a:cs typeface="Times New Roman" charset="0"/>
              </a:rPr>
              <a:t>next step in this quest occurs when the search engine returns a list of relevant pages on the Web in the order it believes is most likely to satisfy the user. </a:t>
            </a:r>
            <a:endParaRPr lang="en-US" sz="2200" dirty="0" smtClean="0">
              <a:latin typeface="Times New Roman" charset="0"/>
              <a:ea typeface="Times New Roman" charset="0"/>
              <a:cs typeface="Times New Roman" charset="0"/>
            </a:endParaRPr>
          </a:p>
          <a:p>
            <a:r>
              <a:rPr lang="en-US" sz="2200" dirty="0" smtClean="0">
                <a:latin typeface="Times New Roman" charset="0"/>
                <a:ea typeface="Times New Roman" charset="0"/>
                <a:cs typeface="Times New Roman" charset="0"/>
              </a:rPr>
              <a:t>This </a:t>
            </a:r>
            <a:r>
              <a:rPr lang="en-US" sz="2200" dirty="0">
                <a:latin typeface="Times New Roman" charset="0"/>
                <a:ea typeface="Times New Roman" charset="0"/>
                <a:cs typeface="Times New Roman" charset="0"/>
              </a:rPr>
              <a:t>process requires the search engines to scour their corpus of hundreds of billions of documents and do two things</a:t>
            </a:r>
            <a:r>
              <a:rPr lang="en-US" sz="2200" dirty="0" smtClean="0">
                <a:latin typeface="Times New Roman" charset="0"/>
                <a:ea typeface="Times New Roman" charset="0"/>
                <a:cs typeface="Times New Roman" charset="0"/>
              </a:rPr>
              <a:t>:</a:t>
            </a:r>
          </a:p>
          <a:p>
            <a:r>
              <a:rPr lang="en-US" sz="2200" dirty="0" smtClean="0">
                <a:latin typeface="Times New Roman" charset="0"/>
                <a:ea typeface="Times New Roman" charset="0"/>
                <a:cs typeface="Times New Roman" charset="0"/>
              </a:rPr>
              <a:t> </a:t>
            </a:r>
            <a:r>
              <a:rPr lang="en-US" sz="2200" dirty="0">
                <a:latin typeface="Times New Roman" charset="0"/>
                <a:ea typeface="Times New Roman" charset="0"/>
                <a:cs typeface="Times New Roman" charset="0"/>
              </a:rPr>
              <a:t>first, return only the results that are related to the searcher’s query; </a:t>
            </a:r>
            <a:endParaRPr lang="en-US" sz="2200" dirty="0" smtClean="0">
              <a:latin typeface="Times New Roman" charset="0"/>
              <a:ea typeface="Times New Roman" charset="0"/>
              <a:cs typeface="Times New Roman" charset="0"/>
            </a:endParaRPr>
          </a:p>
          <a:p>
            <a:r>
              <a:rPr lang="en-US" sz="2200" dirty="0" smtClean="0">
                <a:latin typeface="Times New Roman" charset="0"/>
                <a:ea typeface="Times New Roman" charset="0"/>
                <a:cs typeface="Times New Roman" charset="0"/>
              </a:rPr>
              <a:t>and </a:t>
            </a:r>
            <a:r>
              <a:rPr lang="en-US" sz="2200" dirty="0">
                <a:latin typeface="Times New Roman" charset="0"/>
                <a:ea typeface="Times New Roman" charset="0"/>
                <a:cs typeface="Times New Roman" charset="0"/>
              </a:rPr>
              <a:t>second, rank the results in order of perceived importance (taking into account the trust and authority associated with the site). It is both relevance and importance that the process of SEO is meant to influence. </a:t>
            </a:r>
            <a:endParaRPr lang="en-US" sz="2200" dirty="0">
              <a:latin typeface="Times New Roman" charset="0"/>
              <a:ea typeface="Times New Roman" charset="0"/>
              <a:cs typeface="Times New Roman" charset="0"/>
            </a:endParaRPr>
          </a:p>
          <a:p>
            <a:endParaRPr lang="en-US" sz="2400" dirty="0" smtClean="0"/>
          </a:p>
          <a:p>
            <a:endParaRPr lang="en-US" sz="2400" dirty="0">
              <a:effectLst/>
            </a:endParaRPr>
          </a:p>
        </p:txBody>
      </p:sp>
      <p:sp>
        <p:nvSpPr>
          <p:cNvPr id="10" name="Rectangle 9">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665" y="1986363"/>
            <a:ext cx="7112000" cy="762000"/>
          </a:xfrm>
          <a:prstGeom prst="rect">
            <a:avLst/>
          </a:prstGeom>
        </p:spPr>
      </p:pic>
    </p:spTree>
    <p:extLst>
      <p:ext uri="{BB962C8B-B14F-4D97-AF65-F5344CB8AC3E}">
        <p14:creationId xmlns:p14="http://schemas.microsoft.com/office/powerpoint/2010/main" val="10180790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Autofit/>
          </a:bodyPr>
          <a:lstStyle/>
          <a:p>
            <a:r>
              <a:rPr lang="en-US" sz="4200" dirty="0">
                <a:latin typeface="Times New Roman" charset="0"/>
                <a:ea typeface="Times New Roman" charset="0"/>
                <a:cs typeface="Times New Roman" charset="0"/>
              </a:rPr>
              <a:t>Retrieval and Ranking </a:t>
            </a:r>
            <a:r>
              <a:rPr lang="en-US" sz="4200" dirty="0" smtClean="0">
                <a:latin typeface="Times New Roman" charset="0"/>
                <a:ea typeface="Times New Roman" charset="0"/>
                <a:cs typeface="Times New Roman" charset="0"/>
              </a:rPr>
              <a:t>(2)</a:t>
            </a:r>
            <a:endParaRPr lang="en-US" sz="42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43467" y="1457471"/>
            <a:ext cx="10905066" cy="4719491"/>
          </a:xfrm>
        </p:spPr>
        <p:txBody>
          <a:bodyPr>
            <a:normAutofit/>
          </a:bodyPr>
          <a:lstStyle/>
          <a:p>
            <a:r>
              <a:rPr lang="en-US" sz="2200" i="1" dirty="0" smtClean="0">
                <a:latin typeface="Times New Roman" charset="0"/>
                <a:ea typeface="Times New Roman" charset="0"/>
                <a:cs typeface="Times New Roman" charset="0"/>
              </a:rPr>
              <a:t>Relevance </a:t>
            </a:r>
            <a:r>
              <a:rPr lang="en-US" sz="2200" dirty="0">
                <a:latin typeface="Times New Roman" charset="0"/>
                <a:ea typeface="Times New Roman" charset="0"/>
                <a:cs typeface="Times New Roman" charset="0"/>
              </a:rPr>
              <a:t>is the degree to which the content of the documents returned in a search matches the user’s query intention and terms. </a:t>
            </a:r>
            <a:endParaRPr lang="en-US" sz="2200" dirty="0" smtClean="0">
              <a:latin typeface="Times New Roman" charset="0"/>
              <a:ea typeface="Times New Roman" charset="0"/>
              <a:cs typeface="Times New Roman" charset="0"/>
            </a:endParaRPr>
          </a:p>
          <a:p>
            <a:r>
              <a:rPr lang="en-US" sz="2200" dirty="0" smtClean="0">
                <a:latin typeface="Times New Roman" charset="0"/>
                <a:ea typeface="Times New Roman" charset="0"/>
                <a:cs typeface="Times New Roman" charset="0"/>
              </a:rPr>
              <a:t>The </a:t>
            </a:r>
            <a:r>
              <a:rPr lang="en-US" sz="2200" dirty="0">
                <a:latin typeface="Times New Roman" charset="0"/>
                <a:ea typeface="Times New Roman" charset="0"/>
                <a:cs typeface="Times New Roman" charset="0"/>
              </a:rPr>
              <a:t>relevance of a document increases if the page contains terms relevant to the phrase queried by the user, or if links to the page come from relevant pages and use relevant anchor text. </a:t>
            </a:r>
            <a:endParaRPr lang="en-US" sz="2200" dirty="0" smtClean="0">
              <a:latin typeface="Times New Roman" charset="0"/>
              <a:ea typeface="Times New Roman" charset="0"/>
              <a:cs typeface="Times New Roman" charset="0"/>
            </a:endParaRPr>
          </a:p>
          <a:p>
            <a:r>
              <a:rPr lang="en-US" sz="2200" dirty="0">
                <a:latin typeface="Times New Roman" charset="0"/>
                <a:ea typeface="Times New Roman" charset="0"/>
                <a:cs typeface="Times New Roman" charset="0"/>
              </a:rPr>
              <a:t>You can think of relevance as the first step to being “in the game.” If you are not </a:t>
            </a:r>
            <a:r>
              <a:rPr lang="en-US" sz="2200" dirty="0" err="1">
                <a:latin typeface="Times New Roman" charset="0"/>
                <a:ea typeface="Times New Roman" charset="0"/>
                <a:cs typeface="Times New Roman" charset="0"/>
              </a:rPr>
              <a:t>rele</a:t>
            </a:r>
            <a:r>
              <a:rPr lang="en-US" sz="2200" dirty="0">
                <a:latin typeface="Times New Roman" charset="0"/>
                <a:ea typeface="Times New Roman" charset="0"/>
                <a:cs typeface="Times New Roman" charset="0"/>
              </a:rPr>
              <a:t>- </a:t>
            </a:r>
            <a:r>
              <a:rPr lang="en-US" sz="2200" dirty="0" err="1">
                <a:latin typeface="Times New Roman" charset="0"/>
                <a:ea typeface="Times New Roman" charset="0"/>
                <a:cs typeface="Times New Roman" charset="0"/>
              </a:rPr>
              <a:t>vant</a:t>
            </a:r>
            <a:r>
              <a:rPr lang="en-US" sz="2200" dirty="0">
                <a:latin typeface="Times New Roman" charset="0"/>
                <a:ea typeface="Times New Roman" charset="0"/>
                <a:cs typeface="Times New Roman" charset="0"/>
              </a:rPr>
              <a:t> to a query, the search engine does not consider you for inclusion in the search results for that query </a:t>
            </a:r>
            <a:endParaRPr lang="en-US" sz="2200" dirty="0">
              <a:latin typeface="Times New Roman" charset="0"/>
              <a:ea typeface="Times New Roman" charset="0"/>
              <a:cs typeface="Times New Roman" charset="0"/>
            </a:endParaRPr>
          </a:p>
          <a:p>
            <a:endParaRPr lang="en-US" sz="2200" dirty="0">
              <a:latin typeface="Times New Roman" charset="0"/>
              <a:ea typeface="Times New Roman" charset="0"/>
              <a:cs typeface="Times New Roman" charset="0"/>
            </a:endParaRPr>
          </a:p>
          <a:p>
            <a:pPr lvl="2"/>
            <a:endParaRPr lang="en-US" sz="1800" dirty="0" smtClean="0">
              <a:latin typeface="Times New Roman" charset="0"/>
              <a:ea typeface="Times New Roman" charset="0"/>
              <a:cs typeface="Times New Roman" charset="0"/>
            </a:endParaRPr>
          </a:p>
          <a:p>
            <a:pPr marL="457200" indent="-457200">
              <a:buFont typeface="+mj-lt"/>
              <a:buAutoNum type="arabicPeriod" startAt="4"/>
            </a:pPr>
            <a:endParaRPr lang="en-US" sz="2200" dirty="0" smtClean="0">
              <a:effectLst/>
              <a:latin typeface="Times New Roman" charset="0"/>
              <a:ea typeface="Times New Roman" charset="0"/>
              <a:cs typeface="Times New Roman" charset="0"/>
            </a:endParaRPr>
          </a:p>
          <a:p>
            <a:endParaRPr lang="en-US" sz="2400" dirty="0" smtClean="0"/>
          </a:p>
          <a:p>
            <a:endParaRPr lang="en-US" sz="2400" dirty="0">
              <a:effectLst/>
            </a:endParaRPr>
          </a:p>
        </p:txBody>
      </p:sp>
      <p:sp>
        <p:nvSpPr>
          <p:cNvPr id="10" name="Rectangle 9">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327428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Autofit/>
          </a:bodyPr>
          <a:lstStyle/>
          <a:p>
            <a:r>
              <a:rPr lang="en-US" sz="4200" dirty="0">
                <a:latin typeface="Times New Roman" charset="0"/>
                <a:ea typeface="Times New Roman" charset="0"/>
                <a:cs typeface="Times New Roman" charset="0"/>
              </a:rPr>
              <a:t>Retrieval and Ranking </a:t>
            </a:r>
            <a:r>
              <a:rPr lang="en-US" sz="4200" dirty="0" smtClean="0">
                <a:latin typeface="Times New Roman" charset="0"/>
                <a:ea typeface="Times New Roman" charset="0"/>
                <a:cs typeface="Times New Roman" charset="0"/>
              </a:rPr>
              <a:t>(3)</a:t>
            </a:r>
            <a:endParaRPr lang="en-US" sz="42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43467" y="1457471"/>
            <a:ext cx="10905066" cy="4719491"/>
          </a:xfrm>
        </p:spPr>
        <p:txBody>
          <a:bodyPr>
            <a:normAutofit fontScale="92500" lnSpcReduction="10000"/>
          </a:bodyPr>
          <a:lstStyle/>
          <a:p>
            <a:r>
              <a:rPr lang="en-US" sz="2400" i="1" dirty="0">
                <a:latin typeface="Times New Roman" charset="0"/>
                <a:ea typeface="Times New Roman" charset="0"/>
                <a:cs typeface="Times New Roman" charset="0"/>
              </a:rPr>
              <a:t>Importance </a:t>
            </a:r>
            <a:r>
              <a:rPr lang="en-US" sz="2400" dirty="0">
                <a:latin typeface="Times New Roman" charset="0"/>
                <a:ea typeface="Times New Roman" charset="0"/>
                <a:cs typeface="Times New Roman" charset="0"/>
              </a:rPr>
              <a:t>refers to the relative importance, measured via </a:t>
            </a:r>
            <a:r>
              <a:rPr lang="en-US" sz="2400" i="1" dirty="0">
                <a:latin typeface="Times New Roman" charset="0"/>
                <a:ea typeface="Times New Roman" charset="0"/>
                <a:cs typeface="Times New Roman" charset="0"/>
              </a:rPr>
              <a:t>citation </a:t>
            </a:r>
            <a:r>
              <a:rPr lang="en-US" sz="2400" dirty="0">
                <a:latin typeface="Times New Roman" charset="0"/>
                <a:ea typeface="Times New Roman" charset="0"/>
                <a:cs typeface="Times New Roman" charset="0"/>
              </a:rPr>
              <a:t>(the act of one work referencing another, as often occurs in academic and business documents), of a given document that matches the user’s query. </a:t>
            </a:r>
            <a:endParaRPr lang="en-US" sz="2400" dirty="0" smtClean="0">
              <a:latin typeface="Times New Roman" charset="0"/>
              <a:ea typeface="Times New Roman" charset="0"/>
              <a:cs typeface="Times New Roman" charset="0"/>
            </a:endParaRPr>
          </a:p>
          <a:p>
            <a:r>
              <a:rPr lang="en-US" sz="2400" dirty="0" smtClean="0">
                <a:latin typeface="Times New Roman" charset="0"/>
                <a:ea typeface="Times New Roman" charset="0"/>
                <a:cs typeface="Times New Roman" charset="0"/>
              </a:rPr>
              <a:t>The </a:t>
            </a:r>
            <a:r>
              <a:rPr lang="en-US" sz="2400" dirty="0">
                <a:latin typeface="Times New Roman" charset="0"/>
                <a:ea typeface="Times New Roman" charset="0"/>
                <a:cs typeface="Times New Roman" charset="0"/>
              </a:rPr>
              <a:t>importance of a given document </a:t>
            </a:r>
            <a:r>
              <a:rPr lang="en-US" sz="2400" dirty="0" smtClean="0">
                <a:latin typeface="Times New Roman" charset="0"/>
                <a:ea typeface="Times New Roman" charset="0"/>
                <a:cs typeface="Times New Roman" charset="0"/>
              </a:rPr>
              <a:t>increases </a:t>
            </a:r>
            <a:r>
              <a:rPr lang="en-US" sz="2400" dirty="0">
                <a:latin typeface="Times New Roman" charset="0"/>
                <a:ea typeface="Times New Roman" charset="0"/>
                <a:cs typeface="Times New Roman" charset="0"/>
              </a:rPr>
              <a:t>with every other document that references it. In today’s online environment, </a:t>
            </a:r>
            <a:r>
              <a:rPr lang="en-US" sz="2400" dirty="0" smtClean="0">
                <a:latin typeface="Times New Roman" charset="0"/>
                <a:ea typeface="Times New Roman" charset="0"/>
                <a:cs typeface="Times New Roman" charset="0"/>
              </a:rPr>
              <a:t>citations </a:t>
            </a:r>
            <a:r>
              <a:rPr lang="en-US" sz="2400" dirty="0">
                <a:latin typeface="Times New Roman" charset="0"/>
                <a:ea typeface="Times New Roman" charset="0"/>
                <a:cs typeface="Times New Roman" charset="0"/>
              </a:rPr>
              <a:t>can come in the form of links to the document or references to it on social media </a:t>
            </a:r>
            <a:r>
              <a:rPr lang="en-US" sz="2400" dirty="0" smtClean="0">
                <a:latin typeface="Times New Roman" charset="0"/>
                <a:ea typeface="Times New Roman" charset="0"/>
                <a:cs typeface="Times New Roman" charset="0"/>
              </a:rPr>
              <a:t>sites</a:t>
            </a:r>
          </a:p>
          <a:p>
            <a:r>
              <a:rPr lang="en-US" sz="2400" dirty="0" smtClean="0">
                <a:latin typeface="Times New Roman" charset="0"/>
                <a:ea typeface="Times New Roman" charset="0"/>
                <a:cs typeface="Times New Roman" charset="0"/>
              </a:rPr>
              <a:t>. </a:t>
            </a:r>
            <a:r>
              <a:rPr lang="en-US" sz="2400" dirty="0">
                <a:latin typeface="Times New Roman" charset="0"/>
                <a:ea typeface="Times New Roman" charset="0"/>
                <a:cs typeface="Times New Roman" charset="0"/>
              </a:rPr>
              <a:t>Determining how to weight these signals is known as </a:t>
            </a:r>
            <a:r>
              <a:rPr lang="en-US" sz="2400" i="1" dirty="0">
                <a:latin typeface="Times New Roman" charset="0"/>
                <a:ea typeface="Times New Roman" charset="0"/>
                <a:cs typeface="Times New Roman" charset="0"/>
              </a:rPr>
              <a:t>citation analysis</a:t>
            </a:r>
            <a:r>
              <a:rPr lang="en-US" sz="2400" dirty="0">
                <a:latin typeface="Times New Roman" charset="0"/>
                <a:ea typeface="Times New Roman" charset="0"/>
                <a:cs typeface="Times New Roman" charset="0"/>
              </a:rPr>
              <a:t>. </a:t>
            </a:r>
            <a:endParaRPr lang="en-US" sz="2400" dirty="0">
              <a:latin typeface="Times New Roman" charset="0"/>
              <a:ea typeface="Times New Roman" charset="0"/>
              <a:cs typeface="Times New Roman" charset="0"/>
            </a:endParaRPr>
          </a:p>
          <a:p>
            <a:r>
              <a:rPr lang="en-US" sz="2400" dirty="0">
                <a:latin typeface="Times New Roman" charset="0"/>
                <a:ea typeface="Times New Roman" charset="0"/>
                <a:cs typeface="Times New Roman" charset="0"/>
              </a:rPr>
              <a:t>You can think of importance as a way to determine which page, from a group of equally relevant pages, shows up first in the search results, which is second, and so forth. </a:t>
            </a:r>
            <a:endParaRPr lang="en-US" sz="2400" dirty="0" smtClean="0">
              <a:latin typeface="Times New Roman" charset="0"/>
              <a:ea typeface="Times New Roman" charset="0"/>
              <a:cs typeface="Times New Roman" charset="0"/>
            </a:endParaRPr>
          </a:p>
          <a:p>
            <a:r>
              <a:rPr lang="en-US" sz="2400" dirty="0" smtClean="0">
                <a:latin typeface="Times New Roman" charset="0"/>
                <a:ea typeface="Times New Roman" charset="0"/>
                <a:cs typeface="Times New Roman" charset="0"/>
              </a:rPr>
              <a:t>The </a:t>
            </a:r>
            <a:r>
              <a:rPr lang="en-US" sz="2400" dirty="0">
                <a:latin typeface="Times New Roman" charset="0"/>
                <a:ea typeface="Times New Roman" charset="0"/>
                <a:cs typeface="Times New Roman" charset="0"/>
              </a:rPr>
              <a:t>relative authority of the site, and the trust the search engine has in it, are significant parts of this determination</a:t>
            </a:r>
            <a:r>
              <a:rPr lang="en-US" sz="2400" dirty="0" smtClean="0">
                <a:latin typeface="Times New Roman" charset="0"/>
                <a:ea typeface="Times New Roman" charset="0"/>
                <a:cs typeface="Times New Roman" charset="0"/>
              </a:rPr>
              <a:t>.</a:t>
            </a:r>
          </a:p>
          <a:p>
            <a:r>
              <a:rPr lang="en-US" sz="2400" dirty="0" smtClean="0">
                <a:latin typeface="Times New Roman" charset="0"/>
                <a:ea typeface="Times New Roman" charset="0"/>
                <a:cs typeface="Times New Roman" charset="0"/>
              </a:rPr>
              <a:t> </a:t>
            </a:r>
            <a:r>
              <a:rPr lang="en-US" sz="2400" dirty="0">
                <a:latin typeface="Times New Roman" charset="0"/>
                <a:ea typeface="Times New Roman" charset="0"/>
                <a:cs typeface="Times New Roman" charset="0"/>
              </a:rPr>
              <a:t>Of course, the equation is a bit more complex than this, and not all pages are equally relevant. Ultimately, it is the combination of relevance and importance that determines the ranking order </a:t>
            </a:r>
            <a:endParaRPr lang="en-US" sz="2400" dirty="0">
              <a:latin typeface="Times New Roman" charset="0"/>
              <a:ea typeface="Times New Roman" charset="0"/>
              <a:cs typeface="Times New Roman" charset="0"/>
            </a:endParaRPr>
          </a:p>
          <a:p>
            <a:endParaRPr lang="en-US" sz="2200" dirty="0">
              <a:latin typeface="Times New Roman" charset="0"/>
              <a:ea typeface="Times New Roman" charset="0"/>
              <a:cs typeface="Times New Roman" charset="0"/>
            </a:endParaRPr>
          </a:p>
          <a:p>
            <a:pPr lvl="2"/>
            <a:endParaRPr lang="en-US" sz="1800" dirty="0" smtClean="0">
              <a:latin typeface="Times New Roman" charset="0"/>
              <a:ea typeface="Times New Roman" charset="0"/>
              <a:cs typeface="Times New Roman" charset="0"/>
            </a:endParaRPr>
          </a:p>
          <a:p>
            <a:pPr marL="457200" indent="-457200">
              <a:buFont typeface="+mj-lt"/>
              <a:buAutoNum type="arabicPeriod" startAt="4"/>
            </a:pPr>
            <a:endParaRPr lang="en-US" sz="2200" dirty="0" smtClean="0">
              <a:effectLst/>
              <a:latin typeface="Times New Roman" charset="0"/>
              <a:ea typeface="Times New Roman" charset="0"/>
              <a:cs typeface="Times New Roman" charset="0"/>
            </a:endParaRPr>
          </a:p>
          <a:p>
            <a:endParaRPr lang="en-US" sz="2400" dirty="0" smtClean="0"/>
          </a:p>
          <a:p>
            <a:endParaRPr lang="en-US" sz="2400" dirty="0">
              <a:effectLst/>
            </a:endParaRPr>
          </a:p>
        </p:txBody>
      </p:sp>
      <p:sp>
        <p:nvSpPr>
          <p:cNvPr id="10" name="Rectangle 9">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274162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Autofit/>
          </a:bodyPr>
          <a:lstStyle/>
          <a:p>
            <a:r>
              <a:rPr lang="en-US" sz="4200" dirty="0">
                <a:latin typeface="Times New Roman" charset="0"/>
                <a:ea typeface="Times New Roman" charset="0"/>
                <a:cs typeface="Times New Roman" charset="0"/>
              </a:rPr>
              <a:t>Retrieval and Ranking </a:t>
            </a:r>
            <a:r>
              <a:rPr lang="en-US" sz="4200" dirty="0" smtClean="0">
                <a:latin typeface="Times New Roman" charset="0"/>
                <a:ea typeface="Times New Roman" charset="0"/>
                <a:cs typeface="Times New Roman" charset="0"/>
              </a:rPr>
              <a:t>(4)</a:t>
            </a:r>
            <a:endParaRPr lang="en-US" sz="42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43467" y="1457471"/>
            <a:ext cx="10905066" cy="4719491"/>
          </a:xfrm>
        </p:spPr>
        <p:txBody>
          <a:bodyPr>
            <a:normAutofit/>
          </a:bodyPr>
          <a:lstStyle/>
          <a:p>
            <a:r>
              <a:rPr lang="en-US" sz="2200" dirty="0">
                <a:latin typeface="Times New Roman" charset="0"/>
                <a:ea typeface="Times New Roman" charset="0"/>
                <a:cs typeface="Times New Roman" charset="0"/>
              </a:rPr>
              <a:t>Importance and relevance aren’t determined manually (those trillions of man-hours would require Earth’s entire population as a workforce</a:t>
            </a:r>
            <a:r>
              <a:rPr lang="en-US" sz="2200" dirty="0" smtClean="0">
                <a:latin typeface="Times New Roman" charset="0"/>
                <a:ea typeface="Times New Roman" charset="0"/>
                <a:cs typeface="Times New Roman" charset="0"/>
              </a:rPr>
              <a:t>).</a:t>
            </a:r>
          </a:p>
          <a:p>
            <a:r>
              <a:rPr lang="en-US" sz="2200" dirty="0" smtClean="0">
                <a:latin typeface="Times New Roman" charset="0"/>
                <a:ea typeface="Times New Roman" charset="0"/>
                <a:cs typeface="Times New Roman" charset="0"/>
              </a:rPr>
              <a:t> </a:t>
            </a:r>
            <a:r>
              <a:rPr lang="en-US" sz="2200" dirty="0">
                <a:latin typeface="Times New Roman" charset="0"/>
                <a:ea typeface="Times New Roman" charset="0"/>
                <a:cs typeface="Times New Roman" charset="0"/>
              </a:rPr>
              <a:t>Instead, the engines craft careful, mathematical equations—</a:t>
            </a:r>
            <a:r>
              <a:rPr lang="en-US" sz="2200" i="1" dirty="0">
                <a:latin typeface="Times New Roman" charset="0"/>
                <a:ea typeface="Times New Roman" charset="0"/>
                <a:cs typeface="Times New Roman" charset="0"/>
              </a:rPr>
              <a:t>algorithms</a:t>
            </a:r>
            <a:r>
              <a:rPr lang="en-US" sz="2200" dirty="0">
                <a:latin typeface="Times New Roman" charset="0"/>
                <a:ea typeface="Times New Roman" charset="0"/>
                <a:cs typeface="Times New Roman" charset="0"/>
              </a:rPr>
              <a:t>—to sort the wheat from the chaff and then rank the wheat in order of quality. </a:t>
            </a:r>
            <a:endParaRPr lang="en-US" sz="2200" dirty="0" smtClean="0">
              <a:latin typeface="Times New Roman" charset="0"/>
              <a:ea typeface="Times New Roman" charset="0"/>
              <a:cs typeface="Times New Roman" charset="0"/>
            </a:endParaRPr>
          </a:p>
          <a:p>
            <a:r>
              <a:rPr lang="en-US" sz="2200" dirty="0" smtClean="0">
                <a:latin typeface="Times New Roman" charset="0"/>
                <a:ea typeface="Times New Roman" charset="0"/>
                <a:cs typeface="Times New Roman" charset="0"/>
              </a:rPr>
              <a:t>These </a:t>
            </a:r>
            <a:r>
              <a:rPr lang="en-US" sz="2200" dirty="0">
                <a:latin typeface="Times New Roman" charset="0"/>
                <a:ea typeface="Times New Roman" charset="0"/>
                <a:cs typeface="Times New Roman" charset="0"/>
              </a:rPr>
              <a:t>algorithms often comprise hundreds of components. In the search marketing field, they are often referred to as </a:t>
            </a:r>
            <a:r>
              <a:rPr lang="en-US" sz="2200" i="1" dirty="0">
                <a:latin typeface="Times New Roman" charset="0"/>
                <a:ea typeface="Times New Roman" charset="0"/>
                <a:cs typeface="Times New Roman" charset="0"/>
              </a:rPr>
              <a:t>ranking factors </a:t>
            </a:r>
            <a:r>
              <a:rPr lang="en-US" sz="2200" dirty="0">
                <a:latin typeface="Times New Roman" charset="0"/>
                <a:ea typeface="Times New Roman" charset="0"/>
                <a:cs typeface="Times New Roman" charset="0"/>
              </a:rPr>
              <a:t>or </a:t>
            </a:r>
            <a:r>
              <a:rPr lang="en-US" sz="2200" i="1" dirty="0">
                <a:latin typeface="Times New Roman" charset="0"/>
                <a:ea typeface="Times New Roman" charset="0"/>
                <a:cs typeface="Times New Roman" charset="0"/>
              </a:rPr>
              <a:t>algorithmic ranking criteria</a:t>
            </a:r>
            <a:r>
              <a:rPr lang="en-US" sz="2200" dirty="0">
                <a:latin typeface="Times New Roman" charset="0"/>
                <a:ea typeface="Times New Roman" charset="0"/>
                <a:cs typeface="Times New Roman" charset="0"/>
              </a:rPr>
              <a:t>. </a:t>
            </a:r>
            <a:endParaRPr lang="en-US" sz="2200" dirty="0">
              <a:latin typeface="Times New Roman" charset="0"/>
              <a:ea typeface="Times New Roman" charset="0"/>
              <a:cs typeface="Times New Roman" charset="0"/>
            </a:endParaRPr>
          </a:p>
          <a:p>
            <a:endParaRPr lang="en-US" sz="2200" dirty="0">
              <a:latin typeface="Times New Roman" charset="0"/>
              <a:ea typeface="Times New Roman" charset="0"/>
              <a:cs typeface="Times New Roman" charset="0"/>
            </a:endParaRPr>
          </a:p>
          <a:p>
            <a:pPr lvl="2"/>
            <a:endParaRPr lang="en-US" sz="1800" dirty="0" smtClean="0">
              <a:latin typeface="Times New Roman" charset="0"/>
              <a:ea typeface="Times New Roman" charset="0"/>
              <a:cs typeface="Times New Roman" charset="0"/>
            </a:endParaRPr>
          </a:p>
          <a:p>
            <a:pPr marL="457200" indent="-457200">
              <a:buFont typeface="+mj-lt"/>
              <a:buAutoNum type="arabicPeriod" startAt="4"/>
            </a:pPr>
            <a:endParaRPr lang="en-US" sz="2200" dirty="0" smtClean="0">
              <a:effectLst/>
              <a:latin typeface="Times New Roman" charset="0"/>
              <a:ea typeface="Times New Roman" charset="0"/>
              <a:cs typeface="Times New Roman" charset="0"/>
            </a:endParaRPr>
          </a:p>
          <a:p>
            <a:endParaRPr lang="en-US" sz="2400" dirty="0" smtClean="0"/>
          </a:p>
          <a:p>
            <a:endParaRPr lang="en-US" sz="2400" dirty="0">
              <a:effectLst/>
            </a:endParaRPr>
          </a:p>
        </p:txBody>
      </p:sp>
      <p:sp>
        <p:nvSpPr>
          <p:cNvPr id="10" name="Rectangle 9">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010905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Autofit/>
          </a:bodyPr>
          <a:lstStyle/>
          <a:p>
            <a:pPr marL="457200" lvl="0" indent="-457200">
              <a:lnSpc>
                <a:spcPct val="100000"/>
              </a:lnSpc>
              <a:spcBef>
                <a:spcPts val="0"/>
              </a:spcBef>
            </a:pPr>
            <a:r>
              <a:rPr lang="en-US" sz="4200" dirty="0">
                <a:latin typeface="Times New Roman" charset="0"/>
                <a:ea typeface="Times New Roman" charset="0"/>
                <a:cs typeface="Times New Roman" charset="0"/>
              </a:rPr>
              <a:t>Evaluating Content on a Web Page </a:t>
            </a:r>
            <a:r>
              <a:rPr lang="en-US" sz="4200" dirty="0" smtClean="0">
                <a:latin typeface="Times New Roman" charset="0"/>
                <a:ea typeface="Times New Roman" charset="0"/>
                <a:cs typeface="Times New Roman" charset="0"/>
              </a:rPr>
              <a:t> (1)</a:t>
            </a:r>
            <a:endParaRPr lang="en-US" sz="42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43467" y="1457471"/>
            <a:ext cx="10905066" cy="4719491"/>
          </a:xfrm>
        </p:spPr>
        <p:txBody>
          <a:bodyPr>
            <a:normAutofit/>
          </a:bodyPr>
          <a:lstStyle/>
          <a:p>
            <a:r>
              <a:rPr lang="en-US" sz="2200" dirty="0">
                <a:latin typeface="Times New Roman" charset="0"/>
                <a:ea typeface="Times New Roman" charset="0"/>
                <a:cs typeface="Times New Roman" charset="0"/>
              </a:rPr>
              <a:t>Search engines place a lot of weight on the content of each web page. After all, it is this content that defines what a page is about, and the search engines do a detailed analysis of each web page they find during their crawl to help make that determination. </a:t>
            </a:r>
            <a:endParaRPr lang="en-US" sz="2200" dirty="0">
              <a:latin typeface="Times New Roman" charset="0"/>
              <a:ea typeface="Times New Roman" charset="0"/>
              <a:cs typeface="Times New Roman" charset="0"/>
            </a:endParaRPr>
          </a:p>
          <a:p>
            <a:r>
              <a:rPr lang="en-US" sz="2200" dirty="0">
                <a:latin typeface="Times New Roman" charset="0"/>
                <a:ea typeface="Times New Roman" charset="0"/>
                <a:cs typeface="Times New Roman" charset="0"/>
              </a:rPr>
              <a:t>You can think of this as the search engine performing a detailed analysis of all the words and phrases that appear on a web page, and then building a map of that data for it to consider showing your page in the results when a user enters a related search query. </a:t>
            </a:r>
            <a:endParaRPr lang="en-US" sz="2200" dirty="0" smtClean="0">
              <a:latin typeface="Times New Roman" charset="0"/>
              <a:ea typeface="Times New Roman" charset="0"/>
              <a:cs typeface="Times New Roman" charset="0"/>
            </a:endParaRPr>
          </a:p>
          <a:p>
            <a:r>
              <a:rPr lang="en-US" sz="2200" dirty="0" smtClean="0">
                <a:latin typeface="Times New Roman" charset="0"/>
                <a:ea typeface="Times New Roman" charset="0"/>
                <a:cs typeface="Times New Roman" charset="0"/>
              </a:rPr>
              <a:t>This </a:t>
            </a:r>
            <a:r>
              <a:rPr lang="en-US" sz="2200" dirty="0">
                <a:latin typeface="Times New Roman" charset="0"/>
                <a:ea typeface="Times New Roman" charset="0"/>
                <a:cs typeface="Times New Roman" charset="0"/>
              </a:rPr>
              <a:t>map, often referred to as a </a:t>
            </a:r>
            <a:r>
              <a:rPr lang="en-US" sz="2200" i="1" dirty="0">
                <a:latin typeface="Times New Roman" charset="0"/>
                <a:ea typeface="Times New Roman" charset="0"/>
                <a:cs typeface="Times New Roman" charset="0"/>
              </a:rPr>
              <a:t>semantic map</a:t>
            </a:r>
            <a:r>
              <a:rPr lang="en-US" sz="2200" dirty="0">
                <a:latin typeface="Times New Roman" charset="0"/>
                <a:ea typeface="Times New Roman" charset="0"/>
                <a:cs typeface="Times New Roman" charset="0"/>
              </a:rPr>
              <a:t>, seeks to define the relationships between those concepts so that the search engine can better understand how to match the right web pages with user search queries. </a:t>
            </a:r>
            <a:endParaRPr lang="en-US" sz="2200" dirty="0">
              <a:latin typeface="Times New Roman" charset="0"/>
              <a:ea typeface="Times New Roman" charset="0"/>
              <a:cs typeface="Times New Roman" charset="0"/>
            </a:endParaRPr>
          </a:p>
          <a:p>
            <a:pPr marL="457200" indent="-457200">
              <a:buFont typeface="+mj-lt"/>
              <a:buAutoNum type="arabicPeriod" startAt="4"/>
            </a:pPr>
            <a:endParaRPr lang="en-US" sz="2200" dirty="0" smtClean="0">
              <a:effectLst/>
              <a:latin typeface="Times New Roman" charset="0"/>
              <a:ea typeface="Times New Roman" charset="0"/>
              <a:cs typeface="Times New Roman" charset="0"/>
            </a:endParaRPr>
          </a:p>
          <a:p>
            <a:endParaRPr lang="en-US" sz="2400" dirty="0" smtClean="0"/>
          </a:p>
          <a:p>
            <a:endParaRPr lang="en-US" sz="2400" dirty="0">
              <a:effectLst/>
            </a:endParaRPr>
          </a:p>
        </p:txBody>
      </p:sp>
      <p:sp>
        <p:nvSpPr>
          <p:cNvPr id="10" name="Rectangle 9">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55564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pPr marL="457200" lvl="0" indent="-457200">
              <a:spcBef>
                <a:spcPts val="0"/>
              </a:spcBef>
            </a:pPr>
            <a:r>
              <a:rPr lang="en-US" sz="3600">
                <a:latin typeface="Times New Roman" charset="0"/>
                <a:ea typeface="Times New Roman" charset="0"/>
                <a:cs typeface="Times New Roman" charset="0"/>
              </a:rPr>
              <a:t>Evaluating Content on a Web Page  (2)</a:t>
            </a:r>
          </a:p>
        </p:txBody>
      </p:sp>
      <p:sp>
        <p:nvSpPr>
          <p:cNvPr id="3" name="Content Placeholder 2"/>
          <p:cNvSpPr>
            <a:spLocks noGrp="1"/>
          </p:cNvSpPr>
          <p:nvPr>
            <p:ph idx="1"/>
          </p:nvPr>
        </p:nvSpPr>
        <p:spPr>
          <a:xfrm>
            <a:off x="643469" y="1782981"/>
            <a:ext cx="4008384" cy="4393982"/>
          </a:xfrm>
        </p:spPr>
        <p:txBody>
          <a:bodyPr>
            <a:normAutofit/>
          </a:bodyPr>
          <a:lstStyle/>
          <a:p>
            <a:r>
              <a:rPr lang="en-US" sz="2200" dirty="0">
                <a:latin typeface="Times New Roman" charset="0"/>
                <a:ea typeface="Times New Roman" charset="0"/>
                <a:cs typeface="Times New Roman" charset="0"/>
              </a:rPr>
              <a:t>If there is no semantic match of the content of a web page to the query, the page has a much lower possibility of showing up. </a:t>
            </a:r>
            <a:endParaRPr lang="en-US" sz="2200" dirty="0" smtClean="0">
              <a:latin typeface="Times New Roman" charset="0"/>
              <a:ea typeface="Times New Roman" charset="0"/>
              <a:cs typeface="Times New Roman" charset="0"/>
            </a:endParaRPr>
          </a:p>
          <a:p>
            <a:r>
              <a:rPr lang="en-US" sz="2200" dirty="0" smtClean="0">
                <a:latin typeface="Times New Roman" charset="0"/>
                <a:ea typeface="Times New Roman" charset="0"/>
                <a:cs typeface="Times New Roman" charset="0"/>
              </a:rPr>
              <a:t>Therefore</a:t>
            </a:r>
            <a:r>
              <a:rPr lang="en-US" sz="2200" dirty="0">
                <a:latin typeface="Times New Roman" charset="0"/>
                <a:ea typeface="Times New Roman" charset="0"/>
                <a:cs typeface="Times New Roman" charset="0"/>
              </a:rPr>
              <a:t>, the words you put on the page, and the “theme” of that page, play a huge role in ranking. </a:t>
            </a:r>
          </a:p>
          <a:p>
            <a:r>
              <a:rPr lang="en-US" sz="2200" dirty="0">
                <a:latin typeface="Times New Roman" charset="0"/>
                <a:ea typeface="Times New Roman" charset="0"/>
                <a:cs typeface="Times New Roman" charset="0"/>
              </a:rPr>
              <a:t>Figure 2-13 shows how a search engine will break up a page when it looks at it, using a page on the </a:t>
            </a:r>
            <a:r>
              <a:rPr lang="en-US" sz="2200" i="1" dirty="0">
                <a:latin typeface="Times New Roman" charset="0"/>
                <a:ea typeface="Times New Roman" charset="0"/>
                <a:cs typeface="Times New Roman" charset="0"/>
              </a:rPr>
              <a:t>Forbes </a:t>
            </a:r>
            <a:r>
              <a:rPr lang="en-US" sz="2200" dirty="0">
                <a:latin typeface="Times New Roman" charset="0"/>
                <a:ea typeface="Times New Roman" charset="0"/>
                <a:cs typeface="Times New Roman" charset="0"/>
              </a:rPr>
              <a:t>website. </a:t>
            </a:r>
          </a:p>
          <a:p>
            <a:endParaRPr lang="en-US" sz="2000" dirty="0">
              <a:effectLst/>
            </a:endParaRPr>
          </a:p>
        </p:txBody>
      </p:sp>
      <p:grpSp>
        <p:nvGrpSpPr>
          <p:cNvPr id="23" name="Group 2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005" y="1779204"/>
            <a:ext cx="6829527" cy="4029420"/>
          </a:xfrm>
          <a:prstGeom prst="rect">
            <a:avLst/>
          </a:prstGeom>
        </p:spPr>
      </p:pic>
      <p:grpSp>
        <p:nvGrpSpPr>
          <p:cNvPr id="27" name="Group 2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8" name="Rectangle 2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71615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4200" dirty="0">
                <a:latin typeface="Times New Roman" charset="0"/>
                <a:ea typeface="Times New Roman" charset="0"/>
                <a:cs typeface="Times New Roman" charset="0"/>
              </a:rPr>
              <a:t>Topics Covered</a:t>
            </a:r>
          </a:p>
        </p:txBody>
      </p:sp>
      <p:sp>
        <p:nvSpPr>
          <p:cNvPr id="3" name="Content Placeholder 2"/>
          <p:cNvSpPr>
            <a:spLocks noGrp="1"/>
          </p:cNvSpPr>
          <p:nvPr>
            <p:ph idx="1"/>
          </p:nvPr>
        </p:nvSpPr>
        <p:spPr>
          <a:xfrm>
            <a:off x="643467" y="1457471"/>
            <a:ext cx="10905066" cy="4719492"/>
          </a:xfrm>
        </p:spPr>
        <p:txBody>
          <a:bodyPr>
            <a:normAutofit/>
          </a:bodyPr>
          <a:lstStyle/>
          <a:p>
            <a:r>
              <a:rPr lang="en-US" sz="2400" dirty="0">
                <a:latin typeface="Times New Roman" charset="0"/>
                <a:ea typeface="Times New Roman" charset="0"/>
                <a:cs typeface="Times New Roman" charset="0"/>
              </a:rPr>
              <a:t>Search Engine Results Pages (SERPs</a:t>
            </a:r>
            <a:r>
              <a:rPr lang="en-US" sz="2400" dirty="0" smtClean="0">
                <a:latin typeface="Times New Roman" charset="0"/>
                <a:ea typeface="Times New Roman" charset="0"/>
                <a:cs typeface="Times New Roman" charset="0"/>
              </a:rPr>
              <a:t>)</a:t>
            </a:r>
          </a:p>
          <a:p>
            <a:r>
              <a:rPr lang="en-US" sz="2400" dirty="0">
                <a:latin typeface="Times New Roman" charset="0"/>
                <a:ea typeface="Times New Roman" charset="0"/>
                <a:cs typeface="Times New Roman" charset="0"/>
              </a:rPr>
              <a:t>Algorithm-Based Ranking Systems: Crawling, Indexing, and </a:t>
            </a:r>
            <a:r>
              <a:rPr lang="en-US" sz="2400" dirty="0" smtClean="0">
                <a:latin typeface="Times New Roman" charset="0"/>
                <a:ea typeface="Times New Roman" charset="0"/>
                <a:cs typeface="Times New Roman" charset="0"/>
              </a:rPr>
              <a:t>Ranking</a:t>
            </a:r>
          </a:p>
          <a:p>
            <a:r>
              <a:rPr lang="en-US" sz="2400" dirty="0">
                <a:latin typeface="Times New Roman" charset="0"/>
                <a:ea typeface="Times New Roman" charset="0"/>
                <a:cs typeface="Times New Roman" charset="0"/>
              </a:rPr>
              <a:t>Evaluating Content on a Web Page</a:t>
            </a:r>
            <a:endParaRPr lang="en-US" sz="2400" dirty="0" smtClean="0">
              <a:latin typeface="Times New Roman" charset="0"/>
              <a:ea typeface="Times New Roman" charset="0"/>
              <a:cs typeface="Times New Roman" charset="0"/>
            </a:endParaRPr>
          </a:p>
          <a:p>
            <a:r>
              <a:rPr lang="en-US" sz="2400" dirty="0">
                <a:latin typeface="Times New Roman" charset="0"/>
                <a:ea typeface="Times New Roman" charset="0"/>
                <a:cs typeface="Times New Roman" charset="0"/>
              </a:rPr>
              <a:t>Understanding What Content Search Engines Can “See” on a Web Page</a:t>
            </a:r>
            <a:endParaRPr lang="en-US" sz="2200" dirty="0"/>
          </a:p>
        </p:txBody>
      </p:sp>
      <p:sp>
        <p:nvSpPr>
          <p:cNvPr id="23" name="Rectangle 22">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80131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Autofit/>
          </a:bodyPr>
          <a:lstStyle/>
          <a:p>
            <a:pPr marL="457200" lvl="0" indent="-457200">
              <a:lnSpc>
                <a:spcPct val="100000"/>
              </a:lnSpc>
              <a:spcBef>
                <a:spcPts val="0"/>
              </a:spcBef>
            </a:pPr>
            <a:r>
              <a:rPr lang="en-US" sz="4200" dirty="0">
                <a:latin typeface="Times New Roman" charset="0"/>
                <a:ea typeface="Times New Roman" charset="0"/>
                <a:cs typeface="Times New Roman" charset="0"/>
              </a:rPr>
              <a:t>Evaluating Content on a Web Page </a:t>
            </a:r>
            <a:r>
              <a:rPr lang="en-US" sz="4200" dirty="0" smtClean="0">
                <a:latin typeface="Times New Roman" charset="0"/>
                <a:ea typeface="Times New Roman" charset="0"/>
                <a:cs typeface="Times New Roman" charset="0"/>
              </a:rPr>
              <a:t> (3)</a:t>
            </a:r>
            <a:endParaRPr lang="en-US" sz="42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43467" y="1457471"/>
            <a:ext cx="10905066" cy="4719491"/>
          </a:xfrm>
        </p:spPr>
        <p:txBody>
          <a:bodyPr>
            <a:normAutofit/>
          </a:bodyPr>
          <a:lstStyle/>
          <a:p>
            <a:r>
              <a:rPr lang="en-US" sz="2200" dirty="0" smtClean="0">
                <a:latin typeface="Times New Roman" charset="0"/>
                <a:ea typeface="Times New Roman" charset="0"/>
                <a:cs typeface="Times New Roman" charset="0"/>
              </a:rPr>
              <a:t>The </a:t>
            </a:r>
            <a:r>
              <a:rPr lang="en-US" sz="2200" dirty="0">
                <a:latin typeface="Times New Roman" charset="0"/>
                <a:ea typeface="Times New Roman" charset="0"/>
                <a:cs typeface="Times New Roman" charset="0"/>
              </a:rPr>
              <a:t>navigational elements of a web page are likely similar across the many pages of a site. </a:t>
            </a:r>
            <a:endParaRPr lang="en-US" sz="2200" dirty="0" smtClean="0">
              <a:latin typeface="Times New Roman" charset="0"/>
              <a:ea typeface="Times New Roman" charset="0"/>
              <a:cs typeface="Times New Roman" charset="0"/>
            </a:endParaRPr>
          </a:p>
          <a:p>
            <a:r>
              <a:rPr lang="en-US" sz="2200" dirty="0" smtClean="0">
                <a:latin typeface="Times New Roman" charset="0"/>
                <a:ea typeface="Times New Roman" charset="0"/>
                <a:cs typeface="Times New Roman" charset="0"/>
              </a:rPr>
              <a:t>These </a:t>
            </a:r>
            <a:r>
              <a:rPr lang="en-US" sz="2200" dirty="0">
                <a:latin typeface="Times New Roman" charset="0"/>
                <a:ea typeface="Times New Roman" charset="0"/>
                <a:cs typeface="Times New Roman" charset="0"/>
              </a:rPr>
              <a:t>navigational elements are not ignored, and they do play an important role, but they do not help a search engine determine what the unique content is on a page. </a:t>
            </a:r>
            <a:endParaRPr lang="en-US" sz="2200" dirty="0" smtClean="0">
              <a:latin typeface="Times New Roman" charset="0"/>
              <a:ea typeface="Times New Roman" charset="0"/>
              <a:cs typeface="Times New Roman" charset="0"/>
            </a:endParaRPr>
          </a:p>
          <a:p>
            <a:r>
              <a:rPr lang="en-US" sz="2200" dirty="0" smtClean="0">
                <a:latin typeface="Times New Roman" charset="0"/>
                <a:ea typeface="Times New Roman" charset="0"/>
                <a:cs typeface="Times New Roman" charset="0"/>
              </a:rPr>
              <a:t>To </a:t>
            </a:r>
            <a:r>
              <a:rPr lang="en-US" sz="2200" dirty="0">
                <a:latin typeface="Times New Roman" charset="0"/>
                <a:ea typeface="Times New Roman" charset="0"/>
                <a:cs typeface="Times New Roman" charset="0"/>
              </a:rPr>
              <a:t>do that, the search engine focuses on the part of Figure 2-13 that is labeled “Unique Page Content.” </a:t>
            </a:r>
            <a:endParaRPr lang="en-US" sz="2200" dirty="0">
              <a:latin typeface="Times New Roman" charset="0"/>
              <a:ea typeface="Times New Roman" charset="0"/>
              <a:cs typeface="Times New Roman" charset="0"/>
            </a:endParaRPr>
          </a:p>
          <a:p>
            <a:r>
              <a:rPr lang="en-US" sz="2200" dirty="0">
                <a:latin typeface="Times New Roman" charset="0"/>
                <a:ea typeface="Times New Roman" charset="0"/>
                <a:cs typeface="Times New Roman" charset="0"/>
              </a:rPr>
              <a:t>Determining the unique content on a page is an important part of what the search engine does. </a:t>
            </a:r>
            <a:r>
              <a:rPr lang="en-US" sz="2200" dirty="0" smtClean="0">
                <a:latin typeface="Times New Roman" charset="0"/>
                <a:ea typeface="Times New Roman" charset="0"/>
                <a:cs typeface="Times New Roman" charset="0"/>
              </a:rPr>
              <a:t>T</a:t>
            </a:r>
          </a:p>
          <a:p>
            <a:r>
              <a:rPr lang="en-US" sz="2200" dirty="0" smtClean="0">
                <a:latin typeface="Times New Roman" charset="0"/>
                <a:ea typeface="Times New Roman" charset="0"/>
                <a:cs typeface="Times New Roman" charset="0"/>
              </a:rPr>
              <a:t>he </a:t>
            </a:r>
            <a:r>
              <a:rPr lang="en-US" sz="2200" dirty="0">
                <a:latin typeface="Times New Roman" charset="0"/>
                <a:ea typeface="Times New Roman" charset="0"/>
                <a:cs typeface="Times New Roman" charset="0"/>
              </a:rPr>
              <a:t>search engine uses its understanding of unique content to determine the types of search queries for which the web page might be relevant. </a:t>
            </a:r>
            <a:endParaRPr lang="en-US" sz="2200" dirty="0" smtClean="0">
              <a:latin typeface="Times New Roman" charset="0"/>
              <a:ea typeface="Times New Roman" charset="0"/>
              <a:cs typeface="Times New Roman" charset="0"/>
            </a:endParaRPr>
          </a:p>
          <a:p>
            <a:r>
              <a:rPr lang="en-US" sz="2200" dirty="0" smtClean="0">
                <a:latin typeface="Times New Roman" charset="0"/>
                <a:ea typeface="Times New Roman" charset="0"/>
                <a:cs typeface="Times New Roman" charset="0"/>
              </a:rPr>
              <a:t>Because </a:t>
            </a:r>
            <a:r>
              <a:rPr lang="en-US" sz="2200" dirty="0">
                <a:latin typeface="Times New Roman" charset="0"/>
                <a:ea typeface="Times New Roman" charset="0"/>
                <a:cs typeface="Times New Roman" charset="0"/>
              </a:rPr>
              <a:t>site navigation is generally not unique to a single web page, it does not help the search engine with that task. </a:t>
            </a:r>
            <a:endParaRPr lang="en-US" sz="2200" dirty="0">
              <a:latin typeface="Times New Roman" charset="0"/>
              <a:ea typeface="Times New Roman" charset="0"/>
              <a:cs typeface="Times New Roman" charset="0"/>
            </a:endParaRPr>
          </a:p>
          <a:p>
            <a:pPr marL="457200" indent="-457200">
              <a:buFont typeface="+mj-lt"/>
              <a:buAutoNum type="arabicPeriod" startAt="4"/>
            </a:pPr>
            <a:endParaRPr lang="en-US" sz="2200" dirty="0" smtClean="0">
              <a:effectLst/>
              <a:latin typeface="Times New Roman" charset="0"/>
              <a:ea typeface="Times New Roman" charset="0"/>
              <a:cs typeface="Times New Roman" charset="0"/>
            </a:endParaRPr>
          </a:p>
          <a:p>
            <a:endParaRPr lang="en-US" sz="2400" dirty="0" smtClean="0"/>
          </a:p>
          <a:p>
            <a:endParaRPr lang="en-US" sz="2400" dirty="0">
              <a:effectLst/>
            </a:endParaRPr>
          </a:p>
        </p:txBody>
      </p:sp>
      <p:sp>
        <p:nvSpPr>
          <p:cNvPr id="10" name="Rectangle 9">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97913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Autofit/>
          </a:bodyPr>
          <a:lstStyle/>
          <a:p>
            <a:pPr marL="457200" lvl="0" indent="-457200">
              <a:lnSpc>
                <a:spcPct val="100000"/>
              </a:lnSpc>
              <a:spcBef>
                <a:spcPts val="0"/>
              </a:spcBef>
            </a:pPr>
            <a:r>
              <a:rPr lang="en-US" sz="4200" dirty="0">
                <a:latin typeface="Times New Roman" charset="0"/>
                <a:ea typeface="Times New Roman" charset="0"/>
                <a:cs typeface="Times New Roman" charset="0"/>
              </a:rPr>
              <a:t>Evaluating Content on a Web Page </a:t>
            </a:r>
            <a:r>
              <a:rPr lang="en-US" sz="4200" dirty="0" smtClean="0">
                <a:latin typeface="Times New Roman" charset="0"/>
                <a:ea typeface="Times New Roman" charset="0"/>
                <a:cs typeface="Times New Roman" charset="0"/>
              </a:rPr>
              <a:t> (4)</a:t>
            </a:r>
            <a:endParaRPr lang="en-US" sz="42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43467" y="1457471"/>
            <a:ext cx="10905066" cy="4719491"/>
          </a:xfrm>
        </p:spPr>
        <p:txBody>
          <a:bodyPr>
            <a:normAutofit/>
          </a:bodyPr>
          <a:lstStyle/>
          <a:p>
            <a:r>
              <a:rPr lang="en-US" sz="2200" dirty="0">
                <a:latin typeface="Times New Roman" charset="0"/>
                <a:ea typeface="Times New Roman" charset="0"/>
                <a:cs typeface="Times New Roman" charset="0"/>
              </a:rPr>
              <a:t>This does not mean navigation links are not important—they most certainly are; how- ever, they simply do not count when a search engine is trying to determine the unique content of a web page, as they are shared among many web pages. </a:t>
            </a:r>
            <a:endParaRPr lang="en-US" sz="2200" dirty="0">
              <a:latin typeface="Times New Roman" charset="0"/>
              <a:ea typeface="Times New Roman" charset="0"/>
              <a:cs typeface="Times New Roman" charset="0"/>
            </a:endParaRPr>
          </a:p>
          <a:p>
            <a:r>
              <a:rPr lang="en-US" sz="2200" dirty="0">
                <a:latin typeface="Times New Roman" charset="0"/>
                <a:ea typeface="Times New Roman" charset="0"/>
                <a:cs typeface="Times New Roman" charset="0"/>
              </a:rPr>
              <a:t>One task the search engines face is judging the value of content. </a:t>
            </a:r>
            <a:endParaRPr lang="en-US" sz="2200" dirty="0" smtClean="0">
              <a:latin typeface="Times New Roman" charset="0"/>
              <a:ea typeface="Times New Roman" charset="0"/>
              <a:cs typeface="Times New Roman" charset="0"/>
            </a:endParaRPr>
          </a:p>
          <a:p>
            <a:r>
              <a:rPr lang="en-US" sz="2200" dirty="0" smtClean="0">
                <a:latin typeface="Times New Roman" charset="0"/>
                <a:ea typeface="Times New Roman" charset="0"/>
                <a:cs typeface="Times New Roman" charset="0"/>
              </a:rPr>
              <a:t>Although </a:t>
            </a:r>
            <a:r>
              <a:rPr lang="en-US" sz="2200" dirty="0">
                <a:latin typeface="Times New Roman" charset="0"/>
                <a:ea typeface="Times New Roman" charset="0"/>
                <a:cs typeface="Times New Roman" charset="0"/>
              </a:rPr>
              <a:t>evaluating how the community responds to a piece of content using link analysis is part of the process, the search engines can also draw some conclusions based on what they see on the page. </a:t>
            </a:r>
            <a:endParaRPr lang="en-US" sz="2200" dirty="0">
              <a:latin typeface="Times New Roman" charset="0"/>
              <a:ea typeface="Times New Roman" charset="0"/>
              <a:cs typeface="Times New Roman" charset="0"/>
            </a:endParaRPr>
          </a:p>
          <a:p>
            <a:r>
              <a:rPr lang="en-US" sz="2200" dirty="0">
                <a:latin typeface="Times New Roman" charset="0"/>
                <a:ea typeface="Times New Roman" charset="0"/>
                <a:cs typeface="Times New Roman" charset="0"/>
              </a:rPr>
              <a:t>For example, is the exact same content available on another website? Is the unique content the search engine can see two sentences long or 500 words long? Does the content repeat the same keywords excessively? </a:t>
            </a:r>
            <a:endParaRPr lang="en-US" sz="2200" dirty="0" smtClean="0">
              <a:latin typeface="Times New Roman" charset="0"/>
              <a:ea typeface="Times New Roman" charset="0"/>
              <a:cs typeface="Times New Roman" charset="0"/>
            </a:endParaRPr>
          </a:p>
          <a:p>
            <a:r>
              <a:rPr lang="en-US" sz="2200" dirty="0" smtClean="0">
                <a:latin typeface="Times New Roman" charset="0"/>
                <a:ea typeface="Times New Roman" charset="0"/>
                <a:cs typeface="Times New Roman" charset="0"/>
              </a:rPr>
              <a:t>These </a:t>
            </a:r>
            <a:r>
              <a:rPr lang="en-US" sz="2200" dirty="0">
                <a:latin typeface="Times New Roman" charset="0"/>
                <a:ea typeface="Times New Roman" charset="0"/>
                <a:cs typeface="Times New Roman" charset="0"/>
              </a:rPr>
              <a:t>are a few examples of factors the search engine can evaluate when trying to determine the value of a piece of content. </a:t>
            </a:r>
            <a:endParaRPr lang="en-US" sz="2200" dirty="0">
              <a:latin typeface="Times New Roman" charset="0"/>
              <a:ea typeface="Times New Roman" charset="0"/>
              <a:cs typeface="Times New Roman" charset="0"/>
            </a:endParaRPr>
          </a:p>
          <a:p>
            <a:pPr marL="457200" indent="-457200">
              <a:buFont typeface="+mj-lt"/>
              <a:buAutoNum type="arabicPeriod" startAt="4"/>
            </a:pPr>
            <a:endParaRPr lang="en-US" sz="2200" dirty="0" smtClean="0">
              <a:effectLst/>
              <a:latin typeface="Times New Roman" charset="0"/>
              <a:ea typeface="Times New Roman" charset="0"/>
              <a:cs typeface="Times New Roman" charset="0"/>
            </a:endParaRPr>
          </a:p>
          <a:p>
            <a:endParaRPr lang="en-US" sz="2400" dirty="0" smtClean="0"/>
          </a:p>
          <a:p>
            <a:endParaRPr lang="en-US" sz="2400" dirty="0">
              <a:effectLst/>
            </a:endParaRPr>
          </a:p>
        </p:txBody>
      </p:sp>
      <p:sp>
        <p:nvSpPr>
          <p:cNvPr id="10" name="Rectangle 9">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67353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14059" y="474204"/>
            <a:ext cx="10534473" cy="983267"/>
          </a:xfrm>
        </p:spPr>
        <p:txBody>
          <a:bodyPr>
            <a:noAutofit/>
          </a:bodyPr>
          <a:lstStyle/>
          <a:p>
            <a:r>
              <a:rPr lang="en-US" sz="4200" dirty="0">
                <a:latin typeface="Times New Roman" charset="0"/>
                <a:ea typeface="Times New Roman" charset="0"/>
                <a:cs typeface="Times New Roman" charset="0"/>
              </a:rPr>
              <a:t>Understanding What Content Search Engines Can “See” on a Web Page </a:t>
            </a:r>
            <a:r>
              <a:rPr lang="en-US" sz="4200" dirty="0" smtClean="0">
                <a:latin typeface="Times New Roman" charset="0"/>
                <a:ea typeface="Times New Roman" charset="0"/>
                <a:cs typeface="Times New Roman" charset="0"/>
              </a:rPr>
              <a:t>(1)</a:t>
            </a:r>
            <a:endParaRPr lang="en-US" sz="42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014059" y="1931675"/>
            <a:ext cx="9891006" cy="4127293"/>
          </a:xfrm>
        </p:spPr>
        <p:txBody>
          <a:bodyPr>
            <a:normAutofit/>
          </a:bodyPr>
          <a:lstStyle/>
          <a:p>
            <a:r>
              <a:rPr lang="en-US" sz="2200" dirty="0" smtClean="0">
                <a:latin typeface="Times New Roman" charset="0"/>
                <a:ea typeface="Times New Roman" charset="0"/>
                <a:cs typeface="Times New Roman" charset="0"/>
              </a:rPr>
              <a:t>Search </a:t>
            </a:r>
            <a:r>
              <a:rPr lang="en-US" sz="2200" dirty="0">
                <a:latin typeface="Times New Roman" charset="0"/>
                <a:ea typeface="Times New Roman" charset="0"/>
                <a:cs typeface="Times New Roman" charset="0"/>
              </a:rPr>
              <a:t>engine crawlers and indexing programs are basically software programs. These programs are extraordinarily powerful. They crawl hundreds of trillions of web pages, analyze the content of all these pages, and analyze the way all these pages link to one another</a:t>
            </a:r>
            <a:r>
              <a:rPr lang="en-US" sz="2200" dirty="0" smtClean="0">
                <a:latin typeface="Times New Roman" charset="0"/>
                <a:ea typeface="Times New Roman" charset="0"/>
                <a:cs typeface="Times New Roman" charset="0"/>
              </a:rPr>
              <a:t>.</a:t>
            </a:r>
          </a:p>
          <a:p>
            <a:r>
              <a:rPr lang="en-US" sz="2200" dirty="0" smtClean="0">
                <a:latin typeface="Times New Roman" charset="0"/>
                <a:ea typeface="Times New Roman" charset="0"/>
                <a:cs typeface="Times New Roman" charset="0"/>
              </a:rPr>
              <a:t> </a:t>
            </a:r>
            <a:r>
              <a:rPr lang="en-US" sz="2200" dirty="0">
                <a:latin typeface="Times New Roman" charset="0"/>
                <a:ea typeface="Times New Roman" charset="0"/>
                <a:cs typeface="Times New Roman" charset="0"/>
              </a:rPr>
              <a:t>Then they organize this into a series of databases that can respond to a user search query with a highly tuned set of results in a few tenths of a second. </a:t>
            </a:r>
            <a:endParaRPr lang="en-US" sz="2200" dirty="0">
              <a:latin typeface="Times New Roman" charset="0"/>
              <a:ea typeface="Times New Roman" charset="0"/>
              <a:cs typeface="Times New Roman" charset="0"/>
            </a:endParaRPr>
          </a:p>
          <a:p>
            <a:r>
              <a:rPr lang="en-US" sz="2200" dirty="0">
                <a:latin typeface="Times New Roman" charset="0"/>
                <a:ea typeface="Times New Roman" charset="0"/>
                <a:cs typeface="Times New Roman" charset="0"/>
              </a:rPr>
              <a:t>This is an amazing accomplishment, but it has its limitations. Software is very </a:t>
            </a:r>
            <a:r>
              <a:rPr lang="en-US" sz="2200" dirty="0" smtClean="0">
                <a:latin typeface="Times New Roman" charset="0"/>
                <a:ea typeface="Times New Roman" charset="0"/>
                <a:cs typeface="Times New Roman" charset="0"/>
              </a:rPr>
              <a:t>mechanical</a:t>
            </a:r>
            <a:r>
              <a:rPr lang="en-US" sz="2200" dirty="0">
                <a:latin typeface="Times New Roman" charset="0"/>
                <a:ea typeface="Times New Roman" charset="0"/>
                <a:cs typeface="Times New Roman" charset="0"/>
              </a:rPr>
              <a:t>, and it can understand only portions of most web pages. </a:t>
            </a:r>
            <a:endParaRPr lang="en-US" sz="2200" dirty="0" smtClean="0">
              <a:latin typeface="Times New Roman" charset="0"/>
              <a:ea typeface="Times New Roman" charset="0"/>
              <a:cs typeface="Times New Roman" charset="0"/>
            </a:endParaRPr>
          </a:p>
          <a:p>
            <a:r>
              <a:rPr lang="en-US" sz="2200" dirty="0" smtClean="0">
                <a:latin typeface="Times New Roman" charset="0"/>
                <a:ea typeface="Times New Roman" charset="0"/>
                <a:cs typeface="Times New Roman" charset="0"/>
              </a:rPr>
              <a:t>The </a:t>
            </a:r>
            <a:r>
              <a:rPr lang="en-US" sz="2200" dirty="0">
                <a:latin typeface="Times New Roman" charset="0"/>
                <a:ea typeface="Times New Roman" charset="0"/>
                <a:cs typeface="Times New Roman" charset="0"/>
              </a:rPr>
              <a:t>search engine crawler </a:t>
            </a:r>
            <a:r>
              <a:rPr lang="en-US" sz="2200" dirty="0" smtClean="0">
                <a:latin typeface="Times New Roman" charset="0"/>
                <a:ea typeface="Times New Roman" charset="0"/>
                <a:cs typeface="Times New Roman" charset="0"/>
              </a:rPr>
              <a:t>analyzes </a:t>
            </a:r>
            <a:r>
              <a:rPr lang="en-US" sz="2200" dirty="0">
                <a:latin typeface="Times New Roman" charset="0"/>
                <a:ea typeface="Times New Roman" charset="0"/>
                <a:cs typeface="Times New Roman" charset="0"/>
              </a:rPr>
              <a:t>the raw HTML form of a web page. If you want to see what this looks like, you can do so by using your browser to view the source. </a:t>
            </a:r>
            <a:endParaRPr lang="en-US" sz="2200" dirty="0">
              <a:latin typeface="Times New Roman" charset="0"/>
              <a:ea typeface="Times New Roman" charset="0"/>
              <a:cs typeface="Times New Roman" charset="0"/>
            </a:endParaRPr>
          </a:p>
          <a:p>
            <a:pPr marL="457200" indent="-457200">
              <a:buFont typeface="+mj-lt"/>
              <a:buAutoNum type="arabicPeriod" startAt="4"/>
            </a:pPr>
            <a:endParaRPr lang="en-US" sz="2200" dirty="0" smtClean="0">
              <a:effectLst/>
              <a:latin typeface="Times New Roman" charset="0"/>
              <a:ea typeface="Times New Roman" charset="0"/>
              <a:cs typeface="Times New Roman" charset="0"/>
            </a:endParaRPr>
          </a:p>
          <a:p>
            <a:endParaRPr lang="en-US" sz="2400" dirty="0" smtClean="0"/>
          </a:p>
          <a:p>
            <a:endParaRPr lang="en-US" sz="2400" dirty="0">
              <a:effectLst/>
            </a:endParaRPr>
          </a:p>
        </p:txBody>
      </p:sp>
      <p:sp>
        <p:nvSpPr>
          <p:cNvPr id="10" name="Rectangle 9">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69832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14059" y="474204"/>
            <a:ext cx="10534473" cy="983267"/>
          </a:xfrm>
        </p:spPr>
        <p:txBody>
          <a:bodyPr>
            <a:noAutofit/>
          </a:bodyPr>
          <a:lstStyle/>
          <a:p>
            <a:r>
              <a:rPr lang="en-US" sz="4200" dirty="0">
                <a:latin typeface="Times New Roman" charset="0"/>
                <a:ea typeface="Times New Roman" charset="0"/>
                <a:cs typeface="Times New Roman" charset="0"/>
              </a:rPr>
              <a:t>Understanding What Content Search Engines Can “See” on a Web Page </a:t>
            </a:r>
            <a:r>
              <a:rPr lang="en-US" sz="4200" dirty="0" smtClean="0">
                <a:latin typeface="Times New Roman" charset="0"/>
                <a:ea typeface="Times New Roman" charset="0"/>
                <a:cs typeface="Times New Roman" charset="0"/>
              </a:rPr>
              <a:t>(2)</a:t>
            </a:r>
            <a:endParaRPr lang="en-US" sz="4200" dirty="0">
              <a:latin typeface="Times New Roman" charset="0"/>
              <a:ea typeface="Times New Roman" charset="0"/>
              <a:cs typeface="Times New Roman"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7108" y="1763485"/>
            <a:ext cx="9251518" cy="4438971"/>
          </a:xfrm>
        </p:spPr>
      </p:pic>
      <p:sp>
        <p:nvSpPr>
          <p:cNvPr id="10" name="Rectangle 9">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40597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dirty="0">
                <a:latin typeface="Times New Roman" charset="0"/>
                <a:ea typeface="Times New Roman" charset="0"/>
                <a:cs typeface="Times New Roman" charset="0"/>
              </a:rPr>
              <a:t>Understanding What Content Search Engines Can “See” on a Web Page (3)</a:t>
            </a:r>
          </a:p>
        </p:txBody>
      </p:sp>
      <p:grpSp>
        <p:nvGrpSpPr>
          <p:cNvPr id="26" name="Group 25">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060" y="1995751"/>
            <a:ext cx="10218353" cy="3678605"/>
          </a:xfrm>
          <a:prstGeom prst="rect">
            <a:avLst/>
          </a:prstGeom>
        </p:spPr>
      </p:pic>
      <p:grpSp>
        <p:nvGrpSpPr>
          <p:cNvPr id="30" name="Group 29">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955317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a:latin typeface="Times New Roman" charset="0"/>
                <a:ea typeface="Times New Roman" charset="0"/>
                <a:cs typeface="Times New Roman" charset="0"/>
              </a:rPr>
              <a:t>Understanding What Content Search Engines Can “See” on a Web Page (4)</a:t>
            </a:r>
            <a:endParaRPr lang="en-US" sz="3600">
              <a:effectLst/>
              <a:latin typeface="Times New Roman" charset="0"/>
              <a:ea typeface="Times New Roman" charset="0"/>
              <a:cs typeface="Times New Roman" charset="0"/>
            </a:endParaRPr>
          </a:p>
        </p:txBody>
      </p:sp>
      <p:sp>
        <p:nvSpPr>
          <p:cNvPr id="3" name="Content Placeholder 2"/>
          <p:cNvSpPr>
            <a:spLocks noGrp="1"/>
          </p:cNvSpPr>
          <p:nvPr>
            <p:ph idx="1"/>
          </p:nvPr>
        </p:nvSpPr>
        <p:spPr>
          <a:xfrm>
            <a:off x="643469" y="1782981"/>
            <a:ext cx="4008384" cy="4393982"/>
          </a:xfrm>
        </p:spPr>
        <p:txBody>
          <a:bodyPr>
            <a:normAutofit/>
          </a:bodyPr>
          <a:lstStyle/>
          <a:p>
            <a:r>
              <a:rPr lang="en-US" sz="2200" dirty="0">
                <a:latin typeface="Times New Roman" charset="0"/>
                <a:ea typeface="Times New Roman" charset="0"/>
                <a:cs typeface="Times New Roman" charset="0"/>
              </a:rPr>
              <a:t>Figure 2-18 shows the code that the crawler sees, using Trip Advisor as an example. </a:t>
            </a:r>
            <a:endParaRPr lang="en-US" sz="2200" dirty="0">
              <a:latin typeface="Times New Roman" charset="0"/>
              <a:ea typeface="Times New Roman" charset="0"/>
              <a:cs typeface="Times New Roman" charset="0"/>
            </a:endParaRPr>
          </a:p>
          <a:p>
            <a:r>
              <a:rPr lang="en-US" sz="2200" dirty="0">
                <a:latin typeface="Times New Roman" charset="0"/>
                <a:ea typeface="Times New Roman" charset="0"/>
                <a:cs typeface="Times New Roman" charset="0"/>
              </a:rPr>
              <a:t>The first highlighted area in Figure 2-18 is for the &lt;title&gt; tag. </a:t>
            </a:r>
            <a:endParaRPr lang="en-US" sz="2200" dirty="0" smtClean="0">
              <a:latin typeface="Times New Roman" charset="0"/>
              <a:ea typeface="Times New Roman" charset="0"/>
              <a:cs typeface="Times New Roman" charset="0"/>
            </a:endParaRPr>
          </a:p>
          <a:p>
            <a:r>
              <a:rPr lang="en-US" sz="2200" dirty="0" smtClean="0">
                <a:latin typeface="Times New Roman" charset="0"/>
                <a:ea typeface="Times New Roman" charset="0"/>
                <a:cs typeface="Times New Roman" charset="0"/>
              </a:rPr>
              <a:t>The </a:t>
            </a:r>
            <a:r>
              <a:rPr lang="en-US" sz="2200" dirty="0">
                <a:latin typeface="Times New Roman" charset="0"/>
                <a:ea typeface="Times New Roman" charset="0"/>
                <a:cs typeface="Times New Roman" charset="0"/>
              </a:rPr>
              <a:t>&lt;title&gt; tag is also often (but not always) used as the title of your listing in search engine results (see Figure 2-19). </a:t>
            </a:r>
            <a:endParaRPr lang="en-US" sz="2200" dirty="0">
              <a:latin typeface="Times New Roman" charset="0"/>
              <a:ea typeface="Times New Roman" charset="0"/>
              <a:cs typeface="Times New Roman" charset="0"/>
            </a:endParaRPr>
          </a:p>
          <a:p>
            <a:endParaRPr lang="en-US" sz="2000" dirty="0"/>
          </a:p>
          <a:p>
            <a:endParaRPr lang="en-US" sz="2000" dirty="0">
              <a:effectLst/>
            </a:endParaRPr>
          </a:p>
        </p:txBody>
      </p:sp>
      <p:grpSp>
        <p:nvGrpSpPr>
          <p:cNvPr id="23" name="Group 2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3256" y="1782981"/>
            <a:ext cx="5777340" cy="4361892"/>
          </a:xfrm>
          <a:prstGeom prst="rect">
            <a:avLst/>
          </a:prstGeom>
        </p:spPr>
      </p:pic>
      <p:grpSp>
        <p:nvGrpSpPr>
          <p:cNvPr id="27" name="Group 2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8" name="Rectangle 2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p:cNvSpPr txBox="1"/>
          <p:nvPr/>
        </p:nvSpPr>
        <p:spPr>
          <a:xfrm>
            <a:off x="1915886" y="222068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536944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dirty="0">
                <a:latin typeface="Times New Roman" charset="0"/>
                <a:ea typeface="Times New Roman" charset="0"/>
                <a:cs typeface="Times New Roman" charset="0"/>
              </a:rPr>
              <a:t>Understanding What Content Search Engines Can “See” on a Web Page </a:t>
            </a:r>
            <a:r>
              <a:rPr lang="en-US" sz="3600" dirty="0" smtClean="0">
                <a:latin typeface="Times New Roman" charset="0"/>
                <a:ea typeface="Times New Roman" charset="0"/>
                <a:cs typeface="Times New Roman" charset="0"/>
              </a:rPr>
              <a:t>(5)</a:t>
            </a:r>
            <a:endParaRPr lang="en-US" sz="3600" dirty="0">
              <a:effectLst/>
              <a:latin typeface="Times New Roman" charset="0"/>
              <a:ea typeface="Times New Roman" charset="0"/>
              <a:cs typeface="Times New Roman" charset="0"/>
            </a:endParaRPr>
          </a:p>
        </p:txBody>
      </p:sp>
      <p:sp>
        <p:nvSpPr>
          <p:cNvPr id="3" name="Content Placeholder 2"/>
          <p:cNvSpPr>
            <a:spLocks noGrp="1"/>
          </p:cNvSpPr>
          <p:nvPr>
            <p:ph idx="1"/>
          </p:nvPr>
        </p:nvSpPr>
        <p:spPr>
          <a:xfrm>
            <a:off x="643469" y="1782981"/>
            <a:ext cx="10575820" cy="4393982"/>
          </a:xfrm>
        </p:spPr>
        <p:txBody>
          <a:bodyPr>
            <a:normAutofit fontScale="92500"/>
          </a:bodyPr>
          <a:lstStyle/>
          <a:p>
            <a:r>
              <a:rPr lang="en-US" sz="2400" dirty="0">
                <a:latin typeface="Times New Roman" charset="0"/>
                <a:ea typeface="Times New Roman" charset="0"/>
                <a:cs typeface="Times New Roman" charset="0"/>
              </a:rPr>
              <a:t>In addition to page titles, search engines previously used the meta keywords </a:t>
            </a:r>
            <a:r>
              <a:rPr lang="en-US" sz="2400" dirty="0" smtClean="0">
                <a:latin typeface="Times New Roman" charset="0"/>
                <a:ea typeface="Times New Roman" charset="0"/>
                <a:cs typeface="Times New Roman" charset="0"/>
              </a:rPr>
              <a:t>tag.</a:t>
            </a:r>
          </a:p>
          <a:p>
            <a:r>
              <a:rPr lang="en-US" sz="2400" dirty="0" smtClean="0">
                <a:latin typeface="Times New Roman" charset="0"/>
                <a:ea typeface="Times New Roman" charset="0"/>
                <a:cs typeface="Times New Roman" charset="0"/>
              </a:rPr>
              <a:t>This </a:t>
            </a:r>
            <a:r>
              <a:rPr lang="en-US" sz="2400" dirty="0">
                <a:latin typeface="Times New Roman" charset="0"/>
                <a:ea typeface="Times New Roman" charset="0"/>
                <a:cs typeface="Times New Roman" charset="0"/>
              </a:rPr>
              <a:t>is a list of keywords that you wish to have associated with the page. </a:t>
            </a:r>
            <a:r>
              <a:rPr lang="en-US" sz="2400" i="1" dirty="0">
                <a:latin typeface="Times New Roman" charset="0"/>
                <a:ea typeface="Times New Roman" charset="0"/>
                <a:cs typeface="Times New Roman" charset="0"/>
              </a:rPr>
              <a:t>Spammers </a:t>
            </a:r>
            <a:r>
              <a:rPr lang="en-US" sz="2400" dirty="0">
                <a:latin typeface="Times New Roman" charset="0"/>
                <a:ea typeface="Times New Roman" charset="0"/>
                <a:cs typeface="Times New Roman" charset="0"/>
              </a:rPr>
              <a:t>(people who attempt to manipulate search engine results in violation of the search engine guidelines) ruined the SEO value of this tag many years ago, so its value is now </a:t>
            </a:r>
            <a:r>
              <a:rPr lang="en-US" sz="2400" dirty="0" smtClean="0">
                <a:latin typeface="Times New Roman" charset="0"/>
                <a:ea typeface="Times New Roman" charset="0"/>
                <a:cs typeface="Times New Roman" charset="0"/>
              </a:rPr>
              <a:t>negligible</a:t>
            </a:r>
            <a:r>
              <a:rPr lang="en-US" sz="2400" dirty="0">
                <a:latin typeface="Times New Roman" charset="0"/>
                <a:ea typeface="Times New Roman" charset="0"/>
                <a:cs typeface="Times New Roman" charset="0"/>
              </a:rPr>
              <a:t>, as search engines don’t use it anymore. </a:t>
            </a:r>
            <a:endParaRPr lang="en-US" sz="2400" dirty="0" smtClean="0">
              <a:latin typeface="Times New Roman" charset="0"/>
              <a:ea typeface="Times New Roman" charset="0"/>
              <a:cs typeface="Times New Roman" charset="0"/>
            </a:endParaRPr>
          </a:p>
          <a:p>
            <a:r>
              <a:rPr lang="en-US" sz="2400" dirty="0" smtClean="0">
                <a:latin typeface="Times New Roman" charset="0"/>
                <a:ea typeface="Times New Roman" charset="0"/>
                <a:cs typeface="Times New Roman" charset="0"/>
              </a:rPr>
              <a:t>Spending </a:t>
            </a:r>
            <a:r>
              <a:rPr lang="en-US" sz="2400" dirty="0">
                <a:latin typeface="Times New Roman" charset="0"/>
                <a:ea typeface="Times New Roman" charset="0"/>
                <a:cs typeface="Times New Roman" charset="0"/>
              </a:rPr>
              <a:t>time on meta keywords is not recommended because of the lack of SEO benefit. </a:t>
            </a:r>
            <a:endParaRPr lang="en-US" sz="2400" dirty="0">
              <a:latin typeface="Times New Roman" charset="0"/>
              <a:ea typeface="Times New Roman" charset="0"/>
              <a:cs typeface="Times New Roman" charset="0"/>
            </a:endParaRPr>
          </a:p>
          <a:p>
            <a:r>
              <a:rPr lang="en-US" sz="2400" b="1" dirty="0">
                <a:latin typeface="Times New Roman" charset="0"/>
                <a:ea typeface="Times New Roman" charset="0"/>
                <a:cs typeface="Times New Roman" charset="0"/>
              </a:rPr>
              <a:t>The second highlighted area in Figure 2-18 shows an example of a meta keywords tag. </a:t>
            </a:r>
            <a:endParaRPr lang="en-US" sz="2400" b="1" dirty="0">
              <a:latin typeface="Times New Roman" charset="0"/>
              <a:ea typeface="Times New Roman" charset="0"/>
              <a:cs typeface="Times New Roman" charset="0"/>
            </a:endParaRPr>
          </a:p>
          <a:p>
            <a:r>
              <a:rPr lang="en-US" sz="2400" b="1" dirty="0">
                <a:latin typeface="Times New Roman" charset="0"/>
                <a:ea typeface="Times New Roman" charset="0"/>
                <a:cs typeface="Times New Roman" charset="0"/>
              </a:rPr>
              <a:t>Search engines also read the meta description tag (the third highlighted area in the HTML source in Figure 2-18). However, the content of a meta description tag is not directly used by search engines in their ranking algorithms</a:t>
            </a:r>
            <a:r>
              <a:rPr lang="en-US" sz="2400" b="1" dirty="0" smtClean="0">
                <a:latin typeface="Times New Roman" charset="0"/>
                <a:ea typeface="Times New Roman" charset="0"/>
                <a:cs typeface="Times New Roman" charset="0"/>
              </a:rPr>
              <a:t>. </a:t>
            </a:r>
            <a:endParaRPr lang="en-US" sz="2400" b="1" dirty="0">
              <a:latin typeface="Times New Roman" charset="0"/>
              <a:ea typeface="Times New Roman" charset="0"/>
              <a:cs typeface="Times New Roman" charset="0"/>
            </a:endParaRPr>
          </a:p>
          <a:p>
            <a:endParaRPr lang="en-US" sz="2000" dirty="0"/>
          </a:p>
          <a:p>
            <a:endParaRPr lang="en-US" sz="2000" dirty="0">
              <a:effectLst/>
            </a:endParaRPr>
          </a:p>
        </p:txBody>
      </p:sp>
      <p:grpSp>
        <p:nvGrpSpPr>
          <p:cNvPr id="23" name="Group 2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8" name="Rectangle 2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p:cNvSpPr txBox="1"/>
          <p:nvPr/>
        </p:nvSpPr>
        <p:spPr>
          <a:xfrm>
            <a:off x="1915886" y="222068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296293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dirty="0">
                <a:latin typeface="Times New Roman" charset="0"/>
                <a:ea typeface="Times New Roman" charset="0"/>
                <a:cs typeface="Times New Roman" charset="0"/>
              </a:rPr>
              <a:t>Understanding What Content Search Engines Can “See” on a Web Page </a:t>
            </a:r>
            <a:r>
              <a:rPr lang="en-US" sz="3600" dirty="0" smtClean="0">
                <a:latin typeface="Times New Roman" charset="0"/>
                <a:ea typeface="Times New Roman" charset="0"/>
                <a:cs typeface="Times New Roman" charset="0"/>
              </a:rPr>
              <a:t>(5)</a:t>
            </a:r>
            <a:endParaRPr lang="en-US" sz="3600" dirty="0">
              <a:effectLst/>
              <a:latin typeface="Times New Roman" charset="0"/>
              <a:ea typeface="Times New Roman" charset="0"/>
              <a:cs typeface="Times New Roman" charset="0"/>
            </a:endParaRPr>
          </a:p>
        </p:txBody>
      </p:sp>
      <p:sp>
        <p:nvSpPr>
          <p:cNvPr id="3" name="Content Placeholder 2"/>
          <p:cNvSpPr>
            <a:spLocks noGrp="1"/>
          </p:cNvSpPr>
          <p:nvPr>
            <p:ph idx="1"/>
          </p:nvPr>
        </p:nvSpPr>
        <p:spPr>
          <a:xfrm>
            <a:off x="643469" y="1782981"/>
            <a:ext cx="10575820" cy="4393982"/>
          </a:xfrm>
        </p:spPr>
        <p:txBody>
          <a:bodyPr>
            <a:normAutofit/>
          </a:bodyPr>
          <a:lstStyle/>
          <a:p>
            <a:r>
              <a:rPr lang="en-US" sz="2200" dirty="0">
                <a:latin typeface="Times New Roman" charset="0"/>
                <a:ea typeface="Times New Roman" charset="0"/>
                <a:cs typeface="Times New Roman" charset="0"/>
              </a:rPr>
              <a:t>Nonetheless, the meta description tag plays a key role, as search engines often use it as a part or all of the description for your page in search results</a:t>
            </a:r>
            <a:r>
              <a:rPr lang="en-US" sz="2200" dirty="0" smtClean="0">
                <a:latin typeface="Times New Roman" charset="0"/>
                <a:ea typeface="Times New Roman" charset="0"/>
                <a:cs typeface="Times New Roman" charset="0"/>
              </a:rPr>
              <a:t>.</a:t>
            </a:r>
          </a:p>
          <a:p>
            <a:r>
              <a:rPr lang="en-US" sz="2200" dirty="0" smtClean="0">
                <a:latin typeface="Times New Roman" charset="0"/>
                <a:ea typeface="Times New Roman" charset="0"/>
                <a:cs typeface="Times New Roman" charset="0"/>
              </a:rPr>
              <a:t> </a:t>
            </a:r>
            <a:r>
              <a:rPr lang="en-US" sz="2200" dirty="0">
                <a:latin typeface="Times New Roman" charset="0"/>
                <a:ea typeface="Times New Roman" charset="0"/>
                <a:cs typeface="Times New Roman" charset="0"/>
              </a:rPr>
              <a:t>Therefore, a </a:t>
            </a:r>
            <a:r>
              <a:rPr lang="en-US" sz="2200" dirty="0" smtClean="0">
                <a:latin typeface="Times New Roman" charset="0"/>
                <a:ea typeface="Times New Roman" charset="0"/>
                <a:cs typeface="Times New Roman" charset="0"/>
              </a:rPr>
              <a:t>well-written </a:t>
            </a:r>
            <a:r>
              <a:rPr lang="en-US" sz="2200" dirty="0">
                <a:latin typeface="Times New Roman" charset="0"/>
                <a:ea typeface="Times New Roman" charset="0"/>
                <a:cs typeface="Times New Roman" charset="0"/>
              </a:rPr>
              <a:t>meta description can have a significant influence on how many clicks you get on your search listing, and the click-through rate on your search listing can impact your ranking. </a:t>
            </a:r>
            <a:endParaRPr lang="en-US" sz="2200" dirty="0" smtClean="0">
              <a:latin typeface="Times New Roman" charset="0"/>
              <a:ea typeface="Times New Roman" charset="0"/>
              <a:cs typeface="Times New Roman" charset="0"/>
            </a:endParaRPr>
          </a:p>
          <a:p>
            <a:r>
              <a:rPr lang="en-US" sz="2200" dirty="0" smtClean="0">
                <a:latin typeface="Times New Roman" charset="0"/>
                <a:ea typeface="Times New Roman" charset="0"/>
                <a:cs typeface="Times New Roman" charset="0"/>
              </a:rPr>
              <a:t>As </a:t>
            </a:r>
            <a:r>
              <a:rPr lang="en-US" sz="2200" dirty="0">
                <a:latin typeface="Times New Roman" charset="0"/>
                <a:ea typeface="Times New Roman" charset="0"/>
                <a:cs typeface="Times New Roman" charset="0"/>
              </a:rPr>
              <a:t>a result, time spent on meta descriptions is quite valuable</a:t>
            </a:r>
            <a:r>
              <a:rPr lang="en-US" sz="2200" dirty="0" smtClean="0">
                <a:latin typeface="Times New Roman" charset="0"/>
                <a:ea typeface="Times New Roman" charset="0"/>
                <a:cs typeface="Times New Roman" charset="0"/>
              </a:rPr>
              <a:t>.</a:t>
            </a:r>
          </a:p>
          <a:p>
            <a:endParaRPr lang="en-US" sz="2000" dirty="0">
              <a:effectLst/>
            </a:endParaRPr>
          </a:p>
        </p:txBody>
      </p:sp>
      <p:grpSp>
        <p:nvGrpSpPr>
          <p:cNvPr id="23" name="Group 2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8" name="Rectangle 2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p:cNvSpPr txBox="1"/>
          <p:nvPr/>
        </p:nvSpPr>
        <p:spPr>
          <a:xfrm>
            <a:off x="1915886" y="222068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289214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dirty="0">
                <a:latin typeface="Times New Roman" charset="0"/>
                <a:ea typeface="Times New Roman" charset="0"/>
                <a:cs typeface="Times New Roman" charset="0"/>
              </a:rPr>
              <a:t>Understanding What Content Search Engines Can “See” on a Web Page </a:t>
            </a:r>
            <a:r>
              <a:rPr lang="en-US" sz="3600" dirty="0" smtClean="0">
                <a:latin typeface="Times New Roman" charset="0"/>
                <a:ea typeface="Times New Roman" charset="0"/>
                <a:cs typeface="Times New Roman" charset="0"/>
              </a:rPr>
              <a:t>(6)</a:t>
            </a:r>
            <a:endParaRPr lang="en-US" sz="3600" dirty="0">
              <a:effectLst/>
              <a:latin typeface="Times New Roman" charset="0"/>
              <a:ea typeface="Times New Roman" charset="0"/>
              <a:cs typeface="Times New Roman" charset="0"/>
            </a:endParaRPr>
          </a:p>
        </p:txBody>
      </p:sp>
      <p:sp>
        <p:nvSpPr>
          <p:cNvPr id="3" name="Content Placeholder 2"/>
          <p:cNvSpPr>
            <a:spLocks noGrp="1"/>
          </p:cNvSpPr>
          <p:nvPr>
            <p:ph idx="1"/>
          </p:nvPr>
        </p:nvSpPr>
        <p:spPr>
          <a:xfrm>
            <a:off x="643469" y="1782981"/>
            <a:ext cx="10575820" cy="4393982"/>
          </a:xfrm>
        </p:spPr>
        <p:txBody>
          <a:bodyPr>
            <a:normAutofit/>
          </a:bodyPr>
          <a:lstStyle/>
          <a:p>
            <a:r>
              <a:rPr lang="en-US" sz="2200" dirty="0" smtClean="0">
                <a:latin typeface="Times New Roman" charset="0"/>
                <a:ea typeface="Times New Roman" charset="0"/>
                <a:cs typeface="Times New Roman" charset="0"/>
              </a:rPr>
              <a:t>Figure </a:t>
            </a:r>
            <a:r>
              <a:rPr lang="en-US" sz="2200" dirty="0">
                <a:latin typeface="Times New Roman" charset="0"/>
                <a:ea typeface="Times New Roman" charset="0"/>
                <a:cs typeface="Times New Roman" charset="0"/>
              </a:rPr>
              <a:t>2-20 uses a search on </a:t>
            </a:r>
            <a:r>
              <a:rPr lang="en-US" sz="2200" i="1" dirty="0">
                <a:latin typeface="Times New Roman" charset="0"/>
                <a:ea typeface="Times New Roman" charset="0"/>
                <a:cs typeface="Times New Roman" charset="0"/>
              </a:rPr>
              <a:t>trip advisor </a:t>
            </a:r>
            <a:r>
              <a:rPr lang="en-US" sz="2200" dirty="0">
                <a:latin typeface="Times New Roman" charset="0"/>
                <a:ea typeface="Times New Roman" charset="0"/>
                <a:cs typeface="Times New Roman" charset="0"/>
              </a:rPr>
              <a:t>to show an example of the meta description tag being used as a description in the search results. </a:t>
            </a:r>
            <a:endParaRPr lang="en-US" sz="2200" dirty="0">
              <a:latin typeface="Times New Roman" charset="0"/>
              <a:ea typeface="Times New Roman" charset="0"/>
              <a:cs typeface="Times New Roman" charset="0"/>
            </a:endParaRPr>
          </a:p>
          <a:p>
            <a:endParaRPr lang="en-US" sz="2000" dirty="0">
              <a:effectLst/>
            </a:endParaRPr>
          </a:p>
        </p:txBody>
      </p:sp>
      <p:grpSp>
        <p:nvGrpSpPr>
          <p:cNvPr id="23" name="Group 2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8" name="Rectangle 2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p:cNvSpPr txBox="1"/>
          <p:nvPr/>
        </p:nvSpPr>
        <p:spPr>
          <a:xfrm>
            <a:off x="1915886" y="2220686"/>
            <a:ext cx="184731" cy="369332"/>
          </a:xfrm>
          <a:prstGeom prst="rect">
            <a:avLst/>
          </a:prstGeom>
          <a:noFill/>
        </p:spPr>
        <p:txBody>
          <a:bodyPr wrap="none" rtlCol="0">
            <a:spAutoFit/>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617" y="3027722"/>
            <a:ext cx="7391726" cy="2240963"/>
          </a:xfrm>
          <a:prstGeom prst="rect">
            <a:avLst/>
          </a:prstGeom>
        </p:spPr>
      </p:pic>
    </p:spTree>
    <p:extLst>
      <p:ext uri="{BB962C8B-B14F-4D97-AF65-F5344CB8AC3E}">
        <p14:creationId xmlns:p14="http://schemas.microsoft.com/office/powerpoint/2010/main" val="14009629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dirty="0">
                <a:latin typeface="Times New Roman" charset="0"/>
                <a:ea typeface="Times New Roman" charset="0"/>
                <a:cs typeface="Times New Roman" charset="0"/>
              </a:rPr>
              <a:t>Understanding What Content Search Engines Can “See” on a Web Page </a:t>
            </a:r>
            <a:r>
              <a:rPr lang="en-US" sz="3600" dirty="0" smtClean="0">
                <a:latin typeface="Times New Roman" charset="0"/>
                <a:ea typeface="Times New Roman" charset="0"/>
                <a:cs typeface="Times New Roman" charset="0"/>
              </a:rPr>
              <a:t>(7)</a:t>
            </a:r>
            <a:endParaRPr lang="en-US" sz="3600" dirty="0">
              <a:effectLst/>
              <a:latin typeface="Times New Roman" charset="0"/>
              <a:ea typeface="Times New Roman" charset="0"/>
              <a:cs typeface="Times New Roman" charset="0"/>
            </a:endParaRPr>
          </a:p>
        </p:txBody>
      </p:sp>
      <p:sp>
        <p:nvSpPr>
          <p:cNvPr id="3" name="Content Placeholder 2"/>
          <p:cNvSpPr>
            <a:spLocks noGrp="1"/>
          </p:cNvSpPr>
          <p:nvPr>
            <p:ph idx="1"/>
          </p:nvPr>
        </p:nvSpPr>
        <p:spPr>
          <a:xfrm>
            <a:off x="643469" y="1782981"/>
            <a:ext cx="10575820" cy="4393982"/>
          </a:xfrm>
        </p:spPr>
        <p:txBody>
          <a:bodyPr>
            <a:normAutofit/>
          </a:bodyPr>
          <a:lstStyle/>
          <a:p>
            <a:r>
              <a:rPr lang="en-US" sz="2400" b="1" dirty="0">
                <a:latin typeface="Times New Roman" charset="0"/>
                <a:ea typeface="Times New Roman" charset="0"/>
                <a:cs typeface="Times New Roman" charset="0"/>
              </a:rPr>
              <a:t>The user’s keywords are typically shown in boldface when they appear in the search results (sometimes close synonyms are shown in boldface as well</a:t>
            </a:r>
            <a:r>
              <a:rPr lang="en-US" sz="2400" b="1" dirty="0" smtClean="0">
                <a:latin typeface="Times New Roman" charset="0"/>
                <a:ea typeface="Times New Roman" charset="0"/>
                <a:cs typeface="Times New Roman" charset="0"/>
              </a:rPr>
              <a:t>).</a:t>
            </a:r>
          </a:p>
          <a:p>
            <a:r>
              <a:rPr lang="en-US" sz="2400" b="1" dirty="0" smtClean="0">
                <a:latin typeface="Times New Roman" charset="0"/>
                <a:ea typeface="Times New Roman" charset="0"/>
                <a:cs typeface="Times New Roman" charset="0"/>
              </a:rPr>
              <a:t> </a:t>
            </a:r>
            <a:r>
              <a:rPr lang="en-US" sz="2400" b="1" dirty="0">
                <a:latin typeface="Times New Roman" charset="0"/>
                <a:ea typeface="Times New Roman" charset="0"/>
                <a:cs typeface="Times New Roman" charset="0"/>
              </a:rPr>
              <a:t>As an example, in Figure 2-20, </a:t>
            </a:r>
            <a:r>
              <a:rPr lang="en-US" sz="2400" b="1" i="1" dirty="0">
                <a:latin typeface="Times New Roman" charset="0"/>
                <a:ea typeface="Times New Roman" charset="0"/>
                <a:cs typeface="Times New Roman" charset="0"/>
              </a:rPr>
              <a:t>TripAdvisor </a:t>
            </a:r>
            <a:r>
              <a:rPr lang="en-US" sz="2400" b="1" dirty="0">
                <a:latin typeface="Times New Roman" charset="0"/>
                <a:ea typeface="Times New Roman" charset="0"/>
                <a:cs typeface="Times New Roman" charset="0"/>
              </a:rPr>
              <a:t>is in boldface at the beginning of the description. This is called keywords in context (KWIC). </a:t>
            </a:r>
            <a:endParaRPr lang="en-US" sz="2400" b="1" dirty="0">
              <a:latin typeface="Times New Roman" charset="0"/>
              <a:ea typeface="Times New Roman" charset="0"/>
              <a:cs typeface="Times New Roman" charset="0"/>
            </a:endParaRPr>
          </a:p>
          <a:p>
            <a:endParaRPr lang="en-US" sz="2000" dirty="0">
              <a:effectLst/>
            </a:endParaRPr>
          </a:p>
        </p:txBody>
      </p:sp>
      <p:grpSp>
        <p:nvGrpSpPr>
          <p:cNvPr id="23" name="Group 2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8" name="Rectangle 2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p:cNvSpPr txBox="1"/>
          <p:nvPr/>
        </p:nvSpPr>
        <p:spPr>
          <a:xfrm>
            <a:off x="1915886" y="222068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43950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Autofit/>
          </a:bodyPr>
          <a:lstStyle/>
          <a:p>
            <a:r>
              <a:rPr lang="en-US" sz="4200" dirty="0" smtClean="0">
                <a:latin typeface="Times New Roman" charset="0"/>
                <a:ea typeface="Times New Roman" charset="0"/>
                <a:cs typeface="Times New Roman" charset="0"/>
              </a:rPr>
              <a:t>Search Engine </a:t>
            </a:r>
            <a:r>
              <a:rPr lang="en-US" sz="4200" dirty="0">
                <a:latin typeface="Times New Roman" charset="0"/>
                <a:ea typeface="Times New Roman" charset="0"/>
                <a:cs typeface="Times New Roman" charset="0"/>
              </a:rPr>
              <a:t>R</a:t>
            </a:r>
            <a:r>
              <a:rPr lang="en-US" sz="4200" dirty="0" smtClean="0">
                <a:latin typeface="Times New Roman" charset="0"/>
                <a:ea typeface="Times New Roman" charset="0"/>
                <a:cs typeface="Times New Roman" charset="0"/>
              </a:rPr>
              <a:t>esults Pages </a:t>
            </a:r>
            <a:r>
              <a:rPr lang="en-US" sz="4200" dirty="0">
                <a:latin typeface="Times New Roman" charset="0"/>
                <a:ea typeface="Times New Roman" charset="0"/>
                <a:cs typeface="Times New Roman" charset="0"/>
              </a:rPr>
              <a:t>(</a:t>
            </a:r>
            <a:r>
              <a:rPr lang="en-US" sz="4200" dirty="0" smtClean="0">
                <a:latin typeface="Times New Roman" charset="0"/>
                <a:ea typeface="Times New Roman" charset="0"/>
                <a:cs typeface="Times New Roman" charset="0"/>
              </a:rPr>
              <a:t>SERPs) (1)</a:t>
            </a:r>
            <a:endParaRPr lang="en-US" sz="4200" dirty="0">
              <a:effectLst/>
              <a:latin typeface="Times New Roman" charset="0"/>
              <a:ea typeface="Times New Roman" charset="0"/>
              <a:cs typeface="Times New Roman" charset="0"/>
            </a:endParaRPr>
          </a:p>
        </p:txBody>
      </p:sp>
      <p:sp>
        <p:nvSpPr>
          <p:cNvPr id="3" name="Content Placeholder 2"/>
          <p:cNvSpPr>
            <a:spLocks noGrp="1"/>
          </p:cNvSpPr>
          <p:nvPr>
            <p:ph idx="1"/>
          </p:nvPr>
        </p:nvSpPr>
        <p:spPr>
          <a:xfrm>
            <a:off x="643467" y="1674253"/>
            <a:ext cx="10905066" cy="4502709"/>
          </a:xfrm>
        </p:spPr>
        <p:txBody>
          <a:bodyPr>
            <a:normAutofit/>
          </a:bodyPr>
          <a:lstStyle/>
          <a:p>
            <a:r>
              <a:rPr lang="en-US" sz="2200" dirty="0" smtClean="0">
                <a:latin typeface="Times New Roman" charset="0"/>
                <a:ea typeface="Times New Roman" charset="0"/>
                <a:cs typeface="Times New Roman" charset="0"/>
              </a:rPr>
              <a:t>In </a:t>
            </a:r>
            <a:r>
              <a:rPr lang="en-US" sz="2200" dirty="0">
                <a:latin typeface="Times New Roman" charset="0"/>
                <a:ea typeface="Times New Roman" charset="0"/>
                <a:cs typeface="Times New Roman" charset="0"/>
              </a:rPr>
              <a:t>the search marketing field, the pages the engines return to fulfill a query are referred to as </a:t>
            </a:r>
            <a:r>
              <a:rPr lang="en-US" sz="2200" i="1" dirty="0">
                <a:latin typeface="Times New Roman" charset="0"/>
                <a:ea typeface="Times New Roman" charset="0"/>
                <a:cs typeface="Times New Roman" charset="0"/>
              </a:rPr>
              <a:t>search engine results pages </a:t>
            </a:r>
            <a:r>
              <a:rPr lang="en-US" sz="2200" dirty="0">
                <a:latin typeface="Times New Roman" charset="0"/>
                <a:ea typeface="Times New Roman" charset="0"/>
                <a:cs typeface="Times New Roman" charset="0"/>
              </a:rPr>
              <a:t>(SERPs). </a:t>
            </a:r>
            <a:endParaRPr lang="en-US" sz="2200" dirty="0" smtClean="0">
              <a:latin typeface="Times New Roman" charset="0"/>
              <a:ea typeface="Times New Roman" charset="0"/>
              <a:cs typeface="Times New Roman" charset="0"/>
            </a:endParaRPr>
          </a:p>
          <a:p>
            <a:r>
              <a:rPr lang="en-US" sz="2200" dirty="0" smtClean="0">
                <a:latin typeface="Times New Roman" charset="0"/>
                <a:ea typeface="Times New Roman" charset="0"/>
                <a:cs typeface="Times New Roman" charset="0"/>
              </a:rPr>
              <a:t>Each </a:t>
            </a:r>
            <a:r>
              <a:rPr lang="en-US" sz="2200" dirty="0">
                <a:latin typeface="Times New Roman" charset="0"/>
                <a:ea typeface="Times New Roman" charset="0"/>
                <a:cs typeface="Times New Roman" charset="0"/>
              </a:rPr>
              <a:t>engine returns results in a slightly different format, and these may include </a:t>
            </a:r>
            <a:r>
              <a:rPr lang="en-US" sz="2200" i="1" dirty="0">
                <a:latin typeface="Times New Roman" charset="0"/>
                <a:ea typeface="Times New Roman" charset="0"/>
                <a:cs typeface="Times New Roman" charset="0"/>
              </a:rPr>
              <a:t>vertical results</a:t>
            </a:r>
            <a:r>
              <a:rPr lang="en-US" sz="2200" dirty="0">
                <a:latin typeface="Times New Roman" charset="0"/>
                <a:ea typeface="Times New Roman" charset="0"/>
                <a:cs typeface="Times New Roman" charset="0"/>
              </a:rPr>
              <a:t>—results that can be derived from different data sources or presented on the results page in a different </a:t>
            </a:r>
            <a:r>
              <a:rPr lang="en-US" sz="2200" dirty="0" smtClean="0">
                <a:latin typeface="Times New Roman" charset="0"/>
                <a:ea typeface="Times New Roman" charset="0"/>
                <a:cs typeface="Times New Roman" charset="0"/>
              </a:rPr>
              <a:t>format.</a:t>
            </a:r>
            <a:endParaRPr lang="en-US" sz="2200" dirty="0" smtClean="0">
              <a:latin typeface="Times New Roman" charset="0"/>
              <a:ea typeface="Times New Roman" charset="0"/>
              <a:cs typeface="Times New Roman" charset="0"/>
            </a:endParaRPr>
          </a:p>
          <a:p>
            <a:endParaRPr lang="en-US" sz="2400" dirty="0">
              <a:effectLst/>
            </a:endParaRPr>
          </a:p>
        </p:txBody>
      </p:sp>
      <p:sp>
        <p:nvSpPr>
          <p:cNvPr id="10" name="Rectangle 9">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29597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dirty="0">
                <a:latin typeface="Times New Roman" charset="0"/>
                <a:ea typeface="Times New Roman" charset="0"/>
                <a:cs typeface="Times New Roman" charset="0"/>
              </a:rPr>
              <a:t>Understanding What Content Search Engines Can “See” on a Web Page </a:t>
            </a:r>
            <a:r>
              <a:rPr lang="en-US" sz="3600" dirty="0" smtClean="0">
                <a:latin typeface="Times New Roman" charset="0"/>
                <a:ea typeface="Times New Roman" charset="0"/>
                <a:cs typeface="Times New Roman" charset="0"/>
              </a:rPr>
              <a:t>(8)</a:t>
            </a:r>
            <a:endParaRPr lang="en-US" sz="3600" dirty="0">
              <a:effectLst/>
              <a:latin typeface="Times New Roman" charset="0"/>
              <a:ea typeface="Times New Roman" charset="0"/>
              <a:cs typeface="Times New Roman" charset="0"/>
            </a:endParaRPr>
          </a:p>
        </p:txBody>
      </p:sp>
      <p:sp>
        <p:nvSpPr>
          <p:cNvPr id="3" name="Content Placeholder 2"/>
          <p:cNvSpPr>
            <a:spLocks noGrp="1"/>
          </p:cNvSpPr>
          <p:nvPr>
            <p:ph idx="1"/>
          </p:nvPr>
        </p:nvSpPr>
        <p:spPr>
          <a:xfrm>
            <a:off x="643469" y="1782981"/>
            <a:ext cx="10575820" cy="4393982"/>
          </a:xfrm>
        </p:spPr>
        <p:txBody>
          <a:bodyPr>
            <a:normAutofit/>
          </a:bodyPr>
          <a:lstStyle/>
          <a:p>
            <a:r>
              <a:rPr lang="en-US" sz="2200" dirty="0">
                <a:latin typeface="Times New Roman" charset="0"/>
                <a:ea typeface="Times New Roman" charset="0"/>
                <a:cs typeface="Times New Roman" charset="0"/>
              </a:rPr>
              <a:t>A fourth element that search engines read is the </a:t>
            </a:r>
            <a:r>
              <a:rPr lang="en-US" sz="2200" b="1" dirty="0">
                <a:latin typeface="Times New Roman" charset="0"/>
                <a:ea typeface="Times New Roman" charset="0"/>
                <a:cs typeface="Times New Roman" charset="0"/>
              </a:rPr>
              <a:t>alt attribute </a:t>
            </a:r>
            <a:r>
              <a:rPr lang="en-US" sz="2200" dirty="0">
                <a:latin typeface="Times New Roman" charset="0"/>
                <a:ea typeface="Times New Roman" charset="0"/>
                <a:cs typeface="Times New Roman" charset="0"/>
              </a:rPr>
              <a:t>for images. The alt attribute was originally intended to allow something to be rendered for audiences who cannot view the images, primarily: </a:t>
            </a:r>
            <a:endParaRPr lang="en-US" sz="2200" dirty="0">
              <a:latin typeface="Times New Roman" charset="0"/>
              <a:ea typeface="Times New Roman" charset="0"/>
              <a:cs typeface="Times New Roman" charset="0"/>
            </a:endParaRPr>
          </a:p>
          <a:p>
            <a:r>
              <a:rPr lang="en-US" sz="2200" dirty="0" smtClean="0">
                <a:latin typeface="Times New Roman" charset="0"/>
                <a:ea typeface="Times New Roman" charset="0"/>
                <a:cs typeface="Times New Roman" charset="0"/>
              </a:rPr>
              <a:t> </a:t>
            </a:r>
            <a:r>
              <a:rPr lang="en-US" sz="2200" dirty="0">
                <a:latin typeface="Times New Roman" charset="0"/>
                <a:ea typeface="Times New Roman" charset="0"/>
                <a:cs typeface="Times New Roman" charset="0"/>
              </a:rPr>
              <a:t>Vision-impaired people who do not have the option of viewing the images. </a:t>
            </a:r>
            <a:endParaRPr lang="en-US" sz="2200" dirty="0">
              <a:latin typeface="Times New Roman" charset="0"/>
              <a:ea typeface="Times New Roman" charset="0"/>
              <a:cs typeface="Times New Roman" charset="0"/>
            </a:endParaRPr>
          </a:p>
          <a:p>
            <a:r>
              <a:rPr lang="en-US" sz="2200" dirty="0" smtClean="0">
                <a:latin typeface="Times New Roman" charset="0"/>
                <a:ea typeface="Times New Roman" charset="0"/>
                <a:cs typeface="Times New Roman" charset="0"/>
              </a:rPr>
              <a:t>People </a:t>
            </a:r>
            <a:r>
              <a:rPr lang="en-US" sz="2200" dirty="0">
                <a:latin typeface="Times New Roman" charset="0"/>
                <a:ea typeface="Times New Roman" charset="0"/>
                <a:cs typeface="Times New Roman" charset="0"/>
              </a:rPr>
              <a:t>who turn off images for faster surfing. This is generally an issue only for those who do not have a broadband connection. </a:t>
            </a:r>
            <a:endParaRPr lang="en-US" sz="2200" dirty="0">
              <a:latin typeface="Times New Roman" charset="0"/>
              <a:ea typeface="Times New Roman" charset="0"/>
              <a:cs typeface="Times New Roman" charset="0"/>
            </a:endParaRPr>
          </a:p>
          <a:p>
            <a:endParaRPr lang="en-US" sz="2000" dirty="0">
              <a:effectLst/>
            </a:endParaRPr>
          </a:p>
        </p:txBody>
      </p:sp>
      <p:grpSp>
        <p:nvGrpSpPr>
          <p:cNvPr id="23" name="Group 2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8" name="Rectangle 2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p:cNvSpPr txBox="1"/>
          <p:nvPr/>
        </p:nvSpPr>
        <p:spPr>
          <a:xfrm>
            <a:off x="1915886" y="222068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122060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dirty="0">
                <a:latin typeface="Times New Roman" charset="0"/>
                <a:ea typeface="Times New Roman" charset="0"/>
                <a:cs typeface="Times New Roman" charset="0"/>
              </a:rPr>
              <a:t>Understanding What Content Search Engines Can “See” on a Web Page </a:t>
            </a:r>
            <a:r>
              <a:rPr lang="en-US" sz="3600" dirty="0" smtClean="0">
                <a:latin typeface="Times New Roman" charset="0"/>
                <a:ea typeface="Times New Roman" charset="0"/>
                <a:cs typeface="Times New Roman" charset="0"/>
              </a:rPr>
              <a:t>(9)</a:t>
            </a:r>
            <a:endParaRPr lang="en-US" sz="3600" dirty="0">
              <a:effectLst/>
              <a:latin typeface="Times New Roman" charset="0"/>
              <a:ea typeface="Times New Roman" charset="0"/>
              <a:cs typeface="Times New Roman" charset="0"/>
            </a:endParaRPr>
          </a:p>
        </p:txBody>
      </p:sp>
      <p:sp>
        <p:nvSpPr>
          <p:cNvPr id="3" name="Content Placeholder 2"/>
          <p:cNvSpPr>
            <a:spLocks noGrp="1"/>
          </p:cNvSpPr>
          <p:nvPr>
            <p:ph idx="1"/>
          </p:nvPr>
        </p:nvSpPr>
        <p:spPr>
          <a:xfrm>
            <a:off x="643469" y="1782981"/>
            <a:ext cx="10575820" cy="4393982"/>
          </a:xfrm>
        </p:spPr>
        <p:txBody>
          <a:bodyPr>
            <a:normAutofit/>
          </a:bodyPr>
          <a:lstStyle/>
          <a:p>
            <a:r>
              <a:rPr lang="en-US" sz="2200" dirty="0" smtClean="0">
                <a:latin typeface="Times New Roman" charset="0"/>
                <a:ea typeface="Times New Roman" charset="0"/>
                <a:cs typeface="Times New Roman" charset="0"/>
              </a:rPr>
              <a:t>Support for the vision-impaired remains a major reason for using the alt attribute. You can read more about this by visiting the W3C’s Web Accessibility Initiative page. </a:t>
            </a:r>
          </a:p>
          <a:p>
            <a:r>
              <a:rPr lang="en-US" sz="2200" dirty="0" smtClean="0">
                <a:latin typeface="Times New Roman" charset="0"/>
                <a:ea typeface="Times New Roman" charset="0"/>
                <a:cs typeface="Times New Roman" charset="0"/>
              </a:rPr>
              <a:t>Search engines also read the text contained in the alt attribute of an image tag (&lt;</a:t>
            </a:r>
            <a:r>
              <a:rPr lang="en-US" sz="2200" dirty="0" err="1" smtClean="0">
                <a:latin typeface="Times New Roman" charset="0"/>
                <a:ea typeface="Times New Roman" charset="0"/>
                <a:cs typeface="Times New Roman" charset="0"/>
              </a:rPr>
              <a:t>img</a:t>
            </a:r>
            <a:r>
              <a:rPr lang="en-US" sz="2200" dirty="0" smtClean="0">
                <a:latin typeface="Times New Roman" charset="0"/>
                <a:ea typeface="Times New Roman" charset="0"/>
                <a:cs typeface="Times New Roman" charset="0"/>
              </a:rPr>
              <a:t>&gt;). An image tag is an element that is used to tell a web page to display an image. </a:t>
            </a:r>
          </a:p>
          <a:p>
            <a:r>
              <a:rPr lang="en-US" sz="2200" dirty="0" smtClean="0">
                <a:latin typeface="Times New Roman" charset="0"/>
                <a:ea typeface="Times New Roman" charset="0"/>
                <a:cs typeface="Times New Roman" charset="0"/>
              </a:rPr>
              <a:t>Another element that search engines read is the &lt;</a:t>
            </a:r>
            <a:r>
              <a:rPr lang="en-US" sz="2200" dirty="0" err="1" smtClean="0">
                <a:latin typeface="Times New Roman" charset="0"/>
                <a:ea typeface="Times New Roman" charset="0"/>
                <a:cs typeface="Times New Roman" charset="0"/>
              </a:rPr>
              <a:t>noscript</a:t>
            </a:r>
            <a:r>
              <a:rPr lang="en-US" sz="2200" dirty="0" smtClean="0">
                <a:latin typeface="Times New Roman" charset="0"/>
                <a:ea typeface="Times New Roman" charset="0"/>
                <a:cs typeface="Times New Roman" charset="0"/>
              </a:rPr>
              <a:t>&gt; tag. </a:t>
            </a:r>
          </a:p>
          <a:p>
            <a:r>
              <a:rPr lang="en-US" sz="2200" dirty="0" smtClean="0">
                <a:latin typeface="Times New Roman" charset="0"/>
                <a:ea typeface="Times New Roman" charset="0"/>
                <a:cs typeface="Times New Roman" charset="0"/>
              </a:rPr>
              <a:t>Historically, the ability of search engines to read JavaScript was quite limited, but this has been changing over time and Google says they execute more JavaScript today.</a:t>
            </a:r>
          </a:p>
          <a:p>
            <a:r>
              <a:rPr lang="en-US" sz="2200" dirty="0" smtClean="0">
                <a:latin typeface="Times New Roman" charset="0"/>
                <a:ea typeface="Times New Roman" charset="0"/>
                <a:cs typeface="Times New Roman" charset="0"/>
              </a:rPr>
              <a:t>However, a small percent- age of users do not allow JavaScript to run when they load a web page </a:t>
            </a:r>
          </a:p>
          <a:p>
            <a:endParaRPr lang="en-US" sz="2000" dirty="0">
              <a:effectLst/>
            </a:endParaRPr>
          </a:p>
        </p:txBody>
      </p:sp>
      <p:grpSp>
        <p:nvGrpSpPr>
          <p:cNvPr id="23" name="Group 2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8" name="Rectangle 2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p:cNvSpPr txBox="1"/>
          <p:nvPr/>
        </p:nvSpPr>
        <p:spPr>
          <a:xfrm>
            <a:off x="1915886" y="222068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219781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dirty="0">
                <a:latin typeface="Times New Roman" charset="0"/>
                <a:ea typeface="Times New Roman" charset="0"/>
                <a:cs typeface="Times New Roman" charset="0"/>
              </a:rPr>
              <a:t>Understanding What Content Search Engines Can “See” on a Web Page </a:t>
            </a:r>
            <a:r>
              <a:rPr lang="en-US" sz="3600" dirty="0" smtClean="0">
                <a:latin typeface="Times New Roman" charset="0"/>
                <a:ea typeface="Times New Roman" charset="0"/>
                <a:cs typeface="Times New Roman" charset="0"/>
              </a:rPr>
              <a:t>(10)</a:t>
            </a:r>
            <a:endParaRPr lang="en-US" sz="3600" dirty="0">
              <a:effectLst/>
              <a:latin typeface="Times New Roman" charset="0"/>
              <a:ea typeface="Times New Roman" charset="0"/>
              <a:cs typeface="Times New Roman" charset="0"/>
            </a:endParaRPr>
          </a:p>
        </p:txBody>
      </p:sp>
      <p:sp>
        <p:nvSpPr>
          <p:cNvPr id="3" name="Content Placeholder 2"/>
          <p:cNvSpPr>
            <a:spLocks noGrp="1"/>
          </p:cNvSpPr>
          <p:nvPr>
            <p:ph idx="1"/>
          </p:nvPr>
        </p:nvSpPr>
        <p:spPr>
          <a:xfrm>
            <a:off x="643469" y="1782981"/>
            <a:ext cx="10575820" cy="4393982"/>
          </a:xfrm>
        </p:spPr>
        <p:txBody>
          <a:bodyPr>
            <a:normAutofit fontScale="92500" lnSpcReduction="20000"/>
          </a:bodyPr>
          <a:lstStyle/>
          <a:p>
            <a:r>
              <a:rPr lang="en-US" sz="2400" dirty="0" smtClean="0">
                <a:latin typeface="Times New Roman" charset="0"/>
                <a:ea typeface="Times New Roman" charset="0"/>
                <a:cs typeface="Times New Roman" charset="0"/>
              </a:rPr>
              <a:t>However</a:t>
            </a:r>
            <a:r>
              <a:rPr lang="en-US" sz="2400" dirty="0">
                <a:latin typeface="Times New Roman" charset="0"/>
                <a:ea typeface="Times New Roman" charset="0"/>
                <a:cs typeface="Times New Roman" charset="0"/>
              </a:rPr>
              <a:t>, a small </a:t>
            </a:r>
            <a:r>
              <a:rPr lang="en-US" sz="2400" dirty="0" smtClean="0">
                <a:latin typeface="Times New Roman" charset="0"/>
                <a:ea typeface="Times New Roman" charset="0"/>
                <a:cs typeface="Times New Roman" charset="0"/>
              </a:rPr>
              <a:t>percentage </a:t>
            </a:r>
            <a:r>
              <a:rPr lang="en-US" sz="2400" dirty="0">
                <a:latin typeface="Times New Roman" charset="0"/>
                <a:ea typeface="Times New Roman" charset="0"/>
                <a:cs typeface="Times New Roman" charset="0"/>
              </a:rPr>
              <a:t>of users do not allow JavaScript to run when they load a web page (our </a:t>
            </a:r>
            <a:r>
              <a:rPr lang="en-US" sz="2400" dirty="0" smtClean="0">
                <a:latin typeface="Times New Roman" charset="0"/>
                <a:ea typeface="Times New Roman" charset="0"/>
                <a:cs typeface="Times New Roman" charset="0"/>
              </a:rPr>
              <a:t>experience </a:t>
            </a:r>
            <a:r>
              <a:rPr lang="en-US" sz="2400" dirty="0">
                <a:latin typeface="Times New Roman" charset="0"/>
                <a:ea typeface="Times New Roman" charset="0"/>
                <a:cs typeface="Times New Roman" charset="0"/>
              </a:rPr>
              <a:t>is that it is about 2%). </a:t>
            </a:r>
            <a:endParaRPr lang="en-US" sz="2400" dirty="0" smtClean="0">
              <a:latin typeface="Times New Roman" charset="0"/>
              <a:ea typeface="Times New Roman" charset="0"/>
              <a:cs typeface="Times New Roman" charset="0"/>
            </a:endParaRPr>
          </a:p>
          <a:p>
            <a:r>
              <a:rPr lang="en-US" sz="2400" dirty="0" smtClean="0">
                <a:latin typeface="Times New Roman" charset="0"/>
                <a:ea typeface="Times New Roman" charset="0"/>
                <a:cs typeface="Times New Roman" charset="0"/>
              </a:rPr>
              <a:t>For </a:t>
            </a:r>
            <a:r>
              <a:rPr lang="en-US" sz="2400" dirty="0">
                <a:latin typeface="Times New Roman" charset="0"/>
                <a:ea typeface="Times New Roman" charset="0"/>
                <a:cs typeface="Times New Roman" charset="0"/>
              </a:rPr>
              <a:t>those users, nothing would be shown to them where the JavaScript is on the web page, unless the page contains a &lt;</a:t>
            </a:r>
            <a:r>
              <a:rPr lang="en-US" sz="2400" dirty="0" err="1">
                <a:latin typeface="Times New Roman" charset="0"/>
                <a:ea typeface="Times New Roman" charset="0"/>
                <a:cs typeface="Times New Roman" charset="0"/>
              </a:rPr>
              <a:t>noscript</a:t>
            </a:r>
            <a:r>
              <a:rPr lang="en-US" sz="2400" dirty="0">
                <a:latin typeface="Times New Roman" charset="0"/>
                <a:ea typeface="Times New Roman" charset="0"/>
                <a:cs typeface="Times New Roman" charset="0"/>
              </a:rPr>
              <a:t>&gt; tag. </a:t>
            </a:r>
            <a:endParaRPr lang="en-US" sz="2400" dirty="0">
              <a:latin typeface="Times New Roman" charset="0"/>
              <a:ea typeface="Times New Roman" charset="0"/>
              <a:cs typeface="Times New Roman" charset="0"/>
            </a:endParaRPr>
          </a:p>
          <a:p>
            <a:r>
              <a:rPr lang="en-US" sz="2400" dirty="0">
                <a:latin typeface="Times New Roman" charset="0"/>
                <a:ea typeface="Times New Roman" charset="0"/>
                <a:cs typeface="Times New Roman" charset="0"/>
              </a:rPr>
              <a:t>Here is a very simple JavaScript example that demonstrates this: </a:t>
            </a:r>
            <a:endParaRPr lang="en-US" sz="2400" dirty="0">
              <a:latin typeface="Times New Roman" charset="0"/>
              <a:ea typeface="Times New Roman" charset="0"/>
              <a:cs typeface="Times New Roman" charset="0"/>
            </a:endParaRPr>
          </a:p>
          <a:p>
            <a:r>
              <a:rPr lang="en-US" sz="2400" dirty="0">
                <a:latin typeface="Times New Roman" charset="0"/>
                <a:ea typeface="Times New Roman" charset="0"/>
                <a:cs typeface="Times New Roman" charset="0"/>
              </a:rPr>
              <a:t>&lt;script type="text/</a:t>
            </a:r>
            <a:r>
              <a:rPr lang="en-US" sz="2400" dirty="0" err="1">
                <a:latin typeface="Times New Roman" charset="0"/>
                <a:ea typeface="Times New Roman" charset="0"/>
                <a:cs typeface="Times New Roman" charset="0"/>
              </a:rPr>
              <a:t>javascript</a:t>
            </a:r>
            <a:r>
              <a:rPr lang="en-US" sz="2400" dirty="0" smtClean="0">
                <a:latin typeface="Times New Roman" charset="0"/>
                <a:ea typeface="Times New Roman" charset="0"/>
                <a:cs typeface="Times New Roman" charset="0"/>
              </a:rPr>
              <a:t>"&gt;</a:t>
            </a:r>
          </a:p>
          <a:p>
            <a:r>
              <a:rPr lang="en-US" sz="2400" dirty="0" smtClean="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document.write</a:t>
            </a:r>
            <a:r>
              <a:rPr lang="en-US" sz="2400" dirty="0">
                <a:latin typeface="Times New Roman" charset="0"/>
                <a:ea typeface="Times New Roman" charset="0"/>
                <a:cs typeface="Times New Roman" charset="0"/>
              </a:rPr>
              <a:t>("It is a Small World After All!") </a:t>
            </a:r>
            <a:endParaRPr lang="en-US" sz="2400" dirty="0" smtClean="0">
              <a:latin typeface="Times New Roman" charset="0"/>
              <a:ea typeface="Times New Roman" charset="0"/>
              <a:cs typeface="Times New Roman" charset="0"/>
            </a:endParaRPr>
          </a:p>
          <a:p>
            <a:r>
              <a:rPr lang="en-US" sz="2400" dirty="0" smtClean="0">
                <a:latin typeface="Times New Roman" charset="0"/>
                <a:ea typeface="Times New Roman" charset="0"/>
                <a:cs typeface="Times New Roman" charset="0"/>
              </a:rPr>
              <a:t>&lt;/</a:t>
            </a:r>
            <a:r>
              <a:rPr lang="en-US" sz="2400" dirty="0">
                <a:latin typeface="Times New Roman" charset="0"/>
                <a:ea typeface="Times New Roman" charset="0"/>
                <a:cs typeface="Times New Roman" charset="0"/>
              </a:rPr>
              <a:t>script</a:t>
            </a:r>
            <a:r>
              <a:rPr lang="en-US" sz="2400" dirty="0" smtClean="0">
                <a:latin typeface="Times New Roman" charset="0"/>
                <a:ea typeface="Times New Roman" charset="0"/>
                <a:cs typeface="Times New Roman" charset="0"/>
              </a:rPr>
              <a:t>&gt;</a:t>
            </a:r>
          </a:p>
          <a:p>
            <a:r>
              <a:rPr lang="en-US" sz="2400" dirty="0" smtClean="0">
                <a:latin typeface="Times New Roman" charset="0"/>
                <a:ea typeface="Times New Roman" charset="0"/>
                <a:cs typeface="Times New Roman" charset="0"/>
              </a:rPr>
              <a:t> </a:t>
            </a:r>
            <a:r>
              <a:rPr lang="en-US" sz="2400" dirty="0">
                <a:latin typeface="Times New Roman" charset="0"/>
                <a:ea typeface="Times New Roman" charset="0"/>
                <a:cs typeface="Times New Roman" charset="0"/>
              </a:rPr>
              <a:t>&lt;</a:t>
            </a:r>
            <a:r>
              <a:rPr lang="en-US" sz="2400" dirty="0" err="1" smtClean="0">
                <a:latin typeface="Times New Roman" charset="0"/>
                <a:ea typeface="Times New Roman" charset="0"/>
                <a:cs typeface="Times New Roman" charset="0"/>
              </a:rPr>
              <a:t>noscript</a:t>
            </a:r>
            <a:r>
              <a:rPr lang="en-US" sz="2400" dirty="0" smtClean="0">
                <a:latin typeface="Times New Roman" charset="0"/>
                <a:ea typeface="Times New Roman" charset="0"/>
                <a:cs typeface="Times New Roman" charset="0"/>
              </a:rPr>
              <a:t>&gt;Your </a:t>
            </a:r>
            <a:r>
              <a:rPr lang="en-US" sz="2400" dirty="0">
                <a:latin typeface="Times New Roman" charset="0"/>
                <a:ea typeface="Times New Roman" charset="0"/>
                <a:cs typeface="Times New Roman" charset="0"/>
              </a:rPr>
              <a:t>browser does not support JavaScript!&lt;/</a:t>
            </a:r>
            <a:r>
              <a:rPr lang="en-US" sz="2400" dirty="0" err="1">
                <a:latin typeface="Times New Roman" charset="0"/>
                <a:ea typeface="Times New Roman" charset="0"/>
                <a:cs typeface="Times New Roman" charset="0"/>
              </a:rPr>
              <a:t>noscript</a:t>
            </a:r>
            <a:r>
              <a:rPr lang="en-US" sz="2400" dirty="0">
                <a:latin typeface="Times New Roman" charset="0"/>
                <a:ea typeface="Times New Roman" charset="0"/>
                <a:cs typeface="Times New Roman" charset="0"/>
              </a:rPr>
              <a:t>&gt; </a:t>
            </a:r>
            <a:endParaRPr lang="en-US" sz="2400" dirty="0" smtClean="0">
              <a:latin typeface="Times New Roman" charset="0"/>
              <a:ea typeface="Times New Roman" charset="0"/>
              <a:cs typeface="Times New Roman" charset="0"/>
            </a:endParaRPr>
          </a:p>
          <a:p>
            <a:r>
              <a:rPr lang="en-US" sz="2400" dirty="0" smtClean="0">
                <a:latin typeface="Times New Roman" charset="0"/>
                <a:ea typeface="Times New Roman" charset="0"/>
                <a:cs typeface="Times New Roman" charset="0"/>
              </a:rPr>
              <a:t>The </a:t>
            </a:r>
            <a:r>
              <a:rPr lang="en-US" sz="2400" dirty="0">
                <a:latin typeface="Times New Roman" charset="0"/>
                <a:ea typeface="Times New Roman" charset="0"/>
                <a:cs typeface="Times New Roman" charset="0"/>
              </a:rPr>
              <a:t>&lt;</a:t>
            </a:r>
            <a:r>
              <a:rPr lang="en-US" sz="2400" dirty="0" err="1">
                <a:latin typeface="Times New Roman" charset="0"/>
                <a:ea typeface="Times New Roman" charset="0"/>
                <a:cs typeface="Times New Roman" charset="0"/>
              </a:rPr>
              <a:t>noscript</a:t>
            </a:r>
            <a:r>
              <a:rPr lang="en-US" sz="2400" dirty="0">
                <a:latin typeface="Times New Roman" charset="0"/>
                <a:ea typeface="Times New Roman" charset="0"/>
                <a:cs typeface="Times New Roman" charset="0"/>
              </a:rPr>
              <a:t>&gt; portion of this is Your browser does not support JavaScript!. In this example, you could also choose to make the &lt;</a:t>
            </a:r>
            <a:r>
              <a:rPr lang="en-US" sz="2400" dirty="0" err="1">
                <a:latin typeface="Times New Roman" charset="0"/>
                <a:ea typeface="Times New Roman" charset="0"/>
                <a:cs typeface="Times New Roman" charset="0"/>
              </a:rPr>
              <a:t>noscript</a:t>
            </a:r>
            <a:r>
              <a:rPr lang="en-US" sz="2400" dirty="0">
                <a:latin typeface="Times New Roman" charset="0"/>
                <a:ea typeface="Times New Roman" charset="0"/>
                <a:cs typeface="Times New Roman" charset="0"/>
              </a:rPr>
              <a:t>&gt; tag contain the text "It is a Small World After All!". The &lt;</a:t>
            </a:r>
            <a:r>
              <a:rPr lang="en-US" sz="2400" dirty="0" err="1">
                <a:latin typeface="Times New Roman" charset="0"/>
                <a:ea typeface="Times New Roman" charset="0"/>
                <a:cs typeface="Times New Roman" charset="0"/>
              </a:rPr>
              <a:t>noscript</a:t>
            </a:r>
            <a:r>
              <a:rPr lang="en-US" sz="2400" dirty="0">
                <a:latin typeface="Times New Roman" charset="0"/>
                <a:ea typeface="Times New Roman" charset="0"/>
                <a:cs typeface="Times New Roman" charset="0"/>
              </a:rPr>
              <a:t>&gt; tag should be used only to represent the con- tent of the JavaScript. </a:t>
            </a:r>
            <a:endParaRPr lang="en-US" sz="2400" dirty="0">
              <a:latin typeface="Times New Roman" charset="0"/>
              <a:ea typeface="Times New Roman" charset="0"/>
              <a:cs typeface="Times New Roman" charset="0"/>
            </a:endParaRPr>
          </a:p>
          <a:p>
            <a:endParaRPr lang="en-US" sz="2200" dirty="0" smtClean="0">
              <a:latin typeface="Times New Roman" charset="0"/>
              <a:ea typeface="Times New Roman" charset="0"/>
              <a:cs typeface="Times New Roman" charset="0"/>
            </a:endParaRPr>
          </a:p>
          <a:p>
            <a:endParaRPr lang="en-US" sz="2000" dirty="0">
              <a:effectLst/>
            </a:endParaRPr>
          </a:p>
        </p:txBody>
      </p:sp>
      <p:grpSp>
        <p:nvGrpSpPr>
          <p:cNvPr id="23" name="Group 2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8" name="Rectangle 2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p:cNvSpPr txBox="1"/>
          <p:nvPr/>
        </p:nvSpPr>
        <p:spPr>
          <a:xfrm>
            <a:off x="1915886" y="222068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02658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a:latin typeface="Times New Roman" charset="0"/>
                <a:ea typeface="Times New Roman" charset="0"/>
                <a:cs typeface="Times New Roman" charset="0"/>
              </a:rPr>
              <a:t>Search Engine Results Pages (SERPs) (2)</a:t>
            </a:r>
            <a:endParaRPr lang="en-US" sz="3600">
              <a:effectLst/>
              <a:latin typeface="Times New Roman" charset="0"/>
              <a:ea typeface="Times New Roman" charset="0"/>
              <a:cs typeface="Times New Roman" charset="0"/>
            </a:endParaRPr>
          </a:p>
        </p:txBody>
      </p:sp>
      <p:sp>
        <p:nvSpPr>
          <p:cNvPr id="3" name="Content Placeholder 2"/>
          <p:cNvSpPr>
            <a:spLocks noGrp="1"/>
          </p:cNvSpPr>
          <p:nvPr>
            <p:ph idx="1"/>
          </p:nvPr>
        </p:nvSpPr>
        <p:spPr>
          <a:xfrm>
            <a:off x="643469" y="1782981"/>
            <a:ext cx="4008384" cy="4393982"/>
          </a:xfrm>
        </p:spPr>
        <p:txBody>
          <a:bodyPr>
            <a:normAutofit/>
          </a:bodyPr>
          <a:lstStyle/>
          <a:p>
            <a:r>
              <a:rPr lang="en-US" sz="2200" dirty="0" smtClean="0">
                <a:latin typeface="Times New Roman" charset="0"/>
                <a:ea typeface="Times New Roman" charset="0"/>
                <a:cs typeface="Times New Roman" charset="0"/>
              </a:rPr>
              <a:t>The </a:t>
            </a:r>
            <a:r>
              <a:rPr lang="en-US" sz="2200" dirty="0">
                <a:latin typeface="Times New Roman" charset="0"/>
                <a:ea typeface="Times New Roman" charset="0"/>
                <a:cs typeface="Times New Roman" charset="0"/>
              </a:rPr>
              <a:t>various sections outlined in the Google search results are as follows: </a:t>
            </a:r>
            <a:endParaRPr lang="en-US" sz="2200" dirty="0" smtClean="0">
              <a:latin typeface="Times New Roman" charset="0"/>
              <a:ea typeface="Times New Roman" charset="0"/>
              <a:cs typeface="Times New Roman" charset="0"/>
            </a:endParaRPr>
          </a:p>
          <a:p>
            <a:r>
              <a:rPr lang="en-US" sz="2200" dirty="0" smtClean="0">
                <a:latin typeface="Times New Roman" charset="0"/>
                <a:ea typeface="Times New Roman" charset="0"/>
                <a:cs typeface="Times New Roman" charset="0"/>
              </a:rPr>
              <a:t>Search </a:t>
            </a:r>
            <a:r>
              <a:rPr lang="en-US" sz="2200" dirty="0">
                <a:latin typeface="Times New Roman" charset="0"/>
                <a:ea typeface="Times New Roman" charset="0"/>
                <a:cs typeface="Times New Roman" charset="0"/>
              </a:rPr>
              <a:t>query box (1</a:t>
            </a:r>
            <a:r>
              <a:rPr lang="en-US" sz="2200" dirty="0" smtClean="0">
                <a:latin typeface="Times New Roman" charset="0"/>
                <a:ea typeface="Times New Roman" charset="0"/>
                <a:cs typeface="Times New Roman" charset="0"/>
              </a:rPr>
              <a:t>)</a:t>
            </a:r>
            <a:endParaRPr lang="en-US" sz="2200" dirty="0">
              <a:latin typeface="Times New Roman" charset="0"/>
              <a:ea typeface="Times New Roman" charset="0"/>
              <a:cs typeface="Times New Roman" charset="0"/>
            </a:endParaRPr>
          </a:p>
          <a:p>
            <a:r>
              <a:rPr lang="en-US" sz="2200" dirty="0" smtClean="0">
                <a:latin typeface="Times New Roman" charset="0"/>
                <a:ea typeface="Times New Roman" charset="0"/>
                <a:cs typeface="Times New Roman" charset="0"/>
              </a:rPr>
              <a:t> </a:t>
            </a:r>
            <a:r>
              <a:rPr lang="en-US" sz="2200" dirty="0">
                <a:latin typeface="Times New Roman" charset="0"/>
                <a:ea typeface="Times New Roman" charset="0"/>
                <a:cs typeface="Times New Roman" charset="0"/>
              </a:rPr>
              <a:t>Vertical navigation (</a:t>
            </a:r>
            <a:r>
              <a:rPr lang="en-US" sz="2200" dirty="0" smtClean="0">
                <a:latin typeface="Times New Roman" charset="0"/>
                <a:ea typeface="Times New Roman" charset="0"/>
                <a:cs typeface="Times New Roman" charset="0"/>
              </a:rPr>
              <a:t>2)</a:t>
            </a:r>
          </a:p>
          <a:p>
            <a:r>
              <a:rPr lang="en-US" sz="2200" dirty="0" smtClean="0">
                <a:latin typeface="Times New Roman" charset="0"/>
                <a:ea typeface="Times New Roman" charset="0"/>
                <a:cs typeface="Times New Roman" charset="0"/>
              </a:rPr>
              <a:t>Results information (3)</a:t>
            </a:r>
          </a:p>
          <a:p>
            <a:r>
              <a:rPr lang="en-US" sz="2200" dirty="0" smtClean="0">
                <a:latin typeface="Times New Roman" charset="0"/>
                <a:ea typeface="Times New Roman" charset="0"/>
                <a:cs typeface="Times New Roman" charset="0"/>
              </a:rPr>
              <a:t>PPC advertising (4)</a:t>
            </a:r>
          </a:p>
          <a:p>
            <a:r>
              <a:rPr lang="en-US" sz="2200" dirty="0" smtClean="0">
                <a:latin typeface="Times New Roman" charset="0"/>
                <a:ea typeface="Times New Roman" charset="0"/>
                <a:cs typeface="Times New Roman" charset="0"/>
              </a:rPr>
              <a:t> Google product search results (5) </a:t>
            </a:r>
          </a:p>
          <a:p>
            <a:r>
              <a:rPr lang="en-US" sz="2200" dirty="0" smtClean="0">
                <a:latin typeface="Times New Roman" charset="0"/>
                <a:ea typeface="Times New Roman" charset="0"/>
                <a:cs typeface="Times New Roman" charset="0"/>
              </a:rPr>
              <a:t>Natural/organic/algorithmic </a:t>
            </a:r>
            <a:r>
              <a:rPr lang="en-US" sz="2200" dirty="0">
                <a:latin typeface="Times New Roman" charset="0"/>
                <a:ea typeface="Times New Roman" charset="0"/>
                <a:cs typeface="Times New Roman" charset="0"/>
              </a:rPr>
              <a:t>results (6) </a:t>
            </a:r>
            <a:endParaRPr lang="en-US" sz="2200" dirty="0">
              <a:latin typeface="Times New Roman" charset="0"/>
              <a:ea typeface="Times New Roman" charset="0"/>
              <a:cs typeface="Times New Roman" charset="0"/>
            </a:endParaRPr>
          </a:p>
          <a:p>
            <a:endParaRPr lang="en-US" sz="2000" dirty="0"/>
          </a:p>
          <a:p>
            <a:endParaRPr lang="en-US" sz="2000" dirty="0">
              <a:effectLst/>
            </a:endParaRPr>
          </a:p>
        </p:txBody>
      </p:sp>
      <p:grpSp>
        <p:nvGrpSpPr>
          <p:cNvPr id="23" name="Group 2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8385" y="1457471"/>
            <a:ext cx="6187082" cy="4687402"/>
          </a:xfrm>
          <a:prstGeom prst="rect">
            <a:avLst/>
          </a:prstGeom>
        </p:spPr>
      </p:pic>
      <p:grpSp>
        <p:nvGrpSpPr>
          <p:cNvPr id="27" name="Group 2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8" name="Rectangle 2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82118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dirty="0">
                <a:latin typeface="Times New Roman" charset="0"/>
                <a:ea typeface="Times New Roman" charset="0"/>
                <a:cs typeface="Times New Roman" charset="0"/>
              </a:rPr>
              <a:t>Search Engine Results Pages (SERPs) (2)</a:t>
            </a:r>
            <a:endParaRPr lang="en-US" sz="3600" dirty="0">
              <a:effectLst/>
              <a:latin typeface="Times New Roman" charset="0"/>
              <a:ea typeface="Times New Roman" charset="0"/>
              <a:cs typeface="Times New Roman" charset="0"/>
            </a:endParaRPr>
          </a:p>
        </p:txBody>
      </p:sp>
      <p:sp>
        <p:nvSpPr>
          <p:cNvPr id="3" name="Content Placeholder 2"/>
          <p:cNvSpPr>
            <a:spLocks noGrp="1"/>
          </p:cNvSpPr>
          <p:nvPr>
            <p:ph idx="1"/>
          </p:nvPr>
        </p:nvSpPr>
        <p:spPr>
          <a:xfrm>
            <a:off x="643469" y="1670241"/>
            <a:ext cx="4008384" cy="4506722"/>
          </a:xfrm>
        </p:spPr>
        <p:txBody>
          <a:bodyPr>
            <a:normAutofit fontScale="92500" lnSpcReduction="10000"/>
          </a:bodyPr>
          <a:lstStyle/>
          <a:p>
            <a:r>
              <a:rPr lang="en-US" sz="2200" dirty="0">
                <a:latin typeface="Times New Roman" charset="0"/>
                <a:ea typeface="Times New Roman" charset="0"/>
                <a:cs typeface="Times New Roman" charset="0"/>
              </a:rPr>
              <a:t>Even though Yahoo! no longer does its own crawl of the Web or provides its own search results information (it sources them from Bing), it does format the output </a:t>
            </a:r>
            <a:r>
              <a:rPr lang="en-US" sz="2200" dirty="0" smtClean="0">
                <a:latin typeface="Times New Roman" charset="0"/>
                <a:ea typeface="Times New Roman" charset="0"/>
                <a:cs typeface="Times New Roman" charset="0"/>
              </a:rPr>
              <a:t>differently (as shown in Fig 2.2)</a:t>
            </a:r>
            <a:endParaRPr lang="en-US" sz="2200" dirty="0">
              <a:latin typeface="Times New Roman" charset="0"/>
              <a:ea typeface="Times New Roman" charset="0"/>
              <a:cs typeface="Times New Roman" charset="0"/>
            </a:endParaRPr>
          </a:p>
          <a:p>
            <a:r>
              <a:rPr lang="en-US" sz="2200" dirty="0">
                <a:latin typeface="Times New Roman" charset="0"/>
                <a:ea typeface="Times New Roman" charset="0"/>
                <a:cs typeface="Times New Roman" charset="0"/>
              </a:rPr>
              <a:t>The sections in the Yahoo! results are as follows: </a:t>
            </a:r>
            <a:endParaRPr lang="en-US" sz="2200" dirty="0">
              <a:latin typeface="Times New Roman" charset="0"/>
              <a:ea typeface="Times New Roman" charset="0"/>
              <a:cs typeface="Times New Roman" charset="0"/>
            </a:endParaRPr>
          </a:p>
          <a:p>
            <a:pPr marL="457200" lvl="1" indent="0">
              <a:buNone/>
            </a:pPr>
            <a:r>
              <a:rPr lang="en-US" sz="2200" dirty="0">
                <a:latin typeface="Times New Roman" charset="0"/>
                <a:ea typeface="Times New Roman" charset="0"/>
                <a:cs typeface="Times New Roman" charset="0"/>
              </a:rPr>
              <a:t>• Vertical navigation (1)</a:t>
            </a:r>
            <a:br>
              <a:rPr lang="en-US" sz="2200" dirty="0">
                <a:latin typeface="Times New Roman" charset="0"/>
                <a:ea typeface="Times New Roman" charset="0"/>
                <a:cs typeface="Times New Roman" charset="0"/>
              </a:rPr>
            </a:br>
            <a:r>
              <a:rPr lang="en-US" sz="2200" dirty="0">
                <a:latin typeface="Times New Roman" charset="0"/>
                <a:ea typeface="Times New Roman" charset="0"/>
                <a:cs typeface="Times New Roman" charset="0"/>
              </a:rPr>
              <a:t>• Search query box (2)</a:t>
            </a:r>
            <a:br>
              <a:rPr lang="en-US" sz="2200" dirty="0">
                <a:latin typeface="Times New Roman" charset="0"/>
                <a:ea typeface="Times New Roman" charset="0"/>
                <a:cs typeface="Times New Roman" charset="0"/>
              </a:rPr>
            </a:br>
            <a:r>
              <a:rPr lang="en-US" sz="2200" dirty="0">
                <a:latin typeface="Times New Roman" charset="0"/>
                <a:ea typeface="Times New Roman" charset="0"/>
                <a:cs typeface="Times New Roman" charset="0"/>
              </a:rPr>
              <a:t>• Horizontal navigation (3)</a:t>
            </a:r>
            <a:br>
              <a:rPr lang="en-US" sz="2200" dirty="0">
                <a:latin typeface="Times New Roman" charset="0"/>
                <a:ea typeface="Times New Roman" charset="0"/>
                <a:cs typeface="Times New Roman" charset="0"/>
              </a:rPr>
            </a:br>
            <a:r>
              <a:rPr lang="en-US" sz="2200" dirty="0">
                <a:latin typeface="Times New Roman" charset="0"/>
                <a:ea typeface="Times New Roman" charset="0"/>
                <a:cs typeface="Times New Roman" charset="0"/>
              </a:rPr>
              <a:t>• PPC advertising (4)</a:t>
            </a:r>
            <a:br>
              <a:rPr lang="en-US" sz="2200" dirty="0">
                <a:latin typeface="Times New Roman" charset="0"/>
                <a:ea typeface="Times New Roman" charset="0"/>
                <a:cs typeface="Times New Roman" charset="0"/>
              </a:rPr>
            </a:br>
            <a:r>
              <a:rPr lang="en-US" sz="2200" dirty="0">
                <a:latin typeface="Times New Roman" charset="0"/>
                <a:ea typeface="Times New Roman" charset="0"/>
                <a:cs typeface="Times New Roman" charset="0"/>
              </a:rPr>
              <a:t>• Natural/organic/algorithmic results (5) </a:t>
            </a:r>
            <a:endParaRPr lang="en-US" sz="2200" dirty="0">
              <a:latin typeface="Times New Roman" charset="0"/>
              <a:ea typeface="Times New Roman" charset="0"/>
              <a:cs typeface="Times New Roman" charset="0"/>
            </a:endParaRPr>
          </a:p>
          <a:p>
            <a:pPr marL="457200" lvl="1" indent="0">
              <a:buNone/>
            </a:pPr>
            <a:r>
              <a:rPr lang="en-US" sz="2200" dirty="0" smtClean="0">
                <a:latin typeface="Times New Roman" charset="0"/>
                <a:ea typeface="Times New Roman" charset="0"/>
                <a:cs typeface="Times New Roman" charset="0"/>
              </a:rPr>
              <a:t>• </a:t>
            </a:r>
            <a:r>
              <a:rPr lang="en-US" sz="2200" dirty="0">
                <a:latin typeface="Times New Roman" charset="0"/>
                <a:ea typeface="Times New Roman" charset="0"/>
                <a:cs typeface="Times New Roman" charset="0"/>
              </a:rPr>
              <a:t>Navigation to more advertising (6) </a:t>
            </a:r>
            <a:endParaRPr lang="en-US" sz="2200" dirty="0">
              <a:latin typeface="Times New Roman" charset="0"/>
              <a:ea typeface="Times New Roman" charset="0"/>
              <a:cs typeface="Times New Roman" charset="0"/>
            </a:endParaRPr>
          </a:p>
          <a:p>
            <a:endParaRPr lang="en-US" sz="2000" dirty="0">
              <a:effectLst/>
            </a:endParaRPr>
          </a:p>
        </p:txBody>
      </p:sp>
      <p:grpSp>
        <p:nvGrpSpPr>
          <p:cNvPr id="36" name="Group 35">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7" name="Isosceles Triangle 36">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2414" y="1447884"/>
            <a:ext cx="6672510" cy="4506722"/>
          </a:xfrm>
          <a:prstGeom prst="rect">
            <a:avLst/>
          </a:prstGeom>
        </p:spPr>
      </p:pic>
      <p:grpSp>
        <p:nvGrpSpPr>
          <p:cNvPr id="40" name="Group 39">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41" name="Rectangle 40">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50249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Autofit/>
          </a:bodyPr>
          <a:lstStyle/>
          <a:p>
            <a:r>
              <a:rPr lang="en-US" sz="4200" dirty="0" smtClean="0">
                <a:effectLst/>
                <a:latin typeface="Times New Roman" charset="0"/>
                <a:ea typeface="Times New Roman" charset="0"/>
                <a:cs typeface="Times New Roman" charset="0"/>
              </a:rPr>
              <a:t> SERP (1)</a:t>
            </a:r>
            <a:endParaRPr lang="en-US" sz="4200" dirty="0">
              <a:effectLst/>
              <a:latin typeface="Times New Roman" charset="0"/>
              <a:ea typeface="Times New Roman" charset="0"/>
              <a:cs typeface="Times New Roman" charset="0"/>
            </a:endParaRPr>
          </a:p>
        </p:txBody>
      </p:sp>
      <p:sp>
        <p:nvSpPr>
          <p:cNvPr id="3" name="Content Placeholder 2"/>
          <p:cNvSpPr>
            <a:spLocks noGrp="1"/>
          </p:cNvSpPr>
          <p:nvPr>
            <p:ph idx="1"/>
          </p:nvPr>
        </p:nvSpPr>
        <p:spPr>
          <a:xfrm>
            <a:off x="643467" y="1352283"/>
            <a:ext cx="10905066" cy="4824680"/>
          </a:xfrm>
        </p:spPr>
        <p:txBody>
          <a:bodyPr>
            <a:normAutofit/>
          </a:bodyPr>
          <a:lstStyle/>
          <a:p>
            <a:r>
              <a:rPr lang="en-US" sz="2200" dirty="0">
                <a:latin typeface="Times New Roman" charset="0"/>
                <a:ea typeface="Times New Roman" charset="0"/>
                <a:cs typeface="Times New Roman" charset="0"/>
              </a:rPr>
              <a:t>Each unique section represents a snippet of information provided by the engines. Here are the definitions of what each piece is meant to provide: </a:t>
            </a:r>
            <a:endParaRPr lang="en-US" sz="2200" dirty="0">
              <a:latin typeface="Times New Roman" charset="0"/>
              <a:ea typeface="Times New Roman" charset="0"/>
              <a:cs typeface="Times New Roman" charset="0"/>
            </a:endParaRPr>
          </a:p>
          <a:p>
            <a:r>
              <a:rPr lang="en-US" sz="2200" i="1" dirty="0">
                <a:latin typeface="Times New Roman" charset="0"/>
                <a:ea typeface="Times New Roman" charset="0"/>
                <a:cs typeface="Times New Roman" charset="0"/>
              </a:rPr>
              <a:t>Vertical </a:t>
            </a:r>
            <a:r>
              <a:rPr lang="en-US" sz="2200" i="1" dirty="0" smtClean="0">
                <a:latin typeface="Times New Roman" charset="0"/>
                <a:ea typeface="Times New Roman" charset="0"/>
                <a:cs typeface="Times New Roman" charset="0"/>
              </a:rPr>
              <a:t>navigation: </a:t>
            </a:r>
            <a:r>
              <a:rPr lang="en-US" sz="2200" dirty="0" smtClean="0">
                <a:latin typeface="Times New Roman" charset="0"/>
                <a:ea typeface="Times New Roman" charset="0"/>
                <a:cs typeface="Times New Roman" charset="0"/>
              </a:rPr>
              <a:t>Each </a:t>
            </a:r>
            <a:r>
              <a:rPr lang="en-US" sz="2200" dirty="0">
                <a:latin typeface="Times New Roman" charset="0"/>
                <a:ea typeface="Times New Roman" charset="0"/>
                <a:cs typeface="Times New Roman" charset="0"/>
              </a:rPr>
              <a:t>engine offers the option to search different verticals, such as images, news, video, or maps. Following these links will result in a query with a more limited index </a:t>
            </a:r>
            <a:endParaRPr lang="en-US" sz="2200" dirty="0">
              <a:latin typeface="Times New Roman" charset="0"/>
              <a:ea typeface="Times New Roman" charset="0"/>
              <a:cs typeface="Times New Roman" charset="0"/>
            </a:endParaRPr>
          </a:p>
          <a:p>
            <a:r>
              <a:rPr lang="en-US" sz="2200" i="1" dirty="0">
                <a:latin typeface="Times New Roman" charset="0"/>
                <a:ea typeface="Times New Roman" charset="0"/>
                <a:cs typeface="Times New Roman" charset="0"/>
              </a:rPr>
              <a:t>Horizontal navigation </a:t>
            </a:r>
            <a:r>
              <a:rPr lang="en-US" sz="2200" dirty="0" smtClean="0">
                <a:latin typeface="Times New Roman" charset="0"/>
                <a:ea typeface="Times New Roman" charset="0"/>
                <a:cs typeface="Times New Roman" charset="0"/>
              </a:rPr>
              <a:t>: All </a:t>
            </a:r>
            <a:r>
              <a:rPr lang="en-US" sz="2200" dirty="0">
                <a:latin typeface="Times New Roman" charset="0"/>
                <a:ea typeface="Times New Roman" charset="0"/>
                <a:cs typeface="Times New Roman" charset="0"/>
              </a:rPr>
              <a:t>three engines used to have some form of horizontal navigation, but as of June 2015 only Yahoo! continues to include it. </a:t>
            </a:r>
            <a:endParaRPr lang="en-US" sz="2200" dirty="0" smtClean="0">
              <a:latin typeface="Times New Roman" charset="0"/>
              <a:ea typeface="Times New Roman" charset="0"/>
              <a:cs typeface="Times New Roman" charset="0"/>
            </a:endParaRPr>
          </a:p>
          <a:p>
            <a:r>
              <a:rPr lang="en-US" sz="2200" i="1" dirty="0">
                <a:latin typeface="Times New Roman" charset="0"/>
                <a:ea typeface="Times New Roman" charset="0"/>
                <a:cs typeface="Times New Roman" charset="0"/>
              </a:rPr>
              <a:t>Search query box </a:t>
            </a:r>
            <a:r>
              <a:rPr lang="en-US" sz="2200" dirty="0" smtClean="0">
                <a:latin typeface="Times New Roman" charset="0"/>
                <a:ea typeface="Times New Roman" charset="0"/>
                <a:cs typeface="Times New Roman" charset="0"/>
              </a:rPr>
              <a:t>: All </a:t>
            </a:r>
            <a:r>
              <a:rPr lang="en-US" sz="2200" dirty="0">
                <a:latin typeface="Times New Roman" charset="0"/>
                <a:ea typeface="Times New Roman" charset="0"/>
                <a:cs typeface="Times New Roman" charset="0"/>
              </a:rPr>
              <a:t>of the engines show the query you’ve performed and allow you to edit or reenter a new query from the search results page. If you begin typing, you may notice that Google gives you a list of suggested searches below. This is the Google autocomplete suggestions feature, and it can be incredibly useful for targeting key- words. Next to the search query box, the engines also offer links to the advanced search </a:t>
            </a:r>
            <a:r>
              <a:rPr lang="en-US" sz="2200" dirty="0" smtClean="0">
                <a:latin typeface="Times New Roman" charset="0"/>
                <a:ea typeface="Times New Roman" charset="0"/>
                <a:cs typeface="Times New Roman" charset="0"/>
              </a:rPr>
              <a:t>page. </a:t>
            </a:r>
            <a:endParaRPr lang="en-US" sz="2200" dirty="0">
              <a:latin typeface="Times New Roman" charset="0"/>
              <a:ea typeface="Times New Roman" charset="0"/>
              <a:cs typeface="Times New Roman" charset="0"/>
            </a:endParaRPr>
          </a:p>
          <a:p>
            <a:endParaRPr lang="en-US" sz="2400" dirty="0"/>
          </a:p>
          <a:p>
            <a:endParaRPr lang="en-US" sz="2400" dirty="0"/>
          </a:p>
          <a:p>
            <a:pPr marL="457200" indent="-457200">
              <a:buFont typeface="+mj-lt"/>
              <a:buAutoNum type="arabicPeriod" startAt="4"/>
            </a:pPr>
            <a:endParaRPr lang="en-US" sz="2200" dirty="0" smtClean="0">
              <a:effectLst/>
              <a:latin typeface="Times New Roman" charset="0"/>
              <a:ea typeface="Times New Roman" charset="0"/>
              <a:cs typeface="Times New Roman" charset="0"/>
            </a:endParaRPr>
          </a:p>
          <a:p>
            <a:endParaRPr lang="en-US" sz="2400" dirty="0" smtClean="0"/>
          </a:p>
          <a:p>
            <a:endParaRPr lang="en-US" sz="2400" dirty="0">
              <a:effectLst/>
            </a:endParaRPr>
          </a:p>
        </p:txBody>
      </p:sp>
      <p:sp>
        <p:nvSpPr>
          <p:cNvPr id="10" name="Rectangle 9">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0630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Autofit/>
          </a:bodyPr>
          <a:lstStyle/>
          <a:p>
            <a:r>
              <a:rPr lang="en-US" sz="4200" dirty="0" smtClean="0">
                <a:effectLst/>
                <a:latin typeface="Times New Roman" charset="0"/>
                <a:ea typeface="Times New Roman" charset="0"/>
                <a:cs typeface="Times New Roman" charset="0"/>
              </a:rPr>
              <a:t> SERP (2)</a:t>
            </a:r>
            <a:endParaRPr lang="en-US" sz="4200" dirty="0">
              <a:effectLst/>
              <a:latin typeface="Times New Roman" charset="0"/>
              <a:ea typeface="Times New Roman" charset="0"/>
              <a:cs typeface="Times New Roman" charset="0"/>
            </a:endParaRPr>
          </a:p>
        </p:txBody>
      </p:sp>
      <p:sp>
        <p:nvSpPr>
          <p:cNvPr id="3" name="Content Placeholder 2"/>
          <p:cNvSpPr>
            <a:spLocks noGrp="1"/>
          </p:cNvSpPr>
          <p:nvPr>
            <p:ph idx="1"/>
          </p:nvPr>
        </p:nvSpPr>
        <p:spPr>
          <a:xfrm>
            <a:off x="643467" y="1352283"/>
            <a:ext cx="10905066" cy="4824680"/>
          </a:xfrm>
        </p:spPr>
        <p:txBody>
          <a:bodyPr>
            <a:normAutofit/>
          </a:bodyPr>
          <a:lstStyle/>
          <a:p>
            <a:r>
              <a:rPr lang="en-US" sz="2400" i="1" dirty="0">
                <a:latin typeface="Times New Roman" charset="0"/>
                <a:ea typeface="Times New Roman" charset="0"/>
                <a:cs typeface="Times New Roman" charset="0"/>
              </a:rPr>
              <a:t>Results information </a:t>
            </a:r>
            <a:r>
              <a:rPr lang="en-US" sz="2400" dirty="0" smtClean="0">
                <a:latin typeface="Times New Roman" charset="0"/>
                <a:ea typeface="Times New Roman" charset="0"/>
                <a:cs typeface="Times New Roman" charset="0"/>
              </a:rPr>
              <a:t>: This </a:t>
            </a:r>
            <a:r>
              <a:rPr lang="en-US" sz="2400" dirty="0">
                <a:latin typeface="Times New Roman" charset="0"/>
                <a:ea typeface="Times New Roman" charset="0"/>
                <a:cs typeface="Times New Roman" charset="0"/>
              </a:rPr>
              <a:t>section provides a small amount of meta-information about the results that you’re viewing, including an estimate of the number of pages relevant to that </a:t>
            </a:r>
            <a:r>
              <a:rPr lang="en-US" sz="2400" dirty="0" smtClean="0">
                <a:latin typeface="Times New Roman" charset="0"/>
                <a:ea typeface="Times New Roman" charset="0"/>
                <a:cs typeface="Times New Roman" charset="0"/>
              </a:rPr>
              <a:t>particular </a:t>
            </a:r>
            <a:r>
              <a:rPr lang="en-US" sz="2400" dirty="0">
                <a:latin typeface="Times New Roman" charset="0"/>
                <a:ea typeface="Times New Roman" charset="0"/>
                <a:cs typeface="Times New Roman" charset="0"/>
              </a:rPr>
              <a:t>query (these numbers can be, and frequently are, wildly inaccurate and should be used only as a rough comparative measure). </a:t>
            </a:r>
            <a:endParaRPr lang="en-US" sz="2400" dirty="0">
              <a:latin typeface="Times New Roman" charset="0"/>
              <a:ea typeface="Times New Roman" charset="0"/>
              <a:cs typeface="Times New Roman" charset="0"/>
            </a:endParaRPr>
          </a:p>
          <a:p>
            <a:r>
              <a:rPr lang="en-US" sz="2400" i="1" dirty="0">
                <a:latin typeface="Times New Roman" charset="0"/>
                <a:ea typeface="Times New Roman" charset="0"/>
                <a:cs typeface="Times New Roman" charset="0"/>
              </a:rPr>
              <a:t>PPC (a.k.a. paid search) advertising </a:t>
            </a:r>
            <a:r>
              <a:rPr lang="en-US" sz="2400" dirty="0" smtClean="0">
                <a:latin typeface="Times New Roman" charset="0"/>
                <a:ea typeface="Times New Roman" charset="0"/>
                <a:cs typeface="Times New Roman" charset="0"/>
              </a:rPr>
              <a:t>: The </a:t>
            </a:r>
            <a:r>
              <a:rPr lang="en-US" sz="2400" dirty="0">
                <a:latin typeface="Times New Roman" charset="0"/>
                <a:ea typeface="Times New Roman" charset="0"/>
                <a:cs typeface="Times New Roman" charset="0"/>
              </a:rPr>
              <a:t>text ads are purchased by companies that use either Google AdWords or Bing. The results are ordered by a variety of factors, including relevance (for which click-through rate, use of searched keywords in the ad, and relevance of the </a:t>
            </a:r>
            <a:r>
              <a:rPr lang="en-US" sz="2400" dirty="0" smtClean="0">
                <a:latin typeface="Times New Roman" charset="0"/>
                <a:ea typeface="Times New Roman" charset="0"/>
                <a:cs typeface="Times New Roman" charset="0"/>
              </a:rPr>
              <a:t>landing </a:t>
            </a:r>
            <a:r>
              <a:rPr lang="en-US" sz="2400" dirty="0">
                <a:latin typeface="Times New Roman" charset="0"/>
                <a:ea typeface="Times New Roman" charset="0"/>
                <a:cs typeface="Times New Roman" charset="0"/>
              </a:rPr>
              <a:t>page are factors in Google) and bid amount (the ads require a maximum bid, which is then compared against other advertisers’ bids). </a:t>
            </a:r>
            <a:endParaRPr lang="en-US" sz="2400" dirty="0">
              <a:latin typeface="Times New Roman" charset="0"/>
              <a:ea typeface="Times New Roman" charset="0"/>
              <a:cs typeface="Times New Roman" charset="0"/>
            </a:endParaRPr>
          </a:p>
          <a:p>
            <a:r>
              <a:rPr lang="en-US" sz="2400" i="1" dirty="0">
                <a:latin typeface="Times New Roman" charset="0"/>
                <a:ea typeface="Times New Roman" charset="0"/>
                <a:cs typeface="Times New Roman" charset="0"/>
              </a:rPr>
              <a:t>Natural/organic/algorithmic results </a:t>
            </a:r>
            <a:r>
              <a:rPr lang="en-US" sz="2400" dirty="0" smtClean="0">
                <a:latin typeface="Times New Roman" charset="0"/>
                <a:ea typeface="Times New Roman" charset="0"/>
                <a:cs typeface="Times New Roman" charset="0"/>
              </a:rPr>
              <a:t>: These </a:t>
            </a:r>
            <a:r>
              <a:rPr lang="en-US" sz="2400" dirty="0">
                <a:latin typeface="Times New Roman" charset="0"/>
                <a:ea typeface="Times New Roman" charset="0"/>
                <a:cs typeface="Times New Roman" charset="0"/>
              </a:rPr>
              <a:t>results are pulled from the search engines’ primary indices of the Web and ranked in order of relevance and importance according to their complex </a:t>
            </a:r>
            <a:r>
              <a:rPr lang="en-US" sz="2400" dirty="0" smtClean="0">
                <a:latin typeface="Times New Roman" charset="0"/>
                <a:ea typeface="Times New Roman" charset="0"/>
                <a:cs typeface="Times New Roman" charset="0"/>
              </a:rPr>
              <a:t>algorithms</a:t>
            </a:r>
            <a:r>
              <a:rPr lang="en-US" sz="2400" dirty="0">
                <a:latin typeface="Times New Roman" charset="0"/>
                <a:ea typeface="Times New Roman" charset="0"/>
                <a:cs typeface="Times New Roman" charset="0"/>
              </a:rPr>
              <a:t>. This area of the results is the primary focus of this section of the book. </a:t>
            </a:r>
            <a:endParaRPr lang="en-US" sz="2400" dirty="0">
              <a:latin typeface="Times New Roman" charset="0"/>
              <a:ea typeface="Times New Roman" charset="0"/>
              <a:cs typeface="Times New Roman" charset="0"/>
            </a:endParaRPr>
          </a:p>
          <a:p>
            <a:endParaRPr lang="en-US" sz="2400" dirty="0"/>
          </a:p>
          <a:p>
            <a:endParaRPr lang="en-US" sz="2400" dirty="0"/>
          </a:p>
          <a:p>
            <a:pPr marL="457200" indent="-457200">
              <a:buFont typeface="+mj-lt"/>
              <a:buAutoNum type="arabicPeriod" startAt="4"/>
            </a:pPr>
            <a:endParaRPr lang="en-US" sz="2200" dirty="0" smtClean="0">
              <a:effectLst/>
              <a:latin typeface="Times New Roman" charset="0"/>
              <a:ea typeface="Times New Roman" charset="0"/>
              <a:cs typeface="Times New Roman" charset="0"/>
            </a:endParaRPr>
          </a:p>
          <a:p>
            <a:endParaRPr lang="en-US" sz="2400" dirty="0" smtClean="0"/>
          </a:p>
          <a:p>
            <a:endParaRPr lang="en-US" sz="2400" dirty="0">
              <a:effectLst/>
            </a:endParaRPr>
          </a:p>
        </p:txBody>
      </p:sp>
      <p:sp>
        <p:nvSpPr>
          <p:cNvPr id="10" name="Rectangle 9">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59890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Autofit/>
          </a:bodyPr>
          <a:lstStyle/>
          <a:p>
            <a:r>
              <a:rPr lang="en-US" sz="4200" dirty="0" smtClean="0">
                <a:effectLst/>
                <a:latin typeface="Times New Roman" charset="0"/>
                <a:ea typeface="Times New Roman" charset="0"/>
                <a:cs typeface="Times New Roman" charset="0"/>
              </a:rPr>
              <a:t> SERP (3)</a:t>
            </a:r>
            <a:endParaRPr lang="en-US" sz="4200" dirty="0">
              <a:effectLst/>
              <a:latin typeface="Times New Roman" charset="0"/>
              <a:ea typeface="Times New Roman" charset="0"/>
              <a:cs typeface="Times New Roman" charset="0"/>
            </a:endParaRPr>
          </a:p>
        </p:txBody>
      </p:sp>
      <p:sp>
        <p:nvSpPr>
          <p:cNvPr id="3" name="Content Placeholder 2"/>
          <p:cNvSpPr>
            <a:spLocks noGrp="1"/>
          </p:cNvSpPr>
          <p:nvPr>
            <p:ph idx="1"/>
          </p:nvPr>
        </p:nvSpPr>
        <p:spPr>
          <a:xfrm>
            <a:off x="643467" y="1352283"/>
            <a:ext cx="10905066" cy="4824680"/>
          </a:xfrm>
        </p:spPr>
        <p:txBody>
          <a:bodyPr>
            <a:normAutofit/>
          </a:bodyPr>
          <a:lstStyle/>
          <a:p>
            <a:r>
              <a:rPr lang="en-US" sz="2200" i="1" dirty="0" smtClean="0">
                <a:latin typeface="Times New Roman" charset="0"/>
                <a:ea typeface="Times New Roman" charset="0"/>
                <a:cs typeface="Times New Roman" charset="0"/>
              </a:rPr>
              <a:t>Query </a:t>
            </a:r>
            <a:r>
              <a:rPr lang="en-US" sz="2200" i="1" dirty="0">
                <a:latin typeface="Times New Roman" charset="0"/>
                <a:ea typeface="Times New Roman" charset="0"/>
                <a:cs typeface="Times New Roman" charset="0"/>
              </a:rPr>
              <a:t>refinement </a:t>
            </a:r>
            <a:r>
              <a:rPr lang="en-US" sz="2200" i="1" dirty="0" smtClean="0">
                <a:latin typeface="Times New Roman" charset="0"/>
                <a:ea typeface="Times New Roman" charset="0"/>
                <a:cs typeface="Times New Roman" charset="0"/>
              </a:rPr>
              <a:t>suggestions: </a:t>
            </a:r>
            <a:r>
              <a:rPr lang="en-US" sz="2200" dirty="0" smtClean="0">
                <a:latin typeface="Times New Roman" charset="0"/>
                <a:ea typeface="Times New Roman" charset="0"/>
                <a:cs typeface="Times New Roman" charset="0"/>
              </a:rPr>
              <a:t>Query </a:t>
            </a:r>
            <a:r>
              <a:rPr lang="en-US" sz="2200" dirty="0">
                <a:latin typeface="Times New Roman" charset="0"/>
                <a:ea typeface="Times New Roman" charset="0"/>
                <a:cs typeface="Times New Roman" charset="0"/>
              </a:rPr>
              <a:t>refinements are offered by Google, Bing, and Yahoo!. The goal of these links is to let users search with a more specific and possibly more relevant query that will satisfy their intent. </a:t>
            </a:r>
            <a:endParaRPr lang="en-US" sz="2200" dirty="0" smtClean="0">
              <a:latin typeface="Times New Roman" charset="0"/>
              <a:ea typeface="Times New Roman" charset="0"/>
              <a:cs typeface="Times New Roman" charset="0"/>
            </a:endParaRPr>
          </a:p>
          <a:p>
            <a:r>
              <a:rPr lang="en-US" sz="2200" i="1" dirty="0">
                <a:latin typeface="Times New Roman" charset="0"/>
                <a:ea typeface="Times New Roman" charset="0"/>
                <a:cs typeface="Times New Roman" charset="0"/>
              </a:rPr>
              <a:t>Navigation to more advertising </a:t>
            </a:r>
            <a:r>
              <a:rPr lang="en-US" sz="2200" dirty="0" smtClean="0">
                <a:latin typeface="Times New Roman" charset="0"/>
                <a:ea typeface="Times New Roman" charset="0"/>
                <a:cs typeface="Times New Roman" charset="0"/>
              </a:rPr>
              <a:t>: Only </a:t>
            </a:r>
            <a:r>
              <a:rPr lang="en-US" sz="2200" dirty="0">
                <a:latin typeface="Times New Roman" charset="0"/>
                <a:ea typeface="Times New Roman" charset="0"/>
                <a:cs typeface="Times New Roman" charset="0"/>
              </a:rPr>
              <a:t>Yahoo! shows this in the search results. Clicking on these links will bring you to additional paid search results related to the original query</a:t>
            </a:r>
            <a:r>
              <a:rPr lang="en-US" sz="2400" dirty="0"/>
              <a:t>. </a:t>
            </a:r>
            <a:endParaRPr lang="en-US" sz="2400" dirty="0"/>
          </a:p>
          <a:p>
            <a:endParaRPr lang="en-US" sz="2400" dirty="0">
              <a:latin typeface="Times New Roman" charset="0"/>
              <a:ea typeface="Times New Roman" charset="0"/>
              <a:cs typeface="Times New Roman" charset="0"/>
            </a:endParaRPr>
          </a:p>
          <a:p>
            <a:endParaRPr lang="en-US" sz="2400" dirty="0"/>
          </a:p>
          <a:p>
            <a:endParaRPr lang="en-US" sz="2400" dirty="0"/>
          </a:p>
          <a:p>
            <a:pPr marL="457200" indent="-457200">
              <a:buFont typeface="+mj-lt"/>
              <a:buAutoNum type="arabicPeriod" startAt="4"/>
            </a:pPr>
            <a:endParaRPr lang="en-US" sz="2200" dirty="0" smtClean="0">
              <a:effectLst/>
              <a:latin typeface="Times New Roman" charset="0"/>
              <a:ea typeface="Times New Roman" charset="0"/>
              <a:cs typeface="Times New Roman" charset="0"/>
            </a:endParaRPr>
          </a:p>
          <a:p>
            <a:endParaRPr lang="en-US" sz="2400" dirty="0" smtClean="0"/>
          </a:p>
          <a:p>
            <a:endParaRPr lang="en-US" sz="2400" dirty="0">
              <a:effectLst/>
            </a:endParaRPr>
          </a:p>
        </p:txBody>
      </p:sp>
      <p:sp>
        <p:nvSpPr>
          <p:cNvPr id="10" name="Rectangle 9">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48543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Autofit/>
          </a:bodyPr>
          <a:lstStyle/>
          <a:p>
            <a:r>
              <a:rPr lang="en-US" sz="4200" dirty="0">
                <a:latin typeface="Times New Roman" charset="0"/>
                <a:ea typeface="Times New Roman" charset="0"/>
                <a:cs typeface="Times New Roman" charset="0"/>
              </a:rPr>
              <a:t>Algorithm-Based Ranking Systems: </a:t>
            </a:r>
            <a:r>
              <a:rPr lang="en-US" sz="4200" dirty="0" smtClean="0">
                <a:latin typeface="Times New Roman" charset="0"/>
                <a:ea typeface="Times New Roman" charset="0"/>
                <a:cs typeface="Times New Roman" charset="0"/>
              </a:rPr>
              <a:t>Crawling, Indexing</a:t>
            </a:r>
            <a:r>
              <a:rPr lang="en-US" sz="4200" dirty="0">
                <a:latin typeface="Times New Roman" charset="0"/>
                <a:ea typeface="Times New Roman" charset="0"/>
                <a:cs typeface="Times New Roman" charset="0"/>
              </a:rPr>
              <a:t>, and </a:t>
            </a:r>
            <a:r>
              <a:rPr lang="en-US" sz="4200" dirty="0" smtClean="0">
                <a:latin typeface="Times New Roman" charset="0"/>
                <a:ea typeface="Times New Roman" charset="0"/>
                <a:cs typeface="Times New Roman" charset="0"/>
              </a:rPr>
              <a:t>Ranking (1) </a:t>
            </a:r>
            <a:endParaRPr lang="en-US" sz="42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43467" y="1674253"/>
            <a:ext cx="10905066" cy="4502709"/>
          </a:xfrm>
        </p:spPr>
        <p:txBody>
          <a:bodyPr>
            <a:normAutofit/>
          </a:bodyPr>
          <a:lstStyle/>
          <a:p>
            <a:r>
              <a:rPr lang="en-US" sz="2200" dirty="0" smtClean="0">
                <a:latin typeface="Times New Roman" charset="0"/>
                <a:ea typeface="Times New Roman" charset="0"/>
                <a:cs typeface="Times New Roman" charset="0"/>
              </a:rPr>
              <a:t>Understanding </a:t>
            </a:r>
            <a:r>
              <a:rPr lang="en-US" sz="2200" dirty="0">
                <a:latin typeface="Times New Roman" charset="0"/>
                <a:ea typeface="Times New Roman" charset="0"/>
                <a:cs typeface="Times New Roman" charset="0"/>
              </a:rPr>
              <a:t>how crawling, indexing, and ranking works is useful to SEO </a:t>
            </a:r>
            <a:r>
              <a:rPr lang="en-US" sz="2200" dirty="0" smtClean="0">
                <a:latin typeface="Times New Roman" charset="0"/>
                <a:ea typeface="Times New Roman" charset="0"/>
                <a:cs typeface="Times New Roman" charset="0"/>
              </a:rPr>
              <a:t>practitioners</a:t>
            </a:r>
            <a:r>
              <a:rPr lang="en-US" sz="2200" dirty="0">
                <a:latin typeface="Times New Roman" charset="0"/>
                <a:ea typeface="Times New Roman" charset="0"/>
                <a:cs typeface="Times New Roman" charset="0"/>
              </a:rPr>
              <a:t>, as it helps them determine what actions to take to meet their goals. </a:t>
            </a:r>
            <a:endParaRPr lang="en-US" sz="2200" dirty="0" smtClean="0">
              <a:latin typeface="Times New Roman" charset="0"/>
              <a:ea typeface="Times New Roman" charset="0"/>
              <a:cs typeface="Times New Roman" charset="0"/>
            </a:endParaRPr>
          </a:p>
          <a:p>
            <a:r>
              <a:rPr lang="en-US" sz="2200" dirty="0" smtClean="0">
                <a:latin typeface="Times New Roman" charset="0"/>
                <a:ea typeface="Times New Roman" charset="0"/>
                <a:cs typeface="Times New Roman" charset="0"/>
              </a:rPr>
              <a:t>This </a:t>
            </a:r>
            <a:r>
              <a:rPr lang="en-US" sz="2200" dirty="0">
                <a:latin typeface="Times New Roman" charset="0"/>
                <a:ea typeface="Times New Roman" charset="0"/>
                <a:cs typeface="Times New Roman" charset="0"/>
              </a:rPr>
              <a:t>section primarily covers the way Google and Bing operate, and does not necessarily apply to other search engines that are popular in other countries, such as </a:t>
            </a:r>
            <a:r>
              <a:rPr lang="en-US" sz="2200" dirty="0" err="1">
                <a:latin typeface="Times New Roman" charset="0"/>
                <a:ea typeface="Times New Roman" charset="0"/>
                <a:cs typeface="Times New Roman" charset="0"/>
              </a:rPr>
              <a:t>Yandex</a:t>
            </a:r>
            <a:r>
              <a:rPr lang="en-US" sz="2200" dirty="0">
                <a:latin typeface="Times New Roman" charset="0"/>
                <a:ea typeface="Times New Roman" charset="0"/>
                <a:cs typeface="Times New Roman" charset="0"/>
              </a:rPr>
              <a:t> (Russia), Baidu (China), </a:t>
            </a:r>
            <a:r>
              <a:rPr lang="en-US" sz="2200" dirty="0" err="1">
                <a:latin typeface="Times New Roman" charset="0"/>
                <a:ea typeface="Times New Roman" charset="0"/>
                <a:cs typeface="Times New Roman" charset="0"/>
              </a:rPr>
              <a:t>Seznam</a:t>
            </a:r>
            <a:r>
              <a:rPr lang="en-US" sz="2200" dirty="0">
                <a:latin typeface="Times New Roman" charset="0"/>
                <a:ea typeface="Times New Roman" charset="0"/>
                <a:cs typeface="Times New Roman" charset="0"/>
              </a:rPr>
              <a:t> (Czech Republic), and </a:t>
            </a:r>
            <a:r>
              <a:rPr lang="en-US" sz="2200" dirty="0" err="1">
                <a:latin typeface="Times New Roman" charset="0"/>
                <a:ea typeface="Times New Roman" charset="0"/>
                <a:cs typeface="Times New Roman" charset="0"/>
              </a:rPr>
              <a:t>Naver</a:t>
            </a:r>
            <a:r>
              <a:rPr lang="en-US" sz="2200" dirty="0">
                <a:latin typeface="Times New Roman" charset="0"/>
                <a:ea typeface="Times New Roman" charset="0"/>
                <a:cs typeface="Times New Roman" charset="0"/>
              </a:rPr>
              <a:t> (Korea). </a:t>
            </a:r>
            <a:endParaRPr lang="en-US" sz="2200" dirty="0">
              <a:latin typeface="Times New Roman" charset="0"/>
              <a:ea typeface="Times New Roman" charset="0"/>
              <a:cs typeface="Times New Roman" charset="0"/>
            </a:endParaRPr>
          </a:p>
        </p:txBody>
      </p:sp>
      <p:sp>
        <p:nvSpPr>
          <p:cNvPr id="10" name="Rectangle 9">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2229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2022</TotalTime>
  <Words>3487</Words>
  <Application>Microsoft Macintosh PowerPoint</Application>
  <PresentationFormat>Widescreen</PresentationFormat>
  <Paragraphs>176</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Calibri</vt:lpstr>
      <vt:lpstr>Calibri Light</vt:lpstr>
      <vt:lpstr>Times New Roman</vt:lpstr>
      <vt:lpstr>Arial</vt:lpstr>
      <vt:lpstr>Office Theme</vt:lpstr>
      <vt:lpstr>Search Engine Basics</vt:lpstr>
      <vt:lpstr>Topics Covered</vt:lpstr>
      <vt:lpstr>Search Engine Results Pages (SERPs) (1)</vt:lpstr>
      <vt:lpstr>Search Engine Results Pages (SERPs) (2)</vt:lpstr>
      <vt:lpstr>Search Engine Results Pages (SERPs) (2)</vt:lpstr>
      <vt:lpstr> SERP (1)</vt:lpstr>
      <vt:lpstr> SERP (2)</vt:lpstr>
      <vt:lpstr> SERP (3)</vt:lpstr>
      <vt:lpstr>Algorithm-Based Ranking Systems: Crawling, Indexing, and Ranking (1) </vt:lpstr>
      <vt:lpstr>Algorithm-Based Ranking Systems: Crawling, Indexing, and Ranking  (2)</vt:lpstr>
      <vt:lpstr>Crawling and  Indexing (1)</vt:lpstr>
      <vt:lpstr>Crawling and  Indexing (2)</vt:lpstr>
      <vt:lpstr>Crawling and  Indexing (3)</vt:lpstr>
      <vt:lpstr>Retrieval and Ranking (1)</vt:lpstr>
      <vt:lpstr>Retrieval and Ranking (2)</vt:lpstr>
      <vt:lpstr>Retrieval and Ranking (3)</vt:lpstr>
      <vt:lpstr>Retrieval and Ranking (4)</vt:lpstr>
      <vt:lpstr>Evaluating Content on a Web Page  (1)</vt:lpstr>
      <vt:lpstr>Evaluating Content on a Web Page  (2)</vt:lpstr>
      <vt:lpstr>Evaluating Content on a Web Page  (3)</vt:lpstr>
      <vt:lpstr>Evaluating Content on a Web Page  (4)</vt:lpstr>
      <vt:lpstr>Understanding What Content Search Engines Can “See” on a Web Page (1)</vt:lpstr>
      <vt:lpstr>Understanding What Content Search Engines Can “See” on a Web Page (2)</vt:lpstr>
      <vt:lpstr>Understanding What Content Search Engines Can “See” on a Web Page (3)</vt:lpstr>
      <vt:lpstr>Understanding What Content Search Engines Can “See” on a Web Page (4)</vt:lpstr>
      <vt:lpstr>Understanding What Content Search Engines Can “See” on a Web Page (5)</vt:lpstr>
      <vt:lpstr>Understanding What Content Search Engines Can “See” on a Web Page (5)</vt:lpstr>
      <vt:lpstr>Understanding What Content Search Engines Can “See” on a Web Page (6)</vt:lpstr>
      <vt:lpstr>Understanding What Content Search Engines Can “See” on a Web Page (7)</vt:lpstr>
      <vt:lpstr>Understanding What Content Search Engines Can “See” on a Web Page (8)</vt:lpstr>
      <vt:lpstr>Understanding What Content Search Engines Can “See” on a Web Page (9)</vt:lpstr>
      <vt:lpstr>Understanding What Content Search Engines Can “See” on a Web Page (10)</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Jaspinder Kaur</dc:creator>
  <cp:lastModifiedBy>Jaspinder Kaur</cp:lastModifiedBy>
  <cp:revision>77</cp:revision>
  <dcterms:created xsi:type="dcterms:W3CDTF">2022-02-25T04:41:14Z</dcterms:created>
  <dcterms:modified xsi:type="dcterms:W3CDTF">2022-05-06T03:43:57Z</dcterms:modified>
</cp:coreProperties>
</file>