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256" r:id="rId3"/>
    <p:sldId id="257" r:id="rId4"/>
    <p:sldId id="291" r:id="rId5"/>
    <p:sldId id="269" r:id="rId6"/>
    <p:sldId id="270" r:id="rId7"/>
    <p:sldId id="271" r:id="rId8"/>
    <p:sldId id="273" r:id="rId9"/>
    <p:sldId id="274" r:id="rId10"/>
    <p:sldId id="275" r:id="rId11"/>
    <p:sldId id="277" r:id="rId12"/>
    <p:sldId id="272" r:id="rId13"/>
    <p:sldId id="292" r:id="rId14"/>
    <p:sldId id="293" r:id="rId15"/>
    <p:sldId id="294" r:id="rId16"/>
    <p:sldId id="295" r:id="rId17"/>
    <p:sldId id="296" r:id="rId18"/>
    <p:sldId id="297" r:id="rId19"/>
    <p:sldId id="298" r:id="rId20"/>
    <p:sldId id="299" r:id="rId21"/>
    <p:sldId id="300" r:id="rId22"/>
    <p:sldId id="278" r:id="rId23"/>
    <p:sldId id="280" r:id="rId24"/>
    <p:sldId id="281" r:id="rId25"/>
    <p:sldId id="279" r:id="rId26"/>
    <p:sldId id="282" r:id="rId27"/>
    <p:sldId id="283" r:id="rId28"/>
    <p:sldId id="284" r:id="rId29"/>
    <p:sldId id="288" r:id="rId30"/>
    <p:sldId id="285" r:id="rId31"/>
    <p:sldId id="286" r:id="rId32"/>
    <p:sldId id="287" r:id="rId33"/>
    <p:sldId id="289"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578"/>
    <p:restoredTop sz="95878"/>
  </p:normalViewPr>
  <p:slideViewPr>
    <p:cSldViewPr snapToGrid="0" snapToObjects="1">
      <p:cViewPr>
        <p:scale>
          <a:sx n="53" d="100"/>
          <a:sy n="53" d="100"/>
        </p:scale>
        <p:origin x="144" y="1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notesMaster" Target="notesMasters/notesMaster1.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238546-1F13-2249-9513-771968FBA468}"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C3E613-C651-AA49-9447-A29783AAB24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3BC0C3-F921-CC47-BA98-FFD3B3F636C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263AB8-2AA8-564A-AF71-DAD9B7C5376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F3BC0C3-F921-CC47-BA98-FFD3B3F636C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263AB8-2AA8-564A-AF71-DAD9B7C5376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F3BC0C3-F921-CC47-BA98-FFD3B3F636C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263AB8-2AA8-564A-AF71-DAD9B7C5376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F3BC0C3-F921-CC47-BA98-FFD3B3F636C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263AB8-2AA8-564A-AF71-DAD9B7C5376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CF3BC0C3-F921-CC47-BA98-FFD3B3F636C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263AB8-2AA8-564A-AF71-DAD9B7C5376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CF3BC0C3-F921-CC47-BA98-FFD3B3F636C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263AB8-2AA8-564A-AF71-DAD9B7C5376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CF3BC0C3-F921-CC47-BA98-FFD3B3F636C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263AB8-2AA8-564A-AF71-DAD9B7C5376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3BC0C3-F921-CC47-BA98-FFD3B3F636C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263AB8-2AA8-564A-AF71-DAD9B7C5376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3BC0C3-F921-CC47-BA98-FFD3B3F636C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263AB8-2AA8-564A-AF71-DAD9B7C5376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F3BC0C3-F921-CC47-BA98-FFD3B3F636C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263AB8-2AA8-564A-AF71-DAD9B7C5376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F3BC0C3-F921-CC47-BA98-FFD3B3F636C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263AB8-2AA8-564A-AF71-DAD9B7C5376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3BC0C3-F921-CC47-BA98-FFD3B3F636CC}"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263AB8-2AA8-564A-AF71-DAD9B7C5376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p:cNvSpPr>
            <a:spLocks noGrp="1" noRot="1" noChangeAspect="1" noMove="1" noResize="1" noEditPoints="1" noAdjustHandles="1" noChangeArrowheads="1" noChangeShapeType="1" noTextEdit="1"/>
          </p:cNvSpPr>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p:cNvSpPr>
            <a:spLocks noGrp="1" noRot="1" noChangeAspect="1" noMove="1" noResize="1" noEditPoints="1" noAdjustHandles="1" noChangeArrowheads="1" noChangeShapeType="1" noTextEdit="1"/>
          </p:cNvSpPr>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p:cNvSpPr>
            <a:spLocks noGrp="1" noRot="1" noChangeAspect="1" noMove="1" noResize="1" noEditPoints="1" noAdjustHandles="1" noChangeArrowheads="1" noChangeShapeType="1" noTextEdit="1"/>
          </p:cNvSpPr>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p:cNvSpPr>
            <a:spLocks noGrp="1" noRot="1" noChangeAspect="1" noMove="1" noResize="1" noEditPoints="1" noAdjustHandles="1" noChangeArrowheads="1" noChangeShapeType="1" noTextEdit="1"/>
          </p:cNvSpPr>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p:cNvSpPr>
            <a:spLocks noGrp="1" noRot="1" noChangeAspect="1" noMove="1" noResize="1" noEditPoints="1" noAdjustHandles="1" noChangeArrowheads="1" noChangeShapeType="1" noTextEdit="1"/>
          </p:cNvSpPr>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p:cNvSpPr>
            <a:spLocks noGrp="1" noRot="1" noChangeAspect="1" noMove="1" noResize="1" noEditPoints="1" noAdjustHandles="1" noChangeArrowheads="1" noChangeShapeType="1" noTextEdit="1"/>
          </p:cNvSpPr>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p:cNvSpPr>
            <a:spLocks noGrp="1" noRot="1" noChangeAspect="1" noMove="1" noResize="1" noEditPoints="1" noAdjustHandles="1" noChangeArrowheads="1" noChangeShapeType="1" noTextEdit="1"/>
          </p:cNvSpPr>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p:cNvSpPr>
            <a:spLocks noGrp="1"/>
          </p:cNvSpPr>
          <p:nvPr>
            <p:ph type="subTitle" idx="1"/>
          </p:nvPr>
        </p:nvSpPr>
        <p:spPr>
          <a:xfrm>
            <a:off x="4439633" y="4518923"/>
            <a:ext cx="3312734" cy="1141851"/>
          </a:xfrm>
          <a:noFill/>
        </p:spPr>
        <p:txBody>
          <a:bodyPr>
            <a:normAutofit/>
          </a:bodyPr>
          <a:lstStyle/>
          <a:p>
            <a:endParaRPr lang="en-US" sz="2000">
              <a:solidFill>
                <a:srgbClr val="080808"/>
              </a:solidFill>
            </a:endParaRPr>
          </a:p>
        </p:txBody>
      </p:sp>
      <p:sp>
        <p:nvSpPr>
          <p:cNvPr id="2" name="Title 1"/>
          <p:cNvSpPr>
            <a:spLocks noGrp="1"/>
          </p:cNvSpPr>
          <p:nvPr>
            <p:ph type="ctrTitle"/>
          </p:nvPr>
        </p:nvSpPr>
        <p:spPr>
          <a:xfrm>
            <a:off x="3204642" y="2353641"/>
            <a:ext cx="5782716" cy="2150719"/>
          </a:xfrm>
          <a:noFill/>
        </p:spPr>
        <p:txBody>
          <a:bodyPr anchor="ctr">
            <a:normAutofit/>
          </a:bodyPr>
          <a:lstStyle/>
          <a:p>
            <a:r>
              <a:rPr lang="en-US" sz="4200" dirty="0" smtClean="0">
                <a:solidFill>
                  <a:srgbClr val="080808"/>
                </a:solidFill>
                <a:latin typeface="Times New Roman" panose="02020603050405020304" charset="0"/>
                <a:ea typeface="Times New Roman" panose="02020603050405020304" charset="0"/>
                <a:cs typeface="Times New Roman" panose="02020603050405020304" charset="0"/>
              </a:rPr>
              <a:t>SEO Planning- Customizing </a:t>
            </a:r>
            <a:r>
              <a:rPr lang="en-US" sz="4200" smtClean="0">
                <a:solidFill>
                  <a:srgbClr val="080808"/>
                </a:solidFill>
                <a:latin typeface="Times New Roman" panose="02020603050405020304" charset="0"/>
                <a:ea typeface="Times New Roman" panose="02020603050405020304" charset="0"/>
                <a:cs typeface="Times New Roman" panose="02020603050405020304" charset="0"/>
              </a:rPr>
              <a:t>your Strategy</a:t>
            </a:r>
            <a:endParaRPr lang="en-US" sz="4200" dirty="0">
              <a:solidFill>
                <a:srgbClr val="080808"/>
              </a:solidFill>
              <a:latin typeface="Times New Roman" panose="02020603050405020304" charset="0"/>
              <a:ea typeface="Times New Roman" panose="02020603050405020304" charset="0"/>
              <a:cs typeface="Times New Roman" panose="02020603050405020304" charset="0"/>
            </a:endParaRPr>
          </a:p>
        </p:txBody>
      </p:sp>
      <p:sp>
        <p:nvSpPr>
          <p:cNvPr id="26" name="Freeform: Shape 25"/>
          <p:cNvSpPr>
            <a:spLocks noGrp="1" noRot="1" noChangeAspect="1" noMove="1" noResize="1" noEditPoints="1" noAdjustHandles="1" noChangeArrowheads="1" noChangeShapeType="1" noTextEdit="1"/>
          </p:cNvSpPr>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p:cNvSpPr>
            <a:spLocks noGrp="1" noRot="1" noChangeAspect="1" noMove="1" noResize="1" noEditPoints="1" noAdjustHandles="1" noChangeArrowheads="1" noChangeShapeType="1" noTextEdit="1"/>
          </p:cNvSpPr>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4200" dirty="0">
                <a:latin typeface="Times New Roman" panose="02020603050405020304" charset="0"/>
                <a:ea typeface="Times New Roman" panose="02020603050405020304" charset="0"/>
                <a:cs typeface="Times New Roman" panose="02020603050405020304" charset="0"/>
              </a:rPr>
              <a:t>Strategic Goals SEO Practitioners Can </a:t>
            </a:r>
            <a:r>
              <a:rPr lang="en-US" sz="4200" dirty="0" smtClean="0">
                <a:latin typeface="Times New Roman" panose="02020603050405020304" charset="0"/>
                <a:ea typeface="Times New Roman" panose="02020603050405020304" charset="0"/>
                <a:cs typeface="Times New Roman" panose="02020603050405020304" charset="0"/>
              </a:rPr>
              <a:t>Fulfill (7) </a:t>
            </a:r>
            <a:endParaRPr lang="en-US" sz="4200" dirty="0">
              <a:latin typeface="Times New Roman" panose="02020603050405020304" charset="0"/>
              <a:ea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43467" y="1457471"/>
            <a:ext cx="10905066" cy="4719492"/>
          </a:xfrm>
        </p:spPr>
        <p:txBody>
          <a:bodyPr>
            <a:noAutofit/>
          </a:bodyPr>
          <a:lstStyle/>
          <a:p>
            <a:pPr marL="457200" indent="-457200">
              <a:buFont typeface="+mj-lt"/>
              <a:buAutoNum type="arabicPeriod" startAt="3"/>
            </a:pPr>
            <a:r>
              <a:rPr lang="en-US" sz="2200" b="1" dirty="0" smtClean="0">
                <a:latin typeface="Times New Roman" panose="02020603050405020304" charset="0"/>
                <a:ea typeface="Times New Roman" panose="02020603050405020304" charset="0"/>
                <a:cs typeface="Times New Roman" panose="02020603050405020304" charset="0"/>
              </a:rPr>
              <a:t>High </a:t>
            </a:r>
            <a:r>
              <a:rPr lang="en-US" sz="2200" b="1" dirty="0">
                <a:latin typeface="Times New Roman" panose="02020603050405020304" charset="0"/>
                <a:ea typeface="Times New Roman" panose="02020603050405020304" charset="0"/>
                <a:cs typeface="Times New Roman" panose="02020603050405020304" charset="0"/>
              </a:rPr>
              <a:t>Return on </a:t>
            </a:r>
            <a:r>
              <a:rPr lang="en-US" sz="2200" b="1" dirty="0" smtClean="0">
                <a:latin typeface="Times New Roman" panose="02020603050405020304" charset="0"/>
                <a:ea typeface="Times New Roman" panose="02020603050405020304" charset="0"/>
                <a:cs typeface="Times New Roman" panose="02020603050405020304" charset="0"/>
              </a:rPr>
              <a:t>Investment:</a:t>
            </a:r>
            <a:r>
              <a:rPr lang="en-US" sz="2200" dirty="0" smtClean="0">
                <a:latin typeface="Times New Roman" panose="02020603050405020304" charset="0"/>
                <a:ea typeface="Times New Roman" panose="02020603050405020304" charset="0"/>
                <a:cs typeface="Times New Roman" panose="02020603050405020304" charset="0"/>
              </a:rPr>
              <a:t>. </a:t>
            </a:r>
            <a:endParaRPr lang="en-US" sz="2200" dirty="0" smtClean="0">
              <a:latin typeface="Times New Roman" panose="02020603050405020304" charset="0"/>
              <a:ea typeface="Times New Roman" panose="02020603050405020304" charset="0"/>
              <a:cs typeface="Times New Roman" panose="02020603050405020304" charset="0"/>
            </a:endParaRPr>
          </a:p>
          <a:p>
            <a:pPr lvl="1"/>
            <a:r>
              <a:rPr lang="en-US" sz="2200" dirty="0">
                <a:latin typeface="Times New Roman" panose="02020603050405020304" charset="0"/>
                <a:ea typeface="Times New Roman" panose="02020603050405020304" charset="0"/>
                <a:cs typeface="Times New Roman" panose="02020603050405020304" charset="0"/>
              </a:rPr>
              <a:t>An important component of SEO is to deliver not just traffic, but </a:t>
            </a:r>
            <a:r>
              <a:rPr lang="en-US" sz="2200" i="1" dirty="0">
                <a:latin typeface="Times New Roman" panose="02020603050405020304" charset="0"/>
                <a:ea typeface="Times New Roman" panose="02020603050405020304" charset="0"/>
                <a:cs typeface="Times New Roman" panose="02020603050405020304" charset="0"/>
              </a:rPr>
              <a:t>targeted </a:t>
            </a:r>
            <a:r>
              <a:rPr lang="en-US" sz="2200" dirty="0">
                <a:latin typeface="Times New Roman" panose="02020603050405020304" charset="0"/>
                <a:ea typeface="Times New Roman" panose="02020603050405020304" charset="0"/>
                <a:cs typeface="Times New Roman" panose="02020603050405020304" charset="0"/>
              </a:rPr>
              <a:t>traffic that has the potential to convert into these actions. </a:t>
            </a:r>
            <a:endParaRPr lang="en-US" sz="2200" dirty="0" smtClean="0">
              <a:latin typeface="Times New Roman" panose="02020603050405020304" charset="0"/>
              <a:ea typeface="Times New Roman" panose="02020603050405020304" charset="0"/>
              <a:cs typeface="Times New Roman" panose="02020603050405020304" charset="0"/>
            </a:endParaRPr>
          </a:p>
          <a:p>
            <a:pPr lvl="1"/>
            <a:r>
              <a:rPr lang="en-US" sz="2200" dirty="0" smtClean="0">
                <a:latin typeface="Times New Roman" panose="02020603050405020304" charset="0"/>
                <a:ea typeface="Times New Roman" panose="02020603050405020304" charset="0"/>
                <a:cs typeface="Times New Roman" panose="02020603050405020304" charset="0"/>
              </a:rPr>
              <a:t>Whether </a:t>
            </a:r>
            <a:r>
              <a:rPr lang="en-US" sz="2200" dirty="0">
                <a:latin typeface="Times New Roman" panose="02020603050405020304" charset="0"/>
                <a:ea typeface="Times New Roman" panose="02020603050405020304" charset="0"/>
                <a:cs typeface="Times New Roman" panose="02020603050405020304" charset="0"/>
              </a:rPr>
              <a:t>you are selling products and services, advertising for branding value, or trying to promote specific content to the world, a well-designed SEO strategy can result in a very high return on investment (ROI) when contrasted with other methods of marketing. </a:t>
            </a:r>
            <a:endParaRPr lang="en-US" sz="2200" dirty="0">
              <a:latin typeface="Times New Roman" panose="02020603050405020304" charset="0"/>
              <a:ea typeface="Times New Roman" panose="02020603050405020304" charset="0"/>
              <a:cs typeface="Times New Roman" panose="02020603050405020304" charset="0"/>
            </a:endParaRPr>
          </a:p>
          <a:p>
            <a:pPr lvl="1"/>
            <a:r>
              <a:rPr lang="en-US" sz="2200" dirty="0">
                <a:latin typeface="Times New Roman" panose="02020603050405020304" charset="0"/>
                <a:ea typeface="Times New Roman" panose="02020603050405020304" charset="0"/>
                <a:cs typeface="Times New Roman" panose="02020603050405020304" charset="0"/>
              </a:rPr>
              <a:t>SEO generally brings a higher ROI when compared to TV, print, and radio advertising campaigns; and while traditional media is not in danger of being replaced by SEO, organic search can provide some high-margin returns that complement and enhance the use of offline media—especially when done properly over the long haul </a:t>
            </a:r>
            <a:endParaRPr lang="en-US" sz="2200" dirty="0">
              <a:latin typeface="Times New Roman" panose="02020603050405020304" charset="0"/>
              <a:ea typeface="Times New Roman" panose="02020603050405020304" charset="0"/>
              <a:cs typeface="Times New Roman" panose="02020603050405020304" charset="0"/>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927517"/>
          </a:xfrm>
        </p:spPr>
        <p:txBody>
          <a:bodyPr>
            <a:normAutofit/>
          </a:bodyPr>
          <a:lstStyle/>
          <a:p>
            <a:r>
              <a:rPr lang="en-US" sz="4200" dirty="0">
                <a:latin typeface="Times New Roman" panose="02020603050405020304" charset="0"/>
                <a:ea typeface="Times New Roman" panose="02020603050405020304" charset="0"/>
                <a:cs typeface="Times New Roman" panose="02020603050405020304" charset="0"/>
              </a:rPr>
              <a:t>Every SEO Strategy Should Be Customized </a:t>
            </a:r>
            <a:endParaRPr lang="en-US" sz="4200" dirty="0">
              <a:latin typeface="Times New Roman" panose="02020603050405020304" charset="0"/>
              <a:ea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43467" y="1339403"/>
            <a:ext cx="10905066" cy="5050582"/>
          </a:xfrm>
        </p:spPr>
        <p:txBody>
          <a:bodyPr>
            <a:normAutofit fontScale="77500" lnSpcReduction="20000"/>
          </a:bodyPr>
          <a:lstStyle/>
          <a:p>
            <a:pPr algn="just"/>
            <a:r>
              <a:rPr lang="en-US" dirty="0" smtClean="0">
                <a:latin typeface="Times New Roman" panose="02020603050405020304" charset="0"/>
                <a:ea typeface="Times New Roman" panose="02020603050405020304" charset="0"/>
                <a:cs typeface="Times New Roman" panose="02020603050405020304" charset="0"/>
              </a:rPr>
              <a:t>There </a:t>
            </a:r>
            <a:r>
              <a:rPr lang="en-US" dirty="0">
                <a:latin typeface="Times New Roman" panose="02020603050405020304" charset="0"/>
                <a:ea typeface="Times New Roman" panose="02020603050405020304" charset="0"/>
                <a:cs typeface="Times New Roman" panose="02020603050405020304" charset="0"/>
              </a:rPr>
              <a:t>is no such thing as a cookie-cutter SEO </a:t>
            </a:r>
            <a:r>
              <a:rPr lang="en-US" dirty="0" smtClean="0">
                <a:latin typeface="Times New Roman" panose="02020603050405020304" charset="0"/>
                <a:ea typeface="Times New Roman" panose="02020603050405020304" charset="0"/>
                <a:cs typeface="Times New Roman" panose="02020603050405020304" charset="0"/>
              </a:rPr>
              <a:t>strategy. The </a:t>
            </a:r>
            <a:r>
              <a:rPr lang="en-US" dirty="0">
                <a:latin typeface="Times New Roman" panose="02020603050405020304" charset="0"/>
                <a:ea typeface="Times New Roman" panose="02020603050405020304" charset="0"/>
                <a:cs typeface="Times New Roman" panose="02020603050405020304" charset="0"/>
              </a:rPr>
              <a:t>ever-changing, dynamic nature of the search marketing industry requires constant diligence, and SEO professionals must maintain a research process for </a:t>
            </a:r>
            <a:r>
              <a:rPr lang="en-US" dirty="0" smtClean="0">
                <a:latin typeface="Times New Roman" panose="02020603050405020304" charset="0"/>
                <a:ea typeface="Times New Roman" panose="02020603050405020304" charset="0"/>
                <a:cs typeface="Times New Roman" panose="02020603050405020304" charset="0"/>
              </a:rPr>
              <a:t>analyzing </a:t>
            </a:r>
            <a:r>
              <a:rPr lang="en-US" dirty="0">
                <a:latin typeface="Times New Roman" panose="02020603050405020304" charset="0"/>
                <a:ea typeface="Times New Roman" panose="02020603050405020304" charset="0"/>
                <a:cs typeface="Times New Roman" panose="02020603050405020304" charset="0"/>
              </a:rPr>
              <a:t>how the search landscape is changing. </a:t>
            </a:r>
            <a:r>
              <a:rPr lang="en-US" dirty="0" smtClean="0">
                <a:latin typeface="Times New Roman" panose="02020603050405020304" charset="0"/>
                <a:ea typeface="Times New Roman" panose="02020603050405020304" charset="0"/>
                <a:cs typeface="Times New Roman" panose="02020603050405020304" charset="0"/>
              </a:rPr>
              <a:t>You </a:t>
            </a:r>
            <a:r>
              <a:rPr lang="en-US" dirty="0">
                <a:latin typeface="Times New Roman" panose="02020603050405020304" charset="0"/>
                <a:ea typeface="Times New Roman" panose="02020603050405020304" charset="0"/>
                <a:cs typeface="Times New Roman" panose="02020603050405020304" charset="0"/>
              </a:rPr>
              <a:t>must take the following factors into account when developing your SEO strategy</a:t>
            </a:r>
            <a:r>
              <a:rPr lang="en-US" dirty="0" smtClean="0">
                <a:latin typeface="Times New Roman" panose="02020603050405020304" charset="0"/>
                <a:ea typeface="Times New Roman" panose="02020603050405020304" charset="0"/>
                <a:cs typeface="Times New Roman" panose="02020603050405020304" charset="0"/>
              </a:rPr>
              <a:t>:</a:t>
            </a:r>
            <a:endParaRPr lang="en-US" dirty="0" smtClean="0">
              <a:latin typeface="Times New Roman" panose="02020603050405020304" charset="0"/>
              <a:ea typeface="Times New Roman" panose="02020603050405020304" charset="0"/>
              <a:cs typeface="Times New Roman" panose="02020603050405020304" charset="0"/>
            </a:endParaRPr>
          </a:p>
          <a:p>
            <a:pPr marL="514350" indent="-514350">
              <a:buFont typeface="+mj-lt"/>
              <a:buAutoNum type="arabicPeriod"/>
            </a:pPr>
            <a:r>
              <a:rPr lang="en-US" dirty="0">
                <a:latin typeface="Times New Roman" panose="02020603050405020304" charset="0"/>
                <a:ea typeface="Times New Roman" panose="02020603050405020304" charset="0"/>
                <a:cs typeface="Times New Roman" panose="02020603050405020304" charset="0"/>
              </a:rPr>
              <a:t>What the organization is trying to promote (service, product, content) </a:t>
            </a:r>
            <a:endParaRPr lang="en-US" dirty="0">
              <a:latin typeface="Times New Roman" panose="02020603050405020304" charset="0"/>
              <a:ea typeface="Times New Roman" panose="02020603050405020304" charset="0"/>
              <a:cs typeface="Times New Roman" panose="02020603050405020304" charset="0"/>
            </a:endParaRPr>
          </a:p>
          <a:p>
            <a:pPr marL="514350" indent="-514350">
              <a:buFont typeface="+mj-lt"/>
              <a:buAutoNum type="arabicPeriod"/>
            </a:pPr>
            <a:r>
              <a:rPr lang="en-US" dirty="0">
                <a:latin typeface="Times New Roman" panose="02020603050405020304" charset="0"/>
                <a:ea typeface="Times New Roman" panose="02020603050405020304" charset="0"/>
                <a:cs typeface="Times New Roman" panose="02020603050405020304" charset="0"/>
              </a:rPr>
              <a:t>Who the target market is (can be as simple as “women” or as detailed as personas) </a:t>
            </a:r>
            <a:endParaRPr lang="en-US" dirty="0">
              <a:latin typeface="Times New Roman" panose="02020603050405020304" charset="0"/>
              <a:ea typeface="Times New Roman" panose="02020603050405020304" charset="0"/>
              <a:cs typeface="Times New Roman" panose="02020603050405020304" charset="0"/>
            </a:endParaRPr>
          </a:p>
          <a:p>
            <a:pPr marL="514350" indent="-514350">
              <a:buFont typeface="+mj-lt"/>
              <a:buAutoNum type="arabicPeriod"/>
            </a:pPr>
            <a:r>
              <a:rPr lang="en-US" dirty="0">
                <a:latin typeface="Times New Roman" panose="02020603050405020304" charset="0"/>
                <a:ea typeface="Times New Roman" panose="02020603050405020304" charset="0"/>
                <a:cs typeface="Times New Roman" panose="02020603050405020304" charset="0"/>
              </a:rPr>
              <a:t>Brand (includes copy and messaging) </a:t>
            </a:r>
            <a:endParaRPr lang="en-US" dirty="0">
              <a:latin typeface="Times New Roman" panose="02020603050405020304" charset="0"/>
              <a:ea typeface="Times New Roman" panose="02020603050405020304" charset="0"/>
              <a:cs typeface="Times New Roman" panose="02020603050405020304" charset="0"/>
            </a:endParaRPr>
          </a:p>
          <a:p>
            <a:pPr marL="514350" indent="-514350">
              <a:buFont typeface="+mj-lt"/>
              <a:buAutoNum type="arabicPeriod"/>
            </a:pPr>
            <a:r>
              <a:rPr lang="en-US" dirty="0">
                <a:latin typeface="Times New Roman" panose="02020603050405020304" charset="0"/>
                <a:ea typeface="Times New Roman" panose="02020603050405020304" charset="0"/>
                <a:cs typeface="Times New Roman" panose="02020603050405020304" charset="0"/>
              </a:rPr>
              <a:t>Website structure (includes site architecture, navigational elements, and file/URL naming conventions) </a:t>
            </a:r>
            <a:endParaRPr lang="en-US" dirty="0">
              <a:latin typeface="Times New Roman" panose="02020603050405020304" charset="0"/>
              <a:ea typeface="Times New Roman" panose="02020603050405020304" charset="0"/>
              <a:cs typeface="Times New Roman" panose="02020603050405020304" charset="0"/>
            </a:endParaRPr>
          </a:p>
          <a:p>
            <a:pPr marL="514350" indent="-514350">
              <a:buFont typeface="+mj-lt"/>
              <a:buAutoNum type="arabicPeriod"/>
            </a:pPr>
            <a:r>
              <a:rPr lang="en-US" dirty="0">
                <a:latin typeface="Times New Roman" panose="02020603050405020304" charset="0"/>
                <a:ea typeface="Times New Roman" panose="02020603050405020304" charset="0"/>
                <a:cs typeface="Times New Roman" panose="02020603050405020304" charset="0"/>
              </a:rPr>
              <a:t>Current site content assets (includes images, videos, PDF files, white papers, case studies, articles) </a:t>
            </a:r>
            <a:endParaRPr lang="en-US" dirty="0">
              <a:latin typeface="Times New Roman" panose="02020603050405020304" charset="0"/>
              <a:ea typeface="Times New Roman" panose="02020603050405020304" charset="0"/>
              <a:cs typeface="Times New Roman" panose="02020603050405020304" charset="0"/>
            </a:endParaRPr>
          </a:p>
          <a:p>
            <a:pPr marL="514350" indent="-514350">
              <a:buFont typeface="+mj-lt"/>
              <a:buAutoNum type="arabicPeriod"/>
            </a:pPr>
            <a:r>
              <a:rPr lang="en-US" dirty="0">
                <a:latin typeface="Times New Roman" panose="02020603050405020304" charset="0"/>
                <a:ea typeface="Times New Roman" panose="02020603050405020304" charset="0"/>
                <a:cs typeface="Times New Roman" panose="02020603050405020304" charset="0"/>
              </a:rPr>
              <a:t>Ease with which the content and site structure can be modified (involves the CMS and web development teams) </a:t>
            </a:r>
            <a:endParaRPr lang="en-US" dirty="0">
              <a:latin typeface="Times New Roman" panose="02020603050405020304" charset="0"/>
              <a:ea typeface="Times New Roman" panose="02020603050405020304" charset="0"/>
              <a:cs typeface="Times New Roman" panose="02020603050405020304" charset="0"/>
            </a:endParaRPr>
          </a:p>
          <a:p>
            <a:pPr marL="514350" indent="-514350">
              <a:buFont typeface="+mj-lt"/>
              <a:buAutoNum type="arabicPeriod"/>
            </a:pPr>
            <a:r>
              <a:rPr lang="en-US" dirty="0">
                <a:latin typeface="Times New Roman" panose="02020603050405020304" charset="0"/>
                <a:ea typeface="Times New Roman" panose="02020603050405020304" charset="0"/>
                <a:cs typeface="Times New Roman" panose="02020603050405020304" charset="0"/>
              </a:rPr>
              <a:t>Editorial resources and calendar for content development (what content is </a:t>
            </a:r>
            <a:r>
              <a:rPr lang="en-US" dirty="0" smtClean="0">
                <a:latin typeface="Times New Roman" panose="02020603050405020304" charset="0"/>
                <a:ea typeface="Times New Roman" panose="02020603050405020304" charset="0"/>
                <a:cs typeface="Times New Roman" panose="02020603050405020304" charset="0"/>
              </a:rPr>
              <a:t>developed</a:t>
            </a:r>
            <a:r>
              <a:rPr lang="en-US" dirty="0">
                <a:latin typeface="Times New Roman" panose="02020603050405020304" charset="0"/>
                <a:ea typeface="Times New Roman" panose="02020603050405020304" charset="0"/>
                <a:cs typeface="Times New Roman" panose="02020603050405020304" charset="0"/>
              </a:rPr>
              <a:t>, by whom, and on what timeline) </a:t>
            </a:r>
            <a:endParaRPr lang="en-US" dirty="0">
              <a:latin typeface="Times New Roman" panose="02020603050405020304" charset="0"/>
              <a:ea typeface="Times New Roman" panose="02020603050405020304" charset="0"/>
              <a:cs typeface="Times New Roman" panose="02020603050405020304" charset="0"/>
            </a:endParaRPr>
          </a:p>
          <a:p>
            <a:pPr marL="514350" indent="-514350">
              <a:buFont typeface="+mj-lt"/>
              <a:buAutoNum type="arabicPeriod"/>
            </a:pPr>
            <a:r>
              <a:rPr lang="en-US" dirty="0">
                <a:latin typeface="Times New Roman" panose="02020603050405020304" charset="0"/>
                <a:ea typeface="Times New Roman" panose="02020603050405020304" charset="0"/>
                <a:cs typeface="Times New Roman" panose="02020603050405020304" charset="0"/>
              </a:rPr>
              <a:t>Competitive landscape </a:t>
            </a:r>
            <a:endParaRPr lang="en-US" dirty="0">
              <a:latin typeface="Times New Roman" panose="02020603050405020304" charset="0"/>
              <a:ea typeface="Times New Roman" panose="02020603050405020304" charset="0"/>
              <a:cs typeface="Times New Roman" panose="02020603050405020304" charset="0"/>
            </a:endParaRPr>
          </a:p>
          <a:p>
            <a:endParaRPr lang="en-US" sz="2400" dirty="0">
              <a:latin typeface="Times New Roman" panose="02020603050405020304" charset="0"/>
              <a:ea typeface="Times New Roman" panose="02020603050405020304" charset="0"/>
              <a:cs typeface="Times New Roman" panose="02020603050405020304" charset="0"/>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927517"/>
          </a:xfrm>
        </p:spPr>
        <p:txBody>
          <a:bodyPr>
            <a:noAutofit/>
          </a:bodyPr>
          <a:lstStyle/>
          <a:p>
            <a:r>
              <a:rPr lang="en-US" sz="4200" dirty="0">
                <a:latin typeface="Times New Roman" panose="02020603050405020304" charset="0"/>
                <a:ea typeface="Times New Roman" panose="02020603050405020304" charset="0"/>
                <a:cs typeface="Times New Roman" panose="02020603050405020304" charset="0"/>
              </a:rPr>
              <a:t>Understanding Your Audience and Finding Your Niche </a:t>
            </a:r>
            <a:r>
              <a:rPr lang="en-US" sz="4200" dirty="0" smtClean="0">
                <a:latin typeface="Times New Roman" panose="02020603050405020304" charset="0"/>
                <a:ea typeface="Times New Roman" panose="02020603050405020304" charset="0"/>
                <a:cs typeface="Times New Roman" panose="02020603050405020304" charset="0"/>
              </a:rPr>
              <a:t>(1)</a:t>
            </a:r>
            <a:endParaRPr lang="en-US" sz="4200" dirty="0">
              <a:latin typeface="Times New Roman" panose="02020603050405020304" charset="0"/>
              <a:ea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43467" y="1640643"/>
            <a:ext cx="10905066" cy="4749341"/>
          </a:xfrm>
        </p:spPr>
        <p:txBody>
          <a:bodyPr>
            <a:normAutofit/>
          </a:bodyPr>
          <a:lstStyle/>
          <a:p>
            <a:r>
              <a:rPr lang="en-US" sz="2200" dirty="0" smtClean="0">
                <a:latin typeface="Times New Roman" panose="02020603050405020304" charset="0"/>
                <a:ea typeface="Times New Roman" panose="02020603050405020304" charset="0"/>
                <a:cs typeface="Times New Roman" panose="02020603050405020304" charset="0"/>
              </a:rPr>
              <a:t>Your target audience should drive the initial site design, and should inform your SEO and content development strategies. </a:t>
            </a:r>
            <a:endParaRPr lang="en-US" sz="2200" dirty="0" smtClean="0">
              <a:latin typeface="Times New Roman" panose="02020603050405020304" charset="0"/>
              <a:ea typeface="Times New Roman" panose="02020603050405020304" charset="0"/>
              <a:cs typeface="Times New Roman" panose="02020603050405020304" charset="0"/>
            </a:endParaRPr>
          </a:p>
          <a:p>
            <a:r>
              <a:rPr lang="en-US" sz="2200" b="1" dirty="0" smtClean="0">
                <a:latin typeface="Times New Roman" panose="02020603050405020304" charset="0"/>
                <a:ea typeface="Times New Roman" panose="02020603050405020304" charset="0"/>
                <a:cs typeface="Times New Roman" panose="02020603050405020304" charset="0"/>
              </a:rPr>
              <a:t>Mapping </a:t>
            </a:r>
            <a:r>
              <a:rPr lang="en-US" sz="2200" b="1" dirty="0">
                <a:latin typeface="Times New Roman" panose="02020603050405020304" charset="0"/>
                <a:ea typeface="Times New Roman" panose="02020603050405020304" charset="0"/>
                <a:cs typeface="Times New Roman" panose="02020603050405020304" charset="0"/>
              </a:rPr>
              <a:t>Your Products and Services </a:t>
            </a:r>
            <a:r>
              <a:rPr lang="en-US" sz="2200" b="1" dirty="0" smtClean="0">
                <a:latin typeface="Times New Roman" panose="02020603050405020304" charset="0"/>
                <a:ea typeface="Times New Roman" panose="02020603050405020304" charset="0"/>
                <a:cs typeface="Times New Roman" panose="02020603050405020304" charset="0"/>
              </a:rPr>
              <a:t>: </a:t>
            </a:r>
            <a:r>
              <a:rPr lang="en-US" sz="2200" dirty="0" smtClean="0">
                <a:latin typeface="Times New Roman" panose="02020603050405020304" charset="0"/>
                <a:ea typeface="Times New Roman" panose="02020603050405020304" charset="0"/>
                <a:cs typeface="Times New Roman" panose="02020603050405020304" charset="0"/>
              </a:rPr>
              <a:t>Successful </a:t>
            </a:r>
            <a:r>
              <a:rPr lang="en-US" sz="2200" dirty="0">
                <a:latin typeface="Times New Roman" panose="02020603050405020304" charset="0"/>
                <a:ea typeface="Times New Roman" panose="02020603050405020304" charset="0"/>
                <a:cs typeface="Times New Roman" panose="02020603050405020304" charset="0"/>
              </a:rPr>
              <a:t>SEO requires a thorough understanding of your business. What products, services, and types of information and resources do you have to offer your site visitors and potential customers? </a:t>
            </a:r>
            <a:endParaRPr lang="en-US" sz="2200" dirty="0" smtClean="0">
              <a:latin typeface="Times New Roman" panose="02020603050405020304" charset="0"/>
              <a:ea typeface="Times New Roman" panose="02020603050405020304" charset="0"/>
              <a:cs typeface="Times New Roman" panose="02020603050405020304" charset="0"/>
            </a:endParaRPr>
          </a:p>
          <a:p>
            <a:r>
              <a:rPr lang="en-US" sz="2200" dirty="0" smtClean="0">
                <a:latin typeface="Times New Roman" panose="02020603050405020304" charset="0"/>
                <a:ea typeface="Times New Roman" panose="02020603050405020304" charset="0"/>
                <a:cs typeface="Times New Roman" panose="02020603050405020304" charset="0"/>
              </a:rPr>
              <a:t>A critical </a:t>
            </a:r>
            <a:r>
              <a:rPr lang="en-US" sz="2200" dirty="0">
                <a:latin typeface="Times New Roman" panose="02020603050405020304" charset="0"/>
                <a:ea typeface="Times New Roman" panose="02020603050405020304" charset="0"/>
                <a:cs typeface="Times New Roman" panose="02020603050405020304" charset="0"/>
              </a:rPr>
              <a:t>component of SEO is understanding who is searching for what you are trying to promote, and this requires thoroughly understanding all aspects of your offering. </a:t>
            </a:r>
            <a:endParaRPr lang="en-US" sz="2200" dirty="0" smtClean="0">
              <a:latin typeface="Times New Roman" panose="02020603050405020304" charset="0"/>
              <a:ea typeface="Times New Roman" panose="02020603050405020304" charset="0"/>
              <a:cs typeface="Times New Roman" panose="02020603050405020304" charset="0"/>
            </a:endParaRPr>
          </a:p>
          <a:p>
            <a:r>
              <a:rPr lang="en-US" sz="2200" dirty="0" smtClean="0">
                <a:latin typeface="Times New Roman" panose="02020603050405020304" charset="0"/>
                <a:ea typeface="Times New Roman" panose="02020603050405020304" charset="0"/>
                <a:cs typeface="Times New Roman" panose="02020603050405020304" charset="0"/>
              </a:rPr>
              <a:t>You </a:t>
            </a:r>
            <a:r>
              <a:rPr lang="en-US" sz="2200" dirty="0">
                <a:latin typeface="Times New Roman" panose="02020603050405020304" charset="0"/>
                <a:ea typeface="Times New Roman" panose="02020603050405020304" charset="0"/>
                <a:cs typeface="Times New Roman" panose="02020603050405020304" charset="0"/>
              </a:rPr>
              <a:t>will need to understand both the broad and specific market categories that your products fall into, as each of these categories might relate to sections of your website that you will likely need to create. </a:t>
            </a:r>
            <a:endParaRPr lang="en-US" sz="2200" dirty="0" smtClean="0">
              <a:latin typeface="Times New Roman" panose="02020603050405020304" charset="0"/>
              <a:ea typeface="Times New Roman" panose="02020603050405020304" charset="0"/>
              <a:cs typeface="Times New Roman" panose="02020603050405020304" charset="0"/>
            </a:endParaRPr>
          </a:p>
          <a:p>
            <a:r>
              <a:rPr lang="en-US" sz="2200" dirty="0" smtClean="0">
                <a:latin typeface="Times New Roman" panose="02020603050405020304" charset="0"/>
                <a:ea typeface="Times New Roman" panose="02020603050405020304" charset="0"/>
                <a:cs typeface="Times New Roman" panose="02020603050405020304" charset="0"/>
              </a:rPr>
              <a:t>By </a:t>
            </a:r>
            <a:r>
              <a:rPr lang="en-US" sz="2200" dirty="0">
                <a:latin typeface="Times New Roman" panose="02020603050405020304" charset="0"/>
                <a:ea typeface="Times New Roman" panose="02020603050405020304" charset="0"/>
                <a:cs typeface="Times New Roman" panose="02020603050405020304" charset="0"/>
              </a:rPr>
              <a:t>having content areas of the site for those categories, you create the opportunity to obtain organic search traffic related to those categories. </a:t>
            </a:r>
            <a:endParaRPr lang="en-US" sz="2200" dirty="0">
              <a:latin typeface="Times New Roman" panose="02020603050405020304" charset="0"/>
              <a:ea typeface="Times New Roman" panose="02020603050405020304" charset="0"/>
              <a:cs typeface="Times New Roman" panose="02020603050405020304" charset="0"/>
            </a:endParaRPr>
          </a:p>
          <a:p>
            <a:endParaRPr lang="en-US" sz="2200" dirty="0">
              <a:latin typeface="Times New Roman" panose="02020603050405020304" charset="0"/>
              <a:ea typeface="Times New Roman" panose="02020603050405020304" charset="0"/>
              <a:cs typeface="Times New Roman" panose="02020603050405020304" charset="0"/>
            </a:endParaRPr>
          </a:p>
          <a:p>
            <a:endParaRPr lang="en-US" sz="2400" dirty="0">
              <a:latin typeface="Times New Roman" panose="02020603050405020304" charset="0"/>
              <a:ea typeface="Times New Roman" panose="02020603050405020304" charset="0"/>
              <a:cs typeface="Times New Roman" panose="02020603050405020304" charset="0"/>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927517"/>
          </a:xfrm>
        </p:spPr>
        <p:txBody>
          <a:bodyPr>
            <a:noAutofit/>
          </a:bodyPr>
          <a:lstStyle/>
          <a:p>
            <a:r>
              <a:rPr lang="en-US" sz="4200" dirty="0">
                <a:latin typeface="Times New Roman" panose="02020603050405020304" charset="0"/>
                <a:ea typeface="Times New Roman" panose="02020603050405020304" charset="0"/>
                <a:cs typeface="Times New Roman" panose="02020603050405020304" charset="0"/>
              </a:rPr>
              <a:t>Understanding Your Audience and Finding Your Niche </a:t>
            </a:r>
            <a:r>
              <a:rPr lang="en-US" sz="4200" dirty="0" smtClean="0">
                <a:latin typeface="Times New Roman" panose="02020603050405020304" charset="0"/>
                <a:ea typeface="Times New Roman" panose="02020603050405020304" charset="0"/>
                <a:cs typeface="Times New Roman" panose="02020603050405020304" charset="0"/>
              </a:rPr>
              <a:t>(2)</a:t>
            </a:r>
            <a:endParaRPr lang="en-US" sz="4200" dirty="0">
              <a:latin typeface="Times New Roman" panose="02020603050405020304" charset="0"/>
              <a:ea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43467" y="1640643"/>
            <a:ext cx="10905066" cy="4749341"/>
          </a:xfrm>
        </p:spPr>
        <p:txBody>
          <a:bodyPr>
            <a:normAutofit/>
          </a:bodyPr>
          <a:lstStyle/>
          <a:p>
            <a:r>
              <a:rPr lang="en-US" sz="2200" b="1" dirty="0" smtClean="0">
                <a:latin typeface="Times New Roman" panose="02020603050405020304" charset="0"/>
                <a:ea typeface="Times New Roman" panose="02020603050405020304" charset="0"/>
                <a:cs typeface="Times New Roman" panose="02020603050405020304" charset="0"/>
              </a:rPr>
              <a:t>Mapping </a:t>
            </a:r>
            <a:r>
              <a:rPr lang="en-US" sz="2200" b="1" dirty="0">
                <a:latin typeface="Times New Roman" panose="02020603050405020304" charset="0"/>
                <a:ea typeface="Times New Roman" panose="02020603050405020304" charset="0"/>
                <a:cs typeface="Times New Roman" panose="02020603050405020304" charset="0"/>
              </a:rPr>
              <a:t>Your Products and Services </a:t>
            </a:r>
            <a:r>
              <a:rPr lang="en-US" sz="2200" b="1" dirty="0" smtClean="0">
                <a:latin typeface="Times New Roman" panose="02020603050405020304" charset="0"/>
                <a:ea typeface="Times New Roman" panose="02020603050405020304" charset="0"/>
                <a:cs typeface="Times New Roman" panose="02020603050405020304" charset="0"/>
              </a:rPr>
              <a:t>: </a:t>
            </a:r>
            <a:r>
              <a:rPr lang="en-US" sz="2200" dirty="0" smtClean="0">
                <a:latin typeface="Times New Roman" panose="02020603050405020304" charset="0"/>
                <a:ea typeface="Times New Roman" panose="02020603050405020304" charset="0"/>
                <a:cs typeface="Times New Roman" panose="02020603050405020304" charset="0"/>
              </a:rPr>
              <a:t>You </a:t>
            </a:r>
            <a:r>
              <a:rPr lang="en-US" sz="2200" dirty="0">
                <a:latin typeface="Times New Roman" panose="02020603050405020304" charset="0"/>
                <a:ea typeface="Times New Roman" panose="02020603050405020304" charset="0"/>
                <a:cs typeface="Times New Roman" panose="02020603050405020304" charset="0"/>
              </a:rPr>
              <a:t>also should consider business development and the company’s expansion strategy at the outset of the SEO planning process. </a:t>
            </a:r>
            <a:endParaRPr lang="en-US" sz="2200" dirty="0" smtClean="0">
              <a:latin typeface="Times New Roman" panose="02020603050405020304" charset="0"/>
              <a:ea typeface="Times New Roman" panose="02020603050405020304" charset="0"/>
              <a:cs typeface="Times New Roman" panose="02020603050405020304" charset="0"/>
            </a:endParaRPr>
          </a:p>
          <a:p>
            <a:r>
              <a:rPr lang="en-US" sz="2200" dirty="0" smtClean="0">
                <a:latin typeface="Times New Roman" panose="02020603050405020304" charset="0"/>
                <a:ea typeface="Times New Roman" panose="02020603050405020304" charset="0"/>
                <a:cs typeface="Times New Roman" panose="02020603050405020304" charset="0"/>
              </a:rPr>
              <a:t>Consider </a:t>
            </a:r>
            <a:r>
              <a:rPr lang="en-US" sz="2200" dirty="0">
                <a:latin typeface="Times New Roman" panose="02020603050405020304" charset="0"/>
                <a:ea typeface="Times New Roman" panose="02020603050405020304" charset="0"/>
                <a:cs typeface="Times New Roman" panose="02020603050405020304" charset="0"/>
              </a:rPr>
              <a:t>Amazon, which began as a book- seller but has evolved into a general-purpose </a:t>
            </a:r>
            <a:r>
              <a:rPr lang="en-US" sz="2200" dirty="0" smtClean="0">
                <a:latin typeface="Times New Roman" panose="02020603050405020304" charset="0"/>
                <a:ea typeface="Times New Roman" panose="02020603050405020304" charset="0"/>
                <a:cs typeface="Times New Roman" panose="02020603050405020304" charset="0"/>
              </a:rPr>
              <a:t>e-</a:t>
            </a:r>
            <a:r>
              <a:rPr lang="en-US" sz="2200" dirty="0" err="1" smtClean="0">
                <a:latin typeface="Times New Roman" panose="02020603050405020304" charset="0"/>
                <a:ea typeface="Times New Roman" panose="02020603050405020304" charset="0"/>
                <a:cs typeface="Times New Roman" panose="02020603050405020304" charset="0"/>
              </a:rPr>
              <a:t>tailer</a:t>
            </a:r>
            <a:r>
              <a:rPr lang="en-US" sz="2200" dirty="0">
                <a:latin typeface="Times New Roman" panose="02020603050405020304" charset="0"/>
                <a:ea typeface="Times New Roman" panose="02020603050405020304" charset="0"/>
                <a:cs typeface="Times New Roman" panose="02020603050405020304" charset="0"/>
              </a:rPr>
              <a:t>; sites that go through these types of changes may need to be substantially restructured, and such restructurings can be a source of major SEO headaches. </a:t>
            </a:r>
            <a:endParaRPr lang="en-US" sz="2200" dirty="0" smtClean="0">
              <a:latin typeface="Times New Roman" panose="02020603050405020304" charset="0"/>
              <a:ea typeface="Times New Roman" panose="02020603050405020304" charset="0"/>
              <a:cs typeface="Times New Roman" panose="02020603050405020304" charset="0"/>
            </a:endParaRPr>
          </a:p>
          <a:p>
            <a:r>
              <a:rPr lang="en-US" sz="2200" dirty="0" smtClean="0">
                <a:latin typeface="Times New Roman" panose="02020603050405020304" charset="0"/>
                <a:ea typeface="Times New Roman" panose="02020603050405020304" charset="0"/>
                <a:cs typeface="Times New Roman" panose="02020603050405020304" charset="0"/>
              </a:rPr>
              <a:t>Anticipating </a:t>
            </a:r>
            <a:r>
              <a:rPr lang="en-US" sz="2200" dirty="0">
                <a:latin typeface="Times New Roman" panose="02020603050405020304" charset="0"/>
                <a:ea typeface="Times New Roman" panose="02020603050405020304" charset="0"/>
                <a:cs typeface="Times New Roman" panose="02020603050405020304" charset="0"/>
              </a:rPr>
              <a:t>and planning for these types of changes in advance provides the opportunity to identify and execute appropriate architectural approaches to developing and optimizing the site. </a:t>
            </a:r>
            <a:endParaRPr lang="en-US" sz="2200" dirty="0">
              <a:latin typeface="Times New Roman" panose="02020603050405020304" charset="0"/>
              <a:ea typeface="Times New Roman" panose="02020603050405020304" charset="0"/>
              <a:cs typeface="Times New Roman" panose="02020603050405020304" charset="0"/>
            </a:endParaRPr>
          </a:p>
          <a:p>
            <a:endParaRPr lang="en-US" sz="2200" dirty="0">
              <a:latin typeface="Times New Roman" panose="02020603050405020304" charset="0"/>
              <a:ea typeface="Times New Roman" panose="02020603050405020304" charset="0"/>
              <a:cs typeface="Times New Roman" panose="02020603050405020304" charset="0"/>
            </a:endParaRPr>
          </a:p>
          <a:p>
            <a:endParaRPr lang="en-US" sz="2400" dirty="0">
              <a:latin typeface="Times New Roman" panose="02020603050405020304" charset="0"/>
              <a:ea typeface="Times New Roman" panose="02020603050405020304" charset="0"/>
              <a:cs typeface="Times New Roman" panose="02020603050405020304" charset="0"/>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927517"/>
          </a:xfrm>
        </p:spPr>
        <p:txBody>
          <a:bodyPr>
            <a:noAutofit/>
          </a:bodyPr>
          <a:lstStyle/>
          <a:p>
            <a:r>
              <a:rPr lang="en-US" sz="4200" dirty="0">
                <a:latin typeface="Times New Roman" panose="02020603050405020304" charset="0"/>
                <a:ea typeface="Times New Roman" panose="02020603050405020304" charset="0"/>
                <a:cs typeface="Times New Roman" panose="02020603050405020304" charset="0"/>
              </a:rPr>
              <a:t>Understanding Your Audience and Finding Your Niche </a:t>
            </a:r>
            <a:r>
              <a:rPr lang="en-US" sz="4200" dirty="0" smtClean="0">
                <a:latin typeface="Times New Roman" panose="02020603050405020304" charset="0"/>
                <a:ea typeface="Times New Roman" panose="02020603050405020304" charset="0"/>
                <a:cs typeface="Times New Roman" panose="02020603050405020304" charset="0"/>
              </a:rPr>
              <a:t>(3)</a:t>
            </a:r>
            <a:endParaRPr lang="en-US" sz="4200" dirty="0">
              <a:latin typeface="Times New Roman" panose="02020603050405020304" charset="0"/>
              <a:ea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43467" y="1640643"/>
            <a:ext cx="10905066" cy="4749341"/>
          </a:xfrm>
        </p:spPr>
        <p:txBody>
          <a:bodyPr>
            <a:normAutofit fontScale="92500" lnSpcReduction="10000"/>
          </a:bodyPr>
          <a:lstStyle/>
          <a:p>
            <a:r>
              <a:rPr lang="en-US" sz="2400" b="1" dirty="0" smtClean="0">
                <a:latin typeface="Times New Roman" panose="02020603050405020304" charset="0"/>
                <a:ea typeface="Times New Roman" panose="02020603050405020304" charset="0"/>
                <a:cs typeface="Times New Roman" panose="02020603050405020304" charset="0"/>
              </a:rPr>
              <a:t>Understanding That Content Is King : </a:t>
            </a:r>
            <a:r>
              <a:rPr lang="en-US" sz="2400" dirty="0" smtClean="0">
                <a:latin typeface="Times New Roman" panose="02020603050405020304" charset="0"/>
                <a:ea typeface="Times New Roman" panose="02020603050405020304" charset="0"/>
                <a:cs typeface="Times New Roman" panose="02020603050405020304" charset="0"/>
              </a:rPr>
              <a:t>It </a:t>
            </a:r>
            <a:r>
              <a:rPr lang="en-US" sz="2400" dirty="0">
                <a:latin typeface="Times New Roman" panose="02020603050405020304" charset="0"/>
                <a:ea typeface="Times New Roman" panose="02020603050405020304" charset="0"/>
                <a:cs typeface="Times New Roman" panose="02020603050405020304" charset="0"/>
              </a:rPr>
              <a:t>has been debated since the late 1990s: whether content is king in SEO. </a:t>
            </a:r>
            <a:endParaRPr lang="en-US" sz="2400" dirty="0" smtClean="0">
              <a:latin typeface="Times New Roman" panose="02020603050405020304" charset="0"/>
              <a:ea typeface="Times New Roman" panose="02020603050405020304" charset="0"/>
              <a:cs typeface="Times New Roman" panose="02020603050405020304" charset="0"/>
            </a:endParaRPr>
          </a:p>
          <a:p>
            <a:r>
              <a:rPr lang="en-US" sz="2400" dirty="0" smtClean="0">
                <a:latin typeface="Times New Roman" panose="02020603050405020304" charset="0"/>
                <a:ea typeface="Times New Roman" panose="02020603050405020304" charset="0"/>
                <a:cs typeface="Times New Roman" panose="02020603050405020304" charset="0"/>
              </a:rPr>
              <a:t>Not </a:t>
            </a:r>
            <a:r>
              <a:rPr lang="en-US" sz="2400" dirty="0">
                <a:latin typeface="Times New Roman" panose="02020603050405020304" charset="0"/>
                <a:ea typeface="Times New Roman" panose="02020603050405020304" charset="0"/>
                <a:cs typeface="Times New Roman" panose="02020603050405020304" charset="0"/>
              </a:rPr>
              <a:t>only is content king for SEO purposes, but as the main driver of engagement on the Web, it is also one of the most important elements of any online effort. </a:t>
            </a:r>
            <a:endParaRPr lang="en-US" sz="2400" dirty="0" smtClean="0">
              <a:latin typeface="Times New Roman" panose="02020603050405020304" charset="0"/>
              <a:ea typeface="Times New Roman" panose="02020603050405020304" charset="0"/>
              <a:cs typeface="Times New Roman" panose="02020603050405020304" charset="0"/>
            </a:endParaRPr>
          </a:p>
          <a:p>
            <a:r>
              <a:rPr lang="en-US" sz="2400" dirty="0" smtClean="0">
                <a:latin typeface="Times New Roman" panose="02020603050405020304" charset="0"/>
                <a:ea typeface="Times New Roman" panose="02020603050405020304" charset="0"/>
                <a:cs typeface="Times New Roman" panose="02020603050405020304" charset="0"/>
              </a:rPr>
              <a:t>Development </a:t>
            </a:r>
            <a:r>
              <a:rPr lang="en-US" sz="2400" dirty="0">
                <a:latin typeface="Times New Roman" panose="02020603050405020304" charset="0"/>
                <a:ea typeface="Times New Roman" panose="02020603050405020304" charset="0"/>
                <a:cs typeface="Times New Roman" panose="02020603050405020304" charset="0"/>
              </a:rPr>
              <a:t>of high- quality, engaging content for your users increases the available real estate for organic search queries; provides your users reason to enjoy your site and compels them to become customers; and invites promotion and exposure through users sharing your content online, on social media platforms and via direct links from other websites. </a:t>
            </a:r>
            <a:endParaRPr lang="en-US" sz="2400" dirty="0" smtClean="0">
              <a:latin typeface="Times New Roman" panose="02020603050405020304" charset="0"/>
              <a:ea typeface="Times New Roman" panose="02020603050405020304" charset="0"/>
              <a:cs typeface="Times New Roman" panose="02020603050405020304" charset="0"/>
            </a:endParaRPr>
          </a:p>
          <a:p>
            <a:r>
              <a:rPr lang="en-US" sz="2400" dirty="0" smtClean="0">
                <a:latin typeface="Times New Roman" panose="02020603050405020304" charset="0"/>
                <a:ea typeface="Times New Roman" panose="02020603050405020304" charset="0"/>
                <a:cs typeface="Times New Roman" panose="02020603050405020304" charset="0"/>
              </a:rPr>
              <a:t>Determining </a:t>
            </a:r>
            <a:r>
              <a:rPr lang="en-US" sz="2400" dirty="0">
                <a:latin typeface="Times New Roman" panose="02020603050405020304" charset="0"/>
                <a:ea typeface="Times New Roman" panose="02020603050405020304" charset="0"/>
                <a:cs typeface="Times New Roman" panose="02020603050405020304" charset="0"/>
              </a:rPr>
              <a:t>your available content assets is the first step toward leveraging them within the context of SEO. </a:t>
            </a:r>
            <a:endParaRPr lang="en-US" sz="2400" dirty="0" smtClean="0">
              <a:latin typeface="Times New Roman" panose="02020603050405020304" charset="0"/>
              <a:ea typeface="Times New Roman" panose="02020603050405020304" charset="0"/>
              <a:cs typeface="Times New Roman" panose="02020603050405020304" charset="0"/>
            </a:endParaRPr>
          </a:p>
          <a:p>
            <a:r>
              <a:rPr lang="en-US" sz="2400" dirty="0" smtClean="0">
                <a:latin typeface="Times New Roman" panose="02020603050405020304" charset="0"/>
                <a:ea typeface="Times New Roman" panose="02020603050405020304" charset="0"/>
                <a:cs typeface="Times New Roman" panose="02020603050405020304" charset="0"/>
              </a:rPr>
              <a:t>You may have a deep library of “how to” content, great testimonial or product demonstration videos, a unique photo gallery, or an awesome tool that people are interested in using. </a:t>
            </a:r>
            <a:endParaRPr lang="en-US" sz="2400" dirty="0" smtClean="0">
              <a:latin typeface="Times New Roman" panose="02020603050405020304" charset="0"/>
              <a:ea typeface="Times New Roman" panose="02020603050405020304" charset="0"/>
              <a:cs typeface="Times New Roman" panose="02020603050405020304" charset="0"/>
            </a:endParaRPr>
          </a:p>
          <a:p>
            <a:r>
              <a:rPr lang="en-US" sz="2400" dirty="0" smtClean="0">
                <a:latin typeface="Times New Roman" panose="02020603050405020304" charset="0"/>
                <a:ea typeface="Times New Roman" panose="02020603050405020304" charset="0"/>
                <a:cs typeface="Times New Roman" panose="02020603050405020304" charset="0"/>
              </a:rPr>
              <a:t>All of these content types can be invaluable in building a world-class website that does well in both search engines and the overall web ecosystem. </a:t>
            </a:r>
            <a:endParaRPr lang="en-US" sz="2400" dirty="0" smtClean="0">
              <a:latin typeface="Times New Roman" panose="02020603050405020304" charset="0"/>
              <a:ea typeface="Times New Roman" panose="02020603050405020304" charset="0"/>
              <a:cs typeface="Times New Roman" panose="02020603050405020304" charset="0"/>
            </a:endParaRPr>
          </a:p>
          <a:p>
            <a:endParaRPr lang="en-US" sz="2200" dirty="0">
              <a:latin typeface="Times New Roman" panose="02020603050405020304" charset="0"/>
              <a:ea typeface="Times New Roman" panose="02020603050405020304" charset="0"/>
              <a:cs typeface="Times New Roman" panose="02020603050405020304" charset="0"/>
            </a:endParaRPr>
          </a:p>
          <a:p>
            <a:endParaRPr lang="en-US" sz="2400" dirty="0">
              <a:latin typeface="Times New Roman" panose="02020603050405020304" charset="0"/>
              <a:ea typeface="Times New Roman" panose="02020603050405020304" charset="0"/>
              <a:cs typeface="Times New Roman" panose="02020603050405020304" charset="0"/>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927517"/>
          </a:xfrm>
        </p:spPr>
        <p:txBody>
          <a:bodyPr>
            <a:noAutofit/>
          </a:bodyPr>
          <a:lstStyle/>
          <a:p>
            <a:r>
              <a:rPr lang="en-US" sz="4200" dirty="0">
                <a:latin typeface="Times New Roman" panose="02020603050405020304" charset="0"/>
                <a:ea typeface="Times New Roman" panose="02020603050405020304" charset="0"/>
                <a:cs typeface="Times New Roman" panose="02020603050405020304" charset="0"/>
              </a:rPr>
              <a:t>Understanding Your Audience and Finding Your Niche </a:t>
            </a:r>
            <a:r>
              <a:rPr lang="en-US" sz="4200" dirty="0" smtClean="0">
                <a:latin typeface="Times New Roman" panose="02020603050405020304" charset="0"/>
                <a:ea typeface="Times New Roman" panose="02020603050405020304" charset="0"/>
                <a:cs typeface="Times New Roman" panose="02020603050405020304" charset="0"/>
              </a:rPr>
              <a:t>(4)</a:t>
            </a:r>
            <a:endParaRPr lang="en-US" sz="4200" dirty="0">
              <a:latin typeface="Times New Roman" panose="02020603050405020304" charset="0"/>
              <a:ea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43467" y="1640644"/>
            <a:ext cx="10905066" cy="4749340"/>
          </a:xfrm>
        </p:spPr>
        <p:txBody>
          <a:bodyPr>
            <a:normAutofit/>
          </a:bodyPr>
          <a:lstStyle/>
          <a:p>
            <a:r>
              <a:rPr lang="en-US" sz="2400" b="1" dirty="0"/>
              <a:t>Understanding That Content Is King </a:t>
            </a:r>
            <a:r>
              <a:rPr lang="en-US" sz="2400" b="1" dirty="0" smtClean="0"/>
              <a:t>:</a:t>
            </a:r>
            <a:endParaRPr lang="en-US" sz="2400" b="1" dirty="0" smtClean="0"/>
          </a:p>
          <a:p>
            <a:r>
              <a:rPr lang="en-US" sz="2200" dirty="0">
                <a:latin typeface="Times New Roman" panose="02020603050405020304" charset="0"/>
                <a:ea typeface="Times New Roman" panose="02020603050405020304" charset="0"/>
                <a:cs typeface="Times New Roman" panose="02020603050405020304" charset="0"/>
              </a:rPr>
              <a:t>The content you have available to you will also affect your keyword research and your site architecture, as your content is the major source of information that search engines use to determine what your site is about. </a:t>
            </a:r>
            <a:endParaRPr lang="en-US" sz="2200" dirty="0" smtClean="0">
              <a:latin typeface="Times New Roman" panose="02020603050405020304" charset="0"/>
              <a:ea typeface="Times New Roman" panose="02020603050405020304" charset="0"/>
              <a:cs typeface="Times New Roman" panose="02020603050405020304" charset="0"/>
            </a:endParaRPr>
          </a:p>
          <a:p>
            <a:r>
              <a:rPr lang="en-US" sz="2200" dirty="0">
                <a:latin typeface="Times New Roman" panose="02020603050405020304" charset="0"/>
                <a:ea typeface="Times New Roman" panose="02020603050405020304" charset="0"/>
                <a:cs typeface="Times New Roman" panose="02020603050405020304" charset="0"/>
              </a:rPr>
              <a:t>Content marketing can be very similar to PR in that the success of your efforts is integrally related to what you are promoting (i.e., what type of content, and of what quality, are you hoping others will link to?). </a:t>
            </a:r>
            <a:endParaRPr lang="en-US" sz="2200" dirty="0">
              <a:latin typeface="Times New Roman" panose="02020603050405020304" charset="0"/>
              <a:ea typeface="Times New Roman" panose="02020603050405020304" charset="0"/>
              <a:cs typeface="Times New Roman" panose="02020603050405020304" charset="0"/>
            </a:endParaRPr>
          </a:p>
          <a:p>
            <a:endParaRPr lang="en-US" sz="2400" dirty="0"/>
          </a:p>
          <a:p>
            <a:endParaRPr lang="en-US" sz="2200" dirty="0">
              <a:latin typeface="Times New Roman" panose="02020603050405020304" charset="0"/>
              <a:ea typeface="Times New Roman" panose="02020603050405020304" charset="0"/>
              <a:cs typeface="Times New Roman" panose="02020603050405020304" charset="0"/>
            </a:endParaRPr>
          </a:p>
          <a:p>
            <a:endParaRPr lang="en-US" sz="2400" dirty="0">
              <a:latin typeface="Times New Roman" panose="02020603050405020304" charset="0"/>
              <a:ea typeface="Times New Roman" panose="02020603050405020304" charset="0"/>
              <a:cs typeface="Times New Roman" panose="02020603050405020304" charset="0"/>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927517"/>
          </a:xfrm>
        </p:spPr>
        <p:txBody>
          <a:bodyPr>
            <a:noAutofit/>
          </a:bodyPr>
          <a:lstStyle/>
          <a:p>
            <a:r>
              <a:rPr lang="en-US" sz="4200" dirty="0">
                <a:latin typeface="Times New Roman" panose="02020603050405020304" charset="0"/>
                <a:ea typeface="Times New Roman" panose="02020603050405020304" charset="0"/>
                <a:cs typeface="Times New Roman" panose="02020603050405020304" charset="0"/>
              </a:rPr>
              <a:t>Understanding Your Audience and Finding Your Niche </a:t>
            </a:r>
            <a:r>
              <a:rPr lang="en-US" sz="4200" dirty="0" smtClean="0">
                <a:latin typeface="Times New Roman" panose="02020603050405020304" charset="0"/>
                <a:ea typeface="Times New Roman" panose="02020603050405020304" charset="0"/>
                <a:cs typeface="Times New Roman" panose="02020603050405020304" charset="0"/>
              </a:rPr>
              <a:t>(5)</a:t>
            </a:r>
            <a:endParaRPr lang="en-US" sz="4200" dirty="0">
              <a:latin typeface="Times New Roman" panose="02020603050405020304" charset="0"/>
              <a:ea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43467" y="1640644"/>
            <a:ext cx="10905066" cy="4749340"/>
          </a:xfrm>
        </p:spPr>
        <p:txBody>
          <a:bodyPr>
            <a:normAutofit/>
          </a:bodyPr>
          <a:lstStyle/>
          <a:p>
            <a:r>
              <a:rPr lang="en-US" sz="2200" b="1" dirty="0">
                <a:latin typeface="Times New Roman" panose="02020603050405020304" charset="0"/>
                <a:ea typeface="Times New Roman" panose="02020603050405020304" charset="0"/>
                <a:cs typeface="Times New Roman" panose="02020603050405020304" charset="0"/>
              </a:rPr>
              <a:t>Understanding That Content Is King </a:t>
            </a:r>
            <a:r>
              <a:rPr lang="en-US" sz="2200" b="1" dirty="0" smtClean="0">
                <a:latin typeface="Times New Roman" panose="02020603050405020304" charset="0"/>
                <a:ea typeface="Times New Roman" panose="02020603050405020304" charset="0"/>
                <a:cs typeface="Times New Roman" panose="02020603050405020304" charset="0"/>
              </a:rPr>
              <a:t>:</a:t>
            </a:r>
            <a:endParaRPr lang="en-US" sz="2200" b="1" dirty="0" smtClean="0">
              <a:latin typeface="Times New Roman" panose="02020603050405020304" charset="0"/>
              <a:ea typeface="Times New Roman" panose="02020603050405020304" charset="0"/>
              <a:cs typeface="Times New Roman" panose="02020603050405020304" charset="0"/>
            </a:endParaRPr>
          </a:p>
          <a:p>
            <a:r>
              <a:rPr lang="en-US" sz="2200" dirty="0">
                <a:latin typeface="Times New Roman" panose="02020603050405020304" charset="0"/>
                <a:ea typeface="Times New Roman" panose="02020603050405020304" charset="0"/>
                <a:cs typeface="Times New Roman" panose="02020603050405020304" charset="0"/>
              </a:rPr>
              <a:t>Consider Site A, a site that has built a substantial, well-researched and well-written set of articles on a specific topic. </a:t>
            </a:r>
            <a:endParaRPr lang="en-US" sz="2200" dirty="0">
              <a:latin typeface="Times New Roman" panose="02020603050405020304" charset="0"/>
              <a:ea typeface="Times New Roman" panose="02020603050405020304" charset="0"/>
              <a:cs typeface="Times New Roman" panose="02020603050405020304" charset="0"/>
            </a:endParaRPr>
          </a:p>
          <a:p>
            <a:r>
              <a:rPr lang="en-US" sz="2200" dirty="0" smtClean="0">
                <a:latin typeface="Times New Roman" panose="02020603050405020304" charset="0"/>
                <a:ea typeface="Times New Roman" panose="02020603050405020304" charset="0"/>
                <a:cs typeface="Times New Roman" panose="02020603050405020304" charset="0"/>
              </a:rPr>
              <a:t>However</a:t>
            </a:r>
            <a:r>
              <a:rPr lang="en-US" sz="2200" dirty="0">
                <a:latin typeface="Times New Roman" panose="02020603050405020304" charset="0"/>
                <a:ea typeface="Times New Roman" panose="02020603050405020304" charset="0"/>
                <a:cs typeface="Times New Roman" panose="02020603050405020304" charset="0"/>
              </a:rPr>
              <a:t>, 20 other sites out there have equally </a:t>
            </a:r>
            <a:r>
              <a:rPr lang="en-US" sz="2200" dirty="0" smtClean="0">
                <a:latin typeface="Times New Roman" panose="02020603050405020304" charset="0"/>
                <a:ea typeface="Times New Roman" panose="02020603050405020304" charset="0"/>
                <a:cs typeface="Times New Roman" panose="02020603050405020304" charset="0"/>
              </a:rPr>
              <a:t>substantial </a:t>
            </a:r>
            <a:r>
              <a:rPr lang="en-US" sz="2200" dirty="0">
                <a:latin typeface="Times New Roman" panose="02020603050405020304" charset="0"/>
                <a:ea typeface="Times New Roman" panose="02020603050405020304" charset="0"/>
                <a:cs typeface="Times New Roman" panose="02020603050405020304" charset="0"/>
              </a:rPr>
              <a:t>sets of articles on the same topic, and many of these other sites have been in the major search engine indexes for much longer than Site A. </a:t>
            </a:r>
            <a:endParaRPr lang="en-US" sz="2200" dirty="0">
              <a:latin typeface="Times New Roman" panose="02020603050405020304" charset="0"/>
              <a:ea typeface="Times New Roman" panose="02020603050405020304" charset="0"/>
              <a:cs typeface="Times New Roman" panose="02020603050405020304" charset="0"/>
            </a:endParaRPr>
          </a:p>
          <a:p>
            <a:r>
              <a:rPr lang="en-US" sz="2200" dirty="0">
                <a:latin typeface="Times New Roman" panose="02020603050405020304" charset="0"/>
                <a:ea typeface="Times New Roman" panose="02020603050405020304" charset="0"/>
                <a:cs typeface="Times New Roman" panose="02020603050405020304" charset="0"/>
              </a:rPr>
              <a:t>Site A has a content quality concern—namely, why would someone link to its articles over the articles from any of the other 20 websites? There is nothing new there. </a:t>
            </a:r>
            <a:endParaRPr lang="en-US" sz="2200" dirty="0" smtClean="0">
              <a:latin typeface="Times New Roman" panose="02020603050405020304" charset="0"/>
              <a:ea typeface="Times New Roman" panose="02020603050405020304" charset="0"/>
              <a:cs typeface="Times New Roman" panose="02020603050405020304" charset="0"/>
            </a:endParaRPr>
          </a:p>
          <a:p>
            <a:r>
              <a:rPr lang="en-US" sz="2200" dirty="0" smtClean="0">
                <a:latin typeface="Times New Roman" panose="02020603050405020304" charset="0"/>
                <a:ea typeface="Times New Roman" panose="02020603050405020304" charset="0"/>
                <a:cs typeface="Times New Roman" panose="02020603050405020304" charset="0"/>
              </a:rPr>
              <a:t>Chances </a:t>
            </a:r>
            <a:r>
              <a:rPr lang="en-US" sz="2200" dirty="0">
                <a:latin typeface="Times New Roman" panose="02020603050405020304" charset="0"/>
                <a:ea typeface="Times New Roman" panose="02020603050405020304" charset="0"/>
                <a:cs typeface="Times New Roman" panose="02020603050405020304" charset="0"/>
              </a:rPr>
              <a:t>are that Site A will succeed in getting some links to its articles; however, it will likely never be able to establish itself as a leader if it has nothing new or unique to offer. </a:t>
            </a:r>
            <a:endParaRPr lang="en-US" sz="2200" dirty="0">
              <a:latin typeface="Times New Roman" panose="02020603050405020304" charset="0"/>
              <a:ea typeface="Times New Roman" panose="02020603050405020304" charset="0"/>
              <a:cs typeface="Times New Roman" panose="02020603050405020304" charset="0"/>
            </a:endParaRPr>
          </a:p>
          <a:p>
            <a:endParaRPr lang="en-US" sz="2400" dirty="0">
              <a:latin typeface="Times New Roman" panose="02020603050405020304" charset="0"/>
              <a:ea typeface="Times New Roman" panose="02020603050405020304" charset="0"/>
              <a:cs typeface="Times New Roman" panose="02020603050405020304" charset="0"/>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927517"/>
          </a:xfrm>
        </p:spPr>
        <p:txBody>
          <a:bodyPr>
            <a:noAutofit/>
          </a:bodyPr>
          <a:lstStyle/>
          <a:p>
            <a:r>
              <a:rPr lang="en-US" sz="4200" dirty="0">
                <a:latin typeface="Times New Roman" panose="02020603050405020304" charset="0"/>
                <a:ea typeface="Times New Roman" panose="02020603050405020304" charset="0"/>
                <a:cs typeface="Times New Roman" panose="02020603050405020304" charset="0"/>
              </a:rPr>
              <a:t>Understanding Your Audience and Finding Your Niche </a:t>
            </a:r>
            <a:r>
              <a:rPr lang="en-US" sz="4200" dirty="0" smtClean="0">
                <a:latin typeface="Times New Roman" panose="02020603050405020304" charset="0"/>
                <a:ea typeface="Times New Roman" panose="02020603050405020304" charset="0"/>
                <a:cs typeface="Times New Roman" panose="02020603050405020304" charset="0"/>
              </a:rPr>
              <a:t>(6)</a:t>
            </a:r>
            <a:endParaRPr lang="en-US" sz="4200" dirty="0">
              <a:latin typeface="Times New Roman" panose="02020603050405020304" charset="0"/>
              <a:ea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43467" y="1640644"/>
            <a:ext cx="10905066" cy="4749340"/>
          </a:xfrm>
        </p:spPr>
        <p:txBody>
          <a:bodyPr>
            <a:normAutofit/>
          </a:bodyPr>
          <a:lstStyle/>
          <a:p>
            <a:r>
              <a:rPr lang="en-US" sz="2200" b="1" dirty="0">
                <a:latin typeface="Times New Roman" panose="02020603050405020304" charset="0"/>
                <a:ea typeface="Times New Roman" panose="02020603050405020304" charset="0"/>
                <a:cs typeface="Times New Roman" panose="02020603050405020304" charset="0"/>
              </a:rPr>
              <a:t>Understanding That Content Is King </a:t>
            </a:r>
            <a:r>
              <a:rPr lang="en-US" sz="2200" b="1" dirty="0" smtClean="0">
                <a:latin typeface="Times New Roman" panose="02020603050405020304" charset="0"/>
                <a:ea typeface="Times New Roman" panose="02020603050405020304" charset="0"/>
                <a:cs typeface="Times New Roman" panose="02020603050405020304" charset="0"/>
              </a:rPr>
              <a:t>:</a:t>
            </a:r>
            <a:endParaRPr lang="en-US" sz="2200" b="1" dirty="0" smtClean="0">
              <a:latin typeface="Times New Roman" panose="02020603050405020304" charset="0"/>
              <a:ea typeface="Times New Roman" panose="02020603050405020304" charset="0"/>
              <a:cs typeface="Times New Roman" panose="02020603050405020304" charset="0"/>
            </a:endParaRPr>
          </a:p>
          <a:p>
            <a:r>
              <a:rPr lang="en-US" sz="2200" dirty="0">
                <a:latin typeface="Times New Roman" panose="02020603050405020304" charset="0"/>
                <a:ea typeface="Times New Roman" panose="02020603050405020304" charset="0"/>
                <a:cs typeface="Times New Roman" panose="02020603050405020304" charset="0"/>
              </a:rPr>
              <a:t>To establish itself as a leader, Site A must create fresh, unique, engaging content that differentiates the site from its </a:t>
            </a:r>
            <a:r>
              <a:rPr lang="en-US" sz="2200" dirty="0" smtClean="0">
                <a:latin typeface="Times New Roman" panose="02020603050405020304" charset="0"/>
                <a:ea typeface="Times New Roman" panose="02020603050405020304" charset="0"/>
                <a:cs typeface="Times New Roman" panose="02020603050405020304" charset="0"/>
              </a:rPr>
              <a:t>competitors. </a:t>
            </a:r>
            <a:endParaRPr lang="en-US" sz="2200" dirty="0" smtClean="0">
              <a:latin typeface="Times New Roman" panose="02020603050405020304" charset="0"/>
              <a:ea typeface="Times New Roman" panose="02020603050405020304" charset="0"/>
              <a:cs typeface="Times New Roman" panose="02020603050405020304" charset="0"/>
            </a:endParaRPr>
          </a:p>
          <a:p>
            <a:r>
              <a:rPr lang="en-US" sz="2200" dirty="0" smtClean="0">
                <a:latin typeface="Times New Roman" panose="02020603050405020304" charset="0"/>
                <a:ea typeface="Times New Roman" panose="02020603050405020304" charset="0"/>
                <a:cs typeface="Times New Roman" panose="02020603050405020304" charset="0"/>
              </a:rPr>
              <a:t>Perhaps </a:t>
            </a:r>
            <a:r>
              <a:rPr lang="en-US" sz="2200" dirty="0">
                <a:latin typeface="Times New Roman" panose="02020603050405020304" charset="0"/>
                <a:ea typeface="Times New Roman" panose="02020603050405020304" charset="0"/>
                <a:cs typeface="Times New Roman" panose="02020603050405020304" charset="0"/>
              </a:rPr>
              <a:t>it can offer a solution to a problem that no one else has been able to solve before, or perhaps it focuses on a specific </a:t>
            </a:r>
            <a:r>
              <a:rPr lang="en-US" sz="2200" dirty="0" smtClean="0">
                <a:latin typeface="Times New Roman" panose="02020603050405020304" charset="0"/>
                <a:ea typeface="Times New Roman" panose="02020603050405020304" charset="0"/>
                <a:cs typeface="Times New Roman" panose="02020603050405020304" charset="0"/>
              </a:rPr>
              <a:t>vertical </a:t>
            </a:r>
            <a:r>
              <a:rPr lang="en-US" sz="2200" dirty="0">
                <a:latin typeface="Times New Roman" panose="02020603050405020304" charset="0"/>
                <a:ea typeface="Times New Roman" panose="02020603050405020304" charset="0"/>
                <a:cs typeface="Times New Roman" panose="02020603050405020304" charset="0"/>
              </a:rPr>
              <a:t>niche and establishes itself as a leader in that niche—for example, by being the first to release a high-quality video series on the topic it covers. </a:t>
            </a:r>
            <a:endParaRPr lang="en-US" sz="2200" dirty="0">
              <a:latin typeface="Times New Roman" panose="02020603050405020304" charset="0"/>
              <a:ea typeface="Times New Roman" panose="02020603050405020304" charset="0"/>
              <a:cs typeface="Times New Roman" panose="02020603050405020304" charset="0"/>
            </a:endParaRPr>
          </a:p>
          <a:p>
            <a:r>
              <a:rPr lang="en-US" sz="2200" dirty="0">
                <a:latin typeface="Times New Roman" panose="02020603050405020304" charset="0"/>
                <a:ea typeface="Times New Roman" panose="02020603050405020304" charset="0"/>
                <a:cs typeface="Times New Roman" panose="02020603050405020304" charset="0"/>
              </a:rPr>
              <a:t>One of the most important decisions Site A’s leadership needs to make is where and how they are going to establish themselves as an authoritative resource in their </a:t>
            </a:r>
            <a:r>
              <a:rPr lang="en-US" sz="2200" dirty="0" smtClean="0">
                <a:latin typeface="Times New Roman" panose="02020603050405020304" charset="0"/>
                <a:ea typeface="Times New Roman" panose="02020603050405020304" charset="0"/>
                <a:cs typeface="Times New Roman" panose="02020603050405020304" charset="0"/>
              </a:rPr>
              <a:t>industry</a:t>
            </a:r>
            <a:r>
              <a:rPr lang="en-US" sz="2200" dirty="0">
                <a:latin typeface="Times New Roman" panose="02020603050405020304" charset="0"/>
                <a:ea typeface="Times New Roman" panose="02020603050405020304" charset="0"/>
                <a:cs typeface="Times New Roman" panose="02020603050405020304" charset="0"/>
              </a:rPr>
              <a:t>. </a:t>
            </a:r>
            <a:endParaRPr lang="en-US" sz="2200" dirty="0" smtClean="0">
              <a:latin typeface="Times New Roman" panose="02020603050405020304" charset="0"/>
              <a:ea typeface="Times New Roman" panose="02020603050405020304" charset="0"/>
              <a:cs typeface="Times New Roman" panose="02020603050405020304" charset="0"/>
            </a:endParaRPr>
          </a:p>
          <a:p>
            <a:r>
              <a:rPr lang="en-US" sz="2200" dirty="0" smtClean="0">
                <a:latin typeface="Times New Roman" panose="02020603050405020304" charset="0"/>
                <a:ea typeface="Times New Roman" panose="02020603050405020304" charset="0"/>
                <a:cs typeface="Times New Roman" panose="02020603050405020304" charset="0"/>
              </a:rPr>
              <a:t>If </a:t>
            </a:r>
            <a:r>
              <a:rPr lang="en-US" sz="2200" dirty="0">
                <a:latin typeface="Times New Roman" panose="02020603050405020304" charset="0"/>
                <a:ea typeface="Times New Roman" panose="02020603050405020304" charset="0"/>
                <a:cs typeface="Times New Roman" panose="02020603050405020304" charset="0"/>
              </a:rPr>
              <a:t>they plan to make their website a major player in capturing market-related search engine traffic, this is not an optional step. </a:t>
            </a:r>
            <a:endParaRPr lang="en-US" sz="2200" dirty="0">
              <a:latin typeface="Times New Roman" panose="02020603050405020304" charset="0"/>
              <a:ea typeface="Times New Roman" panose="02020603050405020304" charset="0"/>
              <a:cs typeface="Times New Roman" panose="02020603050405020304" charset="0"/>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927517"/>
          </a:xfrm>
        </p:spPr>
        <p:txBody>
          <a:bodyPr>
            <a:noAutofit/>
          </a:bodyPr>
          <a:lstStyle/>
          <a:p>
            <a:r>
              <a:rPr lang="en-US" sz="4200" dirty="0">
                <a:latin typeface="Times New Roman" panose="02020603050405020304" charset="0"/>
                <a:ea typeface="Times New Roman" panose="02020603050405020304" charset="0"/>
                <a:cs typeface="Times New Roman" panose="02020603050405020304" charset="0"/>
              </a:rPr>
              <a:t>Understanding Your Audience and Finding Your Niche </a:t>
            </a:r>
            <a:r>
              <a:rPr lang="en-US" sz="4200" dirty="0" smtClean="0">
                <a:latin typeface="Times New Roman" panose="02020603050405020304" charset="0"/>
                <a:ea typeface="Times New Roman" panose="02020603050405020304" charset="0"/>
                <a:cs typeface="Times New Roman" panose="02020603050405020304" charset="0"/>
              </a:rPr>
              <a:t>(7)</a:t>
            </a:r>
            <a:endParaRPr lang="en-US" sz="4200" dirty="0">
              <a:latin typeface="Times New Roman" panose="02020603050405020304" charset="0"/>
              <a:ea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43467" y="1640644"/>
            <a:ext cx="10905066" cy="4749340"/>
          </a:xfrm>
        </p:spPr>
        <p:txBody>
          <a:bodyPr>
            <a:normAutofit/>
          </a:bodyPr>
          <a:lstStyle/>
          <a:p>
            <a:r>
              <a:rPr lang="en-US" sz="2200" b="1" dirty="0">
                <a:latin typeface="Times New Roman" panose="02020603050405020304" charset="0"/>
                <a:ea typeface="Times New Roman" panose="02020603050405020304" charset="0"/>
                <a:cs typeface="Times New Roman" panose="02020603050405020304" charset="0"/>
              </a:rPr>
              <a:t>Understanding That Content Is King </a:t>
            </a:r>
            <a:r>
              <a:rPr lang="en-US" sz="2200" b="1" dirty="0" smtClean="0">
                <a:latin typeface="Times New Roman" panose="02020603050405020304" charset="0"/>
                <a:ea typeface="Times New Roman" panose="02020603050405020304" charset="0"/>
                <a:cs typeface="Times New Roman" panose="02020603050405020304" charset="0"/>
              </a:rPr>
              <a:t>:</a:t>
            </a:r>
            <a:endParaRPr lang="en-US" sz="2200" b="1" dirty="0" smtClean="0">
              <a:latin typeface="Times New Roman" panose="02020603050405020304" charset="0"/>
              <a:ea typeface="Times New Roman" panose="02020603050405020304" charset="0"/>
              <a:cs typeface="Times New Roman" panose="02020603050405020304" charset="0"/>
            </a:endParaRPr>
          </a:p>
          <a:p>
            <a:r>
              <a:rPr lang="en-US" sz="2200" dirty="0" smtClean="0">
                <a:latin typeface="Times New Roman" panose="02020603050405020304" charset="0"/>
                <a:ea typeface="Times New Roman" panose="02020603050405020304" charset="0"/>
                <a:cs typeface="Times New Roman" panose="02020603050405020304" charset="0"/>
              </a:rPr>
              <a:t>When </a:t>
            </a:r>
            <a:r>
              <a:rPr lang="en-US" sz="2200" dirty="0">
                <a:latin typeface="Times New Roman" panose="02020603050405020304" charset="0"/>
                <a:ea typeface="Times New Roman" panose="02020603050405020304" charset="0"/>
                <a:cs typeface="Times New Roman" panose="02020603050405020304" charset="0"/>
              </a:rPr>
              <a:t>looking at content plans and hopefully establishing an editorial calendar, it is critical to consider not only what you already have, but also what you could develop. This, of course, relates to budget. </a:t>
            </a:r>
            <a:endParaRPr lang="en-US" sz="2200" dirty="0" smtClean="0">
              <a:latin typeface="Times New Roman" panose="02020603050405020304" charset="0"/>
              <a:ea typeface="Times New Roman" panose="02020603050405020304" charset="0"/>
              <a:cs typeface="Times New Roman" panose="02020603050405020304" charset="0"/>
            </a:endParaRPr>
          </a:p>
          <a:p>
            <a:r>
              <a:rPr lang="en-US" sz="2200" dirty="0" smtClean="0">
                <a:latin typeface="Times New Roman" panose="02020603050405020304" charset="0"/>
                <a:ea typeface="Times New Roman" panose="02020603050405020304" charset="0"/>
                <a:cs typeface="Times New Roman" panose="02020603050405020304" charset="0"/>
              </a:rPr>
              <a:t>A </a:t>
            </a:r>
            <a:r>
              <a:rPr lang="en-US" sz="2200" dirty="0">
                <a:latin typeface="Times New Roman" panose="02020603050405020304" charset="0"/>
                <a:ea typeface="Times New Roman" panose="02020603050405020304" charset="0"/>
                <a:cs typeface="Times New Roman" panose="02020603050405020304" charset="0"/>
              </a:rPr>
              <a:t>publisher with no budget to spend on content development has few choices that she can make in her SEO strategy, whereas another publisher who has a team of in-house content developers has a myriad of options. </a:t>
            </a:r>
            <a:endParaRPr lang="en-US" sz="2200" dirty="0">
              <a:latin typeface="Times New Roman" panose="02020603050405020304" charset="0"/>
              <a:ea typeface="Times New Roman" panose="02020603050405020304" charset="0"/>
              <a:cs typeface="Times New Roman" panose="02020603050405020304" charset="0"/>
            </a:endParaRPr>
          </a:p>
          <a:p>
            <a:endParaRPr lang="en-US" sz="2400" dirty="0"/>
          </a:p>
          <a:p>
            <a:endParaRPr lang="en-US" sz="2200" dirty="0">
              <a:latin typeface="Times New Roman" panose="02020603050405020304" charset="0"/>
              <a:ea typeface="Times New Roman" panose="02020603050405020304" charset="0"/>
              <a:cs typeface="Times New Roman" panose="02020603050405020304" charset="0"/>
            </a:endParaRPr>
          </a:p>
          <a:p>
            <a:endParaRPr lang="en-US" sz="2400" dirty="0">
              <a:latin typeface="Times New Roman" panose="02020603050405020304" charset="0"/>
              <a:ea typeface="Times New Roman" panose="02020603050405020304" charset="0"/>
              <a:cs typeface="Times New Roman" panose="02020603050405020304" charset="0"/>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927517"/>
          </a:xfrm>
        </p:spPr>
        <p:txBody>
          <a:bodyPr>
            <a:noAutofit/>
          </a:bodyPr>
          <a:lstStyle/>
          <a:p>
            <a:r>
              <a:rPr lang="en-US" sz="4200" dirty="0">
                <a:latin typeface="Times New Roman" panose="02020603050405020304" charset="0"/>
                <a:ea typeface="Times New Roman" panose="02020603050405020304" charset="0"/>
                <a:cs typeface="Times New Roman" panose="02020603050405020304" charset="0"/>
              </a:rPr>
              <a:t>Understanding Your Audience and Finding Your Niche </a:t>
            </a:r>
            <a:r>
              <a:rPr lang="en-US" sz="4200" dirty="0" smtClean="0">
                <a:latin typeface="Times New Roman" panose="02020603050405020304" charset="0"/>
                <a:ea typeface="Times New Roman" panose="02020603050405020304" charset="0"/>
                <a:cs typeface="Times New Roman" panose="02020603050405020304" charset="0"/>
              </a:rPr>
              <a:t>(8)</a:t>
            </a:r>
            <a:endParaRPr lang="en-US" sz="4200" dirty="0">
              <a:latin typeface="Times New Roman" panose="02020603050405020304" charset="0"/>
              <a:ea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43467" y="1640644"/>
            <a:ext cx="10905066" cy="4749340"/>
          </a:xfrm>
        </p:spPr>
        <p:txBody>
          <a:bodyPr>
            <a:normAutofit/>
          </a:bodyPr>
          <a:lstStyle/>
          <a:p>
            <a:r>
              <a:rPr lang="en-US" sz="2200" b="1" dirty="0">
                <a:latin typeface="Times New Roman" panose="02020603050405020304" charset="0"/>
                <a:ea typeface="Times New Roman" panose="02020603050405020304" charset="0"/>
                <a:cs typeface="Times New Roman" panose="02020603050405020304" charset="0"/>
              </a:rPr>
              <a:t>Segmenting Your Site’s </a:t>
            </a:r>
            <a:r>
              <a:rPr lang="en-US" sz="2200" b="1" dirty="0" smtClean="0">
                <a:latin typeface="Times New Roman" panose="02020603050405020304" charset="0"/>
                <a:ea typeface="Times New Roman" panose="02020603050405020304" charset="0"/>
                <a:cs typeface="Times New Roman" panose="02020603050405020304" charset="0"/>
              </a:rPr>
              <a:t>Audience: </a:t>
            </a:r>
            <a:r>
              <a:rPr lang="en-US" sz="2200" dirty="0" smtClean="0">
                <a:latin typeface="Times New Roman" panose="02020603050405020304" charset="0"/>
                <a:ea typeface="Times New Roman" panose="02020603050405020304" charset="0"/>
                <a:cs typeface="Times New Roman" panose="02020603050405020304" charset="0"/>
              </a:rPr>
              <a:t>Let’s </a:t>
            </a:r>
            <a:r>
              <a:rPr lang="en-US" sz="2200" dirty="0">
                <a:latin typeface="Times New Roman" panose="02020603050405020304" charset="0"/>
                <a:ea typeface="Times New Roman" panose="02020603050405020304" charset="0"/>
                <a:cs typeface="Times New Roman" panose="02020603050405020304" charset="0"/>
              </a:rPr>
              <a:t>not forget the audience! It is important for the SEO practitioner to understand the target audience. </a:t>
            </a:r>
            <a:endParaRPr lang="en-US" sz="2200" dirty="0" smtClean="0">
              <a:latin typeface="Times New Roman" panose="02020603050405020304" charset="0"/>
              <a:ea typeface="Times New Roman" panose="02020603050405020304" charset="0"/>
              <a:cs typeface="Times New Roman" panose="02020603050405020304" charset="0"/>
            </a:endParaRPr>
          </a:p>
          <a:p>
            <a:r>
              <a:rPr lang="en-US" sz="2200" dirty="0" smtClean="0">
                <a:latin typeface="Times New Roman" panose="02020603050405020304" charset="0"/>
                <a:ea typeface="Times New Roman" panose="02020603050405020304" charset="0"/>
                <a:cs typeface="Times New Roman" panose="02020603050405020304" charset="0"/>
              </a:rPr>
              <a:t>For </a:t>
            </a:r>
            <a:r>
              <a:rPr lang="en-US" sz="2200" dirty="0">
                <a:latin typeface="Times New Roman" panose="02020603050405020304" charset="0"/>
                <a:ea typeface="Times New Roman" panose="02020603050405020304" charset="0"/>
                <a:cs typeface="Times New Roman" panose="02020603050405020304" charset="0"/>
              </a:rPr>
              <a:t>example, Site A may be a website that sells sneakers. </a:t>
            </a:r>
            <a:endParaRPr lang="en-US" sz="2200" dirty="0" smtClean="0">
              <a:latin typeface="Times New Roman" panose="02020603050405020304" charset="0"/>
              <a:ea typeface="Times New Roman" panose="02020603050405020304" charset="0"/>
              <a:cs typeface="Times New Roman" panose="02020603050405020304" charset="0"/>
            </a:endParaRPr>
          </a:p>
          <a:p>
            <a:r>
              <a:rPr lang="en-US" sz="2200" dirty="0" smtClean="0">
                <a:latin typeface="Times New Roman" panose="02020603050405020304" charset="0"/>
                <a:ea typeface="Times New Roman" panose="02020603050405020304" charset="0"/>
                <a:cs typeface="Times New Roman" panose="02020603050405020304" charset="0"/>
              </a:rPr>
              <a:t>As </a:t>
            </a:r>
            <a:r>
              <a:rPr lang="en-US" sz="2200" dirty="0">
                <a:latin typeface="Times New Roman" panose="02020603050405020304" charset="0"/>
                <a:ea typeface="Times New Roman" panose="02020603050405020304" charset="0"/>
                <a:cs typeface="Times New Roman" panose="02020603050405020304" charset="0"/>
              </a:rPr>
              <a:t>a result, the site’s developers go out and implement a brilliant campaign to rank for the “sneaker” terms they consider relevant. Being young and energetic, they focus on the way their peers search for sneakers—but what if the target audience for the sneakers Site A sells are age 50 or older? </a:t>
            </a:r>
            <a:endParaRPr lang="en-US" sz="2200" dirty="0" smtClean="0">
              <a:latin typeface="Times New Roman" panose="02020603050405020304" charset="0"/>
              <a:ea typeface="Times New Roman" panose="02020603050405020304" charset="0"/>
              <a:cs typeface="Times New Roman" panose="02020603050405020304" charset="0"/>
            </a:endParaRPr>
          </a:p>
          <a:p>
            <a:r>
              <a:rPr lang="en-US" sz="2200" dirty="0" smtClean="0">
                <a:latin typeface="Times New Roman" panose="02020603050405020304" charset="0"/>
                <a:ea typeface="Times New Roman" panose="02020603050405020304" charset="0"/>
                <a:cs typeface="Times New Roman" panose="02020603050405020304" charset="0"/>
              </a:rPr>
              <a:t>This </a:t>
            </a:r>
            <a:r>
              <a:rPr lang="en-US" sz="2200" dirty="0">
                <a:latin typeface="Times New Roman" panose="02020603050405020304" charset="0"/>
                <a:ea typeface="Times New Roman" panose="02020603050405020304" charset="0"/>
                <a:cs typeface="Times New Roman" panose="02020603050405020304" charset="0"/>
              </a:rPr>
              <a:t>segmentation goes to the very core of deciding what pages to create on your site, and what content to put on them. </a:t>
            </a:r>
            <a:endParaRPr lang="en-US" sz="2200" dirty="0">
              <a:latin typeface="Times New Roman" panose="02020603050405020304" charset="0"/>
              <a:ea typeface="Times New Roman" panose="02020603050405020304" charset="0"/>
              <a:cs typeface="Times New Roman" panose="02020603050405020304" charset="0"/>
            </a:endParaRPr>
          </a:p>
          <a:p>
            <a:endParaRPr lang="en-US" sz="2400" dirty="0"/>
          </a:p>
          <a:p>
            <a:endParaRPr lang="en-US" sz="2200" dirty="0">
              <a:latin typeface="Times New Roman" panose="02020603050405020304" charset="0"/>
              <a:ea typeface="Times New Roman" panose="02020603050405020304" charset="0"/>
              <a:cs typeface="Times New Roman" panose="02020603050405020304" charset="0"/>
            </a:endParaRPr>
          </a:p>
          <a:p>
            <a:endParaRPr lang="en-US" sz="2400" dirty="0">
              <a:latin typeface="Times New Roman" panose="02020603050405020304" charset="0"/>
              <a:ea typeface="Times New Roman" panose="02020603050405020304" charset="0"/>
              <a:cs typeface="Times New Roman" panose="02020603050405020304" charset="0"/>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pPr fontAlgn="base"/>
            <a:r>
              <a:rPr lang="en-US" sz="4200" dirty="0" smtClean="0">
                <a:latin typeface="Times New Roman" panose="02020603050405020304" charset="0"/>
                <a:ea typeface="Times New Roman" panose="02020603050405020304" charset="0"/>
                <a:cs typeface="Times New Roman" panose="02020603050405020304" charset="0"/>
              </a:rPr>
              <a:t>Topics Covered</a:t>
            </a:r>
            <a:endParaRPr lang="en-US" sz="4200" dirty="0">
              <a:latin typeface="Times New Roman" panose="02020603050405020304" charset="0"/>
              <a:ea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43467" y="1457471"/>
            <a:ext cx="10905066" cy="4719492"/>
          </a:xfrm>
        </p:spPr>
        <p:txBody>
          <a:bodyPr>
            <a:normAutofit/>
          </a:bodyPr>
          <a:lstStyle/>
          <a:p>
            <a:r>
              <a:rPr lang="en-US" sz="2200" dirty="0">
                <a:latin typeface="Times New Roman" panose="02020603050405020304" charset="0"/>
                <a:ea typeface="Times New Roman" panose="02020603050405020304" charset="0"/>
                <a:cs typeface="Times New Roman" panose="02020603050405020304" charset="0"/>
              </a:rPr>
              <a:t>Discuss strategic goals for SEO practitioners</a:t>
            </a:r>
            <a:endParaRPr lang="en-US" sz="2200" dirty="0">
              <a:latin typeface="Times New Roman" panose="02020603050405020304" charset="0"/>
              <a:ea typeface="Times New Roman" panose="02020603050405020304" charset="0"/>
              <a:cs typeface="Times New Roman" panose="02020603050405020304" charset="0"/>
            </a:endParaRPr>
          </a:p>
          <a:p>
            <a:r>
              <a:rPr lang="en-US" sz="2200" dirty="0">
                <a:latin typeface="Times New Roman" panose="02020603050405020304" charset="0"/>
                <a:ea typeface="Times New Roman" panose="02020603050405020304" charset="0"/>
                <a:cs typeface="Times New Roman" panose="02020603050405020304" charset="0"/>
              </a:rPr>
              <a:t>Develop an SEO plan prior to site </a:t>
            </a:r>
            <a:r>
              <a:rPr lang="en-US" sz="2200" dirty="0" smtClean="0">
                <a:latin typeface="Times New Roman" panose="02020603050405020304" charset="0"/>
                <a:ea typeface="Times New Roman" panose="02020603050405020304" charset="0"/>
                <a:cs typeface="Times New Roman" panose="02020603050405020304" charset="0"/>
              </a:rPr>
              <a:t>development</a:t>
            </a:r>
            <a:endParaRPr lang="en-US" sz="2200" dirty="0" smtClean="0">
              <a:latin typeface="Times New Roman" panose="02020603050405020304" charset="0"/>
              <a:ea typeface="Times New Roman" panose="02020603050405020304" charset="0"/>
              <a:cs typeface="Times New Roman" panose="02020603050405020304" charset="0"/>
            </a:endParaRPr>
          </a:p>
          <a:p>
            <a:r>
              <a:rPr lang="en-US" sz="2200" dirty="0">
                <a:latin typeface="Times New Roman" panose="02020603050405020304" charset="0"/>
                <a:ea typeface="Times New Roman" panose="02020603050405020304" charset="0"/>
                <a:cs typeface="Times New Roman" panose="02020603050405020304" charset="0"/>
              </a:rPr>
              <a:t>Understanding Your Audience and Finding Your Niche</a:t>
            </a:r>
            <a:endParaRPr lang="en-US" sz="2200" dirty="0">
              <a:latin typeface="Times New Roman" panose="02020603050405020304" charset="0"/>
              <a:ea typeface="Times New Roman" panose="02020603050405020304" charset="0"/>
              <a:cs typeface="Times New Roman" panose="02020603050405020304" charset="0"/>
            </a:endParaRPr>
          </a:p>
          <a:p>
            <a:r>
              <a:rPr lang="en-US" sz="2200" dirty="0">
                <a:latin typeface="Times New Roman" panose="02020603050405020304" charset="0"/>
                <a:ea typeface="Times New Roman" panose="02020603050405020304" charset="0"/>
                <a:cs typeface="Times New Roman" panose="02020603050405020304" charset="0"/>
              </a:rPr>
              <a:t>Discuss SEO for raw traffic, </a:t>
            </a:r>
            <a:r>
              <a:rPr lang="en-US" sz="2200" dirty="0" err="1">
                <a:latin typeface="Times New Roman" panose="02020603050405020304" charset="0"/>
                <a:ea typeface="Times New Roman" panose="02020603050405020304" charset="0"/>
                <a:cs typeface="Times New Roman" panose="02020603050405020304" charset="0"/>
              </a:rPr>
              <a:t>eCommerce</a:t>
            </a:r>
            <a:r>
              <a:rPr lang="en-US" sz="2200" dirty="0">
                <a:latin typeface="Times New Roman" panose="02020603050405020304" charset="0"/>
                <a:ea typeface="Times New Roman" panose="02020603050405020304" charset="0"/>
                <a:cs typeface="Times New Roman" panose="02020603050405020304" charset="0"/>
              </a:rPr>
              <a:t> sales, direct marketing, and reputation management</a:t>
            </a:r>
            <a:endParaRPr lang="en-US" sz="2200" dirty="0">
              <a:latin typeface="Times New Roman" panose="02020603050405020304" charset="0"/>
              <a:ea typeface="Times New Roman" panose="02020603050405020304" charset="0"/>
              <a:cs typeface="Times New Roman" panose="02020603050405020304" charset="0"/>
            </a:endParaRPr>
          </a:p>
          <a:p>
            <a:r>
              <a:rPr lang="en-US" sz="2200" dirty="0">
                <a:latin typeface="Times New Roman" panose="02020603050405020304" charset="0"/>
                <a:ea typeface="Times New Roman" panose="02020603050405020304" charset="0"/>
                <a:cs typeface="Times New Roman" panose="02020603050405020304" charset="0"/>
              </a:rPr>
              <a:t>Discuss SWOT Analysis for SEO Planning and Evaluation</a:t>
            </a:r>
            <a:endParaRPr lang="en-US" sz="2200" dirty="0">
              <a:latin typeface="Times New Roman" panose="02020603050405020304" charset="0"/>
              <a:ea typeface="Times New Roman" panose="02020603050405020304" charset="0"/>
              <a:cs typeface="Times New Roman" panose="02020603050405020304" charset="0"/>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927517"/>
          </a:xfrm>
        </p:spPr>
        <p:txBody>
          <a:bodyPr>
            <a:noAutofit/>
          </a:bodyPr>
          <a:lstStyle/>
          <a:p>
            <a:r>
              <a:rPr lang="en-US" sz="4200" dirty="0">
                <a:latin typeface="Times New Roman" panose="02020603050405020304" charset="0"/>
                <a:ea typeface="Times New Roman" panose="02020603050405020304" charset="0"/>
                <a:cs typeface="Times New Roman" panose="02020603050405020304" charset="0"/>
              </a:rPr>
              <a:t>Understanding Your Audience and Finding Your Niche </a:t>
            </a:r>
            <a:r>
              <a:rPr lang="en-US" sz="4200" dirty="0" smtClean="0">
                <a:latin typeface="Times New Roman" panose="02020603050405020304" charset="0"/>
                <a:ea typeface="Times New Roman" panose="02020603050405020304" charset="0"/>
                <a:cs typeface="Times New Roman" panose="02020603050405020304" charset="0"/>
              </a:rPr>
              <a:t>(9)</a:t>
            </a:r>
            <a:endParaRPr lang="en-US" sz="4200" dirty="0">
              <a:latin typeface="Times New Roman" panose="02020603050405020304" charset="0"/>
              <a:ea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43467" y="1640644"/>
            <a:ext cx="10905066" cy="4749340"/>
          </a:xfrm>
        </p:spPr>
        <p:txBody>
          <a:bodyPr>
            <a:normAutofit/>
          </a:bodyPr>
          <a:lstStyle/>
          <a:p>
            <a:r>
              <a:rPr lang="en-US" sz="2200" b="1" dirty="0">
                <a:latin typeface="Times New Roman" panose="02020603050405020304" charset="0"/>
                <a:ea typeface="Times New Roman" panose="02020603050405020304" charset="0"/>
                <a:cs typeface="Times New Roman" panose="02020603050405020304" charset="0"/>
              </a:rPr>
              <a:t>Segmenting Your Site’s </a:t>
            </a:r>
            <a:r>
              <a:rPr lang="en-US" sz="2200" b="1" dirty="0" smtClean="0">
                <a:latin typeface="Times New Roman" panose="02020603050405020304" charset="0"/>
                <a:ea typeface="Times New Roman" panose="02020603050405020304" charset="0"/>
                <a:cs typeface="Times New Roman" panose="02020603050405020304" charset="0"/>
              </a:rPr>
              <a:t>Audience: </a:t>
            </a:r>
            <a:r>
              <a:rPr lang="en-US" sz="2200" dirty="0">
                <a:latin typeface="Times New Roman" panose="02020603050405020304" charset="0"/>
                <a:ea typeface="Times New Roman" panose="02020603050405020304" charset="0"/>
                <a:cs typeface="Times New Roman" panose="02020603050405020304" charset="0"/>
              </a:rPr>
              <a:t>The target audience for Site A (the over-50 crowd) may use different search terms than the younger generation to search for </a:t>
            </a:r>
            <a:r>
              <a:rPr lang="en-US" sz="2200" dirty="0" smtClean="0">
                <a:latin typeface="Times New Roman" panose="02020603050405020304" charset="0"/>
                <a:ea typeface="Times New Roman" panose="02020603050405020304" charset="0"/>
                <a:cs typeface="Times New Roman" panose="02020603050405020304" charset="0"/>
              </a:rPr>
              <a:t>sneakers, </a:t>
            </a:r>
            <a:r>
              <a:rPr lang="en-US" sz="2200" dirty="0">
                <a:latin typeface="Times New Roman" panose="02020603050405020304" charset="0"/>
                <a:ea typeface="Times New Roman" panose="02020603050405020304" charset="0"/>
                <a:cs typeface="Times New Roman" panose="02020603050405020304" charset="0"/>
              </a:rPr>
              <a:t>which means Site A may well be bringing in search traffic from people who are not interested in its products, and not bringing in traffic from those who might be</a:t>
            </a:r>
            <a:r>
              <a:rPr lang="en-US" sz="2200" dirty="0" smtClean="0">
                <a:latin typeface="Times New Roman" panose="02020603050405020304" charset="0"/>
                <a:ea typeface="Times New Roman" panose="02020603050405020304" charset="0"/>
                <a:cs typeface="Times New Roman" panose="02020603050405020304" charset="0"/>
              </a:rPr>
              <a:t>!</a:t>
            </a:r>
            <a:endParaRPr lang="en-US" sz="2200" dirty="0" smtClean="0">
              <a:latin typeface="Times New Roman" panose="02020603050405020304" charset="0"/>
              <a:ea typeface="Times New Roman" panose="02020603050405020304" charset="0"/>
              <a:cs typeface="Times New Roman" panose="02020603050405020304" charset="0"/>
            </a:endParaRPr>
          </a:p>
          <a:p>
            <a:r>
              <a:rPr lang="en-US" sz="2200" dirty="0" smtClean="0">
                <a:latin typeface="Times New Roman" panose="02020603050405020304" charset="0"/>
                <a:ea typeface="Times New Roman" panose="02020603050405020304" charset="0"/>
                <a:cs typeface="Times New Roman" panose="02020603050405020304" charset="0"/>
              </a:rPr>
              <a:t>For </a:t>
            </a:r>
            <a:r>
              <a:rPr lang="en-US" sz="2200" dirty="0">
                <a:latin typeface="Times New Roman" panose="02020603050405020304" charset="0"/>
                <a:ea typeface="Times New Roman" panose="02020603050405020304" charset="0"/>
                <a:cs typeface="Times New Roman" panose="02020603050405020304" charset="0"/>
              </a:rPr>
              <a:t>example, </a:t>
            </a:r>
            <a:r>
              <a:rPr lang="en-US" sz="2200" dirty="0" err="1">
                <a:latin typeface="Times New Roman" panose="02020603050405020304" charset="0"/>
                <a:ea typeface="Times New Roman" panose="02020603050405020304" charset="0"/>
                <a:cs typeface="Times New Roman" panose="02020603050405020304" charset="0"/>
              </a:rPr>
              <a:t>Skechers</a:t>
            </a:r>
            <a:r>
              <a:rPr lang="en-US" sz="2200" dirty="0">
                <a:latin typeface="Times New Roman" panose="02020603050405020304" charset="0"/>
                <a:ea typeface="Times New Roman" panose="02020603050405020304" charset="0"/>
                <a:cs typeface="Times New Roman" panose="02020603050405020304" charset="0"/>
              </a:rPr>
              <a:t>, a California-based shoe company, made the business decision to pivot from being a youth brand to </a:t>
            </a:r>
            <a:r>
              <a:rPr lang="en-US" sz="2200" dirty="0" smtClean="0">
                <a:latin typeface="Times New Roman" panose="02020603050405020304" charset="0"/>
                <a:ea typeface="Times New Roman" panose="02020603050405020304" charset="0"/>
                <a:cs typeface="Times New Roman" panose="02020603050405020304" charset="0"/>
              </a:rPr>
              <a:t>targeting </a:t>
            </a:r>
            <a:r>
              <a:rPr lang="en-US" sz="2200" dirty="0">
                <a:latin typeface="Times New Roman" panose="02020603050405020304" charset="0"/>
                <a:ea typeface="Times New Roman" panose="02020603050405020304" charset="0"/>
                <a:cs typeface="Times New Roman" panose="02020603050405020304" charset="0"/>
              </a:rPr>
              <a:t>an older demographic with their shoes—so an SEO strategy for selling </a:t>
            </a:r>
            <a:r>
              <a:rPr lang="en-US" sz="2200" dirty="0" err="1">
                <a:latin typeface="Times New Roman" panose="02020603050405020304" charset="0"/>
                <a:ea typeface="Times New Roman" panose="02020603050405020304" charset="0"/>
                <a:cs typeface="Times New Roman" panose="02020603050405020304" charset="0"/>
              </a:rPr>
              <a:t>Skechers</a:t>
            </a:r>
            <a:r>
              <a:rPr lang="en-US" sz="2200" dirty="0">
                <a:latin typeface="Times New Roman" panose="02020603050405020304" charset="0"/>
                <a:ea typeface="Times New Roman" panose="02020603050405020304" charset="0"/>
                <a:cs typeface="Times New Roman" panose="02020603050405020304" charset="0"/>
              </a:rPr>
              <a:t> </a:t>
            </a:r>
            <a:r>
              <a:rPr lang="en-US" sz="2200" dirty="0" smtClean="0">
                <a:latin typeface="Times New Roman" panose="02020603050405020304" charset="0"/>
                <a:ea typeface="Times New Roman" panose="02020603050405020304" charset="0"/>
                <a:cs typeface="Times New Roman" panose="02020603050405020304" charset="0"/>
              </a:rPr>
              <a:t>sneakers </a:t>
            </a:r>
            <a:r>
              <a:rPr lang="en-US" sz="2200" dirty="0">
                <a:latin typeface="Times New Roman" panose="02020603050405020304" charset="0"/>
                <a:ea typeface="Times New Roman" panose="02020603050405020304" charset="0"/>
                <a:cs typeface="Times New Roman" panose="02020603050405020304" charset="0"/>
              </a:rPr>
              <a:t>at this stage, then, would be very different from an SEO strategy for the more youth-oriented Nike sneakers. </a:t>
            </a:r>
            <a:endParaRPr lang="en-US" sz="2200" dirty="0">
              <a:latin typeface="Times New Roman" panose="02020603050405020304" charset="0"/>
              <a:ea typeface="Times New Roman" panose="02020603050405020304" charset="0"/>
              <a:cs typeface="Times New Roman" panose="02020603050405020304" charset="0"/>
            </a:endParaRPr>
          </a:p>
          <a:p>
            <a:endParaRPr lang="en-US" sz="2400" dirty="0"/>
          </a:p>
          <a:p>
            <a:endParaRPr lang="en-US" sz="2200" dirty="0">
              <a:latin typeface="Times New Roman" panose="02020603050405020304" charset="0"/>
              <a:ea typeface="Times New Roman" panose="02020603050405020304" charset="0"/>
              <a:cs typeface="Times New Roman" panose="02020603050405020304" charset="0"/>
            </a:endParaRPr>
          </a:p>
          <a:p>
            <a:endParaRPr lang="en-US" sz="2400" dirty="0">
              <a:latin typeface="Times New Roman" panose="02020603050405020304" charset="0"/>
              <a:ea typeface="Times New Roman" panose="02020603050405020304" charset="0"/>
              <a:cs typeface="Times New Roman" panose="02020603050405020304" charset="0"/>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927517"/>
          </a:xfrm>
        </p:spPr>
        <p:txBody>
          <a:bodyPr>
            <a:normAutofit/>
          </a:bodyPr>
          <a:lstStyle/>
          <a:p>
            <a:r>
              <a:rPr lang="en-US" sz="4200" dirty="0">
                <a:latin typeface="Times New Roman" panose="02020603050405020304" charset="0"/>
                <a:ea typeface="Times New Roman" panose="02020603050405020304" charset="0"/>
                <a:cs typeface="Times New Roman" panose="02020603050405020304" charset="0"/>
              </a:rPr>
              <a:t>SEO for Raw Traffic </a:t>
            </a:r>
            <a:r>
              <a:rPr lang="en-US" sz="4200" dirty="0" smtClean="0">
                <a:latin typeface="Times New Roman" panose="02020603050405020304" charset="0"/>
                <a:ea typeface="Times New Roman" panose="02020603050405020304" charset="0"/>
                <a:cs typeface="Times New Roman" panose="02020603050405020304" charset="0"/>
              </a:rPr>
              <a:t>(1)</a:t>
            </a:r>
            <a:endParaRPr lang="en-US" sz="4200" dirty="0">
              <a:latin typeface="Times New Roman" panose="02020603050405020304" charset="0"/>
              <a:ea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43467" y="1339403"/>
            <a:ext cx="10905066" cy="5050582"/>
          </a:xfrm>
        </p:spPr>
        <p:txBody>
          <a:bodyPr>
            <a:normAutofit/>
          </a:bodyPr>
          <a:lstStyle/>
          <a:p>
            <a:r>
              <a:rPr lang="en-US" sz="2200" dirty="0" smtClean="0">
                <a:latin typeface="Times New Roman" panose="02020603050405020304" charset="0"/>
                <a:ea typeface="Times New Roman" panose="02020603050405020304" charset="0"/>
                <a:cs typeface="Times New Roman" panose="02020603050405020304" charset="0"/>
              </a:rPr>
              <a:t>Optimizing </a:t>
            </a:r>
            <a:r>
              <a:rPr lang="en-US" sz="2200" dirty="0">
                <a:latin typeface="Times New Roman" panose="02020603050405020304" charset="0"/>
                <a:ea typeface="Times New Roman" panose="02020603050405020304" charset="0"/>
                <a:cs typeface="Times New Roman" panose="02020603050405020304" charset="0"/>
              </a:rPr>
              <a:t>for search engines and creating thematically targeted content helps a site rank for key search queries, which typically leads to direct traffic, social sharing, and referral traffic from links as more and more people find, use, and enjoy the content you’ve produced. </a:t>
            </a:r>
            <a:endParaRPr lang="en-US" sz="2200" dirty="0" smtClean="0">
              <a:latin typeface="Times New Roman" panose="02020603050405020304" charset="0"/>
              <a:ea typeface="Times New Roman" panose="02020603050405020304" charset="0"/>
              <a:cs typeface="Times New Roman" panose="02020603050405020304" charset="0"/>
            </a:endParaRPr>
          </a:p>
          <a:p>
            <a:r>
              <a:rPr lang="en-US" sz="2200" dirty="0" smtClean="0">
                <a:latin typeface="Times New Roman" panose="02020603050405020304" charset="0"/>
                <a:ea typeface="Times New Roman" panose="02020603050405020304" charset="0"/>
                <a:cs typeface="Times New Roman" panose="02020603050405020304" charset="0"/>
              </a:rPr>
              <a:t>Thousands </a:t>
            </a:r>
            <a:r>
              <a:rPr lang="en-US" sz="2200" dirty="0">
                <a:latin typeface="Times New Roman" panose="02020603050405020304" charset="0"/>
                <a:ea typeface="Times New Roman" panose="02020603050405020304" charset="0"/>
                <a:cs typeface="Times New Roman" panose="02020603050405020304" charset="0"/>
              </a:rPr>
              <a:t>of sites on the Web leverage this traffic to serve </a:t>
            </a:r>
            <a:r>
              <a:rPr lang="en-US" sz="2200" dirty="0" smtClean="0">
                <a:latin typeface="Times New Roman" panose="02020603050405020304" charset="0"/>
                <a:ea typeface="Times New Roman" panose="02020603050405020304" charset="0"/>
                <a:cs typeface="Times New Roman" panose="02020603050405020304" charset="0"/>
              </a:rPr>
              <a:t>advertising</a:t>
            </a:r>
            <a:r>
              <a:rPr lang="en-US" sz="2200" dirty="0">
                <a:latin typeface="Times New Roman" panose="02020603050405020304" charset="0"/>
                <a:ea typeface="Times New Roman" panose="02020603050405020304" charset="0"/>
                <a:cs typeface="Times New Roman" panose="02020603050405020304" charset="0"/>
              </a:rPr>
              <a:t>, directly monetizing the traffic sent from the engines</a:t>
            </a:r>
            <a:r>
              <a:rPr lang="en-US" sz="2200" dirty="0" smtClean="0">
                <a:latin typeface="Times New Roman" panose="02020603050405020304" charset="0"/>
                <a:ea typeface="Times New Roman" panose="02020603050405020304" charset="0"/>
                <a:cs typeface="Times New Roman" panose="02020603050405020304" charset="0"/>
              </a:rPr>
              <a:t>.</a:t>
            </a:r>
            <a:endParaRPr lang="en-US" sz="2200" dirty="0" smtClean="0">
              <a:latin typeface="Times New Roman" panose="02020603050405020304" charset="0"/>
              <a:ea typeface="Times New Roman" panose="02020603050405020304" charset="0"/>
              <a:cs typeface="Times New Roman" panose="02020603050405020304" charset="0"/>
            </a:endParaRPr>
          </a:p>
          <a:p>
            <a:r>
              <a:rPr lang="en-US" sz="2200" dirty="0" smtClean="0">
                <a:latin typeface="Times New Roman" panose="02020603050405020304" charset="0"/>
                <a:ea typeface="Times New Roman" panose="02020603050405020304" charset="0"/>
                <a:cs typeface="Times New Roman" panose="02020603050405020304" charset="0"/>
              </a:rPr>
              <a:t> </a:t>
            </a:r>
            <a:r>
              <a:rPr lang="en-US" sz="2200" dirty="0">
                <a:latin typeface="Times New Roman" panose="02020603050405020304" charset="0"/>
                <a:ea typeface="Times New Roman" panose="02020603050405020304" charset="0"/>
                <a:cs typeface="Times New Roman" panose="02020603050405020304" charset="0"/>
              </a:rPr>
              <a:t>From banner ads to </a:t>
            </a:r>
            <a:r>
              <a:rPr lang="en-US" sz="2200" dirty="0" smtClean="0">
                <a:latin typeface="Times New Roman" panose="02020603050405020304" charset="0"/>
                <a:ea typeface="Times New Roman" panose="02020603050405020304" charset="0"/>
                <a:cs typeface="Times New Roman" panose="02020603050405020304" charset="0"/>
              </a:rPr>
              <a:t>contextual </a:t>
            </a:r>
            <a:r>
              <a:rPr lang="en-US" sz="2200" dirty="0">
                <a:latin typeface="Times New Roman" panose="02020603050405020304" charset="0"/>
                <a:ea typeface="Times New Roman" panose="02020603050405020304" charset="0"/>
                <a:cs typeface="Times New Roman" panose="02020603050405020304" charset="0"/>
              </a:rPr>
              <a:t>services such as Google’s AdSense, to affiliate and social media marketing, </a:t>
            </a:r>
            <a:r>
              <a:rPr lang="en-US" sz="2200" dirty="0" smtClean="0">
                <a:latin typeface="Times New Roman" panose="02020603050405020304" charset="0"/>
                <a:ea typeface="Times New Roman" panose="02020603050405020304" charset="0"/>
                <a:cs typeface="Times New Roman" panose="02020603050405020304" charset="0"/>
              </a:rPr>
              <a:t>Internet </a:t>
            </a:r>
            <a:r>
              <a:rPr lang="en-US" sz="2200" dirty="0">
                <a:latin typeface="Times New Roman" panose="02020603050405020304" charset="0"/>
                <a:ea typeface="Times New Roman" panose="02020603050405020304" charset="0"/>
                <a:cs typeface="Times New Roman" panose="02020603050405020304" charset="0"/>
              </a:rPr>
              <a:t>advertising spending has become a massive industry</a:t>
            </a:r>
            <a:r>
              <a:rPr lang="en-US" sz="2200" dirty="0" smtClean="0">
                <a:latin typeface="Times New Roman" panose="02020603050405020304" charset="0"/>
                <a:ea typeface="Times New Roman" panose="02020603050405020304" charset="0"/>
                <a:cs typeface="Times New Roman" panose="02020603050405020304" charset="0"/>
              </a:rPr>
              <a:t>.</a:t>
            </a:r>
            <a:endParaRPr lang="en-US" sz="2200" dirty="0" smtClean="0">
              <a:latin typeface="Times New Roman" panose="02020603050405020304" charset="0"/>
              <a:ea typeface="Times New Roman" panose="02020603050405020304" charset="0"/>
              <a:cs typeface="Times New Roman" panose="02020603050405020304" charset="0"/>
            </a:endParaRPr>
          </a:p>
          <a:p>
            <a:r>
              <a:rPr lang="en-US" sz="2200" dirty="0" smtClean="0">
                <a:latin typeface="Times New Roman" panose="02020603050405020304" charset="0"/>
                <a:ea typeface="Times New Roman" panose="02020603050405020304" charset="0"/>
                <a:cs typeface="Times New Roman" panose="02020603050405020304" charset="0"/>
              </a:rPr>
              <a:t> In October 2014, the Internet Advertising Bureau measured Internet advertising revenues for Q3 2014 at $12.4 </a:t>
            </a:r>
            <a:r>
              <a:rPr lang="en-US" sz="2200" dirty="0" err="1" smtClean="0">
                <a:latin typeface="Times New Roman" panose="02020603050405020304" charset="0"/>
                <a:ea typeface="Times New Roman" panose="02020603050405020304" charset="0"/>
                <a:cs typeface="Times New Roman" panose="02020603050405020304" charset="0"/>
              </a:rPr>
              <a:t>bil</a:t>
            </a:r>
            <a:r>
              <a:rPr lang="en-US" sz="2200" dirty="0" smtClean="0">
                <a:latin typeface="Times New Roman" panose="02020603050405020304" charset="0"/>
                <a:ea typeface="Times New Roman" panose="02020603050405020304" charset="0"/>
                <a:cs typeface="Times New Roman" panose="02020603050405020304" charset="0"/>
              </a:rPr>
              <a:t>- lion, a 17% increase over Q4 2013.1 </a:t>
            </a:r>
            <a:endParaRPr lang="en-US" sz="2200" dirty="0" smtClean="0">
              <a:latin typeface="Times New Roman" panose="02020603050405020304" charset="0"/>
              <a:ea typeface="Times New Roman" panose="02020603050405020304" charset="0"/>
              <a:cs typeface="Times New Roman" panose="02020603050405020304" charset="0"/>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927517"/>
          </a:xfrm>
        </p:spPr>
        <p:txBody>
          <a:bodyPr>
            <a:normAutofit/>
          </a:bodyPr>
          <a:lstStyle/>
          <a:p>
            <a:r>
              <a:rPr lang="en-US" sz="4200" dirty="0">
                <a:latin typeface="Times New Roman" panose="02020603050405020304" charset="0"/>
                <a:ea typeface="Times New Roman" panose="02020603050405020304" charset="0"/>
                <a:cs typeface="Times New Roman" panose="02020603050405020304" charset="0"/>
              </a:rPr>
              <a:t>SEO for Raw Traffic </a:t>
            </a:r>
            <a:r>
              <a:rPr lang="en-US" sz="4200" dirty="0" smtClean="0">
                <a:latin typeface="Times New Roman" panose="02020603050405020304" charset="0"/>
                <a:ea typeface="Times New Roman" panose="02020603050405020304" charset="0"/>
                <a:cs typeface="Times New Roman" panose="02020603050405020304" charset="0"/>
              </a:rPr>
              <a:t>(2)</a:t>
            </a:r>
            <a:endParaRPr lang="en-US" sz="4200" dirty="0">
              <a:latin typeface="Times New Roman" panose="02020603050405020304" charset="0"/>
              <a:ea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43467" y="1339403"/>
            <a:ext cx="10905066" cy="5050582"/>
          </a:xfrm>
        </p:spPr>
        <p:txBody>
          <a:bodyPr>
            <a:noAutofit/>
          </a:bodyPr>
          <a:lstStyle/>
          <a:p>
            <a:r>
              <a:rPr lang="en-US" sz="2200" dirty="0">
                <a:latin typeface="Times New Roman" panose="02020603050405020304" charset="0"/>
                <a:ea typeface="Times New Roman" panose="02020603050405020304" charset="0"/>
                <a:cs typeface="Times New Roman" panose="02020603050405020304" charset="0"/>
              </a:rPr>
              <a:t>Here are some factors to think about when considering SEO for raw traffic: </a:t>
            </a:r>
            <a:endParaRPr lang="en-US" sz="2200" dirty="0">
              <a:latin typeface="Times New Roman" panose="02020603050405020304" charset="0"/>
              <a:ea typeface="Times New Roman" panose="02020603050405020304" charset="0"/>
              <a:cs typeface="Times New Roman" panose="02020603050405020304" charset="0"/>
            </a:endParaRPr>
          </a:p>
          <a:p>
            <a:r>
              <a:rPr lang="en-US" sz="2200" b="1" i="1" dirty="0">
                <a:latin typeface="Times New Roman" panose="02020603050405020304" charset="0"/>
                <a:ea typeface="Times New Roman" panose="02020603050405020304" charset="0"/>
                <a:cs typeface="Times New Roman" panose="02020603050405020304" charset="0"/>
              </a:rPr>
              <a:t>When to employ SEO for raw traffic </a:t>
            </a:r>
            <a:endParaRPr lang="en-US" sz="2200" b="1" dirty="0">
              <a:latin typeface="Times New Roman" panose="02020603050405020304" charset="0"/>
              <a:ea typeface="Times New Roman" panose="02020603050405020304" charset="0"/>
              <a:cs typeface="Times New Roman" panose="02020603050405020304" charset="0"/>
            </a:endParaRPr>
          </a:p>
          <a:p>
            <a:r>
              <a:rPr lang="en-US" sz="2200" dirty="0">
                <a:latin typeface="Times New Roman" panose="02020603050405020304" charset="0"/>
                <a:ea typeface="Times New Roman" panose="02020603050405020304" charset="0"/>
                <a:cs typeface="Times New Roman" panose="02020603050405020304" charset="0"/>
              </a:rPr>
              <a:t>Use it when you can monetize traffic without actions or financial transactions </a:t>
            </a:r>
            <a:r>
              <a:rPr lang="en-US" sz="2200" dirty="0" err="1">
                <a:latin typeface="Times New Roman" panose="02020603050405020304" charset="0"/>
                <a:ea typeface="Times New Roman" panose="02020603050405020304" charset="0"/>
                <a:cs typeface="Times New Roman" panose="02020603050405020304" charset="0"/>
              </a:rPr>
              <a:t>tak</a:t>
            </a:r>
            <a:r>
              <a:rPr lang="en-US" sz="2200" dirty="0">
                <a:latin typeface="Times New Roman" panose="02020603050405020304" charset="0"/>
                <a:ea typeface="Times New Roman" panose="02020603050405020304" charset="0"/>
                <a:cs typeface="Times New Roman" panose="02020603050405020304" charset="0"/>
              </a:rPr>
              <a:t>- </a:t>
            </a:r>
            <a:r>
              <a:rPr lang="en-US" sz="2200" dirty="0" err="1">
                <a:latin typeface="Times New Roman" panose="02020603050405020304" charset="0"/>
                <a:ea typeface="Times New Roman" panose="02020603050405020304" charset="0"/>
                <a:cs typeface="Times New Roman" panose="02020603050405020304" charset="0"/>
              </a:rPr>
              <a:t>ing</a:t>
            </a:r>
            <a:r>
              <a:rPr lang="en-US" sz="2200" dirty="0">
                <a:latin typeface="Times New Roman" panose="02020603050405020304" charset="0"/>
                <a:ea typeface="Times New Roman" panose="02020603050405020304" charset="0"/>
                <a:cs typeface="Times New Roman" panose="02020603050405020304" charset="0"/>
              </a:rPr>
              <a:t> place on your site (usually through advertising</a:t>
            </a:r>
            <a:r>
              <a:rPr lang="en-US" sz="2200" dirty="0" smtClean="0">
                <a:latin typeface="Times New Roman" panose="02020603050405020304" charset="0"/>
                <a:ea typeface="Times New Roman" panose="02020603050405020304" charset="0"/>
                <a:cs typeface="Times New Roman" panose="02020603050405020304" charset="0"/>
              </a:rPr>
              <a:t>).</a:t>
            </a:r>
            <a:endParaRPr lang="en-US" sz="2200" dirty="0" smtClean="0">
              <a:latin typeface="Times New Roman" panose="02020603050405020304" charset="0"/>
              <a:ea typeface="Times New Roman" panose="02020603050405020304" charset="0"/>
              <a:cs typeface="Times New Roman" panose="02020603050405020304" charset="0"/>
            </a:endParaRPr>
          </a:p>
          <a:p>
            <a:r>
              <a:rPr lang="en-US" sz="2200" b="1" i="1" dirty="0">
                <a:latin typeface="Times New Roman" panose="02020603050405020304" charset="0"/>
                <a:ea typeface="Times New Roman" panose="02020603050405020304" charset="0"/>
                <a:cs typeface="Times New Roman" panose="02020603050405020304" charset="0"/>
              </a:rPr>
              <a:t>Keyword targeting </a:t>
            </a:r>
            <a:endParaRPr lang="en-US" sz="2200" b="1" dirty="0">
              <a:latin typeface="Times New Roman" panose="02020603050405020304" charset="0"/>
              <a:ea typeface="Times New Roman" panose="02020603050405020304" charset="0"/>
              <a:cs typeface="Times New Roman" panose="02020603050405020304" charset="0"/>
            </a:endParaRPr>
          </a:p>
          <a:p>
            <a:r>
              <a:rPr lang="en-US" sz="2200" dirty="0">
                <a:latin typeface="Times New Roman" panose="02020603050405020304" charset="0"/>
                <a:ea typeface="Times New Roman" panose="02020603050405020304" charset="0"/>
                <a:cs typeface="Times New Roman" panose="02020603050405020304" charset="0"/>
              </a:rPr>
              <a:t>Keyword targeting in this scenario can be very broad. The goal here isn’t typically to select specific keywords, but rather to create high-quality content that naturally targets interesting, searched-for terms. </a:t>
            </a:r>
            <a:endParaRPr lang="en-US" sz="2200" dirty="0" smtClean="0">
              <a:latin typeface="Times New Roman" panose="02020603050405020304" charset="0"/>
              <a:ea typeface="Times New Roman" panose="02020603050405020304" charset="0"/>
              <a:cs typeface="Times New Roman" panose="02020603050405020304" charset="0"/>
            </a:endParaRPr>
          </a:p>
          <a:p>
            <a:r>
              <a:rPr lang="en-US" sz="2200" dirty="0" smtClean="0">
                <a:latin typeface="Times New Roman" panose="02020603050405020304" charset="0"/>
                <a:ea typeface="Times New Roman" panose="02020603050405020304" charset="0"/>
                <a:cs typeface="Times New Roman" panose="02020603050405020304" charset="0"/>
              </a:rPr>
              <a:t>Instead </a:t>
            </a:r>
            <a:r>
              <a:rPr lang="en-US" sz="2200" dirty="0">
                <a:latin typeface="Times New Roman" panose="02020603050405020304" charset="0"/>
                <a:ea typeface="Times New Roman" panose="02020603050405020304" charset="0"/>
                <a:cs typeface="Times New Roman" panose="02020603050405020304" charset="0"/>
              </a:rPr>
              <a:t>of singular optimization on specific terms, the focus is on accessibility and best practices throughout the site to earn traffic through both high-volume and long-tail </a:t>
            </a:r>
            <a:r>
              <a:rPr lang="en-US" sz="2200" dirty="0" smtClean="0">
                <a:latin typeface="Times New Roman" panose="02020603050405020304" charset="0"/>
                <a:ea typeface="Times New Roman" panose="02020603050405020304" charset="0"/>
                <a:cs typeface="Times New Roman" panose="02020603050405020304" charset="0"/>
              </a:rPr>
              <a:t>queries.</a:t>
            </a:r>
            <a:endParaRPr lang="en-US" sz="2200" dirty="0" smtClean="0">
              <a:latin typeface="Times New Roman" panose="02020603050405020304" charset="0"/>
              <a:ea typeface="Times New Roman" panose="02020603050405020304" charset="0"/>
              <a:cs typeface="Times New Roman" panose="02020603050405020304" charset="0"/>
            </a:endParaRPr>
          </a:p>
          <a:p>
            <a:r>
              <a:rPr lang="en-US" sz="2200" dirty="0" smtClean="0">
                <a:latin typeface="Times New Roman" panose="02020603050405020304" charset="0"/>
                <a:ea typeface="Times New Roman" panose="02020603050405020304" charset="0"/>
                <a:cs typeface="Times New Roman" panose="02020603050405020304" charset="0"/>
              </a:rPr>
              <a:t> </a:t>
            </a:r>
            <a:r>
              <a:rPr lang="en-US" sz="2200" dirty="0">
                <a:latin typeface="Times New Roman" panose="02020603050405020304" charset="0"/>
                <a:ea typeface="Times New Roman" panose="02020603050405020304" charset="0"/>
                <a:cs typeface="Times New Roman" panose="02020603050405020304" charset="0"/>
              </a:rPr>
              <a:t>Concentrate efforts on great content, and use keyword- based optimization as a subsequent application to confirm the titles, headlines, </a:t>
            </a:r>
            <a:r>
              <a:rPr lang="en-US" sz="2200" dirty="0" smtClean="0">
                <a:latin typeface="Times New Roman" panose="02020603050405020304" charset="0"/>
                <a:ea typeface="Times New Roman" panose="02020603050405020304" charset="0"/>
                <a:cs typeface="Times New Roman" panose="02020603050405020304" charset="0"/>
              </a:rPr>
              <a:t>filenames</a:t>
            </a:r>
            <a:r>
              <a:rPr lang="en-US" sz="2200" dirty="0">
                <a:latin typeface="Times New Roman" panose="02020603050405020304" charset="0"/>
                <a:ea typeface="Times New Roman" panose="02020603050405020304" charset="0"/>
                <a:cs typeface="Times New Roman" panose="02020603050405020304" charset="0"/>
              </a:rPr>
              <a:t>, metadata, and other elements of the content you create. </a:t>
            </a:r>
            <a:endParaRPr lang="en-US" sz="2200" dirty="0">
              <a:latin typeface="Times New Roman" panose="02020603050405020304" charset="0"/>
              <a:ea typeface="Times New Roman" panose="02020603050405020304" charset="0"/>
              <a:cs typeface="Times New Roman" panose="02020603050405020304" charset="0"/>
            </a:endParaRPr>
          </a:p>
          <a:p>
            <a:endParaRPr lang="en-US" sz="2200" dirty="0">
              <a:latin typeface="Times New Roman" panose="02020603050405020304" charset="0"/>
              <a:ea typeface="Times New Roman" panose="02020603050405020304" charset="0"/>
              <a:cs typeface="Times New Roman" panose="02020603050405020304" charset="0"/>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927517"/>
          </a:xfrm>
        </p:spPr>
        <p:txBody>
          <a:bodyPr>
            <a:normAutofit/>
          </a:bodyPr>
          <a:lstStyle/>
          <a:p>
            <a:r>
              <a:rPr lang="en-US" sz="4200" dirty="0">
                <a:latin typeface="Times New Roman" panose="02020603050405020304" charset="0"/>
                <a:ea typeface="Times New Roman" panose="02020603050405020304" charset="0"/>
                <a:cs typeface="Times New Roman" panose="02020603050405020304" charset="0"/>
              </a:rPr>
              <a:t>SEO for Raw Traffic </a:t>
            </a:r>
            <a:r>
              <a:rPr lang="en-US" sz="4200" dirty="0" smtClean="0">
                <a:latin typeface="Times New Roman" panose="02020603050405020304" charset="0"/>
                <a:ea typeface="Times New Roman" panose="02020603050405020304" charset="0"/>
                <a:cs typeface="Times New Roman" panose="02020603050405020304" charset="0"/>
              </a:rPr>
              <a:t>(3)</a:t>
            </a:r>
            <a:endParaRPr lang="en-US" sz="4200" dirty="0">
              <a:latin typeface="Times New Roman" panose="02020603050405020304" charset="0"/>
              <a:ea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43467" y="1339403"/>
            <a:ext cx="10905066" cy="5050582"/>
          </a:xfrm>
        </p:spPr>
        <p:txBody>
          <a:bodyPr>
            <a:normAutofit/>
          </a:bodyPr>
          <a:lstStyle/>
          <a:p>
            <a:r>
              <a:rPr lang="en-US" sz="2200" dirty="0">
                <a:latin typeface="Times New Roman" panose="02020603050405020304" charset="0"/>
                <a:ea typeface="Times New Roman" panose="02020603050405020304" charset="0"/>
                <a:cs typeface="Times New Roman" panose="02020603050405020304" charset="0"/>
              </a:rPr>
              <a:t>Here are some factors to think about when considering SEO for raw traffic: </a:t>
            </a:r>
            <a:endParaRPr lang="en-US" sz="2200" dirty="0">
              <a:latin typeface="Times New Roman" panose="02020603050405020304" charset="0"/>
              <a:ea typeface="Times New Roman" panose="02020603050405020304" charset="0"/>
              <a:cs typeface="Times New Roman" panose="02020603050405020304" charset="0"/>
            </a:endParaRPr>
          </a:p>
          <a:p>
            <a:r>
              <a:rPr lang="en-US" sz="2200" b="1" i="1" dirty="0" smtClean="0">
                <a:latin typeface="Times New Roman" panose="02020603050405020304" charset="0"/>
                <a:ea typeface="Times New Roman" panose="02020603050405020304" charset="0"/>
                <a:cs typeface="Times New Roman" panose="02020603050405020304" charset="0"/>
              </a:rPr>
              <a:t>Page </a:t>
            </a:r>
            <a:r>
              <a:rPr lang="en-US" sz="2200" b="1" i="1" dirty="0">
                <a:latin typeface="Times New Roman" panose="02020603050405020304" charset="0"/>
                <a:ea typeface="Times New Roman" panose="02020603050405020304" charset="0"/>
                <a:cs typeface="Times New Roman" panose="02020603050405020304" charset="0"/>
              </a:rPr>
              <a:t>and content creation/optimization </a:t>
            </a:r>
            <a:endParaRPr lang="en-US" sz="2200" b="1" dirty="0">
              <a:latin typeface="Times New Roman" panose="02020603050405020304" charset="0"/>
              <a:ea typeface="Times New Roman" panose="02020603050405020304" charset="0"/>
              <a:cs typeface="Times New Roman" panose="02020603050405020304" charset="0"/>
            </a:endParaRPr>
          </a:p>
          <a:p>
            <a:r>
              <a:rPr lang="en-US" sz="2200" dirty="0">
                <a:latin typeface="Times New Roman" panose="02020603050405020304" charset="0"/>
                <a:ea typeface="Times New Roman" panose="02020603050405020304" charset="0"/>
                <a:cs typeface="Times New Roman" panose="02020603050405020304" charset="0"/>
              </a:rPr>
              <a:t>A shallow, highly </a:t>
            </a:r>
            <a:r>
              <a:rPr lang="en-US" sz="2200" dirty="0" err="1">
                <a:latin typeface="Times New Roman" panose="02020603050405020304" charset="0"/>
                <a:ea typeface="Times New Roman" panose="02020603050405020304" charset="0"/>
                <a:cs typeface="Times New Roman" panose="02020603050405020304" charset="0"/>
              </a:rPr>
              <a:t>crawlable</a:t>
            </a:r>
            <a:r>
              <a:rPr lang="en-US" sz="2200" dirty="0">
                <a:latin typeface="Times New Roman" panose="02020603050405020304" charset="0"/>
                <a:ea typeface="Times New Roman" panose="02020603050405020304" charset="0"/>
                <a:cs typeface="Times New Roman" panose="02020603050405020304" charset="0"/>
              </a:rPr>
              <a:t> link structure is critical to getting all of your content indexed—follow good information architecture </a:t>
            </a:r>
            <a:r>
              <a:rPr lang="en-US" sz="2200" dirty="0" smtClean="0">
                <a:latin typeface="Times New Roman" panose="02020603050405020304" charset="0"/>
                <a:ea typeface="Times New Roman" panose="02020603050405020304" charset="0"/>
                <a:cs typeface="Times New Roman" panose="02020603050405020304" charset="0"/>
              </a:rPr>
              <a:t>practices and </a:t>
            </a:r>
            <a:r>
              <a:rPr lang="en-US" sz="2200" dirty="0">
                <a:latin typeface="Times New Roman" panose="02020603050405020304" charset="0"/>
                <a:ea typeface="Times New Roman" panose="02020603050405020304" charset="0"/>
                <a:cs typeface="Times New Roman" panose="02020603050405020304" charset="0"/>
              </a:rPr>
              <a:t>use intelligent, detailed category and subcategory structures to get the most benefit out of your work</a:t>
            </a:r>
            <a:r>
              <a:rPr lang="en-US" sz="2200" dirty="0" smtClean="0">
                <a:latin typeface="Times New Roman" panose="02020603050405020304" charset="0"/>
                <a:ea typeface="Times New Roman" panose="02020603050405020304" charset="0"/>
                <a:cs typeface="Times New Roman" panose="02020603050405020304" charset="0"/>
              </a:rPr>
              <a:t>.</a:t>
            </a:r>
            <a:endParaRPr lang="en-US" sz="2200" dirty="0" smtClean="0">
              <a:latin typeface="Times New Roman" panose="02020603050405020304" charset="0"/>
              <a:ea typeface="Times New Roman" panose="02020603050405020304" charset="0"/>
              <a:cs typeface="Times New Roman" panose="02020603050405020304" charset="0"/>
            </a:endParaRPr>
          </a:p>
          <a:p>
            <a:r>
              <a:rPr lang="en-US" sz="2200" dirty="0" smtClean="0">
                <a:latin typeface="Times New Roman" panose="02020603050405020304" charset="0"/>
                <a:ea typeface="Times New Roman" panose="02020603050405020304" charset="0"/>
                <a:cs typeface="Times New Roman" panose="02020603050405020304" charset="0"/>
              </a:rPr>
              <a:t> </a:t>
            </a:r>
            <a:r>
              <a:rPr lang="en-US" sz="2200" dirty="0">
                <a:latin typeface="Times New Roman" panose="02020603050405020304" charset="0"/>
                <a:ea typeface="Times New Roman" panose="02020603050405020304" charset="0"/>
                <a:cs typeface="Times New Roman" panose="02020603050405020304" charset="0"/>
              </a:rPr>
              <a:t>You’ll also need to employ good on-page optimization in &lt;title&gt; tags, headlines, internal links, and so on, and make your articles easy to share and optimized for viral </a:t>
            </a:r>
            <a:r>
              <a:rPr lang="en-US" sz="2200" dirty="0" smtClean="0">
                <a:latin typeface="Times New Roman" panose="02020603050405020304" charset="0"/>
                <a:ea typeface="Times New Roman" panose="02020603050405020304" charset="0"/>
                <a:cs typeface="Times New Roman" panose="02020603050405020304" charset="0"/>
              </a:rPr>
              <a:t>spreading</a:t>
            </a:r>
            <a:endParaRPr lang="en-US" sz="2200" dirty="0">
              <a:latin typeface="Times New Roman" panose="02020603050405020304" charset="0"/>
              <a:ea typeface="Times New Roman" panose="02020603050405020304" charset="0"/>
              <a:cs typeface="Times New Roman" panose="02020603050405020304" charset="0"/>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927517"/>
          </a:xfrm>
        </p:spPr>
        <p:txBody>
          <a:bodyPr>
            <a:normAutofit/>
          </a:bodyPr>
          <a:lstStyle/>
          <a:p>
            <a:r>
              <a:rPr lang="en-US" sz="4200" dirty="0">
                <a:latin typeface="Times New Roman" panose="02020603050405020304" charset="0"/>
                <a:ea typeface="Times New Roman" panose="02020603050405020304" charset="0"/>
                <a:cs typeface="Times New Roman" panose="02020603050405020304" charset="0"/>
              </a:rPr>
              <a:t>SEO for Ecommerce Sales </a:t>
            </a:r>
            <a:r>
              <a:rPr lang="en-US" sz="4200" dirty="0" smtClean="0">
                <a:latin typeface="Times New Roman" panose="02020603050405020304" charset="0"/>
                <a:ea typeface="Times New Roman" panose="02020603050405020304" charset="0"/>
                <a:cs typeface="Times New Roman" panose="02020603050405020304" charset="0"/>
              </a:rPr>
              <a:t>(1)</a:t>
            </a:r>
            <a:endParaRPr lang="en-US" sz="4200" dirty="0">
              <a:latin typeface="Times New Roman" panose="02020603050405020304" charset="0"/>
              <a:ea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43467" y="1339403"/>
            <a:ext cx="10905066" cy="5050582"/>
          </a:xfrm>
        </p:spPr>
        <p:txBody>
          <a:bodyPr>
            <a:normAutofit/>
          </a:bodyPr>
          <a:lstStyle/>
          <a:p>
            <a:r>
              <a:rPr lang="en-US" sz="2200" dirty="0" smtClean="0">
                <a:latin typeface="Times New Roman" panose="02020603050405020304" charset="0"/>
                <a:ea typeface="Times New Roman" panose="02020603050405020304" charset="0"/>
                <a:cs typeface="Times New Roman" panose="02020603050405020304" charset="0"/>
              </a:rPr>
              <a:t>One </a:t>
            </a:r>
            <a:r>
              <a:rPr lang="en-US" sz="2200" dirty="0">
                <a:latin typeface="Times New Roman" panose="02020603050405020304" charset="0"/>
                <a:ea typeface="Times New Roman" panose="02020603050405020304" charset="0"/>
                <a:cs typeface="Times New Roman" panose="02020603050405020304" charset="0"/>
              </a:rPr>
              <a:t>of the most direct monetization strategies for SEO is driving relevant traffic to an ecommerce shop to boost sales. Search traffic is among the highest quality traffic on the Web, primarily because a search user has expressed a specific interest through his query, and when this matches a service, product, or brand a website carries, </a:t>
            </a:r>
            <a:r>
              <a:rPr lang="en-US" sz="2200" dirty="0" smtClean="0">
                <a:latin typeface="Times New Roman" panose="02020603050405020304" charset="0"/>
                <a:ea typeface="Times New Roman" panose="02020603050405020304" charset="0"/>
                <a:cs typeface="Times New Roman" panose="02020603050405020304" charset="0"/>
              </a:rPr>
              <a:t>conversion </a:t>
            </a:r>
            <a:r>
              <a:rPr lang="en-US" sz="2200" dirty="0">
                <a:latin typeface="Times New Roman" panose="02020603050405020304" charset="0"/>
                <a:ea typeface="Times New Roman" panose="02020603050405020304" charset="0"/>
                <a:cs typeface="Times New Roman" panose="02020603050405020304" charset="0"/>
              </a:rPr>
              <a:t>rates are often extremely high. </a:t>
            </a:r>
            <a:endParaRPr lang="en-US" sz="2200" dirty="0" smtClean="0">
              <a:latin typeface="Times New Roman" panose="02020603050405020304" charset="0"/>
              <a:ea typeface="Times New Roman" panose="02020603050405020304" charset="0"/>
              <a:cs typeface="Times New Roman" panose="02020603050405020304" charset="0"/>
            </a:endParaRPr>
          </a:p>
          <a:p>
            <a:r>
              <a:rPr lang="en-US" sz="2200" dirty="0" smtClean="0">
                <a:latin typeface="Times New Roman" panose="02020603050405020304" charset="0"/>
                <a:ea typeface="Times New Roman" panose="02020603050405020304" charset="0"/>
                <a:cs typeface="Times New Roman" panose="02020603050405020304" charset="0"/>
              </a:rPr>
              <a:t>Here </a:t>
            </a:r>
            <a:r>
              <a:rPr lang="en-US" sz="2200" dirty="0">
                <a:latin typeface="Times New Roman" panose="02020603050405020304" charset="0"/>
                <a:ea typeface="Times New Roman" panose="02020603050405020304" charset="0"/>
                <a:cs typeface="Times New Roman" panose="02020603050405020304" charset="0"/>
              </a:rPr>
              <a:t>are some factors to think about when </a:t>
            </a:r>
            <a:r>
              <a:rPr lang="en-US" sz="2200" dirty="0" smtClean="0">
                <a:latin typeface="Times New Roman" panose="02020603050405020304" charset="0"/>
                <a:ea typeface="Times New Roman" panose="02020603050405020304" charset="0"/>
                <a:cs typeface="Times New Roman" panose="02020603050405020304" charset="0"/>
              </a:rPr>
              <a:t>considering </a:t>
            </a:r>
            <a:r>
              <a:rPr lang="en-US" sz="2200" dirty="0">
                <a:latin typeface="Times New Roman" panose="02020603050405020304" charset="0"/>
                <a:ea typeface="Times New Roman" panose="02020603050405020304" charset="0"/>
                <a:cs typeface="Times New Roman" panose="02020603050405020304" charset="0"/>
              </a:rPr>
              <a:t>SEO for ecommerce sales: </a:t>
            </a:r>
            <a:endParaRPr lang="en-US" sz="2200" dirty="0">
              <a:latin typeface="Times New Roman" panose="02020603050405020304" charset="0"/>
              <a:ea typeface="Times New Roman" panose="02020603050405020304" charset="0"/>
              <a:cs typeface="Times New Roman" panose="02020603050405020304" charset="0"/>
            </a:endParaRPr>
          </a:p>
          <a:p>
            <a:r>
              <a:rPr lang="en-US" sz="2200" b="1" i="1" dirty="0">
                <a:latin typeface="Times New Roman" panose="02020603050405020304" charset="0"/>
                <a:ea typeface="Times New Roman" panose="02020603050405020304" charset="0"/>
                <a:cs typeface="Times New Roman" panose="02020603050405020304" charset="0"/>
              </a:rPr>
              <a:t>When to employ SEO for ecommerce sales </a:t>
            </a:r>
            <a:endParaRPr lang="en-US" sz="2200" b="1" dirty="0">
              <a:latin typeface="Times New Roman" panose="02020603050405020304" charset="0"/>
              <a:ea typeface="Times New Roman" panose="02020603050405020304" charset="0"/>
              <a:cs typeface="Times New Roman" panose="02020603050405020304" charset="0"/>
            </a:endParaRPr>
          </a:p>
          <a:p>
            <a:r>
              <a:rPr lang="en-US" sz="2200" dirty="0">
                <a:latin typeface="Times New Roman" panose="02020603050405020304" charset="0"/>
                <a:ea typeface="Times New Roman" panose="02020603050405020304" charset="0"/>
                <a:cs typeface="Times New Roman" panose="02020603050405020304" charset="0"/>
              </a:rPr>
              <a:t>Use it when you have products/services that are directly for sale on your website. </a:t>
            </a:r>
            <a:endParaRPr lang="en-US" sz="2200" dirty="0">
              <a:latin typeface="Times New Roman" panose="02020603050405020304" charset="0"/>
              <a:ea typeface="Times New Roman" panose="02020603050405020304" charset="0"/>
              <a:cs typeface="Times New Roman" panose="02020603050405020304" charset="0"/>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927517"/>
          </a:xfrm>
        </p:spPr>
        <p:txBody>
          <a:bodyPr>
            <a:normAutofit/>
          </a:bodyPr>
          <a:lstStyle/>
          <a:p>
            <a:r>
              <a:rPr lang="en-US" sz="4200" dirty="0">
                <a:latin typeface="Times New Roman" panose="02020603050405020304" charset="0"/>
                <a:ea typeface="Times New Roman" panose="02020603050405020304" charset="0"/>
                <a:cs typeface="Times New Roman" panose="02020603050405020304" charset="0"/>
              </a:rPr>
              <a:t>SEO for Ecommerce Sales </a:t>
            </a:r>
            <a:r>
              <a:rPr lang="en-US" sz="4200" dirty="0" smtClean="0">
                <a:latin typeface="Times New Roman" panose="02020603050405020304" charset="0"/>
                <a:ea typeface="Times New Roman" panose="02020603050405020304" charset="0"/>
                <a:cs typeface="Times New Roman" panose="02020603050405020304" charset="0"/>
              </a:rPr>
              <a:t>(2)</a:t>
            </a:r>
            <a:endParaRPr lang="en-US" sz="4200" dirty="0">
              <a:latin typeface="Times New Roman" panose="02020603050405020304" charset="0"/>
              <a:ea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43467" y="1339403"/>
            <a:ext cx="10905066" cy="5050582"/>
          </a:xfrm>
        </p:spPr>
        <p:txBody>
          <a:bodyPr>
            <a:normAutofit/>
          </a:bodyPr>
          <a:lstStyle/>
          <a:p>
            <a:r>
              <a:rPr lang="en-US" sz="2400" dirty="0" smtClean="0">
                <a:latin typeface="Times New Roman" panose="02020603050405020304" charset="0"/>
                <a:ea typeface="Times New Roman" panose="02020603050405020304" charset="0"/>
                <a:cs typeface="Times New Roman" panose="02020603050405020304" charset="0"/>
              </a:rPr>
              <a:t>Here </a:t>
            </a:r>
            <a:r>
              <a:rPr lang="en-US" sz="2400" dirty="0">
                <a:latin typeface="Times New Roman" panose="02020603050405020304" charset="0"/>
                <a:ea typeface="Times New Roman" panose="02020603050405020304" charset="0"/>
                <a:cs typeface="Times New Roman" panose="02020603050405020304" charset="0"/>
              </a:rPr>
              <a:t>are some factors to think about when </a:t>
            </a:r>
            <a:r>
              <a:rPr lang="en-US" sz="2400" dirty="0" smtClean="0">
                <a:latin typeface="Times New Roman" panose="02020603050405020304" charset="0"/>
                <a:ea typeface="Times New Roman" panose="02020603050405020304" charset="0"/>
                <a:cs typeface="Times New Roman" panose="02020603050405020304" charset="0"/>
              </a:rPr>
              <a:t>considering </a:t>
            </a:r>
            <a:r>
              <a:rPr lang="en-US" sz="2400" dirty="0">
                <a:latin typeface="Times New Roman" panose="02020603050405020304" charset="0"/>
                <a:ea typeface="Times New Roman" panose="02020603050405020304" charset="0"/>
                <a:cs typeface="Times New Roman" panose="02020603050405020304" charset="0"/>
              </a:rPr>
              <a:t>SEO for ecommerce sales: </a:t>
            </a:r>
            <a:endParaRPr lang="en-US" sz="2400" dirty="0">
              <a:latin typeface="Times New Roman" panose="02020603050405020304" charset="0"/>
              <a:ea typeface="Times New Roman" panose="02020603050405020304" charset="0"/>
              <a:cs typeface="Times New Roman" panose="02020603050405020304" charset="0"/>
            </a:endParaRPr>
          </a:p>
          <a:p>
            <a:r>
              <a:rPr lang="en-US" sz="2400" b="1" i="1" dirty="0" smtClean="0">
                <a:latin typeface="Times New Roman" panose="02020603050405020304" charset="0"/>
                <a:ea typeface="Times New Roman" panose="02020603050405020304" charset="0"/>
                <a:cs typeface="Times New Roman" panose="02020603050405020304" charset="0"/>
              </a:rPr>
              <a:t>Keyword </a:t>
            </a:r>
            <a:r>
              <a:rPr lang="en-US" sz="2400" b="1" i="1" dirty="0">
                <a:latin typeface="Times New Roman" panose="02020603050405020304" charset="0"/>
                <a:ea typeface="Times New Roman" panose="02020603050405020304" charset="0"/>
                <a:cs typeface="Times New Roman" panose="02020603050405020304" charset="0"/>
              </a:rPr>
              <a:t>targeting </a:t>
            </a:r>
            <a:endParaRPr lang="en-US" sz="2400" b="1" dirty="0">
              <a:latin typeface="Times New Roman" panose="02020603050405020304" charset="0"/>
              <a:ea typeface="Times New Roman" panose="02020603050405020304" charset="0"/>
              <a:cs typeface="Times New Roman" panose="02020603050405020304" charset="0"/>
            </a:endParaRPr>
          </a:p>
          <a:p>
            <a:r>
              <a:rPr lang="en-US" sz="2400" dirty="0">
                <a:latin typeface="Times New Roman" panose="02020603050405020304" charset="0"/>
                <a:ea typeface="Times New Roman" panose="02020603050405020304" charset="0"/>
                <a:cs typeface="Times New Roman" panose="02020603050405020304" charset="0"/>
              </a:rPr>
              <a:t>PPC advertising is an excellent way to test the efficacy and potential ROI of key- word targets. </a:t>
            </a:r>
            <a:endParaRPr lang="en-US" sz="2400" dirty="0" smtClean="0">
              <a:latin typeface="Times New Roman" panose="02020603050405020304" charset="0"/>
              <a:ea typeface="Times New Roman" panose="02020603050405020304" charset="0"/>
              <a:cs typeface="Times New Roman" panose="02020603050405020304" charset="0"/>
            </a:endParaRPr>
          </a:p>
          <a:p>
            <a:r>
              <a:rPr lang="en-US" sz="2400" dirty="0" smtClean="0">
                <a:latin typeface="Times New Roman" panose="02020603050405020304" charset="0"/>
                <a:ea typeface="Times New Roman" panose="02020603050405020304" charset="0"/>
                <a:cs typeface="Times New Roman" panose="02020603050405020304" charset="0"/>
              </a:rPr>
              <a:t>Find </a:t>
            </a:r>
            <a:r>
              <a:rPr lang="en-US" sz="2400" dirty="0">
                <a:latin typeface="Times New Roman" panose="02020603050405020304" charset="0"/>
                <a:ea typeface="Times New Roman" panose="02020603050405020304" charset="0"/>
                <a:cs typeface="Times New Roman" panose="02020603050405020304" charset="0"/>
              </a:rPr>
              <a:t>those that have reasonable traffic and convert well, and pursue them further. </a:t>
            </a:r>
            <a:endParaRPr lang="en-US" sz="2400" dirty="0" smtClean="0">
              <a:latin typeface="Times New Roman" panose="02020603050405020304" charset="0"/>
              <a:ea typeface="Times New Roman" panose="02020603050405020304" charset="0"/>
              <a:cs typeface="Times New Roman" panose="02020603050405020304" charset="0"/>
            </a:endParaRPr>
          </a:p>
          <a:p>
            <a:r>
              <a:rPr lang="en-US" sz="2400" dirty="0" smtClean="0">
                <a:latin typeface="Times New Roman" panose="02020603050405020304" charset="0"/>
                <a:ea typeface="Times New Roman" panose="02020603050405020304" charset="0"/>
                <a:cs typeface="Times New Roman" panose="02020603050405020304" charset="0"/>
              </a:rPr>
              <a:t>You’ll </a:t>
            </a:r>
            <a:r>
              <a:rPr lang="en-US" sz="2400" dirty="0">
                <a:latin typeface="Times New Roman" panose="02020603050405020304" charset="0"/>
                <a:ea typeface="Times New Roman" panose="02020603050405020304" charset="0"/>
                <a:cs typeface="Times New Roman" panose="02020603050405020304" charset="0"/>
              </a:rPr>
              <a:t>often find that the more specific the query is—brand- inclusive, product-inclusive, and so on—the more likely visitors are to make the purchase</a:t>
            </a:r>
            <a:r>
              <a:rPr lang="en-US" sz="2400" dirty="0" smtClean="0">
                <a:latin typeface="Times New Roman" panose="02020603050405020304" charset="0"/>
                <a:ea typeface="Times New Roman" panose="02020603050405020304" charset="0"/>
                <a:cs typeface="Times New Roman" panose="02020603050405020304" charset="0"/>
              </a:rPr>
              <a:t>.</a:t>
            </a:r>
            <a:endParaRPr lang="en-US" sz="2400" dirty="0" smtClean="0">
              <a:latin typeface="Times New Roman" panose="02020603050405020304" charset="0"/>
              <a:ea typeface="Times New Roman" panose="02020603050405020304" charset="0"/>
              <a:cs typeface="Times New Roman" panose="02020603050405020304" charset="0"/>
            </a:endParaRPr>
          </a:p>
          <a:p>
            <a:r>
              <a:rPr lang="en-US" sz="2400" dirty="0" smtClean="0">
                <a:latin typeface="Times New Roman" panose="02020603050405020304" charset="0"/>
                <a:ea typeface="Times New Roman" panose="02020603050405020304" charset="0"/>
                <a:cs typeface="Times New Roman" panose="02020603050405020304" charset="0"/>
              </a:rPr>
              <a:t> </a:t>
            </a:r>
            <a:r>
              <a:rPr lang="en-US" sz="2400" dirty="0">
                <a:latin typeface="Times New Roman" panose="02020603050405020304" charset="0"/>
                <a:ea typeface="Times New Roman" panose="02020603050405020304" charset="0"/>
                <a:cs typeface="Times New Roman" panose="02020603050405020304" charset="0"/>
              </a:rPr>
              <a:t>The best use of this tactic is for generic terms that you will find harder to win on than brand/company named terms, so you can decide if they are worth the effort. </a:t>
            </a:r>
            <a:endParaRPr lang="en-US" sz="2400" dirty="0">
              <a:latin typeface="Times New Roman" panose="02020603050405020304" charset="0"/>
              <a:ea typeface="Times New Roman" panose="02020603050405020304" charset="0"/>
              <a:cs typeface="Times New Roman" panose="02020603050405020304" charset="0"/>
            </a:endParaRPr>
          </a:p>
          <a:p>
            <a:endParaRPr lang="en-US" sz="2400" dirty="0">
              <a:latin typeface="Times New Roman" panose="02020603050405020304" charset="0"/>
              <a:ea typeface="Times New Roman" panose="02020603050405020304" charset="0"/>
              <a:cs typeface="Times New Roman" panose="02020603050405020304" charset="0"/>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927517"/>
          </a:xfrm>
        </p:spPr>
        <p:txBody>
          <a:bodyPr>
            <a:normAutofit/>
          </a:bodyPr>
          <a:lstStyle/>
          <a:p>
            <a:r>
              <a:rPr lang="en-US" sz="4200" dirty="0">
                <a:latin typeface="Times New Roman" panose="02020603050405020304" charset="0"/>
                <a:ea typeface="Times New Roman" panose="02020603050405020304" charset="0"/>
                <a:cs typeface="Times New Roman" panose="02020603050405020304" charset="0"/>
              </a:rPr>
              <a:t>SEO for Ecommerce Sales </a:t>
            </a:r>
            <a:r>
              <a:rPr lang="en-US" sz="4200" dirty="0" smtClean="0">
                <a:latin typeface="Times New Roman" panose="02020603050405020304" charset="0"/>
                <a:ea typeface="Times New Roman" panose="02020603050405020304" charset="0"/>
                <a:cs typeface="Times New Roman" panose="02020603050405020304" charset="0"/>
              </a:rPr>
              <a:t>(3)</a:t>
            </a:r>
            <a:endParaRPr lang="en-US" sz="4200" dirty="0">
              <a:latin typeface="Times New Roman" panose="02020603050405020304" charset="0"/>
              <a:ea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43467" y="1339403"/>
            <a:ext cx="10905066" cy="5050582"/>
          </a:xfrm>
        </p:spPr>
        <p:txBody>
          <a:bodyPr>
            <a:normAutofit lnSpcReduction="10000"/>
          </a:bodyPr>
          <a:lstStyle/>
          <a:p>
            <a:r>
              <a:rPr lang="en-US" sz="2200" dirty="0" smtClean="0">
                <a:latin typeface="Times New Roman" panose="02020603050405020304" charset="0"/>
                <a:ea typeface="Times New Roman" panose="02020603050405020304" charset="0"/>
                <a:cs typeface="Times New Roman" panose="02020603050405020304" charset="0"/>
              </a:rPr>
              <a:t>Here </a:t>
            </a:r>
            <a:r>
              <a:rPr lang="en-US" sz="2200" dirty="0">
                <a:latin typeface="Times New Roman" panose="02020603050405020304" charset="0"/>
                <a:ea typeface="Times New Roman" panose="02020603050405020304" charset="0"/>
                <a:cs typeface="Times New Roman" panose="02020603050405020304" charset="0"/>
              </a:rPr>
              <a:t>are some factors to think about when </a:t>
            </a:r>
            <a:r>
              <a:rPr lang="en-US" sz="2200" dirty="0" smtClean="0">
                <a:latin typeface="Times New Roman" panose="02020603050405020304" charset="0"/>
                <a:ea typeface="Times New Roman" panose="02020603050405020304" charset="0"/>
                <a:cs typeface="Times New Roman" panose="02020603050405020304" charset="0"/>
              </a:rPr>
              <a:t>considering </a:t>
            </a:r>
            <a:r>
              <a:rPr lang="en-US" sz="2200" dirty="0">
                <a:latin typeface="Times New Roman" panose="02020603050405020304" charset="0"/>
                <a:ea typeface="Times New Roman" panose="02020603050405020304" charset="0"/>
                <a:cs typeface="Times New Roman" panose="02020603050405020304" charset="0"/>
              </a:rPr>
              <a:t>SEO for ecommerce sales: </a:t>
            </a:r>
            <a:endParaRPr lang="en-US" sz="2200" dirty="0">
              <a:latin typeface="Times New Roman" panose="02020603050405020304" charset="0"/>
              <a:ea typeface="Times New Roman" panose="02020603050405020304" charset="0"/>
              <a:cs typeface="Times New Roman" panose="02020603050405020304" charset="0"/>
            </a:endParaRPr>
          </a:p>
          <a:p>
            <a:r>
              <a:rPr lang="en-US" sz="2200" b="1" i="1" dirty="0">
                <a:latin typeface="Times New Roman" panose="02020603050405020304" charset="0"/>
                <a:ea typeface="Times New Roman" panose="02020603050405020304" charset="0"/>
                <a:cs typeface="Times New Roman" panose="02020603050405020304" charset="0"/>
              </a:rPr>
              <a:t>Quality content creation and optimization </a:t>
            </a:r>
            <a:endParaRPr lang="en-US" sz="2200" b="1" dirty="0">
              <a:latin typeface="Times New Roman" panose="02020603050405020304" charset="0"/>
              <a:ea typeface="Times New Roman" panose="02020603050405020304" charset="0"/>
              <a:cs typeface="Times New Roman" panose="02020603050405020304" charset="0"/>
            </a:endParaRPr>
          </a:p>
          <a:p>
            <a:r>
              <a:rPr lang="en-US" sz="2200" dirty="0">
                <a:latin typeface="Times New Roman" panose="02020603050405020304" charset="0"/>
                <a:ea typeface="Times New Roman" panose="02020603050405020304" charset="0"/>
                <a:cs typeface="Times New Roman" panose="02020603050405020304" charset="0"/>
              </a:rPr>
              <a:t>Your site will need to provide interesting, unique, and accessible content for both users and search engines in order to begin gaining traction in organic search. </a:t>
            </a:r>
            <a:endParaRPr lang="en-US" sz="2200" dirty="0" smtClean="0">
              <a:latin typeface="Times New Roman" panose="02020603050405020304" charset="0"/>
              <a:ea typeface="Times New Roman" panose="02020603050405020304" charset="0"/>
              <a:cs typeface="Times New Roman" panose="02020603050405020304" charset="0"/>
            </a:endParaRPr>
          </a:p>
          <a:p>
            <a:r>
              <a:rPr lang="en-US" sz="2200" dirty="0" smtClean="0">
                <a:latin typeface="Times New Roman" panose="02020603050405020304" charset="0"/>
                <a:ea typeface="Times New Roman" panose="02020603050405020304" charset="0"/>
                <a:cs typeface="Times New Roman" panose="02020603050405020304" charset="0"/>
              </a:rPr>
              <a:t>The </a:t>
            </a:r>
            <a:r>
              <a:rPr lang="en-US" sz="2200" dirty="0">
                <a:latin typeface="Times New Roman" panose="02020603050405020304" charset="0"/>
                <a:ea typeface="Times New Roman" panose="02020603050405020304" charset="0"/>
                <a:cs typeface="Times New Roman" panose="02020603050405020304" charset="0"/>
              </a:rPr>
              <a:t>links and social sharing that come from such content are highly influential in increasing overall site traffic, as well as improving organic search performance. </a:t>
            </a:r>
            <a:endParaRPr lang="en-US" sz="2200" dirty="0" smtClean="0">
              <a:latin typeface="Times New Roman" panose="02020603050405020304" charset="0"/>
              <a:ea typeface="Times New Roman" panose="02020603050405020304" charset="0"/>
              <a:cs typeface="Times New Roman" panose="02020603050405020304" charset="0"/>
            </a:endParaRPr>
          </a:p>
          <a:p>
            <a:r>
              <a:rPr lang="en-US" sz="2200" dirty="0" smtClean="0">
                <a:latin typeface="Times New Roman" panose="02020603050405020304" charset="0"/>
                <a:ea typeface="Times New Roman" panose="02020603050405020304" charset="0"/>
                <a:cs typeface="Times New Roman" panose="02020603050405020304" charset="0"/>
              </a:rPr>
              <a:t>Creating </a:t>
            </a:r>
            <a:r>
              <a:rPr lang="en-US" sz="2200" dirty="0">
                <a:latin typeface="Times New Roman" panose="02020603050405020304" charset="0"/>
                <a:ea typeface="Times New Roman" panose="02020603050405020304" charset="0"/>
                <a:cs typeface="Times New Roman" panose="02020603050405020304" charset="0"/>
              </a:rPr>
              <a:t>link-worthy, deeply engaging content should be the primary focus of any website seeking search and referral traffic, and should be incorporated into both the content development and SEO strategies. </a:t>
            </a:r>
            <a:endParaRPr lang="en-US" sz="2200" dirty="0" smtClean="0">
              <a:latin typeface="Times New Roman" panose="02020603050405020304" charset="0"/>
              <a:ea typeface="Times New Roman" panose="02020603050405020304" charset="0"/>
              <a:cs typeface="Times New Roman" panose="02020603050405020304" charset="0"/>
            </a:endParaRPr>
          </a:p>
          <a:p>
            <a:r>
              <a:rPr lang="en-US" sz="2200" dirty="0" smtClean="0">
                <a:latin typeface="Times New Roman" panose="02020603050405020304" charset="0"/>
                <a:ea typeface="Times New Roman" panose="02020603050405020304" charset="0"/>
                <a:cs typeface="Times New Roman" panose="02020603050405020304" charset="0"/>
              </a:rPr>
              <a:t>Manual </a:t>
            </a:r>
            <a:r>
              <a:rPr lang="en-US" sz="2200" dirty="0">
                <a:latin typeface="Times New Roman" panose="02020603050405020304" charset="0"/>
                <a:ea typeface="Times New Roman" panose="02020603050405020304" charset="0"/>
                <a:cs typeface="Times New Roman" panose="02020603050405020304" charset="0"/>
              </a:rPr>
              <a:t>link building is always an option, but scalable strategies that leverage a community or customers can be equally, or even more, valuable. </a:t>
            </a:r>
            <a:endParaRPr lang="en-US" sz="2200" dirty="0" smtClean="0">
              <a:latin typeface="Times New Roman" panose="02020603050405020304" charset="0"/>
              <a:ea typeface="Times New Roman" panose="02020603050405020304" charset="0"/>
              <a:cs typeface="Times New Roman" panose="02020603050405020304" charset="0"/>
            </a:endParaRPr>
          </a:p>
          <a:p>
            <a:r>
              <a:rPr lang="en-US" sz="2200" dirty="0" smtClean="0">
                <a:latin typeface="Times New Roman" panose="02020603050405020304" charset="0"/>
                <a:ea typeface="Times New Roman" panose="02020603050405020304" charset="0"/>
                <a:cs typeface="Times New Roman" panose="02020603050405020304" charset="0"/>
              </a:rPr>
              <a:t>Remember</a:t>
            </a:r>
            <a:r>
              <a:rPr lang="en-US" sz="2200" dirty="0">
                <a:latin typeface="Times New Roman" panose="02020603050405020304" charset="0"/>
                <a:ea typeface="Times New Roman" panose="02020603050405020304" charset="0"/>
                <a:cs typeface="Times New Roman" panose="02020603050405020304" charset="0"/>
              </a:rPr>
              <a:t>: content that keeps users on the page, instead of prompting them to click away rapidly, is a signal of quality and also serves to increase the value of traffic to the page (improving page monetization through advertising) </a:t>
            </a:r>
            <a:endParaRPr lang="en-US" sz="2200" dirty="0">
              <a:latin typeface="Times New Roman" panose="02020603050405020304" charset="0"/>
              <a:ea typeface="Times New Roman" panose="02020603050405020304" charset="0"/>
              <a:cs typeface="Times New Roman" panose="02020603050405020304" charset="0"/>
            </a:endParaRPr>
          </a:p>
          <a:p>
            <a:endParaRPr lang="en-US" sz="2400" dirty="0">
              <a:latin typeface="Times New Roman" panose="02020603050405020304" charset="0"/>
              <a:ea typeface="Times New Roman" panose="02020603050405020304" charset="0"/>
              <a:cs typeface="Times New Roman" panose="02020603050405020304" charset="0"/>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927517"/>
          </a:xfrm>
        </p:spPr>
        <p:txBody>
          <a:bodyPr>
            <a:normAutofit/>
          </a:bodyPr>
          <a:lstStyle/>
          <a:p>
            <a:r>
              <a:rPr lang="en-US" sz="4200" dirty="0" smtClean="0">
                <a:latin typeface="Times New Roman" panose="02020603050405020304" charset="0"/>
                <a:ea typeface="Times New Roman" panose="02020603050405020304" charset="0"/>
                <a:cs typeface="Times New Roman" panose="02020603050405020304" charset="0"/>
              </a:rPr>
              <a:t>SWOT Analysis (1)</a:t>
            </a:r>
            <a:endParaRPr lang="en-US" sz="4200" dirty="0">
              <a:latin typeface="Times New Roman" panose="02020603050405020304" charset="0"/>
              <a:ea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43467" y="1339403"/>
            <a:ext cx="10905066" cy="5050582"/>
          </a:xfrm>
        </p:spPr>
        <p:txBody>
          <a:bodyPr>
            <a:normAutofit/>
          </a:bodyPr>
          <a:lstStyle/>
          <a:p>
            <a:r>
              <a:rPr lang="en-US" sz="2200" dirty="0" smtClean="0">
                <a:latin typeface="Times New Roman" panose="02020603050405020304" charset="0"/>
                <a:ea typeface="Times New Roman" panose="02020603050405020304" charset="0"/>
                <a:cs typeface="Times New Roman" panose="02020603050405020304" charset="0"/>
              </a:rPr>
              <a:t>There </a:t>
            </a:r>
            <a:r>
              <a:rPr lang="en-US" sz="2200" dirty="0">
                <a:latin typeface="Times New Roman" panose="02020603050405020304" charset="0"/>
                <a:ea typeface="Times New Roman" panose="02020603050405020304" charset="0"/>
                <a:cs typeface="Times New Roman" panose="02020603050405020304" charset="0"/>
              </a:rPr>
              <a:t>are many methodologies for business planning. One of the better-known ones is the </a:t>
            </a:r>
            <a:r>
              <a:rPr lang="en-US" sz="2200" dirty="0">
                <a:solidFill>
                  <a:srgbClr val="FF0000"/>
                </a:solidFill>
                <a:latin typeface="Times New Roman" panose="02020603050405020304" charset="0"/>
                <a:ea typeface="Times New Roman" panose="02020603050405020304" charset="0"/>
                <a:cs typeface="Times New Roman" panose="02020603050405020304" charset="0"/>
              </a:rPr>
              <a:t>SWOT (strengths, weaknesses, opportunities, threats) </a:t>
            </a:r>
            <a:r>
              <a:rPr lang="en-US" sz="2200" dirty="0">
                <a:latin typeface="Times New Roman" panose="02020603050405020304" charset="0"/>
                <a:ea typeface="Times New Roman" panose="02020603050405020304" charset="0"/>
                <a:cs typeface="Times New Roman" panose="02020603050405020304" charset="0"/>
              </a:rPr>
              <a:t>analysis. </a:t>
            </a:r>
            <a:endParaRPr lang="en-US" sz="2200" dirty="0" smtClean="0">
              <a:latin typeface="Times New Roman" panose="02020603050405020304" charset="0"/>
              <a:ea typeface="Times New Roman" panose="02020603050405020304" charset="0"/>
              <a:cs typeface="Times New Roman" panose="02020603050405020304" charset="0"/>
            </a:endParaRPr>
          </a:p>
          <a:p>
            <a:r>
              <a:rPr lang="en-US" sz="2200" dirty="0" smtClean="0">
                <a:latin typeface="Times New Roman" panose="02020603050405020304" charset="0"/>
                <a:ea typeface="Times New Roman" panose="02020603050405020304" charset="0"/>
                <a:cs typeface="Times New Roman" panose="02020603050405020304" charset="0"/>
              </a:rPr>
              <a:t>There </a:t>
            </a:r>
            <a:r>
              <a:rPr lang="en-US" sz="2200" dirty="0">
                <a:latin typeface="Times New Roman" panose="02020603050405020304" charset="0"/>
                <a:ea typeface="Times New Roman" panose="02020603050405020304" charset="0"/>
                <a:cs typeface="Times New Roman" panose="02020603050405020304" charset="0"/>
              </a:rPr>
              <a:t>are also methodologies for ensuring that the plan objectives are the right type, such as the </a:t>
            </a:r>
            <a:r>
              <a:rPr lang="en-US" sz="2200" dirty="0">
                <a:solidFill>
                  <a:srgbClr val="FF0000"/>
                </a:solidFill>
                <a:latin typeface="Times New Roman" panose="02020603050405020304" charset="0"/>
                <a:ea typeface="Times New Roman" panose="02020603050405020304" charset="0"/>
                <a:cs typeface="Times New Roman" panose="02020603050405020304" charset="0"/>
              </a:rPr>
              <a:t>SMART (specific, measurable, achievable, realistic, </a:t>
            </a:r>
            <a:r>
              <a:rPr lang="en-US" sz="2200" dirty="0" err="1">
                <a:solidFill>
                  <a:srgbClr val="FF0000"/>
                </a:solidFill>
                <a:latin typeface="Times New Roman" panose="02020603050405020304" charset="0"/>
                <a:ea typeface="Times New Roman" panose="02020603050405020304" charset="0"/>
                <a:cs typeface="Times New Roman" panose="02020603050405020304" charset="0"/>
              </a:rPr>
              <a:t>timelined</a:t>
            </a:r>
            <a:r>
              <a:rPr lang="en-US" sz="2200" dirty="0">
                <a:solidFill>
                  <a:srgbClr val="FF0000"/>
                </a:solidFill>
                <a:latin typeface="Times New Roman" panose="02020603050405020304" charset="0"/>
                <a:ea typeface="Times New Roman" panose="02020603050405020304" charset="0"/>
                <a:cs typeface="Times New Roman" panose="02020603050405020304" charset="0"/>
              </a:rPr>
              <a:t>)</a:t>
            </a:r>
            <a:r>
              <a:rPr lang="en-US" sz="2200" dirty="0">
                <a:latin typeface="Times New Roman" panose="02020603050405020304" charset="0"/>
                <a:ea typeface="Times New Roman" panose="02020603050405020304" charset="0"/>
                <a:cs typeface="Times New Roman" panose="02020603050405020304" charset="0"/>
              </a:rPr>
              <a:t> plan. We will take a look </a:t>
            </a:r>
            <a:r>
              <a:rPr lang="en-US" sz="2200" dirty="0" smtClean="0">
                <a:latin typeface="Times New Roman" panose="02020603050405020304" charset="0"/>
                <a:ea typeface="Times New Roman" panose="02020603050405020304" charset="0"/>
                <a:cs typeface="Times New Roman" panose="02020603050405020304" charset="0"/>
              </a:rPr>
              <a:t>in SWOT Analysis in this Class.</a:t>
            </a:r>
            <a:endParaRPr lang="en-US" sz="2200" dirty="0">
              <a:latin typeface="Times New Roman" panose="02020603050405020304" charset="0"/>
              <a:ea typeface="Times New Roman" panose="02020603050405020304" charset="0"/>
              <a:cs typeface="Times New Roman" panose="02020603050405020304" charset="0"/>
            </a:endParaRPr>
          </a:p>
          <a:p>
            <a:r>
              <a:rPr lang="en-US" sz="2200" b="1" dirty="0">
                <a:latin typeface="Times New Roman" panose="02020603050405020304" charset="0"/>
                <a:ea typeface="Times New Roman" panose="02020603050405020304" charset="0"/>
                <a:cs typeface="Times New Roman" panose="02020603050405020304" charset="0"/>
              </a:rPr>
              <a:t>SWOT Analysis </a:t>
            </a:r>
            <a:r>
              <a:rPr lang="en-US" sz="2200" b="1" dirty="0" smtClean="0">
                <a:latin typeface="Times New Roman" panose="02020603050405020304" charset="0"/>
                <a:ea typeface="Times New Roman" panose="02020603050405020304" charset="0"/>
                <a:cs typeface="Times New Roman" panose="02020603050405020304" charset="0"/>
              </a:rPr>
              <a:t>: </a:t>
            </a:r>
            <a:r>
              <a:rPr lang="en-US" sz="2200" dirty="0" smtClean="0">
                <a:latin typeface="Times New Roman" panose="02020603050405020304" charset="0"/>
                <a:ea typeface="Times New Roman" panose="02020603050405020304" charset="0"/>
                <a:cs typeface="Times New Roman" panose="02020603050405020304" charset="0"/>
              </a:rPr>
              <a:t>Sometimes </a:t>
            </a:r>
            <a:r>
              <a:rPr lang="en-US" sz="2200" dirty="0">
                <a:latin typeface="Times New Roman" panose="02020603050405020304" charset="0"/>
                <a:ea typeface="Times New Roman" panose="02020603050405020304" charset="0"/>
                <a:cs typeface="Times New Roman" panose="02020603050405020304" charset="0"/>
              </a:rPr>
              <a:t>you need to get back to the basics and carry out a simple evaluation of where you are in the marketplace, as well as where you would like to be; for this, a SWOT analysis is a great starting point. It creates a grid from which to work and is very simple to execute. </a:t>
            </a:r>
            <a:endParaRPr lang="en-US" sz="2200" dirty="0">
              <a:latin typeface="Times New Roman" panose="02020603050405020304" charset="0"/>
              <a:ea typeface="Times New Roman" panose="02020603050405020304" charset="0"/>
              <a:cs typeface="Times New Roman" panose="02020603050405020304" charset="0"/>
            </a:endParaRPr>
          </a:p>
          <a:p>
            <a:r>
              <a:rPr lang="en-US" sz="2200" dirty="0">
                <a:latin typeface="Times New Roman" panose="02020603050405020304" charset="0"/>
                <a:ea typeface="Times New Roman" panose="02020603050405020304" charset="0"/>
                <a:cs typeface="Times New Roman" panose="02020603050405020304" charset="0"/>
              </a:rPr>
              <a:t>As you can see from the SWOT chart in Figure 3-3, strengths and weaknesses usually stem from internal (on-site, business operational, business resource) sources, whereas opportunities and threats are from external sources. </a:t>
            </a:r>
            <a:endParaRPr lang="en-US" sz="2200" dirty="0">
              <a:latin typeface="Times New Roman" panose="02020603050405020304" charset="0"/>
              <a:ea typeface="Times New Roman" panose="02020603050405020304" charset="0"/>
              <a:cs typeface="Times New Roman" panose="02020603050405020304" charset="0"/>
            </a:endParaRPr>
          </a:p>
          <a:p>
            <a:endParaRPr lang="en-US" sz="2400" dirty="0">
              <a:latin typeface="Times New Roman" panose="02020603050405020304" charset="0"/>
              <a:ea typeface="Times New Roman" panose="02020603050405020304" charset="0"/>
              <a:cs typeface="Times New Roman" panose="02020603050405020304" charset="0"/>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927517"/>
          </a:xfrm>
        </p:spPr>
        <p:txBody>
          <a:bodyPr>
            <a:normAutofit/>
          </a:bodyPr>
          <a:lstStyle/>
          <a:p>
            <a:r>
              <a:rPr lang="en-US" sz="4200" dirty="0" smtClean="0">
                <a:latin typeface="Times New Roman" panose="02020603050405020304" charset="0"/>
                <a:ea typeface="Times New Roman" panose="02020603050405020304" charset="0"/>
                <a:cs typeface="Times New Roman" panose="02020603050405020304" charset="0"/>
              </a:rPr>
              <a:t>SWOT Analysis (2)</a:t>
            </a:r>
            <a:endParaRPr lang="en-US" sz="4200" dirty="0">
              <a:latin typeface="Times New Roman" panose="02020603050405020304" charset="0"/>
              <a:ea typeface="Times New Roman" panose="02020603050405020304" charset="0"/>
              <a:cs typeface="Times New Roman" panose="02020603050405020304" charset="0"/>
            </a:endParaRPr>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485900" y="1413669"/>
            <a:ext cx="9220200" cy="4902200"/>
          </a:xfrm>
        </p:spPr>
      </p:pic>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927517"/>
          </a:xfrm>
        </p:spPr>
        <p:txBody>
          <a:bodyPr>
            <a:normAutofit/>
          </a:bodyPr>
          <a:lstStyle/>
          <a:p>
            <a:r>
              <a:rPr lang="en-US" sz="4200" dirty="0" smtClean="0">
                <a:latin typeface="Times New Roman" panose="02020603050405020304" charset="0"/>
                <a:ea typeface="Times New Roman" panose="02020603050405020304" charset="0"/>
                <a:cs typeface="Times New Roman" panose="02020603050405020304" charset="0"/>
              </a:rPr>
              <a:t>SWOT Analysis (3)</a:t>
            </a:r>
            <a:endParaRPr lang="en-US" sz="4200" dirty="0">
              <a:latin typeface="Times New Roman" panose="02020603050405020304" charset="0"/>
              <a:ea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43467" y="1339403"/>
            <a:ext cx="10905066" cy="5050582"/>
          </a:xfrm>
        </p:spPr>
        <p:txBody>
          <a:bodyPr>
            <a:normAutofit/>
          </a:bodyPr>
          <a:lstStyle/>
          <a:p>
            <a:r>
              <a:rPr lang="en-US" sz="2200" dirty="0">
                <a:latin typeface="Times New Roman" panose="02020603050405020304" charset="0"/>
                <a:ea typeface="Times New Roman" panose="02020603050405020304" charset="0"/>
                <a:cs typeface="Times New Roman" panose="02020603050405020304" charset="0"/>
              </a:rPr>
              <a:t>Where does SEO fit in here? To explore this, we’ll use an example. </a:t>
            </a:r>
            <a:endParaRPr lang="en-US" sz="2200" dirty="0">
              <a:latin typeface="Times New Roman" panose="02020603050405020304" charset="0"/>
              <a:ea typeface="Times New Roman" panose="02020603050405020304" charset="0"/>
              <a:cs typeface="Times New Roman" panose="02020603050405020304" charset="0"/>
            </a:endParaRPr>
          </a:p>
          <a:p>
            <a:r>
              <a:rPr lang="en-US" sz="2200" dirty="0" smtClean="0">
                <a:latin typeface="Times New Roman" panose="02020603050405020304" charset="0"/>
                <a:ea typeface="Times New Roman" panose="02020603050405020304" charset="0"/>
                <a:cs typeface="Times New Roman" panose="02020603050405020304" charset="0"/>
              </a:rPr>
              <a:t>Take </a:t>
            </a:r>
            <a:r>
              <a:rPr lang="en-US" sz="2200" dirty="0">
                <a:latin typeface="Times New Roman" panose="02020603050405020304" charset="0"/>
                <a:ea typeface="Times New Roman" panose="02020603050405020304" charset="0"/>
                <a:cs typeface="Times New Roman" panose="02020603050405020304" charset="0"/>
              </a:rPr>
              <a:t>Business X. It has a website that was built on WordPress, makes use of category tagging, adds at least one page of content every two days, and has excellent knowledge of its industry. Its domain name isn’t ideal—</a:t>
            </a:r>
            <a:r>
              <a:rPr lang="en-US" sz="2200" i="1" dirty="0" err="1">
                <a:latin typeface="Times New Roman" panose="02020603050405020304" charset="0"/>
                <a:ea typeface="Times New Roman" panose="02020603050405020304" charset="0"/>
                <a:cs typeface="Times New Roman" panose="02020603050405020304" charset="0"/>
              </a:rPr>
              <a:t>Businessnameandkeyword.com</a:t>
            </a:r>
            <a:r>
              <a:rPr lang="en-US" sz="2200" dirty="0">
                <a:latin typeface="Times New Roman" panose="02020603050405020304" charset="0"/>
                <a:ea typeface="Times New Roman" panose="02020603050405020304" charset="0"/>
                <a:cs typeface="Times New Roman" panose="02020603050405020304" charset="0"/>
              </a:rPr>
              <a:t>—but it is decent. </a:t>
            </a:r>
            <a:endParaRPr lang="en-US" sz="2200" dirty="0">
              <a:latin typeface="Times New Roman" panose="02020603050405020304" charset="0"/>
              <a:ea typeface="Times New Roman" panose="02020603050405020304" charset="0"/>
              <a:cs typeface="Times New Roman" panose="02020603050405020304" charset="0"/>
            </a:endParaRPr>
          </a:p>
          <a:p>
            <a:r>
              <a:rPr lang="en-US" sz="2200" dirty="0">
                <a:latin typeface="Times New Roman" panose="02020603050405020304" charset="0"/>
                <a:ea typeface="Times New Roman" panose="02020603050405020304" charset="0"/>
                <a:cs typeface="Times New Roman" panose="02020603050405020304" charset="0"/>
              </a:rPr>
              <a:t>Business X does not get much traffic from search engines, but its rival, Business Y, does because Business Y has had its website up for a long period of time and received some great links along the way. </a:t>
            </a:r>
            <a:endParaRPr lang="en-US" sz="2200" dirty="0" smtClean="0">
              <a:latin typeface="Times New Roman" panose="02020603050405020304" charset="0"/>
              <a:ea typeface="Times New Roman" panose="02020603050405020304" charset="0"/>
              <a:cs typeface="Times New Roman" panose="02020603050405020304" charset="0"/>
            </a:endParaRPr>
          </a:p>
          <a:p>
            <a:r>
              <a:rPr lang="en-US" sz="2200" dirty="0" smtClean="0">
                <a:latin typeface="Times New Roman" panose="02020603050405020304" charset="0"/>
                <a:ea typeface="Times New Roman" panose="02020603050405020304" charset="0"/>
                <a:cs typeface="Times New Roman" panose="02020603050405020304" charset="0"/>
              </a:rPr>
              <a:t>Business </a:t>
            </a:r>
            <a:r>
              <a:rPr lang="en-US" sz="2200" dirty="0">
                <a:latin typeface="Times New Roman" panose="02020603050405020304" charset="0"/>
                <a:ea typeface="Times New Roman" panose="02020603050405020304" charset="0"/>
                <a:cs typeface="Times New Roman" panose="02020603050405020304" charset="0"/>
              </a:rPr>
              <a:t>Y doesn’t have any SEO plan and relies on its main page to bring in all of its search traffic. This is because Business Y has a keyword-rich domain name and people have used those keywords in their links to Business Y’s web- site (giving it keyword-rich anchor text), and because of its longevity on the Web. </a:t>
            </a:r>
            <a:endParaRPr lang="en-US" sz="2200" dirty="0">
              <a:latin typeface="Times New Roman" panose="02020603050405020304" charset="0"/>
              <a:ea typeface="Times New Roman" panose="02020603050405020304" charset="0"/>
              <a:cs typeface="Times New Roman" panose="02020603050405020304" charset="0"/>
            </a:endParaRPr>
          </a:p>
          <a:p>
            <a:endParaRPr lang="en-US" sz="2400" dirty="0">
              <a:latin typeface="Times New Roman" panose="02020603050405020304" charset="0"/>
              <a:ea typeface="Times New Roman" panose="02020603050405020304" charset="0"/>
              <a:cs typeface="Times New Roman" panose="02020603050405020304" charset="0"/>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smtClean="0">
                <a:latin typeface="Times New Roman" panose="02020603050405020304" charset="0"/>
                <a:ea typeface="Times New Roman" panose="02020603050405020304" charset="0"/>
                <a:cs typeface="Times New Roman" panose="02020603050405020304" charset="0"/>
              </a:rPr>
              <a:t>Introduction</a:t>
            </a:r>
            <a:endParaRPr lang="en-US" sz="4200" dirty="0">
              <a:latin typeface="Times New Roman" panose="02020603050405020304" charset="0"/>
              <a:ea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429555"/>
            <a:ext cx="10515600" cy="4747408"/>
          </a:xfrm>
        </p:spPr>
        <p:txBody>
          <a:bodyPr>
            <a:normAutofit/>
          </a:bodyPr>
          <a:lstStyle/>
          <a:p>
            <a:pPr algn="just"/>
            <a:r>
              <a:rPr lang="en-US" sz="2200" dirty="0">
                <a:latin typeface="Times New Roman" panose="02020603050405020304" charset="0"/>
                <a:ea typeface="Times New Roman" panose="02020603050405020304" charset="0"/>
                <a:cs typeface="Times New Roman" panose="02020603050405020304" charset="0"/>
              </a:rPr>
              <a:t>SEO, once a highly specialized and often marginalized task relegated to the back rooms of website development teams, is now a mainstream digital marketing activity. </a:t>
            </a:r>
            <a:endParaRPr lang="en-US" sz="2200" dirty="0" smtClean="0">
              <a:latin typeface="Times New Roman" panose="02020603050405020304" charset="0"/>
              <a:ea typeface="Times New Roman" panose="02020603050405020304" charset="0"/>
              <a:cs typeface="Times New Roman" panose="02020603050405020304" charset="0"/>
            </a:endParaRPr>
          </a:p>
          <a:p>
            <a:pPr algn="just"/>
            <a:r>
              <a:rPr lang="en-US" sz="2200" i="1" dirty="0" smtClean="0">
                <a:latin typeface="Times New Roman" panose="02020603050405020304" charset="0"/>
                <a:ea typeface="Times New Roman" panose="02020603050405020304" charset="0"/>
                <a:cs typeface="Times New Roman" panose="02020603050405020304" charset="0"/>
              </a:rPr>
              <a:t>SEO is a process</a:t>
            </a:r>
            <a:r>
              <a:rPr lang="en-US" sz="2200" dirty="0" smtClean="0">
                <a:latin typeface="Times New Roman" panose="02020603050405020304" charset="0"/>
                <a:ea typeface="Times New Roman" panose="02020603050405020304" charset="0"/>
                <a:cs typeface="Times New Roman" panose="02020603050405020304" charset="0"/>
              </a:rPr>
              <a:t>—one </a:t>
            </a:r>
            <a:r>
              <a:rPr lang="en-US" sz="2200" dirty="0">
                <a:latin typeface="Times New Roman" panose="02020603050405020304" charset="0"/>
                <a:ea typeface="Times New Roman" panose="02020603050405020304" charset="0"/>
                <a:cs typeface="Times New Roman" panose="02020603050405020304" charset="0"/>
              </a:rPr>
              <a:t>that is iterative and ongoing, and requires steady commitment from the stakeholders of an organization. </a:t>
            </a:r>
            <a:endParaRPr lang="en-US" sz="2200" dirty="0" smtClean="0">
              <a:latin typeface="Times New Roman" panose="02020603050405020304" charset="0"/>
              <a:ea typeface="Times New Roman" panose="02020603050405020304" charset="0"/>
              <a:cs typeface="Times New Roman" panose="02020603050405020304" charset="0"/>
            </a:endParaRPr>
          </a:p>
          <a:p>
            <a:pPr algn="just"/>
            <a:r>
              <a:rPr lang="en-US" sz="2200" dirty="0">
                <a:latin typeface="Times New Roman" panose="02020603050405020304" charset="0"/>
                <a:ea typeface="Times New Roman" panose="02020603050405020304" charset="0"/>
                <a:cs typeface="Times New Roman" panose="02020603050405020304" charset="0"/>
              </a:rPr>
              <a:t>The results may not appear instantly, but a business that makes a patient and prudent commitment to SEO, invests in quality </a:t>
            </a:r>
            <a:r>
              <a:rPr lang="en-US" sz="2200" dirty="0" smtClean="0">
                <a:latin typeface="Times New Roman" panose="02020603050405020304" charset="0"/>
                <a:ea typeface="Times New Roman" panose="02020603050405020304" charset="0"/>
                <a:cs typeface="Times New Roman" panose="02020603050405020304" charset="0"/>
              </a:rPr>
              <a:t>content </a:t>
            </a:r>
            <a:r>
              <a:rPr lang="en-US" sz="2200" dirty="0">
                <a:latin typeface="Times New Roman" panose="02020603050405020304" charset="0"/>
                <a:ea typeface="Times New Roman" panose="02020603050405020304" charset="0"/>
                <a:cs typeface="Times New Roman" panose="02020603050405020304" charset="0"/>
              </a:rPr>
              <a:t>development, constructs a </a:t>
            </a:r>
            <a:r>
              <a:rPr lang="en-US" sz="2200" dirty="0" err="1">
                <a:latin typeface="Times New Roman" panose="02020603050405020304" charset="0"/>
                <a:ea typeface="Times New Roman" panose="02020603050405020304" charset="0"/>
                <a:cs typeface="Times New Roman" panose="02020603050405020304" charset="0"/>
              </a:rPr>
              <a:t>crawlable</a:t>
            </a:r>
            <a:r>
              <a:rPr lang="en-US" sz="2200" dirty="0">
                <a:latin typeface="Times New Roman" panose="02020603050405020304" charset="0"/>
                <a:ea typeface="Times New Roman" panose="02020603050405020304" charset="0"/>
                <a:cs typeface="Times New Roman" panose="02020603050405020304" charset="0"/>
              </a:rPr>
              <a:t> site architecture, and earns legitimate linking relationships will be handsomely rewarded. </a:t>
            </a:r>
            <a:endParaRPr lang="en-US" sz="2200" dirty="0" smtClean="0">
              <a:latin typeface="Times New Roman" panose="02020603050405020304" charset="0"/>
              <a:ea typeface="Times New Roman" panose="02020603050405020304" charset="0"/>
              <a:cs typeface="Times New Roman" panose="02020603050405020304" charset="0"/>
            </a:endParaRPr>
          </a:p>
          <a:p>
            <a:pPr algn="just"/>
            <a:r>
              <a:rPr lang="en-US" sz="2200" dirty="0">
                <a:latin typeface="Times New Roman" panose="02020603050405020304" charset="0"/>
                <a:ea typeface="Times New Roman" panose="02020603050405020304" charset="0"/>
                <a:cs typeface="Times New Roman" panose="02020603050405020304" charset="0"/>
              </a:rPr>
              <a:t>Search engine optimization is a technical marketing function that relies upon both content creation and technological </a:t>
            </a:r>
            <a:r>
              <a:rPr lang="en-US" sz="2200" dirty="0" smtClean="0">
                <a:latin typeface="Times New Roman" panose="02020603050405020304" charset="0"/>
                <a:ea typeface="Times New Roman" panose="02020603050405020304" charset="0"/>
                <a:cs typeface="Times New Roman" panose="02020603050405020304" charset="0"/>
              </a:rPr>
              <a:t>development.</a:t>
            </a:r>
            <a:endParaRPr lang="en-US" sz="2200" dirty="0" smtClean="0">
              <a:latin typeface="Times New Roman" panose="02020603050405020304" charset="0"/>
              <a:ea typeface="Times New Roman" panose="02020603050405020304" charset="0"/>
              <a:cs typeface="Times New Roman" panose="02020603050405020304" charset="0"/>
            </a:endParaRPr>
          </a:p>
          <a:p>
            <a:pPr algn="just"/>
            <a:r>
              <a:rPr lang="en-US" sz="2200" dirty="0" smtClean="0">
                <a:latin typeface="Times New Roman" panose="02020603050405020304" charset="0"/>
                <a:ea typeface="Times New Roman" panose="02020603050405020304" charset="0"/>
                <a:cs typeface="Times New Roman" panose="02020603050405020304" charset="0"/>
              </a:rPr>
              <a:t> SEO’s success </a:t>
            </a:r>
            <a:r>
              <a:rPr lang="en-US" sz="2200" dirty="0">
                <a:latin typeface="Times New Roman" panose="02020603050405020304" charset="0"/>
                <a:ea typeface="Times New Roman" panose="02020603050405020304" charset="0"/>
                <a:cs typeface="Times New Roman" panose="02020603050405020304" charset="0"/>
              </a:rPr>
              <a:t>in organic search greatly depends upon various technical and analytical tools that provide access to valuable data necessary for ongoing SEO and website improvement, as well as overall user experience optimization </a:t>
            </a:r>
            <a:endParaRPr lang="en-US" sz="2200" dirty="0">
              <a:latin typeface="Times New Roman" panose="02020603050405020304" charset="0"/>
              <a:ea typeface="Times New Roman" panose="02020603050405020304" charset="0"/>
              <a:cs typeface="Times New Roman" panose="02020603050405020304" charset="0"/>
            </a:endParaRPr>
          </a:p>
          <a:p>
            <a:endParaRPr 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927517"/>
          </a:xfrm>
        </p:spPr>
        <p:txBody>
          <a:bodyPr>
            <a:normAutofit/>
          </a:bodyPr>
          <a:lstStyle/>
          <a:p>
            <a:r>
              <a:rPr lang="en-US" sz="4200" dirty="0" smtClean="0">
                <a:latin typeface="Times New Roman" panose="02020603050405020304" charset="0"/>
                <a:ea typeface="Times New Roman" panose="02020603050405020304" charset="0"/>
                <a:cs typeface="Times New Roman" panose="02020603050405020304" charset="0"/>
              </a:rPr>
              <a:t>SWOT Analysis (4)</a:t>
            </a:r>
            <a:endParaRPr lang="en-US" sz="4200" dirty="0">
              <a:latin typeface="Times New Roman" panose="02020603050405020304" charset="0"/>
              <a:ea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43467" y="1339403"/>
            <a:ext cx="10905066" cy="5050582"/>
          </a:xfrm>
        </p:spPr>
        <p:txBody>
          <a:bodyPr>
            <a:normAutofit/>
          </a:bodyPr>
          <a:lstStyle/>
          <a:p>
            <a:r>
              <a:rPr lang="en-US" sz="2200" dirty="0" smtClean="0">
                <a:latin typeface="Times New Roman" panose="02020603050405020304" charset="0"/>
                <a:ea typeface="Times New Roman" panose="02020603050405020304" charset="0"/>
                <a:cs typeface="Times New Roman" panose="02020603050405020304" charset="0"/>
              </a:rPr>
              <a:t>There </a:t>
            </a:r>
            <a:r>
              <a:rPr lang="en-US" sz="2200" dirty="0">
                <a:latin typeface="Times New Roman" panose="02020603050405020304" charset="0"/>
                <a:ea typeface="Times New Roman" panose="02020603050405020304" charset="0"/>
                <a:cs typeface="Times New Roman" panose="02020603050405020304" charset="0"/>
              </a:rPr>
              <a:t>aren’t a lot of target search queries; in fact, there are fewer than 50,000 searches per month for the core set of keywords. Business X’s site ranks on the second page of Google results, whereas Business Y is ranked #3, with Wikipedia and </a:t>
            </a:r>
            <a:r>
              <a:rPr lang="en-US" sz="2200" dirty="0" err="1">
                <a:latin typeface="Times New Roman" panose="02020603050405020304" charset="0"/>
                <a:ea typeface="Times New Roman" panose="02020603050405020304" charset="0"/>
                <a:cs typeface="Times New Roman" panose="02020603050405020304" charset="0"/>
              </a:rPr>
              <a:t>About.com</a:t>
            </a:r>
            <a:r>
              <a:rPr lang="en-US" sz="2200" dirty="0">
                <a:latin typeface="Times New Roman" panose="02020603050405020304" charset="0"/>
                <a:ea typeface="Times New Roman" panose="02020603050405020304" charset="0"/>
                <a:cs typeface="Times New Roman" panose="02020603050405020304" charset="0"/>
              </a:rPr>
              <a:t> </a:t>
            </a:r>
            <a:r>
              <a:rPr lang="en-US" sz="2200" dirty="0" smtClean="0">
                <a:latin typeface="Times New Roman" panose="02020603050405020304" charset="0"/>
                <a:ea typeface="Times New Roman" panose="02020603050405020304" charset="0"/>
                <a:cs typeface="Times New Roman" panose="02020603050405020304" charset="0"/>
              </a:rPr>
              <a:t>taking </a:t>
            </a:r>
            <a:r>
              <a:rPr lang="en-US" sz="2200" dirty="0">
                <a:latin typeface="Times New Roman" panose="02020603050405020304" charset="0"/>
                <a:ea typeface="Times New Roman" panose="02020603050405020304" charset="0"/>
                <a:cs typeface="Times New Roman" panose="02020603050405020304" charset="0"/>
              </a:rPr>
              <a:t>up the top two positions. </a:t>
            </a:r>
            <a:endParaRPr lang="en-US" sz="2200" dirty="0">
              <a:latin typeface="Times New Roman" panose="02020603050405020304" charset="0"/>
              <a:ea typeface="Times New Roman" panose="02020603050405020304" charset="0"/>
              <a:cs typeface="Times New Roman" panose="02020603050405020304" charset="0"/>
            </a:endParaRPr>
          </a:p>
          <a:p>
            <a:r>
              <a:rPr lang="en-US" sz="2200" dirty="0">
                <a:latin typeface="Times New Roman" panose="02020603050405020304" charset="0"/>
                <a:ea typeface="Times New Roman" panose="02020603050405020304" charset="0"/>
                <a:cs typeface="Times New Roman" panose="02020603050405020304" charset="0"/>
              </a:rPr>
              <a:t>Neither of the businesses is spending money on PPC (paid search) traffic, and the niche doesn’t have much room for other entrants (there may be 10–15 competitors). Both sites have similar link authority in terms of strengths and numbers</a:t>
            </a:r>
            <a:r>
              <a:rPr lang="en-US" sz="2200" dirty="0" smtClean="0">
                <a:latin typeface="Times New Roman" panose="02020603050405020304" charset="0"/>
                <a:ea typeface="Times New Roman" panose="02020603050405020304" charset="0"/>
                <a:cs typeface="Times New Roman" panose="02020603050405020304" charset="0"/>
              </a:rPr>
              <a:t>.</a:t>
            </a:r>
            <a:endParaRPr lang="en-US" sz="2200" dirty="0" smtClean="0">
              <a:latin typeface="Times New Roman" panose="02020603050405020304" charset="0"/>
              <a:ea typeface="Times New Roman" panose="02020603050405020304" charset="0"/>
              <a:cs typeface="Times New Roman" panose="02020603050405020304" charset="0"/>
            </a:endParaRPr>
          </a:p>
          <a:p>
            <a:r>
              <a:rPr lang="en-US" sz="2200" dirty="0" smtClean="0">
                <a:latin typeface="Times New Roman" panose="02020603050405020304" charset="0"/>
                <a:ea typeface="Times New Roman" panose="02020603050405020304" charset="0"/>
                <a:cs typeface="Times New Roman" panose="02020603050405020304" charset="0"/>
              </a:rPr>
              <a:t> </a:t>
            </a:r>
            <a:r>
              <a:rPr lang="en-US" sz="2200" dirty="0">
                <a:latin typeface="Times New Roman" panose="02020603050405020304" charset="0"/>
                <a:ea typeface="Times New Roman" panose="02020603050405020304" charset="0"/>
                <a:cs typeface="Times New Roman" panose="02020603050405020304" charset="0"/>
              </a:rPr>
              <a:t>The </a:t>
            </a:r>
            <a:r>
              <a:rPr lang="en-US" sz="2200" dirty="0" smtClean="0">
                <a:latin typeface="Times New Roman" panose="02020603050405020304" charset="0"/>
                <a:ea typeface="Times New Roman" panose="02020603050405020304" charset="0"/>
                <a:cs typeface="Times New Roman" panose="02020603050405020304" charset="0"/>
              </a:rPr>
              <a:t>businesses </a:t>
            </a:r>
            <a:r>
              <a:rPr lang="en-US" sz="2200" dirty="0">
                <a:latin typeface="Times New Roman" panose="02020603050405020304" charset="0"/>
                <a:ea typeface="Times New Roman" panose="02020603050405020304" charset="0"/>
                <a:cs typeface="Times New Roman" panose="02020603050405020304" charset="0"/>
              </a:rPr>
              <a:t>deal in impulse purchases; the products evoke strong emotions. </a:t>
            </a:r>
            <a:endParaRPr lang="en-US" sz="2200" dirty="0">
              <a:latin typeface="Times New Roman" panose="02020603050405020304" charset="0"/>
              <a:ea typeface="Times New Roman" panose="02020603050405020304" charset="0"/>
              <a:cs typeface="Times New Roman" panose="02020603050405020304" charset="0"/>
            </a:endParaRPr>
          </a:p>
          <a:p>
            <a:endParaRPr lang="en-US" sz="2400" dirty="0">
              <a:latin typeface="Times New Roman" panose="02020603050405020304" charset="0"/>
              <a:ea typeface="Times New Roman" panose="02020603050405020304" charset="0"/>
              <a:cs typeface="Times New Roman" panose="02020603050405020304" charset="0"/>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927517"/>
          </a:xfrm>
        </p:spPr>
        <p:txBody>
          <a:bodyPr>
            <a:normAutofit/>
          </a:bodyPr>
          <a:lstStyle/>
          <a:p>
            <a:r>
              <a:rPr lang="en-US" sz="4200" dirty="0" smtClean="0">
                <a:latin typeface="Times New Roman" panose="02020603050405020304" charset="0"/>
                <a:ea typeface="Times New Roman" panose="02020603050405020304" charset="0"/>
                <a:cs typeface="Times New Roman" panose="02020603050405020304" charset="0"/>
              </a:rPr>
              <a:t>SWOT Analysis (5)</a:t>
            </a:r>
            <a:endParaRPr lang="en-US" sz="4200" dirty="0">
              <a:latin typeface="Times New Roman" panose="02020603050405020304" charset="0"/>
              <a:ea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43467" y="1339403"/>
            <a:ext cx="10905066" cy="5050582"/>
          </a:xfrm>
        </p:spPr>
        <p:txBody>
          <a:bodyPr>
            <a:normAutofit/>
          </a:bodyPr>
          <a:lstStyle/>
          <a:p>
            <a:r>
              <a:rPr lang="en-US" sz="2200" dirty="0" smtClean="0">
                <a:latin typeface="Times New Roman" panose="02020603050405020304" charset="0"/>
                <a:ea typeface="Times New Roman" panose="02020603050405020304" charset="0"/>
                <a:cs typeface="Times New Roman" panose="02020603050405020304" charset="0"/>
              </a:rPr>
              <a:t>There </a:t>
            </a:r>
            <a:r>
              <a:rPr lang="en-US" sz="2200" dirty="0">
                <a:latin typeface="Times New Roman" panose="02020603050405020304" charset="0"/>
                <a:ea typeface="Times New Roman" panose="02020603050405020304" charset="0"/>
                <a:cs typeface="Times New Roman" panose="02020603050405020304" charset="0"/>
              </a:rPr>
              <a:t>aren’t a lot of target search queries; in fact, there are fewer than 50,000 searches per month for the core set of keywords. Business X’s site ranks on the second page of Google results, whereas Business Y is ranked #3, with Wikipedia and </a:t>
            </a:r>
            <a:r>
              <a:rPr lang="en-US" sz="2200" dirty="0" err="1">
                <a:latin typeface="Times New Roman" panose="02020603050405020304" charset="0"/>
                <a:ea typeface="Times New Roman" panose="02020603050405020304" charset="0"/>
                <a:cs typeface="Times New Roman" panose="02020603050405020304" charset="0"/>
              </a:rPr>
              <a:t>About.com</a:t>
            </a:r>
            <a:r>
              <a:rPr lang="en-US" sz="2200" dirty="0">
                <a:latin typeface="Times New Roman" panose="02020603050405020304" charset="0"/>
                <a:ea typeface="Times New Roman" panose="02020603050405020304" charset="0"/>
                <a:cs typeface="Times New Roman" panose="02020603050405020304" charset="0"/>
              </a:rPr>
              <a:t> </a:t>
            </a:r>
            <a:r>
              <a:rPr lang="en-US" sz="2200" dirty="0" smtClean="0">
                <a:latin typeface="Times New Roman" panose="02020603050405020304" charset="0"/>
                <a:ea typeface="Times New Roman" panose="02020603050405020304" charset="0"/>
                <a:cs typeface="Times New Roman" panose="02020603050405020304" charset="0"/>
              </a:rPr>
              <a:t>taking </a:t>
            </a:r>
            <a:r>
              <a:rPr lang="en-US" sz="2200" dirty="0">
                <a:latin typeface="Times New Roman" panose="02020603050405020304" charset="0"/>
                <a:ea typeface="Times New Roman" panose="02020603050405020304" charset="0"/>
                <a:cs typeface="Times New Roman" panose="02020603050405020304" charset="0"/>
              </a:rPr>
              <a:t>up the top two positions. </a:t>
            </a:r>
            <a:endParaRPr lang="en-US" sz="2200" dirty="0">
              <a:latin typeface="Times New Roman" panose="02020603050405020304" charset="0"/>
              <a:ea typeface="Times New Roman" panose="02020603050405020304" charset="0"/>
              <a:cs typeface="Times New Roman" panose="02020603050405020304" charset="0"/>
            </a:endParaRPr>
          </a:p>
          <a:p>
            <a:r>
              <a:rPr lang="en-US" sz="2200" dirty="0">
                <a:latin typeface="Times New Roman" panose="02020603050405020304" charset="0"/>
                <a:ea typeface="Times New Roman" panose="02020603050405020304" charset="0"/>
                <a:cs typeface="Times New Roman" panose="02020603050405020304" charset="0"/>
              </a:rPr>
              <a:t>Neither of the businesses is spending money on PPC (paid search) traffic, and the niche doesn’t have much room for other entrants (there may be 10–15 competitors). Both sites have similar link authority in terms of strengths and numbers</a:t>
            </a:r>
            <a:r>
              <a:rPr lang="en-US" sz="2200" dirty="0" smtClean="0">
                <a:latin typeface="Times New Roman" panose="02020603050405020304" charset="0"/>
                <a:ea typeface="Times New Roman" panose="02020603050405020304" charset="0"/>
                <a:cs typeface="Times New Roman" panose="02020603050405020304" charset="0"/>
              </a:rPr>
              <a:t>.</a:t>
            </a:r>
            <a:endParaRPr lang="en-US" sz="2200" dirty="0" smtClean="0">
              <a:latin typeface="Times New Roman" panose="02020603050405020304" charset="0"/>
              <a:ea typeface="Times New Roman" panose="02020603050405020304" charset="0"/>
              <a:cs typeface="Times New Roman" panose="02020603050405020304" charset="0"/>
            </a:endParaRPr>
          </a:p>
          <a:p>
            <a:r>
              <a:rPr lang="en-US" sz="2200" dirty="0" smtClean="0">
                <a:latin typeface="Times New Roman" panose="02020603050405020304" charset="0"/>
                <a:ea typeface="Times New Roman" panose="02020603050405020304" charset="0"/>
                <a:cs typeface="Times New Roman" panose="02020603050405020304" charset="0"/>
              </a:rPr>
              <a:t> </a:t>
            </a:r>
            <a:r>
              <a:rPr lang="en-US" sz="2200" dirty="0">
                <a:latin typeface="Times New Roman" panose="02020603050405020304" charset="0"/>
                <a:ea typeface="Times New Roman" panose="02020603050405020304" charset="0"/>
                <a:cs typeface="Times New Roman" panose="02020603050405020304" charset="0"/>
              </a:rPr>
              <a:t>The </a:t>
            </a:r>
            <a:r>
              <a:rPr lang="en-US" sz="2200" dirty="0" smtClean="0">
                <a:latin typeface="Times New Roman" panose="02020603050405020304" charset="0"/>
                <a:ea typeface="Times New Roman" panose="02020603050405020304" charset="0"/>
                <a:cs typeface="Times New Roman" panose="02020603050405020304" charset="0"/>
              </a:rPr>
              <a:t>businesses </a:t>
            </a:r>
            <a:r>
              <a:rPr lang="en-US" sz="2200" dirty="0">
                <a:latin typeface="Times New Roman" panose="02020603050405020304" charset="0"/>
                <a:ea typeface="Times New Roman" panose="02020603050405020304" charset="0"/>
                <a:cs typeface="Times New Roman" panose="02020603050405020304" charset="0"/>
              </a:rPr>
              <a:t>deal in impulse purchases; the products evoke strong emotions. </a:t>
            </a:r>
            <a:endParaRPr lang="en-US" sz="2200" dirty="0">
              <a:latin typeface="Times New Roman" panose="02020603050405020304" charset="0"/>
              <a:ea typeface="Times New Roman" panose="02020603050405020304" charset="0"/>
              <a:cs typeface="Times New Roman" panose="02020603050405020304" charset="0"/>
            </a:endParaRPr>
          </a:p>
          <a:p>
            <a:endParaRPr lang="en-US" sz="2400" dirty="0">
              <a:latin typeface="Times New Roman" panose="02020603050405020304" charset="0"/>
              <a:ea typeface="Times New Roman" panose="02020603050405020304" charset="0"/>
              <a:cs typeface="Times New Roman" panose="02020603050405020304" charset="0"/>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927517"/>
          </a:xfrm>
        </p:spPr>
        <p:txBody>
          <a:bodyPr>
            <a:normAutofit/>
          </a:bodyPr>
          <a:lstStyle/>
          <a:p>
            <a:r>
              <a:rPr lang="en-US" sz="4200" dirty="0" smtClean="0">
                <a:latin typeface="Times New Roman" panose="02020603050405020304" charset="0"/>
                <a:ea typeface="Times New Roman" panose="02020603050405020304" charset="0"/>
                <a:cs typeface="Times New Roman" panose="02020603050405020304" charset="0"/>
              </a:rPr>
              <a:t>SWOT Analysis (6)</a:t>
            </a:r>
            <a:endParaRPr lang="en-US" sz="4200" dirty="0">
              <a:latin typeface="Times New Roman" panose="02020603050405020304" charset="0"/>
              <a:ea typeface="Times New Roman" panose="02020603050405020304" charset="0"/>
              <a:cs typeface="Times New Roman" panose="02020603050405020304" charset="0"/>
            </a:endParaRPr>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374318" y="1570985"/>
            <a:ext cx="8813800" cy="3441700"/>
          </a:xfrm>
        </p:spPr>
      </p:pic>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927517"/>
          </a:xfrm>
        </p:spPr>
        <p:txBody>
          <a:bodyPr>
            <a:normAutofit/>
          </a:bodyPr>
          <a:lstStyle/>
          <a:p>
            <a:r>
              <a:rPr lang="en-US" sz="4200" dirty="0">
                <a:latin typeface="Times New Roman" panose="02020603050405020304" charset="0"/>
                <a:ea typeface="Times New Roman" panose="02020603050405020304" charset="0"/>
                <a:cs typeface="Times New Roman" panose="02020603050405020304" charset="0"/>
              </a:rPr>
              <a:t>Conclusion </a:t>
            </a:r>
            <a:endParaRPr lang="en-US" sz="4200" dirty="0">
              <a:latin typeface="Times New Roman" panose="02020603050405020304" charset="0"/>
              <a:ea typeface="Times New Roman" panose="02020603050405020304" charset="0"/>
              <a:cs typeface="Times New Roman" panose="02020603050405020304" charset="0"/>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746975" y="1249251"/>
            <a:ext cx="10606825" cy="4927712"/>
          </a:xfrm>
        </p:spPr>
        <p:txBody>
          <a:bodyPr>
            <a:normAutofit/>
          </a:bodyPr>
          <a:lstStyle/>
          <a:p>
            <a:r>
              <a:rPr lang="en-US" sz="2400" dirty="0" smtClean="0">
                <a:latin typeface="Times New Roman" panose="02020603050405020304" charset="0"/>
                <a:ea typeface="Times New Roman" panose="02020603050405020304" charset="0"/>
                <a:cs typeface="Times New Roman" panose="02020603050405020304" charset="0"/>
              </a:rPr>
              <a:t>To </a:t>
            </a:r>
            <a:r>
              <a:rPr lang="en-US" sz="2400" dirty="0">
                <a:latin typeface="Times New Roman" panose="02020603050405020304" charset="0"/>
                <a:ea typeface="Times New Roman" panose="02020603050405020304" charset="0"/>
                <a:cs typeface="Times New Roman" panose="02020603050405020304" charset="0"/>
              </a:rPr>
              <a:t>bring this all together successfully, your objectives, strategies, and tactics need to be aligned, and they need to take into account your market, your business, and the com- petition. Don’t spread yourself too thin. Remember to ask yourself the tough </a:t>
            </a:r>
            <a:r>
              <a:rPr lang="en-US" sz="2400" dirty="0" smtClean="0">
                <a:latin typeface="Times New Roman" panose="02020603050405020304" charset="0"/>
                <a:ea typeface="Times New Roman" panose="02020603050405020304" charset="0"/>
                <a:cs typeface="Times New Roman" panose="02020603050405020304" charset="0"/>
              </a:rPr>
              <a:t>questions</a:t>
            </a:r>
            <a:r>
              <a:rPr lang="en-US" sz="2400" dirty="0">
                <a:latin typeface="Times New Roman" panose="02020603050405020304" charset="0"/>
                <a:ea typeface="Times New Roman" panose="02020603050405020304" charset="0"/>
                <a:cs typeface="Times New Roman" panose="02020603050405020304" charset="0"/>
              </a:rPr>
              <a:t>, such as: </a:t>
            </a:r>
            <a:endParaRPr lang="en-US" sz="2400" dirty="0">
              <a:latin typeface="Times New Roman" panose="02020603050405020304" charset="0"/>
              <a:ea typeface="Times New Roman" panose="02020603050405020304" charset="0"/>
              <a:cs typeface="Times New Roman" panose="02020603050405020304" charset="0"/>
            </a:endParaRPr>
          </a:p>
          <a:p>
            <a:r>
              <a:rPr lang="en-US" sz="2400" dirty="0" smtClean="0">
                <a:latin typeface="Times New Roman" panose="02020603050405020304" charset="0"/>
                <a:ea typeface="Times New Roman" panose="02020603050405020304" charset="0"/>
                <a:cs typeface="Times New Roman" panose="02020603050405020304" charset="0"/>
              </a:rPr>
              <a:t>Does </a:t>
            </a:r>
            <a:r>
              <a:rPr lang="en-US" sz="2400" dirty="0">
                <a:latin typeface="Times New Roman" panose="02020603050405020304" charset="0"/>
                <a:ea typeface="Times New Roman" panose="02020603050405020304" charset="0"/>
                <a:cs typeface="Times New Roman" panose="02020603050405020304" charset="0"/>
              </a:rPr>
              <a:t>your company need direct sales, traffic, branding, or some combination of these? </a:t>
            </a:r>
            <a:endParaRPr lang="en-US" sz="2400" dirty="0">
              <a:latin typeface="Times New Roman" panose="02020603050405020304" charset="0"/>
              <a:ea typeface="Times New Roman" panose="02020603050405020304" charset="0"/>
              <a:cs typeface="Times New Roman" panose="02020603050405020304" charset="0"/>
            </a:endParaRPr>
          </a:p>
          <a:p>
            <a:r>
              <a:rPr lang="en-US" sz="2400" dirty="0">
                <a:latin typeface="Times New Roman" panose="02020603050405020304" charset="0"/>
                <a:ea typeface="Times New Roman" panose="02020603050405020304" charset="0"/>
                <a:cs typeface="Times New Roman" panose="02020603050405020304" charset="0"/>
              </a:rPr>
              <a:t>Are there specific influencers you’re trying to reach with a message? </a:t>
            </a:r>
            <a:endParaRPr lang="en-US" sz="2400" dirty="0">
              <a:latin typeface="Times New Roman" panose="02020603050405020304" charset="0"/>
              <a:ea typeface="Times New Roman" panose="02020603050405020304" charset="0"/>
              <a:cs typeface="Times New Roman" panose="02020603050405020304" charset="0"/>
            </a:endParaRPr>
          </a:p>
          <a:p>
            <a:r>
              <a:rPr lang="en-US" sz="2400" dirty="0">
                <a:latin typeface="Times New Roman" panose="02020603050405020304" charset="0"/>
                <a:ea typeface="Times New Roman" panose="02020603050405020304" charset="0"/>
                <a:cs typeface="Times New Roman" panose="02020603050405020304" charset="0"/>
              </a:rPr>
              <a:t>Is the organization/brand subject to potentially negative material that needs to be controlled/mitigated? </a:t>
            </a:r>
            <a:endParaRPr lang="en-US" sz="2400" dirty="0">
              <a:latin typeface="Times New Roman" panose="02020603050405020304" charset="0"/>
              <a:ea typeface="Times New Roman" panose="02020603050405020304" charset="0"/>
              <a:cs typeface="Times New Roman" panose="02020603050405020304" charset="0"/>
            </a:endParaRPr>
          </a:p>
          <a:p>
            <a:r>
              <a:rPr lang="en-US" sz="2400" dirty="0">
                <a:latin typeface="Times New Roman" panose="02020603050405020304" charset="0"/>
                <a:ea typeface="Times New Roman" panose="02020603050405020304" charset="0"/>
                <a:cs typeface="Times New Roman" panose="02020603050405020304" charset="0"/>
              </a:rPr>
              <a:t>Do you have products/services you sell, either directly over the Web or through leads established online? </a:t>
            </a:r>
            <a:endParaRPr lang="en-US" sz="2400" dirty="0">
              <a:latin typeface="Times New Roman" panose="02020603050405020304" charset="0"/>
              <a:ea typeface="Times New Roman" panose="02020603050405020304" charset="0"/>
              <a:cs typeface="Times New Roman" panose="02020603050405020304" charset="0"/>
            </a:endParaRPr>
          </a:p>
          <a:p>
            <a:r>
              <a:rPr lang="en-US" sz="2400" dirty="0">
                <a:latin typeface="Times New Roman" panose="02020603050405020304" charset="0"/>
                <a:ea typeface="Times New Roman" panose="02020603050405020304" charset="0"/>
                <a:cs typeface="Times New Roman" panose="02020603050405020304" charset="0"/>
              </a:rPr>
              <a:t>Do you have the resources to develop new, unique, and interesting content? </a:t>
            </a:r>
            <a:endParaRPr lang="en-US" sz="2400" dirty="0">
              <a:latin typeface="Times New Roman" panose="02020603050405020304" charset="0"/>
              <a:ea typeface="Times New Roman" panose="02020603050405020304" charset="0"/>
              <a:cs typeface="Times New Roman" panose="02020603050405020304"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4200" dirty="0">
                <a:latin typeface="Times New Roman" panose="02020603050405020304" charset="0"/>
                <a:ea typeface="Times New Roman" panose="02020603050405020304" charset="0"/>
                <a:cs typeface="Times New Roman" panose="02020603050405020304" charset="0"/>
              </a:rPr>
              <a:t>Strategic Goals SEO Practitioners Can Fulfill </a:t>
            </a:r>
            <a:r>
              <a:rPr lang="en-US" sz="4200" dirty="0" smtClean="0">
                <a:latin typeface="Times New Roman" panose="02020603050405020304" charset="0"/>
                <a:ea typeface="Times New Roman" panose="02020603050405020304" charset="0"/>
                <a:cs typeface="Times New Roman" panose="02020603050405020304" charset="0"/>
              </a:rPr>
              <a:t>(1)</a:t>
            </a:r>
            <a:endParaRPr lang="en-US" sz="4200" dirty="0">
              <a:latin typeface="Times New Roman" panose="02020603050405020304" charset="0"/>
              <a:ea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43467" y="1457471"/>
            <a:ext cx="10905066" cy="4719492"/>
          </a:xfrm>
        </p:spPr>
        <p:txBody>
          <a:bodyPr>
            <a:normAutofit/>
          </a:bodyPr>
          <a:lstStyle/>
          <a:p>
            <a:r>
              <a:rPr lang="en-US" sz="2200" dirty="0" smtClean="0">
                <a:latin typeface="Times New Roman" panose="02020603050405020304" charset="0"/>
                <a:ea typeface="Times New Roman" panose="02020603050405020304" charset="0"/>
                <a:cs typeface="Times New Roman" panose="02020603050405020304" charset="0"/>
              </a:rPr>
              <a:t>Organic </a:t>
            </a:r>
            <a:r>
              <a:rPr lang="en-US" sz="2200" dirty="0">
                <a:latin typeface="Times New Roman" panose="02020603050405020304" charset="0"/>
                <a:ea typeface="Times New Roman" panose="02020603050405020304" charset="0"/>
                <a:cs typeface="Times New Roman" panose="02020603050405020304" charset="0"/>
              </a:rPr>
              <a:t>search, as a source of highly targeted traffic, is one of many viable online </a:t>
            </a:r>
            <a:r>
              <a:rPr lang="en-US" sz="2200" dirty="0" smtClean="0">
                <a:latin typeface="Times New Roman" panose="02020603050405020304" charset="0"/>
                <a:ea typeface="Times New Roman" panose="02020603050405020304" charset="0"/>
                <a:cs typeface="Times New Roman" panose="02020603050405020304" charset="0"/>
              </a:rPr>
              <a:t>marketing </a:t>
            </a:r>
            <a:r>
              <a:rPr lang="en-US" sz="2200" dirty="0">
                <a:latin typeface="Times New Roman" panose="02020603050405020304" charset="0"/>
                <a:ea typeface="Times New Roman" panose="02020603050405020304" charset="0"/>
                <a:cs typeface="Times New Roman" panose="02020603050405020304" charset="0"/>
              </a:rPr>
              <a:t>channels. And while SEO is not a cure-all for businesses, it can fit into a </a:t>
            </a:r>
            <a:r>
              <a:rPr lang="en-US" sz="2200" dirty="0" smtClean="0">
                <a:latin typeface="Times New Roman" panose="02020603050405020304" charset="0"/>
                <a:ea typeface="Times New Roman" panose="02020603050405020304" charset="0"/>
                <a:cs typeface="Times New Roman" panose="02020603050405020304" charset="0"/>
              </a:rPr>
              <a:t>company’s </a:t>
            </a:r>
            <a:r>
              <a:rPr lang="en-US" sz="2200" dirty="0">
                <a:latin typeface="Times New Roman" panose="02020603050405020304" charset="0"/>
                <a:ea typeface="Times New Roman" panose="02020603050405020304" charset="0"/>
                <a:cs typeface="Times New Roman" panose="02020603050405020304" charset="0"/>
              </a:rPr>
              <a:t>overall business strategy in several critical ways. </a:t>
            </a:r>
            <a:endParaRPr lang="en-US" sz="2200" dirty="0">
              <a:latin typeface="Times New Roman" panose="02020603050405020304" charset="0"/>
              <a:ea typeface="Times New Roman" panose="02020603050405020304" charset="0"/>
              <a:cs typeface="Times New Roman" panose="02020603050405020304" charset="0"/>
            </a:endParaRPr>
          </a:p>
          <a:p>
            <a:pPr marL="457200" indent="-457200">
              <a:buFont typeface="+mj-lt"/>
              <a:buAutoNum type="arabicPeriod"/>
            </a:pPr>
            <a:r>
              <a:rPr lang="en-US" sz="2200" b="1" dirty="0">
                <a:latin typeface="Times New Roman" panose="02020603050405020304" charset="0"/>
                <a:ea typeface="Times New Roman" panose="02020603050405020304" charset="0"/>
                <a:cs typeface="Times New Roman" panose="02020603050405020304" charset="0"/>
              </a:rPr>
              <a:t>Visibility (Branding) </a:t>
            </a:r>
            <a:r>
              <a:rPr lang="en-US" sz="2200" b="1" dirty="0" smtClean="0">
                <a:latin typeface="Times New Roman" panose="02020603050405020304" charset="0"/>
                <a:ea typeface="Times New Roman" panose="02020603050405020304" charset="0"/>
                <a:cs typeface="Times New Roman" panose="02020603050405020304" charset="0"/>
              </a:rPr>
              <a:t>: </a:t>
            </a:r>
            <a:r>
              <a:rPr lang="en-US" sz="2200" dirty="0" smtClean="0">
                <a:latin typeface="Times New Roman" panose="02020603050405020304" charset="0"/>
                <a:ea typeface="Times New Roman" panose="02020603050405020304" charset="0"/>
                <a:cs typeface="Times New Roman" panose="02020603050405020304" charset="0"/>
              </a:rPr>
              <a:t>Many </a:t>
            </a:r>
            <a:r>
              <a:rPr lang="en-US" sz="2200" dirty="0">
                <a:latin typeface="Times New Roman" panose="02020603050405020304" charset="0"/>
                <a:ea typeface="Times New Roman" panose="02020603050405020304" charset="0"/>
                <a:cs typeface="Times New Roman" panose="02020603050405020304" charset="0"/>
              </a:rPr>
              <a:t>consumers assume that top placement in search engines is like a stamp of approval on a brand. Surely a company could not rank highly in search results if it were not one of the best in its field, right? </a:t>
            </a:r>
            <a:endParaRPr lang="en-US" sz="2200" dirty="0">
              <a:latin typeface="Times New Roman" panose="02020603050405020304" charset="0"/>
              <a:ea typeface="Times New Roman" panose="02020603050405020304" charset="0"/>
              <a:cs typeface="Times New Roman" panose="02020603050405020304" charset="0"/>
            </a:endParaRPr>
          </a:p>
          <a:p>
            <a:pPr lvl="1"/>
            <a:r>
              <a:rPr lang="en-US" sz="2200" dirty="0">
                <a:latin typeface="Times New Roman" panose="02020603050405020304" charset="0"/>
                <a:ea typeface="Times New Roman" panose="02020603050405020304" charset="0"/>
                <a:cs typeface="Times New Roman" panose="02020603050405020304" charset="0"/>
              </a:rPr>
              <a:t>If you are an experienced search engine user, you probably recognize that the </a:t>
            </a:r>
            <a:r>
              <a:rPr lang="en-US" sz="2200" dirty="0" smtClean="0">
                <a:latin typeface="Times New Roman" panose="02020603050405020304" charset="0"/>
                <a:ea typeface="Times New Roman" panose="02020603050405020304" charset="0"/>
                <a:cs typeface="Times New Roman" panose="02020603050405020304" charset="0"/>
              </a:rPr>
              <a:t>preceding </a:t>
            </a:r>
            <a:r>
              <a:rPr lang="en-US" sz="2200" dirty="0">
                <a:latin typeface="Times New Roman" panose="02020603050405020304" charset="0"/>
                <a:ea typeface="Times New Roman" panose="02020603050405020304" charset="0"/>
                <a:cs typeface="Times New Roman" panose="02020603050405020304" charset="0"/>
              </a:rPr>
              <a:t>statement is not always true. </a:t>
            </a:r>
            <a:endParaRPr lang="en-US" sz="2200" dirty="0" smtClean="0">
              <a:latin typeface="Times New Roman" panose="02020603050405020304" charset="0"/>
              <a:ea typeface="Times New Roman" panose="02020603050405020304" charset="0"/>
              <a:cs typeface="Times New Roman" panose="02020603050405020304" charset="0"/>
            </a:endParaRPr>
          </a:p>
          <a:p>
            <a:pPr lvl="1"/>
            <a:r>
              <a:rPr lang="en-US" sz="2200" dirty="0" smtClean="0">
                <a:latin typeface="Times New Roman" panose="02020603050405020304" charset="0"/>
                <a:ea typeface="Times New Roman" panose="02020603050405020304" charset="0"/>
                <a:cs typeface="Times New Roman" panose="02020603050405020304" charset="0"/>
              </a:rPr>
              <a:t>However</a:t>
            </a:r>
            <a:r>
              <a:rPr lang="en-US" sz="2200" dirty="0">
                <a:latin typeface="Times New Roman" panose="02020603050405020304" charset="0"/>
                <a:ea typeface="Times New Roman" panose="02020603050405020304" charset="0"/>
                <a:cs typeface="Times New Roman" panose="02020603050405020304" charset="0"/>
              </a:rPr>
              <a:t>, the fact is that many consumers, and even sophisticated web searchers, interpret high search rankings as an implicit brand endorsement. </a:t>
            </a:r>
            <a:endParaRPr lang="en-US" sz="2200" dirty="0">
              <a:latin typeface="Times New Roman" panose="02020603050405020304" charset="0"/>
              <a:ea typeface="Times New Roman" panose="02020603050405020304" charset="0"/>
              <a:cs typeface="Times New Roman" panose="02020603050405020304" charset="0"/>
            </a:endParaRPr>
          </a:p>
          <a:p>
            <a:pPr lvl="1"/>
            <a:r>
              <a:rPr lang="en-US" sz="2200" dirty="0">
                <a:latin typeface="Times New Roman" panose="02020603050405020304" charset="0"/>
                <a:ea typeface="Times New Roman" panose="02020603050405020304" charset="0"/>
                <a:cs typeface="Times New Roman" panose="02020603050405020304" charset="0"/>
              </a:rPr>
              <a:t>Therefore, for critical brand terms, an SEO strategy should be geared toward increasing organic search exposure for branded keywords. </a:t>
            </a:r>
            <a:endParaRPr lang="en-US" sz="2200" dirty="0">
              <a:latin typeface="Times New Roman" panose="02020603050405020304" charset="0"/>
              <a:ea typeface="Times New Roman" panose="02020603050405020304" charset="0"/>
              <a:cs typeface="Times New Roman" panose="02020603050405020304" charset="0"/>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4200" dirty="0">
                <a:latin typeface="Times New Roman" panose="02020603050405020304" charset="0"/>
                <a:ea typeface="Times New Roman" panose="02020603050405020304" charset="0"/>
                <a:cs typeface="Times New Roman" panose="02020603050405020304" charset="0"/>
              </a:rPr>
              <a:t>Strategic Goals SEO Practitioners Can </a:t>
            </a:r>
            <a:r>
              <a:rPr lang="en-US" sz="4200" dirty="0" smtClean="0">
                <a:latin typeface="Times New Roman" panose="02020603050405020304" charset="0"/>
                <a:ea typeface="Times New Roman" panose="02020603050405020304" charset="0"/>
                <a:cs typeface="Times New Roman" panose="02020603050405020304" charset="0"/>
              </a:rPr>
              <a:t>Fulfill (2) </a:t>
            </a:r>
            <a:endParaRPr lang="en-US" sz="4200" dirty="0">
              <a:latin typeface="Times New Roman" panose="02020603050405020304" charset="0"/>
              <a:ea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43467" y="1457471"/>
            <a:ext cx="10905066" cy="4719492"/>
          </a:xfrm>
        </p:spPr>
        <p:txBody>
          <a:bodyPr>
            <a:normAutofit/>
          </a:bodyPr>
          <a:lstStyle/>
          <a:p>
            <a:pPr marL="457200" indent="-457200">
              <a:buFont typeface="+mj-lt"/>
              <a:buAutoNum type="arabicPeriod"/>
            </a:pPr>
            <a:r>
              <a:rPr lang="en-US" sz="2200" b="1" dirty="0" smtClean="0">
                <a:latin typeface="Times New Roman" panose="02020603050405020304" charset="0"/>
                <a:ea typeface="Times New Roman" panose="02020603050405020304" charset="0"/>
                <a:cs typeface="Times New Roman" panose="02020603050405020304" charset="0"/>
              </a:rPr>
              <a:t>Visibility </a:t>
            </a:r>
            <a:r>
              <a:rPr lang="en-US" sz="2200" b="1" dirty="0">
                <a:latin typeface="Times New Roman" panose="02020603050405020304" charset="0"/>
                <a:ea typeface="Times New Roman" panose="02020603050405020304" charset="0"/>
                <a:cs typeface="Times New Roman" panose="02020603050405020304" charset="0"/>
              </a:rPr>
              <a:t>(Branding</a:t>
            </a:r>
            <a:r>
              <a:rPr lang="en-US" sz="2200" b="1" dirty="0" smtClean="0">
                <a:latin typeface="Times New Roman" panose="02020603050405020304" charset="0"/>
                <a:ea typeface="Times New Roman" panose="02020603050405020304" charset="0"/>
                <a:cs typeface="Times New Roman" panose="02020603050405020304" charset="0"/>
              </a:rPr>
              <a:t>): </a:t>
            </a:r>
            <a:r>
              <a:rPr lang="en-US" sz="2200" dirty="0">
                <a:latin typeface="Times New Roman" panose="02020603050405020304" charset="0"/>
                <a:ea typeface="Times New Roman" panose="02020603050405020304" charset="0"/>
                <a:cs typeface="Times New Roman" panose="02020603050405020304" charset="0"/>
              </a:rPr>
              <a:t>In addition to targeting brand terms, you will want to rank well for </a:t>
            </a:r>
            <a:r>
              <a:rPr lang="en-US" sz="2200" dirty="0" smtClean="0">
                <a:latin typeface="Times New Roman" panose="02020603050405020304" charset="0"/>
                <a:ea typeface="Times New Roman" panose="02020603050405020304" charset="0"/>
                <a:cs typeface="Times New Roman" panose="02020603050405020304" charset="0"/>
              </a:rPr>
              <a:t>non branded </a:t>
            </a:r>
            <a:r>
              <a:rPr lang="en-US" sz="2200" dirty="0">
                <a:latin typeface="Times New Roman" panose="02020603050405020304" charset="0"/>
                <a:ea typeface="Times New Roman" panose="02020603050405020304" charset="0"/>
                <a:cs typeface="Times New Roman" panose="02020603050405020304" charset="0"/>
              </a:rPr>
              <a:t>search terms that are specific to your core business (a highly competitive, but highly </a:t>
            </a:r>
            <a:r>
              <a:rPr lang="en-US" sz="2200" dirty="0" smtClean="0">
                <a:latin typeface="Times New Roman" panose="02020603050405020304" charset="0"/>
                <a:ea typeface="Times New Roman" panose="02020603050405020304" charset="0"/>
                <a:cs typeface="Times New Roman" panose="02020603050405020304" charset="0"/>
              </a:rPr>
              <a:t>rewarding</a:t>
            </a:r>
            <a:r>
              <a:rPr lang="en-US" sz="2200" dirty="0">
                <a:latin typeface="Times New Roman" panose="02020603050405020304" charset="0"/>
                <a:ea typeface="Times New Roman" panose="02020603050405020304" charset="0"/>
                <a:cs typeface="Times New Roman" panose="02020603050405020304" charset="0"/>
              </a:rPr>
              <a:t>, branding effort). </a:t>
            </a:r>
            <a:endParaRPr lang="en-US" sz="2200" dirty="0" smtClean="0">
              <a:latin typeface="Times New Roman" panose="02020603050405020304" charset="0"/>
              <a:ea typeface="Times New Roman" panose="02020603050405020304" charset="0"/>
              <a:cs typeface="Times New Roman" panose="02020603050405020304" charset="0"/>
            </a:endParaRPr>
          </a:p>
          <a:p>
            <a:pPr lvl="1"/>
            <a:r>
              <a:rPr lang="en-US" sz="2200" dirty="0" smtClean="0">
                <a:latin typeface="Times New Roman" panose="02020603050405020304" charset="0"/>
                <a:ea typeface="Times New Roman" panose="02020603050405020304" charset="0"/>
                <a:cs typeface="Times New Roman" panose="02020603050405020304" charset="0"/>
              </a:rPr>
              <a:t>When </a:t>
            </a:r>
            <a:r>
              <a:rPr lang="en-US" sz="2200" dirty="0">
                <a:latin typeface="Times New Roman" panose="02020603050405020304" charset="0"/>
                <a:ea typeface="Times New Roman" panose="02020603050405020304" charset="0"/>
                <a:cs typeface="Times New Roman" panose="02020603050405020304" charset="0"/>
              </a:rPr>
              <a:t>searchers see you ranking highly on these types of search terms, they will associate your brand with the product or service and assume you are one of the best places to purchase from. </a:t>
            </a:r>
            <a:endParaRPr lang="en-US" sz="2200" dirty="0">
              <a:latin typeface="Times New Roman" panose="02020603050405020304" charset="0"/>
              <a:ea typeface="Times New Roman" panose="02020603050405020304" charset="0"/>
              <a:cs typeface="Times New Roman" panose="02020603050405020304" charset="0"/>
            </a:endParaRPr>
          </a:p>
          <a:p>
            <a:pPr lvl="1"/>
            <a:r>
              <a:rPr lang="en-US" sz="2200" dirty="0">
                <a:latin typeface="Times New Roman" panose="02020603050405020304" charset="0"/>
                <a:ea typeface="Times New Roman" panose="02020603050405020304" charset="0"/>
                <a:cs typeface="Times New Roman" panose="02020603050405020304" charset="0"/>
              </a:rPr>
              <a:t>The list of situations where the brand can also limit the SEO strategy is quite long, and the opposite can happen too, where the nature of the brand makes a particular SEO </a:t>
            </a:r>
            <a:r>
              <a:rPr lang="en-US" sz="2200" dirty="0" smtClean="0">
                <a:latin typeface="Times New Roman" panose="02020603050405020304" charset="0"/>
                <a:ea typeface="Times New Roman" panose="02020603050405020304" charset="0"/>
                <a:cs typeface="Times New Roman" panose="02020603050405020304" charset="0"/>
              </a:rPr>
              <a:t>strategy </a:t>
            </a:r>
            <a:r>
              <a:rPr lang="en-US" sz="2200" dirty="0">
                <a:latin typeface="Times New Roman" panose="02020603050405020304" charset="0"/>
                <a:ea typeface="Times New Roman" panose="02020603050405020304" charset="0"/>
                <a:cs typeface="Times New Roman" panose="02020603050405020304" charset="0"/>
              </a:rPr>
              <a:t>pretty compelling. Ultimately, your goal is to dovetail SEO efforts with </a:t>
            </a:r>
            <a:r>
              <a:rPr lang="en-US" sz="2200" dirty="0" smtClean="0">
                <a:latin typeface="Times New Roman" panose="02020603050405020304" charset="0"/>
                <a:ea typeface="Times New Roman" panose="02020603050405020304" charset="0"/>
                <a:cs typeface="Times New Roman" panose="02020603050405020304" charset="0"/>
              </a:rPr>
              <a:t>branding </a:t>
            </a:r>
            <a:r>
              <a:rPr lang="en-US" sz="2200" dirty="0">
                <a:latin typeface="Times New Roman" panose="02020603050405020304" charset="0"/>
                <a:ea typeface="Times New Roman" panose="02020603050405020304" charset="0"/>
                <a:cs typeface="Times New Roman" panose="02020603050405020304" charset="0"/>
              </a:rPr>
              <a:t>as seamlessly as possible. </a:t>
            </a:r>
            <a:endParaRPr lang="en-US" sz="2200" dirty="0">
              <a:latin typeface="Times New Roman" panose="02020603050405020304" charset="0"/>
              <a:ea typeface="Times New Roman" panose="02020603050405020304" charset="0"/>
              <a:cs typeface="Times New Roman" panose="02020603050405020304" charset="0"/>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4200" dirty="0">
                <a:latin typeface="Times New Roman" panose="02020603050405020304" charset="0"/>
                <a:ea typeface="Times New Roman" panose="02020603050405020304" charset="0"/>
                <a:cs typeface="Times New Roman" panose="02020603050405020304" charset="0"/>
              </a:rPr>
              <a:t>Strategic Goals SEO Practitioners Can </a:t>
            </a:r>
            <a:r>
              <a:rPr lang="en-US" sz="4200" dirty="0" smtClean="0">
                <a:latin typeface="Times New Roman" panose="02020603050405020304" charset="0"/>
                <a:ea typeface="Times New Roman" panose="02020603050405020304" charset="0"/>
                <a:cs typeface="Times New Roman" panose="02020603050405020304" charset="0"/>
              </a:rPr>
              <a:t>Fulfill (3) </a:t>
            </a:r>
            <a:endParaRPr lang="en-US" sz="4200" dirty="0">
              <a:latin typeface="Times New Roman" panose="02020603050405020304" charset="0"/>
              <a:ea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43467" y="1457471"/>
            <a:ext cx="10905066" cy="4719492"/>
          </a:xfrm>
        </p:spPr>
        <p:txBody>
          <a:bodyPr>
            <a:noAutofit/>
          </a:bodyPr>
          <a:lstStyle/>
          <a:p>
            <a:pPr marL="457200" indent="-457200">
              <a:buFont typeface="+mj-lt"/>
              <a:buAutoNum type="arabicPeriod" startAt="2"/>
            </a:pPr>
            <a:r>
              <a:rPr lang="en-US" sz="2200" b="1" dirty="0" smtClean="0">
                <a:latin typeface="Times New Roman" panose="02020603050405020304" charset="0"/>
                <a:ea typeface="Times New Roman" panose="02020603050405020304" charset="0"/>
                <a:cs typeface="Times New Roman" panose="02020603050405020304" charset="0"/>
              </a:rPr>
              <a:t>Website Traffic: </a:t>
            </a:r>
            <a:r>
              <a:rPr lang="en-US" sz="2200" dirty="0" smtClean="0">
                <a:latin typeface="Times New Roman" panose="02020603050405020304" charset="0"/>
                <a:ea typeface="Times New Roman" panose="02020603050405020304" charset="0"/>
                <a:cs typeface="Times New Roman" panose="02020603050405020304" charset="0"/>
              </a:rPr>
              <a:t>Long </a:t>
            </a:r>
            <a:r>
              <a:rPr lang="en-US" sz="2200" dirty="0">
                <a:latin typeface="Times New Roman" panose="02020603050405020304" charset="0"/>
                <a:ea typeface="Times New Roman" panose="02020603050405020304" charset="0"/>
                <a:cs typeface="Times New Roman" panose="02020603050405020304" charset="0"/>
              </a:rPr>
              <a:t>gone are the days of a “build it and they will come” paradigm online. </a:t>
            </a:r>
            <a:endParaRPr lang="en-US" sz="2200" dirty="0" smtClean="0">
              <a:latin typeface="Times New Roman" panose="02020603050405020304" charset="0"/>
              <a:ea typeface="Times New Roman" panose="02020603050405020304" charset="0"/>
              <a:cs typeface="Times New Roman" panose="02020603050405020304" charset="0"/>
            </a:endParaRPr>
          </a:p>
          <a:p>
            <a:pPr lvl="1"/>
            <a:r>
              <a:rPr lang="en-US" sz="2200" dirty="0" smtClean="0">
                <a:latin typeface="Times New Roman" panose="02020603050405020304" charset="0"/>
                <a:ea typeface="Times New Roman" panose="02020603050405020304" charset="0"/>
                <a:cs typeface="Times New Roman" panose="02020603050405020304" charset="0"/>
              </a:rPr>
              <a:t>Today’s </a:t>
            </a:r>
            <a:r>
              <a:rPr lang="en-US" sz="2200" dirty="0">
                <a:latin typeface="Times New Roman" panose="02020603050405020304" charset="0"/>
                <a:ea typeface="Times New Roman" panose="02020603050405020304" charset="0"/>
                <a:cs typeface="Times New Roman" panose="02020603050405020304" charset="0"/>
              </a:rPr>
              <a:t>search environment is highly competitive, and you need great SEO to capture </a:t>
            </a:r>
            <a:r>
              <a:rPr lang="en-US" sz="2200" dirty="0" smtClean="0">
                <a:latin typeface="Times New Roman" panose="02020603050405020304" charset="0"/>
                <a:ea typeface="Times New Roman" panose="02020603050405020304" charset="0"/>
                <a:cs typeface="Times New Roman" panose="02020603050405020304" charset="0"/>
              </a:rPr>
              <a:t>targeted</a:t>
            </a:r>
            <a:r>
              <a:rPr lang="en-US" sz="2200" dirty="0">
                <a:latin typeface="Times New Roman" panose="02020603050405020304" charset="0"/>
                <a:ea typeface="Times New Roman" panose="02020603050405020304" charset="0"/>
                <a:cs typeface="Times New Roman" panose="02020603050405020304" charset="0"/>
              </a:rPr>
              <a:t>, high-quality traffic to your site. </a:t>
            </a:r>
            <a:endParaRPr lang="en-US" sz="2200" dirty="0">
              <a:latin typeface="Times New Roman" panose="02020603050405020304" charset="0"/>
              <a:ea typeface="Times New Roman" panose="02020603050405020304" charset="0"/>
              <a:cs typeface="Times New Roman" panose="02020603050405020304" charset="0"/>
            </a:endParaRPr>
          </a:p>
          <a:p>
            <a:pPr lvl="1"/>
            <a:r>
              <a:rPr lang="en-US" sz="2200" dirty="0">
                <a:latin typeface="Times New Roman" panose="02020603050405020304" charset="0"/>
                <a:ea typeface="Times New Roman" panose="02020603050405020304" charset="0"/>
                <a:cs typeface="Times New Roman" panose="02020603050405020304" charset="0"/>
              </a:rPr>
              <a:t>While a business that engages with many of its customers through offline channels can drive traffic by telling those customers to visit its website, SEO fills the different, more critical role of bringing new prospects to your website from an audience of people who might not otherwise have been interested in, or perhaps even aware of, your business at all. </a:t>
            </a:r>
            <a:endParaRPr lang="en-US" sz="2200" dirty="0">
              <a:latin typeface="Times New Roman" panose="02020603050405020304" charset="0"/>
              <a:ea typeface="Times New Roman" panose="02020603050405020304" charset="0"/>
              <a:cs typeface="Times New Roman" panose="02020603050405020304" charset="0"/>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4200" dirty="0">
                <a:latin typeface="Times New Roman" panose="02020603050405020304" charset="0"/>
                <a:ea typeface="Times New Roman" panose="02020603050405020304" charset="0"/>
                <a:cs typeface="Times New Roman" panose="02020603050405020304" charset="0"/>
              </a:rPr>
              <a:t>Strategic Goals SEO Practitioners Can </a:t>
            </a:r>
            <a:r>
              <a:rPr lang="en-US" sz="4200" dirty="0" smtClean="0">
                <a:latin typeface="Times New Roman" panose="02020603050405020304" charset="0"/>
                <a:ea typeface="Times New Roman" panose="02020603050405020304" charset="0"/>
                <a:cs typeface="Times New Roman" panose="02020603050405020304" charset="0"/>
              </a:rPr>
              <a:t>Fulfill (4) </a:t>
            </a:r>
            <a:endParaRPr lang="en-US" sz="4200" dirty="0">
              <a:latin typeface="Times New Roman" panose="02020603050405020304" charset="0"/>
              <a:ea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43467" y="1457471"/>
            <a:ext cx="10905066" cy="4719492"/>
          </a:xfrm>
        </p:spPr>
        <p:txBody>
          <a:bodyPr>
            <a:noAutofit/>
          </a:bodyPr>
          <a:lstStyle/>
          <a:p>
            <a:pPr marL="457200" indent="-457200">
              <a:buFont typeface="+mj-lt"/>
              <a:buAutoNum type="arabicPeriod" startAt="2"/>
            </a:pPr>
            <a:r>
              <a:rPr lang="en-US" sz="2200" b="1" dirty="0" smtClean="0">
                <a:latin typeface="Times New Roman" panose="02020603050405020304" charset="0"/>
                <a:ea typeface="Times New Roman" panose="02020603050405020304" charset="0"/>
                <a:cs typeface="Times New Roman" panose="02020603050405020304" charset="0"/>
              </a:rPr>
              <a:t>Website Traffic:</a:t>
            </a:r>
            <a:endParaRPr lang="en-US" sz="2200" b="1" dirty="0" smtClean="0">
              <a:latin typeface="Times New Roman" panose="02020603050405020304" charset="0"/>
              <a:ea typeface="Times New Roman" panose="02020603050405020304" charset="0"/>
              <a:cs typeface="Times New Roman" panose="02020603050405020304" charset="0"/>
            </a:endParaRPr>
          </a:p>
          <a:p>
            <a:pPr lvl="1"/>
            <a:r>
              <a:rPr lang="en-US" sz="2200" b="1" dirty="0" smtClean="0">
                <a:latin typeface="Times New Roman" panose="02020603050405020304" charset="0"/>
                <a:ea typeface="Times New Roman" panose="02020603050405020304" charset="0"/>
                <a:cs typeface="Times New Roman" panose="02020603050405020304" charset="0"/>
              </a:rPr>
              <a:t> </a:t>
            </a:r>
            <a:r>
              <a:rPr lang="en-US" sz="2200" dirty="0" smtClean="0">
                <a:latin typeface="Times New Roman" panose="02020603050405020304" charset="0"/>
                <a:ea typeface="Times New Roman" panose="02020603050405020304" charset="0"/>
                <a:cs typeface="Times New Roman" panose="02020603050405020304" charset="0"/>
              </a:rPr>
              <a:t>Experienced </a:t>
            </a:r>
            <a:r>
              <a:rPr lang="en-US" sz="2200" dirty="0">
                <a:latin typeface="Times New Roman" panose="02020603050405020304" charset="0"/>
                <a:ea typeface="Times New Roman" panose="02020603050405020304" charset="0"/>
                <a:cs typeface="Times New Roman" panose="02020603050405020304" charset="0"/>
              </a:rPr>
              <a:t>SEO professionals understand that users search for products, services, and information using an extraordinarily wide variety of search queries and query types. </a:t>
            </a:r>
            <a:endParaRPr lang="en-US" sz="2200" dirty="0" smtClean="0">
              <a:latin typeface="Times New Roman" panose="02020603050405020304" charset="0"/>
              <a:ea typeface="Times New Roman" panose="02020603050405020304" charset="0"/>
              <a:cs typeface="Times New Roman" panose="02020603050405020304" charset="0"/>
            </a:endParaRPr>
          </a:p>
          <a:p>
            <a:pPr lvl="1"/>
            <a:r>
              <a:rPr lang="en-US" sz="2200" dirty="0" smtClean="0">
                <a:latin typeface="Times New Roman" panose="02020603050405020304" charset="0"/>
                <a:ea typeface="Times New Roman" panose="02020603050405020304" charset="0"/>
                <a:cs typeface="Times New Roman" panose="02020603050405020304" charset="0"/>
              </a:rPr>
              <a:t>Developing </a:t>
            </a:r>
            <a:r>
              <a:rPr lang="en-US" sz="2200" dirty="0">
                <a:latin typeface="Times New Roman" panose="02020603050405020304" charset="0"/>
                <a:ea typeface="Times New Roman" panose="02020603050405020304" charset="0"/>
                <a:cs typeface="Times New Roman" panose="02020603050405020304" charset="0"/>
              </a:rPr>
              <a:t>an SEO strategy involves performing extensive keyword research </a:t>
            </a:r>
            <a:r>
              <a:rPr lang="en-US" sz="2200" dirty="0" smtClean="0">
                <a:latin typeface="Times New Roman" panose="02020603050405020304" charset="0"/>
                <a:ea typeface="Times New Roman" panose="02020603050405020304" charset="0"/>
                <a:cs typeface="Times New Roman" panose="02020603050405020304" charset="0"/>
              </a:rPr>
              <a:t>(discussed in next classes) </a:t>
            </a:r>
            <a:r>
              <a:rPr lang="en-US" sz="2200" dirty="0">
                <a:latin typeface="Times New Roman" panose="02020603050405020304" charset="0"/>
                <a:ea typeface="Times New Roman" panose="02020603050405020304" charset="0"/>
                <a:cs typeface="Times New Roman" panose="02020603050405020304" charset="0"/>
              </a:rPr>
              <a:t>to determine which search queries people actually use</a:t>
            </a:r>
            <a:r>
              <a:rPr lang="en-US" sz="2200" dirty="0" smtClean="0">
                <a:latin typeface="Times New Roman" panose="02020603050405020304" charset="0"/>
                <a:ea typeface="Times New Roman" panose="02020603050405020304" charset="0"/>
                <a:cs typeface="Times New Roman" panose="02020603050405020304" charset="0"/>
              </a:rPr>
              <a:t>.</a:t>
            </a:r>
            <a:endParaRPr lang="en-US" sz="2200" dirty="0" smtClean="0">
              <a:latin typeface="Times New Roman" panose="02020603050405020304" charset="0"/>
              <a:ea typeface="Times New Roman" panose="02020603050405020304" charset="0"/>
              <a:cs typeface="Times New Roman" panose="02020603050405020304" charset="0"/>
            </a:endParaRPr>
          </a:p>
          <a:p>
            <a:pPr lvl="1"/>
            <a:r>
              <a:rPr lang="en-US" sz="2200" dirty="0" smtClean="0">
                <a:latin typeface="Times New Roman" panose="02020603050405020304" charset="0"/>
                <a:ea typeface="Times New Roman" panose="02020603050405020304" charset="0"/>
                <a:cs typeface="Times New Roman" panose="02020603050405020304" charset="0"/>
              </a:rPr>
              <a:t> </a:t>
            </a:r>
            <a:r>
              <a:rPr lang="en-US" sz="2200" dirty="0">
                <a:latin typeface="Times New Roman" panose="02020603050405020304" charset="0"/>
                <a:ea typeface="Times New Roman" panose="02020603050405020304" charset="0"/>
                <a:cs typeface="Times New Roman" panose="02020603050405020304" charset="0"/>
              </a:rPr>
              <a:t>For example, when interested in purchasing a fuel-efficient car, a searcher might type in </a:t>
            </a:r>
            <a:r>
              <a:rPr lang="en-US" sz="2200" i="1" dirty="0">
                <a:latin typeface="Times New Roman" panose="02020603050405020304" charset="0"/>
                <a:ea typeface="Times New Roman" panose="02020603050405020304" charset="0"/>
                <a:cs typeface="Times New Roman" panose="02020603050405020304" charset="0"/>
              </a:rPr>
              <a:t>hybrid efficient cars</a:t>
            </a:r>
            <a:r>
              <a:rPr lang="en-US" sz="2200" dirty="0">
                <a:latin typeface="Times New Roman" panose="02020603050405020304" charset="0"/>
                <a:ea typeface="Times New Roman" panose="02020603050405020304" charset="0"/>
                <a:cs typeface="Times New Roman" panose="02020603050405020304" charset="0"/>
              </a:rPr>
              <a:t>. </a:t>
            </a:r>
            <a:endParaRPr lang="en-US" sz="2200" dirty="0" smtClean="0">
              <a:latin typeface="Times New Roman" panose="02020603050405020304" charset="0"/>
              <a:ea typeface="Times New Roman" panose="02020603050405020304" charset="0"/>
              <a:cs typeface="Times New Roman" panose="02020603050405020304" charset="0"/>
            </a:endParaRPr>
          </a:p>
          <a:p>
            <a:pPr lvl="1"/>
            <a:r>
              <a:rPr lang="en-US" sz="2200" dirty="0" smtClean="0">
                <a:latin typeface="Times New Roman" panose="02020603050405020304" charset="0"/>
                <a:ea typeface="Times New Roman" panose="02020603050405020304" charset="0"/>
                <a:cs typeface="Times New Roman" panose="02020603050405020304" charset="0"/>
              </a:rPr>
              <a:t>In </a:t>
            </a:r>
            <a:r>
              <a:rPr lang="en-US" sz="2200" dirty="0">
                <a:latin typeface="Times New Roman" panose="02020603050405020304" charset="0"/>
                <a:ea typeface="Times New Roman" panose="02020603050405020304" charset="0"/>
                <a:cs typeface="Times New Roman" panose="02020603050405020304" charset="0"/>
              </a:rPr>
              <a:t>this instance, the search marketing manager for a </a:t>
            </a:r>
            <a:r>
              <a:rPr lang="en-US" sz="2200" dirty="0" smtClean="0">
                <a:latin typeface="Times New Roman" panose="02020603050405020304" charset="0"/>
                <a:ea typeface="Times New Roman" panose="02020603050405020304" charset="0"/>
                <a:cs typeface="Times New Roman" panose="02020603050405020304" charset="0"/>
              </a:rPr>
              <a:t>manufacturer </a:t>
            </a:r>
            <a:r>
              <a:rPr lang="en-US" sz="2200" dirty="0">
                <a:latin typeface="Times New Roman" panose="02020603050405020304" charset="0"/>
                <a:ea typeface="Times New Roman" panose="02020603050405020304" charset="0"/>
                <a:cs typeface="Times New Roman" panose="02020603050405020304" charset="0"/>
              </a:rPr>
              <a:t>of electric cars might be interested in search exposure for this traffic, even though technically, </a:t>
            </a:r>
            <a:r>
              <a:rPr lang="en-US" sz="2200" i="1" dirty="0">
                <a:latin typeface="Times New Roman" panose="02020603050405020304" charset="0"/>
                <a:ea typeface="Times New Roman" panose="02020603050405020304" charset="0"/>
                <a:cs typeface="Times New Roman" panose="02020603050405020304" charset="0"/>
              </a:rPr>
              <a:t>electric cars </a:t>
            </a:r>
            <a:r>
              <a:rPr lang="en-US" sz="2200" dirty="0">
                <a:latin typeface="Times New Roman" panose="02020603050405020304" charset="0"/>
                <a:ea typeface="Times New Roman" panose="02020603050405020304" charset="0"/>
                <a:cs typeface="Times New Roman" panose="02020603050405020304" charset="0"/>
              </a:rPr>
              <a:t>was not in the original search query. </a:t>
            </a:r>
            <a:endParaRPr lang="en-US" sz="2200" dirty="0">
              <a:latin typeface="Times New Roman" panose="02020603050405020304" charset="0"/>
              <a:ea typeface="Times New Roman" panose="02020603050405020304" charset="0"/>
              <a:cs typeface="Times New Roman" panose="02020603050405020304" charset="0"/>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4200" dirty="0">
                <a:latin typeface="Times New Roman" panose="02020603050405020304" charset="0"/>
                <a:ea typeface="Times New Roman" panose="02020603050405020304" charset="0"/>
                <a:cs typeface="Times New Roman" panose="02020603050405020304" charset="0"/>
              </a:rPr>
              <a:t>Strategic Goals SEO Practitioners Can </a:t>
            </a:r>
            <a:r>
              <a:rPr lang="en-US" sz="4200" dirty="0" smtClean="0">
                <a:latin typeface="Times New Roman" panose="02020603050405020304" charset="0"/>
                <a:ea typeface="Times New Roman" panose="02020603050405020304" charset="0"/>
                <a:cs typeface="Times New Roman" panose="02020603050405020304" charset="0"/>
              </a:rPr>
              <a:t>Fulfill (5) </a:t>
            </a:r>
            <a:endParaRPr lang="en-US" sz="4200" dirty="0">
              <a:latin typeface="Times New Roman" panose="02020603050405020304" charset="0"/>
              <a:ea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43467" y="1457471"/>
            <a:ext cx="10905066" cy="4719492"/>
          </a:xfrm>
        </p:spPr>
        <p:txBody>
          <a:bodyPr>
            <a:noAutofit/>
          </a:bodyPr>
          <a:lstStyle/>
          <a:p>
            <a:pPr marL="457200" indent="-457200">
              <a:buFont typeface="+mj-lt"/>
              <a:buAutoNum type="arabicPeriod" startAt="2"/>
            </a:pPr>
            <a:r>
              <a:rPr lang="en-US" sz="2200" b="1" dirty="0" smtClean="0">
                <a:latin typeface="Times New Roman" panose="02020603050405020304" charset="0"/>
                <a:ea typeface="Times New Roman" panose="02020603050405020304" charset="0"/>
                <a:cs typeface="Times New Roman" panose="02020603050405020304" charset="0"/>
              </a:rPr>
              <a:t>Website Traffic: </a:t>
            </a:r>
            <a:endParaRPr lang="en-US" sz="2200" b="1" dirty="0" smtClean="0">
              <a:latin typeface="Times New Roman" panose="02020603050405020304" charset="0"/>
              <a:ea typeface="Times New Roman" panose="02020603050405020304" charset="0"/>
              <a:cs typeface="Times New Roman" panose="02020603050405020304" charset="0"/>
            </a:endParaRPr>
          </a:p>
          <a:p>
            <a:pPr lvl="1"/>
            <a:r>
              <a:rPr lang="en-US" sz="2200" dirty="0" smtClean="0">
                <a:latin typeface="Times New Roman" panose="02020603050405020304" charset="0"/>
                <a:ea typeface="Times New Roman" panose="02020603050405020304" charset="0"/>
                <a:cs typeface="Times New Roman" panose="02020603050405020304" charset="0"/>
              </a:rPr>
              <a:t>Some </a:t>
            </a:r>
            <a:r>
              <a:rPr lang="en-US" sz="2200" dirty="0">
                <a:latin typeface="Times New Roman" panose="02020603050405020304" charset="0"/>
                <a:ea typeface="Times New Roman" panose="02020603050405020304" charset="0"/>
                <a:cs typeface="Times New Roman" panose="02020603050405020304" charset="0"/>
              </a:rPr>
              <a:t>users may not even know that a company specializing in a specific type of </a:t>
            </a:r>
            <a:r>
              <a:rPr lang="en-US" sz="2200" dirty="0" smtClean="0">
                <a:latin typeface="Times New Roman" panose="02020603050405020304" charset="0"/>
                <a:ea typeface="Times New Roman" panose="02020603050405020304" charset="0"/>
                <a:cs typeface="Times New Roman" panose="02020603050405020304" charset="0"/>
              </a:rPr>
              <a:t>product </a:t>
            </a:r>
            <a:r>
              <a:rPr lang="en-US" sz="2200" dirty="0">
                <a:latin typeface="Times New Roman" panose="02020603050405020304" charset="0"/>
                <a:ea typeface="Times New Roman" panose="02020603050405020304" charset="0"/>
                <a:cs typeface="Times New Roman" panose="02020603050405020304" charset="0"/>
              </a:rPr>
              <a:t>exists until they perform that search. </a:t>
            </a:r>
            <a:endParaRPr lang="en-US" sz="2200" dirty="0" smtClean="0">
              <a:latin typeface="Times New Roman" panose="02020603050405020304" charset="0"/>
              <a:ea typeface="Times New Roman" panose="02020603050405020304" charset="0"/>
              <a:cs typeface="Times New Roman" panose="02020603050405020304" charset="0"/>
            </a:endParaRPr>
          </a:p>
          <a:p>
            <a:pPr lvl="1"/>
            <a:r>
              <a:rPr lang="en-US" sz="2200" dirty="0" smtClean="0">
                <a:latin typeface="Times New Roman" panose="02020603050405020304" charset="0"/>
                <a:ea typeface="Times New Roman" panose="02020603050405020304" charset="0"/>
                <a:cs typeface="Times New Roman" panose="02020603050405020304" charset="0"/>
              </a:rPr>
              <a:t>Or</a:t>
            </a:r>
            <a:r>
              <a:rPr lang="en-US" sz="2200" dirty="0">
                <a:latin typeface="Times New Roman" panose="02020603050405020304" charset="0"/>
                <a:ea typeface="Times New Roman" panose="02020603050405020304" charset="0"/>
                <a:cs typeface="Times New Roman" panose="02020603050405020304" charset="0"/>
              </a:rPr>
              <a:t>, if they have at one time learned about such a manufacturer, they might not remember enough about it to seek out the </a:t>
            </a:r>
            <a:r>
              <a:rPr lang="en-US" sz="2200" dirty="0" smtClean="0">
                <a:latin typeface="Times New Roman" panose="02020603050405020304" charset="0"/>
                <a:ea typeface="Times New Roman" panose="02020603050405020304" charset="0"/>
                <a:cs typeface="Times New Roman" panose="02020603050405020304" charset="0"/>
              </a:rPr>
              <a:t>manufacturer’s </a:t>
            </a:r>
            <a:r>
              <a:rPr lang="en-US" sz="2200" dirty="0">
                <a:latin typeface="Times New Roman" panose="02020603050405020304" charset="0"/>
                <a:ea typeface="Times New Roman" panose="02020603050405020304" charset="0"/>
                <a:cs typeface="Times New Roman" panose="02020603050405020304" charset="0"/>
              </a:rPr>
              <a:t>website directly. </a:t>
            </a:r>
            <a:endParaRPr lang="en-US" sz="2200" dirty="0">
              <a:latin typeface="Times New Roman" panose="02020603050405020304" charset="0"/>
              <a:ea typeface="Times New Roman" panose="02020603050405020304" charset="0"/>
              <a:cs typeface="Times New Roman" panose="02020603050405020304" charset="0"/>
            </a:endParaRPr>
          </a:p>
          <a:p>
            <a:pPr lvl="1"/>
            <a:r>
              <a:rPr lang="en-US" sz="2200" dirty="0">
                <a:latin typeface="Times New Roman" panose="02020603050405020304" charset="0"/>
                <a:ea typeface="Times New Roman" panose="02020603050405020304" charset="0"/>
                <a:cs typeface="Times New Roman" panose="02020603050405020304" charset="0"/>
              </a:rPr>
              <a:t>Capturing that traffic could provide the manufacturer with incremental sales of its electric vehicles that it probably would not have gotten otherwise. </a:t>
            </a:r>
            <a:endParaRPr lang="en-US" sz="2200" dirty="0" smtClean="0">
              <a:latin typeface="Times New Roman" panose="02020603050405020304" charset="0"/>
              <a:ea typeface="Times New Roman" panose="02020603050405020304" charset="0"/>
              <a:cs typeface="Times New Roman" panose="02020603050405020304" charset="0"/>
            </a:endParaRPr>
          </a:p>
          <a:p>
            <a:pPr lvl="1"/>
            <a:r>
              <a:rPr lang="en-US" sz="2200" dirty="0" smtClean="0">
                <a:latin typeface="Times New Roman" panose="02020603050405020304" charset="0"/>
                <a:ea typeface="Times New Roman" panose="02020603050405020304" charset="0"/>
                <a:cs typeface="Times New Roman" panose="02020603050405020304" charset="0"/>
              </a:rPr>
              <a:t>Knowing </a:t>
            </a:r>
            <a:r>
              <a:rPr lang="en-US" sz="2200" dirty="0">
                <a:latin typeface="Times New Roman" panose="02020603050405020304" charset="0"/>
                <a:ea typeface="Times New Roman" panose="02020603050405020304" charset="0"/>
                <a:cs typeface="Times New Roman" panose="02020603050405020304" charset="0"/>
              </a:rPr>
              <a:t>these </a:t>
            </a:r>
            <a:r>
              <a:rPr lang="en-US" sz="2200" dirty="0" smtClean="0">
                <a:latin typeface="Times New Roman" panose="02020603050405020304" charset="0"/>
                <a:ea typeface="Times New Roman" panose="02020603050405020304" charset="0"/>
                <a:cs typeface="Times New Roman" panose="02020603050405020304" charset="0"/>
              </a:rPr>
              <a:t>factors</a:t>
            </a:r>
            <a:r>
              <a:rPr lang="en-US" sz="2200" dirty="0">
                <a:latin typeface="Times New Roman" panose="02020603050405020304" charset="0"/>
                <a:ea typeface="Times New Roman" panose="02020603050405020304" charset="0"/>
                <a:cs typeface="Times New Roman" panose="02020603050405020304" charset="0"/>
              </a:rPr>
              <a:t>, the SEO process involves developing a site architecture strategy </a:t>
            </a:r>
            <a:r>
              <a:rPr lang="en-US" sz="2200" dirty="0" smtClean="0">
                <a:latin typeface="Times New Roman" panose="02020603050405020304" charset="0"/>
                <a:ea typeface="Times New Roman" panose="02020603050405020304" charset="0"/>
                <a:cs typeface="Times New Roman" panose="02020603050405020304" charset="0"/>
              </a:rPr>
              <a:t>and </a:t>
            </a:r>
            <a:r>
              <a:rPr lang="en-US" sz="2200" dirty="0">
                <a:latin typeface="Times New Roman" panose="02020603050405020304" charset="0"/>
                <a:ea typeface="Times New Roman" panose="02020603050405020304" charset="0"/>
                <a:cs typeface="Times New Roman" panose="02020603050405020304" charset="0"/>
              </a:rPr>
              <a:t>a content development/editorial strategy (discussed in next </a:t>
            </a:r>
            <a:r>
              <a:rPr lang="en-US" sz="2200" dirty="0" smtClean="0">
                <a:latin typeface="Times New Roman" panose="02020603050405020304" charset="0"/>
                <a:ea typeface="Times New Roman" panose="02020603050405020304" charset="0"/>
                <a:cs typeface="Times New Roman" panose="02020603050405020304" charset="0"/>
              </a:rPr>
              <a:t>chapters</a:t>
            </a:r>
            <a:r>
              <a:rPr lang="en-US" sz="2200" dirty="0">
                <a:latin typeface="Times New Roman" panose="02020603050405020304" charset="0"/>
                <a:ea typeface="Times New Roman" panose="02020603050405020304" charset="0"/>
                <a:cs typeface="Times New Roman" panose="02020603050405020304" charset="0"/>
              </a:rPr>
              <a:t>) </a:t>
            </a:r>
            <a:r>
              <a:rPr lang="en-US" sz="2200" dirty="0" smtClean="0">
                <a:latin typeface="Times New Roman" panose="02020603050405020304" charset="0"/>
                <a:ea typeface="Times New Roman" panose="02020603050405020304" charset="0"/>
                <a:cs typeface="Times New Roman" panose="02020603050405020304" charset="0"/>
              </a:rPr>
              <a:t>to </a:t>
            </a:r>
            <a:r>
              <a:rPr lang="en-US" sz="2200" dirty="0">
                <a:latin typeface="Times New Roman" panose="02020603050405020304" charset="0"/>
                <a:ea typeface="Times New Roman" panose="02020603050405020304" charset="0"/>
                <a:cs typeface="Times New Roman" panose="02020603050405020304" charset="0"/>
              </a:rPr>
              <a:t>help the site’s pages </a:t>
            </a:r>
            <a:r>
              <a:rPr lang="en-US" sz="2200" dirty="0" smtClean="0">
                <a:latin typeface="Times New Roman" panose="02020603050405020304" charset="0"/>
                <a:ea typeface="Times New Roman" panose="02020603050405020304" charset="0"/>
                <a:cs typeface="Times New Roman" panose="02020603050405020304" charset="0"/>
              </a:rPr>
              <a:t>achieve </a:t>
            </a:r>
            <a:r>
              <a:rPr lang="en-US" sz="2200" dirty="0">
                <a:latin typeface="Times New Roman" panose="02020603050405020304" charset="0"/>
                <a:ea typeface="Times New Roman" panose="02020603050405020304" charset="0"/>
                <a:cs typeface="Times New Roman" panose="02020603050405020304" charset="0"/>
              </a:rPr>
              <a:t>competitive search engine exposure for a broad range of potentially relevant terms. </a:t>
            </a:r>
            <a:endParaRPr lang="en-US" sz="2200" dirty="0">
              <a:latin typeface="Times New Roman" panose="02020603050405020304" charset="0"/>
              <a:ea typeface="Times New Roman" panose="02020603050405020304" charset="0"/>
              <a:cs typeface="Times New Roman" panose="02020603050405020304" charset="0"/>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4200" dirty="0">
                <a:latin typeface="Times New Roman" panose="02020603050405020304" charset="0"/>
                <a:ea typeface="Times New Roman" panose="02020603050405020304" charset="0"/>
                <a:cs typeface="Times New Roman" panose="02020603050405020304" charset="0"/>
              </a:rPr>
              <a:t>Strategic Goals SEO Practitioners Can </a:t>
            </a:r>
            <a:r>
              <a:rPr lang="en-US" sz="4200" dirty="0" smtClean="0">
                <a:latin typeface="Times New Roman" panose="02020603050405020304" charset="0"/>
                <a:ea typeface="Times New Roman" panose="02020603050405020304" charset="0"/>
                <a:cs typeface="Times New Roman" panose="02020603050405020304" charset="0"/>
              </a:rPr>
              <a:t>Fulfill (6) </a:t>
            </a:r>
            <a:endParaRPr lang="en-US" sz="4200" dirty="0">
              <a:latin typeface="Times New Roman" panose="02020603050405020304" charset="0"/>
              <a:ea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43467" y="1457471"/>
            <a:ext cx="10905066" cy="4719492"/>
          </a:xfrm>
        </p:spPr>
        <p:txBody>
          <a:bodyPr>
            <a:noAutofit/>
          </a:bodyPr>
          <a:lstStyle/>
          <a:p>
            <a:pPr marL="457200" indent="-457200">
              <a:buFont typeface="+mj-lt"/>
              <a:buAutoNum type="arabicPeriod" startAt="3"/>
            </a:pPr>
            <a:r>
              <a:rPr lang="en-US" sz="2200" b="1" dirty="0" smtClean="0">
                <a:latin typeface="Times New Roman" panose="02020603050405020304" charset="0"/>
                <a:ea typeface="Times New Roman" panose="02020603050405020304" charset="0"/>
                <a:cs typeface="Times New Roman" panose="02020603050405020304" charset="0"/>
              </a:rPr>
              <a:t>High </a:t>
            </a:r>
            <a:r>
              <a:rPr lang="en-US" sz="2200" b="1" dirty="0">
                <a:latin typeface="Times New Roman" panose="02020603050405020304" charset="0"/>
                <a:ea typeface="Times New Roman" panose="02020603050405020304" charset="0"/>
                <a:cs typeface="Times New Roman" panose="02020603050405020304" charset="0"/>
              </a:rPr>
              <a:t>Return on </a:t>
            </a:r>
            <a:r>
              <a:rPr lang="en-US" sz="2200" b="1" dirty="0" smtClean="0">
                <a:latin typeface="Times New Roman" panose="02020603050405020304" charset="0"/>
                <a:ea typeface="Times New Roman" panose="02020603050405020304" charset="0"/>
                <a:cs typeface="Times New Roman" panose="02020603050405020304" charset="0"/>
              </a:rPr>
              <a:t>Investment: </a:t>
            </a:r>
            <a:endParaRPr lang="en-US" sz="2200" b="1" dirty="0" smtClean="0">
              <a:latin typeface="Times New Roman" panose="02020603050405020304" charset="0"/>
              <a:ea typeface="Times New Roman" panose="02020603050405020304" charset="0"/>
              <a:cs typeface="Times New Roman" panose="02020603050405020304" charset="0"/>
            </a:endParaRPr>
          </a:p>
          <a:p>
            <a:pPr lvl="1"/>
            <a:r>
              <a:rPr lang="en-US" sz="2200" dirty="0" smtClean="0">
                <a:latin typeface="Times New Roman" panose="02020603050405020304" charset="0"/>
                <a:ea typeface="Times New Roman" panose="02020603050405020304" charset="0"/>
                <a:cs typeface="Times New Roman" panose="02020603050405020304" charset="0"/>
              </a:rPr>
              <a:t>Increasing </a:t>
            </a:r>
            <a:r>
              <a:rPr lang="en-US" sz="2200" dirty="0">
                <a:latin typeface="Times New Roman" panose="02020603050405020304" charset="0"/>
                <a:ea typeface="Times New Roman" panose="02020603050405020304" charset="0"/>
                <a:cs typeface="Times New Roman" panose="02020603050405020304" charset="0"/>
              </a:rPr>
              <a:t>online visibility and driving targeted traffic are the first steps to success with SEO. </a:t>
            </a:r>
            <a:endParaRPr lang="en-US" sz="2200" dirty="0" smtClean="0">
              <a:latin typeface="Times New Roman" panose="02020603050405020304" charset="0"/>
              <a:ea typeface="Times New Roman" panose="02020603050405020304" charset="0"/>
              <a:cs typeface="Times New Roman" panose="02020603050405020304" charset="0"/>
            </a:endParaRPr>
          </a:p>
          <a:p>
            <a:pPr lvl="1"/>
            <a:r>
              <a:rPr lang="en-US" sz="2200" dirty="0" smtClean="0">
                <a:latin typeface="Times New Roman" panose="02020603050405020304" charset="0"/>
                <a:ea typeface="Times New Roman" panose="02020603050405020304" charset="0"/>
                <a:cs typeface="Times New Roman" panose="02020603050405020304" charset="0"/>
              </a:rPr>
              <a:t>The </a:t>
            </a:r>
            <a:r>
              <a:rPr lang="en-US" sz="2200" dirty="0">
                <a:latin typeface="Times New Roman" panose="02020603050405020304" charset="0"/>
                <a:ea typeface="Times New Roman" panose="02020603050405020304" charset="0"/>
                <a:cs typeface="Times New Roman" panose="02020603050405020304" charset="0"/>
              </a:rPr>
              <a:t>next step is measuring the performance of that traffic to determine whether the overall website and business objectives are being achieved. This is an ongoing, </a:t>
            </a:r>
            <a:r>
              <a:rPr lang="en-US" sz="2200" dirty="0" smtClean="0">
                <a:latin typeface="Times New Roman" panose="02020603050405020304" charset="0"/>
                <a:ea typeface="Times New Roman" panose="02020603050405020304" charset="0"/>
                <a:cs typeface="Times New Roman" panose="02020603050405020304" charset="0"/>
              </a:rPr>
              <a:t>iterative </a:t>
            </a:r>
            <a:r>
              <a:rPr lang="en-US" sz="2200" dirty="0">
                <a:latin typeface="Times New Roman" panose="02020603050405020304" charset="0"/>
                <a:ea typeface="Times New Roman" panose="02020603050405020304" charset="0"/>
                <a:cs typeface="Times New Roman" panose="02020603050405020304" charset="0"/>
              </a:rPr>
              <a:t>process that will always accompany all marketing efforts, and SEO is no </a:t>
            </a:r>
            <a:r>
              <a:rPr lang="en-US" sz="2200" dirty="0" smtClean="0">
                <a:latin typeface="Times New Roman" panose="02020603050405020304" charset="0"/>
                <a:ea typeface="Times New Roman" panose="02020603050405020304" charset="0"/>
                <a:cs typeface="Times New Roman" panose="02020603050405020304" charset="0"/>
              </a:rPr>
              <a:t>exception</a:t>
            </a:r>
            <a:r>
              <a:rPr lang="en-US" sz="2200" dirty="0">
                <a:latin typeface="Times New Roman" panose="02020603050405020304" charset="0"/>
                <a:ea typeface="Times New Roman" panose="02020603050405020304" charset="0"/>
                <a:cs typeface="Times New Roman" panose="02020603050405020304" charset="0"/>
              </a:rPr>
              <a:t>. </a:t>
            </a:r>
            <a:endParaRPr lang="en-US" sz="2200" dirty="0" smtClean="0">
              <a:latin typeface="Times New Roman" panose="02020603050405020304" charset="0"/>
              <a:ea typeface="Times New Roman" panose="02020603050405020304" charset="0"/>
              <a:cs typeface="Times New Roman" panose="02020603050405020304" charset="0"/>
            </a:endParaRPr>
          </a:p>
          <a:p>
            <a:pPr lvl="1"/>
            <a:r>
              <a:rPr lang="en-US" sz="2200" dirty="0" smtClean="0">
                <a:latin typeface="Times New Roman" panose="02020603050405020304" charset="0"/>
                <a:ea typeface="Times New Roman" panose="02020603050405020304" charset="0"/>
                <a:cs typeface="Times New Roman" panose="02020603050405020304" charset="0"/>
              </a:rPr>
              <a:t>For </a:t>
            </a:r>
            <a:r>
              <a:rPr lang="en-US" sz="2200" dirty="0">
                <a:latin typeface="Times New Roman" panose="02020603050405020304" charset="0"/>
                <a:ea typeface="Times New Roman" panose="02020603050405020304" charset="0"/>
                <a:cs typeface="Times New Roman" panose="02020603050405020304" charset="0"/>
              </a:rPr>
              <a:t>most organizations, goals are defined as generating sales, leads, or advertising revenue. For others, goals may include promoting a particular message; consuming, sharing, or perhaps creating specific types of content; or gaining simple signups for a </a:t>
            </a:r>
            <a:r>
              <a:rPr lang="en-US" sz="2200" dirty="0" smtClean="0">
                <a:latin typeface="Times New Roman" panose="02020603050405020304" charset="0"/>
                <a:ea typeface="Times New Roman" panose="02020603050405020304" charset="0"/>
                <a:cs typeface="Times New Roman" panose="02020603050405020304" charset="0"/>
              </a:rPr>
              <a:t>newsletter</a:t>
            </a:r>
            <a:r>
              <a:rPr lang="en-US" sz="2200" dirty="0">
                <a:latin typeface="Times New Roman" panose="02020603050405020304" charset="0"/>
                <a:ea typeface="Times New Roman" panose="02020603050405020304" charset="0"/>
                <a:cs typeface="Times New Roman" panose="02020603050405020304" charset="0"/>
              </a:rPr>
              <a:t>. </a:t>
            </a:r>
            <a:endParaRPr lang="en-US" sz="2200" dirty="0">
              <a:latin typeface="Times New Roman" panose="02020603050405020304" charset="0"/>
              <a:ea typeface="Times New Roman" panose="02020603050405020304" charset="0"/>
              <a:cs typeface="Times New Roman" panose="02020603050405020304" charset="0"/>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22535</Words>
  <Application>WPS 演示</Application>
  <PresentationFormat>Widescreen</PresentationFormat>
  <Paragraphs>262</Paragraphs>
  <Slides>33</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33</vt:i4>
      </vt:variant>
    </vt:vector>
  </HeadingPairs>
  <TitlesOfParts>
    <vt:vector size="49" baseType="lpstr">
      <vt:lpstr>Arial</vt:lpstr>
      <vt:lpstr>宋体</vt:lpstr>
      <vt:lpstr>Wingdings</vt:lpstr>
      <vt:lpstr>Arial</vt:lpstr>
      <vt:lpstr>Times New Roman</vt:lpstr>
      <vt:lpstr>Calibri</vt:lpstr>
      <vt:lpstr>Helvetica Neue</vt:lpstr>
      <vt:lpstr>DengXian</vt:lpstr>
      <vt:lpstr>汉仪中等线KW</vt:lpstr>
      <vt:lpstr>宋体</vt:lpstr>
      <vt:lpstr>汉仪书宋二KW</vt:lpstr>
      <vt:lpstr>微软雅黑</vt:lpstr>
      <vt:lpstr>汉仪旗黑</vt:lpstr>
      <vt:lpstr>Arial Unicode MS</vt:lpstr>
      <vt:lpstr>Calibri Light</vt:lpstr>
      <vt:lpstr>Office Theme</vt:lpstr>
      <vt:lpstr>SEO Planning- Customizing your Strategy</vt:lpstr>
      <vt:lpstr>Topics Covered</vt:lpstr>
      <vt:lpstr>Introduction</vt:lpstr>
      <vt:lpstr>Strategic Goals SEO Practitioners Can Fulfill (1)</vt:lpstr>
      <vt:lpstr>Strategic Goals SEO Practitioners Can Fulfill (2) </vt:lpstr>
      <vt:lpstr>Strategic Goals SEO Practitioners Can Fulfill (3) </vt:lpstr>
      <vt:lpstr>Strategic Goals SEO Practitioners Can Fulfill (4) </vt:lpstr>
      <vt:lpstr>Strategic Goals SEO Practitioners Can Fulfill (5) </vt:lpstr>
      <vt:lpstr>Strategic Goals SEO Practitioners Can Fulfill (6) </vt:lpstr>
      <vt:lpstr>Strategic Goals SEO Practitioners Can Fulfill (7) </vt:lpstr>
      <vt:lpstr>Every SEO Strategy Should Be Customized </vt:lpstr>
      <vt:lpstr>Understanding Your Audience and Finding Your Niche (1)</vt:lpstr>
      <vt:lpstr>Understanding Your Audience and Finding Your Niche (2)</vt:lpstr>
      <vt:lpstr>Understanding Your Audience and Finding Your Niche (3)</vt:lpstr>
      <vt:lpstr>Understanding Your Audience and Finding Your Niche (4)</vt:lpstr>
      <vt:lpstr>Understanding Your Audience and Finding Your Niche (5)</vt:lpstr>
      <vt:lpstr>Understanding Your Audience and Finding Your Niche (6)</vt:lpstr>
      <vt:lpstr>Understanding Your Audience and Finding Your Niche (7)</vt:lpstr>
      <vt:lpstr>Understanding Your Audience and Finding Your Niche (8)</vt:lpstr>
      <vt:lpstr>Understanding Your Audience and Finding Your Niche (9)</vt:lpstr>
      <vt:lpstr>SEO for Raw Traffic (1)</vt:lpstr>
      <vt:lpstr>SEO for Raw Traffic (2)</vt:lpstr>
      <vt:lpstr>SEO for Raw Traffic (3)</vt:lpstr>
      <vt:lpstr>SEO for Ecommerce Sales (1)</vt:lpstr>
      <vt:lpstr>SEO for Ecommerce Sales (2)</vt:lpstr>
      <vt:lpstr>SEO for Ecommerce Sales (3)</vt:lpstr>
      <vt:lpstr>SWOT Analysis (1)</vt:lpstr>
      <vt:lpstr>SWOT Analysis (2)</vt:lpstr>
      <vt:lpstr>SWOT Analysis (3)</vt:lpstr>
      <vt:lpstr>SWOT Analysis (4)</vt:lpstr>
      <vt:lpstr>SWOT Analysis (5)</vt:lpstr>
      <vt:lpstr>SWOT Analysis (6)</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 of AI/Machine Learning</dc:title>
  <dc:creator>Jaspinder Kaur</dc:creator>
  <cp:lastModifiedBy>猫</cp:lastModifiedBy>
  <cp:revision>43</cp:revision>
  <dcterms:created xsi:type="dcterms:W3CDTF">2023-05-24T22:21:15Z</dcterms:created>
  <dcterms:modified xsi:type="dcterms:W3CDTF">2023-05-24T22:21:15Z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DB83DE3AB8D35FCFDB8D6E64976B2E7D</vt:lpwstr>
  </property>
  <property fmtid="{D5CDD505-2E9C-101B-9397-08002B2CF9AE}" pid="3" name="KSOProductBuildVer">
    <vt:lpwstr>2052-4.2.2.6882</vt:lpwstr>
  </property>
</Properties>
</file>