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drawings/drawing1.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chartUserShapes" Target="../drawings/drawing1.xml"/><Relationship Id="rId1" Type="http://schemas.openxmlformats.org/officeDocument/2006/relationships/oleObject" Target="file:///\\USMKPCXBDLFS\s06grp\share1\PIL\Model_Development\08%20Model%20Iteration\Grid_search_post_variable_reduction\BOT_results_v2.xlsx" TargetMode="External"/></Relationships>
</file>

<file path=ppt/charts/_rels/chart3.xml.rels><?xml version="1.0" encoding="UTF-8" standalone="yes"?>
<Relationships xmlns="http://schemas.openxmlformats.org/package/2006/relationships"><Relationship Id="rId4" Type="http://schemas.microsoft.com/office/2011/relationships/chartColorStyle" Target="colors3.xml"/><Relationship Id="rId3" Type="http://schemas.microsoft.com/office/2011/relationships/chartStyle" Target="style3.xml"/><Relationship Id="rId2" Type="http://schemas.openxmlformats.org/officeDocument/2006/relationships/chartUserShapes" Target="../drawings/drawing2.xml"/><Relationship Id="rId1" Type="http://schemas.openxmlformats.org/officeDocument/2006/relationships/oleObject" Target="file:///\\USMKPCXBDLFS\s06grp\share1\PIL\Model_Development\08%20Model%20Iteration\Grid_search_post_variable_reduction\BOT_results_v2.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_rels/chart7.xml.rels><?xml version="1.0" encoding="UTF-8" standalone="yes"?>
<Relationships xmlns="http://schemas.openxmlformats.org/package/2006/relationships"><Relationship Id="rId4" Type="http://schemas.microsoft.com/office/2011/relationships/chartColorStyle" Target="colors7.xml"/><Relationship Id="rId3" Type="http://schemas.microsoft.com/office/2011/relationships/chartStyle" Target="style7.xml"/><Relationship Id="rId2" Type="http://schemas.openxmlformats.org/officeDocument/2006/relationships/chartUserShapes" Target="../drawings/drawing3.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_rels/chart8.xml.rels><?xml version="1.0" encoding="UTF-8" standalone="yes"?>
<Relationships xmlns="http://schemas.openxmlformats.org/package/2006/relationships"><Relationship Id="rId4" Type="http://schemas.microsoft.com/office/2011/relationships/chartColorStyle" Target="colors8.xml"/><Relationship Id="rId3" Type="http://schemas.microsoft.com/office/2011/relationships/chartStyle" Target="style8.xml"/><Relationship Id="rId2" Type="http://schemas.openxmlformats.org/officeDocument/2006/relationships/chartUserShapes" Target="../drawings/drawing4.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namdfs\cards\IRV\GROUPS\Decision-RiskMGT\Risk\Citi%20Risk%20Modeling\Cards%20Corp\Projects\Custom%20Model%20Development\PIL\PIL-to-Cards%20Launch\Custom%20Model\17_BOT\BOT_results_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562570423451"/>
          <c:y val="0.216827000502858"/>
          <c:w val="0.80640298994244"/>
          <c:h val="0.605957093124361"/>
        </c:manualLayout>
      </c:layout>
      <c:lineChart>
        <c:grouping val="standard"/>
        <c:varyColors val="0"/>
        <c:ser>
          <c:idx val="0"/>
          <c:order val="0"/>
          <c:tx>
            <c:strRef>
              <c:f>BOT_Iter7!$E$11</c:f>
              <c:strCache>
                <c:ptCount val="1"/>
                <c:pt idx="0">
                  <c:v>Value</c:v>
                </c:pt>
              </c:strCache>
            </c:strRef>
          </c:tx>
          <c:spPr>
            <a:ln w="28575" cap="rnd">
              <a:solidFill>
                <a:schemeClr val="tx2">
                  <a:lumMod val="20000"/>
                  <a:lumOff val="80000"/>
                </a:schemeClr>
              </a:solidFill>
              <a:round/>
            </a:ln>
            <a:effectLst/>
          </c:spPr>
          <c:marker>
            <c:symbol val="none"/>
          </c:marker>
          <c:dLbls>
            <c:delete val="1"/>
          </c:dLbls>
          <c:cat>
            <c:numRef>
              <c:f>BOT_Iter7!$A$12:$A$41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BOT_Iter7!$E$12:$E$41</c:f>
              <c:numCache>
                <c:formatCode>0.0000</c:formatCode>
                <c:ptCount val="30"/>
                <c:pt idx="0">
                  <c:v>0.778297223926595</c:v>
                </c:pt>
                <c:pt idx="1">
                  <c:v>0.780040772151465</c:v>
                </c:pt>
                <c:pt idx="2">
                  <c:v>0.779511303862177</c:v>
                </c:pt>
                <c:pt idx="3">
                  <c:v>0.779629134939046</c:v>
                </c:pt>
                <c:pt idx="4">
                  <c:v>0.781017667009805</c:v>
                </c:pt>
                <c:pt idx="5">
                  <c:v>0.778459460005618</c:v>
                </c:pt>
                <c:pt idx="6">
                  <c:v>0.780504832170847</c:v>
                </c:pt>
                <c:pt idx="7">
                  <c:v>0.781131695965557</c:v>
                </c:pt>
                <c:pt idx="8">
                  <c:v>0.780326391065963</c:v>
                </c:pt>
                <c:pt idx="9">
                  <c:v>0.778267896689672</c:v>
                </c:pt>
                <c:pt idx="10">
                  <c:v>0.780120608749881</c:v>
                </c:pt>
                <c:pt idx="11">
                  <c:v>0.781259342061479</c:v>
                </c:pt>
                <c:pt idx="12">
                  <c:v>0.781260374402278</c:v>
                </c:pt>
                <c:pt idx="13">
                  <c:v>0.78124667491413</c:v>
                </c:pt>
                <c:pt idx="14">
                  <c:v>0.781325466927042</c:v>
                </c:pt>
                <c:pt idx="15">
                  <c:v>0.781262517739748</c:v>
                </c:pt>
                <c:pt idx="16">
                  <c:v>0.781120985727708</c:v>
                </c:pt>
                <c:pt idx="17">
                  <c:v>0.781307580170396</c:v>
                </c:pt>
                <c:pt idx="18">
                  <c:v>0.781378083920071</c:v>
                </c:pt>
                <c:pt idx="19">
                  <c:v>0.781292585547647</c:v>
                </c:pt>
                <c:pt idx="20">
                  <c:v>0.781179591456411</c:v>
                </c:pt>
                <c:pt idx="21">
                  <c:v>0.781331077572397</c:v>
                </c:pt>
                <c:pt idx="22">
                  <c:v>0.781416059283699</c:v>
                </c:pt>
                <c:pt idx="23">
                  <c:v>0.781299077624822</c:v>
                </c:pt>
                <c:pt idx="24">
                  <c:v>0.781094297364925</c:v>
                </c:pt>
                <c:pt idx="25">
                  <c:v>0.780538523803872</c:v>
                </c:pt>
                <c:pt idx="26">
                  <c:v>0.781161515935019</c:v>
                </c:pt>
                <c:pt idx="27">
                  <c:v>0.781144802052866</c:v>
                </c:pt>
                <c:pt idx="28">
                  <c:v>0.781260768943498</c:v>
                </c:pt>
                <c:pt idx="29">
                  <c:v>0.781204830363921</c:v>
                </c:pt>
              </c:numCache>
            </c:numRef>
          </c:val>
          <c:smooth val="0"/>
        </c:ser>
        <c:dLbls>
          <c:showLegendKey val="0"/>
          <c:showVal val="0"/>
          <c:showCatName val="0"/>
          <c:showSerName val="0"/>
          <c:showPercent val="0"/>
          <c:showBubbleSize val="0"/>
        </c:dLbls>
        <c:marker val="0"/>
        <c:smooth val="0"/>
        <c:axId val="628418744"/>
        <c:axId val="628417960"/>
      </c:lineChart>
      <c:catAx>
        <c:axId val="628418744"/>
        <c:scaling>
          <c:orientation val="minMax"/>
        </c:scaling>
        <c:delete val="0"/>
        <c:axPos val="b"/>
        <c:title>
          <c:tx>
            <c:rich>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smtClean="0"/>
                  <a:t>BOT Iteration</a:t>
                </a:r>
                <a:endParaRPr lang="en-US" dirty="0"/>
              </a:p>
            </c:rich>
          </c:tx>
          <c:layout>
            <c:manualLayout>
              <c:xMode val="edge"/>
              <c:yMode val="edge"/>
              <c:x val="0.45245647102429"/>
              <c:y val="0.907302275217606"/>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p>
        </c:txPr>
        <c:crossAx val="628417960"/>
        <c:crosses val="autoZero"/>
        <c:auto val="1"/>
        <c:lblAlgn val="ctr"/>
        <c:lblOffset val="100"/>
        <c:tickLblSkip val="2"/>
        <c:noMultiLvlLbl val="0"/>
      </c:catAx>
      <c:valAx>
        <c:axId val="628417960"/>
        <c:scaling>
          <c:orientation val="minMax"/>
          <c:min val="0.775"/>
        </c:scaling>
        <c:delete val="0"/>
        <c:axPos val="l"/>
        <c:title>
          <c:tx>
            <c:rich>
              <a:bodyPr rot="-5400000" spcFirstLastPara="1" vertOverflow="ellipsis" vert="horz" wrap="square" anchor="ctr" anchorCtr="1"/>
              <a:lstStyle/>
              <a:p>
                <a:pPr>
                  <a:defRPr lang="zh-CN"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AUC Val</a:t>
                </a:r>
                <a:endParaRPr lang="en-US"/>
              </a:p>
            </c:rich>
          </c:tx>
          <c:layout/>
          <c:overlay val="0"/>
          <c:spPr>
            <a:noFill/>
            <a:ln>
              <a:noFill/>
            </a:ln>
            <a:effectLst/>
          </c:sp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p>
        </c:txPr>
        <c:crossAx val="628418744"/>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latin typeface="Calibri" panose="020F0502020204030204" pitchFamily="34" charset="0"/>
          <a:cs typeface="Calibri" panose="020F0502020204030204" pitchFamily="34" charset="0"/>
        </a:defRPr>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r>
              <a:rPr lang="en-US"/>
              <a:t>Min rows</a:t>
            </a:r>
            <a:endParaRPr lang="en-US"/>
          </a:p>
        </c:rich>
      </c:tx>
      <c:layout/>
      <c:overlay val="0"/>
      <c:spPr>
        <a:noFill/>
        <a:ln>
          <a:noFill/>
        </a:ln>
        <a:effectLst/>
      </c:spPr>
    </c:title>
    <c:autoTitleDeleted val="0"/>
    <c:plotArea>
      <c:layout/>
      <c:lineChart>
        <c:grouping val="standard"/>
        <c:varyColors val="0"/>
        <c:ser>
          <c:idx val="0"/>
          <c:order val="0"/>
          <c:tx>
            <c:strRef>
              <c:f>[BOT_results_v2.xlsx]BOT_Iter7!$C$11</c:f>
              <c:strCache>
                <c:ptCount val="1"/>
                <c:pt idx="0">
                  <c:v>min_rows</c:v>
                </c:pt>
              </c:strCache>
            </c:strRef>
          </c:tx>
          <c:spPr>
            <a:ln w="28575" cap="rnd">
              <a:solidFill>
                <a:schemeClr val="tx2">
                  <a:lumMod val="20000"/>
                  <a:lumOff val="80000"/>
                </a:schemeClr>
              </a:solidFill>
              <a:round/>
            </a:ln>
            <a:effectLst/>
          </c:spPr>
          <c:marker>
            <c:symbol val="none"/>
          </c:marker>
          <c:dLbls>
            <c:delete val="1"/>
          </c:dLbls>
          <c:val>
            <c:numRef>
              <c:f>[BOT_results_v2.xlsx]BOT_Iter7!$C$12:$C$41</c:f>
              <c:numCache>
                <c:formatCode>General</c:formatCode>
                <c:ptCount val="30"/>
                <c:pt idx="0">
                  <c:v>1935</c:v>
                </c:pt>
                <c:pt idx="1">
                  <c:v>1180</c:v>
                </c:pt>
                <c:pt idx="2">
                  <c:v>1516</c:v>
                </c:pt>
                <c:pt idx="3">
                  <c:v>1359</c:v>
                </c:pt>
                <c:pt idx="4">
                  <c:v>654</c:v>
                </c:pt>
                <c:pt idx="5">
                  <c:v>1850</c:v>
                </c:pt>
                <c:pt idx="6">
                  <c:v>869</c:v>
                </c:pt>
                <c:pt idx="7">
                  <c:v>563</c:v>
                </c:pt>
                <c:pt idx="8">
                  <c:v>992</c:v>
                </c:pt>
                <c:pt idx="9">
                  <c:v>1932</c:v>
                </c:pt>
                <c:pt idx="10">
                  <c:v>500</c:v>
                </c:pt>
                <c:pt idx="11">
                  <c:v>555</c:v>
                </c:pt>
                <c:pt idx="12">
                  <c:v>507</c:v>
                </c:pt>
                <c:pt idx="13">
                  <c:v>554</c:v>
                </c:pt>
                <c:pt idx="14">
                  <c:v>510</c:v>
                </c:pt>
                <c:pt idx="15">
                  <c:v>556</c:v>
                </c:pt>
                <c:pt idx="16">
                  <c:v>511</c:v>
                </c:pt>
                <c:pt idx="17">
                  <c:v>535</c:v>
                </c:pt>
                <c:pt idx="18">
                  <c:v>533</c:v>
                </c:pt>
                <c:pt idx="19">
                  <c:v>534</c:v>
                </c:pt>
                <c:pt idx="20">
                  <c:v>536</c:v>
                </c:pt>
                <c:pt idx="21">
                  <c:v>500</c:v>
                </c:pt>
                <c:pt idx="22">
                  <c:v>514</c:v>
                </c:pt>
                <c:pt idx="23">
                  <c:v>522</c:v>
                </c:pt>
                <c:pt idx="24">
                  <c:v>680</c:v>
                </c:pt>
                <c:pt idx="25">
                  <c:v>520</c:v>
                </c:pt>
                <c:pt idx="26">
                  <c:v>519</c:v>
                </c:pt>
                <c:pt idx="27">
                  <c:v>661</c:v>
                </c:pt>
                <c:pt idx="28">
                  <c:v>500</c:v>
                </c:pt>
                <c:pt idx="29">
                  <c:v>554</c:v>
                </c:pt>
              </c:numCache>
            </c:numRef>
          </c:val>
          <c:smooth val="0"/>
        </c:ser>
        <c:dLbls>
          <c:showLegendKey val="0"/>
          <c:showVal val="0"/>
          <c:showCatName val="0"/>
          <c:showSerName val="0"/>
          <c:showPercent val="0"/>
          <c:showBubbleSize val="0"/>
        </c:dLbls>
        <c:marker val="0"/>
        <c:smooth val="0"/>
        <c:axId val="628423056"/>
        <c:axId val="628413648"/>
      </c:lineChart>
      <c:catAx>
        <c:axId val="628423056"/>
        <c:scaling>
          <c:orientation val="minMax"/>
        </c:scaling>
        <c:delete val="0"/>
        <c:axPos val="b"/>
        <c:title>
          <c:tx>
            <c:rich>
              <a:bodyPr rot="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a:t>BOT Iteration</a:t>
                </a:r>
                <a:endParaRPr lang="en-US"/>
              </a:p>
            </c:rich>
          </c:tx>
          <c:layout>
            <c:manualLayout>
              <c:xMode val="edge"/>
              <c:yMode val="edge"/>
              <c:x val="0.45594496832837"/>
              <c:y val="0.842688101487314"/>
            </c:manualLayout>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13648"/>
        <c:crosses val="autoZero"/>
        <c:auto val="1"/>
        <c:lblAlgn val="ctr"/>
        <c:lblOffset val="100"/>
        <c:tickLblSkip val="2"/>
        <c:noMultiLvlLbl val="0"/>
      </c:catAx>
      <c:valAx>
        <c:axId val="628413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23056"/>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r>
              <a:rPr lang="en-US"/>
              <a:t>Learn rate</a:t>
            </a:r>
            <a:endParaRPr lang="en-US"/>
          </a:p>
        </c:rich>
      </c:tx>
      <c:layout/>
      <c:overlay val="0"/>
      <c:spPr>
        <a:noFill/>
        <a:ln>
          <a:noFill/>
        </a:ln>
        <a:effectLst/>
      </c:spPr>
    </c:title>
    <c:autoTitleDeleted val="0"/>
    <c:plotArea>
      <c:layout>
        <c:manualLayout>
          <c:layoutTarget val="inner"/>
          <c:xMode val="edge"/>
          <c:yMode val="edge"/>
          <c:x val="0.215286245995118"/>
          <c:y val="0.230451662292213"/>
          <c:w val="0.73070313943111"/>
          <c:h val="0.497442038495188"/>
        </c:manualLayout>
      </c:layout>
      <c:lineChart>
        <c:grouping val="standard"/>
        <c:varyColors val="0"/>
        <c:ser>
          <c:idx val="0"/>
          <c:order val="0"/>
          <c:tx>
            <c:strRef>
              <c:f>[BOT_results_v2.xlsx]BOT_Iter7!$D$11</c:f>
              <c:strCache>
                <c:ptCount val="1"/>
                <c:pt idx="0">
                  <c:v>learn_rate</c:v>
                </c:pt>
              </c:strCache>
            </c:strRef>
          </c:tx>
          <c:spPr>
            <a:ln w="28575" cap="rnd">
              <a:solidFill>
                <a:schemeClr val="tx2">
                  <a:lumMod val="20000"/>
                  <a:lumOff val="80000"/>
                </a:schemeClr>
              </a:solidFill>
              <a:round/>
            </a:ln>
            <a:effectLst/>
          </c:spPr>
          <c:marker>
            <c:symbol val="none"/>
          </c:marker>
          <c:dLbls>
            <c:delete val="1"/>
          </c:dLbls>
          <c:val>
            <c:numRef>
              <c:f>[BOT_results_v2.xlsx]BOT_Iter7!$D$12:$D$41</c:f>
              <c:numCache>
                <c:formatCode>0.0000</c:formatCode>
                <c:ptCount val="30"/>
                <c:pt idx="0">
                  <c:v>0.0922677521244623</c:v>
                </c:pt>
                <c:pt idx="1">
                  <c:v>0.078496238430962</c:v>
                </c:pt>
                <c:pt idx="2">
                  <c:v>0.0748354769637808</c:v>
                </c:pt>
                <c:pt idx="3">
                  <c:v>0.0995988843636587</c:v>
                </c:pt>
                <c:pt idx="4">
                  <c:v>0.0758994059381075</c:v>
                </c:pt>
                <c:pt idx="5">
                  <c:v>0.0795971327717416</c:v>
                </c:pt>
                <c:pt idx="6">
                  <c:v>0.0680846217297949</c:v>
                </c:pt>
                <c:pt idx="7">
                  <c:v>0.0715899414313026</c:v>
                </c:pt>
                <c:pt idx="8">
                  <c:v>0.0502411816106178</c:v>
                </c:pt>
                <c:pt idx="9">
                  <c:v>0.0402979553118348</c:v>
                </c:pt>
                <c:pt idx="10">
                  <c:v>0.0999266914481599</c:v>
                </c:pt>
                <c:pt idx="11">
                  <c:v>0.0341721400113426</c:v>
                </c:pt>
                <c:pt idx="12">
                  <c:v>0.0497145874498739</c:v>
                </c:pt>
                <c:pt idx="13">
                  <c:v>0.0427526806145295</c:v>
                </c:pt>
                <c:pt idx="14">
                  <c:v>0.0431374657120367</c:v>
                </c:pt>
                <c:pt idx="15">
                  <c:v>0.0364899317418554</c:v>
                </c:pt>
                <c:pt idx="16">
                  <c:v>0.0594733438422626</c:v>
                </c:pt>
                <c:pt idx="17">
                  <c:v>0.0365591992474463</c:v>
                </c:pt>
                <c:pt idx="18">
                  <c:v>0.0373087901597499</c:v>
                </c:pt>
                <c:pt idx="19">
                  <c:v>0.0545373738706558</c:v>
                </c:pt>
                <c:pt idx="20">
                  <c:v>0.0641392902737177</c:v>
                </c:pt>
                <c:pt idx="21">
                  <c:v>0.0387387023588157</c:v>
                </c:pt>
                <c:pt idx="22">
                  <c:v>0.0466085075897502</c:v>
                </c:pt>
                <c:pt idx="23">
                  <c:v>0.035036747474187</c:v>
                </c:pt>
                <c:pt idx="24">
                  <c:v>0.0440849626780755</c:v>
                </c:pt>
                <c:pt idx="25">
                  <c:v>0.0466278645859754</c:v>
                </c:pt>
                <c:pt idx="26">
                  <c:v>0.0599663223299467</c:v>
                </c:pt>
                <c:pt idx="27">
                  <c:v>0.0389915889904296</c:v>
                </c:pt>
                <c:pt idx="28">
                  <c:v>0.0623904611206337</c:v>
                </c:pt>
                <c:pt idx="29">
                  <c:v>0.0469408259251045</c:v>
                </c:pt>
              </c:numCache>
            </c:numRef>
          </c:val>
          <c:smooth val="0"/>
        </c:ser>
        <c:dLbls>
          <c:showLegendKey val="0"/>
          <c:showVal val="0"/>
          <c:showCatName val="0"/>
          <c:showSerName val="0"/>
          <c:showPercent val="0"/>
          <c:showBubbleSize val="0"/>
        </c:dLbls>
        <c:marker val="0"/>
        <c:smooth val="0"/>
        <c:axId val="628423448"/>
        <c:axId val="628416392"/>
      </c:lineChart>
      <c:catAx>
        <c:axId val="628423448"/>
        <c:scaling>
          <c:orientation val="minMax"/>
        </c:scaling>
        <c:delete val="0"/>
        <c:axPos val="b"/>
        <c:title>
          <c:tx>
            <c:rich>
              <a:bodyPr rot="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a:t>BOT Iteration</a:t>
                </a:r>
                <a:endParaRPr lang="en-US"/>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16392"/>
        <c:crosses val="autoZero"/>
        <c:auto val="1"/>
        <c:lblAlgn val="ctr"/>
        <c:lblOffset val="100"/>
        <c:noMultiLvlLbl val="0"/>
      </c:catAx>
      <c:valAx>
        <c:axId val="628416392"/>
        <c:scaling>
          <c:orientation val="minMax"/>
        </c:scaling>
        <c:delete val="0"/>
        <c:axPos val="l"/>
        <c:numFmt formatCode="0.00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23448"/>
        <c:crosses val="autoZero"/>
        <c:crossBetween val="between"/>
        <c:majorUnit val="0.05"/>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r>
              <a:rPr lang="en-US"/>
              <a:t>Max depth</a:t>
            </a:r>
            <a:endParaRPr lang="en-US"/>
          </a:p>
        </c:rich>
      </c:tx>
      <c:layout/>
      <c:overlay val="0"/>
      <c:spPr>
        <a:noFill/>
        <a:ln>
          <a:noFill/>
        </a:ln>
        <a:effectLst/>
      </c:spPr>
    </c:title>
    <c:autoTitleDeleted val="0"/>
    <c:plotArea>
      <c:layout>
        <c:manualLayout>
          <c:layoutTarget val="inner"/>
          <c:xMode val="edge"/>
          <c:yMode val="edge"/>
          <c:x val="0.13012301100595"/>
          <c:y val="0.227962868205062"/>
          <c:w val="0.815866374420279"/>
          <c:h val="0.509738928560997"/>
        </c:manualLayout>
      </c:layout>
      <c:lineChart>
        <c:grouping val="standard"/>
        <c:varyColors val="0"/>
        <c:ser>
          <c:idx val="0"/>
          <c:order val="0"/>
          <c:tx>
            <c:strRef>
              <c:f>[BOT_results_v2.xlsx]BOT_Iter7!$B$11</c:f>
              <c:strCache>
                <c:ptCount val="1"/>
                <c:pt idx="0">
                  <c:v>max_depth</c:v>
                </c:pt>
              </c:strCache>
            </c:strRef>
          </c:tx>
          <c:spPr>
            <a:ln w="28575" cap="rnd">
              <a:solidFill>
                <a:schemeClr val="tx2">
                  <a:lumMod val="20000"/>
                  <a:lumOff val="80000"/>
                </a:schemeClr>
              </a:solidFill>
              <a:round/>
            </a:ln>
            <a:effectLst/>
          </c:spPr>
          <c:marker>
            <c:symbol val="none"/>
          </c:marker>
          <c:dLbls>
            <c:delete val="1"/>
          </c:dLbls>
          <c:val>
            <c:numRef>
              <c:f>[BOT_results_v2.xlsx]BOT_Iter7!$B$12:$B$41</c:f>
              <c:numCache>
                <c:formatCode>General</c:formatCode>
                <c:ptCount val="30"/>
                <c:pt idx="0">
                  <c:v>5</c:v>
                </c:pt>
                <c:pt idx="1">
                  <c:v>7</c:v>
                </c:pt>
                <c:pt idx="2">
                  <c:v>6</c:v>
                </c:pt>
                <c:pt idx="3">
                  <c:v>8</c:v>
                </c:pt>
                <c:pt idx="4">
                  <c:v>8</c:v>
                </c:pt>
                <c:pt idx="5">
                  <c:v>4</c:v>
                </c:pt>
                <c:pt idx="6">
                  <c:v>6</c:v>
                </c:pt>
                <c:pt idx="7">
                  <c:v>8</c:v>
                </c:pt>
                <c:pt idx="8">
                  <c:v>6</c:v>
                </c:pt>
                <c:pt idx="9">
                  <c:v>6</c:v>
                </c:pt>
                <c:pt idx="10">
                  <c:v>4</c:v>
                </c:pt>
                <c:pt idx="11">
                  <c:v>7</c:v>
                </c:pt>
                <c:pt idx="12">
                  <c:v>7</c:v>
                </c:pt>
                <c:pt idx="13">
                  <c:v>7</c:v>
                </c:pt>
                <c:pt idx="14">
                  <c:v>8</c:v>
                </c:pt>
                <c:pt idx="15">
                  <c:v>7</c:v>
                </c:pt>
                <c:pt idx="16">
                  <c:v>5</c:v>
                </c:pt>
                <c:pt idx="17">
                  <c:v>8</c:v>
                </c:pt>
                <c:pt idx="18">
                  <c:v>8</c:v>
                </c:pt>
                <c:pt idx="19">
                  <c:v>8</c:v>
                </c:pt>
                <c:pt idx="20">
                  <c:v>8</c:v>
                </c:pt>
                <c:pt idx="21">
                  <c:v>7</c:v>
                </c:pt>
                <c:pt idx="22">
                  <c:v>7</c:v>
                </c:pt>
                <c:pt idx="23">
                  <c:v>6</c:v>
                </c:pt>
                <c:pt idx="24">
                  <c:v>8</c:v>
                </c:pt>
                <c:pt idx="25">
                  <c:v>4</c:v>
                </c:pt>
                <c:pt idx="26">
                  <c:v>8</c:v>
                </c:pt>
                <c:pt idx="27">
                  <c:v>8</c:v>
                </c:pt>
                <c:pt idx="28">
                  <c:v>7</c:v>
                </c:pt>
                <c:pt idx="29">
                  <c:v>7</c:v>
                </c:pt>
              </c:numCache>
            </c:numRef>
          </c:val>
          <c:smooth val="0"/>
        </c:ser>
        <c:dLbls>
          <c:showLegendKey val="0"/>
          <c:showVal val="0"/>
          <c:showCatName val="0"/>
          <c:showSerName val="0"/>
          <c:showPercent val="0"/>
          <c:showBubbleSize val="0"/>
        </c:dLbls>
        <c:marker val="0"/>
        <c:smooth val="0"/>
        <c:axId val="628419920"/>
        <c:axId val="628424232"/>
      </c:lineChart>
      <c:catAx>
        <c:axId val="628419920"/>
        <c:scaling>
          <c:orientation val="minMax"/>
        </c:scaling>
        <c:delete val="0"/>
        <c:axPos val="b"/>
        <c:title>
          <c:tx>
            <c:rich>
              <a:bodyPr rot="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a:t>BOT Iteration</a:t>
                </a:r>
                <a:endParaRPr lang="en-US"/>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24232"/>
        <c:crosses val="autoZero"/>
        <c:auto val="1"/>
        <c:lblAlgn val="ctr"/>
        <c:lblOffset val="100"/>
        <c:noMultiLvlLbl val="0"/>
      </c:catAx>
      <c:valAx>
        <c:axId val="6284242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19920"/>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r>
              <a:rPr lang="en-US"/>
              <a:t>Min Rows</a:t>
            </a:r>
            <a:endParaRPr lang="en-US"/>
          </a:p>
        </c:rich>
      </c:tx>
      <c:layout/>
      <c:overlay val="0"/>
      <c:spPr>
        <a:noFill/>
        <a:ln>
          <a:noFill/>
        </a:ln>
        <a:effectLst/>
      </c:spPr>
    </c:title>
    <c:autoTitleDeleted val="0"/>
    <c:plotArea>
      <c:layout/>
      <c:lineChart>
        <c:grouping val="standard"/>
        <c:varyColors val="0"/>
        <c:ser>
          <c:idx val="0"/>
          <c:order val="0"/>
          <c:tx>
            <c:strRef>
              <c:f>BOT_Iter7!$C$11</c:f>
              <c:strCache>
                <c:ptCount val="1"/>
                <c:pt idx="0">
                  <c:v>min_rows</c:v>
                </c:pt>
              </c:strCache>
            </c:strRef>
          </c:tx>
          <c:spPr>
            <a:ln w="28575" cap="rnd">
              <a:solidFill>
                <a:schemeClr val="tx2">
                  <a:lumMod val="20000"/>
                  <a:lumOff val="80000"/>
                </a:schemeClr>
              </a:solidFill>
              <a:round/>
            </a:ln>
            <a:effectLst/>
          </c:spPr>
          <c:marker>
            <c:symbol val="none"/>
          </c:marker>
          <c:dLbls>
            <c:delete val="1"/>
          </c:dLbls>
          <c:val>
            <c:numRef>
              <c:f>BOT_Iter7!$C$12:$C$41</c:f>
              <c:numCache>
                <c:formatCode>General</c:formatCode>
                <c:ptCount val="30"/>
                <c:pt idx="0">
                  <c:v>1935</c:v>
                </c:pt>
                <c:pt idx="1">
                  <c:v>1180</c:v>
                </c:pt>
                <c:pt idx="2">
                  <c:v>1516</c:v>
                </c:pt>
                <c:pt idx="3">
                  <c:v>1359</c:v>
                </c:pt>
                <c:pt idx="4">
                  <c:v>654</c:v>
                </c:pt>
                <c:pt idx="5">
                  <c:v>1850</c:v>
                </c:pt>
                <c:pt idx="6">
                  <c:v>869</c:v>
                </c:pt>
                <c:pt idx="7">
                  <c:v>563</c:v>
                </c:pt>
                <c:pt idx="8">
                  <c:v>992</c:v>
                </c:pt>
                <c:pt idx="9">
                  <c:v>1932</c:v>
                </c:pt>
                <c:pt idx="10">
                  <c:v>500</c:v>
                </c:pt>
                <c:pt idx="11">
                  <c:v>555</c:v>
                </c:pt>
                <c:pt idx="12">
                  <c:v>507</c:v>
                </c:pt>
                <c:pt idx="13">
                  <c:v>554</c:v>
                </c:pt>
                <c:pt idx="14">
                  <c:v>510</c:v>
                </c:pt>
                <c:pt idx="15">
                  <c:v>556</c:v>
                </c:pt>
                <c:pt idx="16">
                  <c:v>511</c:v>
                </c:pt>
                <c:pt idx="17">
                  <c:v>535</c:v>
                </c:pt>
                <c:pt idx="18">
                  <c:v>533</c:v>
                </c:pt>
                <c:pt idx="19">
                  <c:v>534</c:v>
                </c:pt>
                <c:pt idx="20">
                  <c:v>536</c:v>
                </c:pt>
                <c:pt idx="21">
                  <c:v>500</c:v>
                </c:pt>
                <c:pt idx="22">
                  <c:v>514</c:v>
                </c:pt>
                <c:pt idx="23">
                  <c:v>522</c:v>
                </c:pt>
                <c:pt idx="24">
                  <c:v>680</c:v>
                </c:pt>
                <c:pt idx="25">
                  <c:v>520</c:v>
                </c:pt>
                <c:pt idx="26">
                  <c:v>519</c:v>
                </c:pt>
                <c:pt idx="27">
                  <c:v>661</c:v>
                </c:pt>
                <c:pt idx="28">
                  <c:v>500</c:v>
                </c:pt>
                <c:pt idx="29">
                  <c:v>554</c:v>
                </c:pt>
              </c:numCache>
            </c:numRef>
          </c:val>
          <c:smooth val="0"/>
        </c:ser>
        <c:dLbls>
          <c:showLegendKey val="0"/>
          <c:showVal val="0"/>
          <c:showCatName val="0"/>
          <c:showSerName val="0"/>
          <c:showPercent val="0"/>
          <c:showBubbleSize val="0"/>
        </c:dLbls>
        <c:marker val="0"/>
        <c:smooth val="0"/>
        <c:axId val="444673896"/>
        <c:axId val="444674680"/>
      </c:lineChart>
      <c:catAx>
        <c:axId val="444673896"/>
        <c:scaling>
          <c:orientation val="minMax"/>
        </c:scaling>
        <c:delete val="0"/>
        <c:axPos val="b"/>
        <c:title>
          <c:tx>
            <c:rich>
              <a:bodyPr rot="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dirty="0" smtClean="0"/>
                  <a:t>Rounds</a:t>
                </a:r>
                <a:endParaRPr lang="en-US" dirty="0"/>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444674680"/>
        <c:crosses val="autoZero"/>
        <c:auto val="1"/>
        <c:lblAlgn val="ctr"/>
        <c:lblOffset val="100"/>
        <c:noMultiLvlLbl val="0"/>
      </c:catAx>
      <c:valAx>
        <c:axId val="4446746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444673896"/>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r>
              <a:rPr lang="en-US"/>
              <a:t>Min Rows</a:t>
            </a:r>
            <a:endParaRPr lang="en-US"/>
          </a:p>
        </c:rich>
      </c:tx>
      <c:layout/>
      <c:overlay val="0"/>
      <c:spPr>
        <a:noFill/>
        <a:ln>
          <a:noFill/>
        </a:ln>
        <a:effectLst/>
      </c:spPr>
    </c:title>
    <c:autoTitleDeleted val="0"/>
    <c:plotArea>
      <c:layout/>
      <c:lineChart>
        <c:grouping val="standard"/>
        <c:varyColors val="0"/>
        <c:ser>
          <c:idx val="0"/>
          <c:order val="0"/>
          <c:spPr>
            <a:ln w="28575" cap="rnd">
              <a:solidFill>
                <a:schemeClr val="tx2">
                  <a:lumMod val="20000"/>
                  <a:lumOff val="80000"/>
                </a:schemeClr>
              </a:solidFill>
              <a:round/>
            </a:ln>
            <a:effectLst/>
          </c:spPr>
          <c:marker>
            <c:symbol val="none"/>
          </c:marker>
          <c:dLbls>
            <c:delete val="1"/>
          </c:dLbls>
          <c:cat>
            <c:numRef>
              <c:f>BOT_Iter12!$A$10:$A$39</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BOT_Iter12!$C$10:$C$39</c:f>
              <c:numCache>
                <c:formatCode>General</c:formatCode>
                <c:ptCount val="30"/>
                <c:pt idx="0">
                  <c:v>1935</c:v>
                </c:pt>
                <c:pt idx="1">
                  <c:v>1180</c:v>
                </c:pt>
                <c:pt idx="2">
                  <c:v>1516</c:v>
                </c:pt>
                <c:pt idx="3">
                  <c:v>1359</c:v>
                </c:pt>
                <c:pt idx="4">
                  <c:v>654</c:v>
                </c:pt>
                <c:pt idx="5">
                  <c:v>1850</c:v>
                </c:pt>
                <c:pt idx="6">
                  <c:v>869</c:v>
                </c:pt>
                <c:pt idx="7">
                  <c:v>563</c:v>
                </c:pt>
                <c:pt idx="8">
                  <c:v>992</c:v>
                </c:pt>
                <c:pt idx="9">
                  <c:v>1932</c:v>
                </c:pt>
                <c:pt idx="10">
                  <c:v>500</c:v>
                </c:pt>
                <c:pt idx="11">
                  <c:v>555</c:v>
                </c:pt>
                <c:pt idx="12">
                  <c:v>504</c:v>
                </c:pt>
                <c:pt idx="13">
                  <c:v>505</c:v>
                </c:pt>
                <c:pt idx="14">
                  <c:v>1286</c:v>
                </c:pt>
                <c:pt idx="15">
                  <c:v>553</c:v>
                </c:pt>
                <c:pt idx="16">
                  <c:v>681</c:v>
                </c:pt>
                <c:pt idx="17">
                  <c:v>913</c:v>
                </c:pt>
                <c:pt idx="18">
                  <c:v>526</c:v>
                </c:pt>
                <c:pt idx="19">
                  <c:v>1395</c:v>
                </c:pt>
                <c:pt idx="20">
                  <c:v>1284</c:v>
                </c:pt>
                <c:pt idx="21">
                  <c:v>503</c:v>
                </c:pt>
                <c:pt idx="22">
                  <c:v>770</c:v>
                </c:pt>
                <c:pt idx="23">
                  <c:v>1607</c:v>
                </c:pt>
                <c:pt idx="24">
                  <c:v>666</c:v>
                </c:pt>
                <c:pt idx="25">
                  <c:v>983</c:v>
                </c:pt>
                <c:pt idx="26">
                  <c:v>1686</c:v>
                </c:pt>
                <c:pt idx="27">
                  <c:v>933</c:v>
                </c:pt>
                <c:pt idx="28">
                  <c:v>582</c:v>
                </c:pt>
                <c:pt idx="29">
                  <c:v>559</c:v>
                </c:pt>
              </c:numCache>
            </c:numRef>
          </c:val>
          <c:smooth val="0"/>
        </c:ser>
        <c:dLbls>
          <c:showLegendKey val="0"/>
          <c:showVal val="0"/>
          <c:showCatName val="0"/>
          <c:showSerName val="0"/>
          <c:showPercent val="0"/>
          <c:showBubbleSize val="0"/>
        </c:dLbls>
        <c:marker val="0"/>
        <c:smooth val="0"/>
        <c:axId val="438729584"/>
        <c:axId val="438732328"/>
      </c:lineChart>
      <c:catAx>
        <c:axId val="438729584"/>
        <c:scaling>
          <c:orientation val="minMax"/>
        </c:scaling>
        <c:delete val="0"/>
        <c:axPos val="b"/>
        <c:title>
          <c:tx>
            <c:rich>
              <a:bodyPr rot="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dirty="0" smtClean="0"/>
                  <a:t>Rounds</a:t>
                </a:r>
                <a:endParaRPr lang="en-US"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438732328"/>
        <c:crosses val="autoZero"/>
        <c:auto val="1"/>
        <c:lblAlgn val="ctr"/>
        <c:lblOffset val="100"/>
        <c:noMultiLvlLbl val="0"/>
      </c:catAx>
      <c:valAx>
        <c:axId val="4387323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438729584"/>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r>
              <a:rPr lang="en-US"/>
              <a:t>AUC Val</a:t>
            </a:r>
            <a:endParaRPr lang="en-US"/>
          </a:p>
        </c:rich>
      </c:tx>
      <c:layout/>
      <c:overlay val="0"/>
      <c:spPr>
        <a:noFill/>
        <a:ln>
          <a:noFill/>
        </a:ln>
        <a:effectLst/>
      </c:spPr>
    </c:title>
    <c:autoTitleDeleted val="0"/>
    <c:plotArea>
      <c:layout/>
      <c:lineChart>
        <c:grouping val="standard"/>
        <c:varyColors val="0"/>
        <c:ser>
          <c:idx val="0"/>
          <c:order val="0"/>
          <c:tx>
            <c:strRef>
              <c:f>BOT_Iter7!$E$11</c:f>
              <c:strCache>
                <c:ptCount val="1"/>
                <c:pt idx="0">
                  <c:v>Value</c:v>
                </c:pt>
              </c:strCache>
            </c:strRef>
          </c:tx>
          <c:spPr>
            <a:ln w="28575" cap="rnd">
              <a:solidFill>
                <a:schemeClr val="tx2">
                  <a:lumMod val="20000"/>
                  <a:lumOff val="80000"/>
                </a:schemeClr>
              </a:solidFill>
              <a:round/>
            </a:ln>
            <a:effectLst/>
          </c:spPr>
          <c:marker>
            <c:symbol val="none"/>
          </c:marker>
          <c:dLbls>
            <c:delete val="1"/>
          </c:dLbls>
          <c:cat>
            <c:numRef>
              <c:f>BOT_Iter7!$A$12:$A$41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BOT_Iter7!$E$12:$E$41</c:f>
              <c:numCache>
                <c:formatCode>0.0000</c:formatCode>
                <c:ptCount val="30"/>
                <c:pt idx="0">
                  <c:v>0.778297223926595</c:v>
                </c:pt>
                <c:pt idx="1">
                  <c:v>0.780040772151465</c:v>
                </c:pt>
                <c:pt idx="2">
                  <c:v>0.779511303862177</c:v>
                </c:pt>
                <c:pt idx="3">
                  <c:v>0.779629134939046</c:v>
                </c:pt>
                <c:pt idx="4">
                  <c:v>0.781017667009805</c:v>
                </c:pt>
                <c:pt idx="5">
                  <c:v>0.778459460005618</c:v>
                </c:pt>
                <c:pt idx="6">
                  <c:v>0.780504832170847</c:v>
                </c:pt>
                <c:pt idx="7">
                  <c:v>0.781131695965557</c:v>
                </c:pt>
                <c:pt idx="8">
                  <c:v>0.780326391065963</c:v>
                </c:pt>
                <c:pt idx="9">
                  <c:v>0.778267896689672</c:v>
                </c:pt>
                <c:pt idx="10">
                  <c:v>0.780120608749881</c:v>
                </c:pt>
                <c:pt idx="11">
                  <c:v>0.781259342061479</c:v>
                </c:pt>
                <c:pt idx="12">
                  <c:v>0.781260374402278</c:v>
                </c:pt>
                <c:pt idx="13">
                  <c:v>0.78124667491413</c:v>
                </c:pt>
                <c:pt idx="14">
                  <c:v>0.781325466927042</c:v>
                </c:pt>
                <c:pt idx="15">
                  <c:v>0.781262517739748</c:v>
                </c:pt>
                <c:pt idx="16">
                  <c:v>0.781120985727708</c:v>
                </c:pt>
                <c:pt idx="17">
                  <c:v>0.781307580170396</c:v>
                </c:pt>
                <c:pt idx="18">
                  <c:v>0.781378083920071</c:v>
                </c:pt>
                <c:pt idx="19">
                  <c:v>0.781292585547647</c:v>
                </c:pt>
                <c:pt idx="20">
                  <c:v>0.781179591456411</c:v>
                </c:pt>
                <c:pt idx="21">
                  <c:v>0.781331077572397</c:v>
                </c:pt>
                <c:pt idx="22">
                  <c:v>0.781416059283699</c:v>
                </c:pt>
                <c:pt idx="23">
                  <c:v>0.781299077624822</c:v>
                </c:pt>
                <c:pt idx="24">
                  <c:v>0.781094297364925</c:v>
                </c:pt>
                <c:pt idx="25">
                  <c:v>0.780538523803872</c:v>
                </c:pt>
                <c:pt idx="26">
                  <c:v>0.781161515935019</c:v>
                </c:pt>
                <c:pt idx="27">
                  <c:v>0.781144802052866</c:v>
                </c:pt>
                <c:pt idx="28">
                  <c:v>0.781260768943498</c:v>
                </c:pt>
                <c:pt idx="29">
                  <c:v>0.781204830363921</c:v>
                </c:pt>
              </c:numCache>
            </c:numRef>
          </c:val>
          <c:smooth val="0"/>
        </c:ser>
        <c:dLbls>
          <c:showLegendKey val="0"/>
          <c:showVal val="0"/>
          <c:showCatName val="0"/>
          <c:showSerName val="0"/>
          <c:showPercent val="0"/>
          <c:showBubbleSize val="0"/>
        </c:dLbls>
        <c:marker val="0"/>
        <c:smooth val="0"/>
        <c:axId val="628418744"/>
        <c:axId val="628417960"/>
      </c:lineChart>
      <c:catAx>
        <c:axId val="628418744"/>
        <c:scaling>
          <c:orientation val="minMax"/>
        </c:scaling>
        <c:delete val="0"/>
        <c:axPos val="b"/>
        <c:title>
          <c:tx>
            <c:rich>
              <a:bodyPr rot="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dirty="0" smtClean="0"/>
                  <a:t>Rounds</a:t>
                </a:r>
                <a:endParaRPr lang="en-US"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17960"/>
        <c:crosses val="autoZero"/>
        <c:auto val="1"/>
        <c:lblAlgn val="ctr"/>
        <c:lblOffset val="100"/>
        <c:noMultiLvlLbl val="0"/>
      </c:catAx>
      <c:valAx>
        <c:axId val="628417960"/>
        <c:scaling>
          <c:orientation val="minMax"/>
        </c:scaling>
        <c:delete val="0"/>
        <c:axPos val="l"/>
        <c:numFmt formatCode="0.00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18744"/>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r>
              <a:rPr lang="en-US"/>
              <a:t>AUC Val</a:t>
            </a:r>
            <a:endParaRPr lang="en-US"/>
          </a:p>
        </c:rich>
      </c:tx>
      <c:layout/>
      <c:overlay val="0"/>
      <c:spPr>
        <a:noFill/>
        <a:ln>
          <a:noFill/>
        </a:ln>
        <a:effectLst/>
      </c:spPr>
    </c:title>
    <c:autoTitleDeleted val="0"/>
    <c:plotArea>
      <c:layout/>
      <c:lineChart>
        <c:grouping val="standard"/>
        <c:varyColors val="0"/>
        <c:ser>
          <c:idx val="0"/>
          <c:order val="0"/>
          <c:spPr>
            <a:ln w="28575" cap="rnd">
              <a:solidFill>
                <a:schemeClr val="tx2">
                  <a:lumMod val="20000"/>
                  <a:lumOff val="80000"/>
                </a:schemeClr>
              </a:solidFill>
              <a:round/>
            </a:ln>
            <a:effectLst/>
          </c:spPr>
          <c:marker>
            <c:symbol val="none"/>
          </c:marker>
          <c:dLbls>
            <c:delete val="1"/>
          </c:dLbls>
          <c:cat>
            <c:numRef>
              <c:f>[BOT_results_v2.xlsx]BOT_Iter12!$A$10:$A$39</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[BOT_results_v2.xlsx]BOT_Iter12!$E$10:$E$39</c:f>
              <c:numCache>
                <c:formatCode>General</c:formatCode>
                <c:ptCount val="30"/>
                <c:pt idx="0">
                  <c:v>0.778297223926595</c:v>
                </c:pt>
                <c:pt idx="1">
                  <c:v>0.780040772151465</c:v>
                </c:pt>
                <c:pt idx="2">
                  <c:v>0.779511303862177</c:v>
                </c:pt>
                <c:pt idx="3">
                  <c:v>0.779629134939046</c:v>
                </c:pt>
                <c:pt idx="4">
                  <c:v>0.781017667009805</c:v>
                </c:pt>
                <c:pt idx="5">
                  <c:v>0.778459460005618</c:v>
                </c:pt>
                <c:pt idx="6">
                  <c:v>0.780504832170847</c:v>
                </c:pt>
                <c:pt idx="7">
                  <c:v>0.781131695965557</c:v>
                </c:pt>
                <c:pt idx="8">
                  <c:v>0.780326391065963</c:v>
                </c:pt>
                <c:pt idx="9">
                  <c:v>0.778267896689672</c:v>
                </c:pt>
                <c:pt idx="10">
                  <c:v>0.780120608749881</c:v>
                </c:pt>
                <c:pt idx="11">
                  <c:v>0.781287777538033</c:v>
                </c:pt>
                <c:pt idx="12">
                  <c:v>0.781409998248183</c:v>
                </c:pt>
                <c:pt idx="13">
                  <c:v>0.781264768615639</c:v>
                </c:pt>
                <c:pt idx="14">
                  <c:v>0.779408233450067</c:v>
                </c:pt>
                <c:pt idx="15">
                  <c:v>0.781344647042341</c:v>
                </c:pt>
                <c:pt idx="16">
                  <c:v>0.781178830275073</c:v>
                </c:pt>
                <c:pt idx="17">
                  <c:v>0.780333588195122</c:v>
                </c:pt>
                <c:pt idx="18">
                  <c:v>0.781271827828292</c:v>
                </c:pt>
                <c:pt idx="19">
                  <c:v>0.779264990217132</c:v>
                </c:pt>
                <c:pt idx="20">
                  <c:v>0.77979477677528</c:v>
                </c:pt>
                <c:pt idx="21">
                  <c:v>0.781074182118699</c:v>
                </c:pt>
                <c:pt idx="22">
                  <c:v>0.78038615518115</c:v>
                </c:pt>
                <c:pt idx="23">
                  <c:v>0.779073189905388</c:v>
                </c:pt>
                <c:pt idx="24">
                  <c:v>0.779935864519511</c:v>
                </c:pt>
                <c:pt idx="25">
                  <c:v>0.779970945552672</c:v>
                </c:pt>
                <c:pt idx="26">
                  <c:v>0.778755130748025</c:v>
                </c:pt>
                <c:pt idx="27">
                  <c:v>0.780612595015642</c:v>
                </c:pt>
                <c:pt idx="28">
                  <c:v>0.780675634636159</c:v>
                </c:pt>
                <c:pt idx="29">
                  <c:v>0.781197932388796</c:v>
                </c:pt>
              </c:numCache>
            </c:numRef>
          </c:val>
          <c:smooth val="0"/>
        </c:ser>
        <c:dLbls>
          <c:showLegendKey val="0"/>
          <c:showVal val="0"/>
          <c:showCatName val="0"/>
          <c:showSerName val="0"/>
          <c:showPercent val="0"/>
          <c:showBubbleSize val="0"/>
        </c:dLbls>
        <c:marker val="0"/>
        <c:smooth val="0"/>
        <c:axId val="624300384"/>
        <c:axId val="624304304"/>
      </c:lineChart>
      <c:catAx>
        <c:axId val="624300384"/>
        <c:scaling>
          <c:orientation val="minMax"/>
        </c:scaling>
        <c:delete val="0"/>
        <c:axPos val="b"/>
        <c:title>
          <c:tx>
            <c:rich>
              <a:bodyPr rot="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dirty="0" smtClean="0"/>
                  <a:t>Rounds</a:t>
                </a:r>
                <a:endParaRPr lang="en-US"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4304304"/>
        <c:crosses val="autoZero"/>
        <c:auto val="1"/>
        <c:lblAlgn val="ctr"/>
        <c:lblOffset val="100"/>
        <c:noMultiLvlLbl val="0"/>
      </c:catAx>
      <c:valAx>
        <c:axId val="624304304"/>
        <c:scaling>
          <c:orientation val="minMax"/>
        </c:scaling>
        <c:delete val="0"/>
        <c:axPos val="l"/>
        <c:numFmt formatCode="#,##0.00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4300384"/>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r>
              <a:rPr lang="en-US"/>
              <a:t>AUC</a:t>
            </a:r>
            <a:endParaRPr lang="en-US"/>
          </a:p>
        </c:rich>
      </c:tx>
      <c:layout>
        <c:manualLayout>
          <c:xMode val="edge"/>
          <c:yMode val="edge"/>
          <c:x val="0.510692384384081"/>
          <c:y val="0.0616242692870288"/>
        </c:manualLayout>
      </c:layout>
      <c:overlay val="0"/>
      <c:spPr>
        <a:noFill/>
        <a:ln>
          <a:noFill/>
        </a:ln>
        <a:effectLst/>
      </c:spPr>
    </c:title>
    <c:autoTitleDeleted val="0"/>
    <c:plotArea>
      <c:layout/>
      <c:barChart>
        <c:barDir val="col"/>
        <c:grouping val="clustered"/>
        <c:varyColors val="0"/>
        <c:ser>
          <c:idx val="0"/>
          <c:order val="0"/>
          <c:tx>
            <c:strRef>
              <c:f>[BOT_results_v2.xlsx]Summary!$I$63</c:f>
              <c:strCache>
                <c:ptCount val="1"/>
                <c:pt idx="0">
                  <c:v>Grid Search</c:v>
                </c:pt>
              </c:strCache>
            </c:strRef>
          </c:tx>
          <c:spPr>
            <a:solidFill>
              <a:schemeClr val="accent1"/>
            </a:solidFill>
            <a:ln>
              <a:noFill/>
            </a:ln>
            <a:effectLst/>
          </c:spPr>
          <c:invertIfNegative val="0"/>
          <c:dLbls>
            <c:numFmt formatCode="#,##0.000" sourceLinked="0"/>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[BOT_results_v2.xlsx]Summary!$H$64:$H$66</c:f>
              <c:strCache>
                <c:ptCount val="3"/>
                <c:pt idx="0">
                  <c:v>Development</c:v>
                </c:pt>
                <c:pt idx="1">
                  <c:v>Validation</c:v>
                </c:pt>
                <c:pt idx="2">
                  <c:v>Out Of time</c:v>
                </c:pt>
              </c:strCache>
            </c:strRef>
          </c:cat>
          <c:val>
            <c:numRef>
              <c:f>[BOT_results_v2.xlsx]Summary!$I$64:$I$66</c:f>
              <c:numCache>
                <c:formatCode>0.0000</c:formatCode>
                <c:ptCount val="3"/>
                <c:pt idx="0">
                  <c:v>0.789347355158324</c:v>
                </c:pt>
                <c:pt idx="1">
                  <c:v>0.7813933786783</c:v>
                </c:pt>
                <c:pt idx="2">
                  <c:v>0.77925262419594</c:v>
                </c:pt>
              </c:numCache>
            </c:numRef>
          </c:val>
        </c:ser>
        <c:ser>
          <c:idx val="1"/>
          <c:order val="1"/>
          <c:tx>
            <c:strRef>
              <c:f>[BOT_results_v2.xlsx]Summary!$J$63</c:f>
              <c:strCache>
                <c:ptCount val="1"/>
                <c:pt idx="0">
                  <c:v>Bayesian Optimization</c:v>
                </c:pt>
              </c:strCache>
            </c:strRef>
          </c:tx>
          <c:spPr>
            <a:solidFill>
              <a:schemeClr val="accent2"/>
            </a:solidFill>
            <a:ln>
              <a:noFill/>
            </a:ln>
            <a:effectLst/>
          </c:spPr>
          <c:invertIfNegative val="0"/>
          <c:dLbls>
            <c:numFmt formatCode="#,##0.000" sourceLinked="0"/>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[BOT_results_v2.xlsx]Summary!$H$64:$H$66</c:f>
              <c:strCache>
                <c:ptCount val="3"/>
                <c:pt idx="0">
                  <c:v>Development</c:v>
                </c:pt>
                <c:pt idx="1">
                  <c:v>Validation</c:v>
                </c:pt>
                <c:pt idx="2">
                  <c:v>Out Of time</c:v>
                </c:pt>
              </c:strCache>
            </c:strRef>
          </c:cat>
          <c:val>
            <c:numRef>
              <c:f>[BOT_results_v2.xlsx]Summary!$J$64:$J$66</c:f>
              <c:numCache>
                <c:formatCode>0.0000</c:formatCode>
                <c:ptCount val="3"/>
                <c:pt idx="0">
                  <c:v>0.789396827271789</c:v>
                </c:pt>
                <c:pt idx="1">
                  <c:v>0.781416059283699</c:v>
                </c:pt>
                <c:pt idx="2">
                  <c:v>0.778975807312495</c:v>
                </c:pt>
              </c:numCache>
            </c:numRef>
          </c:val>
        </c:ser>
        <c:dLbls>
          <c:showLegendKey val="0"/>
          <c:showVal val="1"/>
          <c:showCatName val="0"/>
          <c:showSerName val="0"/>
          <c:showPercent val="0"/>
          <c:showBubbleSize val="0"/>
        </c:dLbls>
        <c:gapWidth val="100"/>
        <c:overlap val="-31"/>
        <c:axId val="613871368"/>
        <c:axId val="613872024"/>
      </c:barChart>
      <c:catAx>
        <c:axId val="613871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13872024"/>
        <c:crosses val="autoZero"/>
        <c:auto val="1"/>
        <c:lblAlgn val="ctr"/>
        <c:lblOffset val="100"/>
        <c:noMultiLvlLbl val="0"/>
      </c:catAx>
      <c:valAx>
        <c:axId val="613872024"/>
        <c:scaling>
          <c:orientation val="minMax"/>
          <c:min val="0.7"/>
        </c:scaling>
        <c:delete val="0"/>
        <c:axPos val="l"/>
        <c:title>
          <c:tx>
            <c:rich>
              <a:bodyPr rot="-54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a:t>AUC</a:t>
                </a:r>
                <a:endParaRPr lang="en-US"/>
              </a:p>
            </c:rich>
          </c:tx>
          <c:layout/>
          <c:overlay val="0"/>
          <c:spPr>
            <a:noFill/>
            <a:ln>
              <a:noFill/>
            </a:ln>
            <a:effectLst/>
          </c:spPr>
        </c:title>
        <c:numFmt formatCode="0.00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13871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legend>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p>
      </c:txPr>
    </c:title>
    <c:autoTitleDeleted val="0"/>
    <c:plotArea>
      <c:layout>
        <c:manualLayout>
          <c:layoutTarget val="inner"/>
          <c:xMode val="edge"/>
          <c:yMode val="edge"/>
          <c:x val="0.16620924083228"/>
          <c:y val="0.186641441618584"/>
          <c:w val="0.794796071812396"/>
          <c:h val="0.682885362873565"/>
        </c:manualLayout>
      </c:layout>
      <c:barChart>
        <c:barDir val="col"/>
        <c:grouping val="clustered"/>
        <c:varyColors val="0"/>
        <c:ser>
          <c:idx val="0"/>
          <c:order val="0"/>
          <c:tx>
            <c:strRef>
              <c:f>[BOT_results_v2.xlsx]Summary!$H$69</c:f>
              <c:strCache>
                <c:ptCount val="1"/>
                <c:pt idx="0">
                  <c:v>Total computation time</c:v>
                </c:pt>
              </c:strCache>
            </c:strRef>
          </c:tx>
          <c:spPr>
            <a:solidFill>
              <a:schemeClr val="accent1"/>
            </a:solidFill>
            <a:ln>
              <a:noFill/>
            </a:ln>
            <a:effectLst/>
          </c:spPr>
          <c:invertIfNegative val="0"/>
          <c:dPt>
            <c:idx val="1"/>
            <c:invertIfNegative val="0"/>
            <c:bubble3D val="0"/>
            <c:spPr>
              <a:solidFill>
                <a:schemeClr val="accent2"/>
              </a:solidFill>
              <a:ln>
                <a:solidFill>
                  <a:schemeClr val="accent2"/>
                </a:solidFill>
              </a:ln>
              <a:effectLst/>
            </c:spPr>
          </c:dPt>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[BOT_results_v2.xlsx]Summary!$I$68:$J$68</c:f>
              <c:strCache>
                <c:ptCount val="2"/>
                <c:pt idx="0">
                  <c:v>Grid Search</c:v>
                </c:pt>
                <c:pt idx="1">
                  <c:v>Bayesian Optimization</c:v>
                </c:pt>
              </c:strCache>
            </c:strRef>
          </c:cat>
          <c:val>
            <c:numRef>
              <c:f>[BOT_results_v2.xlsx]Summary!$I$69:$J$69</c:f>
              <c:numCache>
                <c:formatCode>General</c:formatCode>
                <c:ptCount val="2"/>
                <c:pt idx="0">
                  <c:v>15</c:v>
                </c:pt>
                <c:pt idx="1">
                  <c:v>4.8</c:v>
                </c:pt>
              </c:numCache>
            </c:numRef>
          </c:val>
        </c:ser>
        <c:dLbls>
          <c:showLegendKey val="0"/>
          <c:showVal val="1"/>
          <c:showCatName val="0"/>
          <c:showSerName val="0"/>
          <c:showPercent val="0"/>
          <c:showBubbleSize val="0"/>
        </c:dLbls>
        <c:gapWidth val="307"/>
        <c:overlap val="24"/>
        <c:axId val="330613543"/>
        <c:axId val="330614199"/>
      </c:barChart>
      <c:catAx>
        <c:axId val="330613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330614199"/>
        <c:crosses val="autoZero"/>
        <c:auto val="1"/>
        <c:lblAlgn val="ctr"/>
        <c:lblOffset val="100"/>
        <c:noMultiLvlLbl val="0"/>
      </c:catAx>
      <c:valAx>
        <c:axId val="330614199"/>
        <c:scaling>
          <c:orientation val="minMax"/>
          <c:max val="20"/>
          <c:min val="0"/>
        </c:scaling>
        <c:delete val="0"/>
        <c:axPos val="l"/>
        <c:title>
          <c:tx>
            <c:rich>
              <a:bodyPr rot="-54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a:t>Time (hrs)</a:t>
                </a:r>
                <a:endParaRPr 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330613543"/>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p>
      </c:txPr>
    </c:title>
    <c:autoTitleDeleted val="0"/>
    <c:plotArea>
      <c:layout/>
      <c:barChart>
        <c:barDir val="col"/>
        <c:grouping val="clustered"/>
        <c:varyColors val="0"/>
        <c:ser>
          <c:idx val="0"/>
          <c:order val="0"/>
          <c:tx>
            <c:strRef>
              <c:f>[BOT_results_v2.xlsx]Summary!$H$74</c:f>
              <c:strCache>
                <c:ptCount val="1"/>
                <c:pt idx="0">
                  <c:v>Number of Iterations </c:v>
                </c:pt>
              </c:strCache>
            </c:strRef>
          </c:tx>
          <c:spPr>
            <a:solidFill>
              <a:schemeClr val="accent1"/>
            </a:solidFill>
            <a:ln>
              <a:noFill/>
            </a:ln>
            <a:effectLst/>
          </c:spPr>
          <c:invertIfNegative val="0"/>
          <c:dPt>
            <c:idx val="1"/>
            <c:invertIfNegative val="0"/>
            <c:bubble3D val="0"/>
            <c:spPr>
              <a:solidFill>
                <a:schemeClr val="accent2"/>
              </a:solidFill>
              <a:ln>
                <a:solidFill>
                  <a:schemeClr val="accent2"/>
                </a:solidFill>
              </a:ln>
              <a:effectLst/>
            </c:spPr>
          </c:dPt>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[BOT_results_v2.xlsx]Summary!$I$73:$J$73</c:f>
              <c:strCache>
                <c:ptCount val="2"/>
                <c:pt idx="0">
                  <c:v>Grid Search</c:v>
                </c:pt>
                <c:pt idx="1">
                  <c:v>Bayesian Optimization</c:v>
                </c:pt>
              </c:strCache>
            </c:strRef>
          </c:cat>
          <c:val>
            <c:numRef>
              <c:f>[BOT_results_v2.xlsx]Summary!$I$74:$J$74</c:f>
              <c:numCache>
                <c:formatCode>General</c:formatCode>
                <c:ptCount val="2"/>
                <c:pt idx="0">
                  <c:v>80</c:v>
                </c:pt>
                <c:pt idx="1">
                  <c:v>30</c:v>
                </c:pt>
              </c:numCache>
            </c:numRef>
          </c:val>
        </c:ser>
        <c:dLbls>
          <c:showLegendKey val="0"/>
          <c:showVal val="1"/>
          <c:showCatName val="0"/>
          <c:showSerName val="0"/>
          <c:showPercent val="0"/>
          <c:showBubbleSize val="0"/>
        </c:dLbls>
        <c:gapWidth val="307"/>
        <c:overlap val="-27"/>
        <c:axId val="330639455"/>
        <c:axId val="330638799"/>
      </c:barChart>
      <c:catAx>
        <c:axId val="33063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330638799"/>
        <c:crosses val="autoZero"/>
        <c:auto val="1"/>
        <c:lblAlgn val="ctr"/>
        <c:lblOffset val="100"/>
        <c:noMultiLvlLbl val="0"/>
      </c:catAx>
      <c:valAx>
        <c:axId val="330638799"/>
        <c:scaling>
          <c:orientation val="minMax"/>
        </c:scaling>
        <c:delete val="0"/>
        <c:axPos val="l"/>
        <c:title>
          <c:tx>
            <c:rich>
              <a:bodyPr rot="-54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a:t># of Iterations</a:t>
                </a:r>
                <a:endParaRPr 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330639455"/>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080" b="0" i="0" u="none" strike="noStrike" kern="1200" spc="0" baseline="0">
                <a:solidFill>
                  <a:srgbClr val="404040"/>
                </a:solidFill>
                <a:latin typeface="Calibri" panose="020F0502020204030204" pitchFamily="34" charset="0"/>
                <a:ea typeface="+mn-ea"/>
                <a:cs typeface="Calibri" panose="020F0502020204030204" pitchFamily="34" charset="0"/>
              </a:defRPr>
            </a:pPr>
            <a:r>
              <a:rPr lang="en-US"/>
              <a:t>AUC Val</a:t>
            </a:r>
            <a:endParaRPr lang="en-US"/>
          </a:p>
        </c:rich>
      </c:tx>
      <c:layout/>
      <c:overlay val="0"/>
      <c:spPr>
        <a:noFill/>
        <a:ln>
          <a:noFill/>
        </a:ln>
        <a:effectLst/>
      </c:spPr>
    </c:title>
    <c:autoTitleDeleted val="0"/>
    <c:plotArea>
      <c:layout/>
      <c:lineChart>
        <c:grouping val="standard"/>
        <c:varyColors val="0"/>
        <c:ser>
          <c:idx val="0"/>
          <c:order val="0"/>
          <c:tx>
            <c:strRef>
              <c:f>[BOT_results_v2.xlsx]BOT_Iter7!$E$11</c:f>
              <c:strCache>
                <c:ptCount val="1"/>
                <c:pt idx="0">
                  <c:v>Value</c:v>
                </c:pt>
              </c:strCache>
            </c:strRef>
          </c:tx>
          <c:spPr>
            <a:ln w="28575" cap="rnd">
              <a:solidFill>
                <a:schemeClr val="tx2">
                  <a:lumMod val="20000"/>
                  <a:lumOff val="80000"/>
                </a:schemeClr>
              </a:solidFill>
              <a:round/>
            </a:ln>
            <a:effectLst/>
          </c:spPr>
          <c:marker>
            <c:symbol val="none"/>
          </c:marker>
          <c:dLbls>
            <c:delete val="1"/>
          </c:dLbls>
          <c:cat>
            <c:numRef>
              <c:f>[BOT_results_v2.xlsx]BOT_Iter7!$A$12:$A$41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[BOT_results_v2.xlsx]BOT_Iter7!$E$12:$E$41</c:f>
              <c:numCache>
                <c:formatCode>0.0000</c:formatCode>
                <c:ptCount val="30"/>
                <c:pt idx="0">
                  <c:v>0.778297223926595</c:v>
                </c:pt>
                <c:pt idx="1">
                  <c:v>0.780040772151465</c:v>
                </c:pt>
                <c:pt idx="2">
                  <c:v>0.779511303862177</c:v>
                </c:pt>
                <c:pt idx="3">
                  <c:v>0.779629134939046</c:v>
                </c:pt>
                <c:pt idx="4">
                  <c:v>0.781017667009805</c:v>
                </c:pt>
                <c:pt idx="5">
                  <c:v>0.778459460005618</c:v>
                </c:pt>
                <c:pt idx="6">
                  <c:v>0.780504832170847</c:v>
                </c:pt>
                <c:pt idx="7">
                  <c:v>0.781131695965557</c:v>
                </c:pt>
                <c:pt idx="8">
                  <c:v>0.780326391065963</c:v>
                </c:pt>
                <c:pt idx="9">
                  <c:v>0.778267896689672</c:v>
                </c:pt>
                <c:pt idx="10">
                  <c:v>0.780120608749881</c:v>
                </c:pt>
                <c:pt idx="11">
                  <c:v>0.781259342061479</c:v>
                </c:pt>
                <c:pt idx="12">
                  <c:v>0.781260374402278</c:v>
                </c:pt>
                <c:pt idx="13">
                  <c:v>0.78124667491413</c:v>
                </c:pt>
                <c:pt idx="14">
                  <c:v>0.781325466927042</c:v>
                </c:pt>
                <c:pt idx="15">
                  <c:v>0.781262517739748</c:v>
                </c:pt>
                <c:pt idx="16">
                  <c:v>0.781120985727708</c:v>
                </c:pt>
                <c:pt idx="17">
                  <c:v>0.781307580170396</c:v>
                </c:pt>
                <c:pt idx="18">
                  <c:v>0.781378083920071</c:v>
                </c:pt>
                <c:pt idx="19">
                  <c:v>0.781292585547647</c:v>
                </c:pt>
                <c:pt idx="20">
                  <c:v>0.781179591456411</c:v>
                </c:pt>
                <c:pt idx="21">
                  <c:v>0.781331077572397</c:v>
                </c:pt>
                <c:pt idx="22">
                  <c:v>0.781416059283699</c:v>
                </c:pt>
                <c:pt idx="23">
                  <c:v>0.781299077624822</c:v>
                </c:pt>
                <c:pt idx="24">
                  <c:v>0.781094297364925</c:v>
                </c:pt>
                <c:pt idx="25">
                  <c:v>0.780538523803872</c:v>
                </c:pt>
                <c:pt idx="26">
                  <c:v>0.781161515935019</c:v>
                </c:pt>
                <c:pt idx="27">
                  <c:v>0.781144802052866</c:v>
                </c:pt>
                <c:pt idx="28">
                  <c:v>0.781260768943498</c:v>
                </c:pt>
                <c:pt idx="29">
                  <c:v>0.781204830363921</c:v>
                </c:pt>
              </c:numCache>
            </c:numRef>
          </c:val>
          <c:smooth val="0"/>
        </c:ser>
        <c:dLbls>
          <c:showLegendKey val="0"/>
          <c:showVal val="0"/>
          <c:showCatName val="0"/>
          <c:showSerName val="0"/>
          <c:showPercent val="0"/>
          <c:showBubbleSize val="0"/>
        </c:dLbls>
        <c:marker val="0"/>
        <c:smooth val="0"/>
        <c:axId val="628418744"/>
        <c:axId val="628417960"/>
      </c:lineChart>
      <c:catAx>
        <c:axId val="628418744"/>
        <c:scaling>
          <c:orientation val="minMax"/>
        </c:scaling>
        <c:delete val="0"/>
        <c:axPos val="b"/>
        <c:title>
          <c:tx>
            <c:rich>
              <a:bodyPr rot="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r>
                  <a:rPr lang="en-US"/>
                  <a:t>BOT Iteration</a:t>
                </a:r>
                <a:endParaRPr lang="en-US"/>
              </a:p>
            </c:rich>
          </c:tx>
          <c:layout>
            <c:manualLayout>
              <c:xMode val="edge"/>
              <c:yMode val="edge"/>
              <c:x val="0.466108454361508"/>
              <c:y val="0.862160433070866"/>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17960"/>
        <c:crosses val="autoZero"/>
        <c:auto val="1"/>
        <c:lblAlgn val="ctr"/>
        <c:lblOffset val="100"/>
        <c:tickLblSkip val="2"/>
        <c:noMultiLvlLbl val="0"/>
      </c:catAx>
      <c:valAx>
        <c:axId val="628417960"/>
        <c:scaling>
          <c:orientation val="minMax"/>
          <c:min val="0.775"/>
        </c:scaling>
        <c:delete val="0"/>
        <c:axPos val="l"/>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rgbClr val="404040"/>
                </a:solidFill>
                <a:latin typeface="Calibri" panose="020F0502020204030204" pitchFamily="34" charset="0"/>
                <a:ea typeface="+mn-ea"/>
                <a:cs typeface="Calibri" panose="020F0502020204030204" pitchFamily="34" charset="0"/>
              </a:defRPr>
            </a:pPr>
          </a:p>
        </c:txPr>
        <c:crossAx val="628418744"/>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sz="900">
          <a:solidFill>
            <a:srgbClr val="404040"/>
          </a:solidFill>
          <a:latin typeface="Calibri" panose="020F0502020204030204" pitchFamily="34" charset="0"/>
          <a:cs typeface="Calibri" panose="020F0502020204030204" pitchFamily="34"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0.38422</cdr:x>
      <cdr:y>0.21766</cdr:y>
    </cdr:from>
    <cdr:to>
      <cdr:x>0.38686</cdr:x>
      <cdr:y>0.65755</cdr:y>
    </cdr:to>
    <cdr:sp>
      <cdr:nvSpPr>
        <cdr:cNvPr id="2" name="直接连接符 1"/>
        <cdr:cNvSpPr/>
      </cdr:nvSpPr>
      <cdr:spPr xmlns:a="http://schemas.openxmlformats.org/drawingml/2006/main">
        <a:xfrm xmlns:a="http://schemas.openxmlformats.org/drawingml/2006/main">
          <a:off x="1335685" y="405251"/>
          <a:ext cx="9178" cy="818997"/>
        </a:xfrm>
        <a:prstGeom xmlns:a="http://schemas.openxmlformats.org/drawingml/2006/main" prst="line">
          <a:avLst/>
        </a:prstGeom>
        <a:ln w="317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sp>
  </cdr:relSizeAnchor>
</c:userShapes>
</file>

<file path=ppt/drawings/drawing2.xml><?xml version="1.0" encoding="utf-8"?>
<c:userShapes xmlns:c="http://schemas.openxmlformats.org/drawingml/2006/chart">
  <cdr:relSizeAnchor xmlns:cdr="http://schemas.openxmlformats.org/drawingml/2006/chartDrawing">
    <cdr:from>
      <cdr:x>0.38789</cdr:x>
      <cdr:y>0.22029</cdr:y>
    </cdr:from>
    <cdr:to>
      <cdr:x>0.38789</cdr:x>
      <cdr:y>0.69094</cdr:y>
    </cdr:to>
    <cdr:sp>
      <cdr:nvSpPr>
        <cdr:cNvPr id="2" name="直接连接符 1"/>
        <cdr:cNvSpPr/>
      </cdr:nvSpPr>
      <cdr:spPr xmlns:a="http://schemas.openxmlformats.org/drawingml/2006/main">
        <a:xfrm xmlns:a="http://schemas.openxmlformats.org/drawingml/2006/main">
          <a:off x="1350059" y="410148"/>
          <a:ext cx="0" cy="876267"/>
        </a:xfrm>
        <a:prstGeom xmlns:a="http://schemas.openxmlformats.org/drawingml/2006/main" prst="line">
          <a:avLst/>
        </a:prstGeom>
        <a:ln w="317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sp>
  </cdr:relSizeAnchor>
</c:userShapes>
</file>

<file path=ppt/drawings/drawing3.xml><?xml version="1.0" encoding="utf-8"?>
<c:userShapes xmlns:c="http://schemas.openxmlformats.org/drawingml/2006/chart">
  <cdr:relSizeAnchor xmlns:cdr="http://schemas.openxmlformats.org/drawingml/2006/chartDrawing">
    <cdr:from>
      <cdr:x>0.42846</cdr:x>
      <cdr:y>0.3644</cdr:y>
    </cdr:from>
    <cdr:to>
      <cdr:x>0.71634</cdr:x>
      <cdr:y>0.61197</cdr:y>
    </cdr:to>
    <cdr:sp>
      <cdr:nvSpPr>
        <cdr:cNvPr id="2" name="直接箭头连接符 1"/>
        <cdr:cNvSpPr/>
      </cdr:nvSpPr>
      <cdr:spPr xmlns:a="http://schemas.openxmlformats.org/drawingml/2006/main">
        <a:xfrm xmlns:a="http://schemas.openxmlformats.org/drawingml/2006/main">
          <a:off x="1238287" y="827257"/>
          <a:ext cx="831992" cy="562053"/>
        </a:xfrm>
        <a:prstGeom xmlns:a="http://schemas.openxmlformats.org/drawingml/2006/main" prst="straightConnector1">
          <a:avLst/>
        </a:prstGeom>
        <a:ln>
          <a:solidFill>
            <a:srgbClr val="FF0000"/>
          </a:solidFill>
          <a:prstDash val="dash"/>
          <a:headEnd type="none" w="med" len="med"/>
          <a:tailEnd type="triangle"/>
        </a:ln>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sp>
  </cdr:relSizeAnchor>
</c:userShapes>
</file>

<file path=ppt/drawings/drawing4.xml><?xml version="1.0" encoding="utf-8"?>
<c:userShapes xmlns:c="http://schemas.openxmlformats.org/drawingml/2006/chart">
  <cdr:relSizeAnchor xmlns:cdr="http://schemas.openxmlformats.org/drawingml/2006/chartDrawing">
    <cdr:from>
      <cdr:x>0.45949</cdr:x>
      <cdr:y>0.2892</cdr:y>
    </cdr:from>
    <cdr:to>
      <cdr:x>0.74638</cdr:x>
      <cdr:y>0.55204</cdr:y>
    </cdr:to>
    <cdr:sp>
      <cdr:nvSpPr>
        <cdr:cNvPr id="2" name="直接箭头连接符 1"/>
        <cdr:cNvSpPr/>
      </cdr:nvSpPr>
      <cdr:spPr xmlns:a="http://schemas.openxmlformats.org/drawingml/2006/main">
        <a:xfrm xmlns:a="http://schemas.openxmlformats.org/drawingml/2006/main">
          <a:off x="1291890" y="656083"/>
          <a:ext cx="806620" cy="596286"/>
        </a:xfrm>
        <a:prstGeom xmlns:a="http://schemas.openxmlformats.org/drawingml/2006/main" prst="straightConnector1">
          <a:avLst/>
        </a:prstGeom>
        <a:ln>
          <a:solidFill>
            <a:srgbClr val="FF0000"/>
          </a:solidFill>
          <a:prstDash val="dash"/>
          <a:headEnd type="none" w="med" len="med"/>
          <a:tailEnd type="triangle"/>
        </a:ln>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2DC69-C690-4CC7-A7A0-51184718C44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02F86-9E4A-4EB5-8B16-BBCF7961186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dirty="0" smtClean="0"/>
              <a:t>Headers for the Agenda table ? </a:t>
            </a:r>
            <a:endParaRPr lang="en-US" sz="1200" dirty="0" smtClean="0"/>
          </a:p>
          <a:p>
            <a:pPr marL="228600" indent="-228600">
              <a:buAutoNum type="arabicPeriod"/>
            </a:pPr>
            <a:r>
              <a:rPr lang="en-US" sz="1200" dirty="0" smtClean="0"/>
              <a:t>Slide 2 is Pil –</a:t>
            </a:r>
            <a:r>
              <a:rPr lang="en-US" sz="1200" baseline="0" dirty="0" smtClean="0"/>
              <a:t> does not match with the agenda</a:t>
            </a:r>
            <a:endParaRPr lang="en-US" sz="1200" baseline="0" dirty="0" smtClean="0"/>
          </a:p>
          <a:p>
            <a:pPr marL="228600" indent="-228600">
              <a:buAutoNum type="arabicPeriod"/>
            </a:pPr>
            <a:r>
              <a:rPr lang="en-US" sz="1200" dirty="0" smtClean="0"/>
              <a:t>Update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FEFB89AC-2EDF-48E5-8D69-1F8B67EBCA21}"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CA54C5-869D-4DF2-9253-0991D81E13F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CCA54C5-869D-4DF2-9253-0991D81E13F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CCA54C5-869D-4DF2-9253-0991D81E13F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3" name="Line 14"/>
          <p:cNvSpPr>
            <a:spLocks noChangeShapeType="1"/>
          </p:cNvSpPr>
          <p:nvPr userDrawn="1"/>
        </p:nvSpPr>
        <p:spPr bwMode="auto">
          <a:xfrm>
            <a:off x="440647" y="568325"/>
            <a:ext cx="11310708" cy="0"/>
          </a:xfrm>
          <a:prstGeom prst="line">
            <a:avLst/>
          </a:prstGeom>
          <a:noFill/>
          <a:ln w="6350">
            <a:solidFill>
              <a:schemeClr val="tx1"/>
            </a:solidFill>
            <a:round/>
          </a:ln>
        </p:spPr>
        <p:txBody>
          <a:bodyPr/>
          <a:lstStyle/>
          <a:p>
            <a:pPr algn="ctr">
              <a:defRPr/>
            </a:pPr>
            <a:endParaRPr lang="en-US" sz="1350"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CCA54C5-869D-4DF2-9253-0991D81E13F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823" y="1087266"/>
            <a:ext cx="11400367" cy="1709729"/>
          </a:xfrm>
        </p:spPr>
        <p:txBody>
          <a:bodyPr/>
          <a:lstStyle>
            <a:lvl1pPr marL="288925" indent="-288925">
              <a:buFont typeface="Wingdings" panose="05000000000000000000" pitchFamily="2" charset="2"/>
              <a:buChar char="ü"/>
              <a:defRPr sz="1400"/>
            </a:lvl1pPr>
            <a:lvl2pPr marL="633730" indent="-230505">
              <a:buFont typeface="Wingdings" panose="05000000000000000000" pitchFamily="2" charset="2"/>
              <a:buChar char="ü"/>
              <a:defRPr sz="1200"/>
            </a:lvl2pPr>
            <a:lvl3pPr marL="974725" indent="-227330">
              <a:buFont typeface="Wingdings" panose="05000000000000000000" pitchFamily="2" charset="2"/>
              <a:buChar char="ü"/>
              <a:defRPr sz="1200"/>
            </a:lvl3pPr>
            <a:lvl4pPr marL="1313180" indent="-224155">
              <a:buFont typeface="Wingdings" panose="05000000000000000000" pitchFamily="2" charset="2"/>
              <a:buChar char="ü"/>
              <a:defRPr sz="1200"/>
            </a:lvl4pPr>
            <a:lvl5pPr marL="1651000" indent="-224155">
              <a:buFont typeface="Wingdings" panose="05000000000000000000" pitchFamily="2" charset="2"/>
              <a:buChar char="ü"/>
              <a:defRPr sz="12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83"/>
          <p:cNvSpPr>
            <a:spLocks noGrp="1" noChangeArrowheads="1"/>
          </p:cNvSpPr>
          <p:nvPr>
            <p:ph type="title"/>
          </p:nvPr>
        </p:nvSpPr>
        <p:spPr bwMode="black">
          <a:xfrm>
            <a:off x="460290" y="246085"/>
            <a:ext cx="1105535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p>
            <a:pPr lvl="0"/>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CCA54C5-869D-4DF2-9253-0991D81E13F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CCA54C5-869D-4DF2-9253-0991D81E13F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CCA54C5-869D-4DF2-9253-0991D81E13F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CA54C5-869D-4DF2-9253-0991D81E13F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A54C5-869D-4DF2-9253-0991D81E13F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CCA54C5-869D-4DF2-9253-0991D81E13F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CCA54C5-869D-4DF2-9253-0991D81E13F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403D-D6CC-4E7B-9A14-A75B8FD4796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A54C5-869D-4DF2-9253-0991D81E13F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5403D-D6CC-4E7B-9A14-A75B8FD4796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chart" Target="../charts/chart5.xml"/><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0.xml"/><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chart" Target="../charts/char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2.xml"/><Relationship Id="rId4" Type="http://schemas.openxmlformats.org/officeDocument/2006/relationships/chart" Target="../charts/chart12.xml"/><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828800" y="2209800"/>
            <a:ext cx="8343900" cy="533400"/>
          </a:xfrm>
          <a:prstGeom prst="rect">
            <a:avLst/>
          </a:prstGeom>
        </p:spPr>
        <p:txBody>
          <a:bodyPr vert="horz" lIns="0" tIns="0" rIns="0" bIns="0" rtlCol="0" anchor="t" anchorCtr="0">
            <a:noAutofit/>
          </a:bodyPr>
          <a:lstStyle>
            <a:lvl1pPr eaLnBrk="1" hangingPunct="1">
              <a:defRPr sz="3200" b="0" smtClean="0">
                <a:solidFill>
                  <a:schemeClr val="tx2"/>
                </a:solidFill>
                <a:latin typeface="+mj-lt"/>
                <a:ea typeface="ヒラギノ角ゴ Pro W3"/>
                <a:cs typeface="Geneva"/>
              </a:defRPr>
            </a:lvl1pPr>
          </a:lstStyle>
          <a:p>
            <a:pPr>
              <a:defRPr/>
            </a:pPr>
            <a:r>
              <a:rPr lang="en-US" kern="0" dirty="0">
                <a:solidFill>
                  <a:srgbClr val="002060"/>
                </a:solidFill>
                <a:latin typeface="Calibri" panose="020F0502020204030204" pitchFamily="34" charset="0"/>
                <a:ea typeface="ヒラギノ角ゴ Pro W3" charset="0"/>
                <a:cs typeface="Calibri" panose="020F0502020204030204" pitchFamily="34" charset="0"/>
              </a:rPr>
              <a:t>GCB Risk Model Development</a:t>
            </a:r>
            <a:endParaRPr lang="en-US" kern="0" dirty="0">
              <a:solidFill>
                <a:srgbClr val="002060"/>
              </a:solidFill>
              <a:latin typeface="Calibri" panose="020F0502020204030204" pitchFamily="34" charset="0"/>
              <a:ea typeface="ヒラギノ角ゴ Pro W3" charset="0"/>
              <a:cs typeface="Calibri" panose="020F0502020204030204" pitchFamily="34" charset="0"/>
            </a:endParaRPr>
          </a:p>
        </p:txBody>
      </p:sp>
      <p:sp>
        <p:nvSpPr>
          <p:cNvPr id="5" name="Subtitle 2"/>
          <p:cNvSpPr txBox="1"/>
          <p:nvPr/>
        </p:nvSpPr>
        <p:spPr>
          <a:xfrm>
            <a:off x="1828800" y="2956560"/>
            <a:ext cx="6400800" cy="1157240"/>
          </a:xfrm>
          <a:prstGeom prst="rect">
            <a:avLst/>
          </a:prstGeom>
        </p:spPr>
        <p:txBody>
          <a:bodyPr vert="horz" lIns="0" tIns="0" rIns="0" bIns="0" rtlCol="0">
            <a:normAutofit/>
          </a:bodyPr>
          <a:lstStyle>
            <a:lvl1pPr marL="0" marR="0" indent="0" algn="l" defTabSz="914400" rtl="0" eaLnBrk="1" fontAlgn="base" latinLnBrk="0" hangingPunct="1">
              <a:lnSpc>
                <a:spcPct val="95000"/>
              </a:lnSpc>
              <a:spcBef>
                <a:spcPct val="0"/>
              </a:spcBef>
              <a:spcAft>
                <a:spcPct val="0"/>
              </a:spcAft>
              <a:buClrTx/>
              <a:buSzTx/>
              <a:buFontTx/>
              <a:buNone/>
              <a:defRPr kumimoji="0" lang="en-US" sz="1400" b="0" i="0" u="none" strike="noStrike" kern="0" cap="none" spc="0" normalizeH="0" baseline="0" noProof="0" smtClean="0">
                <a:ln>
                  <a:noFill/>
                </a:ln>
                <a:solidFill>
                  <a:schemeClr val="tx1"/>
                </a:solidFill>
                <a:effectLst/>
                <a:uLnTx/>
                <a:uFillTx/>
                <a:latin typeface="+mn-lt"/>
                <a:ea typeface="ヒラギノ角ゴ Pro W3"/>
                <a:cs typeface="Geneva"/>
              </a:defRPr>
            </a:lvl1pPr>
            <a:lvl2pPr marL="462280" indent="-225425" eaLnBrk="1" hangingPunct="1">
              <a:buFont typeface="Arial" panose="020B0604020202020204" pitchFamily="34" charset="0"/>
              <a:buChar char="−"/>
              <a:defRPr sz="1600">
                <a:solidFill>
                  <a:schemeClr val="tx1"/>
                </a:solidFill>
                <a:latin typeface="+mn-lt"/>
              </a:defRPr>
            </a:lvl2pPr>
            <a:lvl3pPr marL="688975" marR="0" indent="-236855" algn="l" defTabSz="914400" rtl="0" eaLnBrk="1" fontAlgn="base" latinLnBrk="0" hangingPunct="1">
              <a:lnSpc>
                <a:spcPct val="95000"/>
              </a:lnSpc>
              <a:spcAft>
                <a:spcPct val="20000"/>
              </a:spcAft>
              <a:buClrTx/>
              <a:buSzTx/>
              <a:buFont typeface="Arial" panose="020B0604020202020204" pitchFamily="34" charset="0"/>
              <a:buChar char="•"/>
              <a:defRPr kumimoji="0" lang="en-US" sz="1600" b="0" i="0" u="none" strike="noStrike" kern="0" cap="none" spc="0" normalizeH="0" baseline="0" noProof="0" dirty="0" smtClean="0">
                <a:ln>
                  <a:noFill/>
                </a:ln>
                <a:solidFill>
                  <a:srgbClr val="53565A"/>
                </a:solidFill>
                <a:effectLst/>
                <a:uLnTx/>
                <a:uFillTx/>
                <a:latin typeface="Arial" panose="020B0604020202020204"/>
              </a:defRPr>
            </a:lvl3pPr>
            <a:lvl4pPr marL="914400" marR="0" indent="-236855" algn="l" defTabSz="914400" rtl="0" eaLnBrk="1" fontAlgn="base" latinLnBrk="0" hangingPunct="1">
              <a:lnSpc>
                <a:spcPct val="95000"/>
              </a:lnSpc>
              <a:spcAft>
                <a:spcPct val="20000"/>
              </a:spcAft>
              <a:buClrTx/>
              <a:buSzTx/>
              <a:buFont typeface="Arial" panose="020B0604020202020204" pitchFamily="34" charset="0"/>
              <a:buChar char="−"/>
              <a:defRPr kumimoji="0" lang="en-US" sz="1600" b="0" i="0" u="none" strike="noStrike" kern="0" cap="none" spc="0" normalizeH="0" baseline="0" noProof="0" dirty="0" smtClean="0">
                <a:ln>
                  <a:noFill/>
                </a:ln>
                <a:solidFill>
                  <a:srgbClr val="53565A"/>
                </a:solidFill>
                <a:effectLst/>
                <a:uLnTx/>
                <a:uFillTx/>
                <a:latin typeface="Arial" panose="020B0604020202020204"/>
              </a:defRPr>
            </a:lvl4pPr>
            <a:lvl5pPr marL="1139825" marR="0" indent="-236855" algn="l" defTabSz="914400" rtl="0" eaLnBrk="1" fontAlgn="base" latinLnBrk="0" hangingPunct="1">
              <a:lnSpc>
                <a:spcPct val="95000"/>
              </a:lnSpc>
              <a:spcAft>
                <a:spcPct val="20000"/>
              </a:spcAft>
              <a:buClrTx/>
              <a:buSzTx/>
              <a:buFont typeface="Arial" panose="020B0604020202020204" pitchFamily="34" charset="0"/>
              <a:buChar char="•"/>
              <a:defRPr kumimoji="0" lang="en-US" sz="1600" b="0" i="0" u="none" strike="noStrike" kern="0" cap="none" spc="0" normalizeH="0" baseline="0" noProof="0" dirty="0" smtClean="0">
                <a:ln>
                  <a:noFill/>
                </a:ln>
                <a:solidFill>
                  <a:srgbClr val="53565A"/>
                </a:solidFill>
                <a:effectLst/>
                <a:uLnTx/>
                <a:uFillTx/>
                <a:latin typeface="Arial" panose="020B0604020202020204"/>
              </a:defRPr>
            </a:lvl5pPr>
          </a:lstStyle>
          <a:p>
            <a:pPr>
              <a:defRPr/>
            </a:pPr>
            <a:r>
              <a:rPr lang="en-US" sz="1800" b="1" i="1" dirty="0">
                <a:solidFill>
                  <a:srgbClr val="619FFF"/>
                </a:solidFill>
                <a:latin typeface="Calibri" panose="020F0502020204030204" pitchFamily="34" charset="0"/>
                <a:ea typeface="ヒラギノ角ゴ Pro W3" charset="0"/>
                <a:cs typeface="Calibri" panose="020F0502020204030204" pitchFamily="34" charset="0"/>
              </a:rPr>
              <a:t>Bayesian Optimization</a:t>
            </a:r>
            <a:endParaRPr lang="en-US" sz="1800" b="1" i="1" dirty="0">
              <a:solidFill>
                <a:srgbClr val="619FFF"/>
              </a:solidFill>
              <a:latin typeface="Calibri" panose="020F0502020204030204" pitchFamily="34" charset="0"/>
              <a:ea typeface="ヒラギノ角ゴ Pro W3" charset="0"/>
              <a:cs typeface="Calibri" panose="020F0502020204030204" pitchFamily="34" charset="0"/>
            </a:endParaRPr>
          </a:p>
          <a:p>
            <a:pPr>
              <a:defRPr/>
            </a:pPr>
            <a:endParaRPr lang="en-US" sz="1800" b="1" i="1" dirty="0">
              <a:solidFill>
                <a:srgbClr val="002D72">
                  <a:lumMod val="40000"/>
                  <a:lumOff val="60000"/>
                </a:srgbClr>
              </a:solidFill>
              <a:latin typeface="Arial" panose="020B0604020202020204"/>
              <a:ea typeface="+mj-ea"/>
              <a:cs typeface="+mj-cs"/>
            </a:endParaRPr>
          </a:p>
          <a:p>
            <a:pPr>
              <a:defRPr/>
            </a:pPr>
            <a:r>
              <a:rPr lang="en-US" sz="1600" b="1" i="1" dirty="0">
                <a:solidFill>
                  <a:srgbClr val="002D72"/>
                </a:solidFill>
                <a:latin typeface="Arial" panose="020B0604020202020204"/>
                <a:ea typeface="+mj-ea"/>
                <a:cs typeface="+mj-cs"/>
              </a:rPr>
              <a:t>October 2020</a:t>
            </a:r>
            <a:endParaRPr lang="en-US" sz="1600" b="1" i="1" dirty="0">
              <a:solidFill>
                <a:srgbClr val="002D72"/>
              </a:solidFill>
              <a:latin typeface="Arial" panose="020B0604020202020204"/>
              <a:ea typeface="+mj-ea"/>
              <a:cs typeface="+mj-cs"/>
            </a:endParaRPr>
          </a:p>
          <a:p>
            <a:pPr>
              <a:lnSpc>
                <a:spcPct val="90000"/>
              </a:lnSpc>
              <a:defRPr/>
            </a:pPr>
            <a:endParaRPr lang="en-US" sz="1600" b="1" dirty="0">
              <a:solidFill>
                <a:srgbClr val="53565A">
                  <a:lumMod val="50000"/>
                </a:srgbClr>
              </a:solidFill>
              <a:latin typeface="Arial" panose="020B0604020202020204"/>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2280087" y="4085593"/>
          <a:ext cx="3476346" cy="164033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Chart 8"/>
          <p:cNvGraphicFramePr/>
          <p:nvPr/>
        </p:nvGraphicFramePr>
        <p:xfrm>
          <a:off x="6273103" y="4085593"/>
          <a:ext cx="3480493" cy="1640333"/>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773132" y="1082377"/>
            <a:ext cx="8693550" cy="669414"/>
          </a:xfrm>
          <a:prstGeom prst="rect">
            <a:avLst/>
          </a:prstGeom>
          <a:noFill/>
          <a:ln>
            <a:noFill/>
          </a:ln>
        </p:spPr>
        <p:txBody>
          <a:bodyPr wrap="square" rtlCol="0">
            <a:spAutoFit/>
          </a:bodyPr>
          <a:lstStyle/>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Exploration increases with increasing the value of Kappa/</a:t>
            </a:r>
            <a:r>
              <a:rPr lang="en-US" sz="1250" i="1" dirty="0">
                <a:solidFill>
                  <a:srgbClr val="404040"/>
                </a:solidFill>
                <a:latin typeface="Calibri" panose="020F0502020204030204" pitchFamily="34" charset="0"/>
                <a:cs typeface="Calibri" panose="020F0502020204030204" pitchFamily="34" charset="0"/>
              </a:rPr>
              <a:t>E</a:t>
            </a:r>
            <a:r>
              <a:rPr lang="en-US" sz="1250" i="1" dirty="0">
                <a:solidFill>
                  <a:srgbClr val="404040"/>
                </a:solidFill>
                <a:latin typeface="Calibri" panose="020F0502020204030204" pitchFamily="34" charset="0"/>
                <a:cs typeface="Calibri" panose="020F0502020204030204" pitchFamily="34" charset="0"/>
              </a:rPr>
              <a:t>psilon (based on the Acquisition function selected)</a:t>
            </a: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Clr>
                <a:schemeClr val="tx1"/>
              </a:buClr>
              <a:buFont typeface="Wingdings" panose="05000000000000000000" pitchFamily="2" charset="2"/>
              <a:buChar char="Ø"/>
            </a:pPr>
            <a:r>
              <a:rPr lang="en-US" sz="1250" i="1" dirty="0">
                <a:solidFill>
                  <a:srgbClr val="0070C0"/>
                </a:solidFill>
                <a:latin typeface="Calibri" panose="020F0502020204030204" pitchFamily="34" charset="0"/>
                <a:cs typeface="Calibri" panose="020F0502020204030204" pitchFamily="34" charset="0"/>
              </a:rPr>
              <a:t>Small Kappa value prefers exploitation and a large Kappa values prefer </a:t>
            </a:r>
            <a:r>
              <a:rPr lang="en-US" sz="1250" i="1" dirty="0">
                <a:solidFill>
                  <a:srgbClr val="0070C0"/>
                </a:solidFill>
                <a:latin typeface="Calibri" panose="020F0502020204030204" pitchFamily="34" charset="0"/>
                <a:cs typeface="Calibri" panose="020F0502020204030204" pitchFamily="34" charset="0"/>
              </a:rPr>
              <a:t>exploration</a:t>
            </a:r>
            <a:endParaRPr lang="en-US" sz="1250" i="1" dirty="0">
              <a:solidFill>
                <a:srgbClr val="0070C0"/>
              </a:solidFill>
              <a:latin typeface="Calibri" panose="020F0502020204030204" pitchFamily="34" charset="0"/>
              <a:cs typeface="Calibri" panose="020F0502020204030204" pitchFamily="34" charset="0"/>
            </a:endParaRPr>
          </a:p>
        </p:txBody>
      </p:sp>
      <p:sp>
        <p:nvSpPr>
          <p:cNvPr id="16"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Bayesian Optimization Use Case I: Effect of Kappa</a:t>
            </a:r>
            <a:endParaRPr lang="en-US" sz="2200" dirty="0">
              <a:solidFill>
                <a:schemeClr val="tx2"/>
              </a:solidFill>
            </a:endParaRPr>
          </a:p>
          <a:p>
            <a:endParaRPr lang="en-US" sz="2200" dirty="0">
              <a:solidFill>
                <a:schemeClr val="tx2"/>
              </a:solidFill>
            </a:endParaRPr>
          </a:p>
        </p:txBody>
      </p:sp>
      <p:sp>
        <p:nvSpPr>
          <p:cNvPr id="17" name="TextBox 16"/>
          <p:cNvSpPr txBox="1"/>
          <p:nvPr/>
        </p:nvSpPr>
        <p:spPr>
          <a:xfrm>
            <a:off x="1691244" y="774601"/>
            <a:ext cx="8693550" cy="307777"/>
          </a:xfrm>
          <a:prstGeom prst="rect">
            <a:avLst/>
          </a:prstGeom>
          <a:noFill/>
        </p:spPr>
        <p:txBody>
          <a:bodyPr wrap="square" rtlCol="0">
            <a:spAutoFit/>
          </a:bodyPr>
          <a:lstStyle/>
          <a:p>
            <a:r>
              <a:rPr lang="en-US" sz="1400" i="1" dirty="0">
                <a:solidFill>
                  <a:srgbClr val="002060"/>
                </a:solidFill>
                <a:latin typeface="Calibri" panose="020F0502020204030204" pitchFamily="34" charset="0"/>
                <a:cs typeface="Calibri" panose="020F0502020204030204" pitchFamily="34" charset="0"/>
              </a:rPr>
              <a:t>In Bayesian Optimization, exploration vs exploitation trade off is managed by Kappa/Epsilon hyper-parameters</a:t>
            </a:r>
            <a:endParaRPr lang="en-US" sz="1400" i="1" dirty="0">
              <a:solidFill>
                <a:srgbClr val="002060"/>
              </a:solidFill>
              <a:latin typeface="Calibri" panose="020F0502020204030204" pitchFamily="34" charset="0"/>
              <a:cs typeface="Calibri" panose="020F0502020204030204" pitchFamily="34" charset="0"/>
            </a:endParaRPr>
          </a:p>
        </p:txBody>
      </p:sp>
      <p:sp>
        <p:nvSpPr>
          <p:cNvPr id="19" name="Oval 18"/>
          <p:cNvSpPr/>
          <p:nvPr/>
        </p:nvSpPr>
        <p:spPr bwMode="auto">
          <a:xfrm>
            <a:off x="8033983" y="4634513"/>
            <a:ext cx="1420705" cy="745490"/>
          </a:xfrm>
          <a:prstGeom prst="ellipse">
            <a:avLst/>
          </a:prstGeom>
          <a:noFill/>
          <a:ln w="3175" cap="flat" cmpd="sng" algn="ctr">
            <a:solidFill>
              <a:srgbClr val="FF0000"/>
            </a:solidFill>
            <a:prstDash val="sysDash"/>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endParaRPr lang="en-US" sz="2400">
              <a:solidFill>
                <a:srgbClr val="000000"/>
              </a:solidFill>
              <a:latin typeface="Arial" panose="020B0604020202020204" pitchFamily="34" charset="0"/>
              <a:ea typeface="Geneva" charset="0"/>
            </a:endParaRPr>
          </a:p>
        </p:txBody>
      </p:sp>
      <p:graphicFrame>
        <p:nvGraphicFramePr>
          <p:cNvPr id="21" name="Chart 20"/>
          <p:cNvGraphicFramePr/>
          <p:nvPr/>
        </p:nvGraphicFramePr>
        <p:xfrm>
          <a:off x="2259834" y="2122391"/>
          <a:ext cx="3480493" cy="16434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p:cNvGraphicFramePr/>
          <p:nvPr/>
        </p:nvGraphicFramePr>
        <p:xfrm>
          <a:off x="6273103" y="2123514"/>
          <a:ext cx="3480493" cy="164346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4334595" y="4380324"/>
            <a:ext cx="970601" cy="230832"/>
          </a:xfrm>
          <a:prstGeom prst="rect">
            <a:avLst/>
          </a:prstGeom>
          <a:noFill/>
        </p:spPr>
        <p:txBody>
          <a:bodyPr wrap="square" rtlCol="0">
            <a:spAutoFit/>
          </a:bodyPr>
          <a:lstStyle/>
          <a:p>
            <a:r>
              <a:rPr lang="en-US" sz="900" dirty="0">
                <a:latin typeface="Calibri" panose="020F0502020204030204" pitchFamily="34" charset="0"/>
                <a:cs typeface="Calibri" panose="020F0502020204030204" pitchFamily="34" charset="0"/>
              </a:rPr>
              <a:t>Exploitation</a:t>
            </a:r>
            <a:endParaRPr lang="en-US" sz="900" dirty="0">
              <a:latin typeface="Calibri" panose="020F0502020204030204" pitchFamily="34" charset="0"/>
              <a:cs typeface="Calibri" panose="020F0502020204030204" pitchFamily="34" charset="0"/>
            </a:endParaRPr>
          </a:p>
        </p:txBody>
      </p:sp>
      <p:sp>
        <p:nvSpPr>
          <p:cNvPr id="26" name="TextBox 25"/>
          <p:cNvSpPr txBox="1"/>
          <p:nvPr/>
        </p:nvSpPr>
        <p:spPr>
          <a:xfrm>
            <a:off x="8355239" y="4380466"/>
            <a:ext cx="970601" cy="230832"/>
          </a:xfrm>
          <a:prstGeom prst="rect">
            <a:avLst/>
          </a:prstGeom>
          <a:noFill/>
        </p:spPr>
        <p:txBody>
          <a:bodyPr wrap="square" rtlCol="0">
            <a:spAutoFit/>
          </a:bodyPr>
          <a:lstStyle/>
          <a:p>
            <a:r>
              <a:rPr lang="en-US" sz="900" dirty="0">
                <a:latin typeface="Calibri" panose="020F0502020204030204" pitchFamily="34" charset="0"/>
                <a:cs typeface="Calibri" panose="020F0502020204030204" pitchFamily="34" charset="0"/>
              </a:rPr>
              <a:t>Exploration</a:t>
            </a:r>
            <a:endParaRPr lang="en-US" sz="900" dirty="0">
              <a:latin typeface="Calibri" panose="020F0502020204030204" pitchFamily="34" charset="0"/>
              <a:cs typeface="Calibri" panose="020F0502020204030204" pitchFamily="34" charset="0"/>
            </a:endParaRPr>
          </a:p>
        </p:txBody>
      </p:sp>
      <p:sp>
        <p:nvSpPr>
          <p:cNvPr id="4" name="TextBox 3"/>
          <p:cNvSpPr txBox="1"/>
          <p:nvPr/>
        </p:nvSpPr>
        <p:spPr>
          <a:xfrm>
            <a:off x="3402059" y="1821771"/>
            <a:ext cx="1585288"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Kappa = 3</a:t>
            </a:r>
            <a:endParaRPr lang="en-US" sz="1400" dirty="0">
              <a:latin typeface="Calibri" panose="020F0502020204030204" pitchFamily="34" charset="0"/>
              <a:cs typeface="Calibri" panose="020F0502020204030204" pitchFamily="34" charset="0"/>
            </a:endParaRPr>
          </a:p>
        </p:txBody>
      </p:sp>
      <p:sp>
        <p:nvSpPr>
          <p:cNvPr id="30" name="TextBox 29"/>
          <p:cNvSpPr txBox="1"/>
          <p:nvPr/>
        </p:nvSpPr>
        <p:spPr>
          <a:xfrm>
            <a:off x="7220704" y="1767385"/>
            <a:ext cx="1585288"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Kappa = 6</a:t>
            </a:r>
            <a:endParaRPr lang="en-US" sz="1400" dirty="0">
              <a:latin typeface="Calibri" panose="020F0502020204030204" pitchFamily="34" charset="0"/>
              <a:cs typeface="Calibri" panose="020F0502020204030204" pitchFamily="34" charset="0"/>
            </a:endParaRPr>
          </a:p>
        </p:txBody>
      </p:sp>
      <p:cxnSp>
        <p:nvCxnSpPr>
          <p:cNvPr id="22" name="Straight Connector 21"/>
          <p:cNvCxnSpPr/>
          <p:nvPr/>
        </p:nvCxnSpPr>
        <p:spPr>
          <a:xfrm>
            <a:off x="3608444" y="2605975"/>
            <a:ext cx="7329" cy="818997"/>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23161" y="2548705"/>
            <a:ext cx="0" cy="876267"/>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83263" y="6011527"/>
            <a:ext cx="6422632" cy="708258"/>
          </a:xfrm>
          <a:prstGeom prst="roundRect">
            <a:avLst>
              <a:gd name="adj" fmla="val 10287"/>
            </a:avLst>
          </a:prstGeom>
          <a:ln w="9525">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50" i="1" dirty="0">
                <a:solidFill>
                  <a:srgbClr val="404040"/>
                </a:solidFill>
                <a:latin typeface="Calibri" panose="020F0502020204030204" pitchFamily="34" charset="0"/>
                <a:cs typeface="Calibri" panose="020F0502020204030204" pitchFamily="34" charset="0"/>
              </a:rPr>
              <a:t>For a small value of Kappa, the algorithm exploits the known regions of the surrogate </a:t>
            </a:r>
            <a:r>
              <a:rPr lang="en-US" sz="1250" i="1" dirty="0">
                <a:solidFill>
                  <a:srgbClr val="404040"/>
                </a:solidFill>
                <a:latin typeface="Calibri" panose="020F0502020204030204" pitchFamily="34" charset="0"/>
                <a:cs typeface="Calibri" panose="020F0502020204030204" pitchFamily="34" charset="0"/>
              </a:rPr>
              <a:t>function</a:t>
            </a:r>
            <a:endParaRPr lang="en-US" sz="1250" i="1" dirty="0">
              <a:solidFill>
                <a:srgbClr val="404040"/>
              </a:solidFill>
              <a:latin typeface="Calibri" panose="020F0502020204030204" pitchFamily="34" charset="0"/>
              <a:cs typeface="Calibri" panose="020F0502020204030204" pitchFamily="34" charset="0"/>
            </a:endParaRPr>
          </a:p>
          <a:p>
            <a:endParaRPr lang="en-US" sz="1250" i="1" dirty="0">
              <a:solidFill>
                <a:srgbClr val="404040"/>
              </a:solidFill>
              <a:latin typeface="Calibri" panose="020F0502020204030204" pitchFamily="34" charset="0"/>
              <a:cs typeface="Calibri" panose="020F0502020204030204" pitchFamily="34" charset="0"/>
            </a:endParaRPr>
          </a:p>
          <a:p>
            <a:r>
              <a:rPr lang="en-US" sz="1250" i="1" dirty="0">
                <a:solidFill>
                  <a:srgbClr val="404040"/>
                </a:solidFill>
                <a:latin typeface="Calibri" panose="020F0502020204030204" pitchFamily="34" charset="0"/>
                <a:cs typeface="Calibri" panose="020F0502020204030204" pitchFamily="34" charset="0"/>
              </a:rPr>
              <a:t>At high kappa value, iteration explores values in the uncertain regions of the surrogate function</a:t>
            </a:r>
            <a:endParaRPr lang="en-US" sz="1250" i="1" dirty="0">
              <a:solidFill>
                <a:srgbClr val="404040"/>
              </a:solidFill>
              <a:latin typeface="Calibri" panose="020F0502020204030204" pitchFamily="34" charset="0"/>
              <a:cs typeface="Calibri" panose="020F0502020204030204" pitchFamily="34" charset="0"/>
            </a:endParaRPr>
          </a:p>
        </p:txBody>
      </p:sp>
      <p:sp>
        <p:nvSpPr>
          <p:cNvPr id="33" name="Oval 32"/>
          <p:cNvSpPr/>
          <p:nvPr/>
        </p:nvSpPr>
        <p:spPr bwMode="auto">
          <a:xfrm>
            <a:off x="4195107" y="4634513"/>
            <a:ext cx="1420705" cy="745490"/>
          </a:xfrm>
          <a:prstGeom prst="ellipse">
            <a:avLst/>
          </a:prstGeom>
          <a:noFill/>
          <a:ln w="3175" cap="flat" cmpd="sng" algn="ctr">
            <a:solidFill>
              <a:srgbClr val="FF0000"/>
            </a:solidFill>
            <a:prstDash val="sysDash"/>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endParaRPr lang="en-US" sz="2400">
              <a:solidFill>
                <a:srgbClr val="000000"/>
              </a:solidFill>
              <a:latin typeface="Arial" panose="020B0604020202020204" pitchFamily="34" charset="0"/>
              <a:ea typeface="Geneva" charset="0"/>
            </a:endParaRPr>
          </a:p>
        </p:txBody>
      </p:sp>
      <p:sp>
        <p:nvSpPr>
          <p:cNvPr id="8" name="Rounded Rectangle 7"/>
          <p:cNvSpPr/>
          <p:nvPr/>
        </p:nvSpPr>
        <p:spPr bwMode="auto">
          <a:xfrm>
            <a:off x="2273481" y="5938427"/>
            <a:ext cx="7493762" cy="835951"/>
          </a:xfrm>
          <a:prstGeom prst="roundRect">
            <a:avLst/>
          </a:prstGeom>
          <a:noFill/>
          <a:ln w="12700" cap="flat" cmpd="sng" algn="ctr">
            <a:solidFill>
              <a:schemeClr val="bg2">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endParaRPr lang="en-US" sz="2400">
              <a:solidFill>
                <a:srgbClr val="000000"/>
              </a:solidFill>
              <a:latin typeface="Arial" panose="020B0604020202020204" pitchFamily="34" charset="0"/>
              <a:ea typeface="Geneva" charset="0"/>
            </a:endParaRPr>
          </a:p>
        </p:txBody>
      </p:sp>
      <p:sp>
        <p:nvSpPr>
          <p:cNvPr id="34" name="Oval 33"/>
          <p:cNvSpPr/>
          <p:nvPr/>
        </p:nvSpPr>
        <p:spPr bwMode="auto">
          <a:xfrm>
            <a:off x="2525165" y="6044283"/>
            <a:ext cx="228842" cy="228842"/>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dirty="0">
                <a:solidFill>
                  <a:schemeClr val="bg1"/>
                </a:solidFill>
                <a:latin typeface="Calibri" panose="020F0502020204030204" pitchFamily="34" charset="0"/>
                <a:cs typeface="Calibri" panose="020F0502020204030204" pitchFamily="34" charset="0"/>
              </a:rPr>
              <a:t>1</a:t>
            </a:r>
            <a:endParaRPr lang="en-US" sz="1200" dirty="0">
              <a:solidFill>
                <a:schemeClr val="bg1"/>
              </a:solidFill>
              <a:latin typeface="Calibri" panose="020F0502020204030204" pitchFamily="34" charset="0"/>
              <a:cs typeface="Calibri" panose="020F0502020204030204" pitchFamily="34" charset="0"/>
            </a:endParaRPr>
          </a:p>
        </p:txBody>
      </p:sp>
      <p:sp>
        <p:nvSpPr>
          <p:cNvPr id="35" name="Oval 34"/>
          <p:cNvSpPr/>
          <p:nvPr/>
        </p:nvSpPr>
        <p:spPr bwMode="auto">
          <a:xfrm>
            <a:off x="2525165" y="6471978"/>
            <a:ext cx="228842" cy="228842"/>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dirty="0">
                <a:solidFill>
                  <a:schemeClr val="bg1"/>
                </a:solidFill>
                <a:latin typeface="Calibri" panose="020F0502020204030204" pitchFamily="34" charset="0"/>
                <a:cs typeface="Calibri" panose="020F0502020204030204" pitchFamily="34" charset="0"/>
              </a:rPr>
              <a:t>2</a:t>
            </a:r>
            <a:endParaRPr lang="en-US" sz="1200" dirty="0">
              <a:solidFill>
                <a:schemeClr val="bg1"/>
              </a:solidFill>
              <a:latin typeface="Calibri" panose="020F0502020204030204" pitchFamily="34" charset="0"/>
              <a:cs typeface="Calibri" panose="020F0502020204030204" pitchFamily="34" charset="0"/>
            </a:endParaRPr>
          </a:p>
        </p:txBody>
      </p:sp>
      <p:sp>
        <p:nvSpPr>
          <p:cNvPr id="36" name="Oval 35"/>
          <p:cNvSpPr/>
          <p:nvPr/>
        </p:nvSpPr>
        <p:spPr bwMode="auto">
          <a:xfrm>
            <a:off x="2328518" y="1967025"/>
            <a:ext cx="228842" cy="228842"/>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dirty="0">
                <a:solidFill>
                  <a:schemeClr val="bg1"/>
                </a:solidFill>
                <a:latin typeface="Calibri" panose="020F0502020204030204" pitchFamily="34" charset="0"/>
                <a:cs typeface="Calibri" panose="020F0502020204030204" pitchFamily="34" charset="0"/>
              </a:rPr>
              <a:t>1</a:t>
            </a:r>
            <a:endParaRPr lang="en-US" sz="1200" dirty="0">
              <a:solidFill>
                <a:schemeClr val="bg1"/>
              </a:solidFill>
              <a:latin typeface="Calibri" panose="020F0502020204030204" pitchFamily="34" charset="0"/>
              <a:cs typeface="Calibri" panose="020F0502020204030204" pitchFamily="34" charset="0"/>
            </a:endParaRPr>
          </a:p>
        </p:txBody>
      </p:sp>
      <p:sp>
        <p:nvSpPr>
          <p:cNvPr id="37" name="Oval 36"/>
          <p:cNvSpPr/>
          <p:nvPr/>
        </p:nvSpPr>
        <p:spPr bwMode="auto">
          <a:xfrm>
            <a:off x="6356183" y="1955986"/>
            <a:ext cx="228842" cy="228842"/>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dirty="0">
                <a:solidFill>
                  <a:schemeClr val="bg1"/>
                </a:solidFill>
                <a:latin typeface="Calibri" panose="020F0502020204030204" pitchFamily="34" charset="0"/>
                <a:cs typeface="Calibri" panose="020F0502020204030204" pitchFamily="34" charset="0"/>
              </a:rPr>
              <a:t>2</a:t>
            </a:r>
            <a:endParaRPr lang="en-US" sz="1200" dirty="0">
              <a:solidFill>
                <a:schemeClr val="bg1"/>
              </a:solidFill>
              <a:latin typeface="Calibri" panose="020F0502020204030204" pitchFamily="34" charset="0"/>
              <a:cs typeface="Calibri" panose="020F0502020204030204" pitchFamily="34" charset="0"/>
            </a:endParaRPr>
          </a:p>
        </p:txBody>
      </p:sp>
      <p:sp>
        <p:nvSpPr>
          <p:cNvPr id="38" name="Rectangle 37"/>
          <p:cNvSpPr/>
          <p:nvPr/>
        </p:nvSpPr>
        <p:spPr>
          <a:xfrm>
            <a:off x="2342166" y="5766778"/>
            <a:ext cx="1193468" cy="276999"/>
          </a:xfrm>
          <a:prstGeom prst="rect">
            <a:avLst/>
          </a:prstGeom>
          <a:solidFill>
            <a:schemeClr val="bg1"/>
          </a:solidFill>
        </p:spPr>
        <p:txBody>
          <a:bodyPr wrap="none">
            <a:spAutoFit/>
          </a:bodyPr>
          <a:lstStyle/>
          <a:p>
            <a:r>
              <a:rPr lang="en-US" sz="1200" b="1" i="1" dirty="0">
                <a:solidFill>
                  <a:srgbClr val="53565A"/>
                </a:solidFill>
                <a:latin typeface="Calibri" panose="020F0502020204030204" pitchFamily="34" charset="0"/>
                <a:cs typeface="Calibri" panose="020F0502020204030204" pitchFamily="34" charset="0"/>
              </a:rPr>
              <a:t>Key Takeaways:</a:t>
            </a:r>
            <a:endParaRPr lang="en-US" sz="1200" i="1" dirty="0">
              <a:solidFill>
                <a:srgbClr val="53565A"/>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3133" y="1182246"/>
            <a:ext cx="8876973" cy="1183663"/>
          </a:xfrm>
        </p:spPr>
        <p:txBody>
          <a:bodyPr/>
          <a:lstStyle/>
          <a:p>
            <a:pPr algn="just">
              <a:spcBef>
                <a:spcPts val="0"/>
              </a:spcBef>
              <a:spcAft>
                <a:spcPts val="600"/>
              </a:spcAf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Same range of hyper-parameters were used for optimization  using both Grid Search and Bayesian Optimization</a:t>
            </a:r>
            <a:endParaRPr lang="en-US" sz="1250" i="1" dirty="0">
              <a:solidFill>
                <a:srgbClr val="404040"/>
              </a:solidFill>
              <a:latin typeface="Calibri" panose="020F0502020204030204" pitchFamily="34" charset="0"/>
              <a:cs typeface="Calibri" panose="020F0502020204030204" pitchFamily="34" charset="0"/>
            </a:endParaRPr>
          </a:p>
          <a:p>
            <a:pPr algn="just">
              <a:spcBef>
                <a:spcPts val="0"/>
              </a:spcBef>
              <a:spcAft>
                <a:spcPts val="600"/>
              </a:spcAf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Three hyper-parameters were optimized fir the analysis: Minimum Child Weight, Learn Rate and Depth of the trees</a:t>
            </a:r>
            <a:endParaRPr lang="en-US" sz="1250" i="1" dirty="0">
              <a:solidFill>
                <a:srgbClr val="404040"/>
              </a:solidFill>
              <a:latin typeface="Calibri" panose="020F0502020204030204" pitchFamily="34" charset="0"/>
              <a:cs typeface="Calibri" panose="020F0502020204030204" pitchFamily="34" charset="0"/>
            </a:endParaRPr>
          </a:p>
          <a:p>
            <a:pPr algn="just">
              <a:spcBef>
                <a:spcPts val="0"/>
              </a:spcBef>
              <a:spcAft>
                <a:spcPts val="600"/>
              </a:spcAf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Early stopping was applied on both techniques to arrive at the optimal number of trees</a:t>
            </a:r>
            <a:endParaRPr lang="en-US" sz="1250" i="1" dirty="0">
              <a:solidFill>
                <a:srgbClr val="404040"/>
              </a:solidFill>
              <a:latin typeface="Calibri" panose="020F0502020204030204" pitchFamily="34" charset="0"/>
              <a:cs typeface="Calibri" panose="020F0502020204030204" pitchFamily="34" charset="0"/>
            </a:endParaRPr>
          </a:p>
          <a:p>
            <a:pPr algn="just">
              <a:spcBef>
                <a:spcPts val="0"/>
              </a:spcBef>
              <a:spcAft>
                <a:spcPts val="600"/>
              </a:spcAft>
              <a:buFont typeface="Wingdings" panose="05000000000000000000" pitchFamily="2" charset="2"/>
              <a:buChar char="Ø"/>
            </a:pPr>
            <a:r>
              <a:rPr lang="en-US" sz="1250" i="1" dirty="0" err="1">
                <a:solidFill>
                  <a:srgbClr val="404040"/>
                </a:solidFill>
                <a:latin typeface="Calibri" panose="020F0502020204030204" pitchFamily="34" charset="0"/>
                <a:cs typeface="Calibri" panose="020F0502020204030204" pitchFamily="34" charset="0"/>
              </a:rPr>
              <a:t>XGBoost</a:t>
            </a:r>
            <a:r>
              <a:rPr lang="en-US" sz="1250" i="1" dirty="0">
                <a:solidFill>
                  <a:srgbClr val="404040"/>
                </a:solidFill>
                <a:latin typeface="Calibri" panose="020F0502020204030204" pitchFamily="34" charset="0"/>
                <a:cs typeface="Calibri" panose="020F0502020204030204" pitchFamily="34" charset="0"/>
              </a:rPr>
              <a:t> algorithm was used for this comparison</a:t>
            </a:r>
            <a:endParaRPr lang="en-US" sz="1250" i="1" dirty="0">
              <a:solidFill>
                <a:srgbClr val="404040"/>
              </a:solidFill>
              <a:latin typeface="Calibri" panose="020F0502020204030204" pitchFamily="34" charset="0"/>
              <a:cs typeface="Calibri" panose="020F0502020204030204" pitchFamily="34" charset="0"/>
            </a:endParaRPr>
          </a:p>
        </p:txBody>
      </p:sp>
      <p:sp>
        <p:nvSpPr>
          <p:cNvPr id="5"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Bayesian Optimization Use Case I: Grid Search vs BOT</a:t>
            </a:r>
            <a:endParaRPr lang="en-US" sz="2200" dirty="0">
              <a:solidFill>
                <a:schemeClr val="tx2"/>
              </a:solidFill>
            </a:endParaRPr>
          </a:p>
          <a:p>
            <a:endParaRPr lang="en-US" sz="2200" dirty="0">
              <a:solidFill>
                <a:schemeClr val="tx2"/>
              </a:solidFill>
            </a:endParaRPr>
          </a:p>
        </p:txBody>
      </p:sp>
      <p:sp>
        <p:nvSpPr>
          <p:cNvPr id="32" name="TextBox 31"/>
          <p:cNvSpPr txBox="1"/>
          <p:nvPr/>
        </p:nvSpPr>
        <p:spPr>
          <a:xfrm>
            <a:off x="1644301" y="785704"/>
            <a:ext cx="8693550" cy="307777"/>
          </a:xfrm>
          <a:prstGeom prst="rect">
            <a:avLst/>
          </a:prstGeom>
          <a:noFill/>
        </p:spPr>
        <p:txBody>
          <a:bodyPr wrap="square" rtlCol="0">
            <a:spAutoFit/>
          </a:bodyPr>
          <a:lstStyle/>
          <a:p>
            <a:r>
              <a:rPr lang="en-US" sz="1400" i="1" dirty="0">
                <a:solidFill>
                  <a:srgbClr val="002060"/>
                </a:solidFill>
                <a:latin typeface="Calibri" panose="020F0502020204030204" pitchFamily="34" charset="0"/>
                <a:cs typeface="Calibri" panose="020F0502020204030204" pitchFamily="34" charset="0"/>
              </a:rPr>
              <a:t>Bayesian Optimization reduced computational time by approximately 70% as compared to Grid Search.</a:t>
            </a:r>
            <a:endParaRPr lang="en-US" sz="1400" i="1" dirty="0">
              <a:solidFill>
                <a:srgbClr val="002060"/>
              </a:solidFill>
              <a:latin typeface="Calibri" panose="020F0502020204030204" pitchFamily="34" charset="0"/>
              <a:cs typeface="Calibri" panose="020F0502020204030204" pitchFamily="34" charset="0"/>
            </a:endParaRPr>
          </a:p>
        </p:txBody>
      </p:sp>
      <p:graphicFrame>
        <p:nvGraphicFramePr>
          <p:cNvPr id="21" name="Chart 20"/>
          <p:cNvGraphicFramePr/>
          <p:nvPr/>
        </p:nvGraphicFramePr>
        <p:xfrm>
          <a:off x="1644301" y="2454673"/>
          <a:ext cx="3005036" cy="226696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2" name="Chart 21"/>
          <p:cNvGraphicFramePr/>
          <p:nvPr/>
        </p:nvGraphicFramePr>
        <p:xfrm>
          <a:off x="4748111" y="2451915"/>
          <a:ext cx="2890086" cy="22702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p:cNvGraphicFramePr/>
          <p:nvPr/>
        </p:nvGraphicFramePr>
        <p:xfrm>
          <a:off x="7736972" y="2451916"/>
          <a:ext cx="2811599" cy="2268624"/>
        </p:xfrm>
        <a:graphic>
          <a:graphicData uri="http://schemas.openxmlformats.org/drawingml/2006/chart">
            <c:chart xmlns:c="http://schemas.openxmlformats.org/drawingml/2006/chart" xmlns:r="http://schemas.openxmlformats.org/officeDocument/2006/relationships" r:id="rId3"/>
          </a:graphicData>
        </a:graphic>
      </p:graphicFrame>
      <p:sp>
        <p:nvSpPr>
          <p:cNvPr id="26" name="Content Placeholder 1"/>
          <p:cNvSpPr txBox="1"/>
          <p:nvPr/>
        </p:nvSpPr>
        <p:spPr bwMode="black">
          <a:xfrm>
            <a:off x="1773133" y="4965617"/>
            <a:ext cx="8867265" cy="153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lstStyle>
            <a:lvl1pPr marL="288925" marR="0" indent="-288925" algn="l" defTabSz="914400" rtl="0" eaLnBrk="1" fontAlgn="base" latinLnBrk="0" hangingPunct="1">
              <a:lnSpc>
                <a:spcPct val="95000"/>
              </a:lnSpc>
              <a:spcBef>
                <a:spcPct val="75000"/>
              </a:spcBef>
              <a:spcAft>
                <a:spcPct val="20000"/>
              </a:spcAft>
              <a:buClrTx/>
              <a:buSzTx/>
              <a:buFont typeface="Wingdings" panose="05000000000000000000" pitchFamily="2" charset="2"/>
              <a:buChar char="ü"/>
              <a:defRPr sz="1400">
                <a:solidFill>
                  <a:schemeClr val="tx1"/>
                </a:solidFill>
                <a:latin typeface="+mn-lt"/>
                <a:ea typeface="ヒラギノ角ゴ Pro W3" charset="0"/>
                <a:cs typeface="Geneva" charset="0"/>
              </a:defRPr>
            </a:lvl1pPr>
            <a:lvl2pPr marL="633730" marR="0" indent="-230505" algn="l" defTabSz="914400" rtl="0" eaLnBrk="1" fontAlgn="base" latinLnBrk="0" hangingPunct="1">
              <a:lnSpc>
                <a:spcPct val="95000"/>
              </a:lnSpc>
              <a:spcBef>
                <a:spcPct val="20000"/>
              </a:spcBef>
              <a:spcAft>
                <a:spcPct val="20000"/>
              </a:spcAft>
              <a:buClrTx/>
              <a:buSzTx/>
              <a:buFont typeface="Wingdings" panose="05000000000000000000" pitchFamily="2" charset="2"/>
              <a:buChar char="ü"/>
              <a:defRPr sz="1200">
                <a:solidFill>
                  <a:schemeClr val="tx1"/>
                </a:solidFill>
                <a:latin typeface="+mn-lt"/>
                <a:ea typeface="+mn-ea"/>
                <a:cs typeface="Geneva" charset="0"/>
              </a:defRPr>
            </a:lvl2pPr>
            <a:lvl3pPr marL="974725" marR="0" indent="-227330" algn="l" defTabSz="914400" rtl="0" eaLnBrk="1" fontAlgn="base" latinLnBrk="0" hangingPunct="1">
              <a:lnSpc>
                <a:spcPct val="95000"/>
              </a:lnSpc>
              <a:spcBef>
                <a:spcPct val="20000"/>
              </a:spcBef>
              <a:spcAft>
                <a:spcPct val="20000"/>
              </a:spcAft>
              <a:buClrTx/>
              <a:buSzTx/>
              <a:buFont typeface="Wingdings" panose="05000000000000000000" pitchFamily="2" charset="2"/>
              <a:buChar char="ü"/>
              <a:defRPr sz="1200">
                <a:solidFill>
                  <a:schemeClr val="tx1"/>
                </a:solidFill>
                <a:latin typeface="+mn-lt"/>
                <a:ea typeface="+mn-ea"/>
                <a:cs typeface="Geneva" charset="0"/>
              </a:defRPr>
            </a:lvl3pPr>
            <a:lvl4pPr marL="1313180" marR="0" indent="-224155" algn="l" defTabSz="914400" rtl="0" eaLnBrk="1" fontAlgn="base" latinLnBrk="0" hangingPunct="1">
              <a:lnSpc>
                <a:spcPct val="95000"/>
              </a:lnSpc>
              <a:spcBef>
                <a:spcPct val="20000"/>
              </a:spcBef>
              <a:spcAft>
                <a:spcPct val="20000"/>
              </a:spcAft>
              <a:buClrTx/>
              <a:buSzTx/>
              <a:buFont typeface="Wingdings" panose="05000000000000000000" pitchFamily="2" charset="2"/>
              <a:buChar char="ü"/>
              <a:defRPr sz="1200">
                <a:solidFill>
                  <a:schemeClr val="tx1"/>
                </a:solidFill>
                <a:latin typeface="+mn-lt"/>
                <a:ea typeface="+mn-ea"/>
                <a:cs typeface="Geneva" charset="0"/>
              </a:defRPr>
            </a:lvl4pPr>
            <a:lvl5pPr marL="1651000" marR="0" indent="-224155" algn="l" defTabSz="914400" rtl="0" eaLnBrk="1" fontAlgn="base" latinLnBrk="0" hangingPunct="1">
              <a:lnSpc>
                <a:spcPct val="95000"/>
              </a:lnSpc>
              <a:spcBef>
                <a:spcPct val="20000"/>
              </a:spcBef>
              <a:spcAft>
                <a:spcPct val="20000"/>
              </a:spcAft>
              <a:buClrTx/>
              <a:buSzTx/>
              <a:buFont typeface="Wingdings" panose="05000000000000000000" pitchFamily="2" charset="2"/>
              <a:buChar char="ü"/>
              <a:defRPr sz="1200">
                <a:solidFill>
                  <a:schemeClr val="tx1"/>
                </a:solidFill>
                <a:latin typeface="+mn-lt"/>
                <a:ea typeface="+mn-ea"/>
                <a:cs typeface="Geneva" charset="0"/>
              </a:defRPr>
            </a:lvl5pPr>
            <a:lvl6pPr marL="2108200" indent="-224155" algn="l" rtl="0" eaLnBrk="1" fontAlgn="base" hangingPunct="1">
              <a:lnSpc>
                <a:spcPct val="95000"/>
              </a:lnSpc>
              <a:spcBef>
                <a:spcPct val="20000"/>
              </a:spcBef>
              <a:spcAft>
                <a:spcPct val="20000"/>
              </a:spcAft>
              <a:buFont typeface="Arial" panose="020B0604020202020204" pitchFamily="34" charset="0"/>
              <a:buChar char="•"/>
              <a:defRPr sz="1600">
                <a:solidFill>
                  <a:schemeClr val="tx1"/>
                </a:solidFill>
                <a:latin typeface="+mn-lt"/>
                <a:ea typeface="+mn-ea"/>
              </a:defRPr>
            </a:lvl6pPr>
            <a:lvl7pPr marL="2565400" indent="-224155" algn="l" rtl="0" eaLnBrk="1" fontAlgn="base" hangingPunct="1">
              <a:lnSpc>
                <a:spcPct val="95000"/>
              </a:lnSpc>
              <a:spcBef>
                <a:spcPct val="20000"/>
              </a:spcBef>
              <a:spcAft>
                <a:spcPct val="20000"/>
              </a:spcAft>
              <a:buFont typeface="Arial" panose="020B0604020202020204" pitchFamily="34" charset="0"/>
              <a:buChar char="•"/>
              <a:defRPr sz="1600">
                <a:solidFill>
                  <a:schemeClr val="tx1"/>
                </a:solidFill>
                <a:latin typeface="+mn-lt"/>
                <a:ea typeface="+mn-ea"/>
              </a:defRPr>
            </a:lvl7pPr>
            <a:lvl8pPr marL="3022600" indent="-224155" algn="l" rtl="0" eaLnBrk="1" fontAlgn="base" hangingPunct="1">
              <a:lnSpc>
                <a:spcPct val="95000"/>
              </a:lnSpc>
              <a:spcBef>
                <a:spcPct val="20000"/>
              </a:spcBef>
              <a:spcAft>
                <a:spcPct val="20000"/>
              </a:spcAft>
              <a:buFont typeface="Arial" panose="020B0604020202020204" pitchFamily="34" charset="0"/>
              <a:buChar char="•"/>
              <a:defRPr sz="1600">
                <a:solidFill>
                  <a:schemeClr val="tx1"/>
                </a:solidFill>
                <a:latin typeface="+mn-lt"/>
                <a:ea typeface="+mn-ea"/>
              </a:defRPr>
            </a:lvl8pPr>
            <a:lvl9pPr marL="3479800" indent="-224155" algn="l" rtl="0" eaLnBrk="1" fontAlgn="base" hangingPunct="1">
              <a:lnSpc>
                <a:spcPct val="95000"/>
              </a:lnSpc>
              <a:spcBef>
                <a:spcPct val="20000"/>
              </a:spcBef>
              <a:spcAft>
                <a:spcPct val="20000"/>
              </a:spcAft>
              <a:buFont typeface="Arial" panose="020B0604020202020204" pitchFamily="34" charset="0"/>
              <a:buChar char="•"/>
              <a:defRPr sz="1600">
                <a:solidFill>
                  <a:schemeClr val="tx1"/>
                </a:solidFill>
                <a:latin typeface="+mn-lt"/>
                <a:ea typeface="+mn-ea"/>
              </a:defRPr>
            </a:lvl9pPr>
          </a:lstStyle>
          <a:p>
            <a:pPr algn="just">
              <a:spcBef>
                <a:spcPts val="0"/>
              </a:spcBef>
              <a:spcAft>
                <a:spcPts val="600"/>
              </a:spcAft>
              <a:buClr>
                <a:schemeClr val="tx1"/>
              </a:buClr>
              <a:buFont typeface="Wingdings" panose="05000000000000000000" pitchFamily="2" charset="2"/>
              <a:buChar char="Ø"/>
            </a:pPr>
            <a:r>
              <a:rPr lang="en-US" sz="1250" i="1" kern="0" dirty="0">
                <a:solidFill>
                  <a:srgbClr val="0070C0"/>
                </a:solidFill>
                <a:latin typeface="Calibri" panose="020F0502020204030204" pitchFamily="34" charset="0"/>
                <a:cs typeface="Calibri" panose="020F0502020204030204" pitchFamily="34" charset="0"/>
              </a:rPr>
              <a:t>Similar performance </a:t>
            </a:r>
            <a:r>
              <a:rPr lang="en-US" sz="1250" i="1" kern="0" dirty="0">
                <a:solidFill>
                  <a:srgbClr val="404040"/>
                </a:solidFill>
                <a:latin typeface="Calibri" panose="020F0502020204030204" pitchFamily="34" charset="0"/>
                <a:cs typeface="Calibri" panose="020F0502020204030204" pitchFamily="34" charset="0"/>
              </a:rPr>
              <a:t>on Development, Validation and out of time samples observed </a:t>
            </a:r>
            <a:endParaRPr lang="en-US" sz="1250" i="1" kern="0" dirty="0">
              <a:solidFill>
                <a:srgbClr val="404040"/>
              </a:solidFill>
              <a:latin typeface="Calibri" panose="020F0502020204030204" pitchFamily="34" charset="0"/>
              <a:cs typeface="Calibri" panose="020F0502020204030204" pitchFamily="34" charset="0"/>
            </a:endParaRPr>
          </a:p>
          <a:p>
            <a:pPr algn="just">
              <a:spcBef>
                <a:spcPts val="0"/>
              </a:spcBef>
              <a:spcAft>
                <a:spcPts val="600"/>
              </a:spcAft>
              <a:buFont typeface="Wingdings" panose="05000000000000000000" pitchFamily="2" charset="2"/>
              <a:buChar char="Ø"/>
            </a:pPr>
            <a:r>
              <a:rPr lang="en-US" sz="1250" i="1" kern="0" dirty="0">
                <a:solidFill>
                  <a:srgbClr val="404040"/>
                </a:solidFill>
                <a:latin typeface="Calibri" panose="020F0502020204030204" pitchFamily="34" charset="0"/>
                <a:cs typeface="Calibri" panose="020F0502020204030204" pitchFamily="34" charset="0"/>
              </a:rPr>
              <a:t>Bayesian Optimization allowed us to reach the same performance as observed in Grid Search using </a:t>
            </a:r>
            <a:r>
              <a:rPr lang="en-US" sz="1250" i="1" kern="0" dirty="0">
                <a:solidFill>
                  <a:srgbClr val="0070C0"/>
                </a:solidFill>
                <a:latin typeface="Calibri" panose="020F0502020204030204" pitchFamily="34" charset="0"/>
                <a:cs typeface="Calibri" panose="020F0502020204030204" pitchFamily="34" charset="0"/>
              </a:rPr>
              <a:t>substantially lesser number of Iterations</a:t>
            </a:r>
            <a:endParaRPr lang="en-US" sz="1250" i="1" kern="0" dirty="0">
              <a:solidFill>
                <a:srgbClr val="0070C0"/>
              </a:solidFill>
              <a:latin typeface="Calibri" panose="020F0502020204030204" pitchFamily="34" charset="0"/>
              <a:cs typeface="Calibri" panose="020F0502020204030204" pitchFamily="34" charset="0"/>
            </a:endParaRPr>
          </a:p>
          <a:p>
            <a:pPr algn="just">
              <a:spcBef>
                <a:spcPts val="0"/>
              </a:spcBef>
              <a:spcAft>
                <a:spcPts val="600"/>
              </a:spcAft>
              <a:buFont typeface="Wingdings" panose="05000000000000000000" pitchFamily="2" charset="2"/>
              <a:buChar char="Ø"/>
            </a:pPr>
            <a:r>
              <a:rPr lang="en-US" sz="1250" i="1" kern="0" dirty="0" err="1">
                <a:solidFill>
                  <a:srgbClr val="404040"/>
                </a:solidFill>
                <a:latin typeface="Calibri" panose="020F0502020204030204" pitchFamily="34" charset="0"/>
                <a:cs typeface="Calibri" panose="020F0502020204030204" pitchFamily="34" charset="0"/>
              </a:rPr>
              <a:t>Approx</a:t>
            </a:r>
            <a:r>
              <a:rPr lang="en-US" sz="1250" i="1" kern="0" dirty="0">
                <a:solidFill>
                  <a:srgbClr val="404040"/>
                </a:solidFill>
                <a:latin typeface="Calibri" panose="020F0502020204030204" pitchFamily="34" charset="0"/>
                <a:cs typeface="Calibri" panose="020F0502020204030204" pitchFamily="34" charset="0"/>
              </a:rPr>
              <a:t> 63% lesser number of models run leading to </a:t>
            </a:r>
            <a:r>
              <a:rPr lang="en-US" sz="1250" i="1" kern="0" dirty="0">
                <a:solidFill>
                  <a:srgbClr val="0070C0"/>
                </a:solidFill>
                <a:latin typeface="Calibri" panose="020F0502020204030204" pitchFamily="34" charset="0"/>
                <a:cs typeface="Calibri" panose="020F0502020204030204" pitchFamily="34" charset="0"/>
              </a:rPr>
              <a:t>a ~70% reduction in computational time </a:t>
            </a:r>
            <a:r>
              <a:rPr lang="en-US" sz="1250" i="1" kern="0" dirty="0">
                <a:solidFill>
                  <a:srgbClr val="404040"/>
                </a:solidFill>
                <a:latin typeface="Calibri" panose="020F0502020204030204" pitchFamily="34" charset="0"/>
                <a:cs typeface="Calibri" panose="020F0502020204030204" pitchFamily="34" charset="0"/>
              </a:rPr>
              <a:t>by using Bayesian Optimization</a:t>
            </a:r>
            <a:endParaRPr lang="en-US" sz="1250" i="1" kern="0" dirty="0">
              <a:solidFill>
                <a:srgbClr val="40404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24000" y="2702258"/>
            <a:ext cx="9144000" cy="818865"/>
          </a:xfrm>
          <a:prstGeom prst="rect">
            <a:avLst/>
          </a:pr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lstStyle/>
          <a:p>
            <a:pPr algn="ctr" fontAlgn="base">
              <a:spcBef>
                <a:spcPct val="0"/>
              </a:spcBef>
              <a:spcAft>
                <a:spcPct val="0"/>
              </a:spcAft>
            </a:pPr>
            <a:r>
              <a:rPr lang="en-US" sz="4400" dirty="0">
                <a:solidFill>
                  <a:schemeClr val="bg1"/>
                </a:solidFill>
                <a:latin typeface="Calibri" panose="020F0502020204030204" pitchFamily="34" charset="0"/>
                <a:ea typeface="Geneva" charset="0"/>
                <a:cs typeface="Calibri" panose="020F0502020204030204" pitchFamily="34" charset="0"/>
              </a:rPr>
              <a:t>APPENDIX</a:t>
            </a:r>
            <a:endParaRPr lang="en-US" sz="4400" dirty="0">
              <a:solidFill>
                <a:schemeClr val="bg1"/>
              </a:solidFill>
              <a:latin typeface="Calibri" panose="020F0502020204030204" pitchFamily="34" charset="0"/>
              <a:ea typeface="Geneva"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Bayesian Optimization Use Case I: PIL Acquisition Model</a:t>
            </a:r>
            <a:endParaRPr lang="en-US" sz="2200" dirty="0">
              <a:solidFill>
                <a:schemeClr val="tx2"/>
              </a:solidFill>
            </a:endParaRPr>
          </a:p>
          <a:p>
            <a:endParaRPr lang="en-US" sz="2200" dirty="0">
              <a:solidFill>
                <a:schemeClr val="tx2"/>
              </a:solidFill>
            </a:endParaRPr>
          </a:p>
        </p:txBody>
      </p:sp>
      <p:graphicFrame>
        <p:nvGraphicFramePr>
          <p:cNvPr id="8" name="Chart 7"/>
          <p:cNvGraphicFramePr/>
          <p:nvPr/>
        </p:nvGraphicFramePr>
        <p:xfrm>
          <a:off x="7640756" y="1429402"/>
          <a:ext cx="2825926" cy="215798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Chart 8"/>
          <p:cNvGraphicFramePr/>
          <p:nvPr/>
        </p:nvGraphicFramePr>
        <p:xfrm>
          <a:off x="1671596" y="4132637"/>
          <a:ext cx="2822084" cy="21364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p:nvPr/>
        </p:nvGraphicFramePr>
        <p:xfrm>
          <a:off x="4654255" y="4132638"/>
          <a:ext cx="2825926" cy="21726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p:nvPr/>
        </p:nvGraphicFramePr>
        <p:xfrm>
          <a:off x="7640756" y="4132637"/>
          <a:ext cx="2825926" cy="2159759"/>
        </p:xfrm>
        <a:graphic>
          <a:graphicData uri="http://schemas.openxmlformats.org/drawingml/2006/chart">
            <c:chart xmlns:c="http://schemas.openxmlformats.org/drawingml/2006/chart" xmlns:r="http://schemas.openxmlformats.org/officeDocument/2006/relationships" r:id="rId4"/>
          </a:graphicData>
        </a:graphic>
      </p:graphicFrame>
      <p:cxnSp>
        <p:nvCxnSpPr>
          <p:cNvPr id="18" name="Straight Connector 17"/>
          <p:cNvCxnSpPr/>
          <p:nvPr/>
        </p:nvCxnSpPr>
        <p:spPr>
          <a:xfrm>
            <a:off x="8825552" y="2060812"/>
            <a:ext cx="7658" cy="10612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65946" y="4704376"/>
            <a:ext cx="13648" cy="10418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01948" y="4704377"/>
            <a:ext cx="13649" cy="10418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689075" y="4708479"/>
            <a:ext cx="38798" cy="103866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71596" y="773246"/>
            <a:ext cx="8795086" cy="523220"/>
          </a:xfrm>
          <a:prstGeom prst="rect">
            <a:avLst/>
          </a:prstGeom>
          <a:noFill/>
        </p:spPr>
        <p:txBody>
          <a:bodyPr wrap="square" rtlCol="0">
            <a:spAutoFit/>
          </a:bodyPr>
          <a:lstStyle/>
          <a:p>
            <a:pPr algn="just"/>
            <a:r>
              <a:rPr lang="en-US" sz="1400" i="1" dirty="0">
                <a:solidFill>
                  <a:srgbClr val="002060"/>
                </a:solidFill>
                <a:latin typeface="Calibri" panose="020F0502020204030204" pitchFamily="34" charset="0"/>
                <a:cs typeface="Calibri" panose="020F0502020204030204" pitchFamily="34" charset="0"/>
              </a:rPr>
              <a:t>Bayesian Optimization is an </a:t>
            </a:r>
            <a:r>
              <a:rPr lang="en-US" sz="1400" i="1" dirty="0">
                <a:solidFill>
                  <a:srgbClr val="002060"/>
                </a:solidFill>
                <a:latin typeface="Calibri" panose="020F0502020204030204" pitchFamily="34" charset="0"/>
                <a:cs typeface="Calibri" panose="020F0502020204030204" pitchFamily="34" charset="0"/>
              </a:rPr>
              <a:t>elegant framework for approaching problems </a:t>
            </a:r>
            <a:r>
              <a:rPr lang="en-US" sz="1400" i="1" dirty="0">
                <a:solidFill>
                  <a:srgbClr val="002060"/>
                </a:solidFill>
                <a:latin typeface="Calibri" panose="020F0502020204030204" pitchFamily="34" charset="0"/>
                <a:cs typeface="Calibri" panose="020F0502020204030204" pitchFamily="34" charset="0"/>
              </a:rPr>
              <a:t>to </a:t>
            </a:r>
            <a:r>
              <a:rPr lang="en-US" sz="1400" i="1" dirty="0">
                <a:solidFill>
                  <a:srgbClr val="002060"/>
                </a:solidFill>
                <a:latin typeface="Calibri" panose="020F0502020204030204" pitchFamily="34" charset="0"/>
                <a:cs typeface="Calibri" panose="020F0502020204030204" pitchFamily="34" charset="0"/>
              </a:rPr>
              <a:t>find the global minimum in the smallest number of </a:t>
            </a:r>
            <a:r>
              <a:rPr lang="en-US" sz="1400" i="1" dirty="0">
                <a:solidFill>
                  <a:srgbClr val="002060"/>
                </a:solidFill>
                <a:latin typeface="Calibri" panose="020F0502020204030204" pitchFamily="34" charset="0"/>
                <a:cs typeface="Calibri" panose="020F0502020204030204" pitchFamily="34" charset="0"/>
              </a:rPr>
              <a:t>steps</a:t>
            </a:r>
            <a:endParaRPr lang="en-US" sz="1400" i="1" dirty="0">
              <a:solidFill>
                <a:srgbClr val="002060"/>
              </a:solidFill>
              <a:latin typeface="Calibri" panose="020F0502020204030204" pitchFamily="34" charset="0"/>
              <a:cs typeface="Calibri" panose="020F0502020204030204" pitchFamily="34" charset="0"/>
            </a:endParaRPr>
          </a:p>
        </p:txBody>
      </p:sp>
      <p:sp>
        <p:nvSpPr>
          <p:cNvPr id="34" name="TextBox 33"/>
          <p:cNvSpPr txBox="1"/>
          <p:nvPr/>
        </p:nvSpPr>
        <p:spPr>
          <a:xfrm>
            <a:off x="1671598" y="1633225"/>
            <a:ext cx="5520483" cy="2977738"/>
          </a:xfrm>
          <a:prstGeom prst="rect">
            <a:avLst/>
          </a:prstGeom>
          <a:noFill/>
          <a:ln>
            <a:noFill/>
          </a:ln>
        </p:spPr>
        <p:txBody>
          <a:bodyPr wrap="square" rtlCol="0">
            <a:spAutoFit/>
          </a:bodyPr>
          <a:lstStyle/>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Three Hyper-parameters were optimized for this use case, namely min rows, depth and learn rate</a:t>
            </a: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The values for the Hyper-Parameters explored during the BOT Iterations use information gathered from the random iterations</a:t>
            </a: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The Hyper-Parameters and the resultant Validation Metric hover around the optimal region identified during the random iterations</a:t>
            </a: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Bayesian Optimization: Acquisition Function</a:t>
            </a:r>
            <a:endParaRPr lang="en-US" sz="2200" dirty="0">
              <a:solidFill>
                <a:schemeClr val="tx2"/>
              </a:solidFill>
            </a:endParaRPr>
          </a:p>
        </p:txBody>
      </p:sp>
      <p:sp>
        <p:nvSpPr>
          <p:cNvPr id="3" name="Rectangle 2"/>
          <p:cNvSpPr/>
          <p:nvPr/>
        </p:nvSpPr>
        <p:spPr>
          <a:xfrm>
            <a:off x="1724003" y="796757"/>
            <a:ext cx="8833381" cy="307777"/>
          </a:xfrm>
          <a:prstGeom prst="rect">
            <a:avLst/>
          </a:prstGeom>
          <a:noFill/>
        </p:spPr>
        <p:txBody>
          <a:bodyPr wrap="square" rtlCol="0">
            <a:spAutoFit/>
          </a:bodyPr>
          <a:lstStyle/>
          <a:p>
            <a:pPr algn="just"/>
            <a:r>
              <a:rPr lang="en-US" sz="1400" b="1" i="1" dirty="0">
                <a:solidFill>
                  <a:srgbClr val="002060"/>
                </a:solidFill>
                <a:latin typeface="Calibri" panose="020F0502020204030204" pitchFamily="34" charset="0"/>
                <a:cs typeface="Calibri" panose="020F0502020204030204" pitchFamily="34" charset="0"/>
              </a:rPr>
              <a:t>Proposing sampling points in the search space is done by acquisition functions</a:t>
            </a:r>
            <a:r>
              <a:rPr lang="en-US" sz="1400" b="1" i="1" dirty="0">
                <a:solidFill>
                  <a:srgbClr val="002060"/>
                </a:solidFill>
                <a:latin typeface="Calibri" panose="020F0502020204030204" pitchFamily="34" charset="0"/>
                <a:cs typeface="Calibri" panose="020F0502020204030204" pitchFamily="34" charset="0"/>
              </a:rPr>
              <a:t>.</a:t>
            </a:r>
            <a:endParaRPr lang="en-US" sz="1400" b="1" i="1" dirty="0">
              <a:solidFill>
                <a:srgbClr val="00206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22" name="Rectangle 21"/>
              <p:cNvSpPr/>
              <p:nvPr/>
            </p:nvSpPr>
            <p:spPr>
              <a:xfrm>
                <a:off x="1724002" y="1172776"/>
                <a:ext cx="8706382" cy="5775364"/>
              </a:xfrm>
              <a:prstGeom prst="rect">
                <a:avLst/>
              </a:prstGeom>
            </p:spPr>
            <p:txBody>
              <a:bodyPr wrap="square">
                <a:spAutoFit/>
              </a:bodyPr>
              <a:lstStyle/>
              <a:p>
                <a:pPr algn="just"/>
                <a:r>
                  <a:rPr lang="en-US" sz="1200" dirty="0">
                    <a:solidFill>
                      <a:schemeClr val="bg2">
                        <a:lumMod val="50000"/>
                      </a:schemeClr>
                    </a:solidFill>
                    <a:latin typeface="Calibri" panose="020F0502020204030204" pitchFamily="34" charset="0"/>
                    <a:cs typeface="Calibri" panose="020F0502020204030204" pitchFamily="34" charset="0"/>
                  </a:rPr>
                  <a:t>They trade off exploitation and exploration. Exploitation means sampling where the surrogate model predicts a high objective and exploration means sampling at locations where the prediction uncertainty is high. Both correspond to high acquisition function values and the goal is to maximize the acquisition function to determine the next sampling point.</a:t>
                </a:r>
                <a:endParaRPr lang="en-US" sz="1200" dirty="0">
                  <a:solidFill>
                    <a:schemeClr val="bg2">
                      <a:lumMod val="50000"/>
                    </a:schemeClr>
                  </a:solidFill>
                  <a:latin typeface="Calibri" panose="020F0502020204030204" pitchFamily="34" charset="0"/>
                  <a:cs typeface="Calibri" panose="020F0502020204030204" pitchFamily="34" charset="0"/>
                </a:endParaRPr>
              </a:p>
              <a:p>
                <a:pPr algn="just"/>
                <a:endParaRPr lang="en-US" sz="1200" dirty="0">
                  <a:solidFill>
                    <a:srgbClr val="002060"/>
                  </a:solidFill>
                  <a:latin typeface="Calibri" panose="020F0502020204030204" pitchFamily="34" charset="0"/>
                  <a:cs typeface="Calibri" panose="020F0502020204030204" pitchFamily="34" charset="0"/>
                </a:endParaRPr>
              </a:p>
              <a:p>
                <a:pPr algn="just"/>
                <a:r>
                  <a:rPr lang="en-US" sz="1200" b="1" dirty="0">
                    <a:solidFill>
                      <a:srgbClr val="002060"/>
                    </a:solidFill>
                    <a:latin typeface="Calibri" panose="020F0502020204030204" pitchFamily="34" charset="0"/>
                    <a:cs typeface="Calibri" panose="020F0502020204030204" pitchFamily="34" charset="0"/>
                  </a:rPr>
                  <a:t>Popular acquisition functions:</a:t>
                </a:r>
                <a:endParaRPr lang="en-US" sz="1200" b="1" dirty="0">
                  <a:solidFill>
                    <a:srgbClr val="002060"/>
                  </a:solidFill>
                  <a:latin typeface="Calibri" panose="020F0502020204030204" pitchFamily="34" charset="0"/>
                  <a:cs typeface="Calibri" panose="020F0502020204030204" pitchFamily="34" charset="0"/>
                </a:endParaRPr>
              </a:p>
              <a:p>
                <a:pPr algn="just"/>
                <a:endParaRPr lang="en-US" sz="1200" b="1" dirty="0">
                  <a:solidFill>
                    <a:srgbClr val="00206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r>
                  <a:rPr lang="en-US" sz="1200" b="1" dirty="0">
                    <a:solidFill>
                      <a:srgbClr val="002060"/>
                    </a:solidFill>
                    <a:latin typeface="Calibri" panose="020F0502020204030204" pitchFamily="34" charset="0"/>
                    <a:cs typeface="Calibri" panose="020F0502020204030204" pitchFamily="34" charset="0"/>
                  </a:rPr>
                  <a:t>Probability of </a:t>
                </a:r>
                <a:r>
                  <a:rPr lang="en-US" sz="1200" b="1" dirty="0">
                    <a:solidFill>
                      <a:srgbClr val="002060"/>
                    </a:solidFill>
                    <a:latin typeface="Calibri" panose="020F0502020204030204" pitchFamily="34" charset="0"/>
                    <a:cs typeface="Calibri" panose="020F0502020204030204" pitchFamily="34" charset="0"/>
                  </a:rPr>
                  <a:t>Improvement: </a:t>
                </a:r>
                <a:r>
                  <a:rPr lang="en-US" sz="1200" dirty="0">
                    <a:solidFill>
                      <a:srgbClr val="002060"/>
                    </a:solidFill>
                    <a:latin typeface="Calibri" panose="020F0502020204030204" pitchFamily="34" charset="0"/>
                    <a:cs typeface="Calibri" panose="020F0502020204030204" pitchFamily="34" charset="0"/>
                  </a:rPr>
                  <a:t>Finds point most likely to improve upon the current maximum value</a:t>
                </a:r>
                <a:endParaRPr lang="en-US" sz="1200" dirty="0">
                  <a:solidFill>
                    <a:srgbClr val="00206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endParaRPr lang="en-US" sz="1200" dirty="0">
                  <a:solidFill>
                    <a:srgbClr val="002060"/>
                  </a:solidFill>
                  <a:latin typeface="Calibri" panose="020F0502020204030204" pitchFamily="34" charset="0"/>
                  <a:cs typeface="Calibri" panose="020F0502020204030204" pitchFamily="34" charset="0"/>
                </a:endParaRPr>
              </a:p>
              <a:p>
                <a:pPr lvl="1" algn="just"/>
                <a14:m>
                  <m:oMathPara xmlns:m="http://schemas.openxmlformats.org/officeDocument/2006/math">
                    <m:oMathParaPr>
                      <m:jc m:val="left"/>
                    </m:oMathParaPr>
                    <m:oMath xmlns:m="http://schemas.openxmlformats.org/officeDocument/2006/math">
                      <m:r>
                        <a:rPr lang="en-US" sz="1200" b="1" i="1">
                          <a:solidFill>
                            <a:schemeClr val="bg2">
                              <a:lumMod val="50000"/>
                            </a:schemeClr>
                          </a:solidFill>
                          <a:latin typeface="Cambria Math" panose="02040503050406030204" pitchFamily="18" charset="0"/>
                          <a:cs typeface="Calibri" panose="020F0502020204030204" pitchFamily="34" charset="0"/>
                        </a:rPr>
                        <m:t>𝑷𝑰</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i="1">
                              <a:solidFill>
                                <a:schemeClr val="bg2">
                                  <a:lumMod val="50000"/>
                                </a:schemeClr>
                              </a:solidFill>
                              <a:latin typeface="Cambria Math" panose="02040503050406030204" pitchFamily="18" charset="0"/>
                              <a:cs typeface="Calibri" panose="020F0502020204030204" pitchFamily="34" charset="0"/>
                            </a:rPr>
                            <m:t>𝒙</m:t>
                          </m:r>
                        </m:e>
                      </m:d>
                      <m:r>
                        <a:rPr lang="en-US" sz="1200" b="1" i="1">
                          <a:solidFill>
                            <a:schemeClr val="bg2">
                              <a:lumMod val="50000"/>
                            </a:schemeClr>
                          </a:solidFill>
                          <a:latin typeface="Cambria Math" panose="02040503050406030204" pitchFamily="18" charset="0"/>
                          <a:cs typeface="Calibri" panose="020F0502020204030204" pitchFamily="34" charset="0"/>
                        </a:rPr>
                        <m:t>=</m:t>
                      </m:r>
                      <m:r>
                        <a:rPr lang="en-US" sz="1200" b="1" i="1">
                          <a:solidFill>
                            <a:schemeClr val="bg2">
                              <a:lumMod val="50000"/>
                            </a:schemeClr>
                          </a:solidFill>
                          <a:latin typeface="Cambria Math" panose="02040503050406030204" pitchFamily="18" charset="0"/>
                          <a:cs typeface="Calibri" panose="020F0502020204030204" pitchFamily="34" charset="0"/>
                        </a:rPr>
                        <m:t>𝑷</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i="1">
                              <a:solidFill>
                                <a:schemeClr val="bg2">
                                  <a:lumMod val="50000"/>
                                </a:schemeClr>
                              </a:solidFill>
                              <a:latin typeface="Cambria Math" panose="02040503050406030204" pitchFamily="18" charset="0"/>
                              <a:cs typeface="Calibri" panose="020F0502020204030204" pitchFamily="34" charset="0"/>
                            </a:rPr>
                            <m:t>𝒇</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i="1">
                                  <a:solidFill>
                                    <a:schemeClr val="bg2">
                                      <a:lumMod val="50000"/>
                                    </a:schemeClr>
                                  </a:solidFill>
                                  <a:latin typeface="Cambria Math" panose="02040503050406030204" pitchFamily="18" charset="0"/>
                                  <a:cs typeface="Calibri" panose="020F0502020204030204" pitchFamily="34" charset="0"/>
                                </a:rPr>
                                <m:t>𝒙</m:t>
                              </m:r>
                            </m:e>
                          </m:d>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m:t>
                          </m:r>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𝒇</m:t>
                          </m:r>
                          <m:d>
                            <m:dPr>
                              <m:ctrlP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ctrlPr>
                            </m:dPr>
                            <m:e>
                              <m:sSup>
                                <m:sSupPr>
                                  <m:ctrlP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ctrlPr>
                                </m:sSupPr>
                                <m:e>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𝒙</m:t>
                                  </m:r>
                                </m:e>
                                <m:sup>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m:t>
                                  </m:r>
                                </m:sup>
                              </m:sSup>
                            </m:e>
                          </m:d>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m:t>
                          </m:r>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𝜺</m:t>
                          </m:r>
                        </m:e>
                      </m:d>
                      <m:r>
                        <a:rPr lang="en-US" sz="12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oMath>
                  </m:oMathPara>
                </a14:m>
                <a:endParaRPr lang="en-US" sz="1200" i="1" dirty="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endParaRPr>
              </a:p>
              <a:p>
                <a:pPr lvl="1" algn="just"/>
                <a14:m>
                  <m:oMathPara xmlns:m="http://schemas.openxmlformats.org/officeDocument/2006/math">
                    <m:oMathParaPr>
                      <m:jc m:val="left"/>
                    </m:oMathParaPr>
                    <m:oMath xmlns:m="http://schemas.openxmlformats.org/officeDocument/2006/math">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𝑤ℎ𝑒𝑟𝑒</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𝑓</m:t>
                      </m:r>
                      <m:d>
                        <m:dPr>
                          <m:ctrlPr>
                            <a:rPr lang="en-US" sz="1100" i="1">
                              <a:solidFill>
                                <a:schemeClr val="bg2">
                                  <a:lumMod val="50000"/>
                                </a:schemeClr>
                              </a:solidFill>
                              <a:latin typeface="Cambria Math" panose="02040503050406030204" pitchFamily="18" charset="0"/>
                              <a:cs typeface="Calibri" panose="020F0502020204030204" pitchFamily="34" charset="0"/>
                            </a:rPr>
                          </m:ctrlPr>
                        </m:dPr>
                        <m:e>
                          <m:sSup>
                            <m:sSupPr>
                              <m:ctrlPr>
                                <a:rPr lang="en-US" sz="1100" i="1">
                                  <a:solidFill>
                                    <a:schemeClr val="bg2">
                                      <a:lumMod val="50000"/>
                                    </a:schemeClr>
                                  </a:solidFill>
                                  <a:latin typeface="Cambria Math" panose="02040503050406030204" pitchFamily="18" charset="0"/>
                                  <a:cs typeface="Calibri" panose="020F0502020204030204" pitchFamily="34" charset="0"/>
                                </a:rPr>
                              </m:ctrlPr>
                            </m:sSupPr>
                            <m:e>
                              <m:r>
                                <a:rPr lang="en-US" sz="1100" i="1">
                                  <a:solidFill>
                                    <a:schemeClr val="bg2">
                                      <a:lumMod val="50000"/>
                                    </a:schemeClr>
                                  </a:solidFill>
                                  <a:latin typeface="Cambria Math" panose="02040503050406030204" pitchFamily="18" charset="0"/>
                                  <a:cs typeface="Calibri" panose="020F0502020204030204" pitchFamily="34" charset="0"/>
                                </a:rPr>
                                <m:t>𝑥</m:t>
                              </m:r>
                            </m:e>
                            <m:sup>
                              <m:r>
                                <a:rPr lang="en-US" sz="1100" i="1">
                                  <a:solidFill>
                                    <a:schemeClr val="bg2">
                                      <a:lumMod val="50000"/>
                                    </a:schemeClr>
                                  </a:solidFill>
                                  <a:latin typeface="Cambria Math" panose="02040503050406030204" pitchFamily="18" charset="0"/>
                                  <a:cs typeface="Calibri" panose="020F0502020204030204" pitchFamily="34" charset="0"/>
                                </a:rPr>
                                <m:t>+</m:t>
                              </m:r>
                            </m:sup>
                          </m:sSup>
                        </m:e>
                      </m:d>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𝑖𝑠</m:t>
                      </m:r>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𝑡ℎ𝑒</m:t>
                      </m:r>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𝑣𝑎𝑙𝑢𝑒</m:t>
                      </m:r>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𝑜𝑓</m:t>
                      </m:r>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𝑏𝑒𝑠𝑡</m:t>
                      </m:r>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𝑠𝑎𝑚𝑝𝑙𝑒</m:t>
                      </m:r>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𝑠𝑜</m:t>
                      </m:r>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𝑓𝑎𝑟</m:t>
                      </m:r>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cs typeface="Calibri" panose="020F0502020204030204" pitchFamily="34" charset="0"/>
                        </a:rPr>
                        <m:t>𝑎𝑛𝑑</m:t>
                      </m:r>
                      <m:r>
                        <a:rPr lang="en-US" sz="1100" i="1">
                          <a:solidFill>
                            <a:schemeClr val="bg2">
                              <a:lumMod val="50000"/>
                            </a:schemeClr>
                          </a:solidFill>
                          <a:latin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𝜀</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𝑖𝑠</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𝑎</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𝑠𝑚𝑎𝑙𝑙</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𝑝𝑜𝑠𝑖𝑡𝑖𝑣𝑒</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𝑛𝑢𝑚𝑏𝑒𝑟</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𝑡𝑟𝑎𝑑𝑒</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𝑜𝑓𝑓</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𝑝𝑎𝑟𝑎𝑚𝑒𝑡𝑒𝑟</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100" dirty="0">
                  <a:solidFill>
                    <a:schemeClr val="bg2">
                      <a:lumMod val="50000"/>
                    </a:schemeClr>
                  </a:solidFill>
                  <a:latin typeface="Calibri" panose="020F0502020204030204" pitchFamily="34" charset="0"/>
                  <a:cs typeface="Calibri" panose="020F0502020204030204" pitchFamily="34" charset="0"/>
                </a:endParaRPr>
              </a:p>
              <a:p>
                <a:pPr lvl="1" algn="just"/>
                <a:endParaRPr lang="en-US" sz="1200" dirty="0">
                  <a:solidFill>
                    <a:schemeClr val="bg2">
                      <a:lumMod val="50000"/>
                    </a:schemeClr>
                  </a:solidFill>
                  <a:latin typeface="Calibri" panose="020F0502020204030204" pitchFamily="34" charset="0"/>
                  <a:cs typeface="Calibri" panose="020F0502020204030204" pitchFamily="34" charset="0"/>
                </a:endParaRPr>
              </a:p>
              <a:p>
                <a:pPr lvl="1" algn="just"/>
                <a:r>
                  <a:rPr lang="en-US" sz="1200" dirty="0">
                    <a:solidFill>
                      <a:schemeClr val="bg2">
                        <a:lumMod val="50000"/>
                      </a:schemeClr>
                    </a:solidFill>
                    <a:latin typeface="Calibri" panose="020F0502020204030204" pitchFamily="34" charset="0"/>
                    <a:cs typeface="Calibri" panose="020F0502020204030204" pitchFamily="34" charset="0"/>
                  </a:rPr>
                  <a:t>When using GP as surrogate expression converts </a:t>
                </a:r>
                <a:r>
                  <a:rPr lang="en-US" sz="1200" dirty="0">
                    <a:solidFill>
                      <a:schemeClr val="bg2">
                        <a:lumMod val="50000"/>
                      </a:schemeClr>
                    </a:solidFill>
                    <a:latin typeface="Calibri" panose="020F0502020204030204" pitchFamily="34" charset="0"/>
                    <a:cs typeface="Calibri" panose="020F0502020204030204" pitchFamily="34" charset="0"/>
                  </a:rPr>
                  <a:t>to</a:t>
                </a:r>
                <a:endParaRPr lang="en-US" sz="1200" b="1" dirty="0">
                  <a:solidFill>
                    <a:srgbClr val="002060"/>
                  </a:solidFill>
                  <a:latin typeface="Calibri" panose="020F0502020204030204" pitchFamily="34" charset="0"/>
                  <a:cs typeface="Calibri" panose="020F0502020204030204" pitchFamily="34" charset="0"/>
                </a:endParaRPr>
              </a:p>
              <a:p>
                <a:pPr lvl="1" algn="just"/>
                <a14:m>
                  <m:oMath xmlns:m="http://schemas.openxmlformats.org/officeDocument/2006/math">
                    <m:r>
                      <a:rPr lang="en-US" sz="1200" b="1">
                        <a:solidFill>
                          <a:schemeClr val="bg2">
                            <a:lumMod val="50000"/>
                          </a:schemeClr>
                        </a:solidFill>
                        <a:latin typeface="Cambria Math" panose="02040503050406030204" pitchFamily="18" charset="0"/>
                        <a:cs typeface="Calibri" panose="020F0502020204030204" pitchFamily="34" charset="0"/>
                      </a:rPr>
                      <m:t>𝑃𝐼</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a:solidFill>
                              <a:schemeClr val="bg2">
                                <a:lumMod val="50000"/>
                              </a:schemeClr>
                            </a:solidFill>
                            <a:latin typeface="Cambria Math" panose="02040503050406030204" pitchFamily="18" charset="0"/>
                            <a:cs typeface="Calibri" panose="020F0502020204030204" pitchFamily="34" charset="0"/>
                          </a:rPr>
                          <m:t>𝑥</m:t>
                        </m:r>
                      </m:e>
                    </m:d>
                    <m:r>
                      <a:rPr lang="en-US" sz="1200" b="1">
                        <a:solidFill>
                          <a:schemeClr val="bg2">
                            <a:lumMod val="50000"/>
                          </a:schemeClr>
                        </a:solidFill>
                        <a:latin typeface="Cambria Math" panose="02040503050406030204" pitchFamily="18" charset="0"/>
                        <a:cs typeface="Calibri" panose="020F0502020204030204" pitchFamily="34" charset="0"/>
                      </a:rPr>
                      <m:t>=</m:t>
                    </m:r>
                    <m:r>
                      <m:rPr>
                        <m:sty m:val="p"/>
                      </m:rPr>
                      <a:rPr lang="en-US" sz="1200" b="1">
                        <a:solidFill>
                          <a:schemeClr val="bg2">
                            <a:lumMod val="50000"/>
                          </a:schemeClr>
                        </a:solidFill>
                        <a:latin typeface="Cambria Math" panose="02040503050406030204" pitchFamily="18" charset="0"/>
                        <a:cs typeface="Calibri" panose="020F0502020204030204" pitchFamily="34" charset="0"/>
                      </a:rPr>
                      <m:t>Φ</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f>
                          <m:fPr>
                            <m:ctrlPr>
                              <a:rPr lang="en-US" sz="1200" b="1" i="1">
                                <a:solidFill>
                                  <a:schemeClr val="bg2">
                                    <a:lumMod val="50000"/>
                                  </a:schemeClr>
                                </a:solidFill>
                                <a:latin typeface="Cambria Math" panose="02040503050406030204" pitchFamily="18" charset="0"/>
                                <a:cs typeface="Calibri" panose="020F0502020204030204" pitchFamily="34" charset="0"/>
                              </a:rPr>
                            </m:ctrlPr>
                          </m:fPr>
                          <m:num>
                            <m:r>
                              <a:rPr lang="en-US" sz="1200" b="1">
                                <a:solidFill>
                                  <a:schemeClr val="bg2">
                                    <a:lumMod val="50000"/>
                                  </a:schemeClr>
                                </a:solidFill>
                                <a:latin typeface="Cambria Math" panose="02040503050406030204" pitchFamily="18" charset="0"/>
                                <a:cs typeface="Calibri" panose="020F0502020204030204" pitchFamily="34" charset="0"/>
                              </a:rPr>
                              <m:t>𝜇</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a:solidFill>
                                      <a:schemeClr val="bg2">
                                        <a:lumMod val="50000"/>
                                      </a:schemeClr>
                                    </a:solidFill>
                                    <a:latin typeface="Cambria Math" panose="02040503050406030204" pitchFamily="18" charset="0"/>
                                    <a:cs typeface="Calibri" panose="020F0502020204030204" pitchFamily="34" charset="0"/>
                                  </a:rPr>
                                  <m:t>𝑥</m:t>
                                </m:r>
                              </m:e>
                            </m:d>
                            <m:r>
                              <a:rPr lang="en-US" sz="1200" b="1">
                                <a:solidFill>
                                  <a:schemeClr val="bg2">
                                    <a:lumMod val="50000"/>
                                  </a:schemeClr>
                                </a:solidFill>
                                <a:latin typeface="Cambria Math" panose="02040503050406030204" pitchFamily="18" charset="0"/>
                                <a:cs typeface="Calibri" panose="020F0502020204030204" pitchFamily="34" charset="0"/>
                              </a:rPr>
                              <m:t>−</m:t>
                            </m:r>
                            <m:r>
                              <a:rPr lang="en-US" sz="1200" b="1">
                                <a:solidFill>
                                  <a:schemeClr val="bg2">
                                    <a:lumMod val="50000"/>
                                  </a:schemeClr>
                                </a:solidFill>
                                <a:latin typeface="Cambria Math" panose="02040503050406030204" pitchFamily="18" charset="0"/>
                                <a:cs typeface="Calibri" panose="020F0502020204030204" pitchFamily="34" charset="0"/>
                              </a:rPr>
                              <m:t>𝑓</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sSup>
                                  <m:sSupPr>
                                    <m:ctrlPr>
                                      <a:rPr lang="en-US" sz="1200" b="1" i="1">
                                        <a:solidFill>
                                          <a:schemeClr val="bg2">
                                            <a:lumMod val="50000"/>
                                          </a:schemeClr>
                                        </a:solidFill>
                                        <a:latin typeface="Cambria Math" panose="02040503050406030204" pitchFamily="18" charset="0"/>
                                        <a:cs typeface="Calibri" panose="020F0502020204030204" pitchFamily="34" charset="0"/>
                                      </a:rPr>
                                    </m:ctrlPr>
                                  </m:sSupPr>
                                  <m:e>
                                    <m:r>
                                      <a:rPr lang="en-US" sz="1200" b="1">
                                        <a:solidFill>
                                          <a:schemeClr val="bg2">
                                            <a:lumMod val="50000"/>
                                          </a:schemeClr>
                                        </a:solidFill>
                                        <a:latin typeface="Cambria Math" panose="02040503050406030204" pitchFamily="18" charset="0"/>
                                        <a:cs typeface="Calibri" panose="020F0502020204030204" pitchFamily="34" charset="0"/>
                                      </a:rPr>
                                      <m:t>𝑥</m:t>
                                    </m:r>
                                  </m:e>
                                  <m:sup>
                                    <m:r>
                                      <a:rPr lang="en-US" sz="1200" b="1">
                                        <a:solidFill>
                                          <a:schemeClr val="bg2">
                                            <a:lumMod val="50000"/>
                                          </a:schemeClr>
                                        </a:solidFill>
                                        <a:latin typeface="Cambria Math" panose="02040503050406030204" pitchFamily="18" charset="0"/>
                                        <a:cs typeface="Calibri" panose="020F0502020204030204" pitchFamily="34" charset="0"/>
                                      </a:rPr>
                                      <m:t>+</m:t>
                                    </m:r>
                                  </m:sup>
                                </m:sSup>
                              </m:e>
                            </m:d>
                            <m:r>
                              <a:rPr lang="en-US" sz="1200" b="1">
                                <a:solidFill>
                                  <a:schemeClr val="bg2">
                                    <a:lumMod val="50000"/>
                                  </a:schemeClr>
                                </a:solidFill>
                                <a:latin typeface="Cambria Math" panose="02040503050406030204" pitchFamily="18" charset="0"/>
                                <a:cs typeface="Calibri" panose="020F0502020204030204" pitchFamily="34" charset="0"/>
                              </a:rPr>
                              <m:t>−</m:t>
                            </m:r>
                            <m:r>
                              <a:rPr lang="en-US" sz="1200" b="1">
                                <a:solidFill>
                                  <a:schemeClr val="bg2">
                                    <a:lumMod val="50000"/>
                                  </a:schemeClr>
                                </a:solidFill>
                                <a:latin typeface="Cambria Math" panose="02040503050406030204" pitchFamily="18" charset="0"/>
                                <a:cs typeface="Calibri" panose="020F0502020204030204" pitchFamily="34" charset="0"/>
                              </a:rPr>
                              <m:t>𝜀</m:t>
                            </m:r>
                          </m:num>
                          <m:den>
                            <m:r>
                              <a:rPr lang="en-US" sz="1200" i="1">
                                <a:solidFill>
                                  <a:schemeClr val="bg2">
                                    <a:lumMod val="50000"/>
                                  </a:schemeClr>
                                </a:solidFill>
                                <a:latin typeface="Cambria Math" panose="02040503050406030204" pitchFamily="18" charset="0"/>
                                <a:cs typeface="Calibri" panose="020F0502020204030204" pitchFamily="34" charset="0"/>
                              </a:rPr>
                              <m:t>𝜎</m:t>
                            </m:r>
                            <m:r>
                              <a:rPr lang="en-US" sz="1200" i="1">
                                <a:solidFill>
                                  <a:schemeClr val="bg2">
                                    <a:lumMod val="50000"/>
                                  </a:schemeClr>
                                </a:solidFill>
                                <a:latin typeface="Cambria Math" panose="02040503050406030204" pitchFamily="18" charset="0"/>
                                <a:cs typeface="Calibri" panose="020F0502020204030204" pitchFamily="34" charset="0"/>
                              </a:rPr>
                              <m:t>(</m:t>
                            </m:r>
                            <m:r>
                              <a:rPr lang="en-US" sz="1200" i="1">
                                <a:solidFill>
                                  <a:schemeClr val="bg2">
                                    <a:lumMod val="50000"/>
                                  </a:schemeClr>
                                </a:solidFill>
                                <a:latin typeface="Cambria Math" panose="02040503050406030204" pitchFamily="18" charset="0"/>
                                <a:cs typeface="Calibri" panose="020F0502020204030204" pitchFamily="34" charset="0"/>
                              </a:rPr>
                              <m:t>𝑥</m:t>
                            </m:r>
                            <m:r>
                              <a:rPr lang="en-US" sz="1200" i="1">
                                <a:solidFill>
                                  <a:schemeClr val="bg2">
                                    <a:lumMod val="50000"/>
                                  </a:schemeClr>
                                </a:solidFill>
                                <a:latin typeface="Cambria Math" panose="02040503050406030204" pitchFamily="18" charset="0"/>
                                <a:cs typeface="Calibri" panose="020F0502020204030204" pitchFamily="34" charset="0"/>
                              </a:rPr>
                              <m:t>)</m:t>
                            </m:r>
                          </m:den>
                        </m:f>
                      </m:e>
                    </m:d>
                  </m:oMath>
                </a14:m>
                <a:r>
                  <a:rPr lang="en-US" sz="1200" b="1" dirty="0">
                    <a:solidFill>
                      <a:schemeClr val="bg2">
                        <a:lumMod val="50000"/>
                      </a:schemeClr>
                    </a:solidFill>
                    <a:latin typeface="Calibri" panose="020F0502020204030204" pitchFamily="34" charset="0"/>
                    <a:cs typeface="Calibri" panose="020F0502020204030204" pitchFamily="34" charset="0"/>
                  </a:rPr>
                  <a:t>  </a:t>
                </a:r>
                <a:r>
                  <a:rPr lang="en-US" sz="1100" b="1" dirty="0">
                    <a:solidFill>
                      <a:schemeClr val="bg2">
                        <a:lumMod val="50000"/>
                      </a:schemeClr>
                    </a:solidFill>
                    <a:latin typeface="Calibri" panose="020F0502020204030204" pitchFamily="34" charset="0"/>
                    <a:cs typeface="Calibri" panose="020F0502020204030204" pitchFamily="34" charset="0"/>
                  </a:rPr>
                  <a:t>,  </a:t>
                </a:r>
                <a14:m>
                  <m:oMath xmlns:m="http://schemas.openxmlformats.org/officeDocument/2006/math">
                    <m:r>
                      <a:rPr lang="en-US" sz="1100" i="1">
                        <a:solidFill>
                          <a:schemeClr val="bg2">
                            <a:lumMod val="50000"/>
                          </a:schemeClr>
                        </a:solidFill>
                        <a:latin typeface="Cambria Math" panose="02040503050406030204" pitchFamily="18" charset="0"/>
                        <a:cs typeface="Calibri" panose="020F0502020204030204" pitchFamily="34" charset="0"/>
                      </a:rPr>
                      <m:t>𝜇</m:t>
                    </m:r>
                    <m:d>
                      <m:dPr>
                        <m:ctrlPr>
                          <a:rPr lang="en-US" sz="1100" i="1">
                            <a:solidFill>
                              <a:schemeClr val="bg2">
                                <a:lumMod val="50000"/>
                              </a:schemeClr>
                            </a:solidFill>
                            <a:latin typeface="Cambria Math" panose="02040503050406030204" pitchFamily="18" charset="0"/>
                            <a:cs typeface="Calibri" panose="020F0502020204030204" pitchFamily="34" charset="0"/>
                          </a:rPr>
                        </m:ctrlPr>
                      </m:dPr>
                      <m:e>
                        <m:r>
                          <a:rPr lang="en-US" sz="1100" i="1">
                            <a:solidFill>
                              <a:schemeClr val="bg2">
                                <a:lumMod val="50000"/>
                              </a:schemeClr>
                            </a:solidFill>
                            <a:latin typeface="Cambria Math" panose="02040503050406030204" pitchFamily="18" charset="0"/>
                            <a:cs typeface="Calibri" panose="020F0502020204030204" pitchFamily="34" charset="0"/>
                          </a:rPr>
                          <m:t>𝑥</m:t>
                        </m:r>
                      </m:e>
                    </m:d>
                    <m:r>
                      <a:rPr lang="en-US" sz="1100" i="1">
                        <a:solidFill>
                          <a:schemeClr val="bg2">
                            <a:lumMod val="50000"/>
                          </a:schemeClr>
                        </a:solidFill>
                        <a:latin typeface="Cambria Math" panose="02040503050406030204" pitchFamily="18" charset="0"/>
                        <a:cs typeface="Calibri" panose="020F0502020204030204" pitchFamily="34" charset="0"/>
                      </a:rPr>
                      <m:t>;</m:t>
                    </m:r>
                    <m:r>
                      <a:rPr lang="en-US" sz="1100" i="1">
                        <a:solidFill>
                          <a:schemeClr val="bg2">
                            <a:lumMod val="50000"/>
                          </a:schemeClr>
                        </a:solidFill>
                        <a:latin typeface="Cambria Math" panose="02040503050406030204" pitchFamily="18" charset="0"/>
                        <a:cs typeface="Calibri" panose="020F0502020204030204" pitchFamily="34" charset="0"/>
                      </a:rPr>
                      <m:t>𝜎</m:t>
                    </m:r>
                    <m:d>
                      <m:dPr>
                        <m:ctrlPr>
                          <a:rPr lang="en-US" sz="1100" i="1">
                            <a:solidFill>
                              <a:schemeClr val="bg2">
                                <a:lumMod val="50000"/>
                              </a:schemeClr>
                            </a:solidFill>
                            <a:latin typeface="Cambria Math" panose="02040503050406030204" pitchFamily="18" charset="0"/>
                            <a:cs typeface="Calibri" panose="020F0502020204030204" pitchFamily="34" charset="0"/>
                          </a:rPr>
                        </m:ctrlPr>
                      </m:dPr>
                      <m:e>
                        <m:r>
                          <a:rPr lang="en-US" sz="1100" i="1">
                            <a:solidFill>
                              <a:schemeClr val="bg2">
                                <a:lumMod val="50000"/>
                              </a:schemeClr>
                            </a:solidFill>
                            <a:latin typeface="Cambria Math" panose="02040503050406030204" pitchFamily="18" charset="0"/>
                            <a:cs typeface="Calibri" panose="020F0502020204030204" pitchFamily="34" charset="0"/>
                          </a:rPr>
                          <m:t>𝑥</m:t>
                        </m:r>
                      </m:e>
                    </m:d>
                    <m:r>
                      <a:rPr lang="en-US" sz="1100" i="1">
                        <a:solidFill>
                          <a:schemeClr val="bg2">
                            <a:lumMod val="50000"/>
                          </a:schemeClr>
                        </a:solidFill>
                        <a:latin typeface="Cambria Math" panose="02040503050406030204" pitchFamily="18" charset="0"/>
                        <a:cs typeface="Calibri" panose="020F0502020204030204" pitchFamily="34" charset="0"/>
                      </a:rPr>
                      <m:t>:</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mean</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and</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the</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standard</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deviation</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of</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the</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GP</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posterior</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predictive</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at</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x</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 </m:t>
                    </m:r>
                    <m:r>
                      <m:rPr>
                        <m:nor/>
                      </m:rPr>
                      <a:rPr lang="en-US" altLang="en-US" sz="1100" i="1" dirty="0">
                        <a:solidFill>
                          <a:schemeClr val="bg2">
                            <a:lumMod val="50000"/>
                          </a:schemeClr>
                        </a:solidFill>
                        <a:latin typeface="Cambria Math" panose="02040503050406030204" pitchFamily="18" charset="0"/>
                        <a:cs typeface="Calibri" panose="020F0502020204030204" pitchFamily="34" charset="0"/>
                      </a:rPr>
                      <m:t>respectively</m:t>
                    </m:r>
                  </m:oMath>
                </a14:m>
                <a:endParaRPr lang="en-US" altLang="en-US" sz="1100" i="1" dirty="0">
                  <a:solidFill>
                    <a:schemeClr val="bg2">
                      <a:lumMod val="50000"/>
                    </a:schemeClr>
                  </a:solidFill>
                  <a:latin typeface="Cambria Math" panose="02040503050406030204" pitchFamily="18" charset="0"/>
                  <a:cs typeface="Calibri" panose="020F0502020204030204" pitchFamily="34" charset="0"/>
                </a:endParaRPr>
              </a:p>
              <a:p>
                <a:pPr lvl="1" algn="just"/>
                <a:endParaRPr lang="en-US" sz="1200" b="1" dirty="0">
                  <a:solidFill>
                    <a:schemeClr val="bg2">
                      <a:lumMod val="50000"/>
                    </a:schemeClr>
                  </a:solidFill>
                  <a:latin typeface="Calibri" panose="020F0502020204030204" pitchFamily="34" charset="0"/>
                  <a:cs typeface="Calibri" panose="020F0502020204030204" pitchFamily="34" charset="0"/>
                </a:endParaRPr>
              </a:p>
              <a:p>
                <a:pPr lvl="1" algn="just"/>
                <a:endParaRPr lang="en-US" sz="1200" b="1" dirty="0">
                  <a:solidFill>
                    <a:schemeClr val="bg2">
                      <a:lumMod val="50000"/>
                    </a:schemeClr>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r>
                  <a:rPr lang="en-US" sz="1200" b="1" dirty="0">
                    <a:solidFill>
                      <a:srgbClr val="002060"/>
                    </a:solidFill>
                    <a:latin typeface="Calibri" panose="020F0502020204030204" pitchFamily="34" charset="0"/>
                    <a:cs typeface="Calibri" panose="020F0502020204030204" pitchFamily="34" charset="0"/>
                  </a:rPr>
                  <a:t>Expected Improvement: </a:t>
                </a:r>
                <a:r>
                  <a:rPr lang="en-US" sz="1200" dirty="0">
                    <a:solidFill>
                      <a:srgbClr val="002060"/>
                    </a:solidFill>
                    <a:latin typeface="Calibri" panose="020F0502020204030204" pitchFamily="34" charset="0"/>
                    <a:cs typeface="Calibri" panose="020F0502020204030204" pitchFamily="34" charset="0"/>
                  </a:rPr>
                  <a:t>Finds point </a:t>
                </a:r>
                <a:r>
                  <a:rPr lang="en-US" sz="1200" dirty="0">
                    <a:solidFill>
                      <a:srgbClr val="002060"/>
                    </a:solidFill>
                    <a:latin typeface="Calibri" panose="020F0502020204030204" pitchFamily="34" charset="0"/>
                    <a:cs typeface="Calibri" panose="020F0502020204030204" pitchFamily="34" charset="0"/>
                  </a:rPr>
                  <a:t>that maximizes improvement </a:t>
                </a:r>
                <a:r>
                  <a:rPr lang="en-US" sz="1200" dirty="0">
                    <a:solidFill>
                      <a:srgbClr val="002060"/>
                    </a:solidFill>
                    <a:latin typeface="Calibri" panose="020F0502020204030204" pitchFamily="34" charset="0"/>
                    <a:cs typeface="Calibri" panose="020F0502020204030204" pitchFamily="34" charset="0"/>
                  </a:rPr>
                  <a:t>upon the current maximum </a:t>
                </a:r>
                <a:r>
                  <a:rPr lang="en-US" sz="1200" dirty="0">
                    <a:solidFill>
                      <a:srgbClr val="002060"/>
                    </a:solidFill>
                    <a:latin typeface="Calibri" panose="020F0502020204030204" pitchFamily="34" charset="0"/>
                    <a:cs typeface="Calibri" panose="020F0502020204030204" pitchFamily="34" charset="0"/>
                  </a:rPr>
                  <a:t>value</a:t>
                </a:r>
                <a:endParaRPr lang="en-US" sz="1200" b="1" dirty="0">
                  <a:solidFill>
                    <a:srgbClr val="00206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endParaRPr lang="en-US" sz="1200" b="1" dirty="0">
                  <a:solidFill>
                    <a:srgbClr val="002060"/>
                  </a:solidFill>
                  <a:latin typeface="Calibri" panose="020F0502020204030204" pitchFamily="34" charset="0"/>
                  <a:cs typeface="Calibri" panose="020F0502020204030204" pitchFamily="34" charset="0"/>
                </a:endParaRPr>
              </a:p>
              <a:p>
                <a:pPr lvl="1" algn="just"/>
                <a14:m>
                  <m:oMathPara xmlns:m="http://schemas.openxmlformats.org/officeDocument/2006/math">
                    <m:oMathParaPr>
                      <m:jc m:val="left"/>
                    </m:oMathParaPr>
                    <m:oMath xmlns:m="http://schemas.openxmlformats.org/officeDocument/2006/math">
                      <m:r>
                        <a:rPr lang="en-US" sz="1200" b="1" i="1">
                          <a:solidFill>
                            <a:schemeClr val="bg2">
                              <a:lumMod val="50000"/>
                            </a:schemeClr>
                          </a:solidFill>
                          <a:latin typeface="Cambria Math" panose="02040503050406030204" pitchFamily="18" charset="0"/>
                          <a:cs typeface="Calibri" panose="020F0502020204030204" pitchFamily="34" charset="0"/>
                        </a:rPr>
                        <m:t>𝑬𝑰</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i="1">
                              <a:solidFill>
                                <a:schemeClr val="bg2">
                                  <a:lumMod val="50000"/>
                                </a:schemeClr>
                              </a:solidFill>
                              <a:latin typeface="Cambria Math" panose="02040503050406030204" pitchFamily="18" charset="0"/>
                              <a:cs typeface="Calibri" panose="020F0502020204030204" pitchFamily="34" charset="0"/>
                            </a:rPr>
                            <m:t>𝒙</m:t>
                          </m:r>
                        </m:e>
                      </m:d>
                      <m:r>
                        <a:rPr lang="en-US" sz="1200" b="1" i="1">
                          <a:solidFill>
                            <a:schemeClr val="bg2">
                              <a:lumMod val="50000"/>
                            </a:schemeClr>
                          </a:solidFill>
                          <a:latin typeface="Cambria Math" panose="02040503050406030204" pitchFamily="18" charset="0"/>
                          <a:cs typeface="Calibri" panose="020F0502020204030204" pitchFamily="34" charset="0"/>
                        </a:rPr>
                        <m:t>=</m:t>
                      </m:r>
                      <m:r>
                        <a:rPr lang="en-US" sz="1200" b="1" i="1">
                          <a:solidFill>
                            <a:schemeClr val="bg2">
                              <a:lumMod val="50000"/>
                            </a:schemeClr>
                          </a:solidFill>
                          <a:latin typeface="Cambria Math" panose="02040503050406030204" pitchFamily="18" charset="0"/>
                          <a:cs typeface="Calibri" panose="020F0502020204030204" pitchFamily="34" charset="0"/>
                        </a:rPr>
                        <m:t>𝒎𝒂𝒙</m:t>
                      </m:r>
                      <m:r>
                        <a:rPr lang="en-US" sz="1200" b="1" i="1">
                          <a:solidFill>
                            <a:schemeClr val="bg2">
                              <a:lumMod val="50000"/>
                            </a:schemeClr>
                          </a:solidFill>
                          <a:latin typeface="Cambria Math" panose="02040503050406030204" pitchFamily="18" charset="0"/>
                          <a:cs typeface="Calibri" panose="020F0502020204030204" pitchFamily="34" charset="0"/>
                        </a:rPr>
                        <m:t> </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i="1">
                              <a:solidFill>
                                <a:schemeClr val="bg2">
                                  <a:lumMod val="50000"/>
                                </a:schemeClr>
                              </a:solidFill>
                              <a:latin typeface="Cambria Math" panose="02040503050406030204" pitchFamily="18" charset="0"/>
                              <a:cs typeface="Calibri" panose="020F0502020204030204" pitchFamily="34" charset="0"/>
                            </a:rPr>
                            <m:t>𝒇</m:t>
                          </m:r>
                          <m:r>
                            <a:rPr lang="en-US" sz="1200" b="1" i="1">
                              <a:solidFill>
                                <a:schemeClr val="bg2">
                                  <a:lumMod val="50000"/>
                                </a:schemeClr>
                              </a:solidFill>
                              <a:latin typeface="Cambria Math" panose="02040503050406030204" pitchFamily="18" charset="0"/>
                              <a:cs typeface="Calibri" panose="020F0502020204030204" pitchFamily="34" charset="0"/>
                            </a:rPr>
                            <m:t>(</m:t>
                          </m:r>
                          <m:r>
                            <a:rPr lang="en-US" sz="1200" b="1" i="1">
                              <a:solidFill>
                                <a:schemeClr val="bg2">
                                  <a:lumMod val="50000"/>
                                </a:schemeClr>
                              </a:solidFill>
                              <a:latin typeface="Cambria Math" panose="02040503050406030204" pitchFamily="18" charset="0"/>
                              <a:cs typeface="Calibri" panose="020F0502020204030204" pitchFamily="34" charset="0"/>
                            </a:rPr>
                            <m:t>𝒙</m:t>
                          </m:r>
                          <m:r>
                            <a:rPr lang="en-US" sz="1200" b="1" i="1">
                              <a:solidFill>
                                <a:schemeClr val="bg2">
                                  <a:lumMod val="50000"/>
                                </a:schemeClr>
                              </a:solidFill>
                              <a:latin typeface="Cambria Math" panose="02040503050406030204" pitchFamily="18" charset="0"/>
                              <a:cs typeface="Calibri" panose="020F0502020204030204" pitchFamily="34" charset="0"/>
                            </a:rPr>
                            <m:t>)−</m:t>
                          </m:r>
                          <m:sSup>
                            <m:sSupPr>
                              <m:ctrlPr>
                                <a:rPr lang="en-US" sz="1200" b="1" i="1">
                                  <a:solidFill>
                                    <a:schemeClr val="bg2">
                                      <a:lumMod val="50000"/>
                                    </a:schemeClr>
                                  </a:solidFill>
                                  <a:latin typeface="Cambria Math" panose="02040503050406030204" pitchFamily="18" charset="0"/>
                                  <a:cs typeface="Calibri" panose="020F0502020204030204" pitchFamily="34" charset="0"/>
                                </a:rPr>
                              </m:ctrlPr>
                            </m:sSupPr>
                            <m:e>
                              <m:r>
                                <a:rPr lang="en-US" sz="1200" b="1" i="1">
                                  <a:solidFill>
                                    <a:schemeClr val="bg2">
                                      <a:lumMod val="50000"/>
                                    </a:schemeClr>
                                  </a:solidFill>
                                  <a:latin typeface="Cambria Math" panose="02040503050406030204" pitchFamily="18" charset="0"/>
                                  <a:cs typeface="Calibri" panose="020F0502020204030204" pitchFamily="34" charset="0"/>
                                </a:rPr>
                                <m:t>𝒇</m:t>
                              </m:r>
                              <m:r>
                                <a:rPr lang="en-US" sz="1200" b="1" i="1">
                                  <a:solidFill>
                                    <a:schemeClr val="bg2">
                                      <a:lumMod val="50000"/>
                                    </a:schemeClr>
                                  </a:solidFill>
                                  <a:latin typeface="Cambria Math" panose="02040503050406030204" pitchFamily="18" charset="0"/>
                                  <a:cs typeface="Calibri" panose="020F0502020204030204" pitchFamily="34" charset="0"/>
                                </a:rPr>
                                <m:t>(</m:t>
                              </m:r>
                              <m:r>
                                <a:rPr lang="en-US" sz="1200" b="1" i="1">
                                  <a:solidFill>
                                    <a:schemeClr val="bg2">
                                      <a:lumMod val="50000"/>
                                    </a:schemeClr>
                                  </a:solidFill>
                                  <a:latin typeface="Cambria Math" panose="02040503050406030204" pitchFamily="18" charset="0"/>
                                  <a:cs typeface="Calibri" panose="020F0502020204030204" pitchFamily="34" charset="0"/>
                                </a:rPr>
                                <m:t>𝒙</m:t>
                              </m:r>
                            </m:e>
                            <m:sup>
                              <m:r>
                                <a:rPr lang="en-US" sz="1200" b="1" i="1">
                                  <a:solidFill>
                                    <a:schemeClr val="bg2">
                                      <a:lumMod val="50000"/>
                                    </a:schemeClr>
                                  </a:solidFill>
                                  <a:latin typeface="Cambria Math" panose="02040503050406030204" pitchFamily="18" charset="0"/>
                                  <a:cs typeface="Calibri" panose="020F0502020204030204" pitchFamily="34" charset="0"/>
                                </a:rPr>
                                <m:t>+</m:t>
                              </m:r>
                            </m:sup>
                          </m:sSup>
                        </m:e>
                      </m:d>
                      <m:r>
                        <a:rPr lang="en-US" sz="1200" b="1" i="1">
                          <a:solidFill>
                            <a:schemeClr val="bg2">
                              <a:lumMod val="50000"/>
                            </a:schemeClr>
                          </a:solidFill>
                          <a:latin typeface="Cambria Math" panose="02040503050406030204" pitchFamily="18" charset="0"/>
                          <a:cs typeface="Calibri" panose="020F0502020204030204" pitchFamily="34" charset="0"/>
                        </a:rPr>
                        <m:t>, </m:t>
                      </m:r>
                      <m:r>
                        <a:rPr lang="en-US" sz="1200" b="1" i="1">
                          <a:solidFill>
                            <a:schemeClr val="bg2">
                              <a:lumMod val="50000"/>
                            </a:schemeClr>
                          </a:solidFill>
                          <a:latin typeface="Cambria Math" panose="02040503050406030204" pitchFamily="18" charset="0"/>
                          <a:cs typeface="Calibri" panose="020F0502020204030204" pitchFamily="34" charset="0"/>
                        </a:rPr>
                        <m:t>𝟎</m:t>
                      </m:r>
                      <m:r>
                        <a:rPr lang="en-US" sz="1200" b="1" i="1">
                          <a:solidFill>
                            <a:schemeClr val="bg2">
                              <a:lumMod val="50000"/>
                            </a:schemeClr>
                          </a:solidFill>
                          <a:latin typeface="Cambria Math" panose="02040503050406030204" pitchFamily="18" charset="0"/>
                          <a:cs typeface="Calibri" panose="020F0502020204030204" pitchFamily="34" charset="0"/>
                        </a:rPr>
                        <m:t>)</m:t>
                      </m:r>
                    </m:oMath>
                  </m:oMathPara>
                </a14:m>
                <a:endParaRPr lang="en-US" sz="1200" b="1" dirty="0">
                  <a:solidFill>
                    <a:schemeClr val="bg2">
                      <a:lumMod val="50000"/>
                    </a:schemeClr>
                  </a:solidFill>
                  <a:latin typeface="Calibri" panose="020F0502020204030204" pitchFamily="34" charset="0"/>
                  <a:cs typeface="Calibri" panose="020F0502020204030204" pitchFamily="34" charset="0"/>
                </a:endParaRPr>
              </a:p>
              <a:p>
                <a:pPr lvl="1" algn="just"/>
                <a:endParaRPr lang="en-US" sz="1200" dirty="0">
                  <a:solidFill>
                    <a:schemeClr val="bg2">
                      <a:lumMod val="50000"/>
                    </a:schemeClr>
                  </a:solidFill>
                  <a:latin typeface="Calibri" panose="020F0502020204030204" pitchFamily="34" charset="0"/>
                  <a:cs typeface="Calibri" panose="020F0502020204030204" pitchFamily="34" charset="0"/>
                </a:endParaRPr>
              </a:p>
              <a:p>
                <a:pPr lvl="1" algn="just"/>
                <a:r>
                  <a:rPr lang="en-US" sz="1200" dirty="0">
                    <a:solidFill>
                      <a:schemeClr val="bg2">
                        <a:lumMod val="50000"/>
                      </a:schemeClr>
                    </a:solidFill>
                    <a:latin typeface="Calibri" panose="020F0502020204030204" pitchFamily="34" charset="0"/>
                    <a:cs typeface="Calibri" panose="020F0502020204030204" pitchFamily="34" charset="0"/>
                  </a:rPr>
                  <a:t>When using GP as surrogate expression converts to</a:t>
                </a:r>
                <a:endParaRPr lang="en-US" sz="1200" dirty="0">
                  <a:solidFill>
                    <a:schemeClr val="bg2">
                      <a:lumMod val="50000"/>
                    </a:schemeClr>
                  </a:solidFill>
                  <a:latin typeface="Calibri" panose="020F0502020204030204" pitchFamily="34" charset="0"/>
                  <a:cs typeface="Calibri" panose="020F0502020204030204" pitchFamily="34" charset="0"/>
                </a:endParaRPr>
              </a:p>
              <a:p>
                <a:pPr lvl="1" algn="just"/>
                <a14:m>
                  <m:oMathPara xmlns:m="http://schemas.openxmlformats.org/officeDocument/2006/math">
                    <m:oMathParaPr>
                      <m:jc m:val="left"/>
                    </m:oMathParaPr>
                    <m:oMath xmlns:m="http://schemas.openxmlformats.org/officeDocument/2006/math">
                      <m:r>
                        <a:rPr lang="en-US" sz="1200" i="1">
                          <a:solidFill>
                            <a:schemeClr val="bg2">
                              <a:lumMod val="50000"/>
                            </a:schemeClr>
                          </a:solidFill>
                          <a:latin typeface="Cambria Math" panose="02040503050406030204" pitchFamily="18" charset="0"/>
                          <a:cs typeface="Calibri" panose="020F0502020204030204" pitchFamily="34" charset="0"/>
                        </a:rPr>
                        <m:t>𝐸𝐼</m:t>
                      </m:r>
                      <m:d>
                        <m:dPr>
                          <m:ctrlPr>
                            <a:rPr lang="en-US" sz="1200" i="1">
                              <a:solidFill>
                                <a:schemeClr val="bg2">
                                  <a:lumMod val="50000"/>
                                </a:schemeClr>
                              </a:solidFill>
                              <a:latin typeface="Cambria Math" panose="02040503050406030204" pitchFamily="18" charset="0"/>
                              <a:cs typeface="Calibri" panose="020F0502020204030204" pitchFamily="34" charset="0"/>
                            </a:rPr>
                          </m:ctrlPr>
                        </m:dPr>
                        <m:e>
                          <m:r>
                            <a:rPr lang="en-US" sz="1200" i="1">
                              <a:solidFill>
                                <a:schemeClr val="bg2">
                                  <a:lumMod val="50000"/>
                                </a:schemeClr>
                              </a:solidFill>
                              <a:latin typeface="Cambria Math" panose="02040503050406030204" pitchFamily="18" charset="0"/>
                              <a:cs typeface="Calibri" panose="020F0502020204030204" pitchFamily="34" charset="0"/>
                            </a:rPr>
                            <m:t>𝑥</m:t>
                          </m:r>
                        </m:e>
                      </m:d>
                      <m:r>
                        <a:rPr lang="en-US" sz="1200" i="1">
                          <a:solidFill>
                            <a:schemeClr val="bg2">
                              <a:lumMod val="50000"/>
                            </a:schemeClr>
                          </a:solidFill>
                          <a:latin typeface="Cambria Math" panose="02040503050406030204" pitchFamily="18" charset="0"/>
                          <a:cs typeface="Calibri" panose="020F0502020204030204" pitchFamily="34" charset="0"/>
                        </a:rPr>
                        <m:t>=</m:t>
                      </m:r>
                      <m:d>
                        <m:dPr>
                          <m:begChr m:val="{"/>
                          <m:endChr m:val=""/>
                          <m:ctrlPr>
                            <a:rPr lang="en-US" sz="1200" i="1">
                              <a:solidFill>
                                <a:schemeClr val="bg2">
                                  <a:lumMod val="50000"/>
                                </a:schemeClr>
                              </a:solidFill>
                              <a:latin typeface="Cambria Math" panose="02040503050406030204" pitchFamily="18" charset="0"/>
                              <a:cs typeface="Calibri" panose="020F0502020204030204" pitchFamily="34" charset="0"/>
                            </a:rPr>
                          </m:ctrlPr>
                        </m:dPr>
                        <m:e>
                          <m:eqArr>
                            <m:eqArrPr>
                              <m:ctrlPr>
                                <a:rPr lang="en-US" sz="1200" i="1">
                                  <a:solidFill>
                                    <a:schemeClr val="bg2">
                                      <a:lumMod val="50000"/>
                                    </a:schemeClr>
                                  </a:solidFill>
                                  <a:latin typeface="Cambria Math" panose="02040503050406030204" pitchFamily="18" charset="0"/>
                                  <a:cs typeface="Calibri" panose="020F0502020204030204" pitchFamily="34" charset="0"/>
                                </a:rPr>
                              </m:ctrlPr>
                            </m:eqArrPr>
                            <m:e>
                              <m:d>
                                <m:dPr>
                                  <m:ctrlPr>
                                    <a:rPr lang="en-US" sz="1200" i="1">
                                      <a:solidFill>
                                        <a:schemeClr val="bg2">
                                          <a:lumMod val="50000"/>
                                        </a:schemeClr>
                                      </a:solidFill>
                                      <a:latin typeface="Cambria Math" panose="02040503050406030204" pitchFamily="18" charset="0"/>
                                      <a:cs typeface="Calibri" panose="020F0502020204030204" pitchFamily="34" charset="0"/>
                                    </a:rPr>
                                  </m:ctrlPr>
                                </m:dPr>
                                <m:e>
                                  <m:r>
                                    <a:rPr lang="en-US" sz="1200" i="1">
                                      <a:solidFill>
                                        <a:schemeClr val="bg2">
                                          <a:lumMod val="50000"/>
                                        </a:schemeClr>
                                      </a:solidFill>
                                      <a:latin typeface="Cambria Math" panose="02040503050406030204" pitchFamily="18" charset="0"/>
                                      <a:cs typeface="Calibri" panose="020F0502020204030204" pitchFamily="34" charset="0"/>
                                    </a:rPr>
                                    <m:t>𝜇</m:t>
                                  </m:r>
                                  <m:d>
                                    <m:dPr>
                                      <m:ctrlPr>
                                        <a:rPr lang="en-US" sz="1200" i="1">
                                          <a:solidFill>
                                            <a:schemeClr val="bg2">
                                              <a:lumMod val="50000"/>
                                            </a:schemeClr>
                                          </a:solidFill>
                                          <a:latin typeface="Cambria Math" panose="02040503050406030204" pitchFamily="18" charset="0"/>
                                          <a:cs typeface="Calibri" panose="020F0502020204030204" pitchFamily="34" charset="0"/>
                                        </a:rPr>
                                      </m:ctrlPr>
                                    </m:dPr>
                                    <m:e>
                                      <m:r>
                                        <a:rPr lang="en-US" sz="1200" i="1">
                                          <a:solidFill>
                                            <a:schemeClr val="bg2">
                                              <a:lumMod val="50000"/>
                                            </a:schemeClr>
                                          </a:solidFill>
                                          <a:latin typeface="Cambria Math" panose="02040503050406030204" pitchFamily="18" charset="0"/>
                                          <a:cs typeface="Calibri" panose="020F0502020204030204" pitchFamily="34" charset="0"/>
                                        </a:rPr>
                                        <m:t>𝑥</m:t>
                                      </m:r>
                                    </m:e>
                                  </m:d>
                                  <m:r>
                                    <a:rPr lang="en-US" sz="1200" i="1">
                                      <a:solidFill>
                                        <a:schemeClr val="bg2">
                                          <a:lumMod val="50000"/>
                                        </a:schemeClr>
                                      </a:solidFill>
                                      <a:latin typeface="Cambria Math" panose="02040503050406030204" pitchFamily="18" charset="0"/>
                                      <a:cs typeface="Calibri" panose="020F0502020204030204" pitchFamily="34" charset="0"/>
                                    </a:rPr>
                                    <m:t>−</m:t>
                                  </m:r>
                                  <m:r>
                                    <a:rPr lang="en-US" sz="1200" i="1">
                                      <a:solidFill>
                                        <a:schemeClr val="bg2">
                                          <a:lumMod val="50000"/>
                                        </a:schemeClr>
                                      </a:solidFill>
                                      <a:latin typeface="Cambria Math" panose="02040503050406030204" pitchFamily="18" charset="0"/>
                                      <a:cs typeface="Calibri" panose="020F0502020204030204" pitchFamily="34" charset="0"/>
                                    </a:rPr>
                                    <m:t>𝑓</m:t>
                                  </m:r>
                                  <m:d>
                                    <m:dPr>
                                      <m:ctrlPr>
                                        <a:rPr lang="en-US" sz="1200" i="1">
                                          <a:solidFill>
                                            <a:schemeClr val="bg2">
                                              <a:lumMod val="50000"/>
                                            </a:schemeClr>
                                          </a:solidFill>
                                          <a:latin typeface="Cambria Math" panose="02040503050406030204" pitchFamily="18" charset="0"/>
                                          <a:cs typeface="Calibri" panose="020F0502020204030204" pitchFamily="34" charset="0"/>
                                        </a:rPr>
                                      </m:ctrlPr>
                                    </m:dPr>
                                    <m:e>
                                      <m:sSup>
                                        <m:sSupPr>
                                          <m:ctrlPr>
                                            <a:rPr lang="en-US" sz="1200" i="1">
                                              <a:solidFill>
                                                <a:schemeClr val="bg2">
                                                  <a:lumMod val="50000"/>
                                                </a:schemeClr>
                                              </a:solidFill>
                                              <a:latin typeface="Cambria Math" panose="02040503050406030204" pitchFamily="18" charset="0"/>
                                              <a:cs typeface="Calibri" panose="020F0502020204030204" pitchFamily="34" charset="0"/>
                                            </a:rPr>
                                          </m:ctrlPr>
                                        </m:sSupPr>
                                        <m:e>
                                          <m:r>
                                            <a:rPr lang="en-US" sz="1200" i="1">
                                              <a:solidFill>
                                                <a:schemeClr val="bg2">
                                                  <a:lumMod val="50000"/>
                                                </a:schemeClr>
                                              </a:solidFill>
                                              <a:latin typeface="Cambria Math" panose="02040503050406030204" pitchFamily="18" charset="0"/>
                                              <a:cs typeface="Calibri" panose="020F0502020204030204" pitchFamily="34" charset="0"/>
                                            </a:rPr>
                                            <m:t>𝑥</m:t>
                                          </m:r>
                                        </m:e>
                                        <m:sup>
                                          <m:r>
                                            <a:rPr lang="en-US" sz="1200" i="1">
                                              <a:solidFill>
                                                <a:schemeClr val="bg2">
                                                  <a:lumMod val="50000"/>
                                                </a:schemeClr>
                                              </a:solidFill>
                                              <a:latin typeface="Cambria Math" panose="02040503050406030204" pitchFamily="18" charset="0"/>
                                              <a:cs typeface="Calibri" panose="020F0502020204030204" pitchFamily="34" charset="0"/>
                                            </a:rPr>
                                            <m:t>+</m:t>
                                          </m:r>
                                        </m:sup>
                                      </m:sSup>
                                    </m:e>
                                  </m:d>
                                  <m:r>
                                    <a:rPr lang="en-US" sz="1200" i="1">
                                      <a:solidFill>
                                        <a:schemeClr val="bg2">
                                          <a:lumMod val="50000"/>
                                        </a:schemeClr>
                                      </a:solidFill>
                                      <a:latin typeface="Cambria Math" panose="02040503050406030204" pitchFamily="18" charset="0"/>
                                      <a:cs typeface="Calibri" panose="020F0502020204030204" pitchFamily="34" charset="0"/>
                                    </a:rPr>
                                    <m:t>−</m:t>
                                  </m:r>
                                  <m:r>
                                    <a:rPr lang="en-US" sz="12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𝜀</m:t>
                                  </m:r>
                                </m:e>
                              </m:d>
                              <m:r>
                                <a:rPr lang="en-US" sz="1200">
                                  <a:solidFill>
                                    <a:schemeClr val="bg2">
                                      <a:lumMod val="50000"/>
                                    </a:schemeClr>
                                  </a:solidFill>
                                  <a:latin typeface="Cambria Math" panose="02040503050406030204" pitchFamily="18" charset="0"/>
                                  <a:cs typeface="Calibri" panose="020F0502020204030204" pitchFamily="34" charset="0"/>
                                </a:rPr>
                                <m:t>∗</m:t>
                              </m:r>
                              <m:r>
                                <m:rPr>
                                  <m:sty m:val="p"/>
                                </m:rPr>
                                <a:rPr lang="en-US" sz="1200" i="1">
                                  <a:solidFill>
                                    <a:schemeClr val="bg2">
                                      <a:lumMod val="50000"/>
                                    </a:schemeClr>
                                  </a:solidFill>
                                  <a:latin typeface="Cambria Math" panose="02040503050406030204" pitchFamily="18" charset="0"/>
                                  <a:cs typeface="Calibri" panose="020F0502020204030204" pitchFamily="34" charset="0"/>
                                </a:rPr>
                                <m:t>Φ</m:t>
                              </m:r>
                              <m:d>
                                <m:dPr>
                                  <m:ctrlPr>
                                    <a:rPr lang="en-US" sz="1200" i="1">
                                      <a:solidFill>
                                        <a:schemeClr val="bg2">
                                          <a:lumMod val="50000"/>
                                        </a:schemeClr>
                                      </a:solidFill>
                                      <a:latin typeface="Cambria Math" panose="02040503050406030204" pitchFamily="18" charset="0"/>
                                      <a:cs typeface="Calibri" panose="020F0502020204030204" pitchFamily="34" charset="0"/>
                                    </a:rPr>
                                  </m:ctrlPr>
                                </m:dPr>
                                <m:e>
                                  <m:r>
                                    <m:rPr>
                                      <m:sty m:val="p"/>
                                    </m:rPr>
                                    <a:rPr lang="en-US" sz="1200" i="1">
                                      <a:solidFill>
                                        <a:schemeClr val="bg2">
                                          <a:lumMod val="50000"/>
                                        </a:schemeClr>
                                      </a:solidFill>
                                      <a:latin typeface="Cambria Math" panose="02040503050406030204" pitchFamily="18" charset="0"/>
                                      <a:cs typeface="Calibri" panose="020F0502020204030204" pitchFamily="34" charset="0"/>
                                    </a:rPr>
                                    <m:t>Z</m:t>
                                  </m:r>
                                </m:e>
                              </m:d>
                              <m:r>
                                <a:rPr lang="en-US" sz="1200">
                                  <a:solidFill>
                                    <a:schemeClr val="bg2">
                                      <a:lumMod val="50000"/>
                                    </a:schemeClr>
                                  </a:solidFill>
                                  <a:latin typeface="Cambria Math" panose="02040503050406030204" pitchFamily="18" charset="0"/>
                                  <a:cs typeface="Calibri" panose="020F0502020204030204" pitchFamily="34" charset="0"/>
                                </a:rPr>
                                <m:t>+</m:t>
                              </m:r>
                              <m:r>
                                <a:rPr lang="en-US" sz="1200" i="1">
                                  <a:solidFill>
                                    <a:schemeClr val="bg2">
                                      <a:lumMod val="50000"/>
                                    </a:schemeClr>
                                  </a:solidFill>
                                  <a:latin typeface="Cambria Math" panose="02040503050406030204" pitchFamily="18" charset="0"/>
                                  <a:cs typeface="Calibri" panose="020F0502020204030204" pitchFamily="34" charset="0"/>
                                </a:rPr>
                                <m:t>𝜎</m:t>
                              </m:r>
                              <m:d>
                                <m:dPr>
                                  <m:ctrlPr>
                                    <a:rPr lang="en-US" sz="1200" i="1">
                                      <a:solidFill>
                                        <a:schemeClr val="bg2">
                                          <a:lumMod val="50000"/>
                                        </a:schemeClr>
                                      </a:solidFill>
                                      <a:latin typeface="Cambria Math" panose="02040503050406030204" pitchFamily="18" charset="0"/>
                                      <a:cs typeface="Calibri" panose="020F0502020204030204" pitchFamily="34" charset="0"/>
                                    </a:rPr>
                                  </m:ctrlPr>
                                </m:dPr>
                                <m:e>
                                  <m:r>
                                    <a:rPr lang="en-US" sz="1200" i="1">
                                      <a:solidFill>
                                        <a:schemeClr val="bg2">
                                          <a:lumMod val="50000"/>
                                        </a:schemeClr>
                                      </a:solidFill>
                                      <a:latin typeface="Cambria Math" panose="02040503050406030204" pitchFamily="18" charset="0"/>
                                      <a:cs typeface="Calibri" panose="020F0502020204030204" pitchFamily="34" charset="0"/>
                                    </a:rPr>
                                    <m:t>𝑥</m:t>
                                  </m:r>
                                </m:e>
                              </m:d>
                              <m:r>
                                <a:rPr lang="en-US" sz="1200" i="1">
                                  <a:solidFill>
                                    <a:schemeClr val="bg2">
                                      <a:lumMod val="50000"/>
                                    </a:schemeClr>
                                  </a:solidFill>
                                  <a:latin typeface="Cambria Math" panose="02040503050406030204" pitchFamily="18" charset="0"/>
                                  <a:cs typeface="Calibri" panose="020F0502020204030204" pitchFamily="34" charset="0"/>
                                </a:rPr>
                                <m:t>∗</m:t>
                              </m:r>
                              <m:r>
                                <a:rPr lang="en-US" sz="1200" i="1">
                                  <a:solidFill>
                                    <a:schemeClr val="bg2">
                                      <a:lumMod val="50000"/>
                                    </a:schemeClr>
                                  </a:solidFill>
                                  <a:latin typeface="Cambria Math" panose="02040503050406030204" pitchFamily="18" charset="0"/>
                                  <a:cs typeface="Calibri" panose="020F0502020204030204" pitchFamily="34" charset="0"/>
                                </a:rPr>
                                <m:t>𝜙</m:t>
                              </m:r>
                              <m:d>
                                <m:dPr>
                                  <m:ctrlPr>
                                    <a:rPr lang="en-US" sz="1200" i="1">
                                      <a:solidFill>
                                        <a:schemeClr val="bg2">
                                          <a:lumMod val="50000"/>
                                        </a:schemeClr>
                                      </a:solidFill>
                                      <a:latin typeface="Cambria Math" panose="02040503050406030204" pitchFamily="18" charset="0"/>
                                      <a:cs typeface="Calibri" panose="020F0502020204030204" pitchFamily="34" charset="0"/>
                                    </a:rPr>
                                  </m:ctrlPr>
                                </m:dPr>
                                <m:e>
                                  <m:r>
                                    <a:rPr lang="en-US" sz="1200" i="1">
                                      <a:solidFill>
                                        <a:schemeClr val="bg2">
                                          <a:lumMod val="50000"/>
                                        </a:schemeClr>
                                      </a:solidFill>
                                      <a:latin typeface="Cambria Math" panose="02040503050406030204" pitchFamily="18" charset="0"/>
                                      <a:cs typeface="Calibri" panose="020F0502020204030204" pitchFamily="34" charset="0"/>
                                    </a:rPr>
                                    <m:t>𝑍</m:t>
                                  </m:r>
                                </m:e>
                              </m:d>
                              <m:r>
                                <m:rPr>
                                  <m:nor/>
                                </m:rPr>
                                <a:rPr lang="en-US" sz="1400" dirty="0">
                                  <a:solidFill>
                                    <a:srgbClr val="002060"/>
                                  </a:solidFill>
                                  <a:latin typeface="Calibri" panose="020F0502020204030204" pitchFamily="34" charset="0"/>
                                  <a:cs typeface="Calibri" panose="020F0502020204030204" pitchFamily="34" charset="0"/>
                                </a:rPr>
                                <m:t> </m:t>
                              </m:r>
                              <m:r>
                                <a:rPr lang="en-US" sz="1200" i="1">
                                  <a:solidFill>
                                    <a:schemeClr val="bg2">
                                      <a:lumMod val="50000"/>
                                    </a:schemeClr>
                                  </a:solidFill>
                                  <a:latin typeface="Cambria Math" panose="02040503050406030204" pitchFamily="18" charset="0"/>
                                  <a:cs typeface="Calibri" panose="020F0502020204030204" pitchFamily="34" charset="0"/>
                                </a:rPr>
                                <m:t>,  </m:t>
                              </m:r>
                              <m:r>
                                <a:rPr lang="en-US" sz="1200" i="1">
                                  <a:solidFill>
                                    <a:schemeClr val="bg2">
                                      <a:lumMod val="50000"/>
                                    </a:schemeClr>
                                  </a:solidFill>
                                  <a:latin typeface="Cambria Math" panose="02040503050406030204" pitchFamily="18" charset="0"/>
                                  <a:cs typeface="Calibri" panose="020F0502020204030204" pitchFamily="34" charset="0"/>
                                </a:rPr>
                                <m:t>𝜎</m:t>
                              </m:r>
                              <m:d>
                                <m:dPr>
                                  <m:ctrlPr>
                                    <a:rPr lang="en-US" sz="1200" i="1">
                                      <a:solidFill>
                                        <a:schemeClr val="bg2">
                                          <a:lumMod val="50000"/>
                                        </a:schemeClr>
                                      </a:solidFill>
                                      <a:latin typeface="Cambria Math" panose="02040503050406030204" pitchFamily="18" charset="0"/>
                                      <a:cs typeface="Calibri" panose="020F0502020204030204" pitchFamily="34" charset="0"/>
                                    </a:rPr>
                                  </m:ctrlPr>
                                </m:dPr>
                                <m:e>
                                  <m:r>
                                    <a:rPr lang="en-US" sz="1200" i="1">
                                      <a:solidFill>
                                        <a:schemeClr val="bg2">
                                          <a:lumMod val="50000"/>
                                        </a:schemeClr>
                                      </a:solidFill>
                                      <a:latin typeface="Cambria Math" panose="02040503050406030204" pitchFamily="18" charset="0"/>
                                      <a:cs typeface="Calibri" panose="020F0502020204030204" pitchFamily="34" charset="0"/>
                                    </a:rPr>
                                    <m:t>𝑥</m:t>
                                  </m:r>
                                </m:e>
                              </m:d>
                              <m:r>
                                <a:rPr lang="en-US" sz="1200" i="1">
                                  <a:solidFill>
                                    <a:schemeClr val="bg2">
                                      <a:lumMod val="50000"/>
                                    </a:schemeClr>
                                  </a:solidFill>
                                  <a:latin typeface="Cambria Math" panose="02040503050406030204" pitchFamily="18" charset="0"/>
                                  <a:cs typeface="Calibri" panose="020F0502020204030204" pitchFamily="34" charset="0"/>
                                </a:rPr>
                                <m:t>&gt;</m:t>
                              </m:r>
                              <m:r>
                                <a:rPr lang="en-US" sz="1200" i="1">
                                  <a:solidFill>
                                    <a:schemeClr val="bg2">
                                      <a:lumMod val="50000"/>
                                    </a:schemeClr>
                                  </a:solidFill>
                                  <a:latin typeface="Cambria Math" panose="02040503050406030204" pitchFamily="18" charset="0"/>
                                  <a:cs typeface="Calibri" panose="020F0502020204030204" pitchFamily="34" charset="0"/>
                                </a:rPr>
                                <m:t>0</m:t>
                              </m:r>
                            </m:e>
                            <m:e>
                              <m:r>
                                <a:rPr lang="en-US" sz="1200" i="1">
                                  <a:solidFill>
                                    <a:schemeClr val="bg2">
                                      <a:lumMod val="50000"/>
                                    </a:schemeClr>
                                  </a:solidFill>
                                  <a:latin typeface="Cambria Math" panose="02040503050406030204" pitchFamily="18" charset="0"/>
                                  <a:cs typeface="Calibri" panose="020F0502020204030204" pitchFamily="34" charset="0"/>
                                </a:rPr>
                                <m:t>&amp;</m:t>
                              </m:r>
                              <m:r>
                                <a:rPr lang="en-US" sz="1200" i="1">
                                  <a:solidFill>
                                    <a:schemeClr val="bg2">
                                      <a:lumMod val="50000"/>
                                    </a:schemeClr>
                                  </a:solidFill>
                                  <a:latin typeface="Cambria Math" panose="02040503050406030204" pitchFamily="18" charset="0"/>
                                  <a:cs typeface="Calibri" panose="020F0502020204030204" pitchFamily="34" charset="0"/>
                                </a:rPr>
                                <m:t>0</m:t>
                              </m:r>
                              <m:r>
                                <a:rPr lang="en-US" sz="1200" i="1">
                                  <a:solidFill>
                                    <a:schemeClr val="bg2">
                                      <a:lumMod val="50000"/>
                                    </a:schemeClr>
                                  </a:solidFill>
                                  <a:latin typeface="Cambria Math" panose="02040503050406030204" pitchFamily="18" charset="0"/>
                                  <a:cs typeface="Calibri" panose="020F0502020204030204" pitchFamily="34" charset="0"/>
                                </a:rPr>
                                <m:t>,  </m:t>
                              </m:r>
                              <m:r>
                                <a:rPr lang="en-US" sz="1200" i="1">
                                  <a:solidFill>
                                    <a:schemeClr val="bg2">
                                      <a:lumMod val="50000"/>
                                    </a:schemeClr>
                                  </a:solidFill>
                                  <a:latin typeface="Cambria Math" panose="02040503050406030204" pitchFamily="18" charset="0"/>
                                  <a:cs typeface="Calibri" panose="020F0502020204030204" pitchFamily="34" charset="0"/>
                                </a:rPr>
                                <m:t>𝜎</m:t>
                              </m:r>
                              <m:d>
                                <m:dPr>
                                  <m:ctrlPr>
                                    <a:rPr lang="en-US" sz="1200" i="1">
                                      <a:solidFill>
                                        <a:schemeClr val="bg2">
                                          <a:lumMod val="50000"/>
                                        </a:schemeClr>
                                      </a:solidFill>
                                      <a:latin typeface="Cambria Math" panose="02040503050406030204" pitchFamily="18" charset="0"/>
                                      <a:cs typeface="Calibri" panose="020F0502020204030204" pitchFamily="34" charset="0"/>
                                    </a:rPr>
                                  </m:ctrlPr>
                                </m:dPr>
                                <m:e>
                                  <m:r>
                                    <a:rPr lang="en-US" sz="1200" i="1">
                                      <a:solidFill>
                                        <a:schemeClr val="bg2">
                                          <a:lumMod val="50000"/>
                                        </a:schemeClr>
                                      </a:solidFill>
                                      <a:latin typeface="Cambria Math" panose="02040503050406030204" pitchFamily="18" charset="0"/>
                                      <a:cs typeface="Calibri" panose="020F0502020204030204" pitchFamily="34" charset="0"/>
                                    </a:rPr>
                                    <m:t>𝑥</m:t>
                                  </m:r>
                                </m:e>
                              </m:d>
                              <m:r>
                                <a:rPr lang="en-US" sz="1200" i="1">
                                  <a:solidFill>
                                    <a:schemeClr val="bg2">
                                      <a:lumMod val="50000"/>
                                    </a:schemeClr>
                                  </a:solidFill>
                                  <a:latin typeface="Cambria Math" panose="02040503050406030204" pitchFamily="18" charset="0"/>
                                  <a:cs typeface="Calibri" panose="020F0502020204030204" pitchFamily="34" charset="0"/>
                                </a:rPr>
                                <m:t>=</m:t>
                              </m:r>
                              <m:r>
                                <a:rPr lang="en-US" sz="1200" i="1">
                                  <a:solidFill>
                                    <a:schemeClr val="bg2">
                                      <a:lumMod val="50000"/>
                                    </a:schemeClr>
                                  </a:solidFill>
                                  <a:latin typeface="Cambria Math" panose="02040503050406030204" pitchFamily="18" charset="0"/>
                                  <a:cs typeface="Calibri" panose="020F0502020204030204" pitchFamily="34" charset="0"/>
                                </a:rPr>
                                <m:t>0</m:t>
                              </m:r>
                            </m:e>
                          </m:eqArr>
                        </m:e>
                      </m:d>
                      <m:r>
                        <a:rPr lang="en-US" sz="1200">
                          <a:solidFill>
                            <a:schemeClr val="bg2">
                              <a:lumMod val="50000"/>
                            </a:schemeClr>
                          </a:solidFill>
                          <a:latin typeface="Cambria Math" panose="02040503050406030204" pitchFamily="18" charset="0"/>
                          <a:cs typeface="Calibri" panose="020F0502020204030204" pitchFamily="34" charset="0"/>
                        </a:rPr>
                        <m:t>       ,</m:t>
                      </m:r>
                      <m:r>
                        <m:rPr>
                          <m:sty m:val="p"/>
                        </m:rPr>
                        <a:rPr lang="en-US" sz="1200">
                          <a:solidFill>
                            <a:schemeClr val="bg2">
                              <a:lumMod val="50000"/>
                            </a:schemeClr>
                          </a:solidFill>
                          <a:latin typeface="Cambria Math" panose="02040503050406030204" pitchFamily="18" charset="0"/>
                          <a:cs typeface="Calibri" panose="020F0502020204030204" pitchFamily="34" charset="0"/>
                        </a:rPr>
                        <m:t>where</m:t>
                      </m:r>
                      <m:r>
                        <a:rPr lang="en-US" sz="1200">
                          <a:solidFill>
                            <a:schemeClr val="bg2">
                              <a:lumMod val="50000"/>
                            </a:schemeClr>
                          </a:solidFill>
                          <a:latin typeface="Cambria Math" panose="02040503050406030204" pitchFamily="18" charset="0"/>
                          <a:cs typeface="Calibri" panose="020F0502020204030204" pitchFamily="34" charset="0"/>
                        </a:rPr>
                        <m:t> </m:t>
                      </m:r>
                      <m:r>
                        <m:rPr>
                          <m:sty m:val="p"/>
                        </m:rPr>
                        <a:rPr lang="en-US" sz="1200">
                          <a:solidFill>
                            <a:schemeClr val="bg2">
                              <a:lumMod val="50000"/>
                            </a:schemeClr>
                          </a:solidFill>
                          <a:latin typeface="Cambria Math" panose="02040503050406030204" pitchFamily="18" charset="0"/>
                          <a:cs typeface="Calibri" panose="020F0502020204030204" pitchFamily="34" charset="0"/>
                        </a:rPr>
                        <m:t>Z</m:t>
                      </m:r>
                      <m:r>
                        <a:rPr lang="en-US" sz="1200">
                          <a:solidFill>
                            <a:schemeClr val="bg2">
                              <a:lumMod val="50000"/>
                            </a:schemeClr>
                          </a:solidFill>
                          <a:latin typeface="Cambria Math" panose="02040503050406030204" pitchFamily="18" charset="0"/>
                          <a:cs typeface="Calibri" panose="020F0502020204030204" pitchFamily="34" charset="0"/>
                        </a:rPr>
                        <m:t>=</m:t>
                      </m:r>
                      <m:f>
                        <m:fPr>
                          <m:ctrlPr>
                            <a:rPr lang="en-US" sz="1200" b="1" i="1">
                              <a:solidFill>
                                <a:schemeClr val="bg2">
                                  <a:lumMod val="50000"/>
                                </a:schemeClr>
                              </a:solidFill>
                              <a:latin typeface="Cambria Math" panose="02040503050406030204" pitchFamily="18" charset="0"/>
                              <a:cs typeface="Calibri" panose="020F0502020204030204" pitchFamily="34" charset="0"/>
                            </a:rPr>
                          </m:ctrlPr>
                        </m:fPr>
                        <m:num>
                          <m:r>
                            <a:rPr lang="en-US" sz="1200" b="1">
                              <a:solidFill>
                                <a:schemeClr val="bg2">
                                  <a:lumMod val="50000"/>
                                </a:schemeClr>
                              </a:solidFill>
                              <a:latin typeface="Cambria Math" panose="02040503050406030204" pitchFamily="18" charset="0"/>
                              <a:cs typeface="Calibri" panose="020F0502020204030204" pitchFamily="34" charset="0"/>
                            </a:rPr>
                            <m:t>(</m:t>
                          </m:r>
                          <m:r>
                            <a:rPr lang="en-US" sz="1200" b="1">
                              <a:solidFill>
                                <a:schemeClr val="bg2">
                                  <a:lumMod val="50000"/>
                                </a:schemeClr>
                              </a:solidFill>
                              <a:latin typeface="Cambria Math" panose="02040503050406030204" pitchFamily="18" charset="0"/>
                              <a:cs typeface="Calibri" panose="020F0502020204030204" pitchFamily="34" charset="0"/>
                            </a:rPr>
                            <m:t>𝜇</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a:solidFill>
                                    <a:schemeClr val="bg2">
                                      <a:lumMod val="50000"/>
                                    </a:schemeClr>
                                  </a:solidFill>
                                  <a:latin typeface="Cambria Math" panose="02040503050406030204" pitchFamily="18" charset="0"/>
                                  <a:cs typeface="Calibri" panose="020F0502020204030204" pitchFamily="34" charset="0"/>
                                </a:rPr>
                                <m:t>𝑥</m:t>
                              </m:r>
                            </m:e>
                          </m:d>
                          <m:r>
                            <a:rPr lang="en-US" sz="1200" b="1">
                              <a:solidFill>
                                <a:schemeClr val="bg2">
                                  <a:lumMod val="50000"/>
                                </a:schemeClr>
                              </a:solidFill>
                              <a:latin typeface="Cambria Math" panose="02040503050406030204" pitchFamily="18" charset="0"/>
                              <a:cs typeface="Calibri" panose="020F0502020204030204" pitchFamily="34" charset="0"/>
                            </a:rPr>
                            <m:t>−</m:t>
                          </m:r>
                          <m:r>
                            <a:rPr lang="en-US" sz="1200" b="1">
                              <a:solidFill>
                                <a:schemeClr val="bg2">
                                  <a:lumMod val="50000"/>
                                </a:schemeClr>
                              </a:solidFill>
                              <a:latin typeface="Cambria Math" panose="02040503050406030204" pitchFamily="18" charset="0"/>
                              <a:cs typeface="Calibri" panose="020F0502020204030204" pitchFamily="34" charset="0"/>
                            </a:rPr>
                            <m:t>𝑓</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sSup>
                                <m:sSupPr>
                                  <m:ctrlPr>
                                    <a:rPr lang="en-US" sz="1200" b="1" i="1">
                                      <a:solidFill>
                                        <a:schemeClr val="bg2">
                                          <a:lumMod val="50000"/>
                                        </a:schemeClr>
                                      </a:solidFill>
                                      <a:latin typeface="Cambria Math" panose="02040503050406030204" pitchFamily="18" charset="0"/>
                                      <a:cs typeface="Calibri" panose="020F0502020204030204" pitchFamily="34" charset="0"/>
                                    </a:rPr>
                                  </m:ctrlPr>
                                </m:sSupPr>
                                <m:e>
                                  <m:r>
                                    <a:rPr lang="en-US" sz="1200" b="1">
                                      <a:solidFill>
                                        <a:schemeClr val="bg2">
                                          <a:lumMod val="50000"/>
                                        </a:schemeClr>
                                      </a:solidFill>
                                      <a:latin typeface="Cambria Math" panose="02040503050406030204" pitchFamily="18" charset="0"/>
                                      <a:cs typeface="Calibri" panose="020F0502020204030204" pitchFamily="34" charset="0"/>
                                    </a:rPr>
                                    <m:t>𝑥</m:t>
                                  </m:r>
                                </m:e>
                                <m:sup>
                                  <m:r>
                                    <a:rPr lang="en-US" sz="1200" b="1">
                                      <a:solidFill>
                                        <a:schemeClr val="bg2">
                                          <a:lumMod val="50000"/>
                                        </a:schemeClr>
                                      </a:solidFill>
                                      <a:latin typeface="Cambria Math" panose="02040503050406030204" pitchFamily="18" charset="0"/>
                                      <a:cs typeface="Calibri" panose="020F0502020204030204" pitchFamily="34" charset="0"/>
                                    </a:rPr>
                                    <m:t>+</m:t>
                                  </m:r>
                                </m:sup>
                              </m:sSup>
                            </m:e>
                          </m:d>
                          <m:r>
                            <a:rPr lang="en-US" sz="1200" b="1">
                              <a:solidFill>
                                <a:schemeClr val="bg2">
                                  <a:lumMod val="50000"/>
                                </a:schemeClr>
                              </a:solidFill>
                              <a:latin typeface="Cambria Math" panose="02040503050406030204" pitchFamily="18" charset="0"/>
                              <a:cs typeface="Calibri" panose="020F0502020204030204" pitchFamily="34" charset="0"/>
                            </a:rPr>
                            <m:t>−</m:t>
                          </m:r>
                          <m:r>
                            <a:rPr lang="en-US" sz="1200" b="1">
                              <a:solidFill>
                                <a:schemeClr val="bg2">
                                  <a:lumMod val="50000"/>
                                </a:schemeClr>
                              </a:solidFill>
                              <a:latin typeface="Cambria Math" panose="02040503050406030204" pitchFamily="18" charset="0"/>
                              <a:cs typeface="Calibri" panose="020F0502020204030204" pitchFamily="34" charset="0"/>
                            </a:rPr>
                            <m:t>𝜀</m:t>
                          </m:r>
                          <m:r>
                            <a:rPr lang="en-US" sz="1200" b="1">
                              <a:solidFill>
                                <a:schemeClr val="bg2">
                                  <a:lumMod val="50000"/>
                                </a:schemeClr>
                              </a:solidFill>
                              <a:latin typeface="Cambria Math" panose="02040503050406030204" pitchFamily="18" charset="0"/>
                              <a:cs typeface="Calibri" panose="020F0502020204030204" pitchFamily="34" charset="0"/>
                            </a:rPr>
                            <m:t>)</m:t>
                          </m:r>
                        </m:num>
                        <m:den>
                          <m:r>
                            <a:rPr lang="en-US" sz="1200" b="1">
                              <a:solidFill>
                                <a:schemeClr val="bg2">
                                  <a:lumMod val="50000"/>
                                </a:schemeClr>
                              </a:solidFill>
                              <a:latin typeface="Cambria Math" panose="02040503050406030204" pitchFamily="18" charset="0"/>
                              <a:cs typeface="Calibri" panose="020F0502020204030204" pitchFamily="34" charset="0"/>
                            </a:rPr>
                            <m:t>𝜎</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a:solidFill>
                                    <a:schemeClr val="bg2">
                                      <a:lumMod val="50000"/>
                                    </a:schemeClr>
                                  </a:solidFill>
                                  <a:latin typeface="Cambria Math" panose="02040503050406030204" pitchFamily="18" charset="0"/>
                                  <a:cs typeface="Calibri" panose="020F0502020204030204" pitchFamily="34" charset="0"/>
                                </a:rPr>
                                <m:t>𝑥</m:t>
                              </m:r>
                            </m:e>
                          </m:d>
                        </m:den>
                      </m:f>
                    </m:oMath>
                  </m:oMathPara>
                </a14:m>
                <a:endParaRPr lang="en-US" sz="1200" b="1" dirty="0">
                  <a:solidFill>
                    <a:srgbClr val="002060"/>
                  </a:solidFill>
                  <a:latin typeface="Calibri" panose="020F0502020204030204" pitchFamily="34" charset="0"/>
                  <a:cs typeface="Calibri" panose="020F0502020204030204" pitchFamily="34" charset="0"/>
                </a:endParaRPr>
              </a:p>
              <a:p>
                <a:pPr lvl="1" algn="just"/>
                <a:endParaRPr lang="en-US" sz="1200" b="1" dirty="0">
                  <a:solidFill>
                    <a:srgbClr val="00206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r>
                  <a:rPr lang="en-US" sz="1200" b="1" dirty="0">
                    <a:solidFill>
                      <a:srgbClr val="002060"/>
                    </a:solidFill>
                    <a:latin typeface="Calibri" panose="020F0502020204030204" pitchFamily="34" charset="0"/>
                    <a:cs typeface="Calibri" panose="020F0502020204030204" pitchFamily="34" charset="0"/>
                  </a:rPr>
                  <a:t>Upper Confidence Bound</a:t>
                </a:r>
                <a:endParaRPr lang="en-US" sz="1200" b="1" dirty="0">
                  <a:solidFill>
                    <a:srgbClr val="00206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endParaRPr lang="en-US" sz="1200" b="1" dirty="0">
                  <a:solidFill>
                    <a:srgbClr val="002060"/>
                  </a:solidFill>
                  <a:latin typeface="Calibri" panose="020F0502020204030204" pitchFamily="34" charset="0"/>
                  <a:cs typeface="Calibri" panose="020F0502020204030204" pitchFamily="34" charset="0"/>
                </a:endParaRPr>
              </a:p>
              <a:p>
                <a:pPr lvl="1" algn="just"/>
                <a14:m>
                  <m:oMath xmlns:m="http://schemas.openxmlformats.org/officeDocument/2006/math">
                    <m:r>
                      <a:rPr lang="en-US" sz="1200" b="1" i="1">
                        <a:solidFill>
                          <a:schemeClr val="bg2">
                            <a:lumMod val="50000"/>
                          </a:schemeClr>
                        </a:solidFill>
                        <a:latin typeface="Cambria Math" panose="02040503050406030204" pitchFamily="18" charset="0"/>
                        <a:cs typeface="Calibri" panose="020F0502020204030204" pitchFamily="34" charset="0"/>
                      </a:rPr>
                      <m:t>𝑼𝑪𝑩</m:t>
                    </m:r>
                    <m:d>
                      <m:dPr>
                        <m:ctrlPr>
                          <a:rPr lang="en-US" sz="1200" b="1" i="1">
                            <a:solidFill>
                              <a:schemeClr val="bg2">
                                <a:lumMod val="50000"/>
                              </a:schemeClr>
                            </a:solidFill>
                            <a:latin typeface="Cambria Math" panose="02040503050406030204" pitchFamily="18" charset="0"/>
                            <a:cs typeface="Calibri" panose="020F0502020204030204" pitchFamily="34" charset="0"/>
                          </a:rPr>
                        </m:ctrlPr>
                      </m:dPr>
                      <m:e>
                        <m:r>
                          <a:rPr lang="en-US" sz="1200" b="1" i="1">
                            <a:solidFill>
                              <a:schemeClr val="bg2">
                                <a:lumMod val="50000"/>
                              </a:schemeClr>
                            </a:solidFill>
                            <a:latin typeface="Cambria Math" panose="02040503050406030204" pitchFamily="18" charset="0"/>
                            <a:cs typeface="Calibri" panose="020F0502020204030204" pitchFamily="34" charset="0"/>
                          </a:rPr>
                          <m:t>𝒙</m:t>
                        </m:r>
                      </m:e>
                    </m:d>
                    <m:r>
                      <a:rPr lang="en-US" sz="1200" b="1" i="1">
                        <a:solidFill>
                          <a:schemeClr val="bg2">
                            <a:lumMod val="50000"/>
                          </a:schemeClr>
                        </a:solidFill>
                        <a:latin typeface="Cambria Math" panose="02040503050406030204" pitchFamily="18" charset="0"/>
                        <a:cs typeface="Calibri" panose="020F0502020204030204" pitchFamily="34" charset="0"/>
                      </a:rPr>
                      <m:t>= </m:t>
                    </m:r>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𝝁</m:t>
                    </m:r>
                    <m:d>
                      <m:dPr>
                        <m:ctrlP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ctrlPr>
                      </m:dPr>
                      <m:e>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𝒙</m:t>
                        </m:r>
                      </m:e>
                    </m:d>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m:t>
                    </m:r>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𝜿</m:t>
                    </m:r>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m:t>
                    </m:r>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𝝈</m:t>
                    </m:r>
                    <m:d>
                      <m:dPr>
                        <m:ctrlP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ctrlPr>
                      </m:dPr>
                      <m:e>
                        <m:r>
                          <a:rPr lang="en-US" sz="1200" b="1"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𝒙</m:t>
                        </m:r>
                      </m:e>
                    </m:d>
                  </m:oMath>
                </a14:m>
                <a:r>
                  <a:rPr lang="en-US" sz="1200" b="1" dirty="0">
                    <a:solidFill>
                      <a:schemeClr val="bg2">
                        <a:lumMod val="50000"/>
                      </a:schemeClr>
                    </a:solidFill>
                    <a:latin typeface="Calibri" panose="020F0502020204030204" pitchFamily="34" charset="0"/>
                    <a:cs typeface="Calibri" panose="020F0502020204030204" pitchFamily="34" charset="0"/>
                  </a:rPr>
                  <a:t> </a:t>
                </a:r>
                <a:r>
                  <a:rPr lang="en-US" sz="1100" b="1" dirty="0">
                    <a:solidFill>
                      <a:schemeClr val="bg2">
                        <a:lumMod val="50000"/>
                      </a:schemeClr>
                    </a:solidFill>
                    <a:latin typeface="Calibri" panose="020F0502020204030204" pitchFamily="34" charset="0"/>
                    <a:cs typeface="Calibri" panose="020F0502020204030204" pitchFamily="34" charset="0"/>
                  </a:rPr>
                  <a:t>,</a:t>
                </a:r>
                <a14:m>
                  <m:oMath xmlns:m="http://schemas.openxmlformats.org/officeDocument/2006/math">
                    <m:r>
                      <a:rPr lang="en-US" sz="1100" b="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𝑤ℎ𝑒𝑟𝑒</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𝜅</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𝑖𝑠</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𝑎</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𝑝𝑜𝑠𝑖𝑡𝑖𝑣𝑒</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𝑛𝑢𝑚𝑏𝑒𝑟</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𝑡𝑟𝑎𝑑𝑒</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𝑜𝑓𝑓</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𝑝𝑎𝑟𝑎𝑚𝑒𝑡𝑒𝑟</m:t>
                    </m:r>
                    <m:r>
                      <a:rPr lang="en-US" sz="1100" i="1">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m:t>
                    </m:r>
                  </m:oMath>
                </a14:m>
                <a:endParaRPr lang="en-US" sz="1100" dirty="0">
                  <a:solidFill>
                    <a:schemeClr val="bg2">
                      <a:lumMod val="50000"/>
                    </a:schemeClr>
                  </a:solidFill>
                  <a:latin typeface="Calibri" panose="020F0502020204030204" pitchFamily="34" charset="0"/>
                  <a:cs typeface="Calibri" panose="020F0502020204030204" pitchFamily="34" charset="0"/>
                </a:endParaRPr>
              </a:p>
              <a:p>
                <a:pPr lvl="1" algn="just"/>
                <a:endParaRPr lang="en-US" sz="1200" b="1" dirty="0">
                  <a:solidFill>
                    <a:srgbClr val="002060"/>
                  </a:solidFill>
                  <a:latin typeface="Calibri" panose="020F0502020204030204" pitchFamily="34" charset="0"/>
                  <a:cs typeface="Calibri" panose="020F0502020204030204" pitchFamily="34" charset="0"/>
                </a:endParaRPr>
              </a:p>
              <a:p>
                <a:pPr lvl="1" algn="just"/>
                <a:endParaRPr lang="en-US" sz="1200" b="1" dirty="0">
                  <a:solidFill>
                    <a:srgbClr val="00206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endParaRPr lang="en-US" sz="1200" dirty="0">
                  <a:solidFill>
                    <a:srgbClr val="00206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endParaRPr lang="en-US" sz="1200" dirty="0">
                  <a:solidFill>
                    <a:srgbClr val="002060"/>
                  </a:solidFill>
                  <a:latin typeface="Calibri" panose="020F0502020204030204" pitchFamily="34" charset="0"/>
                  <a:cs typeface="Calibri" panose="020F0502020204030204" pitchFamily="34" charset="0"/>
                </a:endParaRPr>
              </a:p>
            </p:txBody>
          </p:sp>
        </mc:Choice>
        <mc:Fallback>
          <p:sp>
            <p:nvSpPr>
              <p:cNvPr id="22" name="Rectangle 21"/>
              <p:cNvSpPr>
                <a:spLocks noRot="1" noChangeAspect="1" noMove="1" noResize="1" noEditPoints="1" noAdjustHandles="1" noChangeArrowheads="1" noChangeShapeType="1" noTextEdit="1"/>
              </p:cNvSpPr>
              <p:nvPr/>
            </p:nvSpPr>
            <p:spPr>
              <a:xfrm>
                <a:off x="1724002" y="1172776"/>
                <a:ext cx="8706382" cy="5775364"/>
              </a:xfrm>
              <a:prstGeom prst="rect">
                <a:avLst/>
              </a:prstGeom>
              <a:blipFill rotWithShape="1">
                <a:blip r:embed="rId1"/>
                <a:stretch>
                  <a:fillRect l="-7" t="-10" r="6"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293277" y="6234615"/>
                <a:ext cx="8264106" cy="492443"/>
              </a:xfrm>
              <a:prstGeom prst="rect">
                <a:avLst/>
              </a:prstGeom>
              <a:noFill/>
            </p:spPr>
            <p:txBody>
              <a:bodyPr wrap="square" rtlCol="0">
                <a:spAutoFit/>
              </a:bodyPr>
              <a:lstStyle/>
              <a:p>
                <a14:m>
                  <m:oMathPara xmlns:m="http://schemas.openxmlformats.org/officeDocument/2006/math">
                    <m:oMathParaPr>
                      <m:jc m:val="left"/>
                    </m:oMathParaPr>
                    <m:oMath xmlns:m="http://schemas.openxmlformats.org/officeDocument/2006/math">
                      <m:r>
                        <a:rPr lang="en-US" altLang="en-US" sz="1200" b="1" i="1">
                          <a:solidFill>
                            <a:srgbClr val="404040"/>
                          </a:solidFill>
                          <a:latin typeface="Cambria Math" panose="02040503050406030204" pitchFamily="18" charset="0"/>
                        </a:rPr>
                        <m:t>𝐍</m:t>
                      </m:r>
                      <m:r>
                        <a:rPr lang="en-US" altLang="en-US" sz="1200" b="1">
                          <a:solidFill>
                            <a:srgbClr val="404040"/>
                          </a:solidFill>
                          <a:latin typeface="Cambria Math" panose="02040503050406030204" pitchFamily="18" charset="0"/>
                        </a:rPr>
                        <m:t>𝐨𝐭𝐞</m:t>
                      </m:r>
                      <m:r>
                        <a:rPr lang="en-US" altLang="en-US" sz="1200">
                          <a:solidFill>
                            <a:srgbClr val="404040"/>
                          </a:solidFill>
                          <a:latin typeface="Cambria Math" panose="02040503050406030204" pitchFamily="18" charset="0"/>
                        </a:rPr>
                        <m:t>− </m:t>
                      </m:r>
                      <m:r>
                        <m:rPr>
                          <m:sty m:val="p"/>
                        </m:rPr>
                        <a:rPr lang="en-US" altLang="en-US" sz="1200">
                          <a:solidFill>
                            <a:srgbClr val="404040"/>
                          </a:solidFill>
                          <a:latin typeface="Cambria Math" panose="02040503050406030204" pitchFamily="18" charset="0"/>
                        </a:rPr>
                        <m:t>Φ</m:t>
                      </m:r>
                      <m:r>
                        <a:rPr lang="en-US" altLang="en-US" sz="1200" i="1">
                          <a:solidFill>
                            <a:srgbClr val="404040"/>
                          </a:solidFill>
                          <a:latin typeface="Cambria Math" panose="02040503050406030204" pitchFamily="18" charset="0"/>
                        </a:rPr>
                        <m:t>;</m:t>
                      </m:r>
                      <m:r>
                        <a:rPr lang="en-US" altLang="en-US" sz="1200" i="1">
                          <a:solidFill>
                            <a:srgbClr val="404040"/>
                          </a:solidFill>
                          <a:latin typeface="Cambria Math" panose="02040503050406030204" pitchFamily="18" charset="0"/>
                        </a:rPr>
                        <m:t>𝜙</m:t>
                      </m:r>
                      <m:r>
                        <a:rPr lang="en-US" altLang="en-US" sz="1200" i="1">
                          <a:solidFill>
                            <a:srgbClr val="404040"/>
                          </a:solidFill>
                          <a:latin typeface="Cambria Math" panose="02040503050406030204" pitchFamily="18" charset="0"/>
                        </a:rPr>
                        <m:t>:</m:t>
                      </m:r>
                      <m:r>
                        <a:rPr lang="en-US" altLang="en-US" sz="1200" i="1">
                          <a:solidFill>
                            <a:srgbClr val="404040"/>
                          </a:solidFill>
                          <a:latin typeface="Cambria Math" panose="02040503050406030204" pitchFamily="18" charset="0"/>
                        </a:rPr>
                        <m:t>𝐶𝐷𝐹</m:t>
                      </m:r>
                      <m:r>
                        <a:rPr lang="en-US" altLang="en-US" sz="1200" i="1">
                          <a:solidFill>
                            <a:srgbClr val="404040"/>
                          </a:solidFill>
                          <a:latin typeface="Cambria Math" panose="02040503050406030204" pitchFamily="18" charset="0"/>
                        </a:rPr>
                        <m:t> </m:t>
                      </m:r>
                      <m:r>
                        <a:rPr lang="en-US" altLang="en-US" sz="1200" i="1">
                          <a:solidFill>
                            <a:srgbClr val="404040"/>
                          </a:solidFill>
                          <a:latin typeface="Cambria Math" panose="02040503050406030204" pitchFamily="18" charset="0"/>
                        </a:rPr>
                        <m:t>𝑎𝑛𝑑</m:t>
                      </m:r>
                      <m:r>
                        <a:rPr lang="en-US" altLang="en-US" sz="1200" i="1">
                          <a:solidFill>
                            <a:srgbClr val="404040"/>
                          </a:solidFill>
                          <a:latin typeface="Cambria Math" panose="02040503050406030204" pitchFamily="18" charset="0"/>
                        </a:rPr>
                        <m:t> </m:t>
                      </m:r>
                      <m:r>
                        <a:rPr lang="en-US" altLang="en-US" sz="1200" i="1">
                          <a:solidFill>
                            <a:srgbClr val="404040"/>
                          </a:solidFill>
                          <a:latin typeface="Cambria Math" panose="02040503050406030204" pitchFamily="18" charset="0"/>
                        </a:rPr>
                        <m:t>𝑃𝐷𝐹</m:t>
                      </m:r>
                      <m:r>
                        <a:rPr lang="en-US" altLang="en-US" sz="1200" i="1">
                          <a:solidFill>
                            <a:srgbClr val="404040"/>
                          </a:solidFill>
                          <a:latin typeface="Cambria Math" panose="02040503050406030204" pitchFamily="18" charset="0"/>
                        </a:rPr>
                        <m:t> </m:t>
                      </m:r>
                      <m:r>
                        <a:rPr lang="en-US" altLang="en-US" sz="1200" i="1">
                          <a:solidFill>
                            <a:srgbClr val="404040"/>
                          </a:solidFill>
                          <a:latin typeface="Cambria Math" panose="02040503050406030204" pitchFamily="18" charset="0"/>
                        </a:rPr>
                        <m:t>𝑜𝑓</m:t>
                      </m:r>
                      <m:r>
                        <a:rPr lang="en-US" altLang="en-US" sz="1200" i="1">
                          <a:solidFill>
                            <a:srgbClr val="404040"/>
                          </a:solidFill>
                          <a:latin typeface="Cambria Math" panose="02040503050406030204" pitchFamily="18" charset="0"/>
                        </a:rPr>
                        <m:t> </m:t>
                      </m:r>
                      <m:r>
                        <a:rPr lang="en-US" altLang="en-US" sz="1200" i="1">
                          <a:solidFill>
                            <a:srgbClr val="404040"/>
                          </a:solidFill>
                          <a:latin typeface="Cambria Math" panose="02040503050406030204" pitchFamily="18" charset="0"/>
                        </a:rPr>
                        <m:t>𝑠𝑡𝑎𝑛𝑑𝑎𝑟𝑑</m:t>
                      </m:r>
                      <m:r>
                        <a:rPr lang="en-US" altLang="en-US" sz="1200" i="1">
                          <a:solidFill>
                            <a:srgbClr val="404040"/>
                          </a:solidFill>
                          <a:latin typeface="Cambria Math" panose="02040503050406030204" pitchFamily="18" charset="0"/>
                        </a:rPr>
                        <m:t> </m:t>
                      </m:r>
                      <m:r>
                        <a:rPr lang="en-US" altLang="en-US" sz="1200" i="1">
                          <a:solidFill>
                            <a:srgbClr val="404040"/>
                          </a:solidFill>
                          <a:latin typeface="Cambria Math" panose="02040503050406030204" pitchFamily="18" charset="0"/>
                        </a:rPr>
                        <m:t>𝑛𝑜𝑟𝑚𝑎𝑙</m:t>
                      </m:r>
                      <m:r>
                        <a:rPr lang="en-US" altLang="en-US" sz="1200" i="1">
                          <a:solidFill>
                            <a:srgbClr val="404040"/>
                          </a:solidFill>
                          <a:latin typeface="Cambria Math" panose="02040503050406030204" pitchFamily="18" charset="0"/>
                        </a:rPr>
                        <m:t> </m:t>
                      </m:r>
                      <m:r>
                        <a:rPr lang="en-US" altLang="en-US" sz="1200" i="1">
                          <a:solidFill>
                            <a:srgbClr val="404040"/>
                          </a:solidFill>
                          <a:latin typeface="Cambria Math" panose="02040503050406030204" pitchFamily="18" charset="0"/>
                        </a:rPr>
                        <m:t>𝑑𝑖𝑠𝑡𝑟𝑖𝑏𝑢𝑡𝑖𝑜𝑛</m:t>
                      </m:r>
                      <m:r>
                        <a:rPr lang="en-US" altLang="en-US" sz="1200" i="1">
                          <a:solidFill>
                            <a:srgbClr val="404040"/>
                          </a:solidFill>
                          <a:latin typeface="Cambria Math" panose="02040503050406030204" pitchFamily="18" charset="0"/>
                        </a:rPr>
                        <m:t>, </m:t>
                      </m:r>
                      <m:r>
                        <a:rPr lang="en-US" altLang="en-US" sz="1200" i="1">
                          <a:solidFill>
                            <a:srgbClr val="404040"/>
                          </a:solidFill>
                          <a:latin typeface="Cambria Math" panose="02040503050406030204" pitchFamily="18" charset="0"/>
                        </a:rPr>
                        <m:t>𝑟𝑒𝑠𝑝𝑒𝑐𝑡𝑖𝑣𝑒𝑙𝑦</m:t>
                      </m:r>
                      <m:r>
                        <a:rPr lang="en-US" altLang="en-US" sz="1200" i="1">
                          <a:solidFill>
                            <a:srgbClr val="404040"/>
                          </a:solidFill>
                          <a:latin typeface="Cambria Math" panose="02040503050406030204" pitchFamily="18" charset="0"/>
                        </a:rPr>
                        <m:t> </m:t>
                      </m:r>
                    </m:oMath>
                  </m:oMathPara>
                </a14:m>
                <a:endParaRPr lang="en-US" altLang="en-US" sz="1200" dirty="0">
                  <a:solidFill>
                    <a:srgbClr val="404040"/>
                  </a:solidFill>
                  <a:latin typeface="Open Sans"/>
                </a:endParaRPr>
              </a:p>
              <a:p>
                <a14:m>
                  <m:oMathPara xmlns:m="http://schemas.openxmlformats.org/officeDocument/2006/math">
                    <m:oMathParaPr>
                      <m:jc m:val="centerGroup"/>
                    </m:oMathParaPr>
                    <m:oMath xmlns:m="http://schemas.openxmlformats.org/officeDocument/2006/math">
                      <m:r>
                        <m:rPr>
                          <m:nor/>
                        </m:rPr>
                        <a:rPr lang="en-US" altLang="en-US" sz="300" dirty="0">
                          <a:latin typeface="Cambria Math" panose="02040503050406030204" pitchFamily="18" charset="0"/>
                        </a:rPr>
                        <m:t> </m:t>
                      </m:r>
                    </m:oMath>
                  </m:oMathPara>
                </a14:m>
                <a:endParaRPr lang="en-US" altLang="en-US" sz="1200" dirty="0"/>
              </a:p>
              <a:p>
                <a:endParaRPr lang="en-US" sz="1100" dirty="0"/>
              </a:p>
            </p:txBody>
          </p:sp>
        </mc:Choice>
        <mc:Fallback>
          <p:sp>
            <p:nvSpPr>
              <p:cNvPr id="6" name="TextBox 5"/>
              <p:cNvSpPr txBox="1">
                <a:spLocks noRot="1" noChangeAspect="1" noMove="1" noResize="1" noEditPoints="1" noAdjustHandles="1" noChangeArrowheads="1" noChangeShapeType="1" noTextEdit="1"/>
              </p:cNvSpPr>
              <p:nvPr/>
            </p:nvSpPr>
            <p:spPr>
              <a:xfrm>
                <a:off x="2293277" y="6234615"/>
                <a:ext cx="8264106" cy="492443"/>
              </a:xfrm>
              <a:prstGeom prst="rect">
                <a:avLst/>
              </a:prstGeom>
              <a:blipFill rotWithShape="1">
                <a:blip r:embed="rId2"/>
                <a:stretch>
                  <a:fillRect l="-4" t="-38" r="6" b="102"/>
                </a:stretch>
              </a:blipFill>
            </p:spPr>
            <p:txBody>
              <a:bodyPr/>
              <a:lstStyle/>
              <a:p>
                <a:r>
                  <a:rPr lang="zh-CN" altLang="en-US">
                    <a:noFill/>
                  </a:rPr>
                  <a:t> </a:t>
                </a:r>
              </a:p>
            </p:txBody>
          </p:sp>
        </mc:Fallback>
      </mc:AlternateContent>
      <p:sp>
        <p:nvSpPr>
          <p:cNvPr id="8" name="Rectangle 1"/>
          <p:cNvSpPr>
            <a:spLocks noChangeArrowheads="1"/>
          </p:cNvSpPr>
          <p:nvPr/>
        </p:nvSpPr>
        <p:spPr bwMode="auto">
          <a:xfrm>
            <a:off x="-893222" y="525753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en-US"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Grid Search Output</a:t>
            </a:r>
            <a:endParaRPr lang="en-US" sz="2200" dirty="0">
              <a:solidFill>
                <a:schemeClr val="tx2"/>
              </a:solidFill>
            </a:endParaRPr>
          </a:p>
          <a:p>
            <a:endParaRPr lang="en-US" sz="2200" dirty="0">
              <a:solidFill>
                <a:schemeClr val="tx2"/>
              </a:solidFill>
            </a:endParaRPr>
          </a:p>
        </p:txBody>
      </p:sp>
      <p:sp>
        <p:nvSpPr>
          <p:cNvPr id="16" name="TextBox 15"/>
          <p:cNvSpPr txBox="1"/>
          <p:nvPr/>
        </p:nvSpPr>
        <p:spPr>
          <a:xfrm>
            <a:off x="1867936" y="5863088"/>
            <a:ext cx="8693550" cy="861774"/>
          </a:xfrm>
          <a:prstGeom prst="rect">
            <a:avLst/>
          </a:prstGeom>
          <a:noFill/>
          <a:ln>
            <a:noFill/>
          </a:ln>
        </p:spPr>
        <p:txBody>
          <a:bodyPr wrap="square" rtlCol="0">
            <a:spAutoFit/>
          </a:bodyPr>
          <a:lstStyle/>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Selecting a model with complexity constraints gives us a performance similar to the that achieved in the Bayesian optimization models</a:t>
            </a: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nvGraphicFramePr>
        <p:xfrm>
          <a:off x="2018064" y="834228"/>
          <a:ext cx="8308430" cy="5028861"/>
        </p:xfrm>
        <a:graphic>
          <a:graphicData uri="http://schemas.openxmlformats.org/drawingml/2006/table">
            <a:tbl>
              <a:tblPr/>
              <a:tblGrid>
                <a:gridCol w="597040"/>
                <a:gridCol w="597040"/>
                <a:gridCol w="597040"/>
                <a:gridCol w="597040"/>
                <a:gridCol w="1240905"/>
                <a:gridCol w="994784"/>
                <a:gridCol w="1050878"/>
                <a:gridCol w="746004"/>
                <a:gridCol w="597040"/>
                <a:gridCol w="693619"/>
                <a:gridCol w="597040"/>
              </a:tblGrid>
              <a:tr h="220551">
                <a:tc>
                  <a:txBody>
                    <a:bodyPr/>
                    <a:lstStyle/>
                    <a:p>
                      <a:pPr algn="ctr" rtl="0" fontAlgn="ctr"/>
                      <a:r>
                        <a:rPr lang="en-US" sz="1000" b="1" i="0" u="none" strike="noStrike">
                          <a:solidFill>
                            <a:srgbClr val="FFFFFF"/>
                          </a:solidFill>
                          <a:effectLst/>
                          <a:latin typeface="Calibri" panose="020F0502020204030204" pitchFamily="34" charset="0"/>
                        </a:rPr>
                        <a:t>Round</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Depth</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Min Rows</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Learn Rate</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Development AUC</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Validation AUC</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Development KS</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Validation KS</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 Trees</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 Variables</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000" b="1" i="0" u="none" strike="noStrike">
                          <a:solidFill>
                            <a:srgbClr val="FFFFFF"/>
                          </a:solidFill>
                          <a:effectLst/>
                          <a:latin typeface="Calibri" panose="020F0502020204030204" pitchFamily="34" charset="0"/>
                        </a:rPr>
                        <a:t>Overfit</a:t>
                      </a:r>
                      <a:endParaRPr lang="en-US" sz="1000" b="1" i="0" u="none" strike="noStrike">
                        <a:solidFill>
                          <a:srgbClr val="FFFFFF"/>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157537">
                <a:tc>
                  <a:txBody>
                    <a:bodyPr/>
                    <a:lstStyle/>
                    <a:p>
                      <a:pPr algn="ctr" fontAlgn="ctr"/>
                      <a:r>
                        <a:rPr lang="en-US" sz="1000" b="0" i="0" u="none" strike="noStrike" dirty="0">
                          <a:solidFill>
                            <a:srgbClr val="000000"/>
                          </a:solidFill>
                          <a:effectLst/>
                          <a:latin typeface="Calibri" panose="020F0502020204030204" pitchFamily="34" charset="0"/>
                        </a:rPr>
                        <a:t>1</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6</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500</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0.03</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0.7893</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0.7814</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43.46%</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42.21%</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685</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106</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1.01%</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r h="157537">
                <a:tc>
                  <a:txBody>
                    <a:bodyPr/>
                    <a:lstStyle/>
                    <a:p>
                      <a:pPr algn="ctr" fontAlgn="ctr"/>
                      <a:r>
                        <a:rPr lang="en-US" sz="1000" b="0" i="0" u="none" strike="noStrike">
                          <a:solidFill>
                            <a:srgbClr val="000000"/>
                          </a:solidFill>
                          <a:effectLst/>
                          <a:latin typeface="Calibri" panose="020F0502020204030204" pitchFamily="34" charset="0"/>
                        </a:rPr>
                        <a:t>2</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472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1.02%</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3</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42.20%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687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1.04%</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4</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42.27%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460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1.04%</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5</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42.15%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652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1.04%</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6</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42.23%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457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1.04%</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7</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0.7889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42.19%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457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0.97%</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8</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0.7889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43.35%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42.16%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675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0.98%</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9</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43.55%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42.24%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370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1.10%</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dirty="0">
                          <a:solidFill>
                            <a:srgbClr val="000000"/>
                          </a:solidFill>
                          <a:effectLst/>
                          <a:latin typeface="Calibri" panose="020F0502020204030204" pitchFamily="34" charset="0"/>
                        </a:rPr>
                        <a:t>10</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382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1.10%</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dirty="0">
                          <a:solidFill>
                            <a:srgbClr val="000000"/>
                          </a:solidFill>
                          <a:effectLst/>
                          <a:latin typeface="Calibri" panose="020F0502020204030204" pitchFamily="34" charset="0"/>
                        </a:rPr>
                        <a:t>11</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0.7811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42.25%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372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1.10%</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dirty="0">
                          <a:solidFill>
                            <a:srgbClr val="000000"/>
                          </a:solidFill>
                          <a:effectLst/>
                          <a:latin typeface="Calibri" panose="020F0502020204030204" pitchFamily="34" charset="0"/>
                        </a:rPr>
                        <a:t>12</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panose="020F0502020204030204" pitchFamily="34" charset="0"/>
                        </a:rPr>
                        <a:t>5</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panose="020F0502020204030204" pitchFamily="34" charset="0"/>
                        </a:rPr>
                        <a:t>500</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panose="020F0502020204030204" pitchFamily="34" charset="0"/>
                        </a:rPr>
                        <a:t>0.07</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panose="020F0502020204030204" pitchFamily="34" charset="0"/>
                        </a:rPr>
                        <a:t>0.7891</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panose="020F0502020204030204" pitchFamily="34" charset="0"/>
                        </a:rPr>
                        <a:t>0.7810</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panose="020F0502020204030204" pitchFamily="34" charset="0"/>
                        </a:rPr>
                        <a:t>43.32%</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panose="020F0502020204030204" pitchFamily="34" charset="0"/>
                        </a:rPr>
                        <a:t>42.27%</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panose="020F0502020204030204" pitchFamily="34" charset="0"/>
                        </a:rPr>
                        <a:t>377</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panose="020F0502020204030204" pitchFamily="34" charset="0"/>
                        </a:rPr>
                        <a:t>106</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Calibri" panose="020F0502020204030204" pitchFamily="34" charset="0"/>
                        </a:rPr>
                        <a:t>1.03%</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57537">
                <a:tc>
                  <a:txBody>
                    <a:bodyPr/>
                    <a:lstStyle/>
                    <a:p>
                      <a:pPr algn="ctr" fontAlgn="ctr"/>
                      <a:r>
                        <a:rPr lang="en-US" sz="1000" b="0" i="0" u="none" strike="noStrike" dirty="0">
                          <a:solidFill>
                            <a:srgbClr val="000000"/>
                          </a:solidFill>
                          <a:effectLst/>
                          <a:latin typeface="Calibri" panose="020F0502020204030204" pitchFamily="34" charset="0"/>
                        </a:rPr>
                        <a:t>13</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6</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500</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0.1</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0.7896</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0.7809</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43.37%</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42.23%</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285</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103</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1.11%</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57537">
                <a:tc>
                  <a:txBody>
                    <a:bodyPr/>
                    <a:lstStyle/>
                    <a:p>
                      <a:pPr algn="ctr" fontAlgn="ctr"/>
                      <a:r>
                        <a:rPr lang="en-US" sz="1000" b="0" i="0" u="none" strike="noStrike">
                          <a:solidFill>
                            <a:srgbClr val="000000"/>
                          </a:solidFill>
                          <a:effectLst/>
                          <a:latin typeface="Calibri" panose="020F0502020204030204" pitchFamily="34" charset="0"/>
                        </a:rPr>
                        <a:t>14</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42.15%</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285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1.11%</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15</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43.15%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42.00%</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0.90%</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16</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43.31%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42.19%</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280</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106</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1.05%</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17</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0.7898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42.21%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282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1.15%</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18</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0.7881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43.15%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42.04%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480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0.95%</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19</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0.7882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43.18%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42.15%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392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0.97%</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20</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43.22%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510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0.84%</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21</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0.7869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43.17%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510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0.82%</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22</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43.28%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0.86%</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23</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43.19%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0.86%</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24</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43.32%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0.93%</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25</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43.43%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42.28%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445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0.93%</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26</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43.19%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745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0.89%</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27</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43.26%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42.21%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747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0.89%</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28</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0.07</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0.7876</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43.39%</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415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0.93%</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a:solidFill>
                            <a:srgbClr val="000000"/>
                          </a:solidFill>
                          <a:effectLst/>
                          <a:latin typeface="Calibri" panose="020F0502020204030204" pitchFamily="34" charset="0"/>
                        </a:rPr>
                        <a:t>29</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0.03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0.7802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43.22%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42.32%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720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104</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0.88%</a:t>
                      </a:r>
                      <a:endParaRPr lang="en-US" sz="1000" b="0" i="0" u="none" strike="noStrike">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537">
                <a:tc>
                  <a:txBody>
                    <a:bodyPr/>
                    <a:lstStyle/>
                    <a:p>
                      <a:pPr algn="ctr" fontAlgn="ctr"/>
                      <a:r>
                        <a:rPr lang="en-US" sz="1000" b="0" i="0" u="none" strike="noStrike" dirty="0">
                          <a:solidFill>
                            <a:srgbClr val="000000"/>
                          </a:solidFill>
                          <a:effectLst/>
                          <a:latin typeface="Calibri" panose="020F0502020204030204" pitchFamily="34" charset="0"/>
                        </a:rPr>
                        <a:t>30</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1000</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0.07</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0.7873</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0.7802</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43.30%</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42.21%</a:t>
                      </a:r>
                      <a:endParaRPr lang="en-US" sz="1000" b="0" i="0" u="none" strike="noStrike" dirty="0">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432</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101</a:t>
                      </a:r>
                      <a:endParaRPr lang="en-US" sz="1000" b="0" i="0" u="none" strike="noStrike">
                        <a:solidFill>
                          <a:srgbClr val="000000"/>
                        </a:solidFill>
                        <a:effectLst/>
                        <a:latin typeface="Calibri" panose="020F0502020204030204" pitchFamily="34" charset="0"/>
                      </a:endParaRPr>
                    </a:p>
                  </a:txBody>
                  <a:tcPr marL="7877" marR="7877" marT="7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0.91%</a:t>
                      </a:r>
                      <a:endParaRPr lang="en-US" sz="1000" b="0" i="0" u="none" strike="noStrike" dirty="0">
                        <a:solidFill>
                          <a:srgbClr val="000000"/>
                        </a:solidFill>
                        <a:effectLst/>
                        <a:latin typeface="Calibri" panose="020F050202020403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914400"/>
            <a:ext cx="2120660" cy="4425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943100" y="1295400"/>
            <a:ext cx="2186077" cy="2743200"/>
          </a:xfrm>
          <a:prstGeom prst="rect">
            <a:avLst/>
          </a:prstGeom>
          <a:noFill/>
        </p:spPr>
        <p:txBody>
          <a:bodyPr wrap="square" rtlCol="0" anchor="t">
            <a:noAutofit/>
          </a:bodyPr>
          <a:lstStyle/>
          <a:p>
            <a:r>
              <a:rPr lang="en-US" sz="2800" b="1" i="1" dirty="0">
                <a:solidFill>
                  <a:schemeClr val="bg1"/>
                </a:solidFill>
                <a:latin typeface="Calibri" panose="020F0502020204030204" pitchFamily="34" charset="0"/>
                <a:ea typeface="ヒラギノ角ゴ Pro W3" charset="0"/>
                <a:cs typeface="Calibri" panose="020F0502020204030204" pitchFamily="34" charset="0"/>
              </a:rPr>
              <a:t>Bayesian Optimization</a:t>
            </a:r>
            <a:endParaRPr lang="en-US" sz="2800" b="1" i="1"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TextBox 3"/>
          <p:cNvSpPr txBox="1"/>
          <p:nvPr/>
        </p:nvSpPr>
        <p:spPr>
          <a:xfrm>
            <a:off x="4339590" y="918724"/>
            <a:ext cx="5943600" cy="4421038"/>
          </a:xfrm>
          <a:prstGeom prst="rect">
            <a:avLst/>
          </a:prstGeom>
          <a:noFill/>
        </p:spPr>
        <p:txBody>
          <a:bodyPr wrap="square" rtlCol="0" anchor="ctr" anchorCtr="0">
            <a:noAutofit/>
          </a:bodyPr>
          <a:lstStyle/>
          <a:p>
            <a:pPr marL="457200" indent="-457200">
              <a:buFont typeface="+mj-lt"/>
              <a:buAutoNum type="arabicPeriod"/>
            </a:pPr>
            <a:r>
              <a:rPr lang="en-US" i="1" dirty="0">
                <a:solidFill>
                  <a:srgbClr val="404040"/>
                </a:solidFill>
                <a:latin typeface="Calibri" panose="020F0502020204030204" pitchFamily="34" charset="0"/>
                <a:cs typeface="Calibri" panose="020F0502020204030204" pitchFamily="34" charset="0"/>
              </a:rPr>
              <a:t>Hyper-Parameter Tuning</a:t>
            </a:r>
            <a:endParaRPr lang="en-US" i="1" dirty="0">
              <a:solidFill>
                <a:srgbClr val="404040"/>
              </a:solidFill>
              <a:latin typeface="Calibri" panose="020F0502020204030204" pitchFamily="34" charset="0"/>
              <a:cs typeface="Calibri" panose="020F0502020204030204" pitchFamily="34" charset="0"/>
            </a:endParaRPr>
          </a:p>
          <a:p>
            <a:pPr marL="457200" indent="-457200">
              <a:buFont typeface="+mj-lt"/>
              <a:buAutoNum type="arabicPeriod"/>
            </a:pPr>
            <a:r>
              <a:rPr lang="en-US" i="1" dirty="0">
                <a:solidFill>
                  <a:srgbClr val="404040"/>
                </a:solidFill>
                <a:latin typeface="Calibri" panose="020F0502020204030204" pitchFamily="34" charset="0"/>
                <a:cs typeface="Calibri" panose="020F0502020204030204" pitchFamily="34" charset="0"/>
              </a:rPr>
              <a:t>Bayesian Optimization</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Overview</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Surrogate model</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Acquisition Function</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Illustration</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Practical Implementation</a:t>
            </a:r>
            <a:endParaRPr lang="en-US" i="1" dirty="0">
              <a:solidFill>
                <a:srgbClr val="404040"/>
              </a:solidFill>
              <a:latin typeface="Calibri" panose="020F0502020204030204" pitchFamily="34" charset="0"/>
              <a:cs typeface="Calibri" panose="020F0502020204030204" pitchFamily="34" charset="0"/>
            </a:endParaRPr>
          </a:p>
          <a:p>
            <a:pPr marL="457200" indent="-457200">
              <a:buFont typeface="+mj-lt"/>
              <a:buAutoNum type="arabicPeriod"/>
            </a:pPr>
            <a:r>
              <a:rPr lang="en-US" i="1" dirty="0">
                <a:solidFill>
                  <a:srgbClr val="404040"/>
                </a:solidFill>
                <a:latin typeface="Calibri" panose="020F0502020204030204" pitchFamily="34" charset="0"/>
                <a:cs typeface="Calibri" panose="020F0502020204030204" pitchFamily="34" charset="0"/>
              </a:rPr>
              <a:t>PIL model Use Case</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UW model – optimization problem</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Number of iterations</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Model Selection</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Effect of Kappa</a:t>
            </a:r>
            <a:endParaRPr lang="en-US" i="1" dirty="0">
              <a:solidFill>
                <a:srgbClr val="40404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i="1" dirty="0">
                <a:solidFill>
                  <a:srgbClr val="404040"/>
                </a:solidFill>
                <a:latin typeface="Calibri" panose="020F0502020204030204" pitchFamily="34" charset="0"/>
                <a:cs typeface="Calibri" panose="020F0502020204030204" pitchFamily="34" charset="0"/>
              </a:rPr>
              <a:t>Grid Search vs BOT</a:t>
            </a:r>
            <a:endParaRPr lang="en-US" i="1" dirty="0">
              <a:solidFill>
                <a:srgbClr val="404040"/>
              </a:solidFill>
              <a:latin typeface="Calibri" panose="020F0502020204030204" pitchFamily="34" charset="0"/>
              <a:cs typeface="Calibri" panose="020F0502020204030204" pitchFamily="34" charset="0"/>
            </a:endParaRPr>
          </a:p>
          <a:p>
            <a:pPr marL="457200" indent="-457200">
              <a:buFont typeface="+mj-lt"/>
              <a:buAutoNum type="arabicPeriod"/>
            </a:pPr>
            <a:r>
              <a:rPr lang="en-US" i="1" dirty="0">
                <a:solidFill>
                  <a:srgbClr val="404040"/>
                </a:solidFill>
                <a:latin typeface="Calibri" panose="020F0502020204030204" pitchFamily="34" charset="0"/>
                <a:cs typeface="Calibri" panose="020F0502020204030204" pitchFamily="34" charset="0"/>
              </a:rPr>
              <a:t>Conclusion</a:t>
            </a:r>
            <a:endParaRPr lang="en-US" i="1" dirty="0">
              <a:solidFill>
                <a:srgbClr val="404040"/>
              </a:solidFill>
              <a:latin typeface="Calibri" panose="020F0502020204030204" pitchFamily="34" charset="0"/>
              <a:cs typeface="Calibri" panose="020F0502020204030204" pitchFamily="34" charset="0"/>
            </a:endParaRPr>
          </a:p>
          <a:p>
            <a:pPr marL="457200" indent="-457200">
              <a:buFont typeface="+mj-lt"/>
              <a:buAutoNum type="arabicPeriod"/>
            </a:pPr>
            <a:r>
              <a:rPr lang="en-US" i="1" dirty="0">
                <a:solidFill>
                  <a:srgbClr val="404040"/>
                </a:solidFill>
                <a:latin typeface="Calibri" panose="020F0502020204030204" pitchFamily="34" charset="0"/>
                <a:cs typeface="Calibri" panose="020F0502020204030204" pitchFamily="34" charset="0"/>
              </a:rPr>
              <a:t>Appendix</a:t>
            </a:r>
            <a:endParaRPr lang="en-US" i="1" dirty="0">
              <a:solidFill>
                <a:srgbClr val="404040"/>
              </a:solidFill>
              <a:latin typeface="Calibri" panose="020F0502020204030204" pitchFamily="34" charset="0"/>
              <a:cs typeface="Calibri" panose="020F0502020204030204" pitchFamily="34" charset="0"/>
            </a:endParaRPr>
          </a:p>
        </p:txBody>
      </p:sp>
      <p:sp>
        <p:nvSpPr>
          <p:cNvPr id="6"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Agenda</a:t>
            </a:r>
            <a:endParaRPr lang="en-US" sz="2200"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Hyper-Parameter Tuning</a:t>
            </a:r>
            <a:endParaRPr lang="en-US" sz="2200" dirty="0">
              <a:solidFill>
                <a:schemeClr val="tx2"/>
              </a:solidFill>
            </a:endParaRPr>
          </a:p>
        </p:txBody>
      </p:sp>
      <p:sp>
        <p:nvSpPr>
          <p:cNvPr id="10" name="TextBox 9"/>
          <p:cNvSpPr txBox="1"/>
          <p:nvPr/>
        </p:nvSpPr>
        <p:spPr>
          <a:xfrm>
            <a:off x="1666919" y="808756"/>
            <a:ext cx="8618945" cy="523220"/>
          </a:xfrm>
          <a:prstGeom prst="rect">
            <a:avLst/>
          </a:prstGeom>
          <a:noFill/>
        </p:spPr>
        <p:txBody>
          <a:bodyPr wrap="square" rtlCol="0">
            <a:spAutoFit/>
          </a:bodyPr>
          <a:lstStyle/>
          <a:p>
            <a:pPr algn="just"/>
            <a:r>
              <a:rPr lang="en-US" sz="1400" i="1" kern="0" dirty="0">
                <a:solidFill>
                  <a:srgbClr val="002060"/>
                </a:solidFill>
                <a:latin typeface="Calibri" panose="020F0502020204030204" pitchFamily="34" charset="0"/>
                <a:ea typeface="Gulim" pitchFamily="34" charset="-127"/>
                <a:cs typeface="Calibri" panose="020F0502020204030204" pitchFamily="34" charset="0"/>
              </a:rPr>
              <a:t>In machine learning, hyper-parameter optimization is the problem of choosing a set of optimal hyper-parameters for a learning algorithm</a:t>
            </a:r>
            <a:endParaRPr lang="en-US" sz="1400" i="1" kern="0" dirty="0">
              <a:solidFill>
                <a:srgbClr val="002060"/>
              </a:solidFill>
              <a:latin typeface="Calibri" panose="020F0502020204030204" pitchFamily="34" charset="0"/>
              <a:ea typeface="Gulim" pitchFamily="34" charset="-127"/>
              <a:cs typeface="Calibri" panose="020F0502020204030204" pitchFamily="34" charset="0"/>
            </a:endParaRPr>
          </a:p>
        </p:txBody>
      </p:sp>
      <p:sp>
        <p:nvSpPr>
          <p:cNvPr id="11" name="TextBox 10"/>
          <p:cNvSpPr txBox="1"/>
          <p:nvPr/>
        </p:nvSpPr>
        <p:spPr>
          <a:xfrm>
            <a:off x="1731660" y="1704323"/>
            <a:ext cx="8757900" cy="1318826"/>
          </a:xfrm>
          <a:prstGeom prst="roundRect">
            <a:avLst>
              <a:gd name="adj" fmla="val 10287"/>
            </a:avLst>
          </a:prstGeom>
          <a:ln w="9525">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171450" algn="just">
              <a:lnSpc>
                <a:spcPct val="120000"/>
              </a:lnSpc>
              <a:buFont typeface="Wingdings" panose="05000000000000000000" pitchFamily="2" charset="2"/>
              <a:buChar char="Ø"/>
            </a:pPr>
            <a:r>
              <a:rPr lang="en-US" sz="1250" i="1" kern="0" dirty="0">
                <a:solidFill>
                  <a:srgbClr val="404040"/>
                </a:solidFill>
                <a:latin typeface="Calibri" panose="020F0502020204030204" pitchFamily="34" charset="0"/>
                <a:ea typeface="Gulim" pitchFamily="34" charset="-127"/>
                <a:cs typeface="Calibri" panose="020F0502020204030204" pitchFamily="34" charset="0"/>
              </a:rPr>
              <a:t>A model hyper-parameter is a configuration that </a:t>
            </a:r>
            <a:r>
              <a:rPr lang="en-US" sz="1250" i="1" kern="0" dirty="0">
                <a:solidFill>
                  <a:srgbClr val="0070C0"/>
                </a:solidFill>
                <a:latin typeface="Calibri" panose="020F0502020204030204" pitchFamily="34" charset="0"/>
                <a:ea typeface="Gulim" pitchFamily="34" charset="-127"/>
                <a:cs typeface="Calibri" panose="020F0502020204030204" pitchFamily="34" charset="0"/>
              </a:rPr>
              <a:t>is external to the model </a:t>
            </a:r>
            <a:r>
              <a:rPr lang="en-US" sz="1250" i="1" kern="0" dirty="0">
                <a:solidFill>
                  <a:srgbClr val="404040"/>
                </a:solidFill>
                <a:latin typeface="Calibri" panose="020F0502020204030204" pitchFamily="34" charset="0"/>
                <a:ea typeface="Gulim" pitchFamily="34" charset="-127"/>
                <a:cs typeface="Calibri" panose="020F0502020204030204" pitchFamily="34" charset="0"/>
              </a:rPr>
              <a:t>and whose </a:t>
            </a:r>
            <a:r>
              <a:rPr lang="en-US" sz="1250" i="1" kern="0" dirty="0">
                <a:solidFill>
                  <a:srgbClr val="0070C0"/>
                </a:solidFill>
                <a:latin typeface="Calibri" panose="020F0502020204030204" pitchFamily="34" charset="0"/>
                <a:ea typeface="Gulim" pitchFamily="34" charset="-127"/>
                <a:cs typeface="Calibri" panose="020F0502020204030204" pitchFamily="34" charset="0"/>
              </a:rPr>
              <a:t>value cannot be estimated from data</a:t>
            </a:r>
            <a:endParaRPr lang="en-US" sz="1250" i="1" kern="0" dirty="0">
              <a:solidFill>
                <a:srgbClr val="0070C0"/>
              </a:solidFill>
              <a:latin typeface="Calibri" panose="020F0502020204030204" pitchFamily="34" charset="0"/>
              <a:ea typeface="Gulim" pitchFamily="34" charset="-127"/>
              <a:cs typeface="Calibri" panose="020F0502020204030204" pitchFamily="34" charset="0"/>
            </a:endParaRPr>
          </a:p>
          <a:p>
            <a:pPr marL="285750" indent="-171450" algn="just">
              <a:lnSpc>
                <a:spcPct val="120000"/>
              </a:lnSpc>
              <a:buFont typeface="Wingdings" panose="05000000000000000000" pitchFamily="2" charset="2"/>
              <a:buChar char="Ø"/>
            </a:pPr>
            <a:r>
              <a:rPr lang="en-US" sz="1250" i="1" kern="0" dirty="0">
                <a:solidFill>
                  <a:srgbClr val="404040"/>
                </a:solidFill>
                <a:latin typeface="Calibri" panose="020F0502020204030204" pitchFamily="34" charset="0"/>
                <a:ea typeface="Gulim" pitchFamily="34" charset="-127"/>
                <a:cs typeface="Calibri" panose="020F0502020204030204" pitchFamily="34" charset="0"/>
              </a:rPr>
              <a:t>Hyper-Parameters are used in processes to help estimate model parameters</a:t>
            </a:r>
            <a:endParaRPr lang="en-US" sz="1250" i="1" kern="0" dirty="0">
              <a:solidFill>
                <a:srgbClr val="404040"/>
              </a:solidFill>
              <a:latin typeface="Calibri" panose="020F0502020204030204" pitchFamily="34" charset="0"/>
              <a:ea typeface="Gulim" pitchFamily="34" charset="-127"/>
              <a:cs typeface="Calibri" panose="020F0502020204030204" pitchFamily="34" charset="0"/>
            </a:endParaRPr>
          </a:p>
          <a:p>
            <a:pPr marL="285750" indent="-171450" algn="just">
              <a:lnSpc>
                <a:spcPct val="120000"/>
              </a:lnSpc>
              <a:buFont typeface="Wingdings" panose="05000000000000000000" pitchFamily="2" charset="2"/>
              <a:buChar char="Ø"/>
            </a:pPr>
            <a:r>
              <a:rPr lang="en-US" sz="1250" i="1" kern="0" dirty="0">
                <a:solidFill>
                  <a:srgbClr val="404040"/>
                </a:solidFill>
                <a:latin typeface="Calibri" panose="020F0502020204030204" pitchFamily="34" charset="0"/>
                <a:ea typeface="Gulim" pitchFamily="34" charset="-127"/>
                <a:cs typeface="Calibri" panose="020F0502020204030204" pitchFamily="34" charset="0"/>
              </a:rPr>
              <a:t>Some examples of model hyper-parameters include:</a:t>
            </a:r>
            <a:endParaRPr lang="en-US" sz="1250" i="1" kern="0" dirty="0">
              <a:solidFill>
                <a:srgbClr val="404040"/>
              </a:solidFill>
              <a:latin typeface="Calibri" panose="020F0502020204030204" pitchFamily="34" charset="0"/>
              <a:ea typeface="Gulim" pitchFamily="34" charset="-127"/>
              <a:cs typeface="Calibri" panose="020F0502020204030204" pitchFamily="34" charset="0"/>
            </a:endParaRPr>
          </a:p>
          <a:p>
            <a:pPr marL="685800" lvl="1" indent="-114300" algn="just">
              <a:lnSpc>
                <a:spcPct val="120000"/>
              </a:lnSpc>
              <a:buFont typeface="Arial" panose="020B0604020202020204" pitchFamily="34" charset="0"/>
              <a:buChar char="•"/>
            </a:pPr>
            <a:r>
              <a:rPr lang="en-US" sz="1250" i="1" kern="0" dirty="0">
                <a:solidFill>
                  <a:srgbClr val="404040"/>
                </a:solidFill>
                <a:latin typeface="Calibri" panose="020F0502020204030204" pitchFamily="34" charset="0"/>
                <a:ea typeface="Gulim" pitchFamily="34" charset="-127"/>
                <a:cs typeface="Calibri" panose="020F0502020204030204" pitchFamily="34" charset="0"/>
              </a:rPr>
              <a:t>Learn rate, Max depth, Minimum rows</a:t>
            </a:r>
            <a:endParaRPr lang="en-US" sz="1250" i="1" kern="0" dirty="0">
              <a:solidFill>
                <a:srgbClr val="404040"/>
              </a:solidFill>
              <a:latin typeface="Calibri" panose="020F0502020204030204" pitchFamily="34" charset="0"/>
              <a:ea typeface="Gulim" pitchFamily="34" charset="-127"/>
              <a:cs typeface="Calibri" panose="020F0502020204030204" pitchFamily="34" charset="0"/>
            </a:endParaRPr>
          </a:p>
          <a:p>
            <a:pPr marL="685800" lvl="1" indent="-114300" algn="just">
              <a:lnSpc>
                <a:spcPct val="120000"/>
              </a:lnSpc>
              <a:buFont typeface="Arial" panose="020B0604020202020204" pitchFamily="34" charset="0"/>
              <a:buChar char="•"/>
            </a:pPr>
            <a:r>
              <a:rPr lang="en-US" sz="1250" i="1" kern="0" dirty="0">
                <a:solidFill>
                  <a:srgbClr val="404040"/>
                </a:solidFill>
                <a:latin typeface="Calibri" panose="020F0502020204030204" pitchFamily="34" charset="0"/>
                <a:ea typeface="Gulim" pitchFamily="34" charset="-127"/>
                <a:cs typeface="Calibri" panose="020F0502020204030204" pitchFamily="34" charset="0"/>
              </a:rPr>
              <a:t>Alpha, Lambda, Gamma</a:t>
            </a:r>
            <a:endParaRPr lang="en-US" sz="1250" i="1" kern="0" dirty="0">
              <a:solidFill>
                <a:srgbClr val="404040"/>
              </a:solidFill>
              <a:latin typeface="Calibri" panose="020F0502020204030204" pitchFamily="34" charset="0"/>
              <a:ea typeface="Gulim" pitchFamily="34" charset="-127"/>
              <a:cs typeface="Calibri" panose="020F0502020204030204" pitchFamily="34" charset="0"/>
            </a:endParaRPr>
          </a:p>
        </p:txBody>
      </p:sp>
      <p:sp>
        <p:nvSpPr>
          <p:cNvPr id="12" name="Rectangle 11"/>
          <p:cNvSpPr/>
          <p:nvPr/>
        </p:nvSpPr>
        <p:spPr>
          <a:xfrm>
            <a:off x="1773621" y="1433887"/>
            <a:ext cx="1990866" cy="307777"/>
          </a:xfrm>
          <a:prstGeom prst="rect">
            <a:avLst/>
          </a:prstGeom>
          <a:solidFill>
            <a:schemeClr val="bg1"/>
          </a:solidFill>
        </p:spPr>
        <p:txBody>
          <a:bodyPr wrap="none">
            <a:spAutoFit/>
          </a:bodyPr>
          <a:lstStyle/>
          <a:p>
            <a:r>
              <a:rPr lang="en-US" sz="1400" b="1" u="sng" dirty="0">
                <a:solidFill>
                  <a:srgbClr val="002060"/>
                </a:solidFill>
                <a:latin typeface="Calibri" panose="020F0502020204030204" pitchFamily="34" charset="0"/>
                <a:cs typeface="Calibri" panose="020F0502020204030204" pitchFamily="34" charset="0"/>
              </a:rPr>
              <a:t>Model Hyper-Parameter</a:t>
            </a:r>
            <a:endParaRPr lang="en-US" sz="1400" b="1" u="sng" dirty="0">
              <a:solidFill>
                <a:srgbClr val="002060"/>
              </a:solidFill>
              <a:latin typeface="Calibri" panose="020F0502020204030204" pitchFamily="34" charset="0"/>
              <a:cs typeface="Calibri" panose="020F0502020204030204" pitchFamily="34" charset="0"/>
            </a:endParaRPr>
          </a:p>
        </p:txBody>
      </p:sp>
      <p:sp>
        <p:nvSpPr>
          <p:cNvPr id="3" name="Rectangle 2"/>
          <p:cNvSpPr/>
          <p:nvPr/>
        </p:nvSpPr>
        <p:spPr>
          <a:xfrm>
            <a:off x="1773621" y="3234259"/>
            <a:ext cx="6666270" cy="307777"/>
          </a:xfrm>
          <a:prstGeom prst="rect">
            <a:avLst/>
          </a:prstGeom>
        </p:spPr>
        <p:txBody>
          <a:bodyPr wrap="square">
            <a:spAutoFit/>
          </a:bodyPr>
          <a:lstStyle/>
          <a:p>
            <a:r>
              <a:rPr lang="en-US" sz="1400" b="1" u="sng" dirty="0">
                <a:solidFill>
                  <a:srgbClr val="002060"/>
                </a:solidFill>
                <a:latin typeface="Calibri" panose="020F0502020204030204" pitchFamily="34" charset="0"/>
                <a:cs typeface="Calibri" panose="020F0502020204030204" pitchFamily="34" charset="0"/>
              </a:rPr>
              <a:t>Hyper-Parameters Optimization Algorithms</a:t>
            </a:r>
            <a:endParaRPr lang="en-US" sz="1400" b="1" u="sng" dirty="0">
              <a:solidFill>
                <a:srgbClr val="002060"/>
              </a:solidFill>
              <a:latin typeface="Calibri" panose="020F0502020204030204" pitchFamily="34" charset="0"/>
              <a:cs typeface="Calibri" panose="020F0502020204030204" pitchFamily="34" charset="0"/>
            </a:endParaRPr>
          </a:p>
        </p:txBody>
      </p:sp>
      <p:graphicFrame>
        <p:nvGraphicFramePr>
          <p:cNvPr id="20" name="Table 19"/>
          <p:cNvGraphicFramePr>
            <a:graphicFrameLocks noGrp="1"/>
          </p:cNvGraphicFramePr>
          <p:nvPr/>
        </p:nvGraphicFramePr>
        <p:xfrm>
          <a:off x="1921711" y="3739480"/>
          <a:ext cx="8364153" cy="2205400"/>
        </p:xfrm>
        <a:graphic>
          <a:graphicData uri="http://schemas.openxmlformats.org/drawingml/2006/table">
            <a:tbl>
              <a:tblPr firstRow="1" firstCol="1" bandRow="1"/>
              <a:tblGrid>
                <a:gridCol w="2543974"/>
                <a:gridCol w="5820179"/>
              </a:tblGrid>
              <a:tr h="206416">
                <a:tc>
                  <a:txBody>
                    <a:bodyPr/>
                    <a:lstStyle/>
                    <a:p>
                      <a:pPr marL="0" marR="0" algn="ctr">
                        <a:lnSpc>
                          <a:spcPct val="115000"/>
                        </a:lnSpc>
                        <a:spcBef>
                          <a:spcPts val="0"/>
                        </a:spcBef>
                        <a:spcAft>
                          <a:spcPts val="0"/>
                        </a:spcAft>
                      </a:pPr>
                      <a:r>
                        <a:rPr lang="en-US" sz="1200" b="1" dirty="0" smtClean="0">
                          <a:solidFill>
                            <a:schemeClr val="bg1"/>
                          </a:solidFill>
                          <a:effectLst/>
                          <a:latin typeface="Calibri" panose="020F0502020204030204" pitchFamily="34" charset="0"/>
                          <a:ea typeface="SimSun" panose="02010600030101010101" pitchFamily="2" charset="-122"/>
                          <a:cs typeface="Calibri" panose="020F0502020204030204" pitchFamily="34" charset="0"/>
                        </a:rPr>
                        <a:t>Algorithm</a:t>
                      </a:r>
                      <a:endParaRPr lang="en-US" sz="1200" dirty="0">
                        <a:solidFill>
                          <a:schemeClr val="bg1"/>
                        </a:solidFill>
                        <a:effectLst/>
                        <a:latin typeface="Calibri" panose="020F0502020204030204" pitchFamily="34" charset="0"/>
                        <a:ea typeface="SimSun" panose="02010600030101010101" pitchFamily="2" charset="-122"/>
                        <a:cs typeface="Calibri" panose="020F050202020403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002060"/>
                    </a:solidFill>
                  </a:tcPr>
                </a:tc>
                <a:tc>
                  <a:txBody>
                    <a:bodyPr/>
                    <a:lstStyle/>
                    <a:p>
                      <a:pPr marL="0" marR="0" algn="ctr">
                        <a:lnSpc>
                          <a:spcPct val="115000"/>
                        </a:lnSpc>
                        <a:spcBef>
                          <a:spcPts val="0"/>
                        </a:spcBef>
                        <a:spcAft>
                          <a:spcPts val="0"/>
                        </a:spcAft>
                      </a:pPr>
                      <a:r>
                        <a:rPr lang="en-US" sz="1200" b="1" dirty="0" smtClean="0">
                          <a:solidFill>
                            <a:schemeClr val="bg1"/>
                          </a:solidFill>
                          <a:effectLst/>
                          <a:latin typeface="Calibri" panose="020F0502020204030204" pitchFamily="34" charset="0"/>
                          <a:ea typeface="SimSun" panose="02010600030101010101" pitchFamily="2" charset="-122"/>
                          <a:cs typeface="Calibri" panose="020F0502020204030204" pitchFamily="34" charset="0"/>
                        </a:rPr>
                        <a:t>Description</a:t>
                      </a:r>
                      <a:endParaRPr lang="en-US" sz="1200" b="1" dirty="0">
                        <a:solidFill>
                          <a:schemeClr val="bg1"/>
                        </a:solidFill>
                        <a:effectLst/>
                        <a:latin typeface="Calibri" panose="020F0502020204030204" pitchFamily="34" charset="0"/>
                        <a:ea typeface="SimSun" panose="02010600030101010101" pitchFamily="2" charset="-122"/>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002060"/>
                    </a:solidFill>
                  </a:tcPr>
                </a:tc>
              </a:tr>
              <a:tr h="623488">
                <a:tc>
                  <a:txBody>
                    <a:bodyPr/>
                    <a:lstStyle/>
                    <a:p>
                      <a:pPr marL="0" marR="0" algn="ctr">
                        <a:lnSpc>
                          <a:spcPct val="115000"/>
                        </a:lnSpc>
                        <a:spcBef>
                          <a:spcPts val="0"/>
                        </a:spcBef>
                        <a:spcAft>
                          <a:spcPts val="0"/>
                        </a:spcAft>
                      </a:pPr>
                      <a:r>
                        <a:rPr lang="en-US" sz="1200" b="1" dirty="0" smtClean="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Grid Search</a:t>
                      </a:r>
                      <a:endParaRPr lang="en-US" sz="1200" b="1" baseline="0" dirty="0" smtClean="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defRPr/>
                      </a:pPr>
                      <a:r>
                        <a:rPr lang="en-US" sz="1200" dirty="0" smtClean="0">
                          <a:solidFill>
                            <a:schemeClr val="bg2">
                              <a:lumMod val="50000"/>
                            </a:schemeClr>
                          </a:solidFill>
                          <a:latin typeface="Calibri" panose="020F0502020204030204" pitchFamily="34" charset="0"/>
                          <a:cs typeface="Calibri" panose="020F0502020204030204" pitchFamily="34" charset="0"/>
                        </a:rPr>
                        <a:t>Trains the algorithm on </a:t>
                      </a:r>
                      <a:r>
                        <a:rPr lang="en-US" sz="1200" b="0" dirty="0" smtClean="0">
                          <a:solidFill>
                            <a:schemeClr val="bg2">
                              <a:lumMod val="50000"/>
                            </a:schemeClr>
                          </a:solidFill>
                          <a:latin typeface="Calibri" panose="020F0502020204030204" pitchFamily="34" charset="0"/>
                          <a:cs typeface="Calibri" panose="020F0502020204030204" pitchFamily="34" charset="0"/>
                        </a:rPr>
                        <a:t>each possible configuration of a specified set </a:t>
                      </a:r>
                      <a:r>
                        <a:rPr lang="en-US" sz="1200" dirty="0" smtClean="0">
                          <a:solidFill>
                            <a:schemeClr val="bg2">
                              <a:lumMod val="50000"/>
                            </a:schemeClr>
                          </a:solidFill>
                          <a:latin typeface="Calibri" panose="020F0502020204030204" pitchFamily="34" charset="0"/>
                          <a:cs typeface="Calibri" panose="020F0502020204030204" pitchFamily="34" charset="0"/>
                        </a:rPr>
                        <a:t>of hyper-parameters, choosing the hyper-parameter configuration that gives the best performance.</a:t>
                      </a:r>
                      <a:endParaRPr lang="en-US" sz="120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r>
              <a:tr h="385879">
                <a:tc>
                  <a:txBody>
                    <a:bodyPr/>
                    <a:lstStyle/>
                    <a:p>
                      <a:pPr marL="0" marR="0" algn="ctr">
                        <a:lnSpc>
                          <a:spcPct val="115000"/>
                        </a:lnSpc>
                        <a:spcBef>
                          <a:spcPts val="0"/>
                        </a:spcBef>
                        <a:spcAft>
                          <a:spcPts val="0"/>
                        </a:spcAft>
                      </a:pPr>
                      <a:r>
                        <a:rPr lang="en-US" sz="1200" b="1" dirty="0" smtClean="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Random</a:t>
                      </a:r>
                      <a:r>
                        <a:rPr lang="en-US" sz="1200" b="1" baseline="0" dirty="0" smtClean="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 Search</a:t>
                      </a:r>
                      <a:endParaRPr lang="en-US" sz="1200" b="1"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indent="0">
                        <a:lnSpc>
                          <a:spcPct val="120000"/>
                        </a:lnSpc>
                        <a:buFont typeface="Arial" panose="020B0604020202020204" pitchFamily="34" charset="0"/>
                        <a:buNone/>
                      </a:pPr>
                      <a:r>
                        <a:rPr lang="en-US" sz="1200" dirty="0" smtClean="0">
                          <a:solidFill>
                            <a:schemeClr val="bg2">
                              <a:lumMod val="50000"/>
                            </a:schemeClr>
                          </a:solidFill>
                          <a:latin typeface="Calibri" panose="020F0502020204030204" pitchFamily="34" charset="0"/>
                          <a:cs typeface="Calibri" panose="020F0502020204030204" pitchFamily="34" charset="0"/>
                        </a:rPr>
                        <a:t>Random search trains the algorithm by </a:t>
                      </a:r>
                      <a:r>
                        <a:rPr lang="en-US" sz="1200" b="0" dirty="0" smtClean="0">
                          <a:solidFill>
                            <a:schemeClr val="bg2">
                              <a:lumMod val="50000"/>
                            </a:schemeClr>
                          </a:solidFill>
                          <a:latin typeface="Calibri" panose="020F0502020204030204" pitchFamily="34" charset="0"/>
                          <a:cs typeface="Calibri" panose="020F0502020204030204" pitchFamily="34" charset="0"/>
                        </a:rPr>
                        <a:t>navigating the grid of hyper-parameters randomly</a:t>
                      </a:r>
                      <a:r>
                        <a:rPr lang="en-US" sz="1200" dirty="0" smtClean="0">
                          <a:solidFill>
                            <a:schemeClr val="bg2">
                              <a:lumMod val="50000"/>
                            </a:schemeClr>
                          </a:solidFill>
                          <a:latin typeface="Calibri" panose="020F0502020204030204" pitchFamily="34" charset="0"/>
                          <a:cs typeface="Calibri" panose="020F0502020204030204" pitchFamily="34" charset="0"/>
                        </a:rPr>
                        <a:t>, choosing the hyper-parameter configuration that gives the best performance.</a:t>
                      </a:r>
                      <a:endParaRPr lang="en-US" sz="1200" dirty="0">
                        <a:solidFill>
                          <a:schemeClr val="bg2">
                            <a:lumMod val="50000"/>
                          </a:schemeClr>
                        </a:solidFill>
                        <a:latin typeface="Calibri" panose="020F0502020204030204" pitchFamily="34" charset="0"/>
                        <a:cs typeface="Calibri" panose="020F050202020403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r>
              <a:tr h="469765">
                <a:tc>
                  <a:txBody>
                    <a:bodyPr/>
                    <a:lstStyle/>
                    <a:p>
                      <a:pPr marL="0" marR="0" algn="ctr">
                        <a:lnSpc>
                          <a:spcPct val="115000"/>
                        </a:lnSpc>
                        <a:spcBef>
                          <a:spcPts val="0"/>
                        </a:spcBef>
                        <a:spcAft>
                          <a:spcPts val="0"/>
                        </a:spcAft>
                      </a:pPr>
                      <a:r>
                        <a:rPr lang="en-US" sz="1200" b="1" dirty="0" smtClean="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Bayesian Optimization</a:t>
                      </a:r>
                      <a:endParaRPr lang="en-US" sz="1200" b="1"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indent="0">
                        <a:lnSpc>
                          <a:spcPct val="120000"/>
                        </a:lnSpc>
                        <a:buFont typeface="Arial" panose="020B0604020202020204" pitchFamily="34" charset="0"/>
                        <a:buNone/>
                      </a:pPr>
                      <a:r>
                        <a:rPr lang="en-US" sz="1200" dirty="0" smtClean="0">
                          <a:solidFill>
                            <a:schemeClr val="bg2">
                              <a:lumMod val="50000"/>
                            </a:schemeClr>
                          </a:solidFill>
                          <a:latin typeface="Calibri" panose="020F0502020204030204" pitchFamily="34" charset="0"/>
                          <a:cs typeface="Calibri" panose="020F0502020204030204" pitchFamily="34" charset="0"/>
                        </a:rPr>
                        <a:t>Automatic hyper-parameter tuning </a:t>
                      </a:r>
                      <a:r>
                        <a:rPr lang="en-US" sz="1200" b="0" dirty="0" smtClean="0">
                          <a:solidFill>
                            <a:schemeClr val="bg2">
                              <a:lumMod val="50000"/>
                            </a:schemeClr>
                          </a:solidFill>
                          <a:latin typeface="Calibri" panose="020F0502020204030204" pitchFamily="34" charset="0"/>
                          <a:cs typeface="Calibri" panose="020F0502020204030204" pitchFamily="34" charset="0"/>
                        </a:rPr>
                        <a:t>forms knowledge about the relation between the prior hyper-parameter settings and model performance in order to make a smarter choice for the next parameter settings</a:t>
                      </a:r>
                      <a:endParaRPr lang="en-US" sz="1200" b="0" dirty="0">
                        <a:solidFill>
                          <a:schemeClr val="bg2">
                            <a:lumMod val="50000"/>
                          </a:schemeClr>
                        </a:solidFill>
                        <a:latin typeface="Calibri" panose="020F0502020204030204" pitchFamily="34" charset="0"/>
                        <a:cs typeface="Calibri" panose="020F050202020403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587319" y="2376177"/>
            <a:ext cx="3504295" cy="1489814"/>
            <a:chOff x="419515" y="1252419"/>
            <a:chExt cx="7315200" cy="4572000"/>
          </a:xfrm>
        </p:grpSpPr>
        <p:pic>
          <p:nvPicPr>
            <p:cNvPr id="13" name="Picture 5" descr="i:\CAP_Profile\Desktop\Bayesian Optimization\main-qimg-d328d8eb0d116690646c95d6f05f41f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9515" y="1252419"/>
              <a:ext cx="73152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 t="23069" r="4203" b="9649"/>
            <a:stretch>
              <a:fillRect/>
            </a:stretch>
          </p:blipFill>
          <p:spPr bwMode="auto">
            <a:xfrm rot="7740946">
              <a:off x="2058309" y="2914280"/>
              <a:ext cx="293962" cy="21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 t="23069" r="4203" b="9649"/>
            <a:stretch>
              <a:fillRect/>
            </a:stretch>
          </p:blipFill>
          <p:spPr bwMode="auto">
            <a:xfrm rot="11286252">
              <a:off x="2747284" y="3542929"/>
              <a:ext cx="293962" cy="21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 t="23069" r="4203" b="9649"/>
            <a:stretch>
              <a:fillRect/>
            </a:stretch>
          </p:blipFill>
          <p:spPr bwMode="auto">
            <a:xfrm rot="13237061">
              <a:off x="4287158" y="2257054"/>
              <a:ext cx="293962" cy="21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 t="23069" r="4203" b="9649"/>
            <a:stretch>
              <a:fillRect/>
            </a:stretch>
          </p:blipFill>
          <p:spPr bwMode="auto">
            <a:xfrm rot="10630561">
              <a:off x="5952920" y="4301753"/>
              <a:ext cx="293962" cy="21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Bayesian Optimization: Surrogate Model</a:t>
            </a:r>
            <a:endParaRPr lang="en-US" sz="2200" dirty="0">
              <a:solidFill>
                <a:schemeClr val="tx2"/>
              </a:solidFill>
            </a:endParaRPr>
          </a:p>
        </p:txBody>
      </p:sp>
      <p:sp>
        <p:nvSpPr>
          <p:cNvPr id="3" name="Rectangle 2"/>
          <p:cNvSpPr/>
          <p:nvPr/>
        </p:nvSpPr>
        <p:spPr>
          <a:xfrm>
            <a:off x="1724003" y="796756"/>
            <a:ext cx="8833381" cy="523220"/>
          </a:xfrm>
          <a:prstGeom prst="rect">
            <a:avLst/>
          </a:prstGeom>
          <a:noFill/>
        </p:spPr>
        <p:txBody>
          <a:bodyPr wrap="square" rtlCol="0">
            <a:spAutoFit/>
          </a:bodyPr>
          <a:lstStyle/>
          <a:p>
            <a:pPr algn="just"/>
            <a:r>
              <a:rPr lang="en-US" sz="1400" i="1" kern="0" dirty="0">
                <a:solidFill>
                  <a:srgbClr val="002060"/>
                </a:solidFill>
                <a:latin typeface="Calibri" panose="020F0502020204030204" pitchFamily="34" charset="0"/>
                <a:ea typeface="Gulim" pitchFamily="34" charset="-127"/>
                <a:cs typeface="Calibri" panose="020F0502020204030204" pitchFamily="34" charset="0"/>
              </a:rPr>
              <a:t>Bayesian Optimization incorporates prior beliefs about f, updates the prior beliefs using actual sample points from f to get a posterior that better approximates f</a:t>
            </a:r>
            <a:endParaRPr lang="en-US" sz="1400" i="1" kern="0" dirty="0">
              <a:solidFill>
                <a:srgbClr val="002060"/>
              </a:solidFill>
              <a:latin typeface="Calibri" panose="020F0502020204030204" pitchFamily="34" charset="0"/>
              <a:ea typeface="Gulim" pitchFamily="34" charset="-127"/>
              <a:cs typeface="Calibri" panose="020F0502020204030204" pitchFamily="34" charset="0"/>
            </a:endParaRPr>
          </a:p>
        </p:txBody>
      </p:sp>
      <p:pic>
        <p:nvPicPr>
          <p:cNvPr id="19" name="Picture 2" descr="i:\CAP_Profile\Desktop\Bayesian Optimization\main-qimg-d328d8eb0d116690646c95d6f05f41f7.png"/>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11505" y="2372738"/>
            <a:ext cx="3502152" cy="149047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CAP_Profile\Desktop\Bayesian Optimization\main-qimg-284889aa202354e3d77ed093aa503e8b.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7535" y="4055633"/>
            <a:ext cx="3502152" cy="149047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2016201" y="5625906"/>
            <a:ext cx="8455070" cy="861774"/>
          </a:xfrm>
          <a:prstGeom prst="rect">
            <a:avLst/>
          </a:prstGeom>
        </p:spPr>
        <p:txBody>
          <a:bodyPr wrap="square">
            <a:spAutoFit/>
          </a:bodyPr>
          <a:lstStyle/>
          <a:p>
            <a:pPr algn="just"/>
            <a:r>
              <a:rPr lang="en-US" sz="1250" i="1" dirty="0">
                <a:solidFill>
                  <a:srgbClr val="404040"/>
                </a:solidFill>
                <a:latin typeface="Calibri" panose="020F0502020204030204" pitchFamily="34" charset="0"/>
                <a:cs typeface="Calibri" panose="020F0502020204030204" pitchFamily="34" charset="0"/>
              </a:rPr>
              <a:t>The dotted lines imply we can't see this function - we may only choose to evaluate it at certain points.</a:t>
            </a:r>
            <a:endParaRPr lang="en-US" sz="1250" i="1" dirty="0">
              <a:solidFill>
                <a:srgbClr val="404040"/>
              </a:solidFill>
              <a:latin typeface="Calibri" panose="020F0502020204030204" pitchFamily="34" charset="0"/>
              <a:cs typeface="Calibri" panose="020F0502020204030204" pitchFamily="34" charset="0"/>
            </a:endParaRPr>
          </a:p>
          <a:p>
            <a:pPr algn="just"/>
            <a:r>
              <a:rPr lang="en-US" sz="1250" i="1" dirty="0">
                <a:solidFill>
                  <a:srgbClr val="404040"/>
                </a:solidFill>
                <a:latin typeface="Calibri" panose="020F0502020204030204" pitchFamily="34" charset="0"/>
                <a:cs typeface="Calibri" panose="020F0502020204030204" pitchFamily="34" charset="0"/>
              </a:rPr>
              <a:t> </a:t>
            </a:r>
            <a:endParaRPr lang="en-US" sz="1250" i="1" dirty="0">
              <a:solidFill>
                <a:srgbClr val="404040"/>
              </a:solidFill>
              <a:latin typeface="Calibri" panose="020F0502020204030204" pitchFamily="34" charset="0"/>
              <a:cs typeface="Calibri" panose="020F0502020204030204" pitchFamily="34" charset="0"/>
            </a:endParaRPr>
          </a:p>
          <a:p>
            <a:pPr algn="just"/>
            <a:r>
              <a:rPr lang="en-US" sz="1250" i="1" dirty="0">
                <a:solidFill>
                  <a:srgbClr val="404040"/>
                </a:solidFill>
                <a:latin typeface="Calibri" panose="020F0502020204030204" pitchFamily="34" charset="0"/>
                <a:cs typeface="Calibri" panose="020F0502020204030204" pitchFamily="34" charset="0"/>
              </a:rPr>
              <a:t>The solid green line is our guess of the true function. Each additional band of green is another half standard deviation on the output distribution.</a:t>
            </a:r>
            <a:endParaRPr lang="en-US" sz="1250" i="1" dirty="0">
              <a:solidFill>
                <a:srgbClr val="404040"/>
              </a:solidFill>
              <a:latin typeface="Calibri" panose="020F0502020204030204" pitchFamily="34" charset="0"/>
              <a:cs typeface="Calibri" panose="020F0502020204030204" pitchFamily="34" charset="0"/>
            </a:endParaRPr>
          </a:p>
        </p:txBody>
      </p:sp>
      <p:sp>
        <p:nvSpPr>
          <p:cNvPr id="7" name="Rectangle 6"/>
          <p:cNvSpPr/>
          <p:nvPr/>
        </p:nvSpPr>
        <p:spPr>
          <a:xfrm>
            <a:off x="1724002" y="1367767"/>
            <a:ext cx="8833381" cy="669414"/>
          </a:xfrm>
          <a:prstGeom prst="rect">
            <a:avLst/>
          </a:prstGeom>
        </p:spPr>
        <p:txBody>
          <a:bodyPr wrap="square">
            <a:spAutoFit/>
          </a:bodyPr>
          <a:lstStyle/>
          <a:p>
            <a:pPr marL="171450" indent="-171450" algn="just">
              <a:buFont typeface="Wingdings" panose="05000000000000000000" pitchFamily="2" charset="2"/>
              <a:buChar char="Ø"/>
            </a:pPr>
            <a:r>
              <a:rPr lang="en-US" sz="1250" b="1" i="1" dirty="0">
                <a:solidFill>
                  <a:srgbClr val="404040"/>
                </a:solidFill>
                <a:latin typeface="Calibri" panose="020F0502020204030204" pitchFamily="34" charset="0"/>
                <a:cs typeface="Calibri" panose="020F0502020204030204" pitchFamily="34" charset="0"/>
              </a:rPr>
              <a:t>Gaussian </a:t>
            </a:r>
            <a:r>
              <a:rPr lang="en-US" sz="1250" b="1" i="1" dirty="0">
                <a:solidFill>
                  <a:srgbClr val="404040"/>
                </a:solidFill>
                <a:latin typeface="Calibri" panose="020F0502020204030204" pitchFamily="34" charset="0"/>
                <a:cs typeface="Calibri" panose="020F0502020204030204" pitchFamily="34" charset="0"/>
              </a:rPr>
              <a:t>Process</a:t>
            </a:r>
            <a:r>
              <a:rPr lang="en-US" sz="1250" b="1" i="1" dirty="0">
                <a:solidFill>
                  <a:srgbClr val="404040"/>
                </a:solidFill>
                <a:latin typeface="Calibri" panose="020F0502020204030204" pitchFamily="34" charset="0"/>
                <a:cs typeface="Calibri" panose="020F0502020204030204" pitchFamily="34" charset="0"/>
              </a:rPr>
              <a:t>, </a:t>
            </a:r>
            <a:r>
              <a:rPr lang="en-US" sz="1250" i="1" dirty="0">
                <a:solidFill>
                  <a:srgbClr val="404040"/>
                </a:solidFill>
                <a:latin typeface="Calibri" panose="020F0502020204030204" pitchFamily="34" charset="0"/>
                <a:cs typeface="Calibri" panose="020F0502020204030204" pitchFamily="34" charset="0"/>
              </a:rPr>
              <a:t>a popular surrogate model for Bayesian Optimization</a:t>
            </a:r>
            <a:r>
              <a:rPr lang="en-US" sz="1250" b="1" i="1" dirty="0">
                <a:solidFill>
                  <a:srgbClr val="404040"/>
                </a:solidFill>
                <a:latin typeface="Calibri" panose="020F0502020204030204" pitchFamily="34" charset="0"/>
                <a:cs typeface="Calibri" panose="020F0502020204030204" pitchFamily="34" charset="0"/>
              </a:rPr>
              <a:t> </a:t>
            </a:r>
            <a:r>
              <a:rPr lang="en-US" sz="1250" i="1" dirty="0">
                <a:solidFill>
                  <a:srgbClr val="404040"/>
                </a:solidFill>
                <a:latin typeface="Calibri" panose="020F0502020204030204" pitchFamily="34" charset="0"/>
                <a:cs typeface="Calibri" panose="020F0502020204030204" pitchFamily="34" charset="0"/>
              </a:rPr>
              <a:t>uses </a:t>
            </a:r>
            <a:r>
              <a:rPr lang="en-US" sz="1250" i="1" dirty="0">
                <a:solidFill>
                  <a:srgbClr val="404040"/>
                </a:solidFill>
                <a:latin typeface="Calibri" panose="020F0502020204030204" pitchFamily="34" charset="0"/>
                <a:cs typeface="Calibri" panose="020F0502020204030204" pitchFamily="34" charset="0"/>
              </a:rPr>
              <a:t>a set of previously evaluated parameters and resulting accuracy to predict regions of the hyper-parameter space that might give better results and also models the uncertainty of that prediction</a:t>
            </a:r>
            <a:endParaRPr lang="en-US" sz="1250" i="1" dirty="0">
              <a:solidFill>
                <a:srgbClr val="404040"/>
              </a:solidFill>
              <a:latin typeface="Calibri" panose="020F0502020204030204" pitchFamily="34" charset="0"/>
              <a:cs typeface="Calibri" panose="020F0502020204030204" pitchFamily="34" charset="0"/>
            </a:endParaRPr>
          </a:p>
        </p:txBody>
      </p:sp>
      <p:sp>
        <p:nvSpPr>
          <p:cNvPr id="5" name="TextBox 4"/>
          <p:cNvSpPr txBox="1"/>
          <p:nvPr/>
        </p:nvSpPr>
        <p:spPr>
          <a:xfrm>
            <a:off x="2478392" y="2118823"/>
            <a:ext cx="2034466" cy="276999"/>
          </a:xfrm>
          <a:prstGeom prst="rect">
            <a:avLst/>
          </a:prstGeom>
          <a:noFill/>
          <a:ln>
            <a:noFill/>
          </a:ln>
        </p:spPr>
        <p:txBody>
          <a:bodyPr wrap="square" rtlCol="0">
            <a:spAutoFit/>
          </a:bodyPr>
          <a:lstStyle/>
          <a:p>
            <a:r>
              <a:rPr lang="en-US" sz="1200" b="1" u="sng" dirty="0">
                <a:latin typeface="Calibri" panose="020F0502020204030204" pitchFamily="34" charset="0"/>
                <a:cs typeface="Calibri" panose="020F0502020204030204" pitchFamily="34" charset="0"/>
              </a:rPr>
              <a:t>Unknown Objective function</a:t>
            </a:r>
            <a:endParaRPr lang="en-US" sz="1200" b="1" u="sng" dirty="0">
              <a:latin typeface="Calibri" panose="020F0502020204030204" pitchFamily="34" charset="0"/>
              <a:cs typeface="Calibri" panose="020F0502020204030204" pitchFamily="34" charset="0"/>
            </a:endParaRPr>
          </a:p>
        </p:txBody>
      </p:sp>
      <p:sp>
        <p:nvSpPr>
          <p:cNvPr id="18" name="TextBox 17"/>
          <p:cNvSpPr txBox="1"/>
          <p:nvPr/>
        </p:nvSpPr>
        <p:spPr>
          <a:xfrm>
            <a:off x="7467391" y="2121713"/>
            <a:ext cx="1931223" cy="276999"/>
          </a:xfrm>
          <a:prstGeom prst="rect">
            <a:avLst/>
          </a:prstGeom>
          <a:noFill/>
          <a:ln>
            <a:noFill/>
          </a:ln>
        </p:spPr>
        <p:txBody>
          <a:bodyPr wrap="square" rtlCol="0">
            <a:spAutoFit/>
          </a:bodyPr>
          <a:lstStyle/>
          <a:p>
            <a:r>
              <a:rPr lang="en-US" sz="1200" b="1" u="sng" dirty="0">
                <a:latin typeface="Calibri" panose="020F0502020204030204" pitchFamily="34" charset="0"/>
                <a:cs typeface="Calibri" panose="020F0502020204030204" pitchFamily="34" charset="0"/>
              </a:rPr>
              <a:t>Initial sampled data points</a:t>
            </a:r>
            <a:endParaRPr lang="en-US" sz="1200" b="1" u="sng" dirty="0">
              <a:latin typeface="Calibri" panose="020F0502020204030204" pitchFamily="34" charset="0"/>
              <a:cs typeface="Calibri" panose="020F0502020204030204" pitchFamily="34" charset="0"/>
            </a:endParaRPr>
          </a:p>
        </p:txBody>
      </p:sp>
      <p:sp>
        <p:nvSpPr>
          <p:cNvPr id="31" name="TextBox 30"/>
          <p:cNvSpPr txBox="1"/>
          <p:nvPr/>
        </p:nvSpPr>
        <p:spPr>
          <a:xfrm>
            <a:off x="4949378" y="3797045"/>
            <a:ext cx="1275851" cy="276999"/>
          </a:xfrm>
          <a:prstGeom prst="rect">
            <a:avLst/>
          </a:prstGeom>
          <a:noFill/>
          <a:ln>
            <a:noFill/>
          </a:ln>
        </p:spPr>
        <p:txBody>
          <a:bodyPr wrap="square" rtlCol="0">
            <a:spAutoFit/>
          </a:bodyPr>
          <a:lstStyle/>
          <a:p>
            <a:r>
              <a:rPr lang="en-US" sz="1200" b="1" u="sng" dirty="0">
                <a:latin typeface="Calibri" panose="020F0502020204030204" pitchFamily="34" charset="0"/>
                <a:cs typeface="Calibri" panose="020F0502020204030204" pitchFamily="34" charset="0"/>
              </a:rPr>
              <a:t>Surrogate model</a:t>
            </a:r>
            <a:endParaRPr lang="en-US" sz="1200" b="1" u="sng" dirty="0">
              <a:latin typeface="Calibri" panose="020F0502020204030204" pitchFamily="34" charset="0"/>
              <a:cs typeface="Calibri" panose="020F0502020204030204" pitchFamily="34" charset="0"/>
            </a:endParaRPr>
          </a:p>
        </p:txBody>
      </p:sp>
      <p:sp>
        <p:nvSpPr>
          <p:cNvPr id="26" name="Oval 25"/>
          <p:cNvSpPr/>
          <p:nvPr/>
        </p:nvSpPr>
        <p:spPr bwMode="auto">
          <a:xfrm>
            <a:off x="1745108" y="2417822"/>
            <a:ext cx="245660" cy="245659"/>
          </a:xfrm>
          <a:prstGeom prst="ellipse">
            <a:avLst/>
          </a:prstGeom>
          <a:solidFill>
            <a:srgbClr val="002060"/>
          </a:solidFill>
          <a:ln w="12700" cap="flat" cmpd="sng" algn="ctr">
            <a:solidFill>
              <a:schemeClr val="bg2">
                <a:lumMod val="75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400" dirty="0">
                <a:solidFill>
                  <a:schemeClr val="bg1"/>
                </a:solidFill>
                <a:latin typeface="Calibri" panose="020F0502020204030204" pitchFamily="34" charset="0"/>
                <a:ea typeface="Geneva" charset="0"/>
                <a:cs typeface="Calibri" panose="020F0502020204030204" pitchFamily="34" charset="0"/>
              </a:rPr>
              <a:t>1</a:t>
            </a:r>
            <a:endParaRPr lang="en-US" sz="1400" dirty="0">
              <a:solidFill>
                <a:schemeClr val="bg1"/>
              </a:solidFill>
              <a:latin typeface="Calibri" panose="020F0502020204030204" pitchFamily="34" charset="0"/>
              <a:ea typeface="Geneva" charset="0"/>
              <a:cs typeface="Calibri" panose="020F0502020204030204" pitchFamily="34" charset="0"/>
            </a:endParaRPr>
          </a:p>
        </p:txBody>
      </p:sp>
      <p:sp>
        <p:nvSpPr>
          <p:cNvPr id="28" name="Oval 27"/>
          <p:cNvSpPr/>
          <p:nvPr/>
        </p:nvSpPr>
        <p:spPr bwMode="auto">
          <a:xfrm>
            <a:off x="6587318" y="2419989"/>
            <a:ext cx="245660" cy="245659"/>
          </a:xfrm>
          <a:prstGeom prst="ellipse">
            <a:avLst/>
          </a:prstGeom>
          <a:solidFill>
            <a:srgbClr val="002060"/>
          </a:solidFill>
          <a:ln w="12700" cap="flat" cmpd="sng" algn="ctr">
            <a:solidFill>
              <a:schemeClr val="bg2">
                <a:lumMod val="75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400" dirty="0">
                <a:solidFill>
                  <a:schemeClr val="bg1"/>
                </a:solidFill>
                <a:latin typeface="Calibri" panose="020F0502020204030204" pitchFamily="34" charset="0"/>
                <a:ea typeface="Geneva" charset="0"/>
                <a:cs typeface="Calibri" panose="020F0502020204030204" pitchFamily="34" charset="0"/>
              </a:rPr>
              <a:t>2</a:t>
            </a:r>
            <a:endParaRPr lang="en-US" sz="1400" dirty="0">
              <a:solidFill>
                <a:schemeClr val="bg1"/>
              </a:solidFill>
              <a:latin typeface="Calibri" panose="020F0502020204030204" pitchFamily="34" charset="0"/>
              <a:ea typeface="Geneva" charset="0"/>
              <a:cs typeface="Calibri" panose="020F0502020204030204" pitchFamily="34" charset="0"/>
            </a:endParaRPr>
          </a:p>
        </p:txBody>
      </p:sp>
      <p:sp>
        <p:nvSpPr>
          <p:cNvPr id="29" name="Oval 28"/>
          <p:cNvSpPr/>
          <p:nvPr/>
        </p:nvSpPr>
        <p:spPr bwMode="auto">
          <a:xfrm>
            <a:off x="3807535" y="4090332"/>
            <a:ext cx="245660" cy="245659"/>
          </a:xfrm>
          <a:prstGeom prst="ellipse">
            <a:avLst/>
          </a:prstGeom>
          <a:solidFill>
            <a:srgbClr val="002060"/>
          </a:solidFill>
          <a:ln w="12700" cap="flat" cmpd="sng" algn="ctr">
            <a:solidFill>
              <a:schemeClr val="bg2">
                <a:lumMod val="75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400" dirty="0">
                <a:solidFill>
                  <a:schemeClr val="bg1"/>
                </a:solidFill>
                <a:latin typeface="Calibri" panose="020F0502020204030204" pitchFamily="34" charset="0"/>
                <a:ea typeface="Geneva" charset="0"/>
                <a:cs typeface="Calibri" panose="020F0502020204030204" pitchFamily="34" charset="0"/>
              </a:rPr>
              <a:t>3</a:t>
            </a:r>
            <a:endParaRPr lang="en-US" sz="1400" dirty="0">
              <a:solidFill>
                <a:schemeClr val="bg1"/>
              </a:solidFill>
              <a:latin typeface="Calibri" panose="020F0502020204030204" pitchFamily="34" charset="0"/>
              <a:ea typeface="Geneva" charset="0"/>
              <a:cs typeface="Calibri" panose="020F0502020204030204" pitchFamily="34" charset="0"/>
            </a:endParaRPr>
          </a:p>
        </p:txBody>
      </p:sp>
      <p:sp>
        <p:nvSpPr>
          <p:cNvPr id="30" name="TextBox 29"/>
          <p:cNvSpPr txBox="1"/>
          <p:nvPr/>
        </p:nvSpPr>
        <p:spPr>
          <a:xfrm>
            <a:off x="1745109" y="5512769"/>
            <a:ext cx="8726162" cy="944135"/>
          </a:xfrm>
          <a:prstGeom prst="roundRect">
            <a:avLst>
              <a:gd name="adj" fmla="val 3067"/>
            </a:avLst>
          </a:prstGeom>
          <a:noFill/>
          <a:ln>
            <a:solidFill>
              <a:schemeClr val="tx1">
                <a:lumMod val="20000"/>
                <a:lumOff val="80000"/>
              </a:schemeClr>
            </a:solidFill>
          </a:ln>
        </p:spPr>
        <p:txBody>
          <a:bodyPr wrap="square" lIns="457200" rtlCol="0" anchor="ctr">
            <a:noAutofit/>
          </a:bodyPr>
          <a:lstStyle/>
          <a:p>
            <a:pPr marL="171450" indent="-171450">
              <a:spcBef>
                <a:spcPts val="600"/>
              </a:spcBef>
              <a:buClr>
                <a:srgbClr val="00B0F0"/>
              </a:buClr>
              <a:buFont typeface="Wingdings" panose="05000000000000000000" pitchFamily="2" charset="2"/>
              <a:buChar char="ü"/>
            </a:pPr>
            <a:endParaRPr lang="en-US" sz="1250" dirty="0">
              <a:solidFill>
                <a:srgbClr val="53565A">
                  <a:lumMod val="50000"/>
                </a:srgbClr>
              </a:solidFill>
              <a:latin typeface="Calibri" panose="020F0502020204030204" pitchFamily="34" charset="0"/>
              <a:cs typeface="Calibri" panose="020F0502020204030204" pitchFamily="34" charset="0"/>
            </a:endParaRPr>
          </a:p>
        </p:txBody>
      </p:sp>
      <p:sp>
        <p:nvSpPr>
          <p:cNvPr id="34" name="Oval 33"/>
          <p:cNvSpPr/>
          <p:nvPr/>
        </p:nvSpPr>
        <p:spPr bwMode="auto">
          <a:xfrm>
            <a:off x="1817776" y="5642142"/>
            <a:ext cx="245660" cy="245659"/>
          </a:xfrm>
          <a:prstGeom prst="ellipse">
            <a:avLst/>
          </a:prstGeom>
          <a:solidFill>
            <a:srgbClr val="002060"/>
          </a:solidFill>
          <a:ln w="12700" cap="flat" cmpd="sng" algn="ctr">
            <a:solidFill>
              <a:schemeClr val="bg2">
                <a:lumMod val="75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400" dirty="0">
                <a:solidFill>
                  <a:schemeClr val="bg1"/>
                </a:solidFill>
                <a:latin typeface="Calibri" panose="020F0502020204030204" pitchFamily="34" charset="0"/>
                <a:ea typeface="Geneva" charset="0"/>
                <a:cs typeface="Calibri" panose="020F0502020204030204" pitchFamily="34" charset="0"/>
              </a:rPr>
              <a:t>1</a:t>
            </a:r>
            <a:endParaRPr lang="en-US" sz="1400" dirty="0">
              <a:solidFill>
                <a:schemeClr val="bg1"/>
              </a:solidFill>
              <a:latin typeface="Calibri" panose="020F0502020204030204" pitchFamily="34" charset="0"/>
              <a:ea typeface="Geneva" charset="0"/>
              <a:cs typeface="Calibri" panose="020F0502020204030204" pitchFamily="34" charset="0"/>
            </a:endParaRPr>
          </a:p>
        </p:txBody>
      </p:sp>
      <p:sp>
        <p:nvSpPr>
          <p:cNvPr id="35" name="Oval 34"/>
          <p:cNvSpPr/>
          <p:nvPr/>
        </p:nvSpPr>
        <p:spPr bwMode="auto">
          <a:xfrm>
            <a:off x="1817776" y="6041405"/>
            <a:ext cx="245660" cy="245659"/>
          </a:xfrm>
          <a:prstGeom prst="ellipse">
            <a:avLst/>
          </a:prstGeom>
          <a:solidFill>
            <a:srgbClr val="002060"/>
          </a:solidFill>
          <a:ln w="12700" cap="flat" cmpd="sng" algn="ctr">
            <a:solidFill>
              <a:schemeClr val="bg2">
                <a:lumMod val="75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400" dirty="0">
                <a:solidFill>
                  <a:schemeClr val="bg1"/>
                </a:solidFill>
                <a:latin typeface="Calibri" panose="020F0502020204030204" pitchFamily="34" charset="0"/>
                <a:ea typeface="Geneva" charset="0"/>
                <a:cs typeface="Calibri" panose="020F0502020204030204" pitchFamily="34" charset="0"/>
              </a:rPr>
              <a:t>3</a:t>
            </a:r>
            <a:endParaRPr lang="en-US" sz="1400" dirty="0">
              <a:solidFill>
                <a:schemeClr val="bg1"/>
              </a:solidFill>
              <a:latin typeface="Calibri" panose="020F0502020204030204" pitchFamily="34" charset="0"/>
              <a:ea typeface="Geneva"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2867" y="792625"/>
            <a:ext cx="8833381" cy="307777"/>
          </a:xfrm>
          <a:prstGeom prst="rect">
            <a:avLst/>
          </a:prstGeom>
          <a:noFill/>
        </p:spPr>
        <p:txBody>
          <a:bodyPr wrap="square" rtlCol="0">
            <a:spAutoFit/>
          </a:bodyPr>
          <a:lstStyle/>
          <a:p>
            <a:pPr algn="just"/>
            <a:r>
              <a:rPr lang="en-US" sz="1400" i="1" dirty="0">
                <a:solidFill>
                  <a:srgbClr val="002060"/>
                </a:solidFill>
                <a:latin typeface="Calibri" panose="020F0502020204030204" pitchFamily="34" charset="0"/>
                <a:cs typeface="Calibri" panose="020F0502020204030204" pitchFamily="34" charset="0"/>
              </a:rPr>
              <a:t>Acquisition function is used to select a point in the Hyper-Parameter space for consecutive iterations</a:t>
            </a:r>
            <a:endParaRPr lang="en-US" sz="1400" i="1" dirty="0">
              <a:solidFill>
                <a:srgbClr val="002060"/>
              </a:solidFill>
              <a:latin typeface="Calibri" panose="020F0502020204030204" pitchFamily="34" charset="0"/>
              <a:cs typeface="Calibri" panose="020F0502020204030204" pitchFamily="34" charset="0"/>
            </a:endParaRPr>
          </a:p>
        </p:txBody>
      </p:sp>
      <p:sp>
        <p:nvSpPr>
          <p:cNvPr id="8" name="Rectangle 1"/>
          <p:cNvSpPr>
            <a:spLocks noChangeArrowheads="1"/>
          </p:cNvSpPr>
          <p:nvPr/>
        </p:nvSpPr>
        <p:spPr bwMode="auto">
          <a:xfrm>
            <a:off x="-893222" y="525753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en-US" altLang="en-US" dirty="0"/>
          </a:p>
        </p:txBody>
      </p:sp>
      <p:sp>
        <p:nvSpPr>
          <p:cNvPr id="7" name="Title 2"/>
          <p:cNvSpPr>
            <a:spLocks noGrp="1"/>
          </p:cNvSpPr>
          <p:nvPr>
            <p:ph type="title"/>
          </p:nvPr>
        </p:nvSpPr>
        <p:spPr>
          <a:xfrm>
            <a:off x="1666876" y="205300"/>
            <a:ext cx="9264360" cy="423350"/>
          </a:xfrm>
          <a:prstGeom prst="rect">
            <a:avLst/>
          </a:prstGeom>
        </p:spPr>
        <p:txBody>
          <a:bodyPr>
            <a:normAutofit fontScale="90000"/>
          </a:bodyPr>
          <a:lstStyle/>
          <a:p>
            <a:r>
              <a:rPr lang="en-US" dirty="0">
                <a:solidFill>
                  <a:schemeClr val="tx2"/>
                </a:solidFill>
              </a:rPr>
              <a:t>Bayesian Optimization: Acquisition Function</a:t>
            </a:r>
            <a:endParaRPr lang="en-US" kern="1200" dirty="0">
              <a:solidFill>
                <a:schemeClr val="tx2"/>
              </a:solidFill>
            </a:endParaRPr>
          </a:p>
        </p:txBody>
      </p:sp>
      <p:sp>
        <p:nvSpPr>
          <p:cNvPr id="4" name="Rectangle 3"/>
          <p:cNvSpPr/>
          <p:nvPr/>
        </p:nvSpPr>
        <p:spPr>
          <a:xfrm>
            <a:off x="1735115" y="1100401"/>
            <a:ext cx="8730775" cy="861774"/>
          </a:xfrm>
          <a:prstGeom prst="rect">
            <a:avLst/>
          </a:prstGeom>
        </p:spPr>
        <p:txBody>
          <a:bodyPr wrap="square">
            <a:spAutoFit/>
          </a:bodyPr>
          <a:lstStyle/>
          <a:p>
            <a:pPr marL="171450" indent="-17145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The Acquisition function is </a:t>
            </a:r>
            <a:r>
              <a:rPr lang="en-US" sz="1250" i="1" dirty="0">
                <a:solidFill>
                  <a:srgbClr val="0070C0"/>
                </a:solidFill>
                <a:latin typeface="Calibri" panose="020F0502020204030204" pitchFamily="34" charset="0"/>
                <a:cs typeface="Calibri" panose="020F0502020204030204" pitchFamily="34" charset="0"/>
              </a:rPr>
              <a:t>responsible for trade off between exploitation and exploration</a:t>
            </a:r>
            <a:r>
              <a:rPr lang="en-US" sz="1250" i="1" dirty="0">
                <a:solidFill>
                  <a:srgbClr val="404040"/>
                </a:solidFill>
                <a:latin typeface="Calibri" panose="020F0502020204030204" pitchFamily="34" charset="0"/>
                <a:cs typeface="Calibri" panose="020F0502020204030204" pitchFamily="34" charset="0"/>
              </a:rPr>
              <a:t>. </a:t>
            </a:r>
            <a:endParaRPr lang="en-US" sz="1250" i="1" dirty="0">
              <a:solidFill>
                <a:srgbClr val="40404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To find the next point in Hyper-Parameter space, </a:t>
            </a:r>
            <a:r>
              <a:rPr lang="en-US" sz="1250" i="1" dirty="0">
                <a:solidFill>
                  <a:srgbClr val="0070C0"/>
                </a:solidFill>
                <a:latin typeface="Calibri" panose="020F0502020204030204" pitchFamily="34" charset="0"/>
                <a:cs typeface="Calibri" panose="020F0502020204030204" pitchFamily="34" charset="0"/>
              </a:rPr>
              <a:t>exploitation </a:t>
            </a:r>
            <a:r>
              <a:rPr lang="en-US" sz="1250" i="1" dirty="0">
                <a:solidFill>
                  <a:srgbClr val="0070C0"/>
                </a:solidFill>
                <a:latin typeface="Calibri" panose="020F0502020204030204" pitchFamily="34" charset="0"/>
                <a:cs typeface="Calibri" panose="020F0502020204030204" pitchFamily="34" charset="0"/>
              </a:rPr>
              <a:t>favors areas which have high value for the Objective function</a:t>
            </a:r>
            <a:endParaRPr lang="en-US" sz="1250" i="1" dirty="0">
              <a:solidFill>
                <a:srgbClr val="0070C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To find the next point in Hyper-Parameter space, </a:t>
            </a:r>
            <a:r>
              <a:rPr lang="en-US" sz="1250" i="1" dirty="0">
                <a:solidFill>
                  <a:srgbClr val="0070C0"/>
                </a:solidFill>
                <a:latin typeface="Calibri" panose="020F0502020204030204" pitchFamily="34" charset="0"/>
                <a:cs typeface="Calibri" panose="020F0502020204030204" pitchFamily="34" charset="0"/>
              </a:rPr>
              <a:t>e</a:t>
            </a:r>
            <a:r>
              <a:rPr lang="en-US" sz="1250" i="1" dirty="0">
                <a:solidFill>
                  <a:srgbClr val="0070C0"/>
                </a:solidFill>
                <a:latin typeface="Calibri" panose="020F0502020204030204" pitchFamily="34" charset="0"/>
                <a:cs typeface="Calibri" panose="020F0502020204030204" pitchFamily="34" charset="0"/>
              </a:rPr>
              <a:t>xploration </a:t>
            </a:r>
            <a:r>
              <a:rPr lang="en-US" sz="1250" i="1" dirty="0">
                <a:solidFill>
                  <a:srgbClr val="0070C0"/>
                </a:solidFill>
                <a:latin typeface="Calibri" panose="020F0502020204030204" pitchFamily="34" charset="0"/>
                <a:cs typeface="Calibri" panose="020F0502020204030204" pitchFamily="34" charset="0"/>
              </a:rPr>
              <a:t>favors areas which have higher prediction uncertainty</a:t>
            </a:r>
            <a:endParaRPr lang="en-US" sz="1250" i="1" dirty="0">
              <a:solidFill>
                <a:srgbClr val="0070C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The goal is </a:t>
            </a:r>
            <a:r>
              <a:rPr lang="en-US" sz="1250" i="1" dirty="0">
                <a:solidFill>
                  <a:srgbClr val="0070C0"/>
                </a:solidFill>
                <a:latin typeface="Calibri" panose="020F0502020204030204" pitchFamily="34" charset="0"/>
                <a:cs typeface="Calibri" panose="020F0502020204030204" pitchFamily="34" charset="0"/>
              </a:rPr>
              <a:t>to maximize the acquisition function </a:t>
            </a:r>
            <a:r>
              <a:rPr lang="en-US" sz="1250" i="1" dirty="0">
                <a:solidFill>
                  <a:srgbClr val="404040"/>
                </a:solidFill>
                <a:latin typeface="Calibri" panose="020F0502020204030204" pitchFamily="34" charset="0"/>
                <a:cs typeface="Calibri" panose="020F0502020204030204" pitchFamily="34" charset="0"/>
              </a:rPr>
              <a:t>to determine the next sampling point</a:t>
            </a:r>
            <a:endParaRPr lang="en-US" sz="1250" i="1" dirty="0">
              <a:solidFill>
                <a:srgbClr val="40404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1" name="TextBox 10"/>
              <p:cNvSpPr txBox="1"/>
              <p:nvPr/>
            </p:nvSpPr>
            <p:spPr>
              <a:xfrm>
                <a:off x="1844299" y="2258081"/>
                <a:ext cx="8353167" cy="4207312"/>
              </a:xfrm>
              <a:prstGeom prst="roundRect">
                <a:avLst>
                  <a:gd name="adj" fmla="val 3479"/>
                </a:avLst>
              </a:prstGeom>
              <a:ln w="9525">
                <a:solidFill>
                  <a:schemeClr val="bg2">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171450" indent="-171450" algn="just">
                  <a:buFont typeface="Wingdings" panose="05000000000000000000" pitchFamily="2" charset="2"/>
                  <a:buChar char="Ø"/>
                </a:pPr>
                <a:endParaRPr lang="en-US" sz="1250" b="1" i="1" dirty="0">
                  <a:solidFill>
                    <a:srgbClr val="40404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r>
                  <a:rPr lang="en-US" sz="1250" b="1" i="1" dirty="0">
                    <a:solidFill>
                      <a:srgbClr val="404040"/>
                    </a:solidFill>
                    <a:latin typeface="Calibri" panose="020F0502020204030204" pitchFamily="34" charset="0"/>
                    <a:cs typeface="Calibri" panose="020F0502020204030204" pitchFamily="34" charset="0"/>
                  </a:rPr>
                  <a:t>Probability </a:t>
                </a:r>
                <a:r>
                  <a:rPr lang="en-US" sz="1250" b="1" i="1" dirty="0">
                    <a:solidFill>
                      <a:srgbClr val="404040"/>
                    </a:solidFill>
                    <a:latin typeface="Calibri" panose="020F0502020204030204" pitchFamily="34" charset="0"/>
                    <a:cs typeface="Calibri" panose="020F0502020204030204" pitchFamily="34" charset="0"/>
                  </a:rPr>
                  <a:t>of Improvement : </a:t>
                </a:r>
                <a:r>
                  <a:rPr lang="en-US" sz="1250" i="1" dirty="0">
                    <a:solidFill>
                      <a:srgbClr val="404040"/>
                    </a:solidFill>
                    <a:latin typeface="Calibri" panose="020F0502020204030204" pitchFamily="34" charset="0"/>
                    <a:cs typeface="Calibri" panose="020F0502020204030204" pitchFamily="34" charset="0"/>
                  </a:rPr>
                  <a:t>Finds point in Hyper-Parameter space that is most likely to improve upon the current maximum value of the validation metric</a:t>
                </a:r>
                <a:endParaRPr lang="en-US" sz="1250" i="1" dirty="0">
                  <a:solidFill>
                    <a:srgbClr val="40404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lvl="1" algn="just"/>
                <a14:m>
                  <m:oMathPara xmlns:m="http://schemas.openxmlformats.org/officeDocument/2006/math">
                    <m:oMathParaPr>
                      <m:jc m:val="left"/>
                    </m:oMathParaPr>
                    <m:oMath xmlns:m="http://schemas.openxmlformats.org/officeDocument/2006/math">
                      <m:r>
                        <a:rPr lang="en-US" sz="1250" b="1" i="1">
                          <a:solidFill>
                            <a:srgbClr val="404040"/>
                          </a:solidFill>
                          <a:latin typeface="Cambria Math" panose="02040503050406030204" pitchFamily="18" charset="0"/>
                          <a:cs typeface="Calibri" panose="020F0502020204030204" pitchFamily="34" charset="0"/>
                        </a:rPr>
                        <m:t>𝑷𝑰</m:t>
                      </m:r>
                      <m:d>
                        <m:dPr>
                          <m:ctrlPr>
                            <a:rPr lang="en-US" sz="1250" b="1" i="1">
                              <a:solidFill>
                                <a:srgbClr val="404040"/>
                              </a:solidFill>
                              <a:latin typeface="Cambria Math" panose="02040503050406030204" pitchFamily="18" charset="0"/>
                              <a:cs typeface="Calibri" panose="020F0502020204030204" pitchFamily="34" charset="0"/>
                            </a:rPr>
                          </m:ctrlPr>
                        </m:dPr>
                        <m:e>
                          <m:r>
                            <a:rPr lang="en-US" sz="1250" b="1" i="1">
                              <a:solidFill>
                                <a:srgbClr val="404040"/>
                              </a:solidFill>
                              <a:latin typeface="Cambria Math" panose="02040503050406030204" pitchFamily="18" charset="0"/>
                              <a:cs typeface="Calibri" panose="020F0502020204030204" pitchFamily="34" charset="0"/>
                            </a:rPr>
                            <m:t>𝒙</m:t>
                          </m:r>
                        </m:e>
                      </m:d>
                      <m:r>
                        <a:rPr lang="en-US" sz="1250" b="1" i="1">
                          <a:solidFill>
                            <a:srgbClr val="404040"/>
                          </a:solidFill>
                          <a:latin typeface="Cambria Math" panose="02040503050406030204" pitchFamily="18" charset="0"/>
                          <a:cs typeface="Calibri" panose="020F0502020204030204" pitchFamily="34" charset="0"/>
                        </a:rPr>
                        <m:t>=</m:t>
                      </m:r>
                      <m:r>
                        <a:rPr lang="en-US" sz="1250" b="1" i="1">
                          <a:solidFill>
                            <a:srgbClr val="404040"/>
                          </a:solidFill>
                          <a:latin typeface="Cambria Math" panose="02040503050406030204" pitchFamily="18" charset="0"/>
                          <a:cs typeface="Calibri" panose="020F0502020204030204" pitchFamily="34" charset="0"/>
                        </a:rPr>
                        <m:t>𝑷</m:t>
                      </m:r>
                      <m:d>
                        <m:dPr>
                          <m:ctrlPr>
                            <a:rPr lang="en-US" sz="1250" b="1" i="1">
                              <a:solidFill>
                                <a:srgbClr val="404040"/>
                              </a:solidFill>
                              <a:latin typeface="Cambria Math" panose="02040503050406030204" pitchFamily="18" charset="0"/>
                              <a:cs typeface="Calibri" panose="020F0502020204030204" pitchFamily="34" charset="0"/>
                            </a:rPr>
                          </m:ctrlPr>
                        </m:dPr>
                        <m:e>
                          <m:r>
                            <a:rPr lang="en-US" sz="1250" b="1" i="1">
                              <a:solidFill>
                                <a:srgbClr val="404040"/>
                              </a:solidFill>
                              <a:latin typeface="Cambria Math" panose="02040503050406030204" pitchFamily="18" charset="0"/>
                              <a:cs typeface="Calibri" panose="020F0502020204030204" pitchFamily="34" charset="0"/>
                            </a:rPr>
                            <m:t>𝒇</m:t>
                          </m:r>
                          <m:d>
                            <m:dPr>
                              <m:ctrlPr>
                                <a:rPr lang="en-US" sz="1250" b="1" i="1">
                                  <a:solidFill>
                                    <a:srgbClr val="404040"/>
                                  </a:solidFill>
                                  <a:latin typeface="Cambria Math" panose="02040503050406030204" pitchFamily="18" charset="0"/>
                                  <a:cs typeface="Calibri" panose="020F0502020204030204" pitchFamily="34" charset="0"/>
                                </a:rPr>
                              </m:ctrlPr>
                            </m:dPr>
                            <m:e>
                              <m:r>
                                <a:rPr lang="en-US" sz="1250" b="1" i="1">
                                  <a:solidFill>
                                    <a:srgbClr val="404040"/>
                                  </a:solidFill>
                                  <a:latin typeface="Cambria Math" panose="02040503050406030204" pitchFamily="18" charset="0"/>
                                  <a:cs typeface="Calibri" panose="020F0502020204030204" pitchFamily="34" charset="0"/>
                                </a:rPr>
                                <m:t>𝒙</m:t>
                              </m:r>
                            </m:e>
                          </m:d>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m:t>
                          </m:r>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𝒇</m:t>
                          </m:r>
                          <m:d>
                            <m:dPr>
                              <m:ctrlP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ctrlPr>
                            </m:dPr>
                            <m:e>
                              <m:sSup>
                                <m:sSupPr>
                                  <m:ctrlP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ctrlPr>
                                </m:sSupPr>
                                <m:e>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𝒙</m:t>
                                  </m:r>
                                </m:e>
                                <m:sup>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m:t>
                                  </m:r>
                                </m:sup>
                              </m:sSup>
                            </m:e>
                          </m:d>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m:t>
                          </m:r>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𝜺</m:t>
                          </m:r>
                        </m:e>
                      </m:d>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oMath>
                  </m:oMathPara>
                </a14:m>
                <a:endParaRPr lang="en-US" sz="1250" i="1" dirty="0">
                  <a:solidFill>
                    <a:srgbClr val="404040"/>
                  </a:solidFill>
                  <a:latin typeface="Cambria Math" panose="02040503050406030204" pitchFamily="18" charset="0"/>
                  <a:ea typeface="Cambria Math" panose="02040503050406030204" pitchFamily="18" charset="0"/>
                  <a:cs typeface="Calibri" panose="020F0502020204030204" pitchFamily="34" charset="0"/>
                </a:endParaRPr>
              </a:p>
              <a:p>
                <a:pPr lvl="1" algn="just"/>
                <a14:m>
                  <m:oMathPara xmlns:m="http://schemas.openxmlformats.org/officeDocument/2006/math">
                    <m:oMathParaPr>
                      <m:jc m:val="left"/>
                    </m:oMathParaPr>
                    <m:oMath xmlns:m="http://schemas.openxmlformats.org/officeDocument/2006/math">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oMath>
                  </m:oMathPara>
                </a14:m>
                <a:endParaRPr lang="en-US" sz="1250" i="1" dirty="0">
                  <a:solidFill>
                    <a:srgbClr val="404040"/>
                  </a:solidFill>
                  <a:latin typeface="Cambria Math" panose="02040503050406030204" pitchFamily="18" charset="0"/>
                  <a:ea typeface="Cambria Math" panose="02040503050406030204" pitchFamily="18" charset="0"/>
                  <a:cs typeface="Calibri" panose="020F0502020204030204" pitchFamily="34" charset="0"/>
                </a:endParaRPr>
              </a:p>
              <a:p>
                <a:pPr lvl="1" algn="just"/>
                <a14:m>
                  <m:oMathPara xmlns:m="http://schemas.openxmlformats.org/officeDocument/2006/math">
                    <m:oMathParaPr>
                      <m:jc m:val="left"/>
                    </m:oMathParaPr>
                    <m:oMath xmlns:m="http://schemas.openxmlformats.org/officeDocument/2006/math">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𝑤ℎ𝑒𝑟𝑒</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𝑓</m:t>
                      </m:r>
                      <m:d>
                        <m:dPr>
                          <m:ctrlPr>
                            <a:rPr lang="en-US" sz="1250" i="1">
                              <a:solidFill>
                                <a:srgbClr val="404040"/>
                              </a:solidFill>
                              <a:latin typeface="Cambria Math" panose="02040503050406030204" pitchFamily="18" charset="0"/>
                              <a:cs typeface="Calibri" panose="020F0502020204030204" pitchFamily="34" charset="0"/>
                            </a:rPr>
                          </m:ctrlPr>
                        </m:dPr>
                        <m:e>
                          <m:sSup>
                            <m:sSupPr>
                              <m:ctrlPr>
                                <a:rPr lang="en-US" sz="1250" i="1">
                                  <a:solidFill>
                                    <a:srgbClr val="404040"/>
                                  </a:solidFill>
                                  <a:latin typeface="Cambria Math" panose="02040503050406030204" pitchFamily="18" charset="0"/>
                                  <a:cs typeface="Calibri" panose="020F0502020204030204" pitchFamily="34" charset="0"/>
                                </a:rPr>
                              </m:ctrlPr>
                            </m:sSupPr>
                            <m:e>
                              <m:r>
                                <a:rPr lang="en-US" sz="1250" i="1">
                                  <a:solidFill>
                                    <a:srgbClr val="404040"/>
                                  </a:solidFill>
                                  <a:latin typeface="Cambria Math" panose="02040503050406030204" pitchFamily="18" charset="0"/>
                                  <a:cs typeface="Calibri" panose="020F0502020204030204" pitchFamily="34" charset="0"/>
                                </a:rPr>
                                <m:t>𝑥</m:t>
                              </m:r>
                            </m:e>
                            <m:sup>
                              <m:r>
                                <a:rPr lang="en-US" sz="1250" i="1">
                                  <a:solidFill>
                                    <a:srgbClr val="404040"/>
                                  </a:solidFill>
                                  <a:latin typeface="Cambria Math" panose="02040503050406030204" pitchFamily="18" charset="0"/>
                                  <a:cs typeface="Calibri" panose="020F0502020204030204" pitchFamily="34" charset="0"/>
                                </a:rPr>
                                <m:t>+</m:t>
                              </m:r>
                            </m:sup>
                          </m:sSup>
                        </m:e>
                      </m:d>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𝑖𝑠</m:t>
                      </m:r>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𝑡ℎ𝑒</m:t>
                      </m:r>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𝑣𝑎𝑙𝑢𝑒</m:t>
                      </m:r>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𝑜𝑓</m:t>
                      </m:r>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𝑏𝑒𝑠𝑡</m:t>
                      </m:r>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𝑠𝑎𝑚𝑝𝑙𝑒</m:t>
                      </m:r>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𝑠𝑜</m:t>
                      </m:r>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𝑓𝑎𝑟</m:t>
                      </m:r>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cs typeface="Calibri" panose="020F0502020204030204" pitchFamily="34" charset="0"/>
                        </a:rPr>
                        <m:t>𝑎𝑛𝑑</m:t>
                      </m:r>
                      <m:r>
                        <a:rPr lang="en-US" sz="1250" i="1">
                          <a:solidFill>
                            <a:srgbClr val="404040"/>
                          </a:solidFill>
                          <a:latin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𝜀</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𝑖𝑠</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𝑎</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𝑠𝑚𝑎𝑙𝑙</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𝑝𝑜𝑠𝑖𝑡𝑖𝑣𝑒</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𝑛𝑢𝑚𝑏𝑒𝑟</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𝑡𝑟𝑎𝑑𝑒</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𝑜𝑓𝑓</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𝑝𝑎𝑟𝑎𝑚𝑒𝑡𝑒𝑟</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250" i="1" dirty="0">
                  <a:solidFill>
                    <a:srgbClr val="404040"/>
                  </a:solidFill>
                  <a:latin typeface="Calibri" panose="020F0502020204030204" pitchFamily="34" charset="0"/>
                  <a:cs typeface="Calibri" panose="020F0502020204030204" pitchFamily="34" charset="0"/>
                </a:endParaRPr>
              </a:p>
              <a:p>
                <a:pPr lvl="1" algn="just"/>
                <a:endParaRPr lang="en-US" sz="1250" b="1" i="1" dirty="0">
                  <a:solidFill>
                    <a:srgbClr val="404040"/>
                  </a:solidFill>
                  <a:latin typeface="Calibri" panose="020F0502020204030204" pitchFamily="34" charset="0"/>
                  <a:cs typeface="Calibri" panose="020F0502020204030204" pitchFamily="34" charset="0"/>
                </a:endParaRPr>
              </a:p>
              <a:p>
                <a:pPr lvl="1" algn="just"/>
                <a:endParaRPr lang="en-US" sz="1250" b="1" i="1" dirty="0">
                  <a:solidFill>
                    <a:srgbClr val="40404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r>
                  <a:rPr lang="en-US" sz="1250" b="1" i="1" dirty="0">
                    <a:solidFill>
                      <a:srgbClr val="404040"/>
                    </a:solidFill>
                    <a:latin typeface="Calibri" panose="020F0502020204030204" pitchFamily="34" charset="0"/>
                    <a:cs typeface="Calibri" panose="020F0502020204030204" pitchFamily="34" charset="0"/>
                  </a:rPr>
                  <a:t>Expected Improvement </a:t>
                </a:r>
                <a:r>
                  <a:rPr lang="en-US" sz="1250" i="1" dirty="0">
                    <a:solidFill>
                      <a:srgbClr val="404040"/>
                    </a:solidFill>
                    <a:latin typeface="Calibri" panose="020F0502020204030204" pitchFamily="34" charset="0"/>
                    <a:cs typeface="Calibri" panose="020F0502020204030204" pitchFamily="34" charset="0"/>
                  </a:rPr>
                  <a:t>: Finds point in Hyper-Parameter space that maximizes improvement upon the current maximum value of the validation metric</a:t>
                </a:r>
                <a:endParaRPr lang="en-US" sz="1250" b="1" i="1" dirty="0">
                  <a:solidFill>
                    <a:srgbClr val="40404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endParaRPr lang="en-US" sz="1250" b="1" i="1" dirty="0">
                  <a:solidFill>
                    <a:srgbClr val="404040"/>
                  </a:solidFill>
                  <a:latin typeface="Calibri" panose="020F0502020204030204" pitchFamily="34" charset="0"/>
                  <a:cs typeface="Calibri" panose="020F0502020204030204" pitchFamily="34" charset="0"/>
                </a:endParaRPr>
              </a:p>
              <a:p>
                <a:pPr lvl="1" algn="just"/>
                <a14:m>
                  <m:oMathPara xmlns:m="http://schemas.openxmlformats.org/officeDocument/2006/math">
                    <m:oMathParaPr>
                      <m:jc m:val="left"/>
                    </m:oMathParaPr>
                    <m:oMath xmlns:m="http://schemas.openxmlformats.org/officeDocument/2006/math">
                      <m:r>
                        <a:rPr lang="en-US" sz="1250" b="1" i="1">
                          <a:solidFill>
                            <a:srgbClr val="404040"/>
                          </a:solidFill>
                          <a:latin typeface="Cambria Math" panose="02040503050406030204" pitchFamily="18" charset="0"/>
                          <a:cs typeface="Calibri" panose="020F0502020204030204" pitchFamily="34" charset="0"/>
                        </a:rPr>
                        <m:t>𝑬𝑰</m:t>
                      </m:r>
                      <m:d>
                        <m:dPr>
                          <m:ctrlPr>
                            <a:rPr lang="en-US" sz="1250" b="1" i="1">
                              <a:solidFill>
                                <a:srgbClr val="404040"/>
                              </a:solidFill>
                              <a:latin typeface="Cambria Math" panose="02040503050406030204" pitchFamily="18" charset="0"/>
                              <a:cs typeface="Calibri" panose="020F0502020204030204" pitchFamily="34" charset="0"/>
                            </a:rPr>
                          </m:ctrlPr>
                        </m:dPr>
                        <m:e>
                          <m:r>
                            <a:rPr lang="en-US" sz="1250" b="1" i="1">
                              <a:solidFill>
                                <a:srgbClr val="404040"/>
                              </a:solidFill>
                              <a:latin typeface="Cambria Math" panose="02040503050406030204" pitchFamily="18" charset="0"/>
                              <a:cs typeface="Calibri" panose="020F0502020204030204" pitchFamily="34" charset="0"/>
                            </a:rPr>
                            <m:t>𝒙</m:t>
                          </m:r>
                        </m:e>
                      </m:d>
                      <m:r>
                        <a:rPr lang="en-US" sz="1250" b="1" i="1">
                          <a:solidFill>
                            <a:srgbClr val="404040"/>
                          </a:solidFill>
                          <a:latin typeface="Cambria Math" panose="02040503050406030204" pitchFamily="18" charset="0"/>
                          <a:cs typeface="Calibri" panose="020F0502020204030204" pitchFamily="34" charset="0"/>
                        </a:rPr>
                        <m:t>=</m:t>
                      </m:r>
                      <m:r>
                        <a:rPr lang="en-US" sz="1250" b="1" i="1">
                          <a:solidFill>
                            <a:srgbClr val="404040"/>
                          </a:solidFill>
                          <a:latin typeface="Cambria Math" panose="02040503050406030204" pitchFamily="18" charset="0"/>
                          <a:cs typeface="Calibri" panose="020F0502020204030204" pitchFamily="34" charset="0"/>
                        </a:rPr>
                        <m:t>𝒎𝒂𝒙</m:t>
                      </m:r>
                      <m:r>
                        <a:rPr lang="en-US" sz="1250" b="1" i="1">
                          <a:solidFill>
                            <a:srgbClr val="404040"/>
                          </a:solidFill>
                          <a:latin typeface="Cambria Math" panose="02040503050406030204" pitchFamily="18" charset="0"/>
                          <a:cs typeface="Calibri" panose="020F0502020204030204" pitchFamily="34" charset="0"/>
                        </a:rPr>
                        <m:t> </m:t>
                      </m:r>
                      <m:d>
                        <m:dPr>
                          <m:ctrlPr>
                            <a:rPr lang="en-US" sz="1250" b="1" i="1">
                              <a:solidFill>
                                <a:srgbClr val="404040"/>
                              </a:solidFill>
                              <a:latin typeface="Cambria Math" panose="02040503050406030204" pitchFamily="18" charset="0"/>
                              <a:cs typeface="Calibri" panose="020F0502020204030204" pitchFamily="34" charset="0"/>
                            </a:rPr>
                          </m:ctrlPr>
                        </m:dPr>
                        <m:e>
                          <m:r>
                            <a:rPr lang="en-US" sz="1250" b="1" i="1">
                              <a:solidFill>
                                <a:srgbClr val="404040"/>
                              </a:solidFill>
                              <a:latin typeface="Cambria Math" panose="02040503050406030204" pitchFamily="18" charset="0"/>
                              <a:cs typeface="Calibri" panose="020F0502020204030204" pitchFamily="34" charset="0"/>
                            </a:rPr>
                            <m:t>𝒇</m:t>
                          </m:r>
                          <m:r>
                            <a:rPr lang="en-US" sz="1250" b="1" i="1">
                              <a:solidFill>
                                <a:srgbClr val="404040"/>
                              </a:solidFill>
                              <a:latin typeface="Cambria Math" panose="02040503050406030204" pitchFamily="18" charset="0"/>
                              <a:cs typeface="Calibri" panose="020F0502020204030204" pitchFamily="34" charset="0"/>
                            </a:rPr>
                            <m:t>(</m:t>
                          </m:r>
                          <m:r>
                            <a:rPr lang="en-US" sz="1250" b="1" i="1">
                              <a:solidFill>
                                <a:srgbClr val="404040"/>
                              </a:solidFill>
                              <a:latin typeface="Cambria Math" panose="02040503050406030204" pitchFamily="18" charset="0"/>
                              <a:cs typeface="Calibri" panose="020F0502020204030204" pitchFamily="34" charset="0"/>
                            </a:rPr>
                            <m:t>𝒙</m:t>
                          </m:r>
                          <m:r>
                            <a:rPr lang="en-US" sz="1250" b="1" i="1">
                              <a:solidFill>
                                <a:srgbClr val="404040"/>
                              </a:solidFill>
                              <a:latin typeface="Cambria Math" panose="02040503050406030204" pitchFamily="18" charset="0"/>
                              <a:cs typeface="Calibri" panose="020F0502020204030204" pitchFamily="34" charset="0"/>
                            </a:rPr>
                            <m:t>)−</m:t>
                          </m:r>
                          <m:sSup>
                            <m:sSupPr>
                              <m:ctrlPr>
                                <a:rPr lang="en-US" sz="1250" b="1" i="1">
                                  <a:solidFill>
                                    <a:srgbClr val="404040"/>
                                  </a:solidFill>
                                  <a:latin typeface="Cambria Math" panose="02040503050406030204" pitchFamily="18" charset="0"/>
                                  <a:cs typeface="Calibri" panose="020F0502020204030204" pitchFamily="34" charset="0"/>
                                </a:rPr>
                              </m:ctrlPr>
                            </m:sSupPr>
                            <m:e>
                              <m:r>
                                <a:rPr lang="en-US" sz="1250" b="1" i="1">
                                  <a:solidFill>
                                    <a:srgbClr val="404040"/>
                                  </a:solidFill>
                                  <a:latin typeface="Cambria Math" panose="02040503050406030204" pitchFamily="18" charset="0"/>
                                  <a:cs typeface="Calibri" panose="020F0502020204030204" pitchFamily="34" charset="0"/>
                                </a:rPr>
                                <m:t>𝒇</m:t>
                              </m:r>
                              <m:r>
                                <a:rPr lang="en-US" sz="1250" b="1" i="1">
                                  <a:solidFill>
                                    <a:srgbClr val="404040"/>
                                  </a:solidFill>
                                  <a:latin typeface="Cambria Math" panose="02040503050406030204" pitchFamily="18" charset="0"/>
                                  <a:cs typeface="Calibri" panose="020F0502020204030204" pitchFamily="34" charset="0"/>
                                </a:rPr>
                                <m:t>(</m:t>
                              </m:r>
                              <m:r>
                                <a:rPr lang="en-US" sz="1250" b="1" i="1">
                                  <a:solidFill>
                                    <a:srgbClr val="404040"/>
                                  </a:solidFill>
                                  <a:latin typeface="Cambria Math" panose="02040503050406030204" pitchFamily="18" charset="0"/>
                                  <a:cs typeface="Calibri" panose="020F0502020204030204" pitchFamily="34" charset="0"/>
                                </a:rPr>
                                <m:t>𝒙</m:t>
                              </m:r>
                            </m:e>
                            <m:sup>
                              <m:r>
                                <a:rPr lang="en-US" sz="1250" b="1" i="1">
                                  <a:solidFill>
                                    <a:srgbClr val="404040"/>
                                  </a:solidFill>
                                  <a:latin typeface="Cambria Math" panose="02040503050406030204" pitchFamily="18" charset="0"/>
                                  <a:cs typeface="Calibri" panose="020F0502020204030204" pitchFamily="34" charset="0"/>
                                </a:rPr>
                                <m:t>+</m:t>
                              </m:r>
                            </m:sup>
                          </m:sSup>
                        </m:e>
                      </m:d>
                      <m:r>
                        <a:rPr lang="en-US" sz="1250" b="1" i="1">
                          <a:solidFill>
                            <a:srgbClr val="404040"/>
                          </a:solidFill>
                          <a:latin typeface="Cambria Math" panose="02040503050406030204" pitchFamily="18" charset="0"/>
                          <a:cs typeface="Calibri" panose="020F0502020204030204" pitchFamily="34" charset="0"/>
                        </a:rPr>
                        <m:t>−</m:t>
                      </m:r>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𝜺</m:t>
                      </m:r>
                      <m:r>
                        <a:rPr lang="en-US" sz="1250" b="1" i="1">
                          <a:solidFill>
                            <a:srgbClr val="404040"/>
                          </a:solidFill>
                          <a:latin typeface="Cambria Math" panose="02040503050406030204" pitchFamily="18" charset="0"/>
                          <a:cs typeface="Calibri" panose="020F0502020204030204" pitchFamily="34" charset="0"/>
                        </a:rPr>
                        <m:t>, </m:t>
                      </m:r>
                      <m:r>
                        <a:rPr lang="en-US" sz="1250" b="1" i="1">
                          <a:solidFill>
                            <a:srgbClr val="404040"/>
                          </a:solidFill>
                          <a:latin typeface="Cambria Math" panose="02040503050406030204" pitchFamily="18" charset="0"/>
                          <a:cs typeface="Calibri" panose="020F0502020204030204" pitchFamily="34" charset="0"/>
                        </a:rPr>
                        <m:t>𝟎</m:t>
                      </m:r>
                      <m:r>
                        <a:rPr lang="en-US" sz="1250" b="1" i="1">
                          <a:solidFill>
                            <a:srgbClr val="404040"/>
                          </a:solidFill>
                          <a:latin typeface="Cambria Math" panose="02040503050406030204" pitchFamily="18" charset="0"/>
                          <a:cs typeface="Calibri" panose="020F0502020204030204" pitchFamily="34" charset="0"/>
                        </a:rPr>
                        <m:t>)</m:t>
                      </m:r>
                    </m:oMath>
                  </m:oMathPara>
                </a14:m>
                <a:endParaRPr lang="en-US" sz="1250" b="1" i="1" dirty="0">
                  <a:solidFill>
                    <a:srgbClr val="404040"/>
                  </a:solidFill>
                  <a:latin typeface="Calibri" panose="020F0502020204030204" pitchFamily="34" charset="0"/>
                  <a:cs typeface="Calibri" panose="020F0502020204030204" pitchFamily="34" charset="0"/>
                </a:endParaRPr>
              </a:p>
              <a:p>
                <a:pPr lvl="1" algn="just"/>
                <a:endParaRPr lang="en-US" sz="1250" i="1" dirty="0">
                  <a:solidFill>
                    <a:srgbClr val="404040"/>
                  </a:solidFill>
                  <a:latin typeface="Calibri" panose="020F0502020204030204" pitchFamily="34" charset="0"/>
                  <a:cs typeface="Calibri" panose="020F0502020204030204" pitchFamily="34" charset="0"/>
                </a:endParaRPr>
              </a:p>
              <a:p>
                <a:pPr lvl="1" algn="just"/>
                <a:endParaRPr lang="en-US" sz="1250" b="1" i="1" dirty="0">
                  <a:solidFill>
                    <a:srgbClr val="404040"/>
                  </a:solidFill>
                  <a:latin typeface="Calibri" panose="020F0502020204030204" pitchFamily="34" charset="0"/>
                  <a:cs typeface="Calibri" panose="020F0502020204030204" pitchFamily="34" charset="0"/>
                </a:endParaRPr>
              </a:p>
              <a:p>
                <a:pPr marL="171450" indent="-171450" algn="just">
                  <a:buFont typeface="Wingdings" panose="05000000000000000000" pitchFamily="2" charset="2"/>
                  <a:buChar char="Ø"/>
                </a:pPr>
                <a:r>
                  <a:rPr lang="en-US" sz="1250" b="1" i="1" dirty="0">
                    <a:solidFill>
                      <a:srgbClr val="404040"/>
                    </a:solidFill>
                    <a:latin typeface="Calibri" panose="020F0502020204030204" pitchFamily="34" charset="0"/>
                    <a:cs typeface="Calibri" panose="020F0502020204030204" pitchFamily="34" charset="0"/>
                  </a:rPr>
                  <a:t>Upper Confidence Bound </a:t>
                </a:r>
                <a:r>
                  <a:rPr lang="en-US" sz="1250" i="1" dirty="0">
                    <a:solidFill>
                      <a:srgbClr val="404040"/>
                    </a:solidFill>
                    <a:latin typeface="Calibri" panose="020F0502020204030204" pitchFamily="34" charset="0"/>
                    <a:cs typeface="Calibri" panose="020F0502020204030204" pitchFamily="34" charset="0"/>
                  </a:rPr>
                  <a:t>:</a:t>
                </a:r>
                <a:endParaRPr lang="en-US" sz="1250" i="1" dirty="0">
                  <a:solidFill>
                    <a:srgbClr val="404040"/>
                  </a:solidFill>
                  <a:latin typeface="Calibri" panose="020F0502020204030204" pitchFamily="34" charset="0"/>
                  <a:cs typeface="Calibri" panose="020F0502020204030204" pitchFamily="34" charset="0"/>
                </a:endParaRPr>
              </a:p>
              <a:p>
                <a:pPr algn="just"/>
                <a:endParaRPr lang="en-US" sz="1250" b="1" i="1" dirty="0">
                  <a:solidFill>
                    <a:srgbClr val="404040"/>
                  </a:solidFill>
                  <a:latin typeface="Calibri" panose="020F0502020204030204" pitchFamily="34" charset="0"/>
                  <a:cs typeface="Calibri" panose="020F0502020204030204" pitchFamily="34" charset="0"/>
                </a:endParaRPr>
              </a:p>
              <a:p>
                <a:pPr marL="2402205" lvl="1" indent="-1945005" algn="just"/>
                <a14:m>
                  <m:oMath xmlns:m="http://schemas.openxmlformats.org/officeDocument/2006/math">
                    <m:r>
                      <a:rPr lang="en-US" sz="1250" b="1" i="1">
                        <a:solidFill>
                          <a:srgbClr val="404040"/>
                        </a:solidFill>
                        <a:latin typeface="Cambria Math" panose="02040503050406030204" pitchFamily="18" charset="0"/>
                        <a:cs typeface="Calibri" panose="020F0502020204030204" pitchFamily="34" charset="0"/>
                      </a:rPr>
                      <m:t>𝑼𝑪𝑩</m:t>
                    </m:r>
                    <m:d>
                      <m:dPr>
                        <m:ctrlPr>
                          <a:rPr lang="en-US" sz="1250" b="1" i="1">
                            <a:solidFill>
                              <a:srgbClr val="404040"/>
                            </a:solidFill>
                            <a:latin typeface="Cambria Math" panose="02040503050406030204" pitchFamily="18" charset="0"/>
                            <a:cs typeface="Calibri" panose="020F0502020204030204" pitchFamily="34" charset="0"/>
                          </a:rPr>
                        </m:ctrlPr>
                      </m:dPr>
                      <m:e>
                        <m:r>
                          <a:rPr lang="en-US" sz="1250" b="1" i="1">
                            <a:solidFill>
                              <a:srgbClr val="404040"/>
                            </a:solidFill>
                            <a:latin typeface="Cambria Math" panose="02040503050406030204" pitchFamily="18" charset="0"/>
                            <a:cs typeface="Calibri" panose="020F0502020204030204" pitchFamily="34" charset="0"/>
                          </a:rPr>
                          <m:t>𝒙</m:t>
                        </m:r>
                      </m:e>
                    </m:d>
                    <m:r>
                      <a:rPr lang="en-US" sz="1250" b="1" i="1">
                        <a:solidFill>
                          <a:srgbClr val="404040"/>
                        </a:solidFill>
                        <a:latin typeface="Cambria Math" panose="02040503050406030204" pitchFamily="18" charset="0"/>
                        <a:cs typeface="Calibri" panose="020F0502020204030204" pitchFamily="34" charset="0"/>
                      </a:rPr>
                      <m:t>= </m:t>
                    </m:r>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𝝁</m:t>
                    </m:r>
                    <m:d>
                      <m:dPr>
                        <m:ctrlP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ctrlPr>
                      </m:dPr>
                      <m:e>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𝒙</m:t>
                        </m:r>
                      </m:e>
                    </m:d>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m:t>
                    </m:r>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𝜿</m:t>
                    </m:r>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m:t>
                    </m:r>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𝝈</m:t>
                    </m:r>
                    <m:d>
                      <m:dPr>
                        <m:ctrlP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ctrlPr>
                      </m:dPr>
                      <m:e>
                        <m:r>
                          <a:rPr lang="en-US" sz="1250" b="1" i="1">
                            <a:solidFill>
                              <a:srgbClr val="404040"/>
                            </a:solidFill>
                            <a:latin typeface="Cambria Math" panose="02040503050406030204" pitchFamily="18" charset="0"/>
                            <a:ea typeface="Cambria Math" panose="02040503050406030204" pitchFamily="18" charset="0"/>
                            <a:cs typeface="Calibri" panose="020F0502020204030204" pitchFamily="34" charset="0"/>
                          </a:rPr>
                          <m:t>𝒙</m:t>
                        </m:r>
                      </m:e>
                    </m:d>
                  </m:oMath>
                </a14:m>
                <a:r>
                  <a:rPr lang="en-US" sz="1250" b="1" i="1" dirty="0">
                    <a:solidFill>
                      <a:srgbClr val="404040"/>
                    </a:solidFill>
                    <a:latin typeface="Calibri" panose="020F0502020204030204" pitchFamily="34" charset="0"/>
                    <a:cs typeface="Calibri" panose="020F0502020204030204" pitchFamily="34" charset="0"/>
                  </a:rPr>
                  <a:t>,</a:t>
                </a:r>
                <a:endParaRPr lang="en-US" sz="1250" b="1" i="1" dirty="0">
                  <a:solidFill>
                    <a:srgbClr val="404040"/>
                  </a:solidFill>
                  <a:latin typeface="Calibri" panose="020F0502020204030204" pitchFamily="34" charset="0"/>
                  <a:cs typeface="Calibri" panose="020F0502020204030204" pitchFamily="34" charset="0"/>
                </a:endParaRPr>
              </a:p>
              <a:p>
                <a:pPr marL="463550" lvl="1" indent="-6350" algn="just"/>
                <a:endParaRPr lang="en-US" sz="1250" b="1" i="1" dirty="0">
                  <a:solidFill>
                    <a:srgbClr val="404040"/>
                  </a:solidFill>
                  <a:latin typeface="Cambria Math" panose="02040503050406030204" pitchFamily="18" charset="0"/>
                  <a:ea typeface="Cambria Math" panose="02040503050406030204" pitchFamily="18" charset="0"/>
                  <a:cs typeface="Calibri" panose="020F0502020204030204" pitchFamily="34" charset="0"/>
                </a:endParaRPr>
              </a:p>
              <a:p>
                <a:pPr marL="463550" lvl="1" indent="-6350" algn="just"/>
                <a14:m>
                  <m:oMathPara xmlns:m="http://schemas.openxmlformats.org/officeDocument/2006/math">
                    <m:oMathParaPr>
                      <m:jc m:val="centerGroup"/>
                    </m:oMathParaPr>
                    <m:oMath xmlns:m="http://schemas.openxmlformats.org/officeDocument/2006/math">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𝑤ℎ𝑒𝑟𝑒</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𝜅</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𝑖𝑠</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𝑎</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𝑝𝑜𝑠𝑖𝑡𝑖𝑣𝑒</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𝑛𝑢𝑚𝑏𝑒𝑟</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d>
                        <m:dPr>
                          <m:ctrlP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ctrlPr>
                        </m:dPr>
                        <m:e>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𝑡𝑟𝑎𝑑𝑒</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𝑜𝑓𝑓</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 </m:t>
                          </m:r>
                          <m:r>
                            <a:rPr lang="en-US" sz="1250" i="1">
                              <a:solidFill>
                                <a:srgbClr val="404040"/>
                              </a:solidFill>
                              <a:latin typeface="Cambria Math" panose="02040503050406030204" pitchFamily="18" charset="0"/>
                              <a:ea typeface="Cambria Math" panose="02040503050406030204" pitchFamily="18" charset="0"/>
                              <a:cs typeface="Calibri" panose="020F0502020204030204" pitchFamily="34" charset="0"/>
                            </a:rPr>
                            <m:t>𝑝𝑎𝑟𝑎𝑚𝑒𝑡𝑒𝑟</m:t>
                          </m:r>
                        </m:e>
                      </m:d>
                      <m:r>
                        <a:rPr lang="en-US" sz="1250" i="1">
                          <a:solidFill>
                            <a:srgbClr val="404040"/>
                          </a:solidFill>
                          <a:latin typeface="Cambria Math" panose="02040503050406030204" pitchFamily="18" charset="0"/>
                          <a:cs typeface="Calibri" panose="020F0502020204030204" pitchFamily="34" charset="0"/>
                        </a:rPr>
                        <m:t>𝜇</m:t>
                      </m:r>
                      <m:d>
                        <m:dPr>
                          <m:ctrlPr>
                            <a:rPr lang="en-US" sz="1250" i="1">
                              <a:solidFill>
                                <a:srgbClr val="404040"/>
                              </a:solidFill>
                              <a:latin typeface="Cambria Math" panose="02040503050406030204" pitchFamily="18" charset="0"/>
                              <a:cs typeface="Calibri" panose="020F0502020204030204" pitchFamily="34" charset="0"/>
                            </a:rPr>
                          </m:ctrlPr>
                        </m:dPr>
                        <m:e>
                          <m:r>
                            <a:rPr lang="en-US" sz="1250" i="1">
                              <a:solidFill>
                                <a:srgbClr val="404040"/>
                              </a:solidFill>
                              <a:latin typeface="Cambria Math" panose="02040503050406030204" pitchFamily="18" charset="0"/>
                              <a:cs typeface="Calibri" panose="020F0502020204030204" pitchFamily="34" charset="0"/>
                            </a:rPr>
                            <m:t>𝑥</m:t>
                          </m:r>
                        </m:e>
                      </m:d>
                      <m:r>
                        <a:rPr lang="en-US" sz="1250" i="1">
                          <a:solidFill>
                            <a:srgbClr val="404040"/>
                          </a:solidFill>
                          <a:latin typeface="Cambria Math" panose="02040503050406030204" pitchFamily="18" charset="0"/>
                          <a:cs typeface="Calibri" panose="020F0502020204030204" pitchFamily="34" charset="0"/>
                        </a:rPr>
                        <m:t>;</m:t>
                      </m:r>
                      <m:r>
                        <a:rPr lang="en-US" sz="1250" i="1">
                          <a:solidFill>
                            <a:srgbClr val="404040"/>
                          </a:solidFill>
                          <a:latin typeface="Cambria Math" panose="02040503050406030204" pitchFamily="18" charset="0"/>
                          <a:cs typeface="Calibri" panose="020F0502020204030204" pitchFamily="34" charset="0"/>
                        </a:rPr>
                        <m:t>𝜎</m:t>
                      </m:r>
                      <m:d>
                        <m:dPr>
                          <m:ctrlPr>
                            <a:rPr lang="en-US" sz="1250" i="1">
                              <a:solidFill>
                                <a:srgbClr val="404040"/>
                              </a:solidFill>
                              <a:latin typeface="Cambria Math" panose="02040503050406030204" pitchFamily="18" charset="0"/>
                              <a:cs typeface="Calibri" panose="020F0502020204030204" pitchFamily="34" charset="0"/>
                            </a:rPr>
                          </m:ctrlPr>
                        </m:dPr>
                        <m:e>
                          <m:r>
                            <a:rPr lang="en-US" sz="1250" i="1">
                              <a:solidFill>
                                <a:srgbClr val="404040"/>
                              </a:solidFill>
                              <a:latin typeface="Cambria Math" panose="02040503050406030204" pitchFamily="18" charset="0"/>
                              <a:cs typeface="Calibri" panose="020F0502020204030204" pitchFamily="34" charset="0"/>
                            </a:rPr>
                            <m:t>𝑥</m:t>
                          </m:r>
                        </m:e>
                      </m:d>
                      <m:r>
                        <a:rPr lang="en-US" sz="1250" i="1">
                          <a:solidFill>
                            <a:srgbClr val="404040"/>
                          </a:solidFill>
                          <a:latin typeface="Cambria Math" panose="02040503050406030204" pitchFamily="18" charset="0"/>
                          <a:cs typeface="Calibri" panose="020F0502020204030204" pitchFamily="34" charset="0"/>
                        </a:rPr>
                        <m:t>:</m:t>
                      </m:r>
                      <m:r>
                        <m:rPr>
                          <m:nor/>
                        </m:rPr>
                        <a:rPr lang="en-US" altLang="en-US" sz="1250" i="1" dirty="0">
                          <a:solidFill>
                            <a:srgbClr val="404040"/>
                          </a:solidFill>
                          <a:latin typeface="Cambria Math" panose="02040503050406030204" pitchFamily="18" charset="0"/>
                          <a:cs typeface="Calibri" panose="020F0502020204030204" pitchFamily="34" charset="0"/>
                        </a:rPr>
                        <m:t>mean</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and</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the</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standard</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deviation</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of</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the</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GP</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posterior</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predictive</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at</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x</m:t>
                      </m:r>
                      <m:r>
                        <m:rPr>
                          <m:nor/>
                        </m:rPr>
                        <a:rPr lang="en-US" altLang="en-US" sz="1250" i="1" dirty="0">
                          <a:solidFill>
                            <a:srgbClr val="404040"/>
                          </a:solidFill>
                          <a:latin typeface="Cambria Math" panose="02040503050406030204" pitchFamily="18" charset="0"/>
                          <a:cs typeface="Calibri" panose="020F0502020204030204" pitchFamily="34" charset="0"/>
                        </a:rPr>
                        <m:t>, </m:t>
                      </m:r>
                      <m:r>
                        <m:rPr>
                          <m:nor/>
                        </m:rPr>
                        <a:rPr lang="en-US" altLang="en-US" sz="1250" i="1" dirty="0">
                          <a:solidFill>
                            <a:srgbClr val="404040"/>
                          </a:solidFill>
                          <a:latin typeface="Cambria Math" panose="02040503050406030204" pitchFamily="18" charset="0"/>
                          <a:cs typeface="Calibri" panose="020F0502020204030204" pitchFamily="34" charset="0"/>
                        </a:rPr>
                        <m:t>respectively</m:t>
                      </m:r>
                    </m:oMath>
                  </m:oMathPara>
                </a14:m>
                <a:endParaRPr lang="en-US" sz="1250" i="1" dirty="0">
                  <a:solidFill>
                    <a:srgbClr val="404040"/>
                  </a:solidFill>
                  <a:latin typeface="Calibri" panose="020F0502020204030204" pitchFamily="34" charset="0"/>
                  <a:cs typeface="Calibri" panose="020F0502020204030204"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1844299" y="2258081"/>
                <a:ext cx="8353167" cy="4207312"/>
              </a:xfrm>
              <a:prstGeom prst="roundRect">
                <a:avLst>
                  <a:gd name="adj" fmla="val 3479"/>
                </a:avLst>
              </a:prstGeom>
              <a:blipFill rotWithShape="1">
                <a:blip r:embed="rId1"/>
                <a:stretch>
                  <a:fillRect l="-64" t="-121" r="-53" b="-110"/>
                </a:stretch>
              </a:blipFill>
              <a:ln w="9525">
                <a:solidFill>
                  <a:schemeClr val="bg2">
                    <a:lumMod val="40000"/>
                    <a:lumOff val="60000"/>
                  </a:schemeClr>
                </a:solidFill>
              </a:ln>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sp>
        <p:nvSpPr>
          <p:cNvPr id="12" name="Rectangle 11"/>
          <p:cNvSpPr/>
          <p:nvPr/>
        </p:nvSpPr>
        <p:spPr>
          <a:xfrm>
            <a:off x="2056731" y="2115735"/>
            <a:ext cx="2154179" cy="284693"/>
          </a:xfrm>
          <a:prstGeom prst="rect">
            <a:avLst/>
          </a:prstGeom>
          <a:solidFill>
            <a:schemeClr val="bg1"/>
          </a:solidFill>
        </p:spPr>
        <p:txBody>
          <a:bodyPr wrap="none">
            <a:spAutoFit/>
          </a:bodyPr>
          <a:lstStyle/>
          <a:p>
            <a:r>
              <a:rPr lang="en-US" sz="1250" b="1" i="1" dirty="0">
                <a:solidFill>
                  <a:srgbClr val="404040"/>
                </a:solidFill>
                <a:latin typeface="Calibri" panose="020F0502020204030204" pitchFamily="34" charset="0"/>
                <a:cs typeface="Calibri" panose="020F0502020204030204" pitchFamily="34" charset="0"/>
              </a:rPr>
              <a:t>Popular Acquisition Functions</a:t>
            </a:r>
            <a:endParaRPr lang="en-US" sz="1250" b="1" i="1" dirty="0">
              <a:solidFill>
                <a:srgbClr val="40404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35868" y="816520"/>
            <a:ext cx="7636521" cy="4083196"/>
          </a:xfrm>
          <a:prstGeom prst="rect">
            <a:avLst/>
          </a:prstGeom>
        </p:spPr>
      </p:pic>
      <p:sp>
        <p:nvSpPr>
          <p:cNvPr id="44" name="Oval 43"/>
          <p:cNvSpPr/>
          <p:nvPr/>
        </p:nvSpPr>
        <p:spPr bwMode="auto">
          <a:xfrm>
            <a:off x="9858041" y="988867"/>
            <a:ext cx="228694" cy="236874"/>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b="1" dirty="0">
                <a:solidFill>
                  <a:schemeClr val="bg1"/>
                </a:solidFill>
                <a:latin typeface="Calibri" panose="020F0502020204030204" pitchFamily="34" charset="0"/>
                <a:ea typeface="Geneva" charset="0"/>
                <a:cs typeface="Calibri" panose="020F0502020204030204" pitchFamily="34" charset="0"/>
              </a:rPr>
              <a:t>3</a:t>
            </a:r>
            <a:endParaRPr lang="en-US" sz="1200" b="1" dirty="0">
              <a:solidFill>
                <a:schemeClr val="bg1"/>
              </a:solidFill>
              <a:latin typeface="Calibri" panose="020F0502020204030204" pitchFamily="34" charset="0"/>
              <a:ea typeface="Geneva" charset="0"/>
              <a:cs typeface="Calibri" panose="020F0502020204030204" pitchFamily="34" charset="0"/>
            </a:endParaRPr>
          </a:p>
        </p:txBody>
      </p:sp>
      <p:sp>
        <p:nvSpPr>
          <p:cNvPr id="46" name="Oval 45"/>
          <p:cNvSpPr/>
          <p:nvPr/>
        </p:nvSpPr>
        <p:spPr bwMode="auto">
          <a:xfrm>
            <a:off x="9858041" y="2996691"/>
            <a:ext cx="228694" cy="286617"/>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b="1" dirty="0">
                <a:solidFill>
                  <a:schemeClr val="bg1"/>
                </a:solidFill>
                <a:latin typeface="Calibri" panose="020F0502020204030204" pitchFamily="34" charset="0"/>
                <a:ea typeface="Geneva" charset="0"/>
                <a:cs typeface="Calibri" panose="020F0502020204030204" pitchFamily="34" charset="0"/>
              </a:rPr>
              <a:t>4</a:t>
            </a:r>
            <a:endParaRPr lang="en-US" sz="1200" b="1" dirty="0">
              <a:solidFill>
                <a:schemeClr val="bg1"/>
              </a:solidFill>
              <a:latin typeface="Calibri" panose="020F0502020204030204" pitchFamily="34" charset="0"/>
              <a:ea typeface="Geneva" charset="0"/>
              <a:cs typeface="Calibri" panose="020F0502020204030204" pitchFamily="34" charset="0"/>
            </a:endParaRPr>
          </a:p>
        </p:txBody>
      </p:sp>
      <p:sp>
        <p:nvSpPr>
          <p:cNvPr id="52" name="Title 2"/>
          <p:cNvSpPr>
            <a:spLocks noGrp="1"/>
          </p:cNvSpPr>
          <p:nvPr>
            <p:ph type="title"/>
          </p:nvPr>
        </p:nvSpPr>
        <p:spPr>
          <a:xfrm>
            <a:off x="1666876" y="205300"/>
            <a:ext cx="8730775" cy="423350"/>
          </a:xfrm>
          <a:prstGeom prst="rect">
            <a:avLst/>
          </a:prstGeom>
        </p:spPr>
        <p:txBody>
          <a:bodyPr>
            <a:normAutofit fontScale="90000"/>
          </a:bodyPr>
          <a:lstStyle/>
          <a:p>
            <a:r>
              <a:rPr lang="en-US" kern="1200" dirty="0" smtClean="0"/>
              <a:t>Bayesian Optimization Illustration</a:t>
            </a:r>
            <a:endParaRPr lang="en-US" kern="1200" dirty="0"/>
          </a:p>
        </p:txBody>
      </p:sp>
      <p:sp>
        <p:nvSpPr>
          <p:cNvPr id="54" name="Rounded Rectangle 53"/>
          <p:cNvSpPr/>
          <p:nvPr/>
        </p:nvSpPr>
        <p:spPr bwMode="auto">
          <a:xfrm>
            <a:off x="2335867" y="5072064"/>
            <a:ext cx="7636520" cy="1477711"/>
          </a:xfrm>
          <a:prstGeom prst="roundRect">
            <a:avLst/>
          </a:prstGeom>
          <a:noFill/>
          <a:ln w="12700" cap="flat" cmpd="sng" algn="ctr">
            <a:solidFill>
              <a:schemeClr val="bg2">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endParaRPr lang="en-US" sz="2400">
              <a:solidFill>
                <a:srgbClr val="000000"/>
              </a:solidFill>
              <a:latin typeface="Arial" panose="020B0604020202020204" pitchFamily="34" charset="0"/>
              <a:ea typeface="Geneva" charset="0"/>
            </a:endParaRPr>
          </a:p>
        </p:txBody>
      </p:sp>
      <p:grpSp>
        <p:nvGrpSpPr>
          <p:cNvPr id="9" name="Group 8"/>
          <p:cNvGrpSpPr/>
          <p:nvPr/>
        </p:nvGrpSpPr>
        <p:grpSpPr>
          <a:xfrm>
            <a:off x="2649059" y="5060406"/>
            <a:ext cx="7724494" cy="1465362"/>
            <a:chOff x="678710" y="5017542"/>
            <a:chExt cx="8266379" cy="1465362"/>
          </a:xfrm>
        </p:grpSpPr>
        <p:sp>
          <p:nvSpPr>
            <p:cNvPr id="55" name="TextBox 54"/>
            <p:cNvSpPr txBox="1"/>
            <p:nvPr/>
          </p:nvSpPr>
          <p:spPr>
            <a:xfrm>
              <a:off x="943734" y="5017542"/>
              <a:ext cx="8001355" cy="1465362"/>
            </a:xfrm>
            <a:prstGeom prst="roundRect">
              <a:avLst>
                <a:gd name="adj" fmla="val 10287"/>
              </a:avLst>
            </a:prstGeom>
            <a:noFill/>
            <a:ln w="9525">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sz="1400" dirty="0">
                  <a:latin typeface="Calibri" panose="020F0502020204030204" pitchFamily="34" charset="0"/>
                  <a:cs typeface="Calibri" panose="020F0502020204030204" pitchFamily="34" charset="0"/>
                </a:rPr>
                <a:t>Surrogate model after 2 </a:t>
              </a:r>
              <a:r>
                <a:rPr lang="en-US" sz="1400" dirty="0">
                  <a:latin typeface="Calibri" panose="020F0502020204030204" pitchFamily="34" charset="0"/>
                  <a:cs typeface="Calibri" panose="020F0502020204030204" pitchFamily="34" charset="0"/>
                </a:rPr>
                <a:t>Iterations</a:t>
              </a:r>
              <a:endParaRPr lang="en-US" sz="1250" i="1" dirty="0">
                <a:solidFill>
                  <a:srgbClr val="404040"/>
                </a:solidFill>
                <a:latin typeface="Calibri" panose="020F0502020204030204" pitchFamily="34" charset="0"/>
                <a:cs typeface="Calibri" panose="020F0502020204030204" pitchFamily="34" charset="0"/>
              </a:endParaRPr>
            </a:p>
            <a:p>
              <a:pPr>
                <a:lnSpc>
                  <a:spcPct val="150000"/>
                </a:lnSpc>
              </a:pPr>
              <a:r>
                <a:rPr lang="en-US" sz="1400" dirty="0">
                  <a:solidFill>
                    <a:srgbClr val="404040"/>
                  </a:solidFill>
                  <a:latin typeface="Calibri" panose="020F0502020204030204" pitchFamily="34" charset="0"/>
                  <a:cs typeface="Calibri" panose="020F0502020204030204" pitchFamily="34" charset="0"/>
                </a:rPr>
                <a:t>Select </a:t>
              </a:r>
              <a:r>
                <a:rPr lang="en-US" sz="1400" dirty="0">
                  <a:solidFill>
                    <a:srgbClr val="404040"/>
                  </a:solidFill>
                  <a:latin typeface="Calibri" panose="020F0502020204030204" pitchFamily="34" charset="0"/>
                  <a:cs typeface="Calibri" panose="020F0502020204030204" pitchFamily="34" charset="0"/>
                </a:rPr>
                <a:t>hyper-parameter for next iteration by maximizing the acquisition </a:t>
              </a:r>
              <a:r>
                <a:rPr lang="en-US" sz="1400" dirty="0">
                  <a:solidFill>
                    <a:srgbClr val="404040"/>
                  </a:solidFill>
                  <a:latin typeface="Calibri" panose="020F0502020204030204" pitchFamily="34" charset="0"/>
                  <a:cs typeface="Calibri" panose="020F0502020204030204" pitchFamily="34" charset="0"/>
                </a:rPr>
                <a:t>function</a:t>
              </a:r>
              <a:endParaRPr lang="en-US" sz="1400" dirty="0">
                <a:solidFill>
                  <a:srgbClr val="404040"/>
                </a:solidFill>
                <a:latin typeface="Calibri" panose="020F0502020204030204" pitchFamily="34" charset="0"/>
                <a:cs typeface="Calibri" panose="020F0502020204030204" pitchFamily="34" charset="0"/>
              </a:endParaRPr>
            </a:p>
            <a:p>
              <a:pPr>
                <a:lnSpc>
                  <a:spcPct val="150000"/>
                </a:lnSpc>
              </a:pPr>
              <a:r>
                <a:rPr lang="en-US" sz="1400" dirty="0">
                  <a:solidFill>
                    <a:srgbClr val="404040"/>
                  </a:solidFill>
                  <a:latin typeface="Calibri" panose="020F0502020204030204" pitchFamily="34" charset="0"/>
                  <a:cs typeface="Calibri" panose="020F0502020204030204" pitchFamily="34" charset="0"/>
                </a:rPr>
                <a:t>E</a:t>
              </a:r>
              <a:r>
                <a:rPr lang="en-US" sz="1400" dirty="0">
                  <a:solidFill>
                    <a:srgbClr val="404040"/>
                  </a:solidFill>
                  <a:latin typeface="Calibri" panose="020F0502020204030204" pitchFamily="34" charset="0"/>
                  <a:cs typeface="Calibri" panose="020F0502020204030204" pitchFamily="34" charset="0"/>
                </a:rPr>
                <a:t>valuating </a:t>
              </a:r>
              <a:r>
                <a:rPr lang="en-US" sz="1400" dirty="0">
                  <a:solidFill>
                    <a:srgbClr val="404040"/>
                  </a:solidFill>
                  <a:latin typeface="Calibri" panose="020F0502020204030204" pitchFamily="34" charset="0"/>
                  <a:cs typeface="Calibri" panose="020F0502020204030204" pitchFamily="34" charset="0"/>
                </a:rPr>
                <a:t>objective </a:t>
              </a:r>
              <a:r>
                <a:rPr lang="en-US" sz="1400" dirty="0">
                  <a:solidFill>
                    <a:srgbClr val="404040"/>
                  </a:solidFill>
                  <a:latin typeface="Calibri" panose="020F0502020204030204" pitchFamily="34" charset="0"/>
                  <a:cs typeface="Calibri" panose="020F0502020204030204" pitchFamily="34" charset="0"/>
                </a:rPr>
                <a:t>function </a:t>
              </a:r>
              <a:r>
                <a:rPr lang="en-US" sz="1400" dirty="0">
                  <a:solidFill>
                    <a:srgbClr val="404040"/>
                  </a:solidFill>
                  <a:latin typeface="Calibri" panose="020F0502020204030204" pitchFamily="34" charset="0"/>
                  <a:cs typeface="Calibri" panose="020F0502020204030204" pitchFamily="34" charset="0"/>
                </a:rPr>
                <a:t>on selected </a:t>
              </a:r>
              <a:r>
                <a:rPr lang="en-US" sz="1400" dirty="0">
                  <a:solidFill>
                    <a:srgbClr val="404040"/>
                  </a:solidFill>
                  <a:latin typeface="Calibri" panose="020F0502020204030204" pitchFamily="34" charset="0"/>
                  <a:cs typeface="Calibri" panose="020F0502020204030204" pitchFamily="34" charset="0"/>
                </a:rPr>
                <a:t>hyper-parameter and update the Surrogate Model</a:t>
              </a:r>
              <a:endParaRPr lang="en-US" sz="1400" dirty="0">
                <a:solidFill>
                  <a:srgbClr val="404040"/>
                </a:solidFill>
                <a:latin typeface="Calibri" panose="020F0502020204030204" pitchFamily="34" charset="0"/>
                <a:cs typeface="Calibri" panose="020F0502020204030204" pitchFamily="34" charset="0"/>
              </a:endParaRPr>
            </a:p>
            <a:p>
              <a:pPr>
                <a:lnSpc>
                  <a:spcPct val="150000"/>
                </a:lnSpc>
              </a:pPr>
              <a:r>
                <a:rPr lang="en-US" sz="1400" dirty="0">
                  <a:solidFill>
                    <a:srgbClr val="404040"/>
                  </a:solidFill>
                  <a:latin typeface="Calibri" panose="020F0502020204030204" pitchFamily="34" charset="0"/>
                  <a:cs typeface="Calibri" panose="020F0502020204030204" pitchFamily="34" charset="0"/>
                </a:rPr>
                <a:t>Repeat </a:t>
              </a:r>
              <a:r>
                <a:rPr lang="en-US" sz="1400" dirty="0">
                  <a:solidFill>
                    <a:srgbClr val="404040"/>
                  </a:solidFill>
                  <a:latin typeface="Calibri" panose="020F0502020204030204" pitchFamily="34" charset="0"/>
                  <a:cs typeface="Calibri" panose="020F0502020204030204" pitchFamily="34" charset="0"/>
                </a:rPr>
                <a:t>steps 2 and 3 </a:t>
              </a:r>
              <a:r>
                <a:rPr lang="en-US" sz="1400" dirty="0">
                  <a:solidFill>
                    <a:srgbClr val="404040"/>
                  </a:solidFill>
                  <a:latin typeface="Calibri" panose="020F0502020204030204" pitchFamily="34" charset="0"/>
                  <a:cs typeface="Calibri" panose="020F0502020204030204" pitchFamily="34" charset="0"/>
                </a:rPr>
                <a:t>to select hyper-parameter for next </a:t>
              </a:r>
              <a:r>
                <a:rPr lang="en-US" sz="1400" dirty="0">
                  <a:solidFill>
                    <a:srgbClr val="404040"/>
                  </a:solidFill>
                  <a:latin typeface="Calibri" panose="020F0502020204030204" pitchFamily="34" charset="0"/>
                  <a:cs typeface="Calibri" panose="020F0502020204030204" pitchFamily="34" charset="0"/>
                </a:rPr>
                <a:t>iteration</a:t>
              </a:r>
              <a:endParaRPr lang="en-US" sz="1250" i="1" dirty="0">
                <a:solidFill>
                  <a:srgbClr val="404040"/>
                </a:solidFill>
                <a:latin typeface="Calibri" panose="020F0502020204030204" pitchFamily="34" charset="0"/>
                <a:cs typeface="Calibri" panose="020F0502020204030204" pitchFamily="34" charset="0"/>
              </a:endParaRPr>
            </a:p>
          </p:txBody>
        </p:sp>
        <p:sp>
          <p:nvSpPr>
            <p:cNvPr id="57" name="Oval 56"/>
            <p:cNvSpPr/>
            <p:nvPr/>
          </p:nvSpPr>
          <p:spPr bwMode="auto">
            <a:xfrm>
              <a:off x="680563" y="5158540"/>
              <a:ext cx="228694" cy="236874"/>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b="1" dirty="0">
                  <a:solidFill>
                    <a:schemeClr val="bg1"/>
                  </a:solidFill>
                  <a:latin typeface="Calibri" panose="020F0502020204030204" pitchFamily="34" charset="0"/>
                  <a:ea typeface="Geneva" charset="0"/>
                  <a:cs typeface="Calibri" panose="020F0502020204030204" pitchFamily="34" charset="0"/>
                </a:rPr>
                <a:t>1</a:t>
              </a:r>
              <a:endParaRPr lang="en-US" sz="1200" b="1" dirty="0">
                <a:solidFill>
                  <a:schemeClr val="bg1"/>
                </a:solidFill>
                <a:latin typeface="Calibri" panose="020F0502020204030204" pitchFamily="34" charset="0"/>
                <a:ea typeface="Geneva" charset="0"/>
                <a:cs typeface="Calibri" panose="020F0502020204030204" pitchFamily="34" charset="0"/>
              </a:endParaRPr>
            </a:p>
          </p:txBody>
        </p:sp>
        <p:sp>
          <p:nvSpPr>
            <p:cNvPr id="58" name="Oval 57"/>
            <p:cNvSpPr/>
            <p:nvPr/>
          </p:nvSpPr>
          <p:spPr bwMode="auto">
            <a:xfrm>
              <a:off x="678710" y="5469868"/>
              <a:ext cx="228694" cy="236874"/>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b="1" dirty="0">
                  <a:solidFill>
                    <a:schemeClr val="bg1"/>
                  </a:solidFill>
                  <a:latin typeface="Calibri" panose="020F0502020204030204" pitchFamily="34" charset="0"/>
                  <a:ea typeface="Geneva" charset="0"/>
                  <a:cs typeface="Calibri" panose="020F0502020204030204" pitchFamily="34" charset="0"/>
                </a:rPr>
                <a:t>2</a:t>
              </a:r>
              <a:endParaRPr lang="en-US" sz="1200" b="1" dirty="0">
                <a:solidFill>
                  <a:schemeClr val="bg1"/>
                </a:solidFill>
                <a:latin typeface="Calibri" panose="020F0502020204030204" pitchFamily="34" charset="0"/>
                <a:ea typeface="Geneva" charset="0"/>
                <a:cs typeface="Calibri" panose="020F0502020204030204" pitchFamily="34" charset="0"/>
              </a:endParaRPr>
            </a:p>
          </p:txBody>
        </p:sp>
        <p:sp>
          <p:nvSpPr>
            <p:cNvPr id="59" name="Oval 58"/>
            <p:cNvSpPr/>
            <p:nvPr/>
          </p:nvSpPr>
          <p:spPr bwMode="auto">
            <a:xfrm>
              <a:off x="678710" y="5822684"/>
              <a:ext cx="228694" cy="236874"/>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b="1" dirty="0">
                  <a:solidFill>
                    <a:schemeClr val="bg1"/>
                  </a:solidFill>
                  <a:latin typeface="Calibri" panose="020F0502020204030204" pitchFamily="34" charset="0"/>
                  <a:ea typeface="Geneva" charset="0"/>
                  <a:cs typeface="Calibri" panose="020F0502020204030204" pitchFamily="34" charset="0"/>
                </a:rPr>
                <a:t>3</a:t>
              </a:r>
              <a:endParaRPr lang="en-US" sz="1200" b="1" dirty="0">
                <a:solidFill>
                  <a:schemeClr val="bg1"/>
                </a:solidFill>
                <a:latin typeface="Calibri" panose="020F0502020204030204" pitchFamily="34" charset="0"/>
                <a:ea typeface="Geneva" charset="0"/>
                <a:cs typeface="Calibri" panose="020F0502020204030204" pitchFamily="34" charset="0"/>
              </a:endParaRPr>
            </a:p>
          </p:txBody>
        </p:sp>
        <p:sp>
          <p:nvSpPr>
            <p:cNvPr id="60" name="Oval 59"/>
            <p:cNvSpPr/>
            <p:nvPr/>
          </p:nvSpPr>
          <p:spPr bwMode="auto">
            <a:xfrm>
              <a:off x="678710" y="6165888"/>
              <a:ext cx="228694" cy="236874"/>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b="1" dirty="0">
                  <a:solidFill>
                    <a:schemeClr val="bg1"/>
                  </a:solidFill>
                  <a:latin typeface="Calibri" panose="020F0502020204030204" pitchFamily="34" charset="0"/>
                  <a:ea typeface="Geneva" charset="0"/>
                  <a:cs typeface="Calibri" panose="020F0502020204030204" pitchFamily="34" charset="0"/>
                </a:rPr>
                <a:t>4</a:t>
              </a:r>
              <a:endParaRPr lang="en-US" sz="1200" b="1" dirty="0">
                <a:solidFill>
                  <a:schemeClr val="bg1"/>
                </a:solidFill>
                <a:latin typeface="Calibri" panose="020F0502020204030204" pitchFamily="34" charset="0"/>
                <a:ea typeface="Geneva" charset="0"/>
                <a:cs typeface="Calibri" panose="020F0502020204030204" pitchFamily="34" charset="0"/>
              </a:endParaRPr>
            </a:p>
          </p:txBody>
        </p:sp>
      </p:grpSp>
      <p:sp>
        <p:nvSpPr>
          <p:cNvPr id="63" name="Oval 62"/>
          <p:cNvSpPr/>
          <p:nvPr/>
        </p:nvSpPr>
        <p:spPr bwMode="auto">
          <a:xfrm>
            <a:off x="2164347" y="988867"/>
            <a:ext cx="228694" cy="236874"/>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b="1" dirty="0">
                <a:solidFill>
                  <a:schemeClr val="bg1"/>
                </a:solidFill>
                <a:latin typeface="Calibri" panose="020F0502020204030204" pitchFamily="34" charset="0"/>
                <a:ea typeface="Geneva" charset="0"/>
                <a:cs typeface="Calibri" panose="020F0502020204030204" pitchFamily="34" charset="0"/>
              </a:rPr>
              <a:t>1</a:t>
            </a:r>
            <a:endParaRPr lang="en-US" sz="1200" b="1" dirty="0">
              <a:solidFill>
                <a:schemeClr val="bg1"/>
              </a:solidFill>
              <a:latin typeface="Calibri" panose="020F0502020204030204" pitchFamily="34" charset="0"/>
              <a:ea typeface="Geneva" charset="0"/>
              <a:cs typeface="Calibri" panose="020F0502020204030204" pitchFamily="34" charset="0"/>
            </a:endParaRPr>
          </a:p>
        </p:txBody>
      </p:sp>
      <p:sp>
        <p:nvSpPr>
          <p:cNvPr id="64" name="Oval 63"/>
          <p:cNvSpPr/>
          <p:nvPr/>
        </p:nvSpPr>
        <p:spPr bwMode="auto">
          <a:xfrm>
            <a:off x="2164347" y="3139998"/>
            <a:ext cx="228694" cy="236874"/>
          </a:xfrm>
          <a:prstGeom prst="ellipse">
            <a:avLst/>
          </a:prstGeom>
          <a:solidFill>
            <a:schemeClr val="tx2"/>
          </a:solidFill>
          <a:ln w="127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r>
              <a:rPr lang="en-US" sz="1200" b="1" dirty="0">
                <a:solidFill>
                  <a:schemeClr val="bg1"/>
                </a:solidFill>
                <a:latin typeface="Calibri" panose="020F0502020204030204" pitchFamily="34" charset="0"/>
                <a:ea typeface="Geneva" charset="0"/>
                <a:cs typeface="Calibri" panose="020F0502020204030204" pitchFamily="34" charset="0"/>
              </a:rPr>
              <a:t>2</a:t>
            </a:r>
            <a:endParaRPr lang="en-US" sz="1200" b="1" dirty="0">
              <a:solidFill>
                <a:schemeClr val="bg1"/>
              </a:solidFill>
              <a:latin typeface="Calibri" panose="020F0502020204030204" pitchFamily="34" charset="0"/>
              <a:ea typeface="Geneva"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Practical Implementation of Bayesian Optimization</a:t>
            </a:r>
            <a:endParaRPr lang="en-US" sz="2200" dirty="0">
              <a:solidFill>
                <a:schemeClr val="tx2"/>
              </a:solidFill>
            </a:endParaRPr>
          </a:p>
        </p:txBody>
      </p:sp>
      <p:sp>
        <p:nvSpPr>
          <p:cNvPr id="9" name="TextBox 8"/>
          <p:cNvSpPr txBox="1"/>
          <p:nvPr/>
        </p:nvSpPr>
        <p:spPr>
          <a:xfrm>
            <a:off x="1905351" y="1482876"/>
            <a:ext cx="8353167" cy="4603983"/>
          </a:xfrm>
          <a:prstGeom prst="roundRect">
            <a:avLst>
              <a:gd name="adj" fmla="val 3479"/>
            </a:avLst>
          </a:prstGeom>
          <a:ln w="9525">
            <a:solidFill>
              <a:schemeClr val="bg2">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171450" indent="-171450">
              <a:buFont typeface="Arial" panose="020B0604020202020204" pitchFamily="34" charset="0"/>
              <a:buChar char="•"/>
            </a:pPr>
            <a:endParaRPr lang="en-US" sz="1250" b="1" i="1" dirty="0">
              <a:solidFill>
                <a:srgbClr val="404040"/>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50" b="1" i="1" dirty="0">
                <a:solidFill>
                  <a:srgbClr val="404040"/>
                </a:solidFill>
                <a:latin typeface="Calibri" panose="020F0502020204030204" pitchFamily="34" charset="0"/>
                <a:cs typeface="Calibri" panose="020F0502020204030204" pitchFamily="34" charset="0"/>
              </a:rPr>
              <a:t>Function</a:t>
            </a:r>
            <a:r>
              <a:rPr lang="en-US" sz="1250" i="1" dirty="0">
                <a:solidFill>
                  <a:srgbClr val="404040"/>
                </a:solidFill>
                <a:latin typeface="Calibri" panose="020F0502020204030204" pitchFamily="34" charset="0"/>
                <a:cs typeface="Calibri" panose="020F0502020204030204" pitchFamily="34" charset="0"/>
              </a:rPr>
              <a:t>: </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250" i="1" dirty="0">
                <a:solidFill>
                  <a:srgbClr val="404040"/>
                </a:solidFill>
                <a:latin typeface="Calibri" panose="020F0502020204030204" pitchFamily="34" charset="0"/>
                <a:cs typeface="Calibri" panose="020F0502020204030204" pitchFamily="34" charset="0"/>
              </a:rPr>
              <a:t>The function that needs </a:t>
            </a:r>
            <a:r>
              <a:rPr lang="en-US" sz="1250" i="1" dirty="0">
                <a:solidFill>
                  <a:srgbClr val="404040"/>
                </a:solidFill>
                <a:latin typeface="Calibri" panose="020F0502020204030204" pitchFamily="34" charset="0"/>
                <a:cs typeface="Calibri" panose="020F0502020204030204" pitchFamily="34" charset="0"/>
              </a:rPr>
              <a:t>to be optimized, </a:t>
            </a:r>
            <a:r>
              <a:rPr lang="en-US" sz="1250" i="1" dirty="0" err="1">
                <a:solidFill>
                  <a:srgbClr val="404040"/>
                </a:solidFill>
                <a:latin typeface="Calibri" panose="020F0502020204030204" pitchFamily="34" charset="0"/>
                <a:cs typeface="Calibri" panose="020F0502020204030204" pitchFamily="34" charset="0"/>
              </a:rPr>
              <a:t>eg</a:t>
            </a:r>
            <a:r>
              <a:rPr lang="en-US" sz="1250" i="1" dirty="0">
                <a:solidFill>
                  <a:srgbClr val="404040"/>
                </a:solidFill>
                <a:latin typeface="Calibri" panose="020F0502020204030204" pitchFamily="34" charset="0"/>
                <a:cs typeface="Calibri" panose="020F0502020204030204" pitchFamily="34" charset="0"/>
              </a:rPr>
              <a:t>. </a:t>
            </a:r>
            <a:r>
              <a:rPr lang="en-US" sz="1250" i="1" dirty="0">
                <a:solidFill>
                  <a:srgbClr val="404040"/>
                </a:solidFill>
                <a:latin typeface="Calibri" panose="020F0502020204030204" pitchFamily="34" charset="0"/>
                <a:cs typeface="Calibri" panose="020F0502020204030204" pitchFamily="34" charset="0"/>
              </a:rPr>
              <a:t>AUC, RMSE, </a:t>
            </a:r>
            <a:r>
              <a:rPr lang="en-US" sz="1250" i="1" dirty="0">
                <a:solidFill>
                  <a:srgbClr val="404040"/>
                </a:solidFill>
                <a:latin typeface="Calibri" panose="020F0502020204030204" pitchFamily="34" charset="0"/>
                <a:cs typeface="Calibri" panose="020F0502020204030204" pitchFamily="34" charset="0"/>
              </a:rPr>
              <a:t>KS.</a:t>
            </a:r>
            <a:endParaRPr lang="en-US" sz="1250" i="1" dirty="0">
              <a:solidFill>
                <a:srgbClr val="404040"/>
              </a:solidFill>
              <a:latin typeface="Calibri" panose="020F0502020204030204" pitchFamily="34" charset="0"/>
              <a:cs typeface="Calibri" panose="020F0502020204030204" pitchFamily="34" charset="0"/>
            </a:endParaRPr>
          </a:p>
          <a:p>
            <a:pPr lvl="1"/>
            <a:endParaRPr lang="en-US" sz="1250" i="1" dirty="0">
              <a:solidFill>
                <a:srgbClr val="404040"/>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50" b="1" i="1" dirty="0">
                <a:solidFill>
                  <a:srgbClr val="404040"/>
                </a:solidFill>
                <a:latin typeface="Calibri" panose="020F0502020204030204" pitchFamily="34" charset="0"/>
                <a:cs typeface="Calibri" panose="020F0502020204030204" pitchFamily="34" charset="0"/>
              </a:rPr>
              <a:t>Bounds:</a:t>
            </a:r>
            <a:r>
              <a:rPr lang="en-US" sz="1250" i="1" dirty="0">
                <a:solidFill>
                  <a:srgbClr val="404040"/>
                </a:solidFill>
                <a:latin typeface="Calibri" panose="020F0502020204030204" pitchFamily="34" charset="0"/>
                <a:cs typeface="Calibri" panose="020F0502020204030204" pitchFamily="34" charset="0"/>
              </a:rPr>
              <a:t> </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250" i="1" dirty="0">
                <a:solidFill>
                  <a:srgbClr val="404040"/>
                </a:solidFill>
                <a:latin typeface="Calibri" panose="020F0502020204030204" pitchFamily="34" charset="0"/>
                <a:cs typeface="Calibri" panose="020F0502020204030204" pitchFamily="34" charset="0"/>
              </a:rPr>
              <a:t>Range of hyper-parameters to be optimized.</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endParaRPr lang="en-US" sz="1250" i="1" dirty="0">
              <a:solidFill>
                <a:srgbClr val="404040"/>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50" b="1" i="1" dirty="0">
                <a:solidFill>
                  <a:srgbClr val="404040"/>
                </a:solidFill>
                <a:latin typeface="Calibri" panose="020F0502020204030204" pitchFamily="34" charset="0"/>
                <a:cs typeface="Calibri" panose="020F0502020204030204" pitchFamily="34" charset="0"/>
              </a:rPr>
              <a:t>Initial Points (</a:t>
            </a:r>
            <a:r>
              <a:rPr lang="en-US" sz="1250" b="1" i="1" dirty="0" err="1">
                <a:solidFill>
                  <a:srgbClr val="404040"/>
                </a:solidFill>
                <a:latin typeface="Calibri" panose="020F0502020204030204" pitchFamily="34" charset="0"/>
                <a:cs typeface="Calibri" panose="020F0502020204030204" pitchFamily="34" charset="0"/>
              </a:rPr>
              <a:t>init_points</a:t>
            </a:r>
            <a:r>
              <a:rPr lang="en-US" sz="1250" b="1" i="1" dirty="0">
                <a:solidFill>
                  <a:srgbClr val="404040"/>
                </a:solidFill>
                <a:latin typeface="Calibri" panose="020F0502020204030204" pitchFamily="34" charset="0"/>
                <a:cs typeface="Calibri" panose="020F0502020204030204" pitchFamily="34" charset="0"/>
              </a:rPr>
              <a:t>)</a:t>
            </a:r>
            <a:r>
              <a:rPr lang="en-US" sz="1250" i="1" dirty="0">
                <a:solidFill>
                  <a:srgbClr val="404040"/>
                </a:solidFill>
                <a:latin typeface="Calibri" panose="020F0502020204030204" pitchFamily="34" charset="0"/>
                <a:cs typeface="Calibri" panose="020F0502020204030204" pitchFamily="34" charset="0"/>
              </a:rPr>
              <a:t>: </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250" i="1" dirty="0">
                <a:solidFill>
                  <a:srgbClr val="404040"/>
                </a:solidFill>
                <a:latin typeface="Calibri" panose="020F0502020204030204" pitchFamily="34" charset="0"/>
                <a:cs typeface="Calibri" panose="020F0502020204030204" pitchFamily="34" charset="0"/>
              </a:rPr>
              <a:t>These </a:t>
            </a:r>
            <a:r>
              <a:rPr lang="en-US" sz="1250" i="1" dirty="0">
                <a:solidFill>
                  <a:srgbClr val="404040"/>
                </a:solidFill>
                <a:latin typeface="Calibri" panose="020F0502020204030204" pitchFamily="34" charset="0"/>
                <a:cs typeface="Calibri" panose="020F0502020204030204" pitchFamily="34" charset="0"/>
              </a:rPr>
              <a:t>are the random points that will be chosen and model will be run before Bayesian Optimization is </a:t>
            </a:r>
            <a:r>
              <a:rPr lang="en-US" sz="1250" i="1" dirty="0">
                <a:solidFill>
                  <a:srgbClr val="404040"/>
                </a:solidFill>
                <a:latin typeface="Calibri" panose="020F0502020204030204" pitchFamily="34" charset="0"/>
                <a:cs typeface="Calibri" panose="020F0502020204030204" pitchFamily="34" charset="0"/>
              </a:rPr>
              <a:t>triggered</a:t>
            </a:r>
            <a:r>
              <a:rPr lang="en-US" sz="1250" i="1" dirty="0">
                <a:solidFill>
                  <a:srgbClr val="404040"/>
                </a:solidFill>
                <a:latin typeface="Calibri" panose="020F0502020204030204" pitchFamily="34" charset="0"/>
                <a:cs typeface="Calibri" panose="020F0502020204030204" pitchFamily="34" charset="0"/>
              </a:rPr>
              <a:t>. These are run so that Gaussian Process can be run to approximate the functions and a closed form boundary can </a:t>
            </a:r>
            <a:r>
              <a:rPr lang="en-US" sz="1250" i="1" dirty="0">
                <a:solidFill>
                  <a:srgbClr val="404040"/>
                </a:solidFill>
                <a:latin typeface="Calibri" panose="020F0502020204030204" pitchFamily="34" charset="0"/>
                <a:cs typeface="Calibri" panose="020F0502020204030204" pitchFamily="34" charset="0"/>
              </a:rPr>
              <a:t>be </a:t>
            </a:r>
            <a:r>
              <a:rPr lang="en-US" sz="1250" i="1" dirty="0">
                <a:solidFill>
                  <a:srgbClr val="404040"/>
                </a:solidFill>
                <a:latin typeface="Calibri" panose="020F0502020204030204" pitchFamily="34" charset="0"/>
                <a:cs typeface="Calibri" panose="020F0502020204030204" pitchFamily="34" charset="0"/>
              </a:rPr>
              <a:t>created. This can be randomly done by process or combinations can be provided by user</a:t>
            </a:r>
            <a:r>
              <a:rPr lang="en-US" sz="1250" i="1" dirty="0">
                <a:solidFill>
                  <a:srgbClr val="404040"/>
                </a:solidFill>
                <a:latin typeface="Calibri" panose="020F0502020204030204" pitchFamily="34" charset="0"/>
                <a:cs typeface="Calibri" panose="020F0502020204030204" pitchFamily="34" charset="0"/>
              </a:rPr>
              <a:t>.</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endParaRPr lang="en-US" sz="1250" i="1" dirty="0">
              <a:solidFill>
                <a:srgbClr val="404040"/>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50" b="1" i="1" dirty="0">
                <a:solidFill>
                  <a:srgbClr val="404040"/>
                </a:solidFill>
                <a:latin typeface="Calibri" panose="020F0502020204030204" pitchFamily="34" charset="0"/>
                <a:cs typeface="Calibri" panose="020F0502020204030204" pitchFamily="34" charset="0"/>
              </a:rPr>
              <a:t>Iterations (</a:t>
            </a:r>
            <a:r>
              <a:rPr lang="en-US" sz="1250" b="1" i="1" dirty="0" err="1">
                <a:solidFill>
                  <a:srgbClr val="404040"/>
                </a:solidFill>
                <a:latin typeface="Calibri" panose="020F0502020204030204" pitchFamily="34" charset="0"/>
                <a:cs typeface="Calibri" panose="020F0502020204030204" pitchFamily="34" charset="0"/>
              </a:rPr>
              <a:t>n_iter</a:t>
            </a:r>
            <a:r>
              <a:rPr lang="en-US" sz="1250" b="1" i="1" dirty="0">
                <a:solidFill>
                  <a:srgbClr val="404040"/>
                </a:solidFill>
                <a:latin typeface="Calibri" panose="020F0502020204030204" pitchFamily="34" charset="0"/>
                <a:cs typeface="Calibri" panose="020F0502020204030204" pitchFamily="34" charset="0"/>
              </a:rPr>
              <a:t>)</a:t>
            </a:r>
            <a:r>
              <a:rPr lang="en-US" sz="1250" i="1" dirty="0">
                <a:solidFill>
                  <a:srgbClr val="404040"/>
                </a:solidFill>
                <a:latin typeface="Calibri" panose="020F0502020204030204" pitchFamily="34" charset="0"/>
                <a:cs typeface="Calibri" panose="020F0502020204030204" pitchFamily="34" charset="0"/>
              </a:rPr>
              <a:t>: </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250" i="1" dirty="0">
                <a:solidFill>
                  <a:srgbClr val="404040"/>
                </a:solidFill>
                <a:latin typeface="Calibri" panose="020F0502020204030204" pitchFamily="34" charset="0"/>
                <a:cs typeface="Calibri" panose="020F0502020204030204" pitchFamily="34" charset="0"/>
              </a:rPr>
              <a:t>Number </a:t>
            </a:r>
            <a:r>
              <a:rPr lang="en-US" sz="1250" i="1" dirty="0">
                <a:solidFill>
                  <a:srgbClr val="404040"/>
                </a:solidFill>
                <a:latin typeface="Calibri" panose="020F0502020204030204" pitchFamily="34" charset="0"/>
                <a:cs typeface="Calibri" panose="020F0502020204030204" pitchFamily="34" charset="0"/>
              </a:rPr>
              <a:t>of iterations that Bayesian Optimization</a:t>
            </a:r>
            <a:r>
              <a:rPr lang="en-US" sz="1250" i="1" dirty="0">
                <a:solidFill>
                  <a:srgbClr val="404040"/>
                </a:solidFill>
                <a:latin typeface="Calibri" panose="020F0502020204030204" pitchFamily="34" charset="0"/>
                <a:cs typeface="Calibri" panose="020F0502020204030204" pitchFamily="34" charset="0"/>
              </a:rPr>
              <a:t> </a:t>
            </a:r>
            <a:r>
              <a:rPr lang="en-US" sz="1250" i="1" dirty="0">
                <a:solidFill>
                  <a:srgbClr val="404040"/>
                </a:solidFill>
                <a:latin typeface="Calibri" panose="020F0502020204030204" pitchFamily="34" charset="0"/>
                <a:cs typeface="Calibri" panose="020F0502020204030204" pitchFamily="34" charset="0"/>
              </a:rPr>
              <a:t>will run to find the best solution</a:t>
            </a:r>
            <a:r>
              <a:rPr lang="en-US" sz="1250" i="1" dirty="0">
                <a:solidFill>
                  <a:srgbClr val="404040"/>
                </a:solidFill>
                <a:latin typeface="Calibri" panose="020F0502020204030204" pitchFamily="34" charset="0"/>
                <a:cs typeface="Calibri" panose="020F0502020204030204" pitchFamily="34" charset="0"/>
              </a:rPr>
              <a:t>.</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endParaRPr lang="en-US" sz="1250" i="1" dirty="0">
              <a:solidFill>
                <a:srgbClr val="404040"/>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50" b="1" i="1" dirty="0">
                <a:solidFill>
                  <a:srgbClr val="404040"/>
                </a:solidFill>
                <a:latin typeface="Calibri" panose="020F0502020204030204" pitchFamily="34" charset="0"/>
                <a:cs typeface="Calibri" panose="020F0502020204030204" pitchFamily="34" charset="0"/>
              </a:rPr>
              <a:t>Acquisition Function (</a:t>
            </a:r>
            <a:r>
              <a:rPr lang="en-US" sz="1250" b="1" i="1" dirty="0" err="1">
                <a:solidFill>
                  <a:srgbClr val="404040"/>
                </a:solidFill>
                <a:latin typeface="Calibri" panose="020F0502020204030204" pitchFamily="34" charset="0"/>
                <a:cs typeface="Calibri" panose="020F0502020204030204" pitchFamily="34" charset="0"/>
              </a:rPr>
              <a:t>acq</a:t>
            </a:r>
            <a:r>
              <a:rPr lang="en-US" sz="1250" b="1" i="1" dirty="0">
                <a:solidFill>
                  <a:srgbClr val="404040"/>
                </a:solidFill>
                <a:latin typeface="Calibri" panose="020F0502020204030204" pitchFamily="34" charset="0"/>
                <a:cs typeface="Calibri" panose="020F0502020204030204" pitchFamily="34" charset="0"/>
              </a:rPr>
              <a:t>)</a:t>
            </a:r>
            <a:r>
              <a:rPr lang="en-US" sz="1250" i="1" dirty="0">
                <a:solidFill>
                  <a:srgbClr val="404040"/>
                </a:solidFill>
                <a:latin typeface="Calibri" panose="020F0502020204030204" pitchFamily="34" charset="0"/>
                <a:cs typeface="Calibri" panose="020F0502020204030204" pitchFamily="34" charset="0"/>
              </a:rPr>
              <a:t>: </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250" i="1" dirty="0">
                <a:solidFill>
                  <a:srgbClr val="404040"/>
                </a:solidFill>
                <a:latin typeface="Calibri" panose="020F0502020204030204" pitchFamily="34" charset="0"/>
                <a:cs typeface="Calibri" panose="020F0502020204030204" pitchFamily="34" charset="0"/>
              </a:rPr>
              <a:t>Acquisition Function type to be used. UCB, Expected Improvement, Probability of Improvement</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endParaRPr lang="en-US" sz="1250" i="1" dirty="0">
              <a:solidFill>
                <a:srgbClr val="404040"/>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50" b="1" i="1" dirty="0">
                <a:solidFill>
                  <a:srgbClr val="404040"/>
                </a:solidFill>
                <a:latin typeface="Calibri" panose="020F0502020204030204" pitchFamily="34" charset="0"/>
                <a:cs typeface="Calibri" panose="020F0502020204030204" pitchFamily="34" charset="0"/>
              </a:rPr>
              <a:t>Acquisition Function Parameters (kappa, eps)</a:t>
            </a:r>
            <a:r>
              <a:rPr lang="en-US" sz="1250" i="1" dirty="0">
                <a:solidFill>
                  <a:srgbClr val="404040"/>
                </a:solidFill>
                <a:latin typeface="Calibri" panose="020F0502020204030204" pitchFamily="34" charset="0"/>
                <a:cs typeface="Calibri" panose="020F0502020204030204" pitchFamily="34" charset="0"/>
              </a:rPr>
              <a:t>: </a:t>
            </a:r>
            <a:endParaRPr lang="en-US" sz="1250" i="1" dirty="0">
              <a:solidFill>
                <a:srgbClr val="404040"/>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250" i="1" dirty="0">
                <a:solidFill>
                  <a:srgbClr val="404040"/>
                </a:solidFill>
                <a:latin typeface="Calibri" panose="020F0502020204030204" pitchFamily="34" charset="0"/>
                <a:cs typeface="Calibri" panose="020F0502020204030204" pitchFamily="34" charset="0"/>
              </a:rPr>
              <a:t>The hyper-parameters for Acquisition Functions – to help balance exploitation vs </a:t>
            </a:r>
            <a:r>
              <a:rPr lang="en-US" sz="1250" i="1" dirty="0">
                <a:solidFill>
                  <a:srgbClr val="404040"/>
                </a:solidFill>
                <a:latin typeface="Calibri" panose="020F0502020204030204" pitchFamily="34" charset="0"/>
                <a:cs typeface="Calibri" panose="020F0502020204030204" pitchFamily="34" charset="0"/>
              </a:rPr>
              <a:t>exploration</a:t>
            </a:r>
            <a:endParaRPr lang="en-US" sz="1250" i="1" dirty="0">
              <a:solidFill>
                <a:srgbClr val="404040"/>
              </a:solidFill>
              <a:latin typeface="Calibri" panose="020F0502020204030204" pitchFamily="34" charset="0"/>
              <a:cs typeface="Calibri" panose="020F0502020204030204" pitchFamily="34" charset="0"/>
            </a:endParaRPr>
          </a:p>
          <a:p>
            <a:pPr lvl="1"/>
            <a:endParaRPr lang="en-US" sz="1250" i="1" dirty="0">
              <a:solidFill>
                <a:srgbClr val="404040"/>
              </a:solidFill>
              <a:latin typeface="Calibri" panose="020F0502020204030204" pitchFamily="34" charset="0"/>
              <a:cs typeface="Calibri" panose="020F0502020204030204" pitchFamily="34" charset="0"/>
            </a:endParaRPr>
          </a:p>
          <a:p>
            <a:pPr marL="177800" lvl="1" indent="-177800">
              <a:buFont typeface="Arial" panose="020B0604020202020204" pitchFamily="34" charset="0"/>
              <a:buChar char="•"/>
            </a:pPr>
            <a:r>
              <a:rPr lang="en-US" sz="1250" b="1" i="1" dirty="0">
                <a:solidFill>
                  <a:srgbClr val="404040"/>
                </a:solidFill>
                <a:latin typeface="Calibri" panose="020F0502020204030204" pitchFamily="34" charset="0"/>
                <a:cs typeface="Calibri" panose="020F0502020204030204" pitchFamily="34" charset="0"/>
              </a:rPr>
              <a:t>Kernel</a:t>
            </a:r>
            <a:endParaRPr lang="en-US" sz="1250" b="1" i="1" dirty="0">
              <a:solidFill>
                <a:srgbClr val="404040"/>
              </a:solidFill>
              <a:latin typeface="Calibri" panose="020F0502020204030204" pitchFamily="34" charset="0"/>
              <a:cs typeface="Calibri" panose="020F0502020204030204" pitchFamily="34" charset="0"/>
            </a:endParaRPr>
          </a:p>
          <a:p>
            <a:pPr marL="635000" lvl="2" indent="-177800">
              <a:buFont typeface="Arial" panose="020B0604020202020204" pitchFamily="34" charset="0"/>
              <a:buChar char="•"/>
            </a:pPr>
            <a:r>
              <a:rPr lang="en-US" sz="1250" i="1" dirty="0">
                <a:solidFill>
                  <a:srgbClr val="404040"/>
                </a:solidFill>
                <a:latin typeface="Calibri" panose="020F0502020204030204" pitchFamily="34" charset="0"/>
                <a:cs typeface="Calibri" panose="020F0502020204030204" pitchFamily="34" charset="0"/>
              </a:rPr>
              <a:t>Controls the shape that the fitted surrogate function can adopt. Default value is Square Exponential</a:t>
            </a:r>
            <a:endParaRPr lang="en-US" sz="1250" i="1" dirty="0">
              <a:solidFill>
                <a:srgbClr val="404040"/>
              </a:solidFill>
              <a:latin typeface="Calibri" panose="020F0502020204030204" pitchFamily="34" charset="0"/>
              <a:cs typeface="Calibri" panose="020F0502020204030204" pitchFamily="34" charset="0"/>
            </a:endParaRPr>
          </a:p>
        </p:txBody>
      </p:sp>
      <p:sp>
        <p:nvSpPr>
          <p:cNvPr id="10" name="Rectangle 9"/>
          <p:cNvSpPr/>
          <p:nvPr/>
        </p:nvSpPr>
        <p:spPr>
          <a:xfrm>
            <a:off x="2056731" y="1328980"/>
            <a:ext cx="2385205" cy="284693"/>
          </a:xfrm>
          <a:prstGeom prst="rect">
            <a:avLst/>
          </a:prstGeom>
          <a:solidFill>
            <a:schemeClr val="bg1"/>
          </a:solidFill>
        </p:spPr>
        <p:txBody>
          <a:bodyPr wrap="none">
            <a:spAutoFit/>
          </a:bodyPr>
          <a:lstStyle/>
          <a:p>
            <a:r>
              <a:rPr lang="en-US" sz="1250" b="1" i="1" dirty="0">
                <a:solidFill>
                  <a:srgbClr val="404040"/>
                </a:solidFill>
                <a:latin typeface="Calibri" panose="020F0502020204030204" pitchFamily="34" charset="0"/>
                <a:cs typeface="Calibri" panose="020F0502020204030204" pitchFamily="34" charset="0"/>
              </a:rPr>
              <a:t>Package ‘</a:t>
            </a:r>
            <a:r>
              <a:rPr lang="en-US" sz="1250" b="1" i="1" dirty="0" err="1">
                <a:solidFill>
                  <a:srgbClr val="404040"/>
                </a:solidFill>
                <a:latin typeface="Calibri" panose="020F0502020204030204" pitchFamily="34" charset="0"/>
                <a:cs typeface="Calibri" panose="020F0502020204030204" pitchFamily="34" charset="0"/>
              </a:rPr>
              <a:t>rBayesianOptimization</a:t>
            </a:r>
            <a:r>
              <a:rPr lang="en-US" sz="1250" b="1" i="1" dirty="0">
                <a:solidFill>
                  <a:srgbClr val="404040"/>
                </a:solidFill>
                <a:latin typeface="Calibri" panose="020F0502020204030204" pitchFamily="34" charset="0"/>
                <a:cs typeface="Calibri" panose="020F0502020204030204" pitchFamily="34" charset="0"/>
              </a:rPr>
              <a:t>’</a:t>
            </a:r>
            <a:endParaRPr lang="en-US" sz="1250" b="1" i="1" dirty="0">
              <a:solidFill>
                <a:srgbClr val="404040"/>
              </a:solidFill>
              <a:latin typeface="Calibri" panose="020F0502020204030204" pitchFamily="34" charset="0"/>
              <a:cs typeface="Calibri" panose="020F0502020204030204" pitchFamily="34" charset="0"/>
            </a:endParaRPr>
          </a:p>
        </p:txBody>
      </p:sp>
      <p:sp>
        <p:nvSpPr>
          <p:cNvPr id="6" name="TextBox 5"/>
          <p:cNvSpPr txBox="1"/>
          <p:nvPr/>
        </p:nvSpPr>
        <p:spPr>
          <a:xfrm>
            <a:off x="1759974" y="871075"/>
            <a:ext cx="8908026" cy="307777"/>
          </a:xfrm>
          <a:prstGeom prst="rect">
            <a:avLst/>
          </a:prstGeom>
          <a:noFill/>
        </p:spPr>
        <p:txBody>
          <a:bodyPr wrap="square" rtlCol="0">
            <a:spAutoFit/>
          </a:bodyPr>
          <a:lstStyle/>
          <a:p>
            <a:r>
              <a:rPr lang="en-US" sz="1400" i="1" dirty="0">
                <a:solidFill>
                  <a:srgbClr val="002060"/>
                </a:solidFill>
                <a:latin typeface="Calibri" panose="020F0502020204030204" pitchFamily="34" charset="0"/>
                <a:cs typeface="Calibri" panose="020F0502020204030204" pitchFamily="34" charset="0"/>
              </a:rPr>
              <a:t>Additional Hyper-parameters need to be optimized when using Bayesian Optimization for Hyper-parameter tuning</a:t>
            </a:r>
            <a:endParaRPr lang="en-US" sz="1400" i="1" dirty="0">
              <a:solidFill>
                <a:srgbClr val="00206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Bayesian Optimization Use Case I: UW model</a:t>
            </a:r>
            <a:endParaRPr lang="en-US" sz="2200" dirty="0">
              <a:solidFill>
                <a:schemeClr val="tx2"/>
              </a:solidFill>
            </a:endParaRPr>
          </a:p>
          <a:p>
            <a:endParaRPr lang="en-US" sz="2200" dirty="0">
              <a:solidFill>
                <a:schemeClr val="tx2"/>
              </a:solidFill>
            </a:endParaRPr>
          </a:p>
        </p:txBody>
      </p:sp>
      <p:sp>
        <p:nvSpPr>
          <p:cNvPr id="32" name="TextBox 31"/>
          <p:cNvSpPr txBox="1"/>
          <p:nvPr/>
        </p:nvSpPr>
        <p:spPr>
          <a:xfrm>
            <a:off x="1671596" y="773247"/>
            <a:ext cx="9048216" cy="307777"/>
          </a:xfrm>
          <a:prstGeom prst="rect">
            <a:avLst/>
          </a:prstGeom>
          <a:noFill/>
        </p:spPr>
        <p:txBody>
          <a:bodyPr wrap="square" rtlCol="0">
            <a:spAutoFit/>
          </a:bodyPr>
          <a:lstStyle/>
          <a:p>
            <a:r>
              <a:rPr lang="en-US" sz="1400" i="1" dirty="0">
                <a:solidFill>
                  <a:srgbClr val="002060"/>
                </a:solidFill>
                <a:latin typeface="Calibri" panose="020F0502020204030204" pitchFamily="34" charset="0"/>
                <a:cs typeface="Calibri" panose="020F0502020204030204" pitchFamily="34" charset="0"/>
              </a:rPr>
              <a:t>Use case for evaluating Bayesian Optimization  :  Underwriting Model for Personal Loans</a:t>
            </a:r>
            <a:endParaRPr lang="en-US" sz="1400" i="1" dirty="0">
              <a:solidFill>
                <a:srgbClr val="002060"/>
              </a:solidFill>
              <a:latin typeface="Calibri" panose="020F0502020204030204" pitchFamily="34" charset="0"/>
              <a:cs typeface="Calibri" panose="020F0502020204030204" pitchFamily="34" charset="0"/>
            </a:endParaRPr>
          </a:p>
        </p:txBody>
      </p:sp>
      <p:sp>
        <p:nvSpPr>
          <p:cNvPr id="34" name="TextBox 33"/>
          <p:cNvSpPr txBox="1"/>
          <p:nvPr/>
        </p:nvSpPr>
        <p:spPr>
          <a:xfrm>
            <a:off x="1738658" y="3793466"/>
            <a:ext cx="3699155" cy="2400657"/>
          </a:xfrm>
          <a:prstGeom prst="rect">
            <a:avLst/>
          </a:prstGeom>
          <a:noFill/>
          <a:ln>
            <a:noFill/>
          </a:ln>
        </p:spPr>
        <p:txBody>
          <a:bodyPr wrap="square" rtlCol="0">
            <a:spAutoFit/>
          </a:bodyPr>
          <a:lstStyle/>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10 random </a:t>
            </a:r>
            <a:r>
              <a:rPr lang="en-US" sz="1250" i="1" dirty="0">
                <a:solidFill>
                  <a:srgbClr val="404040"/>
                </a:solidFill>
                <a:latin typeface="Calibri" panose="020F0502020204030204" pitchFamily="34" charset="0"/>
                <a:cs typeface="Calibri" panose="020F0502020204030204" pitchFamily="34" charset="0"/>
              </a:rPr>
              <a:t>i</a:t>
            </a:r>
            <a:r>
              <a:rPr lang="en-US" sz="1250" i="1" dirty="0">
                <a:solidFill>
                  <a:srgbClr val="404040"/>
                </a:solidFill>
                <a:latin typeface="Calibri" panose="020F0502020204030204" pitchFamily="34" charset="0"/>
                <a:cs typeface="Calibri" panose="020F0502020204030204" pitchFamily="34" charset="0"/>
              </a:rPr>
              <a:t>terations  are used to approximate Objective function for the first iteration of BOT</a:t>
            </a:r>
            <a:endParaRPr lang="en-US" sz="1250" i="1" dirty="0">
              <a:solidFill>
                <a:srgbClr val="404040"/>
              </a:solidFill>
              <a:latin typeface="Calibri" panose="020F0502020204030204" pitchFamily="34" charset="0"/>
              <a:cs typeface="Calibri" panose="020F0502020204030204" pitchFamily="34" charset="0"/>
            </a:endParaRPr>
          </a:p>
          <a:p>
            <a:pPr algn="just"/>
            <a:endParaRPr lang="en-US" sz="1250" b="1"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BOT iterations are used find the optimal (local or global)</a:t>
            </a: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Post the Random Iterations, there is a trade off between exploitation and exploration guided by the Kappa value</a:t>
            </a: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p:txBody>
      </p:sp>
      <p:grpSp>
        <p:nvGrpSpPr>
          <p:cNvPr id="4" name="Group 3"/>
          <p:cNvGrpSpPr/>
          <p:nvPr/>
        </p:nvGrpSpPr>
        <p:grpSpPr>
          <a:xfrm>
            <a:off x="5836693" y="3757571"/>
            <a:ext cx="4578920" cy="2371149"/>
            <a:chOff x="400432" y="3502098"/>
            <a:chExt cx="4651327" cy="3237931"/>
          </a:xfrm>
        </p:grpSpPr>
        <p:grpSp>
          <p:nvGrpSpPr>
            <p:cNvPr id="7" name="Group 6"/>
            <p:cNvGrpSpPr/>
            <p:nvPr/>
          </p:nvGrpSpPr>
          <p:grpSpPr>
            <a:xfrm>
              <a:off x="400432" y="3502098"/>
              <a:ext cx="4651327" cy="3237931"/>
              <a:chOff x="1273704" y="3562505"/>
              <a:chExt cx="4651327" cy="2738050"/>
            </a:xfrm>
          </p:grpSpPr>
          <p:graphicFrame>
            <p:nvGraphicFramePr>
              <p:cNvPr id="8" name="Chart 7"/>
              <p:cNvGraphicFramePr/>
              <p:nvPr/>
            </p:nvGraphicFramePr>
            <p:xfrm>
              <a:off x="1273704" y="3562505"/>
              <a:ext cx="4651327" cy="2738050"/>
            </p:xfrm>
            <a:graphic>
              <a:graphicData uri="http://schemas.openxmlformats.org/drawingml/2006/chart">
                <c:chart xmlns:c="http://schemas.openxmlformats.org/drawingml/2006/chart" xmlns:r="http://schemas.openxmlformats.org/officeDocument/2006/relationships" r:id="rId1"/>
              </a:graphicData>
            </a:graphic>
          </p:graphicFrame>
          <p:cxnSp>
            <p:nvCxnSpPr>
              <p:cNvPr id="18" name="Straight Connector 17"/>
              <p:cNvCxnSpPr/>
              <p:nvPr/>
            </p:nvCxnSpPr>
            <p:spPr>
              <a:xfrm>
                <a:off x="3187220" y="4076155"/>
                <a:ext cx="23636" cy="134727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2669602" y="3684410"/>
              <a:ext cx="1628753" cy="315213"/>
            </a:xfrm>
            <a:prstGeom prst="rect">
              <a:avLst/>
            </a:prstGeom>
            <a:noFill/>
          </p:spPr>
          <p:txBody>
            <a:bodyPr wrap="square" rtlCol="0">
              <a:spAutoFit/>
            </a:bodyPr>
            <a:lstStyle/>
            <a:p>
              <a:pPr algn="ctr"/>
              <a:r>
                <a:rPr lang="en-US" sz="900" dirty="0">
                  <a:solidFill>
                    <a:schemeClr val="accent6"/>
                  </a:solidFill>
                  <a:latin typeface="Calibri" panose="020F0502020204030204" pitchFamily="34" charset="0"/>
                  <a:cs typeface="Calibri" panose="020F0502020204030204" pitchFamily="34" charset="0"/>
                </a:rPr>
                <a:t>BOT Iterations</a:t>
              </a:r>
              <a:endParaRPr lang="en-US" sz="900" dirty="0">
                <a:solidFill>
                  <a:schemeClr val="accent6"/>
                </a:solidFill>
                <a:latin typeface="Calibri" panose="020F0502020204030204" pitchFamily="34" charset="0"/>
                <a:cs typeface="Calibri" panose="020F0502020204030204" pitchFamily="34" charset="0"/>
              </a:endParaRPr>
            </a:p>
          </p:txBody>
        </p:sp>
        <p:cxnSp>
          <p:nvCxnSpPr>
            <p:cNvPr id="28" name="Straight Arrow Connector 27"/>
            <p:cNvCxnSpPr/>
            <p:nvPr/>
          </p:nvCxnSpPr>
          <p:spPr bwMode="auto">
            <a:xfrm>
              <a:off x="1117606" y="3937958"/>
              <a:ext cx="968991" cy="0"/>
            </a:xfrm>
            <a:prstGeom prst="straightConnector1">
              <a:avLst/>
            </a:prstGeom>
            <a:solidFill>
              <a:schemeClr val="tx2"/>
            </a:solidFill>
            <a:ln w="12700" cap="flat" cmpd="sng" algn="ctr">
              <a:solidFill>
                <a:schemeClr val="tx2"/>
              </a:solidFill>
              <a:prstDash val="solid"/>
              <a:round/>
              <a:headEnd type="triangle"/>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9" name="Straight Arrow Connector 28"/>
            <p:cNvCxnSpPr/>
            <p:nvPr/>
          </p:nvCxnSpPr>
          <p:spPr bwMode="auto">
            <a:xfrm>
              <a:off x="2441439" y="3937958"/>
              <a:ext cx="2238233" cy="0"/>
            </a:xfrm>
            <a:prstGeom prst="straightConnector1">
              <a:avLst/>
            </a:prstGeom>
            <a:solidFill>
              <a:schemeClr val="tx2"/>
            </a:solidFill>
            <a:ln w="12700" cap="flat" cmpd="sng" algn="ctr">
              <a:solidFill>
                <a:schemeClr val="tx2"/>
              </a:solidFill>
              <a:prstDash val="solid"/>
              <a:round/>
              <a:headEnd type="triangle"/>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3" name="TextBox 32"/>
            <p:cNvSpPr txBox="1"/>
            <p:nvPr/>
          </p:nvSpPr>
          <p:spPr>
            <a:xfrm>
              <a:off x="769713" y="3680850"/>
              <a:ext cx="1628753" cy="315213"/>
            </a:xfrm>
            <a:prstGeom prst="rect">
              <a:avLst/>
            </a:prstGeom>
            <a:noFill/>
          </p:spPr>
          <p:txBody>
            <a:bodyPr wrap="square" rtlCol="0">
              <a:spAutoFit/>
            </a:bodyPr>
            <a:lstStyle/>
            <a:p>
              <a:pPr algn="ctr"/>
              <a:r>
                <a:rPr lang="en-US" sz="900" dirty="0">
                  <a:solidFill>
                    <a:schemeClr val="accent6"/>
                  </a:solidFill>
                  <a:latin typeface="Calibri" panose="020F0502020204030204" pitchFamily="34" charset="0"/>
                  <a:cs typeface="Calibri" panose="020F0502020204030204" pitchFamily="34" charset="0"/>
                </a:rPr>
                <a:t>Random Iterations</a:t>
              </a:r>
              <a:endParaRPr lang="en-US" sz="900" dirty="0">
                <a:solidFill>
                  <a:schemeClr val="accent6"/>
                </a:solidFill>
                <a:latin typeface="Calibri" panose="020F0502020204030204" pitchFamily="34" charset="0"/>
                <a:cs typeface="Calibri" panose="020F0502020204030204" pitchFamily="34" charset="0"/>
              </a:endParaRPr>
            </a:p>
          </p:txBody>
        </p:sp>
      </p:grpSp>
      <p:sp>
        <p:nvSpPr>
          <p:cNvPr id="2" name="Rectangle 1"/>
          <p:cNvSpPr/>
          <p:nvPr/>
        </p:nvSpPr>
        <p:spPr bwMode="auto">
          <a:xfrm>
            <a:off x="1788221" y="1387319"/>
            <a:ext cx="2554661" cy="1910687"/>
          </a:xfrm>
          <a:prstGeom prst="rect">
            <a:avLst/>
          </a:prstGeom>
          <a:noFill/>
          <a:ln w="12700" cap="flat" cmpd="sng" algn="ctr">
            <a:solidFill>
              <a:schemeClr val="bg2">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a:r>
              <a:rPr lang="en-US" sz="1250" b="1" dirty="0">
                <a:solidFill>
                  <a:srgbClr val="404040"/>
                </a:solidFill>
                <a:latin typeface="Calibri" panose="020F0502020204030204" pitchFamily="34" charset="0"/>
                <a:ea typeface="Geneva" charset="0"/>
                <a:cs typeface="Calibri" panose="020F0502020204030204" pitchFamily="34" charset="0"/>
              </a:rPr>
              <a:t>Optimization Problem</a:t>
            </a:r>
            <a:endParaRPr lang="en-US" sz="1250" b="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err="1">
                <a:solidFill>
                  <a:srgbClr val="404040"/>
                </a:solidFill>
                <a:latin typeface="Calibri" panose="020F0502020204030204" pitchFamily="34" charset="0"/>
                <a:ea typeface="Geneva" charset="0"/>
                <a:cs typeface="Calibri" panose="020F0502020204030204" pitchFamily="34" charset="0"/>
              </a:rPr>
              <a:t>Obj</a:t>
            </a:r>
            <a:r>
              <a:rPr lang="en-US" sz="1250" i="1" dirty="0">
                <a:solidFill>
                  <a:srgbClr val="404040"/>
                </a:solidFill>
                <a:latin typeface="Calibri" panose="020F0502020204030204" pitchFamily="34" charset="0"/>
                <a:ea typeface="Geneva" charset="0"/>
                <a:cs typeface="Calibri" panose="020F0502020204030204" pitchFamily="34" charset="0"/>
              </a:rPr>
              <a:t> Function : h2o.xgboost</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Metric : Validation AUC</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endParaRPr lang="en-US" sz="1250" b="1" i="1" dirty="0">
              <a:solidFill>
                <a:srgbClr val="404040"/>
              </a:solidFill>
              <a:latin typeface="Calibri" panose="020F0502020204030204" pitchFamily="34" charset="0"/>
              <a:ea typeface="Geneva" charset="0"/>
              <a:cs typeface="Calibri" panose="020F0502020204030204" pitchFamily="34" charset="0"/>
            </a:endParaRPr>
          </a:p>
          <a:p>
            <a:pPr algn="ctr"/>
            <a:r>
              <a:rPr lang="en-US" sz="1250" b="1" dirty="0">
                <a:solidFill>
                  <a:srgbClr val="404040"/>
                </a:solidFill>
                <a:latin typeface="Calibri" panose="020F0502020204030204" pitchFamily="34" charset="0"/>
                <a:ea typeface="Geneva" charset="0"/>
                <a:cs typeface="Calibri" panose="020F0502020204030204" pitchFamily="34" charset="0"/>
              </a:rPr>
              <a:t>Hyper-Parameters range</a:t>
            </a:r>
            <a:endParaRPr lang="en-US" sz="1250" b="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Minimum Rows : 500L -2000L</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Learn Rate : 0.03-0.1</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Depth : 4-8</a:t>
            </a:r>
            <a:endParaRPr lang="en-US" sz="1250" i="1" dirty="0">
              <a:solidFill>
                <a:srgbClr val="404040"/>
              </a:solidFill>
              <a:latin typeface="Calibri" panose="020F0502020204030204" pitchFamily="34" charset="0"/>
              <a:ea typeface="Geneva" charset="0"/>
              <a:cs typeface="Calibri" panose="020F0502020204030204" pitchFamily="34" charset="0"/>
            </a:endParaRPr>
          </a:p>
        </p:txBody>
      </p:sp>
      <p:sp>
        <p:nvSpPr>
          <p:cNvPr id="35" name="Rectangle 34"/>
          <p:cNvSpPr/>
          <p:nvPr/>
        </p:nvSpPr>
        <p:spPr bwMode="auto">
          <a:xfrm>
            <a:off x="4598833" y="1387319"/>
            <a:ext cx="2554661" cy="1910687"/>
          </a:xfrm>
          <a:prstGeom prst="rect">
            <a:avLst/>
          </a:prstGeom>
          <a:noFill/>
          <a:ln w="12700" cap="flat" cmpd="sng" algn="ctr">
            <a:solidFill>
              <a:schemeClr val="bg2">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a:r>
              <a:rPr lang="en-US" sz="1250" b="1" dirty="0">
                <a:solidFill>
                  <a:srgbClr val="404040"/>
                </a:solidFill>
                <a:latin typeface="Calibri" panose="020F0502020204030204" pitchFamily="34" charset="0"/>
                <a:ea typeface="Geneva" charset="0"/>
                <a:cs typeface="Calibri" panose="020F0502020204030204" pitchFamily="34" charset="0"/>
              </a:rPr>
              <a:t>BOT </a:t>
            </a:r>
            <a:r>
              <a:rPr lang="en-US" sz="1250" b="1" dirty="0">
                <a:solidFill>
                  <a:srgbClr val="404040"/>
                </a:solidFill>
                <a:latin typeface="Calibri" panose="020F0502020204030204" pitchFamily="34" charset="0"/>
                <a:ea typeface="Geneva" charset="0"/>
                <a:cs typeface="Calibri" panose="020F0502020204030204" pitchFamily="34" charset="0"/>
              </a:rPr>
              <a:t>Parameters</a:t>
            </a:r>
            <a:endParaRPr lang="en-US" sz="1250" b="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Initial Points : </a:t>
            </a:r>
            <a:r>
              <a:rPr lang="en-US" sz="1250" i="1" dirty="0">
                <a:solidFill>
                  <a:srgbClr val="404040"/>
                </a:solidFill>
                <a:latin typeface="Calibri" panose="020F0502020204030204" pitchFamily="34" charset="0"/>
                <a:ea typeface="Geneva" charset="0"/>
                <a:cs typeface="Calibri" panose="020F0502020204030204" pitchFamily="34" charset="0"/>
              </a:rPr>
              <a:t>10</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BOT Iterations : </a:t>
            </a:r>
            <a:r>
              <a:rPr lang="en-US" sz="1250" i="1" dirty="0">
                <a:solidFill>
                  <a:srgbClr val="404040"/>
                </a:solidFill>
                <a:latin typeface="Calibri" panose="020F0502020204030204" pitchFamily="34" charset="0"/>
                <a:ea typeface="Geneva" charset="0"/>
                <a:cs typeface="Calibri" panose="020F0502020204030204" pitchFamily="34" charset="0"/>
              </a:rPr>
              <a:t>20</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err="1">
                <a:solidFill>
                  <a:srgbClr val="404040"/>
                </a:solidFill>
                <a:latin typeface="Calibri" panose="020F0502020204030204" pitchFamily="34" charset="0"/>
                <a:ea typeface="Geneva" charset="0"/>
                <a:cs typeface="Calibri" panose="020F0502020204030204" pitchFamily="34" charset="0"/>
              </a:rPr>
              <a:t>Acq</a:t>
            </a:r>
            <a:r>
              <a:rPr lang="en-US" sz="1250" i="1" dirty="0">
                <a:solidFill>
                  <a:srgbClr val="404040"/>
                </a:solidFill>
                <a:latin typeface="Calibri" panose="020F0502020204030204" pitchFamily="34" charset="0"/>
                <a:ea typeface="Geneva" charset="0"/>
                <a:cs typeface="Calibri" panose="020F0502020204030204" pitchFamily="34" charset="0"/>
              </a:rPr>
              <a:t> Function: </a:t>
            </a:r>
            <a:r>
              <a:rPr lang="en-US" sz="1250" i="1" dirty="0">
                <a:solidFill>
                  <a:srgbClr val="404040"/>
                </a:solidFill>
                <a:latin typeface="Calibri" panose="020F0502020204030204" pitchFamily="34" charset="0"/>
                <a:ea typeface="Geneva" charset="0"/>
                <a:cs typeface="Calibri" panose="020F0502020204030204" pitchFamily="34" charset="0"/>
              </a:rPr>
              <a:t>UCB</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Kappa : </a:t>
            </a:r>
            <a:r>
              <a:rPr lang="en-US" sz="1250" i="1" dirty="0">
                <a:solidFill>
                  <a:srgbClr val="404040"/>
                </a:solidFill>
                <a:latin typeface="Calibri" panose="020F0502020204030204" pitchFamily="34" charset="0"/>
                <a:ea typeface="Geneva" charset="0"/>
                <a:cs typeface="Calibri" panose="020F0502020204030204" pitchFamily="34" charset="0"/>
              </a:rPr>
              <a:t>3</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endParaRPr lang="en-US" sz="1250" i="1" dirty="0">
              <a:solidFill>
                <a:srgbClr val="404040"/>
              </a:solidFill>
              <a:latin typeface="Calibri" panose="020F0502020204030204" pitchFamily="34" charset="0"/>
              <a:ea typeface="Geneva" charset="0"/>
              <a:cs typeface="Calibri" panose="020F0502020204030204" pitchFamily="34" charset="0"/>
            </a:endParaRPr>
          </a:p>
        </p:txBody>
      </p:sp>
      <p:sp>
        <p:nvSpPr>
          <p:cNvPr id="36" name="Rectangle 35"/>
          <p:cNvSpPr/>
          <p:nvPr/>
        </p:nvSpPr>
        <p:spPr bwMode="auto">
          <a:xfrm>
            <a:off x="7813181" y="1387319"/>
            <a:ext cx="2554661" cy="1910687"/>
          </a:xfrm>
          <a:prstGeom prst="rect">
            <a:avLst/>
          </a:prstGeom>
          <a:noFill/>
          <a:ln w="12700" cap="flat" cmpd="sng" algn="ctr">
            <a:solidFill>
              <a:schemeClr val="bg2">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a:r>
              <a:rPr lang="en-US" sz="1250" b="1" dirty="0">
                <a:solidFill>
                  <a:srgbClr val="404040"/>
                </a:solidFill>
                <a:latin typeface="Calibri" panose="020F0502020204030204" pitchFamily="34" charset="0"/>
                <a:ea typeface="Geneva" charset="0"/>
                <a:cs typeface="Calibri" panose="020F0502020204030204" pitchFamily="34" charset="0"/>
              </a:rPr>
              <a:t>Validation Metric</a:t>
            </a:r>
            <a:endParaRPr lang="en-US" sz="1250" b="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AUC </a:t>
            </a:r>
            <a:r>
              <a:rPr lang="en-US" sz="1250" i="1" dirty="0">
                <a:solidFill>
                  <a:srgbClr val="404040"/>
                </a:solidFill>
                <a:latin typeface="Calibri" panose="020F0502020204030204" pitchFamily="34" charset="0"/>
                <a:ea typeface="Geneva" charset="0"/>
                <a:cs typeface="Calibri" panose="020F0502020204030204" pitchFamily="34" charset="0"/>
              </a:rPr>
              <a:t>Validation : 0.7814</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r>
              <a:rPr lang="en-US" sz="1250" b="1" dirty="0">
                <a:solidFill>
                  <a:srgbClr val="404040"/>
                </a:solidFill>
                <a:latin typeface="Calibri" panose="020F0502020204030204" pitchFamily="34" charset="0"/>
                <a:ea typeface="Geneva" charset="0"/>
                <a:cs typeface="Calibri" panose="020F0502020204030204" pitchFamily="34" charset="0"/>
              </a:rPr>
              <a:t>Final Model Hyper-Parameters</a:t>
            </a:r>
            <a:endParaRPr lang="en-US" sz="1250" b="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Minimum Rows : </a:t>
            </a:r>
            <a:r>
              <a:rPr lang="en-US" sz="1250" i="1" dirty="0">
                <a:solidFill>
                  <a:srgbClr val="404040"/>
                </a:solidFill>
                <a:latin typeface="Calibri" panose="020F0502020204030204" pitchFamily="34" charset="0"/>
                <a:ea typeface="Geneva" charset="0"/>
                <a:cs typeface="Calibri" panose="020F0502020204030204" pitchFamily="34" charset="0"/>
              </a:rPr>
              <a:t>514</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Learn Rate : 0.0466</a:t>
            </a:r>
            <a:endParaRPr lang="en-US" sz="1250" i="1" dirty="0">
              <a:solidFill>
                <a:srgbClr val="404040"/>
              </a:solidFill>
              <a:latin typeface="Calibri" panose="020F0502020204030204" pitchFamily="34" charset="0"/>
              <a:ea typeface="Geneva" charset="0"/>
              <a:cs typeface="Calibri" panose="020F0502020204030204" pitchFamily="34" charset="0"/>
            </a:endParaRPr>
          </a:p>
          <a:p>
            <a:pPr algn="ctr"/>
            <a:r>
              <a:rPr lang="en-US" sz="1250" i="1" dirty="0">
                <a:solidFill>
                  <a:srgbClr val="404040"/>
                </a:solidFill>
                <a:latin typeface="Calibri" panose="020F0502020204030204" pitchFamily="34" charset="0"/>
                <a:ea typeface="Geneva" charset="0"/>
                <a:cs typeface="Calibri" panose="020F0502020204030204" pitchFamily="34" charset="0"/>
              </a:rPr>
              <a:t>Depth : 7</a:t>
            </a:r>
            <a:endParaRPr lang="en-US" sz="1250" i="1" dirty="0">
              <a:solidFill>
                <a:srgbClr val="404040"/>
              </a:solidFill>
              <a:latin typeface="Calibri" panose="020F0502020204030204" pitchFamily="34" charset="0"/>
              <a:ea typeface="Geneva" charset="0"/>
              <a:cs typeface="Calibri" panose="020F0502020204030204" pitchFamily="34" charset="0"/>
            </a:endParaRPr>
          </a:p>
        </p:txBody>
      </p:sp>
      <p:sp>
        <p:nvSpPr>
          <p:cNvPr id="37" name="Rectangle 36"/>
          <p:cNvSpPr/>
          <p:nvPr/>
        </p:nvSpPr>
        <p:spPr>
          <a:xfrm>
            <a:off x="1829165" y="1268085"/>
            <a:ext cx="1650911" cy="284693"/>
          </a:xfrm>
          <a:prstGeom prst="rect">
            <a:avLst/>
          </a:prstGeom>
          <a:solidFill>
            <a:schemeClr val="bg1"/>
          </a:solidFill>
        </p:spPr>
        <p:txBody>
          <a:bodyPr wrap="square">
            <a:spAutoFit/>
          </a:bodyPr>
          <a:lstStyle/>
          <a:p>
            <a:r>
              <a:rPr lang="en-US" sz="1250" b="1" i="1" dirty="0">
                <a:solidFill>
                  <a:srgbClr val="404040"/>
                </a:solidFill>
                <a:latin typeface="Calibri" panose="020F0502020204030204" pitchFamily="34" charset="0"/>
                <a:cs typeface="Calibri" panose="020F0502020204030204" pitchFamily="34" charset="0"/>
              </a:rPr>
              <a:t>Optimization Problem</a:t>
            </a:r>
            <a:endParaRPr lang="en-US" sz="1250" b="1" i="1" dirty="0">
              <a:solidFill>
                <a:srgbClr val="404040"/>
              </a:solidFill>
              <a:latin typeface="Calibri" panose="020F0502020204030204" pitchFamily="34" charset="0"/>
              <a:cs typeface="Calibri" panose="020F0502020204030204" pitchFamily="34" charset="0"/>
            </a:endParaRPr>
          </a:p>
        </p:txBody>
      </p:sp>
      <p:sp>
        <p:nvSpPr>
          <p:cNvPr id="38" name="Rectangle 37"/>
          <p:cNvSpPr/>
          <p:nvPr/>
        </p:nvSpPr>
        <p:spPr>
          <a:xfrm>
            <a:off x="7881421" y="1268970"/>
            <a:ext cx="1135200" cy="283808"/>
          </a:xfrm>
          <a:prstGeom prst="rect">
            <a:avLst/>
          </a:prstGeom>
          <a:solidFill>
            <a:schemeClr val="bg1"/>
          </a:solidFill>
        </p:spPr>
        <p:txBody>
          <a:bodyPr wrap="square">
            <a:spAutoFit/>
          </a:bodyPr>
          <a:lstStyle/>
          <a:p>
            <a:r>
              <a:rPr lang="en-US" sz="1250" b="1" i="1" dirty="0">
                <a:solidFill>
                  <a:srgbClr val="404040"/>
                </a:solidFill>
                <a:latin typeface="Calibri" panose="020F0502020204030204" pitchFamily="34" charset="0"/>
                <a:cs typeface="Calibri" panose="020F0502020204030204" pitchFamily="34" charset="0"/>
              </a:rPr>
              <a:t>BOT Output</a:t>
            </a:r>
            <a:endParaRPr lang="en-US" sz="1250" b="1" i="1" dirty="0">
              <a:solidFill>
                <a:srgbClr val="404040"/>
              </a:solidFill>
              <a:latin typeface="Calibri" panose="020F0502020204030204" pitchFamily="34" charset="0"/>
              <a:cs typeface="Calibri" panose="020F0502020204030204" pitchFamily="34" charset="0"/>
            </a:endParaRPr>
          </a:p>
        </p:txBody>
      </p:sp>
      <p:sp>
        <p:nvSpPr>
          <p:cNvPr id="15" name="Right Arrow 14"/>
          <p:cNvSpPr/>
          <p:nvPr/>
        </p:nvSpPr>
        <p:spPr bwMode="auto">
          <a:xfrm>
            <a:off x="7270242" y="2203551"/>
            <a:ext cx="426188" cy="286603"/>
          </a:xfrm>
          <a:prstGeom prst="rightArrow">
            <a:avLst/>
          </a:prstGeom>
          <a:solidFill>
            <a:schemeClr val="bg1">
              <a:lumMod val="75000"/>
            </a:schemeClr>
          </a:solidFill>
          <a:ln w="12700" cap="flat" cmpd="sng" algn="ctr">
            <a:solidFill>
              <a:schemeClr val="bg2">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pPr>
            <a:endParaRPr lang="en-US" sz="2400">
              <a:solidFill>
                <a:srgbClr val="000000"/>
              </a:solidFill>
              <a:latin typeface="Arial" panose="020B0604020202020204" pitchFamily="34" charset="0"/>
              <a:ea typeface="Geneva"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bwMode="black">
          <a:xfrm>
            <a:off x="1867939" y="219752"/>
            <a:ext cx="8291513" cy="3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lstStyle>
            <a:lvl1pPr algn="l" rtl="0" eaLnBrk="1" fontAlgn="base" hangingPunct="1">
              <a:spcBef>
                <a:spcPct val="0"/>
              </a:spcBef>
              <a:spcAft>
                <a:spcPct val="0"/>
              </a:spcAft>
              <a:defRPr sz="2000">
                <a:solidFill>
                  <a:schemeClr val="tx1"/>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panose="020B0604020202020204" pitchFamily="34"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panose="020B0604020202020204" pitchFamily="34" charset="0"/>
                <a:ea typeface="Geneva" charset="0"/>
              </a:defRPr>
            </a:lvl6pPr>
            <a:lvl7pPr marL="914400" algn="l" rtl="0" eaLnBrk="1" fontAlgn="base" hangingPunct="1">
              <a:spcBef>
                <a:spcPct val="0"/>
              </a:spcBef>
              <a:spcAft>
                <a:spcPct val="0"/>
              </a:spcAft>
              <a:defRPr sz="2400">
                <a:solidFill>
                  <a:srgbClr val="004785"/>
                </a:solidFill>
                <a:latin typeface="Arial" panose="020B0604020202020204" pitchFamily="34" charset="0"/>
                <a:ea typeface="Geneva" charset="0"/>
              </a:defRPr>
            </a:lvl7pPr>
            <a:lvl8pPr marL="1371600" algn="l" rtl="0" eaLnBrk="1" fontAlgn="base" hangingPunct="1">
              <a:spcBef>
                <a:spcPct val="0"/>
              </a:spcBef>
              <a:spcAft>
                <a:spcPct val="0"/>
              </a:spcAft>
              <a:defRPr sz="2400">
                <a:solidFill>
                  <a:srgbClr val="004785"/>
                </a:solidFill>
                <a:latin typeface="Arial" panose="020B0604020202020204" pitchFamily="34" charset="0"/>
                <a:ea typeface="Geneva" charset="0"/>
              </a:defRPr>
            </a:lvl8pPr>
            <a:lvl9pPr marL="1828800" algn="l" rtl="0" eaLnBrk="1" fontAlgn="base" hangingPunct="1">
              <a:spcBef>
                <a:spcPct val="0"/>
              </a:spcBef>
              <a:spcAft>
                <a:spcPct val="0"/>
              </a:spcAft>
              <a:defRPr sz="2400">
                <a:solidFill>
                  <a:srgbClr val="004785"/>
                </a:solidFill>
                <a:latin typeface="Arial" panose="020B0604020202020204" pitchFamily="34" charset="0"/>
                <a:ea typeface="Geneva" charset="0"/>
              </a:defRPr>
            </a:lvl9pPr>
          </a:lstStyle>
          <a:p>
            <a:r>
              <a:rPr lang="en-US" sz="2200" dirty="0">
                <a:solidFill>
                  <a:schemeClr val="tx2"/>
                </a:solidFill>
              </a:rPr>
              <a:t>Bayesian Optimization Use Case I: Model Selection</a:t>
            </a:r>
            <a:endParaRPr lang="en-US" sz="2200" dirty="0">
              <a:solidFill>
                <a:schemeClr val="tx2"/>
              </a:solidFill>
            </a:endParaRPr>
          </a:p>
          <a:p>
            <a:endParaRPr lang="en-US" sz="2200" dirty="0">
              <a:solidFill>
                <a:schemeClr val="tx2"/>
              </a:solidFill>
            </a:endParaRPr>
          </a:p>
        </p:txBody>
      </p:sp>
      <p:sp>
        <p:nvSpPr>
          <p:cNvPr id="16" name="TextBox 15"/>
          <p:cNvSpPr txBox="1"/>
          <p:nvPr/>
        </p:nvSpPr>
        <p:spPr>
          <a:xfrm>
            <a:off x="1793411" y="5102406"/>
            <a:ext cx="8693550" cy="1438855"/>
          </a:xfrm>
          <a:prstGeom prst="rect">
            <a:avLst/>
          </a:prstGeom>
          <a:noFill/>
          <a:ln>
            <a:noFill/>
          </a:ln>
        </p:spPr>
        <p:txBody>
          <a:bodyPr wrap="square" rtlCol="0">
            <a:spAutoFit/>
          </a:bodyPr>
          <a:lstStyle/>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The performance of the model in round 11 is very similar to the maximum performance seen across the list of BOT Iterations, however it has lower complexity in terms of the number of trees, depth of each tree</a:t>
            </a: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r>
              <a:rPr lang="en-US" sz="1250" i="1" dirty="0">
                <a:solidFill>
                  <a:srgbClr val="404040"/>
                </a:solidFill>
                <a:latin typeface="Calibri" panose="020F0502020204030204" pitchFamily="34" charset="0"/>
                <a:cs typeface="Calibri" panose="020F0502020204030204" pitchFamily="34" charset="0"/>
              </a:rPr>
              <a:t>The model selected on the basis of performance with additional constraint of complexity has a performance very similar to the model that might have been selected from a grid search post applying similar constraints</a:t>
            </a:r>
            <a:endParaRPr lang="en-US" sz="1250" i="1" dirty="0">
              <a:solidFill>
                <a:srgbClr val="404040"/>
              </a:solidFill>
              <a:latin typeface="Calibri" panose="020F0502020204030204" pitchFamily="34" charset="0"/>
              <a:cs typeface="Calibri" panose="020F0502020204030204" pitchFamily="34" charset="0"/>
            </a:endParaRPr>
          </a:p>
          <a:p>
            <a:pPr marL="214630" indent="-214630" algn="just">
              <a:buFont typeface="Wingdings" panose="05000000000000000000" pitchFamily="2" charset="2"/>
              <a:buChar char="Ø"/>
            </a:pPr>
            <a:endParaRPr lang="en-US" sz="1250" i="1" dirty="0">
              <a:solidFill>
                <a:srgbClr val="404040"/>
              </a:solidFill>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nvGraphicFramePr>
        <p:xfrm>
          <a:off x="1793411" y="953133"/>
          <a:ext cx="8527836" cy="3888451"/>
        </p:xfrm>
        <a:graphic>
          <a:graphicData uri="http://schemas.openxmlformats.org/drawingml/2006/table">
            <a:tbl>
              <a:tblPr/>
              <a:tblGrid>
                <a:gridCol w="593671"/>
                <a:gridCol w="717352"/>
                <a:gridCol w="630775"/>
                <a:gridCol w="667880"/>
                <a:gridCol w="1150238"/>
                <a:gridCol w="952347"/>
                <a:gridCol w="1029648"/>
                <a:gridCol w="853502"/>
                <a:gridCol w="494626"/>
                <a:gridCol w="659875"/>
                <a:gridCol w="777922"/>
              </a:tblGrid>
              <a:tr h="275167">
                <a:tc>
                  <a:txBody>
                    <a:bodyPr/>
                    <a:lstStyle/>
                    <a:p>
                      <a:pPr algn="ctr" fontAlgn="ctr"/>
                      <a:r>
                        <a:rPr lang="en-US" sz="1050" b="1" i="0" u="none" strike="noStrike" dirty="0">
                          <a:solidFill>
                            <a:schemeClr val="bg1"/>
                          </a:solidFill>
                          <a:effectLst/>
                          <a:latin typeface="Calibri" panose="020F0502020204030204" pitchFamily="34" charset="0"/>
                        </a:rPr>
                        <a:t>Round</a:t>
                      </a:r>
                      <a:endParaRPr lang="en-US" sz="1050" b="1" i="0" u="none" strike="noStrike" dirty="0">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50" b="1" i="0" u="none" strike="noStrike">
                          <a:solidFill>
                            <a:schemeClr val="bg1"/>
                          </a:solidFill>
                          <a:effectLst/>
                          <a:latin typeface="Calibri" panose="020F0502020204030204" pitchFamily="34" charset="0"/>
                        </a:rPr>
                        <a:t>Depth</a:t>
                      </a:r>
                      <a:endParaRPr lang="en-US" sz="1050" b="1" i="0" u="none" strike="noStrike">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50" b="1" i="0" u="none" strike="noStrike" dirty="0">
                          <a:solidFill>
                            <a:schemeClr val="bg1"/>
                          </a:solidFill>
                          <a:effectLst/>
                          <a:latin typeface="Calibri" panose="020F0502020204030204" pitchFamily="34" charset="0"/>
                        </a:rPr>
                        <a:t>Min Rows</a:t>
                      </a:r>
                      <a:endParaRPr lang="en-US" sz="1050" b="1" i="0" u="none" strike="noStrike" dirty="0">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50" b="1" i="0" u="none" strike="noStrike">
                          <a:solidFill>
                            <a:schemeClr val="bg1"/>
                          </a:solidFill>
                          <a:effectLst/>
                          <a:latin typeface="Calibri" panose="020F0502020204030204" pitchFamily="34" charset="0"/>
                        </a:rPr>
                        <a:t>Learn Rate</a:t>
                      </a:r>
                      <a:endParaRPr lang="en-US" sz="1050" b="1" i="0" u="none" strike="noStrike">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50" b="1" i="0" u="none" strike="noStrike" dirty="0">
                          <a:solidFill>
                            <a:schemeClr val="bg1"/>
                          </a:solidFill>
                          <a:effectLst/>
                          <a:latin typeface="Calibri" panose="020F0502020204030204" pitchFamily="34" charset="0"/>
                        </a:rPr>
                        <a:t>Development AUC</a:t>
                      </a:r>
                      <a:endParaRPr lang="en-US" sz="1050" b="1" i="0" u="none" strike="noStrike" dirty="0">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50" b="1" i="0" u="none" strike="noStrike" dirty="0">
                          <a:solidFill>
                            <a:schemeClr val="bg1"/>
                          </a:solidFill>
                          <a:effectLst/>
                          <a:latin typeface="Calibri" panose="020F0502020204030204" pitchFamily="34" charset="0"/>
                        </a:rPr>
                        <a:t>Validation AUC</a:t>
                      </a:r>
                      <a:endParaRPr lang="en-US" sz="1050" b="1" i="0" u="none" strike="noStrike" dirty="0">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50" b="1" i="0" u="none" strike="noStrike" dirty="0">
                          <a:solidFill>
                            <a:schemeClr val="bg1"/>
                          </a:solidFill>
                          <a:effectLst/>
                          <a:latin typeface="Calibri" panose="020F0502020204030204" pitchFamily="34" charset="0"/>
                        </a:rPr>
                        <a:t>Development KS</a:t>
                      </a:r>
                      <a:endParaRPr lang="en-US" sz="1050" b="1" i="0" u="none" strike="noStrike" dirty="0">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50" b="1" i="0" u="none" strike="noStrike" dirty="0" smtClean="0">
                          <a:solidFill>
                            <a:schemeClr val="bg1"/>
                          </a:solidFill>
                          <a:effectLst/>
                          <a:latin typeface="Calibri" panose="020F0502020204030204" pitchFamily="34" charset="0"/>
                        </a:rPr>
                        <a:t>Validation </a:t>
                      </a:r>
                      <a:r>
                        <a:rPr lang="en-US" sz="1050" b="1" i="0" u="none" strike="noStrike" dirty="0">
                          <a:solidFill>
                            <a:schemeClr val="bg1"/>
                          </a:solidFill>
                          <a:effectLst/>
                          <a:latin typeface="Calibri" panose="020F0502020204030204" pitchFamily="34" charset="0"/>
                        </a:rPr>
                        <a:t>KS</a:t>
                      </a:r>
                      <a:endParaRPr lang="en-US" sz="1050" b="1" i="0" u="none" strike="noStrike" dirty="0">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050" b="1" i="0" u="none" strike="noStrike" dirty="0" smtClean="0">
                          <a:solidFill>
                            <a:schemeClr val="bg1"/>
                          </a:solidFill>
                          <a:effectLst/>
                          <a:latin typeface="Calibri" panose="020F0502020204030204" pitchFamily="34" charset="0"/>
                        </a:rPr>
                        <a:t># Trees</a:t>
                      </a:r>
                      <a:endParaRPr lang="en-US" sz="1050" b="1" i="0" u="none" strike="noStrike" dirty="0">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050" b="1" i="0" u="none" strike="noStrike" dirty="0" smtClean="0">
                          <a:solidFill>
                            <a:schemeClr val="bg1"/>
                          </a:solidFill>
                          <a:effectLst/>
                          <a:latin typeface="Calibri" panose="020F0502020204030204" pitchFamily="34" charset="0"/>
                        </a:rPr>
                        <a:t># Variables</a:t>
                      </a:r>
                      <a:endParaRPr lang="en-US" sz="1050" b="1" i="0" u="none" strike="noStrike" dirty="0">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50" b="1" i="0" u="none" strike="noStrike" dirty="0" err="1">
                          <a:solidFill>
                            <a:schemeClr val="bg1"/>
                          </a:solidFill>
                          <a:effectLst/>
                          <a:latin typeface="Calibri" panose="020F0502020204030204" pitchFamily="34" charset="0"/>
                        </a:rPr>
                        <a:t>Overfit</a:t>
                      </a:r>
                      <a:endParaRPr lang="en-US" sz="1050" b="1" i="0" u="none" strike="noStrike" dirty="0">
                        <a:solidFill>
                          <a:schemeClr val="bg1"/>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180650">
                <a:tc>
                  <a:txBody>
                    <a:bodyPr/>
                    <a:lstStyle/>
                    <a:p>
                      <a:pPr algn="ctr" fontAlgn="ctr"/>
                      <a:r>
                        <a:rPr lang="en-US" sz="1050" b="0" i="0" u="none" strike="noStrike" dirty="0">
                          <a:solidFill>
                            <a:srgbClr val="000000"/>
                          </a:solidFill>
                          <a:effectLst/>
                          <a:latin typeface="Calibri" panose="020F0502020204030204" pitchFamily="34" charset="0"/>
                        </a:rPr>
                        <a:t>11</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50" b="0" i="0" u="none" strike="noStrike">
                          <a:solidFill>
                            <a:srgbClr val="000000"/>
                          </a:solidFill>
                          <a:effectLst/>
                          <a:latin typeface="Calibri" panose="020F0502020204030204" pitchFamily="34" charset="0"/>
                        </a:rPr>
                        <a:t>4</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50" b="0" i="0" u="none" strike="noStrike">
                          <a:solidFill>
                            <a:srgbClr val="000000"/>
                          </a:solidFill>
                          <a:effectLst/>
                          <a:latin typeface="Calibri" panose="020F0502020204030204" pitchFamily="34" charset="0"/>
                        </a:rPr>
                        <a:t>500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0.0999</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0.7878</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0.7801</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0.4301</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0.4199</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50" b="0" i="0" u="none" strike="noStrike" dirty="0">
                          <a:solidFill>
                            <a:srgbClr val="000000"/>
                          </a:solidFill>
                          <a:effectLst/>
                          <a:latin typeface="Calibri" panose="020F0502020204030204" pitchFamily="34" charset="0"/>
                        </a:rPr>
                        <a:t>295</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50" b="0" i="0" u="none" strike="noStrike" dirty="0">
                          <a:solidFill>
                            <a:srgbClr val="000000"/>
                          </a:solidFill>
                          <a:effectLst/>
                          <a:latin typeface="Calibri" panose="020F0502020204030204" pitchFamily="34" charset="0"/>
                        </a:rPr>
                        <a:t>99</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0.98%</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80650">
                <a:tc>
                  <a:txBody>
                    <a:bodyPr/>
                    <a:lstStyle/>
                    <a:p>
                      <a:pPr algn="ctr" fontAlgn="ctr"/>
                      <a:r>
                        <a:rPr lang="en-US" sz="1050" b="0" i="0" u="none" strike="noStrike">
                          <a:solidFill>
                            <a:srgbClr val="000000"/>
                          </a:solidFill>
                          <a:effectLst/>
                          <a:latin typeface="Calibri" panose="020F0502020204030204" pitchFamily="34" charset="0"/>
                        </a:rPr>
                        <a:t>12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555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0.0342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0.4348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0.4218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600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107</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1.00%</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13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507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0.0497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0.4342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0.4222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487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1.07%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14</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554</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0.0428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0.4346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0.4220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502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109</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1.02%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15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510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0.0431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0.7896</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0.4343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0.4218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497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1.05%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16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556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0.0365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0.4357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0.4222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592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1.02%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ctr" fontAlgn="ctr"/>
                      <a:r>
                        <a:rPr lang="en-US" sz="1050" b="0" i="0" u="none" strike="noStrike" dirty="0">
                          <a:solidFill>
                            <a:srgbClr val="000000"/>
                          </a:solidFill>
                          <a:effectLst/>
                          <a:latin typeface="Calibri" panose="020F0502020204030204" pitchFamily="34" charset="0"/>
                        </a:rPr>
                        <a:t>17</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5</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511</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0.0595</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0.7892</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0.7811</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0.4343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0.4215</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50" b="0" i="0" u="none" strike="noStrike" dirty="0">
                          <a:solidFill>
                            <a:srgbClr val="000000"/>
                          </a:solidFill>
                          <a:effectLst/>
                          <a:latin typeface="Calibri" panose="020F0502020204030204" pitchFamily="34" charset="0"/>
                        </a:rPr>
                        <a:t>430</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50" b="0" i="0" u="none" strike="noStrike" dirty="0">
                          <a:solidFill>
                            <a:srgbClr val="000000"/>
                          </a:solidFill>
                          <a:effectLst/>
                          <a:latin typeface="Calibri" panose="020F0502020204030204" pitchFamily="34" charset="0"/>
                        </a:rPr>
                        <a:t>106</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1.02%</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80650">
                <a:tc>
                  <a:txBody>
                    <a:bodyPr/>
                    <a:lstStyle/>
                    <a:p>
                      <a:pPr algn="ctr" fontAlgn="ctr"/>
                      <a:r>
                        <a:rPr lang="en-US" sz="1050" b="0" i="0" u="none" strike="noStrike" dirty="0">
                          <a:solidFill>
                            <a:srgbClr val="000000"/>
                          </a:solidFill>
                          <a:effectLst/>
                          <a:latin typeface="Calibri" panose="020F0502020204030204" pitchFamily="34" charset="0"/>
                        </a:rPr>
                        <a:t>18</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8</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535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0.0366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0.7894</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0.7813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0.4356</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0.4220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565</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107</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1.03%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531">
                <a:tc>
                  <a:txBody>
                    <a:bodyPr/>
                    <a:lstStyle/>
                    <a:p>
                      <a:pPr algn="ctr" fontAlgn="ctr"/>
                      <a:r>
                        <a:rPr lang="en-US" sz="1050" b="0" i="0" u="none" strike="noStrike" dirty="0">
                          <a:solidFill>
                            <a:srgbClr val="000000"/>
                          </a:solidFill>
                          <a:effectLst/>
                          <a:latin typeface="Calibri" panose="020F0502020204030204" pitchFamily="34" charset="0"/>
                        </a:rPr>
                        <a:t>19</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8</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533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0.0373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0.7895</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0.7814</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0.4353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0.4220</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50" b="0" i="0" u="none" strike="noStrike" dirty="0">
                          <a:solidFill>
                            <a:srgbClr val="000000"/>
                          </a:solidFill>
                          <a:effectLst/>
                          <a:latin typeface="Calibri" panose="020F0502020204030204" pitchFamily="34" charset="0"/>
                        </a:rPr>
                        <a:t>585</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50" b="0" i="0" u="none" strike="noStrike" dirty="0">
                          <a:solidFill>
                            <a:srgbClr val="000000"/>
                          </a:solidFill>
                          <a:effectLst/>
                          <a:latin typeface="Calibri" panose="020F0502020204030204" pitchFamily="34" charset="0"/>
                        </a:rPr>
                        <a:t>106</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50" b="0" i="0" u="none" strike="noStrike" dirty="0">
                          <a:solidFill>
                            <a:srgbClr val="000000"/>
                          </a:solidFill>
                          <a:effectLst/>
                          <a:latin typeface="Calibri" panose="020F0502020204030204" pitchFamily="34" charset="0"/>
                        </a:rPr>
                        <a:t>1.03%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80650">
                <a:tc>
                  <a:txBody>
                    <a:bodyPr/>
                    <a:lstStyle/>
                    <a:p>
                      <a:pPr algn="ctr" fontAlgn="ctr"/>
                      <a:r>
                        <a:rPr lang="en-US" sz="1050" b="0" i="0" u="none" strike="noStrike">
                          <a:solidFill>
                            <a:srgbClr val="000000"/>
                          </a:solidFill>
                          <a:effectLst/>
                          <a:latin typeface="Calibri" panose="020F0502020204030204" pitchFamily="34" charset="0"/>
                        </a:rPr>
                        <a:t>20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534</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0.0545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0.7894</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0.7813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0.4353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0.4233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427</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106</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1.03%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21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536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0.0641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0.4358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0.4217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405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1.09%</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22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500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0.0387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0.4353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0.4226</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540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1.05%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dirty="0">
                          <a:solidFill>
                            <a:srgbClr val="000000"/>
                          </a:solidFill>
                          <a:effectLst/>
                          <a:latin typeface="Calibri" panose="020F0502020204030204" pitchFamily="34" charset="0"/>
                        </a:rPr>
                        <a:t>23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7</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050" b="0" i="0" u="none" strike="noStrike">
                          <a:solidFill>
                            <a:srgbClr val="000000"/>
                          </a:solidFill>
                          <a:effectLst/>
                          <a:latin typeface="Calibri" panose="020F0502020204030204" pitchFamily="34" charset="0"/>
                        </a:rPr>
                        <a:t>514</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050" b="0" i="0" u="none" strike="noStrike">
                          <a:solidFill>
                            <a:srgbClr val="000000"/>
                          </a:solidFill>
                          <a:effectLst/>
                          <a:latin typeface="Calibri" panose="020F0502020204030204" pitchFamily="34" charset="0"/>
                        </a:rPr>
                        <a:t>0.0466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0.7894</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0.7814</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0.4339</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0.4213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50" b="0" i="0" u="none" strike="noStrike" dirty="0">
                          <a:solidFill>
                            <a:srgbClr val="000000"/>
                          </a:solidFill>
                          <a:effectLst/>
                          <a:latin typeface="Calibri" panose="020F0502020204030204" pitchFamily="34" charset="0"/>
                        </a:rPr>
                        <a:t>482</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1050" b="0" i="0" u="none" strike="noStrike" dirty="0">
                          <a:solidFill>
                            <a:srgbClr val="000000"/>
                          </a:solidFill>
                          <a:effectLst/>
                          <a:latin typeface="Calibri" panose="020F0502020204030204" pitchFamily="34" charset="0"/>
                        </a:rPr>
                        <a:t>107</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1.01%</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r h="180650">
                <a:tc>
                  <a:txBody>
                    <a:bodyPr/>
                    <a:lstStyle/>
                    <a:p>
                      <a:pPr algn="ctr" fontAlgn="ctr"/>
                      <a:r>
                        <a:rPr lang="en-US" sz="1050" b="0" i="0" u="none" strike="noStrike">
                          <a:solidFill>
                            <a:srgbClr val="000000"/>
                          </a:solidFill>
                          <a:effectLst/>
                          <a:latin typeface="Calibri" panose="020F0502020204030204" pitchFamily="34" charset="0"/>
                        </a:rPr>
                        <a:t>24</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522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0.0350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0.4347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0.4220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590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1.01%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25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680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0.0441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0.7886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0.4343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0.4219</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507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106</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0.95%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26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4</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520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0.0466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0.7879</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0.7805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0.4326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0.4202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490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0.93%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27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519</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0.0600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0.4361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0.4222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405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1.07%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28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661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0.0390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0.7887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0.4348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0.4232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570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106</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0.96%</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a:solidFill>
                            <a:srgbClr val="000000"/>
                          </a:solidFill>
                          <a:effectLst/>
                          <a:latin typeface="Calibri" panose="020F0502020204030204" pitchFamily="34" charset="0"/>
                        </a:rPr>
                        <a:t>29</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500</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0.0624</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0.7813</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0.4353</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0.4222</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1.08%</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50">
                <a:tc>
                  <a:txBody>
                    <a:bodyPr/>
                    <a:lstStyle/>
                    <a:p>
                      <a:pPr algn="ctr" fontAlgn="ctr"/>
                      <a:r>
                        <a:rPr lang="en-US" sz="1050" b="0" i="0" u="none" strike="noStrike" dirty="0">
                          <a:solidFill>
                            <a:srgbClr val="000000"/>
                          </a:solidFill>
                          <a:effectLst/>
                          <a:latin typeface="Calibri" panose="020F0502020204030204" pitchFamily="34" charset="0"/>
                        </a:rPr>
                        <a:t>30</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554</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0.0469</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0.7891</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0.7812</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0.4345</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0.4227</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467</a:t>
                      </a:r>
                      <a:endParaRPr lang="en-US" sz="1050" b="0" i="0" u="none" strike="noStrike">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104</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Calibri" panose="020F0502020204030204" pitchFamily="34" charset="0"/>
                        </a:rPr>
                        <a:t>1.00%</a:t>
                      </a:r>
                      <a:endParaRPr lang="en-US" sz="1050" b="0" i="0" u="none" strike="noStrike" dirty="0">
                        <a:solidFill>
                          <a:srgbClr val="000000"/>
                        </a:solidFill>
                        <a:effectLst/>
                        <a:latin typeface="Calibri" panose="020F0502020204030204" pitchFamily="34" charset="0"/>
                      </a:endParaRPr>
                    </a:p>
                  </a:txBody>
                  <a:tcPr marL="9033" marR="9033" marT="9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12516</Words>
  <Application>WPS 演示</Application>
  <PresentationFormat>Widescreen</PresentationFormat>
  <Paragraphs>1470</Paragraphs>
  <Slides>15</Slides>
  <Notes>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SimSun</vt:lpstr>
      <vt:lpstr>Wingdings</vt:lpstr>
      <vt:lpstr>ヒラギノ角ゴ Pro W3</vt:lpstr>
      <vt:lpstr>Segoe Print</vt:lpstr>
      <vt:lpstr>Geneva</vt:lpstr>
      <vt:lpstr>Calibri</vt:lpstr>
      <vt:lpstr>ヒラギノ角ゴ Pro W3</vt:lpstr>
      <vt:lpstr>Arial</vt:lpstr>
      <vt:lpstr>Geneva</vt:lpstr>
      <vt:lpstr>Gulim</vt:lpstr>
      <vt:lpstr>Malgun Gothic</vt:lpstr>
      <vt:lpstr>Cambria Math</vt:lpstr>
      <vt:lpstr>Open Sans</vt:lpstr>
      <vt:lpstr>Microsoft YaHei</vt:lpstr>
      <vt:lpstr>Arial Unicode MS</vt:lpstr>
      <vt:lpstr>Calibri Light</vt:lpstr>
      <vt:lpstr>DengXian</vt:lpstr>
      <vt:lpstr>Office Theme</vt:lpstr>
      <vt:lpstr>PowerPoint 演示文稿</vt:lpstr>
      <vt:lpstr>PowerPoint 演示文稿</vt:lpstr>
      <vt:lpstr>PowerPoint 演示文稿</vt:lpstr>
      <vt:lpstr>PowerPoint 演示文稿</vt:lpstr>
      <vt:lpstr>Bayesian Optimization: Acquisition Function</vt:lpstr>
      <vt:lpstr>Bayesian Optimization Illustration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Ning3 [GCB]</dc:creator>
  <cp:lastModifiedBy>百载千番</cp:lastModifiedBy>
  <cp:revision>6</cp:revision>
  <dcterms:created xsi:type="dcterms:W3CDTF">2021-01-26T16:49:00Z</dcterms:created>
  <dcterms:modified xsi:type="dcterms:W3CDTF">2021-09-08T23:27:58Z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7|CITI-No PII-Public|{00000000-0000-0000-0000-000000000000}</vt:lpwstr>
  </property>
  <property fmtid="{D5CDD505-2E9C-101B-9397-08002B2CF9AE}" pid="3" name="KSOProductBuildVer">
    <vt:lpwstr>2052-11.1.0.10700</vt:lpwstr>
  </property>
  <property fmtid="{D5CDD505-2E9C-101B-9397-08002B2CF9AE}" pid="4" name="ICV">
    <vt:lpwstr>C4EF740F5E7A4881BA9E3ECCBBE6924E</vt:lpwstr>
  </property>
</Properties>
</file>