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41" r:id="rId2"/>
    <p:sldMasterId id="2147484045" r:id="rId3"/>
    <p:sldMasterId id="2147484048" r:id="rId4"/>
    <p:sldMasterId id="2147484052" r:id="rId5"/>
    <p:sldMasterId id="2147484056" r:id="rId6"/>
  </p:sldMasterIdLst>
  <p:notesMasterIdLst>
    <p:notesMasterId r:id="rId44"/>
  </p:notesMasterIdLst>
  <p:handoutMasterIdLst>
    <p:handoutMasterId r:id="rId45"/>
  </p:handoutMasterIdLst>
  <p:sldIdLst>
    <p:sldId id="256" r:id="rId7"/>
    <p:sldId id="262" r:id="rId8"/>
    <p:sldId id="300" r:id="rId9"/>
    <p:sldId id="301" r:id="rId10"/>
    <p:sldId id="302" r:id="rId11"/>
    <p:sldId id="303" r:id="rId12"/>
    <p:sldId id="304" r:id="rId13"/>
    <p:sldId id="263" r:id="rId14"/>
    <p:sldId id="264" r:id="rId15"/>
    <p:sldId id="265" r:id="rId16"/>
    <p:sldId id="266" r:id="rId17"/>
    <p:sldId id="271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5" r:id="rId34"/>
    <p:sldId id="287" r:id="rId35"/>
    <p:sldId id="289" r:id="rId36"/>
    <p:sldId id="290" r:id="rId37"/>
    <p:sldId id="292" r:id="rId38"/>
    <p:sldId id="293" r:id="rId39"/>
    <p:sldId id="294" r:id="rId40"/>
    <p:sldId id="296" r:id="rId41"/>
    <p:sldId id="298" r:id="rId42"/>
    <p:sldId id="259" r:id="rId43"/>
  </p:sldIdLst>
  <p:sldSz cx="12192000" cy="685800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E1"/>
    <a:srgbClr val="984C71"/>
    <a:srgbClr val="000000"/>
    <a:srgbClr val="CA3D3D"/>
    <a:srgbClr val="4F3658"/>
    <a:srgbClr val="4B0D2E"/>
    <a:srgbClr val="99CCFF"/>
    <a:srgbClr val="0000CC"/>
    <a:srgbClr val="66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72033" autoAdjust="0"/>
  </p:normalViewPr>
  <p:slideViewPr>
    <p:cSldViewPr>
      <p:cViewPr>
        <p:scale>
          <a:sx n="56" d="100"/>
          <a:sy n="56" d="100"/>
        </p:scale>
        <p:origin x="408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FBBC-B506-164D-A4C7-753A3E5DB91D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0DCC-5D89-D24F-B675-DA1D6783B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627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EAF623B-DD7D-41DB-BF59-46B761A8E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4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DBA03-2669-D94D-B538-3864DA3CBC8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60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25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计算签名 每一个</a:t>
            </a:r>
            <a:r>
              <a:rPr lang="en-US" altLang="zh-CN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zh-CN" altLang="en-US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对应一个签名 </a:t>
            </a:r>
            <a:r>
              <a:rPr lang="en-US" altLang="zh-CN" sz="1200" kern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orginal_query</a:t>
            </a:r>
            <a:r>
              <a:rPr lang="zh-CN" altLang="en-US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去</a:t>
            </a:r>
            <a:r>
              <a:rPr lang="en-US" altLang="zh-CN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creat_sign_64</a:t>
            </a:r>
          </a:p>
          <a:p>
            <a:pPr eaLnBrk="1" hangingPunct="1"/>
            <a:endParaRPr lang="en-US" altLang="zh-CN" sz="1200" b="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/>
            <a:r>
              <a:rPr lang="zh-CN" altLang="en-US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</a:t>
            </a:r>
            <a:r>
              <a:rPr lang="en-US" altLang="zh-CN" sz="1200" b="0" kern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cmatch</a:t>
            </a:r>
            <a:r>
              <a:rPr lang="zh-CN" altLang="en-US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先判断是</a:t>
            </a:r>
            <a:r>
              <a:rPr lang="en-US" altLang="zh-CN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inner</a:t>
            </a:r>
            <a:r>
              <a:rPr lang="zh-CN" altLang="en-US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还是</a:t>
            </a:r>
            <a:r>
              <a:rPr lang="en-US" altLang="zh-CN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outer</a:t>
            </a:r>
            <a:r>
              <a:rPr lang="zh-CN" altLang="en-US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然后再提取出</a:t>
            </a:r>
            <a:r>
              <a:rPr lang="en-US" altLang="zh-CN" sz="1200" b="0" kern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cmatch</a:t>
            </a:r>
            <a:r>
              <a:rPr lang="zh-CN" altLang="en-US" sz="1200" b="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1200" b="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/>
            <a:endParaRPr lang="en-US" altLang="zh-CN" sz="1200" b="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调用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parse_exp_info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解析实验参数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lvlexp_info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后续跟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通信时需要使用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ovlexp_info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然后将参数合并；</a:t>
            </a:r>
            <a:r>
              <a:rPr kumimoji="1" lang="zh-CN" altLang="en-US" dirty="0"/>
              <a:t>保存</a:t>
            </a:r>
            <a:r>
              <a:rPr kumimoji="1" lang="en-US" altLang="zh-Hans" dirty="0" err="1"/>
              <a:t>lvlexp_info</a:t>
            </a:r>
            <a:r>
              <a:rPr kumimoji="1" lang="zh-CN" altLang="en-US" dirty="0"/>
              <a:t>，保存</a:t>
            </a:r>
            <a:r>
              <a:rPr kumimoji="1" lang="en-US" altLang="zh-Hans" dirty="0" err="1"/>
              <a:t>ovlexp_info</a:t>
            </a:r>
            <a:r>
              <a:rPr kumimoji="1" lang="zh-CN" altLang="en-US" dirty="0"/>
              <a:t>并</a:t>
            </a:r>
            <a:r>
              <a:rPr kumimoji="1" lang="en-US" altLang="zh-Hans" dirty="0"/>
              <a:t>merge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13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ffectLst/>
              </a:rPr>
              <a:t>passport</a:t>
            </a:r>
            <a:r>
              <a:rPr lang="zh-CN" altLang="en-US" dirty="0">
                <a:effectLst/>
              </a:rPr>
              <a:t> 通行证</a:t>
            </a:r>
            <a:r>
              <a:rPr lang="en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  被</a:t>
            </a:r>
            <a:r>
              <a:rPr lang="en" altLang="zh-CN" dirty="0" err="1">
                <a:effectLst/>
              </a:rPr>
              <a:t>ps</a:t>
            </a:r>
            <a:r>
              <a:rPr lang="zh-CN" altLang="en-US" dirty="0">
                <a:effectLst/>
              </a:rPr>
              <a:t>用来表示登录用户的</a:t>
            </a:r>
            <a:r>
              <a:rPr lang="en" altLang="zh-CN" dirty="0" err="1">
                <a:effectLst/>
              </a:rPr>
              <a:t>passport_userid</a:t>
            </a:r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en-US" altLang="zh-CN" b="0" dirty="0" err="1">
                <a:ea typeface="宋体" charset="-122"/>
              </a:rPr>
              <a:t>cuid</a:t>
            </a:r>
            <a:r>
              <a:rPr lang="zh-CN" altLang="en-US" b="0" dirty="0">
                <a:ea typeface="宋体" charset="-122"/>
              </a:rPr>
              <a:t>是百度采集手机的唯一标识，主要是</a:t>
            </a:r>
            <a:r>
              <a:rPr lang="en-US" altLang="zh-CN" b="0" dirty="0">
                <a:ea typeface="宋体" charset="-122"/>
              </a:rPr>
              <a:t>app</a:t>
            </a:r>
            <a:r>
              <a:rPr lang="zh-CN" altLang="en-US" b="0" dirty="0">
                <a:ea typeface="宋体" charset="-122"/>
              </a:rPr>
              <a:t>端</a:t>
            </a:r>
            <a:br>
              <a:rPr lang="zh-CN" altLang="en-US" b="0" dirty="0">
                <a:ea typeface="宋体" charset="-122"/>
              </a:rPr>
            </a:br>
            <a:r>
              <a:rPr lang="en-US" altLang="zh-CN" b="0" dirty="0" err="1">
                <a:ea typeface="宋体" charset="-122"/>
              </a:rPr>
              <a:t>baiduid</a:t>
            </a:r>
            <a:r>
              <a:rPr lang="zh-CN" altLang="en-US" b="0" dirty="0">
                <a:ea typeface="宋体" charset="-122"/>
              </a:rPr>
              <a:t>是每次新用户访问百度产品后，会随机生成一个</a:t>
            </a:r>
            <a:r>
              <a:rPr lang="en-US" altLang="zh-CN" b="0" dirty="0">
                <a:ea typeface="宋体" charset="-122"/>
              </a:rPr>
              <a:t>32</a:t>
            </a:r>
            <a:r>
              <a:rPr lang="zh-CN" altLang="en-US" b="0" dirty="0">
                <a:ea typeface="宋体" charset="-122"/>
              </a:rPr>
              <a:t>位的字符串（</a:t>
            </a:r>
            <a:r>
              <a:rPr lang="en-US" altLang="zh-CN" b="0" dirty="0">
                <a:ea typeface="宋体" charset="-122"/>
              </a:rPr>
              <a:t>cookie</a:t>
            </a:r>
            <a:r>
              <a:rPr lang="zh-CN" altLang="en-US" b="0" dirty="0">
                <a:ea typeface="宋体" charset="-122"/>
              </a:rPr>
              <a:t>），认为不会重复，所以通过百度产品请求的流量中带有</a:t>
            </a:r>
            <a:r>
              <a:rPr lang="en-US" altLang="zh-CN" b="0" dirty="0" err="1">
                <a:ea typeface="宋体" charset="-122"/>
              </a:rPr>
              <a:t>baiduid</a:t>
            </a:r>
            <a:r>
              <a:rPr lang="zh-CN" altLang="en-US" b="0" dirty="0">
                <a:ea typeface="宋体" charset="-122"/>
              </a:rPr>
              <a:t>。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78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query_profile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uas</a:t>
            </a:r>
            <a:r>
              <a:rPr kumimoji="1" lang="zh-CN" altLang="en-US" dirty="0"/>
              <a:t>返回结果中以空格分割），用户历史的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画像</a:t>
            </a:r>
            <a:endParaRPr kumimoji="1" lang="en-US" altLang="zh-CN" dirty="0"/>
          </a:p>
          <a:p>
            <a:pPr eaLnBrk="1" hangingPunct="1"/>
            <a:r>
              <a:rPr lang="en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dt_interest_vector</a:t>
            </a:r>
            <a:r>
              <a:rPr lang="en" altLang="zh-CN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短期意图词</a:t>
            </a:r>
            <a:endParaRPr lang="en-US" altLang="zh-CN" sz="12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" altLang="zh-CN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意图</a:t>
            </a:r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73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/>
            <a:r>
              <a:rPr lang="en-US" altLang="zh-CN" dirty="0" err="1"/>
              <a:t>Fill_dedup_set</a:t>
            </a:r>
            <a:r>
              <a:rPr lang="zh-CN" altLang="en-US" dirty="0"/>
              <a:t>  先读配制参数，</a:t>
            </a:r>
            <a:endParaRPr lang="en-US" altLang="zh-CN" dirty="0"/>
          </a:p>
          <a:p>
            <a:pPr lvl="2"/>
            <a:r>
              <a:rPr lang="zh-CN" altLang="en-US" dirty="0"/>
              <a:t>拿到上游透传的信息</a:t>
            </a:r>
            <a:r>
              <a:rPr lang="en-US" altLang="zh-CN" dirty="0"/>
              <a:t>(</a:t>
            </a:r>
            <a:r>
              <a:rPr lang="en-US" altLang="zh-CN" dirty="0" err="1"/>
              <a:t>asp_req</a:t>
            </a:r>
            <a:r>
              <a:rPr lang="en-US" altLang="zh-CN" dirty="0"/>
              <a:t>)</a:t>
            </a:r>
            <a:r>
              <a:rPr lang="zh-CN" altLang="en-US" dirty="0"/>
              <a:t>：填充</a:t>
            </a:r>
            <a:r>
              <a:rPr lang="en" altLang="zh-CN" dirty="0" err="1"/>
              <a:t>qid</a:t>
            </a:r>
            <a:r>
              <a:rPr lang="zh-CN" altLang="en" dirty="0"/>
              <a:t>；</a:t>
            </a:r>
            <a:r>
              <a:rPr lang="zh-CN" altLang="en-US" dirty="0"/>
              <a:t>填充</a:t>
            </a:r>
            <a:r>
              <a:rPr lang="en" altLang="zh-CN" dirty="0" err="1"/>
              <a:t>src_id</a:t>
            </a:r>
            <a:r>
              <a:rPr lang="zh-CN" altLang="en" dirty="0"/>
              <a:t>；</a:t>
            </a:r>
            <a:r>
              <a:rPr lang="zh-CN" altLang="en-US" dirty="0"/>
              <a:t>填充</a:t>
            </a:r>
            <a:r>
              <a:rPr lang="en" altLang="zh-CN" dirty="0" err="1"/>
              <a:t>cuid</a:t>
            </a:r>
            <a:r>
              <a:rPr lang="zh-CN" altLang="en" dirty="0"/>
              <a:t>；</a:t>
            </a:r>
            <a:r>
              <a:rPr lang="en" altLang="zh-CN" dirty="0" err="1"/>
              <a:t>baiduid</a:t>
            </a:r>
            <a:r>
              <a:rPr lang="zh-CN" altLang="en" dirty="0"/>
              <a:t>；</a:t>
            </a:r>
            <a:r>
              <a:rPr lang="en" altLang="zh-CN" dirty="0" err="1"/>
              <a:t>deviceid</a:t>
            </a:r>
            <a:endParaRPr lang="en-US" altLang="zh-CN" dirty="0"/>
          </a:p>
          <a:p>
            <a:pPr lvl="2"/>
            <a:r>
              <a:rPr lang="zh-CN" altLang="en-US" dirty="0"/>
              <a:t>读配置文件：</a:t>
            </a:r>
            <a:r>
              <a:rPr lang="en" altLang="zh-CN" dirty="0" err="1"/>
              <a:t>src_info.conf</a:t>
            </a:r>
            <a:r>
              <a:rPr lang="zh-CN" altLang="en" dirty="0"/>
              <a:t>，</a:t>
            </a:r>
            <a:r>
              <a:rPr lang="zh-CN" altLang="en-US" dirty="0"/>
              <a:t>拿到有</a:t>
            </a:r>
            <a:r>
              <a:rPr lang="en" altLang="zh-CN" dirty="0" err="1"/>
              <a:t>src_id</a:t>
            </a:r>
            <a:r>
              <a:rPr lang="en" altLang="zh-CN" dirty="0"/>
              <a:t> </a:t>
            </a:r>
            <a:r>
              <a:rPr lang="zh-CN" altLang="en-US" dirty="0"/>
              <a:t>对应的 </a:t>
            </a:r>
            <a:r>
              <a:rPr lang="en" altLang="zh-CN" dirty="0" err="1"/>
              <a:t>usercenter_cmd</a:t>
            </a:r>
            <a:endParaRPr lang="en-US" altLang="zh-CN" dirty="0"/>
          </a:p>
          <a:p>
            <a:pPr lvl="2"/>
            <a:r>
              <a:rPr lang="zh-CN" altLang="en-US" dirty="0"/>
              <a:t>读配置文件：</a:t>
            </a:r>
            <a:r>
              <a:rPr lang="en" altLang="zh-CN" dirty="0" err="1"/>
              <a:t>freq_control.conf</a:t>
            </a:r>
            <a:r>
              <a:rPr lang="zh-CN" altLang="en" dirty="0"/>
              <a:t>中</a:t>
            </a:r>
            <a:r>
              <a:rPr lang="zh-CN" altLang="en-US" dirty="0"/>
              <a:t>的</a:t>
            </a:r>
            <a:r>
              <a:rPr lang="en" altLang="zh-CN" dirty="0" err="1"/>
              <a:t>upin_dedup_src</a:t>
            </a:r>
            <a:r>
              <a:rPr lang="zh-CN" altLang="en-US" dirty="0"/>
              <a:t>，根据</a:t>
            </a:r>
            <a:r>
              <a:rPr lang="en" altLang="zh-CN" dirty="0" err="1"/>
              <a:t>src</a:t>
            </a:r>
            <a:r>
              <a:rPr lang="en" altLang="zh-CN" dirty="0"/>
              <a:t> </a:t>
            </a:r>
            <a:r>
              <a:rPr lang="zh-CN" altLang="en-US" dirty="0"/>
              <a:t>获取对应的</a:t>
            </a:r>
            <a:r>
              <a:rPr lang="en" altLang="zh-CN" dirty="0" err="1"/>
              <a:t>cmatch</a:t>
            </a:r>
            <a:r>
              <a:rPr lang="zh-CN" altLang="en" dirty="0"/>
              <a:t>，</a:t>
            </a:r>
            <a:r>
              <a:rPr lang="zh-CN" altLang="en-US" dirty="0"/>
              <a:t>填充</a:t>
            </a:r>
            <a:r>
              <a:rPr lang="en" altLang="zh-CN" dirty="0" err="1"/>
              <a:t>cmatch</a:t>
            </a:r>
            <a:r>
              <a:rPr lang="zh-CN" altLang="en-US" dirty="0"/>
              <a:t>到</a:t>
            </a:r>
            <a:r>
              <a:rPr lang="en" altLang="zh-CN" dirty="0" err="1"/>
              <a:t>freq_cmatch_list</a:t>
            </a:r>
            <a:endParaRPr lang="en" altLang="zh-CN" dirty="0"/>
          </a:p>
          <a:p>
            <a:pPr eaLnBrk="1" hangingPunct="1"/>
            <a:endParaRPr lang="en" altLang="zh-CN" sz="120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" altLang="zh-CN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set </a:t>
            </a:r>
            <a:r>
              <a:rPr lang="en" altLang="zh-CN" sz="1200" kern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src_list</a:t>
            </a:r>
            <a:r>
              <a:rPr lang="zh-CN" altLang="en-US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数据源 要拿到哪些广告位的历史数据</a:t>
            </a:r>
            <a:endParaRPr lang="en-US" altLang="zh-CN" sz="120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endParaRPr lang="en-US" altLang="zh-CN" sz="120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r>
              <a:rPr lang="en" altLang="zh-CN" sz="1200" dirty="0" err="1">
                <a:solidFill>
                  <a:srgbClr val="FF0000"/>
                </a:solidFill>
              </a:rPr>
              <a:t>qid</a:t>
            </a:r>
            <a:r>
              <a:rPr lang="en" altLang="zh-CN" sz="1200" dirty="0">
                <a:solidFill>
                  <a:srgbClr val="FF0000"/>
                </a:solidFill>
              </a:rPr>
              <a:t>(</a:t>
            </a:r>
            <a:r>
              <a:rPr lang="en" altLang="zh-CN" sz="1200" dirty="0" err="1">
                <a:solidFill>
                  <a:srgbClr val="FF0000"/>
                </a:solidFill>
              </a:rPr>
              <a:t>searchid</a:t>
            </a:r>
            <a:r>
              <a:rPr lang="en" altLang="zh-CN" sz="1200" dirty="0">
                <a:solidFill>
                  <a:srgbClr val="FF0000"/>
                </a:solidFill>
              </a:rPr>
              <a:t>)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" altLang="zh-CN" sz="1200" dirty="0" err="1">
                <a:solidFill>
                  <a:srgbClr val="FF0000"/>
                </a:solidFill>
              </a:rPr>
              <a:t>cmd</a:t>
            </a:r>
            <a:r>
              <a:rPr lang="zh-CN" altLang="en" sz="1200" dirty="0"/>
              <a:t>（</a:t>
            </a:r>
            <a:r>
              <a:rPr lang="en" altLang="zh-CN" sz="1200" dirty="0"/>
              <a:t>1</a:t>
            </a:r>
            <a:r>
              <a:rPr lang="zh-CN" altLang="en-US" sz="1200" dirty="0"/>
              <a:t>高质，</a:t>
            </a:r>
            <a:r>
              <a:rPr lang="en-US" altLang="zh-CN" sz="1200" dirty="0"/>
              <a:t>2</a:t>
            </a:r>
            <a:r>
              <a:rPr lang="zh-CN" altLang="en-US" sz="1200" dirty="0"/>
              <a:t>低质，手百系是高质，其余低质）</a:t>
            </a:r>
            <a:endParaRPr lang="en-US" altLang="zh-CN" sz="1200" dirty="0"/>
          </a:p>
          <a:p>
            <a:r>
              <a:rPr lang="en" altLang="zh-CN" sz="1200" dirty="0" err="1">
                <a:solidFill>
                  <a:srgbClr val="FF0000"/>
                </a:solidFill>
              </a:rPr>
              <a:t>flow_type</a:t>
            </a:r>
            <a:r>
              <a:rPr lang="en" altLang="zh-CN" sz="1200" dirty="0"/>
              <a:t>(</a:t>
            </a:r>
            <a:r>
              <a:rPr lang="zh-CN" altLang="en-US" sz="1200" dirty="0"/>
              <a:t>流量类型</a:t>
            </a:r>
            <a:r>
              <a:rPr lang="en-US" altLang="zh-CN" sz="1200" dirty="0"/>
              <a:t>1=</a:t>
            </a:r>
            <a:r>
              <a:rPr lang="en" altLang="zh-CN" sz="1200" dirty="0"/>
              <a:t>APP</a:t>
            </a:r>
            <a:r>
              <a:rPr lang="zh-CN" altLang="en" sz="1200" dirty="0"/>
              <a:t>，</a:t>
            </a:r>
            <a:r>
              <a:rPr lang="en" altLang="zh-CN" sz="1200" dirty="0"/>
              <a:t>2=WAP</a:t>
            </a:r>
            <a:r>
              <a:rPr lang="zh-CN" altLang="en" sz="1200" dirty="0"/>
              <a:t>，</a:t>
            </a:r>
            <a:r>
              <a:rPr lang="en" altLang="zh-CN" sz="1200" dirty="0"/>
              <a:t>3=PC)</a:t>
            </a:r>
            <a:r>
              <a:rPr lang="zh-CN" altLang="en" sz="1200" dirty="0"/>
              <a:t>、</a:t>
            </a:r>
            <a:r>
              <a:rPr lang="en" altLang="zh-CN" sz="1200" dirty="0" err="1">
                <a:solidFill>
                  <a:srgbClr val="FF0000"/>
                </a:solidFill>
              </a:rPr>
              <a:t>cuid</a:t>
            </a:r>
            <a:r>
              <a:rPr lang="zh-CN" altLang="en" sz="1200" dirty="0">
                <a:solidFill>
                  <a:srgbClr val="FF0000"/>
                </a:solidFill>
              </a:rPr>
              <a:t>、</a:t>
            </a:r>
            <a:r>
              <a:rPr lang="en" altLang="zh-CN" sz="1200" dirty="0" err="1">
                <a:solidFill>
                  <a:srgbClr val="FF0000"/>
                </a:solidFill>
              </a:rPr>
              <a:t>baiduid</a:t>
            </a:r>
            <a:r>
              <a:rPr lang="zh-CN" altLang="en" sz="1200" dirty="0">
                <a:solidFill>
                  <a:srgbClr val="FF0000"/>
                </a:solidFill>
              </a:rPr>
              <a:t>、</a:t>
            </a:r>
            <a:r>
              <a:rPr lang="en" altLang="zh-CN" sz="1200" dirty="0" err="1">
                <a:solidFill>
                  <a:srgbClr val="FF0000"/>
                </a:solidFill>
              </a:rPr>
              <a:t>device_id</a:t>
            </a:r>
            <a:r>
              <a:rPr lang="zh-CN" altLang="en" sz="1200" dirty="0">
                <a:solidFill>
                  <a:srgbClr val="FF0000"/>
                </a:solidFill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</a:rPr>
              <a:t>频控</a:t>
            </a:r>
            <a:r>
              <a:rPr lang="en" altLang="zh-CN" sz="1200" dirty="0" err="1">
                <a:solidFill>
                  <a:srgbClr val="FF0000"/>
                </a:solidFill>
              </a:rPr>
              <a:t>cmatch</a:t>
            </a:r>
            <a:r>
              <a:rPr lang="zh-CN" altLang="en" sz="1200" dirty="0">
                <a:solidFill>
                  <a:srgbClr val="FF0000"/>
                </a:solidFill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</a:rPr>
              <a:t>展现</a:t>
            </a:r>
            <a:r>
              <a:rPr lang="en" altLang="zh-CN" sz="1200" dirty="0" err="1">
                <a:solidFill>
                  <a:srgbClr val="FF0000"/>
                </a:solidFill>
              </a:rPr>
              <a:t>cmatch</a:t>
            </a:r>
            <a:r>
              <a:rPr lang="en" altLang="zh-CN" sz="12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zh-CN" altLang="en-US" sz="1200" kern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0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ffectLst/>
              </a:rPr>
              <a:t>passport</a:t>
            </a:r>
            <a:r>
              <a:rPr lang="zh-CN" altLang="en-US" dirty="0">
                <a:effectLst/>
              </a:rPr>
              <a:t> 通行证</a:t>
            </a:r>
            <a:r>
              <a:rPr lang="en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    被</a:t>
            </a:r>
            <a:r>
              <a:rPr lang="en" altLang="zh-CN" dirty="0" err="1">
                <a:effectLst/>
              </a:rPr>
              <a:t>ps</a:t>
            </a:r>
            <a:r>
              <a:rPr lang="zh-CN" altLang="en-US" dirty="0">
                <a:effectLst/>
              </a:rPr>
              <a:t>用来表示登录用户的</a:t>
            </a:r>
            <a:r>
              <a:rPr lang="en" altLang="zh-CN" dirty="0" err="1">
                <a:effectLst/>
              </a:rPr>
              <a:t>passport_userid</a:t>
            </a:r>
            <a:br>
              <a:rPr lang="en" altLang="zh-CN" dirty="0"/>
            </a:br>
            <a:br>
              <a:rPr lang="en" altLang="zh-CN" dirty="0"/>
            </a:br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en-US" altLang="zh-CN" b="0" dirty="0" err="1">
                <a:ea typeface="宋体" charset="-122"/>
              </a:rPr>
              <a:t>cuid</a:t>
            </a:r>
            <a:r>
              <a:rPr lang="zh-CN" altLang="en-US" b="0" dirty="0">
                <a:ea typeface="宋体" charset="-122"/>
              </a:rPr>
              <a:t>是百度采集手机的唯一标识，主要是</a:t>
            </a:r>
            <a:r>
              <a:rPr lang="en-US" altLang="zh-CN" b="0" dirty="0">
                <a:ea typeface="宋体" charset="-122"/>
              </a:rPr>
              <a:t>app</a:t>
            </a:r>
            <a:r>
              <a:rPr lang="zh-CN" altLang="en-US" b="0" dirty="0">
                <a:ea typeface="宋体" charset="-122"/>
              </a:rPr>
              <a:t>端</a:t>
            </a:r>
            <a:br>
              <a:rPr lang="zh-CN" altLang="en-US" b="0" dirty="0">
                <a:ea typeface="宋体" charset="-122"/>
              </a:rPr>
            </a:br>
            <a:r>
              <a:rPr lang="en-US" altLang="zh-CN" b="0" dirty="0" err="1">
                <a:ea typeface="宋体" charset="-122"/>
              </a:rPr>
              <a:t>baiduid</a:t>
            </a:r>
            <a:r>
              <a:rPr lang="zh-CN" altLang="en-US" b="0" dirty="0">
                <a:ea typeface="宋体" charset="-122"/>
              </a:rPr>
              <a:t>是每次新用户访问百度产品后，会随机生成一个</a:t>
            </a:r>
            <a:r>
              <a:rPr lang="en-US" altLang="zh-CN" b="0" dirty="0">
                <a:ea typeface="宋体" charset="-122"/>
              </a:rPr>
              <a:t>32</a:t>
            </a:r>
            <a:r>
              <a:rPr lang="zh-CN" altLang="en-US" b="0" dirty="0">
                <a:ea typeface="宋体" charset="-122"/>
              </a:rPr>
              <a:t>位的字符串（</a:t>
            </a:r>
            <a:r>
              <a:rPr lang="en-US" altLang="zh-CN" b="0" dirty="0">
                <a:ea typeface="宋体" charset="-122"/>
              </a:rPr>
              <a:t>cookie</a:t>
            </a:r>
            <a:r>
              <a:rPr lang="zh-CN" altLang="en-US" b="0" dirty="0">
                <a:ea typeface="宋体" charset="-122"/>
              </a:rPr>
              <a:t>），认为不会重复，所以通过百度产品请求的流量中带有</a:t>
            </a:r>
            <a:r>
              <a:rPr lang="en-US" altLang="zh-CN" b="0" dirty="0" err="1">
                <a:ea typeface="宋体" charset="-122"/>
              </a:rPr>
              <a:t>baiduid</a:t>
            </a:r>
            <a:r>
              <a:rPr lang="zh-CN" altLang="en-US" b="0" dirty="0">
                <a:ea typeface="宋体" charset="-122"/>
              </a:rPr>
              <a:t>。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zh-CN" altLang="en-US" b="0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 err="1">
                <a:solidFill>
                  <a:srgbClr val="FF0000"/>
                </a:solidFill>
              </a:rPr>
              <a:t>partial_match_score</a:t>
            </a:r>
            <a:r>
              <a:rPr kumimoji="1" lang="en" altLang="zh-CN" dirty="0">
                <a:solidFill>
                  <a:srgbClr val="FF0000"/>
                </a:solidFill>
              </a:rPr>
              <a:t>,</a:t>
            </a:r>
            <a:r>
              <a:rPr kumimoji="1" lang="zh-CN" altLang="en" dirty="0">
                <a:solidFill>
                  <a:srgbClr val="FF0000"/>
                </a:solidFill>
              </a:rPr>
              <a:t>怎么</a:t>
            </a:r>
            <a:r>
              <a:rPr kumimoji="1" lang="zh-CN" altLang="en-US" dirty="0">
                <a:solidFill>
                  <a:srgbClr val="FF0000"/>
                </a:solidFill>
              </a:rPr>
              <a:t>计算的。。。。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获取精准意图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大于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分，</a:t>
            </a:r>
            <a:r>
              <a:rPr kumimoji="1" lang="en" altLang="zh-CN" dirty="0" err="1"/>
              <a:t>kaiwu_query_list</a:t>
            </a:r>
            <a:r>
              <a:rPr kumimoji="1" lang="zh-CN" altLang="en" dirty="0"/>
              <a:t>或者</a:t>
            </a:r>
            <a:r>
              <a:rPr lang="en" altLang="zh-CN" dirty="0" err="1"/>
              <a:t>kaiwu_qp_intent_list</a:t>
            </a:r>
            <a:r>
              <a:rPr kumimoji="1" lang="en" altLang="zh-CN" dirty="0"/>
              <a:t>)</a:t>
            </a:r>
            <a:r>
              <a:rPr kumimoji="1" lang="zh-Hans" altLang="en-US" dirty="0"/>
              <a:t>和</a:t>
            </a:r>
            <a:r>
              <a:rPr kumimoji="1" lang="zh-CN" altLang="en-US" dirty="0"/>
              <a:t>潜在意图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小于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分，</a:t>
            </a:r>
            <a:r>
              <a:rPr kumimoji="1" lang="en" altLang="zh-CN" dirty="0" err="1"/>
              <a:t>kaiwu_partial_query_list</a:t>
            </a:r>
            <a:r>
              <a:rPr kumimoji="1" lang="en" altLang="zh-CN" dirty="0"/>
              <a:t>)</a:t>
            </a: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90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FF0000"/>
                </a:solidFill>
                <a:ea typeface="宋体" charset="-122"/>
              </a:rPr>
              <a:t>金门</a:t>
            </a:r>
            <a:r>
              <a:rPr lang="en-US" altLang="zh-CN" b="0" dirty="0">
                <a:solidFill>
                  <a:srgbClr val="FF0000"/>
                </a:solidFill>
                <a:ea typeface="宋体" charset="-122"/>
              </a:rPr>
              <a:t>branch</a:t>
            </a:r>
            <a:r>
              <a:rPr lang="zh-CN" altLang="en-US" b="0" dirty="0">
                <a:solidFill>
                  <a:srgbClr val="FF0000"/>
                </a:solidFill>
                <a:ea typeface="宋体" charset="-122"/>
              </a:rPr>
              <a:t> 排序</a:t>
            </a:r>
            <a:endParaRPr lang="en-US" altLang="zh-CN" b="0" dirty="0">
              <a:solidFill>
                <a:srgbClr val="FF0000"/>
              </a:solidFill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score =weight * (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intentq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weight_intentq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+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epvq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cpm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weight_cpm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b="0" dirty="0">
              <a:solidFill>
                <a:srgbClr val="FF0000"/>
              </a:solidFill>
              <a:ea typeface="宋体" charset="-122"/>
            </a:endParaRP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original_query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Asp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original_query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session_query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Upin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session 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profile_query</a:t>
            </a:r>
            <a:r>
              <a:rPr kumimoji="1" lang="zh-Hans" alt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Upin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query_profile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用户画像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intent_model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Upin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dt_intent_vector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hot_query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（热词字典中的一个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（首位热词））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kaiwu_query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Kaiwu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query_list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Intent_xbox_query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intentXbox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22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对特定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tu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进行媒体保护 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protect_bes_media</a:t>
            </a:r>
            <a:r>
              <a:rPr lang="en-US" altLang="zh-CN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在目录中找到就更新一下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bes_level</a:t>
            </a:r>
            <a:endParaRPr lang="en-US" altLang="zh-CN" sz="12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bes_stra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解析降级配置 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parse_strategy_tag</a:t>
            </a:r>
            <a:r>
              <a:rPr lang="en-US" altLang="zh-CN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bes_level_strategy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中找配制。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ingore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闪投 </a:t>
            </a:r>
            <a:r>
              <a:rPr lang="en-US" altLang="zh-CN" sz="12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bes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geed</a:t>
            </a:r>
            <a:r>
              <a:rPr lang="zh-CN" altLang="en-US" sz="12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等配置 </a:t>
            </a:r>
            <a:endParaRPr lang="en-US" altLang="zh-CN" sz="12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2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对特定</a:t>
            </a:r>
            <a:r>
              <a:rPr kumimoji="1" lang="en-US" altLang="zh-CN" dirty="0" err="1"/>
              <a:t>tu</a:t>
            </a:r>
            <a:r>
              <a:rPr kumimoji="1" lang="zh-CN" altLang="en-US" dirty="0"/>
              <a:t>进行媒体保护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用于</a:t>
            </a:r>
            <a:r>
              <a:rPr kumimoji="1" lang="en-US" altLang="zh-CN" dirty="0"/>
              <a:t>Q</a:t>
            </a:r>
            <a:r>
              <a:rPr kumimoji="1" lang="zh-CN" altLang="en-US" dirty="0"/>
              <a:t>服务异常， 检索性能恶劣等情况下，可进行降级，目前 </a:t>
            </a:r>
            <a:r>
              <a:rPr kumimoji="1" lang="en" altLang="zh-CN" dirty="0" err="1"/>
              <a:t>bes_media_protect_dict</a:t>
            </a:r>
            <a:r>
              <a:rPr kumimoji="1" lang="zh-CN" altLang="en-US" dirty="0"/>
              <a:t> 为空</a:t>
            </a:r>
            <a:endParaRPr kumimoji="1" lang="en-US" altLang="zh-CN" dirty="0"/>
          </a:p>
          <a:p>
            <a:pPr eaLnBrk="1" hangingPunct="1"/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en-US" altLang="zh-CN" b="0" dirty="0" err="1">
                <a:ea typeface="宋体" charset="-122"/>
              </a:rPr>
              <a:t>tu</a:t>
            </a:r>
            <a:r>
              <a:rPr lang="zh-CN" altLang="en-US" b="0" dirty="0">
                <a:ea typeface="宋体" charset="-122"/>
              </a:rPr>
              <a:t> </a:t>
            </a:r>
            <a:r>
              <a:rPr lang="en-US" altLang="zh-CN" b="0" dirty="0" err="1">
                <a:ea typeface="宋体" charset="-122"/>
              </a:rPr>
              <a:t>bes</a:t>
            </a:r>
            <a:r>
              <a:rPr lang="zh-CN" altLang="en-US" b="0" dirty="0">
                <a:ea typeface="宋体" charset="-122"/>
              </a:rPr>
              <a:t>流量媒体号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223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90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992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060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query</a:t>
            </a:r>
            <a:r>
              <a:rPr lang="zh-CN" altLang="en-US" dirty="0"/>
              <a:t>分支：原始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 err="1"/>
              <a:t>upin</a:t>
            </a:r>
            <a:r>
              <a:rPr lang="en-US" altLang="zh-CN" dirty="0"/>
              <a:t> query</a:t>
            </a:r>
            <a:r>
              <a:rPr lang="zh-CN" altLang="en-US" dirty="0"/>
              <a:t>，</a:t>
            </a:r>
            <a:r>
              <a:rPr lang="en-US" altLang="zh-CN" dirty="0" err="1"/>
              <a:t>kaiwu</a:t>
            </a:r>
            <a:r>
              <a:rPr lang="en-US" altLang="zh-CN" dirty="0"/>
              <a:t> query</a:t>
            </a:r>
            <a:r>
              <a:rPr lang="zh-CN" altLang="en-US" dirty="0"/>
              <a:t>，热词表，贴吧名称，</a:t>
            </a:r>
            <a:r>
              <a:rPr lang="en-US" altLang="zh-CN" dirty="0" err="1"/>
              <a:t>intentXbox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cpm</a:t>
            </a:r>
            <a:r>
              <a:rPr lang="zh-CN" altLang="en-US" dirty="0"/>
              <a:t>门限：</a:t>
            </a:r>
          </a:p>
          <a:p>
            <a:r>
              <a:rPr lang="zh-CN" altLang="en-US" dirty="0"/>
              <a:t>背景：</a:t>
            </a:r>
            <a:r>
              <a:rPr lang="en-US" altLang="zh-CN" dirty="0" err="1"/>
              <a:t>cpm</a:t>
            </a:r>
            <a:r>
              <a:rPr lang="zh-CN" altLang="en-US" dirty="0"/>
              <a:t>较低的</a:t>
            </a:r>
            <a:r>
              <a:rPr lang="en-US" altLang="zh-CN" dirty="0"/>
              <a:t>query</a:t>
            </a:r>
            <a:r>
              <a:rPr lang="zh-CN" altLang="en-US" dirty="0"/>
              <a:t>系统被过滤掉，出发广告时需要高价值</a:t>
            </a:r>
            <a:r>
              <a:rPr lang="en-US" altLang="zh-CN" dirty="0"/>
              <a:t>query</a:t>
            </a:r>
          </a:p>
          <a:p>
            <a:r>
              <a:rPr lang="zh-CN" altLang="en-US" dirty="0"/>
              <a:t>实现：每个数据源都有</a:t>
            </a:r>
            <a:r>
              <a:rPr lang="en-US" altLang="zh-CN" dirty="0" err="1"/>
              <a:t>cpm</a:t>
            </a:r>
            <a:r>
              <a:rPr lang="zh-CN" altLang="en-US" dirty="0"/>
              <a:t>过滤门槛，地域这个门槛的</a:t>
            </a:r>
            <a:r>
              <a:rPr lang="en-US" altLang="zh-CN" dirty="0"/>
              <a:t>query</a:t>
            </a:r>
            <a:r>
              <a:rPr lang="zh-CN" altLang="en-US" dirty="0"/>
              <a:t>需要被过滤掉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）排序方式：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背景：为保证选择到最优质的</a:t>
            </a:r>
            <a:r>
              <a:rPr lang="en-US" altLang="zh-CN" dirty="0"/>
              <a:t>query</a:t>
            </a:r>
            <a:r>
              <a:rPr lang="zh-CN" altLang="en-US" dirty="0"/>
              <a:t>，所以需要对</a:t>
            </a:r>
            <a:r>
              <a:rPr lang="en-US" altLang="zh-CN" dirty="0"/>
              <a:t>query</a:t>
            </a:r>
            <a:r>
              <a:rPr lang="zh-CN" altLang="en-US" dirty="0"/>
              <a:t>进行排序。排序前系统需要计算每条</a:t>
            </a:r>
            <a:r>
              <a:rPr lang="en-US" altLang="zh-CN" dirty="0"/>
              <a:t>query</a:t>
            </a:r>
            <a:r>
              <a:rPr lang="zh-CN" altLang="en-US" dirty="0"/>
              <a:t>的价值，可以简单理解为为</a:t>
            </a:r>
            <a:r>
              <a:rPr lang="en-US" altLang="zh-CN" dirty="0"/>
              <a:t>query</a:t>
            </a:r>
            <a:r>
              <a:rPr lang="zh-CN" altLang="en-US" dirty="0"/>
              <a:t>打分。简单理解：公式理解，</a:t>
            </a:r>
            <a:r>
              <a:rPr lang="en-US" altLang="zh-CN" dirty="0"/>
              <a:t>query</a:t>
            </a:r>
            <a:r>
              <a:rPr lang="zh-CN" altLang="en-US" dirty="0"/>
              <a:t>分数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query</a:t>
            </a:r>
            <a:r>
              <a:rPr lang="zh-CN" altLang="en-US" dirty="0"/>
              <a:t>的</a:t>
            </a:r>
            <a:r>
              <a:rPr lang="en-US" altLang="zh-CN" dirty="0" err="1"/>
              <a:t>intent_q</a:t>
            </a:r>
            <a:r>
              <a:rPr lang="en-US" altLang="zh-CN" dirty="0"/>
              <a:t>*</a:t>
            </a:r>
            <a:r>
              <a:rPr lang="zh-CN" altLang="en-US" dirty="0"/>
              <a:t>打折系数 </a:t>
            </a:r>
            <a:r>
              <a:rPr lang="en-US" altLang="zh-CN" dirty="0"/>
              <a:t>+ query</a:t>
            </a:r>
            <a:r>
              <a:rPr lang="zh-CN" altLang="en-US" dirty="0"/>
              <a:t>的</a:t>
            </a:r>
            <a:r>
              <a:rPr lang="en-US" altLang="zh-CN" dirty="0" err="1"/>
              <a:t>cpm</a:t>
            </a:r>
            <a:r>
              <a:rPr lang="en-US" altLang="zh-CN" dirty="0"/>
              <a:t> * </a:t>
            </a:r>
            <a:r>
              <a:rPr lang="zh-CN" altLang="en-US" dirty="0"/>
              <a:t>打折系数 </a:t>
            </a:r>
            <a:r>
              <a:rPr lang="en-US" altLang="zh-CN" dirty="0"/>
              <a:t>+ query</a:t>
            </a:r>
            <a:r>
              <a:rPr lang="zh-CN" altLang="en-US" dirty="0"/>
              <a:t>的</a:t>
            </a:r>
            <a:r>
              <a:rPr lang="en-US" altLang="zh-CN" dirty="0" err="1"/>
              <a:t>intent_q</a:t>
            </a:r>
            <a:r>
              <a:rPr lang="en-US" altLang="zh-CN" dirty="0"/>
              <a:t> * query</a:t>
            </a:r>
            <a:r>
              <a:rPr lang="zh-CN" altLang="en-US" dirty="0"/>
              <a:t>的</a:t>
            </a:r>
            <a:r>
              <a:rPr lang="en-US" altLang="zh-CN" dirty="0" err="1"/>
              <a:t>cpm</a:t>
            </a:r>
            <a:r>
              <a:rPr lang="en-US" altLang="zh-CN" dirty="0"/>
              <a:t> * </a:t>
            </a:r>
            <a:r>
              <a:rPr lang="zh-CN" altLang="en-US" dirty="0"/>
              <a:t>打折系数） * 来源打折系数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）选取方式：选一条、选多条、随机一条</a:t>
            </a:r>
          </a:p>
          <a:p>
            <a:r>
              <a:rPr lang="zh-CN" altLang="en-US" dirty="0"/>
              <a:t>数量流向：模块选取的</a:t>
            </a:r>
            <a:r>
              <a:rPr lang="en-US" altLang="zh-CN" dirty="0"/>
              <a:t>query</a:t>
            </a:r>
            <a:r>
              <a:rPr lang="zh-CN" altLang="en-US" dirty="0"/>
              <a:t>最终发送给</a:t>
            </a:r>
            <a:r>
              <a:rPr lang="en-US" altLang="zh-CN" dirty="0" err="1"/>
              <a:t>feedbs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sz="1200" dirty="0" err="1"/>
              <a:t>QueryProcess</a:t>
            </a:r>
            <a:r>
              <a:rPr kumimoji="1" lang="zh-CN" altLang="en-US" sz="1200" dirty="0"/>
              <a:t>是对</a:t>
            </a:r>
            <a:r>
              <a:rPr kumimoji="1" lang="en-US" altLang="zh-CN" sz="1200" dirty="0"/>
              <a:t>query</a:t>
            </a:r>
            <a:r>
              <a:rPr kumimoji="1" lang="zh-CN" altLang="en-US" sz="1200" dirty="0"/>
              <a:t>做精细化处理，</a:t>
            </a:r>
            <a:endParaRPr kumimoji="1" lang="zh-CN" altLang="en-US" dirty="0"/>
          </a:p>
          <a:p>
            <a:r>
              <a:rPr kumimoji="1" lang="zh-CN" altLang="en-US" dirty="0"/>
              <a:t>根据</a:t>
            </a:r>
            <a:r>
              <a:rPr kumimoji="1" lang="en-US" altLang="zh-CN" dirty="0" err="1"/>
              <a:t>select_id</a:t>
            </a:r>
            <a:r>
              <a:rPr kumimoji="1" lang="zh-CN" altLang="en-US" dirty="0"/>
              <a:t>选择分支，得到不同的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（原始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hot_query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kaiwu</a:t>
            </a:r>
            <a:r>
              <a:rPr kumimoji="1" lang="zh-CN" altLang="en-US" dirty="0"/>
              <a:t>等）。从</a:t>
            </a:r>
            <a:r>
              <a:rPr kumimoji="1" lang="en-US" altLang="zh-CN" dirty="0" err="1"/>
              <a:t>xbox</a:t>
            </a:r>
            <a:r>
              <a:rPr kumimoji="1" lang="zh-CN" altLang="en-US" dirty="0"/>
              <a:t>获取每个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acp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trade_id</a:t>
            </a:r>
            <a:r>
              <a:rPr kumimoji="1" lang="zh-CN" altLang="en-US" dirty="0"/>
              <a:t>，从观星获取</a:t>
            </a:r>
            <a:r>
              <a:rPr kumimoji="1" lang="en-US" altLang="zh-CN" dirty="0" err="1"/>
              <a:t>intentq</a:t>
            </a:r>
            <a:r>
              <a:rPr kumimoji="1" lang="zh-CN" altLang="en-US" dirty="0"/>
              <a:t>，然后用上述得到的结果计算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kumimoji="1" lang="zh-CN" altLang="en-US" dirty="0"/>
              <a:t>值，再排序（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rank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branck</a:t>
            </a:r>
            <a:r>
              <a:rPr kumimoji="1" lang="en-US" altLang="zh-CN" dirty="0"/>
              <a:t> rank</a:t>
            </a:r>
            <a:r>
              <a:rPr kumimoji="1" lang="zh-CN" altLang="en-US" dirty="0"/>
              <a:t>升序，</a:t>
            </a:r>
            <a:r>
              <a:rPr kumimoji="1" lang="en-US" altLang="zh-CN" dirty="0" err="1"/>
              <a:t>cpm</a:t>
            </a:r>
            <a:r>
              <a:rPr kumimoji="1" lang="zh-CN" altLang="en-US" dirty="0"/>
              <a:t>降序）），过滤，去重,选择</a:t>
            </a:r>
            <a:r>
              <a:rPr kumimoji="1" lang="en-US" altLang="zh-CN" dirty="0"/>
              <a:t>.</a:t>
            </a:r>
            <a:r>
              <a:rPr kumimoji="1" lang="zh-CN" altLang="en-US" dirty="0"/>
              <a:t>最后将合并新意图触发的结果。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kumimoji="1" lang="en-US" altLang="zh-Hans" dirty="0" err="1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ill_process_query_list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根据分支精细化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query,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根据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src_config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selector.branch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: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original_query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Asp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original_query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session_query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Upin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session 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profile_query</a:t>
            </a:r>
            <a:r>
              <a:rPr kumimoji="1" lang="zh-Hans" alt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Upin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query_profile(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用户画像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intent_model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Upin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dt_intent_vector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hot_query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（热词字典中的一个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（首位热词））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kaiwu_query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Kaiwu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query_list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lvl="0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Intent_xbox_query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intentXbox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挑选出来的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主要供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bs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做全网意图触发使用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3018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2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tu_ignore_bs_trigger</a:t>
            </a:r>
            <a:r>
              <a:rPr lang="en-US" altLang="zh-CN" sz="12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200" kern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endParaRPr lang="en-US" altLang="zh-CN" sz="12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if ((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g_switches_on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(bes_level_frame_v2) &amp;&amp; TD(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q_ctx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).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aspreq_data.bes_stra.is_bes_level_req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 ||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g_switches_on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(flow_level_frame_v1) &amp;&amp; TD(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q_ctx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).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aspreq_data.bes_stra.is_flow_level_req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)) {</a:t>
            </a:r>
          </a:p>
          <a:p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tu_ignore_bs_trigger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q_ctx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</a:t>
            </a:r>
          </a:p>
          <a:p>
            <a:r>
              <a:rPr lang="zh-CN" altLang="e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需要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丢弃的流量 不拉取广告 检索性能的需求</a:t>
            </a:r>
            <a:endParaRPr lang="en" altLang="zh-CN" sz="1200" b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737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13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40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 err="1"/>
              <a:t>pid</a:t>
            </a:r>
            <a:r>
              <a:rPr kumimoji="1" lang="zh-CN" altLang="en-US" dirty="0"/>
              <a:t>用来区分产品线，</a:t>
            </a:r>
            <a:r>
              <a:rPr kumimoji="1" lang="en" altLang="zh-CN" dirty="0" err="1"/>
              <a:t>gid</a:t>
            </a:r>
            <a:r>
              <a:rPr kumimoji="1" lang="zh-CN" altLang="en-US" dirty="0"/>
              <a:t>用来区分流量，</a:t>
            </a:r>
            <a:r>
              <a:rPr kumimoji="1" lang="en" altLang="zh-CN" dirty="0" err="1"/>
              <a:t>srcid</a:t>
            </a:r>
            <a:r>
              <a:rPr kumimoji="1" lang="zh-CN" altLang="en-US" dirty="0"/>
              <a:t>用来区分广告位。</a:t>
            </a: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54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0" dirty="0">
                <a:ea typeface="宋体" charset="-122"/>
              </a:rPr>
              <a:t>反馈系数</a:t>
            </a:r>
            <a:endParaRPr lang="en-US" altLang="zh-CN" b="0" dirty="0">
              <a:ea typeface="宋体" charset="-122"/>
            </a:endParaRP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adv-&gt;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reach_adjust_coe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=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ocpc_feedback_full_dict.reach_adjust_coe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(); </a:t>
            </a:r>
          </a:p>
          <a:p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adv-&gt;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price_adjust_coe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=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ocpc_feedback_full_dict.price_adjust_coe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(); </a:t>
            </a: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405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cpm_ue_thresh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wctr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wclkq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为计算用户损失相关系数，从配置中读取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en-US" altLang="zh-CN" b="0" dirty="0" err="1">
                <a:ea typeface="宋体" charset="-122"/>
              </a:rPr>
              <a:t>ctr</a:t>
            </a:r>
            <a:r>
              <a:rPr lang="zh-CN" altLang="en-US" b="0" dirty="0">
                <a:ea typeface="宋体" charset="-122"/>
              </a:rPr>
              <a:t> 点击之前</a:t>
            </a:r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en-US" altLang="zh-CN" b="0" dirty="0" err="1">
                <a:ea typeface="宋体" charset="-122"/>
              </a:rPr>
              <a:t>clkq</a:t>
            </a:r>
            <a:r>
              <a:rPr lang="zh-CN" altLang="en-US" b="0" dirty="0">
                <a:ea typeface="宋体" charset="-122"/>
              </a:rPr>
              <a:t> 点击质量度点击之后 落地页 用户体验 标题和内容不符 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en-US" altLang="zh-CN" b="0" dirty="0" err="1">
                <a:ea typeface="宋体" charset="-122"/>
              </a:rPr>
              <a:t>ue_thresh</a:t>
            </a:r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501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i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430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42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952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eplayq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有效播放率</a:t>
            </a: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414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展现概率 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 (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当前预算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投放时长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 / (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历史消费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历史消费时长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，当小于随机概率则过滤</a:t>
            </a:r>
          </a:p>
          <a:p>
            <a:pPr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消费比例控制：当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plan_consume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/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plan_budget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&gt;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当前预算分配比例 * 系数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则过滤</a:t>
            </a:r>
          </a:p>
          <a:p>
            <a:pPr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cmatch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进行预算控制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 algn="l">
              <a:lnSpc>
                <a:spcPct val="130000"/>
              </a:lnSpc>
              <a:spcAft>
                <a:spcPts val="0"/>
              </a:spcAft>
            </a:pP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越喜欢看广告门槛越低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 algn="l">
              <a:lnSpc>
                <a:spcPct val="130000"/>
              </a:lnSpc>
              <a:spcAft>
                <a:spcPts val="0"/>
              </a:spcAft>
            </a:pP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197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552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01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65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合并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广告到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cpc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队列，一起返回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afd</a:t>
            </a:r>
            <a:r>
              <a:rPr lang="zh-CN" altLang="zh-CN" dirty="0">
                <a:effectLst/>
              </a:rPr>
              <a:t> </a:t>
            </a:r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841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78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zh-CN" altLang="en-US" dirty="0"/>
              <a:t>各模块的作用</a:t>
            </a:r>
            <a:r>
              <a:rPr kumimoji="1" lang="en-US" altLang="zh-CN" dirty="0"/>
              <a:t>:</a:t>
            </a:r>
            <a:endParaRPr kumimoji="1" lang="en" altLang="zh-CN" dirty="0"/>
          </a:p>
          <a:p>
            <a:pPr marL="171450" indent="-171450">
              <a:buFont typeface="Wingdings" pitchFamily="2" charset="2"/>
              <a:buChar char="l"/>
            </a:pPr>
            <a:r>
              <a:rPr kumimoji="1" lang="en" altLang="zh-CN" dirty="0"/>
              <a:t>AFD: AFD</a:t>
            </a:r>
            <a:r>
              <a:rPr kumimoji="1" lang="zh-CN" altLang="en-US" dirty="0"/>
              <a:t>作为原生接入层</a:t>
            </a:r>
            <a:r>
              <a:rPr kumimoji="1" lang="en-US" altLang="zh-CN" dirty="0"/>
              <a:t>, </a:t>
            </a:r>
            <a:r>
              <a:rPr kumimoji="1" lang="zh-CN" altLang="en-US" dirty="0"/>
              <a:t>是引流模块</a:t>
            </a:r>
            <a:r>
              <a:rPr kumimoji="1" lang="en-US" altLang="zh-CN" dirty="0"/>
              <a:t>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CN" dirty="0" err="1"/>
              <a:t>xexp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实验参数管理模块</a:t>
            </a:r>
            <a:endParaRPr kumimoji="1" lang="en-US" altLang="zh-CN" dirty="0"/>
          </a:p>
          <a:p>
            <a:pPr marL="171450" indent="-171450">
              <a:buFont typeface="Wingdings" pitchFamily="2" charset="2"/>
              <a:buChar char="l"/>
            </a:pPr>
            <a:r>
              <a:rPr kumimoji="1" lang="en-US" altLang="zh-CN" dirty="0"/>
              <a:t>render:</a:t>
            </a:r>
            <a:r>
              <a:rPr kumimoji="1" lang="zh-CN" altLang="en-US" dirty="0"/>
              <a:t> 广告渲染模块</a:t>
            </a:r>
            <a:endParaRPr kumimoji="1" lang="en-US" altLang="zh-CN" dirty="0"/>
          </a:p>
          <a:p>
            <a:pPr marL="171450" indent="-171450">
              <a:buFont typeface="Wingdings" pitchFamily="2" charset="2"/>
              <a:buChar char="l"/>
            </a:pPr>
            <a:r>
              <a:rPr kumimoji="1" lang="en" altLang="zh-CN" dirty="0" err="1"/>
              <a:t>tianlu</a:t>
            </a:r>
            <a:r>
              <a:rPr kumimoji="1" lang="en" altLang="zh-CN" dirty="0"/>
              <a:t>: </a:t>
            </a:r>
            <a:r>
              <a:rPr kumimoji="1" lang="zh-CN" altLang="en-US" dirty="0"/>
              <a:t>通信桥梁，作用：承载协议转换、平台调度、连接适配和日志产出</a:t>
            </a:r>
            <a:endParaRPr kumimoji="1" lang="en-US" altLang="zh-CN" dirty="0"/>
          </a:p>
          <a:p>
            <a:pPr marL="171450" indent="-171450">
              <a:buFont typeface="Wingdings" pitchFamily="2" charset="2"/>
              <a:buChar char="l"/>
            </a:pPr>
            <a:r>
              <a:rPr kumimoji="1" lang="zh-CN" altLang="en-US" dirty="0"/>
              <a:t>金门</a:t>
            </a:r>
            <a:r>
              <a:rPr kumimoji="1" lang="en-US" altLang="zh-CN" dirty="0"/>
              <a:t>:</a:t>
            </a:r>
            <a:r>
              <a:rPr kumimoji="1" lang="zh-CN" altLang="en-US" dirty="0"/>
              <a:t> 推荐用户意图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的模块</a:t>
            </a:r>
            <a:endParaRPr kumimoji="1" lang="en-US" altLang="zh-CN" dirty="0"/>
          </a:p>
          <a:p>
            <a:pPr marL="171450" indent="-171450">
              <a:buFont typeface="Wingdings" pitchFamily="2" charset="2"/>
              <a:buChar char="l"/>
            </a:pPr>
            <a:r>
              <a:rPr kumimoji="1" lang="zh-CN" altLang="en-US" b="1" dirty="0"/>
              <a:t>观星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 对广告质量度</a:t>
            </a:r>
            <a:r>
              <a:rPr kumimoji="1" lang="en-US" altLang="zh-CN" b="1" dirty="0"/>
              <a:t>q</a:t>
            </a:r>
            <a:r>
              <a:rPr kumimoji="1" lang="zh-CN" altLang="en-US" b="1" dirty="0"/>
              <a:t>预估服务框架  </a:t>
            </a:r>
            <a:endParaRPr kumimoji="1" lang="en-US" altLang="zh-CN" b="1" dirty="0"/>
          </a:p>
          <a:p>
            <a:pPr marL="171450" indent="-171450">
              <a:buFont typeface="Wingdings" pitchFamily="2" charset="2"/>
              <a:buChar char="l"/>
            </a:pPr>
            <a:r>
              <a:rPr kumimoji="1" lang="en-US" altLang="zh-CN" dirty="0" err="1"/>
              <a:t>Buget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server:</a:t>
            </a:r>
            <a:r>
              <a:rPr kumimoji="1" lang="zh-CN" altLang="en-US" dirty="0"/>
              <a:t> 广告主的预算管理系统</a:t>
            </a:r>
            <a:endParaRPr kumimoji="1" lang="en-US" altLang="zh-CN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CN" dirty="0" err="1"/>
              <a:t>adrest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请求物料和样式，程序化广告、创意优选</a:t>
            </a:r>
            <a:endParaRPr kumimoji="1" lang="en-US" altLang="zh-CN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CN" dirty="0" err="1"/>
              <a:t>feedproxy</a:t>
            </a:r>
            <a:r>
              <a:rPr kumimoji="1" lang="en-US" altLang="zh-CN" dirty="0"/>
              <a:t>:</a:t>
            </a:r>
            <a:r>
              <a:rPr kumimoji="1" lang="zh-CN" altLang="en-US" dirty="0"/>
              <a:t> 广告触发模块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CN" dirty="0" err="1"/>
              <a:t>bs</a:t>
            </a:r>
            <a:r>
              <a:rPr kumimoji="1" lang="en-US" altLang="zh-CN" dirty="0"/>
              <a:t>\</a:t>
            </a:r>
            <a:r>
              <a:rPr kumimoji="1" lang="zh-CN" altLang="en-US" dirty="0"/>
              <a:t>闪投</a:t>
            </a:r>
            <a:r>
              <a:rPr kumimoji="1" lang="en-US" altLang="zh-CN" dirty="0"/>
              <a:t>\</a:t>
            </a:r>
            <a:r>
              <a:rPr kumimoji="1" lang="en" altLang="zh-CN" dirty="0"/>
              <a:t>GD</a:t>
            </a:r>
            <a:r>
              <a:rPr kumimoji="1" lang="en-US" altLang="zh-CN" dirty="0"/>
              <a:t>:</a:t>
            </a:r>
            <a:r>
              <a:rPr kumimoji="1" lang="zh-CN" altLang="en-US" dirty="0"/>
              <a:t> 都是存放广告的地方，其中</a:t>
            </a:r>
            <a:r>
              <a:rPr kumimoji="1" lang="en-US" altLang="zh-CN" dirty="0"/>
              <a:t>GD</a:t>
            </a:r>
            <a:r>
              <a:rPr kumimoji="1" lang="zh-CN" altLang="en" dirty="0"/>
              <a:t>（</a:t>
            </a:r>
            <a:r>
              <a:rPr kumimoji="1" lang="en" altLang="zh-CN" dirty="0"/>
              <a:t>Guaranteed Delivery</a:t>
            </a:r>
            <a:r>
              <a:rPr kumimoji="1" lang="zh-CN" altLang="en" dirty="0"/>
              <a:t>）</a:t>
            </a:r>
            <a:r>
              <a:rPr kumimoji="1" lang="zh-CN" altLang="en-US" dirty="0"/>
              <a:t>是高优先级特殊广告集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en-US" altLang="zh-CN" dirty="0" err="1"/>
              <a:t>usercent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uas</a:t>
            </a:r>
            <a:r>
              <a:rPr kumimoji="1" lang="en-US" altLang="zh-CN" dirty="0"/>
              <a:t>/ums/</a:t>
            </a:r>
            <a:r>
              <a:rPr kumimoji="1" lang="en-US" altLang="zh-CN" dirty="0" err="1"/>
              <a:t>upin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kaiwu</a:t>
            </a:r>
            <a:r>
              <a:rPr kumimoji="1" lang="en-US" altLang="zh-CN" dirty="0"/>
              <a:t>:</a:t>
            </a:r>
            <a:r>
              <a:rPr kumimoji="1" lang="zh-CN" altLang="en-US" dirty="0"/>
              <a:t> 这些模块都是从不同的数据源，不同的维度搜集用户的数据</a:t>
            </a:r>
            <a:endParaRPr kumimoji="1" lang="en-US" altLang="zh-CN" dirty="0"/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15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57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0" dirty="0" err="1">
                <a:ea typeface="宋体" charset="-122"/>
              </a:rPr>
              <a:t>global_params_conf</a:t>
            </a:r>
            <a:r>
              <a:rPr lang="zh-CN" altLang="en-US" b="0" dirty="0">
                <a:ea typeface="宋体" charset="-122"/>
              </a:rPr>
              <a:t> 中的</a:t>
            </a:r>
            <a:r>
              <a:rPr lang="en-US" altLang="zh-CN" b="0" dirty="0" err="1">
                <a:ea typeface="宋体" charset="-122"/>
              </a:rPr>
              <a:t>expect_run_time</a:t>
            </a:r>
            <a:r>
              <a:rPr lang="zh-CN" altLang="en-US" b="0" dirty="0">
                <a:ea typeface="宋体" charset="-122"/>
              </a:rPr>
              <a:t> 越小越先执行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1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71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93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D0204-756D-405A-BB32-981A0FE0096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7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defRPr sz="315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>
              <a:buNone/>
              <a:defRPr sz="2250" b="0"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>
              <a:buNone/>
              <a:defRPr/>
            </a:lvl2pPr>
            <a:lvl3pPr marL="794840" indent="0" algn="ctr">
              <a:buNone/>
              <a:defRPr/>
            </a:lvl3pPr>
            <a:lvl4pPr marL="1192260" indent="0" algn="ctr">
              <a:buNone/>
              <a:defRPr/>
            </a:lvl4pPr>
            <a:lvl5pPr marL="1589680" indent="0" algn="ctr">
              <a:buNone/>
              <a:defRPr/>
            </a:lvl5pPr>
            <a:lvl6pPr marL="1987099" indent="0" algn="ctr">
              <a:buNone/>
              <a:defRPr/>
            </a:lvl6pPr>
            <a:lvl7pPr marL="2384520" indent="0" algn="ctr">
              <a:buNone/>
              <a:defRPr/>
            </a:lvl7pPr>
            <a:lvl8pPr marL="2781940" indent="0" algn="ctr">
              <a:buNone/>
              <a:defRPr/>
            </a:lvl8pPr>
            <a:lvl9pPr marL="317936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DF4481D2-4CDD-4E9D-924A-A8E803FAD961}" type="slidenum">
              <a:rPr lang="en-US" smtClean="0">
                <a:latin typeface="Helvetica Neue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909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defRPr sz="315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>
              <a:buNone/>
              <a:defRPr sz="2250" b="0"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>
              <a:buNone/>
              <a:defRPr/>
            </a:lvl2pPr>
            <a:lvl3pPr marL="794840" indent="0" algn="ctr">
              <a:buNone/>
              <a:defRPr/>
            </a:lvl3pPr>
            <a:lvl4pPr marL="1192260" indent="0" algn="ctr">
              <a:buNone/>
              <a:defRPr/>
            </a:lvl4pPr>
            <a:lvl5pPr marL="1589680" indent="0" algn="ctr">
              <a:buNone/>
              <a:defRPr/>
            </a:lvl5pPr>
            <a:lvl6pPr marL="1987099" indent="0" algn="ctr">
              <a:buNone/>
              <a:defRPr/>
            </a:lvl6pPr>
            <a:lvl7pPr marL="2384520" indent="0" algn="ctr">
              <a:buNone/>
              <a:defRPr/>
            </a:lvl7pPr>
            <a:lvl8pPr marL="2781940" indent="0" algn="ctr">
              <a:buNone/>
              <a:defRPr/>
            </a:lvl8pPr>
            <a:lvl9pPr marL="317936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A373C-AFF7-482E-8B13-703E11EB2308}" type="slidenum">
              <a:rPr lang="zh-CN" altLang="en-US" smtClean="0">
                <a:latin typeface="Franklin Gothic Book"/>
              </a:rPr>
              <a:pPr/>
              <a:t>‹#›</a:t>
            </a:fld>
            <a:endParaRPr lang="zh-CN" altLang="en-US">
              <a:latin typeface="Franklin Gothic Book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780899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789" y="0"/>
            <a:ext cx="10972800" cy="658084"/>
          </a:xfrm>
          <a:prstGeom prst="rect">
            <a:avLst/>
          </a:prstGeom>
        </p:spPr>
        <p:txBody>
          <a:bodyPr lIns="111276" tIns="55638" rIns="111276" bIns="55638" anchor="b"/>
          <a:lstStyle>
            <a:lvl1pPr algn="r">
              <a:defRPr sz="21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932724"/>
            <a:ext cx="10972800" cy="5097430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buSzPct val="60000"/>
              <a:buFont typeface="Wingdings" pitchFamily="2" charset="2"/>
              <a:buChar char="l"/>
              <a:defRPr sz="1725" b="0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>
              <a:defRPr sz="142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>
              <a:buSzPct val="60000"/>
              <a:buFont typeface="Wingdings" pitchFamily="2" charset="2"/>
              <a:buChar char="l"/>
              <a:defRPr sz="127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599725" y="836712"/>
            <a:ext cx="806522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lIns="79483" tIns="39741" rIns="79483" bIns="39741" anchor="ctr"/>
          <a:lstStyle/>
          <a:p>
            <a:endParaRPr lang="zh-CN" altLang="en-US" sz="1275">
              <a:solidFill>
                <a:srgbClr val="000000"/>
              </a:solidFill>
              <a:latin typeface="Franklin Gothic Book"/>
              <a:ea typeface="黑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A373C-AFF7-482E-8B13-703E11EB2308}" type="slidenum">
              <a:rPr lang="zh-CN" altLang="en-US" smtClean="0">
                <a:latin typeface="Franklin Gothic Book"/>
              </a:rPr>
              <a:pPr/>
              <a:t>‹#›</a:t>
            </a:fld>
            <a:endParaRPr lang="zh-CN" altLang="en-US">
              <a:latin typeface="Franklin Gothic Book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65254206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19" tIns="45710" rIns="91419" bIns="457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lIns="91419" tIns="45710" rIns="91419" bIns="45710"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3" y="6245225"/>
            <a:ext cx="2844800" cy="476250"/>
          </a:xfrm>
          <a:prstGeom prst="rect">
            <a:avLst/>
          </a:prstGeom>
        </p:spPr>
        <p:txBody>
          <a:bodyPr lIns="91419" tIns="45710" rIns="91419" bIns="4571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ea typeface="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9B183-78E0-4901-BEC6-DA41A506806D}" type="slidenum">
              <a:rPr lang="en-US" altLang="zh-CN">
                <a:latin typeface="Franklin Gothic Book"/>
              </a:rPr>
              <a:pPr>
                <a:defRPr/>
              </a:pPr>
              <a:t>‹#›</a:t>
            </a:fld>
            <a:endParaRPr lang="en-US" altLang="zh-CN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17652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defRPr sz="315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>
              <a:buNone/>
              <a:defRPr sz="2250" b="0"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>
              <a:buNone/>
              <a:defRPr/>
            </a:lvl2pPr>
            <a:lvl3pPr marL="794840" indent="0" algn="ctr">
              <a:buNone/>
              <a:defRPr/>
            </a:lvl3pPr>
            <a:lvl4pPr marL="1192260" indent="0" algn="ctr">
              <a:buNone/>
              <a:defRPr/>
            </a:lvl4pPr>
            <a:lvl5pPr marL="1589680" indent="0" algn="ctr">
              <a:buNone/>
              <a:defRPr/>
            </a:lvl5pPr>
            <a:lvl6pPr marL="1987099" indent="0" algn="ctr">
              <a:buNone/>
              <a:defRPr/>
            </a:lvl6pPr>
            <a:lvl7pPr marL="2384520" indent="0" algn="ctr">
              <a:buNone/>
              <a:defRPr/>
            </a:lvl7pPr>
            <a:lvl8pPr marL="2781940" indent="0" algn="ctr">
              <a:buNone/>
              <a:defRPr/>
            </a:lvl8pPr>
            <a:lvl9pPr marL="317936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A373C-AFF7-482E-8B13-703E11EB2308}" type="slidenum">
              <a:rPr lang="zh-CN" altLang="en-US" smtClean="0">
                <a:latin typeface="Franklin Gothic Book"/>
              </a:rPr>
              <a:pPr/>
              <a:t>‹#›</a:t>
            </a:fld>
            <a:endParaRPr lang="zh-CN" altLang="en-US">
              <a:latin typeface="Franklin Gothic Book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2736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789" y="0"/>
            <a:ext cx="10972800" cy="658084"/>
          </a:xfrm>
          <a:prstGeom prst="rect">
            <a:avLst/>
          </a:prstGeom>
        </p:spPr>
        <p:txBody>
          <a:bodyPr lIns="111276" tIns="55638" rIns="111276" bIns="55638" anchor="b"/>
          <a:lstStyle>
            <a:lvl1pPr algn="r">
              <a:defRPr sz="21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932724"/>
            <a:ext cx="10972800" cy="5097430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buSzPct val="60000"/>
              <a:buFont typeface="Wingdings" pitchFamily="2" charset="2"/>
              <a:buChar char="l"/>
              <a:defRPr sz="1725" b="0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>
              <a:defRPr sz="142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>
              <a:buSzPct val="60000"/>
              <a:buFont typeface="Wingdings" pitchFamily="2" charset="2"/>
              <a:buChar char="l"/>
              <a:defRPr sz="127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599725" y="836712"/>
            <a:ext cx="806522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lIns="79483" tIns="39741" rIns="79483" bIns="39741" anchor="ctr"/>
          <a:lstStyle/>
          <a:p>
            <a:endParaRPr lang="zh-CN" altLang="en-US" sz="1275">
              <a:solidFill>
                <a:srgbClr val="000000"/>
              </a:solidFill>
              <a:latin typeface="Franklin Gothic Book"/>
              <a:ea typeface="黑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A373C-AFF7-482E-8B13-703E11EB2308}" type="slidenum">
              <a:rPr lang="zh-CN" altLang="en-US" smtClean="0">
                <a:latin typeface="Franklin Gothic Book"/>
              </a:rPr>
              <a:pPr/>
              <a:t>‹#›</a:t>
            </a:fld>
            <a:endParaRPr lang="zh-CN" altLang="en-US">
              <a:latin typeface="Franklin Gothic Book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814382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19" tIns="45710" rIns="91419" bIns="457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lIns="91419" tIns="45710" rIns="91419" bIns="45710"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3" y="6245225"/>
            <a:ext cx="2844800" cy="476250"/>
          </a:xfrm>
          <a:prstGeom prst="rect">
            <a:avLst/>
          </a:prstGeom>
        </p:spPr>
        <p:txBody>
          <a:bodyPr lIns="91419" tIns="45710" rIns="91419" bIns="4571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>
              <a:ea typeface="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9B183-78E0-4901-BEC6-DA41A506806D}" type="slidenum">
              <a:rPr lang="en-US" altLang="zh-CN">
                <a:latin typeface="Franklin Gothic Book"/>
              </a:rPr>
              <a:pPr>
                <a:defRPr/>
              </a:pPr>
              <a:t>‹#›</a:t>
            </a:fld>
            <a:endParaRPr lang="en-US" altLang="zh-CN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91460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C:\Users\wumin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825" y="2298190"/>
            <a:ext cx="2632211" cy="627572"/>
          </a:xfrm>
          <a:prstGeom prst="rect">
            <a:avLst/>
          </a:prstGeom>
          <a:noFill/>
        </p:spPr>
      </p:pic>
      <p:pic>
        <p:nvPicPr>
          <p:cNvPr id="7" name="Picture 2" descr="C:\Users\wumin\Desktop\++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413" y="3838804"/>
            <a:ext cx="10600732" cy="55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932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84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C:\Users\wumin\Desktop\++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3838804"/>
            <a:ext cx="10600732" cy="55680"/>
          </a:xfrm>
          <a:prstGeom prst="rect">
            <a:avLst/>
          </a:prstGeom>
          <a:noFill/>
        </p:spPr>
      </p:pic>
      <p:pic>
        <p:nvPicPr>
          <p:cNvPr id="8" name="Picture 3" descr="C:\Users\wumin\Desktop\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912" y="2924944"/>
            <a:ext cx="3105259" cy="576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7802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789" y="0"/>
            <a:ext cx="10972800" cy="658084"/>
          </a:xfrm>
          <a:prstGeom prst="rect">
            <a:avLst/>
          </a:prstGeom>
        </p:spPr>
        <p:txBody>
          <a:bodyPr lIns="111276" tIns="55638" rIns="111276" bIns="55638" anchor="b"/>
          <a:lstStyle>
            <a:lvl1pPr algn="r">
              <a:defRPr sz="21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932724"/>
            <a:ext cx="10972800" cy="5097430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buSzPct val="60000"/>
              <a:buFont typeface="Wingdings" pitchFamily="2" charset="2"/>
              <a:buChar char="l"/>
              <a:defRPr sz="1725" b="0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>
              <a:defRPr sz="142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>
              <a:buSzPct val="60000"/>
              <a:buFont typeface="Wingdings" pitchFamily="2" charset="2"/>
              <a:buChar char="l"/>
              <a:defRPr sz="127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599725" y="836712"/>
            <a:ext cx="806522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lIns="79483" tIns="39741" rIns="79483" bIns="39741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宋体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DF4481D2-4CDD-4E9D-924A-A8E803FAD961}" type="slidenum">
              <a:rPr lang="en-US" smtClean="0">
                <a:latin typeface="Helvetica Neue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8221083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43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7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0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44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82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72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19" tIns="45710" rIns="91419" bIns="457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lIns="91419" tIns="45710" rIns="91419" bIns="45710"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3" y="6245225"/>
            <a:ext cx="2844800" cy="476250"/>
          </a:xfrm>
          <a:prstGeom prst="rect">
            <a:avLst/>
          </a:prstGeom>
        </p:spPr>
        <p:txBody>
          <a:bodyPr lIns="91419" tIns="45710" rIns="91419" bIns="4571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pPr algn="l" defTabSz="685800">
              <a:defRPr/>
            </a:pPr>
            <a:endParaRPr lang="zh-CN" altLang="en-US" sz="1350">
              <a:solidFill>
                <a:srgbClr val="000000"/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pPr defTabSz="685800">
              <a:defRPr/>
            </a:pPr>
            <a:endParaRPr lang="zh-CN" altLang="en-US"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DF4481D2-4CDD-4E9D-924A-A8E803FAD961}" type="slidenum">
              <a:rPr lang="en-US" smtClean="0">
                <a:latin typeface="Helvetica Neue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81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defRPr sz="315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>
              <a:buNone/>
              <a:defRPr sz="2250" b="0"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>
              <a:buNone/>
              <a:defRPr/>
            </a:lvl2pPr>
            <a:lvl3pPr marL="794840" indent="0" algn="ctr">
              <a:buNone/>
              <a:defRPr/>
            </a:lvl3pPr>
            <a:lvl4pPr marL="1192260" indent="0" algn="ctr">
              <a:buNone/>
              <a:defRPr/>
            </a:lvl4pPr>
            <a:lvl5pPr marL="1589680" indent="0" algn="ctr">
              <a:buNone/>
              <a:defRPr/>
            </a:lvl5pPr>
            <a:lvl6pPr marL="1987099" indent="0" algn="ctr">
              <a:buNone/>
              <a:defRPr/>
            </a:lvl6pPr>
            <a:lvl7pPr marL="2384520" indent="0" algn="ctr">
              <a:buNone/>
              <a:defRPr/>
            </a:lvl7pPr>
            <a:lvl8pPr marL="2781940" indent="0" algn="ctr">
              <a:buNone/>
              <a:defRPr/>
            </a:lvl8pPr>
            <a:lvl9pPr marL="317936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11214898" y="6240745"/>
            <a:ext cx="834095" cy="366183"/>
          </a:xfrm>
          <a:prstGeom prst="rect">
            <a:avLst/>
          </a:prstGeom>
        </p:spPr>
        <p:txBody>
          <a:bodyPr/>
          <a:lstStyle/>
          <a:p>
            <a:fld id="{A4455B14-2C69-45AA-9A07-8B305B2068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4168039" y="6240745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9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1214898" y="6240745"/>
            <a:ext cx="834095" cy="366183"/>
          </a:xfrm>
          <a:prstGeom prst="rect">
            <a:avLst/>
          </a:prstGeom>
        </p:spPr>
        <p:txBody>
          <a:bodyPr/>
          <a:lstStyle/>
          <a:p>
            <a:fld id="{A4455B14-2C69-45AA-9A07-8B305B2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83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19" tIns="45710" rIns="91419" bIns="4571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lIns="91419" tIns="45710" rIns="91419" bIns="45710"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3" y="6245225"/>
            <a:ext cx="2844800" cy="476250"/>
          </a:xfrm>
          <a:prstGeom prst="rect">
            <a:avLst/>
          </a:prstGeom>
        </p:spPr>
        <p:txBody>
          <a:bodyPr lIns="91419" tIns="45710" rIns="91419" bIns="4571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455B14-2C69-45AA-9A07-8B305B20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C:\Users\wumin\Desktop\++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3838804"/>
            <a:ext cx="10600732" cy="55680"/>
          </a:xfrm>
          <a:prstGeom prst="rect">
            <a:avLst/>
          </a:prstGeom>
          <a:noFill/>
        </p:spPr>
      </p:pic>
      <p:pic>
        <p:nvPicPr>
          <p:cNvPr id="8" name="Picture 3" descr="C:\Users\wumin\Desktop\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912" y="2924944"/>
            <a:ext cx="3105259" cy="576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0972800" cy="658084"/>
          </a:xfrm>
          <a:prstGeom prst="rect">
            <a:avLst/>
          </a:prstGeom>
        </p:spPr>
        <p:txBody>
          <a:bodyPr lIns="111276" tIns="55638" rIns="111276" bIns="55638"/>
          <a:lstStyle>
            <a:lvl1pPr algn="l">
              <a:defRPr sz="195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932724"/>
            <a:ext cx="10972800" cy="5097430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buClr>
                <a:schemeClr val="bg1">
                  <a:lumMod val="65000"/>
                </a:schemeClr>
              </a:buClr>
              <a:buSzPct val="60000"/>
              <a:buFont typeface="Wingdings" pitchFamily="2" charset="2"/>
              <a:buChar char="l"/>
              <a:defRPr sz="1725" b="0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>
              <a:buClr>
                <a:schemeClr val="bg1">
                  <a:lumMod val="75000"/>
                </a:schemeClr>
              </a:buClr>
              <a:defRPr sz="142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u"/>
              <a:defRPr sz="1275"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09603" y="836712"/>
            <a:ext cx="806522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lIns="79483" tIns="39741" rIns="79483" bIns="39741" anchor="ctr"/>
          <a:lstStyle/>
          <a:p>
            <a:endParaRPr lang="zh-CN" altLang="en-US" sz="1275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1214898" y="6289126"/>
            <a:ext cx="834095" cy="366183"/>
          </a:xfrm>
        </p:spPr>
        <p:txBody>
          <a:bodyPr/>
          <a:lstStyle/>
          <a:p>
            <a:pPr>
              <a:defRPr/>
            </a:pPr>
            <a:fld id="{EF001FE3-3C56-4123-9DE4-EF0781CB24B0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4168039" y="6289126"/>
            <a:ext cx="3860800" cy="366183"/>
          </a:xfrm>
        </p:spPr>
        <p:txBody>
          <a:bodyPr/>
          <a:lstStyle/>
          <a:p>
            <a:pPr>
              <a:defRPr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031129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>
              <a:defRPr sz="315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>
              <a:buNone/>
              <a:defRPr sz="2250" b="0"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>
              <a:buNone/>
              <a:defRPr/>
            </a:lvl2pPr>
            <a:lvl3pPr marL="794840" indent="0" algn="ctr">
              <a:buNone/>
              <a:defRPr/>
            </a:lvl3pPr>
            <a:lvl4pPr marL="1192260" indent="0" algn="ctr">
              <a:buNone/>
              <a:defRPr/>
            </a:lvl4pPr>
            <a:lvl5pPr marL="1589680" indent="0" algn="ctr">
              <a:buNone/>
              <a:defRPr/>
            </a:lvl5pPr>
            <a:lvl6pPr marL="1987099" indent="0" algn="ctr">
              <a:buNone/>
              <a:defRPr/>
            </a:lvl6pPr>
            <a:lvl7pPr marL="2384520" indent="0" algn="ctr">
              <a:buNone/>
              <a:defRPr/>
            </a:lvl7pPr>
            <a:lvl8pPr marL="2781940" indent="0" algn="ctr">
              <a:buNone/>
              <a:defRPr/>
            </a:lvl8pPr>
            <a:lvl9pPr marL="317936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481D2-4CDD-4E9D-924A-A8E803FAD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6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8039" y="6240745"/>
            <a:ext cx="3860800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ct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 Neue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4898" y="6240745"/>
            <a:ext cx="834095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DF4481D2-4CDD-4E9D-924A-A8E803FAD961}" type="slidenum">
              <a:rPr lang="en-US" smtClean="0">
                <a:latin typeface="Helvetica Neue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" y="6667500"/>
            <a:ext cx="12192000" cy="190500"/>
            <a:chOff x="0" y="7000875"/>
            <a:chExt cx="10190163" cy="200025"/>
          </a:xfrm>
        </p:grpSpPr>
        <p:sp>
          <p:nvSpPr>
            <p:cNvPr id="1034" name="Rectangle 83"/>
            <p:cNvSpPr>
              <a:spLocks noChangeArrowheads="1"/>
            </p:cNvSpPr>
            <p:nvPr/>
          </p:nvSpPr>
          <p:spPr bwMode="auto">
            <a:xfrm>
              <a:off x="3393183" y="7000875"/>
              <a:ext cx="6796980" cy="2000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黑体" pitchFamily="2" charset="-122"/>
                <a:cs typeface="+mn-cs"/>
              </a:endParaRPr>
            </a:p>
          </p:txBody>
        </p:sp>
        <p:sp>
          <p:nvSpPr>
            <p:cNvPr id="1035" name="Rectangle 84"/>
            <p:cNvSpPr>
              <a:spLocks noChangeArrowheads="1"/>
            </p:cNvSpPr>
            <p:nvPr/>
          </p:nvSpPr>
          <p:spPr bwMode="auto">
            <a:xfrm>
              <a:off x="0" y="7000875"/>
              <a:ext cx="5094000" cy="200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黑体" pitchFamily="2" charset="-122"/>
                <a:cs typeface="+mn-cs"/>
              </a:endParaRPr>
            </a:p>
          </p:txBody>
        </p:sp>
      </p:grpSp>
      <p:pic>
        <p:nvPicPr>
          <p:cNvPr id="9" name="Picture 16" descr="logonew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389" y="163269"/>
            <a:ext cx="1935940" cy="4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48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97419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79484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19226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58968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98066" indent="-29806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75">
          <a:solidFill>
            <a:schemeClr val="tx1"/>
          </a:solidFill>
          <a:latin typeface="+mn-lt"/>
          <a:ea typeface="+mn-ea"/>
          <a:cs typeface="+mn-cs"/>
        </a:defRPr>
      </a:lvl1pPr>
      <a:lvl2pPr marL="645808" indent="-24838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9355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25">
          <a:solidFill>
            <a:schemeClr val="tx1"/>
          </a:solidFill>
          <a:latin typeface="+mn-lt"/>
          <a:ea typeface="+mn-ea"/>
        </a:defRPr>
      </a:lvl3pPr>
      <a:lvl4pPr marL="139097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25">
          <a:solidFill>
            <a:schemeClr val="tx1"/>
          </a:solidFill>
          <a:latin typeface="+mn-lt"/>
          <a:ea typeface="+mn-ea"/>
        </a:defRPr>
      </a:lvl4pPr>
      <a:lvl5pPr marL="178839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5pPr>
      <a:lvl6pPr marL="2185809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6pPr>
      <a:lvl7pPr marL="258323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7pPr>
      <a:lvl8pPr marL="298065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8pPr>
      <a:lvl9pPr marL="337807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741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48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22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8968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709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8452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819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793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" y="6667500"/>
            <a:ext cx="12192000" cy="190500"/>
            <a:chOff x="0" y="7000875"/>
            <a:chExt cx="10190163" cy="200025"/>
          </a:xfrm>
        </p:grpSpPr>
        <p:sp>
          <p:nvSpPr>
            <p:cNvPr id="1034" name="Rectangle 83"/>
            <p:cNvSpPr>
              <a:spLocks noChangeArrowheads="1"/>
            </p:cNvSpPr>
            <p:nvPr/>
          </p:nvSpPr>
          <p:spPr bwMode="auto">
            <a:xfrm>
              <a:off x="3393183" y="7000875"/>
              <a:ext cx="6796980" cy="2000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ea typeface="黑体" pitchFamily="2" charset="-122"/>
              </a:endParaRPr>
            </a:p>
          </p:txBody>
        </p:sp>
        <p:sp>
          <p:nvSpPr>
            <p:cNvPr id="1035" name="Rectangle 84"/>
            <p:cNvSpPr>
              <a:spLocks noChangeArrowheads="1"/>
            </p:cNvSpPr>
            <p:nvPr/>
          </p:nvSpPr>
          <p:spPr bwMode="auto">
            <a:xfrm>
              <a:off x="0" y="7000875"/>
              <a:ext cx="5094000" cy="200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ea typeface="黑体" pitchFamily="2" charset="-122"/>
              </a:endParaRPr>
            </a:p>
          </p:txBody>
        </p:sp>
      </p:grpSp>
      <p:pic>
        <p:nvPicPr>
          <p:cNvPr id="9" name="Picture 16" descr="logonew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28448" y="6112321"/>
            <a:ext cx="1935940" cy="4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909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68" r:id="rId4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97419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79484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19226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58968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98066" indent="-29806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75">
          <a:solidFill>
            <a:schemeClr val="tx1"/>
          </a:solidFill>
          <a:latin typeface="+mn-lt"/>
          <a:ea typeface="+mn-ea"/>
          <a:cs typeface="+mn-cs"/>
        </a:defRPr>
      </a:lvl1pPr>
      <a:lvl2pPr marL="645808" indent="-24838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9355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25">
          <a:solidFill>
            <a:schemeClr val="tx1"/>
          </a:solidFill>
          <a:latin typeface="+mn-lt"/>
          <a:ea typeface="+mn-ea"/>
        </a:defRPr>
      </a:lvl3pPr>
      <a:lvl4pPr marL="139097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25">
          <a:solidFill>
            <a:schemeClr val="tx1"/>
          </a:solidFill>
          <a:latin typeface="+mn-lt"/>
          <a:ea typeface="+mn-ea"/>
        </a:defRPr>
      </a:lvl4pPr>
      <a:lvl5pPr marL="178839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5pPr>
      <a:lvl6pPr marL="2185809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6pPr>
      <a:lvl7pPr marL="258323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7pPr>
      <a:lvl8pPr marL="298065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8pPr>
      <a:lvl9pPr marL="337807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741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48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22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8968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709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8452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819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793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8039" y="6277031"/>
            <a:ext cx="3860800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ct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4898" y="6277031"/>
            <a:ext cx="834095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EF001FE3-3C56-4123-9DE4-EF0781CB24B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  <p:grpSp>
        <p:nvGrpSpPr>
          <p:cNvPr id="2" name="组合 9"/>
          <p:cNvGrpSpPr/>
          <p:nvPr/>
        </p:nvGrpSpPr>
        <p:grpSpPr>
          <a:xfrm>
            <a:off x="1" y="6667500"/>
            <a:ext cx="12192000" cy="190500"/>
            <a:chOff x="0" y="7000875"/>
            <a:chExt cx="10190163" cy="200025"/>
          </a:xfrm>
        </p:grpSpPr>
        <p:sp>
          <p:nvSpPr>
            <p:cNvPr id="1034" name="Rectangle 83"/>
            <p:cNvSpPr>
              <a:spLocks noChangeArrowheads="1"/>
            </p:cNvSpPr>
            <p:nvPr/>
          </p:nvSpPr>
          <p:spPr bwMode="auto">
            <a:xfrm>
              <a:off x="3393183" y="7000875"/>
              <a:ext cx="6796980" cy="2000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ea typeface="黑体" pitchFamily="2" charset="-122"/>
              </a:endParaRPr>
            </a:p>
          </p:txBody>
        </p:sp>
        <p:sp>
          <p:nvSpPr>
            <p:cNvPr id="1035" name="Rectangle 84"/>
            <p:cNvSpPr>
              <a:spLocks noChangeArrowheads="1"/>
            </p:cNvSpPr>
            <p:nvPr/>
          </p:nvSpPr>
          <p:spPr bwMode="auto">
            <a:xfrm>
              <a:off x="0" y="7000875"/>
              <a:ext cx="5094000" cy="200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7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97419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79484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19226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58968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98066" indent="-29806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75">
          <a:solidFill>
            <a:schemeClr val="tx1"/>
          </a:solidFill>
          <a:latin typeface="+mn-lt"/>
          <a:ea typeface="+mn-ea"/>
          <a:cs typeface="+mn-cs"/>
        </a:defRPr>
      </a:lvl1pPr>
      <a:lvl2pPr marL="645808" indent="-24838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9355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25">
          <a:solidFill>
            <a:schemeClr val="tx1"/>
          </a:solidFill>
          <a:latin typeface="+mn-lt"/>
          <a:ea typeface="+mn-ea"/>
        </a:defRPr>
      </a:lvl3pPr>
      <a:lvl4pPr marL="139097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25">
          <a:solidFill>
            <a:schemeClr val="tx1"/>
          </a:solidFill>
          <a:latin typeface="+mn-lt"/>
          <a:ea typeface="+mn-ea"/>
        </a:defRPr>
      </a:lvl4pPr>
      <a:lvl5pPr marL="178839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5pPr>
      <a:lvl6pPr marL="2185809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6pPr>
      <a:lvl7pPr marL="258323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7pPr>
      <a:lvl8pPr marL="298065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8pPr>
      <a:lvl9pPr marL="337807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741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48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22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8968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709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8452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819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793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8039" y="6240745"/>
            <a:ext cx="3860800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ct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endParaRPr lang="zh-CN" altLang="en-US">
              <a:latin typeface="Franklin Gothic Book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4898" y="6240745"/>
            <a:ext cx="834095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fld id="{87FA373C-AFF7-482E-8B13-703E11EB2308}" type="slidenum">
              <a:rPr lang="zh-CN" altLang="en-US" smtClean="0">
                <a:latin typeface="Franklin Gothic Book"/>
              </a:rPr>
              <a:pPr/>
              <a:t>‹#›</a:t>
            </a:fld>
            <a:endParaRPr lang="zh-CN" altLang="en-US">
              <a:latin typeface="Franklin Gothic Book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" y="6667500"/>
            <a:ext cx="12192000" cy="190500"/>
            <a:chOff x="0" y="7000875"/>
            <a:chExt cx="10190163" cy="200025"/>
          </a:xfrm>
        </p:grpSpPr>
        <p:sp>
          <p:nvSpPr>
            <p:cNvPr id="1034" name="Rectangle 83"/>
            <p:cNvSpPr>
              <a:spLocks noChangeArrowheads="1"/>
            </p:cNvSpPr>
            <p:nvPr/>
          </p:nvSpPr>
          <p:spPr bwMode="auto">
            <a:xfrm>
              <a:off x="3393183" y="7000875"/>
              <a:ext cx="6796980" cy="2000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solidFill>
                  <a:srgbClr val="000000"/>
                </a:solidFill>
                <a:latin typeface="Franklin Gothic Book"/>
                <a:ea typeface="黑体" pitchFamily="2" charset="-122"/>
              </a:endParaRPr>
            </a:p>
          </p:txBody>
        </p:sp>
        <p:sp>
          <p:nvSpPr>
            <p:cNvPr id="1035" name="Rectangle 84"/>
            <p:cNvSpPr>
              <a:spLocks noChangeArrowheads="1"/>
            </p:cNvSpPr>
            <p:nvPr/>
          </p:nvSpPr>
          <p:spPr bwMode="auto">
            <a:xfrm>
              <a:off x="0" y="7000875"/>
              <a:ext cx="5094000" cy="200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solidFill>
                  <a:srgbClr val="000000"/>
                </a:solidFill>
                <a:latin typeface="Franklin Gothic Book"/>
                <a:ea typeface="黑体" pitchFamily="2" charset="-122"/>
              </a:endParaRPr>
            </a:p>
          </p:txBody>
        </p:sp>
      </p:grpSp>
      <p:pic>
        <p:nvPicPr>
          <p:cNvPr id="9" name="Picture 16" descr="logonew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389" y="163269"/>
            <a:ext cx="1935940" cy="4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50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97419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79484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19226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58968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98066" indent="-29806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75">
          <a:solidFill>
            <a:schemeClr val="tx1"/>
          </a:solidFill>
          <a:latin typeface="+mn-lt"/>
          <a:ea typeface="+mn-ea"/>
          <a:cs typeface="+mn-cs"/>
        </a:defRPr>
      </a:lvl1pPr>
      <a:lvl2pPr marL="645808" indent="-24838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9355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25">
          <a:solidFill>
            <a:schemeClr val="tx1"/>
          </a:solidFill>
          <a:latin typeface="+mn-lt"/>
          <a:ea typeface="+mn-ea"/>
        </a:defRPr>
      </a:lvl3pPr>
      <a:lvl4pPr marL="139097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25">
          <a:solidFill>
            <a:schemeClr val="tx1"/>
          </a:solidFill>
          <a:latin typeface="+mn-lt"/>
          <a:ea typeface="+mn-ea"/>
        </a:defRPr>
      </a:lvl4pPr>
      <a:lvl5pPr marL="178839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5pPr>
      <a:lvl6pPr marL="2185809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6pPr>
      <a:lvl7pPr marL="258323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7pPr>
      <a:lvl8pPr marL="298065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8pPr>
      <a:lvl9pPr marL="337807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741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48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22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8968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709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8452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819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793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8039" y="6240745"/>
            <a:ext cx="3860800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ct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endParaRPr lang="zh-CN" altLang="en-US">
              <a:latin typeface="Franklin Gothic Book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4898" y="6240745"/>
            <a:ext cx="834095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1276" tIns="55638" rIns="111276" bIns="55638" numCol="1" anchor="ctr" anchorCtr="0" compatLnSpc="1">
            <a:prstTxWarp prst="textNoShape">
              <a:avLst/>
            </a:prstTxWarp>
          </a:bodyPr>
          <a:lstStyle>
            <a:lvl1pPr algn="r">
              <a:defRPr sz="1125">
                <a:solidFill>
                  <a:srgbClr val="898989"/>
                </a:solidFill>
                <a:ea typeface="黑体" pitchFamily="2" charset="-122"/>
              </a:defRPr>
            </a:lvl1pPr>
          </a:lstStyle>
          <a:p>
            <a:fld id="{87FA373C-AFF7-482E-8B13-703E11EB2308}" type="slidenum">
              <a:rPr lang="zh-CN" altLang="en-US" smtClean="0">
                <a:latin typeface="Franklin Gothic Book"/>
              </a:rPr>
              <a:pPr/>
              <a:t>‹#›</a:t>
            </a:fld>
            <a:endParaRPr lang="zh-CN" altLang="en-US">
              <a:latin typeface="Franklin Gothic Book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" y="6667500"/>
            <a:ext cx="12192000" cy="190500"/>
            <a:chOff x="0" y="7000875"/>
            <a:chExt cx="10190163" cy="200025"/>
          </a:xfrm>
        </p:grpSpPr>
        <p:sp>
          <p:nvSpPr>
            <p:cNvPr id="1034" name="Rectangle 83"/>
            <p:cNvSpPr>
              <a:spLocks noChangeArrowheads="1"/>
            </p:cNvSpPr>
            <p:nvPr/>
          </p:nvSpPr>
          <p:spPr bwMode="auto">
            <a:xfrm>
              <a:off x="3393183" y="7000875"/>
              <a:ext cx="6796980" cy="2000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solidFill>
                  <a:srgbClr val="000000"/>
                </a:solidFill>
                <a:latin typeface="Franklin Gothic Book"/>
                <a:ea typeface="黑体" pitchFamily="2" charset="-122"/>
              </a:endParaRPr>
            </a:p>
          </p:txBody>
        </p:sp>
        <p:sp>
          <p:nvSpPr>
            <p:cNvPr id="1035" name="Rectangle 84"/>
            <p:cNvSpPr>
              <a:spLocks noChangeArrowheads="1"/>
            </p:cNvSpPr>
            <p:nvPr/>
          </p:nvSpPr>
          <p:spPr bwMode="auto">
            <a:xfrm>
              <a:off x="0" y="7000875"/>
              <a:ext cx="5094000" cy="200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75">
                <a:solidFill>
                  <a:srgbClr val="000000"/>
                </a:solidFill>
                <a:latin typeface="Franklin Gothic Book"/>
                <a:ea typeface="黑体" pitchFamily="2" charset="-122"/>
              </a:endParaRPr>
            </a:p>
          </p:txBody>
        </p:sp>
      </p:grpSp>
      <p:pic>
        <p:nvPicPr>
          <p:cNvPr id="9" name="Picture 16" descr="logonew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389" y="163269"/>
            <a:ext cx="1935940" cy="4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8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97419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79484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19226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589680" algn="ctr" rtl="0" eaLnBrk="1" fontAlgn="base" hangingPunct="1">
        <a:spcBef>
          <a:spcPct val="0"/>
        </a:spcBef>
        <a:spcAft>
          <a:spcPct val="0"/>
        </a:spcAft>
        <a:defRPr sz="382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98066" indent="-29806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775">
          <a:solidFill>
            <a:schemeClr val="tx1"/>
          </a:solidFill>
          <a:latin typeface="+mn-lt"/>
          <a:ea typeface="+mn-ea"/>
          <a:cs typeface="+mn-cs"/>
        </a:defRPr>
      </a:lvl1pPr>
      <a:lvl2pPr marL="645808" indent="-24838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9355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25">
          <a:solidFill>
            <a:schemeClr val="tx1"/>
          </a:solidFill>
          <a:latin typeface="+mn-lt"/>
          <a:ea typeface="+mn-ea"/>
        </a:defRPr>
      </a:lvl3pPr>
      <a:lvl4pPr marL="139097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725">
          <a:solidFill>
            <a:schemeClr val="tx1"/>
          </a:solidFill>
          <a:latin typeface="+mn-lt"/>
          <a:ea typeface="+mn-ea"/>
        </a:defRPr>
      </a:lvl4pPr>
      <a:lvl5pPr marL="178839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5pPr>
      <a:lvl6pPr marL="2185809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6pPr>
      <a:lvl7pPr marL="258323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7pPr>
      <a:lvl8pPr marL="2980650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8pPr>
      <a:lvl9pPr marL="3378071" indent="-19871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7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741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48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22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8968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7099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8452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8194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79360" algn="l" defTabSz="79484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06D9-19F2-4830-955A-C590A245310A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6D3E-1DB7-4DE1-B035-EF1115967A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" descr="C:\Users\wumin\Desktop\++3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6403" y="6314912"/>
            <a:ext cx="11343336" cy="45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3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1624" y="3995772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徐海洲</a:t>
            </a:r>
            <a:endParaRPr lang="en-US" altLang="zh-CN" sz="2800" dirty="0">
              <a:solidFill>
                <a:prstClr val="black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2019</a:t>
            </a:r>
            <a:r>
              <a:rPr lang="zh-CN" altLang="en-US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年</a:t>
            </a:r>
            <a:r>
              <a:rPr lang="en-US" altLang="zh-CN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7</a:t>
            </a:r>
            <a:r>
              <a:rPr lang="zh-CN" altLang="en-US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月</a:t>
            </a:r>
            <a:r>
              <a:rPr lang="en-US" altLang="zh-CN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24</a:t>
            </a:r>
            <a:r>
              <a:rPr lang="zh-CN" altLang="en-US" sz="2800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日</a:t>
            </a:r>
            <a:endParaRPr lang="en-US" altLang="zh-CN" sz="2800" dirty="0">
              <a:solidFill>
                <a:prstClr val="black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9756" y="314096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err="1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Feedas</a:t>
            </a:r>
            <a:r>
              <a:rPr lang="zh-CN" altLang="en-US" sz="3600" b="1" dirty="0">
                <a:solidFill>
                  <a:prstClr val="black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串讲</a:t>
            </a:r>
          </a:p>
        </p:txBody>
      </p:sp>
    </p:spTree>
    <p:extLst>
      <p:ext uri="{BB962C8B-B14F-4D97-AF65-F5344CB8AC3E}">
        <p14:creationId xmlns:p14="http://schemas.microsoft.com/office/powerpoint/2010/main" val="40789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9276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3.1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初始化</a:t>
            </a: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&amp;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解析请求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142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DataManagerModule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1012825" y="1412776"/>
            <a:ext cx="6096000" cy="943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主要功能：初始化及参数配制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1631504" y="2356304"/>
            <a:ext cx="7574712" cy="363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initialize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初始化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 观星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初始化 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 观星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初始化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 声明线程数据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register_conf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设置各种配置文件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switches.conf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开关配置文件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predictor_models.conf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观星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model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配置文件 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freq_control.conf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频控配置文件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5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9276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3.1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初始化</a:t>
            </a: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&amp;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解析请求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37414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ReqProcessModule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1012824" y="1412776"/>
            <a:ext cx="8395543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主要功能：读取请求，并对请求进行反序列化和解析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1919536" y="2420888"/>
            <a:ext cx="9145016" cy="4036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read_request_idl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读取请求并反序列化 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parse_itp_req_info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判定当前请求是否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debugpf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请求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parse_exp_info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融合实验参数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parse_router_info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获取上游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router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信息：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等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parse_aspreq_data</a:t>
            </a:r>
            <a:r>
              <a:rPr lang="zh-CN" altLang="e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解析透传的</a:t>
            </a:r>
            <a:r>
              <a:rPr lang="en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asp</a:t>
            </a:r>
            <a:r>
              <a:rPr lang="zh-CN" altLang="en-US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信息到</a:t>
            </a:r>
            <a:r>
              <a:rPr lang="en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td.aspreq_data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search_id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flow_tag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query_source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user_ip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。。。。）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create_query_sign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计算签名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cmatch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：提取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cmatch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req_data_prepare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：依据模块配制开关 初始化 转换一些数据 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4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3.2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个性信息获取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38634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UmsProcessModule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获取返回用户在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feed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上的历史浏览点击获取的信息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attention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78510" y="2358327"/>
            <a:ext cx="11613490" cy="363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）设置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search_id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passport_user_id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wise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baidu_id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ums_client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信息（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service_tag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, client, token,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logid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use_cache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add_request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parse_response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attention_short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短期兴趣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attention_statics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长期兴趣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primary_category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主要类别 </a:t>
            </a: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secondary_category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次要类别 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news_style_super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（新闻）、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attention_dislike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（不感兴趣）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attention_video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（兴趣视频）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video_category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（视频分类）、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video_sub_category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（视频子分类）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6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3.2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个性信息获取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3717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UasProcessModule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主要功能：与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UAS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进行交互，获取用户基本信息。年龄、性别、兴趣、行业、人生阶段、资产状况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605631" y="2356304"/>
            <a:ext cx="10605378" cy="4036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make_uas_request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）判断来源 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wap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unknow 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依据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baiduid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deviceid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发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去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起请求，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填充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add_request_input_attribute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get_uas_response_item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）优先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其次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baidu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最后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device_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的信息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）在符合条件的时候，用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uas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去填充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upin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人口属性信息，包括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update_time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age_id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gender_id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query_profile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dt_interest_vector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intent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other_attribute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收入，行业，星座，应用，婚姻，设备信息，年龄点，资产状况，教育水平，职业，消费水平，收入水平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v5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 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3.2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个性信息获取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5062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UserCenterProcessModule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UserCenter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进行交互，获取</a:t>
            </a:r>
            <a:r>
              <a:rPr kumimoji="1"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点击广告历史行为 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605631" y="2120662"/>
            <a:ext cx="115863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285750" indent="-285750" algn="l"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make_usercenter_request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设置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set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qid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src_list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usercenter_cmd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flow_type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cuid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baiduid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deviceid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freq_cmatch_list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parse_usercenter_response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lvl="1"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parse_session_info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spcAft>
                <a:spcPts val="0"/>
              </a:spcAft>
            </a:pPr>
            <a:r>
              <a:rPr lang="en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freq_session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频控数据）、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show session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展现数据）、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expose_duration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曝光）、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agg_session_info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模型特征信息）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fill_dedup_set_prepare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填充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统计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expose_duration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eshow_ratio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expose_slot_duration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scroll_info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fill_dedup_set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去重广告（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维度包括：数据源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、检索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pv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、广告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adv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，以及广告的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winfoid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ideaid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planid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userid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richq_userid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trade2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title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subject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brand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richq_brand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matchtype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2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3.2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个性信息获取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3909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UpinProcessModule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upin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进行交互，获取用户历史浏览搜索信息、历史触发广告信息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RawBufferBaseModule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78510" y="2276872"/>
            <a:ext cx="11613490" cy="443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pack_request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填充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search_id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IP  PID(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省份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id)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城市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  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session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会话）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flowtype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流量来源）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original_query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scrid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parse_session_info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parse_session_info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en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wise_dt_attr_info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用户属性及兴趣）、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search_session_info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搜索数据）、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parse_asplog_session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历史触发广告信息）、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parse_region_info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地域信息）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…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parse_region_info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获取位置信息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tag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fill_dedup_set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填充去重广告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9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3.2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个性信息获取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153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KaiwuProcessModule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Kaiwu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进行交互，获取用户意图和兴趣的集合，以及相似人群的集合等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78510" y="2356304"/>
            <a:ext cx="11613490" cy="363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）设置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cui_id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passport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baidu_id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tieba_info.idfa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ovlexp_info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asp_request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sdk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version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dev type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os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citycode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traffic type 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client_id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add_request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parse_response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kaiwu_partial_query_list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（潜在意图）、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kaiwu_qp_intent_list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（精准意图）、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location 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home office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kaiwu_interest_list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kaiwu_user_locations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lt_intent_crowds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kaiwu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lookalike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gd_direct_crowds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kaiwu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education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gender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30day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wise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query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hao_kan_list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3.3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触发信息准备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5150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GoldengateProcessModule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金门进行交互，获取获取推荐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query</a:t>
            </a: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78510" y="2358327"/>
            <a:ext cx="11613490" cy="3236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make_goldengate_request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设置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 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product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feedas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flow tag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upin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的信息、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asp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的基本信息、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attention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信息、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kaiwu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信息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dirty="0" err="1"/>
              <a:t>parse_goldengate_response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获取 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query branch rank weight intent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epvq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cpm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trade_id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score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存在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goldengate_query_vec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lookalike_list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opta_package_list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search_keyword_list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eureka_list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clk_unit_list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32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9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3.3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触发信息准备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248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FeedbesFlowqModule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bes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外部流量，进行质量评估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605631" y="2636912"/>
            <a:ext cx="11613490" cy="203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请求观星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flowq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获得流量打分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值进行等级划分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partition_q_value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对特定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tu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进行媒体保护 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protect_bes_media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在目录中找到就更新一下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bes_level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（目前目录为空）</a:t>
            </a: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bes_stra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解析降级配置 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parse_strategy_tag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bes_level_strategy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中找配制</a:t>
            </a:r>
          </a:p>
        </p:txBody>
      </p:sp>
    </p:spTree>
    <p:extLst>
      <p:ext uri="{BB962C8B-B14F-4D97-AF65-F5344CB8AC3E}">
        <p14:creationId xmlns:p14="http://schemas.microsoft.com/office/powerpoint/2010/main" val="27917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3.3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触发信息准备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5931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UserEmbeddingProcessModule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userEmbedding</a:t>
            </a:r>
            <a:r>
              <a:rPr kumimoji="1"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获取双塔模型的用户侧向量，用于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阶段触发广告，并用于计算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bsq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605631" y="2636912"/>
            <a:ext cx="11613490" cy="243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prepare_session_embed_req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封装请求，包含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upin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ums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的结果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do_user_embedding_predictor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请求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观星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handle_session_embed_res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feeduserq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获取双塔模型的用户侧向量，主要用于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bsq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的计算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feedannq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ann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检索时使用的用户向量</a:t>
            </a:r>
          </a:p>
        </p:txBody>
      </p:sp>
    </p:spTree>
    <p:extLst>
      <p:ext uri="{BB962C8B-B14F-4D97-AF65-F5344CB8AC3E}">
        <p14:creationId xmlns:p14="http://schemas.microsoft.com/office/powerpoint/2010/main" val="262482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20332427-FF73-1D4F-8374-2C3BD290F62E}"/>
              </a:ext>
            </a:extLst>
          </p:cNvPr>
          <p:cNvSpPr txBox="1"/>
          <p:nvPr/>
        </p:nvSpPr>
        <p:spPr>
          <a:xfrm>
            <a:off x="1775520" y="1844824"/>
            <a:ext cx="6794812" cy="243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spc="300" dirty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2400" spc="300" dirty="0">
                <a:latin typeface="微软雅黑"/>
                <a:ea typeface="微软雅黑"/>
                <a:cs typeface="微软雅黑"/>
              </a:rPr>
              <a:t>. </a:t>
            </a:r>
            <a:r>
              <a:rPr lang="en-US" altLang="zh-CN" sz="2400" spc="300" dirty="0" err="1">
                <a:latin typeface="微软雅黑"/>
                <a:ea typeface="微软雅黑"/>
                <a:cs typeface="微软雅黑"/>
              </a:rPr>
              <a:t>Feedas</a:t>
            </a:r>
            <a:r>
              <a:rPr lang="zh-CN" altLang="en-US" sz="2400" spc="300" dirty="0">
                <a:latin typeface="微软雅黑"/>
                <a:ea typeface="微软雅黑"/>
                <a:cs typeface="微软雅黑"/>
              </a:rPr>
              <a:t>整体架构</a:t>
            </a:r>
            <a:endParaRPr lang="en-US" altLang="zh-TW" sz="1200" spc="300" dirty="0">
              <a:latin typeface="微软雅黑"/>
              <a:ea typeface="微软雅黑"/>
              <a:cs typeface="微软雅黑"/>
            </a:endParaRPr>
          </a:p>
          <a:p>
            <a:pPr algn="l"/>
            <a:endParaRPr lang="en-US" altLang="zh-TW" sz="2000" spc="300" dirty="0">
              <a:latin typeface="微软雅黑"/>
              <a:ea typeface="微软雅黑"/>
              <a:cs typeface="微软雅黑"/>
            </a:endParaRPr>
          </a:p>
          <a:p>
            <a:pPr algn="l"/>
            <a:endParaRPr lang="en-US" altLang="zh-TW" sz="2000" spc="300" dirty="0">
              <a:latin typeface="微软雅黑"/>
              <a:ea typeface="微软雅黑"/>
              <a:cs typeface="微软雅黑"/>
            </a:endParaRPr>
          </a:p>
          <a:p>
            <a:pPr algn="l"/>
            <a:r>
              <a:rPr lang="en-US" altLang="zh-TW" sz="2400" spc="300" dirty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sz="2400" spc="300" dirty="0">
                <a:latin typeface="微软雅黑"/>
                <a:ea typeface="微软雅黑"/>
                <a:cs typeface="微软雅黑"/>
              </a:rPr>
              <a:t>. Remix</a:t>
            </a:r>
            <a:r>
              <a:rPr lang="zh-CN" altLang="en-US" sz="2400" spc="300" dirty="0">
                <a:latin typeface="微软雅黑"/>
                <a:ea typeface="微软雅黑"/>
                <a:cs typeface="微软雅黑"/>
              </a:rPr>
              <a:t>框架</a:t>
            </a:r>
            <a:endParaRPr lang="en-US" altLang="zh-CN" sz="2400" spc="300" dirty="0">
              <a:latin typeface="微软雅黑"/>
              <a:ea typeface="微软雅黑"/>
              <a:cs typeface="微软雅黑"/>
            </a:endParaRPr>
          </a:p>
          <a:p>
            <a:pPr algn="l"/>
            <a:endParaRPr lang="en-US" altLang="zh-CN" sz="2400" spc="300" dirty="0">
              <a:latin typeface="微软雅黑"/>
              <a:ea typeface="微软雅黑"/>
              <a:cs typeface="微软雅黑"/>
            </a:endParaRPr>
          </a:p>
          <a:p>
            <a:pPr algn="l"/>
            <a:endParaRPr lang="en-US" altLang="zh-CN" sz="1200" spc="300" dirty="0">
              <a:latin typeface="微软雅黑"/>
              <a:ea typeface="微软雅黑"/>
              <a:cs typeface="微软雅黑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spc="300" dirty="0">
                <a:latin typeface="微软雅黑"/>
                <a:ea typeface="微软雅黑"/>
                <a:cs typeface="微软雅黑"/>
              </a:rPr>
              <a:t>3. </a:t>
            </a:r>
            <a:r>
              <a:rPr lang="en-US" altLang="zh-CN" sz="2400" spc="300" dirty="0" err="1">
                <a:latin typeface="微软雅黑"/>
                <a:ea typeface="微软雅黑"/>
                <a:cs typeface="微软雅黑"/>
              </a:rPr>
              <a:t>Feedas</a:t>
            </a:r>
            <a:r>
              <a:rPr lang="zh-CN" altLang="en-US" sz="2400" spc="300" dirty="0">
                <a:latin typeface="微软雅黑"/>
                <a:ea typeface="微软雅黑"/>
                <a:cs typeface="微软雅黑"/>
              </a:rPr>
              <a:t>流程</a:t>
            </a:r>
            <a:endParaRPr lang="en-US" altLang="zh-CN" sz="2400" spc="3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515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3.3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触发信息准备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0251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RedisProcessModule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请求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中的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adv</a:t>
            </a:r>
            <a:r>
              <a:rPr kumimoji="1"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ums</a:t>
            </a:r>
            <a:r>
              <a:rPr kumimoji="1"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详情页信息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57536" y="2492896"/>
            <a:ext cx="11613490" cy="363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parse_adv_response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广告信息（查询词：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cuid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idea_id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unit_id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parse_ums_redis_response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关注（查询词：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ums_info+cuid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attention_short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attention_statics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primary_category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secondary_category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news_style_super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attention_dislike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attention_video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video_category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video_sub_category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parse_detail_page_title_redis_response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详情页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title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查询词：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detail_page_title_branch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+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src_id+cuid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ideaid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matchtype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winfoid</a:t>
            </a:r>
            <a:endParaRPr lang="en" altLang="zh-CN" sz="2000" kern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33057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3.3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触发信息准备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162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QueryProcessModule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填充、过滤、频控、去重、选择</a:t>
            </a: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query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828585" y="2710627"/>
            <a:ext cx="11620548" cy="243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index_process_query_list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金门获取的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query push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进去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query_select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选出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pick_item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pick_first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process_query_list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第一个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pick_random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随机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pick_weight_random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8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3.4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广告检索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941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FeedProxyProcessModule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拉取广告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78510" y="2276872"/>
            <a:ext cx="11613490" cy="443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tu_ignore_bs_trigger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match_type_package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match_type_lbs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match_type_looklike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match_type_search_keywords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忽略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make_feedproxy_request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common info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填充：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cmatch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cuid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age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gender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location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search_keyword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make_upin_info_request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history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ideaids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brand ...</a:t>
            </a: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make_freq_control_info_request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upin_winfo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upin_ideaid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upin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_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plainid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make_bs_request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请求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flow_type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kaiwu_education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make_pamixer_request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打包闪投的请求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search_id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ad_type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make_geed_request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请求</a:t>
            </a: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make_cache_info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添加缓存信息</a:t>
            </a:r>
          </a:p>
        </p:txBody>
      </p:sp>
    </p:spTree>
    <p:extLst>
      <p:ext uri="{BB962C8B-B14F-4D97-AF65-F5344CB8AC3E}">
        <p14:creationId xmlns:p14="http://schemas.microsoft.com/office/powerpoint/2010/main" val="6087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3.4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广告检索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941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FeedProxyProcessModule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拉取广告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605631" y="2393154"/>
            <a:ext cx="11467033" cy="243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parse_feedproxy_response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  投放状态、投放类型、版位信息、广告主信息（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bid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）、图片信息反作弊、意图信息（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query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branch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score…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）、视频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（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width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height…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）、激励视频（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comments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downloads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score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（阶段、转化类型、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ocpc_bid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中的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bidratio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bsroiq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ocpclab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bidratio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）、人群包、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Bsq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、样式信息（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mtid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、程序化）、闪投、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cpv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广告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……</a:t>
            </a:r>
            <a:endParaRPr kumimoji="1"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3.5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物料样式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355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AdrestProcessModule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87614" y="1353850"/>
            <a:ext cx="11734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获取物料和样式，程序化广告、创意优选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PbrpcBaseModule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55129" y="2029847"/>
            <a:ext cx="114670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prepare_request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make_adrest_request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  广告信息：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idea_id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winfo_id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unit_id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plan_id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user_id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  流量信息：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src_id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kumimoji="1"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 过滤信息：</a:t>
            </a:r>
            <a:r>
              <a:rPr kumimoji="1"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mt_filter_list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确定程序化创意所处阶段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parse_adrest_response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：处理每个非闪投广告的样式信息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新样式信息：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newstyle_id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json_id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mt_json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程序化创意信息：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element_id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etype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element_sign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content_list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pics_sign_list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pic_csid_list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process_prog_ads_advlist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：组合程序化创意物料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单图转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图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处理程序化创意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统计程序化创意数量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程序化创意物料优选：根据配置决定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走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Random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EE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优选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，优选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title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、组合关系</a:t>
            </a:r>
          </a:p>
        </p:txBody>
      </p:sp>
    </p:spTree>
    <p:extLst>
      <p:ext uri="{BB962C8B-B14F-4D97-AF65-F5344CB8AC3E}">
        <p14:creationId xmlns:p14="http://schemas.microsoft.com/office/powerpoint/2010/main" val="20086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4569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StrategyProcessModule</a:t>
            </a: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以插件形式执行策略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</a:t>
            </a:r>
            <a:r>
              <a:rPr lang="zh-CN" altLang="zh-CN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479376" y="3140968"/>
            <a:ext cx="7218561" cy="163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handle_response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PV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级别的插件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run_level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= GID_LEVEL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广告位级别插件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run_level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= SRC_LEVEL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" name="Picture 1" descr="page26image11356192">
            <a:extLst>
              <a:ext uri="{FF2B5EF4-FFF2-40B4-BE49-F238E27FC236}">
                <a16:creationId xmlns:a16="http://schemas.microsoft.com/office/drawing/2014/main" id="{7C481C74-A099-6D42-90CB-F206EF4A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746004"/>
            <a:ext cx="4861918" cy="537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299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GID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CN" sz="2000" dirty="0" err="1"/>
              <a:t>data_prepare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407715" y="1935996"/>
            <a:ext cx="11784285" cy="443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set_status_before_predictor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：设置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unitid_attention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反馈系数、各种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值等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process_xbox_before_predictor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：历史点击广告相似度、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imageq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process_imageq_before_predictor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：对图片进行排序和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PK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替换（自提图和推荐图），并更新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imageq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process_virtual_mt_before_predictor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：根据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app_version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net_type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生成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virtual_mt_ids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send_predictor_async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异步请求观星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interact_with_xbox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Xbox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并行请求：广告历史信息、物料选择、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Imageq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set_richq_v5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：计算每个广告丰富度 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set_status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：设置各种值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src_id_priority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ctrq_correc_ratio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、各种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ratio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recv_predictor_async_new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：接收观星返回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feedasq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feedroiq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feedbesroiq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richq_control_v7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：过滤掉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richq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不满足的广告 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adv-&gt;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ori_richq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 &lt; </a:t>
            </a: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last_ori_richq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process_imageq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：重新进行过滤</a:t>
            </a:r>
            <a:r>
              <a:rPr kumimoji="1"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PK </a:t>
            </a:r>
          </a:p>
        </p:txBody>
      </p:sp>
    </p:spTree>
    <p:extLst>
      <p:ext uri="{BB962C8B-B14F-4D97-AF65-F5344CB8AC3E}">
        <p14:creationId xmlns:p14="http://schemas.microsoft.com/office/powerpoint/2010/main" val="6960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48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CN" sz="2000" dirty="0"/>
              <a:t>prepare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407715" y="1902334"/>
            <a:ext cx="115901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set_status_mul_src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判断是否为明示流量、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set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minbid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、判断广告类型（单选、多选、优选）并设置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bid_ratio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transfer_ratio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lvl="2"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ctrq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调整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）分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eplayq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trade_ratio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ori_mt_info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样式、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cookie_brand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userid_category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调整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ctrq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multarget_clkq_pricesort_ctrq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multarget_ctr_pricesort_ctrq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spcAft>
                <a:spcPts val="0"/>
              </a:spcAft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）计算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ue_loss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4" indent="-342900" algn="l">
              <a:spcAft>
                <a:spcPts val="0"/>
              </a:spcAft>
              <a:buFont typeface="Wingdings" pitchFamily="2" charset="2"/>
              <a:buChar char="l"/>
            </a:pPr>
            <a:r>
              <a:rPr lang="en" altLang="zh-CN" sz="2000" dirty="0" err="1">
                <a:ea typeface="宋体" pitchFamily="2" charset="-122"/>
              </a:rPr>
              <a:t>cpm</a:t>
            </a:r>
            <a:r>
              <a:rPr lang="zh-CN" altLang="en-US" sz="2000" dirty="0">
                <a:ea typeface="宋体" pitchFamily="2" charset="-122"/>
              </a:rPr>
              <a:t>广告：直接通过配置读取</a:t>
            </a:r>
            <a:endParaRPr lang="en-US" altLang="zh-CN" sz="2000" dirty="0">
              <a:ea typeface="宋体" pitchFamily="2" charset="-122"/>
            </a:endParaRPr>
          </a:p>
          <a:p>
            <a:pPr marL="1257300" lvl="4" indent="-34290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ea typeface="宋体" pitchFamily="2" charset="-122"/>
              </a:rPr>
              <a:t>非</a:t>
            </a:r>
            <a:r>
              <a:rPr lang="en-US" altLang="zh-CN" sz="2000" dirty="0" err="1">
                <a:ea typeface="宋体" pitchFamily="2" charset="-122"/>
              </a:rPr>
              <a:t>cpm</a:t>
            </a:r>
            <a:r>
              <a:rPr lang="zh-CN" altLang="en-US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914400" lvl="4" algn="l">
              <a:spcAft>
                <a:spcPts val="0"/>
              </a:spcAft>
            </a:pPr>
            <a:r>
              <a:rPr lang="zh-CN" altLang="en-US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     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ue_loss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=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cpm_ue_thresh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-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wctr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*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multarget_ctr_pricesort_ctrq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-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wclkq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*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pricesort_clkq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* 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multarget_clkq_pricesort_ctrq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;</a:t>
            </a:r>
          </a:p>
          <a:p>
            <a:pPr marL="0" lvl="2" algn="l">
              <a:spcAft>
                <a:spcPts val="0"/>
              </a:spcAft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）计算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pricesort_score</a:t>
            </a:r>
            <a:r>
              <a:rPr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multitarget_pricesort_score</a:t>
            </a:r>
            <a:endParaRPr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        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adv-&gt;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pricesort_score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= adv-&gt;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pricesort_q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* adv-&gt;bid;</a:t>
            </a:r>
            <a:endParaRPr lang="zh-CN" altLang="zh-CN" sz="2000" i="1" kern="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       </a:t>
            </a:r>
            <a:r>
              <a:rPr lang="zh-CN" altLang="en-US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           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adv-&gt;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multarget_pricesort_score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= adv-&gt;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pricesort_q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* adv-&gt;bid - adv-&gt;</a:t>
            </a:r>
            <a:r>
              <a:rPr lang="en-US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ue_loss</a:t>
            </a:r>
            <a:r>
              <a:rPr lang="en-US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;</a:t>
            </a:r>
            <a:endParaRPr lang="zh-CN" altLang="zh-CN" sz="2000" i="1" kern="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lvl="2" algn="l">
              <a:spcAft>
                <a:spcPts val="0"/>
              </a:spcAft>
            </a:pP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0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013" y="1397991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CN" sz="2000" dirty="0" err="1"/>
              <a:t>smart_bid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7FC149-6562-7540-B0FB-CC6C9296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01336"/>
              </p:ext>
            </p:extLst>
          </p:nvPr>
        </p:nvGraphicFramePr>
        <p:xfrm>
          <a:off x="704996" y="2924944"/>
          <a:ext cx="1081870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8361">
                  <a:extLst>
                    <a:ext uri="{9D8B030D-6E8A-4147-A177-3AD203B41FA5}">
                      <a16:colId xmlns:a16="http://schemas.microsoft.com/office/drawing/2014/main" val="3643055794"/>
                    </a:ext>
                  </a:extLst>
                </a:gridCol>
                <a:gridCol w="7480341">
                  <a:extLst>
                    <a:ext uri="{9D8B030D-6E8A-4147-A177-3AD203B41FA5}">
                      <a16:colId xmlns:a16="http://schemas.microsoft.com/office/drawing/2014/main" val="402226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7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user_smart_bid</a:t>
                      </a:r>
                      <a:r>
                        <a:rPr lang="en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" altLang="zh-CN" dirty="0" err="1"/>
                        <a:t>cpm</a:t>
                      </a:r>
                      <a:r>
                        <a:rPr lang="zh-CN" altLang="en-US" dirty="0"/>
                        <a:t>和非</a:t>
                      </a:r>
                      <a:r>
                        <a:rPr lang="en" altLang="zh-CN" dirty="0" err="1"/>
                        <a:t>ocpc</a:t>
                      </a:r>
                      <a:r>
                        <a:rPr lang="zh-CN" altLang="en-US" dirty="0"/>
                        <a:t>二阶段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ocpc_bid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ocpc</a:t>
                      </a:r>
                      <a:r>
                        <a:rPr lang="zh-CN" altLang="en-US" dirty="0"/>
                        <a:t>二阶段广告，分转化类型、</a:t>
                      </a:r>
                      <a:r>
                        <a:rPr lang="en" altLang="zh-CN" dirty="0" err="1"/>
                        <a:t>ocpc</a:t>
                      </a:r>
                      <a:r>
                        <a:rPr lang="en" altLang="zh-CN" dirty="0"/>
                        <a:t> </a:t>
                      </a:r>
                      <a:r>
                        <a:rPr lang="en" altLang="zh-CN" dirty="0" err="1"/>
                        <a:t>ann</a:t>
                      </a:r>
                      <a:r>
                        <a:rPr lang="zh-CN" altLang="en-US" dirty="0"/>
                        <a:t>分支、</a:t>
                      </a:r>
                      <a:r>
                        <a:rPr lang="en" altLang="zh-CN" dirty="0" err="1"/>
                        <a:t>ocpc</a:t>
                      </a:r>
                      <a:r>
                        <a:rPr lang="en" altLang="zh-CN" dirty="0"/>
                        <a:t> </a:t>
                      </a:r>
                      <a:r>
                        <a:rPr lang="en" altLang="zh-CN" dirty="0" err="1"/>
                        <a:t>ann</a:t>
                      </a:r>
                      <a:r>
                        <a:rPr lang="zh-CN" altLang="en-US" dirty="0"/>
                        <a:t>不同</a:t>
                      </a:r>
                      <a:r>
                        <a:rPr lang="en" altLang="zh-CN" dirty="0" err="1"/>
                        <a:t>miningtype</a:t>
                      </a:r>
                      <a:r>
                        <a:rPr lang="zh-CN" altLang="en" dirty="0"/>
                        <a:t>、</a:t>
                      </a:r>
                      <a:r>
                        <a:rPr lang="zh-CN" altLang="en-US" dirty="0"/>
                        <a:t>分样式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5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convq_smart_bid</a:t>
                      </a:r>
                      <a:r>
                        <a:rPr lang="en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ocpc</a:t>
                      </a:r>
                      <a:r>
                        <a:rPr lang="zh-CN" altLang="en-US" dirty="0"/>
                        <a:t>转化到点击，</a:t>
                      </a:r>
                      <a:r>
                        <a:rPr lang="en" altLang="zh-CN" dirty="0"/>
                        <a:t>bid= </a:t>
                      </a:r>
                      <a:r>
                        <a:rPr lang="en" altLang="zh-CN" dirty="0" err="1"/>
                        <a:t>ecpc_bid_ratio</a:t>
                      </a:r>
                      <a:r>
                        <a:rPr lang="en" altLang="zh-CN" dirty="0"/>
                        <a:t> * </a:t>
                      </a:r>
                      <a:r>
                        <a:rPr lang="en" altLang="zh-CN" dirty="0" err="1"/>
                        <a:t>ori_bid</a:t>
                      </a:r>
                      <a:r>
                        <a:rPr lang="en" altLang="zh-CN" dirty="0"/>
                        <a:t> * </a:t>
                      </a:r>
                      <a:r>
                        <a:rPr lang="en" altLang="zh-CN" dirty="0" err="1"/>
                        <a:t>convq_bid_ratio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3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ocpc_deep_obid_pk</a:t>
                      </a:r>
                      <a:r>
                        <a:rPr lang="en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深度转化出价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anti_virtual_bid</a:t>
                      </a:r>
                      <a:r>
                        <a:rPr lang="en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94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针对超投广告 </a:t>
                      </a:r>
                      <a:r>
                        <a:rPr lang="en-US" altLang="zh-CN" sz="1600" kern="0" dirty="0" err="1"/>
                        <a:t>anti_reason_bid</a:t>
                      </a:r>
                      <a:r>
                        <a:rPr lang="en-US" altLang="zh-CN" sz="1600" kern="0" dirty="0"/>
                        <a:t> </a:t>
                      </a:r>
                      <a:r>
                        <a:rPr lang="zh-CN" altLang="en-US" sz="1600" kern="0" dirty="0"/>
                        <a:t> 到 </a:t>
                      </a:r>
                      <a:r>
                        <a:rPr lang="en-US" altLang="zh-CN" sz="1600" kern="0" dirty="0"/>
                        <a:t>bid</a:t>
                      </a:r>
                      <a:endParaRPr lang="zh-CN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25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A0E40D0-F49D-BB42-9CFD-2B129D10DF47}"/>
              </a:ext>
            </a:extLst>
          </p:cNvPr>
          <p:cNvSpPr/>
          <p:nvPr/>
        </p:nvSpPr>
        <p:spPr>
          <a:xfrm>
            <a:off x="704996" y="2150440"/>
            <a:ext cx="11085086" cy="435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）调整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bid_ratio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）计算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）计算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pricesort_score</a:t>
            </a:r>
            <a:r>
              <a:rPr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multitarget_pricesort_score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2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/>
              <a:t>filter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407715" y="1935996"/>
            <a:ext cx="11784285" cy="443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blacklist_status_filter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根据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trade2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entity_id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idea_id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winfo_id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is_cheat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is_hit_suspect_punish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进行黑名单过滤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342900" lvl="2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set_thr_ratio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457200" lvl="3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根据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src_mt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trade_location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trade_mt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ocpc_second_level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ocpc_first_level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minbid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ann_ocpc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none_ann_ocpc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roiq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opt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 ad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设置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minbid_ratio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ctr_thr_ratio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mincpm_ratio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cpm_thr_ratio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set_thr_ratio_cpm_adv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设置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cpm_adv_ctr_thr_ratio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cpm_adv_mincpm_ratio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2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thr_filter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2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调整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ctr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门槛，对候选广告进行过滤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4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F79229-1BCB-004E-B43D-80228B5D3BF5}"/>
              </a:ext>
            </a:extLst>
          </p:cNvPr>
          <p:cNvSpPr/>
          <p:nvPr/>
        </p:nvSpPr>
        <p:spPr>
          <a:xfrm>
            <a:off x="0" y="2492894"/>
            <a:ext cx="12192000" cy="965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332427-FF73-1D4F-8374-2C3BD290F62E}"/>
              </a:ext>
            </a:extLst>
          </p:cNvPr>
          <p:cNvSpPr txBox="1"/>
          <p:nvPr/>
        </p:nvSpPr>
        <p:spPr>
          <a:xfrm>
            <a:off x="335360" y="2652588"/>
            <a:ext cx="67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3600" b="1" dirty="0" err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Feedas</a:t>
            </a:r>
            <a:r>
              <a:rPr lang="zh-CN" altLang="en-US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en-US" altLang="zh-CN" sz="3600" b="1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2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/>
              <a:t>filter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407715" y="1935996"/>
            <a:ext cx="11784285" cy="3236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roi_status_filter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IDEA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进行过滤，如果加速投放 就会跳过过滤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new_user_add_filter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：对新用户出高质量广告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is_filter_new_user_add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新用户有特定的阈值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mt_filter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：将每条广告与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show_src_exp_conf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进行匹配 如果存在就删除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newstyle_mt_filter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：根据每条广告的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newstyle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，设置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newstyle_item.is_filtered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进行过滤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channel_trade_filter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：行业渠道过滤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intentkeyword_roi_filter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roiq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进行过滤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跳过一些比如加速的 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eplayq_filter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根据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eplayq_thr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进行过滤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 err="1"/>
              <a:t>budget_control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407715" y="1907014"/>
            <a:ext cx="117842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budget_control_strategy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匀速投放：按概率及消费比例控制广告展现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DDF49-A8BB-384A-B794-74136B863AB1}"/>
              </a:ext>
            </a:extLst>
          </p:cNvPr>
          <p:cNvSpPr/>
          <p:nvPr/>
        </p:nvSpPr>
        <p:spPr>
          <a:xfrm>
            <a:off x="263352" y="2491131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 err="1"/>
              <a:t>dedup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B15202-9DF0-B04E-BF70-442EE90F3BAA}"/>
              </a:ext>
            </a:extLst>
          </p:cNvPr>
          <p:cNvSpPr/>
          <p:nvPr/>
        </p:nvSpPr>
        <p:spPr>
          <a:xfrm>
            <a:off x="368300" y="2904217"/>
            <a:ext cx="117842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cpm_transfer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：转换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pricesort_score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multarget_pricesort_score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dedup_proc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：分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user_dedup_set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unit_dedup_set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plan_dedup_set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进行去重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dedup_proc_quality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subject_dedup_set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brand_dedup_set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title_dedup_set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trade2_dedup_set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进行去重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1571E4-156F-2348-9927-49A46D1EE26C}"/>
              </a:ext>
            </a:extLst>
          </p:cNvPr>
          <p:cNvSpPr/>
          <p:nvPr/>
        </p:nvSpPr>
        <p:spPr>
          <a:xfrm>
            <a:off x="263352" y="4075085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 err="1"/>
              <a:t>adv_position_change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5E975A-B4F6-8940-8F93-41849DAD8F04}"/>
              </a:ext>
            </a:extLst>
          </p:cNvPr>
          <p:cNvSpPr/>
          <p:nvPr/>
        </p:nvSpPr>
        <p:spPr>
          <a:xfrm>
            <a:off x="368300" y="4572652"/>
            <a:ext cx="117842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process_position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dynamic_position_thr_uc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）获取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clk_num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eshow_num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user_clk_thr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user_clk_t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td.user_clk_ratio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spcAft>
                <a:spcPts val="0"/>
              </a:spcAft>
            </a:pP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td.user_clk_ratio</a:t>
            </a:r>
            <a:r>
              <a:rPr lang="en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= pow(1 - float(</a:t>
            </a:r>
            <a:r>
              <a:rPr lang="en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clk_num</a:t>
            </a:r>
            <a:r>
              <a:rPr lang="en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/ </a:t>
            </a:r>
            <a:r>
              <a:rPr lang="en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eshow_num</a:t>
            </a:r>
            <a:r>
              <a:rPr lang="en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user_clk_t</a:t>
            </a:r>
            <a:r>
              <a:rPr lang="en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 + </a:t>
            </a:r>
            <a:r>
              <a:rPr lang="en" altLang="zh-CN" sz="2000" i="1" kern="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user_clk_b</a:t>
            </a:r>
            <a:r>
              <a:rPr lang="en" altLang="zh-CN" sz="2000" i="1" kern="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;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）根据点调率、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门槛、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ctr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门槛、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rigq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门槛、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clkq</a:t>
            </a:r>
            <a:r>
              <a:rPr lang="zh-CN" altLang="e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advq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提升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adv-&gt;position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决定是否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2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DDF49-A8BB-384A-B794-74136B863AB1}"/>
              </a:ext>
            </a:extLst>
          </p:cNvPr>
          <p:cNvSpPr/>
          <p:nvPr/>
        </p:nvSpPr>
        <p:spPr>
          <a:xfrm>
            <a:off x="223937" y="1556792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/>
              <a:t>price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B15202-9DF0-B04E-BF70-442EE90F3BAA}"/>
              </a:ext>
            </a:extLst>
          </p:cNvPr>
          <p:cNvSpPr/>
          <p:nvPr/>
        </p:nvSpPr>
        <p:spPr>
          <a:xfrm>
            <a:off x="368300" y="2080012"/>
            <a:ext cx="1178428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ubmq_revise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（对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广告无效）：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遍历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src_id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获取广告请求数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req_num</a:t>
            </a:r>
            <a:endParaRPr lang="zh-C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获取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ubmq_truncate_num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截断数</a:t>
            </a: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排序</a:t>
            </a: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统计 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ocpc_adv_remain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ocpc_lab_adv_remain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program_idea_adv_remain</a:t>
            </a:r>
            <a:endParaRPr lang="zh-C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将命中刷新方式和刷次黑名单的广告后移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删除</a:t>
            </a: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请求观星</a:t>
            </a: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更新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ubmq_score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并进行排序</a:t>
            </a:r>
          </a:p>
          <a:p>
            <a:pPr lvl="1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en-US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usq_calc_adv_price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VCG</a:t>
            </a:r>
            <a:r>
              <a:rPr lang="zh-C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计费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3" algn="l"/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按位次取点击率衰减因子</a:t>
            </a:r>
          </a:p>
          <a:p>
            <a:pPr lvl="3" algn="l"/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VCG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计费</a:t>
            </a:r>
          </a:p>
          <a:p>
            <a:pPr lvl="3" algn="l"/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Price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边界检查</a:t>
            </a:r>
            <a:endParaRPr lang="zh-C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4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DDF49-A8BB-384A-B794-74136B863AB1}"/>
              </a:ext>
            </a:extLst>
          </p:cNvPr>
          <p:cNvSpPr/>
          <p:nvPr/>
        </p:nvSpPr>
        <p:spPr>
          <a:xfrm>
            <a:off x="223937" y="1479590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/>
              <a:t>price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B15202-9DF0-B04E-BF70-442EE90F3BAA}"/>
              </a:ext>
            </a:extLst>
          </p:cNvPr>
          <p:cNvSpPr/>
          <p:nvPr/>
        </p:nvSpPr>
        <p:spPr>
          <a:xfrm>
            <a:off x="368300" y="2085362"/>
            <a:ext cx="11784285" cy="163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set_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price_discount_ratio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设置折扣率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calc_mincpm_price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cpm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小于设定的最小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cpm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则用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mincpm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替换，防止流量被贱卖</a:t>
            </a: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calc_tax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广告主信用违规进行扣费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promote_quantity_price_ratio_adjust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实验室假期模式广告进行价格调整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F985DF-2A22-6749-A5ED-100549CC7C6B}"/>
              </a:ext>
            </a:extLst>
          </p:cNvPr>
          <p:cNvSpPr/>
          <p:nvPr/>
        </p:nvSpPr>
        <p:spPr>
          <a:xfrm>
            <a:off x="211864" y="3935775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 err="1"/>
              <a:t>badcase_filter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845134-6AC5-E243-8715-2B9FF9017415}"/>
              </a:ext>
            </a:extLst>
          </p:cNvPr>
          <p:cNvSpPr/>
          <p:nvPr/>
        </p:nvSpPr>
        <p:spPr>
          <a:xfrm>
            <a:off x="386671" y="4643318"/>
            <a:ext cx="11784285" cy="84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refresh_state_count_filter</a:t>
            </a:r>
            <a:endParaRPr lang="en-US" altLang="zh-CN" sz="2000" kern="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在某些刷新方式与刷次下，对某些行业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主体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账户进行过滤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trade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entity_id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user_id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kern="0" dirty="0"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1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536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3.6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机制策略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2325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SRC</a:t>
            </a:r>
            <a:r>
              <a:rPr lang="zh-CN" altLang="en-US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级别策略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DDF49-A8BB-384A-B794-74136B863AB1}"/>
              </a:ext>
            </a:extLst>
          </p:cNvPr>
          <p:cNvSpPr/>
          <p:nvPr/>
        </p:nvSpPr>
        <p:spPr>
          <a:xfrm>
            <a:off x="223937" y="1556792"/>
            <a:ext cx="11734548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" altLang="zh-CN" sz="2000" dirty="0"/>
              <a:t>truncate</a:t>
            </a:r>
            <a:r>
              <a:rPr kumimoji="1" lang="zh-CN" altLang="en-US" sz="2000" dirty="0"/>
              <a:t>阶段</a:t>
            </a:r>
            <a:endParaRPr kumimoji="1"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B15202-9DF0-B04E-BF70-442EE90F3BAA}"/>
              </a:ext>
            </a:extLst>
          </p:cNvPr>
          <p:cNvSpPr/>
          <p:nvPr/>
        </p:nvSpPr>
        <p:spPr>
          <a:xfrm>
            <a:off x="368300" y="2306171"/>
            <a:ext cx="11784285" cy="283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宋体" panose="02010600030101010101" pitchFamily="2" charset="-122"/>
                <a:cs typeface="宋体" panose="02010600030101010101" pitchFamily="2" charset="-122"/>
              </a:rPr>
              <a:t>default_show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_control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algn="l">
              <a:lnSpc>
                <a:spcPct val="130000"/>
              </a:lnSpc>
              <a:spcAft>
                <a:spcPts val="0"/>
              </a:spcAft>
            </a:pP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set 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multi_</a:t>
            </a: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truncate_num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位置不同不同截断广告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列表页：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条；手百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WAP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条；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贴吧：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条</a:t>
            </a:r>
            <a:endParaRPr lang="en-US" altLang="zh-CN" sz="2000" kern="0" dirty="0"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post_set_status</a:t>
            </a:r>
            <a:r>
              <a:rPr lang="en" altLang="zh-C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：更新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ocpc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过去状态</a:t>
            </a:r>
          </a:p>
          <a:p>
            <a:pPr marL="34290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ocpc_plus_postpro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：更新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ocpc_plus_strategy_type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match_type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ocpc_lab_status</a:t>
            </a:r>
            <a:r>
              <a:rPr lang="zh-CN" altLang="en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ocpc_level</a:t>
            </a:r>
            <a:endParaRPr lang="en" altLang="zh-CN" sz="20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lvl="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 err="1">
                <a:latin typeface="SimSun" panose="02010600030101010101" pitchFamily="2" charset="-122"/>
                <a:ea typeface="SimSun" panose="02010600030101010101" pitchFamily="2" charset="-122"/>
              </a:rPr>
              <a:t>feed_async_truncate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</a:rPr>
              <a:t>：针对阅后推异步请求广告进行截断</a:t>
            </a:r>
          </a:p>
          <a:p>
            <a:pPr marL="342900" lvl="0" indent="-342900" algn="l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zh-CN" sz="2000" kern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7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037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3.7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后处理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97684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PostProcessModule</a:t>
            </a:r>
            <a:endParaRPr lang="en-US" altLang="zh-CN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en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6BB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6957"/>
            <a:ext cx="11734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截断、打包广告、添加计费串</a:t>
            </a:r>
          </a:p>
          <a:p>
            <a:pPr marL="285750" indent="-285750" algn="l"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593285" y="1988840"/>
            <a:ext cx="116134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()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多队列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pv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级广告截断</a:t>
            </a:r>
          </a:p>
          <a:p>
            <a:pPr lvl="1"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所有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截断数累加计算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truncate_num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截断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src_show_advlist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并统计相关信息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打包展现广告</a:t>
            </a:r>
          </a:p>
          <a:p>
            <a:pPr algn="l"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按照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srcid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将广告分到不同队列中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处理样式相关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8B3D9-4CC7-2C4E-BE3C-AD590908975B}"/>
              </a:ext>
            </a:extLst>
          </p:cNvPr>
          <p:cNvSpPr/>
          <p:nvPr/>
        </p:nvSpPr>
        <p:spPr>
          <a:xfrm>
            <a:off x="605631" y="4149080"/>
            <a:ext cx="116134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包装点击串</a:t>
            </a:r>
          </a:p>
          <a:p>
            <a:pPr lvl="1" algn="l">
              <a:spcAft>
                <a:spcPts val="0"/>
              </a:spcAft>
            </a:pP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域：加密且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base64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主要为广告的基本信息，如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planid,unitid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等，基本来源于业务端，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rcv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模块计费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>
              <a:spcAft>
                <a:spcPts val="0"/>
              </a:spcAft>
            </a:pP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域：压缩并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base64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编码，主要为跳转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计费名等</a:t>
            </a:r>
            <a:r>
              <a:rPr lang="en-US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实现跳转</a:t>
            </a:r>
            <a:endParaRPr lang="en-US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algn="l">
              <a:spcAft>
                <a:spcPts val="0"/>
              </a:spcAft>
            </a:pP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域：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base64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编码，主要为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term,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模板名，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cmatch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等，存储统计用各种扩展信息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添加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cpm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cpv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计费串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GD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cpc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广告逻辑处理</a:t>
            </a:r>
          </a:p>
          <a:p>
            <a:pPr marL="342900" indent="-342900" algn="l"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填充前卡广告做补余</a:t>
            </a:r>
          </a:p>
        </p:txBody>
      </p:sp>
    </p:spTree>
    <p:extLst>
      <p:ext uri="{BB962C8B-B14F-4D97-AF65-F5344CB8AC3E}">
        <p14:creationId xmlns:p14="http://schemas.microsoft.com/office/powerpoint/2010/main" val="2362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>
            <a:extLst>
              <a:ext uri="{FF2B5EF4-FFF2-40B4-BE49-F238E27FC236}">
                <a16:creationId xmlns:a16="http://schemas.microsoft.com/office/drawing/2014/main" id="{900A96E0-61F3-824D-A635-B7CE6AF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76213"/>
            <a:ext cx="21515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3.7 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后处理 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663E960-0D3F-6A4B-946C-417C7147363E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97B0C3F-C55D-4748-B70E-1C4C795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6370"/>
            <a:ext cx="9768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800" b="1" dirty="0" err="1">
                <a:solidFill>
                  <a:srgbClr val="006BBC"/>
                </a:solidFill>
                <a:latin typeface="微软雅黑" panose="020B0503020204020204" pitchFamily="34" charset="-122"/>
              </a:rPr>
              <a:t>ResponseProcessModule</a:t>
            </a:r>
            <a:r>
              <a:rPr lang="en-US" altLang="zh-CN" sz="2800" b="1" dirty="0">
                <a:solidFill>
                  <a:srgbClr val="006BBC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49926-E6EA-584A-9C8B-C9E92144373E}"/>
              </a:ext>
            </a:extLst>
          </p:cNvPr>
          <p:cNvSpPr/>
          <p:nvPr/>
        </p:nvSpPr>
        <p:spPr>
          <a:xfrm>
            <a:off x="263352" y="1412776"/>
            <a:ext cx="11734548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主要功能：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打包返回数据</a:t>
            </a: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继承</a:t>
            </a:r>
            <a:r>
              <a:rPr lang="en-US" altLang="zh-CN" sz="20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FilterModule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非交互类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07063-92F3-E344-9DDA-0F368A30EEA4}"/>
              </a:ext>
            </a:extLst>
          </p:cNvPr>
          <p:cNvSpPr/>
          <p:nvPr/>
        </p:nvSpPr>
        <p:spPr>
          <a:xfrm>
            <a:off x="608563" y="2564904"/>
            <a:ext cx="11613490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handle_data</a:t>
            </a:r>
            <a:r>
              <a:rPr lang="en-US" altLang="zh-CN" sz="2000" b="1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 ()</a:t>
            </a: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设置请求级别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asplog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记录所有模块总耗时，打印到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asplog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打包请求级别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asp_res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打包广告级别结果和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asplog</a:t>
            </a:r>
            <a:endParaRPr lang="en" altLang="zh-CN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打包结果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idl</a:t>
            </a:r>
            <a:endParaRPr lang="zh-CN" altLang="en-US" sz="200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2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59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424EAED7-1EAE-8048-99AB-A0DF2D43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39" y="176213"/>
            <a:ext cx="56765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 </a:t>
            </a:r>
            <a:r>
              <a:rPr lang="en" altLang="zh-CN" sz="3000" b="1" dirty="0" err="1">
                <a:solidFill>
                  <a:srgbClr val="161616"/>
                </a:solidFill>
                <a:latin typeface="微软雅黑" panose="020B0503020204020204" pitchFamily="34" charset="-122"/>
              </a:rPr>
              <a:t>Feedas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整体架构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DC123B7-9C64-E44B-A567-38F390BC3E6D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12E411A-343F-C640-A082-488878AEE41A}"/>
              </a:ext>
            </a:extLst>
          </p:cNvPr>
          <p:cNvSpPr/>
          <p:nvPr/>
        </p:nvSpPr>
        <p:spPr bwMode="auto">
          <a:xfrm>
            <a:off x="2824794" y="3229424"/>
            <a:ext cx="6234118" cy="3047036"/>
          </a:xfrm>
          <a:prstGeom prst="roundRect">
            <a:avLst/>
          </a:prstGeom>
          <a:solidFill>
            <a:srgbClr val="C0504D">
              <a:lumMod val="40000"/>
              <a:lumOff val="60000"/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52" name="组合 23">
            <a:extLst>
              <a:ext uri="{FF2B5EF4-FFF2-40B4-BE49-F238E27FC236}">
                <a16:creationId xmlns:a16="http://schemas.microsoft.com/office/drawing/2014/main" id="{F245DF22-D8C8-3341-9195-68A4A118017D}"/>
              </a:ext>
            </a:extLst>
          </p:cNvPr>
          <p:cNvGrpSpPr/>
          <p:nvPr/>
        </p:nvGrpSpPr>
        <p:grpSpPr>
          <a:xfrm>
            <a:off x="3365801" y="1134284"/>
            <a:ext cx="5122462" cy="4336290"/>
            <a:chOff x="862897" y="672045"/>
            <a:chExt cx="5122462" cy="433629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8570B6-9EC3-B247-B96B-4E23A235225E}"/>
                </a:ext>
              </a:extLst>
            </p:cNvPr>
            <p:cNvSpPr/>
            <p:nvPr/>
          </p:nvSpPr>
          <p:spPr bwMode="auto">
            <a:xfrm>
              <a:off x="2847517" y="3515703"/>
              <a:ext cx="977726" cy="504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Feedas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430AD68-1980-8146-8C12-7089C600A8B9}"/>
                </a:ext>
              </a:extLst>
            </p:cNvPr>
            <p:cNvSpPr/>
            <p:nvPr/>
          </p:nvSpPr>
          <p:spPr bwMode="auto">
            <a:xfrm>
              <a:off x="4999541" y="3768772"/>
              <a:ext cx="970448" cy="31152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Ums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ECCF388-DF3C-9145-A198-3165E38D1998}"/>
                </a:ext>
              </a:extLst>
            </p:cNvPr>
            <p:cNvSpPr/>
            <p:nvPr/>
          </p:nvSpPr>
          <p:spPr bwMode="auto">
            <a:xfrm>
              <a:off x="872791" y="3351042"/>
              <a:ext cx="946486" cy="33139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观星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8281D94-C45D-6840-A397-3C22357072D9}"/>
                </a:ext>
              </a:extLst>
            </p:cNvPr>
            <p:cNvSpPr/>
            <p:nvPr/>
          </p:nvSpPr>
          <p:spPr bwMode="auto">
            <a:xfrm>
              <a:off x="5013293" y="4687970"/>
              <a:ext cx="958467" cy="320365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Kaiwu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86B46ED-2A70-F644-B4A3-F170AD045BA9}"/>
                </a:ext>
              </a:extLst>
            </p:cNvPr>
            <p:cNvSpPr/>
            <p:nvPr/>
          </p:nvSpPr>
          <p:spPr bwMode="auto">
            <a:xfrm>
              <a:off x="2847517" y="2390831"/>
              <a:ext cx="972000" cy="43227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tianlu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4767629-AA31-AF45-94E8-823C56439E67}"/>
                </a:ext>
              </a:extLst>
            </p:cNvPr>
            <p:cNvSpPr/>
            <p:nvPr/>
          </p:nvSpPr>
          <p:spPr bwMode="auto">
            <a:xfrm>
              <a:off x="4999845" y="3301076"/>
              <a:ext cx="972000" cy="33590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Uas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AF77CAA-AEB9-7142-8C4A-500B11681C8C}"/>
                </a:ext>
              </a:extLst>
            </p:cNvPr>
            <p:cNvSpPr/>
            <p:nvPr/>
          </p:nvSpPr>
          <p:spPr bwMode="auto">
            <a:xfrm>
              <a:off x="5010267" y="4231999"/>
              <a:ext cx="963599" cy="335905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Upin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97C0AD3-26C1-9348-8B89-9273D1851CEE}"/>
                </a:ext>
              </a:extLst>
            </p:cNvPr>
            <p:cNvSpPr/>
            <p:nvPr/>
          </p:nvSpPr>
          <p:spPr bwMode="auto">
            <a:xfrm>
              <a:off x="1929517" y="672045"/>
              <a:ext cx="2808000" cy="50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zh-Han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流量侧</a:t>
              </a:r>
              <a:r>
                <a:rPr kumimoji="0" lang="en-US" altLang="zh-Han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(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手百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/WAP/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详情页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/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贴吧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)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61" name="直接箭头连接符 35">
              <a:extLst>
                <a:ext uri="{FF2B5EF4-FFF2-40B4-BE49-F238E27FC236}">
                  <a16:creationId xmlns:a16="http://schemas.microsoft.com/office/drawing/2014/main" id="{46BB6DBA-809D-0546-A386-149320715A24}"/>
                </a:ext>
              </a:extLst>
            </p:cNvPr>
            <p:cNvCxnSpPr>
              <a:cxnSpLocks/>
              <a:stCxn id="64" idx="0"/>
              <a:endCxn id="60" idx="2"/>
            </p:cNvCxnSpPr>
            <p:nvPr/>
          </p:nvCxnSpPr>
          <p:spPr bwMode="auto">
            <a:xfrm flipH="1" flipV="1">
              <a:off x="3333517" y="1176045"/>
              <a:ext cx="2167" cy="334432"/>
            </a:xfrm>
            <a:prstGeom prst="straightConnector1">
              <a:avLst/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FF2C0E6-18D0-9F45-BB19-DB32FD288B33}"/>
                </a:ext>
              </a:extLst>
            </p:cNvPr>
            <p:cNvSpPr/>
            <p:nvPr/>
          </p:nvSpPr>
          <p:spPr bwMode="auto">
            <a:xfrm>
              <a:off x="5013359" y="1505279"/>
              <a:ext cx="972000" cy="50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render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0BA295-3F38-DD46-8819-4C3273E72AA4}"/>
                </a:ext>
              </a:extLst>
            </p:cNvPr>
            <p:cNvSpPr/>
            <p:nvPr/>
          </p:nvSpPr>
          <p:spPr bwMode="auto">
            <a:xfrm>
              <a:off x="905923" y="1498496"/>
              <a:ext cx="951107" cy="50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xexp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278CE9E-0D62-C94D-BDC8-2F739192184F}"/>
                </a:ext>
              </a:extLst>
            </p:cNvPr>
            <p:cNvSpPr/>
            <p:nvPr/>
          </p:nvSpPr>
          <p:spPr bwMode="auto">
            <a:xfrm>
              <a:off x="2849684" y="1510477"/>
              <a:ext cx="972000" cy="50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AFD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65" name="直接箭头连接符 35">
              <a:extLst>
                <a:ext uri="{FF2B5EF4-FFF2-40B4-BE49-F238E27FC236}">
                  <a16:creationId xmlns:a16="http://schemas.microsoft.com/office/drawing/2014/main" id="{5A7E8BA1-D897-9B43-A3D3-0608077BF94D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 bwMode="auto">
            <a:xfrm flipV="1">
              <a:off x="3821684" y="1757279"/>
              <a:ext cx="1191675" cy="5198"/>
            </a:xfrm>
            <a:prstGeom prst="straightConnector1">
              <a:avLst/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66" name="直接箭头连接符 35">
              <a:extLst>
                <a:ext uri="{FF2B5EF4-FFF2-40B4-BE49-F238E27FC236}">
                  <a16:creationId xmlns:a16="http://schemas.microsoft.com/office/drawing/2014/main" id="{DEFF8B40-8141-D54F-BBFD-8B8174CB6A79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 bwMode="auto">
            <a:xfrm flipH="1" flipV="1">
              <a:off x="1857030" y="1750496"/>
              <a:ext cx="992654" cy="11981"/>
            </a:xfrm>
            <a:prstGeom prst="straightConnector1">
              <a:avLst/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67" name="直接箭头连接符 35">
              <a:extLst>
                <a:ext uri="{FF2B5EF4-FFF2-40B4-BE49-F238E27FC236}">
                  <a16:creationId xmlns:a16="http://schemas.microsoft.com/office/drawing/2014/main" id="{0483D3B5-1F9C-9745-8D7C-B1A742DC55C9}"/>
                </a:ext>
              </a:extLst>
            </p:cNvPr>
            <p:cNvCxnSpPr>
              <a:cxnSpLocks/>
              <a:stCxn id="57" idx="0"/>
              <a:endCxn id="64" idx="2"/>
            </p:cNvCxnSpPr>
            <p:nvPr/>
          </p:nvCxnSpPr>
          <p:spPr bwMode="auto">
            <a:xfrm flipV="1">
              <a:off x="3333517" y="2014477"/>
              <a:ext cx="2167" cy="376354"/>
            </a:xfrm>
            <a:prstGeom prst="straightConnector1">
              <a:avLst/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68" name="直接箭头连接符 35">
              <a:extLst>
                <a:ext uri="{FF2B5EF4-FFF2-40B4-BE49-F238E27FC236}">
                  <a16:creationId xmlns:a16="http://schemas.microsoft.com/office/drawing/2014/main" id="{B4075E07-029A-134A-B09E-28491D895B56}"/>
                </a:ext>
              </a:extLst>
            </p:cNvPr>
            <p:cNvCxnSpPr>
              <a:cxnSpLocks/>
              <a:stCxn id="53" idx="0"/>
              <a:endCxn id="57" idx="2"/>
            </p:cNvCxnSpPr>
            <p:nvPr/>
          </p:nvCxnSpPr>
          <p:spPr bwMode="auto">
            <a:xfrm flipH="1" flipV="1">
              <a:off x="3333517" y="2823101"/>
              <a:ext cx="2863" cy="692602"/>
            </a:xfrm>
            <a:prstGeom prst="straightConnector1">
              <a:avLst/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69" name="肘形连接符 68">
              <a:extLst>
                <a:ext uri="{FF2B5EF4-FFF2-40B4-BE49-F238E27FC236}">
                  <a16:creationId xmlns:a16="http://schemas.microsoft.com/office/drawing/2014/main" id="{004265FF-4149-6749-B731-1C05CFF9FE0D}"/>
                </a:ext>
              </a:extLst>
            </p:cNvPr>
            <p:cNvCxnSpPr>
              <a:cxnSpLocks/>
              <a:stCxn id="53" idx="1"/>
              <a:endCxn id="55" idx="3"/>
            </p:cNvCxnSpPr>
            <p:nvPr/>
          </p:nvCxnSpPr>
          <p:spPr bwMode="auto">
            <a:xfrm rot="10800000">
              <a:off x="1819277" y="3516741"/>
              <a:ext cx="1028240" cy="250963"/>
            </a:xfrm>
            <a:prstGeom prst="bentConnector3">
              <a:avLst>
                <a:gd name="adj1" fmla="val 48765"/>
              </a:avLst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70" name="肘形连接符 69">
              <a:extLst>
                <a:ext uri="{FF2B5EF4-FFF2-40B4-BE49-F238E27FC236}">
                  <a16:creationId xmlns:a16="http://schemas.microsoft.com/office/drawing/2014/main" id="{F9565985-9E2E-6A4E-A8FE-CA49EE1F4E23}"/>
                </a:ext>
              </a:extLst>
            </p:cNvPr>
            <p:cNvCxnSpPr>
              <a:cxnSpLocks/>
              <a:stCxn id="53" idx="3"/>
              <a:endCxn id="59" idx="1"/>
            </p:cNvCxnSpPr>
            <p:nvPr/>
          </p:nvCxnSpPr>
          <p:spPr bwMode="auto">
            <a:xfrm>
              <a:off x="3825243" y="3767703"/>
              <a:ext cx="1185024" cy="632249"/>
            </a:xfrm>
            <a:prstGeom prst="bentConnector3">
              <a:avLst>
                <a:gd name="adj1" fmla="val 50000"/>
              </a:avLst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281A2BC5-1E0F-A748-9CB2-8AB4A5450F73}"/>
                </a:ext>
              </a:extLst>
            </p:cNvPr>
            <p:cNvCxnSpPr>
              <a:cxnSpLocks/>
              <a:stCxn id="53" idx="3"/>
              <a:endCxn id="56" idx="1"/>
            </p:cNvCxnSpPr>
            <p:nvPr/>
          </p:nvCxnSpPr>
          <p:spPr bwMode="auto">
            <a:xfrm>
              <a:off x="3825243" y="3767703"/>
              <a:ext cx="1188050" cy="1080450"/>
            </a:xfrm>
            <a:prstGeom prst="bentConnector3">
              <a:avLst>
                <a:gd name="adj1" fmla="val 50000"/>
              </a:avLst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72" name="肘形连接符 71">
              <a:extLst>
                <a:ext uri="{FF2B5EF4-FFF2-40B4-BE49-F238E27FC236}">
                  <a16:creationId xmlns:a16="http://schemas.microsoft.com/office/drawing/2014/main" id="{C788E2F6-8D6F-7C43-B543-09B9163E83BC}"/>
                </a:ext>
              </a:extLst>
            </p:cNvPr>
            <p:cNvCxnSpPr>
              <a:cxnSpLocks/>
              <a:stCxn id="53" idx="3"/>
              <a:endCxn id="58" idx="1"/>
            </p:cNvCxnSpPr>
            <p:nvPr/>
          </p:nvCxnSpPr>
          <p:spPr bwMode="auto">
            <a:xfrm flipV="1">
              <a:off x="3825243" y="3469028"/>
              <a:ext cx="1174602" cy="298675"/>
            </a:xfrm>
            <a:prstGeom prst="bentConnector3">
              <a:avLst>
                <a:gd name="adj1" fmla="val 50000"/>
              </a:avLst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73" name="直接箭头连接符 35">
              <a:extLst>
                <a:ext uri="{FF2B5EF4-FFF2-40B4-BE49-F238E27FC236}">
                  <a16:creationId xmlns:a16="http://schemas.microsoft.com/office/drawing/2014/main" id="{B0F034C4-09E3-CD40-A1E0-32A30753FABF}"/>
                </a:ext>
              </a:extLst>
            </p:cNvPr>
            <p:cNvCxnSpPr>
              <a:cxnSpLocks/>
              <a:endCxn id="53" idx="2"/>
            </p:cNvCxnSpPr>
            <p:nvPr/>
          </p:nvCxnSpPr>
          <p:spPr bwMode="auto">
            <a:xfrm flipH="1" flipV="1">
              <a:off x="3336380" y="4019703"/>
              <a:ext cx="8771" cy="891818"/>
            </a:xfrm>
            <a:prstGeom prst="straightConnector1">
              <a:avLst/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E4EF9D-B35F-024E-B70B-1298C98C6F02}"/>
                </a:ext>
              </a:extLst>
            </p:cNvPr>
            <p:cNvSpPr/>
            <p:nvPr/>
          </p:nvSpPr>
          <p:spPr bwMode="auto">
            <a:xfrm>
              <a:off x="2787626" y="4408739"/>
              <a:ext cx="1161511" cy="50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Han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feedproxy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1B5CC46-708C-5C40-8B14-FD370FA44576}"/>
                </a:ext>
              </a:extLst>
            </p:cNvPr>
            <p:cNvSpPr/>
            <p:nvPr/>
          </p:nvSpPr>
          <p:spPr bwMode="auto">
            <a:xfrm>
              <a:off x="862897" y="2892587"/>
              <a:ext cx="972000" cy="33139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8DE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金门</a:t>
              </a:r>
            </a:p>
          </p:txBody>
        </p: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5ECC5A28-1D08-1E4C-8DBC-B3323544CCE6}"/>
                </a:ext>
              </a:extLst>
            </p:cNvPr>
            <p:cNvCxnSpPr>
              <a:cxnSpLocks/>
              <a:stCxn id="53" idx="1"/>
              <a:endCxn id="75" idx="3"/>
            </p:cNvCxnSpPr>
            <p:nvPr/>
          </p:nvCxnSpPr>
          <p:spPr bwMode="auto">
            <a:xfrm rot="10800000">
              <a:off x="1834897" y="3058285"/>
              <a:ext cx="1012620" cy="709418"/>
            </a:xfrm>
            <a:prstGeom prst="bentConnector3">
              <a:avLst>
                <a:gd name="adj1" fmla="val 50000"/>
              </a:avLst>
            </a:prstGeom>
            <a:solidFill>
              <a:srgbClr val="FFFF99"/>
            </a:solidFill>
            <a:ln w="25400" cap="flat" cmpd="sng" algn="ctr">
              <a:solidFill>
                <a:sysClr val="windowText" lastClr="000000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</p:grp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854A00C-BBB3-B24C-9332-0E0F88BF5A20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 bwMode="auto">
          <a:xfrm>
            <a:off x="6328147" y="4229942"/>
            <a:ext cx="1174298" cy="156831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CF72B27C-46B5-F84C-AA77-6379A879ED3F}"/>
              </a:ext>
            </a:extLst>
          </p:cNvPr>
          <p:cNvSpPr/>
          <p:nvPr/>
        </p:nvSpPr>
        <p:spPr bwMode="auto">
          <a:xfrm>
            <a:off x="7502445" y="3302429"/>
            <a:ext cx="1219696" cy="33418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UserCenter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745BD6A9-B9E2-8D41-9D93-7DAC16531406}"/>
              </a:ext>
            </a:extLst>
          </p:cNvPr>
          <p:cNvCxnSpPr>
            <a:cxnSpLocks/>
            <a:stCxn id="53" idx="3"/>
            <a:endCxn id="78" idx="1"/>
          </p:cNvCxnSpPr>
          <p:nvPr/>
        </p:nvCxnSpPr>
        <p:spPr bwMode="auto">
          <a:xfrm flipV="1">
            <a:off x="6328147" y="3469523"/>
            <a:ext cx="1174298" cy="760419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6EB6E5B0-0E42-F843-9B21-B3FCD053BCA9}"/>
              </a:ext>
            </a:extLst>
          </p:cNvPr>
          <p:cNvSpPr/>
          <p:nvPr/>
        </p:nvSpPr>
        <p:spPr bwMode="auto">
          <a:xfrm>
            <a:off x="3287688" y="5749548"/>
            <a:ext cx="946486" cy="3313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bs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0B6A79-44B9-F545-B84C-1CF6787FE00A}"/>
              </a:ext>
            </a:extLst>
          </p:cNvPr>
          <p:cNvSpPr/>
          <p:nvPr/>
        </p:nvSpPr>
        <p:spPr bwMode="auto">
          <a:xfrm>
            <a:off x="4295800" y="5749548"/>
            <a:ext cx="946486" cy="3313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闪投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C87A30E-594A-7D45-999F-98F08E7B8BC6}"/>
              </a:ext>
            </a:extLst>
          </p:cNvPr>
          <p:cNvSpPr/>
          <p:nvPr/>
        </p:nvSpPr>
        <p:spPr bwMode="auto">
          <a:xfrm>
            <a:off x="5411201" y="5749548"/>
            <a:ext cx="946486" cy="3313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GD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A311A83-D919-1943-A275-617EB3B82E59}"/>
              </a:ext>
            </a:extLst>
          </p:cNvPr>
          <p:cNvSpPr/>
          <p:nvPr/>
        </p:nvSpPr>
        <p:spPr bwMode="auto">
          <a:xfrm>
            <a:off x="3363622" y="5014035"/>
            <a:ext cx="1394830" cy="27604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Buget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server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47029EAA-FBF2-6E4E-96FB-C78CC127FD06}"/>
              </a:ext>
            </a:extLst>
          </p:cNvPr>
          <p:cNvCxnSpPr>
            <a:cxnSpLocks/>
            <a:stCxn id="83" idx="3"/>
          </p:cNvCxnSpPr>
          <p:nvPr/>
        </p:nvCxnSpPr>
        <p:spPr bwMode="auto">
          <a:xfrm flipV="1">
            <a:off x="4758452" y="5150209"/>
            <a:ext cx="505539" cy="1848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A18D62C6-BC57-1641-A25E-FB6CC031B797}"/>
              </a:ext>
            </a:extLst>
          </p:cNvPr>
          <p:cNvSpPr/>
          <p:nvPr/>
        </p:nvSpPr>
        <p:spPr bwMode="auto">
          <a:xfrm>
            <a:off x="3374137" y="4354050"/>
            <a:ext cx="948043" cy="33434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adrest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4299FB9F-95E7-8A4A-9C27-5A33C7AFC4DC}"/>
              </a:ext>
            </a:extLst>
          </p:cNvPr>
          <p:cNvCxnSpPr>
            <a:cxnSpLocks/>
            <a:stCxn id="85" idx="3"/>
            <a:endCxn id="53" idx="1"/>
          </p:cNvCxnSpPr>
          <p:nvPr/>
        </p:nvCxnSpPr>
        <p:spPr bwMode="auto">
          <a:xfrm flipV="1">
            <a:off x="4322180" y="4229942"/>
            <a:ext cx="1028241" cy="29128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DD93861-7615-8C48-88ED-DDBA3DCBC6F0}"/>
              </a:ext>
            </a:extLst>
          </p:cNvPr>
          <p:cNvSpPr/>
          <p:nvPr/>
        </p:nvSpPr>
        <p:spPr bwMode="auto">
          <a:xfrm>
            <a:off x="2783632" y="908720"/>
            <a:ext cx="6234118" cy="2003053"/>
          </a:xfrm>
          <a:prstGeom prst="roundRect">
            <a:avLst/>
          </a:prstGeom>
          <a:solidFill>
            <a:srgbClr val="FFFF99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>
              <a:buClr>
                <a:srgbClr val="2318DE"/>
              </a:buClr>
              <a:buSzPct val="100000"/>
            </a:pPr>
            <a:endParaRPr lang="zh-CN" altLang="en-US" sz="1400" dirty="0">
              <a:solidFill>
                <a:prstClr val="black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9C4D2B5-DF96-5542-BD89-E9829E586D85}"/>
              </a:ext>
            </a:extLst>
          </p:cNvPr>
          <p:cNvSpPr txBox="1"/>
          <p:nvPr/>
        </p:nvSpPr>
        <p:spPr>
          <a:xfrm>
            <a:off x="2821697" y="10564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流量接入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A5C5CF1-113A-7F47-B59C-14CCAA30202D}"/>
              </a:ext>
            </a:extLst>
          </p:cNvPr>
          <p:cNvSpPr txBox="1"/>
          <p:nvPr/>
        </p:nvSpPr>
        <p:spPr>
          <a:xfrm>
            <a:off x="2740383" y="5328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广告检索</a:t>
            </a:r>
          </a:p>
        </p:txBody>
      </p: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5AC2C710-D418-5747-9D3A-E47F4BCBF17E}"/>
              </a:ext>
            </a:extLst>
          </p:cNvPr>
          <p:cNvCxnSpPr>
            <a:cxnSpLocks/>
            <a:endCxn id="80" idx="0"/>
          </p:cNvCxnSpPr>
          <p:nvPr/>
        </p:nvCxnSpPr>
        <p:spPr bwMode="auto">
          <a:xfrm rot="10800000" flipV="1">
            <a:off x="3760932" y="5575390"/>
            <a:ext cx="2257491" cy="174158"/>
          </a:xfrm>
          <a:prstGeom prst="bentConnector2">
            <a:avLst/>
          </a:prstGeom>
          <a:solidFill>
            <a:srgbClr val="FFFF99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23E9918-36C8-D545-8561-7BB3593C0796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>
            <a:off x="4769043" y="5562262"/>
            <a:ext cx="0" cy="18728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2266A379-027F-1B4C-A79F-4FDCF2FC80D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86467" y="5557529"/>
            <a:ext cx="347529" cy="2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F067C9A-9BEE-774C-B097-FE3E29CCA0B8}"/>
              </a:ext>
            </a:extLst>
          </p:cNvPr>
          <p:cNvSpPr/>
          <p:nvPr/>
        </p:nvSpPr>
        <p:spPr bwMode="auto">
          <a:xfrm>
            <a:off x="6528048" y="5749548"/>
            <a:ext cx="946486" cy="3313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adplus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06F9852-C73D-7043-84B9-9757459B186C}"/>
              </a:ext>
            </a:extLst>
          </p:cNvPr>
          <p:cNvSpPr/>
          <p:nvPr/>
        </p:nvSpPr>
        <p:spPr bwMode="auto">
          <a:xfrm>
            <a:off x="7608168" y="5749548"/>
            <a:ext cx="1084437" cy="3313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interestbs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6F40F1DA-2CDB-D647-BA28-8DDDE171D361}"/>
              </a:ext>
            </a:extLst>
          </p:cNvPr>
          <p:cNvCxnSpPr>
            <a:cxnSpLocks/>
            <a:endCxn id="104" idx="0"/>
          </p:cNvCxnSpPr>
          <p:nvPr/>
        </p:nvCxnSpPr>
        <p:spPr bwMode="auto">
          <a:xfrm rot="16200000" flipH="1">
            <a:off x="6893614" y="5641871"/>
            <a:ext cx="174158" cy="41196"/>
          </a:xfrm>
          <a:prstGeom prst="bentConnector3">
            <a:avLst>
              <a:gd name="adj1" fmla="val -1046"/>
            </a:avLst>
          </a:prstGeom>
          <a:solidFill>
            <a:srgbClr val="FFFF99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C7B91F1B-25E0-9845-B88C-F930D5FD3FE9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>
            <a:off x="5894518" y="5575388"/>
            <a:ext cx="2255869" cy="174160"/>
          </a:xfrm>
          <a:prstGeom prst="bentConnector2">
            <a:avLst/>
          </a:prstGeom>
          <a:solidFill>
            <a:srgbClr val="FFFF99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685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F79229-1BCB-004E-B43D-80228B5D3BF5}"/>
              </a:ext>
            </a:extLst>
          </p:cNvPr>
          <p:cNvSpPr/>
          <p:nvPr/>
        </p:nvSpPr>
        <p:spPr>
          <a:xfrm>
            <a:off x="0" y="2492894"/>
            <a:ext cx="12192000" cy="965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332427-FF73-1D4F-8374-2C3BD290F62E}"/>
              </a:ext>
            </a:extLst>
          </p:cNvPr>
          <p:cNvSpPr txBox="1"/>
          <p:nvPr/>
        </p:nvSpPr>
        <p:spPr>
          <a:xfrm>
            <a:off x="335360" y="2652588"/>
            <a:ext cx="67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Remix</a:t>
            </a:r>
            <a:r>
              <a:rPr lang="zh-CN" altLang="en-US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3600" b="1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8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424EAED7-1EAE-8048-99AB-A0DF2D43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39" y="176213"/>
            <a:ext cx="56765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 </a:t>
            </a:r>
            <a:r>
              <a:rPr lang="en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Remix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框架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DC123B7-9C64-E44B-A567-38F390BC3E6D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C49B9-A775-114D-AA9A-0F45B816D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50" y="1512954"/>
            <a:ext cx="3858935" cy="1834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EC8918-71E6-6C45-B131-D94FE8345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8" y="2199521"/>
            <a:ext cx="3454400" cy="3987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C4077F8-C634-B24F-BE36-52640BD7B936}"/>
              </a:ext>
            </a:extLst>
          </p:cNvPr>
          <p:cNvSpPr/>
          <p:nvPr/>
        </p:nvSpPr>
        <p:spPr>
          <a:xfrm>
            <a:off x="368300" y="908261"/>
            <a:ext cx="11632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Remix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分为不同的</a:t>
            </a:r>
            <a:r>
              <a:rPr lang="en-US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phase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phase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之间按顺序串行执行，每个</a:t>
            </a:r>
            <a:r>
              <a:rPr lang="en-US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phase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又包含很多</a:t>
            </a:r>
            <a:r>
              <a:rPr lang="en-US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Module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，一个</a:t>
            </a:r>
            <a:r>
              <a:rPr lang="en-US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phase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之内的</a:t>
            </a:r>
            <a:r>
              <a:rPr lang="en" altLang="zh-CN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Module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并行执行。初始化和加载由配置文件</a:t>
            </a:r>
            <a:r>
              <a:rPr lang="en" altLang="zh-CN" sz="2400" dirty="0" err="1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modules.conf</a:t>
            </a:r>
            <a:r>
              <a:rPr lang="zh-CN" altLang="en-US" sz="2400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进行设置。</a:t>
            </a:r>
            <a:endParaRPr lang="zh-CN" altLang="en-US" sz="2400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052E58-BCE5-0E4C-9A04-C808D042C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691" y="1721431"/>
            <a:ext cx="2448272" cy="437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9C0190-7F99-4041-9D6F-96AC25941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680" y="4209263"/>
            <a:ext cx="3683081" cy="19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424EAED7-1EAE-8048-99AB-A0DF2D43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39" y="176213"/>
            <a:ext cx="56765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 </a:t>
            </a:r>
            <a:r>
              <a:rPr lang="en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Remix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框架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DC123B7-9C64-E44B-A567-38F390BC3E6D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781CAC-F2CC-0E45-A8E6-31BFF5DCCCB6}"/>
              </a:ext>
            </a:extLst>
          </p:cNvPr>
          <p:cNvSpPr/>
          <p:nvPr/>
        </p:nvSpPr>
        <p:spPr>
          <a:xfrm>
            <a:off x="378584" y="1124744"/>
            <a:ext cx="116220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每个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BaseModule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都有自己配套的进程数据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ModBaseProcData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和检索环境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ModBaseQueryContext</a:t>
            </a:r>
            <a:r>
              <a:rPr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M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odBaseQueryContext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用于存放每个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module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的数据。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QueryContext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ModBaseQueryContext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的集合，管理了全部</a:t>
            </a:r>
            <a:r>
              <a:rPr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Module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对应的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ModBaseQueryContext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l"/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每个运行</a:t>
            </a:r>
            <a:r>
              <a:rPr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remix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框架的模块都有一个</a:t>
            </a:r>
            <a:r>
              <a:rPr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Searcher</a:t>
            </a:r>
            <a:r>
              <a:rPr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维护多个检索线程环境，每个线程一个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QueryContext</a:t>
            </a:r>
            <a:r>
              <a:rPr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通过线程索引可以获取其对应的</a:t>
            </a:r>
            <a:r>
              <a:rPr lang="en" altLang="zh-CN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QueryContext</a:t>
            </a:r>
            <a:endParaRPr lang="e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D40A55-22B4-CC48-8BDD-6023CA35E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82" y="2060848"/>
            <a:ext cx="6299539" cy="5760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418C0D-3E57-E54B-8DE0-89DA659828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1"/>
          <a:stretch/>
        </p:blipFill>
        <p:spPr>
          <a:xfrm>
            <a:off x="1919536" y="4359750"/>
            <a:ext cx="8137432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F79229-1BCB-004E-B43D-80228B5D3BF5}"/>
              </a:ext>
            </a:extLst>
          </p:cNvPr>
          <p:cNvSpPr/>
          <p:nvPr/>
        </p:nvSpPr>
        <p:spPr>
          <a:xfrm>
            <a:off x="0" y="2492894"/>
            <a:ext cx="12192000" cy="965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332427-FF73-1D4F-8374-2C3BD290F62E}"/>
              </a:ext>
            </a:extLst>
          </p:cNvPr>
          <p:cNvSpPr txBox="1"/>
          <p:nvPr/>
        </p:nvSpPr>
        <p:spPr>
          <a:xfrm>
            <a:off x="335360" y="2652588"/>
            <a:ext cx="67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Feedas</a:t>
            </a:r>
            <a:r>
              <a:rPr lang="zh-CN" altLang="en-US" sz="3600" b="1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3600" b="1" dirty="0">
              <a:solidFill>
                <a:srgbClr val="1616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0326EA8-C05F-F04C-B268-FAA17A50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872"/>
            <a:ext cx="12192000" cy="2438400"/>
          </a:xfrm>
          <a:prstGeom prst="rect">
            <a:avLst/>
          </a:prstGeom>
        </p:spPr>
      </p:pic>
      <p:sp>
        <p:nvSpPr>
          <p:cNvPr id="9" name="TextBox 27">
            <a:extLst>
              <a:ext uri="{FF2B5EF4-FFF2-40B4-BE49-F238E27FC236}">
                <a16:creationId xmlns:a16="http://schemas.microsoft.com/office/drawing/2014/main" id="{424EAED7-1EAE-8048-99AB-A0DF2D43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39" y="176213"/>
            <a:ext cx="56765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 </a:t>
            </a:r>
            <a:r>
              <a:rPr lang="en" altLang="zh-CN" sz="3000" b="1" dirty="0" err="1">
                <a:solidFill>
                  <a:srgbClr val="161616"/>
                </a:solidFill>
                <a:latin typeface="微软雅黑" panose="020B0503020204020204" pitchFamily="34" charset="-122"/>
              </a:rPr>
              <a:t>Feedas</a:t>
            </a:r>
            <a:r>
              <a:rPr lang="zh-CN" altLang="en-US" sz="3000" b="1" dirty="0">
                <a:solidFill>
                  <a:srgbClr val="161616"/>
                </a:solidFill>
                <a:latin typeface="微软雅黑" panose="020B0503020204020204" pitchFamily="34" charset="-122"/>
              </a:rPr>
              <a:t>流程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DC123B7-9C64-E44B-A567-38F390BC3E6D}"/>
              </a:ext>
            </a:extLst>
          </p:cNvPr>
          <p:cNvSpPr>
            <a:spLocks/>
          </p:cNvSpPr>
          <p:nvPr/>
        </p:nvSpPr>
        <p:spPr bwMode="auto">
          <a:xfrm>
            <a:off x="368300" y="176213"/>
            <a:ext cx="474662" cy="560387"/>
          </a:xfrm>
          <a:custGeom>
            <a:avLst/>
            <a:gdLst>
              <a:gd name="T0" fmla="*/ 2147483646 w 574"/>
              <a:gd name="T1" fmla="*/ 2147483646 h 681"/>
              <a:gd name="T2" fmla="*/ 2147483646 w 574"/>
              <a:gd name="T3" fmla="*/ 2147483646 h 681"/>
              <a:gd name="T4" fmla="*/ 2147483646 w 574"/>
              <a:gd name="T5" fmla="*/ 2147483646 h 681"/>
              <a:gd name="T6" fmla="*/ 2147483646 w 574"/>
              <a:gd name="T7" fmla="*/ 2147483646 h 681"/>
              <a:gd name="T8" fmla="*/ 2147483646 w 574"/>
              <a:gd name="T9" fmla="*/ 2147483646 h 681"/>
              <a:gd name="T10" fmla="*/ 2147483646 w 574"/>
              <a:gd name="T11" fmla="*/ 2147483646 h 681"/>
              <a:gd name="T12" fmla="*/ 2147483646 w 574"/>
              <a:gd name="T13" fmla="*/ 2147483646 h 681"/>
              <a:gd name="T14" fmla="*/ 2147483646 w 574"/>
              <a:gd name="T15" fmla="*/ 2147483646 h 681"/>
              <a:gd name="T16" fmla="*/ 2147483646 w 574"/>
              <a:gd name="T17" fmla="*/ 0 h 681"/>
              <a:gd name="T18" fmla="*/ 2147483646 w 574"/>
              <a:gd name="T19" fmla="*/ 2147483646 h 681"/>
              <a:gd name="T20" fmla="*/ 2147483646 w 574"/>
              <a:gd name="T21" fmla="*/ 2147483646 h 681"/>
              <a:gd name="T22" fmla="*/ 2147483646 w 574"/>
              <a:gd name="T23" fmla="*/ 2147483646 h 681"/>
              <a:gd name="T24" fmla="*/ 2147483646 w 574"/>
              <a:gd name="T25" fmla="*/ 2147483646 h 681"/>
              <a:gd name="T26" fmla="*/ 2147483646 w 574"/>
              <a:gd name="T27" fmla="*/ 2147483646 h 681"/>
              <a:gd name="T28" fmla="*/ 2147483646 w 574"/>
              <a:gd name="T29" fmla="*/ 2147483646 h 681"/>
              <a:gd name="T30" fmla="*/ 2147483646 w 574"/>
              <a:gd name="T31" fmla="*/ 2147483646 h 681"/>
              <a:gd name="T32" fmla="*/ 2147483646 w 574"/>
              <a:gd name="T33" fmla="*/ 2147483646 h 681"/>
              <a:gd name="T34" fmla="*/ 2147483646 w 574"/>
              <a:gd name="T35" fmla="*/ 2147483646 h 681"/>
              <a:gd name="T36" fmla="*/ 2147483646 w 574"/>
              <a:gd name="T37" fmla="*/ 2147483646 h 681"/>
              <a:gd name="T38" fmla="*/ 0 w 574"/>
              <a:gd name="T39" fmla="*/ 2147483646 h 681"/>
              <a:gd name="T40" fmla="*/ 2147483646 w 574"/>
              <a:gd name="T41" fmla="*/ 2147483646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Baidu HR">
      <a:dk1>
        <a:srgbClr val="000000"/>
      </a:dk1>
      <a:lt1>
        <a:srgbClr val="FFFFFF"/>
      </a:lt1>
      <a:dk2>
        <a:srgbClr val="B1AEF6"/>
      </a:dk2>
      <a:lt2>
        <a:srgbClr val="D8D8D8"/>
      </a:lt2>
      <a:accent1>
        <a:srgbClr val="E10602"/>
      </a:accent1>
      <a:accent2>
        <a:srgbClr val="2932E1"/>
      </a:accent2>
      <a:accent3>
        <a:srgbClr val="CC9900"/>
      </a:accent3>
      <a:accent4>
        <a:srgbClr val="993366"/>
      </a:accent4>
      <a:accent5>
        <a:srgbClr val="B2C1DB"/>
      </a:accent5>
      <a:accent6>
        <a:srgbClr val="938953"/>
      </a:accent6>
      <a:hlink>
        <a:srgbClr val="0000FF"/>
      </a:hlink>
      <a:folHlink>
        <a:srgbClr val="800080"/>
      </a:folHlink>
    </a:clrScheme>
    <a:fontScheme name="我的最爱">
      <a:majorFont>
        <a:latin typeface="Cambria"/>
        <a:ea typeface="宋体"/>
        <a:cs typeface=""/>
      </a:majorFont>
      <a:minorFont>
        <a:latin typeface="Calibri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>
            <a:solidFill>
              <a:srgbClr val="000000"/>
            </a:solidFill>
            <a:latin typeface="微软雅黑"/>
            <a:ea typeface="微软雅黑"/>
            <a:cs typeface="微软雅黑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百度-EE-模板" id="{B3A2B2B0-40C4-4F3C-A84D-B29B5B45AB17}" vid="{97102FAA-3893-49DF-B6BA-7682E7918C06}"/>
    </a:ext>
  </a:extLst>
</a:theme>
</file>

<file path=ppt/theme/theme2.xml><?xml version="1.0" encoding="utf-8"?>
<a:theme xmlns:a="http://schemas.openxmlformats.org/drawingml/2006/main" name="1_主题1">
  <a:themeElements>
    <a:clrScheme name="Baidu HR">
      <a:dk1>
        <a:srgbClr val="000000"/>
      </a:dk1>
      <a:lt1>
        <a:srgbClr val="FFFFFF"/>
      </a:lt1>
      <a:dk2>
        <a:srgbClr val="B1AEF6"/>
      </a:dk2>
      <a:lt2>
        <a:srgbClr val="D8D8D8"/>
      </a:lt2>
      <a:accent1>
        <a:srgbClr val="E10602"/>
      </a:accent1>
      <a:accent2>
        <a:srgbClr val="2932E1"/>
      </a:accent2>
      <a:accent3>
        <a:srgbClr val="CC9900"/>
      </a:accent3>
      <a:accent4>
        <a:srgbClr val="993366"/>
      </a:accent4>
      <a:accent5>
        <a:srgbClr val="B2C1DB"/>
      </a:accent5>
      <a:accent6>
        <a:srgbClr val="938953"/>
      </a:accent6>
      <a:hlink>
        <a:srgbClr val="0000FF"/>
      </a:hlink>
      <a:folHlink>
        <a:srgbClr val="800080"/>
      </a:folHlink>
    </a:clrScheme>
    <a:fontScheme name="我的字体">
      <a:majorFont>
        <a:latin typeface="Arial"/>
        <a:ea typeface="微软雅黑 Light"/>
        <a:cs typeface=""/>
      </a:majorFont>
      <a:minorFont>
        <a:latin typeface="Arial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>
            <a:solidFill>
              <a:srgbClr val="000000"/>
            </a:solidFill>
            <a:latin typeface="微软雅黑"/>
            <a:ea typeface="微软雅黑"/>
            <a:cs typeface="微软雅黑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百度-EE-模板" id="{B3A2B2B0-40C4-4F3C-A84D-B29B5B45AB17}" vid="{97102FAA-3893-49DF-B6BA-7682E7918C06}"/>
    </a:ext>
  </a:extLst>
</a:theme>
</file>

<file path=ppt/theme/theme3.xml><?xml version="1.0" encoding="utf-8"?>
<a:theme xmlns:a="http://schemas.openxmlformats.org/drawingml/2006/main" name="1_自定义设计方案">
  <a:themeElements>
    <a:clrScheme name="Baidu HR">
      <a:dk1>
        <a:srgbClr val="000000"/>
      </a:dk1>
      <a:lt1>
        <a:srgbClr val="FFFFFF"/>
      </a:lt1>
      <a:dk2>
        <a:srgbClr val="B1AEF6"/>
      </a:dk2>
      <a:lt2>
        <a:srgbClr val="D8D8D8"/>
      </a:lt2>
      <a:accent1>
        <a:srgbClr val="E10602"/>
      </a:accent1>
      <a:accent2>
        <a:srgbClr val="2932E1"/>
      </a:accent2>
      <a:accent3>
        <a:srgbClr val="CC9900"/>
      </a:accent3>
      <a:accent4>
        <a:srgbClr val="993366"/>
      </a:accent4>
      <a:accent5>
        <a:srgbClr val="B2C1DB"/>
      </a:accent5>
      <a:accent6>
        <a:srgbClr val="938953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百度-EE-模板" id="{B3A2B2B0-40C4-4F3C-A84D-B29B5B45AB17}" vid="{7A881368-0779-4247-BCDC-F92E5EA3436B}"/>
    </a:ext>
  </a:extLst>
</a:theme>
</file>

<file path=ppt/theme/theme4.xml><?xml version="1.0" encoding="utf-8"?>
<a:theme xmlns:a="http://schemas.openxmlformats.org/drawingml/2006/main" name="2_主题1">
  <a:themeElements>
    <a:clrScheme name="Baidu HR">
      <a:dk1>
        <a:srgbClr val="000000"/>
      </a:dk1>
      <a:lt1>
        <a:srgbClr val="FFFFFF"/>
      </a:lt1>
      <a:dk2>
        <a:srgbClr val="B1AEF6"/>
      </a:dk2>
      <a:lt2>
        <a:srgbClr val="D8D8D8"/>
      </a:lt2>
      <a:accent1>
        <a:srgbClr val="E10602"/>
      </a:accent1>
      <a:accent2>
        <a:srgbClr val="2932E1"/>
      </a:accent2>
      <a:accent3>
        <a:srgbClr val="CC9900"/>
      </a:accent3>
      <a:accent4>
        <a:srgbClr val="993366"/>
      </a:accent4>
      <a:accent5>
        <a:srgbClr val="B2C1DB"/>
      </a:accent5>
      <a:accent6>
        <a:srgbClr val="938953"/>
      </a:accent6>
      <a:hlink>
        <a:srgbClr val="0000FF"/>
      </a:hlink>
      <a:folHlink>
        <a:srgbClr val="800080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>
            <a:solidFill>
              <a:srgbClr val="000000"/>
            </a:solidFill>
            <a:latin typeface="微软雅黑"/>
            <a:ea typeface="微软雅黑"/>
            <a:cs typeface="微软雅黑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百度-EE-模板" id="{B3A2B2B0-40C4-4F3C-A84D-B29B5B45AB17}" vid="{E4AE07D7-B183-4B47-BD75-D93641ED9F37}"/>
    </a:ext>
  </a:extLst>
</a:theme>
</file>

<file path=ppt/theme/theme5.xml><?xml version="1.0" encoding="utf-8"?>
<a:theme xmlns:a="http://schemas.openxmlformats.org/drawingml/2006/main" name="3_主题1">
  <a:themeElements>
    <a:clrScheme name="Baidu HR">
      <a:dk1>
        <a:srgbClr val="000000"/>
      </a:dk1>
      <a:lt1>
        <a:srgbClr val="FFFFFF"/>
      </a:lt1>
      <a:dk2>
        <a:srgbClr val="B1AEF6"/>
      </a:dk2>
      <a:lt2>
        <a:srgbClr val="D8D8D8"/>
      </a:lt2>
      <a:accent1>
        <a:srgbClr val="E10602"/>
      </a:accent1>
      <a:accent2>
        <a:srgbClr val="2932E1"/>
      </a:accent2>
      <a:accent3>
        <a:srgbClr val="CC9900"/>
      </a:accent3>
      <a:accent4>
        <a:srgbClr val="993366"/>
      </a:accent4>
      <a:accent5>
        <a:srgbClr val="B2C1DB"/>
      </a:accent5>
      <a:accent6>
        <a:srgbClr val="938953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>
            <a:solidFill>
              <a:srgbClr val="000000"/>
            </a:solidFill>
            <a:latin typeface="微软雅黑"/>
            <a:ea typeface="微软雅黑"/>
            <a:cs typeface="微软雅黑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百度-EE-模板" id="{B3A2B2B0-40C4-4F3C-A84D-B29B5B45AB17}" vid="{491B0C64-063F-4ECF-A7FF-458A20C371CE}"/>
    </a:ext>
  </a:extLst>
</a:theme>
</file>

<file path=ppt/theme/theme6.xml><?xml version="1.0" encoding="utf-8"?>
<a:theme xmlns:a="http://schemas.openxmlformats.org/drawingml/2006/main" name="12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175579</TotalTime>
  <Words>4924</Words>
  <Application>Microsoft Macintosh PowerPoint</Application>
  <PresentationFormat>宽屏</PresentationFormat>
  <Paragraphs>516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DengXian</vt:lpstr>
      <vt:lpstr>DengXian Light</vt:lpstr>
      <vt:lpstr>黑体</vt:lpstr>
      <vt:lpstr>宋体</vt:lpstr>
      <vt:lpstr>宋体</vt:lpstr>
      <vt:lpstr>微软雅黑</vt:lpstr>
      <vt:lpstr>微软雅黑 Light</vt:lpstr>
      <vt:lpstr>Arial</vt:lpstr>
      <vt:lpstr>Calibri</vt:lpstr>
      <vt:lpstr>Cambria</vt:lpstr>
      <vt:lpstr>Franklin Gothic Book</vt:lpstr>
      <vt:lpstr>Franklin Gothic Medium</vt:lpstr>
      <vt:lpstr>Helvetica Neue</vt:lpstr>
      <vt:lpstr>Verdana</vt:lpstr>
      <vt:lpstr>Wingdings</vt:lpstr>
      <vt:lpstr>主题1</vt:lpstr>
      <vt:lpstr>1_主题1</vt:lpstr>
      <vt:lpstr>1_自定义设计方案</vt:lpstr>
      <vt:lpstr>2_主题1</vt:lpstr>
      <vt:lpstr>3_主题1</vt:lpstr>
      <vt:lpstr>123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4066</cp:revision>
  <dcterms:created xsi:type="dcterms:W3CDTF">2005-07-11T03:26:51Z</dcterms:created>
  <dcterms:modified xsi:type="dcterms:W3CDTF">2019-11-04T10:58:25Z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4eed1396-652e-48af-a096-58850838b021-2">
    <vt:lpwstr>d86f3f1a2cc153d78dfc310669114734</vt:lpwstr>
  </property>
</Properties>
</file>