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9"/>
  </p:notesMasterIdLst>
  <p:handoutMasterIdLst>
    <p:handoutMasterId r:id="rId50"/>
  </p:handoutMasterIdLst>
  <p:sldIdLst>
    <p:sldId id="258" r:id="rId2"/>
    <p:sldId id="444" r:id="rId3"/>
    <p:sldId id="454" r:id="rId4"/>
    <p:sldId id="453" r:id="rId5"/>
    <p:sldId id="459" r:id="rId6"/>
    <p:sldId id="445" r:id="rId7"/>
    <p:sldId id="455" r:id="rId8"/>
    <p:sldId id="384" r:id="rId9"/>
    <p:sldId id="418" r:id="rId10"/>
    <p:sldId id="446" r:id="rId11"/>
    <p:sldId id="351" r:id="rId12"/>
    <p:sldId id="310" r:id="rId13"/>
    <p:sldId id="312" r:id="rId14"/>
    <p:sldId id="389" r:id="rId15"/>
    <p:sldId id="458" r:id="rId16"/>
    <p:sldId id="419" r:id="rId17"/>
    <p:sldId id="390" r:id="rId18"/>
    <p:sldId id="316" r:id="rId19"/>
    <p:sldId id="318" r:id="rId20"/>
    <p:sldId id="460" r:id="rId21"/>
    <p:sldId id="319" r:id="rId22"/>
    <p:sldId id="394" r:id="rId23"/>
    <p:sldId id="441" r:id="rId24"/>
    <p:sldId id="442" r:id="rId25"/>
    <p:sldId id="400" r:id="rId26"/>
    <p:sldId id="403" r:id="rId27"/>
    <p:sldId id="456" r:id="rId28"/>
    <p:sldId id="448" r:id="rId29"/>
    <p:sldId id="374" r:id="rId30"/>
    <p:sldId id="447" r:id="rId31"/>
    <p:sldId id="457" r:id="rId32"/>
    <p:sldId id="422" r:id="rId33"/>
    <p:sldId id="461" r:id="rId34"/>
    <p:sldId id="423" r:id="rId35"/>
    <p:sldId id="439" r:id="rId36"/>
    <p:sldId id="424" r:id="rId37"/>
    <p:sldId id="425" r:id="rId38"/>
    <p:sldId id="462" r:id="rId39"/>
    <p:sldId id="426" r:id="rId40"/>
    <p:sldId id="433" r:id="rId41"/>
    <p:sldId id="464" r:id="rId42"/>
    <p:sldId id="463" r:id="rId43"/>
    <p:sldId id="429" r:id="rId44"/>
    <p:sldId id="449" r:id="rId45"/>
    <p:sldId id="450" r:id="rId46"/>
    <p:sldId id="451" r:id="rId47"/>
    <p:sldId id="376" r:id="rId48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Shanshan(QA-ST)" initials="W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55864" autoAdjust="0"/>
  </p:normalViewPr>
  <p:slideViewPr>
    <p:cSldViewPr snapToGrid="0">
      <p:cViewPr varScale="1">
        <p:scale>
          <a:sx n="59" d="100"/>
          <a:sy n="59" d="100"/>
        </p:scale>
        <p:origin x="16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2" y="40624"/>
    </p:cViewPr>
  </p:outlineViewPr>
  <p:notesTextViewPr>
    <p:cViewPr>
      <p:scale>
        <a:sx n="160" d="100"/>
        <a:sy n="16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411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153AC-10B4-4FEE-B185-A053E3078086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E553E01F-E789-47DE-B0E9-AACC98E859D9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sz="2000" b="0" dirty="0"/>
            <a:t>Feed</a:t>
          </a:r>
          <a:r>
            <a:rPr lang="zh-CN" altLang="en-US" sz="2000" b="0" dirty="0"/>
            <a:t>广告投放整体架构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99FD7C-38A4-42AD-A278-85F0DDFFC739}" type="parTrans" cxnId="{F1A3D9B1-64E8-4184-A849-6C681A6F14A8}">
      <dgm:prSet/>
      <dgm:spPr/>
      <dgm:t>
        <a:bodyPr/>
        <a:lstStyle/>
        <a:p>
          <a:endParaRPr lang="zh-CN" altLang="en-US"/>
        </a:p>
      </dgm:t>
    </dgm:pt>
    <dgm:pt modelId="{23D62BD4-3C59-43D1-A353-1364973C3CAD}" type="sibTrans" cxnId="{F1A3D9B1-64E8-4184-A849-6C681A6F14A8}">
      <dgm:prSet/>
      <dgm:spPr/>
      <dgm:t>
        <a:bodyPr/>
        <a:lstStyle/>
        <a:p>
          <a:endParaRPr lang="zh-CN" altLang="en-US"/>
        </a:p>
      </dgm:t>
    </dgm:pt>
    <dgm:pt modelId="{1ABAA24E-268B-4811-831D-956797CB7994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en-US" altLang="zh-Hans" sz="2000">
              <a:latin typeface="微软雅黑" panose="020B0503020204020204" pitchFamily="34" charset="-122"/>
              <a:ea typeface="微软雅黑" panose="020B0503020204020204" pitchFamily="34" charset="-122"/>
            </a:rPr>
            <a:t>Remix</a:t>
          </a:r>
          <a:r>
            <a:rPr lang="zh-Han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endParaRPr lang="en-US" altLang="zh-Han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5347D-AD94-44B4-B57A-28DC1189B5E0}" type="parTrans" cxnId="{7591E19D-4A4F-48B4-A6D3-59D12743EF39}">
      <dgm:prSet/>
      <dgm:spPr/>
      <dgm:t>
        <a:bodyPr/>
        <a:lstStyle/>
        <a:p>
          <a:endParaRPr lang="zh-CN" altLang="en-US"/>
        </a:p>
      </dgm:t>
    </dgm:pt>
    <dgm:pt modelId="{9F97D041-AB28-484A-8D08-273857244798}" type="sibTrans" cxnId="{7591E19D-4A4F-48B4-A6D3-59D12743EF39}">
      <dgm:prSet/>
      <dgm:spPr/>
      <dgm:t>
        <a:bodyPr/>
        <a:lstStyle/>
        <a:p>
          <a:endParaRPr lang="zh-CN" altLang="en-US"/>
        </a:p>
      </dgm:t>
    </dgm:pt>
    <dgm:pt modelId="{5AA1DFCB-6B62-4A57-9134-625DADB3BDB4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3. Feedas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gm:t>
    </dgm:pt>
    <dgm:pt modelId="{13001DA0-C8CE-4950-8086-BC33B3F8CE61}" type="parTrans" cxnId="{F0790BCA-74A9-468F-BAAC-04BDF091BB87}">
      <dgm:prSet/>
      <dgm:spPr/>
      <dgm:t>
        <a:bodyPr/>
        <a:lstStyle/>
        <a:p>
          <a:endParaRPr lang="zh-CN" altLang="en-US"/>
        </a:p>
      </dgm:t>
    </dgm:pt>
    <dgm:pt modelId="{9C7EC153-1951-45CB-896B-228109F71BAE}" type="sibTrans" cxnId="{F0790BCA-74A9-468F-BAAC-04BDF091BB87}">
      <dgm:prSet/>
      <dgm:spPr/>
      <dgm:t>
        <a:bodyPr/>
        <a:lstStyle/>
        <a:p>
          <a:endParaRPr lang="zh-CN" altLang="en-US"/>
        </a:p>
      </dgm:t>
    </dgm:pt>
    <dgm:pt modelId="{1780942C-202C-4B6E-84B7-E6588ADF4E29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4. strategy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插件详解</a:t>
          </a:r>
        </a:p>
      </dgm:t>
    </dgm:pt>
    <dgm:pt modelId="{88342A11-ACDB-4FF1-9875-1E55DBAFE080}" type="parTrans" cxnId="{E59AD73D-273E-4DFF-8B3A-3BC1C985180D}">
      <dgm:prSet/>
      <dgm:spPr/>
      <dgm:t>
        <a:bodyPr/>
        <a:lstStyle/>
        <a:p>
          <a:endParaRPr lang="zh-CN" altLang="en-US"/>
        </a:p>
      </dgm:t>
    </dgm:pt>
    <dgm:pt modelId="{EA878540-E191-420D-9804-4BD22BCDC056}" type="sibTrans" cxnId="{E59AD73D-273E-4DFF-8B3A-3BC1C985180D}">
      <dgm:prSet/>
      <dgm:spPr/>
      <dgm:t>
        <a:bodyPr/>
        <a:lstStyle/>
        <a:p>
          <a:endParaRPr lang="zh-CN" altLang="en-US"/>
        </a:p>
      </dgm:t>
    </dgm:pt>
    <dgm:pt modelId="{690A05A7-F49B-4936-8ED3-F4B7B50E17C0}" type="pres">
      <dgm:prSet presAssocID="{00E153AC-10B4-4FEE-B185-A053E3078086}" presName="linear" presStyleCnt="0">
        <dgm:presLayoutVars>
          <dgm:dir/>
          <dgm:animLvl val="lvl"/>
          <dgm:resizeHandles val="exact"/>
        </dgm:presLayoutVars>
      </dgm:prSet>
      <dgm:spPr/>
    </dgm:pt>
    <dgm:pt modelId="{B86C673B-01A2-4A92-A45C-FD8CF3D145ED}" type="pres">
      <dgm:prSet presAssocID="{E553E01F-E789-47DE-B0E9-AACC98E859D9}" presName="parentLin" presStyleCnt="0"/>
      <dgm:spPr/>
    </dgm:pt>
    <dgm:pt modelId="{2486718A-06A5-4DFD-B3C3-602ADAB2A88E}" type="pres">
      <dgm:prSet presAssocID="{E553E01F-E789-47DE-B0E9-AACC98E859D9}" presName="parentLeftMargin" presStyleLbl="node1" presStyleIdx="0" presStyleCnt="4"/>
      <dgm:spPr/>
    </dgm:pt>
    <dgm:pt modelId="{1F6BFD90-A7FF-4A87-995E-E5C4BF709B47}" type="pres">
      <dgm:prSet presAssocID="{E553E01F-E789-47DE-B0E9-AACC98E859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9D83A6-5F29-4FD7-A2E2-FC1CB8F27D5E}" type="pres">
      <dgm:prSet presAssocID="{E553E01F-E789-47DE-B0E9-AACC98E859D9}" presName="negativeSpace" presStyleCnt="0"/>
      <dgm:spPr/>
    </dgm:pt>
    <dgm:pt modelId="{56879048-1EA8-4797-9E0E-5D3DEE2D7E5A}" type="pres">
      <dgm:prSet presAssocID="{E553E01F-E789-47DE-B0E9-AACC98E859D9}" presName="childText" presStyleLbl="conFgAcc1" presStyleIdx="0" presStyleCnt="4">
        <dgm:presLayoutVars>
          <dgm:bulletEnabled val="1"/>
        </dgm:presLayoutVars>
      </dgm:prSet>
      <dgm:spPr/>
    </dgm:pt>
    <dgm:pt modelId="{94566570-3EEE-444D-AF38-CC739ABE543F}" type="pres">
      <dgm:prSet presAssocID="{23D62BD4-3C59-43D1-A353-1364973C3CAD}" presName="spaceBetweenRectangles" presStyleCnt="0"/>
      <dgm:spPr/>
    </dgm:pt>
    <dgm:pt modelId="{171F1896-07C9-456F-87B5-73EED2B955D0}" type="pres">
      <dgm:prSet presAssocID="{1ABAA24E-268B-4811-831D-956797CB7994}" presName="parentLin" presStyleCnt="0"/>
      <dgm:spPr/>
    </dgm:pt>
    <dgm:pt modelId="{0F4969DD-AA29-43DB-B8BF-895FA4564E06}" type="pres">
      <dgm:prSet presAssocID="{1ABAA24E-268B-4811-831D-956797CB7994}" presName="parentLeftMargin" presStyleLbl="node1" presStyleIdx="0" presStyleCnt="4"/>
      <dgm:spPr/>
    </dgm:pt>
    <dgm:pt modelId="{518F8ECF-28BA-44AD-B29D-66CE4C7D4A3E}" type="pres">
      <dgm:prSet presAssocID="{1ABAA24E-268B-4811-831D-956797CB79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38630F-5E57-43FE-A1DE-2F5676402A47}" type="pres">
      <dgm:prSet presAssocID="{1ABAA24E-268B-4811-831D-956797CB7994}" presName="negativeSpace" presStyleCnt="0"/>
      <dgm:spPr/>
    </dgm:pt>
    <dgm:pt modelId="{8EAD3D80-46EB-4BAF-B017-1903D69CD5EB}" type="pres">
      <dgm:prSet presAssocID="{1ABAA24E-268B-4811-831D-956797CB7994}" presName="childText" presStyleLbl="conFgAcc1" presStyleIdx="1" presStyleCnt="4">
        <dgm:presLayoutVars>
          <dgm:bulletEnabled val="1"/>
        </dgm:presLayoutVars>
      </dgm:prSet>
      <dgm:spPr/>
    </dgm:pt>
    <dgm:pt modelId="{A96A79B0-2741-4B6E-AC39-BDB0BF403B2C}" type="pres">
      <dgm:prSet presAssocID="{9F97D041-AB28-484A-8D08-273857244798}" presName="spaceBetweenRectangles" presStyleCnt="0"/>
      <dgm:spPr/>
    </dgm:pt>
    <dgm:pt modelId="{81473779-A907-4994-8F00-F89B28E0A442}" type="pres">
      <dgm:prSet presAssocID="{5AA1DFCB-6B62-4A57-9134-625DADB3BDB4}" presName="parentLin" presStyleCnt="0"/>
      <dgm:spPr/>
    </dgm:pt>
    <dgm:pt modelId="{B99A8145-3261-4C4C-8C59-94D9D2A80001}" type="pres">
      <dgm:prSet presAssocID="{5AA1DFCB-6B62-4A57-9134-625DADB3BDB4}" presName="parentLeftMargin" presStyleLbl="node1" presStyleIdx="1" presStyleCnt="4"/>
      <dgm:spPr/>
    </dgm:pt>
    <dgm:pt modelId="{DCA4185A-1455-4E50-AA02-CBCDA7486DD9}" type="pres">
      <dgm:prSet presAssocID="{5AA1DFCB-6B62-4A57-9134-625DADB3BD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8A5B7A-5309-4491-B8AD-1538C8F5C2F3}" type="pres">
      <dgm:prSet presAssocID="{5AA1DFCB-6B62-4A57-9134-625DADB3BDB4}" presName="negativeSpace" presStyleCnt="0"/>
      <dgm:spPr/>
    </dgm:pt>
    <dgm:pt modelId="{834FFB1B-BF38-4B5C-AB56-11192DB5A5D8}" type="pres">
      <dgm:prSet presAssocID="{5AA1DFCB-6B62-4A57-9134-625DADB3BDB4}" presName="childText" presStyleLbl="conFgAcc1" presStyleIdx="2" presStyleCnt="4">
        <dgm:presLayoutVars>
          <dgm:bulletEnabled val="1"/>
        </dgm:presLayoutVars>
      </dgm:prSet>
      <dgm:spPr/>
    </dgm:pt>
    <dgm:pt modelId="{5AF25AEB-E0EC-40B0-BCD2-F89F65A19F3C}" type="pres">
      <dgm:prSet presAssocID="{9C7EC153-1951-45CB-896B-228109F71BAE}" presName="spaceBetweenRectangles" presStyleCnt="0"/>
      <dgm:spPr/>
    </dgm:pt>
    <dgm:pt modelId="{851082F2-2C37-458F-A971-30E1245E9E55}" type="pres">
      <dgm:prSet presAssocID="{1780942C-202C-4B6E-84B7-E6588ADF4E29}" presName="parentLin" presStyleCnt="0"/>
      <dgm:spPr/>
    </dgm:pt>
    <dgm:pt modelId="{75FB9A6A-C472-4E01-A712-DF0DFD691411}" type="pres">
      <dgm:prSet presAssocID="{1780942C-202C-4B6E-84B7-E6588ADF4E29}" presName="parentLeftMargin" presStyleLbl="node1" presStyleIdx="2" presStyleCnt="4"/>
      <dgm:spPr/>
    </dgm:pt>
    <dgm:pt modelId="{3092B5AF-99D9-4298-A995-8EFDC6C0C121}" type="pres">
      <dgm:prSet presAssocID="{1780942C-202C-4B6E-84B7-E6588ADF4E2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E2E0D39-B54D-4436-A5F0-214C54342A4F}" type="pres">
      <dgm:prSet presAssocID="{1780942C-202C-4B6E-84B7-E6588ADF4E29}" presName="negativeSpace" presStyleCnt="0"/>
      <dgm:spPr/>
    </dgm:pt>
    <dgm:pt modelId="{531C9F5C-84F2-45CE-98C7-F105F79FC36E}" type="pres">
      <dgm:prSet presAssocID="{1780942C-202C-4B6E-84B7-E6588ADF4E2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8DBD05-178B-4192-96DF-401DC186BD9C}" type="presOf" srcId="{00E153AC-10B4-4FEE-B185-A053E3078086}" destId="{690A05A7-F49B-4936-8ED3-F4B7B50E17C0}" srcOrd="0" destOrd="0" presId="urn:microsoft.com/office/officeart/2005/8/layout/list1"/>
    <dgm:cxn modelId="{E59AD73D-273E-4DFF-8B3A-3BC1C985180D}" srcId="{00E153AC-10B4-4FEE-B185-A053E3078086}" destId="{1780942C-202C-4B6E-84B7-E6588ADF4E29}" srcOrd="3" destOrd="0" parTransId="{88342A11-ACDB-4FF1-9875-1E55DBAFE080}" sibTransId="{EA878540-E191-420D-9804-4BD22BCDC056}"/>
    <dgm:cxn modelId="{174AE13F-C59E-4EC0-A290-F3C3EDB8DF38}" type="presOf" srcId="{1ABAA24E-268B-4811-831D-956797CB7994}" destId="{0F4969DD-AA29-43DB-B8BF-895FA4564E06}" srcOrd="0" destOrd="0" presId="urn:microsoft.com/office/officeart/2005/8/layout/list1"/>
    <dgm:cxn modelId="{8F17955C-B913-4251-84A3-B04216BD4099}" type="presOf" srcId="{1780942C-202C-4B6E-84B7-E6588ADF4E29}" destId="{3092B5AF-99D9-4298-A995-8EFDC6C0C121}" srcOrd="1" destOrd="0" presId="urn:microsoft.com/office/officeart/2005/8/layout/list1"/>
    <dgm:cxn modelId="{B4254C80-4123-43CE-A5B6-57160A0F0CC0}" type="presOf" srcId="{5AA1DFCB-6B62-4A57-9134-625DADB3BDB4}" destId="{B99A8145-3261-4C4C-8C59-94D9D2A80001}" srcOrd="0" destOrd="0" presId="urn:microsoft.com/office/officeart/2005/8/layout/list1"/>
    <dgm:cxn modelId="{AD5F4287-6081-40AF-B3FC-BBE55CD00026}" type="presOf" srcId="{1ABAA24E-268B-4811-831D-956797CB7994}" destId="{518F8ECF-28BA-44AD-B29D-66CE4C7D4A3E}" srcOrd="1" destOrd="0" presId="urn:microsoft.com/office/officeart/2005/8/layout/list1"/>
    <dgm:cxn modelId="{7591E19D-4A4F-48B4-A6D3-59D12743EF39}" srcId="{00E153AC-10B4-4FEE-B185-A053E3078086}" destId="{1ABAA24E-268B-4811-831D-956797CB7994}" srcOrd="1" destOrd="0" parTransId="{1AB5347D-AD94-44B4-B57A-28DC1189B5E0}" sibTransId="{9F97D041-AB28-484A-8D08-273857244798}"/>
    <dgm:cxn modelId="{3DE1EAA2-D516-44ED-8683-0112D47A0AB0}" type="presOf" srcId="{5AA1DFCB-6B62-4A57-9134-625DADB3BDB4}" destId="{DCA4185A-1455-4E50-AA02-CBCDA7486DD9}" srcOrd="1" destOrd="0" presId="urn:microsoft.com/office/officeart/2005/8/layout/list1"/>
    <dgm:cxn modelId="{C75790AE-4521-4A43-9A9E-1CFAADA8A9A1}" type="presOf" srcId="{E553E01F-E789-47DE-B0E9-AACC98E859D9}" destId="{1F6BFD90-A7FF-4A87-995E-E5C4BF709B47}" srcOrd="1" destOrd="0" presId="urn:microsoft.com/office/officeart/2005/8/layout/list1"/>
    <dgm:cxn modelId="{804ECCAF-8BB1-4AB6-8650-D15B6DCA1C6E}" type="presOf" srcId="{1780942C-202C-4B6E-84B7-E6588ADF4E29}" destId="{75FB9A6A-C472-4E01-A712-DF0DFD691411}" srcOrd="0" destOrd="0" presId="urn:microsoft.com/office/officeart/2005/8/layout/list1"/>
    <dgm:cxn modelId="{F1A3D9B1-64E8-4184-A849-6C681A6F14A8}" srcId="{00E153AC-10B4-4FEE-B185-A053E3078086}" destId="{E553E01F-E789-47DE-B0E9-AACC98E859D9}" srcOrd="0" destOrd="0" parTransId="{4299FD7C-38A4-42AD-A278-85F0DDFFC739}" sibTransId="{23D62BD4-3C59-43D1-A353-1364973C3CAD}"/>
    <dgm:cxn modelId="{2E8EE8BF-8BB6-4319-AAE5-1BDBCA3AF304}" type="presOf" srcId="{E553E01F-E789-47DE-B0E9-AACC98E859D9}" destId="{2486718A-06A5-4DFD-B3C3-602ADAB2A88E}" srcOrd="0" destOrd="0" presId="urn:microsoft.com/office/officeart/2005/8/layout/list1"/>
    <dgm:cxn modelId="{F0790BCA-74A9-468F-BAAC-04BDF091BB87}" srcId="{00E153AC-10B4-4FEE-B185-A053E3078086}" destId="{5AA1DFCB-6B62-4A57-9134-625DADB3BDB4}" srcOrd="2" destOrd="0" parTransId="{13001DA0-C8CE-4950-8086-BC33B3F8CE61}" sibTransId="{9C7EC153-1951-45CB-896B-228109F71BAE}"/>
    <dgm:cxn modelId="{9885DB44-9B85-45A8-9E5F-1A586E75A964}" type="presParOf" srcId="{690A05A7-F49B-4936-8ED3-F4B7B50E17C0}" destId="{B86C673B-01A2-4A92-A45C-FD8CF3D145ED}" srcOrd="0" destOrd="0" presId="urn:microsoft.com/office/officeart/2005/8/layout/list1"/>
    <dgm:cxn modelId="{415CF88B-5930-40FF-BC7F-6F1AC5708FC8}" type="presParOf" srcId="{B86C673B-01A2-4A92-A45C-FD8CF3D145ED}" destId="{2486718A-06A5-4DFD-B3C3-602ADAB2A88E}" srcOrd="0" destOrd="0" presId="urn:microsoft.com/office/officeart/2005/8/layout/list1"/>
    <dgm:cxn modelId="{3CB2C997-BD03-4BF6-A805-A6997BC85C62}" type="presParOf" srcId="{B86C673B-01A2-4A92-A45C-FD8CF3D145ED}" destId="{1F6BFD90-A7FF-4A87-995E-E5C4BF709B47}" srcOrd="1" destOrd="0" presId="urn:microsoft.com/office/officeart/2005/8/layout/list1"/>
    <dgm:cxn modelId="{F2C23B16-C9FF-4783-A14C-3E73BA3B166F}" type="presParOf" srcId="{690A05A7-F49B-4936-8ED3-F4B7B50E17C0}" destId="{309D83A6-5F29-4FD7-A2E2-FC1CB8F27D5E}" srcOrd="1" destOrd="0" presId="urn:microsoft.com/office/officeart/2005/8/layout/list1"/>
    <dgm:cxn modelId="{85B732E2-DA2D-40F7-8A10-45AE2BC8879D}" type="presParOf" srcId="{690A05A7-F49B-4936-8ED3-F4B7B50E17C0}" destId="{56879048-1EA8-4797-9E0E-5D3DEE2D7E5A}" srcOrd="2" destOrd="0" presId="urn:microsoft.com/office/officeart/2005/8/layout/list1"/>
    <dgm:cxn modelId="{EA15EF90-23E9-4918-B4FB-BBBF81E960C0}" type="presParOf" srcId="{690A05A7-F49B-4936-8ED3-F4B7B50E17C0}" destId="{94566570-3EEE-444D-AF38-CC739ABE543F}" srcOrd="3" destOrd="0" presId="urn:microsoft.com/office/officeart/2005/8/layout/list1"/>
    <dgm:cxn modelId="{409CFC77-D572-438E-913F-2E40EDD42D36}" type="presParOf" srcId="{690A05A7-F49B-4936-8ED3-F4B7B50E17C0}" destId="{171F1896-07C9-456F-87B5-73EED2B955D0}" srcOrd="4" destOrd="0" presId="urn:microsoft.com/office/officeart/2005/8/layout/list1"/>
    <dgm:cxn modelId="{47ABB56A-802E-41FC-817C-E7B65869FED9}" type="presParOf" srcId="{171F1896-07C9-456F-87B5-73EED2B955D0}" destId="{0F4969DD-AA29-43DB-B8BF-895FA4564E06}" srcOrd="0" destOrd="0" presId="urn:microsoft.com/office/officeart/2005/8/layout/list1"/>
    <dgm:cxn modelId="{17C9B85A-2811-404D-963A-09B680529192}" type="presParOf" srcId="{171F1896-07C9-456F-87B5-73EED2B955D0}" destId="{518F8ECF-28BA-44AD-B29D-66CE4C7D4A3E}" srcOrd="1" destOrd="0" presId="urn:microsoft.com/office/officeart/2005/8/layout/list1"/>
    <dgm:cxn modelId="{C2012E04-C528-460D-B6A0-D4FDFF338DF7}" type="presParOf" srcId="{690A05A7-F49B-4936-8ED3-F4B7B50E17C0}" destId="{B738630F-5E57-43FE-A1DE-2F5676402A47}" srcOrd="5" destOrd="0" presId="urn:microsoft.com/office/officeart/2005/8/layout/list1"/>
    <dgm:cxn modelId="{533FD53B-2C4A-4672-9F0C-C2C90A4B2682}" type="presParOf" srcId="{690A05A7-F49B-4936-8ED3-F4B7B50E17C0}" destId="{8EAD3D80-46EB-4BAF-B017-1903D69CD5EB}" srcOrd="6" destOrd="0" presId="urn:microsoft.com/office/officeart/2005/8/layout/list1"/>
    <dgm:cxn modelId="{2D42CBF6-5EA1-45E8-94B5-066E699E74A4}" type="presParOf" srcId="{690A05A7-F49B-4936-8ED3-F4B7B50E17C0}" destId="{A96A79B0-2741-4B6E-AC39-BDB0BF403B2C}" srcOrd="7" destOrd="0" presId="urn:microsoft.com/office/officeart/2005/8/layout/list1"/>
    <dgm:cxn modelId="{7C19ADE7-E6D7-44D5-9EE9-64BAC0A3262E}" type="presParOf" srcId="{690A05A7-F49B-4936-8ED3-F4B7B50E17C0}" destId="{81473779-A907-4994-8F00-F89B28E0A442}" srcOrd="8" destOrd="0" presId="urn:microsoft.com/office/officeart/2005/8/layout/list1"/>
    <dgm:cxn modelId="{EAB4F7EC-3926-471F-AAF3-96555202BD23}" type="presParOf" srcId="{81473779-A907-4994-8F00-F89B28E0A442}" destId="{B99A8145-3261-4C4C-8C59-94D9D2A80001}" srcOrd="0" destOrd="0" presId="urn:microsoft.com/office/officeart/2005/8/layout/list1"/>
    <dgm:cxn modelId="{DDFAF531-A40E-41C5-89BB-56764EB50DF6}" type="presParOf" srcId="{81473779-A907-4994-8F00-F89B28E0A442}" destId="{DCA4185A-1455-4E50-AA02-CBCDA7486DD9}" srcOrd="1" destOrd="0" presId="urn:microsoft.com/office/officeart/2005/8/layout/list1"/>
    <dgm:cxn modelId="{C951B7DC-1016-4590-BB68-8F810BB7255B}" type="presParOf" srcId="{690A05A7-F49B-4936-8ED3-F4B7B50E17C0}" destId="{108A5B7A-5309-4491-B8AD-1538C8F5C2F3}" srcOrd="9" destOrd="0" presId="urn:microsoft.com/office/officeart/2005/8/layout/list1"/>
    <dgm:cxn modelId="{6C2E7BED-240E-4B92-B677-1C35BF7581A6}" type="presParOf" srcId="{690A05A7-F49B-4936-8ED3-F4B7B50E17C0}" destId="{834FFB1B-BF38-4B5C-AB56-11192DB5A5D8}" srcOrd="10" destOrd="0" presId="urn:microsoft.com/office/officeart/2005/8/layout/list1"/>
    <dgm:cxn modelId="{98E4A781-7AD0-4D29-BE4C-232D35C21C88}" type="presParOf" srcId="{690A05A7-F49B-4936-8ED3-F4B7B50E17C0}" destId="{5AF25AEB-E0EC-40B0-BCD2-F89F65A19F3C}" srcOrd="11" destOrd="0" presId="urn:microsoft.com/office/officeart/2005/8/layout/list1"/>
    <dgm:cxn modelId="{64F8F6C2-5444-4B75-9DFA-30BB907A0D07}" type="presParOf" srcId="{690A05A7-F49B-4936-8ED3-F4B7B50E17C0}" destId="{851082F2-2C37-458F-A971-30E1245E9E55}" srcOrd="12" destOrd="0" presId="urn:microsoft.com/office/officeart/2005/8/layout/list1"/>
    <dgm:cxn modelId="{D7EA9913-0C80-4D24-A9AC-01C13F06A5AE}" type="presParOf" srcId="{851082F2-2C37-458F-A971-30E1245E9E55}" destId="{75FB9A6A-C472-4E01-A712-DF0DFD691411}" srcOrd="0" destOrd="0" presId="urn:microsoft.com/office/officeart/2005/8/layout/list1"/>
    <dgm:cxn modelId="{4D85C864-394F-4952-BA34-52210358788E}" type="presParOf" srcId="{851082F2-2C37-458F-A971-30E1245E9E55}" destId="{3092B5AF-99D9-4298-A995-8EFDC6C0C121}" srcOrd="1" destOrd="0" presId="urn:microsoft.com/office/officeart/2005/8/layout/list1"/>
    <dgm:cxn modelId="{AE432A10-A6B3-48B6-84DF-650BD8BDD931}" type="presParOf" srcId="{690A05A7-F49B-4936-8ED3-F4B7B50E17C0}" destId="{AE2E0D39-B54D-4436-A5F0-214C54342A4F}" srcOrd="13" destOrd="0" presId="urn:microsoft.com/office/officeart/2005/8/layout/list1"/>
    <dgm:cxn modelId="{99D7FFC8-119F-4F03-A665-8F0F55C154D7}" type="presParOf" srcId="{690A05A7-F49B-4936-8ED3-F4B7B50E17C0}" destId="{531C9F5C-84F2-45CE-98C7-F105F79FC36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E153AC-10B4-4FEE-B185-A053E3078086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E553E01F-E789-47DE-B0E9-AACC98E859D9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sz="2000" b="0" dirty="0"/>
            <a:t>Feed</a:t>
          </a:r>
          <a:r>
            <a:rPr lang="zh-CN" altLang="en-US" sz="2000" b="0" dirty="0"/>
            <a:t>广告投放整体架构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99FD7C-38A4-42AD-A278-85F0DDFFC739}" type="parTrans" cxnId="{F1A3D9B1-64E8-4184-A849-6C681A6F14A8}">
      <dgm:prSet/>
      <dgm:spPr/>
      <dgm:t>
        <a:bodyPr/>
        <a:lstStyle/>
        <a:p>
          <a:endParaRPr lang="zh-CN" altLang="en-US"/>
        </a:p>
      </dgm:t>
    </dgm:pt>
    <dgm:pt modelId="{23D62BD4-3C59-43D1-A353-1364973C3CAD}" type="sibTrans" cxnId="{F1A3D9B1-64E8-4184-A849-6C681A6F14A8}">
      <dgm:prSet/>
      <dgm:spPr/>
      <dgm:t>
        <a:bodyPr/>
        <a:lstStyle/>
        <a:p>
          <a:endParaRPr lang="zh-CN" altLang="en-US"/>
        </a:p>
      </dgm:t>
    </dgm:pt>
    <dgm:pt modelId="{1ABAA24E-268B-4811-831D-956797CB7994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en-US" altLang="zh-Hans" sz="2000">
              <a:latin typeface="微软雅黑" panose="020B0503020204020204" pitchFamily="34" charset="-122"/>
              <a:ea typeface="微软雅黑" panose="020B0503020204020204" pitchFamily="34" charset="-122"/>
            </a:rPr>
            <a:t>Remix</a:t>
          </a:r>
          <a:r>
            <a:rPr lang="zh-Han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endParaRPr lang="en-US" altLang="zh-Han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5347D-AD94-44B4-B57A-28DC1189B5E0}" type="parTrans" cxnId="{7591E19D-4A4F-48B4-A6D3-59D12743EF39}">
      <dgm:prSet/>
      <dgm:spPr/>
      <dgm:t>
        <a:bodyPr/>
        <a:lstStyle/>
        <a:p>
          <a:endParaRPr lang="zh-CN" altLang="en-US"/>
        </a:p>
      </dgm:t>
    </dgm:pt>
    <dgm:pt modelId="{9F97D041-AB28-484A-8D08-273857244798}" type="sibTrans" cxnId="{7591E19D-4A4F-48B4-A6D3-59D12743EF39}">
      <dgm:prSet/>
      <dgm:spPr/>
      <dgm:t>
        <a:bodyPr/>
        <a:lstStyle/>
        <a:p>
          <a:endParaRPr lang="zh-CN" altLang="en-US"/>
        </a:p>
      </dgm:t>
    </dgm:pt>
    <dgm:pt modelId="{5AA1DFCB-6B62-4A57-9134-625DADB3BDB4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3. Feedas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gm:t>
    </dgm:pt>
    <dgm:pt modelId="{13001DA0-C8CE-4950-8086-BC33B3F8CE61}" type="parTrans" cxnId="{F0790BCA-74A9-468F-BAAC-04BDF091BB87}">
      <dgm:prSet/>
      <dgm:spPr/>
      <dgm:t>
        <a:bodyPr/>
        <a:lstStyle/>
        <a:p>
          <a:endParaRPr lang="zh-CN" altLang="en-US"/>
        </a:p>
      </dgm:t>
    </dgm:pt>
    <dgm:pt modelId="{9C7EC153-1951-45CB-896B-228109F71BAE}" type="sibTrans" cxnId="{F0790BCA-74A9-468F-BAAC-04BDF091BB87}">
      <dgm:prSet/>
      <dgm:spPr/>
      <dgm:t>
        <a:bodyPr/>
        <a:lstStyle/>
        <a:p>
          <a:endParaRPr lang="zh-CN" altLang="en-US"/>
        </a:p>
      </dgm:t>
    </dgm:pt>
    <dgm:pt modelId="{1780942C-202C-4B6E-84B7-E6588ADF4E29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4. strategy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插件详解</a:t>
          </a:r>
        </a:p>
      </dgm:t>
    </dgm:pt>
    <dgm:pt modelId="{88342A11-ACDB-4FF1-9875-1E55DBAFE080}" type="parTrans" cxnId="{E59AD73D-273E-4DFF-8B3A-3BC1C985180D}">
      <dgm:prSet/>
      <dgm:spPr/>
      <dgm:t>
        <a:bodyPr/>
        <a:lstStyle/>
        <a:p>
          <a:endParaRPr lang="zh-CN" altLang="en-US"/>
        </a:p>
      </dgm:t>
    </dgm:pt>
    <dgm:pt modelId="{EA878540-E191-420D-9804-4BD22BCDC056}" type="sibTrans" cxnId="{E59AD73D-273E-4DFF-8B3A-3BC1C985180D}">
      <dgm:prSet/>
      <dgm:spPr/>
      <dgm:t>
        <a:bodyPr/>
        <a:lstStyle/>
        <a:p>
          <a:endParaRPr lang="zh-CN" altLang="en-US"/>
        </a:p>
      </dgm:t>
    </dgm:pt>
    <dgm:pt modelId="{690A05A7-F49B-4936-8ED3-F4B7B50E17C0}" type="pres">
      <dgm:prSet presAssocID="{00E153AC-10B4-4FEE-B185-A053E3078086}" presName="linear" presStyleCnt="0">
        <dgm:presLayoutVars>
          <dgm:dir/>
          <dgm:animLvl val="lvl"/>
          <dgm:resizeHandles val="exact"/>
        </dgm:presLayoutVars>
      </dgm:prSet>
      <dgm:spPr/>
    </dgm:pt>
    <dgm:pt modelId="{B86C673B-01A2-4A92-A45C-FD8CF3D145ED}" type="pres">
      <dgm:prSet presAssocID="{E553E01F-E789-47DE-B0E9-AACC98E859D9}" presName="parentLin" presStyleCnt="0"/>
      <dgm:spPr/>
    </dgm:pt>
    <dgm:pt modelId="{2486718A-06A5-4DFD-B3C3-602ADAB2A88E}" type="pres">
      <dgm:prSet presAssocID="{E553E01F-E789-47DE-B0E9-AACC98E859D9}" presName="parentLeftMargin" presStyleLbl="node1" presStyleIdx="0" presStyleCnt="4"/>
      <dgm:spPr/>
    </dgm:pt>
    <dgm:pt modelId="{1F6BFD90-A7FF-4A87-995E-E5C4BF709B47}" type="pres">
      <dgm:prSet presAssocID="{E553E01F-E789-47DE-B0E9-AACC98E859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9D83A6-5F29-4FD7-A2E2-FC1CB8F27D5E}" type="pres">
      <dgm:prSet presAssocID="{E553E01F-E789-47DE-B0E9-AACC98E859D9}" presName="negativeSpace" presStyleCnt="0"/>
      <dgm:spPr/>
    </dgm:pt>
    <dgm:pt modelId="{56879048-1EA8-4797-9E0E-5D3DEE2D7E5A}" type="pres">
      <dgm:prSet presAssocID="{E553E01F-E789-47DE-B0E9-AACC98E859D9}" presName="childText" presStyleLbl="conFgAcc1" presStyleIdx="0" presStyleCnt="4">
        <dgm:presLayoutVars>
          <dgm:bulletEnabled val="1"/>
        </dgm:presLayoutVars>
      </dgm:prSet>
      <dgm:spPr/>
    </dgm:pt>
    <dgm:pt modelId="{94566570-3EEE-444D-AF38-CC739ABE543F}" type="pres">
      <dgm:prSet presAssocID="{23D62BD4-3C59-43D1-A353-1364973C3CAD}" presName="spaceBetweenRectangles" presStyleCnt="0"/>
      <dgm:spPr/>
    </dgm:pt>
    <dgm:pt modelId="{171F1896-07C9-456F-87B5-73EED2B955D0}" type="pres">
      <dgm:prSet presAssocID="{1ABAA24E-268B-4811-831D-956797CB7994}" presName="parentLin" presStyleCnt="0"/>
      <dgm:spPr/>
    </dgm:pt>
    <dgm:pt modelId="{0F4969DD-AA29-43DB-B8BF-895FA4564E06}" type="pres">
      <dgm:prSet presAssocID="{1ABAA24E-268B-4811-831D-956797CB7994}" presName="parentLeftMargin" presStyleLbl="node1" presStyleIdx="0" presStyleCnt="4"/>
      <dgm:spPr/>
    </dgm:pt>
    <dgm:pt modelId="{518F8ECF-28BA-44AD-B29D-66CE4C7D4A3E}" type="pres">
      <dgm:prSet presAssocID="{1ABAA24E-268B-4811-831D-956797CB79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38630F-5E57-43FE-A1DE-2F5676402A47}" type="pres">
      <dgm:prSet presAssocID="{1ABAA24E-268B-4811-831D-956797CB7994}" presName="negativeSpace" presStyleCnt="0"/>
      <dgm:spPr/>
    </dgm:pt>
    <dgm:pt modelId="{8EAD3D80-46EB-4BAF-B017-1903D69CD5EB}" type="pres">
      <dgm:prSet presAssocID="{1ABAA24E-268B-4811-831D-956797CB7994}" presName="childText" presStyleLbl="conFgAcc1" presStyleIdx="1" presStyleCnt="4">
        <dgm:presLayoutVars>
          <dgm:bulletEnabled val="1"/>
        </dgm:presLayoutVars>
      </dgm:prSet>
      <dgm:spPr/>
    </dgm:pt>
    <dgm:pt modelId="{A96A79B0-2741-4B6E-AC39-BDB0BF403B2C}" type="pres">
      <dgm:prSet presAssocID="{9F97D041-AB28-484A-8D08-273857244798}" presName="spaceBetweenRectangles" presStyleCnt="0"/>
      <dgm:spPr/>
    </dgm:pt>
    <dgm:pt modelId="{81473779-A907-4994-8F00-F89B28E0A442}" type="pres">
      <dgm:prSet presAssocID="{5AA1DFCB-6B62-4A57-9134-625DADB3BDB4}" presName="parentLin" presStyleCnt="0"/>
      <dgm:spPr/>
    </dgm:pt>
    <dgm:pt modelId="{B99A8145-3261-4C4C-8C59-94D9D2A80001}" type="pres">
      <dgm:prSet presAssocID="{5AA1DFCB-6B62-4A57-9134-625DADB3BDB4}" presName="parentLeftMargin" presStyleLbl="node1" presStyleIdx="1" presStyleCnt="4"/>
      <dgm:spPr/>
    </dgm:pt>
    <dgm:pt modelId="{DCA4185A-1455-4E50-AA02-CBCDA7486DD9}" type="pres">
      <dgm:prSet presAssocID="{5AA1DFCB-6B62-4A57-9134-625DADB3BD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8A5B7A-5309-4491-B8AD-1538C8F5C2F3}" type="pres">
      <dgm:prSet presAssocID="{5AA1DFCB-6B62-4A57-9134-625DADB3BDB4}" presName="negativeSpace" presStyleCnt="0"/>
      <dgm:spPr/>
    </dgm:pt>
    <dgm:pt modelId="{834FFB1B-BF38-4B5C-AB56-11192DB5A5D8}" type="pres">
      <dgm:prSet presAssocID="{5AA1DFCB-6B62-4A57-9134-625DADB3BDB4}" presName="childText" presStyleLbl="conFgAcc1" presStyleIdx="2" presStyleCnt="4">
        <dgm:presLayoutVars>
          <dgm:bulletEnabled val="1"/>
        </dgm:presLayoutVars>
      </dgm:prSet>
      <dgm:spPr/>
    </dgm:pt>
    <dgm:pt modelId="{5AF25AEB-E0EC-40B0-BCD2-F89F65A19F3C}" type="pres">
      <dgm:prSet presAssocID="{9C7EC153-1951-45CB-896B-228109F71BAE}" presName="spaceBetweenRectangles" presStyleCnt="0"/>
      <dgm:spPr/>
    </dgm:pt>
    <dgm:pt modelId="{851082F2-2C37-458F-A971-30E1245E9E55}" type="pres">
      <dgm:prSet presAssocID="{1780942C-202C-4B6E-84B7-E6588ADF4E29}" presName="parentLin" presStyleCnt="0"/>
      <dgm:spPr/>
    </dgm:pt>
    <dgm:pt modelId="{75FB9A6A-C472-4E01-A712-DF0DFD691411}" type="pres">
      <dgm:prSet presAssocID="{1780942C-202C-4B6E-84B7-E6588ADF4E29}" presName="parentLeftMargin" presStyleLbl="node1" presStyleIdx="2" presStyleCnt="4"/>
      <dgm:spPr/>
    </dgm:pt>
    <dgm:pt modelId="{3092B5AF-99D9-4298-A995-8EFDC6C0C121}" type="pres">
      <dgm:prSet presAssocID="{1780942C-202C-4B6E-84B7-E6588ADF4E2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E2E0D39-B54D-4436-A5F0-214C54342A4F}" type="pres">
      <dgm:prSet presAssocID="{1780942C-202C-4B6E-84B7-E6588ADF4E29}" presName="negativeSpace" presStyleCnt="0"/>
      <dgm:spPr/>
    </dgm:pt>
    <dgm:pt modelId="{531C9F5C-84F2-45CE-98C7-F105F79FC36E}" type="pres">
      <dgm:prSet presAssocID="{1780942C-202C-4B6E-84B7-E6588ADF4E2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8DBD05-178B-4192-96DF-401DC186BD9C}" type="presOf" srcId="{00E153AC-10B4-4FEE-B185-A053E3078086}" destId="{690A05A7-F49B-4936-8ED3-F4B7B50E17C0}" srcOrd="0" destOrd="0" presId="urn:microsoft.com/office/officeart/2005/8/layout/list1"/>
    <dgm:cxn modelId="{E59AD73D-273E-4DFF-8B3A-3BC1C985180D}" srcId="{00E153AC-10B4-4FEE-B185-A053E3078086}" destId="{1780942C-202C-4B6E-84B7-E6588ADF4E29}" srcOrd="3" destOrd="0" parTransId="{88342A11-ACDB-4FF1-9875-1E55DBAFE080}" sibTransId="{EA878540-E191-420D-9804-4BD22BCDC056}"/>
    <dgm:cxn modelId="{174AE13F-C59E-4EC0-A290-F3C3EDB8DF38}" type="presOf" srcId="{1ABAA24E-268B-4811-831D-956797CB7994}" destId="{0F4969DD-AA29-43DB-B8BF-895FA4564E06}" srcOrd="0" destOrd="0" presId="urn:microsoft.com/office/officeart/2005/8/layout/list1"/>
    <dgm:cxn modelId="{8F17955C-B913-4251-84A3-B04216BD4099}" type="presOf" srcId="{1780942C-202C-4B6E-84B7-E6588ADF4E29}" destId="{3092B5AF-99D9-4298-A995-8EFDC6C0C121}" srcOrd="1" destOrd="0" presId="urn:microsoft.com/office/officeart/2005/8/layout/list1"/>
    <dgm:cxn modelId="{B4254C80-4123-43CE-A5B6-57160A0F0CC0}" type="presOf" srcId="{5AA1DFCB-6B62-4A57-9134-625DADB3BDB4}" destId="{B99A8145-3261-4C4C-8C59-94D9D2A80001}" srcOrd="0" destOrd="0" presId="urn:microsoft.com/office/officeart/2005/8/layout/list1"/>
    <dgm:cxn modelId="{AD5F4287-6081-40AF-B3FC-BBE55CD00026}" type="presOf" srcId="{1ABAA24E-268B-4811-831D-956797CB7994}" destId="{518F8ECF-28BA-44AD-B29D-66CE4C7D4A3E}" srcOrd="1" destOrd="0" presId="urn:microsoft.com/office/officeart/2005/8/layout/list1"/>
    <dgm:cxn modelId="{7591E19D-4A4F-48B4-A6D3-59D12743EF39}" srcId="{00E153AC-10B4-4FEE-B185-A053E3078086}" destId="{1ABAA24E-268B-4811-831D-956797CB7994}" srcOrd="1" destOrd="0" parTransId="{1AB5347D-AD94-44B4-B57A-28DC1189B5E0}" sibTransId="{9F97D041-AB28-484A-8D08-273857244798}"/>
    <dgm:cxn modelId="{3DE1EAA2-D516-44ED-8683-0112D47A0AB0}" type="presOf" srcId="{5AA1DFCB-6B62-4A57-9134-625DADB3BDB4}" destId="{DCA4185A-1455-4E50-AA02-CBCDA7486DD9}" srcOrd="1" destOrd="0" presId="urn:microsoft.com/office/officeart/2005/8/layout/list1"/>
    <dgm:cxn modelId="{C75790AE-4521-4A43-9A9E-1CFAADA8A9A1}" type="presOf" srcId="{E553E01F-E789-47DE-B0E9-AACC98E859D9}" destId="{1F6BFD90-A7FF-4A87-995E-E5C4BF709B47}" srcOrd="1" destOrd="0" presId="urn:microsoft.com/office/officeart/2005/8/layout/list1"/>
    <dgm:cxn modelId="{804ECCAF-8BB1-4AB6-8650-D15B6DCA1C6E}" type="presOf" srcId="{1780942C-202C-4B6E-84B7-E6588ADF4E29}" destId="{75FB9A6A-C472-4E01-A712-DF0DFD691411}" srcOrd="0" destOrd="0" presId="urn:microsoft.com/office/officeart/2005/8/layout/list1"/>
    <dgm:cxn modelId="{F1A3D9B1-64E8-4184-A849-6C681A6F14A8}" srcId="{00E153AC-10B4-4FEE-B185-A053E3078086}" destId="{E553E01F-E789-47DE-B0E9-AACC98E859D9}" srcOrd="0" destOrd="0" parTransId="{4299FD7C-38A4-42AD-A278-85F0DDFFC739}" sibTransId="{23D62BD4-3C59-43D1-A353-1364973C3CAD}"/>
    <dgm:cxn modelId="{2E8EE8BF-8BB6-4319-AAE5-1BDBCA3AF304}" type="presOf" srcId="{E553E01F-E789-47DE-B0E9-AACC98E859D9}" destId="{2486718A-06A5-4DFD-B3C3-602ADAB2A88E}" srcOrd="0" destOrd="0" presId="urn:microsoft.com/office/officeart/2005/8/layout/list1"/>
    <dgm:cxn modelId="{F0790BCA-74A9-468F-BAAC-04BDF091BB87}" srcId="{00E153AC-10B4-4FEE-B185-A053E3078086}" destId="{5AA1DFCB-6B62-4A57-9134-625DADB3BDB4}" srcOrd="2" destOrd="0" parTransId="{13001DA0-C8CE-4950-8086-BC33B3F8CE61}" sibTransId="{9C7EC153-1951-45CB-896B-228109F71BAE}"/>
    <dgm:cxn modelId="{9885DB44-9B85-45A8-9E5F-1A586E75A964}" type="presParOf" srcId="{690A05A7-F49B-4936-8ED3-F4B7B50E17C0}" destId="{B86C673B-01A2-4A92-A45C-FD8CF3D145ED}" srcOrd="0" destOrd="0" presId="urn:microsoft.com/office/officeart/2005/8/layout/list1"/>
    <dgm:cxn modelId="{415CF88B-5930-40FF-BC7F-6F1AC5708FC8}" type="presParOf" srcId="{B86C673B-01A2-4A92-A45C-FD8CF3D145ED}" destId="{2486718A-06A5-4DFD-B3C3-602ADAB2A88E}" srcOrd="0" destOrd="0" presId="urn:microsoft.com/office/officeart/2005/8/layout/list1"/>
    <dgm:cxn modelId="{3CB2C997-BD03-4BF6-A805-A6997BC85C62}" type="presParOf" srcId="{B86C673B-01A2-4A92-A45C-FD8CF3D145ED}" destId="{1F6BFD90-A7FF-4A87-995E-E5C4BF709B47}" srcOrd="1" destOrd="0" presId="urn:microsoft.com/office/officeart/2005/8/layout/list1"/>
    <dgm:cxn modelId="{F2C23B16-C9FF-4783-A14C-3E73BA3B166F}" type="presParOf" srcId="{690A05A7-F49B-4936-8ED3-F4B7B50E17C0}" destId="{309D83A6-5F29-4FD7-A2E2-FC1CB8F27D5E}" srcOrd="1" destOrd="0" presId="urn:microsoft.com/office/officeart/2005/8/layout/list1"/>
    <dgm:cxn modelId="{85B732E2-DA2D-40F7-8A10-45AE2BC8879D}" type="presParOf" srcId="{690A05A7-F49B-4936-8ED3-F4B7B50E17C0}" destId="{56879048-1EA8-4797-9E0E-5D3DEE2D7E5A}" srcOrd="2" destOrd="0" presId="urn:microsoft.com/office/officeart/2005/8/layout/list1"/>
    <dgm:cxn modelId="{EA15EF90-23E9-4918-B4FB-BBBF81E960C0}" type="presParOf" srcId="{690A05A7-F49B-4936-8ED3-F4B7B50E17C0}" destId="{94566570-3EEE-444D-AF38-CC739ABE543F}" srcOrd="3" destOrd="0" presId="urn:microsoft.com/office/officeart/2005/8/layout/list1"/>
    <dgm:cxn modelId="{409CFC77-D572-438E-913F-2E40EDD42D36}" type="presParOf" srcId="{690A05A7-F49B-4936-8ED3-F4B7B50E17C0}" destId="{171F1896-07C9-456F-87B5-73EED2B955D0}" srcOrd="4" destOrd="0" presId="urn:microsoft.com/office/officeart/2005/8/layout/list1"/>
    <dgm:cxn modelId="{47ABB56A-802E-41FC-817C-E7B65869FED9}" type="presParOf" srcId="{171F1896-07C9-456F-87B5-73EED2B955D0}" destId="{0F4969DD-AA29-43DB-B8BF-895FA4564E06}" srcOrd="0" destOrd="0" presId="urn:microsoft.com/office/officeart/2005/8/layout/list1"/>
    <dgm:cxn modelId="{17C9B85A-2811-404D-963A-09B680529192}" type="presParOf" srcId="{171F1896-07C9-456F-87B5-73EED2B955D0}" destId="{518F8ECF-28BA-44AD-B29D-66CE4C7D4A3E}" srcOrd="1" destOrd="0" presId="urn:microsoft.com/office/officeart/2005/8/layout/list1"/>
    <dgm:cxn modelId="{C2012E04-C528-460D-B6A0-D4FDFF338DF7}" type="presParOf" srcId="{690A05A7-F49B-4936-8ED3-F4B7B50E17C0}" destId="{B738630F-5E57-43FE-A1DE-2F5676402A47}" srcOrd="5" destOrd="0" presId="urn:microsoft.com/office/officeart/2005/8/layout/list1"/>
    <dgm:cxn modelId="{533FD53B-2C4A-4672-9F0C-C2C90A4B2682}" type="presParOf" srcId="{690A05A7-F49B-4936-8ED3-F4B7B50E17C0}" destId="{8EAD3D80-46EB-4BAF-B017-1903D69CD5EB}" srcOrd="6" destOrd="0" presId="urn:microsoft.com/office/officeart/2005/8/layout/list1"/>
    <dgm:cxn modelId="{2D42CBF6-5EA1-45E8-94B5-066E699E74A4}" type="presParOf" srcId="{690A05A7-F49B-4936-8ED3-F4B7B50E17C0}" destId="{A96A79B0-2741-4B6E-AC39-BDB0BF403B2C}" srcOrd="7" destOrd="0" presId="urn:microsoft.com/office/officeart/2005/8/layout/list1"/>
    <dgm:cxn modelId="{7C19ADE7-E6D7-44D5-9EE9-64BAC0A3262E}" type="presParOf" srcId="{690A05A7-F49B-4936-8ED3-F4B7B50E17C0}" destId="{81473779-A907-4994-8F00-F89B28E0A442}" srcOrd="8" destOrd="0" presId="urn:microsoft.com/office/officeart/2005/8/layout/list1"/>
    <dgm:cxn modelId="{EAB4F7EC-3926-471F-AAF3-96555202BD23}" type="presParOf" srcId="{81473779-A907-4994-8F00-F89B28E0A442}" destId="{B99A8145-3261-4C4C-8C59-94D9D2A80001}" srcOrd="0" destOrd="0" presId="urn:microsoft.com/office/officeart/2005/8/layout/list1"/>
    <dgm:cxn modelId="{DDFAF531-A40E-41C5-89BB-56764EB50DF6}" type="presParOf" srcId="{81473779-A907-4994-8F00-F89B28E0A442}" destId="{DCA4185A-1455-4E50-AA02-CBCDA7486DD9}" srcOrd="1" destOrd="0" presId="urn:microsoft.com/office/officeart/2005/8/layout/list1"/>
    <dgm:cxn modelId="{C951B7DC-1016-4590-BB68-8F810BB7255B}" type="presParOf" srcId="{690A05A7-F49B-4936-8ED3-F4B7B50E17C0}" destId="{108A5B7A-5309-4491-B8AD-1538C8F5C2F3}" srcOrd="9" destOrd="0" presId="urn:microsoft.com/office/officeart/2005/8/layout/list1"/>
    <dgm:cxn modelId="{6C2E7BED-240E-4B92-B677-1C35BF7581A6}" type="presParOf" srcId="{690A05A7-F49B-4936-8ED3-F4B7B50E17C0}" destId="{834FFB1B-BF38-4B5C-AB56-11192DB5A5D8}" srcOrd="10" destOrd="0" presId="urn:microsoft.com/office/officeart/2005/8/layout/list1"/>
    <dgm:cxn modelId="{98E4A781-7AD0-4D29-BE4C-232D35C21C88}" type="presParOf" srcId="{690A05A7-F49B-4936-8ED3-F4B7B50E17C0}" destId="{5AF25AEB-E0EC-40B0-BCD2-F89F65A19F3C}" srcOrd="11" destOrd="0" presId="urn:microsoft.com/office/officeart/2005/8/layout/list1"/>
    <dgm:cxn modelId="{64F8F6C2-5444-4B75-9DFA-30BB907A0D07}" type="presParOf" srcId="{690A05A7-F49B-4936-8ED3-F4B7B50E17C0}" destId="{851082F2-2C37-458F-A971-30E1245E9E55}" srcOrd="12" destOrd="0" presId="urn:microsoft.com/office/officeart/2005/8/layout/list1"/>
    <dgm:cxn modelId="{D7EA9913-0C80-4D24-A9AC-01C13F06A5AE}" type="presParOf" srcId="{851082F2-2C37-458F-A971-30E1245E9E55}" destId="{75FB9A6A-C472-4E01-A712-DF0DFD691411}" srcOrd="0" destOrd="0" presId="urn:microsoft.com/office/officeart/2005/8/layout/list1"/>
    <dgm:cxn modelId="{4D85C864-394F-4952-BA34-52210358788E}" type="presParOf" srcId="{851082F2-2C37-458F-A971-30E1245E9E55}" destId="{3092B5AF-99D9-4298-A995-8EFDC6C0C121}" srcOrd="1" destOrd="0" presId="urn:microsoft.com/office/officeart/2005/8/layout/list1"/>
    <dgm:cxn modelId="{AE432A10-A6B3-48B6-84DF-650BD8BDD931}" type="presParOf" srcId="{690A05A7-F49B-4936-8ED3-F4B7B50E17C0}" destId="{AE2E0D39-B54D-4436-A5F0-214C54342A4F}" srcOrd="13" destOrd="0" presId="urn:microsoft.com/office/officeart/2005/8/layout/list1"/>
    <dgm:cxn modelId="{99D7FFC8-119F-4F03-A665-8F0F55C154D7}" type="presParOf" srcId="{690A05A7-F49B-4936-8ED3-F4B7B50E17C0}" destId="{531C9F5C-84F2-45CE-98C7-F105F79FC36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E153AC-10B4-4FEE-B185-A053E3078086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E553E01F-E789-47DE-B0E9-AACC98E859D9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sz="2000" b="0" dirty="0"/>
            <a:t>Feed</a:t>
          </a:r>
          <a:r>
            <a:rPr lang="zh-CN" altLang="en-US" sz="2000" b="0" dirty="0"/>
            <a:t>广告投放整体架构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99FD7C-38A4-42AD-A278-85F0DDFFC739}" type="parTrans" cxnId="{F1A3D9B1-64E8-4184-A849-6C681A6F14A8}">
      <dgm:prSet/>
      <dgm:spPr/>
      <dgm:t>
        <a:bodyPr/>
        <a:lstStyle/>
        <a:p>
          <a:endParaRPr lang="zh-CN" altLang="en-US"/>
        </a:p>
      </dgm:t>
    </dgm:pt>
    <dgm:pt modelId="{23D62BD4-3C59-43D1-A353-1364973C3CAD}" type="sibTrans" cxnId="{F1A3D9B1-64E8-4184-A849-6C681A6F14A8}">
      <dgm:prSet/>
      <dgm:spPr/>
      <dgm:t>
        <a:bodyPr/>
        <a:lstStyle/>
        <a:p>
          <a:endParaRPr lang="zh-CN" altLang="en-US"/>
        </a:p>
      </dgm:t>
    </dgm:pt>
    <dgm:pt modelId="{1ABAA24E-268B-4811-831D-956797CB7994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en-US" altLang="zh-Hans" sz="2000">
              <a:latin typeface="微软雅黑" panose="020B0503020204020204" pitchFamily="34" charset="-122"/>
              <a:ea typeface="微软雅黑" panose="020B0503020204020204" pitchFamily="34" charset="-122"/>
            </a:rPr>
            <a:t>Remix</a:t>
          </a:r>
          <a:r>
            <a:rPr lang="zh-Han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endParaRPr lang="en-US" altLang="zh-Han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5347D-AD94-44B4-B57A-28DC1189B5E0}" type="parTrans" cxnId="{7591E19D-4A4F-48B4-A6D3-59D12743EF39}">
      <dgm:prSet/>
      <dgm:spPr/>
      <dgm:t>
        <a:bodyPr/>
        <a:lstStyle/>
        <a:p>
          <a:endParaRPr lang="zh-CN" altLang="en-US"/>
        </a:p>
      </dgm:t>
    </dgm:pt>
    <dgm:pt modelId="{9F97D041-AB28-484A-8D08-273857244798}" type="sibTrans" cxnId="{7591E19D-4A4F-48B4-A6D3-59D12743EF39}">
      <dgm:prSet/>
      <dgm:spPr/>
      <dgm:t>
        <a:bodyPr/>
        <a:lstStyle/>
        <a:p>
          <a:endParaRPr lang="zh-CN" altLang="en-US"/>
        </a:p>
      </dgm:t>
    </dgm:pt>
    <dgm:pt modelId="{5AA1DFCB-6B62-4A57-9134-625DADB3BDB4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3. Feedas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gm:t>
    </dgm:pt>
    <dgm:pt modelId="{13001DA0-C8CE-4950-8086-BC33B3F8CE61}" type="parTrans" cxnId="{F0790BCA-74A9-468F-BAAC-04BDF091BB87}">
      <dgm:prSet/>
      <dgm:spPr/>
      <dgm:t>
        <a:bodyPr/>
        <a:lstStyle/>
        <a:p>
          <a:endParaRPr lang="zh-CN" altLang="en-US"/>
        </a:p>
      </dgm:t>
    </dgm:pt>
    <dgm:pt modelId="{9C7EC153-1951-45CB-896B-228109F71BAE}" type="sibTrans" cxnId="{F0790BCA-74A9-468F-BAAC-04BDF091BB87}">
      <dgm:prSet/>
      <dgm:spPr/>
      <dgm:t>
        <a:bodyPr/>
        <a:lstStyle/>
        <a:p>
          <a:endParaRPr lang="zh-CN" altLang="en-US"/>
        </a:p>
      </dgm:t>
    </dgm:pt>
    <dgm:pt modelId="{1780942C-202C-4B6E-84B7-E6588ADF4E29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4. strategy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插件详解</a:t>
          </a:r>
        </a:p>
      </dgm:t>
    </dgm:pt>
    <dgm:pt modelId="{88342A11-ACDB-4FF1-9875-1E55DBAFE080}" type="parTrans" cxnId="{E59AD73D-273E-4DFF-8B3A-3BC1C985180D}">
      <dgm:prSet/>
      <dgm:spPr/>
      <dgm:t>
        <a:bodyPr/>
        <a:lstStyle/>
        <a:p>
          <a:endParaRPr lang="zh-CN" altLang="en-US"/>
        </a:p>
      </dgm:t>
    </dgm:pt>
    <dgm:pt modelId="{EA878540-E191-420D-9804-4BD22BCDC056}" type="sibTrans" cxnId="{E59AD73D-273E-4DFF-8B3A-3BC1C985180D}">
      <dgm:prSet/>
      <dgm:spPr/>
      <dgm:t>
        <a:bodyPr/>
        <a:lstStyle/>
        <a:p>
          <a:endParaRPr lang="zh-CN" altLang="en-US"/>
        </a:p>
      </dgm:t>
    </dgm:pt>
    <dgm:pt modelId="{690A05A7-F49B-4936-8ED3-F4B7B50E17C0}" type="pres">
      <dgm:prSet presAssocID="{00E153AC-10B4-4FEE-B185-A053E3078086}" presName="linear" presStyleCnt="0">
        <dgm:presLayoutVars>
          <dgm:dir/>
          <dgm:animLvl val="lvl"/>
          <dgm:resizeHandles val="exact"/>
        </dgm:presLayoutVars>
      </dgm:prSet>
      <dgm:spPr/>
    </dgm:pt>
    <dgm:pt modelId="{B86C673B-01A2-4A92-A45C-FD8CF3D145ED}" type="pres">
      <dgm:prSet presAssocID="{E553E01F-E789-47DE-B0E9-AACC98E859D9}" presName="parentLin" presStyleCnt="0"/>
      <dgm:spPr/>
    </dgm:pt>
    <dgm:pt modelId="{2486718A-06A5-4DFD-B3C3-602ADAB2A88E}" type="pres">
      <dgm:prSet presAssocID="{E553E01F-E789-47DE-B0E9-AACC98E859D9}" presName="parentLeftMargin" presStyleLbl="node1" presStyleIdx="0" presStyleCnt="4"/>
      <dgm:spPr/>
    </dgm:pt>
    <dgm:pt modelId="{1F6BFD90-A7FF-4A87-995E-E5C4BF709B47}" type="pres">
      <dgm:prSet presAssocID="{E553E01F-E789-47DE-B0E9-AACC98E859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9D83A6-5F29-4FD7-A2E2-FC1CB8F27D5E}" type="pres">
      <dgm:prSet presAssocID="{E553E01F-E789-47DE-B0E9-AACC98E859D9}" presName="negativeSpace" presStyleCnt="0"/>
      <dgm:spPr/>
    </dgm:pt>
    <dgm:pt modelId="{56879048-1EA8-4797-9E0E-5D3DEE2D7E5A}" type="pres">
      <dgm:prSet presAssocID="{E553E01F-E789-47DE-B0E9-AACC98E859D9}" presName="childText" presStyleLbl="conFgAcc1" presStyleIdx="0" presStyleCnt="4">
        <dgm:presLayoutVars>
          <dgm:bulletEnabled val="1"/>
        </dgm:presLayoutVars>
      </dgm:prSet>
      <dgm:spPr/>
    </dgm:pt>
    <dgm:pt modelId="{94566570-3EEE-444D-AF38-CC739ABE543F}" type="pres">
      <dgm:prSet presAssocID="{23D62BD4-3C59-43D1-A353-1364973C3CAD}" presName="spaceBetweenRectangles" presStyleCnt="0"/>
      <dgm:spPr/>
    </dgm:pt>
    <dgm:pt modelId="{171F1896-07C9-456F-87B5-73EED2B955D0}" type="pres">
      <dgm:prSet presAssocID="{1ABAA24E-268B-4811-831D-956797CB7994}" presName="parentLin" presStyleCnt="0"/>
      <dgm:spPr/>
    </dgm:pt>
    <dgm:pt modelId="{0F4969DD-AA29-43DB-B8BF-895FA4564E06}" type="pres">
      <dgm:prSet presAssocID="{1ABAA24E-268B-4811-831D-956797CB7994}" presName="parentLeftMargin" presStyleLbl="node1" presStyleIdx="0" presStyleCnt="4"/>
      <dgm:spPr/>
    </dgm:pt>
    <dgm:pt modelId="{518F8ECF-28BA-44AD-B29D-66CE4C7D4A3E}" type="pres">
      <dgm:prSet presAssocID="{1ABAA24E-268B-4811-831D-956797CB79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38630F-5E57-43FE-A1DE-2F5676402A47}" type="pres">
      <dgm:prSet presAssocID="{1ABAA24E-268B-4811-831D-956797CB7994}" presName="negativeSpace" presStyleCnt="0"/>
      <dgm:spPr/>
    </dgm:pt>
    <dgm:pt modelId="{8EAD3D80-46EB-4BAF-B017-1903D69CD5EB}" type="pres">
      <dgm:prSet presAssocID="{1ABAA24E-268B-4811-831D-956797CB7994}" presName="childText" presStyleLbl="conFgAcc1" presStyleIdx="1" presStyleCnt="4">
        <dgm:presLayoutVars>
          <dgm:bulletEnabled val="1"/>
        </dgm:presLayoutVars>
      </dgm:prSet>
      <dgm:spPr/>
    </dgm:pt>
    <dgm:pt modelId="{A96A79B0-2741-4B6E-AC39-BDB0BF403B2C}" type="pres">
      <dgm:prSet presAssocID="{9F97D041-AB28-484A-8D08-273857244798}" presName="spaceBetweenRectangles" presStyleCnt="0"/>
      <dgm:spPr/>
    </dgm:pt>
    <dgm:pt modelId="{81473779-A907-4994-8F00-F89B28E0A442}" type="pres">
      <dgm:prSet presAssocID="{5AA1DFCB-6B62-4A57-9134-625DADB3BDB4}" presName="parentLin" presStyleCnt="0"/>
      <dgm:spPr/>
    </dgm:pt>
    <dgm:pt modelId="{B99A8145-3261-4C4C-8C59-94D9D2A80001}" type="pres">
      <dgm:prSet presAssocID="{5AA1DFCB-6B62-4A57-9134-625DADB3BDB4}" presName="parentLeftMargin" presStyleLbl="node1" presStyleIdx="1" presStyleCnt="4"/>
      <dgm:spPr/>
    </dgm:pt>
    <dgm:pt modelId="{DCA4185A-1455-4E50-AA02-CBCDA7486DD9}" type="pres">
      <dgm:prSet presAssocID="{5AA1DFCB-6B62-4A57-9134-625DADB3BD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8A5B7A-5309-4491-B8AD-1538C8F5C2F3}" type="pres">
      <dgm:prSet presAssocID="{5AA1DFCB-6B62-4A57-9134-625DADB3BDB4}" presName="negativeSpace" presStyleCnt="0"/>
      <dgm:spPr/>
    </dgm:pt>
    <dgm:pt modelId="{834FFB1B-BF38-4B5C-AB56-11192DB5A5D8}" type="pres">
      <dgm:prSet presAssocID="{5AA1DFCB-6B62-4A57-9134-625DADB3BDB4}" presName="childText" presStyleLbl="conFgAcc1" presStyleIdx="2" presStyleCnt="4">
        <dgm:presLayoutVars>
          <dgm:bulletEnabled val="1"/>
        </dgm:presLayoutVars>
      </dgm:prSet>
      <dgm:spPr/>
    </dgm:pt>
    <dgm:pt modelId="{5AF25AEB-E0EC-40B0-BCD2-F89F65A19F3C}" type="pres">
      <dgm:prSet presAssocID="{9C7EC153-1951-45CB-896B-228109F71BAE}" presName="spaceBetweenRectangles" presStyleCnt="0"/>
      <dgm:spPr/>
    </dgm:pt>
    <dgm:pt modelId="{851082F2-2C37-458F-A971-30E1245E9E55}" type="pres">
      <dgm:prSet presAssocID="{1780942C-202C-4B6E-84B7-E6588ADF4E29}" presName="parentLin" presStyleCnt="0"/>
      <dgm:spPr/>
    </dgm:pt>
    <dgm:pt modelId="{75FB9A6A-C472-4E01-A712-DF0DFD691411}" type="pres">
      <dgm:prSet presAssocID="{1780942C-202C-4B6E-84B7-E6588ADF4E29}" presName="parentLeftMargin" presStyleLbl="node1" presStyleIdx="2" presStyleCnt="4"/>
      <dgm:spPr/>
    </dgm:pt>
    <dgm:pt modelId="{3092B5AF-99D9-4298-A995-8EFDC6C0C121}" type="pres">
      <dgm:prSet presAssocID="{1780942C-202C-4B6E-84B7-E6588ADF4E2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E2E0D39-B54D-4436-A5F0-214C54342A4F}" type="pres">
      <dgm:prSet presAssocID="{1780942C-202C-4B6E-84B7-E6588ADF4E29}" presName="negativeSpace" presStyleCnt="0"/>
      <dgm:spPr/>
    </dgm:pt>
    <dgm:pt modelId="{531C9F5C-84F2-45CE-98C7-F105F79FC36E}" type="pres">
      <dgm:prSet presAssocID="{1780942C-202C-4B6E-84B7-E6588ADF4E2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8DBD05-178B-4192-96DF-401DC186BD9C}" type="presOf" srcId="{00E153AC-10B4-4FEE-B185-A053E3078086}" destId="{690A05A7-F49B-4936-8ED3-F4B7B50E17C0}" srcOrd="0" destOrd="0" presId="urn:microsoft.com/office/officeart/2005/8/layout/list1"/>
    <dgm:cxn modelId="{E59AD73D-273E-4DFF-8B3A-3BC1C985180D}" srcId="{00E153AC-10B4-4FEE-B185-A053E3078086}" destId="{1780942C-202C-4B6E-84B7-E6588ADF4E29}" srcOrd="3" destOrd="0" parTransId="{88342A11-ACDB-4FF1-9875-1E55DBAFE080}" sibTransId="{EA878540-E191-420D-9804-4BD22BCDC056}"/>
    <dgm:cxn modelId="{174AE13F-C59E-4EC0-A290-F3C3EDB8DF38}" type="presOf" srcId="{1ABAA24E-268B-4811-831D-956797CB7994}" destId="{0F4969DD-AA29-43DB-B8BF-895FA4564E06}" srcOrd="0" destOrd="0" presId="urn:microsoft.com/office/officeart/2005/8/layout/list1"/>
    <dgm:cxn modelId="{8F17955C-B913-4251-84A3-B04216BD4099}" type="presOf" srcId="{1780942C-202C-4B6E-84B7-E6588ADF4E29}" destId="{3092B5AF-99D9-4298-A995-8EFDC6C0C121}" srcOrd="1" destOrd="0" presId="urn:microsoft.com/office/officeart/2005/8/layout/list1"/>
    <dgm:cxn modelId="{B4254C80-4123-43CE-A5B6-57160A0F0CC0}" type="presOf" srcId="{5AA1DFCB-6B62-4A57-9134-625DADB3BDB4}" destId="{B99A8145-3261-4C4C-8C59-94D9D2A80001}" srcOrd="0" destOrd="0" presId="urn:microsoft.com/office/officeart/2005/8/layout/list1"/>
    <dgm:cxn modelId="{AD5F4287-6081-40AF-B3FC-BBE55CD00026}" type="presOf" srcId="{1ABAA24E-268B-4811-831D-956797CB7994}" destId="{518F8ECF-28BA-44AD-B29D-66CE4C7D4A3E}" srcOrd="1" destOrd="0" presId="urn:microsoft.com/office/officeart/2005/8/layout/list1"/>
    <dgm:cxn modelId="{7591E19D-4A4F-48B4-A6D3-59D12743EF39}" srcId="{00E153AC-10B4-4FEE-B185-A053E3078086}" destId="{1ABAA24E-268B-4811-831D-956797CB7994}" srcOrd="1" destOrd="0" parTransId="{1AB5347D-AD94-44B4-B57A-28DC1189B5E0}" sibTransId="{9F97D041-AB28-484A-8D08-273857244798}"/>
    <dgm:cxn modelId="{3DE1EAA2-D516-44ED-8683-0112D47A0AB0}" type="presOf" srcId="{5AA1DFCB-6B62-4A57-9134-625DADB3BDB4}" destId="{DCA4185A-1455-4E50-AA02-CBCDA7486DD9}" srcOrd="1" destOrd="0" presId="urn:microsoft.com/office/officeart/2005/8/layout/list1"/>
    <dgm:cxn modelId="{C75790AE-4521-4A43-9A9E-1CFAADA8A9A1}" type="presOf" srcId="{E553E01F-E789-47DE-B0E9-AACC98E859D9}" destId="{1F6BFD90-A7FF-4A87-995E-E5C4BF709B47}" srcOrd="1" destOrd="0" presId="urn:microsoft.com/office/officeart/2005/8/layout/list1"/>
    <dgm:cxn modelId="{804ECCAF-8BB1-4AB6-8650-D15B6DCA1C6E}" type="presOf" srcId="{1780942C-202C-4B6E-84B7-E6588ADF4E29}" destId="{75FB9A6A-C472-4E01-A712-DF0DFD691411}" srcOrd="0" destOrd="0" presId="urn:microsoft.com/office/officeart/2005/8/layout/list1"/>
    <dgm:cxn modelId="{F1A3D9B1-64E8-4184-A849-6C681A6F14A8}" srcId="{00E153AC-10B4-4FEE-B185-A053E3078086}" destId="{E553E01F-E789-47DE-B0E9-AACC98E859D9}" srcOrd="0" destOrd="0" parTransId="{4299FD7C-38A4-42AD-A278-85F0DDFFC739}" sibTransId="{23D62BD4-3C59-43D1-A353-1364973C3CAD}"/>
    <dgm:cxn modelId="{2E8EE8BF-8BB6-4319-AAE5-1BDBCA3AF304}" type="presOf" srcId="{E553E01F-E789-47DE-B0E9-AACC98E859D9}" destId="{2486718A-06A5-4DFD-B3C3-602ADAB2A88E}" srcOrd="0" destOrd="0" presId="urn:microsoft.com/office/officeart/2005/8/layout/list1"/>
    <dgm:cxn modelId="{F0790BCA-74A9-468F-BAAC-04BDF091BB87}" srcId="{00E153AC-10B4-4FEE-B185-A053E3078086}" destId="{5AA1DFCB-6B62-4A57-9134-625DADB3BDB4}" srcOrd="2" destOrd="0" parTransId="{13001DA0-C8CE-4950-8086-BC33B3F8CE61}" sibTransId="{9C7EC153-1951-45CB-896B-228109F71BAE}"/>
    <dgm:cxn modelId="{9885DB44-9B85-45A8-9E5F-1A586E75A964}" type="presParOf" srcId="{690A05A7-F49B-4936-8ED3-F4B7B50E17C0}" destId="{B86C673B-01A2-4A92-A45C-FD8CF3D145ED}" srcOrd="0" destOrd="0" presId="urn:microsoft.com/office/officeart/2005/8/layout/list1"/>
    <dgm:cxn modelId="{415CF88B-5930-40FF-BC7F-6F1AC5708FC8}" type="presParOf" srcId="{B86C673B-01A2-4A92-A45C-FD8CF3D145ED}" destId="{2486718A-06A5-4DFD-B3C3-602ADAB2A88E}" srcOrd="0" destOrd="0" presId="urn:microsoft.com/office/officeart/2005/8/layout/list1"/>
    <dgm:cxn modelId="{3CB2C997-BD03-4BF6-A805-A6997BC85C62}" type="presParOf" srcId="{B86C673B-01A2-4A92-A45C-FD8CF3D145ED}" destId="{1F6BFD90-A7FF-4A87-995E-E5C4BF709B47}" srcOrd="1" destOrd="0" presId="urn:microsoft.com/office/officeart/2005/8/layout/list1"/>
    <dgm:cxn modelId="{F2C23B16-C9FF-4783-A14C-3E73BA3B166F}" type="presParOf" srcId="{690A05A7-F49B-4936-8ED3-F4B7B50E17C0}" destId="{309D83A6-5F29-4FD7-A2E2-FC1CB8F27D5E}" srcOrd="1" destOrd="0" presId="urn:microsoft.com/office/officeart/2005/8/layout/list1"/>
    <dgm:cxn modelId="{85B732E2-DA2D-40F7-8A10-45AE2BC8879D}" type="presParOf" srcId="{690A05A7-F49B-4936-8ED3-F4B7B50E17C0}" destId="{56879048-1EA8-4797-9E0E-5D3DEE2D7E5A}" srcOrd="2" destOrd="0" presId="urn:microsoft.com/office/officeart/2005/8/layout/list1"/>
    <dgm:cxn modelId="{EA15EF90-23E9-4918-B4FB-BBBF81E960C0}" type="presParOf" srcId="{690A05A7-F49B-4936-8ED3-F4B7B50E17C0}" destId="{94566570-3EEE-444D-AF38-CC739ABE543F}" srcOrd="3" destOrd="0" presId="urn:microsoft.com/office/officeart/2005/8/layout/list1"/>
    <dgm:cxn modelId="{409CFC77-D572-438E-913F-2E40EDD42D36}" type="presParOf" srcId="{690A05A7-F49B-4936-8ED3-F4B7B50E17C0}" destId="{171F1896-07C9-456F-87B5-73EED2B955D0}" srcOrd="4" destOrd="0" presId="urn:microsoft.com/office/officeart/2005/8/layout/list1"/>
    <dgm:cxn modelId="{47ABB56A-802E-41FC-817C-E7B65869FED9}" type="presParOf" srcId="{171F1896-07C9-456F-87B5-73EED2B955D0}" destId="{0F4969DD-AA29-43DB-B8BF-895FA4564E06}" srcOrd="0" destOrd="0" presId="urn:microsoft.com/office/officeart/2005/8/layout/list1"/>
    <dgm:cxn modelId="{17C9B85A-2811-404D-963A-09B680529192}" type="presParOf" srcId="{171F1896-07C9-456F-87B5-73EED2B955D0}" destId="{518F8ECF-28BA-44AD-B29D-66CE4C7D4A3E}" srcOrd="1" destOrd="0" presId="urn:microsoft.com/office/officeart/2005/8/layout/list1"/>
    <dgm:cxn modelId="{C2012E04-C528-460D-B6A0-D4FDFF338DF7}" type="presParOf" srcId="{690A05A7-F49B-4936-8ED3-F4B7B50E17C0}" destId="{B738630F-5E57-43FE-A1DE-2F5676402A47}" srcOrd="5" destOrd="0" presId="urn:microsoft.com/office/officeart/2005/8/layout/list1"/>
    <dgm:cxn modelId="{533FD53B-2C4A-4672-9F0C-C2C90A4B2682}" type="presParOf" srcId="{690A05A7-F49B-4936-8ED3-F4B7B50E17C0}" destId="{8EAD3D80-46EB-4BAF-B017-1903D69CD5EB}" srcOrd="6" destOrd="0" presId="urn:microsoft.com/office/officeart/2005/8/layout/list1"/>
    <dgm:cxn modelId="{2D42CBF6-5EA1-45E8-94B5-066E699E74A4}" type="presParOf" srcId="{690A05A7-F49B-4936-8ED3-F4B7B50E17C0}" destId="{A96A79B0-2741-4B6E-AC39-BDB0BF403B2C}" srcOrd="7" destOrd="0" presId="urn:microsoft.com/office/officeart/2005/8/layout/list1"/>
    <dgm:cxn modelId="{7C19ADE7-E6D7-44D5-9EE9-64BAC0A3262E}" type="presParOf" srcId="{690A05A7-F49B-4936-8ED3-F4B7B50E17C0}" destId="{81473779-A907-4994-8F00-F89B28E0A442}" srcOrd="8" destOrd="0" presId="urn:microsoft.com/office/officeart/2005/8/layout/list1"/>
    <dgm:cxn modelId="{EAB4F7EC-3926-471F-AAF3-96555202BD23}" type="presParOf" srcId="{81473779-A907-4994-8F00-F89B28E0A442}" destId="{B99A8145-3261-4C4C-8C59-94D9D2A80001}" srcOrd="0" destOrd="0" presId="urn:microsoft.com/office/officeart/2005/8/layout/list1"/>
    <dgm:cxn modelId="{DDFAF531-A40E-41C5-89BB-56764EB50DF6}" type="presParOf" srcId="{81473779-A907-4994-8F00-F89B28E0A442}" destId="{DCA4185A-1455-4E50-AA02-CBCDA7486DD9}" srcOrd="1" destOrd="0" presId="urn:microsoft.com/office/officeart/2005/8/layout/list1"/>
    <dgm:cxn modelId="{C951B7DC-1016-4590-BB68-8F810BB7255B}" type="presParOf" srcId="{690A05A7-F49B-4936-8ED3-F4B7B50E17C0}" destId="{108A5B7A-5309-4491-B8AD-1538C8F5C2F3}" srcOrd="9" destOrd="0" presId="urn:microsoft.com/office/officeart/2005/8/layout/list1"/>
    <dgm:cxn modelId="{6C2E7BED-240E-4B92-B677-1C35BF7581A6}" type="presParOf" srcId="{690A05A7-F49B-4936-8ED3-F4B7B50E17C0}" destId="{834FFB1B-BF38-4B5C-AB56-11192DB5A5D8}" srcOrd="10" destOrd="0" presId="urn:microsoft.com/office/officeart/2005/8/layout/list1"/>
    <dgm:cxn modelId="{98E4A781-7AD0-4D29-BE4C-232D35C21C88}" type="presParOf" srcId="{690A05A7-F49B-4936-8ED3-F4B7B50E17C0}" destId="{5AF25AEB-E0EC-40B0-BCD2-F89F65A19F3C}" srcOrd="11" destOrd="0" presId="urn:microsoft.com/office/officeart/2005/8/layout/list1"/>
    <dgm:cxn modelId="{64F8F6C2-5444-4B75-9DFA-30BB907A0D07}" type="presParOf" srcId="{690A05A7-F49B-4936-8ED3-F4B7B50E17C0}" destId="{851082F2-2C37-458F-A971-30E1245E9E55}" srcOrd="12" destOrd="0" presId="urn:microsoft.com/office/officeart/2005/8/layout/list1"/>
    <dgm:cxn modelId="{D7EA9913-0C80-4D24-A9AC-01C13F06A5AE}" type="presParOf" srcId="{851082F2-2C37-458F-A971-30E1245E9E55}" destId="{75FB9A6A-C472-4E01-A712-DF0DFD691411}" srcOrd="0" destOrd="0" presId="urn:microsoft.com/office/officeart/2005/8/layout/list1"/>
    <dgm:cxn modelId="{4D85C864-394F-4952-BA34-52210358788E}" type="presParOf" srcId="{851082F2-2C37-458F-A971-30E1245E9E55}" destId="{3092B5AF-99D9-4298-A995-8EFDC6C0C121}" srcOrd="1" destOrd="0" presId="urn:microsoft.com/office/officeart/2005/8/layout/list1"/>
    <dgm:cxn modelId="{AE432A10-A6B3-48B6-84DF-650BD8BDD931}" type="presParOf" srcId="{690A05A7-F49B-4936-8ED3-F4B7B50E17C0}" destId="{AE2E0D39-B54D-4436-A5F0-214C54342A4F}" srcOrd="13" destOrd="0" presId="urn:microsoft.com/office/officeart/2005/8/layout/list1"/>
    <dgm:cxn modelId="{99D7FFC8-119F-4F03-A665-8F0F55C154D7}" type="presParOf" srcId="{690A05A7-F49B-4936-8ED3-F4B7B50E17C0}" destId="{531C9F5C-84F2-45CE-98C7-F105F79FC36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036509-3A60-4846-95BA-A96C8C962881}" type="doc">
      <dgm:prSet loTypeId="urn:microsoft.com/office/officeart/2005/8/layout/hierarchy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45FD72A4-3D65-A743-A2BF-DAFF7756918D}">
      <dgm:prSet phldrT="[文本]" custT="1"/>
      <dgm:spPr/>
      <dgm:t>
        <a:bodyPr/>
        <a:lstStyle/>
        <a:p>
          <a:r>
            <a:rPr lang="en-US" altLang="zh-CN" sz="1800" dirty="0" err="1">
              <a:latin typeface="宋体" panose="02010600030101010101" pitchFamily="2" charset="-122"/>
              <a:ea typeface="宋体" panose="02010600030101010101" pitchFamily="2" charset="-122"/>
            </a:rPr>
            <a:t>RemixSearcher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EDA4CF8-A954-DA44-856C-9CFFB25D0A2A}" type="parTrans" cxnId="{C752CCBC-6AF6-8E4F-B029-CEA43BF48576}">
      <dgm:prSet/>
      <dgm:spPr/>
      <dgm:t>
        <a:bodyPr/>
        <a:lstStyle/>
        <a:p>
          <a:endParaRPr lang="zh-CN" altLang="en-US"/>
        </a:p>
      </dgm:t>
    </dgm:pt>
    <dgm:pt modelId="{846720ED-10AA-A740-ABF8-B891EBCC56D9}" type="sibTrans" cxnId="{C752CCBC-6AF6-8E4F-B029-CEA43BF48576}">
      <dgm:prSet/>
      <dgm:spPr/>
      <dgm:t>
        <a:bodyPr/>
        <a:lstStyle/>
        <a:p>
          <a:endParaRPr lang="zh-CN" altLang="en-US"/>
        </a:p>
      </dgm:t>
    </dgm:pt>
    <dgm:pt modelId="{A3BAF262-5310-7245-9899-82A42CA27DC2}">
      <dgm:prSet phldrT="[文本]" custT="1"/>
      <dgm:spPr/>
      <dgm:t>
        <a:bodyPr/>
        <a:lstStyle/>
        <a:p>
          <a:r>
            <a:rPr lang="en-US" altLang="zh-CN" sz="1800" dirty="0">
              <a:latin typeface="宋体" panose="02010600030101010101" pitchFamily="2" charset="-122"/>
              <a:ea typeface="宋体" panose="02010600030101010101" pitchFamily="2" charset="-122"/>
            </a:rPr>
            <a:t>search_thread1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FB7FBD2-6C40-8C46-A4EF-07FCB72AE789}" type="parTrans" cxnId="{B78D5D9D-735F-064E-8C13-1DED666C84F4}">
      <dgm:prSet custT="1"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1A17BBC-2764-0645-BC85-53C2DCDBF7E2}" type="sibTrans" cxnId="{B78D5D9D-735F-064E-8C13-1DED666C84F4}">
      <dgm:prSet/>
      <dgm:spPr/>
      <dgm:t>
        <a:bodyPr/>
        <a:lstStyle/>
        <a:p>
          <a:endParaRPr lang="zh-CN" altLang="en-US"/>
        </a:p>
      </dgm:t>
    </dgm:pt>
    <dgm:pt modelId="{92972FA4-B9AC-DF4F-B488-82EA8D7DAD2E}">
      <dgm:prSet phldrT="[文本]" custT="1"/>
      <dgm:spPr/>
      <dgm:t>
        <a:bodyPr/>
        <a:lstStyle/>
        <a:p>
          <a:r>
            <a:rPr lang="en-US" altLang="zh-CN" sz="1800" dirty="0">
              <a:latin typeface="宋体" panose="02010600030101010101" pitchFamily="2" charset="-122"/>
              <a:ea typeface="宋体" panose="02010600030101010101" pitchFamily="2" charset="-122"/>
            </a:rPr>
            <a:t>QueryContext1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ED332EA-A48A-954F-BB94-C13020BC20D3}" type="parTrans" cxnId="{60690264-25DA-8349-BCDB-53B76972B88F}">
      <dgm:prSet custT="1"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5771231-69D9-F04D-BE61-FF73D8D96CA3}" type="sibTrans" cxnId="{60690264-25DA-8349-BCDB-53B76972B88F}">
      <dgm:prSet/>
      <dgm:spPr/>
      <dgm:t>
        <a:bodyPr/>
        <a:lstStyle/>
        <a:p>
          <a:endParaRPr lang="zh-CN" altLang="en-US"/>
        </a:p>
      </dgm:t>
    </dgm:pt>
    <dgm:pt modelId="{FF9536DA-9197-7D47-9FFB-0E8F021F660E}">
      <dgm:prSet phldrT="[文本]" custT="1"/>
      <dgm:spPr/>
      <dgm:t>
        <a:bodyPr/>
        <a:lstStyle/>
        <a:p>
          <a:r>
            <a:rPr lang="en-US" altLang="zh-CN" sz="1800" dirty="0">
              <a:latin typeface="宋体" panose="02010600030101010101" pitchFamily="2" charset="-122"/>
              <a:ea typeface="宋体" panose="02010600030101010101" pitchFamily="2" charset="-122"/>
            </a:rPr>
            <a:t>search_thread2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7DEDA52-8884-F649-81AF-9D9CD6308C05}" type="parTrans" cxnId="{EA3DB6AE-9FC2-3F4E-8836-D731E8D80B18}">
      <dgm:prSet custT="1"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01A312B-AFEB-3744-91B2-0769FFC20EB9}" type="sibTrans" cxnId="{EA3DB6AE-9FC2-3F4E-8836-D731E8D80B18}">
      <dgm:prSet/>
      <dgm:spPr/>
      <dgm:t>
        <a:bodyPr/>
        <a:lstStyle/>
        <a:p>
          <a:endParaRPr lang="zh-CN" altLang="en-US"/>
        </a:p>
      </dgm:t>
    </dgm:pt>
    <dgm:pt modelId="{86A931F3-8034-1F42-9DC5-06611C1FF52A}">
      <dgm:prSet phldrT="[文本]" custT="1"/>
      <dgm:spPr/>
      <dgm:t>
        <a:bodyPr/>
        <a:lstStyle/>
        <a:p>
          <a:r>
            <a:rPr lang="en-US" altLang="zh-CN" sz="1800" dirty="0">
              <a:latin typeface="宋体" panose="02010600030101010101" pitchFamily="2" charset="-122"/>
              <a:ea typeface="宋体" panose="02010600030101010101" pitchFamily="2" charset="-122"/>
            </a:rPr>
            <a:t>……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58150BF-97FA-4F41-BD89-D4C961D09E96}" type="parTrans" cxnId="{2A238136-E5A9-A642-9D44-81CD1A3175FC}">
      <dgm:prSet custT="1"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C55A084-B8D7-AE48-8DBB-668D2AF98B9F}" type="sibTrans" cxnId="{2A238136-E5A9-A642-9D44-81CD1A3175FC}">
      <dgm:prSet/>
      <dgm:spPr/>
      <dgm:t>
        <a:bodyPr/>
        <a:lstStyle/>
        <a:p>
          <a:endParaRPr lang="zh-CN" altLang="en-US"/>
        </a:p>
      </dgm:t>
    </dgm:pt>
    <dgm:pt modelId="{65945A6E-8DDA-C542-BA12-C0BEAC2A06BD}">
      <dgm:prSet phldrT="[文本]" custT="1"/>
      <dgm:spPr/>
      <dgm:t>
        <a:bodyPr/>
        <a:lstStyle/>
        <a:p>
          <a:r>
            <a:rPr lang="en-US" altLang="zh-CN" sz="1800" dirty="0" err="1">
              <a:latin typeface="宋体" panose="02010600030101010101" pitchFamily="2" charset="-122"/>
              <a:ea typeface="宋体" panose="02010600030101010101" pitchFamily="2" charset="-122"/>
            </a:rPr>
            <a:t>ModBaseQueryContext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EC6C86E-2024-3F4F-830F-C46C765E257F}" type="parTrans" cxnId="{AE2E8DAF-EFF7-8149-9C25-E05F32E00BE7}">
      <dgm:prSet custT="1"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7B3F8DAF-0108-384A-B93A-1EF1E72DEA3E}" type="sibTrans" cxnId="{AE2E8DAF-EFF7-8149-9C25-E05F32E00BE7}">
      <dgm:prSet/>
      <dgm:spPr/>
      <dgm:t>
        <a:bodyPr/>
        <a:lstStyle/>
        <a:p>
          <a:endParaRPr lang="zh-CN" altLang="en-US"/>
        </a:p>
      </dgm:t>
    </dgm:pt>
    <dgm:pt modelId="{F32A21EE-6216-E041-BF8A-CD550F82D77F}">
      <dgm:prSet phldrT="[文本]" custT="1"/>
      <dgm:spPr/>
      <dgm:t>
        <a:bodyPr/>
        <a:lstStyle/>
        <a:p>
          <a:r>
            <a:rPr lang="en-US" altLang="zh-CN" sz="1800" dirty="0" err="1">
              <a:latin typeface="宋体" panose="02010600030101010101" pitchFamily="2" charset="-122"/>
              <a:ea typeface="宋体" panose="02010600030101010101" pitchFamily="2" charset="-122"/>
            </a:rPr>
            <a:t>UpstreamData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E6F1D82-A074-F24F-A146-5F8EC6F78104}" type="parTrans" cxnId="{241A25AB-E038-094E-814F-1C97C2666E2C}">
      <dgm:prSet custT="1"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6215434-794C-4547-A1C0-0CED730B4547}" type="sibTrans" cxnId="{241A25AB-E038-094E-814F-1C97C2666E2C}">
      <dgm:prSet/>
      <dgm:spPr/>
      <dgm:t>
        <a:bodyPr/>
        <a:lstStyle/>
        <a:p>
          <a:endParaRPr lang="zh-CN" altLang="en-US"/>
        </a:p>
      </dgm:t>
    </dgm:pt>
    <dgm:pt modelId="{A9DB5D8B-0480-574A-818E-F0DE8EBA879F}">
      <dgm:prSet phldrT="[文本]" custT="1"/>
      <dgm:spPr/>
      <dgm:t>
        <a:bodyPr/>
        <a:lstStyle/>
        <a:p>
          <a:r>
            <a:rPr lang="en-US" altLang="zh-CN" sz="1800" dirty="0">
              <a:latin typeface="宋体" panose="02010600030101010101" pitchFamily="2" charset="-122"/>
              <a:ea typeface="宋体" panose="02010600030101010101" pitchFamily="2" charset="-122"/>
            </a:rPr>
            <a:t>QueryContext2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FE85313-BAA1-F44D-BCFD-76079BE080EE}" type="parTrans" cxnId="{22CC5120-6218-F84D-B837-457E2EE2C2C4}">
      <dgm:prSet custT="1"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C73AE92-659D-D949-966A-BF01F2DAEF50}" type="sibTrans" cxnId="{22CC5120-6218-F84D-B837-457E2EE2C2C4}">
      <dgm:prSet/>
      <dgm:spPr/>
      <dgm:t>
        <a:bodyPr/>
        <a:lstStyle/>
        <a:p>
          <a:endParaRPr lang="zh-CN" altLang="en-US"/>
        </a:p>
      </dgm:t>
    </dgm:pt>
    <dgm:pt modelId="{E7A1B728-79A9-4A35-894B-045AA5880455}">
      <dgm:prSet phldrT="[文本]" custT="1"/>
      <dgm:spPr/>
      <dgm:t>
        <a:bodyPr/>
        <a:lstStyle/>
        <a:p>
          <a:r>
            <a:rPr lang="en-US" altLang="zh-CN" sz="1800" dirty="0" err="1">
              <a:latin typeface="宋体" panose="02010600030101010101" pitchFamily="2" charset="-122"/>
              <a:ea typeface="宋体" panose="02010600030101010101" pitchFamily="2" charset="-122"/>
            </a:rPr>
            <a:t>ProcData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3A3D141-A821-4D7D-87C8-C606348B41EA}" type="parTrans" cxnId="{3BF43939-9665-4924-A1FE-555FEBBD2A89}">
      <dgm:prSet custT="1"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E4904AD-EF53-474F-9BD5-59297BF4ED2F}" type="sibTrans" cxnId="{3BF43939-9665-4924-A1FE-555FEBBD2A89}">
      <dgm:prSet/>
      <dgm:spPr/>
      <dgm:t>
        <a:bodyPr/>
        <a:lstStyle/>
        <a:p>
          <a:endParaRPr lang="zh-CN" altLang="en-US"/>
        </a:p>
      </dgm:t>
    </dgm:pt>
    <dgm:pt modelId="{C58E4EFC-4505-4A03-9A74-750ECC4EC277}">
      <dgm:prSet phldrT="[文本]" custT="1"/>
      <dgm:spPr/>
      <dgm:t>
        <a:bodyPr/>
        <a:lstStyle/>
        <a:p>
          <a:r>
            <a:rPr lang="en-US" altLang="zh-CN" sz="1800" dirty="0" err="1">
              <a:latin typeface="宋体" panose="02010600030101010101" pitchFamily="2" charset="-122"/>
              <a:ea typeface="宋体" panose="02010600030101010101" pitchFamily="2" charset="-122"/>
            </a:rPr>
            <a:t>QueryData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FA91A2F4-50F6-41CE-A476-C82747EDE4C7}" type="parTrans" cxnId="{1836EC8E-A873-4E64-8FAE-DF2BFEA7BFA4}">
      <dgm:prSet custT="1"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54F04F1D-5A06-40C5-BC53-DFB5D870214A}" type="sibTrans" cxnId="{1836EC8E-A873-4E64-8FAE-DF2BFEA7BFA4}">
      <dgm:prSet/>
      <dgm:spPr/>
      <dgm:t>
        <a:bodyPr/>
        <a:lstStyle/>
        <a:p>
          <a:endParaRPr lang="zh-CN" altLang="en-US"/>
        </a:p>
      </dgm:t>
    </dgm:pt>
    <dgm:pt modelId="{63D0BE45-B3B7-1D40-A3CE-BCABCA8C0495}" type="pres">
      <dgm:prSet presAssocID="{66036509-3A60-4846-95BA-A96C8C96288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91AF6C1-1270-E249-99AE-1D3A4332EE3E}" type="pres">
      <dgm:prSet presAssocID="{45FD72A4-3D65-A743-A2BF-DAFF7756918D}" presName="root1" presStyleCnt="0"/>
      <dgm:spPr/>
    </dgm:pt>
    <dgm:pt modelId="{5B2C6856-A041-AA44-B1C2-14222B2A2CD0}" type="pres">
      <dgm:prSet presAssocID="{45FD72A4-3D65-A743-A2BF-DAFF7756918D}" presName="LevelOneTextNode" presStyleLbl="node0" presStyleIdx="0" presStyleCnt="1">
        <dgm:presLayoutVars>
          <dgm:chPref val="3"/>
        </dgm:presLayoutVars>
      </dgm:prSet>
      <dgm:spPr/>
    </dgm:pt>
    <dgm:pt modelId="{964FAE06-CBFA-ED4D-8E0D-1C0110B8C17C}" type="pres">
      <dgm:prSet presAssocID="{45FD72A4-3D65-A743-A2BF-DAFF7756918D}" presName="level2hierChild" presStyleCnt="0"/>
      <dgm:spPr/>
    </dgm:pt>
    <dgm:pt modelId="{4A4B0FE5-FE1D-B441-BE2A-CB793432E80E}" type="pres">
      <dgm:prSet presAssocID="{FFB7FBD2-6C40-8C46-A4EF-07FCB72AE789}" presName="conn2-1" presStyleLbl="parChTrans1D2" presStyleIdx="0" presStyleCnt="3"/>
      <dgm:spPr/>
    </dgm:pt>
    <dgm:pt modelId="{AB9F754B-35B3-D042-912D-6626D3CA61E0}" type="pres">
      <dgm:prSet presAssocID="{FFB7FBD2-6C40-8C46-A4EF-07FCB72AE789}" presName="connTx" presStyleLbl="parChTrans1D2" presStyleIdx="0" presStyleCnt="3"/>
      <dgm:spPr/>
    </dgm:pt>
    <dgm:pt modelId="{6A6A9503-0188-2B44-BAD4-2308CD8064D2}" type="pres">
      <dgm:prSet presAssocID="{A3BAF262-5310-7245-9899-82A42CA27DC2}" presName="root2" presStyleCnt="0"/>
      <dgm:spPr/>
    </dgm:pt>
    <dgm:pt modelId="{180FB671-6D82-954C-8372-0FADA8D67648}" type="pres">
      <dgm:prSet presAssocID="{A3BAF262-5310-7245-9899-82A42CA27DC2}" presName="LevelTwoTextNode" presStyleLbl="node2" presStyleIdx="0" presStyleCnt="3" custScaleX="116412">
        <dgm:presLayoutVars>
          <dgm:chPref val="3"/>
        </dgm:presLayoutVars>
      </dgm:prSet>
      <dgm:spPr/>
    </dgm:pt>
    <dgm:pt modelId="{CD7E4097-9ACE-974C-B501-C8B4BD546E5F}" type="pres">
      <dgm:prSet presAssocID="{A3BAF262-5310-7245-9899-82A42CA27DC2}" presName="level3hierChild" presStyleCnt="0"/>
      <dgm:spPr/>
    </dgm:pt>
    <dgm:pt modelId="{6060E02A-44D2-8443-8794-2A46D8499D4E}" type="pres">
      <dgm:prSet presAssocID="{3ED332EA-A48A-954F-BB94-C13020BC20D3}" presName="conn2-1" presStyleLbl="parChTrans1D3" presStyleIdx="0" presStyleCnt="4"/>
      <dgm:spPr/>
    </dgm:pt>
    <dgm:pt modelId="{E0961DA9-8DC7-BD49-BA08-CF0C33AD62A3}" type="pres">
      <dgm:prSet presAssocID="{3ED332EA-A48A-954F-BB94-C13020BC20D3}" presName="connTx" presStyleLbl="parChTrans1D3" presStyleIdx="0" presStyleCnt="4"/>
      <dgm:spPr/>
    </dgm:pt>
    <dgm:pt modelId="{4626CDD2-6128-B64C-A524-3F598BE7D55A}" type="pres">
      <dgm:prSet presAssocID="{92972FA4-B9AC-DF4F-B488-82EA8D7DAD2E}" presName="root2" presStyleCnt="0"/>
      <dgm:spPr/>
    </dgm:pt>
    <dgm:pt modelId="{88057EE8-FC7D-C549-BE4E-1F3BDE590924}" type="pres">
      <dgm:prSet presAssocID="{92972FA4-B9AC-DF4F-B488-82EA8D7DAD2E}" presName="LevelTwoTextNode" presStyleLbl="node3" presStyleIdx="0" presStyleCnt="4">
        <dgm:presLayoutVars>
          <dgm:chPref val="3"/>
        </dgm:presLayoutVars>
      </dgm:prSet>
      <dgm:spPr/>
    </dgm:pt>
    <dgm:pt modelId="{C0615947-FEE4-214D-93CC-57BE33E0563E}" type="pres">
      <dgm:prSet presAssocID="{92972FA4-B9AC-DF4F-B488-82EA8D7DAD2E}" presName="level3hierChild" presStyleCnt="0"/>
      <dgm:spPr/>
    </dgm:pt>
    <dgm:pt modelId="{8F35067D-7E8A-C34D-85E4-F51CE49F60CE}" type="pres">
      <dgm:prSet presAssocID="{AE6F1D82-A074-F24F-A146-5F8EC6F78104}" presName="conn2-1" presStyleLbl="parChTrans1D4" presStyleIdx="0" presStyleCnt="2"/>
      <dgm:spPr/>
    </dgm:pt>
    <dgm:pt modelId="{053D2345-708D-B44E-8C57-44F770BD4A45}" type="pres">
      <dgm:prSet presAssocID="{AE6F1D82-A074-F24F-A146-5F8EC6F78104}" presName="connTx" presStyleLbl="parChTrans1D4" presStyleIdx="0" presStyleCnt="2"/>
      <dgm:spPr/>
    </dgm:pt>
    <dgm:pt modelId="{57EF36E6-F054-604A-BEF0-8BF4C5775562}" type="pres">
      <dgm:prSet presAssocID="{F32A21EE-6216-E041-BF8A-CD550F82D77F}" presName="root2" presStyleCnt="0"/>
      <dgm:spPr/>
    </dgm:pt>
    <dgm:pt modelId="{9698C36C-5845-7A40-92BE-E934DBD733B5}" type="pres">
      <dgm:prSet presAssocID="{F32A21EE-6216-E041-BF8A-CD550F82D77F}" presName="LevelTwoTextNode" presStyleLbl="node4" presStyleIdx="0" presStyleCnt="2" custScaleX="159073">
        <dgm:presLayoutVars>
          <dgm:chPref val="3"/>
        </dgm:presLayoutVars>
      </dgm:prSet>
      <dgm:spPr/>
    </dgm:pt>
    <dgm:pt modelId="{76A1FBD7-5E29-B348-904E-B1307D6D2379}" type="pres">
      <dgm:prSet presAssocID="{F32A21EE-6216-E041-BF8A-CD550F82D77F}" presName="level3hierChild" presStyleCnt="0"/>
      <dgm:spPr/>
    </dgm:pt>
    <dgm:pt modelId="{0C67C614-B957-6341-9F4B-69D54AC10DBA}" type="pres">
      <dgm:prSet presAssocID="{7EC6C86E-2024-3F4F-830F-C46C765E257F}" presName="conn2-1" presStyleLbl="parChTrans1D4" presStyleIdx="1" presStyleCnt="2"/>
      <dgm:spPr/>
    </dgm:pt>
    <dgm:pt modelId="{B40E597B-3A8D-3E4A-92EE-1BBA2E5D8A8C}" type="pres">
      <dgm:prSet presAssocID="{7EC6C86E-2024-3F4F-830F-C46C765E257F}" presName="connTx" presStyleLbl="parChTrans1D4" presStyleIdx="1" presStyleCnt="2"/>
      <dgm:spPr/>
    </dgm:pt>
    <dgm:pt modelId="{8C54473A-B173-E34E-B1DB-3AC5A50FCE0B}" type="pres">
      <dgm:prSet presAssocID="{65945A6E-8DDA-C542-BA12-C0BEAC2A06BD}" presName="root2" presStyleCnt="0"/>
      <dgm:spPr/>
    </dgm:pt>
    <dgm:pt modelId="{EFA81363-37B5-7245-8C26-C6BEC516E707}" type="pres">
      <dgm:prSet presAssocID="{65945A6E-8DDA-C542-BA12-C0BEAC2A06BD}" presName="LevelTwoTextNode" presStyleLbl="node4" presStyleIdx="1" presStyleCnt="2" custScaleX="160520">
        <dgm:presLayoutVars>
          <dgm:chPref val="3"/>
        </dgm:presLayoutVars>
      </dgm:prSet>
      <dgm:spPr/>
    </dgm:pt>
    <dgm:pt modelId="{202ED9E0-9EBC-DA48-9D00-8BAA1FA2587C}" type="pres">
      <dgm:prSet presAssocID="{65945A6E-8DDA-C542-BA12-C0BEAC2A06BD}" presName="level3hierChild" presStyleCnt="0"/>
      <dgm:spPr/>
    </dgm:pt>
    <dgm:pt modelId="{FAD252ED-D8FD-41AC-A0DC-5183C447E605}" type="pres">
      <dgm:prSet presAssocID="{63A3D141-A821-4D7D-87C8-C606348B41EA}" presName="conn2-1" presStyleLbl="parChTrans1D3" presStyleIdx="1" presStyleCnt="4"/>
      <dgm:spPr/>
    </dgm:pt>
    <dgm:pt modelId="{6CA27F5E-D6DB-4AF5-BA97-E42BBBEE8640}" type="pres">
      <dgm:prSet presAssocID="{63A3D141-A821-4D7D-87C8-C606348B41EA}" presName="connTx" presStyleLbl="parChTrans1D3" presStyleIdx="1" presStyleCnt="4"/>
      <dgm:spPr/>
    </dgm:pt>
    <dgm:pt modelId="{6F757416-8305-415E-9F4B-C6A445B2F275}" type="pres">
      <dgm:prSet presAssocID="{E7A1B728-79A9-4A35-894B-045AA5880455}" presName="root2" presStyleCnt="0"/>
      <dgm:spPr/>
    </dgm:pt>
    <dgm:pt modelId="{5ED63467-15E8-4B4B-B4C1-F61477F520FE}" type="pres">
      <dgm:prSet presAssocID="{E7A1B728-79A9-4A35-894B-045AA5880455}" presName="LevelTwoTextNode" presStyleLbl="node3" presStyleIdx="1" presStyleCnt="4">
        <dgm:presLayoutVars>
          <dgm:chPref val="3"/>
        </dgm:presLayoutVars>
      </dgm:prSet>
      <dgm:spPr/>
    </dgm:pt>
    <dgm:pt modelId="{502D3949-80B9-4522-A427-8E9855F18663}" type="pres">
      <dgm:prSet presAssocID="{E7A1B728-79A9-4A35-894B-045AA5880455}" presName="level3hierChild" presStyleCnt="0"/>
      <dgm:spPr/>
    </dgm:pt>
    <dgm:pt modelId="{74446932-49B3-4A5C-9DB1-A71AE51ADB1D}" type="pres">
      <dgm:prSet presAssocID="{FA91A2F4-50F6-41CE-A476-C82747EDE4C7}" presName="conn2-1" presStyleLbl="parChTrans1D3" presStyleIdx="2" presStyleCnt="4"/>
      <dgm:spPr/>
    </dgm:pt>
    <dgm:pt modelId="{EC7D25BA-3400-40DF-BF65-0F09C857BB4E}" type="pres">
      <dgm:prSet presAssocID="{FA91A2F4-50F6-41CE-A476-C82747EDE4C7}" presName="connTx" presStyleLbl="parChTrans1D3" presStyleIdx="2" presStyleCnt="4"/>
      <dgm:spPr/>
    </dgm:pt>
    <dgm:pt modelId="{B4FB9035-C8A9-489C-AA71-04D7619493D9}" type="pres">
      <dgm:prSet presAssocID="{C58E4EFC-4505-4A03-9A74-750ECC4EC277}" presName="root2" presStyleCnt="0"/>
      <dgm:spPr/>
    </dgm:pt>
    <dgm:pt modelId="{35BC8426-6947-4551-9ACF-599EE3B1764A}" type="pres">
      <dgm:prSet presAssocID="{C58E4EFC-4505-4A03-9A74-750ECC4EC277}" presName="LevelTwoTextNode" presStyleLbl="node3" presStyleIdx="2" presStyleCnt="4">
        <dgm:presLayoutVars>
          <dgm:chPref val="3"/>
        </dgm:presLayoutVars>
      </dgm:prSet>
      <dgm:spPr/>
    </dgm:pt>
    <dgm:pt modelId="{DA115015-CA98-49AE-BF10-182E7DD05CD1}" type="pres">
      <dgm:prSet presAssocID="{C58E4EFC-4505-4A03-9A74-750ECC4EC277}" presName="level3hierChild" presStyleCnt="0"/>
      <dgm:spPr/>
    </dgm:pt>
    <dgm:pt modelId="{B628E331-500D-164E-B016-6657B5C68D44}" type="pres">
      <dgm:prSet presAssocID="{17DEDA52-8884-F649-81AF-9D9CD6308C05}" presName="conn2-1" presStyleLbl="parChTrans1D2" presStyleIdx="1" presStyleCnt="3"/>
      <dgm:spPr/>
    </dgm:pt>
    <dgm:pt modelId="{985C0C27-B55D-1842-AE6A-A61E8E0888E3}" type="pres">
      <dgm:prSet presAssocID="{17DEDA52-8884-F649-81AF-9D9CD6308C05}" presName="connTx" presStyleLbl="parChTrans1D2" presStyleIdx="1" presStyleCnt="3"/>
      <dgm:spPr/>
    </dgm:pt>
    <dgm:pt modelId="{A51D0424-505F-A64A-9DAE-45A79FAD58D7}" type="pres">
      <dgm:prSet presAssocID="{FF9536DA-9197-7D47-9FFB-0E8F021F660E}" presName="root2" presStyleCnt="0"/>
      <dgm:spPr/>
    </dgm:pt>
    <dgm:pt modelId="{B665CC9B-ADA1-4445-A060-B4C620AE196D}" type="pres">
      <dgm:prSet presAssocID="{FF9536DA-9197-7D47-9FFB-0E8F021F660E}" presName="LevelTwoTextNode" presStyleLbl="node2" presStyleIdx="1" presStyleCnt="3" custScaleX="115319">
        <dgm:presLayoutVars>
          <dgm:chPref val="3"/>
        </dgm:presLayoutVars>
      </dgm:prSet>
      <dgm:spPr/>
    </dgm:pt>
    <dgm:pt modelId="{0C5933AB-5456-7E4C-BE20-D5F220ED95C0}" type="pres">
      <dgm:prSet presAssocID="{FF9536DA-9197-7D47-9FFB-0E8F021F660E}" presName="level3hierChild" presStyleCnt="0"/>
      <dgm:spPr/>
    </dgm:pt>
    <dgm:pt modelId="{569720D1-A666-694D-B2EA-7737BA97BE40}" type="pres">
      <dgm:prSet presAssocID="{CFE85313-BAA1-F44D-BCFD-76079BE080EE}" presName="conn2-1" presStyleLbl="parChTrans1D3" presStyleIdx="3" presStyleCnt="4"/>
      <dgm:spPr/>
    </dgm:pt>
    <dgm:pt modelId="{7A33FDD1-1BAE-A946-AE2C-FE2B178595E0}" type="pres">
      <dgm:prSet presAssocID="{CFE85313-BAA1-F44D-BCFD-76079BE080EE}" presName="connTx" presStyleLbl="parChTrans1D3" presStyleIdx="3" presStyleCnt="4"/>
      <dgm:spPr/>
    </dgm:pt>
    <dgm:pt modelId="{D6DBAD57-3369-CB46-A324-F1B13B55C226}" type="pres">
      <dgm:prSet presAssocID="{A9DB5D8B-0480-574A-818E-F0DE8EBA879F}" presName="root2" presStyleCnt="0"/>
      <dgm:spPr/>
    </dgm:pt>
    <dgm:pt modelId="{8EB99CCD-7D22-4641-B87A-ABFBCE34006A}" type="pres">
      <dgm:prSet presAssocID="{A9DB5D8B-0480-574A-818E-F0DE8EBA879F}" presName="LevelTwoTextNode" presStyleLbl="node3" presStyleIdx="3" presStyleCnt="4">
        <dgm:presLayoutVars>
          <dgm:chPref val="3"/>
        </dgm:presLayoutVars>
      </dgm:prSet>
      <dgm:spPr/>
    </dgm:pt>
    <dgm:pt modelId="{8FAA513E-79EB-4E45-8F2E-3F11C0ED1F06}" type="pres">
      <dgm:prSet presAssocID="{A9DB5D8B-0480-574A-818E-F0DE8EBA879F}" presName="level3hierChild" presStyleCnt="0"/>
      <dgm:spPr/>
    </dgm:pt>
    <dgm:pt modelId="{C5884A2B-9631-2641-96BB-A729B2F7E7C2}" type="pres">
      <dgm:prSet presAssocID="{A58150BF-97FA-4F41-BD89-D4C961D09E96}" presName="conn2-1" presStyleLbl="parChTrans1D2" presStyleIdx="2" presStyleCnt="3"/>
      <dgm:spPr/>
    </dgm:pt>
    <dgm:pt modelId="{873450C9-4A42-B14E-B0E8-EDC999F78FE2}" type="pres">
      <dgm:prSet presAssocID="{A58150BF-97FA-4F41-BD89-D4C961D09E96}" presName="connTx" presStyleLbl="parChTrans1D2" presStyleIdx="2" presStyleCnt="3"/>
      <dgm:spPr/>
    </dgm:pt>
    <dgm:pt modelId="{58E3EF6B-62BD-A04E-86BC-694F6671AD32}" type="pres">
      <dgm:prSet presAssocID="{86A931F3-8034-1F42-9DC5-06611C1FF52A}" presName="root2" presStyleCnt="0"/>
      <dgm:spPr/>
    </dgm:pt>
    <dgm:pt modelId="{CC27E832-AC6C-844F-931F-A9316DD8C7FE}" type="pres">
      <dgm:prSet presAssocID="{86A931F3-8034-1F42-9DC5-06611C1FF52A}" presName="LevelTwoTextNode" presStyleLbl="node2" presStyleIdx="2" presStyleCnt="3">
        <dgm:presLayoutVars>
          <dgm:chPref val="3"/>
        </dgm:presLayoutVars>
      </dgm:prSet>
      <dgm:spPr/>
    </dgm:pt>
    <dgm:pt modelId="{895DFF0E-EE3D-F64B-A2AA-623C3EA95F1C}" type="pres">
      <dgm:prSet presAssocID="{86A931F3-8034-1F42-9DC5-06611C1FF52A}" presName="level3hierChild" presStyleCnt="0"/>
      <dgm:spPr/>
    </dgm:pt>
  </dgm:ptLst>
  <dgm:cxnLst>
    <dgm:cxn modelId="{BBCE1F01-EB91-5441-8324-F33A51EC9B55}" type="presOf" srcId="{AE6F1D82-A074-F24F-A146-5F8EC6F78104}" destId="{8F35067D-7E8A-C34D-85E4-F51CE49F60CE}" srcOrd="0" destOrd="0" presId="urn:microsoft.com/office/officeart/2005/8/layout/hierarchy2"/>
    <dgm:cxn modelId="{F9FA9D01-9E29-AC4C-B826-504C38768D07}" type="presOf" srcId="{FFB7FBD2-6C40-8C46-A4EF-07FCB72AE789}" destId="{4A4B0FE5-FE1D-B441-BE2A-CB793432E80E}" srcOrd="0" destOrd="0" presId="urn:microsoft.com/office/officeart/2005/8/layout/hierarchy2"/>
    <dgm:cxn modelId="{BC381D05-347D-E148-B4CB-AF5647C4DAEE}" type="presOf" srcId="{FFB7FBD2-6C40-8C46-A4EF-07FCB72AE789}" destId="{AB9F754B-35B3-D042-912D-6626D3CA61E0}" srcOrd="1" destOrd="0" presId="urn:microsoft.com/office/officeart/2005/8/layout/hierarchy2"/>
    <dgm:cxn modelId="{18EAD50B-4477-1747-BC02-6730B0B56C0C}" type="presOf" srcId="{17DEDA52-8884-F649-81AF-9D9CD6308C05}" destId="{B628E331-500D-164E-B016-6657B5C68D44}" srcOrd="0" destOrd="0" presId="urn:microsoft.com/office/officeart/2005/8/layout/hierarchy2"/>
    <dgm:cxn modelId="{31946F0C-E262-0146-8C77-B16246B1AB39}" type="presOf" srcId="{AE6F1D82-A074-F24F-A146-5F8EC6F78104}" destId="{053D2345-708D-B44E-8C57-44F770BD4A45}" srcOrd="1" destOrd="0" presId="urn:microsoft.com/office/officeart/2005/8/layout/hierarchy2"/>
    <dgm:cxn modelId="{E2A88117-2981-FB4D-81F3-F2E6AE9014A2}" type="presOf" srcId="{66036509-3A60-4846-95BA-A96C8C962881}" destId="{63D0BE45-B3B7-1D40-A3CE-BCABCA8C0495}" srcOrd="0" destOrd="0" presId="urn:microsoft.com/office/officeart/2005/8/layout/hierarchy2"/>
    <dgm:cxn modelId="{22CC5120-6218-F84D-B837-457E2EE2C2C4}" srcId="{FF9536DA-9197-7D47-9FFB-0E8F021F660E}" destId="{A9DB5D8B-0480-574A-818E-F0DE8EBA879F}" srcOrd="0" destOrd="0" parTransId="{CFE85313-BAA1-F44D-BCFD-76079BE080EE}" sibTransId="{9C73AE92-659D-D949-966A-BF01F2DAEF50}"/>
    <dgm:cxn modelId="{59B8E829-5105-8C47-A953-B52069354469}" type="presOf" srcId="{7EC6C86E-2024-3F4F-830F-C46C765E257F}" destId="{B40E597B-3A8D-3E4A-92EE-1BBA2E5D8A8C}" srcOrd="1" destOrd="0" presId="urn:microsoft.com/office/officeart/2005/8/layout/hierarchy2"/>
    <dgm:cxn modelId="{C4AE0732-DB60-43D7-A1E5-F475F071C191}" type="presOf" srcId="{63A3D141-A821-4D7D-87C8-C606348B41EA}" destId="{6CA27F5E-D6DB-4AF5-BA97-E42BBBEE8640}" srcOrd="1" destOrd="0" presId="urn:microsoft.com/office/officeart/2005/8/layout/hierarchy2"/>
    <dgm:cxn modelId="{2A238136-E5A9-A642-9D44-81CD1A3175FC}" srcId="{45FD72A4-3D65-A743-A2BF-DAFF7756918D}" destId="{86A931F3-8034-1F42-9DC5-06611C1FF52A}" srcOrd="2" destOrd="0" parTransId="{A58150BF-97FA-4F41-BD89-D4C961D09E96}" sibTransId="{8C55A084-B8D7-AE48-8DBB-668D2AF98B9F}"/>
    <dgm:cxn modelId="{88D1F636-49E5-A543-9752-6CC1C85E2F8B}" type="presOf" srcId="{A58150BF-97FA-4F41-BD89-D4C961D09E96}" destId="{873450C9-4A42-B14E-B0E8-EDC999F78FE2}" srcOrd="1" destOrd="0" presId="urn:microsoft.com/office/officeart/2005/8/layout/hierarchy2"/>
    <dgm:cxn modelId="{27060237-13EA-284C-9FD2-F1A79E50E889}" type="presOf" srcId="{A9DB5D8B-0480-574A-818E-F0DE8EBA879F}" destId="{8EB99CCD-7D22-4641-B87A-ABFBCE34006A}" srcOrd="0" destOrd="0" presId="urn:microsoft.com/office/officeart/2005/8/layout/hierarchy2"/>
    <dgm:cxn modelId="{3BF43939-9665-4924-A1FE-555FEBBD2A89}" srcId="{A3BAF262-5310-7245-9899-82A42CA27DC2}" destId="{E7A1B728-79A9-4A35-894B-045AA5880455}" srcOrd="1" destOrd="0" parTransId="{63A3D141-A821-4D7D-87C8-C606348B41EA}" sibTransId="{1E4904AD-EF53-474F-9BD5-59297BF4ED2F}"/>
    <dgm:cxn modelId="{5BBAC940-12D8-3C45-BBEA-0BF3F5308573}" type="presOf" srcId="{CFE85313-BAA1-F44D-BCFD-76079BE080EE}" destId="{7A33FDD1-1BAE-A946-AE2C-FE2B178595E0}" srcOrd="1" destOrd="0" presId="urn:microsoft.com/office/officeart/2005/8/layout/hierarchy2"/>
    <dgm:cxn modelId="{9395DD40-F687-364C-B5BA-290518A22344}" type="presOf" srcId="{3ED332EA-A48A-954F-BB94-C13020BC20D3}" destId="{6060E02A-44D2-8443-8794-2A46D8499D4E}" srcOrd="0" destOrd="0" presId="urn:microsoft.com/office/officeart/2005/8/layout/hierarchy2"/>
    <dgm:cxn modelId="{F57F1747-F9B9-EE43-A064-4709BF102CC2}" type="presOf" srcId="{FF9536DA-9197-7D47-9FFB-0E8F021F660E}" destId="{B665CC9B-ADA1-4445-A060-B4C620AE196D}" srcOrd="0" destOrd="0" presId="urn:microsoft.com/office/officeart/2005/8/layout/hierarchy2"/>
    <dgm:cxn modelId="{E6C3B749-E6FC-8E44-BFF1-E675D7E4616F}" type="presOf" srcId="{CFE85313-BAA1-F44D-BCFD-76079BE080EE}" destId="{569720D1-A666-694D-B2EA-7737BA97BE40}" srcOrd="0" destOrd="0" presId="urn:microsoft.com/office/officeart/2005/8/layout/hierarchy2"/>
    <dgm:cxn modelId="{1A0E6554-3C26-4B9F-99DB-568403ED319F}" type="presOf" srcId="{FA91A2F4-50F6-41CE-A476-C82747EDE4C7}" destId="{EC7D25BA-3400-40DF-BF65-0F09C857BB4E}" srcOrd="1" destOrd="0" presId="urn:microsoft.com/office/officeart/2005/8/layout/hierarchy2"/>
    <dgm:cxn modelId="{11676C59-C6D1-194C-B014-1B97FF95EBD4}" type="presOf" srcId="{17DEDA52-8884-F649-81AF-9D9CD6308C05}" destId="{985C0C27-B55D-1842-AE6A-A61E8E0888E3}" srcOrd="1" destOrd="0" presId="urn:microsoft.com/office/officeart/2005/8/layout/hierarchy2"/>
    <dgm:cxn modelId="{60690264-25DA-8349-BCDB-53B76972B88F}" srcId="{A3BAF262-5310-7245-9899-82A42CA27DC2}" destId="{92972FA4-B9AC-DF4F-B488-82EA8D7DAD2E}" srcOrd="0" destOrd="0" parTransId="{3ED332EA-A48A-954F-BB94-C13020BC20D3}" sibTransId="{C5771231-69D9-F04D-BE61-FF73D8D96CA3}"/>
    <dgm:cxn modelId="{80380A65-C94C-054D-B3F1-9EF04FD25FFE}" type="presOf" srcId="{65945A6E-8DDA-C542-BA12-C0BEAC2A06BD}" destId="{EFA81363-37B5-7245-8C26-C6BEC516E707}" srcOrd="0" destOrd="0" presId="urn:microsoft.com/office/officeart/2005/8/layout/hierarchy2"/>
    <dgm:cxn modelId="{90A2876F-8C22-9C4D-A731-9EE71A569680}" type="presOf" srcId="{F32A21EE-6216-E041-BF8A-CD550F82D77F}" destId="{9698C36C-5845-7A40-92BE-E934DBD733B5}" srcOrd="0" destOrd="0" presId="urn:microsoft.com/office/officeart/2005/8/layout/hierarchy2"/>
    <dgm:cxn modelId="{370F807D-7A55-534D-92DC-5F3F3CF844B7}" type="presOf" srcId="{7EC6C86E-2024-3F4F-830F-C46C765E257F}" destId="{0C67C614-B957-6341-9F4B-69D54AC10DBA}" srcOrd="0" destOrd="0" presId="urn:microsoft.com/office/officeart/2005/8/layout/hierarchy2"/>
    <dgm:cxn modelId="{1836EC8E-A873-4E64-8FAE-DF2BFEA7BFA4}" srcId="{A3BAF262-5310-7245-9899-82A42CA27DC2}" destId="{C58E4EFC-4505-4A03-9A74-750ECC4EC277}" srcOrd="2" destOrd="0" parTransId="{FA91A2F4-50F6-41CE-A476-C82747EDE4C7}" sibTransId="{54F04F1D-5A06-40C5-BC53-DFB5D870214A}"/>
    <dgm:cxn modelId="{B78D5D9D-735F-064E-8C13-1DED666C84F4}" srcId="{45FD72A4-3D65-A743-A2BF-DAFF7756918D}" destId="{A3BAF262-5310-7245-9899-82A42CA27DC2}" srcOrd="0" destOrd="0" parTransId="{FFB7FBD2-6C40-8C46-A4EF-07FCB72AE789}" sibTransId="{C1A17BBC-2764-0645-BC85-53C2DCDBF7E2}"/>
    <dgm:cxn modelId="{669910AB-6478-46C4-A14F-BA0D1E6956F0}" type="presOf" srcId="{63A3D141-A821-4D7D-87C8-C606348B41EA}" destId="{FAD252ED-D8FD-41AC-A0DC-5183C447E605}" srcOrd="0" destOrd="0" presId="urn:microsoft.com/office/officeart/2005/8/layout/hierarchy2"/>
    <dgm:cxn modelId="{241A25AB-E038-094E-814F-1C97C2666E2C}" srcId="{92972FA4-B9AC-DF4F-B488-82EA8D7DAD2E}" destId="{F32A21EE-6216-E041-BF8A-CD550F82D77F}" srcOrd="0" destOrd="0" parTransId="{AE6F1D82-A074-F24F-A146-5F8EC6F78104}" sibTransId="{A6215434-794C-4547-A1C0-0CED730B4547}"/>
    <dgm:cxn modelId="{728A3BAE-4C7A-47A7-9E4C-728C4D6271F5}" type="presOf" srcId="{C58E4EFC-4505-4A03-9A74-750ECC4EC277}" destId="{35BC8426-6947-4551-9ACF-599EE3B1764A}" srcOrd="0" destOrd="0" presId="urn:microsoft.com/office/officeart/2005/8/layout/hierarchy2"/>
    <dgm:cxn modelId="{EA3DB6AE-9FC2-3F4E-8836-D731E8D80B18}" srcId="{45FD72A4-3D65-A743-A2BF-DAFF7756918D}" destId="{FF9536DA-9197-7D47-9FFB-0E8F021F660E}" srcOrd="1" destOrd="0" parTransId="{17DEDA52-8884-F649-81AF-9D9CD6308C05}" sibTransId="{301A312B-AFEB-3744-91B2-0769FFC20EB9}"/>
    <dgm:cxn modelId="{AE2E8DAF-EFF7-8149-9C25-E05F32E00BE7}" srcId="{92972FA4-B9AC-DF4F-B488-82EA8D7DAD2E}" destId="{65945A6E-8DDA-C542-BA12-C0BEAC2A06BD}" srcOrd="1" destOrd="0" parTransId="{7EC6C86E-2024-3F4F-830F-C46C765E257F}" sibTransId="{7B3F8DAF-0108-384A-B93A-1EF1E72DEA3E}"/>
    <dgm:cxn modelId="{73CECDB5-9395-7249-8745-7248E900C94C}" type="presOf" srcId="{86A931F3-8034-1F42-9DC5-06611C1FF52A}" destId="{CC27E832-AC6C-844F-931F-A9316DD8C7FE}" srcOrd="0" destOrd="0" presId="urn:microsoft.com/office/officeart/2005/8/layout/hierarchy2"/>
    <dgm:cxn modelId="{C752CCBC-6AF6-8E4F-B029-CEA43BF48576}" srcId="{66036509-3A60-4846-95BA-A96C8C962881}" destId="{45FD72A4-3D65-A743-A2BF-DAFF7756918D}" srcOrd="0" destOrd="0" parTransId="{BEDA4CF8-A954-DA44-856C-9CFFB25D0A2A}" sibTransId="{846720ED-10AA-A740-ABF8-B891EBCC56D9}"/>
    <dgm:cxn modelId="{B6C216BE-3A14-5D4D-AEED-0B61B35BCCD0}" type="presOf" srcId="{A3BAF262-5310-7245-9899-82A42CA27DC2}" destId="{180FB671-6D82-954C-8372-0FADA8D67648}" srcOrd="0" destOrd="0" presId="urn:microsoft.com/office/officeart/2005/8/layout/hierarchy2"/>
    <dgm:cxn modelId="{7A19DEC0-B9B4-488C-A441-57AB7DE98B53}" type="presOf" srcId="{E7A1B728-79A9-4A35-894B-045AA5880455}" destId="{5ED63467-15E8-4B4B-B4C1-F61477F520FE}" srcOrd="0" destOrd="0" presId="urn:microsoft.com/office/officeart/2005/8/layout/hierarchy2"/>
    <dgm:cxn modelId="{F8FBCECC-F4BC-A94D-9875-4B495111BC98}" type="presOf" srcId="{45FD72A4-3D65-A743-A2BF-DAFF7756918D}" destId="{5B2C6856-A041-AA44-B1C2-14222B2A2CD0}" srcOrd="0" destOrd="0" presId="urn:microsoft.com/office/officeart/2005/8/layout/hierarchy2"/>
    <dgm:cxn modelId="{377F53E1-6D8C-7C46-AA30-10255BC44AB7}" type="presOf" srcId="{A58150BF-97FA-4F41-BD89-D4C961D09E96}" destId="{C5884A2B-9631-2641-96BB-A729B2F7E7C2}" srcOrd="0" destOrd="0" presId="urn:microsoft.com/office/officeart/2005/8/layout/hierarchy2"/>
    <dgm:cxn modelId="{99188FE2-447B-4441-A0F8-26D013EE5AAE}" type="presOf" srcId="{3ED332EA-A48A-954F-BB94-C13020BC20D3}" destId="{E0961DA9-8DC7-BD49-BA08-CF0C33AD62A3}" srcOrd="1" destOrd="0" presId="urn:microsoft.com/office/officeart/2005/8/layout/hierarchy2"/>
    <dgm:cxn modelId="{1A61F4EE-067B-7B45-B458-A250609F714E}" type="presOf" srcId="{92972FA4-B9AC-DF4F-B488-82EA8D7DAD2E}" destId="{88057EE8-FC7D-C549-BE4E-1F3BDE590924}" srcOrd="0" destOrd="0" presId="urn:microsoft.com/office/officeart/2005/8/layout/hierarchy2"/>
    <dgm:cxn modelId="{8F0770F9-5C7D-4A4D-A8B6-E1AFC99D85C5}" type="presOf" srcId="{FA91A2F4-50F6-41CE-A476-C82747EDE4C7}" destId="{74446932-49B3-4A5C-9DB1-A71AE51ADB1D}" srcOrd="0" destOrd="0" presId="urn:microsoft.com/office/officeart/2005/8/layout/hierarchy2"/>
    <dgm:cxn modelId="{F63828E5-464E-3B4C-8688-BDB6BC3AA03F}" type="presParOf" srcId="{63D0BE45-B3B7-1D40-A3CE-BCABCA8C0495}" destId="{991AF6C1-1270-E249-99AE-1D3A4332EE3E}" srcOrd="0" destOrd="0" presId="urn:microsoft.com/office/officeart/2005/8/layout/hierarchy2"/>
    <dgm:cxn modelId="{6B3DDFD7-1EC9-9147-BA15-B7C45D994A30}" type="presParOf" srcId="{991AF6C1-1270-E249-99AE-1D3A4332EE3E}" destId="{5B2C6856-A041-AA44-B1C2-14222B2A2CD0}" srcOrd="0" destOrd="0" presId="urn:microsoft.com/office/officeart/2005/8/layout/hierarchy2"/>
    <dgm:cxn modelId="{501A82AB-40D7-0047-8FC3-0D2687DB8AC5}" type="presParOf" srcId="{991AF6C1-1270-E249-99AE-1D3A4332EE3E}" destId="{964FAE06-CBFA-ED4D-8E0D-1C0110B8C17C}" srcOrd="1" destOrd="0" presId="urn:microsoft.com/office/officeart/2005/8/layout/hierarchy2"/>
    <dgm:cxn modelId="{A4148201-9594-1348-BB84-EF9BCF53FA1B}" type="presParOf" srcId="{964FAE06-CBFA-ED4D-8E0D-1C0110B8C17C}" destId="{4A4B0FE5-FE1D-B441-BE2A-CB793432E80E}" srcOrd="0" destOrd="0" presId="urn:microsoft.com/office/officeart/2005/8/layout/hierarchy2"/>
    <dgm:cxn modelId="{214A104F-8C99-7947-A399-11FBC4DCF442}" type="presParOf" srcId="{4A4B0FE5-FE1D-B441-BE2A-CB793432E80E}" destId="{AB9F754B-35B3-D042-912D-6626D3CA61E0}" srcOrd="0" destOrd="0" presId="urn:microsoft.com/office/officeart/2005/8/layout/hierarchy2"/>
    <dgm:cxn modelId="{27245C7B-1C49-F948-B0C0-218EFE8200BA}" type="presParOf" srcId="{964FAE06-CBFA-ED4D-8E0D-1C0110B8C17C}" destId="{6A6A9503-0188-2B44-BAD4-2308CD8064D2}" srcOrd="1" destOrd="0" presId="urn:microsoft.com/office/officeart/2005/8/layout/hierarchy2"/>
    <dgm:cxn modelId="{29A542A0-9529-FF45-BA88-9272957AC59A}" type="presParOf" srcId="{6A6A9503-0188-2B44-BAD4-2308CD8064D2}" destId="{180FB671-6D82-954C-8372-0FADA8D67648}" srcOrd="0" destOrd="0" presId="urn:microsoft.com/office/officeart/2005/8/layout/hierarchy2"/>
    <dgm:cxn modelId="{880407D9-7752-494B-9BB0-FCE8D3256115}" type="presParOf" srcId="{6A6A9503-0188-2B44-BAD4-2308CD8064D2}" destId="{CD7E4097-9ACE-974C-B501-C8B4BD546E5F}" srcOrd="1" destOrd="0" presId="urn:microsoft.com/office/officeart/2005/8/layout/hierarchy2"/>
    <dgm:cxn modelId="{35F92625-B15D-8046-B041-20BCEB1E6B96}" type="presParOf" srcId="{CD7E4097-9ACE-974C-B501-C8B4BD546E5F}" destId="{6060E02A-44D2-8443-8794-2A46D8499D4E}" srcOrd="0" destOrd="0" presId="urn:microsoft.com/office/officeart/2005/8/layout/hierarchy2"/>
    <dgm:cxn modelId="{5EBFEA88-5F40-5D4A-AB15-CA467733B2B6}" type="presParOf" srcId="{6060E02A-44D2-8443-8794-2A46D8499D4E}" destId="{E0961DA9-8DC7-BD49-BA08-CF0C33AD62A3}" srcOrd="0" destOrd="0" presId="urn:microsoft.com/office/officeart/2005/8/layout/hierarchy2"/>
    <dgm:cxn modelId="{033D59F2-A66B-6145-9BF0-C79E95F076BB}" type="presParOf" srcId="{CD7E4097-9ACE-974C-B501-C8B4BD546E5F}" destId="{4626CDD2-6128-B64C-A524-3F598BE7D55A}" srcOrd="1" destOrd="0" presId="urn:microsoft.com/office/officeart/2005/8/layout/hierarchy2"/>
    <dgm:cxn modelId="{319C1F9B-CB0E-934A-B30F-84ABBB8932A0}" type="presParOf" srcId="{4626CDD2-6128-B64C-A524-3F598BE7D55A}" destId="{88057EE8-FC7D-C549-BE4E-1F3BDE590924}" srcOrd="0" destOrd="0" presId="urn:microsoft.com/office/officeart/2005/8/layout/hierarchy2"/>
    <dgm:cxn modelId="{EFA538EF-4F3A-E545-B288-0D7D486D5E54}" type="presParOf" srcId="{4626CDD2-6128-B64C-A524-3F598BE7D55A}" destId="{C0615947-FEE4-214D-93CC-57BE33E0563E}" srcOrd="1" destOrd="0" presId="urn:microsoft.com/office/officeart/2005/8/layout/hierarchy2"/>
    <dgm:cxn modelId="{ED313EB7-322F-814B-BD58-63F55418261B}" type="presParOf" srcId="{C0615947-FEE4-214D-93CC-57BE33E0563E}" destId="{8F35067D-7E8A-C34D-85E4-F51CE49F60CE}" srcOrd="0" destOrd="0" presId="urn:microsoft.com/office/officeart/2005/8/layout/hierarchy2"/>
    <dgm:cxn modelId="{701F6D0C-C37A-294C-BE24-6F03AF6B772E}" type="presParOf" srcId="{8F35067D-7E8A-C34D-85E4-F51CE49F60CE}" destId="{053D2345-708D-B44E-8C57-44F770BD4A45}" srcOrd="0" destOrd="0" presId="urn:microsoft.com/office/officeart/2005/8/layout/hierarchy2"/>
    <dgm:cxn modelId="{7EB570AB-28C2-5D40-9B7D-E13C760A3436}" type="presParOf" srcId="{C0615947-FEE4-214D-93CC-57BE33E0563E}" destId="{57EF36E6-F054-604A-BEF0-8BF4C5775562}" srcOrd="1" destOrd="0" presId="urn:microsoft.com/office/officeart/2005/8/layout/hierarchy2"/>
    <dgm:cxn modelId="{5AE6821C-E2D2-F648-93BF-284A79C98CAD}" type="presParOf" srcId="{57EF36E6-F054-604A-BEF0-8BF4C5775562}" destId="{9698C36C-5845-7A40-92BE-E934DBD733B5}" srcOrd="0" destOrd="0" presId="urn:microsoft.com/office/officeart/2005/8/layout/hierarchy2"/>
    <dgm:cxn modelId="{F95412B5-55A2-EF4C-AC32-68F7E9BAD577}" type="presParOf" srcId="{57EF36E6-F054-604A-BEF0-8BF4C5775562}" destId="{76A1FBD7-5E29-B348-904E-B1307D6D2379}" srcOrd="1" destOrd="0" presId="urn:microsoft.com/office/officeart/2005/8/layout/hierarchy2"/>
    <dgm:cxn modelId="{FF8D3898-D809-3548-B375-ED7449440432}" type="presParOf" srcId="{C0615947-FEE4-214D-93CC-57BE33E0563E}" destId="{0C67C614-B957-6341-9F4B-69D54AC10DBA}" srcOrd="2" destOrd="0" presId="urn:microsoft.com/office/officeart/2005/8/layout/hierarchy2"/>
    <dgm:cxn modelId="{7AD7E7CB-2588-6B4D-84FE-93115EE37768}" type="presParOf" srcId="{0C67C614-B957-6341-9F4B-69D54AC10DBA}" destId="{B40E597B-3A8D-3E4A-92EE-1BBA2E5D8A8C}" srcOrd="0" destOrd="0" presId="urn:microsoft.com/office/officeart/2005/8/layout/hierarchy2"/>
    <dgm:cxn modelId="{7C8A7973-C4F2-D840-B589-CF77F2C70DD3}" type="presParOf" srcId="{C0615947-FEE4-214D-93CC-57BE33E0563E}" destId="{8C54473A-B173-E34E-B1DB-3AC5A50FCE0B}" srcOrd="3" destOrd="0" presId="urn:microsoft.com/office/officeart/2005/8/layout/hierarchy2"/>
    <dgm:cxn modelId="{EE9ADB47-6ED9-8B4E-9BBF-8585D217F77F}" type="presParOf" srcId="{8C54473A-B173-E34E-B1DB-3AC5A50FCE0B}" destId="{EFA81363-37B5-7245-8C26-C6BEC516E707}" srcOrd="0" destOrd="0" presId="urn:microsoft.com/office/officeart/2005/8/layout/hierarchy2"/>
    <dgm:cxn modelId="{30008D45-0E31-0E41-9ED4-68A474D07BCA}" type="presParOf" srcId="{8C54473A-B173-E34E-B1DB-3AC5A50FCE0B}" destId="{202ED9E0-9EBC-DA48-9D00-8BAA1FA2587C}" srcOrd="1" destOrd="0" presId="urn:microsoft.com/office/officeart/2005/8/layout/hierarchy2"/>
    <dgm:cxn modelId="{5BDF2A47-D163-4AE5-9F1B-9AB3AD509911}" type="presParOf" srcId="{CD7E4097-9ACE-974C-B501-C8B4BD546E5F}" destId="{FAD252ED-D8FD-41AC-A0DC-5183C447E605}" srcOrd="2" destOrd="0" presId="urn:microsoft.com/office/officeart/2005/8/layout/hierarchy2"/>
    <dgm:cxn modelId="{A474955B-0362-4C67-B0D3-226D920B5B41}" type="presParOf" srcId="{FAD252ED-D8FD-41AC-A0DC-5183C447E605}" destId="{6CA27F5E-D6DB-4AF5-BA97-E42BBBEE8640}" srcOrd="0" destOrd="0" presId="urn:microsoft.com/office/officeart/2005/8/layout/hierarchy2"/>
    <dgm:cxn modelId="{9FA9F462-C368-42EA-9B32-B72CB0132252}" type="presParOf" srcId="{CD7E4097-9ACE-974C-B501-C8B4BD546E5F}" destId="{6F757416-8305-415E-9F4B-C6A445B2F275}" srcOrd="3" destOrd="0" presId="urn:microsoft.com/office/officeart/2005/8/layout/hierarchy2"/>
    <dgm:cxn modelId="{626EB614-975E-46AC-AEB4-5E37405F0E1B}" type="presParOf" srcId="{6F757416-8305-415E-9F4B-C6A445B2F275}" destId="{5ED63467-15E8-4B4B-B4C1-F61477F520FE}" srcOrd="0" destOrd="0" presId="urn:microsoft.com/office/officeart/2005/8/layout/hierarchy2"/>
    <dgm:cxn modelId="{C118FD00-79B1-4096-88AA-A5B63007CF09}" type="presParOf" srcId="{6F757416-8305-415E-9F4B-C6A445B2F275}" destId="{502D3949-80B9-4522-A427-8E9855F18663}" srcOrd="1" destOrd="0" presId="urn:microsoft.com/office/officeart/2005/8/layout/hierarchy2"/>
    <dgm:cxn modelId="{A4C7D133-A056-4BDE-8873-029E39AAF224}" type="presParOf" srcId="{CD7E4097-9ACE-974C-B501-C8B4BD546E5F}" destId="{74446932-49B3-4A5C-9DB1-A71AE51ADB1D}" srcOrd="4" destOrd="0" presId="urn:microsoft.com/office/officeart/2005/8/layout/hierarchy2"/>
    <dgm:cxn modelId="{21093B94-6AEE-4EFA-BF0A-921F1F1CAB32}" type="presParOf" srcId="{74446932-49B3-4A5C-9DB1-A71AE51ADB1D}" destId="{EC7D25BA-3400-40DF-BF65-0F09C857BB4E}" srcOrd="0" destOrd="0" presId="urn:microsoft.com/office/officeart/2005/8/layout/hierarchy2"/>
    <dgm:cxn modelId="{C1D0943A-E613-4671-B097-E61130115E03}" type="presParOf" srcId="{CD7E4097-9ACE-974C-B501-C8B4BD546E5F}" destId="{B4FB9035-C8A9-489C-AA71-04D7619493D9}" srcOrd="5" destOrd="0" presId="urn:microsoft.com/office/officeart/2005/8/layout/hierarchy2"/>
    <dgm:cxn modelId="{9105212F-64FB-43E3-899F-7745818C8727}" type="presParOf" srcId="{B4FB9035-C8A9-489C-AA71-04D7619493D9}" destId="{35BC8426-6947-4551-9ACF-599EE3B1764A}" srcOrd="0" destOrd="0" presId="urn:microsoft.com/office/officeart/2005/8/layout/hierarchy2"/>
    <dgm:cxn modelId="{749F7C1F-90FF-49F0-BD87-73B403FCF9CD}" type="presParOf" srcId="{B4FB9035-C8A9-489C-AA71-04D7619493D9}" destId="{DA115015-CA98-49AE-BF10-182E7DD05CD1}" srcOrd="1" destOrd="0" presId="urn:microsoft.com/office/officeart/2005/8/layout/hierarchy2"/>
    <dgm:cxn modelId="{ABDE4EB8-744F-0F4D-902F-5ACF6076DFA1}" type="presParOf" srcId="{964FAE06-CBFA-ED4D-8E0D-1C0110B8C17C}" destId="{B628E331-500D-164E-B016-6657B5C68D44}" srcOrd="2" destOrd="0" presId="urn:microsoft.com/office/officeart/2005/8/layout/hierarchy2"/>
    <dgm:cxn modelId="{00751C6F-3854-C549-8B35-A4A414CC321A}" type="presParOf" srcId="{B628E331-500D-164E-B016-6657B5C68D44}" destId="{985C0C27-B55D-1842-AE6A-A61E8E0888E3}" srcOrd="0" destOrd="0" presId="urn:microsoft.com/office/officeart/2005/8/layout/hierarchy2"/>
    <dgm:cxn modelId="{F6BDBC1D-FB35-1B47-A038-C370E3CE6CE6}" type="presParOf" srcId="{964FAE06-CBFA-ED4D-8E0D-1C0110B8C17C}" destId="{A51D0424-505F-A64A-9DAE-45A79FAD58D7}" srcOrd="3" destOrd="0" presId="urn:microsoft.com/office/officeart/2005/8/layout/hierarchy2"/>
    <dgm:cxn modelId="{F03274B5-D94B-1C4C-B98D-4026A4639C55}" type="presParOf" srcId="{A51D0424-505F-A64A-9DAE-45A79FAD58D7}" destId="{B665CC9B-ADA1-4445-A060-B4C620AE196D}" srcOrd="0" destOrd="0" presId="urn:microsoft.com/office/officeart/2005/8/layout/hierarchy2"/>
    <dgm:cxn modelId="{140722E1-771E-2748-9479-BEFC55B4C254}" type="presParOf" srcId="{A51D0424-505F-A64A-9DAE-45A79FAD58D7}" destId="{0C5933AB-5456-7E4C-BE20-D5F220ED95C0}" srcOrd="1" destOrd="0" presId="urn:microsoft.com/office/officeart/2005/8/layout/hierarchy2"/>
    <dgm:cxn modelId="{7358E5CB-BC58-6243-A507-9956140C12F3}" type="presParOf" srcId="{0C5933AB-5456-7E4C-BE20-D5F220ED95C0}" destId="{569720D1-A666-694D-B2EA-7737BA97BE40}" srcOrd="0" destOrd="0" presId="urn:microsoft.com/office/officeart/2005/8/layout/hierarchy2"/>
    <dgm:cxn modelId="{3DCD20A8-FFC1-D449-89AA-664929201146}" type="presParOf" srcId="{569720D1-A666-694D-B2EA-7737BA97BE40}" destId="{7A33FDD1-1BAE-A946-AE2C-FE2B178595E0}" srcOrd="0" destOrd="0" presId="urn:microsoft.com/office/officeart/2005/8/layout/hierarchy2"/>
    <dgm:cxn modelId="{004F9D5A-C28F-9C4A-8200-6684670A6B65}" type="presParOf" srcId="{0C5933AB-5456-7E4C-BE20-D5F220ED95C0}" destId="{D6DBAD57-3369-CB46-A324-F1B13B55C226}" srcOrd="1" destOrd="0" presId="urn:microsoft.com/office/officeart/2005/8/layout/hierarchy2"/>
    <dgm:cxn modelId="{76002BA7-7B25-754D-939E-972E00C76DB1}" type="presParOf" srcId="{D6DBAD57-3369-CB46-A324-F1B13B55C226}" destId="{8EB99CCD-7D22-4641-B87A-ABFBCE34006A}" srcOrd="0" destOrd="0" presId="urn:microsoft.com/office/officeart/2005/8/layout/hierarchy2"/>
    <dgm:cxn modelId="{1A97E43D-BB42-7D4B-97BE-4B8BB475640D}" type="presParOf" srcId="{D6DBAD57-3369-CB46-A324-F1B13B55C226}" destId="{8FAA513E-79EB-4E45-8F2E-3F11C0ED1F06}" srcOrd="1" destOrd="0" presId="urn:microsoft.com/office/officeart/2005/8/layout/hierarchy2"/>
    <dgm:cxn modelId="{D0A8BC1E-631B-4440-AD39-4A8493637211}" type="presParOf" srcId="{964FAE06-CBFA-ED4D-8E0D-1C0110B8C17C}" destId="{C5884A2B-9631-2641-96BB-A729B2F7E7C2}" srcOrd="4" destOrd="0" presId="urn:microsoft.com/office/officeart/2005/8/layout/hierarchy2"/>
    <dgm:cxn modelId="{3E804A90-3AC4-124E-867A-659EABA810D4}" type="presParOf" srcId="{C5884A2B-9631-2641-96BB-A729B2F7E7C2}" destId="{873450C9-4A42-B14E-B0E8-EDC999F78FE2}" srcOrd="0" destOrd="0" presId="urn:microsoft.com/office/officeart/2005/8/layout/hierarchy2"/>
    <dgm:cxn modelId="{BAB3B79B-CA46-F24A-BB8C-27F1F625CF46}" type="presParOf" srcId="{964FAE06-CBFA-ED4D-8E0D-1C0110B8C17C}" destId="{58E3EF6B-62BD-A04E-86BC-694F6671AD32}" srcOrd="5" destOrd="0" presId="urn:microsoft.com/office/officeart/2005/8/layout/hierarchy2"/>
    <dgm:cxn modelId="{E6D9D556-3FB5-F542-8E0B-732B503B866E}" type="presParOf" srcId="{58E3EF6B-62BD-A04E-86BC-694F6671AD32}" destId="{CC27E832-AC6C-844F-931F-A9316DD8C7FE}" srcOrd="0" destOrd="0" presId="urn:microsoft.com/office/officeart/2005/8/layout/hierarchy2"/>
    <dgm:cxn modelId="{6D3B3176-70FE-9F48-A670-789852746068}" type="presParOf" srcId="{58E3EF6B-62BD-A04E-86BC-694F6671AD32}" destId="{895DFF0E-EE3D-F64B-A2AA-623C3EA95F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E153AC-10B4-4FEE-B185-A053E3078086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E553E01F-E789-47DE-B0E9-AACC98E859D9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sz="2000" b="0" dirty="0"/>
            <a:t>Feed</a:t>
          </a:r>
          <a:r>
            <a:rPr lang="zh-CN" altLang="en-US" sz="2000" b="0" dirty="0"/>
            <a:t>广告投放整体架构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99FD7C-38A4-42AD-A278-85F0DDFFC739}" type="parTrans" cxnId="{F1A3D9B1-64E8-4184-A849-6C681A6F14A8}">
      <dgm:prSet/>
      <dgm:spPr/>
      <dgm:t>
        <a:bodyPr/>
        <a:lstStyle/>
        <a:p>
          <a:endParaRPr lang="zh-CN" altLang="en-US"/>
        </a:p>
      </dgm:t>
    </dgm:pt>
    <dgm:pt modelId="{23D62BD4-3C59-43D1-A353-1364973C3CAD}" type="sibTrans" cxnId="{F1A3D9B1-64E8-4184-A849-6C681A6F14A8}">
      <dgm:prSet/>
      <dgm:spPr/>
      <dgm:t>
        <a:bodyPr/>
        <a:lstStyle/>
        <a:p>
          <a:endParaRPr lang="zh-CN" altLang="en-US"/>
        </a:p>
      </dgm:t>
    </dgm:pt>
    <dgm:pt modelId="{1ABAA24E-268B-4811-831D-956797CB7994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en-US" altLang="zh-Hans" sz="2000">
              <a:latin typeface="微软雅黑" panose="020B0503020204020204" pitchFamily="34" charset="-122"/>
              <a:ea typeface="微软雅黑" panose="020B0503020204020204" pitchFamily="34" charset="-122"/>
            </a:rPr>
            <a:t>Remix</a:t>
          </a:r>
          <a:r>
            <a:rPr lang="zh-Han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endParaRPr lang="en-US" altLang="zh-Han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5347D-AD94-44B4-B57A-28DC1189B5E0}" type="parTrans" cxnId="{7591E19D-4A4F-48B4-A6D3-59D12743EF39}">
      <dgm:prSet/>
      <dgm:spPr/>
      <dgm:t>
        <a:bodyPr/>
        <a:lstStyle/>
        <a:p>
          <a:endParaRPr lang="zh-CN" altLang="en-US"/>
        </a:p>
      </dgm:t>
    </dgm:pt>
    <dgm:pt modelId="{9F97D041-AB28-484A-8D08-273857244798}" type="sibTrans" cxnId="{7591E19D-4A4F-48B4-A6D3-59D12743EF39}">
      <dgm:prSet/>
      <dgm:spPr/>
      <dgm:t>
        <a:bodyPr/>
        <a:lstStyle/>
        <a:p>
          <a:endParaRPr lang="zh-CN" altLang="en-US"/>
        </a:p>
      </dgm:t>
    </dgm:pt>
    <dgm:pt modelId="{5AA1DFCB-6B62-4A57-9134-625DADB3BDB4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3. Feedas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gm:t>
    </dgm:pt>
    <dgm:pt modelId="{13001DA0-C8CE-4950-8086-BC33B3F8CE61}" type="parTrans" cxnId="{F0790BCA-74A9-468F-BAAC-04BDF091BB87}">
      <dgm:prSet/>
      <dgm:spPr/>
      <dgm:t>
        <a:bodyPr/>
        <a:lstStyle/>
        <a:p>
          <a:endParaRPr lang="zh-CN" altLang="en-US"/>
        </a:p>
      </dgm:t>
    </dgm:pt>
    <dgm:pt modelId="{9C7EC153-1951-45CB-896B-228109F71BAE}" type="sibTrans" cxnId="{F0790BCA-74A9-468F-BAAC-04BDF091BB87}">
      <dgm:prSet/>
      <dgm:spPr/>
      <dgm:t>
        <a:bodyPr/>
        <a:lstStyle/>
        <a:p>
          <a:endParaRPr lang="zh-CN" altLang="en-US"/>
        </a:p>
      </dgm:t>
    </dgm:pt>
    <dgm:pt modelId="{1780942C-202C-4B6E-84B7-E6588ADF4E29}">
      <dgm:prSet phldrT="[文本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4. strategy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插件详解</a:t>
          </a:r>
        </a:p>
      </dgm:t>
    </dgm:pt>
    <dgm:pt modelId="{88342A11-ACDB-4FF1-9875-1E55DBAFE080}" type="parTrans" cxnId="{E59AD73D-273E-4DFF-8B3A-3BC1C985180D}">
      <dgm:prSet/>
      <dgm:spPr/>
      <dgm:t>
        <a:bodyPr/>
        <a:lstStyle/>
        <a:p>
          <a:endParaRPr lang="zh-CN" altLang="en-US"/>
        </a:p>
      </dgm:t>
    </dgm:pt>
    <dgm:pt modelId="{EA878540-E191-420D-9804-4BD22BCDC056}" type="sibTrans" cxnId="{E59AD73D-273E-4DFF-8B3A-3BC1C985180D}">
      <dgm:prSet/>
      <dgm:spPr/>
      <dgm:t>
        <a:bodyPr/>
        <a:lstStyle/>
        <a:p>
          <a:endParaRPr lang="zh-CN" altLang="en-US"/>
        </a:p>
      </dgm:t>
    </dgm:pt>
    <dgm:pt modelId="{690A05A7-F49B-4936-8ED3-F4B7B50E17C0}" type="pres">
      <dgm:prSet presAssocID="{00E153AC-10B4-4FEE-B185-A053E3078086}" presName="linear" presStyleCnt="0">
        <dgm:presLayoutVars>
          <dgm:dir/>
          <dgm:animLvl val="lvl"/>
          <dgm:resizeHandles val="exact"/>
        </dgm:presLayoutVars>
      </dgm:prSet>
      <dgm:spPr/>
    </dgm:pt>
    <dgm:pt modelId="{B86C673B-01A2-4A92-A45C-FD8CF3D145ED}" type="pres">
      <dgm:prSet presAssocID="{E553E01F-E789-47DE-B0E9-AACC98E859D9}" presName="parentLin" presStyleCnt="0"/>
      <dgm:spPr/>
    </dgm:pt>
    <dgm:pt modelId="{2486718A-06A5-4DFD-B3C3-602ADAB2A88E}" type="pres">
      <dgm:prSet presAssocID="{E553E01F-E789-47DE-B0E9-AACC98E859D9}" presName="parentLeftMargin" presStyleLbl="node1" presStyleIdx="0" presStyleCnt="4"/>
      <dgm:spPr/>
    </dgm:pt>
    <dgm:pt modelId="{1F6BFD90-A7FF-4A87-995E-E5C4BF709B47}" type="pres">
      <dgm:prSet presAssocID="{E553E01F-E789-47DE-B0E9-AACC98E859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9D83A6-5F29-4FD7-A2E2-FC1CB8F27D5E}" type="pres">
      <dgm:prSet presAssocID="{E553E01F-E789-47DE-B0E9-AACC98E859D9}" presName="negativeSpace" presStyleCnt="0"/>
      <dgm:spPr/>
    </dgm:pt>
    <dgm:pt modelId="{56879048-1EA8-4797-9E0E-5D3DEE2D7E5A}" type="pres">
      <dgm:prSet presAssocID="{E553E01F-E789-47DE-B0E9-AACC98E859D9}" presName="childText" presStyleLbl="conFgAcc1" presStyleIdx="0" presStyleCnt="4">
        <dgm:presLayoutVars>
          <dgm:bulletEnabled val="1"/>
        </dgm:presLayoutVars>
      </dgm:prSet>
      <dgm:spPr/>
    </dgm:pt>
    <dgm:pt modelId="{94566570-3EEE-444D-AF38-CC739ABE543F}" type="pres">
      <dgm:prSet presAssocID="{23D62BD4-3C59-43D1-A353-1364973C3CAD}" presName="spaceBetweenRectangles" presStyleCnt="0"/>
      <dgm:spPr/>
    </dgm:pt>
    <dgm:pt modelId="{171F1896-07C9-456F-87B5-73EED2B955D0}" type="pres">
      <dgm:prSet presAssocID="{1ABAA24E-268B-4811-831D-956797CB7994}" presName="parentLin" presStyleCnt="0"/>
      <dgm:spPr/>
    </dgm:pt>
    <dgm:pt modelId="{0F4969DD-AA29-43DB-B8BF-895FA4564E06}" type="pres">
      <dgm:prSet presAssocID="{1ABAA24E-268B-4811-831D-956797CB7994}" presName="parentLeftMargin" presStyleLbl="node1" presStyleIdx="0" presStyleCnt="4"/>
      <dgm:spPr/>
    </dgm:pt>
    <dgm:pt modelId="{518F8ECF-28BA-44AD-B29D-66CE4C7D4A3E}" type="pres">
      <dgm:prSet presAssocID="{1ABAA24E-268B-4811-831D-956797CB79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38630F-5E57-43FE-A1DE-2F5676402A47}" type="pres">
      <dgm:prSet presAssocID="{1ABAA24E-268B-4811-831D-956797CB7994}" presName="negativeSpace" presStyleCnt="0"/>
      <dgm:spPr/>
    </dgm:pt>
    <dgm:pt modelId="{8EAD3D80-46EB-4BAF-B017-1903D69CD5EB}" type="pres">
      <dgm:prSet presAssocID="{1ABAA24E-268B-4811-831D-956797CB7994}" presName="childText" presStyleLbl="conFgAcc1" presStyleIdx="1" presStyleCnt="4">
        <dgm:presLayoutVars>
          <dgm:bulletEnabled val="1"/>
        </dgm:presLayoutVars>
      </dgm:prSet>
      <dgm:spPr/>
    </dgm:pt>
    <dgm:pt modelId="{A96A79B0-2741-4B6E-AC39-BDB0BF403B2C}" type="pres">
      <dgm:prSet presAssocID="{9F97D041-AB28-484A-8D08-273857244798}" presName="spaceBetweenRectangles" presStyleCnt="0"/>
      <dgm:spPr/>
    </dgm:pt>
    <dgm:pt modelId="{81473779-A907-4994-8F00-F89B28E0A442}" type="pres">
      <dgm:prSet presAssocID="{5AA1DFCB-6B62-4A57-9134-625DADB3BDB4}" presName="parentLin" presStyleCnt="0"/>
      <dgm:spPr/>
    </dgm:pt>
    <dgm:pt modelId="{B99A8145-3261-4C4C-8C59-94D9D2A80001}" type="pres">
      <dgm:prSet presAssocID="{5AA1DFCB-6B62-4A57-9134-625DADB3BDB4}" presName="parentLeftMargin" presStyleLbl="node1" presStyleIdx="1" presStyleCnt="4"/>
      <dgm:spPr/>
    </dgm:pt>
    <dgm:pt modelId="{DCA4185A-1455-4E50-AA02-CBCDA7486DD9}" type="pres">
      <dgm:prSet presAssocID="{5AA1DFCB-6B62-4A57-9134-625DADB3BD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8A5B7A-5309-4491-B8AD-1538C8F5C2F3}" type="pres">
      <dgm:prSet presAssocID="{5AA1DFCB-6B62-4A57-9134-625DADB3BDB4}" presName="negativeSpace" presStyleCnt="0"/>
      <dgm:spPr/>
    </dgm:pt>
    <dgm:pt modelId="{834FFB1B-BF38-4B5C-AB56-11192DB5A5D8}" type="pres">
      <dgm:prSet presAssocID="{5AA1DFCB-6B62-4A57-9134-625DADB3BDB4}" presName="childText" presStyleLbl="conFgAcc1" presStyleIdx="2" presStyleCnt="4">
        <dgm:presLayoutVars>
          <dgm:bulletEnabled val="1"/>
        </dgm:presLayoutVars>
      </dgm:prSet>
      <dgm:spPr/>
    </dgm:pt>
    <dgm:pt modelId="{5AF25AEB-E0EC-40B0-BCD2-F89F65A19F3C}" type="pres">
      <dgm:prSet presAssocID="{9C7EC153-1951-45CB-896B-228109F71BAE}" presName="spaceBetweenRectangles" presStyleCnt="0"/>
      <dgm:spPr/>
    </dgm:pt>
    <dgm:pt modelId="{851082F2-2C37-458F-A971-30E1245E9E55}" type="pres">
      <dgm:prSet presAssocID="{1780942C-202C-4B6E-84B7-E6588ADF4E29}" presName="parentLin" presStyleCnt="0"/>
      <dgm:spPr/>
    </dgm:pt>
    <dgm:pt modelId="{75FB9A6A-C472-4E01-A712-DF0DFD691411}" type="pres">
      <dgm:prSet presAssocID="{1780942C-202C-4B6E-84B7-E6588ADF4E29}" presName="parentLeftMargin" presStyleLbl="node1" presStyleIdx="2" presStyleCnt="4"/>
      <dgm:spPr/>
    </dgm:pt>
    <dgm:pt modelId="{3092B5AF-99D9-4298-A995-8EFDC6C0C121}" type="pres">
      <dgm:prSet presAssocID="{1780942C-202C-4B6E-84B7-E6588ADF4E2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E2E0D39-B54D-4436-A5F0-214C54342A4F}" type="pres">
      <dgm:prSet presAssocID="{1780942C-202C-4B6E-84B7-E6588ADF4E29}" presName="negativeSpace" presStyleCnt="0"/>
      <dgm:spPr/>
    </dgm:pt>
    <dgm:pt modelId="{531C9F5C-84F2-45CE-98C7-F105F79FC36E}" type="pres">
      <dgm:prSet presAssocID="{1780942C-202C-4B6E-84B7-E6588ADF4E2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8DBD05-178B-4192-96DF-401DC186BD9C}" type="presOf" srcId="{00E153AC-10B4-4FEE-B185-A053E3078086}" destId="{690A05A7-F49B-4936-8ED3-F4B7B50E17C0}" srcOrd="0" destOrd="0" presId="urn:microsoft.com/office/officeart/2005/8/layout/list1"/>
    <dgm:cxn modelId="{E59AD73D-273E-4DFF-8B3A-3BC1C985180D}" srcId="{00E153AC-10B4-4FEE-B185-A053E3078086}" destId="{1780942C-202C-4B6E-84B7-E6588ADF4E29}" srcOrd="3" destOrd="0" parTransId="{88342A11-ACDB-4FF1-9875-1E55DBAFE080}" sibTransId="{EA878540-E191-420D-9804-4BD22BCDC056}"/>
    <dgm:cxn modelId="{174AE13F-C59E-4EC0-A290-F3C3EDB8DF38}" type="presOf" srcId="{1ABAA24E-268B-4811-831D-956797CB7994}" destId="{0F4969DD-AA29-43DB-B8BF-895FA4564E06}" srcOrd="0" destOrd="0" presId="urn:microsoft.com/office/officeart/2005/8/layout/list1"/>
    <dgm:cxn modelId="{8F17955C-B913-4251-84A3-B04216BD4099}" type="presOf" srcId="{1780942C-202C-4B6E-84B7-E6588ADF4E29}" destId="{3092B5AF-99D9-4298-A995-8EFDC6C0C121}" srcOrd="1" destOrd="0" presId="urn:microsoft.com/office/officeart/2005/8/layout/list1"/>
    <dgm:cxn modelId="{B4254C80-4123-43CE-A5B6-57160A0F0CC0}" type="presOf" srcId="{5AA1DFCB-6B62-4A57-9134-625DADB3BDB4}" destId="{B99A8145-3261-4C4C-8C59-94D9D2A80001}" srcOrd="0" destOrd="0" presId="urn:microsoft.com/office/officeart/2005/8/layout/list1"/>
    <dgm:cxn modelId="{AD5F4287-6081-40AF-B3FC-BBE55CD00026}" type="presOf" srcId="{1ABAA24E-268B-4811-831D-956797CB7994}" destId="{518F8ECF-28BA-44AD-B29D-66CE4C7D4A3E}" srcOrd="1" destOrd="0" presId="urn:microsoft.com/office/officeart/2005/8/layout/list1"/>
    <dgm:cxn modelId="{7591E19D-4A4F-48B4-A6D3-59D12743EF39}" srcId="{00E153AC-10B4-4FEE-B185-A053E3078086}" destId="{1ABAA24E-268B-4811-831D-956797CB7994}" srcOrd="1" destOrd="0" parTransId="{1AB5347D-AD94-44B4-B57A-28DC1189B5E0}" sibTransId="{9F97D041-AB28-484A-8D08-273857244798}"/>
    <dgm:cxn modelId="{3DE1EAA2-D516-44ED-8683-0112D47A0AB0}" type="presOf" srcId="{5AA1DFCB-6B62-4A57-9134-625DADB3BDB4}" destId="{DCA4185A-1455-4E50-AA02-CBCDA7486DD9}" srcOrd="1" destOrd="0" presId="urn:microsoft.com/office/officeart/2005/8/layout/list1"/>
    <dgm:cxn modelId="{C75790AE-4521-4A43-9A9E-1CFAADA8A9A1}" type="presOf" srcId="{E553E01F-E789-47DE-B0E9-AACC98E859D9}" destId="{1F6BFD90-A7FF-4A87-995E-E5C4BF709B47}" srcOrd="1" destOrd="0" presId="urn:microsoft.com/office/officeart/2005/8/layout/list1"/>
    <dgm:cxn modelId="{804ECCAF-8BB1-4AB6-8650-D15B6DCA1C6E}" type="presOf" srcId="{1780942C-202C-4B6E-84B7-E6588ADF4E29}" destId="{75FB9A6A-C472-4E01-A712-DF0DFD691411}" srcOrd="0" destOrd="0" presId="urn:microsoft.com/office/officeart/2005/8/layout/list1"/>
    <dgm:cxn modelId="{F1A3D9B1-64E8-4184-A849-6C681A6F14A8}" srcId="{00E153AC-10B4-4FEE-B185-A053E3078086}" destId="{E553E01F-E789-47DE-B0E9-AACC98E859D9}" srcOrd="0" destOrd="0" parTransId="{4299FD7C-38A4-42AD-A278-85F0DDFFC739}" sibTransId="{23D62BD4-3C59-43D1-A353-1364973C3CAD}"/>
    <dgm:cxn modelId="{2E8EE8BF-8BB6-4319-AAE5-1BDBCA3AF304}" type="presOf" srcId="{E553E01F-E789-47DE-B0E9-AACC98E859D9}" destId="{2486718A-06A5-4DFD-B3C3-602ADAB2A88E}" srcOrd="0" destOrd="0" presId="urn:microsoft.com/office/officeart/2005/8/layout/list1"/>
    <dgm:cxn modelId="{F0790BCA-74A9-468F-BAAC-04BDF091BB87}" srcId="{00E153AC-10B4-4FEE-B185-A053E3078086}" destId="{5AA1DFCB-6B62-4A57-9134-625DADB3BDB4}" srcOrd="2" destOrd="0" parTransId="{13001DA0-C8CE-4950-8086-BC33B3F8CE61}" sibTransId="{9C7EC153-1951-45CB-896B-228109F71BAE}"/>
    <dgm:cxn modelId="{9885DB44-9B85-45A8-9E5F-1A586E75A964}" type="presParOf" srcId="{690A05A7-F49B-4936-8ED3-F4B7B50E17C0}" destId="{B86C673B-01A2-4A92-A45C-FD8CF3D145ED}" srcOrd="0" destOrd="0" presId="urn:microsoft.com/office/officeart/2005/8/layout/list1"/>
    <dgm:cxn modelId="{415CF88B-5930-40FF-BC7F-6F1AC5708FC8}" type="presParOf" srcId="{B86C673B-01A2-4A92-A45C-FD8CF3D145ED}" destId="{2486718A-06A5-4DFD-B3C3-602ADAB2A88E}" srcOrd="0" destOrd="0" presId="urn:microsoft.com/office/officeart/2005/8/layout/list1"/>
    <dgm:cxn modelId="{3CB2C997-BD03-4BF6-A805-A6997BC85C62}" type="presParOf" srcId="{B86C673B-01A2-4A92-A45C-FD8CF3D145ED}" destId="{1F6BFD90-A7FF-4A87-995E-E5C4BF709B47}" srcOrd="1" destOrd="0" presId="urn:microsoft.com/office/officeart/2005/8/layout/list1"/>
    <dgm:cxn modelId="{F2C23B16-C9FF-4783-A14C-3E73BA3B166F}" type="presParOf" srcId="{690A05A7-F49B-4936-8ED3-F4B7B50E17C0}" destId="{309D83A6-5F29-4FD7-A2E2-FC1CB8F27D5E}" srcOrd="1" destOrd="0" presId="urn:microsoft.com/office/officeart/2005/8/layout/list1"/>
    <dgm:cxn modelId="{85B732E2-DA2D-40F7-8A10-45AE2BC8879D}" type="presParOf" srcId="{690A05A7-F49B-4936-8ED3-F4B7B50E17C0}" destId="{56879048-1EA8-4797-9E0E-5D3DEE2D7E5A}" srcOrd="2" destOrd="0" presId="urn:microsoft.com/office/officeart/2005/8/layout/list1"/>
    <dgm:cxn modelId="{EA15EF90-23E9-4918-B4FB-BBBF81E960C0}" type="presParOf" srcId="{690A05A7-F49B-4936-8ED3-F4B7B50E17C0}" destId="{94566570-3EEE-444D-AF38-CC739ABE543F}" srcOrd="3" destOrd="0" presId="urn:microsoft.com/office/officeart/2005/8/layout/list1"/>
    <dgm:cxn modelId="{409CFC77-D572-438E-913F-2E40EDD42D36}" type="presParOf" srcId="{690A05A7-F49B-4936-8ED3-F4B7B50E17C0}" destId="{171F1896-07C9-456F-87B5-73EED2B955D0}" srcOrd="4" destOrd="0" presId="urn:microsoft.com/office/officeart/2005/8/layout/list1"/>
    <dgm:cxn modelId="{47ABB56A-802E-41FC-817C-E7B65869FED9}" type="presParOf" srcId="{171F1896-07C9-456F-87B5-73EED2B955D0}" destId="{0F4969DD-AA29-43DB-B8BF-895FA4564E06}" srcOrd="0" destOrd="0" presId="urn:microsoft.com/office/officeart/2005/8/layout/list1"/>
    <dgm:cxn modelId="{17C9B85A-2811-404D-963A-09B680529192}" type="presParOf" srcId="{171F1896-07C9-456F-87B5-73EED2B955D0}" destId="{518F8ECF-28BA-44AD-B29D-66CE4C7D4A3E}" srcOrd="1" destOrd="0" presId="urn:microsoft.com/office/officeart/2005/8/layout/list1"/>
    <dgm:cxn modelId="{C2012E04-C528-460D-B6A0-D4FDFF338DF7}" type="presParOf" srcId="{690A05A7-F49B-4936-8ED3-F4B7B50E17C0}" destId="{B738630F-5E57-43FE-A1DE-2F5676402A47}" srcOrd="5" destOrd="0" presId="urn:microsoft.com/office/officeart/2005/8/layout/list1"/>
    <dgm:cxn modelId="{533FD53B-2C4A-4672-9F0C-C2C90A4B2682}" type="presParOf" srcId="{690A05A7-F49B-4936-8ED3-F4B7B50E17C0}" destId="{8EAD3D80-46EB-4BAF-B017-1903D69CD5EB}" srcOrd="6" destOrd="0" presId="urn:microsoft.com/office/officeart/2005/8/layout/list1"/>
    <dgm:cxn modelId="{2D42CBF6-5EA1-45E8-94B5-066E699E74A4}" type="presParOf" srcId="{690A05A7-F49B-4936-8ED3-F4B7B50E17C0}" destId="{A96A79B0-2741-4B6E-AC39-BDB0BF403B2C}" srcOrd="7" destOrd="0" presId="urn:microsoft.com/office/officeart/2005/8/layout/list1"/>
    <dgm:cxn modelId="{7C19ADE7-E6D7-44D5-9EE9-64BAC0A3262E}" type="presParOf" srcId="{690A05A7-F49B-4936-8ED3-F4B7B50E17C0}" destId="{81473779-A907-4994-8F00-F89B28E0A442}" srcOrd="8" destOrd="0" presId="urn:microsoft.com/office/officeart/2005/8/layout/list1"/>
    <dgm:cxn modelId="{EAB4F7EC-3926-471F-AAF3-96555202BD23}" type="presParOf" srcId="{81473779-A907-4994-8F00-F89B28E0A442}" destId="{B99A8145-3261-4C4C-8C59-94D9D2A80001}" srcOrd="0" destOrd="0" presId="urn:microsoft.com/office/officeart/2005/8/layout/list1"/>
    <dgm:cxn modelId="{DDFAF531-A40E-41C5-89BB-56764EB50DF6}" type="presParOf" srcId="{81473779-A907-4994-8F00-F89B28E0A442}" destId="{DCA4185A-1455-4E50-AA02-CBCDA7486DD9}" srcOrd="1" destOrd="0" presId="urn:microsoft.com/office/officeart/2005/8/layout/list1"/>
    <dgm:cxn modelId="{C951B7DC-1016-4590-BB68-8F810BB7255B}" type="presParOf" srcId="{690A05A7-F49B-4936-8ED3-F4B7B50E17C0}" destId="{108A5B7A-5309-4491-B8AD-1538C8F5C2F3}" srcOrd="9" destOrd="0" presId="urn:microsoft.com/office/officeart/2005/8/layout/list1"/>
    <dgm:cxn modelId="{6C2E7BED-240E-4B92-B677-1C35BF7581A6}" type="presParOf" srcId="{690A05A7-F49B-4936-8ED3-F4B7B50E17C0}" destId="{834FFB1B-BF38-4B5C-AB56-11192DB5A5D8}" srcOrd="10" destOrd="0" presId="urn:microsoft.com/office/officeart/2005/8/layout/list1"/>
    <dgm:cxn modelId="{98E4A781-7AD0-4D29-BE4C-232D35C21C88}" type="presParOf" srcId="{690A05A7-F49B-4936-8ED3-F4B7B50E17C0}" destId="{5AF25AEB-E0EC-40B0-BCD2-F89F65A19F3C}" srcOrd="11" destOrd="0" presId="urn:microsoft.com/office/officeart/2005/8/layout/list1"/>
    <dgm:cxn modelId="{64F8F6C2-5444-4B75-9DFA-30BB907A0D07}" type="presParOf" srcId="{690A05A7-F49B-4936-8ED3-F4B7B50E17C0}" destId="{851082F2-2C37-458F-A971-30E1245E9E55}" srcOrd="12" destOrd="0" presId="urn:microsoft.com/office/officeart/2005/8/layout/list1"/>
    <dgm:cxn modelId="{D7EA9913-0C80-4D24-A9AC-01C13F06A5AE}" type="presParOf" srcId="{851082F2-2C37-458F-A971-30E1245E9E55}" destId="{75FB9A6A-C472-4E01-A712-DF0DFD691411}" srcOrd="0" destOrd="0" presId="urn:microsoft.com/office/officeart/2005/8/layout/list1"/>
    <dgm:cxn modelId="{4D85C864-394F-4952-BA34-52210358788E}" type="presParOf" srcId="{851082F2-2C37-458F-A971-30E1245E9E55}" destId="{3092B5AF-99D9-4298-A995-8EFDC6C0C121}" srcOrd="1" destOrd="0" presId="urn:microsoft.com/office/officeart/2005/8/layout/list1"/>
    <dgm:cxn modelId="{AE432A10-A6B3-48B6-84DF-650BD8BDD931}" type="presParOf" srcId="{690A05A7-F49B-4936-8ED3-F4B7B50E17C0}" destId="{AE2E0D39-B54D-4436-A5F0-214C54342A4F}" srcOrd="13" destOrd="0" presId="urn:microsoft.com/office/officeart/2005/8/layout/list1"/>
    <dgm:cxn modelId="{99D7FFC8-119F-4F03-A665-8F0F55C154D7}" type="presParOf" srcId="{690A05A7-F49B-4936-8ED3-F4B7B50E17C0}" destId="{531C9F5C-84F2-45CE-98C7-F105F79FC36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E153AC-10B4-4FEE-B185-A053E3078086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E553E01F-E789-47DE-B0E9-AACC98E859D9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sz="2000" b="0" dirty="0"/>
            <a:t>Feed</a:t>
          </a:r>
          <a:r>
            <a:rPr lang="zh-CN" altLang="en-US" sz="2000" b="0" dirty="0"/>
            <a:t>广告投放整体架构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99FD7C-38A4-42AD-A278-85F0DDFFC739}" type="parTrans" cxnId="{F1A3D9B1-64E8-4184-A849-6C681A6F14A8}">
      <dgm:prSet/>
      <dgm:spPr/>
      <dgm:t>
        <a:bodyPr/>
        <a:lstStyle/>
        <a:p>
          <a:endParaRPr lang="zh-CN" altLang="en-US"/>
        </a:p>
      </dgm:t>
    </dgm:pt>
    <dgm:pt modelId="{23D62BD4-3C59-43D1-A353-1364973C3CAD}" type="sibTrans" cxnId="{F1A3D9B1-64E8-4184-A849-6C681A6F14A8}">
      <dgm:prSet/>
      <dgm:spPr/>
      <dgm:t>
        <a:bodyPr/>
        <a:lstStyle/>
        <a:p>
          <a:endParaRPr lang="zh-CN" altLang="en-US"/>
        </a:p>
      </dgm:t>
    </dgm:pt>
    <dgm:pt modelId="{1ABAA24E-268B-4811-831D-956797CB7994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en-US" altLang="zh-Hans" sz="2000">
              <a:latin typeface="微软雅黑" panose="020B0503020204020204" pitchFamily="34" charset="-122"/>
              <a:ea typeface="微软雅黑" panose="020B0503020204020204" pitchFamily="34" charset="-122"/>
            </a:rPr>
            <a:t>Remix</a:t>
          </a:r>
          <a:r>
            <a:rPr lang="zh-Hans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endParaRPr lang="en-US" altLang="zh-Han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B5347D-AD94-44B4-B57A-28DC1189B5E0}" type="parTrans" cxnId="{7591E19D-4A4F-48B4-A6D3-59D12743EF39}">
      <dgm:prSet/>
      <dgm:spPr/>
      <dgm:t>
        <a:bodyPr/>
        <a:lstStyle/>
        <a:p>
          <a:endParaRPr lang="zh-CN" altLang="en-US"/>
        </a:p>
      </dgm:t>
    </dgm:pt>
    <dgm:pt modelId="{9F97D041-AB28-484A-8D08-273857244798}" type="sibTrans" cxnId="{7591E19D-4A4F-48B4-A6D3-59D12743EF39}">
      <dgm:prSet/>
      <dgm:spPr/>
      <dgm:t>
        <a:bodyPr/>
        <a:lstStyle/>
        <a:p>
          <a:endParaRPr lang="zh-CN" altLang="en-US"/>
        </a:p>
      </dgm:t>
    </dgm:pt>
    <dgm:pt modelId="{5AA1DFCB-6B62-4A57-9134-625DADB3BDB4}">
      <dgm:prSet phldrT="[文本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3. Feedas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gm:t>
    </dgm:pt>
    <dgm:pt modelId="{13001DA0-C8CE-4950-8086-BC33B3F8CE61}" type="parTrans" cxnId="{F0790BCA-74A9-468F-BAAC-04BDF091BB87}">
      <dgm:prSet/>
      <dgm:spPr/>
      <dgm:t>
        <a:bodyPr/>
        <a:lstStyle/>
        <a:p>
          <a:endParaRPr lang="zh-CN" altLang="en-US"/>
        </a:p>
      </dgm:t>
    </dgm:pt>
    <dgm:pt modelId="{9C7EC153-1951-45CB-896B-228109F71BAE}" type="sibTrans" cxnId="{F0790BCA-74A9-468F-BAAC-04BDF091BB87}">
      <dgm:prSet/>
      <dgm:spPr/>
      <dgm:t>
        <a:bodyPr/>
        <a:lstStyle/>
        <a:p>
          <a:endParaRPr lang="zh-CN" altLang="en-US"/>
        </a:p>
      </dgm:t>
    </dgm:pt>
    <dgm:pt modelId="{1780942C-202C-4B6E-84B7-E6588ADF4E29}">
      <dgm:prSet phldrT="[文本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4. strategy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插件详解</a:t>
          </a:r>
        </a:p>
      </dgm:t>
    </dgm:pt>
    <dgm:pt modelId="{88342A11-ACDB-4FF1-9875-1E55DBAFE080}" type="parTrans" cxnId="{E59AD73D-273E-4DFF-8B3A-3BC1C985180D}">
      <dgm:prSet/>
      <dgm:spPr/>
      <dgm:t>
        <a:bodyPr/>
        <a:lstStyle/>
        <a:p>
          <a:endParaRPr lang="zh-CN" altLang="en-US"/>
        </a:p>
      </dgm:t>
    </dgm:pt>
    <dgm:pt modelId="{EA878540-E191-420D-9804-4BD22BCDC056}" type="sibTrans" cxnId="{E59AD73D-273E-4DFF-8B3A-3BC1C985180D}">
      <dgm:prSet/>
      <dgm:spPr/>
      <dgm:t>
        <a:bodyPr/>
        <a:lstStyle/>
        <a:p>
          <a:endParaRPr lang="zh-CN" altLang="en-US"/>
        </a:p>
      </dgm:t>
    </dgm:pt>
    <dgm:pt modelId="{690A05A7-F49B-4936-8ED3-F4B7B50E17C0}" type="pres">
      <dgm:prSet presAssocID="{00E153AC-10B4-4FEE-B185-A053E3078086}" presName="linear" presStyleCnt="0">
        <dgm:presLayoutVars>
          <dgm:dir/>
          <dgm:animLvl val="lvl"/>
          <dgm:resizeHandles val="exact"/>
        </dgm:presLayoutVars>
      </dgm:prSet>
      <dgm:spPr/>
    </dgm:pt>
    <dgm:pt modelId="{B86C673B-01A2-4A92-A45C-FD8CF3D145ED}" type="pres">
      <dgm:prSet presAssocID="{E553E01F-E789-47DE-B0E9-AACC98E859D9}" presName="parentLin" presStyleCnt="0"/>
      <dgm:spPr/>
    </dgm:pt>
    <dgm:pt modelId="{2486718A-06A5-4DFD-B3C3-602ADAB2A88E}" type="pres">
      <dgm:prSet presAssocID="{E553E01F-E789-47DE-B0E9-AACC98E859D9}" presName="parentLeftMargin" presStyleLbl="node1" presStyleIdx="0" presStyleCnt="4"/>
      <dgm:spPr/>
    </dgm:pt>
    <dgm:pt modelId="{1F6BFD90-A7FF-4A87-995E-E5C4BF709B47}" type="pres">
      <dgm:prSet presAssocID="{E553E01F-E789-47DE-B0E9-AACC98E859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9D83A6-5F29-4FD7-A2E2-FC1CB8F27D5E}" type="pres">
      <dgm:prSet presAssocID="{E553E01F-E789-47DE-B0E9-AACC98E859D9}" presName="negativeSpace" presStyleCnt="0"/>
      <dgm:spPr/>
    </dgm:pt>
    <dgm:pt modelId="{56879048-1EA8-4797-9E0E-5D3DEE2D7E5A}" type="pres">
      <dgm:prSet presAssocID="{E553E01F-E789-47DE-B0E9-AACC98E859D9}" presName="childText" presStyleLbl="conFgAcc1" presStyleIdx="0" presStyleCnt="4">
        <dgm:presLayoutVars>
          <dgm:bulletEnabled val="1"/>
        </dgm:presLayoutVars>
      </dgm:prSet>
      <dgm:spPr/>
    </dgm:pt>
    <dgm:pt modelId="{94566570-3EEE-444D-AF38-CC739ABE543F}" type="pres">
      <dgm:prSet presAssocID="{23D62BD4-3C59-43D1-A353-1364973C3CAD}" presName="spaceBetweenRectangles" presStyleCnt="0"/>
      <dgm:spPr/>
    </dgm:pt>
    <dgm:pt modelId="{171F1896-07C9-456F-87B5-73EED2B955D0}" type="pres">
      <dgm:prSet presAssocID="{1ABAA24E-268B-4811-831D-956797CB7994}" presName="parentLin" presStyleCnt="0"/>
      <dgm:spPr/>
    </dgm:pt>
    <dgm:pt modelId="{0F4969DD-AA29-43DB-B8BF-895FA4564E06}" type="pres">
      <dgm:prSet presAssocID="{1ABAA24E-268B-4811-831D-956797CB7994}" presName="parentLeftMargin" presStyleLbl="node1" presStyleIdx="0" presStyleCnt="4"/>
      <dgm:spPr/>
    </dgm:pt>
    <dgm:pt modelId="{518F8ECF-28BA-44AD-B29D-66CE4C7D4A3E}" type="pres">
      <dgm:prSet presAssocID="{1ABAA24E-268B-4811-831D-956797CB79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38630F-5E57-43FE-A1DE-2F5676402A47}" type="pres">
      <dgm:prSet presAssocID="{1ABAA24E-268B-4811-831D-956797CB7994}" presName="negativeSpace" presStyleCnt="0"/>
      <dgm:spPr/>
    </dgm:pt>
    <dgm:pt modelId="{8EAD3D80-46EB-4BAF-B017-1903D69CD5EB}" type="pres">
      <dgm:prSet presAssocID="{1ABAA24E-268B-4811-831D-956797CB7994}" presName="childText" presStyleLbl="conFgAcc1" presStyleIdx="1" presStyleCnt="4">
        <dgm:presLayoutVars>
          <dgm:bulletEnabled val="1"/>
        </dgm:presLayoutVars>
      </dgm:prSet>
      <dgm:spPr/>
    </dgm:pt>
    <dgm:pt modelId="{A96A79B0-2741-4B6E-AC39-BDB0BF403B2C}" type="pres">
      <dgm:prSet presAssocID="{9F97D041-AB28-484A-8D08-273857244798}" presName="spaceBetweenRectangles" presStyleCnt="0"/>
      <dgm:spPr/>
    </dgm:pt>
    <dgm:pt modelId="{81473779-A907-4994-8F00-F89B28E0A442}" type="pres">
      <dgm:prSet presAssocID="{5AA1DFCB-6B62-4A57-9134-625DADB3BDB4}" presName="parentLin" presStyleCnt="0"/>
      <dgm:spPr/>
    </dgm:pt>
    <dgm:pt modelId="{B99A8145-3261-4C4C-8C59-94D9D2A80001}" type="pres">
      <dgm:prSet presAssocID="{5AA1DFCB-6B62-4A57-9134-625DADB3BDB4}" presName="parentLeftMargin" presStyleLbl="node1" presStyleIdx="1" presStyleCnt="4"/>
      <dgm:spPr/>
    </dgm:pt>
    <dgm:pt modelId="{DCA4185A-1455-4E50-AA02-CBCDA7486DD9}" type="pres">
      <dgm:prSet presAssocID="{5AA1DFCB-6B62-4A57-9134-625DADB3BD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8A5B7A-5309-4491-B8AD-1538C8F5C2F3}" type="pres">
      <dgm:prSet presAssocID="{5AA1DFCB-6B62-4A57-9134-625DADB3BDB4}" presName="negativeSpace" presStyleCnt="0"/>
      <dgm:spPr/>
    </dgm:pt>
    <dgm:pt modelId="{834FFB1B-BF38-4B5C-AB56-11192DB5A5D8}" type="pres">
      <dgm:prSet presAssocID="{5AA1DFCB-6B62-4A57-9134-625DADB3BDB4}" presName="childText" presStyleLbl="conFgAcc1" presStyleIdx="2" presStyleCnt="4">
        <dgm:presLayoutVars>
          <dgm:bulletEnabled val="1"/>
        </dgm:presLayoutVars>
      </dgm:prSet>
      <dgm:spPr/>
    </dgm:pt>
    <dgm:pt modelId="{5AF25AEB-E0EC-40B0-BCD2-F89F65A19F3C}" type="pres">
      <dgm:prSet presAssocID="{9C7EC153-1951-45CB-896B-228109F71BAE}" presName="spaceBetweenRectangles" presStyleCnt="0"/>
      <dgm:spPr/>
    </dgm:pt>
    <dgm:pt modelId="{851082F2-2C37-458F-A971-30E1245E9E55}" type="pres">
      <dgm:prSet presAssocID="{1780942C-202C-4B6E-84B7-E6588ADF4E29}" presName="parentLin" presStyleCnt="0"/>
      <dgm:spPr/>
    </dgm:pt>
    <dgm:pt modelId="{75FB9A6A-C472-4E01-A712-DF0DFD691411}" type="pres">
      <dgm:prSet presAssocID="{1780942C-202C-4B6E-84B7-E6588ADF4E29}" presName="parentLeftMargin" presStyleLbl="node1" presStyleIdx="2" presStyleCnt="4"/>
      <dgm:spPr/>
    </dgm:pt>
    <dgm:pt modelId="{3092B5AF-99D9-4298-A995-8EFDC6C0C121}" type="pres">
      <dgm:prSet presAssocID="{1780942C-202C-4B6E-84B7-E6588ADF4E2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E2E0D39-B54D-4436-A5F0-214C54342A4F}" type="pres">
      <dgm:prSet presAssocID="{1780942C-202C-4B6E-84B7-E6588ADF4E29}" presName="negativeSpace" presStyleCnt="0"/>
      <dgm:spPr/>
    </dgm:pt>
    <dgm:pt modelId="{531C9F5C-84F2-45CE-98C7-F105F79FC36E}" type="pres">
      <dgm:prSet presAssocID="{1780942C-202C-4B6E-84B7-E6588ADF4E2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D8DBD05-178B-4192-96DF-401DC186BD9C}" type="presOf" srcId="{00E153AC-10B4-4FEE-B185-A053E3078086}" destId="{690A05A7-F49B-4936-8ED3-F4B7B50E17C0}" srcOrd="0" destOrd="0" presId="urn:microsoft.com/office/officeart/2005/8/layout/list1"/>
    <dgm:cxn modelId="{E59AD73D-273E-4DFF-8B3A-3BC1C985180D}" srcId="{00E153AC-10B4-4FEE-B185-A053E3078086}" destId="{1780942C-202C-4B6E-84B7-E6588ADF4E29}" srcOrd="3" destOrd="0" parTransId="{88342A11-ACDB-4FF1-9875-1E55DBAFE080}" sibTransId="{EA878540-E191-420D-9804-4BD22BCDC056}"/>
    <dgm:cxn modelId="{174AE13F-C59E-4EC0-A290-F3C3EDB8DF38}" type="presOf" srcId="{1ABAA24E-268B-4811-831D-956797CB7994}" destId="{0F4969DD-AA29-43DB-B8BF-895FA4564E06}" srcOrd="0" destOrd="0" presId="urn:microsoft.com/office/officeart/2005/8/layout/list1"/>
    <dgm:cxn modelId="{8F17955C-B913-4251-84A3-B04216BD4099}" type="presOf" srcId="{1780942C-202C-4B6E-84B7-E6588ADF4E29}" destId="{3092B5AF-99D9-4298-A995-8EFDC6C0C121}" srcOrd="1" destOrd="0" presId="urn:microsoft.com/office/officeart/2005/8/layout/list1"/>
    <dgm:cxn modelId="{B4254C80-4123-43CE-A5B6-57160A0F0CC0}" type="presOf" srcId="{5AA1DFCB-6B62-4A57-9134-625DADB3BDB4}" destId="{B99A8145-3261-4C4C-8C59-94D9D2A80001}" srcOrd="0" destOrd="0" presId="urn:microsoft.com/office/officeart/2005/8/layout/list1"/>
    <dgm:cxn modelId="{AD5F4287-6081-40AF-B3FC-BBE55CD00026}" type="presOf" srcId="{1ABAA24E-268B-4811-831D-956797CB7994}" destId="{518F8ECF-28BA-44AD-B29D-66CE4C7D4A3E}" srcOrd="1" destOrd="0" presId="urn:microsoft.com/office/officeart/2005/8/layout/list1"/>
    <dgm:cxn modelId="{7591E19D-4A4F-48B4-A6D3-59D12743EF39}" srcId="{00E153AC-10B4-4FEE-B185-A053E3078086}" destId="{1ABAA24E-268B-4811-831D-956797CB7994}" srcOrd="1" destOrd="0" parTransId="{1AB5347D-AD94-44B4-B57A-28DC1189B5E0}" sibTransId="{9F97D041-AB28-484A-8D08-273857244798}"/>
    <dgm:cxn modelId="{3DE1EAA2-D516-44ED-8683-0112D47A0AB0}" type="presOf" srcId="{5AA1DFCB-6B62-4A57-9134-625DADB3BDB4}" destId="{DCA4185A-1455-4E50-AA02-CBCDA7486DD9}" srcOrd="1" destOrd="0" presId="urn:microsoft.com/office/officeart/2005/8/layout/list1"/>
    <dgm:cxn modelId="{C75790AE-4521-4A43-9A9E-1CFAADA8A9A1}" type="presOf" srcId="{E553E01F-E789-47DE-B0E9-AACC98E859D9}" destId="{1F6BFD90-A7FF-4A87-995E-E5C4BF709B47}" srcOrd="1" destOrd="0" presId="urn:microsoft.com/office/officeart/2005/8/layout/list1"/>
    <dgm:cxn modelId="{804ECCAF-8BB1-4AB6-8650-D15B6DCA1C6E}" type="presOf" srcId="{1780942C-202C-4B6E-84B7-E6588ADF4E29}" destId="{75FB9A6A-C472-4E01-A712-DF0DFD691411}" srcOrd="0" destOrd="0" presId="urn:microsoft.com/office/officeart/2005/8/layout/list1"/>
    <dgm:cxn modelId="{F1A3D9B1-64E8-4184-A849-6C681A6F14A8}" srcId="{00E153AC-10B4-4FEE-B185-A053E3078086}" destId="{E553E01F-E789-47DE-B0E9-AACC98E859D9}" srcOrd="0" destOrd="0" parTransId="{4299FD7C-38A4-42AD-A278-85F0DDFFC739}" sibTransId="{23D62BD4-3C59-43D1-A353-1364973C3CAD}"/>
    <dgm:cxn modelId="{2E8EE8BF-8BB6-4319-AAE5-1BDBCA3AF304}" type="presOf" srcId="{E553E01F-E789-47DE-B0E9-AACC98E859D9}" destId="{2486718A-06A5-4DFD-B3C3-602ADAB2A88E}" srcOrd="0" destOrd="0" presId="urn:microsoft.com/office/officeart/2005/8/layout/list1"/>
    <dgm:cxn modelId="{F0790BCA-74A9-468F-BAAC-04BDF091BB87}" srcId="{00E153AC-10B4-4FEE-B185-A053E3078086}" destId="{5AA1DFCB-6B62-4A57-9134-625DADB3BDB4}" srcOrd="2" destOrd="0" parTransId="{13001DA0-C8CE-4950-8086-BC33B3F8CE61}" sibTransId="{9C7EC153-1951-45CB-896B-228109F71BAE}"/>
    <dgm:cxn modelId="{9885DB44-9B85-45A8-9E5F-1A586E75A964}" type="presParOf" srcId="{690A05A7-F49B-4936-8ED3-F4B7B50E17C0}" destId="{B86C673B-01A2-4A92-A45C-FD8CF3D145ED}" srcOrd="0" destOrd="0" presId="urn:microsoft.com/office/officeart/2005/8/layout/list1"/>
    <dgm:cxn modelId="{415CF88B-5930-40FF-BC7F-6F1AC5708FC8}" type="presParOf" srcId="{B86C673B-01A2-4A92-A45C-FD8CF3D145ED}" destId="{2486718A-06A5-4DFD-B3C3-602ADAB2A88E}" srcOrd="0" destOrd="0" presId="urn:microsoft.com/office/officeart/2005/8/layout/list1"/>
    <dgm:cxn modelId="{3CB2C997-BD03-4BF6-A805-A6997BC85C62}" type="presParOf" srcId="{B86C673B-01A2-4A92-A45C-FD8CF3D145ED}" destId="{1F6BFD90-A7FF-4A87-995E-E5C4BF709B47}" srcOrd="1" destOrd="0" presId="urn:microsoft.com/office/officeart/2005/8/layout/list1"/>
    <dgm:cxn modelId="{F2C23B16-C9FF-4783-A14C-3E73BA3B166F}" type="presParOf" srcId="{690A05A7-F49B-4936-8ED3-F4B7B50E17C0}" destId="{309D83A6-5F29-4FD7-A2E2-FC1CB8F27D5E}" srcOrd="1" destOrd="0" presId="urn:microsoft.com/office/officeart/2005/8/layout/list1"/>
    <dgm:cxn modelId="{85B732E2-DA2D-40F7-8A10-45AE2BC8879D}" type="presParOf" srcId="{690A05A7-F49B-4936-8ED3-F4B7B50E17C0}" destId="{56879048-1EA8-4797-9E0E-5D3DEE2D7E5A}" srcOrd="2" destOrd="0" presId="urn:microsoft.com/office/officeart/2005/8/layout/list1"/>
    <dgm:cxn modelId="{EA15EF90-23E9-4918-B4FB-BBBF81E960C0}" type="presParOf" srcId="{690A05A7-F49B-4936-8ED3-F4B7B50E17C0}" destId="{94566570-3EEE-444D-AF38-CC739ABE543F}" srcOrd="3" destOrd="0" presId="urn:microsoft.com/office/officeart/2005/8/layout/list1"/>
    <dgm:cxn modelId="{409CFC77-D572-438E-913F-2E40EDD42D36}" type="presParOf" srcId="{690A05A7-F49B-4936-8ED3-F4B7B50E17C0}" destId="{171F1896-07C9-456F-87B5-73EED2B955D0}" srcOrd="4" destOrd="0" presId="urn:microsoft.com/office/officeart/2005/8/layout/list1"/>
    <dgm:cxn modelId="{47ABB56A-802E-41FC-817C-E7B65869FED9}" type="presParOf" srcId="{171F1896-07C9-456F-87B5-73EED2B955D0}" destId="{0F4969DD-AA29-43DB-B8BF-895FA4564E06}" srcOrd="0" destOrd="0" presId="urn:microsoft.com/office/officeart/2005/8/layout/list1"/>
    <dgm:cxn modelId="{17C9B85A-2811-404D-963A-09B680529192}" type="presParOf" srcId="{171F1896-07C9-456F-87B5-73EED2B955D0}" destId="{518F8ECF-28BA-44AD-B29D-66CE4C7D4A3E}" srcOrd="1" destOrd="0" presId="urn:microsoft.com/office/officeart/2005/8/layout/list1"/>
    <dgm:cxn modelId="{C2012E04-C528-460D-B6A0-D4FDFF338DF7}" type="presParOf" srcId="{690A05A7-F49B-4936-8ED3-F4B7B50E17C0}" destId="{B738630F-5E57-43FE-A1DE-2F5676402A47}" srcOrd="5" destOrd="0" presId="urn:microsoft.com/office/officeart/2005/8/layout/list1"/>
    <dgm:cxn modelId="{533FD53B-2C4A-4672-9F0C-C2C90A4B2682}" type="presParOf" srcId="{690A05A7-F49B-4936-8ED3-F4B7B50E17C0}" destId="{8EAD3D80-46EB-4BAF-B017-1903D69CD5EB}" srcOrd="6" destOrd="0" presId="urn:microsoft.com/office/officeart/2005/8/layout/list1"/>
    <dgm:cxn modelId="{2D42CBF6-5EA1-45E8-94B5-066E699E74A4}" type="presParOf" srcId="{690A05A7-F49B-4936-8ED3-F4B7B50E17C0}" destId="{A96A79B0-2741-4B6E-AC39-BDB0BF403B2C}" srcOrd="7" destOrd="0" presId="urn:microsoft.com/office/officeart/2005/8/layout/list1"/>
    <dgm:cxn modelId="{7C19ADE7-E6D7-44D5-9EE9-64BAC0A3262E}" type="presParOf" srcId="{690A05A7-F49B-4936-8ED3-F4B7B50E17C0}" destId="{81473779-A907-4994-8F00-F89B28E0A442}" srcOrd="8" destOrd="0" presId="urn:microsoft.com/office/officeart/2005/8/layout/list1"/>
    <dgm:cxn modelId="{EAB4F7EC-3926-471F-AAF3-96555202BD23}" type="presParOf" srcId="{81473779-A907-4994-8F00-F89B28E0A442}" destId="{B99A8145-3261-4C4C-8C59-94D9D2A80001}" srcOrd="0" destOrd="0" presId="urn:microsoft.com/office/officeart/2005/8/layout/list1"/>
    <dgm:cxn modelId="{DDFAF531-A40E-41C5-89BB-56764EB50DF6}" type="presParOf" srcId="{81473779-A907-4994-8F00-F89B28E0A442}" destId="{DCA4185A-1455-4E50-AA02-CBCDA7486DD9}" srcOrd="1" destOrd="0" presId="urn:microsoft.com/office/officeart/2005/8/layout/list1"/>
    <dgm:cxn modelId="{C951B7DC-1016-4590-BB68-8F810BB7255B}" type="presParOf" srcId="{690A05A7-F49B-4936-8ED3-F4B7B50E17C0}" destId="{108A5B7A-5309-4491-B8AD-1538C8F5C2F3}" srcOrd="9" destOrd="0" presId="urn:microsoft.com/office/officeart/2005/8/layout/list1"/>
    <dgm:cxn modelId="{6C2E7BED-240E-4B92-B677-1C35BF7581A6}" type="presParOf" srcId="{690A05A7-F49B-4936-8ED3-F4B7B50E17C0}" destId="{834FFB1B-BF38-4B5C-AB56-11192DB5A5D8}" srcOrd="10" destOrd="0" presId="urn:microsoft.com/office/officeart/2005/8/layout/list1"/>
    <dgm:cxn modelId="{98E4A781-7AD0-4D29-BE4C-232D35C21C88}" type="presParOf" srcId="{690A05A7-F49B-4936-8ED3-F4B7B50E17C0}" destId="{5AF25AEB-E0EC-40B0-BCD2-F89F65A19F3C}" srcOrd="11" destOrd="0" presId="urn:microsoft.com/office/officeart/2005/8/layout/list1"/>
    <dgm:cxn modelId="{64F8F6C2-5444-4B75-9DFA-30BB907A0D07}" type="presParOf" srcId="{690A05A7-F49B-4936-8ED3-F4B7B50E17C0}" destId="{851082F2-2C37-458F-A971-30E1245E9E55}" srcOrd="12" destOrd="0" presId="urn:microsoft.com/office/officeart/2005/8/layout/list1"/>
    <dgm:cxn modelId="{D7EA9913-0C80-4D24-A9AC-01C13F06A5AE}" type="presParOf" srcId="{851082F2-2C37-458F-A971-30E1245E9E55}" destId="{75FB9A6A-C472-4E01-A712-DF0DFD691411}" srcOrd="0" destOrd="0" presId="urn:microsoft.com/office/officeart/2005/8/layout/list1"/>
    <dgm:cxn modelId="{4D85C864-394F-4952-BA34-52210358788E}" type="presParOf" srcId="{851082F2-2C37-458F-A971-30E1245E9E55}" destId="{3092B5AF-99D9-4298-A995-8EFDC6C0C121}" srcOrd="1" destOrd="0" presId="urn:microsoft.com/office/officeart/2005/8/layout/list1"/>
    <dgm:cxn modelId="{AE432A10-A6B3-48B6-84DF-650BD8BDD931}" type="presParOf" srcId="{690A05A7-F49B-4936-8ED3-F4B7B50E17C0}" destId="{AE2E0D39-B54D-4436-A5F0-214C54342A4F}" srcOrd="13" destOrd="0" presId="urn:microsoft.com/office/officeart/2005/8/layout/list1"/>
    <dgm:cxn modelId="{99D7FFC8-119F-4F03-A665-8F0F55C154D7}" type="presParOf" srcId="{690A05A7-F49B-4936-8ED3-F4B7B50E17C0}" destId="{531C9F5C-84F2-45CE-98C7-F105F79FC36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79048-1EA8-4797-9E0E-5D3DEE2D7E5A}">
      <dsp:nvSpPr>
        <dsp:cNvPr id="0" name=""/>
        <dsp:cNvSpPr/>
      </dsp:nvSpPr>
      <dsp:spPr>
        <a:xfrm>
          <a:off x="0" y="391889"/>
          <a:ext cx="686591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BFD90-A7FF-4A87-995E-E5C4BF709B47}">
      <dsp:nvSpPr>
        <dsp:cNvPr id="0" name=""/>
        <dsp:cNvSpPr/>
      </dsp:nvSpPr>
      <dsp:spPr>
        <a:xfrm>
          <a:off x="343295" y="37649"/>
          <a:ext cx="4806141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81661" tIns="0" rIns="181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sz="2000" b="0" kern="1200" dirty="0"/>
            <a:t>Feed</a:t>
          </a:r>
          <a:r>
            <a:rPr lang="zh-CN" altLang="en-US" sz="2000" b="0" kern="1200" dirty="0"/>
            <a:t>广告投放整体架构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880" y="72234"/>
        <a:ext cx="4736971" cy="639310"/>
      </dsp:txXfrm>
    </dsp:sp>
    <dsp:sp modelId="{8EAD3D80-46EB-4BAF-B017-1903D69CD5EB}">
      <dsp:nvSpPr>
        <dsp:cNvPr id="0" name=""/>
        <dsp:cNvSpPr/>
      </dsp:nvSpPr>
      <dsp:spPr>
        <a:xfrm>
          <a:off x="0" y="1480529"/>
          <a:ext cx="686591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F8ECF-28BA-44AD-B29D-66CE4C7D4A3E}">
      <dsp:nvSpPr>
        <dsp:cNvPr id="0" name=""/>
        <dsp:cNvSpPr/>
      </dsp:nvSpPr>
      <dsp:spPr>
        <a:xfrm>
          <a:off x="343295" y="1126289"/>
          <a:ext cx="4806141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661" tIns="0" rIns="181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en-US" altLang="zh-Han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Remix</a:t>
          </a:r>
          <a:r>
            <a:rPr lang="zh-Han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endParaRPr lang="en-US" altLang="zh-Han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880" y="1160874"/>
        <a:ext cx="4736971" cy="639310"/>
      </dsp:txXfrm>
    </dsp:sp>
    <dsp:sp modelId="{834FFB1B-BF38-4B5C-AB56-11192DB5A5D8}">
      <dsp:nvSpPr>
        <dsp:cNvPr id="0" name=""/>
        <dsp:cNvSpPr/>
      </dsp:nvSpPr>
      <dsp:spPr>
        <a:xfrm>
          <a:off x="0" y="2569169"/>
          <a:ext cx="686591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4185A-1455-4E50-AA02-CBCDA7486DD9}">
      <dsp:nvSpPr>
        <dsp:cNvPr id="0" name=""/>
        <dsp:cNvSpPr/>
      </dsp:nvSpPr>
      <dsp:spPr>
        <a:xfrm>
          <a:off x="343295" y="2214929"/>
          <a:ext cx="4806141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661" tIns="0" rIns="181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3. Feedas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sp:txBody>
      <dsp:txXfrm>
        <a:off x="377880" y="2249514"/>
        <a:ext cx="4736971" cy="639310"/>
      </dsp:txXfrm>
    </dsp:sp>
    <dsp:sp modelId="{531C9F5C-84F2-45CE-98C7-F105F79FC36E}">
      <dsp:nvSpPr>
        <dsp:cNvPr id="0" name=""/>
        <dsp:cNvSpPr/>
      </dsp:nvSpPr>
      <dsp:spPr>
        <a:xfrm>
          <a:off x="0" y="3657809"/>
          <a:ext cx="686591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2B5AF-99D9-4298-A995-8EFDC6C0C121}">
      <dsp:nvSpPr>
        <dsp:cNvPr id="0" name=""/>
        <dsp:cNvSpPr/>
      </dsp:nvSpPr>
      <dsp:spPr>
        <a:xfrm>
          <a:off x="343295" y="3303569"/>
          <a:ext cx="4806141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661" tIns="0" rIns="181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4. strategy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插件详解</a:t>
          </a:r>
        </a:p>
      </dsp:txBody>
      <dsp:txXfrm>
        <a:off x="377880" y="3338154"/>
        <a:ext cx="4736971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79048-1EA8-4797-9E0E-5D3DEE2D7E5A}">
      <dsp:nvSpPr>
        <dsp:cNvPr id="0" name=""/>
        <dsp:cNvSpPr/>
      </dsp:nvSpPr>
      <dsp:spPr>
        <a:xfrm>
          <a:off x="0" y="391889"/>
          <a:ext cx="686591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BFD90-A7FF-4A87-995E-E5C4BF709B47}">
      <dsp:nvSpPr>
        <dsp:cNvPr id="0" name=""/>
        <dsp:cNvSpPr/>
      </dsp:nvSpPr>
      <dsp:spPr>
        <a:xfrm>
          <a:off x="343295" y="37649"/>
          <a:ext cx="4806141" cy="708480"/>
        </a:xfrm>
        <a:prstGeom prst="roundRect">
          <a:avLst/>
        </a:prstGeom>
        <a:solidFill>
          <a:schemeClr val="accent1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81661" tIns="0" rIns="181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sz="2000" b="0" kern="1200" dirty="0"/>
            <a:t>Feed</a:t>
          </a:r>
          <a:r>
            <a:rPr lang="zh-CN" altLang="en-US" sz="2000" b="0" kern="1200" dirty="0"/>
            <a:t>广告投放整体架构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880" y="72234"/>
        <a:ext cx="4736971" cy="639310"/>
      </dsp:txXfrm>
    </dsp:sp>
    <dsp:sp modelId="{8EAD3D80-46EB-4BAF-B017-1903D69CD5EB}">
      <dsp:nvSpPr>
        <dsp:cNvPr id="0" name=""/>
        <dsp:cNvSpPr/>
      </dsp:nvSpPr>
      <dsp:spPr>
        <a:xfrm>
          <a:off x="0" y="1480529"/>
          <a:ext cx="686591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F8ECF-28BA-44AD-B29D-66CE4C7D4A3E}">
      <dsp:nvSpPr>
        <dsp:cNvPr id="0" name=""/>
        <dsp:cNvSpPr/>
      </dsp:nvSpPr>
      <dsp:spPr>
        <a:xfrm>
          <a:off x="343295" y="1126289"/>
          <a:ext cx="4806141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661" tIns="0" rIns="181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en-US" altLang="zh-Han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Remix</a:t>
          </a:r>
          <a:r>
            <a:rPr lang="zh-Han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endParaRPr lang="en-US" altLang="zh-Han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880" y="1160874"/>
        <a:ext cx="4736971" cy="639310"/>
      </dsp:txXfrm>
    </dsp:sp>
    <dsp:sp modelId="{834FFB1B-BF38-4B5C-AB56-11192DB5A5D8}">
      <dsp:nvSpPr>
        <dsp:cNvPr id="0" name=""/>
        <dsp:cNvSpPr/>
      </dsp:nvSpPr>
      <dsp:spPr>
        <a:xfrm>
          <a:off x="0" y="2569169"/>
          <a:ext cx="686591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4185A-1455-4E50-AA02-CBCDA7486DD9}">
      <dsp:nvSpPr>
        <dsp:cNvPr id="0" name=""/>
        <dsp:cNvSpPr/>
      </dsp:nvSpPr>
      <dsp:spPr>
        <a:xfrm>
          <a:off x="343295" y="2214929"/>
          <a:ext cx="4806141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661" tIns="0" rIns="181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3. Feedas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sp:txBody>
      <dsp:txXfrm>
        <a:off x="377880" y="2249514"/>
        <a:ext cx="4736971" cy="639310"/>
      </dsp:txXfrm>
    </dsp:sp>
    <dsp:sp modelId="{531C9F5C-84F2-45CE-98C7-F105F79FC36E}">
      <dsp:nvSpPr>
        <dsp:cNvPr id="0" name=""/>
        <dsp:cNvSpPr/>
      </dsp:nvSpPr>
      <dsp:spPr>
        <a:xfrm>
          <a:off x="0" y="3657809"/>
          <a:ext cx="686591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2B5AF-99D9-4298-A995-8EFDC6C0C121}">
      <dsp:nvSpPr>
        <dsp:cNvPr id="0" name=""/>
        <dsp:cNvSpPr/>
      </dsp:nvSpPr>
      <dsp:spPr>
        <a:xfrm>
          <a:off x="343295" y="3303569"/>
          <a:ext cx="4806141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1661" tIns="0" rIns="18166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4. strategy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插件详解</a:t>
          </a:r>
        </a:p>
      </dsp:txBody>
      <dsp:txXfrm>
        <a:off x="377880" y="3338154"/>
        <a:ext cx="4736971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79048-1EA8-4797-9E0E-5D3DEE2D7E5A}">
      <dsp:nvSpPr>
        <dsp:cNvPr id="0" name=""/>
        <dsp:cNvSpPr/>
      </dsp:nvSpPr>
      <dsp:spPr>
        <a:xfrm>
          <a:off x="0" y="409702"/>
          <a:ext cx="67946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BFD90-A7FF-4A87-995E-E5C4BF709B47}">
      <dsp:nvSpPr>
        <dsp:cNvPr id="0" name=""/>
        <dsp:cNvSpPr/>
      </dsp:nvSpPr>
      <dsp:spPr>
        <a:xfrm>
          <a:off x="339733" y="55462"/>
          <a:ext cx="4756265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79776" tIns="0" rIns="1797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sz="2000" b="0" kern="1200" dirty="0"/>
            <a:t>Feed</a:t>
          </a:r>
          <a:r>
            <a:rPr lang="zh-CN" altLang="en-US" sz="2000" b="0" kern="1200" dirty="0"/>
            <a:t>广告投放整体架构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4318" y="90047"/>
        <a:ext cx="4687095" cy="639310"/>
      </dsp:txXfrm>
    </dsp:sp>
    <dsp:sp modelId="{8EAD3D80-46EB-4BAF-B017-1903D69CD5EB}">
      <dsp:nvSpPr>
        <dsp:cNvPr id="0" name=""/>
        <dsp:cNvSpPr/>
      </dsp:nvSpPr>
      <dsp:spPr>
        <a:xfrm>
          <a:off x="0" y="1498342"/>
          <a:ext cx="67946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F8ECF-28BA-44AD-B29D-66CE4C7D4A3E}">
      <dsp:nvSpPr>
        <dsp:cNvPr id="0" name=""/>
        <dsp:cNvSpPr/>
      </dsp:nvSpPr>
      <dsp:spPr>
        <a:xfrm>
          <a:off x="339733" y="1144102"/>
          <a:ext cx="4756265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79776" tIns="0" rIns="1797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en-US" altLang="zh-Han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Remix</a:t>
          </a:r>
          <a:r>
            <a:rPr lang="zh-Han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endParaRPr lang="en-US" altLang="zh-Han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4318" y="1178687"/>
        <a:ext cx="4687095" cy="639310"/>
      </dsp:txXfrm>
    </dsp:sp>
    <dsp:sp modelId="{834FFB1B-BF38-4B5C-AB56-11192DB5A5D8}">
      <dsp:nvSpPr>
        <dsp:cNvPr id="0" name=""/>
        <dsp:cNvSpPr/>
      </dsp:nvSpPr>
      <dsp:spPr>
        <a:xfrm>
          <a:off x="0" y="2586982"/>
          <a:ext cx="67946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4185A-1455-4E50-AA02-CBCDA7486DD9}">
      <dsp:nvSpPr>
        <dsp:cNvPr id="0" name=""/>
        <dsp:cNvSpPr/>
      </dsp:nvSpPr>
      <dsp:spPr>
        <a:xfrm>
          <a:off x="339733" y="2232742"/>
          <a:ext cx="4756265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776" tIns="0" rIns="1797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3. Feedas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sp:txBody>
      <dsp:txXfrm>
        <a:off x="374318" y="2267327"/>
        <a:ext cx="4687095" cy="639310"/>
      </dsp:txXfrm>
    </dsp:sp>
    <dsp:sp modelId="{531C9F5C-84F2-45CE-98C7-F105F79FC36E}">
      <dsp:nvSpPr>
        <dsp:cNvPr id="0" name=""/>
        <dsp:cNvSpPr/>
      </dsp:nvSpPr>
      <dsp:spPr>
        <a:xfrm>
          <a:off x="0" y="3675622"/>
          <a:ext cx="679466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2B5AF-99D9-4298-A995-8EFDC6C0C121}">
      <dsp:nvSpPr>
        <dsp:cNvPr id="0" name=""/>
        <dsp:cNvSpPr/>
      </dsp:nvSpPr>
      <dsp:spPr>
        <a:xfrm>
          <a:off x="339733" y="3321382"/>
          <a:ext cx="4756265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776" tIns="0" rIns="1797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4. strategy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插件详解</a:t>
          </a:r>
        </a:p>
      </dsp:txBody>
      <dsp:txXfrm>
        <a:off x="374318" y="3355967"/>
        <a:ext cx="4687095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C6856-A041-AA44-B1C2-14222B2A2CD0}">
      <dsp:nvSpPr>
        <dsp:cNvPr id="0" name=""/>
        <dsp:cNvSpPr/>
      </dsp:nvSpPr>
      <dsp:spPr>
        <a:xfrm>
          <a:off x="481223" y="2871018"/>
          <a:ext cx="1662185" cy="83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宋体" panose="02010600030101010101" pitchFamily="2" charset="-122"/>
              <a:ea typeface="宋体" panose="02010600030101010101" pitchFamily="2" charset="-122"/>
            </a:rPr>
            <a:t>RemixSearcher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05565" y="2895360"/>
        <a:ext cx="1613501" cy="782408"/>
      </dsp:txXfrm>
    </dsp:sp>
    <dsp:sp modelId="{4A4B0FE5-FE1D-B441-BE2A-CB793432E80E}">
      <dsp:nvSpPr>
        <dsp:cNvPr id="0" name=""/>
        <dsp:cNvSpPr/>
      </dsp:nvSpPr>
      <dsp:spPr>
        <a:xfrm rot="17692822">
          <a:off x="1685693" y="2555193"/>
          <a:ext cx="1580306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1580306" y="1455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436339" y="2530239"/>
        <a:ext cx="79015" cy="79015"/>
      </dsp:txXfrm>
    </dsp:sp>
    <dsp:sp modelId="{180FB671-6D82-954C-8372-0FADA8D67648}">
      <dsp:nvSpPr>
        <dsp:cNvPr id="0" name=""/>
        <dsp:cNvSpPr/>
      </dsp:nvSpPr>
      <dsp:spPr>
        <a:xfrm>
          <a:off x="2808284" y="1437382"/>
          <a:ext cx="1934983" cy="83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宋体" panose="02010600030101010101" pitchFamily="2" charset="-122"/>
              <a:ea typeface="宋体" panose="02010600030101010101" pitchFamily="2" charset="-122"/>
            </a:rPr>
            <a:t>search_thread1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832626" y="1461724"/>
        <a:ext cx="1886299" cy="782408"/>
      </dsp:txXfrm>
    </dsp:sp>
    <dsp:sp modelId="{6060E02A-44D2-8443-8794-2A46D8499D4E}">
      <dsp:nvSpPr>
        <dsp:cNvPr id="0" name=""/>
        <dsp:cNvSpPr/>
      </dsp:nvSpPr>
      <dsp:spPr>
        <a:xfrm rot="18289469">
          <a:off x="4493569" y="1360497"/>
          <a:ext cx="1164272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1164272" y="14553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046598" y="1345944"/>
        <a:ext cx="58213" cy="58213"/>
      </dsp:txXfrm>
    </dsp:sp>
    <dsp:sp modelId="{88057EE8-FC7D-C549-BE4E-1F3BDE590924}">
      <dsp:nvSpPr>
        <dsp:cNvPr id="0" name=""/>
        <dsp:cNvSpPr/>
      </dsp:nvSpPr>
      <dsp:spPr>
        <a:xfrm>
          <a:off x="5408142" y="481625"/>
          <a:ext cx="1662185" cy="83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宋体" panose="02010600030101010101" pitchFamily="2" charset="-122"/>
              <a:ea typeface="宋体" panose="02010600030101010101" pitchFamily="2" charset="-122"/>
            </a:rPr>
            <a:t>QueryContext1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432484" y="505967"/>
        <a:ext cx="1613501" cy="782408"/>
      </dsp:txXfrm>
    </dsp:sp>
    <dsp:sp modelId="{8F35067D-7E8A-C34D-85E4-F51CE49F60CE}">
      <dsp:nvSpPr>
        <dsp:cNvPr id="0" name=""/>
        <dsp:cNvSpPr/>
      </dsp:nvSpPr>
      <dsp:spPr>
        <a:xfrm rot="19457599">
          <a:off x="6993368" y="643679"/>
          <a:ext cx="818795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818795" y="14553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7382296" y="637763"/>
        <a:ext cx="40939" cy="40939"/>
      </dsp:txXfrm>
    </dsp:sp>
    <dsp:sp modelId="{9698C36C-5845-7A40-92BE-E934DBD733B5}">
      <dsp:nvSpPr>
        <dsp:cNvPr id="0" name=""/>
        <dsp:cNvSpPr/>
      </dsp:nvSpPr>
      <dsp:spPr>
        <a:xfrm>
          <a:off x="7735203" y="3747"/>
          <a:ext cx="2644089" cy="83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宋体" panose="02010600030101010101" pitchFamily="2" charset="-122"/>
              <a:ea typeface="宋体" panose="02010600030101010101" pitchFamily="2" charset="-122"/>
            </a:rPr>
            <a:t>UpstreamData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7759545" y="28089"/>
        <a:ext cx="2595405" cy="782408"/>
      </dsp:txXfrm>
    </dsp:sp>
    <dsp:sp modelId="{0C67C614-B957-6341-9F4B-69D54AC10DBA}">
      <dsp:nvSpPr>
        <dsp:cNvPr id="0" name=""/>
        <dsp:cNvSpPr/>
      </dsp:nvSpPr>
      <dsp:spPr>
        <a:xfrm rot="2142401">
          <a:off x="6993368" y="1121557"/>
          <a:ext cx="818795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818795" y="14553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7382296" y="1115641"/>
        <a:ext cx="40939" cy="40939"/>
      </dsp:txXfrm>
    </dsp:sp>
    <dsp:sp modelId="{EFA81363-37B5-7245-8C26-C6BEC516E707}">
      <dsp:nvSpPr>
        <dsp:cNvPr id="0" name=""/>
        <dsp:cNvSpPr/>
      </dsp:nvSpPr>
      <dsp:spPr>
        <a:xfrm>
          <a:off x="7735203" y="959504"/>
          <a:ext cx="2668140" cy="83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宋体" panose="02010600030101010101" pitchFamily="2" charset="-122"/>
              <a:ea typeface="宋体" panose="02010600030101010101" pitchFamily="2" charset="-122"/>
            </a:rPr>
            <a:t>ModBaseQueryContext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7759545" y="983846"/>
        <a:ext cx="2619456" cy="782408"/>
      </dsp:txXfrm>
    </dsp:sp>
    <dsp:sp modelId="{FAD252ED-D8FD-41AC-A0DC-5183C447E605}">
      <dsp:nvSpPr>
        <dsp:cNvPr id="0" name=""/>
        <dsp:cNvSpPr/>
      </dsp:nvSpPr>
      <dsp:spPr>
        <a:xfrm>
          <a:off x="4743268" y="1838375"/>
          <a:ext cx="664874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664874" y="14553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059083" y="1836307"/>
        <a:ext cx="33243" cy="33243"/>
      </dsp:txXfrm>
    </dsp:sp>
    <dsp:sp modelId="{5ED63467-15E8-4B4B-B4C1-F61477F520FE}">
      <dsp:nvSpPr>
        <dsp:cNvPr id="0" name=""/>
        <dsp:cNvSpPr/>
      </dsp:nvSpPr>
      <dsp:spPr>
        <a:xfrm>
          <a:off x="5408142" y="1437382"/>
          <a:ext cx="1662185" cy="83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宋体" panose="02010600030101010101" pitchFamily="2" charset="-122"/>
              <a:ea typeface="宋体" panose="02010600030101010101" pitchFamily="2" charset="-122"/>
            </a:rPr>
            <a:t>ProcData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432484" y="1461724"/>
        <a:ext cx="1613501" cy="782408"/>
      </dsp:txXfrm>
    </dsp:sp>
    <dsp:sp modelId="{74446932-49B3-4A5C-9DB1-A71AE51ADB1D}">
      <dsp:nvSpPr>
        <dsp:cNvPr id="0" name=""/>
        <dsp:cNvSpPr/>
      </dsp:nvSpPr>
      <dsp:spPr>
        <a:xfrm rot="3310531">
          <a:off x="4493569" y="2316254"/>
          <a:ext cx="1164272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1164272" y="14553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046598" y="2301700"/>
        <a:ext cx="58213" cy="58213"/>
      </dsp:txXfrm>
    </dsp:sp>
    <dsp:sp modelId="{35BC8426-6947-4551-9ACF-599EE3B1764A}">
      <dsp:nvSpPr>
        <dsp:cNvPr id="0" name=""/>
        <dsp:cNvSpPr/>
      </dsp:nvSpPr>
      <dsp:spPr>
        <a:xfrm>
          <a:off x="5408142" y="2393139"/>
          <a:ext cx="1662185" cy="83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>
              <a:latin typeface="宋体" panose="02010600030101010101" pitchFamily="2" charset="-122"/>
              <a:ea typeface="宋体" panose="02010600030101010101" pitchFamily="2" charset="-122"/>
            </a:rPr>
            <a:t>QueryData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432484" y="2417481"/>
        <a:ext cx="1613501" cy="782408"/>
      </dsp:txXfrm>
    </dsp:sp>
    <dsp:sp modelId="{B628E331-500D-164E-B016-6657B5C68D44}">
      <dsp:nvSpPr>
        <dsp:cNvPr id="0" name=""/>
        <dsp:cNvSpPr/>
      </dsp:nvSpPr>
      <dsp:spPr>
        <a:xfrm rot="2142401">
          <a:off x="2066449" y="3510950"/>
          <a:ext cx="818795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818795" y="1455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455377" y="3505034"/>
        <a:ext cx="40939" cy="40939"/>
      </dsp:txXfrm>
    </dsp:sp>
    <dsp:sp modelId="{B665CC9B-ADA1-4445-A060-B4C620AE196D}">
      <dsp:nvSpPr>
        <dsp:cNvPr id="0" name=""/>
        <dsp:cNvSpPr/>
      </dsp:nvSpPr>
      <dsp:spPr>
        <a:xfrm>
          <a:off x="2808284" y="3348896"/>
          <a:ext cx="1916816" cy="83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宋体" panose="02010600030101010101" pitchFamily="2" charset="-122"/>
              <a:ea typeface="宋体" panose="02010600030101010101" pitchFamily="2" charset="-122"/>
            </a:rPr>
            <a:t>search_thread2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832626" y="3373238"/>
        <a:ext cx="1868132" cy="782408"/>
      </dsp:txXfrm>
    </dsp:sp>
    <dsp:sp modelId="{569720D1-A666-694D-B2EA-7737BA97BE40}">
      <dsp:nvSpPr>
        <dsp:cNvPr id="0" name=""/>
        <dsp:cNvSpPr/>
      </dsp:nvSpPr>
      <dsp:spPr>
        <a:xfrm>
          <a:off x="4725100" y="3749889"/>
          <a:ext cx="664874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664874" y="14553"/>
              </a:lnTo>
            </a:path>
          </a:pathLst>
        </a:cu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040915" y="3747821"/>
        <a:ext cx="33243" cy="33243"/>
      </dsp:txXfrm>
    </dsp:sp>
    <dsp:sp modelId="{8EB99CCD-7D22-4641-B87A-ABFBCE34006A}">
      <dsp:nvSpPr>
        <dsp:cNvPr id="0" name=""/>
        <dsp:cNvSpPr/>
      </dsp:nvSpPr>
      <dsp:spPr>
        <a:xfrm>
          <a:off x="5389975" y="3348896"/>
          <a:ext cx="1662185" cy="83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宋体" panose="02010600030101010101" pitchFamily="2" charset="-122"/>
              <a:ea typeface="宋体" panose="02010600030101010101" pitchFamily="2" charset="-122"/>
            </a:rPr>
            <a:t>QueryContext2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414317" y="3373238"/>
        <a:ext cx="1613501" cy="782408"/>
      </dsp:txXfrm>
    </dsp:sp>
    <dsp:sp modelId="{C5884A2B-9631-2641-96BB-A729B2F7E7C2}">
      <dsp:nvSpPr>
        <dsp:cNvPr id="0" name=""/>
        <dsp:cNvSpPr/>
      </dsp:nvSpPr>
      <dsp:spPr>
        <a:xfrm rot="3907178">
          <a:off x="1685693" y="3988828"/>
          <a:ext cx="1580306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1580306" y="1455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436339" y="3963874"/>
        <a:ext cx="79015" cy="79015"/>
      </dsp:txXfrm>
    </dsp:sp>
    <dsp:sp modelId="{CC27E832-AC6C-844F-931F-A9316DD8C7FE}">
      <dsp:nvSpPr>
        <dsp:cNvPr id="0" name=""/>
        <dsp:cNvSpPr/>
      </dsp:nvSpPr>
      <dsp:spPr>
        <a:xfrm>
          <a:off x="2808284" y="4304653"/>
          <a:ext cx="1662185" cy="831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latin typeface="宋体" panose="02010600030101010101" pitchFamily="2" charset="-122"/>
              <a:ea typeface="宋体" panose="02010600030101010101" pitchFamily="2" charset="-122"/>
            </a:rPr>
            <a:t>……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832626" y="4328995"/>
        <a:ext cx="1613501" cy="782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79048-1EA8-4797-9E0E-5D3DEE2D7E5A}">
      <dsp:nvSpPr>
        <dsp:cNvPr id="0" name=""/>
        <dsp:cNvSpPr/>
      </dsp:nvSpPr>
      <dsp:spPr>
        <a:xfrm>
          <a:off x="0" y="356263"/>
          <a:ext cx="68065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BFD90-A7FF-4A87-995E-E5C4BF709B47}">
      <dsp:nvSpPr>
        <dsp:cNvPr id="0" name=""/>
        <dsp:cNvSpPr/>
      </dsp:nvSpPr>
      <dsp:spPr>
        <a:xfrm>
          <a:off x="340327" y="2023"/>
          <a:ext cx="4764578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80090" tIns="0" rIns="1800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sz="2000" b="0" kern="1200" dirty="0"/>
            <a:t>Feed</a:t>
          </a:r>
          <a:r>
            <a:rPr lang="zh-CN" altLang="en-US" sz="2000" b="0" kern="1200" dirty="0"/>
            <a:t>广告投放整体架构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4912" y="36608"/>
        <a:ext cx="4695408" cy="639310"/>
      </dsp:txXfrm>
    </dsp:sp>
    <dsp:sp modelId="{8EAD3D80-46EB-4BAF-B017-1903D69CD5EB}">
      <dsp:nvSpPr>
        <dsp:cNvPr id="0" name=""/>
        <dsp:cNvSpPr/>
      </dsp:nvSpPr>
      <dsp:spPr>
        <a:xfrm>
          <a:off x="0" y="1444903"/>
          <a:ext cx="68065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F8ECF-28BA-44AD-B29D-66CE4C7D4A3E}">
      <dsp:nvSpPr>
        <dsp:cNvPr id="0" name=""/>
        <dsp:cNvSpPr/>
      </dsp:nvSpPr>
      <dsp:spPr>
        <a:xfrm>
          <a:off x="340327" y="1090663"/>
          <a:ext cx="4764578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80090" tIns="0" rIns="1800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en-US" altLang="zh-Han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Remix</a:t>
          </a:r>
          <a:r>
            <a:rPr lang="zh-Han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endParaRPr lang="en-US" altLang="zh-Han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4912" y="1125248"/>
        <a:ext cx="4695408" cy="639310"/>
      </dsp:txXfrm>
    </dsp:sp>
    <dsp:sp modelId="{834FFB1B-BF38-4B5C-AB56-11192DB5A5D8}">
      <dsp:nvSpPr>
        <dsp:cNvPr id="0" name=""/>
        <dsp:cNvSpPr/>
      </dsp:nvSpPr>
      <dsp:spPr>
        <a:xfrm>
          <a:off x="0" y="2533543"/>
          <a:ext cx="68065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4185A-1455-4E50-AA02-CBCDA7486DD9}">
      <dsp:nvSpPr>
        <dsp:cNvPr id="0" name=""/>
        <dsp:cNvSpPr/>
      </dsp:nvSpPr>
      <dsp:spPr>
        <a:xfrm>
          <a:off x="340327" y="2179303"/>
          <a:ext cx="4764578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80090" tIns="0" rIns="1800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3. Feedas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sp:txBody>
      <dsp:txXfrm>
        <a:off x="374912" y="2213888"/>
        <a:ext cx="4695408" cy="639310"/>
      </dsp:txXfrm>
    </dsp:sp>
    <dsp:sp modelId="{531C9F5C-84F2-45CE-98C7-F105F79FC36E}">
      <dsp:nvSpPr>
        <dsp:cNvPr id="0" name=""/>
        <dsp:cNvSpPr/>
      </dsp:nvSpPr>
      <dsp:spPr>
        <a:xfrm>
          <a:off x="0" y="3622183"/>
          <a:ext cx="680654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2B5AF-99D9-4298-A995-8EFDC6C0C121}">
      <dsp:nvSpPr>
        <dsp:cNvPr id="0" name=""/>
        <dsp:cNvSpPr/>
      </dsp:nvSpPr>
      <dsp:spPr>
        <a:xfrm>
          <a:off x="340327" y="3267943"/>
          <a:ext cx="4764578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0090" tIns="0" rIns="1800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4. strategy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插件详解</a:t>
          </a:r>
        </a:p>
      </dsp:txBody>
      <dsp:txXfrm>
        <a:off x="374912" y="3302528"/>
        <a:ext cx="4695408" cy="639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79048-1EA8-4797-9E0E-5D3DEE2D7E5A}">
      <dsp:nvSpPr>
        <dsp:cNvPr id="0" name=""/>
        <dsp:cNvSpPr/>
      </dsp:nvSpPr>
      <dsp:spPr>
        <a:xfrm>
          <a:off x="0" y="415640"/>
          <a:ext cx="683029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BFD90-A7FF-4A87-995E-E5C4BF709B47}">
      <dsp:nvSpPr>
        <dsp:cNvPr id="0" name=""/>
        <dsp:cNvSpPr/>
      </dsp:nvSpPr>
      <dsp:spPr>
        <a:xfrm>
          <a:off x="341514" y="61400"/>
          <a:ext cx="4781203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80718" tIns="0" rIns="1807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en-US" altLang="zh-CN" sz="2000" b="0" kern="1200" dirty="0"/>
            <a:t>Feed</a:t>
          </a:r>
          <a:r>
            <a:rPr lang="zh-CN" altLang="en-US" sz="2000" b="0" kern="1200" dirty="0"/>
            <a:t>广告投放整体架构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099" y="95985"/>
        <a:ext cx="4712033" cy="639310"/>
      </dsp:txXfrm>
    </dsp:sp>
    <dsp:sp modelId="{8EAD3D80-46EB-4BAF-B017-1903D69CD5EB}">
      <dsp:nvSpPr>
        <dsp:cNvPr id="0" name=""/>
        <dsp:cNvSpPr/>
      </dsp:nvSpPr>
      <dsp:spPr>
        <a:xfrm>
          <a:off x="0" y="1504280"/>
          <a:ext cx="683029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F8ECF-28BA-44AD-B29D-66CE4C7D4A3E}">
      <dsp:nvSpPr>
        <dsp:cNvPr id="0" name=""/>
        <dsp:cNvSpPr/>
      </dsp:nvSpPr>
      <dsp:spPr>
        <a:xfrm>
          <a:off x="341514" y="1150040"/>
          <a:ext cx="4781203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80718" tIns="0" rIns="1807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en-US" altLang="zh-Han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Remix</a:t>
          </a:r>
          <a:r>
            <a:rPr lang="zh-Hans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  <a:endParaRPr lang="en-US" altLang="zh-Han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6099" y="1184625"/>
        <a:ext cx="4712033" cy="639310"/>
      </dsp:txXfrm>
    </dsp:sp>
    <dsp:sp modelId="{834FFB1B-BF38-4B5C-AB56-11192DB5A5D8}">
      <dsp:nvSpPr>
        <dsp:cNvPr id="0" name=""/>
        <dsp:cNvSpPr/>
      </dsp:nvSpPr>
      <dsp:spPr>
        <a:xfrm>
          <a:off x="0" y="2592920"/>
          <a:ext cx="683029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4185A-1455-4E50-AA02-CBCDA7486DD9}">
      <dsp:nvSpPr>
        <dsp:cNvPr id="0" name=""/>
        <dsp:cNvSpPr/>
      </dsp:nvSpPr>
      <dsp:spPr>
        <a:xfrm>
          <a:off x="341514" y="2238680"/>
          <a:ext cx="4781203" cy="708480"/>
        </a:xfrm>
        <a:prstGeom prst="roundRect">
          <a:avLst/>
        </a:prstGeom>
        <a:solidFill>
          <a:schemeClr val="bg1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180718" tIns="0" rIns="1807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3. Feedas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模块</a:t>
          </a:r>
        </a:p>
      </dsp:txBody>
      <dsp:txXfrm>
        <a:off x="376099" y="2273265"/>
        <a:ext cx="4712033" cy="639310"/>
      </dsp:txXfrm>
    </dsp:sp>
    <dsp:sp modelId="{531C9F5C-84F2-45CE-98C7-F105F79FC36E}">
      <dsp:nvSpPr>
        <dsp:cNvPr id="0" name=""/>
        <dsp:cNvSpPr/>
      </dsp:nvSpPr>
      <dsp:spPr>
        <a:xfrm>
          <a:off x="0" y="3681560"/>
          <a:ext cx="6830291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2B5AF-99D9-4298-A995-8EFDC6C0C121}">
      <dsp:nvSpPr>
        <dsp:cNvPr id="0" name=""/>
        <dsp:cNvSpPr/>
      </dsp:nvSpPr>
      <dsp:spPr>
        <a:xfrm>
          <a:off x="341514" y="3327319"/>
          <a:ext cx="4781203" cy="70848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80718" tIns="0" rIns="18071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4. strategy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插件详解</a:t>
          </a:r>
        </a:p>
      </dsp:txBody>
      <dsp:txXfrm>
        <a:off x="376099" y="3361904"/>
        <a:ext cx="471203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BA945-9734-4BBF-8506-1C3370DFF36A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5A32B-8AEA-417D-A192-FE44FA7FA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02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D2105-0A94-4FA4-8EB1-B0B30DC3B7D3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1900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5298-7A03-4638-AA50-81B90C4C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1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Arial Unicode MS" panose="020B0604020202020204" pitchFamily="34" charset="-128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Arial Unicode MS" panose="020B0604020202020204" pitchFamily="34" charset="-128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Arial Unicode MS" panose="020B0604020202020204" pitchFamily="34" charset="-128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Arial Unicode MS" panose="020B0604020202020204" pitchFamily="34" charset="-128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Arial Unicode MS" panose="020B0604020202020204" pitchFamily="34" charset="-128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baidu-int.com/devops/icode/repos/baidu/ecom-release/feedads-prod/blob/master:feedas/conf/freq_control.con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baidu.com/pages/viewpage.action?pageId=1005106509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baidu.com/pages/viewpage.action?pageId=1174894530&amp;preview=/1174894530/1174894529/%E5%8F%8D%E9%A6%88%E7%B3%BB%E6%95%B0%E4%B8%B0%E5%AF%8C%E5%BA%A6_%E5%95%86%E4%B8%9A%E6%8E%A8%E8%8D%90%E7%A0%94%E5%8F%91%E9%83%A8_%E6%9D%A8%E5%BF%97%E5%B3%B0.pptx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baidu.com/display/UbsTopic/Query_features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87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接下来介绍</a:t>
            </a:r>
            <a:r>
              <a:rPr lang="en-US" altLang="zh-CN" dirty="0" err="1"/>
              <a:t>Feedas</a:t>
            </a:r>
            <a:r>
              <a:rPr lang="zh-CN" altLang="en-US" dirty="0"/>
              <a:t>模块详细信息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99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zh-CN" altLang="en-US" dirty="0"/>
              <a:t>下面介绍</a:t>
            </a:r>
            <a:r>
              <a:rPr kumimoji="1" lang="en-US" altLang="zh-CN" dirty="0" err="1"/>
              <a:t>feedas</a:t>
            </a:r>
            <a:r>
              <a:rPr kumimoji="1" lang="zh-CN" altLang="en-US" dirty="0"/>
              <a:t>模块，</a:t>
            </a:r>
            <a:r>
              <a:rPr kumimoji="1" lang="en-US" altLang="zh-CN" dirty="0" err="1"/>
              <a:t>Feedas</a:t>
            </a:r>
            <a:r>
              <a:rPr kumimoji="1" lang="zh-CN" altLang="en-US" dirty="0"/>
              <a:t>有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，可以分为</a:t>
            </a:r>
            <a:r>
              <a:rPr kumimoji="1" lang="en-US" altLang="zh-CN" dirty="0"/>
              <a:t>7</a:t>
            </a:r>
            <a:r>
              <a:rPr kumimoji="1" lang="zh-CN" altLang="en-US" dirty="0"/>
              <a:t>个处理阶段。和整体架构里介绍的那七个阶段基本可以一一对应。</a:t>
            </a:r>
            <a:endParaRPr kumimoji="1" lang="en-US" altLang="zh-CN" dirty="0"/>
          </a:p>
          <a:p>
            <a:pPr marL="0" indent="0">
              <a:buFontTx/>
              <a:buNone/>
            </a:pPr>
            <a:r>
              <a:rPr kumimoji="1" lang="en-US" altLang="zh-CN" dirty="0"/>
              <a:t>-----------------------------------------------------------------------------------------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dirty="0"/>
              <a:t>初始化与解析请求，有</a:t>
            </a:r>
            <a:r>
              <a:rPr kumimoji="1" lang="en-US" altLang="zh-CN" dirty="0" err="1"/>
              <a:t>DataManagerModule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ReqProcessModule</a:t>
            </a:r>
            <a:r>
              <a:rPr kumimoji="1" lang="zh-CN" altLang="en-US" dirty="0"/>
              <a:t>两个模块，负责初始化、加载配置、解析</a:t>
            </a:r>
            <a:r>
              <a:rPr kumimoji="1" lang="en-US" altLang="zh-CN" dirty="0"/>
              <a:t>asp</a:t>
            </a:r>
            <a:r>
              <a:rPr kumimoji="1" lang="zh-CN" altLang="en-US" dirty="0"/>
              <a:t>请求的数据</a:t>
            </a:r>
            <a:r>
              <a:rPr lang="en-US" altLang="zh-CN" dirty="0">
                <a:effectLst/>
              </a:rPr>
              <a:t>【asp</a:t>
            </a:r>
            <a:r>
              <a:rPr lang="zh-CN" altLang="en-US" dirty="0">
                <a:effectLst/>
              </a:rPr>
              <a:t>是广告选择平台，</a:t>
            </a:r>
            <a:r>
              <a:rPr lang="en-US" altLang="zh-CN" dirty="0">
                <a:effectLst/>
              </a:rPr>
              <a:t>asp</a:t>
            </a:r>
            <a:r>
              <a:rPr lang="zh-CN" altLang="en-US" dirty="0">
                <a:effectLst/>
              </a:rPr>
              <a:t>请求进入</a:t>
            </a:r>
            <a:r>
              <a:rPr lang="en-US" altLang="zh-CN" dirty="0">
                <a:effectLst/>
              </a:rPr>
              <a:t>AFD</a:t>
            </a:r>
            <a:r>
              <a:rPr lang="zh-CN" altLang="en-US" dirty="0">
                <a:effectLst/>
              </a:rPr>
              <a:t>之后开始下发到</a:t>
            </a:r>
            <a:r>
              <a:rPr lang="en-US" altLang="zh-CN" dirty="0" err="1">
                <a:effectLst/>
              </a:rPr>
              <a:t>feedas</a:t>
            </a:r>
            <a:r>
              <a:rPr lang="en-US" altLang="zh-CN" dirty="0">
                <a:effectLst/>
              </a:rPr>
              <a:t>】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用户画像信息获取：向</a:t>
            </a:r>
            <a:r>
              <a:rPr kumimoji="1" lang="en-US" altLang="zh-CN" dirty="0" err="1"/>
              <a:t>uas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usercenter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upin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ums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intentservice</a:t>
            </a:r>
            <a:r>
              <a:rPr kumimoji="1" lang="zh-CN" altLang="en-US" dirty="0"/>
              <a:t>等请求用户数据。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广告触发准备阶段：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dirty="0" err="1">
                <a:effectLst/>
              </a:rPr>
              <a:t>GoldengateProcess</a:t>
            </a:r>
            <a:r>
              <a:rPr lang="zh-CN" altLang="en-US" dirty="0">
                <a:effectLst/>
              </a:rPr>
              <a:t>：发送给金门获取意图推荐</a:t>
            </a:r>
            <a:r>
              <a:rPr lang="en-US" altLang="zh-CN" dirty="0" err="1">
                <a:effectLst/>
              </a:rPr>
              <a:t>querylist</a:t>
            </a:r>
            <a:r>
              <a:rPr lang="zh-CN" altLang="en-US" dirty="0">
                <a:effectLst/>
              </a:rPr>
              <a:t>，根据</a:t>
            </a:r>
            <a:r>
              <a:rPr lang="en-US" altLang="zh-CN" dirty="0">
                <a:effectLst/>
              </a:rPr>
              <a:t>query</a:t>
            </a:r>
            <a:r>
              <a:rPr lang="zh-CN" altLang="en-US" dirty="0">
                <a:effectLst/>
              </a:rPr>
              <a:t>拉取广告，</a:t>
            </a:r>
            <a:r>
              <a:rPr kumimoji="1" lang="zh-CN" altLang="en-US" dirty="0"/>
              <a:t>由于获取到的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的数量级还是比较大的，而且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的质量也不同，因此通过</a:t>
            </a:r>
            <a:r>
              <a:rPr kumimoji="1" lang="en-US" altLang="zh-CN" dirty="0" err="1"/>
              <a:t>QueryProcessModule</a:t>
            </a:r>
            <a:r>
              <a:rPr kumimoji="1" lang="zh-CN" altLang="en-US" dirty="0"/>
              <a:t>对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进行选择。</a:t>
            </a:r>
            <a:endParaRPr kumimoji="1" lang="en-US" altLang="zh-CN" dirty="0">
              <a:effectLst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dirty="0" err="1">
                <a:effectLst/>
              </a:rPr>
              <a:t>UserEmbedding</a:t>
            </a:r>
            <a:r>
              <a:rPr lang="zh-CN" altLang="en-US" dirty="0">
                <a:effectLst/>
              </a:rPr>
              <a:t>：与观星交互取得</a:t>
            </a:r>
            <a:r>
              <a:rPr lang="en-US" altLang="zh-CN" dirty="0" err="1">
                <a:effectLst/>
              </a:rPr>
              <a:t>userEmbedding</a:t>
            </a:r>
            <a:endParaRPr lang="en-US" altLang="zh-CN" dirty="0">
              <a:effectLst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dirty="0" err="1">
                <a:effectLst/>
              </a:rPr>
              <a:t>RedisProcess</a:t>
            </a:r>
            <a:r>
              <a:rPr lang="zh-CN" altLang="en-US" dirty="0">
                <a:effectLst/>
              </a:rPr>
              <a:t>：与</a:t>
            </a:r>
            <a:r>
              <a:rPr lang="en-US" altLang="zh-CN" dirty="0" err="1">
                <a:effectLst/>
              </a:rPr>
              <a:t>Redis</a:t>
            </a:r>
            <a:r>
              <a:rPr lang="zh-CN" altLang="en-US" dirty="0">
                <a:effectLst/>
              </a:rPr>
              <a:t>缓存服务交互获取</a:t>
            </a:r>
            <a:r>
              <a:rPr lang="en-US" altLang="zh-CN" dirty="0" err="1">
                <a:effectLst/>
              </a:rPr>
              <a:t>ideaid</a:t>
            </a:r>
            <a:r>
              <a:rPr lang="zh-CN" altLang="en-US" dirty="0">
                <a:effectLst/>
              </a:rPr>
              <a:t>列表、</a:t>
            </a:r>
            <a:r>
              <a:rPr lang="en-US" altLang="zh-CN" dirty="0" err="1">
                <a:effectLst/>
              </a:rPr>
              <a:t>unitid</a:t>
            </a:r>
            <a:r>
              <a:rPr lang="zh-CN" altLang="en-US" dirty="0">
                <a:effectLst/>
              </a:rPr>
              <a:t>列表、高质广告信息，后续</a:t>
            </a:r>
            <a:r>
              <a:rPr lang="en-US" altLang="zh-CN" dirty="0" err="1">
                <a:effectLst/>
              </a:rPr>
              <a:t>feedproxy</a:t>
            </a:r>
            <a:r>
              <a:rPr lang="zh-CN" altLang="en-US" dirty="0">
                <a:effectLst/>
              </a:rPr>
              <a:t>阶段将这些信息放入</a:t>
            </a:r>
            <a:r>
              <a:rPr lang="en-US" altLang="zh-CN" dirty="0" err="1">
                <a:effectLst/>
              </a:rPr>
              <a:t>upin_info</a:t>
            </a:r>
            <a:r>
              <a:rPr lang="zh-CN" altLang="en-US" dirty="0">
                <a:effectLst/>
              </a:rPr>
              <a:t>，用于拉取广告</a:t>
            </a:r>
            <a:endParaRPr lang="en-US" altLang="zh-CN" dirty="0">
              <a:effectLst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dirty="0" err="1">
                <a:effectLst/>
              </a:rPr>
              <a:t>XboxCenter</a:t>
            </a:r>
            <a:r>
              <a:rPr lang="zh-CN" altLang="en-US" dirty="0">
                <a:effectLst/>
              </a:rPr>
              <a:t>：获取好看兴趣点和与用户相关的广告向量</a:t>
            </a:r>
            <a:r>
              <a:rPr lang="en-US" altLang="zh-CN" dirty="0">
                <a:effectLst/>
              </a:rPr>
              <a:t>【</a:t>
            </a:r>
            <a:r>
              <a:rPr lang="zh-CN" altLang="en-US" dirty="0">
                <a:effectLst/>
              </a:rPr>
              <a:t>大数据量存储</a:t>
            </a:r>
            <a:r>
              <a:rPr lang="en-US" altLang="zh-CN" dirty="0">
                <a:effectLst/>
              </a:rPr>
              <a:t>】</a:t>
            </a:r>
          </a:p>
          <a:p>
            <a:pPr marL="228600" lvl="0" indent="-228600">
              <a:buFont typeface="+mj-ea"/>
              <a:buAutoNum type="arabicPeriod" startAt="4"/>
            </a:pPr>
            <a:r>
              <a:rPr kumimoji="1" lang="zh-CN" altLang="en-US" dirty="0"/>
              <a:t>广告触发：</a:t>
            </a:r>
            <a:r>
              <a:rPr lang="zh-CN" altLang="en-US" dirty="0">
                <a:effectLst/>
              </a:rPr>
              <a:t>通过意图词和基础用户特征在广告库中召回与用户相匹配的广告。</a:t>
            </a:r>
            <a:r>
              <a:rPr kumimoji="1" lang="en-US" altLang="zh-CN" dirty="0" err="1"/>
              <a:t>feedproxy</a:t>
            </a:r>
            <a:r>
              <a:rPr kumimoji="1" lang="zh-CN" altLang="en-US" dirty="0"/>
              <a:t>请求</a:t>
            </a:r>
            <a:r>
              <a:rPr kumimoji="1" lang="en-US" altLang="zh-CN" dirty="0" err="1"/>
              <a:t>feedbs</a:t>
            </a:r>
            <a:r>
              <a:rPr kumimoji="1" lang="zh-CN" altLang="en-US" dirty="0"/>
              <a:t>、闪投、</a:t>
            </a:r>
            <a:r>
              <a:rPr kumimoji="1" lang="en-US" altLang="zh-CN" dirty="0" err="1"/>
              <a:t>gd</a:t>
            </a:r>
            <a:r>
              <a:rPr kumimoji="1" lang="zh-CN" altLang="en-US" dirty="0"/>
              <a:t>获取广告。</a:t>
            </a:r>
            <a:endParaRPr kumimoji="1" lang="en-US" altLang="zh-CN" dirty="0"/>
          </a:p>
          <a:p>
            <a:pPr marL="228600" lvl="0" indent="-228600">
              <a:buFont typeface="+mj-ea"/>
              <a:buAutoNum type="arabicPeriod" startAt="4"/>
            </a:pPr>
            <a:r>
              <a:rPr kumimoji="1" lang="zh-CN" altLang="en-US" sz="120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创意优选：与</a:t>
            </a:r>
            <a:r>
              <a:rPr kumimoji="1" lang="en-US" altLang="zh-CN" sz="1200" kern="1200" baseline="0" dirty="0" err="1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kumimoji="1" lang="zh-CN" altLang="en-US" sz="120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交互获取样式物料，并进行创意优选。</a:t>
            </a:r>
            <a:endParaRPr kumimoji="1" lang="en-US" altLang="zh-CN" sz="1200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228600" lvl="0" indent="-228600">
              <a:buFont typeface="+mj-ea"/>
              <a:buAutoNum type="arabicPeriod" startAt="4"/>
            </a:pPr>
            <a:r>
              <a:rPr kumimoji="1" lang="zh-CN" altLang="en-US" dirty="0"/>
              <a:t>机制策略的处理：对召回的广告进行</a:t>
            </a:r>
            <a:r>
              <a:rPr kumimoji="1" lang="en" altLang="zh-CN" sz="1200" kern="1200" baseline="0" dirty="0" err="1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gid</a:t>
            </a:r>
            <a:r>
              <a:rPr kumimoji="1" lang="en" altLang="zh-CN" dirty="0" err="1"/>
              <a:t>&amp;srcid</a:t>
            </a:r>
            <a:r>
              <a:rPr kumimoji="1" lang="zh-CN" altLang="en" dirty="0"/>
              <a:t>策略</a:t>
            </a:r>
            <a:r>
              <a:rPr kumimoji="1" lang="zh-CN" altLang="en-US" dirty="0"/>
              <a:t>处理。</a:t>
            </a:r>
            <a:r>
              <a:rPr kumimoji="1" lang="en-US" altLang="zh-CN" dirty="0" err="1"/>
              <a:t>Gid</a:t>
            </a:r>
            <a:r>
              <a:rPr kumimoji="1" lang="zh-CN" altLang="en-US" dirty="0"/>
              <a:t>策略负责填充字段、请求观星获取</a:t>
            </a:r>
            <a:r>
              <a:rPr kumimoji="1" lang="en-US" altLang="zh-CN" dirty="0"/>
              <a:t>q</a:t>
            </a:r>
            <a:r>
              <a:rPr kumimoji="1" lang="zh-CN" altLang="en-US" dirty="0"/>
              <a:t>值。</a:t>
            </a:r>
            <a:r>
              <a:rPr kumimoji="1" lang="en-US" altLang="zh-CN" dirty="0" err="1"/>
              <a:t>srcid</a:t>
            </a:r>
            <a:r>
              <a:rPr kumimoji="1" lang="zh-CN" altLang="en-US" dirty="0"/>
              <a:t>级别策略包括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ctrq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调整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过滤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去重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预算控制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截断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1" lang="zh-CN" altLang="en-US" dirty="0"/>
              <a:t>后处理与返回数据，包括</a:t>
            </a:r>
            <a:r>
              <a:rPr kumimoji="1" lang="en-US" altLang="zh-CN" dirty="0" err="1"/>
              <a:t>PostProcessModule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ResponseProcessModule</a:t>
            </a:r>
            <a:r>
              <a:rPr kumimoji="1" lang="zh-CN" altLang="en-US" dirty="0"/>
              <a:t>主要</a:t>
            </a:r>
            <a:r>
              <a:rPr lang="zh-CN" altLang="en-US" dirty="0">
                <a:effectLst/>
              </a:rPr>
              <a:t>打包样式，填充计费串。最后返回给</a:t>
            </a:r>
            <a:r>
              <a:rPr lang="en-US" altLang="zh-CN" dirty="0">
                <a:effectLst/>
              </a:rPr>
              <a:t>AFD</a:t>
            </a:r>
            <a:r>
              <a:rPr lang="zh-CN" altLang="en-US" dirty="0">
                <a:effectLst/>
              </a:rPr>
              <a:t>广告。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52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接下来进行各个模块的介绍：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首先是</a:t>
            </a:r>
            <a:r>
              <a:rPr kumimoji="1" lang="en-US" altLang="zh-CN" dirty="0" err="1"/>
              <a:t>DataManagerModule</a:t>
            </a:r>
            <a:r>
              <a:rPr kumimoji="1" lang="zh-CN" altLang="en-US" dirty="0"/>
              <a:t>模块，它是非交互类，作用就是初始化和注册配置文件：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初始化主要包括：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1. </a:t>
            </a:r>
            <a:r>
              <a:rPr kumimoji="1" lang="zh-CN" altLang="en-US" dirty="0"/>
              <a:t>进程级数据</a:t>
            </a:r>
            <a:r>
              <a:rPr kumimoji="1" lang="en-US" altLang="zh-CN" dirty="0"/>
              <a:t>PD</a:t>
            </a:r>
            <a:r>
              <a:rPr kumimoji="1" lang="zh-CN" altLang="en-US" dirty="0"/>
              <a:t>初始化、观星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及</a:t>
            </a:r>
            <a:r>
              <a:rPr kumimoji="1" lang="en-US" altLang="zh-CN" dirty="0"/>
              <a:t>API</a:t>
            </a:r>
            <a:r>
              <a:rPr kumimoji="1" lang="zh-CN" altLang="en-US" dirty="0"/>
              <a:t>初始化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2. </a:t>
            </a:r>
            <a:r>
              <a:rPr kumimoji="1" lang="zh-CN" altLang="en-US" dirty="0"/>
              <a:t>线程级数据</a:t>
            </a:r>
            <a:r>
              <a:rPr kumimoji="1" lang="en-US" altLang="zh-CN" dirty="0"/>
              <a:t>TD</a:t>
            </a:r>
            <a:r>
              <a:rPr kumimoji="1" lang="zh-CN" altLang="en-US" dirty="0"/>
              <a:t>初始化和烽燧日志初始化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3.</a:t>
            </a:r>
            <a:r>
              <a:rPr kumimoji="1" lang="zh-CN" altLang="en-US" dirty="0"/>
              <a:t> 配置初始化，</a:t>
            </a:r>
            <a:r>
              <a:rPr lang="zh-CN" altLang="en-US" dirty="0"/>
              <a:t>利用</a:t>
            </a:r>
            <a:r>
              <a:rPr lang="en" altLang="zh-CN" dirty="0"/>
              <a:t>register_conf</a:t>
            </a:r>
            <a:r>
              <a:rPr lang="zh-CN" altLang="en-US" dirty="0"/>
              <a:t>注册各种配置文件到进程数据</a:t>
            </a:r>
            <a:r>
              <a:rPr lang="en-US" altLang="zh-CN" dirty="0"/>
              <a:t>PD</a:t>
            </a:r>
            <a:r>
              <a:rPr lang="zh-CN" altLang="en-US" dirty="0"/>
              <a:t>中：</a:t>
            </a:r>
            <a:endParaRPr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 err="1"/>
              <a:t>feed_src_info.conf</a:t>
            </a:r>
            <a:r>
              <a:rPr kumimoji="1" lang="zh-CN" altLang="en-US" dirty="0"/>
              <a:t>：</a:t>
            </a:r>
            <a:r>
              <a:rPr kumimoji="1" lang="zh-Hans" altLang="en-US" dirty="0"/>
              <a:t>与周围模块交互</a:t>
            </a:r>
            <a:r>
              <a:rPr kumimoji="1" lang="zh-CN" altLang="en-US" dirty="0"/>
              <a:t>的</a:t>
            </a:r>
            <a:r>
              <a:rPr kumimoji="1" lang="zh-Hans" altLang="en-US" dirty="0"/>
              <a:t>关键信息</a:t>
            </a:r>
            <a:r>
              <a:rPr kumimoji="1" lang="zh-CN" altLang="en-US" dirty="0"/>
              <a:t>，根据</a:t>
            </a:r>
            <a:r>
              <a:rPr kumimoji="1" lang="en-US" altLang="zh-CN" dirty="0" err="1"/>
              <a:t>srcid</a:t>
            </a:r>
            <a:r>
              <a:rPr kumimoji="1" lang="zh-CN" altLang="en-US" dirty="0"/>
              <a:t>确定不同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upin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uas</a:t>
            </a:r>
            <a:r>
              <a:rPr kumimoji="1" lang="zh-CN" altLang="en-US" dirty="0"/>
              <a:t>等接口的）超时时间、截断数量</a:t>
            </a:r>
            <a:r>
              <a:rPr kumimoji="1" lang="en-US" altLang="zh-CN" dirty="0"/>
              <a:t>,</a:t>
            </a:r>
            <a:r>
              <a:rPr kumimoji="1" lang="zh-CN" altLang="en-US" dirty="0"/>
              <a:t> 通过给</a:t>
            </a:r>
            <a:r>
              <a:rPr kumimoji="1" lang="en-US" altLang="zh-CN" dirty="0"/>
              <a:t>asp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使用</a:t>
            </a:r>
            <a:endParaRPr kumimoji="1"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 err="1"/>
              <a:t>src_info.conf</a:t>
            </a:r>
            <a:r>
              <a:rPr kumimoji="1" lang="zh-CN" altLang="en-US" dirty="0"/>
              <a:t>，是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内部的配置信息，比如</a:t>
            </a:r>
            <a:r>
              <a:rPr kumimoji="1" lang="en-US" altLang="zh-CN" dirty="0" err="1"/>
              <a:t>upin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inner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outercmatch</a:t>
            </a:r>
            <a:r>
              <a:rPr kumimoji="1" lang="zh-CN" altLang="en-US" dirty="0"/>
              <a:t>，根据不同的</a:t>
            </a:r>
            <a:r>
              <a:rPr kumimoji="1" lang="en-US" altLang="zh-CN" dirty="0" err="1"/>
              <a:t>cmatch</a:t>
            </a:r>
            <a:r>
              <a:rPr kumimoji="1" lang="zh-CN" altLang="en-US" dirty="0"/>
              <a:t>设置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。直接用</a:t>
            </a:r>
            <a:r>
              <a:rPr lang="en" altLang="zh-C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PD()-&gt;</a:t>
            </a:r>
            <a:r>
              <a:rPr lang="en" altLang="zh-CN" sz="1200" b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src_info_conf</a:t>
            </a:r>
            <a:r>
              <a:rPr lang="en" altLang="zh-C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-&gt;</a:t>
            </a:r>
            <a:r>
              <a:rPr lang="en" altLang="zh-CN" sz="1200" b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src_infos</a:t>
            </a:r>
            <a:r>
              <a:rPr lang="en" altLang="zh-C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(j)</a:t>
            </a:r>
            <a:r>
              <a:rPr lang="zh-CN" altLang="e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获取</a:t>
            </a:r>
            <a:endParaRPr kumimoji="1"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 err="1"/>
              <a:t>switchs.conf</a:t>
            </a:r>
            <a:r>
              <a:rPr kumimoji="1" lang="zh-CN" altLang="en-US" dirty="0"/>
              <a:t>，开关配置文件</a:t>
            </a:r>
            <a:endParaRPr kumimoji="1"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 err="1"/>
              <a:t>freq_control.conf</a:t>
            </a:r>
            <a:r>
              <a:rPr kumimoji="1" lang="zh-CN" altLang="en-US" dirty="0"/>
              <a:t>，频控配置</a:t>
            </a:r>
            <a:endParaRPr kumimoji="1"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 err="1"/>
              <a:t>global_params.conf</a:t>
            </a:r>
            <a:r>
              <a:rPr kumimoji="1" lang="zh-CN" altLang="en-US" dirty="0"/>
              <a:t>，全局参数</a:t>
            </a:r>
            <a:endParaRPr kumimoji="1" lang="en-US" altLang="zh-CN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 err="1"/>
              <a:t>new_predictor_models.conf</a:t>
            </a:r>
            <a:r>
              <a:rPr kumimoji="1" lang="zh-CN" altLang="en-US" dirty="0"/>
              <a:t> 观星模型配置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48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0" dirty="0"/>
              <a:t>下一个前处理模块是</a:t>
            </a:r>
            <a:r>
              <a:rPr kumimoji="1" lang="en-US" altLang="zh-CN" b="0" dirty="0" err="1"/>
              <a:t>ReqPM</a:t>
            </a:r>
            <a:r>
              <a:rPr kumimoji="1" lang="zh-CN" altLang="en-US" b="0" dirty="0"/>
              <a:t>，</a:t>
            </a:r>
            <a:r>
              <a:rPr kumimoji="1" lang="en-US" altLang="zh-CN" b="0" dirty="0" err="1"/>
              <a:t>ReqProcessModule</a:t>
            </a:r>
            <a:r>
              <a:rPr kumimoji="1" lang="zh-CN" altLang="en-US" b="0" dirty="0"/>
              <a:t>负责处理并解析上游请求信息，包括实验参数、数据源、路由信息、用户画像等等</a:t>
            </a:r>
            <a:r>
              <a:rPr kumimoji="1"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kumimoji="1"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kumimoji="1"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</a:t>
            </a:r>
            <a:r>
              <a:rPr kumimoji="1"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handle_data</a:t>
            </a:r>
            <a:r>
              <a:rPr kumimoji="1"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中主要实现了以下功能。</a:t>
            </a:r>
            <a:endParaRPr lang="en-US" altLang="zh-CN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调用</a:t>
            </a:r>
            <a:r>
              <a:rPr lang="en-US" altLang="zh-CN" sz="1200" dirty="0" err="1"/>
              <a:t>read_request_idl</a:t>
            </a:r>
            <a:r>
              <a:rPr lang="zh-CN" altLang="en-US" sz="1200" dirty="0"/>
              <a:t>：读取请求并进行反序列化，</a:t>
            </a:r>
            <a:r>
              <a:rPr lang="zh-CN" altLang="en-US" sz="1200" kern="12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宋体" panose="02010600030101010101" pitchFamily="2" charset="-122"/>
              </a:rPr>
              <a:t>开启烽燧日志</a:t>
            </a:r>
            <a:endParaRPr lang="en-US" altLang="zh-CN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调用</a:t>
            </a:r>
            <a:r>
              <a:rPr lang="en-US" altLang="zh-CN" sz="1200" dirty="0" err="1"/>
              <a:t>parse_exp_info</a:t>
            </a:r>
            <a:r>
              <a:rPr lang="zh-CN" altLang="en-US" sz="1200" dirty="0"/>
              <a:t>：解析实验参数</a:t>
            </a:r>
            <a:r>
              <a:rPr lang="en" altLang="zh-CN" sz="1200" kern="12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宋体" panose="02010600030101010101" pitchFamily="2" charset="-122"/>
              </a:rPr>
              <a:t>lvlexp</a:t>
            </a:r>
            <a:r>
              <a:rPr lang="en-US" altLang="zh-CN" sz="1200" kern="12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宋体" panose="02010600030101010101" pitchFamily="2" charset="-122"/>
              </a:rPr>
              <a:t>_info</a:t>
            </a:r>
            <a:r>
              <a:rPr lang="zh-CN" altLang="en-US" sz="1200" kern="12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1200" kern="1200" baseline="0" dirty="0" err="1">
                <a:solidFill>
                  <a:srgbClr val="000000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宋体" panose="02010600030101010101" pitchFamily="2" charset="-122"/>
              </a:rPr>
              <a:t>ovlexp_info</a:t>
            </a:r>
            <a:r>
              <a:rPr lang="zh-CN" altLang="en-US" sz="1200" dirty="0"/>
              <a:t>并</a:t>
            </a:r>
            <a:r>
              <a:rPr lang="en-US" altLang="zh-CN" sz="1200" dirty="0"/>
              <a:t>merge</a:t>
            </a:r>
            <a:r>
              <a:rPr lang="zh-CN" altLang="en-US" sz="1200" dirty="0"/>
              <a:t>到线程参数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q_ctx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</a:t>
            </a:r>
            <a:endParaRPr lang="en-US" altLang="zh-CN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调用</a:t>
            </a:r>
            <a:r>
              <a:rPr lang="en-US" altLang="zh-CN" sz="1200" dirty="0" err="1"/>
              <a:t>parse_router_info</a:t>
            </a:r>
            <a:r>
              <a:rPr lang="zh-CN" altLang="en-US" sz="1200" dirty="0"/>
              <a:t>：解析透传的</a:t>
            </a:r>
            <a:r>
              <a:rPr lang="en-US" altLang="zh-CN" sz="1200" dirty="0"/>
              <a:t>asp</a:t>
            </a:r>
            <a:r>
              <a:rPr lang="zh-CN" altLang="en-US" sz="1200" dirty="0"/>
              <a:t>信息，获得这次</a:t>
            </a:r>
            <a:r>
              <a:rPr lang="en-US" altLang="zh-CN" sz="1200" dirty="0" err="1"/>
              <a:t>pv</a:t>
            </a:r>
            <a:r>
              <a:rPr lang="zh-CN" altLang="en-US" sz="1200" dirty="0"/>
              <a:t>相关的信息，用户设备信息，以及用户的历史行为</a:t>
            </a:r>
            <a:endParaRPr lang="en-US" altLang="zh-CN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dirty="0"/>
              <a:t>调用</a:t>
            </a:r>
            <a:r>
              <a:rPr lang="en" altLang="zh-CN" sz="1200" kern="12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宋体" panose="02010600030101010101" pitchFamily="2" charset="-122"/>
              </a:rPr>
              <a:t>parse_aspreq_data</a:t>
            </a:r>
            <a:r>
              <a:rPr lang="zh-CN" altLang="en-US" sz="1200" kern="12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dirty="0"/>
              <a:t>解析来自上游的信息：</a:t>
            </a:r>
            <a:endParaRPr lang="en-US" altLang="zh-CN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数据源信息：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gid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src_id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req_num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flow_type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query_source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original_query</a:t>
            </a:r>
            <a:endParaRPr lang="en-US" altLang="zh-CN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用户基本信息：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user_id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baidu_id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passport_user_id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cud_id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device_id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、位置信息等</a:t>
            </a:r>
            <a:endParaRPr lang="en-US" altLang="zh-CN" sz="12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历史浏览广告相关信息：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shown_info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20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user_dislike_ad</a:t>
            </a:r>
            <a:r>
              <a:rPr lang="zh-CN" altLang="en-US" sz="12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  <a:cs typeface="宋体" panose="02010600030101010101" pitchFamily="2" charset="-122"/>
              </a:rPr>
              <a:t>等（用于频控）</a:t>
            </a:r>
            <a:endParaRPr lang="en-US" altLang="zh-CN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然后还会计算</a:t>
            </a:r>
            <a:r>
              <a:rPr lang="en-US" altLang="zh-CN" sz="1200" dirty="0" err="1"/>
              <a:t>original_query</a:t>
            </a:r>
            <a:r>
              <a:rPr lang="zh-CN" altLang="en-US" sz="1200" dirty="0"/>
              <a:t>的签名</a:t>
            </a:r>
            <a:r>
              <a:rPr lang="en-US" altLang="zh-CN" sz="1200" dirty="0"/>
              <a:t>,</a:t>
            </a:r>
            <a:r>
              <a:rPr lang="zh-CN" altLang="en-US" sz="1200" dirty="0"/>
              <a:t> 以及查表计算</a:t>
            </a:r>
            <a:r>
              <a:rPr lang="en-US" altLang="zh-CN" sz="1200" dirty="0" err="1"/>
              <a:t>cmatch</a:t>
            </a:r>
            <a:endParaRPr kumimoji="1" lang="en-US" altLang="zh-CN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kumimoji="1" lang="en-US" altLang="zh-Han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宋体" panose="02010600030101010101" pitchFamily="2" charset="-122"/>
              </a:rPr>
              <a:t>——————————————————————————————</a:t>
            </a:r>
          </a:p>
          <a:p>
            <a:r>
              <a:rPr lang="en-US" altLang="zh-CN" sz="1800" dirty="0" err="1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Src_id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和</a:t>
            </a:r>
            <a:r>
              <a:rPr lang="en-US" altLang="zh-CN" sz="1800" dirty="0" err="1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Cmatch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的关系</a:t>
            </a:r>
            <a:endParaRPr lang="en-US" altLang="zh-CN" sz="1800" dirty="0">
              <a:solidFill>
                <a:srgbClr val="000000"/>
              </a:solidFill>
              <a:ea typeface="+mn-ea"/>
              <a:cs typeface="宋体" panose="02010600030101010101" pitchFamily="2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遍历</a:t>
            </a:r>
            <a:r>
              <a:rPr lang="en-US" altLang="zh-CN" sz="1800" dirty="0" err="1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src_info.conf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，通过</a:t>
            </a:r>
            <a:r>
              <a:rPr lang="en-US" altLang="zh-CN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&lt;</a:t>
            </a:r>
            <a:r>
              <a:rPr lang="en-US" altLang="zh-CN" sz="1800" dirty="0" err="1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src_id</a:t>
            </a:r>
            <a:r>
              <a:rPr lang="en-US" altLang="zh-CN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is_inner</a:t>
            </a:r>
            <a:r>
              <a:rPr lang="en-US" altLang="zh-CN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cmatch</a:t>
            </a:r>
            <a:r>
              <a:rPr lang="en-US" altLang="zh-CN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&gt;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的映射表解析</a:t>
            </a:r>
            <a:r>
              <a:rPr lang="en-US" altLang="zh-CN" sz="1800" dirty="0" err="1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src_id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对应的</a:t>
            </a:r>
            <a:r>
              <a:rPr lang="en-US" altLang="zh-CN" sz="1800" dirty="0" err="1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cmatch_id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。</a:t>
            </a:r>
            <a:endParaRPr lang="en-US" altLang="zh-CN" sz="1800" dirty="0">
              <a:solidFill>
                <a:srgbClr val="000000"/>
              </a:solidFill>
              <a:ea typeface="+mn-ea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err="1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src_id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：用于检索端，标记一个广告源。</a:t>
            </a:r>
            <a:r>
              <a:rPr lang="en-US" altLang="zh-CN" sz="1800" dirty="0" err="1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cmatch</a:t>
            </a:r>
            <a:r>
              <a:rPr lang="zh-CN" altLang="en-US" sz="1800" dirty="0">
                <a:solidFill>
                  <a:srgbClr val="000000"/>
                </a:solidFill>
                <a:ea typeface="+mn-ea"/>
                <a:cs typeface="宋体" panose="02010600030101010101" pitchFamily="2" charset="-122"/>
              </a:rPr>
              <a:t>：用于业务端，表示广告的匹配类型</a:t>
            </a:r>
            <a:endParaRPr lang="en" altLang="zh-CN" sz="1800" dirty="0">
              <a:solidFill>
                <a:srgbClr val="000000"/>
              </a:solidFill>
              <a:ea typeface="+mn-ea"/>
              <a:cs typeface="宋体" panose="02010600030101010101" pitchFamily="2" charset="-122"/>
            </a:endParaRPr>
          </a:p>
          <a:p>
            <a:endParaRPr lang="en" altLang="zh-CN" sz="1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endParaRPr lang="e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92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" sz="1200" dirty="0"/>
              <a:t>获取</a:t>
            </a:r>
            <a:r>
              <a:rPr lang="zh-CN" altLang="en-US" sz="1200" dirty="0"/>
              <a:t>用户信息阶段涉及到的</a:t>
            </a:r>
            <a:r>
              <a:rPr lang="en-US" altLang="zh-CN" sz="1200" dirty="0"/>
              <a:t>module</a:t>
            </a:r>
            <a:r>
              <a:rPr lang="zh-CN" altLang="en-US" sz="1200" dirty="0"/>
              <a:t>如表所示。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接下来主要介绍</a:t>
            </a:r>
            <a:r>
              <a:rPr lang="en-US" altLang="zh-CN" sz="1200" dirty="0" err="1"/>
              <a:t>uas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usercenter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upin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intentservice</a:t>
            </a:r>
            <a:r>
              <a:rPr lang="zh-CN" altLang="en-US" sz="1200" dirty="0"/>
              <a:t>和</a:t>
            </a:r>
            <a:r>
              <a:rPr lang="en-US" altLang="zh-CN" sz="1200" dirty="0"/>
              <a:t>ums</a:t>
            </a:r>
            <a:r>
              <a:rPr lang="zh-CN" altLang="en-US" sz="1200" dirty="0"/>
              <a:t>这几个</a:t>
            </a:r>
            <a:r>
              <a:rPr lang="en-US" altLang="zh-CN" sz="1200" dirty="0" err="1"/>
              <a:t>processModule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r>
              <a:rPr lang="en" altLang="zh-CN" dirty="0" err="1"/>
              <a:t>UasProcessModule</a:t>
            </a:r>
            <a:r>
              <a:rPr lang="en-US" altLang="zh-CN" dirty="0"/>
              <a:t>:</a:t>
            </a:r>
            <a:r>
              <a:rPr lang="zh-CN" altLang="en-US" dirty="0"/>
              <a:t>交互类 与</a:t>
            </a:r>
            <a:r>
              <a:rPr lang="en" altLang="zh-CN" dirty="0" err="1"/>
              <a:t>Uas</a:t>
            </a:r>
            <a:r>
              <a:rPr lang="zh-CN" altLang="en-US" dirty="0"/>
              <a:t>交互，获取用户画像，基本信息、兴趣信息、意向信息 </a:t>
            </a:r>
            <a:r>
              <a:rPr lang="en-US" altLang="zh-CN" dirty="0"/>
              <a:t>【</a:t>
            </a:r>
            <a:r>
              <a:rPr lang="zh-CN" altLang="en-US" dirty="0"/>
              <a:t>年龄、性别、长期兴趣、兴趣关注、星座、所在行业、人生阶段、婚姻状况、资产状况、收入水平、应用列表、教育水平、职业类别、消费水平、设备信息、消费意愿等</a:t>
            </a:r>
            <a:r>
              <a:rPr lang="en-US" altLang="zh-CN" dirty="0"/>
              <a:t>】</a:t>
            </a:r>
          </a:p>
          <a:p>
            <a:r>
              <a:rPr lang="en" altLang="zh-CN" dirty="0" err="1"/>
              <a:t>FeedbesXboxModule</a:t>
            </a:r>
            <a:r>
              <a:rPr lang="en-US" altLang="zh-CN" dirty="0"/>
              <a:t>:</a:t>
            </a:r>
            <a:r>
              <a:rPr lang="en" altLang="zh-CN" dirty="0"/>
              <a:t> </a:t>
            </a:r>
            <a:r>
              <a:rPr lang="zh-CN" altLang="en-US" dirty="0"/>
              <a:t>非交互类 获取</a:t>
            </a:r>
            <a:r>
              <a:rPr lang="en" altLang="zh-CN" dirty="0"/>
              <a:t>BES</a:t>
            </a:r>
            <a:r>
              <a:rPr lang="zh-CN" altLang="en-US" dirty="0"/>
              <a:t>流量用户特征（</a:t>
            </a:r>
            <a:r>
              <a:rPr lang="en" altLang="zh-CN" dirty="0"/>
              <a:t>app-&gt;list</a:t>
            </a:r>
            <a:r>
              <a:rPr lang="zh-CN" altLang="en" dirty="0"/>
              <a:t>）</a:t>
            </a:r>
            <a:r>
              <a:rPr lang="zh-CN" altLang="en-US" dirty="0"/>
              <a:t>信息 请求了两个词表，用</a:t>
            </a:r>
            <a:r>
              <a:rPr lang="en" altLang="zh-CN" dirty="0" err="1"/>
              <a:t>baidu_id</a:t>
            </a:r>
            <a:r>
              <a:rPr lang="zh-CN" altLang="en-US" dirty="0"/>
              <a:t>和</a:t>
            </a:r>
            <a:r>
              <a:rPr lang="en" altLang="zh-CN" dirty="0" err="1"/>
              <a:t>cuid</a:t>
            </a:r>
            <a:r>
              <a:rPr lang="zh-CN" altLang="en-US" dirty="0"/>
              <a:t>去找对应的</a:t>
            </a:r>
            <a:r>
              <a:rPr lang="en" altLang="zh-CN" dirty="0"/>
              <a:t>value</a:t>
            </a:r>
            <a:r>
              <a:rPr lang="zh-CN" altLang="en-US" dirty="0"/>
              <a:t>值</a:t>
            </a:r>
          </a:p>
          <a:p>
            <a:r>
              <a:rPr lang="en" altLang="zh-CN" dirty="0" err="1"/>
              <a:t>KaiwuProcessModule</a:t>
            </a:r>
            <a:r>
              <a:rPr lang="en-US" altLang="zh-CN" dirty="0"/>
              <a:t>: </a:t>
            </a:r>
            <a:r>
              <a:rPr lang="zh-CN" altLang="en-US" dirty="0"/>
              <a:t>交互类 获取相似人群以及用户的兴趣点 为了</a:t>
            </a:r>
            <a:r>
              <a:rPr lang="en" altLang="zh-CN" dirty="0"/>
              <a:t>query</a:t>
            </a:r>
            <a:r>
              <a:rPr lang="zh-CN" altLang="en-US" dirty="0"/>
              <a:t>推荐做准备</a:t>
            </a:r>
          </a:p>
          <a:p>
            <a:r>
              <a:rPr lang="en" altLang="zh-CN" dirty="0" err="1"/>
              <a:t>UpinProcessModule</a:t>
            </a:r>
            <a:r>
              <a:rPr lang="en-US" altLang="zh-CN" dirty="0"/>
              <a:t>: </a:t>
            </a:r>
            <a:r>
              <a:rPr lang="zh-CN" altLang="en-US" dirty="0"/>
              <a:t>交互类 基于用户的</a:t>
            </a:r>
            <a:r>
              <a:rPr lang="en" altLang="zh-CN" dirty="0"/>
              <a:t>session</a:t>
            </a:r>
            <a:r>
              <a:rPr lang="zh-CN" altLang="en-US" dirty="0"/>
              <a:t>挖掘的短期行为和兴趣 自然属性、兴趣、历史广告信息、用户数据服务平台</a:t>
            </a:r>
            <a:r>
              <a:rPr lang="en" altLang="zh-CN" dirty="0"/>
              <a:t>UPIN</a:t>
            </a:r>
          </a:p>
          <a:p>
            <a:r>
              <a:rPr lang="en" altLang="zh-CN" dirty="0" err="1"/>
              <a:t>UserCenterProcessModule</a:t>
            </a:r>
            <a:r>
              <a:rPr lang="en-US" altLang="zh-CN" dirty="0"/>
              <a:t>:</a:t>
            </a:r>
            <a:r>
              <a:rPr lang="en" altLang="zh-CN" dirty="0"/>
              <a:t> </a:t>
            </a:r>
            <a:r>
              <a:rPr lang="zh-CN" altLang="en-US" dirty="0"/>
              <a:t>交互类  与</a:t>
            </a:r>
            <a:r>
              <a:rPr lang="en" altLang="zh-CN" dirty="0" err="1"/>
              <a:t>xbox</a:t>
            </a:r>
            <a:r>
              <a:rPr lang="zh-CN" altLang="en-US" dirty="0"/>
              <a:t>交互构建用户行为中心，获得用户的相关信息与历史行为</a:t>
            </a:r>
          </a:p>
          <a:p>
            <a:r>
              <a:rPr lang="en" altLang="zh-CN" dirty="0" err="1"/>
              <a:t>UmsProcessModule</a:t>
            </a:r>
            <a:r>
              <a:rPr lang="en-US" altLang="zh-CN" dirty="0"/>
              <a:t>:</a:t>
            </a:r>
            <a:r>
              <a:rPr lang="en" altLang="zh-CN" dirty="0"/>
              <a:t> </a:t>
            </a:r>
            <a:r>
              <a:rPr lang="zh-CN" altLang="en-US" dirty="0"/>
              <a:t>交互类 挖掘用户的</a:t>
            </a:r>
            <a:r>
              <a:rPr lang="en" altLang="zh-CN" dirty="0"/>
              <a:t>attention</a:t>
            </a:r>
            <a:r>
              <a:rPr lang="zh-CN" altLang="en-US" dirty="0"/>
              <a:t>信息，用于内容触发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----------------------------------------</a:t>
            </a:r>
            <a:endParaRPr lang="en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dirty="0" err="1"/>
              <a:t>FeedbesXboxModule</a:t>
            </a:r>
            <a:r>
              <a:rPr lang="zh-CN" altLang="en-US" sz="1200" dirty="0"/>
              <a:t>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xbox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BesProfileXboxRequest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SdkApplistParllelRequest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BesProfileListParllelRequest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这三个请求，请求的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baiduid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画像填充到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FeedbesXboxQueryCtx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applist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填充到线程数据中，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画像填充到线程数据中。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IntentServiceProcessModule</a:t>
            </a:r>
            <a:r>
              <a:rPr kumimoji="1" lang="en-US" altLang="zh-C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请求意图中台，获取行为序列、曝光信息、用户画像（兴趣、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query_list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、基本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tag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）、商业意图（位置、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）、历史位置信息、人群信息商业标签信息</a:t>
            </a:r>
            <a:endParaRPr lang="en" altLang="zh-CN" sz="1200" b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59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同</a:t>
            </a:r>
            <a:r>
              <a:rPr lang="en-US" altLang="zh-C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phase</a:t>
            </a:r>
            <a:r>
              <a:rPr lang="zh-CN" altLang="en-US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内的交互类之间的运行顺序如图。</a:t>
            </a:r>
            <a:endParaRPr lang="en" altLang="zh-CN" sz="1200" b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35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首先，介绍用户信息获取模块</a:t>
            </a:r>
            <a:r>
              <a:rPr kumimoji="1" lang="en-US" altLang="zh-CN" dirty="0" err="1"/>
              <a:t>uasPM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UasProcessModule</a:t>
            </a:r>
            <a:r>
              <a:rPr kumimoji="1" lang="zh-CN" altLang="en-US" dirty="0"/>
              <a:t>是交互类，作用是与</a:t>
            </a:r>
            <a:r>
              <a:rPr kumimoji="1" lang="en-US" altLang="zh-CN" dirty="0" err="1"/>
              <a:t>uas</a:t>
            </a:r>
            <a:r>
              <a:rPr kumimoji="1" lang="zh-CN" altLang="en-US" dirty="0"/>
              <a:t>（</a:t>
            </a:r>
            <a:r>
              <a:rPr lang="zh-CN" altLang="en-US" dirty="0"/>
              <a:t>大数据部用户画像平台</a:t>
            </a:r>
            <a:r>
              <a:rPr kumimoji="1" lang="zh-CN" altLang="en-US" dirty="0"/>
              <a:t>）进行交互，获取用户自然属性的基本信息。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prepare_request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主要是设置当前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的检索信息、用户的标识信息，额外的</a:t>
            </a:r>
            <a:r>
              <a:rPr lang="zh-CN" altLang="en-US" dirty="0"/>
              <a:t>客户端认证信息、</a:t>
            </a:r>
            <a:r>
              <a:rPr lang="en-US" altLang="zh-CN" dirty="0"/>
              <a:t>data source</a:t>
            </a:r>
            <a:r>
              <a:rPr lang="zh-CN" altLang="en-US" dirty="0"/>
              <a:t>信息，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然后用这些数据构造</a:t>
            </a:r>
            <a:r>
              <a:rPr lang="en-US" altLang="zh-CN" dirty="0" err="1">
                <a:effectLst/>
              </a:rPr>
              <a:t>uas_request</a:t>
            </a:r>
            <a:r>
              <a:rPr lang="zh-CN" altLang="en-US" dirty="0">
                <a:effectLst/>
              </a:rPr>
              <a:t>来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请求用户信息。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后面几个用户信息模块的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prepare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uas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类似，也就不再赘述。</a:t>
            </a: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  </a:t>
            </a:r>
            <a:endParaRPr kumimoji="1"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最新新增：</a:t>
            </a:r>
            <a:endParaRPr kumimoji="1"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parse_applist_ext_freq</a:t>
            </a:r>
            <a:r>
              <a:rPr lang="zh-CN" altLang="en-US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：分高频、低频处理</a:t>
            </a:r>
            <a:endParaRPr lang="en" altLang="zh-CN" sz="1200" b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handle_response</a:t>
            </a:r>
            <a:r>
              <a:rPr kumimoji="1" lang="zh-CN" alt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：填充</a:t>
            </a:r>
            <a:r>
              <a:rPr kumimoji="1" lang="en-US" altLang="zh-CN" sz="1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user_attribute</a:t>
            </a:r>
            <a:r>
              <a:rPr kumimoji="1" lang="zh-CN" alt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和填充</a:t>
            </a:r>
            <a:r>
              <a:rPr kumimoji="1" lang="en-US" altLang="zh-CN" sz="1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upin</a:t>
            </a:r>
            <a:r>
              <a:rPr kumimoji="1" lang="zh-CN" alt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</a:t>
            </a:r>
            <a:endParaRPr kumimoji="1"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dirty="0">
                <a:effectLst/>
              </a:rPr>
              <a:t>1. </a:t>
            </a:r>
            <a:r>
              <a:rPr lang="zh-CN" altLang="en-US" dirty="0">
                <a:effectLst/>
              </a:rPr>
              <a:t>按照 </a:t>
            </a:r>
            <a:r>
              <a:rPr lang="en-US" altLang="zh-CN" dirty="0" err="1">
                <a:effectLst/>
              </a:rPr>
              <a:t>user_id</a:t>
            </a:r>
            <a:r>
              <a:rPr lang="en-US" altLang="zh-CN" dirty="0">
                <a:effectLst/>
              </a:rPr>
              <a:t>&gt;</a:t>
            </a:r>
            <a:r>
              <a:rPr lang="en-US" altLang="zh-CN" dirty="0" err="1">
                <a:effectLst/>
              </a:rPr>
              <a:t>cuid</a:t>
            </a:r>
            <a:r>
              <a:rPr lang="en-US" altLang="zh-CN" dirty="0">
                <a:effectLst/>
              </a:rPr>
              <a:t>&gt;</a:t>
            </a:r>
            <a:r>
              <a:rPr lang="en-US" altLang="zh-CN" dirty="0" err="1">
                <a:effectLst/>
              </a:rPr>
              <a:t>baiduid</a:t>
            </a:r>
            <a:r>
              <a:rPr lang="en-US" altLang="zh-CN" dirty="0">
                <a:effectLst/>
              </a:rPr>
              <a:t>&gt;</a:t>
            </a:r>
            <a:r>
              <a:rPr lang="en-US" altLang="zh-CN" dirty="0" err="1">
                <a:effectLst/>
              </a:rPr>
              <a:t>deviceid</a:t>
            </a:r>
            <a:r>
              <a:rPr lang="en-US" altLang="zh-CN" dirty="0">
                <a:effectLst/>
              </a:rPr>
              <a:t>&gt;IDFA&gt;IMEI</a:t>
            </a:r>
            <a:r>
              <a:rPr lang="zh-CN" altLang="en-US" dirty="0">
                <a:effectLst/>
              </a:rPr>
              <a:t>顺序使用返回的</a:t>
            </a:r>
            <a:r>
              <a:rPr lang="en-US" altLang="zh-CN" dirty="0">
                <a:effectLst/>
              </a:rPr>
              <a:t>user attribute</a:t>
            </a:r>
            <a:r>
              <a:rPr lang="zh-CN" altLang="en-US" dirty="0">
                <a:effectLst/>
              </a:rPr>
              <a:t>，其中属性值包含：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基本信息：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uas_dt_res.update_time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/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age_id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/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gender_id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/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age_weight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/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gender_weight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/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query_profile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兴趣信息：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uas_dt_res.interest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意图信息：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uas_dt_res.intent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其他信息：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uas_dt_res.other_attribute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主要是一些社会属性如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收入水平、所在行业、星座、婚姻状况等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lvl="0" algn="just"/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2. 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用</a:t>
            </a:r>
            <a:r>
              <a:rPr lang="en-US" altLang="zh-CN" dirty="0" err="1">
                <a:effectLst/>
              </a:rPr>
              <a:t>uas_dt_res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设置</a:t>
            </a:r>
            <a:r>
              <a:rPr lang="en-US" altLang="zh-CN" dirty="0" err="1">
                <a:effectLst/>
              </a:rPr>
              <a:t>upin_dt_res</a:t>
            </a:r>
            <a:endParaRPr lang="en-US" altLang="zh-CN" dirty="0">
              <a:effectLst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宋体" panose="02010600030101010101" pitchFamily="2" charset="-122"/>
              </a:rPr>
              <a:t>——————————————————————————————</a:t>
            </a:r>
          </a:p>
          <a:p>
            <a:r>
              <a:rPr lang="en-US" altLang="zh-CN" sz="1200" b="1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uas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ums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1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kaiwu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1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都是用来获取用户画像信息，区别在于：</a:t>
            </a:r>
            <a:endParaRPr lang="zh-CN" altLang="en-US" dirty="0">
              <a:effectLst/>
            </a:endParaRP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主要是基于用户的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session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挖掘的短期行为和兴趣，比如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8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小时内的历史点击、浏览行为等</a:t>
            </a: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kaiwu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主要是挖掘用户的长期行为和兴趣，比如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30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天内的历史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等，获取相似人群以及用户的兴趣点，主要是为了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推荐做准备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ums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挖掘的是用户的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attention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信息，用于触发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【17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年出现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attention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是怎么做的？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】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uas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主要包括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age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gender_id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query_profile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用户历史的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dt_interest_vector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(id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weight)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、意图信息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（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type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weight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update_time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word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）、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other_attribute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(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trade_id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行业、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income_id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收入、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constellation_id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星座、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dt_applist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应用列表等、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stage_id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人生阶段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等信息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zh-CN" altLang="en-US" dirty="0">
                <a:effectLst/>
              </a:rPr>
            </a:br>
            <a:r>
              <a:rPr lang="en-US" altLang="zh-CN" sz="1200" kern="12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宋体" panose="02010600030101010101" pitchFamily="2" charset="-122"/>
              </a:rPr>
              <a:t>——————————————————————————————</a:t>
            </a:r>
          </a:p>
          <a:p>
            <a:r>
              <a:rPr lang="en-US" altLang="zh-CN" sz="1200" b="1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kaiwu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b="1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区别（都是查询的</a:t>
            </a:r>
            <a:r>
              <a:rPr lang="en-US" altLang="zh-CN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dirty="0">
              <a:effectLst/>
            </a:endParaRPr>
          </a:p>
          <a:p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负责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session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短期兴趣，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kaiwu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负责用户长期行为兴趣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数据源不同：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kaiwu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的数据源是百度外网，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的数据源是百度内网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权重不同：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拿到的兴趣点的权重较高</a:t>
            </a:r>
            <a:endParaRPr lang="en-US" altLang="zh-CN" dirty="0">
              <a:effectLst/>
            </a:endParaRPr>
          </a:p>
          <a:p>
            <a:pPr lvl="1"/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55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UserCenterProcessModule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usercenter</a:t>
            </a:r>
            <a:r>
              <a:rPr kumimoji="1" lang="zh-CN" altLang="en-US" dirty="0"/>
              <a:t>交互，获取用户的历史行为信息用于频控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_request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设置请求信息，</a:t>
            </a:r>
            <a:r>
              <a:rPr kumimoji="1" lang="zh-CN" altLang="en-US" dirty="0"/>
              <a:t>根据</a:t>
            </a:r>
            <a:r>
              <a:rPr kumimoji="1" lang="en-US" altLang="zh-CN" dirty="0" err="1"/>
              <a:t>src_info_conf</a:t>
            </a:r>
            <a:r>
              <a:rPr kumimoji="1" lang="zh-CN" altLang="en-US" dirty="0"/>
              <a:t>来设置请求信息的</a:t>
            </a:r>
            <a:r>
              <a:rPr kumimoji="1" lang="en-US" altLang="zh-CN" dirty="0" err="1"/>
              <a:t>cmd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flowtype</a:t>
            </a:r>
            <a:r>
              <a:rPr kumimoji="1" lang="zh-CN" altLang="en-US" dirty="0"/>
              <a:t>，然后设置</a:t>
            </a:r>
            <a:r>
              <a:rPr kumimoji="1" lang="en-US" altLang="zh-CN" dirty="0" err="1"/>
              <a:t>cuid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baiduid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device_id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，用于请求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usercenter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来获得用户信息。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handle_response</a:t>
            </a:r>
            <a:r>
              <a:rPr kumimoji="1" lang="zh-CN" altLang="en-US" dirty="0"/>
              <a:t>首先解析返回的历史曝光广告序列，之后利用这些信息进行频控。</a:t>
            </a:r>
            <a:endParaRPr kumimoji="1" lang="en-US" altLang="zh-CN" dirty="0"/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频控信息：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freq_session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解析存放至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这里主要是添加了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adv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subject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频控数据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与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交互，获取：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shoubai_mt_profile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long_status_profile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填充各种频控信息：</a:t>
            </a:r>
          </a:p>
          <a:p>
            <a:pPr lvl="1"/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fill_dedup_set_prepare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expose_duration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eshow_ratio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expose_slot_duration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scroll_info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fill_dedup_set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填充不同粒度的频控数据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填充频控信息并统计去重集合，维度包括：每个数据源下、每个产品线下、每个广告，在符合频控策略的条件下</a:t>
            </a:r>
            <a:r>
              <a:rPr kumimoji="1" lang="en" altLang="zh-CN" sz="1200" dirty="0" err="1"/>
              <a:t>winfoid</a:t>
            </a:r>
            <a:r>
              <a:rPr kumimoji="1" lang="zh-CN" altLang="en-US" sz="1200" dirty="0"/>
              <a:t>、</a:t>
            </a:r>
            <a:r>
              <a:rPr kumimoji="1" lang="en-US" altLang="zh-CN" sz="1200" dirty="0" err="1"/>
              <a:t>ideaid</a:t>
            </a:r>
            <a:r>
              <a:rPr kumimoji="1" lang="zh-CN" altLang="en-US" sz="1200" dirty="0"/>
              <a:t>、</a:t>
            </a:r>
            <a:r>
              <a:rPr kumimoji="1" lang="en-US" altLang="zh-CN" sz="1200" dirty="0" err="1"/>
              <a:t>planid</a:t>
            </a:r>
            <a:r>
              <a:rPr kumimoji="1" lang="zh-CN" altLang="en-US" sz="1200" dirty="0"/>
              <a:t>、</a:t>
            </a:r>
            <a:r>
              <a:rPr kumimoji="1" lang="en-US" altLang="zh-CN" sz="1200" dirty="0" err="1"/>
              <a:t>userid</a:t>
            </a:r>
            <a:r>
              <a:rPr kumimoji="1" lang="zh-CN" altLang="en-US" sz="1200" dirty="0"/>
              <a:t>、</a:t>
            </a:r>
            <a:r>
              <a:rPr kumimoji="1" lang="en" altLang="zh-CN" sz="1200" dirty="0"/>
              <a:t> </a:t>
            </a:r>
            <a:r>
              <a:rPr kumimoji="1" lang="en" altLang="zh-CN" sz="1200" dirty="0" err="1"/>
              <a:t>richq_userid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trade2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title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subject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brand</a:t>
            </a:r>
            <a:r>
              <a:rPr kumimoji="1" lang="zh-CN" altLang="en-US" sz="1200" dirty="0"/>
              <a:t>、</a:t>
            </a:r>
            <a:r>
              <a:rPr kumimoji="1" lang="en" altLang="zh-CN" sz="1200" dirty="0"/>
              <a:t> </a:t>
            </a:r>
            <a:r>
              <a:rPr kumimoji="1" lang="en" altLang="zh-CN" sz="1200" dirty="0" err="1"/>
              <a:t>richq_brand</a:t>
            </a:r>
            <a:r>
              <a:rPr kumimoji="1" lang="zh-CN" altLang="en-US" sz="1200" dirty="0"/>
              <a:t>，不同</a:t>
            </a:r>
            <a:r>
              <a:rPr kumimoji="1" lang="en-US" altLang="zh-CN" sz="1200" dirty="0" err="1"/>
              <a:t>matchtype</a:t>
            </a:r>
            <a:r>
              <a:rPr kumimoji="1" lang="zh-CN" altLang="en-US" sz="1200" dirty="0"/>
              <a:t>下</a:t>
            </a:r>
            <a:r>
              <a:rPr kumimoji="1" lang="en-US" altLang="zh-CN" sz="1200" dirty="0"/>
              <a:t>word</a:t>
            </a:r>
            <a:r>
              <a:rPr kumimoji="1" lang="zh-CN" altLang="en-US" sz="1200" dirty="0"/>
              <a:t>、</a:t>
            </a:r>
            <a:r>
              <a:rPr kumimoji="1" lang="en-US" altLang="zh-CN" sz="1200" dirty="0"/>
              <a:t>title</a:t>
            </a:r>
            <a:r>
              <a:rPr kumimoji="1" lang="zh-CN" altLang="en-US" sz="1200" dirty="0"/>
              <a:t>。</a:t>
            </a: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频控信息：来源是从</a:t>
            </a:r>
            <a:r>
              <a:rPr kumimoji="1" lang="en-US" altLang="zh-CN" dirty="0" err="1"/>
              <a:t>asplog</a:t>
            </a:r>
            <a:r>
              <a:rPr kumimoji="1" lang="zh-CN" altLang="en-US" dirty="0"/>
              <a:t>解析获取，频控信息类型分为</a:t>
            </a:r>
            <a:r>
              <a:rPr kumimoji="1" lang="en-US" altLang="zh-CN" dirty="0"/>
              <a:t>10</a:t>
            </a:r>
            <a:r>
              <a:rPr kumimoji="1" lang="zh-CN" altLang="en-US" dirty="0"/>
              <a:t>次</a:t>
            </a:r>
            <a:r>
              <a:rPr kumimoji="1" lang="en-US" altLang="zh-CN" dirty="0" err="1"/>
              <a:t>pv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shown_info</a:t>
            </a:r>
            <a:r>
              <a:rPr kumimoji="1" lang="en-US" altLang="zh-CN" dirty="0"/>
              <a:t>)</a:t>
            </a:r>
            <a:r>
              <a:rPr kumimoji="1" lang="zh-CN" altLang="en-US" dirty="0"/>
              <a:t>和</a:t>
            </a:r>
            <a:r>
              <a:rPr kumimoji="1" lang="en-US" altLang="zh-CN" dirty="0"/>
              <a:t>8</a:t>
            </a:r>
            <a:r>
              <a:rPr kumimoji="1" lang="zh-CN" altLang="en-US" dirty="0"/>
              <a:t>小时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usercenter</a:t>
            </a:r>
            <a:r>
              <a:rPr kumimoji="1"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频控周期的控制在</a:t>
            </a:r>
            <a:r>
              <a:rPr lang="en" altLang="zh-CN" b="0" dirty="0">
                <a:hlinkClick r:id="rId3"/>
              </a:rPr>
              <a:t>freq_control.conf</a:t>
            </a:r>
            <a:endParaRPr lang="en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dirty="0"/>
              <a:t>随机频控时间跨度的都已经失效</a:t>
            </a:r>
            <a:endParaRPr kumimoji="1"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dirty="0"/>
              <a:t>近期：</a:t>
            </a:r>
            <a:r>
              <a:rPr kumimoji="1" lang="en-US" altLang="zh-CN" b="0" dirty="0" err="1"/>
              <a:t>true_view</a:t>
            </a:r>
            <a:r>
              <a:rPr kumimoji="1" lang="zh-CN" altLang="en-US" b="0" dirty="0"/>
              <a:t>频控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-----------------------------------------</a:t>
            </a:r>
          </a:p>
          <a:p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usercent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频控信息有什么区别？答：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usercenter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中的频控逻辑是从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中迁移过来的，目前大部分（包括手百、好看、联盟）的频控都是在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usercenter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生效的，只有一小部分（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wap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还在走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的频控逻辑。这里代码也写了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 center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的返回解析时候会直接填充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的频控信息。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zh-CN" altLang="en-US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、与</a:t>
            </a:r>
            <a:r>
              <a:rPr lang="en-US" altLang="zh-CN" sz="1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shown_info</a:t>
            </a:r>
            <a:r>
              <a:rPr lang="zh-CN" altLang="en-US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的区别：</a:t>
            </a:r>
            <a:endParaRPr lang="en-US" altLang="zh-CN" sz="1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时间粒度不同，</a:t>
            </a:r>
            <a:r>
              <a:rPr lang="en-US" altLang="zh-CN" sz="1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shown_info</a:t>
            </a:r>
            <a:r>
              <a:rPr lang="zh-CN" altLang="en-US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</a:t>
            </a:r>
            <a:r>
              <a:rPr lang="en-US" altLang="zh-CN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r>
              <a:rPr lang="zh-CN" altLang="en-US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小时的</a:t>
            </a:r>
            <a:r>
              <a:rPr lang="en-US" altLang="zh-CN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-US" altLang="zh-CN" sz="1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usercenter</a:t>
            </a:r>
            <a:r>
              <a:rPr lang="zh-CN" altLang="en-US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</a:t>
            </a:r>
            <a:r>
              <a:rPr lang="en-US" altLang="zh-CN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lang="zh-CN" altLang="en-US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小时</a:t>
            </a:r>
            <a:endParaRPr lang="en-US" altLang="zh-CN" sz="1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usercenter</a:t>
            </a:r>
            <a:r>
              <a:rPr lang="zh-CN" altLang="en-US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是曝光数据，</a:t>
            </a:r>
            <a:r>
              <a:rPr lang="en-US" altLang="zh-CN" sz="1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shown_info</a:t>
            </a:r>
            <a:r>
              <a:rPr lang="zh-CN" altLang="en-US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</a:t>
            </a:r>
            <a:r>
              <a:rPr lang="en-US" altLang="zh-CN" sz="1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pv</a:t>
            </a:r>
            <a:r>
              <a:rPr lang="zh-CN" altLang="en-US" sz="1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的检索数据</a:t>
            </a:r>
            <a:endParaRPr lang="zh-CN" altLang="en-US" dirty="0">
              <a:effectLst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08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dirty="0"/>
              <a:t>下一个模块是</a:t>
            </a:r>
            <a:r>
              <a:rPr kumimoji="1" lang="en-US" altLang="zh-CN" b="1" dirty="0" err="1"/>
              <a:t>UpinPM</a:t>
            </a:r>
            <a:r>
              <a:rPr kumimoji="1" lang="zh-CN" altLang="en-US" b="1" dirty="0"/>
              <a:t>，</a:t>
            </a:r>
            <a:r>
              <a:rPr kumimoji="1" lang="en-US" altLang="zh-CN" b="1" dirty="0" err="1"/>
              <a:t>UPinPM</a:t>
            </a:r>
            <a:r>
              <a:rPr kumimoji="1" lang="zh-CN" altLang="en-US" b="1" dirty="0"/>
              <a:t>是交互类，作用是访问</a:t>
            </a:r>
            <a:r>
              <a:rPr kumimoji="1" lang="en-US" altLang="zh-CN" b="1" dirty="0" err="1"/>
              <a:t>upin</a:t>
            </a:r>
            <a:r>
              <a:rPr lang="zh-CN" altLang="en-US" dirty="0"/>
              <a:t>凤巢用户画像平台，</a:t>
            </a:r>
            <a:r>
              <a:rPr kumimoji="1" lang="zh-CN" altLang="en-US" b="0" dirty="0"/>
              <a:t>获取用户历史搜索浏览信息、历史广告触发信息、短期兴趣等。</a:t>
            </a:r>
            <a:endParaRPr kumimoji="1"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handle_response</a:t>
            </a:r>
            <a:r>
              <a:rPr kumimoji="1" lang="zh-CN" altLang="en-US" dirty="0"/>
              <a:t>解析返回的用户属性信息和兴趣、搜索数据、历史广告触发信息</a:t>
            </a:r>
            <a:endParaRPr kumimoji="1" lang="en-US" altLang="zh-CN" dirty="0"/>
          </a:p>
          <a:p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parse_session_info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parse_wise_dt_attr_info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基础信息，优先级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uas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&gt;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search_session_info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在凤巢的历史搜索记录，包括搜索的扩展信息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parse_asplog_session_info_config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解析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asplog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中近期的广告点击信息</a:t>
            </a:r>
          </a:p>
          <a:p>
            <a:pPr lvl="1"/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如果是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wise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</a:t>
            </a:r>
          </a:p>
          <a:p>
            <a:pPr lvl="2"/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parse_region_info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解析粗略位置信息</a:t>
            </a:r>
          </a:p>
          <a:p>
            <a:pPr lvl="2"/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get_locations_from_ugate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解析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IP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定位信息、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cuid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常驻点、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cookie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常驻点</a:t>
            </a:r>
          </a:p>
          <a:p>
            <a:pPr lvl="2"/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get_gs_wise_multi_preq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进行解码，去除非法字符</a:t>
            </a:r>
          </a:p>
          <a:p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fill_dedup_set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解析频控信息，根据不同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mining_type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src_id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对应的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freq_control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配置信息分粒度调整频控力度，这里主要获取了频控力度相关的配置信息</a:t>
            </a:r>
          </a:p>
          <a:p>
            <a:endParaRPr lang="en-US" altLang="zh-CN" sz="1200" b="1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9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用户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信息获取的下一个模块是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UmsPM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UmsPM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也是交互类，作用主要是与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ums</a:t>
            </a:r>
            <a:r>
              <a:rPr lang="zh-CN" altLang="en-US" dirty="0"/>
              <a:t>信息流内容侧用户信息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交互，获得用户的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attention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信息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handle_response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返回的信息包括用户自然浏览时所产生的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attention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信息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包括长期、短期兴趣（主要是一些关键词）、视频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attention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类别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attention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，一级分类（如教育、军事）、二级分类（教育领域下的中考、高考、考研）， （表示用户对哪些分类感兴趣）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视频的一级分类（如社会、科学、游戏等）、二级分类（如竞技游戏、射击游戏等）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dislike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、样式偏好等。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</a:t>
            </a:r>
            <a:endParaRPr lang="en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attention_short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attentions(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权重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时间戳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)200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个，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recent_click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nid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时间戳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)100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条，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daily_click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天的点击次数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dislike_attention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用户不喜欢的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强，用户点击不感兴趣时，点击的具体兴趣点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attention_dislike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不喜欢的文章的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全部写入，用户点击不感兴趣却没点击任何兴趣点（注：用户强不喜欢的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以及与之强相关的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会在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attention_short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中移除，弱不感兴趣以及不喜欢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的弱相关的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会在</a:t>
            </a:r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attention_short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权重置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attention_statics</a:t>
            </a:r>
            <a:r>
              <a:rPr lang="zh-CN" altLang="e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统计用户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维度的点展，最近一次点击时的展现数和全局下发次数 （上限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8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从以下四方面介绍。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883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这一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phase</a:t>
            </a:r>
            <a:r>
              <a:rPr lang="zh-CN" altLang="e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最后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要说的是</a:t>
            </a:r>
            <a:r>
              <a:rPr lang="en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IntentServiceProcessModule</a:t>
            </a:r>
            <a:r>
              <a:rPr lang="zh-CN" altLang="e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模块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，主要功能有三点：</a:t>
            </a:r>
            <a:endParaRPr lang="en" altLang="zh-CN" sz="1200" b="1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获取行为序列、曝光信息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用户画像（兴趣、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query_list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基本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tag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）、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历史位置信息、人群信息、商业标签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商业意图、频控信息等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04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在触发部分，是通过上一个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phase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中获得的用户信息去请求金门，获取用户意图列表，即推荐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prepare_reuquest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会填充一些数据源信息、验证密码信息，以及上一阶段所获得的用户画像信息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handle_response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：返回用户的意图词列表，保存了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以及其权重等信息，用于拉取后续广告。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solidFill>
                  <a:srgbClr val="FF0000"/>
                </a:solidFill>
              </a:rPr>
              <a:t>金门进行排序的依据还是观星，具体的</a:t>
            </a:r>
            <a:r>
              <a:rPr kumimoji="1" lang="en-US" altLang="zh-CN" sz="1200" dirty="0">
                <a:solidFill>
                  <a:srgbClr val="FF0000"/>
                </a:solidFill>
              </a:rPr>
              <a:t>q</a:t>
            </a:r>
            <a:r>
              <a:rPr kumimoji="1" lang="zh-CN" altLang="en-US" sz="1200" dirty="0">
                <a:solidFill>
                  <a:srgbClr val="FF0000"/>
                </a:solidFill>
              </a:rPr>
              <a:t>值为以下几种：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dirty="0" err="1">
                <a:solidFill>
                  <a:srgbClr val="FF0000"/>
                </a:solidFill>
              </a:rPr>
              <a:t>intentq</a:t>
            </a:r>
            <a:r>
              <a:rPr kumimoji="1" lang="en-US" altLang="zh-CN" sz="1200" b="1" dirty="0">
                <a:solidFill>
                  <a:srgbClr val="FF0000"/>
                </a:solidFill>
              </a:rPr>
              <a:t>: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表示用户和</a:t>
            </a:r>
            <a:r>
              <a:rPr lang="e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的相关性，用于</a:t>
            </a:r>
            <a:r>
              <a:rPr lang="en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排序和截断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Deepintentq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：基于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intentq</a:t>
            </a:r>
            <a:endParaRPr lang="en-US" altLang="zh-CN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1" dirty="0" err="1">
                <a:solidFill>
                  <a:srgbClr val="FF0000"/>
                </a:solidFill>
              </a:rPr>
              <a:t>feedepvq</a:t>
            </a:r>
            <a:r>
              <a:rPr kumimoji="1" lang="en-US" altLang="zh-CN" sz="1200" b="1" dirty="0">
                <a:solidFill>
                  <a:srgbClr val="FF0000"/>
                </a:solidFill>
              </a:rPr>
              <a:t>:</a:t>
            </a:r>
            <a:r>
              <a:rPr kumimoji="1" lang="zh-CN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召回广告的点击率，用于</a:t>
            </a:r>
            <a:r>
              <a:rPr lang="en-US" altLang="zh-C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选择（相当于后验值）</a:t>
            </a:r>
            <a:endParaRPr kumimoji="1" lang="en-US" altLang="zh-CN" sz="12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--------------------------------------------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金门主要做两件事情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-&gt;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化来表达非搜索流量的网民意图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单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-&gt;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化来提高搜索流量的商业价值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--------------------------------------------</a:t>
            </a:r>
            <a:endParaRPr kumimoji="1" lang="en-US" altLang="zh-CN" sz="1200" dirty="0">
              <a:solidFill>
                <a:srgbClr val="FF0000"/>
              </a:solidFill>
            </a:endParaRPr>
          </a:p>
          <a:p>
            <a:r>
              <a:rPr kumimoji="1" lang="zh-CN" altLang="en-US" b="1" dirty="0"/>
              <a:t>金门</a:t>
            </a:r>
            <a:r>
              <a:rPr kumimoji="1" lang="en-US" altLang="zh-CN" b="1" dirty="0"/>
              <a:t> </a:t>
            </a:r>
            <a:r>
              <a:rPr kumimoji="1" lang="zh-CN" altLang="en-US" b="1" dirty="0"/>
              <a:t>意图推荐平台的代码都不在</a:t>
            </a:r>
            <a:r>
              <a:rPr kumimoji="1" lang="en-US" altLang="zh-CN" b="1" dirty="0" err="1"/>
              <a:t>feedas</a:t>
            </a:r>
            <a:r>
              <a:rPr kumimoji="1" lang="zh-CN" altLang="en-US" b="1" dirty="0"/>
              <a:t>中：</a:t>
            </a:r>
          </a:p>
          <a:p>
            <a:r>
              <a:rPr kumimoji="1" lang="zh-CN" altLang="en-US" dirty="0"/>
              <a:t>请求信息和返回信息可以在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goldengate.proto</a:t>
            </a:r>
            <a:r>
              <a:rPr kumimoji="1" lang="zh-CN" altLang="en-US" dirty="0"/>
              <a:t> 中的</a:t>
            </a:r>
            <a:r>
              <a:rPr kumimoji="1" lang="en-US" altLang="zh-CN" dirty="0" err="1"/>
              <a:t>goldengaterequest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goldengateresponse</a:t>
            </a:r>
            <a:r>
              <a:rPr kumimoji="1" lang="zh-CN" altLang="en-US" dirty="0"/>
              <a:t>中找到。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金门内部生成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 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：（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完成检索流程，包括拉取，排序和过滤）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1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）先从不同的分支拉取了</a:t>
            </a:r>
            <a:r>
              <a:rPr lang="en-US" altLang="zh-CN" dirty="0">
                <a:effectLst/>
              </a:rPr>
              <a:t>query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original_query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dirty="0" err="1">
                <a:effectLst/>
              </a:rPr>
              <a:t>upin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、热词表、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intent_xbox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返回的意图</a:t>
            </a:r>
            <a:r>
              <a:rPr lang="en-US" altLang="zh-CN" dirty="0">
                <a:effectLst/>
              </a:rPr>
              <a:t>query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2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）获取分数：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访问观星，获取</a:t>
            </a:r>
            <a:r>
              <a:rPr lang="en-US" altLang="zh-CN" dirty="0" err="1">
                <a:effectLst/>
              </a:rPr>
              <a:t>intentq</a:t>
            </a:r>
            <a:r>
              <a:rPr lang="zh-CN" altLang="en-US" dirty="0">
                <a:effectLst/>
              </a:rPr>
              <a:t>（用户和意图的相关性）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dirty="0" err="1">
                <a:effectLst/>
              </a:rPr>
              <a:t>epvq</a:t>
            </a:r>
            <a:r>
              <a:rPr lang="zh-CN" altLang="en-US" dirty="0">
                <a:effectLst/>
              </a:rPr>
              <a:t>（商业价值分数）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访问词表，获取</a:t>
            </a:r>
            <a:r>
              <a:rPr lang="en-US" altLang="zh-CN" dirty="0" err="1">
                <a:effectLst/>
              </a:rPr>
              <a:t>cpm</a:t>
            </a:r>
            <a:r>
              <a:rPr lang="zh-CN" altLang="en-US" dirty="0">
                <a:effectLst/>
              </a:rPr>
              <a:t>（千次展现）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dirty="0" err="1">
                <a:effectLst/>
              </a:rPr>
              <a:t>trade_id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3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）计算</a:t>
            </a:r>
            <a:r>
              <a:rPr lang="en-US" altLang="zh-CN" dirty="0" err="1">
                <a:effectLst/>
              </a:rPr>
              <a:t>query_score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4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）排序：根据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branch_rank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升序，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score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降序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5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）过滤：黑名单过滤：将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query_trade_id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与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black_trade_list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行业黑名单进行比较；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阀值过滤：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epvq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intentq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6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）频控：</a:t>
            </a:r>
            <a:endParaRPr lang="zh-CN" altLang="en-US" dirty="0">
              <a:effectLst/>
            </a:endParaRPr>
          </a:p>
          <a:p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show_info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按个数进行频控，比如前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5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条触发过广告的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，下次出现时不会再去触发广告</a:t>
            </a:r>
            <a:endParaRPr lang="zh-CN" altLang="en-US" dirty="0">
              <a:effectLst/>
            </a:endParaRPr>
          </a:p>
          <a:p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按时段进行频控，比如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8h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内触发过的广告的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不会再去触发广告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7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）去重：将相似或相同的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过滤掉，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去重维度：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self_dedup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shown_dedup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upin_dedup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8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）筛选：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进行筛选，传递给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feedcs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: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选择方式：选第一个、随机选择、按照权重选择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21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zh-CN" altLang="en-US" b="0" dirty="0"/>
              <a:t>意图触发的下一个模块是</a:t>
            </a:r>
            <a:r>
              <a:rPr kumimoji="1" lang="en-US" altLang="zh-CN" b="0" dirty="0" err="1"/>
              <a:t>UserEmbeddingPM</a:t>
            </a:r>
            <a:r>
              <a:rPr kumimoji="1" lang="en-US" altLang="zh-CN" b="0" dirty="0"/>
              <a:t>, </a:t>
            </a:r>
            <a:r>
              <a:rPr kumimoji="1" lang="zh-CN" altLang="en-US" b="0" dirty="0"/>
              <a:t>这个</a:t>
            </a:r>
            <a:r>
              <a:rPr kumimoji="1" lang="en-US" altLang="zh-CN" b="0" dirty="0"/>
              <a:t>module</a:t>
            </a:r>
            <a:r>
              <a:rPr kumimoji="1" lang="zh-CN" altLang="en-US" b="0" dirty="0"/>
              <a:t>虽然是非交互类，但内部</a:t>
            </a:r>
            <a:r>
              <a:rPr kumimoji="1" lang="en-US" altLang="zh-CN" b="0" dirty="0" err="1"/>
              <a:t>handle_data</a:t>
            </a:r>
            <a:r>
              <a:rPr kumimoji="1" lang="zh-CN" altLang="en-US" b="0" dirty="0"/>
              <a:t>会异步请求观星。</a:t>
            </a:r>
            <a:endParaRPr kumimoji="1" lang="en-US" altLang="zh-CN" b="0" dirty="0"/>
          </a:p>
          <a:p>
            <a:pPr marL="0" indent="0">
              <a:buFontTx/>
              <a:buNone/>
            </a:pPr>
            <a:r>
              <a:rPr kumimoji="1" lang="zh-CN" altLang="en-US" b="1" dirty="0"/>
              <a:t>作用是</a:t>
            </a:r>
            <a:r>
              <a:rPr kumimoji="1" lang="zh-CN" altLang="en-US" b="0" dirty="0"/>
              <a:t>请求观星，</a:t>
            </a:r>
            <a:r>
              <a:rPr kumimoji="1" lang="zh-CN" altLang="en-US" dirty="0"/>
              <a:t>计算用户侧的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vector,</a:t>
            </a:r>
            <a:r>
              <a:rPr kumimoji="1" lang="zh-CN" altLang="en-US" dirty="0"/>
              <a:t>用于后续计算相关的</a:t>
            </a:r>
            <a:r>
              <a:rPr kumimoji="1" lang="en-US" altLang="zh-CN" dirty="0"/>
              <a:t>q</a:t>
            </a:r>
            <a:r>
              <a:rPr kumimoji="1" lang="zh-CN" altLang="en-US" dirty="0"/>
              <a:t>值</a:t>
            </a:r>
            <a:r>
              <a:rPr kumimoji="1" lang="zh-CN" altLang="en-US" b="0" dirty="0"/>
              <a:t>。</a:t>
            </a:r>
            <a:endParaRPr kumimoji="1" lang="en-US" altLang="zh-CN" b="0" dirty="0"/>
          </a:p>
          <a:p>
            <a:pPr marL="0" lvl="0" indent="0" fontAlgn="base">
              <a:buClr>
                <a:prstClr val="black"/>
              </a:buClr>
              <a:buSzPct val="150000"/>
              <a:buFontTx/>
              <a:buNone/>
            </a:pPr>
            <a:endParaRPr kumimoji="1" lang="en-US" altLang="zh-CN" b="0" dirty="0"/>
          </a:p>
          <a:p>
            <a:pPr marL="0" indent="0">
              <a:buFontTx/>
              <a:buNone/>
            </a:pPr>
            <a:r>
              <a:rPr kumimoji="1" lang="en-US" altLang="zh-CN" b="0" dirty="0"/>
              <a:t>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从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new_</a:t>
            </a:r>
            <a:r>
              <a:rPr lang="en-US" altLang="zh-CN" sz="1200" b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predictor_models.conf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中可以看到，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[@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user_embedding_phase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]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下面有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[.@models]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下面有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[..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feedcloseq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] [..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feedqueryq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] [..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feedroiuserq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]....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共</a:t>
            </a:r>
            <a:r>
              <a:rPr lang="en-US" altLang="zh-CN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59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个模型</a:t>
            </a:r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主要包括所有中间过程的模型对应的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 embedding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向量：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检索模型：</a:t>
            </a:r>
            <a:r>
              <a:rPr lang="en-US" altLang="zh-CN" dirty="0" err="1">
                <a:effectLst/>
              </a:rPr>
              <a:t>feedannq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物料</a:t>
            </a:r>
            <a:r>
              <a:rPr lang="en-US" altLang="zh-CN" dirty="0" err="1">
                <a:effectLst/>
              </a:rPr>
              <a:t>ctcvr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模型：</a:t>
            </a:r>
            <a:r>
              <a:rPr lang="en-US" altLang="zh-CN" dirty="0" err="1">
                <a:effectLst/>
              </a:rPr>
              <a:t>feednnimageq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召回：</a:t>
            </a:r>
            <a:r>
              <a:rPr lang="en-US" altLang="zh-CN" dirty="0" err="1">
                <a:effectLst/>
              </a:rPr>
              <a:t>feedannq</a:t>
            </a:r>
            <a:endParaRPr lang="zh-CN" altLang="en-US" dirty="0">
              <a:effectLst/>
            </a:endParaRPr>
          </a:p>
          <a:p>
            <a:r>
              <a:rPr lang="en-US" altLang="zh-CN" dirty="0" err="1">
                <a:effectLst/>
              </a:rPr>
              <a:t>ctr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模型：</a:t>
            </a:r>
            <a:r>
              <a:rPr lang="en-US" altLang="zh-CN" dirty="0" err="1">
                <a:effectLst/>
              </a:rPr>
              <a:t>feeduserq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feedasq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ctcvr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模型：</a:t>
            </a:r>
            <a:r>
              <a:rPr lang="en-US" altLang="zh-CN" dirty="0" err="1">
                <a:effectLst/>
              </a:rPr>
              <a:t>feedroiuserq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endParaRPr lang="en-US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46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触发中还有个模块是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，可以得到缓存在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中的广告、</a:t>
            </a:r>
            <a:r>
              <a:rPr kumimoji="1" lang="en-US" altLang="zh-CN" dirty="0"/>
              <a:t>ums</a:t>
            </a:r>
            <a:r>
              <a:rPr kumimoji="1" lang="zh-CN" altLang="en-US" dirty="0"/>
              <a:t>、详情页等。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34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触发准备的最后一个模块，与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xbox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交互，目前主要实现一个功能：得到与用户相关的广告向量。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dirty="0"/>
              <a:t>----------------------------------------------</a:t>
            </a: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err="1">
                <a:effectLst/>
              </a:rPr>
              <a:t>Xbuilt</a:t>
            </a:r>
            <a:r>
              <a:rPr lang="zh-CN" altLang="en-US" dirty="0">
                <a:effectLst/>
              </a:rPr>
              <a:t>本地词表和</a:t>
            </a:r>
            <a:r>
              <a:rPr lang="en-US" altLang="zh-CN" dirty="0">
                <a:effectLst/>
              </a:rPr>
              <a:t>Xbox</a:t>
            </a:r>
            <a:r>
              <a:rPr lang="zh-CN" altLang="en-US" dirty="0">
                <a:effectLst/>
              </a:rPr>
              <a:t>词表区别：</a:t>
            </a:r>
          </a:p>
          <a:p>
            <a:pPr marL="228600" indent="-228600">
              <a:buAutoNum type="arabicPeriod"/>
            </a:pPr>
            <a:r>
              <a:rPr lang="zh-CN" altLang="en-US" dirty="0">
                <a:effectLst/>
              </a:rPr>
              <a:t>职能：本地词表是黑白名单、控制逻辑 </a:t>
            </a: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ffectLst/>
              </a:rPr>
              <a:t>大小：本地词表较小，</a:t>
            </a:r>
            <a:r>
              <a:rPr lang="en-US" altLang="zh-CN" dirty="0" err="1">
                <a:effectLst/>
              </a:rPr>
              <a:t>xbox</a:t>
            </a:r>
            <a:r>
              <a:rPr lang="zh-CN" altLang="en-US" dirty="0">
                <a:effectLst/>
              </a:rPr>
              <a:t>分布式存储基于</a:t>
            </a:r>
            <a:r>
              <a:rPr lang="en-US" altLang="zh-CN" dirty="0">
                <a:effectLst/>
              </a:rPr>
              <a:t>HDFS</a:t>
            </a:r>
            <a:r>
              <a:rPr lang="zh-CN" altLang="en-US" dirty="0">
                <a:effectLst/>
              </a:rPr>
              <a:t>可存时间更长内容更多 </a:t>
            </a: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ffectLst/>
              </a:rPr>
              <a:t>数据内容：词表存储配置</a:t>
            </a:r>
            <a:r>
              <a:rPr lang="en-US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key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xbox</a:t>
            </a:r>
            <a:r>
              <a:rPr lang="zh-CN" altLang="en-US" dirty="0">
                <a:effectLst/>
              </a:rPr>
              <a:t>存好看兴趣点和广告向量 </a:t>
            </a:r>
            <a:endParaRPr lang="en-US" altLang="zh-CN" dirty="0">
              <a:effectLst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ffectLst/>
              </a:rPr>
              <a:t>时间</a:t>
            </a:r>
          </a:p>
          <a:p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XBOX</a:t>
            </a:r>
            <a:r>
              <a:rPr lang="zh-CN" altLang="en-US" dirty="0">
                <a:effectLst/>
              </a:rPr>
              <a:t>的基本概念：</a:t>
            </a:r>
          </a:p>
          <a:p>
            <a:r>
              <a:rPr lang="zh-CN" altLang="en-US" dirty="0">
                <a:effectLst/>
              </a:rPr>
              <a:t>注意</a:t>
            </a:r>
            <a:r>
              <a:rPr lang="en-US" altLang="zh-CN" dirty="0">
                <a:effectLst/>
              </a:rPr>
              <a:t>XBOX</a:t>
            </a:r>
            <a:r>
              <a:rPr lang="zh-CN" altLang="en-US" dirty="0">
                <a:effectLst/>
              </a:rPr>
              <a:t>的主要解决问题：</a:t>
            </a:r>
          </a:p>
          <a:p>
            <a:r>
              <a:rPr lang="en-US" altLang="zh-CN" sz="1200" u="sng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  <a:hlinkClick r:id="rId3"/>
              </a:rPr>
              <a:t>http://wiki.baidu.com/pages/viewpage.action?pageId=1005106509</a:t>
            </a:r>
            <a:endParaRPr lang="en-US" altLang="zh-CN" sz="1200" u="sng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u="sng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简单来说就是存储离线数据得到的数据，直接利用</a:t>
            </a:r>
            <a:r>
              <a:rPr lang="en-US" altLang="zh-CN" sz="1200" u="sng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kv</a:t>
            </a:r>
            <a:r>
              <a:rPr lang="zh-CN" altLang="en-US" sz="1200" u="sng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形式快速得到数据进行在线实时更新。</a:t>
            </a:r>
            <a:endParaRPr lang="zh-CN" altLang="en-US" dirty="0">
              <a:effectLst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39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kumimoji="1" lang="zh-CN" altLang="en-US" dirty="0"/>
              <a:t>触发得到各种信息之后进入到基础检索阶段，进行广告的召回。</a:t>
            </a:r>
            <a:endParaRPr kumimoji="1" lang="en-US" altLang="zh-CN" dirty="0"/>
          </a:p>
          <a:p>
            <a:pPr marL="0" lvl="0" indent="0">
              <a:buNone/>
            </a:pPr>
            <a:endParaRPr kumimoji="1" lang="en-US" altLang="zh-CN" dirty="0"/>
          </a:p>
          <a:p>
            <a:r>
              <a:rPr kumimoji="1" lang="en-US" altLang="zh-CN" dirty="0" err="1"/>
              <a:t>common_info</a:t>
            </a:r>
            <a:r>
              <a:rPr kumimoji="1" lang="en-US" altLang="zh-CN" dirty="0"/>
              <a:t>(</a:t>
            </a:r>
            <a:r>
              <a:rPr kumimoji="1" lang="zh-CN" altLang="en-US" dirty="0"/>
              <a:t>基本信息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的信息源包括</a:t>
            </a:r>
            <a:r>
              <a:rPr kumimoji="1" lang="en-US" altLang="zh-CN" dirty="0" err="1"/>
              <a:t>asprq_data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uas,intentservice,usercenter,ums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 err="1"/>
              <a:t>aspreq</a:t>
            </a:r>
            <a:r>
              <a:rPr kumimoji="1" lang="zh-CN" altLang="en-US" dirty="0"/>
              <a:t>中主要获取</a:t>
            </a:r>
            <a:r>
              <a:rPr kumimoji="1" lang="en-US" altLang="zh-CN" dirty="0" err="1"/>
              <a:t>src_id</a:t>
            </a:r>
            <a:r>
              <a:rPr kumimoji="1" lang="zh-CN" altLang="en-US" dirty="0"/>
              <a:t>，年龄等信息，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 err="1"/>
              <a:t>intentservice</a:t>
            </a:r>
            <a:r>
              <a:rPr kumimoji="1" lang="zh-CN" altLang="en-US" dirty="0"/>
              <a:t>中获取教育、人群等信息，</a:t>
            </a:r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 err="1"/>
              <a:t>upin</a:t>
            </a:r>
            <a:r>
              <a:rPr kumimoji="1" lang="zh-CN" altLang="en-US" dirty="0"/>
              <a:t>中拿到用户基本画像信息，</a:t>
            </a:r>
            <a:endParaRPr kumimoji="1" lang="en-US" altLang="zh-CN" dirty="0"/>
          </a:p>
          <a:p>
            <a:r>
              <a:rPr kumimoji="1" lang="en-US" altLang="zh-CN" dirty="0" err="1"/>
              <a:t>usercenter</a:t>
            </a:r>
            <a:r>
              <a:rPr kumimoji="1" lang="zh-CN" altLang="en-US" dirty="0"/>
              <a:t>中获取频控的数据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upin_info</a:t>
            </a:r>
            <a:r>
              <a:rPr kumimoji="1" lang="zh-CN" altLang="en-US" dirty="0"/>
              <a:t>（历史信息）主要是从</a:t>
            </a:r>
            <a:r>
              <a:rPr kumimoji="1" lang="en-US" altLang="zh-CN" dirty="0" err="1"/>
              <a:t>upin</a:t>
            </a:r>
            <a:r>
              <a:rPr kumimoji="1" lang="zh-CN" altLang="en-US" dirty="0"/>
              <a:t>中拿到一些历史行为信息，比如</a:t>
            </a:r>
            <a:r>
              <a:rPr kumimoji="1" lang="en-US" altLang="zh-CN" dirty="0" err="1"/>
              <a:t>history_ideaid,history_tradeid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freq_control_info</a:t>
            </a:r>
            <a:r>
              <a:rPr kumimoji="1" lang="zh-CN" altLang="en-US" dirty="0"/>
              <a:t>（频控信息）主要是从</a:t>
            </a:r>
            <a:r>
              <a:rPr kumimoji="1" lang="en-US" altLang="zh-CN" dirty="0" err="1"/>
              <a:t>usercenter</a:t>
            </a:r>
            <a:r>
              <a:rPr kumimoji="1" lang="zh-CN" altLang="en-US" dirty="0"/>
              <a:t>中拿频控数据，比如</a:t>
            </a:r>
            <a:r>
              <a:rPr kumimoji="1" lang="en-US" altLang="zh-CN" dirty="0" err="1"/>
              <a:t>upin_winfo_dedup</a:t>
            </a:r>
            <a:r>
              <a:rPr kumimoji="1" lang="en-US" altLang="zh-CN" dirty="0"/>
              <a:t>(</a:t>
            </a:r>
            <a:r>
              <a:rPr kumimoji="1" lang="zh-CN" altLang="en-US" dirty="0"/>
              <a:t>选词维度）、 </a:t>
            </a:r>
            <a:r>
              <a:rPr kumimoji="1" lang="en-US" altLang="zh-CN" dirty="0" err="1"/>
              <a:t>upin_ideaid_dedup</a:t>
            </a:r>
            <a:r>
              <a:rPr kumimoji="1" lang="en-US" altLang="zh-CN" dirty="0"/>
              <a:t>(</a:t>
            </a:r>
            <a:r>
              <a:rPr kumimoji="1" lang="zh-CN" altLang="en-US" dirty="0"/>
              <a:t>创意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upin_userid_dedup</a:t>
            </a:r>
            <a:r>
              <a:rPr kumimoji="1" lang="zh-CN" altLang="en-US" dirty="0"/>
              <a:t>信息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lang="en-US" altLang="zh-CN" baseline="0" dirty="0"/>
          </a:p>
          <a:p>
            <a:pPr marL="0" indent="0">
              <a:buFontTx/>
              <a:buNone/>
            </a:pPr>
            <a:r>
              <a:rPr kumimoji="1" lang="en-US" altLang="zh-CN" dirty="0" err="1"/>
              <a:t>feedproxy</a:t>
            </a:r>
            <a:r>
              <a:rPr kumimoji="1" lang="zh-CN" altLang="en-US" dirty="0"/>
              <a:t>返回的原始广告队列中</a:t>
            </a:r>
            <a:r>
              <a:rPr kumimoji="1" lang="en-US" altLang="zh-CN" dirty="0"/>
              <a:t>,</a:t>
            </a:r>
            <a:r>
              <a:rPr kumimoji="1" lang="zh-CN" altLang="en-US" dirty="0"/>
              <a:t>广告信息包括几个方面：</a:t>
            </a:r>
            <a:endParaRPr kumimoji="1" lang="en-US" altLang="zh-CN" dirty="0"/>
          </a:p>
          <a:p>
            <a:pPr marL="228600" indent="-228600">
              <a:buFontTx/>
              <a:buAutoNum type="arabicPeriod"/>
            </a:pPr>
            <a:r>
              <a:rPr kumimoji="1" lang="zh-CN" altLang="en-US" dirty="0"/>
              <a:t>广告的结构信息，包含了广告类型，</a:t>
            </a:r>
            <a:r>
              <a:rPr kumimoji="1" lang="en-US" altLang="zh-CN" dirty="0" err="1"/>
              <a:t>user_id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plan_id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idea_id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marL="228600" indent="-228600">
              <a:buFontTx/>
              <a:buAutoNum type="arabicPeriod"/>
            </a:pPr>
            <a:r>
              <a:rPr kumimoji="1" lang="en-US" altLang="zh-CN" dirty="0"/>
              <a:t>budget</a:t>
            </a:r>
            <a:r>
              <a:rPr kumimoji="1" lang="zh-CN" altLang="en-US" dirty="0"/>
              <a:t>信息和作弊信息</a:t>
            </a:r>
            <a:endParaRPr kumimoji="1" lang="en" altLang="zh-CN" dirty="0"/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最终按照不同的广告类型分别填入前卡广告、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GD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广告和其他广告队列。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dirty="0"/>
              <a:t>----------------------------------------------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Feedproxy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对不同产品线的广告分别执行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pid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级别的策略，其中主要是过滤和截断。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过滤：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freq_control_new</a:t>
            </a:r>
            <a:r>
              <a:rPr kumimoji="1" lang="en-US" altLang="zh-CN" dirty="0"/>
              <a:t> </a:t>
            </a:r>
            <a:r>
              <a:rPr kumimoji="1" lang="zh-CN" altLang="en-US" dirty="0"/>
              <a:t>频控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showninfo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upin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usercenter</a:t>
            </a:r>
            <a:r>
              <a:rPr kumimoji="1" lang="en-US" altLang="zh-CN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ocpc_plus_filter</a:t>
            </a:r>
            <a:r>
              <a:rPr kumimoji="1" lang="en-US" altLang="zh-CN" dirty="0"/>
              <a:t> </a:t>
            </a:r>
            <a:r>
              <a:rPr kumimoji="1" lang="zh-CN" altLang="en-US" dirty="0"/>
              <a:t>用户相关性过滤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overseas_user_blacklist_filter</a:t>
            </a:r>
            <a:r>
              <a:rPr kumimoji="1" lang="en-US" altLang="zh-CN" dirty="0"/>
              <a:t> </a:t>
            </a:r>
            <a:r>
              <a:rPr kumimoji="1" lang="zh-CN" altLang="en-US" dirty="0"/>
              <a:t>海外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黑名单过滤 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/>
              <a:t>long_time_user_dislike_trade2_filter </a:t>
            </a:r>
            <a:r>
              <a:rPr kumimoji="1" lang="zh-CN" altLang="en-US" dirty="0"/>
              <a:t>多次点击</a:t>
            </a:r>
            <a:r>
              <a:rPr kumimoji="1" lang="en-US" altLang="zh-CN" dirty="0"/>
              <a:t>dislike</a:t>
            </a:r>
            <a:r>
              <a:rPr kumimoji="1" lang="zh-CN" altLang="en-US" dirty="0"/>
              <a:t>行业更长时间屏蔽 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report_discript_trade_filter</a:t>
            </a:r>
            <a:r>
              <a:rPr kumimoji="1" lang="en-US" altLang="zh-CN" dirty="0"/>
              <a:t> </a:t>
            </a:r>
            <a:r>
              <a:rPr kumimoji="1" lang="zh-CN" altLang="en-US" dirty="0"/>
              <a:t>举报描述行业</a:t>
            </a: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high_freq_dislike_filter</a:t>
            </a:r>
            <a:r>
              <a:rPr kumimoji="1" lang="en-US" altLang="zh-CN" dirty="0"/>
              <a:t> </a:t>
            </a:r>
            <a:r>
              <a:rPr kumimoji="1" lang="zh-CN" altLang="en-US" dirty="0"/>
              <a:t>高频</a:t>
            </a:r>
            <a:r>
              <a:rPr kumimoji="1" lang="en-US" altLang="zh-CN" dirty="0"/>
              <a:t>dislike</a:t>
            </a:r>
            <a:r>
              <a:rPr kumimoji="1" lang="zh-CN" altLang="en-US" dirty="0"/>
              <a:t>用户不出广告 </a:t>
            </a:r>
            <a:r>
              <a:rPr kumimoji="1" lang="en-US" altLang="zh-CN" dirty="0"/>
              <a:t>(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天内，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dislike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超过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次，过滤掉所有广告</a:t>
            </a:r>
            <a:r>
              <a:rPr kumimoji="1" lang="en-US" altLang="zh-CN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截断：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feedbs_adv_same_user_idea_limit</a:t>
            </a:r>
            <a:r>
              <a:rPr kumimoji="1" lang="zh-CN" altLang="en-US" dirty="0"/>
              <a:t> 同广告主创意数控制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feedbs_adv_matchtype_sort_and_truncate</a:t>
            </a:r>
            <a:r>
              <a:rPr kumimoji="1" lang="zh-CN" altLang="en-US" dirty="0"/>
              <a:t> 同触发类型创意数控制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对各</a:t>
            </a:r>
            <a:r>
              <a:rPr kumimoji="1" lang="en-US" altLang="zh-CN" dirty="0" err="1"/>
              <a:t>pid</a:t>
            </a:r>
            <a:r>
              <a:rPr kumimoji="1" lang="zh-CN" altLang="en-US" dirty="0"/>
              <a:t>下</a:t>
            </a:r>
            <a:r>
              <a:rPr kumimoji="1" lang="en-US" altLang="zh-CN" dirty="0"/>
              <a:t>adv</a:t>
            </a:r>
            <a:r>
              <a:rPr kumimoji="1" lang="zh-CN" altLang="en-US" dirty="0"/>
              <a:t>列表进行数量阈值截断</a:t>
            </a:r>
            <a:endParaRPr kumimoji="1" lang="en-US" altLang="zh-CN" dirty="0"/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dirty="0"/>
              <a:t>前卡广告</a:t>
            </a:r>
            <a:r>
              <a:rPr lang="en-US" altLang="zh-CN" dirty="0"/>
              <a:t>: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针对泛娱乐中间页的引流广告，名为“前卡广告”，即点击后倒流到泛娱乐中间页上，且点击该广告不直接对广告主进行计费，前卡广告产品形式如下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,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brand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标记为「精选推荐」广告</a:t>
            </a:r>
            <a:endParaRPr kumimoji="1" lang="en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666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完成广告的粗选和召回后，再进行创意优选，主要涉及到</a:t>
            </a:r>
            <a:r>
              <a:rPr kumimoji="1" lang="en-US" altLang="zh-CN" dirty="0" err="1"/>
              <a:t>adrestPM</a:t>
            </a:r>
            <a:r>
              <a:rPr kumimoji="1" lang="zh-CN" altLang="en-US" dirty="0"/>
              <a:t>模块，</a:t>
            </a:r>
            <a:r>
              <a:rPr kumimoji="1" lang="en-US" altLang="zh-CN" dirty="0" err="1"/>
              <a:t>adrestPM</a:t>
            </a:r>
            <a:r>
              <a:rPr kumimoji="1" lang="zh-CN" altLang="en-US" dirty="0"/>
              <a:t>的作用是：与</a:t>
            </a:r>
            <a:r>
              <a:rPr kumimoji="1" lang="en-US" altLang="zh-CN" dirty="0" err="1"/>
              <a:t>adrest</a:t>
            </a:r>
            <a:r>
              <a:rPr kumimoji="1" lang="zh-CN" altLang="en-US" dirty="0"/>
              <a:t>交互，获取物料和样式，程序化广告，进行创意优选。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在准备请求阶段，遍历原始广告列表，填充请求信息。</a:t>
            </a:r>
            <a:endParaRPr kumimoji="1" lang="en-US" altLang="zh-CN" dirty="0"/>
          </a:p>
          <a:p>
            <a:pPr lvl="0"/>
            <a:endParaRPr kumimoji="1" lang="en-US" altLang="zh-CN" dirty="0"/>
          </a:p>
          <a:p>
            <a:pPr lvl="0"/>
            <a:r>
              <a:rPr kumimoji="1" lang="zh-CN" altLang="en-US" dirty="0"/>
              <a:t>解析</a:t>
            </a:r>
            <a:r>
              <a:rPr kumimoji="1" lang="en-US" altLang="zh-CN" dirty="0"/>
              <a:t>response</a:t>
            </a:r>
            <a:r>
              <a:rPr kumimoji="1" lang="zh-CN" altLang="en-US" dirty="0"/>
              <a:t>的处理有：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首先获取样式的白名单，之后</a:t>
            </a:r>
            <a:r>
              <a:rPr kumimoji="1" lang="zh-CN" altLang="en-US" sz="1200" dirty="0"/>
              <a:t>通过</a:t>
            </a:r>
            <a:r>
              <a:rPr kumimoji="1" lang="en-US" altLang="zh-CN" sz="1200" dirty="0" err="1"/>
              <a:t>idea_id</a:t>
            </a:r>
            <a:r>
              <a:rPr kumimoji="1" lang="zh-CN" altLang="en-US" sz="1200" dirty="0"/>
              <a:t>查词表</a:t>
            </a:r>
            <a:r>
              <a:rPr kumimoji="1" lang="zh-CN" altLang="en-US" dirty="0"/>
              <a:t>确定程序化所处阶段</a:t>
            </a:r>
            <a:r>
              <a:rPr kumimoji="1" lang="zh-CN" altLang="en-US" sz="1200" dirty="0"/>
              <a:t>（填充：</a:t>
            </a:r>
            <a:r>
              <a:rPr kumimoji="1" lang="en" altLang="zh-CN" sz="1200" dirty="0"/>
              <a:t>adv-&gt;</a:t>
            </a:r>
            <a:r>
              <a:rPr kumimoji="1" lang="en" altLang="zh-CN" sz="1200" dirty="0" err="1"/>
              <a:t>prog_stage</a:t>
            </a:r>
            <a:r>
              <a:rPr kumimoji="1" lang="zh-CN" altLang="en-US" sz="1200" dirty="0"/>
              <a:t>、</a:t>
            </a:r>
            <a:r>
              <a:rPr kumimoji="1" lang="en" altLang="zh-CN" sz="1200" dirty="0"/>
              <a:t>adv-&gt;</a:t>
            </a:r>
            <a:r>
              <a:rPr kumimoji="1" lang="en" altLang="zh-CN" sz="1200" dirty="0" err="1"/>
              <a:t>stage_rand_prob</a:t>
            </a:r>
            <a:r>
              <a:rPr kumimoji="1" lang="zh-CN" altLang="en-US" sz="1200" dirty="0"/>
              <a:t>）</a:t>
            </a:r>
            <a:endParaRPr kumimoji="1" lang="en-US" altLang="zh-CN" sz="1200" dirty="0"/>
          </a:p>
          <a:p>
            <a:pPr lvl="0"/>
            <a:r>
              <a:rPr kumimoji="1" lang="zh-CN" altLang="en-US" sz="1200" dirty="0"/>
              <a:t>之后处理非闪投广告的样式信息，获取物料。组合程序化创意物料。</a:t>
            </a:r>
            <a:endParaRPr kumimoji="1" lang="en-US" altLang="zh-CN" sz="1200" dirty="0"/>
          </a:p>
          <a:p>
            <a:pPr lvl="0"/>
            <a:r>
              <a:rPr kumimoji="1" lang="zh-CN" altLang="en-US" sz="1200" dirty="0"/>
              <a:t>根据配置决定走</a:t>
            </a:r>
            <a:r>
              <a:rPr kumimoji="1" lang="en-US" altLang="zh-CN" sz="1200" dirty="0"/>
              <a:t>random</a:t>
            </a:r>
            <a:r>
              <a:rPr kumimoji="1" lang="zh-CN" altLang="en-US" sz="1200" dirty="0"/>
              <a:t>还是创意优选。选定标题视频图片和组合关系。</a:t>
            </a: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------------------------------------------</a:t>
            </a:r>
          </a:p>
          <a:p>
            <a:r>
              <a:rPr lang="zh-CN" altLang="en-US" dirty="0">
                <a:effectLst/>
              </a:rPr>
              <a:t>具体来说，对返回结果的处理：</a:t>
            </a:r>
          </a:p>
          <a:p>
            <a:r>
              <a:rPr lang="en-US" altLang="zh-CN" dirty="0">
                <a:effectLst/>
              </a:rPr>
              <a:t>1.</a:t>
            </a:r>
            <a:r>
              <a:rPr lang="zh-CN" altLang="en-US" dirty="0">
                <a:effectLst/>
              </a:rPr>
              <a:t>获取当前请求</a:t>
            </a:r>
            <a:r>
              <a:rPr lang="en-US" altLang="zh-CN" dirty="0" err="1">
                <a:effectLst/>
              </a:rPr>
              <a:t>mt</a:t>
            </a:r>
            <a:r>
              <a:rPr lang="zh-CN" altLang="en-US" dirty="0">
                <a:effectLst/>
              </a:rPr>
              <a:t>用于过滤：</a:t>
            </a:r>
          </a:p>
          <a:p>
            <a:r>
              <a:rPr lang="en-US" altLang="zh-CN" dirty="0">
                <a:effectLst/>
              </a:rPr>
              <a:t>2.</a:t>
            </a:r>
            <a:r>
              <a:rPr lang="zh-CN" altLang="en-US" dirty="0">
                <a:effectLst/>
              </a:rPr>
              <a:t>解析得到的元素物料</a:t>
            </a:r>
          </a:p>
          <a:p>
            <a:pPr marL="228600" lvl="0" indent="-228600">
              <a:buFont typeface="+mj-ea"/>
              <a:buAutoNum type="circleNumDbPlain"/>
            </a:pPr>
            <a:r>
              <a:rPr lang="zh-CN" altLang="en-US" dirty="0">
                <a:effectLst/>
              </a:rPr>
              <a:t>解析返回的元素结果：得到当前广告所有的元素</a:t>
            </a:r>
            <a:r>
              <a:rPr lang="en-US" altLang="zh-CN" dirty="0">
                <a:effectLst/>
              </a:rPr>
              <a:t>title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 err="1">
                <a:effectLst/>
              </a:rPr>
              <a:t>csid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video</a:t>
            </a:r>
            <a:r>
              <a:rPr lang="zh-CN" altLang="en-US" dirty="0">
                <a:effectLst/>
              </a:rPr>
              <a:t>、使用</a:t>
            </a:r>
            <a:r>
              <a:rPr lang="en-US" altLang="zh-CN" dirty="0">
                <a:effectLst/>
              </a:rPr>
              <a:t>key</a:t>
            </a:r>
            <a:r>
              <a:rPr lang="zh-CN" altLang="en-US" dirty="0">
                <a:effectLst/>
              </a:rPr>
              <a:t>为</a:t>
            </a:r>
            <a:r>
              <a:rPr lang="en-US" altLang="zh-CN" dirty="0" err="1">
                <a:effectLst/>
              </a:rPr>
              <a:t>elem_id</a:t>
            </a:r>
            <a:r>
              <a:rPr lang="zh-CN" altLang="en-US" dirty="0">
                <a:effectLst/>
              </a:rPr>
              <a:t>签名</a:t>
            </a:r>
            <a:r>
              <a:rPr lang="en-US" altLang="zh-CN" dirty="0">
                <a:effectLst/>
              </a:rPr>
              <a:t>map</a:t>
            </a:r>
            <a:r>
              <a:rPr lang="zh-CN" altLang="en-US" dirty="0">
                <a:effectLst/>
              </a:rPr>
              <a:t>分开存储以便后续使用，同时对三种元素频控</a:t>
            </a:r>
            <a:r>
              <a:rPr lang="en-US" altLang="zh-CN" dirty="0">
                <a:effectLst/>
              </a:rPr>
              <a:t>24</a:t>
            </a:r>
            <a:r>
              <a:rPr lang="zh-CN" altLang="en-US" dirty="0">
                <a:effectLst/>
              </a:rPr>
              <a:t>小时；</a:t>
            </a:r>
          </a:p>
          <a:p>
            <a:pPr marL="228600" lvl="0" indent="-228600">
              <a:buFont typeface="+mj-ea"/>
              <a:buAutoNum type="circleNumDbPlain"/>
            </a:pPr>
            <a:r>
              <a:rPr lang="zh-CN" altLang="en-US" dirty="0">
                <a:effectLst/>
              </a:rPr>
              <a:t>分</a:t>
            </a:r>
            <a:r>
              <a:rPr lang="en-US" altLang="zh-CN" dirty="0" err="1">
                <a:effectLst/>
              </a:rPr>
              <a:t>etype</a:t>
            </a:r>
            <a:r>
              <a:rPr lang="zh-CN" altLang="en-US" dirty="0">
                <a:effectLst/>
              </a:rPr>
              <a:t>存放元素</a:t>
            </a:r>
            <a:r>
              <a:rPr lang="en-US" altLang="zh-CN" dirty="0">
                <a:effectLst/>
              </a:rPr>
              <a:t>:</a:t>
            </a:r>
            <a:r>
              <a:rPr lang="zh-CN" altLang="en-US" dirty="0">
                <a:effectLst/>
              </a:rPr>
              <a:t>根据上面的结果将三元素经过过滤分类型（标题、图片、视频）存储在</a:t>
            </a:r>
            <a:r>
              <a:rPr lang="en-US" altLang="zh-CN" dirty="0">
                <a:effectLst/>
              </a:rPr>
              <a:t>list</a:t>
            </a:r>
            <a:r>
              <a:rPr lang="zh-CN" altLang="en-US" dirty="0">
                <a:effectLst/>
              </a:rPr>
              <a:t>中，用于后续叉乘组合</a:t>
            </a:r>
          </a:p>
          <a:p>
            <a:pPr marL="228600" lvl="0" indent="-228600">
              <a:buFont typeface="+mj-ea"/>
              <a:buAutoNum type="circleNumDbPlain"/>
            </a:pPr>
            <a:r>
              <a:rPr lang="zh-CN" altLang="en-US" dirty="0">
                <a:effectLst/>
              </a:rPr>
              <a:t>样式处理阶段：元素补充和过滤，请求离线数据</a:t>
            </a:r>
            <a:r>
              <a:rPr lang="en-US" altLang="zh-CN" dirty="0" err="1">
                <a:effectLst/>
              </a:rPr>
              <a:t>xbox</a:t>
            </a:r>
            <a:r>
              <a:rPr lang="zh-CN" altLang="en-US" dirty="0">
                <a:effectLst/>
              </a:rPr>
              <a:t>类型转置对返回的元素补充样式过滤和视频时长过滤；</a:t>
            </a:r>
          </a:p>
          <a:p>
            <a:r>
              <a:rPr lang="en-US" altLang="zh-CN" dirty="0">
                <a:effectLst/>
              </a:rPr>
              <a:t>3.</a:t>
            </a:r>
            <a:r>
              <a:rPr lang="zh-CN" altLang="en-US" dirty="0">
                <a:effectLst/>
              </a:rPr>
              <a:t>创意处理逻辑：</a:t>
            </a:r>
          </a:p>
          <a:p>
            <a:pPr marL="228600" lvl="0" indent="-228600">
              <a:buFont typeface="+mj-ea"/>
              <a:buAutoNum type="circleNumDbPlain"/>
            </a:pPr>
            <a:r>
              <a:rPr lang="zh-CN" altLang="en-US" dirty="0">
                <a:effectLst/>
              </a:rPr>
              <a:t>对于一阶组合采用词表的方式获取</a:t>
            </a:r>
            <a:r>
              <a:rPr lang="en-US" altLang="zh-CN" dirty="0" err="1">
                <a:effectLst/>
              </a:rPr>
              <a:t>com_q</a:t>
            </a:r>
            <a:r>
              <a:rPr lang="zh-CN" altLang="en-US" dirty="0">
                <a:effectLst/>
              </a:rPr>
              <a:t>进行排序，并按</a:t>
            </a:r>
            <a:r>
              <a:rPr lang="en-US" altLang="zh-CN" dirty="0">
                <a:effectLst/>
              </a:rPr>
              <a:t>quota</a:t>
            </a:r>
            <a:r>
              <a:rPr lang="zh-CN" altLang="en-US" dirty="0">
                <a:effectLst/>
              </a:rPr>
              <a:t>（</a:t>
            </a:r>
            <a:r>
              <a:rPr lang="en-US" altLang="zh-CN" dirty="0">
                <a:effectLst/>
              </a:rPr>
              <a:t>20</a:t>
            </a:r>
            <a:r>
              <a:rPr lang="zh-CN" altLang="en-US" dirty="0">
                <a:effectLst/>
              </a:rPr>
              <a:t>）进行截断，用随机一个概率选择大于阈值的一阶组合作为本广告的创意；</a:t>
            </a:r>
          </a:p>
          <a:p>
            <a:pPr marL="228600" lvl="0" indent="-228600">
              <a:buFont typeface="+mj-ea"/>
              <a:buAutoNum type="circleNumDbPlain"/>
            </a:pPr>
            <a:r>
              <a:rPr lang="zh-CN" altLang="en-US" dirty="0">
                <a:effectLst/>
              </a:rPr>
              <a:t>对于二阶组合，封装请求</a:t>
            </a:r>
            <a:r>
              <a:rPr lang="en-US" altLang="zh-CN" dirty="0" err="1">
                <a:effectLst/>
              </a:rPr>
              <a:t>mtq</a:t>
            </a:r>
            <a:r>
              <a:rPr lang="zh-CN" altLang="en-US" dirty="0">
                <a:effectLst/>
              </a:rPr>
              <a:t>，选择最优的创意</a:t>
            </a:r>
          </a:p>
          <a:p>
            <a:pPr lvl="0"/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------------------------------------------</a:t>
            </a:r>
          </a:p>
          <a:p>
            <a:pPr marL="0" indent="0">
              <a:buFontTx/>
              <a:buNone/>
            </a:pP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Adrest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feedbs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有什么区别：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drest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feedbs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分别负责不同的广告样式，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feedbs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返回的为基础广告样式，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adrest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负责组件广告样式，比如小程序、电话组件。目前正在做广告样式自动降级，即如果请求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adrest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无返回，在允许的情况下使用基础广告样式。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------------------------------------------</a:t>
            </a:r>
          </a:p>
          <a:p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adreset_process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模块除了程序化创意逻辑之外还有其他业务逻辑吗？</a:t>
            </a:r>
          </a:p>
          <a:p>
            <a:r>
              <a:rPr lang="zh-CN" altLang="en-US" dirty="0">
                <a:effectLst/>
              </a:rPr>
              <a:t>答：除了程序化创意获取物料逻辑之外，还有</a:t>
            </a:r>
            <a:r>
              <a:rPr lang="zh-CN" altLang="en-US" b="1" dirty="0">
                <a:effectLst/>
              </a:rPr>
              <a:t>自定义广告获取组件的逻辑</a:t>
            </a:r>
            <a:r>
              <a:rPr lang="zh-CN" altLang="en-US" dirty="0">
                <a:effectLst/>
              </a:rPr>
              <a:t>，对</a:t>
            </a:r>
            <a:r>
              <a:rPr lang="zh-CN" altLang="en-US" b="1" dirty="0">
                <a:effectLst/>
              </a:rPr>
              <a:t>高级样式的处理逻辑</a:t>
            </a:r>
            <a:r>
              <a:rPr lang="zh-CN" altLang="en-US" dirty="0">
                <a:effectLst/>
              </a:rPr>
              <a:t>以及对需要</a:t>
            </a:r>
            <a:r>
              <a:rPr lang="zh-CN" altLang="en-US" b="1" dirty="0">
                <a:effectLst/>
              </a:rPr>
              <a:t>图像增强的</a:t>
            </a:r>
            <a:r>
              <a:rPr lang="en-US" altLang="zh-CN" b="1" dirty="0" err="1">
                <a:effectLst/>
              </a:rPr>
              <a:t>adv</a:t>
            </a:r>
            <a:r>
              <a:rPr lang="zh-CN" altLang="en-US" b="1" dirty="0">
                <a:effectLst/>
              </a:rPr>
              <a:t>的</a:t>
            </a:r>
            <a:r>
              <a:rPr lang="en-US" altLang="zh-CN" b="1" dirty="0" err="1">
                <a:effectLst/>
              </a:rPr>
              <a:t>csid</a:t>
            </a:r>
            <a:r>
              <a:rPr lang="zh-CN" altLang="en-US" dirty="0">
                <a:effectLst/>
              </a:rPr>
              <a:t>进行替换。</a:t>
            </a: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effectLst/>
              </a:rPr>
              <a:t>adrest</a:t>
            </a:r>
            <a:r>
              <a:rPr lang="zh-CN" altLang="en-US" dirty="0">
                <a:effectLst/>
              </a:rPr>
              <a:t>主要是获取所有的物料，具体的物料包括两部分：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）广告主提供的全量的标题、图片、视频等；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）进行程序化需要的组件样式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23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创意优选之后，进入到机制策略阶段，首先需要需要了解的是策略的划分。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Feedbs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pamixer</a:t>
            </a:r>
            <a:r>
              <a:rPr kumimoji="1" lang="zh-CN" altLang="en-US" dirty="0"/>
              <a:t>等返回广告初选队列后，</a:t>
            </a:r>
            <a:r>
              <a:rPr kumimoji="1" lang="en-US" altLang="zh-CN" dirty="0" err="1"/>
              <a:t>Feedproxy</a:t>
            </a:r>
            <a:r>
              <a:rPr kumimoji="1" lang="zh-CN" altLang="en-US" dirty="0"/>
              <a:t>会对广告队列进行</a:t>
            </a:r>
            <a:r>
              <a:rPr kumimoji="1" lang="en-US" altLang="zh-CN" dirty="0" err="1"/>
              <a:t>pid</a:t>
            </a:r>
            <a:r>
              <a:rPr kumimoji="1" lang="zh-CN" altLang="en-US" dirty="0"/>
              <a:t>级别的策略处理。</a:t>
            </a:r>
            <a:endParaRPr kumimoji="1" lang="en-US" altLang="zh-CN" dirty="0"/>
          </a:p>
          <a:p>
            <a:r>
              <a:rPr kumimoji="1" lang="en-US" altLang="zh-CN" dirty="0"/>
              <a:t>strategy</a:t>
            </a:r>
            <a:r>
              <a:rPr kumimoji="1" lang="zh-CN" altLang="en-US" dirty="0"/>
              <a:t>模块会以插件的形式对</a:t>
            </a:r>
            <a:r>
              <a:rPr kumimoji="1" lang="en-US" altLang="zh-CN" dirty="0" err="1"/>
              <a:t>feedproxy</a:t>
            </a:r>
            <a:r>
              <a:rPr kumimoji="1" lang="zh-CN" altLang="en-US" dirty="0"/>
              <a:t>返回的广告进行</a:t>
            </a:r>
            <a:r>
              <a:rPr kumimoji="1" lang="en-US" altLang="zh-CN" dirty="0" err="1"/>
              <a:t>gid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sid</a:t>
            </a:r>
            <a:r>
              <a:rPr kumimoji="1" lang="zh-CN" altLang="en-US" dirty="0"/>
              <a:t>级别的策略处理。通过</a:t>
            </a:r>
            <a:r>
              <a:rPr kumimoji="1" lang="en-US" altLang="zh-CN" dirty="0" err="1"/>
              <a:t>strategyPluginManager</a:t>
            </a:r>
            <a:r>
              <a:rPr kumimoji="1" lang="zh-CN" altLang="en-US" dirty="0"/>
              <a:t>管理插件，配置文件</a:t>
            </a:r>
            <a:r>
              <a:rPr kumimoji="1"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strategy_plugin.conf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顺序调用插件，用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alive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判断是否生效。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插件的详细介绍会在第四部分进行。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------------------------------------------------</a:t>
            </a:r>
          </a:p>
          <a:p>
            <a:r>
              <a:rPr kumimoji="1" lang="zh-CN" altLang="en-US" dirty="0"/>
              <a:t>为什么要分三个级别</a:t>
            </a:r>
            <a:r>
              <a:rPr kumimoji="1" lang="en-US" altLang="zh-CN" dirty="0" err="1"/>
              <a:t>pid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gid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cid</a:t>
            </a:r>
            <a:r>
              <a:rPr kumimoji="1" lang="zh-CN" altLang="en-US" dirty="0"/>
              <a:t>进行处理</a:t>
            </a:r>
            <a:endParaRPr kumimoji="1" lang="en-US" altLang="zh-CN" dirty="0"/>
          </a:p>
          <a:p>
            <a:r>
              <a:rPr lang="en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product_id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。产品线级别的策略，比如手百和闪投会有不同的策略，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Feedproxy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FeedBS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返回广告进行用户体验层面的过滤及截断控制，相当于一级漏斗，不影响最终排序。可以区分后续使用的策略。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：检索线级别。实现基本的准入、请求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等操作，</a:t>
            </a:r>
            <a:r>
              <a:rPr lang="en-US" altLang="zh-CN" sz="1200" b="1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gid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策略也不直接影响最终排序。但是所请求的预估值和所设置的系数都会在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srcid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级别策略发生作用，影响最终排序。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Srcid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：广告位。不同广告位不同配置，实现更具体的广告过滤，消费和排序，是用的比较多的广告策略插件。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25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最后就是后处理部分。分为两个模块。</a:t>
            </a:r>
            <a:endParaRPr kumimoji="1" lang="en-US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PostProcessModule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模块中，进行截断打包和添加计费串。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reponseProcessModule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模块中进行打包并返回数据，记录监控和各种日志。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PostPM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</a:t>
            </a:r>
            <a:r>
              <a:rPr kumimoji="1" lang="zh-Hans" altLang="en-US" dirty="0"/>
              <a:t>多队列</a:t>
            </a:r>
            <a:r>
              <a:rPr kumimoji="1" lang="en" altLang="zh-CN" dirty="0" err="1"/>
              <a:t>pv</a:t>
            </a:r>
            <a:r>
              <a:rPr kumimoji="1" lang="zh-CN" altLang="en-US" dirty="0"/>
              <a:t>级</a:t>
            </a:r>
            <a:r>
              <a:rPr kumimoji="1" lang="zh-CN" altLang="en-US" b="0" dirty="0"/>
              <a:t>广告进行截断：累加计算截断数并进行截断。</a:t>
            </a:r>
            <a:endParaRPr kumimoji="1"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dirty="0"/>
              <a:t>根据广告的</a:t>
            </a:r>
            <a:r>
              <a:rPr kumimoji="1" lang="en-US" altLang="zh-CN" b="0" dirty="0" err="1"/>
              <a:t>cmatch</a:t>
            </a:r>
            <a:r>
              <a:rPr kumimoji="1" lang="zh-CN" altLang="en-US" b="0" dirty="0"/>
              <a:t>和数据源</a:t>
            </a:r>
            <a:r>
              <a:rPr kumimoji="1" lang="en-US" altLang="zh-CN" b="0" dirty="0" err="1"/>
              <a:t>cmatch</a:t>
            </a:r>
            <a:r>
              <a:rPr kumimoji="1" lang="zh-CN" altLang="en-US" b="0" dirty="0"/>
              <a:t>的匹配规则</a:t>
            </a:r>
            <a:r>
              <a:rPr kumimoji="1" lang="en-US" altLang="zh-CN" b="0" dirty="0"/>
              <a:t>, </a:t>
            </a:r>
            <a:r>
              <a:rPr kumimoji="1" lang="zh-CN" altLang="en-US" b="0" dirty="0"/>
              <a:t>原始广告队列中的广告被分配到不同的队列中。</a:t>
            </a:r>
            <a:endParaRPr kumimoji="1" lang="en-US" altLang="zh-CN" b="0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包装点击串。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>
              <a:spcAft>
                <a:spcPts val="0"/>
              </a:spcAft>
            </a:pPr>
            <a:r>
              <a:rPr lang="en" altLang="zh-CN" sz="2000" b="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zh-CN" altLang="en-US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域：加密且</a:t>
            </a:r>
            <a:r>
              <a:rPr lang="en" altLang="zh-CN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base64</a:t>
            </a:r>
            <a:r>
              <a:rPr lang="zh-CN" altLang="en-US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编码</a:t>
            </a:r>
            <a:r>
              <a:rPr lang="en-US" altLang="zh-CN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zh-CN" altLang="en-US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主要为广告的基本信息，如</a:t>
            </a:r>
            <a:r>
              <a:rPr lang="en" altLang="zh-CN" sz="2000" b="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planid,unitid</a:t>
            </a:r>
            <a:r>
              <a:rPr lang="zh-CN" altLang="en-US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等，基本来源于业务端， </a:t>
            </a:r>
            <a:r>
              <a:rPr lang="en" altLang="zh-CN" sz="2000" b="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rcv</a:t>
            </a:r>
            <a:r>
              <a:rPr lang="zh-CN" altLang="en-US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模块计费</a:t>
            </a:r>
            <a:endParaRPr lang="en-US" altLang="zh-CN" sz="2000" b="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algn="l">
              <a:spcAft>
                <a:spcPts val="0"/>
              </a:spcAft>
            </a:pPr>
            <a:r>
              <a:rPr lang="en" altLang="zh-CN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zh-CN" altLang="en-US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域：压缩并</a:t>
            </a:r>
            <a:r>
              <a:rPr lang="en" altLang="zh-CN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base64</a:t>
            </a:r>
            <a:r>
              <a:rPr lang="zh-CN" altLang="en-US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编码，主要为跳转</a:t>
            </a:r>
            <a:r>
              <a:rPr lang="en" altLang="zh-CN" sz="2000" b="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url</a:t>
            </a:r>
            <a:r>
              <a:rPr lang="en" altLang="zh-CN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计费名等</a:t>
            </a:r>
            <a:r>
              <a:rPr lang="en-US" altLang="zh-CN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</a:t>
            </a:r>
            <a:r>
              <a:rPr lang="zh-CN" altLang="en-US" sz="2000" b="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实现跳转</a:t>
            </a:r>
            <a:r>
              <a:rPr lang="en" altLang="zh-CN" sz="20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url</a:t>
            </a:r>
            <a:endParaRPr lang="en-US" altLang="zh-CN" sz="2000" b="0" kern="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algn="l">
              <a:spcAft>
                <a:spcPts val="0"/>
              </a:spcAft>
            </a:pP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k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域：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base64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编码，主要为</a:t>
            </a:r>
            <a:r>
              <a:rPr lang="en" altLang="zh-CN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term,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模板名，</a:t>
            </a:r>
            <a:r>
              <a:rPr lang="en" altLang="zh-CN" sz="2000" kern="0" dirty="0" err="1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cmatch</a:t>
            </a:r>
            <a:r>
              <a:rPr lang="zh-CN" altLang="en-US" sz="2000" kern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等，存储统计各种扩展信息</a:t>
            </a:r>
          </a:p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几种日志信息：</a:t>
            </a:r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Feedas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模块中涉及到的日志为烽燧、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烽燧日志：主要是记录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feedas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与上下游处理时间、函数级别时间；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：主要是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上游请求、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upin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交互、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、监控、广告、闪投等相关的字段信息</a:t>
            </a:r>
            <a:r>
              <a:rPr lang="zh-CN" altLang="zh-CN" dirty="0">
                <a:effectLst/>
              </a:rPr>
              <a:t> </a:t>
            </a:r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asplog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：是流量进出的重要日志，记录了几乎和广告有关的所有内容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1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第一部分是</a:t>
            </a:r>
            <a:r>
              <a:rPr lang="en-US" altLang="zh-CN" dirty="0"/>
              <a:t>Feed</a:t>
            </a:r>
            <a:r>
              <a:rPr lang="zh-CN" altLang="en-US" dirty="0"/>
              <a:t>广告投放的整体架构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89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现在主要介绍</a:t>
            </a:r>
            <a:r>
              <a:rPr lang="en-US" altLang="zh-CN" dirty="0"/>
              <a:t>strategy</a:t>
            </a:r>
            <a:r>
              <a:rPr lang="zh-CN" altLang="en-US" dirty="0"/>
              <a:t>插件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00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admit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：主要负责业务准入，不过目前实际上已经没有使用了。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data_prepare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主要目标是为后期的策略提供数据准备和状态信息，后期对广告处理的主要依据是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值和不同的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cmatch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中配置文件的不同参数，因此在这一阶段插件的目的就是设置参数和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值，如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set_status_before_predictor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将会对每一个广告是否使用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值，使用的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值的模型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等参数进行设置，然后通过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interact_with_predictor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或者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send_predictor_async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异步）向观星进行请求并获得对应的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值，还有一些信息可能要到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中去获取，这就涉及到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interact_with_xobx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函数与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进行交互，另外在数据准备的过程中并非直接获得参数和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值就可以了，还需要根据配置进行调整如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richq_control_v7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函数就有这样的控制过程。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prepare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仍然是准备阶段，不过不再是以数据准备为主，而是根据配置对于重要参数进行调整，如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set_status_mul_src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函数将设置最低出价和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bid_ratio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bid_ratio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将在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smart_bid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被使用，直接影响广告主的出价，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transfer_ratio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则会对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进行调整，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是判断广告质量的依据，因此必须力求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准确。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smart_bid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前期准备完成之后便进入调价阶段，调价的目的是保护广告主的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roi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对于不同质量的广告和不同的流量，广告的转化率是不一样的，因此对于不好的流量应该对广告主进行降价打折，这时会根据不同情况对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bid_ratio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进行调整，然后以广告主的出价乘以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bid_ratio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作为最终的出价（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user_smart_bid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对与不同的广告有不同的调价方式，如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广告使用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ocpc_bid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convq_smart_bid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即针对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模式和转化率进行调价，针对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bes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流量有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bes_smart_bid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函数进行调价等；在经过了调价阶段后，每一个广告都有一个与之对应的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这个调整之后的出价在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cpc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模式下不允许大于广告主出价，在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模式第二阶段可以大于广告主出价，因为第二阶段的出价会根据广告的转化率调整的，即使价格高，广告主也更有可能获得收益。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filter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在每一个广告都有一个出价之后，便进入广告的过滤阶段；过滤的目的是将不符合条件的广告过滤掉，比如该广告在黑名单中（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blacklist_status_filter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该广告的样式不符合广告位（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mt_filter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该广告的质量在（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在阈值以外等，经过过滤阶段后，可以保证广告队列中剩余的广告每一个都符合展现的标准，都可以展现。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budget_control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预算控制阶段的一部分实际上会在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filter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里实现，预算控制的目的是控制广告主预算消耗的速度，如果某个广告主的广告展现的多，那么它的预算消耗的就快，因此预算控制实际上也是对广告主的广告进行删除和过滤，即使这个广告符合要求，但处于预算的考虑也可能不展示这个广告，预算控制有三种模式：其中标准模式不做任何处理，加速模式会在过滤阶段调低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的阈值，让更多的广告符合条件，获得更多展现；匀速控制则在该阶段进行，它会对投放速度进行控制保证广告在一段时间内均匀的展现。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dedup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去重阶段，去重阶段的目的是不要在一次展现中出现相同的广告，这里的相同不一定是指完全一致，而是有各个维度如创意（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idea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计划（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plan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等；因此在这一阶段根据去重的维度，会对每个广告位的广告队列进行排序，依据是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将质量高的广告排在前面，然后将质量不是那么高而且重复的部分删除。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price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到了这里已经有了一个可以展现的且对应有出价的广告队列，那么需要对广告进行计费；计费与广告的出价并不一致，具体有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vcg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gsp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两种计费方式，这两种计费方式的最后收费都可以通过广告的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算出，同时这一阶段还会有一个最低收费的限制（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calc_mincpm_price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即对展现价值的最低估计，收费不可低于这个最低值。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truncate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现在有了广告队列，价格；可是一次广告请求不能将返回的符合条件的广告全部展现，这里就需要对排序在后面的广告进行截断，排序的原则同样是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高的在前；最终得到可以展现的广告队列。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其中</a:t>
            </a:r>
            <a:r>
              <a:rPr lang="en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badcase_filter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adv_position_change_retro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</a:t>
            </a:r>
            <a:r>
              <a:rPr lang="en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cmatch545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所特有的</a:t>
            </a:r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8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由于</a:t>
            </a:r>
            <a:r>
              <a:rPr lang="en-US" altLang="zh-CN" dirty="0">
                <a:effectLst/>
              </a:rPr>
              <a:t>admit</a:t>
            </a:r>
            <a:r>
              <a:rPr lang="zh-CN" altLang="en-US" dirty="0">
                <a:effectLst/>
              </a:rPr>
              <a:t>策略插件都处于关闭状态，所以跳过；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接下来是</a:t>
            </a:r>
            <a:r>
              <a:rPr lang="en-US" altLang="zh-CN" dirty="0" err="1">
                <a:effectLst/>
              </a:rPr>
              <a:t>gid</a:t>
            </a:r>
            <a:r>
              <a:rPr lang="zh-CN" altLang="en-US" dirty="0">
                <a:effectLst/>
              </a:rPr>
              <a:t>阶段的第二个策略</a:t>
            </a:r>
            <a:r>
              <a:rPr lang="en-US" altLang="zh-CN" dirty="0" err="1">
                <a:effectLst/>
              </a:rPr>
              <a:t>data_prepare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data_prepare</a:t>
            </a:r>
            <a:r>
              <a:rPr lang="zh-CN" altLang="en-US" dirty="0">
                <a:effectLst/>
              </a:rPr>
              <a:t>阶段分为四个大部分。</a:t>
            </a: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请求观星前的准备：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early_trans_miniprogram_format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小程序相关，获取小程序样式所需字段（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miniProgramType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appKey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pagePath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序列化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process_xbox_before_predictor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请求观星前并行请求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获取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imageuserq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process_positionq_before_predictor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feedpositionq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预处理，对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predictor_advlists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['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feedpositionq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']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根据下面逗号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split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列表长度，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alloc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adv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每个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adv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设置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rank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position_step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process_imageq_before_predictor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：、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程序化创意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逻辑：如果广告未经处理，删掉；通过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选出的组合，不请求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imageq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程序化创意第一阶段，跳过请求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imageq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广告物料通过第一阶段获取，不请求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mtq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没有提取图片且没有备选图片，删掉；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非程序化创意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逻辑：如果广告主自提物料和推荐图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pk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广告主物料、推荐图分别得到最大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imageq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找到最大的给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adv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内容投放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pk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编辑图优选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pk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process_newstyle_before_predictor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组件样式白名单过滤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set_video_tag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打上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video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标签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process_virtual_mt_before_predictor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筛选出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app version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不低于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min_app_version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mt_id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net_type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均与配置一致的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virtual_mt_ids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set_status_before_predictor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请求观星前的准备工作，主要是填充各个系数和、配置以及广告相关的信息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请求观星、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customercenter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send_predictor_async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并行请求观星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send_customercenter_async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异步请求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customercenter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发送客户中心请求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send_smallapp_judge_async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不清楚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interact_with_xbox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与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交互，请求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material_select_table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Rigq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imageuserq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等待观星返回过程：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set_richq_v5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构建并查集，检查广告丰富度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set_status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初始化参数，填充各种系数及预估值的默认值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观星返回：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recv_customercenter_async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接收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customercenter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返回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recv_smallapp_judge_async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recv_predictor_async_new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接收观星返回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set_status_new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在观星返回之后初始化参数，设置广告属性，例如一些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阈值等。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更新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&amp;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orig_ctrq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观星值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&lt;=0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时使用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bsq_value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填充）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更新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clkq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&amp;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orig_clkq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观星值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&lt;=0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时，使用配置默认值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500000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更新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minbid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及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clkq_minbid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更新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orig_roiq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process_positionq_after_predictor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已关闭，填充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positionq_rank_pos_map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数据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ocpx_process_post_predictor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ctrcvr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模型一次产出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个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控制用单独的两个模型还是用这个模型的产出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richq_control_v7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丰富度控制，淘汰比上个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richq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小的广告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process_imageq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已关闭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q_calibration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k12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roiq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进行校准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set_user_trade_new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设置使用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MEG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行业词表的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trade1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trade2</a:t>
            </a:r>
          </a:p>
          <a:p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024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由于</a:t>
            </a:r>
            <a:r>
              <a:rPr lang="en-US" altLang="zh-CN" dirty="0">
                <a:effectLst/>
              </a:rPr>
              <a:t>admit</a:t>
            </a:r>
            <a:r>
              <a:rPr lang="zh-CN" altLang="en-US" dirty="0">
                <a:effectLst/>
              </a:rPr>
              <a:t>策略插件都处于关闭状态，所以跳过；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接下来是</a:t>
            </a:r>
            <a:r>
              <a:rPr lang="en-US" altLang="zh-CN" dirty="0" err="1">
                <a:effectLst/>
              </a:rPr>
              <a:t>gid</a:t>
            </a:r>
            <a:r>
              <a:rPr lang="zh-CN" altLang="en-US" dirty="0">
                <a:effectLst/>
              </a:rPr>
              <a:t>阶段的第二个策略</a:t>
            </a:r>
            <a:r>
              <a:rPr lang="en-US" altLang="zh-CN" dirty="0" err="1">
                <a:effectLst/>
              </a:rPr>
              <a:t>data_prepare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data_prepare</a:t>
            </a:r>
            <a:r>
              <a:rPr lang="zh-CN" altLang="en-US" dirty="0">
                <a:effectLst/>
              </a:rPr>
              <a:t>阶段分为四个大部分。</a:t>
            </a: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请求观星前的准备：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early_trans_miniprogram_format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小程序相关，获取小程序样式所需字段（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miniProgramType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appKey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pagePath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序列化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process_xbox_before_predictor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请求观星前并行请求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获取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imageuserq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process_positionq_before_predictor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feedpositionq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预处理，对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predictor_advlists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['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feedpositionq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']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根据下面逗号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split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列表长度，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alloc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adv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每个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adv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设置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rank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position_step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process_imageq_before_predictor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：、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程序化创意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逻辑：如果广告未经处理，删掉；通过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选出的组合，不请求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imageq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程序化创意第一阶段，跳过请求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imageq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广告物料通过第一阶段获取，不请求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mtq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没有提取图片且没有备选图片，删掉；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非程序化创意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逻辑：如果广告主自提物料和推荐图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pk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广告主物料、推荐图分别得到最大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imageq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找到最大的给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adv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内容投放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pk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编辑图优选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pk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process_newstyle_before_predictor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组件样式白名单过滤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set_video_tag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打上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video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标签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process_virtual_mt_before_predictor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筛选出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app version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不低于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min_app_version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mt_id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net_type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均与配置一致的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virtual_mt_ids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set_status_before_predictor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请求观星前的准备工作，主要是填充各个系数和、配置以及广告相关的信息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请求观星、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customercenter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send_predictor_async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并行请求观星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send_customercenter_async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异步请求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customercenter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发送客户中心请求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send_smallapp_judge_async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不清楚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interact_with_xbox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与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交互，请求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material_select_table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Rigq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imageuserq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等待观星返回过程：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set_richq_v5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构建并查集，检查广告丰富度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set_status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初始化参数，填充各种系数及预估值的默认值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观星返回：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recv_customercenter_async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接收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customercenter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返回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recv_smallapp_judge_async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recv_predictor_async_new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接收观星返回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set_status_new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在观星返回之后初始化参数，设置广告属性，例如一些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阈值等。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更新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&amp;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orig_ctrq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观星值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&lt;=0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时使用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bsq_value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填充）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更新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clkq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&amp;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orig_clkq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观星值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&lt;=0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时，使用配置默认值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500000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更新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minbid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及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clkq_minbid</a:t>
            </a:r>
            <a:endParaRPr lang="en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更新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orig_roiq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process_positionq_after_predictor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已关闭，填充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positionq_rank_pos_map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数据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ocpx_process_post_predictor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ctrcvr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模型一次产出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个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控制用单独的两个模型还是用这个模型的产出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richq_control_v7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丰富度控制，淘汰比上个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richq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小的广告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process_imageq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已关闭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q_calibration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k12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roiq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进行校准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set_user_trade_new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设置使用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MEG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行业词表的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trade1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trade2</a:t>
            </a:r>
          </a:p>
          <a:p>
            <a:br>
              <a:rPr lang="zh-CN" altLang="en-US" dirty="0">
                <a:effectLst/>
              </a:rPr>
            </a:br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77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600" dirty="0"/>
              <a:t>prepare</a:t>
            </a:r>
            <a:r>
              <a:rPr lang="zh-CN" altLang="en-US" sz="1600" dirty="0"/>
              <a:t>阶段主要是一些配置初始化和对</a:t>
            </a:r>
            <a:r>
              <a:rPr lang="en-US" altLang="zh-CN" sz="1600" dirty="0" err="1"/>
              <a:t>ctrq</a:t>
            </a:r>
            <a:r>
              <a:rPr lang="zh-CN" altLang="en-US" sz="1600" dirty="0"/>
              <a:t>的调节。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dirty="0"/>
              <a:t>目前生效的策略：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600" dirty="0" err="1"/>
              <a:t>set_status_mul_src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600" dirty="0" err="1"/>
              <a:t>set_ocpc_to_ocpm_mul_src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600" dirty="0" err="1"/>
              <a:t>transfer_ratio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600" dirty="0" err="1"/>
              <a:t>transfer_ratio</a:t>
            </a:r>
            <a:r>
              <a:rPr lang="zh-CN" altLang="en-US" sz="1600" dirty="0"/>
              <a:t>负责调节</a:t>
            </a:r>
            <a:r>
              <a:rPr lang="en-US" altLang="zh-CN" sz="1600" dirty="0" err="1"/>
              <a:t>ctrq</a:t>
            </a:r>
            <a:r>
              <a:rPr lang="zh-CN" altLang="en-US" sz="1600" dirty="0"/>
              <a:t>的大小：最大最小约束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1600" dirty="0"/>
              <a:t>在以</a:t>
            </a:r>
            <a:r>
              <a:rPr lang="en-US" altLang="zh-CN" sz="1600" dirty="0" err="1"/>
              <a:t>cpc</a:t>
            </a:r>
            <a:r>
              <a:rPr lang="zh-CN" altLang="en-US" sz="1600" dirty="0"/>
              <a:t>计费的广告中，广告排序依据为</a:t>
            </a:r>
            <a:r>
              <a:rPr lang="en-US" altLang="zh-CN" sz="1600" dirty="0"/>
              <a:t>bid * </a:t>
            </a:r>
            <a:r>
              <a:rPr lang="en-US" altLang="zh-CN" sz="1600" dirty="0" err="1"/>
              <a:t>ctrq</a:t>
            </a:r>
            <a:r>
              <a:rPr lang="en-US" altLang="zh-CN" sz="1600" dirty="0"/>
              <a:t> </a:t>
            </a:r>
            <a:r>
              <a:rPr lang="zh-CN" altLang="en-US" sz="1600" dirty="0"/>
              <a:t>（出价*预估的广告点击率）。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600" dirty="0" err="1"/>
              <a:t>transfer_ratio</a:t>
            </a:r>
            <a:r>
              <a:rPr lang="zh-CN" altLang="en-US" sz="1600" dirty="0"/>
              <a:t>可以通过调节</a:t>
            </a:r>
            <a:r>
              <a:rPr lang="en-US" altLang="zh-CN" sz="1600" dirty="0" err="1"/>
              <a:t>ctrq</a:t>
            </a:r>
            <a:r>
              <a:rPr lang="zh-CN" altLang="en-US" sz="1600" dirty="0"/>
              <a:t>的大小，来强调</a:t>
            </a:r>
            <a:r>
              <a:rPr lang="en-US" altLang="zh-CN" sz="1600" dirty="0" err="1"/>
              <a:t>ctrq</a:t>
            </a:r>
            <a:r>
              <a:rPr lang="zh-CN" altLang="en-US" sz="1600" dirty="0"/>
              <a:t>或</a:t>
            </a:r>
            <a:r>
              <a:rPr lang="en-US" altLang="zh-CN" sz="1600" dirty="0"/>
              <a:t>bid</a:t>
            </a:r>
            <a:r>
              <a:rPr lang="zh-CN" altLang="en-US" sz="1600" dirty="0"/>
              <a:t>的重要性。例如，增大</a:t>
            </a:r>
            <a:r>
              <a:rPr lang="en-US" altLang="zh-CN" sz="1600" dirty="0" err="1"/>
              <a:t>ctrq</a:t>
            </a:r>
            <a:r>
              <a:rPr lang="zh-CN" altLang="en-US" sz="1600" dirty="0"/>
              <a:t>会使得最终排序分值更加依赖于</a:t>
            </a:r>
            <a:r>
              <a:rPr lang="en-US" altLang="zh-CN" sz="1600" dirty="0" err="1"/>
              <a:t>ctrq</a:t>
            </a:r>
            <a:r>
              <a:rPr lang="zh-CN" altLang="en-US" sz="1600" dirty="0"/>
              <a:t>的大小，从而使得广告排序更加依赖广告本身的质量，广告与用户的相关性等；反之，减小</a:t>
            </a:r>
            <a:r>
              <a:rPr lang="en-US" altLang="zh-CN" sz="1600" dirty="0" err="1"/>
              <a:t>ctrq</a:t>
            </a:r>
            <a:r>
              <a:rPr lang="zh-CN" altLang="en-US" sz="1600" dirty="0"/>
              <a:t>会使得广告排序更加依赖于广告主的出价。</a:t>
            </a:r>
            <a:endParaRPr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" altLang="zh-CN" sz="1200" b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ue_loss_w_random</a:t>
            </a:r>
            <a:r>
              <a:rPr lang="zh-CN" altLang="en-US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=</a:t>
            </a:r>
            <a:r>
              <a:rPr lang="zh-CN" altLang="en-US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" altLang="zh-CN" sz="1200" b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rl_ue_loss</a:t>
            </a:r>
            <a:r>
              <a:rPr lang="zh-CN" altLang="en-US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=</a:t>
            </a:r>
            <a:r>
              <a:rPr lang="zh-CN" altLang="en-US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" altLang="zh-CN" sz="1200" b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last_ad_ideaid_ctrq</a:t>
            </a:r>
            <a:r>
              <a:rPr lang="zh-CN" altLang="en-US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=</a:t>
            </a:r>
            <a:r>
              <a:rPr lang="zh-CN" altLang="en-US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200" b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0</a:t>
            </a:r>
            <a:endParaRPr lang="en" altLang="zh-CN" sz="1200" b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1600" dirty="0"/>
              <a:t>-------------------------------------------------------------------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600" dirty="0"/>
              <a:t>为什么需要设置</a:t>
            </a:r>
            <a:r>
              <a:rPr kumimoji="1" lang="en-US" altLang="zh-CN" sz="1600" dirty="0" err="1"/>
              <a:t>min_bid</a:t>
            </a:r>
            <a:r>
              <a:rPr kumimoji="1" lang="zh-CN" altLang="en-US" sz="1600" dirty="0"/>
              <a:t>？</a:t>
            </a:r>
            <a:endParaRPr kumimoji="1"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600" dirty="0"/>
              <a:t>因为</a:t>
            </a:r>
            <a:r>
              <a:rPr kumimoji="1" lang="en-US" altLang="zh-CN" sz="1600" dirty="0" err="1"/>
              <a:t>vcg</a:t>
            </a:r>
            <a:r>
              <a:rPr kumimoji="1" lang="zh-CN" altLang="en-US" sz="1600" dirty="0"/>
              <a:t>计费中，如果广告位多于广告的情况下，最后一位广告会出现计费为</a:t>
            </a:r>
            <a:r>
              <a:rPr kumimoji="1" lang="en-US" altLang="zh-CN" sz="1600" dirty="0"/>
              <a:t>0</a:t>
            </a:r>
            <a:r>
              <a:rPr kumimoji="1" lang="zh-CN" altLang="en-US" sz="1600" dirty="0"/>
              <a:t>的情况</a:t>
            </a:r>
            <a:endParaRPr kumimoji="1" lang="en-US" altLang="zh-C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87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effectLst/>
              </a:rPr>
              <a:t>transfer_ratio</a:t>
            </a:r>
            <a:r>
              <a:rPr lang="zh-CN" altLang="en-US" b="1" dirty="0">
                <a:effectLst/>
              </a:rPr>
              <a:t>的主要目的：</a:t>
            </a:r>
            <a:r>
              <a:rPr lang="zh-CN" altLang="en-US" dirty="0">
                <a:effectLst/>
              </a:rPr>
              <a:t>不同维度调整</a:t>
            </a:r>
            <a:r>
              <a:rPr lang="en-US" altLang="zh-CN" b="1" dirty="0" err="1">
                <a:effectLst/>
              </a:rPr>
              <a:t>ctrq</a:t>
            </a:r>
            <a:r>
              <a:rPr lang="zh-CN" altLang="en-US" b="1" dirty="0">
                <a:effectLst/>
              </a:rPr>
              <a:t>值，给出最终广告排序的</a:t>
            </a:r>
            <a:r>
              <a:rPr lang="en-US" altLang="zh-CN" b="1" dirty="0">
                <a:effectLst/>
              </a:rPr>
              <a:t>score</a:t>
            </a:r>
            <a:r>
              <a:rPr lang="zh-CN" altLang="en-US" b="1" dirty="0">
                <a:effectLst/>
              </a:rPr>
              <a:t>。</a:t>
            </a:r>
            <a:br>
              <a:rPr lang="en-US" altLang="zh-CN" b="1" dirty="0">
                <a:effectLst/>
              </a:rPr>
            </a:br>
            <a:r>
              <a:rPr lang="zh-CN" altLang="en-US" b="1" dirty="0">
                <a:effectLst/>
              </a:rPr>
              <a:t>它的主要过程为以下三个步骤：</a:t>
            </a:r>
            <a:endParaRPr lang="en-US" altLang="zh-CN" b="1" dirty="0">
              <a:effectLst/>
            </a:endParaRPr>
          </a:p>
          <a:p>
            <a:r>
              <a:rPr lang="en-US" altLang="zh-CN" dirty="0">
                <a:effectLst/>
              </a:rPr>
              <a:t>1. </a:t>
            </a:r>
            <a:r>
              <a:rPr lang="zh-CN" altLang="en-US" dirty="0">
                <a:effectLst/>
              </a:rPr>
              <a:t>使用</a:t>
            </a:r>
            <a:r>
              <a:rPr lang="en-US" altLang="zh-CN" dirty="0" err="1">
                <a:effectLst/>
              </a:rPr>
              <a:t>transfer_ratio</a:t>
            </a:r>
            <a:r>
              <a:rPr lang="zh-CN" altLang="en-US" dirty="0">
                <a:effectLst/>
              </a:rPr>
              <a:t>调整</a:t>
            </a:r>
            <a:r>
              <a:rPr lang="en-US" altLang="zh-CN" dirty="0" err="1">
                <a:effectLst/>
              </a:rPr>
              <a:t>ctrq</a:t>
            </a:r>
            <a:r>
              <a:rPr lang="zh-CN" altLang="en-US" dirty="0">
                <a:effectLst/>
              </a:rPr>
              <a:t>的值，其计算公式为 </a:t>
            </a:r>
            <a:r>
              <a:rPr lang="en-US" altLang="zh-CN" dirty="0" err="1">
                <a:effectLst/>
              </a:rPr>
              <a:t>transfer_q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q_value_temp</a:t>
            </a:r>
            <a:r>
              <a:rPr lang="en-US" altLang="zh-CN" dirty="0">
                <a:effectLst/>
              </a:rPr>
              <a:t> * 1000000 / (</a:t>
            </a:r>
            <a:r>
              <a:rPr lang="en-US" altLang="zh-CN" dirty="0" err="1">
                <a:effectLst/>
              </a:rPr>
              <a:t>q_value_temp</a:t>
            </a:r>
            <a:r>
              <a:rPr lang="en-US" altLang="zh-CN" dirty="0">
                <a:effectLst/>
              </a:rPr>
              <a:t> + </a:t>
            </a:r>
            <a:r>
              <a:rPr lang="en-US" altLang="zh-CN" dirty="0" err="1">
                <a:effectLst/>
              </a:rPr>
              <a:t>adv</a:t>
            </a:r>
            <a:r>
              <a:rPr lang="en-US" altLang="zh-CN" dirty="0">
                <a:effectLst/>
              </a:rPr>
              <a:t>-&gt;</a:t>
            </a:r>
            <a:r>
              <a:rPr lang="en-US" altLang="zh-CN" dirty="0" err="1">
                <a:effectLst/>
              </a:rPr>
              <a:t>transfer_ratio</a:t>
            </a:r>
            <a:r>
              <a:rPr lang="en-US" altLang="zh-CN" dirty="0">
                <a:effectLst/>
              </a:rPr>
              <a:t> * (1 - </a:t>
            </a:r>
            <a:r>
              <a:rPr lang="en-US" altLang="zh-CN" dirty="0" err="1">
                <a:effectLst/>
              </a:rPr>
              <a:t>q_value_temp</a:t>
            </a:r>
            <a:r>
              <a:rPr lang="en-US" altLang="zh-CN" dirty="0">
                <a:effectLst/>
              </a:rPr>
              <a:t>))</a:t>
            </a:r>
            <a:r>
              <a:rPr lang="zh-CN" altLang="en-US" dirty="0">
                <a:effectLst/>
              </a:rPr>
              <a:t>，当</a:t>
            </a:r>
            <a:r>
              <a:rPr lang="en-US" altLang="zh-CN" dirty="0" err="1">
                <a:effectLst/>
              </a:rPr>
              <a:t>transfer_ratio</a:t>
            </a:r>
            <a:r>
              <a:rPr lang="en-US" altLang="zh-CN" dirty="0">
                <a:effectLst/>
              </a:rPr>
              <a:t>==1</a:t>
            </a:r>
            <a:r>
              <a:rPr lang="zh-CN" altLang="en-US" dirty="0">
                <a:effectLst/>
              </a:rPr>
              <a:t>时，</a:t>
            </a:r>
            <a:r>
              <a:rPr lang="en-US" altLang="zh-CN" dirty="0" err="1">
                <a:effectLst/>
              </a:rPr>
              <a:t>transfer_q</a:t>
            </a:r>
            <a:r>
              <a:rPr lang="en-US" altLang="zh-CN" dirty="0">
                <a:effectLst/>
              </a:rPr>
              <a:t> == </a:t>
            </a:r>
            <a:r>
              <a:rPr lang="en-US" altLang="zh-CN" dirty="0" err="1">
                <a:effectLst/>
              </a:rPr>
              <a:t>q_value_temp</a:t>
            </a:r>
            <a:endParaRPr lang="en-US" altLang="zh-CN" dirty="0">
              <a:effectLst/>
            </a:endParaRP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2. 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从各种维度来调整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，例如从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eplayq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trade_ratio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ori_mt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cookie_brand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userid_category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等其它维度来调整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endParaRPr lang="en-US" altLang="zh-CN" dirty="0">
              <a:effectLst/>
            </a:endParaRP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3. </a:t>
            </a:r>
            <a:r>
              <a:rPr lang="zh-CN" altLang="en-US" dirty="0">
                <a:effectLst/>
              </a:rPr>
              <a:t>对</a:t>
            </a:r>
            <a:r>
              <a:rPr lang="en-US" altLang="zh-CN" dirty="0" err="1">
                <a:effectLst/>
              </a:rPr>
              <a:t>cpm</a:t>
            </a:r>
            <a:r>
              <a:rPr lang="zh-CN" altLang="en-US" dirty="0">
                <a:effectLst/>
              </a:rPr>
              <a:t>广告和非</a:t>
            </a:r>
            <a:r>
              <a:rPr lang="en-US" altLang="zh-CN" dirty="0" err="1">
                <a:effectLst/>
              </a:rPr>
              <a:t>cpm</a:t>
            </a:r>
            <a:r>
              <a:rPr lang="zh-CN" altLang="en-US" dirty="0">
                <a:effectLst/>
              </a:rPr>
              <a:t>广告计算</a:t>
            </a:r>
            <a:r>
              <a:rPr lang="en-US" altLang="zh-CN" dirty="0" err="1">
                <a:effectLst/>
              </a:rPr>
              <a:t>pricesort_score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 err="1">
                <a:effectLst/>
              </a:rPr>
              <a:t>multarget_pricesort_score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：主要意义在于打平</a:t>
            </a:r>
            <a:endParaRPr lang="en-US" altLang="zh-CN" dirty="0">
              <a:effectLst/>
            </a:endParaRP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 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对于</a:t>
            </a:r>
            <a:r>
              <a:rPr lang="en-US" altLang="zh-CN" sz="1200" b="1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，对于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广告出价就是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价格，因此只需要做单位变换就可以直接计算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pricesort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multitarget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score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 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对于非</a:t>
            </a:r>
            <a:r>
              <a:rPr lang="en-US" altLang="zh-CN" sz="1200" b="1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：对于非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需要转换到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价格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减去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ue_loss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，然后计算排序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price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multitarget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score</a:t>
            </a:r>
          </a:p>
          <a:p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 err="1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cpm</a:t>
            </a:r>
            <a:r>
              <a:rPr lang="zh-CN" altLang="en-US" b="0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广告：千次出价（元）</a:t>
            </a:r>
            <a:r>
              <a:rPr lang="en-US" altLang="zh-CN" b="0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-&gt;</a:t>
            </a:r>
            <a:r>
              <a:rPr lang="zh-CN" altLang="en-US" b="0" dirty="0">
                <a:solidFill>
                  <a:schemeClr val="tx1"/>
                </a:solidFill>
                <a:latin typeface="Helvetica Neue" panose="02000503000000020004" pitchFamily="2" charset="0"/>
                <a:cs typeface="Helvetica Neue" panose="02000503000000020004" pitchFamily="2" charset="0"/>
              </a:rPr>
              <a:t>千次出价（分）</a:t>
            </a:r>
            <a:endParaRPr lang="en-US" altLang="zh-CN" b="0" dirty="0">
              <a:solidFill>
                <a:schemeClr val="tx1"/>
              </a:solidFill>
              <a:latin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marR="0" lvl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cpc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广告</a:t>
            </a:r>
            <a:r>
              <a:rPr lang="zh-CN" altLang="en-US" b="0" dirty="0"/>
              <a:t>：单次出价</a:t>
            </a:r>
            <a:r>
              <a:rPr lang="en-US" altLang="zh-CN" b="0" dirty="0"/>
              <a:t>(</a:t>
            </a:r>
            <a:r>
              <a:rPr lang="zh-CN" altLang="en-US" b="0" dirty="0"/>
              <a:t>元</a:t>
            </a:r>
            <a:r>
              <a:rPr lang="en-US" altLang="zh-CN" b="0" dirty="0"/>
              <a:t>)</a:t>
            </a:r>
            <a:r>
              <a:rPr lang="zh-CN" altLang="en-US" b="0" dirty="0"/>
              <a:t> </a:t>
            </a:r>
            <a:r>
              <a:rPr lang="en-US" altLang="zh-CN" b="0" dirty="0"/>
              <a:t>-&gt;</a:t>
            </a:r>
            <a:r>
              <a:rPr lang="zh-CN" altLang="en-US" b="0" dirty="0"/>
              <a:t> 千次出价（分）</a:t>
            </a:r>
            <a:r>
              <a:rPr lang="en-US" altLang="zh-CN" b="0" dirty="0" err="1"/>
              <a:t>ctrq</a:t>
            </a:r>
            <a:r>
              <a:rPr lang="zh-CN" altLang="en-US" b="0" dirty="0"/>
              <a:t>*</a:t>
            </a:r>
            <a:r>
              <a:rPr lang="en-US" altLang="zh-CN" b="0" dirty="0"/>
              <a:t>Q_FACTOR/10</a:t>
            </a:r>
            <a:r>
              <a:rPr lang="zh-CN" altLang="en-US" b="0" dirty="0"/>
              <a:t>*</a:t>
            </a:r>
            <a:r>
              <a:rPr lang="en-US" altLang="zh-CN" b="0" dirty="0"/>
              <a:t>bid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dirty="0">
                <a:effectLst/>
              </a:rPr>
              <a:t>---------------------------------------------------</a:t>
            </a:r>
          </a:p>
          <a:p>
            <a:r>
              <a:rPr lang="zh-CN" altLang="en-US" dirty="0">
                <a:effectLst/>
              </a:rPr>
              <a:t>调</a:t>
            </a:r>
            <a:r>
              <a:rPr lang="en-US" altLang="zh-CN" dirty="0">
                <a:effectLst/>
              </a:rPr>
              <a:t>T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 err="1">
                <a:effectLst/>
              </a:rPr>
              <a:t>ctrq</a:t>
            </a:r>
            <a:r>
              <a:rPr lang="en-US" altLang="zh-CN" dirty="0">
                <a:effectLst/>
              </a:rPr>
              <a:t> ratio</a:t>
            </a:r>
            <a:r>
              <a:rPr lang="zh-CN" altLang="en-US" dirty="0">
                <a:effectLst/>
              </a:rPr>
              <a:t>的区别 ？</a:t>
            </a:r>
          </a:p>
          <a:p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调</a:t>
            </a:r>
            <a:r>
              <a:rPr lang="en-US" altLang="zh-CN" dirty="0">
                <a:effectLst/>
              </a:rPr>
              <a:t>T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 err="1">
                <a:effectLst/>
              </a:rPr>
              <a:t>pricesort_q</a:t>
            </a:r>
            <a:r>
              <a:rPr lang="en-US" altLang="zh-CN" dirty="0">
                <a:effectLst/>
              </a:rPr>
              <a:t>=(</a:t>
            </a:r>
            <a:r>
              <a:rPr lang="en-US" altLang="zh-CN" dirty="0" err="1">
                <a:effectLst/>
              </a:rPr>
              <a:t>ctrq</a:t>
            </a:r>
            <a:r>
              <a:rPr lang="en-US" altLang="zh-CN" dirty="0">
                <a:effectLst/>
              </a:rPr>
              <a:t>/10)^</a:t>
            </a:r>
            <a:r>
              <a:rPr lang="en-US" altLang="zh-CN" dirty="0" err="1">
                <a:effectLst/>
              </a:rPr>
              <a:t>q_t_value</a:t>
            </a:r>
            <a:r>
              <a:rPr lang="zh-CN" altLang="en-US" dirty="0">
                <a:effectLst/>
              </a:rPr>
              <a:t>：增大较小的</a:t>
            </a:r>
            <a:r>
              <a:rPr lang="en-US" altLang="zh-CN" dirty="0">
                <a:effectLst/>
              </a:rPr>
              <a:t>q</a:t>
            </a:r>
            <a:r>
              <a:rPr lang="zh-CN" altLang="en-US" dirty="0">
                <a:effectLst/>
              </a:rPr>
              <a:t>和较大的</a:t>
            </a:r>
            <a:r>
              <a:rPr lang="en-US" altLang="zh-CN" dirty="0">
                <a:effectLst/>
              </a:rPr>
              <a:t>q</a:t>
            </a:r>
            <a:r>
              <a:rPr lang="zh-CN" altLang="en-US" dirty="0">
                <a:effectLst/>
              </a:rPr>
              <a:t>之间的差异，改变</a:t>
            </a:r>
            <a:r>
              <a:rPr lang="en-US" altLang="zh-CN" dirty="0" err="1">
                <a:effectLst/>
              </a:rPr>
              <a:t>ctrq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bid</a:t>
            </a:r>
            <a:r>
              <a:rPr lang="zh-CN" altLang="en-US" dirty="0">
                <a:effectLst/>
              </a:rPr>
              <a:t>的相对权重，</a:t>
            </a:r>
            <a:r>
              <a:rPr lang="en-US" altLang="zh-CN" dirty="0" err="1">
                <a:effectLst/>
              </a:rPr>
              <a:t>ctrq</a:t>
            </a:r>
            <a:r>
              <a:rPr lang="zh-CN" altLang="en-US" dirty="0">
                <a:effectLst/>
              </a:rPr>
              <a:t>权重高则表明更关注广告质量、用户体验。</a:t>
            </a:r>
          </a:p>
          <a:p>
            <a:r>
              <a:rPr lang="en-US" altLang="zh-CN" dirty="0">
                <a:effectLst/>
              </a:rPr>
              <a:t>- </a:t>
            </a:r>
            <a:r>
              <a:rPr lang="en-US" altLang="zh-CN" dirty="0" err="1">
                <a:effectLst/>
              </a:rPr>
              <a:t>ctrq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ctrq</a:t>
            </a:r>
            <a:r>
              <a:rPr lang="en-US" altLang="zh-CN" dirty="0">
                <a:effectLst/>
              </a:rPr>
              <a:t> * </a:t>
            </a:r>
            <a:r>
              <a:rPr lang="en-US" altLang="zh-CN" dirty="0" err="1">
                <a:effectLst/>
              </a:rPr>
              <a:t>ctrq_ratio</a:t>
            </a:r>
            <a:r>
              <a:rPr lang="zh-CN" altLang="en-US" dirty="0">
                <a:effectLst/>
              </a:rPr>
              <a:t>：</a:t>
            </a:r>
            <a:r>
              <a:rPr lang="en-US" altLang="zh-CN" dirty="0" err="1">
                <a:effectLst/>
              </a:rPr>
              <a:t>ctrq_ratio</a:t>
            </a:r>
            <a:r>
              <a:rPr lang="zh-CN" altLang="en-US" dirty="0">
                <a:effectLst/>
              </a:rPr>
              <a:t>用于对客户、新产品的扶持、放量；对因为模型误差而被高估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低估广告进行调整。</a:t>
            </a:r>
          </a:p>
          <a:p>
            <a:endParaRPr lang="en-US" altLang="zh-CN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5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前期准备完成之后便进入调价阶段。在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smart_bid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阶段，主要完成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bid_ratio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ocpx_bid_ratio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的调整，计算出最终调整后的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及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。调整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目的是为了可以平衡流量质量与客户成本之间的差异。对于不同质量的广告和不同的流量，广告的转化率是不一样的。这时会根据不同情况对</a:t>
            </a:r>
            <a:r>
              <a:rPr lang="en-US" altLang="zh-CN" dirty="0" err="1">
                <a:effectLst/>
              </a:rPr>
              <a:t>bid_ratio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进行调整，然后以广告主的出价乘以</a:t>
            </a:r>
            <a:r>
              <a:rPr lang="en-US" altLang="zh-CN" dirty="0" err="1">
                <a:effectLst/>
              </a:rPr>
              <a:t>bid_ratio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作为最终的出价，最大程度提升广告主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ROI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为了简化以下函数只写到调整</a:t>
            </a:r>
            <a:r>
              <a:rPr lang="en-US" altLang="zh-CN" dirty="0">
                <a:effectLst/>
              </a:rPr>
              <a:t>bid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部分，在变换</a:t>
            </a:r>
            <a:r>
              <a:rPr lang="en-US" altLang="zh-CN" dirty="0">
                <a:effectLst/>
              </a:rPr>
              <a:t>bid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之后都需要重新计算排序分值。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dirty="0">
                <a:effectLst/>
              </a:rPr>
              <a:t>-----------------------------------------------</a:t>
            </a:r>
          </a:p>
          <a:p>
            <a:r>
              <a:rPr lang="en-US" altLang="zh-CN" dirty="0" err="1">
                <a:effectLst/>
              </a:rPr>
              <a:t>user_smart_bid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：对每个非</a:t>
            </a:r>
            <a:r>
              <a:rPr lang="en-US" altLang="zh-CN" dirty="0" err="1">
                <a:effectLst/>
              </a:rPr>
              <a:t>cpm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的出价进行调整， </a:t>
            </a:r>
            <a:r>
              <a:rPr lang="en-US" altLang="zh-CN" dirty="0">
                <a:effectLst/>
              </a:rPr>
              <a:t>bid = </a:t>
            </a:r>
            <a:r>
              <a:rPr lang="zh-CN" altLang="en-US" dirty="0">
                <a:effectLst/>
              </a:rPr>
              <a:t>原始</a:t>
            </a:r>
            <a:r>
              <a:rPr lang="en-US" altLang="zh-CN" dirty="0">
                <a:effectLst/>
              </a:rPr>
              <a:t>bid * </a:t>
            </a:r>
            <a:r>
              <a:rPr lang="en-US" altLang="zh-CN" dirty="0" err="1">
                <a:effectLst/>
              </a:rPr>
              <a:t>bid_ratio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dirty="0">
              <a:effectLst/>
            </a:endParaRPr>
          </a:p>
          <a:p>
            <a:r>
              <a:rPr lang="en-US" altLang="zh-CN" dirty="0" err="1">
                <a:effectLst/>
              </a:rPr>
              <a:t>ocpc_bid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endParaRPr lang="en-US" altLang="zh-CN" dirty="0">
              <a:effectLst/>
            </a:endParaRP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*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roiq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：为了转成按点击出价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*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bid_ratio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：为了调整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实现智能出价</a:t>
            </a:r>
            <a:endParaRPr lang="zh-CN" altLang="en-US" dirty="0">
              <a:effectLst/>
            </a:endParaRP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•</a:t>
            </a:r>
            <a:r>
              <a:rPr lang="en-US" altLang="zh-CN" dirty="0" err="1">
                <a:effectLst/>
              </a:rPr>
              <a:t>ocpc_bid</a:t>
            </a:r>
            <a:r>
              <a:rPr lang="en-US" altLang="zh-CN" dirty="0">
                <a:effectLst/>
              </a:rPr>
              <a:t>: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在某些情况下需要跳过</a:t>
            </a:r>
            <a:r>
              <a:rPr lang="en-US" altLang="zh-CN" dirty="0">
                <a:effectLst/>
              </a:rPr>
              <a:t>OCPC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的调整。</a:t>
            </a:r>
            <a:endParaRPr lang="zh-CN" altLang="en-US" dirty="0">
              <a:effectLst/>
            </a:endParaRPr>
          </a:p>
          <a:p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dirty="0">
                <a:effectLst/>
              </a:rPr>
              <a:t>-----------------------------------------------</a:t>
            </a:r>
          </a:p>
          <a:p>
            <a:r>
              <a:rPr lang="en-US" altLang="zh-CN" b="1" dirty="0" err="1">
                <a:effectLst/>
              </a:rPr>
              <a:t>Ocpc</a:t>
            </a:r>
            <a:r>
              <a:rPr lang="zh-CN" altLang="en-US" dirty="0">
                <a:effectLst/>
              </a:rPr>
              <a:t>的阶段和付费方式：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第一阶段：积累数据为第二阶段智能投放做准备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第二阶段：根据转化率和点击率进行智能投放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第一阶段目标：</a:t>
            </a:r>
            <a:r>
              <a:rPr lang="en-US" altLang="zh-CN" dirty="0" err="1">
                <a:effectLst/>
              </a:rPr>
              <a:t>ecpm</a:t>
            </a:r>
            <a:r>
              <a:rPr lang="en-US" altLang="zh-CN" dirty="0">
                <a:effectLst/>
              </a:rPr>
              <a:t>=bid_</a:t>
            </a:r>
            <a:r>
              <a:rPr lang="zh-CN" altLang="en-US" dirty="0">
                <a:effectLst/>
              </a:rPr>
              <a:t>点击*</a:t>
            </a:r>
            <a:r>
              <a:rPr lang="en-US" altLang="zh-CN" dirty="0" err="1">
                <a:effectLst/>
              </a:rPr>
              <a:t>ctr</a:t>
            </a:r>
            <a:r>
              <a:rPr lang="zh-CN" altLang="en-US" dirty="0">
                <a:effectLst/>
              </a:rPr>
              <a:t>（点击）</a:t>
            </a:r>
            <a:r>
              <a:rPr lang="en-US" altLang="zh-CN" dirty="0">
                <a:effectLst/>
              </a:rPr>
              <a:t>*1000</a:t>
            </a:r>
          </a:p>
          <a:p>
            <a:r>
              <a:rPr lang="zh-CN" altLang="en-US" dirty="0">
                <a:effectLst/>
              </a:rPr>
              <a:t>第二阶段目标：</a:t>
            </a:r>
            <a:r>
              <a:rPr lang="en-US" altLang="zh-CN" dirty="0" err="1">
                <a:effectLst/>
              </a:rPr>
              <a:t>ecpm</a:t>
            </a:r>
            <a:r>
              <a:rPr lang="en-US" altLang="zh-CN" dirty="0">
                <a:effectLst/>
              </a:rPr>
              <a:t>=bid_</a:t>
            </a:r>
            <a:r>
              <a:rPr lang="zh-CN" altLang="en-US" dirty="0">
                <a:effectLst/>
              </a:rPr>
              <a:t>转化*</a:t>
            </a:r>
            <a:r>
              <a:rPr lang="en-US" altLang="zh-CN" dirty="0" err="1">
                <a:effectLst/>
              </a:rPr>
              <a:t>ctr</a:t>
            </a:r>
            <a:r>
              <a:rPr lang="zh-CN" altLang="en-US" dirty="0">
                <a:effectLst/>
              </a:rPr>
              <a:t>（点击）*</a:t>
            </a:r>
            <a:r>
              <a:rPr lang="en-US" altLang="zh-CN" dirty="0" err="1">
                <a:effectLst/>
              </a:rPr>
              <a:t>cvr</a:t>
            </a:r>
            <a:r>
              <a:rPr lang="zh-CN" altLang="en-US" dirty="0">
                <a:effectLst/>
              </a:rPr>
              <a:t>（转化）</a:t>
            </a:r>
            <a:r>
              <a:rPr lang="en-US" altLang="zh-CN" dirty="0">
                <a:effectLst/>
              </a:rPr>
              <a:t>*1000</a:t>
            </a:r>
          </a:p>
          <a:p>
            <a:endParaRPr lang="en-US" altLang="zh-CN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为什么不选择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ocpm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作为转化的出价手段？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因为展现是一定的，而且大多数是点击才能达到转化的目标。所以用的是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作为出价手段。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dirty="0">
                <a:effectLst/>
              </a:rPr>
              <a:t>-----------------------------------------------</a:t>
            </a:r>
            <a:endParaRPr lang="en-US" altLang="zh-CN" b="1" dirty="0">
              <a:effectLst/>
            </a:endParaRPr>
          </a:p>
          <a:p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出价方式通过哪些手段确保广告主成本可控。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出价方式中，系统通过学习转化数据，来优化转化出价，从而提高广告的转化率，降低广告主的转化成本。这种出价方式是以转化为优化目标的，出价时会根据广告本身以及预估点击转化率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roiq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来出智能出价。简单来说就是高转化率的广告出价高，低转化率的广告出价低，对于高质广告加价，对于低质广告打折。这样就确保了广告主在成本可控的情况下，尽可能多的获得更多的广告转化量，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roi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最大化。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具体的出价公式定义如下：</a:t>
            </a:r>
          </a:p>
          <a:p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 =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ocpc_bid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(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roiq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/ 1000000) *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reach_adjust_coe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price_adjust_coe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ocpc_bid_ratio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price_adjust_coe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第二阶段的计费比，即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price_adjust_coe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= 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ocpc_bid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/ price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，表示出价和计费之间的比值。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引入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price_adjust_coe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的目的是为了打平系统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vcg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计费导致的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cpa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ocpc_bid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之间的差异。</a:t>
            </a:r>
          </a:p>
          <a:p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reach_adjust_coe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unitid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粒度的达成率，即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reach_adjust_coe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=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ocpc_bid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/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cpa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，表示系统转化出价和广告主转化出价的比值。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引入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reach_adjust_coe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的目的是为了打平系统预估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rioq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导致的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cpa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ocpc_bid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之间的差异。</a:t>
            </a:r>
          </a:p>
          <a:p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reach_adjust_coe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&lt; 1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：表示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rioq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偏高，广告主的转化成本偏高，须调低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rioq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reach_adjust_coe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= 1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：表示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rioq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完美。</a:t>
            </a:r>
          </a:p>
          <a:p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reach_adjust_coe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&gt; 1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：表示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rioq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偏低，百度的收益偏低，须调高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rioq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447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Filter</a:t>
            </a:r>
            <a:r>
              <a:rPr kumimoji="1" lang="zh-CN" altLang="en-US" dirty="0"/>
              <a:t>插件作用是过滤广告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dirty="0">
                <a:solidFill>
                  <a:schemeClr val="tx1"/>
                </a:solidFill>
              </a:rPr>
              <a:t>过滤阶段主要包括：</a:t>
            </a:r>
            <a:r>
              <a:rPr kumimoji="1" lang="en-US" altLang="zh-CN" sz="1200" b="0" dirty="0" err="1">
                <a:solidFill>
                  <a:schemeClr val="tx1"/>
                </a:solidFill>
              </a:rPr>
              <a:t>cpv</a:t>
            </a:r>
            <a:r>
              <a:rPr kumimoji="1" lang="zh-CN" altLang="en-US" sz="1200" b="0" dirty="0">
                <a:solidFill>
                  <a:schemeClr val="tx1"/>
                </a:solidFill>
              </a:rPr>
              <a:t>广告过滤、黑名单过滤、</a:t>
            </a:r>
            <a:r>
              <a:rPr kumimoji="1" lang="en-US" altLang="zh-CN" sz="1200" b="0" dirty="0" err="1">
                <a:solidFill>
                  <a:schemeClr val="tx1"/>
                </a:solidFill>
              </a:rPr>
              <a:t>roistatus</a:t>
            </a:r>
            <a:r>
              <a:rPr kumimoji="1" lang="zh-CN" altLang="en-US" sz="1200" b="0" dirty="0">
                <a:solidFill>
                  <a:schemeClr val="tx1"/>
                </a:solidFill>
              </a:rPr>
              <a:t>过滤、样式过滤、渠道行业过滤、有效播放率过滤</a:t>
            </a:r>
            <a:endParaRPr kumimoji="1" lang="en-US" altLang="zh-CN" sz="12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dirty="0">
                <a:solidFill>
                  <a:schemeClr val="tx1"/>
                </a:solidFill>
              </a:rPr>
              <a:t>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/>
          </a:p>
          <a:p>
            <a:pPr lvl="0"/>
            <a:r>
              <a:rPr kumimoji="1" lang="en-US" altLang="zh-CN" dirty="0" err="1"/>
              <a:t>badcase_filter</a:t>
            </a:r>
            <a:r>
              <a:rPr kumimoji="1" lang="zh-CN" altLang="en-US" dirty="0"/>
              <a:t>阶段：</a:t>
            </a:r>
            <a:r>
              <a:rPr kumimoji="1" lang="en-US" altLang="zh-CN" dirty="0" err="1"/>
              <a:t>refresh_state_count_filter</a:t>
            </a:r>
            <a:r>
              <a:rPr kumimoji="1" lang="zh-CN" altLang="en-US" dirty="0"/>
              <a:t>：</a:t>
            </a:r>
            <a:r>
              <a:rPr kumimoji="1" lang="zh-CN" altLang="en-US" kern="1200" dirty="0">
                <a:solidFill>
                  <a:schemeClr val="dk1"/>
                </a:solidFill>
              </a:rPr>
              <a:t>在某些刷新方式与刷次下，对某些行业</a:t>
            </a:r>
            <a:r>
              <a:rPr kumimoji="1" lang="en-US" altLang="zh-CN" kern="1200" dirty="0">
                <a:solidFill>
                  <a:schemeClr val="dk1"/>
                </a:solidFill>
              </a:rPr>
              <a:t>/</a:t>
            </a:r>
            <a:r>
              <a:rPr kumimoji="1" lang="zh-CN" altLang="en-US" kern="1200" dirty="0">
                <a:solidFill>
                  <a:schemeClr val="dk1"/>
                </a:solidFill>
              </a:rPr>
              <a:t>主体</a:t>
            </a:r>
            <a:r>
              <a:rPr kumimoji="1" lang="en-US" altLang="zh-CN" kern="1200" dirty="0">
                <a:solidFill>
                  <a:schemeClr val="dk1"/>
                </a:solidFill>
              </a:rPr>
              <a:t>/</a:t>
            </a:r>
            <a:r>
              <a:rPr kumimoji="1" lang="zh-CN" altLang="en-US" kern="1200" dirty="0">
                <a:solidFill>
                  <a:schemeClr val="dk1"/>
                </a:solidFill>
              </a:rPr>
              <a:t>账户进行过滤</a:t>
            </a:r>
            <a:endParaRPr kumimoji="1" lang="en-US" altLang="zh-CN" kern="1200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23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Filter</a:t>
            </a:r>
            <a:r>
              <a:rPr kumimoji="1" lang="zh-CN" altLang="en-US" dirty="0"/>
              <a:t>插件作用是过滤广告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dirty="0">
                <a:solidFill>
                  <a:schemeClr val="tx1"/>
                </a:solidFill>
              </a:rPr>
              <a:t>过滤阶段主要包括：</a:t>
            </a:r>
            <a:r>
              <a:rPr kumimoji="1" lang="en-US" altLang="zh-CN" sz="1200" b="0" dirty="0" err="1">
                <a:solidFill>
                  <a:schemeClr val="tx1"/>
                </a:solidFill>
              </a:rPr>
              <a:t>cpv</a:t>
            </a:r>
            <a:r>
              <a:rPr kumimoji="1" lang="zh-CN" altLang="en-US" sz="1200" b="0" dirty="0">
                <a:solidFill>
                  <a:schemeClr val="tx1"/>
                </a:solidFill>
              </a:rPr>
              <a:t>广告过滤、黑名单过滤、</a:t>
            </a:r>
            <a:r>
              <a:rPr kumimoji="1" lang="en-US" altLang="zh-CN" sz="1200" b="0" dirty="0" err="1">
                <a:solidFill>
                  <a:schemeClr val="tx1"/>
                </a:solidFill>
              </a:rPr>
              <a:t>roistatus</a:t>
            </a:r>
            <a:r>
              <a:rPr kumimoji="1" lang="zh-CN" altLang="en-US" sz="1200" b="0" dirty="0">
                <a:solidFill>
                  <a:schemeClr val="tx1"/>
                </a:solidFill>
              </a:rPr>
              <a:t>过滤、样式过滤、渠道行业过滤、有效播放率过滤</a:t>
            </a:r>
            <a:endParaRPr kumimoji="1" lang="en-US" altLang="zh-CN" sz="12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dirty="0">
                <a:solidFill>
                  <a:schemeClr val="tx1"/>
                </a:solidFill>
              </a:rPr>
              <a:t>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/>
          </a:p>
          <a:p>
            <a:pPr lvl="0"/>
            <a:r>
              <a:rPr kumimoji="1" lang="en-US" altLang="zh-CN" dirty="0" err="1"/>
              <a:t>badcase_filter</a:t>
            </a:r>
            <a:r>
              <a:rPr kumimoji="1" lang="zh-CN" altLang="en-US" dirty="0"/>
              <a:t>阶段：</a:t>
            </a:r>
            <a:r>
              <a:rPr kumimoji="1" lang="en-US" altLang="zh-CN" dirty="0" err="1"/>
              <a:t>refresh_state_count_filter</a:t>
            </a:r>
            <a:r>
              <a:rPr kumimoji="1" lang="zh-CN" altLang="en-US" dirty="0"/>
              <a:t>：</a:t>
            </a:r>
            <a:r>
              <a:rPr kumimoji="1" lang="zh-CN" altLang="en-US" kern="1200" dirty="0">
                <a:solidFill>
                  <a:schemeClr val="dk1"/>
                </a:solidFill>
              </a:rPr>
              <a:t>在某些刷新方式与刷次下，对某些行业</a:t>
            </a:r>
            <a:r>
              <a:rPr kumimoji="1" lang="en-US" altLang="zh-CN" kern="1200" dirty="0">
                <a:solidFill>
                  <a:schemeClr val="dk1"/>
                </a:solidFill>
              </a:rPr>
              <a:t>/</a:t>
            </a:r>
            <a:r>
              <a:rPr kumimoji="1" lang="zh-CN" altLang="en-US" kern="1200" dirty="0">
                <a:solidFill>
                  <a:schemeClr val="dk1"/>
                </a:solidFill>
              </a:rPr>
              <a:t>主体</a:t>
            </a:r>
            <a:r>
              <a:rPr kumimoji="1" lang="en-US" altLang="zh-CN" kern="1200" dirty="0">
                <a:solidFill>
                  <a:schemeClr val="dk1"/>
                </a:solidFill>
              </a:rPr>
              <a:t>/</a:t>
            </a:r>
            <a:r>
              <a:rPr kumimoji="1" lang="zh-CN" altLang="en-US" kern="1200" dirty="0">
                <a:solidFill>
                  <a:schemeClr val="dk1"/>
                </a:solidFill>
              </a:rPr>
              <a:t>账户进行过滤</a:t>
            </a:r>
            <a:endParaRPr kumimoji="1" lang="en-US" altLang="zh-CN" kern="1200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35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广告主在推广计划时，会设置预算分配控制，包括标准、匀速和加速三种方式。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标准是尽快将广告投放出去，预算可能会在短时间内消耗完；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匀速是是根据流量波动，让预算在整个投放日中平均消耗；</a:t>
            </a:r>
            <a:endParaRPr lang="zh-CN" altLang="en-US" dirty="0">
              <a:effectLst/>
            </a:endParaRP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加速是尽可能更多展现，对比标准投放预算消耗会更快。</a:t>
            </a:r>
            <a:endParaRPr lang="zh-CN" altLang="en-US" dirty="0">
              <a:effectLst/>
            </a:endParaRPr>
          </a:p>
          <a:p>
            <a:r>
              <a:rPr lang="en-US" altLang="zh-CN" dirty="0" err="1">
                <a:effectLst/>
              </a:rPr>
              <a:t>budget_control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是消费控制策略。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大部分消费控制逻辑在</a:t>
            </a:r>
            <a:r>
              <a:rPr lang="en-US" altLang="zh-CN" dirty="0" err="1">
                <a:effectLst/>
              </a:rPr>
              <a:t>feedproxy</a:t>
            </a:r>
            <a:r>
              <a:rPr lang="zh-CN" altLang="en-US" dirty="0">
                <a:effectLst/>
              </a:rPr>
              <a:t>中，此阶段只有</a:t>
            </a:r>
            <a:r>
              <a:rPr lang="en-US" altLang="zh-CN" dirty="0" err="1">
                <a:effectLst/>
              </a:rPr>
              <a:t>over_charge_control</a:t>
            </a:r>
            <a:r>
              <a:rPr lang="zh-CN" altLang="en-US" dirty="0">
                <a:effectLst/>
              </a:rPr>
              <a:t>插件（匀速消费）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，针对的是</a:t>
            </a:r>
            <a:r>
              <a:rPr lang="en-US" altLang="zh-CN" dirty="0" err="1">
                <a:effectLst/>
              </a:rPr>
              <a:t>ocpx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二阶段广告。根据剩余预算和剩余消费空间预估一个广告展现概率。根据概率判断是否过滤。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dedup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阶段是对广告进行去重。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cpm_transfer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计算广告的排序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score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，之后的去重阶段会按照该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score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进行排序。排序完之后，会按各个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idea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plan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等维度进行去重。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zh-CN" altLang="en-US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87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整体架构大致分为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部分，流量侧、流量管理、检索架构和业务端。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>
                <a:effectLst/>
              </a:rPr>
              <a:t>整体流程是用户在手百、</a:t>
            </a:r>
            <a:r>
              <a:rPr lang="en-US" altLang="zh-CN" dirty="0">
                <a:effectLst/>
              </a:rPr>
              <a:t>WAP</a:t>
            </a:r>
            <a:r>
              <a:rPr lang="zh-CN" altLang="en-US" dirty="0">
                <a:effectLst/>
              </a:rPr>
              <a:t>、详情页、贴吧等发起刷流请求，这些</a:t>
            </a:r>
            <a:r>
              <a:rPr kumimoji="1" lang="zh-CN" altLang="en-US" dirty="0"/>
              <a:t>流量经过</a:t>
            </a:r>
            <a:r>
              <a:rPr kumimoji="1" lang="en-US" altLang="zh-CN" dirty="0"/>
              <a:t>AFD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Adsense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Door</a:t>
            </a:r>
            <a:r>
              <a:rPr kumimoji="1" lang="zh-CN" altLang="en-US" dirty="0"/>
              <a:t> 流量入口）分发后，进入</a:t>
            </a:r>
            <a:r>
              <a:rPr kumimoji="1" lang="en-US" altLang="zh-CN" dirty="0" err="1"/>
              <a:t>Feedas</a:t>
            </a:r>
            <a:r>
              <a:rPr kumimoji="1" lang="zh-CN" altLang="en-US" dirty="0"/>
              <a:t>，经过与其他模块的交互，完成广告的检索过程，返回的广告经过流量管理模块的渲染和处理后，最终在用户端进行展现。而广告主可以在业务端设置自己的预算、投放计划等。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04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effectLst/>
              </a:rPr>
              <a:t>到了这里已经有了一个可以展现的且对应有出价的广告队列，那么需要对广告进行计费；计费与广告的出价并不一致，具体有</a:t>
            </a:r>
            <a:r>
              <a:rPr lang="en-US" altLang="zh-CN" sz="1600" dirty="0" err="1">
                <a:effectLst/>
              </a:rPr>
              <a:t>vcg</a:t>
            </a:r>
            <a:r>
              <a:rPr lang="zh-CN" altLang="en-US" sz="1600" dirty="0">
                <a:effectLst/>
              </a:rPr>
              <a:t>和</a:t>
            </a:r>
            <a:r>
              <a:rPr lang="en-US" altLang="zh-CN" sz="1600" dirty="0" err="1">
                <a:effectLst/>
              </a:rPr>
              <a:t>gsp</a:t>
            </a:r>
            <a:r>
              <a:rPr lang="zh-CN" altLang="en-US" sz="1600" dirty="0">
                <a:effectLst/>
              </a:rPr>
              <a:t>两种计费方式，这两种计费方式的最后收费都可以通过广告的</a:t>
            </a:r>
            <a:r>
              <a:rPr lang="en-US" altLang="zh-CN" sz="1600" dirty="0">
                <a:effectLst/>
              </a:rPr>
              <a:t>bid</a:t>
            </a:r>
            <a:r>
              <a:rPr lang="zh-CN" altLang="en-US" sz="1600" dirty="0">
                <a:effectLst/>
              </a:rPr>
              <a:t>算出，同时这一阶段还会有一个最低收费的限制（</a:t>
            </a:r>
            <a:r>
              <a:rPr lang="en-US" altLang="zh-CN" sz="1600" dirty="0" err="1">
                <a:effectLst/>
              </a:rPr>
              <a:t>calc_mincpm_price</a:t>
            </a:r>
            <a:r>
              <a:rPr lang="zh-CN" altLang="en-US" sz="1600" dirty="0">
                <a:effectLst/>
              </a:rPr>
              <a:t>），即对展现价值的最低估计，收费不可低于这个最低值。</a:t>
            </a:r>
            <a:endParaRPr lang="en-US" altLang="zh-CN" sz="1600" dirty="0">
              <a:effectLst/>
            </a:endParaRPr>
          </a:p>
          <a:p>
            <a:endParaRPr lang="en-US" altLang="zh-CN" sz="1600" dirty="0">
              <a:effectLst/>
            </a:endParaRPr>
          </a:p>
          <a:p>
            <a:endParaRPr lang="en-US" altLang="zh-CN" sz="16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kern="1200" baseline="0" dirty="0" err="1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ubmq_revise</a:t>
            </a:r>
            <a:r>
              <a:rPr kumimoji="1" lang="zh-CN" altLang="en-US" sz="1600" b="1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</a:t>
            </a:r>
            <a:r>
              <a:rPr kumimoji="1" lang="en-US" altLang="zh-CN" sz="1600" b="1" kern="1200" baseline="0" dirty="0" err="1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</a:t>
            </a:r>
            <a:r>
              <a:rPr kumimoji="1" lang="zh-CN" altLang="en-US" sz="1600" b="1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</a:t>
            </a:r>
            <a:endParaRPr kumimoji="1" lang="en-US" altLang="zh-CN" sz="1600" b="1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" altLang="zh-CN" sz="1600" b="0" kern="1200" baseline="0" dirty="0" err="1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predictor_advlist</a:t>
            </a:r>
            <a:r>
              <a:rPr kumimoji="1" lang="en" altLang="zh-CN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是请求 </a:t>
            </a:r>
            <a:r>
              <a:rPr kumimoji="1" lang="en" altLang="zh-CN" sz="1600" b="0" kern="1200" baseline="0" dirty="0" err="1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usq</a:t>
            </a:r>
            <a:r>
              <a:rPr kumimoji="1" lang="en" altLang="zh-CN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预估的广告队列，此外请求 </a:t>
            </a:r>
            <a:r>
              <a:rPr kumimoji="1" lang="en" altLang="zh-CN" sz="1600" b="0" kern="1200" baseline="0" dirty="0" err="1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usq</a:t>
            </a:r>
            <a:r>
              <a:rPr kumimoji="1" lang="en" altLang="zh-CN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还需要上一个次位处理后的 </a:t>
            </a:r>
            <a:r>
              <a:rPr kumimoji="1" lang="en" altLang="zh-CN" sz="1600" b="0" kern="1200" baseline="0" dirty="0" err="1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ubmq_revise_advlist</a:t>
            </a:r>
            <a:r>
              <a:rPr kumimoji="1" lang="en" altLang="zh-CN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(</a:t>
            </a: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初始为空</a:t>
            </a:r>
            <a:r>
              <a:rPr kumimoji="1" lang="en-US" altLang="zh-CN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)</a:t>
            </a: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r>
              <a:rPr kumimoji="1" lang="en" altLang="zh-CN" sz="1600" b="0" kern="1200" baseline="0" dirty="0" err="1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ubmq_revise_advlist</a:t>
            </a:r>
            <a:r>
              <a:rPr kumimoji="1" lang="en" altLang="zh-CN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是已经确认好的之前位次的广告。</a:t>
            </a:r>
            <a:endParaRPr kumimoji="1" lang="en-US" altLang="zh-CN" sz="1600" b="0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请求完成 </a:t>
            </a:r>
            <a:r>
              <a:rPr kumimoji="1" lang="en" altLang="zh-CN" sz="1600" b="0" kern="1200" baseline="0" dirty="0" err="1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usq</a:t>
            </a:r>
            <a:r>
              <a:rPr kumimoji="1" lang="en" altLang="zh-CN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之后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，每个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predictor_advlist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里面的广告都会得到一个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值，然后根据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计算每个广告的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ubmq_score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(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后续介绍计算方法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接下来按照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ubmq_score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进行排序，取排序第一位的广告，这就是当前次位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(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rank)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情况下最优的广告，然后把这个广告追加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( </a:t>
            </a:r>
            <a:r>
              <a:rPr lang="en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push_back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)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到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ubmq_revise_adlist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里面去，同时从原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advlist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中删除。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对位次黑名单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hit_blklist_advlist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遍历，恢复所有广告到原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advlist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中，继续下一个迭代。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整体的输出就是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ubmq_revise_advlist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(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针对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src_id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按名次有序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</a:p>
          <a:p>
            <a:endParaRPr lang="zh-CN" altLang="en-US" sz="1600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1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sz="1600" b="0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sz="1600" b="0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7264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VCG: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VCG_price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_</a:t>
            </a:r>
            <a:r>
              <a:rPr lang="en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为排名第 </a:t>
            </a:r>
            <a:r>
              <a:rPr lang="en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位的广告主应该的出价</a:t>
            </a:r>
            <a:endParaRPr lang="en" altLang="zh-CN" sz="16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ctri</a:t>
            </a:r>
            <a:r>
              <a:rPr lang="zh-CN" altLang="e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j 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为排名第 </a:t>
            </a:r>
            <a:r>
              <a:rPr lang="en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位的广告主对第 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j 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位广告位的预估 </a:t>
            </a:r>
            <a:r>
              <a:rPr lang="en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</a:t>
            </a:r>
            <a:r>
              <a:rPr lang="zh-CN" altLang="e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lang="en" altLang="zh-CN" sz="16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algn="l" defTabSz="914400" rtl="0" eaLnBrk="1" latinLnBrk="0" hangingPunct="1"/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bidi 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为排名第 </a:t>
            </a:r>
            <a:r>
              <a:rPr lang="en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位的广告主的出价</a:t>
            </a:r>
            <a:endParaRPr lang="en-US" altLang="zh-CN" sz="16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algn="l" defTabSz="914400" rtl="0" eaLnBrk="1" latinLnBrk="0" hangingPunct="1"/>
            <a:endParaRPr lang="en-US" altLang="zh-CN" sz="16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indent="0" algn="l" defTabSz="914400" rtl="0" eaLnBrk="1" latinLnBrk="0" hangingPunct="1">
              <a:buFont typeface="Arial" panose="020B0604020202020204" pitchFamily="34" charset="0"/>
              <a:buNone/>
            </a:pPr>
            <a:r>
              <a:rPr lang="zh-CN" altLang="en-US" sz="1600" dirty="0"/>
              <a:t>排在第 </a:t>
            </a:r>
            <a:r>
              <a:rPr lang="en" altLang="zh-CN" sz="1600" dirty="0" err="1"/>
              <a:t>i</a:t>
            </a:r>
            <a:r>
              <a:rPr lang="en" altLang="zh-CN" sz="1600" dirty="0"/>
              <a:t> </a:t>
            </a:r>
            <a:r>
              <a:rPr lang="zh-CN" altLang="en-US" sz="1600" dirty="0"/>
              <a:t>位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的广告在第 </a:t>
            </a:r>
            <a:r>
              <a:rPr lang="en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位的预估 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 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Ⅰ</a:t>
            </a:r>
          </a:p>
          <a:p>
            <a:pPr marL="0" indent="0" algn="l" defTabSz="914400" rtl="0" eaLnBrk="1" latinLnBrk="0" hangingPunct="1">
              <a:buFont typeface="Arial" panose="020B0604020202020204" pitchFamily="34" charset="0"/>
              <a:buNone/>
            </a:pP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排在第 </a:t>
            </a:r>
            <a:r>
              <a:rPr lang="en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位的广告在第 </a:t>
            </a:r>
            <a:r>
              <a:rPr lang="en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- 1 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位的预估 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—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Ⅱ</a:t>
            </a:r>
          </a:p>
          <a:p>
            <a:pPr marL="0" algn="l" defTabSz="914400" rtl="0" eaLnBrk="1" latinLnBrk="0" hangingPunct="1"/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①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引入 </a:t>
            </a:r>
            <a:r>
              <a:rPr lang="en-US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(</a:t>
            </a:r>
            <a:r>
              <a:rPr lang="en-US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usq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来得到 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Ⅰ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lang="en" altLang="zh-CN" sz="16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algn="l" defTabSz="914400" rtl="0" eaLnBrk="1" latinLnBrk="0" hangingPunct="1"/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②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引入衰减因子 </a:t>
            </a:r>
            <a:r>
              <a:rPr lang="en-US" altLang="zh-CN" sz="16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ctrq_decay_ratio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来 得到 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Ⅱ</a:t>
            </a:r>
            <a:r>
              <a:rPr lang="zh-CN" altLang="e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endParaRPr lang="en-US" altLang="zh-CN" sz="16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algn="l" defTabSz="914400" rtl="0" eaLnBrk="1" latinLnBrk="0" hangingPunct="1"/>
            <a:endParaRPr lang="en-US" altLang="zh-CN" sz="16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通过上述公式，我们需要知道的是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ctr_i+1, 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ctr_i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, 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的值。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我们之前请求的观星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其实是首位广告的预估值，对于后续位次的广告，例如，针对第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位广告位，利用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&lt;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, 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ubmq_revise_advlist_info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,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predictor_advlist_info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&gt;</a:t>
            </a:r>
            <a:r>
              <a:rPr lang="zh-CN" altLang="e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请求 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usq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预估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predictor_advlist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内每条广告的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</a:t>
            </a:r>
            <a:r>
              <a:rPr lang="zh-CN" altLang="e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进而更新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ubmq_pricesort_score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ubmq_score</a:t>
            </a:r>
            <a:r>
              <a:rPr lang="zh-CN" altLang="e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进行排序，最高者竟得当前第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个广告位。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此时我们只是知道了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ctr_i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, 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的值，但还没计算出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ctr_i+1, 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zh-CN" altLang="e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这个值则是通过引入衰减系数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ctrq_decay_ratio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来实现。</a:t>
            </a:r>
          </a:p>
          <a:p>
            <a:endParaRPr lang="en-US" altLang="zh-CN" sz="16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algn="l" defTabSz="914400" rtl="0" eaLnBrk="1" latinLnBrk="0" hangingPunct="1"/>
            <a:endParaRPr lang="en-US" altLang="zh-CN" sz="16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如何对末位广告进行计费？</a:t>
            </a:r>
          </a:p>
          <a:p>
            <a:pPr marL="0" algn="l" defTabSz="914400" rtl="0" eaLnBrk="1" latinLnBrk="0" hangingPunct="1"/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由 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VCG 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的计算公式可得，当广告数 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&lt; 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广告位数时，使用单纯的 </a:t>
            </a:r>
            <a:r>
              <a:rPr lang="en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VCG 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计费方式会得到计费为 </a:t>
            </a:r>
            <a:r>
              <a:rPr lang="en-US" altLang="zh-CN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0</a:t>
            </a:r>
            <a:r>
              <a:rPr lang="zh-CN" altLang="en-US" sz="16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，这可能会对媒体产生利益损耗。</a:t>
            </a:r>
          </a:p>
          <a:p>
            <a:endParaRPr lang="en-US" altLang="zh-CN" sz="1600" dirty="0">
              <a:effectLst/>
            </a:endParaRPr>
          </a:p>
          <a:p>
            <a:r>
              <a:rPr lang="en-US" altLang="zh-CN" sz="1600" dirty="0">
                <a:effectLst/>
              </a:rPr>
              <a:t>--------------------------------------------------</a:t>
            </a:r>
            <a:endParaRPr lang="zh-CN" altLang="en-US" sz="1600" dirty="0">
              <a:effectLst/>
            </a:endParaRPr>
          </a:p>
          <a:p>
            <a:r>
              <a:rPr lang="en-US" altLang="zh-CN" sz="1200" b="1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ubmq_revise</a:t>
            </a:r>
            <a:r>
              <a:rPr lang="en-US" altLang="zh-CN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: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它引入了前后广告的特征，分位次预估，并利用</a:t>
            </a:r>
            <a:r>
              <a:rPr lang="en-US" altLang="zh-CN" sz="1200" b="1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vcg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计费。</a:t>
            </a:r>
            <a:endParaRPr lang="zh-CN" altLang="en-US" sz="1600" dirty="0">
              <a:effectLst/>
            </a:endParaRPr>
          </a:p>
          <a:p>
            <a:r>
              <a:rPr lang="zh-CN" altLang="en-US" sz="1600" dirty="0">
                <a:effectLst/>
              </a:rPr>
              <a:t>按广告位次从前至后迭代，每次迭代遍历剩余广告队列，每次确定一个位次后重新预估所有广告的</a:t>
            </a:r>
            <a:r>
              <a:rPr lang="en-US" altLang="zh-CN" sz="1600" dirty="0" err="1">
                <a:effectLst/>
              </a:rPr>
              <a:t>ubmq</a:t>
            </a:r>
            <a:r>
              <a:rPr lang="zh-CN" altLang="en-US" sz="1600" dirty="0">
                <a:effectLst/>
              </a:rPr>
              <a:t>，再计算得到</a:t>
            </a:r>
            <a:r>
              <a:rPr lang="en-US" altLang="zh-CN" sz="1600" dirty="0" err="1">
                <a:effectLst/>
              </a:rPr>
              <a:t>ubmq_score</a:t>
            </a:r>
            <a:r>
              <a:rPr lang="zh-CN" altLang="en-US" sz="1600" dirty="0">
                <a:effectLst/>
              </a:rPr>
              <a:t>，按此修正广告位次，取最大值得到当前位次的广告，计算当前位次广告的</a:t>
            </a:r>
            <a:r>
              <a:rPr lang="en-US" altLang="zh-CN" sz="1600" dirty="0" err="1">
                <a:effectLst/>
              </a:rPr>
              <a:t>vcg</a:t>
            </a:r>
            <a:r>
              <a:rPr lang="zh-CN" altLang="en-US" sz="1600" dirty="0">
                <a:effectLst/>
              </a:rPr>
              <a:t>。</a:t>
            </a:r>
          </a:p>
          <a:p>
            <a:r>
              <a:rPr lang="en-US" altLang="zh-CN" sz="1600" dirty="0" err="1">
                <a:effectLst/>
              </a:rPr>
              <a:t>calc_mincpm_price</a:t>
            </a:r>
            <a:r>
              <a:rPr lang="en-US" altLang="zh-CN" sz="1600" dirty="0">
                <a:effectLst/>
              </a:rPr>
              <a:t>:</a:t>
            </a:r>
            <a:r>
              <a:rPr lang="zh-CN" altLang="en-US" sz="1600" dirty="0">
                <a:effectLst/>
              </a:rPr>
              <a:t>设置各个维度的广告底价。防止流量贱卖。</a:t>
            </a:r>
            <a:endParaRPr lang="en-US" altLang="zh-CN" sz="16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calc_mincpm_price</a:t>
            </a: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：最低价格，防止流量被贱卖</a:t>
            </a:r>
            <a:endParaRPr kumimoji="1" lang="en-US" altLang="zh-CN" sz="1600" b="0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promote_quantity_price_ratio_adjust</a:t>
            </a: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：价格</a:t>
            </a:r>
            <a:r>
              <a:rPr kumimoji="1" lang="en-US" altLang="zh-CN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ratio</a:t>
            </a: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，鼓励广告主使用新样式，提高广告质量</a:t>
            </a:r>
            <a:endParaRPr kumimoji="1" lang="en-US" altLang="zh-CN" sz="1600" b="0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ocpc_feedback_price_ratio_adjust</a:t>
            </a:r>
            <a:r>
              <a:rPr kumimoji="1" lang="zh-CN" altLang="en-US" sz="1600" b="0" kern="1200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：价格反馈系数</a:t>
            </a:r>
            <a:endParaRPr kumimoji="1" lang="en-US" altLang="zh-CN" sz="1600" b="0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反馈系数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=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历史广告主出价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历史系统转化价格，得到每个转化的支出收益比，按照不同的时间窗口可以分为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小时、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8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小时、一天、两天的反馈系数。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参考链接：</a:t>
            </a:r>
            <a:r>
              <a:rPr lang="en-US" altLang="zh-CN" dirty="0">
                <a:hlinkClick r:id="rId3"/>
              </a:rPr>
              <a:t>http://wiki.baidu.com/pages/viewpage.action?pageId=1174894530&amp;preview=/1174894530/1174894529/%E5%8F%8D%E9%A6%88%E7%B3%BB%E6%95%B0%E4%B8%B0%E5%AF%8C%E5%BA%A6_%E5%95%86%E4%B8%9A%E6%8E%A8%E8%8D%90%E7%A0%94%E5%8F%91%E9%83%A8_%E6%9D%A8%E5%BF%97%E5%B3%B0.pptx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sz="1600" b="0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sz="1600" b="0" kern="1200" baseline="0" dirty="0">
              <a:solidFill>
                <a:schemeClr val="tx1"/>
              </a:solidFill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97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最后是截断部分。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根据</a:t>
            </a:r>
            <a:r>
              <a:rPr kumimoji="1" lang="en-US" altLang="zh-CN" dirty="0" err="1"/>
              <a:t>ftype</a:t>
            </a:r>
            <a:r>
              <a:rPr kumimoji="1" lang="zh-CN" altLang="en-US" dirty="0"/>
              <a:t>来决定是否调价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广告策略中的排序指标，最终阶段的排序用什么指标。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排序指标：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cvr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最终阶段（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truncate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阶段）的排序指标：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为什么不用</a:t>
            </a:r>
            <a:r>
              <a:rPr kumimoji="1" lang="en-US" altLang="zh-CN" dirty="0" err="1"/>
              <a:t>ctr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73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最后是一些名词解释，快速过去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charge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是广告收入，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acp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是平均点击价格，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clk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是广告点击数，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ctr2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是展现点击率，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ectr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是曝光点击率。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展现点击率：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ctr2 =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clk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/ show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曝光点击率：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ectr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=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clk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/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eshow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千次展现收益：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ctm2 = charge / show * 1000 = ctr2 *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acp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1000 =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clk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/ show *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acp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1000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千次曝光收益：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ecpm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 = charge /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eshow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* 1000 = 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ectr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*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acp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1000 =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clk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/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eshow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acp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1000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1200" b="1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-US" altLang="zh-CN" sz="1200" b="1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所有的展现、曝光的计算方式</a:t>
            </a:r>
            <a:endParaRPr lang="en-US" altLang="zh-CN" sz="1200" b="1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dirty="0">
                <a:hlinkClick r:id="rId3"/>
              </a:rPr>
              <a:t>http://wiki.baidu.com/display/UbsTopic/Query_features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453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5806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常规的点击（</a:t>
            </a:r>
            <a:r>
              <a:rPr lang="en-US" altLang="zh-CN" dirty="0" err="1"/>
              <a:t>ctrq</a:t>
            </a:r>
            <a:r>
              <a:rPr lang="zh-CN" altLang="en-US" dirty="0"/>
              <a:t>、</a:t>
            </a:r>
            <a:r>
              <a:rPr lang="en-US" altLang="zh-CN" dirty="0" err="1"/>
              <a:t>clkq</a:t>
            </a:r>
            <a:r>
              <a:rPr lang="zh-CN" altLang="en-US" dirty="0"/>
              <a:t>）、转化（</a:t>
            </a:r>
            <a:r>
              <a:rPr lang="en-US" altLang="zh-CN" dirty="0" err="1"/>
              <a:t>convq</a:t>
            </a:r>
            <a:r>
              <a:rPr lang="zh-CN" altLang="en-US" dirty="0"/>
              <a:t>、</a:t>
            </a:r>
            <a:r>
              <a:rPr lang="en-US" altLang="zh-CN" dirty="0" err="1"/>
              <a:t>wconvq</a:t>
            </a:r>
            <a:r>
              <a:rPr lang="zh-CN" altLang="en-US" dirty="0"/>
              <a:t>）、商业价值（</a:t>
            </a:r>
            <a:r>
              <a:rPr lang="en-US" altLang="zh-CN" dirty="0" err="1"/>
              <a:t>ecpmq</a:t>
            </a:r>
            <a:r>
              <a:rPr lang="zh-CN" altLang="en-US" dirty="0"/>
              <a:t>）、费用（</a:t>
            </a:r>
            <a:r>
              <a:rPr lang="en-US" altLang="zh-CN" dirty="0"/>
              <a:t>page</a:t>
            </a:r>
            <a:r>
              <a:rPr lang="zh-CN" altLang="en-US" dirty="0"/>
              <a:t>和</a:t>
            </a:r>
            <a:r>
              <a:rPr lang="en-US" altLang="zh-CN" dirty="0"/>
              <a:t>title</a:t>
            </a:r>
            <a:r>
              <a:rPr lang="zh-CN" altLang="en-US" dirty="0"/>
              <a:t>）（</a:t>
            </a:r>
            <a:r>
              <a:rPr lang="en-US" altLang="zh-CN" dirty="0" err="1"/>
              <a:t>titleq</a:t>
            </a:r>
            <a:r>
              <a:rPr lang="zh-CN" altLang="en-US" dirty="0"/>
              <a:t>和</a:t>
            </a:r>
            <a:r>
              <a:rPr lang="en-US" altLang="zh-CN" dirty="0" err="1"/>
              <a:t>pageq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作弊</a:t>
            </a:r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dirty="0" err="1"/>
              <a:t>samq</a:t>
            </a:r>
            <a:r>
              <a:rPr lang="zh-CN" altLang="en-US" dirty="0"/>
              <a:t>、</a:t>
            </a:r>
            <a:r>
              <a:rPr lang="en-US" altLang="zh-CN" dirty="0" err="1"/>
              <a:t>wsamq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模型</a:t>
            </a:r>
            <a:r>
              <a:rPr lang="en-US" altLang="zh-CN" dirty="0"/>
              <a:t>q</a:t>
            </a:r>
            <a:r>
              <a:rPr lang="zh-CN" altLang="en-US" dirty="0"/>
              <a:t>：</a:t>
            </a:r>
            <a:r>
              <a:rPr lang="en-US" altLang="zh-CN" dirty="0" err="1"/>
              <a:t>dnnq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Ubmq</a:t>
            </a:r>
            <a:r>
              <a:rPr lang="zh-CN" altLang="en-US" dirty="0"/>
              <a:t>：上文广告位的胜出之后广告的影响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5. </a:t>
            </a:r>
            <a:r>
              <a:rPr lang="zh-CN" altLang="en-US" dirty="0"/>
              <a:t>和</a:t>
            </a:r>
            <a:r>
              <a:rPr lang="en-US" altLang="zh-CN" dirty="0"/>
              <a:t>query</a:t>
            </a:r>
            <a:r>
              <a:rPr lang="zh-CN" altLang="en-US" dirty="0"/>
              <a:t>相关的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ideaq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wideaq</a:t>
            </a:r>
            <a:endParaRPr lang="en-US" altLang="zh-CN" sz="1200" b="1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641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7988" y="1231900"/>
            <a:ext cx="5919787" cy="3330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以上就是我串讲的所有内容，欢迎大家提问。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观星加新特征，需要加什么配置？要注意哪些点？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线下训练过程中加入新特征后，发现效果有一定的提升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如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auc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增加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，则可尝试将新特征推至线上，大致流程如下：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new_predictor_modules.conf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中对应的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模型下加入新特征的字段名称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schema</a:t>
            </a:r>
            <a:r>
              <a:rPr lang="zh-CN" altLang="e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</a:p>
          <a:p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predict_schema_extractor.cpp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中注册特征提取器：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FEEDAS_REG_EXTRACTOR(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local_name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, 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predictor_name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,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predictor_function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</a:p>
          <a:p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3. 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predictor_function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即为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predict_schema_defines.cpp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中定义的新特征抽取方法 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(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getter)</a:t>
            </a:r>
            <a:r>
              <a:rPr lang="zh-CN" altLang="e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；</a:t>
            </a:r>
          </a:p>
          <a:p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4.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 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strategy/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data_prepare.cpp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阶段的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set_status_before_predictor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方法中定义好新特征的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setter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方法，该方法明确了特征的生成逻辑；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5.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switches.conf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中添加动态开关，开关内为新特征的应用逻辑；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注意点：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特征主要分为广告级特征和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级特征，广告特征需定义在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adv_data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pair_schema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下，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特征需定义在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thread_data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query_schema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下；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在 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predict_schema_defines.cpp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中定义的特征抽取的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getter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方法不宜复杂，最好是直接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return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值。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3.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若新增特征不存在原始</a:t>
            </a:r>
            <a:r>
              <a:rPr lang="en" altLang="zh-CN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中，则需要自定义本地词表或</a:t>
            </a:r>
            <a:r>
              <a:rPr lang="en" altLang="zh-CN" sz="1200" b="0" i="0" u="none" strike="noStrike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来实现特征的生成逻辑。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lvlexp_info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ovlexp_info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的区别是什么？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        答：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lvlexp_info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为分层实验平台实现框架，它可以指定流量路由，如独立评估平台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(e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平台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) 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分层实验平台（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d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平台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data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平台），全流量平台（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平台）。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ovlexp_info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为全流量实验框架，传递全流量分层框架注册的策略配置相关 ，支持动态变量（动态开关属于动态变量的一种）和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yacl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配置文件这两种资源的实验。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intentXboxmodule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作用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        答：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即用户意图，用户意图可以从两个角度挖掘，一是行为角度，二是文本角度。从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upin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kaiwu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拿到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数据后，可以通过这些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查询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xbox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，获取用户意图。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       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开物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app_info_list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中有没有系统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信息以及作用？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        答：（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）有。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kaiwu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中的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uap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（用户属性信息）数据中有是否为系统级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信息，但是出口时进行了信息合并（将系统级应用和自定义安装的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信息合并），丢掉了是否为系统级别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的信息。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                  （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）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信息目前使用在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阶段，通过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APP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偏好过滤广告。</a:t>
            </a: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排序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score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公式的原理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        答：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score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计算公式：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score =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branch_weight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(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intentq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w_intentq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+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w_cpm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+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intentq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w_composed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);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       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公式中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由后验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pvr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得到，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score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综合考虑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cpm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以及两者混合的影响。能更加细致的刻画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query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的商业价值。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</a:p>
          <a:p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transfer_ratio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的原理是什么？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        答：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transfer_ratio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用来根据暗投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分布情况调整明投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值，提高明投广告的胜出概率。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公式：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=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q_value_temp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*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q_factor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推导：</a:t>
            </a: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     假设暗投的点击率质量为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q_value_temp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=  </a:t>
            </a: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明投：按照广告主指定方式投放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暗投：指定方式以外的方式投放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变换的意义与原理？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     答：用来计算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pricesort_q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，为后面计费策略所用，用来实现价格挤压，平衡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ctrq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的作用。</a:t>
            </a:r>
          </a:p>
          <a:p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广告投放中，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plan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unit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winfo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idea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之间的关系。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个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可以有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个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Plan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个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Plan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可以有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个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Unit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个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Unit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可以有多个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Winfo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和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Idea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。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User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Plan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预算</a:t>
            </a:r>
          </a:p>
          <a:p>
            <a:pPr lvl="1"/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推广日期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时段</a:t>
            </a:r>
          </a:p>
          <a:p>
            <a:pPr lvl="1"/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投放方式（标准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平衡投放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展现优先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)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Unit</a:t>
            </a: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年龄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性别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人生阶段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学历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操作系统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 APP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行为</a:t>
            </a:r>
            <a:b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</a:br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Winfo</a:t>
            </a:r>
            <a:endParaRPr lang="en-US" altLang="zh-CN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意图词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Intent</a:t>
            </a:r>
          </a:p>
          <a:p>
            <a:pPr lvl="1"/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地域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 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兴趣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/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人群包</a:t>
            </a:r>
          </a:p>
          <a:p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Idea</a:t>
            </a:r>
          </a:p>
          <a:p>
            <a:pPr lvl="1"/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广告创意</a:t>
            </a:r>
          </a:p>
          <a:p>
            <a:endParaRPr lang="zh-CN" altLang="en-US" sz="1200" b="0" i="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  <a:p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域：由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生成，传递给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asp</a:t>
            </a:r>
            <a:r>
              <a:rPr lang="zh-CN" altLang="e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加密且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base64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编码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,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主要为广告的基本信息，如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planid,unitid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等，基本来源于业务端， 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rcv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模块计费</a:t>
            </a:r>
          </a:p>
          <a:p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j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域：由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imas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生成，传递给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asp,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压缩并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base64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编码，主要为跳转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url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,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计费名等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,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实现跳转</a:t>
            </a:r>
          </a:p>
          <a:p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k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域：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base64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编码，主要为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term,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模板名，</a:t>
            </a:r>
            <a:r>
              <a:rPr lang="en" altLang="zh-CN" sz="1200" b="0" i="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cmatch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等，存储统计各种扩展信息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1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如图所示，是整个</a:t>
            </a:r>
            <a:r>
              <a:rPr lang="en-US" altLang="zh-CN" dirty="0">
                <a:effectLst/>
              </a:rPr>
              <a:t>feed</a:t>
            </a:r>
            <a:r>
              <a:rPr lang="zh-CN" altLang="en-US" dirty="0">
                <a:effectLst/>
              </a:rPr>
              <a:t>广告的投放架构。整体流程是用户在手百、</a:t>
            </a:r>
            <a:r>
              <a:rPr lang="en-US" altLang="zh-CN" dirty="0">
                <a:effectLst/>
              </a:rPr>
              <a:t>WAP</a:t>
            </a:r>
            <a:r>
              <a:rPr lang="zh-CN" altLang="en-US" dirty="0">
                <a:effectLst/>
              </a:rPr>
              <a:t>、详情页或者是贴吧发起请求，请求经过</a:t>
            </a:r>
            <a:r>
              <a:rPr lang="en-US" altLang="zh-CN" dirty="0">
                <a:effectLst/>
              </a:rPr>
              <a:t>7</a:t>
            </a:r>
            <a:r>
              <a:rPr lang="zh-CN" altLang="en-US" dirty="0">
                <a:effectLst/>
              </a:rPr>
              <a:t>个步骤返回广告。</a:t>
            </a:r>
          </a:p>
          <a:p>
            <a:r>
              <a:rPr lang="zh-CN" altLang="en-US" dirty="0">
                <a:effectLst/>
              </a:rPr>
              <a:t>下面以一次手百请求为例，讲解整个过程：</a:t>
            </a: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1. 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用户在手百的刷新行为会触发客户端向</a:t>
            </a:r>
            <a:r>
              <a:rPr lang="zh-CN" altLang="en-US" dirty="0">
                <a:effectLst/>
              </a:rPr>
              <a:t>服务器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发起一次广告检索请求，请求首先</a:t>
            </a:r>
            <a:r>
              <a:rPr lang="zh-CN" altLang="en-US" dirty="0">
                <a:effectLst/>
              </a:rPr>
              <a:t>经过</a:t>
            </a:r>
            <a:r>
              <a:rPr lang="en-US" altLang="zh-CN" dirty="0">
                <a:effectLst/>
              </a:rPr>
              <a:t>AFD</a:t>
            </a:r>
            <a:r>
              <a:rPr lang="zh-CN" altLang="en-US" dirty="0">
                <a:effectLst/>
              </a:rPr>
              <a:t>模块进行流量分发（分发给不同的</a:t>
            </a:r>
            <a:r>
              <a:rPr lang="en-US" altLang="zh-CN" dirty="0" err="1">
                <a:effectLst/>
              </a:rPr>
              <a:t>DSP【Adv</a:t>
            </a:r>
            <a:r>
              <a:rPr lang="en-US" altLang="zh-CN" dirty="0">
                <a:effectLst/>
              </a:rPr>
              <a:t> Side Platform</a:t>
            </a:r>
            <a:r>
              <a:rPr lang="zh-CN" altLang="en-US" dirty="0">
                <a:effectLst/>
              </a:rPr>
              <a:t>广告需求平台方），再经过</a:t>
            </a:r>
            <a:r>
              <a:rPr lang="en-US" altLang="zh-CN" dirty="0" err="1">
                <a:effectLst/>
              </a:rPr>
              <a:t>tianlu</a:t>
            </a:r>
            <a:r>
              <a:rPr lang="zh-CN" altLang="en-US" dirty="0">
                <a:effectLst/>
              </a:rPr>
              <a:t>进行协议转换，将数据源信息（</a:t>
            </a:r>
            <a:r>
              <a:rPr lang="en-US" altLang="zh-CN" dirty="0" err="1">
                <a:effectLst/>
              </a:rPr>
              <a:t>src_id</a:t>
            </a:r>
            <a:r>
              <a:rPr lang="en-US" altLang="zh-CN" dirty="0">
                <a:effectLst/>
              </a:rPr>
              <a:t>/ search id/</a:t>
            </a:r>
            <a:r>
              <a:rPr lang="zh-CN" altLang="en-US" dirty="0">
                <a:effectLst/>
              </a:rPr>
              <a:t>用户</a:t>
            </a:r>
            <a:r>
              <a:rPr lang="en-US" altLang="zh-CN" dirty="0">
                <a:effectLst/>
              </a:rPr>
              <a:t>id</a:t>
            </a:r>
            <a:r>
              <a:rPr lang="zh-CN" altLang="en-US" dirty="0">
                <a:effectLst/>
              </a:rPr>
              <a:t>等）送入</a:t>
            </a:r>
            <a:r>
              <a:rPr lang="en-US" altLang="zh-CN" dirty="0" err="1">
                <a:effectLst/>
              </a:rPr>
              <a:t>feedas</a:t>
            </a:r>
            <a:r>
              <a:rPr lang="zh-CN" altLang="en-US" dirty="0">
                <a:effectLst/>
              </a:rPr>
              <a:t>。</a:t>
            </a:r>
          </a:p>
          <a:p>
            <a:r>
              <a:rPr lang="en-US" altLang="zh-CN" dirty="0">
                <a:effectLst/>
              </a:rPr>
              <a:t>2. </a:t>
            </a:r>
            <a:r>
              <a:rPr lang="zh-CN" altLang="en-US" dirty="0">
                <a:effectLst/>
              </a:rPr>
              <a:t>之后是整个</a:t>
            </a:r>
            <a:r>
              <a:rPr lang="en-US" altLang="zh-CN" dirty="0" err="1">
                <a:effectLst/>
              </a:rPr>
              <a:t>feedas</a:t>
            </a:r>
            <a:r>
              <a:rPr lang="zh-CN" altLang="en-US" dirty="0">
                <a:effectLst/>
              </a:rPr>
              <a:t>的作用阶段，共分为六点，也就是对应图上的</a:t>
            </a:r>
            <a:r>
              <a:rPr lang="en-US" altLang="zh-CN" dirty="0">
                <a:effectLst/>
              </a:rPr>
              <a:t>2-7</a:t>
            </a:r>
            <a:r>
              <a:rPr lang="zh-CN" altLang="en-US" dirty="0">
                <a:effectLst/>
              </a:rPr>
              <a:t>：</a:t>
            </a:r>
            <a:endParaRPr lang="en-US" altLang="zh-CN" dirty="0">
              <a:effectLst/>
            </a:endParaRPr>
          </a:p>
          <a:p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第一个阶段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就是获取用户特征，为后续所有广告推荐工作做数据准备。</a:t>
            </a:r>
            <a:r>
              <a:rPr lang="en-US" altLang="zh-CN" dirty="0" err="1">
                <a:effectLst/>
              </a:rPr>
              <a:t>feedas</a:t>
            </a:r>
            <a:r>
              <a:rPr lang="zh-CN" altLang="en-US" dirty="0">
                <a:effectLst/>
              </a:rPr>
              <a:t>需要访问</a:t>
            </a:r>
            <a:r>
              <a:rPr lang="en-US" altLang="zh-CN" dirty="0" err="1">
                <a:effectLst/>
              </a:rPr>
              <a:t>upin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 err="1">
                <a:effectLst/>
              </a:rPr>
              <a:t>intentservice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 err="1">
                <a:effectLst/>
              </a:rPr>
              <a:t>usercenter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ums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 err="1">
                <a:effectLst/>
              </a:rPr>
              <a:t>uas</a:t>
            </a:r>
            <a:r>
              <a:rPr lang="zh-CN" altLang="en-US" dirty="0">
                <a:effectLst/>
              </a:rPr>
              <a:t>等五个模块，获得用户画像、 用户场景、用户行为、</a:t>
            </a:r>
            <a:r>
              <a:rPr lang="en-US" altLang="zh-CN" dirty="0">
                <a:effectLst/>
              </a:rPr>
              <a:t>query</a:t>
            </a:r>
            <a:r>
              <a:rPr lang="zh-CN" altLang="en-US" dirty="0">
                <a:effectLst/>
              </a:rPr>
              <a:t>、频控等信息。</a:t>
            </a:r>
          </a:p>
          <a:p>
            <a:r>
              <a:rPr lang="en-US" altLang="zh-CN" dirty="0">
                <a:effectLst/>
              </a:rPr>
              <a:t>3.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第二个阶段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是触发阶段，主要从用户特征中获取用户意图的意图词，这样做的好处对用户的基础特征进行扩展，可以提高广告推荐的精确性。在这个阶段中</a:t>
            </a:r>
            <a:r>
              <a:rPr lang="en-US" altLang="zh-CN" dirty="0" err="1">
                <a:effectLst/>
              </a:rPr>
              <a:t>feedas</a:t>
            </a:r>
            <a:r>
              <a:rPr lang="zh-CN" altLang="en-US" dirty="0">
                <a:effectLst/>
              </a:rPr>
              <a:t>利用之前获得的用户信息与金门等模块进行交互，获得用户的意图列表，即推荐</a:t>
            </a:r>
            <a:r>
              <a:rPr lang="en-US" altLang="zh-CN" dirty="0">
                <a:effectLst/>
              </a:rPr>
              <a:t>query</a:t>
            </a:r>
            <a:r>
              <a:rPr lang="zh-CN" altLang="en-US" dirty="0">
                <a:effectLst/>
              </a:rPr>
              <a:t>。</a:t>
            </a:r>
          </a:p>
          <a:p>
            <a:r>
              <a:rPr lang="en-US" altLang="zh-CN" dirty="0">
                <a:effectLst/>
              </a:rPr>
              <a:t>4.</a:t>
            </a:r>
            <a:r>
              <a:rPr lang="zh-CN" altLang="en-US" sz="1200" b="1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第三个阶段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是广告召回。我们通过基础的用户特征和意图词去广告库中召回相匹配的广告。在这个阶段中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 err="1">
                <a:effectLst/>
              </a:rPr>
              <a:t>feedas</a:t>
            </a:r>
            <a:r>
              <a:rPr lang="zh-CN" altLang="en-US" dirty="0">
                <a:effectLst/>
              </a:rPr>
              <a:t>直接请求</a:t>
            </a:r>
            <a:r>
              <a:rPr lang="en-US" altLang="zh-CN" dirty="0" err="1">
                <a:effectLst/>
              </a:rPr>
              <a:t>feedproxy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feedproxy</a:t>
            </a:r>
            <a:r>
              <a:rPr lang="zh-CN" altLang="en-US" dirty="0">
                <a:effectLst/>
              </a:rPr>
              <a:t>作为统一的检索入口，会并行访问</a:t>
            </a:r>
            <a:r>
              <a:rPr lang="en-US" altLang="zh-CN" dirty="0" err="1">
                <a:effectLst/>
              </a:rPr>
              <a:t>feedbs</a:t>
            </a:r>
            <a:r>
              <a:rPr lang="zh-CN" altLang="en-US" dirty="0">
                <a:effectLst/>
              </a:rPr>
              <a:t>、闪投、</a:t>
            </a:r>
            <a:r>
              <a:rPr lang="en-US" altLang="zh-CN" dirty="0">
                <a:effectLst/>
              </a:rPr>
              <a:t>GD</a:t>
            </a:r>
            <a:r>
              <a:rPr lang="zh-CN" altLang="en-US" dirty="0">
                <a:effectLst/>
              </a:rPr>
              <a:t>等广告库，对广告进行召回、粗排、过滤和截断，获得不同原始广告队列。</a:t>
            </a:r>
          </a:p>
          <a:p>
            <a:r>
              <a:rPr lang="en-US" altLang="zh-CN" dirty="0">
                <a:effectLst/>
              </a:rPr>
              <a:t>5.</a:t>
            </a:r>
            <a:r>
              <a:rPr lang="zh-CN" altLang="en-US" b="1" dirty="0">
                <a:effectLst/>
              </a:rPr>
              <a:t>第四个阶段</a:t>
            </a:r>
            <a:r>
              <a:rPr lang="zh-CN" altLang="en-US" dirty="0">
                <a:effectLst/>
              </a:rPr>
              <a:t>是广告的创意优选。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广告召回之后</a:t>
            </a:r>
            <a:r>
              <a:rPr lang="zh-CN" altLang="en-US" dirty="0">
                <a:effectLst/>
              </a:rPr>
              <a:t>，会请求</a:t>
            </a:r>
            <a:r>
              <a:rPr lang="en-US" altLang="zh-CN" dirty="0" err="1">
                <a:effectLst/>
              </a:rPr>
              <a:t>adrest</a:t>
            </a:r>
            <a:r>
              <a:rPr lang="zh-CN" altLang="en-US" dirty="0">
                <a:effectLst/>
              </a:rPr>
              <a:t>获得这些广告的物料和样式，进行创意优选。</a:t>
            </a:r>
          </a:p>
          <a:p>
            <a:r>
              <a:rPr lang="en-US" altLang="zh-CN" dirty="0">
                <a:effectLst/>
              </a:rPr>
              <a:t>6.</a:t>
            </a:r>
            <a:r>
              <a:rPr lang="zh-CN" altLang="en-US" b="1" dirty="0">
                <a:effectLst/>
              </a:rPr>
              <a:t>第五个阶段</a:t>
            </a:r>
            <a:r>
              <a:rPr lang="zh-CN" altLang="en-US" dirty="0">
                <a:effectLst/>
              </a:rPr>
              <a:t>是广告的策略操作，主要包括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排序、过滤、去重、计费、截断等一系列的策略机制，最后胜出几条广告。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7.</a:t>
            </a:r>
            <a:r>
              <a:rPr lang="zh-CN" altLang="en-US" b="1" dirty="0">
                <a:effectLst/>
              </a:rPr>
              <a:t>第六个阶段</a:t>
            </a:r>
            <a:r>
              <a:rPr lang="zh-CN" altLang="en-US" dirty="0">
                <a:effectLst/>
              </a:rPr>
              <a:t>是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对胜出的广告进行封装和打包，由</a:t>
            </a:r>
            <a:r>
              <a:rPr lang="en-US" altLang="zh-CN" sz="1200" kern="1200" baseline="0" dirty="0" err="1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feedas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返回给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AFD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，在经过广告渲染之后返回给用户，从而形成一次完整的广告请求。</a:t>
            </a:r>
            <a:endParaRPr lang="en-US" altLang="zh-CN" sz="1200" kern="1200" baseline="0" dirty="0">
              <a:solidFill>
                <a:schemeClr val="tx1"/>
              </a:solidFill>
              <a:effectLst/>
              <a:latin typeface="Arial Unicode MS" panose="020B0604020202020204" pitchFamily="34" charset="-128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61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现在介绍</a:t>
            </a:r>
            <a:r>
              <a:rPr lang="en-US" altLang="zh-CN" dirty="0" err="1"/>
              <a:t>Feedas</a:t>
            </a:r>
            <a:r>
              <a:rPr lang="zh-CN" altLang="en-US" dirty="0"/>
              <a:t>的主体支撑框架</a:t>
            </a:r>
            <a:r>
              <a:rPr lang="en-US" altLang="zh-CN" dirty="0"/>
              <a:t>-Remix</a:t>
            </a:r>
            <a:r>
              <a:rPr lang="zh-CN" altLang="en-US" dirty="0"/>
              <a:t>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8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dirty="0"/>
              <a:t>Remix</a:t>
            </a:r>
            <a:r>
              <a:rPr lang="zh-CN" altLang="en-US" b="0" dirty="0"/>
              <a:t>框架是一个通用的服务端框架，</a:t>
            </a:r>
            <a:r>
              <a:rPr lang="en-US" altLang="zh-CN" b="0" dirty="0" err="1"/>
              <a:t>FeedAs</a:t>
            </a:r>
            <a:r>
              <a:rPr lang="zh-CN" altLang="en-US" b="0" dirty="0"/>
              <a:t>基于</a:t>
            </a:r>
            <a:r>
              <a:rPr lang="en-US" altLang="zh-CN" b="0" dirty="0"/>
              <a:t>Remix</a:t>
            </a:r>
            <a:r>
              <a:rPr lang="zh-CN" altLang="en-US" b="0" dirty="0"/>
              <a:t>开发。支持配置化和组件化开发，主要分为</a:t>
            </a:r>
            <a:r>
              <a:rPr lang="en-US" altLang="zh-CN" b="0" dirty="0"/>
              <a:t>phase</a:t>
            </a:r>
            <a:r>
              <a:rPr lang="zh-CN" altLang="en-US" b="0" dirty="0"/>
              <a:t>和</a:t>
            </a:r>
            <a:r>
              <a:rPr lang="en-US" altLang="zh-CN" b="0" dirty="0"/>
              <a:t>module</a:t>
            </a:r>
            <a:r>
              <a:rPr lang="zh-CN" altLang="en-US" b="0" dirty="0"/>
              <a:t>，</a:t>
            </a:r>
            <a:r>
              <a:rPr lang="en-US" altLang="zh-CN" b="0" dirty="0"/>
              <a:t>m</a:t>
            </a:r>
            <a:r>
              <a:rPr lang="en-US" altLang="zh-CN" b="0" dirty="0">
                <a:effectLst/>
              </a:rPr>
              <a:t>odule</a:t>
            </a:r>
            <a:r>
              <a:rPr lang="zh-CN" altLang="en-US" b="0" dirty="0">
                <a:effectLst/>
              </a:rPr>
              <a:t>是</a:t>
            </a:r>
            <a:r>
              <a:rPr lang="en-US" altLang="zh-CN" b="0" dirty="0">
                <a:effectLst/>
              </a:rPr>
              <a:t>Remix</a:t>
            </a:r>
            <a:r>
              <a:rPr lang="zh-CN" altLang="en-US" b="0" dirty="0">
                <a:effectLst/>
              </a:rPr>
              <a:t>框架运行和管理的基础单位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algn="l"/>
            <a:endParaRPr lang="en-US" altLang="zh-CN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一个</a:t>
            </a:r>
            <a:r>
              <a:rPr lang="en-US" altLang="zh-CN" b="0" dirty="0"/>
              <a:t>phase</a:t>
            </a:r>
            <a:r>
              <a:rPr lang="zh-CN" altLang="en-US" b="0" dirty="0"/>
              <a:t>可以配置多个</a:t>
            </a:r>
            <a:r>
              <a:rPr lang="en-US" altLang="zh-CN" b="0" dirty="0"/>
              <a:t>module</a:t>
            </a:r>
            <a:r>
              <a:rPr lang="zh-CN" altLang="en-US" b="0" dirty="0"/>
              <a:t>，</a:t>
            </a:r>
            <a:r>
              <a:rPr lang="en-US" altLang="zh-CN" b="0" dirty="0"/>
              <a:t>phase</a:t>
            </a:r>
            <a:r>
              <a:rPr lang="zh-CN" altLang="en-US" b="0" dirty="0"/>
              <a:t>间串行执行，同一个</a:t>
            </a:r>
            <a:r>
              <a:rPr lang="en-US" altLang="zh-CN" b="0" dirty="0"/>
              <a:t>phase</a:t>
            </a:r>
            <a:r>
              <a:rPr lang="zh-CN" altLang="en-US" b="0" dirty="0"/>
              <a:t>内各</a:t>
            </a:r>
            <a:r>
              <a:rPr lang="en-US" altLang="zh-CN" b="0" dirty="0"/>
              <a:t>module</a:t>
            </a:r>
            <a:r>
              <a:rPr lang="zh-CN" altLang="en-US" b="0" dirty="0"/>
              <a:t>尽可能并行。</a:t>
            </a:r>
            <a:endParaRPr lang="en-US" altLang="zh-CN" b="0" dirty="0"/>
          </a:p>
          <a:p>
            <a:pPr algn="l"/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5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</a:t>
            </a:r>
            <a:r>
              <a:rPr lang="en-US" altLang="zh-CN" dirty="0"/>
              <a:t>module</a:t>
            </a:r>
            <a:r>
              <a:rPr lang="zh-CN" altLang="en-US" dirty="0"/>
              <a:t>都继承自基类</a:t>
            </a:r>
            <a:r>
              <a:rPr lang="en-US" altLang="zh-CN" dirty="0" err="1"/>
              <a:t>baseModule</a:t>
            </a:r>
            <a:r>
              <a:rPr lang="zh-CN" altLang="en-US" dirty="0"/>
              <a:t>，主要有两个子类：</a:t>
            </a:r>
            <a:r>
              <a:rPr lang="zh-CN" altLang="en-US" sz="1200" dirty="0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非交互类</a:t>
            </a:r>
            <a:r>
              <a:rPr lang="en" altLang="zh-CN" sz="1200" dirty="0" err="1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FilterModule</a:t>
            </a:r>
            <a:r>
              <a:rPr lang="zh-CN" altLang="en" sz="1200" dirty="0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和</a:t>
            </a:r>
            <a:r>
              <a:rPr lang="zh-CN" altLang="en-US" sz="1200" dirty="0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交互类</a:t>
            </a:r>
            <a:r>
              <a:rPr lang="en" altLang="zh-CN" sz="1200" dirty="0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UpstreamBaseModule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dirty="0">
              <a:solidFill>
                <a:srgbClr val="4F4F4F"/>
              </a:solidFill>
              <a:latin typeface="SimHei" panose="02010609060101010101" pitchFamily="49" charset="-122"/>
              <a:ea typeface="SimHei" panose="02010609060101010101" pitchFamily="49" charset="-122"/>
              <a:sym typeface="方正兰亭黑_GBK" panose="02000000000000000000" pitchFamily="2" charset="-122"/>
            </a:endParaRPr>
          </a:p>
          <a:p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需要应用层实现接口：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handle_data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UpstreamModule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需要应用层实现接口：构造请求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prepare_request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解析响应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handle_response)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根据不同网络交互类型，交互类</a:t>
            </a:r>
            <a:r>
              <a:rPr lang="en-US" altLang="zh-CN" sz="1200" dirty="0" err="1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UpstreamBaseModule</a:t>
            </a:r>
            <a:r>
              <a:rPr lang="zh-CN" altLang="en-US" sz="1200" dirty="0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派生出子类</a:t>
            </a:r>
            <a:r>
              <a:rPr lang="en" altLang="zh-CN" sz="1200" dirty="0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PbrpcBaseModule</a:t>
            </a:r>
            <a:r>
              <a:rPr lang="zh-CN" altLang="en-US" sz="1200" dirty="0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，</a:t>
            </a:r>
            <a:r>
              <a:rPr lang="en" altLang="zh-CN" sz="1200" b="0" i="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ItpBaseModule</a:t>
            </a:r>
            <a:r>
              <a:rPr lang="zh-CN" altLang="en-US" sz="1200" b="0" i="0" kern="1200" baseline="0" dirty="0">
                <a:solidFill>
                  <a:srgbClr val="4F4F4F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+mn-cs"/>
                <a:sym typeface="方正兰亭黑_GBK" panose="02000000000000000000" pitchFamily="2" charset="-122"/>
              </a:rPr>
              <a:t>、</a:t>
            </a:r>
            <a:r>
              <a:rPr lang="en" altLang="zh-CN" sz="1200" dirty="0" err="1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RawBufferBaseModule</a:t>
            </a:r>
            <a:r>
              <a:rPr lang="zh-CN" altLang="en-US" sz="1200" dirty="0">
                <a:solidFill>
                  <a:srgbClr val="4F4F4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方正兰亭黑_GBK" panose="02000000000000000000" pitchFamily="2" charset="-122"/>
              </a:rPr>
              <a:t>。</a:t>
            </a:r>
            <a:endParaRPr lang="en-US" altLang="zh-CN" sz="1200" dirty="0">
              <a:solidFill>
                <a:srgbClr val="4F4F4F"/>
              </a:solidFill>
              <a:latin typeface="SimHei" panose="02010609060101010101" pitchFamily="49" charset="-122"/>
              <a:ea typeface="SimHei" panose="02010609060101010101" pitchFamily="49" charset="-122"/>
              <a:sym typeface="方正兰亭黑_GBK" panose="02000000000000000000" pitchFamily="2" charset="-122"/>
            </a:endParaRPr>
          </a:p>
          <a:p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组内并行流程：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、在每个</a:t>
            </a:r>
            <a:r>
              <a:rPr lang="en-US" altLang="zh-CN" dirty="0">
                <a:effectLst/>
              </a:rPr>
              <a:t>phase</a:t>
            </a:r>
            <a:r>
              <a:rPr lang="zh-CN" altLang="en-US" dirty="0">
                <a:effectLst/>
              </a:rPr>
              <a:t>内部，</a:t>
            </a:r>
            <a:r>
              <a:rPr lang="en-US" altLang="zh-CN" dirty="0">
                <a:effectLst/>
              </a:rPr>
              <a:t>remix</a:t>
            </a:r>
            <a:r>
              <a:rPr lang="zh-CN" altLang="en-US" dirty="0">
                <a:effectLst/>
              </a:rPr>
              <a:t>首先遍历当前</a:t>
            </a:r>
            <a:r>
              <a:rPr lang="en-US" altLang="zh-CN" dirty="0">
                <a:effectLst/>
              </a:rPr>
              <a:t>phase</a:t>
            </a:r>
            <a:r>
              <a:rPr lang="zh-CN" altLang="en-US" dirty="0">
                <a:effectLst/>
              </a:rPr>
              <a:t>的所有交互类</a:t>
            </a:r>
            <a:r>
              <a:rPr lang="en-US" altLang="zh-CN" dirty="0">
                <a:effectLst/>
              </a:rPr>
              <a:t>module</a:t>
            </a:r>
            <a:r>
              <a:rPr lang="zh-CN" altLang="en-US" dirty="0">
                <a:effectLst/>
              </a:rPr>
              <a:t>，调用</a:t>
            </a:r>
            <a:r>
              <a:rPr lang="en-US" altLang="zh-CN" dirty="0" err="1">
                <a:effectLst/>
              </a:rPr>
              <a:t>prepare_request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 err="1">
                <a:effectLst/>
              </a:rPr>
              <a:t>send_request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、在等待返回</a:t>
            </a:r>
            <a:r>
              <a:rPr lang="en-US" altLang="zh-CN" dirty="0">
                <a:effectLst/>
              </a:rPr>
              <a:t>response</a:t>
            </a:r>
            <a:r>
              <a:rPr lang="zh-CN" altLang="en-US" dirty="0">
                <a:effectLst/>
              </a:rPr>
              <a:t>的过程中，处理非交互类</a:t>
            </a:r>
            <a:r>
              <a:rPr lang="en-US" altLang="zh-CN" dirty="0">
                <a:effectLst/>
              </a:rPr>
              <a:t>module</a:t>
            </a:r>
            <a:r>
              <a:rPr lang="zh-CN" altLang="en-US" dirty="0">
                <a:effectLst/>
              </a:rPr>
              <a:t>，调用</a:t>
            </a:r>
            <a:r>
              <a:rPr lang="en-US" altLang="zh-CN" dirty="0" err="1">
                <a:effectLst/>
              </a:rPr>
              <a:t>handle_data</a:t>
            </a:r>
            <a:r>
              <a:rPr lang="zh-CN" altLang="en-US" dirty="0">
                <a:effectLst/>
              </a:rPr>
              <a:t>函数。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、交互类</a:t>
            </a:r>
            <a:r>
              <a:rPr lang="en-US" altLang="zh-CN" dirty="0">
                <a:effectLst/>
              </a:rPr>
              <a:t>module</a:t>
            </a:r>
            <a:r>
              <a:rPr lang="zh-CN" altLang="en-US" dirty="0">
                <a:effectLst/>
              </a:rPr>
              <a:t>返回结果后，调用</a:t>
            </a:r>
            <a:r>
              <a:rPr lang="en-US" altLang="zh-CN" dirty="0" err="1">
                <a:effectLst/>
              </a:rPr>
              <a:t>handle_response</a:t>
            </a:r>
            <a:r>
              <a:rPr lang="zh-CN" altLang="en-US" dirty="0">
                <a:effectLst/>
              </a:rPr>
              <a:t>去处理返回结果。</a:t>
            </a: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Phase</a:t>
            </a:r>
            <a:r>
              <a:rPr lang="zh-CN" altLang="en-US" dirty="0">
                <a:effectLst/>
              </a:rPr>
              <a:t>内各</a:t>
            </a:r>
            <a:r>
              <a:rPr lang="en-US" altLang="zh-CN" dirty="0">
                <a:effectLst/>
              </a:rPr>
              <a:t>module</a:t>
            </a:r>
            <a:r>
              <a:rPr lang="zh-CN" altLang="en-US" dirty="0">
                <a:effectLst/>
              </a:rPr>
              <a:t>之间的执行先后关系由各模块的期望运行时间</a:t>
            </a:r>
            <a:r>
              <a:rPr lang="en-US" altLang="zh-CN" dirty="0" err="1">
                <a:effectLst/>
              </a:rPr>
              <a:t>expect_run_time</a:t>
            </a:r>
            <a:r>
              <a:rPr lang="zh-CN" altLang="en-US" dirty="0">
                <a:effectLst/>
              </a:rPr>
              <a:t>按照从小到大决定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这里用到的是交换排序的算法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每个</a:t>
            </a:r>
            <a:r>
              <a:rPr lang="en-US" altLang="zh-CN" dirty="0" err="1">
                <a:effectLst/>
              </a:rPr>
              <a:t>moudle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中都会执行</a:t>
            </a:r>
            <a:r>
              <a:rPr lang="en-US" altLang="zh-CN" dirty="0" err="1">
                <a:effectLst/>
              </a:rPr>
              <a:t>should_ignore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判断是否执行，</a:t>
            </a:r>
            <a:r>
              <a:rPr lang="en-US" altLang="zh-CN" dirty="0" err="1">
                <a:effectLst/>
              </a:rPr>
              <a:t>gflags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中配置。</a:t>
            </a:r>
            <a:endParaRPr lang="en-US" altLang="zh-CN" sz="1200" dirty="0">
              <a:solidFill>
                <a:srgbClr val="4F4F4F"/>
              </a:solidFill>
              <a:latin typeface="SimHei" panose="02010609060101010101" pitchFamily="49" charset="-122"/>
              <a:ea typeface="SimHei" panose="02010609060101010101" pitchFamily="49" charset="-122"/>
              <a:sym typeface="方正兰亭黑_GBK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sz="1200" dirty="0">
              <a:solidFill>
                <a:srgbClr val="4F4F4F"/>
              </a:solidFill>
              <a:latin typeface="SimHei" panose="02010609060101010101" pitchFamily="49" charset="-122"/>
              <a:ea typeface="SimHei" panose="02010609060101010101" pitchFamily="49" charset="-122"/>
              <a:sym typeface="方正兰亭黑_GBK" panose="02000000000000000000" pitchFamily="2" charset="-122"/>
            </a:endParaRPr>
          </a:p>
          <a:p>
            <a:endParaRPr lang="en-US" altLang="zh-CN" sz="1200" dirty="0">
              <a:solidFill>
                <a:srgbClr val="4F4F4F"/>
              </a:solidFill>
              <a:latin typeface="SimHei" panose="02010609060101010101" pitchFamily="49" charset="-122"/>
              <a:ea typeface="SimHei" panose="02010609060101010101" pitchFamily="49" charset="-122"/>
              <a:sym typeface="方正兰亭黑_GBK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70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remix</a:t>
            </a:r>
            <a:r>
              <a:rPr lang="zh-CN" altLang="en-US" dirty="0">
                <a:effectLst/>
              </a:rPr>
              <a:t>运行了两个重要的类，</a:t>
            </a:r>
            <a:r>
              <a:rPr lang="en-US" altLang="zh-CN" dirty="0" err="1">
                <a:effectLst/>
              </a:rPr>
              <a:t>Reloader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Searcher</a:t>
            </a:r>
            <a:r>
              <a:rPr lang="zh-CN" altLang="en-US" dirty="0">
                <a:effectLst/>
              </a:rPr>
              <a:t>类。</a:t>
            </a:r>
          </a:p>
          <a:p>
            <a:r>
              <a:rPr lang="zh-CN" altLang="en-US" dirty="0">
                <a:effectLst/>
              </a:rPr>
              <a:t>其中：</a:t>
            </a:r>
          </a:p>
          <a:p>
            <a:r>
              <a:rPr lang="en-US" altLang="zh-CN" dirty="0">
                <a:effectLst/>
              </a:rPr>
              <a:t>1. </a:t>
            </a:r>
            <a:r>
              <a:rPr lang="en-US" altLang="zh-CN" dirty="0" err="1">
                <a:effectLst/>
              </a:rPr>
              <a:t>Reloader</a:t>
            </a:r>
            <a:r>
              <a:rPr lang="zh-CN" altLang="en-US" dirty="0">
                <a:effectLst/>
              </a:rPr>
              <a:t>负责配置项重新加载。每隔一定时间间隔后就检查配置项文件状态，文件更新则重新读取配置文件内容。</a:t>
            </a:r>
          </a:p>
          <a:p>
            <a:r>
              <a:rPr lang="en-US" altLang="zh-CN" dirty="0">
                <a:effectLst/>
              </a:rPr>
              <a:t>2. Searcher</a:t>
            </a:r>
            <a:r>
              <a:rPr lang="zh-CN" altLang="en-US" dirty="0">
                <a:effectLst/>
              </a:rPr>
              <a:t>：开启多个线程来执行检索服务（一个检索任务有多个线程）</a:t>
            </a:r>
          </a:p>
          <a:p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每个检索线程的工作</a:t>
            </a:r>
            <a:r>
              <a:rPr lang="en-US" altLang="zh-CN" dirty="0">
                <a:effectLst/>
              </a:rPr>
              <a:t>:</a:t>
            </a:r>
          </a:p>
          <a:p>
            <a:r>
              <a:rPr lang="en-US" altLang="zh-CN" dirty="0">
                <a:effectLst/>
              </a:rPr>
              <a:t>1.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从上游读取数据，从</a:t>
            </a:r>
            <a:r>
              <a:rPr lang="en-US" altLang="zh-CN" dirty="0" err="1">
                <a:effectLst/>
              </a:rPr>
              <a:t>pending_pool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中拉取一个就绪的</a:t>
            </a:r>
            <a:r>
              <a:rPr lang="en-US" altLang="zh-CN" dirty="0" err="1">
                <a:effectLst/>
              </a:rPr>
              <a:t>tcp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连接，读取数据（支持的是</a:t>
            </a:r>
            <a:r>
              <a:rPr lang="en-US" altLang="zh-CN" dirty="0" err="1">
                <a:effectLst/>
              </a:rPr>
              <a:t>nshead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协议）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2.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调用</a:t>
            </a:r>
            <a:r>
              <a:rPr lang="en-US" altLang="zh-CN" dirty="0" err="1">
                <a:effectLst/>
              </a:rPr>
              <a:t>run_all_phases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（）运行所有的 </a:t>
            </a:r>
            <a:r>
              <a:rPr lang="en-US" altLang="zh-CN" dirty="0">
                <a:effectLst/>
              </a:rPr>
              <a:t>phases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，返回结果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3.</a:t>
            </a:r>
            <a:r>
              <a:rPr lang="zh-CN" altLang="en-US" sz="1200" kern="1200" baseline="0" dirty="0"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rPr>
              <a:t>将结果回写上游</a:t>
            </a: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--------------------------------------</a:t>
            </a:r>
          </a:p>
          <a:p>
            <a:r>
              <a:rPr lang="zh-CN" altLang="en-US" dirty="0">
                <a:effectLst/>
              </a:rPr>
              <a:t>两种数据：</a:t>
            </a:r>
            <a:r>
              <a:rPr lang="en-US" altLang="zh-CN" dirty="0">
                <a:effectLst/>
              </a:rPr>
              <a:t>PD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>
                <a:effectLst/>
              </a:rPr>
              <a:t>TD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r>
              <a:rPr lang="en-US" altLang="zh-CN" b="1" dirty="0" err="1">
                <a:effectLst/>
              </a:rPr>
              <a:t>QueryContextPool</a:t>
            </a:r>
            <a:r>
              <a:rPr lang="zh-CN" altLang="en-US" b="1" dirty="0">
                <a:effectLst/>
              </a:rPr>
              <a:t>：</a:t>
            </a:r>
            <a:r>
              <a:rPr lang="zh-CN" altLang="en-US" dirty="0">
                <a:effectLst/>
              </a:rPr>
              <a:t>在检索线程 </a:t>
            </a:r>
            <a:r>
              <a:rPr lang="en-US" altLang="zh-CN" dirty="0">
                <a:effectLst/>
              </a:rPr>
              <a:t>Searcher</a:t>
            </a:r>
            <a:r>
              <a:rPr lang="zh-CN" altLang="en-US" dirty="0">
                <a:effectLst/>
              </a:rPr>
              <a:t>的初始化中进行初始化，这个一个 </a:t>
            </a:r>
            <a:r>
              <a:rPr lang="en-US" altLang="zh-CN" dirty="0">
                <a:effectLst/>
              </a:rPr>
              <a:t>query </a:t>
            </a:r>
            <a:r>
              <a:rPr lang="zh-CN" altLang="en-US" dirty="0">
                <a:effectLst/>
              </a:rPr>
              <a:t>数据池，有多少个线程，构建多少个 </a:t>
            </a:r>
            <a:r>
              <a:rPr lang="en-US" altLang="zh-CN" dirty="0" err="1">
                <a:effectLst/>
              </a:rPr>
              <a:t>QueryContext</a:t>
            </a:r>
            <a:r>
              <a:rPr lang="zh-CN" altLang="en-US" dirty="0">
                <a:effectLst/>
              </a:rPr>
              <a:t>。在每个执行线程中，分配给当前线程对应的 </a:t>
            </a:r>
            <a:r>
              <a:rPr lang="en-US" altLang="zh-CN" dirty="0" err="1">
                <a:effectLst/>
              </a:rPr>
              <a:t>QueryContext</a:t>
            </a:r>
            <a:r>
              <a:rPr lang="zh-CN" altLang="en-US" dirty="0">
                <a:effectLst/>
              </a:rPr>
              <a:t>数据。</a:t>
            </a:r>
          </a:p>
          <a:p>
            <a:r>
              <a:rPr lang="en-US" altLang="zh-CN" b="1" dirty="0" err="1">
                <a:effectLst/>
              </a:rPr>
              <a:t>QueryContext</a:t>
            </a:r>
            <a:r>
              <a:rPr lang="zh-CN" altLang="en-US" b="1" dirty="0">
                <a:effectLst/>
              </a:rPr>
              <a:t>：</a:t>
            </a:r>
            <a:r>
              <a:rPr lang="zh-CN" altLang="en-US" dirty="0">
                <a:effectLst/>
              </a:rPr>
              <a:t>核心检索数据，各</a:t>
            </a:r>
            <a:r>
              <a:rPr lang="en-US" altLang="zh-CN" dirty="0">
                <a:effectLst/>
              </a:rPr>
              <a:t>module</a:t>
            </a:r>
            <a:r>
              <a:rPr lang="zh-CN" altLang="en-US" dirty="0">
                <a:effectLst/>
              </a:rPr>
              <a:t>通过</a:t>
            </a:r>
            <a:r>
              <a:rPr lang="en-US" altLang="zh-CN" dirty="0" err="1">
                <a:effectLst/>
              </a:rPr>
              <a:t>get_self_context</a:t>
            </a:r>
            <a:r>
              <a:rPr lang="zh-CN" altLang="en-US" dirty="0">
                <a:effectLst/>
              </a:rPr>
              <a:t>函数获得当前</a:t>
            </a:r>
            <a:r>
              <a:rPr lang="en-US" altLang="zh-CN" dirty="0">
                <a:effectLst/>
              </a:rPr>
              <a:t>module</a:t>
            </a:r>
            <a:r>
              <a:rPr lang="zh-CN" altLang="en-US" dirty="0">
                <a:effectLst/>
              </a:rPr>
              <a:t>的</a:t>
            </a:r>
            <a:r>
              <a:rPr lang="en-US" altLang="zh-CN" b="1" dirty="0" err="1">
                <a:effectLst/>
              </a:rPr>
              <a:t>QueryContext</a:t>
            </a:r>
            <a:r>
              <a:rPr lang="zh-CN" altLang="en-US" b="1" dirty="0">
                <a:effectLst/>
              </a:rPr>
              <a:t>，</a:t>
            </a:r>
            <a:r>
              <a:rPr lang="zh-CN" altLang="en-US" dirty="0">
                <a:effectLst/>
              </a:rPr>
              <a:t>包括两个主要变量</a:t>
            </a:r>
            <a:r>
              <a:rPr lang="en-US" altLang="zh-CN" dirty="0" err="1">
                <a:effectLst/>
              </a:rPr>
              <a:t>UpstreamData</a:t>
            </a:r>
            <a:r>
              <a:rPr lang="zh-CN" altLang="en-US" dirty="0">
                <a:effectLst/>
              </a:rPr>
              <a:t>和</a:t>
            </a:r>
            <a:r>
              <a:rPr lang="en-US" altLang="zh-CN" dirty="0" err="1">
                <a:effectLst/>
              </a:rPr>
              <a:t>ModBaseQueryContext</a:t>
            </a:r>
            <a:r>
              <a:rPr lang="zh-CN" altLang="en-US" dirty="0">
                <a:effectLst/>
              </a:rPr>
              <a:t>数组。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 err="1">
                <a:effectLst/>
              </a:rPr>
              <a:t>UpstreamData</a:t>
            </a:r>
            <a:r>
              <a:rPr lang="zh-CN" altLang="en-US" dirty="0">
                <a:effectLst/>
              </a:rPr>
              <a:t> 是与下游交互的数据 </a:t>
            </a:r>
            <a:r>
              <a:rPr lang="en-US" altLang="zh-CN" dirty="0">
                <a:effectLst/>
              </a:rPr>
              <a:t>buffer </a:t>
            </a:r>
            <a:r>
              <a:rPr lang="zh-CN" altLang="en-US" dirty="0">
                <a:effectLst/>
              </a:rPr>
              <a:t>变量，在每个执行中，先从 </a:t>
            </a:r>
            <a:r>
              <a:rPr lang="en-US" altLang="zh-CN" dirty="0" err="1">
                <a:effectLst/>
              </a:rPr>
              <a:t>fd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中读取数据，写入 </a:t>
            </a:r>
            <a:r>
              <a:rPr lang="en-US" altLang="zh-CN" dirty="0" err="1">
                <a:effectLst/>
              </a:rPr>
              <a:t>UpstreamData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的 </a:t>
            </a:r>
            <a:r>
              <a:rPr lang="en-US" altLang="zh-CN" dirty="0">
                <a:effectLst/>
              </a:rPr>
              <a:t>_request </a:t>
            </a:r>
            <a:r>
              <a:rPr lang="zh-CN" altLang="en-US" dirty="0">
                <a:effectLst/>
              </a:rPr>
              <a:t>中，在执行线程最后，从</a:t>
            </a:r>
            <a:r>
              <a:rPr lang="en-US" altLang="zh-CN" dirty="0">
                <a:effectLst/>
              </a:rPr>
              <a:t>_response</a:t>
            </a:r>
            <a:r>
              <a:rPr lang="zh-CN" altLang="en-US" dirty="0">
                <a:effectLst/>
              </a:rPr>
              <a:t>中将数据写回到 </a:t>
            </a:r>
            <a:r>
              <a:rPr lang="en-US" altLang="zh-CN" dirty="0" err="1">
                <a:effectLst/>
              </a:rPr>
              <a:t>fd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中。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b="1" dirty="0" err="1">
                <a:effectLst/>
              </a:rPr>
              <a:t>ModBaseQueryContext</a:t>
            </a:r>
            <a:r>
              <a:rPr lang="zh-CN" altLang="en-US" dirty="0">
                <a:effectLst/>
              </a:rPr>
              <a:t> 数组的大小和配置文件中</a:t>
            </a:r>
            <a:r>
              <a:rPr lang="en-US" altLang="zh-CN" dirty="0">
                <a:effectLst/>
              </a:rPr>
              <a:t>module </a:t>
            </a:r>
            <a:r>
              <a:rPr lang="zh-CN" altLang="en-US" dirty="0">
                <a:effectLst/>
              </a:rPr>
              <a:t>模块个数一致，这是每个 </a:t>
            </a:r>
            <a:r>
              <a:rPr lang="en-US" altLang="zh-CN" dirty="0">
                <a:effectLst/>
              </a:rPr>
              <a:t>module </a:t>
            </a:r>
            <a:r>
              <a:rPr lang="zh-CN" altLang="en-US" dirty="0">
                <a:effectLst/>
              </a:rPr>
              <a:t>的内部线程级变量数据。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A5298-7A03-4638-AA50-81B90C4C58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8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MAS串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/>
          </p:cNvSpPr>
          <p:nvPr/>
        </p:nvSpPr>
        <p:spPr bwMode="auto">
          <a:xfrm>
            <a:off x="4993221" y="4114800"/>
            <a:ext cx="1102783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prstClr val="black"/>
              </a:solidFill>
            </a:endParaRPr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0" y="990605"/>
            <a:ext cx="2540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6096000" y="4114800"/>
            <a:ext cx="1102784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56528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zh-CN" altLang="en-US" sz="3600" b="1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546808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70038"/>
            <a:ext cx="5384800" cy="45259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20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6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4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4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4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70038"/>
            <a:ext cx="5384800" cy="45259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20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6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4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4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400" baseline="0">
                <a:latin typeface="Arial Unicode MS" panose="020B0604020202020204" pitchFamily="34" charset="-128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DDE95D-99F7-854E-B26C-7889D641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930"/>
            <a:ext cx="10972800" cy="779930"/>
          </a:xfrm>
        </p:spPr>
        <p:txBody>
          <a:bodyPr/>
          <a:lstStyle>
            <a:lvl1pPr>
              <a:defRPr lang="zh-CN" altLang="en-US" sz="3600" b="1" baseline="0" dirty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1070271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0038"/>
            <a:ext cx="10896000" cy="42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pic>
        <p:nvPicPr>
          <p:cNvPr id="3076" name="Picture 4" descr="logonew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52000" y="5929318"/>
            <a:ext cx="2032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7" name="Rectangle 5"/>
          <p:cNvSpPr>
            <a:spLocks/>
          </p:cNvSpPr>
          <p:nvPr/>
        </p:nvSpPr>
        <p:spPr bwMode="auto">
          <a:xfrm>
            <a:off x="0" y="717509"/>
            <a:ext cx="2370886" cy="60366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15718" name="Rectangle 6"/>
          <p:cNvSpPr>
            <a:spLocks/>
          </p:cNvSpPr>
          <p:nvPr/>
        </p:nvSpPr>
        <p:spPr bwMode="auto">
          <a:xfrm>
            <a:off x="1210733" y="717509"/>
            <a:ext cx="1185444" cy="60366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9728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5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</p:sldLayoutIdLst>
  <p:transition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2318DE"/>
        </a:buClr>
        <a:buSzPct val="150000"/>
        <a:buFont typeface="Wingdings" pitchFamily="2" charset="2"/>
        <a:buNone/>
        <a:tabLst/>
        <a:defRPr sz="24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457200" indent="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2318DE"/>
        </a:buClr>
        <a:buSzPct val="150000"/>
        <a:buFont typeface="Wingdings" pitchFamily="2" charset="2"/>
        <a:buNone/>
        <a:tabLst/>
        <a:defRPr sz="20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2pPr>
      <a:lvl3pPr marL="914400" indent="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2318DE"/>
        </a:buClr>
        <a:buSzPct val="150000"/>
        <a:buFont typeface="Arial" panose="020B0604020202020204" pitchFamily="34" charset="0"/>
        <a:buNone/>
        <a:defRPr sz="18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3pPr>
      <a:lvl4pPr marL="1371600" indent="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2318DE"/>
        </a:buClr>
        <a:buSzPct val="150000"/>
        <a:buNone/>
        <a:defRPr sz="16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4pPr>
      <a:lvl5pPr marL="1828800" indent="0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2318DE"/>
        </a:buClr>
        <a:buSzPct val="150000"/>
        <a:buFont typeface="Wingdings" pitchFamily="2" charset="2"/>
        <a:buNone/>
        <a:defRPr lang="zh-CN" altLang="en-US" sz="1400" b="0" dirty="0" smtClean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lvl5pPr>
      <a:lvl6pPr marL="25146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baidu.com/pages/viewpage.action?pageId=134240638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baidu.com/pages/viewpage.action?pageId=63550611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7568" y="3004575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Feedas</a:t>
            </a:r>
            <a:r>
              <a:rPr lang="zh-CN" altLang="en-US" sz="4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串讲</a:t>
            </a:r>
            <a:endParaRPr lang="en-US" altLang="zh-CN" sz="40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568" y="4291551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400" dirty="0">
              <a:solidFill>
                <a:prstClr val="black"/>
              </a:solidFill>
            </a:endParaRPr>
          </a:p>
          <a:p>
            <a:pPr algn="ctr"/>
            <a:r>
              <a:rPr lang="zh-CN" altLang="en-US" sz="2400" dirty="0">
                <a:solidFill>
                  <a:prstClr val="black"/>
                </a:solidFill>
              </a:rPr>
              <a:t>莫坤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2021.02.20</a:t>
            </a:r>
          </a:p>
          <a:p>
            <a:pPr algn="ctr"/>
            <a:endParaRPr lang="zh-CN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61654"/>
      </p:ext>
    </p:extLst>
  </p:cSld>
  <p:clrMapOvr>
    <a:masterClrMapping/>
  </p:clrMapOvr>
  <p:transition advTm="131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1" lang="zh-CN" altLang="en-US" dirty="0"/>
              <a:t>目录</a:t>
            </a: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9DBDBC47-0238-9245-B6C0-76FB70993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521399"/>
              </p:ext>
            </p:extLst>
          </p:nvPr>
        </p:nvGraphicFramePr>
        <p:xfrm>
          <a:off x="1981200" y="1554276"/>
          <a:ext cx="6806540" cy="4229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209864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27"/>
            <a:ext cx="10972800" cy="777875"/>
          </a:xfrm>
        </p:spPr>
        <p:txBody>
          <a:bodyPr/>
          <a:lstStyle/>
          <a:p>
            <a:r>
              <a:rPr kumimoji="1" lang="en-US" altLang="zh-CN" dirty="0" err="1"/>
              <a:t>Feedas</a:t>
            </a:r>
            <a:r>
              <a:rPr kumimoji="1" lang="zh-CN" altLang="en-US" dirty="0"/>
              <a:t>模块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E9ECD75-25EB-8448-B87B-A8A7EBA6174D}"/>
              </a:ext>
            </a:extLst>
          </p:cNvPr>
          <p:cNvSpPr txBox="1"/>
          <p:nvPr/>
        </p:nvSpPr>
        <p:spPr>
          <a:xfrm>
            <a:off x="985214" y="1105234"/>
            <a:ext cx="3723444" cy="33855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初始化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&amp;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解析请求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&amp;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预处理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E56A48E-1265-3B41-B674-AD2219CD5601}"/>
              </a:ext>
            </a:extLst>
          </p:cNvPr>
          <p:cNvSpPr txBox="1"/>
          <p:nvPr/>
        </p:nvSpPr>
        <p:spPr>
          <a:xfrm>
            <a:off x="5162302" y="1115380"/>
            <a:ext cx="1655999" cy="346885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画像信息获取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C6737C0-4B4F-E54A-BABD-D6252E93FC9D}"/>
              </a:ext>
            </a:extLst>
          </p:cNvPr>
          <p:cNvSpPr txBox="1"/>
          <p:nvPr/>
        </p:nvSpPr>
        <p:spPr>
          <a:xfrm>
            <a:off x="7271082" y="1105234"/>
            <a:ext cx="3719687" cy="33855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触发准备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0CCFC95-5165-8848-B380-1BA408106032}"/>
              </a:ext>
            </a:extLst>
          </p:cNvPr>
          <p:cNvSpPr txBox="1"/>
          <p:nvPr/>
        </p:nvSpPr>
        <p:spPr>
          <a:xfrm>
            <a:off x="9365119" y="4296931"/>
            <a:ext cx="1600533" cy="33855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广告触发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BA63BF-16C0-C144-820C-B94F0DC6D632}"/>
              </a:ext>
            </a:extLst>
          </p:cNvPr>
          <p:cNvSpPr txBox="1"/>
          <p:nvPr/>
        </p:nvSpPr>
        <p:spPr>
          <a:xfrm>
            <a:off x="7271082" y="4296931"/>
            <a:ext cx="1625650" cy="33855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创意优选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F757FE4-3419-304F-A933-15394A6D8677}"/>
              </a:ext>
            </a:extLst>
          </p:cNvPr>
          <p:cNvSpPr txBox="1"/>
          <p:nvPr/>
        </p:nvSpPr>
        <p:spPr>
          <a:xfrm>
            <a:off x="5182695" y="4297419"/>
            <a:ext cx="1620000" cy="33855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机制策略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FA8D089-46F6-D24B-8D03-1A8B75161420}"/>
              </a:ext>
            </a:extLst>
          </p:cNvPr>
          <p:cNvSpPr txBox="1"/>
          <p:nvPr/>
        </p:nvSpPr>
        <p:spPr>
          <a:xfrm>
            <a:off x="985214" y="4298165"/>
            <a:ext cx="3723444" cy="338554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后处理</a:t>
            </a:r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&amp;</a:t>
            </a:r>
            <a:r>
              <a:rPr kumimoji="1"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结果返回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AE62C4-077B-2B4D-8441-56A92AD3EFA0}"/>
              </a:ext>
            </a:extLst>
          </p:cNvPr>
          <p:cNvSpPr txBox="1"/>
          <p:nvPr/>
        </p:nvSpPr>
        <p:spPr>
          <a:xfrm>
            <a:off x="985214" y="1598836"/>
            <a:ext cx="1620000" cy="338554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phase1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38B4D47-FAD1-7141-AC83-2FC52200D1A6}"/>
              </a:ext>
            </a:extLst>
          </p:cNvPr>
          <p:cNvSpPr txBox="1"/>
          <p:nvPr/>
        </p:nvSpPr>
        <p:spPr>
          <a:xfrm>
            <a:off x="9370769" y="1598089"/>
            <a:ext cx="1620000" cy="338554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phase5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B2A876C-A472-C743-BA7A-7BEC8BC14D6D}"/>
              </a:ext>
            </a:extLst>
          </p:cNvPr>
          <p:cNvSpPr txBox="1"/>
          <p:nvPr/>
        </p:nvSpPr>
        <p:spPr>
          <a:xfrm>
            <a:off x="7276732" y="1598089"/>
            <a:ext cx="1620000" cy="338554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phase4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CE712F-4E8A-5642-9B8B-7C14C2367CD6}"/>
              </a:ext>
            </a:extLst>
          </p:cNvPr>
          <p:cNvSpPr txBox="1"/>
          <p:nvPr/>
        </p:nvSpPr>
        <p:spPr>
          <a:xfrm>
            <a:off x="5182695" y="1598089"/>
            <a:ext cx="1620000" cy="338554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phase3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AB20C9-5632-A34A-AD86-135CE41181CD}"/>
              </a:ext>
            </a:extLst>
          </p:cNvPr>
          <p:cNvSpPr txBox="1"/>
          <p:nvPr/>
        </p:nvSpPr>
        <p:spPr>
          <a:xfrm>
            <a:off x="3088658" y="1598836"/>
            <a:ext cx="1620000" cy="338554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phase2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90B56A3-634E-0846-A14B-44399B476786}"/>
              </a:ext>
            </a:extLst>
          </p:cNvPr>
          <p:cNvSpPr txBox="1"/>
          <p:nvPr/>
        </p:nvSpPr>
        <p:spPr>
          <a:xfrm>
            <a:off x="985214" y="4720067"/>
            <a:ext cx="1620000" cy="338554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phase10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371640-324D-9E4F-9F5C-BF186A467CE1}"/>
              </a:ext>
            </a:extLst>
          </p:cNvPr>
          <p:cNvSpPr txBox="1"/>
          <p:nvPr/>
        </p:nvSpPr>
        <p:spPr>
          <a:xfrm>
            <a:off x="9370769" y="4719320"/>
            <a:ext cx="1620000" cy="338554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phase6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56A4BB3-CD89-5847-AA04-B52F35183434}"/>
              </a:ext>
            </a:extLst>
          </p:cNvPr>
          <p:cNvSpPr txBox="1"/>
          <p:nvPr/>
        </p:nvSpPr>
        <p:spPr>
          <a:xfrm>
            <a:off x="7276732" y="4719320"/>
            <a:ext cx="1620000" cy="338554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phase7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526E32D-AFBA-2F4E-8924-3CF56DE918FD}"/>
              </a:ext>
            </a:extLst>
          </p:cNvPr>
          <p:cNvSpPr txBox="1"/>
          <p:nvPr/>
        </p:nvSpPr>
        <p:spPr>
          <a:xfrm>
            <a:off x="5182695" y="4719320"/>
            <a:ext cx="1620000" cy="338554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phase8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2981D7B-EDE7-394E-963C-48F6A21D099D}"/>
              </a:ext>
            </a:extLst>
          </p:cNvPr>
          <p:cNvSpPr txBox="1"/>
          <p:nvPr/>
        </p:nvSpPr>
        <p:spPr>
          <a:xfrm>
            <a:off x="3088658" y="4720067"/>
            <a:ext cx="1620000" cy="338554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phase9</a:t>
            </a:r>
            <a:endParaRPr kumimoji="1"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033B43DC-DE49-7143-9234-8C2717E295B1}"/>
              </a:ext>
            </a:extLst>
          </p:cNvPr>
          <p:cNvCxnSpPr>
            <a:cxnSpLocks/>
            <a:endCxn id="31" idx="1"/>
          </p:cNvCxnSpPr>
          <p:nvPr/>
        </p:nvCxnSpPr>
        <p:spPr bwMode="auto">
          <a:xfrm flipV="1">
            <a:off x="2630331" y="1768113"/>
            <a:ext cx="458327" cy="8386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813D6CB-6F11-9149-9213-EA5E9463ED31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 bwMode="auto">
          <a:xfrm flipV="1">
            <a:off x="4708658" y="1767366"/>
            <a:ext cx="474037" cy="747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9963B9B-5AF8-1246-9F70-89E1F84ECCB4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 bwMode="auto">
          <a:xfrm>
            <a:off x="6802695" y="1767366"/>
            <a:ext cx="474037" cy="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3BA15B8-BB4D-AA4B-A195-4AEDD9F785BF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 bwMode="auto">
          <a:xfrm>
            <a:off x="8896732" y="1767366"/>
            <a:ext cx="474037" cy="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A9BB3848-A210-5A4B-9647-E6588A6C67F8}"/>
              </a:ext>
            </a:extLst>
          </p:cNvPr>
          <p:cNvCxnSpPr>
            <a:stCxn id="27" idx="3"/>
            <a:endCxn id="33" idx="3"/>
          </p:cNvCxnSpPr>
          <p:nvPr/>
        </p:nvCxnSpPr>
        <p:spPr bwMode="auto">
          <a:xfrm>
            <a:off x="10990769" y="1767366"/>
            <a:ext cx="12700" cy="3121231"/>
          </a:xfrm>
          <a:prstGeom prst="bentConnector3">
            <a:avLst>
              <a:gd name="adj1" fmla="val 180000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7D249BD-10FB-A042-90B5-AE5CBB58E631}"/>
              </a:ext>
            </a:extLst>
          </p:cNvPr>
          <p:cNvCxnSpPr>
            <a:stCxn id="33" idx="1"/>
            <a:endCxn id="34" idx="3"/>
          </p:cNvCxnSpPr>
          <p:nvPr/>
        </p:nvCxnSpPr>
        <p:spPr bwMode="auto">
          <a:xfrm flipH="1">
            <a:off x="8896732" y="4888597"/>
            <a:ext cx="474037" cy="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33B3DB1-C3D6-064D-93CF-17F952668367}"/>
              </a:ext>
            </a:extLst>
          </p:cNvPr>
          <p:cNvCxnSpPr>
            <a:stCxn id="34" idx="1"/>
            <a:endCxn id="35" idx="3"/>
          </p:cNvCxnSpPr>
          <p:nvPr/>
        </p:nvCxnSpPr>
        <p:spPr bwMode="auto">
          <a:xfrm flipH="1">
            <a:off x="6802695" y="4888597"/>
            <a:ext cx="474037" cy="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0B0A2C43-DEE0-A14B-A791-1910F309B347}"/>
              </a:ext>
            </a:extLst>
          </p:cNvPr>
          <p:cNvCxnSpPr>
            <a:stCxn id="35" idx="1"/>
            <a:endCxn id="36" idx="3"/>
          </p:cNvCxnSpPr>
          <p:nvPr/>
        </p:nvCxnSpPr>
        <p:spPr bwMode="auto">
          <a:xfrm flipH="1">
            <a:off x="4708658" y="4888597"/>
            <a:ext cx="474037" cy="747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C0C8D91-7DB4-DD42-B833-FD5737AB21D5}"/>
              </a:ext>
            </a:extLst>
          </p:cNvPr>
          <p:cNvCxnSpPr>
            <a:endCxn id="32" idx="3"/>
          </p:cNvCxnSpPr>
          <p:nvPr/>
        </p:nvCxnSpPr>
        <p:spPr bwMode="auto">
          <a:xfrm flipH="1">
            <a:off x="2605214" y="4888597"/>
            <a:ext cx="470744" cy="747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EBA8881-C6CD-394C-BDC9-4A1729AF58F7}"/>
              </a:ext>
            </a:extLst>
          </p:cNvPr>
          <p:cNvSpPr txBox="1"/>
          <p:nvPr/>
        </p:nvSpPr>
        <p:spPr>
          <a:xfrm>
            <a:off x="985212" y="2081546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DataManager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5D8477-A45F-D541-88CE-9F83E2C5C617}"/>
              </a:ext>
            </a:extLst>
          </p:cNvPr>
          <p:cNvSpPr txBox="1"/>
          <p:nvPr/>
        </p:nvSpPr>
        <p:spPr>
          <a:xfrm>
            <a:off x="3099547" y="2081546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ReqProcess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8BE2C47-53A3-6C4A-87A7-DD975E41F791}"/>
              </a:ext>
            </a:extLst>
          </p:cNvPr>
          <p:cNvSpPr txBox="1"/>
          <p:nvPr/>
        </p:nvSpPr>
        <p:spPr>
          <a:xfrm>
            <a:off x="5165128" y="2081546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UasPM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157BAE6-4E27-6A4C-B342-6C9D8B1E7585}"/>
              </a:ext>
            </a:extLst>
          </p:cNvPr>
          <p:cNvSpPr txBox="1"/>
          <p:nvPr/>
        </p:nvSpPr>
        <p:spPr>
          <a:xfrm>
            <a:off x="5162302" y="2343666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UserCenterPM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BD2F3EE-BD5E-AC49-9AE3-BF5D16CC5568}"/>
              </a:ext>
            </a:extLst>
          </p:cNvPr>
          <p:cNvSpPr txBox="1"/>
          <p:nvPr/>
        </p:nvSpPr>
        <p:spPr>
          <a:xfrm>
            <a:off x="5162303" y="2614434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UpinPM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C26412B-A50D-5046-B98E-30F0E218B4F8}"/>
              </a:ext>
            </a:extLst>
          </p:cNvPr>
          <p:cNvSpPr txBox="1"/>
          <p:nvPr/>
        </p:nvSpPr>
        <p:spPr>
          <a:xfrm>
            <a:off x="5162303" y="2863547"/>
            <a:ext cx="1655999" cy="2769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strike="sngStrike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KaiwuPM</a:t>
            </a:r>
            <a:endParaRPr kumimoji="1" lang="zh-CN" altLang="en-US" sz="1200" strike="sngStrike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0C9960B-033B-1449-ADAC-708E4A6EEECC}"/>
              </a:ext>
            </a:extLst>
          </p:cNvPr>
          <p:cNvSpPr txBox="1"/>
          <p:nvPr/>
        </p:nvSpPr>
        <p:spPr>
          <a:xfrm>
            <a:off x="5162302" y="3131719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UmsPM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6073C48-3D7C-544F-913D-168506C0E94E}"/>
              </a:ext>
            </a:extLst>
          </p:cNvPr>
          <p:cNvSpPr txBox="1"/>
          <p:nvPr/>
        </p:nvSpPr>
        <p:spPr>
          <a:xfrm>
            <a:off x="7276732" y="2081546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GoldenGatePM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E55C57A-F414-344F-A80E-1C07731B1865}"/>
              </a:ext>
            </a:extLst>
          </p:cNvPr>
          <p:cNvSpPr txBox="1"/>
          <p:nvPr/>
        </p:nvSpPr>
        <p:spPr>
          <a:xfrm>
            <a:off x="7276731" y="2404122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UserEmbeddingPM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7F86460-1B5A-A24B-9FA6-2DFF876BA7D0}"/>
              </a:ext>
            </a:extLst>
          </p:cNvPr>
          <p:cNvSpPr txBox="1"/>
          <p:nvPr/>
        </p:nvSpPr>
        <p:spPr>
          <a:xfrm>
            <a:off x="7273907" y="2735457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RedisPM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B7F0512-B34B-A742-AFCF-B411ADEF4694}"/>
              </a:ext>
            </a:extLst>
          </p:cNvPr>
          <p:cNvSpPr txBox="1"/>
          <p:nvPr/>
        </p:nvSpPr>
        <p:spPr>
          <a:xfrm>
            <a:off x="7273907" y="3065252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XboxCenterPM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BBA9122-0FE5-6A45-B97C-E95CECDF1569}"/>
              </a:ext>
            </a:extLst>
          </p:cNvPr>
          <p:cNvSpPr txBox="1"/>
          <p:nvPr/>
        </p:nvSpPr>
        <p:spPr>
          <a:xfrm>
            <a:off x="9370769" y="2127123"/>
            <a:ext cx="1655999" cy="2769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strike="sngStrike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QueryPM</a:t>
            </a:r>
            <a:endParaRPr kumimoji="1" lang="zh-CN" altLang="en-US" sz="1200" strike="sngStrike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E0574EC-2D35-D748-80CC-0EFB8D057053}"/>
              </a:ext>
            </a:extLst>
          </p:cNvPr>
          <p:cNvSpPr txBox="1"/>
          <p:nvPr/>
        </p:nvSpPr>
        <p:spPr>
          <a:xfrm>
            <a:off x="9370770" y="5219305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FeedProxyPM</a:t>
            </a:r>
            <a:endParaRPr kumimoji="1" lang="en-US" altLang="zh-C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A0E9AAC-8EAE-EB46-9855-55EAF146DBCE}"/>
              </a:ext>
            </a:extLst>
          </p:cNvPr>
          <p:cNvSpPr txBox="1"/>
          <p:nvPr/>
        </p:nvSpPr>
        <p:spPr>
          <a:xfrm>
            <a:off x="9370769" y="5563652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RtaBsPM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F9514D4-5C86-444E-A2BA-E7482964681E}"/>
              </a:ext>
            </a:extLst>
          </p:cNvPr>
          <p:cNvSpPr txBox="1"/>
          <p:nvPr/>
        </p:nvSpPr>
        <p:spPr>
          <a:xfrm>
            <a:off x="7273907" y="5241622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MaterialPM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1FD14F5-5AF7-414D-A770-49B748A17663}"/>
              </a:ext>
            </a:extLst>
          </p:cNvPr>
          <p:cNvSpPr txBox="1"/>
          <p:nvPr/>
        </p:nvSpPr>
        <p:spPr>
          <a:xfrm>
            <a:off x="7271082" y="5565986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AdrestPM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762CB43-6A53-2D44-8872-C4E056FC30CD}"/>
              </a:ext>
            </a:extLst>
          </p:cNvPr>
          <p:cNvSpPr txBox="1"/>
          <p:nvPr/>
        </p:nvSpPr>
        <p:spPr>
          <a:xfrm>
            <a:off x="7271082" y="5895533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FeedAdrestXboxPM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48E9928-21E0-7141-9198-F615F647D3ED}"/>
              </a:ext>
            </a:extLst>
          </p:cNvPr>
          <p:cNvSpPr txBox="1"/>
          <p:nvPr/>
        </p:nvSpPr>
        <p:spPr>
          <a:xfrm>
            <a:off x="5162302" y="5241622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StrategyPM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1DCFF79-25F5-8944-8F42-A00EE05A81E3}"/>
              </a:ext>
            </a:extLst>
          </p:cNvPr>
          <p:cNvSpPr txBox="1"/>
          <p:nvPr/>
        </p:nvSpPr>
        <p:spPr>
          <a:xfrm>
            <a:off x="3075958" y="5241622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PostPM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CADE1F-DF15-8241-9287-B0A485C4F868}"/>
              </a:ext>
            </a:extLst>
          </p:cNvPr>
          <p:cNvSpPr txBox="1"/>
          <p:nvPr/>
        </p:nvSpPr>
        <p:spPr>
          <a:xfrm>
            <a:off x="1076323" y="5222054"/>
            <a:ext cx="1655999" cy="216000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ResponsePM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30CC49D-C4EE-C344-9C90-BABE8B6743C2}"/>
              </a:ext>
            </a:extLst>
          </p:cNvPr>
          <p:cNvSpPr txBox="1"/>
          <p:nvPr/>
        </p:nvSpPr>
        <p:spPr>
          <a:xfrm>
            <a:off x="5162302" y="3403814"/>
            <a:ext cx="1655999" cy="27699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IntentServicePM</a:t>
            </a:r>
            <a:endParaRPr kumimoji="1"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6798317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zh-CN" altLang="en-US" sz="3600" dirty="0"/>
              <a:t>前处理</a:t>
            </a:r>
            <a:r>
              <a:rPr kumimoji="1" lang="en-US" altLang="zh-CN" sz="3600" dirty="0"/>
              <a:t>-</a:t>
            </a:r>
            <a:r>
              <a:rPr kumimoji="1" lang="en" altLang="zh-CN" sz="3600" dirty="0"/>
              <a:t>DataManagerModule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027184"/>
            <a:ext cx="12406746" cy="5021179"/>
          </a:xfrm>
        </p:spPr>
        <p:txBody>
          <a:bodyPr/>
          <a:lstStyle/>
          <a:p>
            <a:pPr marL="457200" lvl="1" indent="0">
              <a:buNone/>
            </a:pPr>
            <a:r>
              <a:rPr kumimoji="1" lang="zh-Hans" altLang="en-US" b="1" dirty="0"/>
              <a:t>非交互类</a:t>
            </a:r>
            <a:r>
              <a:rPr kumimoji="1" lang="zh-CN" altLang="en-US" b="1" dirty="0"/>
              <a:t> </a:t>
            </a:r>
            <a:r>
              <a:rPr kumimoji="1" lang="zh-CN" altLang="en-US" dirty="0"/>
              <a:t>作用：初始化数据及注册配置文件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主要功能：</a:t>
            </a:r>
            <a:endParaRPr kumimoji="1" lang="en-US" altLang="zh-CN" dirty="0"/>
          </a:p>
          <a:p>
            <a:pPr lvl="2">
              <a:buClr>
                <a:schemeClr val="tx1"/>
              </a:buClr>
            </a:pPr>
            <a:r>
              <a:rPr lang="en" altLang="zh-CN" dirty="0" err="1"/>
              <a:t>DataManagerProcData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3">
              <a:buClr>
                <a:schemeClr val="tx1"/>
              </a:buClr>
            </a:pPr>
            <a:r>
              <a:rPr kumimoji="1" lang="zh-CN" altLang="en-US" dirty="0"/>
              <a:t>进程级数据</a:t>
            </a:r>
            <a:r>
              <a:rPr kumimoji="1" lang="en-US" altLang="zh-CN" dirty="0"/>
              <a:t>PD(</a:t>
            </a:r>
            <a:r>
              <a:rPr kumimoji="1" lang="en-US" altLang="zh-CN" dirty="0" err="1"/>
              <a:t>ProcessData</a:t>
            </a:r>
            <a:r>
              <a:rPr kumimoji="1" lang="en-US" altLang="zh-CN" dirty="0"/>
              <a:t>)</a:t>
            </a:r>
            <a:r>
              <a:rPr kumimoji="1" lang="zh-CN" altLang="en-US" dirty="0"/>
              <a:t>初始化</a:t>
            </a:r>
            <a:endParaRPr kumimoji="1" lang="en-US" altLang="zh-CN" dirty="0"/>
          </a:p>
          <a:p>
            <a:pPr lvl="3">
              <a:buClr>
                <a:schemeClr val="tx1"/>
              </a:buClr>
            </a:pPr>
            <a:r>
              <a:rPr kumimoji="1" lang="zh-CN" altLang="en-US" dirty="0"/>
              <a:t>观星</a:t>
            </a:r>
            <a:r>
              <a:rPr kumimoji="1" lang="en-US" altLang="zh-Hans" dirty="0"/>
              <a:t>schema</a:t>
            </a:r>
            <a:r>
              <a:rPr kumimoji="1" lang="zh-CN" altLang="en-US" dirty="0"/>
              <a:t>、</a:t>
            </a:r>
            <a:r>
              <a:rPr kumimoji="1" lang="en-US" altLang="zh-Hans" dirty="0" err="1"/>
              <a:t>api</a:t>
            </a:r>
            <a:r>
              <a:rPr kumimoji="1" lang="zh-CN" altLang="en-US" dirty="0"/>
              <a:t>初始化</a:t>
            </a:r>
            <a:endParaRPr kumimoji="1" lang="en-US" altLang="zh-CN" dirty="0"/>
          </a:p>
          <a:p>
            <a:pPr lvl="3">
              <a:buClr>
                <a:schemeClr val="tx1"/>
              </a:buClr>
            </a:pPr>
            <a:endParaRPr kumimoji="1" lang="en-US" altLang="zh-CN" dirty="0"/>
          </a:p>
          <a:p>
            <a:pPr lvl="2">
              <a:buClr>
                <a:schemeClr val="tx1"/>
              </a:buClr>
            </a:pPr>
            <a:r>
              <a:rPr lang="en" altLang="zh-CN" dirty="0" err="1"/>
              <a:t>DataManagerQueryCtx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3">
              <a:buClr>
                <a:schemeClr val="tx1"/>
              </a:buClr>
            </a:pPr>
            <a:r>
              <a:rPr kumimoji="1" lang="zh-CN" altLang="en-US" dirty="0"/>
              <a:t>检索级</a:t>
            </a:r>
            <a:r>
              <a:rPr kumimoji="1" lang="en" altLang="zh-CN" dirty="0"/>
              <a:t>TD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ThreadData</a:t>
            </a:r>
            <a:r>
              <a:rPr kumimoji="1" lang="en-US" altLang="zh-CN" dirty="0"/>
              <a:t>)</a:t>
            </a:r>
            <a:r>
              <a:rPr kumimoji="1" lang="zh-CN" altLang="en-US" dirty="0"/>
              <a:t>初始化与管理</a:t>
            </a:r>
            <a:endParaRPr kumimoji="1" lang="en-US" altLang="zh-CN" dirty="0"/>
          </a:p>
          <a:p>
            <a:pPr lvl="3">
              <a:buClr>
                <a:schemeClr val="tx1"/>
              </a:buClr>
            </a:pPr>
            <a:r>
              <a:rPr kumimoji="1" lang="en-US" altLang="zh-CN" dirty="0" err="1"/>
              <a:t>fengsui</a:t>
            </a:r>
            <a:r>
              <a:rPr kumimoji="1" lang="zh-CN" altLang="en-US" dirty="0"/>
              <a:t>日志初始化</a:t>
            </a:r>
            <a:endParaRPr kumimoji="1" lang="en-US" altLang="zh-CN" dirty="0"/>
          </a:p>
          <a:p>
            <a:pPr lvl="1">
              <a:buClr>
                <a:schemeClr val="tx1"/>
              </a:buClr>
            </a:pPr>
            <a:r>
              <a:rPr kumimoji="1" lang="en-US" altLang="zh-CN" dirty="0"/>
              <a:t>	</a:t>
            </a:r>
            <a:r>
              <a:rPr lang="en" altLang="zh-CN" sz="1800" dirty="0"/>
              <a:t> </a:t>
            </a:r>
            <a:r>
              <a:rPr lang="en" altLang="zh-CN" sz="1800" dirty="0" err="1"/>
              <a:t>DataManagerModule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>
              <a:buClr>
                <a:schemeClr val="tx1"/>
              </a:buClr>
            </a:pPr>
            <a:r>
              <a:rPr lang="en-US" altLang="zh-CN" dirty="0"/>
              <a:t>	</a:t>
            </a:r>
            <a:r>
              <a:rPr lang="zh-CN" altLang="en-US" dirty="0"/>
              <a:t>       </a:t>
            </a:r>
            <a:r>
              <a:rPr kumimoji="1" lang="zh-CN" altLang="en-US" sz="1800" dirty="0"/>
              <a:t>注册各种配置文件到</a:t>
            </a:r>
            <a:r>
              <a:rPr kumimoji="1" lang="en-US" altLang="zh-CN" sz="1800" dirty="0"/>
              <a:t>PD</a:t>
            </a:r>
            <a:r>
              <a:rPr kumimoji="1" lang="zh-CN" altLang="en-US" sz="1800" dirty="0"/>
              <a:t>中，部分是否注册取决于</a:t>
            </a:r>
            <a:r>
              <a:rPr kumimoji="1" lang="en" altLang="zh-CN" sz="1800" dirty="0"/>
              <a:t>FLAG</a:t>
            </a:r>
            <a:r>
              <a:rPr kumimoji="1" lang="zh-CN" altLang="en-US" sz="1800" dirty="0"/>
              <a:t>设置，在</a:t>
            </a:r>
            <a:r>
              <a:rPr kumimoji="1" lang="en" altLang="zh-CN" sz="1800" dirty="0" err="1"/>
              <a:t>gflags.conf</a:t>
            </a:r>
            <a:r>
              <a:rPr kumimoji="1" lang="zh-CN" altLang="en-US" sz="1800" dirty="0"/>
              <a:t>中：</a:t>
            </a:r>
            <a:endParaRPr kumimoji="1" lang="en-US" altLang="zh-CN" sz="1800" dirty="0"/>
          </a:p>
          <a:p>
            <a:pPr lvl="4">
              <a:buClr>
                <a:schemeClr val="tx1"/>
              </a:buClr>
            </a:pPr>
            <a:r>
              <a:rPr kumimoji="1" lang="en-US" altLang="zh-CN" sz="1800" dirty="0" err="1"/>
              <a:t>feed_src_info.conf</a:t>
            </a:r>
            <a:r>
              <a:rPr kumimoji="1" lang="zh-CN" altLang="en-US" sz="1800" dirty="0"/>
              <a:t>：</a:t>
            </a:r>
            <a:r>
              <a:rPr kumimoji="1" lang="zh-Hans" altLang="en-US" sz="1800" dirty="0"/>
              <a:t>与周围模块交互时的关键信息</a:t>
            </a:r>
            <a:endParaRPr kumimoji="1" lang="en" altLang="zh-Hans" sz="1800" dirty="0"/>
          </a:p>
          <a:p>
            <a:pPr lvl="4">
              <a:buClr>
                <a:schemeClr val="tx1"/>
              </a:buClr>
            </a:pPr>
            <a:r>
              <a:rPr kumimoji="1" lang="en-US" altLang="zh-CN" sz="1800" dirty="0" err="1"/>
              <a:t>src_info.conf</a:t>
            </a:r>
            <a:r>
              <a:rPr kumimoji="1" lang="zh-CN" altLang="en-US" sz="1800" dirty="0"/>
              <a:t>：</a:t>
            </a:r>
            <a:r>
              <a:rPr kumimoji="1" lang="zh-Hans" altLang="en-US" sz="1800" dirty="0"/>
              <a:t>当前线上</a:t>
            </a:r>
            <a:r>
              <a:rPr kumimoji="1" lang="en-US" altLang="zh-Hans" sz="1800" dirty="0" err="1"/>
              <a:t>feedas</a:t>
            </a:r>
            <a:r>
              <a:rPr kumimoji="1" lang="zh-Hans" altLang="en-US" sz="1800" dirty="0"/>
              <a:t>接入的</a:t>
            </a:r>
            <a:r>
              <a:rPr kumimoji="1" lang="en-US" altLang="zh-Hans" sz="1800" dirty="0" err="1"/>
              <a:t>src</a:t>
            </a:r>
            <a:r>
              <a:rPr kumimoji="1" lang="zh-Hans" altLang="en-US" sz="1800" dirty="0"/>
              <a:t>信息，</a:t>
            </a:r>
            <a:r>
              <a:rPr kumimoji="1" lang="en-US" altLang="zh-Hans" sz="1800" dirty="0" err="1"/>
              <a:t>cmatch</a:t>
            </a:r>
            <a:r>
              <a:rPr kumimoji="1" lang="zh-CN" altLang="en-US" sz="1800" dirty="0"/>
              <a:t>映射表</a:t>
            </a:r>
            <a:endParaRPr kumimoji="1" lang="en-US" altLang="zh-Hans" sz="1800" dirty="0"/>
          </a:p>
          <a:p>
            <a:pPr lvl="4">
              <a:buClr>
                <a:schemeClr val="tx1"/>
              </a:buClr>
            </a:pPr>
            <a:r>
              <a:rPr kumimoji="1" lang="en-US" altLang="zh-CN" sz="1800" dirty="0" err="1"/>
              <a:t>switches.conf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开关配置</a:t>
            </a:r>
            <a:endParaRPr kumimoji="1" lang="en-US" altLang="zh-CN" sz="1800" dirty="0"/>
          </a:p>
          <a:p>
            <a:pPr lvl="4">
              <a:buClr>
                <a:schemeClr val="tx1"/>
              </a:buClr>
            </a:pPr>
            <a:r>
              <a:rPr kumimoji="1" lang="en-US" altLang="zh-CN" sz="1800" dirty="0" err="1"/>
              <a:t>global_params.conf</a:t>
            </a:r>
            <a:r>
              <a:rPr kumimoji="1" lang="en-US" altLang="zh-CN" sz="1800" dirty="0"/>
              <a:t> </a:t>
            </a:r>
            <a:r>
              <a:rPr kumimoji="1" lang="zh-CN" altLang="en-US" sz="1800" dirty="0"/>
              <a:t>全局变量</a:t>
            </a:r>
            <a:endParaRPr kumimoji="1" lang="en-US" altLang="zh-CN" sz="1800" dirty="0"/>
          </a:p>
          <a:p>
            <a:pPr lvl="4">
              <a:buClr>
                <a:schemeClr val="tx1"/>
              </a:buClr>
            </a:pPr>
            <a:r>
              <a:rPr kumimoji="1" lang="en-US" altLang="zh-CN" sz="1800" dirty="0" err="1"/>
              <a:t>new_predictor_models.conf</a:t>
            </a:r>
            <a:r>
              <a:rPr kumimoji="1" lang="zh-CN" altLang="en-US" sz="1800" dirty="0"/>
              <a:t> 观星模型配置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122195909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前处理</a:t>
            </a:r>
            <a:r>
              <a:rPr kumimoji="1" lang="en-US" altLang="zh-CN" dirty="0"/>
              <a:t>-</a:t>
            </a:r>
            <a:r>
              <a:rPr kumimoji="1" lang="en" altLang="zh-CN" dirty="0" err="1"/>
              <a:t>ReqP</a:t>
            </a:r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4" y="1208262"/>
            <a:ext cx="11540836" cy="5649738"/>
          </a:xfrm>
        </p:spPr>
        <p:txBody>
          <a:bodyPr/>
          <a:lstStyle/>
          <a:p>
            <a:pPr marL="457200" lvl="1" indent="0">
              <a:buNone/>
            </a:pPr>
            <a:r>
              <a:rPr kumimoji="1" lang="zh-Hans" altLang="en-US" b="1" dirty="0"/>
              <a:t>非交互类</a:t>
            </a:r>
            <a:r>
              <a:rPr kumimoji="1" lang="zh-CN" altLang="en-US" b="1" dirty="0"/>
              <a:t> </a:t>
            </a:r>
            <a:r>
              <a:rPr kumimoji="1" lang="zh-CN" altLang="en-US" dirty="0"/>
              <a:t>作用： 读取请求，并对请求进行反序列化和解析</a:t>
            </a:r>
            <a:endParaRPr kumimoji="1" lang="en-US" altLang="zh-CN" dirty="0">
              <a:ea typeface="+mn-ea"/>
              <a:cs typeface="+mn-cs"/>
            </a:endParaRPr>
          </a:p>
          <a:p>
            <a:pPr marL="457200" lvl="1" indent="0">
              <a:buNone/>
            </a:pPr>
            <a:endParaRPr kumimoji="1" lang="en-US" altLang="zh-CN" b="1" dirty="0">
              <a:solidFill>
                <a:srgbClr val="000000"/>
              </a:solidFill>
              <a:latin typeface="+mn-ea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kumimoji="1" lang="en-US" altLang="zh-CN" b="1" dirty="0"/>
              <a:t>	</a:t>
            </a:r>
            <a:r>
              <a:rPr kumimoji="1" lang="en-US" altLang="zh-CN" sz="2400" b="1" dirty="0" err="1"/>
              <a:t>handle_data</a:t>
            </a:r>
            <a:r>
              <a:rPr kumimoji="1" lang="zh-CN" altLang="en-US" sz="2400" b="1" dirty="0"/>
              <a:t>：</a:t>
            </a:r>
            <a:endParaRPr kumimoji="1" lang="en-US" altLang="zh-CN" sz="2400" b="1" dirty="0"/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read_request_idl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：  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读取请求并反序列化 ，开启烽燧日志</a:t>
            </a:r>
            <a:endParaRPr lang="en-US" altLang="zh-CN" sz="1800" dirty="0">
              <a:solidFill>
                <a:srgbClr val="000000"/>
              </a:solidFill>
              <a:ea typeface="+mn-ea"/>
            </a:endParaRP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parse_itp_req_info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：  </a:t>
            </a:r>
            <a:r>
              <a:rPr lang="en" altLang="zh-CN" sz="1800" dirty="0">
                <a:solidFill>
                  <a:srgbClr val="000000"/>
                </a:solidFill>
                <a:ea typeface="+mn-ea"/>
              </a:rPr>
              <a:t>debug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线程数据初始化</a:t>
            </a:r>
            <a:endParaRPr lang="en-US" altLang="zh-CN" sz="1800" dirty="0">
              <a:solidFill>
                <a:srgbClr val="000000"/>
              </a:solidFill>
              <a:ea typeface="+mn-ea"/>
            </a:endParaRP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parse_epvq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解析</a:t>
            </a: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epvq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评估每个</a:t>
            </a: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pv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的商业价值</a:t>
            </a:r>
            <a:endParaRPr lang="en-US" altLang="zh-CN" sz="1800" dirty="0">
              <a:solidFill>
                <a:srgbClr val="000000"/>
              </a:solidFill>
              <a:ea typeface="+mn-ea"/>
            </a:endParaRP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parse_exp_info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：  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解析实验参数</a:t>
            </a: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lvlexp_info</a:t>
            </a:r>
            <a:r>
              <a:rPr lang="en" altLang="zh-CN" sz="1800" dirty="0">
                <a:solidFill>
                  <a:srgbClr val="000000"/>
                </a:solidFill>
                <a:ea typeface="+mn-ea"/>
              </a:rPr>
              <a:t>/</a:t>
            </a: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ovlexp_info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并</a:t>
            </a:r>
            <a:r>
              <a:rPr lang="en" altLang="zh-CN" sz="1800" dirty="0">
                <a:solidFill>
                  <a:srgbClr val="000000"/>
                </a:solidFill>
                <a:ea typeface="+mn-ea"/>
              </a:rPr>
              <a:t>merge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进</a:t>
            </a: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yacl</a:t>
            </a:r>
            <a:endParaRPr lang="en" altLang="zh-CN" dirty="0">
              <a:solidFill>
                <a:srgbClr val="000000"/>
              </a:solidFill>
              <a:ea typeface="+mn-ea"/>
            </a:endParaRP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parse_router_info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：  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获取上游</a:t>
            </a:r>
            <a:r>
              <a:rPr lang="en" altLang="zh-CN" sz="1800" dirty="0">
                <a:solidFill>
                  <a:srgbClr val="000000"/>
                </a:solidFill>
                <a:ea typeface="+mn-ea"/>
              </a:rPr>
              <a:t>router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信息（</a:t>
            </a: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ip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）</a:t>
            </a:r>
            <a:endParaRPr lang="en-US" altLang="zh-CN" sz="1800" dirty="0">
              <a:solidFill>
                <a:srgbClr val="000000"/>
              </a:solidFill>
              <a:ea typeface="+mn-ea"/>
            </a:endParaRP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parse_aspreq_data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：  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解析数据（数据源信息、用户基本信息、用户历史浏览信息、频控相关信息），并透传的</a:t>
            </a:r>
            <a:r>
              <a:rPr lang="en" altLang="zh-CN" sz="1800" dirty="0">
                <a:solidFill>
                  <a:srgbClr val="000000"/>
                </a:solidFill>
                <a:ea typeface="+mn-ea"/>
              </a:rPr>
              <a:t>asp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信息到</a:t>
            </a: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td→aspreq_data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。</a:t>
            </a:r>
            <a:endParaRPr lang="en-US" altLang="zh-CN" sz="1800" dirty="0">
              <a:solidFill>
                <a:srgbClr val="000000"/>
              </a:solidFill>
              <a:ea typeface="+mn-ea"/>
            </a:endParaRP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create_query_sign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：   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计算</a:t>
            </a: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original_query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的签名</a:t>
            </a:r>
            <a:endParaRPr lang="en-US" altLang="zh-CN" sz="1800" dirty="0">
              <a:solidFill>
                <a:srgbClr val="000000"/>
              </a:solidFill>
              <a:ea typeface="+mn-ea"/>
            </a:endParaRP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compute_cmatch</a:t>
            </a:r>
            <a:r>
              <a:rPr lang="zh-CN" altLang="en" sz="1800" dirty="0">
                <a:solidFill>
                  <a:srgbClr val="000000"/>
                </a:solidFill>
                <a:ea typeface="+mn-ea"/>
              </a:rPr>
              <a:t>：  </a:t>
            </a:r>
            <a:r>
              <a:rPr lang="zh-CN" altLang="en-US" sz="1800" dirty="0">
                <a:solidFill>
                  <a:srgbClr val="000000"/>
                </a:solidFill>
                <a:ea typeface="+mn-ea"/>
              </a:rPr>
              <a:t>计算</a:t>
            </a:r>
            <a:r>
              <a:rPr lang="en" altLang="zh-CN" sz="1800" dirty="0" err="1">
                <a:solidFill>
                  <a:srgbClr val="000000"/>
                </a:solidFill>
                <a:ea typeface="+mn-ea"/>
              </a:rPr>
              <a:t>cmatch</a:t>
            </a:r>
            <a:endParaRPr lang="en" altLang="zh-CN" dirty="0">
              <a:solidFill>
                <a:srgbClr val="0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1727214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用户信息获取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03F659-91C5-1046-86EA-E7A651EF6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20963"/>
              </p:ext>
            </p:extLst>
          </p:nvPr>
        </p:nvGraphicFramePr>
        <p:xfrm>
          <a:off x="257298" y="1190720"/>
          <a:ext cx="11319162" cy="49938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2182">
                  <a:extLst>
                    <a:ext uri="{9D8B030D-6E8A-4147-A177-3AD203B41FA5}">
                      <a16:colId xmlns:a16="http://schemas.microsoft.com/office/drawing/2014/main" val="274050635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925899074"/>
                    </a:ext>
                  </a:extLst>
                </a:gridCol>
                <a:gridCol w="6608616">
                  <a:extLst>
                    <a:ext uri="{9D8B030D-6E8A-4147-A177-3AD203B41FA5}">
                      <a16:colId xmlns:a16="http://schemas.microsoft.com/office/drawing/2014/main" val="1301431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module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是否交互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功能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32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CN" sz="1800" dirty="0" err="1"/>
                        <a:t>LiteSearchRedisP</a:t>
                      </a:r>
                      <a:r>
                        <a:rPr lang="en-US" altLang="zh-CN" sz="1800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非交互类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从</a:t>
                      </a:r>
                      <a:r>
                        <a:rPr lang="en" altLang="zh-CN" sz="1800" dirty="0" err="1"/>
                        <a:t>redis</a:t>
                      </a:r>
                      <a:r>
                        <a:rPr lang="zh-CN" altLang="en-US" sz="1800" dirty="0"/>
                        <a:t>中读取</a:t>
                      </a:r>
                      <a:r>
                        <a:rPr lang="en-US" altLang="zh-CN" sz="1800" dirty="0"/>
                        <a:t>cache</a:t>
                      </a:r>
                      <a:r>
                        <a:rPr lang="zh-CN" altLang="en-US" sz="1800" dirty="0"/>
                        <a:t>（</a:t>
                      </a:r>
                      <a:r>
                        <a:rPr lang="en-US" altLang="zh-CN" sz="1800" dirty="0" err="1"/>
                        <a:t>bes</a:t>
                      </a:r>
                      <a:r>
                        <a:rPr lang="zh-CN" altLang="en-US" sz="1800" dirty="0"/>
                        <a:t>流量）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28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CN" sz="1800" dirty="0" err="1"/>
                        <a:t>FeedbesXboxModule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非交互类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请求</a:t>
                      </a:r>
                      <a:r>
                        <a:rPr lang="en-US" altLang="zh-CN" sz="1800" dirty="0" err="1"/>
                        <a:t>xbox</a:t>
                      </a:r>
                      <a:r>
                        <a:rPr lang="zh-CN" altLang="en-US" sz="1800" dirty="0"/>
                        <a:t>获取用户应用列表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00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CN" sz="1800" dirty="0" err="1"/>
                        <a:t>UasP</a:t>
                      </a:r>
                      <a:r>
                        <a:rPr lang="en-US" altLang="zh-CN" sz="1800" dirty="0"/>
                        <a:t>M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交互类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向</a:t>
                      </a:r>
                      <a:r>
                        <a:rPr lang="en" altLang="zh-CN" sz="1800" dirty="0" err="1"/>
                        <a:t>Uas</a:t>
                      </a:r>
                      <a:r>
                        <a:rPr lang="zh-CN" altLang="en" sz="1800" dirty="0"/>
                        <a:t>（</a:t>
                      </a:r>
                      <a:r>
                        <a:rPr lang="zh-CN" altLang="en-US" sz="1800" dirty="0"/>
                        <a:t>大数据部用户画像平台）请求用户的基本信息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26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CN" sz="1800" dirty="0" err="1"/>
                        <a:t>UserCenterP</a:t>
                      </a:r>
                      <a:r>
                        <a:rPr lang="en-US" altLang="zh-CN" sz="1800" dirty="0"/>
                        <a:t>M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交互类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向</a:t>
                      </a:r>
                      <a:r>
                        <a:rPr lang="en-US" altLang="zh-CN" sz="1800" dirty="0" err="1"/>
                        <a:t>UserCenter</a:t>
                      </a:r>
                      <a:r>
                        <a:rPr lang="zh-CN" altLang="en-US" sz="1800" dirty="0"/>
                        <a:t>请求用户的历史行为信息用于频控</a:t>
                      </a:r>
                      <a:endParaRPr lang="en" altLang="zh-C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69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CN" sz="1800" dirty="0" err="1"/>
                        <a:t>UpinP</a:t>
                      </a:r>
                      <a:r>
                        <a:rPr lang="en-US" altLang="zh-CN" sz="1800" dirty="0"/>
                        <a:t>M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交互类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向</a:t>
                      </a:r>
                      <a:r>
                        <a:rPr lang="en-US" altLang="zh-CN" sz="1800" dirty="0" err="1"/>
                        <a:t>Upin</a:t>
                      </a:r>
                      <a:r>
                        <a:rPr lang="zh-CN" altLang="en-US" sz="1800" dirty="0"/>
                        <a:t>请求用户的历史搜索信息、短期兴趣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2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CN" sz="1800" dirty="0" err="1"/>
                        <a:t>KaiwuP</a:t>
                      </a:r>
                      <a:r>
                        <a:rPr lang="en-US" altLang="zh-CN" sz="1800" dirty="0"/>
                        <a:t>M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交互类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向</a:t>
                      </a:r>
                      <a:r>
                        <a:rPr lang="en-US" altLang="zh-CN" sz="1800" dirty="0" err="1"/>
                        <a:t>kaiwu</a:t>
                      </a:r>
                      <a:r>
                        <a:rPr lang="zh-CN" altLang="en-US" sz="1800" dirty="0"/>
                        <a:t>请求用户长期行为和兴趣，已弃用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30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CN" sz="1800" dirty="0" err="1"/>
                        <a:t>LiteKaiwuP</a:t>
                      </a:r>
                      <a:r>
                        <a:rPr lang="en-US" altLang="zh-CN" sz="1800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交互类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向</a:t>
                      </a:r>
                      <a:r>
                        <a:rPr lang="en-US" altLang="zh-CN" sz="1800" dirty="0"/>
                        <a:t>DMP</a:t>
                      </a:r>
                      <a:r>
                        <a:rPr lang="zh-CN" altLang="en-US" sz="1800" dirty="0"/>
                        <a:t>请求用户画像信息，和</a:t>
                      </a:r>
                      <a:r>
                        <a:rPr lang="en-US" altLang="zh-CN" sz="1800" dirty="0" err="1"/>
                        <a:t>kaiwu</a:t>
                      </a:r>
                      <a:r>
                        <a:rPr lang="zh-CN" altLang="en-US" sz="1800" dirty="0"/>
                        <a:t>返回基本一致（</a:t>
                      </a:r>
                      <a:r>
                        <a:rPr lang="en-US" altLang="zh-CN" sz="1800" dirty="0" err="1"/>
                        <a:t>bes</a:t>
                      </a:r>
                      <a:r>
                        <a:rPr lang="zh-CN" altLang="en-US" sz="1800" dirty="0"/>
                        <a:t>流量）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96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CN" sz="1800" dirty="0" err="1"/>
                        <a:t>UmsP</a:t>
                      </a:r>
                      <a:r>
                        <a:rPr lang="en-US" altLang="zh-CN" sz="1800" dirty="0"/>
                        <a:t>M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交互类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用户自然浏览时所产生的</a:t>
                      </a:r>
                      <a:r>
                        <a:rPr lang="en" altLang="zh-CN" sz="1800" dirty="0"/>
                        <a:t>attention</a:t>
                      </a:r>
                      <a:r>
                        <a:rPr lang="zh-CN" altLang="en-US" sz="1800" dirty="0"/>
                        <a:t>信息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78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CN" sz="1800" dirty="0" err="1"/>
                        <a:t>LiteGoldengateP</a:t>
                      </a:r>
                      <a:r>
                        <a:rPr lang="en-US" altLang="zh-CN" sz="1800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交互类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向金门请求用户词和一些指标</a:t>
                      </a:r>
                      <a:r>
                        <a:rPr lang="en-US" altLang="zh-CN" sz="1800" dirty="0" err="1"/>
                        <a:t>intenq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 err="1"/>
                        <a:t>epvq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 err="1"/>
                        <a:t>cpm</a:t>
                      </a:r>
                      <a:r>
                        <a:rPr lang="zh-CN" altLang="en-US" sz="1800" dirty="0"/>
                        <a:t>等（</a:t>
                      </a:r>
                      <a:r>
                        <a:rPr lang="en-US" altLang="zh-CN" sz="1800" dirty="0" err="1"/>
                        <a:t>bes</a:t>
                      </a:r>
                      <a:r>
                        <a:rPr lang="zh-CN" altLang="en-US" sz="1800" dirty="0"/>
                        <a:t>流量）</a:t>
                      </a:r>
                      <a:endParaRPr lang="en" altLang="zh-C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435825"/>
                  </a:ext>
                </a:extLst>
              </a:tr>
              <a:tr h="543737">
                <a:tc>
                  <a:txBody>
                    <a:bodyPr/>
                    <a:lstStyle/>
                    <a:p>
                      <a:pPr algn="l"/>
                      <a:r>
                        <a:rPr lang="en" altLang="zh-CN" sz="1800" dirty="0" err="1"/>
                        <a:t>IntentServiceP</a:t>
                      </a:r>
                      <a:r>
                        <a:rPr lang="en-US" altLang="zh-CN" sz="1800" dirty="0"/>
                        <a:t>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交互类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/>
                        <a:t>向</a:t>
                      </a:r>
                      <a:r>
                        <a:rPr lang="en-US" altLang="zh-CN" sz="1800" dirty="0" err="1"/>
                        <a:t>intentService</a:t>
                      </a:r>
                      <a:r>
                        <a:rPr lang="zh-CN" altLang="en-US" sz="1800" dirty="0"/>
                        <a:t>（意图中台）请求历史曝光、频控等信息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893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" altLang="zh-CN" sz="1800" dirty="0" err="1"/>
                        <a:t>FeedUserXboxCenterModu</a:t>
                      </a:r>
                      <a:r>
                        <a:rPr lang="en-US" altLang="zh-CN" sz="1800" dirty="0"/>
                        <a:t>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非交互类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/>
                        <a:t>upin</a:t>
                      </a:r>
                      <a:r>
                        <a:rPr lang="zh-CN" altLang="en-US" sz="1800" dirty="0"/>
                        <a:t>阶段的</a:t>
                      </a:r>
                      <a:r>
                        <a:rPr lang="en-US" altLang="zh-CN" sz="1800" dirty="0" err="1"/>
                        <a:t>xbox</a:t>
                      </a:r>
                      <a:r>
                        <a:rPr lang="zh-CN" altLang="en-US" sz="1800" dirty="0"/>
                        <a:t>优化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9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UnionidProcessModule</a:t>
                      </a:r>
                      <a:endParaRPr lang="en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非交互类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如果命中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rta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新框架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srcid</a:t>
                      </a:r>
                      <a:r>
                        <a:rPr lang="zh-CN" alt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则请求获取</a:t>
                      </a:r>
                      <a:r>
                        <a:rPr lang="en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unionid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43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91241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用户信息获取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B5E650-1FAC-B543-B2D4-0D88F7F0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1" y="2138135"/>
            <a:ext cx="5697764" cy="31078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67A031-CD81-8E4D-B020-93CF16432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114" y="2311399"/>
            <a:ext cx="4578014" cy="276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37574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用户信息获取</a:t>
            </a:r>
            <a:r>
              <a:rPr kumimoji="1" lang="en-US" altLang="zh-CN" dirty="0"/>
              <a:t>-</a:t>
            </a:r>
            <a:r>
              <a:rPr lang="en-US" altLang="zh-TW" spc="300" dirty="0" err="1">
                <a:latin typeface="微软雅黑"/>
                <a:ea typeface="微软雅黑"/>
                <a:cs typeface="微软雅黑"/>
              </a:rPr>
              <a:t>UasP</a:t>
            </a:r>
            <a:r>
              <a:rPr lang="en-US" altLang="zh-CN" spc="300" dirty="0" err="1">
                <a:latin typeface="微软雅黑"/>
                <a:ea typeface="微软雅黑"/>
                <a:cs typeface="微软雅黑"/>
              </a:rPr>
              <a:t>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2" y="910697"/>
            <a:ext cx="9615055" cy="5531259"/>
          </a:xfrm>
        </p:spPr>
        <p:txBody>
          <a:bodyPr/>
          <a:lstStyle/>
          <a:p>
            <a:pPr marL="457200" lvl="1" indent="0">
              <a:buNone/>
            </a:pPr>
            <a:r>
              <a:rPr kumimoji="1" lang="zh-CN" altLang="en-US" b="1" dirty="0"/>
              <a:t>交互类 </a:t>
            </a:r>
            <a:r>
              <a:rPr kumimoji="1" lang="zh-CN" altLang="en-US" dirty="0"/>
              <a:t>作用：与</a:t>
            </a:r>
            <a:r>
              <a:rPr kumimoji="1" lang="en-US" altLang="zh-CN" dirty="0" err="1"/>
              <a:t>uas</a:t>
            </a:r>
            <a:r>
              <a:rPr kumimoji="1" lang="zh-CN" altLang="en-US" dirty="0"/>
              <a:t>（</a:t>
            </a:r>
            <a:r>
              <a:rPr lang="zh-CN" altLang="en-US" dirty="0"/>
              <a:t>大数据部用户画像平台</a:t>
            </a:r>
            <a:r>
              <a:rPr kumimoji="1" lang="zh-CN" altLang="en-US" dirty="0"/>
              <a:t>）交互，获取用户基本信息、兴趣信息、意向信息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Clr>
                <a:schemeClr val="tx1"/>
              </a:buClr>
              <a:buNone/>
            </a:pPr>
            <a:endParaRPr kumimoji="1" lang="en-US" altLang="zh-CN" dirty="0"/>
          </a:p>
          <a:p>
            <a:pPr lvl="2">
              <a:buClr>
                <a:schemeClr val="tx1"/>
              </a:buClr>
            </a:pPr>
            <a:r>
              <a:rPr kumimoji="1" lang="en-US" altLang="zh-CN" sz="2400" b="1" dirty="0" err="1"/>
              <a:t>prepare_request</a:t>
            </a:r>
            <a:r>
              <a:rPr kumimoji="1" lang="zh-CN" altLang="en-US" sz="2400" b="1" dirty="0"/>
              <a:t>：</a:t>
            </a:r>
            <a:endParaRPr kumimoji="1" lang="en-US" altLang="zh-CN" sz="2400" b="1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判断流量来源：</a:t>
            </a:r>
            <a:r>
              <a:rPr kumimoji="1" lang="en-US" altLang="zh-CN" dirty="0" err="1"/>
              <a:t>flow_type_sid</a:t>
            </a:r>
            <a:r>
              <a:rPr kumimoji="1" lang="en-US" altLang="zh-CN" dirty="0"/>
              <a:t>(app/</a:t>
            </a:r>
            <a:r>
              <a:rPr kumimoji="1" lang="en-US" altLang="zh-CN" dirty="0" err="1"/>
              <a:t>wap</a:t>
            </a:r>
            <a:r>
              <a:rPr kumimoji="1" lang="en-US" altLang="zh-CN" dirty="0"/>
              <a:t>/pc/unknow)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src_id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search_id</a:t>
            </a:r>
            <a:endParaRPr kumimoji="1" lang="en-US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标识用户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cuid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baidu_id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device_id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idfa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imei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oaid</a:t>
            </a:r>
            <a:r>
              <a:rPr kumimoji="1" lang="en-US" altLang="zh-CN" dirty="0"/>
              <a:t>)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填充所要请求的用户信息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add_request_input_attribute</a:t>
            </a: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sz="2000" dirty="0"/>
          </a:p>
          <a:p>
            <a:pPr marL="457200" lvl="1" indent="0">
              <a:buClr>
                <a:schemeClr val="tx1"/>
              </a:buClr>
              <a:buNone/>
            </a:pPr>
            <a:endParaRPr kumimoji="1" lang="en-US" altLang="zh-CN" sz="1600" dirty="0"/>
          </a:p>
          <a:p>
            <a:pPr lvl="1">
              <a:buClr>
                <a:schemeClr val="tx1"/>
              </a:buClr>
            </a:pPr>
            <a:r>
              <a:rPr kumimoji="1" lang="en-US" altLang="zh-CN" sz="2400" dirty="0"/>
              <a:t>	</a:t>
            </a:r>
            <a:r>
              <a:rPr kumimoji="1" lang="en-US" altLang="zh-CN" sz="2400" b="1" dirty="0" err="1"/>
              <a:t>handle_response</a:t>
            </a:r>
            <a:r>
              <a:rPr kumimoji="1" lang="zh-CN" altLang="en-US" sz="2400" b="1" dirty="0"/>
              <a:t>：</a:t>
            </a:r>
            <a:endParaRPr kumimoji="1" lang="en-US" altLang="zh-CN" sz="2400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基本信息：</a:t>
            </a:r>
            <a:r>
              <a:rPr kumimoji="1" lang="en" altLang="zh-CN" dirty="0" err="1"/>
              <a:t>uas_dt_res.update_time</a:t>
            </a:r>
            <a:r>
              <a:rPr kumimoji="1" lang="en" altLang="zh-CN" dirty="0"/>
              <a:t> / </a:t>
            </a:r>
            <a:r>
              <a:rPr kumimoji="1" lang="en" altLang="zh-CN" dirty="0" err="1"/>
              <a:t>age_id</a:t>
            </a:r>
            <a:r>
              <a:rPr kumimoji="1" lang="en" altLang="zh-CN" dirty="0"/>
              <a:t> / </a:t>
            </a:r>
            <a:r>
              <a:rPr kumimoji="1" lang="en" altLang="zh-CN" dirty="0" err="1"/>
              <a:t>gender_id</a:t>
            </a:r>
            <a:r>
              <a:rPr kumimoji="1" lang="en" altLang="zh-CN" dirty="0"/>
              <a:t> / </a:t>
            </a:r>
            <a:r>
              <a:rPr kumimoji="1" lang="en" altLang="zh-CN" dirty="0" err="1"/>
              <a:t>age_weight</a:t>
            </a:r>
            <a:r>
              <a:rPr kumimoji="1" lang="en" altLang="zh-CN" dirty="0"/>
              <a:t> / 		</a:t>
            </a:r>
            <a:r>
              <a:rPr kumimoji="1" lang="zh-CN" altLang="en-US" dirty="0"/>
              <a:t>        </a:t>
            </a:r>
            <a:r>
              <a:rPr kumimoji="1" lang="en" altLang="zh-CN" dirty="0" err="1"/>
              <a:t>gender_weight</a:t>
            </a:r>
            <a:r>
              <a:rPr kumimoji="1" lang="en" altLang="zh-CN" dirty="0"/>
              <a:t> / </a:t>
            </a:r>
            <a:r>
              <a:rPr kumimoji="1" lang="en" altLang="zh-CN" dirty="0" err="1"/>
              <a:t>query_profile</a:t>
            </a:r>
            <a:endParaRPr kumimoji="1" lang="en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兴趣信息：</a:t>
            </a:r>
            <a:r>
              <a:rPr kumimoji="1" lang="en" altLang="zh-CN" dirty="0" err="1"/>
              <a:t>uas_dt_res.interest</a:t>
            </a:r>
            <a:endParaRPr kumimoji="1" lang="en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意图信息：</a:t>
            </a:r>
            <a:r>
              <a:rPr kumimoji="1" lang="en" altLang="zh-CN" dirty="0" err="1"/>
              <a:t>uas_dt_res.intent</a:t>
            </a:r>
            <a:endParaRPr kumimoji="1" lang="en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其他信息：</a:t>
            </a:r>
            <a:r>
              <a:rPr kumimoji="1" lang="en" altLang="zh-CN" dirty="0" err="1"/>
              <a:t>uas_dt_res.other_attribute</a:t>
            </a:r>
            <a:r>
              <a:rPr kumimoji="1" lang="zh-CN" altLang="en" dirty="0"/>
              <a:t>，</a:t>
            </a:r>
            <a:r>
              <a:rPr kumimoji="1" lang="zh-CN" altLang="en-US" dirty="0"/>
              <a:t>主要是一些社会属性</a:t>
            </a:r>
          </a:p>
          <a:p>
            <a:pPr marL="1371600" lvl="3" indent="0">
              <a:buNone/>
            </a:pPr>
            <a:endParaRPr kumimoji="1" lang="en-US" altLang="zh-CN" dirty="0"/>
          </a:p>
          <a:p>
            <a:pPr marL="1371600" lvl="3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7795555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用户信息获取</a:t>
            </a:r>
            <a:r>
              <a:rPr kumimoji="1" lang="en-US" altLang="zh-CN" dirty="0"/>
              <a:t>-</a:t>
            </a:r>
            <a:r>
              <a:rPr lang="en-US" altLang="zh-TW" spc="300" dirty="0" err="1">
                <a:latin typeface="微软雅黑"/>
                <a:ea typeface="微软雅黑"/>
                <a:cs typeface="微软雅黑"/>
              </a:rPr>
              <a:t>UserCenterPM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77" y="882249"/>
            <a:ext cx="10896000" cy="5823351"/>
          </a:xfrm>
        </p:spPr>
        <p:txBody>
          <a:bodyPr/>
          <a:lstStyle/>
          <a:p>
            <a:pPr marL="457200" lvl="1" indent="0">
              <a:buNone/>
            </a:pPr>
            <a:r>
              <a:rPr kumimoji="1" lang="zh-CN" altLang="en-US" b="1" dirty="0"/>
              <a:t>交互类 </a:t>
            </a:r>
            <a:r>
              <a:rPr kumimoji="1" lang="zh-CN" altLang="en-US" dirty="0"/>
              <a:t>作用：与</a:t>
            </a:r>
            <a:r>
              <a:rPr kumimoji="1" lang="en-US" altLang="zh-CN" dirty="0" err="1"/>
              <a:t>usercenter</a:t>
            </a:r>
            <a:r>
              <a:rPr kumimoji="1" lang="zh-CN" altLang="en-US" dirty="0"/>
              <a:t>交互，获取用户的历史行为信息用于频控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2">
              <a:buClr>
                <a:schemeClr val="tx1"/>
              </a:buClr>
            </a:pPr>
            <a:r>
              <a:rPr kumimoji="1" lang="en-US" altLang="zh-CN" sz="2400" b="1" dirty="0" err="1"/>
              <a:t>prepare_request</a:t>
            </a:r>
            <a:r>
              <a:rPr kumimoji="1" lang="zh-CN" altLang="en-US" sz="2400" b="1" dirty="0"/>
              <a:t>：</a:t>
            </a:r>
            <a:endParaRPr kumimoji="1" lang="en-US" altLang="zh-CN" sz="1800" dirty="0"/>
          </a:p>
          <a:p>
            <a:pPr lvl="2">
              <a:buClr>
                <a:schemeClr val="tx1"/>
              </a:buClr>
            </a:pPr>
            <a:r>
              <a:rPr kumimoji="1" lang="en-US" altLang="zh-CN" sz="1800" dirty="0" err="1"/>
              <a:t>make_usercenter_request</a:t>
            </a:r>
            <a:r>
              <a:rPr kumimoji="1" lang="zh-CN" altLang="en-US" sz="1800" dirty="0"/>
              <a:t>：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基本信息：</a:t>
            </a:r>
            <a:r>
              <a:rPr kumimoji="1" lang="en" altLang="zh-CN" sz="1800" dirty="0" err="1"/>
              <a:t>qid</a:t>
            </a:r>
            <a:r>
              <a:rPr kumimoji="1" lang="zh-CN" altLang="en" sz="1800" dirty="0"/>
              <a:t>、</a:t>
            </a:r>
            <a:r>
              <a:rPr kumimoji="1" lang="en" altLang="zh-CN" sz="1800" dirty="0"/>
              <a:t>src_id</a:t>
            </a:r>
            <a:r>
              <a:rPr kumimoji="1" lang="zh-CN" altLang="en" sz="1800" dirty="0"/>
              <a:t>、</a:t>
            </a:r>
            <a:r>
              <a:rPr kumimoji="1" lang="en" altLang="zh-CN" sz="1800" dirty="0" err="1"/>
              <a:t>flow_type</a:t>
            </a:r>
            <a:r>
              <a:rPr kumimoji="1" lang="zh-CN" altLang="en" sz="1800" dirty="0"/>
              <a:t>、</a:t>
            </a:r>
            <a:r>
              <a:rPr kumimoji="1" lang="en" altLang="zh-CN" sz="1800" dirty="0" err="1"/>
              <a:t>cuid</a:t>
            </a:r>
            <a:r>
              <a:rPr kumimoji="1" lang="zh-CN" altLang="en" sz="1800" dirty="0"/>
              <a:t>、</a:t>
            </a:r>
            <a:r>
              <a:rPr kumimoji="1" lang="en" altLang="zh-CN" sz="1800" dirty="0" err="1"/>
              <a:t>baidu_id</a:t>
            </a:r>
            <a:r>
              <a:rPr kumimoji="1" lang="zh-CN" altLang="en" sz="1800" dirty="0"/>
              <a:t>、</a:t>
            </a:r>
            <a:r>
              <a:rPr kumimoji="1" lang="en" altLang="zh-CN" sz="1800" dirty="0" err="1"/>
              <a:t>device_id</a:t>
            </a:r>
            <a:r>
              <a:rPr kumimoji="1" lang="zh-CN" altLang="en" sz="1800" dirty="0"/>
              <a:t>、</a:t>
            </a:r>
            <a:r>
              <a:rPr kumimoji="1" lang="en" altLang="zh-CN" sz="1800" dirty="0" err="1"/>
              <a:t>bes_level</a:t>
            </a:r>
            <a:endParaRPr kumimoji="1" lang="en" altLang="zh-CN" sz="1800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历史信息：</a:t>
            </a:r>
            <a:r>
              <a:rPr kumimoji="1" lang="en" altLang="zh-CN" sz="1800" dirty="0"/>
              <a:t>freq_cmatch_list</a:t>
            </a:r>
            <a:r>
              <a:rPr kumimoji="1" lang="zh-CN" altLang="en" sz="1800" dirty="0"/>
              <a:t>、 </a:t>
            </a:r>
            <a:r>
              <a:rPr kumimoji="1" lang="en" altLang="zh-CN" sz="1800" dirty="0"/>
              <a:t>add_show_cmatch_list</a:t>
            </a:r>
            <a:r>
              <a:rPr kumimoji="1" lang="zh-CN" altLang="en" sz="1800" dirty="0"/>
              <a:t>、</a:t>
            </a:r>
            <a:r>
              <a:rPr kumimoji="1" lang="en" altLang="zh-CN" sz="1800" dirty="0" err="1"/>
              <a:t>add_sess_cmatch_list</a:t>
            </a:r>
            <a:endParaRPr kumimoji="1" lang="en" altLang="zh-CN" sz="1800" dirty="0"/>
          </a:p>
          <a:p>
            <a:pPr lvl="2">
              <a:buClr>
                <a:schemeClr val="tx1"/>
              </a:buClr>
            </a:pPr>
            <a:endParaRPr kumimoji="1" lang="en-US" altLang="zh-CN" dirty="0"/>
          </a:p>
          <a:p>
            <a:pPr lvl="2">
              <a:buClr>
                <a:schemeClr val="tx1"/>
              </a:buClr>
            </a:pPr>
            <a:endParaRPr kumimoji="1" lang="en-US" altLang="zh-CN" dirty="0"/>
          </a:p>
          <a:p>
            <a:pPr lvl="1">
              <a:buClr>
                <a:schemeClr val="tx1"/>
              </a:buClr>
            </a:pPr>
            <a:r>
              <a:rPr kumimoji="1" lang="en-US" altLang="zh-CN" dirty="0"/>
              <a:t>	</a:t>
            </a:r>
            <a:r>
              <a:rPr kumimoji="1" lang="en-US" altLang="zh-CN" sz="2400" b="1" dirty="0" err="1"/>
              <a:t>handle_response</a:t>
            </a:r>
            <a:r>
              <a:rPr kumimoji="1" lang="zh-CN" altLang="en-US" sz="2400" b="1" dirty="0"/>
              <a:t>：</a:t>
            </a:r>
            <a:endParaRPr kumimoji="1" lang="en-US" altLang="zh-CN" sz="2400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频控信息：</a:t>
            </a:r>
            <a:r>
              <a:rPr kumimoji="1" lang="en" altLang="zh-CN" dirty="0" err="1"/>
              <a:t>freq_session</a:t>
            </a:r>
            <a:r>
              <a:rPr kumimoji="1" lang="zh-CN" altLang="en" dirty="0"/>
              <a:t>，</a:t>
            </a:r>
            <a:r>
              <a:rPr kumimoji="1" lang="zh-CN" altLang="en-US" dirty="0"/>
              <a:t>解析存放至</a:t>
            </a:r>
            <a:r>
              <a:rPr kumimoji="1" lang="en" altLang="zh-CN" dirty="0" err="1"/>
              <a:t>upin</a:t>
            </a:r>
            <a:endParaRPr kumimoji="1" lang="en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填充各种频控信息：</a:t>
            </a:r>
          </a:p>
          <a:p>
            <a:pPr marL="16573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en" altLang="zh-CN" sz="1800" dirty="0" err="1"/>
              <a:t>fill_dedup_set_prepare</a:t>
            </a:r>
            <a:r>
              <a:rPr kumimoji="1" lang="zh-CN" altLang="en" sz="1800" dirty="0"/>
              <a:t>：</a:t>
            </a:r>
            <a:r>
              <a:rPr kumimoji="1" lang="en" altLang="zh-CN" sz="1800" dirty="0" err="1"/>
              <a:t>expose_duration</a:t>
            </a:r>
            <a:r>
              <a:rPr kumimoji="1" lang="zh-CN" altLang="en" sz="1800" dirty="0"/>
              <a:t>、 </a:t>
            </a:r>
            <a:r>
              <a:rPr kumimoji="1" lang="en" altLang="zh-CN" sz="1800" dirty="0" err="1"/>
              <a:t>eshow_ratio</a:t>
            </a:r>
            <a:r>
              <a:rPr kumimoji="1" lang="zh-CN" altLang="en" sz="1800" dirty="0"/>
              <a:t>、</a:t>
            </a:r>
            <a:r>
              <a:rPr kumimoji="1" lang="en" altLang="zh-CN" sz="1800" dirty="0" err="1"/>
              <a:t>expose_slot_duration</a:t>
            </a:r>
            <a:r>
              <a:rPr kumimoji="1" lang="zh-CN" altLang="en" sz="1800" dirty="0"/>
              <a:t>、</a:t>
            </a:r>
            <a:r>
              <a:rPr kumimoji="1" lang="en" altLang="zh-CN" sz="1800" dirty="0" err="1"/>
              <a:t>scroll_info</a:t>
            </a:r>
            <a:endParaRPr kumimoji="1" lang="en" altLang="zh-CN" sz="1800" dirty="0"/>
          </a:p>
          <a:p>
            <a:pPr marL="16573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en" altLang="zh-CN" sz="1800" dirty="0" err="1"/>
              <a:t>fill_dedup_set</a:t>
            </a:r>
            <a:r>
              <a:rPr kumimoji="1" lang="zh-CN" altLang="en" sz="1800" dirty="0"/>
              <a:t>：</a:t>
            </a:r>
            <a:r>
              <a:rPr kumimoji="1" lang="zh-CN" altLang="en-US" sz="1800" dirty="0"/>
              <a:t>填充不同粒度的频控数据</a:t>
            </a:r>
          </a:p>
          <a:p>
            <a:pPr lvl="2">
              <a:buClr>
                <a:schemeClr val="tx1"/>
              </a:buClr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79531566"/>
      </p:ext>
    </p:extLst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用户信息获取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UpinPM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1102157"/>
            <a:ext cx="9843248" cy="5755843"/>
          </a:xfrm>
        </p:spPr>
        <p:txBody>
          <a:bodyPr/>
          <a:lstStyle/>
          <a:p>
            <a:pPr lvl="1"/>
            <a:r>
              <a:rPr kumimoji="1" lang="zh-Hans" altLang="en-US" b="1" dirty="0"/>
              <a:t>交互类</a:t>
            </a:r>
            <a:r>
              <a:rPr kumimoji="1" lang="en-US" altLang="zh-Hans" b="1" dirty="0"/>
              <a:t> </a:t>
            </a:r>
            <a:r>
              <a:rPr kumimoji="1" lang="zh-CN" altLang="en-US" dirty="0"/>
              <a:t>作用：与</a:t>
            </a:r>
            <a:r>
              <a:rPr kumimoji="1" lang="en-US" altLang="zh-CN" dirty="0" err="1"/>
              <a:t>upin</a:t>
            </a:r>
            <a:r>
              <a:rPr kumimoji="1" lang="zh-CN" altLang="en-US" dirty="0"/>
              <a:t>（</a:t>
            </a:r>
            <a:r>
              <a:rPr lang="zh-CN" altLang="en-US" dirty="0"/>
              <a:t>凤巢用户画像平台</a:t>
            </a:r>
            <a:r>
              <a:rPr kumimoji="1" lang="zh-CN" altLang="en-US" dirty="0"/>
              <a:t>）交互，</a:t>
            </a:r>
            <a:r>
              <a:rPr kumimoji="1" lang="zh-CN" altLang="en-US" spc="2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获取用户历史浏览搜索信息、历史触发广告信息、短期兴趣等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sz="1800" dirty="0"/>
          </a:p>
          <a:p>
            <a:pPr lvl="1"/>
            <a:r>
              <a:rPr kumimoji="1" lang="en-US" altLang="zh-CN" sz="2400" b="1" dirty="0"/>
              <a:t>	</a:t>
            </a:r>
            <a:r>
              <a:rPr kumimoji="1" lang="en-US" altLang="zh-CN" sz="2400" b="1" dirty="0" err="1"/>
              <a:t>prepare_request</a:t>
            </a:r>
            <a:r>
              <a:rPr kumimoji="1" lang="zh-CN" altLang="en-US" sz="2400" b="1" dirty="0"/>
              <a:t>：</a:t>
            </a:r>
            <a:endParaRPr kumimoji="1" lang="en-US" altLang="zh-CN" sz="2400" b="1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流量信息：</a:t>
            </a:r>
            <a:r>
              <a:rPr kumimoji="1" lang="en" altLang="zh-CN" dirty="0" err="1"/>
              <a:t>search_id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ip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src_id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flow_type</a:t>
            </a:r>
            <a:r>
              <a:rPr kumimoji="1" lang="zh-CN" altLang="en" dirty="0"/>
              <a:t>、 </a:t>
            </a:r>
            <a:r>
              <a:rPr kumimoji="1" lang="en" altLang="zh-CN" dirty="0" err="1"/>
              <a:t>pid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cid</a:t>
            </a:r>
            <a:r>
              <a:rPr kumimoji="1" lang="zh-CN" altLang="en" dirty="0"/>
              <a:t>、 </a:t>
            </a:r>
            <a:r>
              <a:rPr kumimoji="1" lang="en" altLang="zh-CN" dirty="0" err="1"/>
              <a:t>show_list</a:t>
            </a:r>
            <a:r>
              <a:rPr kumimoji="1" lang="en" altLang="zh-CN" dirty="0"/>
              <a:t>/</a:t>
            </a:r>
            <a:r>
              <a:rPr kumimoji="1" lang="en" altLang="zh-CN" dirty="0" err="1"/>
              <a:t>cmatch_list</a:t>
            </a:r>
            <a:endParaRPr kumimoji="1" lang="en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用户标识信息：</a:t>
            </a:r>
            <a:r>
              <a:rPr kumimoji="1" lang="en" altLang="zh-CN" dirty="0" err="1"/>
              <a:t>baiduid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cuid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deviceid</a:t>
            </a:r>
            <a:endParaRPr kumimoji="1" lang="en" altLang="zh-CN" dirty="0"/>
          </a:p>
          <a:p>
            <a:pPr lvl="1"/>
            <a:endParaRPr kumimoji="1" lang="en-US" altLang="zh-CN" dirty="0"/>
          </a:p>
          <a:p>
            <a:pPr marL="914400" lvl="2" indent="0">
              <a:buNone/>
            </a:pPr>
            <a:endParaRPr kumimoji="1" lang="en" altLang="zh-CN" sz="1800" dirty="0"/>
          </a:p>
          <a:p>
            <a:pPr lvl="2">
              <a:buClr>
                <a:schemeClr val="tx1"/>
              </a:buClr>
            </a:pPr>
            <a:endParaRPr kumimoji="1" lang="en-US" altLang="zh-CN" dirty="0"/>
          </a:p>
          <a:p>
            <a:pPr lvl="2">
              <a:buClr>
                <a:schemeClr val="tx1"/>
              </a:buClr>
            </a:pPr>
            <a:r>
              <a:rPr kumimoji="1" lang="en-US" altLang="zh-CN" sz="2400" b="1" dirty="0" err="1"/>
              <a:t>handle_response</a:t>
            </a:r>
            <a:r>
              <a:rPr kumimoji="1" lang="zh-CN" altLang="en-US" sz="2400" b="1" dirty="0"/>
              <a:t>：</a:t>
            </a:r>
            <a:endParaRPr kumimoji="1" lang="en-US" altLang="zh-CN" sz="2400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用户属性及兴趣：</a:t>
            </a:r>
            <a:r>
              <a:rPr kumimoji="1" lang="en" altLang="zh-CN" dirty="0" err="1"/>
              <a:t>wise_dt_attr_info</a:t>
            </a:r>
            <a:endParaRPr kumimoji="1" lang="en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搜索数据，</a:t>
            </a:r>
            <a:r>
              <a:rPr kumimoji="1" lang="en-US" altLang="zh-CN" dirty="0"/>
              <a:t>8</a:t>
            </a:r>
            <a:r>
              <a:rPr kumimoji="1" lang="zh-CN" altLang="en-US" dirty="0"/>
              <a:t>小时：</a:t>
            </a:r>
            <a:r>
              <a:rPr kumimoji="1" lang="en" altLang="zh-CN" dirty="0" err="1"/>
              <a:t>search_session_info</a:t>
            </a:r>
            <a:endParaRPr kumimoji="1" lang="en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历史广告触发信息：</a:t>
            </a:r>
            <a:r>
              <a:rPr kumimoji="1" lang="en" altLang="zh-CN" dirty="0" err="1"/>
              <a:t>asplog_session_info</a:t>
            </a:r>
            <a:endParaRPr kumimoji="1" lang="en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地域信息：</a:t>
            </a:r>
            <a:r>
              <a:rPr kumimoji="1" lang="en" altLang="zh-CN" dirty="0" err="1"/>
              <a:t>region_info</a:t>
            </a:r>
            <a:r>
              <a:rPr kumimoji="1" lang="zh-CN" altLang="en-US" dirty="0"/>
              <a:t>（</a:t>
            </a:r>
            <a:r>
              <a:rPr lang="en" altLang="zh-CN" dirty="0"/>
              <a:t>info (</a:t>
            </a:r>
            <a:r>
              <a:rPr lang="en" altLang="zh-CN" dirty="0" err="1"/>
              <a:t>pid</a:t>
            </a:r>
            <a:r>
              <a:rPr lang="zh-CN" altLang="en" dirty="0"/>
              <a:t>、</a:t>
            </a:r>
            <a:r>
              <a:rPr lang="en" altLang="zh-CN" dirty="0" err="1"/>
              <a:t>cid</a:t>
            </a:r>
            <a:r>
              <a:rPr lang="zh-CN" altLang="en" dirty="0"/>
              <a:t>、</a:t>
            </a:r>
            <a:r>
              <a:rPr lang="en" altLang="zh-CN" dirty="0"/>
              <a:t>tag</a:t>
            </a:r>
            <a:r>
              <a:rPr lang="zh-CN" altLang="en" dirty="0"/>
              <a:t>、</a:t>
            </a:r>
            <a:r>
              <a:rPr lang="en" altLang="zh-CN" dirty="0" err="1"/>
              <a:t>cuid</a:t>
            </a:r>
            <a:r>
              <a:rPr lang="en" altLang="zh-CN" dirty="0"/>
              <a:t> </a:t>
            </a:r>
            <a:r>
              <a:rPr lang="zh-CN" altLang="en-US" dirty="0"/>
              <a:t>常驻点、</a:t>
            </a:r>
            <a:r>
              <a:rPr lang="en" altLang="zh-CN" dirty="0"/>
              <a:t>cookie </a:t>
            </a:r>
            <a:r>
              <a:rPr lang="zh-CN" altLang="en-US" dirty="0"/>
              <a:t>常驻点等</a:t>
            </a:r>
            <a:r>
              <a:rPr lang="en-US" altLang="zh-CN" dirty="0"/>
              <a:t>) 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947525083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获取用户信息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UmsPM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89" y="1105168"/>
            <a:ext cx="10896000" cy="5021179"/>
          </a:xfrm>
        </p:spPr>
        <p:txBody>
          <a:bodyPr/>
          <a:lstStyle/>
          <a:p>
            <a:pPr marL="457200" lvl="1" indent="0">
              <a:buNone/>
            </a:pPr>
            <a:r>
              <a:rPr kumimoji="1" lang="zh-Hans" altLang="en-US" b="1" dirty="0"/>
              <a:t>交互类</a:t>
            </a:r>
            <a:r>
              <a:rPr kumimoji="1" lang="zh-CN" altLang="en-US" b="1" dirty="0"/>
              <a:t> </a:t>
            </a:r>
            <a:r>
              <a:rPr kumimoji="1" lang="zh-CN" altLang="en-US" dirty="0"/>
              <a:t>作用：</a:t>
            </a:r>
            <a:r>
              <a:rPr kumimoji="1" lang="zh-CN" altLang="en-US" spc="2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向</a:t>
            </a:r>
            <a:r>
              <a:rPr kumimoji="1" lang="en-US" altLang="zh-CN" spc="2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ums</a:t>
            </a:r>
            <a:r>
              <a:rPr kumimoji="1" lang="zh-CN" altLang="en-US" dirty="0"/>
              <a:t>（</a:t>
            </a:r>
            <a:r>
              <a:rPr lang="zh-CN" altLang="en-US" dirty="0"/>
              <a:t>信息流内容侧用户信息 </a:t>
            </a:r>
            <a:r>
              <a:rPr kumimoji="1" lang="zh-CN" altLang="en-US" dirty="0"/>
              <a:t>）</a:t>
            </a:r>
            <a:r>
              <a:rPr kumimoji="1" lang="zh-CN" altLang="en-US" spc="2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请求，获取用户的</a:t>
            </a:r>
            <a:r>
              <a:rPr kumimoji="1" lang="en-US" altLang="zh-CN" spc="2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attention</a:t>
            </a:r>
            <a:r>
              <a:rPr kumimoji="1" lang="zh-CN" altLang="en-US" spc="2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信息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Hans" dirty="0"/>
          </a:p>
          <a:p>
            <a:pPr lvl="1"/>
            <a:r>
              <a:rPr kumimoji="1" lang="en-US" altLang="zh-CN" b="1" dirty="0"/>
              <a:t>	</a:t>
            </a:r>
            <a:r>
              <a:rPr kumimoji="1" lang="en-US" altLang="zh-CN" sz="2400" b="1" dirty="0" err="1"/>
              <a:t>prepare_request</a:t>
            </a:r>
            <a:r>
              <a:rPr kumimoji="1" lang="zh-CN" altLang="en-US" sz="2400" b="1" dirty="0"/>
              <a:t>：</a:t>
            </a:r>
            <a:r>
              <a:rPr lang="en" altLang="zh-CN" dirty="0" err="1"/>
              <a:t>flow_info</a:t>
            </a:r>
            <a:endParaRPr lang="en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 err="1"/>
              <a:t>search_id</a:t>
            </a:r>
            <a:r>
              <a:rPr lang="zh-CN" altLang="en" dirty="0"/>
              <a:t>（</a:t>
            </a:r>
            <a:r>
              <a:rPr lang="zh-CN" altLang="en-US" dirty="0"/>
              <a:t>与</a:t>
            </a:r>
            <a:r>
              <a:rPr lang="en" altLang="zh-CN" dirty="0" err="1"/>
              <a:t>tianlu</a:t>
            </a:r>
            <a:r>
              <a:rPr lang="zh-CN" altLang="en-US" dirty="0"/>
              <a:t>一次</a:t>
            </a:r>
            <a:r>
              <a:rPr lang="en" altLang="zh-CN" dirty="0" err="1"/>
              <a:t>pv</a:t>
            </a:r>
            <a:r>
              <a:rPr lang="zh-CN" altLang="en-US" dirty="0"/>
              <a:t>有关）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/>
              <a:t>App</a:t>
            </a:r>
            <a:r>
              <a:rPr lang="zh-CN" altLang="en" dirty="0"/>
              <a:t>：</a:t>
            </a:r>
            <a:r>
              <a:rPr lang="zh-CN" altLang="en-US" dirty="0"/>
              <a:t>填充</a:t>
            </a:r>
            <a:r>
              <a:rPr lang="en" altLang="zh-CN" dirty="0" err="1"/>
              <a:t>cuid+uid</a:t>
            </a:r>
            <a:endParaRPr lang="en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/>
              <a:t>Wise</a:t>
            </a:r>
            <a:r>
              <a:rPr lang="zh-CN" altLang="en" dirty="0"/>
              <a:t>：</a:t>
            </a:r>
            <a:r>
              <a:rPr lang="zh-CN" altLang="en-US" dirty="0"/>
              <a:t>填充</a:t>
            </a:r>
            <a:r>
              <a:rPr lang="en" altLang="zh-CN" dirty="0" err="1"/>
              <a:t>baiduid+uid</a:t>
            </a:r>
            <a:endParaRPr lang="en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 err="1"/>
              <a:t>ms_client</a:t>
            </a:r>
            <a:r>
              <a:rPr lang="zh-CN" altLang="en" dirty="0"/>
              <a:t>：</a:t>
            </a:r>
            <a:r>
              <a:rPr lang="zh-CN" altLang="en-US" dirty="0"/>
              <a:t>设置</a:t>
            </a:r>
            <a:r>
              <a:rPr lang="en" altLang="zh-CN" dirty="0" err="1"/>
              <a:t>service_tag</a:t>
            </a:r>
            <a:r>
              <a:rPr lang="en" altLang="zh-CN" dirty="0"/>
              <a:t>, client, token, </a:t>
            </a:r>
            <a:r>
              <a:rPr lang="en" altLang="zh-CN" dirty="0" err="1"/>
              <a:t>logid</a:t>
            </a:r>
            <a:r>
              <a:rPr lang="en" altLang="zh-CN" dirty="0"/>
              <a:t>, </a:t>
            </a:r>
            <a:r>
              <a:rPr lang="en" altLang="zh-CN" dirty="0" err="1"/>
              <a:t>use_cache</a:t>
            </a:r>
            <a:r>
              <a:rPr lang="zh-CN" altLang="en-US" dirty="0"/>
              <a:t>等</a:t>
            </a:r>
            <a:endParaRPr lang="en-US" altLang="zh-CN" dirty="0"/>
          </a:p>
          <a:p>
            <a:pPr lvl="2">
              <a:buClr>
                <a:schemeClr val="tx1"/>
              </a:buClr>
            </a:pPr>
            <a:endParaRPr lang="zh-CN" altLang="en-US" sz="1800" dirty="0"/>
          </a:p>
          <a:p>
            <a:pPr marL="457200" lvl="1" indent="0">
              <a:buNone/>
            </a:pPr>
            <a:endParaRPr kumimoji="1" lang="en-US" altLang="zh-CN" sz="1800" dirty="0"/>
          </a:p>
          <a:p>
            <a:pPr lvl="2">
              <a:buClr>
                <a:schemeClr val="tx1"/>
              </a:buClr>
            </a:pPr>
            <a:r>
              <a:rPr kumimoji="1" lang="en-US" altLang="zh-CN" sz="2400" b="1" dirty="0" err="1"/>
              <a:t>handle_response</a:t>
            </a:r>
            <a:r>
              <a:rPr kumimoji="1" lang="zh-CN" altLang="en-US" sz="2400" b="1" dirty="0"/>
              <a:t>：</a:t>
            </a:r>
            <a:endParaRPr kumimoji="1" lang="en-US" altLang="zh-CN" sz="1800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基本</a:t>
            </a:r>
            <a:r>
              <a:rPr kumimoji="1" lang="en-US" altLang="zh-CN" sz="1800" dirty="0"/>
              <a:t>Attention</a:t>
            </a:r>
            <a:r>
              <a:rPr kumimoji="1" lang="zh-CN" altLang="en-US" sz="1800" dirty="0"/>
              <a:t>：</a:t>
            </a:r>
            <a:r>
              <a:rPr kumimoji="1" lang="en-US" altLang="zh-CN" sz="1800" dirty="0" err="1"/>
              <a:t>attention_short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短期），</a:t>
            </a:r>
            <a:r>
              <a:rPr kumimoji="1" lang="en-US" altLang="zh-CN" sz="1800" dirty="0" err="1"/>
              <a:t>attention_statics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长期</a:t>
            </a:r>
            <a:r>
              <a:rPr kumimoji="1" lang="en-US" altLang="zh-CN" sz="1800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attention_video</a:t>
            </a:r>
            <a:r>
              <a:rPr lang="en-US" altLang="zh-CN" dirty="0"/>
              <a:t> </a:t>
            </a:r>
            <a:endParaRPr kumimoji="1" lang="en-US" altLang="zh-CN" sz="1800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兴趣标签类别</a:t>
            </a:r>
            <a:r>
              <a:rPr kumimoji="1" lang="en-US" altLang="zh-CN" sz="1800" dirty="0"/>
              <a:t>attention</a:t>
            </a:r>
            <a:r>
              <a:rPr kumimoji="1" lang="zh-CN" altLang="en-US" sz="1800" dirty="0"/>
              <a:t>：</a:t>
            </a:r>
            <a:r>
              <a:rPr kumimoji="1" lang="en-US" altLang="zh-CN" sz="1800" dirty="0" err="1"/>
              <a:t>primary_category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secondary_category</a:t>
            </a:r>
            <a:endParaRPr kumimoji="1" lang="en-US" altLang="zh-CN" sz="1800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视频标签类别</a:t>
            </a:r>
            <a:r>
              <a:rPr kumimoji="1" lang="en-US" altLang="zh-CN" sz="1800" dirty="0"/>
              <a:t>attention</a:t>
            </a:r>
            <a:r>
              <a:rPr kumimoji="1" lang="zh-CN" altLang="en-US" sz="1800" dirty="0"/>
              <a:t>： </a:t>
            </a:r>
            <a:r>
              <a:rPr kumimoji="1" lang="en-US" altLang="zh-CN" sz="1800" dirty="0" err="1"/>
              <a:t>video_category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video_sub_category</a:t>
            </a:r>
            <a:endParaRPr kumimoji="1" lang="en-US" altLang="zh-CN" sz="1800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en-US" altLang="zh-CN" dirty="0"/>
              <a:t>dislike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attentioon</a:t>
            </a:r>
            <a:r>
              <a:rPr kumimoji="1" lang="zh-CN" altLang="en-US" dirty="0"/>
              <a:t>、</a:t>
            </a:r>
            <a:r>
              <a:rPr lang="en-US" altLang="zh-CN" dirty="0" err="1"/>
              <a:t>news_style_super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631798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1" lang="zh-CN" altLang="en-US" dirty="0"/>
              <a:t>目录</a:t>
            </a: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9DBDBC47-0238-9245-B6C0-76FB70993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123318"/>
              </p:ext>
            </p:extLst>
          </p:nvPr>
        </p:nvGraphicFramePr>
        <p:xfrm>
          <a:off x="1981199" y="1554276"/>
          <a:ext cx="6865917" cy="430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8840226"/>
      </p:ext>
    </p:extLst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获取用户信息</a:t>
            </a:r>
            <a:r>
              <a:rPr kumimoji="1" lang="en-US" altLang="zh-CN" dirty="0"/>
              <a:t>-</a:t>
            </a:r>
            <a:r>
              <a:rPr lang="en" altLang="zh-CN" dirty="0" err="1"/>
              <a:t>IntentServiceP</a:t>
            </a:r>
            <a:r>
              <a:rPr lang="en-US" altLang="zh-CN" dirty="0"/>
              <a:t>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89" y="1105168"/>
            <a:ext cx="10896000" cy="5021179"/>
          </a:xfrm>
        </p:spPr>
        <p:txBody>
          <a:bodyPr/>
          <a:lstStyle/>
          <a:p>
            <a:pPr marL="457200" lvl="1" indent="0">
              <a:buNone/>
            </a:pPr>
            <a:r>
              <a:rPr kumimoji="1" lang="zh-Hans" altLang="en-US" b="1" dirty="0"/>
              <a:t>交互类</a:t>
            </a:r>
            <a:r>
              <a:rPr kumimoji="1" lang="zh-CN" altLang="en-US" b="1" dirty="0"/>
              <a:t> </a:t>
            </a:r>
            <a:r>
              <a:rPr kumimoji="1" lang="zh-CN" altLang="en-US" dirty="0"/>
              <a:t>作用：</a:t>
            </a:r>
            <a:r>
              <a:rPr kumimoji="1" lang="zh-CN" altLang="en-US" spc="2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向</a:t>
            </a:r>
            <a:r>
              <a:rPr kumimoji="1" lang="en-US" altLang="zh-CN" spc="2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ums</a:t>
            </a:r>
            <a:r>
              <a:rPr kumimoji="1" lang="zh-CN" altLang="en-US" dirty="0"/>
              <a:t>（</a:t>
            </a:r>
            <a:r>
              <a:rPr lang="zh-CN" altLang="en-US" dirty="0"/>
              <a:t>信息流内容侧用户信息 </a:t>
            </a:r>
            <a:r>
              <a:rPr kumimoji="1" lang="zh-CN" altLang="en-US" dirty="0"/>
              <a:t>）</a:t>
            </a:r>
            <a:r>
              <a:rPr kumimoji="1" lang="zh-CN" altLang="en-US" spc="2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请求，获取用户的</a:t>
            </a:r>
            <a:r>
              <a:rPr kumimoji="1" lang="en-US" altLang="zh-CN" spc="2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attention</a:t>
            </a:r>
            <a:r>
              <a:rPr kumimoji="1" lang="zh-CN" altLang="en-US" spc="2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</a:rPr>
              <a:t>信息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Hans" dirty="0"/>
          </a:p>
          <a:p>
            <a:pPr lvl="1"/>
            <a:r>
              <a:rPr kumimoji="1" lang="en-US" altLang="zh-CN" b="1" dirty="0"/>
              <a:t>	</a:t>
            </a:r>
            <a:r>
              <a:rPr kumimoji="1" lang="en-US" altLang="zh-CN" sz="2400" b="1" dirty="0" err="1"/>
              <a:t>prepare_request</a:t>
            </a:r>
            <a:r>
              <a:rPr kumimoji="1" lang="zh-CN" altLang="en-US" sz="2400" b="1" dirty="0"/>
              <a:t>：</a:t>
            </a:r>
            <a:endParaRPr kumimoji="1" lang="en-US" altLang="zh-Hans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" dirty="0"/>
              <a:t>填充</a:t>
            </a:r>
            <a:r>
              <a:rPr lang="en-US" altLang="zh-CN" dirty="0" err="1"/>
              <a:t>flow_info</a:t>
            </a:r>
            <a:r>
              <a:rPr lang="zh-CN" altLang="en-US" dirty="0"/>
              <a:t>：设置</a:t>
            </a:r>
            <a:r>
              <a:rPr lang="en-US" altLang="zh-CN" dirty="0" err="1"/>
              <a:t>search_id</a:t>
            </a:r>
            <a:r>
              <a:rPr lang="zh-CN" altLang="en-US" dirty="0"/>
              <a:t>、</a:t>
            </a:r>
            <a:r>
              <a:rPr lang="en-US" altLang="zh-CN" dirty="0"/>
              <a:t>type</a:t>
            </a:r>
            <a:r>
              <a:rPr lang="zh-CN" altLang="en-US" dirty="0"/>
              <a:t>、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 err="1"/>
              <a:t>ip</a:t>
            </a:r>
            <a:r>
              <a:rPr lang="zh-CN" altLang="en-US" dirty="0"/>
              <a:t>等</a:t>
            </a:r>
            <a:endParaRPr lang="en-US" altLang="zh-CN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800" dirty="0"/>
              <a:t>填充</a:t>
            </a:r>
            <a:r>
              <a:rPr lang="en-US" altLang="zh-CN" sz="1800" dirty="0" err="1"/>
              <a:t>cmatch_white_list</a:t>
            </a:r>
            <a:endParaRPr lang="en-US" altLang="zh-CN" sz="1800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1800" dirty="0"/>
              <a:t>填充</a:t>
            </a:r>
            <a:r>
              <a:rPr lang="en-US" altLang="zh-CN" sz="1800" dirty="0" err="1"/>
              <a:t>behavior_type</a:t>
            </a:r>
            <a:r>
              <a:rPr lang="zh-CN" altLang="en-US" dirty="0"/>
              <a:t>、</a:t>
            </a:r>
            <a:r>
              <a:rPr lang="en-US" altLang="zh-CN" dirty="0" err="1"/>
              <a:t>entity_type</a:t>
            </a:r>
            <a:endParaRPr lang="zh-CN" altLang="en-US" sz="1800" dirty="0"/>
          </a:p>
          <a:p>
            <a:pPr marL="457200" lvl="1" indent="0">
              <a:buNone/>
            </a:pPr>
            <a:endParaRPr kumimoji="1" lang="en-US" altLang="zh-CN" sz="1800" dirty="0"/>
          </a:p>
          <a:p>
            <a:pPr lvl="2">
              <a:buClr>
                <a:schemeClr val="tx1"/>
              </a:buClr>
            </a:pPr>
            <a:r>
              <a:rPr kumimoji="1" lang="en-US" altLang="zh-CN" sz="2400" b="1" dirty="0" err="1"/>
              <a:t>handle_response</a:t>
            </a:r>
            <a:r>
              <a:rPr kumimoji="1" lang="zh-CN" altLang="en-US" sz="2400" b="1" dirty="0"/>
              <a:t>：</a:t>
            </a:r>
            <a:endParaRPr kumimoji="1" lang="en-US" altLang="zh-CN" sz="1800" dirty="0"/>
          </a:p>
          <a:p>
            <a:pPr marL="12573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获取行为序列、曝光信息</a:t>
            </a:r>
          </a:p>
          <a:p>
            <a:pPr marL="12573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用户画像（兴趣、</a:t>
            </a:r>
            <a:r>
              <a:rPr lang="en" altLang="zh-CN" dirty="0" err="1"/>
              <a:t>query_list</a:t>
            </a:r>
            <a:r>
              <a:rPr lang="zh-CN" altLang="en" dirty="0"/>
              <a:t>、</a:t>
            </a:r>
            <a:r>
              <a:rPr lang="zh-CN" altLang="en-US" dirty="0"/>
              <a:t>基本</a:t>
            </a:r>
            <a:r>
              <a:rPr lang="en" altLang="zh-CN" dirty="0"/>
              <a:t>tag</a:t>
            </a:r>
            <a:r>
              <a:rPr lang="zh-CN" altLang="en" dirty="0"/>
              <a:t>）、</a:t>
            </a:r>
            <a:r>
              <a:rPr lang="zh-CN" altLang="en-US" dirty="0"/>
              <a:t>历史位置信息、人群信息、商业标签</a:t>
            </a:r>
          </a:p>
          <a:p>
            <a:pPr marL="12573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商业意图、频控信息等</a:t>
            </a:r>
          </a:p>
        </p:txBody>
      </p:sp>
    </p:spTree>
    <p:extLst>
      <p:ext uri="{BB962C8B-B14F-4D97-AF65-F5344CB8AC3E}">
        <p14:creationId xmlns:p14="http://schemas.microsoft.com/office/powerpoint/2010/main" val="4283490394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58" y="866730"/>
            <a:ext cx="11935091" cy="6257172"/>
          </a:xfrm>
        </p:spPr>
        <p:txBody>
          <a:bodyPr/>
          <a:lstStyle/>
          <a:p>
            <a:pPr marL="457200" lvl="1" indent="0">
              <a:buNone/>
            </a:pPr>
            <a:r>
              <a:rPr kumimoji="1" lang="zh-Hans" altLang="en-US" b="1" dirty="0"/>
              <a:t>交互类</a:t>
            </a:r>
            <a:r>
              <a:rPr kumimoji="1" lang="en-US" altLang="zh-Hans" b="1" dirty="0"/>
              <a:t> </a:t>
            </a:r>
            <a:r>
              <a:rPr kumimoji="1" lang="zh-CN" altLang="en-US" b="1" dirty="0"/>
              <a:t> </a:t>
            </a:r>
            <a:r>
              <a:rPr kumimoji="1" lang="zh-CN" altLang="en-US" dirty="0"/>
              <a:t>作用：向金门交互，获得推荐</a:t>
            </a:r>
            <a:r>
              <a:rPr kumimoji="1" lang="en" altLang="zh-CN" dirty="0"/>
              <a:t>query</a:t>
            </a:r>
            <a:br>
              <a:rPr lang="zh-CN" altLang="en-US" dirty="0"/>
            </a:br>
            <a:endParaRPr kumimoji="1" lang="en-US" altLang="zh-CN" dirty="0"/>
          </a:p>
          <a:p>
            <a:pPr lvl="2">
              <a:buClr>
                <a:schemeClr val="tx1"/>
              </a:buClr>
            </a:pPr>
            <a:r>
              <a:rPr kumimoji="1" lang="en-US" altLang="zh-CN" sz="2400" b="1" dirty="0" err="1"/>
              <a:t>prepare_request</a:t>
            </a:r>
            <a:r>
              <a:rPr kumimoji="1" lang="zh-CN" altLang="en-US" sz="2400" b="1" dirty="0"/>
              <a:t>：</a:t>
            </a:r>
            <a:endParaRPr kumimoji="1" lang="en-US" altLang="zh-CN" sz="2400" dirty="0"/>
          </a:p>
          <a:p>
            <a:pPr marL="1200150" lvl="2" indent="-285750">
              <a:buClrTx/>
              <a:buFont typeface="Arial" panose="020B0604020202020204" pitchFamily="34" charset="0"/>
              <a:buChar char="•"/>
            </a:pPr>
            <a:r>
              <a:rPr kumimoji="1" lang="zh-CN" altLang="en-US" dirty="0"/>
              <a:t>使用到的</a:t>
            </a:r>
            <a:r>
              <a:rPr kumimoji="1" lang="en-US" altLang="zh-CN" dirty="0" err="1"/>
              <a:t>ctx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upin_ctx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uc_ctx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kaiwu_ctx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uas_ctx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req_ctx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intent_ctx</a:t>
            </a:r>
            <a:endParaRPr kumimoji="1" lang="en-US" altLang="zh-CN" dirty="0"/>
          </a:p>
          <a:p>
            <a:pPr marL="1200150" lvl="2" indent="-285750">
              <a:buClrTx/>
              <a:buFont typeface="Arial" panose="020B0604020202020204" pitchFamily="34" charset="0"/>
              <a:buChar char="•"/>
            </a:pPr>
            <a:r>
              <a:rPr kumimoji="1" lang="zh-CN" altLang="en-US" dirty="0"/>
              <a:t>传递的信息：</a:t>
            </a:r>
          </a:p>
          <a:p>
            <a:pPr marL="1657350" lvl="3" indent="-285750">
              <a:buClrTx/>
              <a:buFont typeface="Arial" panose="020B0604020202020204" pitchFamily="34" charset="0"/>
              <a:buChar char="•"/>
            </a:pPr>
            <a:r>
              <a:rPr kumimoji="1" lang="en-US" altLang="zh-CN" sz="1800" dirty="0" err="1"/>
              <a:t>search_id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product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src_list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flow_tag</a:t>
            </a:r>
            <a:r>
              <a:rPr kumimoji="1" lang="zh-CN" altLang="en-US" sz="1800" dirty="0"/>
              <a:t>、</a:t>
            </a:r>
            <a:r>
              <a:rPr kumimoji="1" lang="en" altLang="zh-CN" sz="1800" dirty="0"/>
              <a:t> </a:t>
            </a:r>
            <a:r>
              <a:rPr kumimoji="1" lang="en" altLang="zh-CN" sz="1800" dirty="0" err="1"/>
              <a:t>upin</a:t>
            </a:r>
            <a:r>
              <a:rPr kumimoji="1" lang="en" altLang="zh-CN" sz="1800" dirty="0"/>
              <a:t> profile tag</a:t>
            </a:r>
          </a:p>
          <a:p>
            <a:pPr marL="1657350" lvl="3" indent="-285750">
              <a:buClrTx/>
              <a:buFont typeface="Arial" panose="020B0604020202020204" pitchFamily="34" charset="0"/>
              <a:buChar char="•"/>
            </a:pPr>
            <a:r>
              <a:rPr kumimoji="1" lang="en-US" altLang="zh-CN" sz="1800" dirty="0" err="1"/>
              <a:t>aspreq</a:t>
            </a:r>
            <a:r>
              <a:rPr kumimoji="1" lang="en-US" altLang="zh-CN" sz="1800" dirty="0"/>
              <a:t> info</a:t>
            </a:r>
            <a:r>
              <a:rPr kumimoji="1" lang="zh-CN" altLang="en-US" sz="1800" dirty="0"/>
              <a:t>：用户请求携带的相关信息</a:t>
            </a:r>
            <a:endParaRPr kumimoji="1" lang="en-US" altLang="zh-CN" sz="1800" dirty="0"/>
          </a:p>
          <a:p>
            <a:pPr marL="1657350" lvl="3" indent="-285750">
              <a:buClrTx/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用户画像信息</a:t>
            </a:r>
            <a:endParaRPr kumimoji="1" lang="en-US" altLang="zh-CN" sz="1800" dirty="0"/>
          </a:p>
          <a:p>
            <a:pPr marL="1657350" lvl="3" indent="-285750">
              <a:buClrTx/>
              <a:buFont typeface="Arial" panose="020B0604020202020204" pitchFamily="34" charset="0"/>
              <a:buChar char="•"/>
            </a:pPr>
            <a:r>
              <a:rPr kumimoji="1" lang="en-US" altLang="zh-CN" sz="1800" dirty="0" err="1"/>
              <a:t>showninfo</a:t>
            </a:r>
            <a:r>
              <a:rPr kumimoji="1" lang="zh-CN" altLang="en-US" sz="1800" dirty="0"/>
              <a:t>：用户最近浏览过的广告去重词列表</a:t>
            </a:r>
            <a:endParaRPr kumimoji="1" lang="en-US" altLang="zh-CN" sz="1800" dirty="0"/>
          </a:p>
          <a:p>
            <a:pPr lvl="2"/>
            <a:endParaRPr kumimoji="1" lang="en-US" altLang="zh-CN" dirty="0"/>
          </a:p>
          <a:p>
            <a:pPr lvl="2">
              <a:buClr>
                <a:schemeClr val="tx1"/>
              </a:buClr>
            </a:pPr>
            <a:r>
              <a:rPr kumimoji="1" lang="en-US" altLang="zh-CN" sz="2400" b="1" dirty="0" err="1"/>
              <a:t>handle_response</a:t>
            </a:r>
            <a:r>
              <a:rPr kumimoji="1" lang="zh-CN" altLang="en-US" sz="2400" b="1" dirty="0"/>
              <a:t>：</a:t>
            </a:r>
            <a:endParaRPr kumimoji="1" lang="en-US" altLang="zh-CN" dirty="0"/>
          </a:p>
          <a:p>
            <a:pPr marL="1200150" lvl="2" indent="-285750">
              <a:buClrTx/>
              <a:buFont typeface="Arial" panose="020B0604020202020204" pitchFamily="34" charset="0"/>
              <a:buChar char="•"/>
            </a:pPr>
            <a:r>
              <a:rPr kumimoji="1" lang="zh-CN" altLang="en-US" dirty="0"/>
              <a:t>意图词列表：</a:t>
            </a:r>
            <a:r>
              <a:rPr lang="en" altLang="zh-CN" dirty="0" err="1"/>
              <a:t>query_list</a:t>
            </a:r>
            <a:r>
              <a:rPr lang="zh-CN" altLang="en" dirty="0"/>
              <a:t>、</a:t>
            </a:r>
            <a:r>
              <a:rPr lang="en" altLang="zh-CN" dirty="0" err="1"/>
              <a:t>query_mining_list</a:t>
            </a:r>
            <a:r>
              <a:rPr lang="en" altLang="zh-CN" dirty="0"/>
              <a:t>:  query</a:t>
            </a:r>
            <a:r>
              <a:rPr lang="zh-CN" altLang="en-US" dirty="0"/>
              <a:t>意图列表、</a:t>
            </a:r>
            <a:r>
              <a:rPr lang="en" altLang="zh-CN" dirty="0" err="1"/>
              <a:t>kg_list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pPr lvl="2">
              <a:buClrTx/>
            </a:pPr>
            <a:r>
              <a:rPr kumimoji="1" lang="zh-CN" altLang="en-US" dirty="0"/>
              <a:t>     每个</a:t>
            </a:r>
            <a:r>
              <a:rPr kumimoji="1" lang="en" altLang="zh-CN" dirty="0"/>
              <a:t>query</a:t>
            </a:r>
            <a:r>
              <a:rPr kumimoji="1" lang="zh-CN" altLang="en-US" dirty="0"/>
              <a:t>由</a:t>
            </a:r>
            <a:r>
              <a:rPr kumimoji="1" lang="en" altLang="zh-CN" dirty="0"/>
              <a:t>query</a:t>
            </a:r>
            <a:r>
              <a:rPr kumimoji="1" lang="zh-CN" altLang="en" dirty="0"/>
              <a:t>、</a:t>
            </a:r>
            <a:r>
              <a:rPr kumimoji="1" lang="en" altLang="zh-CN" dirty="0"/>
              <a:t>branch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branch_rank</a:t>
            </a:r>
            <a:r>
              <a:rPr kumimoji="1" lang="zh-CN" altLang="en-US" dirty="0"/>
              <a:t>等信息构成</a:t>
            </a:r>
          </a:p>
          <a:p>
            <a:pPr marL="12573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其它信息：</a:t>
            </a:r>
            <a:r>
              <a:rPr lang="en" altLang="zh-CN" dirty="0" err="1"/>
              <a:t>encourage_video_list</a:t>
            </a:r>
            <a:r>
              <a:rPr lang="en" altLang="zh-CN" dirty="0"/>
              <a:t>:</a:t>
            </a:r>
            <a:r>
              <a:rPr lang="zh-CN" altLang="en" dirty="0"/>
              <a:t>、</a:t>
            </a:r>
            <a:r>
              <a:rPr lang="en" altLang="zh-CN" dirty="0" err="1"/>
              <a:t>deepintentq_res</a:t>
            </a:r>
            <a:r>
              <a:rPr lang="zh-CN" altLang="en" dirty="0"/>
              <a:t>、</a:t>
            </a:r>
            <a:r>
              <a:rPr lang="en" altLang="zh-CN" dirty="0" err="1"/>
              <a:t>lookalike_list</a:t>
            </a:r>
            <a:r>
              <a:rPr lang="zh-CN" altLang="en" dirty="0"/>
              <a:t>、</a:t>
            </a:r>
            <a:r>
              <a:rPr lang="en" altLang="zh-CN" dirty="0" err="1"/>
              <a:t>opta_list</a:t>
            </a:r>
            <a:r>
              <a:rPr lang="zh-CN" altLang="en" dirty="0"/>
              <a:t>、</a:t>
            </a:r>
            <a:endParaRPr lang="en-US" altLang="zh-CN" dirty="0"/>
          </a:p>
          <a:p>
            <a:pPr lvl="2">
              <a:buClr>
                <a:schemeClr val="tx1"/>
              </a:buClr>
            </a:pPr>
            <a:r>
              <a:rPr lang="zh-CN" altLang="en-US" dirty="0"/>
              <a:t>     </a:t>
            </a:r>
            <a:r>
              <a:rPr lang="zh-CN" altLang="en" dirty="0"/>
              <a:t> </a:t>
            </a:r>
            <a:r>
              <a:rPr lang="en" altLang="zh-CN" dirty="0" err="1"/>
              <a:t>searchquery_list</a:t>
            </a:r>
            <a:r>
              <a:rPr lang="zh-CN" altLang="en" dirty="0"/>
              <a:t>、 </a:t>
            </a:r>
            <a:r>
              <a:rPr lang="en" altLang="zh-CN" dirty="0" err="1"/>
              <a:t>interest_list</a:t>
            </a:r>
            <a:r>
              <a:rPr lang="zh-CN" altLang="en" dirty="0"/>
              <a:t>、</a:t>
            </a:r>
            <a:r>
              <a:rPr lang="en" altLang="zh-CN" dirty="0" err="1"/>
              <a:t>user_kg</a:t>
            </a:r>
            <a:r>
              <a:rPr lang="zh-CN" altLang="en" dirty="0"/>
              <a:t>、 </a:t>
            </a:r>
            <a:r>
              <a:rPr lang="en" altLang="zh-CN" dirty="0" err="1"/>
              <a:t>filter_info</a:t>
            </a:r>
            <a:endParaRPr lang="en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触发准备</a:t>
            </a:r>
            <a:r>
              <a:rPr kumimoji="1" lang="en-US" altLang="zh-CN" dirty="0"/>
              <a:t>-</a:t>
            </a:r>
            <a:r>
              <a:rPr kumimoji="1" lang="en" altLang="zh-CN" dirty="0" err="1"/>
              <a:t>GoldengateP</a:t>
            </a:r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3D3B73-D981-2C4D-A117-9C8D1AC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59" y="1393371"/>
            <a:ext cx="2070003" cy="41553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C92B7D-85F3-D749-9489-671A481CBD10}"/>
              </a:ext>
            </a:extLst>
          </p:cNvPr>
          <p:cNvSpPr txBox="1"/>
          <p:nvPr/>
        </p:nvSpPr>
        <p:spPr>
          <a:xfrm>
            <a:off x="10135411" y="1098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观星执行流程</a:t>
            </a:r>
          </a:p>
        </p:txBody>
      </p:sp>
    </p:spTree>
    <p:extLst>
      <p:ext uri="{BB962C8B-B14F-4D97-AF65-F5344CB8AC3E}">
        <p14:creationId xmlns:p14="http://schemas.microsoft.com/office/powerpoint/2010/main" val="3277059950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触发准备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UserEmbeddingPM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47" y="1093759"/>
            <a:ext cx="10896000" cy="5021179"/>
          </a:xfrm>
        </p:spPr>
        <p:txBody>
          <a:bodyPr/>
          <a:lstStyle/>
          <a:p>
            <a:pPr lvl="1"/>
            <a:r>
              <a:rPr kumimoji="1" lang="zh-CN" altLang="en-US" b="1" dirty="0"/>
              <a:t>非交互类  </a:t>
            </a:r>
            <a:r>
              <a:rPr kumimoji="1" lang="zh-CN" altLang="en-US" dirty="0"/>
              <a:t>作用：请求观星模块，获取用户侧的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，</a:t>
            </a:r>
            <a:r>
              <a:rPr kumimoji="1" lang="en" altLang="zh-CN" dirty="0"/>
              <a:t>q</a:t>
            </a:r>
            <a:r>
              <a:rPr kumimoji="1" lang="zh-CN" altLang="en-US" dirty="0"/>
              <a:t>值</a:t>
            </a:r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r>
              <a:rPr kumimoji="1" lang="en" altLang="zh-CN" b="1" dirty="0"/>
              <a:t>	</a:t>
            </a:r>
            <a:r>
              <a:rPr kumimoji="1" lang="en" altLang="zh-CN" sz="2400" b="1" dirty="0"/>
              <a:t>handle</a:t>
            </a:r>
            <a:r>
              <a:rPr kumimoji="1" lang="en-US" altLang="zh-CN" sz="2400" b="1" dirty="0"/>
              <a:t>_data</a:t>
            </a:r>
            <a:r>
              <a:rPr kumimoji="1" lang="zh-CN" altLang="en-US" sz="2400" b="1" dirty="0"/>
              <a:t>：</a:t>
            </a:r>
            <a:endParaRPr kumimoji="1" lang="en-US" altLang="zh-CN" b="1" dirty="0"/>
          </a:p>
          <a:p>
            <a:pPr marL="457200" lvl="1" indent="0">
              <a:buNone/>
            </a:pPr>
            <a:endParaRPr lang="en-US" altLang="zh-CN" b="1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  <a:cs typeface="宋体" panose="02010600030101010101" pitchFamily="2" charset="-122"/>
            </a:endParaRPr>
          </a:p>
          <a:p>
            <a:pPr marL="12573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 err="1"/>
              <a:t>do_user_embedding_predictor</a:t>
            </a:r>
            <a:r>
              <a:rPr lang="zh-CN" altLang="en" dirty="0"/>
              <a:t>：</a:t>
            </a:r>
            <a:r>
              <a:rPr lang="zh-CN" altLang="en-US" dirty="0"/>
              <a:t>异步请求观星</a:t>
            </a:r>
          </a:p>
          <a:p>
            <a:pPr marL="17145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/>
              <a:t>get_ann_data</a:t>
            </a:r>
            <a:r>
              <a:rPr lang="zh-CN" altLang="en" sz="1800" dirty="0"/>
              <a:t>：</a:t>
            </a:r>
            <a:r>
              <a:rPr lang="zh-CN" altLang="en-US" sz="1800" dirty="0"/>
              <a:t>填充</a:t>
            </a:r>
            <a:r>
              <a:rPr lang="en-US" altLang="zh-CN" sz="1800" dirty="0"/>
              <a:t>_</a:t>
            </a:r>
            <a:r>
              <a:rPr lang="en" altLang="zh-CN" sz="1800" dirty="0" err="1"/>
              <a:t>ann_search_query</a:t>
            </a:r>
            <a:endParaRPr lang="en" altLang="zh-CN" sz="1800" dirty="0"/>
          </a:p>
          <a:p>
            <a:pPr marL="12573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 err="1"/>
              <a:t>handle_session_embed_res</a:t>
            </a:r>
            <a:r>
              <a:rPr lang="zh-CN" altLang="en" dirty="0"/>
              <a:t>：</a:t>
            </a:r>
            <a:r>
              <a:rPr lang="zh-CN" altLang="en-US" dirty="0"/>
              <a:t>异步接收观星返回</a:t>
            </a:r>
          </a:p>
          <a:p>
            <a:pPr marL="12573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 err="1"/>
              <a:t>parse_response</a:t>
            </a:r>
            <a:r>
              <a:rPr lang="zh-CN" altLang="en" dirty="0"/>
              <a:t>：</a:t>
            </a:r>
            <a:r>
              <a:rPr lang="zh-CN" altLang="en-US" dirty="0"/>
              <a:t>解析</a:t>
            </a:r>
            <a:r>
              <a:rPr lang="en" altLang="zh-CN" dirty="0" err="1"/>
              <a:t>userEmbeding</a:t>
            </a:r>
            <a:endParaRPr lang="en" altLang="zh-CN" dirty="0"/>
          </a:p>
          <a:p>
            <a:pPr marL="17145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/>
              <a:t>feeduserq</a:t>
            </a:r>
            <a:r>
              <a:rPr lang="zh-CN" altLang="en" sz="1800" dirty="0"/>
              <a:t>：</a:t>
            </a:r>
            <a:r>
              <a:rPr lang="en" altLang="zh-CN" sz="1800" dirty="0" err="1"/>
              <a:t>feedbsq</a:t>
            </a:r>
            <a:r>
              <a:rPr lang="zh-CN" altLang="en-US" sz="1800" dirty="0"/>
              <a:t>用户维度向量</a:t>
            </a:r>
          </a:p>
          <a:p>
            <a:pPr marL="1714500" lvl="3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/>
              <a:t>feedannq</a:t>
            </a:r>
            <a:r>
              <a:rPr lang="zh-CN" altLang="en" sz="1800" dirty="0"/>
              <a:t>：</a:t>
            </a:r>
            <a:r>
              <a:rPr lang="en" altLang="zh-CN" sz="1800" dirty="0" err="1"/>
              <a:t>ann</a:t>
            </a:r>
            <a:r>
              <a:rPr lang="zh-CN" altLang="en-US" sz="1800" dirty="0"/>
              <a:t>检索使用的用户向量</a:t>
            </a:r>
          </a:p>
        </p:txBody>
      </p:sp>
    </p:spTree>
    <p:extLst>
      <p:ext uri="{BB962C8B-B14F-4D97-AF65-F5344CB8AC3E}">
        <p14:creationId xmlns:p14="http://schemas.microsoft.com/office/powerpoint/2010/main" val="896436324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触发准备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RedisPM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3" y="925793"/>
            <a:ext cx="11180618" cy="5761470"/>
          </a:xfrm>
        </p:spPr>
        <p:txBody>
          <a:bodyPr/>
          <a:lstStyle/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b="1" dirty="0"/>
              <a:t>非交互类 </a:t>
            </a:r>
            <a:r>
              <a:rPr kumimoji="1" lang="zh-CN" altLang="en-US" dirty="0"/>
              <a:t>作用：</a:t>
            </a:r>
            <a:r>
              <a:rPr lang="zh-CN" altLang="en-US" dirty="0"/>
              <a:t>请求</a:t>
            </a:r>
            <a:r>
              <a:rPr lang="en" altLang="zh-CN" dirty="0" err="1"/>
              <a:t>redis</a:t>
            </a:r>
            <a:r>
              <a:rPr lang="zh-CN" altLang="en-US" dirty="0"/>
              <a:t>得到广告（</a:t>
            </a:r>
            <a:r>
              <a:rPr lang="en-US" altLang="zh-CN" dirty="0"/>
              <a:t>adv</a:t>
            </a:r>
            <a:r>
              <a:rPr lang="zh-CN" altLang="en-US" dirty="0"/>
              <a:t>）缓存、</a:t>
            </a:r>
            <a:r>
              <a:rPr lang="en" altLang="zh-CN" dirty="0"/>
              <a:t>ums</a:t>
            </a:r>
            <a:r>
              <a:rPr lang="zh-CN" altLang="en-US" dirty="0"/>
              <a:t>缓存、详细页面标题缓存、</a:t>
            </a:r>
            <a:r>
              <a:rPr lang="en" altLang="zh-CN" dirty="0" err="1"/>
              <a:t>meta_info</a:t>
            </a:r>
            <a:r>
              <a:rPr lang="zh-CN" altLang="en-US" dirty="0"/>
              <a:t>缓存</a:t>
            </a:r>
            <a:endParaRPr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查询的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2">
              <a:buClr>
                <a:schemeClr val="tx1"/>
              </a:buClr>
            </a:pPr>
            <a:r>
              <a:rPr kumimoji="1" lang="en-US" altLang="zh-CN" dirty="0"/>
              <a:t>adv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cuid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>
              <a:buClr>
                <a:schemeClr val="tx1"/>
              </a:buClr>
            </a:pPr>
            <a:r>
              <a:rPr kumimoji="1" lang="en-US" altLang="zh-CN" dirty="0"/>
              <a:t>ums</a:t>
            </a:r>
            <a:r>
              <a:rPr kumimoji="1" lang="zh-CN" altLang="en-US" dirty="0"/>
              <a:t>：</a:t>
            </a:r>
            <a:r>
              <a:rPr kumimoji="1" lang="en-US" altLang="zh-CN" dirty="0" err="1"/>
              <a:t>ums_info_cuid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>
              <a:buClr>
                <a:schemeClr val="tx1"/>
              </a:buClr>
            </a:pPr>
            <a:r>
              <a:rPr kumimoji="1" lang="en-US" altLang="zh-CN" dirty="0"/>
              <a:t>detail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：</a:t>
            </a:r>
            <a:r>
              <a:rPr lang="en" altLang="zh-CN" dirty="0" err="1"/>
              <a:t>detail_page_title_branch</a:t>
            </a:r>
            <a:r>
              <a:rPr kumimoji="1" lang="en-US" altLang="zh-CN" dirty="0"/>
              <a:t>_</a:t>
            </a:r>
            <a:r>
              <a:rPr kumimoji="1" lang="en-US" altLang="zh-CN" dirty="0" err="1"/>
              <a:t>src_id_cuid</a:t>
            </a:r>
            <a:endParaRPr kumimoji="1" lang="en-US" altLang="zh-CN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zh-CN" altLang="en-US" dirty="0"/>
              <a:t>查询结果：</a:t>
            </a:r>
            <a:endParaRPr kumimoji="1" lang="en-US" altLang="zh-CN" sz="2400" dirty="0">
              <a:cs typeface="+mn-cs"/>
            </a:endParaRPr>
          </a:p>
          <a:p>
            <a:pPr lvl="2">
              <a:buClr>
                <a:schemeClr val="tx1"/>
              </a:buClr>
            </a:pP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parse_adv_response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广告信息：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ideaid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</a:t>
            </a:r>
          </a:p>
          <a:p>
            <a:pPr lvl="2">
              <a:buClr>
                <a:schemeClr val="tx1"/>
              </a:buClr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parse_ums_redis_response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画像：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chemeClr val="tx1"/>
              </a:buClr>
            </a:pPr>
            <a:r>
              <a:rPr kumimoji="1"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parse_detail_page_title_redis_response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详情页高质广告：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ideaid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matchtype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winfoid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pPr marL="914400" lvl="2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323940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触发准备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XboxCenterPM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52" y="876487"/>
            <a:ext cx="9284177" cy="5761470"/>
          </a:xfrm>
        </p:spPr>
        <p:txBody>
          <a:bodyPr/>
          <a:lstStyle/>
          <a:p>
            <a:pPr marL="457200" lvl="1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非交互类 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作用：在</a:t>
            </a:r>
            <a:r>
              <a:rPr kumimoji="1"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xbox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中查询信息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sz="2000" b="1" dirty="0"/>
              <a:t>      </a:t>
            </a:r>
            <a:r>
              <a:rPr kumimoji="1" lang="en" altLang="zh-CN" b="1" dirty="0"/>
              <a:t>handle</a:t>
            </a:r>
            <a:r>
              <a:rPr kumimoji="1" lang="en-US" altLang="zh-CN" b="1" dirty="0"/>
              <a:t>_data</a:t>
            </a:r>
            <a:r>
              <a:rPr kumimoji="1" lang="zh-CN" altLang="en-US" b="1" dirty="0"/>
              <a:t>：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en" altLang="zh-CN" sz="1800" strike="sngStrik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FeedOnlineInterestFeatureSearchParllelRequest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lnSpc>
                <a:spcPct val="150000"/>
              </a:lnSpc>
              <a:buClr>
                <a:schemeClr val="tx1"/>
              </a:buClr>
            </a:pP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xbox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请求：传入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凤巢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kumimoji="1" lang="zh-CN" alt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历史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buClr>
                <a:schemeClr val="tx1"/>
              </a:buClr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返回：好看兴趣点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HaokanInterestIds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，追加到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upin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中的好看兴趣点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feed_online_interest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1"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</a:t>
            </a:r>
            <a:endParaRPr kumimoji="1" lang="zh-CN" alt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ItemToItemAdVecSearchParllelRequest</a:t>
            </a:r>
            <a:r>
              <a:rPr kumimoji="1" lang="e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lnSpc>
                <a:spcPct val="150000"/>
              </a:lnSpc>
              <a:buClr>
                <a:schemeClr val="tx1"/>
              </a:buClr>
            </a:pP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xbox</a:t>
            </a: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请求：传入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ideaid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buClr>
                <a:schemeClr val="tx1"/>
              </a:buClr>
            </a:pPr>
            <a:r>
              <a:rPr kumimoji="1"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返回：与与用户相关的广告向量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user_related_adv_res_list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914400" lvl="2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110294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3276AE46-652E-924B-8638-668E21DF3277}"/>
              </a:ext>
            </a:extLst>
          </p:cNvPr>
          <p:cNvSpPr/>
          <p:nvPr/>
        </p:nvSpPr>
        <p:spPr bwMode="auto">
          <a:xfrm>
            <a:off x="8101890" y="2133600"/>
            <a:ext cx="2435482" cy="324394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9000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FA86E1DD-160C-D448-BEE9-64E8407BDB8F}"/>
              </a:ext>
            </a:extLst>
          </p:cNvPr>
          <p:cNvSpPr/>
          <p:nvPr/>
        </p:nvSpPr>
        <p:spPr bwMode="auto">
          <a:xfrm>
            <a:off x="696687" y="2133600"/>
            <a:ext cx="6117770" cy="324394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C42562C0-916F-F04A-BB42-C0D2E6586E9F}"/>
              </a:ext>
            </a:extLst>
          </p:cNvPr>
          <p:cNvSpPr/>
          <p:nvPr/>
        </p:nvSpPr>
        <p:spPr bwMode="auto">
          <a:xfrm>
            <a:off x="2645160" y="2657477"/>
            <a:ext cx="1926840" cy="24837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广告触发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FeedProxyPM</a:t>
            </a:r>
            <a:endParaRPr kumimoji="1" lang="zh-CN" altLang="en-US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48ECEEF9-04AC-234E-B086-E3458B7D9691}"/>
              </a:ext>
            </a:extLst>
          </p:cNvPr>
          <p:cNvSpPr txBox="1">
            <a:spLocks/>
          </p:cNvSpPr>
          <p:nvPr/>
        </p:nvSpPr>
        <p:spPr bwMode="auto">
          <a:xfrm>
            <a:off x="-235527" y="777876"/>
            <a:ext cx="11741127" cy="411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50000"/>
              <a:buFont typeface="Wingdings" pitchFamily="2" charset="2"/>
              <a:buNone/>
              <a:tabLst/>
              <a:defRPr sz="2400" baseline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50000"/>
              <a:buFont typeface="Wingdings" pitchFamily="2" charset="2"/>
              <a:buNone/>
              <a:tabLst/>
              <a:defRPr sz="2000" b="0" baseline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50000"/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</a:defRPr>
            </a:lvl3pPr>
            <a:lvl4pPr marL="137160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50000"/>
              <a:buNone/>
              <a:defRPr sz="1600" b="0" baseline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8DE"/>
              </a:buClr>
              <a:buSzPct val="150000"/>
              <a:buFont typeface="Wingdings" pitchFamily="2" charset="2"/>
              <a:buNone/>
              <a:defRPr lang="zh-CN" altLang="en-US" sz="1400" b="0" baseline="0">
                <a:solidFill>
                  <a:schemeClr val="tx1"/>
                </a:solidFill>
                <a:latin typeface="Arial Unicode MS" panose="020B0604020202020204" pitchFamily="34" charset="-128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buChar char="»"/>
              <a:defRPr sz="1400" b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1" fontAlgn="base" hangingPunct="1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buChar char="»"/>
              <a:defRPr sz="1400" b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1" fontAlgn="base" hangingPunct="1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buChar char="»"/>
              <a:defRPr sz="1400" b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1" fontAlgn="base" hangingPunct="1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  <a:buClr>
                <a:srgbClr val="2318DE"/>
              </a:buClr>
              <a:buSzPct val="150000"/>
              <a:buChar char="»"/>
              <a:defRPr sz="1400" b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/>
            <a:r>
              <a:rPr kumimoji="1" lang="zh-Hans" altLang="en-US" b="1" kern="0" dirty="0"/>
              <a:t>交互类</a:t>
            </a:r>
            <a:r>
              <a:rPr kumimoji="1" lang="en-US" altLang="zh-Hans" b="1" kern="0" dirty="0"/>
              <a:t>  </a:t>
            </a:r>
            <a:r>
              <a:rPr kumimoji="1" lang="zh-CN" altLang="en-US" kern="0" dirty="0"/>
              <a:t>作用：并行访问</a:t>
            </a:r>
            <a:r>
              <a:rPr kumimoji="1" lang="en" altLang="zh-CN" kern="0" dirty="0" err="1"/>
              <a:t>bs</a:t>
            </a:r>
            <a:r>
              <a:rPr kumimoji="1" lang="zh-CN" altLang="en" kern="0" dirty="0"/>
              <a:t>、</a:t>
            </a:r>
            <a:r>
              <a:rPr kumimoji="1" lang="en" altLang="zh-CN" kern="0" dirty="0"/>
              <a:t>GD</a:t>
            </a:r>
            <a:r>
              <a:rPr kumimoji="1" lang="zh-CN" altLang="en" kern="0" dirty="0"/>
              <a:t>、</a:t>
            </a:r>
            <a:r>
              <a:rPr kumimoji="1" lang="zh-CN" altLang="en-US" kern="0" dirty="0"/>
              <a:t>闪投，进行广告触发，返回不同的广告队列</a:t>
            </a:r>
          </a:p>
          <a:p>
            <a:pPr lvl="1"/>
            <a:endParaRPr kumimoji="1" lang="zh-CN" altLang="en-US" kern="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D28EF0F-1AD5-5545-B719-E4833B23C5DE}"/>
              </a:ext>
            </a:extLst>
          </p:cNvPr>
          <p:cNvSpPr txBox="1"/>
          <p:nvPr/>
        </p:nvSpPr>
        <p:spPr>
          <a:xfrm>
            <a:off x="872338" y="2854732"/>
            <a:ext cx="1534622" cy="432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TD.aspreq</a:t>
            </a:r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uas</a:t>
            </a:r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intentservice</a:t>
            </a:r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、</a:t>
            </a:r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ums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29EDD5-E57B-A047-9FD8-D90BE76CBE4C}"/>
              </a:ext>
            </a:extLst>
          </p:cNvPr>
          <p:cNvSpPr txBox="1"/>
          <p:nvPr/>
        </p:nvSpPr>
        <p:spPr>
          <a:xfrm>
            <a:off x="846873" y="3707129"/>
            <a:ext cx="1533600" cy="432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Upin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3B0F7F-5755-BE4C-A559-2E2948427A5B}"/>
              </a:ext>
            </a:extLst>
          </p:cNvPr>
          <p:cNvSpPr txBox="1"/>
          <p:nvPr/>
        </p:nvSpPr>
        <p:spPr>
          <a:xfrm>
            <a:off x="846873" y="4483952"/>
            <a:ext cx="1533600" cy="54423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</a:rPr>
              <a:t>UserCenter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223A2C-4DF1-5B4B-B194-9E85B4CADB9C}"/>
              </a:ext>
            </a:extLst>
          </p:cNvPr>
          <p:cNvSpPr txBox="1"/>
          <p:nvPr/>
        </p:nvSpPr>
        <p:spPr>
          <a:xfrm>
            <a:off x="2901107" y="2857089"/>
            <a:ext cx="1404000" cy="4320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common_info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0BE1E8E-6353-714C-9ED9-82E96A4BDFEE}"/>
              </a:ext>
            </a:extLst>
          </p:cNvPr>
          <p:cNvSpPr txBox="1"/>
          <p:nvPr/>
        </p:nvSpPr>
        <p:spPr>
          <a:xfrm>
            <a:off x="2879848" y="3706567"/>
            <a:ext cx="1404000" cy="4320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upin_info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48DC19-6C03-3843-A884-0506806F9DE7}"/>
              </a:ext>
            </a:extLst>
          </p:cNvPr>
          <p:cNvSpPr txBox="1"/>
          <p:nvPr/>
        </p:nvSpPr>
        <p:spPr>
          <a:xfrm>
            <a:off x="2901106" y="4526706"/>
            <a:ext cx="1404000" cy="4320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freq_control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69244C-CDF5-FC47-9A48-B525918FBA43}"/>
              </a:ext>
            </a:extLst>
          </p:cNvPr>
          <p:cNvSpPr txBox="1"/>
          <p:nvPr/>
        </p:nvSpPr>
        <p:spPr>
          <a:xfrm>
            <a:off x="4969396" y="2857089"/>
            <a:ext cx="1404000" cy="432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Feedbs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2ECD9EF-1B9E-4E4E-B2AA-CCB4316B861F}"/>
              </a:ext>
            </a:extLst>
          </p:cNvPr>
          <p:cNvSpPr txBox="1"/>
          <p:nvPr/>
        </p:nvSpPr>
        <p:spPr>
          <a:xfrm>
            <a:off x="4969395" y="3639819"/>
            <a:ext cx="1404000" cy="518897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zh-CN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闪投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353A485-BE80-FD47-B404-A391C5688FB0}"/>
              </a:ext>
            </a:extLst>
          </p:cNvPr>
          <p:cNvSpPr txBox="1"/>
          <p:nvPr/>
        </p:nvSpPr>
        <p:spPr>
          <a:xfrm>
            <a:off x="4958568" y="4509446"/>
            <a:ext cx="1447732" cy="44926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GD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5F49DD9-EAF7-6146-B04D-AE3EA55F0B71}"/>
              </a:ext>
            </a:extLst>
          </p:cNvPr>
          <p:cNvSpPr txBox="1"/>
          <p:nvPr/>
        </p:nvSpPr>
        <p:spPr>
          <a:xfrm>
            <a:off x="6972374" y="2954419"/>
            <a:ext cx="800024" cy="188988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Proxy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B637352-D43F-DA41-A907-1FD8009EDA10}"/>
              </a:ext>
            </a:extLst>
          </p:cNvPr>
          <p:cNvSpPr txBox="1"/>
          <p:nvPr/>
        </p:nvSpPr>
        <p:spPr>
          <a:xfrm>
            <a:off x="8589087" y="2857089"/>
            <a:ext cx="1404000" cy="432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qianka_advlist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7A3514C-18A9-6546-AE60-6D6CBE377067}"/>
              </a:ext>
            </a:extLst>
          </p:cNvPr>
          <p:cNvSpPr txBox="1"/>
          <p:nvPr/>
        </p:nvSpPr>
        <p:spPr>
          <a:xfrm>
            <a:off x="8589086" y="3683362"/>
            <a:ext cx="1404000" cy="432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gd_advlist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4311EF8-670D-E249-87FD-03988EB89A16}"/>
              </a:ext>
            </a:extLst>
          </p:cNvPr>
          <p:cNvSpPr txBox="1"/>
          <p:nvPr/>
        </p:nvSpPr>
        <p:spPr>
          <a:xfrm>
            <a:off x="8589086" y="4526706"/>
            <a:ext cx="1404000" cy="432000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zh-CN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advlist</a:t>
            </a:r>
            <a:endParaRPr kumimoji="1" lang="zh-CN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AEB5362A-5AB3-214D-B353-43D98CEE30A8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 bwMode="auto">
          <a:xfrm>
            <a:off x="2406960" y="3070732"/>
            <a:ext cx="494147" cy="2357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E5F41A7-BB58-6443-AB71-6D9386F7A811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 bwMode="auto">
          <a:xfrm>
            <a:off x="2380473" y="3923129"/>
            <a:ext cx="520633" cy="819577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13E2D55-CE69-1444-8DDC-6E5CC729B00E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 bwMode="auto">
          <a:xfrm flipV="1">
            <a:off x="2380473" y="4742706"/>
            <a:ext cx="520633" cy="13365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BED0736F-0636-2E40-A811-F3301A640AFF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 bwMode="auto">
          <a:xfrm flipV="1">
            <a:off x="2380473" y="3073089"/>
            <a:ext cx="520634" cy="1682982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7CE1CAB-42F0-B944-93D6-E78315631ADC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 bwMode="auto">
          <a:xfrm flipV="1">
            <a:off x="2380473" y="3073089"/>
            <a:ext cx="520634" cy="85004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5606EE6D-4606-0440-B46F-CA756B4385C2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 bwMode="auto">
          <a:xfrm flipV="1">
            <a:off x="2380473" y="3922567"/>
            <a:ext cx="499375" cy="562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0DF33B2B-DBD3-6248-BC6D-1A25C390EB14}"/>
              </a:ext>
            </a:extLst>
          </p:cNvPr>
          <p:cNvCxnSpPr>
            <a:stCxn id="78" idx="3"/>
            <a:endCxn id="38" idx="1"/>
          </p:cNvCxnSpPr>
          <p:nvPr/>
        </p:nvCxnSpPr>
        <p:spPr bwMode="auto">
          <a:xfrm flipV="1">
            <a:off x="4572000" y="3073089"/>
            <a:ext cx="397396" cy="826273"/>
          </a:xfrm>
          <a:prstGeom prst="bentConnector3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肘形连接符 83">
            <a:extLst>
              <a:ext uri="{FF2B5EF4-FFF2-40B4-BE49-F238E27FC236}">
                <a16:creationId xmlns:a16="http://schemas.microsoft.com/office/drawing/2014/main" id="{4334CFE2-68EA-EE49-9679-EEB5E6807CE8}"/>
              </a:ext>
            </a:extLst>
          </p:cNvPr>
          <p:cNvCxnSpPr>
            <a:cxnSpLocks/>
            <a:stCxn id="78" idx="3"/>
            <a:endCxn id="40" idx="1"/>
          </p:cNvCxnSpPr>
          <p:nvPr/>
        </p:nvCxnSpPr>
        <p:spPr bwMode="auto">
          <a:xfrm>
            <a:off x="4572000" y="3899362"/>
            <a:ext cx="386568" cy="834714"/>
          </a:xfrm>
          <a:prstGeom prst="bentConnector3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94A6A56-79CE-B44B-9EA5-F628F2AF96E3}"/>
              </a:ext>
            </a:extLst>
          </p:cNvPr>
          <p:cNvCxnSpPr>
            <a:stCxn id="78" idx="3"/>
            <a:endCxn id="39" idx="1"/>
          </p:cNvCxnSpPr>
          <p:nvPr/>
        </p:nvCxnSpPr>
        <p:spPr bwMode="auto">
          <a:xfrm flipV="1">
            <a:off x="4572000" y="3899268"/>
            <a:ext cx="397395" cy="94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肘形连接符 87">
            <a:extLst>
              <a:ext uri="{FF2B5EF4-FFF2-40B4-BE49-F238E27FC236}">
                <a16:creationId xmlns:a16="http://schemas.microsoft.com/office/drawing/2014/main" id="{D9B60978-71E7-1B4F-929C-D03563EBBD42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 bwMode="auto">
          <a:xfrm>
            <a:off x="6373396" y="3073089"/>
            <a:ext cx="598978" cy="826273"/>
          </a:xfrm>
          <a:prstGeom prst="bentConnector3">
            <a:avLst>
              <a:gd name="adj1" fmla="val 50000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肘形连接符 92">
            <a:extLst>
              <a:ext uri="{FF2B5EF4-FFF2-40B4-BE49-F238E27FC236}">
                <a16:creationId xmlns:a16="http://schemas.microsoft.com/office/drawing/2014/main" id="{D70A39C8-898E-7E44-8F8D-755386281A58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 bwMode="auto">
          <a:xfrm flipV="1">
            <a:off x="6406300" y="3899362"/>
            <a:ext cx="566074" cy="834714"/>
          </a:xfrm>
          <a:prstGeom prst="bentConnector3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1607A99A-683D-0F4D-B0C8-69AA3A35F076}"/>
              </a:ext>
            </a:extLst>
          </p:cNvPr>
          <p:cNvCxnSpPr>
            <a:stCxn id="41" idx="3"/>
          </p:cNvCxnSpPr>
          <p:nvPr/>
        </p:nvCxnSpPr>
        <p:spPr bwMode="auto">
          <a:xfrm flipV="1">
            <a:off x="7772398" y="3089477"/>
            <a:ext cx="816688" cy="809885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3D4E7116-B476-624E-8E84-AEFE045583D3}"/>
              </a:ext>
            </a:extLst>
          </p:cNvPr>
          <p:cNvCxnSpPr>
            <a:stCxn id="41" idx="3"/>
            <a:endCxn id="43" idx="1"/>
          </p:cNvCxnSpPr>
          <p:nvPr/>
        </p:nvCxnSpPr>
        <p:spPr bwMode="auto">
          <a:xfrm>
            <a:off x="7772398" y="3899362"/>
            <a:ext cx="816688" cy="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C6E48FB2-F967-444C-8531-F8DA6BC8B1A0}"/>
              </a:ext>
            </a:extLst>
          </p:cNvPr>
          <p:cNvCxnSpPr>
            <a:stCxn id="41" idx="3"/>
            <a:endCxn id="44" idx="1"/>
          </p:cNvCxnSpPr>
          <p:nvPr/>
        </p:nvCxnSpPr>
        <p:spPr bwMode="auto">
          <a:xfrm>
            <a:off x="7772398" y="3899362"/>
            <a:ext cx="816688" cy="843344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C9A0274-5829-1448-89BD-08FF6E0C2C86}"/>
              </a:ext>
            </a:extLst>
          </p:cNvPr>
          <p:cNvSpPr txBox="1"/>
          <p:nvPr/>
        </p:nvSpPr>
        <p:spPr>
          <a:xfrm>
            <a:off x="2645160" y="1652430"/>
            <a:ext cx="2313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/>
              <a:t>prepare_request</a:t>
            </a:r>
            <a:endParaRPr kumimoji="1" lang="zh-CN" altLang="en-US" sz="2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4C1AB8-042D-CA48-AA2D-3257FE52895D}"/>
              </a:ext>
            </a:extLst>
          </p:cNvPr>
          <p:cNvSpPr txBox="1"/>
          <p:nvPr/>
        </p:nvSpPr>
        <p:spPr>
          <a:xfrm>
            <a:off x="8171720" y="1652430"/>
            <a:ext cx="229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handdle_response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1317482"/>
      </p:ext>
    </p:extLst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创意优选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AdrestPM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1FC2492-798A-6540-8621-6E3C72B0FDF9}"/>
              </a:ext>
            </a:extLst>
          </p:cNvPr>
          <p:cNvSpPr txBox="1"/>
          <p:nvPr/>
        </p:nvSpPr>
        <p:spPr>
          <a:xfrm>
            <a:off x="849085" y="1415143"/>
            <a:ext cx="10319657" cy="42236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" altLang="zh-CN" sz="2400" b="1" dirty="0" err="1"/>
              <a:t>PaAderstPM</a:t>
            </a:r>
            <a:r>
              <a:rPr lang="en" altLang="zh-CN" sz="2400" b="1" dirty="0"/>
              <a:t> (</a:t>
            </a:r>
            <a:r>
              <a:rPr lang="zh-CN" altLang="en-US" sz="2400" b="1" dirty="0"/>
              <a:t>交互类</a:t>
            </a:r>
            <a:r>
              <a:rPr lang="en-US" altLang="zh-CN" sz="2400" b="1" dirty="0"/>
              <a:t>)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请求 </a:t>
            </a:r>
            <a:r>
              <a:rPr lang="en" altLang="zh-CN" sz="2000" dirty="0"/>
              <a:t>Xbox</a:t>
            </a:r>
            <a:r>
              <a:rPr lang="zh-CN" altLang="en" sz="2000" dirty="0"/>
              <a:t>，</a:t>
            </a:r>
            <a:r>
              <a:rPr lang="zh-CN" altLang="en-US" sz="2000" dirty="0"/>
              <a:t>获取闪投广告物料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r>
              <a:rPr lang="en" altLang="zh-CN" sz="2400" b="1" dirty="0" err="1"/>
              <a:t>MaterialPM</a:t>
            </a:r>
            <a:r>
              <a:rPr lang="en" altLang="zh-CN" sz="2400" b="1" dirty="0"/>
              <a:t> (</a:t>
            </a:r>
            <a:r>
              <a:rPr lang="zh-CN" altLang="en-US" sz="2400" b="1" dirty="0"/>
              <a:t>交互类</a:t>
            </a:r>
            <a:r>
              <a:rPr lang="en-US" altLang="zh-CN" sz="2400" b="1" dirty="0"/>
              <a:t>)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请求落地页服务</a:t>
            </a:r>
            <a:r>
              <a:rPr lang="en-US" altLang="zh-CN" sz="2000" dirty="0">
                <a:latin typeface="Arial" panose="020B0604020202020204" pitchFamily="34" charset="0"/>
              </a:rPr>
              <a:t>(</a:t>
            </a:r>
            <a:r>
              <a:rPr lang="en" altLang="zh-CN" sz="2000" dirty="0" err="1">
                <a:latin typeface="Arial" panose="020B0604020202020204" pitchFamily="34" charset="0"/>
              </a:rPr>
              <a:t>msserver</a:t>
            </a:r>
            <a:r>
              <a:rPr lang="en" altLang="zh-CN" sz="2000" dirty="0">
                <a:latin typeface="Arial" panose="020B0604020202020204" pitchFamily="34" charset="0"/>
              </a:rPr>
              <a:t>)</a:t>
            </a:r>
            <a:r>
              <a:rPr lang="zh-CN" altLang="en" sz="2000" dirty="0">
                <a:latin typeface="Arial" panose="020B0604020202020204" pitchFamily="34" charset="0"/>
              </a:rPr>
              <a:t>，</a:t>
            </a:r>
            <a:r>
              <a:rPr lang="zh-CN" altLang="en-US" sz="2000" dirty="0">
                <a:latin typeface="Arial" panose="020B0604020202020204" pitchFamily="34" charset="0"/>
              </a:rPr>
              <a:t>获取每个素材的 </a:t>
            </a:r>
            <a:r>
              <a:rPr lang="en" altLang="zh-CN" sz="2000" dirty="0" err="1">
                <a:latin typeface="Arial" panose="020B0604020202020204" pitchFamily="34" charset="0"/>
              </a:rPr>
              <a:t>target_url</a:t>
            </a: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r>
              <a:rPr lang="en" altLang="zh-CN" sz="2400" b="1" dirty="0" err="1"/>
              <a:t>AdrestProcessM</a:t>
            </a:r>
            <a:r>
              <a:rPr lang="en" altLang="zh-CN" sz="2400" b="1" dirty="0"/>
              <a:t> (</a:t>
            </a:r>
            <a:r>
              <a:rPr lang="zh-CN" altLang="en-US" sz="2400" b="1" dirty="0"/>
              <a:t>交互类</a:t>
            </a:r>
            <a:r>
              <a:rPr lang="en-US" altLang="zh-CN" sz="2400" b="1" dirty="0"/>
              <a:t>)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请求 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adrest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获得广告物料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样式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、程序化广告。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解析物料、进行创意优选</a:t>
            </a:r>
            <a:endParaRPr lang="en-US" altLang="zh-CN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2000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" altLang="zh-CN" sz="2400" b="1" dirty="0" err="1"/>
              <a:t>FeedAdrestXboxM</a:t>
            </a:r>
            <a:r>
              <a:rPr lang="en" altLang="zh-CN" sz="2400" b="1" dirty="0"/>
              <a:t> (</a:t>
            </a:r>
            <a:r>
              <a:rPr lang="zh-CN" altLang="en-US" sz="2400" b="1" dirty="0"/>
              <a:t>非交互类</a:t>
            </a:r>
            <a:r>
              <a:rPr lang="en-US" altLang="zh-CN" sz="2400" b="1" dirty="0"/>
              <a:t>)  </a:t>
            </a:r>
            <a:r>
              <a:rPr lang="en-US" altLang="zh-CN" sz="2000" b="1" dirty="0"/>
              <a:t>  </a:t>
            </a:r>
            <a:endParaRPr kumimoji="1" lang="en-US" altLang="zh-CN" sz="2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</a:rPr>
              <a:t>请求 </a:t>
            </a:r>
            <a:r>
              <a:rPr lang="en" altLang="zh-CN" sz="2000" dirty="0" err="1">
                <a:latin typeface="Arial" panose="020B0604020202020204" pitchFamily="34" charset="0"/>
              </a:rPr>
              <a:t>xbox</a:t>
            </a:r>
            <a:r>
              <a:rPr lang="en" altLang="zh-CN" sz="2000" dirty="0">
                <a:latin typeface="Arial" panose="020B0604020202020204" pitchFamily="34" charset="0"/>
              </a:rPr>
              <a:t> </a:t>
            </a:r>
            <a:r>
              <a:rPr lang="zh-CN" altLang="en-US" sz="2000" dirty="0">
                <a:latin typeface="Arial" panose="020B0604020202020204" pitchFamily="34" charset="0"/>
              </a:rPr>
              <a:t>拿到物料元素相关的预估 </a:t>
            </a:r>
            <a:r>
              <a:rPr lang="en" altLang="zh-CN" sz="2000" dirty="0">
                <a:latin typeface="Arial" panose="020B0604020202020204" pitchFamily="34" charset="0"/>
              </a:rPr>
              <a:t>q </a:t>
            </a:r>
            <a:r>
              <a:rPr lang="zh-CN" altLang="en-US" sz="2000" dirty="0">
                <a:latin typeface="Arial" panose="020B0604020202020204" pitchFamily="34" charset="0"/>
              </a:rPr>
              <a:t>值，排序、过滤、截断</a:t>
            </a:r>
            <a:endParaRPr lang="zh-CN" altLang="en-US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3455112"/>
      </p:ext>
    </p:extLst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B9267-8F0F-414C-9272-C976F4C2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机制策略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StrategyPM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EDDDD2-F868-4940-90CF-DBEAA3E1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00248"/>
              </p:ext>
            </p:extLst>
          </p:nvPr>
        </p:nvGraphicFramePr>
        <p:xfrm>
          <a:off x="2090057" y="1060903"/>
          <a:ext cx="7903030" cy="4384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42">
                  <a:extLst>
                    <a:ext uri="{9D8B030D-6E8A-4147-A177-3AD203B41FA5}">
                      <a16:colId xmlns:a16="http://schemas.microsoft.com/office/drawing/2014/main" val="2922975861"/>
                    </a:ext>
                  </a:extLst>
                </a:gridCol>
                <a:gridCol w="5071455">
                  <a:extLst>
                    <a:ext uri="{9D8B030D-6E8A-4147-A177-3AD203B41FA5}">
                      <a16:colId xmlns:a16="http://schemas.microsoft.com/office/drawing/2014/main" val="1347610899"/>
                    </a:ext>
                  </a:extLst>
                </a:gridCol>
                <a:gridCol w="1856033">
                  <a:extLst>
                    <a:ext uri="{9D8B030D-6E8A-4147-A177-3AD203B41FA5}">
                      <a16:colId xmlns:a16="http://schemas.microsoft.com/office/drawing/2014/main" val="2285993367"/>
                    </a:ext>
                  </a:extLst>
                </a:gridCol>
              </a:tblGrid>
              <a:tr h="4746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策略级别</a:t>
                      </a: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描述</a:t>
                      </a: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插件</a:t>
                      </a: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56533"/>
                  </a:ext>
                </a:extLst>
              </a:tr>
              <a:tr h="4002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pid</a:t>
                      </a:r>
                      <a:endParaRPr lang="zh-CN" altLang="en-US" sz="1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产品线级别的策略，</a:t>
                      </a:r>
                      <a:r>
                        <a:rPr lang="zh-CN" altLang="en-US" sz="1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对</a:t>
                      </a:r>
                      <a:r>
                        <a:rPr lang="en-US" altLang="zh-CN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FeedProxy</a:t>
                      </a:r>
                      <a:r>
                        <a:rPr lang="zh-CN" altLang="en-US" sz="1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返回广告进行产品线级别的策略，过滤和截断等</a:t>
                      </a: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273680"/>
                  </a:ext>
                </a:extLst>
              </a:tr>
              <a:tr h="5282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gid</a:t>
                      </a:r>
                      <a:endParaRPr lang="zh-CN" altLang="en-US" sz="1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检索级别策略，访问观星前的准备工作、访问观星获取</a:t>
                      </a:r>
                      <a:r>
                        <a:rPr lang="en-US" altLang="zh-CN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q</a:t>
                      </a:r>
                      <a:r>
                        <a:rPr lang="zh-CN" altLang="en-US" sz="1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值</a:t>
                      </a: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admit</a:t>
                      </a:r>
                    </a:p>
                    <a:p>
                      <a:pPr algn="ctr"/>
                      <a:r>
                        <a:rPr lang="en-US" altLang="zh-CN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data_prepare</a:t>
                      </a:r>
                      <a:endParaRPr lang="zh-CN" altLang="en-US" sz="1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941034"/>
                  </a:ext>
                </a:extLst>
              </a:tr>
              <a:tr h="2216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src_id</a:t>
                      </a:r>
                      <a:endParaRPr lang="zh-CN" altLang="en-US" sz="1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zh-CN" altLang="en-US" sz="1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广告位级别，</a:t>
                      </a:r>
                      <a:r>
                        <a:rPr lang="zh-CN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实现更具体的广告过滤，消费和排序，是用的比较多的广告策略插件</a:t>
                      </a:r>
                      <a:endParaRPr lang="zh-CN" altLang="en-US" sz="1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zh-CN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prepare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smart_bid</a:t>
                      </a:r>
                      <a:endParaRPr lang="en-US" altLang="zh-CN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filter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budget</a:t>
                      </a:r>
                      <a:r>
                        <a:rPr lang="zh-CN" altLang="en-US" sz="1400" dirty="0">
                          <a:latin typeface="Helvetica Neue" panose="02000503000000020004" pitchFamily="2" charset="0"/>
                          <a:cs typeface="Helvetica Neue" panose="02000503000000020004" pitchFamily="2" charset="0"/>
                        </a:rPr>
                        <a:t> </a:t>
                      </a:r>
                      <a:r>
                        <a:rPr lang="en-US" altLang="zh-CN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control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dedup</a:t>
                      </a:r>
                      <a:endParaRPr lang="en-US" altLang="zh-CN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price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truncate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zh-CN" altLang="en-US" sz="1400" dirty="0">
                        <a:latin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90443" marR="90443" marT="45222" marB="452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942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351456"/>
      </p:ext>
    </p:extLst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机制策略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StrategyPM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1060263"/>
            <a:ext cx="10717947" cy="4643851"/>
          </a:xfrm>
        </p:spPr>
        <p:txBody>
          <a:bodyPr/>
          <a:lstStyle/>
          <a:p>
            <a:pPr marL="457200" lvl="1" indent="0">
              <a:buNone/>
            </a:pPr>
            <a:r>
              <a:rPr kumimoji="1" lang="zh-CN" altLang="en-US" b="1" dirty="0"/>
              <a:t>非</a:t>
            </a:r>
            <a:r>
              <a:rPr kumimoji="1" lang="zh-Hans" altLang="en-US" b="1" dirty="0"/>
              <a:t>交互类</a:t>
            </a:r>
            <a:r>
              <a:rPr kumimoji="1" lang="zh-CN" altLang="en-US" b="1" dirty="0"/>
              <a:t> </a:t>
            </a:r>
            <a:r>
              <a:rPr kumimoji="1" lang="zh-CN" altLang="en-US" dirty="0"/>
              <a:t>作用：以插件形式执行策略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>
              <a:buClr>
                <a:schemeClr val="tx1"/>
              </a:buClr>
            </a:pPr>
            <a:r>
              <a:rPr kumimoji="1" lang="zh-CN" altLang="en-US" dirty="0"/>
              <a:t>插件管理：</a:t>
            </a:r>
            <a:endParaRPr kumimoji="1" lang="en-US" altLang="zh-CN" dirty="0"/>
          </a:p>
          <a:p>
            <a:pPr lvl="2">
              <a:buClr>
                <a:schemeClr val="tx1"/>
              </a:buClr>
            </a:pPr>
            <a:r>
              <a:rPr kumimoji="1" lang="en-US" altLang="zh-CN" dirty="0" err="1"/>
              <a:t>StrategyPluginManager</a:t>
            </a:r>
            <a:r>
              <a:rPr kumimoji="1" lang="zh-CN" altLang="en-US" dirty="0"/>
              <a:t>管理插件，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 </a:t>
            </a:r>
            <a:r>
              <a:rPr kumimoji="1" lang="en-US" altLang="zh-Han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strategy_plugin.conf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配置顺序调用插件，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chemeClr val="tx1"/>
              </a:buClr>
            </a:pPr>
            <a:r>
              <a:rPr lang="en" altLang="zh-CN" dirty="0"/>
              <a:t> plugin_desc.alive</a:t>
            </a:r>
            <a:r>
              <a:rPr lang="zh-CN" altLang="en-US" dirty="0"/>
              <a:t>判断是否生效</a:t>
            </a:r>
            <a:endParaRPr lang="en-US" altLang="zh-CN" dirty="0"/>
          </a:p>
          <a:p>
            <a:pPr lvl="2">
              <a:buClr>
                <a:schemeClr val="tx1"/>
              </a:buClr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chemeClr val="tx1"/>
              </a:buClr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r>
              <a:rPr kumimoji="1"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handle_data</a:t>
            </a:r>
            <a:r>
              <a:rPr kumimoji="1"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r>
              <a:rPr kumimoji="1" lang="en-US" altLang="zh-CN" dirty="0" err="1"/>
              <a:t>Feedas</a:t>
            </a:r>
            <a:r>
              <a:rPr kumimoji="1" lang="zh-CN" altLang="en-US" dirty="0"/>
              <a:t>对</a:t>
            </a:r>
            <a:r>
              <a:rPr kumimoji="1" lang="en-US" altLang="zh-CN" dirty="0" err="1"/>
              <a:t>feedproxy</a:t>
            </a:r>
            <a:r>
              <a:rPr kumimoji="1" lang="zh-CN" altLang="en-US" dirty="0"/>
              <a:t>返回的广告进行</a:t>
            </a:r>
            <a:r>
              <a:rPr kumimoji="1" lang="en-US" altLang="zh-CN" dirty="0" err="1"/>
              <a:t>gid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sid</a:t>
            </a:r>
            <a:r>
              <a:rPr kumimoji="1" lang="zh-CN" altLang="en-US" dirty="0"/>
              <a:t>级别的策略处理：</a:t>
            </a:r>
            <a:endParaRPr kumimoji="1" lang="en-US" altLang="zh-CN" dirty="0"/>
          </a:p>
          <a:p>
            <a:pPr lvl="1">
              <a:buClr>
                <a:schemeClr val="tx1"/>
              </a:buClr>
            </a:pPr>
            <a:r>
              <a:rPr kumimoji="1" lang="en-US" altLang="zh-CN" dirty="0"/>
              <a:t>	1.</a:t>
            </a:r>
            <a:r>
              <a:rPr kumimoji="1" lang="zh-CN" altLang="en-US" dirty="0"/>
              <a:t> </a:t>
            </a:r>
            <a:r>
              <a:rPr lang="en" altLang="zh-CN" dirty="0" err="1"/>
              <a:t>traverse_global_plugins</a:t>
            </a:r>
            <a:r>
              <a:rPr lang="zh-CN" altLang="en-US" dirty="0"/>
              <a:t>：</a:t>
            </a:r>
            <a:r>
              <a:rPr lang="en-US" altLang="zh-CN" dirty="0" err="1"/>
              <a:t>run_all_plugins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dirty="0"/>
              <a:t>	2.</a:t>
            </a:r>
            <a:r>
              <a:rPr lang="zh-CN" altLang="en-US" dirty="0"/>
              <a:t> </a:t>
            </a:r>
            <a:r>
              <a:rPr lang="en" altLang="zh-CN" dirty="0" err="1"/>
              <a:t>traverse_src_plugins</a:t>
            </a:r>
            <a:r>
              <a:rPr lang="zh-CN" altLang="en-US" dirty="0"/>
              <a:t> ：</a:t>
            </a:r>
            <a:r>
              <a:rPr lang="en-US" altLang="zh-CN" dirty="0" err="1"/>
              <a:t>run_src_plugins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2195127"/>
      </p:ext>
    </p:extLst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49101" cy="777875"/>
          </a:xfrm>
        </p:spPr>
        <p:txBody>
          <a:bodyPr/>
          <a:lstStyle/>
          <a:p>
            <a:r>
              <a:rPr kumimoji="1" lang="zh-CN" altLang="en" dirty="0"/>
              <a:t>后处理</a:t>
            </a:r>
            <a:r>
              <a:rPr kumimoji="1" lang="en-US" altLang="zh-CN" dirty="0"/>
              <a:t>—</a:t>
            </a:r>
            <a:r>
              <a:rPr kumimoji="1" lang="en" altLang="zh-CN" dirty="0" err="1"/>
              <a:t>PostPM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ResponsePM</a:t>
            </a:r>
            <a:endParaRPr kumimoji="1" lang="e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3459"/>
            <a:ext cx="5680364" cy="4942833"/>
          </a:xfrm>
        </p:spPr>
        <p:txBody>
          <a:bodyPr/>
          <a:lstStyle/>
          <a:p>
            <a:pPr marL="0" indent="0">
              <a:buNone/>
            </a:pPr>
            <a:r>
              <a:rPr lang="en" altLang="zh-CN" b="1" dirty="0" err="1">
                <a:latin typeface="+mj-ea"/>
                <a:ea typeface="+mj-ea"/>
              </a:rPr>
              <a:t>PostProcessModule</a:t>
            </a:r>
            <a:endParaRPr lang="en" altLang="zh-CN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" altLang="zh-CN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Hans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非交互类</a:t>
            </a:r>
            <a:r>
              <a:rPr kumimoji="1" lang="en-US" altLang="zh-Han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zh-CN" altLang="en-US" sz="2000" dirty="0"/>
              <a:t>作用：截断、打包广告、添加计费串</a:t>
            </a:r>
            <a:endParaRPr kumimoji="1" lang="en-US" altLang="zh-CN" sz="2000" dirty="0"/>
          </a:p>
          <a:p>
            <a:pPr marL="57150">
              <a:buClr>
                <a:schemeClr val="tx1"/>
              </a:buClr>
            </a:pPr>
            <a:endParaRPr kumimoji="1" lang="en-US" altLang="zh-CN" dirty="0"/>
          </a:p>
          <a:p>
            <a:pPr marL="57150">
              <a:buClr>
                <a:schemeClr val="tx1"/>
              </a:buClr>
            </a:pPr>
            <a:r>
              <a:rPr kumimoji="1" lang="en-US" altLang="zh-CN" b="1" dirty="0" err="1"/>
              <a:t>handle_data</a:t>
            </a:r>
            <a:r>
              <a:rPr kumimoji="1" lang="zh-CN" altLang="en-US" b="1" dirty="0"/>
              <a:t>：</a:t>
            </a:r>
            <a:endParaRPr kumimoji="1" lang="en" altLang="zh-CN" b="1" dirty="0"/>
          </a:p>
          <a:p>
            <a:pPr marL="28575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en" altLang="zh-CN" sz="2000" dirty="0" err="1"/>
              <a:t>multiadvlist_pv_truncate</a:t>
            </a:r>
            <a:r>
              <a:rPr kumimoji="1" lang="zh-CN" altLang="en" sz="2000" dirty="0"/>
              <a:t>：</a:t>
            </a:r>
            <a:r>
              <a:rPr kumimoji="1" lang="zh-CN" altLang="en-US" sz="2000" dirty="0"/>
              <a:t>多队列</a:t>
            </a:r>
            <a:r>
              <a:rPr kumimoji="1" lang="en" altLang="zh-CN" sz="2000" dirty="0" err="1"/>
              <a:t>pv</a:t>
            </a:r>
            <a:r>
              <a:rPr kumimoji="1" lang="zh-CN" altLang="en-US" sz="2000" dirty="0"/>
              <a:t>级广告截断</a:t>
            </a:r>
          </a:p>
          <a:p>
            <a:pPr marL="514350" lvl="1">
              <a:buClr>
                <a:schemeClr val="tx1"/>
              </a:buClr>
            </a:pPr>
            <a:r>
              <a:rPr kumimoji="1" lang="zh-CN" altLang="en-US" dirty="0"/>
              <a:t>所有</a:t>
            </a:r>
            <a:r>
              <a:rPr kumimoji="1" lang="en" altLang="zh-CN" dirty="0" err="1"/>
              <a:t>srcid</a:t>
            </a:r>
            <a:r>
              <a:rPr kumimoji="1" lang="zh-CN" altLang="en-US" dirty="0"/>
              <a:t>截断数累加计算</a:t>
            </a:r>
            <a:r>
              <a:rPr kumimoji="1" lang="en" altLang="zh-CN" dirty="0" err="1"/>
              <a:t>truncate_num</a:t>
            </a:r>
            <a:endParaRPr kumimoji="1" lang="en" altLang="zh-CN" dirty="0"/>
          </a:p>
          <a:p>
            <a:pPr marL="514350" lvl="1">
              <a:buClr>
                <a:schemeClr val="tx1"/>
              </a:buClr>
            </a:pPr>
            <a:r>
              <a:rPr kumimoji="1" lang="zh-CN" altLang="en-US" dirty="0"/>
              <a:t>截断</a:t>
            </a:r>
            <a:r>
              <a:rPr kumimoji="1" lang="en" altLang="zh-CN" dirty="0" err="1"/>
              <a:t>src_show_advlist</a:t>
            </a:r>
            <a:r>
              <a:rPr kumimoji="1" lang="zh-CN" altLang="en-US" dirty="0"/>
              <a:t>并统计相关信息</a:t>
            </a:r>
          </a:p>
          <a:p>
            <a:pPr marL="28575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en" altLang="zh-CN" sz="2000" dirty="0" err="1"/>
              <a:t>pack_src_adv</a:t>
            </a:r>
            <a:r>
              <a:rPr kumimoji="1" lang="zh-CN" altLang="en" sz="2000" dirty="0"/>
              <a:t>：</a:t>
            </a:r>
            <a:r>
              <a:rPr kumimoji="1" lang="zh-CN" altLang="en-US" sz="2000" dirty="0"/>
              <a:t>打包展现广告</a:t>
            </a:r>
          </a:p>
          <a:p>
            <a:pPr marL="514350" lvl="1">
              <a:buClr>
                <a:schemeClr val="tx1"/>
              </a:buClr>
            </a:pPr>
            <a:r>
              <a:rPr kumimoji="1" lang="zh-CN" altLang="en-US" dirty="0"/>
              <a:t>按照</a:t>
            </a:r>
            <a:r>
              <a:rPr kumimoji="1" lang="en" altLang="zh-CN" dirty="0" err="1"/>
              <a:t>srcid</a:t>
            </a:r>
            <a:r>
              <a:rPr kumimoji="1" lang="zh-CN" altLang="en-US" dirty="0"/>
              <a:t>将广告分到不同队列中</a:t>
            </a:r>
          </a:p>
          <a:p>
            <a:pPr marL="285750" indent="-2286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en" altLang="zh-CN" sz="2000" dirty="0" err="1"/>
              <a:t>pack_rcv_url</a:t>
            </a:r>
            <a:r>
              <a:rPr kumimoji="1" lang="en" altLang="zh-CN" sz="2000" dirty="0"/>
              <a:t>:  </a:t>
            </a:r>
            <a:r>
              <a:rPr kumimoji="1" lang="zh-CN" altLang="en-US" sz="2000" dirty="0"/>
              <a:t>包装点击串</a:t>
            </a:r>
            <a:endParaRPr kumimoji="1" lang="en-US" altLang="zh-CN" sz="2000" dirty="0"/>
          </a:p>
          <a:p>
            <a:pPr marL="514350" lvl="1">
              <a:buClr>
                <a:schemeClr val="tx1"/>
              </a:buClr>
            </a:pPr>
            <a:r>
              <a:rPr kumimoji="1" lang="zh-CN" altLang="en-US" dirty="0"/>
              <a:t>对每个</a:t>
            </a:r>
            <a:r>
              <a:rPr kumimoji="1" lang="en" altLang="zh-CN" dirty="0" err="1"/>
              <a:t>srcid</a:t>
            </a:r>
            <a:r>
              <a:rPr kumimoji="1" lang="zh-CN" altLang="en-US" dirty="0"/>
              <a:t>计算</a:t>
            </a:r>
            <a:r>
              <a:rPr kumimoji="1" lang="en" altLang="zh-CN" dirty="0" err="1"/>
              <a:t>i</a:t>
            </a:r>
            <a:r>
              <a:rPr kumimoji="1" lang="zh-CN" altLang="en-US" dirty="0"/>
              <a:t>域、</a:t>
            </a:r>
            <a:r>
              <a:rPr kumimoji="1" lang="en" altLang="zh-CN" dirty="0"/>
              <a:t>j</a:t>
            </a:r>
            <a:r>
              <a:rPr kumimoji="1" lang="zh-CN" altLang="en-US" dirty="0"/>
              <a:t>域、</a:t>
            </a:r>
            <a:r>
              <a:rPr kumimoji="1" lang="en" altLang="zh-CN" dirty="0"/>
              <a:t>k</a:t>
            </a:r>
            <a:r>
              <a:rPr kumimoji="1" lang="zh-CN" altLang="en-US" dirty="0"/>
              <a:t>域，保存计费串，计算</a:t>
            </a:r>
            <a:r>
              <a:rPr kumimoji="1" lang="en" altLang="zh-CN" dirty="0" err="1"/>
              <a:t>cpm</a:t>
            </a:r>
            <a:r>
              <a:rPr kumimoji="1" lang="zh-CN" altLang="en" dirty="0"/>
              <a:t>、</a:t>
            </a:r>
            <a:r>
              <a:rPr kumimoji="1" lang="en" altLang="zh-CN" dirty="0" err="1"/>
              <a:t>cpv</a:t>
            </a:r>
            <a:r>
              <a:rPr kumimoji="1" lang="zh-CN" altLang="en-US" dirty="0"/>
              <a:t>计费串</a:t>
            </a:r>
          </a:p>
          <a:p>
            <a:pPr marL="0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3FB13-2E01-A34A-8A2C-E06B99A8609B}"/>
              </a:ext>
            </a:extLst>
          </p:cNvPr>
          <p:cNvSpPr/>
          <p:nvPr/>
        </p:nvSpPr>
        <p:spPr>
          <a:xfrm>
            <a:off x="5623315" y="1138990"/>
            <a:ext cx="6096000" cy="489364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 fontAlgn="base">
              <a:buClr>
                <a:srgbClr val="2318DE"/>
              </a:buClr>
              <a:buSzPct val="150000"/>
            </a:pPr>
            <a:r>
              <a:rPr kumimoji="1" lang="en-US" altLang="zh-CN" sz="2400" b="1" kern="0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ResponseProcessModule</a:t>
            </a:r>
            <a:endParaRPr kumimoji="1" lang="en-US" altLang="zh-CN" sz="2400" b="1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fontAlgn="base">
              <a:buClr>
                <a:srgbClr val="2318DE"/>
              </a:buClr>
              <a:buSzPct val="150000"/>
            </a:pPr>
            <a:endParaRPr kumimoji="1" lang="en-US" altLang="zh-CN" sz="2400" b="1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fontAlgn="base">
              <a:buClr>
                <a:srgbClr val="2318DE"/>
              </a:buClr>
              <a:buSzPct val="150000"/>
            </a:pPr>
            <a:r>
              <a:rPr kumimoji="1" lang="zh-Hans" altLang="en-US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非交互类</a:t>
            </a:r>
            <a:r>
              <a:rPr kumimoji="1" lang="en-US" altLang="zh-Hans" sz="2000" b="1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zh-CN" altLang="en-US" sz="2000" kern="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作用：打包结果和日志并返回数据</a:t>
            </a:r>
            <a:endParaRPr kumimoji="1" lang="en-US" altLang="zh-CN" sz="2000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fontAlgn="base">
              <a:buClr>
                <a:srgbClr val="2318DE"/>
              </a:buClr>
              <a:buSzPct val="150000"/>
            </a:pPr>
            <a:endParaRPr kumimoji="1" lang="en-US" altLang="zh-CN" sz="2000" kern="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fontAlgn="base">
              <a:buClr>
                <a:schemeClr val="tx1"/>
              </a:buClr>
              <a:buSzPct val="150000"/>
              <a:buFont typeface="Arial" panose="020B0604020202020204" pitchFamily="34" charset="0"/>
            </a:pPr>
            <a:r>
              <a:rPr kumimoji="1" lang="en-US" altLang="zh-CN" sz="2400" b="1" dirty="0" err="1"/>
              <a:t>handle_data</a:t>
            </a:r>
            <a:r>
              <a:rPr kumimoji="1" lang="zh-CN" altLang="en-US" sz="2400" b="1" dirty="0"/>
              <a:t>：</a:t>
            </a:r>
            <a:endParaRPr kumimoji="1" lang="en-US" altLang="zh-CN" sz="2000" dirty="0">
              <a:latin typeface="Arial Unicode MS" panose="020B0604020202020204" pitchFamily="34" charset="-128"/>
              <a:ea typeface="微软雅黑" panose="020B0503020204020204" pitchFamily="34" charset="-122"/>
            </a:endParaRPr>
          </a:p>
          <a:p>
            <a:pPr marL="285750" lvl="0" indent="-285750" fontAlgn="base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 Unicode MS" panose="020B0604020202020204" pitchFamily="34" charset="-128"/>
                <a:ea typeface="微软雅黑" panose="020B0503020204020204" pitchFamily="34" charset="-122"/>
              </a:rPr>
              <a:t>set_query_asp_log</a:t>
            </a:r>
            <a:r>
              <a:rPr kumimoji="1" lang="en-US" altLang="zh-CN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:  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设置请求级别</a:t>
            </a:r>
            <a:r>
              <a:rPr kumimoji="1" lang="en-US" altLang="zh-CN" sz="2000" dirty="0" err="1">
                <a:latin typeface="Arial Unicode MS" panose="020B0604020202020204" pitchFamily="34" charset="-128"/>
                <a:ea typeface="微软雅黑" panose="020B0503020204020204" pitchFamily="34" charset="-122"/>
              </a:rPr>
              <a:t>asplog</a:t>
            </a:r>
            <a:endParaRPr kumimoji="1" lang="en-US" altLang="zh-CN" sz="2000" dirty="0">
              <a:latin typeface="Arial Unicode MS" panose="020B0604020202020204" pitchFamily="34" charset="-128"/>
              <a:ea typeface="微软雅黑" panose="020B0503020204020204" pitchFamily="34" charset="-122"/>
            </a:endParaRPr>
          </a:p>
          <a:p>
            <a:pPr marL="285750" lvl="0" indent="-285750" fontAlgn="base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 Unicode MS" panose="020B0604020202020204" pitchFamily="34" charset="-128"/>
                <a:ea typeface="微软雅黑" panose="020B0503020204020204" pitchFamily="34" charset="-122"/>
              </a:rPr>
              <a:t>set_asplog_mixer_total</a:t>
            </a:r>
            <a:r>
              <a:rPr kumimoji="1" lang="en-US" altLang="zh-CN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:  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记录所有模块总耗时，打印到</a:t>
            </a:r>
            <a:r>
              <a:rPr kumimoji="1" lang="en-US" altLang="zh-CN" sz="2000" dirty="0" err="1">
                <a:latin typeface="Arial Unicode MS" panose="020B0604020202020204" pitchFamily="34" charset="-128"/>
                <a:ea typeface="微软雅黑" panose="020B0503020204020204" pitchFamily="34" charset="-122"/>
              </a:rPr>
              <a:t>asplog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中</a:t>
            </a:r>
          </a:p>
          <a:p>
            <a:pPr marL="285750" lvl="0" indent="-285750" fontAlgn="base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 Unicode MS" panose="020B0604020202020204" pitchFamily="34" charset="-128"/>
                <a:ea typeface="微软雅黑" panose="020B0503020204020204" pitchFamily="34" charset="-122"/>
              </a:rPr>
              <a:t>pack_asp_res_query_level</a:t>
            </a:r>
            <a:r>
              <a:rPr kumimoji="1" lang="en-US" altLang="zh-CN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:  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打包请求级别结果</a:t>
            </a:r>
          </a:p>
          <a:p>
            <a:pPr marL="285750" lvl="0" indent="-285750" fontAlgn="base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 Unicode MS" panose="020B0604020202020204" pitchFamily="34" charset="-128"/>
                <a:ea typeface="微软雅黑" panose="020B0503020204020204" pitchFamily="34" charset="-122"/>
              </a:rPr>
              <a:t>pack_asp_res_adv_level</a:t>
            </a:r>
            <a:r>
              <a:rPr kumimoji="1" lang="en-US" altLang="zh-CN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:  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打包广告级别结果和</a:t>
            </a:r>
            <a:r>
              <a:rPr kumimoji="1" lang="en-US" altLang="zh-CN" sz="2000" dirty="0" err="1">
                <a:latin typeface="Arial Unicode MS" panose="020B0604020202020204" pitchFamily="34" charset="-128"/>
                <a:ea typeface="微软雅黑" panose="020B0503020204020204" pitchFamily="34" charset="-122"/>
              </a:rPr>
              <a:t>asplog</a:t>
            </a:r>
            <a:endParaRPr kumimoji="1" lang="en-US" altLang="zh-CN" sz="2000" dirty="0">
              <a:latin typeface="Arial Unicode MS" panose="020B0604020202020204" pitchFamily="34" charset="-128"/>
              <a:ea typeface="微软雅黑" panose="020B0503020204020204" pitchFamily="34" charset="-122"/>
            </a:endParaRPr>
          </a:p>
          <a:p>
            <a:pPr marL="285750" lvl="0" indent="-285750" fontAlgn="base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 Unicode MS" panose="020B0604020202020204" pitchFamily="34" charset="-128"/>
                <a:ea typeface="微软雅黑" panose="020B0503020204020204" pitchFamily="34" charset="-122"/>
              </a:rPr>
              <a:t>pack_asp_res_idl</a:t>
            </a:r>
            <a:r>
              <a:rPr kumimoji="1" lang="en-US" altLang="zh-CN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:  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打包返回给</a:t>
            </a:r>
            <a:r>
              <a:rPr kumimoji="1" lang="en-US" altLang="zh-CN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asp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的</a:t>
            </a:r>
            <a:r>
              <a:rPr kumimoji="1" lang="en-US" altLang="zh-CN" sz="2000" dirty="0" err="1">
                <a:latin typeface="Arial Unicode MS" panose="020B0604020202020204" pitchFamily="34" charset="-128"/>
                <a:ea typeface="微软雅黑" panose="020B0503020204020204" pitchFamily="34" charset="-122"/>
              </a:rPr>
              <a:t>idl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结果</a:t>
            </a:r>
          </a:p>
          <a:p>
            <a:pPr marL="285750" lvl="0" indent="-285750" fontAlgn="base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 Unicode MS" panose="020B0604020202020204" pitchFamily="34" charset="-128"/>
                <a:ea typeface="微软雅黑" panose="020B0503020204020204" pitchFamily="34" charset="-122"/>
              </a:rPr>
              <a:t>record_all_monitor_item</a:t>
            </a:r>
            <a:r>
              <a:rPr kumimoji="1" lang="en-US" altLang="zh-CN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:  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添加所有</a:t>
            </a:r>
            <a:r>
              <a:rPr kumimoji="1" lang="en-US" altLang="zh-CN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module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的监控项</a:t>
            </a:r>
          </a:p>
          <a:p>
            <a:pPr marL="285750" lvl="0" indent="-285750" fontAlgn="base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 Unicode MS" panose="020B0604020202020204" pitchFamily="34" charset="-128"/>
                <a:ea typeface="微软雅黑" panose="020B0503020204020204" pitchFamily="34" charset="-122"/>
              </a:rPr>
              <a:t>write_notice_log</a:t>
            </a:r>
            <a:r>
              <a:rPr kumimoji="1" lang="en-US" altLang="zh-CN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:  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记录</a:t>
            </a:r>
            <a:r>
              <a:rPr kumimoji="1" lang="en-US" altLang="zh-CN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notice</a:t>
            </a:r>
            <a:r>
              <a:rPr kumimoji="1" lang="zh-CN" altLang="en-US" sz="2000" dirty="0">
                <a:latin typeface="Arial Unicode MS" panose="020B0604020202020204" pitchFamily="34" charset="-128"/>
                <a:ea typeface="微软雅黑" panose="020B0503020204020204" pitchFamily="34" charset="-122"/>
              </a:rPr>
              <a:t>日志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6C46C3-D334-714D-B07E-289EBB86C2F0}"/>
              </a:ext>
            </a:extLst>
          </p:cNvPr>
          <p:cNvSpPr/>
          <p:nvPr/>
        </p:nvSpPr>
        <p:spPr>
          <a:xfrm>
            <a:off x="-694801" y="3249935"/>
            <a:ext cx="54847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28600" fontAlgn="base">
              <a:buClr>
                <a:schemeClr val="tx1"/>
              </a:buClr>
              <a:buSzPct val="150000"/>
              <a:buFont typeface="Arial" panose="020B0604020202020204" pitchFamily="34" charset="0"/>
              <a:buChar char="•"/>
            </a:pPr>
            <a:endParaRPr kumimoji="1" lang="zh-CN" altLang="en-US" sz="2000" dirty="0">
              <a:latin typeface="Arial Unicode MS" panose="020B0604020202020204" pitchFamily="34" charset="-128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912876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1" lang="zh-CN" altLang="en-US" dirty="0"/>
              <a:t>目录</a:t>
            </a: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9DBDBC47-0238-9245-B6C0-76FB709934D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81199" y="1554276"/>
          <a:ext cx="6865917" cy="430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7027678"/>
      </p:ext>
    </p:extLst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1" lang="zh-CN" altLang="en-US" dirty="0"/>
              <a:t>目录</a:t>
            </a: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9DBDBC47-0238-9245-B6C0-76FB70993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847892"/>
              </p:ext>
            </p:extLst>
          </p:nvPr>
        </p:nvGraphicFramePr>
        <p:xfrm>
          <a:off x="1981200" y="1554277"/>
          <a:ext cx="6830291" cy="434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4565500"/>
      </p:ext>
    </p:extLst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F1C67F-6813-1844-9FB6-446468605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9" y="597149"/>
            <a:ext cx="4028804" cy="56388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171FF4C-4D7D-0445-84CF-C4906F1D6FD6}"/>
              </a:ext>
            </a:extLst>
          </p:cNvPr>
          <p:cNvSpPr txBox="1"/>
          <p:nvPr/>
        </p:nvSpPr>
        <p:spPr>
          <a:xfrm>
            <a:off x="566057" y="2677885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admit</a:t>
            </a:r>
            <a:r>
              <a:rPr lang="zh-CN" altLang="en" dirty="0"/>
              <a:t>：</a:t>
            </a:r>
            <a:r>
              <a:rPr lang="zh-CN" altLang="en-US" dirty="0"/>
              <a:t>行业、相关性等基础相关性过滤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data_prepare</a:t>
            </a:r>
            <a:r>
              <a:rPr lang="zh-CN" altLang="en" dirty="0"/>
              <a:t>：</a:t>
            </a:r>
            <a:r>
              <a:rPr lang="en" altLang="zh-CN" dirty="0" err="1"/>
              <a:t>gid</a:t>
            </a:r>
            <a:r>
              <a:rPr lang="zh-CN" altLang="en-US" dirty="0"/>
              <a:t>级别的数据准备，请求观星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4A5035-2BC1-434B-B862-10A9066AB2DC}"/>
              </a:ext>
            </a:extLst>
          </p:cNvPr>
          <p:cNvSpPr/>
          <p:nvPr/>
        </p:nvSpPr>
        <p:spPr>
          <a:xfrm>
            <a:off x="7815943" y="1015892"/>
            <a:ext cx="437605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/>
              <a:t>prepare</a:t>
            </a:r>
            <a:r>
              <a:rPr lang="zh-CN" altLang="en" dirty="0"/>
              <a:t>：</a:t>
            </a:r>
            <a:r>
              <a:rPr lang="en" altLang="zh-CN" dirty="0" err="1"/>
              <a:t>srcid</a:t>
            </a:r>
            <a:r>
              <a:rPr lang="zh-CN" altLang="en-US" dirty="0"/>
              <a:t>级别的准备，调整反馈出价系数</a:t>
            </a:r>
            <a:br>
              <a:rPr lang="zh-CN" altLang="en-US" dirty="0"/>
            </a:br>
            <a:endParaRPr lang="zh-CN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 err="1"/>
              <a:t>smart_bid</a:t>
            </a:r>
            <a:r>
              <a:rPr lang="zh-CN" altLang="en" dirty="0"/>
              <a:t>：</a:t>
            </a:r>
            <a:r>
              <a:rPr lang="zh-CN" altLang="en-US" dirty="0"/>
              <a:t>根据之前的系数设置系统最后的</a:t>
            </a:r>
            <a:r>
              <a:rPr lang="en" altLang="zh-CN" dirty="0"/>
              <a:t>bid</a:t>
            </a:r>
            <a:br>
              <a:rPr lang="en" altLang="zh-CN" dirty="0"/>
            </a:br>
            <a:endParaRPr lang="en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/>
              <a:t>filter</a:t>
            </a:r>
            <a:r>
              <a:rPr lang="zh-CN" altLang="en" dirty="0"/>
              <a:t>：</a:t>
            </a:r>
            <a:r>
              <a:rPr lang="zh-CN" altLang="en-US" dirty="0"/>
              <a:t>更细致的过滤，用户体验、</a:t>
            </a:r>
            <a:r>
              <a:rPr lang="en" altLang="zh-CN" dirty="0" err="1"/>
              <a:t>ctr</a:t>
            </a:r>
            <a:br>
              <a:rPr lang="en" altLang="zh-CN" dirty="0"/>
            </a:br>
            <a:endParaRPr lang="en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 err="1"/>
              <a:t>budget_control</a:t>
            </a:r>
            <a:r>
              <a:rPr lang="zh-CN" altLang="en" dirty="0"/>
              <a:t>：</a:t>
            </a:r>
            <a:r>
              <a:rPr lang="zh-CN" altLang="en-US" dirty="0"/>
              <a:t>按照消费和预算控制广告展现</a:t>
            </a:r>
            <a:br>
              <a:rPr lang="zh-CN" altLang="en-US" dirty="0"/>
            </a:br>
            <a:endParaRPr lang="zh-CN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 err="1"/>
              <a:t>dedup</a:t>
            </a:r>
            <a:r>
              <a:rPr lang="zh-CN" altLang="en" dirty="0"/>
              <a:t>：</a:t>
            </a:r>
            <a:r>
              <a:rPr lang="zh-CN" altLang="en-US" dirty="0"/>
              <a:t>去重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price</a:t>
            </a:r>
            <a:r>
              <a:rPr lang="zh-CN" altLang="en-US" dirty="0"/>
              <a:t>：计费</a:t>
            </a:r>
            <a:br>
              <a:rPr lang="zh-CN" altLang="en" dirty="0"/>
            </a:br>
            <a:endParaRPr lang="zh-CN" altLang="e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dirty="0"/>
              <a:t>truncate</a:t>
            </a:r>
            <a:r>
              <a:rPr lang="zh-CN" altLang="en" dirty="0"/>
              <a:t>：</a:t>
            </a:r>
            <a:r>
              <a:rPr lang="zh-CN" altLang="en-US" dirty="0"/>
              <a:t>最后的截断</a:t>
            </a:r>
            <a:endParaRPr lang="en-US" altLang="zh-CN" dirty="0"/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148C7751-030F-AD4E-BBEC-25324080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778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1" lang="zh-CN" altLang="en-US" dirty="0"/>
              <a:t>机制策略</a:t>
            </a:r>
            <a:r>
              <a:rPr kumimoji="1" lang="en-US" altLang="zh-CN" dirty="0"/>
              <a:t>-</a:t>
            </a:r>
            <a:r>
              <a:rPr kumimoji="1" lang="zh-CN" altLang="en-US" dirty="0"/>
              <a:t>知识准备</a:t>
            </a:r>
          </a:p>
        </p:txBody>
      </p:sp>
    </p:spTree>
    <p:extLst>
      <p:ext uri="{BB962C8B-B14F-4D97-AF65-F5344CB8AC3E}">
        <p14:creationId xmlns:p14="http://schemas.microsoft.com/office/powerpoint/2010/main" val="3622769727"/>
      </p:ext>
    </p:extLst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kumimoji="1" lang="en-US" altLang="zh-CN" sz="3200" spc="300" dirty="0" err="1">
                <a:latin typeface="微软雅黑"/>
                <a:ea typeface="微软雅黑"/>
              </a:rPr>
              <a:t>data_prepare</a:t>
            </a:r>
            <a:endParaRPr kumimoji="1"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50502C-14CA-6D41-8847-58500FA67C32}"/>
              </a:ext>
            </a:extLst>
          </p:cNvPr>
          <p:cNvSpPr/>
          <p:nvPr/>
        </p:nvSpPr>
        <p:spPr>
          <a:xfrm>
            <a:off x="801872" y="1124729"/>
            <a:ext cx="105410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请求观星前的准备：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 err="1"/>
              <a:t>early_trans_miniprogram_format</a:t>
            </a:r>
            <a:r>
              <a:rPr lang="zh-CN" altLang="en" sz="2000" dirty="0"/>
              <a:t>：</a:t>
            </a:r>
            <a:r>
              <a:rPr lang="zh-CN" altLang="en-US" sz="2000" dirty="0"/>
              <a:t>小程序相关，获取小程序样式所需字段（</a:t>
            </a:r>
            <a:r>
              <a:rPr lang="en" altLang="zh-CN" sz="2000" dirty="0" err="1"/>
              <a:t>miniProgramType</a:t>
            </a:r>
            <a:r>
              <a:rPr lang="zh-CN" altLang="en" sz="2000" dirty="0"/>
              <a:t>、</a:t>
            </a:r>
            <a:r>
              <a:rPr lang="en" altLang="zh-CN" sz="2000" dirty="0" err="1"/>
              <a:t>appKey</a:t>
            </a:r>
            <a:r>
              <a:rPr lang="zh-CN" altLang="en" sz="2000" dirty="0"/>
              <a:t>、</a:t>
            </a:r>
            <a:r>
              <a:rPr lang="en" altLang="zh-CN" sz="2000" dirty="0" err="1"/>
              <a:t>pagePath</a:t>
            </a:r>
            <a:r>
              <a:rPr lang="zh-CN" altLang="en" sz="2000" dirty="0"/>
              <a:t>），</a:t>
            </a:r>
            <a:r>
              <a:rPr lang="zh-CN" altLang="en-US" sz="2000" dirty="0"/>
              <a:t>序列化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 err="1"/>
              <a:t>process_xbox_before_predictor</a:t>
            </a:r>
            <a:r>
              <a:rPr lang="zh-CN" altLang="en" sz="2000" dirty="0"/>
              <a:t>：</a:t>
            </a:r>
            <a:r>
              <a:rPr lang="zh-CN" altLang="en-US" sz="2000" dirty="0"/>
              <a:t>请求观星前并行请求</a:t>
            </a:r>
            <a:r>
              <a:rPr lang="en" altLang="zh-CN" sz="2000" dirty="0" err="1"/>
              <a:t>xbox</a:t>
            </a:r>
            <a:r>
              <a:rPr lang="zh-CN" altLang="en" sz="2000" dirty="0"/>
              <a:t>，</a:t>
            </a:r>
            <a:r>
              <a:rPr lang="zh-CN" altLang="en-US" sz="2000" dirty="0"/>
              <a:t>获取</a:t>
            </a:r>
            <a:r>
              <a:rPr lang="en" altLang="zh-CN" sz="2000" dirty="0" err="1"/>
              <a:t>imageuserq</a:t>
            </a:r>
            <a:endParaRPr lang="en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 err="1"/>
              <a:t>process_positionq_before_predictor</a:t>
            </a:r>
            <a:r>
              <a:rPr lang="zh-CN" altLang="en" sz="2000" dirty="0"/>
              <a:t>：</a:t>
            </a:r>
            <a:r>
              <a:rPr lang="en" altLang="zh-CN" sz="2000" dirty="0" err="1"/>
              <a:t>feedpositionq</a:t>
            </a:r>
            <a:r>
              <a:rPr lang="zh-CN" altLang="en-US" sz="2000" dirty="0"/>
              <a:t>预处，根据</a:t>
            </a:r>
            <a:r>
              <a:rPr lang="en" altLang="zh-CN" sz="2000" dirty="0" err="1"/>
              <a:t>predictor_advlists</a:t>
            </a:r>
            <a:r>
              <a:rPr lang="en" altLang="zh-CN" sz="2000" dirty="0"/>
              <a:t>[‘</a:t>
            </a:r>
            <a:r>
              <a:rPr lang="en" altLang="zh-CN" sz="2000" dirty="0" err="1"/>
              <a:t>feedpositionq</a:t>
            </a:r>
            <a:r>
              <a:rPr lang="en-US" altLang="zh-CN" sz="2000" dirty="0"/>
              <a:t>’</a:t>
            </a:r>
            <a:r>
              <a:rPr lang="en" altLang="zh-CN" sz="2000" dirty="0"/>
              <a:t>]</a:t>
            </a:r>
            <a:r>
              <a:rPr lang="zh-CN" altLang="en-US" sz="2000" dirty="0"/>
              <a:t> 为每个</a:t>
            </a:r>
            <a:r>
              <a:rPr lang="en" altLang="zh-CN" sz="2000" dirty="0"/>
              <a:t>adv</a:t>
            </a:r>
            <a:r>
              <a:rPr lang="zh-CN" altLang="en-US" sz="2000" dirty="0"/>
              <a:t>设置</a:t>
            </a:r>
            <a:r>
              <a:rPr lang="en" altLang="zh-CN" sz="2000" dirty="0"/>
              <a:t>rank</a:t>
            </a:r>
            <a:r>
              <a:rPr lang="zh-CN" altLang="en" sz="2000" dirty="0"/>
              <a:t>、</a:t>
            </a:r>
            <a:r>
              <a:rPr lang="en" altLang="zh-CN" sz="2000" dirty="0" err="1"/>
              <a:t>position_step</a:t>
            </a:r>
            <a:endParaRPr lang="en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 err="1"/>
              <a:t>process_imageq_before_predictor</a:t>
            </a:r>
            <a:r>
              <a:rPr lang="zh-CN" altLang="en" sz="2000" dirty="0"/>
              <a:t>：、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程序化创意</a:t>
            </a:r>
            <a:r>
              <a:rPr lang="en" altLang="zh-CN" sz="2000" dirty="0" err="1"/>
              <a:t>pk</a:t>
            </a:r>
            <a:r>
              <a:rPr lang="zh-CN" altLang="en-US" sz="2000" dirty="0"/>
              <a:t>逻辑：如果广告未经处理，删掉；通过</a:t>
            </a:r>
            <a:r>
              <a:rPr lang="en" altLang="zh-CN" sz="2000" dirty="0" err="1"/>
              <a:t>ee</a:t>
            </a:r>
            <a:r>
              <a:rPr lang="zh-CN" altLang="en-US" sz="2000" dirty="0"/>
              <a:t>选出的组合，不请求</a:t>
            </a:r>
            <a:r>
              <a:rPr lang="en" altLang="zh-CN" sz="2000" dirty="0" err="1"/>
              <a:t>imageq</a:t>
            </a:r>
            <a:r>
              <a:rPr lang="zh-CN" altLang="en" sz="2000" dirty="0"/>
              <a:t>；</a:t>
            </a:r>
            <a:r>
              <a:rPr lang="zh-CN" altLang="en-US" sz="2000" dirty="0"/>
              <a:t>程序化创意第一阶段，跳过请求</a:t>
            </a:r>
            <a:r>
              <a:rPr lang="en" altLang="zh-CN" sz="2000" dirty="0" err="1"/>
              <a:t>imageq</a:t>
            </a:r>
            <a:r>
              <a:rPr lang="zh-CN" altLang="en" sz="2000" dirty="0"/>
              <a:t>；</a:t>
            </a:r>
            <a:r>
              <a:rPr lang="zh-CN" altLang="en-US" sz="2000" dirty="0"/>
              <a:t>广告物料通过第一阶段获取，不请求</a:t>
            </a:r>
            <a:r>
              <a:rPr lang="en" altLang="zh-CN" sz="2000" dirty="0" err="1"/>
              <a:t>mtq</a:t>
            </a:r>
            <a:r>
              <a:rPr lang="zh-CN" altLang="en" sz="2000" dirty="0"/>
              <a:t>；</a:t>
            </a:r>
            <a:r>
              <a:rPr lang="zh-CN" altLang="en-US" sz="2000" dirty="0"/>
              <a:t>没有提取图片且没有备选图片，删掉；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非程序化创意</a:t>
            </a:r>
            <a:r>
              <a:rPr lang="en" altLang="zh-CN" sz="2000" dirty="0" err="1"/>
              <a:t>pk</a:t>
            </a:r>
            <a:r>
              <a:rPr lang="zh-CN" altLang="en-US" sz="2000" dirty="0"/>
              <a:t>逻辑：如果广告主自提物料和推荐图</a:t>
            </a:r>
            <a:r>
              <a:rPr lang="en" altLang="zh-CN" sz="2000" dirty="0" err="1"/>
              <a:t>pk</a:t>
            </a:r>
            <a:r>
              <a:rPr lang="zh-CN" altLang="en" sz="2000" dirty="0"/>
              <a:t>，</a:t>
            </a:r>
            <a:r>
              <a:rPr lang="zh-CN" altLang="en-US" sz="2000" dirty="0"/>
              <a:t>广告主物料、推荐图分别得到最大</a:t>
            </a:r>
            <a:r>
              <a:rPr lang="en" altLang="zh-CN" sz="2000" dirty="0" err="1"/>
              <a:t>imageq</a:t>
            </a:r>
            <a:r>
              <a:rPr lang="zh-CN" altLang="en" sz="2000" dirty="0"/>
              <a:t>，</a:t>
            </a:r>
            <a:r>
              <a:rPr lang="zh-CN" altLang="en-US" sz="2000" dirty="0"/>
              <a:t>找到最大的给</a:t>
            </a:r>
            <a:r>
              <a:rPr lang="en" altLang="zh-CN" sz="2000" dirty="0"/>
              <a:t>adv</a:t>
            </a:r>
            <a:r>
              <a:rPr lang="zh-CN" altLang="en" sz="2000" dirty="0"/>
              <a:t>；</a:t>
            </a:r>
            <a:r>
              <a:rPr lang="zh-CN" altLang="en-US" sz="2000" dirty="0"/>
              <a:t>内容投放</a:t>
            </a:r>
            <a:r>
              <a:rPr lang="en" altLang="zh-CN" sz="2000" dirty="0" err="1"/>
              <a:t>pk</a:t>
            </a:r>
            <a:r>
              <a:rPr lang="zh-CN" altLang="en" sz="2000" dirty="0"/>
              <a:t>；</a:t>
            </a:r>
            <a:r>
              <a:rPr lang="zh-CN" altLang="en-US" sz="2000" dirty="0"/>
              <a:t>编辑图优选</a:t>
            </a:r>
            <a:r>
              <a:rPr lang="en" altLang="zh-CN" sz="2000" dirty="0" err="1"/>
              <a:t>pk</a:t>
            </a:r>
            <a:r>
              <a:rPr lang="zh-CN" altLang="en" sz="2000" dirty="0"/>
              <a:t>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 err="1"/>
              <a:t>process_newstyle_before_predictor</a:t>
            </a:r>
            <a:r>
              <a:rPr lang="zh-CN" altLang="en" sz="2000" dirty="0"/>
              <a:t>：</a:t>
            </a:r>
            <a:r>
              <a:rPr lang="zh-CN" altLang="en-US" sz="2000" dirty="0"/>
              <a:t>组件样式白名单过滤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 err="1"/>
              <a:t>set_video_tag</a:t>
            </a:r>
            <a:r>
              <a:rPr lang="zh-CN" altLang="en" sz="2000" dirty="0"/>
              <a:t>：</a:t>
            </a:r>
            <a:r>
              <a:rPr lang="zh-CN" altLang="en-US" sz="2000" dirty="0"/>
              <a:t>打上</a:t>
            </a:r>
            <a:r>
              <a:rPr lang="en" altLang="zh-CN" sz="2000" dirty="0"/>
              <a:t>video</a:t>
            </a:r>
            <a:r>
              <a:rPr lang="zh-CN" altLang="en-US" sz="2000" dirty="0"/>
              <a:t>标签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 err="1"/>
              <a:t>process_virtual_mt_before_predictor</a:t>
            </a:r>
            <a:r>
              <a:rPr lang="zh-CN" altLang="en" sz="2000" dirty="0"/>
              <a:t>：</a:t>
            </a:r>
            <a:r>
              <a:rPr lang="zh-CN" altLang="en-US" sz="2000" dirty="0"/>
              <a:t>筛选出</a:t>
            </a:r>
            <a:r>
              <a:rPr lang="en" altLang="zh-CN" sz="2000" dirty="0"/>
              <a:t>app version</a:t>
            </a:r>
            <a:r>
              <a:rPr lang="zh-CN" altLang="en-US" sz="2000" dirty="0"/>
              <a:t>不低于</a:t>
            </a:r>
            <a:r>
              <a:rPr lang="en" altLang="zh-CN" sz="2000" dirty="0" err="1"/>
              <a:t>min_app_version</a:t>
            </a:r>
            <a:r>
              <a:rPr lang="zh-CN" altLang="en-US" sz="2000" dirty="0"/>
              <a:t>的、</a:t>
            </a:r>
            <a:r>
              <a:rPr lang="en" altLang="zh-CN" sz="2000" dirty="0" err="1"/>
              <a:t>mt_id</a:t>
            </a:r>
            <a:r>
              <a:rPr lang="zh-CN" altLang="en-US" sz="2000" dirty="0"/>
              <a:t>和</a:t>
            </a:r>
            <a:r>
              <a:rPr lang="en" altLang="zh-CN" sz="2000" dirty="0" err="1"/>
              <a:t>net_type</a:t>
            </a:r>
            <a:r>
              <a:rPr lang="zh-CN" altLang="en-US" sz="2000" dirty="0"/>
              <a:t>均与配置一致的</a:t>
            </a:r>
            <a:r>
              <a:rPr lang="en" altLang="zh-CN" sz="2000" dirty="0" err="1"/>
              <a:t>virtual_mt_ids</a:t>
            </a:r>
            <a:endParaRPr lang="e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33631439"/>
      </p:ext>
    </p:extLst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kumimoji="1" lang="en-US" altLang="zh-CN" sz="3200" spc="300" dirty="0" err="1">
                <a:latin typeface="微软雅黑"/>
                <a:ea typeface="微软雅黑"/>
              </a:rPr>
              <a:t>data_prepare</a:t>
            </a:r>
            <a:endParaRPr kumimoji="1"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50502C-14CA-6D41-8847-58500FA67C32}"/>
              </a:ext>
            </a:extLst>
          </p:cNvPr>
          <p:cNvSpPr/>
          <p:nvPr/>
        </p:nvSpPr>
        <p:spPr>
          <a:xfrm>
            <a:off x="813302" y="861839"/>
            <a:ext cx="105410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请求观星、</a:t>
            </a:r>
            <a:r>
              <a:rPr lang="en" altLang="zh-CN" dirty="0" err="1"/>
              <a:t>customercenter</a:t>
            </a:r>
            <a:r>
              <a:rPr lang="zh-CN" altLang="en" dirty="0"/>
              <a:t>、</a:t>
            </a:r>
            <a:r>
              <a:rPr lang="en" altLang="zh-CN" dirty="0" err="1"/>
              <a:t>xbox</a:t>
            </a:r>
            <a:r>
              <a:rPr lang="zh-CN" altLang="en-US" dirty="0"/>
              <a:t>等：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send_predictor_async</a:t>
            </a:r>
            <a:r>
              <a:rPr lang="zh-CN" altLang="en" dirty="0"/>
              <a:t>：</a:t>
            </a:r>
            <a:r>
              <a:rPr lang="zh-CN" altLang="en-US" dirty="0"/>
              <a:t>并行请求观星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send_customercenter_async</a:t>
            </a:r>
            <a:r>
              <a:rPr lang="zh-CN" altLang="en" dirty="0"/>
              <a:t>：</a:t>
            </a:r>
            <a:r>
              <a:rPr lang="zh-CN" altLang="en-US" dirty="0"/>
              <a:t>异步请求</a:t>
            </a:r>
            <a:r>
              <a:rPr lang="en" altLang="zh-CN" dirty="0" err="1"/>
              <a:t>customercenter</a:t>
            </a:r>
            <a:r>
              <a:rPr lang="zh-CN" altLang="en" dirty="0"/>
              <a:t>，</a:t>
            </a:r>
            <a:r>
              <a:rPr lang="zh-CN" altLang="en-US" dirty="0"/>
              <a:t>发送客户中心请求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send_smallapp_judge_async</a:t>
            </a:r>
            <a:r>
              <a:rPr lang="zh-CN" altLang="en" dirty="0"/>
              <a:t>：</a:t>
            </a:r>
            <a:r>
              <a:rPr lang="zh-CN" altLang="en-US" dirty="0"/>
              <a:t>不清楚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interact_with_xbox</a:t>
            </a:r>
            <a:r>
              <a:rPr lang="zh-CN" altLang="en" dirty="0"/>
              <a:t>：</a:t>
            </a:r>
            <a:r>
              <a:rPr lang="zh-CN" altLang="en-US" dirty="0"/>
              <a:t>与</a:t>
            </a:r>
            <a:r>
              <a:rPr lang="en" altLang="zh-CN" dirty="0" err="1"/>
              <a:t>xbox</a:t>
            </a:r>
            <a:r>
              <a:rPr lang="zh-CN" altLang="en-US" dirty="0"/>
              <a:t>交互，请求</a:t>
            </a:r>
            <a:r>
              <a:rPr lang="en" altLang="zh-CN" dirty="0" err="1"/>
              <a:t>material_select_table</a:t>
            </a:r>
            <a:r>
              <a:rPr lang="zh-CN" altLang="en" dirty="0"/>
              <a:t>、</a:t>
            </a:r>
            <a:r>
              <a:rPr lang="en" altLang="zh-CN" dirty="0" err="1"/>
              <a:t>Rigq</a:t>
            </a:r>
            <a:r>
              <a:rPr lang="zh-CN" altLang="en" dirty="0"/>
              <a:t>、</a:t>
            </a:r>
            <a:r>
              <a:rPr lang="en" altLang="zh-CN" dirty="0" err="1"/>
              <a:t>imageuserq</a:t>
            </a:r>
            <a:r>
              <a:rPr lang="zh-CN" altLang="en-US" dirty="0"/>
              <a:t>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等待观星返回过程：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/>
              <a:t>set_richq_v5</a:t>
            </a:r>
            <a:r>
              <a:rPr lang="zh-CN" altLang="en" dirty="0"/>
              <a:t>：</a:t>
            </a:r>
            <a:r>
              <a:rPr lang="zh-CN" altLang="en-US" dirty="0"/>
              <a:t>构建并查集，检查广告丰富度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set_status</a:t>
            </a:r>
            <a:r>
              <a:rPr lang="zh-CN" altLang="en" dirty="0"/>
              <a:t>：</a:t>
            </a:r>
            <a:r>
              <a:rPr lang="zh-CN" altLang="en-US" dirty="0"/>
              <a:t>初始化参数，填充各种系数及预估值的默认值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观星返回：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recv_customercenter_async</a:t>
            </a:r>
            <a:r>
              <a:rPr lang="zh-CN" altLang="en" dirty="0"/>
              <a:t>：</a:t>
            </a:r>
            <a:r>
              <a:rPr lang="zh-CN" altLang="en-US" dirty="0"/>
              <a:t>接收</a:t>
            </a:r>
            <a:r>
              <a:rPr lang="en" altLang="zh-CN" dirty="0" err="1"/>
              <a:t>customercenter</a:t>
            </a:r>
            <a:r>
              <a:rPr lang="zh-CN" altLang="en-US" dirty="0"/>
              <a:t>返回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recv_smallapp_judge_async</a:t>
            </a:r>
            <a:r>
              <a:rPr lang="zh-CN" altLang="en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recv_predictor_async_new</a:t>
            </a:r>
            <a:r>
              <a:rPr lang="zh-CN" altLang="en" dirty="0"/>
              <a:t>：</a:t>
            </a:r>
            <a:r>
              <a:rPr lang="zh-CN" altLang="en-US" dirty="0"/>
              <a:t>接收观星返回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set_status_new</a:t>
            </a:r>
            <a:r>
              <a:rPr lang="zh-CN" altLang="en" dirty="0"/>
              <a:t>：</a:t>
            </a:r>
            <a:r>
              <a:rPr lang="zh-CN" altLang="en-US" dirty="0"/>
              <a:t>在观星返回之后初始化参数，设置广告属性，例如一些</a:t>
            </a:r>
            <a:r>
              <a:rPr lang="en" altLang="zh-CN" dirty="0"/>
              <a:t>q</a:t>
            </a:r>
            <a:r>
              <a:rPr lang="zh-CN" altLang="en" dirty="0"/>
              <a:t>、</a:t>
            </a:r>
            <a:r>
              <a:rPr lang="zh-CN" altLang="en-US" dirty="0"/>
              <a:t>阈值等。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enable_mv_positionq_to_usq</a:t>
            </a:r>
            <a:r>
              <a:rPr lang="zh-CN" altLang="en" dirty="0"/>
              <a:t>：</a:t>
            </a:r>
            <a:r>
              <a:rPr lang="zh-CN" altLang="en-US" dirty="0"/>
              <a:t>已关闭，填充线程数据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ocpx_process_post_predictor</a:t>
            </a:r>
            <a:r>
              <a:rPr lang="zh-CN" altLang="en" dirty="0"/>
              <a:t>：</a:t>
            </a:r>
            <a:r>
              <a:rPr lang="en" altLang="zh-CN" dirty="0" err="1"/>
              <a:t>ctrcvr</a:t>
            </a:r>
            <a:r>
              <a:rPr lang="zh-CN" altLang="en-US" dirty="0"/>
              <a:t>模型一次产出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" altLang="zh-CN" dirty="0"/>
              <a:t>q</a:t>
            </a:r>
            <a:r>
              <a:rPr lang="zh-CN" altLang="en" dirty="0"/>
              <a:t>，</a:t>
            </a:r>
            <a:r>
              <a:rPr lang="zh-CN" altLang="en-US" dirty="0"/>
              <a:t>控制用单独的两个模型还是用这个模型的产出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/>
              <a:t>richq_control_v7</a:t>
            </a:r>
            <a:r>
              <a:rPr lang="zh-CN" altLang="en" dirty="0"/>
              <a:t>：</a:t>
            </a:r>
            <a:r>
              <a:rPr lang="zh-CN" altLang="en-US" dirty="0"/>
              <a:t>丰富度控制，淘汰比上个</a:t>
            </a:r>
            <a:r>
              <a:rPr lang="en" altLang="zh-CN" dirty="0" err="1"/>
              <a:t>richq</a:t>
            </a:r>
            <a:r>
              <a:rPr lang="zh-CN" altLang="en-US" dirty="0"/>
              <a:t>小的广告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process_imageq</a:t>
            </a:r>
            <a:r>
              <a:rPr lang="zh-CN" altLang="en" dirty="0"/>
              <a:t>：</a:t>
            </a:r>
            <a:r>
              <a:rPr lang="zh-CN" altLang="en-US" dirty="0"/>
              <a:t>已关闭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q_calibration</a:t>
            </a:r>
            <a:r>
              <a:rPr lang="zh-CN" altLang="en" dirty="0"/>
              <a:t>：</a:t>
            </a:r>
            <a:r>
              <a:rPr lang="zh-CN" altLang="en-US" dirty="0"/>
              <a:t>对</a:t>
            </a:r>
            <a:r>
              <a:rPr lang="en" altLang="zh-CN" dirty="0"/>
              <a:t>k12</a:t>
            </a:r>
            <a:r>
              <a:rPr lang="zh-CN" altLang="en-US" dirty="0"/>
              <a:t>的</a:t>
            </a:r>
            <a:r>
              <a:rPr lang="en" altLang="zh-CN" dirty="0" err="1"/>
              <a:t>ctrq</a:t>
            </a:r>
            <a:r>
              <a:rPr lang="zh-CN" altLang="en" dirty="0"/>
              <a:t>、</a:t>
            </a:r>
            <a:r>
              <a:rPr lang="en" altLang="zh-CN" dirty="0" err="1"/>
              <a:t>roiq</a:t>
            </a:r>
            <a:r>
              <a:rPr lang="zh-CN" altLang="en-US" dirty="0"/>
              <a:t>进行校准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set_user_trade_new</a:t>
            </a:r>
            <a:r>
              <a:rPr lang="zh-CN" altLang="en" dirty="0"/>
              <a:t>：</a:t>
            </a:r>
            <a:r>
              <a:rPr lang="zh-CN" altLang="en-US" dirty="0"/>
              <a:t>设置使用</a:t>
            </a:r>
            <a:r>
              <a:rPr lang="en" altLang="zh-CN" dirty="0"/>
              <a:t>MEG</a:t>
            </a:r>
            <a:r>
              <a:rPr lang="zh-CN" altLang="en-US" dirty="0"/>
              <a:t>行业词表的</a:t>
            </a:r>
            <a:r>
              <a:rPr lang="en" altLang="zh-CN" dirty="0"/>
              <a:t>trade1</a:t>
            </a:r>
            <a:r>
              <a:rPr lang="zh-CN" altLang="en" dirty="0"/>
              <a:t>、</a:t>
            </a:r>
            <a:r>
              <a:rPr lang="en" altLang="zh-CN" dirty="0"/>
              <a:t>trade2</a:t>
            </a:r>
          </a:p>
        </p:txBody>
      </p:sp>
    </p:spTree>
    <p:extLst>
      <p:ext uri="{BB962C8B-B14F-4D97-AF65-F5344CB8AC3E}">
        <p14:creationId xmlns:p14="http://schemas.microsoft.com/office/powerpoint/2010/main" val="2571087189"/>
      </p:ext>
    </p:extLst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lang="en-US" altLang="zh-CN" sz="3200" spc="300" dirty="0">
                <a:latin typeface="微软雅黑"/>
                <a:ea typeface="微软雅黑"/>
              </a:rPr>
              <a:t>prepare</a:t>
            </a:r>
            <a:endParaRPr kumimoji="1"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07" y="1684091"/>
            <a:ext cx="9436986" cy="4174953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2000" dirty="0" err="1"/>
              <a:t>set_status_mul_src</a:t>
            </a:r>
            <a:r>
              <a:rPr lang="zh-CN" altLang="en" sz="2000" dirty="0"/>
              <a:t>：</a:t>
            </a:r>
            <a:r>
              <a:rPr lang="zh-CN" altLang="en-US" sz="2000" dirty="0"/>
              <a:t>读取配置初始化， </a:t>
            </a:r>
            <a:r>
              <a:rPr lang="en" altLang="zh-CN" sz="2000" dirty="0" err="1"/>
              <a:t>minbid</a:t>
            </a:r>
            <a:r>
              <a:rPr lang="zh-CN" altLang="en" sz="2000" dirty="0"/>
              <a:t>，</a:t>
            </a:r>
            <a:r>
              <a:rPr lang="zh-CN" altLang="en-US" sz="2000" dirty="0"/>
              <a:t>根据</a:t>
            </a:r>
            <a:r>
              <a:rPr lang="en" altLang="zh-CN" sz="2000" dirty="0" err="1"/>
              <a:t>ftype</a:t>
            </a:r>
            <a:r>
              <a:rPr lang="zh-CN" altLang="en-US" sz="2000" dirty="0"/>
              <a:t>设置</a:t>
            </a:r>
            <a:r>
              <a:rPr lang="en" altLang="zh-CN" sz="2000" dirty="0" err="1"/>
              <a:t>bid_ratio</a:t>
            </a:r>
            <a:endParaRPr lang="en" altLang="zh-CN" sz="20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" altLang="zh-CN" sz="20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" altLang="zh-CN" sz="20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2000" dirty="0" err="1"/>
              <a:t>set_ocpc_to_ocpm_mul_src</a:t>
            </a:r>
            <a:r>
              <a:rPr lang="zh-CN" altLang="en" sz="2000" dirty="0"/>
              <a:t>：</a:t>
            </a:r>
            <a:r>
              <a:rPr lang="zh-CN" altLang="en-US" sz="2000" dirty="0"/>
              <a:t>命中字典的</a:t>
            </a:r>
            <a:r>
              <a:rPr lang="en" altLang="zh-CN" sz="2000" dirty="0" err="1"/>
              <a:t>ocpc</a:t>
            </a:r>
            <a:r>
              <a:rPr lang="zh-CN" altLang="en-US" sz="2000" dirty="0"/>
              <a:t>二阶段的广告，随机将</a:t>
            </a:r>
            <a:r>
              <a:rPr lang="en" altLang="zh-CN" sz="2000" dirty="0" err="1"/>
              <a:t>ocpc</a:t>
            </a:r>
            <a:r>
              <a:rPr lang="zh-CN" altLang="en-US" sz="2000" dirty="0"/>
              <a:t>变换为</a:t>
            </a:r>
            <a:r>
              <a:rPr lang="en" altLang="zh-CN" sz="2000" dirty="0" err="1"/>
              <a:t>ocpm</a:t>
            </a:r>
            <a:r>
              <a:rPr lang="zh-CN" altLang="en" sz="2000" dirty="0"/>
              <a:t>，</a:t>
            </a:r>
            <a:r>
              <a:rPr lang="zh-CN" altLang="en-US" sz="2000" dirty="0"/>
              <a:t>赋值</a:t>
            </a:r>
            <a:r>
              <a:rPr lang="en" altLang="zh-CN" sz="2000" dirty="0" err="1"/>
              <a:t>ocpm_level</a:t>
            </a:r>
            <a:r>
              <a:rPr lang="en" altLang="zh-CN" sz="2000" dirty="0"/>
              <a:t>, </a:t>
            </a:r>
            <a:r>
              <a:rPr lang="en" altLang="zh-CN" sz="2000" dirty="0" err="1"/>
              <a:t>charge_mode</a:t>
            </a:r>
            <a:r>
              <a:rPr lang="zh-CN" altLang="en" sz="2000" dirty="0"/>
              <a:t>，</a:t>
            </a:r>
            <a:r>
              <a:rPr lang="zh-CN" altLang="en-US" sz="2000" dirty="0"/>
              <a:t>统一</a:t>
            </a:r>
            <a:r>
              <a:rPr lang="en" altLang="zh-CN" sz="2000" dirty="0" err="1"/>
              <a:t>ocpc</a:t>
            </a:r>
            <a:r>
              <a:rPr lang="zh-CN" altLang="en-US" sz="2000" dirty="0"/>
              <a:t>和</a:t>
            </a:r>
            <a:r>
              <a:rPr lang="en" altLang="zh-CN" sz="2000" dirty="0" err="1"/>
              <a:t>ocpm</a:t>
            </a:r>
            <a:r>
              <a:rPr lang="zh-CN" altLang="en-US" sz="2000" dirty="0"/>
              <a:t>反馈系数</a:t>
            </a:r>
            <a:r>
              <a:rPr lang="en" altLang="zh-CN" sz="2000" dirty="0" err="1"/>
              <a:t>reach_adjust_coe</a:t>
            </a:r>
            <a:r>
              <a:rPr lang="zh-CN" altLang="en" sz="2000" dirty="0"/>
              <a:t>、</a:t>
            </a:r>
            <a:r>
              <a:rPr lang="en" altLang="zh-CN" sz="2000" dirty="0" err="1"/>
              <a:t>price_adjust_coe</a:t>
            </a:r>
            <a:endParaRPr lang="en" altLang="zh-CN" sz="20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" altLang="zh-CN" sz="20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2000" dirty="0" err="1"/>
              <a:t>transfer_ratio</a:t>
            </a:r>
            <a:r>
              <a:rPr lang="zh-CN" altLang="en" sz="2000" dirty="0"/>
              <a:t>：</a:t>
            </a:r>
            <a:r>
              <a:rPr lang="zh-CN" altLang="en-US" sz="2000" dirty="0"/>
              <a:t>对多个</a:t>
            </a:r>
            <a:r>
              <a:rPr lang="en" altLang="zh-CN" sz="2000" dirty="0"/>
              <a:t>q</a:t>
            </a:r>
            <a:r>
              <a:rPr lang="zh-CN" altLang="en-US" sz="2000" dirty="0"/>
              <a:t>做策略上的调整。调整</a:t>
            </a:r>
            <a:r>
              <a:rPr lang="en" altLang="zh-CN" sz="2000" dirty="0" err="1"/>
              <a:t>ctrq</a:t>
            </a:r>
            <a:r>
              <a:rPr lang="zh-CN" altLang="en" sz="2000" dirty="0"/>
              <a:t>，</a:t>
            </a:r>
            <a:r>
              <a:rPr lang="zh-CN" altLang="en-US" sz="2000" dirty="0"/>
              <a:t>包括分</a:t>
            </a:r>
            <a:r>
              <a:rPr lang="en" altLang="zh-CN" sz="2000" dirty="0" err="1"/>
              <a:t>ori_mt</a:t>
            </a:r>
            <a:r>
              <a:rPr lang="zh-CN" altLang="en-US" sz="2000" dirty="0"/>
              <a:t>调整、分样式调整、分</a:t>
            </a:r>
            <a:r>
              <a:rPr lang="en" altLang="zh-CN" sz="2000" dirty="0" err="1"/>
              <a:t>cokie_brand</a:t>
            </a:r>
            <a:r>
              <a:rPr lang="zh-CN" altLang="en-US" sz="2000" dirty="0"/>
              <a:t>调整、分广告主调整</a:t>
            </a:r>
            <a:r>
              <a:rPr lang="en" altLang="zh-CN" sz="2000" dirty="0" err="1"/>
              <a:t>ctrq</a:t>
            </a:r>
            <a:r>
              <a:rPr lang="zh-CN" altLang="en" sz="2000" dirty="0"/>
              <a:t>、</a:t>
            </a:r>
            <a:r>
              <a:rPr lang="zh-CN" altLang="en-US" sz="2000" dirty="0"/>
              <a:t>新户、游戏客户、详情页、视频广告扶持等</a:t>
            </a:r>
          </a:p>
          <a:p>
            <a:pPr marL="457200" lvl="1" indent="0">
              <a:buNone/>
            </a:pPr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1828800" lvl="4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lang="en" altLang="zh-CN" dirty="0"/>
          </a:p>
          <a:p>
            <a:pPr marL="914400" lvl="2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099102"/>
      </p:ext>
    </p:extLst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lang="en-US" altLang="zh-CN" sz="3200" dirty="0"/>
              <a:t> </a:t>
            </a:r>
            <a:r>
              <a:rPr lang="en-US" altLang="zh-CN" sz="3200" dirty="0" err="1"/>
              <a:t>transfer_ratio</a:t>
            </a:r>
            <a:endParaRPr kumimoji="1"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53" y="1114052"/>
            <a:ext cx="10533947" cy="4049619"/>
          </a:xfrm>
        </p:spPr>
        <p:txBody>
          <a:bodyPr/>
          <a:lstStyle/>
          <a:p>
            <a:pPr marL="457200" lvl="1" indent="0">
              <a:buNone/>
            </a:pPr>
            <a:r>
              <a:rPr kumimoji="1" lang="en-US" altLang="zh-CN" sz="1800" dirty="0"/>
              <a:t>step1:</a:t>
            </a:r>
            <a:r>
              <a:rPr kumimoji="1" lang="zh-CN" altLang="en-US" sz="1800" dirty="0"/>
              <a:t> 根据</a:t>
            </a:r>
            <a:r>
              <a:rPr kumimoji="1" lang="en-US" altLang="zh-CN" sz="1800" dirty="0" err="1"/>
              <a:t>transfer_ratio</a:t>
            </a:r>
            <a:r>
              <a:rPr kumimoji="1" lang="zh-CN" altLang="en-US" sz="1800" dirty="0"/>
              <a:t>调整</a:t>
            </a:r>
            <a:r>
              <a:rPr kumimoji="1" lang="en-US" altLang="zh-CN" sz="1800" dirty="0" err="1"/>
              <a:t>ctrq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1"/>
            <a:r>
              <a:rPr kumimoji="1" lang="en" altLang="zh-CN" sz="1800" dirty="0" err="1"/>
              <a:t>q_value_tmp</a:t>
            </a:r>
            <a:r>
              <a:rPr kumimoji="1" lang="en" altLang="zh-CN" sz="1800" dirty="0"/>
              <a:t> = adv-&gt;</a:t>
            </a:r>
            <a:r>
              <a:rPr kumimoji="1" lang="en" altLang="zh-CN" sz="1800" dirty="0" err="1"/>
              <a:t>orig_ctrq</a:t>
            </a:r>
            <a:r>
              <a:rPr kumimoji="1" lang="en" altLang="zh-CN" sz="1800" dirty="0"/>
              <a:t> / Q_FACTOR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adv-&gt;</a:t>
            </a:r>
            <a:r>
              <a:rPr kumimoji="1" lang="en-US" altLang="zh-CN" sz="1800" dirty="0" err="1"/>
              <a:t>ctrq</a:t>
            </a:r>
            <a:r>
              <a:rPr kumimoji="1" lang="en-US" altLang="zh-CN" sz="1800" dirty="0"/>
              <a:t> = </a:t>
            </a:r>
            <a:r>
              <a:rPr kumimoji="1" lang="en" altLang="zh-CN" sz="1800" dirty="0" err="1"/>
              <a:t>q_value_tmp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</a:t>
            </a:r>
            <a:r>
              <a:rPr kumimoji="1" lang="en" altLang="zh-CN" sz="1800" dirty="0" err="1"/>
              <a:t>q_value_tmp</a:t>
            </a:r>
            <a:r>
              <a:rPr kumimoji="1" lang="en-US" altLang="zh-CN" sz="1800" dirty="0"/>
              <a:t> + </a:t>
            </a:r>
            <a:r>
              <a:rPr kumimoji="1" lang="en-US" altLang="zh-CN" sz="1800" dirty="0" err="1"/>
              <a:t>transfer_ratio</a:t>
            </a:r>
            <a:r>
              <a:rPr kumimoji="1" lang="en-US" altLang="zh-CN" sz="1800" dirty="0"/>
              <a:t> * (1 – </a:t>
            </a:r>
            <a:r>
              <a:rPr kumimoji="1" lang="en" altLang="zh-CN" sz="1800" dirty="0" err="1"/>
              <a:t>q_value_tmp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* </a:t>
            </a:r>
            <a:r>
              <a:rPr kumimoji="1" lang="en" altLang="zh-CN" sz="1800" dirty="0"/>
              <a:t>Q_FACTOR</a:t>
            </a:r>
            <a:endParaRPr kumimoji="1" lang="en-US" altLang="zh-CN" sz="1800" dirty="0"/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/>
              <a:t>step2</a:t>
            </a:r>
            <a:r>
              <a:rPr kumimoji="1" lang="zh-CN" altLang="en-US" sz="1800" dirty="0"/>
              <a:t>：从各种维度来调整</a:t>
            </a:r>
            <a:r>
              <a:rPr kumimoji="1" lang="en" altLang="zh-CN" sz="1800" dirty="0" err="1"/>
              <a:t>ctrq</a:t>
            </a:r>
            <a:r>
              <a:rPr kumimoji="1" lang="zh-CN" altLang="en" sz="1800" dirty="0"/>
              <a:t>，</a:t>
            </a:r>
            <a:r>
              <a:rPr kumimoji="1" lang="zh-CN" altLang="en-US" sz="1800" dirty="0"/>
              <a:t>例如从</a:t>
            </a:r>
            <a:r>
              <a:rPr kumimoji="1" lang="en" altLang="zh-CN" sz="1800" dirty="0" err="1"/>
              <a:t>eplayq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bid_type</a:t>
            </a:r>
            <a:r>
              <a:rPr kumimoji="1" lang="zh-CN" altLang="en-US" sz="1800" dirty="0"/>
              <a:t>、</a:t>
            </a:r>
            <a:r>
              <a:rPr kumimoji="1" lang="en" altLang="zh-CN" sz="1800" dirty="0" err="1"/>
              <a:t>trade_ratio</a:t>
            </a:r>
            <a:r>
              <a:rPr kumimoji="1" lang="zh-CN" altLang="en" sz="1800" dirty="0"/>
              <a:t>、</a:t>
            </a:r>
            <a:r>
              <a:rPr kumimoji="1" lang="en" altLang="zh-CN" sz="1800" dirty="0" err="1"/>
              <a:t>ori_mt</a:t>
            </a:r>
            <a:r>
              <a:rPr kumimoji="1" lang="zh-CN" altLang="en" sz="1800" dirty="0"/>
              <a:t>、</a:t>
            </a:r>
            <a:r>
              <a:rPr kumimoji="1" lang="en" altLang="zh-CN" sz="1800" dirty="0" err="1"/>
              <a:t>cookie_brand</a:t>
            </a:r>
            <a:r>
              <a:rPr kumimoji="1" lang="zh-CN" altLang="en" sz="1800" dirty="0"/>
              <a:t>、</a:t>
            </a:r>
            <a:r>
              <a:rPr kumimoji="1" lang="en" altLang="zh-CN" sz="1800" dirty="0" err="1"/>
              <a:t>userid_category</a:t>
            </a:r>
            <a:r>
              <a:rPr kumimoji="1" lang="zh-CN" altLang="en-US" sz="1800" dirty="0"/>
              <a:t>等其它维度来调整</a:t>
            </a:r>
            <a:r>
              <a:rPr kumimoji="1" lang="en" altLang="zh-CN" sz="1800" dirty="0" err="1"/>
              <a:t>ctrq</a:t>
            </a:r>
            <a:endParaRPr kumimoji="1" lang="en" altLang="zh-CN" sz="1800" dirty="0"/>
          </a:p>
          <a:p>
            <a:pPr lvl="1"/>
            <a:endParaRPr kumimoji="1" lang="en-US" altLang="zh-CN" sz="1800" dirty="0"/>
          </a:p>
          <a:p>
            <a:pPr lvl="1"/>
            <a:r>
              <a:rPr kumimoji="1" lang="en-US" altLang="zh-CN" sz="1800" dirty="0"/>
              <a:t>step3:</a:t>
            </a:r>
            <a:r>
              <a:rPr kumimoji="1" lang="zh-CN" altLang="en-US" sz="1800" dirty="0"/>
              <a:t>  </a:t>
            </a:r>
            <a:r>
              <a:rPr kumimoji="1" lang="en-US" altLang="zh-CN" sz="1800" dirty="0"/>
              <a:t>score</a:t>
            </a:r>
            <a:r>
              <a:rPr kumimoji="1" lang="zh-CN" altLang="en-US" sz="1800" dirty="0"/>
              <a:t>计算：对</a:t>
            </a:r>
            <a:r>
              <a:rPr kumimoji="1" lang="en-US" altLang="zh-CN" sz="1800" dirty="0" err="1"/>
              <a:t>cpm</a:t>
            </a:r>
            <a:r>
              <a:rPr kumimoji="1" lang="zh-CN" altLang="en-US" sz="1800" dirty="0"/>
              <a:t>广告和非</a:t>
            </a:r>
            <a:r>
              <a:rPr kumimoji="1" lang="en-US" altLang="zh-CN" sz="1800" dirty="0" err="1"/>
              <a:t>cpm</a:t>
            </a:r>
            <a:r>
              <a:rPr kumimoji="1" lang="zh-CN" altLang="en-US" sz="1800" dirty="0"/>
              <a:t>广告分别计算</a:t>
            </a:r>
            <a:r>
              <a:rPr kumimoji="1" lang="en-US" altLang="zh-CN" sz="1800" dirty="0" err="1"/>
              <a:t>pricesort_score</a:t>
            </a:r>
            <a:r>
              <a:rPr kumimoji="1" lang="zh-CN" altLang="en-US" sz="1800" dirty="0"/>
              <a:t>和</a:t>
            </a:r>
            <a:r>
              <a:rPr kumimoji="1" lang="en" altLang="zh-CN" sz="1800" dirty="0" err="1"/>
              <a:t>multarget_pricesort_score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对于</a:t>
            </a:r>
            <a:r>
              <a:rPr kumimoji="1" lang="en-US" altLang="zh-CN" sz="1800" dirty="0" err="1"/>
              <a:t>cpm</a:t>
            </a:r>
            <a:r>
              <a:rPr kumimoji="1" lang="zh-CN" altLang="en-US" sz="1800" dirty="0"/>
              <a:t>广告：</a:t>
            </a:r>
            <a:r>
              <a:rPr kumimoji="1" lang="en-US" altLang="zh-CN" sz="1800" dirty="0" err="1"/>
              <a:t>pricesort_score</a:t>
            </a:r>
            <a:r>
              <a:rPr kumimoji="1" lang="en-US" altLang="zh-CN" sz="1800" dirty="0"/>
              <a:t> = bid * (Q_FACTOR / 10000)</a:t>
            </a:r>
          </a:p>
          <a:p>
            <a:pPr lvl="1"/>
            <a:r>
              <a:rPr kumimoji="1" lang="en-US" altLang="zh-CN" sz="1800" dirty="0"/>
              <a:t>		</a:t>
            </a:r>
            <a:r>
              <a:rPr kumimoji="1" lang="zh-CN" altLang="en-US" sz="1800" dirty="0"/>
              <a:t>     </a:t>
            </a:r>
            <a:r>
              <a:rPr kumimoji="1" lang="en-US" altLang="zh-CN" sz="1800" dirty="0" err="1"/>
              <a:t>multarget_pricesort_score</a:t>
            </a:r>
            <a:r>
              <a:rPr kumimoji="1" lang="en-US" altLang="zh-CN" sz="1800" dirty="0"/>
              <a:t> = bid * (Q_FACTOR / 10000)  - </a:t>
            </a:r>
            <a:r>
              <a:rPr kumimoji="1" lang="en-US" altLang="zh-CN" sz="1800" dirty="0" err="1"/>
              <a:t>ue_loss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对于非</a:t>
            </a:r>
            <a:r>
              <a:rPr kumimoji="1" lang="en-US" altLang="zh-CN" sz="1800" dirty="0" err="1"/>
              <a:t>cpm</a:t>
            </a:r>
            <a:r>
              <a:rPr kumimoji="1" lang="zh-CN" altLang="en-US" sz="1800" dirty="0"/>
              <a:t>广告：</a:t>
            </a:r>
          </a:p>
          <a:p>
            <a:pPr lvl="1"/>
            <a:r>
              <a:rPr kumimoji="1" lang="zh-CN" altLang="en-US" sz="1800" dirty="0"/>
              <a:t>		</a:t>
            </a:r>
            <a:r>
              <a:rPr kumimoji="1" lang="en-US" altLang="zh-CN" sz="1800" dirty="0" err="1"/>
              <a:t>pricesort_q</a:t>
            </a:r>
            <a:r>
              <a:rPr kumimoji="1" lang="en-US" altLang="zh-CN" sz="1800" dirty="0"/>
              <a:t> = (</a:t>
            </a:r>
            <a:r>
              <a:rPr kumimoji="1" lang="en-US" altLang="zh-CN" sz="1800" dirty="0" err="1"/>
              <a:t>ctrq</a:t>
            </a:r>
            <a:r>
              <a:rPr kumimoji="1" lang="en-US" altLang="zh-CN" sz="1800" dirty="0"/>
              <a:t>/10)^</a:t>
            </a:r>
            <a:r>
              <a:rPr kumimoji="1" lang="en-US" altLang="zh-CN" sz="1800" dirty="0" err="1"/>
              <a:t>q_t_value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		</a:t>
            </a:r>
            <a:r>
              <a:rPr kumimoji="1" lang="en-US" altLang="zh-CN" sz="1800" dirty="0" err="1"/>
              <a:t>pricesort_score</a:t>
            </a:r>
            <a:r>
              <a:rPr kumimoji="1" lang="en-US" altLang="zh-CN" sz="1800" dirty="0"/>
              <a:t> = </a:t>
            </a:r>
            <a:r>
              <a:rPr kumimoji="1" lang="en-US" altLang="zh-CN" sz="1800" dirty="0" err="1"/>
              <a:t>pricesort_q</a:t>
            </a:r>
            <a:r>
              <a:rPr kumimoji="1" lang="en-US" altLang="zh-CN" sz="1800" dirty="0"/>
              <a:t> * bid</a:t>
            </a:r>
          </a:p>
          <a:p>
            <a:pPr lvl="1"/>
            <a:r>
              <a:rPr kumimoji="1" lang="en-US" altLang="zh-CN" sz="1800" dirty="0"/>
              <a:t>		</a:t>
            </a:r>
            <a:r>
              <a:rPr kumimoji="1" lang="en-US" altLang="zh-CN" sz="1800" dirty="0" err="1"/>
              <a:t>multarget_pricesort_score</a:t>
            </a:r>
            <a:r>
              <a:rPr kumimoji="1" lang="en-US" altLang="zh-CN" sz="1800" dirty="0"/>
              <a:t> = </a:t>
            </a:r>
            <a:r>
              <a:rPr kumimoji="1" lang="en-US" altLang="zh-CN" sz="1800" dirty="0" err="1"/>
              <a:t>pricesort_q</a:t>
            </a:r>
            <a:r>
              <a:rPr kumimoji="1" lang="en-US" altLang="zh-CN" sz="1800" dirty="0"/>
              <a:t> * bid - </a:t>
            </a:r>
            <a:r>
              <a:rPr kumimoji="1" lang="en-US" altLang="zh-CN" sz="1800" dirty="0" err="1"/>
              <a:t>ue_loss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		</a:t>
            </a:r>
            <a:r>
              <a:rPr kumimoji="1" lang="en-US" altLang="zh-CN" sz="1800" dirty="0" err="1"/>
              <a:t>ue_loss</a:t>
            </a:r>
            <a:r>
              <a:rPr kumimoji="1" lang="en-US" altLang="zh-CN" sz="1800" dirty="0"/>
              <a:t> = </a:t>
            </a:r>
            <a:r>
              <a:rPr kumimoji="1" lang="en-US" altLang="zh-CN" sz="1800" dirty="0" err="1"/>
              <a:t>cpm_ue_thresh</a:t>
            </a:r>
            <a:r>
              <a:rPr kumimoji="1" lang="en-US" altLang="zh-CN" sz="1800" dirty="0"/>
              <a:t> - </a:t>
            </a:r>
            <a:r>
              <a:rPr kumimoji="1" lang="en-US" altLang="zh-CN" sz="1800" dirty="0" err="1"/>
              <a:t>wctr</a:t>
            </a:r>
            <a:r>
              <a:rPr kumimoji="1" lang="en-US" altLang="zh-CN" sz="1800" dirty="0"/>
              <a:t> * </a:t>
            </a:r>
            <a:r>
              <a:rPr kumimoji="1" lang="en-US" altLang="zh-CN" sz="1800" dirty="0" err="1"/>
              <a:t>multarget_ctr_pricesort_ctrq</a:t>
            </a:r>
            <a:r>
              <a:rPr kumimoji="1" lang="en-US" altLang="zh-CN" sz="1800" dirty="0"/>
              <a:t> - </a:t>
            </a:r>
            <a:r>
              <a:rPr kumimoji="1" lang="en-US" altLang="zh-CN" sz="1800" dirty="0" err="1"/>
              <a:t>wclkq</a:t>
            </a:r>
            <a:r>
              <a:rPr kumimoji="1" lang="en-US" altLang="zh-CN" sz="1800" dirty="0"/>
              <a:t> * </a:t>
            </a:r>
            <a:r>
              <a:rPr kumimoji="1" lang="en-US" altLang="zh-CN" sz="1800" dirty="0" err="1"/>
              <a:t>pricesort_clkq</a:t>
            </a:r>
            <a:r>
              <a:rPr kumimoji="1" lang="en-US" altLang="zh-CN" sz="1800" dirty="0"/>
              <a:t> * </a:t>
            </a:r>
            <a:r>
              <a:rPr kumimoji="1" lang="en-US" altLang="zh-CN" sz="1800" dirty="0" err="1"/>
              <a:t>multarget_clkq_pricesort_ctrq</a:t>
            </a:r>
            <a:endParaRPr kumimoji="1" lang="en-US" altLang="zh-CN" sz="1800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1828800" lvl="4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lang="en" altLang="zh-CN" dirty="0"/>
          </a:p>
          <a:p>
            <a:pPr marL="914400" lvl="2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3122814"/>
      </p:ext>
    </p:extLst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kumimoji="1" lang="en-US" altLang="zh-CN" sz="3200" dirty="0" err="1"/>
              <a:t>smart_bid</a:t>
            </a:r>
            <a:endParaRPr kumimoji="1"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875"/>
            <a:ext cx="12095018" cy="1292972"/>
          </a:xfrm>
          <a:solidFill>
            <a:schemeClr val="bg1"/>
          </a:solidFill>
        </p:spPr>
        <p:txBody>
          <a:bodyPr/>
          <a:lstStyle/>
          <a:p>
            <a:pPr marL="57150" indent="0">
              <a:buNone/>
            </a:pPr>
            <a:endParaRPr kumimoji="1" lang="en-US" altLang="zh-CN" b="1" dirty="0"/>
          </a:p>
          <a:p>
            <a:pPr marL="57150" indent="0">
              <a:buNone/>
            </a:pPr>
            <a:endParaRPr kumimoji="1" lang="en-US" altLang="zh-CN" b="1" dirty="0"/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" altLang="zh-CN" sz="1800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2C9725-3ABA-9748-9A89-C0186D0BCF79}"/>
              </a:ext>
            </a:extLst>
          </p:cNvPr>
          <p:cNvSpPr/>
          <p:nvPr/>
        </p:nvSpPr>
        <p:spPr>
          <a:xfrm>
            <a:off x="952994" y="1424361"/>
            <a:ext cx="1018902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user_smart_bid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跳过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cpm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和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ocpc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二阶段广告，根据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src_id&amp;mt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是否是程序化创意广告、当前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hour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调整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bid_ratio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进而调整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bid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更新计费排序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ocpc_bid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对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ocpc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二阶段广告出价进行调整，读取配置并设置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ocpc_bid_ratio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根据分样式、分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os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激励视频、程序化创意等调整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ocpc_bid_ratio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进而调整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bid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更新计费排序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convq_smart_bid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跳过非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ocpc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广告，根据函数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get_convq_bid_ratio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获取当前的调价系数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convq_bid_ratio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计算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bid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更新排序和计价分数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ocpc_deep_obid_pk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深转成本优化，</a:t>
            </a:r>
            <a:r>
              <a:rPr lang="zh-CN" altLang="en-US" sz="2000" dirty="0">
                <a:solidFill>
                  <a:srgbClr val="3572B0"/>
                </a:solidFill>
                <a:latin typeface="Arial" panose="020B0604020202020204" pitchFamily="34" charset="0"/>
                <a:hlinkClick r:id="rId3"/>
              </a:rPr>
              <a:t>这里是详细介绍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，大体是先计算浅层成本和深层成本，然后融合计算出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bid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最后利用深度反馈系数记性调价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anti_virtual_bid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已弃用，根据超投反作弊基础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bid 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anti_reason_bid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和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bid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修改时间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anti_mod_time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来修正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adv-&gt;bid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set_rrate_bid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使用现金比例进行调价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preconvq_bid_ratio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计算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preconvq_bid_ratio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进行调价</a:t>
            </a:r>
            <a:endParaRPr lang="zh-CN" altLang="en-US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68243"/>
      </p:ext>
    </p:extLst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lang="en-US" altLang="zh-CN" sz="3200" spc="300" dirty="0">
                <a:latin typeface="微软雅黑"/>
                <a:ea typeface="微软雅黑"/>
              </a:rPr>
              <a:t>filter</a:t>
            </a:r>
            <a:endParaRPr kumimoji="1"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2" y="931172"/>
            <a:ext cx="10533947" cy="5580464"/>
          </a:xfrm>
        </p:spPr>
        <p:txBody>
          <a:bodyPr/>
          <a:lstStyle/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812CFC-E988-DE46-827D-BE1F3CAB70F1}"/>
              </a:ext>
            </a:extLst>
          </p:cNvPr>
          <p:cNvSpPr/>
          <p:nvPr/>
        </p:nvSpPr>
        <p:spPr>
          <a:xfrm>
            <a:off x="596882" y="1279888"/>
            <a:ext cx="112032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cuid_refresh_control_ad_filter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刷次优化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调整广告出现位置，当有下一刷并且该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ideaid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在当前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cmatch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的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cpm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比在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545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上相对表现低于阈值时，将该广告过滤掉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process_cache_redis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已弃用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video_cpv_filter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过滤视频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cpv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广告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blacklist_status_filter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黑名单过滤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thr_filter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通过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cpm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排序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根据行业低于、样式等设定不同的门槛，对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cpm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ctr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对低于阈值的广告进行过滤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roi_status_filter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根据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roi_status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所处的状态决定是否需要过滤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new_user_add_filter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新户不出广告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mt_filter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基础物料样式过滤，读取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show_control_exp.conf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配置文件，文件中声明了各个数据源和对应的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mt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样式，然后将不匹配的样式过滤掉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newstyle_mt_filter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组件样式物料过滤，读取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show_control_exp.conf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配置文件，文件中声明了各个数据源和对应的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newstyle_show_mt_list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样式组合相关，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list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中声明的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mt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才能组合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channel_trade_filter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渠道行业过滤，如果广告行业与当前频道不符合就过滤</a:t>
            </a:r>
            <a:endParaRPr lang="zh-CN" altLang="en-US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65440"/>
      </p:ext>
    </p:extLst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lang="en-US" altLang="zh-CN" sz="3200" spc="300" dirty="0">
                <a:latin typeface="微软雅黑"/>
                <a:ea typeface="微软雅黑"/>
              </a:rPr>
              <a:t>filter</a:t>
            </a:r>
            <a:endParaRPr kumimoji="1"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82" y="931172"/>
            <a:ext cx="10533947" cy="5580464"/>
          </a:xfrm>
        </p:spPr>
        <p:txBody>
          <a:bodyPr/>
          <a:lstStyle/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812CFC-E988-DE46-827D-BE1F3CAB70F1}"/>
              </a:ext>
            </a:extLst>
          </p:cNvPr>
          <p:cNvSpPr/>
          <p:nvPr/>
        </p:nvSpPr>
        <p:spPr>
          <a:xfrm>
            <a:off x="596882" y="1388745"/>
            <a:ext cx="11203232" cy="436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intentkeyword_roi_filter</a:t>
            </a:r>
            <a:r>
              <a:rPr lang="zh-CN" altLang="en" sz="2000" dirty="0"/>
              <a:t>：</a:t>
            </a:r>
            <a:r>
              <a:rPr lang="zh-CN" altLang="en-US" sz="2000" dirty="0"/>
              <a:t>针对意图词的</a:t>
            </a:r>
            <a:r>
              <a:rPr lang="en" altLang="zh-CN" sz="2000" dirty="0" err="1"/>
              <a:t>roiq</a:t>
            </a:r>
            <a:r>
              <a:rPr lang="zh-CN" altLang="en-US" sz="2000" dirty="0"/>
              <a:t>进行过滤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eplayq_filter</a:t>
            </a:r>
            <a:r>
              <a:rPr lang="zh-CN" altLang="en" sz="2000" dirty="0"/>
              <a:t>：</a:t>
            </a:r>
            <a:r>
              <a:rPr lang="zh-CN" altLang="en-US" sz="2000" dirty="0"/>
              <a:t>针对</a:t>
            </a:r>
            <a:r>
              <a:rPr lang="en" altLang="zh-CN" sz="2000" dirty="0" err="1"/>
              <a:t>eplayq</a:t>
            </a:r>
            <a:r>
              <a:rPr lang="zh-CN" altLang="en-US" sz="2000" dirty="0"/>
              <a:t>进行过滤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unit_roi_filter</a:t>
            </a:r>
            <a:r>
              <a:rPr lang="zh-CN" altLang="en" sz="2000" dirty="0"/>
              <a:t>：</a:t>
            </a:r>
            <a:r>
              <a:rPr lang="en" altLang="zh-CN" sz="2000" dirty="0"/>
              <a:t>unit</a:t>
            </a:r>
            <a:r>
              <a:rPr lang="zh-CN" altLang="en-US" sz="2000" dirty="0"/>
              <a:t>的</a:t>
            </a:r>
            <a:r>
              <a:rPr lang="en" altLang="zh-CN" sz="2000" dirty="0" err="1"/>
              <a:t>roiq</a:t>
            </a:r>
            <a:r>
              <a:rPr lang="zh-CN" altLang="en-US" sz="2000" dirty="0"/>
              <a:t>过滤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unit_ctr_filter</a:t>
            </a:r>
            <a:r>
              <a:rPr lang="zh-CN" altLang="en" sz="2000" dirty="0"/>
              <a:t>：</a:t>
            </a:r>
            <a:r>
              <a:rPr lang="en" altLang="zh-CN" sz="2000" dirty="0"/>
              <a:t>unit</a:t>
            </a:r>
            <a:r>
              <a:rPr lang="zh-CN" altLang="en-US" sz="2000" dirty="0"/>
              <a:t>的</a:t>
            </a:r>
            <a:r>
              <a:rPr lang="en" altLang="zh-CN" sz="2000" dirty="0" err="1"/>
              <a:t>ctrq</a:t>
            </a:r>
            <a:r>
              <a:rPr lang="zh-CN" altLang="en-US" sz="2000" dirty="0"/>
              <a:t>过滤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cold_boot_ad_filter</a:t>
            </a:r>
            <a:r>
              <a:rPr lang="zh-CN" altLang="en" sz="2000" dirty="0"/>
              <a:t>：</a:t>
            </a:r>
            <a:r>
              <a:rPr lang="zh-CN" altLang="en-US" sz="2000" dirty="0"/>
              <a:t>冷启广告退场，根据</a:t>
            </a:r>
            <a:r>
              <a:rPr lang="en" altLang="zh-CN" sz="2000" dirty="0" err="1"/>
              <a:t>eshow</a:t>
            </a:r>
            <a:r>
              <a:rPr lang="zh-CN" altLang="en" sz="2000" dirty="0"/>
              <a:t>、</a:t>
            </a:r>
            <a:r>
              <a:rPr lang="en" altLang="zh-CN" sz="2000" dirty="0"/>
              <a:t>conv</a:t>
            </a:r>
            <a:r>
              <a:rPr lang="zh-CN" altLang="en" sz="2000" dirty="0"/>
              <a:t>、</a:t>
            </a:r>
            <a:r>
              <a:rPr lang="en" altLang="zh-CN" sz="2000" dirty="0" err="1"/>
              <a:t>ctr-cvr</a:t>
            </a:r>
            <a:r>
              <a:rPr lang="zh-CN" altLang="en-US" sz="2000" dirty="0"/>
              <a:t>退场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dislike_clk_count_filter</a:t>
            </a:r>
            <a:r>
              <a:rPr lang="zh-CN" altLang="en" sz="2000" dirty="0"/>
              <a:t>：</a:t>
            </a:r>
            <a:r>
              <a:rPr lang="zh-CN" altLang="en-US" sz="2000" dirty="0"/>
              <a:t>根据未过期的</a:t>
            </a:r>
            <a:r>
              <a:rPr lang="en" altLang="zh-CN" sz="2000" dirty="0"/>
              <a:t>dislike</a:t>
            </a:r>
            <a:r>
              <a:rPr lang="zh-CN" altLang="en-US" sz="2000" dirty="0"/>
              <a:t>时间信息，如果</a:t>
            </a:r>
            <a:r>
              <a:rPr lang="en" altLang="zh-CN" sz="2000" dirty="0"/>
              <a:t>dislike</a:t>
            </a:r>
            <a:r>
              <a:rPr lang="zh-CN" altLang="en-US" sz="2000" dirty="0"/>
              <a:t>密度达到阈值则不出广告（一天</a:t>
            </a:r>
            <a:r>
              <a:rPr lang="en" altLang="zh-CN" sz="2000" dirty="0"/>
              <a:t>dislike5</a:t>
            </a:r>
            <a:r>
              <a:rPr lang="zh-CN" altLang="en-US" sz="2000" dirty="0"/>
              <a:t>次则</a:t>
            </a:r>
            <a:r>
              <a:rPr lang="en-US" altLang="zh-CN" sz="2000" dirty="0"/>
              <a:t>7</a:t>
            </a:r>
            <a:r>
              <a:rPr lang="zh-CN" altLang="en-US" sz="2000" dirty="0"/>
              <a:t>天不出广告），对于过期了的</a:t>
            </a:r>
            <a:r>
              <a:rPr lang="en" altLang="zh-CN" sz="2000" dirty="0"/>
              <a:t>dislike</a:t>
            </a:r>
            <a:r>
              <a:rPr lang="zh-CN" altLang="en-US" sz="2000" dirty="0"/>
              <a:t>时间信息，进行概率展现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" altLang="zh-CN" sz="2000" dirty="0"/>
              <a:t>k12_whitelist_filter</a:t>
            </a:r>
            <a:r>
              <a:rPr lang="zh-CN" altLang="en" sz="2000" dirty="0"/>
              <a:t>：</a:t>
            </a:r>
            <a:r>
              <a:rPr lang="en" altLang="zh-CN" sz="2000" dirty="0"/>
              <a:t>k12</a:t>
            </a:r>
            <a:r>
              <a:rPr lang="zh-CN" altLang="en-US" sz="2000" dirty="0"/>
              <a:t>白名单，根据</a:t>
            </a:r>
            <a:r>
              <a:rPr lang="en" altLang="zh-CN" sz="2000" dirty="0" err="1"/>
              <a:t>srcid</a:t>
            </a:r>
            <a:r>
              <a:rPr lang="zh-CN" altLang="en" sz="2000" dirty="0"/>
              <a:t>、</a:t>
            </a:r>
            <a:r>
              <a:rPr lang="en" altLang="zh-CN" sz="2000" dirty="0" err="1"/>
              <a:t>unitid</a:t>
            </a:r>
            <a:r>
              <a:rPr lang="zh-CN" altLang="en-US" sz="2000" dirty="0"/>
              <a:t>过滤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" altLang="zh-CN" sz="2000" dirty="0"/>
              <a:t>dislike_trade1_probility_filter</a:t>
            </a:r>
            <a:r>
              <a:rPr lang="zh-CN" altLang="en" sz="2000" dirty="0"/>
              <a:t>：</a:t>
            </a:r>
            <a:r>
              <a:rPr lang="zh-CN" altLang="en-US" sz="2000" dirty="0"/>
              <a:t>如果命中</a:t>
            </a:r>
            <a:r>
              <a:rPr lang="en" altLang="zh-CN" sz="2000" dirty="0"/>
              <a:t>dislike</a:t>
            </a:r>
            <a:r>
              <a:rPr lang="zh-CN" altLang="en-US" sz="2000" dirty="0"/>
              <a:t>的一级行业，依概率（</a:t>
            </a:r>
            <a:r>
              <a:rPr lang="en-US" altLang="zh-CN" sz="2000" dirty="0"/>
              <a:t>0.5</a:t>
            </a:r>
            <a:r>
              <a:rPr lang="zh-CN" altLang="en-US" sz="2000" dirty="0"/>
              <a:t>）删除广告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" altLang="zh-CN" sz="2000" dirty="0"/>
              <a:t>k12flq_thrd_filter</a:t>
            </a:r>
            <a:r>
              <a:rPr lang="zh-CN" altLang="en" sz="2000" dirty="0"/>
              <a:t>：</a:t>
            </a:r>
            <a:r>
              <a:rPr lang="zh-CN" altLang="en-US" sz="2000" dirty="0"/>
              <a:t>已弃用，根据</a:t>
            </a:r>
            <a:r>
              <a:rPr lang="en" altLang="zh-CN" sz="2000" dirty="0" err="1"/>
              <a:t>src_id</a:t>
            </a:r>
            <a:r>
              <a:rPr lang="zh-CN" altLang="en-US" sz="2000" dirty="0"/>
              <a:t>和</a:t>
            </a:r>
            <a:r>
              <a:rPr lang="en" altLang="zh-CN" sz="2000" dirty="0" err="1"/>
              <a:t>flq</a:t>
            </a:r>
            <a:r>
              <a:rPr lang="zh-CN" altLang="en-US" sz="2000" dirty="0"/>
              <a:t>过滤</a:t>
            </a:r>
            <a:r>
              <a:rPr lang="en" altLang="zh-CN" sz="2000" dirty="0"/>
              <a:t>k12</a:t>
            </a:r>
            <a:r>
              <a:rPr lang="zh-CN" altLang="en-US" sz="2000" dirty="0"/>
              <a:t>广告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feedroiq_credit_filter</a:t>
            </a:r>
            <a:r>
              <a:rPr lang="zh-CN" altLang="en" sz="2000" dirty="0"/>
              <a:t>：</a:t>
            </a:r>
            <a:r>
              <a:rPr lang="zh-CN" altLang="en-US" sz="2000" dirty="0"/>
              <a:t>过滤</a:t>
            </a:r>
            <a:r>
              <a:rPr lang="en" altLang="zh-CN" sz="2000" dirty="0" err="1"/>
              <a:t>src_id</a:t>
            </a:r>
            <a:r>
              <a:rPr lang="zh-CN" altLang="en-US" sz="2000" dirty="0"/>
              <a:t>不在</a:t>
            </a:r>
            <a:r>
              <a:rPr lang="en" altLang="zh-CN" sz="2000" dirty="0" err="1"/>
              <a:t>feedroiq_credit_filter_srcids</a:t>
            </a:r>
            <a:r>
              <a:rPr lang="zh-CN" altLang="en-US" sz="2000" dirty="0"/>
              <a:t>中的授信广告</a:t>
            </a:r>
            <a:endParaRPr lang="en-US" altLang="zh-CN" sz="2000" dirty="0"/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" altLang="zh-CN" b="1" dirty="0" err="1"/>
              <a:t>refresh_state_count_filter</a:t>
            </a:r>
            <a:r>
              <a:rPr lang="zh-CN" altLang="en" dirty="0"/>
              <a:t>：</a:t>
            </a:r>
            <a:r>
              <a:rPr lang="zh-CN" altLang="en-US" dirty="0"/>
              <a:t>在某些刷新方式与刷次下，对某些行业</a:t>
            </a:r>
            <a:r>
              <a:rPr lang="en-US" altLang="zh-CN" dirty="0"/>
              <a:t>/</a:t>
            </a:r>
            <a:r>
              <a:rPr lang="zh-CN" altLang="en-US" dirty="0"/>
              <a:t>主体</a:t>
            </a:r>
            <a:r>
              <a:rPr lang="en-US" altLang="zh-CN" dirty="0"/>
              <a:t>/</a:t>
            </a:r>
            <a:r>
              <a:rPr lang="zh-CN" altLang="en-US" dirty="0"/>
              <a:t>账户进行过滤，风险广告控制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764910"/>
      </p:ext>
    </p:extLst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lang="en-US" altLang="zh-CN" sz="3200" spc="300" dirty="0" err="1">
                <a:latin typeface="微软雅黑"/>
                <a:ea typeface="微软雅黑"/>
              </a:rPr>
              <a:t>budget_control</a:t>
            </a:r>
            <a:r>
              <a:rPr lang="zh-CN" altLang="en-US" sz="3200" spc="300" dirty="0">
                <a:latin typeface="微软雅黑"/>
                <a:ea typeface="微软雅黑"/>
              </a:rPr>
              <a:t> </a:t>
            </a:r>
            <a:r>
              <a:rPr lang="en-US" altLang="zh-CN" sz="3200" spc="300" dirty="0">
                <a:latin typeface="微软雅黑"/>
                <a:ea typeface="微软雅黑"/>
              </a:rPr>
              <a:t>&amp;</a:t>
            </a:r>
            <a:r>
              <a:rPr lang="zh-CN" altLang="en-US" sz="3200" spc="300" dirty="0">
                <a:latin typeface="微软雅黑"/>
                <a:ea typeface="微软雅黑"/>
              </a:rPr>
              <a:t> </a:t>
            </a:r>
            <a:r>
              <a:rPr lang="en-US" altLang="zh-CN" sz="3200" spc="300" dirty="0" err="1">
                <a:latin typeface="微软雅黑"/>
                <a:ea typeface="微软雅黑"/>
              </a:rPr>
              <a:t>dedup</a:t>
            </a:r>
            <a:endParaRPr kumimoji="1"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26" y="777875"/>
            <a:ext cx="11721562" cy="6116761"/>
          </a:xfrm>
        </p:spPr>
        <p:txBody>
          <a:bodyPr/>
          <a:lstStyle/>
          <a:p>
            <a:r>
              <a:rPr lang="en-US" altLang="zh-CN" b="1" spc="300" dirty="0" err="1">
                <a:latin typeface="+mj-ea"/>
                <a:ea typeface="+mj-ea"/>
              </a:rPr>
              <a:t>budget_control</a:t>
            </a:r>
            <a:r>
              <a:rPr lang="en-US" altLang="zh-CN" b="1" spc="300" dirty="0">
                <a:latin typeface="+mj-ea"/>
                <a:ea typeface="+mj-ea"/>
              </a:rPr>
              <a:t>:</a:t>
            </a:r>
            <a:endParaRPr lang="en-US" altLang="zh-CN" b="1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zh-CN" altLang="en-US" dirty="0"/>
              <a:t>作用：过滤超预算的广告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dirty="0" err="1"/>
              <a:t>over_charge_control</a:t>
            </a:r>
            <a:r>
              <a:rPr lang="en-US" altLang="zh-CN" dirty="0"/>
              <a:t>:</a:t>
            </a:r>
            <a:r>
              <a:rPr lang="zh-CN" altLang="en-US" dirty="0"/>
              <a:t> 匀速消费</a:t>
            </a:r>
            <a:r>
              <a:rPr lang="en-US" altLang="zh-CN" dirty="0"/>
              <a:t>,</a:t>
            </a:r>
            <a:r>
              <a:rPr lang="zh-CN" altLang="en-US" dirty="0"/>
              <a:t>针对</a:t>
            </a:r>
            <a:r>
              <a:rPr lang="en-US" altLang="zh-CN" dirty="0" err="1"/>
              <a:t>ocpx</a:t>
            </a:r>
            <a:r>
              <a:rPr lang="zh-CN" altLang="en-US" dirty="0"/>
              <a:t>二阶段广告</a:t>
            </a:r>
            <a:endParaRPr lang="en" altLang="zh-CN" dirty="0"/>
          </a:p>
          <a:p>
            <a:pPr lvl="2">
              <a:buClr>
                <a:schemeClr val="tx1"/>
              </a:buClr>
            </a:pPr>
            <a:r>
              <a:rPr lang="zh-CN" altLang="en-US" sz="2000" dirty="0"/>
              <a:t>根据广告的计费延迟时间、当天投放总时间、消费速度来预估一个剩余消费空间</a:t>
            </a:r>
            <a:endParaRPr lang="en" altLang="zh-CN" sz="2000" dirty="0"/>
          </a:p>
          <a:p>
            <a:pPr lvl="2">
              <a:buClr>
                <a:schemeClr val="tx1"/>
              </a:buClr>
            </a:pPr>
            <a:r>
              <a:rPr lang="zh-CN" altLang="en-US" sz="2000" dirty="0"/>
              <a:t>利用 剩余预算（取</a:t>
            </a:r>
            <a:r>
              <a:rPr lang="en" altLang="zh-CN" sz="2000" dirty="0"/>
              <a:t>User</a:t>
            </a:r>
            <a:r>
              <a:rPr lang="zh-CN" altLang="en-US" sz="2000" dirty="0"/>
              <a:t>和</a:t>
            </a:r>
            <a:r>
              <a:rPr lang="en" altLang="zh-CN" sz="2000" dirty="0"/>
              <a:t>plan</a:t>
            </a:r>
            <a:r>
              <a:rPr lang="zh-CN" altLang="en-US" sz="2000" dirty="0"/>
              <a:t>两个剩余预算的</a:t>
            </a:r>
            <a:r>
              <a:rPr lang="en" altLang="zh-CN" sz="2000" dirty="0"/>
              <a:t>max</a:t>
            </a:r>
            <a:r>
              <a:rPr lang="zh-CN" altLang="en" sz="2000" dirty="0"/>
              <a:t>）*</a:t>
            </a:r>
            <a:r>
              <a:rPr lang="zh-CN" altLang="en-US" sz="2000" dirty="0"/>
              <a:t>调节因子</a:t>
            </a:r>
            <a:r>
              <a:rPr lang="en-US" altLang="zh-CN" sz="2000" dirty="0"/>
              <a:t>/</a:t>
            </a:r>
            <a:r>
              <a:rPr lang="zh-CN" altLang="en" sz="2000" dirty="0"/>
              <a:t>剩余</a:t>
            </a:r>
            <a:r>
              <a:rPr lang="zh-CN" altLang="en-US" sz="2000" dirty="0"/>
              <a:t>消费空间</a:t>
            </a:r>
            <a:r>
              <a:rPr lang="en" altLang="zh-CN" sz="2000" dirty="0"/>
              <a:t> </a:t>
            </a:r>
            <a:r>
              <a:rPr lang="zh-CN" altLang="en-US" sz="2000" dirty="0"/>
              <a:t>预估一个广告展现的概率</a:t>
            </a:r>
            <a:endParaRPr lang="en-US" altLang="zh-CN" sz="2000" dirty="0"/>
          </a:p>
          <a:p>
            <a:pPr lvl="2">
              <a:buClr>
                <a:schemeClr val="tx1"/>
              </a:buClr>
            </a:pPr>
            <a:r>
              <a:rPr lang="zh-CN" altLang="en-US" sz="2000" dirty="0"/>
              <a:t>根据概率判断是否过滤</a:t>
            </a:r>
            <a:endParaRPr lang="en" altLang="zh-CN" sz="2000" dirty="0"/>
          </a:p>
          <a:p>
            <a:pPr marL="457200" lvl="1" indent="0">
              <a:buNone/>
            </a:pPr>
            <a:endParaRPr lang="en" altLang="zh-CN" dirty="0"/>
          </a:p>
          <a:p>
            <a:pPr marL="457200" lvl="1" indent="0">
              <a:buNone/>
            </a:pPr>
            <a:r>
              <a:rPr kumimoji="1" lang="en-US" altLang="zh-CN" sz="1600" dirty="0"/>
              <a:t>	</a:t>
            </a:r>
          </a:p>
          <a:p>
            <a:r>
              <a:rPr kumimoji="1" lang="en-US" altLang="zh-CN" b="1" dirty="0" err="1">
                <a:latin typeface="+mj-ea"/>
                <a:ea typeface="+mj-ea"/>
              </a:rPr>
              <a:t>dedup</a:t>
            </a:r>
            <a:r>
              <a:rPr kumimoji="1" lang="en-US" altLang="zh-CN" b="1" dirty="0">
                <a:latin typeface="+mj-ea"/>
                <a:ea typeface="+mj-ea"/>
              </a:rPr>
              <a:t>:</a:t>
            </a:r>
            <a:endParaRPr lang="en" altLang="zh-CN" b="1" dirty="0">
              <a:latin typeface="+mj-ea"/>
              <a:ea typeface="+mj-ea"/>
            </a:endParaRPr>
          </a:p>
          <a:p>
            <a:pPr lvl="1">
              <a:buClr>
                <a:schemeClr val="tx1"/>
              </a:buClr>
            </a:pPr>
            <a:r>
              <a:rPr lang="zh-CN" altLang="en-US" dirty="0"/>
              <a:t>作用：</a:t>
            </a:r>
            <a:r>
              <a:rPr lang="zh-CN" altLang="en-US" kern="1200" dirty="0"/>
              <a:t>对广告进行去重</a:t>
            </a:r>
            <a:endParaRPr lang="en" altLang="zh-CN" dirty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/>
              <a:t>dna_next_pv_cpm_revise</a:t>
            </a:r>
            <a:r>
              <a:rPr lang="zh-CN" altLang="en" sz="1800" dirty="0"/>
              <a:t>：</a:t>
            </a:r>
            <a:r>
              <a:rPr lang="zh-CN" altLang="en-US" sz="1800" dirty="0"/>
              <a:t>这个插件目前是生效的，但由于</a:t>
            </a:r>
            <a:r>
              <a:rPr lang="en" altLang="zh-CN" sz="1800" dirty="0" err="1"/>
              <a:t>td.dedup_delete_record_advlist</a:t>
            </a:r>
            <a:r>
              <a:rPr lang="zh-CN" altLang="en-US" sz="1800" dirty="0"/>
              <a:t>为空，导致不会过滤任何广告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/>
              <a:t>cpm_transfer</a:t>
            </a:r>
            <a:r>
              <a:rPr lang="zh-CN" altLang="en" sz="1800" dirty="0"/>
              <a:t>：</a:t>
            </a:r>
            <a:r>
              <a:rPr lang="zh-CN" altLang="en-US" sz="1800" dirty="0"/>
              <a:t>针对</a:t>
            </a:r>
            <a:r>
              <a:rPr lang="en" altLang="zh-CN" sz="1800" dirty="0"/>
              <a:t>CPM</a:t>
            </a:r>
            <a:r>
              <a:rPr lang="zh-CN" altLang="en-US" sz="1800" dirty="0"/>
              <a:t>广告调整</a:t>
            </a:r>
            <a:r>
              <a:rPr lang="en" altLang="zh-CN" sz="1800" dirty="0" err="1"/>
              <a:t>pricesort_score</a:t>
            </a:r>
            <a:r>
              <a:rPr lang="zh-CN" altLang="en-US" sz="1800" dirty="0"/>
              <a:t>和</a:t>
            </a:r>
            <a:r>
              <a:rPr lang="en" altLang="zh-CN" sz="1800" dirty="0" err="1"/>
              <a:t>multarget_pricesort_score</a:t>
            </a:r>
            <a:r>
              <a:rPr lang="zh-CN" altLang="en" sz="1800" dirty="0"/>
              <a:t>，</a:t>
            </a:r>
            <a:r>
              <a:rPr lang="zh-CN" altLang="en-US" sz="1800" dirty="0"/>
              <a:t>只是乘上了一个</a:t>
            </a:r>
            <a:r>
              <a:rPr lang="en" altLang="zh-CN" sz="1800" dirty="0" err="1"/>
              <a:t>cpm_adv_sort_ratio</a:t>
            </a:r>
            <a:r>
              <a:rPr lang="zh-CN" altLang="en" sz="1800" dirty="0"/>
              <a:t>（</a:t>
            </a:r>
            <a:r>
              <a:rPr lang="zh-CN" altLang="en-US" sz="1800" dirty="0"/>
              <a:t>目前该值为</a:t>
            </a:r>
            <a:r>
              <a:rPr lang="en-US" altLang="zh-CN" sz="1800" dirty="0"/>
              <a:t>1</a:t>
            </a:r>
            <a:r>
              <a:rPr lang="zh-CN" altLang="en-US" sz="1800" dirty="0"/>
              <a:t>，因此无影响）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/>
              <a:t>dedup_proc</a:t>
            </a:r>
            <a:r>
              <a:rPr lang="zh-CN" altLang="en" sz="1800" dirty="0"/>
              <a:t>：</a:t>
            </a:r>
            <a:r>
              <a:rPr lang="en" altLang="zh-CN" sz="1800" dirty="0" err="1"/>
              <a:t>cpm</a:t>
            </a:r>
            <a:r>
              <a:rPr lang="zh-CN" altLang="en-US" sz="1800" dirty="0"/>
              <a:t>降序排序，相同</a:t>
            </a:r>
            <a:r>
              <a:rPr lang="en" altLang="zh-CN" sz="1800" dirty="0" err="1"/>
              <a:t>cpm</a:t>
            </a:r>
            <a:r>
              <a:rPr lang="zh-CN" altLang="en-US" sz="1800" dirty="0"/>
              <a:t>按照</a:t>
            </a:r>
            <a:r>
              <a:rPr lang="en" altLang="zh-CN" sz="1800" dirty="0" err="1"/>
              <a:t>ideaid</a:t>
            </a:r>
            <a:r>
              <a:rPr lang="zh-CN" altLang="en-US" sz="1800" dirty="0"/>
              <a:t>升序排序，根据</a:t>
            </a:r>
            <a:r>
              <a:rPr lang="en" altLang="zh-CN" sz="1800" dirty="0" err="1"/>
              <a:t>user_id</a:t>
            </a:r>
            <a:r>
              <a:rPr lang="zh-CN" altLang="en" sz="1800" dirty="0"/>
              <a:t>、</a:t>
            </a:r>
            <a:r>
              <a:rPr lang="en" altLang="zh-CN" sz="1800" dirty="0" err="1"/>
              <a:t>unit_id</a:t>
            </a:r>
            <a:r>
              <a:rPr lang="zh-CN" altLang="en" sz="1800" dirty="0"/>
              <a:t>、</a:t>
            </a:r>
            <a:r>
              <a:rPr lang="en" altLang="zh-CN" sz="1800" dirty="0" err="1"/>
              <a:t>plan_id</a:t>
            </a:r>
            <a:r>
              <a:rPr lang="zh-CN" altLang="en-US" sz="1800" dirty="0"/>
              <a:t>等维度去重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sz="1800" dirty="0" err="1"/>
              <a:t>dedup_proc_quality</a:t>
            </a:r>
            <a:r>
              <a:rPr lang="zh-CN" altLang="en" sz="1800" dirty="0"/>
              <a:t>：</a:t>
            </a:r>
            <a:r>
              <a:rPr lang="zh-CN" altLang="en-US" sz="1800" dirty="0"/>
              <a:t>类似的，</a:t>
            </a:r>
            <a:r>
              <a:rPr lang="en" altLang="zh-CN" sz="1800" dirty="0" err="1"/>
              <a:t>cpm</a:t>
            </a:r>
            <a:r>
              <a:rPr lang="zh-CN" altLang="en-US" sz="1800" dirty="0"/>
              <a:t>降序排序，</a:t>
            </a:r>
            <a:r>
              <a:rPr lang="en" altLang="zh-CN" sz="1800" dirty="0"/>
              <a:t>subject</a:t>
            </a:r>
            <a:r>
              <a:rPr lang="zh-CN" altLang="en" sz="1800" dirty="0"/>
              <a:t>、</a:t>
            </a:r>
            <a:r>
              <a:rPr lang="en" altLang="zh-CN" sz="1800" dirty="0"/>
              <a:t>brand</a:t>
            </a:r>
            <a:r>
              <a:rPr lang="zh-CN" altLang="en" sz="1800" dirty="0"/>
              <a:t>、</a:t>
            </a:r>
            <a:r>
              <a:rPr lang="en" altLang="zh-CN" sz="1800" dirty="0"/>
              <a:t>title</a:t>
            </a:r>
            <a:r>
              <a:rPr lang="zh-CN" altLang="en" sz="1800" dirty="0"/>
              <a:t>、</a:t>
            </a:r>
            <a:r>
              <a:rPr lang="en" altLang="zh-CN" sz="1800" dirty="0"/>
              <a:t>entity</a:t>
            </a:r>
            <a:r>
              <a:rPr lang="zh-CN" altLang="en" sz="1800" dirty="0"/>
              <a:t>、</a:t>
            </a:r>
            <a:r>
              <a:rPr lang="en" altLang="zh-CN" sz="1800" dirty="0" err="1"/>
              <a:t>video_sign</a:t>
            </a:r>
            <a:r>
              <a:rPr lang="zh-CN" altLang="en" sz="1800" dirty="0"/>
              <a:t>、</a:t>
            </a:r>
            <a:r>
              <a:rPr lang="en" altLang="zh-CN" sz="1800" dirty="0"/>
              <a:t>pic_csid64</a:t>
            </a:r>
            <a:r>
              <a:rPr lang="zh-CN" altLang="en-US" sz="1800" dirty="0"/>
              <a:t>等维度进行去重</a:t>
            </a:r>
          </a:p>
          <a:p>
            <a:pPr marL="457200" lvl="1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7804054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3EEF8-4D1A-394B-B054-441256C2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Feed</a:t>
            </a:r>
            <a:r>
              <a:rPr kumimoji="1" lang="zh-CN" altLang="en-US" dirty="0"/>
              <a:t>广告投放整体架构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443AC77A-6866-9C42-B145-C29DE7C31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004218"/>
            <a:ext cx="9448800" cy="45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6271"/>
      </p:ext>
    </p:extLst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lang="en-US" altLang="zh-CN" sz="3200" spc="300" dirty="0">
                <a:latin typeface="微软雅黑"/>
                <a:ea typeface="微软雅黑"/>
              </a:rPr>
              <a:t>price</a:t>
            </a:r>
            <a:endParaRPr kumimoji="1"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A13468-26BB-DA4D-AEAB-A29BD5E35FED}"/>
              </a:ext>
            </a:extLst>
          </p:cNvPr>
          <p:cNvSpPr/>
          <p:nvPr/>
        </p:nvSpPr>
        <p:spPr>
          <a:xfrm>
            <a:off x="500744" y="1060903"/>
            <a:ext cx="1119051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calc_boost_thr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读取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src_params_boost.conf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配置信息，用于预算控制，设置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boost_cpm_delta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和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boost_ctcvr_thr</a:t>
            </a:r>
            <a:endParaRPr lang="en" altLang="zh-CN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ubmq_revise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大致流程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读取广告请求数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req_num</a:t>
            </a:r>
            <a:r>
              <a:rPr lang="zh-CN" altLang="en" sz="2000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从配置中获取广告队列截断数，根据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cpm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排序、截断（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1092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15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条，其中视频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条）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命中刷新方式和刷次黑名单的广告后移或删除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请求观星，获取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umbq</a:t>
            </a:r>
            <a:endParaRPr lang="en" altLang="zh-CN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调用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advlist_revise_sort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函数，确定当前位次最优广告，加入到胜出的广告队列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调用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usq_calc_adv_price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函数，对刚刚胜出的广告进行计费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ubmq_score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计算方式：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pricesort_ubmq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 = pow(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ubmq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, 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q_t_value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ubmq_pricesort_score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 = 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pricesort_ubmq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 * bid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ubmq_ue_loss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 = 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cpm_ue_thresh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 - 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wctr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 * pow(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ubmq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, 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multarget_ctr_ctrq_sort_t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) - 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wclkq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 * pow(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clkq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, 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clkq_sort_q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) * pow(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ubmq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, 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multarget_clkq_ctrq_sort_t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ubmq_score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 = 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ubmq_pricesort_score</a:t>
            </a:r>
            <a:r>
              <a:rPr lang="en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  -  </a:t>
            </a:r>
            <a:r>
              <a:rPr lang="en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ubmq_ue_loss</a:t>
            </a:r>
            <a:endParaRPr lang="en" altLang="zh-CN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975502"/>
      </p:ext>
    </p:extLst>
  </p:cSld>
  <p:clrMapOvr>
    <a:masterClrMapping/>
  </p:clrMapOvr>
  <p:transition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lang="en-US" altLang="zh-CN" sz="3200" spc="300" dirty="0">
                <a:latin typeface="微软雅黑"/>
                <a:ea typeface="微软雅黑"/>
              </a:rPr>
              <a:t>price</a:t>
            </a:r>
            <a:endParaRPr kumimoji="1"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A13468-26BB-DA4D-AEAB-A29BD5E35FED}"/>
              </a:ext>
            </a:extLst>
          </p:cNvPr>
          <p:cNvSpPr/>
          <p:nvPr/>
        </p:nvSpPr>
        <p:spPr>
          <a:xfrm>
            <a:off x="500744" y="1060903"/>
            <a:ext cx="11190514" cy="473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calc_mincpm_price</a:t>
            </a:r>
            <a:r>
              <a:rPr lang="zh-CN" altLang="en" sz="2000" dirty="0"/>
              <a:t>：</a:t>
            </a:r>
            <a:r>
              <a:rPr lang="zh-CN" altLang="en-US" sz="2000" dirty="0"/>
              <a:t>异常价格兜底策略，设置各个维度的</a:t>
            </a:r>
            <a:r>
              <a:rPr lang="en" altLang="zh-CN" sz="2000" dirty="0" err="1"/>
              <a:t>mincpm</a:t>
            </a:r>
            <a:r>
              <a:rPr lang="zh-CN" altLang="en" sz="2000" dirty="0"/>
              <a:t>，</a:t>
            </a:r>
            <a:r>
              <a:rPr lang="zh-CN" altLang="en-US" sz="2000" dirty="0"/>
              <a:t>若</a:t>
            </a:r>
            <a:r>
              <a:rPr lang="en" altLang="zh-CN" sz="2000" dirty="0" err="1"/>
              <a:t>cpm</a:t>
            </a:r>
            <a:r>
              <a:rPr lang="zh-CN" altLang="en-US" sz="2000" dirty="0"/>
              <a:t>小于设定的最小</a:t>
            </a:r>
            <a:r>
              <a:rPr lang="en" altLang="zh-CN" sz="2000" dirty="0" err="1"/>
              <a:t>cpm</a:t>
            </a:r>
            <a:r>
              <a:rPr lang="zh-CN" altLang="en-US" sz="2000" dirty="0"/>
              <a:t>则用</a:t>
            </a:r>
            <a:r>
              <a:rPr lang="en" altLang="zh-CN" sz="2000" dirty="0" err="1"/>
              <a:t>mincpm</a:t>
            </a:r>
            <a:r>
              <a:rPr lang="zh-CN" altLang="en-US" sz="2000" dirty="0"/>
              <a:t>替换，防止流量被贱卖</a:t>
            </a: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set_price_discount_ratio</a:t>
            </a:r>
            <a:r>
              <a:rPr lang="zh-CN" altLang="en" sz="2000" dirty="0"/>
              <a:t>：</a:t>
            </a:r>
            <a:r>
              <a:rPr lang="zh-CN" altLang="en-US" sz="2000" dirty="0"/>
              <a:t>判断设置的折扣是否在有效区间，如果在，将</a:t>
            </a:r>
            <a:r>
              <a:rPr lang="en" altLang="zh-CN" sz="2000" dirty="0"/>
              <a:t>price</a:t>
            </a:r>
            <a:r>
              <a:rPr lang="zh-CN" altLang="en-US" sz="2000" dirty="0"/>
              <a:t>乘以一个</a:t>
            </a:r>
            <a:r>
              <a:rPr lang="en" altLang="zh-CN" sz="2000" dirty="0"/>
              <a:t>ratio</a:t>
            </a:r>
            <a:r>
              <a:rPr lang="zh-CN" altLang="en" sz="2000" dirty="0"/>
              <a:t>，</a:t>
            </a:r>
            <a:r>
              <a:rPr lang="zh-CN" altLang="en-US" sz="2000" dirty="0"/>
              <a:t>以打折鼓励广告主使用某种新样式、新模式</a:t>
            </a: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calc_tax</a:t>
            </a:r>
            <a:r>
              <a:rPr lang="zh-CN" altLang="en" sz="2000" dirty="0"/>
              <a:t>：</a:t>
            </a:r>
            <a:r>
              <a:rPr lang="zh-CN" altLang="en-US" sz="2000" dirty="0"/>
              <a:t>对广告主信用违规进行扣税</a:t>
            </a: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promote_quantity_price_ratio_adjust</a:t>
            </a:r>
            <a:r>
              <a:rPr lang="zh-CN" altLang="en" sz="2000" dirty="0"/>
              <a:t>：</a:t>
            </a:r>
            <a:r>
              <a:rPr lang="zh-CN" altLang="en-US" sz="2000" dirty="0"/>
              <a:t>对</a:t>
            </a:r>
            <a:r>
              <a:rPr lang="en" altLang="zh-CN" sz="2000" dirty="0"/>
              <a:t>OCPC</a:t>
            </a:r>
            <a:r>
              <a:rPr lang="zh-CN" altLang="en-US" sz="2000" dirty="0"/>
              <a:t>第二阶段广告，进行打折策略。根据配置对</a:t>
            </a:r>
            <a:r>
              <a:rPr lang="en" altLang="zh-CN" sz="2000" dirty="0"/>
              <a:t>price</a:t>
            </a:r>
            <a:r>
              <a:rPr lang="zh-CN" altLang="en-US" sz="2000" dirty="0"/>
              <a:t>打折</a:t>
            </a:r>
            <a:r>
              <a:rPr lang="en-US" altLang="zh-CN" sz="2000" dirty="0"/>
              <a:t>(</a:t>
            </a:r>
            <a:r>
              <a:rPr lang="zh-CN" altLang="en-US" sz="2000" dirty="0"/>
              <a:t>目前配置</a:t>
            </a:r>
            <a:r>
              <a:rPr lang="en-US" altLang="zh-CN" sz="2000" dirty="0"/>
              <a:t>9</a:t>
            </a:r>
            <a:r>
              <a:rPr lang="zh-CN" altLang="en-US" sz="2000" dirty="0"/>
              <a:t>折</a:t>
            </a:r>
            <a:r>
              <a:rPr lang="en-US" altLang="zh-CN" sz="2000" dirty="0"/>
              <a:t>) </a:t>
            </a:r>
            <a:r>
              <a:rPr lang="zh-CN" altLang="en-US" sz="2000" dirty="0"/>
              <a:t>。再用</a:t>
            </a:r>
            <a:r>
              <a:rPr lang="en" altLang="zh-CN" sz="2000" dirty="0" err="1"/>
              <a:t>unit_id</a:t>
            </a:r>
            <a:r>
              <a:rPr lang="zh-CN" altLang="en-US" sz="2000" dirty="0"/>
              <a:t>查找折扣词典获取折扣系数，在已经打折的基础上进一步打折</a:t>
            </a: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ocpc_feedback_price_ratio_adjust</a:t>
            </a:r>
            <a:r>
              <a:rPr lang="zh-CN" altLang="en" sz="2000" dirty="0"/>
              <a:t>：</a:t>
            </a:r>
            <a:r>
              <a:rPr lang="zh-CN" altLang="en-US" sz="2000" dirty="0"/>
              <a:t>针对</a:t>
            </a:r>
            <a:r>
              <a:rPr lang="en" altLang="zh-CN" sz="2000" dirty="0"/>
              <a:t>OCPC</a:t>
            </a:r>
            <a:r>
              <a:rPr lang="zh-CN" altLang="en-US" sz="2000" dirty="0"/>
              <a:t>二阶段广告。根据</a:t>
            </a:r>
            <a:r>
              <a:rPr lang="en" altLang="zh-CN" sz="2000" dirty="0" err="1"/>
              <a:t>unit_id</a:t>
            </a:r>
            <a:r>
              <a:rPr lang="zh-CN" altLang="en-US" sz="2000" dirty="0"/>
              <a:t>在字典中查找对应的折扣信息进行打折：</a:t>
            </a:r>
            <a:r>
              <a:rPr lang="en" altLang="zh-CN" sz="2000" dirty="0"/>
              <a:t>price=</a:t>
            </a:r>
            <a:r>
              <a:rPr lang="zh-CN" altLang="en" sz="2000" dirty="0"/>
              <a:t>（</a:t>
            </a:r>
            <a:r>
              <a:rPr lang="en" altLang="zh-CN" sz="2000" dirty="0"/>
              <a:t>price*ratio + 0.5</a:t>
            </a:r>
            <a:r>
              <a:rPr lang="zh-CN" altLang="en" sz="2000" dirty="0"/>
              <a:t>），</a:t>
            </a:r>
            <a:r>
              <a:rPr lang="zh-CN" altLang="en-US" sz="2000" dirty="0"/>
              <a:t>并针对游戏行业进一步打折</a:t>
            </a: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set_ocpc_to_ocpm_af_price</a:t>
            </a:r>
            <a:r>
              <a:rPr lang="zh-CN" altLang="en" sz="2000" dirty="0"/>
              <a:t>：</a:t>
            </a:r>
            <a:r>
              <a:rPr lang="zh-CN" altLang="en-US" sz="2000" dirty="0"/>
              <a:t>对</a:t>
            </a:r>
            <a:r>
              <a:rPr lang="en" altLang="zh-CN" sz="2000" dirty="0" err="1"/>
              <a:t>ocpm</a:t>
            </a:r>
            <a:r>
              <a:rPr lang="zh-CN" altLang="en-US" sz="2000" dirty="0"/>
              <a:t>广告重新调整</a:t>
            </a:r>
            <a:r>
              <a:rPr lang="en" altLang="zh-CN" sz="2000" dirty="0"/>
              <a:t>price</a:t>
            </a: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revise_ocpm_price_by_ctrq_with_dict</a:t>
            </a:r>
            <a:r>
              <a:rPr lang="zh-CN" altLang="en" sz="2000" dirty="0"/>
              <a:t>：</a:t>
            </a:r>
            <a:r>
              <a:rPr lang="zh-CN" altLang="en-US" sz="2000" dirty="0"/>
              <a:t>对</a:t>
            </a:r>
            <a:r>
              <a:rPr lang="en" altLang="zh-CN" sz="2000" dirty="0" err="1"/>
              <a:t>ocpm</a:t>
            </a:r>
            <a:r>
              <a:rPr lang="zh-CN" altLang="en-US" sz="2000" dirty="0"/>
              <a:t>广告，将</a:t>
            </a:r>
            <a:r>
              <a:rPr lang="en" altLang="zh-CN" sz="2000" dirty="0" err="1"/>
              <a:t>orig_ctrq</a:t>
            </a:r>
            <a:r>
              <a:rPr lang="zh-CN" altLang="en-US" sz="2000" dirty="0"/>
              <a:t>转换到对应区间段</a:t>
            </a:r>
            <a:r>
              <a:rPr lang="en" altLang="zh-CN" sz="2000" dirty="0" err="1"/>
              <a:t>seg</a:t>
            </a:r>
            <a:r>
              <a:rPr lang="zh-CN" altLang="en" sz="2000" dirty="0"/>
              <a:t>，</a:t>
            </a:r>
            <a:r>
              <a:rPr lang="zh-CN" altLang="en-US" sz="2000" dirty="0"/>
              <a:t>根据</a:t>
            </a:r>
            <a:r>
              <a:rPr lang="en" altLang="zh-CN" sz="2000" dirty="0" err="1"/>
              <a:t>src_id</a:t>
            </a:r>
            <a:r>
              <a:rPr lang="zh-CN" altLang="en-US" sz="2000" dirty="0"/>
              <a:t>和</a:t>
            </a:r>
            <a:r>
              <a:rPr lang="en" altLang="zh-CN" sz="2000" dirty="0" err="1"/>
              <a:t>seg</a:t>
            </a:r>
            <a:r>
              <a:rPr lang="zh-CN" altLang="en-US" sz="2000" dirty="0"/>
              <a:t>在字典中查找</a:t>
            </a:r>
            <a:r>
              <a:rPr lang="en" altLang="zh-CN" sz="2000" dirty="0" err="1"/>
              <a:t>price_revise_ratio</a:t>
            </a:r>
            <a:r>
              <a:rPr lang="zh-CN" altLang="en" sz="2000" dirty="0"/>
              <a:t>，</a:t>
            </a:r>
            <a:r>
              <a:rPr lang="zh-CN" altLang="en-US" sz="2000" dirty="0"/>
              <a:t>然后重新计费</a:t>
            </a:r>
          </a:p>
          <a:p>
            <a:pPr marL="342900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/>
              <a:t>revise_ocpm_price_common</a:t>
            </a:r>
            <a:r>
              <a:rPr lang="zh-CN" altLang="en" sz="2000" dirty="0"/>
              <a:t>：</a:t>
            </a:r>
            <a:r>
              <a:rPr lang="zh-CN" altLang="en-US" sz="2000" dirty="0"/>
              <a:t>利用配置中的</a:t>
            </a:r>
            <a:r>
              <a:rPr lang="en" altLang="zh-CN" sz="2000" dirty="0" err="1"/>
              <a:t>ocpm_price_ajust_ratio</a:t>
            </a:r>
            <a:r>
              <a:rPr lang="zh-CN" altLang="en" sz="2000" dirty="0"/>
              <a:t>（</a:t>
            </a:r>
            <a:r>
              <a:rPr lang="en" altLang="zh-CN" sz="2000" dirty="0"/>
              <a:t>0.975</a:t>
            </a:r>
            <a:r>
              <a:rPr lang="zh-CN" altLang="en" sz="2000" dirty="0"/>
              <a:t>）</a:t>
            </a:r>
            <a:r>
              <a:rPr lang="zh-CN" altLang="en-US" sz="2000" dirty="0"/>
              <a:t>重新计费</a:t>
            </a:r>
          </a:p>
        </p:txBody>
      </p:sp>
    </p:spTree>
    <p:extLst>
      <p:ext uri="{BB962C8B-B14F-4D97-AF65-F5344CB8AC3E}">
        <p14:creationId xmlns:p14="http://schemas.microsoft.com/office/powerpoint/2010/main" val="1930616025"/>
      </p:ext>
    </p:extLst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9EC5BF-D80C-1F45-AF79-72A30F882DD0}"/>
                  </a:ext>
                </a:extLst>
              </p:cNvPr>
              <p:cNvSpPr txBox="1"/>
              <p:nvPr/>
            </p:nvSpPr>
            <p:spPr>
              <a:xfrm>
                <a:off x="277647" y="1197426"/>
                <a:ext cx="9454181" cy="49421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" altLang="zh-CN" sz="2000" b="1" dirty="0">
                    <a:latin typeface="Arial" panose="020B0604020202020204" pitchFamily="34" charset="0"/>
                  </a:rPr>
                  <a:t>GSP (Generalized Second Price, </a:t>
                </a:r>
                <a:r>
                  <a:rPr lang="zh-CN" altLang="en-US" sz="2000" b="1" dirty="0">
                    <a:latin typeface="Arial" panose="020B0604020202020204" pitchFamily="34" charset="0"/>
                  </a:rPr>
                  <a:t>广义第二价格</a:t>
                </a:r>
                <a:r>
                  <a:rPr lang="en-US" altLang="zh-CN" sz="2000" b="1" dirty="0">
                    <a:latin typeface="Arial" panose="020B0604020202020204" pitchFamily="34" charset="0"/>
                  </a:rPr>
                  <a:t>)</a:t>
                </a:r>
                <a:r>
                  <a:rPr lang="zh-CN" altLang="en-US" sz="2000" b="1" dirty="0">
                    <a:latin typeface="Arial" panose="020B0604020202020204" pitchFamily="34" charset="0"/>
                  </a:rPr>
                  <a:t>：</a:t>
                </a:r>
                <a:endParaRPr lang="zh-CN" altLang="en-US" sz="2000" b="1" dirty="0"/>
              </a:p>
              <a:p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𝐺𝑆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𝑝𝑟𝑖𝑐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𝑐𝑡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𝑏𝑖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𝑐𝑡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+0.5</m:t>
                      </m:r>
                    </m:oMath>
                  </m:oMathPara>
                </a14:m>
                <a:endParaRPr kumimoji="1" lang="en-US" altLang="zh-CN" sz="2400" dirty="0"/>
              </a:p>
              <a:p>
                <a:endParaRPr kumimoji="1" lang="en-US" altLang="zh-CN" dirty="0"/>
              </a:p>
              <a:p>
                <a:r>
                  <a:rPr lang="en" altLang="zh-CN" sz="2000" b="1" dirty="0">
                    <a:latin typeface="Arial" panose="020B0604020202020204" pitchFamily="34" charset="0"/>
                  </a:rPr>
                  <a:t>VCG (</a:t>
                </a:r>
                <a:r>
                  <a:rPr lang="en" altLang="zh-CN" sz="2000" b="1" dirty="0" err="1">
                    <a:latin typeface="Arial" panose="020B0604020202020204" pitchFamily="34" charset="0"/>
                  </a:rPr>
                  <a:t>Vickrey</a:t>
                </a:r>
                <a:r>
                  <a:rPr lang="en" altLang="zh-CN" sz="2000" b="1" dirty="0">
                    <a:latin typeface="Arial" panose="020B0604020202020204" pitchFamily="34" charset="0"/>
                  </a:rPr>
                  <a:t>-Clarke-Groves)</a:t>
                </a:r>
                <a:r>
                  <a:rPr lang="zh-CN" altLang="en-US" sz="2000" b="1" dirty="0">
                    <a:latin typeface="Arial" panose="020B0604020202020204" pitchFamily="34" charset="0"/>
                  </a:rPr>
                  <a:t>：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  <a:p>
                <a:endParaRPr lang="en-US" altLang="zh-CN" sz="2000" b="1" dirty="0">
                  <a:latin typeface="Arial" panose="020B0604020202020204" pitchFamily="34" charset="0"/>
                </a:endParaRPr>
              </a:p>
              <a:p>
                <a:endParaRPr lang="en-US" altLang="zh-CN" sz="2000" b="1" dirty="0">
                  <a:latin typeface="Arial" panose="020B0604020202020204" pitchFamily="34" charset="0"/>
                </a:endParaRPr>
              </a:p>
              <a:p>
                <a:endParaRPr lang="en-US" altLang="zh-CN" sz="2000" b="1" dirty="0">
                  <a:latin typeface="Arial" panose="020B0604020202020204" pitchFamily="34" charset="0"/>
                </a:endParaRPr>
              </a:p>
              <a:p>
                <a:endParaRPr lang="en-US" altLang="zh-CN" sz="2000" b="1" dirty="0">
                  <a:latin typeface="Arial" panose="020B0604020202020204" pitchFamily="34" charset="0"/>
                </a:endParaRPr>
              </a:p>
              <a:p>
                <a:endParaRPr lang="en-US" altLang="zh-CN" sz="2000" b="1" dirty="0">
                  <a:latin typeface="Arial" panose="020B0604020202020204" pitchFamily="34" charset="0"/>
                </a:endParaRPr>
              </a:p>
              <a:p>
                <a:r>
                  <a:rPr lang="en-US" altLang="zh-CN" sz="2000" b="1" dirty="0">
                    <a:latin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𝑉𝐶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𝑝𝑟𝑖𝑐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表示竟得第</a:t>
                </a:r>
                <a:r>
                  <a:rPr lang="en" altLang="zh-CN" sz="2400" dirty="0" err="1"/>
                  <a:t>i</a:t>
                </a:r>
                <a:r>
                  <a:rPr lang="zh-CN" altLang="en-US" sz="2400" dirty="0"/>
                  <a:t>个广告位的广告主的出价；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" altLang="zh-CN" sz="2400" i="1" dirty="0" smtClean="0">
                        <a:latin typeface="Cambria Math" panose="02040503050406030204" pitchFamily="18" charset="0"/>
                      </a:rPr>
                      <m:t>𝑐𝑡</m:t>
                    </m:r>
                    <m:sSub>
                      <m:sSubPr>
                        <m:ctrlPr>
                          <a:rPr lang="en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表示的是第</a:t>
                </a:r>
                <a:r>
                  <a:rPr lang="en" altLang="zh-CN" sz="2400" dirty="0" err="1"/>
                  <a:t>i</a:t>
                </a:r>
                <a:r>
                  <a:rPr lang="zh-CN" altLang="en-US" sz="2400" dirty="0"/>
                  <a:t>位广告位的广告主对于第</a:t>
                </a:r>
                <a:r>
                  <a:rPr lang="en" altLang="zh-CN" sz="2400" dirty="0"/>
                  <a:t>j</a:t>
                </a:r>
                <a:r>
                  <a:rPr lang="zh-CN" altLang="en-US" sz="2400" dirty="0"/>
                  <a:t>个广告位的</a:t>
                </a:r>
                <a:r>
                  <a:rPr lang="en" altLang="zh-CN" sz="2400" dirty="0" err="1"/>
                  <a:t>ctr</a:t>
                </a:r>
                <a:r>
                  <a:rPr lang="zh-CN" altLang="en-US" sz="2400" dirty="0"/>
                  <a:t>值；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" altLang="zh-CN" sz="2400" i="1" dirty="0" smtClean="0">
                        <a:latin typeface="Cambria Math" panose="02040503050406030204" pitchFamily="18" charset="0"/>
                      </a:rPr>
                      <m:t>𝑏𝑖</m:t>
                    </m:r>
                    <m:sSub>
                      <m:sSubPr>
                        <m:ctrlPr>
                          <a:rPr lang="en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zh-C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位第</a:t>
                </a:r>
                <a:r>
                  <a:rPr lang="en" altLang="zh-CN" sz="2400" dirty="0" err="1"/>
                  <a:t>i</a:t>
                </a:r>
                <a:r>
                  <a:rPr lang="zh-CN" altLang="en-US" sz="2400" dirty="0"/>
                  <a:t>个广告位的广告主的出价。</a:t>
                </a:r>
              </a:p>
              <a:p>
                <a:endParaRPr lang="zh-CN" altLang="en-US" sz="2000" b="1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9EC5BF-D80C-1F45-AF79-72A30F882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47" y="1197426"/>
                <a:ext cx="9454181" cy="4942117"/>
              </a:xfrm>
              <a:prstGeom prst="rect">
                <a:avLst/>
              </a:prstGeom>
              <a:blipFill>
                <a:blip r:embed="rId3"/>
                <a:stretch>
                  <a:fillRect l="-671" t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lang="en-US" altLang="zh-CN" sz="3200" spc="300" dirty="0">
                <a:latin typeface="微软雅黑"/>
                <a:ea typeface="微软雅黑"/>
              </a:rPr>
              <a:t>price</a:t>
            </a:r>
            <a:endParaRPr kumimoji="1" lang="zh-CN" altLang="en-US" sz="3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F475B8-29D7-8548-A7DB-F421750A0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456" y="3484977"/>
            <a:ext cx="6379091" cy="91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49200"/>
      </p:ext>
    </p:extLst>
  </p:cSld>
  <p:clrMapOvr>
    <a:masterClrMapping/>
  </p:clrMapOvr>
  <p:transition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200" dirty="0"/>
              <a:t>机制策略</a:t>
            </a:r>
            <a:r>
              <a:rPr kumimoji="1" lang="en-US" altLang="zh-CN" sz="3200" dirty="0"/>
              <a:t>-</a:t>
            </a:r>
            <a:r>
              <a:rPr lang="en-US" altLang="zh-CN" sz="3200" spc="300" dirty="0">
                <a:latin typeface="微软雅黑"/>
                <a:ea typeface="微软雅黑"/>
              </a:rPr>
              <a:t>truncate</a:t>
            </a:r>
            <a:endParaRPr kumimoji="1"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8D99072-D51F-E847-92B5-FB2AC87A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123026"/>
            <a:ext cx="10533947" cy="5580464"/>
          </a:xfrm>
        </p:spPr>
        <p:txBody>
          <a:bodyPr/>
          <a:lstStyle/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 err="1"/>
              <a:t>set_rrate_price</a:t>
            </a:r>
            <a:r>
              <a:rPr lang="zh-CN" altLang="en" dirty="0"/>
              <a:t>：</a:t>
            </a:r>
            <a:r>
              <a:rPr lang="zh-CN" altLang="en-US" dirty="0"/>
              <a:t>使用现金比例进行调价</a:t>
            </a:r>
            <a:endParaRPr lang="en-US" altLang="zh-CN" dirty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 err="1"/>
              <a:t>default_show_control</a:t>
            </a:r>
            <a:r>
              <a:rPr lang="zh-CN" altLang="en" dirty="0"/>
              <a:t>：</a:t>
            </a:r>
            <a:r>
              <a:rPr lang="en" altLang="zh-CN" dirty="0" err="1"/>
              <a:t>src_id</a:t>
            </a:r>
            <a:r>
              <a:rPr lang="zh-CN" altLang="en-US" dirty="0"/>
              <a:t>级别的广告截断， </a:t>
            </a:r>
            <a:r>
              <a:rPr lang="en" altLang="zh-CN" dirty="0" err="1"/>
              <a:t>show_control_exp.conf</a:t>
            </a:r>
            <a:r>
              <a:rPr lang="zh-CN" altLang="en" dirty="0"/>
              <a:t>：</a:t>
            </a:r>
            <a:r>
              <a:rPr lang="en" altLang="zh-CN" dirty="0"/>
              <a:t>App</a:t>
            </a:r>
            <a:r>
              <a:rPr lang="zh-CN" altLang="en-US" dirty="0"/>
              <a:t>列表页：</a:t>
            </a:r>
            <a:r>
              <a:rPr lang="en-US" altLang="zh-CN" dirty="0"/>
              <a:t>7</a:t>
            </a:r>
            <a:r>
              <a:rPr lang="zh-CN" altLang="en-US" dirty="0"/>
              <a:t>条、手百</a:t>
            </a:r>
            <a:r>
              <a:rPr lang="en" altLang="zh-CN" dirty="0"/>
              <a:t>WAP</a:t>
            </a:r>
            <a:r>
              <a:rPr lang="zh-CN" altLang="en" dirty="0"/>
              <a:t>：</a:t>
            </a:r>
            <a:r>
              <a:rPr lang="en" altLang="zh-CN" dirty="0"/>
              <a:t>1</a:t>
            </a:r>
            <a:r>
              <a:rPr lang="zh-CN" altLang="en-US" dirty="0"/>
              <a:t>条、</a:t>
            </a:r>
            <a:r>
              <a:rPr lang="en" altLang="zh-CN" dirty="0"/>
              <a:t>PC</a:t>
            </a:r>
            <a:r>
              <a:rPr lang="zh-CN" altLang="en-US" dirty="0"/>
              <a:t>贴吧：</a:t>
            </a:r>
            <a:r>
              <a:rPr lang="en-US" altLang="zh-CN" dirty="0"/>
              <a:t>5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 err="1"/>
              <a:t>post_set_status</a:t>
            </a:r>
            <a:r>
              <a:rPr lang="zh-CN" altLang="en" dirty="0"/>
              <a:t>：</a:t>
            </a:r>
            <a:r>
              <a:rPr lang="zh-CN" altLang="en-US" dirty="0"/>
              <a:t>目前这个插件中涉及的所有动态开关全部处于关闭状态，因此未生效，设置</a:t>
            </a:r>
            <a:r>
              <a:rPr lang="en" altLang="zh-CN" dirty="0" err="1"/>
              <a:t>bid_type</a:t>
            </a:r>
            <a:r>
              <a:rPr lang="zh-CN" altLang="en" dirty="0"/>
              <a:t>，</a:t>
            </a:r>
            <a:r>
              <a:rPr lang="en" altLang="zh-CN" dirty="0" err="1"/>
              <a:t>ocpc_level,ori_bid</a:t>
            </a:r>
            <a:r>
              <a:rPr lang="zh-CN" altLang="en-US" dirty="0"/>
              <a:t>等信息</a:t>
            </a:r>
            <a:endParaRPr lang="en-US" altLang="zh-CN" dirty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 err="1"/>
              <a:t>ocpc_plus_postpro</a:t>
            </a:r>
            <a:r>
              <a:rPr lang="zh-CN" altLang="en" dirty="0"/>
              <a:t>：</a:t>
            </a:r>
            <a:r>
              <a:rPr lang="zh-CN" altLang="en-US" dirty="0"/>
              <a:t>设置 </a:t>
            </a:r>
            <a:r>
              <a:rPr lang="en" altLang="zh-CN" dirty="0" err="1"/>
              <a:t>clkq_minbid</a:t>
            </a:r>
            <a:r>
              <a:rPr lang="zh-CN" altLang="en-US" dirty="0"/>
              <a:t>策略作用标志：</a:t>
            </a:r>
            <a:r>
              <a:rPr lang="en" altLang="zh-CN" dirty="0" err="1"/>
              <a:t>ocpc_plus_strategy_type</a:t>
            </a:r>
            <a:r>
              <a:rPr lang="zh-CN" altLang="en-US" dirty="0"/>
              <a:t>和</a:t>
            </a:r>
            <a:r>
              <a:rPr lang="en" altLang="zh-CN" dirty="0" err="1"/>
              <a:t>ocpc_lab_status</a:t>
            </a:r>
            <a:endParaRPr lang="en" altLang="zh-CN" dirty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" altLang="zh-CN" dirty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" altLang="zh-CN" dirty="0" err="1"/>
              <a:t>feed_async_truncate</a:t>
            </a:r>
            <a:r>
              <a:rPr lang="zh-CN" altLang="en" dirty="0"/>
              <a:t>：</a:t>
            </a:r>
            <a:r>
              <a:rPr lang="zh-CN" altLang="en-US" dirty="0"/>
              <a:t>针对阅后推异步请求进行截断（应该不能称之为截断，应该说是过滤）</a:t>
            </a:r>
            <a:endParaRPr lang="en" altLang="zh-CN" dirty="0"/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554144"/>
      </p:ext>
    </p:extLst>
  </p:cSld>
  <p:clrMapOvr>
    <a:masterClrMapping/>
  </p:clrMapOvr>
  <p:transition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CD0C6-99AC-3747-B851-AE29ACA6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名词解释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AC1E6B-548E-F544-A0BF-0EE77BC4D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08495"/>
              </p:ext>
            </p:extLst>
          </p:nvPr>
        </p:nvGraphicFramePr>
        <p:xfrm>
          <a:off x="762499" y="931411"/>
          <a:ext cx="10666712" cy="5712096"/>
        </p:xfrm>
        <a:graphic>
          <a:graphicData uri="http://schemas.openxmlformats.org/drawingml/2006/table">
            <a:tbl>
              <a:tblPr firstRow="1">
                <a:tableStyleId>{BDBED569-4797-4DF1-A0F4-6AAB3CD982D8}</a:tableStyleId>
              </a:tblPr>
              <a:tblGrid>
                <a:gridCol w="940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缩写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名称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/>
                        <a:t>意义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0" dirty="0"/>
                        <a:t>计算方式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latin typeface="+mn-lt"/>
                          <a:ea typeface="+mn-ea"/>
                        </a:rPr>
                        <a:t>show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+mn-lt"/>
                          <a:ea typeface="+mn-ea"/>
                        </a:rPr>
                        <a:t>展现数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+mn-lt"/>
                          <a:ea typeface="+mn-ea"/>
                        </a:rPr>
                        <a:t>每次</a:t>
                      </a:r>
                      <a:r>
                        <a:rPr lang="en-US" altLang="zh-CN" sz="1600" kern="100" dirty="0" err="1">
                          <a:latin typeface="+mn-lt"/>
                          <a:ea typeface="+mn-ea"/>
                        </a:rPr>
                        <a:t>pv</a:t>
                      </a:r>
                      <a:r>
                        <a:rPr lang="zh-CN" altLang="en-US" sz="1600" kern="100" dirty="0">
                          <a:latin typeface="+mn-lt"/>
                          <a:ea typeface="+mn-ea"/>
                        </a:rPr>
                        <a:t>返回的广告条数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4028449144"/>
                  </a:ext>
                </a:extLst>
              </a:tr>
              <a:tr h="4299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latin typeface="+mn-lt"/>
                          <a:ea typeface="+mn-ea"/>
                        </a:rPr>
                        <a:t>eshow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+mn-lt"/>
                          <a:ea typeface="+mn-ea"/>
                        </a:rPr>
                        <a:t>有效展现数（曝光）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latin typeface="+mn-lt"/>
                          <a:ea typeface="+mn-ea"/>
                        </a:rPr>
                        <a:t>每次</a:t>
                      </a:r>
                      <a:r>
                        <a:rPr lang="en-US" altLang="zh-CN" sz="1600" kern="100" dirty="0" err="1">
                          <a:latin typeface="+mn-lt"/>
                          <a:ea typeface="+mn-ea"/>
                        </a:rPr>
                        <a:t>pv</a:t>
                      </a:r>
                      <a:r>
                        <a:rPr lang="zh-CN" altLang="en-US" sz="1600" kern="100" dirty="0">
                          <a:latin typeface="+mn-lt"/>
                          <a:ea typeface="+mn-ea"/>
                        </a:rPr>
                        <a:t>的</a:t>
                      </a:r>
                      <a:r>
                        <a:rPr lang="en-US" altLang="zh-CN" sz="1600" kern="100" dirty="0">
                          <a:latin typeface="+mn-lt"/>
                          <a:ea typeface="+mn-ea"/>
                        </a:rPr>
                        <a:t>show</a:t>
                      </a:r>
                      <a:r>
                        <a:rPr lang="zh-CN" altLang="en-US" sz="1600" kern="100" dirty="0">
                          <a:latin typeface="+mn-lt"/>
                          <a:ea typeface="+mn-ea"/>
                        </a:rPr>
                        <a:t>中被展示的条数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1698556965"/>
                  </a:ext>
                </a:extLst>
              </a:tr>
              <a:tr h="4299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/>
                        <a:t>CTR1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检索点击比率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每一次检索能够带来多少有效点击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0" dirty="0" err="1"/>
                        <a:t>clk</a:t>
                      </a:r>
                      <a:r>
                        <a:rPr lang="en-US" sz="1600" kern="0" dirty="0"/>
                        <a:t> / </a:t>
                      </a:r>
                      <a:r>
                        <a:rPr lang="zh-CN" altLang="en-US" sz="1600" kern="0" dirty="0"/>
                        <a:t>检索量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322541203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/>
                        <a:t>CTR2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展现点击比率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每展现一条广告能够带来多少有效点击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0" dirty="0" err="1"/>
                        <a:t>clk</a:t>
                      </a:r>
                      <a:r>
                        <a:rPr lang="en-US" sz="1600" kern="0" dirty="0"/>
                        <a:t> / </a:t>
                      </a:r>
                      <a:r>
                        <a:rPr lang="en-US" altLang="zh-CN" sz="1600" kern="0" dirty="0" err="1"/>
                        <a:t>eshow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/>
                        <a:t>CTR3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有结果点击比率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每一次出广告的检索能够带来多少有效点击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0" dirty="0" err="1"/>
                        <a:t>clk</a:t>
                      </a:r>
                      <a:r>
                        <a:rPr lang="en-US" sz="1600" kern="0" dirty="0"/>
                        <a:t> / </a:t>
                      </a:r>
                      <a:r>
                        <a:rPr lang="zh-CN" sz="1600" kern="0" dirty="0"/>
                        <a:t>出广告的检索量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/>
                        <a:t>CPM1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千次检索收入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/>
                        <a:t>单位流量变现效率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0" dirty="0"/>
                        <a:t>=</a:t>
                      </a:r>
                      <a:r>
                        <a:rPr lang="zh-CN" sz="1600" kern="0" dirty="0"/>
                        <a:t>（消费收入</a:t>
                      </a:r>
                      <a:r>
                        <a:rPr lang="en-US" sz="1600" kern="0" dirty="0"/>
                        <a:t> / </a:t>
                      </a:r>
                      <a:r>
                        <a:rPr lang="zh-CN" sz="1600" kern="0" dirty="0"/>
                        <a:t>检索量）</a:t>
                      </a:r>
                      <a:r>
                        <a:rPr lang="en-US" sz="1600" kern="0" dirty="0"/>
                        <a:t>*1000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200" dirty="0"/>
                        <a:t>=</a:t>
                      </a:r>
                      <a:r>
                        <a:rPr lang="zh-CN" altLang="en-US" sz="1600" kern="1200" dirty="0"/>
                        <a:t>  </a:t>
                      </a:r>
                      <a:r>
                        <a:rPr lang="en-US" sz="1600" kern="1200" dirty="0"/>
                        <a:t>CTR1*ACP*1000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8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/>
                        <a:t>CPM2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千次展现收入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每展现千条广告能够带来多少消费收入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0" dirty="0"/>
                        <a:t>=</a:t>
                      </a:r>
                      <a:r>
                        <a:rPr lang="zh-CN" sz="1600" kern="0" dirty="0"/>
                        <a:t>（消费收入</a:t>
                      </a:r>
                      <a:r>
                        <a:rPr lang="en-US" sz="1600" kern="0" dirty="0"/>
                        <a:t> / </a:t>
                      </a:r>
                      <a:r>
                        <a:rPr lang="zh-CN" sz="1600" kern="0" dirty="0"/>
                        <a:t>展现条数）</a:t>
                      </a:r>
                      <a:r>
                        <a:rPr lang="en-US" sz="1600" kern="0" dirty="0"/>
                        <a:t>*1000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200" dirty="0"/>
                        <a:t>=</a:t>
                      </a:r>
                      <a:r>
                        <a:rPr lang="zh-CN" altLang="en-US" sz="1600" kern="1200" dirty="0"/>
                        <a:t> </a:t>
                      </a:r>
                      <a:r>
                        <a:rPr lang="en-US" sz="1600" kern="1200" dirty="0"/>
                        <a:t>CTR2*ACP*1000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/>
                        <a:t>CPM3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千次有结果收入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每千次出广告的检索能够带来多少消费收入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0" dirty="0"/>
                        <a:t>=</a:t>
                      </a:r>
                      <a:r>
                        <a:rPr lang="zh-CN" sz="1600" kern="0" dirty="0"/>
                        <a:t>（消费收入</a:t>
                      </a:r>
                      <a:r>
                        <a:rPr lang="en-US" sz="1600" kern="0" dirty="0"/>
                        <a:t> / </a:t>
                      </a:r>
                      <a:r>
                        <a:rPr lang="zh-CN" sz="1600" kern="0" dirty="0"/>
                        <a:t>出广告的检索量</a:t>
                      </a:r>
                      <a:r>
                        <a:rPr lang="en-US" sz="1600" kern="0" dirty="0"/>
                        <a:t>*1000</a:t>
                      </a:r>
                      <a:endParaRPr lang="en-US" altLang="zh-CN" sz="1600" kern="0" dirty="0"/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200" dirty="0"/>
                        <a:t>=</a:t>
                      </a:r>
                      <a:r>
                        <a:rPr lang="zh-CN" altLang="en-US" sz="1600" kern="1200" dirty="0"/>
                        <a:t> </a:t>
                      </a:r>
                      <a:r>
                        <a:rPr lang="en-US" sz="1600" kern="1200" dirty="0"/>
                        <a:t>CTR3*ACP*1000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2575989459"/>
                  </a:ext>
                </a:extLst>
              </a:tr>
              <a:tr h="296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/>
                        <a:t>ECTR2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/>
                        <a:t>曝光点击率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/>
                        <a:t>FEED</a:t>
                      </a:r>
                      <a:r>
                        <a:rPr lang="zh-CN" altLang="en-US" sz="1600" kern="100" dirty="0"/>
                        <a:t>流用户点击意图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0" dirty="0"/>
                        <a:t>有效点击量</a:t>
                      </a:r>
                      <a:r>
                        <a:rPr lang="en-US" altLang="zh-CN" sz="1600" kern="0" dirty="0"/>
                        <a:t> / </a:t>
                      </a:r>
                      <a:r>
                        <a:rPr lang="zh-CN" altLang="en-US" sz="1600" kern="0" dirty="0"/>
                        <a:t>广告可视曝光数</a:t>
                      </a:r>
                      <a:r>
                        <a:rPr lang="zh-CN" altLang="zh-CN" sz="1600" kern="0" dirty="0"/>
                        <a:t>e</a:t>
                      </a:r>
                      <a:r>
                        <a:rPr lang="en-US" altLang="zh-CN" sz="1600" kern="0" dirty="0"/>
                        <a:t>show</a:t>
                      </a:r>
                      <a:endParaRPr lang="zh-CN" altLang="zh-CN" sz="1600" kern="10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224583519"/>
                  </a:ext>
                </a:extLst>
              </a:tr>
              <a:tr h="29681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kern="100" dirty="0"/>
                        <a:t>ECPM2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/>
                        <a:t>千次曝光收入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/>
                        <a:t>单位广告变现效率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600" kern="0" dirty="0"/>
                        <a:t>（消费收入</a:t>
                      </a:r>
                      <a:r>
                        <a:rPr lang="en-US" altLang="zh-CN" sz="1600" kern="0" dirty="0"/>
                        <a:t> / </a:t>
                      </a:r>
                      <a:r>
                        <a:rPr lang="en-US" altLang="zh-CN" sz="1600" kern="0" dirty="0" err="1"/>
                        <a:t>eshow</a:t>
                      </a:r>
                      <a:r>
                        <a:rPr lang="zh-CN" altLang="zh-CN" sz="1600" kern="0" dirty="0"/>
                        <a:t>）</a:t>
                      </a:r>
                      <a:r>
                        <a:rPr lang="en-US" altLang="zh-CN" sz="1600" kern="0" dirty="0"/>
                        <a:t>*1000</a:t>
                      </a:r>
                      <a:endParaRPr lang="zh-CN" sz="1600" kern="100" dirty="0">
                        <a:solidFill>
                          <a:srgbClr val="FF0000"/>
                        </a:solidFill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/>
                        <a:t>ACP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/>
                        <a:t>平均点击价格</a:t>
                      </a:r>
                      <a:endParaRPr lang="zh-CN" sz="1600" kern="10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每一次有效点击能够带来多少消费收入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消费收入</a:t>
                      </a:r>
                      <a:r>
                        <a:rPr lang="en-US" sz="1600" kern="0" dirty="0"/>
                        <a:t> / </a:t>
                      </a:r>
                      <a:r>
                        <a:rPr lang="zh-CN" sz="1600" kern="0" dirty="0"/>
                        <a:t>有效点击量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79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/>
                        <a:t>ASN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/>
                        <a:t>平均展现条数</a:t>
                      </a:r>
                      <a:endParaRPr lang="zh-CN" sz="1600" kern="10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/>
                        <a:t>平均展现条数</a:t>
                      </a:r>
                      <a:endParaRPr lang="zh-CN" sz="1600" kern="10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展现条数</a:t>
                      </a:r>
                      <a:r>
                        <a:rPr lang="en-US" sz="1600" kern="0" dirty="0"/>
                        <a:t> / </a:t>
                      </a:r>
                      <a:r>
                        <a:rPr lang="zh-CN" sz="1600" kern="0" dirty="0"/>
                        <a:t>出广告的检索量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9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/>
                        <a:t>PVR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/>
                        <a:t>PV</a:t>
                      </a:r>
                      <a:r>
                        <a:rPr lang="zh-CN" sz="1600" kern="0" dirty="0"/>
                        <a:t>比率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/>
                        <a:t>PV</a:t>
                      </a:r>
                      <a:r>
                        <a:rPr lang="zh-CN" sz="1600" kern="0" dirty="0"/>
                        <a:t>比率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/>
                        <a:t>出广告的检索量</a:t>
                      </a:r>
                      <a:r>
                        <a:rPr lang="en-US" sz="1600" kern="0" dirty="0"/>
                        <a:t> </a:t>
                      </a:r>
                      <a:r>
                        <a:rPr lang="zh-CN" altLang="en-US" sz="1600" kern="0" dirty="0"/>
                        <a:t>（</a:t>
                      </a:r>
                      <a:r>
                        <a:rPr lang="en-US" altLang="zh-CN" sz="1600" kern="0" dirty="0" err="1"/>
                        <a:t>epv</a:t>
                      </a:r>
                      <a:r>
                        <a:rPr lang="zh-CN" altLang="en-US" sz="1600" kern="0" dirty="0"/>
                        <a:t>）</a:t>
                      </a:r>
                      <a:r>
                        <a:rPr lang="en-US" sz="1600" kern="0" dirty="0"/>
                        <a:t>/ </a:t>
                      </a:r>
                      <a:r>
                        <a:rPr lang="zh-CN" sz="1600" kern="0" dirty="0"/>
                        <a:t>检索量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86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ARPU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200" dirty="0"/>
                        <a:t>户均消费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/>
                        <a:t>收入</a:t>
                      </a:r>
                      <a:r>
                        <a:rPr lang="en-US" altLang="zh-CN" sz="1600" kern="100" dirty="0"/>
                        <a:t>/</a:t>
                      </a:r>
                      <a:r>
                        <a:rPr lang="zh-CN" altLang="en-US" sz="1600" kern="100" dirty="0"/>
                        <a:t>有消费账户数</a:t>
                      </a:r>
                      <a:endParaRPr lang="zh-CN" sz="1600" kern="100" dirty="0">
                        <a:latin typeface="+mn-lt"/>
                        <a:ea typeface="+mn-ea"/>
                      </a:endParaRPr>
                    </a:p>
                  </a:txBody>
                  <a:tcPr marL="47385" marR="47385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94207"/>
      </p:ext>
    </p:extLst>
  </p:cSld>
  <p:clrMapOvr>
    <a:masterClrMapping/>
  </p:clrMapOvr>
  <p:transition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CD0C6-99AC-3747-B851-AE29ACA6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名词解释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E68252-EBB9-BC44-A1F9-A30EDF8769D3}"/>
              </a:ext>
            </a:extLst>
          </p:cNvPr>
          <p:cNvSpPr txBox="1"/>
          <p:nvPr/>
        </p:nvSpPr>
        <p:spPr>
          <a:xfrm>
            <a:off x="700390" y="1263310"/>
            <a:ext cx="107587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原生接入新的流量时，需要标识对应的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channel_id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product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global_id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src_id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cmatch</a:t>
            </a:r>
            <a:r>
              <a:rPr lang="zh-CN" alt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Place_id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：广告位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主要在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afd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使用，在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的配置管理平台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Channel_id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渠道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，配置了各个广告渠道与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tianlu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调用的方式，以及其他的超时配置，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名字，渠道信息等。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：产品线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，是基础检索后对广告队列进行拆分、策略处理的基础。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：检索线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/>
              <a:t>对后续广告队列中所有广告生效，填充观星获得的各种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000" dirty="0"/>
              <a:t>及系数。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r>
              <a:rPr lang="zh-CN" alt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广告位，通常在检索策略的最后一环中使用，按照广告位的优先级执行对应的策略，这一步会影响最终排序的结果。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Cmatch</a:t>
            </a:r>
            <a:r>
              <a:rPr lang="zh-CN" alt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一一对应，主要在业务端报表计费时使用，是收入分析的重要维度。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51363"/>
      </p:ext>
    </p:extLst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CD0C6-99AC-3747-B851-AE29ACA6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名词解释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E68252-EBB9-BC44-A1F9-A30EDF8769D3}"/>
              </a:ext>
            </a:extLst>
          </p:cNvPr>
          <p:cNvSpPr txBox="1"/>
          <p:nvPr/>
        </p:nvSpPr>
        <p:spPr>
          <a:xfrm>
            <a:off x="700390" y="1263310"/>
            <a:ext cx="10758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" b="1" dirty="0"/>
              <a:t>观星</a:t>
            </a:r>
            <a:r>
              <a:rPr lang="zh-CN" altLang="en-US" b="1" dirty="0"/>
              <a:t>接入的</a:t>
            </a:r>
            <a:r>
              <a:rPr lang="en-US" altLang="zh-CN" b="1" dirty="0"/>
              <a:t>q</a:t>
            </a:r>
            <a:r>
              <a:rPr lang="zh-CN" altLang="en-US" b="1" dirty="0"/>
              <a:t>： </a:t>
            </a:r>
            <a:r>
              <a:rPr lang="en" altLang="zh-CN" b="1" dirty="0">
                <a:hlinkClick r:id="rId3"/>
              </a:rPr>
              <a:t>http://wiki.baidu.com/pages/viewpage.action?pageId=63550611</a:t>
            </a:r>
            <a:r>
              <a:rPr lang="zh-CN" altLang="en-US" b="1" dirty="0"/>
              <a:t> </a:t>
            </a:r>
            <a:endParaRPr lang="en" altLang="zh-CN" b="1" dirty="0"/>
          </a:p>
          <a:p>
            <a:endParaRPr lang="en" altLang="zh-CN" b="1" dirty="0"/>
          </a:p>
          <a:p>
            <a:r>
              <a:rPr lang="en" altLang="zh-CN" b="1" dirty="0" err="1"/>
              <a:t>asq</a:t>
            </a:r>
            <a:r>
              <a:rPr lang="zh-CN" altLang="en-US" b="1" dirty="0"/>
              <a:t>和</a:t>
            </a:r>
            <a:r>
              <a:rPr lang="en" altLang="zh-CN" b="1" dirty="0" err="1"/>
              <a:t>wasq</a:t>
            </a:r>
            <a:r>
              <a:rPr lang="en" altLang="zh-CN" dirty="0"/>
              <a:t> </a:t>
            </a:r>
            <a:r>
              <a:rPr lang="zh-CN" altLang="en" dirty="0"/>
              <a:t>：</a:t>
            </a:r>
            <a:r>
              <a:rPr lang="zh-CN" altLang="en-US" dirty="0"/>
              <a:t>分别是计算</a:t>
            </a:r>
            <a:r>
              <a:rPr lang="en" altLang="zh-CN" dirty="0"/>
              <a:t>pc</a:t>
            </a:r>
            <a:r>
              <a:rPr lang="zh-CN" altLang="en-US" dirty="0"/>
              <a:t>和</a:t>
            </a:r>
            <a:r>
              <a:rPr lang="en" altLang="zh-CN" dirty="0"/>
              <a:t>wise</a:t>
            </a:r>
            <a:r>
              <a:rPr lang="zh-CN" altLang="en-US" dirty="0"/>
              <a:t>端的预估点击率</a:t>
            </a:r>
          </a:p>
          <a:p>
            <a:r>
              <a:rPr lang="en" altLang="zh-CN" b="1" dirty="0" err="1"/>
              <a:t>Clkq</a:t>
            </a:r>
            <a:r>
              <a:rPr lang="en" altLang="zh-CN" b="1" dirty="0"/>
              <a:t>/</a:t>
            </a:r>
            <a:r>
              <a:rPr lang="en" altLang="zh-CN" b="1" dirty="0" err="1"/>
              <a:t>wclkq</a:t>
            </a:r>
            <a:r>
              <a:rPr lang="zh-CN" altLang="en" dirty="0"/>
              <a:t>：</a:t>
            </a:r>
            <a:r>
              <a:rPr lang="zh-CN" altLang="en-US" dirty="0"/>
              <a:t>广告点击满意率。点击后用户满意度；广告的点击质量度（用户点击广告后在页面的停留时间）</a:t>
            </a:r>
          </a:p>
          <a:p>
            <a:r>
              <a:rPr lang="en" altLang="zh-CN" b="1" dirty="0" err="1"/>
              <a:t>Rigq</a:t>
            </a:r>
            <a:r>
              <a:rPr lang="zh-CN" altLang="en" dirty="0"/>
              <a:t>：</a:t>
            </a:r>
            <a:r>
              <a:rPr lang="zh-CN" altLang="en-US" dirty="0"/>
              <a:t>预估</a:t>
            </a:r>
            <a:r>
              <a:rPr lang="en" altLang="zh-CN" dirty="0"/>
              <a:t>query</a:t>
            </a:r>
            <a:r>
              <a:rPr lang="zh-CN" altLang="en-US" dirty="0"/>
              <a:t>和广告</a:t>
            </a:r>
            <a:r>
              <a:rPr lang="en" altLang="zh-CN" dirty="0"/>
              <a:t>idea</a:t>
            </a:r>
            <a:r>
              <a:rPr lang="zh-CN" altLang="en-US" dirty="0"/>
              <a:t>的相关性；</a:t>
            </a:r>
          </a:p>
          <a:p>
            <a:r>
              <a:rPr lang="en" altLang="zh-CN" b="1" dirty="0" err="1"/>
              <a:t>Convq</a:t>
            </a:r>
            <a:r>
              <a:rPr lang="en" altLang="zh-CN" b="1" dirty="0"/>
              <a:t>/</a:t>
            </a:r>
            <a:r>
              <a:rPr lang="en" altLang="zh-CN" b="1" dirty="0" err="1"/>
              <a:t>wconvq</a:t>
            </a:r>
            <a:r>
              <a:rPr lang="zh-CN" altLang="en" dirty="0"/>
              <a:t>：</a:t>
            </a:r>
            <a:r>
              <a:rPr lang="zh-CN" altLang="en-US" dirty="0"/>
              <a:t>预估客户转化率；</a:t>
            </a:r>
          </a:p>
          <a:p>
            <a:r>
              <a:rPr lang="en" altLang="zh-CN" b="1" dirty="0" err="1"/>
              <a:t>Titleq</a:t>
            </a:r>
            <a:r>
              <a:rPr lang="en" altLang="zh-CN" b="1" dirty="0"/>
              <a:t>/</a:t>
            </a:r>
            <a:r>
              <a:rPr lang="en" altLang="zh-CN" b="1" dirty="0" err="1"/>
              <a:t>wtitleq</a:t>
            </a:r>
            <a:r>
              <a:rPr lang="zh-CN" altLang="en" dirty="0"/>
              <a:t>：</a:t>
            </a:r>
            <a:r>
              <a:rPr lang="zh-CN" altLang="en-US" dirty="0"/>
              <a:t>不同标题对应的</a:t>
            </a:r>
            <a:r>
              <a:rPr lang="en" altLang="zh-CN" dirty="0"/>
              <a:t>q</a:t>
            </a:r>
          </a:p>
          <a:p>
            <a:r>
              <a:rPr lang="en" altLang="zh-CN" b="1" dirty="0" err="1"/>
              <a:t>Samq</a:t>
            </a:r>
            <a:r>
              <a:rPr lang="en" altLang="zh-CN" b="1" dirty="0"/>
              <a:t>/</a:t>
            </a:r>
            <a:r>
              <a:rPr lang="en" altLang="zh-CN" b="1" dirty="0" err="1"/>
              <a:t>wsamq</a:t>
            </a:r>
            <a:r>
              <a:rPr lang="zh-CN" altLang="en" dirty="0"/>
              <a:t>：</a:t>
            </a:r>
            <a:r>
              <a:rPr lang="zh-CN" altLang="en-US" dirty="0"/>
              <a:t>预估</a:t>
            </a:r>
            <a:r>
              <a:rPr lang="en" altLang="zh-CN" dirty="0"/>
              <a:t>query</a:t>
            </a:r>
            <a:r>
              <a:rPr lang="zh-CN" altLang="en-US" dirty="0"/>
              <a:t>和广告样式，物料的</a:t>
            </a:r>
            <a:r>
              <a:rPr lang="en" altLang="zh-CN" dirty="0" err="1"/>
              <a:t>ctr</a:t>
            </a:r>
            <a:r>
              <a:rPr lang="zh-CN" altLang="en" dirty="0"/>
              <a:t>；</a:t>
            </a:r>
          </a:p>
          <a:p>
            <a:r>
              <a:rPr lang="en" altLang="zh-CN" b="1" dirty="0" err="1"/>
              <a:t>lpq</a:t>
            </a:r>
            <a:r>
              <a:rPr lang="en" altLang="zh-CN" b="1" dirty="0"/>
              <a:t>/</a:t>
            </a:r>
            <a:r>
              <a:rPr lang="en" altLang="zh-CN" b="1" dirty="0" err="1"/>
              <a:t>wlpq</a:t>
            </a:r>
            <a:r>
              <a:rPr lang="zh-CN" altLang="en" dirty="0"/>
              <a:t>：</a:t>
            </a:r>
            <a:r>
              <a:rPr lang="zh-CN" altLang="en-US" dirty="0"/>
              <a:t>预估</a:t>
            </a:r>
            <a:r>
              <a:rPr lang="en" altLang="zh-CN" dirty="0"/>
              <a:t>query</a:t>
            </a:r>
            <a:r>
              <a:rPr lang="zh-CN" altLang="en-US" dirty="0"/>
              <a:t>和</a:t>
            </a:r>
            <a:r>
              <a:rPr lang="en" altLang="zh-CN" dirty="0" err="1"/>
              <a:t>LandingPage</a:t>
            </a:r>
            <a:r>
              <a:rPr lang="zh-CN" altLang="en-US" dirty="0"/>
              <a:t>的质量度。</a:t>
            </a:r>
          </a:p>
          <a:p>
            <a:r>
              <a:rPr lang="en" altLang="zh-CN" b="1" dirty="0" err="1"/>
              <a:t>Ubmq</a:t>
            </a:r>
            <a:r>
              <a:rPr lang="zh-CN" altLang="en" dirty="0"/>
              <a:t>：</a:t>
            </a:r>
            <a:r>
              <a:rPr lang="zh-CN" altLang="en-US" dirty="0"/>
              <a:t>预估展现时上下文环境对广告点击率的影响</a:t>
            </a:r>
          </a:p>
          <a:p>
            <a:r>
              <a:rPr lang="en" altLang="zh-CN" b="1" dirty="0" err="1"/>
              <a:t>phq</a:t>
            </a:r>
            <a:r>
              <a:rPr lang="zh-CN" altLang="en" b="1" dirty="0"/>
              <a:t>：</a:t>
            </a:r>
            <a:r>
              <a:rPr lang="zh-CN" altLang="en-US" dirty="0"/>
              <a:t>预估电话直航拨打率，判断是否有展现成直航强样式</a:t>
            </a:r>
            <a:r>
              <a:rPr lang="en-US" altLang="zh-CN" dirty="0"/>
              <a:t>(</a:t>
            </a:r>
            <a:r>
              <a:rPr lang="en" altLang="zh-CN" dirty="0" err="1"/>
              <a:t>mt</a:t>
            </a:r>
            <a:r>
              <a:rPr lang="en" altLang="zh-CN" dirty="0"/>
              <a:t>=2027)</a:t>
            </a:r>
            <a:r>
              <a:rPr lang="zh-CN" altLang="en-US" dirty="0"/>
              <a:t>的资质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Roi</a:t>
            </a:r>
            <a:r>
              <a:rPr lang="zh-CN" altLang="en-US" dirty="0"/>
              <a:t>： </a:t>
            </a:r>
            <a:r>
              <a:rPr lang="en" altLang="zh-CN" dirty="0"/>
              <a:t>return of investment</a:t>
            </a:r>
            <a:r>
              <a:rPr lang="zh-CN" altLang="en-US" dirty="0"/>
              <a:t>投资回报率</a:t>
            </a:r>
          </a:p>
        </p:txBody>
      </p:sp>
    </p:spTree>
    <p:extLst>
      <p:ext uri="{BB962C8B-B14F-4D97-AF65-F5344CB8AC3E}">
        <p14:creationId xmlns:p14="http://schemas.microsoft.com/office/powerpoint/2010/main" val="2462046972"/>
      </p:ext>
    </p:extLst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76F5-A6F7-494E-B7E2-87C50742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Q&amp;A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C67A4B-4DF6-FF4A-B49E-962D5F2C8809}"/>
              </a:ext>
            </a:extLst>
          </p:cNvPr>
          <p:cNvSpPr/>
          <p:nvPr/>
        </p:nvSpPr>
        <p:spPr>
          <a:xfrm>
            <a:off x="3588637" y="2376607"/>
            <a:ext cx="3795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endParaRPr lang="zh-Hans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9683331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3EEF8-4D1A-394B-B054-441256C2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Feed</a:t>
            </a:r>
            <a:r>
              <a:rPr kumimoji="1" lang="zh-CN" altLang="en-US" dirty="0"/>
              <a:t>广告投放整体架构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243694-ACF8-B84C-80F0-B0962AEA9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6" y="1181327"/>
            <a:ext cx="11418194" cy="44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82740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1" lang="zh-CN" altLang="en-US" dirty="0"/>
              <a:t>目录</a:t>
            </a: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9DBDBC47-0238-9245-B6C0-76FB70993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251888"/>
              </p:ext>
            </p:extLst>
          </p:nvPr>
        </p:nvGraphicFramePr>
        <p:xfrm>
          <a:off x="1981199" y="1554276"/>
          <a:ext cx="6794665" cy="433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0712254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E9F30-0138-484A-B6CE-4F043B1A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Remix</a:t>
            </a:r>
            <a:r>
              <a:rPr kumimoji="1" lang="zh-CN" altLang="en-US" dirty="0"/>
              <a:t>框架</a:t>
            </a:r>
          </a:p>
        </p:txBody>
      </p:sp>
      <p:grpSp>
        <p:nvGrpSpPr>
          <p:cNvPr id="4" name="组合 56">
            <a:extLst>
              <a:ext uri="{FF2B5EF4-FFF2-40B4-BE49-F238E27FC236}">
                <a16:creationId xmlns:a16="http://schemas.microsoft.com/office/drawing/2014/main" id="{5F9DA954-E427-A248-B32D-14159F465D36}"/>
              </a:ext>
            </a:extLst>
          </p:cNvPr>
          <p:cNvGrpSpPr/>
          <p:nvPr/>
        </p:nvGrpSpPr>
        <p:grpSpPr>
          <a:xfrm>
            <a:off x="979461" y="1958597"/>
            <a:ext cx="6415252" cy="3268310"/>
            <a:chOff x="5291847" y="2042809"/>
            <a:chExt cx="6264613" cy="3266423"/>
          </a:xfrm>
        </p:grpSpPr>
        <p:sp>
          <p:nvSpPr>
            <p:cNvPr id="5" name="矩形 21">
              <a:extLst>
                <a:ext uri="{FF2B5EF4-FFF2-40B4-BE49-F238E27FC236}">
                  <a16:creationId xmlns:a16="http://schemas.microsoft.com/office/drawing/2014/main" id="{755E929B-2FAA-9B40-A2D1-27CDE7143203}"/>
                </a:ext>
              </a:extLst>
            </p:cNvPr>
            <p:cNvSpPr/>
            <p:nvPr/>
          </p:nvSpPr>
          <p:spPr>
            <a:xfrm>
              <a:off x="5564221" y="2295014"/>
              <a:ext cx="1420239" cy="6816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phase1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31">
              <a:extLst>
                <a:ext uri="{FF2B5EF4-FFF2-40B4-BE49-F238E27FC236}">
                  <a16:creationId xmlns:a16="http://schemas.microsoft.com/office/drawing/2014/main" id="{87251F98-F11D-674F-9A13-7C00487DEFB5}"/>
                </a:ext>
              </a:extLst>
            </p:cNvPr>
            <p:cNvSpPr/>
            <p:nvPr/>
          </p:nvSpPr>
          <p:spPr>
            <a:xfrm>
              <a:off x="6984460" y="2295014"/>
              <a:ext cx="1420239" cy="6816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phase2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35">
              <a:extLst>
                <a:ext uri="{FF2B5EF4-FFF2-40B4-BE49-F238E27FC236}">
                  <a16:creationId xmlns:a16="http://schemas.microsoft.com/office/drawing/2014/main" id="{4A706079-E67D-D742-82D0-278BCE8EF773}"/>
                </a:ext>
              </a:extLst>
            </p:cNvPr>
            <p:cNvSpPr/>
            <p:nvPr/>
          </p:nvSpPr>
          <p:spPr>
            <a:xfrm>
              <a:off x="8404699" y="2295014"/>
              <a:ext cx="1420239" cy="68165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phase3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36">
              <a:extLst>
                <a:ext uri="{FF2B5EF4-FFF2-40B4-BE49-F238E27FC236}">
                  <a16:creationId xmlns:a16="http://schemas.microsoft.com/office/drawing/2014/main" id="{659694FE-90AA-0147-AE8A-38E64793B03E}"/>
                </a:ext>
              </a:extLst>
            </p:cNvPr>
            <p:cNvSpPr/>
            <p:nvPr/>
          </p:nvSpPr>
          <p:spPr>
            <a:xfrm>
              <a:off x="9824938" y="2295014"/>
              <a:ext cx="1420239" cy="6816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…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线箭头连接符 24">
              <a:extLst>
                <a:ext uri="{FF2B5EF4-FFF2-40B4-BE49-F238E27FC236}">
                  <a16:creationId xmlns:a16="http://schemas.microsoft.com/office/drawing/2014/main" id="{3EEE508F-C5F0-7348-A2F6-29DF1586A8B1}"/>
                </a:ext>
              </a:extLst>
            </p:cNvPr>
            <p:cNvCxnSpPr>
              <a:cxnSpLocks/>
            </p:cNvCxnSpPr>
            <p:nvPr/>
          </p:nvCxnSpPr>
          <p:spPr>
            <a:xfrm>
              <a:off x="5291847" y="2042809"/>
              <a:ext cx="626461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38">
              <a:extLst>
                <a:ext uri="{FF2B5EF4-FFF2-40B4-BE49-F238E27FC236}">
                  <a16:creationId xmlns:a16="http://schemas.microsoft.com/office/drawing/2014/main" id="{F79D9A40-5A67-4A43-8F87-2A431C979513}"/>
                </a:ext>
              </a:extLst>
            </p:cNvPr>
            <p:cNvSpPr/>
            <p:nvPr/>
          </p:nvSpPr>
          <p:spPr>
            <a:xfrm>
              <a:off x="5686147" y="3712488"/>
              <a:ext cx="1191661" cy="5322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moduleA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39">
              <a:extLst>
                <a:ext uri="{FF2B5EF4-FFF2-40B4-BE49-F238E27FC236}">
                  <a16:creationId xmlns:a16="http://schemas.microsoft.com/office/drawing/2014/main" id="{B0B4A97C-24AB-BD40-8570-18F0F337706D}"/>
                </a:ext>
              </a:extLst>
            </p:cNvPr>
            <p:cNvSpPr/>
            <p:nvPr/>
          </p:nvSpPr>
          <p:spPr>
            <a:xfrm>
              <a:off x="5686147" y="4244736"/>
              <a:ext cx="1191661" cy="5322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moduleB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41">
              <a:extLst>
                <a:ext uri="{FF2B5EF4-FFF2-40B4-BE49-F238E27FC236}">
                  <a16:creationId xmlns:a16="http://schemas.microsoft.com/office/drawing/2014/main" id="{4CF3FAF7-8AC1-7745-8D06-206204FFE48E}"/>
                </a:ext>
              </a:extLst>
            </p:cNvPr>
            <p:cNvSpPr/>
            <p:nvPr/>
          </p:nvSpPr>
          <p:spPr>
            <a:xfrm>
              <a:off x="7078071" y="3712488"/>
              <a:ext cx="1233015" cy="5322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moduleC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42">
              <a:extLst>
                <a:ext uri="{FF2B5EF4-FFF2-40B4-BE49-F238E27FC236}">
                  <a16:creationId xmlns:a16="http://schemas.microsoft.com/office/drawing/2014/main" id="{FB064270-A87E-D34D-AAD7-73DA5DB9F39B}"/>
                </a:ext>
              </a:extLst>
            </p:cNvPr>
            <p:cNvSpPr/>
            <p:nvPr/>
          </p:nvSpPr>
          <p:spPr>
            <a:xfrm>
              <a:off x="8570069" y="3712488"/>
              <a:ext cx="1108955" cy="5322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moduleF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43">
              <a:extLst>
                <a:ext uri="{FF2B5EF4-FFF2-40B4-BE49-F238E27FC236}">
                  <a16:creationId xmlns:a16="http://schemas.microsoft.com/office/drawing/2014/main" id="{F0E9B072-8745-5B4E-AFA4-F0DF68495072}"/>
                </a:ext>
              </a:extLst>
            </p:cNvPr>
            <p:cNvSpPr/>
            <p:nvPr/>
          </p:nvSpPr>
          <p:spPr>
            <a:xfrm>
              <a:off x="7078070" y="4244736"/>
              <a:ext cx="1233015" cy="5322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moduleD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45">
              <a:extLst>
                <a:ext uri="{FF2B5EF4-FFF2-40B4-BE49-F238E27FC236}">
                  <a16:creationId xmlns:a16="http://schemas.microsoft.com/office/drawing/2014/main" id="{501F814B-BA57-A24B-9344-87118B1EF694}"/>
                </a:ext>
              </a:extLst>
            </p:cNvPr>
            <p:cNvSpPr/>
            <p:nvPr/>
          </p:nvSpPr>
          <p:spPr>
            <a:xfrm>
              <a:off x="7078070" y="4776984"/>
              <a:ext cx="1233015" cy="5322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err="1">
                  <a:solidFill>
                    <a:schemeClr val="tx1"/>
                  </a:solidFill>
                </a:rPr>
                <a:t>moduleE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28">
              <a:extLst>
                <a:ext uri="{FF2B5EF4-FFF2-40B4-BE49-F238E27FC236}">
                  <a16:creationId xmlns:a16="http://schemas.microsoft.com/office/drawing/2014/main" id="{28FC0F03-3A28-4A4C-A88A-4D484A040378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6274342" y="2976664"/>
              <a:ext cx="7636" cy="73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46">
              <a:extLst>
                <a:ext uri="{FF2B5EF4-FFF2-40B4-BE49-F238E27FC236}">
                  <a16:creationId xmlns:a16="http://schemas.microsoft.com/office/drawing/2014/main" id="{CA716D0E-43A0-DD4D-BB30-2FAA84515D8C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7694579" y="2976664"/>
              <a:ext cx="1" cy="73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51">
              <a:extLst>
                <a:ext uri="{FF2B5EF4-FFF2-40B4-BE49-F238E27FC236}">
                  <a16:creationId xmlns:a16="http://schemas.microsoft.com/office/drawing/2014/main" id="{821F2D69-2157-5445-90E7-6037C2F9EA27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9114819" y="2976664"/>
              <a:ext cx="9728" cy="73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5C48849C-F608-B946-ACF6-119A90EA4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10711" y="2172318"/>
            <a:ext cx="3578087" cy="304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612DE4D-C4D7-A34A-ADB2-64C0499BDDD1}"/>
              </a:ext>
            </a:extLst>
          </p:cNvPr>
          <p:cNvSpPr txBox="1"/>
          <p:nvPr/>
        </p:nvSpPr>
        <p:spPr>
          <a:xfrm>
            <a:off x="7794170" y="1558487"/>
            <a:ext cx="3211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配置文件：</a:t>
            </a:r>
            <a:r>
              <a:rPr lang="en-US" altLang="zh-CN" sz="2000" dirty="0" err="1"/>
              <a:t>modules.conf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531516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-11530"/>
            <a:ext cx="10972800" cy="779930"/>
          </a:xfrm>
        </p:spPr>
        <p:txBody>
          <a:bodyPr/>
          <a:lstStyle/>
          <a:p>
            <a:r>
              <a:rPr kumimoji="1" lang="en-US" altLang="zh-CN" dirty="0"/>
              <a:t>Remix</a:t>
            </a:r>
            <a:r>
              <a:rPr kumimoji="1" lang="zh-CN" altLang="en-US" dirty="0"/>
              <a:t>框架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9B7C344-5241-2A42-86DE-BB5399543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22" y="1552170"/>
            <a:ext cx="5734602" cy="4260800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03B9496C-4344-7849-AC0D-02849699527A}"/>
              </a:ext>
            </a:extLst>
          </p:cNvPr>
          <p:cNvSpPr/>
          <p:nvPr/>
        </p:nvSpPr>
        <p:spPr bwMode="auto">
          <a:xfrm>
            <a:off x="1502228" y="1835196"/>
            <a:ext cx="3026229" cy="6467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zh-CN" altLang="en-US" dirty="0">
                <a:latin typeface="+mj-ea"/>
                <a:ea typeface="+mj-ea"/>
              </a:rPr>
              <a:t>遍历所有交互类：</a:t>
            </a:r>
            <a:r>
              <a:rPr lang="en-US" altLang="zh-CN" dirty="0" err="1">
                <a:latin typeface="+mj-ea"/>
                <a:ea typeface="+mj-ea"/>
              </a:rPr>
              <a:t>prepare_request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FCF51C7-79FC-4F4A-AD00-4F7687832AD4}"/>
              </a:ext>
            </a:extLst>
          </p:cNvPr>
          <p:cNvSpPr/>
          <p:nvPr/>
        </p:nvSpPr>
        <p:spPr bwMode="auto">
          <a:xfrm>
            <a:off x="1502227" y="3439882"/>
            <a:ext cx="3026230" cy="6467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zh-CN" altLang="en-US" dirty="0">
                <a:latin typeface="+mj-ea"/>
                <a:ea typeface="+mj-ea"/>
              </a:rPr>
              <a:t>遍历非交互类：</a:t>
            </a:r>
            <a:r>
              <a:rPr lang="en-US" altLang="zh-CN" dirty="0" err="1">
                <a:latin typeface="+mj-ea"/>
                <a:ea typeface="+mj-ea"/>
              </a:rPr>
              <a:t>handle_data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975ED51B-CF6B-7448-9999-DA8BD9815499}"/>
              </a:ext>
            </a:extLst>
          </p:cNvPr>
          <p:cNvSpPr/>
          <p:nvPr/>
        </p:nvSpPr>
        <p:spPr bwMode="auto">
          <a:xfrm>
            <a:off x="1502227" y="4970282"/>
            <a:ext cx="3026230" cy="64674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待交互类结果返回后：</a:t>
            </a:r>
            <a:r>
              <a:rPr lang="en-US" altLang="zh-CN" dirty="0" err="1">
                <a:latin typeface="+mj-ea"/>
                <a:ea typeface="+mj-ea"/>
              </a:rPr>
              <a:t>handle_response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39AD3C6-4FE7-DA44-A37A-0401D254669D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 bwMode="auto">
          <a:xfrm flipH="1">
            <a:off x="3015342" y="2481941"/>
            <a:ext cx="1" cy="957941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7160CD3-02EC-174C-A1FA-2165467B9CAC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 bwMode="auto">
          <a:xfrm>
            <a:off x="3015342" y="4086627"/>
            <a:ext cx="0" cy="883655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91058551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0" y="-11530"/>
            <a:ext cx="10972800" cy="779930"/>
          </a:xfrm>
        </p:spPr>
        <p:txBody>
          <a:bodyPr/>
          <a:lstStyle/>
          <a:p>
            <a:r>
              <a:rPr lang="en-US" altLang="zh-CN" dirty="0"/>
              <a:t>Remix</a:t>
            </a:r>
            <a:r>
              <a:rPr kumimoji="1" lang="zh-CN" altLang="en-US" dirty="0"/>
              <a:t> 数据结构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8AEC78-9D76-EC46-8019-41AC9400C421}"/>
              </a:ext>
            </a:extLst>
          </p:cNvPr>
          <p:cNvSpPr txBox="1"/>
          <p:nvPr/>
        </p:nvSpPr>
        <p:spPr>
          <a:xfrm>
            <a:off x="2387223" y="3038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655F061-CC17-8545-A01B-2526C8644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042531"/>
              </p:ext>
            </p:extLst>
          </p:nvPr>
        </p:nvGraphicFramePr>
        <p:xfrm>
          <a:off x="-88232" y="653588"/>
          <a:ext cx="10884568" cy="513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09343C2-64F7-0B40-92E1-34AA31D60110}"/>
              </a:ext>
            </a:extLst>
          </p:cNvPr>
          <p:cNvSpPr txBox="1"/>
          <p:nvPr/>
        </p:nvSpPr>
        <p:spPr>
          <a:xfrm>
            <a:off x="5354049" y="5167089"/>
            <a:ext cx="281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query_context_pool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831136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IMAS串讲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152745</TotalTime>
  <Words>17737</Words>
  <Application>Microsoft Macintosh PowerPoint</Application>
  <PresentationFormat>宽屏</PresentationFormat>
  <Paragraphs>1354</Paragraphs>
  <Slides>47</Slides>
  <Notes>47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方正兰亭黑_GBK</vt:lpstr>
      <vt:lpstr>黑体</vt:lpstr>
      <vt:lpstr>黑体</vt:lpstr>
      <vt:lpstr>宋体</vt:lpstr>
      <vt:lpstr>宋体</vt:lpstr>
      <vt:lpstr>Microsoft YaHei</vt:lpstr>
      <vt:lpstr>Microsoft YaHei</vt:lpstr>
      <vt:lpstr>Arial Unicode MS</vt:lpstr>
      <vt:lpstr>Arial</vt:lpstr>
      <vt:lpstr>Arial Black</vt:lpstr>
      <vt:lpstr>Calibri</vt:lpstr>
      <vt:lpstr>Cambria Math</vt:lpstr>
      <vt:lpstr>Helvetica Neue</vt:lpstr>
      <vt:lpstr>Times New Roman</vt:lpstr>
      <vt:lpstr>Verdana</vt:lpstr>
      <vt:lpstr>Wingdings</vt:lpstr>
      <vt:lpstr>IMAS串讲</vt:lpstr>
      <vt:lpstr>PowerPoint 演示文稿</vt:lpstr>
      <vt:lpstr>目录</vt:lpstr>
      <vt:lpstr>目录</vt:lpstr>
      <vt:lpstr>Feed广告投放整体架构</vt:lpstr>
      <vt:lpstr>Feed广告投放整体架构</vt:lpstr>
      <vt:lpstr>目录</vt:lpstr>
      <vt:lpstr>Remix框架</vt:lpstr>
      <vt:lpstr>Remix框架</vt:lpstr>
      <vt:lpstr>Remix 数据结构</vt:lpstr>
      <vt:lpstr>目录</vt:lpstr>
      <vt:lpstr>Feedas模块</vt:lpstr>
      <vt:lpstr>前处理-DataManagerModule</vt:lpstr>
      <vt:lpstr>前处理-ReqPM</vt:lpstr>
      <vt:lpstr>用户信息获取</vt:lpstr>
      <vt:lpstr>用户信息获取</vt:lpstr>
      <vt:lpstr>用户信息获取-UasPM</vt:lpstr>
      <vt:lpstr>用户信息获取-UserCenterPM</vt:lpstr>
      <vt:lpstr>用户信息获取-UpinPM</vt:lpstr>
      <vt:lpstr>获取用户信息-UmsPM</vt:lpstr>
      <vt:lpstr>获取用户信息-IntentServicePM</vt:lpstr>
      <vt:lpstr>触发准备-GoldengatePM</vt:lpstr>
      <vt:lpstr>触发准备-UserEmbeddingPM</vt:lpstr>
      <vt:lpstr>触发准备-RedisPM</vt:lpstr>
      <vt:lpstr>触发准备-XboxCenterPM</vt:lpstr>
      <vt:lpstr>广告触发-FeedProxyPM</vt:lpstr>
      <vt:lpstr>创意优选-AdrestPM</vt:lpstr>
      <vt:lpstr>机制策略-StrategyPM </vt:lpstr>
      <vt:lpstr>机制策略-StrategyPM </vt:lpstr>
      <vt:lpstr>后处理—PostPM/ResponsePM</vt:lpstr>
      <vt:lpstr>目录</vt:lpstr>
      <vt:lpstr>机制策略-知识准备</vt:lpstr>
      <vt:lpstr>机制策略-data_prepare</vt:lpstr>
      <vt:lpstr>机制策略-data_prepare</vt:lpstr>
      <vt:lpstr>机制策略-prepare</vt:lpstr>
      <vt:lpstr>机制策略- transfer_ratio</vt:lpstr>
      <vt:lpstr>机制策略-smart_bid</vt:lpstr>
      <vt:lpstr>机制策略-filter</vt:lpstr>
      <vt:lpstr>机制策略-filter</vt:lpstr>
      <vt:lpstr>机制策略-budget_control &amp; dedup</vt:lpstr>
      <vt:lpstr>机制策略-price</vt:lpstr>
      <vt:lpstr>机制策略-price</vt:lpstr>
      <vt:lpstr>机制策略-price</vt:lpstr>
      <vt:lpstr>机制策略-truncate</vt:lpstr>
      <vt:lpstr>名词解释</vt:lpstr>
      <vt:lpstr>名词解释</vt:lpstr>
      <vt:lpstr>名词解释</vt:lpstr>
      <vt:lpstr>Q&amp;A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Bian,Feifei</dc:creator>
  <cp:lastModifiedBy>MoKun</cp:lastModifiedBy>
  <cp:revision>2149</cp:revision>
  <cp:lastPrinted>2019-01-10T12:40:23Z</cp:lastPrinted>
  <dcterms:created xsi:type="dcterms:W3CDTF">2016-12-27T03:48:35Z</dcterms:created>
  <dcterms:modified xsi:type="dcterms:W3CDTF">2021-02-22T09:57:34Z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4eed1396-652e-48af-a096-58850838b021-2">
    <vt:lpwstr>288e7f01d86ae468b82050e8ba41feed</vt:lpwstr>
  </property>
</Properties>
</file>