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4"/>
  </p:notesMasterIdLst>
  <p:handoutMasterIdLst>
    <p:handoutMasterId r:id="rId45"/>
  </p:handoutMasterIdLst>
  <p:sldIdLst>
    <p:sldId id="256" r:id="rId2"/>
    <p:sldId id="257" r:id="rId3"/>
    <p:sldId id="261" r:id="rId4"/>
    <p:sldId id="258" r:id="rId5"/>
    <p:sldId id="262" r:id="rId6"/>
    <p:sldId id="259" r:id="rId7"/>
    <p:sldId id="260" r:id="rId8"/>
    <p:sldId id="264" r:id="rId9"/>
    <p:sldId id="263"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 id="281" r:id="rId27"/>
    <p:sldId id="282" r:id="rId28"/>
    <p:sldId id="296" r:id="rId29"/>
    <p:sldId id="283" r:id="rId30"/>
    <p:sldId id="284" r:id="rId31"/>
    <p:sldId id="288" r:id="rId32"/>
    <p:sldId id="297" r:id="rId33"/>
    <p:sldId id="289" r:id="rId34"/>
    <p:sldId id="290" r:id="rId35"/>
    <p:sldId id="291" r:id="rId36"/>
    <p:sldId id="292" r:id="rId37"/>
    <p:sldId id="293" r:id="rId38"/>
    <p:sldId id="294" r:id="rId39"/>
    <p:sldId id="295" r:id="rId40"/>
    <p:sldId id="285" r:id="rId41"/>
    <p:sldId id="286" r:id="rId42"/>
    <p:sldId id="287" r:id="rId43"/>
  </p:sldIdLst>
  <p:sldSz cx="12192000" cy="6858000"/>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Shanshan(QA-ST)" initials="W"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0" autoAdjust="0"/>
    <p:restoredTop sz="64823" autoAdjust="0"/>
  </p:normalViewPr>
  <p:slideViewPr>
    <p:cSldViewPr snapToGrid="0">
      <p:cViewPr varScale="1">
        <p:scale>
          <a:sx n="69" d="100"/>
          <a:sy n="69" d="100"/>
        </p:scale>
        <p:origin x="1880" y="176"/>
      </p:cViewPr>
      <p:guideLst>
        <p:guide orient="horz" pos="2160"/>
        <p:guide pos="3840"/>
      </p:guideLst>
    </p:cSldViewPr>
  </p:slideViewPr>
  <p:outlineViewPr>
    <p:cViewPr>
      <p:scale>
        <a:sx n="33" d="100"/>
        <a:sy n="33" d="100"/>
      </p:scale>
      <p:origin x="32" y="406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19413"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1"/>
            <a:ext cx="2919412" cy="495300"/>
          </a:xfrm>
          <a:prstGeom prst="rect">
            <a:avLst/>
          </a:prstGeom>
        </p:spPr>
        <p:txBody>
          <a:bodyPr vert="horz" lIns="91440" tIns="45720" rIns="91440" bIns="45720" rtlCol="0"/>
          <a:lstStyle>
            <a:lvl1pPr algn="r">
              <a:defRPr sz="1200"/>
            </a:lvl1pPr>
          </a:lstStyle>
          <a:p>
            <a:fld id="{077BA945-9734-4BBF-8506-1C3370DFF36A}" type="datetimeFigureOut">
              <a:rPr lang="zh-CN" altLang="en-US" smtClean="0"/>
              <a:t>2019/5/27</a:t>
            </a:fld>
            <a:endParaRPr lang="zh-CN" altLang="en-US"/>
          </a:p>
        </p:txBody>
      </p:sp>
      <p:sp>
        <p:nvSpPr>
          <p:cNvPr id="4" name="页脚占位符 3"/>
          <p:cNvSpPr>
            <a:spLocks noGrp="1"/>
          </p:cNvSpPr>
          <p:nvPr>
            <p:ph type="ftr" sz="quarter" idx="2"/>
          </p:nvPr>
        </p:nvSpPr>
        <p:spPr>
          <a:xfrm>
            <a:off x="1" y="9371014"/>
            <a:ext cx="2919413" cy="4953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4"/>
            <a:ext cx="2919412" cy="495300"/>
          </a:xfrm>
          <a:prstGeom prst="rect">
            <a:avLst/>
          </a:prstGeom>
        </p:spPr>
        <p:txBody>
          <a:bodyPr vert="horz" lIns="91440" tIns="45720" rIns="91440" bIns="45720" rtlCol="0" anchor="b"/>
          <a:lstStyle>
            <a:lvl1pPr algn="r">
              <a:defRPr sz="1200"/>
            </a:lvl1pPr>
          </a:lstStyle>
          <a:p>
            <a:fld id="{9095A32B-8AEA-417D-A192-FE44FA7FA78A}" type="slidenum">
              <a:rPr lang="zh-CN" altLang="en-US" smtClean="0"/>
              <a:t>‹#›</a:t>
            </a:fld>
            <a:endParaRPr lang="zh-CN" altLang="en-US"/>
          </a:p>
        </p:txBody>
      </p:sp>
    </p:spTree>
    <p:extLst>
      <p:ext uri="{BB962C8B-B14F-4D97-AF65-F5344CB8AC3E}">
        <p14:creationId xmlns:p14="http://schemas.microsoft.com/office/powerpoint/2010/main" val="1041102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4" y="0"/>
            <a:ext cx="2918831" cy="495029"/>
          </a:xfrm>
          <a:prstGeom prst="rect">
            <a:avLst/>
          </a:prstGeom>
        </p:spPr>
        <p:txBody>
          <a:bodyPr vert="horz" lIns="91440" tIns="45720" rIns="91440" bIns="45720" rtlCol="0"/>
          <a:lstStyle>
            <a:lvl1pPr algn="r">
              <a:defRPr sz="1200"/>
            </a:lvl1pPr>
          </a:lstStyle>
          <a:p>
            <a:fld id="{033D2105-0A94-4FA4-8EB1-B0B30DC3B7D3}" type="datetimeFigureOut">
              <a:rPr lang="zh-CN" altLang="en-US" smtClean="0"/>
              <a:t>2019/5/27</a:t>
            </a:fld>
            <a:endParaRPr lang="zh-CN" altLang="en-US"/>
          </a:p>
        </p:txBody>
      </p:sp>
      <p:sp>
        <p:nvSpPr>
          <p:cNvPr id="4" name="幻灯片图像占位符 3"/>
          <p:cNvSpPr>
            <a:spLocks noGrp="1" noRot="1" noChangeAspect="1"/>
          </p:cNvSpPr>
          <p:nvPr>
            <p:ph type="sldImg" idx="2"/>
          </p:nvPr>
        </p:nvSpPr>
        <p:spPr>
          <a:xfrm>
            <a:off x="407988" y="1231900"/>
            <a:ext cx="5919787" cy="3330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4"/>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371287"/>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4" y="9371287"/>
            <a:ext cx="2918831" cy="495028"/>
          </a:xfrm>
          <a:prstGeom prst="rect">
            <a:avLst/>
          </a:prstGeom>
        </p:spPr>
        <p:txBody>
          <a:bodyPr vert="horz" lIns="91440" tIns="45720" rIns="91440" bIns="45720" rtlCol="0" anchor="b"/>
          <a:lstStyle>
            <a:lvl1pPr algn="r">
              <a:defRPr sz="1200"/>
            </a:lvl1pPr>
          </a:lstStyle>
          <a:p>
            <a:fld id="{C76A5298-7A03-4638-AA50-81B90C4C5876}" type="slidenum">
              <a:rPr lang="zh-CN" altLang="en-US" smtClean="0"/>
              <a:t>‹#›</a:t>
            </a:fld>
            <a:endParaRPr lang="zh-CN" altLang="en-US"/>
          </a:p>
        </p:txBody>
      </p:sp>
    </p:spTree>
    <p:extLst>
      <p:ext uri="{BB962C8B-B14F-4D97-AF65-F5344CB8AC3E}">
        <p14:creationId xmlns:p14="http://schemas.microsoft.com/office/powerpoint/2010/main" val="162481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1</a:t>
            </a:fld>
            <a:endParaRPr lang="zh-CN" altLang="en-US"/>
          </a:p>
        </p:txBody>
      </p:sp>
    </p:spTree>
    <p:extLst>
      <p:ext uri="{BB962C8B-B14F-4D97-AF65-F5344CB8AC3E}">
        <p14:creationId xmlns:p14="http://schemas.microsoft.com/office/powerpoint/2010/main" val="4243599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feeduserq</a:t>
            </a:r>
            <a:r>
              <a:rPr lang="zh-CN" altLang="zh-CN" sz="1200" kern="1200" dirty="0">
                <a:solidFill>
                  <a:schemeClr val="tx1"/>
                </a:solidFill>
                <a:effectLst/>
                <a:latin typeface="+mn-lt"/>
                <a:ea typeface="+mn-ea"/>
                <a:cs typeface="+mn-cs"/>
              </a:rPr>
              <a:t>是</a:t>
            </a:r>
            <a:r>
              <a:rPr lang="en-US" altLang="zh-CN" sz="1200" kern="1200" dirty="0" err="1">
                <a:solidFill>
                  <a:schemeClr val="tx1"/>
                </a:solidFill>
                <a:effectLst/>
                <a:latin typeface="+mn-lt"/>
                <a:ea typeface="+mn-ea"/>
                <a:cs typeface="+mn-cs"/>
              </a:rPr>
              <a:t>bsq</a:t>
            </a:r>
            <a:r>
              <a:rPr lang="zh-CN" altLang="zh-CN" sz="1200" kern="1200" dirty="0">
                <a:solidFill>
                  <a:schemeClr val="tx1"/>
                </a:solidFill>
                <a:effectLst/>
                <a:latin typeface="+mn-lt"/>
                <a:ea typeface="+mn-ea"/>
                <a:cs typeface="+mn-cs"/>
              </a:rPr>
              <a:t>用户侧的特征向量，用于</a:t>
            </a:r>
            <a:r>
              <a:rPr lang="en-US" altLang="zh-CN" sz="1200" kern="1200" dirty="0" err="1">
                <a:solidFill>
                  <a:schemeClr val="tx1"/>
                </a:solidFill>
                <a:effectLst/>
                <a:latin typeface="+mn-lt"/>
                <a:ea typeface="+mn-ea"/>
                <a:cs typeface="+mn-cs"/>
              </a:rPr>
              <a:t>bsq</a:t>
            </a:r>
            <a:r>
              <a:rPr lang="zh-CN" altLang="zh-CN" sz="1200" kern="1200" dirty="0">
                <a:solidFill>
                  <a:schemeClr val="tx1"/>
                </a:solidFill>
                <a:effectLst/>
                <a:latin typeface="+mn-lt"/>
                <a:ea typeface="+mn-ea"/>
                <a:cs typeface="+mn-cs"/>
              </a:rPr>
              <a:t>的计算</a:t>
            </a:r>
          </a:p>
          <a:p>
            <a:r>
              <a:rPr lang="en-US" altLang="zh-CN" sz="1200" kern="1200" dirty="0" err="1">
                <a:solidFill>
                  <a:schemeClr val="tx1"/>
                </a:solidFill>
                <a:effectLst/>
                <a:latin typeface="+mn-lt"/>
                <a:ea typeface="+mn-ea"/>
                <a:cs typeface="+mn-cs"/>
              </a:rPr>
              <a:t>feedannq</a:t>
            </a:r>
            <a:r>
              <a:rPr lang="zh-CN" altLang="zh-CN" sz="1200" kern="1200" dirty="0">
                <a:solidFill>
                  <a:schemeClr val="tx1"/>
                </a:solidFill>
                <a:effectLst/>
                <a:latin typeface="+mn-lt"/>
                <a:ea typeface="+mn-ea"/>
                <a:cs typeface="+mn-cs"/>
              </a:rPr>
              <a:t>也是用户侧特征向量，用于</a:t>
            </a:r>
            <a:r>
              <a:rPr lang="en-US" altLang="zh-CN" sz="1200" kern="1200" dirty="0" err="1">
                <a:solidFill>
                  <a:schemeClr val="tx1"/>
                </a:solidFill>
                <a:effectLst/>
                <a:latin typeface="+mn-lt"/>
                <a:ea typeface="+mn-ea"/>
                <a:cs typeface="+mn-cs"/>
              </a:rPr>
              <a:t>bs</a:t>
            </a:r>
            <a:r>
              <a:rPr lang="zh-CN" altLang="zh-CN" sz="1200" kern="1200" dirty="0">
                <a:solidFill>
                  <a:schemeClr val="tx1"/>
                </a:solidFill>
                <a:effectLst/>
                <a:latin typeface="+mn-lt"/>
                <a:ea typeface="+mn-ea"/>
                <a:cs typeface="+mn-cs"/>
              </a:rPr>
              <a:t>中</a:t>
            </a:r>
            <a:r>
              <a:rPr lang="en-US" altLang="zh-CN" sz="1200" kern="1200" dirty="0" err="1">
                <a:solidFill>
                  <a:schemeClr val="tx1"/>
                </a:solidFill>
                <a:effectLst/>
                <a:latin typeface="+mn-lt"/>
                <a:ea typeface="+mn-ea"/>
                <a:cs typeface="+mn-cs"/>
              </a:rPr>
              <a:t>ann</a:t>
            </a:r>
            <a:r>
              <a:rPr lang="zh-CN" altLang="zh-CN" sz="1200" kern="1200" dirty="0">
                <a:solidFill>
                  <a:schemeClr val="tx1"/>
                </a:solidFill>
                <a:effectLst/>
                <a:latin typeface="+mn-lt"/>
                <a:ea typeface="+mn-ea"/>
                <a:cs typeface="+mn-cs"/>
              </a:rPr>
              <a:t>触发使用</a:t>
            </a:r>
          </a:p>
          <a:p>
            <a:r>
              <a:rPr lang="en-US" altLang="zh-CN" sz="1200" kern="1200" dirty="0" err="1">
                <a:solidFill>
                  <a:schemeClr val="tx1"/>
                </a:solidFill>
                <a:effectLst/>
                <a:latin typeface="+mn-lt"/>
                <a:ea typeface="+mn-ea"/>
                <a:cs typeface="+mn-cs"/>
              </a:rPr>
              <a:t>intentxq</a:t>
            </a:r>
            <a:r>
              <a:rPr lang="zh-CN" altLang="zh-CN" sz="1200" kern="1200" dirty="0">
                <a:solidFill>
                  <a:schemeClr val="tx1"/>
                </a:solidFill>
                <a:effectLst/>
                <a:latin typeface="+mn-lt"/>
                <a:ea typeface="+mn-ea"/>
                <a:cs typeface="+mn-cs"/>
              </a:rPr>
              <a:t>用于计算用户对行业的意图强弱</a:t>
            </a:r>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20</a:t>
            </a:fld>
            <a:endParaRPr lang="zh-CN" altLang="en-US"/>
          </a:p>
        </p:txBody>
      </p:sp>
    </p:spTree>
    <p:extLst>
      <p:ext uri="{BB962C8B-B14F-4D97-AF65-F5344CB8AC3E}">
        <p14:creationId xmlns:p14="http://schemas.microsoft.com/office/powerpoint/2010/main" val="1246378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a:t>
            </a:r>
            <a:r>
              <a:rPr kumimoji="1" lang="en-US" altLang="zh-CN" dirty="0"/>
              <a:t>ums</a:t>
            </a:r>
            <a:r>
              <a:rPr kumimoji="1" lang="zh-CN" altLang="en-US" dirty="0"/>
              <a:t>的不同可能是</a:t>
            </a:r>
            <a:r>
              <a:rPr kumimoji="1" lang="en-US" altLang="zh-CN" dirty="0" err="1"/>
              <a:t>cmatch</a:t>
            </a:r>
            <a:r>
              <a:rPr kumimoji="1" lang="zh-CN" altLang="en-US" dirty="0"/>
              <a:t>不同，</a:t>
            </a:r>
            <a:r>
              <a:rPr kumimoji="1" lang="en-US" altLang="zh-CN" dirty="0"/>
              <a:t>545</a:t>
            </a:r>
            <a:r>
              <a:rPr kumimoji="1" lang="zh-CN" altLang="en-US" dirty="0"/>
              <a:t>和</a:t>
            </a:r>
            <a:r>
              <a:rPr kumimoji="1" lang="en-US" altLang="zh-CN" dirty="0"/>
              <a:t>546</a:t>
            </a:r>
          </a:p>
          <a:p>
            <a:endParaRPr kumimoji="1" lang="en-US" altLang="zh-CN" dirty="0"/>
          </a:p>
          <a:p>
            <a:r>
              <a:rPr kumimoji="1" lang="zh-CN" altLang="en-US" dirty="0"/>
              <a:t>比</a:t>
            </a:r>
            <a:r>
              <a:rPr kumimoji="1" lang="en-US" altLang="zh-CN" dirty="0"/>
              <a:t>ums</a:t>
            </a:r>
            <a:r>
              <a:rPr kumimoji="1" lang="zh-CN" altLang="en-US" dirty="0"/>
              <a:t>中多了一个</a:t>
            </a:r>
            <a:r>
              <a:rPr kumimoji="1" lang="en-US" altLang="zh-CN" dirty="0" err="1"/>
              <a:t>cmatch</a:t>
            </a:r>
            <a:r>
              <a:rPr kumimoji="1" lang="zh-CN" altLang="en-US" dirty="0"/>
              <a:t>的数据</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22</a:t>
            </a:fld>
            <a:endParaRPr lang="zh-CN" altLang="en-US"/>
          </a:p>
        </p:txBody>
      </p:sp>
    </p:spTree>
    <p:extLst>
      <p:ext uri="{BB962C8B-B14F-4D97-AF65-F5344CB8AC3E}">
        <p14:creationId xmlns:p14="http://schemas.microsoft.com/office/powerpoint/2010/main" val="3393680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没有找到</a:t>
            </a:r>
            <a:r>
              <a:rPr kumimoji="1" lang="en-US" altLang="zh-CN" dirty="0" err="1"/>
              <a:t>fill_search_items</a:t>
            </a:r>
            <a:r>
              <a:rPr kumimoji="1" lang="zh-CN" altLang="en-US" dirty="0"/>
              <a:t>的入口</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23</a:t>
            </a:fld>
            <a:endParaRPr lang="zh-CN" altLang="en-US"/>
          </a:p>
        </p:txBody>
      </p:sp>
    </p:spTree>
    <p:extLst>
      <p:ext uri="{BB962C8B-B14F-4D97-AF65-F5344CB8AC3E}">
        <p14:creationId xmlns:p14="http://schemas.microsoft.com/office/powerpoint/2010/main" val="417614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 altLang="zh-CN" sz="1200" b="0" i="0" kern="1200" dirty="0" err="1">
                <a:solidFill>
                  <a:schemeClr val="tx1"/>
                </a:solidFill>
                <a:effectLst/>
                <a:latin typeface="+mn-lt"/>
                <a:ea typeface="+mn-ea"/>
                <a:cs typeface="+mn-cs"/>
              </a:rPr>
              <a:t>send_predictor_async</a:t>
            </a:r>
            <a:r>
              <a:rPr lang="en" altLang="zh-CN" sz="1200" b="0" i="0" kern="1200" dirty="0">
                <a:solidFill>
                  <a:schemeClr val="tx1"/>
                </a:solidFill>
                <a:effectLst/>
                <a:latin typeface="+mn-lt"/>
                <a:ea typeface="+mn-ea"/>
                <a:cs typeface="+mn-cs"/>
              </a:rPr>
              <a:t> </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发送观星异步请求</a:t>
            </a:r>
          </a:p>
          <a:p>
            <a:pPr lvl="1"/>
            <a:r>
              <a:rPr lang="en" altLang="zh-CN" sz="1200" b="0" i="0" kern="1200" dirty="0" err="1">
                <a:solidFill>
                  <a:schemeClr val="tx1"/>
                </a:solidFill>
                <a:effectLst/>
                <a:latin typeface="+mn-lt"/>
                <a:ea typeface="+mn-ea"/>
                <a:cs typeface="+mn-cs"/>
              </a:rPr>
              <a:t>interact_with_bcsvr</a:t>
            </a:r>
            <a:r>
              <a:rPr lang="en" altLang="zh-CN" sz="1200" b="0" i="0" kern="1200" dirty="0">
                <a:solidFill>
                  <a:schemeClr val="tx1"/>
                </a:solidFill>
                <a:effectLst/>
                <a:latin typeface="+mn-lt"/>
                <a:ea typeface="+mn-ea"/>
                <a:cs typeface="+mn-cs"/>
              </a:rPr>
              <a:t> </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请求 </a:t>
            </a:r>
            <a:r>
              <a:rPr lang="en" altLang="zh-CN" sz="1200" b="0" i="0" kern="1200" dirty="0" err="1">
                <a:solidFill>
                  <a:schemeClr val="tx1"/>
                </a:solidFill>
                <a:effectLst/>
                <a:latin typeface="+mn-lt"/>
                <a:ea typeface="+mn-ea"/>
                <a:cs typeface="+mn-cs"/>
              </a:rPr>
              <a:t>budget_control</a:t>
            </a:r>
            <a:r>
              <a:rPr lang="en"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获取预算和消费信息，填充到广告队列</a:t>
            </a:r>
          </a:p>
          <a:p>
            <a:pPr lvl="1"/>
            <a:r>
              <a:rPr lang="en" altLang="zh-CN" sz="1200" b="0" i="0" kern="1200" dirty="0" err="1">
                <a:solidFill>
                  <a:schemeClr val="tx1"/>
                </a:solidFill>
                <a:effectLst/>
                <a:latin typeface="+mn-lt"/>
                <a:ea typeface="+mn-ea"/>
                <a:cs typeface="+mn-cs"/>
              </a:rPr>
              <a:t>interact_with_xbox</a:t>
            </a:r>
            <a:r>
              <a:rPr lang="en" altLang="zh-CN" sz="1200" b="0" i="0" kern="1200" dirty="0">
                <a:solidFill>
                  <a:schemeClr val="tx1"/>
                </a:solidFill>
                <a:effectLst/>
                <a:latin typeface="+mn-lt"/>
                <a:ea typeface="+mn-ea"/>
                <a:cs typeface="+mn-cs"/>
              </a:rPr>
              <a:t> </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并行请求观星获取结果</a:t>
            </a:r>
          </a:p>
          <a:p>
            <a:pPr lvl="1"/>
            <a:r>
              <a:rPr lang="en" altLang="zh-CN" sz="1200" b="0" i="0" kern="1200" dirty="0" err="1">
                <a:solidFill>
                  <a:schemeClr val="tx1"/>
                </a:solidFill>
                <a:effectLst/>
                <a:latin typeface="+mn-lt"/>
                <a:ea typeface="+mn-ea"/>
                <a:cs typeface="+mn-cs"/>
              </a:rPr>
              <a:t>recv_predictor_async_new</a:t>
            </a:r>
            <a:r>
              <a:rPr lang="en" altLang="zh-CN" sz="1200" b="0" i="0" kern="1200" dirty="0">
                <a:solidFill>
                  <a:schemeClr val="tx1"/>
                </a:solidFill>
                <a:effectLst/>
                <a:latin typeface="+mn-lt"/>
                <a:ea typeface="+mn-ea"/>
                <a:cs typeface="+mn-cs"/>
              </a:rPr>
              <a:t> </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获取观星异步结果</a:t>
            </a:r>
          </a:p>
          <a:p>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31</a:t>
            </a:fld>
            <a:endParaRPr lang="zh-CN" altLang="en-US"/>
          </a:p>
        </p:txBody>
      </p:sp>
    </p:spTree>
    <p:extLst>
      <p:ext uri="{BB962C8B-B14F-4D97-AF65-F5344CB8AC3E}">
        <p14:creationId xmlns:p14="http://schemas.microsoft.com/office/powerpoint/2010/main" val="3395647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默认方式是标准投放</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36</a:t>
            </a:fld>
            <a:endParaRPr lang="zh-CN" altLang="en-US"/>
          </a:p>
        </p:txBody>
      </p:sp>
    </p:spTree>
    <p:extLst>
      <p:ext uri="{BB962C8B-B14F-4D97-AF65-F5344CB8AC3E}">
        <p14:creationId xmlns:p14="http://schemas.microsoft.com/office/powerpoint/2010/main" val="1604527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err="1">
                <a:solidFill>
                  <a:schemeClr val="tx1"/>
                </a:solidFill>
                <a:effectLst/>
                <a:latin typeface="+mn-lt"/>
                <a:ea typeface="+mn-ea"/>
                <a:cs typeface="+mn-cs"/>
              </a:rPr>
              <a:t>calc_price</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按照广义第二高价计算各个广告价格，广告价格为排在其下一名的广告主的出价</a:t>
            </a:r>
          </a:p>
          <a:p>
            <a:r>
              <a:rPr lang="zh-CN" altLang="en-US" sz="1200" b="0" i="0" kern="1200" dirty="0">
                <a:solidFill>
                  <a:schemeClr val="tx1"/>
                </a:solidFill>
                <a:effectLst/>
                <a:latin typeface="+mn-lt"/>
                <a:ea typeface="+mn-ea"/>
                <a:cs typeface="+mn-cs"/>
              </a:rPr>
              <a:t>首先对广告队列进行排序，按照</a:t>
            </a:r>
            <a:r>
              <a:rPr lang="en" altLang="zh-CN" sz="1200" b="0" i="0" kern="1200" dirty="0" err="1">
                <a:solidFill>
                  <a:schemeClr val="tx1"/>
                </a:solidFill>
                <a:effectLst/>
                <a:latin typeface="+mn-lt"/>
                <a:ea typeface="+mn-ea"/>
                <a:cs typeface="+mn-cs"/>
              </a:rPr>
              <a:t>cpm_compare</a:t>
            </a:r>
            <a:r>
              <a:rPr lang="zh-CN" altLang="en-US" sz="1200" b="0" i="0" kern="1200" dirty="0">
                <a:solidFill>
                  <a:schemeClr val="tx1"/>
                </a:solidFill>
                <a:effectLst/>
                <a:latin typeface="+mn-lt"/>
                <a:ea typeface="+mn-ea"/>
                <a:cs typeface="+mn-cs"/>
              </a:rPr>
              <a:t>或</a:t>
            </a:r>
            <a:r>
              <a:rPr lang="en" altLang="zh-CN" sz="1200" b="0" i="0" kern="1200" dirty="0" err="1">
                <a:solidFill>
                  <a:schemeClr val="tx1"/>
                </a:solidFill>
                <a:effectLst/>
                <a:latin typeface="+mn-lt"/>
                <a:ea typeface="+mn-ea"/>
                <a:cs typeface="+mn-cs"/>
              </a:rPr>
              <a:t>multarget_cpm_compare</a:t>
            </a:r>
            <a:endParaRPr lang="en"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取最后一名广告的</a:t>
            </a:r>
            <a:r>
              <a:rPr lang="en" altLang="zh-CN" sz="1200" b="0" i="0" kern="1200" dirty="0" err="1">
                <a:solidFill>
                  <a:schemeClr val="tx1"/>
                </a:solidFill>
                <a:effectLst/>
                <a:latin typeface="+mn-lt"/>
                <a:ea typeface="+mn-ea"/>
                <a:cs typeface="+mn-cs"/>
              </a:rPr>
              <a:t>minbid</a:t>
            </a:r>
            <a:r>
              <a:rPr lang="zh-CN" altLang="en-US" sz="1200" b="0" i="0" kern="1200" dirty="0">
                <a:solidFill>
                  <a:schemeClr val="tx1"/>
                </a:solidFill>
                <a:effectLst/>
                <a:latin typeface="+mn-lt"/>
                <a:ea typeface="+mn-ea"/>
                <a:cs typeface="+mn-cs"/>
              </a:rPr>
              <a:t>为其的</a:t>
            </a:r>
            <a:r>
              <a:rPr lang="en" altLang="zh-CN" sz="1200" b="0" i="0" kern="1200" dirty="0">
                <a:solidFill>
                  <a:schemeClr val="tx1"/>
                </a:solidFill>
                <a:effectLst/>
                <a:latin typeface="+mn-lt"/>
                <a:ea typeface="+mn-ea"/>
                <a:cs typeface="+mn-cs"/>
              </a:rPr>
              <a:t>price</a:t>
            </a:r>
          </a:p>
          <a:p>
            <a:r>
              <a:rPr lang="zh-CN" altLang="en-US" sz="1200" b="0" i="0" kern="1200" dirty="0">
                <a:solidFill>
                  <a:schemeClr val="tx1"/>
                </a:solidFill>
                <a:effectLst/>
                <a:latin typeface="+mn-lt"/>
                <a:ea typeface="+mn-ea"/>
                <a:cs typeface="+mn-cs"/>
              </a:rPr>
              <a:t>设置</a:t>
            </a:r>
            <a:r>
              <a:rPr lang="en" altLang="zh-CN" sz="1200" b="0" i="0" kern="1200" dirty="0" err="1">
                <a:solidFill>
                  <a:schemeClr val="tx1"/>
                </a:solidFill>
                <a:effectLst/>
                <a:latin typeface="+mn-lt"/>
                <a:ea typeface="+mn-ea"/>
                <a:cs typeface="+mn-cs"/>
              </a:rPr>
              <a:t>charge_method</a:t>
            </a:r>
            <a:r>
              <a:rPr lang="zh-CN" altLang="en-US" sz="1200" b="0" i="0" kern="1200" dirty="0">
                <a:solidFill>
                  <a:schemeClr val="tx1"/>
                </a:solidFill>
                <a:effectLst/>
                <a:latin typeface="+mn-lt"/>
                <a:ea typeface="+mn-ea"/>
                <a:cs typeface="+mn-cs"/>
              </a:rPr>
              <a:t>为</a:t>
            </a:r>
            <a:r>
              <a:rPr lang="en" altLang="zh-CN" sz="1200" b="0" i="0" kern="1200" dirty="0">
                <a:solidFill>
                  <a:schemeClr val="tx1"/>
                </a:solidFill>
                <a:effectLst/>
                <a:latin typeface="+mn-lt"/>
                <a:ea typeface="+mn-ea"/>
                <a:cs typeface="+mn-cs"/>
              </a:rPr>
              <a:t>URL_MINBID_PRICE, CLKQ_MINBID_PRICE, RIGQ_MINBID_PRICE, MINBID_PRICE</a:t>
            </a:r>
            <a:r>
              <a:rPr lang="zh-CN" altLang="en-US" sz="1200" b="0" i="0" kern="1200" dirty="0">
                <a:solidFill>
                  <a:schemeClr val="tx1"/>
                </a:solidFill>
                <a:effectLst/>
                <a:latin typeface="+mn-lt"/>
                <a:ea typeface="+mn-ea"/>
                <a:cs typeface="+mn-cs"/>
              </a:rPr>
              <a:t>等</a:t>
            </a:r>
          </a:p>
          <a:p>
            <a:r>
              <a:rPr lang="zh-CN" altLang="en-US" sz="1200" b="0" i="0" kern="1200" dirty="0">
                <a:solidFill>
                  <a:schemeClr val="tx1"/>
                </a:solidFill>
                <a:effectLst/>
                <a:latin typeface="+mn-lt"/>
                <a:ea typeface="+mn-ea"/>
                <a:cs typeface="+mn-cs"/>
              </a:rPr>
              <a:t>分别对每一个广告，计算</a:t>
            </a:r>
            <a:r>
              <a:rPr lang="en" altLang="zh-CN" sz="1200" b="0" i="0" kern="1200" dirty="0" err="1">
                <a:solidFill>
                  <a:schemeClr val="tx1"/>
                </a:solidFill>
                <a:effectLst/>
                <a:latin typeface="+mn-lt"/>
                <a:ea typeface="+mn-ea"/>
                <a:cs typeface="+mn-cs"/>
              </a:rPr>
              <a:t>cur_adv</a:t>
            </a:r>
            <a:r>
              <a:rPr lang="en" altLang="zh-CN" sz="1200" b="0" i="0" kern="1200" dirty="0">
                <a:solidFill>
                  <a:schemeClr val="tx1"/>
                </a:solidFill>
                <a:effectLst/>
                <a:latin typeface="+mn-lt"/>
                <a:ea typeface="+mn-ea"/>
                <a:cs typeface="+mn-cs"/>
              </a:rPr>
              <a:t>-&gt;price = </a:t>
            </a:r>
            <a:r>
              <a:rPr lang="en" altLang="zh-CN" sz="1200" b="0" i="0" kern="1200" dirty="0" err="1">
                <a:solidFill>
                  <a:schemeClr val="tx1"/>
                </a:solidFill>
                <a:effectLst/>
                <a:latin typeface="+mn-lt"/>
                <a:ea typeface="+mn-ea"/>
                <a:cs typeface="+mn-cs"/>
              </a:rPr>
              <a:t>next_adv</a:t>
            </a:r>
            <a:r>
              <a:rPr lang="en" altLang="zh-CN" sz="1200" b="0" i="0" kern="1200" dirty="0">
                <a:solidFill>
                  <a:schemeClr val="tx1"/>
                </a:solidFill>
                <a:effectLst/>
                <a:latin typeface="+mn-lt"/>
                <a:ea typeface="+mn-ea"/>
                <a:cs typeface="+mn-cs"/>
              </a:rPr>
              <a:t>-&gt;</a:t>
            </a:r>
            <a:r>
              <a:rPr lang="en" altLang="zh-CN" sz="1200" b="0" i="0" kern="1200" dirty="0" err="1">
                <a:solidFill>
                  <a:schemeClr val="tx1"/>
                </a:solidFill>
                <a:effectLst/>
                <a:latin typeface="+mn-lt"/>
                <a:ea typeface="+mn-ea"/>
                <a:cs typeface="+mn-cs"/>
              </a:rPr>
              <a:t>multarget_pricesort_score</a:t>
            </a:r>
            <a:r>
              <a:rPr lang="en" altLang="zh-CN" sz="1200" b="0" i="0" kern="1200" dirty="0">
                <a:solidFill>
                  <a:schemeClr val="tx1"/>
                </a:solidFill>
                <a:effectLst/>
                <a:latin typeface="+mn-lt"/>
                <a:ea typeface="+mn-ea"/>
                <a:cs typeface="+mn-cs"/>
              </a:rPr>
              <a:t> + </a:t>
            </a:r>
            <a:r>
              <a:rPr lang="en" altLang="zh-CN" sz="1200" b="0" i="0" kern="1200" dirty="0" err="1">
                <a:solidFill>
                  <a:schemeClr val="tx1"/>
                </a:solidFill>
                <a:effectLst/>
                <a:latin typeface="+mn-lt"/>
                <a:ea typeface="+mn-ea"/>
                <a:cs typeface="+mn-cs"/>
              </a:rPr>
              <a:t>cur_adv</a:t>
            </a:r>
            <a:r>
              <a:rPr lang="en" altLang="zh-CN" sz="1200" b="0" i="0" kern="1200" dirty="0">
                <a:solidFill>
                  <a:schemeClr val="tx1"/>
                </a:solidFill>
                <a:effectLst/>
                <a:latin typeface="+mn-lt"/>
                <a:ea typeface="+mn-ea"/>
                <a:cs typeface="+mn-cs"/>
              </a:rPr>
              <a:t>-&gt;</a:t>
            </a:r>
            <a:r>
              <a:rPr lang="en" altLang="zh-CN" sz="1200" b="0" i="0" kern="1200" dirty="0" err="1">
                <a:solidFill>
                  <a:schemeClr val="tx1"/>
                </a:solidFill>
                <a:effectLst/>
                <a:latin typeface="+mn-lt"/>
                <a:ea typeface="+mn-ea"/>
                <a:cs typeface="+mn-cs"/>
              </a:rPr>
              <a:t>ue_loss</a:t>
            </a:r>
            <a:r>
              <a:rPr lang="en" altLang="zh-CN" sz="1200" b="0" i="0" kern="1200" dirty="0">
                <a:solidFill>
                  <a:schemeClr val="tx1"/>
                </a:solidFill>
                <a:effectLst/>
                <a:latin typeface="+mn-lt"/>
                <a:ea typeface="+mn-ea"/>
                <a:cs typeface="+mn-cs"/>
              </a:rPr>
              <a:t>) / </a:t>
            </a:r>
            <a:r>
              <a:rPr lang="en" altLang="zh-CN" sz="1200" b="0" i="0" kern="1200" dirty="0" err="1">
                <a:solidFill>
                  <a:schemeClr val="tx1"/>
                </a:solidFill>
                <a:effectLst/>
                <a:latin typeface="+mn-lt"/>
                <a:ea typeface="+mn-ea"/>
                <a:cs typeface="+mn-cs"/>
              </a:rPr>
              <a:t>cur_adv</a:t>
            </a:r>
            <a:r>
              <a:rPr lang="en" altLang="zh-CN" sz="1200" b="0" i="0" kern="1200" dirty="0">
                <a:solidFill>
                  <a:schemeClr val="tx1"/>
                </a:solidFill>
                <a:effectLst/>
                <a:latin typeface="+mn-lt"/>
                <a:ea typeface="+mn-ea"/>
                <a:cs typeface="+mn-cs"/>
              </a:rPr>
              <a:t>-&gt;</a:t>
            </a:r>
            <a:r>
              <a:rPr lang="en" altLang="zh-CN" sz="1200" b="0" i="0" kern="1200" dirty="0" err="1">
                <a:solidFill>
                  <a:schemeClr val="tx1"/>
                </a:solidFill>
                <a:effectLst/>
                <a:latin typeface="+mn-lt"/>
                <a:ea typeface="+mn-ea"/>
                <a:cs typeface="+mn-cs"/>
              </a:rPr>
              <a:t>pricesort_q</a:t>
            </a:r>
            <a:r>
              <a:rPr lang="en" altLang="zh-CN" sz="1200" b="0" i="0" kern="1200" dirty="0">
                <a:solidFill>
                  <a:schemeClr val="tx1"/>
                </a:solidFill>
                <a:effectLst/>
                <a:latin typeface="+mn-lt"/>
                <a:ea typeface="+mn-ea"/>
                <a:cs typeface="+mn-cs"/>
              </a:rPr>
              <a:t> + 0.5</a:t>
            </a:r>
          </a:p>
          <a:p>
            <a:pPr lvl="1"/>
            <a:r>
              <a:rPr lang="zh-CN" altLang="en-US" sz="1200" b="0" i="0" kern="1200" dirty="0">
                <a:solidFill>
                  <a:schemeClr val="tx1"/>
                </a:solidFill>
                <a:effectLst/>
                <a:latin typeface="+mn-lt"/>
                <a:ea typeface="+mn-ea"/>
                <a:cs typeface="+mn-cs"/>
              </a:rPr>
              <a:t>如果当前的</a:t>
            </a:r>
            <a:r>
              <a:rPr lang="en" altLang="zh-CN" sz="1200" b="0" i="0" kern="1200" dirty="0">
                <a:solidFill>
                  <a:schemeClr val="tx1"/>
                </a:solidFill>
                <a:effectLst/>
                <a:latin typeface="+mn-lt"/>
                <a:ea typeface="+mn-ea"/>
                <a:cs typeface="+mn-cs"/>
              </a:rPr>
              <a:t>price&lt;</a:t>
            </a:r>
            <a:r>
              <a:rPr lang="en" altLang="zh-CN" sz="1200" b="0" i="0" kern="1200" dirty="0" err="1">
                <a:solidFill>
                  <a:schemeClr val="tx1"/>
                </a:solidFill>
                <a:effectLst/>
                <a:latin typeface="+mn-lt"/>
                <a:ea typeface="+mn-ea"/>
                <a:cs typeface="+mn-cs"/>
              </a:rPr>
              <a:t>minbid</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则设置</a:t>
            </a:r>
            <a:r>
              <a:rPr lang="en" altLang="zh-CN" sz="1200" b="0" i="0" kern="1200" dirty="0">
                <a:solidFill>
                  <a:schemeClr val="tx1"/>
                </a:solidFill>
                <a:effectLst/>
                <a:latin typeface="+mn-lt"/>
                <a:ea typeface="+mn-ea"/>
                <a:cs typeface="+mn-cs"/>
              </a:rPr>
              <a:t>price=</a:t>
            </a:r>
            <a:r>
              <a:rPr lang="en" altLang="zh-CN" sz="1200" b="0" i="0" kern="1200" dirty="0" err="1">
                <a:solidFill>
                  <a:schemeClr val="tx1"/>
                </a:solidFill>
                <a:effectLst/>
                <a:latin typeface="+mn-lt"/>
                <a:ea typeface="+mn-ea"/>
                <a:cs typeface="+mn-cs"/>
              </a:rPr>
              <a:t>minbid</a:t>
            </a:r>
            <a:endParaRPr lang="en" altLang="zh-CN" sz="1200" b="0" i="0" kern="1200" dirty="0">
              <a:solidFill>
                <a:schemeClr val="tx1"/>
              </a:solidFill>
              <a:effectLst/>
              <a:latin typeface="+mn-lt"/>
              <a:ea typeface="+mn-ea"/>
              <a:cs typeface="+mn-cs"/>
            </a:endParaRPr>
          </a:p>
          <a:p>
            <a:pPr lvl="1"/>
            <a:r>
              <a:rPr lang="zh-CN" altLang="en-US" sz="1200" b="0" i="0" kern="1200" dirty="0">
                <a:solidFill>
                  <a:schemeClr val="tx1"/>
                </a:solidFill>
                <a:effectLst/>
                <a:latin typeface="+mn-lt"/>
                <a:ea typeface="+mn-ea"/>
                <a:cs typeface="+mn-cs"/>
              </a:rPr>
              <a:t>设置</a:t>
            </a:r>
            <a:r>
              <a:rPr lang="en" altLang="zh-CN" sz="1200" b="0" i="0" kern="1200" dirty="0" err="1">
                <a:solidFill>
                  <a:schemeClr val="tx1"/>
                </a:solidFill>
                <a:effectLst/>
                <a:latin typeface="+mn-lt"/>
                <a:ea typeface="+mn-ea"/>
                <a:cs typeface="+mn-cs"/>
              </a:rPr>
              <a:t>charge_method</a:t>
            </a:r>
            <a:r>
              <a:rPr lang="zh-CN" altLang="en-US" sz="1200" b="0" i="0" kern="1200" dirty="0">
                <a:solidFill>
                  <a:schemeClr val="tx1"/>
                </a:solidFill>
                <a:effectLst/>
                <a:latin typeface="+mn-lt"/>
                <a:ea typeface="+mn-ea"/>
                <a:cs typeface="+mn-cs"/>
              </a:rPr>
              <a:t>为对应的标志</a:t>
            </a:r>
            <a:endParaRPr lang="en-US" altLang="zh-CN" sz="1200" b="0" i="0" kern="1200" dirty="0">
              <a:solidFill>
                <a:schemeClr val="tx1"/>
              </a:solidFill>
              <a:effectLst/>
              <a:latin typeface="+mn-lt"/>
              <a:ea typeface="+mn-ea"/>
              <a:cs typeface="+mn-cs"/>
            </a:endParaRPr>
          </a:p>
          <a:p>
            <a:pPr lvl="1"/>
            <a:endParaRPr lang="en-US" altLang="zh-CN" sz="1200" b="0" i="0" kern="1200" dirty="0">
              <a:solidFill>
                <a:schemeClr val="tx1"/>
              </a:solidFill>
              <a:effectLst/>
              <a:latin typeface="+mn-lt"/>
              <a:ea typeface="+mn-ea"/>
              <a:cs typeface="+mn-cs"/>
            </a:endParaRPr>
          </a:p>
          <a:p>
            <a:pPr lvl="1"/>
            <a:r>
              <a:rPr lang="en-US" altLang="zh-CN" sz="1200" b="0" i="0" kern="1200" dirty="0">
                <a:solidFill>
                  <a:schemeClr val="tx1"/>
                </a:solidFill>
                <a:effectLst/>
                <a:latin typeface="+mn-lt"/>
                <a:ea typeface="+mn-ea"/>
                <a:cs typeface="+mn-cs"/>
              </a:rPr>
              <a:t>545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546</a:t>
            </a:r>
            <a:r>
              <a:rPr lang="zh-CN" altLang="en-US" sz="1200" b="0" i="0" kern="1200" dirty="0">
                <a:solidFill>
                  <a:schemeClr val="tx1"/>
                </a:solidFill>
                <a:effectLst/>
                <a:latin typeface="+mn-lt"/>
                <a:ea typeface="+mn-ea"/>
                <a:cs typeface="+mn-cs"/>
              </a:rPr>
              <a:t>都是</a:t>
            </a:r>
            <a:r>
              <a:rPr lang="en-US" altLang="zh-CN" sz="1200" b="0" i="0" kern="1200" dirty="0" err="1">
                <a:solidFill>
                  <a:schemeClr val="tx1"/>
                </a:solidFill>
                <a:effectLst/>
                <a:latin typeface="+mn-lt"/>
                <a:ea typeface="+mn-ea"/>
                <a:cs typeface="+mn-cs"/>
              </a:rPr>
              <a:t>vcg</a:t>
            </a:r>
            <a:r>
              <a:rPr lang="zh-CN" altLang="en-US" sz="1200" b="0" i="0" kern="1200" dirty="0">
                <a:solidFill>
                  <a:schemeClr val="tx1"/>
                </a:solidFill>
                <a:effectLst/>
                <a:latin typeface="+mn-lt"/>
                <a:ea typeface="+mn-ea"/>
                <a:cs typeface="+mn-cs"/>
              </a:rPr>
              <a:t>计价方式</a:t>
            </a:r>
            <a:endParaRPr lang="en-US" altLang="zh-CN" sz="1200" b="0" i="0" kern="1200" dirty="0">
              <a:solidFill>
                <a:schemeClr val="tx1"/>
              </a:solidFill>
              <a:effectLst/>
              <a:latin typeface="+mn-lt"/>
              <a:ea typeface="+mn-ea"/>
              <a:cs typeface="+mn-cs"/>
            </a:endParaRPr>
          </a:p>
          <a:p>
            <a:pPr lvl="1"/>
            <a:endParaRPr lang="en-US" altLang="zh-CN" sz="1200" b="0" i="0" kern="1200" dirty="0">
              <a:solidFill>
                <a:schemeClr val="tx1"/>
              </a:solidFill>
              <a:effectLst/>
              <a:latin typeface="+mn-lt"/>
              <a:ea typeface="+mn-ea"/>
              <a:cs typeface="+mn-cs"/>
            </a:endParaRPr>
          </a:p>
          <a:p>
            <a:pPr lvl="1"/>
            <a:r>
              <a:rPr lang="zh-CN" altLang="en-US" sz="1200" b="0" i="0" kern="1200" dirty="0">
                <a:solidFill>
                  <a:schemeClr val="tx1"/>
                </a:solidFill>
                <a:effectLst/>
                <a:latin typeface="+mn-lt"/>
                <a:ea typeface="+mn-ea"/>
                <a:cs typeface="+mn-cs"/>
              </a:rPr>
              <a:t>在</a:t>
            </a:r>
            <a:r>
              <a:rPr lang="en" altLang="zh-CN" sz="1200" b="0" i="0" kern="1200" dirty="0">
                <a:solidFill>
                  <a:schemeClr val="tx1"/>
                </a:solidFill>
                <a:effectLst/>
                <a:latin typeface="+mn-lt"/>
                <a:ea typeface="+mn-ea"/>
                <a:cs typeface="+mn-cs"/>
              </a:rPr>
              <a:t>GSP</a:t>
            </a:r>
            <a:r>
              <a:rPr lang="zh-CN" altLang="en-US" sz="1200" b="0" i="0" kern="1200" dirty="0">
                <a:solidFill>
                  <a:schemeClr val="tx1"/>
                </a:solidFill>
                <a:effectLst/>
                <a:latin typeface="+mn-lt"/>
                <a:ea typeface="+mn-ea"/>
                <a:cs typeface="+mn-cs"/>
              </a:rPr>
              <a:t>策略下，大部分的竞买人会按照自己相对真实的意愿报价，因为他所报的价格与自己的成本并没有直接的关系。</a:t>
            </a:r>
            <a:endParaRPr lang="en-US" altLang="zh-CN" sz="1200" b="0" i="0" kern="1200" dirty="0">
              <a:solidFill>
                <a:schemeClr val="tx1"/>
              </a:solidFill>
              <a:effectLst/>
              <a:latin typeface="+mn-lt"/>
              <a:ea typeface="+mn-ea"/>
              <a:cs typeface="+mn-cs"/>
            </a:endParaRPr>
          </a:p>
          <a:p>
            <a:pPr lvl="1"/>
            <a:r>
              <a:rPr lang="en" altLang="zh-CN" sz="1200" b="0" i="0" kern="1200" dirty="0">
                <a:solidFill>
                  <a:schemeClr val="tx1"/>
                </a:solidFill>
                <a:effectLst/>
                <a:latin typeface="+mn-lt"/>
                <a:ea typeface="+mn-ea"/>
                <a:cs typeface="+mn-cs"/>
              </a:rPr>
              <a:t>VCG</a:t>
            </a:r>
            <a:r>
              <a:rPr lang="zh-CN" altLang="en-US" sz="1200" b="0" i="0" kern="1200" dirty="0">
                <a:solidFill>
                  <a:schemeClr val="tx1"/>
                </a:solidFill>
                <a:effectLst/>
                <a:latin typeface="+mn-lt"/>
                <a:ea typeface="+mn-ea"/>
                <a:cs typeface="+mn-cs"/>
              </a:rPr>
              <a:t>机制是通过计算一个广告主参加拍卖给别的广告者带来的效用损失之和来定价的。具体而言：在</a:t>
            </a:r>
            <a:r>
              <a:rPr lang="en" altLang="zh-CN" sz="1200" b="0" i="0" kern="1200" dirty="0">
                <a:solidFill>
                  <a:schemeClr val="tx1"/>
                </a:solidFill>
                <a:effectLst/>
                <a:latin typeface="+mn-lt"/>
                <a:ea typeface="+mn-ea"/>
                <a:cs typeface="+mn-cs"/>
              </a:rPr>
              <a:t>VCG</a:t>
            </a:r>
            <a:r>
              <a:rPr lang="zh-CN" altLang="en-US" sz="1200" b="0" i="0" kern="1200" dirty="0">
                <a:solidFill>
                  <a:schemeClr val="tx1"/>
                </a:solidFill>
                <a:effectLst/>
                <a:latin typeface="+mn-lt"/>
                <a:ea typeface="+mn-ea"/>
                <a:cs typeface="+mn-cs"/>
              </a:rPr>
              <a:t>机制下，广告主</a:t>
            </a:r>
            <a:r>
              <a:rPr lang="en"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的定价等于他占用了第</a:t>
            </a:r>
            <a:r>
              <a:rPr lang="en"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个广告位所带来的影响， 即如果</a:t>
            </a:r>
            <a:r>
              <a:rPr lang="en" altLang="zh-CN" sz="1200" b="0" i="0" kern="1200" dirty="0" err="1">
                <a:solidFill>
                  <a:schemeClr val="tx1"/>
                </a:solidFill>
                <a:effectLst/>
                <a:latin typeface="+mn-lt"/>
                <a:ea typeface="+mn-ea"/>
                <a:cs typeface="+mn-cs"/>
              </a:rPr>
              <a:t>i</a:t>
            </a:r>
            <a:r>
              <a:rPr lang="zh-CN" altLang="en-US" sz="1200" b="0" i="0" kern="1200">
                <a:solidFill>
                  <a:schemeClr val="tx1"/>
                </a:solidFill>
                <a:effectLst/>
                <a:latin typeface="+mn-lt"/>
                <a:ea typeface="+mn-ea"/>
                <a:cs typeface="+mn-cs"/>
              </a:rPr>
              <a:t>没有出现可以给其它广告主带来的点击收益之和。</a:t>
            </a:r>
            <a:endParaRPr lang="zh-CN" altLang="en-US"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38</a:t>
            </a:fld>
            <a:endParaRPr lang="zh-CN" altLang="en-US"/>
          </a:p>
        </p:txBody>
      </p:sp>
    </p:spTree>
    <p:extLst>
      <p:ext uri="{BB962C8B-B14F-4D97-AF65-F5344CB8AC3E}">
        <p14:creationId xmlns:p14="http://schemas.microsoft.com/office/powerpoint/2010/main" val="320209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截断数</a:t>
            </a:r>
            <a:r>
              <a:rPr lang="en-US" altLang="zh-CN" dirty="0"/>
              <a:t>=</a:t>
            </a:r>
            <a:r>
              <a:rPr lang="en" altLang="zh-CN" dirty="0"/>
              <a:t>min(</a:t>
            </a:r>
            <a:r>
              <a:rPr lang="en" altLang="zh-CN" dirty="0" err="1"/>
              <a:t>truncate_num</a:t>
            </a:r>
            <a:r>
              <a:rPr lang="en" altLang="zh-CN" dirty="0"/>
              <a:t>, </a:t>
            </a:r>
            <a:r>
              <a:rPr lang="en" altLang="zh-CN" dirty="0" err="1"/>
              <a:t>req_num</a:t>
            </a:r>
            <a:r>
              <a:rPr lang="en" altLang="zh-CN" dirty="0"/>
              <a:t>)</a:t>
            </a:r>
            <a:r>
              <a:rPr lang="zh-CN" altLang="en" dirty="0"/>
              <a:t>，</a:t>
            </a:r>
            <a:r>
              <a:rPr lang="zh-CN" altLang="en-US" dirty="0"/>
              <a:t>对其余的广告进行截断</a:t>
            </a:r>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39</a:t>
            </a:fld>
            <a:endParaRPr lang="zh-CN" altLang="en-US"/>
          </a:p>
        </p:txBody>
      </p:sp>
    </p:spTree>
    <p:extLst>
      <p:ext uri="{BB962C8B-B14F-4D97-AF65-F5344CB8AC3E}">
        <p14:creationId xmlns:p14="http://schemas.microsoft.com/office/powerpoint/2010/main" val="137160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域包含</a:t>
            </a:r>
            <a:r>
              <a:rPr lang="en" altLang="zh-CN" sz="1200" b="0" i="0" kern="1200" dirty="0" err="1">
                <a:solidFill>
                  <a:schemeClr val="tx1"/>
                </a:solidFill>
                <a:effectLst/>
                <a:latin typeface="+mn-lt"/>
                <a:ea typeface="+mn-ea"/>
                <a:cs typeface="+mn-cs"/>
              </a:rPr>
              <a:t>winfoid</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unitid</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ideaid</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price</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bid</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cmatch</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等和广告相关的重要字段，需要加密</a:t>
            </a:r>
          </a:p>
          <a:p>
            <a:r>
              <a:rPr lang="en"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域包含落地页</a:t>
            </a:r>
            <a:r>
              <a:rPr lang="en" altLang="zh-CN" sz="1200" b="0" i="0" kern="1200" dirty="0" err="1">
                <a:solidFill>
                  <a:schemeClr val="tx1"/>
                </a:solidFill>
                <a:effectLst/>
                <a:latin typeface="+mn-lt"/>
                <a:ea typeface="+mn-ea"/>
                <a:cs typeface="+mn-cs"/>
              </a:rPr>
              <a:t>url</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计费名等，需要压缩编码，但不需要加密</a:t>
            </a:r>
          </a:p>
          <a:p>
            <a:r>
              <a:rPr lang="en"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域包含网络类型，操作系统，手机</a:t>
            </a:r>
            <a:r>
              <a:rPr lang="en" altLang="zh-CN" sz="1200" b="0" i="0" kern="1200" dirty="0">
                <a:solidFill>
                  <a:schemeClr val="tx1"/>
                </a:solidFill>
                <a:effectLst/>
                <a:latin typeface="+mn-lt"/>
                <a:ea typeface="+mn-ea"/>
                <a:cs typeface="+mn-cs"/>
              </a:rPr>
              <a:t>id</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浏览器</a:t>
            </a:r>
            <a:r>
              <a:rPr lang="en"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等，不需要压缩</a:t>
            </a:r>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40</a:t>
            </a:fld>
            <a:endParaRPr lang="zh-CN" altLang="en-US"/>
          </a:p>
        </p:txBody>
      </p:sp>
    </p:spTree>
    <p:extLst>
      <p:ext uri="{BB962C8B-B14F-4D97-AF65-F5344CB8AC3E}">
        <p14:creationId xmlns:p14="http://schemas.microsoft.com/office/powerpoint/2010/main" val="365982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Notice</a:t>
            </a:r>
            <a:r>
              <a:rPr kumimoji="1" lang="zh-CN" altLang="en-US" dirty="0"/>
              <a:t>日志包括上游请求信息，</a:t>
            </a:r>
            <a:r>
              <a:rPr kumimoji="1" lang="en-US" altLang="zh-CN" dirty="0" err="1"/>
              <a:t>upin</a:t>
            </a:r>
            <a:r>
              <a:rPr kumimoji="1" lang="zh-CN" altLang="en-US" dirty="0"/>
              <a:t>交互，</a:t>
            </a:r>
            <a:r>
              <a:rPr kumimoji="1" lang="en-US" altLang="zh-CN" dirty="0" err="1"/>
              <a:t>kaiwu</a:t>
            </a:r>
            <a:r>
              <a:rPr kumimoji="1" lang="zh-CN" altLang="en-US" dirty="0"/>
              <a:t>交互，</a:t>
            </a:r>
            <a:r>
              <a:rPr kumimoji="1" lang="en-US" altLang="zh-CN" dirty="0" err="1"/>
              <a:t>bs</a:t>
            </a:r>
            <a:r>
              <a:rPr kumimoji="1" lang="zh-CN" altLang="en-US" dirty="0"/>
              <a:t>相关，广告相关（</a:t>
            </a:r>
            <a:r>
              <a:rPr kumimoji="1" lang="en-US" altLang="zh-CN" dirty="0" err="1"/>
              <a:t>ideaid</a:t>
            </a:r>
            <a:r>
              <a:rPr kumimoji="1" lang="zh-CN" altLang="en-US" dirty="0"/>
              <a:t>，</a:t>
            </a:r>
            <a:r>
              <a:rPr kumimoji="1" lang="en-US" altLang="zh-CN" dirty="0"/>
              <a:t>price</a:t>
            </a:r>
            <a:r>
              <a:rPr kumimoji="1" lang="zh-CN" altLang="en-US" dirty="0"/>
              <a:t>，</a:t>
            </a:r>
            <a:r>
              <a:rPr kumimoji="1" lang="en-US" altLang="zh-CN" dirty="0" err="1"/>
              <a:t>cmatch</a:t>
            </a:r>
            <a:r>
              <a:rPr kumimoji="1" lang="zh-CN" altLang="en-US" dirty="0"/>
              <a:t>，</a:t>
            </a:r>
            <a:r>
              <a:rPr kumimoji="1" lang="en-US" altLang="zh-CN" dirty="0"/>
              <a:t>bid</a:t>
            </a:r>
            <a:r>
              <a:rPr kumimoji="1" lang="zh-CN" altLang="en-US" dirty="0"/>
              <a:t>，</a:t>
            </a:r>
            <a:r>
              <a:rPr kumimoji="1" lang="en-US" altLang="zh-CN" dirty="0" err="1"/>
              <a:t>mt</a:t>
            </a:r>
            <a:r>
              <a:rPr kumimoji="1" lang="zh-CN" altLang="en-US" dirty="0"/>
              <a:t>等），闪投相关还有监控</a:t>
            </a:r>
            <a:endParaRPr kumimoji="1" lang="en-US" altLang="zh-CN" dirty="0"/>
          </a:p>
          <a:p>
            <a:r>
              <a:rPr lang="en" altLang="zh-CN" sz="1200" b="0" i="0" kern="1200" dirty="0" err="1">
                <a:solidFill>
                  <a:schemeClr val="tx1"/>
                </a:solidFill>
                <a:effectLst/>
                <a:latin typeface="+mn-lt"/>
                <a:ea typeface="+mn-ea"/>
                <a:cs typeface="+mn-cs"/>
              </a:rPr>
              <a:t>cdebug_log</a:t>
            </a:r>
            <a:r>
              <a:rPr lang="zh-CN" altLang="en-US" sz="1200" b="0" i="0" kern="1200" dirty="0">
                <a:solidFill>
                  <a:schemeClr val="tx1"/>
                </a:solidFill>
                <a:effectLst/>
                <a:latin typeface="+mn-lt"/>
                <a:ea typeface="+mn-ea"/>
                <a:cs typeface="+mn-cs"/>
              </a:rPr>
              <a:t>日志包含了各个模块是否正常进入及执行</a:t>
            </a:r>
          </a:p>
          <a:p>
            <a:r>
              <a:rPr lang="en" altLang="zh-CN" sz="1200" b="0" i="0" kern="1200" dirty="0" err="1">
                <a:solidFill>
                  <a:schemeClr val="tx1"/>
                </a:solidFill>
                <a:effectLst/>
                <a:latin typeface="+mn-lt"/>
                <a:ea typeface="+mn-ea"/>
                <a:cs typeface="+mn-cs"/>
              </a:rPr>
              <a:t>asplog</a:t>
            </a:r>
            <a:r>
              <a:rPr lang="zh-CN" altLang="en-US" sz="1200" b="0" i="0" kern="1200" dirty="0">
                <a:solidFill>
                  <a:schemeClr val="tx1"/>
                </a:solidFill>
                <a:effectLst/>
                <a:latin typeface="+mn-lt"/>
                <a:ea typeface="+mn-ea"/>
                <a:cs typeface="+mn-cs"/>
              </a:rPr>
              <a:t>记录了几乎和广告有关的所有内容，例如：</a:t>
            </a:r>
            <a:r>
              <a:rPr lang="en" altLang="zh-CN" sz="1200" b="0" i="0" kern="1200" dirty="0">
                <a:solidFill>
                  <a:schemeClr val="tx1"/>
                </a:solidFill>
                <a:effectLst/>
                <a:latin typeface="+mn-lt"/>
                <a:ea typeface="+mn-ea"/>
                <a:cs typeface="+mn-cs"/>
              </a:rPr>
              <a:t>title</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ideaid</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word</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cmatch</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实时的一些状态，</a:t>
            </a:r>
            <a:r>
              <a:rPr lang="en" altLang="zh-CN" sz="1200" b="0" i="0" kern="1200" dirty="0" err="1">
                <a:solidFill>
                  <a:schemeClr val="tx1"/>
                </a:solidFill>
                <a:effectLst/>
                <a:latin typeface="+mn-lt"/>
                <a:ea typeface="+mn-ea"/>
                <a:cs typeface="+mn-cs"/>
              </a:rPr>
              <a:t>tieba</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upin</a:t>
            </a:r>
            <a:r>
              <a:rPr lang="zh-CN" altLang="en-US" sz="1200" b="0" i="0" kern="1200" dirty="0">
                <a:solidFill>
                  <a:schemeClr val="tx1"/>
                </a:solidFill>
                <a:effectLst/>
                <a:latin typeface="+mn-lt"/>
                <a:ea typeface="+mn-ea"/>
                <a:cs typeface="+mn-cs"/>
              </a:rPr>
              <a:t>等相关内容</a:t>
            </a:r>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41</a:t>
            </a:fld>
            <a:endParaRPr lang="zh-CN" altLang="en-US"/>
          </a:p>
        </p:txBody>
      </p:sp>
    </p:spTree>
    <p:extLst>
      <p:ext uri="{BB962C8B-B14F-4D97-AF65-F5344CB8AC3E}">
        <p14:creationId xmlns:p14="http://schemas.microsoft.com/office/powerpoint/2010/main" val="334327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各个流量来源经过</a:t>
            </a:r>
            <a:r>
              <a:rPr kumimoji="1" lang="en-US" altLang="zh-CN" dirty="0" err="1"/>
              <a:t>afd</a:t>
            </a:r>
            <a:r>
              <a:rPr kumimoji="1" lang="zh-CN" altLang="en-US" dirty="0"/>
              <a:t>进行流量分发后，经过</a:t>
            </a:r>
            <a:r>
              <a:rPr kumimoji="1" lang="en-US" altLang="zh-CN" dirty="0" err="1"/>
              <a:t>tianlu</a:t>
            </a:r>
            <a:r>
              <a:rPr kumimoji="1" lang="zh-CN" altLang="en-US" dirty="0"/>
              <a:t>进行协议转换，送入</a:t>
            </a:r>
            <a:r>
              <a:rPr kumimoji="1" lang="en-US" altLang="zh-CN" dirty="0" err="1"/>
              <a:t>feedas</a:t>
            </a:r>
            <a:r>
              <a:rPr kumimoji="1" lang="zh-CN" altLang="en-US" dirty="0"/>
              <a:t>。</a:t>
            </a:r>
            <a:endParaRPr kumimoji="1" lang="en-US" altLang="zh-CN" dirty="0"/>
          </a:p>
          <a:p>
            <a:r>
              <a:rPr kumimoji="1" lang="en-US" altLang="zh-CN" dirty="0" err="1"/>
              <a:t>Feedas</a:t>
            </a:r>
            <a:r>
              <a:rPr kumimoji="1" lang="zh-CN" altLang="en-US" dirty="0"/>
              <a:t>首先通过与</a:t>
            </a:r>
            <a:r>
              <a:rPr kumimoji="1" lang="en-US" altLang="zh-CN" dirty="0" err="1"/>
              <a:t>usercenter,upin,kaiwu</a:t>
            </a:r>
            <a:r>
              <a:rPr kumimoji="1" lang="zh-CN" altLang="en-US" dirty="0"/>
              <a:t>等进行交互，请求用户信息，之后跟</a:t>
            </a:r>
            <a:r>
              <a:rPr kumimoji="1" lang="en-US" altLang="zh-CN" dirty="0"/>
              <a:t>proxy</a:t>
            </a:r>
            <a:r>
              <a:rPr kumimoji="1" lang="zh-CN" altLang="en-US" dirty="0"/>
              <a:t>模块进行交互，从广告库召回广告；之后进行策略处理，进行了物料选择，排序，截断，计价</a:t>
            </a:r>
            <a:endParaRPr kumimoji="1" lang="en-US" altLang="zh-CN" dirty="0"/>
          </a:p>
          <a:p>
            <a:endParaRPr kumimoji="1" lang="en-US" altLang="zh-CN" dirty="0"/>
          </a:p>
          <a:p>
            <a:r>
              <a:rPr kumimoji="1" lang="en-US" altLang="zh-CN" dirty="0" err="1"/>
              <a:t>Feedas</a:t>
            </a:r>
            <a:r>
              <a:rPr kumimoji="1" lang="zh-CN" altLang="en-US" dirty="0"/>
              <a:t>最后将处理结果返回给</a:t>
            </a:r>
            <a:r>
              <a:rPr kumimoji="1" lang="en-US" altLang="zh-CN" dirty="0" err="1"/>
              <a:t>afd</a:t>
            </a:r>
            <a:r>
              <a:rPr kumimoji="1" lang="zh-CN" altLang="en-US" dirty="0"/>
              <a:t>，</a:t>
            </a:r>
            <a:r>
              <a:rPr kumimoji="1" lang="en-US" altLang="zh-CN" dirty="0" err="1"/>
              <a:t>afd</a:t>
            </a:r>
            <a:r>
              <a:rPr kumimoji="1" lang="zh-CN" altLang="en-US" dirty="0"/>
              <a:t>与</a:t>
            </a:r>
            <a:r>
              <a:rPr kumimoji="1" lang="en-US" altLang="zh-CN" dirty="0"/>
              <a:t>render</a:t>
            </a:r>
            <a:r>
              <a:rPr kumimoji="1" lang="zh-CN" altLang="en-US" dirty="0"/>
              <a:t>进行交互，进行广告渲染，最终返回给用户</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Tianlu</a:t>
            </a:r>
            <a:r>
              <a:rPr kumimoji="1" lang="zh-CN" altLang="en-US" dirty="0"/>
              <a:t>的作用：进行协议转换，产出日志</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4</a:t>
            </a:fld>
            <a:endParaRPr lang="zh-CN" altLang="en-US"/>
          </a:p>
        </p:txBody>
      </p:sp>
    </p:spTree>
    <p:extLst>
      <p:ext uri="{BB962C8B-B14F-4D97-AF65-F5344CB8AC3E}">
        <p14:creationId xmlns:p14="http://schemas.microsoft.com/office/powerpoint/2010/main" val="254984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Feedas</a:t>
            </a:r>
            <a:r>
              <a:rPr kumimoji="1" lang="zh-CN" altLang="en-US" dirty="0"/>
              <a:t>采用</a:t>
            </a:r>
            <a:r>
              <a:rPr kumimoji="1" lang="en-US" altLang="zh-CN" dirty="0"/>
              <a:t>remix</a:t>
            </a:r>
            <a:r>
              <a:rPr kumimoji="1" lang="zh-CN" altLang="en-US" dirty="0"/>
              <a:t>框架，它提供了一套通用的服务逻辑。</a:t>
            </a:r>
            <a:r>
              <a:rPr kumimoji="1" lang="en-US" altLang="zh-CN" dirty="0"/>
              <a:t>Modules</a:t>
            </a:r>
            <a:r>
              <a:rPr kumimoji="1" lang="zh-CN" altLang="en-US" dirty="0"/>
              <a:t>是</a:t>
            </a:r>
            <a:r>
              <a:rPr kumimoji="1" lang="en-US" altLang="zh-CN" dirty="0"/>
              <a:t>remix</a:t>
            </a:r>
            <a:r>
              <a:rPr kumimoji="1" lang="zh-CN" altLang="en-US" dirty="0"/>
              <a:t>框架基础的运行和管理单位，</a:t>
            </a:r>
            <a:r>
              <a:rPr kumimoji="1" lang="en-US" altLang="zh-CN" dirty="0"/>
              <a:t>module</a:t>
            </a:r>
            <a:r>
              <a:rPr kumimoji="1" lang="zh-CN" altLang="en-US" dirty="0"/>
              <a:t>的加载由配置文件</a:t>
            </a:r>
            <a:r>
              <a:rPr kumimoji="1" lang="en-US" altLang="zh-CN" dirty="0" err="1"/>
              <a:t>modules.conf</a:t>
            </a:r>
            <a:r>
              <a:rPr kumimoji="1" lang="zh-CN" altLang="en-US" dirty="0"/>
              <a:t>完成</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6</a:t>
            </a:fld>
            <a:endParaRPr lang="zh-CN" altLang="en-US"/>
          </a:p>
        </p:txBody>
      </p:sp>
    </p:spTree>
    <p:extLst>
      <p:ext uri="{BB962C8B-B14F-4D97-AF65-F5344CB8AC3E}">
        <p14:creationId xmlns:p14="http://schemas.microsoft.com/office/powerpoint/2010/main" val="33852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dirty="0"/>
              <a:t>Module</a:t>
            </a:r>
            <a:r>
              <a:rPr lang="zh-CN" altLang="en-US" sz="1200" dirty="0"/>
              <a:t>都继承自基类</a:t>
            </a:r>
            <a:r>
              <a:rPr lang="en" altLang="zh-CN" sz="1200" dirty="0" err="1"/>
              <a:t>BaseModule</a:t>
            </a:r>
            <a:r>
              <a:rPr lang="zh-CN" altLang="en" sz="1200" dirty="0"/>
              <a:t>，</a:t>
            </a:r>
            <a:r>
              <a:rPr lang="zh-CN" altLang="en-US" sz="1200" dirty="0"/>
              <a:t>它派生了两个子类，非交互类</a:t>
            </a:r>
            <a:r>
              <a:rPr lang="en" altLang="zh-CN" sz="1200" dirty="0" err="1"/>
              <a:t>FilterModule</a:t>
            </a:r>
            <a:r>
              <a:rPr lang="zh-CN" altLang="en-US" sz="1200" dirty="0"/>
              <a:t>和交互类</a:t>
            </a:r>
            <a:r>
              <a:rPr lang="en" altLang="zh-CN" sz="1200" dirty="0" err="1"/>
              <a:t>UpstreamBaseModule</a:t>
            </a:r>
            <a:endParaRPr lang="en" altLang="zh-CN" sz="1200" dirty="0"/>
          </a:p>
          <a:p>
            <a:endParaRPr lang="en-US" altLang="zh-CN" dirty="0"/>
          </a:p>
          <a:p>
            <a:r>
              <a:rPr lang="zh-CN" altLang="en-US" sz="1200" dirty="0"/>
              <a:t>具体的业务实现类根据自己的属性继承自上述各类基类。</a:t>
            </a:r>
            <a:endParaRPr lang="en-US" altLang="zh-CN" sz="1200" dirty="0"/>
          </a:p>
          <a:p>
            <a:endParaRPr kumimoji="1" lang="en-US" altLang="zh-CN" sz="1200" dirty="0"/>
          </a:p>
          <a:p>
            <a:r>
              <a:rPr lang="zh-CN" altLang="en-US" sz="1200" dirty="0"/>
              <a:t>非交互类的入口函数是</a:t>
            </a:r>
            <a:r>
              <a:rPr lang="en" altLang="zh-CN" sz="1200" dirty="0" err="1"/>
              <a:t>handle_data</a:t>
            </a:r>
            <a:endParaRPr lang="en-US" altLang="zh-CN" sz="1200" dirty="0"/>
          </a:p>
          <a:p>
            <a:endParaRPr kumimoji="1" lang="en-US" altLang="zh-CN" sz="1200" dirty="0"/>
          </a:p>
          <a:p>
            <a:r>
              <a:rPr lang="zh-CN" altLang="en-US" sz="1200" dirty="0"/>
              <a:t>对于交互类，有创建通道，发送请求，等待执行等过程，但这些都由框架实现托管，只需要实现</a:t>
            </a:r>
            <a:r>
              <a:rPr lang="en" altLang="zh-CN" sz="1200" dirty="0" err="1"/>
              <a:t>prepare_request</a:t>
            </a:r>
            <a:r>
              <a:rPr lang="zh-CN" altLang="en-US" sz="1200" dirty="0"/>
              <a:t>和</a:t>
            </a:r>
            <a:r>
              <a:rPr lang="en" altLang="zh-CN" sz="1200" dirty="0" err="1"/>
              <a:t>handle_response</a:t>
            </a:r>
            <a:r>
              <a:rPr lang="zh-CN" altLang="en-US" sz="1200" dirty="0"/>
              <a:t>两个方法</a:t>
            </a:r>
            <a:endParaRPr lang="en-US" altLang="zh-CN" sz="1200" dirty="0"/>
          </a:p>
          <a:p>
            <a:endParaRPr kumimoji="1" lang="en-US" altLang="zh-CN" sz="1200" dirty="0"/>
          </a:p>
          <a:p>
            <a:r>
              <a:rPr kumimoji="1" lang="zh-CN" altLang="en-US" sz="1200" dirty="0"/>
              <a:t>其他的消息传递环节都由平台实现托管</a:t>
            </a:r>
            <a:endParaRPr kumimoji="1" lang="zh-CN" altLang="en-US" sz="1000" dirty="0"/>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7</a:t>
            </a:fld>
            <a:endParaRPr lang="zh-CN" altLang="en-US"/>
          </a:p>
        </p:txBody>
      </p:sp>
    </p:spTree>
    <p:extLst>
      <p:ext uri="{BB962C8B-B14F-4D97-AF65-F5344CB8AC3E}">
        <p14:creationId xmlns:p14="http://schemas.microsoft.com/office/powerpoint/2010/main" val="361718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kumimoji="1" lang="en-US" altLang="zh-CN" dirty="0" err="1"/>
              <a:t>Feedas</a:t>
            </a:r>
            <a:r>
              <a:rPr kumimoji="1" lang="zh-CN" altLang="en-US" dirty="0"/>
              <a:t>可以分为</a:t>
            </a:r>
            <a:r>
              <a:rPr kumimoji="1" lang="en-US" altLang="zh-CN" dirty="0"/>
              <a:t>7</a:t>
            </a:r>
            <a:r>
              <a:rPr kumimoji="1" lang="zh-CN" altLang="en-US" dirty="0"/>
              <a:t>个处理阶段：</a:t>
            </a:r>
            <a:endParaRPr kumimoji="1" lang="en-US" altLang="zh-CN" dirty="0"/>
          </a:p>
          <a:p>
            <a:pPr marL="228600" indent="-228600">
              <a:buAutoNum type="arabicPeriod"/>
            </a:pPr>
            <a:r>
              <a:rPr kumimoji="1" lang="zh-CN" altLang="en-US" dirty="0"/>
              <a:t>预处理阶段，有</a:t>
            </a:r>
            <a:r>
              <a:rPr kumimoji="1" lang="en-US" altLang="zh-CN" dirty="0" err="1"/>
              <a:t>DataManager</a:t>
            </a:r>
            <a:r>
              <a:rPr kumimoji="1" lang="zh-CN" altLang="en-US" dirty="0"/>
              <a:t>和</a:t>
            </a:r>
            <a:r>
              <a:rPr kumimoji="1" lang="en-US" altLang="zh-CN" dirty="0" err="1"/>
              <a:t>ReqProcess</a:t>
            </a:r>
            <a:r>
              <a:rPr kumimoji="1" lang="zh-CN" altLang="en-US" dirty="0"/>
              <a:t>两个模块，负责初始化、加载配置、解析</a:t>
            </a:r>
            <a:r>
              <a:rPr kumimoji="1" lang="en-US" altLang="zh-CN" dirty="0"/>
              <a:t>asp</a:t>
            </a:r>
            <a:r>
              <a:rPr kumimoji="1" lang="zh-CN" altLang="en-US" dirty="0"/>
              <a:t>请求的数据</a:t>
            </a:r>
            <a:endParaRPr kumimoji="1" lang="en-US" altLang="zh-CN" dirty="0"/>
          </a:p>
          <a:p>
            <a:pPr marL="228600" indent="-228600">
              <a:buAutoNum type="arabicPeriod"/>
            </a:pPr>
            <a:r>
              <a:rPr kumimoji="1" lang="zh-CN" altLang="en-US" dirty="0"/>
              <a:t>请求用户信息：有</a:t>
            </a:r>
            <a:r>
              <a:rPr kumimoji="1" lang="en-US" altLang="zh-CN" dirty="0"/>
              <a:t>6</a:t>
            </a:r>
            <a:r>
              <a:rPr kumimoji="1" lang="zh-CN" altLang="en-US" dirty="0"/>
              <a:t>个模块，向</a:t>
            </a:r>
            <a:r>
              <a:rPr kumimoji="1" lang="en-US" altLang="zh-CN" dirty="0" err="1"/>
              <a:t>uas</a:t>
            </a:r>
            <a:r>
              <a:rPr kumimoji="1" lang="zh-CN" altLang="en-US" dirty="0"/>
              <a:t>、</a:t>
            </a:r>
            <a:r>
              <a:rPr kumimoji="1" lang="en-US" altLang="zh-CN" dirty="0" err="1"/>
              <a:t>usercenter</a:t>
            </a:r>
            <a:r>
              <a:rPr kumimoji="1" lang="zh-CN" altLang="en-US" dirty="0"/>
              <a:t>、</a:t>
            </a:r>
            <a:r>
              <a:rPr kumimoji="1" lang="en-US" altLang="zh-CN" dirty="0" err="1"/>
              <a:t>upin</a:t>
            </a:r>
            <a:r>
              <a:rPr kumimoji="1" lang="zh-CN" altLang="en-US" dirty="0"/>
              <a:t>、</a:t>
            </a:r>
            <a:r>
              <a:rPr kumimoji="1" lang="en-US" altLang="zh-CN" dirty="0" err="1"/>
              <a:t>kaiwu</a:t>
            </a:r>
            <a:r>
              <a:rPr kumimoji="1" lang="zh-CN" altLang="en-US" dirty="0"/>
              <a:t>、</a:t>
            </a:r>
            <a:r>
              <a:rPr kumimoji="1" lang="en-US" altLang="zh-CN" dirty="0"/>
              <a:t>ums</a:t>
            </a:r>
            <a:r>
              <a:rPr kumimoji="1" lang="zh-CN" altLang="en-US" dirty="0"/>
              <a:t>请求用户数据，包括用户画像、</a:t>
            </a:r>
            <a:r>
              <a:rPr kumimoji="1" lang="en-US" altLang="zh-CN" dirty="0"/>
              <a:t>session</a:t>
            </a:r>
            <a:r>
              <a:rPr kumimoji="1" lang="zh-CN" altLang="en-US" dirty="0"/>
              <a:t>、用户兴趣、自然结果</a:t>
            </a:r>
            <a:r>
              <a:rPr kumimoji="1" lang="en-US" altLang="zh-CN" dirty="0"/>
              <a:t>attention</a:t>
            </a:r>
            <a:r>
              <a:rPr kumimoji="1" lang="zh-CN" altLang="en-US" dirty="0"/>
              <a:t>等</a:t>
            </a:r>
            <a:endParaRPr kumimoji="1" lang="en-US" altLang="zh-CN" dirty="0"/>
          </a:p>
          <a:p>
            <a:pPr marL="228600" indent="-228600">
              <a:buAutoNum type="arabicPeriod"/>
            </a:pPr>
            <a:r>
              <a:rPr kumimoji="1" lang="zh-CN" altLang="en-US" dirty="0"/>
              <a:t>触发信息准备：将用户信息发送给金门，获取意图</a:t>
            </a:r>
            <a:r>
              <a:rPr kumimoji="1" lang="en-US" altLang="zh-CN" dirty="0"/>
              <a:t>query</a:t>
            </a:r>
            <a:r>
              <a:rPr kumimoji="1" lang="zh-CN" altLang="en-US" dirty="0"/>
              <a:t>，同时获取</a:t>
            </a:r>
            <a:r>
              <a:rPr kumimoji="1" lang="en-US" altLang="zh-CN" dirty="0"/>
              <a:t>user</a:t>
            </a:r>
            <a:r>
              <a:rPr kumimoji="1" lang="zh-CN" altLang="en-US" dirty="0"/>
              <a:t> </a:t>
            </a:r>
            <a:r>
              <a:rPr kumimoji="1" lang="en-US" altLang="zh-CN" dirty="0"/>
              <a:t>embedding</a:t>
            </a:r>
            <a:r>
              <a:rPr kumimoji="1" lang="zh-CN" altLang="en-US" dirty="0"/>
              <a:t>、进行白盒过滤，</a:t>
            </a:r>
            <a:r>
              <a:rPr kumimoji="1" lang="en-US" altLang="zh-CN" dirty="0" err="1"/>
              <a:t>QueryProcessModule</a:t>
            </a:r>
            <a:r>
              <a:rPr kumimoji="1" lang="zh-CN" altLang="en-US" dirty="0"/>
              <a:t>进行</a:t>
            </a:r>
            <a:r>
              <a:rPr kumimoji="1" lang="en-US" altLang="zh-CN" dirty="0"/>
              <a:t>query</a:t>
            </a:r>
            <a:r>
              <a:rPr kumimoji="1" lang="zh-CN" altLang="en-US" dirty="0"/>
              <a:t>选择</a:t>
            </a:r>
            <a:endParaRPr kumimoji="1" lang="en-US" altLang="zh-CN" dirty="0"/>
          </a:p>
          <a:p>
            <a:pPr marL="228600" indent="-228600">
              <a:buAutoNum type="arabicPeriod"/>
            </a:pPr>
            <a:r>
              <a:rPr kumimoji="1" lang="zh-CN" altLang="en-US" dirty="0"/>
              <a:t>基础检索：</a:t>
            </a:r>
            <a:r>
              <a:rPr kumimoji="1" lang="en-US" altLang="zh-CN" dirty="0" err="1"/>
              <a:t>FeedProxyProcessModule</a:t>
            </a:r>
            <a:r>
              <a:rPr kumimoji="1" lang="zh-CN" altLang="en-US" dirty="0"/>
              <a:t>负责拉取广告，</a:t>
            </a:r>
            <a:r>
              <a:rPr kumimoji="1" lang="en-US" altLang="zh-CN" dirty="0" err="1"/>
              <a:t>feedproxy</a:t>
            </a:r>
            <a:r>
              <a:rPr kumimoji="1" lang="zh-CN" altLang="en-US" dirty="0"/>
              <a:t>请求</a:t>
            </a:r>
            <a:r>
              <a:rPr kumimoji="1" lang="en-US" altLang="zh-CN" dirty="0" err="1"/>
              <a:t>feedbs</a:t>
            </a:r>
            <a:r>
              <a:rPr kumimoji="1" lang="zh-CN" altLang="en-US" dirty="0"/>
              <a:t>、闪投获取广告。</a:t>
            </a:r>
            <a:r>
              <a:rPr kumimoji="1" lang="en-US" altLang="zh-CN" dirty="0" err="1"/>
              <a:t>feedbs</a:t>
            </a:r>
            <a:r>
              <a:rPr kumimoji="1" lang="zh-CN" altLang="en-US" dirty="0"/>
              <a:t>中通过不同的触发方式（包括</a:t>
            </a:r>
            <a:r>
              <a:rPr kumimoji="1" lang="en-US" altLang="zh-CN" dirty="0"/>
              <a:t>query</a:t>
            </a:r>
            <a:r>
              <a:rPr kumimoji="1" lang="zh-CN" altLang="en-US" dirty="0"/>
              <a:t>、兴趣、</a:t>
            </a:r>
            <a:r>
              <a:rPr kumimoji="1" lang="en-US" altLang="zh-CN" dirty="0" err="1"/>
              <a:t>lbs</a:t>
            </a:r>
            <a:r>
              <a:rPr kumimoji="1" lang="zh-CN" altLang="en-US" dirty="0"/>
              <a:t>（商圈、场所、画圈）、</a:t>
            </a:r>
            <a:r>
              <a:rPr kumimoji="1" lang="en-US" altLang="zh-CN" dirty="0"/>
              <a:t>lookalike</a:t>
            </a:r>
            <a:r>
              <a:rPr kumimoji="1" lang="zh-CN" altLang="en-US" dirty="0"/>
              <a:t>、兴趣通投、关键词、意图人群、历史人群、贴吧目录、</a:t>
            </a:r>
            <a:r>
              <a:rPr kumimoji="1" lang="en-US" altLang="zh-CN" dirty="0" err="1"/>
              <a:t>ocpcann</a:t>
            </a:r>
            <a:r>
              <a:rPr kumimoji="1" lang="zh-CN" altLang="en-US" dirty="0"/>
              <a:t>、智能定向）拉取广告并返回。伊若卡会通过用户</a:t>
            </a:r>
            <a:r>
              <a:rPr kumimoji="1" lang="en-US" altLang="zh-CN" dirty="0"/>
              <a:t>id</a:t>
            </a:r>
            <a:r>
              <a:rPr kumimoji="1" lang="zh-CN" altLang="en-US" dirty="0"/>
              <a:t>直接召回广告。</a:t>
            </a:r>
            <a:endParaRPr kumimoji="1" lang="en-US" altLang="zh-CN" dirty="0"/>
          </a:p>
          <a:p>
            <a:pPr marL="228600" indent="-228600">
              <a:buAutoNum type="arabicPeriod"/>
            </a:pPr>
            <a:r>
              <a:rPr kumimoji="1" lang="zh-CN" altLang="en-US" dirty="0"/>
              <a:t>物料阶段分别获取非程序化广告和程序化广告物料</a:t>
            </a:r>
            <a:endParaRPr kumimoji="1" lang="en-US" altLang="zh-CN" dirty="0"/>
          </a:p>
          <a:p>
            <a:pPr marL="228600" indent="-228600">
              <a:buAutoNum type="arabicPeriod"/>
            </a:pPr>
            <a:r>
              <a:rPr kumimoji="1" lang="zh-CN" altLang="en-US" dirty="0"/>
              <a:t>策略插件：</a:t>
            </a:r>
            <a:r>
              <a:rPr kumimoji="1" lang="en-US" altLang="zh-CN" dirty="0" err="1"/>
              <a:t>StrategyProcess</a:t>
            </a:r>
            <a:r>
              <a:rPr kumimoji="1" lang="zh-CN" altLang="en-US" dirty="0"/>
              <a:t>，分</a:t>
            </a:r>
            <a:r>
              <a:rPr kumimoji="1" lang="en" altLang="zh-CN" dirty="0" err="1"/>
              <a:t>gid&amp;srcid</a:t>
            </a:r>
            <a:r>
              <a:rPr kumimoji="1" lang="zh-CN" altLang="en" dirty="0"/>
              <a:t>进行策略</a:t>
            </a:r>
            <a:r>
              <a:rPr kumimoji="1" lang="zh-CN" altLang="en-US" dirty="0"/>
              <a:t>处理。</a:t>
            </a:r>
            <a:endParaRPr kumimoji="0" lang="en-US" altLang="zh-CN" sz="1200" b="0" i="0" u="none" strike="noStrike" kern="1200" dirty="0">
              <a:solidFill>
                <a:schemeClr val="tx1"/>
              </a:solidFill>
              <a:effectLst/>
              <a:latin typeface="+mn-lt"/>
              <a:ea typeface="+mn-ea"/>
              <a:cs typeface="+mn-cs"/>
            </a:endParaRPr>
          </a:p>
          <a:p>
            <a:pPr marL="228600" indent="-228600">
              <a:buAutoNum type="arabicPeriod"/>
            </a:pPr>
            <a:r>
              <a:rPr kumimoji="1" lang="zh-CN" altLang="en-US" dirty="0"/>
              <a:t>后处理阶段：进行了广告的截断，广告打包，日志打包，并返回给</a:t>
            </a:r>
            <a:r>
              <a:rPr kumimoji="1" lang="en-US" altLang="zh-CN" dirty="0" err="1"/>
              <a:t>afd</a:t>
            </a:r>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9</a:t>
            </a:fld>
            <a:endParaRPr lang="zh-CN" altLang="en-US"/>
          </a:p>
        </p:txBody>
      </p:sp>
    </p:spTree>
    <p:extLst>
      <p:ext uri="{BB962C8B-B14F-4D97-AF65-F5344CB8AC3E}">
        <p14:creationId xmlns:p14="http://schemas.microsoft.com/office/powerpoint/2010/main" val="394846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Hans" dirty="0"/>
              <a:t>----&gt;</a:t>
            </a:r>
            <a:r>
              <a:rPr kumimoji="1" lang="zh-Hans" altLang="en-US" dirty="0"/>
              <a:t>广告队列</a:t>
            </a:r>
          </a:p>
          <a:p>
            <a:r>
              <a:rPr kumimoji="1" lang="en-US" altLang="zh-Hans" dirty="0" err="1"/>
              <a:t>adv_pool</a:t>
            </a:r>
            <a:r>
              <a:rPr kumimoji="1" lang="en-US" altLang="zh-Hans" dirty="0"/>
              <a:t>  //</a:t>
            </a:r>
            <a:r>
              <a:rPr kumimoji="1" lang="zh-Hans" altLang="en-US" dirty="0"/>
              <a:t>广告结构体的池</a:t>
            </a:r>
          </a:p>
          <a:p>
            <a:r>
              <a:rPr kumimoji="1" lang="en-US" altLang="zh-Hans" dirty="0" err="1"/>
              <a:t>original_advlist</a:t>
            </a:r>
            <a:r>
              <a:rPr kumimoji="1" lang="en-US" altLang="zh-Hans" dirty="0"/>
              <a:t>  //</a:t>
            </a:r>
            <a:r>
              <a:rPr kumimoji="1" lang="zh-Hans" altLang="en-US" dirty="0"/>
              <a:t>原始广告队列</a:t>
            </a:r>
          </a:p>
          <a:p>
            <a:r>
              <a:rPr kumimoji="1" lang="en-US" altLang="zh-Hans" dirty="0" err="1"/>
              <a:t>reserved_advlist</a:t>
            </a:r>
            <a:r>
              <a:rPr kumimoji="1" lang="en-US" altLang="zh-Hans" dirty="0"/>
              <a:t>  //</a:t>
            </a:r>
            <a:r>
              <a:rPr kumimoji="1" lang="zh-Hans" altLang="en-US" dirty="0"/>
              <a:t>高优广告队列</a:t>
            </a:r>
          </a:p>
          <a:p>
            <a:r>
              <a:rPr kumimoji="1" lang="en-US" altLang="zh-Hans" dirty="0" err="1"/>
              <a:t>merged_advlist</a:t>
            </a:r>
            <a:r>
              <a:rPr kumimoji="1" lang="en-US" altLang="zh-Hans" dirty="0"/>
              <a:t>    //merged</a:t>
            </a:r>
            <a:r>
              <a:rPr kumimoji="1" lang="zh-Hans" altLang="en-US" dirty="0"/>
              <a:t>广告队列</a:t>
            </a:r>
          </a:p>
          <a:p>
            <a:r>
              <a:rPr kumimoji="1" lang="en-US" altLang="zh-Hans" dirty="0" err="1"/>
              <a:t>lbs_gaoyou_advlist,before_lbs_advlist,after_lbs_advlist</a:t>
            </a:r>
            <a:r>
              <a:rPr kumimoji="1" lang="en-US" altLang="zh-Hans" dirty="0"/>
              <a:t>  //</a:t>
            </a:r>
            <a:r>
              <a:rPr kumimoji="1" lang="en-US" altLang="zh-Hans" dirty="0" err="1"/>
              <a:t>lbs</a:t>
            </a:r>
            <a:r>
              <a:rPr kumimoji="1" lang="zh-Hans" altLang="en-US" dirty="0"/>
              <a:t>分支第一序列</a:t>
            </a:r>
          </a:p>
          <a:p>
            <a:r>
              <a:rPr kumimoji="1" lang="en-US" altLang="zh-Hans" dirty="0" err="1"/>
              <a:t>ctr_revise_advlist</a:t>
            </a:r>
            <a:r>
              <a:rPr kumimoji="1" lang="en-US" altLang="zh-Hans" dirty="0"/>
              <a:t>  //position bias</a:t>
            </a:r>
          </a:p>
          <a:p>
            <a:r>
              <a:rPr kumimoji="1" lang="en-US" altLang="zh-Hans" dirty="0" err="1"/>
              <a:t>ocpc_advlist</a:t>
            </a:r>
            <a:r>
              <a:rPr kumimoji="1" lang="en-US" altLang="zh-Hans" dirty="0"/>
              <a:t>  //</a:t>
            </a:r>
            <a:r>
              <a:rPr kumimoji="1" lang="en-US" altLang="zh-Hans" dirty="0" err="1"/>
              <a:t>ocpc</a:t>
            </a:r>
            <a:r>
              <a:rPr kumimoji="1" lang="zh-Hans" altLang="en-US" dirty="0"/>
              <a:t>广告队列  </a:t>
            </a:r>
          </a:p>
          <a:p>
            <a:r>
              <a:rPr kumimoji="1" lang="en-US" altLang="zh-Hans" dirty="0" err="1"/>
              <a:t>explore_advlist</a:t>
            </a:r>
            <a:r>
              <a:rPr kumimoji="1" lang="en-US" altLang="zh-Hans" dirty="0"/>
              <a:t>  //explore</a:t>
            </a:r>
            <a:r>
              <a:rPr kumimoji="1" lang="zh-Hans" altLang="en-US" dirty="0"/>
              <a:t>广告队列</a:t>
            </a:r>
          </a:p>
          <a:p>
            <a:r>
              <a:rPr kumimoji="1" lang="en-US" altLang="zh-Hans" dirty="0" err="1"/>
              <a:t>exploit_advlist</a:t>
            </a:r>
            <a:r>
              <a:rPr kumimoji="1" lang="en-US" altLang="zh-Hans" dirty="0"/>
              <a:t>  //exploit</a:t>
            </a:r>
            <a:r>
              <a:rPr kumimoji="1" lang="zh-Hans" altLang="en-US" dirty="0"/>
              <a:t>广告队列 </a:t>
            </a:r>
          </a:p>
          <a:p>
            <a:r>
              <a:rPr kumimoji="1" lang="en-US" altLang="zh-Hans" dirty="0" err="1"/>
              <a:t>bs_asq_advlist</a:t>
            </a:r>
            <a:r>
              <a:rPr kumimoji="1" lang="en-US" altLang="zh-Hans" dirty="0"/>
              <a:t>  //</a:t>
            </a:r>
            <a:r>
              <a:rPr kumimoji="1" lang="en-US" altLang="zh-Hans" dirty="0" err="1"/>
              <a:t>bs_asq</a:t>
            </a:r>
            <a:r>
              <a:rPr kumimoji="1" lang="zh-Hans" altLang="en-US" dirty="0"/>
              <a:t>广告队列</a:t>
            </a:r>
          </a:p>
          <a:p>
            <a:r>
              <a:rPr kumimoji="1" lang="en-US" altLang="zh-Hans" dirty="0" err="1"/>
              <a:t>src_show_advlist</a:t>
            </a:r>
            <a:r>
              <a:rPr kumimoji="1" lang="en-US" altLang="zh-Hans" dirty="0"/>
              <a:t>   //</a:t>
            </a:r>
            <a:r>
              <a:rPr kumimoji="1" lang="zh-Hans" altLang="en-US" dirty="0"/>
              <a:t>分数据源截断广告队列</a:t>
            </a:r>
          </a:p>
          <a:p>
            <a:r>
              <a:rPr kumimoji="1" lang="en-US" altLang="zh-Hans" dirty="0" err="1"/>
              <a:t>show_advlist</a:t>
            </a:r>
            <a:r>
              <a:rPr kumimoji="1" lang="en-US" altLang="zh-Hans" dirty="0"/>
              <a:t>   //</a:t>
            </a:r>
            <a:r>
              <a:rPr kumimoji="1" lang="zh-Hans" altLang="en-US" dirty="0"/>
              <a:t>展现广告队列</a:t>
            </a:r>
            <a:r>
              <a:rPr kumimoji="1" lang="en-US" altLang="zh-Hans" dirty="0"/>
              <a:t>,</a:t>
            </a:r>
            <a:r>
              <a:rPr kumimoji="1" lang="zh-Hans" altLang="en-US" dirty="0"/>
              <a:t>所有策略作用完成后将被展现的广告，已排序</a:t>
            </a:r>
          </a:p>
          <a:p>
            <a:r>
              <a:rPr kumimoji="1" lang="en-US" altLang="zh-Hans" dirty="0" err="1"/>
              <a:t>src_adv_res</a:t>
            </a:r>
            <a:r>
              <a:rPr kumimoji="1" lang="en-US" altLang="zh-Hans" dirty="0"/>
              <a:t> //</a:t>
            </a:r>
            <a:r>
              <a:rPr kumimoji="1" lang="zh-Hans" altLang="en-US" dirty="0"/>
              <a:t>所有</a:t>
            </a:r>
            <a:r>
              <a:rPr kumimoji="1" lang="en-US" altLang="zh-Hans" dirty="0" err="1"/>
              <a:t>src</a:t>
            </a:r>
            <a:r>
              <a:rPr kumimoji="1" lang="zh-Hans" altLang="en-US" dirty="0"/>
              <a:t>的展现结果，将被打包到</a:t>
            </a:r>
            <a:r>
              <a:rPr kumimoji="1" lang="en-US" altLang="zh-Hans" dirty="0"/>
              <a:t>asp-res-t</a:t>
            </a:r>
            <a:r>
              <a:rPr kumimoji="1" lang="zh-Hans" altLang="en-US" dirty="0"/>
              <a:t>去</a:t>
            </a:r>
            <a:endParaRPr kumimoji="1" lang="en-US" altLang="zh-Hans" dirty="0"/>
          </a:p>
          <a:p>
            <a:endParaRPr kumimoji="1" lang="en-US" altLang="zh-Hans" dirty="0"/>
          </a:p>
          <a:p>
            <a:endParaRPr kumimoji="1" lang="en-US" altLang="zh-Hans" dirty="0"/>
          </a:p>
          <a:p>
            <a:r>
              <a:rPr kumimoji="1" lang="en-US" altLang="zh-Hans" dirty="0"/>
              <a:t>--------&gt;</a:t>
            </a:r>
            <a:r>
              <a:rPr kumimoji="1" lang="zh-Hans" altLang="en-US" dirty="0"/>
              <a:t>返回的信息</a:t>
            </a:r>
          </a:p>
          <a:p>
            <a:r>
              <a:rPr kumimoji="1" lang="en-US" altLang="zh-Hans" dirty="0" err="1"/>
              <a:t>asp_req_idl</a:t>
            </a:r>
            <a:r>
              <a:rPr kumimoji="1" lang="en-US" altLang="zh-Hans" dirty="0"/>
              <a:t>  // </a:t>
            </a:r>
            <a:r>
              <a:rPr kumimoji="1" lang="zh-Hans" altLang="en-US" dirty="0"/>
              <a:t>上游</a:t>
            </a:r>
            <a:r>
              <a:rPr kumimoji="1" lang="en-US" altLang="zh-Hans" dirty="0"/>
              <a:t>asp</a:t>
            </a:r>
            <a:r>
              <a:rPr kumimoji="1" lang="zh-Hans" altLang="en-US" dirty="0"/>
              <a:t>请求的</a:t>
            </a:r>
            <a:r>
              <a:rPr kumimoji="1" lang="en-US" altLang="zh-Hans" dirty="0" err="1"/>
              <a:t>idl</a:t>
            </a:r>
            <a:endParaRPr kumimoji="1" lang="en-US" altLang="zh-Hans" dirty="0"/>
          </a:p>
          <a:p>
            <a:r>
              <a:rPr kumimoji="1" lang="en-US" altLang="zh-Hans" dirty="0" err="1"/>
              <a:t>asp_res_idl</a:t>
            </a:r>
            <a:r>
              <a:rPr kumimoji="1" lang="en-US" altLang="zh-Hans" dirty="0"/>
              <a:t>  // </a:t>
            </a:r>
            <a:r>
              <a:rPr kumimoji="1" lang="zh-Hans" altLang="en-US" dirty="0"/>
              <a:t>返回给</a:t>
            </a:r>
            <a:r>
              <a:rPr kumimoji="1" lang="en-US" altLang="zh-Hans" dirty="0"/>
              <a:t>asp</a:t>
            </a:r>
            <a:r>
              <a:rPr kumimoji="1" lang="zh-Hans" altLang="en-US" dirty="0"/>
              <a:t>的结果</a:t>
            </a:r>
          </a:p>
          <a:p>
            <a:r>
              <a:rPr kumimoji="1" lang="en-US" altLang="zh-Hans" dirty="0" err="1"/>
              <a:t>lvlexp_info</a:t>
            </a:r>
            <a:r>
              <a:rPr kumimoji="1" lang="en-US" altLang="zh-Hans" dirty="0"/>
              <a:t>  // </a:t>
            </a:r>
            <a:r>
              <a:rPr kumimoji="1" lang="zh-Hans" altLang="en-US" dirty="0"/>
              <a:t>分层实验路径信息</a:t>
            </a:r>
          </a:p>
          <a:p>
            <a:r>
              <a:rPr kumimoji="1" lang="en-US" altLang="zh-Hans" dirty="0" err="1"/>
              <a:t>ovlexp_info</a:t>
            </a:r>
            <a:r>
              <a:rPr kumimoji="1" lang="en-US" altLang="zh-Hans" dirty="0"/>
              <a:t>  // </a:t>
            </a:r>
            <a:r>
              <a:rPr kumimoji="1" lang="zh-Hans" altLang="en-US" dirty="0"/>
              <a:t>全流量分层实验参数信息</a:t>
            </a:r>
          </a:p>
          <a:p>
            <a:r>
              <a:rPr kumimoji="1" lang="en-US" altLang="zh-Hans" dirty="0" err="1"/>
              <a:t>aspreq_data</a:t>
            </a:r>
            <a:r>
              <a:rPr kumimoji="1" lang="en-US" altLang="zh-Hans" dirty="0"/>
              <a:t>  // </a:t>
            </a:r>
            <a:r>
              <a:rPr kumimoji="1" lang="zh-Hans" altLang="en-US" dirty="0"/>
              <a:t>来自</a:t>
            </a:r>
            <a:r>
              <a:rPr kumimoji="1" lang="en-US" altLang="zh-Hans" dirty="0"/>
              <a:t>asp</a:t>
            </a:r>
            <a:r>
              <a:rPr kumimoji="1" lang="zh-Hans" altLang="en-US" dirty="0"/>
              <a:t>的信息请放置到</a:t>
            </a:r>
            <a:r>
              <a:rPr kumimoji="1" lang="en-US" altLang="zh-Hans" dirty="0" err="1"/>
              <a:t>aspreq_data_t</a:t>
            </a:r>
            <a:r>
              <a:rPr kumimoji="1" lang="zh-Hans" altLang="en-US" dirty="0"/>
              <a:t>中，请勿直接放置于</a:t>
            </a:r>
            <a:r>
              <a:rPr kumimoji="1" lang="en-US" altLang="zh-Hans" dirty="0"/>
              <a:t>TD;</a:t>
            </a:r>
          </a:p>
          <a:p>
            <a:r>
              <a:rPr kumimoji="1" lang="en-US" altLang="zh-Hans" dirty="0" err="1"/>
              <a:t>syn_buff</a:t>
            </a:r>
            <a:r>
              <a:rPr kumimoji="1" lang="en-US" altLang="zh-Hans" dirty="0"/>
              <a:t>     // </a:t>
            </a:r>
            <a:r>
              <a:rPr kumimoji="1" lang="zh-Hans" altLang="en-US" dirty="0"/>
              <a:t>来自</a:t>
            </a:r>
            <a:r>
              <a:rPr kumimoji="1" lang="en-US" altLang="zh-Hans" dirty="0" err="1"/>
              <a:t>cs</a:t>
            </a:r>
            <a:endParaRPr kumimoji="1" lang="en-US" altLang="zh-Hans" dirty="0"/>
          </a:p>
          <a:p>
            <a:r>
              <a:rPr kumimoji="1" lang="en-US" altLang="zh-Hans" dirty="0" err="1"/>
              <a:t>pamixer_res_adv_num</a:t>
            </a:r>
            <a:r>
              <a:rPr kumimoji="1" lang="en-US" altLang="zh-Hans" dirty="0"/>
              <a:t>  // adv count returned by </a:t>
            </a:r>
            <a:r>
              <a:rPr kumimoji="1" lang="en-US" altLang="zh-Hans" dirty="0" err="1"/>
              <a:t>pamixer</a:t>
            </a:r>
            <a:endParaRPr kumimoji="1" lang="en-US" altLang="zh-Hans" dirty="0"/>
          </a:p>
          <a:p>
            <a:r>
              <a:rPr kumimoji="1" lang="en-US" altLang="zh-Hans" dirty="0" err="1"/>
              <a:t>bs_res_adv_num</a:t>
            </a:r>
            <a:r>
              <a:rPr kumimoji="1" lang="en-US" altLang="zh-Hans" dirty="0"/>
              <a:t>;     // </a:t>
            </a:r>
            <a:r>
              <a:rPr kumimoji="1" lang="zh-Hans" altLang="en-US" dirty="0"/>
              <a:t>来自</a:t>
            </a:r>
            <a:r>
              <a:rPr kumimoji="1" lang="en-US" altLang="zh-Hans" dirty="0" err="1"/>
              <a:t>bs</a:t>
            </a:r>
            <a:r>
              <a:rPr kumimoji="1" lang="zh-Hans" altLang="en-US" dirty="0"/>
              <a:t>的广告条数</a:t>
            </a:r>
          </a:p>
          <a:p>
            <a:r>
              <a:rPr kumimoji="1" lang="en-US" altLang="zh-Hans" dirty="0" err="1"/>
              <a:t>proxy_res_adv_num</a:t>
            </a:r>
            <a:r>
              <a:rPr kumimoji="1" lang="en-US" altLang="zh-Hans" dirty="0"/>
              <a:t>   // </a:t>
            </a:r>
            <a:r>
              <a:rPr kumimoji="1" lang="en-US" altLang="zh-Hans" dirty="0" err="1"/>
              <a:t>feedproxy</a:t>
            </a:r>
            <a:r>
              <a:rPr kumimoji="1" lang="zh-Hans" altLang="en-US" dirty="0"/>
              <a:t>返回的广告条数</a:t>
            </a:r>
          </a:p>
          <a:p>
            <a:endParaRPr kumimoji="1" lang="zh-Hans" altLang="en-US" dirty="0"/>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10</a:t>
            </a:fld>
            <a:endParaRPr lang="zh-CN" altLang="en-US"/>
          </a:p>
        </p:txBody>
      </p:sp>
    </p:spTree>
    <p:extLst>
      <p:ext uri="{BB962C8B-B14F-4D97-AF65-F5344CB8AC3E}">
        <p14:creationId xmlns:p14="http://schemas.microsoft.com/office/powerpoint/2010/main" val="142967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cuid</a:t>
            </a:r>
            <a:r>
              <a:rPr kumimoji="1" lang="zh-CN" altLang="en-US" dirty="0"/>
              <a:t>是移动设备</a:t>
            </a:r>
            <a:r>
              <a:rPr kumimoji="1" lang="en-US" altLang="zh-CN" dirty="0"/>
              <a:t>id</a:t>
            </a:r>
            <a:r>
              <a:rPr kumimoji="1" lang="zh-CN" altLang="en-US" dirty="0"/>
              <a:t>，</a:t>
            </a:r>
            <a:r>
              <a:rPr kumimoji="1" lang="en-US" altLang="zh-CN" dirty="0" err="1"/>
              <a:t>baiduid</a:t>
            </a:r>
            <a:r>
              <a:rPr kumimoji="1" lang="zh-CN" altLang="en-US" dirty="0"/>
              <a:t>是每次新用户访问百度产品都会生成的一个唯一的</a:t>
            </a:r>
            <a:r>
              <a:rPr kumimoji="1" lang="en-US" altLang="zh-CN" dirty="0"/>
              <a:t>id</a:t>
            </a:r>
            <a:r>
              <a:rPr kumimoji="1" lang="zh-CN" altLang="en-US" dirty="0"/>
              <a:t>，</a:t>
            </a:r>
            <a:r>
              <a:rPr kumimoji="1" lang="en-US" altLang="zh-CN" dirty="0" err="1"/>
              <a:t>deviceid</a:t>
            </a:r>
            <a:r>
              <a:rPr kumimoji="1" lang="zh-CN" altLang="en-US" dirty="0"/>
              <a:t>标识是什么类型的移动设备</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13</a:t>
            </a:fld>
            <a:endParaRPr lang="zh-CN" altLang="en-US"/>
          </a:p>
        </p:txBody>
      </p:sp>
    </p:spTree>
    <p:extLst>
      <p:ext uri="{BB962C8B-B14F-4D97-AF65-F5344CB8AC3E}">
        <p14:creationId xmlns:p14="http://schemas.microsoft.com/office/powerpoint/2010/main" val="89768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kumimoji="1" lang="en-US" altLang="zh-CN" dirty="0"/>
              <a:t>session</a:t>
            </a:r>
            <a:r>
              <a:rPr kumimoji="1" lang="zh-CN" altLang="en-US" dirty="0"/>
              <a:t>：曝光数据， </a:t>
            </a:r>
            <a:r>
              <a:rPr kumimoji="1" lang="en-US" altLang="zh-CN" dirty="0"/>
              <a:t>545</a:t>
            </a:r>
            <a:r>
              <a:rPr kumimoji="1" lang="zh-CN" altLang="en-US" dirty="0"/>
              <a:t>上</a:t>
            </a:r>
            <a:r>
              <a:rPr kumimoji="1" lang="en-US" altLang="zh-CN" dirty="0"/>
              <a:t>24</a:t>
            </a:r>
            <a:r>
              <a:rPr kumimoji="1" lang="zh-CN" altLang="en-US" dirty="0"/>
              <a:t>小时，其他</a:t>
            </a:r>
            <a:r>
              <a:rPr kumimoji="1" lang="en-US" altLang="zh-CN" dirty="0"/>
              <a:t>8</a:t>
            </a:r>
            <a:r>
              <a:rPr kumimoji="1" lang="zh-CN" altLang="en-US" dirty="0"/>
              <a:t>小时</a:t>
            </a:r>
          </a:p>
          <a:p>
            <a:pPr lvl="2"/>
            <a:r>
              <a:rPr kumimoji="1" lang="en-US" altLang="zh-CN" dirty="0"/>
              <a:t>show session:  546</a:t>
            </a:r>
            <a:r>
              <a:rPr kumimoji="1" lang="zh-CN" altLang="en-US" dirty="0"/>
              <a:t>上</a:t>
            </a:r>
            <a:r>
              <a:rPr kumimoji="1" lang="en-US" altLang="zh-CN" dirty="0"/>
              <a:t>24</a:t>
            </a:r>
            <a:r>
              <a:rPr kumimoji="1" lang="zh-CN" altLang="en-US" dirty="0"/>
              <a:t>小时展现数据</a:t>
            </a:r>
          </a:p>
          <a:p>
            <a:pPr lvl="2"/>
            <a:r>
              <a:rPr kumimoji="1" lang="en-US" altLang="zh-CN" dirty="0" err="1"/>
              <a:t>expose_duration</a:t>
            </a:r>
            <a:r>
              <a:rPr kumimoji="1" lang="en-US" altLang="zh-CN" dirty="0"/>
              <a:t>:  545</a:t>
            </a:r>
            <a:r>
              <a:rPr kumimoji="1" lang="zh-CN" altLang="en-US" dirty="0"/>
              <a:t>上</a:t>
            </a:r>
            <a:r>
              <a:rPr kumimoji="1" lang="en-US" altLang="zh-CN" dirty="0"/>
              <a:t>24</a:t>
            </a:r>
            <a:r>
              <a:rPr kumimoji="1" lang="zh-CN" altLang="en-US" dirty="0"/>
              <a:t>小时广告曝光时长</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14</a:t>
            </a:fld>
            <a:endParaRPr lang="zh-CN" altLang="en-US"/>
          </a:p>
        </p:txBody>
      </p:sp>
    </p:spTree>
    <p:extLst>
      <p:ext uri="{BB962C8B-B14F-4D97-AF65-F5344CB8AC3E}">
        <p14:creationId xmlns:p14="http://schemas.microsoft.com/office/powerpoint/2010/main" val="3595934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r>
              <a:rPr lang="en" altLang="zh-CN" sz="1200" b="0" i="0" kern="1200" dirty="0" err="1">
                <a:solidFill>
                  <a:schemeClr val="tx1"/>
                </a:solidFill>
                <a:effectLst/>
                <a:latin typeface="+mn-lt"/>
                <a:ea typeface="+mn-ea"/>
                <a:cs typeface="+mn-cs"/>
              </a:rPr>
              <a:t>usercenter</a:t>
            </a:r>
            <a:r>
              <a:rPr lang="zh-CN" altLang="en-US" sz="1200" b="0" i="0" kern="1200" dirty="0">
                <a:solidFill>
                  <a:schemeClr val="tx1"/>
                </a:solidFill>
                <a:effectLst/>
                <a:latin typeface="+mn-lt"/>
                <a:ea typeface="+mn-ea"/>
                <a:cs typeface="+mn-cs"/>
              </a:rPr>
              <a:t>和</a:t>
            </a:r>
            <a:r>
              <a:rPr lang="en" altLang="zh-CN" sz="1200" b="0" i="0" kern="1200" dirty="0" err="1">
                <a:solidFill>
                  <a:schemeClr val="tx1"/>
                </a:solidFill>
                <a:effectLst/>
                <a:latin typeface="+mn-lt"/>
                <a:ea typeface="+mn-ea"/>
                <a:cs typeface="+mn-cs"/>
              </a:rPr>
              <a:t>upin</a:t>
            </a:r>
            <a:r>
              <a:rPr lang="zh-CN" altLang="en-US" sz="1200" b="0" i="0" kern="1200" dirty="0">
                <a:solidFill>
                  <a:schemeClr val="tx1"/>
                </a:solidFill>
                <a:effectLst/>
                <a:latin typeface="+mn-lt"/>
                <a:ea typeface="+mn-ea"/>
                <a:cs typeface="+mn-cs"/>
              </a:rPr>
              <a:t>目前功能有重叠</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之后会迁移到</a:t>
            </a:r>
            <a:r>
              <a:rPr lang="en" altLang="zh-CN" sz="1200" b="0" i="0" kern="1200" dirty="0" err="1">
                <a:solidFill>
                  <a:schemeClr val="tx1"/>
                </a:solidFill>
                <a:effectLst/>
                <a:latin typeface="+mn-lt"/>
                <a:ea typeface="+mn-ea"/>
                <a:cs typeface="+mn-cs"/>
              </a:rPr>
              <a:t>unsercenter</a:t>
            </a:r>
            <a:r>
              <a:rPr lang="zh-CN" altLang="en-US" sz="1200" b="0" i="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15</a:t>
            </a:fld>
            <a:endParaRPr lang="zh-CN" altLang="en-US"/>
          </a:p>
        </p:txBody>
      </p:sp>
    </p:spTree>
    <p:extLst>
      <p:ext uri="{BB962C8B-B14F-4D97-AF65-F5344CB8AC3E}">
        <p14:creationId xmlns:p14="http://schemas.microsoft.com/office/powerpoint/2010/main" val="2580566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IMAS串讲">
    <p:spTree>
      <p:nvGrpSpPr>
        <p:cNvPr id="1" name=""/>
        <p:cNvGrpSpPr/>
        <p:nvPr/>
      </p:nvGrpSpPr>
      <p:grpSpPr>
        <a:xfrm>
          <a:off x="0" y="0"/>
          <a:ext cx="0" cy="0"/>
          <a:chOff x="0" y="0"/>
          <a:chExt cx="0" cy="0"/>
        </a:xfrm>
      </p:grpSpPr>
      <p:sp>
        <p:nvSpPr>
          <p:cNvPr id="2" name="Rectangle 2"/>
          <p:cNvSpPr>
            <a:spLocks noChangeArrowheads="1"/>
          </p:cNvSpPr>
          <p:nvPr/>
        </p:nvSpPr>
        <p:spPr bwMode="auto">
          <a:xfrm>
            <a:off x="914400" y="2667000"/>
            <a:ext cx="10464800" cy="1447800"/>
          </a:xfrm>
          <a:prstGeom prst="rect">
            <a:avLst/>
          </a:prstGeom>
          <a:noFill/>
          <a:ln w="9525">
            <a:solidFill>
              <a:schemeClr val="tx1"/>
            </a:solidFill>
            <a:miter lim="800000"/>
            <a:headEnd/>
            <a:tailEnd/>
          </a:ln>
          <a:effectLst/>
        </p:spPr>
        <p:txBody>
          <a:bodyPr lIns="137160" tIns="0" rIns="164592" bIns="0" anchor="ctr"/>
          <a:lstStyle/>
          <a:p>
            <a:pPr fontAlgn="ctr">
              <a:defRPr/>
            </a:pPr>
            <a:endParaRPr lang="zh-CN" altLang="zh-CN" sz="4800">
              <a:solidFill>
                <a:srgbClr val="EEECE1"/>
              </a:solidFill>
            </a:endParaRPr>
          </a:p>
        </p:txBody>
      </p:sp>
      <p:sp>
        <p:nvSpPr>
          <p:cNvPr id="3" name="Rectangle 3"/>
          <p:cNvSpPr>
            <a:spLocks/>
          </p:cNvSpPr>
          <p:nvPr/>
        </p:nvSpPr>
        <p:spPr bwMode="auto">
          <a:xfrm>
            <a:off x="4993221" y="4114800"/>
            <a:ext cx="1102783" cy="152400"/>
          </a:xfrm>
          <a:prstGeom prst="rect">
            <a:avLst/>
          </a:prstGeom>
          <a:solidFill>
            <a:srgbClr val="FF0000"/>
          </a:solidFill>
          <a:ln w="25400">
            <a:noFill/>
            <a:miter lim="800000"/>
            <a:headEnd/>
            <a:tailEnd/>
          </a:ln>
          <a:effectLst/>
        </p:spPr>
        <p:txBody>
          <a:bodyPr wrap="none" anchor="ctr"/>
          <a:lstStyle/>
          <a:p>
            <a:pPr>
              <a:defRPr/>
            </a:pPr>
            <a:endParaRPr lang="zh-CN" altLang="en-US" sz="1800">
              <a:solidFill>
                <a:prstClr val="black"/>
              </a:solidFill>
            </a:endParaRPr>
          </a:p>
        </p:txBody>
      </p:sp>
      <p:pic>
        <p:nvPicPr>
          <p:cNvPr id="4" name="Picture 4" descr="logonew"/>
          <p:cNvPicPr>
            <a:picLocks noChangeAspect="1" noChangeArrowheads="1"/>
          </p:cNvPicPr>
          <p:nvPr/>
        </p:nvPicPr>
        <p:blipFill>
          <a:blip r:embed="rId2" cstate="print"/>
          <a:srcRect/>
          <a:stretch>
            <a:fillRect/>
          </a:stretch>
        </p:blipFill>
        <p:spPr bwMode="auto">
          <a:xfrm>
            <a:off x="4826000" y="990605"/>
            <a:ext cx="2540000" cy="612775"/>
          </a:xfrm>
          <a:prstGeom prst="rect">
            <a:avLst/>
          </a:prstGeom>
          <a:noFill/>
          <a:ln w="9525">
            <a:noFill/>
            <a:miter lim="800000"/>
            <a:headEnd/>
            <a:tailEnd/>
          </a:ln>
        </p:spPr>
      </p:pic>
      <p:sp>
        <p:nvSpPr>
          <p:cNvPr id="5" name="Rectangle 5"/>
          <p:cNvSpPr>
            <a:spLocks/>
          </p:cNvSpPr>
          <p:nvPr/>
        </p:nvSpPr>
        <p:spPr bwMode="auto">
          <a:xfrm>
            <a:off x="6096000" y="4114800"/>
            <a:ext cx="1102784" cy="152400"/>
          </a:xfrm>
          <a:prstGeom prst="rect">
            <a:avLst/>
          </a:prstGeom>
          <a:solidFill>
            <a:srgbClr val="0000FF"/>
          </a:solidFill>
          <a:ln w="25400">
            <a:noFill/>
            <a:miter lim="800000"/>
            <a:headEnd/>
            <a:tailEnd/>
          </a:ln>
          <a:effectLst/>
        </p:spPr>
        <p:txBody>
          <a:bodyPr wrap="none" anchor="ctr"/>
          <a:lstStyle/>
          <a:p>
            <a:pPr>
              <a:defRPr/>
            </a:pPr>
            <a:endParaRPr lang="zh-CN" altLang="en-US" sz="1800">
              <a:solidFill>
                <a:prstClr val="black"/>
              </a:solidFill>
            </a:endParaRPr>
          </a:p>
        </p:txBody>
      </p:sp>
    </p:spTree>
    <p:extLst>
      <p:ext uri="{BB962C8B-B14F-4D97-AF65-F5344CB8AC3E}">
        <p14:creationId xmlns:p14="http://schemas.microsoft.com/office/powerpoint/2010/main" val="3308756528"/>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a:spcBef>
                <a:spcPts val="0"/>
              </a:spcBef>
              <a:spcAft>
                <a:spcPts val="0"/>
              </a:spcAft>
              <a:defRPr/>
            </a:lvl5pPr>
          </a:lstStyle>
          <a:p>
            <a:pPr lvl="0"/>
            <a:r>
              <a:rPr lang="zh-CN" altLang="en-US"/>
              <a:t>编辑母版文本样式
第二级
第三级
第四级
第五级</a:t>
            </a:r>
            <a:endParaRPr lang="zh-CN" altLang="en-US" dirty="0"/>
          </a:p>
        </p:txBody>
      </p:sp>
    </p:spTree>
    <p:extLst>
      <p:ext uri="{BB962C8B-B14F-4D97-AF65-F5344CB8AC3E}">
        <p14:creationId xmlns:p14="http://schemas.microsoft.com/office/powerpoint/2010/main" val="1907052693"/>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47668"/>
            <a:ext cx="2743200" cy="57483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47668"/>
            <a:ext cx="8026400" cy="5748337"/>
          </a:xfrm>
        </p:spPr>
        <p:txBody>
          <a:bodyPr vert="eaVert"/>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a:spcBef>
                <a:spcPts val="0"/>
              </a:spcBef>
              <a:spcAft>
                <a:spcPts val="0"/>
              </a:spcAft>
              <a:defRPr/>
            </a:lvl5pPr>
          </a:lstStyle>
          <a:p>
            <a:pPr lvl="0"/>
            <a:r>
              <a:rPr lang="zh-CN" altLang="en-US"/>
              <a:t>编辑母版文本样式
第二级
第三级
第四级
第五级</a:t>
            </a:r>
            <a:endParaRPr lang="zh-CN" altLang="en-US" dirty="0"/>
          </a:p>
        </p:txBody>
      </p:sp>
    </p:spTree>
    <p:extLst>
      <p:ext uri="{BB962C8B-B14F-4D97-AF65-F5344CB8AC3E}">
        <p14:creationId xmlns:p14="http://schemas.microsoft.com/office/powerpoint/2010/main" val="130456692"/>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47668"/>
            <a:ext cx="10972800" cy="7778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570038"/>
            <a:ext cx="5384800" cy="4525962"/>
          </a:xfrm>
        </p:spPr>
        <p:txBody>
          <a:bodyPr/>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a:spcBef>
                <a:spcPts val="0"/>
              </a:spcBef>
              <a:spcAft>
                <a:spcPts val="0"/>
              </a:spcAft>
              <a:defRPr/>
            </a:lvl5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p:nvPr>
        </p:nvSpPr>
        <p:spPr>
          <a:xfrm>
            <a:off x="6197600" y="1570038"/>
            <a:ext cx="5384800" cy="4525962"/>
          </a:xfrm>
        </p:spPr>
        <p:txBody>
          <a:bodyPr/>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a:spcBef>
                <a:spcPts val="0"/>
              </a:spcBef>
              <a:spcAft>
                <a:spcPts val="0"/>
              </a:spcAft>
              <a:defRPr/>
            </a:lvl5pPr>
          </a:lstStyle>
          <a:p>
            <a:pPr lvl="0"/>
            <a:r>
              <a:rPr lang="zh-CN" altLang="en-US"/>
              <a:t>编辑母版文本样式
第二级
第三级
第四级
第五级</a:t>
            </a:r>
            <a:endParaRPr lang="zh-CN" altLang="en-US" dirty="0"/>
          </a:p>
        </p:txBody>
      </p:sp>
    </p:spTree>
    <p:extLst>
      <p:ext uri="{BB962C8B-B14F-4D97-AF65-F5344CB8AC3E}">
        <p14:creationId xmlns:p14="http://schemas.microsoft.com/office/powerpoint/2010/main" val="3782027700"/>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47668"/>
            <a:ext cx="10972800" cy="777875"/>
          </a:xfrm>
        </p:spPr>
        <p:txBody>
          <a:bodyPr/>
          <a:lstStyle/>
          <a:p>
            <a:r>
              <a:rPr lang="zh-CN" altLang="en-US"/>
              <a:t>单击此处编辑母版标题样式</a:t>
            </a:r>
          </a:p>
        </p:txBody>
      </p:sp>
      <p:sp>
        <p:nvSpPr>
          <p:cNvPr id="3" name="表格占位符 2"/>
          <p:cNvSpPr>
            <a:spLocks noGrp="1"/>
          </p:cNvSpPr>
          <p:nvPr>
            <p:ph type="tbl" idx="1"/>
          </p:nvPr>
        </p:nvSpPr>
        <p:spPr>
          <a:xfrm>
            <a:off x="609600" y="1570038"/>
            <a:ext cx="10972800" cy="4525962"/>
          </a:xfrm>
        </p:spPr>
        <p:txBody>
          <a:bodyPr/>
          <a:lstStyle/>
          <a:p>
            <a:pPr lvl="0"/>
            <a:r>
              <a:rPr lang="zh-CN" altLang="en-US" noProof="0"/>
              <a:t>单击图标添加表格</a:t>
            </a:r>
          </a:p>
        </p:txBody>
      </p:sp>
    </p:spTree>
    <p:extLst>
      <p:ext uri="{BB962C8B-B14F-4D97-AF65-F5344CB8AC3E}">
        <p14:creationId xmlns:p14="http://schemas.microsoft.com/office/powerpoint/2010/main" val="73527966"/>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a:solidFill>
                  <a:prstClr val="black"/>
                </a:solidFill>
              </a:rPr>
              <a:pPr/>
              <a:t>2019/5/27</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262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spcBef>
                <a:spcPts val="0"/>
              </a:spcBef>
              <a:spcAft>
                <a:spcPts val="0"/>
              </a:spcAft>
              <a:buFont typeface="Wingdings" pitchFamily="2" charset="2"/>
              <a:buChar char="u"/>
              <a:defRPr/>
            </a:lvl1pPr>
            <a:lvl2pPr marL="742950" indent="-285750">
              <a:spcBef>
                <a:spcPts val="0"/>
              </a:spcBef>
              <a:spcAft>
                <a:spcPts val="0"/>
              </a:spcAft>
              <a:buFont typeface="Wingdings" pitchFamily="2" charset="2"/>
              <a:buChar char="Ø"/>
              <a:defRPr/>
            </a:lvl2pPr>
            <a:lvl3pPr>
              <a:spcBef>
                <a:spcPts val="0"/>
              </a:spcBef>
              <a:spcAft>
                <a:spcPts val="0"/>
              </a:spcAft>
              <a:defRPr/>
            </a:lvl3pPr>
            <a:lvl4pPr>
              <a:spcBef>
                <a:spcPts val="0"/>
              </a:spcBef>
              <a:spcAft>
                <a:spcPts val="0"/>
              </a:spcAft>
              <a:defRPr/>
            </a:lvl4pPr>
            <a:lvl5pPr>
              <a:spcBef>
                <a:spcPts val="0"/>
              </a:spcBef>
              <a:spcAft>
                <a:spcPts val="0"/>
              </a:spcAft>
              <a:defRPr/>
            </a:lvl5pPr>
          </a:lstStyle>
          <a:p>
            <a:pPr lvl="0"/>
            <a:r>
              <a:rPr lang="zh-CN" altLang="en-US"/>
              <a:t>编辑母版文本样式
第二级
第三级
第四级
第五级</a:t>
            </a:r>
            <a:endParaRPr lang="zh-CN" altLang="en-US" dirty="0"/>
          </a:p>
        </p:txBody>
      </p:sp>
    </p:spTree>
    <p:extLst>
      <p:ext uri="{BB962C8B-B14F-4D97-AF65-F5344CB8AC3E}">
        <p14:creationId xmlns:p14="http://schemas.microsoft.com/office/powerpoint/2010/main" val="43546808"/>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
第二级
第三级
第四级
第五级</a:t>
            </a:r>
          </a:p>
        </p:txBody>
      </p:sp>
      <p:sp>
        <p:nvSpPr>
          <p:cNvPr id="4" name="标题 1">
            <a:extLst>
              <a:ext uri="{FF2B5EF4-FFF2-40B4-BE49-F238E27FC236}">
                <a16:creationId xmlns:a16="http://schemas.microsoft.com/office/drawing/2014/main" id="{11BC9757-AADA-7A47-B2D4-DE499FCCC8F7}"/>
              </a:ext>
            </a:extLst>
          </p:cNvPr>
          <p:cNvSpPr txBox="1">
            <a:spLocks/>
          </p:cNvSpPr>
          <p:nvPr userDrawn="1"/>
        </p:nvSpPr>
        <p:spPr bwMode="auto">
          <a:xfrm>
            <a:off x="609600" y="347668"/>
            <a:ext cx="109728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Verdana" pitchFamily="34" charset="0"/>
                <a:ea typeface="黑体" pitchFamily="2" charset="-122"/>
              </a:defRPr>
            </a:lvl2pPr>
            <a:lvl3pPr algn="l" rtl="0" eaLnBrk="1" fontAlgn="base" hangingPunct="1">
              <a:spcBef>
                <a:spcPct val="0"/>
              </a:spcBef>
              <a:spcAft>
                <a:spcPct val="0"/>
              </a:spcAft>
              <a:defRPr sz="2800" b="1">
                <a:solidFill>
                  <a:schemeClr val="tx1"/>
                </a:solidFill>
                <a:latin typeface="Verdana" pitchFamily="34" charset="0"/>
                <a:ea typeface="黑体" pitchFamily="2" charset="-122"/>
              </a:defRPr>
            </a:lvl3pPr>
            <a:lvl4pPr algn="l" rtl="0" eaLnBrk="1" fontAlgn="base" hangingPunct="1">
              <a:spcBef>
                <a:spcPct val="0"/>
              </a:spcBef>
              <a:spcAft>
                <a:spcPct val="0"/>
              </a:spcAft>
              <a:defRPr sz="2800" b="1">
                <a:solidFill>
                  <a:schemeClr val="tx1"/>
                </a:solidFill>
                <a:latin typeface="Verdana" pitchFamily="34" charset="0"/>
                <a:ea typeface="黑体" pitchFamily="2" charset="-122"/>
              </a:defRPr>
            </a:lvl4pPr>
            <a:lvl5pPr algn="l" rtl="0" eaLnBrk="1" fontAlgn="base" hangingPunct="1">
              <a:spcBef>
                <a:spcPct val="0"/>
              </a:spcBef>
              <a:spcAft>
                <a:spcPct val="0"/>
              </a:spcAft>
              <a:defRPr sz="2800" b="1">
                <a:solidFill>
                  <a:schemeClr val="tx1"/>
                </a:solidFill>
                <a:latin typeface="Verdana" pitchFamily="34" charset="0"/>
                <a:ea typeface="黑体" pitchFamily="2" charset="-122"/>
              </a:defRPr>
            </a:lvl5pPr>
            <a:lvl6pPr marL="457200" algn="l" rtl="0" eaLnBrk="1" fontAlgn="base" hangingPunct="1">
              <a:spcBef>
                <a:spcPct val="0"/>
              </a:spcBef>
              <a:spcAft>
                <a:spcPct val="0"/>
              </a:spcAft>
              <a:defRPr sz="2800" b="1">
                <a:solidFill>
                  <a:schemeClr val="tx1"/>
                </a:solidFill>
                <a:latin typeface="Verdana" pitchFamily="34" charset="0"/>
                <a:ea typeface="黑体" pitchFamily="2" charset="-122"/>
              </a:defRPr>
            </a:lvl6pPr>
            <a:lvl7pPr marL="914400" algn="l" rtl="0" eaLnBrk="1" fontAlgn="base" hangingPunct="1">
              <a:spcBef>
                <a:spcPct val="0"/>
              </a:spcBef>
              <a:spcAft>
                <a:spcPct val="0"/>
              </a:spcAft>
              <a:defRPr sz="2800" b="1">
                <a:solidFill>
                  <a:schemeClr val="tx1"/>
                </a:solidFill>
                <a:latin typeface="Verdana" pitchFamily="34" charset="0"/>
                <a:ea typeface="黑体" pitchFamily="2" charset="-122"/>
              </a:defRPr>
            </a:lvl7pPr>
            <a:lvl8pPr marL="1371600" algn="l" rtl="0" eaLnBrk="1" fontAlgn="base" hangingPunct="1">
              <a:spcBef>
                <a:spcPct val="0"/>
              </a:spcBef>
              <a:spcAft>
                <a:spcPct val="0"/>
              </a:spcAft>
              <a:defRPr sz="2800" b="1">
                <a:solidFill>
                  <a:schemeClr val="tx1"/>
                </a:solidFill>
                <a:latin typeface="Verdana" pitchFamily="34" charset="0"/>
                <a:ea typeface="黑体" pitchFamily="2" charset="-122"/>
              </a:defRPr>
            </a:lvl8pPr>
            <a:lvl9pPr marL="1828800" algn="l" rtl="0" eaLnBrk="1" fontAlgn="base" hangingPunct="1">
              <a:spcBef>
                <a:spcPct val="0"/>
              </a:spcBef>
              <a:spcAft>
                <a:spcPct val="0"/>
              </a:spcAft>
              <a:defRPr sz="2800" b="1">
                <a:solidFill>
                  <a:schemeClr val="tx1"/>
                </a:solidFill>
                <a:latin typeface="Verdana" pitchFamily="34" charset="0"/>
                <a:ea typeface="黑体" pitchFamily="2" charset="-122"/>
              </a:defRPr>
            </a:lvl9pPr>
          </a:lstStyle>
          <a:p>
            <a:r>
              <a:rPr lang="zh-CN" altLang="en-US" sz="3600" kern="0" dirty="0"/>
              <a:t>单击此处编辑母版标题样式</a:t>
            </a:r>
          </a:p>
        </p:txBody>
      </p:sp>
    </p:spTree>
    <p:extLst>
      <p:ext uri="{BB962C8B-B14F-4D97-AF65-F5344CB8AC3E}">
        <p14:creationId xmlns:p14="http://schemas.microsoft.com/office/powerpoint/2010/main" val="390740912"/>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570038"/>
            <a:ext cx="5384800" cy="4525962"/>
          </a:xfrm>
        </p:spPr>
        <p:txBody>
          <a:bodyPr/>
          <a:lstStyle>
            <a:lvl1pPr>
              <a:spcBef>
                <a:spcPts val="0"/>
              </a:spcBef>
              <a:spcAft>
                <a:spcPts val="0"/>
              </a:spcAft>
              <a:defRPr sz="2000"/>
            </a:lvl1pPr>
            <a:lvl2pPr>
              <a:spcBef>
                <a:spcPts val="0"/>
              </a:spcBef>
              <a:spcAft>
                <a:spcPts val="0"/>
              </a:spcAft>
              <a:defRPr sz="1600"/>
            </a:lvl2pPr>
            <a:lvl3pPr>
              <a:spcBef>
                <a:spcPts val="0"/>
              </a:spcBef>
              <a:spcAft>
                <a:spcPts val="0"/>
              </a:spcAft>
              <a:defRPr sz="1400"/>
            </a:lvl3pPr>
            <a:lvl4pPr>
              <a:spcBef>
                <a:spcPts val="0"/>
              </a:spcBef>
              <a:spcAft>
                <a:spcPts val="0"/>
              </a:spcAft>
              <a:defRPr sz="1400"/>
            </a:lvl4pPr>
            <a:lvl5pPr>
              <a:spcBef>
                <a:spcPts val="0"/>
              </a:spcBef>
              <a:spcAft>
                <a:spcPts val="0"/>
              </a:spcAft>
              <a:defRPr sz="1400"/>
            </a:lvl5pPr>
            <a:lvl6pPr>
              <a:defRPr sz="1800"/>
            </a:lvl6pPr>
            <a:lvl7pPr>
              <a:defRPr sz="1800"/>
            </a:lvl7pPr>
            <a:lvl8pPr>
              <a:defRPr sz="1800"/>
            </a:lvl8pPr>
            <a:lvl9pPr>
              <a:defRPr sz="1800"/>
            </a:lvl9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p:nvPr>
        </p:nvSpPr>
        <p:spPr>
          <a:xfrm>
            <a:off x="6197600" y="1570038"/>
            <a:ext cx="5384800" cy="4525962"/>
          </a:xfrm>
        </p:spPr>
        <p:txBody>
          <a:bodyPr/>
          <a:lstStyle>
            <a:lvl1pPr>
              <a:spcBef>
                <a:spcPts val="0"/>
              </a:spcBef>
              <a:spcAft>
                <a:spcPts val="0"/>
              </a:spcAft>
              <a:defRPr sz="2000"/>
            </a:lvl1pPr>
            <a:lvl2pPr>
              <a:spcBef>
                <a:spcPts val="0"/>
              </a:spcBef>
              <a:spcAft>
                <a:spcPts val="0"/>
              </a:spcAft>
              <a:defRPr sz="1600"/>
            </a:lvl2pPr>
            <a:lvl3pPr>
              <a:spcBef>
                <a:spcPts val="0"/>
              </a:spcBef>
              <a:spcAft>
                <a:spcPts val="0"/>
              </a:spcAft>
              <a:defRPr sz="1400"/>
            </a:lvl3pPr>
            <a:lvl4pPr>
              <a:spcBef>
                <a:spcPts val="0"/>
              </a:spcBef>
              <a:spcAft>
                <a:spcPts val="0"/>
              </a:spcAft>
              <a:defRPr sz="1400"/>
            </a:lvl4pPr>
            <a:lvl5pPr>
              <a:spcBef>
                <a:spcPts val="0"/>
              </a:spcBef>
              <a:spcAft>
                <a:spcPts val="0"/>
              </a:spcAft>
              <a:defRPr sz="1400"/>
            </a:lvl5pPr>
            <a:lvl6pPr>
              <a:defRPr sz="1800"/>
            </a:lvl6pPr>
            <a:lvl7pPr>
              <a:defRPr sz="1800"/>
            </a:lvl7pPr>
            <a:lvl8pPr>
              <a:defRPr sz="1800"/>
            </a:lvl8pPr>
            <a:lvl9pPr>
              <a:defRPr sz="1800"/>
            </a:lvl9pPr>
          </a:lstStyle>
          <a:p>
            <a:pPr lvl="0"/>
            <a:r>
              <a:rPr lang="zh-CN" altLang="en-US"/>
              <a:t>编辑母版文本样式
第二级
第三级
第四级
第五级</a:t>
            </a:r>
            <a:endParaRPr lang="zh-CN" altLang="en-US" dirty="0"/>
          </a:p>
        </p:txBody>
      </p:sp>
      <p:sp>
        <p:nvSpPr>
          <p:cNvPr id="5" name="标题 1">
            <a:extLst>
              <a:ext uri="{FF2B5EF4-FFF2-40B4-BE49-F238E27FC236}">
                <a16:creationId xmlns:a16="http://schemas.microsoft.com/office/drawing/2014/main" id="{ECDDE95D-99F7-854E-B26C-7889D6419197}"/>
              </a:ext>
            </a:extLst>
          </p:cNvPr>
          <p:cNvSpPr>
            <a:spLocks noGrp="1"/>
          </p:cNvSpPr>
          <p:nvPr>
            <p:ph type="title"/>
          </p:nvPr>
        </p:nvSpPr>
        <p:spPr>
          <a:xfrm>
            <a:off x="609600" y="336176"/>
            <a:ext cx="10972800" cy="779930"/>
          </a:xfrm>
        </p:spPr>
        <p:txBody>
          <a:bodyPr/>
          <a:lstStyle>
            <a:lvl1pPr>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621070271"/>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36176"/>
            <a:ext cx="10972800" cy="77993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p:nvPr>
        </p:nvSpPr>
        <p:spPr>
          <a:xfrm>
            <a:off x="609600" y="2174875"/>
            <a:ext cx="5386917" cy="3951288"/>
          </a:xfrm>
        </p:spPr>
        <p:txBody>
          <a:bodyPr/>
          <a:lstStyle>
            <a:lvl1pPr>
              <a:spcBef>
                <a:spcPts val="0"/>
              </a:spcBef>
              <a:spcAft>
                <a:spcPts val="0"/>
              </a:spcAft>
              <a:defRPr sz="2000"/>
            </a:lvl1pPr>
            <a:lvl2pPr>
              <a:spcBef>
                <a:spcPts val="0"/>
              </a:spcBef>
              <a:spcAft>
                <a:spcPts val="0"/>
              </a:spcAft>
              <a:defRPr sz="1600"/>
            </a:lvl2pPr>
            <a:lvl3pPr>
              <a:spcBef>
                <a:spcPts val="0"/>
              </a:spcBef>
              <a:spcAft>
                <a:spcPts val="0"/>
              </a:spcAft>
              <a:defRPr sz="1400"/>
            </a:lvl3pPr>
            <a:lvl4pPr>
              <a:spcBef>
                <a:spcPts val="0"/>
              </a:spcBef>
              <a:spcAft>
                <a:spcPts val="0"/>
              </a:spcAft>
              <a:defRPr sz="1400"/>
            </a:lvl4pPr>
            <a:lvl5pPr>
              <a:spcBef>
                <a:spcPts val="0"/>
              </a:spcBef>
              <a:spcAft>
                <a:spcPts val="0"/>
              </a:spcAft>
              <a:defRPr sz="14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zh-CN" altLang="en-US" dirty="0"/>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p>
        </p:txBody>
      </p:sp>
      <p:sp>
        <p:nvSpPr>
          <p:cNvPr id="6" name="内容占位符 5"/>
          <p:cNvSpPr>
            <a:spLocks noGrp="1"/>
          </p:cNvSpPr>
          <p:nvPr>
            <p:ph sz="quarter" idx="4"/>
          </p:nvPr>
        </p:nvSpPr>
        <p:spPr>
          <a:xfrm>
            <a:off x="6193370" y="2174875"/>
            <a:ext cx="5389033" cy="3951288"/>
          </a:xfrm>
        </p:spPr>
        <p:txBody>
          <a:bodyPr/>
          <a:lstStyle>
            <a:lvl1pPr>
              <a:spcBef>
                <a:spcPts val="0"/>
              </a:spcBef>
              <a:spcAft>
                <a:spcPts val="0"/>
              </a:spcAft>
              <a:defRPr sz="2000"/>
            </a:lvl1pPr>
            <a:lvl2pPr>
              <a:spcBef>
                <a:spcPts val="0"/>
              </a:spcBef>
              <a:spcAft>
                <a:spcPts val="0"/>
              </a:spcAft>
              <a:defRPr sz="1600"/>
            </a:lvl2pPr>
            <a:lvl3pPr>
              <a:spcBef>
                <a:spcPts val="0"/>
              </a:spcBef>
              <a:spcAft>
                <a:spcPts val="0"/>
              </a:spcAft>
              <a:defRPr sz="1400"/>
            </a:lvl3pPr>
            <a:lvl4pPr>
              <a:spcBef>
                <a:spcPts val="0"/>
              </a:spcBef>
              <a:spcAft>
                <a:spcPts val="0"/>
              </a:spcAft>
              <a:defRPr sz="1400"/>
            </a:lvl4pPr>
            <a:lvl5pPr>
              <a:spcBef>
                <a:spcPts val="0"/>
              </a:spcBef>
              <a:spcAft>
                <a:spcPts val="0"/>
              </a:spcAft>
              <a:defRPr sz="14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zh-CN" altLang="en-US" dirty="0"/>
          </a:p>
        </p:txBody>
      </p:sp>
    </p:spTree>
    <p:extLst>
      <p:ext uri="{BB962C8B-B14F-4D97-AF65-F5344CB8AC3E}">
        <p14:creationId xmlns:p14="http://schemas.microsoft.com/office/powerpoint/2010/main" val="326310998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3209710830"/>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85767"/>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304057"/>
            <a:ext cx="4011084" cy="789268"/>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5"/>
            <a:ext cx="6815667" cy="5853113"/>
          </a:xfrm>
        </p:spPr>
        <p:txBody>
          <a:bodyPr/>
          <a:lstStyle>
            <a:lvl1pPr>
              <a:spcBef>
                <a:spcPts val="0"/>
              </a:spcBef>
              <a:spcAft>
                <a:spcPts val="0"/>
              </a:spcAft>
              <a:defRPr sz="2400"/>
            </a:lvl1pPr>
            <a:lvl2pPr>
              <a:spcBef>
                <a:spcPts val="0"/>
              </a:spcBef>
              <a:spcAft>
                <a:spcPts val="0"/>
              </a:spcAft>
              <a:defRPr sz="2000"/>
            </a:lvl2pPr>
            <a:lvl3pPr>
              <a:spcBef>
                <a:spcPts val="0"/>
              </a:spcBef>
              <a:spcAft>
                <a:spcPts val="0"/>
              </a:spcAft>
              <a:defRPr sz="1600"/>
            </a:lvl3pPr>
            <a:lvl4pPr>
              <a:spcBef>
                <a:spcPts val="0"/>
              </a:spcBef>
              <a:spcAft>
                <a:spcPts val="0"/>
              </a:spcAft>
              <a:defRPr sz="1400"/>
            </a:lvl4pPr>
            <a:lvl5pPr>
              <a:spcBef>
                <a:spcPts val="0"/>
              </a:spcBef>
              <a:spcAft>
                <a:spcPts val="0"/>
              </a:spcAft>
              <a:defRPr sz="14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zh-CN" altLang="en-US" dirty="0"/>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zh-CN" altLang="en-US" dirty="0"/>
          </a:p>
        </p:txBody>
      </p:sp>
    </p:spTree>
    <p:extLst>
      <p:ext uri="{BB962C8B-B14F-4D97-AF65-F5344CB8AC3E}">
        <p14:creationId xmlns:p14="http://schemas.microsoft.com/office/powerpoint/2010/main" val="1248528870"/>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p>
        </p:txBody>
      </p:sp>
    </p:spTree>
    <p:extLst>
      <p:ext uri="{BB962C8B-B14F-4D97-AF65-F5344CB8AC3E}">
        <p14:creationId xmlns:p14="http://schemas.microsoft.com/office/powerpoint/2010/main" val="2914428939"/>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09600" y="1570038"/>
            <a:ext cx="10896000" cy="4212000"/>
          </a:xfrm>
          <a:prstGeom prst="rect">
            <a:avLst/>
          </a:prstGeom>
          <a:noFill/>
          <a:ln w="9525">
            <a:noFill/>
            <a:miter lim="800000"/>
            <a:headEnd/>
            <a:tailEnd/>
          </a:ln>
        </p:spPr>
        <p:txBody>
          <a:bodyPr vert="horz" wrap="square" lIns="90000" tIns="45720" rIns="9000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15715" name="Rectangle 3"/>
          <p:cNvSpPr>
            <a:spLocks noChangeArrowheads="1"/>
          </p:cNvSpPr>
          <p:nvPr/>
        </p:nvSpPr>
        <p:spPr bwMode="auto">
          <a:xfrm>
            <a:off x="406400" y="304800"/>
            <a:ext cx="11379200" cy="838200"/>
          </a:xfrm>
          <a:prstGeom prst="rect">
            <a:avLst/>
          </a:prstGeom>
          <a:noFill/>
          <a:ln w="9525" cmpd="sng">
            <a:solidFill>
              <a:schemeClr val="tx2"/>
            </a:solidFill>
            <a:miter lim="800000"/>
            <a:headEnd/>
            <a:tailEnd/>
          </a:ln>
          <a:effectLst/>
        </p:spPr>
        <p:txBody>
          <a:bodyPr lIns="137160" tIns="0" rIns="164592" bIns="0" anchor="ctr"/>
          <a:lstStyle/>
          <a:p>
            <a:pPr>
              <a:defRPr/>
            </a:pPr>
            <a:endParaRPr lang="zh-CN" altLang="zh-CN" sz="3200" b="1">
              <a:solidFill>
                <a:prstClr val="black"/>
              </a:solidFill>
              <a:latin typeface="Arial" charset="0"/>
            </a:endParaRPr>
          </a:p>
        </p:txBody>
      </p:sp>
      <p:pic>
        <p:nvPicPr>
          <p:cNvPr id="3076" name="Picture 4" descr="logonew"/>
          <p:cNvPicPr>
            <a:picLocks noChangeAspect="1" noChangeArrowheads="1"/>
          </p:cNvPicPr>
          <p:nvPr/>
        </p:nvPicPr>
        <p:blipFill>
          <a:blip r:embed="rId16" cstate="print"/>
          <a:srcRect/>
          <a:stretch>
            <a:fillRect/>
          </a:stretch>
        </p:blipFill>
        <p:spPr bwMode="auto">
          <a:xfrm>
            <a:off x="9652000" y="5929318"/>
            <a:ext cx="2032000" cy="490537"/>
          </a:xfrm>
          <a:prstGeom prst="rect">
            <a:avLst/>
          </a:prstGeom>
          <a:noFill/>
          <a:ln w="9525">
            <a:noFill/>
            <a:miter lim="800000"/>
            <a:headEnd/>
            <a:tailEnd/>
          </a:ln>
        </p:spPr>
      </p:pic>
      <p:sp>
        <p:nvSpPr>
          <p:cNvPr id="115717" name="Rectangle 5"/>
          <p:cNvSpPr>
            <a:spLocks/>
          </p:cNvSpPr>
          <p:nvPr/>
        </p:nvSpPr>
        <p:spPr bwMode="auto">
          <a:xfrm>
            <a:off x="406400" y="1143000"/>
            <a:ext cx="1439333" cy="152400"/>
          </a:xfrm>
          <a:prstGeom prst="rect">
            <a:avLst/>
          </a:prstGeom>
          <a:solidFill>
            <a:srgbClr val="FF0000"/>
          </a:solidFill>
          <a:ln w="25400">
            <a:noFill/>
            <a:miter lim="800000"/>
            <a:headEnd/>
            <a:tailEnd/>
          </a:ln>
          <a:effectLst/>
        </p:spPr>
        <p:txBody>
          <a:bodyPr wrap="none" anchor="ctr"/>
          <a:lstStyle/>
          <a:p>
            <a:pPr>
              <a:defRPr/>
            </a:pPr>
            <a:endParaRPr lang="zh-CN" altLang="en-US" sz="1800">
              <a:solidFill>
                <a:prstClr val="black"/>
              </a:solidFill>
            </a:endParaRPr>
          </a:p>
        </p:txBody>
      </p:sp>
      <p:sp>
        <p:nvSpPr>
          <p:cNvPr id="115718" name="Rectangle 6"/>
          <p:cNvSpPr>
            <a:spLocks/>
          </p:cNvSpPr>
          <p:nvPr/>
        </p:nvSpPr>
        <p:spPr bwMode="auto">
          <a:xfrm>
            <a:off x="1617133" y="1143000"/>
            <a:ext cx="719667" cy="152400"/>
          </a:xfrm>
          <a:prstGeom prst="rect">
            <a:avLst/>
          </a:prstGeom>
          <a:solidFill>
            <a:srgbClr val="0000FF"/>
          </a:solidFill>
          <a:ln w="25400">
            <a:noFill/>
            <a:miter lim="800000"/>
            <a:headEnd/>
            <a:tailEnd/>
          </a:ln>
          <a:effectLst/>
        </p:spPr>
        <p:txBody>
          <a:bodyPr wrap="none" anchor="ctr"/>
          <a:lstStyle/>
          <a:p>
            <a:pPr>
              <a:defRPr/>
            </a:pPr>
            <a:endParaRPr lang="zh-CN" altLang="en-US" sz="1800">
              <a:solidFill>
                <a:prstClr val="black"/>
              </a:solidFill>
            </a:endParaRPr>
          </a:p>
        </p:txBody>
      </p:sp>
      <p:sp>
        <p:nvSpPr>
          <p:cNvPr id="3079" name="Rectangle 7"/>
          <p:cNvSpPr>
            <a:spLocks noGrp="1" noChangeArrowheads="1"/>
          </p:cNvSpPr>
          <p:nvPr>
            <p:ph type="title"/>
          </p:nvPr>
        </p:nvSpPr>
        <p:spPr bwMode="auto">
          <a:xfrm>
            <a:off x="609600" y="347668"/>
            <a:ext cx="109728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885022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ransition>
    <p:wipe dir="d"/>
  </p:transition>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Verdana" pitchFamily="34" charset="0"/>
          <a:ea typeface="黑体" pitchFamily="2" charset="-122"/>
        </a:defRPr>
      </a:lvl2pPr>
      <a:lvl3pPr algn="l" rtl="0" eaLnBrk="1" fontAlgn="base" hangingPunct="1">
        <a:spcBef>
          <a:spcPct val="0"/>
        </a:spcBef>
        <a:spcAft>
          <a:spcPct val="0"/>
        </a:spcAft>
        <a:defRPr sz="2800" b="1">
          <a:solidFill>
            <a:schemeClr val="tx1"/>
          </a:solidFill>
          <a:latin typeface="Verdana" pitchFamily="34" charset="0"/>
          <a:ea typeface="黑体" pitchFamily="2" charset="-122"/>
        </a:defRPr>
      </a:lvl3pPr>
      <a:lvl4pPr algn="l" rtl="0" eaLnBrk="1" fontAlgn="base" hangingPunct="1">
        <a:spcBef>
          <a:spcPct val="0"/>
        </a:spcBef>
        <a:spcAft>
          <a:spcPct val="0"/>
        </a:spcAft>
        <a:defRPr sz="2800" b="1">
          <a:solidFill>
            <a:schemeClr val="tx1"/>
          </a:solidFill>
          <a:latin typeface="Verdana" pitchFamily="34" charset="0"/>
          <a:ea typeface="黑体" pitchFamily="2" charset="-122"/>
        </a:defRPr>
      </a:lvl4pPr>
      <a:lvl5pPr algn="l" rtl="0" eaLnBrk="1" fontAlgn="base" hangingPunct="1">
        <a:spcBef>
          <a:spcPct val="0"/>
        </a:spcBef>
        <a:spcAft>
          <a:spcPct val="0"/>
        </a:spcAft>
        <a:defRPr sz="2800" b="1">
          <a:solidFill>
            <a:schemeClr val="tx1"/>
          </a:solidFill>
          <a:latin typeface="Verdana" pitchFamily="34" charset="0"/>
          <a:ea typeface="黑体" pitchFamily="2" charset="-122"/>
        </a:defRPr>
      </a:lvl5pPr>
      <a:lvl6pPr marL="457200" algn="l" rtl="0" eaLnBrk="1" fontAlgn="base" hangingPunct="1">
        <a:spcBef>
          <a:spcPct val="0"/>
        </a:spcBef>
        <a:spcAft>
          <a:spcPct val="0"/>
        </a:spcAft>
        <a:defRPr sz="2800" b="1">
          <a:solidFill>
            <a:schemeClr val="tx1"/>
          </a:solidFill>
          <a:latin typeface="Verdana" pitchFamily="34" charset="0"/>
          <a:ea typeface="黑体" pitchFamily="2" charset="-122"/>
        </a:defRPr>
      </a:lvl6pPr>
      <a:lvl7pPr marL="914400" algn="l" rtl="0" eaLnBrk="1" fontAlgn="base" hangingPunct="1">
        <a:spcBef>
          <a:spcPct val="0"/>
        </a:spcBef>
        <a:spcAft>
          <a:spcPct val="0"/>
        </a:spcAft>
        <a:defRPr sz="2800" b="1">
          <a:solidFill>
            <a:schemeClr val="tx1"/>
          </a:solidFill>
          <a:latin typeface="Verdana" pitchFamily="34" charset="0"/>
          <a:ea typeface="黑体" pitchFamily="2" charset="-122"/>
        </a:defRPr>
      </a:lvl7pPr>
      <a:lvl8pPr marL="1371600" algn="l" rtl="0" eaLnBrk="1" fontAlgn="base" hangingPunct="1">
        <a:spcBef>
          <a:spcPct val="0"/>
        </a:spcBef>
        <a:spcAft>
          <a:spcPct val="0"/>
        </a:spcAft>
        <a:defRPr sz="2800" b="1">
          <a:solidFill>
            <a:schemeClr val="tx1"/>
          </a:solidFill>
          <a:latin typeface="Verdana" pitchFamily="34" charset="0"/>
          <a:ea typeface="黑体" pitchFamily="2" charset="-122"/>
        </a:defRPr>
      </a:lvl8pPr>
      <a:lvl9pPr marL="1828800" algn="l" rtl="0" eaLnBrk="1" fontAlgn="base" hangingPunct="1">
        <a:spcBef>
          <a:spcPct val="0"/>
        </a:spcBef>
        <a:spcAft>
          <a:spcPct val="0"/>
        </a:spcAft>
        <a:defRPr sz="2800" b="1">
          <a:solidFill>
            <a:schemeClr val="tx1"/>
          </a:solidFill>
          <a:latin typeface="Verdana" pitchFamily="34" charset="0"/>
          <a:ea typeface="黑体" pitchFamily="2" charset="-122"/>
        </a:defRPr>
      </a:lvl9pPr>
    </p:titleStyle>
    <p:bodyStyle>
      <a:lvl1pPr marL="342900" indent="-342900" algn="l" rtl="0" eaLnBrk="1" fontAlgn="base" hangingPunct="1">
        <a:lnSpc>
          <a:spcPct val="100000"/>
        </a:lnSpc>
        <a:spcBef>
          <a:spcPts val="0"/>
        </a:spcBef>
        <a:spcAft>
          <a:spcPts val="0"/>
        </a:spcAft>
        <a:buClr>
          <a:srgbClr val="2318DE"/>
        </a:buClr>
        <a:buSzPct val="150000"/>
        <a:buFont typeface="Wingdings" pitchFamily="2" charset="2"/>
        <a:buChar char="u"/>
        <a:tabLst/>
        <a:defRPr sz="2400">
          <a:solidFill>
            <a:schemeClr val="tx1"/>
          </a:solidFill>
          <a:latin typeface="+mn-lt"/>
          <a:ea typeface="+mn-ea"/>
          <a:cs typeface="+mn-cs"/>
        </a:defRPr>
      </a:lvl1pPr>
      <a:lvl2pPr marL="742950" indent="-285750" algn="l" rtl="0" eaLnBrk="1" fontAlgn="base" hangingPunct="1">
        <a:lnSpc>
          <a:spcPct val="100000"/>
        </a:lnSpc>
        <a:spcBef>
          <a:spcPts val="0"/>
        </a:spcBef>
        <a:spcAft>
          <a:spcPts val="0"/>
        </a:spcAft>
        <a:buClr>
          <a:srgbClr val="2318DE"/>
        </a:buClr>
        <a:buSzPct val="150000"/>
        <a:buFont typeface="Wingdings" pitchFamily="2" charset="2"/>
        <a:buChar char="Ø"/>
        <a:tabLst/>
        <a:defRPr sz="2000" b="0">
          <a:solidFill>
            <a:schemeClr val="tx1"/>
          </a:solidFill>
          <a:latin typeface="+mn-lt"/>
          <a:ea typeface="宋体" pitchFamily="2" charset="-122"/>
        </a:defRPr>
      </a:lvl2pPr>
      <a:lvl3pPr marL="1143000" indent="-228600" algn="l" rtl="0" eaLnBrk="1" fontAlgn="base" hangingPunct="1">
        <a:lnSpc>
          <a:spcPct val="100000"/>
        </a:lnSpc>
        <a:spcBef>
          <a:spcPts val="0"/>
        </a:spcBef>
        <a:spcAft>
          <a:spcPts val="0"/>
        </a:spcAft>
        <a:buClr>
          <a:srgbClr val="2318DE"/>
        </a:buClr>
        <a:buSzPct val="150000"/>
        <a:buFont typeface="Arial" panose="020B0604020202020204" pitchFamily="34" charset="0"/>
        <a:buChar char="•"/>
        <a:defRPr sz="1600" b="0">
          <a:solidFill>
            <a:schemeClr val="tx1"/>
          </a:solidFill>
          <a:latin typeface="+mn-lt"/>
          <a:ea typeface="宋体" pitchFamily="2" charset="-122"/>
        </a:defRPr>
      </a:lvl3pPr>
      <a:lvl4pPr marL="1600200" indent="-228600" algn="l" rtl="0" eaLnBrk="1" fontAlgn="base" hangingPunct="1">
        <a:lnSpc>
          <a:spcPct val="100000"/>
        </a:lnSpc>
        <a:spcBef>
          <a:spcPts val="0"/>
        </a:spcBef>
        <a:spcAft>
          <a:spcPts val="0"/>
        </a:spcAft>
        <a:buClr>
          <a:srgbClr val="2318DE"/>
        </a:buClr>
        <a:buSzPct val="150000"/>
        <a:buChar char="–"/>
        <a:defRPr sz="1400" b="0">
          <a:solidFill>
            <a:schemeClr val="tx1"/>
          </a:solidFill>
          <a:latin typeface="+mn-lt"/>
          <a:ea typeface="宋体" pitchFamily="2" charset="-122"/>
        </a:defRPr>
      </a:lvl4pPr>
      <a:lvl5pPr marL="2057400" indent="-228600" algn="l" rtl="0" eaLnBrk="1" fontAlgn="base" hangingPunct="1">
        <a:lnSpc>
          <a:spcPct val="100000"/>
        </a:lnSpc>
        <a:spcBef>
          <a:spcPts val="0"/>
        </a:spcBef>
        <a:spcAft>
          <a:spcPts val="0"/>
        </a:spcAft>
        <a:buClr>
          <a:srgbClr val="2318DE"/>
        </a:buClr>
        <a:buSzPct val="150000"/>
        <a:buFont typeface="Wingdings" pitchFamily="2" charset="2"/>
        <a:buChar char="ü"/>
        <a:defRPr lang="zh-CN" altLang="en-US" sz="1400" b="0" dirty="0" smtClean="0">
          <a:solidFill>
            <a:schemeClr val="tx1"/>
          </a:solidFill>
          <a:latin typeface="+mn-lt"/>
          <a:ea typeface="宋体" pitchFamily="2" charset="-122"/>
        </a:defRPr>
      </a:lvl5pPr>
      <a:lvl6pPr marL="25146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6pPr>
      <a:lvl7pPr marL="29718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7pPr>
      <a:lvl8pPr marL="34290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8pPr>
      <a:lvl9pPr marL="38862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39A66D-D8F5-EB47-A351-330E6373135D}"/>
              </a:ext>
            </a:extLst>
          </p:cNvPr>
          <p:cNvSpPr txBox="1"/>
          <p:nvPr/>
        </p:nvSpPr>
        <p:spPr>
          <a:xfrm>
            <a:off x="4691268" y="3034748"/>
            <a:ext cx="2756453" cy="646331"/>
          </a:xfrm>
          <a:prstGeom prst="rect">
            <a:avLst/>
          </a:prstGeom>
          <a:noFill/>
        </p:spPr>
        <p:txBody>
          <a:bodyPr wrap="square" rtlCol="0">
            <a:spAutoFit/>
          </a:bodyPr>
          <a:lstStyle/>
          <a:p>
            <a:pPr algn="ctr"/>
            <a:r>
              <a:rPr kumimoji="1" lang="en-US" altLang="zh-CN" sz="3600" dirty="0" err="1"/>
              <a:t>Feedas</a:t>
            </a:r>
            <a:r>
              <a:rPr kumimoji="1" lang="zh-CN" altLang="en-US" sz="3600" dirty="0"/>
              <a:t>串讲</a:t>
            </a:r>
          </a:p>
        </p:txBody>
      </p:sp>
      <p:sp>
        <p:nvSpPr>
          <p:cNvPr id="3" name="文本框 2">
            <a:extLst>
              <a:ext uri="{FF2B5EF4-FFF2-40B4-BE49-F238E27FC236}">
                <a16:creationId xmlns:a16="http://schemas.microsoft.com/office/drawing/2014/main" id="{75CD277C-6FC7-DF45-92AE-C7648FCB4BBA}"/>
              </a:ext>
            </a:extLst>
          </p:cNvPr>
          <p:cNvSpPr txBox="1"/>
          <p:nvPr/>
        </p:nvSpPr>
        <p:spPr>
          <a:xfrm>
            <a:off x="3011329" y="5084342"/>
            <a:ext cx="6116330" cy="1384995"/>
          </a:xfrm>
          <a:prstGeom prst="rect">
            <a:avLst/>
          </a:prstGeom>
          <a:noFill/>
        </p:spPr>
        <p:txBody>
          <a:bodyPr wrap="square" rtlCol="0">
            <a:spAutoFit/>
          </a:bodyPr>
          <a:lstStyle/>
          <a:p>
            <a:pPr algn="ctr"/>
            <a:r>
              <a:rPr kumimoji="1" lang="zh-CN" altLang="en-US" sz="2800" dirty="0"/>
              <a:t>张晗</a:t>
            </a:r>
            <a:endParaRPr kumimoji="1" lang="en-US" altLang="zh-CN" sz="2800" dirty="0"/>
          </a:p>
          <a:p>
            <a:pPr algn="ctr"/>
            <a:r>
              <a:rPr kumimoji="1" lang="en-US" altLang="zh-CN" sz="2800" dirty="0"/>
              <a:t>zhanghan21@baidu.com</a:t>
            </a:r>
          </a:p>
          <a:p>
            <a:pPr algn="ctr"/>
            <a:fld id="{2E26AD50-79FB-B24D-8DF9-BFDC297E677A}" type="datetime1">
              <a:rPr kumimoji="1" lang="en-US" altLang="zh-CN" sz="2800"/>
              <a:pPr algn="ctr"/>
              <a:t>5/27/19</a:t>
            </a:fld>
            <a:endParaRPr kumimoji="1" lang="zh-CN" altLang="en-US" sz="2800" dirty="0"/>
          </a:p>
        </p:txBody>
      </p:sp>
    </p:spTree>
    <p:extLst>
      <p:ext uri="{BB962C8B-B14F-4D97-AF65-F5344CB8AC3E}">
        <p14:creationId xmlns:p14="http://schemas.microsoft.com/office/powerpoint/2010/main" val="1112685480"/>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7D356-2ACF-9045-91FF-A4DE647CB83E}"/>
              </a:ext>
            </a:extLst>
          </p:cNvPr>
          <p:cNvSpPr>
            <a:spLocks noGrp="1"/>
          </p:cNvSpPr>
          <p:nvPr>
            <p:ph type="title"/>
          </p:nvPr>
        </p:nvSpPr>
        <p:spPr/>
        <p:txBody>
          <a:bodyPr/>
          <a:lstStyle/>
          <a:p>
            <a:r>
              <a:rPr kumimoji="1" lang="en-US" altLang="zh-CN" dirty="0"/>
              <a:t>Phase0-DataManagerModule</a:t>
            </a:r>
            <a:endParaRPr kumimoji="1" lang="zh-CN" altLang="en-US" dirty="0"/>
          </a:p>
        </p:txBody>
      </p:sp>
      <p:sp>
        <p:nvSpPr>
          <p:cNvPr id="3" name="内容占位符 2">
            <a:extLst>
              <a:ext uri="{FF2B5EF4-FFF2-40B4-BE49-F238E27FC236}">
                <a16:creationId xmlns:a16="http://schemas.microsoft.com/office/drawing/2014/main" id="{7062F6C6-C1DC-2A40-827A-73FCDE63F30E}"/>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作用：数据初始化，注册各类配置文件</a:t>
            </a:r>
            <a:endParaRPr kumimoji="1" lang="en-US" altLang="zh-CN" dirty="0"/>
          </a:p>
          <a:p>
            <a:pPr>
              <a:buSzPct val="100000"/>
            </a:pPr>
            <a:endParaRPr kumimoji="1" lang="en-US" altLang="zh-CN" dirty="0"/>
          </a:p>
          <a:p>
            <a:pPr>
              <a:buSzPct val="100000"/>
              <a:buFont typeface="Wingdings" pitchFamily="2" charset="2"/>
              <a:buChar char="Ø"/>
            </a:pPr>
            <a:r>
              <a:rPr kumimoji="1" lang="en" altLang="zh-CN" dirty="0" err="1"/>
              <a:t>DataManagerProcData</a:t>
            </a:r>
            <a:r>
              <a:rPr kumimoji="1" lang="zh-CN" altLang="en-US" dirty="0"/>
              <a:t>：进程级</a:t>
            </a:r>
            <a:r>
              <a:rPr kumimoji="1" lang="en-US" altLang="zh-CN" dirty="0" err="1"/>
              <a:t>ProcData</a:t>
            </a:r>
            <a:r>
              <a:rPr kumimoji="1" lang="zh-CN" altLang="en-US" dirty="0"/>
              <a:t>初始化，观星</a:t>
            </a:r>
            <a:r>
              <a:rPr kumimoji="1" lang="en-US" altLang="zh-CN" dirty="0"/>
              <a:t>schema</a:t>
            </a:r>
            <a:r>
              <a:rPr kumimoji="1" lang="zh-CN" altLang="en-US" dirty="0"/>
              <a:t>初始化，观星</a:t>
            </a:r>
            <a:r>
              <a:rPr kumimoji="1" lang="en-US" altLang="zh-CN" dirty="0" err="1"/>
              <a:t>api</a:t>
            </a:r>
            <a:r>
              <a:rPr kumimoji="1" lang="zh-CN" altLang="en-US" dirty="0"/>
              <a:t>初始化</a:t>
            </a:r>
            <a:endParaRPr kumimoji="1" lang="en-US" altLang="zh-CN" dirty="0"/>
          </a:p>
          <a:p>
            <a:pPr>
              <a:buSzPct val="100000"/>
              <a:buFont typeface="Wingdings" pitchFamily="2" charset="2"/>
              <a:buChar char="Ø"/>
            </a:pPr>
            <a:r>
              <a:rPr kumimoji="1" lang="en" altLang="zh-CN" dirty="0" err="1"/>
              <a:t>DataManagerQueryCtx</a:t>
            </a:r>
            <a:r>
              <a:rPr kumimoji="1" lang="zh-CN" altLang="en-US" dirty="0"/>
              <a:t>：线程级全局变量初始化</a:t>
            </a:r>
            <a:endParaRPr kumimoji="1" lang="en-US" altLang="zh-CN" dirty="0"/>
          </a:p>
          <a:p>
            <a:pPr>
              <a:buSzPct val="100000"/>
              <a:buFont typeface="Wingdings" pitchFamily="2" charset="2"/>
              <a:buChar char="Ø"/>
            </a:pPr>
            <a:r>
              <a:rPr kumimoji="1" lang="en" altLang="zh-CN" dirty="0" err="1"/>
              <a:t>register_conf</a:t>
            </a:r>
            <a:r>
              <a:rPr kumimoji="1" lang="zh-CN" altLang="en-US" dirty="0"/>
              <a:t>：注册各类配置文件</a:t>
            </a:r>
            <a:endParaRPr kumimoji="1" lang="en-US" altLang="zh-CN" dirty="0"/>
          </a:p>
          <a:p>
            <a:pPr lvl="1">
              <a:buFont typeface="Arial" panose="020B0604020202020204" pitchFamily="34" charset="0"/>
              <a:buChar char="•"/>
            </a:pPr>
            <a:r>
              <a:rPr lang="en" altLang="zh-CN" dirty="0" err="1"/>
              <a:t>Src_info</a:t>
            </a:r>
            <a:r>
              <a:rPr lang="zh-CN" altLang="en-US" dirty="0"/>
              <a:t>：</a:t>
            </a:r>
            <a:r>
              <a:rPr lang="en-US" altLang="zh-CN" dirty="0" err="1"/>
              <a:t>src_id</a:t>
            </a:r>
            <a:r>
              <a:rPr lang="zh-CN" altLang="en-US" dirty="0"/>
              <a:t>与</a:t>
            </a:r>
            <a:r>
              <a:rPr lang="en-US" altLang="zh-CN" dirty="0" err="1"/>
              <a:t>cmath</a:t>
            </a:r>
            <a:r>
              <a:rPr lang="zh-CN" altLang="en-US" dirty="0"/>
              <a:t>，</a:t>
            </a:r>
            <a:r>
              <a:rPr lang="en-US" altLang="zh-CN" dirty="0" err="1"/>
              <a:t>gid</a:t>
            </a:r>
            <a:r>
              <a:rPr lang="zh-CN" altLang="en-US" dirty="0"/>
              <a:t>等的映射关系</a:t>
            </a:r>
            <a:endParaRPr lang="en-US" altLang="zh-CN" dirty="0"/>
          </a:p>
          <a:p>
            <a:pPr lvl="1">
              <a:buFont typeface="Arial" panose="020B0604020202020204" pitchFamily="34" charset="0"/>
              <a:buChar char="•"/>
            </a:pPr>
            <a:r>
              <a:rPr lang="en-US" altLang="zh-CN" dirty="0" err="1"/>
              <a:t>Switch.conf</a:t>
            </a:r>
            <a:r>
              <a:rPr lang="zh-CN" altLang="en-US" dirty="0"/>
              <a:t>：开关信息</a:t>
            </a:r>
            <a:endParaRPr lang="en-US" altLang="zh-CN" dirty="0"/>
          </a:p>
          <a:p>
            <a:pPr lvl="1">
              <a:buFont typeface="Arial" panose="020B0604020202020204" pitchFamily="34" charset="0"/>
              <a:buChar char="•"/>
            </a:pPr>
            <a:r>
              <a:rPr lang="en-US" altLang="zh-CN" dirty="0" err="1"/>
              <a:t>Global_params.conf</a:t>
            </a:r>
            <a:r>
              <a:rPr lang="zh-CN" altLang="en-US" dirty="0"/>
              <a:t>：全局配置，如黑名单等</a:t>
            </a:r>
            <a:endParaRPr lang="en-US" altLang="zh-CN" dirty="0"/>
          </a:p>
          <a:p>
            <a:pPr lvl="1">
              <a:buFont typeface="Arial" panose="020B0604020202020204" pitchFamily="34" charset="0"/>
              <a:buChar char="•"/>
            </a:pPr>
            <a:r>
              <a:rPr lang="en-US" altLang="zh-CN" dirty="0"/>
              <a:t>……</a:t>
            </a:r>
            <a:endParaRPr lang="en" altLang="zh-CN" dirty="0"/>
          </a:p>
          <a:p>
            <a:endParaRPr lang="en" altLang="zh-CN" dirty="0"/>
          </a:p>
          <a:p>
            <a:endParaRPr lang="en" altLang="zh-CN" dirty="0"/>
          </a:p>
          <a:p>
            <a:endParaRPr kumimoji="1" lang="zh-CN" altLang="en-US" dirty="0"/>
          </a:p>
        </p:txBody>
      </p:sp>
    </p:spTree>
    <p:extLst>
      <p:ext uri="{BB962C8B-B14F-4D97-AF65-F5344CB8AC3E}">
        <p14:creationId xmlns:p14="http://schemas.microsoft.com/office/powerpoint/2010/main" val="2701629460"/>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2285F-999D-4B47-B944-E0F2A8473EE6}"/>
              </a:ext>
            </a:extLst>
          </p:cNvPr>
          <p:cNvSpPr>
            <a:spLocks noGrp="1"/>
          </p:cNvSpPr>
          <p:nvPr>
            <p:ph type="title"/>
          </p:nvPr>
        </p:nvSpPr>
        <p:spPr/>
        <p:txBody>
          <a:bodyPr/>
          <a:lstStyle/>
          <a:p>
            <a:r>
              <a:rPr kumimoji="1" lang="en-US" altLang="zh-CN" dirty="0"/>
              <a:t>Phase1-ReqProcessModule</a:t>
            </a:r>
            <a:endParaRPr kumimoji="1" lang="zh-CN" altLang="en-US" dirty="0"/>
          </a:p>
        </p:txBody>
      </p:sp>
      <p:sp>
        <p:nvSpPr>
          <p:cNvPr id="3" name="内容占位符 2">
            <a:extLst>
              <a:ext uri="{FF2B5EF4-FFF2-40B4-BE49-F238E27FC236}">
                <a16:creationId xmlns:a16="http://schemas.microsoft.com/office/drawing/2014/main" id="{0556C677-1B8D-8F4D-AE7C-0BF718CDC483}"/>
              </a:ext>
            </a:extLst>
          </p:cNvPr>
          <p:cNvSpPr>
            <a:spLocks noGrp="1"/>
          </p:cNvSpPr>
          <p:nvPr>
            <p:ph idx="1"/>
          </p:nvPr>
        </p:nvSpPr>
        <p:spPr>
          <a:xfrm>
            <a:off x="609599" y="1570037"/>
            <a:ext cx="7860782" cy="5054697"/>
          </a:xfrm>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作用：读取用户请求并进行反序列化和解析</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zh-CN" altLang="en-US" dirty="0"/>
              <a:t>读取请求：</a:t>
            </a:r>
            <a:r>
              <a:rPr kumimoji="1" lang="en-US" altLang="zh-CN" dirty="0"/>
              <a:t>load&amp;&amp;</a:t>
            </a:r>
            <a:r>
              <a:rPr kumimoji="1" lang="en-US" altLang="zh-CN" dirty="0" err="1"/>
              <a:t>unpackz</a:t>
            </a:r>
            <a:r>
              <a:rPr kumimoji="1" lang="en-US" altLang="zh-CN" dirty="0"/>
              <a:t> </a:t>
            </a:r>
            <a:r>
              <a:rPr kumimoji="1" lang="en-US" altLang="zh-CN" dirty="0">
                <a:sym typeface="Wingdings" pitchFamily="2" charset="2"/>
              </a:rPr>
              <a:t> </a:t>
            </a:r>
            <a:r>
              <a:rPr kumimoji="1" lang="en-US" altLang="zh-CN" dirty="0" err="1">
                <a:sym typeface="Wingdings" pitchFamily="2" charset="2"/>
              </a:rPr>
              <a:t>td.asp_req_idl</a:t>
            </a:r>
            <a:endParaRPr kumimoji="1" lang="en-US" altLang="zh-CN" dirty="0">
              <a:sym typeface="Wingdings" pitchFamily="2" charset="2"/>
            </a:endParaRPr>
          </a:p>
          <a:p>
            <a:pPr>
              <a:buSzPct val="100000"/>
              <a:buFont typeface="Wingdings" pitchFamily="2" charset="2"/>
              <a:buChar char="Ø"/>
            </a:pPr>
            <a:r>
              <a:rPr kumimoji="1" lang="en-US" altLang="zh-CN" dirty="0" err="1">
                <a:sym typeface="Wingdings" pitchFamily="2" charset="2"/>
              </a:rPr>
              <a:t>debugpf</a:t>
            </a:r>
            <a:r>
              <a:rPr kumimoji="1" lang="zh-CN" altLang="en-US" dirty="0">
                <a:sym typeface="Wingdings" pitchFamily="2" charset="2"/>
              </a:rPr>
              <a:t>请求：判断请求，设置</a:t>
            </a:r>
            <a:r>
              <a:rPr kumimoji="1" lang="en-US" altLang="zh-CN" dirty="0" err="1">
                <a:sym typeface="Wingdings" pitchFamily="2" charset="2"/>
              </a:rPr>
              <a:t>dubug</a:t>
            </a:r>
            <a:r>
              <a:rPr kumimoji="1" lang="zh-CN" altLang="en-US" dirty="0">
                <a:sym typeface="Wingdings" pitchFamily="2" charset="2"/>
              </a:rPr>
              <a:t>日志打印开关</a:t>
            </a:r>
            <a:endParaRPr kumimoji="1" lang="en-US" altLang="zh-CN" dirty="0">
              <a:sym typeface="Wingdings" pitchFamily="2" charset="2"/>
            </a:endParaRPr>
          </a:p>
          <a:p>
            <a:pPr>
              <a:buSzPct val="100000"/>
              <a:buFont typeface="Wingdings" pitchFamily="2" charset="2"/>
              <a:buChar char="Ø"/>
            </a:pPr>
            <a:r>
              <a:rPr kumimoji="1" lang="zh-CN" altLang="en-US" dirty="0"/>
              <a:t>解析并保存实验参数</a:t>
            </a:r>
            <a:endParaRPr kumimoji="1" lang="en-US" altLang="zh-CN" dirty="0"/>
          </a:p>
          <a:p>
            <a:pPr>
              <a:buSzPct val="100000"/>
              <a:buFont typeface="Wingdings" pitchFamily="2" charset="2"/>
              <a:buChar char="Ø"/>
            </a:pPr>
            <a:r>
              <a:rPr kumimoji="1" lang="zh-CN" altLang="en-US" dirty="0"/>
              <a:t>获取</a:t>
            </a:r>
            <a:r>
              <a:rPr kumimoji="1" lang="en-US" altLang="zh-CN" dirty="0"/>
              <a:t>router</a:t>
            </a:r>
            <a:r>
              <a:rPr kumimoji="1" lang="zh-CN" altLang="en-US" dirty="0"/>
              <a:t>信息</a:t>
            </a:r>
            <a:endParaRPr kumimoji="1" lang="en-US" altLang="zh-CN" dirty="0"/>
          </a:p>
          <a:p>
            <a:pPr>
              <a:buSzPct val="100000"/>
              <a:buFont typeface="Wingdings" pitchFamily="2" charset="2"/>
              <a:buChar char="Ø"/>
            </a:pPr>
            <a:r>
              <a:rPr kumimoji="1" lang="zh-CN" altLang="en-US" dirty="0"/>
              <a:t>解析上游透传的</a:t>
            </a:r>
            <a:r>
              <a:rPr kumimoji="1" lang="en-US" altLang="zh-CN" dirty="0"/>
              <a:t>asp</a:t>
            </a:r>
            <a:r>
              <a:rPr kumimoji="1" lang="zh-CN" altLang="en-US" dirty="0"/>
              <a:t>信息，包含用户的</a:t>
            </a:r>
            <a:r>
              <a:rPr kumimoji="1" lang="en-US" altLang="zh-CN" dirty="0" err="1"/>
              <a:t>cuid</a:t>
            </a:r>
            <a:r>
              <a:rPr kumimoji="1" lang="zh-CN" altLang="en-US" dirty="0"/>
              <a:t>，</a:t>
            </a:r>
            <a:r>
              <a:rPr kumimoji="1" lang="en-US" altLang="zh-CN" dirty="0" err="1"/>
              <a:t>ip</a:t>
            </a:r>
            <a:r>
              <a:rPr kumimoji="1" lang="zh-CN" altLang="en-US" dirty="0"/>
              <a:t>等</a:t>
            </a:r>
            <a:endParaRPr kumimoji="1" lang="en-US" altLang="zh-CN" dirty="0"/>
          </a:p>
          <a:p>
            <a:pPr>
              <a:buSzPct val="100000"/>
              <a:buFont typeface="Wingdings" pitchFamily="2" charset="2"/>
              <a:buChar char="Ø"/>
            </a:pPr>
            <a:r>
              <a:rPr kumimoji="1" lang="zh-CN" altLang="en-US" dirty="0"/>
              <a:t>计算</a:t>
            </a:r>
            <a:r>
              <a:rPr kumimoji="1" lang="en-US" altLang="zh-CN" dirty="0"/>
              <a:t>query</a:t>
            </a:r>
            <a:r>
              <a:rPr kumimoji="1" lang="zh-CN" altLang="en-US" dirty="0"/>
              <a:t>签名</a:t>
            </a:r>
            <a:endParaRPr kumimoji="1" lang="en-US" altLang="zh-CN" dirty="0"/>
          </a:p>
          <a:p>
            <a:pPr>
              <a:buSzPct val="100000"/>
              <a:buFont typeface="Wingdings" pitchFamily="2" charset="2"/>
              <a:buChar char="Ø"/>
            </a:pPr>
            <a:r>
              <a:rPr kumimoji="1" lang="zh-CN" altLang="en-US" dirty="0"/>
              <a:t>计算</a:t>
            </a:r>
            <a:r>
              <a:rPr kumimoji="1" lang="en-US" altLang="zh-CN" dirty="0" err="1"/>
              <a:t>cmatch</a:t>
            </a:r>
            <a:r>
              <a:rPr kumimoji="1" lang="zh-CN" altLang="en-US" dirty="0"/>
              <a:t>，遍历</a:t>
            </a:r>
            <a:r>
              <a:rPr kumimoji="1" lang="en-US" altLang="zh-CN" dirty="0" err="1"/>
              <a:t>src_info</a:t>
            </a:r>
            <a:r>
              <a:rPr kumimoji="1" lang="zh-CN" altLang="en-US" dirty="0"/>
              <a:t>通过</a:t>
            </a:r>
            <a:r>
              <a:rPr kumimoji="1" lang="en-US" altLang="zh-CN" dirty="0" err="1"/>
              <a:t>srcid</a:t>
            </a:r>
            <a:r>
              <a:rPr kumimoji="1" lang="zh-CN" altLang="en-US" dirty="0"/>
              <a:t>进行查找</a:t>
            </a:r>
          </a:p>
        </p:txBody>
      </p:sp>
      <p:pic>
        <p:nvPicPr>
          <p:cNvPr id="9" name="图片 8">
            <a:extLst>
              <a:ext uri="{FF2B5EF4-FFF2-40B4-BE49-F238E27FC236}">
                <a16:creationId xmlns:a16="http://schemas.microsoft.com/office/drawing/2014/main" id="{30FE7CE6-91B0-8841-ADDF-EEB8514BB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079" y="1125543"/>
            <a:ext cx="2838321" cy="4814727"/>
          </a:xfrm>
          <a:prstGeom prst="rect">
            <a:avLst/>
          </a:prstGeom>
        </p:spPr>
      </p:pic>
    </p:spTree>
    <p:extLst>
      <p:ext uri="{BB962C8B-B14F-4D97-AF65-F5344CB8AC3E}">
        <p14:creationId xmlns:p14="http://schemas.microsoft.com/office/powerpoint/2010/main" val="4027546295"/>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E4DE3-8337-6142-8E75-78518EE31140}"/>
              </a:ext>
            </a:extLst>
          </p:cNvPr>
          <p:cNvSpPr>
            <a:spLocks noGrp="1"/>
          </p:cNvSpPr>
          <p:nvPr>
            <p:ph type="title"/>
          </p:nvPr>
        </p:nvSpPr>
        <p:spPr/>
        <p:txBody>
          <a:bodyPr/>
          <a:lstStyle/>
          <a:p>
            <a:r>
              <a:rPr kumimoji="1" lang="en-US" altLang="zh-CN" dirty="0"/>
              <a:t>Phase2-</a:t>
            </a:r>
            <a:r>
              <a:rPr kumimoji="1" lang="en" altLang="zh-CN" dirty="0" err="1"/>
              <a:t>FeedbesXboxModule</a:t>
            </a:r>
            <a:endParaRPr kumimoji="1" lang="zh-CN" altLang="en-US" dirty="0"/>
          </a:p>
        </p:txBody>
      </p:sp>
      <p:sp>
        <p:nvSpPr>
          <p:cNvPr id="3" name="内容占位符 2">
            <a:extLst>
              <a:ext uri="{FF2B5EF4-FFF2-40B4-BE49-F238E27FC236}">
                <a16:creationId xmlns:a16="http://schemas.microsoft.com/office/drawing/2014/main" id="{29920733-E6DE-1B40-BB0F-8817969629F9}"/>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作用：从</a:t>
            </a:r>
            <a:r>
              <a:rPr kumimoji="1" lang="en-US" altLang="zh-CN" dirty="0" err="1"/>
              <a:t>xbox</a:t>
            </a:r>
            <a:r>
              <a:rPr kumimoji="1" lang="zh-CN" altLang="en-US" dirty="0"/>
              <a:t>中拉取</a:t>
            </a:r>
            <a:r>
              <a:rPr kumimoji="1" lang="en-US" altLang="zh-CN" dirty="0" err="1"/>
              <a:t>bes</a:t>
            </a:r>
            <a:r>
              <a:rPr kumimoji="1" lang="zh-CN" altLang="en-US" dirty="0"/>
              <a:t>信息</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Handle_data</a:t>
            </a:r>
            <a:r>
              <a:rPr kumimoji="1" lang="en-US" altLang="zh-CN" dirty="0"/>
              <a:t>:</a:t>
            </a:r>
          </a:p>
          <a:p>
            <a:pPr>
              <a:buSzPct val="100000"/>
              <a:buFont typeface="Wingdings" pitchFamily="2" charset="2"/>
              <a:buChar char="Ø"/>
            </a:pPr>
            <a:endParaRPr kumimoji="1" lang="en-US" altLang="zh-CN" dirty="0"/>
          </a:p>
          <a:p>
            <a:pPr lvl="1">
              <a:buSzPct val="100000"/>
              <a:buFont typeface="Wingdings" pitchFamily="2" charset="2"/>
              <a:buChar char="l"/>
            </a:pPr>
            <a:r>
              <a:rPr kumimoji="1" lang="zh-CN" altLang="en-US" dirty="0"/>
              <a:t>实例化了</a:t>
            </a:r>
            <a:r>
              <a:rPr lang="en" altLang="zh-CN" dirty="0" err="1"/>
              <a:t>BesProfileXboxRequest</a:t>
            </a:r>
            <a:r>
              <a:rPr lang="zh-CN" altLang="en" dirty="0"/>
              <a:t>类</a:t>
            </a:r>
            <a:endParaRPr lang="en-US" altLang="zh-CN" dirty="0"/>
          </a:p>
          <a:p>
            <a:pPr lvl="1">
              <a:buSzPct val="100000"/>
              <a:buFont typeface="Wingdings" pitchFamily="2" charset="2"/>
              <a:buChar char="l"/>
            </a:pPr>
            <a:endParaRPr lang="en" altLang="zh-CN" dirty="0"/>
          </a:p>
          <a:p>
            <a:pPr lvl="1">
              <a:buSzPct val="100000"/>
              <a:buFont typeface="Wingdings" pitchFamily="2" charset="2"/>
              <a:buChar char="l"/>
            </a:pPr>
            <a:r>
              <a:rPr kumimoji="1" lang="zh-CN" altLang="en-US" dirty="0"/>
              <a:t>并行从</a:t>
            </a:r>
            <a:r>
              <a:rPr kumimoji="1" lang="en-US" altLang="zh-CN" dirty="0" err="1"/>
              <a:t>xobx</a:t>
            </a:r>
            <a:r>
              <a:rPr kumimoji="1" lang="zh-CN" altLang="en-US" dirty="0"/>
              <a:t>中获取</a:t>
            </a:r>
            <a:r>
              <a:rPr kumimoji="1" lang="en-US" altLang="zh-CN" dirty="0" err="1"/>
              <a:t>bes_profile</a:t>
            </a:r>
            <a:r>
              <a:rPr kumimoji="1" lang="zh-CN" altLang="en-US" dirty="0"/>
              <a:t>信息</a:t>
            </a:r>
          </a:p>
        </p:txBody>
      </p:sp>
    </p:spTree>
    <p:extLst>
      <p:ext uri="{BB962C8B-B14F-4D97-AF65-F5344CB8AC3E}">
        <p14:creationId xmlns:p14="http://schemas.microsoft.com/office/powerpoint/2010/main" val="247493137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5EBC8-9DEA-9F4C-988C-CE772878CFDB}"/>
              </a:ext>
            </a:extLst>
          </p:cNvPr>
          <p:cNvSpPr>
            <a:spLocks noGrp="1"/>
          </p:cNvSpPr>
          <p:nvPr>
            <p:ph type="title"/>
          </p:nvPr>
        </p:nvSpPr>
        <p:spPr/>
        <p:txBody>
          <a:bodyPr/>
          <a:lstStyle/>
          <a:p>
            <a:r>
              <a:rPr kumimoji="1" lang="en-US" altLang="zh-CN" dirty="0"/>
              <a:t>Phase2-UasProcessModule</a:t>
            </a:r>
            <a:endParaRPr kumimoji="1" lang="zh-CN" altLang="en-US" dirty="0"/>
          </a:p>
        </p:txBody>
      </p:sp>
      <p:sp>
        <p:nvSpPr>
          <p:cNvPr id="3" name="内容占位符 2">
            <a:extLst>
              <a:ext uri="{FF2B5EF4-FFF2-40B4-BE49-F238E27FC236}">
                <a16:creationId xmlns:a16="http://schemas.microsoft.com/office/drawing/2014/main" id="{4563F39E-FF90-B748-A60E-1FDE07E3E8AD}"/>
              </a:ext>
            </a:extLst>
          </p:cNvPr>
          <p:cNvSpPr>
            <a:spLocks noGrp="1"/>
          </p:cNvSpPr>
          <p:nvPr>
            <p:ph idx="1"/>
          </p:nvPr>
        </p:nvSpPr>
        <p:spPr>
          <a:xfrm>
            <a:off x="609600" y="1324947"/>
            <a:ext cx="10896000" cy="4777273"/>
          </a:xfrm>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作用：与</a:t>
            </a:r>
            <a:r>
              <a:rPr kumimoji="1" lang="en-US" altLang="zh-CN" dirty="0" err="1"/>
              <a:t>uas</a:t>
            </a:r>
            <a:r>
              <a:rPr kumimoji="1" lang="zh-CN" altLang="en-US" dirty="0"/>
              <a:t>交互，获取用户属性</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Uas</a:t>
            </a:r>
            <a:r>
              <a:rPr kumimoji="1" lang="zh-CN" altLang="en-US" dirty="0"/>
              <a:t>是大数据用户画像服务，主要提供用户自然属性信息</a:t>
            </a:r>
            <a:endParaRPr kumimoji="1" lang="en-US" altLang="zh-CN" dirty="0"/>
          </a:p>
          <a:p>
            <a:pPr>
              <a:buSzPct val="100000"/>
              <a:buFont typeface="Wingdings" pitchFamily="2" charset="2"/>
              <a:buChar char="Ø"/>
            </a:pPr>
            <a:r>
              <a:rPr kumimoji="1" lang="en-US" altLang="zh-CN" dirty="0" err="1"/>
              <a:t>Prepare_request</a:t>
            </a:r>
            <a:r>
              <a:rPr kumimoji="1" lang="zh-CN" altLang="en-US" dirty="0"/>
              <a:t>输入参数：</a:t>
            </a:r>
            <a:endParaRPr kumimoji="1" lang="en-US" altLang="zh-CN" dirty="0"/>
          </a:p>
          <a:p>
            <a:pPr lvl="1">
              <a:buSzPct val="100000"/>
              <a:buFont typeface="Wingdings" pitchFamily="2" charset="2"/>
              <a:buChar char="l"/>
            </a:pPr>
            <a:r>
              <a:rPr kumimoji="1" lang="en-US" altLang="zh-CN" dirty="0" err="1"/>
              <a:t>cuid</a:t>
            </a:r>
            <a:r>
              <a:rPr kumimoji="1" lang="zh-CN" altLang="en-US" dirty="0"/>
              <a:t>，</a:t>
            </a:r>
            <a:r>
              <a:rPr kumimoji="1" lang="en-US" altLang="zh-CN" dirty="0" err="1"/>
              <a:t>baiduid</a:t>
            </a:r>
            <a:r>
              <a:rPr kumimoji="1" lang="zh-CN" altLang="en-US" dirty="0"/>
              <a:t>，</a:t>
            </a:r>
            <a:r>
              <a:rPr kumimoji="1" lang="en-US" altLang="zh-CN" dirty="0" err="1"/>
              <a:t>deviceid</a:t>
            </a:r>
            <a:endParaRPr kumimoji="1" lang="en-US" altLang="zh-CN" dirty="0"/>
          </a:p>
          <a:p>
            <a:pPr lvl="1">
              <a:buSzPct val="100000"/>
              <a:buFont typeface="Wingdings" pitchFamily="2" charset="2"/>
              <a:buChar char="l"/>
            </a:pPr>
            <a:r>
              <a:rPr kumimoji="1" lang="en-US" altLang="zh-CN" dirty="0" err="1"/>
              <a:t>flow_type</a:t>
            </a:r>
            <a:r>
              <a:rPr kumimoji="1" lang="en-US" altLang="zh-CN" dirty="0"/>
              <a:t>(app/</a:t>
            </a:r>
            <a:r>
              <a:rPr kumimoji="1" lang="en-US" altLang="zh-CN" dirty="0" err="1"/>
              <a:t>wap</a:t>
            </a:r>
            <a:r>
              <a:rPr kumimoji="1" lang="en-US" altLang="zh-CN" dirty="0"/>
              <a:t>/pc)</a:t>
            </a:r>
          </a:p>
          <a:p>
            <a:pPr lvl="1">
              <a:buSzPct val="100000"/>
              <a:buFont typeface="Wingdings" pitchFamily="2" charset="2"/>
              <a:buChar char="l"/>
            </a:pPr>
            <a:r>
              <a:rPr kumimoji="1" lang="en-US" altLang="zh-CN" dirty="0" err="1"/>
              <a:t>Client_name</a:t>
            </a:r>
            <a:r>
              <a:rPr kumimoji="1" lang="en-US" altLang="zh-CN" dirty="0"/>
              <a:t>, password</a:t>
            </a:r>
          </a:p>
          <a:p>
            <a:pPr lvl="1">
              <a:buSzPct val="100000"/>
              <a:buFont typeface="Wingdings" pitchFamily="2" charset="2"/>
              <a:buChar char="l"/>
            </a:pPr>
            <a:endParaRPr kumimoji="1" lang="en-US" altLang="zh-CN" dirty="0"/>
          </a:p>
          <a:p>
            <a:pPr>
              <a:buSzPct val="100000"/>
              <a:buFont typeface="Wingdings" pitchFamily="2" charset="2"/>
              <a:buChar char="Ø"/>
            </a:pPr>
            <a:r>
              <a:rPr kumimoji="1" lang="en-US" altLang="zh-CN" dirty="0" err="1"/>
              <a:t>Handle_resonse</a:t>
            </a:r>
            <a:r>
              <a:rPr kumimoji="1" lang="zh-CN" altLang="en-US" dirty="0"/>
              <a:t>返回信息：</a:t>
            </a:r>
            <a:endParaRPr kumimoji="1" lang="en-US" altLang="zh-CN" dirty="0"/>
          </a:p>
          <a:p>
            <a:pPr lvl="1">
              <a:buSzPct val="100000"/>
              <a:buFont typeface="Wingdings" pitchFamily="2" charset="2"/>
              <a:buChar char="l"/>
            </a:pPr>
            <a:r>
              <a:rPr kumimoji="1" lang="zh-CN" altLang="en-US" dirty="0"/>
              <a:t>优先使用</a:t>
            </a:r>
            <a:r>
              <a:rPr kumimoji="1" lang="en-US" altLang="zh-CN" dirty="0" err="1"/>
              <a:t>cuid</a:t>
            </a:r>
            <a:r>
              <a:rPr kumimoji="1" lang="zh-CN" altLang="en-US" dirty="0"/>
              <a:t>的结果</a:t>
            </a:r>
            <a:endParaRPr kumimoji="1" lang="en-US" altLang="zh-CN" dirty="0"/>
          </a:p>
          <a:p>
            <a:pPr lvl="1">
              <a:buSzPct val="100000"/>
              <a:buFont typeface="Wingdings" pitchFamily="2" charset="2"/>
              <a:buChar char="l"/>
            </a:pPr>
            <a:r>
              <a:rPr kumimoji="1" lang="zh-CN" altLang="en-US" dirty="0"/>
              <a:t>用户属性，包含性别、年龄</a:t>
            </a:r>
            <a:endParaRPr kumimoji="1" lang="en-US" altLang="zh-CN" dirty="0"/>
          </a:p>
          <a:p>
            <a:pPr lvl="1">
              <a:buSzPct val="100000"/>
              <a:buFont typeface="Wingdings" pitchFamily="2" charset="2"/>
              <a:buChar char="l"/>
            </a:pPr>
            <a:r>
              <a:rPr kumimoji="1" lang="zh-CN" altLang="en-US" dirty="0"/>
              <a:t>长期兴趣、短期兴趣</a:t>
            </a:r>
            <a:endParaRPr kumimoji="1" lang="en-US" altLang="zh-CN" dirty="0"/>
          </a:p>
          <a:p>
            <a:pPr lvl="1">
              <a:buSzPct val="100000"/>
            </a:pPr>
            <a:endParaRPr kumimoji="1" lang="en-US" altLang="zh-CN" dirty="0"/>
          </a:p>
          <a:p>
            <a:pPr lvl="1">
              <a:buSzPct val="100000"/>
            </a:pPr>
            <a:endParaRPr kumimoji="1" lang="en-US" altLang="zh-CN" dirty="0"/>
          </a:p>
          <a:p>
            <a:pPr lvl="1">
              <a:buSzPct val="100000"/>
              <a:buFont typeface="Wingdings" pitchFamily="2" charset="2"/>
              <a:buChar char="l"/>
            </a:pPr>
            <a:endParaRPr kumimoji="1" lang="zh-CN" altLang="en-US" dirty="0"/>
          </a:p>
        </p:txBody>
      </p:sp>
    </p:spTree>
    <p:extLst>
      <p:ext uri="{BB962C8B-B14F-4D97-AF65-F5344CB8AC3E}">
        <p14:creationId xmlns:p14="http://schemas.microsoft.com/office/powerpoint/2010/main" val="57796629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9F156-5051-E941-96A4-9E9EA6E66270}"/>
              </a:ext>
            </a:extLst>
          </p:cNvPr>
          <p:cNvSpPr>
            <a:spLocks noGrp="1"/>
          </p:cNvSpPr>
          <p:nvPr>
            <p:ph type="title"/>
          </p:nvPr>
        </p:nvSpPr>
        <p:spPr/>
        <p:txBody>
          <a:bodyPr/>
          <a:lstStyle/>
          <a:p>
            <a:r>
              <a:rPr kumimoji="1" lang="en-US" altLang="zh-CN" dirty="0"/>
              <a:t>Phase2-</a:t>
            </a:r>
            <a:r>
              <a:rPr kumimoji="1" lang="en" altLang="zh-CN" dirty="0" err="1"/>
              <a:t>UserCenterProcessModule</a:t>
            </a:r>
            <a:endParaRPr kumimoji="1" lang="zh-CN" altLang="en-US" dirty="0"/>
          </a:p>
        </p:txBody>
      </p:sp>
      <p:sp>
        <p:nvSpPr>
          <p:cNvPr id="3" name="内容占位符 2">
            <a:extLst>
              <a:ext uri="{FF2B5EF4-FFF2-40B4-BE49-F238E27FC236}">
                <a16:creationId xmlns:a16="http://schemas.microsoft.com/office/drawing/2014/main" id="{33D653A1-4F20-584A-9F53-8B4D89AF6DDD}"/>
              </a:ext>
            </a:extLst>
          </p:cNvPr>
          <p:cNvSpPr>
            <a:spLocks noGrp="1"/>
          </p:cNvSpPr>
          <p:nvPr>
            <p:ph idx="1"/>
          </p:nvPr>
        </p:nvSpPr>
        <p:spPr>
          <a:xfrm>
            <a:off x="609600" y="1570037"/>
            <a:ext cx="10896000" cy="4812101"/>
          </a:xfrm>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作用：与</a:t>
            </a:r>
            <a:r>
              <a:rPr kumimoji="1" lang="en-US" altLang="zh-CN" dirty="0" err="1"/>
              <a:t>usercenter</a:t>
            </a:r>
            <a:r>
              <a:rPr kumimoji="1" lang="zh-CN" altLang="en-US" dirty="0"/>
              <a:t>交互，获取用户历史信息，主要用于频控</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Prepare_requese</a:t>
            </a:r>
            <a:r>
              <a:rPr kumimoji="1" lang="zh-CN" altLang="en-US" dirty="0"/>
              <a:t>输入信息：</a:t>
            </a:r>
            <a:endParaRPr kumimoji="1" lang="en-US" altLang="zh-CN" dirty="0"/>
          </a:p>
          <a:p>
            <a:pPr>
              <a:buSzPct val="100000"/>
              <a:buFont typeface="Wingdings" pitchFamily="2" charset="2"/>
              <a:buChar char="Ø"/>
            </a:pPr>
            <a:endParaRPr kumimoji="1" lang="en-US" altLang="zh-CN" dirty="0"/>
          </a:p>
          <a:p>
            <a:pPr lvl="1">
              <a:buSzPct val="100000"/>
              <a:buFont typeface="Wingdings" pitchFamily="2" charset="2"/>
              <a:buChar char="l"/>
            </a:pPr>
            <a:r>
              <a:rPr kumimoji="1" lang="en-US" altLang="zh-CN" dirty="0" err="1"/>
              <a:t>Cuid</a:t>
            </a:r>
            <a:r>
              <a:rPr kumimoji="1" lang="zh-CN" altLang="en-US" dirty="0"/>
              <a:t>，</a:t>
            </a:r>
            <a:r>
              <a:rPr kumimoji="1" lang="en-US" altLang="zh-CN" dirty="0" err="1"/>
              <a:t>baiduid</a:t>
            </a:r>
            <a:r>
              <a:rPr kumimoji="1" lang="zh-CN" altLang="en-US" dirty="0"/>
              <a:t>，</a:t>
            </a:r>
            <a:r>
              <a:rPr kumimoji="1" lang="en-US" altLang="zh-CN" dirty="0" err="1"/>
              <a:t>deviceid</a:t>
            </a:r>
            <a:endParaRPr kumimoji="1" lang="en-US" altLang="zh-CN" dirty="0"/>
          </a:p>
          <a:p>
            <a:pPr lvl="1">
              <a:buSzPct val="100000"/>
              <a:buFont typeface="Wingdings" pitchFamily="2" charset="2"/>
              <a:buChar char="l"/>
            </a:pPr>
            <a:r>
              <a:rPr kumimoji="1" lang="zh-CN" altLang="en-US" dirty="0"/>
              <a:t>通过</a:t>
            </a:r>
            <a:r>
              <a:rPr kumimoji="1" lang="en-US" altLang="zh-CN" dirty="0" err="1"/>
              <a:t>src_id</a:t>
            </a:r>
            <a:r>
              <a:rPr kumimoji="1" lang="zh-CN" altLang="en-US" dirty="0"/>
              <a:t>获取</a:t>
            </a:r>
            <a:r>
              <a:rPr kumimoji="1" lang="en-US" altLang="zh-CN" dirty="0" err="1"/>
              <a:t>src_info_conf</a:t>
            </a:r>
            <a:r>
              <a:rPr kumimoji="1" lang="zh-CN" altLang="en-US" dirty="0"/>
              <a:t>配置，读取</a:t>
            </a:r>
            <a:r>
              <a:rPr kumimoji="1" lang="en-US" altLang="zh-CN" dirty="0" err="1"/>
              <a:t>cmd,flow_type</a:t>
            </a:r>
            <a:r>
              <a:rPr kumimoji="1" lang="zh-CN" altLang="en-US" dirty="0"/>
              <a:t>信息</a:t>
            </a:r>
            <a:endParaRPr kumimoji="1" lang="en-US" altLang="zh-CN" dirty="0"/>
          </a:p>
          <a:p>
            <a:pPr lvl="1">
              <a:buSzPct val="100000"/>
              <a:buFont typeface="Wingdings" pitchFamily="2" charset="2"/>
              <a:buChar char="l"/>
            </a:pPr>
            <a:r>
              <a:rPr kumimoji="1" lang="en-US" altLang="zh-CN" dirty="0" err="1"/>
              <a:t>Freq_cmatch_list</a:t>
            </a:r>
            <a:endParaRPr kumimoji="1" lang="en-US" altLang="zh-CN" dirty="0"/>
          </a:p>
          <a:p>
            <a:pPr marL="0" indent="0">
              <a:buNone/>
            </a:pPr>
            <a:endParaRPr kumimoji="1" lang="en-US" altLang="zh-CN" dirty="0"/>
          </a:p>
          <a:p>
            <a:pPr>
              <a:buSzPct val="100000"/>
              <a:buFont typeface="Wingdings" pitchFamily="2" charset="2"/>
              <a:buChar char="Ø"/>
            </a:pPr>
            <a:r>
              <a:rPr kumimoji="1" lang="en-US" altLang="zh-CN" dirty="0" err="1"/>
              <a:t>Handle_response</a:t>
            </a:r>
            <a:r>
              <a:rPr kumimoji="1" lang="zh-CN" altLang="en-US" dirty="0"/>
              <a:t>返回信息：</a:t>
            </a:r>
            <a:endParaRPr kumimoji="1" lang="en-US" altLang="zh-CN" dirty="0"/>
          </a:p>
          <a:p>
            <a:pPr lvl="1">
              <a:buSzPct val="100000"/>
              <a:buFont typeface="Wingdings" pitchFamily="2" charset="2"/>
              <a:buChar char="l"/>
            </a:pPr>
            <a:r>
              <a:rPr kumimoji="1" lang="en-US" altLang="zh-CN" dirty="0"/>
              <a:t>session</a:t>
            </a:r>
          </a:p>
          <a:p>
            <a:pPr lvl="1">
              <a:buSzPct val="100000"/>
              <a:buFont typeface="Wingdings" pitchFamily="2" charset="2"/>
              <a:buChar char="l"/>
            </a:pPr>
            <a:r>
              <a:rPr kumimoji="1" lang="en-US" altLang="zh-CN" dirty="0" err="1"/>
              <a:t>show_session</a:t>
            </a:r>
            <a:endParaRPr kumimoji="1" lang="en-US" altLang="zh-CN" dirty="0"/>
          </a:p>
          <a:p>
            <a:pPr lvl="1">
              <a:buSzPct val="100000"/>
              <a:buFont typeface="Wingdings" pitchFamily="2" charset="2"/>
              <a:buChar char="l"/>
            </a:pPr>
            <a:r>
              <a:rPr kumimoji="1" lang="en-US" altLang="zh-CN" dirty="0" err="1"/>
              <a:t>expose_duration</a:t>
            </a:r>
            <a:endParaRPr kumimoji="1" lang="en-US" altLang="zh-CN" dirty="0"/>
          </a:p>
          <a:p>
            <a:pPr marL="457200" lvl="1" indent="0">
              <a:buNone/>
            </a:pPr>
            <a:endParaRPr kumimoji="1" lang="en-US" altLang="zh-CN" dirty="0"/>
          </a:p>
        </p:txBody>
      </p:sp>
    </p:spTree>
    <p:extLst>
      <p:ext uri="{BB962C8B-B14F-4D97-AF65-F5344CB8AC3E}">
        <p14:creationId xmlns:p14="http://schemas.microsoft.com/office/powerpoint/2010/main" val="3333937660"/>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8431F-33D8-7045-8351-49604F5D6C42}"/>
              </a:ext>
            </a:extLst>
          </p:cNvPr>
          <p:cNvSpPr>
            <a:spLocks noGrp="1"/>
          </p:cNvSpPr>
          <p:nvPr>
            <p:ph type="title"/>
          </p:nvPr>
        </p:nvSpPr>
        <p:spPr/>
        <p:txBody>
          <a:bodyPr/>
          <a:lstStyle/>
          <a:p>
            <a:r>
              <a:rPr kumimoji="1" lang="en-US" altLang="zh-CN" dirty="0"/>
              <a:t>Phase2-</a:t>
            </a:r>
            <a:r>
              <a:rPr kumimoji="1" lang="en" altLang="zh-CN" dirty="0" err="1"/>
              <a:t>UpinProcessModule</a:t>
            </a:r>
            <a:endParaRPr kumimoji="1" lang="zh-CN" altLang="en-US" dirty="0"/>
          </a:p>
        </p:txBody>
      </p:sp>
      <p:sp>
        <p:nvSpPr>
          <p:cNvPr id="3" name="内容占位符 2">
            <a:extLst>
              <a:ext uri="{FF2B5EF4-FFF2-40B4-BE49-F238E27FC236}">
                <a16:creationId xmlns:a16="http://schemas.microsoft.com/office/drawing/2014/main" id="{73FD918E-970B-4D48-9BB0-8DE02E65F6C7}"/>
              </a:ext>
            </a:extLst>
          </p:cNvPr>
          <p:cNvSpPr>
            <a:spLocks noGrp="1"/>
          </p:cNvSpPr>
          <p:nvPr>
            <p:ph idx="1"/>
          </p:nvPr>
        </p:nvSpPr>
        <p:spPr>
          <a:xfrm>
            <a:off x="609600" y="1570037"/>
            <a:ext cx="10896000" cy="5054697"/>
          </a:xfrm>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a:t>
            </a:r>
            <a:r>
              <a:rPr kumimoji="1" lang="en-US" altLang="zh-CN" dirty="0" err="1"/>
              <a:t>upin</a:t>
            </a:r>
            <a:r>
              <a:rPr kumimoji="1" lang="zh-CN" altLang="en-US" dirty="0"/>
              <a:t>交互，获取用户历属性与</a:t>
            </a:r>
            <a:r>
              <a:rPr kumimoji="1" lang="en-US" altLang="zh-CN" dirty="0"/>
              <a:t>session</a:t>
            </a:r>
            <a:r>
              <a:rPr kumimoji="1" lang="zh-CN" altLang="en-US" dirty="0"/>
              <a:t>信息</a:t>
            </a:r>
            <a:endParaRPr kumimoji="1" lang="en-US" altLang="zh-CN" dirty="0"/>
          </a:p>
          <a:p>
            <a:pPr>
              <a:buSzPct val="100000"/>
              <a:buFont typeface="Wingdings" pitchFamily="2" charset="2"/>
              <a:buChar char="Ø"/>
            </a:pPr>
            <a:r>
              <a:rPr kumimoji="1" lang="en-US" altLang="zh-CN" dirty="0" err="1"/>
              <a:t>Upin</a:t>
            </a:r>
            <a:r>
              <a:rPr kumimoji="1" lang="zh-CN" altLang="en-US" dirty="0"/>
              <a:t>：数据来自内网，是用户个性化信息检索平台</a:t>
            </a:r>
            <a:endParaRPr kumimoji="1" lang="en-US" altLang="zh-CN" dirty="0"/>
          </a:p>
          <a:p>
            <a:pPr>
              <a:buSzPct val="100000"/>
              <a:buFont typeface="Wingdings" pitchFamily="2" charset="2"/>
              <a:buChar char="Ø"/>
            </a:pPr>
            <a:r>
              <a:rPr kumimoji="1" lang="en-US" altLang="zh-CN" dirty="0" err="1"/>
              <a:t>Prepare_request</a:t>
            </a:r>
            <a:r>
              <a:rPr kumimoji="1" lang="zh-CN" altLang="en-US" dirty="0"/>
              <a:t>输入：</a:t>
            </a:r>
            <a:endParaRPr kumimoji="1" lang="en-US" altLang="zh-CN" dirty="0"/>
          </a:p>
          <a:p>
            <a:pPr lvl="1">
              <a:buSzPct val="120000"/>
              <a:buFont typeface="Wingdings" pitchFamily="2" charset="2"/>
              <a:buChar char="l"/>
            </a:pPr>
            <a:r>
              <a:rPr kumimoji="1" lang="en-US" altLang="zh-CN" dirty="0" err="1"/>
              <a:t>Searchid</a:t>
            </a:r>
            <a:r>
              <a:rPr kumimoji="1" lang="en-US" altLang="zh-CN" dirty="0"/>
              <a:t>, </a:t>
            </a:r>
            <a:r>
              <a:rPr kumimoji="1" lang="en-US" altLang="zh-CN" dirty="0" err="1"/>
              <a:t>ip</a:t>
            </a:r>
            <a:endParaRPr kumimoji="1" lang="en-US" altLang="zh-CN" dirty="0"/>
          </a:p>
          <a:p>
            <a:pPr lvl="1">
              <a:buSzPct val="120000"/>
              <a:buFont typeface="Wingdings" pitchFamily="2" charset="2"/>
              <a:buChar char="l"/>
            </a:pPr>
            <a:r>
              <a:rPr kumimoji="1" lang="en-US" altLang="zh-CN" dirty="0" err="1"/>
              <a:t>Srcid</a:t>
            </a:r>
            <a:r>
              <a:rPr kumimoji="1" lang="en-US" altLang="zh-CN" dirty="0"/>
              <a:t>, </a:t>
            </a:r>
            <a:r>
              <a:rPr kumimoji="1" lang="en-US" altLang="zh-CN" dirty="0" err="1"/>
              <a:t>flow_type</a:t>
            </a:r>
            <a:endParaRPr kumimoji="1" lang="en-US" altLang="zh-CN" dirty="0"/>
          </a:p>
          <a:p>
            <a:pPr lvl="1">
              <a:buSzPct val="120000"/>
              <a:buFont typeface="Wingdings" pitchFamily="2" charset="2"/>
              <a:buChar char="l"/>
            </a:pPr>
            <a:r>
              <a:rPr kumimoji="1" lang="en-US" altLang="zh-CN" dirty="0" err="1"/>
              <a:t>Pluginid</a:t>
            </a:r>
            <a:r>
              <a:rPr kumimoji="1" lang="en-US" altLang="zh-CN" dirty="0"/>
              <a:t>, provider</a:t>
            </a:r>
          </a:p>
          <a:p>
            <a:pPr lvl="1">
              <a:buSzPct val="120000"/>
              <a:buFont typeface="Wingdings" pitchFamily="2" charset="2"/>
              <a:buChar char="l"/>
            </a:pPr>
            <a:r>
              <a:rPr kumimoji="1" lang="en-US" altLang="zh-CN" dirty="0"/>
              <a:t>Wise</a:t>
            </a:r>
            <a:r>
              <a:rPr kumimoji="1" lang="zh-CN" altLang="en-US" dirty="0"/>
              <a:t>请求添加</a:t>
            </a:r>
            <a:r>
              <a:rPr kumimoji="1" lang="en-US" altLang="zh-CN" dirty="0" err="1"/>
              <a:t>gps</a:t>
            </a:r>
            <a:r>
              <a:rPr kumimoji="1" lang="zh-CN" altLang="en-US" dirty="0"/>
              <a:t>信息</a:t>
            </a:r>
            <a:r>
              <a:rPr kumimoji="1" lang="en-US" altLang="zh-CN" dirty="0"/>
              <a:t>,</a:t>
            </a:r>
            <a:r>
              <a:rPr kumimoji="1" lang="en-US" altLang="zh-CN" dirty="0" err="1"/>
              <a:t>baiduid,cuid,passport</a:t>
            </a:r>
            <a:r>
              <a:rPr kumimoji="1" lang="zh-CN" altLang="en-US" dirty="0"/>
              <a:t>等</a:t>
            </a:r>
            <a:endParaRPr kumimoji="1" lang="en-US" altLang="zh-CN" dirty="0"/>
          </a:p>
          <a:p>
            <a:pPr lvl="1">
              <a:buSzPct val="120000"/>
              <a:buFont typeface="Wingdings" pitchFamily="2" charset="2"/>
              <a:buChar char="l"/>
            </a:pPr>
            <a:r>
              <a:rPr kumimoji="1" lang="en-US" altLang="zh-CN" dirty="0"/>
              <a:t>Pc</a:t>
            </a:r>
            <a:r>
              <a:rPr kumimoji="1" lang="zh-CN" altLang="en-US" dirty="0"/>
              <a:t>请求添加</a:t>
            </a:r>
            <a:r>
              <a:rPr kumimoji="1" lang="en-US" altLang="zh-CN" dirty="0" err="1"/>
              <a:t>baiduid</a:t>
            </a:r>
            <a:endParaRPr kumimoji="1" lang="en-US" altLang="zh-CN" dirty="0"/>
          </a:p>
          <a:p>
            <a:pPr lvl="1"/>
            <a:endParaRPr kumimoji="1" lang="en-US" altLang="zh-CN" dirty="0"/>
          </a:p>
          <a:p>
            <a:pPr>
              <a:buSzPct val="100000"/>
              <a:buFont typeface="Wingdings" pitchFamily="2" charset="2"/>
              <a:buChar char="Ø"/>
            </a:pPr>
            <a:r>
              <a:rPr kumimoji="1" lang="en-US" altLang="zh-CN" dirty="0" err="1"/>
              <a:t>Handle_response</a:t>
            </a:r>
            <a:r>
              <a:rPr kumimoji="1" lang="zh-CN" altLang="en-US" dirty="0"/>
              <a:t>输出：</a:t>
            </a:r>
            <a:endParaRPr kumimoji="1" lang="en-US" altLang="zh-CN" dirty="0"/>
          </a:p>
          <a:p>
            <a:pPr lvl="1">
              <a:buSzPct val="120000"/>
              <a:buFont typeface="Wingdings" pitchFamily="2" charset="2"/>
              <a:buChar char="l"/>
            </a:pPr>
            <a:r>
              <a:rPr kumimoji="1" lang="en-US" altLang="zh-CN" dirty="0" err="1"/>
              <a:t>Idmapping</a:t>
            </a:r>
            <a:r>
              <a:rPr kumimoji="1" lang="zh-CN" altLang="en-US" dirty="0"/>
              <a:t>：</a:t>
            </a:r>
            <a:r>
              <a:rPr kumimoji="1" lang="en-US" altLang="zh-CN" dirty="0" err="1"/>
              <a:t>cuid</a:t>
            </a:r>
            <a:r>
              <a:rPr kumimoji="1" lang="zh-CN" altLang="en-US" dirty="0"/>
              <a:t>到</a:t>
            </a:r>
            <a:r>
              <a:rPr kumimoji="1" lang="en-US" altLang="zh-CN" dirty="0" err="1"/>
              <a:t>baiduid</a:t>
            </a:r>
            <a:r>
              <a:rPr kumimoji="1" lang="zh-CN" altLang="en-US" dirty="0"/>
              <a:t>，</a:t>
            </a:r>
            <a:r>
              <a:rPr kumimoji="1" lang="en-US" altLang="zh-CN" dirty="0" err="1"/>
              <a:t>xid</a:t>
            </a:r>
            <a:r>
              <a:rPr kumimoji="1" lang="zh-CN" altLang="en-US" dirty="0"/>
              <a:t>的映射</a:t>
            </a:r>
            <a:endParaRPr kumimoji="1" lang="en-US" altLang="zh-CN" dirty="0"/>
          </a:p>
          <a:p>
            <a:pPr lvl="1">
              <a:buSzPct val="120000"/>
              <a:buFont typeface="Wingdings" pitchFamily="2" charset="2"/>
              <a:buChar char="l"/>
            </a:pPr>
            <a:r>
              <a:rPr kumimoji="1" lang="en" altLang="zh-CN" dirty="0" err="1"/>
              <a:t>wise_dt_attr_info</a:t>
            </a:r>
            <a:r>
              <a:rPr kumimoji="1" lang="zh-CN" altLang="en-US" dirty="0"/>
              <a:t>：用户年龄、性别、兴趣等信息</a:t>
            </a:r>
            <a:endParaRPr kumimoji="1" lang="en-US" altLang="zh-CN" dirty="0"/>
          </a:p>
          <a:p>
            <a:pPr lvl="1">
              <a:buSzPct val="120000"/>
              <a:buFont typeface="Wingdings" pitchFamily="2" charset="2"/>
              <a:buChar char="l"/>
            </a:pPr>
            <a:r>
              <a:rPr kumimoji="1" lang="en" altLang="zh-CN" dirty="0" err="1"/>
              <a:t>upin_search_session</a:t>
            </a:r>
            <a:r>
              <a:rPr kumimoji="1" lang="zh-CN" altLang="en-US" dirty="0"/>
              <a:t>：用户点击数据等</a:t>
            </a:r>
            <a:endParaRPr kumimoji="1" lang="en" altLang="zh-CN" dirty="0"/>
          </a:p>
          <a:p>
            <a:pPr lvl="1">
              <a:buSzPct val="120000"/>
              <a:buFont typeface="Wingdings" pitchFamily="2" charset="2"/>
              <a:buChar char="l"/>
            </a:pPr>
            <a:r>
              <a:rPr kumimoji="1" lang="en" altLang="zh-CN" dirty="0" err="1"/>
              <a:t>upin_asplog_session</a:t>
            </a:r>
            <a:r>
              <a:rPr kumimoji="1" lang="zh-CN" altLang="en-US" dirty="0"/>
              <a:t>：频控信息</a:t>
            </a:r>
            <a:endParaRPr kumimoji="1" lang="en" altLang="zh-CN" dirty="0"/>
          </a:p>
        </p:txBody>
      </p:sp>
    </p:spTree>
    <p:extLst>
      <p:ext uri="{BB962C8B-B14F-4D97-AF65-F5344CB8AC3E}">
        <p14:creationId xmlns:p14="http://schemas.microsoft.com/office/powerpoint/2010/main" val="3798713000"/>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EDAE3-5FA8-7342-8BE6-C8510DF823D6}"/>
              </a:ext>
            </a:extLst>
          </p:cNvPr>
          <p:cNvSpPr>
            <a:spLocks noGrp="1"/>
          </p:cNvSpPr>
          <p:nvPr>
            <p:ph type="title"/>
          </p:nvPr>
        </p:nvSpPr>
        <p:spPr/>
        <p:txBody>
          <a:bodyPr/>
          <a:lstStyle/>
          <a:p>
            <a:r>
              <a:rPr kumimoji="1" lang="en-US" altLang="zh-CN" dirty="0"/>
              <a:t>Phase2-KaiwuProcessModule</a:t>
            </a:r>
            <a:endParaRPr kumimoji="1" lang="zh-CN" altLang="en-US" dirty="0"/>
          </a:p>
        </p:txBody>
      </p:sp>
      <p:sp>
        <p:nvSpPr>
          <p:cNvPr id="3" name="内容占位符 2">
            <a:extLst>
              <a:ext uri="{FF2B5EF4-FFF2-40B4-BE49-F238E27FC236}">
                <a16:creationId xmlns:a16="http://schemas.microsoft.com/office/drawing/2014/main" id="{30C8D64B-BC25-F54F-92DE-B54130EC4379}"/>
              </a:ext>
            </a:extLst>
          </p:cNvPr>
          <p:cNvSpPr>
            <a:spLocks noGrp="1"/>
          </p:cNvSpPr>
          <p:nvPr>
            <p:ph idx="1"/>
          </p:nvPr>
        </p:nvSpPr>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作用：与</a:t>
            </a:r>
            <a:r>
              <a:rPr kumimoji="1" lang="en-US" altLang="zh-CN" dirty="0" err="1"/>
              <a:t>kaiwu</a:t>
            </a:r>
            <a:r>
              <a:rPr kumimoji="1" lang="zh-CN" altLang="en-US" dirty="0"/>
              <a:t>交互，获取用户属性与历史行为信息</a:t>
            </a:r>
            <a:endParaRPr kumimoji="1" lang="en-US" altLang="zh-CN" dirty="0"/>
          </a:p>
          <a:p>
            <a:pPr>
              <a:buSzPct val="100000"/>
              <a:buFont typeface="Wingdings" pitchFamily="2" charset="2"/>
              <a:buChar char="Ø"/>
            </a:pPr>
            <a:r>
              <a:rPr kumimoji="1" lang="en-US" altLang="zh-CN" dirty="0" err="1"/>
              <a:t>Kaiwu</a:t>
            </a:r>
            <a:r>
              <a:rPr kumimoji="1" lang="zh-CN" altLang="en-US" dirty="0"/>
              <a:t>：包括用户的历史搜索、浏览等信息（其中浏览信息主要来自外网）</a:t>
            </a:r>
            <a:endParaRPr kumimoji="1" lang="en-US" altLang="zh-CN" dirty="0"/>
          </a:p>
          <a:p>
            <a:endParaRPr kumimoji="1" lang="en-US" altLang="zh-CN" dirty="0"/>
          </a:p>
          <a:p>
            <a:pPr>
              <a:buSzPct val="100000"/>
              <a:buFont typeface="Wingdings" pitchFamily="2" charset="2"/>
              <a:buChar char="Ø"/>
            </a:pPr>
            <a:r>
              <a:rPr kumimoji="1" lang="en-US" altLang="zh-CN" dirty="0" err="1"/>
              <a:t>Prepare_request</a:t>
            </a:r>
            <a:r>
              <a:rPr kumimoji="1" lang="zh-CN" altLang="en-US" dirty="0"/>
              <a:t>输入：</a:t>
            </a:r>
            <a:endParaRPr kumimoji="1" lang="en-US" altLang="zh-CN" dirty="0"/>
          </a:p>
          <a:p>
            <a:pPr lvl="1">
              <a:buSzPct val="120000"/>
              <a:buFont typeface="Wingdings" pitchFamily="2" charset="2"/>
              <a:buChar char="l"/>
            </a:pPr>
            <a:r>
              <a:rPr kumimoji="1" lang="en-US" altLang="zh-CN" dirty="0" err="1"/>
              <a:t>Searchid,cuid,password,baiduid</a:t>
            </a:r>
            <a:endParaRPr kumimoji="1" lang="en-US" altLang="zh-CN" dirty="0"/>
          </a:p>
          <a:p>
            <a:pPr lvl="1">
              <a:buSzPct val="120000"/>
              <a:buFont typeface="Wingdings" pitchFamily="2" charset="2"/>
              <a:buChar char="l"/>
            </a:pPr>
            <a:r>
              <a:rPr kumimoji="1" lang="en-US" altLang="zh-CN" dirty="0" err="1"/>
              <a:t>tieba_info,ovlexp_info,ip,sdk_version</a:t>
            </a:r>
            <a:endParaRPr kumimoji="1" lang="en-US" altLang="zh-CN" dirty="0"/>
          </a:p>
          <a:p>
            <a:pPr lvl="1">
              <a:buSzPct val="120000"/>
              <a:buFont typeface="Wingdings" pitchFamily="2" charset="2"/>
              <a:buChar char="l"/>
            </a:pPr>
            <a:r>
              <a:rPr kumimoji="1" lang="en-US" altLang="zh-CN" dirty="0" err="1"/>
              <a:t>city,os_type</a:t>
            </a:r>
            <a:r>
              <a:rPr kumimoji="1" lang="en-US" altLang="zh-CN" dirty="0"/>
              <a:t>,</a:t>
            </a:r>
          </a:p>
          <a:p>
            <a:pPr>
              <a:buSzPct val="100000"/>
              <a:buFont typeface="Wingdings" pitchFamily="2" charset="2"/>
              <a:buChar char="Ø"/>
            </a:pPr>
            <a:r>
              <a:rPr kumimoji="1" lang="en-US" altLang="zh-CN" dirty="0" err="1"/>
              <a:t>Handle_response</a:t>
            </a:r>
            <a:r>
              <a:rPr kumimoji="1" lang="zh-CN" altLang="en-US" dirty="0"/>
              <a:t>返回：</a:t>
            </a:r>
            <a:endParaRPr kumimoji="1" lang="en-US" altLang="zh-CN" dirty="0"/>
          </a:p>
          <a:p>
            <a:pPr lvl="1">
              <a:buSzPct val="120000"/>
              <a:buFont typeface="Wingdings" pitchFamily="2" charset="2"/>
              <a:buChar char="l"/>
            </a:pPr>
            <a:r>
              <a:rPr kumimoji="1" lang="en-US" altLang="zh-CN" dirty="0" err="1"/>
              <a:t>Ei_query_list</a:t>
            </a:r>
            <a:r>
              <a:rPr kumimoji="1" lang="zh-CN" altLang="en-US" dirty="0"/>
              <a:t>（大于</a:t>
            </a:r>
            <a:r>
              <a:rPr kumimoji="1" lang="en-US" altLang="zh-CN" dirty="0"/>
              <a:t>1000</a:t>
            </a:r>
            <a:r>
              <a:rPr kumimoji="1" lang="zh-CN" altLang="en-US" dirty="0"/>
              <a:t>分），</a:t>
            </a:r>
            <a:r>
              <a:rPr kumimoji="1" lang="en-US" altLang="zh-CN" dirty="0" err="1"/>
              <a:t>ei_partial_query_list</a:t>
            </a:r>
            <a:r>
              <a:rPr kumimoji="1" lang="zh-CN" altLang="en-US" dirty="0"/>
              <a:t>（小于</a:t>
            </a:r>
            <a:r>
              <a:rPr kumimoji="1" lang="en-US" altLang="zh-CN" dirty="0"/>
              <a:t>1000</a:t>
            </a:r>
            <a:r>
              <a:rPr kumimoji="1" lang="zh-CN" altLang="en-US" dirty="0"/>
              <a:t>分）</a:t>
            </a:r>
            <a:endParaRPr kumimoji="1" lang="en-US" altLang="zh-CN" dirty="0"/>
          </a:p>
          <a:p>
            <a:pPr lvl="1">
              <a:buSzPct val="120000"/>
              <a:buFont typeface="Wingdings" pitchFamily="2" charset="2"/>
              <a:buChar char="l"/>
            </a:pPr>
            <a:r>
              <a:rPr kumimoji="1" lang="en-US" altLang="zh-CN" dirty="0" err="1"/>
              <a:t>User_profiles</a:t>
            </a:r>
            <a:r>
              <a:rPr kumimoji="1" lang="zh-CN" altLang="en-US" dirty="0"/>
              <a:t>（</a:t>
            </a:r>
            <a:r>
              <a:rPr kumimoji="1" lang="en" altLang="zh-CN" dirty="0" err="1"/>
              <a:t>kaiwu_interest_list</a:t>
            </a:r>
            <a:r>
              <a:rPr kumimoji="1" lang="zh-CN" altLang="en-US" dirty="0"/>
              <a:t>）</a:t>
            </a:r>
            <a:r>
              <a:rPr kumimoji="1" lang="en-US" altLang="zh-CN" dirty="0"/>
              <a:t>,</a:t>
            </a:r>
            <a:r>
              <a:rPr kumimoji="1" lang="zh-CN" altLang="en-US" dirty="0"/>
              <a:t> </a:t>
            </a:r>
            <a:r>
              <a:rPr kumimoji="1" lang="en-US" altLang="zh-CN" dirty="0" err="1"/>
              <a:t>user_locations</a:t>
            </a:r>
            <a:r>
              <a:rPr kumimoji="1" lang="zh-CN" altLang="en-US" dirty="0"/>
              <a:t>，</a:t>
            </a:r>
            <a:r>
              <a:rPr kumimoji="1" lang="en-US" altLang="zh-CN" dirty="0" err="1"/>
              <a:t>app_info</a:t>
            </a:r>
            <a:endParaRPr kumimoji="1" lang="en-US" altLang="zh-CN" dirty="0"/>
          </a:p>
          <a:p>
            <a:pPr lvl="1">
              <a:buSzPct val="120000"/>
              <a:buFont typeface="Wingdings" pitchFamily="2" charset="2"/>
              <a:buChar char="l"/>
            </a:pPr>
            <a:r>
              <a:rPr kumimoji="1" lang="zh-CN" altLang="en-US" dirty="0"/>
              <a:t>相似人群，</a:t>
            </a:r>
            <a:r>
              <a:rPr kumimoji="1" lang="en-US" altLang="zh-CN" dirty="0"/>
              <a:t>30</a:t>
            </a:r>
            <a:r>
              <a:rPr kumimoji="1" lang="zh-CN" altLang="en-US" dirty="0"/>
              <a:t>天的</a:t>
            </a:r>
            <a:r>
              <a:rPr kumimoji="1" lang="en-US" altLang="zh-CN" dirty="0"/>
              <a:t>query</a:t>
            </a:r>
            <a:r>
              <a:rPr kumimoji="1" lang="zh-CN" altLang="en-US" dirty="0"/>
              <a:t>等</a:t>
            </a:r>
          </a:p>
        </p:txBody>
      </p:sp>
    </p:spTree>
    <p:extLst>
      <p:ext uri="{BB962C8B-B14F-4D97-AF65-F5344CB8AC3E}">
        <p14:creationId xmlns:p14="http://schemas.microsoft.com/office/powerpoint/2010/main" val="4066683139"/>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5229A-8E3A-2641-B829-464F0BADBC04}"/>
              </a:ext>
            </a:extLst>
          </p:cNvPr>
          <p:cNvSpPr>
            <a:spLocks noGrp="1"/>
          </p:cNvSpPr>
          <p:nvPr>
            <p:ph type="title"/>
          </p:nvPr>
        </p:nvSpPr>
        <p:spPr>
          <a:xfrm>
            <a:off x="609600" y="347668"/>
            <a:ext cx="10972800" cy="777875"/>
          </a:xfrm>
        </p:spPr>
        <p:txBody>
          <a:bodyPr/>
          <a:lstStyle/>
          <a:p>
            <a:r>
              <a:rPr kumimoji="1" lang="en-US" altLang="zh-CN" dirty="0"/>
              <a:t>Phase2-UmsProcessModule</a:t>
            </a:r>
            <a:endParaRPr kumimoji="1" lang="zh-CN" altLang="en-US" dirty="0"/>
          </a:p>
        </p:txBody>
      </p:sp>
      <p:sp>
        <p:nvSpPr>
          <p:cNvPr id="3" name="内容占位符 2">
            <a:extLst>
              <a:ext uri="{FF2B5EF4-FFF2-40B4-BE49-F238E27FC236}">
                <a16:creationId xmlns:a16="http://schemas.microsoft.com/office/drawing/2014/main" id="{FE07A1FD-604E-A845-97D4-3F7B50345125}"/>
              </a:ext>
            </a:extLst>
          </p:cNvPr>
          <p:cNvSpPr>
            <a:spLocks noGrp="1"/>
          </p:cNvSpPr>
          <p:nvPr>
            <p:ph idx="1"/>
          </p:nvPr>
        </p:nvSpPr>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作用：获取自然结果中用户</a:t>
            </a:r>
            <a:r>
              <a:rPr kumimoji="1" lang="en-US" altLang="zh-CN" dirty="0"/>
              <a:t>attention</a:t>
            </a:r>
            <a:r>
              <a:rPr kumimoji="1" lang="zh-CN" altLang="en-US" dirty="0"/>
              <a:t>信息</a:t>
            </a:r>
            <a:endParaRPr kumimoji="1" lang="en-US" altLang="zh-CN" dirty="0"/>
          </a:p>
          <a:p>
            <a:endParaRPr kumimoji="1" lang="en-US" altLang="zh-CN" dirty="0"/>
          </a:p>
          <a:p>
            <a:pPr>
              <a:buSzPct val="100000"/>
              <a:buFont typeface="Wingdings" pitchFamily="2" charset="2"/>
              <a:buChar char="Ø"/>
            </a:pPr>
            <a:r>
              <a:rPr kumimoji="1" lang="en-US" altLang="zh-CN" dirty="0" err="1"/>
              <a:t>Prepare_request</a:t>
            </a:r>
            <a:r>
              <a:rPr kumimoji="1" lang="zh-CN" altLang="en-US" dirty="0"/>
              <a:t>输入：</a:t>
            </a:r>
            <a:endParaRPr kumimoji="1" lang="en-US" altLang="zh-CN" dirty="0"/>
          </a:p>
          <a:p>
            <a:pPr lvl="1">
              <a:buSzPct val="120000"/>
              <a:buFont typeface="Wingdings" pitchFamily="2" charset="2"/>
              <a:buChar char="l"/>
            </a:pPr>
            <a:r>
              <a:rPr kumimoji="1" lang="en-US" altLang="zh-CN" dirty="0" err="1"/>
              <a:t>App:cuid+uid</a:t>
            </a:r>
            <a:endParaRPr kumimoji="1" lang="en-US" altLang="zh-CN" dirty="0"/>
          </a:p>
          <a:p>
            <a:pPr lvl="1">
              <a:buSzPct val="120000"/>
              <a:buFont typeface="Wingdings" pitchFamily="2" charset="2"/>
              <a:buChar char="l"/>
            </a:pPr>
            <a:r>
              <a:rPr kumimoji="1" lang="en-US" altLang="zh-CN" dirty="0" err="1"/>
              <a:t>Wise:baiduid+uid</a:t>
            </a:r>
            <a:endParaRPr kumimoji="1" lang="en-US" altLang="zh-CN" dirty="0"/>
          </a:p>
          <a:p>
            <a:pPr lvl="1"/>
            <a:endParaRPr kumimoji="1" lang="en-US" altLang="zh-CN" dirty="0"/>
          </a:p>
          <a:p>
            <a:pPr>
              <a:buSzPct val="100000"/>
              <a:buFont typeface="Wingdings" pitchFamily="2" charset="2"/>
              <a:buChar char="Ø"/>
            </a:pPr>
            <a:r>
              <a:rPr kumimoji="1" lang="en-US" altLang="zh-CN" dirty="0" err="1"/>
              <a:t>Handle_response</a:t>
            </a:r>
            <a:r>
              <a:rPr kumimoji="1" lang="zh-CN" altLang="en-US" dirty="0"/>
              <a:t>返回：</a:t>
            </a:r>
            <a:endParaRPr kumimoji="1" lang="en-US" altLang="zh-CN" dirty="0"/>
          </a:p>
          <a:p>
            <a:pPr lvl="1">
              <a:buSzPct val="120000"/>
              <a:buFont typeface="Wingdings" pitchFamily="2" charset="2"/>
              <a:buChar char="l"/>
            </a:pPr>
            <a:r>
              <a:rPr kumimoji="1" lang="en-US" altLang="zh-CN" dirty="0" err="1"/>
              <a:t>Attention_short</a:t>
            </a:r>
            <a:r>
              <a:rPr kumimoji="1" lang="zh-CN" altLang="en-US" dirty="0"/>
              <a:t>（短期兴趣），</a:t>
            </a:r>
            <a:r>
              <a:rPr kumimoji="1" lang="en-US" altLang="zh-CN" dirty="0" err="1"/>
              <a:t>Attention_statics</a:t>
            </a:r>
            <a:r>
              <a:rPr kumimoji="1" lang="zh-CN" altLang="en-US" dirty="0"/>
              <a:t>（长期兴趣）</a:t>
            </a:r>
            <a:endParaRPr kumimoji="1" lang="en-US" altLang="zh-CN" dirty="0"/>
          </a:p>
          <a:p>
            <a:pPr lvl="1">
              <a:buSzPct val="120000"/>
              <a:buFont typeface="Wingdings" pitchFamily="2" charset="2"/>
              <a:buChar char="l"/>
            </a:pPr>
            <a:r>
              <a:rPr kumimoji="1" lang="en-US" altLang="zh-CN" dirty="0" err="1"/>
              <a:t>Primary_category</a:t>
            </a:r>
            <a:r>
              <a:rPr kumimoji="1" lang="zh-CN" altLang="en-US" dirty="0"/>
              <a:t>，</a:t>
            </a:r>
            <a:r>
              <a:rPr kumimoji="1" lang="en-US" altLang="zh-CN" dirty="0" err="1"/>
              <a:t>secondary_category</a:t>
            </a:r>
            <a:endParaRPr kumimoji="1" lang="en-US" altLang="zh-CN" dirty="0"/>
          </a:p>
          <a:p>
            <a:pPr lvl="1">
              <a:buSzPct val="120000"/>
              <a:buFont typeface="Wingdings" pitchFamily="2" charset="2"/>
              <a:buChar char="l"/>
            </a:pPr>
            <a:r>
              <a:rPr kumimoji="1" lang="en-US" altLang="zh-CN" dirty="0" err="1"/>
              <a:t>Attention_video</a:t>
            </a:r>
            <a:r>
              <a:rPr kumimoji="1" lang="zh-CN" altLang="en-US" dirty="0"/>
              <a:t>，</a:t>
            </a:r>
            <a:r>
              <a:rPr kumimoji="1" lang="en-US" altLang="zh-CN" dirty="0" err="1"/>
              <a:t>video_category</a:t>
            </a:r>
            <a:endParaRPr kumimoji="1" lang="zh-CN" altLang="en-US" dirty="0"/>
          </a:p>
        </p:txBody>
      </p:sp>
    </p:spTree>
    <p:extLst>
      <p:ext uri="{BB962C8B-B14F-4D97-AF65-F5344CB8AC3E}">
        <p14:creationId xmlns:p14="http://schemas.microsoft.com/office/powerpoint/2010/main" val="3832916737"/>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D6CE7-12FA-FA40-A747-810C8A36E52E}"/>
              </a:ext>
            </a:extLst>
          </p:cNvPr>
          <p:cNvSpPr>
            <a:spLocks noGrp="1"/>
          </p:cNvSpPr>
          <p:nvPr>
            <p:ph type="title"/>
          </p:nvPr>
        </p:nvSpPr>
        <p:spPr/>
        <p:txBody>
          <a:bodyPr/>
          <a:lstStyle/>
          <a:p>
            <a:r>
              <a:rPr kumimoji="1" lang="en-US" altLang="zh-CN" dirty="0"/>
              <a:t>Phase3-GoldengateProcessModule</a:t>
            </a:r>
            <a:endParaRPr kumimoji="1" lang="zh-CN" altLang="en-US" dirty="0"/>
          </a:p>
        </p:txBody>
      </p:sp>
      <p:sp>
        <p:nvSpPr>
          <p:cNvPr id="3" name="内容占位符 2">
            <a:extLst>
              <a:ext uri="{FF2B5EF4-FFF2-40B4-BE49-F238E27FC236}">
                <a16:creationId xmlns:a16="http://schemas.microsoft.com/office/drawing/2014/main" id="{F5F91720-EC09-E245-BEEE-918D15A3F89B}"/>
              </a:ext>
            </a:extLst>
          </p:cNvPr>
          <p:cNvSpPr>
            <a:spLocks noGrp="1"/>
          </p:cNvSpPr>
          <p:nvPr>
            <p:ph idx="1"/>
          </p:nvPr>
        </p:nvSpPr>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作用：没有</a:t>
            </a:r>
            <a:r>
              <a:rPr kumimoji="1" lang="en-US" altLang="zh-CN" dirty="0"/>
              <a:t>query</a:t>
            </a:r>
            <a:r>
              <a:rPr kumimoji="1" lang="en-US" altLang="zh-CN" dirty="0">
                <a:sym typeface="Wingdings" pitchFamily="2" charset="2"/>
              </a:rPr>
              <a:t></a:t>
            </a:r>
            <a:r>
              <a:rPr kumimoji="1" lang="zh-CN" altLang="en-US" dirty="0">
                <a:sym typeface="Wingdings" pitchFamily="2" charset="2"/>
              </a:rPr>
              <a:t>创造</a:t>
            </a:r>
            <a:r>
              <a:rPr kumimoji="1" lang="en-US" altLang="zh-CN" dirty="0">
                <a:sym typeface="Wingdings" pitchFamily="2" charset="2"/>
              </a:rPr>
              <a:t>query</a:t>
            </a:r>
            <a:r>
              <a:rPr kumimoji="1" lang="zh-CN" altLang="en-US" dirty="0">
                <a:sym typeface="Wingdings" pitchFamily="2" charset="2"/>
              </a:rPr>
              <a:t>，有</a:t>
            </a:r>
            <a:r>
              <a:rPr kumimoji="1" lang="en-US" altLang="zh-CN" dirty="0">
                <a:sym typeface="Wingdings" pitchFamily="2" charset="2"/>
              </a:rPr>
              <a:t>query</a:t>
            </a:r>
            <a:r>
              <a:rPr kumimoji="1" lang="zh-CN" altLang="en-US" dirty="0">
                <a:sym typeface="Wingdings" pitchFamily="2" charset="2"/>
              </a:rPr>
              <a:t>扩展</a:t>
            </a:r>
            <a:r>
              <a:rPr kumimoji="1" lang="en-US" altLang="zh-CN" dirty="0">
                <a:sym typeface="Wingdings" pitchFamily="2" charset="2"/>
              </a:rPr>
              <a:t>query</a:t>
            </a:r>
          </a:p>
          <a:p>
            <a:pPr>
              <a:buSzPct val="100000"/>
              <a:buFont typeface="Wingdings" pitchFamily="2" charset="2"/>
              <a:buChar char="Ø"/>
            </a:pPr>
            <a:r>
              <a:rPr kumimoji="1" lang="en-US" altLang="zh-CN" dirty="0">
                <a:sym typeface="Wingdings" pitchFamily="2" charset="2"/>
              </a:rPr>
              <a:t>Jinmen</a:t>
            </a:r>
            <a:r>
              <a:rPr kumimoji="1" lang="zh-CN" altLang="en-US" dirty="0">
                <a:sym typeface="Wingdings" pitchFamily="2" charset="2"/>
              </a:rPr>
              <a:t>：</a:t>
            </a:r>
            <a:r>
              <a:rPr kumimoji="1" lang="en-US" altLang="zh-CN" dirty="0">
                <a:sym typeface="Wingdings" pitchFamily="2" charset="2"/>
              </a:rPr>
              <a:t>query</a:t>
            </a:r>
            <a:r>
              <a:rPr kumimoji="1" lang="zh-CN" altLang="en-US" dirty="0">
                <a:sym typeface="Wingdings" pitchFamily="2" charset="2"/>
              </a:rPr>
              <a:t>在线推荐平台，基于用户意图推荐</a:t>
            </a:r>
            <a:r>
              <a:rPr kumimoji="1" lang="en-US" altLang="zh-CN" dirty="0">
                <a:sym typeface="Wingdings" pitchFamily="2" charset="2"/>
              </a:rPr>
              <a:t>query</a:t>
            </a:r>
          </a:p>
          <a:p>
            <a:endParaRPr kumimoji="1" lang="en-US" altLang="zh-CN" dirty="0">
              <a:sym typeface="Wingdings" pitchFamily="2" charset="2"/>
            </a:endParaRPr>
          </a:p>
          <a:p>
            <a:pPr>
              <a:buSzPct val="100000"/>
              <a:buFont typeface="Wingdings" pitchFamily="2" charset="2"/>
              <a:buChar char="Ø"/>
            </a:pPr>
            <a:r>
              <a:rPr kumimoji="1" lang="en-US" altLang="zh-CN" dirty="0" err="1"/>
              <a:t>Prepare_quest</a:t>
            </a:r>
            <a:r>
              <a:rPr kumimoji="1" lang="zh-CN" altLang="en-US" dirty="0"/>
              <a:t>输入：</a:t>
            </a:r>
            <a:endParaRPr kumimoji="1" lang="en-US" altLang="zh-CN" dirty="0"/>
          </a:p>
          <a:p>
            <a:pPr lvl="1">
              <a:buSzPct val="120000"/>
              <a:buFont typeface="Wingdings" pitchFamily="2" charset="2"/>
              <a:buChar char="l"/>
            </a:pPr>
            <a:r>
              <a:rPr kumimoji="1" lang="en-US" altLang="zh-CN" dirty="0" err="1"/>
              <a:t>Searchid</a:t>
            </a:r>
            <a:r>
              <a:rPr kumimoji="1" lang="en-US" altLang="zh-CN" dirty="0"/>
              <a:t>, </a:t>
            </a:r>
            <a:r>
              <a:rPr kumimoji="1" lang="en-US" altLang="zh-CN" dirty="0" err="1"/>
              <a:t>src_list</a:t>
            </a:r>
            <a:r>
              <a:rPr kumimoji="1" lang="en-US" altLang="zh-CN" dirty="0"/>
              <a:t>, </a:t>
            </a:r>
            <a:r>
              <a:rPr kumimoji="1" lang="en-US" altLang="zh-CN" dirty="0" err="1"/>
              <a:t>flow_tag</a:t>
            </a:r>
            <a:endParaRPr kumimoji="1" lang="en-US" altLang="zh-CN" dirty="0"/>
          </a:p>
          <a:p>
            <a:pPr lvl="1">
              <a:buSzPct val="120000"/>
              <a:buFont typeface="Wingdings" pitchFamily="2" charset="2"/>
              <a:buChar char="l"/>
            </a:pPr>
            <a:r>
              <a:rPr kumimoji="1" lang="en-US" altLang="zh-CN" dirty="0" err="1"/>
              <a:t>upin_profile_tag</a:t>
            </a:r>
            <a:endParaRPr kumimoji="1" lang="en-US" altLang="zh-CN" dirty="0"/>
          </a:p>
          <a:p>
            <a:pPr lvl="1">
              <a:buSzPct val="120000"/>
              <a:buFont typeface="Wingdings" pitchFamily="2" charset="2"/>
              <a:buChar char="l"/>
            </a:pPr>
            <a:r>
              <a:rPr kumimoji="1" lang="en-US" altLang="zh-CN" dirty="0" err="1"/>
              <a:t>aspreq_info</a:t>
            </a:r>
            <a:r>
              <a:rPr kumimoji="1" lang="zh-CN" altLang="en-US" dirty="0"/>
              <a:t>（上游透传的用户请求信息）</a:t>
            </a:r>
            <a:endParaRPr kumimoji="1" lang="en-US" altLang="zh-CN" dirty="0"/>
          </a:p>
          <a:p>
            <a:pPr lvl="1">
              <a:buSzPct val="120000"/>
              <a:buFont typeface="Wingdings" pitchFamily="2" charset="2"/>
              <a:buChar char="l"/>
            </a:pPr>
            <a:r>
              <a:rPr kumimoji="1" lang="en-US" altLang="zh-CN" dirty="0"/>
              <a:t>Attention</a:t>
            </a:r>
            <a:r>
              <a:rPr kumimoji="1" lang="zh-CN" altLang="en-US" dirty="0"/>
              <a:t>（</a:t>
            </a:r>
            <a:r>
              <a:rPr kumimoji="1" lang="en-US" altLang="zh-CN" dirty="0"/>
              <a:t>page attention, short attention</a:t>
            </a:r>
            <a:r>
              <a:rPr kumimoji="1" lang="zh-CN" altLang="en-US" dirty="0"/>
              <a:t>（</a:t>
            </a:r>
            <a:r>
              <a:rPr kumimoji="1" lang="en-US" altLang="zh-CN" dirty="0"/>
              <a:t>ums</a:t>
            </a:r>
            <a:r>
              <a:rPr kumimoji="1" lang="zh-CN" altLang="en-US" dirty="0"/>
              <a:t>的返回结果））</a:t>
            </a:r>
            <a:endParaRPr kumimoji="1" lang="en-US" altLang="zh-CN" dirty="0"/>
          </a:p>
          <a:p>
            <a:pPr>
              <a:buSzPct val="100000"/>
              <a:buFont typeface="Wingdings" pitchFamily="2" charset="2"/>
              <a:buChar char="Ø"/>
            </a:pPr>
            <a:r>
              <a:rPr kumimoji="1" lang="en-US" altLang="zh-CN" dirty="0" err="1"/>
              <a:t>Handle_response</a:t>
            </a:r>
            <a:r>
              <a:rPr kumimoji="1" lang="zh-CN" altLang="en-US" dirty="0"/>
              <a:t>返回信息：</a:t>
            </a:r>
            <a:endParaRPr kumimoji="1" lang="en-US" altLang="zh-CN" dirty="0"/>
          </a:p>
          <a:p>
            <a:pPr lvl="1">
              <a:buSzPct val="120000"/>
              <a:buFont typeface="Wingdings" pitchFamily="2" charset="2"/>
              <a:buChar char="l"/>
            </a:pPr>
            <a:r>
              <a:rPr kumimoji="1" lang="zh-CN" altLang="en-US" dirty="0"/>
              <a:t>返回结果解析道</a:t>
            </a:r>
            <a:r>
              <a:rPr kumimoji="1" lang="en-US" altLang="zh-CN" dirty="0" err="1"/>
              <a:t>intent_query</a:t>
            </a:r>
            <a:r>
              <a:rPr kumimoji="1" lang="zh-CN" altLang="en-US" dirty="0"/>
              <a:t>中</a:t>
            </a:r>
            <a:endParaRPr kumimoji="1" lang="en-US" altLang="zh-CN" dirty="0"/>
          </a:p>
          <a:p>
            <a:pPr lvl="1">
              <a:buSzPct val="120000"/>
              <a:buFont typeface="Wingdings" pitchFamily="2" charset="2"/>
              <a:buChar char="l"/>
            </a:pPr>
            <a:r>
              <a:rPr kumimoji="1" lang="zh-CN" altLang="en-US" dirty="0"/>
              <a:t>存储在</a:t>
            </a:r>
            <a:r>
              <a:rPr kumimoji="1" lang="en-US" altLang="zh-CN" dirty="0" err="1"/>
              <a:t>query_vec</a:t>
            </a:r>
            <a:r>
              <a:rPr kumimoji="1" lang="en-US" altLang="zh-CN" dirty="0"/>
              <a:t>, </a:t>
            </a:r>
            <a:r>
              <a:rPr kumimoji="1" lang="en-US" altLang="zh-CN" dirty="0" err="1"/>
              <a:t>query_mining_vec</a:t>
            </a:r>
            <a:r>
              <a:rPr kumimoji="1" lang="en-US" altLang="zh-CN" dirty="0"/>
              <a:t>,</a:t>
            </a:r>
            <a:endParaRPr kumimoji="1" lang="zh-CN" altLang="en-US" dirty="0"/>
          </a:p>
        </p:txBody>
      </p:sp>
    </p:spTree>
    <p:extLst>
      <p:ext uri="{BB962C8B-B14F-4D97-AF65-F5344CB8AC3E}">
        <p14:creationId xmlns:p14="http://schemas.microsoft.com/office/powerpoint/2010/main" val="836224560"/>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F1AE9-7719-9243-B4E3-26ABE2FBEAD9}"/>
              </a:ext>
            </a:extLst>
          </p:cNvPr>
          <p:cNvSpPr>
            <a:spLocks noGrp="1"/>
          </p:cNvSpPr>
          <p:nvPr>
            <p:ph type="title"/>
          </p:nvPr>
        </p:nvSpPr>
        <p:spPr/>
        <p:txBody>
          <a:bodyPr/>
          <a:lstStyle/>
          <a:p>
            <a:r>
              <a:rPr kumimoji="1" lang="en-US" altLang="zh-CN" dirty="0"/>
              <a:t>Phase3-FeedbesFlowqModule</a:t>
            </a:r>
            <a:endParaRPr kumimoji="1" lang="zh-CN" altLang="en-US" dirty="0"/>
          </a:p>
        </p:txBody>
      </p:sp>
      <p:sp>
        <p:nvSpPr>
          <p:cNvPr id="3" name="内容占位符 2">
            <a:extLst>
              <a:ext uri="{FF2B5EF4-FFF2-40B4-BE49-F238E27FC236}">
                <a16:creationId xmlns:a16="http://schemas.microsoft.com/office/drawing/2014/main" id="{48FA9E1E-BB24-AF47-9572-1EDF6CFB8809}"/>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a:t>
            </a:r>
            <a:r>
              <a:rPr kumimoji="1" lang="en-US" altLang="zh-CN" dirty="0" err="1"/>
              <a:t>bes</a:t>
            </a:r>
            <a:r>
              <a:rPr kumimoji="1" lang="zh-CN" altLang="en-US" dirty="0"/>
              <a:t>流量质量评估</a:t>
            </a:r>
            <a:endParaRPr kumimoji="1" lang="en-US" altLang="zh-CN" dirty="0"/>
          </a:p>
          <a:p>
            <a:endParaRPr kumimoji="1" lang="en-US" altLang="zh-CN" dirty="0"/>
          </a:p>
          <a:p>
            <a:pPr>
              <a:buSzPct val="100000"/>
              <a:buFont typeface="Wingdings" pitchFamily="2" charset="2"/>
              <a:buChar char="Ø"/>
            </a:pPr>
            <a:r>
              <a:rPr kumimoji="1" lang="zh-CN" altLang="en-US" dirty="0"/>
              <a:t>访问观星，获得</a:t>
            </a:r>
            <a:r>
              <a:rPr kumimoji="1" lang="en-US" altLang="zh-CN" dirty="0" err="1"/>
              <a:t>flowq</a:t>
            </a:r>
            <a:r>
              <a:rPr kumimoji="1" lang="zh-CN" altLang="en-US" dirty="0"/>
              <a:t>流量打分</a:t>
            </a:r>
            <a:endParaRPr kumimoji="1" lang="en-US" altLang="zh-CN" dirty="0"/>
          </a:p>
          <a:p>
            <a:pPr>
              <a:buSzPct val="100000"/>
              <a:buFont typeface="Wingdings" pitchFamily="2" charset="2"/>
              <a:buChar char="Ø"/>
            </a:pPr>
            <a:r>
              <a:rPr kumimoji="1" lang="en-US" altLang="zh-CN" dirty="0" err="1"/>
              <a:t>partition_q_value</a:t>
            </a:r>
            <a:r>
              <a:rPr kumimoji="1" lang="zh-CN" altLang="en-US" dirty="0"/>
              <a:t>：根据离线计算出的动态阈值对</a:t>
            </a:r>
            <a:r>
              <a:rPr kumimoji="1" lang="en-US" altLang="zh-CN" dirty="0"/>
              <a:t>q</a:t>
            </a:r>
            <a:r>
              <a:rPr kumimoji="1" lang="zh-CN" altLang="en-US" dirty="0"/>
              <a:t>值进行划分</a:t>
            </a:r>
            <a:endParaRPr kumimoji="1" lang="en-US" altLang="zh-CN" dirty="0"/>
          </a:p>
          <a:p>
            <a:pPr>
              <a:buSzPct val="100000"/>
              <a:buFont typeface="Wingdings" pitchFamily="2" charset="2"/>
              <a:buChar char="Ø"/>
            </a:pPr>
            <a:r>
              <a:rPr kumimoji="1" lang="en-US" altLang="zh-CN" dirty="0" err="1"/>
              <a:t>protect_bes_media</a:t>
            </a:r>
            <a:r>
              <a:rPr kumimoji="1" lang="zh-CN" altLang="en-US" dirty="0"/>
              <a:t>：对特定媒体进行保护</a:t>
            </a:r>
            <a:endParaRPr kumimoji="1" lang="en-US" altLang="zh-CN" dirty="0"/>
          </a:p>
          <a:p>
            <a:pPr>
              <a:buSzPct val="100000"/>
              <a:buFont typeface="Wingdings" pitchFamily="2" charset="2"/>
              <a:buChar char="Ø"/>
            </a:pPr>
            <a:r>
              <a:rPr kumimoji="1" lang="en-US" altLang="zh-CN" dirty="0" err="1"/>
              <a:t>parse_strategy_tag</a:t>
            </a:r>
            <a:r>
              <a:rPr kumimoji="1" lang="zh-CN" altLang="en-US" dirty="0"/>
              <a:t>：根据</a:t>
            </a:r>
            <a:r>
              <a:rPr kumimoji="1" lang="en-US" altLang="zh-CN" dirty="0" err="1"/>
              <a:t>bes_stra</a:t>
            </a:r>
            <a:r>
              <a:rPr kumimoji="1" lang="zh-CN" altLang="en-US" dirty="0"/>
              <a:t>解析降级配置</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338131950"/>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583B4-BCF4-344E-9498-0D9E76C8E11C}"/>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37D2B0CC-E7C8-AE4F-8E9B-8B6CE8D97313}"/>
              </a:ext>
            </a:extLst>
          </p:cNvPr>
          <p:cNvSpPr>
            <a:spLocks noGrp="1"/>
          </p:cNvSpPr>
          <p:nvPr>
            <p:ph idx="1"/>
          </p:nvPr>
        </p:nvSpPr>
        <p:spPr/>
        <p:txBody>
          <a:bodyPr/>
          <a:lstStyle/>
          <a:p>
            <a:pPr>
              <a:buSzPct val="100000"/>
              <a:buFont typeface="Wingdings" pitchFamily="2" charset="2"/>
              <a:buChar char="Ø"/>
            </a:pPr>
            <a:r>
              <a:rPr kumimoji="1" lang="zh-CN" altLang="en-US" dirty="0"/>
              <a:t>原生广告业务结构</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a:t>Remix</a:t>
            </a:r>
            <a:r>
              <a:rPr kumimoji="1" lang="zh-CN" altLang="en-US" dirty="0"/>
              <a:t>框架简介</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Feedas</a:t>
            </a:r>
            <a:r>
              <a:rPr kumimoji="1" lang="zh-CN" altLang="en-US" dirty="0"/>
              <a:t>模块</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a:t>Q&amp;A</a:t>
            </a:r>
            <a:endParaRPr kumimoji="1" lang="zh-CN" altLang="en-US" dirty="0"/>
          </a:p>
        </p:txBody>
      </p:sp>
    </p:spTree>
    <p:extLst>
      <p:ext uri="{BB962C8B-B14F-4D97-AF65-F5344CB8AC3E}">
        <p14:creationId xmlns:p14="http://schemas.microsoft.com/office/powerpoint/2010/main" val="3501680981"/>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3DE88-EC03-484A-8C6A-0367862C2F74}"/>
              </a:ext>
            </a:extLst>
          </p:cNvPr>
          <p:cNvSpPr>
            <a:spLocks noGrp="1"/>
          </p:cNvSpPr>
          <p:nvPr>
            <p:ph type="title"/>
          </p:nvPr>
        </p:nvSpPr>
        <p:spPr/>
        <p:txBody>
          <a:bodyPr/>
          <a:lstStyle/>
          <a:p>
            <a:r>
              <a:rPr kumimoji="1" lang="en-US" altLang="zh-CN" dirty="0"/>
              <a:t>Phase3-UserEmbeddingProcessModule</a:t>
            </a:r>
            <a:endParaRPr kumimoji="1" lang="zh-CN" altLang="en-US" dirty="0"/>
          </a:p>
        </p:txBody>
      </p:sp>
      <p:sp>
        <p:nvSpPr>
          <p:cNvPr id="3" name="内容占位符 2">
            <a:extLst>
              <a:ext uri="{FF2B5EF4-FFF2-40B4-BE49-F238E27FC236}">
                <a16:creationId xmlns:a16="http://schemas.microsoft.com/office/drawing/2014/main" id="{FB8E0085-2EE6-A94F-9E7A-F840DE3AE8F0}"/>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作用：获取用户特征向量</a:t>
            </a:r>
            <a:endParaRPr kumimoji="1" lang="en-US" altLang="zh-CN" dirty="0"/>
          </a:p>
          <a:p>
            <a:endParaRPr kumimoji="1" lang="en-US" altLang="zh-CN" dirty="0"/>
          </a:p>
          <a:p>
            <a:endParaRPr kumimoji="1" lang="en-US" altLang="zh-CN" dirty="0"/>
          </a:p>
          <a:p>
            <a:pPr>
              <a:buSzPct val="100000"/>
              <a:buFont typeface="Wingdings" pitchFamily="2" charset="2"/>
              <a:buChar char="Ø"/>
            </a:pPr>
            <a:r>
              <a:rPr kumimoji="1" lang="zh-CN" altLang="en-US" dirty="0"/>
              <a:t>访问观星：</a:t>
            </a:r>
            <a:r>
              <a:rPr kumimoji="1" lang="en-US" altLang="zh-CN" dirty="0" err="1"/>
              <a:t>user_embedding_phase</a:t>
            </a:r>
            <a:endParaRPr kumimoji="1" lang="en-US" altLang="zh-CN" dirty="0"/>
          </a:p>
          <a:p>
            <a:pPr lvl="1">
              <a:buSzPct val="120000"/>
              <a:buFont typeface="Wingdings" pitchFamily="2" charset="2"/>
              <a:buChar char="l"/>
            </a:pPr>
            <a:r>
              <a:rPr kumimoji="1" lang="zh-CN" altLang="en-US" dirty="0"/>
              <a:t>得到用户特征向量：</a:t>
            </a:r>
            <a:r>
              <a:rPr kumimoji="1" lang="en-US" altLang="zh-CN" dirty="0" err="1"/>
              <a:t>feeduserq</a:t>
            </a:r>
            <a:r>
              <a:rPr kumimoji="1" lang="zh-CN" altLang="en-US" dirty="0"/>
              <a:t>，</a:t>
            </a:r>
            <a:r>
              <a:rPr kumimoji="1" lang="en-US" altLang="zh-CN" dirty="0" err="1"/>
              <a:t>feedannq</a:t>
            </a:r>
            <a:r>
              <a:rPr kumimoji="1" lang="zh-CN" altLang="en-US" dirty="0"/>
              <a:t>等</a:t>
            </a:r>
            <a:endParaRPr kumimoji="1" lang="en-US" altLang="zh-CN" dirty="0"/>
          </a:p>
          <a:p>
            <a:pPr lvl="1">
              <a:buSzPct val="120000"/>
              <a:buFont typeface="Wingdings" pitchFamily="2" charset="2"/>
              <a:buChar char="l"/>
            </a:pPr>
            <a:r>
              <a:rPr kumimoji="1" lang="zh-CN" altLang="en-US" dirty="0"/>
              <a:t>用于之后的</a:t>
            </a:r>
            <a:r>
              <a:rPr kumimoji="1" lang="en-US" altLang="zh-CN" dirty="0" err="1"/>
              <a:t>bs</a:t>
            </a:r>
            <a:r>
              <a:rPr kumimoji="1" lang="zh-CN" altLang="en-US" dirty="0"/>
              <a:t>广告召回等模型</a:t>
            </a:r>
            <a:endParaRPr kumimoji="1" lang="en-US" altLang="zh-CN" dirty="0"/>
          </a:p>
        </p:txBody>
      </p:sp>
    </p:spTree>
    <p:extLst>
      <p:ext uri="{BB962C8B-B14F-4D97-AF65-F5344CB8AC3E}">
        <p14:creationId xmlns:p14="http://schemas.microsoft.com/office/powerpoint/2010/main" val="2641858842"/>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221CD-F18B-144B-83B6-DA87EDF54064}"/>
              </a:ext>
            </a:extLst>
          </p:cNvPr>
          <p:cNvSpPr>
            <a:spLocks noGrp="1"/>
          </p:cNvSpPr>
          <p:nvPr>
            <p:ph type="title"/>
          </p:nvPr>
        </p:nvSpPr>
        <p:spPr/>
        <p:txBody>
          <a:bodyPr/>
          <a:lstStyle/>
          <a:p>
            <a:r>
              <a:rPr kumimoji="1" lang="en-US" altLang="zh-CN" dirty="0"/>
              <a:t>Phase3-SearchkeywordProcessModule</a:t>
            </a:r>
            <a:endParaRPr kumimoji="1" lang="zh-CN" altLang="en-US" dirty="0"/>
          </a:p>
        </p:txBody>
      </p:sp>
      <p:sp>
        <p:nvSpPr>
          <p:cNvPr id="3" name="内容占位符 2">
            <a:extLst>
              <a:ext uri="{FF2B5EF4-FFF2-40B4-BE49-F238E27FC236}">
                <a16:creationId xmlns:a16="http://schemas.microsoft.com/office/drawing/2014/main" id="{43EA8FBA-A833-8A4D-8246-94E55433B49E}"/>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a:t>
            </a:r>
            <a:r>
              <a:rPr kumimoji="1" lang="en-US" altLang="zh-CN" dirty="0"/>
              <a:t>query</a:t>
            </a:r>
            <a:r>
              <a:rPr kumimoji="1" lang="zh-CN" altLang="en-US" dirty="0"/>
              <a:t>扩展，白盒过滤</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Handle_data</a:t>
            </a:r>
            <a:r>
              <a:rPr kumimoji="1" lang="zh-CN" altLang="en-US" dirty="0"/>
              <a:t>：</a:t>
            </a:r>
            <a:endParaRPr kumimoji="1" lang="en-US" altLang="zh-CN" dirty="0"/>
          </a:p>
          <a:p>
            <a:pPr>
              <a:buSzPct val="100000"/>
              <a:buFont typeface="Wingdings" pitchFamily="2" charset="2"/>
              <a:buChar char="Ø"/>
            </a:pPr>
            <a:r>
              <a:rPr kumimoji="1" lang="en-US" altLang="zh-CN" dirty="0" err="1"/>
              <a:t>Fill_search_query</a:t>
            </a:r>
            <a:r>
              <a:rPr kumimoji="1" lang="zh-CN" altLang="en-US" dirty="0"/>
              <a:t>：</a:t>
            </a:r>
            <a:endParaRPr kumimoji="1" lang="en-US" altLang="zh-CN" dirty="0"/>
          </a:p>
          <a:p>
            <a:pPr lvl="1">
              <a:buSzPct val="120000"/>
              <a:buFont typeface="Wingdings" pitchFamily="2" charset="2"/>
              <a:buChar char="l"/>
            </a:pPr>
            <a:r>
              <a:rPr kumimoji="1" lang="zh-CN" altLang="en-US" dirty="0"/>
              <a:t>获取</a:t>
            </a:r>
            <a:r>
              <a:rPr kumimoji="1" lang="en-US" altLang="zh-CN" dirty="0" err="1"/>
              <a:t>upin</a:t>
            </a:r>
            <a:r>
              <a:rPr kumimoji="1" lang="zh-CN" altLang="en-US" dirty="0"/>
              <a:t>最近</a:t>
            </a:r>
            <a:r>
              <a:rPr kumimoji="1" lang="en-US" altLang="zh-CN" dirty="0"/>
              <a:t>8</a:t>
            </a:r>
            <a:r>
              <a:rPr kumimoji="1" lang="zh-CN" altLang="en-US" dirty="0"/>
              <a:t>小时的</a:t>
            </a:r>
            <a:r>
              <a:rPr kumimoji="1" lang="en-US" altLang="zh-CN" dirty="0"/>
              <a:t>session</a:t>
            </a:r>
            <a:r>
              <a:rPr kumimoji="1" lang="zh-CN" altLang="en-US" dirty="0"/>
              <a:t>数据，</a:t>
            </a:r>
            <a:r>
              <a:rPr kumimoji="1" lang="en-US" altLang="zh-CN" dirty="0"/>
              <a:t>7</a:t>
            </a:r>
            <a:r>
              <a:rPr kumimoji="1" lang="zh-CN" altLang="en-US" dirty="0"/>
              <a:t>天的搜索</a:t>
            </a:r>
            <a:r>
              <a:rPr kumimoji="1" lang="en-US" altLang="zh-CN" dirty="0"/>
              <a:t>query</a:t>
            </a:r>
            <a:r>
              <a:rPr kumimoji="1" lang="zh-CN" altLang="en-US" dirty="0"/>
              <a:t>，</a:t>
            </a:r>
            <a:r>
              <a:rPr kumimoji="1" lang="en-US" altLang="zh-CN" dirty="0"/>
              <a:t>kaiwu30</a:t>
            </a:r>
            <a:r>
              <a:rPr kumimoji="1" lang="zh-CN" altLang="en-US" dirty="0"/>
              <a:t>天的</a:t>
            </a:r>
            <a:r>
              <a:rPr kumimoji="1" lang="en-US" altLang="zh-CN" dirty="0"/>
              <a:t>query</a:t>
            </a:r>
            <a:r>
              <a:rPr kumimoji="1" lang="zh-CN" altLang="en-US" dirty="0"/>
              <a:t>作为精确的关键词</a:t>
            </a:r>
            <a:endParaRPr kumimoji="1" lang="en-US" altLang="zh-CN" dirty="0"/>
          </a:p>
          <a:p>
            <a:pPr lvl="1">
              <a:buSzPct val="120000"/>
              <a:buFont typeface="Wingdings" pitchFamily="2" charset="2"/>
              <a:buChar char="l"/>
            </a:pPr>
            <a:r>
              <a:rPr kumimoji="1" lang="zh-CN" altLang="en-US" dirty="0"/>
              <a:t>访问</a:t>
            </a:r>
            <a:r>
              <a:rPr kumimoji="1" lang="en-US" altLang="zh-CN" dirty="0" err="1"/>
              <a:t>xbox</a:t>
            </a:r>
            <a:r>
              <a:rPr kumimoji="1" lang="zh-CN" altLang="en-US" dirty="0"/>
              <a:t>得到宽泛关键词</a:t>
            </a:r>
            <a:endParaRPr kumimoji="1" lang="en-US" altLang="zh-CN" dirty="0"/>
          </a:p>
          <a:p>
            <a:pPr>
              <a:buSzPct val="100000"/>
              <a:buFont typeface="Wingdings" pitchFamily="2" charset="2"/>
              <a:buChar char="Ø"/>
            </a:pPr>
            <a:r>
              <a:rPr kumimoji="1" lang="en-US" altLang="zh-CN" dirty="0" err="1"/>
              <a:t>Dedup_search_key_list</a:t>
            </a:r>
            <a:r>
              <a:rPr kumimoji="1" lang="zh-CN" altLang="en-US" dirty="0"/>
              <a:t>：</a:t>
            </a:r>
            <a:endParaRPr kumimoji="1" lang="en-US" altLang="zh-CN" dirty="0"/>
          </a:p>
          <a:p>
            <a:pPr lvl="1">
              <a:buSzPct val="120000"/>
              <a:buFont typeface="Wingdings" pitchFamily="2" charset="2"/>
              <a:buChar char="l"/>
            </a:pPr>
            <a:r>
              <a:rPr kumimoji="1" lang="zh-CN" altLang="en-US" dirty="0"/>
              <a:t>使用</a:t>
            </a:r>
            <a:r>
              <a:rPr kumimoji="1" lang="en-US" altLang="zh-CN" dirty="0" err="1"/>
              <a:t>upin_query_dedup_set</a:t>
            </a:r>
            <a:r>
              <a:rPr kumimoji="1" lang="zh-CN" altLang="en-US" dirty="0"/>
              <a:t>数据进行去重</a:t>
            </a:r>
            <a:endParaRPr kumimoji="1" lang="en-US" altLang="zh-CN" dirty="0"/>
          </a:p>
          <a:p>
            <a:pPr lvl="1"/>
            <a:endParaRPr kumimoji="1" lang="en-US" altLang="zh-CN" dirty="0"/>
          </a:p>
          <a:p>
            <a:pPr marL="457200" lvl="1" indent="0">
              <a:buNone/>
            </a:pPr>
            <a:endParaRPr kumimoji="1" lang="en-US" altLang="zh-CN" dirty="0"/>
          </a:p>
        </p:txBody>
      </p:sp>
    </p:spTree>
    <p:extLst>
      <p:ext uri="{BB962C8B-B14F-4D97-AF65-F5344CB8AC3E}">
        <p14:creationId xmlns:p14="http://schemas.microsoft.com/office/powerpoint/2010/main" val="3446266141"/>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051A-E241-2E46-AC94-F2BF3262441B}"/>
              </a:ext>
            </a:extLst>
          </p:cNvPr>
          <p:cNvSpPr>
            <a:spLocks noGrp="1"/>
          </p:cNvSpPr>
          <p:nvPr>
            <p:ph type="title"/>
          </p:nvPr>
        </p:nvSpPr>
        <p:spPr/>
        <p:txBody>
          <a:bodyPr/>
          <a:lstStyle/>
          <a:p>
            <a:r>
              <a:rPr kumimoji="1" lang="en-US" altLang="zh-CN" dirty="0"/>
              <a:t>Phase3-RedisProcessModule</a:t>
            </a:r>
            <a:endParaRPr kumimoji="1" lang="zh-CN" altLang="en-US" dirty="0"/>
          </a:p>
        </p:txBody>
      </p:sp>
      <p:sp>
        <p:nvSpPr>
          <p:cNvPr id="3" name="内容占位符 2">
            <a:extLst>
              <a:ext uri="{FF2B5EF4-FFF2-40B4-BE49-F238E27FC236}">
                <a16:creationId xmlns:a16="http://schemas.microsoft.com/office/drawing/2014/main" id="{49DBE96D-7A72-9846-8B58-D656BC93DD9F}"/>
              </a:ext>
            </a:extLst>
          </p:cNvPr>
          <p:cNvSpPr>
            <a:spLocks noGrp="1"/>
          </p:cNvSpPr>
          <p:nvPr>
            <p:ph idx="1"/>
          </p:nvPr>
        </p:nvSpPr>
        <p:spPr>
          <a:xfrm>
            <a:off x="609600" y="1660849"/>
            <a:ext cx="10896000" cy="4121189"/>
          </a:xfrm>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作用：从</a:t>
            </a:r>
            <a:r>
              <a:rPr kumimoji="1" lang="en-US" altLang="zh-CN" dirty="0" err="1"/>
              <a:t>redis</a:t>
            </a:r>
            <a:r>
              <a:rPr kumimoji="1" lang="zh-CN" altLang="en-US" dirty="0"/>
              <a:t>库中请求</a:t>
            </a:r>
            <a:r>
              <a:rPr kumimoji="1" lang="en-US" altLang="zh-CN" dirty="0"/>
              <a:t>attention</a:t>
            </a:r>
            <a:r>
              <a:rPr kumimoji="1" lang="zh-CN" altLang="en-US" dirty="0"/>
              <a:t>数据</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zh-CN" altLang="en-US" dirty="0"/>
              <a:t>同时解析</a:t>
            </a:r>
            <a:r>
              <a:rPr kumimoji="1" lang="en-US" altLang="zh-CN" dirty="0"/>
              <a:t>ums</a:t>
            </a:r>
            <a:r>
              <a:rPr kumimoji="1" lang="zh-CN" altLang="en-US" dirty="0"/>
              <a:t>中的返回数据与详情页的返回数据</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Handle_data</a:t>
            </a:r>
            <a:r>
              <a:rPr kumimoji="1" lang="zh-CN" altLang="en-US" dirty="0"/>
              <a:t>：</a:t>
            </a:r>
            <a:endParaRPr kumimoji="1" lang="en-US" altLang="zh-CN" dirty="0"/>
          </a:p>
          <a:p>
            <a:pPr lvl="1">
              <a:buSzPct val="120000"/>
              <a:buFont typeface="Wingdings" pitchFamily="2" charset="2"/>
              <a:buChar char="l"/>
            </a:pPr>
            <a:r>
              <a:rPr kumimoji="1" lang="zh-CN" altLang="en-US" dirty="0"/>
              <a:t>输入：</a:t>
            </a:r>
            <a:r>
              <a:rPr kumimoji="1" lang="en-US" altLang="zh-CN" dirty="0" err="1"/>
              <a:t>cuid+redis_key</a:t>
            </a:r>
            <a:endParaRPr kumimoji="1" lang="en-US" altLang="zh-CN" dirty="0"/>
          </a:p>
          <a:p>
            <a:pPr lvl="1">
              <a:buSzPct val="120000"/>
              <a:buFont typeface="Wingdings" pitchFamily="2" charset="2"/>
              <a:buChar char="l"/>
            </a:pPr>
            <a:r>
              <a:rPr kumimoji="1" lang="zh-CN" altLang="en-US" dirty="0"/>
              <a:t>输出：</a:t>
            </a:r>
            <a:r>
              <a:rPr kumimoji="1" lang="en-US" altLang="zh-CN" dirty="0" err="1"/>
              <a:t>attention_short</a:t>
            </a:r>
            <a:r>
              <a:rPr kumimoji="1" lang="en-US" altLang="zh-CN" dirty="0"/>
              <a:t>, </a:t>
            </a:r>
            <a:r>
              <a:rPr kumimoji="1" lang="en-US" altLang="zh-CN" dirty="0" err="1"/>
              <a:t>attention_statics</a:t>
            </a:r>
            <a:r>
              <a:rPr kumimoji="1" lang="en-US" altLang="zh-CN" dirty="0"/>
              <a:t>, </a:t>
            </a:r>
          </a:p>
          <a:p>
            <a:pPr lvl="1">
              <a:buSzPct val="120000"/>
              <a:buFont typeface="Wingdings" pitchFamily="2" charset="2"/>
              <a:buChar char="l"/>
            </a:pPr>
            <a:r>
              <a:rPr kumimoji="1" lang="en-US" altLang="zh-CN" dirty="0"/>
              <a:t>	       </a:t>
            </a:r>
            <a:r>
              <a:rPr kumimoji="1" lang="en-US" altLang="zh-CN" dirty="0" err="1"/>
              <a:t>primary_category</a:t>
            </a:r>
            <a:r>
              <a:rPr kumimoji="1" lang="en-US" altLang="zh-CN" dirty="0"/>
              <a:t>, </a:t>
            </a:r>
            <a:r>
              <a:rPr kumimoji="1" lang="en-US" altLang="zh-CN" dirty="0" err="1"/>
              <a:t>secondary_category</a:t>
            </a:r>
            <a:r>
              <a:rPr kumimoji="1" lang="en-US" altLang="zh-CN" dirty="0"/>
              <a:t> </a:t>
            </a:r>
            <a:r>
              <a:rPr kumimoji="1" lang="zh-CN" altLang="en-US" dirty="0"/>
              <a:t>等</a:t>
            </a:r>
            <a:endParaRPr kumimoji="1" lang="en-US" altLang="zh-CN" dirty="0"/>
          </a:p>
          <a:p>
            <a:pPr lvl="1"/>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33576095"/>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41369-A5B3-DA44-9920-1DE3508091A1}"/>
              </a:ext>
            </a:extLst>
          </p:cNvPr>
          <p:cNvSpPr>
            <a:spLocks noGrp="1"/>
          </p:cNvSpPr>
          <p:nvPr>
            <p:ph type="title"/>
          </p:nvPr>
        </p:nvSpPr>
        <p:spPr/>
        <p:txBody>
          <a:bodyPr/>
          <a:lstStyle/>
          <a:p>
            <a:r>
              <a:rPr kumimoji="1" lang="en-US" altLang="zh-CN" dirty="0"/>
              <a:t>Phase4-AnnSearchModule</a:t>
            </a:r>
            <a:endParaRPr kumimoji="1" lang="zh-CN" altLang="en-US" dirty="0"/>
          </a:p>
        </p:txBody>
      </p:sp>
      <p:sp>
        <p:nvSpPr>
          <p:cNvPr id="3" name="内容占位符 2">
            <a:extLst>
              <a:ext uri="{FF2B5EF4-FFF2-40B4-BE49-F238E27FC236}">
                <a16:creationId xmlns:a16="http://schemas.microsoft.com/office/drawing/2014/main" id="{3560A954-6646-DF4B-B4D3-33AF9A68271B}"/>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作用：扩充</a:t>
            </a:r>
            <a:r>
              <a:rPr kumimoji="1" lang="en-US" altLang="zh-CN" dirty="0"/>
              <a:t>query</a:t>
            </a:r>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zh-CN" altLang="en-US" dirty="0"/>
              <a:t>根据已有的</a:t>
            </a:r>
            <a:r>
              <a:rPr kumimoji="1" lang="en-US" altLang="zh-CN" dirty="0"/>
              <a:t>query</a:t>
            </a:r>
            <a:r>
              <a:rPr kumimoji="1" lang="zh-CN" altLang="en-US" dirty="0"/>
              <a:t>扩充</a:t>
            </a:r>
            <a:r>
              <a:rPr kumimoji="1" lang="en-US" altLang="zh-CN" dirty="0"/>
              <a:t>query</a:t>
            </a:r>
          </a:p>
          <a:p>
            <a:pPr>
              <a:buSzPct val="100000"/>
              <a:buFont typeface="Wingdings" pitchFamily="2" charset="2"/>
              <a:buChar char="Ø"/>
            </a:pPr>
            <a:r>
              <a:rPr kumimoji="1" lang="zh-CN" altLang="en-US" dirty="0"/>
              <a:t>现在已迁移到金门</a:t>
            </a:r>
            <a:endParaRPr kumimoji="1" lang="en-US" altLang="zh-CN" dirty="0"/>
          </a:p>
          <a:p>
            <a:pPr marL="457200" lvl="1" indent="0">
              <a:buNone/>
            </a:pPr>
            <a:endParaRPr kumimoji="1" lang="zh-CN" altLang="en-US" dirty="0"/>
          </a:p>
        </p:txBody>
      </p:sp>
    </p:spTree>
    <p:extLst>
      <p:ext uri="{BB962C8B-B14F-4D97-AF65-F5344CB8AC3E}">
        <p14:creationId xmlns:p14="http://schemas.microsoft.com/office/powerpoint/2010/main" val="4286280299"/>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992C9-3534-DE4D-A2A0-59DA2C3E57EC}"/>
              </a:ext>
            </a:extLst>
          </p:cNvPr>
          <p:cNvSpPr>
            <a:spLocks noGrp="1"/>
          </p:cNvSpPr>
          <p:nvPr>
            <p:ph type="title"/>
          </p:nvPr>
        </p:nvSpPr>
        <p:spPr/>
        <p:txBody>
          <a:bodyPr/>
          <a:lstStyle/>
          <a:p>
            <a:r>
              <a:rPr kumimoji="1" lang="en-US" altLang="zh-CN" dirty="0"/>
              <a:t>Phase5-QueryProcessModule</a:t>
            </a:r>
            <a:endParaRPr kumimoji="1" lang="zh-CN" altLang="en-US" dirty="0"/>
          </a:p>
        </p:txBody>
      </p:sp>
      <p:sp>
        <p:nvSpPr>
          <p:cNvPr id="3" name="内容占位符 2">
            <a:extLst>
              <a:ext uri="{FF2B5EF4-FFF2-40B4-BE49-F238E27FC236}">
                <a16:creationId xmlns:a16="http://schemas.microsoft.com/office/drawing/2014/main" id="{AE1CAD73-3EB9-AD4E-82A3-D69A0BD4329C}"/>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a:t>
            </a:r>
            <a:r>
              <a:rPr kumimoji="1" lang="en-US" altLang="zh-CN" dirty="0"/>
              <a:t>query</a:t>
            </a:r>
            <a:r>
              <a:rPr kumimoji="1" lang="zh-CN" altLang="en-US" dirty="0"/>
              <a:t>选择，部分功能迁移到金门或</a:t>
            </a:r>
            <a:r>
              <a:rPr kumimoji="1" lang="en-US" altLang="zh-CN" dirty="0" err="1"/>
              <a:t>searchkeyword</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 altLang="zh-CN" dirty="0" err="1"/>
              <a:t>fill_search_query</a:t>
            </a:r>
            <a:r>
              <a:rPr kumimoji="1" lang="zh-CN" altLang="en" dirty="0"/>
              <a:t>和</a:t>
            </a:r>
            <a:r>
              <a:rPr kumimoji="1" lang="en" altLang="zh-CN" dirty="0" err="1"/>
              <a:t>dedup_search_query_list</a:t>
            </a:r>
            <a:r>
              <a:rPr kumimoji="1" lang="zh-CN" altLang="en" dirty="0"/>
              <a:t>迁移到</a:t>
            </a:r>
            <a:r>
              <a:rPr kumimoji="1" lang="en-US" altLang="zh-CN" dirty="0" err="1"/>
              <a:t>searchkeyword</a:t>
            </a:r>
            <a:endParaRPr kumimoji="1" lang="en-US" altLang="zh-CN" dirty="0"/>
          </a:p>
          <a:p>
            <a:pPr>
              <a:buSzPct val="100000"/>
              <a:buFont typeface="Wingdings" pitchFamily="2" charset="2"/>
              <a:buChar char="Ø"/>
            </a:pPr>
            <a:r>
              <a:rPr kumimoji="1" lang="en-US" altLang="zh-CN" dirty="0" err="1"/>
              <a:t>query_select</a:t>
            </a:r>
            <a:r>
              <a:rPr kumimoji="1" lang="zh-CN" altLang="en-US" dirty="0"/>
              <a:t>：选取</a:t>
            </a:r>
            <a:r>
              <a:rPr kumimoji="1" lang="en-US" altLang="zh-CN" dirty="0"/>
              <a:t>query</a:t>
            </a:r>
            <a:r>
              <a:rPr kumimoji="1" lang="zh-CN" altLang="en-US" dirty="0"/>
              <a:t>，有三种方式</a:t>
            </a:r>
            <a:endParaRPr kumimoji="1" lang="en-US" altLang="zh-CN" dirty="0"/>
          </a:p>
          <a:p>
            <a:pPr lvl="1">
              <a:buSzPct val="120000"/>
              <a:buFont typeface="Wingdings" pitchFamily="2" charset="2"/>
              <a:buChar char="l"/>
            </a:pPr>
            <a:r>
              <a:rPr kumimoji="1" lang="en-US" altLang="zh-CN" dirty="0"/>
              <a:t>pick first</a:t>
            </a:r>
            <a:r>
              <a:rPr kumimoji="1" lang="zh-CN" altLang="en-US" dirty="0"/>
              <a:t>：选取第一个</a:t>
            </a:r>
            <a:endParaRPr kumimoji="1" lang="en-US" altLang="zh-CN" dirty="0"/>
          </a:p>
          <a:p>
            <a:pPr lvl="1">
              <a:buSzPct val="120000"/>
              <a:buFont typeface="Wingdings" pitchFamily="2" charset="2"/>
              <a:buChar char="l"/>
            </a:pPr>
            <a:r>
              <a:rPr kumimoji="1" lang="en-US" altLang="zh-CN" dirty="0"/>
              <a:t>pick random</a:t>
            </a:r>
            <a:r>
              <a:rPr kumimoji="1" lang="zh-CN" altLang="en-US" dirty="0"/>
              <a:t>：随机选取</a:t>
            </a:r>
            <a:endParaRPr kumimoji="1" lang="en-US" altLang="zh-CN" dirty="0"/>
          </a:p>
          <a:p>
            <a:pPr lvl="1">
              <a:buSzPct val="120000"/>
              <a:buFont typeface="Wingdings" pitchFamily="2" charset="2"/>
              <a:buChar char="l"/>
            </a:pPr>
            <a:r>
              <a:rPr kumimoji="1" lang="en-US" altLang="zh-CN" dirty="0"/>
              <a:t>pick weight random</a:t>
            </a:r>
            <a:r>
              <a:rPr kumimoji="1" lang="zh-CN" altLang="en-US" dirty="0"/>
              <a:t>：按权重随机选取</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28962303"/>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F68A9-80AA-1743-A15E-852E8A6B5A98}"/>
              </a:ext>
            </a:extLst>
          </p:cNvPr>
          <p:cNvSpPr>
            <a:spLocks noGrp="1"/>
          </p:cNvSpPr>
          <p:nvPr>
            <p:ph type="title"/>
          </p:nvPr>
        </p:nvSpPr>
        <p:spPr/>
        <p:txBody>
          <a:bodyPr/>
          <a:lstStyle/>
          <a:p>
            <a:r>
              <a:rPr kumimoji="1" lang="en-US" altLang="zh-CN" dirty="0"/>
              <a:t>Phase6-EurekaProcessModule</a:t>
            </a:r>
            <a:endParaRPr kumimoji="1" lang="zh-CN" altLang="en-US" dirty="0"/>
          </a:p>
        </p:txBody>
      </p:sp>
      <p:sp>
        <p:nvSpPr>
          <p:cNvPr id="3" name="内容占位符 2">
            <a:extLst>
              <a:ext uri="{FF2B5EF4-FFF2-40B4-BE49-F238E27FC236}">
                <a16:creationId xmlns:a16="http://schemas.microsoft.com/office/drawing/2014/main" id="{B24F181B-4280-2644-8968-726E2AFEE629}"/>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作用：广告召回</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zh-CN" altLang="en-US" dirty="0"/>
              <a:t>使用</a:t>
            </a:r>
            <a:r>
              <a:rPr kumimoji="1" lang="en-US" altLang="zh-CN" dirty="0" err="1"/>
              <a:t>cuid</a:t>
            </a:r>
            <a:r>
              <a:rPr kumimoji="1" lang="zh-CN" altLang="en-US" dirty="0"/>
              <a:t>直接召回广告</a:t>
            </a:r>
            <a:endParaRPr kumimoji="1" lang="en-US" altLang="zh-CN" dirty="0"/>
          </a:p>
          <a:p>
            <a:pPr>
              <a:buSzPct val="100000"/>
              <a:buFont typeface="Wingdings" pitchFamily="2" charset="2"/>
              <a:buChar char="Ø"/>
            </a:pPr>
            <a:r>
              <a:rPr kumimoji="1" lang="en-US" altLang="zh-CN" dirty="0" err="1"/>
              <a:t>handle_data</a:t>
            </a:r>
            <a:r>
              <a:rPr kumimoji="1" lang="zh-CN" altLang="en-US" dirty="0"/>
              <a:t>：</a:t>
            </a:r>
            <a:endParaRPr kumimoji="1" lang="en-US" altLang="zh-CN" dirty="0"/>
          </a:p>
          <a:p>
            <a:pPr lvl="1">
              <a:buSzPct val="120000"/>
              <a:buFont typeface="Wingdings" pitchFamily="2" charset="2"/>
              <a:buChar char="l"/>
            </a:pPr>
            <a:r>
              <a:rPr kumimoji="1" lang="zh-CN" altLang="en-US" dirty="0"/>
              <a:t>使用</a:t>
            </a:r>
            <a:r>
              <a:rPr kumimoji="1" lang="en-US" altLang="zh-CN" dirty="0" err="1"/>
              <a:t>cuid</a:t>
            </a:r>
            <a:endParaRPr kumimoji="1" lang="en-US" altLang="zh-CN" dirty="0"/>
          </a:p>
          <a:p>
            <a:pPr lvl="1">
              <a:buSzPct val="120000"/>
              <a:buFont typeface="Wingdings" pitchFamily="2" charset="2"/>
              <a:buChar char="l"/>
            </a:pPr>
            <a:r>
              <a:rPr kumimoji="1" lang="zh-CN" altLang="en-US" dirty="0"/>
              <a:t>在</a:t>
            </a:r>
            <a:r>
              <a:rPr kumimoji="1" lang="en-US" altLang="zh-CN" dirty="0" err="1"/>
              <a:t>xbox</a:t>
            </a:r>
            <a:r>
              <a:rPr kumimoji="1" lang="zh-CN" altLang="en-US" dirty="0"/>
              <a:t>中查找对应的</a:t>
            </a:r>
            <a:r>
              <a:rPr kumimoji="1" lang="en-US" altLang="zh-CN" dirty="0" err="1"/>
              <a:t>unitid</a:t>
            </a:r>
            <a:endParaRPr kumimoji="1" lang="en-US" altLang="zh-CN" dirty="0"/>
          </a:p>
          <a:p>
            <a:endParaRPr kumimoji="1" lang="zh-CN" altLang="en-US" dirty="0"/>
          </a:p>
        </p:txBody>
      </p:sp>
    </p:spTree>
    <p:extLst>
      <p:ext uri="{BB962C8B-B14F-4D97-AF65-F5344CB8AC3E}">
        <p14:creationId xmlns:p14="http://schemas.microsoft.com/office/powerpoint/2010/main" val="417444654"/>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0E4AE-FE38-DF46-B780-039BF14D311A}"/>
              </a:ext>
            </a:extLst>
          </p:cNvPr>
          <p:cNvSpPr>
            <a:spLocks noGrp="1"/>
          </p:cNvSpPr>
          <p:nvPr>
            <p:ph type="title"/>
          </p:nvPr>
        </p:nvSpPr>
        <p:spPr/>
        <p:txBody>
          <a:bodyPr/>
          <a:lstStyle/>
          <a:p>
            <a:r>
              <a:rPr kumimoji="1" lang="en-US" altLang="zh-CN" dirty="0"/>
              <a:t>Phase7-FeedProxyProcessModule</a:t>
            </a:r>
            <a:endParaRPr kumimoji="1" lang="zh-CN" altLang="en-US" dirty="0"/>
          </a:p>
        </p:txBody>
      </p:sp>
      <p:sp>
        <p:nvSpPr>
          <p:cNvPr id="3" name="内容占位符 2">
            <a:extLst>
              <a:ext uri="{FF2B5EF4-FFF2-40B4-BE49-F238E27FC236}">
                <a16:creationId xmlns:a16="http://schemas.microsoft.com/office/drawing/2014/main" id="{DC9BC775-302A-E744-9CDC-DAC336E2D0C7}"/>
              </a:ext>
            </a:extLst>
          </p:cNvPr>
          <p:cNvSpPr>
            <a:spLocks noGrp="1"/>
          </p:cNvSpPr>
          <p:nvPr>
            <p:ph idx="1"/>
          </p:nvPr>
        </p:nvSpPr>
        <p:spPr>
          <a:xfrm>
            <a:off x="609600" y="1570038"/>
            <a:ext cx="10896000" cy="5073358"/>
          </a:xfrm>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作用：并行访问</a:t>
            </a:r>
            <a:r>
              <a:rPr kumimoji="1" lang="en-US" altLang="zh-CN" dirty="0" err="1"/>
              <a:t>bs</a:t>
            </a:r>
            <a:r>
              <a:rPr kumimoji="1" lang="zh-CN" altLang="en-US" dirty="0"/>
              <a:t>和闪投，进行广告触发，返回召回广告队列</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bs</a:t>
            </a:r>
            <a:r>
              <a:rPr kumimoji="1" lang="zh-CN" altLang="en-US" dirty="0"/>
              <a:t>：基础检索系统</a:t>
            </a:r>
            <a:endParaRPr kumimoji="1" lang="en-US" altLang="zh-CN" dirty="0"/>
          </a:p>
          <a:p>
            <a:pPr>
              <a:buSzPct val="100000"/>
              <a:buFont typeface="Wingdings" pitchFamily="2" charset="2"/>
              <a:buChar char="Ø"/>
            </a:pPr>
            <a:r>
              <a:rPr kumimoji="1" lang="zh-CN" altLang="en-US" dirty="0"/>
              <a:t>输入请求：</a:t>
            </a:r>
            <a:endParaRPr kumimoji="1" lang="en-US" altLang="zh-CN" dirty="0"/>
          </a:p>
          <a:p>
            <a:pPr lvl="1">
              <a:buSzPct val="120000"/>
              <a:buFont typeface="Wingdings" pitchFamily="2" charset="2"/>
              <a:buChar char="l"/>
            </a:pPr>
            <a:r>
              <a:rPr kumimoji="1" lang="en-US" altLang="zh-CN" dirty="0" err="1"/>
              <a:t>searchid</a:t>
            </a:r>
            <a:r>
              <a:rPr kumimoji="1" lang="en-US" altLang="zh-CN" dirty="0"/>
              <a:t>, </a:t>
            </a:r>
            <a:r>
              <a:rPr kumimoji="1" lang="en-US" altLang="zh-CN" dirty="0" err="1"/>
              <a:t>srcid</a:t>
            </a:r>
            <a:r>
              <a:rPr kumimoji="1" lang="en-US" altLang="zh-CN" dirty="0"/>
              <a:t>, </a:t>
            </a:r>
            <a:r>
              <a:rPr kumimoji="1" lang="en-US" altLang="zh-CN" dirty="0" err="1"/>
              <a:t>cmatch</a:t>
            </a:r>
            <a:endParaRPr kumimoji="1" lang="en-US" altLang="zh-CN" dirty="0"/>
          </a:p>
          <a:p>
            <a:pPr lvl="1">
              <a:buSzPct val="120000"/>
              <a:buFont typeface="Wingdings" pitchFamily="2" charset="2"/>
              <a:buChar char="l"/>
            </a:pPr>
            <a:r>
              <a:rPr kumimoji="1" lang="en-US" altLang="zh-CN" dirty="0"/>
              <a:t>Asp</a:t>
            </a:r>
            <a:r>
              <a:rPr kumimoji="1" lang="zh-CN" altLang="en-US" dirty="0"/>
              <a:t>信息：</a:t>
            </a:r>
            <a:r>
              <a:rPr kumimoji="1" lang="en-US" altLang="zh-CN" dirty="0" err="1"/>
              <a:t>cuid</a:t>
            </a:r>
            <a:r>
              <a:rPr kumimoji="1" lang="en-US" altLang="zh-CN" dirty="0"/>
              <a:t>, </a:t>
            </a:r>
            <a:r>
              <a:rPr kumimoji="1" lang="en-US" altLang="zh-CN" dirty="0" err="1"/>
              <a:t>baiduid</a:t>
            </a:r>
            <a:r>
              <a:rPr kumimoji="1" lang="en-US" altLang="zh-CN" dirty="0"/>
              <a:t>, </a:t>
            </a:r>
            <a:r>
              <a:rPr kumimoji="1" lang="en-US" altLang="zh-CN" dirty="0" err="1"/>
              <a:t>passportid</a:t>
            </a:r>
            <a:r>
              <a:rPr kumimoji="1" lang="en-US" altLang="zh-CN" dirty="0"/>
              <a:t>, age, gender, </a:t>
            </a:r>
            <a:r>
              <a:rPr kumimoji="1" lang="en-US" altLang="zh-CN" dirty="0" err="1"/>
              <a:t>os</a:t>
            </a:r>
            <a:r>
              <a:rPr kumimoji="1" lang="en-US" altLang="zh-CN" dirty="0"/>
              <a:t>, </a:t>
            </a:r>
            <a:r>
              <a:rPr kumimoji="1" lang="en-US" altLang="zh-CN" dirty="0" err="1"/>
              <a:t>pid</a:t>
            </a:r>
            <a:r>
              <a:rPr kumimoji="1" lang="en-US" altLang="zh-CN" dirty="0"/>
              <a:t>, </a:t>
            </a:r>
            <a:r>
              <a:rPr kumimoji="1" lang="en-US" altLang="zh-CN" dirty="0" err="1"/>
              <a:t>cid</a:t>
            </a:r>
            <a:r>
              <a:rPr kumimoji="1" lang="en-US" altLang="zh-CN" dirty="0"/>
              <a:t>, locations, </a:t>
            </a:r>
            <a:r>
              <a:rPr kumimoji="1" lang="zh-CN" altLang="en-US" dirty="0"/>
              <a:t>人生阶段，物料</a:t>
            </a:r>
            <a:r>
              <a:rPr kumimoji="1" lang="en-US" altLang="zh-CN" dirty="0"/>
              <a:t>id</a:t>
            </a:r>
          </a:p>
          <a:p>
            <a:pPr lvl="1">
              <a:buSzPct val="120000"/>
              <a:buFont typeface="Wingdings" pitchFamily="2" charset="2"/>
              <a:buChar char="l"/>
            </a:pPr>
            <a:r>
              <a:rPr kumimoji="1" lang="en-US" altLang="zh-CN" dirty="0" err="1"/>
              <a:t>Kaiwu</a:t>
            </a:r>
            <a:r>
              <a:rPr kumimoji="1" lang="zh-CN" altLang="en-US" dirty="0"/>
              <a:t>信息：</a:t>
            </a:r>
            <a:r>
              <a:rPr kumimoji="1" lang="en-US" altLang="zh-CN" dirty="0" err="1"/>
              <a:t>app_info</a:t>
            </a:r>
            <a:r>
              <a:rPr kumimoji="1" lang="en-US" altLang="zh-CN" dirty="0"/>
              <a:t>, locations</a:t>
            </a:r>
          </a:p>
          <a:p>
            <a:pPr lvl="1">
              <a:buSzPct val="120000"/>
              <a:buFont typeface="Wingdings" pitchFamily="2" charset="2"/>
              <a:buChar char="l"/>
            </a:pPr>
            <a:r>
              <a:rPr kumimoji="1" lang="en-US" altLang="zh-CN" dirty="0" err="1"/>
              <a:t>Upin</a:t>
            </a:r>
            <a:r>
              <a:rPr kumimoji="1" lang="zh-CN" altLang="en-US" dirty="0"/>
              <a:t>：</a:t>
            </a:r>
            <a:r>
              <a:rPr kumimoji="1" lang="en-US" altLang="zh-CN" dirty="0"/>
              <a:t>age, gender</a:t>
            </a:r>
          </a:p>
          <a:p>
            <a:pPr>
              <a:buSzPct val="100000"/>
              <a:buFont typeface="Wingdings" pitchFamily="2" charset="2"/>
              <a:buChar char="Ø"/>
            </a:pPr>
            <a:r>
              <a:rPr kumimoji="1" lang="zh-CN" altLang="en-US" dirty="0"/>
              <a:t>返回信息：</a:t>
            </a:r>
            <a:endParaRPr kumimoji="1" lang="en-US" altLang="zh-CN" dirty="0"/>
          </a:p>
          <a:p>
            <a:pPr lvl="1">
              <a:buSzPct val="120000"/>
              <a:buFont typeface="Wingdings" pitchFamily="2" charset="2"/>
              <a:buChar char="l"/>
            </a:pPr>
            <a:r>
              <a:rPr kumimoji="1" lang="zh-CN" altLang="en-US" dirty="0"/>
              <a:t>召回的原始广告队列</a:t>
            </a:r>
            <a:r>
              <a:rPr kumimoji="1" lang="en-US" altLang="zh-CN" dirty="0" err="1"/>
              <a:t>original_advlist</a:t>
            </a:r>
            <a:r>
              <a:rPr kumimoji="1" lang="zh-CN" altLang="en-US" dirty="0"/>
              <a:t>，包含的信息有：投放状态，投放类型，广告主</a:t>
            </a:r>
            <a:r>
              <a:rPr kumimoji="1" lang="en-US" altLang="zh-CN" dirty="0"/>
              <a:t>id</a:t>
            </a:r>
            <a:r>
              <a:rPr kumimoji="1" lang="zh-CN" altLang="en-US" dirty="0"/>
              <a:t>、</a:t>
            </a:r>
            <a:r>
              <a:rPr kumimoji="1" lang="en-US" altLang="zh-CN" dirty="0"/>
              <a:t>bid</a:t>
            </a:r>
            <a:r>
              <a:rPr kumimoji="1" lang="zh-CN" altLang="en-US" dirty="0"/>
              <a:t>，图片信息，意图信息等</a:t>
            </a:r>
            <a:endParaRPr kumimoji="1" lang="en-US" altLang="zh-CN" dirty="0"/>
          </a:p>
        </p:txBody>
      </p:sp>
    </p:spTree>
    <p:extLst>
      <p:ext uri="{BB962C8B-B14F-4D97-AF65-F5344CB8AC3E}">
        <p14:creationId xmlns:p14="http://schemas.microsoft.com/office/powerpoint/2010/main" val="1871652235"/>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870DF-F578-8743-BCCB-A0E4D8C4A473}"/>
              </a:ext>
            </a:extLst>
          </p:cNvPr>
          <p:cNvSpPr>
            <a:spLocks noGrp="1"/>
          </p:cNvSpPr>
          <p:nvPr>
            <p:ph type="title"/>
          </p:nvPr>
        </p:nvSpPr>
        <p:spPr/>
        <p:txBody>
          <a:bodyPr/>
          <a:lstStyle/>
          <a:p>
            <a:r>
              <a:rPr kumimoji="1" lang="en-US" altLang="zh-CN" dirty="0"/>
              <a:t>Phase8-AdrestProcessModule</a:t>
            </a:r>
            <a:endParaRPr kumimoji="1" lang="zh-CN" altLang="en-US" dirty="0"/>
          </a:p>
        </p:txBody>
      </p:sp>
      <p:sp>
        <p:nvSpPr>
          <p:cNvPr id="3" name="内容占位符 2">
            <a:extLst>
              <a:ext uri="{FF2B5EF4-FFF2-40B4-BE49-F238E27FC236}">
                <a16:creationId xmlns:a16="http://schemas.microsoft.com/office/drawing/2014/main" id="{2D253B8F-7C69-2847-8587-F749AFF2B38D}"/>
              </a:ext>
            </a:extLst>
          </p:cNvPr>
          <p:cNvSpPr>
            <a:spLocks noGrp="1"/>
          </p:cNvSpPr>
          <p:nvPr>
            <p:ph idx="1"/>
          </p:nvPr>
        </p:nvSpPr>
        <p:spPr>
          <a:xfrm>
            <a:off x="609600" y="1570037"/>
            <a:ext cx="10896000" cy="5092019"/>
          </a:xfrm>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作用：获取广告物料信息</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prepare_request</a:t>
            </a:r>
            <a:r>
              <a:rPr kumimoji="1" lang="zh-CN" altLang="en-US" dirty="0"/>
              <a:t>请求输入</a:t>
            </a:r>
            <a:endParaRPr kumimoji="1" lang="en-US" altLang="zh-CN" dirty="0"/>
          </a:p>
          <a:p>
            <a:pPr lvl="1">
              <a:buSzPct val="120000"/>
              <a:buFont typeface="Wingdings" pitchFamily="2" charset="2"/>
              <a:buChar char="l"/>
            </a:pPr>
            <a:r>
              <a:rPr kumimoji="1" lang="en-US" altLang="zh-CN" dirty="0" err="1"/>
              <a:t>original_advlist</a:t>
            </a:r>
            <a:r>
              <a:rPr kumimoji="1" lang="zh-CN" altLang="en-US" dirty="0"/>
              <a:t>中所有广告的</a:t>
            </a:r>
            <a:r>
              <a:rPr kumimoji="1" lang="en-US" altLang="zh-CN" dirty="0" err="1"/>
              <a:t>ideaid</a:t>
            </a:r>
            <a:r>
              <a:rPr kumimoji="1" lang="en-US" altLang="zh-CN" dirty="0"/>
              <a:t>, </a:t>
            </a:r>
            <a:r>
              <a:rPr kumimoji="1" lang="en-US" altLang="zh-CN" dirty="0" err="1"/>
              <a:t>winfoid</a:t>
            </a:r>
            <a:r>
              <a:rPr kumimoji="1" lang="en-US" altLang="zh-CN" dirty="0"/>
              <a:t>, </a:t>
            </a:r>
            <a:r>
              <a:rPr kumimoji="1" lang="en-US" altLang="zh-CN" dirty="0" err="1"/>
              <a:t>unitid</a:t>
            </a:r>
            <a:r>
              <a:rPr kumimoji="1" lang="en-US" altLang="zh-CN" dirty="0"/>
              <a:t>, </a:t>
            </a:r>
            <a:r>
              <a:rPr kumimoji="1" lang="en-US" altLang="zh-CN" dirty="0" err="1"/>
              <a:t>planid</a:t>
            </a:r>
            <a:r>
              <a:rPr kumimoji="1" lang="en-US" altLang="zh-CN" dirty="0"/>
              <a:t>, </a:t>
            </a:r>
            <a:r>
              <a:rPr kumimoji="1" lang="en-US" altLang="zh-CN" dirty="0" err="1"/>
              <a:t>userid</a:t>
            </a:r>
            <a:endParaRPr kumimoji="1" lang="en-US" altLang="zh-CN" dirty="0"/>
          </a:p>
          <a:p>
            <a:pPr lvl="1">
              <a:buSzPct val="120000"/>
              <a:buFont typeface="Wingdings" pitchFamily="2" charset="2"/>
              <a:buChar char="l"/>
            </a:pPr>
            <a:r>
              <a:rPr kumimoji="1" lang="en-US" altLang="zh-CN" dirty="0" err="1"/>
              <a:t>qid</a:t>
            </a:r>
            <a:r>
              <a:rPr kumimoji="1" lang="en-US" altLang="zh-CN" dirty="0"/>
              <a:t>, </a:t>
            </a:r>
            <a:r>
              <a:rPr kumimoji="1" lang="en-US" altLang="zh-CN" dirty="0" err="1"/>
              <a:t>srcid</a:t>
            </a:r>
            <a:r>
              <a:rPr kumimoji="1" lang="en-US" altLang="zh-CN" dirty="0"/>
              <a:t>, </a:t>
            </a:r>
            <a:r>
              <a:rPr kumimoji="1" lang="en-US" altLang="zh-CN" dirty="0" err="1"/>
              <a:t>mtid</a:t>
            </a:r>
            <a:endParaRPr kumimoji="1" lang="en-US" altLang="zh-CN" dirty="0"/>
          </a:p>
          <a:p>
            <a:pPr>
              <a:buSzPct val="100000"/>
              <a:buFont typeface="Wingdings" pitchFamily="2" charset="2"/>
              <a:buChar char="Ø"/>
            </a:pPr>
            <a:r>
              <a:rPr kumimoji="1" lang="en-US" altLang="zh-CN" dirty="0" err="1"/>
              <a:t>handle_response</a:t>
            </a:r>
            <a:r>
              <a:rPr kumimoji="1" lang="zh-CN" altLang="en-US" dirty="0"/>
              <a:t>返回信息</a:t>
            </a:r>
            <a:endParaRPr kumimoji="1" lang="en-US" altLang="zh-CN" dirty="0"/>
          </a:p>
          <a:p>
            <a:pPr lvl="1">
              <a:buSzPct val="120000"/>
              <a:buFont typeface="Wingdings" pitchFamily="2" charset="2"/>
              <a:buChar char="l"/>
            </a:pPr>
            <a:r>
              <a:rPr kumimoji="1" lang="en-US" altLang="zh-CN" dirty="0" err="1"/>
              <a:t>parse_adrest_response</a:t>
            </a:r>
            <a:r>
              <a:rPr kumimoji="1" lang="zh-CN" altLang="en-US" dirty="0"/>
              <a:t>：处理每个非闪投广告的样式信息</a:t>
            </a:r>
            <a:endParaRPr kumimoji="1" lang="en-US" altLang="zh-CN" dirty="0"/>
          </a:p>
          <a:p>
            <a:pPr lvl="2"/>
            <a:r>
              <a:rPr kumimoji="1" lang="zh-CN" altLang="en-US" dirty="0"/>
              <a:t>非程序化样式：</a:t>
            </a:r>
            <a:r>
              <a:rPr kumimoji="1" lang="en-US" altLang="zh-CN" dirty="0" err="1"/>
              <a:t>newstyleid</a:t>
            </a:r>
            <a:r>
              <a:rPr kumimoji="1" lang="en-US" altLang="zh-CN" dirty="0"/>
              <a:t>, </a:t>
            </a:r>
            <a:r>
              <a:rPr kumimoji="1" lang="en-US" altLang="zh-CN" dirty="0" err="1"/>
              <a:t>jsonid</a:t>
            </a:r>
            <a:r>
              <a:rPr kumimoji="1" lang="en-US" altLang="zh-CN" dirty="0"/>
              <a:t>, </a:t>
            </a:r>
            <a:r>
              <a:rPr kumimoji="1" lang="en-US" altLang="zh-CN" dirty="0" err="1"/>
              <a:t>mtjson</a:t>
            </a:r>
            <a:endParaRPr kumimoji="1" lang="en-US" altLang="zh-CN" dirty="0"/>
          </a:p>
          <a:p>
            <a:pPr lvl="2"/>
            <a:r>
              <a:rPr lang="en" altLang="zh-CN" dirty="0" err="1"/>
              <a:t>Parse_program_response</a:t>
            </a:r>
            <a:r>
              <a:rPr lang="zh-CN" altLang="en-US" dirty="0"/>
              <a:t>：</a:t>
            </a:r>
            <a:r>
              <a:rPr lang="zh-CN" altLang="en" dirty="0"/>
              <a:t>处理</a:t>
            </a:r>
            <a:r>
              <a:rPr lang="zh-CN" altLang="en-US" dirty="0"/>
              <a:t>程序化创意信息</a:t>
            </a:r>
            <a:endParaRPr kumimoji="1" lang="en-US" altLang="zh-CN" dirty="0"/>
          </a:p>
          <a:p>
            <a:pPr lvl="1">
              <a:buSzPct val="120000"/>
              <a:buFont typeface="Wingdings" pitchFamily="2" charset="2"/>
              <a:buChar char="l"/>
            </a:pPr>
            <a:r>
              <a:rPr kumimoji="1" lang="en-US" altLang="zh-CN" dirty="0" err="1"/>
              <a:t>process_prog_ads_advlist</a:t>
            </a:r>
            <a:r>
              <a:rPr kumimoji="1" lang="zh-CN" altLang="en-US" dirty="0"/>
              <a:t>：组合程序化创意物料，并加入</a:t>
            </a:r>
            <a:r>
              <a:rPr kumimoji="1" lang="en-US" altLang="zh-CN" dirty="0" err="1"/>
              <a:t>dynamic_ads_list</a:t>
            </a:r>
            <a:endParaRPr kumimoji="1" lang="en-US" altLang="zh-CN" dirty="0"/>
          </a:p>
          <a:p>
            <a:pPr lvl="1">
              <a:buSzPct val="120000"/>
              <a:buFont typeface="Wingdings" pitchFamily="2" charset="2"/>
              <a:buChar char="l"/>
            </a:pPr>
            <a:r>
              <a:rPr kumimoji="1" lang="zh-CN" altLang="en-US" dirty="0"/>
              <a:t>程序化创意：</a:t>
            </a:r>
            <a:endParaRPr kumimoji="1" lang="en-US" altLang="zh-CN" dirty="0"/>
          </a:p>
          <a:p>
            <a:pPr lvl="2"/>
            <a:r>
              <a:rPr kumimoji="1" lang="zh-CN" altLang="en-US" dirty="0"/>
              <a:t>根据</a:t>
            </a:r>
            <a:r>
              <a:rPr kumimoji="1" lang="en-US" altLang="zh-CN" dirty="0" err="1"/>
              <a:t>srcid</a:t>
            </a:r>
            <a:r>
              <a:rPr kumimoji="1" lang="zh-CN" altLang="en-US" dirty="0"/>
              <a:t>决定程序化创意执行的策略</a:t>
            </a:r>
            <a:endParaRPr kumimoji="1" lang="en-US" altLang="zh-CN" dirty="0"/>
          </a:p>
          <a:p>
            <a:pPr lvl="2"/>
            <a:r>
              <a:rPr kumimoji="1" lang="zh-CN" altLang="en-US" dirty="0"/>
              <a:t>根据配置文件决定走</a:t>
            </a:r>
            <a:r>
              <a:rPr kumimoji="1" lang="en-US" altLang="zh-CN" dirty="0"/>
              <a:t>random</a:t>
            </a:r>
            <a:r>
              <a:rPr kumimoji="1" lang="zh-CN" altLang="en-US" dirty="0"/>
              <a:t>或</a:t>
            </a:r>
            <a:r>
              <a:rPr kumimoji="1" lang="en-US" altLang="zh-CN" dirty="0" err="1"/>
              <a:t>ee</a:t>
            </a:r>
            <a:r>
              <a:rPr kumimoji="1" lang="zh-CN" altLang="en-US" dirty="0"/>
              <a:t>方法</a:t>
            </a:r>
            <a:endParaRPr kumimoji="1" lang="en-US" altLang="zh-CN" dirty="0"/>
          </a:p>
          <a:p>
            <a:pPr lvl="2"/>
            <a:r>
              <a:rPr kumimoji="1" lang="zh-CN" altLang="en-US" dirty="0"/>
              <a:t>统计程序化创意数量</a:t>
            </a:r>
            <a:endParaRPr kumimoji="1" lang="en-US" altLang="zh-CN" dirty="0"/>
          </a:p>
          <a:p>
            <a:pPr marL="457200" lvl="1" indent="0">
              <a:buNone/>
            </a:pPr>
            <a:endParaRPr kumimoji="1" lang="zh-CN" altLang="en-US" dirty="0"/>
          </a:p>
        </p:txBody>
      </p:sp>
    </p:spTree>
    <p:extLst>
      <p:ext uri="{BB962C8B-B14F-4D97-AF65-F5344CB8AC3E}">
        <p14:creationId xmlns:p14="http://schemas.microsoft.com/office/powerpoint/2010/main" val="3469727903"/>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9167A-0512-804F-8253-BD55FE97CF44}"/>
              </a:ext>
            </a:extLst>
          </p:cNvPr>
          <p:cNvSpPr>
            <a:spLocks noGrp="1"/>
          </p:cNvSpPr>
          <p:nvPr>
            <p:ph type="title"/>
          </p:nvPr>
        </p:nvSpPr>
        <p:spPr/>
        <p:txBody>
          <a:bodyPr/>
          <a:lstStyle/>
          <a:p>
            <a:r>
              <a:rPr kumimoji="1" lang="en-US" altLang="zh-CN" dirty="0"/>
              <a:t>Phase8-AdrestProcessModule</a:t>
            </a:r>
            <a:endParaRPr kumimoji="1" lang="zh-CN" altLang="en-US" dirty="0"/>
          </a:p>
        </p:txBody>
      </p:sp>
      <p:sp>
        <p:nvSpPr>
          <p:cNvPr id="3" name="内容占位符 2">
            <a:extLst>
              <a:ext uri="{FF2B5EF4-FFF2-40B4-BE49-F238E27FC236}">
                <a16:creationId xmlns:a16="http://schemas.microsoft.com/office/drawing/2014/main" id="{C7D5E87C-3FBB-2E40-8FB5-38E98720DE9D}"/>
              </a:ext>
            </a:extLst>
          </p:cNvPr>
          <p:cNvSpPr>
            <a:spLocks noGrp="1"/>
          </p:cNvSpPr>
          <p:nvPr>
            <p:ph idx="1"/>
          </p:nvPr>
        </p:nvSpPr>
        <p:spPr/>
        <p:txBody>
          <a:bodyPr/>
          <a:lstStyle/>
          <a:p>
            <a:endParaRPr lang="en" altLang="zh-CN" dirty="0"/>
          </a:p>
          <a:p>
            <a:pPr>
              <a:buSzPct val="100000"/>
              <a:buFont typeface="Wingdings" pitchFamily="2" charset="2"/>
              <a:buChar char="Ø"/>
            </a:pPr>
            <a:r>
              <a:rPr lang="en" altLang="zh-CN" sz="3200" dirty="0" err="1"/>
              <a:t>parse_program_response</a:t>
            </a:r>
            <a:endParaRPr lang="en" altLang="zh-CN" sz="3200" dirty="0"/>
          </a:p>
          <a:p>
            <a:endParaRPr lang="en" altLang="zh-CN" dirty="0"/>
          </a:p>
          <a:p>
            <a:pPr lvl="1">
              <a:buSzPct val="120000"/>
              <a:buFont typeface="Wingdings" pitchFamily="2" charset="2"/>
              <a:buChar char="l"/>
            </a:pPr>
            <a:r>
              <a:rPr kumimoji="1" lang="zh-CN" altLang="en" sz="2800" dirty="0"/>
              <a:t>解析</a:t>
            </a:r>
            <a:r>
              <a:rPr kumimoji="1" lang="zh-CN" altLang="en-US" sz="2800" dirty="0"/>
              <a:t>不同物料类型（视频，图像，</a:t>
            </a:r>
            <a:r>
              <a:rPr kumimoji="1" lang="en-US" altLang="zh-CN" sz="2800" dirty="0"/>
              <a:t>title</a:t>
            </a:r>
            <a:r>
              <a:rPr kumimoji="1" lang="zh-CN" altLang="en-US" sz="2800" dirty="0"/>
              <a:t>）的签名</a:t>
            </a:r>
            <a:endParaRPr kumimoji="1" lang="en-US" altLang="zh-CN" sz="2800" dirty="0"/>
          </a:p>
          <a:p>
            <a:pPr lvl="1">
              <a:buSzPct val="120000"/>
              <a:buFont typeface="Wingdings" pitchFamily="2" charset="2"/>
              <a:buChar char="l"/>
            </a:pPr>
            <a:endParaRPr kumimoji="1" lang="en-US" altLang="zh-CN" sz="2800" dirty="0"/>
          </a:p>
          <a:p>
            <a:pPr lvl="1">
              <a:buSzPct val="120000"/>
              <a:buFont typeface="Wingdings" pitchFamily="2" charset="2"/>
              <a:buChar char="l"/>
            </a:pPr>
            <a:r>
              <a:rPr kumimoji="1" lang="zh-CN" altLang="en-US" sz="2800" dirty="0"/>
              <a:t>去重：对物料签名进行去重</a:t>
            </a:r>
            <a:endParaRPr kumimoji="1" lang="en-US" altLang="zh-CN" sz="2800" dirty="0"/>
          </a:p>
          <a:p>
            <a:pPr lvl="1">
              <a:buSzPct val="120000"/>
              <a:buFont typeface="Wingdings" pitchFamily="2" charset="2"/>
              <a:buChar char="l"/>
            </a:pPr>
            <a:endParaRPr kumimoji="1" lang="en-US" altLang="zh-CN" sz="2800" dirty="0"/>
          </a:p>
          <a:p>
            <a:pPr lvl="1">
              <a:buSzPct val="120000"/>
              <a:buFont typeface="Wingdings" pitchFamily="2" charset="2"/>
              <a:buChar char="l"/>
            </a:pPr>
            <a:r>
              <a:rPr kumimoji="1" lang="zh-CN" altLang="en-US" sz="2800" dirty="0"/>
              <a:t>将物料信息存入</a:t>
            </a:r>
            <a:r>
              <a:rPr kumimoji="1" lang="en-US" altLang="zh-CN" sz="2800" dirty="0"/>
              <a:t>adv-&gt;</a:t>
            </a:r>
            <a:r>
              <a:rPr lang="en" altLang="zh-CN" sz="2800" dirty="0" err="1"/>
              <a:t>dynamic_ads_list</a:t>
            </a:r>
            <a:r>
              <a:rPr lang="zh-CN" altLang="en" sz="2800" dirty="0"/>
              <a:t>中</a:t>
            </a:r>
            <a:endParaRPr kumimoji="1" lang="en-US" altLang="zh-CN" sz="2800" dirty="0"/>
          </a:p>
          <a:p>
            <a:endParaRPr lang="en" altLang="zh-CN" dirty="0"/>
          </a:p>
        </p:txBody>
      </p:sp>
    </p:spTree>
    <p:extLst>
      <p:ext uri="{BB962C8B-B14F-4D97-AF65-F5344CB8AC3E}">
        <p14:creationId xmlns:p14="http://schemas.microsoft.com/office/powerpoint/2010/main" val="3766078031"/>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341AA-A531-0440-A58E-4F2F34630350}"/>
              </a:ext>
            </a:extLst>
          </p:cNvPr>
          <p:cNvSpPr>
            <a:spLocks noGrp="1"/>
          </p:cNvSpPr>
          <p:nvPr>
            <p:ph type="title"/>
          </p:nvPr>
        </p:nvSpPr>
        <p:spPr/>
        <p:txBody>
          <a:bodyPr/>
          <a:lstStyle/>
          <a:p>
            <a:r>
              <a:rPr kumimoji="1" lang="en-US" altLang="zh-CN" dirty="0"/>
              <a:t>Phase8-FeedAdrestXboxModule</a:t>
            </a:r>
            <a:endParaRPr kumimoji="1" lang="zh-CN" altLang="en-US" dirty="0"/>
          </a:p>
        </p:txBody>
      </p:sp>
      <p:sp>
        <p:nvSpPr>
          <p:cNvPr id="3" name="内容占位符 2">
            <a:extLst>
              <a:ext uri="{FF2B5EF4-FFF2-40B4-BE49-F238E27FC236}">
                <a16:creationId xmlns:a16="http://schemas.microsoft.com/office/drawing/2014/main" id="{9CFB6490-0D32-774F-9AC9-B8D4C791A1AE}"/>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作用：获取广告创意</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zh-CN" altLang="en-US" dirty="0"/>
              <a:t>访问</a:t>
            </a:r>
            <a:r>
              <a:rPr kumimoji="1" lang="en-US" altLang="zh-CN" dirty="0" err="1"/>
              <a:t>xbox</a:t>
            </a:r>
            <a:r>
              <a:rPr kumimoji="1" lang="zh-CN" altLang="en-US" dirty="0"/>
              <a:t>，获取物料信息</a:t>
            </a:r>
            <a:endParaRPr kumimoji="1" lang="en-US" altLang="zh-CN" dirty="0"/>
          </a:p>
        </p:txBody>
      </p:sp>
    </p:spTree>
    <p:extLst>
      <p:ext uri="{BB962C8B-B14F-4D97-AF65-F5344CB8AC3E}">
        <p14:creationId xmlns:p14="http://schemas.microsoft.com/office/powerpoint/2010/main" val="3949954145"/>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583B4-BCF4-344E-9498-0D9E76C8E11C}"/>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37D2B0CC-E7C8-AE4F-8E9B-8B6CE8D97313}"/>
              </a:ext>
            </a:extLst>
          </p:cNvPr>
          <p:cNvSpPr>
            <a:spLocks noGrp="1"/>
          </p:cNvSpPr>
          <p:nvPr>
            <p:ph idx="1"/>
          </p:nvPr>
        </p:nvSpPr>
        <p:spPr/>
        <p:txBody>
          <a:bodyPr/>
          <a:lstStyle/>
          <a:p>
            <a:pPr>
              <a:buSzPct val="100000"/>
              <a:buFont typeface="Wingdings" pitchFamily="2" charset="2"/>
              <a:buChar char="Ø"/>
            </a:pPr>
            <a:r>
              <a:rPr kumimoji="1" lang="zh-CN" altLang="en-US" dirty="0"/>
              <a:t>原生广告业务结构</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a:solidFill>
                  <a:schemeClr val="bg1">
                    <a:lumMod val="75000"/>
                  </a:schemeClr>
                </a:solidFill>
              </a:rPr>
              <a:t>Remix</a:t>
            </a:r>
            <a:r>
              <a:rPr kumimoji="1" lang="zh-CN" altLang="en-US" dirty="0">
                <a:solidFill>
                  <a:schemeClr val="bg1">
                    <a:lumMod val="75000"/>
                  </a:schemeClr>
                </a:solidFill>
              </a:rPr>
              <a:t>框架简介</a:t>
            </a: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r>
              <a:rPr kumimoji="1" lang="en-US" altLang="zh-CN" dirty="0" err="1">
                <a:solidFill>
                  <a:schemeClr val="bg1">
                    <a:lumMod val="75000"/>
                  </a:schemeClr>
                </a:solidFill>
              </a:rPr>
              <a:t>Feedas</a:t>
            </a:r>
            <a:r>
              <a:rPr kumimoji="1" lang="zh-CN" altLang="en-US" dirty="0">
                <a:solidFill>
                  <a:schemeClr val="bg1">
                    <a:lumMod val="75000"/>
                  </a:schemeClr>
                </a:solidFill>
              </a:rPr>
              <a:t>模块</a:t>
            </a: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r>
              <a:rPr kumimoji="1" lang="en-US" altLang="zh-CN" dirty="0">
                <a:solidFill>
                  <a:schemeClr val="bg1">
                    <a:lumMod val="75000"/>
                  </a:schemeClr>
                </a:solidFill>
              </a:rPr>
              <a:t>Q&amp;A</a:t>
            </a:r>
            <a:endParaRPr kumimoji="1" lang="zh-CN" altLang="en-US" dirty="0">
              <a:solidFill>
                <a:schemeClr val="bg1">
                  <a:lumMod val="75000"/>
                </a:schemeClr>
              </a:solidFill>
            </a:endParaRPr>
          </a:p>
        </p:txBody>
      </p:sp>
    </p:spTree>
    <p:extLst>
      <p:ext uri="{BB962C8B-B14F-4D97-AF65-F5344CB8AC3E}">
        <p14:creationId xmlns:p14="http://schemas.microsoft.com/office/powerpoint/2010/main" val="2675809367"/>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8F17A-13CC-F74D-9979-B7150B5CA2FD}"/>
              </a:ext>
            </a:extLst>
          </p:cNvPr>
          <p:cNvSpPr>
            <a:spLocks noGrp="1"/>
          </p:cNvSpPr>
          <p:nvPr>
            <p:ph type="title"/>
          </p:nvPr>
        </p:nvSpPr>
        <p:spPr/>
        <p:txBody>
          <a:bodyPr/>
          <a:lstStyle/>
          <a:p>
            <a:r>
              <a:rPr kumimoji="1" lang="en-US" altLang="zh-CN" dirty="0"/>
              <a:t>Phase9-StrategyProcessModule</a:t>
            </a:r>
            <a:endParaRPr kumimoji="1" lang="zh-CN" altLang="en-US" dirty="0"/>
          </a:p>
        </p:txBody>
      </p:sp>
      <p:sp>
        <p:nvSpPr>
          <p:cNvPr id="3" name="内容占位符 2">
            <a:extLst>
              <a:ext uri="{FF2B5EF4-FFF2-40B4-BE49-F238E27FC236}">
                <a16:creationId xmlns:a16="http://schemas.microsoft.com/office/drawing/2014/main" id="{0C183BB1-3B83-C84A-BEFD-6FA2A367D122}"/>
              </a:ext>
            </a:extLst>
          </p:cNvPr>
          <p:cNvSpPr>
            <a:spLocks noGrp="1"/>
          </p:cNvSpPr>
          <p:nvPr>
            <p:ph idx="1"/>
          </p:nvPr>
        </p:nvSpPr>
        <p:spPr/>
        <p:txBody>
          <a:bodyPr/>
          <a:lstStyle/>
          <a:p>
            <a:pPr>
              <a:buSzPct val="100000"/>
              <a:buFont typeface="Wingdings" pitchFamily="2" charset="2"/>
              <a:buChar char="Ø"/>
            </a:pPr>
            <a:r>
              <a:rPr kumimoji="1" lang="zh-CN" altLang="en-US" dirty="0"/>
              <a:t>类型：交互类</a:t>
            </a:r>
            <a:endParaRPr kumimoji="1" lang="en-US" altLang="zh-CN" dirty="0"/>
          </a:p>
          <a:p>
            <a:pPr>
              <a:buSzPct val="100000"/>
              <a:buFont typeface="Wingdings" pitchFamily="2" charset="2"/>
              <a:buChar char="Ø"/>
            </a:pPr>
            <a:r>
              <a:rPr kumimoji="1" lang="zh-CN" altLang="en-US" dirty="0"/>
              <a:t>作用：执行策略插件</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zh-CN" altLang="en-US" dirty="0"/>
              <a:t>策略插件分为</a:t>
            </a:r>
            <a:r>
              <a:rPr kumimoji="1" lang="en-US" altLang="zh-CN" dirty="0" err="1"/>
              <a:t>gid</a:t>
            </a:r>
            <a:r>
              <a:rPr kumimoji="1" lang="zh-CN" altLang="en-US" dirty="0"/>
              <a:t>和</a:t>
            </a:r>
            <a:r>
              <a:rPr kumimoji="1" lang="en-US" altLang="zh-CN" dirty="0" err="1"/>
              <a:t>srcid</a:t>
            </a:r>
            <a:r>
              <a:rPr kumimoji="1" lang="zh-CN" altLang="en-US" dirty="0"/>
              <a:t>级别</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zh-CN" altLang="en-US" dirty="0"/>
              <a:t>一个</a:t>
            </a:r>
            <a:r>
              <a:rPr kumimoji="1" lang="en-US" altLang="zh-CN" dirty="0" err="1"/>
              <a:t>gid</a:t>
            </a:r>
            <a:r>
              <a:rPr kumimoji="1" lang="zh-CN" altLang="en-US" dirty="0"/>
              <a:t>下可能包含多个</a:t>
            </a:r>
            <a:r>
              <a:rPr kumimoji="1" lang="en-US" altLang="zh-CN" dirty="0" err="1"/>
              <a:t>srcid</a:t>
            </a:r>
            <a:endParaRPr kumimoji="1" lang="zh-CN" altLang="en-US" dirty="0"/>
          </a:p>
        </p:txBody>
      </p:sp>
      <p:pic>
        <p:nvPicPr>
          <p:cNvPr id="5" name="图片 4">
            <a:extLst>
              <a:ext uri="{FF2B5EF4-FFF2-40B4-BE49-F238E27FC236}">
                <a16:creationId xmlns:a16="http://schemas.microsoft.com/office/drawing/2014/main" id="{B7E1C2CD-6F26-F342-BB40-09C0FB5D8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639" y="1125543"/>
            <a:ext cx="2029410" cy="5471629"/>
          </a:xfrm>
          <a:prstGeom prst="rect">
            <a:avLst/>
          </a:prstGeom>
        </p:spPr>
      </p:pic>
    </p:spTree>
    <p:extLst>
      <p:ext uri="{BB962C8B-B14F-4D97-AF65-F5344CB8AC3E}">
        <p14:creationId xmlns:p14="http://schemas.microsoft.com/office/powerpoint/2010/main" val="854988229"/>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10C35-B3CC-494E-8D01-F57EE80CF7C9}"/>
              </a:ext>
            </a:extLst>
          </p:cNvPr>
          <p:cNvSpPr>
            <a:spLocks noGrp="1"/>
          </p:cNvSpPr>
          <p:nvPr>
            <p:ph type="title"/>
          </p:nvPr>
        </p:nvSpPr>
        <p:spPr/>
        <p:txBody>
          <a:bodyPr/>
          <a:lstStyle/>
          <a:p>
            <a:r>
              <a:rPr kumimoji="1" lang="en-US" altLang="zh-CN" dirty="0" err="1"/>
              <a:t>StrategyProcessModule-data_prepare</a:t>
            </a:r>
            <a:endParaRPr kumimoji="1" lang="zh-CN" altLang="en-US" dirty="0"/>
          </a:p>
        </p:txBody>
      </p:sp>
      <p:sp>
        <p:nvSpPr>
          <p:cNvPr id="3" name="内容占位符 2">
            <a:extLst>
              <a:ext uri="{FF2B5EF4-FFF2-40B4-BE49-F238E27FC236}">
                <a16:creationId xmlns:a16="http://schemas.microsoft.com/office/drawing/2014/main" id="{DEF7BE26-8DFE-2142-9880-A1F31E26E77F}"/>
              </a:ext>
            </a:extLst>
          </p:cNvPr>
          <p:cNvSpPr>
            <a:spLocks noGrp="1"/>
          </p:cNvSpPr>
          <p:nvPr>
            <p:ph idx="1"/>
          </p:nvPr>
        </p:nvSpPr>
        <p:spPr/>
        <p:txBody>
          <a:bodyPr/>
          <a:lstStyle/>
          <a:p>
            <a:pPr>
              <a:buSzPct val="100000"/>
              <a:buFont typeface="Wingdings" pitchFamily="2" charset="2"/>
              <a:buChar char="Ø"/>
            </a:pPr>
            <a:r>
              <a:rPr kumimoji="1" lang="zh-CN" altLang="en-US" dirty="0"/>
              <a:t>作用：请求观星</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Set_status_before_predictor</a:t>
            </a:r>
            <a:r>
              <a:rPr kumimoji="1" lang="zh-CN" altLang="en-US" dirty="0"/>
              <a:t>：访问观星前设置广告属性</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Send_predictor_async</a:t>
            </a:r>
            <a:r>
              <a:rPr kumimoji="1" lang="zh-CN" altLang="en-US" dirty="0"/>
              <a:t>：异步发送观星请求</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Recv_predictor_async_new</a:t>
            </a:r>
            <a:r>
              <a:rPr kumimoji="1" lang="zh-CN" altLang="en-US" dirty="0"/>
              <a:t>：异步接收观星请求</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Interact_with_bcsvr</a:t>
            </a:r>
            <a:r>
              <a:rPr kumimoji="1" lang="zh-CN" altLang="en-US" dirty="0"/>
              <a:t>：请求</a:t>
            </a:r>
            <a:r>
              <a:rPr kumimoji="1" lang="en-US" altLang="zh-CN" dirty="0"/>
              <a:t>budget</a:t>
            </a:r>
            <a:r>
              <a:rPr kumimoji="1" lang="zh-CN" altLang="en-US" dirty="0"/>
              <a:t> </a:t>
            </a:r>
            <a:r>
              <a:rPr kumimoji="1" lang="en-US" altLang="zh-CN" dirty="0"/>
              <a:t>server</a:t>
            </a:r>
            <a:r>
              <a:rPr kumimoji="1" lang="zh-CN" altLang="en-US" dirty="0"/>
              <a:t>， 获取每个广告的预算与消费情况</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zh-CN" altLang="en-US" dirty="0"/>
          </a:p>
        </p:txBody>
      </p:sp>
    </p:spTree>
    <p:extLst>
      <p:ext uri="{BB962C8B-B14F-4D97-AF65-F5344CB8AC3E}">
        <p14:creationId xmlns:p14="http://schemas.microsoft.com/office/powerpoint/2010/main" val="1519714406"/>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1C61A-0E9D-D143-813F-8B7EB27FBD97}"/>
              </a:ext>
            </a:extLst>
          </p:cNvPr>
          <p:cNvSpPr>
            <a:spLocks noGrp="1"/>
          </p:cNvSpPr>
          <p:nvPr>
            <p:ph type="title"/>
          </p:nvPr>
        </p:nvSpPr>
        <p:spPr/>
        <p:txBody>
          <a:bodyPr/>
          <a:lstStyle/>
          <a:p>
            <a:r>
              <a:rPr kumimoji="1" lang="en-US" altLang="zh-CN" dirty="0" err="1"/>
              <a:t>StrategyProcessModule-data_prepare</a:t>
            </a:r>
            <a:endParaRPr kumimoji="1" lang="zh-CN" altLang="en-US" dirty="0"/>
          </a:p>
        </p:txBody>
      </p:sp>
      <p:sp>
        <p:nvSpPr>
          <p:cNvPr id="3" name="内容占位符 2">
            <a:extLst>
              <a:ext uri="{FF2B5EF4-FFF2-40B4-BE49-F238E27FC236}">
                <a16:creationId xmlns:a16="http://schemas.microsoft.com/office/drawing/2014/main" id="{F5C791EF-8654-8D42-9F1B-5C6D69F4EB4D}"/>
              </a:ext>
            </a:extLst>
          </p:cNvPr>
          <p:cNvSpPr>
            <a:spLocks noGrp="1"/>
          </p:cNvSpPr>
          <p:nvPr>
            <p:ph idx="1"/>
          </p:nvPr>
        </p:nvSpPr>
        <p:spPr/>
        <p:txBody>
          <a:bodyPr/>
          <a:lstStyle/>
          <a:p>
            <a:endParaRPr kumimoji="1" lang="en-US" altLang="zh-CN" dirty="0"/>
          </a:p>
          <a:p>
            <a:endParaRPr kumimoji="1" lang="en" altLang="zh-CN" dirty="0"/>
          </a:p>
          <a:p>
            <a:pPr>
              <a:buSzPct val="100000"/>
              <a:buFont typeface="Wingdings" pitchFamily="2" charset="2"/>
              <a:buChar char="Ø"/>
            </a:pPr>
            <a:r>
              <a:rPr kumimoji="1" lang="en" altLang="zh-CN" dirty="0" err="1"/>
              <a:t>ImageqParallelRequest</a:t>
            </a:r>
            <a:r>
              <a:rPr kumimoji="1" lang="zh-CN" altLang="en-US" dirty="0"/>
              <a:t>：程序化广告物料请求</a:t>
            </a:r>
            <a:r>
              <a:rPr kumimoji="1" lang="en-US" altLang="zh-CN" dirty="0" err="1"/>
              <a:t>xbox</a:t>
            </a:r>
            <a:r>
              <a:rPr kumimoji="1" lang="zh-CN" altLang="en-US" dirty="0"/>
              <a:t>得到物料特征向量并计算</a:t>
            </a:r>
            <a:r>
              <a:rPr kumimoji="1" lang="en-US" altLang="zh-CN" dirty="0" err="1"/>
              <a:t>mtq</a:t>
            </a:r>
            <a:endParaRPr kumimoji="1" lang="en" altLang="zh-CN" dirty="0"/>
          </a:p>
          <a:p>
            <a:pPr>
              <a:buSzPct val="100000"/>
              <a:buFont typeface="Wingdings" pitchFamily="2" charset="2"/>
              <a:buChar char="Ø"/>
            </a:pPr>
            <a:endParaRPr kumimoji="1" lang="en" altLang="zh-CN" dirty="0"/>
          </a:p>
          <a:p>
            <a:pPr>
              <a:buSzPct val="100000"/>
              <a:buFont typeface="Wingdings" pitchFamily="2" charset="2"/>
              <a:buChar char="Ø"/>
            </a:pPr>
            <a:r>
              <a:rPr kumimoji="1" lang="en" altLang="zh-CN" dirty="0" err="1"/>
              <a:t>process_imageq_before_predictor</a:t>
            </a:r>
            <a:r>
              <a:rPr kumimoji="1" lang="zh-CN" altLang="en-US" dirty="0"/>
              <a:t>：根据请求的结果对物料进行排序并替换原始物料</a:t>
            </a:r>
          </a:p>
        </p:txBody>
      </p:sp>
    </p:spTree>
    <p:extLst>
      <p:ext uri="{BB962C8B-B14F-4D97-AF65-F5344CB8AC3E}">
        <p14:creationId xmlns:p14="http://schemas.microsoft.com/office/powerpoint/2010/main" val="1517975412"/>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1295B-AD61-CF43-8841-AF29CDFF05F2}"/>
              </a:ext>
            </a:extLst>
          </p:cNvPr>
          <p:cNvSpPr>
            <a:spLocks noGrp="1"/>
          </p:cNvSpPr>
          <p:nvPr>
            <p:ph type="title"/>
          </p:nvPr>
        </p:nvSpPr>
        <p:spPr/>
        <p:txBody>
          <a:bodyPr/>
          <a:lstStyle/>
          <a:p>
            <a:r>
              <a:rPr kumimoji="1" lang="en-US" altLang="zh-CN" dirty="0" err="1"/>
              <a:t>StrategyProcessModule</a:t>
            </a:r>
            <a:r>
              <a:rPr kumimoji="1" lang="en-US" altLang="zh-CN" dirty="0"/>
              <a:t>-prepare</a:t>
            </a:r>
            <a:endParaRPr kumimoji="1" lang="zh-CN" altLang="en-US" dirty="0"/>
          </a:p>
        </p:txBody>
      </p:sp>
      <p:sp>
        <p:nvSpPr>
          <p:cNvPr id="3" name="内容占位符 2">
            <a:extLst>
              <a:ext uri="{FF2B5EF4-FFF2-40B4-BE49-F238E27FC236}">
                <a16:creationId xmlns:a16="http://schemas.microsoft.com/office/drawing/2014/main" id="{19FCE1FF-F7BC-AF4B-8490-5709A351BC51}"/>
              </a:ext>
            </a:extLst>
          </p:cNvPr>
          <p:cNvSpPr>
            <a:spLocks noGrp="1"/>
          </p:cNvSpPr>
          <p:nvPr>
            <p:ph idx="1"/>
          </p:nvPr>
        </p:nvSpPr>
        <p:spPr>
          <a:xfrm>
            <a:off x="609600" y="1570037"/>
            <a:ext cx="10896000" cy="4756117"/>
          </a:xfrm>
        </p:spPr>
        <p:txBody>
          <a:bodyPr/>
          <a:lstStyle/>
          <a:p>
            <a:pPr>
              <a:buSzPct val="100000"/>
              <a:buFont typeface="Wingdings" pitchFamily="2" charset="2"/>
              <a:buChar char="Ø"/>
            </a:pPr>
            <a:r>
              <a:rPr kumimoji="1" lang="zh-CN" altLang="en-US" dirty="0"/>
              <a:t>作用：调整</a:t>
            </a:r>
            <a:r>
              <a:rPr kumimoji="1" lang="en-US" altLang="zh-CN" dirty="0" err="1"/>
              <a:t>ctr</a:t>
            </a:r>
            <a:r>
              <a:rPr kumimoji="1" lang="zh-CN" altLang="en-US" dirty="0"/>
              <a:t>值</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 altLang="zh-CN" dirty="0" err="1"/>
              <a:t>transfer_ratio</a:t>
            </a:r>
            <a:r>
              <a:rPr kumimoji="1" lang="zh-CN" altLang="en-US" dirty="0"/>
              <a:t>：对</a:t>
            </a:r>
            <a:r>
              <a:rPr kumimoji="1" lang="en" altLang="zh-CN" dirty="0" err="1"/>
              <a:t>ctr</a:t>
            </a:r>
            <a:r>
              <a:rPr kumimoji="1" lang="zh-CN" altLang="en-US" dirty="0"/>
              <a:t>根据不同依据进行微调，并依据</a:t>
            </a:r>
            <a:r>
              <a:rPr kumimoji="1" lang="en" altLang="zh-CN" dirty="0"/>
              <a:t>bid</a:t>
            </a:r>
            <a:r>
              <a:rPr kumimoji="1" lang="zh-CN" altLang="en-US" dirty="0"/>
              <a:t>联合计算</a:t>
            </a:r>
            <a:r>
              <a:rPr kumimoji="1" lang="en" altLang="zh-CN" dirty="0" err="1"/>
              <a:t>pricesort_score</a:t>
            </a:r>
            <a:endParaRPr kumimoji="1" lang="en" altLang="zh-CN" dirty="0"/>
          </a:p>
          <a:p>
            <a:pPr lvl="1">
              <a:buSzPct val="120000"/>
              <a:buFont typeface="Wingdings" pitchFamily="2" charset="2"/>
              <a:buChar char="l"/>
            </a:pPr>
            <a:r>
              <a:rPr lang="zh-CN" altLang="en-US" dirty="0"/>
              <a:t>根据暗投的</a:t>
            </a:r>
            <a:r>
              <a:rPr kumimoji="1" lang="en" altLang="zh-CN" dirty="0" err="1"/>
              <a:t>ctrq</a:t>
            </a:r>
            <a:r>
              <a:rPr kumimoji="1" lang="zh-CN" altLang="en-US" dirty="0"/>
              <a:t>的分布，调整明投</a:t>
            </a:r>
            <a:r>
              <a:rPr kumimoji="1" lang="en" altLang="zh-CN" dirty="0" err="1"/>
              <a:t>ctr</a:t>
            </a:r>
            <a:endParaRPr kumimoji="1" lang="en" altLang="zh-CN" dirty="0"/>
          </a:p>
          <a:p>
            <a:pPr lvl="1">
              <a:buSzPct val="120000"/>
              <a:buFont typeface="Wingdings" pitchFamily="2" charset="2"/>
              <a:buChar char="l"/>
            </a:pPr>
            <a:r>
              <a:rPr kumimoji="1" lang="zh-CN" altLang="en-US" dirty="0"/>
              <a:t>根据</a:t>
            </a:r>
            <a:r>
              <a:rPr kumimoji="1" lang="en" altLang="zh-CN" dirty="0" err="1"/>
              <a:t>eplayq</a:t>
            </a:r>
            <a:r>
              <a:rPr kumimoji="1" lang="zh-CN" altLang="en-US" dirty="0"/>
              <a:t>进行调整</a:t>
            </a:r>
            <a:endParaRPr kumimoji="1" lang="en-US" altLang="zh-CN" dirty="0"/>
          </a:p>
          <a:p>
            <a:pPr lvl="1">
              <a:buSzPct val="120000"/>
              <a:buFont typeface="Wingdings" pitchFamily="2" charset="2"/>
              <a:buChar char="l"/>
            </a:pPr>
            <a:r>
              <a:rPr kumimoji="1" lang="zh-CN" altLang="en-US" dirty="0"/>
              <a:t>分</a:t>
            </a:r>
            <a:r>
              <a:rPr kumimoji="1" lang="en" altLang="zh-CN" dirty="0" err="1"/>
              <a:t>ori_mt</a:t>
            </a:r>
            <a:r>
              <a:rPr kumimoji="1" lang="zh-CN" altLang="en-US" dirty="0"/>
              <a:t>进行调整</a:t>
            </a:r>
            <a:endParaRPr kumimoji="1" lang="en-US" altLang="zh-CN" dirty="0"/>
          </a:p>
          <a:p>
            <a:pPr lvl="1">
              <a:buSzPct val="120000"/>
              <a:buFont typeface="Wingdings" pitchFamily="2" charset="2"/>
              <a:buChar char="l"/>
            </a:pPr>
            <a:r>
              <a:rPr kumimoji="1" lang="zh-CN" altLang="en-US" dirty="0"/>
              <a:t>分样式调整</a:t>
            </a:r>
            <a:endParaRPr kumimoji="1" lang="en-US" altLang="zh-CN" dirty="0"/>
          </a:p>
          <a:p>
            <a:pPr lvl="1">
              <a:buSzPct val="120000"/>
              <a:buFont typeface="Wingdings" pitchFamily="2" charset="2"/>
              <a:buChar char="l"/>
            </a:pPr>
            <a:r>
              <a:rPr kumimoji="1" lang="en-US" altLang="zh-CN" dirty="0"/>
              <a:t>…</a:t>
            </a:r>
            <a:endParaRPr kumimoji="1" lang="en" altLang="zh-CN" dirty="0"/>
          </a:p>
          <a:p>
            <a:pPr>
              <a:buSzPct val="100000"/>
              <a:buFont typeface="Wingdings" pitchFamily="2" charset="2"/>
              <a:buChar char="Ø"/>
            </a:pPr>
            <a:r>
              <a:rPr kumimoji="1" lang="zh-CN" altLang="en-US" dirty="0"/>
              <a:t>根据调整后的</a:t>
            </a:r>
            <a:r>
              <a:rPr kumimoji="1" lang="en" altLang="zh-CN" dirty="0" err="1"/>
              <a:t>ctrq</a:t>
            </a:r>
            <a:r>
              <a:rPr kumimoji="1" lang="zh-CN" altLang="en-US" dirty="0"/>
              <a:t>计算得到</a:t>
            </a:r>
            <a:r>
              <a:rPr kumimoji="1" lang="en" altLang="zh-CN" dirty="0" err="1"/>
              <a:t>pricesort_q</a:t>
            </a:r>
            <a:endParaRPr kumimoji="1" lang="en" altLang="zh-CN" dirty="0"/>
          </a:p>
          <a:p>
            <a:pPr lvl="1">
              <a:buSzPct val="120000"/>
              <a:buFont typeface="Wingdings" pitchFamily="2" charset="2"/>
              <a:buChar char="l"/>
            </a:pPr>
            <a:r>
              <a:rPr kumimoji="1" lang="en-US" altLang="zh-CN" dirty="0"/>
              <a:t>Adv-&gt;</a:t>
            </a:r>
            <a:r>
              <a:rPr kumimoji="1" lang="en-US" altLang="zh-CN" dirty="0" err="1"/>
              <a:t>pricesort_q</a:t>
            </a:r>
            <a:r>
              <a:rPr kumimoji="1" lang="en-US" altLang="zh-CN" dirty="0"/>
              <a:t> = </a:t>
            </a:r>
            <a:r>
              <a:rPr kumimoji="1" lang="en-US" altLang="zh-CN" dirty="0" err="1"/>
              <a:t>convert_q</a:t>
            </a:r>
            <a:r>
              <a:rPr kumimoji="1" lang="en-US" altLang="zh-CN" dirty="0"/>
              <a:t>(adv-&gt;</a:t>
            </a:r>
            <a:r>
              <a:rPr kumimoji="1" lang="en-US" altLang="zh-CN" dirty="0" err="1"/>
              <a:t>ctrq</a:t>
            </a:r>
            <a:r>
              <a:rPr kumimoji="1" lang="en-US" altLang="zh-CN" dirty="0"/>
              <a:t>, adv-&gt;</a:t>
            </a:r>
            <a:r>
              <a:rPr kumimoji="1" lang="en-US" altLang="zh-CN" dirty="0" err="1"/>
              <a:t>q_t_value</a:t>
            </a:r>
            <a:r>
              <a:rPr kumimoji="1" lang="en-US" altLang="zh-CN" dirty="0"/>
              <a:t>)</a:t>
            </a:r>
            <a:endParaRPr kumimoji="1" lang="en" altLang="zh-CN" dirty="0"/>
          </a:p>
          <a:p>
            <a:pPr>
              <a:buSzPct val="100000"/>
              <a:buFont typeface="Wingdings" pitchFamily="2" charset="2"/>
              <a:buChar char="Ø"/>
            </a:pPr>
            <a:r>
              <a:rPr lang="zh-CN" altLang="en" dirty="0"/>
              <a:t>再</a:t>
            </a:r>
            <a:r>
              <a:rPr kumimoji="1" lang="zh-CN" altLang="en-US" dirty="0"/>
              <a:t>根据</a:t>
            </a:r>
            <a:r>
              <a:rPr kumimoji="1" lang="en" altLang="zh-CN" dirty="0" err="1"/>
              <a:t>pricesort_q</a:t>
            </a:r>
            <a:r>
              <a:rPr kumimoji="1" lang="zh-CN" altLang="en" dirty="0"/>
              <a:t>计算</a:t>
            </a:r>
            <a:r>
              <a:rPr kumimoji="1" lang="en-US" altLang="zh-CN" dirty="0" err="1"/>
              <a:t>pricesort_score</a:t>
            </a:r>
            <a:endParaRPr kumimoji="1" lang="en-US" altLang="zh-CN" dirty="0"/>
          </a:p>
          <a:p>
            <a:pPr lvl="1">
              <a:buSzPct val="120000"/>
              <a:buFont typeface="Wingdings" pitchFamily="2" charset="2"/>
              <a:buChar char="l"/>
            </a:pPr>
            <a:r>
              <a:rPr lang="en-US" altLang="zh-CN" dirty="0"/>
              <a:t>adv-&gt;</a:t>
            </a:r>
            <a:r>
              <a:rPr kumimoji="1" lang="en-US" altLang="zh-CN" dirty="0" err="1"/>
              <a:t>pricesort_score</a:t>
            </a:r>
            <a:r>
              <a:rPr kumimoji="1" lang="en-US" altLang="zh-CN" dirty="0"/>
              <a:t> = adv-&gt;</a:t>
            </a:r>
            <a:r>
              <a:rPr kumimoji="1" lang="en-US" altLang="zh-CN" dirty="0" err="1"/>
              <a:t>pricesort_q</a:t>
            </a:r>
            <a:r>
              <a:rPr kumimoji="1" lang="en-US" altLang="zh-CN" dirty="0"/>
              <a:t> * adv-&gt;bid</a:t>
            </a:r>
            <a:endParaRPr kumimoji="1" lang="en" altLang="zh-CN" dirty="0"/>
          </a:p>
          <a:p>
            <a:pPr marL="457200" lvl="1" indent="0">
              <a:buNone/>
            </a:pPr>
            <a:endParaRPr kumimoji="1" lang="zh-CN" altLang="en-US" dirty="0"/>
          </a:p>
          <a:p>
            <a:endParaRPr lang="en" altLang="zh-CN" dirty="0"/>
          </a:p>
        </p:txBody>
      </p:sp>
    </p:spTree>
    <p:extLst>
      <p:ext uri="{BB962C8B-B14F-4D97-AF65-F5344CB8AC3E}">
        <p14:creationId xmlns:p14="http://schemas.microsoft.com/office/powerpoint/2010/main" val="2295103679"/>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EF3B7-4D2B-0840-AAFD-0BCE5C177C2D}"/>
              </a:ext>
            </a:extLst>
          </p:cNvPr>
          <p:cNvSpPr>
            <a:spLocks noGrp="1"/>
          </p:cNvSpPr>
          <p:nvPr>
            <p:ph type="title"/>
          </p:nvPr>
        </p:nvSpPr>
        <p:spPr/>
        <p:txBody>
          <a:bodyPr/>
          <a:lstStyle/>
          <a:p>
            <a:r>
              <a:rPr kumimoji="1" lang="en-US" altLang="zh-CN" dirty="0" err="1"/>
              <a:t>StrategyProcessModule-smart_bid</a:t>
            </a:r>
            <a:endParaRPr kumimoji="1" lang="zh-CN" altLang="en-US" dirty="0"/>
          </a:p>
        </p:txBody>
      </p:sp>
      <p:sp>
        <p:nvSpPr>
          <p:cNvPr id="3" name="内容占位符 2">
            <a:extLst>
              <a:ext uri="{FF2B5EF4-FFF2-40B4-BE49-F238E27FC236}">
                <a16:creationId xmlns:a16="http://schemas.microsoft.com/office/drawing/2014/main" id="{B2ED8AF5-824C-0C48-A800-71736AEB8F71}"/>
              </a:ext>
            </a:extLst>
          </p:cNvPr>
          <p:cNvSpPr>
            <a:spLocks noGrp="1"/>
          </p:cNvSpPr>
          <p:nvPr>
            <p:ph idx="1"/>
          </p:nvPr>
        </p:nvSpPr>
        <p:spPr/>
        <p:txBody>
          <a:bodyPr/>
          <a:lstStyle/>
          <a:p>
            <a:pPr>
              <a:buSzPct val="100000"/>
              <a:buFont typeface="Wingdings" pitchFamily="2" charset="2"/>
              <a:buChar char="Ø"/>
            </a:pPr>
            <a:r>
              <a:rPr kumimoji="1" lang="zh-CN" altLang="en-US" dirty="0"/>
              <a:t>作用：调价，根据配置信息等获得打折信息</a:t>
            </a:r>
            <a:endParaRPr kumimoji="1" lang="en-US" altLang="zh-CN" dirty="0"/>
          </a:p>
          <a:p>
            <a:endParaRPr kumimoji="1" lang="en-US" altLang="zh-CN" dirty="0"/>
          </a:p>
          <a:p>
            <a:pPr>
              <a:buSzPct val="100000"/>
              <a:buFont typeface="Wingdings" pitchFamily="2" charset="2"/>
              <a:buChar char="Ø"/>
            </a:pPr>
            <a:r>
              <a:rPr kumimoji="1" lang="en-US" altLang="zh-CN" dirty="0" err="1"/>
              <a:t>User_smart_bid</a:t>
            </a:r>
            <a:r>
              <a:rPr kumimoji="1" lang="zh-CN" altLang="en-US" dirty="0"/>
              <a:t>：非</a:t>
            </a:r>
            <a:r>
              <a:rPr kumimoji="1" lang="en-US" altLang="zh-CN" dirty="0" err="1"/>
              <a:t>ocpc</a:t>
            </a:r>
            <a:r>
              <a:rPr kumimoji="1" lang="zh-CN" altLang="en-US" dirty="0"/>
              <a:t>广告调价</a:t>
            </a:r>
            <a:endParaRPr kumimoji="1" lang="en-US" altLang="zh-CN" dirty="0"/>
          </a:p>
          <a:p>
            <a:pPr lvl="1">
              <a:buSzPct val="120000"/>
              <a:buFont typeface="Wingdings" pitchFamily="2" charset="2"/>
              <a:buChar char="l"/>
            </a:pPr>
            <a:r>
              <a:rPr lang="zh-CN" altLang="en-US" dirty="0"/>
              <a:t>通过</a:t>
            </a:r>
            <a:r>
              <a:rPr lang="en" altLang="zh-CN" dirty="0" err="1"/>
              <a:t>bid_ratio</a:t>
            </a:r>
            <a:r>
              <a:rPr lang="zh-CN" altLang="en-US" dirty="0"/>
              <a:t>影响</a:t>
            </a:r>
            <a:r>
              <a:rPr lang="en" altLang="zh-CN" dirty="0"/>
              <a:t>bid</a:t>
            </a:r>
            <a:r>
              <a:rPr lang="zh-CN" altLang="en" dirty="0"/>
              <a:t>，</a:t>
            </a:r>
            <a:r>
              <a:rPr lang="zh-CN" altLang="en-US" dirty="0"/>
              <a:t>进而</a:t>
            </a:r>
            <a:r>
              <a:rPr kumimoji="1" lang="zh-CN" altLang="en-US" dirty="0"/>
              <a:t>影响最终的</a:t>
            </a:r>
            <a:r>
              <a:rPr kumimoji="1" lang="en" altLang="zh-CN" dirty="0" err="1"/>
              <a:t>pricesort_score</a:t>
            </a:r>
            <a:endParaRPr kumimoji="1" lang="en" altLang="zh-CN" dirty="0"/>
          </a:p>
          <a:p>
            <a:pPr lvl="1">
              <a:buSzPct val="120000"/>
              <a:buFont typeface="Wingdings" pitchFamily="2" charset="2"/>
              <a:buChar char="l"/>
            </a:pPr>
            <a:r>
              <a:rPr kumimoji="1" lang="en" altLang="zh-CN" dirty="0" err="1"/>
              <a:t>cpm</a:t>
            </a:r>
            <a:r>
              <a:rPr kumimoji="1" lang="zh-CN" altLang="en-US" dirty="0"/>
              <a:t>与</a:t>
            </a:r>
            <a:r>
              <a:rPr kumimoji="1" lang="en" altLang="zh-CN" dirty="0" err="1"/>
              <a:t>ocpc</a:t>
            </a:r>
            <a:r>
              <a:rPr kumimoji="1" lang="zh-CN" altLang="en-US" dirty="0"/>
              <a:t>计价类型不进行智能调价</a:t>
            </a:r>
          </a:p>
          <a:p>
            <a:pPr lvl="1">
              <a:buSzPct val="120000"/>
              <a:buFont typeface="Wingdings" pitchFamily="2" charset="2"/>
              <a:buChar char="l"/>
            </a:pPr>
            <a:r>
              <a:rPr kumimoji="1" lang="zh-CN" altLang="en-US" dirty="0"/>
              <a:t>通过</a:t>
            </a:r>
            <a:r>
              <a:rPr kumimoji="1" lang="en" altLang="zh-CN" dirty="0" err="1"/>
              <a:t>src_id</a:t>
            </a:r>
            <a:r>
              <a:rPr kumimoji="1" lang="zh-CN" altLang="en-US" dirty="0"/>
              <a:t>与</a:t>
            </a:r>
            <a:r>
              <a:rPr kumimoji="1" lang="en" altLang="zh-CN" dirty="0" err="1"/>
              <a:t>mt</a:t>
            </a:r>
            <a:r>
              <a:rPr kumimoji="1" lang="zh-CN" altLang="en-US" dirty="0"/>
              <a:t>设置不同的</a:t>
            </a:r>
            <a:r>
              <a:rPr kumimoji="1" lang="en" altLang="zh-CN" dirty="0" err="1"/>
              <a:t>bid_ratio</a:t>
            </a:r>
            <a:endParaRPr kumimoji="1" lang="en" altLang="zh-CN" dirty="0"/>
          </a:p>
          <a:p>
            <a:pPr lvl="1">
              <a:buSzPct val="120000"/>
              <a:buFont typeface="Wingdings" pitchFamily="2" charset="2"/>
              <a:buChar char="l"/>
            </a:pPr>
            <a:r>
              <a:rPr kumimoji="1" lang="zh-CN" altLang="en-US" dirty="0"/>
              <a:t>通过</a:t>
            </a:r>
            <a:r>
              <a:rPr kumimoji="1" lang="en" altLang="zh-CN" dirty="0" err="1"/>
              <a:t>bid_ratio</a:t>
            </a:r>
            <a:r>
              <a:rPr kumimoji="1" lang="zh-CN" altLang="en-US" dirty="0"/>
              <a:t>影响</a:t>
            </a:r>
            <a:r>
              <a:rPr kumimoji="1" lang="en" altLang="zh-CN" dirty="0"/>
              <a:t>bid</a:t>
            </a:r>
            <a:r>
              <a:rPr kumimoji="1" lang="zh-CN" altLang="en" dirty="0"/>
              <a:t>，</a:t>
            </a:r>
            <a:r>
              <a:rPr kumimoji="1" lang="zh-CN" altLang="en-US" dirty="0"/>
              <a:t>进而影响</a:t>
            </a:r>
            <a:r>
              <a:rPr kumimoji="1" lang="en" altLang="zh-CN" dirty="0" err="1"/>
              <a:t>pricesort_score</a:t>
            </a:r>
            <a:endParaRPr kumimoji="1" lang="en" altLang="zh-CN" dirty="0"/>
          </a:p>
          <a:p>
            <a:pPr lvl="1">
              <a:buSzPct val="120000"/>
              <a:buFont typeface="Wingdings" pitchFamily="2" charset="2"/>
              <a:buChar char="l"/>
            </a:pPr>
            <a:r>
              <a:rPr kumimoji="1" lang="en" altLang="zh-CN" dirty="0"/>
              <a:t>Adv-&gt;bid = adv-&gt;</a:t>
            </a:r>
            <a:r>
              <a:rPr kumimoji="1" lang="en" altLang="zh-CN" dirty="0" err="1"/>
              <a:t>ori_bid</a:t>
            </a:r>
            <a:r>
              <a:rPr kumimoji="1" lang="en" altLang="zh-CN" dirty="0"/>
              <a:t> * adv-&gt;</a:t>
            </a:r>
            <a:r>
              <a:rPr kumimoji="1" lang="en" altLang="zh-CN" dirty="0" err="1"/>
              <a:t>bid_ratio</a:t>
            </a:r>
            <a:endParaRPr kumimoji="1" lang="en" altLang="zh-CN" dirty="0"/>
          </a:p>
          <a:p>
            <a:pPr lvl="1">
              <a:buSzPct val="120000"/>
              <a:buFont typeface="Wingdings" pitchFamily="2" charset="2"/>
              <a:buChar char="l"/>
            </a:pPr>
            <a:r>
              <a:rPr kumimoji="1" lang="en" altLang="zh-CN" dirty="0"/>
              <a:t>Adv-&gt;</a:t>
            </a:r>
            <a:r>
              <a:rPr kumimoji="1" lang="en" altLang="zh-CN" dirty="0" err="1"/>
              <a:t>pricesort_score</a:t>
            </a:r>
            <a:r>
              <a:rPr kumimoji="1" lang="en" altLang="zh-CN" dirty="0"/>
              <a:t> = adv-&gt;</a:t>
            </a:r>
            <a:r>
              <a:rPr kumimoji="1" lang="en" altLang="zh-CN" dirty="0" err="1"/>
              <a:t>pricesort_q</a:t>
            </a:r>
            <a:r>
              <a:rPr kumimoji="1" lang="en" altLang="zh-CN" dirty="0"/>
              <a:t> * adv-&gt;bid</a:t>
            </a:r>
            <a:endParaRPr kumimoji="1" lang="en-US" altLang="zh-CN" dirty="0"/>
          </a:p>
          <a:p>
            <a:pPr>
              <a:buSzPct val="100000"/>
              <a:buFont typeface="Wingdings" pitchFamily="2" charset="2"/>
              <a:buChar char="Ø"/>
            </a:pPr>
            <a:r>
              <a:rPr kumimoji="1" lang="en-US" altLang="zh-CN" dirty="0" err="1"/>
              <a:t>Ocpc_bid</a:t>
            </a:r>
            <a:r>
              <a:rPr kumimoji="1" lang="zh-CN" altLang="en-US" dirty="0"/>
              <a:t>：</a:t>
            </a:r>
            <a:r>
              <a:rPr kumimoji="1" lang="en-US" altLang="zh-CN" dirty="0" err="1"/>
              <a:t>ocpc</a:t>
            </a:r>
            <a:r>
              <a:rPr kumimoji="1" lang="zh-CN" altLang="en-US" dirty="0"/>
              <a:t>广告调价</a:t>
            </a:r>
            <a:endParaRPr kumimoji="1" lang="en-US" altLang="zh-CN" dirty="0"/>
          </a:p>
          <a:p>
            <a:pPr lvl="1">
              <a:buSzPct val="120000"/>
              <a:buFont typeface="Wingdings" pitchFamily="2" charset="2"/>
              <a:buChar char="l"/>
            </a:pPr>
            <a:r>
              <a:rPr kumimoji="1" lang="zh-CN" altLang="en-US" dirty="0"/>
              <a:t>分</a:t>
            </a:r>
            <a:r>
              <a:rPr kumimoji="1" lang="en-US" altLang="zh-CN" dirty="0" err="1"/>
              <a:t>virtual_mt</a:t>
            </a:r>
            <a:r>
              <a:rPr kumimoji="1" lang="zh-CN" altLang="en-US" dirty="0"/>
              <a:t>，样式，</a:t>
            </a:r>
            <a:r>
              <a:rPr kumimoji="1" lang="en-US" altLang="zh-CN" dirty="0" err="1"/>
              <a:t>ocpc_ann</a:t>
            </a:r>
            <a:r>
              <a:rPr kumimoji="1" lang="zh-CN" altLang="en-US" dirty="0"/>
              <a:t>等设置影响</a:t>
            </a:r>
            <a:r>
              <a:rPr kumimoji="1" lang="en-US" altLang="zh-CN" dirty="0" err="1"/>
              <a:t>ocpc_bid_ratio</a:t>
            </a:r>
            <a:r>
              <a:rPr kumimoji="1" lang="zh-CN" altLang="en-US" dirty="0"/>
              <a:t>，从而影响出价</a:t>
            </a:r>
            <a:endParaRPr kumimoji="1" lang="en-US" altLang="zh-CN" dirty="0"/>
          </a:p>
          <a:p>
            <a:pPr lvl="1"/>
            <a:endParaRPr lang="en" altLang="zh-CN" dirty="0"/>
          </a:p>
          <a:p>
            <a:pPr marL="457200" lvl="1" indent="0">
              <a:buNone/>
            </a:pPr>
            <a:endParaRPr lang="en" altLang="zh-CN" dirty="0"/>
          </a:p>
          <a:p>
            <a:endParaRPr kumimoji="1" lang="zh-CN" altLang="en-US" dirty="0"/>
          </a:p>
        </p:txBody>
      </p:sp>
    </p:spTree>
    <p:extLst>
      <p:ext uri="{BB962C8B-B14F-4D97-AF65-F5344CB8AC3E}">
        <p14:creationId xmlns:p14="http://schemas.microsoft.com/office/powerpoint/2010/main" val="2637256246"/>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8D8BC-FC1F-EB4C-B2E1-0E1812768C85}"/>
              </a:ext>
            </a:extLst>
          </p:cNvPr>
          <p:cNvSpPr>
            <a:spLocks noGrp="1"/>
          </p:cNvSpPr>
          <p:nvPr>
            <p:ph type="title"/>
          </p:nvPr>
        </p:nvSpPr>
        <p:spPr/>
        <p:txBody>
          <a:bodyPr/>
          <a:lstStyle/>
          <a:p>
            <a:r>
              <a:rPr kumimoji="1" lang="en-US" altLang="zh-CN" dirty="0" err="1"/>
              <a:t>StrategyProcessModule</a:t>
            </a:r>
            <a:r>
              <a:rPr kumimoji="1" lang="en-US" altLang="zh-CN" dirty="0"/>
              <a:t>-filter</a:t>
            </a:r>
            <a:endParaRPr kumimoji="1" lang="zh-CN" altLang="en-US" dirty="0"/>
          </a:p>
        </p:txBody>
      </p:sp>
      <p:sp>
        <p:nvSpPr>
          <p:cNvPr id="3" name="内容占位符 2">
            <a:extLst>
              <a:ext uri="{FF2B5EF4-FFF2-40B4-BE49-F238E27FC236}">
                <a16:creationId xmlns:a16="http://schemas.microsoft.com/office/drawing/2014/main" id="{A21640C3-81F2-BF42-AF8C-7A1AECCF5F67}"/>
              </a:ext>
            </a:extLst>
          </p:cNvPr>
          <p:cNvSpPr>
            <a:spLocks noGrp="1"/>
          </p:cNvSpPr>
          <p:nvPr>
            <p:ph idx="1"/>
          </p:nvPr>
        </p:nvSpPr>
        <p:spPr>
          <a:xfrm>
            <a:off x="609600" y="1570038"/>
            <a:ext cx="10896000" cy="5073358"/>
          </a:xfrm>
        </p:spPr>
        <p:txBody>
          <a:bodyPr/>
          <a:lstStyle/>
          <a:p>
            <a:pPr>
              <a:buSzPct val="100000"/>
              <a:buFont typeface="Wingdings" pitchFamily="2" charset="2"/>
              <a:buChar char="Ø"/>
            </a:pPr>
            <a:r>
              <a:rPr kumimoji="1" lang="zh-CN" altLang="en-US" dirty="0"/>
              <a:t>作用：过滤广告</a:t>
            </a:r>
            <a:endParaRPr kumimoji="1" lang="en-US" altLang="zh-CN" dirty="0"/>
          </a:p>
          <a:p>
            <a:endParaRPr kumimoji="1" lang="en-US" altLang="zh-CN" dirty="0"/>
          </a:p>
          <a:p>
            <a:pPr>
              <a:buSzPct val="100000"/>
              <a:buFont typeface="Wingdings" pitchFamily="2" charset="2"/>
              <a:buChar char="Ø"/>
            </a:pPr>
            <a:r>
              <a:rPr kumimoji="1" lang="en" altLang="zh-CN" dirty="0" err="1"/>
              <a:t>blacklist_status_filter</a:t>
            </a:r>
            <a:r>
              <a:rPr kumimoji="1" lang="zh-CN" altLang="en-US" dirty="0"/>
              <a:t>：使用黑名单进行过滤</a:t>
            </a:r>
            <a:endParaRPr kumimoji="1" lang="en-US" altLang="zh-CN" dirty="0"/>
          </a:p>
          <a:p>
            <a:pPr lvl="1">
              <a:buSzPct val="120000"/>
              <a:buFont typeface="Wingdings" pitchFamily="2" charset="2"/>
              <a:buChar char="l"/>
            </a:pPr>
            <a:r>
              <a:rPr lang="zh-CN" altLang="en-US" dirty="0"/>
              <a:t>黑名单类型包含：</a:t>
            </a:r>
            <a:r>
              <a:rPr lang="en" altLang="zh-CN" dirty="0"/>
              <a:t>trade2, user, plan, idea, </a:t>
            </a:r>
            <a:r>
              <a:rPr lang="en" altLang="zh-CN" dirty="0" err="1"/>
              <a:t>winfo</a:t>
            </a:r>
            <a:r>
              <a:rPr lang="en" altLang="zh-CN" dirty="0"/>
              <a:t>, entity, cheat</a:t>
            </a:r>
            <a:r>
              <a:rPr lang="zh-CN" altLang="en-US" dirty="0"/>
              <a:t>等</a:t>
            </a:r>
          </a:p>
          <a:p>
            <a:pPr>
              <a:buSzPct val="100000"/>
              <a:buFont typeface="Wingdings" pitchFamily="2" charset="2"/>
              <a:buChar char="Ø"/>
            </a:pPr>
            <a:r>
              <a:rPr kumimoji="1" lang="en" altLang="zh-CN" dirty="0" err="1"/>
              <a:t>thr_filter</a:t>
            </a:r>
            <a:r>
              <a:rPr kumimoji="1" lang="zh-CN" altLang="en-US" dirty="0"/>
              <a:t>：</a:t>
            </a:r>
            <a:endParaRPr kumimoji="1" lang="en" altLang="zh-CN" dirty="0"/>
          </a:p>
          <a:p>
            <a:pPr lvl="1">
              <a:buSzPct val="120000"/>
              <a:buFont typeface="Wingdings" pitchFamily="2" charset="2"/>
              <a:buChar char="l"/>
            </a:pPr>
            <a:r>
              <a:rPr lang="zh-CN" altLang="en-US" dirty="0"/>
              <a:t>设置</a:t>
            </a:r>
            <a:r>
              <a:rPr lang="en" altLang="zh-CN" dirty="0" err="1"/>
              <a:t>ctr_thr</a:t>
            </a:r>
            <a:r>
              <a:rPr lang="zh-CN" altLang="en-US" dirty="0"/>
              <a:t>和</a:t>
            </a:r>
            <a:r>
              <a:rPr lang="en" altLang="zh-CN" dirty="0" err="1"/>
              <a:t>cpm_thr</a:t>
            </a:r>
            <a:r>
              <a:rPr lang="zh-CN" altLang="en" dirty="0"/>
              <a:t>，</a:t>
            </a:r>
            <a:r>
              <a:rPr lang="zh-CN" altLang="en-US" dirty="0"/>
              <a:t>并根据阈值过滤不符合要求的广告</a:t>
            </a:r>
          </a:p>
          <a:p>
            <a:pPr>
              <a:buSzPct val="100000"/>
              <a:buFont typeface="Wingdings" pitchFamily="2" charset="2"/>
              <a:buChar char="Ø"/>
            </a:pPr>
            <a:r>
              <a:rPr lang="en" altLang="zh-CN" dirty="0" err="1"/>
              <a:t>mt_filter</a:t>
            </a:r>
            <a:r>
              <a:rPr lang="zh-CN" altLang="en-US" dirty="0"/>
              <a:t>：</a:t>
            </a:r>
            <a:endParaRPr kumimoji="1" lang="en" altLang="zh-CN" dirty="0"/>
          </a:p>
          <a:p>
            <a:pPr lvl="1">
              <a:buSzPct val="120000"/>
              <a:buFont typeface="Wingdings" pitchFamily="2" charset="2"/>
              <a:buChar char="l"/>
            </a:pPr>
            <a:r>
              <a:rPr lang="zh-CN" altLang="en-US" dirty="0"/>
              <a:t>通过配置表加载物料白名单，对物料进行过滤</a:t>
            </a:r>
          </a:p>
          <a:p>
            <a:pPr>
              <a:buSzPct val="100000"/>
              <a:buFont typeface="Wingdings" pitchFamily="2" charset="2"/>
              <a:buChar char="Ø"/>
            </a:pPr>
            <a:r>
              <a:rPr kumimoji="1" lang="en" altLang="zh-CN" dirty="0" err="1"/>
              <a:t>channel_trade_filter</a:t>
            </a:r>
            <a:r>
              <a:rPr kumimoji="1" lang="zh-CN" altLang="en-US" dirty="0"/>
              <a:t>：</a:t>
            </a:r>
            <a:endParaRPr kumimoji="1" lang="en" altLang="zh-CN" dirty="0"/>
          </a:p>
          <a:p>
            <a:pPr lvl="1">
              <a:buSzPct val="120000"/>
              <a:buFont typeface="Wingdings" pitchFamily="2" charset="2"/>
              <a:buChar char="l"/>
            </a:pPr>
            <a:r>
              <a:rPr lang="zh-CN" altLang="en-US" dirty="0"/>
              <a:t>通过</a:t>
            </a:r>
            <a:r>
              <a:rPr lang="en" altLang="zh-CN" dirty="0" err="1"/>
              <a:t>channel_</a:t>
            </a:r>
            <a:r>
              <a:rPr kumimoji="1" lang="en" altLang="zh-CN" dirty="0" err="1"/>
              <a:t>trade_blk_status</a:t>
            </a:r>
            <a:r>
              <a:rPr kumimoji="1" lang="zh-CN" altLang="en-US" dirty="0"/>
              <a:t>字段对广告渠道进行过滤</a:t>
            </a:r>
          </a:p>
          <a:p>
            <a:pPr>
              <a:buSzPct val="100000"/>
              <a:buFont typeface="Wingdings" pitchFamily="2" charset="2"/>
              <a:buChar char="Ø"/>
            </a:pPr>
            <a:r>
              <a:rPr lang="en" altLang="zh-CN" dirty="0" err="1"/>
              <a:t>ctr_</a:t>
            </a:r>
            <a:r>
              <a:rPr kumimoji="1" lang="en" altLang="zh-CN" dirty="0" err="1"/>
              <a:t>and_cpm_filter</a:t>
            </a:r>
            <a:r>
              <a:rPr kumimoji="1" lang="zh-CN" altLang="en-US" dirty="0"/>
              <a:t>：</a:t>
            </a:r>
            <a:endParaRPr kumimoji="1" lang="en" altLang="zh-CN" dirty="0"/>
          </a:p>
          <a:p>
            <a:pPr lvl="1">
              <a:buSzPct val="120000"/>
              <a:buFont typeface="Wingdings" pitchFamily="2" charset="2"/>
              <a:buChar char="l"/>
            </a:pPr>
            <a:r>
              <a:rPr lang="zh-CN" altLang="en-US" dirty="0"/>
              <a:t>设置</a:t>
            </a:r>
            <a:r>
              <a:rPr lang="en" altLang="zh-CN" dirty="0" err="1"/>
              <a:t>ctr</a:t>
            </a:r>
            <a:r>
              <a:rPr lang="zh-CN" altLang="en-US" dirty="0"/>
              <a:t>和</a:t>
            </a:r>
            <a:r>
              <a:rPr lang="en" altLang="zh-CN" dirty="0" err="1"/>
              <a:t>cpm</a:t>
            </a:r>
            <a:r>
              <a:rPr lang="zh-CN" altLang="en-US" dirty="0"/>
              <a:t>阈值，</a:t>
            </a:r>
            <a:r>
              <a:rPr kumimoji="1" lang="zh-CN" altLang="en-US" dirty="0"/>
              <a:t>同时处理在加速投放模式下的阈值下降</a:t>
            </a:r>
          </a:p>
          <a:p>
            <a:pPr>
              <a:buSzPct val="100000"/>
              <a:buFont typeface="Wingdings" pitchFamily="2" charset="2"/>
              <a:buChar char="Ø"/>
            </a:pPr>
            <a:r>
              <a:rPr kumimoji="1" lang="en" altLang="zh-CN" dirty="0" err="1"/>
              <a:t>newstyle_mt_filter</a:t>
            </a:r>
            <a:endParaRPr kumimoji="1" lang="en" altLang="zh-CN" dirty="0"/>
          </a:p>
          <a:p>
            <a:pPr lvl="1">
              <a:buSzPct val="120000"/>
              <a:buFont typeface="Wingdings" pitchFamily="2" charset="2"/>
              <a:buChar char="l"/>
            </a:pPr>
            <a:r>
              <a:rPr lang="zh-CN" altLang="en-US" dirty="0"/>
              <a:t>通过配置文件</a:t>
            </a:r>
            <a:r>
              <a:rPr kumimoji="1" lang="zh-CN" altLang="en-US" dirty="0"/>
              <a:t>加载新物料白名单，对新物料进行过滤</a:t>
            </a:r>
          </a:p>
          <a:p>
            <a:endParaRPr kumimoji="1" lang="zh-CN" altLang="en-US" dirty="0"/>
          </a:p>
        </p:txBody>
      </p:sp>
    </p:spTree>
    <p:extLst>
      <p:ext uri="{BB962C8B-B14F-4D97-AF65-F5344CB8AC3E}">
        <p14:creationId xmlns:p14="http://schemas.microsoft.com/office/powerpoint/2010/main" val="3794238286"/>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113BB-CB9C-3346-AA56-71EB47FB27C2}"/>
              </a:ext>
            </a:extLst>
          </p:cNvPr>
          <p:cNvSpPr>
            <a:spLocks noGrp="1"/>
          </p:cNvSpPr>
          <p:nvPr>
            <p:ph type="title"/>
          </p:nvPr>
        </p:nvSpPr>
        <p:spPr/>
        <p:txBody>
          <a:bodyPr/>
          <a:lstStyle/>
          <a:p>
            <a:r>
              <a:rPr kumimoji="1" lang="en-US" altLang="zh-CN" dirty="0" err="1"/>
              <a:t>StrategyProcessModule-budget_control</a:t>
            </a:r>
            <a:endParaRPr kumimoji="1" lang="zh-CN" altLang="en-US" dirty="0"/>
          </a:p>
        </p:txBody>
      </p:sp>
      <p:sp>
        <p:nvSpPr>
          <p:cNvPr id="3" name="内容占位符 2">
            <a:extLst>
              <a:ext uri="{FF2B5EF4-FFF2-40B4-BE49-F238E27FC236}">
                <a16:creationId xmlns:a16="http://schemas.microsoft.com/office/drawing/2014/main" id="{DA73C92A-A6C3-AC44-98E2-246C7F5B567F}"/>
              </a:ext>
            </a:extLst>
          </p:cNvPr>
          <p:cNvSpPr>
            <a:spLocks noGrp="1"/>
          </p:cNvSpPr>
          <p:nvPr>
            <p:ph idx="1"/>
          </p:nvPr>
        </p:nvSpPr>
        <p:spPr>
          <a:xfrm>
            <a:off x="609600" y="1570038"/>
            <a:ext cx="10896000" cy="5092019"/>
          </a:xfrm>
        </p:spPr>
        <p:txBody>
          <a:bodyPr/>
          <a:lstStyle/>
          <a:p>
            <a:pPr>
              <a:buSzPct val="100000"/>
              <a:buFont typeface="Wingdings" pitchFamily="2" charset="2"/>
              <a:buChar char="Ø"/>
            </a:pPr>
            <a:r>
              <a:rPr kumimoji="1" lang="zh-CN" altLang="en-US" dirty="0"/>
              <a:t>作用：预算控制</a:t>
            </a:r>
            <a:endParaRPr kumimoji="1" lang="en-US" altLang="zh-CN" dirty="0"/>
          </a:p>
          <a:p>
            <a:pPr>
              <a:buSzPct val="100000"/>
              <a:buFont typeface="Wingdings" pitchFamily="2" charset="2"/>
              <a:buChar char="Ø"/>
            </a:pPr>
            <a:r>
              <a:rPr kumimoji="1" lang="zh-CN" altLang="en-US" dirty="0"/>
              <a:t>标准投放，匀速投放，加速投放</a:t>
            </a:r>
            <a:endParaRPr kumimoji="1" lang="en-US" altLang="zh-CN" dirty="0"/>
          </a:p>
          <a:p>
            <a:pPr>
              <a:buSzPct val="100000"/>
              <a:buFont typeface="Wingdings" pitchFamily="2" charset="2"/>
              <a:buChar char="Ø"/>
            </a:pPr>
            <a:r>
              <a:rPr kumimoji="1" lang="zh-CN" altLang="en-US" dirty="0"/>
              <a:t>主要实现了匀速投放的逻辑，加速投放通过</a:t>
            </a:r>
            <a:r>
              <a:rPr kumimoji="1" lang="en-US" altLang="zh-CN" dirty="0"/>
              <a:t>filter</a:t>
            </a:r>
            <a:r>
              <a:rPr kumimoji="1" lang="zh-CN" altLang="en-US" dirty="0"/>
              <a:t>阶段中降低</a:t>
            </a:r>
            <a:r>
              <a:rPr kumimoji="1" lang="en-US" altLang="zh-CN" dirty="0" err="1"/>
              <a:t>ctr</a:t>
            </a:r>
            <a:r>
              <a:rPr kumimoji="1" lang="zh-CN" altLang="en-US" dirty="0"/>
              <a:t>阈值实现</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 altLang="zh-CN" dirty="0" err="1"/>
              <a:t>proprobabi_delivery_filter</a:t>
            </a:r>
            <a:r>
              <a:rPr kumimoji="1" lang="en" altLang="zh-CN" dirty="0"/>
              <a:t>: </a:t>
            </a:r>
            <a:r>
              <a:rPr kumimoji="1" lang="zh-CN" altLang="en-US" dirty="0"/>
              <a:t>按照一定的概率过滤广告，概率由账户预算</a:t>
            </a:r>
            <a:r>
              <a:rPr lang="zh-CN" altLang="en-US" dirty="0"/>
              <a:t>、账户历史消费、账户历史消费时长计算</a:t>
            </a:r>
          </a:p>
          <a:p>
            <a:pPr lvl="1">
              <a:buSzPct val="120000"/>
              <a:buFont typeface="Wingdings" pitchFamily="2" charset="2"/>
              <a:buChar char="l"/>
            </a:pPr>
            <a:r>
              <a:rPr lang="zh-CN" altLang="en-US" dirty="0"/>
              <a:t>计算广告展现概率：</a:t>
            </a:r>
            <a:r>
              <a:rPr lang="en" altLang="zh-CN" dirty="0" err="1"/>
              <a:t>delive_pro</a:t>
            </a:r>
            <a:r>
              <a:rPr lang="en" altLang="zh-CN" dirty="0"/>
              <a:t> = </a:t>
            </a:r>
            <a:r>
              <a:rPr lang="zh-CN" altLang="en-US" dirty="0"/>
              <a:t>当前预算 * 历史消费时长 </a:t>
            </a:r>
            <a:r>
              <a:rPr lang="en-US" altLang="zh-CN" dirty="0"/>
              <a:t>/ (</a:t>
            </a:r>
            <a:r>
              <a:rPr lang="zh-CN" altLang="en-US" dirty="0"/>
              <a:t>历史消费金额 * 当前投放时长</a:t>
            </a:r>
            <a:r>
              <a:rPr lang="en-US" altLang="zh-CN" dirty="0"/>
              <a:t>)</a:t>
            </a:r>
          </a:p>
          <a:p>
            <a:pPr lvl="1">
              <a:buSzPct val="120000"/>
              <a:buFont typeface="Wingdings" pitchFamily="2" charset="2"/>
              <a:buChar char="l"/>
            </a:pPr>
            <a:r>
              <a:rPr lang="zh-CN" altLang="en-US" dirty="0"/>
              <a:t>均匀随机概率</a:t>
            </a:r>
            <a:r>
              <a:rPr lang="en-US" altLang="zh-CN" dirty="0"/>
              <a:t>: </a:t>
            </a:r>
            <a:r>
              <a:rPr lang="en" altLang="zh-CN" dirty="0" err="1"/>
              <a:t>rand_pro</a:t>
            </a:r>
            <a:endParaRPr lang="en" altLang="zh-CN" dirty="0"/>
          </a:p>
          <a:p>
            <a:pPr lvl="1">
              <a:buSzPct val="120000"/>
              <a:buFont typeface="Wingdings" pitchFamily="2" charset="2"/>
              <a:buChar char="l"/>
            </a:pPr>
            <a:r>
              <a:rPr lang="zh-CN" altLang="en-US" dirty="0"/>
              <a:t>当</a:t>
            </a:r>
            <a:r>
              <a:rPr lang="en" altLang="zh-CN" dirty="0" err="1"/>
              <a:t>rand_pro</a:t>
            </a:r>
            <a:r>
              <a:rPr lang="en" altLang="zh-CN" dirty="0"/>
              <a:t>&gt;</a:t>
            </a:r>
            <a:r>
              <a:rPr lang="en" altLang="zh-CN" dirty="0" err="1"/>
              <a:t>delive_pro</a:t>
            </a:r>
            <a:r>
              <a:rPr lang="zh-CN" altLang="en-US" dirty="0"/>
              <a:t>时，该广告被过滤</a:t>
            </a:r>
          </a:p>
          <a:p>
            <a:pPr>
              <a:buSzPct val="100000"/>
              <a:buFont typeface="Wingdings" pitchFamily="2" charset="2"/>
              <a:buChar char="Ø"/>
            </a:pPr>
            <a:r>
              <a:rPr lang="en" altLang="zh-CN" dirty="0" err="1"/>
              <a:t>constant_</a:t>
            </a:r>
            <a:r>
              <a:rPr kumimoji="1" lang="en" altLang="zh-CN" dirty="0" err="1"/>
              <a:t>speed_delivery</a:t>
            </a:r>
            <a:r>
              <a:rPr kumimoji="1" lang="zh-CN" altLang="en" dirty="0"/>
              <a:t>：</a:t>
            </a:r>
            <a:r>
              <a:rPr kumimoji="1" lang="zh-CN" altLang="en-US" dirty="0"/>
              <a:t>按照预算消耗程度对广告进行过滤</a:t>
            </a:r>
          </a:p>
          <a:p>
            <a:pPr lvl="1">
              <a:buSzPct val="120000"/>
              <a:buFont typeface="Wingdings" pitchFamily="2" charset="2"/>
              <a:buChar char="l"/>
            </a:pPr>
            <a:r>
              <a:rPr lang="zh-CN" altLang="en-US" dirty="0"/>
              <a:t>当</a:t>
            </a:r>
            <a:r>
              <a:rPr lang="en" altLang="zh-CN" dirty="0" err="1"/>
              <a:t>plan_consume</a:t>
            </a:r>
            <a:r>
              <a:rPr lang="en" altLang="zh-CN" dirty="0"/>
              <a:t> / </a:t>
            </a:r>
            <a:r>
              <a:rPr lang="en" altLang="zh-CN" dirty="0" err="1"/>
              <a:t>plan_budget</a:t>
            </a:r>
            <a:r>
              <a:rPr lang="zh-CN" altLang="en-US" dirty="0"/>
              <a:t> </a:t>
            </a:r>
            <a:r>
              <a:rPr lang="en-US" altLang="zh-CN" dirty="0"/>
              <a:t>&gt; </a:t>
            </a:r>
            <a:r>
              <a:rPr lang="zh-CN" altLang="en-US" dirty="0"/>
              <a:t>当前预算分配比例*系数</a:t>
            </a:r>
            <a:r>
              <a:rPr lang="en" altLang="zh-CN" dirty="0"/>
              <a:t>A </a:t>
            </a:r>
            <a:r>
              <a:rPr lang="zh-CN" altLang="en-US" dirty="0"/>
              <a:t>时，该广告被过滤。</a:t>
            </a:r>
          </a:p>
          <a:p>
            <a:pPr>
              <a:buSzPct val="100000"/>
              <a:buFont typeface="Wingdings" pitchFamily="2" charset="2"/>
              <a:buChar char="Ø"/>
            </a:pPr>
            <a:r>
              <a:rPr lang="zh-CN" altLang="en-US" dirty="0"/>
              <a:t>分</a:t>
            </a:r>
            <a:r>
              <a:rPr kumimoji="1" lang="en" altLang="zh-CN" dirty="0" err="1"/>
              <a:t>cmatch</a:t>
            </a:r>
            <a:r>
              <a:rPr kumimoji="1" lang="zh-CN" altLang="en-US" dirty="0"/>
              <a:t>的预算控制</a:t>
            </a:r>
          </a:p>
          <a:p>
            <a:endParaRPr kumimoji="1" lang="zh-CN" altLang="en-US" dirty="0"/>
          </a:p>
        </p:txBody>
      </p:sp>
    </p:spTree>
    <p:extLst>
      <p:ext uri="{BB962C8B-B14F-4D97-AF65-F5344CB8AC3E}">
        <p14:creationId xmlns:p14="http://schemas.microsoft.com/office/powerpoint/2010/main" val="2249179723"/>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3EACE-239B-2641-9513-ED6FFE5E7100}"/>
              </a:ext>
            </a:extLst>
          </p:cNvPr>
          <p:cNvSpPr>
            <a:spLocks noGrp="1"/>
          </p:cNvSpPr>
          <p:nvPr>
            <p:ph type="title"/>
          </p:nvPr>
        </p:nvSpPr>
        <p:spPr/>
        <p:txBody>
          <a:bodyPr/>
          <a:lstStyle/>
          <a:p>
            <a:r>
              <a:rPr kumimoji="1" lang="en-US" altLang="zh-CN" dirty="0" err="1"/>
              <a:t>StrategyProcessModule-dedup</a:t>
            </a:r>
            <a:endParaRPr kumimoji="1" lang="zh-CN" altLang="en-US" dirty="0"/>
          </a:p>
        </p:txBody>
      </p:sp>
      <p:sp>
        <p:nvSpPr>
          <p:cNvPr id="3" name="内容占位符 2">
            <a:extLst>
              <a:ext uri="{FF2B5EF4-FFF2-40B4-BE49-F238E27FC236}">
                <a16:creationId xmlns:a16="http://schemas.microsoft.com/office/drawing/2014/main" id="{88B0D4CF-56EF-A940-B461-9F4AC7BC35DD}"/>
              </a:ext>
            </a:extLst>
          </p:cNvPr>
          <p:cNvSpPr>
            <a:spLocks noGrp="1"/>
          </p:cNvSpPr>
          <p:nvPr>
            <p:ph idx="1"/>
          </p:nvPr>
        </p:nvSpPr>
        <p:spPr>
          <a:xfrm>
            <a:off x="609600" y="1570038"/>
            <a:ext cx="10896000" cy="4980052"/>
          </a:xfrm>
        </p:spPr>
        <p:txBody>
          <a:bodyPr/>
          <a:lstStyle/>
          <a:p>
            <a:pPr>
              <a:buSzPct val="100000"/>
              <a:buFont typeface="Wingdings" pitchFamily="2" charset="2"/>
              <a:buChar char="Ø"/>
            </a:pPr>
            <a:r>
              <a:rPr kumimoji="1" lang="zh-CN" altLang="en-US" dirty="0"/>
              <a:t>作用：不同维度的去重</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 altLang="zh-CN" dirty="0" err="1"/>
              <a:t>cpm_transfer</a:t>
            </a:r>
            <a:r>
              <a:rPr kumimoji="1" lang="zh-CN" altLang="en" dirty="0"/>
              <a:t>：</a:t>
            </a:r>
            <a:r>
              <a:rPr kumimoji="1" lang="zh-CN" altLang="en-US" dirty="0"/>
              <a:t>对于</a:t>
            </a:r>
            <a:r>
              <a:rPr kumimoji="1" lang="en" altLang="zh-CN" dirty="0" err="1"/>
              <a:t>cpm</a:t>
            </a:r>
            <a:r>
              <a:rPr kumimoji="1" lang="zh-CN" altLang="en-US" dirty="0"/>
              <a:t>计费广告，计算</a:t>
            </a:r>
            <a:r>
              <a:rPr kumimoji="1" lang="en" altLang="zh-CN" dirty="0" err="1"/>
              <a:t>cpm</a:t>
            </a:r>
            <a:r>
              <a:rPr kumimoji="1" lang="zh-CN" altLang="en-US" dirty="0"/>
              <a:t>排序分数：</a:t>
            </a:r>
          </a:p>
          <a:p>
            <a:pPr>
              <a:buSzPct val="100000"/>
              <a:buFont typeface="Wingdings" pitchFamily="2" charset="2"/>
              <a:buChar char="Ø"/>
            </a:pPr>
            <a:endParaRPr kumimoji="1" lang="en" altLang="zh-CN" dirty="0"/>
          </a:p>
          <a:p>
            <a:pPr>
              <a:buSzPct val="100000"/>
              <a:buFont typeface="Wingdings" pitchFamily="2" charset="2"/>
              <a:buChar char="Ø"/>
            </a:pPr>
            <a:r>
              <a:rPr kumimoji="1" lang="en" altLang="zh-CN" dirty="0" err="1"/>
              <a:t>dedup_proc</a:t>
            </a:r>
            <a:r>
              <a:rPr kumimoji="1" lang="zh-CN" altLang="en" dirty="0"/>
              <a:t>：</a:t>
            </a:r>
            <a:r>
              <a:rPr kumimoji="1" lang="zh-CN" altLang="en-US" dirty="0"/>
              <a:t>广告去重</a:t>
            </a:r>
          </a:p>
          <a:p>
            <a:pPr lvl="1">
              <a:buSzPct val="120000"/>
              <a:buFont typeface="Wingdings" pitchFamily="2" charset="2"/>
              <a:buChar char="l"/>
            </a:pPr>
            <a:r>
              <a:rPr lang="zh-CN" altLang="en-US" dirty="0"/>
              <a:t>先按照</a:t>
            </a:r>
            <a:r>
              <a:rPr lang="en" altLang="zh-CN" dirty="0" err="1"/>
              <a:t>cpm</a:t>
            </a:r>
            <a:r>
              <a:rPr lang="zh-CN" altLang="en-US" dirty="0"/>
              <a:t>降序，</a:t>
            </a:r>
            <a:r>
              <a:rPr lang="en" altLang="zh-CN" dirty="0" err="1"/>
              <a:t>ideaid</a:t>
            </a:r>
            <a:r>
              <a:rPr lang="zh-CN" altLang="en-US" dirty="0"/>
              <a:t>升序对广告队列进行排序</a:t>
            </a:r>
          </a:p>
          <a:p>
            <a:pPr lvl="1">
              <a:buSzPct val="120000"/>
              <a:buFont typeface="Wingdings" pitchFamily="2" charset="2"/>
              <a:buChar char="l"/>
            </a:pPr>
            <a:r>
              <a:rPr lang="zh-CN" altLang="en-US" dirty="0"/>
              <a:t>分别进行</a:t>
            </a:r>
            <a:r>
              <a:rPr lang="en" altLang="zh-CN" dirty="0" err="1"/>
              <a:t>userid</a:t>
            </a:r>
            <a:r>
              <a:rPr lang="zh-CN" altLang="en" dirty="0"/>
              <a:t>，</a:t>
            </a:r>
            <a:r>
              <a:rPr lang="en" altLang="zh-CN" dirty="0" err="1"/>
              <a:t>planid</a:t>
            </a:r>
            <a:r>
              <a:rPr lang="zh-CN" altLang="en-US" dirty="0"/>
              <a:t>与</a:t>
            </a:r>
            <a:r>
              <a:rPr lang="en" altLang="zh-CN" dirty="0" err="1"/>
              <a:t>unitid</a:t>
            </a:r>
            <a:r>
              <a:rPr lang="zh-CN" altLang="en-US" dirty="0"/>
              <a:t>级别的去重</a:t>
            </a:r>
            <a:endParaRPr lang="en-US" altLang="zh-CN" dirty="0"/>
          </a:p>
          <a:p>
            <a:pPr lvl="1"/>
            <a:endParaRPr lang="zh-CN" altLang="en-US" dirty="0"/>
          </a:p>
          <a:p>
            <a:pPr>
              <a:buSzPct val="100000"/>
              <a:buFont typeface="Wingdings" pitchFamily="2" charset="2"/>
              <a:buChar char="Ø"/>
            </a:pPr>
            <a:r>
              <a:rPr kumimoji="1" lang="en" altLang="zh-CN" dirty="0" err="1"/>
              <a:t>dedup_proc_quality</a:t>
            </a:r>
            <a:r>
              <a:rPr kumimoji="1" lang="zh-CN" altLang="en" dirty="0"/>
              <a:t>：</a:t>
            </a:r>
            <a:r>
              <a:rPr kumimoji="1" lang="zh-CN" altLang="en-US" dirty="0"/>
              <a:t>广告去重</a:t>
            </a:r>
          </a:p>
          <a:p>
            <a:pPr lvl="1">
              <a:buSzPct val="120000"/>
              <a:buFont typeface="Wingdings" pitchFamily="2" charset="2"/>
              <a:buChar char="l"/>
            </a:pPr>
            <a:r>
              <a:rPr lang="zh-CN" altLang="en-US" dirty="0"/>
              <a:t>先按照</a:t>
            </a:r>
            <a:r>
              <a:rPr lang="en" altLang="zh-CN" dirty="0" err="1"/>
              <a:t>cpm</a:t>
            </a:r>
            <a:r>
              <a:rPr lang="zh-CN" altLang="en-US" dirty="0"/>
              <a:t>排序，</a:t>
            </a:r>
            <a:r>
              <a:rPr lang="en" altLang="zh-CN" dirty="0" err="1"/>
              <a:t>ideaid</a:t>
            </a:r>
            <a:r>
              <a:rPr lang="zh-CN" altLang="en-US" dirty="0"/>
              <a:t>升序对广告队列进行排序</a:t>
            </a:r>
          </a:p>
          <a:p>
            <a:pPr lvl="1">
              <a:buSzPct val="120000"/>
              <a:buFont typeface="Wingdings" pitchFamily="2" charset="2"/>
              <a:buChar char="l"/>
            </a:pPr>
            <a:r>
              <a:rPr lang="zh-CN" altLang="en-US" dirty="0"/>
              <a:t>分别进行</a:t>
            </a:r>
            <a:r>
              <a:rPr lang="en" altLang="zh-CN" dirty="0"/>
              <a:t>subject</a:t>
            </a:r>
            <a:r>
              <a:rPr lang="zh-CN" altLang="en" dirty="0"/>
              <a:t>，</a:t>
            </a:r>
            <a:r>
              <a:rPr lang="en" altLang="zh-CN" dirty="0"/>
              <a:t>title</a:t>
            </a:r>
            <a:r>
              <a:rPr lang="zh-CN" altLang="en" dirty="0"/>
              <a:t>，</a:t>
            </a:r>
            <a:r>
              <a:rPr lang="en" altLang="zh-CN" dirty="0"/>
              <a:t>brand</a:t>
            </a:r>
            <a:r>
              <a:rPr lang="zh-CN" altLang="en-US" dirty="0"/>
              <a:t>级别的去重</a:t>
            </a:r>
          </a:p>
          <a:p>
            <a:pPr>
              <a:buSzPct val="100000"/>
              <a:buFont typeface="Wingdings" pitchFamily="2" charset="2"/>
              <a:buChar char="Ø"/>
            </a:pPr>
            <a:r>
              <a:rPr kumimoji="1" lang="en" altLang="zh-CN" dirty="0" err="1"/>
              <a:t>program_adv_dedup</a:t>
            </a:r>
            <a:r>
              <a:rPr kumimoji="1" lang="zh-CN" altLang="en" dirty="0"/>
              <a:t>：</a:t>
            </a:r>
            <a:r>
              <a:rPr kumimoji="1" lang="zh-CN" altLang="en-US" dirty="0"/>
              <a:t>广告去重</a:t>
            </a:r>
          </a:p>
          <a:p>
            <a:pPr lvl="1">
              <a:buSzPct val="120000"/>
              <a:buFont typeface="Wingdings" pitchFamily="2" charset="2"/>
              <a:buChar char="l"/>
            </a:pPr>
            <a:r>
              <a:rPr lang="zh-CN" altLang="en-US" dirty="0"/>
              <a:t>先按照</a:t>
            </a:r>
            <a:r>
              <a:rPr lang="en" altLang="zh-CN" dirty="0" err="1"/>
              <a:t>cpm</a:t>
            </a:r>
            <a:r>
              <a:rPr lang="zh-CN" altLang="en-US" dirty="0"/>
              <a:t>排序，</a:t>
            </a:r>
            <a:r>
              <a:rPr lang="en" altLang="zh-CN" dirty="0" err="1"/>
              <a:t>ideaid</a:t>
            </a:r>
            <a:r>
              <a:rPr lang="zh-CN" altLang="en-US" dirty="0"/>
              <a:t>升序对广告队列进行排序</a:t>
            </a:r>
          </a:p>
          <a:p>
            <a:pPr lvl="1">
              <a:buSzPct val="120000"/>
              <a:buFont typeface="Wingdings" pitchFamily="2" charset="2"/>
              <a:buChar char="l"/>
            </a:pPr>
            <a:r>
              <a:rPr lang="zh-CN" altLang="en-US" dirty="0"/>
              <a:t>对于程序化创意，按照</a:t>
            </a:r>
            <a:r>
              <a:rPr lang="en" altLang="zh-CN" dirty="0" err="1"/>
              <a:t>ideaid</a:t>
            </a:r>
            <a:r>
              <a:rPr lang="zh-CN" altLang="en-US" dirty="0"/>
              <a:t>进行去重</a:t>
            </a:r>
          </a:p>
          <a:p>
            <a:endParaRPr kumimoji="1" lang="zh-CN" altLang="en-US" dirty="0"/>
          </a:p>
        </p:txBody>
      </p:sp>
    </p:spTree>
    <p:extLst>
      <p:ext uri="{BB962C8B-B14F-4D97-AF65-F5344CB8AC3E}">
        <p14:creationId xmlns:p14="http://schemas.microsoft.com/office/powerpoint/2010/main" val="1787382543"/>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F8D23-67E4-BA47-AC40-FD7FA0CD66A4}"/>
              </a:ext>
            </a:extLst>
          </p:cNvPr>
          <p:cNvSpPr>
            <a:spLocks noGrp="1"/>
          </p:cNvSpPr>
          <p:nvPr>
            <p:ph type="title"/>
          </p:nvPr>
        </p:nvSpPr>
        <p:spPr/>
        <p:txBody>
          <a:bodyPr/>
          <a:lstStyle/>
          <a:p>
            <a:r>
              <a:rPr kumimoji="1" lang="en-US" altLang="zh-CN" dirty="0" err="1"/>
              <a:t>StrategyProcessModule</a:t>
            </a:r>
            <a:r>
              <a:rPr kumimoji="1" lang="en-US" altLang="zh-CN" dirty="0"/>
              <a:t>-price</a:t>
            </a:r>
            <a:endParaRPr kumimoji="1" lang="zh-CN" altLang="en-US" dirty="0"/>
          </a:p>
        </p:txBody>
      </p:sp>
      <p:sp>
        <p:nvSpPr>
          <p:cNvPr id="3" name="内容占位符 2">
            <a:extLst>
              <a:ext uri="{FF2B5EF4-FFF2-40B4-BE49-F238E27FC236}">
                <a16:creationId xmlns:a16="http://schemas.microsoft.com/office/drawing/2014/main" id="{C8C0B9CA-6BFC-AA4E-A3A4-AF9E82382B79}"/>
              </a:ext>
            </a:extLst>
          </p:cNvPr>
          <p:cNvSpPr>
            <a:spLocks noGrp="1"/>
          </p:cNvSpPr>
          <p:nvPr>
            <p:ph idx="1"/>
          </p:nvPr>
        </p:nvSpPr>
        <p:spPr>
          <a:xfrm>
            <a:off x="609600" y="1570038"/>
            <a:ext cx="10896000" cy="5745162"/>
          </a:xfrm>
        </p:spPr>
        <p:txBody>
          <a:bodyPr/>
          <a:lstStyle/>
          <a:p>
            <a:pPr>
              <a:buSzPct val="100000"/>
              <a:buFont typeface="Wingdings" pitchFamily="2" charset="2"/>
              <a:buChar char="Ø"/>
            </a:pPr>
            <a:r>
              <a:rPr kumimoji="1" lang="zh-CN" altLang="en-US" dirty="0"/>
              <a:t>作用：计价</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 altLang="zh-CN" dirty="0" err="1"/>
              <a:t>calc_price</a:t>
            </a:r>
            <a:r>
              <a:rPr kumimoji="1" lang="zh-CN" altLang="en" dirty="0"/>
              <a:t>：</a:t>
            </a:r>
            <a:r>
              <a:rPr kumimoji="1" lang="zh-CN" altLang="en-US" dirty="0"/>
              <a:t>按照广义第二高价计算各个广告价格，广告价格为排在其下一名的广告主的出价</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 altLang="zh-CN" dirty="0" err="1"/>
              <a:t>calc_vcg_price</a:t>
            </a:r>
            <a:r>
              <a:rPr kumimoji="1" lang="zh-CN" altLang="en" dirty="0"/>
              <a:t>：</a:t>
            </a:r>
            <a:r>
              <a:rPr kumimoji="1" lang="zh-CN" altLang="en-US" dirty="0"/>
              <a:t>按照</a:t>
            </a:r>
            <a:r>
              <a:rPr kumimoji="1" lang="en" altLang="zh-CN" dirty="0" err="1"/>
              <a:t>vcg</a:t>
            </a:r>
            <a:r>
              <a:rPr kumimoji="1" lang="zh-CN" altLang="en-US" dirty="0"/>
              <a:t>方法计算各个广告价格，该广告主参与拍卖对其他广告主造成的损失为该广告主的价格</a:t>
            </a:r>
            <a:endParaRPr kumimoji="1" lang="en-US" altLang="zh-CN" dirty="0"/>
          </a:p>
          <a:p>
            <a:pPr>
              <a:buSzPct val="100000"/>
              <a:buFont typeface="Wingdings" pitchFamily="2" charset="2"/>
              <a:buChar char="Ø"/>
            </a:pPr>
            <a:r>
              <a:rPr lang="en" altLang="zh-CN" dirty="0" err="1"/>
              <a:t>calc_mincpm_price</a:t>
            </a:r>
            <a:r>
              <a:rPr lang="zh-CN" altLang="en" dirty="0"/>
              <a:t>：</a:t>
            </a:r>
            <a:r>
              <a:rPr lang="zh-CN" altLang="en-US" dirty="0"/>
              <a:t>对广告队列中的每</a:t>
            </a:r>
            <a:r>
              <a:rPr kumimoji="1" lang="zh-CN" altLang="en-US" dirty="0"/>
              <a:t>一个广告进行判断，如果价格低于</a:t>
            </a:r>
            <a:r>
              <a:rPr kumimoji="1" lang="en" altLang="zh-CN" dirty="0" err="1"/>
              <a:t>mincpm</a:t>
            </a:r>
            <a:r>
              <a:rPr kumimoji="1" lang="zh-CN" altLang="en" dirty="0"/>
              <a:t>，</a:t>
            </a:r>
            <a:r>
              <a:rPr kumimoji="1" lang="zh-CN" altLang="en-US" dirty="0"/>
              <a:t>则将价格设置为</a:t>
            </a:r>
            <a:r>
              <a:rPr kumimoji="1" lang="en" altLang="zh-CN" dirty="0" err="1"/>
              <a:t>mincpm</a:t>
            </a:r>
            <a:r>
              <a:rPr kumimoji="1" lang="zh-CN" altLang="en-US" dirty="0"/>
              <a:t>，同时不高于广告主出价</a:t>
            </a:r>
            <a:endParaRPr kumimoji="1" lang="en" altLang="zh-CN" dirty="0"/>
          </a:p>
          <a:p>
            <a:pPr>
              <a:buSzPct val="100000"/>
              <a:buFont typeface="Wingdings" pitchFamily="2" charset="2"/>
              <a:buChar char="Ø"/>
            </a:pPr>
            <a:r>
              <a:rPr kumimoji="1" lang="en" altLang="zh-CN" dirty="0" err="1"/>
              <a:t>accelerate_delivery_price_ratio</a:t>
            </a:r>
            <a:r>
              <a:rPr kumimoji="1" lang="zh-CN" altLang="en" dirty="0"/>
              <a:t>：</a:t>
            </a:r>
            <a:r>
              <a:rPr kumimoji="1" lang="zh-CN" altLang="en-US" dirty="0"/>
              <a:t>对于加速投放的广告，乘以价格惩罚系数，进行价格调整</a:t>
            </a:r>
          </a:p>
          <a:p>
            <a:pPr lvl="1">
              <a:buSzPct val="120000"/>
              <a:buFont typeface="Wingdings" pitchFamily="2" charset="2"/>
              <a:buChar char="l"/>
            </a:pPr>
            <a:r>
              <a:rPr lang="zh-CN" altLang="en-US" dirty="0"/>
              <a:t>设置价格为</a:t>
            </a:r>
            <a:r>
              <a:rPr lang="en" altLang="zh-CN" dirty="0" err="1"/>
              <a:t>new_price</a:t>
            </a:r>
            <a:r>
              <a:rPr lang="en" altLang="zh-CN" dirty="0"/>
              <a:t> = price * </a:t>
            </a:r>
            <a:r>
              <a:rPr lang="en" altLang="zh-CN" dirty="0" err="1"/>
              <a:t>punish_ratio</a:t>
            </a:r>
            <a:r>
              <a:rPr lang="en" altLang="zh-CN" dirty="0"/>
              <a:t> + 0.5</a:t>
            </a:r>
          </a:p>
          <a:p>
            <a:pPr lvl="1">
              <a:buSzPct val="120000"/>
              <a:buFont typeface="Wingdings" pitchFamily="2" charset="2"/>
              <a:buChar char="l"/>
            </a:pPr>
            <a:r>
              <a:rPr lang="zh-CN" altLang="en-US" dirty="0"/>
              <a:t>若</a:t>
            </a:r>
            <a:r>
              <a:rPr lang="en" altLang="zh-CN" dirty="0" err="1"/>
              <a:t>new_price</a:t>
            </a:r>
            <a:r>
              <a:rPr lang="en" altLang="zh-CN" dirty="0"/>
              <a:t> &gt; bid</a:t>
            </a:r>
            <a:r>
              <a:rPr lang="zh-CN" altLang="en" dirty="0"/>
              <a:t>， </a:t>
            </a:r>
            <a:r>
              <a:rPr lang="zh-CN" altLang="en-US" dirty="0"/>
              <a:t>则设置</a:t>
            </a:r>
            <a:r>
              <a:rPr lang="en" altLang="zh-CN" dirty="0" err="1"/>
              <a:t>new_price</a:t>
            </a:r>
            <a:r>
              <a:rPr lang="en" altLang="zh-CN" dirty="0"/>
              <a:t> = bid</a:t>
            </a:r>
          </a:p>
          <a:p>
            <a:endParaRPr kumimoji="1" lang="zh-CN" altLang="en-US" dirty="0"/>
          </a:p>
        </p:txBody>
      </p:sp>
    </p:spTree>
    <p:extLst>
      <p:ext uri="{BB962C8B-B14F-4D97-AF65-F5344CB8AC3E}">
        <p14:creationId xmlns:p14="http://schemas.microsoft.com/office/powerpoint/2010/main" val="156249684"/>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8D651-A20C-F94C-94B5-68B154D6B749}"/>
              </a:ext>
            </a:extLst>
          </p:cNvPr>
          <p:cNvSpPr>
            <a:spLocks noGrp="1"/>
          </p:cNvSpPr>
          <p:nvPr>
            <p:ph type="title"/>
          </p:nvPr>
        </p:nvSpPr>
        <p:spPr/>
        <p:txBody>
          <a:bodyPr/>
          <a:lstStyle/>
          <a:p>
            <a:r>
              <a:rPr kumimoji="1" lang="en-US" altLang="zh-CN" dirty="0" err="1"/>
              <a:t>StrategyProcessModule</a:t>
            </a:r>
            <a:r>
              <a:rPr kumimoji="1" lang="en-US" altLang="zh-CN" dirty="0"/>
              <a:t>-truncate</a:t>
            </a:r>
            <a:endParaRPr kumimoji="1" lang="zh-CN" altLang="en-US" dirty="0"/>
          </a:p>
        </p:txBody>
      </p:sp>
      <p:sp>
        <p:nvSpPr>
          <p:cNvPr id="3" name="内容占位符 2">
            <a:extLst>
              <a:ext uri="{FF2B5EF4-FFF2-40B4-BE49-F238E27FC236}">
                <a16:creationId xmlns:a16="http://schemas.microsoft.com/office/drawing/2014/main" id="{6C684B94-E987-5842-AC75-21AF30362E48}"/>
              </a:ext>
            </a:extLst>
          </p:cNvPr>
          <p:cNvSpPr>
            <a:spLocks noGrp="1"/>
          </p:cNvSpPr>
          <p:nvPr>
            <p:ph idx="1"/>
          </p:nvPr>
        </p:nvSpPr>
        <p:spPr/>
        <p:txBody>
          <a:bodyPr/>
          <a:lstStyle/>
          <a:p>
            <a:pPr>
              <a:buSzPct val="100000"/>
              <a:buFont typeface="Wingdings" pitchFamily="2" charset="2"/>
              <a:buChar char="Ø"/>
            </a:pPr>
            <a:r>
              <a:rPr kumimoji="1" lang="zh-CN" altLang="en-US" dirty="0"/>
              <a:t>作用：对广告队列进行截断</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 altLang="zh-CN" dirty="0"/>
          </a:p>
          <a:p>
            <a:pPr>
              <a:buSzPct val="100000"/>
              <a:buFont typeface="Wingdings" pitchFamily="2" charset="2"/>
              <a:buChar char="Ø"/>
            </a:pPr>
            <a:r>
              <a:rPr kumimoji="1" lang="en" altLang="zh-CN" dirty="0" err="1"/>
              <a:t>default_show_control</a:t>
            </a:r>
            <a:r>
              <a:rPr kumimoji="1" lang="zh-CN" altLang="en" dirty="0"/>
              <a:t>：</a:t>
            </a:r>
            <a:r>
              <a:rPr kumimoji="1" lang="zh-CN" altLang="en-US" dirty="0"/>
              <a:t>按照</a:t>
            </a:r>
            <a:r>
              <a:rPr kumimoji="1" lang="en" altLang="zh-CN" dirty="0" err="1"/>
              <a:t>src_id</a:t>
            </a:r>
            <a:r>
              <a:rPr kumimoji="1" lang="zh-CN" altLang="en-US" dirty="0"/>
              <a:t>进行截断</a:t>
            </a:r>
          </a:p>
          <a:p>
            <a:pPr lvl="1">
              <a:buSzPct val="120000"/>
              <a:buFont typeface="Wingdings" pitchFamily="2" charset="2"/>
              <a:buChar char="l"/>
            </a:pPr>
            <a:r>
              <a:rPr lang="zh-CN" altLang="en-US" dirty="0"/>
              <a:t>读取配置文件，不同的</a:t>
            </a:r>
            <a:r>
              <a:rPr lang="en" altLang="zh-CN" dirty="0" err="1"/>
              <a:t>src_id</a:t>
            </a:r>
            <a:r>
              <a:rPr lang="zh-CN" altLang="en-US" dirty="0"/>
              <a:t>具有不同的截断数：</a:t>
            </a:r>
            <a:r>
              <a:rPr lang="en-US" altLang="zh-CN" dirty="0"/>
              <a:t>1092</a:t>
            </a:r>
            <a:r>
              <a:rPr lang="zh-CN" altLang="en-US" dirty="0"/>
              <a:t>为</a:t>
            </a:r>
            <a:r>
              <a:rPr lang="en-US" altLang="zh-CN" dirty="0"/>
              <a:t>7</a:t>
            </a:r>
            <a:r>
              <a:rPr lang="zh-CN" altLang="en-US" dirty="0"/>
              <a:t>条，</a:t>
            </a:r>
            <a:r>
              <a:rPr lang="en-US" altLang="zh-CN" dirty="0"/>
              <a:t>1093</a:t>
            </a:r>
            <a:r>
              <a:rPr lang="zh-CN" altLang="en-US" dirty="0"/>
              <a:t>为</a:t>
            </a:r>
            <a:r>
              <a:rPr lang="en-US" altLang="zh-CN" dirty="0"/>
              <a:t>1</a:t>
            </a:r>
            <a:r>
              <a:rPr lang="zh-CN" altLang="en-US" dirty="0"/>
              <a:t>条等</a:t>
            </a:r>
            <a:endParaRPr lang="en-US" altLang="zh-CN" dirty="0"/>
          </a:p>
          <a:p>
            <a:pPr marL="0" indent="0">
              <a:buNone/>
            </a:pPr>
            <a:endParaRPr kumimoji="1" lang="zh-CN" altLang="en-US" dirty="0"/>
          </a:p>
        </p:txBody>
      </p:sp>
    </p:spTree>
    <p:extLst>
      <p:ext uri="{BB962C8B-B14F-4D97-AF65-F5344CB8AC3E}">
        <p14:creationId xmlns:p14="http://schemas.microsoft.com/office/powerpoint/2010/main" val="1207404782"/>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C11C8-070B-574B-B1CC-0B3699ED472F}"/>
              </a:ext>
            </a:extLst>
          </p:cNvPr>
          <p:cNvSpPr>
            <a:spLocks noGrp="1"/>
          </p:cNvSpPr>
          <p:nvPr>
            <p:ph type="title"/>
          </p:nvPr>
        </p:nvSpPr>
        <p:spPr/>
        <p:txBody>
          <a:bodyPr/>
          <a:lstStyle/>
          <a:p>
            <a:r>
              <a:rPr kumimoji="1" lang="zh-CN" altLang="en-US" dirty="0"/>
              <a:t>原生广告业务结构</a:t>
            </a:r>
          </a:p>
        </p:txBody>
      </p:sp>
      <p:sp>
        <p:nvSpPr>
          <p:cNvPr id="6" name="文本框 5">
            <a:extLst>
              <a:ext uri="{FF2B5EF4-FFF2-40B4-BE49-F238E27FC236}">
                <a16:creationId xmlns:a16="http://schemas.microsoft.com/office/drawing/2014/main" id="{0639FF1D-5693-0049-8217-182F01C01500}"/>
              </a:ext>
            </a:extLst>
          </p:cNvPr>
          <p:cNvSpPr txBox="1"/>
          <p:nvPr/>
        </p:nvSpPr>
        <p:spPr>
          <a:xfrm>
            <a:off x="5858359" y="1386773"/>
            <a:ext cx="5724041" cy="3539430"/>
          </a:xfrm>
          <a:prstGeom prst="rect">
            <a:avLst/>
          </a:prstGeom>
          <a:noFill/>
        </p:spPr>
        <p:txBody>
          <a:bodyPr wrap="square" rtlCol="0">
            <a:spAutoFit/>
          </a:bodyPr>
          <a:lstStyle/>
          <a:p>
            <a:pPr marL="457200" indent="-457200">
              <a:buClr>
                <a:srgbClr val="0432FF"/>
              </a:buClr>
              <a:buFont typeface="Wingdings" pitchFamily="2" charset="2"/>
              <a:buChar char="Ø"/>
            </a:pPr>
            <a:r>
              <a:rPr kumimoji="1" lang="en-US" altLang="zh-CN" sz="2800" dirty="0" err="1"/>
              <a:t>Afd</a:t>
            </a:r>
            <a:r>
              <a:rPr kumimoji="1" lang="zh-CN" altLang="en-US" sz="2800" dirty="0"/>
              <a:t>：流量的统一入口</a:t>
            </a:r>
            <a:endParaRPr kumimoji="1" lang="en-US" altLang="zh-CN" sz="2800" dirty="0"/>
          </a:p>
          <a:p>
            <a:pPr marL="457200" indent="-457200">
              <a:buClr>
                <a:srgbClr val="0432FF"/>
              </a:buClr>
              <a:buFont typeface="Wingdings" pitchFamily="2" charset="2"/>
              <a:buChar char="Ø"/>
            </a:pPr>
            <a:endParaRPr kumimoji="1" lang="en-US" altLang="zh-CN" sz="2800" dirty="0"/>
          </a:p>
          <a:p>
            <a:pPr marL="457200" indent="-457200">
              <a:buClr>
                <a:srgbClr val="0432FF"/>
              </a:buClr>
              <a:buFont typeface="Wingdings" pitchFamily="2" charset="2"/>
              <a:buChar char="Ø"/>
            </a:pPr>
            <a:endParaRPr kumimoji="1" lang="en-US" altLang="zh-CN" sz="2800" dirty="0"/>
          </a:p>
          <a:p>
            <a:pPr marL="457200" indent="-457200">
              <a:buClr>
                <a:srgbClr val="0432FF"/>
              </a:buClr>
              <a:buFont typeface="Wingdings" pitchFamily="2" charset="2"/>
              <a:buChar char="Ø"/>
            </a:pPr>
            <a:r>
              <a:rPr kumimoji="1" lang="en-US" altLang="zh-CN" sz="2800" dirty="0"/>
              <a:t>Render</a:t>
            </a:r>
            <a:r>
              <a:rPr kumimoji="1" lang="zh-CN" altLang="en-US" sz="2800" dirty="0"/>
              <a:t>：广告渲染</a:t>
            </a:r>
            <a:endParaRPr kumimoji="1" lang="en-US" altLang="zh-CN" sz="2800" dirty="0"/>
          </a:p>
          <a:p>
            <a:pPr marL="457200" indent="-457200">
              <a:buClr>
                <a:srgbClr val="0432FF"/>
              </a:buClr>
              <a:buFont typeface="Wingdings" pitchFamily="2" charset="2"/>
              <a:buChar char="Ø"/>
            </a:pPr>
            <a:endParaRPr kumimoji="1" lang="en-US" altLang="zh-CN" sz="2800" dirty="0"/>
          </a:p>
          <a:p>
            <a:pPr marL="457200" indent="-457200">
              <a:buClr>
                <a:srgbClr val="0432FF"/>
              </a:buClr>
              <a:buFont typeface="Wingdings" pitchFamily="2" charset="2"/>
              <a:buChar char="Ø"/>
            </a:pPr>
            <a:endParaRPr kumimoji="1" lang="en-US" altLang="zh-CN" sz="2800" dirty="0"/>
          </a:p>
          <a:p>
            <a:pPr marL="457200" indent="-457200">
              <a:buClr>
                <a:srgbClr val="0432FF"/>
              </a:buClr>
              <a:buFont typeface="Wingdings" pitchFamily="2" charset="2"/>
              <a:buChar char="Ø"/>
            </a:pPr>
            <a:r>
              <a:rPr kumimoji="1" lang="en-US" altLang="zh-CN" sz="2800" dirty="0" err="1"/>
              <a:t>Tianlu</a:t>
            </a:r>
            <a:r>
              <a:rPr kumimoji="1" lang="zh-CN" altLang="en-US" sz="2800" dirty="0"/>
              <a:t>：连接流量接入端与检索端的桥梁</a:t>
            </a:r>
          </a:p>
        </p:txBody>
      </p:sp>
      <p:pic>
        <p:nvPicPr>
          <p:cNvPr id="12" name="内容占位符 11">
            <a:extLst>
              <a:ext uri="{FF2B5EF4-FFF2-40B4-BE49-F238E27FC236}">
                <a16:creationId xmlns:a16="http://schemas.microsoft.com/office/drawing/2014/main" id="{5E9250F8-6C06-7D4D-9764-762FADE528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 y="1386772"/>
            <a:ext cx="5248760" cy="5456567"/>
          </a:xfrm>
        </p:spPr>
      </p:pic>
    </p:spTree>
    <p:extLst>
      <p:ext uri="{BB962C8B-B14F-4D97-AF65-F5344CB8AC3E}">
        <p14:creationId xmlns:p14="http://schemas.microsoft.com/office/powerpoint/2010/main" val="2062786461"/>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34F6E-2A87-6149-9A5C-6061535648E3}"/>
              </a:ext>
            </a:extLst>
          </p:cNvPr>
          <p:cNvSpPr>
            <a:spLocks noGrp="1"/>
          </p:cNvSpPr>
          <p:nvPr>
            <p:ph type="title"/>
          </p:nvPr>
        </p:nvSpPr>
        <p:spPr/>
        <p:txBody>
          <a:bodyPr/>
          <a:lstStyle/>
          <a:p>
            <a:r>
              <a:rPr kumimoji="1" lang="en-US" altLang="zh-CN" dirty="0"/>
              <a:t>Phase10-PostProcessModule</a:t>
            </a:r>
            <a:endParaRPr kumimoji="1" lang="zh-CN" altLang="en-US" dirty="0"/>
          </a:p>
        </p:txBody>
      </p:sp>
      <p:sp>
        <p:nvSpPr>
          <p:cNvPr id="3" name="内容占位符 2">
            <a:extLst>
              <a:ext uri="{FF2B5EF4-FFF2-40B4-BE49-F238E27FC236}">
                <a16:creationId xmlns:a16="http://schemas.microsoft.com/office/drawing/2014/main" id="{74441B13-CB7F-8B47-8012-910FE75189BE}"/>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作用：截断、打包广告，添加点击串</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multiadvlist_pv_truncate</a:t>
            </a:r>
            <a:r>
              <a:rPr kumimoji="1" lang="zh-CN" altLang="en-US" dirty="0"/>
              <a:t>：</a:t>
            </a:r>
            <a:endParaRPr kumimoji="1" lang="en-US" altLang="zh-CN" dirty="0"/>
          </a:p>
          <a:p>
            <a:pPr lvl="1">
              <a:buSzPct val="120000"/>
              <a:buFont typeface="Wingdings" pitchFamily="2" charset="2"/>
              <a:buChar char="l"/>
            </a:pPr>
            <a:r>
              <a:rPr kumimoji="1" lang="zh-CN" altLang="en-US" dirty="0"/>
              <a:t>多队列</a:t>
            </a:r>
            <a:r>
              <a:rPr kumimoji="1" lang="en-US" altLang="zh-CN" dirty="0" err="1"/>
              <a:t>pv</a:t>
            </a:r>
            <a:r>
              <a:rPr kumimoji="1" lang="zh-CN" altLang="en-US" dirty="0"/>
              <a:t>级广告截断，保证最终返</a:t>
            </a:r>
            <a:r>
              <a:rPr lang="zh-CN" altLang="en-US" dirty="0"/>
              <a:t>回的广告数小于上游请求的广告数</a:t>
            </a:r>
            <a:endParaRPr lang="en-US" altLang="zh-CN" dirty="0"/>
          </a:p>
          <a:p>
            <a:pPr lvl="1">
              <a:buSzPct val="120000"/>
              <a:buFont typeface="Wingdings" pitchFamily="2" charset="2"/>
              <a:buChar char="l"/>
            </a:pPr>
            <a:r>
              <a:rPr lang="zh-CN" altLang="en-US" dirty="0"/>
              <a:t>按照</a:t>
            </a:r>
            <a:r>
              <a:rPr lang="en-US" altLang="zh-CN" dirty="0" err="1"/>
              <a:t>cpm</a:t>
            </a:r>
            <a:r>
              <a:rPr lang="zh-CN" altLang="en-US" dirty="0"/>
              <a:t>进行排序后，进行截断操作</a:t>
            </a:r>
            <a:endParaRPr lang="en-US" altLang="zh-CN" dirty="0"/>
          </a:p>
          <a:p>
            <a:pPr>
              <a:buSzPct val="100000"/>
              <a:buFont typeface="Wingdings" pitchFamily="2" charset="2"/>
              <a:buChar char="Ø"/>
            </a:pPr>
            <a:r>
              <a:rPr kumimoji="1" lang="en-US" altLang="zh-CN" dirty="0" err="1"/>
              <a:t>pack_src_adv</a:t>
            </a:r>
            <a:r>
              <a:rPr kumimoji="1" lang="zh-CN" altLang="en-US" dirty="0"/>
              <a:t>：打包广告，将广告按照</a:t>
            </a:r>
            <a:r>
              <a:rPr kumimoji="1" lang="en-US" altLang="zh-CN" dirty="0" err="1"/>
              <a:t>srcid</a:t>
            </a:r>
            <a:r>
              <a:rPr kumimoji="1" lang="zh-CN" altLang="en-US" dirty="0"/>
              <a:t>插入对应的队列中</a:t>
            </a:r>
            <a:endParaRPr kumimoji="1" lang="en-US" altLang="zh-CN" dirty="0"/>
          </a:p>
          <a:p>
            <a:pPr>
              <a:buSzPct val="100000"/>
              <a:buFont typeface="Wingdings" pitchFamily="2" charset="2"/>
              <a:buChar char="Ø"/>
            </a:pPr>
            <a:r>
              <a:rPr kumimoji="1" lang="en-US" altLang="zh-CN" dirty="0" err="1"/>
              <a:t>pack_newstyle</a:t>
            </a:r>
            <a:r>
              <a:rPr kumimoji="1" lang="zh-CN" altLang="en-US" dirty="0"/>
              <a:t>：</a:t>
            </a:r>
            <a:endParaRPr kumimoji="1" lang="en-US" altLang="zh-CN" dirty="0"/>
          </a:p>
          <a:p>
            <a:pPr lvl="1">
              <a:buSzPct val="120000"/>
              <a:buFont typeface="Wingdings" pitchFamily="2" charset="2"/>
              <a:buChar char="l"/>
            </a:pPr>
            <a:r>
              <a:rPr kumimoji="1" lang="en-US" altLang="zh-CN" dirty="0" err="1"/>
              <a:t>parepare_material</a:t>
            </a:r>
            <a:r>
              <a:rPr lang="en-US" altLang="zh-CN" dirty="0" err="1"/>
              <a:t>_new</a:t>
            </a:r>
            <a:r>
              <a:rPr lang="zh-CN" altLang="en-US" dirty="0"/>
              <a:t>：样式物料准备</a:t>
            </a:r>
            <a:endParaRPr lang="en-US" altLang="zh-CN" dirty="0"/>
          </a:p>
          <a:p>
            <a:pPr lvl="1">
              <a:buSzPct val="120000"/>
              <a:buFont typeface="Wingdings" pitchFamily="2" charset="2"/>
              <a:buChar char="l"/>
            </a:pPr>
            <a:r>
              <a:rPr lang="en-US" altLang="zh-CN" dirty="0" err="1"/>
              <a:t>Material_select</a:t>
            </a:r>
            <a:r>
              <a:rPr lang="zh-CN" altLang="en-US" dirty="0"/>
              <a:t>：物料优选</a:t>
            </a:r>
            <a:endParaRPr lang="en-US" altLang="zh-CN" dirty="0"/>
          </a:p>
          <a:p>
            <a:pPr lvl="1">
              <a:buSzPct val="120000"/>
              <a:buFont typeface="Wingdings" pitchFamily="2" charset="2"/>
              <a:buChar char="l"/>
            </a:pPr>
            <a:r>
              <a:rPr lang="en-US" altLang="zh-CN" dirty="0" err="1"/>
              <a:t>Pack_newstyle_json</a:t>
            </a:r>
            <a:r>
              <a:rPr lang="zh-CN" altLang="en-US" dirty="0"/>
              <a:t>：打包样式</a:t>
            </a:r>
            <a:endParaRPr lang="en-US" altLang="zh-CN" dirty="0"/>
          </a:p>
          <a:p>
            <a:pPr>
              <a:buSzPct val="100000"/>
              <a:buFont typeface="Wingdings" pitchFamily="2" charset="2"/>
              <a:buChar char="Ø"/>
            </a:pPr>
            <a:r>
              <a:rPr kumimoji="1" lang="en-US" altLang="zh-CN" dirty="0" err="1"/>
              <a:t>pack_rcv_url</a:t>
            </a:r>
            <a:r>
              <a:rPr kumimoji="1" lang="zh-CN" altLang="en-US" dirty="0"/>
              <a:t>：生成</a:t>
            </a:r>
            <a:r>
              <a:rPr kumimoji="1" lang="en-US" altLang="zh-CN" dirty="0" err="1"/>
              <a:t>i,j,k</a:t>
            </a:r>
            <a:r>
              <a:rPr kumimoji="1" lang="zh-CN" altLang="en-US" dirty="0"/>
              <a:t>域点击串</a:t>
            </a:r>
            <a:endParaRPr kumimoji="1" lang="en-US" altLang="zh-CN" dirty="0"/>
          </a:p>
          <a:p>
            <a:pPr lvl="1"/>
            <a:endParaRPr kumimoji="1" lang="zh-CN" altLang="en-US" dirty="0"/>
          </a:p>
        </p:txBody>
      </p:sp>
    </p:spTree>
    <p:extLst>
      <p:ext uri="{BB962C8B-B14F-4D97-AF65-F5344CB8AC3E}">
        <p14:creationId xmlns:p14="http://schemas.microsoft.com/office/powerpoint/2010/main" val="800072295"/>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716BA-365C-EA49-9281-C7B3EF5EB3DB}"/>
              </a:ext>
            </a:extLst>
          </p:cNvPr>
          <p:cNvSpPr>
            <a:spLocks noGrp="1"/>
          </p:cNvSpPr>
          <p:nvPr>
            <p:ph type="title"/>
          </p:nvPr>
        </p:nvSpPr>
        <p:spPr/>
        <p:txBody>
          <a:bodyPr/>
          <a:lstStyle/>
          <a:p>
            <a:r>
              <a:rPr kumimoji="1" lang="en-US" altLang="zh-CN" dirty="0"/>
              <a:t>Phase11-ResponseProcessModule</a:t>
            </a:r>
            <a:endParaRPr kumimoji="1" lang="zh-CN" altLang="en-US" dirty="0"/>
          </a:p>
        </p:txBody>
      </p:sp>
      <p:sp>
        <p:nvSpPr>
          <p:cNvPr id="3" name="内容占位符 2">
            <a:extLst>
              <a:ext uri="{FF2B5EF4-FFF2-40B4-BE49-F238E27FC236}">
                <a16:creationId xmlns:a16="http://schemas.microsoft.com/office/drawing/2014/main" id="{4EE173FF-D1AD-A548-8CCE-FDB5036AD3D3}"/>
              </a:ext>
            </a:extLst>
          </p:cNvPr>
          <p:cNvSpPr>
            <a:spLocks noGrp="1"/>
          </p:cNvSpPr>
          <p:nvPr>
            <p:ph idx="1"/>
          </p:nvPr>
        </p:nvSpPr>
        <p:spPr/>
        <p:txBody>
          <a:bodyPr/>
          <a:lstStyle/>
          <a:p>
            <a:pPr>
              <a:buSzPct val="100000"/>
              <a:buFont typeface="Wingdings" pitchFamily="2" charset="2"/>
              <a:buChar char="Ø"/>
            </a:pPr>
            <a:r>
              <a:rPr kumimoji="1" lang="zh-CN" altLang="en-US" dirty="0"/>
              <a:t>类型：非交互类</a:t>
            </a:r>
            <a:endParaRPr kumimoji="1" lang="en-US" altLang="zh-CN" dirty="0"/>
          </a:p>
          <a:p>
            <a:pPr>
              <a:buSzPct val="100000"/>
              <a:buFont typeface="Wingdings" pitchFamily="2" charset="2"/>
              <a:buChar char="Ø"/>
            </a:pPr>
            <a:r>
              <a:rPr kumimoji="1" lang="zh-CN" altLang="en-US" dirty="0"/>
              <a:t>作用：打包广告结果，添加日志，返回结果</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handle_data</a:t>
            </a:r>
            <a:r>
              <a:rPr kumimoji="1" lang="zh-CN" altLang="en-US" dirty="0"/>
              <a:t>：</a:t>
            </a:r>
            <a:endParaRPr kumimoji="1" lang="en-US" altLang="zh-CN" dirty="0"/>
          </a:p>
          <a:p>
            <a:pPr lvl="1">
              <a:buSzPct val="120000"/>
              <a:buFont typeface="Wingdings" pitchFamily="2" charset="2"/>
              <a:buChar char="l"/>
            </a:pPr>
            <a:r>
              <a:rPr kumimoji="1" lang="en-US" altLang="zh-CN" dirty="0" err="1"/>
              <a:t>Set_query_asp_log</a:t>
            </a:r>
            <a:r>
              <a:rPr kumimoji="1" lang="zh-CN" altLang="en-US" dirty="0"/>
              <a:t>：填充</a:t>
            </a:r>
            <a:r>
              <a:rPr kumimoji="1" lang="en-US" altLang="zh-CN" dirty="0"/>
              <a:t>asp</a:t>
            </a:r>
            <a:r>
              <a:rPr kumimoji="1" lang="zh-CN" altLang="en-US" dirty="0"/>
              <a:t>日志</a:t>
            </a:r>
            <a:endParaRPr kumimoji="1" lang="en-US" altLang="zh-CN" dirty="0"/>
          </a:p>
          <a:p>
            <a:pPr lvl="1">
              <a:buSzPct val="120000"/>
              <a:buFont typeface="Wingdings" pitchFamily="2" charset="2"/>
              <a:buChar char="l"/>
            </a:pPr>
            <a:r>
              <a:rPr kumimoji="1" lang="en-US" altLang="zh-CN" dirty="0" err="1"/>
              <a:t>Set_asplog_mixer_total</a:t>
            </a:r>
            <a:r>
              <a:rPr kumimoji="1" lang="zh-CN" altLang="en-US" dirty="0"/>
              <a:t>：记录所有模块的耗时</a:t>
            </a:r>
            <a:endParaRPr kumimoji="1" lang="en-US" altLang="zh-CN" dirty="0"/>
          </a:p>
          <a:p>
            <a:pPr lvl="1">
              <a:buSzPct val="120000"/>
              <a:buFont typeface="Wingdings" pitchFamily="2" charset="2"/>
              <a:buChar char="l"/>
            </a:pPr>
            <a:r>
              <a:rPr kumimoji="1" lang="en-US" altLang="zh-CN" dirty="0" err="1"/>
              <a:t>Pack_asp_res_query_level</a:t>
            </a:r>
            <a:r>
              <a:rPr kumimoji="1" lang="zh-CN" altLang="en-US" dirty="0"/>
              <a:t>：打包请求级别结果</a:t>
            </a:r>
            <a:endParaRPr kumimoji="1" lang="en-US" altLang="zh-CN" dirty="0"/>
          </a:p>
          <a:p>
            <a:pPr lvl="1">
              <a:buSzPct val="120000"/>
              <a:buFont typeface="Wingdings" pitchFamily="2" charset="2"/>
              <a:buChar char="l"/>
            </a:pPr>
            <a:r>
              <a:rPr kumimoji="1" lang="en-US" altLang="zh-CN" dirty="0" err="1"/>
              <a:t>Pack_asp_res_adv_level</a:t>
            </a:r>
            <a:r>
              <a:rPr kumimoji="1" lang="zh-CN" altLang="en-US" dirty="0"/>
              <a:t>：打包广告级别结果和</a:t>
            </a:r>
            <a:r>
              <a:rPr kumimoji="1" lang="en-US" altLang="zh-CN" dirty="0" err="1"/>
              <a:t>asplog</a:t>
            </a:r>
            <a:endParaRPr kumimoji="1" lang="en-US" altLang="zh-CN" dirty="0"/>
          </a:p>
          <a:p>
            <a:pPr lvl="1">
              <a:buSzPct val="120000"/>
              <a:buFont typeface="Wingdings" pitchFamily="2" charset="2"/>
              <a:buChar char="l"/>
            </a:pPr>
            <a:r>
              <a:rPr kumimoji="1" lang="en-US" altLang="zh-CN" dirty="0" err="1"/>
              <a:t>Pack:asp_res_idl</a:t>
            </a:r>
            <a:r>
              <a:rPr kumimoji="1" lang="zh-CN" altLang="en-US" dirty="0"/>
              <a:t>：打包返回给</a:t>
            </a:r>
            <a:r>
              <a:rPr kumimoji="1" lang="en-US" altLang="zh-CN" dirty="0"/>
              <a:t>asp</a:t>
            </a:r>
            <a:r>
              <a:rPr kumimoji="1" lang="zh-CN" altLang="en-US" dirty="0"/>
              <a:t>的</a:t>
            </a:r>
            <a:r>
              <a:rPr kumimoji="1" lang="en-US" altLang="zh-CN" dirty="0" err="1"/>
              <a:t>idl</a:t>
            </a:r>
            <a:r>
              <a:rPr kumimoji="1" lang="zh-CN" altLang="en-US" dirty="0"/>
              <a:t>结果</a:t>
            </a:r>
            <a:endParaRPr kumimoji="1" lang="en-US" altLang="zh-CN" dirty="0"/>
          </a:p>
          <a:p>
            <a:pPr lvl="1">
              <a:buSzPct val="120000"/>
              <a:buFont typeface="Wingdings" pitchFamily="2" charset="2"/>
              <a:buChar char="l"/>
            </a:pPr>
            <a:r>
              <a:rPr kumimoji="1" lang="en-US" altLang="zh-CN" dirty="0" err="1"/>
              <a:t>Record_all_monitor_item</a:t>
            </a:r>
            <a:r>
              <a:rPr kumimoji="1" lang="zh-CN" altLang="en-US" dirty="0"/>
              <a:t>：添加所有</a:t>
            </a:r>
            <a:r>
              <a:rPr kumimoji="1" lang="en-US" altLang="zh-CN" dirty="0"/>
              <a:t>module</a:t>
            </a:r>
            <a:r>
              <a:rPr kumimoji="1" lang="zh-CN" altLang="en-US" dirty="0"/>
              <a:t>的监控项</a:t>
            </a:r>
          </a:p>
        </p:txBody>
      </p:sp>
    </p:spTree>
    <p:extLst>
      <p:ext uri="{BB962C8B-B14F-4D97-AF65-F5344CB8AC3E}">
        <p14:creationId xmlns:p14="http://schemas.microsoft.com/office/powerpoint/2010/main" val="1092556092"/>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1472E-76BB-E549-B035-1A34A362DFF7}"/>
              </a:ext>
            </a:extLst>
          </p:cNvPr>
          <p:cNvSpPr>
            <a:spLocks noGrp="1"/>
          </p:cNvSpPr>
          <p:nvPr>
            <p:ph type="title"/>
          </p:nvPr>
        </p:nvSpPr>
        <p:spPr/>
        <p:txBody>
          <a:bodyPr/>
          <a:lstStyle/>
          <a:p>
            <a:r>
              <a:rPr kumimoji="1" lang="en-US" altLang="zh-CN" dirty="0"/>
              <a:t>Q&amp;A</a:t>
            </a:r>
            <a:endParaRPr kumimoji="1" lang="zh-CN" altLang="en-US" dirty="0"/>
          </a:p>
        </p:txBody>
      </p:sp>
      <p:sp>
        <p:nvSpPr>
          <p:cNvPr id="3" name="内容占位符 2">
            <a:extLst>
              <a:ext uri="{FF2B5EF4-FFF2-40B4-BE49-F238E27FC236}">
                <a16:creationId xmlns:a16="http://schemas.microsoft.com/office/drawing/2014/main" id="{9DA5B5DA-94A5-0B4C-83EB-8E4FE922E8D2}"/>
              </a:ext>
            </a:extLst>
          </p:cNvPr>
          <p:cNvSpPr>
            <a:spLocks noGrp="1"/>
          </p:cNvSpPr>
          <p:nvPr>
            <p:ph idx="1"/>
          </p:nvPr>
        </p:nvSpPr>
        <p:spPr/>
        <p:txBody>
          <a:bodyPr/>
          <a:lstStyle/>
          <a:p>
            <a:pPr marL="0" indent="0" algn="ctr">
              <a:buNone/>
            </a:pPr>
            <a:endParaRPr kumimoji="1" lang="en-US" altLang="zh-CN" dirty="0"/>
          </a:p>
          <a:p>
            <a:pPr marL="0" indent="0" algn="ctr">
              <a:buNone/>
            </a:pPr>
            <a:endParaRPr kumimoji="1" lang="en-US" altLang="zh-CN" dirty="0"/>
          </a:p>
          <a:p>
            <a:pPr marL="0" indent="0" algn="ctr">
              <a:buNone/>
            </a:pPr>
            <a:endParaRPr kumimoji="1" lang="en-US" altLang="zh-CN" dirty="0"/>
          </a:p>
          <a:p>
            <a:pPr marL="0" indent="0" algn="ctr">
              <a:buNone/>
            </a:pPr>
            <a:endParaRPr kumimoji="1" lang="en-US" altLang="zh-CN" dirty="0"/>
          </a:p>
          <a:p>
            <a:pPr marL="0" indent="0" algn="ctr">
              <a:buNone/>
            </a:pPr>
            <a:endParaRPr kumimoji="1" lang="en-US" altLang="zh-CN" dirty="0"/>
          </a:p>
          <a:p>
            <a:pPr marL="0" indent="0" algn="ctr">
              <a:buNone/>
            </a:pPr>
            <a:r>
              <a:rPr kumimoji="1" lang="zh-CN" altLang="en-US" sz="6600" dirty="0"/>
              <a:t>谢谢！</a:t>
            </a:r>
          </a:p>
        </p:txBody>
      </p:sp>
    </p:spTree>
    <p:extLst>
      <p:ext uri="{BB962C8B-B14F-4D97-AF65-F5344CB8AC3E}">
        <p14:creationId xmlns:p14="http://schemas.microsoft.com/office/powerpoint/2010/main" val="217654867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583B4-BCF4-344E-9498-0D9E76C8E11C}"/>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37D2B0CC-E7C8-AE4F-8E9B-8B6CE8D97313}"/>
              </a:ext>
            </a:extLst>
          </p:cNvPr>
          <p:cNvSpPr>
            <a:spLocks noGrp="1"/>
          </p:cNvSpPr>
          <p:nvPr>
            <p:ph idx="1"/>
          </p:nvPr>
        </p:nvSpPr>
        <p:spPr/>
        <p:txBody>
          <a:bodyPr/>
          <a:lstStyle/>
          <a:p>
            <a:pPr>
              <a:buSzPct val="100000"/>
              <a:buFont typeface="Wingdings" pitchFamily="2" charset="2"/>
              <a:buChar char="Ø"/>
            </a:pPr>
            <a:r>
              <a:rPr kumimoji="1" lang="zh-CN" altLang="en-US" dirty="0">
                <a:solidFill>
                  <a:schemeClr val="bg1">
                    <a:lumMod val="75000"/>
                  </a:schemeClr>
                </a:solidFill>
              </a:rPr>
              <a:t>原生广告业务结构</a:t>
            </a: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a:t>Remix</a:t>
            </a:r>
            <a:r>
              <a:rPr kumimoji="1" lang="zh-CN" altLang="en-US" dirty="0"/>
              <a:t>框架简介</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solidFill>
                  <a:schemeClr val="bg1">
                    <a:lumMod val="75000"/>
                  </a:schemeClr>
                </a:solidFill>
              </a:rPr>
              <a:t>Feedas</a:t>
            </a:r>
            <a:r>
              <a:rPr kumimoji="1" lang="zh-CN" altLang="en-US" dirty="0">
                <a:solidFill>
                  <a:schemeClr val="bg1">
                    <a:lumMod val="75000"/>
                  </a:schemeClr>
                </a:solidFill>
              </a:rPr>
              <a:t>模块</a:t>
            </a: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r>
              <a:rPr kumimoji="1" lang="en-US" altLang="zh-CN" dirty="0">
                <a:solidFill>
                  <a:schemeClr val="bg1">
                    <a:lumMod val="75000"/>
                  </a:schemeClr>
                </a:solidFill>
              </a:rPr>
              <a:t>Q&amp;A</a:t>
            </a:r>
            <a:endParaRPr kumimoji="1" lang="zh-CN" altLang="en-US" dirty="0">
              <a:solidFill>
                <a:schemeClr val="bg1">
                  <a:lumMod val="75000"/>
                </a:schemeClr>
              </a:solidFill>
            </a:endParaRPr>
          </a:p>
        </p:txBody>
      </p:sp>
    </p:spTree>
    <p:extLst>
      <p:ext uri="{BB962C8B-B14F-4D97-AF65-F5344CB8AC3E}">
        <p14:creationId xmlns:p14="http://schemas.microsoft.com/office/powerpoint/2010/main" val="817475951"/>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07CC4-0A17-1F44-B1CC-B1B77CF69670}"/>
              </a:ext>
            </a:extLst>
          </p:cNvPr>
          <p:cNvSpPr>
            <a:spLocks noGrp="1"/>
          </p:cNvSpPr>
          <p:nvPr>
            <p:ph type="title"/>
          </p:nvPr>
        </p:nvSpPr>
        <p:spPr/>
        <p:txBody>
          <a:bodyPr/>
          <a:lstStyle/>
          <a:p>
            <a:r>
              <a:rPr kumimoji="1" lang="en-US" altLang="zh-CN" dirty="0"/>
              <a:t>Remix</a:t>
            </a:r>
            <a:r>
              <a:rPr kumimoji="1" lang="zh-CN" altLang="en-US" dirty="0"/>
              <a:t>框架</a:t>
            </a:r>
          </a:p>
        </p:txBody>
      </p:sp>
      <p:sp>
        <p:nvSpPr>
          <p:cNvPr id="3" name="内容占位符 2">
            <a:extLst>
              <a:ext uri="{FF2B5EF4-FFF2-40B4-BE49-F238E27FC236}">
                <a16:creationId xmlns:a16="http://schemas.microsoft.com/office/drawing/2014/main" id="{BCF05868-53B2-5748-BD80-3872BE8FE003}"/>
              </a:ext>
            </a:extLst>
          </p:cNvPr>
          <p:cNvSpPr>
            <a:spLocks noGrp="1"/>
          </p:cNvSpPr>
          <p:nvPr>
            <p:ph idx="1"/>
          </p:nvPr>
        </p:nvSpPr>
        <p:spPr>
          <a:xfrm>
            <a:off x="609600" y="1465865"/>
            <a:ext cx="4865225" cy="5120129"/>
          </a:xfrm>
        </p:spPr>
        <p:txBody>
          <a:bodyPr/>
          <a:lstStyle/>
          <a:p>
            <a:pPr>
              <a:buFont typeface="Wingdings" pitchFamily="2" charset="2"/>
              <a:buChar char="Ø"/>
            </a:pPr>
            <a:r>
              <a:rPr lang="en" altLang="zh-CN" sz="2000" dirty="0"/>
              <a:t>Remix</a:t>
            </a:r>
            <a:r>
              <a:rPr lang="zh-CN" altLang="en-US" sz="2000" dirty="0"/>
              <a:t>是一个支持组件式开发和自定义的配置驱动框架。</a:t>
            </a:r>
            <a:endParaRPr lang="en-US" altLang="zh-CN" sz="2000" dirty="0"/>
          </a:p>
          <a:p>
            <a:pPr>
              <a:buFont typeface="Wingdings" pitchFamily="2" charset="2"/>
              <a:buChar char="Ø"/>
            </a:pPr>
            <a:endParaRPr kumimoji="1" lang="en-US" altLang="zh-CN" dirty="0"/>
          </a:p>
          <a:p>
            <a:pPr>
              <a:buFont typeface="Wingdings" pitchFamily="2" charset="2"/>
              <a:buChar char="Ø"/>
            </a:pPr>
            <a:endParaRPr kumimoji="1" lang="en-US" altLang="zh-CN" sz="2800" dirty="0"/>
          </a:p>
          <a:p>
            <a:pPr>
              <a:buFont typeface="Wingdings" pitchFamily="2" charset="2"/>
              <a:buChar char="Ø"/>
            </a:pPr>
            <a:r>
              <a:rPr lang="en" altLang="zh-CN" sz="2000" dirty="0"/>
              <a:t> Module</a:t>
            </a:r>
            <a:r>
              <a:rPr lang="zh-CN" altLang="en-US" sz="2000" dirty="0"/>
              <a:t>是运用</a:t>
            </a:r>
            <a:r>
              <a:rPr lang="en" altLang="zh-CN" sz="2000" dirty="0"/>
              <a:t>Remix</a:t>
            </a:r>
            <a:r>
              <a:rPr lang="zh-CN" altLang="en-US" sz="2000" dirty="0"/>
              <a:t>框架的系统真正实现自己业务逻辑的地方。</a:t>
            </a:r>
            <a:r>
              <a:rPr lang="en" altLang="zh-CN" sz="2000" dirty="0"/>
              <a:t>module</a:t>
            </a:r>
            <a:r>
              <a:rPr lang="zh-CN" altLang="en-US" sz="2000" dirty="0"/>
              <a:t>的初始化和加载由配置文件</a:t>
            </a:r>
            <a:r>
              <a:rPr lang="en" altLang="zh-CN" sz="2000" dirty="0" err="1"/>
              <a:t>modules.conf</a:t>
            </a:r>
            <a:r>
              <a:rPr lang="zh-CN" altLang="en-US" sz="2000" dirty="0"/>
              <a:t>进行设置</a:t>
            </a:r>
            <a:endParaRPr lang="en-US" altLang="zh-CN" sz="2000" dirty="0"/>
          </a:p>
          <a:p>
            <a:pPr>
              <a:buFont typeface="Wingdings" pitchFamily="2" charset="2"/>
              <a:buChar char="Ø"/>
            </a:pPr>
            <a:endParaRPr lang="en-US" altLang="zh-CN" sz="1800" dirty="0"/>
          </a:p>
          <a:p>
            <a:pPr>
              <a:buFont typeface="Wingdings" pitchFamily="2" charset="2"/>
              <a:buChar char="Ø"/>
            </a:pPr>
            <a:endParaRPr lang="en-US" altLang="zh-CN" sz="1800" dirty="0"/>
          </a:p>
          <a:p>
            <a:pPr>
              <a:buFont typeface="Wingdings" pitchFamily="2" charset="2"/>
              <a:buChar char="Ø"/>
            </a:pPr>
            <a:r>
              <a:rPr lang="en-US" altLang="zh-CN" sz="2000" dirty="0" err="1"/>
              <a:t>Modules.conf</a:t>
            </a:r>
            <a:r>
              <a:rPr lang="zh-CN" altLang="en-US" sz="2000" dirty="0"/>
              <a:t>中可以包含多个</a:t>
            </a:r>
            <a:r>
              <a:rPr lang="en-US" altLang="zh-CN" sz="2000" dirty="0"/>
              <a:t>phase</a:t>
            </a:r>
            <a:r>
              <a:rPr lang="zh-CN" altLang="en-US" sz="2000" dirty="0"/>
              <a:t>，每个</a:t>
            </a:r>
            <a:r>
              <a:rPr lang="en-US" altLang="zh-CN" sz="2000" dirty="0"/>
              <a:t>phase</a:t>
            </a:r>
            <a:r>
              <a:rPr lang="zh-CN" altLang="en-US" sz="2000" dirty="0"/>
              <a:t>包含多个</a:t>
            </a:r>
            <a:r>
              <a:rPr lang="en-US" altLang="zh-CN" sz="2000" dirty="0"/>
              <a:t>module</a:t>
            </a:r>
            <a:r>
              <a:rPr lang="zh-CN" altLang="en-US" sz="2000" dirty="0"/>
              <a:t>，</a:t>
            </a:r>
            <a:r>
              <a:rPr lang="en-US" altLang="zh-CN" sz="2000" dirty="0"/>
              <a:t>phase</a:t>
            </a:r>
            <a:r>
              <a:rPr lang="zh-CN" altLang="en-US" sz="2000" dirty="0"/>
              <a:t>之间串行，每个</a:t>
            </a:r>
            <a:r>
              <a:rPr lang="en-US" altLang="zh-CN" sz="2000" dirty="0"/>
              <a:t>module</a:t>
            </a:r>
            <a:r>
              <a:rPr lang="zh-CN" altLang="en-US" sz="2000" dirty="0"/>
              <a:t>间尽最大可能并行（不是真正的并行）。</a:t>
            </a:r>
            <a:endParaRPr lang="en-US" altLang="zh-CN" sz="2000" dirty="0"/>
          </a:p>
          <a:p>
            <a:pPr>
              <a:buFont typeface="Wingdings" pitchFamily="2" charset="2"/>
              <a:buChar char="Ø"/>
            </a:pPr>
            <a:endParaRPr kumimoji="1" lang="zh-CN" altLang="en-US" dirty="0"/>
          </a:p>
        </p:txBody>
      </p:sp>
      <p:pic>
        <p:nvPicPr>
          <p:cNvPr id="4" name="图片 3">
            <a:extLst>
              <a:ext uri="{FF2B5EF4-FFF2-40B4-BE49-F238E27FC236}">
                <a16:creationId xmlns:a16="http://schemas.microsoft.com/office/drawing/2014/main" id="{EED0887A-BD44-C648-BC72-A4F29E8B02C3}"/>
              </a:ext>
            </a:extLst>
          </p:cNvPr>
          <p:cNvPicPr>
            <a:picLocks noChangeAspect="1"/>
          </p:cNvPicPr>
          <p:nvPr/>
        </p:nvPicPr>
        <p:blipFill>
          <a:blip r:embed="rId3"/>
          <a:stretch>
            <a:fillRect/>
          </a:stretch>
        </p:blipFill>
        <p:spPr>
          <a:xfrm>
            <a:off x="5474825" y="1279884"/>
            <a:ext cx="3896532" cy="4935607"/>
          </a:xfrm>
          <a:prstGeom prst="rect">
            <a:avLst/>
          </a:prstGeom>
        </p:spPr>
      </p:pic>
    </p:spTree>
    <p:extLst>
      <p:ext uri="{BB962C8B-B14F-4D97-AF65-F5344CB8AC3E}">
        <p14:creationId xmlns:p14="http://schemas.microsoft.com/office/powerpoint/2010/main" val="2728337701"/>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77BBE-D30D-9F4D-A8ED-ACF34E18CF45}"/>
              </a:ext>
            </a:extLst>
          </p:cNvPr>
          <p:cNvSpPr>
            <a:spLocks noGrp="1"/>
          </p:cNvSpPr>
          <p:nvPr>
            <p:ph type="title"/>
          </p:nvPr>
        </p:nvSpPr>
        <p:spPr/>
        <p:txBody>
          <a:bodyPr/>
          <a:lstStyle/>
          <a:p>
            <a:r>
              <a:rPr kumimoji="1" lang="en-US" altLang="zh-CN" dirty="0"/>
              <a:t>Remix</a:t>
            </a:r>
            <a:r>
              <a:rPr kumimoji="1" lang="zh-CN" altLang="en-US" dirty="0"/>
              <a:t>框架</a:t>
            </a:r>
          </a:p>
        </p:txBody>
      </p:sp>
      <p:pic>
        <p:nvPicPr>
          <p:cNvPr id="7" name="图片 6">
            <a:extLst>
              <a:ext uri="{FF2B5EF4-FFF2-40B4-BE49-F238E27FC236}">
                <a16:creationId xmlns:a16="http://schemas.microsoft.com/office/drawing/2014/main" id="{21496BA8-9A89-2843-ABFD-DE69C410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91" y="1581795"/>
            <a:ext cx="7048667" cy="4850000"/>
          </a:xfrm>
          <a:prstGeom prst="rect">
            <a:avLst/>
          </a:prstGeom>
        </p:spPr>
      </p:pic>
      <p:sp>
        <p:nvSpPr>
          <p:cNvPr id="8" name="文本框 7">
            <a:extLst>
              <a:ext uri="{FF2B5EF4-FFF2-40B4-BE49-F238E27FC236}">
                <a16:creationId xmlns:a16="http://schemas.microsoft.com/office/drawing/2014/main" id="{E309F6E3-921C-4B4F-8577-FCF29F77D1DE}"/>
              </a:ext>
            </a:extLst>
          </p:cNvPr>
          <p:cNvSpPr txBox="1"/>
          <p:nvPr/>
        </p:nvSpPr>
        <p:spPr>
          <a:xfrm>
            <a:off x="8250265" y="2483301"/>
            <a:ext cx="3730241" cy="3416320"/>
          </a:xfrm>
          <a:prstGeom prst="rect">
            <a:avLst/>
          </a:prstGeom>
          <a:noFill/>
        </p:spPr>
        <p:txBody>
          <a:bodyPr wrap="square" rtlCol="0">
            <a:spAutoFit/>
          </a:bodyPr>
          <a:lstStyle/>
          <a:p>
            <a:pPr marL="342900" indent="-342900">
              <a:buClr>
                <a:srgbClr val="0432FF"/>
              </a:buClr>
              <a:buSzPct val="100000"/>
              <a:buFont typeface="Wingdings" pitchFamily="2" charset="2"/>
              <a:buChar char="Ø"/>
            </a:pPr>
            <a:r>
              <a:rPr kumimoji="1" lang="en-US" altLang="zh-CN" sz="2800" dirty="0" err="1"/>
              <a:t>ProcData</a:t>
            </a:r>
            <a:r>
              <a:rPr kumimoji="1" lang="zh-CN" altLang="en-US" sz="2800" dirty="0"/>
              <a:t>：进程级的数据结构，存储全局配置等</a:t>
            </a:r>
            <a:endParaRPr kumimoji="1" lang="en-US" altLang="zh-CN" sz="2800" dirty="0"/>
          </a:p>
          <a:p>
            <a:pPr marL="342900" indent="-342900">
              <a:buClr>
                <a:srgbClr val="0432FF"/>
              </a:buClr>
              <a:buSzPct val="100000"/>
              <a:buFont typeface="Wingdings" pitchFamily="2" charset="2"/>
              <a:buChar char="Ø"/>
            </a:pPr>
            <a:endParaRPr kumimoji="1" lang="en-US" altLang="zh-CN" sz="2400" dirty="0"/>
          </a:p>
          <a:p>
            <a:pPr marL="342900" indent="-342900">
              <a:buClr>
                <a:srgbClr val="0432FF"/>
              </a:buClr>
              <a:buSzPct val="100000"/>
              <a:buFont typeface="Wingdings" pitchFamily="2" charset="2"/>
              <a:buChar char="Ø"/>
            </a:pPr>
            <a:endParaRPr kumimoji="1" lang="en-US" altLang="zh-CN" sz="2400" dirty="0"/>
          </a:p>
          <a:p>
            <a:pPr marL="342900" indent="-342900">
              <a:buClr>
                <a:srgbClr val="0432FF"/>
              </a:buClr>
              <a:buSzPct val="100000"/>
              <a:buFont typeface="Wingdings" pitchFamily="2" charset="2"/>
              <a:buChar char="Ø"/>
            </a:pPr>
            <a:r>
              <a:rPr kumimoji="1" lang="en-US" altLang="zh-CN" sz="2800" dirty="0" err="1"/>
              <a:t>QueryContex</a:t>
            </a:r>
            <a:r>
              <a:rPr kumimoji="1" lang="zh-CN" altLang="en-US" sz="2800" dirty="0"/>
              <a:t>：每个</a:t>
            </a:r>
            <a:r>
              <a:rPr kumimoji="1" lang="en-US" altLang="zh-CN" sz="2800" dirty="0"/>
              <a:t>Module</a:t>
            </a:r>
            <a:r>
              <a:rPr kumimoji="1" lang="zh-CN" altLang="en-US" sz="2800" dirty="0"/>
              <a:t>内部的数据结构</a:t>
            </a:r>
          </a:p>
        </p:txBody>
      </p:sp>
    </p:spTree>
    <p:extLst>
      <p:ext uri="{BB962C8B-B14F-4D97-AF65-F5344CB8AC3E}">
        <p14:creationId xmlns:p14="http://schemas.microsoft.com/office/powerpoint/2010/main" val="3907671443"/>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583B4-BCF4-344E-9498-0D9E76C8E11C}"/>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37D2B0CC-E7C8-AE4F-8E9B-8B6CE8D97313}"/>
              </a:ext>
            </a:extLst>
          </p:cNvPr>
          <p:cNvSpPr>
            <a:spLocks noGrp="1"/>
          </p:cNvSpPr>
          <p:nvPr>
            <p:ph idx="1"/>
          </p:nvPr>
        </p:nvSpPr>
        <p:spPr/>
        <p:txBody>
          <a:bodyPr/>
          <a:lstStyle/>
          <a:p>
            <a:pPr>
              <a:buSzPct val="100000"/>
              <a:buFont typeface="Wingdings" pitchFamily="2" charset="2"/>
              <a:buChar char="Ø"/>
            </a:pPr>
            <a:r>
              <a:rPr kumimoji="1" lang="zh-CN" altLang="en-US" dirty="0">
                <a:solidFill>
                  <a:schemeClr val="bg1">
                    <a:lumMod val="75000"/>
                  </a:schemeClr>
                </a:solidFill>
              </a:rPr>
              <a:t>原生广告业务结构</a:t>
            </a: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solidFill>
                <a:schemeClr val="bg1">
                  <a:lumMod val="75000"/>
                </a:schemeClr>
              </a:solidFill>
            </a:endParaRPr>
          </a:p>
          <a:p>
            <a:pPr>
              <a:buSzPct val="100000"/>
              <a:buFont typeface="Wingdings" pitchFamily="2" charset="2"/>
              <a:buChar char="Ø"/>
            </a:pPr>
            <a:r>
              <a:rPr kumimoji="1" lang="en-US" altLang="zh-CN" dirty="0">
                <a:solidFill>
                  <a:schemeClr val="bg1">
                    <a:lumMod val="75000"/>
                  </a:schemeClr>
                </a:solidFill>
              </a:rPr>
              <a:t>Remix</a:t>
            </a:r>
            <a:r>
              <a:rPr kumimoji="1" lang="zh-CN" altLang="en-US" dirty="0">
                <a:solidFill>
                  <a:schemeClr val="bg1">
                    <a:lumMod val="75000"/>
                  </a:schemeClr>
                </a:solidFill>
              </a:rPr>
              <a:t>框架简介</a:t>
            </a:r>
            <a:endParaRPr kumimoji="1" lang="en-US" altLang="zh-CN" dirty="0">
              <a:solidFill>
                <a:schemeClr val="bg1">
                  <a:lumMod val="75000"/>
                </a:schemeClr>
              </a:solidFill>
            </a:endParaRPr>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err="1"/>
              <a:t>Feedas</a:t>
            </a:r>
            <a:r>
              <a:rPr kumimoji="1" lang="zh-CN" altLang="en-US" dirty="0"/>
              <a:t>模块</a:t>
            </a: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endParaRPr kumimoji="1" lang="en-US" altLang="zh-CN" dirty="0"/>
          </a:p>
          <a:p>
            <a:pPr>
              <a:buSzPct val="100000"/>
              <a:buFont typeface="Wingdings" pitchFamily="2" charset="2"/>
              <a:buChar char="Ø"/>
            </a:pPr>
            <a:r>
              <a:rPr kumimoji="1" lang="en-US" altLang="zh-CN" dirty="0">
                <a:solidFill>
                  <a:schemeClr val="bg1">
                    <a:lumMod val="75000"/>
                  </a:schemeClr>
                </a:solidFill>
              </a:rPr>
              <a:t>Q&amp;A</a:t>
            </a:r>
            <a:endParaRPr kumimoji="1" lang="zh-CN" altLang="en-US" dirty="0">
              <a:solidFill>
                <a:schemeClr val="bg1">
                  <a:lumMod val="75000"/>
                </a:schemeClr>
              </a:solidFill>
            </a:endParaRPr>
          </a:p>
        </p:txBody>
      </p:sp>
    </p:spTree>
    <p:extLst>
      <p:ext uri="{BB962C8B-B14F-4D97-AF65-F5344CB8AC3E}">
        <p14:creationId xmlns:p14="http://schemas.microsoft.com/office/powerpoint/2010/main" val="61588680"/>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6A6B4-6BAB-4C4D-828C-F4E41DCD06A1}"/>
              </a:ext>
            </a:extLst>
          </p:cNvPr>
          <p:cNvSpPr>
            <a:spLocks noGrp="1"/>
          </p:cNvSpPr>
          <p:nvPr>
            <p:ph type="title"/>
          </p:nvPr>
        </p:nvSpPr>
        <p:spPr/>
        <p:txBody>
          <a:bodyPr/>
          <a:lstStyle/>
          <a:p>
            <a:r>
              <a:rPr kumimoji="1" lang="en-US" altLang="zh-CN" dirty="0" err="1"/>
              <a:t>Feedas</a:t>
            </a:r>
            <a:r>
              <a:rPr kumimoji="1" lang="zh-CN" altLang="en-US" dirty="0"/>
              <a:t>执行流程</a:t>
            </a:r>
          </a:p>
        </p:txBody>
      </p:sp>
      <p:pic>
        <p:nvPicPr>
          <p:cNvPr id="4" name="图片 3">
            <a:extLst>
              <a:ext uri="{FF2B5EF4-FFF2-40B4-BE49-F238E27FC236}">
                <a16:creationId xmlns:a16="http://schemas.microsoft.com/office/drawing/2014/main" id="{B2429954-4D4C-6E45-83E0-A94C46F1D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320929"/>
            <a:ext cx="10972801" cy="4613339"/>
          </a:xfrm>
          <a:prstGeom prst="rect">
            <a:avLst/>
          </a:prstGeom>
        </p:spPr>
      </p:pic>
    </p:spTree>
    <p:extLst>
      <p:ext uri="{BB962C8B-B14F-4D97-AF65-F5344CB8AC3E}">
        <p14:creationId xmlns:p14="http://schemas.microsoft.com/office/powerpoint/2010/main" val="1298655973"/>
      </p:ext>
    </p:extLst>
  </p:cSld>
  <p:clrMapOvr>
    <a:masterClrMapping/>
  </p:clrMapOvr>
  <p:transition>
    <p:wipe dir="d"/>
  </p:transition>
</p:sld>
</file>

<file path=ppt/theme/theme1.xml><?xml version="1.0" encoding="utf-8"?>
<a:theme xmlns:a="http://schemas.openxmlformats.org/drawingml/2006/main" name="IMAS串讲">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idu_PPT_Temp">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ctr" defTabSz="914400" rtl="0" eaLnBrk="1" fontAlgn="base" latinLnBrk="0" hangingPunct="1">
          <a:lnSpc>
            <a:spcPct val="100000"/>
          </a:lnSpc>
          <a:spcBef>
            <a:spcPct val="0"/>
          </a:spcBef>
          <a:spcAft>
            <a:spcPct val="0"/>
          </a:spcAft>
          <a:buClr>
            <a:srgbClr val="2318DE"/>
          </a:buClr>
          <a:buSzPct val="100000"/>
          <a:buFontTx/>
          <a:buNone/>
          <a:tabLst/>
          <a:defRPr kumimoji="0" lang="zh-CN" altLang="en-US" sz="14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ctr" defTabSz="914400" rtl="0" eaLnBrk="1" fontAlgn="base" latinLnBrk="0" hangingPunct="1">
          <a:lnSpc>
            <a:spcPct val="100000"/>
          </a:lnSpc>
          <a:spcBef>
            <a:spcPct val="0"/>
          </a:spcBef>
          <a:spcAft>
            <a:spcPct val="0"/>
          </a:spcAft>
          <a:buClr>
            <a:srgbClr val="2318DE"/>
          </a:buClr>
          <a:buSzPct val="100000"/>
          <a:buFontTx/>
          <a:buNone/>
          <a:tabLst/>
          <a:defRPr kumimoji="0" lang="zh-CN" altLang="en-US" sz="14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Baidu_PPT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idu_PPT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idu_PPT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idu_PPT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idu_PPT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idu_PPT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idu_PPT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idu_PPT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idu_PPT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idu_PPT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idu_PPT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idu_PPT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百度" id="{86E56B05-56D0-8E4D-9810-3DA7DAC81B88}" vid="{812AEEAC-C7F0-444A-9729-EB4A42EF1FF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IMAS串讲</Template>
  <TotalTime>2391</TotalTime>
  <Words>4019</Words>
  <Application>Microsoft Macintosh PowerPoint</Application>
  <PresentationFormat>宽屏</PresentationFormat>
  <Paragraphs>534</Paragraphs>
  <Slides>42</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黑体</vt:lpstr>
      <vt:lpstr>宋体</vt:lpstr>
      <vt:lpstr>Arial</vt:lpstr>
      <vt:lpstr>Calibri</vt:lpstr>
      <vt:lpstr>Verdana</vt:lpstr>
      <vt:lpstr>Wingdings</vt:lpstr>
      <vt:lpstr>IMAS串讲</vt:lpstr>
      <vt:lpstr>PowerPoint 演示文稿</vt:lpstr>
      <vt:lpstr>目录</vt:lpstr>
      <vt:lpstr>目录</vt:lpstr>
      <vt:lpstr>原生广告业务结构</vt:lpstr>
      <vt:lpstr>目录</vt:lpstr>
      <vt:lpstr>Remix框架</vt:lpstr>
      <vt:lpstr>Remix框架</vt:lpstr>
      <vt:lpstr>目录</vt:lpstr>
      <vt:lpstr>Feedas执行流程</vt:lpstr>
      <vt:lpstr>Phase0-DataManagerModule</vt:lpstr>
      <vt:lpstr>Phase1-ReqProcessModule</vt:lpstr>
      <vt:lpstr>Phase2-FeedbesXboxModule</vt:lpstr>
      <vt:lpstr>Phase2-UasProcessModule</vt:lpstr>
      <vt:lpstr>Phase2-UserCenterProcessModule</vt:lpstr>
      <vt:lpstr>Phase2-UpinProcessModule</vt:lpstr>
      <vt:lpstr>Phase2-KaiwuProcessModule</vt:lpstr>
      <vt:lpstr>Phase2-UmsProcessModule</vt:lpstr>
      <vt:lpstr>Phase3-GoldengateProcessModule</vt:lpstr>
      <vt:lpstr>Phase3-FeedbesFlowqModule</vt:lpstr>
      <vt:lpstr>Phase3-UserEmbeddingProcessModule</vt:lpstr>
      <vt:lpstr>Phase3-SearchkeywordProcessModule</vt:lpstr>
      <vt:lpstr>Phase3-RedisProcessModule</vt:lpstr>
      <vt:lpstr>Phase4-AnnSearchModule</vt:lpstr>
      <vt:lpstr>Phase5-QueryProcessModule</vt:lpstr>
      <vt:lpstr>Phase6-EurekaProcessModule</vt:lpstr>
      <vt:lpstr>Phase7-FeedProxyProcessModule</vt:lpstr>
      <vt:lpstr>Phase8-AdrestProcessModule</vt:lpstr>
      <vt:lpstr>Phase8-AdrestProcessModule</vt:lpstr>
      <vt:lpstr>Phase8-FeedAdrestXboxModule</vt:lpstr>
      <vt:lpstr>Phase9-StrategyProcessModule</vt:lpstr>
      <vt:lpstr>StrategyProcessModule-data_prepare</vt:lpstr>
      <vt:lpstr>StrategyProcessModule-data_prepare</vt:lpstr>
      <vt:lpstr>StrategyProcessModule-prepare</vt:lpstr>
      <vt:lpstr>StrategyProcessModule-smart_bid</vt:lpstr>
      <vt:lpstr>StrategyProcessModule-filter</vt:lpstr>
      <vt:lpstr>StrategyProcessModule-budget_control</vt:lpstr>
      <vt:lpstr>StrategyProcessModule-dedup</vt:lpstr>
      <vt:lpstr>StrategyProcessModule-price</vt:lpstr>
      <vt:lpstr>StrategyProcessModule-truncate</vt:lpstr>
      <vt:lpstr>Phase10-PostProcessModule</vt:lpstr>
      <vt:lpstr>Phase11-ResponseProcessModule</vt:lpstr>
      <vt:lpstr>Q&amp;A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晗</dc:creator>
  <cp:lastModifiedBy>张 晗</cp:lastModifiedBy>
  <cp:revision>135</cp:revision>
  <cp:lastPrinted>2019-01-10T12:40:23Z</cp:lastPrinted>
  <dcterms:created xsi:type="dcterms:W3CDTF">2019-05-10T08:08:44Z</dcterms:created>
  <dcterms:modified xsi:type="dcterms:W3CDTF">2019-05-27T09:01:30Z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4eed1396-652e-48af-a096-58850838b021-2">
    <vt:lpwstr>b3e17fdee76427dadf438460dce6a9f4</vt:lpwstr>
  </property>
</Properties>
</file>