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9"/>
  </p:notesMasterIdLst>
  <p:handoutMasterIdLst>
    <p:handoutMasterId r:id="rId50"/>
  </p:handoutMasterIdLst>
  <p:sldIdLst>
    <p:sldId id="258" r:id="rId2"/>
    <p:sldId id="444" r:id="rId3"/>
    <p:sldId id="454" r:id="rId4"/>
    <p:sldId id="465" r:id="rId5"/>
    <p:sldId id="445" r:id="rId6"/>
    <p:sldId id="468" r:id="rId7"/>
    <p:sldId id="455" r:id="rId8"/>
    <p:sldId id="467" r:id="rId9"/>
    <p:sldId id="446" r:id="rId10"/>
    <p:sldId id="469" r:id="rId11"/>
    <p:sldId id="310" r:id="rId12"/>
    <p:sldId id="471" r:id="rId13"/>
    <p:sldId id="50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5" r:id="rId27"/>
    <p:sldId id="486" r:id="rId28"/>
    <p:sldId id="447" r:id="rId29"/>
    <p:sldId id="457" r:id="rId30"/>
    <p:sldId id="500" r:id="rId31"/>
    <p:sldId id="488" r:id="rId32"/>
    <p:sldId id="489" r:id="rId33"/>
    <p:sldId id="501" r:id="rId34"/>
    <p:sldId id="491" r:id="rId35"/>
    <p:sldId id="499" r:id="rId36"/>
    <p:sldId id="503" r:id="rId37"/>
    <p:sldId id="504" r:id="rId38"/>
    <p:sldId id="493" r:id="rId39"/>
    <p:sldId id="494" r:id="rId40"/>
    <p:sldId id="495" r:id="rId41"/>
    <p:sldId id="496" r:id="rId42"/>
    <p:sldId id="463" r:id="rId43"/>
    <p:sldId id="505" r:id="rId44"/>
    <p:sldId id="506" r:id="rId45"/>
    <p:sldId id="507" r:id="rId46"/>
    <p:sldId id="498" r:id="rId47"/>
    <p:sldId id="376" r:id="rId48"/>
  </p:sldIdLst>
  <p:sldSz cx="12192000" cy="6858000"/>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Shanshan(QA-ST)" initials="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autoAdjust="0"/>
    <p:restoredTop sz="70429" autoAdjust="0"/>
  </p:normalViewPr>
  <p:slideViewPr>
    <p:cSldViewPr snapToGrid="0">
      <p:cViewPr varScale="1">
        <p:scale>
          <a:sx n="50" d="100"/>
          <a:sy n="50" d="100"/>
        </p:scale>
        <p:origin x="656" y="168"/>
      </p:cViewPr>
      <p:guideLst>
        <p:guide orient="horz" pos="2160"/>
        <p:guide pos="3840"/>
      </p:guideLst>
    </p:cSldViewPr>
  </p:slideViewPr>
  <p:outlineViewPr>
    <p:cViewPr>
      <p:scale>
        <a:sx n="33" d="100"/>
        <a:sy n="33" d="100"/>
      </p:scale>
      <p:origin x="32" y="40624"/>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78" d="100"/>
          <a:sy n="78" d="100"/>
        </p:scale>
        <p:origin x="411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3"/>
          </a:fillRef>
          <a:effectRef idx="1">
            <a:schemeClr val="accent3"/>
          </a:effectRef>
          <a:fontRef idx="minor">
            <a:schemeClr val="lt1"/>
          </a:fontRef>
        </dgm:style>
      </dgm:prSet>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1. </a:t>
          </a:r>
          <a:r>
            <a:rPr lang="zh-CN" altLang="en-US" sz="2000" b="0" dirty="0"/>
            <a:t>原生广告检索系统架构</a:t>
          </a:r>
          <a:endParaRPr lang="zh-CN" altLang="en-US" sz="2000" dirty="0">
            <a:latin typeface="微软雅黑" panose="020B0503020204020204" pitchFamily="34" charset="-122"/>
            <a:ea typeface="微软雅黑" panose="020B0503020204020204" pitchFamily="34" charset="-122"/>
          </a:endParaRP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pPr>
        <a:solidFill>
          <a:schemeClr val="bg1">
            <a:lumMod val="75000"/>
          </a:schemeClr>
        </a:solidFill>
      </dgm:spPr>
      <dgm:t>
        <a:bodyPr/>
        <a:lstStyle/>
        <a:p>
          <a:r>
            <a:rPr lang="en-US" altLang="zh-CN" sz="2000">
              <a:latin typeface="微软雅黑" panose="020B0503020204020204" pitchFamily="34" charset="-122"/>
              <a:ea typeface="微软雅黑" panose="020B0503020204020204" pitchFamily="34" charset="-122"/>
            </a:rPr>
            <a:t>2. </a:t>
          </a:r>
          <a:r>
            <a:rPr lang="en-US" altLang="zh-Hans" sz="2000">
              <a:latin typeface="微软雅黑" panose="020B0503020204020204" pitchFamily="34" charset="-122"/>
              <a:ea typeface="微软雅黑" panose="020B0503020204020204" pitchFamily="34" charset="-122"/>
            </a:rPr>
            <a:t>Remix</a:t>
          </a:r>
          <a:r>
            <a:rPr lang="zh-Hans" altLang="en-US" sz="2000">
              <a:latin typeface="微软雅黑" panose="020B0503020204020204" pitchFamily="34" charset="-122"/>
              <a:ea typeface="微软雅黑" panose="020B0503020204020204" pitchFamily="34" charset="-122"/>
            </a:rPr>
            <a:t>框架</a:t>
          </a:r>
          <a:endParaRPr lang="en-US" altLang="zh-Hans" sz="2000" dirty="0">
            <a:latin typeface="微软雅黑" panose="020B0503020204020204" pitchFamily="34" charset="-122"/>
            <a:ea typeface="微软雅黑" panose="020B0503020204020204" pitchFamily="34" charset="-122"/>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3. Feedas</a:t>
          </a:r>
          <a:r>
            <a:rPr lang="zh-CN" altLang="en-US" sz="2000" dirty="0">
              <a:latin typeface="微软雅黑" panose="020B0503020204020204" pitchFamily="34" charset="-122"/>
              <a:ea typeface="微软雅黑" panose="020B0503020204020204" pitchFamily="34" charset="-122"/>
            </a:rPr>
            <a:t>模块</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4. strategy</a:t>
          </a:r>
          <a:r>
            <a:rPr lang="zh-CN" altLang="en-US" sz="2000" dirty="0">
              <a:latin typeface="微软雅黑" panose="020B0503020204020204" pitchFamily="34" charset="-122"/>
              <a:ea typeface="微软雅黑" panose="020B0503020204020204" pitchFamily="34" charset="-122"/>
            </a:rPr>
            <a:t>插件详解</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3"/>
          </a:fillRef>
          <a:effectRef idx="1">
            <a:schemeClr val="accent3"/>
          </a:effectRef>
          <a:fontRef idx="minor">
            <a:schemeClr val="lt1"/>
          </a:fontRef>
        </dgm:style>
      </dgm:prSet>
      <dgm:spPr>
        <a:solidFill>
          <a:schemeClr val="accent1"/>
        </a:solidFill>
      </dgm:spPr>
      <dgm:t>
        <a:bodyPr/>
        <a:lstStyle/>
        <a:p>
          <a:r>
            <a:rPr lang="en-US" altLang="zh-CN" sz="2000" dirty="0">
              <a:latin typeface="微软雅黑" panose="020B0503020204020204" pitchFamily="34" charset="-122"/>
              <a:ea typeface="微软雅黑" panose="020B0503020204020204" pitchFamily="34" charset="-122"/>
            </a:rPr>
            <a:t>1. </a:t>
          </a:r>
          <a:r>
            <a:rPr lang="zh-CN" altLang="en-US" sz="2000" b="0" dirty="0"/>
            <a:t>原生广告检索系统架构</a:t>
          </a:r>
          <a:endParaRPr lang="zh-CN" altLang="en-US" sz="2000" dirty="0">
            <a:latin typeface="微软雅黑" panose="020B0503020204020204" pitchFamily="34" charset="-122"/>
            <a:ea typeface="微软雅黑" panose="020B0503020204020204" pitchFamily="34" charset="-122"/>
          </a:endParaRP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pPr>
        <a:solidFill>
          <a:schemeClr val="bg1">
            <a:lumMod val="75000"/>
          </a:schemeClr>
        </a:solidFill>
      </dgm:spPr>
      <dgm:t>
        <a:bodyPr/>
        <a:lstStyle/>
        <a:p>
          <a:r>
            <a:rPr lang="en-US" altLang="zh-CN" sz="2000">
              <a:latin typeface="微软雅黑" panose="020B0503020204020204" pitchFamily="34" charset="-122"/>
              <a:ea typeface="微软雅黑" panose="020B0503020204020204" pitchFamily="34" charset="-122"/>
            </a:rPr>
            <a:t>2. </a:t>
          </a:r>
          <a:r>
            <a:rPr lang="en-US" altLang="zh-Hans" sz="2000">
              <a:latin typeface="微软雅黑" panose="020B0503020204020204" pitchFamily="34" charset="-122"/>
              <a:ea typeface="微软雅黑" panose="020B0503020204020204" pitchFamily="34" charset="-122"/>
            </a:rPr>
            <a:t>Remix</a:t>
          </a:r>
          <a:r>
            <a:rPr lang="zh-Hans" altLang="en-US" sz="2000">
              <a:latin typeface="微软雅黑" panose="020B0503020204020204" pitchFamily="34" charset="-122"/>
              <a:ea typeface="微软雅黑" panose="020B0503020204020204" pitchFamily="34" charset="-122"/>
            </a:rPr>
            <a:t>框架</a:t>
          </a:r>
          <a:endParaRPr lang="en-US" altLang="zh-Hans" sz="2000" dirty="0">
            <a:latin typeface="微软雅黑" panose="020B0503020204020204" pitchFamily="34" charset="-122"/>
            <a:ea typeface="微软雅黑" panose="020B0503020204020204" pitchFamily="34" charset="-122"/>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3. Feedas</a:t>
          </a:r>
          <a:r>
            <a:rPr lang="zh-CN" altLang="en-US" sz="2000" dirty="0">
              <a:latin typeface="微软雅黑" panose="020B0503020204020204" pitchFamily="34" charset="-122"/>
              <a:ea typeface="微软雅黑" panose="020B0503020204020204" pitchFamily="34" charset="-122"/>
            </a:rPr>
            <a:t>模块</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4. strategy</a:t>
          </a:r>
          <a:r>
            <a:rPr lang="zh-CN" altLang="en-US" sz="2000" dirty="0">
              <a:latin typeface="微软雅黑" panose="020B0503020204020204" pitchFamily="34" charset="-122"/>
              <a:ea typeface="微软雅黑" panose="020B0503020204020204" pitchFamily="34" charset="-122"/>
            </a:rPr>
            <a:t>插件详解</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5"/>
          </a:fillRef>
          <a:effectRef idx="1">
            <a:schemeClr val="accent5"/>
          </a:effectRef>
          <a:fontRef idx="minor">
            <a:schemeClr val="lt1"/>
          </a:fontRef>
        </dgm:style>
      </dgm:prSet>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1. </a:t>
          </a:r>
          <a:r>
            <a:rPr lang="en-US" altLang="zh-CN" sz="2000" b="0" dirty="0" err="1"/>
            <a:t>Feedas</a:t>
          </a:r>
          <a:r>
            <a:rPr lang="zh-CN" altLang="en-US" sz="2000" b="0" dirty="0"/>
            <a:t>原生广告检索系统架构</a:t>
          </a:r>
          <a:endParaRPr lang="zh-CN" altLang="en-US" sz="2000" dirty="0">
            <a:latin typeface="微软雅黑" panose="020B0503020204020204" pitchFamily="34" charset="-122"/>
            <a:ea typeface="微软雅黑" panose="020B0503020204020204" pitchFamily="34" charset="-122"/>
          </a:endParaRP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tyle>
          <a:lnRef idx="3">
            <a:schemeClr val="lt1"/>
          </a:lnRef>
          <a:fillRef idx="1">
            <a:schemeClr val="accent3"/>
          </a:fillRef>
          <a:effectRef idx="1">
            <a:schemeClr val="accent3"/>
          </a:effectRef>
          <a:fontRef idx="minor">
            <a:schemeClr val="lt1"/>
          </a:fontRef>
        </dgm:style>
      </dgm:prSet>
      <dgm:spPr>
        <a:solidFill>
          <a:schemeClr val="tx2">
            <a:lumMod val="60000"/>
            <a:lumOff val="40000"/>
          </a:schemeClr>
        </a:solidFill>
      </dgm:spPr>
      <dgm:t>
        <a:bodyPr/>
        <a:lstStyle/>
        <a:p>
          <a:r>
            <a:rPr lang="en-US" altLang="zh-CN" sz="2000">
              <a:latin typeface="微软雅黑" panose="020B0503020204020204" pitchFamily="34" charset="-122"/>
              <a:ea typeface="微软雅黑" panose="020B0503020204020204" pitchFamily="34" charset="-122"/>
            </a:rPr>
            <a:t>2. </a:t>
          </a:r>
          <a:r>
            <a:rPr lang="en-US" altLang="zh-Hans" sz="2000">
              <a:latin typeface="微软雅黑" panose="020B0503020204020204" pitchFamily="34" charset="-122"/>
              <a:ea typeface="微软雅黑" panose="020B0503020204020204" pitchFamily="34" charset="-122"/>
            </a:rPr>
            <a:t>Remix</a:t>
          </a:r>
          <a:r>
            <a:rPr lang="zh-Hans" altLang="en-US" sz="2000">
              <a:latin typeface="微软雅黑" panose="020B0503020204020204" pitchFamily="34" charset="-122"/>
              <a:ea typeface="微软雅黑" panose="020B0503020204020204" pitchFamily="34" charset="-122"/>
            </a:rPr>
            <a:t>框架</a:t>
          </a:r>
          <a:endParaRPr lang="en-US" altLang="zh-Hans" sz="2000" dirty="0">
            <a:latin typeface="微软雅黑" panose="020B0503020204020204" pitchFamily="34" charset="-122"/>
            <a:ea typeface="微软雅黑" panose="020B0503020204020204" pitchFamily="34" charset="-122"/>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3. Feedas</a:t>
          </a:r>
          <a:r>
            <a:rPr lang="zh-CN" altLang="en-US" sz="2000" dirty="0">
              <a:latin typeface="微软雅黑" panose="020B0503020204020204" pitchFamily="34" charset="-122"/>
              <a:ea typeface="微软雅黑" panose="020B0503020204020204" pitchFamily="34" charset="-122"/>
            </a:rPr>
            <a:t>模块</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4. strategy</a:t>
          </a:r>
          <a:r>
            <a:rPr lang="zh-CN" altLang="en-US" sz="2000" dirty="0">
              <a:latin typeface="微软雅黑" panose="020B0503020204020204" pitchFamily="34" charset="-122"/>
              <a:ea typeface="微软雅黑" panose="020B0503020204020204" pitchFamily="34" charset="-122"/>
            </a:rPr>
            <a:t>插件详解</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5"/>
          </a:fillRef>
          <a:effectRef idx="1">
            <a:schemeClr val="accent5"/>
          </a:effectRef>
          <a:fontRef idx="minor">
            <a:schemeClr val="lt1"/>
          </a:fontRef>
        </dgm:style>
      </dgm:prSet>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1. </a:t>
          </a:r>
          <a:r>
            <a:rPr lang="en-US" altLang="zh-CN" sz="2000" b="0" dirty="0" err="1"/>
            <a:t>Feedas</a:t>
          </a:r>
          <a:r>
            <a:rPr lang="zh-CN" altLang="en-US" sz="2000" b="0" dirty="0"/>
            <a:t>原生广告检索系统架构</a:t>
          </a:r>
          <a:endParaRPr lang="zh-CN" altLang="en-US" sz="2000" dirty="0">
            <a:latin typeface="微软雅黑" panose="020B0503020204020204" pitchFamily="34" charset="-122"/>
            <a:ea typeface="微软雅黑" panose="020B0503020204020204" pitchFamily="34" charset="-122"/>
          </a:endParaRP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tyle>
          <a:lnRef idx="3">
            <a:schemeClr val="lt1"/>
          </a:lnRef>
          <a:fillRef idx="1">
            <a:schemeClr val="accent5"/>
          </a:fillRef>
          <a:effectRef idx="1">
            <a:schemeClr val="accent5"/>
          </a:effectRef>
          <a:fontRef idx="minor">
            <a:schemeClr val="lt1"/>
          </a:fontRef>
        </dgm:style>
      </dgm:prSet>
      <dgm:spPr>
        <a:solidFill>
          <a:schemeClr val="bg1">
            <a:lumMod val="75000"/>
          </a:schemeClr>
        </a:solidFill>
      </dgm:spPr>
      <dgm:t>
        <a:bodyPr/>
        <a:lstStyle/>
        <a:p>
          <a:r>
            <a:rPr lang="en-US" altLang="zh-CN" sz="2000">
              <a:latin typeface="微软雅黑" panose="020B0503020204020204" pitchFamily="34" charset="-122"/>
              <a:ea typeface="微软雅黑" panose="020B0503020204020204" pitchFamily="34" charset="-122"/>
            </a:rPr>
            <a:t>2. </a:t>
          </a:r>
          <a:r>
            <a:rPr lang="en-US" altLang="zh-Hans" sz="2000">
              <a:latin typeface="微软雅黑" panose="020B0503020204020204" pitchFamily="34" charset="-122"/>
              <a:ea typeface="微软雅黑" panose="020B0503020204020204" pitchFamily="34" charset="-122"/>
            </a:rPr>
            <a:t>Remix</a:t>
          </a:r>
          <a:r>
            <a:rPr lang="zh-Hans" altLang="en-US" sz="2000">
              <a:latin typeface="微软雅黑" panose="020B0503020204020204" pitchFamily="34" charset="-122"/>
              <a:ea typeface="微软雅黑" panose="020B0503020204020204" pitchFamily="34" charset="-122"/>
            </a:rPr>
            <a:t>框架</a:t>
          </a:r>
          <a:endParaRPr lang="en-US" altLang="zh-Hans" sz="2000" dirty="0">
            <a:latin typeface="微软雅黑" panose="020B0503020204020204" pitchFamily="34" charset="-122"/>
            <a:ea typeface="微软雅黑" panose="020B0503020204020204" pitchFamily="34" charset="-122"/>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tyle>
          <a:lnRef idx="3">
            <a:schemeClr val="lt1"/>
          </a:lnRef>
          <a:fillRef idx="1">
            <a:schemeClr val="accent3"/>
          </a:fillRef>
          <a:effectRef idx="1">
            <a:schemeClr val="accent3"/>
          </a:effectRef>
          <a:fontRef idx="minor">
            <a:schemeClr val="lt1"/>
          </a:fontRef>
        </dgm:style>
      </dgm:prSet>
      <dgm:spPr>
        <a:solidFill>
          <a:schemeClr val="tx2">
            <a:lumMod val="60000"/>
            <a:lumOff val="40000"/>
          </a:schemeClr>
        </a:solidFill>
      </dgm:spPr>
      <dgm:t>
        <a:bodyPr/>
        <a:lstStyle/>
        <a:p>
          <a:r>
            <a:rPr lang="en-US" altLang="zh-CN" sz="2000" dirty="0">
              <a:latin typeface="微软雅黑" panose="020B0503020204020204" pitchFamily="34" charset="-122"/>
              <a:ea typeface="微软雅黑" panose="020B0503020204020204" pitchFamily="34" charset="-122"/>
            </a:rPr>
            <a:t>3. Feedas</a:t>
          </a:r>
          <a:r>
            <a:rPr lang="zh-CN" altLang="en-US" sz="2000" dirty="0">
              <a:latin typeface="微软雅黑" panose="020B0503020204020204" pitchFamily="34" charset="-122"/>
              <a:ea typeface="微软雅黑" panose="020B0503020204020204" pitchFamily="34" charset="-122"/>
            </a:rPr>
            <a:t>模块</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4. strategy</a:t>
          </a:r>
          <a:r>
            <a:rPr lang="zh-CN" altLang="en-US" sz="2000" dirty="0">
              <a:latin typeface="微软雅黑" panose="020B0503020204020204" pitchFamily="34" charset="-122"/>
              <a:ea typeface="微软雅黑" panose="020B0503020204020204" pitchFamily="34" charset="-122"/>
            </a:rPr>
            <a:t>插件详解</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5"/>
          </a:fillRef>
          <a:effectRef idx="1">
            <a:schemeClr val="accent5"/>
          </a:effectRef>
          <a:fontRef idx="minor">
            <a:schemeClr val="lt1"/>
          </a:fontRef>
        </dgm:style>
      </dgm:prSet>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1. </a:t>
          </a:r>
          <a:r>
            <a:rPr lang="en-US" altLang="zh-CN" sz="2000" b="0" dirty="0" err="1"/>
            <a:t>Feedas</a:t>
          </a:r>
          <a:r>
            <a:rPr lang="zh-CN" altLang="en-US" sz="2000" b="0" dirty="0"/>
            <a:t>原生广告检索系统架构</a:t>
          </a:r>
          <a:endParaRPr lang="zh-CN" altLang="en-US" sz="2000" dirty="0">
            <a:latin typeface="微软雅黑" panose="020B0503020204020204" pitchFamily="34" charset="-122"/>
            <a:ea typeface="微软雅黑" panose="020B0503020204020204" pitchFamily="34" charset="-122"/>
          </a:endParaRP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tyle>
          <a:lnRef idx="3">
            <a:schemeClr val="lt1"/>
          </a:lnRef>
          <a:fillRef idx="1">
            <a:schemeClr val="accent5"/>
          </a:fillRef>
          <a:effectRef idx="1">
            <a:schemeClr val="accent5"/>
          </a:effectRef>
          <a:fontRef idx="minor">
            <a:schemeClr val="lt1"/>
          </a:fontRef>
        </dgm:style>
      </dgm:prSet>
      <dgm:spPr>
        <a:solidFill>
          <a:schemeClr val="bg1">
            <a:lumMod val="75000"/>
          </a:schemeClr>
        </a:solidFill>
      </dgm:spPr>
      <dgm:t>
        <a:bodyPr/>
        <a:lstStyle/>
        <a:p>
          <a:r>
            <a:rPr lang="en-US" altLang="zh-CN" sz="2000">
              <a:latin typeface="微软雅黑" panose="020B0503020204020204" pitchFamily="34" charset="-122"/>
              <a:ea typeface="微软雅黑" panose="020B0503020204020204" pitchFamily="34" charset="-122"/>
            </a:rPr>
            <a:t>2. </a:t>
          </a:r>
          <a:r>
            <a:rPr lang="en-US" altLang="zh-Hans" sz="2000">
              <a:latin typeface="微软雅黑" panose="020B0503020204020204" pitchFamily="34" charset="-122"/>
              <a:ea typeface="微软雅黑" panose="020B0503020204020204" pitchFamily="34" charset="-122"/>
            </a:rPr>
            <a:t>Remix</a:t>
          </a:r>
          <a:r>
            <a:rPr lang="zh-Hans" altLang="en-US" sz="2000">
              <a:latin typeface="微软雅黑" panose="020B0503020204020204" pitchFamily="34" charset="-122"/>
              <a:ea typeface="微软雅黑" panose="020B0503020204020204" pitchFamily="34" charset="-122"/>
            </a:rPr>
            <a:t>框架</a:t>
          </a:r>
          <a:endParaRPr lang="en-US" altLang="zh-Hans" sz="2000" dirty="0">
            <a:latin typeface="微软雅黑" panose="020B0503020204020204" pitchFamily="34" charset="-122"/>
            <a:ea typeface="微软雅黑" panose="020B0503020204020204" pitchFamily="34" charset="-122"/>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tyle>
          <a:lnRef idx="3">
            <a:schemeClr val="lt1"/>
          </a:lnRef>
          <a:fillRef idx="1">
            <a:schemeClr val="accent5"/>
          </a:fillRef>
          <a:effectRef idx="1">
            <a:schemeClr val="accent5"/>
          </a:effectRef>
          <a:fontRef idx="minor">
            <a:schemeClr val="lt1"/>
          </a:fontRef>
        </dgm:style>
      </dgm:prSet>
      <dgm:spPr>
        <a:solidFill>
          <a:schemeClr val="bg1">
            <a:lumMod val="75000"/>
          </a:schemeClr>
        </a:solidFill>
      </dgm:spPr>
      <dgm:t>
        <a:bodyPr/>
        <a:lstStyle/>
        <a:p>
          <a:r>
            <a:rPr lang="en-US" altLang="zh-CN" sz="2000" dirty="0">
              <a:latin typeface="微软雅黑" panose="020B0503020204020204" pitchFamily="34" charset="-122"/>
              <a:ea typeface="微软雅黑" panose="020B0503020204020204" pitchFamily="34" charset="-122"/>
            </a:rPr>
            <a:t>3. Feedas</a:t>
          </a:r>
          <a:r>
            <a:rPr lang="zh-CN" altLang="en-US" sz="2000" dirty="0">
              <a:latin typeface="微软雅黑" panose="020B0503020204020204" pitchFamily="34" charset="-122"/>
              <a:ea typeface="微软雅黑" panose="020B0503020204020204" pitchFamily="34" charset="-122"/>
            </a:rPr>
            <a:t>模块</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tyle>
          <a:lnRef idx="3">
            <a:schemeClr val="lt1"/>
          </a:lnRef>
          <a:fillRef idx="1">
            <a:schemeClr val="accent3"/>
          </a:fillRef>
          <a:effectRef idx="1">
            <a:schemeClr val="accent3"/>
          </a:effectRef>
          <a:fontRef idx="minor">
            <a:schemeClr val="lt1"/>
          </a:fontRef>
        </dgm:style>
      </dgm:prSet>
      <dgm:spPr>
        <a:solidFill>
          <a:schemeClr val="tx2">
            <a:lumMod val="60000"/>
            <a:lumOff val="40000"/>
          </a:schemeClr>
        </a:solidFill>
      </dgm:spPr>
      <dgm:t>
        <a:bodyPr/>
        <a:lstStyle/>
        <a:p>
          <a:r>
            <a:rPr lang="en-US" altLang="zh-CN" sz="2000" dirty="0">
              <a:latin typeface="微软雅黑" panose="020B0503020204020204" pitchFamily="34" charset="-122"/>
              <a:ea typeface="微软雅黑" panose="020B0503020204020204" pitchFamily="34" charset="-122"/>
            </a:rPr>
            <a:t>4. strategy</a:t>
          </a:r>
          <a:r>
            <a:rPr lang="zh-CN" altLang="en-US" sz="2000" dirty="0">
              <a:latin typeface="微软雅黑" panose="020B0503020204020204" pitchFamily="34" charset="-122"/>
              <a:ea typeface="微软雅黑" panose="020B0503020204020204" pitchFamily="34" charset="-122"/>
            </a:rPr>
            <a:t>插件详解</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39188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43295" y="37649"/>
          <a:ext cx="4806141"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1. </a:t>
          </a:r>
          <a:r>
            <a:rPr lang="zh-CN" altLang="en-US" sz="2000" b="0" kern="1200" dirty="0"/>
            <a:t>原生广告检索系统架构</a:t>
          </a:r>
          <a:endParaRPr lang="zh-CN" altLang="en-US" sz="2000" kern="1200" dirty="0">
            <a:latin typeface="微软雅黑" panose="020B0503020204020204" pitchFamily="34" charset="-122"/>
            <a:ea typeface="微软雅黑" panose="020B0503020204020204" pitchFamily="34" charset="-122"/>
          </a:endParaRPr>
        </a:p>
      </dsp:txBody>
      <dsp:txXfrm>
        <a:off x="377880" y="72234"/>
        <a:ext cx="4736971" cy="639310"/>
      </dsp:txXfrm>
    </dsp:sp>
    <dsp:sp modelId="{8EAD3D80-46EB-4BAF-B017-1903D69CD5EB}">
      <dsp:nvSpPr>
        <dsp:cNvPr id="0" name=""/>
        <dsp:cNvSpPr/>
      </dsp:nvSpPr>
      <dsp:spPr>
        <a:xfrm>
          <a:off x="0" y="148052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43295" y="112628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kern="1200">
              <a:latin typeface="微软雅黑" panose="020B0503020204020204" pitchFamily="34" charset="-122"/>
              <a:ea typeface="微软雅黑" panose="020B0503020204020204" pitchFamily="34" charset="-122"/>
            </a:rPr>
            <a:t>2. </a:t>
          </a:r>
          <a:r>
            <a:rPr lang="en-US" altLang="zh-Hans" sz="2000" kern="1200">
              <a:latin typeface="微软雅黑" panose="020B0503020204020204" pitchFamily="34" charset="-122"/>
              <a:ea typeface="微软雅黑" panose="020B0503020204020204" pitchFamily="34" charset="-122"/>
            </a:rPr>
            <a:t>Remix</a:t>
          </a:r>
          <a:r>
            <a:rPr lang="zh-Hans" altLang="en-US" sz="2000" kern="1200">
              <a:latin typeface="微软雅黑" panose="020B0503020204020204" pitchFamily="34" charset="-122"/>
              <a:ea typeface="微软雅黑" panose="020B0503020204020204" pitchFamily="34" charset="-122"/>
            </a:rPr>
            <a:t>框架</a:t>
          </a:r>
          <a:endParaRPr lang="en-US" altLang="zh-Hans" sz="2000" kern="1200" dirty="0">
            <a:latin typeface="微软雅黑" panose="020B0503020204020204" pitchFamily="34" charset="-122"/>
            <a:ea typeface="微软雅黑" panose="020B0503020204020204" pitchFamily="34" charset="-122"/>
          </a:endParaRPr>
        </a:p>
      </dsp:txBody>
      <dsp:txXfrm>
        <a:off x="377880" y="1160874"/>
        <a:ext cx="4736971" cy="639310"/>
      </dsp:txXfrm>
    </dsp:sp>
    <dsp:sp modelId="{834FFB1B-BF38-4B5C-AB56-11192DB5A5D8}">
      <dsp:nvSpPr>
        <dsp:cNvPr id="0" name=""/>
        <dsp:cNvSpPr/>
      </dsp:nvSpPr>
      <dsp:spPr>
        <a:xfrm>
          <a:off x="0" y="256916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43295" y="221492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3. Feedas</a:t>
          </a:r>
          <a:r>
            <a:rPr lang="zh-CN" altLang="en-US" sz="2000" kern="1200" dirty="0">
              <a:latin typeface="微软雅黑" panose="020B0503020204020204" pitchFamily="34" charset="-122"/>
              <a:ea typeface="微软雅黑" panose="020B0503020204020204" pitchFamily="34" charset="-122"/>
            </a:rPr>
            <a:t>模块</a:t>
          </a:r>
        </a:p>
      </dsp:txBody>
      <dsp:txXfrm>
        <a:off x="377880" y="2249514"/>
        <a:ext cx="4736971" cy="639310"/>
      </dsp:txXfrm>
    </dsp:sp>
    <dsp:sp modelId="{531C9F5C-84F2-45CE-98C7-F105F79FC36E}">
      <dsp:nvSpPr>
        <dsp:cNvPr id="0" name=""/>
        <dsp:cNvSpPr/>
      </dsp:nvSpPr>
      <dsp:spPr>
        <a:xfrm>
          <a:off x="0" y="365780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43295" y="330356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4. strategy</a:t>
          </a:r>
          <a:r>
            <a:rPr lang="zh-CN" altLang="en-US" sz="2000" kern="1200" dirty="0">
              <a:latin typeface="微软雅黑" panose="020B0503020204020204" pitchFamily="34" charset="-122"/>
              <a:ea typeface="微软雅黑" panose="020B0503020204020204" pitchFamily="34" charset="-122"/>
            </a:rPr>
            <a:t>插件详解</a:t>
          </a:r>
        </a:p>
      </dsp:txBody>
      <dsp:txXfrm>
        <a:off x="377880" y="3338154"/>
        <a:ext cx="4736971"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39188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43295" y="37649"/>
          <a:ext cx="4806141" cy="70848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1. </a:t>
          </a:r>
          <a:r>
            <a:rPr lang="zh-CN" altLang="en-US" sz="2000" b="0" kern="1200" dirty="0"/>
            <a:t>原生广告检索系统架构</a:t>
          </a:r>
          <a:endParaRPr lang="zh-CN" altLang="en-US" sz="2000" kern="1200" dirty="0">
            <a:latin typeface="微软雅黑" panose="020B0503020204020204" pitchFamily="34" charset="-122"/>
            <a:ea typeface="微软雅黑" panose="020B0503020204020204" pitchFamily="34" charset="-122"/>
          </a:endParaRPr>
        </a:p>
      </dsp:txBody>
      <dsp:txXfrm>
        <a:off x="377880" y="72234"/>
        <a:ext cx="4736971" cy="639310"/>
      </dsp:txXfrm>
    </dsp:sp>
    <dsp:sp modelId="{8EAD3D80-46EB-4BAF-B017-1903D69CD5EB}">
      <dsp:nvSpPr>
        <dsp:cNvPr id="0" name=""/>
        <dsp:cNvSpPr/>
      </dsp:nvSpPr>
      <dsp:spPr>
        <a:xfrm>
          <a:off x="0" y="148052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43295" y="112628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kern="1200">
              <a:latin typeface="微软雅黑" panose="020B0503020204020204" pitchFamily="34" charset="-122"/>
              <a:ea typeface="微软雅黑" panose="020B0503020204020204" pitchFamily="34" charset="-122"/>
            </a:rPr>
            <a:t>2. </a:t>
          </a:r>
          <a:r>
            <a:rPr lang="en-US" altLang="zh-Hans" sz="2000" kern="1200">
              <a:latin typeface="微软雅黑" panose="020B0503020204020204" pitchFamily="34" charset="-122"/>
              <a:ea typeface="微软雅黑" panose="020B0503020204020204" pitchFamily="34" charset="-122"/>
            </a:rPr>
            <a:t>Remix</a:t>
          </a:r>
          <a:r>
            <a:rPr lang="zh-Hans" altLang="en-US" sz="2000" kern="1200">
              <a:latin typeface="微软雅黑" panose="020B0503020204020204" pitchFamily="34" charset="-122"/>
              <a:ea typeface="微软雅黑" panose="020B0503020204020204" pitchFamily="34" charset="-122"/>
            </a:rPr>
            <a:t>框架</a:t>
          </a:r>
          <a:endParaRPr lang="en-US" altLang="zh-Hans" sz="2000" kern="1200" dirty="0">
            <a:latin typeface="微软雅黑" panose="020B0503020204020204" pitchFamily="34" charset="-122"/>
            <a:ea typeface="微软雅黑" panose="020B0503020204020204" pitchFamily="34" charset="-122"/>
          </a:endParaRPr>
        </a:p>
      </dsp:txBody>
      <dsp:txXfrm>
        <a:off x="377880" y="1160874"/>
        <a:ext cx="4736971" cy="639310"/>
      </dsp:txXfrm>
    </dsp:sp>
    <dsp:sp modelId="{834FFB1B-BF38-4B5C-AB56-11192DB5A5D8}">
      <dsp:nvSpPr>
        <dsp:cNvPr id="0" name=""/>
        <dsp:cNvSpPr/>
      </dsp:nvSpPr>
      <dsp:spPr>
        <a:xfrm>
          <a:off x="0" y="256916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43295" y="221492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3. Feedas</a:t>
          </a:r>
          <a:r>
            <a:rPr lang="zh-CN" altLang="en-US" sz="2000" kern="1200" dirty="0">
              <a:latin typeface="微软雅黑" panose="020B0503020204020204" pitchFamily="34" charset="-122"/>
              <a:ea typeface="微软雅黑" panose="020B0503020204020204" pitchFamily="34" charset="-122"/>
            </a:rPr>
            <a:t>模块</a:t>
          </a:r>
        </a:p>
      </dsp:txBody>
      <dsp:txXfrm>
        <a:off x="377880" y="2249514"/>
        <a:ext cx="4736971" cy="639310"/>
      </dsp:txXfrm>
    </dsp:sp>
    <dsp:sp modelId="{531C9F5C-84F2-45CE-98C7-F105F79FC36E}">
      <dsp:nvSpPr>
        <dsp:cNvPr id="0" name=""/>
        <dsp:cNvSpPr/>
      </dsp:nvSpPr>
      <dsp:spPr>
        <a:xfrm>
          <a:off x="0" y="365780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43295" y="330356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4. strategy</a:t>
          </a:r>
          <a:r>
            <a:rPr lang="zh-CN" altLang="en-US" sz="2000" kern="1200" dirty="0">
              <a:latin typeface="微软雅黑" panose="020B0503020204020204" pitchFamily="34" charset="-122"/>
              <a:ea typeface="微软雅黑" panose="020B0503020204020204" pitchFamily="34" charset="-122"/>
            </a:rPr>
            <a:t>插件详解</a:t>
          </a:r>
        </a:p>
      </dsp:txBody>
      <dsp:txXfrm>
        <a:off x="377880" y="3338154"/>
        <a:ext cx="4736971"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409702"/>
          <a:ext cx="6794665"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39733" y="55462"/>
          <a:ext cx="4756265"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79776" tIns="0" rIns="179776"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1. </a:t>
          </a:r>
          <a:r>
            <a:rPr lang="en-US" altLang="zh-CN" sz="2000" b="0" kern="1200" dirty="0" err="1"/>
            <a:t>Feedas</a:t>
          </a:r>
          <a:r>
            <a:rPr lang="zh-CN" altLang="en-US" sz="2000" b="0" kern="1200" dirty="0"/>
            <a:t>原生广告检索系统架构</a:t>
          </a:r>
          <a:endParaRPr lang="zh-CN" altLang="en-US" sz="2000" kern="1200" dirty="0">
            <a:latin typeface="微软雅黑" panose="020B0503020204020204" pitchFamily="34" charset="-122"/>
            <a:ea typeface="微软雅黑" panose="020B0503020204020204" pitchFamily="34" charset="-122"/>
          </a:endParaRPr>
        </a:p>
      </dsp:txBody>
      <dsp:txXfrm>
        <a:off x="374318" y="90047"/>
        <a:ext cx="4687095" cy="639310"/>
      </dsp:txXfrm>
    </dsp:sp>
    <dsp:sp modelId="{8EAD3D80-46EB-4BAF-B017-1903D69CD5EB}">
      <dsp:nvSpPr>
        <dsp:cNvPr id="0" name=""/>
        <dsp:cNvSpPr/>
      </dsp:nvSpPr>
      <dsp:spPr>
        <a:xfrm>
          <a:off x="0" y="1498342"/>
          <a:ext cx="6794665"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39733" y="1144102"/>
          <a:ext cx="4756265" cy="708480"/>
        </a:xfrm>
        <a:prstGeom prst="roundRect">
          <a:avLst/>
        </a:prstGeom>
        <a:solidFill>
          <a:schemeClr val="tx2">
            <a:lumMod val="60000"/>
            <a:lumOff val="4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79776" tIns="0" rIns="179776" bIns="0" numCol="1" spcCol="1270" anchor="ctr" anchorCtr="0">
          <a:noAutofit/>
        </a:bodyPr>
        <a:lstStyle/>
        <a:p>
          <a:pPr marL="0" lvl="0" indent="0" algn="l" defTabSz="889000">
            <a:lnSpc>
              <a:spcPct val="90000"/>
            </a:lnSpc>
            <a:spcBef>
              <a:spcPct val="0"/>
            </a:spcBef>
            <a:spcAft>
              <a:spcPct val="35000"/>
            </a:spcAft>
            <a:buNone/>
          </a:pPr>
          <a:r>
            <a:rPr lang="en-US" altLang="zh-CN" sz="2000" kern="1200">
              <a:latin typeface="微软雅黑" panose="020B0503020204020204" pitchFamily="34" charset="-122"/>
              <a:ea typeface="微软雅黑" panose="020B0503020204020204" pitchFamily="34" charset="-122"/>
            </a:rPr>
            <a:t>2. </a:t>
          </a:r>
          <a:r>
            <a:rPr lang="en-US" altLang="zh-Hans" sz="2000" kern="1200">
              <a:latin typeface="微软雅黑" panose="020B0503020204020204" pitchFamily="34" charset="-122"/>
              <a:ea typeface="微软雅黑" panose="020B0503020204020204" pitchFamily="34" charset="-122"/>
            </a:rPr>
            <a:t>Remix</a:t>
          </a:r>
          <a:r>
            <a:rPr lang="zh-Hans" altLang="en-US" sz="2000" kern="1200">
              <a:latin typeface="微软雅黑" panose="020B0503020204020204" pitchFamily="34" charset="-122"/>
              <a:ea typeface="微软雅黑" panose="020B0503020204020204" pitchFamily="34" charset="-122"/>
            </a:rPr>
            <a:t>框架</a:t>
          </a:r>
          <a:endParaRPr lang="en-US" altLang="zh-Hans" sz="2000" kern="1200" dirty="0">
            <a:latin typeface="微软雅黑" panose="020B0503020204020204" pitchFamily="34" charset="-122"/>
            <a:ea typeface="微软雅黑" panose="020B0503020204020204" pitchFamily="34" charset="-122"/>
          </a:endParaRPr>
        </a:p>
      </dsp:txBody>
      <dsp:txXfrm>
        <a:off x="374318" y="1178687"/>
        <a:ext cx="4687095" cy="639310"/>
      </dsp:txXfrm>
    </dsp:sp>
    <dsp:sp modelId="{834FFB1B-BF38-4B5C-AB56-11192DB5A5D8}">
      <dsp:nvSpPr>
        <dsp:cNvPr id="0" name=""/>
        <dsp:cNvSpPr/>
      </dsp:nvSpPr>
      <dsp:spPr>
        <a:xfrm>
          <a:off x="0" y="2586982"/>
          <a:ext cx="6794665"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39733" y="2232742"/>
          <a:ext cx="4756265"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9776" tIns="0" rIns="179776"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3. Feedas</a:t>
          </a:r>
          <a:r>
            <a:rPr lang="zh-CN" altLang="en-US" sz="2000" kern="1200" dirty="0">
              <a:latin typeface="微软雅黑" panose="020B0503020204020204" pitchFamily="34" charset="-122"/>
              <a:ea typeface="微软雅黑" panose="020B0503020204020204" pitchFamily="34" charset="-122"/>
            </a:rPr>
            <a:t>模块</a:t>
          </a:r>
        </a:p>
      </dsp:txBody>
      <dsp:txXfrm>
        <a:off x="374318" y="2267327"/>
        <a:ext cx="4687095" cy="639310"/>
      </dsp:txXfrm>
    </dsp:sp>
    <dsp:sp modelId="{531C9F5C-84F2-45CE-98C7-F105F79FC36E}">
      <dsp:nvSpPr>
        <dsp:cNvPr id="0" name=""/>
        <dsp:cNvSpPr/>
      </dsp:nvSpPr>
      <dsp:spPr>
        <a:xfrm>
          <a:off x="0" y="3675622"/>
          <a:ext cx="6794665"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39733" y="3321382"/>
          <a:ext cx="4756265"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9776" tIns="0" rIns="179776"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4. strategy</a:t>
          </a:r>
          <a:r>
            <a:rPr lang="zh-CN" altLang="en-US" sz="2000" kern="1200" dirty="0">
              <a:latin typeface="微软雅黑" panose="020B0503020204020204" pitchFamily="34" charset="-122"/>
              <a:ea typeface="微软雅黑" panose="020B0503020204020204" pitchFamily="34" charset="-122"/>
            </a:rPr>
            <a:t>插件详解</a:t>
          </a:r>
        </a:p>
      </dsp:txBody>
      <dsp:txXfrm>
        <a:off x="374318" y="3355967"/>
        <a:ext cx="4687095"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356263"/>
          <a:ext cx="6806540"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40327" y="2023"/>
          <a:ext cx="4764578"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80090" tIns="0" rIns="180090"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1. </a:t>
          </a:r>
          <a:r>
            <a:rPr lang="en-US" altLang="zh-CN" sz="2000" b="0" kern="1200" dirty="0" err="1"/>
            <a:t>Feedas</a:t>
          </a:r>
          <a:r>
            <a:rPr lang="zh-CN" altLang="en-US" sz="2000" b="0" kern="1200" dirty="0"/>
            <a:t>原生广告检索系统架构</a:t>
          </a:r>
          <a:endParaRPr lang="zh-CN" altLang="en-US" sz="2000" kern="1200" dirty="0">
            <a:latin typeface="微软雅黑" panose="020B0503020204020204" pitchFamily="34" charset="-122"/>
            <a:ea typeface="微软雅黑" panose="020B0503020204020204" pitchFamily="34" charset="-122"/>
          </a:endParaRPr>
        </a:p>
      </dsp:txBody>
      <dsp:txXfrm>
        <a:off x="374912" y="36608"/>
        <a:ext cx="4695408" cy="639310"/>
      </dsp:txXfrm>
    </dsp:sp>
    <dsp:sp modelId="{8EAD3D80-46EB-4BAF-B017-1903D69CD5EB}">
      <dsp:nvSpPr>
        <dsp:cNvPr id="0" name=""/>
        <dsp:cNvSpPr/>
      </dsp:nvSpPr>
      <dsp:spPr>
        <a:xfrm>
          <a:off x="0" y="1444903"/>
          <a:ext cx="6806540"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40327" y="1090663"/>
          <a:ext cx="4764578"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80090" tIns="0" rIns="180090" bIns="0" numCol="1" spcCol="1270" anchor="ctr" anchorCtr="0">
          <a:noAutofit/>
        </a:bodyPr>
        <a:lstStyle/>
        <a:p>
          <a:pPr marL="0" lvl="0" indent="0" algn="l" defTabSz="889000">
            <a:lnSpc>
              <a:spcPct val="90000"/>
            </a:lnSpc>
            <a:spcBef>
              <a:spcPct val="0"/>
            </a:spcBef>
            <a:spcAft>
              <a:spcPct val="35000"/>
            </a:spcAft>
            <a:buNone/>
          </a:pPr>
          <a:r>
            <a:rPr lang="en-US" altLang="zh-CN" sz="2000" kern="1200">
              <a:latin typeface="微软雅黑" panose="020B0503020204020204" pitchFamily="34" charset="-122"/>
              <a:ea typeface="微软雅黑" panose="020B0503020204020204" pitchFamily="34" charset="-122"/>
            </a:rPr>
            <a:t>2. </a:t>
          </a:r>
          <a:r>
            <a:rPr lang="en-US" altLang="zh-Hans" sz="2000" kern="1200">
              <a:latin typeface="微软雅黑" panose="020B0503020204020204" pitchFamily="34" charset="-122"/>
              <a:ea typeface="微软雅黑" panose="020B0503020204020204" pitchFamily="34" charset="-122"/>
            </a:rPr>
            <a:t>Remix</a:t>
          </a:r>
          <a:r>
            <a:rPr lang="zh-Hans" altLang="en-US" sz="2000" kern="1200">
              <a:latin typeface="微软雅黑" panose="020B0503020204020204" pitchFamily="34" charset="-122"/>
              <a:ea typeface="微软雅黑" panose="020B0503020204020204" pitchFamily="34" charset="-122"/>
            </a:rPr>
            <a:t>框架</a:t>
          </a:r>
          <a:endParaRPr lang="en-US" altLang="zh-Hans" sz="2000" kern="1200" dirty="0">
            <a:latin typeface="微软雅黑" panose="020B0503020204020204" pitchFamily="34" charset="-122"/>
            <a:ea typeface="微软雅黑" panose="020B0503020204020204" pitchFamily="34" charset="-122"/>
          </a:endParaRPr>
        </a:p>
      </dsp:txBody>
      <dsp:txXfrm>
        <a:off x="374912" y="1125248"/>
        <a:ext cx="4695408" cy="639310"/>
      </dsp:txXfrm>
    </dsp:sp>
    <dsp:sp modelId="{834FFB1B-BF38-4B5C-AB56-11192DB5A5D8}">
      <dsp:nvSpPr>
        <dsp:cNvPr id="0" name=""/>
        <dsp:cNvSpPr/>
      </dsp:nvSpPr>
      <dsp:spPr>
        <a:xfrm>
          <a:off x="0" y="2533543"/>
          <a:ext cx="6806540"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40327" y="2179303"/>
          <a:ext cx="4764578" cy="708480"/>
        </a:xfrm>
        <a:prstGeom prst="roundRect">
          <a:avLst/>
        </a:prstGeom>
        <a:solidFill>
          <a:schemeClr val="tx2">
            <a:lumMod val="60000"/>
            <a:lumOff val="4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0090" tIns="0" rIns="180090"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3. Feedas</a:t>
          </a:r>
          <a:r>
            <a:rPr lang="zh-CN" altLang="en-US" sz="2000" kern="1200" dirty="0">
              <a:latin typeface="微软雅黑" panose="020B0503020204020204" pitchFamily="34" charset="-122"/>
              <a:ea typeface="微软雅黑" panose="020B0503020204020204" pitchFamily="34" charset="-122"/>
            </a:rPr>
            <a:t>模块</a:t>
          </a:r>
        </a:p>
      </dsp:txBody>
      <dsp:txXfrm>
        <a:off x="374912" y="2213888"/>
        <a:ext cx="4695408" cy="639310"/>
      </dsp:txXfrm>
    </dsp:sp>
    <dsp:sp modelId="{531C9F5C-84F2-45CE-98C7-F105F79FC36E}">
      <dsp:nvSpPr>
        <dsp:cNvPr id="0" name=""/>
        <dsp:cNvSpPr/>
      </dsp:nvSpPr>
      <dsp:spPr>
        <a:xfrm>
          <a:off x="0" y="3622183"/>
          <a:ext cx="6806540"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40327" y="3267943"/>
          <a:ext cx="4764578"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090" tIns="0" rIns="180090"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4. strategy</a:t>
          </a:r>
          <a:r>
            <a:rPr lang="zh-CN" altLang="en-US" sz="2000" kern="1200" dirty="0">
              <a:latin typeface="微软雅黑" panose="020B0503020204020204" pitchFamily="34" charset="-122"/>
              <a:ea typeface="微软雅黑" panose="020B0503020204020204" pitchFamily="34" charset="-122"/>
            </a:rPr>
            <a:t>插件详解</a:t>
          </a:r>
        </a:p>
      </dsp:txBody>
      <dsp:txXfrm>
        <a:off x="374912" y="3302528"/>
        <a:ext cx="4695408"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415640"/>
          <a:ext cx="6830291"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41514" y="61400"/>
          <a:ext cx="4781203"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80718" tIns="0" rIns="180718"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1. </a:t>
          </a:r>
          <a:r>
            <a:rPr lang="en-US" altLang="zh-CN" sz="2000" b="0" kern="1200" dirty="0" err="1"/>
            <a:t>Feedas</a:t>
          </a:r>
          <a:r>
            <a:rPr lang="zh-CN" altLang="en-US" sz="2000" b="0" kern="1200" dirty="0"/>
            <a:t>原生广告检索系统架构</a:t>
          </a:r>
          <a:endParaRPr lang="zh-CN" altLang="en-US" sz="2000" kern="1200" dirty="0">
            <a:latin typeface="微软雅黑" panose="020B0503020204020204" pitchFamily="34" charset="-122"/>
            <a:ea typeface="微软雅黑" panose="020B0503020204020204" pitchFamily="34" charset="-122"/>
          </a:endParaRPr>
        </a:p>
      </dsp:txBody>
      <dsp:txXfrm>
        <a:off x="376099" y="95985"/>
        <a:ext cx="4712033" cy="639310"/>
      </dsp:txXfrm>
    </dsp:sp>
    <dsp:sp modelId="{8EAD3D80-46EB-4BAF-B017-1903D69CD5EB}">
      <dsp:nvSpPr>
        <dsp:cNvPr id="0" name=""/>
        <dsp:cNvSpPr/>
      </dsp:nvSpPr>
      <dsp:spPr>
        <a:xfrm>
          <a:off x="0" y="1504280"/>
          <a:ext cx="6830291"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41514" y="1150040"/>
          <a:ext cx="4781203"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80718" tIns="0" rIns="180718" bIns="0" numCol="1" spcCol="1270" anchor="ctr" anchorCtr="0">
          <a:noAutofit/>
        </a:bodyPr>
        <a:lstStyle/>
        <a:p>
          <a:pPr marL="0" lvl="0" indent="0" algn="l" defTabSz="889000">
            <a:lnSpc>
              <a:spcPct val="90000"/>
            </a:lnSpc>
            <a:spcBef>
              <a:spcPct val="0"/>
            </a:spcBef>
            <a:spcAft>
              <a:spcPct val="35000"/>
            </a:spcAft>
            <a:buNone/>
          </a:pPr>
          <a:r>
            <a:rPr lang="en-US" altLang="zh-CN" sz="2000" kern="1200">
              <a:latin typeface="微软雅黑" panose="020B0503020204020204" pitchFamily="34" charset="-122"/>
              <a:ea typeface="微软雅黑" panose="020B0503020204020204" pitchFamily="34" charset="-122"/>
            </a:rPr>
            <a:t>2. </a:t>
          </a:r>
          <a:r>
            <a:rPr lang="en-US" altLang="zh-Hans" sz="2000" kern="1200">
              <a:latin typeface="微软雅黑" panose="020B0503020204020204" pitchFamily="34" charset="-122"/>
              <a:ea typeface="微软雅黑" panose="020B0503020204020204" pitchFamily="34" charset="-122"/>
            </a:rPr>
            <a:t>Remix</a:t>
          </a:r>
          <a:r>
            <a:rPr lang="zh-Hans" altLang="en-US" sz="2000" kern="1200">
              <a:latin typeface="微软雅黑" panose="020B0503020204020204" pitchFamily="34" charset="-122"/>
              <a:ea typeface="微软雅黑" panose="020B0503020204020204" pitchFamily="34" charset="-122"/>
            </a:rPr>
            <a:t>框架</a:t>
          </a:r>
          <a:endParaRPr lang="en-US" altLang="zh-Hans" sz="2000" kern="1200" dirty="0">
            <a:latin typeface="微软雅黑" panose="020B0503020204020204" pitchFamily="34" charset="-122"/>
            <a:ea typeface="微软雅黑" panose="020B0503020204020204" pitchFamily="34" charset="-122"/>
          </a:endParaRPr>
        </a:p>
      </dsp:txBody>
      <dsp:txXfrm>
        <a:off x="376099" y="1184625"/>
        <a:ext cx="4712033" cy="639310"/>
      </dsp:txXfrm>
    </dsp:sp>
    <dsp:sp modelId="{834FFB1B-BF38-4B5C-AB56-11192DB5A5D8}">
      <dsp:nvSpPr>
        <dsp:cNvPr id="0" name=""/>
        <dsp:cNvSpPr/>
      </dsp:nvSpPr>
      <dsp:spPr>
        <a:xfrm>
          <a:off x="0" y="2592920"/>
          <a:ext cx="6830291"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41514" y="2238680"/>
          <a:ext cx="4781203"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80718" tIns="0" rIns="180718"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3. Feedas</a:t>
          </a:r>
          <a:r>
            <a:rPr lang="zh-CN" altLang="en-US" sz="2000" kern="1200" dirty="0">
              <a:latin typeface="微软雅黑" panose="020B0503020204020204" pitchFamily="34" charset="-122"/>
              <a:ea typeface="微软雅黑" panose="020B0503020204020204" pitchFamily="34" charset="-122"/>
            </a:rPr>
            <a:t>模块</a:t>
          </a:r>
        </a:p>
      </dsp:txBody>
      <dsp:txXfrm>
        <a:off x="376099" y="2273265"/>
        <a:ext cx="4712033" cy="639310"/>
      </dsp:txXfrm>
    </dsp:sp>
    <dsp:sp modelId="{531C9F5C-84F2-45CE-98C7-F105F79FC36E}">
      <dsp:nvSpPr>
        <dsp:cNvPr id="0" name=""/>
        <dsp:cNvSpPr/>
      </dsp:nvSpPr>
      <dsp:spPr>
        <a:xfrm>
          <a:off x="0" y="3681560"/>
          <a:ext cx="6830291"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41514" y="3327319"/>
          <a:ext cx="4781203" cy="708480"/>
        </a:xfrm>
        <a:prstGeom prst="roundRect">
          <a:avLst/>
        </a:prstGeom>
        <a:solidFill>
          <a:schemeClr val="tx2">
            <a:lumMod val="60000"/>
            <a:lumOff val="4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0718" tIns="0" rIns="180718"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4. strategy</a:t>
          </a:r>
          <a:r>
            <a:rPr lang="zh-CN" altLang="en-US" sz="2000" kern="1200" dirty="0">
              <a:latin typeface="微软雅黑" panose="020B0503020204020204" pitchFamily="34" charset="-122"/>
              <a:ea typeface="微软雅黑" panose="020B0503020204020204" pitchFamily="34" charset="-122"/>
            </a:rPr>
            <a:t>插件详解</a:t>
          </a:r>
        </a:p>
      </dsp:txBody>
      <dsp:txXfrm>
        <a:off x="376099" y="3361904"/>
        <a:ext cx="471203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19413"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4763" y="1"/>
            <a:ext cx="2919412" cy="495300"/>
          </a:xfrm>
          <a:prstGeom prst="rect">
            <a:avLst/>
          </a:prstGeom>
        </p:spPr>
        <p:txBody>
          <a:bodyPr vert="horz" lIns="91440" tIns="45720" rIns="91440" bIns="45720" rtlCol="0"/>
          <a:lstStyle>
            <a:lvl1pPr algn="r">
              <a:defRPr sz="1200"/>
            </a:lvl1pPr>
          </a:lstStyle>
          <a:p>
            <a:fld id="{077BA945-9734-4BBF-8506-1C3370DFF36A}" type="datetimeFigureOut">
              <a:rPr lang="zh-CN" altLang="en-US" smtClean="0"/>
              <a:t>2021/4/9</a:t>
            </a:fld>
            <a:endParaRPr lang="zh-CN" altLang="en-US"/>
          </a:p>
        </p:txBody>
      </p:sp>
      <p:sp>
        <p:nvSpPr>
          <p:cNvPr id="4" name="页脚占位符 3"/>
          <p:cNvSpPr>
            <a:spLocks noGrp="1"/>
          </p:cNvSpPr>
          <p:nvPr>
            <p:ph type="ftr" sz="quarter" idx="2"/>
          </p:nvPr>
        </p:nvSpPr>
        <p:spPr>
          <a:xfrm>
            <a:off x="1" y="9371014"/>
            <a:ext cx="2919413" cy="4953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4763" y="9371014"/>
            <a:ext cx="2919412" cy="495300"/>
          </a:xfrm>
          <a:prstGeom prst="rect">
            <a:avLst/>
          </a:prstGeom>
        </p:spPr>
        <p:txBody>
          <a:bodyPr vert="horz" lIns="91440" tIns="45720" rIns="91440" bIns="45720" rtlCol="0" anchor="b"/>
          <a:lstStyle>
            <a:lvl1pPr algn="r">
              <a:defRPr sz="1200"/>
            </a:lvl1pPr>
          </a:lstStyle>
          <a:p>
            <a:fld id="{9095A32B-8AEA-417D-A192-FE44FA7FA78A}" type="slidenum">
              <a:rPr lang="zh-CN" altLang="en-US" smtClean="0"/>
              <a:t>‹#›</a:t>
            </a:fld>
            <a:endParaRPr lang="zh-CN" altLang="en-US"/>
          </a:p>
        </p:txBody>
      </p:sp>
    </p:spTree>
    <p:extLst>
      <p:ext uri="{BB962C8B-B14F-4D97-AF65-F5344CB8AC3E}">
        <p14:creationId xmlns:p14="http://schemas.microsoft.com/office/powerpoint/2010/main" val="1041102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4" y="0"/>
            <a:ext cx="2918831" cy="495029"/>
          </a:xfrm>
          <a:prstGeom prst="rect">
            <a:avLst/>
          </a:prstGeom>
        </p:spPr>
        <p:txBody>
          <a:bodyPr vert="horz" lIns="91440" tIns="45720" rIns="91440" bIns="45720" rtlCol="0"/>
          <a:lstStyle>
            <a:lvl1pPr algn="r">
              <a:defRPr sz="1200"/>
            </a:lvl1pPr>
          </a:lstStyle>
          <a:p>
            <a:fld id="{033D2105-0A94-4FA4-8EB1-B0B30DC3B7D3}" type="datetimeFigureOut">
              <a:rPr lang="zh-CN" altLang="en-US" smtClean="0"/>
              <a:t>2021/4/9</a:t>
            </a:fld>
            <a:endParaRPr lang="zh-CN" altLang="en-US"/>
          </a:p>
        </p:txBody>
      </p:sp>
      <p:sp>
        <p:nvSpPr>
          <p:cNvPr id="4" name="幻灯片图像占位符 3"/>
          <p:cNvSpPr>
            <a:spLocks noGrp="1" noRot="1" noChangeAspect="1"/>
          </p:cNvSpPr>
          <p:nvPr>
            <p:ph type="sldImg" idx="2"/>
          </p:nvPr>
        </p:nvSpPr>
        <p:spPr>
          <a:xfrm>
            <a:off x="407988" y="1231900"/>
            <a:ext cx="5919787" cy="3330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4"/>
            <a:ext cx="5388610" cy="3884861"/>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1" y="9371287"/>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4" y="9371287"/>
            <a:ext cx="2918831" cy="495028"/>
          </a:xfrm>
          <a:prstGeom prst="rect">
            <a:avLst/>
          </a:prstGeom>
        </p:spPr>
        <p:txBody>
          <a:bodyPr vert="horz" lIns="91440" tIns="45720" rIns="91440" bIns="45720" rtlCol="0" anchor="b"/>
          <a:lstStyle>
            <a:lvl1pPr algn="r">
              <a:defRPr sz="1200"/>
            </a:lvl1pPr>
          </a:lstStyle>
          <a:p>
            <a:fld id="{C76A5298-7A03-4638-AA50-81B90C4C5876}" type="slidenum">
              <a:rPr lang="zh-CN" altLang="en-US" smtClean="0"/>
              <a:t>‹#›</a:t>
            </a:fld>
            <a:endParaRPr lang="zh-CN" altLang="en-US"/>
          </a:p>
        </p:txBody>
      </p:sp>
    </p:spTree>
    <p:extLst>
      <p:ext uri="{BB962C8B-B14F-4D97-AF65-F5344CB8AC3E}">
        <p14:creationId xmlns:p14="http://schemas.microsoft.com/office/powerpoint/2010/main" val="162481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1pPr>
    <a:lvl2pPr marL="45720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2pPr>
    <a:lvl3pPr marL="91440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3pPr>
    <a:lvl4pPr marL="137160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4pPr>
    <a:lvl5pPr marL="182880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onsole.cloud.baidu-int.com/devops/icode/repos/baidu/ecom-release/feedads-prod/blob/master:feedas/conf/freq_control.con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iki.baidu.com/pages/viewpage.action?pageId=1005106509"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iki.baidu.com/pages/viewpage.action?pageId=1174894530&amp;preview=/1174894530/1174894529/%E5%8F%8D%E9%A6%88%E7%B3%BB%E6%95%B0%E4%B8%B0%E5%AF%8C%E5%BA%A6_%E5%95%86%E4%B8%9A%E6%8E%A8%E8%8D%90%E7%A0%94%E5%8F%91%E9%83%A8_%E6%9D%A8%E5%BF%97%E5%B3%B0.pptx"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iki.baidu.com/pages/viewpage.action?pageId=1174894530&amp;preview=/1174894530/1174894529/%E5%8F%8D%E9%A6%88%E7%B3%BB%E6%95%B0%E4%B8%B0%E5%AF%8C%E5%BA%A6_%E5%95%86%E4%B8%9A%E6%8E%A8%E8%8D%90%E7%A0%94%E5%8F%91%E9%83%A8_%E6%9D%A8%E5%BF%97%E5%B3%B0.pptx"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normAutofit/>
          </a:bodyPr>
          <a:lstStyle/>
          <a:p>
            <a:r>
              <a:rPr lang="zh-CN" altLang="en-US" dirty="0"/>
              <a:t>大家好，今天我带来是</a:t>
            </a:r>
            <a:r>
              <a:rPr lang="en-US" altLang="zh-CN" dirty="0"/>
              <a:t>as</a:t>
            </a:r>
            <a:r>
              <a:rPr lang="zh-CN" altLang="en-US" dirty="0"/>
              <a:t>的串讲</a:t>
            </a:r>
          </a:p>
        </p:txBody>
      </p:sp>
      <p:sp>
        <p:nvSpPr>
          <p:cNvPr id="4" name="灯片编号占位符 3"/>
          <p:cNvSpPr>
            <a:spLocks noGrp="1"/>
          </p:cNvSpPr>
          <p:nvPr>
            <p:ph type="sldNum" sz="quarter" idx="10"/>
          </p:nvPr>
        </p:nvSpPr>
        <p:spPr/>
        <p:txBody>
          <a:bodyPr/>
          <a:lstStyle/>
          <a:p>
            <a:fld id="{29FCF57C-29DB-49A2-B079-2A6D9B938D19}"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338287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kumimoji="1" lang="zh-CN" altLang="en-US" dirty="0"/>
              <a:t>下面介绍</a:t>
            </a:r>
            <a:r>
              <a:rPr kumimoji="1" lang="en-US" altLang="zh-CN" dirty="0" err="1"/>
              <a:t>feedas</a:t>
            </a:r>
            <a:r>
              <a:rPr kumimoji="1" lang="zh-CN" altLang="en-US" dirty="0"/>
              <a:t>模块，</a:t>
            </a:r>
            <a:r>
              <a:rPr kumimoji="1" lang="en-US" altLang="zh-CN" dirty="0" err="1"/>
              <a:t>Feedas</a:t>
            </a:r>
            <a:r>
              <a:rPr kumimoji="1" lang="zh-CN" altLang="en-US" dirty="0"/>
              <a:t>主要有</a:t>
            </a:r>
            <a:r>
              <a:rPr kumimoji="1" lang="en-US" altLang="zh-CN" dirty="0"/>
              <a:t>9</a:t>
            </a:r>
            <a:r>
              <a:rPr kumimoji="1" lang="zh-CN" altLang="en-US" dirty="0"/>
              <a:t>个</a:t>
            </a:r>
            <a:r>
              <a:rPr kumimoji="1" lang="en-US" altLang="zh-CN" dirty="0"/>
              <a:t>phase</a:t>
            </a:r>
            <a:r>
              <a:rPr kumimoji="1" lang="zh-CN" altLang="en-US" dirty="0"/>
              <a:t>，可以分为</a:t>
            </a:r>
            <a:r>
              <a:rPr kumimoji="1" lang="en-US" altLang="zh-CN" dirty="0"/>
              <a:t>7</a:t>
            </a:r>
            <a:r>
              <a:rPr kumimoji="1" lang="zh-CN" altLang="en-US" dirty="0"/>
              <a:t>个处理阶段。和整体架构里介绍的那七个阶段基本可以一一对应。</a:t>
            </a:r>
            <a:endParaRPr kumimoji="1" lang="en-US" altLang="zh-CN" dirty="0"/>
          </a:p>
          <a:p>
            <a:pPr marL="0" indent="0">
              <a:buFontTx/>
              <a:buNone/>
            </a:pPr>
            <a:r>
              <a:rPr kumimoji="1" lang="en-US" altLang="zh-CN" dirty="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CN" altLang="en-US" dirty="0"/>
              <a:t>初始化与解析请求，有</a:t>
            </a:r>
            <a:r>
              <a:rPr kumimoji="1" lang="en-US" altLang="zh-CN" dirty="0" err="1"/>
              <a:t>DataManagerModule</a:t>
            </a:r>
            <a:r>
              <a:rPr kumimoji="1" lang="zh-CN" altLang="en-US" dirty="0"/>
              <a:t>和</a:t>
            </a:r>
            <a:r>
              <a:rPr kumimoji="1" lang="en-US" altLang="zh-CN" dirty="0" err="1"/>
              <a:t>ReqProcessModule</a:t>
            </a:r>
            <a:r>
              <a:rPr kumimoji="1" lang="zh-CN" altLang="en-US" dirty="0"/>
              <a:t>两个模块，负责初始化、加载配置、解析</a:t>
            </a:r>
            <a:r>
              <a:rPr kumimoji="1" lang="en-US" altLang="zh-CN" dirty="0"/>
              <a:t>asp</a:t>
            </a:r>
            <a:r>
              <a:rPr kumimoji="1" lang="zh-CN" altLang="en-US" dirty="0"/>
              <a:t>请求的数据</a:t>
            </a:r>
            <a:r>
              <a:rPr lang="en-US" altLang="zh-CN" dirty="0">
                <a:effectLst/>
              </a:rPr>
              <a:t>【asp</a:t>
            </a:r>
            <a:r>
              <a:rPr lang="zh-CN" altLang="en-US" dirty="0">
                <a:effectLst/>
              </a:rPr>
              <a:t>是广告选择平台，</a:t>
            </a:r>
            <a:r>
              <a:rPr lang="en-US" altLang="zh-CN" dirty="0">
                <a:effectLst/>
              </a:rPr>
              <a:t>asp</a:t>
            </a:r>
            <a:r>
              <a:rPr lang="zh-CN" altLang="en-US" dirty="0">
                <a:effectLst/>
              </a:rPr>
              <a:t>请求进入</a:t>
            </a:r>
            <a:r>
              <a:rPr lang="en-US" altLang="zh-CN" dirty="0">
                <a:effectLst/>
              </a:rPr>
              <a:t>AFD</a:t>
            </a:r>
            <a:r>
              <a:rPr lang="zh-CN" altLang="en-US" dirty="0">
                <a:effectLst/>
              </a:rPr>
              <a:t>之后开始下发到</a:t>
            </a:r>
            <a:r>
              <a:rPr lang="en-US" altLang="zh-CN" dirty="0" err="1">
                <a:effectLst/>
              </a:rPr>
              <a:t>feedas</a:t>
            </a:r>
            <a:r>
              <a:rPr lang="en-US" altLang="zh-CN" dirty="0">
                <a:effectLst/>
              </a:rPr>
              <a:t>】</a:t>
            </a:r>
            <a:endParaRPr kumimoji="1" lang="en-US" altLang="zh-CN" dirty="0"/>
          </a:p>
          <a:p>
            <a:pPr marL="228600" indent="-228600">
              <a:buAutoNum type="arabicPeriod"/>
            </a:pPr>
            <a:r>
              <a:rPr kumimoji="1" lang="zh-CN" altLang="en-US" dirty="0"/>
              <a:t>用户信息获取阶段：分别向</a:t>
            </a:r>
            <a:r>
              <a:rPr kumimoji="1" lang="en-US" altLang="zh-CN" dirty="0" err="1"/>
              <a:t>uas</a:t>
            </a:r>
            <a:r>
              <a:rPr kumimoji="1" lang="zh-CN" altLang="en-US" dirty="0"/>
              <a:t>、</a:t>
            </a:r>
            <a:r>
              <a:rPr kumimoji="1" lang="en-US" altLang="zh-CN" dirty="0" err="1"/>
              <a:t>usercenter</a:t>
            </a:r>
            <a:r>
              <a:rPr kumimoji="1" lang="zh-CN" altLang="en-US" dirty="0"/>
              <a:t>、</a:t>
            </a:r>
            <a:r>
              <a:rPr kumimoji="1" lang="en-US" altLang="zh-CN" dirty="0" err="1"/>
              <a:t>upin</a:t>
            </a:r>
            <a:r>
              <a:rPr kumimoji="1" lang="zh-CN" altLang="en-US" dirty="0"/>
              <a:t>、</a:t>
            </a:r>
            <a:r>
              <a:rPr kumimoji="1" lang="en-US" altLang="zh-CN" dirty="0"/>
              <a:t>ums</a:t>
            </a:r>
            <a:r>
              <a:rPr kumimoji="1" lang="zh-CN" altLang="en-US" dirty="0"/>
              <a:t>、</a:t>
            </a:r>
            <a:r>
              <a:rPr kumimoji="1" lang="en-US" altLang="zh-CN" dirty="0" err="1"/>
              <a:t>intentservice</a:t>
            </a:r>
            <a:r>
              <a:rPr kumimoji="1" lang="zh-CN" altLang="en-US" dirty="0"/>
              <a:t>等请求用户数据。</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228600" indent="-228600">
              <a:buAutoNum type="arabicPeriod"/>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广告触发准备阶段：</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85800" lvl="1" indent="-228600">
              <a:buFont typeface="Arial" panose="020B0604020202020204" pitchFamily="34" charset="0"/>
              <a:buChar char="•"/>
            </a:pPr>
            <a:r>
              <a:rPr lang="en-US" altLang="zh-CN" dirty="0" err="1">
                <a:effectLst/>
              </a:rPr>
              <a:t>GoldengateProcess</a:t>
            </a:r>
            <a:r>
              <a:rPr lang="zh-CN" altLang="en-US" dirty="0">
                <a:effectLst/>
              </a:rPr>
              <a:t>：发送给金门获取意图推荐</a:t>
            </a:r>
            <a:r>
              <a:rPr lang="en-US" altLang="zh-CN" dirty="0" err="1">
                <a:effectLst/>
              </a:rPr>
              <a:t>querylist</a:t>
            </a:r>
            <a:r>
              <a:rPr lang="zh-CN" altLang="en-US" dirty="0">
                <a:effectLst/>
              </a:rPr>
              <a:t>，根据</a:t>
            </a:r>
            <a:r>
              <a:rPr lang="en-US" altLang="zh-CN" dirty="0">
                <a:effectLst/>
              </a:rPr>
              <a:t>query</a:t>
            </a:r>
            <a:r>
              <a:rPr lang="zh-CN" altLang="en-US" dirty="0">
                <a:effectLst/>
              </a:rPr>
              <a:t>拉取广告</a:t>
            </a:r>
            <a:r>
              <a:rPr kumimoji="1" lang="zh-CN" altLang="en-US" dirty="0"/>
              <a:t>。</a:t>
            </a:r>
            <a:endParaRPr kumimoji="1" lang="en-US" altLang="zh-CN" dirty="0">
              <a:effectLst/>
            </a:endParaRPr>
          </a:p>
          <a:p>
            <a:pPr marL="685800" lvl="1" indent="-228600">
              <a:buFont typeface="Arial" panose="020B0604020202020204" pitchFamily="34" charset="0"/>
              <a:buChar char="•"/>
            </a:pPr>
            <a:r>
              <a:rPr lang="en-US" altLang="zh-CN" dirty="0" err="1">
                <a:effectLst/>
              </a:rPr>
              <a:t>UserEmbedding</a:t>
            </a:r>
            <a:r>
              <a:rPr lang="zh-CN" altLang="en-US" dirty="0">
                <a:effectLst/>
              </a:rPr>
              <a:t>：与观星交互取得</a:t>
            </a:r>
            <a:r>
              <a:rPr lang="en-US" altLang="zh-CN" dirty="0" err="1">
                <a:effectLst/>
              </a:rPr>
              <a:t>userEmbedding</a:t>
            </a:r>
            <a:r>
              <a:rPr lang="zh-CN" altLang="en-US" dirty="0">
                <a:effectLst/>
              </a:rPr>
              <a:t>，主要用在</a:t>
            </a:r>
            <a:r>
              <a:rPr lang="en-US" altLang="zh-CN" dirty="0">
                <a:effectLst/>
              </a:rPr>
              <a:t>bs</a:t>
            </a:r>
            <a:r>
              <a:rPr lang="zh-CN" altLang="en-US" dirty="0">
                <a:effectLst/>
              </a:rPr>
              <a:t>粗排双塔模型中</a:t>
            </a:r>
            <a:endParaRPr lang="en-US" altLang="zh-CN" dirty="0">
              <a:effectLst/>
            </a:endParaRPr>
          </a:p>
          <a:p>
            <a:pPr marL="685800" lvl="1" indent="-228600">
              <a:buFont typeface="Arial" panose="020B0604020202020204" pitchFamily="34" charset="0"/>
              <a:buChar char="•"/>
            </a:pPr>
            <a:r>
              <a:rPr lang="en-US" altLang="zh-CN" dirty="0" err="1">
                <a:effectLst/>
              </a:rPr>
              <a:t>RedisProcess</a:t>
            </a:r>
            <a:r>
              <a:rPr lang="zh-CN" altLang="en-US" dirty="0">
                <a:effectLst/>
              </a:rPr>
              <a:t>：与</a:t>
            </a:r>
            <a:r>
              <a:rPr lang="en-US" altLang="zh-CN" dirty="0">
                <a:effectLst/>
              </a:rPr>
              <a:t>Redis</a:t>
            </a:r>
            <a:r>
              <a:rPr lang="zh-CN" altLang="en-US" dirty="0">
                <a:effectLst/>
              </a:rPr>
              <a:t>缓存服务交互获取</a:t>
            </a:r>
            <a:r>
              <a:rPr lang="en-US" altLang="zh-CN" dirty="0" err="1">
                <a:effectLst/>
              </a:rPr>
              <a:t>ideaid</a:t>
            </a:r>
            <a:r>
              <a:rPr lang="zh-CN" altLang="en-US" dirty="0">
                <a:effectLst/>
              </a:rPr>
              <a:t>列表、</a:t>
            </a:r>
            <a:r>
              <a:rPr lang="en-US" altLang="zh-CN" dirty="0" err="1">
                <a:effectLst/>
              </a:rPr>
              <a:t>unitid</a:t>
            </a:r>
            <a:r>
              <a:rPr lang="zh-CN" altLang="en-US" dirty="0">
                <a:effectLst/>
              </a:rPr>
              <a:t>列表、高质广告信息，后续</a:t>
            </a:r>
            <a:r>
              <a:rPr lang="en-US" altLang="zh-CN" dirty="0" err="1">
                <a:effectLst/>
              </a:rPr>
              <a:t>feedproxy</a:t>
            </a:r>
            <a:r>
              <a:rPr lang="zh-CN" altLang="en-US" dirty="0">
                <a:effectLst/>
              </a:rPr>
              <a:t>阶段将这些信息放入</a:t>
            </a:r>
            <a:r>
              <a:rPr lang="en-US" altLang="zh-CN" dirty="0" err="1">
                <a:effectLst/>
              </a:rPr>
              <a:t>upin_info</a:t>
            </a:r>
            <a:r>
              <a:rPr lang="zh-CN" altLang="en-US" dirty="0">
                <a:effectLst/>
              </a:rPr>
              <a:t>，用于拉取广告</a:t>
            </a:r>
            <a:endParaRPr lang="en-US" altLang="zh-CN" dirty="0">
              <a:effectLst/>
            </a:endParaRPr>
          </a:p>
          <a:p>
            <a:pPr marL="685800" lvl="1" indent="-228600">
              <a:buFont typeface="Arial" panose="020B0604020202020204" pitchFamily="34" charset="0"/>
              <a:buChar char="•"/>
            </a:pPr>
            <a:r>
              <a:rPr lang="en-US" altLang="zh-CN" dirty="0" err="1">
                <a:effectLst/>
              </a:rPr>
              <a:t>XboxCenter</a:t>
            </a:r>
            <a:r>
              <a:rPr lang="zh-CN" altLang="en-US" dirty="0">
                <a:effectLst/>
              </a:rPr>
              <a:t>：获取与用户相关的广告向量</a:t>
            </a:r>
            <a:r>
              <a:rPr lang="en-US" altLang="zh-CN" dirty="0">
                <a:effectLst/>
              </a:rPr>
              <a:t>【</a:t>
            </a:r>
            <a:r>
              <a:rPr lang="zh-CN" altLang="en-US" dirty="0">
                <a:effectLst/>
              </a:rPr>
              <a:t>大数据量存储</a:t>
            </a:r>
            <a:r>
              <a:rPr lang="en-US" altLang="zh-CN" dirty="0">
                <a:effectLst/>
              </a:rPr>
              <a:t>】</a:t>
            </a:r>
          </a:p>
          <a:p>
            <a:pPr marL="228600" lvl="0" indent="-228600">
              <a:buFont typeface="+mj-ea"/>
              <a:buAutoNum type="arabicPeriod" startAt="4"/>
            </a:pPr>
            <a:r>
              <a:rPr kumimoji="1" lang="zh-CN" altLang="en-US" dirty="0"/>
              <a:t>广告触发：</a:t>
            </a:r>
            <a:r>
              <a:rPr lang="zh-CN" altLang="en-US" dirty="0">
                <a:effectLst/>
              </a:rPr>
              <a:t>通过此前获取到的意图词和基础用户特征在广告库中召回与用户相匹配的广告。</a:t>
            </a:r>
            <a:r>
              <a:rPr kumimoji="1" lang="en-US" altLang="zh-CN" dirty="0" err="1"/>
              <a:t>feedproxy</a:t>
            </a:r>
            <a:r>
              <a:rPr kumimoji="1" lang="zh-CN" altLang="en-US" dirty="0"/>
              <a:t>请求</a:t>
            </a:r>
            <a:r>
              <a:rPr kumimoji="1" lang="en-US" altLang="zh-CN" dirty="0" err="1"/>
              <a:t>feedbs</a:t>
            </a:r>
            <a:r>
              <a:rPr kumimoji="1" lang="zh-CN" altLang="en-US" dirty="0"/>
              <a:t>、闪投、</a:t>
            </a:r>
            <a:r>
              <a:rPr kumimoji="1" lang="en-US" altLang="zh-CN" dirty="0" err="1"/>
              <a:t>gd</a:t>
            </a:r>
            <a:r>
              <a:rPr kumimoji="1" lang="zh-CN" altLang="en-US" dirty="0"/>
              <a:t>获取广告。</a:t>
            </a:r>
            <a:endParaRPr kumimoji="1" lang="en-US" altLang="zh-CN" dirty="0"/>
          </a:p>
          <a:p>
            <a:pPr marL="228600" lvl="0" indent="-228600">
              <a:buFont typeface="+mj-ea"/>
              <a:buAutoNum type="arabicPeriod" startAt="4"/>
            </a:pPr>
            <a:r>
              <a:rPr kumimoji="1" lang="zh-CN" altLang="en-US" sz="1200" kern="1200" baseline="0" dirty="0">
                <a:solidFill>
                  <a:schemeClr val="tx1"/>
                </a:solidFill>
                <a:latin typeface="Arial Unicode MS" panose="020B0604020202020204" pitchFamily="34" charset="-128"/>
                <a:ea typeface="微软雅黑" panose="020B0503020204020204" pitchFamily="34" charset="-122"/>
                <a:cs typeface="+mn-cs"/>
              </a:rPr>
              <a:t>创意优选：与</a:t>
            </a:r>
            <a:r>
              <a:rPr kumimoji="1" lang="en-US" altLang="zh-CN" sz="1200" kern="1200" baseline="0" dirty="0" err="1">
                <a:solidFill>
                  <a:schemeClr val="tx1"/>
                </a:solidFill>
                <a:latin typeface="Arial Unicode MS" panose="020B0604020202020204" pitchFamily="34" charset="-128"/>
                <a:ea typeface="微软雅黑" panose="020B0503020204020204" pitchFamily="34" charset="-122"/>
                <a:cs typeface="+mn-cs"/>
              </a:rPr>
              <a:t>xbox</a:t>
            </a:r>
            <a:r>
              <a:rPr kumimoji="1" lang="zh-CN" altLang="en-US" sz="1200" kern="1200" baseline="0" dirty="0">
                <a:solidFill>
                  <a:schemeClr val="tx1"/>
                </a:solidFill>
                <a:latin typeface="Arial Unicode MS" panose="020B0604020202020204" pitchFamily="34" charset="-128"/>
                <a:ea typeface="微软雅黑" panose="020B0503020204020204" pitchFamily="34" charset="-122"/>
                <a:cs typeface="+mn-cs"/>
              </a:rPr>
              <a:t>交互获取样式物料，并进行创意优选。</a:t>
            </a:r>
            <a:endParaRPr kumimoji="1" lang="en-US" altLang="zh-CN" sz="1200" kern="1200" baseline="0" dirty="0">
              <a:solidFill>
                <a:schemeClr val="tx1"/>
              </a:solidFill>
              <a:latin typeface="Arial Unicode MS" panose="020B0604020202020204" pitchFamily="34" charset="-128"/>
              <a:ea typeface="微软雅黑" panose="020B0503020204020204" pitchFamily="34" charset="-122"/>
              <a:cs typeface="+mn-cs"/>
            </a:endParaRPr>
          </a:p>
          <a:p>
            <a:pPr marL="228600" lvl="0" indent="-228600">
              <a:buFont typeface="+mj-ea"/>
              <a:buAutoNum type="arabicPeriod" startAt="4"/>
            </a:pPr>
            <a:r>
              <a:rPr kumimoji="1" lang="zh-CN" altLang="en-US" dirty="0"/>
              <a:t>机制策略：对召回的广告进行</a:t>
            </a:r>
            <a:r>
              <a:rPr kumimoji="1" lang="en" altLang="zh-CN" sz="1200" kern="1200" baseline="0" dirty="0" err="1">
                <a:solidFill>
                  <a:schemeClr val="tx1"/>
                </a:solidFill>
                <a:latin typeface="Arial Unicode MS" panose="020B0604020202020204" pitchFamily="34" charset="-128"/>
                <a:ea typeface="微软雅黑" panose="020B0503020204020204" pitchFamily="34" charset="-122"/>
                <a:cs typeface="+mn-cs"/>
              </a:rPr>
              <a:t>gid</a:t>
            </a:r>
            <a:r>
              <a:rPr kumimoji="1" lang="en" altLang="zh-CN" dirty="0" err="1"/>
              <a:t>&amp;srcid</a:t>
            </a:r>
            <a:r>
              <a:rPr kumimoji="1" lang="zh-CN" altLang="en" dirty="0"/>
              <a:t>策略</a:t>
            </a:r>
            <a:r>
              <a:rPr kumimoji="1" lang="zh-CN" altLang="en-US" dirty="0"/>
              <a:t>处理。</a:t>
            </a:r>
            <a:r>
              <a:rPr kumimoji="1" lang="en-US" altLang="zh-CN" dirty="0" err="1"/>
              <a:t>Gid</a:t>
            </a:r>
            <a:r>
              <a:rPr kumimoji="1" lang="zh-CN" altLang="en-US" dirty="0"/>
              <a:t>策略负责填充字段、请求观星获取</a:t>
            </a:r>
            <a:r>
              <a:rPr kumimoji="1" lang="en-US" altLang="zh-CN" dirty="0"/>
              <a:t>q</a:t>
            </a:r>
            <a:r>
              <a:rPr kumimoji="1" lang="zh-CN" altLang="en-US" dirty="0"/>
              <a:t>值。</a:t>
            </a:r>
            <a:r>
              <a:rPr kumimoji="1" lang="en-US" altLang="zh-CN" dirty="0" err="1"/>
              <a:t>srcid</a:t>
            </a:r>
            <a:r>
              <a:rPr kumimoji="1" lang="zh-CN" altLang="en-US" dirty="0"/>
              <a:t>级别策略包括</a:t>
            </a:r>
            <a:r>
              <a:rPr lang="en-US" altLang="zh-CN" sz="1200" b="0" i="0" u="none" strike="noStrike" kern="1200" dirty="0" err="1">
                <a:solidFill>
                  <a:schemeClr val="tx1"/>
                </a:solidFill>
                <a:effectLst/>
                <a:latin typeface="+mn-lt"/>
                <a:ea typeface="+mn-ea"/>
                <a:cs typeface="+mn-cs"/>
              </a:rPr>
              <a:t>ctrq</a:t>
            </a:r>
            <a:r>
              <a:rPr lang="zh-CN" altLang="zh-CN" sz="1200" b="0" i="0" u="none" strike="noStrike" kern="1200" dirty="0">
                <a:solidFill>
                  <a:schemeClr val="tx1"/>
                </a:solidFill>
                <a:effectLst/>
                <a:latin typeface="+mn-lt"/>
                <a:ea typeface="+mn-ea"/>
                <a:cs typeface="+mn-cs"/>
              </a:rPr>
              <a:t>调整</a:t>
            </a:r>
            <a:r>
              <a:rPr lang="zh-CN" altLang="en-US"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排序</a:t>
            </a:r>
            <a:r>
              <a:rPr lang="zh-CN" altLang="en-US"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过滤</a:t>
            </a:r>
            <a:r>
              <a:rPr lang="zh-CN" altLang="en-US"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去重</a:t>
            </a:r>
            <a:r>
              <a:rPr lang="zh-CN" altLang="en-US" sz="1200" b="0" i="0" u="none" strike="noStrike" kern="1200" dirty="0">
                <a:solidFill>
                  <a:schemeClr val="tx1"/>
                </a:solidFill>
                <a:effectLst/>
                <a:latin typeface="+mn-lt"/>
                <a:ea typeface="+mn-ea"/>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预算控制</a:t>
            </a:r>
            <a:r>
              <a:rPr lang="zh-CN" altLang="en-US"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计费</a:t>
            </a:r>
            <a:r>
              <a:rPr lang="zh-CN" altLang="en-US"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截断</a:t>
            </a:r>
            <a:endParaRPr lang="en-US" altLang="zh-CN" sz="1200" b="0" i="0" u="none" strike="noStrike" kern="1200" dirty="0">
              <a:solidFill>
                <a:schemeClr val="tx1"/>
              </a:solidFill>
              <a:effectLst/>
              <a:latin typeface="+mn-lt"/>
              <a:ea typeface="+mn-ea"/>
              <a:cs typeface="+mn-cs"/>
            </a:endParaRPr>
          </a:p>
          <a:p>
            <a:pPr marL="228600" marR="0" lvl="0" indent="-228600" algn="l" defTabSz="914400" rtl="0" eaLnBrk="1" fontAlgn="t" latinLnBrk="0" hangingPunct="1">
              <a:lnSpc>
                <a:spcPct val="100000"/>
              </a:lnSpc>
              <a:spcBef>
                <a:spcPts val="0"/>
              </a:spcBef>
              <a:spcAft>
                <a:spcPts val="0"/>
              </a:spcAft>
              <a:buClrTx/>
              <a:buSzTx/>
              <a:buFont typeface="+mj-lt"/>
              <a:buAutoNum type="arabicPeriod" startAt="7"/>
              <a:tabLst/>
              <a:defRPr/>
            </a:pPr>
            <a:r>
              <a:rPr kumimoji="1" lang="zh-CN" altLang="en-US" dirty="0"/>
              <a:t>后处理与返回数据，包括</a:t>
            </a:r>
            <a:r>
              <a:rPr kumimoji="1" lang="en-US" altLang="zh-CN" dirty="0" err="1"/>
              <a:t>PostProcessModule</a:t>
            </a:r>
            <a:r>
              <a:rPr kumimoji="1" lang="zh-CN" altLang="en-US" dirty="0"/>
              <a:t>、</a:t>
            </a:r>
            <a:r>
              <a:rPr kumimoji="1" lang="en-US" altLang="zh-CN" dirty="0" err="1"/>
              <a:t>ResponseProcessModule</a:t>
            </a:r>
            <a:r>
              <a:rPr kumimoji="1" lang="zh-CN" altLang="en-US" dirty="0"/>
              <a:t>主要</a:t>
            </a:r>
            <a:r>
              <a:rPr lang="zh-CN" altLang="en-US" dirty="0">
                <a:effectLst/>
              </a:rPr>
              <a:t>打包样式，填充计费串。最后返回给</a:t>
            </a:r>
            <a:r>
              <a:rPr lang="en-US" altLang="zh-CN" dirty="0">
                <a:effectLst/>
              </a:rPr>
              <a:t>AFD</a:t>
            </a:r>
            <a:r>
              <a:rPr lang="zh-CN" altLang="en-US" dirty="0">
                <a:effectLst/>
              </a:rPr>
              <a:t>广告。</a:t>
            </a:r>
            <a:endParaRPr lang="en-US" altLang="zh-CN" dirty="0">
              <a:effectLst/>
            </a:endParaRPr>
          </a:p>
          <a:p>
            <a:pPr marL="0" marR="0" lvl="0" indent="0" algn="l" defTabSz="914400" rtl="0" eaLnBrk="1" fontAlgn="t" latinLnBrk="0" hangingPunct="1">
              <a:lnSpc>
                <a:spcPct val="100000"/>
              </a:lnSpc>
              <a:spcBef>
                <a:spcPts val="0"/>
              </a:spcBef>
              <a:spcAft>
                <a:spcPts val="0"/>
              </a:spcAft>
              <a:buClrTx/>
              <a:buSzTx/>
              <a:buFont typeface="+mj-lt"/>
              <a:buNone/>
              <a:tabLst/>
              <a:defRPr/>
            </a:pPr>
            <a:endParaRPr kumimoji="1" lang="zh-CN" altLang="en-US" dirty="0"/>
          </a:p>
        </p:txBody>
      </p:sp>
      <p:sp>
        <p:nvSpPr>
          <p:cNvPr id="4" name="灯片编号占位符 3"/>
          <p:cNvSpPr>
            <a:spLocks noGrp="1"/>
          </p:cNvSpPr>
          <p:nvPr>
            <p:ph type="sldNum" sz="quarter" idx="10"/>
          </p:nvPr>
        </p:nvSpPr>
        <p:spPr/>
        <p:txBody>
          <a:bodyPr/>
          <a:lstStyle/>
          <a:p>
            <a:fld id="{C76A5298-7A03-4638-AA50-81B90C4C5876}" type="slidenum">
              <a:rPr lang="zh-CN" altLang="en-US" smtClean="0"/>
              <a:t>10</a:t>
            </a:fld>
            <a:endParaRPr lang="zh-CN" altLang="en-US"/>
          </a:p>
        </p:txBody>
      </p:sp>
    </p:spTree>
    <p:extLst>
      <p:ext uri="{BB962C8B-B14F-4D97-AF65-F5344CB8AC3E}">
        <p14:creationId xmlns:p14="http://schemas.microsoft.com/office/powerpoint/2010/main" val="2705384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接下来进行各个模块的详细介绍：</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首先是</a:t>
            </a:r>
            <a:r>
              <a:rPr kumimoji="1" lang="en-US" altLang="zh-CN" dirty="0" err="1"/>
              <a:t>DataManagerModule</a:t>
            </a:r>
            <a:r>
              <a:rPr kumimoji="1" lang="zh-CN" altLang="en-US" dirty="0"/>
              <a:t>模块，它是非交互类，作用就是初始化和注册配置文件：</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初始化主要包括：</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 </a:t>
            </a:r>
            <a:r>
              <a:rPr kumimoji="1" lang="zh-CN" altLang="en-US" dirty="0"/>
              <a:t>进程级数据</a:t>
            </a:r>
            <a:r>
              <a:rPr kumimoji="1" lang="en-US" altLang="zh-CN" dirty="0"/>
              <a:t>PD</a:t>
            </a:r>
            <a:r>
              <a:rPr kumimoji="1" lang="zh-CN" altLang="en-US" dirty="0"/>
              <a:t>初始化、观星</a:t>
            </a:r>
            <a:r>
              <a:rPr kumimoji="1" lang="en-US" altLang="zh-CN" dirty="0"/>
              <a:t>schema</a:t>
            </a:r>
            <a:r>
              <a:rPr kumimoji="1" lang="zh-CN" altLang="en-US" dirty="0"/>
              <a:t>及</a:t>
            </a:r>
            <a:r>
              <a:rPr kumimoji="1" lang="en-US" altLang="zh-CN" dirty="0"/>
              <a:t>API</a:t>
            </a:r>
            <a:r>
              <a:rPr kumimoji="1" lang="zh-CN" altLang="en-US" dirty="0"/>
              <a:t>初始化</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2. </a:t>
            </a:r>
            <a:r>
              <a:rPr kumimoji="1" lang="zh-CN" altLang="en-US" dirty="0"/>
              <a:t>线程级数据</a:t>
            </a:r>
            <a:r>
              <a:rPr kumimoji="1" lang="en-US" altLang="zh-CN" dirty="0"/>
              <a:t>TD</a:t>
            </a:r>
            <a:r>
              <a:rPr kumimoji="1" lang="zh-CN" altLang="en-US" dirty="0"/>
              <a:t>初始化和烽燧日志初始化</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3.</a:t>
            </a:r>
            <a:r>
              <a:rPr kumimoji="1" lang="zh-CN" altLang="en-US" dirty="0"/>
              <a:t> 配置初始化，</a:t>
            </a:r>
            <a:r>
              <a:rPr lang="zh-CN" altLang="en-US" dirty="0"/>
              <a:t>利用</a:t>
            </a:r>
            <a:r>
              <a:rPr lang="en" altLang="zh-CN" dirty="0"/>
              <a:t>register_conf</a:t>
            </a:r>
            <a:r>
              <a:rPr lang="zh-CN" altLang="en-US" dirty="0"/>
              <a:t>注册各种配置文件到进程数据</a:t>
            </a:r>
            <a:r>
              <a:rPr lang="en-US" altLang="zh-CN" dirty="0"/>
              <a:t>PD</a:t>
            </a:r>
            <a:r>
              <a:rPr lang="zh-CN" altLang="en-US" dirty="0"/>
              <a:t>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dirty="0" err="1"/>
              <a:t>feed_src_info.conf</a:t>
            </a:r>
            <a:r>
              <a:rPr kumimoji="1" lang="zh-CN" altLang="en-US" dirty="0"/>
              <a:t>：</a:t>
            </a:r>
            <a:r>
              <a:rPr kumimoji="1" lang="zh-Hans" altLang="en-US" dirty="0"/>
              <a:t>与周围模块交互</a:t>
            </a:r>
            <a:r>
              <a:rPr kumimoji="1" lang="zh-CN" altLang="en-US" dirty="0"/>
              <a:t>的</a:t>
            </a:r>
            <a:r>
              <a:rPr kumimoji="1" lang="zh-Hans" altLang="en-US" dirty="0"/>
              <a:t>关键信息</a:t>
            </a:r>
            <a:r>
              <a:rPr kumimoji="1" lang="zh-CN" altLang="en-US" dirty="0"/>
              <a:t>，根据</a:t>
            </a:r>
            <a:r>
              <a:rPr kumimoji="1" lang="en-US" altLang="zh-CN" dirty="0" err="1"/>
              <a:t>srcid</a:t>
            </a:r>
            <a:r>
              <a:rPr kumimoji="1" lang="zh-CN" altLang="en-US" dirty="0"/>
              <a:t>确定不同</a:t>
            </a:r>
            <a:r>
              <a:rPr kumimoji="1" lang="en-US" altLang="zh-CN" dirty="0"/>
              <a:t>module</a:t>
            </a:r>
            <a:r>
              <a:rPr kumimoji="1" lang="zh-CN" altLang="en-US" dirty="0"/>
              <a:t>（</a:t>
            </a:r>
            <a:r>
              <a:rPr kumimoji="1" lang="en-US" altLang="zh-CN" dirty="0" err="1"/>
              <a:t>upin</a:t>
            </a:r>
            <a:r>
              <a:rPr kumimoji="1" lang="zh-CN" altLang="en-US" dirty="0"/>
              <a:t>、</a:t>
            </a:r>
            <a:r>
              <a:rPr kumimoji="1" lang="en-US" altLang="zh-CN" dirty="0" err="1"/>
              <a:t>uas</a:t>
            </a:r>
            <a:r>
              <a:rPr kumimoji="1" lang="zh-CN" altLang="en-US" dirty="0"/>
              <a:t>等接口的）超时时间、截断数量</a:t>
            </a:r>
            <a:r>
              <a:rPr kumimoji="1" lang="en-US" altLang="zh-CN" dirty="0"/>
              <a:t>,</a:t>
            </a:r>
            <a:r>
              <a:rPr kumimoji="1" lang="zh-CN" altLang="en-US" dirty="0"/>
              <a:t> 通过给</a:t>
            </a:r>
            <a:r>
              <a:rPr kumimoji="1" lang="en-US" altLang="zh-CN" dirty="0"/>
              <a:t>asp</a:t>
            </a:r>
            <a:r>
              <a:rPr kumimoji="1" lang="zh-CN" altLang="en-US" dirty="0"/>
              <a:t> </a:t>
            </a:r>
            <a:r>
              <a:rPr kumimoji="1" lang="en-US" altLang="zh-CN" dirty="0"/>
              <a:t>data</a:t>
            </a:r>
            <a:r>
              <a:rPr kumimoji="1" lang="zh-CN" altLang="en-US" dirty="0"/>
              <a:t>使用</a:t>
            </a:r>
            <a:endParaRPr kumimoji="1"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dirty="0" err="1"/>
              <a:t>src_info.conf</a:t>
            </a:r>
            <a:r>
              <a:rPr kumimoji="1" lang="zh-CN" altLang="en-US" dirty="0"/>
              <a:t>，是</a:t>
            </a:r>
            <a:r>
              <a:rPr kumimoji="1" lang="en-US" altLang="zh-CN" dirty="0"/>
              <a:t>module</a:t>
            </a:r>
            <a:r>
              <a:rPr kumimoji="1" lang="zh-CN" altLang="en-US" dirty="0"/>
              <a:t>内部的配置信息，比如</a:t>
            </a:r>
            <a:r>
              <a:rPr kumimoji="1" lang="en-US" altLang="zh-CN" dirty="0" err="1"/>
              <a:t>upin</a:t>
            </a:r>
            <a:r>
              <a:rPr kumimoji="1" lang="zh-CN" altLang="en-US" dirty="0"/>
              <a:t>的</a:t>
            </a:r>
            <a:r>
              <a:rPr kumimoji="1" lang="en-US" altLang="zh-CN" dirty="0"/>
              <a:t>inner</a:t>
            </a:r>
            <a:r>
              <a:rPr kumimoji="1" lang="zh-CN" altLang="en-US" dirty="0"/>
              <a:t>、</a:t>
            </a:r>
            <a:r>
              <a:rPr kumimoji="1" lang="en-US" altLang="zh-CN" dirty="0" err="1"/>
              <a:t>outercmatch</a:t>
            </a:r>
            <a:r>
              <a:rPr kumimoji="1" lang="zh-CN" altLang="en-US" dirty="0"/>
              <a:t>，根据不同的</a:t>
            </a:r>
            <a:r>
              <a:rPr kumimoji="1" lang="en-US" altLang="zh-CN" dirty="0" err="1"/>
              <a:t>cmatch</a:t>
            </a:r>
            <a:r>
              <a:rPr kumimoji="1" lang="zh-CN" altLang="en-US" dirty="0"/>
              <a:t>设置</a:t>
            </a:r>
            <a:r>
              <a:rPr kumimoji="1" lang="en-US" altLang="zh-CN" dirty="0"/>
              <a:t>status</a:t>
            </a:r>
            <a:r>
              <a:rPr kumimoji="1" lang="zh-CN" altLang="en-US" dirty="0"/>
              <a:t>。直接用</a:t>
            </a:r>
            <a:r>
              <a:rPr lang="en" altLang="zh-CN" sz="1200" b="0" kern="1200" baseline="0" dirty="0">
                <a:solidFill>
                  <a:schemeClr val="tx1"/>
                </a:solidFill>
                <a:effectLst/>
                <a:latin typeface="Arial Unicode MS" panose="020B0604020202020204" pitchFamily="34" charset="-128"/>
                <a:ea typeface="微软雅黑" panose="020B0503020204020204" pitchFamily="34" charset="-122"/>
                <a:cs typeface="+mn-cs"/>
              </a:rPr>
              <a:t>PD()-&gt;</a:t>
            </a:r>
            <a:r>
              <a:rPr lang="en" altLang="zh-CN" sz="1200" b="0" kern="1200" baseline="0" dirty="0" err="1">
                <a:solidFill>
                  <a:schemeClr val="tx1"/>
                </a:solidFill>
                <a:effectLst/>
                <a:latin typeface="Arial Unicode MS" panose="020B0604020202020204" pitchFamily="34" charset="-128"/>
                <a:ea typeface="微软雅黑" panose="020B0503020204020204" pitchFamily="34" charset="-122"/>
                <a:cs typeface="+mn-cs"/>
              </a:rPr>
              <a:t>src_info_conf</a:t>
            </a:r>
            <a:r>
              <a:rPr lang="en" altLang="zh-CN" sz="1200" b="0" kern="1200" baseline="0" dirty="0">
                <a:solidFill>
                  <a:schemeClr val="tx1"/>
                </a:solidFill>
                <a:effectLst/>
                <a:latin typeface="Arial Unicode MS" panose="020B0604020202020204" pitchFamily="34" charset="-128"/>
                <a:ea typeface="微软雅黑" panose="020B0503020204020204" pitchFamily="34" charset="-122"/>
                <a:cs typeface="+mn-cs"/>
              </a:rPr>
              <a:t>-&gt;</a:t>
            </a:r>
            <a:r>
              <a:rPr lang="en" altLang="zh-CN" sz="1200" b="0" kern="1200" baseline="0" dirty="0" err="1">
                <a:solidFill>
                  <a:schemeClr val="tx1"/>
                </a:solidFill>
                <a:effectLst/>
                <a:latin typeface="Arial Unicode MS" panose="020B0604020202020204" pitchFamily="34" charset="-128"/>
                <a:ea typeface="微软雅黑" panose="020B0503020204020204" pitchFamily="34" charset="-122"/>
                <a:cs typeface="+mn-cs"/>
              </a:rPr>
              <a:t>src_infos</a:t>
            </a:r>
            <a:r>
              <a:rPr lang="en" altLang="zh-CN" sz="1200" b="0" kern="1200" baseline="0" dirty="0">
                <a:solidFill>
                  <a:schemeClr val="tx1"/>
                </a:solidFill>
                <a:effectLst/>
                <a:latin typeface="Arial Unicode MS" panose="020B0604020202020204" pitchFamily="34" charset="-128"/>
                <a:ea typeface="微软雅黑" panose="020B0503020204020204" pitchFamily="34" charset="-122"/>
                <a:cs typeface="+mn-cs"/>
              </a:rPr>
              <a:t>(j)</a:t>
            </a:r>
            <a:r>
              <a:rPr lang="zh-CN" altLang="en" sz="1200" b="0" kern="1200" baseline="0" dirty="0">
                <a:solidFill>
                  <a:schemeClr val="tx1"/>
                </a:solidFill>
                <a:effectLst/>
                <a:latin typeface="Arial Unicode MS" panose="020B0604020202020204" pitchFamily="34" charset="-128"/>
                <a:ea typeface="微软雅黑" panose="020B0503020204020204" pitchFamily="34" charset="-122"/>
                <a:cs typeface="+mn-cs"/>
              </a:rPr>
              <a:t>获取</a:t>
            </a:r>
            <a:endParaRPr kumimoji="1"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dirty="0" err="1"/>
              <a:t>switchs.conf</a:t>
            </a:r>
            <a:r>
              <a:rPr kumimoji="1" lang="zh-CN" altLang="en-US" dirty="0"/>
              <a:t>，开关配置文件</a:t>
            </a:r>
            <a:endParaRPr kumimoji="1"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dirty="0" err="1"/>
              <a:t>freq_control.conf</a:t>
            </a:r>
            <a:r>
              <a:rPr kumimoji="1" lang="zh-CN" altLang="en-US" dirty="0"/>
              <a:t>，频控配置</a:t>
            </a:r>
            <a:endParaRPr kumimoji="1"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dirty="0" err="1"/>
              <a:t>global_params.conf</a:t>
            </a:r>
            <a:r>
              <a:rPr kumimoji="1" lang="zh-CN" altLang="en-US" dirty="0"/>
              <a:t>，全局参数</a:t>
            </a:r>
            <a:endParaRPr kumimoji="1"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dirty="0" err="1"/>
              <a:t>new_predictor_models.conf</a:t>
            </a:r>
            <a:r>
              <a:rPr kumimoji="1" lang="zh-CN" altLang="en-US" dirty="0"/>
              <a:t> 观星模型配置</a:t>
            </a:r>
            <a:endParaRPr kumimoji="1" lang="en-US" altLang="zh-CN"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11</a:t>
            </a:fld>
            <a:endParaRPr lang="zh-CN" altLang="en-US"/>
          </a:p>
        </p:txBody>
      </p:sp>
    </p:spTree>
    <p:extLst>
      <p:ext uri="{BB962C8B-B14F-4D97-AF65-F5344CB8AC3E}">
        <p14:creationId xmlns:p14="http://schemas.microsoft.com/office/powerpoint/2010/main" val="3951848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kumimoji="1" lang="zh-CN" altLang="en-US" b="0" dirty="0"/>
              <a:t>下一个是</a:t>
            </a:r>
            <a:r>
              <a:rPr kumimoji="1" lang="en-US" altLang="zh-CN" b="0" dirty="0" err="1"/>
              <a:t>ReqPM</a:t>
            </a:r>
            <a:r>
              <a:rPr kumimoji="1" lang="zh-CN" altLang="en-US" b="0" dirty="0"/>
              <a:t>，</a:t>
            </a:r>
            <a:r>
              <a:rPr kumimoji="1" lang="en-US" altLang="zh-CN" b="0" dirty="0" err="1"/>
              <a:t>ReqProcessModule</a:t>
            </a:r>
            <a:r>
              <a:rPr kumimoji="1" lang="zh-CN" altLang="en-US" b="0" dirty="0"/>
              <a:t>负责处理并解析上游请求信息。</a:t>
            </a:r>
            <a:endParaRPr kumimoji="1" lang="en-US" altLang="zh-CN" b="0" dirty="0"/>
          </a:p>
          <a:p>
            <a:r>
              <a:rPr kumimoji="1"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具体的</a:t>
            </a:r>
            <a:r>
              <a:rPr kumimoji="1"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asp</a:t>
            </a:r>
            <a:r>
              <a:rPr kumimoji="1"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信息如右侧表所示，包括了数据源信息、用户基本信息、用户浏览信息等</a:t>
            </a:r>
            <a:endParaRPr kumimoji="1"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kumimoji="1"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kumimoji="1"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kumimoji="1"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kumimoji="1"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handle_data</a:t>
            </a:r>
            <a:r>
              <a:rPr kumimoji="1"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中主要实现了以下功能。</a:t>
            </a:r>
            <a:endParaRPr lang="en-US" altLang="zh-CN" sz="1200" dirty="0"/>
          </a:p>
          <a:p>
            <a:pPr marL="171450" lvl="0" indent="-171450">
              <a:buFont typeface="Arial" panose="020B0604020202020204" pitchFamily="34" charset="0"/>
              <a:buChar char="•"/>
            </a:pPr>
            <a:r>
              <a:rPr lang="zh-CN" altLang="en-US" sz="1200" dirty="0"/>
              <a:t>调用</a:t>
            </a:r>
            <a:r>
              <a:rPr lang="en-US" altLang="zh-CN" sz="1200" dirty="0" err="1"/>
              <a:t>read_request_idl</a:t>
            </a:r>
            <a:r>
              <a:rPr lang="zh-CN" altLang="en-US" sz="1200" dirty="0"/>
              <a:t>：读取请求并进行反序列化，</a:t>
            </a:r>
            <a:r>
              <a:rPr lang="zh-CN" altLang="en-US" sz="12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开启烽燧日志</a:t>
            </a:r>
            <a:endParaRPr lang="en-US" altLang="zh-CN" sz="12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endParaRPr>
          </a:p>
          <a:p>
            <a:pPr marL="171450" lvl="0" indent="-171450">
              <a:buFont typeface="Arial" panose="020B0604020202020204" pitchFamily="34" charset="0"/>
              <a:buChar char="•"/>
            </a:pPr>
            <a:r>
              <a:rPr lang="zh-CN" altLang="en-US" sz="1200" kern="1200" baseline="0" dirty="0">
                <a:solidFill>
                  <a:srgbClr val="000000"/>
                </a:solidFill>
                <a:latin typeface="Arial Unicode MS" panose="020B0604020202020204" pitchFamily="34" charset="-128"/>
                <a:ea typeface="微软雅黑" panose="020B0503020204020204" pitchFamily="34" charset="-122"/>
              </a:rPr>
              <a:t>调用</a:t>
            </a:r>
            <a:r>
              <a:rPr lang="en-US" altLang="zh-CN" sz="1200" kern="1200" baseline="0" dirty="0" err="1">
                <a:solidFill>
                  <a:srgbClr val="000000"/>
                </a:solidFill>
                <a:latin typeface="Arial Unicode MS" panose="020B0604020202020204" pitchFamily="34" charset="-128"/>
                <a:ea typeface="微软雅黑" panose="020B0503020204020204" pitchFamily="34" charset="-122"/>
              </a:rPr>
              <a:t>parse_itp_req_info</a:t>
            </a:r>
            <a:r>
              <a:rPr lang="en-US" altLang="zh-CN" sz="1200" kern="1200" baseline="0" dirty="0">
                <a:solidFill>
                  <a:srgbClr val="000000"/>
                </a:solidFill>
                <a:latin typeface="Arial Unicode MS" panose="020B0604020202020204" pitchFamily="34" charset="-128"/>
                <a:ea typeface="微软雅黑" panose="020B0503020204020204" pitchFamily="34" charset="-122"/>
              </a:rPr>
              <a:t>:</a:t>
            </a:r>
            <a:r>
              <a:rPr lang="zh-CN" altLang="en-US" sz="1200" kern="1200" baseline="0" dirty="0">
                <a:solidFill>
                  <a:srgbClr val="000000"/>
                </a:solidFill>
                <a:latin typeface="Arial Unicode MS" panose="020B0604020202020204" pitchFamily="34" charset="-128"/>
                <a:ea typeface="微软雅黑" panose="020B0503020204020204" pitchFamily="34" charset="-122"/>
              </a:rPr>
              <a:t> 进行</a:t>
            </a:r>
            <a:r>
              <a:rPr lang="en-US" altLang="zh-CN" sz="1200" kern="1200" baseline="0" dirty="0">
                <a:solidFill>
                  <a:srgbClr val="000000"/>
                </a:solidFill>
                <a:latin typeface="Arial Unicode MS" panose="020B0604020202020204" pitchFamily="34" charset="-128"/>
                <a:ea typeface="微软雅黑" panose="020B0503020204020204" pitchFamily="34" charset="-122"/>
              </a:rPr>
              <a:t>debug</a:t>
            </a:r>
            <a:r>
              <a:rPr lang="zh-CN" altLang="en-US" sz="1200" kern="1200" baseline="0" dirty="0">
                <a:solidFill>
                  <a:srgbClr val="000000"/>
                </a:solidFill>
                <a:latin typeface="Arial Unicode MS" panose="020B0604020202020204" pitchFamily="34" charset="-128"/>
                <a:ea typeface="微软雅黑" panose="020B0503020204020204" pitchFamily="34" charset="-122"/>
              </a:rPr>
              <a:t>线程数据的初始化</a:t>
            </a:r>
            <a:endParaRPr lang="en-US" altLang="zh-CN" sz="1200" kern="1200" baseline="0" dirty="0">
              <a:solidFill>
                <a:srgbClr val="000000"/>
              </a:solidFill>
              <a:latin typeface="Arial Unicode MS" panose="020B0604020202020204" pitchFamily="34" charset="-128"/>
              <a:ea typeface="微软雅黑" panose="020B0503020204020204" pitchFamily="34" charset="-122"/>
            </a:endParaRPr>
          </a:p>
          <a:p>
            <a:pPr marL="171450" lvl="0" indent="-171450">
              <a:buFont typeface="Arial" panose="020B0604020202020204" pitchFamily="34" charset="0"/>
              <a:buChar char="•"/>
            </a:pPr>
            <a:r>
              <a:rPr lang="zh-CN" altLang="en-US" sz="1200" kern="1200" baseline="0" dirty="0">
                <a:solidFill>
                  <a:srgbClr val="000000"/>
                </a:solidFill>
                <a:latin typeface="Arial Unicode MS" panose="020B0604020202020204" pitchFamily="34" charset="-128"/>
                <a:ea typeface="微软雅黑" panose="020B0503020204020204" pitchFamily="34" charset="-122"/>
              </a:rPr>
              <a:t>调用</a:t>
            </a:r>
            <a:r>
              <a:rPr lang="en-US" altLang="zh-CN" sz="1200" kern="1200" baseline="0" dirty="0" err="1">
                <a:solidFill>
                  <a:srgbClr val="000000"/>
                </a:solidFill>
                <a:latin typeface="Arial Unicode MS" panose="020B0604020202020204" pitchFamily="34" charset="-128"/>
                <a:ea typeface="微软雅黑" panose="020B0503020204020204" pitchFamily="34" charset="-122"/>
              </a:rPr>
              <a:t>parse_epvq</a:t>
            </a:r>
            <a:r>
              <a:rPr lang="zh-CN" altLang="en-US" sz="1200" kern="1200" baseline="0" dirty="0">
                <a:solidFill>
                  <a:srgbClr val="000000"/>
                </a:solidFill>
                <a:latin typeface="Arial Unicode MS" panose="020B0604020202020204" pitchFamily="34" charset="-128"/>
                <a:ea typeface="微软雅黑" panose="020B0503020204020204" pitchFamily="34" charset="-122"/>
              </a:rPr>
              <a:t>：解析</a:t>
            </a:r>
            <a:r>
              <a:rPr lang="en-US" altLang="zh-CN" sz="1200" kern="1200" baseline="0" dirty="0" err="1">
                <a:solidFill>
                  <a:srgbClr val="000000"/>
                </a:solidFill>
                <a:latin typeface="Arial Unicode MS" panose="020B0604020202020204" pitchFamily="34" charset="-128"/>
                <a:ea typeface="微软雅黑" panose="020B0503020204020204" pitchFamily="34" charset="-122"/>
              </a:rPr>
              <a:t>epvq</a:t>
            </a:r>
            <a:r>
              <a:rPr lang="zh-CN" altLang="en-US" sz="1200" kern="1200" baseline="0" dirty="0">
                <a:solidFill>
                  <a:srgbClr val="000000"/>
                </a:solidFill>
                <a:latin typeface="Arial Unicode MS" panose="020B0604020202020204" pitchFamily="34" charset="-128"/>
                <a:ea typeface="微软雅黑" panose="020B0503020204020204" pitchFamily="34" charset="-122"/>
              </a:rPr>
              <a:t>，评估每个</a:t>
            </a:r>
            <a:r>
              <a:rPr lang="en-US" altLang="zh-CN" sz="1200" kern="1200" baseline="0" dirty="0" err="1">
                <a:solidFill>
                  <a:srgbClr val="000000"/>
                </a:solidFill>
                <a:latin typeface="Arial Unicode MS" panose="020B0604020202020204" pitchFamily="34" charset="-128"/>
                <a:ea typeface="微软雅黑" panose="020B0503020204020204" pitchFamily="34" charset="-122"/>
              </a:rPr>
              <a:t>pv</a:t>
            </a:r>
            <a:r>
              <a:rPr lang="zh-CN" altLang="en-US" sz="1200" kern="1200" baseline="0" dirty="0">
                <a:solidFill>
                  <a:srgbClr val="000000"/>
                </a:solidFill>
                <a:latin typeface="Arial Unicode MS" panose="020B0604020202020204" pitchFamily="34" charset="-128"/>
                <a:ea typeface="微软雅黑" panose="020B0503020204020204" pitchFamily="34" charset="-122"/>
              </a:rPr>
              <a:t>的商业价值</a:t>
            </a:r>
            <a:endParaRPr lang="en-US" altLang="zh-CN" sz="1200" dirty="0"/>
          </a:p>
          <a:p>
            <a:pPr marL="171450" lvl="0" indent="-171450">
              <a:buFont typeface="Arial" panose="020B0604020202020204" pitchFamily="34" charset="0"/>
              <a:buChar char="•"/>
            </a:pPr>
            <a:r>
              <a:rPr lang="zh-CN" altLang="en-US" sz="1200" dirty="0"/>
              <a:t>调用</a:t>
            </a:r>
            <a:r>
              <a:rPr lang="en-US" altLang="zh-CN" sz="1200" dirty="0" err="1"/>
              <a:t>parse_exp_info</a:t>
            </a:r>
            <a:r>
              <a:rPr lang="zh-CN" altLang="en-US" sz="1200" dirty="0"/>
              <a:t>：解析实验参数</a:t>
            </a:r>
            <a:r>
              <a:rPr lang="en" altLang="zh-CN" sz="12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lvlexp</a:t>
            </a:r>
            <a:r>
              <a:rPr lang="en-US" altLang="zh-CN" sz="12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_info</a:t>
            </a:r>
            <a:r>
              <a:rPr lang="zh-CN" altLang="en-US" sz="12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和</a:t>
            </a:r>
            <a:r>
              <a:rPr lang="en-US" altLang="zh-CN" sz="12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ovlexp_info</a:t>
            </a:r>
            <a:r>
              <a:rPr lang="zh-CN" altLang="en-US" sz="1200" dirty="0"/>
              <a:t>并</a:t>
            </a:r>
            <a:r>
              <a:rPr lang="en-US" altLang="zh-CN" sz="1200" dirty="0"/>
              <a:t>merge</a:t>
            </a:r>
            <a:r>
              <a:rPr lang="zh-CN" altLang="en-US" sz="1200" dirty="0"/>
              <a:t>到线程参数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q_ctx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a:t>
            </a:r>
            <a:endParaRPr lang="en-US" altLang="zh-CN" sz="1200" dirty="0"/>
          </a:p>
          <a:p>
            <a:pPr marL="171450" lvl="0" indent="-171450">
              <a:buFont typeface="Arial" panose="020B0604020202020204" pitchFamily="34" charset="0"/>
              <a:buChar char="•"/>
            </a:pPr>
            <a:r>
              <a:rPr lang="zh-CN" altLang="en-US" sz="1200" dirty="0"/>
              <a:t>调用</a:t>
            </a:r>
            <a:r>
              <a:rPr lang="en-US" altLang="zh-CN" sz="1200" dirty="0" err="1"/>
              <a:t>parse_router_info</a:t>
            </a:r>
            <a:r>
              <a:rPr lang="zh-CN" altLang="en-US" sz="1200" dirty="0"/>
              <a:t>：解析透传的</a:t>
            </a:r>
            <a:r>
              <a:rPr lang="en-US" altLang="zh-CN" sz="1200" dirty="0"/>
              <a:t>asp</a:t>
            </a:r>
            <a:r>
              <a:rPr lang="zh-CN" altLang="en-US" sz="1200" dirty="0"/>
              <a:t>信息，获得这次</a:t>
            </a:r>
            <a:r>
              <a:rPr lang="en-US" altLang="zh-CN" sz="1200" dirty="0" err="1"/>
              <a:t>pv</a:t>
            </a:r>
            <a:r>
              <a:rPr lang="zh-CN" altLang="en-US" sz="1200" dirty="0"/>
              <a:t>相关的信息，用户设备信息，以及用户的历史行为</a:t>
            </a:r>
            <a:endParaRPr lang="en-US" altLang="zh-CN"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dirty="0"/>
              <a:t>调用</a:t>
            </a:r>
            <a:r>
              <a:rPr lang="en" altLang="zh-CN" sz="12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parse_aspreq_data</a:t>
            </a:r>
            <a:r>
              <a:rPr lang="zh-CN" altLang="en-US" sz="12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a:t>
            </a:r>
            <a:r>
              <a:rPr lang="zh-CN" altLang="en-US" dirty="0"/>
              <a:t>解析来自上游的信息：</a:t>
            </a:r>
            <a:endParaRPr lang="en-US" altLang="zh-CN" sz="1200" dirty="0"/>
          </a:p>
          <a:p>
            <a:pPr marL="628650" lvl="1" indent="-171450">
              <a:buFont typeface="Arial" panose="020B0604020202020204" pitchFamily="34" charset="0"/>
              <a:buChar char="•"/>
            </a:pP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数据源信息：</a:t>
            </a:r>
            <a:r>
              <a:rPr lang="en-US" altLang="zh-CN" sz="1200" dirty="0">
                <a:solidFill>
                  <a:srgbClr val="000000"/>
                </a:solidFill>
                <a:latin typeface="SimSun" panose="02010600030101010101" pitchFamily="2" charset="-122"/>
                <a:ea typeface="SimSun" panose="02010600030101010101" pitchFamily="2" charset="-122"/>
                <a:cs typeface="宋体" panose="02010600030101010101" pitchFamily="2" charset="-122"/>
              </a:rPr>
              <a:t>gid</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src_id</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req_num</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flow_type</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query_source</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original_query</a:t>
            </a:r>
            <a:endParaRPr lang="en-US" altLang="zh-CN" sz="1200" dirty="0">
              <a:solidFill>
                <a:srgbClr val="000000"/>
              </a:solidFill>
              <a:latin typeface="SimSun" panose="02010600030101010101" pitchFamily="2" charset="-122"/>
              <a:ea typeface="SimSun" panose="02010600030101010101" pitchFamily="2" charset="-122"/>
              <a:cs typeface="宋体" panose="02010600030101010101" pitchFamily="2" charset="-122"/>
            </a:endParaRPr>
          </a:p>
          <a:p>
            <a:pPr marL="628650" lvl="1" indent="-171450">
              <a:buFont typeface="Arial" panose="020B0604020202020204" pitchFamily="34" charset="0"/>
              <a:buChar char="•"/>
            </a:pP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用户基本信息：</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user_id</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baidu_id</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passport_user_id</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cud_id</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device_id</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、位置信息等</a:t>
            </a:r>
            <a:endParaRPr lang="en-US" altLang="zh-CN" sz="1200" dirty="0">
              <a:solidFill>
                <a:srgbClr val="000000"/>
              </a:solidFill>
              <a:latin typeface="SimSun" panose="02010600030101010101" pitchFamily="2" charset="-122"/>
              <a:ea typeface="SimSun" panose="02010600030101010101" pitchFamily="2" charset="-122"/>
              <a:cs typeface="宋体" panose="02010600030101010101" pitchFamily="2" charset="-122"/>
            </a:endParaRPr>
          </a:p>
          <a:p>
            <a:pPr marL="628650" lvl="1" indent="-171450">
              <a:buFont typeface="Arial" panose="020B0604020202020204" pitchFamily="34" charset="0"/>
              <a:buChar char="•"/>
            </a:pP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历史浏览广告相关信息：</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shown_info</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a:t>
            </a:r>
            <a:r>
              <a:rPr lang="en-US" altLang="zh-CN" sz="1200" dirty="0" err="1">
                <a:solidFill>
                  <a:srgbClr val="000000"/>
                </a:solidFill>
                <a:latin typeface="SimSun" panose="02010600030101010101" pitchFamily="2" charset="-122"/>
                <a:ea typeface="SimSun" panose="02010600030101010101" pitchFamily="2" charset="-122"/>
                <a:cs typeface="宋体" panose="02010600030101010101" pitchFamily="2" charset="-122"/>
              </a:rPr>
              <a:t>user_dislike_ad</a:t>
            </a:r>
            <a:r>
              <a:rPr lang="zh-CN" altLang="en-US" sz="1200" dirty="0">
                <a:solidFill>
                  <a:srgbClr val="000000"/>
                </a:solidFill>
                <a:latin typeface="SimSun" panose="02010600030101010101" pitchFamily="2" charset="-122"/>
                <a:ea typeface="SimSun" panose="02010600030101010101" pitchFamily="2" charset="-122"/>
                <a:cs typeface="宋体" panose="02010600030101010101" pitchFamily="2" charset="-122"/>
              </a:rPr>
              <a:t>等（用于频控）</a:t>
            </a:r>
            <a:endParaRPr lang="en-US" altLang="zh-CN" sz="1200" dirty="0"/>
          </a:p>
          <a:p>
            <a:pPr marL="171450" lvl="0" indent="-171450">
              <a:buFont typeface="Arial" panose="020B0604020202020204" pitchFamily="34" charset="0"/>
              <a:buChar char="•"/>
            </a:pPr>
            <a:r>
              <a:rPr lang="zh-CN" altLang="en-US" sz="1200" dirty="0"/>
              <a:t>然后还会计算</a:t>
            </a:r>
            <a:r>
              <a:rPr lang="en-US" altLang="zh-CN" sz="1200" dirty="0" err="1"/>
              <a:t>original_query</a:t>
            </a:r>
            <a:r>
              <a:rPr lang="zh-CN" altLang="en-US" sz="1200" dirty="0"/>
              <a:t>的签名</a:t>
            </a:r>
            <a:r>
              <a:rPr lang="en-US" altLang="zh-CN" sz="1200" dirty="0"/>
              <a:t>,</a:t>
            </a:r>
            <a:r>
              <a:rPr lang="zh-CN" altLang="en-US" sz="1200" dirty="0"/>
              <a:t> 以及查表计算</a:t>
            </a:r>
            <a:r>
              <a:rPr lang="en-US" altLang="zh-CN" sz="1200" dirty="0" err="1"/>
              <a:t>cmatch</a:t>
            </a:r>
            <a:endParaRPr kumimoji="1" lang="en-US" altLang="zh-CN" b="0" dirty="0"/>
          </a:p>
          <a:p>
            <a:pPr marL="171450" lvl="0" indent="-171450">
              <a:buFont typeface="Arial" panose="020B0604020202020204" pitchFamily="34" charset="0"/>
              <a:buChar char="•"/>
            </a:pPr>
            <a:endParaRPr kumimoji="1" lang="en-US" altLang="zh-Han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a:t>
            </a:r>
          </a:p>
          <a:p>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Src_id</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和</a:t>
            </a: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Cmatch</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的关系</a:t>
            </a:r>
            <a:endParaRPr lang="en-US" altLang="zh-CN"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endParaRPr>
          </a:p>
          <a:p>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遍历</a:t>
            </a: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src_info.conf</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，通过</a:t>
            </a:r>
            <a:r>
              <a:rPr lang="en-US" altLang="zh-CN"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&lt;</a:t>
            </a: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src_id</a:t>
            </a:r>
            <a:r>
              <a:rPr lang="en-US" altLang="zh-CN"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 </a:t>
            </a: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is_inner</a:t>
            </a:r>
            <a:r>
              <a:rPr lang="en-US" altLang="zh-CN"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 </a:t>
            </a: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cmatch</a:t>
            </a:r>
            <a:r>
              <a:rPr lang="en-US" altLang="zh-CN"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&gt;</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的映射表解析</a:t>
            </a: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src_id</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对应的</a:t>
            </a: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cmatch_id</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a:t>
            </a:r>
            <a:endParaRPr lang="en-US" altLang="zh-CN"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src_id</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：用于检索端，标记一个广告源。</a:t>
            </a:r>
            <a:r>
              <a:rPr lang="en-US" altLang="zh-CN" sz="1800" kern="1200" baseline="0" dirty="0" err="1">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cmatch</a:t>
            </a:r>
            <a:r>
              <a:rPr lang="zh-CN" altLang="en-US"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：用于业务端，表示广告的匹配类型</a:t>
            </a:r>
            <a:endParaRPr lang="en" altLang="zh-CN" sz="18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endParaRPr>
          </a:p>
          <a:p>
            <a:endParaRPr lang="en" altLang="zh-CN" sz="1800" dirty="0">
              <a:solidFill>
                <a:srgbClr val="000000"/>
              </a:solidFill>
              <a:latin typeface="SimSun" panose="02010600030101010101" pitchFamily="2" charset="-122"/>
              <a:ea typeface="SimSun" panose="02010600030101010101" pitchFamily="2" charset="-122"/>
              <a:cs typeface="宋体" panose="02010600030101010101" pitchFamily="2" charset="-122"/>
            </a:endParaRPr>
          </a:p>
          <a:p>
            <a:endPar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12</a:t>
            </a:fld>
            <a:endParaRPr lang="zh-CN" altLang="en-US"/>
          </a:p>
        </p:txBody>
      </p:sp>
    </p:spTree>
    <p:extLst>
      <p:ext uri="{BB962C8B-B14F-4D97-AF65-F5344CB8AC3E}">
        <p14:creationId xmlns:p14="http://schemas.microsoft.com/office/powerpoint/2010/main" val="48831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用户</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信息获取的第一个模块是</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UmsPM</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UmsPM</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是交互类，作用主要是与</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ums</a:t>
            </a:r>
            <a:r>
              <a:rPr lang="zh-CN" altLang="en-US" dirty="0"/>
              <a:t>信息流内容侧用户信息</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交互，获得用户的</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信息</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ln w="0"/>
                <a:solidFill>
                  <a:schemeClr val="bg1"/>
                </a:solidFill>
                <a:effectLst>
                  <a:outerShdw blurRad="38100" dist="19050" dir="2700000" algn="tl" rotWithShape="0">
                    <a:schemeClr val="dk1">
                      <a:alpha val="40000"/>
                    </a:schemeClr>
                  </a:outerShdw>
                </a:effectLst>
              </a:rPr>
              <a:t>在</a:t>
            </a:r>
            <a:r>
              <a:rPr kumimoji="1" lang="en-US" altLang="zh-CN" sz="1200" b="1" dirty="0" err="1">
                <a:ln w="0"/>
                <a:solidFill>
                  <a:schemeClr val="bg1"/>
                </a:solidFill>
                <a:effectLst>
                  <a:outerShdw blurRad="38100" dist="19050" dir="2700000" algn="tl" rotWithShape="0">
                    <a:schemeClr val="dk1">
                      <a:alpha val="40000"/>
                    </a:schemeClr>
                  </a:outerShdw>
                </a:effectLst>
              </a:rPr>
              <a:t>prepare_request</a:t>
            </a:r>
            <a:r>
              <a:rPr kumimoji="1" lang="zh-CN" altLang="en-US" sz="1200" b="0" i="0" u="none" strike="noStrike" kern="1200" baseline="0" dirty="0">
                <a:ln w="0"/>
                <a:solidFill>
                  <a:schemeClr val="tx1"/>
                </a:solidFill>
                <a:effectLst/>
                <a:latin typeface="Arial Unicode MS" panose="020B0604020202020204" pitchFamily="34" charset="-128"/>
                <a:ea typeface="微软雅黑" panose="020B0503020204020204" pitchFamily="34" charset="-122"/>
                <a:cs typeface="+mn-cs"/>
              </a:rPr>
              <a:t>阶段，</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主要是通过一些数据字段来构造</a:t>
            </a:r>
            <a:r>
              <a:rPr lang="en-US" altLang="zh-CN" dirty="0" err="1">
                <a:effectLst/>
              </a:rPr>
              <a:t>ums_request</a:t>
            </a:r>
            <a:r>
              <a:rPr lang="zh-CN" altLang="en-US" dirty="0">
                <a:effectLst/>
              </a:rPr>
              <a:t>来</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发送请求。</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后面几个用户信息模块的</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prepare_request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ums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类似，也就不再赘述。</a:t>
            </a:r>
            <a:r>
              <a:rPr kumimoji="1"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endParaRPr kumimoji="1"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ln w="0"/>
                <a:solidFill>
                  <a:schemeClr val="bg1"/>
                </a:solidFill>
                <a:effectLst>
                  <a:outerShdw blurRad="38100" dist="19050" dir="2700000" algn="tl" rotWithShape="0">
                    <a:schemeClr val="dk1">
                      <a:alpha val="40000"/>
                    </a:schemeClr>
                  </a:outerShdw>
                </a:effectLst>
              </a:rPr>
              <a:t>在</a:t>
            </a:r>
            <a:r>
              <a:rPr kumimoji="1" lang="en-US" altLang="zh-CN" sz="1200" b="1" dirty="0" err="1">
                <a:ln w="0"/>
                <a:solidFill>
                  <a:schemeClr val="bg1"/>
                </a:solidFill>
                <a:effectLst>
                  <a:outerShdw blurRad="38100" dist="19050" dir="2700000" algn="tl" rotWithShape="0">
                    <a:schemeClr val="dk1">
                      <a:alpha val="40000"/>
                    </a:schemeClr>
                  </a:outerShdw>
                </a:effectLst>
              </a:rPr>
              <a:t>handle_response</a:t>
            </a:r>
            <a:r>
              <a:rPr kumimoji="1" lang="zh-CN" altLang="en-US" sz="1200" b="1" dirty="0">
                <a:ln w="0"/>
                <a:solidFill>
                  <a:schemeClr val="bg1"/>
                </a:solidFill>
                <a:effectLst>
                  <a:outerShdw blurRad="38100" dist="19050" dir="2700000" algn="tl" rotWithShape="0">
                    <a:schemeClr val="dk1">
                      <a:alpha val="40000"/>
                    </a:schemeClr>
                  </a:outerShdw>
                </a:effectLst>
              </a:rPr>
              <a:t>阶段，主要会去解析返回的响应，</a:t>
            </a:r>
            <a:r>
              <a:rPr kumimoji="1" lang="en-US" altLang="zh-CN" sz="1200" b="0" i="0" u="none" strike="noStrike" kern="1200" baseline="0" dirty="0">
                <a:ln w="0"/>
                <a:solidFill>
                  <a:schemeClr val="tx1"/>
                </a:solidFill>
                <a:effectLst/>
                <a:latin typeface="Arial Unicode MS" panose="020B0604020202020204" pitchFamily="34" charset="-128"/>
                <a:ea typeface="微软雅黑" panose="020B0503020204020204" pitchFamily="34" charset="-122"/>
                <a:cs typeface="+mn-cs"/>
              </a:rPr>
              <a:t>ums</a:t>
            </a:r>
            <a:r>
              <a:rPr kumimoji="1" lang="zh-CN" altLang="en-US" sz="1200" b="0" i="0" u="none" strike="noStrike" kern="1200" baseline="0" dirty="0">
                <a:ln w="0"/>
                <a:solidFill>
                  <a:schemeClr val="tx1"/>
                </a:solidFill>
                <a:effectLst/>
                <a:latin typeface="Arial Unicode MS" panose="020B0604020202020204" pitchFamily="34" charset="-128"/>
                <a:ea typeface="微软雅黑" panose="020B0503020204020204" pitchFamily="34" charset="-122"/>
                <a:cs typeface="+mn-cs"/>
              </a:rPr>
              <a:t>主要</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包括用户自然浏览时所产生的</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信息，如长短期的兴趣，一二级分类，视频一二级分类，新闻，</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dislike</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等</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1"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attention_short</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 attentions(</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权重</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时间戳</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)200</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个，</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recent_click</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nid</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时间戳</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)100</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条，</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daily_click</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(30</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天的点击次数</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dislike_attention</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用户不喜欢的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强，用户点击不感兴趣时，点击的具体兴趣点</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lang="en" altLang="zh-CN" sz="1200" b="1"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attention_dislike</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不喜欢的文章的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全部写入，用户点击不感兴趣却没点击任何兴趣点（注：用户强不喜欢的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以及与之强相关的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会在</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attention_short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中移除，弱不感兴趣以及不喜欢</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的弱相关的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会在</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attention_short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权重置</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0</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lang="en" altLang="zh-CN" sz="1200" b="1"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attention_statics</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统计用户</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维度的点展，最近一次点击时的展现数和全局下发次数 （上限</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900</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多）</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13</a:t>
            </a:fld>
            <a:endParaRPr lang="zh-CN" altLang="en-US"/>
          </a:p>
        </p:txBody>
      </p:sp>
    </p:spTree>
    <p:extLst>
      <p:ext uri="{BB962C8B-B14F-4D97-AF65-F5344CB8AC3E}">
        <p14:creationId xmlns:p14="http://schemas.microsoft.com/office/powerpoint/2010/main" val="2777483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接下来是</a:t>
            </a:r>
            <a:r>
              <a:rPr kumimoji="1" lang="en-US" altLang="zh-CN" dirty="0" err="1"/>
              <a:t>uasPM</a:t>
            </a:r>
            <a:r>
              <a:rPr kumimoji="1" lang="zh-CN" altLang="en-US" dirty="0"/>
              <a:t>。</a:t>
            </a: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UasProcessModule</a:t>
            </a:r>
            <a:r>
              <a:rPr kumimoji="1" lang="zh-CN" altLang="en-US" dirty="0"/>
              <a:t>是交互类，作用是与</a:t>
            </a:r>
            <a:r>
              <a:rPr kumimoji="1" lang="en-US" altLang="zh-CN" dirty="0" err="1"/>
              <a:t>uas</a:t>
            </a:r>
            <a:r>
              <a:rPr kumimoji="1" lang="zh-CN" altLang="en-US" dirty="0"/>
              <a:t>（</a:t>
            </a:r>
            <a:r>
              <a:rPr lang="zh-CN" altLang="en-US" dirty="0"/>
              <a:t>大数据部用户画像平台</a:t>
            </a:r>
            <a:r>
              <a:rPr kumimoji="1" lang="zh-CN" altLang="en-US" dirty="0"/>
              <a:t>）进行交互，获取用户自然属性的基本信息、兴趣信息、意图信息以及如行业收入教育等其他信息。</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sym typeface="Calibri"/>
              </a:rPr>
              <a:t>Cuid</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sym typeface="Calibri"/>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sym typeface="Calibri"/>
              </a:rPr>
              <a:t>是用手机唯一标识</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sym typeface="Calibri"/>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sym typeface="Calibri"/>
              </a:rPr>
              <a:t>imei</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sym typeface="Calibri"/>
              </a:rPr>
              <a:t>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sym typeface="Calibri"/>
              </a:rPr>
              <a:t>idfa</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sym typeface="Calibri"/>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sym typeface="Calibri"/>
              </a:rPr>
              <a:t>做的映射。设备维度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sym typeface="Calibri"/>
              </a:rPr>
              <a:t>baiduid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sym typeface="Calibri"/>
              </a:rPr>
              <a:t>是用户唯一标识，用户维度</a:t>
            </a:r>
            <a:endParaRPr kumimoji="1"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b="1" dirty="0" err="1">
                <a:ln w="0"/>
                <a:solidFill>
                  <a:schemeClr val="bg1"/>
                </a:solidFill>
                <a:effectLst>
                  <a:outerShdw blurRad="38100" dist="19050" dir="2700000" algn="tl" rotWithShape="0">
                    <a:schemeClr val="dk1">
                      <a:alpha val="40000"/>
                    </a:schemeClr>
                  </a:outerShdw>
                </a:effectLst>
              </a:rPr>
              <a:t>handle_response</a:t>
            </a:r>
            <a:r>
              <a:rPr kumimoji="1" lang="zh-CN" altLang="en-US" sz="1200" b="1" dirty="0">
                <a:ln w="0"/>
                <a:solidFill>
                  <a:schemeClr val="bg1"/>
                </a:solidFill>
                <a:effectLst>
                  <a:outerShdw blurRad="38100" dist="19050" dir="2700000" algn="tl" rotWithShape="0">
                    <a:schemeClr val="dk1">
                      <a:alpha val="40000"/>
                    </a:schemeClr>
                  </a:outerShdw>
                </a:effectLst>
              </a:rPr>
              <a:t>：填充</a:t>
            </a:r>
            <a:r>
              <a:rPr kumimoji="1" lang="en-US" altLang="zh-CN" sz="1200" b="1" dirty="0" err="1">
                <a:ln w="0"/>
                <a:solidFill>
                  <a:schemeClr val="bg1"/>
                </a:solidFill>
                <a:effectLst>
                  <a:outerShdw blurRad="38100" dist="19050" dir="2700000" algn="tl" rotWithShape="0">
                    <a:schemeClr val="dk1">
                      <a:alpha val="40000"/>
                    </a:schemeClr>
                  </a:outerShdw>
                </a:effectLst>
              </a:rPr>
              <a:t>user_attribute</a:t>
            </a:r>
            <a:r>
              <a:rPr kumimoji="1" lang="zh-CN" altLang="en-US" sz="1200" b="1" dirty="0">
                <a:ln w="0"/>
                <a:solidFill>
                  <a:schemeClr val="bg1"/>
                </a:solidFill>
                <a:effectLst>
                  <a:outerShdw blurRad="38100" dist="19050" dir="2700000" algn="tl" rotWithShape="0">
                    <a:schemeClr val="dk1">
                      <a:alpha val="40000"/>
                    </a:schemeClr>
                  </a:outerShdw>
                </a:effectLst>
              </a:rPr>
              <a:t>和填充</a:t>
            </a:r>
            <a:r>
              <a:rPr kumimoji="1" lang="en-US" altLang="zh-CN" sz="1200" b="1" dirty="0" err="1">
                <a:ln w="0"/>
                <a:solidFill>
                  <a:schemeClr val="bg1"/>
                </a:solidFill>
                <a:effectLst>
                  <a:outerShdw blurRad="38100" dist="19050" dir="2700000" algn="tl" rotWithShape="0">
                    <a:schemeClr val="dk1">
                      <a:alpha val="40000"/>
                    </a:schemeClr>
                  </a:outerShdw>
                </a:effectLst>
              </a:rPr>
              <a:t>upin</a:t>
            </a:r>
            <a:r>
              <a:rPr kumimoji="1" lang="zh-CN" altLang="en-US" sz="1200" b="1" dirty="0">
                <a:ln w="0"/>
                <a:solidFill>
                  <a:schemeClr val="bg1"/>
                </a:solidFill>
                <a:effectLst>
                  <a:outerShdw blurRad="38100" dist="19050" dir="2700000" algn="tl" rotWithShape="0">
                    <a:schemeClr val="dk1">
                      <a:alpha val="40000"/>
                    </a:schemeClr>
                  </a:outerShdw>
                </a:effectLst>
              </a:rPr>
              <a:t>结果</a:t>
            </a:r>
            <a:endParaRPr kumimoji="1"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dirty="0">
                <a:effectLst/>
              </a:rPr>
              <a:t>1. </a:t>
            </a:r>
            <a:r>
              <a:rPr lang="zh-CN" altLang="en-US" dirty="0">
                <a:effectLst/>
              </a:rPr>
              <a:t>按照 </a:t>
            </a:r>
            <a:r>
              <a:rPr lang="en-US" altLang="zh-CN" dirty="0" err="1">
                <a:effectLst/>
              </a:rPr>
              <a:t>user_id</a:t>
            </a:r>
            <a:r>
              <a:rPr lang="en-US" altLang="zh-CN" dirty="0">
                <a:effectLst/>
              </a:rPr>
              <a:t>&gt;</a:t>
            </a:r>
            <a:r>
              <a:rPr lang="en-US" altLang="zh-CN" dirty="0" err="1">
                <a:effectLst/>
              </a:rPr>
              <a:t>cuid</a:t>
            </a:r>
            <a:r>
              <a:rPr lang="en-US" altLang="zh-CN" dirty="0">
                <a:effectLst/>
              </a:rPr>
              <a:t>&gt;</a:t>
            </a:r>
            <a:r>
              <a:rPr lang="en-US" altLang="zh-CN" dirty="0" err="1">
                <a:effectLst/>
              </a:rPr>
              <a:t>baiduid</a:t>
            </a:r>
            <a:r>
              <a:rPr lang="en-US" altLang="zh-CN" dirty="0">
                <a:effectLst/>
              </a:rPr>
              <a:t>&gt;</a:t>
            </a:r>
            <a:r>
              <a:rPr lang="en-US" altLang="zh-CN" dirty="0" err="1">
                <a:effectLst/>
              </a:rPr>
              <a:t>deviceid</a:t>
            </a:r>
            <a:r>
              <a:rPr lang="en-US" altLang="zh-CN" dirty="0">
                <a:effectLst/>
              </a:rPr>
              <a:t>&gt;IDFA&gt;IMEI</a:t>
            </a:r>
            <a:r>
              <a:rPr lang="zh-CN" altLang="en-US" dirty="0">
                <a:effectLst/>
              </a:rPr>
              <a:t>顺序使用返回的</a:t>
            </a:r>
            <a:r>
              <a:rPr lang="en-US" altLang="zh-CN" dirty="0">
                <a:effectLst/>
              </a:rPr>
              <a:t>user attribute</a:t>
            </a:r>
            <a:r>
              <a:rPr lang="zh-CN" altLang="en-US" dirty="0">
                <a:effectLst/>
              </a:rPr>
              <a:t>，其中属性值包含：</a:t>
            </a:r>
          </a:p>
          <a:p>
            <a:pPr marL="628650" lvl="1"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基本信息：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uas_dt_res.update_time</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age_id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gender_id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age_weight</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gender_weight</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query_profile</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兴趣信息：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uas_dt_res.interest</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意图信息：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uas_dt_res.intent</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其他信息：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uas_dt_res.other_attribute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主要是一些社会属性如</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收入水平、所在行业、星座、婚姻状况等</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lvl="0" algn="just"/>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2. </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用</a:t>
            </a:r>
            <a:r>
              <a:rPr lang="en-US" altLang="zh-CN" dirty="0" err="1">
                <a:effectLst/>
              </a:rPr>
              <a:t>uas_dt_res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设置</a:t>
            </a:r>
            <a:r>
              <a:rPr lang="en-US" altLang="zh-CN" dirty="0" err="1">
                <a:effectLst/>
              </a:rPr>
              <a:t>upin_dt_res</a:t>
            </a:r>
            <a:endParaRPr lang="en-US" altLang="zh-CN" dirty="0">
              <a:effectLst/>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a:t>
            </a:r>
          </a:p>
          <a:p>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uas</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1" kern="1200" baseline="0" dirty="0">
                <a:solidFill>
                  <a:schemeClr val="tx1"/>
                </a:solidFill>
                <a:effectLst/>
                <a:latin typeface="Arial Unicode MS" panose="020B0604020202020204" pitchFamily="34" charset="-128"/>
                <a:ea typeface="微软雅黑" panose="020B0503020204020204" pitchFamily="34" charset="-122"/>
                <a:cs typeface="+mn-cs"/>
              </a:rPr>
              <a:t>ums</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kaiwu</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都是用来获取用户画像信息，区别在于：</a:t>
            </a:r>
            <a:endParaRPr lang="zh-CN" altLang="en-US" dirty="0">
              <a:effectLst/>
            </a:endParaRPr>
          </a:p>
          <a:p>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主要是基于用户的</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session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挖掘的短期行为和兴趣，比如</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8</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小时内的历史点击、浏览行为等</a:t>
            </a:r>
          </a:p>
          <a:p>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kaiwu</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主要是挖掘用户的长期行为和兴趣，比如</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30</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天内的历史</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等，获取相似人群以及用户的兴趣点，主要是为了</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推荐做准备</a:t>
            </a:r>
          </a:p>
          <a:p>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ums</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挖掘的是用户的</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信息，用于触发</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【17</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年出现</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attention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是怎么做的？</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uas</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主要包括</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age</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gender_id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query_profile</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用户历史的</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dt_interest_vector</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weight)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、意图信息</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intent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type</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weight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update_time</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word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other_attribute</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trade_id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行业、</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income_id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收入、</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constellation_id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星座、</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dt_applist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应用列表等、</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stage_id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人生阶段</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等信息</a:t>
            </a:r>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effectLst/>
              </a:rPr>
            </a:br>
            <a:r>
              <a:rPr lang="en-US" altLang="zh-CN" sz="1200" kern="1200" baseline="0" dirty="0">
                <a:solidFill>
                  <a:srgbClr val="000000"/>
                </a:solidFill>
                <a:latin typeface="Arial Unicode MS" panose="020B0604020202020204" pitchFamily="34" charset="-128"/>
                <a:ea typeface="微软雅黑" panose="020B0503020204020204" pitchFamily="34" charset="-122"/>
                <a:cs typeface="宋体" panose="02010600030101010101" pitchFamily="2" charset="-122"/>
              </a:rPr>
              <a:t>——————————————————————————————</a:t>
            </a:r>
          </a:p>
          <a:p>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kaiwu</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区别（都是查询的</a:t>
            </a:r>
            <a:r>
              <a:rPr lang="en-US" altLang="zh-CN" sz="1200" b="1"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dirty="0">
              <a:effectLst/>
            </a:endParaRPr>
          </a:p>
          <a:p>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负责</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session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短期兴趣，</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kaiwu</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负责用户长期行为兴趣</a:t>
            </a: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数据源不同：</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kaiwu</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的数据源是百度外网，</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的数据源是百度内网</a:t>
            </a: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权重不同：</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拿到的兴趣点的权重较高</a:t>
            </a:r>
            <a:endParaRPr lang="en-US" altLang="zh-CN" dirty="0">
              <a:effectLst/>
            </a:endParaRPr>
          </a:p>
          <a:p>
            <a:pPr lvl="1"/>
            <a:endParaRPr lang="zh-CN" alt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14</a:t>
            </a:fld>
            <a:endParaRPr lang="zh-CN" altLang="en-US"/>
          </a:p>
        </p:txBody>
      </p:sp>
    </p:spTree>
    <p:extLst>
      <p:ext uri="{BB962C8B-B14F-4D97-AF65-F5344CB8AC3E}">
        <p14:creationId xmlns:p14="http://schemas.microsoft.com/office/powerpoint/2010/main" val="253272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接下来是</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IntentServiceProcessModule</a:t>
            </a:r>
            <a:r>
              <a:rPr lang="zh-CN" altLang="en" sz="1200" b="1" i="0" kern="1200" baseline="0" dirty="0">
                <a:solidFill>
                  <a:schemeClr val="tx1"/>
                </a:solidFill>
                <a:effectLst/>
                <a:latin typeface="Arial Unicode MS" panose="020B0604020202020204" pitchFamily="34" charset="-128"/>
                <a:ea typeface="微软雅黑" panose="020B0503020204020204" pitchFamily="34" charset="-122"/>
                <a:cs typeface="+mn-cs"/>
              </a:rPr>
              <a:t>模块</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，主要请求了意图中台，获取行为序列，用户画像，历史位置信息，商业标签，商业意图等</a:t>
            </a:r>
            <a:endPar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15</a:t>
            </a:fld>
            <a:endParaRPr lang="zh-CN" altLang="en-US"/>
          </a:p>
        </p:txBody>
      </p:sp>
    </p:spTree>
    <p:extLst>
      <p:ext uri="{BB962C8B-B14F-4D97-AF65-F5344CB8AC3E}">
        <p14:creationId xmlns:p14="http://schemas.microsoft.com/office/powerpoint/2010/main" val="2645457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UserCenterProcessModule</a:t>
            </a:r>
            <a:r>
              <a:rPr kumimoji="1" lang="zh-CN" altLang="en-US" dirty="0"/>
              <a:t>与</a:t>
            </a:r>
            <a:r>
              <a:rPr kumimoji="1" lang="en-US" altLang="zh-CN" dirty="0" err="1"/>
              <a:t>usercenter</a:t>
            </a:r>
            <a:r>
              <a:rPr kumimoji="1" lang="zh-CN" altLang="en-US" dirty="0"/>
              <a:t>交互，获取用户的历史行为信息，用于频控</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prepare</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_request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设置请求信息，</a:t>
            </a:r>
            <a:r>
              <a:rPr kumimoji="1" lang="zh-CN" altLang="en-US" dirty="0"/>
              <a:t>根据</a:t>
            </a:r>
            <a:r>
              <a:rPr kumimoji="1" lang="en-US" altLang="zh-CN" dirty="0" err="1"/>
              <a:t>src_info_conf</a:t>
            </a:r>
            <a:r>
              <a:rPr kumimoji="1" lang="zh-CN" altLang="en-US" dirty="0"/>
              <a:t>来设置请求信息的</a:t>
            </a:r>
            <a:r>
              <a:rPr kumimoji="1" lang="en-US" altLang="zh-CN" dirty="0" err="1"/>
              <a:t>cmd</a:t>
            </a:r>
            <a:r>
              <a:rPr kumimoji="1" lang="zh-CN" altLang="en-US" dirty="0"/>
              <a:t>、</a:t>
            </a:r>
            <a:r>
              <a:rPr kumimoji="1" lang="en-US" altLang="zh-CN" dirty="0" err="1"/>
              <a:t>flowtype</a:t>
            </a:r>
            <a:r>
              <a:rPr kumimoji="1" lang="zh-CN" altLang="en-US" dirty="0"/>
              <a:t>，然后设置</a:t>
            </a:r>
            <a:r>
              <a:rPr kumimoji="1" lang="en-US" altLang="zh-CN" dirty="0" err="1"/>
              <a:t>cuid</a:t>
            </a:r>
            <a:r>
              <a:rPr kumimoji="1" lang="zh-CN" altLang="en-US" dirty="0"/>
              <a:t>、</a:t>
            </a:r>
            <a:r>
              <a:rPr kumimoji="1" lang="en-US" altLang="zh-CN" dirty="0" err="1"/>
              <a:t>baiduid</a:t>
            </a:r>
            <a:r>
              <a:rPr kumimoji="1" lang="zh-CN" altLang="en-US" dirty="0"/>
              <a:t>、</a:t>
            </a:r>
            <a:r>
              <a:rPr kumimoji="1" lang="en-US" altLang="zh-CN" dirty="0" err="1"/>
              <a:t>device_id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，用于请求</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usercenter</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来获得用户信息。</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handle_response</a:t>
            </a:r>
            <a:r>
              <a:rPr kumimoji="1" lang="zh-CN" altLang="en-US" dirty="0"/>
              <a:t>首先解析返回的历史曝光广告序列，之后利用这些信息进行频控。</a:t>
            </a:r>
            <a:endParaRPr kumimoji="1" lang="en-US" altLang="zh-CN" dirty="0"/>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频控信息：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freq_session</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解析存放至</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这里主要是添加了</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adv</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subject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频控数据</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交互，获取：</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shoubai_mt_profile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long_status_profile</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填充各种频控信息：</a:t>
            </a:r>
          </a:p>
          <a:p>
            <a:pPr lvl="1"/>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fill_dedup_set_prepare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expose_duration</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eshow_ratio</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expose_slot_duration</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scroll_info</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lvl="1"/>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fill_dedup_set</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填充不同粒度的频控数据</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t>填充频控信息并统计去重集合，维度包括：每个数据源下、每个产品线下、每个广告，在符合频控策略的条件下</a:t>
            </a:r>
            <a:r>
              <a:rPr kumimoji="1" lang="en" altLang="zh-CN" sz="1200" dirty="0" err="1"/>
              <a:t>winfoid</a:t>
            </a:r>
            <a:r>
              <a:rPr kumimoji="1" lang="zh-CN" altLang="en-US" sz="1200" dirty="0"/>
              <a:t>、</a:t>
            </a:r>
            <a:r>
              <a:rPr kumimoji="1" lang="en-US" altLang="zh-CN" sz="1200" dirty="0" err="1"/>
              <a:t>ideaid</a:t>
            </a:r>
            <a:r>
              <a:rPr kumimoji="1" lang="zh-CN" altLang="en-US" sz="1200" dirty="0"/>
              <a:t>、</a:t>
            </a:r>
            <a:r>
              <a:rPr kumimoji="1" lang="en-US" altLang="zh-CN" sz="1200" dirty="0" err="1"/>
              <a:t>planid</a:t>
            </a:r>
            <a:r>
              <a:rPr kumimoji="1" lang="zh-CN" altLang="en-US" sz="1200" dirty="0"/>
              <a:t>、</a:t>
            </a:r>
            <a:r>
              <a:rPr kumimoji="1" lang="en-US" altLang="zh-CN" sz="1200" dirty="0" err="1"/>
              <a:t>userid</a:t>
            </a:r>
            <a:r>
              <a:rPr kumimoji="1" lang="zh-CN" altLang="en-US" sz="1200" dirty="0"/>
              <a:t>、</a:t>
            </a:r>
            <a:r>
              <a:rPr kumimoji="1" lang="en" altLang="zh-CN" sz="1200" dirty="0"/>
              <a:t> </a:t>
            </a:r>
            <a:r>
              <a:rPr kumimoji="1" lang="en" altLang="zh-CN" sz="1200" dirty="0" err="1"/>
              <a:t>richq_userid</a:t>
            </a:r>
            <a:r>
              <a:rPr kumimoji="1" lang="zh-CN" altLang="en-US" sz="1200" dirty="0"/>
              <a:t>、</a:t>
            </a:r>
            <a:r>
              <a:rPr kumimoji="1" lang="en-US" altLang="zh-CN" sz="1200" dirty="0"/>
              <a:t>trade2</a:t>
            </a:r>
            <a:r>
              <a:rPr kumimoji="1" lang="zh-CN" altLang="en-US" sz="1200" dirty="0"/>
              <a:t>、</a:t>
            </a:r>
            <a:r>
              <a:rPr kumimoji="1" lang="en-US" altLang="zh-CN" sz="1200" dirty="0"/>
              <a:t>title</a:t>
            </a:r>
            <a:r>
              <a:rPr kumimoji="1" lang="zh-CN" altLang="en-US" sz="1200" dirty="0"/>
              <a:t>、</a:t>
            </a:r>
            <a:r>
              <a:rPr kumimoji="1" lang="en-US" altLang="zh-CN" sz="1200" dirty="0"/>
              <a:t>subject</a:t>
            </a:r>
            <a:r>
              <a:rPr kumimoji="1" lang="zh-CN" altLang="en-US" sz="1200" dirty="0"/>
              <a:t>、</a:t>
            </a:r>
            <a:r>
              <a:rPr kumimoji="1" lang="en-US" altLang="zh-CN" sz="1200" dirty="0"/>
              <a:t>brand</a:t>
            </a:r>
            <a:r>
              <a:rPr kumimoji="1" lang="zh-CN" altLang="en-US" sz="1200" dirty="0"/>
              <a:t>、</a:t>
            </a:r>
            <a:r>
              <a:rPr kumimoji="1" lang="en" altLang="zh-CN" sz="1200" dirty="0"/>
              <a:t> </a:t>
            </a:r>
            <a:r>
              <a:rPr kumimoji="1" lang="en" altLang="zh-CN" sz="1200" dirty="0" err="1"/>
              <a:t>richq_brand</a:t>
            </a:r>
            <a:r>
              <a:rPr kumimoji="1" lang="zh-CN" altLang="en-US" sz="1200" dirty="0"/>
              <a:t>，不同</a:t>
            </a:r>
            <a:r>
              <a:rPr kumimoji="1" lang="en-US" altLang="zh-CN" sz="1200" dirty="0" err="1"/>
              <a:t>matchtype</a:t>
            </a:r>
            <a:r>
              <a:rPr kumimoji="1" lang="zh-CN" altLang="en-US" sz="1200" dirty="0"/>
              <a:t>下</a:t>
            </a:r>
            <a:r>
              <a:rPr kumimoji="1" lang="en-US" altLang="zh-CN" sz="1200" dirty="0"/>
              <a:t>word</a:t>
            </a:r>
            <a:r>
              <a:rPr kumimoji="1" lang="zh-CN" altLang="en-US" sz="1200" dirty="0"/>
              <a:t>、</a:t>
            </a:r>
            <a:r>
              <a:rPr kumimoji="1" lang="en-US" altLang="zh-CN" sz="1200" dirty="0"/>
              <a:t>title</a:t>
            </a:r>
            <a:r>
              <a:rPr kumimoji="1" lang="zh-CN" altLang="en-US" sz="1200" dirty="0"/>
              <a:t>。</a:t>
            </a: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频控信息：来源是从</a:t>
            </a:r>
            <a:r>
              <a:rPr kumimoji="1" lang="en-US" altLang="zh-CN" dirty="0" err="1"/>
              <a:t>asplog</a:t>
            </a:r>
            <a:r>
              <a:rPr kumimoji="1" lang="zh-CN" altLang="en-US" dirty="0"/>
              <a:t>解析获取，频控信息类型分为</a:t>
            </a:r>
            <a:r>
              <a:rPr kumimoji="1" lang="en-US" altLang="zh-CN" dirty="0"/>
              <a:t>10</a:t>
            </a:r>
            <a:r>
              <a:rPr kumimoji="1" lang="zh-CN" altLang="en-US" dirty="0"/>
              <a:t>次</a:t>
            </a:r>
            <a:r>
              <a:rPr kumimoji="1" lang="en-US" altLang="zh-CN" dirty="0" err="1"/>
              <a:t>pv</a:t>
            </a:r>
            <a:r>
              <a:rPr kumimoji="1" lang="en-US" altLang="zh-CN" dirty="0"/>
              <a:t>(</a:t>
            </a:r>
            <a:r>
              <a:rPr kumimoji="1" lang="en-US" altLang="zh-CN" dirty="0" err="1"/>
              <a:t>shown_info</a:t>
            </a:r>
            <a:r>
              <a:rPr kumimoji="1" lang="en-US" altLang="zh-CN" dirty="0"/>
              <a:t>)</a:t>
            </a:r>
            <a:r>
              <a:rPr kumimoji="1" lang="zh-CN" altLang="en-US" dirty="0"/>
              <a:t>和</a:t>
            </a:r>
            <a:r>
              <a:rPr kumimoji="1" lang="en-US" altLang="zh-CN" dirty="0"/>
              <a:t>8</a:t>
            </a:r>
            <a:r>
              <a:rPr kumimoji="1" lang="zh-CN" altLang="en-US" dirty="0"/>
              <a:t>小时</a:t>
            </a:r>
            <a:r>
              <a:rPr kumimoji="1" lang="en-US" altLang="zh-CN" dirty="0"/>
              <a:t>(</a:t>
            </a:r>
            <a:r>
              <a:rPr kumimoji="1" lang="en-US" altLang="zh-CN" dirty="0" err="1"/>
              <a:t>usercenter</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频控周期的控制在</a:t>
            </a:r>
            <a:r>
              <a:rPr lang="en" altLang="zh-CN" b="0" dirty="0">
                <a:hlinkClick r:id="rId3"/>
              </a:rPr>
              <a:t>freq_control.conf</a:t>
            </a:r>
            <a:endParaRPr lang="en"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0" dirty="0"/>
              <a:t>随机频控时间跨度的都已经失效</a:t>
            </a:r>
            <a:endParaRPr kumimoji="1"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0" dirty="0"/>
              <a:t>近期：</a:t>
            </a:r>
            <a:r>
              <a:rPr kumimoji="1" lang="en-US" altLang="zh-CN" b="0" dirty="0" err="1"/>
              <a:t>true_view</a:t>
            </a:r>
            <a:r>
              <a:rPr kumimoji="1" lang="zh-CN" altLang="en-US" b="0" dirty="0"/>
              <a:t>频控</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p>
          <a:p>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1</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usercent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e</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频控信息有什么区别？答：</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usercenter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中的频控逻辑是从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中迁移过来的，目前大部分（包括手百、好看、联盟）的频控都是在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usercenter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生效的，只有一小部分（</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wap</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还在走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的频控逻辑。这里代码也写了</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user center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的返回解析时候会直接填充</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的频控信息。</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0" i="0" dirty="0">
                <a:effectLst/>
                <a:latin typeface="Helvetica Neue"/>
                <a:ea typeface="Helvetica Neue"/>
                <a:cs typeface="Helvetica Neue"/>
                <a:sym typeface="Helvetica Neue"/>
              </a:rPr>
              <a:t>2</a:t>
            </a:r>
            <a:r>
              <a:rPr lang="zh-CN" altLang="en-US" sz="1200" b="0" i="0" dirty="0">
                <a:effectLst/>
                <a:latin typeface="Helvetica Neue"/>
                <a:ea typeface="Helvetica Neue"/>
                <a:cs typeface="Helvetica Neue"/>
                <a:sym typeface="Helvetica Neue"/>
              </a:rPr>
              <a:t>、与</a:t>
            </a:r>
            <a:r>
              <a:rPr lang="en-US" altLang="zh-CN" sz="1200" b="0" i="0" dirty="0" err="1">
                <a:effectLst/>
                <a:latin typeface="Helvetica Neue"/>
                <a:ea typeface="Helvetica Neue"/>
                <a:cs typeface="Helvetica Neue"/>
                <a:sym typeface="Helvetica Neue"/>
              </a:rPr>
              <a:t>shown_info</a:t>
            </a:r>
            <a:r>
              <a:rPr lang="zh-CN" altLang="en-US" sz="1200" b="0" i="0" dirty="0">
                <a:effectLst/>
                <a:latin typeface="Helvetica Neue"/>
                <a:ea typeface="Helvetica Neue"/>
                <a:cs typeface="Helvetica Neue"/>
                <a:sym typeface="Helvetica Neue"/>
              </a:rPr>
              <a:t>的区别：</a:t>
            </a:r>
            <a:endParaRPr lang="en-US" altLang="zh-CN" sz="1200" b="0" i="0" dirty="0">
              <a:effectLst/>
              <a:latin typeface="Helvetica Neue"/>
              <a:ea typeface="Helvetica Neue"/>
              <a:cs typeface="Helvetica Neue"/>
              <a:sym typeface="Helvetica Neue"/>
            </a:endParaRPr>
          </a:p>
          <a:p>
            <a:pPr marL="228600" indent="-228600">
              <a:buFont typeface="+mj-lt"/>
              <a:buAutoNum type="arabicPeriod"/>
            </a:pPr>
            <a:r>
              <a:rPr lang="zh-CN" altLang="en-US" sz="1200" b="0" i="0" dirty="0">
                <a:effectLst/>
                <a:latin typeface="Helvetica Neue"/>
                <a:ea typeface="Helvetica Neue"/>
                <a:cs typeface="Helvetica Neue"/>
                <a:sym typeface="Helvetica Neue"/>
              </a:rPr>
              <a:t>时间粒度不同，</a:t>
            </a:r>
            <a:r>
              <a:rPr lang="en-US" altLang="zh-CN" sz="1200" b="0" i="0" dirty="0" err="1">
                <a:effectLst/>
                <a:latin typeface="Helvetica Neue"/>
                <a:ea typeface="Helvetica Neue"/>
                <a:cs typeface="Helvetica Neue"/>
                <a:sym typeface="Helvetica Neue"/>
              </a:rPr>
              <a:t>shown_info</a:t>
            </a:r>
            <a:r>
              <a:rPr lang="zh-CN" altLang="en-US" sz="1200" b="0" i="0" dirty="0">
                <a:effectLst/>
                <a:latin typeface="Helvetica Neue"/>
                <a:ea typeface="Helvetica Neue"/>
                <a:cs typeface="Helvetica Neue"/>
                <a:sym typeface="Helvetica Neue"/>
              </a:rPr>
              <a:t>是</a:t>
            </a:r>
            <a:r>
              <a:rPr lang="en-US" altLang="zh-CN" sz="1200" b="0" i="0" dirty="0">
                <a:effectLst/>
                <a:latin typeface="Helvetica Neue"/>
                <a:ea typeface="Helvetica Neue"/>
                <a:cs typeface="Helvetica Neue"/>
                <a:sym typeface="Helvetica Neue"/>
              </a:rPr>
              <a:t>24</a:t>
            </a:r>
            <a:r>
              <a:rPr lang="zh-CN" altLang="en-US" sz="1200" b="0" i="0" dirty="0">
                <a:effectLst/>
                <a:latin typeface="Helvetica Neue"/>
                <a:ea typeface="Helvetica Neue"/>
                <a:cs typeface="Helvetica Neue"/>
                <a:sym typeface="Helvetica Neue"/>
              </a:rPr>
              <a:t>小时的</a:t>
            </a:r>
            <a:r>
              <a:rPr lang="en-US" altLang="zh-CN" sz="1200" b="0" i="0" dirty="0">
                <a:effectLst/>
                <a:latin typeface="Helvetica Neue"/>
                <a:ea typeface="Helvetica Neue"/>
                <a:cs typeface="Helvetica Neue"/>
                <a:sym typeface="Helvetica Neue"/>
              </a:rPr>
              <a:t>,</a:t>
            </a:r>
            <a:r>
              <a:rPr lang="en-US" altLang="zh-CN" sz="1200" b="0" i="0" dirty="0" err="1">
                <a:effectLst/>
                <a:latin typeface="Helvetica Neue"/>
                <a:ea typeface="Helvetica Neue"/>
                <a:cs typeface="Helvetica Neue"/>
                <a:sym typeface="Helvetica Neue"/>
              </a:rPr>
              <a:t>usercenter</a:t>
            </a:r>
            <a:r>
              <a:rPr lang="zh-CN" altLang="en-US" sz="1200" b="0" i="0" dirty="0">
                <a:effectLst/>
                <a:latin typeface="Helvetica Neue"/>
                <a:ea typeface="Helvetica Neue"/>
                <a:cs typeface="Helvetica Neue"/>
                <a:sym typeface="Helvetica Neue"/>
              </a:rPr>
              <a:t>是</a:t>
            </a:r>
            <a:r>
              <a:rPr lang="en-US" altLang="zh-CN" sz="1200" b="0" i="0" dirty="0">
                <a:effectLst/>
                <a:latin typeface="Helvetica Neue"/>
                <a:ea typeface="Helvetica Neue"/>
                <a:cs typeface="Helvetica Neue"/>
                <a:sym typeface="Helvetica Neue"/>
              </a:rPr>
              <a:t>8</a:t>
            </a:r>
            <a:r>
              <a:rPr lang="zh-CN" altLang="en-US" sz="1200" b="0" i="0" dirty="0">
                <a:effectLst/>
                <a:latin typeface="Helvetica Neue"/>
                <a:ea typeface="Helvetica Neue"/>
                <a:cs typeface="Helvetica Neue"/>
                <a:sym typeface="Helvetica Neue"/>
              </a:rPr>
              <a:t>小时</a:t>
            </a:r>
            <a:endParaRPr lang="en-US" altLang="zh-CN" sz="1200" b="0" i="0" dirty="0">
              <a:effectLst/>
              <a:latin typeface="Helvetica Neue"/>
              <a:ea typeface="Helvetica Neue"/>
              <a:cs typeface="Helvetica Neue"/>
              <a:sym typeface="Helvetica Neue"/>
            </a:endParaRPr>
          </a:p>
          <a:p>
            <a:pPr marL="228600" indent="-228600">
              <a:buFont typeface="+mj-lt"/>
              <a:buAutoNum type="arabicPeriod"/>
            </a:pPr>
            <a:r>
              <a:rPr lang="en-US" altLang="zh-CN" sz="1200" b="0" i="0" dirty="0" err="1">
                <a:effectLst/>
                <a:latin typeface="Helvetica Neue"/>
                <a:ea typeface="Helvetica Neue"/>
                <a:cs typeface="Helvetica Neue"/>
                <a:sym typeface="Helvetica Neue"/>
              </a:rPr>
              <a:t>usercenter</a:t>
            </a:r>
            <a:r>
              <a:rPr lang="zh-CN" altLang="en-US" sz="1200" b="0" i="0" dirty="0">
                <a:effectLst/>
                <a:latin typeface="Helvetica Neue"/>
                <a:ea typeface="Helvetica Neue"/>
                <a:cs typeface="Helvetica Neue"/>
                <a:sym typeface="Helvetica Neue"/>
              </a:rPr>
              <a:t>是曝光数据，</a:t>
            </a:r>
            <a:r>
              <a:rPr lang="en-US" altLang="zh-CN" sz="1200" b="0" i="0" dirty="0" err="1">
                <a:effectLst/>
                <a:latin typeface="Helvetica Neue"/>
                <a:ea typeface="Helvetica Neue"/>
                <a:cs typeface="Helvetica Neue"/>
                <a:sym typeface="Helvetica Neue"/>
              </a:rPr>
              <a:t>shown_info</a:t>
            </a:r>
            <a:r>
              <a:rPr lang="zh-CN" altLang="en-US" sz="1200" b="0" i="0" dirty="0">
                <a:effectLst/>
                <a:latin typeface="Helvetica Neue"/>
                <a:ea typeface="Helvetica Neue"/>
                <a:cs typeface="Helvetica Neue"/>
                <a:sym typeface="Helvetica Neue"/>
              </a:rPr>
              <a:t>是</a:t>
            </a:r>
            <a:r>
              <a:rPr lang="en-US" altLang="zh-CN" sz="1200" b="0" i="0" dirty="0" err="1">
                <a:effectLst/>
                <a:latin typeface="Helvetica Neue"/>
                <a:ea typeface="Helvetica Neue"/>
                <a:cs typeface="Helvetica Neue"/>
                <a:sym typeface="Helvetica Neue"/>
              </a:rPr>
              <a:t>pv</a:t>
            </a:r>
            <a:r>
              <a:rPr lang="zh-CN" altLang="en-US" sz="1200" b="0" i="0" dirty="0">
                <a:effectLst/>
                <a:latin typeface="Helvetica Neue"/>
                <a:ea typeface="Helvetica Neue"/>
                <a:cs typeface="Helvetica Neue"/>
                <a:sym typeface="Helvetica Neue"/>
              </a:rPr>
              <a:t>的检索数据</a:t>
            </a:r>
            <a:endParaRPr lang="zh-CN" altLang="en-US"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16</a:t>
            </a:fld>
            <a:endParaRPr lang="zh-CN" altLang="en-US"/>
          </a:p>
        </p:txBody>
      </p:sp>
    </p:spTree>
    <p:extLst>
      <p:ext uri="{BB962C8B-B14F-4D97-AF65-F5344CB8AC3E}">
        <p14:creationId xmlns:p14="http://schemas.microsoft.com/office/powerpoint/2010/main" val="3435888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t>最后是</a:t>
            </a:r>
            <a:r>
              <a:rPr kumimoji="1" lang="en-US" altLang="zh-CN" b="1" dirty="0" err="1"/>
              <a:t>UpinPM</a:t>
            </a:r>
            <a:r>
              <a:rPr kumimoji="1" lang="zh-CN" altLang="en-US" b="1" dirty="0"/>
              <a:t>，</a:t>
            </a:r>
            <a:r>
              <a:rPr kumimoji="1" lang="en-US" altLang="zh-CN" b="1" dirty="0" err="1"/>
              <a:t>UPinPM</a:t>
            </a:r>
            <a:r>
              <a:rPr kumimoji="1" lang="zh-CN" altLang="en-US" b="1" dirty="0"/>
              <a:t>是交互类，作用是访问</a:t>
            </a:r>
            <a:r>
              <a:rPr kumimoji="1" lang="en-US" altLang="zh-CN" b="1" dirty="0" err="1"/>
              <a:t>upin</a:t>
            </a:r>
            <a:r>
              <a:rPr lang="zh-CN" altLang="en-US" dirty="0"/>
              <a:t>凤巢用户画像平台，</a:t>
            </a:r>
            <a:r>
              <a:rPr kumimoji="1" lang="zh-CN" altLang="en-US" b="0" dirty="0"/>
              <a:t>获取用户历史搜索浏览信息、历史广告触发信息、短期兴趣等。</a:t>
            </a:r>
            <a:endParaRPr kumimoji="1"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handle_response</a:t>
            </a:r>
            <a:r>
              <a:rPr kumimoji="1" lang="zh-CN" altLang="en-US" dirty="0"/>
              <a:t>解析返回的用户属性信息和兴趣、搜索数据、历史广告触发信息</a:t>
            </a:r>
            <a:endParaRPr kumimoji="1" lang="en-US" altLang="zh-CN" dirty="0"/>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parse_session_info</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lvl="1"/>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parse_wise_dt_attr_info</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基础信息，优先级</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uas</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&gt;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upin</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lvl="1"/>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search_session_info</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在凤巢的历史搜索记录，包括搜索的扩展信息</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lvl="1"/>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parse_asplog_session_info_config</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解析</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asplog</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中近期的广告点击信息</a:t>
            </a:r>
          </a:p>
          <a:p>
            <a:pPr lvl="1"/>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如果是</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wise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a:t>
            </a:r>
          </a:p>
          <a:p>
            <a:pPr lvl="2"/>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parse_region_info</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解析粗略位置信息</a:t>
            </a:r>
          </a:p>
          <a:p>
            <a:pPr lvl="2"/>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get_locations_from_ugate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解析</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IP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定位信息、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cuid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常驻点、</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cookie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常驻点</a:t>
            </a:r>
          </a:p>
          <a:p>
            <a:pPr lvl="2"/>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get_gs_wise_multi_preq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对</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进行解码，去除非法字符</a:t>
            </a:r>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fill_dedup_set</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解析频控信息，根据不同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mining_type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src_id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对应的</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freq_control</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配置信息分粒度调整频控力度，这里主要获取了频控力度相关的配置信息</a:t>
            </a:r>
          </a:p>
          <a:p>
            <a:endPar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17</a:t>
            </a:fld>
            <a:endParaRPr lang="zh-CN" altLang="en-US"/>
          </a:p>
        </p:txBody>
      </p:sp>
    </p:spTree>
    <p:extLst>
      <p:ext uri="{BB962C8B-B14F-4D97-AF65-F5344CB8AC3E}">
        <p14:creationId xmlns:p14="http://schemas.microsoft.com/office/powerpoint/2010/main" val="3874283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在触发部分，是通过上一个</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phase</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中获得的用户信息去请求金门，获取用户意图列表，即推荐</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kumimoji="1" lang="en-US" altLang="zh-CN" sz="120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200" dirty="0">
                <a:solidFill>
                  <a:srgbClr val="FF0000"/>
                </a:solidFill>
              </a:rPr>
              <a:t>金门进行排序的依据还是观星，具体的</a:t>
            </a:r>
            <a:r>
              <a:rPr kumimoji="1" lang="en-US" altLang="zh-CN" sz="1200" dirty="0">
                <a:solidFill>
                  <a:srgbClr val="FF0000"/>
                </a:solidFill>
              </a:rPr>
              <a:t>q</a:t>
            </a:r>
            <a:r>
              <a:rPr kumimoji="1" lang="zh-CN" altLang="en-US" sz="1200" dirty="0">
                <a:solidFill>
                  <a:srgbClr val="FF0000"/>
                </a:solidFill>
              </a:rPr>
              <a:t>值为以下几种：</a:t>
            </a:r>
            <a:endParaRPr kumimoji="1" lang="en-US" altLang="zh-CN" sz="120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1200" b="1" dirty="0" err="1">
                <a:solidFill>
                  <a:srgbClr val="FF0000"/>
                </a:solidFill>
              </a:rPr>
              <a:t>intentq</a:t>
            </a:r>
            <a:r>
              <a:rPr kumimoji="1" lang="en-US" altLang="zh-CN" sz="1200" b="1" dirty="0">
                <a:solidFill>
                  <a:srgbClr val="FF0000"/>
                </a:solidFill>
              </a:rPr>
              <a:t>:</a:t>
            </a:r>
            <a:r>
              <a:rPr lang="zh-CN" altLang="en-US"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表示用户和</a:t>
            </a:r>
            <a:r>
              <a:rPr lang="en" altLang="zh-CN"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的相关性，用于</a:t>
            </a:r>
            <a:r>
              <a:rPr lang="en" altLang="zh-CN"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排序和截断</a:t>
            </a:r>
            <a:endParaRPr lang="en-US" altLang="zh-CN"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 altLang="zh-CN" sz="1200" b="1"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Deepintentq</a:t>
            </a:r>
            <a:r>
              <a:rPr lang="zh-CN" altLang="en-US"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：基于</a:t>
            </a:r>
            <a:r>
              <a:rPr lang="en-US" altLang="zh-CN" sz="1200" b="1"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dnn</a:t>
            </a:r>
            <a:r>
              <a:rPr lang="zh-CN" altLang="en-US"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US" altLang="zh-CN" sz="1200" b="1"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intentq</a:t>
            </a:r>
            <a:endParaRPr lang="en-US" altLang="zh-CN"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1200" b="1" dirty="0" err="1">
                <a:solidFill>
                  <a:srgbClr val="FF0000"/>
                </a:solidFill>
              </a:rPr>
              <a:t>feedepvq</a:t>
            </a:r>
            <a:r>
              <a:rPr kumimoji="1" lang="en-US" altLang="zh-CN" sz="1200" b="1" dirty="0">
                <a:solidFill>
                  <a:srgbClr val="FF0000"/>
                </a:solidFill>
              </a:rPr>
              <a:t>:</a:t>
            </a:r>
            <a:r>
              <a:rPr kumimoji="1" lang="zh-CN" altLang="en-US" sz="1200" b="1" dirty="0">
                <a:solidFill>
                  <a:srgbClr val="FF0000"/>
                </a:solidFill>
              </a:rPr>
              <a:t> </a:t>
            </a:r>
            <a:r>
              <a:rPr lang="en-US" altLang="zh-CN"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召回广告的点击率，用于</a:t>
            </a:r>
            <a:r>
              <a:rPr lang="en-US" altLang="zh-CN"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1"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选择（相当于后验值）</a:t>
            </a:r>
            <a:endParaRPr kumimoji="1" lang="en-US" altLang="zh-CN" sz="12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kumimoji="1" lang="en-US" altLang="zh-CN" sz="12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金门主要做两件事情</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无 </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 -&gt; </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有 </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以 </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 </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化来表达非搜索流量的网民意图</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单 </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 -&gt; </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多 </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以 </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 </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化来提高搜索流量的商业价值</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p>
          <a:p>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kumimoji="1" lang="en-US" altLang="zh-CN" sz="1200" dirty="0">
              <a:solidFill>
                <a:srgbClr val="FF0000"/>
              </a:solidFill>
            </a:endParaRPr>
          </a:p>
          <a:p>
            <a:r>
              <a:rPr kumimoji="1" lang="zh-CN" altLang="en-US" b="1" dirty="0"/>
              <a:t>金门</a:t>
            </a:r>
            <a:r>
              <a:rPr kumimoji="1" lang="en-US" altLang="zh-CN" b="1" dirty="0"/>
              <a:t> </a:t>
            </a:r>
            <a:r>
              <a:rPr kumimoji="1" lang="zh-CN" altLang="en-US" b="1" dirty="0"/>
              <a:t>意图推荐平台的代码都不在</a:t>
            </a:r>
            <a:r>
              <a:rPr kumimoji="1" lang="en-US" altLang="zh-CN" b="1" dirty="0" err="1"/>
              <a:t>feedas</a:t>
            </a:r>
            <a:r>
              <a:rPr kumimoji="1" lang="zh-CN" altLang="en-US" b="1" dirty="0"/>
              <a:t>中：</a:t>
            </a:r>
          </a:p>
          <a:p>
            <a:r>
              <a:rPr kumimoji="1" lang="zh-CN" altLang="en-US" dirty="0"/>
              <a:t>请求信息和返回信息可以在</a:t>
            </a:r>
            <a:r>
              <a:rPr kumimoji="1" lang="en-US" altLang="zh-CN" dirty="0"/>
              <a:t> </a:t>
            </a:r>
            <a:r>
              <a:rPr kumimoji="1" lang="en-US" altLang="zh-CN" dirty="0" err="1"/>
              <a:t>goldengate.proto</a:t>
            </a:r>
            <a:r>
              <a:rPr kumimoji="1" lang="zh-CN" altLang="en-US" dirty="0"/>
              <a:t> 中的</a:t>
            </a:r>
            <a:r>
              <a:rPr kumimoji="1" lang="en-US" altLang="zh-CN" dirty="0" err="1"/>
              <a:t>goldengaterequest</a:t>
            </a:r>
            <a:r>
              <a:rPr kumimoji="1" lang="zh-CN" altLang="en-US" dirty="0"/>
              <a:t>和</a:t>
            </a:r>
            <a:r>
              <a:rPr kumimoji="1" lang="en-US" altLang="zh-CN" dirty="0" err="1"/>
              <a:t>goldengateresponse</a:t>
            </a:r>
            <a:r>
              <a:rPr kumimoji="1" lang="zh-CN" altLang="en-US" dirty="0"/>
              <a:t>中找到。</a:t>
            </a:r>
            <a:endParaRPr kumimoji="1" lang="en-US" altLang="zh-CN" dirty="0"/>
          </a:p>
          <a:p>
            <a:endParaRPr kumimoji="1" lang="en-US" altLang="zh-CN" dirty="0"/>
          </a:p>
          <a:p>
            <a:endParaRPr kumimoji="1" lang="en-US" altLang="zh-CN" dirty="0"/>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金门内部生成</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 </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完成检索流程，包括拉取，排序和过滤）</a:t>
            </a:r>
            <a:endParaRPr lang="zh-CN" altLang="en-US" dirty="0">
              <a:effectLst/>
            </a:endParaRPr>
          </a:p>
          <a:p>
            <a:r>
              <a:rPr lang="en-US" altLang="zh-CN" dirty="0">
                <a:effectLst/>
              </a:rPr>
              <a:t>1</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）先从不同的分支拉取了</a:t>
            </a:r>
            <a:r>
              <a:rPr lang="en-US" altLang="zh-CN" dirty="0">
                <a:effectLst/>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original_query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dirty="0" err="1">
                <a:effectLst/>
              </a:rPr>
              <a:t>upin</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、热词表、</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intent_xbox</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返回的意图</a:t>
            </a:r>
            <a:r>
              <a:rPr lang="en-US" altLang="zh-CN" dirty="0">
                <a:effectLst/>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dirty="0">
              <a:effectLst/>
            </a:endParaRPr>
          </a:p>
          <a:p>
            <a:r>
              <a:rPr lang="en-US" altLang="zh-CN" dirty="0">
                <a:effectLst/>
              </a:rPr>
              <a:t>2</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）获取分数：</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访问观星，获取</a:t>
            </a:r>
            <a:r>
              <a:rPr lang="en-US" altLang="zh-CN" dirty="0" err="1">
                <a:effectLst/>
              </a:rPr>
              <a:t>intentq</a:t>
            </a:r>
            <a:r>
              <a:rPr lang="zh-CN" altLang="en-US" dirty="0">
                <a:effectLst/>
              </a:rPr>
              <a:t>（用户和意图的相关性）</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dirty="0" err="1">
                <a:effectLst/>
              </a:rPr>
              <a:t>epvq</a:t>
            </a:r>
            <a:r>
              <a:rPr lang="zh-CN" altLang="en-US" dirty="0">
                <a:effectLst/>
              </a:rPr>
              <a:t>（商业价值分数）</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访问词表，获取</a:t>
            </a:r>
            <a:r>
              <a:rPr lang="en-US" altLang="zh-CN" dirty="0" err="1">
                <a:effectLst/>
              </a:rPr>
              <a:t>cpm</a:t>
            </a:r>
            <a:r>
              <a:rPr lang="zh-CN" altLang="en-US" dirty="0">
                <a:effectLst/>
              </a:rPr>
              <a:t>（千次展现）</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dirty="0" err="1">
                <a:effectLst/>
              </a:rPr>
              <a:t>trade_id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dirty="0">
              <a:effectLst/>
            </a:endParaRPr>
          </a:p>
          <a:p>
            <a:r>
              <a:rPr lang="en-US" altLang="zh-CN" dirty="0">
                <a:effectLst/>
              </a:rPr>
              <a:t>3</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）计算</a:t>
            </a:r>
            <a:r>
              <a:rPr lang="en-US" altLang="zh-CN" dirty="0" err="1">
                <a:effectLst/>
              </a:rPr>
              <a:t>query_score</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dirty="0">
              <a:effectLst/>
            </a:endParaRPr>
          </a:p>
          <a:p>
            <a:r>
              <a:rPr lang="en-US" altLang="zh-CN" dirty="0">
                <a:effectLst/>
              </a:rPr>
              <a:t>4</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）排序：根据</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branch_rank</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升序，</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score</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降序</a:t>
            </a:r>
            <a:endParaRPr lang="zh-CN" altLang="en-US" dirty="0">
              <a:effectLst/>
            </a:endParaRPr>
          </a:p>
          <a:p>
            <a:r>
              <a:rPr lang="en-US" altLang="zh-CN" dirty="0">
                <a:effectLst/>
              </a:rPr>
              <a:t>5</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）过滤：黑名单过滤：将</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query_trade_id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与</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black_trade_list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行业黑名单进行比较；</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阀值过滤：</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epvq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intentq</a:t>
            </a:r>
            <a:endParaRPr lang="zh-CN" altLang="en-US" dirty="0">
              <a:effectLst/>
            </a:endParaRPr>
          </a:p>
          <a:p>
            <a:r>
              <a:rPr lang="en-US" altLang="zh-CN" dirty="0">
                <a:effectLst/>
              </a:rPr>
              <a:t>6</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）频控：</a:t>
            </a:r>
            <a:endParaRPr lang="zh-CN" altLang="en-US" dirty="0">
              <a:effectLst/>
            </a:endParaRPr>
          </a:p>
          <a:p>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show_info</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按个数进行频控，比如前</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5</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条触发过广告的</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，下次出现时不会再去触发广告</a:t>
            </a:r>
            <a:endParaRPr lang="zh-CN" altLang="en-US" dirty="0">
              <a:effectLst/>
            </a:endParaRPr>
          </a:p>
          <a:p>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按时段进行频控，比如</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8h</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内触发过的广告的</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不会再去触发广告</a:t>
            </a:r>
            <a:endParaRPr lang="zh-CN" altLang="en-US" dirty="0">
              <a:effectLst/>
            </a:endParaRPr>
          </a:p>
          <a:p>
            <a:r>
              <a:rPr lang="en-US" altLang="zh-CN" dirty="0">
                <a:effectLst/>
              </a:rPr>
              <a:t>7</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）去重：将相似或相同的</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过滤掉，</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去重维度：</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self_dedup</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shown_dedup</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upin_dedup</a:t>
            </a:r>
            <a:endParaRPr lang="zh-CN" altLang="en-US" dirty="0">
              <a:effectLst/>
            </a:endParaRPr>
          </a:p>
          <a:p>
            <a:r>
              <a:rPr lang="en-US" altLang="zh-CN" dirty="0">
                <a:effectLst/>
              </a:rPr>
              <a:t>8</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）筛选：</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对</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进行筛选，传递给</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feedcs</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选择方式：选第一个、随机选择、按照权重选择</a:t>
            </a:r>
            <a:endParaRPr lang="zh-CN" altLang="en-US" dirty="0">
              <a:effectLst/>
            </a:endParaRPr>
          </a:p>
          <a:p>
            <a:br>
              <a:rPr lang="zh-CN" altLang="en-US" dirty="0">
                <a:effectLst/>
              </a:rPr>
            </a:br>
            <a:endParaRPr lang="zh-CN" altLang="en-US" dirty="0">
              <a:effectLst/>
            </a:endParaRPr>
          </a:p>
          <a:p>
            <a:endParaRPr kumimoji="1" lang="zh-CN" altLang="en-US"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18</a:t>
            </a:fld>
            <a:endParaRPr lang="zh-CN" altLang="en-US"/>
          </a:p>
        </p:txBody>
      </p:sp>
    </p:spTree>
    <p:extLst>
      <p:ext uri="{BB962C8B-B14F-4D97-AF65-F5344CB8AC3E}">
        <p14:creationId xmlns:p14="http://schemas.microsoft.com/office/powerpoint/2010/main" val="3364618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indent="0">
              <a:buFontTx/>
              <a:buNone/>
            </a:pPr>
            <a:r>
              <a:rPr kumimoji="1" lang="zh-CN" altLang="en-US" b="0" dirty="0"/>
              <a:t>意图触发的下一个模块是</a:t>
            </a:r>
            <a:r>
              <a:rPr kumimoji="1" lang="en-US" altLang="zh-CN" b="0" dirty="0" err="1"/>
              <a:t>UserEmbeddingPM</a:t>
            </a:r>
            <a:r>
              <a:rPr kumimoji="1" lang="en-US" altLang="zh-CN" b="0" dirty="0"/>
              <a:t>, </a:t>
            </a:r>
            <a:r>
              <a:rPr kumimoji="1" lang="zh-CN" altLang="en-US" b="0" dirty="0"/>
              <a:t>这个</a:t>
            </a:r>
            <a:r>
              <a:rPr kumimoji="1" lang="en-US" altLang="zh-CN" b="0" dirty="0"/>
              <a:t>module</a:t>
            </a:r>
            <a:r>
              <a:rPr kumimoji="1" lang="zh-CN" altLang="en-US" b="0" dirty="0"/>
              <a:t>虽然是非交互类，但内部</a:t>
            </a:r>
            <a:r>
              <a:rPr kumimoji="1" lang="en-US" altLang="zh-CN" b="0" dirty="0" err="1"/>
              <a:t>handle_data</a:t>
            </a:r>
            <a:r>
              <a:rPr kumimoji="1" lang="zh-CN" altLang="en-US" b="0" dirty="0"/>
              <a:t>会异步请求观星</a:t>
            </a:r>
            <a:r>
              <a:rPr kumimoji="1" lang="en-US" altLang="zh-CN" b="0" dirty="0"/>
              <a:t>,</a:t>
            </a:r>
            <a:r>
              <a:rPr kumimoji="1" lang="zh-CN" altLang="en-US" dirty="0"/>
              <a:t>计算用户侧的</a:t>
            </a:r>
            <a:r>
              <a:rPr kumimoji="1" lang="en-US" altLang="zh-CN" dirty="0"/>
              <a:t>embedding</a:t>
            </a:r>
            <a:r>
              <a:rPr kumimoji="1" lang="zh-CN" altLang="en-US" dirty="0"/>
              <a:t>向量</a:t>
            </a:r>
            <a:r>
              <a:rPr kumimoji="1" lang="en-US" altLang="zh-CN" dirty="0"/>
              <a:t>,</a:t>
            </a:r>
            <a:r>
              <a:rPr kumimoji="1" lang="zh-CN" altLang="en-US" dirty="0"/>
              <a:t>用于后续计算相关的</a:t>
            </a:r>
            <a:r>
              <a:rPr kumimoji="1" lang="en-US" altLang="zh-CN" dirty="0"/>
              <a:t>q</a:t>
            </a:r>
            <a:r>
              <a:rPr kumimoji="1" lang="zh-CN" altLang="en-US" dirty="0"/>
              <a:t>值</a:t>
            </a:r>
            <a:r>
              <a:rPr kumimoji="1" lang="zh-CN" altLang="en-US" b="0" dirty="0"/>
              <a:t>。</a:t>
            </a:r>
            <a:endParaRPr kumimoji="1" lang="en-US" altLang="zh-CN" b="0" dirty="0"/>
          </a:p>
          <a:p>
            <a:pPr marL="0" lvl="0" indent="0" fontAlgn="base">
              <a:buClr>
                <a:prstClr val="black"/>
              </a:buClr>
              <a:buSzPct val="150000"/>
              <a:buFontTx/>
              <a:buNone/>
            </a:pPr>
            <a:endParaRPr kumimoji="1" lang="en-US" altLang="zh-CN" b="0" dirty="0"/>
          </a:p>
          <a:p>
            <a:pPr marL="0" indent="0">
              <a:buFontTx/>
              <a:buNone/>
            </a:pPr>
            <a:r>
              <a:rPr kumimoji="1" lang="en-US" altLang="zh-CN"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从</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new_</a:t>
            </a:r>
            <a:r>
              <a:rPr lang="en-US" altLang="zh-CN" sz="1200" b="0" kern="1200" baseline="0" dirty="0" err="1">
                <a:solidFill>
                  <a:schemeClr val="tx1"/>
                </a:solidFill>
                <a:effectLst/>
                <a:latin typeface="Arial Unicode MS" panose="020B0604020202020204" pitchFamily="34" charset="-128"/>
                <a:ea typeface="微软雅黑" panose="020B0503020204020204" pitchFamily="34" charset="-122"/>
                <a:cs typeface="+mn-cs"/>
              </a:rPr>
              <a:t>predictor_models.conf</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中可以看到， </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user_embedding_phase</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下面有</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[.@models]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下面有</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feedcloseq</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feedqueryq</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feedroiuserq</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共</a:t>
            </a:r>
            <a:r>
              <a:rPr lang="en-US" altLang="zh-CN" sz="1200" b="1" kern="1200" baseline="0" dirty="0">
                <a:solidFill>
                  <a:schemeClr val="tx1"/>
                </a:solidFill>
                <a:effectLst/>
                <a:latin typeface="Arial Unicode MS" panose="020B0604020202020204" pitchFamily="34" charset="-128"/>
                <a:ea typeface="微软雅黑" panose="020B0503020204020204" pitchFamily="34" charset="-122"/>
                <a:cs typeface="+mn-cs"/>
              </a:rPr>
              <a:t>59</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个模型</a:t>
            </a:r>
            <a:br>
              <a:rPr lang="zh-CN" altLang="en-US" dirty="0">
                <a:effectLst/>
              </a:rPr>
            </a:b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主要包括所有中间过程的模型对应的</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user embedding</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向量：</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检索模型：</a:t>
            </a:r>
            <a:r>
              <a:rPr lang="en-US" altLang="zh-CN" dirty="0" err="1">
                <a:effectLst/>
              </a:rPr>
              <a:t>feedannq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物料</a:t>
            </a:r>
            <a:r>
              <a:rPr lang="en-US" altLang="zh-CN" dirty="0" err="1">
                <a:effectLst/>
              </a:rPr>
              <a:t>ctcvr</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模型：</a:t>
            </a:r>
            <a:r>
              <a:rPr lang="en-US" altLang="zh-CN" dirty="0" err="1">
                <a:effectLst/>
              </a:rPr>
              <a:t>feednnimageq</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召回：</a:t>
            </a:r>
            <a:r>
              <a:rPr lang="en-US" altLang="zh-CN" dirty="0" err="1">
                <a:effectLst/>
              </a:rPr>
              <a:t>feedannq</a:t>
            </a:r>
            <a:endParaRPr lang="zh-CN" altLang="en-US" dirty="0">
              <a:effectLst/>
            </a:endParaRPr>
          </a:p>
          <a:p>
            <a:r>
              <a:rPr lang="en-US" altLang="zh-CN" dirty="0">
                <a:effectLst/>
              </a:rPr>
              <a:t>ctr</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模型：</a:t>
            </a:r>
            <a:r>
              <a:rPr lang="en-US" altLang="zh-CN" dirty="0" err="1">
                <a:effectLst/>
              </a:rPr>
              <a:t>feeduserq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dirty="0">
                <a:effectLst/>
              </a:rPr>
              <a:t> </a:t>
            </a:r>
            <a:r>
              <a:rPr lang="en-US" altLang="zh-CN" dirty="0" err="1">
                <a:effectLst/>
              </a:rPr>
              <a:t>feedasq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dirty="0">
              <a:effectLst/>
            </a:endParaRPr>
          </a:p>
          <a:p>
            <a:r>
              <a:rPr lang="en-US" altLang="zh-CN" dirty="0" err="1">
                <a:effectLst/>
              </a:rPr>
              <a:t>ctcvr</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模型：</a:t>
            </a:r>
            <a:r>
              <a:rPr lang="en-US" altLang="zh-CN" dirty="0" err="1">
                <a:effectLst/>
              </a:rPr>
              <a:t>feedroiuserq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19</a:t>
            </a:fld>
            <a:endParaRPr lang="zh-CN" altLang="en-US"/>
          </a:p>
        </p:txBody>
      </p:sp>
    </p:spTree>
    <p:extLst>
      <p:ext uri="{BB962C8B-B14F-4D97-AF65-F5344CB8AC3E}">
        <p14:creationId xmlns:p14="http://schemas.microsoft.com/office/powerpoint/2010/main" val="21562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串讲内容主要包括以下四个方面，原生广告检索系统架构，</a:t>
            </a:r>
            <a:r>
              <a:rPr lang="en-US" altLang="zh-CN" dirty="0"/>
              <a:t>remix</a:t>
            </a:r>
            <a:r>
              <a:rPr lang="zh-CN" altLang="en-US" dirty="0"/>
              <a:t>框架，</a:t>
            </a:r>
            <a:r>
              <a:rPr lang="en-US" altLang="zh-CN" dirty="0" err="1"/>
              <a:t>feedas</a:t>
            </a:r>
            <a:r>
              <a:rPr lang="zh-CN" altLang="en-US" dirty="0"/>
              <a:t>模块，以及策略插件的详细介绍</a:t>
            </a:r>
          </a:p>
        </p:txBody>
      </p:sp>
      <p:sp>
        <p:nvSpPr>
          <p:cNvPr id="4" name="灯片编号占位符 3"/>
          <p:cNvSpPr>
            <a:spLocks noGrp="1"/>
          </p:cNvSpPr>
          <p:nvPr>
            <p:ph type="sldNum" sz="quarter" idx="10"/>
          </p:nvPr>
        </p:nvSpPr>
        <p:spPr/>
        <p:txBody>
          <a:bodyPr/>
          <a:lstStyle/>
          <a:p>
            <a:fld id="{C76A5298-7A03-4638-AA50-81B90C4C5876}" type="slidenum">
              <a:rPr lang="zh-CN" altLang="en-US" smtClean="0"/>
              <a:t>2</a:t>
            </a:fld>
            <a:endParaRPr lang="zh-CN" altLang="en-US"/>
          </a:p>
        </p:txBody>
      </p:sp>
    </p:spTree>
    <p:extLst>
      <p:ext uri="{BB962C8B-B14F-4D97-AF65-F5344CB8AC3E}">
        <p14:creationId xmlns:p14="http://schemas.microsoft.com/office/powerpoint/2010/main" val="2038883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kumimoji="1" lang="zh-CN" altLang="en-US" dirty="0"/>
              <a:t>触发中还有个模块是</a:t>
            </a:r>
            <a:r>
              <a:rPr kumimoji="1" lang="en-US" altLang="zh-CN" dirty="0" err="1"/>
              <a:t>redis</a:t>
            </a:r>
            <a:r>
              <a:rPr kumimoji="1" lang="zh-CN" altLang="en-US" dirty="0"/>
              <a:t>，可以得到缓存在</a:t>
            </a:r>
            <a:r>
              <a:rPr kumimoji="1" lang="en-US" altLang="zh-CN" dirty="0" err="1"/>
              <a:t>redis</a:t>
            </a:r>
            <a:r>
              <a:rPr kumimoji="1" lang="zh-CN" altLang="en-US" dirty="0"/>
              <a:t>中的广告、</a:t>
            </a:r>
            <a:r>
              <a:rPr kumimoji="1" lang="en-US" altLang="zh-CN" dirty="0"/>
              <a:t>ums</a:t>
            </a:r>
            <a:r>
              <a:rPr kumimoji="1" lang="zh-CN" altLang="en-US" dirty="0"/>
              <a:t>、详情页等信息。</a:t>
            </a: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20</a:t>
            </a:fld>
            <a:endParaRPr lang="zh-CN" altLang="en-US"/>
          </a:p>
        </p:txBody>
      </p:sp>
    </p:spTree>
    <p:extLst>
      <p:ext uri="{BB962C8B-B14F-4D97-AF65-F5344CB8AC3E}">
        <p14:creationId xmlns:p14="http://schemas.microsoft.com/office/powerpoint/2010/main" val="54415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触发准备的最后一个模块，与</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交互，目前主要实现一个功能：得到与用户相关的广告向量。</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0" dirty="0"/>
              <a:t>----------------------------------------------</a:t>
            </a:r>
          </a:p>
          <a:p>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dirty="0" err="1">
                <a:effectLst/>
              </a:rPr>
              <a:t>Xbuilt</a:t>
            </a:r>
            <a:r>
              <a:rPr lang="zh-CN" altLang="en-US" dirty="0">
                <a:effectLst/>
              </a:rPr>
              <a:t>本地词表和</a:t>
            </a:r>
            <a:r>
              <a:rPr lang="en-US" altLang="zh-CN" dirty="0">
                <a:effectLst/>
              </a:rPr>
              <a:t>Xbox</a:t>
            </a:r>
            <a:r>
              <a:rPr lang="zh-CN" altLang="en-US" dirty="0">
                <a:effectLst/>
              </a:rPr>
              <a:t>词表区别：</a:t>
            </a:r>
          </a:p>
          <a:p>
            <a:pPr marL="228600" indent="-228600">
              <a:buAutoNum type="arabicPeriod"/>
            </a:pPr>
            <a:r>
              <a:rPr lang="zh-CN" altLang="en-US" dirty="0">
                <a:effectLst/>
              </a:rPr>
              <a:t>职能：本地词表是黑白名单、控制逻辑 </a:t>
            </a:r>
            <a:endParaRPr lang="en-US" altLang="zh-CN" dirty="0">
              <a:effectLst/>
            </a:endParaRPr>
          </a:p>
          <a:p>
            <a:pPr marL="228600" indent="-228600">
              <a:buAutoNum type="arabicPeriod"/>
            </a:pPr>
            <a:r>
              <a:rPr lang="zh-CN" altLang="en-US" dirty="0">
                <a:effectLst/>
              </a:rPr>
              <a:t>大小：本地词表较小，</a:t>
            </a:r>
            <a:r>
              <a:rPr lang="en-US" altLang="zh-CN" dirty="0" err="1">
                <a:effectLst/>
              </a:rPr>
              <a:t>xbox</a:t>
            </a:r>
            <a:r>
              <a:rPr lang="zh-CN" altLang="en-US" dirty="0">
                <a:effectLst/>
              </a:rPr>
              <a:t>分布式存储基于</a:t>
            </a:r>
            <a:r>
              <a:rPr lang="en-US" altLang="zh-CN" dirty="0">
                <a:effectLst/>
              </a:rPr>
              <a:t>HDFS</a:t>
            </a:r>
            <a:r>
              <a:rPr lang="zh-CN" altLang="en-US" dirty="0">
                <a:effectLst/>
              </a:rPr>
              <a:t>可存时间更长内容更多 </a:t>
            </a:r>
            <a:endParaRPr lang="en-US" altLang="zh-CN" dirty="0">
              <a:effectLst/>
            </a:endParaRPr>
          </a:p>
          <a:p>
            <a:pPr marL="228600" indent="-228600">
              <a:buAutoNum type="arabicPeriod"/>
            </a:pPr>
            <a:r>
              <a:rPr lang="zh-CN" altLang="en-US" dirty="0">
                <a:effectLst/>
              </a:rPr>
              <a:t>数据内容：词表存储配置</a:t>
            </a:r>
            <a:r>
              <a:rPr lang="en-US" altLang="zh-CN" dirty="0">
                <a:effectLst/>
              </a:rPr>
              <a:t>id</a:t>
            </a:r>
            <a:r>
              <a:rPr lang="zh-CN" altLang="en-US" dirty="0">
                <a:effectLst/>
              </a:rPr>
              <a:t>、</a:t>
            </a:r>
            <a:r>
              <a:rPr lang="en-US" altLang="zh-CN" dirty="0">
                <a:effectLst/>
              </a:rPr>
              <a:t>key</a:t>
            </a:r>
            <a:r>
              <a:rPr lang="zh-CN" altLang="en-US" dirty="0">
                <a:effectLst/>
              </a:rPr>
              <a:t>，</a:t>
            </a:r>
            <a:r>
              <a:rPr lang="en-US" altLang="zh-CN" dirty="0" err="1">
                <a:effectLst/>
              </a:rPr>
              <a:t>xbox</a:t>
            </a:r>
            <a:r>
              <a:rPr lang="zh-CN" altLang="en-US" dirty="0">
                <a:effectLst/>
              </a:rPr>
              <a:t>存好看兴趣点和广告向量 </a:t>
            </a:r>
            <a:endParaRPr lang="en-US" altLang="zh-CN" dirty="0">
              <a:effectLst/>
            </a:endParaRPr>
          </a:p>
          <a:p>
            <a:pPr marL="228600" indent="-228600">
              <a:buAutoNum type="arabicPeriod"/>
            </a:pPr>
            <a:r>
              <a:rPr lang="zh-CN" altLang="en-US" dirty="0">
                <a:effectLst/>
              </a:rPr>
              <a:t>时间</a:t>
            </a:r>
          </a:p>
          <a:p>
            <a:endParaRPr lang="zh-CN" altLang="en-US" dirty="0">
              <a:effectLst/>
            </a:endParaRPr>
          </a:p>
          <a:p>
            <a:r>
              <a:rPr lang="en-US" altLang="zh-CN" dirty="0">
                <a:effectLst/>
              </a:rPr>
              <a:t>XBOX</a:t>
            </a:r>
            <a:r>
              <a:rPr lang="zh-CN" altLang="en-US" dirty="0">
                <a:effectLst/>
              </a:rPr>
              <a:t>的基本概念：</a:t>
            </a:r>
          </a:p>
          <a:p>
            <a:r>
              <a:rPr lang="zh-CN" altLang="en-US" dirty="0">
                <a:effectLst/>
              </a:rPr>
              <a:t>注意</a:t>
            </a:r>
            <a:r>
              <a:rPr lang="en-US" altLang="zh-CN" dirty="0">
                <a:effectLst/>
              </a:rPr>
              <a:t>XBOX</a:t>
            </a:r>
            <a:r>
              <a:rPr lang="zh-CN" altLang="en-US" dirty="0">
                <a:effectLst/>
              </a:rPr>
              <a:t>的主要解决问题：</a:t>
            </a:r>
          </a:p>
          <a:p>
            <a:r>
              <a:rPr lang="en-US" altLang="zh-CN" sz="1200" u="sng" kern="1200" baseline="0" dirty="0">
                <a:solidFill>
                  <a:schemeClr val="tx1"/>
                </a:solidFill>
                <a:effectLst/>
                <a:latin typeface="Arial Unicode MS" panose="020B0604020202020204" pitchFamily="34" charset="-128"/>
                <a:ea typeface="微软雅黑" panose="020B0503020204020204" pitchFamily="34" charset="-122"/>
                <a:cs typeface="+mn-cs"/>
                <a:hlinkClick r:id="rId3"/>
              </a:rPr>
              <a:t>http://wiki.baidu.com/pages/viewpage.action?pageId=1005106509</a:t>
            </a:r>
            <a:endParaRPr lang="en-US" altLang="zh-CN" sz="1200" u="sng"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u="sng" kern="1200" baseline="0" dirty="0">
                <a:solidFill>
                  <a:schemeClr val="tx1"/>
                </a:solidFill>
                <a:effectLst/>
                <a:latin typeface="Arial Unicode MS" panose="020B0604020202020204" pitchFamily="34" charset="-128"/>
                <a:ea typeface="微软雅黑" panose="020B0503020204020204" pitchFamily="34" charset="-122"/>
                <a:cs typeface="+mn-cs"/>
              </a:rPr>
              <a:t>简单来说就是存储离线数据得到的数据，直接利用</a:t>
            </a:r>
            <a:r>
              <a:rPr lang="en-US" altLang="zh-CN" sz="1200" u="sng" kern="1200" baseline="0" dirty="0" err="1">
                <a:solidFill>
                  <a:schemeClr val="tx1"/>
                </a:solidFill>
                <a:effectLst/>
                <a:latin typeface="Arial Unicode MS" panose="020B0604020202020204" pitchFamily="34" charset="-128"/>
                <a:ea typeface="微软雅黑" panose="020B0503020204020204" pitchFamily="34" charset="-122"/>
                <a:cs typeface="+mn-cs"/>
              </a:rPr>
              <a:t>kv</a:t>
            </a:r>
            <a:r>
              <a:rPr lang="zh-CN" altLang="en-US" sz="1200" u="sng" kern="1200" baseline="0" dirty="0">
                <a:solidFill>
                  <a:schemeClr val="tx1"/>
                </a:solidFill>
                <a:effectLst/>
                <a:latin typeface="Arial Unicode MS" panose="020B0604020202020204" pitchFamily="34" charset="-128"/>
                <a:ea typeface="微软雅黑" panose="020B0503020204020204" pitchFamily="34" charset="-122"/>
                <a:cs typeface="+mn-cs"/>
              </a:rPr>
              <a:t>形式快速得到数据进行在线实时更新。</a:t>
            </a:r>
            <a:endParaRPr lang="zh-CN" altLang="en-US" dirty="0">
              <a:effectLst/>
            </a:endParaRPr>
          </a:p>
          <a:p>
            <a:endPar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21</a:t>
            </a:fld>
            <a:endParaRPr lang="zh-CN" altLang="en-US"/>
          </a:p>
        </p:txBody>
      </p:sp>
    </p:spTree>
    <p:extLst>
      <p:ext uri="{BB962C8B-B14F-4D97-AF65-F5344CB8AC3E}">
        <p14:creationId xmlns:p14="http://schemas.microsoft.com/office/powerpoint/2010/main" val="1210793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lvl="0" indent="0">
              <a:buNone/>
            </a:pPr>
            <a:r>
              <a:rPr kumimoji="1" lang="zh-CN" altLang="en-US" dirty="0"/>
              <a:t>触发得到各种信息之后进入到基础检索阶段，进行广告的召回。</a:t>
            </a:r>
            <a:endParaRPr kumimoji="1" lang="en-US" altLang="zh-CN" dirty="0"/>
          </a:p>
          <a:p>
            <a:pPr marL="0" lvl="0" indent="0">
              <a:buNone/>
            </a:pPr>
            <a:r>
              <a:rPr kumimoji="1" lang="en-US" altLang="zh-CN" dirty="0" err="1"/>
              <a:t>common_info</a:t>
            </a:r>
            <a:r>
              <a:rPr kumimoji="1" lang="zh-CN" altLang="en-US" dirty="0"/>
              <a:t>作为基本信息，数据来源较为广泛，比如从</a:t>
            </a:r>
            <a:r>
              <a:rPr kumimoji="1" lang="en-US" altLang="zh-CN" dirty="0" err="1"/>
              <a:t>aspreq</a:t>
            </a:r>
            <a:r>
              <a:rPr kumimoji="1" lang="zh-CN" altLang="en-US" dirty="0"/>
              <a:t>中获取的</a:t>
            </a:r>
            <a:r>
              <a:rPr kumimoji="1" lang="en-US" altLang="zh-CN" dirty="0" err="1"/>
              <a:t>srcid</a:t>
            </a:r>
            <a:r>
              <a:rPr kumimoji="1" lang="zh-CN" altLang="en-US" dirty="0"/>
              <a:t>，年龄等，从</a:t>
            </a:r>
            <a:r>
              <a:rPr kumimoji="1" lang="en-US" altLang="zh-CN" dirty="0" err="1"/>
              <a:t>usercenter</a:t>
            </a:r>
            <a:r>
              <a:rPr kumimoji="1" lang="zh-CN" altLang="en-US" dirty="0"/>
              <a:t>中拿到的频控信息，从意图中台拿到的人群信息等等</a:t>
            </a:r>
            <a:endParaRPr kumimoji="1" lang="en-US" altLang="zh-CN" dirty="0"/>
          </a:p>
          <a:p>
            <a:endParaRPr kumimoji="1" lang="en-US" altLang="zh-CN" dirty="0"/>
          </a:p>
          <a:p>
            <a:r>
              <a:rPr kumimoji="1" lang="en-US" altLang="zh-CN" dirty="0" err="1"/>
              <a:t>upin_info</a:t>
            </a:r>
            <a:r>
              <a:rPr kumimoji="1" lang="zh-CN" altLang="en-US" dirty="0"/>
              <a:t>（历史信息）主要是从</a:t>
            </a:r>
            <a:r>
              <a:rPr kumimoji="1" lang="en-US" altLang="zh-CN" dirty="0" err="1"/>
              <a:t>upin</a:t>
            </a:r>
            <a:r>
              <a:rPr kumimoji="1" lang="zh-CN" altLang="en-US" dirty="0"/>
              <a:t>中拿到一些历史行为信息，比如</a:t>
            </a:r>
            <a:r>
              <a:rPr kumimoji="1" lang="en-US" altLang="zh-CN" dirty="0" err="1"/>
              <a:t>history_ideaid,history_tradeid</a:t>
            </a:r>
            <a:r>
              <a:rPr kumimoji="1" lang="zh-CN" altLang="en-US" dirty="0"/>
              <a:t>等</a:t>
            </a:r>
            <a:endParaRPr kumimoji="1" lang="en-US" altLang="zh-CN" dirty="0"/>
          </a:p>
          <a:p>
            <a:endParaRPr kumimoji="1" lang="en-US" altLang="zh-CN" dirty="0"/>
          </a:p>
          <a:p>
            <a:r>
              <a:rPr kumimoji="1" lang="en-US" altLang="zh-CN" dirty="0" err="1"/>
              <a:t>freq_control_info</a:t>
            </a:r>
            <a:r>
              <a:rPr kumimoji="1" lang="zh-CN" altLang="en-US" dirty="0"/>
              <a:t>（频控信息）主要是从</a:t>
            </a:r>
            <a:r>
              <a:rPr kumimoji="1" lang="en-US" altLang="zh-CN" dirty="0" err="1"/>
              <a:t>usercenter</a:t>
            </a:r>
            <a:r>
              <a:rPr kumimoji="1" lang="zh-CN" altLang="en-US" dirty="0"/>
              <a:t>中拿频控数据，比如</a:t>
            </a:r>
            <a:r>
              <a:rPr kumimoji="1" lang="en-US" altLang="zh-CN" dirty="0" err="1"/>
              <a:t>upin_winfo_dedup</a:t>
            </a:r>
            <a:r>
              <a:rPr kumimoji="1" lang="en-US" altLang="zh-CN" dirty="0"/>
              <a:t>(</a:t>
            </a:r>
            <a:r>
              <a:rPr kumimoji="1" lang="zh-CN" altLang="en-US" dirty="0"/>
              <a:t>选词维度）、 </a:t>
            </a:r>
            <a:r>
              <a:rPr kumimoji="1" lang="en-US" altLang="zh-CN" dirty="0" err="1"/>
              <a:t>upin_ideaid_dedup</a:t>
            </a:r>
            <a:r>
              <a:rPr kumimoji="1" lang="en-US" altLang="zh-CN" dirty="0"/>
              <a:t>(</a:t>
            </a:r>
            <a:r>
              <a:rPr kumimoji="1" lang="zh-CN" altLang="en-US" dirty="0"/>
              <a:t>创意</a:t>
            </a:r>
            <a:r>
              <a:rPr kumimoji="1" lang="en-US" altLang="zh-CN" dirty="0"/>
              <a:t>)</a:t>
            </a:r>
            <a:r>
              <a:rPr kumimoji="1" lang="zh-CN" altLang="en-US" dirty="0"/>
              <a:t>、</a:t>
            </a:r>
            <a:r>
              <a:rPr kumimoji="1" lang="en-US" altLang="zh-CN" dirty="0" err="1"/>
              <a:t>upin_userid_dedup</a:t>
            </a:r>
            <a:r>
              <a:rPr kumimoji="1" lang="zh-CN" altLang="en-US" dirty="0"/>
              <a:t>信息</a:t>
            </a:r>
            <a:endParaRPr kumimoji="1" lang="en-US" altLang="zh-CN" dirty="0"/>
          </a:p>
          <a:p>
            <a:endParaRPr kumimoji="1" lang="en-US" altLang="zh-CN" dirty="0"/>
          </a:p>
          <a:p>
            <a:pPr marL="0" indent="0">
              <a:buNone/>
            </a:pPr>
            <a:endParaRPr lang="en-US" altLang="zh-CN" baseline="0" dirty="0"/>
          </a:p>
          <a:p>
            <a:pPr marL="0" indent="0">
              <a:buFontTx/>
              <a:buNone/>
            </a:pPr>
            <a:r>
              <a:rPr kumimoji="1" lang="en-US" altLang="zh-CN" dirty="0" err="1"/>
              <a:t>feedproxy</a:t>
            </a:r>
            <a:r>
              <a:rPr kumimoji="1" lang="zh-CN" altLang="en-US" dirty="0"/>
              <a:t>返回的原始广告队列中</a:t>
            </a:r>
            <a:r>
              <a:rPr kumimoji="1" lang="en-US" altLang="zh-CN" dirty="0"/>
              <a:t>,</a:t>
            </a:r>
            <a:r>
              <a:rPr kumimoji="1" lang="zh-CN" altLang="en-US" dirty="0"/>
              <a:t>广告信息包括了广告的结构信息，竞价信息，作弊信息，触发信息等</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最终按照不同的广告类型分别填入</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GD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广告和其他广告队列。</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0" dirty="0"/>
              <a:t>----------------------------------------------</a:t>
            </a:r>
          </a:p>
          <a:p>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kumimoji="1" lang="en-US" altLang="zh-CN" sz="1200" b="0" i="0" kern="1200" dirty="0" err="1">
                <a:solidFill>
                  <a:schemeClr val="tx1"/>
                </a:solidFill>
                <a:effectLst/>
                <a:latin typeface="Helvetica Neue"/>
                <a:ea typeface="Helvetica Neue"/>
                <a:cs typeface="Helvetica Neue"/>
                <a:sym typeface="Helvetica Neue"/>
              </a:rPr>
              <a:t>Feedproxy</a:t>
            </a:r>
            <a:r>
              <a:rPr kumimoji="1" lang="zh-CN" altLang="en-US" sz="1200" b="0" i="0" kern="1200" dirty="0">
                <a:solidFill>
                  <a:schemeClr val="tx1"/>
                </a:solidFill>
                <a:effectLst/>
                <a:latin typeface="Helvetica Neue"/>
                <a:ea typeface="Helvetica Neue"/>
                <a:cs typeface="Helvetica Neue"/>
                <a:sym typeface="Helvetica Neue"/>
              </a:rPr>
              <a:t>对不同产品线的广告分别执行</a:t>
            </a:r>
            <a:r>
              <a:rPr kumimoji="1" lang="en-US" altLang="zh-CN" sz="1200" b="0" i="0" kern="1200" dirty="0" err="1">
                <a:solidFill>
                  <a:schemeClr val="tx1"/>
                </a:solidFill>
                <a:effectLst/>
                <a:latin typeface="Helvetica Neue"/>
                <a:ea typeface="Helvetica Neue"/>
                <a:cs typeface="Helvetica Neue"/>
                <a:sym typeface="Helvetica Neue"/>
              </a:rPr>
              <a:t>pid</a:t>
            </a:r>
            <a:r>
              <a:rPr kumimoji="1" lang="zh-CN" altLang="en-US" sz="1200" b="0" i="0" kern="1200" dirty="0">
                <a:solidFill>
                  <a:schemeClr val="tx1"/>
                </a:solidFill>
                <a:effectLst/>
                <a:latin typeface="Helvetica Neue"/>
                <a:ea typeface="Helvetica Neue"/>
                <a:cs typeface="Helvetica Neue"/>
                <a:sym typeface="Helvetica Neue"/>
              </a:rPr>
              <a:t>级别的策略，其中主要是过滤和截断。</a:t>
            </a:r>
            <a:endParaRPr kumimoji="1" lang="en-US" altLang="zh-CN" sz="1200" b="0" i="0" kern="1200" dirty="0">
              <a:solidFill>
                <a:schemeClr val="tx1"/>
              </a:solidFill>
              <a:effectLst/>
              <a:latin typeface="Helvetica Neue"/>
              <a:ea typeface="Helvetica Neue"/>
              <a:cs typeface="Helvetica Neue"/>
              <a:sym typeface="Helvetica Neue"/>
            </a:endParaRPr>
          </a:p>
          <a:p>
            <a:r>
              <a:rPr kumimoji="1" lang="zh-CN" altLang="en-US" sz="1200" b="0" i="0" kern="1200" dirty="0">
                <a:solidFill>
                  <a:schemeClr val="tx1"/>
                </a:solidFill>
                <a:effectLst/>
                <a:latin typeface="Helvetica Neue"/>
                <a:ea typeface="Helvetica Neue"/>
                <a:cs typeface="Helvetica Neue"/>
                <a:sym typeface="Helvetica Neue"/>
              </a:rPr>
              <a:t>过滤：</a:t>
            </a:r>
            <a:endParaRPr kumimoji="1" lang="en-US" altLang="zh-CN" sz="1200" b="0" i="0" kern="1200" dirty="0">
              <a:solidFill>
                <a:schemeClr val="tx1"/>
              </a:solidFill>
              <a:effectLst/>
              <a:latin typeface="Helvetica Neue"/>
              <a:ea typeface="Helvetica Neue"/>
              <a:cs typeface="Helvetica Neue"/>
              <a:sym typeface="Helvetica Neue"/>
            </a:endParaRPr>
          </a:p>
          <a:p>
            <a:pPr marL="171450" indent="-171450">
              <a:buFont typeface="Arial" panose="020B0604020202020204" pitchFamily="34" charset="0"/>
              <a:buChar char="•"/>
            </a:pPr>
            <a:r>
              <a:rPr kumimoji="1" lang="en-US" altLang="zh-CN" dirty="0" err="1"/>
              <a:t>freq_control_new</a:t>
            </a:r>
            <a:r>
              <a:rPr kumimoji="1" lang="en-US" altLang="zh-CN" dirty="0"/>
              <a:t> </a:t>
            </a:r>
            <a:r>
              <a:rPr kumimoji="1" lang="zh-CN" altLang="en-US" dirty="0"/>
              <a:t>频控 </a:t>
            </a:r>
            <a:r>
              <a:rPr kumimoji="1" lang="en-US" altLang="zh-CN" dirty="0"/>
              <a:t>(</a:t>
            </a:r>
            <a:r>
              <a:rPr kumimoji="1" lang="en-US" altLang="zh-CN" dirty="0" err="1"/>
              <a:t>showninfo</a:t>
            </a:r>
            <a:r>
              <a:rPr kumimoji="1" lang="zh-CN" altLang="en-US" dirty="0"/>
              <a:t>、</a:t>
            </a:r>
            <a:r>
              <a:rPr kumimoji="1" lang="en-US" altLang="zh-CN" dirty="0" err="1"/>
              <a:t>upin</a:t>
            </a:r>
            <a:r>
              <a:rPr kumimoji="1" lang="zh-CN" altLang="en-US" dirty="0"/>
              <a:t>、</a:t>
            </a:r>
            <a:r>
              <a:rPr kumimoji="1" lang="en-US" altLang="zh-CN" dirty="0" err="1"/>
              <a:t>usercenter</a:t>
            </a:r>
            <a:r>
              <a:rPr kumimoji="1" lang="en-US" altLang="zh-CN" dirty="0"/>
              <a:t>)</a:t>
            </a:r>
          </a:p>
          <a:p>
            <a:pPr marL="171450" indent="-171450">
              <a:buFont typeface="Arial" panose="020B0604020202020204" pitchFamily="34" charset="0"/>
              <a:buChar char="•"/>
            </a:pPr>
            <a:r>
              <a:rPr kumimoji="1" lang="en-US" altLang="zh-CN" dirty="0" err="1"/>
              <a:t>ocpc_plus_filter</a:t>
            </a:r>
            <a:r>
              <a:rPr kumimoji="1" lang="en-US" altLang="zh-CN" dirty="0"/>
              <a:t> </a:t>
            </a:r>
            <a:r>
              <a:rPr kumimoji="1" lang="zh-CN" altLang="en-US" dirty="0"/>
              <a:t>用户相关性过滤</a:t>
            </a:r>
            <a:endParaRPr kumimoji="1" lang="en-US" altLang="zh-CN" dirty="0"/>
          </a:p>
          <a:p>
            <a:pPr marL="171450" indent="-171450">
              <a:buFont typeface="Arial" panose="020B0604020202020204" pitchFamily="34" charset="0"/>
              <a:buChar char="•"/>
            </a:pPr>
            <a:r>
              <a:rPr kumimoji="1" lang="en-US" altLang="zh-CN" dirty="0" err="1"/>
              <a:t>overseas_user_blacklist_filter</a:t>
            </a:r>
            <a:r>
              <a:rPr kumimoji="1" lang="en-US" altLang="zh-CN" dirty="0"/>
              <a:t> </a:t>
            </a:r>
            <a:r>
              <a:rPr kumimoji="1" lang="zh-CN" altLang="en-US" dirty="0"/>
              <a:t>海外</a:t>
            </a:r>
            <a:r>
              <a:rPr kumimoji="1" lang="en-US" altLang="zh-CN" dirty="0"/>
              <a:t>user</a:t>
            </a:r>
            <a:r>
              <a:rPr kumimoji="1" lang="zh-CN" altLang="en-US" dirty="0"/>
              <a:t>黑名单过滤 </a:t>
            </a:r>
            <a:endParaRPr kumimoji="1" lang="en-US" altLang="zh-CN" dirty="0"/>
          </a:p>
          <a:p>
            <a:pPr marL="171450" indent="-171450">
              <a:buFont typeface="Arial" panose="020B0604020202020204" pitchFamily="34" charset="0"/>
              <a:buChar char="•"/>
            </a:pPr>
            <a:r>
              <a:rPr kumimoji="1" lang="en-US" altLang="zh-CN" dirty="0"/>
              <a:t>long_time_user_dislike_trade2_filter </a:t>
            </a:r>
            <a:r>
              <a:rPr kumimoji="1" lang="zh-CN" altLang="en-US" dirty="0"/>
              <a:t>多次点击</a:t>
            </a:r>
            <a:r>
              <a:rPr kumimoji="1" lang="en-US" altLang="zh-CN" dirty="0"/>
              <a:t>dislike</a:t>
            </a:r>
            <a:r>
              <a:rPr kumimoji="1" lang="zh-CN" altLang="en-US" dirty="0"/>
              <a:t>行业更长时间屏蔽 </a:t>
            </a:r>
            <a:endParaRPr kumimoji="1" lang="en-US" altLang="zh-CN" dirty="0"/>
          </a:p>
          <a:p>
            <a:pPr marL="171450" indent="-171450">
              <a:buFont typeface="Arial" panose="020B0604020202020204" pitchFamily="34" charset="0"/>
              <a:buChar char="•"/>
            </a:pPr>
            <a:r>
              <a:rPr kumimoji="1" lang="en-US" altLang="zh-CN" dirty="0" err="1"/>
              <a:t>report_discript_trade_filter</a:t>
            </a:r>
            <a:r>
              <a:rPr kumimoji="1" lang="en-US" altLang="zh-CN" dirty="0"/>
              <a:t> </a:t>
            </a:r>
            <a:r>
              <a:rPr kumimoji="1" lang="zh-CN" altLang="en-US" dirty="0"/>
              <a:t>举报描述行业</a:t>
            </a:r>
            <a:r>
              <a:rPr kumimoji="1" lang="en-US" altLang="zh-CN" dirty="0"/>
              <a:t>s</a:t>
            </a:r>
            <a:r>
              <a:rPr kumimoji="1" lang="zh-CN" altLang="en-US" dirty="0"/>
              <a:t> </a:t>
            </a:r>
            <a:endParaRPr kumimoji="1" lang="en-US" altLang="zh-CN" dirty="0"/>
          </a:p>
          <a:p>
            <a:pPr marL="171450" indent="-171450">
              <a:buFont typeface="Arial" panose="020B0604020202020204" pitchFamily="34" charset="0"/>
              <a:buChar char="•"/>
            </a:pPr>
            <a:r>
              <a:rPr kumimoji="1" lang="en-US" altLang="zh-CN" dirty="0" err="1"/>
              <a:t>high_freq_dislike_filter</a:t>
            </a:r>
            <a:r>
              <a:rPr kumimoji="1" lang="en-US" altLang="zh-CN" dirty="0"/>
              <a:t> </a:t>
            </a:r>
            <a:r>
              <a:rPr kumimoji="1" lang="zh-CN" altLang="en-US" dirty="0"/>
              <a:t>高频</a:t>
            </a:r>
            <a:r>
              <a:rPr kumimoji="1" lang="en-US" altLang="zh-CN" dirty="0"/>
              <a:t>dislike</a:t>
            </a:r>
            <a:r>
              <a:rPr kumimoji="1" lang="zh-CN" altLang="en-US" dirty="0"/>
              <a:t>用户不出广告 </a:t>
            </a:r>
            <a:r>
              <a:rPr kumimoji="1" lang="en-US" altLang="zh-CN" dirty="0"/>
              <a:t>(</a:t>
            </a:r>
            <a:r>
              <a:rPr lang="en-US" altLang="zh-CN" sz="1200" b="0" i="0" kern="1200" dirty="0">
                <a:solidFill>
                  <a:schemeClr val="tx1"/>
                </a:solidFill>
                <a:effectLst/>
                <a:latin typeface="Helvetica Neue"/>
                <a:ea typeface="Helvetica Neue"/>
                <a:cs typeface="Helvetica Neue"/>
                <a:sym typeface="Helvetica Neue"/>
              </a:rPr>
              <a:t>2</a:t>
            </a:r>
            <a:r>
              <a:rPr lang="zh-CN" altLang="en-US" sz="1200" b="0" i="0" kern="1200" dirty="0">
                <a:solidFill>
                  <a:schemeClr val="tx1"/>
                </a:solidFill>
                <a:effectLst/>
                <a:latin typeface="Helvetica Neue"/>
                <a:ea typeface="Helvetica Neue"/>
                <a:cs typeface="Helvetica Neue"/>
                <a:sym typeface="Helvetica Neue"/>
              </a:rPr>
              <a:t>天内，</a:t>
            </a:r>
            <a:r>
              <a:rPr lang="en" altLang="zh-CN" sz="1200" b="0" i="0" kern="1200" dirty="0">
                <a:solidFill>
                  <a:schemeClr val="tx1"/>
                </a:solidFill>
                <a:effectLst/>
                <a:latin typeface="Helvetica Neue"/>
                <a:ea typeface="Helvetica Neue"/>
                <a:cs typeface="Helvetica Neue"/>
                <a:sym typeface="Helvetica Neue"/>
              </a:rPr>
              <a:t>dislike</a:t>
            </a:r>
            <a:r>
              <a:rPr lang="zh-CN" altLang="en-US" sz="1200" b="0" i="0" kern="1200" dirty="0">
                <a:solidFill>
                  <a:schemeClr val="tx1"/>
                </a:solidFill>
                <a:effectLst/>
                <a:latin typeface="Helvetica Neue"/>
                <a:ea typeface="Helvetica Neue"/>
                <a:cs typeface="Helvetica Neue"/>
                <a:sym typeface="Helvetica Neue"/>
              </a:rPr>
              <a:t>超过</a:t>
            </a:r>
            <a:r>
              <a:rPr lang="en-US" altLang="zh-CN" sz="1200" b="0" i="0" kern="1200" dirty="0">
                <a:solidFill>
                  <a:schemeClr val="tx1"/>
                </a:solidFill>
                <a:effectLst/>
                <a:latin typeface="Helvetica Neue"/>
                <a:ea typeface="Helvetica Neue"/>
                <a:cs typeface="Helvetica Neue"/>
                <a:sym typeface="Helvetica Neue"/>
              </a:rPr>
              <a:t>10</a:t>
            </a:r>
            <a:r>
              <a:rPr lang="zh-CN" altLang="en-US" sz="1200" b="0" i="0" kern="1200" dirty="0">
                <a:solidFill>
                  <a:schemeClr val="tx1"/>
                </a:solidFill>
                <a:effectLst/>
                <a:latin typeface="Helvetica Neue"/>
                <a:ea typeface="Helvetica Neue"/>
                <a:cs typeface="Helvetica Neue"/>
                <a:sym typeface="Helvetica Neue"/>
              </a:rPr>
              <a:t>次，过滤掉所有广告</a:t>
            </a:r>
            <a:r>
              <a:rPr kumimoji="1" lang="en-US" altLang="zh-CN" dirty="0"/>
              <a:t>)</a:t>
            </a:r>
          </a:p>
          <a:p>
            <a:pPr marL="0" indent="0">
              <a:buFont typeface="Arial" panose="020B0604020202020204" pitchFamily="34" charset="0"/>
              <a:buNone/>
            </a:pPr>
            <a:r>
              <a:rPr kumimoji="1" lang="zh-CN" altLang="en-US" dirty="0"/>
              <a:t>截断：</a:t>
            </a:r>
            <a:endParaRPr kumimoji="1" lang="en-US" altLang="zh-CN" dirty="0"/>
          </a:p>
          <a:p>
            <a:pPr marL="171450" indent="-171450">
              <a:buFont typeface="Arial" panose="020B0604020202020204" pitchFamily="34" charset="0"/>
              <a:buChar char="•"/>
            </a:pPr>
            <a:r>
              <a:rPr kumimoji="1" lang="en-US" altLang="zh-CN" dirty="0" err="1"/>
              <a:t>feedbs_adv_same_user_idea_limit</a:t>
            </a:r>
            <a:r>
              <a:rPr kumimoji="1" lang="zh-CN" altLang="en-US" dirty="0"/>
              <a:t> 同广告主创意数控制</a:t>
            </a:r>
          </a:p>
          <a:p>
            <a:pPr marL="171450" indent="-171450">
              <a:buFont typeface="Arial" panose="020B0604020202020204" pitchFamily="34" charset="0"/>
              <a:buChar char="•"/>
            </a:pPr>
            <a:r>
              <a:rPr kumimoji="1" lang="en-US" altLang="zh-CN" dirty="0" err="1"/>
              <a:t>feedbs_adv_matchtype_sort_and_truncate</a:t>
            </a:r>
            <a:r>
              <a:rPr kumimoji="1" lang="zh-CN" altLang="en-US" dirty="0"/>
              <a:t> 同触发类型创意数控制</a:t>
            </a:r>
          </a:p>
          <a:p>
            <a:pPr marL="171450" indent="-171450">
              <a:buFont typeface="Arial" panose="020B0604020202020204" pitchFamily="34" charset="0"/>
              <a:buChar char="•"/>
            </a:pPr>
            <a:r>
              <a:rPr kumimoji="1" lang="zh-CN" altLang="en-US" dirty="0"/>
              <a:t>对各</a:t>
            </a:r>
            <a:r>
              <a:rPr kumimoji="1" lang="en-US" altLang="zh-CN" dirty="0" err="1"/>
              <a:t>pid</a:t>
            </a:r>
            <a:r>
              <a:rPr kumimoji="1" lang="zh-CN" altLang="en-US" dirty="0"/>
              <a:t>下</a:t>
            </a:r>
            <a:r>
              <a:rPr kumimoji="1" lang="en-US" altLang="zh-CN" dirty="0"/>
              <a:t>adv</a:t>
            </a:r>
            <a:r>
              <a:rPr kumimoji="1" lang="zh-CN" altLang="en-US" dirty="0"/>
              <a:t>列表进行数量阈值截断</a:t>
            </a:r>
            <a:endParaRPr kumimoji="1" lang="en-US" altLang="zh-CN" dirty="0"/>
          </a:p>
          <a:p>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dirty="0"/>
              <a:t>前卡广告</a:t>
            </a:r>
            <a:r>
              <a:rPr lang="en-US" altLang="zh-CN" dirty="0"/>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针对泛娱乐中间页的引流广告，名为“前卡广告”，即点击后倒流到泛娱乐中间页上，且点击该广告不直接对广告主进行计费，前卡广告产品形式如下</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brand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标记为「精选推荐」广告</a:t>
            </a:r>
            <a:endParaRPr kumimoji="1" lang="en" altLang="zh-CN"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22</a:t>
            </a:fld>
            <a:endParaRPr lang="zh-CN" altLang="en-US"/>
          </a:p>
        </p:txBody>
      </p:sp>
    </p:spTree>
    <p:extLst>
      <p:ext uri="{BB962C8B-B14F-4D97-AF65-F5344CB8AC3E}">
        <p14:creationId xmlns:p14="http://schemas.microsoft.com/office/powerpoint/2010/main" val="1227415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lvl="0" indent="0">
              <a:buNone/>
            </a:pPr>
            <a:r>
              <a:rPr kumimoji="1" lang="en" altLang="zh-CN" dirty="0" err="1"/>
              <a:t>rtabs</a:t>
            </a:r>
            <a:r>
              <a:rPr kumimoji="1" lang="zh-CN" altLang="en" dirty="0"/>
              <a:t>主要</a:t>
            </a:r>
            <a:r>
              <a:rPr kumimoji="1" lang="zh-CN" altLang="en-US" dirty="0"/>
              <a:t>是用流量特征去请求广告主，让广告主决定是否投放，同样返回的是广告的相关信息</a:t>
            </a:r>
            <a:endParaRPr kumimoji="1" lang="en" altLang="zh-CN"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23</a:t>
            </a:fld>
            <a:endParaRPr lang="zh-CN" altLang="en-US"/>
          </a:p>
        </p:txBody>
      </p:sp>
    </p:spTree>
    <p:extLst>
      <p:ext uri="{BB962C8B-B14F-4D97-AF65-F5344CB8AC3E}">
        <p14:creationId xmlns:p14="http://schemas.microsoft.com/office/powerpoint/2010/main" val="194404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lvl="0" indent="0">
              <a:buNone/>
            </a:pPr>
            <a:r>
              <a:rPr kumimoji="1" lang="zh-CN" altLang="en" dirty="0"/>
              <a:t>物料</a:t>
            </a:r>
            <a:r>
              <a:rPr kumimoji="1" lang="zh-CN" altLang="en-US" dirty="0"/>
              <a:t>优选阶段中，</a:t>
            </a:r>
            <a:r>
              <a:rPr kumimoji="1" lang="en-US" altLang="zh-CN" dirty="0" err="1"/>
              <a:t>adrestPM</a:t>
            </a:r>
            <a:r>
              <a:rPr kumimoji="1" lang="zh-CN" altLang="en-US" dirty="0"/>
              <a:t>是与</a:t>
            </a:r>
            <a:r>
              <a:rPr kumimoji="1" lang="en-US" altLang="zh-CN" dirty="0" err="1"/>
              <a:t>adrest</a:t>
            </a:r>
            <a:r>
              <a:rPr kumimoji="1" lang="zh-CN" altLang="en-US" dirty="0"/>
              <a:t>模块进行交互，</a:t>
            </a:r>
            <a:endParaRPr kumimoji="1" lang="en-US" altLang="zh-CN" dirty="0"/>
          </a:p>
          <a:p>
            <a:pPr marL="0" lvl="0" indent="0">
              <a:buNone/>
            </a:pPr>
            <a:r>
              <a:rPr kumimoji="1" lang="zh-CN" altLang="en-US" sz="1200" dirty="0"/>
              <a:t>首先是填充</a:t>
            </a:r>
            <a:r>
              <a:rPr kumimoji="1" lang="en-US" altLang="zh-CN" sz="1200" dirty="0"/>
              <a:t>request</a:t>
            </a:r>
            <a:r>
              <a:rPr kumimoji="1" lang="zh-CN" altLang="en-US" sz="1200" dirty="0"/>
              <a:t>，请求</a:t>
            </a:r>
            <a:r>
              <a:rPr kumimoji="1" lang="en-US" altLang="zh-CN" sz="1200" dirty="0" err="1"/>
              <a:t>adrest</a:t>
            </a:r>
            <a:endParaRPr kumimoji="1" lang="en-US" altLang="zh-CN" sz="1200" dirty="0"/>
          </a:p>
          <a:p>
            <a:pPr marL="0" lvl="0" indent="0">
              <a:buNone/>
            </a:pPr>
            <a:r>
              <a:rPr kumimoji="1" lang="zh-CN" altLang="en-US" sz="1200" dirty="0"/>
              <a:t>响应阶段首先是对物料进行解析，得到一阶物料，二阶物料，然后依概率选择走一阶还是二阶，一阶这边的策略是</a:t>
            </a:r>
            <a:r>
              <a:rPr kumimoji="1" lang="en-US" altLang="zh-CN" sz="1200" dirty="0"/>
              <a:t>EE</a:t>
            </a:r>
            <a:r>
              <a:rPr kumimoji="1" lang="zh-CN" altLang="en-US" sz="1200" dirty="0"/>
              <a:t>，二阶这边的策略是</a:t>
            </a:r>
            <a:r>
              <a:rPr kumimoji="1" lang="en-US" altLang="zh-CN" sz="1200" dirty="0"/>
              <a:t>MTQ</a:t>
            </a:r>
            <a:r>
              <a:rPr kumimoji="1" lang="zh-CN" altLang="en-US" sz="1200" dirty="0"/>
              <a:t>，得到最终的优选组合。</a:t>
            </a:r>
            <a:endParaRPr kumimoji="1" lang="en-US" altLang="zh-CN" sz="1200" dirty="0"/>
          </a:p>
          <a:p>
            <a:pPr lvl="0"/>
            <a:r>
              <a:rPr kumimoji="1" lang="en-US" altLang="zh-CN" sz="1200" dirty="0"/>
              <a:t>====================================</a:t>
            </a:r>
          </a:p>
          <a:p>
            <a:r>
              <a:rPr lang="zh-CN" altLang="en-US" dirty="0">
                <a:effectLst/>
              </a:rPr>
              <a:t>具体来说，对返回结果的处理：</a:t>
            </a:r>
          </a:p>
          <a:p>
            <a:r>
              <a:rPr lang="en-US" altLang="zh-CN" dirty="0">
                <a:effectLst/>
              </a:rPr>
              <a:t>1.</a:t>
            </a:r>
            <a:r>
              <a:rPr lang="zh-CN" altLang="en-US" dirty="0">
                <a:effectLst/>
              </a:rPr>
              <a:t>获取当前请求</a:t>
            </a:r>
            <a:r>
              <a:rPr lang="en-US" altLang="zh-CN" dirty="0">
                <a:effectLst/>
              </a:rPr>
              <a:t>mt</a:t>
            </a:r>
            <a:r>
              <a:rPr lang="zh-CN" altLang="en-US" dirty="0">
                <a:effectLst/>
              </a:rPr>
              <a:t>用于过滤：</a:t>
            </a:r>
          </a:p>
          <a:p>
            <a:r>
              <a:rPr lang="en-US" altLang="zh-CN" dirty="0">
                <a:effectLst/>
              </a:rPr>
              <a:t>2.</a:t>
            </a:r>
            <a:r>
              <a:rPr lang="zh-CN" altLang="en-US" dirty="0">
                <a:effectLst/>
              </a:rPr>
              <a:t>解析得到的元素物料</a:t>
            </a:r>
          </a:p>
          <a:p>
            <a:pPr marL="228600" lvl="0" indent="-228600">
              <a:buFont typeface="+mj-ea"/>
              <a:buAutoNum type="circleNumDbPlain"/>
            </a:pPr>
            <a:r>
              <a:rPr lang="zh-CN" altLang="en-US" dirty="0">
                <a:effectLst/>
              </a:rPr>
              <a:t>解析返回的元素结果：得到当前广告所有的元素</a:t>
            </a:r>
            <a:r>
              <a:rPr lang="en-US" altLang="zh-CN" dirty="0">
                <a:effectLst/>
              </a:rPr>
              <a:t>title</a:t>
            </a:r>
            <a:r>
              <a:rPr lang="zh-CN" altLang="en-US" dirty="0">
                <a:effectLst/>
              </a:rPr>
              <a:t>、</a:t>
            </a:r>
            <a:r>
              <a:rPr lang="en-US" altLang="zh-CN" dirty="0" err="1">
                <a:effectLst/>
              </a:rPr>
              <a:t>csid</a:t>
            </a:r>
            <a:r>
              <a:rPr lang="zh-CN" altLang="en-US" dirty="0">
                <a:effectLst/>
              </a:rPr>
              <a:t>、</a:t>
            </a:r>
            <a:r>
              <a:rPr lang="en-US" altLang="zh-CN" dirty="0">
                <a:effectLst/>
              </a:rPr>
              <a:t>video</a:t>
            </a:r>
            <a:r>
              <a:rPr lang="zh-CN" altLang="en-US" dirty="0">
                <a:effectLst/>
              </a:rPr>
              <a:t>、使用</a:t>
            </a:r>
            <a:r>
              <a:rPr lang="en-US" altLang="zh-CN" dirty="0">
                <a:effectLst/>
              </a:rPr>
              <a:t>key</a:t>
            </a:r>
            <a:r>
              <a:rPr lang="zh-CN" altLang="en-US" dirty="0">
                <a:effectLst/>
              </a:rPr>
              <a:t>为</a:t>
            </a:r>
            <a:r>
              <a:rPr lang="en-US" altLang="zh-CN" dirty="0" err="1">
                <a:effectLst/>
              </a:rPr>
              <a:t>elem_id</a:t>
            </a:r>
            <a:r>
              <a:rPr lang="zh-CN" altLang="en-US" dirty="0">
                <a:effectLst/>
              </a:rPr>
              <a:t>签名</a:t>
            </a:r>
            <a:r>
              <a:rPr lang="en-US" altLang="zh-CN" dirty="0">
                <a:effectLst/>
              </a:rPr>
              <a:t>map</a:t>
            </a:r>
            <a:r>
              <a:rPr lang="zh-CN" altLang="en-US" dirty="0">
                <a:effectLst/>
              </a:rPr>
              <a:t>分开存储以便后续使用，同时对三种元素频控</a:t>
            </a:r>
            <a:r>
              <a:rPr lang="en-US" altLang="zh-CN" dirty="0">
                <a:effectLst/>
              </a:rPr>
              <a:t>24</a:t>
            </a:r>
            <a:r>
              <a:rPr lang="zh-CN" altLang="en-US" dirty="0">
                <a:effectLst/>
              </a:rPr>
              <a:t>小时；</a:t>
            </a:r>
          </a:p>
          <a:p>
            <a:pPr marL="228600" lvl="0" indent="-228600">
              <a:buFont typeface="+mj-ea"/>
              <a:buAutoNum type="circleNumDbPlain"/>
            </a:pPr>
            <a:r>
              <a:rPr lang="zh-CN" altLang="en-US" dirty="0">
                <a:effectLst/>
              </a:rPr>
              <a:t>分</a:t>
            </a:r>
            <a:r>
              <a:rPr lang="en-US" altLang="zh-CN" dirty="0" err="1">
                <a:effectLst/>
              </a:rPr>
              <a:t>etype</a:t>
            </a:r>
            <a:r>
              <a:rPr lang="zh-CN" altLang="en-US" dirty="0">
                <a:effectLst/>
              </a:rPr>
              <a:t>存放元素</a:t>
            </a:r>
            <a:r>
              <a:rPr lang="en-US" altLang="zh-CN" dirty="0">
                <a:effectLst/>
              </a:rPr>
              <a:t>:</a:t>
            </a:r>
            <a:r>
              <a:rPr lang="zh-CN" altLang="en-US" dirty="0">
                <a:effectLst/>
              </a:rPr>
              <a:t>根据上面的结果将三元素经过过滤分类型（标题、图片、视频）存储在</a:t>
            </a:r>
            <a:r>
              <a:rPr lang="en-US" altLang="zh-CN" dirty="0">
                <a:effectLst/>
              </a:rPr>
              <a:t>list</a:t>
            </a:r>
            <a:r>
              <a:rPr lang="zh-CN" altLang="en-US" dirty="0">
                <a:effectLst/>
              </a:rPr>
              <a:t>中，用于后续叉乘组合</a:t>
            </a:r>
          </a:p>
          <a:p>
            <a:pPr marL="228600" lvl="0" indent="-228600">
              <a:buFont typeface="+mj-ea"/>
              <a:buAutoNum type="circleNumDbPlain"/>
            </a:pPr>
            <a:r>
              <a:rPr lang="zh-CN" altLang="en-US" dirty="0">
                <a:effectLst/>
              </a:rPr>
              <a:t>样式处理阶段：元素补充和过滤，请求离线数据</a:t>
            </a:r>
            <a:r>
              <a:rPr lang="en-US" altLang="zh-CN" dirty="0" err="1">
                <a:effectLst/>
              </a:rPr>
              <a:t>xbox</a:t>
            </a:r>
            <a:r>
              <a:rPr lang="zh-CN" altLang="en-US" dirty="0">
                <a:effectLst/>
              </a:rPr>
              <a:t>类型转置对返回的元素补充样式过滤和视频时长过滤；</a:t>
            </a:r>
          </a:p>
          <a:p>
            <a:r>
              <a:rPr lang="en-US" altLang="zh-CN" dirty="0">
                <a:effectLst/>
              </a:rPr>
              <a:t>3.</a:t>
            </a:r>
            <a:r>
              <a:rPr lang="zh-CN" altLang="en-US" dirty="0">
                <a:effectLst/>
              </a:rPr>
              <a:t>创意处理逻辑：</a:t>
            </a:r>
          </a:p>
          <a:p>
            <a:pPr marL="228600" lvl="0" indent="-228600">
              <a:buFont typeface="+mj-ea"/>
              <a:buAutoNum type="circleNumDbPlain"/>
            </a:pPr>
            <a:r>
              <a:rPr lang="zh-CN" altLang="en-US" dirty="0">
                <a:effectLst/>
              </a:rPr>
              <a:t>对于一阶组合采用词表的方式获取</a:t>
            </a:r>
            <a:r>
              <a:rPr lang="en-US" altLang="zh-CN" dirty="0" err="1">
                <a:effectLst/>
              </a:rPr>
              <a:t>com_q</a:t>
            </a:r>
            <a:r>
              <a:rPr lang="zh-CN" altLang="en-US" dirty="0">
                <a:effectLst/>
              </a:rPr>
              <a:t>进行排序，并按</a:t>
            </a:r>
            <a:r>
              <a:rPr lang="en-US" altLang="zh-CN" dirty="0">
                <a:effectLst/>
              </a:rPr>
              <a:t>quota</a:t>
            </a:r>
            <a:r>
              <a:rPr lang="zh-CN" altLang="en-US" dirty="0">
                <a:effectLst/>
              </a:rPr>
              <a:t>（</a:t>
            </a:r>
            <a:r>
              <a:rPr lang="en-US" altLang="zh-CN" dirty="0">
                <a:effectLst/>
              </a:rPr>
              <a:t>20</a:t>
            </a:r>
            <a:r>
              <a:rPr lang="zh-CN" altLang="en-US" dirty="0">
                <a:effectLst/>
              </a:rPr>
              <a:t>）进行截断，用随机一个概率选择大于阈值的一阶组合作为本广告的创意；</a:t>
            </a:r>
          </a:p>
          <a:p>
            <a:pPr marL="228600" lvl="0" indent="-228600">
              <a:buFont typeface="+mj-ea"/>
              <a:buAutoNum type="circleNumDbPlain"/>
            </a:pPr>
            <a:r>
              <a:rPr lang="zh-CN" altLang="en-US" dirty="0">
                <a:effectLst/>
              </a:rPr>
              <a:t>对于二阶组合，封装请求</a:t>
            </a:r>
            <a:r>
              <a:rPr lang="en-US" altLang="zh-CN" dirty="0" err="1">
                <a:effectLst/>
              </a:rPr>
              <a:t>mtq</a:t>
            </a:r>
            <a:r>
              <a:rPr lang="zh-CN" altLang="en-US" dirty="0">
                <a:effectLst/>
              </a:rPr>
              <a:t>，选择最优的创意</a:t>
            </a:r>
          </a:p>
          <a:p>
            <a:pPr lvl="0"/>
            <a:endParaRPr kumimoji="1" lang="en-US" altLang="zh-CN" sz="1200" dirty="0"/>
          </a:p>
          <a:p>
            <a:pPr marL="0" lvl="0" indent="0">
              <a:buNone/>
            </a:pPr>
            <a:endParaRPr kumimoji="1" lang="en" altLang="zh-CN"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24</a:t>
            </a:fld>
            <a:endParaRPr lang="zh-CN" altLang="en-US"/>
          </a:p>
        </p:txBody>
      </p:sp>
    </p:spTree>
    <p:extLst>
      <p:ext uri="{BB962C8B-B14F-4D97-AF65-F5344CB8AC3E}">
        <p14:creationId xmlns:p14="http://schemas.microsoft.com/office/powerpoint/2010/main" val="2475766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lvl="0"/>
            <a:r>
              <a:rPr kumimoji="1" lang="zh-CN" altLang="en-US" dirty="0"/>
              <a:t>其他的物料优选</a:t>
            </a:r>
            <a:r>
              <a:rPr kumimoji="1" lang="en-US" altLang="zh-CN" dirty="0"/>
              <a:t>module</a:t>
            </a:r>
            <a:r>
              <a:rPr kumimoji="1" lang="zh-CN" altLang="en-US" dirty="0"/>
              <a:t>包括获取闪投物料的</a:t>
            </a:r>
            <a:r>
              <a:rPr kumimoji="1" lang="en-US" altLang="zh-CN" dirty="0" err="1"/>
              <a:t>paAdrest</a:t>
            </a:r>
            <a:r>
              <a:rPr kumimoji="1" lang="zh-CN" altLang="en-US" dirty="0"/>
              <a:t>，请求落地页服务的</a:t>
            </a:r>
            <a:r>
              <a:rPr kumimoji="1" lang="en-US" altLang="zh-CN" dirty="0" err="1"/>
              <a:t>materialPM</a:t>
            </a:r>
            <a:r>
              <a:rPr kumimoji="1" lang="zh-CN" altLang="en-US" dirty="0"/>
              <a:t>，以及请求</a:t>
            </a:r>
            <a:r>
              <a:rPr kumimoji="1" lang="en-US" altLang="zh-CN" dirty="0" err="1"/>
              <a:t>xbox</a:t>
            </a:r>
            <a:r>
              <a:rPr kumimoji="1" lang="zh-CN" altLang="en-US" dirty="0"/>
              <a:t>获取物料元素相关</a:t>
            </a:r>
            <a:r>
              <a:rPr kumimoji="1" lang="en-US" altLang="zh-CN" dirty="0"/>
              <a:t>q</a:t>
            </a:r>
            <a:r>
              <a:rPr kumimoji="1" lang="zh-CN" altLang="en-US" dirty="0"/>
              <a:t>值，排序过滤截断的</a:t>
            </a:r>
            <a:r>
              <a:rPr kumimoji="1" lang="en-US" altLang="zh-CN" dirty="0" err="1"/>
              <a:t>feedadrestXboxM</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p>
          <a:p>
            <a:pPr lvl="0"/>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p>
          <a:p>
            <a:pPr marL="0" indent="0">
              <a:buFontTx/>
              <a:buNone/>
            </a:pP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Adrest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feedbs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有什么区别：</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indent="0">
              <a:buFontTx/>
              <a:buNone/>
            </a:pP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drest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feedbs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分别负责不同的广告样式，</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feedbs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返回的为基础广告样式，</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adrest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负责组件广告样式，比如小程序、电话组件。目前正在做广告样式自动降级，即如果请求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adrest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无返回，在允许的情况下使用基础广告样式。</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adreset_process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模块除了程序化创意逻辑之外还有其他业务逻辑吗？</a:t>
            </a:r>
          </a:p>
          <a:p>
            <a:r>
              <a:rPr lang="zh-CN" altLang="en-US" dirty="0">
                <a:effectLst/>
              </a:rPr>
              <a:t>答：除了程序化创意获取物料逻辑之外，还有</a:t>
            </a:r>
            <a:r>
              <a:rPr lang="zh-CN" altLang="en-US" b="1" dirty="0">
                <a:effectLst/>
              </a:rPr>
              <a:t>自定义广告获取组件的逻辑</a:t>
            </a:r>
            <a:r>
              <a:rPr lang="zh-CN" altLang="en-US" dirty="0">
                <a:effectLst/>
              </a:rPr>
              <a:t>，对</a:t>
            </a:r>
            <a:r>
              <a:rPr lang="zh-CN" altLang="en-US" b="1" dirty="0">
                <a:effectLst/>
              </a:rPr>
              <a:t>高级样式的处理逻辑</a:t>
            </a:r>
            <a:r>
              <a:rPr lang="zh-CN" altLang="en-US" dirty="0">
                <a:effectLst/>
              </a:rPr>
              <a:t>以及对需要</a:t>
            </a:r>
            <a:r>
              <a:rPr lang="zh-CN" altLang="en-US" b="1" dirty="0">
                <a:effectLst/>
              </a:rPr>
              <a:t>图像增强的</a:t>
            </a:r>
            <a:r>
              <a:rPr lang="en-US" altLang="zh-CN" b="1" dirty="0">
                <a:effectLst/>
              </a:rPr>
              <a:t>adv</a:t>
            </a:r>
            <a:r>
              <a:rPr lang="zh-CN" altLang="en-US" b="1" dirty="0">
                <a:effectLst/>
              </a:rPr>
              <a:t>的</a:t>
            </a:r>
            <a:r>
              <a:rPr lang="en-US" altLang="zh-CN" b="1" dirty="0" err="1">
                <a:effectLst/>
              </a:rPr>
              <a:t>csid</a:t>
            </a:r>
            <a:r>
              <a:rPr lang="zh-CN" altLang="en-US" dirty="0">
                <a:effectLst/>
              </a:rPr>
              <a:t>进行替换。</a:t>
            </a: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effectLst/>
              </a:rPr>
              <a:t>adrest</a:t>
            </a:r>
            <a:r>
              <a:rPr lang="zh-CN" altLang="en-US" dirty="0">
                <a:effectLst/>
              </a:rPr>
              <a:t>主要是获取所有的物料，具体的物料包括两部分：</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1</a:t>
            </a:r>
            <a:r>
              <a:rPr lang="zh-CN" altLang="en-US" dirty="0">
                <a:effectLst/>
              </a:rPr>
              <a:t>）广告主提供的全量的标题、图片、视频等；</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2</a:t>
            </a:r>
            <a:r>
              <a:rPr lang="zh-CN" altLang="en-US" dirty="0">
                <a:effectLst/>
              </a:rPr>
              <a:t>）进行程序化需要的组件样式</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lvl="0" indent="0">
              <a:buNone/>
            </a:pPr>
            <a:endParaRPr kumimoji="1" lang="en" altLang="zh-CN"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25</a:t>
            </a:fld>
            <a:endParaRPr lang="zh-CN" altLang="en-US"/>
          </a:p>
        </p:txBody>
      </p:sp>
    </p:spTree>
    <p:extLst>
      <p:ext uri="{BB962C8B-B14F-4D97-AF65-F5344CB8AC3E}">
        <p14:creationId xmlns:p14="http://schemas.microsoft.com/office/powerpoint/2010/main" val="3158839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kumimoji="1" lang="zh-CN" altLang="en-US" dirty="0"/>
              <a:t>策略模块会以插件的形式对</a:t>
            </a:r>
            <a:r>
              <a:rPr kumimoji="1" lang="en-US" altLang="zh-CN" dirty="0" err="1"/>
              <a:t>feedproxy</a:t>
            </a:r>
            <a:r>
              <a:rPr kumimoji="1" lang="zh-CN" altLang="en-US" dirty="0"/>
              <a:t>返回的广告进行</a:t>
            </a:r>
            <a:r>
              <a:rPr kumimoji="1" lang="en-US" altLang="zh-CN" dirty="0"/>
              <a:t>gid</a:t>
            </a:r>
            <a:r>
              <a:rPr kumimoji="1" lang="zh-CN" altLang="en-US" dirty="0"/>
              <a:t>和</a:t>
            </a:r>
            <a:r>
              <a:rPr kumimoji="1" lang="en-US" altLang="zh-CN" dirty="0" err="1"/>
              <a:t>sid</a:t>
            </a:r>
            <a:r>
              <a:rPr kumimoji="1" lang="zh-CN" altLang="en-US" dirty="0"/>
              <a:t>级别的策略处理。通过</a:t>
            </a:r>
            <a:r>
              <a:rPr kumimoji="1" lang="en-US" altLang="zh-CN" dirty="0" err="1"/>
              <a:t>strategyPluginManager</a:t>
            </a:r>
            <a:r>
              <a:rPr kumimoji="1" lang="zh-CN" altLang="en-US" dirty="0"/>
              <a:t>管理插件，配置文件</a:t>
            </a:r>
            <a:r>
              <a:rPr kumimoji="1" lang="en-US" altLang="zh-Hans" dirty="0" err="1">
                <a:latin typeface="Times New Roman" panose="02020603050405020304" pitchFamily="18" charset="0"/>
                <a:cs typeface="Times New Roman" panose="02020603050405020304" pitchFamily="18" charset="0"/>
              </a:rPr>
              <a:t>strategy_plugin.conf</a:t>
            </a:r>
            <a:r>
              <a:rPr kumimoji="1" lang="zh-CN" altLang="en-US" dirty="0">
                <a:latin typeface="Times New Roman" panose="02020603050405020304" pitchFamily="18" charset="0"/>
                <a:cs typeface="Times New Roman" panose="02020603050405020304" pitchFamily="18" charset="0"/>
              </a:rPr>
              <a:t>顺序调用插件，用</a:t>
            </a:r>
            <a:r>
              <a:rPr kumimoji="1" lang="en-US" altLang="zh-CN" dirty="0">
                <a:latin typeface="Times New Roman" panose="02020603050405020304" pitchFamily="18" charset="0"/>
                <a:cs typeface="Times New Roman" panose="02020603050405020304" pitchFamily="18" charset="0"/>
              </a:rPr>
              <a:t>alive</a:t>
            </a:r>
            <a:r>
              <a:rPr kumimoji="1" lang="zh-CN" altLang="en-US" dirty="0">
                <a:latin typeface="Times New Roman" panose="02020603050405020304" pitchFamily="18" charset="0"/>
                <a:cs typeface="Times New Roman" panose="02020603050405020304" pitchFamily="18" charset="0"/>
              </a:rPr>
              <a:t>判断是否生效。</a:t>
            </a:r>
            <a:endParaRPr kumimoji="1" lang="en-US" altLang="zh-CN" dirty="0">
              <a:latin typeface="Times New Roman" panose="02020603050405020304" pitchFamily="18" charset="0"/>
              <a:cs typeface="Times New Roman" panose="02020603050405020304" pitchFamily="18" charset="0"/>
            </a:endParaRPr>
          </a:p>
          <a:p>
            <a:r>
              <a:rPr kumimoji="1" lang="zh-CN" altLang="en-US" dirty="0">
                <a:latin typeface="Times New Roman" panose="02020603050405020304" pitchFamily="18" charset="0"/>
                <a:cs typeface="Times New Roman" panose="02020603050405020304" pitchFamily="18" charset="0"/>
              </a:rPr>
              <a:t>插件的详细介绍会在第四部分进行。</a:t>
            </a:r>
            <a:endParaRPr kumimoji="1" lang="en-US" altLang="zh-CN" dirty="0">
              <a:latin typeface="Times New Roman" panose="02020603050405020304" pitchFamily="18" charset="0"/>
              <a:cs typeface="Times New Roman" panose="02020603050405020304" pitchFamily="18" charset="0"/>
            </a:endParaRPr>
          </a:p>
          <a:p>
            <a:endParaRPr kumimoji="1" lang="en-US" altLang="zh-CN" dirty="0"/>
          </a:p>
          <a:p>
            <a:r>
              <a:rPr kumimoji="1" lang="en-US" altLang="zh-CN" dirty="0"/>
              <a:t>------------------------------------------------</a:t>
            </a:r>
          </a:p>
          <a:p>
            <a:r>
              <a:rPr kumimoji="1" lang="zh-CN" altLang="en-US" dirty="0"/>
              <a:t>为什么要分三个级别</a:t>
            </a:r>
            <a:r>
              <a:rPr kumimoji="1" lang="en-US" altLang="zh-CN" dirty="0" err="1"/>
              <a:t>pid</a:t>
            </a:r>
            <a:r>
              <a:rPr kumimoji="1" lang="zh-CN" altLang="en-US" dirty="0"/>
              <a:t>、</a:t>
            </a:r>
            <a:r>
              <a:rPr kumimoji="1" lang="en-US" altLang="zh-CN" dirty="0"/>
              <a:t>gid</a:t>
            </a:r>
            <a:r>
              <a:rPr kumimoji="1" lang="zh-CN" altLang="en-US" dirty="0"/>
              <a:t>、</a:t>
            </a:r>
            <a:r>
              <a:rPr kumimoji="1" lang="en-US" altLang="zh-CN" dirty="0" err="1"/>
              <a:t>cid</a:t>
            </a:r>
            <a:r>
              <a:rPr kumimoji="1" lang="zh-CN" altLang="en-US" dirty="0"/>
              <a:t>进行处理</a:t>
            </a:r>
            <a:endParaRPr kumimoji="1" lang="en-US" altLang="zh-CN" dirty="0"/>
          </a:p>
          <a:p>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product_id</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。产品线级别的策略，比如手百和闪投会有不同的策略，</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Feedproxy</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对</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FeedBS</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返回广告进行用户体验层面的过滤及截断控制，相当于一级漏斗，不影响最终排序。可以区分后续使用的策略。</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Gid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：检索线级别。实现基本的准入、请求</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等操作，</a:t>
            </a:r>
            <a:r>
              <a:rPr lang="en-US" altLang="zh-CN" sz="1200" b="1" kern="1200" baseline="0" dirty="0">
                <a:solidFill>
                  <a:schemeClr val="tx1"/>
                </a:solidFill>
                <a:effectLst/>
                <a:latin typeface="Arial Unicode MS" panose="020B0604020202020204" pitchFamily="34" charset="-128"/>
                <a:ea typeface="微软雅黑" panose="020B0503020204020204" pitchFamily="34" charset="-122"/>
                <a:cs typeface="+mn-cs"/>
              </a:rPr>
              <a:t>gid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策略也不直接影响最终排序。但是所请求的预估值和所设置的系数都会在</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srcid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级别策略发生作用，影响最终排序。</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Srcid</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：广告位。不同广告位不同配置，实现更具体的广告过滤，消费和排序，是用的比较多的广告策略插件。</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lvl="0" indent="0">
              <a:buNone/>
            </a:pPr>
            <a:endParaRPr kumimoji="1" lang="en" altLang="zh-CN"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26</a:t>
            </a:fld>
            <a:endParaRPr lang="zh-CN" altLang="en-US"/>
          </a:p>
        </p:txBody>
      </p:sp>
    </p:spTree>
    <p:extLst>
      <p:ext uri="{BB962C8B-B14F-4D97-AF65-F5344CB8AC3E}">
        <p14:creationId xmlns:p14="http://schemas.microsoft.com/office/powerpoint/2010/main" val="1633500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最后就是后处理部分。分为两个模块。</a:t>
            </a:r>
            <a:endParaRPr kumimoji="1" lang="en-US" altLang="zh-Han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a:t>
            </a:r>
            <a:r>
              <a:rPr lang="en" altLang="zh-CN" sz="1200" b="0" i="0" kern="1200" dirty="0" err="1">
                <a:solidFill>
                  <a:schemeClr val="tx1"/>
                </a:solidFill>
                <a:effectLst/>
                <a:latin typeface="+mn-lt"/>
                <a:ea typeface="+mn-ea"/>
                <a:cs typeface="+mn-cs"/>
              </a:rPr>
              <a:t>PostProcessModule</a:t>
            </a:r>
            <a:r>
              <a:rPr lang="zh-CN" altLang="en-US" sz="1200" b="0" i="0" kern="1200" dirty="0">
                <a:solidFill>
                  <a:schemeClr val="tx1"/>
                </a:solidFill>
                <a:effectLst/>
                <a:latin typeface="+mn-lt"/>
                <a:ea typeface="+mn-ea"/>
                <a:cs typeface="+mn-cs"/>
              </a:rPr>
              <a:t>模块中，进行截断打包和添加计费串。</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reponseProcessModule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模块中进行打包并返回数据，记录监控和各种日志。</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PostPM</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对</a:t>
            </a:r>
            <a:r>
              <a:rPr kumimoji="1" lang="zh-Hans" altLang="en-US" dirty="0"/>
              <a:t>多队列</a:t>
            </a:r>
            <a:r>
              <a:rPr kumimoji="1" lang="en" altLang="zh-CN" dirty="0" err="1"/>
              <a:t>pv</a:t>
            </a:r>
            <a:r>
              <a:rPr kumimoji="1" lang="zh-CN" altLang="en-US" dirty="0"/>
              <a:t>级</a:t>
            </a:r>
            <a:r>
              <a:rPr kumimoji="1" lang="zh-CN" altLang="en-US" b="0" dirty="0"/>
              <a:t>广告进行截断：累加计算截断数并进行截断。</a:t>
            </a:r>
            <a:endParaRPr kumimoji="1"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0" dirty="0"/>
              <a:t>根据广告的</a:t>
            </a:r>
            <a:r>
              <a:rPr kumimoji="1" lang="en-US" altLang="zh-CN" b="0" dirty="0" err="1"/>
              <a:t>cmatch</a:t>
            </a:r>
            <a:r>
              <a:rPr kumimoji="1" lang="zh-CN" altLang="en-US" b="0" dirty="0"/>
              <a:t>和数据源</a:t>
            </a:r>
            <a:r>
              <a:rPr kumimoji="1" lang="en-US" altLang="zh-CN" b="0" dirty="0" err="1"/>
              <a:t>cmatch</a:t>
            </a:r>
            <a:r>
              <a:rPr kumimoji="1" lang="zh-CN" altLang="en-US" b="0" dirty="0"/>
              <a:t>的匹配规则</a:t>
            </a:r>
            <a:r>
              <a:rPr kumimoji="1" lang="en-US" altLang="zh-CN" b="0" dirty="0"/>
              <a:t>, </a:t>
            </a:r>
            <a:r>
              <a:rPr kumimoji="1" lang="zh-CN" altLang="en-US" b="0" dirty="0"/>
              <a:t>原始广告队列中的广告被分配到不同的队列中。</a:t>
            </a:r>
            <a:endParaRPr kumimoji="1" lang="en-US" altLang="zh-CN" b="0" dirty="0"/>
          </a:p>
          <a:p>
            <a:r>
              <a:rPr lang="zh-CN" altLang="en-US" sz="1200" b="0" i="0" kern="1200" dirty="0">
                <a:solidFill>
                  <a:schemeClr val="tx1"/>
                </a:solidFill>
                <a:effectLst/>
                <a:latin typeface="+mn-lt"/>
                <a:ea typeface="+mn-ea"/>
                <a:cs typeface="+mn-cs"/>
              </a:rPr>
              <a:t>包装点击串。</a:t>
            </a:r>
            <a:endParaRPr lang="en-US" altLang="zh-CN" sz="1200" b="0" i="0" kern="1200" dirty="0">
              <a:solidFill>
                <a:schemeClr val="tx1"/>
              </a:solidFill>
              <a:effectLst/>
              <a:latin typeface="+mn-lt"/>
              <a:ea typeface="+mn-ea"/>
              <a:cs typeface="+mn-cs"/>
            </a:endParaRPr>
          </a:p>
          <a:p>
            <a:endParaRPr lang="en" altLang="zh-CN" sz="1200" b="0" i="0" kern="1200" dirty="0">
              <a:solidFill>
                <a:schemeClr val="tx1"/>
              </a:solidFill>
              <a:effectLst/>
              <a:latin typeface="+mn-lt"/>
              <a:ea typeface="+mn-ea"/>
              <a:cs typeface="+mn-cs"/>
            </a:endParaRPr>
          </a:p>
          <a:p>
            <a:pPr lvl="0" algn="l">
              <a:spcAft>
                <a:spcPts val="0"/>
              </a:spcAft>
            </a:pPr>
            <a:r>
              <a:rPr lang="en" altLang="zh-CN" sz="2000" b="0" kern="0" dirty="0" err="1">
                <a:solidFill>
                  <a:srgbClr val="000000"/>
                </a:solidFill>
                <a:latin typeface="SimSun" panose="02010600030101010101" pitchFamily="2" charset="-122"/>
                <a:ea typeface="SimSun" panose="02010600030101010101" pitchFamily="2" charset="-122"/>
              </a:rPr>
              <a:t>i</a:t>
            </a:r>
            <a:r>
              <a:rPr lang="zh-CN" altLang="en-US" sz="2000" b="0" kern="0" dirty="0">
                <a:solidFill>
                  <a:srgbClr val="000000"/>
                </a:solidFill>
                <a:latin typeface="SimSun" panose="02010600030101010101" pitchFamily="2" charset="-122"/>
                <a:ea typeface="SimSun" panose="02010600030101010101" pitchFamily="2" charset="-122"/>
              </a:rPr>
              <a:t>域：加密且</a:t>
            </a:r>
            <a:r>
              <a:rPr lang="en" altLang="zh-CN" sz="2000" b="0" kern="0" dirty="0">
                <a:solidFill>
                  <a:srgbClr val="000000"/>
                </a:solidFill>
                <a:latin typeface="SimSun" panose="02010600030101010101" pitchFamily="2" charset="-122"/>
                <a:ea typeface="SimSun" panose="02010600030101010101" pitchFamily="2" charset="-122"/>
              </a:rPr>
              <a:t>base64</a:t>
            </a:r>
            <a:r>
              <a:rPr lang="zh-CN" altLang="en-US" sz="2000" b="0" kern="0" dirty="0">
                <a:solidFill>
                  <a:srgbClr val="000000"/>
                </a:solidFill>
                <a:latin typeface="SimSun" panose="02010600030101010101" pitchFamily="2" charset="-122"/>
                <a:ea typeface="SimSun" panose="02010600030101010101" pitchFamily="2" charset="-122"/>
              </a:rPr>
              <a:t>编码</a:t>
            </a:r>
            <a:r>
              <a:rPr lang="en-US" altLang="zh-CN" sz="2000" b="0" kern="0" dirty="0">
                <a:solidFill>
                  <a:srgbClr val="000000"/>
                </a:solidFill>
                <a:latin typeface="SimSun" panose="02010600030101010101" pitchFamily="2" charset="-122"/>
                <a:ea typeface="SimSun" panose="02010600030101010101" pitchFamily="2" charset="-122"/>
              </a:rPr>
              <a:t>, </a:t>
            </a:r>
            <a:r>
              <a:rPr lang="zh-CN" altLang="en-US" sz="2000" b="0" kern="0" dirty="0">
                <a:solidFill>
                  <a:srgbClr val="000000"/>
                </a:solidFill>
                <a:latin typeface="SimSun" panose="02010600030101010101" pitchFamily="2" charset="-122"/>
                <a:ea typeface="SimSun" panose="02010600030101010101" pitchFamily="2" charset="-122"/>
              </a:rPr>
              <a:t>主要为广告的基本信息，如</a:t>
            </a:r>
            <a:r>
              <a:rPr lang="en" altLang="zh-CN" sz="2000" b="0" kern="0" dirty="0" err="1">
                <a:solidFill>
                  <a:srgbClr val="000000"/>
                </a:solidFill>
                <a:latin typeface="SimSun" panose="02010600030101010101" pitchFamily="2" charset="-122"/>
                <a:ea typeface="SimSun" panose="02010600030101010101" pitchFamily="2" charset="-122"/>
              </a:rPr>
              <a:t>planid,unitid</a:t>
            </a:r>
            <a:r>
              <a:rPr lang="zh-CN" altLang="en-US" sz="2000" b="0" kern="0" dirty="0">
                <a:solidFill>
                  <a:srgbClr val="000000"/>
                </a:solidFill>
                <a:latin typeface="SimSun" panose="02010600030101010101" pitchFamily="2" charset="-122"/>
                <a:ea typeface="SimSun" panose="02010600030101010101" pitchFamily="2" charset="-122"/>
              </a:rPr>
              <a:t>等，基本来源于业务端， </a:t>
            </a:r>
            <a:r>
              <a:rPr lang="en" altLang="zh-CN" sz="2000" b="0" kern="0" dirty="0" err="1">
                <a:solidFill>
                  <a:srgbClr val="000000"/>
                </a:solidFill>
                <a:latin typeface="SimSun" panose="02010600030101010101" pitchFamily="2" charset="-122"/>
                <a:ea typeface="SimSun" panose="02010600030101010101" pitchFamily="2" charset="-122"/>
              </a:rPr>
              <a:t>rcv</a:t>
            </a:r>
            <a:r>
              <a:rPr lang="zh-CN" altLang="en-US" sz="2000" b="0" kern="0" dirty="0">
                <a:solidFill>
                  <a:srgbClr val="000000"/>
                </a:solidFill>
                <a:latin typeface="SimSun" panose="02010600030101010101" pitchFamily="2" charset="-122"/>
                <a:ea typeface="SimSun" panose="02010600030101010101" pitchFamily="2" charset="-122"/>
              </a:rPr>
              <a:t>模块计费</a:t>
            </a:r>
            <a:endParaRPr lang="en-US" altLang="zh-CN" sz="2000" b="0" kern="0" dirty="0">
              <a:solidFill>
                <a:srgbClr val="000000"/>
              </a:solidFill>
              <a:latin typeface="SimSun" panose="02010600030101010101" pitchFamily="2" charset="-122"/>
              <a:ea typeface="SimSun" panose="02010600030101010101" pitchFamily="2" charset="-122"/>
            </a:endParaRPr>
          </a:p>
          <a:p>
            <a:pPr lvl="0" algn="l">
              <a:spcAft>
                <a:spcPts val="0"/>
              </a:spcAft>
            </a:pPr>
            <a:r>
              <a:rPr lang="en" altLang="zh-CN" sz="2000" b="0" kern="0" dirty="0">
                <a:solidFill>
                  <a:srgbClr val="000000"/>
                </a:solidFill>
                <a:latin typeface="SimSun" panose="02010600030101010101" pitchFamily="2" charset="-122"/>
                <a:ea typeface="SimSun" panose="02010600030101010101" pitchFamily="2" charset="-122"/>
              </a:rPr>
              <a:t>j</a:t>
            </a:r>
            <a:r>
              <a:rPr lang="zh-CN" altLang="en-US" sz="2000" b="0" kern="0" dirty="0">
                <a:solidFill>
                  <a:srgbClr val="000000"/>
                </a:solidFill>
                <a:latin typeface="SimSun" panose="02010600030101010101" pitchFamily="2" charset="-122"/>
                <a:ea typeface="SimSun" panose="02010600030101010101" pitchFamily="2" charset="-122"/>
              </a:rPr>
              <a:t>域：压缩并</a:t>
            </a:r>
            <a:r>
              <a:rPr lang="en" altLang="zh-CN" sz="2000" b="0" kern="0" dirty="0">
                <a:solidFill>
                  <a:srgbClr val="000000"/>
                </a:solidFill>
                <a:latin typeface="SimSun" panose="02010600030101010101" pitchFamily="2" charset="-122"/>
                <a:ea typeface="SimSun" panose="02010600030101010101" pitchFamily="2" charset="-122"/>
              </a:rPr>
              <a:t>base64</a:t>
            </a:r>
            <a:r>
              <a:rPr lang="zh-CN" altLang="en-US" sz="2000" b="0" kern="0" dirty="0">
                <a:solidFill>
                  <a:srgbClr val="000000"/>
                </a:solidFill>
                <a:latin typeface="SimSun" panose="02010600030101010101" pitchFamily="2" charset="-122"/>
                <a:ea typeface="SimSun" panose="02010600030101010101" pitchFamily="2" charset="-122"/>
              </a:rPr>
              <a:t>编码，主要为跳转</a:t>
            </a:r>
            <a:r>
              <a:rPr lang="en" altLang="zh-CN" sz="2000" b="0" kern="0" dirty="0" err="1">
                <a:solidFill>
                  <a:srgbClr val="000000"/>
                </a:solidFill>
                <a:latin typeface="SimSun" panose="02010600030101010101" pitchFamily="2" charset="-122"/>
                <a:ea typeface="SimSun" panose="02010600030101010101" pitchFamily="2" charset="-122"/>
              </a:rPr>
              <a:t>url</a:t>
            </a:r>
            <a:r>
              <a:rPr lang="en" altLang="zh-CN" sz="2000" b="0" kern="0" dirty="0">
                <a:solidFill>
                  <a:srgbClr val="000000"/>
                </a:solidFill>
                <a:latin typeface="SimSun" panose="02010600030101010101" pitchFamily="2" charset="-122"/>
                <a:ea typeface="SimSun" panose="02010600030101010101" pitchFamily="2" charset="-122"/>
              </a:rPr>
              <a:t>,</a:t>
            </a:r>
            <a:r>
              <a:rPr lang="zh-CN" altLang="en-US" sz="2000" b="0" kern="0" dirty="0">
                <a:solidFill>
                  <a:srgbClr val="000000"/>
                </a:solidFill>
                <a:latin typeface="SimSun" panose="02010600030101010101" pitchFamily="2" charset="-122"/>
                <a:ea typeface="SimSun" panose="02010600030101010101" pitchFamily="2" charset="-122"/>
              </a:rPr>
              <a:t>计费名等</a:t>
            </a:r>
            <a:r>
              <a:rPr lang="en-US" altLang="zh-CN" sz="2000" b="0" kern="0" dirty="0">
                <a:solidFill>
                  <a:srgbClr val="000000"/>
                </a:solidFill>
                <a:latin typeface="SimSun" panose="02010600030101010101" pitchFamily="2" charset="-122"/>
                <a:ea typeface="SimSun" panose="02010600030101010101" pitchFamily="2" charset="-122"/>
              </a:rPr>
              <a:t>, </a:t>
            </a:r>
            <a:r>
              <a:rPr lang="zh-CN" altLang="en-US" sz="2000" b="0" kern="0" dirty="0">
                <a:solidFill>
                  <a:srgbClr val="000000"/>
                </a:solidFill>
                <a:latin typeface="SimSun" panose="02010600030101010101" pitchFamily="2" charset="-122"/>
                <a:ea typeface="SimSun" panose="02010600030101010101" pitchFamily="2" charset="-122"/>
              </a:rPr>
              <a:t>实现跳转</a:t>
            </a:r>
            <a:r>
              <a:rPr lang="en" altLang="zh-CN" sz="20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url</a:t>
            </a:r>
            <a:endParaRPr lang="en-US" altLang="zh-CN" sz="2000" b="0" kern="0" dirty="0">
              <a:solidFill>
                <a:srgbClr val="000000"/>
              </a:solidFill>
              <a:latin typeface="SimSun" panose="02010600030101010101" pitchFamily="2" charset="-122"/>
              <a:ea typeface="SimSun" panose="02010600030101010101" pitchFamily="2" charset="-122"/>
            </a:endParaRPr>
          </a:p>
          <a:p>
            <a:pPr lvl="0" algn="l">
              <a:spcAft>
                <a:spcPts val="0"/>
              </a:spcAft>
            </a:pPr>
            <a:r>
              <a:rPr lang="en" altLang="zh-CN" sz="2000" kern="0" dirty="0">
                <a:solidFill>
                  <a:srgbClr val="000000"/>
                </a:solidFill>
                <a:latin typeface="SimSun" panose="02010600030101010101" pitchFamily="2" charset="-122"/>
                <a:ea typeface="SimSun" panose="02010600030101010101" pitchFamily="2" charset="-122"/>
              </a:rPr>
              <a:t>k</a:t>
            </a:r>
            <a:r>
              <a:rPr lang="zh-CN" altLang="en-US" sz="2000" kern="0" dirty="0">
                <a:solidFill>
                  <a:srgbClr val="000000"/>
                </a:solidFill>
                <a:latin typeface="SimSun" panose="02010600030101010101" pitchFamily="2" charset="-122"/>
                <a:ea typeface="SimSun" panose="02010600030101010101" pitchFamily="2" charset="-122"/>
              </a:rPr>
              <a:t>域：</a:t>
            </a:r>
            <a:r>
              <a:rPr lang="en" altLang="zh-CN" sz="2000" kern="0" dirty="0">
                <a:solidFill>
                  <a:srgbClr val="000000"/>
                </a:solidFill>
                <a:latin typeface="SimSun" panose="02010600030101010101" pitchFamily="2" charset="-122"/>
                <a:ea typeface="SimSun" panose="02010600030101010101" pitchFamily="2" charset="-122"/>
              </a:rPr>
              <a:t>base64</a:t>
            </a:r>
            <a:r>
              <a:rPr lang="zh-CN" altLang="en-US" sz="2000" kern="0" dirty="0">
                <a:solidFill>
                  <a:srgbClr val="000000"/>
                </a:solidFill>
                <a:latin typeface="SimSun" panose="02010600030101010101" pitchFamily="2" charset="-122"/>
                <a:ea typeface="SimSun" panose="02010600030101010101" pitchFamily="2" charset="-122"/>
              </a:rPr>
              <a:t>编码，主要为</a:t>
            </a:r>
            <a:r>
              <a:rPr lang="en" altLang="zh-CN" sz="2000" kern="0" dirty="0">
                <a:solidFill>
                  <a:srgbClr val="000000"/>
                </a:solidFill>
                <a:latin typeface="SimSun" panose="02010600030101010101" pitchFamily="2" charset="-122"/>
                <a:ea typeface="SimSun" panose="02010600030101010101" pitchFamily="2" charset="-122"/>
              </a:rPr>
              <a:t>term,</a:t>
            </a:r>
            <a:r>
              <a:rPr lang="zh-CN" altLang="en-US" sz="2000" kern="0" dirty="0">
                <a:solidFill>
                  <a:srgbClr val="000000"/>
                </a:solidFill>
                <a:latin typeface="SimSun" panose="02010600030101010101" pitchFamily="2" charset="-122"/>
                <a:ea typeface="SimSun" panose="02010600030101010101" pitchFamily="2" charset="-122"/>
              </a:rPr>
              <a:t>模板名，</a:t>
            </a:r>
            <a:r>
              <a:rPr lang="en" altLang="zh-CN" sz="2000" kern="0" dirty="0" err="1">
                <a:solidFill>
                  <a:srgbClr val="000000"/>
                </a:solidFill>
                <a:latin typeface="SimSun" panose="02010600030101010101" pitchFamily="2" charset="-122"/>
                <a:ea typeface="SimSun" panose="02010600030101010101" pitchFamily="2" charset="-122"/>
              </a:rPr>
              <a:t>cmatch</a:t>
            </a:r>
            <a:r>
              <a:rPr lang="zh-CN" altLang="en-US" sz="2000" kern="0" dirty="0">
                <a:solidFill>
                  <a:srgbClr val="000000"/>
                </a:solidFill>
                <a:latin typeface="SimSun" panose="02010600030101010101" pitchFamily="2" charset="-122"/>
                <a:ea typeface="SimSun" panose="02010600030101010101" pitchFamily="2" charset="-122"/>
              </a:rPr>
              <a:t>等，存储统计各种扩展信息</a:t>
            </a:r>
          </a:p>
          <a:p>
            <a:endParaRPr lang="en" altLang="zh-CN" sz="1200" b="0" i="0" kern="1200" dirty="0">
              <a:solidFill>
                <a:schemeClr val="tx1"/>
              </a:solidFill>
              <a:effectLst/>
              <a:latin typeface="+mn-lt"/>
              <a:ea typeface="+mn-ea"/>
              <a:cs typeface="+mn-cs"/>
            </a:endParaRPr>
          </a:p>
          <a:p>
            <a:endParaRPr lang="en" altLang="zh-CN" sz="1200" b="0" i="0" kern="1200" dirty="0">
              <a:solidFill>
                <a:schemeClr val="tx1"/>
              </a:solidFill>
              <a:effectLst/>
              <a:latin typeface="+mn-lt"/>
              <a:ea typeface="+mn-ea"/>
              <a:cs typeface="+mn-cs"/>
            </a:endParaRPr>
          </a:p>
          <a:p>
            <a:endParaRPr lang="en" altLang="zh-CN" sz="1200" b="0" i="0" kern="1200" dirty="0">
              <a:solidFill>
                <a:schemeClr val="tx1"/>
              </a:solidFill>
              <a:effectLst/>
              <a:latin typeface="+mn-lt"/>
              <a:ea typeface="+mn-ea"/>
              <a:cs typeface="+mn-cs"/>
            </a:endParaRPr>
          </a:p>
          <a:p>
            <a:endParaRPr lang="en"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Feedas</a:t>
            </a:r>
            <a:r>
              <a:rPr lang="zh-CN" altLang="en-US" sz="1200" b="0" i="0" kern="1200" dirty="0">
                <a:solidFill>
                  <a:schemeClr val="tx1"/>
                </a:solidFill>
                <a:effectLst/>
                <a:latin typeface="+mn-lt"/>
                <a:ea typeface="+mn-ea"/>
                <a:cs typeface="+mn-cs"/>
              </a:rPr>
              <a:t>几种日志信息：</a:t>
            </a:r>
            <a:endParaRPr lang="en" altLang="zh-CN" sz="1200" b="0" i="0" kern="1200" dirty="0">
              <a:solidFill>
                <a:schemeClr val="tx1"/>
              </a:solidFill>
              <a:effectLst/>
              <a:latin typeface="+mn-lt"/>
              <a:ea typeface="+mn-ea"/>
              <a:cs typeface="+mn-cs"/>
            </a:endParaRPr>
          </a:p>
          <a:p>
            <a:pPr marL="0" indent="0">
              <a:buFontTx/>
              <a:buNone/>
            </a:pPr>
            <a:r>
              <a:rPr lang="en-US" altLang="zh-CN" sz="1200" kern="1200" dirty="0">
                <a:solidFill>
                  <a:schemeClr val="tx1"/>
                </a:solidFill>
                <a:effectLst/>
                <a:latin typeface="+mn-lt"/>
                <a:ea typeface="+mn-ea"/>
                <a:cs typeface="+mn-cs"/>
              </a:rPr>
              <a:t>Feedas</a:t>
            </a:r>
            <a:r>
              <a:rPr lang="zh-CN" altLang="zh-CN" sz="1200" kern="1200" dirty="0">
                <a:solidFill>
                  <a:schemeClr val="tx1"/>
                </a:solidFill>
                <a:effectLst/>
                <a:latin typeface="+mn-lt"/>
                <a:ea typeface="+mn-ea"/>
                <a:cs typeface="+mn-cs"/>
              </a:rPr>
              <a:t>模块中涉及到的日志为烽燧、</a:t>
            </a:r>
            <a:r>
              <a:rPr lang="en-US" altLang="zh-CN" sz="1200" kern="1200" dirty="0">
                <a:solidFill>
                  <a:schemeClr val="tx1"/>
                </a:solidFill>
                <a:effectLst/>
                <a:latin typeface="+mn-lt"/>
                <a:ea typeface="+mn-ea"/>
                <a:cs typeface="+mn-cs"/>
              </a:rPr>
              <a:t>notice</a:t>
            </a:r>
            <a:r>
              <a:rPr lang="zh-CN" altLang="zh-CN" sz="1200" kern="1200" dirty="0">
                <a:solidFill>
                  <a:schemeClr val="tx1"/>
                </a:solidFill>
                <a:effectLst/>
                <a:latin typeface="+mn-lt"/>
                <a:ea typeface="+mn-ea"/>
                <a:cs typeface="+mn-cs"/>
              </a:rPr>
              <a:t>日志。</a:t>
            </a:r>
            <a:endParaRPr lang="en-US" altLang="zh-CN" sz="1200" kern="1200" dirty="0">
              <a:solidFill>
                <a:schemeClr val="tx1"/>
              </a:solidFill>
              <a:effectLst/>
              <a:latin typeface="+mn-lt"/>
              <a:ea typeface="+mn-ea"/>
              <a:cs typeface="+mn-cs"/>
            </a:endParaRPr>
          </a:p>
          <a:p>
            <a:pPr marL="0" indent="0">
              <a:buFontTx/>
              <a:buNone/>
            </a:pPr>
            <a:r>
              <a:rPr lang="zh-CN" altLang="en-US" sz="1200" kern="1200" dirty="0">
                <a:solidFill>
                  <a:schemeClr val="tx1"/>
                </a:solidFill>
                <a:effectLst/>
                <a:latin typeface="+mn-lt"/>
                <a:ea typeface="+mn-ea"/>
                <a:cs typeface="+mn-cs"/>
              </a:rPr>
              <a:t>烽燧日志：主要是记录</a:t>
            </a:r>
            <a:r>
              <a:rPr lang="en-US" altLang="zh-CN" sz="1200" kern="1200" dirty="0" err="1">
                <a:solidFill>
                  <a:schemeClr val="tx1"/>
                </a:solidFill>
                <a:effectLst/>
                <a:latin typeface="+mn-lt"/>
                <a:ea typeface="+mn-ea"/>
                <a:cs typeface="+mn-cs"/>
              </a:rPr>
              <a:t>feedas</a:t>
            </a:r>
            <a:r>
              <a:rPr lang="zh-CN" altLang="en-US" sz="1200" kern="1200" dirty="0">
                <a:solidFill>
                  <a:schemeClr val="tx1"/>
                </a:solidFill>
                <a:effectLst/>
                <a:latin typeface="+mn-lt"/>
                <a:ea typeface="+mn-ea"/>
                <a:cs typeface="+mn-cs"/>
              </a:rPr>
              <a:t>与上下游处理时间、函数级别时间；</a:t>
            </a:r>
            <a:endParaRPr lang="en-US" altLang="zh-CN" sz="1200" kern="1200" dirty="0">
              <a:solidFill>
                <a:schemeClr val="tx1"/>
              </a:solidFill>
              <a:effectLst/>
              <a:latin typeface="+mn-lt"/>
              <a:ea typeface="+mn-ea"/>
              <a:cs typeface="+mn-cs"/>
            </a:endParaRPr>
          </a:p>
          <a:p>
            <a:pPr marL="0" indent="0">
              <a:buFontTx/>
              <a:buNone/>
            </a:pPr>
            <a:r>
              <a:rPr lang="en-US" altLang="zh-CN" sz="1200" kern="1200" dirty="0">
                <a:solidFill>
                  <a:schemeClr val="tx1"/>
                </a:solidFill>
                <a:effectLst/>
                <a:latin typeface="+mn-lt"/>
                <a:ea typeface="+mn-ea"/>
                <a:cs typeface="+mn-cs"/>
              </a:rPr>
              <a:t>notice</a:t>
            </a:r>
            <a:r>
              <a:rPr lang="zh-CN" altLang="zh-CN" sz="1200" kern="1200" dirty="0">
                <a:solidFill>
                  <a:schemeClr val="tx1"/>
                </a:solidFill>
                <a:effectLst/>
                <a:latin typeface="+mn-lt"/>
                <a:ea typeface="+mn-ea"/>
                <a:cs typeface="+mn-cs"/>
              </a:rPr>
              <a:t>日志</a:t>
            </a:r>
            <a:r>
              <a:rPr lang="zh-CN" altLang="en-US" sz="1200" kern="1200" dirty="0">
                <a:solidFill>
                  <a:schemeClr val="tx1"/>
                </a:solidFill>
                <a:effectLst/>
                <a:latin typeface="+mn-lt"/>
                <a:ea typeface="+mn-ea"/>
                <a:cs typeface="+mn-cs"/>
              </a:rPr>
              <a:t>：主要是</a:t>
            </a:r>
            <a:r>
              <a:rPr lang="zh-CN" altLang="zh-CN" sz="1200" kern="1200" dirty="0">
                <a:solidFill>
                  <a:schemeClr val="tx1"/>
                </a:solidFill>
                <a:effectLst/>
                <a:latin typeface="+mn-lt"/>
                <a:ea typeface="+mn-ea"/>
                <a:cs typeface="+mn-cs"/>
              </a:rPr>
              <a:t>上游请求、</a:t>
            </a:r>
            <a:r>
              <a:rPr lang="en-US" altLang="zh-CN" sz="1200" kern="1200" dirty="0" err="1">
                <a:solidFill>
                  <a:schemeClr val="tx1"/>
                </a:solidFill>
                <a:effectLst/>
                <a:latin typeface="+mn-lt"/>
                <a:ea typeface="+mn-ea"/>
                <a:cs typeface="+mn-cs"/>
              </a:rPr>
              <a:t>upin</a:t>
            </a:r>
            <a:r>
              <a:rPr lang="zh-CN" altLang="zh-CN" sz="1200" kern="1200" dirty="0">
                <a:solidFill>
                  <a:schemeClr val="tx1"/>
                </a:solidFill>
                <a:effectLst/>
                <a:latin typeface="+mn-lt"/>
                <a:ea typeface="+mn-ea"/>
                <a:cs typeface="+mn-cs"/>
              </a:rPr>
              <a:t>交互、</a:t>
            </a:r>
            <a:r>
              <a:rPr lang="en-US" altLang="zh-CN" sz="1200" kern="1200" dirty="0">
                <a:solidFill>
                  <a:schemeClr val="tx1"/>
                </a:solidFill>
                <a:effectLst/>
                <a:latin typeface="+mn-lt"/>
                <a:ea typeface="+mn-ea"/>
                <a:cs typeface="+mn-cs"/>
              </a:rPr>
              <a:t>query</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cs</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feedbs</a:t>
            </a:r>
            <a:r>
              <a:rPr lang="zh-CN" altLang="zh-CN" sz="1200" kern="1200" dirty="0">
                <a:solidFill>
                  <a:schemeClr val="tx1"/>
                </a:solidFill>
                <a:effectLst/>
                <a:latin typeface="+mn-lt"/>
                <a:ea typeface="+mn-ea"/>
                <a:cs typeface="+mn-cs"/>
              </a:rPr>
              <a:t>、监控、广告、闪投等相关的字段信息</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kern="1200" dirty="0">
                <a:solidFill>
                  <a:schemeClr val="tx1"/>
                </a:solidFill>
                <a:effectLst/>
                <a:latin typeface="+mn-lt"/>
                <a:ea typeface="+mn-ea"/>
                <a:cs typeface="+mn-cs"/>
              </a:rPr>
              <a:t>asplog</a:t>
            </a:r>
            <a:r>
              <a:rPr lang="zh-CN" altLang="en-US" sz="1200" b="0" i="0" kern="1200" dirty="0">
                <a:solidFill>
                  <a:schemeClr val="tx1"/>
                </a:solidFill>
                <a:effectLst/>
                <a:latin typeface="+mn-lt"/>
                <a:ea typeface="+mn-ea"/>
                <a:cs typeface="+mn-cs"/>
              </a:rPr>
              <a:t>：是流量进出的重要日志，记录了几乎和广告有关的所有内容</a:t>
            </a:r>
            <a:endParaRPr lang="en-US" altLang="zh-CN" sz="1200" b="0" i="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27</a:t>
            </a:fld>
            <a:endParaRPr lang="zh-CN" altLang="en-US"/>
          </a:p>
        </p:txBody>
      </p:sp>
    </p:spTree>
    <p:extLst>
      <p:ext uri="{BB962C8B-B14F-4D97-AF65-F5344CB8AC3E}">
        <p14:creationId xmlns:p14="http://schemas.microsoft.com/office/powerpoint/2010/main" val="1613645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最后详细介绍</a:t>
            </a:r>
            <a:r>
              <a:rPr lang="en-US" altLang="zh-CN" dirty="0"/>
              <a:t>strategy</a:t>
            </a:r>
            <a:r>
              <a:rPr lang="zh-CN" altLang="en-US" dirty="0"/>
              <a:t>插件</a:t>
            </a:r>
          </a:p>
        </p:txBody>
      </p:sp>
      <p:sp>
        <p:nvSpPr>
          <p:cNvPr id="4" name="灯片编号占位符 3"/>
          <p:cNvSpPr>
            <a:spLocks noGrp="1"/>
          </p:cNvSpPr>
          <p:nvPr>
            <p:ph type="sldNum" sz="quarter" idx="10"/>
          </p:nvPr>
        </p:nvSpPr>
        <p:spPr/>
        <p:txBody>
          <a:bodyPr/>
          <a:lstStyle/>
          <a:p>
            <a:fld id="{C76A5298-7A03-4638-AA50-81B90C4C5876}" type="slidenum">
              <a:rPr lang="zh-CN" altLang="en-US" smtClean="0"/>
              <a:t>28</a:t>
            </a:fld>
            <a:endParaRPr lang="zh-CN" altLang="en-US"/>
          </a:p>
        </p:txBody>
      </p:sp>
    </p:spTree>
    <p:extLst>
      <p:ext uri="{BB962C8B-B14F-4D97-AF65-F5344CB8AC3E}">
        <p14:creationId xmlns:p14="http://schemas.microsoft.com/office/powerpoint/2010/main" val="1216600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整个</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插件的执行流程，分为</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gid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级别和</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级别</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gid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级别执行的是</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admit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主要是进行了业务准入，行业相关性的过滤</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data_prepare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阶段进行了设置参数，请求观星，获取</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值</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级别，首先进行的是</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prepare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，仍是准备阶段，主要是对重要参数进行调整，比如</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transfer_ratio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bid-ratio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使用在了</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smart-bid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阶段，直接影响到了广告主的出价，</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transfer_ratio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会对</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进行调整。</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smart-bid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阶段，是进行调价的阶段，根据不同的情况来对</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bid-ratio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进行调整，不同的广告也会有不同的调价方式。</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每个广告都有个出价后，会进入到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filter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阶段，将不符合条件的广告过滤掉。</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budget-control</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主要会控制预算的消费速度，主要有三种模式：标准、加速、匀速</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去重阶段的目的是不要在一次广告展示中出现相同的广告，会从多个维度出发，进行去重操作</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price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是计费阶段，计费和出价不一样，主要有</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vcg</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gsp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两种计算方式，都可以根据</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来进行计算</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最后是截断操作，一次广告请求不能将全部的广告队列进行返回，因此会对排序靠后的广告进行截断处理，最终得到可以展现的广告队列。</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admit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：主要负责业务准入，不过目前实际上已经没有使用了。</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data_prepare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主要目标是为后期的策略提供数据准备和状态信息，后期对广告处理的主要依据是</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值和不同的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cmatch</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中配置文件的不同参数，因此在这一阶段插件的目的就是设置参数和</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值，如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set_status_before_predictor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将会对每一个广告是否使用</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值，使用的</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值的模型</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等参数进行设置，然后通过</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interact_with_predictor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或者</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send_predictor_async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异步）向观星进行请求并获得对应的</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值，还有一些信息可能要到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中去获取，这就涉及到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interact_with_xobx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函数与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进行交互，另外在数据准备的过程中并非直接获得参数和</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值就可以了，还需要根据配置进行调整如</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richq_control_v7</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函数就有这样的控制过程。</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prepare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仍然是准备阶段，不过不再是以数据准备为主，而是根据配置对于重要参数进行调整，如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set_status_mul_src</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函数将设置最低出价和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将在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smart_bid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被使用，直接影响广告主的出价，</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transfer_ratio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则会对</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进行调整，</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是判断广告质量的依据，因此必须力求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准确。</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smart_bid</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前期准备完成之后便进入调价阶段，调价的目的是保护广告主的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roi</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对于不同质量的广告和不同的流量，广告的转化率是不一样的，因此对于不好的流量应该对广告主进行降价打折，这时会根据不同情况对</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进行调整，然后以广告主的出价乘以</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作为最终的出价（</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user_smart_bid</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对与不同的广告有不同的调价方式，如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广告使用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convq_smart_bid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即针对</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模式和转化率进行调价，针对</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bes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流量有</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bes_smart_bid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函数进行调价等；在经过了调价阶段后，每一个广告都有一个与之对应的</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bid</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这个调整之后的出价在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cpc</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模式下不允许大于广告主出价，在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模式第二阶段可以大于广告主出价，因为第二阶段的出价会根据广告的转化率调整的，即使价格高，广告主也更有可能获得收益。</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filter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在每一个广告都有一个出价之后，便进入广告的过滤阶段；过滤的目的是将不符合条件的广告过滤掉，比如该广告在黑名单中（</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blacklist_status_filter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该广告的样式不符合广告位（</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mt_filter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该广告的质量在（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在阈值以外等，经过过滤阶段后，可以保证广告队列中剩余的广告每一个都符合展现的标准，都可以展现。</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budget_control</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预算控制阶段的一部分实际上会在</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filter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里实现，预算控制的目的是控制广告主预算消耗的速度，如果某个广告主的广告展现的多，那么它的预算消耗的就快，因此预算控制实际上也是对广告主的广告进行删除和过滤，即使这个广告符合要求，但处于预算的考虑也可能不展示这个广告，预算控制有三种模式：其中标准模式不做任何处理，加速模式会在过滤阶段调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的阈值，让更多的广告符合条件，获得更多展现；匀速控制则在该阶段进行，它会对投放速度进行控制保证广告在一段时间内均匀的展现。</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dedup</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去重阶段，去重阶段的目的是不要在一次展现中出现相同的广告，这里的相同不一定是指完全一致，而是有各个维度如创意（</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idea</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计划（</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plan</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等；因此在这一阶段根据去重的维度，会对每个广告位的广告队列进行排序，依据是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将质量高的广告排在前面，然后将质量不是那么高而且重复的部分删除。</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price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到了这里已经有了一个可以展现的且对应有出价的广告队列，那么需要对广告进行计费；计费与广告的出价并不一致，具体有</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vcg</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gsp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两种计费方式，这两种计费方式的最后收费都可以通过广告的</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算出，同时这一阶段还会有一个最低收费的限制（</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calc_mincpm_price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即对展现价值的最低估计，收费不可低于这个最低值。</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truncate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现在有了广告队列，价格；可是一次广告请求不能将返回的符合条件的广告全部展现，这里就需要对排序在后面的广告进行截断，排序的原则同样是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高的在前；最终得到可以展现的广告队列。</a:t>
            </a:r>
            <a:endParaRPr kumimoji="1" lang="en-US" altLang="zh-CN" dirty="0"/>
          </a:p>
          <a:p>
            <a:endParaRPr kumimoji="1" lang="en-US" altLang="zh-CN" dirty="0"/>
          </a:p>
          <a:p>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其中</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badcase_filter</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adv_position_change_retro</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是</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cmatch545</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所特有的</a:t>
            </a:r>
            <a:endParaRPr kumimoji="1" lang="zh-CN" altLang="en-US" b="1"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29</a:t>
            </a:fld>
            <a:endParaRPr lang="zh-CN" altLang="en-US"/>
          </a:p>
        </p:txBody>
      </p:sp>
    </p:spTree>
    <p:extLst>
      <p:ext uri="{BB962C8B-B14F-4D97-AF65-F5344CB8AC3E}">
        <p14:creationId xmlns:p14="http://schemas.microsoft.com/office/powerpoint/2010/main" val="352072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首先是整个检索系统的架构</a:t>
            </a:r>
          </a:p>
        </p:txBody>
      </p:sp>
      <p:sp>
        <p:nvSpPr>
          <p:cNvPr id="4" name="灯片编号占位符 3"/>
          <p:cNvSpPr>
            <a:spLocks noGrp="1"/>
          </p:cNvSpPr>
          <p:nvPr>
            <p:ph type="sldNum" sz="quarter" idx="10"/>
          </p:nvPr>
        </p:nvSpPr>
        <p:spPr/>
        <p:txBody>
          <a:bodyPr/>
          <a:lstStyle/>
          <a:p>
            <a:fld id="{C76A5298-7A03-4638-AA50-81B90C4C5876}" type="slidenum">
              <a:rPr lang="zh-CN" altLang="en-US" smtClean="0"/>
              <a:t>3</a:t>
            </a:fld>
            <a:endParaRPr lang="zh-CN" altLang="en-US"/>
          </a:p>
        </p:txBody>
      </p:sp>
    </p:spTree>
    <p:extLst>
      <p:ext uri="{BB962C8B-B14F-4D97-AF65-F5344CB8AC3E}">
        <p14:creationId xmlns:p14="http://schemas.microsoft.com/office/powerpoint/2010/main" val="938089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zh-CN" altLang="en-US" dirty="0">
                <a:effectLst/>
              </a:rPr>
              <a:t>接下介绍下具体插件功能</a:t>
            </a:r>
            <a:endParaRPr lang="en-US" altLang="zh-CN" dirty="0">
              <a:effectLst/>
            </a:endParaRPr>
          </a:p>
          <a:p>
            <a:r>
              <a:rPr lang="zh-CN" altLang="en-US" dirty="0">
                <a:effectLst/>
              </a:rPr>
              <a:t>首页是</a:t>
            </a:r>
            <a:r>
              <a:rPr lang="en-US" altLang="zh-CN" dirty="0">
                <a:effectLst/>
              </a:rPr>
              <a:t>gid</a:t>
            </a:r>
            <a:r>
              <a:rPr lang="zh-CN" altLang="en-US" dirty="0">
                <a:effectLst/>
              </a:rPr>
              <a:t>级别的第一个阶段，</a:t>
            </a:r>
            <a:r>
              <a:rPr lang="en-US" altLang="zh-CN" dirty="0">
                <a:effectLst/>
              </a:rPr>
              <a:t>admit</a:t>
            </a:r>
            <a:r>
              <a:rPr lang="zh-CN" altLang="en-US" dirty="0">
                <a:effectLst/>
              </a:rPr>
              <a:t>阶段，主要进行了业务规则相关的准入，包括黑名单过滤，对转化较差、相关性低的广告进行过滤。</a:t>
            </a: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30</a:t>
            </a:fld>
            <a:endParaRPr lang="zh-CN" altLang="en-US"/>
          </a:p>
        </p:txBody>
      </p:sp>
    </p:spTree>
    <p:extLst>
      <p:ext uri="{BB962C8B-B14F-4D97-AF65-F5344CB8AC3E}">
        <p14:creationId xmlns:p14="http://schemas.microsoft.com/office/powerpoint/2010/main" val="64197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zh-CN" altLang="en-US" dirty="0">
                <a:effectLst/>
              </a:rPr>
              <a:t>接下来是</a:t>
            </a:r>
            <a:r>
              <a:rPr lang="en-US" altLang="zh-CN" dirty="0">
                <a:effectLst/>
              </a:rPr>
              <a:t>gid</a:t>
            </a:r>
            <a:r>
              <a:rPr lang="zh-CN" altLang="en-US" dirty="0">
                <a:effectLst/>
              </a:rPr>
              <a:t>阶段的第二个策略</a:t>
            </a:r>
            <a:r>
              <a:rPr lang="en-US" altLang="zh-CN" dirty="0" err="1">
                <a:effectLst/>
              </a:rPr>
              <a:t>data_prepare</a:t>
            </a:r>
            <a:r>
              <a:rPr lang="zh-CN" altLang="en-US" dirty="0">
                <a:effectLst/>
              </a:rPr>
              <a:t>，</a:t>
            </a:r>
            <a:r>
              <a:rPr lang="en-US" altLang="zh-CN" dirty="0" err="1">
                <a:effectLst/>
              </a:rPr>
              <a:t>data_prepare</a:t>
            </a:r>
            <a:r>
              <a:rPr lang="zh-CN" altLang="en-US" dirty="0">
                <a:effectLst/>
              </a:rPr>
              <a:t>阶段的插件较多，大体上可以分为四个大部分。</a:t>
            </a:r>
            <a:endParaRPr lang="en-US" altLang="zh-CN" dirty="0">
              <a:effectLst/>
            </a:endParaRPr>
          </a:p>
          <a:p>
            <a:r>
              <a:rPr lang="zh-CN" altLang="en-US" dirty="0">
                <a:effectLst/>
              </a:rPr>
              <a:t>首先是在观星前的准备工作，包括了参数的初始化，</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填充各个系数、配置以及广告相关的信息</a:t>
            </a:r>
            <a:endParaRPr lang="en-US" altLang="zh-CN" dirty="0">
              <a:effectLst/>
            </a:endParaRPr>
          </a:p>
          <a:p>
            <a:r>
              <a:rPr lang="zh-CN" altLang="en-US" dirty="0">
                <a:effectLst/>
              </a:rPr>
              <a:t>接下来是请求观星、</a:t>
            </a:r>
            <a:r>
              <a:rPr lang="en-US" altLang="zh-CN" dirty="0" err="1">
                <a:effectLst/>
              </a:rPr>
              <a:t>xbox</a:t>
            </a:r>
            <a:r>
              <a:rPr lang="zh-CN" altLang="en-US" dirty="0">
                <a:effectLst/>
              </a:rPr>
              <a:t>、客服中心等</a:t>
            </a:r>
            <a:endParaRPr lang="en-US" altLang="zh-CN" dirty="0">
              <a:effectLst/>
            </a:endParaRPr>
          </a:p>
          <a:p>
            <a:r>
              <a:rPr lang="en-US" altLang="zh-CN" dirty="0">
                <a:effectLst/>
              </a:rPr>
              <a:t>=====================================</a:t>
            </a:r>
          </a:p>
          <a:p>
            <a:endParaRPr lang="en-US" altLang="zh-CN" dirty="0">
              <a:effectLst/>
            </a:endParaRPr>
          </a:p>
          <a:p>
            <a:endParaRPr lang="en-US" altLang="zh-CN" dirty="0">
              <a:effectLst/>
            </a:endParaRPr>
          </a:p>
          <a:p>
            <a:endParaRPr lang="zh-CN" altLang="en-US" dirty="0">
              <a:effectLst/>
            </a:endParaRPr>
          </a:p>
          <a:p>
            <a:pPr marL="171450"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请求观星前的准备：</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early_trans_miniprogram_format</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小程序相关，获取小程序样式所需字段（</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miniProgramType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appKey</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pagePath</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序列化</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process_xbox_before_predictor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请求观星前并行请求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获取</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imageuserq</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process_positionq_before_predictor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feedpositionq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预处理，对</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predictor_advlists</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feedpositionq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根据下面逗号</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split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列表长度，</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alloc</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adv</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每个</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adv</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设置</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rank</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position_step</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process_imageq_before_predictor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程序化创意</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逻辑：如果广告未经处理，删掉；通过</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ee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选出的组合，不请求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程序化创意第一阶段，跳过请求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广告物料通过第一阶段获取，不请求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mtq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没有提取图片且没有备选图片，删掉；</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非程序化创意</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逻辑：如果广告主自提物料和推荐图</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广告主物料、推荐图分别得到最大</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找到最大的给</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adv</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内容投放</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编辑图优选</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process_newstyle_before_predictor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组件样式白名单过滤</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set_video_tag</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打上</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video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标签</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process_virtual_mt_before_predictor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筛选出</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app version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不低于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min_app_version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mt_id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net_type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均与配置一致的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virtual_mt_ids</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请求观星前的准备工作，主要是填充各个系数和、配置以及广告相关的信息</a:t>
            </a:r>
          </a:p>
          <a:p>
            <a:pPr marL="171450"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请求观星、</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customercenter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send_predictor_async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并行请求观星</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send_customercenter_async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异步请求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customercenter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发送客户中心请求</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send_smallapp_judge_async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不清楚</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interact_with_xbox</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交互，请求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material_select_table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Rigq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imageuserq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a:t>
            </a:r>
          </a:p>
          <a:p>
            <a:pPr marL="171450"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等待观星返回过程：</a:t>
            </a:r>
          </a:p>
          <a:p>
            <a:pPr marL="628650" lvl="1" indent="-171450">
              <a:buFont typeface="Arial" panose="020B0604020202020204" pitchFamily="34" charset="0"/>
              <a:buChar char="•"/>
            </a:pP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set_richq_v5</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构建并查集，检查广告丰富度</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初始化参数，填充各种系数及预估值的默认值</a:t>
            </a:r>
          </a:p>
          <a:p>
            <a:pPr marL="171450"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观星返回：</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recv_customercenter_async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接收</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customercenter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返回</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recv_smallapp_judge_async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recv_predictor_async_new</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接收观星返回</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set_status_new</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在观星返回之后初始化参数，设置广告属性，例如一些</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阈值等。</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更新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&amp;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orig_ctrq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观星值</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&lt;=0</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时使用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bsq_value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填充）</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更新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clkq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&amp;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orig_clkq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观星值</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&lt;=0</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时，使用配置默认值</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500000</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更新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minbid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及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clkq_minbid</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更新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orig_roiq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process_positionq_after_predictor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已关闭，填充</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positionq_rank_pos_map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数据</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ocpx_process_post_predictor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ctrcvr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模型一次产出</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3</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个</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控制用单独的两个模型还是用这个模型的产出</a:t>
            </a:r>
          </a:p>
          <a:p>
            <a:pPr marL="628650" lvl="1" indent="-171450">
              <a:buFont typeface="Arial" panose="020B0604020202020204" pitchFamily="34" charset="0"/>
              <a:buChar char="•"/>
            </a:pP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richq_control_v7</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丰富度控制，淘汰比上个</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richq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小的广告</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process_imageq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已关闭</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q_calibration</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对</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k12</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roiq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进行校准</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set_user_trade_new</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设置使用</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MEG</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行业词表的</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trade1</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trade2</a:t>
            </a:r>
          </a:p>
          <a:p>
            <a:endParaRPr lang="zh-CN" altLang="en-US"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31</a:t>
            </a:fld>
            <a:endParaRPr lang="zh-CN" altLang="en-US"/>
          </a:p>
        </p:txBody>
      </p:sp>
    </p:spTree>
    <p:extLst>
      <p:ext uri="{BB962C8B-B14F-4D97-AF65-F5344CB8AC3E}">
        <p14:creationId xmlns:p14="http://schemas.microsoft.com/office/powerpoint/2010/main" val="3727928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zh-CN" altLang="en-US" dirty="0">
                <a:effectLst/>
              </a:rPr>
              <a:t>再接下来是等待观星返回的过程，进行了初始化参数，填充各种系数及预估值的默认值</a:t>
            </a:r>
            <a:endParaRPr lang="en-US" altLang="zh-CN" dirty="0">
              <a:effectLst/>
            </a:endParaRPr>
          </a:p>
          <a:p>
            <a:r>
              <a:rPr lang="zh-CN" altLang="en-US" dirty="0">
                <a:effectLst/>
              </a:rPr>
              <a:t>最后是观星返回，接收之前发出请求的返回值，并更新了</a:t>
            </a:r>
            <a:r>
              <a:rPr lang="en-US" altLang="zh-CN" dirty="0">
                <a:effectLst/>
              </a:rPr>
              <a:t>q</a:t>
            </a:r>
            <a:r>
              <a:rPr lang="zh-CN" altLang="en-US" dirty="0">
                <a:effectLst/>
              </a:rPr>
              <a:t>值、阈值等操作。</a:t>
            </a:r>
            <a:endParaRPr lang="en-US" altLang="zh-CN" dirty="0">
              <a:effectLst/>
            </a:endParaRPr>
          </a:p>
          <a:p>
            <a:endParaRPr lang="en-US" altLang="zh-CN" dirty="0">
              <a:effectLst/>
            </a:endParaRPr>
          </a:p>
          <a:p>
            <a:r>
              <a:rPr lang="en-US" altLang="zh-CN" dirty="0">
                <a:effectLst/>
              </a:rPr>
              <a:t>=========================================================================</a:t>
            </a:r>
          </a:p>
          <a:p>
            <a:endParaRPr lang="en-US" altLang="zh-CN" dirty="0">
              <a:effectLst/>
            </a:endParaRPr>
          </a:p>
          <a:p>
            <a:endParaRPr lang="en-US" altLang="zh-CN" dirty="0">
              <a:effectLst/>
            </a:endParaRPr>
          </a:p>
          <a:p>
            <a:endParaRPr lang="en-US" altLang="zh-CN" dirty="0">
              <a:effectLst/>
            </a:endParaRPr>
          </a:p>
          <a:p>
            <a:endParaRPr lang="en-US" altLang="zh-CN" dirty="0">
              <a:effectLst/>
            </a:endParaRPr>
          </a:p>
          <a:p>
            <a:r>
              <a:rPr lang="zh-CN" altLang="en-US" dirty="0">
                <a:effectLst/>
              </a:rPr>
              <a:t>接下来是</a:t>
            </a:r>
            <a:r>
              <a:rPr lang="en-US" altLang="zh-CN" dirty="0">
                <a:effectLst/>
              </a:rPr>
              <a:t>gid</a:t>
            </a:r>
            <a:r>
              <a:rPr lang="zh-CN" altLang="en-US" dirty="0">
                <a:effectLst/>
              </a:rPr>
              <a:t>阶段的第二个策略</a:t>
            </a:r>
            <a:r>
              <a:rPr lang="en-US" altLang="zh-CN" dirty="0" err="1">
                <a:effectLst/>
              </a:rPr>
              <a:t>data_prepare</a:t>
            </a:r>
            <a:r>
              <a:rPr lang="zh-CN" altLang="en-US" dirty="0">
                <a:effectLst/>
              </a:rPr>
              <a:t>，</a:t>
            </a:r>
            <a:r>
              <a:rPr lang="en-US" altLang="zh-CN" dirty="0" err="1">
                <a:effectLst/>
              </a:rPr>
              <a:t>data_prepare</a:t>
            </a:r>
            <a:r>
              <a:rPr lang="zh-CN" altLang="en-US" dirty="0">
                <a:effectLst/>
              </a:rPr>
              <a:t>阶段分为四个大部分。</a:t>
            </a:r>
            <a:endParaRPr lang="en-US" altLang="zh-CN" dirty="0">
              <a:effectLst/>
            </a:endParaRPr>
          </a:p>
          <a:p>
            <a:endParaRPr lang="zh-CN" altLang="en-US" dirty="0">
              <a:effectLst/>
            </a:endParaRPr>
          </a:p>
          <a:p>
            <a:pPr marL="171450"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请求观星前的准备：</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early_trans_miniprogram_format</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小程序相关，获取小程序样式所需字段（</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miniProgramType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appKey</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pagePath</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序列化</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process_xbox_before_predictor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请求观星前并行请求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获取</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imageuserq</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process_positionq_before_predictor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feedpositionq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预处理，对</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predictor_advlists</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feedpositionq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根据下面逗号</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split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列表长度，</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alloc</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adv</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每个</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adv</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设置</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rank</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position_step</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process_imageq_before_predictor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程序化创意</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逻辑：如果广告未经处理，删掉；通过</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ee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选出的组合，不请求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程序化创意第一阶段，跳过请求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广告物料通过第一阶段获取，不请求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mtq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没有提取图片且没有备选图片，删掉；</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非程序化创意</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逻辑：如果广告主自提物料和推荐图</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广告主物料、推荐图分别得到最大</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找到最大的给</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adv</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内容投放</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编辑图优选</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pk</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process_newstyle_before_predictor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组件样式白名单过滤</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set_video_tag</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打上</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video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标签</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process_virtual_mt_before_predictor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筛选出</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app version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不低于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min_app_version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mt_id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net_type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均与配置一致的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virtual_mt_ids</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set_status_before_predictor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请求观星前的准备工作，主要是填充各个系数和、配置以及广告相关的信息</a:t>
            </a:r>
          </a:p>
          <a:p>
            <a:pPr marL="171450"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请求观星、</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customercenter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send_predictor_async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并行请求观星</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send_customercenter_async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异步请求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customercenter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发送客户中心请求</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send_smallapp_judge_async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不清楚</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interact_with_xbox</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交互，请求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material_select_table</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Rigq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imageuserq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a:t>
            </a:r>
          </a:p>
          <a:p>
            <a:pPr marL="171450"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等待观星返回过程：</a:t>
            </a:r>
          </a:p>
          <a:p>
            <a:pPr marL="628650" lvl="1" indent="-171450">
              <a:buFont typeface="Arial" panose="020B0604020202020204" pitchFamily="34" charset="0"/>
              <a:buChar char="•"/>
            </a:pP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set_richq_v5</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构建并查集，检查广告丰富度</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初始化参数，填充各种系数及预估值的默认值</a:t>
            </a:r>
          </a:p>
          <a:p>
            <a:pPr marL="171450"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观星返回：</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recv_customercenter_async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接收</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customercenter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返回</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recv_smallapp_judge_async</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recv_predictor_async_new</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接收观星返回</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set_status_new</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在观星返回之后初始化参数，设置广告属性，例如一些</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阈值等。</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更新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&amp;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orig_ctrq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观星值</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&lt;=0</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时使用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bsq_value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填充）</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更新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clkq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&amp;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orig_clkq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观星值</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&lt;=0</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时，使用配置默认值</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500000</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更新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minbid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及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clkq_minbid</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1085850" lvl="2" indent="-171450">
              <a:buFont typeface="Arial" panose="020B0604020202020204" pitchFamily="34" charset="0"/>
              <a:buChar cha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更新</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orig_roiq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process_positionq_after_predictor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已关闭，填充</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positionq_rank_pos_map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数据</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ocpx_process_post_predictor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ctrcvr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模型一次产出</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3</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个</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控制用单独的两个模型还是用这个模型的产出</a:t>
            </a:r>
          </a:p>
          <a:p>
            <a:pPr marL="628650" lvl="1" indent="-171450">
              <a:buFont typeface="Arial" panose="020B0604020202020204" pitchFamily="34" charset="0"/>
              <a:buChar char="•"/>
            </a:pP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richq_control_v7</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丰富度控制，淘汰比上个</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richq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小的广告</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process_imageq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已关闭</a:t>
            </a:r>
          </a:p>
          <a:p>
            <a:pPr marL="628650" lvl="1" indent="-171450">
              <a:buFont typeface="Arial" panose="020B0604020202020204" pitchFamily="34" charset="0"/>
              <a:buChar char="•"/>
            </a:pP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q_calibration</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对</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k12</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roiq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进行校准</a:t>
            </a:r>
          </a:p>
          <a:p>
            <a:endParaRPr lang="zh-CN" altLang="en-US"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32</a:t>
            </a:fld>
            <a:endParaRPr lang="zh-CN" altLang="en-US"/>
          </a:p>
        </p:txBody>
      </p:sp>
    </p:spTree>
    <p:extLst>
      <p:ext uri="{BB962C8B-B14F-4D97-AF65-F5344CB8AC3E}">
        <p14:creationId xmlns:p14="http://schemas.microsoft.com/office/powerpoint/2010/main" val="1571417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err="1"/>
              <a:t>sid</a:t>
            </a:r>
            <a:r>
              <a:rPr lang="zh-CN" altLang="en-US" sz="1200" dirty="0"/>
              <a:t>级别的数据准备，目前主要生效的主要是这三个插件，主要是一些配置的初始化以及对</a:t>
            </a:r>
            <a:r>
              <a:rPr lang="en-US" altLang="zh-CN" sz="1200" dirty="0" err="1"/>
              <a:t>ctrq</a:t>
            </a:r>
            <a:r>
              <a:rPr lang="zh-CN" altLang="en-US" sz="1200" dirty="0"/>
              <a:t>的调整</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altLang="zh-CN" sz="1200" dirty="0"/>
          </a:p>
          <a:p>
            <a:r>
              <a:rPr lang="zh-CN" altLang="en-US" b="1" dirty="0">
                <a:effectLst/>
              </a:rPr>
              <a:t>详细介绍下</a:t>
            </a:r>
            <a:r>
              <a:rPr lang="en-US" altLang="zh-CN" b="1" dirty="0" err="1">
                <a:effectLst/>
              </a:rPr>
              <a:t>transfer_ratio</a:t>
            </a:r>
            <a:r>
              <a:rPr lang="zh-CN" altLang="en-US" b="1" dirty="0">
                <a:effectLst/>
              </a:rPr>
              <a:t>这个插件，</a:t>
            </a:r>
            <a:r>
              <a:rPr lang="en-US" altLang="zh-CN" b="1" dirty="0" err="1">
                <a:effectLst/>
              </a:rPr>
              <a:t>transfer_ratio</a:t>
            </a:r>
            <a:r>
              <a:rPr lang="zh-CN" altLang="en-US" b="1" dirty="0">
                <a:effectLst/>
              </a:rPr>
              <a:t>的主要目的：</a:t>
            </a:r>
            <a:r>
              <a:rPr lang="zh-CN" altLang="en-US" dirty="0">
                <a:effectLst/>
              </a:rPr>
              <a:t>不同维度调整</a:t>
            </a:r>
            <a:r>
              <a:rPr lang="en-US" altLang="zh-CN" b="1" dirty="0" err="1">
                <a:effectLst/>
              </a:rPr>
              <a:t>ctrq</a:t>
            </a:r>
            <a:r>
              <a:rPr lang="zh-CN" altLang="en-US" b="1" dirty="0">
                <a:effectLst/>
              </a:rPr>
              <a:t>值，给出最终广告排序的</a:t>
            </a:r>
            <a:r>
              <a:rPr lang="en-US" altLang="zh-CN" b="1" dirty="0">
                <a:effectLst/>
              </a:rPr>
              <a:t>score</a:t>
            </a:r>
            <a:r>
              <a:rPr lang="zh-CN" altLang="en-US" b="1" dirty="0">
                <a:effectLst/>
              </a:rPr>
              <a:t>。</a:t>
            </a:r>
            <a:br>
              <a:rPr lang="en-US" altLang="zh-CN" b="1" dirty="0">
                <a:effectLst/>
              </a:rPr>
            </a:br>
            <a:r>
              <a:rPr lang="zh-CN" altLang="en-US" b="1" dirty="0">
                <a:effectLst/>
              </a:rPr>
              <a:t>它的主要过程为以下三个步骤：</a:t>
            </a:r>
            <a:endParaRPr lang="en-US" altLang="zh-CN" b="1" dirty="0">
              <a:effectLst/>
            </a:endParaRPr>
          </a:p>
          <a:p>
            <a:r>
              <a:rPr lang="en-US" altLang="zh-CN" dirty="0">
                <a:effectLst/>
              </a:rPr>
              <a:t>1. </a:t>
            </a:r>
            <a:r>
              <a:rPr lang="zh-CN" altLang="en-US" dirty="0">
                <a:effectLst/>
              </a:rPr>
              <a:t>使用</a:t>
            </a:r>
            <a:r>
              <a:rPr lang="en-US" altLang="zh-CN" dirty="0" err="1">
                <a:effectLst/>
              </a:rPr>
              <a:t>transfer_ratio</a:t>
            </a:r>
            <a:r>
              <a:rPr lang="zh-CN" altLang="en-US" dirty="0">
                <a:effectLst/>
              </a:rPr>
              <a:t>调整</a:t>
            </a:r>
            <a:r>
              <a:rPr lang="en-US" altLang="zh-CN" dirty="0" err="1">
                <a:effectLst/>
              </a:rPr>
              <a:t>ctrq</a:t>
            </a:r>
            <a:r>
              <a:rPr lang="zh-CN" altLang="en-US" dirty="0">
                <a:effectLst/>
              </a:rPr>
              <a:t>的值，其计算公式为 </a:t>
            </a:r>
            <a:r>
              <a:rPr lang="en-US" altLang="zh-CN" dirty="0" err="1">
                <a:effectLst/>
              </a:rPr>
              <a:t>transfer_q</a:t>
            </a:r>
            <a:r>
              <a:rPr lang="en-US" altLang="zh-CN" dirty="0">
                <a:effectLst/>
              </a:rPr>
              <a:t> = </a:t>
            </a:r>
            <a:r>
              <a:rPr lang="en-US" altLang="zh-CN" dirty="0" err="1">
                <a:effectLst/>
              </a:rPr>
              <a:t>q_value_temp</a:t>
            </a:r>
            <a:r>
              <a:rPr lang="en-US" altLang="zh-CN" dirty="0">
                <a:effectLst/>
              </a:rPr>
              <a:t> * 1000000 / (</a:t>
            </a:r>
            <a:r>
              <a:rPr lang="en-US" altLang="zh-CN" dirty="0" err="1">
                <a:effectLst/>
              </a:rPr>
              <a:t>q_value_temp</a:t>
            </a:r>
            <a:r>
              <a:rPr lang="en-US" altLang="zh-CN" dirty="0">
                <a:effectLst/>
              </a:rPr>
              <a:t> + adv-&gt;</a:t>
            </a:r>
            <a:r>
              <a:rPr lang="en-US" altLang="zh-CN" dirty="0" err="1">
                <a:effectLst/>
              </a:rPr>
              <a:t>transfer_ratio</a:t>
            </a:r>
            <a:r>
              <a:rPr lang="en-US" altLang="zh-CN" dirty="0">
                <a:effectLst/>
              </a:rPr>
              <a:t> * (1 - </a:t>
            </a:r>
            <a:r>
              <a:rPr lang="en-US" altLang="zh-CN" dirty="0" err="1">
                <a:effectLst/>
              </a:rPr>
              <a:t>q_value_temp</a:t>
            </a:r>
            <a:r>
              <a:rPr lang="en-US" altLang="zh-CN" dirty="0">
                <a:effectLst/>
              </a:rPr>
              <a:t>))</a:t>
            </a:r>
            <a:r>
              <a:rPr lang="zh-CN" altLang="en-US" dirty="0">
                <a:effectLst/>
              </a:rPr>
              <a:t>，当</a:t>
            </a:r>
            <a:r>
              <a:rPr lang="en-US" altLang="zh-CN" dirty="0" err="1">
                <a:effectLst/>
              </a:rPr>
              <a:t>transfer_ratio</a:t>
            </a:r>
            <a:r>
              <a:rPr lang="en-US" altLang="zh-CN" dirty="0">
                <a:effectLst/>
              </a:rPr>
              <a:t>==1</a:t>
            </a:r>
            <a:r>
              <a:rPr lang="zh-CN" altLang="en-US" dirty="0">
                <a:effectLst/>
              </a:rPr>
              <a:t>时，</a:t>
            </a:r>
            <a:r>
              <a:rPr lang="en-US" altLang="zh-CN" dirty="0" err="1">
                <a:effectLst/>
              </a:rPr>
              <a:t>transfer_q</a:t>
            </a:r>
            <a:r>
              <a:rPr lang="en-US" altLang="zh-CN" dirty="0">
                <a:effectLst/>
              </a:rPr>
              <a:t> == </a:t>
            </a:r>
            <a:r>
              <a:rPr lang="en-US" altLang="zh-CN" dirty="0" err="1">
                <a:effectLst/>
              </a:rPr>
              <a:t>q_value_temp</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a:t>=====================================================================</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a:t>prepare</a:t>
            </a:r>
            <a:r>
              <a:rPr lang="zh-CN" altLang="en-US" sz="1200" dirty="0"/>
              <a:t>阶段主要是一些配置初始化和对</a:t>
            </a:r>
            <a:r>
              <a:rPr lang="en-US" altLang="zh-CN" sz="1200" dirty="0" err="1"/>
              <a:t>ctrq</a:t>
            </a:r>
            <a:r>
              <a:rPr lang="zh-CN" altLang="en-US" sz="1200" dirty="0"/>
              <a:t>的调节。</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1200" dirty="0"/>
              <a:t>目前生效的策略：</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err="1"/>
              <a:t>set_status_mul_src</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err="1"/>
              <a:t>set_ocpc_to_ocpm_mul_src</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err="1"/>
              <a:t>transfer_ratio</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err="1"/>
              <a:t>transfer_ratio</a:t>
            </a:r>
            <a:r>
              <a:rPr lang="zh-CN" altLang="en-US" sz="1200" dirty="0"/>
              <a:t>负责调节</a:t>
            </a:r>
            <a:r>
              <a:rPr lang="en-US" altLang="zh-CN" sz="1200" dirty="0" err="1"/>
              <a:t>ctrq</a:t>
            </a:r>
            <a:r>
              <a:rPr lang="zh-CN" altLang="en-US" sz="1200" dirty="0"/>
              <a:t>的大小：最大最小约束</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1200" dirty="0"/>
              <a:t>在以</a:t>
            </a:r>
            <a:r>
              <a:rPr lang="en-US" altLang="zh-CN" sz="1200" dirty="0" err="1"/>
              <a:t>cpc</a:t>
            </a:r>
            <a:r>
              <a:rPr lang="zh-CN" altLang="en-US" sz="1200" dirty="0"/>
              <a:t>计费的广告中，广告排序依据为</a:t>
            </a:r>
            <a:r>
              <a:rPr lang="en-US" altLang="zh-CN" sz="1200" dirty="0"/>
              <a:t>bid * </a:t>
            </a:r>
            <a:r>
              <a:rPr lang="en-US" altLang="zh-CN" sz="1200" dirty="0" err="1"/>
              <a:t>ctrq</a:t>
            </a:r>
            <a:r>
              <a:rPr lang="en-US" altLang="zh-CN" sz="1200" dirty="0"/>
              <a:t> </a:t>
            </a:r>
            <a:r>
              <a:rPr lang="zh-CN" altLang="en-US" sz="1200" dirty="0"/>
              <a:t>（出价*预估的广告点击率）。</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err="1"/>
              <a:t>transfer_ratio</a:t>
            </a:r>
            <a:r>
              <a:rPr lang="zh-CN" altLang="en-US" sz="1200" dirty="0"/>
              <a:t>可以通过调节</a:t>
            </a:r>
            <a:r>
              <a:rPr lang="en-US" altLang="zh-CN" sz="1200" dirty="0" err="1"/>
              <a:t>ctrq</a:t>
            </a:r>
            <a:r>
              <a:rPr lang="zh-CN" altLang="en-US" sz="1200" dirty="0"/>
              <a:t>的大小，来强调</a:t>
            </a:r>
            <a:r>
              <a:rPr lang="en-US" altLang="zh-CN" sz="1200" dirty="0" err="1"/>
              <a:t>ctrq</a:t>
            </a:r>
            <a:r>
              <a:rPr lang="zh-CN" altLang="en-US" sz="1200" dirty="0"/>
              <a:t>或</a:t>
            </a:r>
            <a:r>
              <a:rPr lang="en-US" altLang="zh-CN" sz="1200" dirty="0"/>
              <a:t>bid</a:t>
            </a:r>
            <a:r>
              <a:rPr lang="zh-CN" altLang="en-US" sz="1200" dirty="0"/>
              <a:t>的重要性。例如，增大</a:t>
            </a:r>
            <a:r>
              <a:rPr lang="en-US" altLang="zh-CN" sz="1200" dirty="0" err="1"/>
              <a:t>ctrq</a:t>
            </a:r>
            <a:r>
              <a:rPr lang="zh-CN" altLang="en-US" sz="1200" dirty="0"/>
              <a:t>会使得最终排序分值更加依赖于</a:t>
            </a:r>
            <a:r>
              <a:rPr lang="en-US" altLang="zh-CN" sz="1200" dirty="0" err="1"/>
              <a:t>ctrq</a:t>
            </a:r>
            <a:r>
              <a:rPr lang="zh-CN" altLang="en-US" sz="1200" dirty="0"/>
              <a:t>的大小，从而使得广告排序更加依赖广告本身的质量，广告与用户的相关性等；反之，减小</a:t>
            </a:r>
            <a:r>
              <a:rPr lang="en-US" altLang="zh-CN" sz="1200" dirty="0" err="1"/>
              <a:t>ctrq</a:t>
            </a:r>
            <a:r>
              <a:rPr lang="zh-CN" altLang="en-US" sz="1200" dirty="0"/>
              <a:t>会使得广告排序更加依赖于广告主的出价。</a:t>
            </a:r>
            <a:endParaRPr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 altLang="zh-CN" sz="1050" b="0" kern="1200" baseline="0" dirty="0" err="1">
                <a:solidFill>
                  <a:schemeClr val="tx1"/>
                </a:solidFill>
                <a:effectLst/>
                <a:latin typeface="Arial Unicode MS" panose="020B0604020202020204" pitchFamily="34" charset="-128"/>
                <a:ea typeface="微软雅黑" panose="020B0503020204020204" pitchFamily="34" charset="-122"/>
                <a:cs typeface="+mn-cs"/>
              </a:rPr>
              <a:t>ue_loss_w_random</a:t>
            </a:r>
            <a:r>
              <a:rPr lang="zh-CN" altLang="en-US" sz="1050" b="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050" b="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050" b="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050" b="0" kern="1200" baseline="0" dirty="0">
                <a:solidFill>
                  <a:schemeClr val="tx1"/>
                </a:solidFill>
                <a:effectLst/>
                <a:latin typeface="Arial Unicode MS" panose="020B0604020202020204" pitchFamily="34" charset="-128"/>
                <a:ea typeface="微软雅黑" panose="020B0503020204020204" pitchFamily="34" charset="-122"/>
                <a:cs typeface="+mn-cs"/>
              </a:rPr>
              <a:t>0</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 altLang="zh-CN" sz="1050" b="0" kern="1200" baseline="0" dirty="0" err="1">
                <a:solidFill>
                  <a:schemeClr val="tx1"/>
                </a:solidFill>
                <a:effectLst/>
                <a:latin typeface="Arial Unicode MS" panose="020B0604020202020204" pitchFamily="34" charset="-128"/>
                <a:ea typeface="微软雅黑" panose="020B0503020204020204" pitchFamily="34" charset="-122"/>
                <a:cs typeface="+mn-cs"/>
              </a:rPr>
              <a:t>rl_ue_loss</a:t>
            </a:r>
            <a:r>
              <a:rPr lang="zh-CN" altLang="en-US" sz="1050" b="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050" b="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050" b="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050" b="0" kern="1200" baseline="0" dirty="0">
                <a:solidFill>
                  <a:schemeClr val="tx1"/>
                </a:solidFill>
                <a:effectLst/>
                <a:latin typeface="Arial Unicode MS" panose="020B0604020202020204" pitchFamily="34" charset="-128"/>
                <a:ea typeface="微软雅黑" panose="020B0503020204020204" pitchFamily="34" charset="-122"/>
                <a:cs typeface="+mn-cs"/>
              </a:rPr>
              <a:t>0</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 altLang="zh-CN" sz="1050" b="0" kern="1200" baseline="0" dirty="0" err="1">
                <a:solidFill>
                  <a:schemeClr val="tx1"/>
                </a:solidFill>
                <a:effectLst/>
                <a:latin typeface="Arial Unicode MS" panose="020B0604020202020204" pitchFamily="34" charset="-128"/>
                <a:ea typeface="微软雅黑" panose="020B0503020204020204" pitchFamily="34" charset="-122"/>
                <a:cs typeface="+mn-cs"/>
              </a:rPr>
              <a:t>last_ad_ideaid_ctrq</a:t>
            </a:r>
            <a:r>
              <a:rPr lang="zh-CN" altLang="en-US" sz="1050" b="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050" b="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050" b="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050" b="0" kern="1200" baseline="0" dirty="0">
                <a:solidFill>
                  <a:schemeClr val="tx1"/>
                </a:solidFill>
                <a:effectLst/>
                <a:latin typeface="Arial Unicode MS" panose="020B0604020202020204" pitchFamily="34" charset="-128"/>
                <a:ea typeface="微软雅黑" panose="020B0503020204020204" pitchFamily="34" charset="-122"/>
                <a:cs typeface="+mn-cs"/>
              </a:rPr>
              <a:t>0</a:t>
            </a:r>
            <a:endParaRPr lang="en" altLang="zh-CN" sz="1050" b="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200" dirty="0"/>
              <a:t>-------------------------------------------------------------------</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1" lang="zh-CN" altLang="en-US" sz="1200" dirty="0"/>
              <a:t>为什么需要设置</a:t>
            </a:r>
            <a:r>
              <a:rPr kumimoji="1" lang="en-US" altLang="zh-CN" sz="1200" dirty="0" err="1"/>
              <a:t>min_bid</a:t>
            </a:r>
            <a:r>
              <a:rPr kumimoji="1" lang="zh-CN" altLang="en-US" sz="1200" dirty="0"/>
              <a:t>？</a:t>
            </a: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1" lang="zh-CN" altLang="en-US" sz="1200" dirty="0"/>
              <a:t>因为</a:t>
            </a:r>
            <a:r>
              <a:rPr kumimoji="1" lang="en-US" altLang="zh-CN" sz="1200" dirty="0" err="1"/>
              <a:t>vcg</a:t>
            </a:r>
            <a:r>
              <a:rPr kumimoji="1" lang="zh-CN" altLang="en-US" sz="1200" dirty="0"/>
              <a:t>计费中，如果广告位多于广告的情况下，最后一位广告会出现计费为</a:t>
            </a:r>
            <a:r>
              <a:rPr kumimoji="1" lang="en-US" altLang="zh-CN" sz="1200" dirty="0"/>
              <a:t>0</a:t>
            </a:r>
            <a:r>
              <a:rPr kumimoji="1" lang="zh-CN" altLang="en-US" sz="1200" dirty="0"/>
              <a:t>的情况</a:t>
            </a: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1" lang="en-US" altLang="zh-CN" sz="1200"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33</a:t>
            </a:fld>
            <a:endParaRPr lang="zh-CN" altLang="en-US"/>
          </a:p>
        </p:txBody>
      </p:sp>
    </p:spTree>
    <p:extLst>
      <p:ext uri="{BB962C8B-B14F-4D97-AF65-F5344CB8AC3E}">
        <p14:creationId xmlns:p14="http://schemas.microsoft.com/office/powerpoint/2010/main" val="2302110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2. </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从各种维度来调整</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，例如从</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eplayq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trade_ratio</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ori_mt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cookie_brand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userid_category</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等其它维度来调整</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endParaRPr lang="en-US" altLang="zh-CN" dirty="0">
              <a:effectLst/>
            </a:endParaRPr>
          </a:p>
          <a:p>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3. </a:t>
            </a:r>
            <a:r>
              <a:rPr lang="zh-CN" altLang="en-US" dirty="0">
                <a:effectLst/>
              </a:rPr>
              <a:t>对</a:t>
            </a:r>
            <a:r>
              <a:rPr lang="en-US" altLang="zh-CN" dirty="0" err="1">
                <a:effectLst/>
              </a:rPr>
              <a:t>cpm</a:t>
            </a:r>
            <a:r>
              <a:rPr lang="zh-CN" altLang="en-US" dirty="0">
                <a:effectLst/>
              </a:rPr>
              <a:t>广告和非</a:t>
            </a:r>
            <a:r>
              <a:rPr lang="en-US" altLang="zh-CN" dirty="0" err="1">
                <a:effectLst/>
              </a:rPr>
              <a:t>cpm</a:t>
            </a:r>
            <a:r>
              <a:rPr lang="zh-CN" altLang="en-US" dirty="0">
                <a:effectLst/>
              </a:rPr>
              <a:t>广告计算</a:t>
            </a:r>
            <a:r>
              <a:rPr lang="en-US" altLang="zh-CN" dirty="0" err="1">
                <a:effectLst/>
              </a:rPr>
              <a:t>pricesort_score</a:t>
            </a:r>
            <a:r>
              <a:rPr lang="zh-CN" altLang="en-US" dirty="0">
                <a:effectLst/>
              </a:rPr>
              <a:t>和</a:t>
            </a:r>
            <a:r>
              <a:rPr lang="en-US" altLang="zh-CN" dirty="0" err="1">
                <a:effectLst/>
              </a:rPr>
              <a:t>multarget_pricesort_score</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：主要意义在于打平</a:t>
            </a:r>
            <a:endParaRPr lang="en-US" altLang="zh-CN" dirty="0">
              <a:effectLst/>
            </a:endParaRPr>
          </a:p>
          <a:p>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对于</a:t>
            </a:r>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广告</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，对于</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广告出价就是</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价格，因此只需要做单位变换就可以直接计算</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pricesort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multitarget score</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对于非</a:t>
            </a:r>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广告</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：对于非</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需要转换到</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价格</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减去</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ue_loss</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ueloss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的计算公式里主要用到了</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clkq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，也就是说</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clkq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越大，用户的体验约好，</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ueloss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越低，然后计算排序</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price</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multitarget score</a:t>
            </a:r>
          </a:p>
          <a:p>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0" marR="0" lvl="0" indent="0" algn="l" defTabSz="457200" eaLnBrk="1" fontAlgn="auto" latinLnBrk="0" hangingPunct="1">
              <a:lnSpc>
                <a:spcPct val="117999"/>
              </a:lnSpc>
              <a:spcBef>
                <a:spcPts val="0"/>
              </a:spcBef>
              <a:spcAft>
                <a:spcPts val="0"/>
              </a:spcAft>
              <a:buClrTx/>
              <a:buSzTx/>
              <a:buFontTx/>
              <a:buNone/>
              <a:tabLst/>
              <a:defRPr/>
            </a:pPr>
            <a:r>
              <a:rPr lang="en-US" altLang="zh-CN" b="0" dirty="0" err="1">
                <a:solidFill>
                  <a:schemeClr val="tx1"/>
                </a:solidFill>
                <a:latin typeface="Helvetica Neue" panose="02000503000000020004" pitchFamily="2" charset="0"/>
                <a:cs typeface="Helvetica Neue" panose="02000503000000020004" pitchFamily="2" charset="0"/>
              </a:rPr>
              <a:t>cpm</a:t>
            </a:r>
            <a:r>
              <a:rPr lang="zh-CN" altLang="en-US" b="0" dirty="0">
                <a:solidFill>
                  <a:schemeClr val="tx1"/>
                </a:solidFill>
                <a:latin typeface="Helvetica Neue" panose="02000503000000020004" pitchFamily="2" charset="0"/>
                <a:cs typeface="Helvetica Neue" panose="02000503000000020004" pitchFamily="2" charset="0"/>
              </a:rPr>
              <a:t>广告：千次出价（元）</a:t>
            </a:r>
            <a:r>
              <a:rPr lang="en-US" altLang="zh-CN" b="0" dirty="0">
                <a:solidFill>
                  <a:schemeClr val="tx1"/>
                </a:solidFill>
                <a:latin typeface="Helvetica Neue" panose="02000503000000020004" pitchFamily="2" charset="0"/>
                <a:cs typeface="Helvetica Neue" panose="02000503000000020004" pitchFamily="2" charset="0"/>
              </a:rPr>
              <a:t>-&gt;</a:t>
            </a:r>
            <a:r>
              <a:rPr lang="zh-CN" altLang="en-US" b="0" dirty="0">
                <a:solidFill>
                  <a:schemeClr val="tx1"/>
                </a:solidFill>
                <a:latin typeface="Helvetica Neue" panose="02000503000000020004" pitchFamily="2" charset="0"/>
                <a:cs typeface="Helvetica Neue" panose="02000503000000020004" pitchFamily="2" charset="0"/>
              </a:rPr>
              <a:t>千次出价（分）</a:t>
            </a:r>
            <a:endParaRPr lang="en-US" altLang="zh-CN" b="0" dirty="0">
              <a:solidFill>
                <a:schemeClr val="tx1"/>
              </a:solidFill>
              <a:latin typeface="Helvetica Neue" panose="02000503000000020004" pitchFamily="2" charset="0"/>
              <a:cs typeface="Helvetica Neue" panose="02000503000000020004" pitchFamily="2" charset="0"/>
            </a:endParaRPr>
          </a:p>
          <a:p>
            <a:pPr marL="0" marR="0" lvl="0" indent="0" algn="l" defTabSz="457200" eaLnBrk="1" fontAlgn="auto" latinLnBrk="0" hangingPunct="1">
              <a:lnSpc>
                <a:spcPct val="117999"/>
              </a:lnSpc>
              <a:spcBef>
                <a:spcPts val="0"/>
              </a:spcBef>
              <a:spcAft>
                <a:spcPts val="0"/>
              </a:spcAft>
              <a:buClrTx/>
              <a:buSzTx/>
              <a:buFontTx/>
              <a:buNone/>
              <a:tabLst/>
              <a:defRPr/>
            </a:pPr>
            <a:r>
              <a:rPr kumimoji="0" lang="en-US" altLang="zh-CN" sz="1200" b="0" i="0" u="none" strike="noStrike" cap="none" spc="0" normalizeH="0" baseline="0" dirty="0" err="1">
                <a:ln>
                  <a:noFill/>
                </a:ln>
                <a:solidFill>
                  <a:srgbClr val="000000"/>
                </a:solidFill>
                <a:effectLst/>
                <a:uFillTx/>
                <a:latin typeface="Helvetica Neue"/>
                <a:ea typeface="Helvetica Neue"/>
                <a:cs typeface="Helvetica Neue"/>
                <a:sym typeface="Helvetica Neue"/>
              </a:rPr>
              <a:t>cpc</a:t>
            </a:r>
            <a:r>
              <a:rPr kumimoji="0" lang="zh-CN" altLang="en-US" sz="1200" b="0" i="0" u="none" strike="noStrike" cap="none" spc="0" normalizeH="0" baseline="0" dirty="0">
                <a:ln>
                  <a:noFill/>
                </a:ln>
                <a:solidFill>
                  <a:srgbClr val="000000"/>
                </a:solidFill>
                <a:effectLst/>
                <a:uFillTx/>
                <a:latin typeface="Helvetica Neue"/>
                <a:ea typeface="Helvetica Neue"/>
                <a:cs typeface="Helvetica Neue"/>
                <a:sym typeface="Helvetica Neue"/>
              </a:rPr>
              <a:t>广告</a:t>
            </a:r>
            <a:r>
              <a:rPr lang="zh-CN" altLang="en-US" b="0" dirty="0"/>
              <a:t>：单次出价</a:t>
            </a:r>
            <a:r>
              <a:rPr lang="en-US" altLang="zh-CN" b="0" dirty="0"/>
              <a:t>(</a:t>
            </a:r>
            <a:r>
              <a:rPr lang="zh-CN" altLang="en-US" b="0" dirty="0"/>
              <a:t>元</a:t>
            </a:r>
            <a:r>
              <a:rPr lang="en-US" altLang="zh-CN" b="0" dirty="0"/>
              <a:t>)</a:t>
            </a:r>
            <a:r>
              <a:rPr lang="zh-CN" altLang="en-US" b="0" dirty="0"/>
              <a:t> </a:t>
            </a:r>
            <a:r>
              <a:rPr lang="en-US" altLang="zh-CN" b="0" dirty="0"/>
              <a:t>-&gt;</a:t>
            </a:r>
            <a:r>
              <a:rPr lang="zh-CN" altLang="en-US" b="0" dirty="0"/>
              <a:t> 千次出价（分）</a:t>
            </a:r>
            <a:r>
              <a:rPr lang="en-US" altLang="zh-CN" b="0" dirty="0" err="1"/>
              <a:t>ctrq</a:t>
            </a:r>
            <a:r>
              <a:rPr lang="zh-CN" altLang="en-US" b="0" dirty="0"/>
              <a:t>*</a:t>
            </a:r>
            <a:r>
              <a:rPr lang="en-US" altLang="zh-CN" b="0" dirty="0"/>
              <a:t>Q_FACTOR/10</a:t>
            </a:r>
            <a:r>
              <a:rPr lang="zh-CN" altLang="en-US" b="0" dirty="0"/>
              <a:t>*</a:t>
            </a:r>
            <a:r>
              <a:rPr lang="en-US" altLang="zh-CN" b="0" dirty="0"/>
              <a:t>bid</a:t>
            </a:r>
            <a:endParaRPr kumimoji="0" lang="zh-CN" altLang="en-US" sz="12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dirty="0">
                <a:effectLst/>
              </a:rPr>
              <a:t>---------------------------------------------------</a:t>
            </a:r>
          </a:p>
          <a:p>
            <a:r>
              <a:rPr lang="zh-CN" altLang="en-US" dirty="0">
                <a:effectLst/>
              </a:rPr>
              <a:t>调</a:t>
            </a:r>
            <a:r>
              <a:rPr lang="en-US" altLang="zh-CN" dirty="0">
                <a:effectLst/>
              </a:rPr>
              <a:t>T</a:t>
            </a:r>
            <a:r>
              <a:rPr lang="zh-CN" altLang="en-US" dirty="0">
                <a:effectLst/>
              </a:rPr>
              <a:t>和</a:t>
            </a:r>
            <a:r>
              <a:rPr lang="en-US" altLang="zh-CN" dirty="0" err="1">
                <a:effectLst/>
              </a:rPr>
              <a:t>ctrq</a:t>
            </a:r>
            <a:r>
              <a:rPr lang="en-US" altLang="zh-CN" dirty="0">
                <a:effectLst/>
              </a:rPr>
              <a:t> ratio</a:t>
            </a:r>
            <a:r>
              <a:rPr lang="zh-CN" altLang="en-US" dirty="0">
                <a:effectLst/>
              </a:rPr>
              <a:t>的区别 ？</a:t>
            </a:r>
          </a:p>
          <a:p>
            <a:r>
              <a:rPr lang="en-US" altLang="zh-CN" dirty="0">
                <a:effectLst/>
              </a:rPr>
              <a:t>- </a:t>
            </a:r>
            <a:r>
              <a:rPr lang="zh-CN" altLang="en-US" dirty="0">
                <a:effectLst/>
              </a:rPr>
              <a:t>调</a:t>
            </a:r>
            <a:r>
              <a:rPr lang="en-US" altLang="zh-CN" dirty="0">
                <a:effectLst/>
              </a:rPr>
              <a:t>T</a:t>
            </a:r>
            <a:r>
              <a:rPr lang="zh-CN" altLang="en-US" dirty="0">
                <a:effectLst/>
              </a:rPr>
              <a:t>：</a:t>
            </a:r>
            <a:r>
              <a:rPr lang="en-US" altLang="zh-CN" dirty="0" err="1">
                <a:effectLst/>
              </a:rPr>
              <a:t>pricesort_q</a:t>
            </a:r>
            <a:r>
              <a:rPr lang="en-US" altLang="zh-CN" dirty="0">
                <a:effectLst/>
              </a:rPr>
              <a:t>=(</a:t>
            </a:r>
            <a:r>
              <a:rPr lang="en-US" altLang="zh-CN" dirty="0" err="1">
                <a:effectLst/>
              </a:rPr>
              <a:t>ctrq</a:t>
            </a:r>
            <a:r>
              <a:rPr lang="en-US" altLang="zh-CN" dirty="0">
                <a:effectLst/>
              </a:rPr>
              <a:t>/10)^</a:t>
            </a:r>
            <a:r>
              <a:rPr lang="en-US" altLang="zh-CN" dirty="0" err="1">
                <a:effectLst/>
              </a:rPr>
              <a:t>q_t_value</a:t>
            </a:r>
            <a:r>
              <a:rPr lang="zh-CN" altLang="en-US" dirty="0">
                <a:effectLst/>
              </a:rPr>
              <a:t>：增大较小的</a:t>
            </a:r>
            <a:r>
              <a:rPr lang="en-US" altLang="zh-CN" dirty="0">
                <a:effectLst/>
              </a:rPr>
              <a:t>q</a:t>
            </a:r>
            <a:r>
              <a:rPr lang="zh-CN" altLang="en-US" dirty="0">
                <a:effectLst/>
              </a:rPr>
              <a:t>和较大的</a:t>
            </a:r>
            <a:r>
              <a:rPr lang="en-US" altLang="zh-CN" dirty="0">
                <a:effectLst/>
              </a:rPr>
              <a:t>q</a:t>
            </a:r>
            <a:r>
              <a:rPr lang="zh-CN" altLang="en-US" dirty="0">
                <a:effectLst/>
              </a:rPr>
              <a:t>之间的差异，改变</a:t>
            </a:r>
            <a:r>
              <a:rPr lang="en-US" altLang="zh-CN" dirty="0" err="1">
                <a:effectLst/>
              </a:rPr>
              <a:t>ctrq</a:t>
            </a:r>
            <a:r>
              <a:rPr lang="zh-CN" altLang="en-US" dirty="0">
                <a:effectLst/>
              </a:rPr>
              <a:t>和</a:t>
            </a:r>
            <a:r>
              <a:rPr lang="en-US" altLang="zh-CN" dirty="0">
                <a:effectLst/>
              </a:rPr>
              <a:t>bid</a:t>
            </a:r>
            <a:r>
              <a:rPr lang="zh-CN" altLang="en-US" dirty="0">
                <a:effectLst/>
              </a:rPr>
              <a:t>的相对权重，</a:t>
            </a:r>
            <a:r>
              <a:rPr lang="en-US" altLang="zh-CN" dirty="0" err="1">
                <a:effectLst/>
              </a:rPr>
              <a:t>ctrq</a:t>
            </a:r>
            <a:r>
              <a:rPr lang="zh-CN" altLang="en-US" dirty="0">
                <a:effectLst/>
              </a:rPr>
              <a:t>权重高则表明更关注广告质量、用户体验。</a:t>
            </a:r>
          </a:p>
          <a:p>
            <a:r>
              <a:rPr lang="en-US" altLang="zh-CN" dirty="0">
                <a:effectLst/>
              </a:rPr>
              <a:t>- </a:t>
            </a:r>
            <a:r>
              <a:rPr lang="en-US" altLang="zh-CN" dirty="0" err="1">
                <a:effectLst/>
              </a:rPr>
              <a:t>ctrq</a:t>
            </a:r>
            <a:r>
              <a:rPr lang="en-US" altLang="zh-CN" dirty="0">
                <a:effectLst/>
              </a:rPr>
              <a:t> = </a:t>
            </a:r>
            <a:r>
              <a:rPr lang="en-US" altLang="zh-CN" dirty="0" err="1">
                <a:effectLst/>
              </a:rPr>
              <a:t>ctrq</a:t>
            </a:r>
            <a:r>
              <a:rPr lang="en-US" altLang="zh-CN" dirty="0">
                <a:effectLst/>
              </a:rPr>
              <a:t> * </a:t>
            </a:r>
            <a:r>
              <a:rPr lang="en-US" altLang="zh-CN" dirty="0" err="1">
                <a:effectLst/>
              </a:rPr>
              <a:t>ctrq_ratio</a:t>
            </a:r>
            <a:r>
              <a:rPr lang="zh-CN" altLang="en-US" dirty="0">
                <a:effectLst/>
              </a:rPr>
              <a:t>：</a:t>
            </a:r>
            <a:r>
              <a:rPr lang="en-US" altLang="zh-CN" dirty="0" err="1">
                <a:effectLst/>
              </a:rPr>
              <a:t>ctrq_ratio</a:t>
            </a:r>
            <a:r>
              <a:rPr lang="zh-CN" altLang="en-US" dirty="0">
                <a:effectLst/>
              </a:rPr>
              <a:t>用于对客户、新产品的扶持、放量；对因为模型误差而被高估</a:t>
            </a:r>
            <a:r>
              <a:rPr lang="en-US" altLang="zh-CN" dirty="0">
                <a:effectLst/>
              </a:rPr>
              <a:t>/</a:t>
            </a:r>
            <a:r>
              <a:rPr lang="zh-CN" altLang="en-US" dirty="0">
                <a:effectLst/>
              </a:rPr>
              <a:t>低估广告进行调整。</a:t>
            </a:r>
          </a:p>
          <a:p>
            <a:endParaRPr lang="en-US" altLang="zh-CN"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34</a:t>
            </a:fld>
            <a:endParaRPr lang="zh-CN" altLang="en-US"/>
          </a:p>
        </p:txBody>
      </p:sp>
    </p:spTree>
    <p:extLst>
      <p:ext uri="{BB962C8B-B14F-4D97-AF65-F5344CB8AC3E}">
        <p14:creationId xmlns:p14="http://schemas.microsoft.com/office/powerpoint/2010/main" val="133283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前期准备完成之后便进入调价阶段。在</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smart_bid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阶段，主要完成</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ocpx_bid_ratio</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的调整，计算出最终调整后的</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bid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及</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。调整</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bid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目的是为了可以平衡流量质量与客户成本之间的差异。对于不同质量的广告和不同的流量，广告的转化率是不一样的。这时会根据不同情况对</a:t>
            </a:r>
            <a:r>
              <a:rPr lang="en-US" altLang="zh-CN" dirty="0" err="1">
                <a:effectLst/>
              </a:rPr>
              <a:t>bid_ratio</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进行调整，然后以广告主的出价乘以</a:t>
            </a:r>
            <a:r>
              <a:rPr lang="en-US" altLang="zh-CN" dirty="0" err="1">
                <a:effectLst/>
              </a:rPr>
              <a:t>bid_ratio</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作为最终的出价，最大程度提升广告主</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ROI</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为了简化以下函数只写到调整</a:t>
            </a:r>
            <a:r>
              <a:rPr lang="en-US" altLang="zh-CN" dirty="0">
                <a:effectLst/>
              </a:rPr>
              <a:t>bid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部分，在变换</a:t>
            </a:r>
            <a:r>
              <a:rPr lang="en-US" altLang="zh-CN" dirty="0">
                <a:effectLst/>
              </a:rPr>
              <a:t>bid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之后都需要重新计算排序分值。</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dirty="0">
                <a:effectLst/>
              </a:rPr>
              <a:t>-----------------------------------------------</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dirty="0">
                <a:effectLst/>
              </a:rPr>
              <a:t>-----------------------------------------------</a:t>
            </a:r>
          </a:p>
          <a:p>
            <a:endParaRPr lang="en-US" altLang="zh-CN"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为什么不选择</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ocpm</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作为转化的出价手段？</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因为展现是一定的，而且大多数是点击才能达到转化的目标。所以用的是</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作为出价手段。</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dirty="0">
                <a:effectLst/>
              </a:rPr>
              <a:t>-----------------------------------------------</a:t>
            </a:r>
            <a:endParaRPr lang="en-US" altLang="zh-CN" b="1" dirty="0">
              <a:effectLst/>
            </a:endParaRPr>
          </a:p>
          <a:p>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出价方式通过哪些手段确保广告主成本可控。</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出价方式中，系统通过学习转化数据，来优化转化出价，从而提高广告的转化率，降低广告主的转化成本。这种出价方式是以转化为优化目标的，出价时会根据广告本身以及预估点击转化率</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roiq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来出智能出价。简单来说就是高转化率的广告出价高，低转化率的广告出价低，对于高质广告加价，对于低质广告打折。这样就确保了广告主在成本可控的情况下，尽可能多的获得更多的广告转化量，</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roi</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最大化。</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具体的出价公式定义如下：</a:t>
            </a:r>
          </a:p>
          <a:p>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bid = </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roiq</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1000000) * </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reach_adjust_coe</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price_adjust_coe</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ocpc_bid_ratio</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price_adjust_coe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是</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第二阶段的计费比，即</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price_adjust_coe</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price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，表示出价和计费之间的比值。</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引入</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price_adjust_coe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的目的是为了打平系统</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vcg</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计费导致的</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cpa</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之间的差异。</a:t>
            </a:r>
          </a:p>
          <a:p>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reach_adjust_coe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是</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unitid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粒度的达成率，即</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reach_adjust_coe</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cpa</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，表示系统转化出价和广告主转化出价的比值。</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引入</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reach_adjust_coe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的目的是为了打平系统预估</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rioq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导致的</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cpa</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之间的差异。</a:t>
            </a:r>
          </a:p>
          <a:p>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reach_adjust_coe</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&lt; 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：表示</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rioq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偏高，广告主的转化成本偏高，须调低</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rioq</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reach_adjust_coe</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：表示</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rioq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完美。</a:t>
            </a:r>
          </a:p>
          <a:p>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reach_adjust_coe</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&gt; 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：表示</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rioq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偏低，百度的收益偏低，须调高</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rioq</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35</a:t>
            </a:fld>
            <a:endParaRPr lang="zh-CN" altLang="en-US"/>
          </a:p>
        </p:txBody>
      </p:sp>
    </p:spTree>
    <p:extLst>
      <p:ext uri="{BB962C8B-B14F-4D97-AF65-F5344CB8AC3E}">
        <p14:creationId xmlns:p14="http://schemas.microsoft.com/office/powerpoint/2010/main" val="674881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en-US" altLang="zh-CN" dirty="0" err="1">
                <a:effectLst/>
              </a:rPr>
              <a:t>user_smart_bid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：对每个非</a:t>
            </a:r>
            <a:r>
              <a:rPr lang="en-US" altLang="zh-CN" dirty="0" err="1">
                <a:effectLst/>
              </a:rPr>
              <a:t>cpm</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的出价进行调整， </a:t>
            </a:r>
            <a:r>
              <a:rPr lang="en-US" altLang="zh-CN" dirty="0">
                <a:effectLst/>
              </a:rPr>
              <a:t>bid = </a:t>
            </a:r>
            <a:r>
              <a:rPr lang="zh-CN" altLang="en-US" dirty="0">
                <a:effectLst/>
              </a:rPr>
              <a:t>原始</a:t>
            </a:r>
            <a:r>
              <a:rPr lang="en-US" altLang="zh-CN" dirty="0">
                <a:effectLst/>
              </a:rPr>
              <a:t>bid * </a:t>
            </a:r>
            <a:r>
              <a:rPr lang="en-US" altLang="zh-CN" dirty="0" err="1">
                <a:effectLst/>
              </a:rPr>
              <a:t>bid_ratio</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dirty="0">
              <a:effectLst/>
            </a:endParaRPr>
          </a:p>
          <a:p>
            <a:r>
              <a:rPr lang="en-US" altLang="zh-CN" dirty="0" err="1">
                <a:effectLst/>
              </a:rPr>
              <a:t>ocpc_bid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dirty="0">
              <a:effectLst/>
            </a:endParaRPr>
          </a:p>
          <a:p>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roiq</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：为了转成按点击出价</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：为了调整</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bid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实现智能出价</a:t>
            </a:r>
            <a:endParaRPr lang="zh-CN" altLang="en-US" dirty="0">
              <a:effectLst/>
            </a:endParaRPr>
          </a:p>
          <a:p>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dirty="0" err="1">
                <a:effectLst/>
              </a:rPr>
              <a:t>ocpc_bid</a:t>
            </a:r>
            <a:r>
              <a:rPr lang="en-US" altLang="zh-CN" dirty="0">
                <a:effectLst/>
              </a:rPr>
              <a:t>:</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在某些情况下需要跳过</a:t>
            </a:r>
            <a:r>
              <a:rPr lang="en-US" altLang="zh-CN" dirty="0">
                <a:effectLst/>
              </a:rPr>
              <a:t>OCPC</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的调整</a:t>
            </a:r>
            <a:endParaRPr lang="en" altLang="zh-CN" sz="1200" dirty="0">
              <a:solidFill>
                <a:srgbClr val="00B050"/>
              </a:solidFill>
              <a:latin typeface="Times New Roman" panose="02020603050405020304" pitchFamily="18" charset="0"/>
              <a:cs typeface="Times New Roman" panose="02020603050405020304" pitchFamily="18" charset="0"/>
            </a:endParaRPr>
          </a:p>
          <a:p>
            <a:endParaRPr lang="en" altLang="zh-CN" sz="1200" dirty="0">
              <a:solidFill>
                <a:srgbClr val="00B050"/>
              </a:solidFill>
              <a:latin typeface="Times New Roman" panose="02020603050405020304" pitchFamily="18" charset="0"/>
              <a:cs typeface="Times New Roman" panose="02020603050405020304" pitchFamily="18" charset="0"/>
            </a:endParaRPr>
          </a:p>
          <a:p>
            <a:r>
              <a:rPr lang="en-US" altLang="zh-CN" b="1" dirty="0" err="1">
                <a:effectLst/>
              </a:rPr>
              <a:t>Ocpc</a:t>
            </a:r>
            <a:r>
              <a:rPr lang="zh-CN" altLang="en-US" dirty="0">
                <a:effectLst/>
              </a:rPr>
              <a:t>的阶段和付费方式：</a:t>
            </a:r>
            <a:endParaRPr lang="en-US" altLang="zh-CN" dirty="0">
              <a:effectLst/>
            </a:endParaRPr>
          </a:p>
          <a:p>
            <a:r>
              <a:rPr lang="zh-CN" altLang="en-US" dirty="0">
                <a:effectLst/>
              </a:rPr>
              <a:t>第一阶段：积累数据为第二阶段智能投放做准备</a:t>
            </a:r>
            <a:endParaRPr lang="en-US" altLang="zh-CN" dirty="0">
              <a:effectLst/>
            </a:endParaRPr>
          </a:p>
          <a:p>
            <a:r>
              <a:rPr lang="zh-CN" altLang="en-US" dirty="0">
                <a:effectLst/>
              </a:rPr>
              <a:t>第二阶段：根据转化率和点击率进行智能投放</a:t>
            </a:r>
            <a:endParaRPr lang="en-US" altLang="zh-CN" dirty="0">
              <a:effectLst/>
            </a:endParaRPr>
          </a:p>
          <a:p>
            <a:endParaRPr lang="en-US" altLang="zh-CN" dirty="0">
              <a:effectLst/>
            </a:endParaRPr>
          </a:p>
          <a:p>
            <a:r>
              <a:rPr lang="zh-CN" altLang="en-US" dirty="0">
                <a:effectLst/>
              </a:rPr>
              <a:t>第一阶段目标：</a:t>
            </a:r>
            <a:r>
              <a:rPr lang="en-US" altLang="zh-CN" dirty="0" err="1">
                <a:effectLst/>
              </a:rPr>
              <a:t>ecpm</a:t>
            </a:r>
            <a:r>
              <a:rPr lang="en-US" altLang="zh-CN" dirty="0">
                <a:effectLst/>
              </a:rPr>
              <a:t>=bid_</a:t>
            </a:r>
            <a:r>
              <a:rPr lang="zh-CN" altLang="en-US" dirty="0">
                <a:effectLst/>
              </a:rPr>
              <a:t>点击*</a:t>
            </a:r>
            <a:r>
              <a:rPr lang="en-US" altLang="zh-CN" dirty="0">
                <a:effectLst/>
              </a:rPr>
              <a:t>ctr</a:t>
            </a:r>
            <a:r>
              <a:rPr lang="zh-CN" altLang="en-US" dirty="0">
                <a:effectLst/>
              </a:rPr>
              <a:t>（点击）</a:t>
            </a:r>
            <a:r>
              <a:rPr lang="en-US" altLang="zh-CN" dirty="0">
                <a:effectLst/>
              </a:rPr>
              <a:t>*1000</a:t>
            </a:r>
          </a:p>
          <a:p>
            <a:r>
              <a:rPr lang="zh-CN" altLang="en-US" dirty="0">
                <a:effectLst/>
              </a:rPr>
              <a:t>第二阶段目标：</a:t>
            </a:r>
            <a:r>
              <a:rPr lang="en-US" altLang="zh-CN" dirty="0" err="1">
                <a:effectLst/>
              </a:rPr>
              <a:t>ecpm</a:t>
            </a:r>
            <a:r>
              <a:rPr lang="en-US" altLang="zh-CN" dirty="0">
                <a:effectLst/>
              </a:rPr>
              <a:t>=bid_</a:t>
            </a:r>
            <a:r>
              <a:rPr lang="zh-CN" altLang="en-US" dirty="0">
                <a:effectLst/>
              </a:rPr>
              <a:t>转化*</a:t>
            </a:r>
            <a:r>
              <a:rPr lang="en-US" altLang="zh-CN" dirty="0">
                <a:effectLst/>
              </a:rPr>
              <a:t>ctr</a:t>
            </a:r>
            <a:r>
              <a:rPr lang="zh-CN" altLang="en-US" dirty="0">
                <a:effectLst/>
              </a:rPr>
              <a:t>（点击）*</a:t>
            </a:r>
            <a:r>
              <a:rPr lang="en-US" altLang="zh-CN" dirty="0" err="1">
                <a:effectLst/>
              </a:rPr>
              <a:t>cvr</a:t>
            </a:r>
            <a:r>
              <a:rPr lang="zh-CN" altLang="en-US" dirty="0">
                <a:effectLst/>
              </a:rPr>
              <a:t>（转化）</a:t>
            </a:r>
            <a:r>
              <a:rPr lang="en-US" altLang="zh-CN" dirty="0">
                <a:effectLst/>
              </a:rPr>
              <a:t>*1000</a:t>
            </a:r>
          </a:p>
          <a:p>
            <a:endParaRPr lang="en" altLang="zh-CN" sz="1200" dirty="0">
              <a:solidFill>
                <a:srgbClr val="00B050"/>
              </a:solidFill>
              <a:latin typeface="Times New Roman" panose="02020603050405020304" pitchFamily="18" charset="0"/>
              <a:cs typeface="Times New Roman" panose="02020603050405020304" pitchFamily="18" charset="0"/>
            </a:endParaRPr>
          </a:p>
          <a:p>
            <a:r>
              <a:rPr lang="en" altLang="zh-CN" sz="1200" dirty="0" err="1">
                <a:solidFill>
                  <a:srgbClr val="00B050"/>
                </a:solidFill>
                <a:latin typeface="Times New Roman" panose="02020603050405020304" pitchFamily="18" charset="0"/>
                <a:cs typeface="Times New Roman" panose="02020603050405020304" pitchFamily="18" charset="0"/>
              </a:rPr>
              <a:t>reach_adjust_coe</a:t>
            </a:r>
            <a:r>
              <a:rPr lang="zh-CN" altLang="en-US" sz="1200" dirty="0">
                <a:solidFill>
                  <a:srgbClr val="00B050"/>
                </a:solidFill>
                <a:latin typeface="Times New Roman" panose="02020603050405020304" pitchFamily="18" charset="0"/>
                <a:cs typeface="Times New Roman" panose="02020603050405020304" pitchFamily="18" charset="0"/>
              </a:rPr>
              <a:t> </a:t>
            </a:r>
            <a:r>
              <a:rPr lang="en-US" altLang="zh-CN" sz="1200" dirty="0">
                <a:solidFill>
                  <a:srgbClr val="00B050"/>
                </a:solidFill>
                <a:latin typeface="Times New Roman" panose="02020603050405020304" pitchFamily="18" charset="0"/>
                <a:cs typeface="Times New Roman" panose="02020603050405020304" pitchFamily="18" charset="0"/>
              </a:rPr>
              <a:t>=</a:t>
            </a:r>
            <a:r>
              <a:rPr lang="zh-CN" altLang="en-US" sz="1200" dirty="0">
                <a:solidFill>
                  <a:srgbClr val="00B050"/>
                </a:solidFill>
                <a:latin typeface="Times New Roman" panose="02020603050405020304" pitchFamily="18" charset="0"/>
                <a:cs typeface="Times New Roman" panose="02020603050405020304" pitchFamily="18" charset="0"/>
              </a:rPr>
              <a:t> </a:t>
            </a:r>
            <a:r>
              <a:rPr lang="en-US" altLang="zh-CN" sz="1200" dirty="0" err="1">
                <a:solidFill>
                  <a:srgbClr val="00B050"/>
                </a:solidFill>
                <a:latin typeface="Times New Roman" panose="02020603050405020304" pitchFamily="18" charset="0"/>
                <a:cs typeface="Times New Roman" panose="02020603050405020304" pitchFamily="18" charset="0"/>
              </a:rPr>
              <a:t>ocpc_bid</a:t>
            </a:r>
            <a:r>
              <a:rPr lang="zh-CN" altLang="en-US" sz="1200" dirty="0">
                <a:solidFill>
                  <a:srgbClr val="00B050"/>
                </a:solidFill>
                <a:latin typeface="Times New Roman" panose="02020603050405020304" pitchFamily="18" charset="0"/>
                <a:cs typeface="Times New Roman" panose="02020603050405020304" pitchFamily="18" charset="0"/>
              </a:rPr>
              <a:t> </a:t>
            </a:r>
            <a:r>
              <a:rPr lang="en-US" altLang="zh-CN" sz="1200" dirty="0">
                <a:solidFill>
                  <a:srgbClr val="00B050"/>
                </a:solidFill>
                <a:latin typeface="Times New Roman" panose="02020603050405020304" pitchFamily="18" charset="0"/>
                <a:cs typeface="Times New Roman" panose="02020603050405020304" pitchFamily="18" charset="0"/>
              </a:rPr>
              <a:t>/</a:t>
            </a:r>
            <a:r>
              <a:rPr lang="zh-CN" altLang="en-US" sz="1200" dirty="0">
                <a:solidFill>
                  <a:srgbClr val="00B050"/>
                </a:solidFill>
                <a:latin typeface="Times New Roman" panose="02020603050405020304" pitchFamily="18" charset="0"/>
                <a:cs typeface="Times New Roman" panose="02020603050405020304" pitchFamily="18" charset="0"/>
              </a:rPr>
              <a:t> </a:t>
            </a:r>
            <a:r>
              <a:rPr lang="en-US" altLang="zh-CN" sz="1200" dirty="0" err="1">
                <a:solidFill>
                  <a:srgbClr val="00B050"/>
                </a:solidFill>
                <a:latin typeface="Times New Roman" panose="02020603050405020304" pitchFamily="18" charset="0"/>
                <a:cs typeface="Times New Roman" panose="02020603050405020304" pitchFamily="18" charset="0"/>
              </a:rPr>
              <a:t>cpa</a:t>
            </a:r>
            <a:r>
              <a:rPr lang="zh-CN" altLang="en-US" sz="1200" dirty="0">
                <a:solidFill>
                  <a:srgbClr val="00B050"/>
                </a:solidFill>
                <a:latin typeface="Times New Roman" panose="02020603050405020304" pitchFamily="18" charset="0"/>
                <a:cs typeface="Times New Roman" panose="02020603050405020304" pitchFamily="18" charset="0"/>
              </a:rPr>
              <a:t>   </a:t>
            </a:r>
            <a:r>
              <a:rPr lang="zh-CN" altLang="en-US" sz="1200" dirty="0">
                <a:solidFill>
                  <a:schemeClr val="tx1"/>
                </a:solidFill>
                <a:latin typeface="Times New Roman" panose="02020603050405020304" pitchFamily="18" charset="0"/>
                <a:cs typeface="Times New Roman" panose="02020603050405020304" pitchFamily="18" charset="0"/>
              </a:rPr>
              <a:t>打平 </a:t>
            </a:r>
            <a:r>
              <a:rPr lang="en-US" altLang="zh-CN" sz="1200" dirty="0" err="1">
                <a:solidFill>
                  <a:schemeClr val="tx1"/>
                </a:solidFill>
                <a:latin typeface="Times New Roman" panose="02020603050405020304" pitchFamily="18" charset="0"/>
                <a:cs typeface="Times New Roman" panose="02020603050405020304" pitchFamily="18" charset="0"/>
              </a:rPr>
              <a:t>cpa</a:t>
            </a:r>
            <a:r>
              <a:rPr lang="zh-CN" altLang="en-US" sz="1200" dirty="0">
                <a:solidFill>
                  <a:schemeClr val="tx1"/>
                </a:solidFill>
                <a:latin typeface="Times New Roman" panose="02020603050405020304" pitchFamily="18" charset="0"/>
                <a:cs typeface="Times New Roman" panose="02020603050405020304" pitchFamily="18" charset="0"/>
              </a:rPr>
              <a:t> 和 </a:t>
            </a:r>
            <a:r>
              <a:rPr lang="en-US" altLang="zh-CN" sz="1200" dirty="0" err="1">
                <a:solidFill>
                  <a:schemeClr val="tx1"/>
                </a:solidFill>
                <a:latin typeface="Times New Roman" panose="02020603050405020304" pitchFamily="18" charset="0"/>
                <a:cs typeface="Times New Roman" panose="02020603050405020304" pitchFamily="18" charset="0"/>
              </a:rPr>
              <a:t>ocpc_bid</a:t>
            </a:r>
            <a:endParaRPr lang="en-US" altLang="zh-CN" sz="1200" dirty="0">
              <a:solidFill>
                <a:srgbClr val="00B050"/>
              </a:solidFill>
              <a:latin typeface="Times New Roman" panose="02020603050405020304" pitchFamily="18" charset="0"/>
              <a:cs typeface="Times New Roman" panose="02020603050405020304" pitchFamily="18" charset="0"/>
            </a:endParaRPr>
          </a:p>
          <a:p>
            <a:r>
              <a:rPr lang="en-US" altLang="zh-CN" sz="1200" dirty="0" err="1">
                <a:solidFill>
                  <a:srgbClr val="00B050"/>
                </a:solidFill>
                <a:latin typeface="Times New Roman" panose="02020603050405020304" pitchFamily="18" charset="0"/>
                <a:cs typeface="Times New Roman" panose="02020603050405020304" pitchFamily="18" charset="0"/>
              </a:rPr>
              <a:t>price_adjust_coe</a:t>
            </a:r>
            <a:r>
              <a:rPr lang="zh-CN" altLang="en-US" sz="1200" dirty="0">
                <a:solidFill>
                  <a:srgbClr val="00B050"/>
                </a:solidFill>
                <a:latin typeface="Times New Roman" panose="02020603050405020304" pitchFamily="18" charset="0"/>
                <a:cs typeface="Times New Roman" panose="02020603050405020304" pitchFamily="18" charset="0"/>
              </a:rPr>
              <a:t> </a:t>
            </a:r>
            <a:r>
              <a:rPr lang="en-US" altLang="zh-CN" sz="1200" dirty="0">
                <a:solidFill>
                  <a:srgbClr val="00B050"/>
                </a:solidFill>
                <a:latin typeface="Times New Roman" panose="02020603050405020304" pitchFamily="18" charset="0"/>
                <a:cs typeface="Times New Roman" panose="02020603050405020304" pitchFamily="18" charset="0"/>
              </a:rPr>
              <a:t>=</a:t>
            </a:r>
            <a:r>
              <a:rPr lang="zh-CN" altLang="en-US" sz="1200" dirty="0">
                <a:solidFill>
                  <a:srgbClr val="00B050"/>
                </a:solidFill>
                <a:latin typeface="Times New Roman" panose="02020603050405020304" pitchFamily="18" charset="0"/>
                <a:cs typeface="Times New Roman" panose="02020603050405020304" pitchFamily="18" charset="0"/>
              </a:rPr>
              <a:t> </a:t>
            </a:r>
            <a:r>
              <a:rPr lang="en-US" altLang="zh-CN" sz="1200" dirty="0" err="1">
                <a:solidFill>
                  <a:srgbClr val="00B050"/>
                </a:solidFill>
                <a:latin typeface="Times New Roman" panose="02020603050405020304" pitchFamily="18" charset="0"/>
                <a:cs typeface="Times New Roman" panose="02020603050405020304" pitchFamily="18" charset="0"/>
              </a:rPr>
              <a:t>ocpc_bid</a:t>
            </a:r>
            <a:r>
              <a:rPr lang="zh-CN" altLang="en-US" sz="1200" dirty="0">
                <a:solidFill>
                  <a:srgbClr val="00B050"/>
                </a:solidFill>
                <a:latin typeface="Times New Roman" panose="02020603050405020304" pitchFamily="18" charset="0"/>
                <a:cs typeface="Times New Roman" panose="02020603050405020304" pitchFamily="18" charset="0"/>
              </a:rPr>
              <a:t> </a:t>
            </a:r>
            <a:r>
              <a:rPr lang="en-US" altLang="zh-CN" sz="1200" dirty="0">
                <a:solidFill>
                  <a:srgbClr val="00B050"/>
                </a:solidFill>
                <a:latin typeface="Times New Roman" panose="02020603050405020304" pitchFamily="18" charset="0"/>
                <a:cs typeface="Times New Roman" panose="02020603050405020304" pitchFamily="18" charset="0"/>
              </a:rPr>
              <a:t>/</a:t>
            </a:r>
            <a:r>
              <a:rPr lang="zh-CN" altLang="en-US" sz="1200" dirty="0">
                <a:solidFill>
                  <a:srgbClr val="00B050"/>
                </a:solidFill>
                <a:latin typeface="Times New Roman" panose="02020603050405020304" pitchFamily="18" charset="0"/>
                <a:cs typeface="Times New Roman" panose="02020603050405020304" pitchFamily="18" charset="0"/>
              </a:rPr>
              <a:t> </a:t>
            </a:r>
            <a:r>
              <a:rPr lang="en-US" altLang="zh-CN" sz="1200" dirty="0">
                <a:solidFill>
                  <a:srgbClr val="00B050"/>
                </a:solidFill>
                <a:latin typeface="Times New Roman" panose="02020603050405020304" pitchFamily="18" charset="0"/>
                <a:cs typeface="Times New Roman" panose="02020603050405020304" pitchFamily="18" charset="0"/>
              </a:rPr>
              <a:t>price	</a:t>
            </a:r>
            <a:r>
              <a:rPr lang="zh-CN" altLang="en-US" sz="1200" dirty="0">
                <a:solidFill>
                  <a:schemeClr val="tx1"/>
                </a:solidFill>
                <a:latin typeface="Times New Roman" panose="02020603050405020304" pitchFamily="18" charset="0"/>
                <a:cs typeface="Times New Roman" panose="02020603050405020304" pitchFamily="18" charset="0"/>
              </a:rPr>
              <a:t>计费比的倒数，消除 </a:t>
            </a:r>
            <a:r>
              <a:rPr lang="en-US" altLang="zh-CN" sz="1200" dirty="0" err="1">
                <a:solidFill>
                  <a:schemeClr val="tx1"/>
                </a:solidFill>
                <a:latin typeface="Times New Roman" panose="02020603050405020304" pitchFamily="18" charset="0"/>
                <a:cs typeface="Times New Roman" panose="02020603050405020304" pitchFamily="18" charset="0"/>
              </a:rPr>
              <a:t>vga</a:t>
            </a:r>
            <a:r>
              <a:rPr lang="zh-CN" altLang="en-US" sz="1200" dirty="0">
                <a:solidFill>
                  <a:schemeClr val="tx1"/>
                </a:solidFill>
                <a:latin typeface="Times New Roman" panose="02020603050405020304" pitchFamily="18" charset="0"/>
                <a:cs typeface="Times New Roman" panose="02020603050405020304" pitchFamily="18" charset="0"/>
              </a:rPr>
              <a:t> 计费导致的 </a:t>
            </a:r>
            <a:r>
              <a:rPr lang="en-US" altLang="zh-CN" sz="1200" dirty="0" err="1">
                <a:solidFill>
                  <a:schemeClr val="tx1"/>
                </a:solidFill>
                <a:latin typeface="Times New Roman" panose="02020603050405020304" pitchFamily="18" charset="0"/>
                <a:cs typeface="Times New Roman" panose="02020603050405020304" pitchFamily="18" charset="0"/>
              </a:rPr>
              <a:t>cpa</a:t>
            </a:r>
            <a:r>
              <a:rPr lang="zh-CN" altLang="en-US" sz="1200" dirty="0">
                <a:solidFill>
                  <a:schemeClr val="tx1"/>
                </a:solidFill>
                <a:latin typeface="Times New Roman" panose="02020603050405020304" pitchFamily="18" charset="0"/>
                <a:cs typeface="Times New Roman" panose="02020603050405020304" pitchFamily="18" charset="0"/>
              </a:rPr>
              <a:t> 与 </a:t>
            </a:r>
            <a:r>
              <a:rPr lang="en-US" altLang="zh-CN" sz="1200" dirty="0" err="1">
                <a:solidFill>
                  <a:schemeClr val="tx1"/>
                </a:solidFill>
                <a:latin typeface="Times New Roman" panose="02020603050405020304" pitchFamily="18" charset="0"/>
                <a:cs typeface="Times New Roman" panose="02020603050405020304" pitchFamily="18" charset="0"/>
              </a:rPr>
              <a:t>ocpc_bid</a:t>
            </a:r>
            <a:r>
              <a:rPr lang="zh-CN" altLang="en-US" sz="1200" dirty="0">
                <a:solidFill>
                  <a:schemeClr val="tx1"/>
                </a:solidFill>
                <a:latin typeface="Times New Roman" panose="02020603050405020304" pitchFamily="18" charset="0"/>
                <a:cs typeface="Times New Roman" panose="02020603050405020304" pitchFamily="18" charset="0"/>
              </a:rPr>
              <a:t> 差异，打平出价</a:t>
            </a:r>
            <a:endParaRPr lang="zh-CN" altLang="en-US"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36</a:t>
            </a:fld>
            <a:endParaRPr lang="zh-CN" altLang="en-US"/>
          </a:p>
        </p:txBody>
      </p:sp>
    </p:spTree>
    <p:extLst>
      <p:ext uri="{BB962C8B-B14F-4D97-AF65-F5344CB8AC3E}">
        <p14:creationId xmlns:p14="http://schemas.microsoft.com/office/powerpoint/2010/main" val="708156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之前的插件</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已经计算好一个浅层出价放在</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adv-&gt;bid</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先计算浅层</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无任何调整的</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直接使用</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shallow_bid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浅层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roiq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然后使用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adv→bid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shallow_bid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存储了在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插件中除</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ocpc_bid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roiq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之外所有的系数其中包含了浅层的反馈系数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计算深层成本</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deep_bid</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deep_ocpc_bid</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deep_roiq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shallow_roiq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p>
          <a:p>
            <a:endParaRPr lang="zh-CN" altLang="en-US"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37</a:t>
            </a:fld>
            <a:endParaRPr lang="zh-CN" altLang="en-US"/>
          </a:p>
        </p:txBody>
      </p:sp>
    </p:spTree>
    <p:extLst>
      <p:ext uri="{BB962C8B-B14F-4D97-AF65-F5344CB8AC3E}">
        <p14:creationId xmlns:p14="http://schemas.microsoft.com/office/powerpoint/2010/main" val="2655954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Filter</a:t>
            </a:r>
            <a:r>
              <a:rPr kumimoji="1" lang="zh-CN" altLang="en-US" dirty="0"/>
              <a:t>插件作用是过滤广告</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dirty="0">
                <a:solidFill>
                  <a:schemeClr val="tx1"/>
                </a:solidFill>
              </a:rPr>
              <a:t>过滤阶段主要包括：</a:t>
            </a:r>
            <a:r>
              <a:rPr kumimoji="1" lang="en-US" altLang="zh-CN" sz="1200" b="0" dirty="0" err="1">
                <a:solidFill>
                  <a:schemeClr val="tx1"/>
                </a:solidFill>
              </a:rPr>
              <a:t>cpv</a:t>
            </a:r>
            <a:r>
              <a:rPr kumimoji="1" lang="zh-CN" altLang="en-US" sz="1200" b="0" dirty="0">
                <a:solidFill>
                  <a:schemeClr val="tx1"/>
                </a:solidFill>
              </a:rPr>
              <a:t>广告过滤、黑名单过滤、</a:t>
            </a:r>
            <a:r>
              <a:rPr kumimoji="1" lang="en-US" altLang="zh-CN" sz="1200" b="0" dirty="0" err="1">
                <a:solidFill>
                  <a:schemeClr val="tx1"/>
                </a:solidFill>
              </a:rPr>
              <a:t>roistatus</a:t>
            </a:r>
            <a:r>
              <a:rPr kumimoji="1" lang="zh-CN" altLang="en-US" sz="1200" b="0" dirty="0">
                <a:solidFill>
                  <a:schemeClr val="tx1"/>
                </a:solidFill>
              </a:rPr>
              <a:t>过滤、样式过滤、渠道行业过滤、有效播放率过滤</a:t>
            </a:r>
            <a:endParaRPr kumimoji="1" lang="en-US" altLang="zh-CN"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b="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1" dirty="0"/>
          </a:p>
          <a:p>
            <a:pPr lvl="0"/>
            <a:r>
              <a:rPr kumimoji="1" lang="en-US" altLang="zh-CN" dirty="0" err="1"/>
              <a:t>badcase_filter</a:t>
            </a:r>
            <a:r>
              <a:rPr kumimoji="1" lang="zh-CN" altLang="en-US" dirty="0"/>
              <a:t>阶段：</a:t>
            </a:r>
            <a:r>
              <a:rPr kumimoji="1" lang="en-US" altLang="zh-CN" dirty="0" err="1"/>
              <a:t>refresh_state_count_filter</a:t>
            </a:r>
            <a:r>
              <a:rPr kumimoji="1" lang="zh-CN" altLang="en-US" dirty="0"/>
              <a:t>：</a:t>
            </a:r>
            <a:r>
              <a:rPr kumimoji="1" lang="zh-CN" altLang="en-US" kern="1200" dirty="0">
                <a:solidFill>
                  <a:schemeClr val="dk1"/>
                </a:solidFill>
              </a:rPr>
              <a:t>在某些刷新方式与刷次下，对某些行业</a:t>
            </a:r>
            <a:r>
              <a:rPr kumimoji="1" lang="en-US" altLang="zh-CN" kern="1200" dirty="0">
                <a:solidFill>
                  <a:schemeClr val="dk1"/>
                </a:solidFill>
              </a:rPr>
              <a:t>/</a:t>
            </a:r>
            <a:r>
              <a:rPr kumimoji="1" lang="zh-CN" altLang="en-US" kern="1200" dirty="0">
                <a:solidFill>
                  <a:schemeClr val="dk1"/>
                </a:solidFill>
              </a:rPr>
              <a:t>主体</a:t>
            </a:r>
            <a:r>
              <a:rPr kumimoji="1" lang="en-US" altLang="zh-CN" kern="1200" dirty="0">
                <a:solidFill>
                  <a:schemeClr val="dk1"/>
                </a:solidFill>
              </a:rPr>
              <a:t>/</a:t>
            </a:r>
            <a:r>
              <a:rPr kumimoji="1" lang="zh-CN" altLang="en-US" kern="1200" dirty="0">
                <a:solidFill>
                  <a:schemeClr val="dk1"/>
                </a:solidFill>
              </a:rPr>
              <a:t>账户进行过滤</a:t>
            </a:r>
            <a:endParaRPr kumimoji="1" lang="en-US" altLang="zh-CN" kern="1200" dirty="0">
              <a:solidFill>
                <a:schemeClr val="dk1"/>
              </a:solidFill>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38</a:t>
            </a:fld>
            <a:endParaRPr lang="zh-CN" altLang="en-US"/>
          </a:p>
        </p:txBody>
      </p:sp>
    </p:spTree>
    <p:extLst>
      <p:ext uri="{BB962C8B-B14F-4D97-AF65-F5344CB8AC3E}">
        <p14:creationId xmlns:p14="http://schemas.microsoft.com/office/powerpoint/2010/main" val="3809623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Filter</a:t>
            </a:r>
            <a:r>
              <a:rPr kumimoji="1" lang="zh-CN" altLang="en-US" dirty="0"/>
              <a:t>插件作用是过滤广告</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dirty="0">
                <a:solidFill>
                  <a:schemeClr val="tx1"/>
                </a:solidFill>
              </a:rPr>
              <a:t>过滤阶段主要包括：</a:t>
            </a:r>
            <a:r>
              <a:rPr kumimoji="1" lang="en-US" altLang="zh-CN" sz="1200" b="0" dirty="0" err="1">
                <a:solidFill>
                  <a:schemeClr val="tx1"/>
                </a:solidFill>
              </a:rPr>
              <a:t>cpv</a:t>
            </a:r>
            <a:r>
              <a:rPr kumimoji="1" lang="zh-CN" altLang="en-US" sz="1200" b="0" dirty="0">
                <a:solidFill>
                  <a:schemeClr val="tx1"/>
                </a:solidFill>
              </a:rPr>
              <a:t>广告过滤、黑名单过滤、</a:t>
            </a:r>
            <a:r>
              <a:rPr kumimoji="1" lang="en-US" altLang="zh-CN" sz="1200" b="0" dirty="0" err="1">
                <a:solidFill>
                  <a:schemeClr val="tx1"/>
                </a:solidFill>
              </a:rPr>
              <a:t>roistatus</a:t>
            </a:r>
            <a:r>
              <a:rPr kumimoji="1" lang="zh-CN" altLang="en-US" sz="1200" b="0" dirty="0">
                <a:solidFill>
                  <a:schemeClr val="tx1"/>
                </a:solidFill>
              </a:rPr>
              <a:t>过滤、样式过滤、渠道行业过滤、有效播放率过滤</a:t>
            </a:r>
            <a:endParaRPr kumimoji="1" lang="en-US" altLang="zh-CN"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b="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1" dirty="0"/>
          </a:p>
          <a:p>
            <a:pPr lvl="0"/>
            <a:r>
              <a:rPr kumimoji="1" lang="en-US" altLang="zh-CN" dirty="0" err="1"/>
              <a:t>badcase_filter</a:t>
            </a:r>
            <a:r>
              <a:rPr kumimoji="1" lang="zh-CN" altLang="en-US" dirty="0"/>
              <a:t>阶段：</a:t>
            </a:r>
            <a:r>
              <a:rPr kumimoji="1" lang="en-US" altLang="zh-CN" dirty="0" err="1"/>
              <a:t>refresh_state_count_filter</a:t>
            </a:r>
            <a:r>
              <a:rPr kumimoji="1" lang="zh-CN" altLang="en-US" dirty="0"/>
              <a:t>：</a:t>
            </a:r>
            <a:r>
              <a:rPr kumimoji="1" lang="zh-CN" altLang="en-US" kern="1200" dirty="0">
                <a:solidFill>
                  <a:schemeClr val="dk1"/>
                </a:solidFill>
              </a:rPr>
              <a:t>在某些刷新方式与刷次下，对某些行业</a:t>
            </a:r>
            <a:r>
              <a:rPr kumimoji="1" lang="en-US" altLang="zh-CN" kern="1200" dirty="0">
                <a:solidFill>
                  <a:schemeClr val="dk1"/>
                </a:solidFill>
              </a:rPr>
              <a:t>/</a:t>
            </a:r>
            <a:r>
              <a:rPr kumimoji="1" lang="zh-CN" altLang="en-US" kern="1200" dirty="0">
                <a:solidFill>
                  <a:schemeClr val="dk1"/>
                </a:solidFill>
              </a:rPr>
              <a:t>主体</a:t>
            </a:r>
            <a:r>
              <a:rPr kumimoji="1" lang="en-US" altLang="zh-CN" kern="1200" dirty="0">
                <a:solidFill>
                  <a:schemeClr val="dk1"/>
                </a:solidFill>
              </a:rPr>
              <a:t>/</a:t>
            </a:r>
            <a:r>
              <a:rPr kumimoji="1" lang="zh-CN" altLang="en-US" kern="1200" dirty="0">
                <a:solidFill>
                  <a:schemeClr val="dk1"/>
                </a:solidFill>
              </a:rPr>
              <a:t>账户进行过滤</a:t>
            </a:r>
            <a:endParaRPr kumimoji="1" lang="en-US" altLang="zh-CN" kern="1200" dirty="0">
              <a:solidFill>
                <a:schemeClr val="dk1"/>
              </a:solidFill>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39</a:t>
            </a:fld>
            <a:endParaRPr lang="zh-CN" altLang="en-US"/>
          </a:p>
        </p:txBody>
      </p:sp>
    </p:spTree>
    <p:extLst>
      <p:ext uri="{BB962C8B-B14F-4D97-AF65-F5344CB8AC3E}">
        <p14:creationId xmlns:p14="http://schemas.microsoft.com/office/powerpoint/2010/main" val="382297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如图所示，是整个原生广告检索系统架构。整体流程是用户在手百贴吧等发起请求，请求经过</a:t>
            </a:r>
            <a:r>
              <a:rPr lang="en-US" altLang="zh-CN" dirty="0">
                <a:effectLst/>
              </a:rPr>
              <a:t>7</a:t>
            </a:r>
            <a:r>
              <a:rPr lang="zh-CN" altLang="en-US" dirty="0">
                <a:effectLst/>
              </a:rPr>
              <a:t>个步骤，最终返回广告。</a:t>
            </a:r>
          </a:p>
          <a:p>
            <a:r>
              <a:rPr lang="zh-CN" altLang="en-US" dirty="0">
                <a:effectLst/>
              </a:rPr>
              <a:t>下面以一次手百的请求为例，讲解整个过程：</a:t>
            </a:r>
          </a:p>
          <a:p>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1. </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用户在手百上的刷新行为会触发客户端向</a:t>
            </a:r>
            <a:r>
              <a:rPr lang="zh-CN" altLang="en-US" dirty="0">
                <a:effectLst/>
              </a:rPr>
              <a:t>服务器</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发起一次广告检索请求，请求首先</a:t>
            </a:r>
            <a:r>
              <a:rPr lang="zh-CN" altLang="en-US" dirty="0">
                <a:effectLst/>
              </a:rPr>
              <a:t>经过</a:t>
            </a:r>
            <a:r>
              <a:rPr lang="en-US" altLang="zh-CN" dirty="0">
                <a:effectLst/>
              </a:rPr>
              <a:t>AFD</a:t>
            </a:r>
            <a:r>
              <a:rPr lang="zh-CN" altLang="en-US" dirty="0">
                <a:effectLst/>
              </a:rPr>
              <a:t>模块进行流量分发，再经过</a:t>
            </a:r>
            <a:r>
              <a:rPr lang="en-US" altLang="zh-CN" dirty="0" err="1">
                <a:effectLst/>
              </a:rPr>
              <a:t>fmp</a:t>
            </a:r>
            <a:r>
              <a:rPr lang="zh-CN" altLang="en-US" dirty="0">
                <a:effectLst/>
              </a:rPr>
              <a:t>，将数据源信息（</a:t>
            </a:r>
            <a:r>
              <a:rPr lang="en-US" altLang="zh-CN" dirty="0" err="1">
                <a:effectLst/>
              </a:rPr>
              <a:t>src_id</a:t>
            </a:r>
            <a:r>
              <a:rPr lang="en-US" altLang="zh-CN" dirty="0">
                <a:effectLst/>
              </a:rPr>
              <a:t>/ search id/</a:t>
            </a:r>
            <a:r>
              <a:rPr lang="zh-CN" altLang="en-US" dirty="0">
                <a:effectLst/>
              </a:rPr>
              <a:t>用户</a:t>
            </a:r>
            <a:r>
              <a:rPr lang="en-US" altLang="zh-CN" dirty="0">
                <a:effectLst/>
              </a:rPr>
              <a:t>id</a:t>
            </a:r>
            <a:r>
              <a:rPr lang="zh-CN" altLang="en-US" dirty="0">
                <a:effectLst/>
              </a:rPr>
              <a:t>等）送入</a:t>
            </a:r>
            <a:r>
              <a:rPr lang="en-US" altLang="zh-CN" dirty="0" err="1">
                <a:effectLst/>
              </a:rPr>
              <a:t>feedas</a:t>
            </a:r>
            <a:r>
              <a:rPr lang="zh-CN" altLang="en-US" dirty="0">
                <a:effectLst/>
              </a:rPr>
              <a:t>。其中</a:t>
            </a:r>
            <a:r>
              <a:rPr lang="en-US" altLang="zh-CN" dirty="0" err="1">
                <a:effectLst/>
              </a:rPr>
              <a:t>fmp</a:t>
            </a:r>
            <a:r>
              <a:rPr lang="zh-CN" altLang="en-US" dirty="0">
                <a:effectLst/>
              </a:rPr>
              <a:t>是原来的</a:t>
            </a:r>
            <a:r>
              <a:rPr lang="en-US" altLang="zh-CN" dirty="0" err="1">
                <a:effectLst/>
              </a:rPr>
              <a:t>tianlu</a:t>
            </a:r>
            <a:r>
              <a:rPr lang="zh-CN" altLang="en-US" dirty="0">
                <a:effectLst/>
              </a:rPr>
              <a:t>，依托</a:t>
            </a:r>
            <a:r>
              <a:rPr lang="en-US" altLang="zh-CN" dirty="0">
                <a:effectLst/>
              </a:rPr>
              <a:t>thunder</a:t>
            </a:r>
            <a:r>
              <a:rPr lang="zh-CN" altLang="en-US" dirty="0">
                <a:effectLst/>
              </a:rPr>
              <a:t>框架重构的模块，</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为原生检索系统的入口模块</a:t>
            </a:r>
            <a:endParaRPr lang="zh-CN" altLang="en-US" dirty="0">
              <a:effectLst/>
            </a:endParaRPr>
          </a:p>
          <a:p>
            <a:r>
              <a:rPr lang="en-US" altLang="zh-CN" dirty="0">
                <a:effectLst/>
              </a:rPr>
              <a:t>2. </a:t>
            </a:r>
            <a:r>
              <a:rPr lang="zh-CN" altLang="en-US" dirty="0">
                <a:effectLst/>
              </a:rPr>
              <a:t>之后是整个</a:t>
            </a:r>
            <a:r>
              <a:rPr lang="en-US" altLang="zh-CN" dirty="0" err="1">
                <a:effectLst/>
              </a:rPr>
              <a:t>feedas</a:t>
            </a:r>
            <a:r>
              <a:rPr lang="zh-CN" altLang="en-US" dirty="0">
                <a:effectLst/>
              </a:rPr>
              <a:t>的作用阶段，：</a:t>
            </a:r>
            <a:endParaRPr lang="en-US" altLang="zh-CN" dirty="0">
              <a:effectLst/>
            </a:endParaRPr>
          </a:p>
          <a:p>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第一个阶段</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就是获取用户特征，为后续所有广告推荐工作做数据准备。</a:t>
            </a:r>
            <a:r>
              <a:rPr lang="en-US" altLang="zh-CN" dirty="0" err="1">
                <a:effectLst/>
              </a:rPr>
              <a:t>feedas</a:t>
            </a:r>
            <a:r>
              <a:rPr lang="zh-CN" altLang="en-US" dirty="0">
                <a:effectLst/>
              </a:rPr>
              <a:t>需要访问</a:t>
            </a:r>
            <a:r>
              <a:rPr lang="en-US" altLang="zh-CN" dirty="0" err="1">
                <a:effectLst/>
              </a:rPr>
              <a:t>upin</a:t>
            </a:r>
            <a:r>
              <a:rPr lang="zh-CN" altLang="en-US" dirty="0">
                <a:effectLst/>
              </a:rPr>
              <a:t>、</a:t>
            </a:r>
            <a:r>
              <a:rPr lang="en-US" altLang="zh-CN" dirty="0" err="1">
                <a:effectLst/>
              </a:rPr>
              <a:t>intentservice</a:t>
            </a:r>
            <a:r>
              <a:rPr lang="zh-CN" altLang="en-US" dirty="0">
                <a:effectLst/>
              </a:rPr>
              <a:t>、</a:t>
            </a:r>
            <a:r>
              <a:rPr lang="en-US" altLang="zh-CN" dirty="0" err="1">
                <a:effectLst/>
              </a:rPr>
              <a:t>usercenter</a:t>
            </a:r>
            <a:r>
              <a:rPr lang="zh-CN" altLang="en-US" dirty="0">
                <a:effectLst/>
              </a:rPr>
              <a:t>、</a:t>
            </a:r>
            <a:r>
              <a:rPr lang="en-US" altLang="zh-CN" dirty="0">
                <a:effectLst/>
              </a:rPr>
              <a:t>ums</a:t>
            </a:r>
            <a:r>
              <a:rPr lang="zh-CN" altLang="en-US" dirty="0">
                <a:effectLst/>
              </a:rPr>
              <a:t>、</a:t>
            </a:r>
            <a:r>
              <a:rPr lang="en-US" altLang="zh-CN" dirty="0" err="1">
                <a:effectLst/>
              </a:rPr>
              <a:t>uas</a:t>
            </a:r>
            <a:r>
              <a:rPr lang="zh-CN" altLang="en-US" dirty="0">
                <a:effectLst/>
              </a:rPr>
              <a:t>等五个模块，获得用户画像、 用户场景、用户行为、</a:t>
            </a:r>
            <a:r>
              <a:rPr lang="en-US" altLang="zh-CN" dirty="0">
                <a:effectLst/>
              </a:rPr>
              <a:t>query</a:t>
            </a:r>
            <a:r>
              <a:rPr lang="zh-CN" altLang="en-US" dirty="0">
                <a:effectLst/>
              </a:rPr>
              <a:t>、频控等信息。</a:t>
            </a:r>
          </a:p>
          <a:p>
            <a:r>
              <a:rPr lang="en-US" altLang="zh-CN" dirty="0">
                <a:effectLst/>
              </a:rPr>
              <a:t>3.</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第二个阶段</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是触发阶段，主要从用户特征中获取用户意图的意图词，这样做的好处对用户的基础特征进行扩展，可以提高广告推荐的精确性。在这个阶段中</a:t>
            </a:r>
            <a:r>
              <a:rPr lang="en-US" altLang="zh-CN" dirty="0" err="1">
                <a:effectLst/>
              </a:rPr>
              <a:t>feedas</a:t>
            </a:r>
            <a:r>
              <a:rPr lang="zh-CN" altLang="en-US" dirty="0">
                <a:effectLst/>
              </a:rPr>
              <a:t>利用之前获得的用户信息与金门等模块进行交互，获得用户的意图列表，即推荐</a:t>
            </a:r>
            <a:r>
              <a:rPr lang="en-US" altLang="zh-CN" dirty="0">
                <a:effectLst/>
              </a:rPr>
              <a:t>query</a:t>
            </a:r>
            <a:r>
              <a:rPr lang="zh-CN" altLang="en-US" dirty="0">
                <a:effectLst/>
              </a:rPr>
              <a:t>。</a:t>
            </a:r>
          </a:p>
          <a:p>
            <a:r>
              <a:rPr lang="en-US" altLang="zh-CN" dirty="0">
                <a:effectLst/>
              </a:rPr>
              <a:t>4.</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第三个阶段</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是广告召回。我们通过基础的用户特征和意图词去广告库中召回相匹配的广告。在这个阶段中</a:t>
            </a:r>
            <a:r>
              <a:rPr lang="zh-CN" altLang="en-US" dirty="0">
                <a:effectLst/>
              </a:rPr>
              <a:t> </a:t>
            </a:r>
            <a:r>
              <a:rPr lang="en-US" altLang="zh-CN" dirty="0" err="1">
                <a:effectLst/>
              </a:rPr>
              <a:t>feedas</a:t>
            </a:r>
            <a:r>
              <a:rPr lang="zh-CN" altLang="en-US" dirty="0">
                <a:effectLst/>
              </a:rPr>
              <a:t>直接请求</a:t>
            </a:r>
            <a:r>
              <a:rPr lang="en-US" altLang="zh-CN" dirty="0" err="1">
                <a:effectLst/>
              </a:rPr>
              <a:t>feedproxy</a:t>
            </a:r>
            <a:r>
              <a:rPr lang="zh-CN" altLang="en-US" dirty="0">
                <a:effectLst/>
              </a:rPr>
              <a:t>，</a:t>
            </a:r>
            <a:r>
              <a:rPr lang="en-US" altLang="zh-CN" dirty="0" err="1">
                <a:effectLst/>
              </a:rPr>
              <a:t>feedproxy</a:t>
            </a:r>
            <a:r>
              <a:rPr lang="zh-CN" altLang="en-US" dirty="0">
                <a:effectLst/>
              </a:rPr>
              <a:t>作为统一的检索入口，会并行访问</a:t>
            </a:r>
            <a:r>
              <a:rPr lang="en-US" altLang="zh-CN" dirty="0" err="1">
                <a:effectLst/>
              </a:rPr>
              <a:t>feedbs</a:t>
            </a:r>
            <a:r>
              <a:rPr lang="zh-CN" altLang="en-US" dirty="0">
                <a:effectLst/>
              </a:rPr>
              <a:t>、闪投、</a:t>
            </a:r>
            <a:r>
              <a:rPr lang="en-US" altLang="zh-CN" dirty="0">
                <a:effectLst/>
              </a:rPr>
              <a:t>GD</a:t>
            </a:r>
            <a:r>
              <a:rPr lang="zh-CN" altLang="en-US" dirty="0">
                <a:effectLst/>
              </a:rPr>
              <a:t>等广告库，对广告进行召回、粗排、过滤和截断，获得不同原始广告队列。</a:t>
            </a:r>
          </a:p>
          <a:p>
            <a:r>
              <a:rPr lang="en-US" altLang="zh-CN" dirty="0">
                <a:effectLst/>
              </a:rPr>
              <a:t>5.</a:t>
            </a:r>
            <a:r>
              <a:rPr lang="zh-CN" altLang="en-US" b="1" dirty="0">
                <a:effectLst/>
              </a:rPr>
              <a:t>第四个阶段</a:t>
            </a:r>
            <a:r>
              <a:rPr lang="zh-CN" altLang="en-US" dirty="0">
                <a:effectLst/>
              </a:rPr>
              <a:t>是广告的创意优选。</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广告召回之后</a:t>
            </a:r>
            <a:r>
              <a:rPr lang="zh-CN" altLang="en-US" dirty="0">
                <a:effectLst/>
              </a:rPr>
              <a:t>，会请求</a:t>
            </a:r>
            <a:r>
              <a:rPr lang="en-US" altLang="zh-CN" dirty="0" err="1">
                <a:effectLst/>
              </a:rPr>
              <a:t>adrest</a:t>
            </a:r>
            <a:r>
              <a:rPr lang="zh-CN" altLang="en-US" dirty="0">
                <a:effectLst/>
              </a:rPr>
              <a:t>获得这些广告的物料和样式，进行创意优选。</a:t>
            </a:r>
          </a:p>
          <a:p>
            <a:r>
              <a:rPr lang="en-US" altLang="zh-CN" dirty="0">
                <a:effectLst/>
              </a:rPr>
              <a:t>6.</a:t>
            </a:r>
            <a:r>
              <a:rPr lang="zh-CN" altLang="en-US" b="1" dirty="0">
                <a:effectLst/>
              </a:rPr>
              <a:t>第五个阶段</a:t>
            </a:r>
            <a:r>
              <a:rPr lang="zh-CN" altLang="en-US" dirty="0">
                <a:effectLst/>
              </a:rPr>
              <a:t>是广告的策略操作，主要包括</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排序、过滤、去重、计费、截断等一系列的策略机制，最后胜出几条广告。</a:t>
            </a:r>
            <a:endParaRPr lang="zh-CN" altLang="en-US" dirty="0">
              <a:effectLst/>
            </a:endParaRPr>
          </a:p>
          <a:p>
            <a:r>
              <a:rPr lang="en-US" altLang="zh-CN" dirty="0">
                <a:effectLst/>
              </a:rPr>
              <a:t>7.</a:t>
            </a:r>
            <a:r>
              <a:rPr lang="zh-CN" altLang="en-US" b="1" dirty="0">
                <a:effectLst/>
              </a:rPr>
              <a:t>第六个阶段</a:t>
            </a:r>
            <a:r>
              <a:rPr lang="zh-CN" altLang="en-US" dirty="0">
                <a:effectLst/>
              </a:rPr>
              <a:t>是</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对胜出的广告进行封装和打包，由</a:t>
            </a:r>
            <a:r>
              <a:rPr lang="en-US" altLang="zh-CN" sz="1200" kern="1200" baseline="0" dirty="0" err="1">
                <a:solidFill>
                  <a:schemeClr val="tx1"/>
                </a:solidFill>
                <a:effectLst/>
                <a:latin typeface="Arial Unicode MS" panose="020B0604020202020204" pitchFamily="34" charset="-128"/>
                <a:ea typeface="微软雅黑" panose="020B0503020204020204" pitchFamily="34" charset="-122"/>
                <a:cs typeface="+mn-cs"/>
              </a:rPr>
              <a:t>feedas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返回给</a:t>
            </a:r>
            <a:r>
              <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rPr>
              <a:t>AFD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，在经过广告渲染之后返回给用户，从而形成一次完整的广告请求。</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C76A5298-7A03-4638-AA50-81B90C4C5876}" type="slidenum">
              <a:rPr lang="zh-CN" altLang="en-US" smtClean="0"/>
              <a:t>4</a:t>
            </a:fld>
            <a:endParaRPr lang="zh-CN" altLang="en-US"/>
          </a:p>
        </p:txBody>
      </p:sp>
    </p:spTree>
    <p:extLst>
      <p:ext uri="{BB962C8B-B14F-4D97-AF65-F5344CB8AC3E}">
        <p14:creationId xmlns:p14="http://schemas.microsoft.com/office/powerpoint/2010/main" val="20742491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广告主在推广计划时，会设置预算分配控制，包括标准、匀速和加速三种方式。</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标准是尽快将广告投放出去，预算可能会在短时间内消耗完；</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匀速是是根据流量波动，让预算在整个投放日中平均消耗；</a:t>
            </a:r>
            <a:endParaRPr lang="zh-CN" altLang="en-US" dirty="0">
              <a:effectLst/>
            </a:endParaRP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加速是尽可能更多展现，对比标准投放预算消耗会更快。</a:t>
            </a:r>
            <a:endParaRPr lang="zh-CN" altLang="en-US" dirty="0">
              <a:effectLst/>
            </a:endParaRPr>
          </a:p>
          <a:p>
            <a:r>
              <a:rPr lang="en-US" altLang="zh-CN" dirty="0" err="1">
                <a:effectLst/>
              </a:rPr>
              <a:t>budget_control</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是消费控制策略。</a:t>
            </a:r>
            <a:endParaRPr lang="zh-CN" altLang="en-US" dirty="0">
              <a:effectLst/>
            </a:endParaRPr>
          </a:p>
          <a:p>
            <a:r>
              <a:rPr lang="zh-CN" altLang="en-US" dirty="0">
                <a:effectLst/>
              </a:rPr>
              <a:t>现在消费控制逻辑应该是放在在</a:t>
            </a:r>
            <a:r>
              <a:rPr lang="en-US" altLang="zh-CN" dirty="0" err="1">
                <a:effectLst/>
              </a:rPr>
              <a:t>feedproxy</a:t>
            </a:r>
            <a:r>
              <a:rPr lang="zh-CN" altLang="en-US" dirty="0">
                <a:effectLst/>
              </a:rPr>
              <a:t>中，</a:t>
            </a:r>
            <a:r>
              <a:rPr lang="en-US" altLang="zh-CN">
                <a:effectLst/>
              </a:rPr>
              <a:t>ppt</a:t>
            </a:r>
            <a:r>
              <a:rPr lang="zh-CN" altLang="en-US">
                <a:effectLst/>
              </a:rPr>
              <a:t>这里</a:t>
            </a:r>
            <a:r>
              <a:rPr lang="zh-CN" altLang="en-US" dirty="0">
                <a:effectLst/>
              </a:rPr>
              <a:t>没来得及修改。这里提到的</a:t>
            </a:r>
            <a:r>
              <a:rPr lang="en-US" altLang="zh-CN" dirty="0" err="1">
                <a:effectLst/>
              </a:rPr>
              <a:t>over_charge_control</a:t>
            </a:r>
            <a:r>
              <a:rPr lang="zh-CN" altLang="en-US" dirty="0">
                <a:effectLst/>
              </a:rPr>
              <a:t>插件（匀速消费）</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，针对的是</a:t>
            </a:r>
            <a:r>
              <a:rPr lang="en-US" altLang="zh-CN" dirty="0" err="1">
                <a:effectLst/>
              </a:rPr>
              <a:t>ocpx</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二阶段广告。根据剩余预算和剩余消费空间预估一个广告展现概率。根据概率判断是否过滤。</a:t>
            </a:r>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indent="0">
              <a:buFontTx/>
              <a:buNone/>
            </a:pP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dedup</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阶段是对广告进行去重。</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indent="0">
              <a:buFontTx/>
              <a:buNone/>
            </a:pP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cpm_transfer</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计算广告的排序</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score</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，之后的去重阶段会按照该</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score</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进行排序。排序完之后，会按各个</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idea</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plan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等维度进行去重。</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40</a:t>
            </a:fld>
            <a:endParaRPr lang="zh-CN" altLang="en-US"/>
          </a:p>
        </p:txBody>
      </p:sp>
    </p:spTree>
    <p:extLst>
      <p:ext uri="{BB962C8B-B14F-4D97-AF65-F5344CB8AC3E}">
        <p14:creationId xmlns:p14="http://schemas.microsoft.com/office/powerpoint/2010/main" val="4177170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rPr>
              <a:t>到了这里已经有了一个可以展现的且对应有出价的广告队列，那么需要对广告进行计费；计费与广告的出价并不一致，具体有</a:t>
            </a:r>
            <a:r>
              <a:rPr lang="en-US" altLang="zh-CN" sz="1200" dirty="0" err="1">
                <a:effectLst/>
              </a:rPr>
              <a:t>vcg</a:t>
            </a:r>
            <a:r>
              <a:rPr lang="zh-CN" altLang="en-US" sz="1200" dirty="0">
                <a:effectLst/>
              </a:rPr>
              <a:t>和</a:t>
            </a:r>
            <a:r>
              <a:rPr lang="en-US" altLang="zh-CN" sz="1200" dirty="0" err="1">
                <a:effectLst/>
              </a:rPr>
              <a:t>gsp</a:t>
            </a:r>
            <a:r>
              <a:rPr lang="zh-CN" altLang="en-US" sz="1200" dirty="0">
                <a:effectLst/>
              </a:rPr>
              <a:t>两种计费方式，这两种计费方式的最后收费都可以通过广告的</a:t>
            </a:r>
            <a:r>
              <a:rPr lang="en-US" altLang="zh-CN" sz="1200" dirty="0">
                <a:effectLst/>
              </a:rPr>
              <a:t>bid</a:t>
            </a:r>
            <a:r>
              <a:rPr lang="zh-CN" altLang="en-US" sz="1200" dirty="0">
                <a:effectLst/>
              </a:rPr>
              <a:t>算出。</a:t>
            </a:r>
            <a:endParaRPr lang="en-US" altLang="zh-CN" sz="12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b="1" kern="1200" baseline="0" dirty="0" err="1">
                <a:solidFill>
                  <a:schemeClr val="tx1"/>
                </a:solidFill>
                <a:latin typeface="Arial Unicode MS" panose="020B0604020202020204" pitchFamily="34" charset="-128"/>
                <a:ea typeface="微软雅黑" panose="020B0503020204020204" pitchFamily="34" charset="-122"/>
                <a:cs typeface="+mn-cs"/>
              </a:rPr>
              <a:t>ubmq_revise</a:t>
            </a:r>
            <a:r>
              <a:rPr kumimoji="1" lang="zh-CN" altLang="en-US" sz="1200" b="1" kern="1200" baseline="0" dirty="0">
                <a:solidFill>
                  <a:schemeClr val="tx1"/>
                </a:solidFill>
                <a:latin typeface="Arial Unicode MS" panose="020B0604020202020204" pitchFamily="34" charset="-128"/>
                <a:ea typeface="微软雅黑" panose="020B0503020204020204" pitchFamily="34" charset="-122"/>
                <a:cs typeface="+mn-cs"/>
              </a:rPr>
              <a:t>请求</a:t>
            </a:r>
            <a:r>
              <a:rPr kumimoji="1" lang="en-US" altLang="zh-CN" sz="1200" b="1" kern="1200" baseline="0" dirty="0" err="1">
                <a:solidFill>
                  <a:schemeClr val="tx1"/>
                </a:solidFill>
                <a:latin typeface="Arial Unicode MS" panose="020B0604020202020204" pitchFamily="34" charset="-128"/>
                <a:ea typeface="微软雅黑" panose="020B0503020204020204" pitchFamily="34" charset="-122"/>
                <a:cs typeface="+mn-cs"/>
              </a:rPr>
              <a:t>ubmq</a:t>
            </a:r>
            <a:r>
              <a:rPr kumimoji="1" lang="zh-CN" altLang="en-US" sz="1200" b="1" kern="1200" baseline="0" dirty="0">
                <a:solidFill>
                  <a:schemeClr val="tx1"/>
                </a:solidFill>
                <a:latin typeface="Arial Unicode MS" panose="020B0604020202020204" pitchFamily="34" charset="-128"/>
                <a:ea typeface="微软雅黑" panose="020B0503020204020204" pitchFamily="34" charset="-122"/>
                <a:cs typeface="+mn-cs"/>
              </a:rPr>
              <a:t>：</a:t>
            </a:r>
            <a:endParaRPr kumimoji="1" lang="en-US" altLang="zh-CN" sz="1200" b="1" kern="1200" baseline="0" dirty="0">
              <a:solidFill>
                <a:schemeClr val="tx1"/>
              </a:solidFill>
              <a:latin typeface="Arial Unicode MS" panose="020B0604020202020204" pitchFamily="34" charset="-128"/>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1" lang="en" altLang="zh-CN" sz="1200" b="0" kern="1200" baseline="0" dirty="0" err="1">
                <a:solidFill>
                  <a:schemeClr val="tx1"/>
                </a:solidFill>
                <a:latin typeface="Arial Unicode MS" panose="020B0604020202020204" pitchFamily="34" charset="-128"/>
                <a:ea typeface="微软雅黑" panose="020B0503020204020204" pitchFamily="34" charset="-122"/>
                <a:cs typeface="+mn-cs"/>
              </a:rPr>
              <a:t>predictor_advlist</a:t>
            </a:r>
            <a:r>
              <a:rPr kumimoji="1" lang="en" altLang="zh-CN" sz="1200" b="0" kern="1200" baseline="0" dirty="0">
                <a:solidFill>
                  <a:schemeClr val="tx1"/>
                </a:solidFill>
                <a:latin typeface="Arial Unicode MS" panose="020B0604020202020204" pitchFamily="34" charset="-128"/>
                <a:ea typeface="微软雅黑" panose="020B0503020204020204" pitchFamily="34" charset="-122"/>
                <a:cs typeface="+mn-cs"/>
              </a:rPr>
              <a:t> </a:t>
            </a:r>
            <a:r>
              <a:rPr kumimoji="1" lang="zh-CN" altLang="en-US" sz="1200" b="0" kern="1200" baseline="0" dirty="0">
                <a:solidFill>
                  <a:schemeClr val="tx1"/>
                </a:solidFill>
                <a:latin typeface="Arial Unicode MS" panose="020B0604020202020204" pitchFamily="34" charset="-128"/>
                <a:ea typeface="微软雅黑" panose="020B0503020204020204" pitchFamily="34" charset="-122"/>
                <a:cs typeface="+mn-cs"/>
              </a:rPr>
              <a:t>是请求 </a:t>
            </a:r>
            <a:r>
              <a:rPr kumimoji="1" lang="en" altLang="zh-CN" sz="1200" b="0" kern="1200" baseline="0" dirty="0" err="1">
                <a:solidFill>
                  <a:schemeClr val="tx1"/>
                </a:solidFill>
                <a:latin typeface="Arial Unicode MS" panose="020B0604020202020204" pitchFamily="34" charset="-128"/>
                <a:ea typeface="微软雅黑" panose="020B0503020204020204" pitchFamily="34" charset="-122"/>
                <a:cs typeface="+mn-cs"/>
              </a:rPr>
              <a:t>usq</a:t>
            </a:r>
            <a:r>
              <a:rPr kumimoji="1" lang="en" altLang="zh-CN" sz="1200" b="0" kern="1200" baseline="0" dirty="0">
                <a:solidFill>
                  <a:schemeClr val="tx1"/>
                </a:solidFill>
                <a:latin typeface="Arial Unicode MS" panose="020B0604020202020204" pitchFamily="34" charset="-128"/>
                <a:ea typeface="微软雅黑" panose="020B0503020204020204" pitchFamily="34" charset="-122"/>
                <a:cs typeface="+mn-cs"/>
              </a:rPr>
              <a:t> </a:t>
            </a:r>
            <a:r>
              <a:rPr kumimoji="1" lang="zh-CN" altLang="en-US" sz="1200" b="0" kern="1200" baseline="0" dirty="0">
                <a:solidFill>
                  <a:schemeClr val="tx1"/>
                </a:solidFill>
                <a:latin typeface="Arial Unicode MS" panose="020B0604020202020204" pitchFamily="34" charset="-128"/>
                <a:ea typeface="微软雅黑" panose="020B0503020204020204" pitchFamily="34" charset="-122"/>
                <a:cs typeface="+mn-cs"/>
              </a:rPr>
              <a:t>预估的广告队列，此外请求 </a:t>
            </a:r>
            <a:r>
              <a:rPr kumimoji="1" lang="en" altLang="zh-CN" sz="1200" b="0" kern="1200" baseline="0" dirty="0" err="1">
                <a:solidFill>
                  <a:schemeClr val="tx1"/>
                </a:solidFill>
                <a:latin typeface="Arial Unicode MS" panose="020B0604020202020204" pitchFamily="34" charset="-128"/>
                <a:ea typeface="微软雅黑" panose="020B0503020204020204" pitchFamily="34" charset="-122"/>
                <a:cs typeface="+mn-cs"/>
              </a:rPr>
              <a:t>usq</a:t>
            </a:r>
            <a:r>
              <a:rPr kumimoji="1" lang="en" altLang="zh-CN" sz="1200" b="0" kern="1200" baseline="0" dirty="0">
                <a:solidFill>
                  <a:schemeClr val="tx1"/>
                </a:solidFill>
                <a:latin typeface="Arial Unicode MS" panose="020B0604020202020204" pitchFamily="34" charset="-128"/>
                <a:ea typeface="微软雅黑" panose="020B0503020204020204" pitchFamily="34" charset="-122"/>
                <a:cs typeface="+mn-cs"/>
              </a:rPr>
              <a:t> </a:t>
            </a:r>
            <a:r>
              <a:rPr kumimoji="1" lang="zh-CN" altLang="en-US" sz="1200" b="0" kern="1200" baseline="0" dirty="0">
                <a:solidFill>
                  <a:schemeClr val="tx1"/>
                </a:solidFill>
                <a:latin typeface="Arial Unicode MS" panose="020B0604020202020204" pitchFamily="34" charset="-128"/>
                <a:ea typeface="微软雅黑" panose="020B0503020204020204" pitchFamily="34" charset="-122"/>
                <a:cs typeface="+mn-cs"/>
              </a:rPr>
              <a:t>还需要上一个次位处理后的 </a:t>
            </a:r>
            <a:r>
              <a:rPr kumimoji="1" lang="en" altLang="zh-CN" sz="1200" b="0" kern="1200" baseline="0" dirty="0" err="1">
                <a:solidFill>
                  <a:schemeClr val="tx1"/>
                </a:solidFill>
                <a:latin typeface="Arial Unicode MS" panose="020B0604020202020204" pitchFamily="34" charset="-128"/>
                <a:ea typeface="微软雅黑" panose="020B0503020204020204" pitchFamily="34" charset="-122"/>
                <a:cs typeface="+mn-cs"/>
              </a:rPr>
              <a:t>ubmq_revise_advlist</a:t>
            </a:r>
            <a:r>
              <a:rPr kumimoji="1" lang="en" altLang="zh-CN" sz="1200" b="0" kern="1200" baseline="0" dirty="0">
                <a:solidFill>
                  <a:schemeClr val="tx1"/>
                </a:solidFill>
                <a:latin typeface="Arial Unicode MS" panose="020B0604020202020204" pitchFamily="34" charset="-128"/>
                <a:ea typeface="微软雅黑" panose="020B0503020204020204" pitchFamily="34" charset="-122"/>
                <a:cs typeface="+mn-cs"/>
              </a:rPr>
              <a:t> (</a:t>
            </a:r>
            <a:r>
              <a:rPr kumimoji="1" lang="zh-CN" altLang="en-US" sz="1200" b="0" kern="1200" baseline="0" dirty="0">
                <a:solidFill>
                  <a:schemeClr val="tx1"/>
                </a:solidFill>
                <a:latin typeface="Arial Unicode MS" panose="020B0604020202020204" pitchFamily="34" charset="-128"/>
                <a:ea typeface="微软雅黑" panose="020B0503020204020204" pitchFamily="34" charset="-122"/>
                <a:cs typeface="+mn-cs"/>
              </a:rPr>
              <a:t>初始为空</a:t>
            </a:r>
            <a:r>
              <a:rPr kumimoji="1" lang="en-US" altLang="zh-CN" sz="1200" b="0" kern="1200" baseline="0" dirty="0">
                <a:solidFill>
                  <a:schemeClr val="tx1"/>
                </a:solidFill>
                <a:latin typeface="Arial Unicode MS" panose="020B0604020202020204" pitchFamily="34" charset="-128"/>
                <a:ea typeface="微软雅黑" panose="020B0503020204020204" pitchFamily="34" charset="-122"/>
                <a:cs typeface="+mn-cs"/>
              </a:rPr>
              <a:t>)</a:t>
            </a:r>
            <a:r>
              <a:rPr kumimoji="1" lang="zh-CN" altLang="en-US" sz="1200" b="0" kern="1200" baseline="0" dirty="0">
                <a:solidFill>
                  <a:schemeClr val="tx1"/>
                </a:solidFill>
                <a:latin typeface="Arial Unicode MS" panose="020B0604020202020204" pitchFamily="34" charset="-128"/>
                <a:ea typeface="微软雅黑" panose="020B0503020204020204" pitchFamily="34" charset="-122"/>
                <a:cs typeface="+mn-cs"/>
              </a:rPr>
              <a:t>。</a:t>
            </a:r>
            <a:r>
              <a:rPr kumimoji="1" lang="en" altLang="zh-CN" sz="1200" b="0" kern="1200" baseline="0" dirty="0" err="1">
                <a:solidFill>
                  <a:schemeClr val="tx1"/>
                </a:solidFill>
                <a:latin typeface="Arial Unicode MS" panose="020B0604020202020204" pitchFamily="34" charset="-128"/>
                <a:ea typeface="微软雅黑" panose="020B0503020204020204" pitchFamily="34" charset="-122"/>
                <a:cs typeface="+mn-cs"/>
              </a:rPr>
              <a:t>ubmq_revise_advlist</a:t>
            </a:r>
            <a:r>
              <a:rPr kumimoji="1" lang="en" altLang="zh-CN" sz="1200" b="0" kern="1200" baseline="0" dirty="0">
                <a:solidFill>
                  <a:schemeClr val="tx1"/>
                </a:solidFill>
                <a:latin typeface="Arial Unicode MS" panose="020B0604020202020204" pitchFamily="34" charset="-128"/>
                <a:ea typeface="微软雅黑" panose="020B0503020204020204" pitchFamily="34" charset="-122"/>
                <a:cs typeface="+mn-cs"/>
              </a:rPr>
              <a:t> </a:t>
            </a:r>
            <a:r>
              <a:rPr kumimoji="1" lang="zh-CN" altLang="en-US" sz="1200" b="0" kern="1200" baseline="0" dirty="0">
                <a:solidFill>
                  <a:schemeClr val="tx1"/>
                </a:solidFill>
                <a:latin typeface="Arial Unicode MS" panose="020B0604020202020204" pitchFamily="34" charset="-128"/>
                <a:ea typeface="微软雅黑" panose="020B0503020204020204" pitchFamily="34" charset="-122"/>
                <a:cs typeface="+mn-cs"/>
              </a:rPr>
              <a:t>是已经确认好的之前位次的广告。</a:t>
            </a:r>
            <a:endParaRPr kumimoji="1" lang="en-US" altLang="zh-CN" sz="1200" b="0" kern="1200" baseline="0" dirty="0">
              <a:solidFill>
                <a:schemeClr val="tx1"/>
              </a:solidFill>
              <a:latin typeface="Arial Unicode MS" panose="020B0604020202020204" pitchFamily="34" charset="-128"/>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1" lang="zh-CN" altLang="en-US" sz="1200" b="0" kern="1200" baseline="0" dirty="0">
                <a:solidFill>
                  <a:schemeClr val="tx1"/>
                </a:solidFill>
                <a:latin typeface="Arial Unicode MS" panose="020B0604020202020204" pitchFamily="34" charset="-128"/>
                <a:ea typeface="微软雅黑" panose="020B0503020204020204" pitchFamily="34" charset="-122"/>
                <a:cs typeface="+mn-cs"/>
              </a:rPr>
              <a:t>请求完成 </a:t>
            </a:r>
            <a:r>
              <a:rPr kumimoji="1" lang="en" altLang="zh-CN" sz="1200" b="0" kern="1200" baseline="0" dirty="0" err="1">
                <a:solidFill>
                  <a:schemeClr val="tx1"/>
                </a:solidFill>
                <a:latin typeface="Arial Unicode MS" panose="020B0604020202020204" pitchFamily="34" charset="-128"/>
                <a:ea typeface="微软雅黑" panose="020B0503020204020204" pitchFamily="34" charset="-122"/>
                <a:cs typeface="+mn-cs"/>
              </a:rPr>
              <a:t>usq</a:t>
            </a:r>
            <a:r>
              <a:rPr kumimoji="1" lang="en" altLang="zh-CN" sz="1200" b="0" kern="1200" baseline="0" dirty="0">
                <a:solidFill>
                  <a:schemeClr val="tx1"/>
                </a:solidFill>
                <a:latin typeface="Arial Unicode MS" panose="020B0604020202020204" pitchFamily="34" charset="-128"/>
                <a:ea typeface="微软雅黑" panose="020B0503020204020204" pitchFamily="34" charset="-122"/>
                <a:cs typeface="+mn-cs"/>
              </a:rPr>
              <a:t> </a:t>
            </a:r>
            <a:r>
              <a:rPr kumimoji="1" lang="zh-CN" altLang="en-US" sz="1200" b="0" kern="1200" baseline="0" dirty="0">
                <a:solidFill>
                  <a:schemeClr val="tx1"/>
                </a:solidFill>
                <a:latin typeface="Arial Unicode MS" panose="020B0604020202020204" pitchFamily="34" charset="-128"/>
                <a:ea typeface="微软雅黑" panose="020B0503020204020204" pitchFamily="34" charset="-122"/>
                <a:cs typeface="+mn-cs"/>
              </a:rPr>
              <a:t>之后</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，每个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predictor_advlist</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里面的广告都会得到一个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值，然后根据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计算每个广告的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ubmq_score</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后续介绍计算方法</a:t>
            </a:r>
            <a:r>
              <a:rPr lang="en-US"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接下来按照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ubmq_score</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进行排序，取排序第一位的广告，这就是当前次位 </a:t>
            </a:r>
            <a:r>
              <a:rPr lang="en-US"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rank)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情况下最优的广告，然后把这个广告追加</a:t>
            </a:r>
            <a:r>
              <a:rPr lang="en-US"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050" b="1" i="0" kern="1200" baseline="0" dirty="0" err="1">
                <a:solidFill>
                  <a:schemeClr val="tx1"/>
                </a:solidFill>
                <a:effectLst/>
                <a:latin typeface="Arial Unicode MS" panose="020B0604020202020204" pitchFamily="34" charset="-128"/>
                <a:ea typeface="微软雅黑" panose="020B0503020204020204" pitchFamily="34" charset="-122"/>
                <a:cs typeface="+mn-cs"/>
              </a:rPr>
              <a:t>push_back</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到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ubmq_revise_adlist</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里面去，同时从原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advlist</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中删除。</a:t>
            </a:r>
            <a:endParaRPr lang="en-US"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对位次黑名单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hit_blklist_advlist</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遍历，恢复所有广告到原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advlist</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中，继续下一个迭代。</a:t>
            </a:r>
            <a:endParaRPr lang="en-US"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整体的输出就是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ubmq_revise_advlist</a:t>
            </a:r>
            <a:r>
              <a:rPr lang="en"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针对 </a:t>
            </a:r>
            <a:r>
              <a:rPr lang="en" altLang="zh-CN" sz="1050" b="0" i="0" kern="1200" baseline="0" dirty="0" err="1">
                <a:solidFill>
                  <a:schemeClr val="tx1"/>
                </a:solidFill>
                <a:effectLst/>
                <a:latin typeface="Arial Unicode MS" panose="020B0604020202020204" pitchFamily="34" charset="-128"/>
                <a:ea typeface="微软雅黑" panose="020B0503020204020204" pitchFamily="34" charset="-122"/>
                <a:cs typeface="+mn-cs"/>
              </a:rPr>
              <a:t>src_id</a:t>
            </a:r>
            <a:r>
              <a:rPr lang="zh-CN" altLang="en" sz="105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按名次有序</a:t>
            </a:r>
            <a:r>
              <a:rPr lang="en-US" altLang="zh-CN" sz="105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05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endParaRPr lang="zh-CN" altLang="en-US" sz="1200"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41</a:t>
            </a:fld>
            <a:endParaRPr lang="zh-CN" altLang="en-US"/>
          </a:p>
        </p:txBody>
      </p:sp>
    </p:spTree>
    <p:extLst>
      <p:ext uri="{BB962C8B-B14F-4D97-AF65-F5344CB8AC3E}">
        <p14:creationId xmlns:p14="http://schemas.microsoft.com/office/powerpoint/2010/main" val="40255748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algn="l" defTabSz="914400" rtl="0" eaLnBrk="1" latinLnBrk="0" hangingPunct="1"/>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GSP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为赢得该广告位的广告主收取下一位广告主的出价</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优势在于：系统相对稳定，容易形成局部最优。</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劣势在于：在收入不变的情况下，收费低，并且无法鼓励广告主说真话。</a:t>
            </a:r>
          </a:p>
          <a:p>
            <a:pPr marL="0" algn="l" defTabSz="914400" rtl="0" eaLnBrk="1" latinLnBrk="0" hangingPunct="1"/>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VCG</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通过计算一个广告主参加拍卖给别的广告者带来的损失之和来定价的</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优势在于：鼓励广告主说真话，对于广告主收费较少。</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劣势在于：原理复杂，向广告主解释有难度</a:t>
            </a:r>
          </a:p>
          <a:p>
            <a:pPr marL="0" algn="l" defTabSz="914400" rtl="0" eaLnBrk="1" latinLnBrk="0" hangingPunct="1"/>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VCG:</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VCG_price</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_</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为排名第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位的广告主应该的出价</a:t>
            </a:r>
            <a:endPar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ctri</a:t>
            </a:r>
            <a:r>
              <a:rPr lang="zh-CN" altLang="e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j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为排名第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位的广告主对第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j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位广告位的预估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ctr</a:t>
            </a:r>
            <a:r>
              <a:rPr lang="zh-CN" altLang="en" sz="16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bidi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为排名第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位的广告主的出价</a:t>
            </a:r>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indent="0" algn="l" defTabSz="914400" rtl="0" eaLnBrk="1" latinLnBrk="0" hangingPunct="1">
              <a:buFont typeface="Arial" panose="020B0604020202020204" pitchFamily="34" charset="0"/>
              <a:buNone/>
            </a:pPr>
            <a:r>
              <a:rPr lang="zh-CN" altLang="en-US" sz="1600" dirty="0"/>
              <a:t>排在第 </a:t>
            </a:r>
            <a:r>
              <a:rPr lang="en" altLang="zh-CN" sz="1600" dirty="0" err="1"/>
              <a:t>i</a:t>
            </a:r>
            <a:r>
              <a:rPr lang="en" altLang="zh-CN" sz="1600" dirty="0"/>
              <a:t> </a:t>
            </a:r>
            <a:r>
              <a:rPr lang="zh-CN" altLang="en-US" sz="1600" dirty="0"/>
              <a:t>位</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的广告在第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位的预估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CTR</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Ⅰ</a:t>
            </a:r>
          </a:p>
          <a:p>
            <a:pPr marL="0" indent="0" algn="l" defTabSz="914400" rtl="0" eaLnBrk="1" latinLnBrk="0" hangingPunct="1">
              <a:buFont typeface="Arial" panose="020B0604020202020204" pitchFamily="34" charset="0"/>
              <a:buNone/>
            </a:pP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排在第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位的广告在第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- 1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位的预估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CT</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R</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Ⅱ</a:t>
            </a:r>
          </a:p>
          <a:p>
            <a:pPr marL="0" algn="l" defTabSz="914400" rtl="0" eaLnBrk="1" latinLnBrk="0" hangingPunct="1"/>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①</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引入 </a:t>
            </a:r>
            <a:r>
              <a:rPr lang="en-US"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usq</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来得到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Ⅰ</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②</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引入衰减因子 </a:t>
            </a:r>
            <a:r>
              <a:rPr lang="en-US"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ctrq_decay_ratio</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来 得到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Ⅱ</a:t>
            </a:r>
            <a:r>
              <a:rPr lang="zh-CN" altLang="e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通过上述公式，我们需要知道的是</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ctr_i+1,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ctr_i</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的值。</a:t>
            </a: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我们之前请求的观星</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其实是首位广告的预估值，对于后续位次的广告，例如，针对第</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位广告位，利用</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&lt;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ubmq_revise_advlist_info</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predictor_advlist_info</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&gt;</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请求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usq</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预估</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predictor_advlist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内每条广告的</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进而更新</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ubmq_pricesort_score</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ubmq_score</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进行排序，最高者竟得当前第</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个广告位。</a:t>
            </a: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此时我们只是知道了</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ctr_i</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的值，但还没计算出</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ctr_i+1,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这个值则是通过引入衰减系数</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ctrq_decay_ratio</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来实现。</a:t>
            </a:r>
          </a:p>
          <a:p>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如何对末位广告进行计费？</a:t>
            </a:r>
          </a:p>
          <a:p>
            <a:pPr marL="0" algn="l" defTabSz="914400" rtl="0" eaLnBrk="1" latinLnBrk="0" hangingPunct="1"/>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由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VCG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的计算公式可得，当广告数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&lt;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广告位数时，使用单纯的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VCG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计费方式会得到计费为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0</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，这可能会对媒体产生利益损耗。</a:t>
            </a:r>
          </a:p>
          <a:p>
            <a:endParaRPr lang="en-US" altLang="zh-CN" sz="1600" dirty="0">
              <a:effectLst/>
            </a:endParaRPr>
          </a:p>
          <a:p>
            <a:r>
              <a:rPr lang="en-US" altLang="zh-CN" sz="1600" dirty="0">
                <a:effectLst/>
              </a:rPr>
              <a:t>--------------------------------------------------</a:t>
            </a:r>
            <a:endParaRPr lang="zh-CN" altLang="en-US" sz="1600" dirty="0">
              <a:effectLst/>
            </a:endParaRPr>
          </a:p>
          <a:p>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ubmq_revise</a:t>
            </a:r>
            <a:r>
              <a:rPr lang="en-US" altLang="zh-CN" sz="1200" b="1"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它引入了前后广告的特征，分位次预估，并利用</a:t>
            </a:r>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vcg</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计费。</a:t>
            </a:r>
            <a:endParaRPr lang="zh-CN" altLang="en-US" sz="1600" dirty="0">
              <a:effectLst/>
            </a:endParaRPr>
          </a:p>
          <a:p>
            <a:r>
              <a:rPr lang="zh-CN" altLang="en-US" sz="1600" dirty="0">
                <a:effectLst/>
              </a:rPr>
              <a:t>按广告位次从前至后迭代，每次迭代遍历剩余广告队列，每次确定一个位次后重新预估所有广告的</a:t>
            </a:r>
            <a:r>
              <a:rPr lang="en-US" altLang="zh-CN" sz="1600" dirty="0" err="1">
                <a:effectLst/>
              </a:rPr>
              <a:t>ubmq</a:t>
            </a:r>
            <a:r>
              <a:rPr lang="zh-CN" altLang="en-US" sz="1600" dirty="0">
                <a:effectLst/>
              </a:rPr>
              <a:t>，再计算得到</a:t>
            </a:r>
            <a:r>
              <a:rPr lang="en-US" altLang="zh-CN" sz="1600" dirty="0" err="1">
                <a:effectLst/>
              </a:rPr>
              <a:t>ubmq_score</a:t>
            </a:r>
            <a:r>
              <a:rPr lang="zh-CN" altLang="en-US" sz="1600" dirty="0">
                <a:effectLst/>
              </a:rPr>
              <a:t>，按此修正广告位次，取最大值得到当前位次的广告，计算当前位次广告的</a:t>
            </a:r>
            <a:r>
              <a:rPr lang="en-US" altLang="zh-CN" sz="1600" dirty="0" err="1">
                <a:effectLst/>
              </a:rPr>
              <a:t>vcg</a:t>
            </a:r>
            <a:r>
              <a:rPr lang="zh-CN" altLang="en-US" sz="1600" dirty="0">
                <a:effectLst/>
              </a:rPr>
              <a:t>。</a:t>
            </a:r>
          </a:p>
          <a:p>
            <a:r>
              <a:rPr lang="en-US" altLang="zh-CN" sz="1600" dirty="0" err="1">
                <a:effectLst/>
              </a:rPr>
              <a:t>calc_mincpm_price</a:t>
            </a:r>
            <a:r>
              <a:rPr lang="en-US" altLang="zh-CN" sz="1600" dirty="0">
                <a:effectLst/>
              </a:rPr>
              <a:t>:</a:t>
            </a:r>
            <a:r>
              <a:rPr lang="zh-CN" altLang="en-US" sz="1600" dirty="0">
                <a:effectLst/>
              </a:rPr>
              <a:t>设置各个维度的广告底价。防止流量贱卖。</a:t>
            </a:r>
            <a:endParaRPr lang="en-US" altLang="zh-CN" sz="16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rPr>
              <a:t>calc_mincpm_price</a:t>
            </a:r>
            <a:r>
              <a:rPr kumimoji="1" lang="zh-CN" altLang="en-US" sz="1600" b="0" kern="1200" baseline="0" dirty="0">
                <a:solidFill>
                  <a:schemeClr val="tx1"/>
                </a:solidFill>
                <a:latin typeface="Arial Unicode MS" panose="020B0604020202020204" pitchFamily="34" charset="-128"/>
                <a:ea typeface="微软雅黑" panose="020B0503020204020204" pitchFamily="34" charset="-122"/>
                <a:cs typeface="+mn-cs"/>
              </a:rPr>
              <a:t>：最低价格，防止流量被贱卖</a:t>
            </a: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rPr>
              <a:t>promote_quantity_price_ratio_adjust</a:t>
            </a:r>
            <a:r>
              <a:rPr kumimoji="1" lang="zh-CN" altLang="en-US" sz="1600" b="0" kern="1200" baseline="0" dirty="0">
                <a:solidFill>
                  <a:schemeClr val="tx1"/>
                </a:solidFill>
                <a:latin typeface="Arial Unicode MS" panose="020B0604020202020204" pitchFamily="34" charset="-128"/>
                <a:ea typeface="微软雅黑" panose="020B0503020204020204" pitchFamily="34" charset="-122"/>
                <a:cs typeface="+mn-cs"/>
              </a:rPr>
              <a:t>：价格</a:t>
            </a:r>
            <a:r>
              <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rPr>
              <a:t>ratio</a:t>
            </a:r>
            <a:r>
              <a:rPr kumimoji="1" lang="zh-CN" altLang="en-US" sz="1600" b="0" kern="1200" baseline="0" dirty="0">
                <a:solidFill>
                  <a:schemeClr val="tx1"/>
                </a:solidFill>
                <a:latin typeface="Arial Unicode MS" panose="020B0604020202020204" pitchFamily="34" charset="-128"/>
                <a:ea typeface="微软雅黑" panose="020B0503020204020204" pitchFamily="34" charset="-122"/>
                <a:cs typeface="+mn-cs"/>
              </a:rPr>
              <a:t>，鼓励广告主使用新样式，提高广告质量</a:t>
            </a: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rPr>
              <a:t>ocpc_feedback_price_ratio_adjust</a:t>
            </a:r>
            <a:r>
              <a:rPr kumimoji="1" lang="zh-CN" altLang="en-US" sz="1600" b="0" kern="1200" baseline="0" dirty="0">
                <a:solidFill>
                  <a:schemeClr val="tx1"/>
                </a:solidFill>
                <a:latin typeface="Arial Unicode MS" panose="020B0604020202020204" pitchFamily="34" charset="-128"/>
                <a:ea typeface="微软雅黑" panose="020B0503020204020204" pitchFamily="34" charset="-122"/>
                <a:cs typeface="+mn-cs"/>
              </a:rPr>
              <a:t>：价格反馈系数</a:t>
            </a: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反馈系数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历史广告主出价</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历史系统转化价格，得到每个转化的支出收益比，按照不同的时间窗口可以分为</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2</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小时、</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8</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小时、一天、两天的反馈系数。</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参考链接：</a:t>
            </a:r>
            <a:r>
              <a:rPr lang="en-US" altLang="zh-CN" dirty="0">
                <a:hlinkClick r:id="rId3"/>
              </a:rPr>
              <a:t>http://wiki.baidu.com/pages/viewpage.action?pageId=1174894530&amp;preview=/1174894530/1174894529/%E5%8F%8D%E9%A6%88%E7%B3%BB%E6%95%B0%E4%B8%B0%E5%AF%8C%E5%BA%A6_%E5%95%86%E4%B8%9A%E6%8E%A8%E8%8D%90%E7%A0%94%E5%8F%91%E9%83%A8_%E6%9D%A8%E5%BF%97%E5%B3%B0.pptx</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effectLst/>
            </a:endParaRPr>
          </a:p>
          <a:p>
            <a:endParaRPr lang="zh-CN" altLang="en-US" sz="1600"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42</a:t>
            </a:fld>
            <a:endParaRPr lang="zh-CN" altLang="en-US"/>
          </a:p>
        </p:txBody>
      </p:sp>
    </p:spTree>
    <p:extLst>
      <p:ext uri="{BB962C8B-B14F-4D97-AF65-F5344CB8AC3E}">
        <p14:creationId xmlns:p14="http://schemas.microsoft.com/office/powerpoint/2010/main" val="36062977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algn="l" defTabSz="914400" rtl="0" eaLnBrk="1" latinLnBrk="0" hangingPunct="1"/>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VCG:</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VCG_price</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_</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为排名第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位的广告主应该的出价</a:t>
            </a:r>
            <a:endPar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ctri</a:t>
            </a:r>
            <a:r>
              <a:rPr lang="zh-CN" altLang="e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j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为排名第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位的广告主对第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j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位广告位的预估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ctr</a:t>
            </a:r>
            <a:r>
              <a:rPr lang="zh-CN" altLang="en" sz="16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bidi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为排名第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位的广告主的出价</a:t>
            </a:r>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indent="0" algn="l" defTabSz="914400" rtl="0" eaLnBrk="1" latinLnBrk="0" hangingPunct="1">
              <a:buFont typeface="Arial" panose="020B0604020202020204" pitchFamily="34" charset="0"/>
              <a:buNone/>
            </a:pPr>
            <a:r>
              <a:rPr lang="zh-CN" altLang="en-US" sz="1600" dirty="0"/>
              <a:t>排在第 </a:t>
            </a:r>
            <a:r>
              <a:rPr lang="en" altLang="zh-CN" sz="1600" dirty="0" err="1"/>
              <a:t>i</a:t>
            </a:r>
            <a:r>
              <a:rPr lang="en" altLang="zh-CN" sz="1600" dirty="0"/>
              <a:t> </a:t>
            </a:r>
            <a:r>
              <a:rPr lang="zh-CN" altLang="en-US" sz="1600" dirty="0"/>
              <a:t>位</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的广告在第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位的预估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CTR</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Ⅰ</a:t>
            </a:r>
          </a:p>
          <a:p>
            <a:pPr marL="0" indent="0" algn="l" defTabSz="914400" rtl="0" eaLnBrk="1" latinLnBrk="0" hangingPunct="1">
              <a:buFont typeface="Arial" panose="020B0604020202020204" pitchFamily="34" charset="0"/>
              <a:buNone/>
            </a:pP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排在第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位的广告在第 </a:t>
            </a:r>
            <a:r>
              <a:rPr lang="en"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 - 1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位的预估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CT</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R</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Ⅱ</a:t>
            </a:r>
          </a:p>
          <a:p>
            <a:pPr marL="0" algn="l" defTabSz="914400" rtl="0" eaLnBrk="1" latinLnBrk="0" hangingPunct="1"/>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①</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引入 </a:t>
            </a:r>
            <a:r>
              <a:rPr lang="en-US"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usq</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来得到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Ⅰ</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②</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引入衰减因子 </a:t>
            </a:r>
            <a:r>
              <a:rPr lang="en-US" altLang="zh-CN" sz="1600" kern="1200" baseline="0" dirty="0" err="1">
                <a:solidFill>
                  <a:schemeClr val="tx1"/>
                </a:solidFill>
                <a:effectLst/>
                <a:latin typeface="Arial Unicode MS" panose="020B0604020202020204" pitchFamily="34" charset="-128"/>
                <a:ea typeface="微软雅黑" panose="020B0503020204020204" pitchFamily="34" charset="-122"/>
                <a:cs typeface="+mn-cs"/>
              </a:rPr>
              <a:t>ctrq_decay_ratio</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来 得到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Ⅱ</a:t>
            </a:r>
            <a:r>
              <a:rPr lang="zh-CN" altLang="en" sz="160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 </a:t>
            </a:r>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通过上述公式，我们需要知道的是</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ctr_i+1,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ctr_i</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的值。</a:t>
            </a: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我们之前请求的观星</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其实是首位广告的预估值，对于后续位次的广告，例如，针对第</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位广告位，利用</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&lt;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ubmq_revise_advlist_info</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predictor_advlist_info</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&gt;</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请求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usq</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预估</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predictor_advlist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内每条广告的</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进而更新</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ubmq_pricesort_score</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ubmq_score</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进行排序，最高者竟得当前第</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个广告位。</a:t>
            </a: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此时我们只是知道了</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ctr_i</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的值，但还没计算出</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ctr_i+1,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这个值则是通过引入衰减系数</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ctrq_decay_ratio</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来实现。</a:t>
            </a:r>
          </a:p>
          <a:p>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endPar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algn="l" defTabSz="914400" rtl="0" eaLnBrk="1" latinLnBrk="0" hangingPunct="1"/>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如何对末位广告进行计费？</a:t>
            </a:r>
          </a:p>
          <a:p>
            <a:pPr marL="0" algn="l" defTabSz="914400" rtl="0" eaLnBrk="1" latinLnBrk="0" hangingPunct="1"/>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由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VCG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的计算公式可得，当广告数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&lt;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广告位数时，使用单纯的 </a:t>
            </a:r>
            <a:r>
              <a:rPr lang="en"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VCG </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计费方式会得到计费为 </a:t>
            </a:r>
            <a:r>
              <a:rPr lang="en-US" altLang="zh-CN" sz="1600" kern="1200" baseline="0" dirty="0">
                <a:solidFill>
                  <a:schemeClr val="tx1"/>
                </a:solidFill>
                <a:effectLst/>
                <a:latin typeface="Arial Unicode MS" panose="020B0604020202020204" pitchFamily="34" charset="-128"/>
                <a:ea typeface="微软雅黑" panose="020B0503020204020204" pitchFamily="34" charset="-122"/>
                <a:cs typeface="+mn-cs"/>
              </a:rPr>
              <a:t>0</a:t>
            </a:r>
            <a:r>
              <a:rPr lang="zh-CN" altLang="en-US" sz="1600" kern="1200" baseline="0" dirty="0">
                <a:solidFill>
                  <a:schemeClr val="tx1"/>
                </a:solidFill>
                <a:effectLst/>
                <a:latin typeface="Arial Unicode MS" panose="020B0604020202020204" pitchFamily="34" charset="-128"/>
                <a:ea typeface="微软雅黑" panose="020B0503020204020204" pitchFamily="34" charset="-122"/>
                <a:cs typeface="+mn-cs"/>
              </a:rPr>
              <a:t>，这可能会对媒体产生利益损耗。</a:t>
            </a:r>
          </a:p>
          <a:p>
            <a:endParaRPr lang="en-US" altLang="zh-CN" sz="1600" dirty="0">
              <a:effectLst/>
            </a:endParaRPr>
          </a:p>
          <a:p>
            <a:r>
              <a:rPr lang="en-US" altLang="zh-CN" sz="1600" dirty="0">
                <a:effectLst/>
              </a:rPr>
              <a:t>--------------------------------------------------</a:t>
            </a:r>
            <a:endParaRPr lang="zh-CN" altLang="en-US" sz="1600" dirty="0">
              <a:effectLst/>
            </a:endParaRPr>
          </a:p>
          <a:p>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ubmq_revise</a:t>
            </a:r>
            <a:r>
              <a:rPr lang="en-US" altLang="zh-CN" sz="1200" b="1"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它引入了前后广告的特征，分位次预估，并利用</a:t>
            </a:r>
            <a:r>
              <a:rPr lang="en-US" altLang="zh-CN" sz="1200" b="1" kern="1200" baseline="0" dirty="0" err="1">
                <a:solidFill>
                  <a:schemeClr val="tx1"/>
                </a:solidFill>
                <a:effectLst/>
                <a:latin typeface="Arial Unicode MS" panose="020B0604020202020204" pitchFamily="34" charset="-128"/>
                <a:ea typeface="微软雅黑" panose="020B0503020204020204" pitchFamily="34" charset="-122"/>
                <a:cs typeface="+mn-cs"/>
              </a:rPr>
              <a:t>vcg</a:t>
            </a:r>
            <a:r>
              <a:rPr lang="zh-CN" altLang="en-US" sz="1200" b="1" kern="1200" baseline="0" dirty="0">
                <a:solidFill>
                  <a:schemeClr val="tx1"/>
                </a:solidFill>
                <a:effectLst/>
                <a:latin typeface="Arial Unicode MS" panose="020B0604020202020204" pitchFamily="34" charset="-128"/>
                <a:ea typeface="微软雅黑" panose="020B0503020204020204" pitchFamily="34" charset="-122"/>
                <a:cs typeface="+mn-cs"/>
              </a:rPr>
              <a:t>计费。</a:t>
            </a:r>
            <a:endParaRPr lang="zh-CN" altLang="en-US" sz="1600" dirty="0">
              <a:effectLst/>
            </a:endParaRPr>
          </a:p>
          <a:p>
            <a:r>
              <a:rPr lang="zh-CN" altLang="en-US" sz="1600" dirty="0">
                <a:effectLst/>
              </a:rPr>
              <a:t>按广告位次从前至后迭代，每次迭代遍历剩余广告队列，每次确定一个位次后重新预估所有广告的</a:t>
            </a:r>
            <a:r>
              <a:rPr lang="en-US" altLang="zh-CN" sz="1600" dirty="0" err="1">
                <a:effectLst/>
              </a:rPr>
              <a:t>ubmq</a:t>
            </a:r>
            <a:r>
              <a:rPr lang="zh-CN" altLang="en-US" sz="1600" dirty="0">
                <a:effectLst/>
              </a:rPr>
              <a:t>，再计算得到</a:t>
            </a:r>
            <a:r>
              <a:rPr lang="en-US" altLang="zh-CN" sz="1600" dirty="0" err="1">
                <a:effectLst/>
              </a:rPr>
              <a:t>ubmq_score</a:t>
            </a:r>
            <a:r>
              <a:rPr lang="zh-CN" altLang="en-US" sz="1600" dirty="0">
                <a:effectLst/>
              </a:rPr>
              <a:t>，按此修正广告位次，取最大值得到当前位次的广告，计算当前位次广告的</a:t>
            </a:r>
            <a:r>
              <a:rPr lang="en-US" altLang="zh-CN" sz="1600" dirty="0" err="1">
                <a:effectLst/>
              </a:rPr>
              <a:t>vcg</a:t>
            </a:r>
            <a:r>
              <a:rPr lang="zh-CN" altLang="en-US" sz="1600" dirty="0">
                <a:effectLst/>
              </a:rPr>
              <a:t>。</a:t>
            </a:r>
          </a:p>
          <a:p>
            <a:r>
              <a:rPr lang="en-US" altLang="zh-CN" sz="1600" dirty="0" err="1">
                <a:effectLst/>
              </a:rPr>
              <a:t>calc_mincpm_price</a:t>
            </a:r>
            <a:r>
              <a:rPr lang="en-US" altLang="zh-CN" sz="1600" dirty="0">
                <a:effectLst/>
              </a:rPr>
              <a:t>:</a:t>
            </a:r>
            <a:r>
              <a:rPr lang="zh-CN" altLang="en-US" sz="1600" dirty="0">
                <a:effectLst/>
              </a:rPr>
              <a:t>设置各个维度的广告底价。防止流量贱卖。</a:t>
            </a:r>
            <a:endParaRPr lang="en-US" altLang="zh-CN" sz="16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rPr>
              <a:t>calc_mincpm_price</a:t>
            </a:r>
            <a:r>
              <a:rPr kumimoji="1" lang="zh-CN" altLang="en-US" sz="1600" b="0" kern="1200" baseline="0" dirty="0">
                <a:solidFill>
                  <a:schemeClr val="tx1"/>
                </a:solidFill>
                <a:latin typeface="Arial Unicode MS" panose="020B0604020202020204" pitchFamily="34" charset="-128"/>
                <a:ea typeface="微软雅黑" panose="020B0503020204020204" pitchFamily="34" charset="-122"/>
                <a:cs typeface="+mn-cs"/>
              </a:rPr>
              <a:t>：最低价格，防止流量被贱卖</a:t>
            </a: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rPr>
              <a:t>promote_quantity_price_ratio_adjust</a:t>
            </a:r>
            <a:r>
              <a:rPr kumimoji="1" lang="zh-CN" altLang="en-US" sz="1600" b="0" kern="1200" baseline="0" dirty="0">
                <a:solidFill>
                  <a:schemeClr val="tx1"/>
                </a:solidFill>
                <a:latin typeface="Arial Unicode MS" panose="020B0604020202020204" pitchFamily="34" charset="-128"/>
                <a:ea typeface="微软雅黑" panose="020B0503020204020204" pitchFamily="34" charset="-122"/>
                <a:cs typeface="+mn-cs"/>
              </a:rPr>
              <a:t>：价格</a:t>
            </a:r>
            <a:r>
              <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rPr>
              <a:t>ratio</a:t>
            </a:r>
            <a:r>
              <a:rPr kumimoji="1" lang="zh-CN" altLang="en-US" sz="1600" b="0" kern="1200" baseline="0" dirty="0">
                <a:solidFill>
                  <a:schemeClr val="tx1"/>
                </a:solidFill>
                <a:latin typeface="Arial Unicode MS" panose="020B0604020202020204" pitchFamily="34" charset="-128"/>
                <a:ea typeface="微软雅黑" panose="020B0503020204020204" pitchFamily="34" charset="-122"/>
                <a:cs typeface="+mn-cs"/>
              </a:rPr>
              <a:t>，鼓励广告主使用新样式，提高广告质量</a:t>
            </a: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rPr>
              <a:t>ocpc_feedback_price_ratio_adjust</a:t>
            </a:r>
            <a:r>
              <a:rPr kumimoji="1" lang="zh-CN" altLang="en-US" sz="1600" b="0" kern="1200" baseline="0" dirty="0">
                <a:solidFill>
                  <a:schemeClr val="tx1"/>
                </a:solidFill>
                <a:latin typeface="Arial Unicode MS" panose="020B0604020202020204" pitchFamily="34" charset="-128"/>
                <a:ea typeface="微软雅黑" panose="020B0503020204020204" pitchFamily="34" charset="-122"/>
                <a:cs typeface="+mn-cs"/>
              </a:rPr>
              <a:t>：价格反馈系数</a:t>
            </a: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反馈系数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历史广告主出价</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历史系统转化价格，得到每个转化的支出收益比，按照不同的时间窗口可以分为</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2</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小时、</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8</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小时、一天、两天的反馈系数。</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参考链接：</a:t>
            </a:r>
            <a:r>
              <a:rPr lang="en-US" altLang="zh-CN" dirty="0">
                <a:hlinkClick r:id="rId3"/>
              </a:rPr>
              <a:t>http://wiki.baidu.com/pages/viewpage.action?pageId=1174894530&amp;preview=/1174894530/1174894529/%E5%8F%8D%E9%A6%88%E7%B3%BB%E6%95%B0%E4%B8%B0%E5%AF%8C%E5%BA%A6_%E5%95%86%E4%B8%9A%E6%8E%A8%E8%8D%90%E7%A0%94%E5%8F%91%E9%83%A8_%E6%9D%A8%E5%BF%97%E5%B3%B0.pptx</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1600" b="0" kern="1200" baseline="0" dirty="0">
              <a:solidFill>
                <a:schemeClr val="tx1"/>
              </a:solidFill>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effectLst/>
            </a:endParaRPr>
          </a:p>
          <a:p>
            <a:endParaRPr lang="zh-CN" altLang="en-US" sz="1600"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43</a:t>
            </a:fld>
            <a:endParaRPr lang="zh-CN" altLang="en-US"/>
          </a:p>
        </p:txBody>
      </p:sp>
    </p:spTree>
    <p:extLst>
      <p:ext uri="{BB962C8B-B14F-4D97-AF65-F5344CB8AC3E}">
        <p14:creationId xmlns:p14="http://schemas.microsoft.com/office/powerpoint/2010/main" val="3950599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首先</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会恢复之前位次的黑名单，再进行当前位次的一个黑名单的过滤，生成一个预估队列，请求观星，每个广告都会得到一个</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，计算</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ubmq_score</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在进行排序，取排序第一位的广告，就是当前位次最优的广告，加入到结果队列中去，并在原广告队列中删除该广告，然后进行下一轮的迭代。</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ubmp_score</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计算方法</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计算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pricesort_ubmq</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pow(</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q_t_value</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这里面的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q_t_value</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用于扩大 </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q </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值差异</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影响</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的参数，从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plugin_param</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获取，现在是</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1.0</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计算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ubmq_pricesort_score</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pricesort_ubmq</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bid</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每个广告最后的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ubmq_score</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ubmq_pricesort_score</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ubmq_ue_loss</a:t>
            </a:r>
            <a:r>
              <a:rPr lang="zh-CN" altLang="en" sz="1200" b="1"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这里的 </a:t>
            </a:r>
            <a:r>
              <a:rPr lang="en"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ue_loss</a:t>
            </a:r>
            <a:r>
              <a:rPr lang="en"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是近似用户体验损失值，及每个广告对用户的体验是不一样的。</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ubmq_ue_loss</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cpm_ue_thresh</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wctr</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pow(</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multarget_ctr_ctrq_sort_t</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wclkq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pow(</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clkq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clkq_sort_q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pow(</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ubmq</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multarget_clkq_ctrq_sort_t</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zh-CN" altLang="en-US" sz="1600"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44</a:t>
            </a:fld>
            <a:endParaRPr lang="zh-CN" altLang="en-US"/>
          </a:p>
        </p:txBody>
      </p:sp>
    </p:spTree>
    <p:extLst>
      <p:ext uri="{BB962C8B-B14F-4D97-AF65-F5344CB8AC3E}">
        <p14:creationId xmlns:p14="http://schemas.microsoft.com/office/powerpoint/2010/main" val="12632433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600" dirty="0"/>
              <a:t>(</a:t>
            </a:r>
            <a:r>
              <a:rPr lang="zh-CN" altLang="en-US" sz="1600" dirty="0"/>
              <a:t>第 </a:t>
            </a:r>
            <a:r>
              <a:rPr lang="en" altLang="zh-CN" sz="1600" dirty="0"/>
              <a:t>i+1 </a:t>
            </a:r>
            <a:r>
              <a:rPr lang="zh-CN" altLang="en-US" sz="1600" dirty="0"/>
              <a:t>位广告排在第 </a:t>
            </a:r>
            <a:r>
              <a:rPr lang="en" altLang="zh-CN" sz="1600" dirty="0"/>
              <a:t>i+1 </a:t>
            </a:r>
            <a:r>
              <a:rPr lang="zh-CN" altLang="en-US" sz="1600" dirty="0"/>
              <a:t>位的收益</a:t>
            </a:r>
            <a:r>
              <a:rPr lang="en-US" altLang="zh-CN" sz="1600" dirty="0"/>
              <a:t>)</a:t>
            </a: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第</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位广告排在第</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位的收益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第</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i+2</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位广告排在第</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位的收益</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 衰减因子</a:t>
            </a:r>
            <a:endParaRPr lang="zh-CN" altLang="en-US" sz="1600" dirty="0">
              <a:effectLst/>
            </a:endParaRPr>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45</a:t>
            </a:fld>
            <a:endParaRPr lang="zh-CN" altLang="en-US"/>
          </a:p>
        </p:txBody>
      </p:sp>
    </p:spTree>
    <p:extLst>
      <p:ext uri="{BB962C8B-B14F-4D97-AF65-F5344CB8AC3E}">
        <p14:creationId xmlns:p14="http://schemas.microsoft.com/office/powerpoint/2010/main" val="19656016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kumimoji="1" lang="zh-CN" altLang="en-US" dirty="0"/>
              <a:t>最后是截断部分。</a:t>
            </a:r>
            <a:endParaRPr kumimoji="1" lang="en-US" altLang="zh-CN" dirty="0"/>
          </a:p>
          <a:p>
            <a:endParaRPr kumimoji="1" lang="en-US" altLang="zh-CN" dirty="0"/>
          </a:p>
          <a:p>
            <a:r>
              <a:rPr kumimoji="1" lang="zh-CN" altLang="en-US" dirty="0"/>
              <a:t>根据</a:t>
            </a:r>
            <a:r>
              <a:rPr kumimoji="1" lang="en-US" altLang="zh-CN" dirty="0" err="1"/>
              <a:t>ftype</a:t>
            </a:r>
            <a:r>
              <a:rPr kumimoji="1" lang="zh-CN" altLang="en-US" dirty="0"/>
              <a:t>来决定是否调价</a:t>
            </a:r>
            <a:endParaRPr kumimoji="1" lang="en-US" altLang="zh-CN" dirty="0"/>
          </a:p>
          <a:p>
            <a:endParaRPr kumimoji="1" lang="en-US" altLang="zh-CN" dirty="0"/>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广告策略中的排序指标，最终阶段的排序用什么指标。</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排序指标：</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ctr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cvr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最终阶段（</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truncate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阶段）的排序指标：</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endParaRPr kumimoji="1" lang="en-US" altLang="zh-CN" dirty="0"/>
          </a:p>
          <a:p>
            <a:r>
              <a:rPr kumimoji="1" lang="zh-CN" altLang="en-US" dirty="0"/>
              <a:t>为什么不用</a:t>
            </a:r>
            <a:r>
              <a:rPr kumimoji="1" lang="en-US" altLang="zh-CN" dirty="0"/>
              <a:t>ctr</a:t>
            </a:r>
            <a:r>
              <a:rPr kumimoji="1" lang="zh-CN" altLang="en-US" dirty="0"/>
              <a:t>？</a:t>
            </a:r>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46</a:t>
            </a:fld>
            <a:endParaRPr lang="zh-CN" altLang="en-US"/>
          </a:p>
        </p:txBody>
      </p:sp>
    </p:spTree>
    <p:extLst>
      <p:ext uri="{BB962C8B-B14F-4D97-AF65-F5344CB8AC3E}">
        <p14:creationId xmlns:p14="http://schemas.microsoft.com/office/powerpoint/2010/main" val="15858696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以上就是我串讲的所有内容，欢迎大家提问。</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观星加新特征，需要加什么配置？要注意哪些点？</a:t>
            </a: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线下训练过程中加入新特征后，发现效果有一定的提升</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如</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auc</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增加</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，则可尝试将新特征推至线上，大致流程如下：</a:t>
            </a:r>
          </a:p>
          <a:p>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1.</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在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new_predictor_modules.conf</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中对应的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模型下加入新特征的字段名称</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schema</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2.</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在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predict_schema_extractor.cpp</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中注册特征提取器：</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FEEDAS_REG_EXTRACTOR(</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local_name</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predictor_name</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predictor_function</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3. 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predictor_function</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即为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predict_schema_defines.cpp</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中定义的新特征抽取方法 </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getter)</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4.</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在 </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strategy/</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data_prepare.cpp</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阶段的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set_status_before_predictor</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方法中定义好新特征的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setter</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方法，该方法明确了特征的生成逻辑；</a:t>
            </a:r>
          </a:p>
          <a:p>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5.</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在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switches.conf</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中添加动态开关，开关内为新特征的应用逻辑；</a:t>
            </a:r>
          </a:p>
          <a:p>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注意点：</a:t>
            </a:r>
          </a:p>
          <a:p>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1.</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特征主要分为广告级特征和</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级特征，广告特征需定义在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adv_data</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和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pair_schema</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下，</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特征需定义在</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thread_data</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和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query_schema</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下；</a:t>
            </a:r>
          </a:p>
          <a:p>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2.</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在 </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predict_schema_defines.cpp</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中定义的特征抽取的</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getter</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方法不宜复杂，最好是直接</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return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值。</a:t>
            </a:r>
          </a:p>
          <a:p>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3.</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若新增特征不存在原始</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中，则需要自定义本地词表或</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来实现特征的生成逻辑。</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lvlexp_info</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ovlexp_info</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的区别是什么？</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答：</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lvlexp_info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为分层实验平台实现框架，它可以指定流量路由，如独立评估平台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平台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分层实验平台（</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d</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平台</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data</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平台），全流量平台（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平台）。</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ovlexp_info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为全流量实验框架，传递全流量分层框架注册的策略配置相关 ，支持动态变量（动态开关属于动态变量的一种）和</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yacl</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配置文件这两种资源的实验。</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intentXboxmodule</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作用</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答：</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intent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即用户意图，用户意图可以从两个角度挖掘，一是行为角度，二是文本角度。从</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upin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kaiwu</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拿到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数据后，可以通过这些</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查询</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，获取用户意图。</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开物</a:t>
            </a:r>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app_info_list</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中有没有系统</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APP</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信息以及作用？</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答：（</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）有。</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kaiwu</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中的</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uap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（用户属性信息）数据中有是否为系统级</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app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信息，但是出口时进行了信息合并（将系统级应用和自定义安装的</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app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信息合并），丢掉了是否为系统级别</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app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的信息。</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2</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app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信息目前使用在</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阶段，通过</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APP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偏好过滤广告。</a:t>
            </a: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排序</a:t>
            </a:r>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score</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公式的原理</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答：</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score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计算公式：</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score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branch_weight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intentq</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w_intentq</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w_cpm</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intentq</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w_composed</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公式中</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由后验</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pvr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得到，</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score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综合考虑</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intentq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cpm</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以及两者混合的影响。能更加细致的刻画</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query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的商业价值。</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p>
          <a:p>
            <a:r>
              <a:rPr lang="en-US" altLang="zh-CN" sz="1200" b="1" i="0" kern="1200" baseline="0" dirty="0" err="1">
                <a:solidFill>
                  <a:schemeClr val="tx1"/>
                </a:solidFill>
                <a:effectLst/>
                <a:latin typeface="Arial Unicode MS" panose="020B0604020202020204" pitchFamily="34" charset="-128"/>
                <a:ea typeface="微软雅黑" panose="020B0503020204020204" pitchFamily="34" charset="-122"/>
                <a:cs typeface="+mn-cs"/>
              </a:rPr>
              <a:t>transfer_ratio</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的原理是什么？</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答：</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transfer_ratio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用来根据暗投</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分布情况调整明投</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值，提高明投广告的胜出概率。</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公式：</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q_value_temp</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q_factor</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推导：</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假设暗投的点击率质量为</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q_value_temp</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明投：按照广告主指定方式投放</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暗投：指定方式以外的方式投放</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1" i="0" kern="1200" baseline="0" dirty="0">
                <a:solidFill>
                  <a:schemeClr val="tx1"/>
                </a:solidFill>
                <a:effectLst/>
                <a:latin typeface="Arial Unicode MS" panose="020B0604020202020204" pitchFamily="34" charset="-128"/>
                <a:ea typeface="微软雅黑" panose="020B0503020204020204" pitchFamily="34" charset="-122"/>
                <a:cs typeface="+mn-cs"/>
              </a:rPr>
              <a:t>T</a:t>
            </a:r>
            <a:r>
              <a:rPr lang="zh-CN" altLang="en-US" sz="1200" b="1" i="0" kern="1200" baseline="0" dirty="0">
                <a:solidFill>
                  <a:schemeClr val="tx1"/>
                </a:solidFill>
                <a:effectLst/>
                <a:latin typeface="Arial Unicode MS" panose="020B0604020202020204" pitchFamily="34" charset="-128"/>
                <a:ea typeface="微软雅黑" panose="020B0503020204020204" pitchFamily="34" charset="-122"/>
                <a:cs typeface="+mn-cs"/>
              </a:rPr>
              <a:t>变换的意义与原理？</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     答：用来计算</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pricesort_q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，为后面计费策略所用，用来实现价格挤压，平衡</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的作用。</a:t>
            </a:r>
          </a:p>
          <a:p>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广告投放中，</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user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plan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unit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winfo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idea</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intent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之间的关系。</a:t>
            </a: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个</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User</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可以有</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个</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Plan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个</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Plan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可以有</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N</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个</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Unit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1</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个</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Unit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可以有多个</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Winfo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Idea</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User</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Plan</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lvl="1"/>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预算</a:t>
            </a:r>
          </a:p>
          <a:p>
            <a:pPr lvl="1"/>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推广日期</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时段</a:t>
            </a:r>
          </a:p>
          <a:p>
            <a:pPr lvl="1"/>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投放方式（标准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平衡投放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展现优先</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Unit</a:t>
            </a: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lvl="1"/>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年龄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性别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人生阶段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学历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操作系统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APP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行为</a:t>
            </a:r>
            <a:b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br>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Winfo</a:t>
            </a:r>
            <a:endPar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pPr lvl="1"/>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意图词</a:t>
            </a: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Intent</a:t>
            </a:r>
          </a:p>
          <a:p>
            <a:pPr lvl="1"/>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地域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兴趣 </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人群包</a:t>
            </a:r>
          </a:p>
          <a:p>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Idea</a:t>
            </a:r>
          </a:p>
          <a:p>
            <a:pPr lvl="1"/>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广告创意</a:t>
            </a:r>
          </a:p>
          <a:p>
            <a:endPar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域：由</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IMAS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生成，传递给</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asp</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加密且</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base64</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编码</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主要为广告的基本信息，如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planid,unitid</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等，基本来源于业务端，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rcv</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模块计费</a:t>
            </a:r>
          </a:p>
          <a:p>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j</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域：由</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imas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生成，传递给</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asp,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压缩并</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base64</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编码，主要为跳转</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url</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计费名等</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实现跳转</a:t>
            </a:r>
          </a:p>
          <a:p>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k</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域：</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base64</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编码，主要为</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term,</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模板名，</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cmatch</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等，存储统计各种扩展信息</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47</a:t>
            </a:fld>
            <a:endParaRPr lang="zh-CN" altLang="en-US"/>
          </a:p>
        </p:txBody>
      </p:sp>
    </p:spTree>
    <p:extLst>
      <p:ext uri="{BB962C8B-B14F-4D97-AF65-F5344CB8AC3E}">
        <p14:creationId xmlns:p14="http://schemas.microsoft.com/office/powerpoint/2010/main" val="306441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a:t>
            </a:r>
            <a:r>
              <a:rPr lang="en-US" altLang="zh-CN" dirty="0"/>
              <a:t>Remix</a:t>
            </a:r>
            <a:r>
              <a:rPr lang="zh-CN" altLang="en-US" dirty="0"/>
              <a:t>框架</a:t>
            </a:r>
          </a:p>
        </p:txBody>
      </p:sp>
      <p:sp>
        <p:nvSpPr>
          <p:cNvPr id="4" name="灯片编号占位符 3"/>
          <p:cNvSpPr>
            <a:spLocks noGrp="1"/>
          </p:cNvSpPr>
          <p:nvPr>
            <p:ph type="sldNum" sz="quarter" idx="10"/>
          </p:nvPr>
        </p:nvSpPr>
        <p:spPr/>
        <p:txBody>
          <a:bodyPr/>
          <a:lstStyle/>
          <a:p>
            <a:fld id="{C76A5298-7A03-4638-AA50-81B90C4C5876}" type="slidenum">
              <a:rPr lang="zh-CN" altLang="en-US" smtClean="0"/>
              <a:t>5</a:t>
            </a:fld>
            <a:endParaRPr lang="zh-CN" altLang="en-US"/>
          </a:p>
        </p:txBody>
      </p:sp>
    </p:spTree>
    <p:extLst>
      <p:ext uri="{BB962C8B-B14F-4D97-AF65-F5344CB8AC3E}">
        <p14:creationId xmlns:p14="http://schemas.microsoft.com/office/powerpoint/2010/main" val="178428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Remix</a:t>
            </a:r>
            <a:r>
              <a:rPr lang="zh-CN" altLang="en-US" b="0" dirty="0"/>
              <a:t>框架是一个通用的服务端框架，</a:t>
            </a:r>
            <a:r>
              <a:rPr lang="en-US" altLang="zh-CN" b="0" dirty="0" err="1"/>
              <a:t>FeedAs</a:t>
            </a:r>
            <a:r>
              <a:rPr lang="zh-CN" altLang="en-US" b="0" dirty="0"/>
              <a:t>基于</a:t>
            </a:r>
            <a:r>
              <a:rPr lang="en-US" altLang="zh-CN" b="0" dirty="0"/>
              <a:t>Remix</a:t>
            </a:r>
            <a:r>
              <a:rPr lang="zh-CN" altLang="en-US" b="0" dirty="0"/>
              <a:t>开发，所以了解了</a:t>
            </a:r>
            <a:r>
              <a:rPr lang="en-US" altLang="zh-CN" b="0" dirty="0"/>
              <a:t>remix</a:t>
            </a:r>
            <a:r>
              <a:rPr lang="zh-CN" altLang="en-US" b="0" dirty="0"/>
              <a:t>，可以更好地去熟悉</a:t>
            </a:r>
            <a:r>
              <a:rPr lang="en-US" altLang="zh-CN" b="0" dirty="0"/>
              <a:t>as</a:t>
            </a:r>
            <a:r>
              <a:rPr lang="zh-CN" altLang="en-US" b="0" dirty="0"/>
              <a:t>的代码逻辑。</a:t>
            </a:r>
            <a:endParaRPr lang="en-US" altLang="zh-CN" b="0" dirty="0"/>
          </a:p>
          <a:p>
            <a:endParaRPr lang="en-US" altLang="zh-CN" dirty="0">
              <a:effectLst/>
            </a:endParaRPr>
          </a:p>
          <a:p>
            <a:r>
              <a:rPr lang="en-US" altLang="zh-CN" dirty="0">
                <a:effectLst/>
              </a:rPr>
              <a:t>remix</a:t>
            </a:r>
            <a:r>
              <a:rPr lang="zh-CN" altLang="en-US" dirty="0">
                <a:effectLst/>
              </a:rPr>
              <a:t>运行了两个重要的类，分别是</a:t>
            </a:r>
            <a:r>
              <a:rPr lang="en-US" altLang="zh-CN" dirty="0">
                <a:effectLst/>
              </a:rPr>
              <a:t>Reloader</a:t>
            </a:r>
            <a:r>
              <a:rPr lang="zh-CN" altLang="en-US" dirty="0">
                <a:effectLst/>
              </a:rPr>
              <a:t>和</a:t>
            </a:r>
            <a:r>
              <a:rPr lang="en-US" altLang="zh-CN" dirty="0">
                <a:effectLst/>
              </a:rPr>
              <a:t>Searcher</a:t>
            </a:r>
            <a:r>
              <a:rPr lang="zh-CN" altLang="en-US" dirty="0">
                <a:effectLst/>
              </a:rPr>
              <a:t>类</a:t>
            </a:r>
            <a:endParaRPr lang="en-US" altLang="zh-CN" dirty="0">
              <a:effectLst/>
            </a:endParaRPr>
          </a:p>
          <a:p>
            <a:r>
              <a:rPr lang="en-US" altLang="zh-CN" dirty="0">
                <a:effectLst/>
              </a:rPr>
              <a:t>reloader</a:t>
            </a:r>
            <a:r>
              <a:rPr lang="zh-CN" altLang="en-US" dirty="0">
                <a:effectLst/>
              </a:rPr>
              <a:t>主要负责的是配置项的加载，会每隔一定的时间就检查配置项文件，如果文件已更新，就会重新读取配置文件内容</a:t>
            </a:r>
            <a:endParaRPr lang="en-US" altLang="zh-CN" dirty="0">
              <a:effectLst/>
            </a:endParaRPr>
          </a:p>
          <a:p>
            <a:r>
              <a:rPr lang="en-US" altLang="zh-CN" dirty="0">
                <a:effectLst/>
              </a:rPr>
              <a:t>searcher</a:t>
            </a:r>
            <a:r>
              <a:rPr lang="zh-CN" altLang="en-US" dirty="0">
                <a:effectLst/>
              </a:rPr>
              <a:t>是检索服务框架，</a:t>
            </a:r>
            <a:r>
              <a:rPr lang="en-US" altLang="zh-CN" dirty="0">
                <a:effectLst/>
              </a:rPr>
              <a:t>Searcher</a:t>
            </a:r>
            <a:r>
              <a:rPr lang="zh-CN" altLang="en-US" dirty="0">
                <a:effectLst/>
              </a:rPr>
              <a:t>会开启多个线程进行检索，并</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维护着一个检索环境池</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_</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query_context_pool</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，该检索环境池类似于一个数组，里面维护着多个检索环境</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QueryContext</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每个线程对应着一个</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QueryContext</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通过线程索引可以获取其对应的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QueryContext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。然后</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QueryContext</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又</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是</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ModBaseQueryContext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的集合，管理了全部</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Module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对应的</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ModBaseQueryContext</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通过每个</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Module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自己的索引号进行识别和读取</a:t>
            </a:r>
            <a:endParaRPr lang="en-US" altLang="zh-CN" dirty="0">
              <a:effectLst/>
            </a:endParaRPr>
          </a:p>
          <a:p>
            <a:endParaRPr lang="en-US" altLang="zh-CN" dirty="0">
              <a:effectLst/>
            </a:endParaRPr>
          </a:p>
          <a:p>
            <a:r>
              <a:rPr lang="en-US" altLang="zh-CN" dirty="0">
                <a:effectLst/>
              </a:rPr>
              <a:t>--------------------------------------</a:t>
            </a:r>
          </a:p>
          <a:p>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每个检索线程的工作</a:t>
            </a:r>
            <a:r>
              <a:rPr lang="en-US" altLang="zh-CN" dirty="0">
                <a:effectLst/>
              </a:rPr>
              <a:t>:</a:t>
            </a:r>
          </a:p>
          <a:p>
            <a:r>
              <a:rPr lang="en-US" altLang="zh-CN" dirty="0">
                <a:effectLst/>
              </a:rPr>
              <a:t>1.</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从上游读取数据，从</a:t>
            </a:r>
            <a:r>
              <a:rPr lang="en-US" altLang="zh-CN" dirty="0" err="1">
                <a:effectLst/>
              </a:rPr>
              <a:t>pending_pool</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中拉取一个就绪的</a:t>
            </a:r>
            <a:r>
              <a:rPr lang="en-US" altLang="zh-CN" dirty="0" err="1">
                <a:effectLst/>
              </a:rPr>
              <a:t>tcp</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连接，读取数据（支持的是</a:t>
            </a:r>
            <a:r>
              <a:rPr lang="en-US" altLang="zh-CN" dirty="0" err="1">
                <a:effectLst/>
              </a:rPr>
              <a:t>nshead</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协议）</a:t>
            </a:r>
            <a:endParaRPr lang="zh-CN" altLang="en-US" dirty="0">
              <a:effectLst/>
            </a:endParaRPr>
          </a:p>
          <a:p>
            <a:r>
              <a:rPr lang="en-US" altLang="zh-CN" dirty="0">
                <a:effectLst/>
              </a:rPr>
              <a:t>2.</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调用</a:t>
            </a:r>
            <a:r>
              <a:rPr lang="en-US" altLang="zh-CN" dirty="0" err="1">
                <a:effectLst/>
              </a:rPr>
              <a:t>run_all_phases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（）运行所有的 </a:t>
            </a:r>
            <a:r>
              <a:rPr lang="en-US" altLang="zh-CN" dirty="0">
                <a:effectLst/>
              </a:rPr>
              <a:t>phases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，返回结果</a:t>
            </a:r>
            <a:endParaRPr lang="zh-CN" altLang="en-US" dirty="0">
              <a:effectLst/>
            </a:endParaRPr>
          </a:p>
          <a:p>
            <a:r>
              <a:rPr lang="en-US" altLang="zh-CN" dirty="0">
                <a:effectLst/>
              </a:rPr>
              <a:t>3.</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将结果回写上游</a:t>
            </a:r>
            <a:endParaRPr lang="zh-CN" alt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a:p>
            <a:r>
              <a:rPr lang="zh-CN" altLang="en-US" dirty="0">
                <a:effectLst/>
              </a:rPr>
              <a:t>两种数据：</a:t>
            </a:r>
            <a:r>
              <a:rPr lang="en-US" altLang="zh-CN" dirty="0">
                <a:effectLst/>
              </a:rPr>
              <a:t>PD</a:t>
            </a:r>
            <a:r>
              <a:rPr lang="zh-CN" altLang="en-US" dirty="0">
                <a:effectLst/>
              </a:rPr>
              <a:t>和</a:t>
            </a:r>
            <a:r>
              <a:rPr lang="en-US" altLang="zh-CN" dirty="0">
                <a:effectLst/>
              </a:rPr>
              <a:t>TD</a:t>
            </a:r>
            <a:r>
              <a:rPr lang="zh-CN" altLang="en-US" dirty="0">
                <a:effectLst/>
              </a:rPr>
              <a:t>。</a:t>
            </a:r>
            <a:endParaRPr lang="en-US" altLang="zh-CN" dirty="0">
              <a:effectLst/>
            </a:endParaRPr>
          </a:p>
          <a:p>
            <a:r>
              <a:rPr lang="en-US" altLang="zh-CN" b="1" dirty="0" err="1">
                <a:effectLst/>
              </a:rPr>
              <a:t>QueryContextPool</a:t>
            </a:r>
            <a:r>
              <a:rPr lang="zh-CN" altLang="en-US" b="1" dirty="0">
                <a:effectLst/>
              </a:rPr>
              <a:t>：</a:t>
            </a:r>
            <a:r>
              <a:rPr lang="zh-CN" altLang="en-US" dirty="0">
                <a:effectLst/>
              </a:rPr>
              <a:t>在检索线程 </a:t>
            </a:r>
            <a:r>
              <a:rPr lang="en-US" altLang="zh-CN" dirty="0">
                <a:effectLst/>
              </a:rPr>
              <a:t>Searcher</a:t>
            </a:r>
            <a:r>
              <a:rPr lang="zh-CN" altLang="en-US" dirty="0">
                <a:effectLst/>
              </a:rPr>
              <a:t>的初始化中进行初始化，这个一个 </a:t>
            </a:r>
            <a:r>
              <a:rPr lang="en-US" altLang="zh-CN" dirty="0">
                <a:effectLst/>
              </a:rPr>
              <a:t>query </a:t>
            </a:r>
            <a:r>
              <a:rPr lang="zh-CN" altLang="en-US" dirty="0">
                <a:effectLst/>
              </a:rPr>
              <a:t>数据池，有多少个线程，构建多少个 </a:t>
            </a:r>
            <a:r>
              <a:rPr lang="en-US" altLang="zh-CN" dirty="0" err="1">
                <a:effectLst/>
              </a:rPr>
              <a:t>QueryContext</a:t>
            </a:r>
            <a:r>
              <a:rPr lang="zh-CN" altLang="en-US" dirty="0">
                <a:effectLst/>
              </a:rPr>
              <a:t>。在每个执行线程中，分配给当前线程对应的 </a:t>
            </a:r>
            <a:r>
              <a:rPr lang="en-US" altLang="zh-CN" dirty="0" err="1">
                <a:effectLst/>
              </a:rPr>
              <a:t>QueryContext</a:t>
            </a:r>
            <a:r>
              <a:rPr lang="zh-CN" altLang="en-US" dirty="0">
                <a:effectLst/>
              </a:rPr>
              <a:t>数据。</a:t>
            </a:r>
          </a:p>
          <a:p>
            <a:r>
              <a:rPr lang="en-US" altLang="zh-CN" b="1" dirty="0" err="1">
                <a:effectLst/>
              </a:rPr>
              <a:t>QueryContext</a:t>
            </a:r>
            <a:r>
              <a:rPr lang="zh-CN" altLang="en-US" b="1" dirty="0">
                <a:effectLst/>
              </a:rPr>
              <a:t>：</a:t>
            </a:r>
            <a:r>
              <a:rPr lang="zh-CN" altLang="en-US" dirty="0">
                <a:effectLst/>
              </a:rPr>
              <a:t>核心检索数据，各</a:t>
            </a:r>
            <a:r>
              <a:rPr lang="en-US" altLang="zh-CN" dirty="0">
                <a:effectLst/>
              </a:rPr>
              <a:t>module</a:t>
            </a:r>
            <a:r>
              <a:rPr lang="zh-CN" altLang="en-US" dirty="0">
                <a:effectLst/>
              </a:rPr>
              <a:t>通过</a:t>
            </a:r>
            <a:r>
              <a:rPr lang="en-US" altLang="zh-CN" dirty="0" err="1">
                <a:effectLst/>
              </a:rPr>
              <a:t>get_self_context</a:t>
            </a:r>
            <a:r>
              <a:rPr lang="zh-CN" altLang="en-US" dirty="0">
                <a:effectLst/>
              </a:rPr>
              <a:t>函数获得当前</a:t>
            </a:r>
            <a:r>
              <a:rPr lang="en-US" altLang="zh-CN" dirty="0">
                <a:effectLst/>
              </a:rPr>
              <a:t>module</a:t>
            </a:r>
            <a:r>
              <a:rPr lang="zh-CN" altLang="en-US" dirty="0">
                <a:effectLst/>
              </a:rPr>
              <a:t>的</a:t>
            </a:r>
            <a:r>
              <a:rPr lang="en-US" altLang="zh-CN" b="1" dirty="0" err="1">
                <a:effectLst/>
              </a:rPr>
              <a:t>QueryContext</a:t>
            </a:r>
            <a:r>
              <a:rPr lang="zh-CN" altLang="en-US" b="1" dirty="0">
                <a:effectLst/>
              </a:rPr>
              <a:t>，</a:t>
            </a:r>
            <a:r>
              <a:rPr lang="zh-CN" altLang="en-US" dirty="0">
                <a:effectLst/>
              </a:rPr>
              <a:t>包括两个主要变量</a:t>
            </a:r>
            <a:r>
              <a:rPr lang="en-US" altLang="zh-CN" dirty="0" err="1">
                <a:effectLst/>
              </a:rPr>
              <a:t>UpstreamData</a:t>
            </a:r>
            <a:r>
              <a:rPr lang="zh-CN" altLang="en-US" dirty="0">
                <a:effectLst/>
              </a:rPr>
              <a:t>和</a:t>
            </a:r>
            <a:r>
              <a:rPr lang="en-US" altLang="zh-CN" dirty="0" err="1">
                <a:effectLst/>
              </a:rPr>
              <a:t>ModBaseQueryContext</a:t>
            </a:r>
            <a:r>
              <a:rPr lang="zh-CN" altLang="en-US" dirty="0">
                <a:effectLst/>
              </a:rPr>
              <a:t>数组。</a:t>
            </a:r>
          </a:p>
          <a:p>
            <a:pPr marL="171450" indent="-171450">
              <a:buFont typeface="Arial" panose="020B0604020202020204" pitchFamily="34" charset="0"/>
              <a:buChar char="•"/>
            </a:pPr>
            <a:r>
              <a:rPr lang="en-US" altLang="zh-CN" b="1" dirty="0" err="1">
                <a:effectLst/>
              </a:rPr>
              <a:t>UpstreamData</a:t>
            </a:r>
            <a:r>
              <a:rPr lang="zh-CN" altLang="en-US" dirty="0">
                <a:effectLst/>
              </a:rPr>
              <a:t> 是与下游交互的数据 </a:t>
            </a:r>
            <a:r>
              <a:rPr lang="en-US" altLang="zh-CN" dirty="0">
                <a:effectLst/>
              </a:rPr>
              <a:t>buffer </a:t>
            </a:r>
            <a:r>
              <a:rPr lang="zh-CN" altLang="en-US" dirty="0">
                <a:effectLst/>
              </a:rPr>
              <a:t>变量，在每个执行中，先从 </a:t>
            </a:r>
            <a:r>
              <a:rPr lang="en-US" altLang="zh-CN" dirty="0" err="1">
                <a:effectLst/>
              </a:rPr>
              <a:t>fd</a:t>
            </a:r>
            <a:r>
              <a:rPr lang="en-US" altLang="zh-CN" dirty="0">
                <a:effectLst/>
              </a:rPr>
              <a:t> </a:t>
            </a:r>
            <a:r>
              <a:rPr lang="zh-CN" altLang="en-US" dirty="0">
                <a:effectLst/>
              </a:rPr>
              <a:t>中读取数据，写入 </a:t>
            </a:r>
            <a:r>
              <a:rPr lang="en-US" altLang="zh-CN" dirty="0" err="1">
                <a:effectLst/>
              </a:rPr>
              <a:t>UpstreamData</a:t>
            </a:r>
            <a:r>
              <a:rPr lang="en-US" altLang="zh-CN" dirty="0">
                <a:effectLst/>
              </a:rPr>
              <a:t> </a:t>
            </a:r>
            <a:r>
              <a:rPr lang="zh-CN" altLang="en-US" dirty="0">
                <a:effectLst/>
              </a:rPr>
              <a:t>的 </a:t>
            </a:r>
            <a:r>
              <a:rPr lang="en-US" altLang="zh-CN" dirty="0">
                <a:effectLst/>
              </a:rPr>
              <a:t>_request </a:t>
            </a:r>
            <a:r>
              <a:rPr lang="zh-CN" altLang="en-US" dirty="0">
                <a:effectLst/>
              </a:rPr>
              <a:t>中，在执行线程最后，从</a:t>
            </a:r>
            <a:r>
              <a:rPr lang="en-US" altLang="zh-CN" dirty="0">
                <a:effectLst/>
              </a:rPr>
              <a:t>_response</a:t>
            </a:r>
            <a:r>
              <a:rPr lang="zh-CN" altLang="en-US" dirty="0">
                <a:effectLst/>
              </a:rPr>
              <a:t>中将数据写回到 </a:t>
            </a:r>
            <a:r>
              <a:rPr lang="en-US" altLang="zh-CN" dirty="0" err="1">
                <a:effectLst/>
              </a:rPr>
              <a:t>fd</a:t>
            </a:r>
            <a:r>
              <a:rPr lang="en-US" altLang="zh-CN" dirty="0">
                <a:effectLst/>
              </a:rPr>
              <a:t> </a:t>
            </a:r>
            <a:r>
              <a:rPr lang="zh-CN" altLang="en-US" dirty="0">
                <a:effectLst/>
              </a:rPr>
              <a:t>中。</a:t>
            </a:r>
          </a:p>
          <a:p>
            <a:pPr marL="171450" indent="-171450">
              <a:buFont typeface="Arial" panose="020B0604020202020204" pitchFamily="34" charset="0"/>
              <a:buChar char="•"/>
            </a:pPr>
            <a:r>
              <a:rPr lang="en-US" altLang="zh-CN" b="1" dirty="0" err="1">
                <a:effectLst/>
              </a:rPr>
              <a:t>ModBaseQueryContext</a:t>
            </a:r>
            <a:r>
              <a:rPr lang="zh-CN" altLang="en-US" dirty="0">
                <a:effectLst/>
              </a:rPr>
              <a:t> 数组的大小和配置文件中</a:t>
            </a:r>
            <a:r>
              <a:rPr lang="en-US" altLang="zh-CN" dirty="0">
                <a:effectLst/>
              </a:rPr>
              <a:t>module </a:t>
            </a:r>
            <a:r>
              <a:rPr lang="zh-CN" altLang="en-US" dirty="0">
                <a:effectLst/>
              </a:rPr>
              <a:t>模块个数一致，这是每个 </a:t>
            </a:r>
            <a:r>
              <a:rPr lang="en-US" altLang="zh-CN" dirty="0">
                <a:effectLst/>
              </a:rPr>
              <a:t>module </a:t>
            </a:r>
            <a:r>
              <a:rPr lang="zh-CN" altLang="en-US" dirty="0">
                <a:effectLst/>
              </a:rPr>
              <a:t>的内部线程级变量数据。</a:t>
            </a:r>
          </a:p>
        </p:txBody>
      </p:sp>
      <p:sp>
        <p:nvSpPr>
          <p:cNvPr id="4" name="灯片编号占位符 3"/>
          <p:cNvSpPr>
            <a:spLocks noGrp="1"/>
          </p:cNvSpPr>
          <p:nvPr>
            <p:ph type="sldNum" sz="quarter" idx="10"/>
          </p:nvPr>
        </p:nvSpPr>
        <p:spPr/>
        <p:txBody>
          <a:bodyPr/>
          <a:lstStyle/>
          <a:p>
            <a:fld id="{C76A5298-7A03-4638-AA50-81B90C4C5876}" type="slidenum">
              <a:rPr lang="zh-CN" altLang="en-US" smtClean="0"/>
              <a:t>6</a:t>
            </a:fld>
            <a:endParaRPr lang="zh-CN" altLang="en-US"/>
          </a:p>
        </p:txBody>
      </p:sp>
    </p:spTree>
    <p:extLst>
      <p:ext uri="{BB962C8B-B14F-4D97-AF65-F5344CB8AC3E}">
        <p14:creationId xmlns:p14="http://schemas.microsoft.com/office/powerpoint/2010/main" val="634900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dirty="0"/>
              <a:t>remix</a:t>
            </a:r>
            <a:r>
              <a:rPr lang="zh-CN" altLang="en-US" b="0" dirty="0"/>
              <a:t>支持配置化和组件化开发，主要分为</a:t>
            </a:r>
            <a:r>
              <a:rPr lang="en-US" altLang="zh-CN" b="0" dirty="0"/>
              <a:t>phase</a:t>
            </a:r>
            <a:r>
              <a:rPr lang="zh-CN" altLang="en-US" b="0" dirty="0"/>
              <a:t>和</a:t>
            </a:r>
            <a:r>
              <a:rPr lang="en-US" altLang="zh-CN" b="0" dirty="0"/>
              <a:t>module</a:t>
            </a:r>
            <a:r>
              <a:rPr lang="zh-CN" altLang="en-US" b="0" dirty="0"/>
              <a:t>，</a:t>
            </a:r>
            <a:r>
              <a:rPr lang="en-US" altLang="zh-CN" b="0" dirty="0"/>
              <a:t>m</a:t>
            </a:r>
            <a:r>
              <a:rPr lang="en-US" altLang="zh-CN" b="0" dirty="0">
                <a:effectLst/>
              </a:rPr>
              <a:t>odule</a:t>
            </a:r>
            <a:r>
              <a:rPr lang="zh-CN" altLang="en-US" b="0" dirty="0">
                <a:effectLst/>
              </a:rPr>
              <a:t>是</a:t>
            </a:r>
            <a:r>
              <a:rPr lang="en-US" altLang="zh-CN" b="0" dirty="0">
                <a:effectLst/>
              </a:rPr>
              <a:t>Remix</a:t>
            </a:r>
            <a:r>
              <a:rPr lang="zh-CN" altLang="en-US" b="0" dirty="0">
                <a:effectLst/>
              </a:rPr>
              <a:t>框架运行和管理的基础单位</a:t>
            </a:r>
            <a:r>
              <a:rPr lang="zh-CN" altLang="en-US" b="0" dirty="0"/>
              <a:t>。</a:t>
            </a:r>
            <a:endParaRPr lang="en-US" altLang="zh-CN" b="0" dirty="0"/>
          </a:p>
          <a:p>
            <a:pPr algn="l"/>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一个</a:t>
            </a:r>
            <a:r>
              <a:rPr lang="en-US" altLang="zh-CN" b="0" dirty="0"/>
              <a:t>phase</a:t>
            </a:r>
            <a:r>
              <a:rPr lang="zh-CN" altLang="en-US" b="0" dirty="0"/>
              <a:t>可以配置多个</a:t>
            </a:r>
            <a:r>
              <a:rPr lang="en-US" altLang="zh-CN" b="0" dirty="0"/>
              <a:t>module</a:t>
            </a:r>
            <a:r>
              <a:rPr lang="zh-CN" altLang="en-US" b="0" dirty="0"/>
              <a:t>，</a:t>
            </a:r>
            <a:r>
              <a:rPr lang="en-US" altLang="zh-CN" b="0" dirty="0"/>
              <a:t>phase</a:t>
            </a:r>
            <a:r>
              <a:rPr lang="zh-CN" altLang="en-US" b="0" dirty="0"/>
              <a:t>间串行执行，同一个</a:t>
            </a:r>
            <a:r>
              <a:rPr lang="en-US" altLang="zh-CN" b="0" dirty="0"/>
              <a:t>phase</a:t>
            </a:r>
            <a:r>
              <a:rPr lang="zh-CN" altLang="en-US" b="0" dirty="0"/>
              <a:t>内各</a:t>
            </a:r>
            <a:r>
              <a:rPr lang="en-US" altLang="zh-CN" b="0" dirty="0"/>
              <a:t>module</a:t>
            </a:r>
            <a:r>
              <a:rPr lang="zh-CN" altLang="en-US" b="0" dirty="0"/>
              <a:t>尽可能并行。</a:t>
            </a:r>
            <a:endParaRPr lang="en-US" altLang="zh-CN" b="0" dirty="0"/>
          </a:p>
          <a:p>
            <a:pPr algn="l"/>
            <a:endParaRPr lang="zh-CN" altLang="en-US" dirty="0">
              <a:effectLst/>
            </a:endParaRPr>
          </a:p>
        </p:txBody>
      </p:sp>
      <p:sp>
        <p:nvSpPr>
          <p:cNvPr id="4" name="灯片编号占位符 3"/>
          <p:cNvSpPr>
            <a:spLocks noGrp="1"/>
          </p:cNvSpPr>
          <p:nvPr>
            <p:ph type="sldNum" sz="quarter" idx="5"/>
          </p:nvPr>
        </p:nvSpPr>
        <p:spPr/>
        <p:txBody>
          <a:bodyPr/>
          <a:lstStyle/>
          <a:p>
            <a:fld id="{C76A5298-7A03-4638-AA50-81B90C4C5876}" type="slidenum">
              <a:rPr lang="zh-CN" altLang="en-US" smtClean="0"/>
              <a:t>7</a:t>
            </a:fld>
            <a:endParaRPr lang="zh-CN" altLang="en-US"/>
          </a:p>
        </p:txBody>
      </p:sp>
    </p:spTree>
    <p:extLst>
      <p:ext uri="{BB962C8B-B14F-4D97-AF65-F5344CB8AC3E}">
        <p14:creationId xmlns:p14="http://schemas.microsoft.com/office/powerpoint/2010/main" val="494759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a:t>
            </a:r>
            <a:r>
              <a:rPr lang="en-US" altLang="zh-CN" dirty="0"/>
              <a:t>module</a:t>
            </a:r>
            <a:r>
              <a:rPr lang="zh-CN" altLang="en-US" dirty="0"/>
              <a:t>都继承自基类</a:t>
            </a:r>
            <a:r>
              <a:rPr lang="en-US" altLang="zh-CN" dirty="0" err="1"/>
              <a:t>baseModule</a:t>
            </a:r>
            <a:r>
              <a:rPr lang="zh-CN" altLang="en-US" dirty="0"/>
              <a:t>，主要有两个子类：</a:t>
            </a:r>
            <a:r>
              <a:rPr lang="zh-CN" altLang="en-US"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非交互类</a:t>
            </a:r>
            <a:r>
              <a:rPr lang="en" altLang="zh-CN" sz="1200" dirty="0" err="1">
                <a:solidFill>
                  <a:srgbClr val="4F4F4F"/>
                </a:solidFill>
                <a:latin typeface="SimHei" panose="02010609060101010101" pitchFamily="49" charset="-122"/>
                <a:ea typeface="SimHei" panose="02010609060101010101" pitchFamily="49" charset="-122"/>
                <a:sym typeface="方正兰亭黑_GBK" panose="02000000000000000000" pitchFamily="2" charset="-122"/>
              </a:rPr>
              <a:t>FilterModule</a:t>
            </a:r>
            <a:r>
              <a:rPr lang="zh-CN" altLang="en"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和</a:t>
            </a:r>
            <a:r>
              <a:rPr lang="zh-CN" altLang="en-US"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交互类</a:t>
            </a:r>
            <a:r>
              <a:rPr lang="en" altLang="zh-CN"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UpstreamBaseModule</a:t>
            </a:r>
            <a:r>
              <a:rPr lang="zh-CN" altLang="en-US" sz="1200" b="0" i="0" kern="1200" dirty="0">
                <a:solidFill>
                  <a:schemeClr val="tx1"/>
                </a:solidFill>
                <a:effectLst/>
                <a:latin typeface="+mn-lt"/>
                <a:ea typeface="+mn-ea"/>
                <a:cs typeface="+mn-cs"/>
              </a:rPr>
              <a:t>。</a:t>
            </a:r>
            <a:endParaRPr lang="en-US" altLang="zh-CN"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endParaRPr>
          </a:p>
          <a:p>
            <a:r>
              <a:rPr lang="en" altLang="zh-CN" sz="1200" b="0" i="0" kern="1200" dirty="0" err="1">
                <a:solidFill>
                  <a:schemeClr val="tx1"/>
                </a:solidFill>
                <a:effectLst/>
                <a:latin typeface="+mn-lt"/>
                <a:ea typeface="+mn-ea"/>
                <a:cs typeface="+mn-cs"/>
              </a:rPr>
              <a:t>FilterModule</a:t>
            </a:r>
            <a:r>
              <a:rPr lang="zh-CN" altLang="en-US" sz="1200" b="0" i="0" kern="1200" dirty="0">
                <a:solidFill>
                  <a:schemeClr val="tx1"/>
                </a:solidFill>
                <a:effectLst/>
                <a:latin typeface="+mn-lt"/>
                <a:ea typeface="+mn-ea"/>
                <a:cs typeface="+mn-cs"/>
              </a:rPr>
              <a:t>需要应用层实现接口：</a:t>
            </a:r>
            <a:r>
              <a:rPr lang="en" altLang="zh-CN" sz="1200" b="0" i="0" kern="1200" dirty="0">
                <a:solidFill>
                  <a:schemeClr val="tx1"/>
                </a:solidFill>
                <a:effectLst/>
                <a:latin typeface="+mn-lt"/>
                <a:ea typeface="+mn-ea"/>
                <a:cs typeface="+mn-cs"/>
              </a:rPr>
              <a:t>handle_data</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kern="1200" dirty="0" err="1">
                <a:solidFill>
                  <a:schemeClr val="tx1"/>
                </a:solidFill>
                <a:effectLst/>
                <a:latin typeface="+mn-lt"/>
                <a:ea typeface="+mn-ea"/>
                <a:cs typeface="+mn-cs"/>
              </a:rPr>
              <a:t>UpstreamModule</a:t>
            </a:r>
            <a:r>
              <a:rPr lang="zh-CN" altLang="en-US" sz="1200" b="0" i="0" kern="1200" dirty="0">
                <a:solidFill>
                  <a:schemeClr val="tx1"/>
                </a:solidFill>
                <a:effectLst/>
                <a:latin typeface="+mn-lt"/>
                <a:ea typeface="+mn-ea"/>
                <a:cs typeface="+mn-cs"/>
              </a:rPr>
              <a:t>需要应用层实现接口：构造请求</a:t>
            </a:r>
            <a:r>
              <a:rPr lang="en-US" altLang="zh-C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prepare_request</a:t>
            </a:r>
            <a:r>
              <a:rPr lang="en" altLang="zh-CN" sz="1200" b="0" i="0" kern="1200" dirty="0">
                <a:solidFill>
                  <a:schemeClr val="tx1"/>
                </a:solidFill>
                <a:effectLst/>
                <a:latin typeface="+mn-lt"/>
                <a:ea typeface="+mn-ea"/>
                <a:cs typeface="+mn-cs"/>
              </a:rPr>
              <a: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解析响应</a:t>
            </a:r>
            <a:r>
              <a:rPr lang="en-US" altLang="zh-C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handle_response)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根据不同网络交互类型，交互类</a:t>
            </a:r>
            <a:r>
              <a:rPr lang="en-US" altLang="zh-CN" sz="1200" dirty="0" err="1">
                <a:solidFill>
                  <a:srgbClr val="4F4F4F"/>
                </a:solidFill>
                <a:latin typeface="SimHei" panose="02010609060101010101" pitchFamily="49" charset="-122"/>
                <a:ea typeface="SimHei" panose="02010609060101010101" pitchFamily="49" charset="-122"/>
                <a:sym typeface="方正兰亭黑_GBK" panose="02000000000000000000" pitchFamily="2" charset="-122"/>
              </a:rPr>
              <a:t>UpstreamBaseModule</a:t>
            </a:r>
            <a:r>
              <a:rPr lang="zh-CN" altLang="en-US"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派生出子类</a:t>
            </a:r>
            <a:r>
              <a:rPr lang="en" altLang="zh-CN"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PbrpcBaseModule</a:t>
            </a:r>
            <a:r>
              <a:rPr lang="zh-CN" altLang="en-US"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ItpBaseModule</a:t>
            </a:r>
            <a:r>
              <a:rPr lang="zh-CN" altLang="en-US" sz="1200" b="0" i="0" kern="1200" baseline="0" dirty="0">
                <a:solidFill>
                  <a:srgbClr val="4F4F4F"/>
                </a:solidFill>
                <a:effectLst/>
                <a:latin typeface="SimHei" panose="02010609060101010101" pitchFamily="49" charset="-122"/>
                <a:ea typeface="SimHei" panose="02010609060101010101" pitchFamily="49" charset="-122"/>
                <a:cs typeface="+mn-cs"/>
                <a:sym typeface="方正兰亭黑_GBK" panose="02000000000000000000" pitchFamily="2" charset="-122"/>
              </a:rPr>
              <a:t>、</a:t>
            </a:r>
            <a:r>
              <a:rPr lang="en" altLang="zh-CN" sz="1200" dirty="0" err="1">
                <a:solidFill>
                  <a:srgbClr val="4F4F4F"/>
                </a:solidFill>
                <a:latin typeface="SimHei" panose="02010609060101010101" pitchFamily="49" charset="-122"/>
                <a:ea typeface="SimHei" panose="02010609060101010101" pitchFamily="49" charset="-122"/>
                <a:sym typeface="方正兰亭黑_GBK" panose="02000000000000000000" pitchFamily="2" charset="-122"/>
              </a:rPr>
              <a:t>RawBufferBaseModule</a:t>
            </a:r>
            <a:r>
              <a:rPr lang="zh-CN" altLang="en-US"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rPr>
              <a:t>。</a:t>
            </a:r>
            <a:endParaRPr lang="en-US" altLang="zh-CN"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endParaRPr>
          </a:p>
          <a:p>
            <a:endParaRPr lang="en-US" altLang="zh-CN" dirty="0">
              <a:effectLst/>
            </a:endParaRPr>
          </a:p>
          <a:p>
            <a:r>
              <a:rPr lang="zh-CN" altLang="en-US" dirty="0">
                <a:effectLst/>
              </a:rPr>
              <a:t>组内并行流程：</a:t>
            </a:r>
            <a:endParaRPr lang="en-US" altLang="zh-CN" dirty="0">
              <a:effectLst/>
            </a:endParaRPr>
          </a:p>
          <a:p>
            <a:r>
              <a:rPr lang="en-US" altLang="zh-CN" dirty="0">
                <a:effectLst/>
              </a:rPr>
              <a:t>1</a:t>
            </a:r>
            <a:r>
              <a:rPr lang="zh-CN" altLang="en-US" dirty="0">
                <a:effectLst/>
              </a:rPr>
              <a:t>、在每个</a:t>
            </a:r>
            <a:r>
              <a:rPr lang="en-US" altLang="zh-CN" dirty="0">
                <a:effectLst/>
              </a:rPr>
              <a:t>phase</a:t>
            </a:r>
            <a:r>
              <a:rPr lang="zh-CN" altLang="en-US" dirty="0">
                <a:effectLst/>
              </a:rPr>
              <a:t>内部，</a:t>
            </a:r>
            <a:r>
              <a:rPr lang="en-US" altLang="zh-CN" dirty="0">
                <a:effectLst/>
              </a:rPr>
              <a:t>remix</a:t>
            </a:r>
            <a:r>
              <a:rPr lang="zh-CN" altLang="en-US" dirty="0">
                <a:effectLst/>
              </a:rPr>
              <a:t>首先遍历当前</a:t>
            </a:r>
            <a:r>
              <a:rPr lang="en-US" altLang="zh-CN" dirty="0">
                <a:effectLst/>
              </a:rPr>
              <a:t>phase</a:t>
            </a:r>
            <a:r>
              <a:rPr lang="zh-CN" altLang="en-US" dirty="0">
                <a:effectLst/>
              </a:rPr>
              <a:t>的所有交互类</a:t>
            </a:r>
            <a:r>
              <a:rPr lang="en-US" altLang="zh-CN" dirty="0">
                <a:effectLst/>
              </a:rPr>
              <a:t>module</a:t>
            </a:r>
            <a:r>
              <a:rPr lang="zh-CN" altLang="en-US" dirty="0">
                <a:effectLst/>
              </a:rPr>
              <a:t>，调用</a:t>
            </a:r>
            <a:r>
              <a:rPr lang="en-US" altLang="zh-CN" dirty="0" err="1">
                <a:effectLst/>
              </a:rPr>
              <a:t>prepare_request</a:t>
            </a:r>
            <a:r>
              <a:rPr lang="zh-CN" altLang="en-US" dirty="0">
                <a:effectLst/>
              </a:rPr>
              <a:t>，</a:t>
            </a:r>
            <a:r>
              <a:rPr lang="en-US" altLang="zh-CN" dirty="0" err="1">
                <a:effectLst/>
              </a:rPr>
              <a:t>send_request</a:t>
            </a:r>
            <a:r>
              <a:rPr lang="zh-CN" altLang="en-US" dirty="0">
                <a:effectLst/>
              </a:rPr>
              <a:t>。</a:t>
            </a:r>
            <a:endParaRPr lang="en-US" altLang="zh-CN" dirty="0">
              <a:effectLst/>
            </a:endParaRPr>
          </a:p>
          <a:p>
            <a:r>
              <a:rPr lang="en-US" altLang="zh-CN" dirty="0">
                <a:effectLst/>
              </a:rPr>
              <a:t>2</a:t>
            </a:r>
            <a:r>
              <a:rPr lang="zh-CN" altLang="en-US" dirty="0">
                <a:effectLst/>
              </a:rPr>
              <a:t>、在等待返回</a:t>
            </a:r>
            <a:r>
              <a:rPr lang="en-US" altLang="zh-CN" dirty="0">
                <a:effectLst/>
              </a:rPr>
              <a:t>response</a:t>
            </a:r>
            <a:r>
              <a:rPr lang="zh-CN" altLang="en-US" dirty="0">
                <a:effectLst/>
              </a:rPr>
              <a:t>的过程中，处理非交互类</a:t>
            </a:r>
            <a:r>
              <a:rPr lang="en-US" altLang="zh-CN" dirty="0">
                <a:effectLst/>
              </a:rPr>
              <a:t>module</a:t>
            </a:r>
            <a:r>
              <a:rPr lang="zh-CN" altLang="en-US" dirty="0">
                <a:effectLst/>
              </a:rPr>
              <a:t>，调用</a:t>
            </a:r>
            <a:r>
              <a:rPr lang="en-US" altLang="zh-CN" dirty="0" err="1">
                <a:effectLst/>
              </a:rPr>
              <a:t>handle_data</a:t>
            </a:r>
            <a:r>
              <a:rPr lang="zh-CN" altLang="en-US" dirty="0">
                <a:effectLst/>
              </a:rPr>
              <a:t>函数。</a:t>
            </a:r>
            <a:endParaRPr lang="en-US" altLang="zh-CN" dirty="0">
              <a:effectLst/>
            </a:endParaRPr>
          </a:p>
          <a:p>
            <a:r>
              <a:rPr lang="en-US" altLang="zh-CN" dirty="0">
                <a:effectLst/>
              </a:rPr>
              <a:t>3</a:t>
            </a:r>
            <a:r>
              <a:rPr lang="zh-CN" altLang="en-US" dirty="0">
                <a:effectLst/>
              </a:rPr>
              <a:t>、交互类</a:t>
            </a:r>
            <a:r>
              <a:rPr lang="en-US" altLang="zh-CN" dirty="0">
                <a:effectLst/>
              </a:rPr>
              <a:t>module</a:t>
            </a:r>
            <a:r>
              <a:rPr lang="zh-CN" altLang="en-US" dirty="0">
                <a:effectLst/>
              </a:rPr>
              <a:t>返回结果后，调用</a:t>
            </a:r>
            <a:r>
              <a:rPr lang="en-US" altLang="zh-CN" dirty="0" err="1">
                <a:effectLst/>
              </a:rPr>
              <a:t>handle_response</a:t>
            </a:r>
            <a:r>
              <a:rPr lang="zh-CN" altLang="en-US" dirty="0">
                <a:effectLst/>
              </a:rPr>
              <a:t>去处理返回结果。</a:t>
            </a:r>
            <a:endParaRPr lang="en-US" altLang="zh-CN" dirty="0">
              <a:effectLst/>
            </a:endParaRPr>
          </a:p>
          <a:p>
            <a:endParaRPr lang="en-US" altLang="zh-CN" dirty="0">
              <a:effectLst/>
            </a:endParaRPr>
          </a:p>
          <a:p>
            <a:r>
              <a:rPr lang="en-US" altLang="zh-CN" dirty="0">
                <a:effectLst/>
              </a:rPr>
              <a:t>------------------------------------------------------------</a:t>
            </a:r>
          </a:p>
          <a:p>
            <a:endParaRPr lang="zh-CN" altLang="en-US" dirty="0">
              <a:effectLst/>
            </a:endParaRPr>
          </a:p>
          <a:p>
            <a:r>
              <a:rPr lang="en-US" altLang="zh-CN" dirty="0">
                <a:effectLst/>
              </a:rPr>
              <a:t>Phase</a:t>
            </a:r>
            <a:r>
              <a:rPr lang="zh-CN" altLang="en-US" dirty="0">
                <a:effectLst/>
              </a:rPr>
              <a:t>内各</a:t>
            </a:r>
            <a:r>
              <a:rPr lang="en-US" altLang="zh-CN" dirty="0">
                <a:effectLst/>
              </a:rPr>
              <a:t>module</a:t>
            </a:r>
            <a:r>
              <a:rPr lang="zh-CN" altLang="en-US" dirty="0">
                <a:effectLst/>
              </a:rPr>
              <a:t>之间的执行先后关系由各模块的期望运行时间</a:t>
            </a:r>
            <a:r>
              <a:rPr lang="en-US" altLang="zh-CN" dirty="0" err="1">
                <a:effectLst/>
              </a:rPr>
              <a:t>expect_run_time</a:t>
            </a:r>
            <a:r>
              <a:rPr lang="zh-CN" altLang="en-US" dirty="0">
                <a:effectLst/>
              </a:rPr>
              <a:t>按照从小到大决定</a:t>
            </a:r>
            <a:r>
              <a:rPr lang="en-US" altLang="zh-CN" dirty="0">
                <a:effectLst/>
              </a:rPr>
              <a:t>,</a:t>
            </a:r>
            <a:r>
              <a:rPr lang="zh-CN" altLang="en-US" dirty="0">
                <a:effectLst/>
              </a:rPr>
              <a:t>这里用到的是交换排序的算法</a:t>
            </a:r>
            <a:endParaRPr kumimoji="0" lang="zh-CN" altLang="en-US" sz="12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每个</a:t>
            </a:r>
            <a:r>
              <a:rPr lang="en-US" altLang="zh-CN" dirty="0" err="1">
                <a:effectLst/>
              </a:rPr>
              <a:t>moudle</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中都会执行</a:t>
            </a:r>
            <a:r>
              <a:rPr lang="en-US" altLang="zh-CN" dirty="0" err="1">
                <a:effectLst/>
              </a:rPr>
              <a:t>should_ignore</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判断是否执行，</a:t>
            </a:r>
            <a:r>
              <a:rPr lang="en-US" altLang="zh-CN" dirty="0" err="1">
                <a:effectLst/>
              </a:rPr>
              <a:t>gflags</a:t>
            </a:r>
            <a:r>
              <a:rPr lang="zh-CN" altLang="en-US" sz="1200" kern="1200" baseline="0" dirty="0">
                <a:solidFill>
                  <a:schemeClr val="tx1"/>
                </a:solidFill>
                <a:effectLst/>
                <a:latin typeface="Arial Unicode MS" panose="020B0604020202020204" pitchFamily="34" charset="-128"/>
                <a:ea typeface="微软雅黑" panose="020B0503020204020204" pitchFamily="34" charset="-122"/>
                <a:cs typeface="+mn-cs"/>
              </a:rPr>
              <a:t>中配置。</a:t>
            </a:r>
            <a:endParaRPr lang="en-US" altLang="zh-CN"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endParaRPr>
          </a:p>
          <a:p>
            <a:endParaRPr lang="en-US" altLang="zh-CN" sz="1200" dirty="0">
              <a:solidFill>
                <a:srgbClr val="4F4F4F"/>
              </a:solidFill>
              <a:latin typeface="SimHei" panose="02010609060101010101" pitchFamily="49" charset="-122"/>
              <a:ea typeface="SimHei" panose="02010609060101010101" pitchFamily="49" charset="-122"/>
              <a:sym typeface="方正兰亭黑_GBK" panose="02000000000000000000" pitchFamily="2" charset="-122"/>
            </a:endParaRPr>
          </a:p>
        </p:txBody>
      </p:sp>
      <p:sp>
        <p:nvSpPr>
          <p:cNvPr id="4" name="灯片编号占位符 3"/>
          <p:cNvSpPr>
            <a:spLocks noGrp="1"/>
          </p:cNvSpPr>
          <p:nvPr>
            <p:ph type="sldNum" sz="quarter" idx="10"/>
          </p:nvPr>
        </p:nvSpPr>
        <p:spPr/>
        <p:txBody>
          <a:bodyPr/>
          <a:lstStyle/>
          <a:p>
            <a:fld id="{C76A5298-7A03-4638-AA50-81B90C4C5876}" type="slidenum">
              <a:rPr lang="zh-CN" altLang="en-US" smtClean="0"/>
              <a:t>8</a:t>
            </a:fld>
            <a:endParaRPr lang="zh-CN" altLang="en-US"/>
          </a:p>
        </p:txBody>
      </p:sp>
    </p:spTree>
    <p:extLst>
      <p:ext uri="{BB962C8B-B14F-4D97-AF65-F5344CB8AC3E}">
        <p14:creationId xmlns:p14="http://schemas.microsoft.com/office/powerpoint/2010/main" val="2794164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接下来介绍</a:t>
            </a:r>
            <a:r>
              <a:rPr lang="en-US" altLang="zh-CN" dirty="0" err="1"/>
              <a:t>Feedas</a:t>
            </a:r>
            <a:r>
              <a:rPr lang="zh-CN" altLang="en-US" dirty="0"/>
              <a:t>模块详细信息</a:t>
            </a:r>
          </a:p>
          <a:p>
            <a:endParaRPr lang="zh-CN" altLang="en-US" dirty="0"/>
          </a:p>
        </p:txBody>
      </p:sp>
      <p:sp>
        <p:nvSpPr>
          <p:cNvPr id="4" name="灯片编号占位符 3"/>
          <p:cNvSpPr>
            <a:spLocks noGrp="1"/>
          </p:cNvSpPr>
          <p:nvPr>
            <p:ph type="sldNum" sz="quarter" idx="10"/>
          </p:nvPr>
        </p:nvSpPr>
        <p:spPr/>
        <p:txBody>
          <a:bodyPr/>
          <a:lstStyle/>
          <a:p>
            <a:fld id="{C76A5298-7A03-4638-AA50-81B90C4C5876}" type="slidenum">
              <a:rPr lang="zh-CN" altLang="en-US" smtClean="0"/>
              <a:t>9</a:t>
            </a:fld>
            <a:endParaRPr lang="zh-CN" altLang="en-US"/>
          </a:p>
        </p:txBody>
      </p:sp>
    </p:spTree>
    <p:extLst>
      <p:ext uri="{BB962C8B-B14F-4D97-AF65-F5344CB8AC3E}">
        <p14:creationId xmlns:p14="http://schemas.microsoft.com/office/powerpoint/2010/main" val="2100799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IMAS串讲">
    <p:spTree>
      <p:nvGrpSpPr>
        <p:cNvPr id="1" name=""/>
        <p:cNvGrpSpPr/>
        <p:nvPr/>
      </p:nvGrpSpPr>
      <p:grpSpPr>
        <a:xfrm>
          <a:off x="0" y="0"/>
          <a:ext cx="0" cy="0"/>
          <a:chOff x="0" y="0"/>
          <a:chExt cx="0" cy="0"/>
        </a:xfrm>
      </p:grpSpPr>
      <p:sp>
        <p:nvSpPr>
          <p:cNvPr id="3" name="Rectangle 3"/>
          <p:cNvSpPr>
            <a:spLocks/>
          </p:cNvSpPr>
          <p:nvPr/>
        </p:nvSpPr>
        <p:spPr bwMode="auto">
          <a:xfrm>
            <a:off x="4993221" y="4114800"/>
            <a:ext cx="1102783" cy="152400"/>
          </a:xfrm>
          <a:prstGeom prst="rect">
            <a:avLst/>
          </a:prstGeom>
          <a:solidFill>
            <a:srgbClr val="FF0000"/>
          </a:solidFill>
          <a:ln w="25400">
            <a:noFill/>
            <a:miter lim="800000"/>
            <a:headEnd/>
            <a:tailEnd/>
          </a:ln>
          <a:effectLst/>
        </p:spPr>
        <p:txBody>
          <a:bodyPr wrap="none" anchor="ctr"/>
          <a:lstStyle/>
          <a:p>
            <a:pPr>
              <a:defRPr/>
            </a:pPr>
            <a:endParaRPr lang="zh-CN" altLang="en-US" sz="1800">
              <a:solidFill>
                <a:prstClr val="black"/>
              </a:solidFill>
            </a:endParaRPr>
          </a:p>
        </p:txBody>
      </p:sp>
      <p:pic>
        <p:nvPicPr>
          <p:cNvPr id="4" name="Picture 4" descr="logonew"/>
          <p:cNvPicPr>
            <a:picLocks noChangeAspect="1" noChangeArrowheads="1"/>
          </p:cNvPicPr>
          <p:nvPr/>
        </p:nvPicPr>
        <p:blipFill>
          <a:blip r:embed="rId2" cstate="print"/>
          <a:srcRect/>
          <a:stretch>
            <a:fillRect/>
          </a:stretch>
        </p:blipFill>
        <p:spPr bwMode="auto">
          <a:xfrm>
            <a:off x="4826000" y="990605"/>
            <a:ext cx="2540000" cy="612775"/>
          </a:xfrm>
          <a:prstGeom prst="rect">
            <a:avLst/>
          </a:prstGeom>
          <a:noFill/>
          <a:ln w="9525">
            <a:noFill/>
            <a:miter lim="800000"/>
            <a:headEnd/>
            <a:tailEnd/>
          </a:ln>
        </p:spPr>
      </p:pic>
      <p:sp>
        <p:nvSpPr>
          <p:cNvPr id="5" name="Rectangle 5"/>
          <p:cNvSpPr>
            <a:spLocks/>
          </p:cNvSpPr>
          <p:nvPr/>
        </p:nvSpPr>
        <p:spPr bwMode="auto">
          <a:xfrm>
            <a:off x="6096000" y="4114800"/>
            <a:ext cx="1102784" cy="152400"/>
          </a:xfrm>
          <a:prstGeom prst="rect">
            <a:avLst/>
          </a:prstGeom>
          <a:solidFill>
            <a:srgbClr val="0000FF"/>
          </a:solidFill>
          <a:ln w="25400">
            <a:noFill/>
            <a:miter lim="800000"/>
            <a:headEnd/>
            <a:tailEnd/>
          </a:ln>
          <a:effectLst/>
        </p:spPr>
        <p:txBody>
          <a:bodyPr wrap="none" anchor="ctr"/>
          <a:lstStyle/>
          <a:p>
            <a:pPr>
              <a:defRPr/>
            </a:pPr>
            <a:endParaRPr lang="zh-CN" altLang="en-US" sz="1800">
              <a:solidFill>
                <a:prstClr val="black"/>
              </a:solidFill>
            </a:endParaRPr>
          </a:p>
        </p:txBody>
      </p:sp>
    </p:spTree>
    <p:extLst>
      <p:ext uri="{BB962C8B-B14F-4D97-AF65-F5344CB8AC3E}">
        <p14:creationId xmlns:p14="http://schemas.microsoft.com/office/powerpoint/2010/main" val="3308756528"/>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1" baseline="0" dirty="0">
                <a:solidFill>
                  <a:schemeClr val="tx1"/>
                </a:solidFill>
                <a:latin typeface="Arial Unicode MS" panose="020B0604020202020204" pitchFamily="34" charset="-128"/>
                <a:ea typeface="微软雅黑" panose="020B0503020204020204" pitchFamily="34" charset="-122"/>
                <a:cs typeface="+mj-cs"/>
              </a:defRPr>
            </a:lvl1pPr>
          </a:lstStyle>
          <a:p>
            <a:r>
              <a:rPr lang="zh-CN" altLang="en-US" dirty="0"/>
              <a:t>单击此处编辑母版标题样式</a:t>
            </a:r>
          </a:p>
        </p:txBody>
      </p:sp>
      <p:sp>
        <p:nvSpPr>
          <p:cNvPr id="3" name="内容占位符 2"/>
          <p:cNvSpPr>
            <a:spLocks noGrp="1"/>
          </p:cNvSpPr>
          <p:nvPr>
            <p:ph idx="1"/>
          </p:nvPr>
        </p:nvSpPr>
        <p:spPr/>
        <p:txBody>
          <a:bodyPr/>
          <a:lstStyle>
            <a:lvl1pPr marL="0" indent="0">
              <a:spcBef>
                <a:spcPts val="0"/>
              </a:spcBef>
              <a:spcAft>
                <a:spcPts val="0"/>
              </a:spcAft>
              <a:buFont typeface="Wingdings" pitchFamily="2" charset="2"/>
              <a:buNone/>
              <a:defRPr baseline="0">
                <a:latin typeface="Arial Unicode MS" panose="020B0604020202020204" pitchFamily="34" charset="-128"/>
                <a:ea typeface="微软雅黑" panose="020B0503020204020204" pitchFamily="34" charset="-122"/>
              </a:defRPr>
            </a:lvl1pPr>
            <a:lvl2pPr marL="457200" indent="0">
              <a:spcBef>
                <a:spcPts val="0"/>
              </a:spcBef>
              <a:spcAft>
                <a:spcPts val="0"/>
              </a:spcAft>
              <a:buFont typeface="Wingdings" pitchFamily="2" charset="2"/>
              <a:buNone/>
              <a:defRPr baseline="0">
                <a:latin typeface="Arial Unicode MS" panose="020B0604020202020204" pitchFamily="34" charset="-128"/>
                <a:ea typeface="微软雅黑" panose="020B0503020204020204" pitchFamily="34" charset="-122"/>
              </a:defRPr>
            </a:lvl2pPr>
            <a:lvl3pPr>
              <a:spcBef>
                <a:spcPts val="0"/>
              </a:spcBef>
              <a:spcAft>
                <a:spcPts val="0"/>
              </a:spcAft>
              <a:defRPr sz="1800" baseline="0">
                <a:latin typeface="Arial Unicode MS" panose="020B0604020202020204" pitchFamily="34" charset="-128"/>
                <a:ea typeface="微软雅黑" panose="020B0503020204020204" pitchFamily="34" charset="-122"/>
              </a:defRPr>
            </a:lvl3pPr>
            <a:lvl4pPr>
              <a:spcBef>
                <a:spcPts val="0"/>
              </a:spcBef>
              <a:spcAft>
                <a:spcPts val="0"/>
              </a:spcAft>
              <a:defRPr sz="1600" baseline="0">
                <a:latin typeface="Arial Unicode MS" panose="020B0604020202020204" pitchFamily="34" charset="-128"/>
                <a:ea typeface="微软雅黑" panose="020B0503020204020204" pitchFamily="34" charset="-122"/>
              </a:defRPr>
            </a:lvl4pPr>
            <a:lvl5pPr>
              <a:spcBef>
                <a:spcPts val="0"/>
              </a:spcBef>
              <a:spcAft>
                <a:spcPts val="0"/>
              </a:spcAft>
              <a:defRPr baseline="0">
                <a:latin typeface="Arial Unicode MS" panose="020B0604020202020204" pitchFamily="34" charset="-128"/>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3546808"/>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570038"/>
            <a:ext cx="5384800" cy="4525962"/>
          </a:xfrm>
        </p:spPr>
        <p:txBody>
          <a:bodyPr/>
          <a:lstStyle>
            <a:lvl1pPr>
              <a:spcBef>
                <a:spcPts val="0"/>
              </a:spcBef>
              <a:spcAft>
                <a:spcPts val="0"/>
              </a:spcAft>
              <a:defRPr sz="2000" baseline="0">
                <a:latin typeface="Arial Unicode MS" panose="020B0604020202020204" pitchFamily="34" charset="-128"/>
                <a:ea typeface="微软雅黑" panose="020B0503020204020204" pitchFamily="34" charset="-122"/>
              </a:defRPr>
            </a:lvl1pPr>
            <a:lvl2pPr>
              <a:spcBef>
                <a:spcPts val="0"/>
              </a:spcBef>
              <a:spcAft>
                <a:spcPts val="0"/>
              </a:spcAft>
              <a:defRPr sz="1600" baseline="0">
                <a:latin typeface="Arial Unicode MS" panose="020B0604020202020204" pitchFamily="34" charset="-128"/>
                <a:ea typeface="微软雅黑" panose="020B0503020204020204" pitchFamily="34" charset="-122"/>
              </a:defRPr>
            </a:lvl2pPr>
            <a:lvl3pPr>
              <a:spcBef>
                <a:spcPts val="0"/>
              </a:spcBef>
              <a:spcAft>
                <a:spcPts val="0"/>
              </a:spcAft>
              <a:defRPr sz="1400" baseline="0">
                <a:latin typeface="Arial Unicode MS" panose="020B0604020202020204" pitchFamily="34" charset="-128"/>
                <a:ea typeface="微软雅黑" panose="020B0503020204020204" pitchFamily="34" charset="-122"/>
              </a:defRPr>
            </a:lvl3pPr>
            <a:lvl4pPr>
              <a:spcBef>
                <a:spcPts val="0"/>
              </a:spcBef>
              <a:spcAft>
                <a:spcPts val="0"/>
              </a:spcAft>
              <a:defRPr sz="1400" baseline="0">
                <a:latin typeface="Arial Unicode MS" panose="020B0604020202020204" pitchFamily="34" charset="-128"/>
                <a:ea typeface="微软雅黑" panose="020B0503020204020204" pitchFamily="34" charset="-122"/>
              </a:defRPr>
            </a:lvl4pPr>
            <a:lvl5pPr>
              <a:spcBef>
                <a:spcPts val="0"/>
              </a:spcBef>
              <a:spcAft>
                <a:spcPts val="0"/>
              </a:spcAft>
              <a:defRPr sz="1400" baseline="0">
                <a:latin typeface="Arial Unicode MS" panose="020B0604020202020204" pitchFamily="34" charset="-128"/>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570038"/>
            <a:ext cx="5384800" cy="4525962"/>
          </a:xfrm>
        </p:spPr>
        <p:txBody>
          <a:bodyPr/>
          <a:lstStyle>
            <a:lvl1pPr>
              <a:spcBef>
                <a:spcPts val="0"/>
              </a:spcBef>
              <a:spcAft>
                <a:spcPts val="0"/>
              </a:spcAft>
              <a:defRPr sz="2000" baseline="0">
                <a:latin typeface="Arial Unicode MS" panose="020B0604020202020204" pitchFamily="34" charset="-128"/>
                <a:ea typeface="微软雅黑" panose="020B0503020204020204" pitchFamily="34" charset="-122"/>
              </a:defRPr>
            </a:lvl1pPr>
            <a:lvl2pPr>
              <a:spcBef>
                <a:spcPts val="0"/>
              </a:spcBef>
              <a:spcAft>
                <a:spcPts val="0"/>
              </a:spcAft>
              <a:defRPr sz="1600" baseline="0">
                <a:latin typeface="Arial Unicode MS" panose="020B0604020202020204" pitchFamily="34" charset="-128"/>
                <a:ea typeface="微软雅黑" panose="020B0503020204020204" pitchFamily="34" charset="-122"/>
              </a:defRPr>
            </a:lvl2pPr>
            <a:lvl3pPr>
              <a:spcBef>
                <a:spcPts val="0"/>
              </a:spcBef>
              <a:spcAft>
                <a:spcPts val="0"/>
              </a:spcAft>
              <a:defRPr sz="1400" baseline="0">
                <a:latin typeface="Arial Unicode MS" panose="020B0604020202020204" pitchFamily="34" charset="-128"/>
                <a:ea typeface="微软雅黑" panose="020B0503020204020204" pitchFamily="34" charset="-122"/>
              </a:defRPr>
            </a:lvl3pPr>
            <a:lvl4pPr>
              <a:spcBef>
                <a:spcPts val="0"/>
              </a:spcBef>
              <a:spcAft>
                <a:spcPts val="0"/>
              </a:spcAft>
              <a:defRPr sz="1400" baseline="0">
                <a:latin typeface="Arial Unicode MS" panose="020B0604020202020204" pitchFamily="34" charset="-128"/>
                <a:ea typeface="微软雅黑" panose="020B0503020204020204" pitchFamily="34" charset="-122"/>
              </a:defRPr>
            </a:lvl4pPr>
            <a:lvl5pPr>
              <a:spcBef>
                <a:spcPts val="0"/>
              </a:spcBef>
              <a:spcAft>
                <a:spcPts val="0"/>
              </a:spcAft>
              <a:defRPr sz="1400" baseline="0">
                <a:latin typeface="Arial Unicode MS" panose="020B0604020202020204" pitchFamily="34" charset="-128"/>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1">
            <a:extLst>
              <a:ext uri="{FF2B5EF4-FFF2-40B4-BE49-F238E27FC236}">
                <a16:creationId xmlns:a16="http://schemas.microsoft.com/office/drawing/2014/main" id="{ECDDE95D-99F7-854E-B26C-7889D6419197}"/>
              </a:ext>
            </a:extLst>
          </p:cNvPr>
          <p:cNvSpPr>
            <a:spLocks noGrp="1"/>
          </p:cNvSpPr>
          <p:nvPr>
            <p:ph type="title"/>
          </p:nvPr>
        </p:nvSpPr>
        <p:spPr>
          <a:xfrm>
            <a:off x="0" y="-17930"/>
            <a:ext cx="10972800" cy="779930"/>
          </a:xfrm>
        </p:spPr>
        <p:txBody>
          <a:bodyPr/>
          <a:lstStyle>
            <a:lvl1pPr>
              <a:defRPr lang="zh-CN" altLang="en-US" sz="3600" b="1" baseline="0" dirty="0">
                <a:solidFill>
                  <a:schemeClr val="tx1"/>
                </a:solidFill>
                <a:latin typeface="Arial Unicode MS" panose="020B0604020202020204" pitchFamily="34" charset="-128"/>
                <a:ea typeface="微软雅黑" panose="020B0503020204020204"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621070271"/>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09600" y="1570038"/>
            <a:ext cx="10896000" cy="4212000"/>
          </a:xfrm>
          <a:prstGeom prst="rect">
            <a:avLst/>
          </a:prstGeom>
          <a:noFill/>
          <a:ln w="9525">
            <a:noFill/>
            <a:miter lim="800000"/>
            <a:headEnd/>
            <a:tailEnd/>
          </a:ln>
        </p:spPr>
        <p:txBody>
          <a:bodyPr vert="horz" wrap="square" lIns="90000" tIns="45720" rIns="9000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3076" name="Picture 4" descr="logonew"/>
          <p:cNvPicPr>
            <a:picLocks noChangeAspect="1" noChangeArrowheads="1"/>
          </p:cNvPicPr>
          <p:nvPr/>
        </p:nvPicPr>
        <p:blipFill>
          <a:blip r:embed="rId5" cstate="print"/>
          <a:srcRect/>
          <a:stretch>
            <a:fillRect/>
          </a:stretch>
        </p:blipFill>
        <p:spPr bwMode="auto">
          <a:xfrm>
            <a:off x="9652000" y="5929318"/>
            <a:ext cx="2032000" cy="490537"/>
          </a:xfrm>
          <a:prstGeom prst="rect">
            <a:avLst/>
          </a:prstGeom>
          <a:noFill/>
          <a:ln w="9525">
            <a:noFill/>
            <a:miter lim="800000"/>
            <a:headEnd/>
            <a:tailEnd/>
          </a:ln>
        </p:spPr>
      </p:pic>
      <p:sp>
        <p:nvSpPr>
          <p:cNvPr id="115717" name="Rectangle 5"/>
          <p:cNvSpPr>
            <a:spLocks/>
          </p:cNvSpPr>
          <p:nvPr/>
        </p:nvSpPr>
        <p:spPr bwMode="auto">
          <a:xfrm>
            <a:off x="0" y="717509"/>
            <a:ext cx="2370886" cy="60366"/>
          </a:xfrm>
          <a:prstGeom prst="rect">
            <a:avLst/>
          </a:prstGeom>
          <a:solidFill>
            <a:srgbClr val="FF0000"/>
          </a:solidFill>
          <a:ln w="25400">
            <a:noFill/>
            <a:miter lim="800000"/>
            <a:headEnd/>
            <a:tailEnd/>
          </a:ln>
          <a:effectLst/>
        </p:spPr>
        <p:txBody>
          <a:bodyPr wrap="none" anchor="ctr"/>
          <a:lstStyle/>
          <a:p>
            <a:pPr>
              <a:defRPr/>
            </a:pPr>
            <a:endParaRPr lang="zh-CN" altLang="en-US" sz="1800">
              <a:solidFill>
                <a:prstClr val="black"/>
              </a:solidFill>
            </a:endParaRPr>
          </a:p>
        </p:txBody>
      </p:sp>
      <p:sp>
        <p:nvSpPr>
          <p:cNvPr id="115718" name="Rectangle 6"/>
          <p:cNvSpPr>
            <a:spLocks/>
          </p:cNvSpPr>
          <p:nvPr/>
        </p:nvSpPr>
        <p:spPr bwMode="auto">
          <a:xfrm>
            <a:off x="1210733" y="717509"/>
            <a:ext cx="1185444" cy="60366"/>
          </a:xfrm>
          <a:prstGeom prst="rect">
            <a:avLst/>
          </a:prstGeom>
          <a:solidFill>
            <a:srgbClr val="0000FF"/>
          </a:solidFill>
          <a:ln w="25400">
            <a:noFill/>
            <a:miter lim="800000"/>
            <a:headEnd/>
            <a:tailEnd/>
          </a:ln>
          <a:effectLst/>
        </p:spPr>
        <p:txBody>
          <a:bodyPr wrap="none" anchor="ctr"/>
          <a:lstStyle/>
          <a:p>
            <a:pPr>
              <a:defRPr/>
            </a:pPr>
            <a:endParaRPr lang="zh-CN" altLang="en-US" sz="1800">
              <a:solidFill>
                <a:prstClr val="black"/>
              </a:solidFill>
            </a:endParaRPr>
          </a:p>
        </p:txBody>
      </p:sp>
      <p:sp>
        <p:nvSpPr>
          <p:cNvPr id="3079" name="Rectangle 7"/>
          <p:cNvSpPr>
            <a:spLocks noGrp="1" noChangeArrowheads="1"/>
          </p:cNvSpPr>
          <p:nvPr>
            <p:ph type="title"/>
          </p:nvPr>
        </p:nvSpPr>
        <p:spPr bwMode="auto">
          <a:xfrm>
            <a:off x="0" y="0"/>
            <a:ext cx="109728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885022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Lst>
  <p:transition>
    <p:wipe dir="d"/>
  </p:transition>
  <p:txStyles>
    <p:title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Verdana" pitchFamily="34" charset="0"/>
          <a:ea typeface="黑体" pitchFamily="2" charset="-122"/>
        </a:defRPr>
      </a:lvl2pPr>
      <a:lvl3pPr algn="l" rtl="0" eaLnBrk="1" fontAlgn="base" hangingPunct="1">
        <a:spcBef>
          <a:spcPct val="0"/>
        </a:spcBef>
        <a:spcAft>
          <a:spcPct val="0"/>
        </a:spcAft>
        <a:defRPr sz="2800" b="1">
          <a:solidFill>
            <a:schemeClr val="tx1"/>
          </a:solidFill>
          <a:latin typeface="Verdana" pitchFamily="34" charset="0"/>
          <a:ea typeface="黑体" pitchFamily="2" charset="-122"/>
        </a:defRPr>
      </a:lvl3pPr>
      <a:lvl4pPr algn="l" rtl="0" eaLnBrk="1" fontAlgn="base" hangingPunct="1">
        <a:spcBef>
          <a:spcPct val="0"/>
        </a:spcBef>
        <a:spcAft>
          <a:spcPct val="0"/>
        </a:spcAft>
        <a:defRPr sz="2800" b="1">
          <a:solidFill>
            <a:schemeClr val="tx1"/>
          </a:solidFill>
          <a:latin typeface="Verdana" pitchFamily="34" charset="0"/>
          <a:ea typeface="黑体" pitchFamily="2" charset="-122"/>
        </a:defRPr>
      </a:lvl4pPr>
      <a:lvl5pPr algn="l" rtl="0" eaLnBrk="1" fontAlgn="base" hangingPunct="1">
        <a:spcBef>
          <a:spcPct val="0"/>
        </a:spcBef>
        <a:spcAft>
          <a:spcPct val="0"/>
        </a:spcAft>
        <a:defRPr sz="2800" b="1">
          <a:solidFill>
            <a:schemeClr val="tx1"/>
          </a:solidFill>
          <a:latin typeface="Verdana" pitchFamily="34" charset="0"/>
          <a:ea typeface="黑体" pitchFamily="2" charset="-122"/>
        </a:defRPr>
      </a:lvl5pPr>
      <a:lvl6pPr marL="457200" algn="l" rtl="0" eaLnBrk="1" fontAlgn="base" hangingPunct="1">
        <a:spcBef>
          <a:spcPct val="0"/>
        </a:spcBef>
        <a:spcAft>
          <a:spcPct val="0"/>
        </a:spcAft>
        <a:defRPr sz="2800" b="1">
          <a:solidFill>
            <a:schemeClr val="tx1"/>
          </a:solidFill>
          <a:latin typeface="Verdana" pitchFamily="34" charset="0"/>
          <a:ea typeface="黑体" pitchFamily="2" charset="-122"/>
        </a:defRPr>
      </a:lvl6pPr>
      <a:lvl7pPr marL="914400" algn="l" rtl="0" eaLnBrk="1" fontAlgn="base" hangingPunct="1">
        <a:spcBef>
          <a:spcPct val="0"/>
        </a:spcBef>
        <a:spcAft>
          <a:spcPct val="0"/>
        </a:spcAft>
        <a:defRPr sz="2800" b="1">
          <a:solidFill>
            <a:schemeClr val="tx1"/>
          </a:solidFill>
          <a:latin typeface="Verdana" pitchFamily="34" charset="0"/>
          <a:ea typeface="黑体" pitchFamily="2" charset="-122"/>
        </a:defRPr>
      </a:lvl7pPr>
      <a:lvl8pPr marL="1371600" algn="l" rtl="0" eaLnBrk="1" fontAlgn="base" hangingPunct="1">
        <a:spcBef>
          <a:spcPct val="0"/>
        </a:spcBef>
        <a:spcAft>
          <a:spcPct val="0"/>
        </a:spcAft>
        <a:defRPr sz="2800" b="1">
          <a:solidFill>
            <a:schemeClr val="tx1"/>
          </a:solidFill>
          <a:latin typeface="Verdana" pitchFamily="34" charset="0"/>
          <a:ea typeface="黑体" pitchFamily="2" charset="-122"/>
        </a:defRPr>
      </a:lvl8pPr>
      <a:lvl9pPr marL="1828800" algn="l" rtl="0" eaLnBrk="1" fontAlgn="base" hangingPunct="1">
        <a:spcBef>
          <a:spcPct val="0"/>
        </a:spcBef>
        <a:spcAft>
          <a:spcPct val="0"/>
        </a:spcAft>
        <a:defRPr sz="2800" b="1">
          <a:solidFill>
            <a:schemeClr val="tx1"/>
          </a:solidFill>
          <a:latin typeface="Verdana" pitchFamily="34" charset="0"/>
          <a:ea typeface="黑体" pitchFamily="2" charset="-122"/>
        </a:defRPr>
      </a:lvl9pPr>
    </p:titleStyle>
    <p:bodyStyle>
      <a:lvl1pPr marL="0" indent="0" algn="l" rtl="0" eaLnBrk="1" fontAlgn="base" hangingPunct="1">
        <a:lnSpc>
          <a:spcPct val="100000"/>
        </a:lnSpc>
        <a:spcBef>
          <a:spcPts val="0"/>
        </a:spcBef>
        <a:spcAft>
          <a:spcPts val="0"/>
        </a:spcAft>
        <a:buClr>
          <a:srgbClr val="2318DE"/>
        </a:buClr>
        <a:buSzPct val="150000"/>
        <a:buFont typeface="Wingdings" pitchFamily="2" charset="2"/>
        <a:buNone/>
        <a:tabLst/>
        <a:defRPr sz="2400">
          <a:solidFill>
            <a:schemeClr val="tx1"/>
          </a:solidFill>
          <a:latin typeface="Microsoft YaHei" panose="020B0503020204020204" pitchFamily="34" charset="-122"/>
          <a:ea typeface="Microsoft YaHei" panose="020B0503020204020204" pitchFamily="34" charset="-122"/>
          <a:cs typeface="+mn-cs"/>
        </a:defRPr>
      </a:lvl1pPr>
      <a:lvl2pPr marL="457200" indent="0" algn="l" rtl="0" eaLnBrk="1" fontAlgn="base" hangingPunct="1">
        <a:lnSpc>
          <a:spcPct val="100000"/>
        </a:lnSpc>
        <a:spcBef>
          <a:spcPts val="0"/>
        </a:spcBef>
        <a:spcAft>
          <a:spcPts val="0"/>
        </a:spcAft>
        <a:buClr>
          <a:srgbClr val="2318DE"/>
        </a:buClr>
        <a:buSzPct val="150000"/>
        <a:buFont typeface="Wingdings" pitchFamily="2" charset="2"/>
        <a:buNone/>
        <a:tabLst/>
        <a:defRPr sz="2000" b="0">
          <a:solidFill>
            <a:schemeClr val="tx1"/>
          </a:solidFill>
          <a:latin typeface="Microsoft YaHei" panose="020B0503020204020204" pitchFamily="34" charset="-122"/>
          <a:ea typeface="Microsoft YaHei" panose="020B0503020204020204" pitchFamily="34" charset="-122"/>
        </a:defRPr>
      </a:lvl2pPr>
      <a:lvl3pPr marL="914400" indent="0" algn="l" rtl="0" eaLnBrk="1" fontAlgn="base" hangingPunct="1">
        <a:lnSpc>
          <a:spcPct val="100000"/>
        </a:lnSpc>
        <a:spcBef>
          <a:spcPts val="0"/>
        </a:spcBef>
        <a:spcAft>
          <a:spcPts val="0"/>
        </a:spcAft>
        <a:buClr>
          <a:srgbClr val="2318DE"/>
        </a:buClr>
        <a:buSzPct val="150000"/>
        <a:buFont typeface="Arial" panose="020B0604020202020204" pitchFamily="34" charset="0"/>
        <a:buNone/>
        <a:defRPr sz="1800" b="0">
          <a:solidFill>
            <a:schemeClr val="tx1"/>
          </a:solidFill>
          <a:latin typeface="Microsoft YaHei" panose="020B0503020204020204" pitchFamily="34" charset="-122"/>
          <a:ea typeface="Microsoft YaHei" panose="020B0503020204020204" pitchFamily="34" charset="-122"/>
        </a:defRPr>
      </a:lvl3pPr>
      <a:lvl4pPr marL="1371600" indent="0" algn="l" rtl="0" eaLnBrk="1" fontAlgn="base" hangingPunct="1">
        <a:lnSpc>
          <a:spcPct val="100000"/>
        </a:lnSpc>
        <a:spcBef>
          <a:spcPts val="0"/>
        </a:spcBef>
        <a:spcAft>
          <a:spcPts val="0"/>
        </a:spcAft>
        <a:buClr>
          <a:srgbClr val="2318DE"/>
        </a:buClr>
        <a:buSzPct val="150000"/>
        <a:buNone/>
        <a:defRPr sz="1600" b="0">
          <a:solidFill>
            <a:schemeClr val="tx1"/>
          </a:solidFill>
          <a:latin typeface="Microsoft YaHei" panose="020B0503020204020204" pitchFamily="34" charset="-122"/>
          <a:ea typeface="Microsoft YaHei" panose="020B0503020204020204" pitchFamily="34" charset="-122"/>
        </a:defRPr>
      </a:lvl4pPr>
      <a:lvl5pPr marL="1828800" indent="0" algn="l" rtl="0" eaLnBrk="1" fontAlgn="base" hangingPunct="1">
        <a:lnSpc>
          <a:spcPct val="100000"/>
        </a:lnSpc>
        <a:spcBef>
          <a:spcPts val="0"/>
        </a:spcBef>
        <a:spcAft>
          <a:spcPts val="0"/>
        </a:spcAft>
        <a:buClr>
          <a:srgbClr val="2318DE"/>
        </a:buClr>
        <a:buSzPct val="150000"/>
        <a:buFont typeface="Wingdings" pitchFamily="2" charset="2"/>
        <a:buNone/>
        <a:defRPr lang="zh-CN" altLang="en-US" sz="1400" b="0" dirty="0" smtClean="0">
          <a:solidFill>
            <a:schemeClr val="tx1"/>
          </a:solidFill>
          <a:latin typeface="Microsoft YaHei" panose="020B0503020204020204" pitchFamily="34" charset="-122"/>
          <a:ea typeface="Microsoft YaHei" panose="020B0503020204020204" pitchFamily="34" charset="-122"/>
        </a:defRPr>
      </a:lvl5pPr>
      <a:lvl6pPr marL="25146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6pPr>
      <a:lvl7pPr marL="29718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7pPr>
      <a:lvl8pPr marL="34290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8pPr>
      <a:lvl9pPr marL="38862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7.tif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568" y="3004575"/>
            <a:ext cx="7848872" cy="707886"/>
          </a:xfrm>
          <a:prstGeom prst="rect">
            <a:avLst/>
          </a:prstGeom>
          <a:noFill/>
        </p:spPr>
        <p:txBody>
          <a:bodyPr wrap="square" rtlCol="0">
            <a:spAutoFit/>
          </a:bodyPr>
          <a:lstStyle/>
          <a:p>
            <a:pPr algn="ctr"/>
            <a:r>
              <a:rPr lang="en-US" altLang="zh-CN" sz="4000" dirty="0">
                <a:solidFill>
                  <a:prstClr val="black"/>
                </a:solidFill>
                <a:latin typeface="微软雅黑" pitchFamily="34" charset="-122"/>
                <a:ea typeface="微软雅黑" pitchFamily="34" charset="-122"/>
              </a:rPr>
              <a:t>Feedas</a:t>
            </a:r>
            <a:r>
              <a:rPr lang="zh-CN" altLang="en-US" sz="4000" dirty="0">
                <a:solidFill>
                  <a:prstClr val="black"/>
                </a:solidFill>
                <a:latin typeface="微软雅黑" pitchFamily="34" charset="-122"/>
                <a:ea typeface="微软雅黑" pitchFamily="34" charset="-122"/>
              </a:rPr>
              <a:t>串讲</a:t>
            </a:r>
            <a:endParaRPr lang="en-US" altLang="zh-CN" sz="4000" dirty="0">
              <a:solidFill>
                <a:prstClr val="black"/>
              </a:solidFill>
              <a:latin typeface="微软雅黑" pitchFamily="34" charset="-122"/>
              <a:ea typeface="微软雅黑" pitchFamily="34" charset="-122"/>
            </a:endParaRPr>
          </a:p>
        </p:txBody>
      </p:sp>
      <p:sp>
        <p:nvSpPr>
          <p:cNvPr id="3" name="TextBox 2"/>
          <p:cNvSpPr txBox="1"/>
          <p:nvPr/>
        </p:nvSpPr>
        <p:spPr>
          <a:xfrm>
            <a:off x="2207568" y="4291551"/>
            <a:ext cx="7848872" cy="1569660"/>
          </a:xfrm>
          <a:prstGeom prst="rect">
            <a:avLst/>
          </a:prstGeom>
          <a:noFill/>
        </p:spPr>
        <p:txBody>
          <a:bodyPr wrap="square" rtlCol="0">
            <a:spAutoFit/>
          </a:bodyPr>
          <a:lstStyle/>
          <a:p>
            <a:pPr algn="ctr"/>
            <a:endParaRPr lang="en-US" altLang="zh-CN" sz="2400" dirty="0">
              <a:solidFill>
                <a:prstClr val="black"/>
              </a:solidFill>
            </a:endParaRPr>
          </a:p>
          <a:p>
            <a:pPr algn="ctr"/>
            <a:r>
              <a:rPr lang="zh-CN" altLang="en-US" sz="2400" dirty="0">
                <a:solidFill>
                  <a:prstClr val="black"/>
                </a:solidFill>
              </a:rPr>
              <a:t>高源</a:t>
            </a:r>
            <a:endParaRPr lang="en-US" altLang="zh-CN" sz="2400" dirty="0">
              <a:solidFill>
                <a:prstClr val="black"/>
              </a:solidFill>
            </a:endParaRPr>
          </a:p>
          <a:p>
            <a:pPr algn="ctr"/>
            <a:r>
              <a:rPr lang="en-US" altLang="zh-CN" sz="2400" dirty="0">
                <a:solidFill>
                  <a:prstClr val="black"/>
                </a:solidFill>
                <a:latin typeface="Arial" panose="020B0604020202020204" pitchFamily="34" charset="0"/>
                <a:cs typeface="Arial" panose="020B0604020202020204" pitchFamily="34" charset="0"/>
              </a:rPr>
              <a:t>2021.03.18</a:t>
            </a:r>
          </a:p>
          <a:p>
            <a:pPr algn="ctr"/>
            <a:endParaRPr lang="zh-CN" altLang="en-US" sz="2400" dirty="0">
              <a:solidFill>
                <a:prstClr val="black"/>
              </a:solidFill>
            </a:endParaRPr>
          </a:p>
        </p:txBody>
      </p:sp>
    </p:spTree>
    <p:extLst>
      <p:ext uri="{BB962C8B-B14F-4D97-AF65-F5344CB8AC3E}">
        <p14:creationId xmlns:p14="http://schemas.microsoft.com/office/powerpoint/2010/main" val="1716361654"/>
      </p:ext>
    </p:extLst>
  </p:cSld>
  <p:clrMapOvr>
    <a:masterClrMapping/>
  </p:clrMapOvr>
  <p:transition advTm="131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F7576F5-A6F7-494E-B7E2-87C507426E4E}"/>
              </a:ext>
            </a:extLst>
          </p:cNvPr>
          <p:cNvSpPr>
            <a:spLocks noGrp="1"/>
          </p:cNvSpPr>
          <p:nvPr>
            <p:ph type="title"/>
          </p:nvPr>
        </p:nvSpPr>
        <p:spPr>
          <a:xfrm>
            <a:off x="0" y="13927"/>
            <a:ext cx="10972800" cy="777875"/>
          </a:xfrm>
        </p:spPr>
        <p:txBody>
          <a:bodyPr/>
          <a:lstStyle/>
          <a:p>
            <a:r>
              <a:rPr kumimoji="1" lang="en-US" altLang="zh-CN" dirty="0" err="1"/>
              <a:t>Feedas</a:t>
            </a:r>
            <a:r>
              <a:rPr kumimoji="1" lang="zh-CN" altLang="en-US" dirty="0"/>
              <a:t>模块</a:t>
            </a:r>
          </a:p>
        </p:txBody>
      </p:sp>
      <p:sp>
        <p:nvSpPr>
          <p:cNvPr id="111" name="文本框 110">
            <a:extLst>
              <a:ext uri="{FF2B5EF4-FFF2-40B4-BE49-F238E27FC236}">
                <a16:creationId xmlns:a16="http://schemas.microsoft.com/office/drawing/2014/main" id="{BE9ECD75-25EB-8448-B87B-A8A7EBA6174D}"/>
              </a:ext>
            </a:extLst>
          </p:cNvPr>
          <p:cNvSpPr txBox="1"/>
          <p:nvPr/>
        </p:nvSpPr>
        <p:spPr>
          <a:xfrm>
            <a:off x="1734514" y="1105233"/>
            <a:ext cx="3723444" cy="348699"/>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初始化</a:t>
            </a: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&amp;</a:t>
            </a: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解析请求</a:t>
            </a:r>
          </a:p>
        </p:txBody>
      </p:sp>
      <p:sp>
        <p:nvSpPr>
          <p:cNvPr id="112" name="文本框 111">
            <a:extLst>
              <a:ext uri="{FF2B5EF4-FFF2-40B4-BE49-F238E27FC236}">
                <a16:creationId xmlns:a16="http://schemas.microsoft.com/office/drawing/2014/main" id="{EE56A48E-1265-3B41-B674-AD2219CD5601}"/>
              </a:ext>
            </a:extLst>
          </p:cNvPr>
          <p:cNvSpPr txBox="1"/>
          <p:nvPr/>
        </p:nvSpPr>
        <p:spPr>
          <a:xfrm>
            <a:off x="5911602" y="1115380"/>
            <a:ext cx="1655999" cy="338554"/>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用户信息获取</a:t>
            </a:r>
          </a:p>
        </p:txBody>
      </p:sp>
      <p:sp>
        <p:nvSpPr>
          <p:cNvPr id="113" name="文本框 112">
            <a:extLst>
              <a:ext uri="{FF2B5EF4-FFF2-40B4-BE49-F238E27FC236}">
                <a16:creationId xmlns:a16="http://schemas.microsoft.com/office/drawing/2014/main" id="{3C6737C0-4B4F-E54A-BABD-D6252E93FC9D}"/>
              </a:ext>
            </a:extLst>
          </p:cNvPr>
          <p:cNvSpPr txBox="1"/>
          <p:nvPr/>
        </p:nvSpPr>
        <p:spPr>
          <a:xfrm>
            <a:off x="8020383" y="1105234"/>
            <a:ext cx="1620000" cy="338554"/>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触发准备</a:t>
            </a:r>
          </a:p>
        </p:txBody>
      </p:sp>
      <p:sp>
        <p:nvSpPr>
          <p:cNvPr id="114" name="文本框 113">
            <a:extLst>
              <a:ext uri="{FF2B5EF4-FFF2-40B4-BE49-F238E27FC236}">
                <a16:creationId xmlns:a16="http://schemas.microsoft.com/office/drawing/2014/main" id="{90CCFC95-5165-8848-B380-1BA408106032}"/>
              </a:ext>
            </a:extLst>
          </p:cNvPr>
          <p:cNvSpPr txBox="1"/>
          <p:nvPr/>
        </p:nvSpPr>
        <p:spPr>
          <a:xfrm>
            <a:off x="9365119" y="4296931"/>
            <a:ext cx="1600533" cy="338554"/>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广告触发</a:t>
            </a:r>
          </a:p>
        </p:txBody>
      </p:sp>
      <p:sp>
        <p:nvSpPr>
          <p:cNvPr id="115" name="文本框 114">
            <a:extLst>
              <a:ext uri="{FF2B5EF4-FFF2-40B4-BE49-F238E27FC236}">
                <a16:creationId xmlns:a16="http://schemas.microsoft.com/office/drawing/2014/main" id="{3DBA63BF-16C0-C144-820C-B94F0DC6D632}"/>
              </a:ext>
            </a:extLst>
          </p:cNvPr>
          <p:cNvSpPr txBox="1"/>
          <p:nvPr/>
        </p:nvSpPr>
        <p:spPr>
          <a:xfrm>
            <a:off x="7271082" y="4296931"/>
            <a:ext cx="1625650" cy="338554"/>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物料优选</a:t>
            </a:r>
          </a:p>
        </p:txBody>
      </p:sp>
      <p:sp>
        <p:nvSpPr>
          <p:cNvPr id="116" name="文本框 115">
            <a:extLst>
              <a:ext uri="{FF2B5EF4-FFF2-40B4-BE49-F238E27FC236}">
                <a16:creationId xmlns:a16="http://schemas.microsoft.com/office/drawing/2014/main" id="{6F757FE4-3419-304F-A933-15394A6D8677}"/>
              </a:ext>
            </a:extLst>
          </p:cNvPr>
          <p:cNvSpPr txBox="1"/>
          <p:nvPr/>
        </p:nvSpPr>
        <p:spPr>
          <a:xfrm>
            <a:off x="5182695" y="4297419"/>
            <a:ext cx="1620000" cy="338554"/>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机制策略</a:t>
            </a:r>
          </a:p>
        </p:txBody>
      </p:sp>
      <p:sp>
        <p:nvSpPr>
          <p:cNvPr id="117" name="文本框 116">
            <a:extLst>
              <a:ext uri="{FF2B5EF4-FFF2-40B4-BE49-F238E27FC236}">
                <a16:creationId xmlns:a16="http://schemas.microsoft.com/office/drawing/2014/main" id="{6FA8D089-46F6-D24B-8D03-1A8B75161420}"/>
              </a:ext>
            </a:extLst>
          </p:cNvPr>
          <p:cNvSpPr txBox="1"/>
          <p:nvPr/>
        </p:nvSpPr>
        <p:spPr>
          <a:xfrm>
            <a:off x="985214" y="4298165"/>
            <a:ext cx="3723444" cy="338554"/>
          </a:xfrm>
          <a:prstGeom prst="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后处理</a:t>
            </a: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&amp;</a:t>
            </a:r>
            <a:r>
              <a:rPr kumimoji="1" lang="zh-CN" altLang="en-US" sz="1600" dirty="0">
                <a:ln w="0"/>
                <a:solidFill>
                  <a:schemeClr val="tx1"/>
                </a:solidFill>
                <a:effectLst>
                  <a:outerShdw blurRad="38100" dist="19050" dir="2700000" algn="tl" rotWithShape="0">
                    <a:schemeClr val="dk1">
                      <a:alpha val="40000"/>
                    </a:schemeClr>
                  </a:outerShdw>
                </a:effectLst>
                <a:latin typeface="+mj-ea"/>
                <a:ea typeface="+mj-ea"/>
              </a:rPr>
              <a:t>结果返回</a:t>
            </a:r>
          </a:p>
        </p:txBody>
      </p:sp>
      <p:sp>
        <p:nvSpPr>
          <p:cNvPr id="23" name="文本框 22">
            <a:extLst>
              <a:ext uri="{FF2B5EF4-FFF2-40B4-BE49-F238E27FC236}">
                <a16:creationId xmlns:a16="http://schemas.microsoft.com/office/drawing/2014/main" id="{0FAE62C4-077B-2B4D-8441-56A92AD3EFA0}"/>
              </a:ext>
            </a:extLst>
          </p:cNvPr>
          <p:cNvSpPr txBox="1"/>
          <p:nvPr/>
        </p:nvSpPr>
        <p:spPr>
          <a:xfrm>
            <a:off x="1734514" y="1598836"/>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phase1</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29" name="文本框 28">
            <a:extLst>
              <a:ext uri="{FF2B5EF4-FFF2-40B4-BE49-F238E27FC236}">
                <a16:creationId xmlns:a16="http://schemas.microsoft.com/office/drawing/2014/main" id="{8B2A876C-A472-C743-BA7A-7BEC8BC14D6D}"/>
              </a:ext>
            </a:extLst>
          </p:cNvPr>
          <p:cNvSpPr txBox="1"/>
          <p:nvPr/>
        </p:nvSpPr>
        <p:spPr>
          <a:xfrm>
            <a:off x="8026032" y="1598089"/>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phase4</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30" name="文本框 29">
            <a:extLst>
              <a:ext uri="{FF2B5EF4-FFF2-40B4-BE49-F238E27FC236}">
                <a16:creationId xmlns:a16="http://schemas.microsoft.com/office/drawing/2014/main" id="{86CE712F-4E8A-5642-9B8B-7C14C2367CD6}"/>
              </a:ext>
            </a:extLst>
          </p:cNvPr>
          <p:cNvSpPr txBox="1"/>
          <p:nvPr/>
        </p:nvSpPr>
        <p:spPr>
          <a:xfrm>
            <a:off x="5931995" y="1598089"/>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phase3</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31" name="文本框 30">
            <a:extLst>
              <a:ext uri="{FF2B5EF4-FFF2-40B4-BE49-F238E27FC236}">
                <a16:creationId xmlns:a16="http://schemas.microsoft.com/office/drawing/2014/main" id="{FFAB20C9-5632-A34A-AD86-135CE41181CD}"/>
              </a:ext>
            </a:extLst>
          </p:cNvPr>
          <p:cNvSpPr txBox="1"/>
          <p:nvPr/>
        </p:nvSpPr>
        <p:spPr>
          <a:xfrm>
            <a:off x="3837958" y="1598836"/>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phase2</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32" name="文本框 31">
            <a:extLst>
              <a:ext uri="{FF2B5EF4-FFF2-40B4-BE49-F238E27FC236}">
                <a16:creationId xmlns:a16="http://schemas.microsoft.com/office/drawing/2014/main" id="{290B56A3-634E-0846-A14B-44399B476786}"/>
              </a:ext>
            </a:extLst>
          </p:cNvPr>
          <p:cNvSpPr txBox="1"/>
          <p:nvPr/>
        </p:nvSpPr>
        <p:spPr>
          <a:xfrm>
            <a:off x="985214" y="4720067"/>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phase9</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33" name="文本框 32">
            <a:extLst>
              <a:ext uri="{FF2B5EF4-FFF2-40B4-BE49-F238E27FC236}">
                <a16:creationId xmlns:a16="http://schemas.microsoft.com/office/drawing/2014/main" id="{0F371640-324D-9E4F-9F5C-BF186A467CE1}"/>
              </a:ext>
            </a:extLst>
          </p:cNvPr>
          <p:cNvSpPr txBox="1"/>
          <p:nvPr/>
        </p:nvSpPr>
        <p:spPr>
          <a:xfrm>
            <a:off x="9370769" y="4719320"/>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phase5</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34" name="文本框 33">
            <a:extLst>
              <a:ext uri="{FF2B5EF4-FFF2-40B4-BE49-F238E27FC236}">
                <a16:creationId xmlns:a16="http://schemas.microsoft.com/office/drawing/2014/main" id="{756A4BB3-CD89-5847-AA04-B52F35183434}"/>
              </a:ext>
            </a:extLst>
          </p:cNvPr>
          <p:cNvSpPr txBox="1"/>
          <p:nvPr/>
        </p:nvSpPr>
        <p:spPr>
          <a:xfrm>
            <a:off x="7276732" y="4719320"/>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phase6</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35" name="文本框 34">
            <a:extLst>
              <a:ext uri="{FF2B5EF4-FFF2-40B4-BE49-F238E27FC236}">
                <a16:creationId xmlns:a16="http://schemas.microsoft.com/office/drawing/2014/main" id="{7526E32D-AFBA-2F4E-8924-3CF56DE918FD}"/>
              </a:ext>
            </a:extLst>
          </p:cNvPr>
          <p:cNvSpPr txBox="1"/>
          <p:nvPr/>
        </p:nvSpPr>
        <p:spPr>
          <a:xfrm>
            <a:off x="5182695" y="4719320"/>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phase7</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36" name="文本框 35">
            <a:extLst>
              <a:ext uri="{FF2B5EF4-FFF2-40B4-BE49-F238E27FC236}">
                <a16:creationId xmlns:a16="http://schemas.microsoft.com/office/drawing/2014/main" id="{22981D7B-EDE7-394E-963C-48F6A21D099D}"/>
              </a:ext>
            </a:extLst>
          </p:cNvPr>
          <p:cNvSpPr txBox="1"/>
          <p:nvPr/>
        </p:nvSpPr>
        <p:spPr>
          <a:xfrm>
            <a:off x="3088658" y="4720067"/>
            <a:ext cx="1620000" cy="338554"/>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1">
            <a:spAutoFit/>
          </a:bodyPr>
          <a:lstStyle/>
          <a:p>
            <a:pPr algn="ctr"/>
            <a:r>
              <a:rPr kumimoji="1" lang="en-US" altLang="zh-CN" sz="1600" dirty="0">
                <a:ln w="0"/>
                <a:solidFill>
                  <a:schemeClr val="tx1"/>
                </a:solidFill>
                <a:effectLst>
                  <a:outerShdw blurRad="38100" dist="19050" dir="2700000" algn="tl" rotWithShape="0">
                    <a:schemeClr val="dk1">
                      <a:alpha val="40000"/>
                    </a:schemeClr>
                  </a:outerShdw>
                </a:effectLst>
                <a:latin typeface="+mj-ea"/>
                <a:ea typeface="+mj-ea"/>
              </a:rPr>
              <a:t>phase8</a:t>
            </a:r>
            <a:endParaRPr kumimoji="1" lang="zh-CN" altLang="en-US" sz="1600" dirty="0">
              <a:ln w="0"/>
              <a:solidFill>
                <a:schemeClr val="tx1"/>
              </a:solidFill>
              <a:effectLst>
                <a:outerShdw blurRad="38100" dist="19050" dir="2700000" algn="tl" rotWithShape="0">
                  <a:schemeClr val="dk1">
                    <a:alpha val="40000"/>
                  </a:schemeClr>
                </a:outerShdw>
              </a:effectLst>
              <a:latin typeface="+mj-ea"/>
              <a:ea typeface="+mj-ea"/>
            </a:endParaRPr>
          </a:p>
        </p:txBody>
      </p:sp>
      <p:cxnSp>
        <p:nvCxnSpPr>
          <p:cNvPr id="3" name="直线箭头连接符 2">
            <a:extLst>
              <a:ext uri="{FF2B5EF4-FFF2-40B4-BE49-F238E27FC236}">
                <a16:creationId xmlns:a16="http://schemas.microsoft.com/office/drawing/2014/main" id="{033B43DC-DE49-7143-9234-8C2717E295B1}"/>
              </a:ext>
            </a:extLst>
          </p:cNvPr>
          <p:cNvCxnSpPr>
            <a:cxnSpLocks/>
            <a:endCxn id="31" idx="1"/>
          </p:cNvCxnSpPr>
          <p:nvPr/>
        </p:nvCxnSpPr>
        <p:spPr bwMode="auto">
          <a:xfrm flipV="1">
            <a:off x="3379631" y="1768113"/>
            <a:ext cx="458327" cy="8386"/>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6" name="直线箭头连接符 5">
            <a:extLst>
              <a:ext uri="{FF2B5EF4-FFF2-40B4-BE49-F238E27FC236}">
                <a16:creationId xmlns:a16="http://schemas.microsoft.com/office/drawing/2014/main" id="{A813D6CB-6F11-9149-9213-EA5E9463ED31}"/>
              </a:ext>
            </a:extLst>
          </p:cNvPr>
          <p:cNvCxnSpPr>
            <a:cxnSpLocks/>
            <a:stCxn id="31" idx="3"/>
            <a:endCxn id="30" idx="1"/>
          </p:cNvCxnSpPr>
          <p:nvPr/>
        </p:nvCxnSpPr>
        <p:spPr bwMode="auto">
          <a:xfrm flipV="1">
            <a:off x="5457958" y="1767366"/>
            <a:ext cx="474037" cy="747"/>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10" name="直线箭头连接符 9">
            <a:extLst>
              <a:ext uri="{FF2B5EF4-FFF2-40B4-BE49-F238E27FC236}">
                <a16:creationId xmlns:a16="http://schemas.microsoft.com/office/drawing/2014/main" id="{D9963B9B-5AF8-1246-9F70-89E1F84ECCB4}"/>
              </a:ext>
            </a:extLst>
          </p:cNvPr>
          <p:cNvCxnSpPr>
            <a:cxnSpLocks/>
            <a:stCxn id="30" idx="3"/>
            <a:endCxn id="29" idx="1"/>
          </p:cNvCxnSpPr>
          <p:nvPr/>
        </p:nvCxnSpPr>
        <p:spPr bwMode="auto">
          <a:xfrm>
            <a:off x="7551995" y="1767366"/>
            <a:ext cx="474037" cy="0"/>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16" name="肘形连接符 15">
            <a:extLst>
              <a:ext uri="{FF2B5EF4-FFF2-40B4-BE49-F238E27FC236}">
                <a16:creationId xmlns:a16="http://schemas.microsoft.com/office/drawing/2014/main" id="{A9BB3848-A210-5A4B-9647-E6588A6C67F8}"/>
              </a:ext>
            </a:extLst>
          </p:cNvPr>
          <p:cNvCxnSpPr>
            <a:cxnSpLocks/>
            <a:stCxn id="29" idx="3"/>
            <a:endCxn id="33" idx="3"/>
          </p:cNvCxnSpPr>
          <p:nvPr/>
        </p:nvCxnSpPr>
        <p:spPr bwMode="auto">
          <a:xfrm>
            <a:off x="9646032" y="1767366"/>
            <a:ext cx="1344737" cy="3121231"/>
          </a:xfrm>
          <a:prstGeom prst="bentConnector3">
            <a:avLst>
              <a:gd name="adj1" fmla="val 117000"/>
            </a:avLst>
          </a:prstGeom>
          <a:solidFill>
            <a:srgbClr val="FFFF99"/>
          </a:solidFill>
          <a:ln w="9525" cap="flat" cmpd="sng" algn="ctr">
            <a:solidFill>
              <a:schemeClr val="tx1"/>
            </a:solidFill>
            <a:prstDash val="solid"/>
            <a:round/>
            <a:headEnd type="none" w="med" len="med"/>
            <a:tailEnd type="triangle"/>
          </a:ln>
          <a:effectLst/>
        </p:spPr>
      </p:cxnSp>
      <p:cxnSp>
        <p:nvCxnSpPr>
          <p:cNvPr id="18" name="直线箭头连接符 17">
            <a:extLst>
              <a:ext uri="{FF2B5EF4-FFF2-40B4-BE49-F238E27FC236}">
                <a16:creationId xmlns:a16="http://schemas.microsoft.com/office/drawing/2014/main" id="{B7D249BD-10FB-A042-90B5-AE5CBB58E631}"/>
              </a:ext>
            </a:extLst>
          </p:cNvPr>
          <p:cNvCxnSpPr>
            <a:stCxn id="33" idx="1"/>
            <a:endCxn id="34" idx="3"/>
          </p:cNvCxnSpPr>
          <p:nvPr/>
        </p:nvCxnSpPr>
        <p:spPr bwMode="auto">
          <a:xfrm flipH="1">
            <a:off x="8896732" y="4888597"/>
            <a:ext cx="474037" cy="0"/>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0" name="直线箭头连接符 19">
            <a:extLst>
              <a:ext uri="{FF2B5EF4-FFF2-40B4-BE49-F238E27FC236}">
                <a16:creationId xmlns:a16="http://schemas.microsoft.com/office/drawing/2014/main" id="{A33B3DB1-C3D6-064D-93CF-17F952668367}"/>
              </a:ext>
            </a:extLst>
          </p:cNvPr>
          <p:cNvCxnSpPr>
            <a:stCxn id="34" idx="1"/>
            <a:endCxn id="35" idx="3"/>
          </p:cNvCxnSpPr>
          <p:nvPr/>
        </p:nvCxnSpPr>
        <p:spPr bwMode="auto">
          <a:xfrm flipH="1">
            <a:off x="6802695" y="4888597"/>
            <a:ext cx="474037" cy="0"/>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2" name="直线箭头连接符 21">
            <a:extLst>
              <a:ext uri="{FF2B5EF4-FFF2-40B4-BE49-F238E27FC236}">
                <a16:creationId xmlns:a16="http://schemas.microsoft.com/office/drawing/2014/main" id="{0B0A2C43-DEE0-A14B-A791-1910F309B347}"/>
              </a:ext>
            </a:extLst>
          </p:cNvPr>
          <p:cNvCxnSpPr>
            <a:stCxn id="35" idx="1"/>
            <a:endCxn id="36" idx="3"/>
          </p:cNvCxnSpPr>
          <p:nvPr/>
        </p:nvCxnSpPr>
        <p:spPr bwMode="auto">
          <a:xfrm flipH="1">
            <a:off x="4708658" y="4888597"/>
            <a:ext cx="474037" cy="747"/>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38" name="直线箭头连接符 37">
            <a:extLst>
              <a:ext uri="{FF2B5EF4-FFF2-40B4-BE49-F238E27FC236}">
                <a16:creationId xmlns:a16="http://schemas.microsoft.com/office/drawing/2014/main" id="{3C0C8D91-7DB4-DD42-B833-FD5737AB21D5}"/>
              </a:ext>
            </a:extLst>
          </p:cNvPr>
          <p:cNvCxnSpPr>
            <a:endCxn id="32" idx="3"/>
          </p:cNvCxnSpPr>
          <p:nvPr/>
        </p:nvCxnSpPr>
        <p:spPr bwMode="auto">
          <a:xfrm flipH="1">
            <a:off x="2605214" y="4888597"/>
            <a:ext cx="470744" cy="747"/>
          </a:xfrm>
          <a:prstGeom prst="straightConnector1">
            <a:avLst/>
          </a:prstGeom>
          <a:solidFill>
            <a:srgbClr val="FFFF99"/>
          </a:solidFill>
          <a:ln w="9525" cap="flat" cmpd="sng" algn="ctr">
            <a:solidFill>
              <a:schemeClr val="tx1"/>
            </a:solidFill>
            <a:prstDash val="solid"/>
            <a:round/>
            <a:headEnd type="none" w="med" len="med"/>
            <a:tailEnd type="triangle"/>
          </a:ln>
          <a:effectLst/>
        </p:spPr>
      </p:cxnSp>
      <p:sp>
        <p:nvSpPr>
          <p:cNvPr id="58" name="文本框 57">
            <a:extLst>
              <a:ext uri="{FF2B5EF4-FFF2-40B4-BE49-F238E27FC236}">
                <a16:creationId xmlns:a16="http://schemas.microsoft.com/office/drawing/2014/main" id="{2EBA8881-C6CD-394C-BDC9-4A1729AF58F7}"/>
              </a:ext>
            </a:extLst>
          </p:cNvPr>
          <p:cNvSpPr txBox="1"/>
          <p:nvPr/>
        </p:nvSpPr>
        <p:spPr>
          <a:xfrm>
            <a:off x="1648954" y="2081546"/>
            <a:ext cx="1790311"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DataManagerModule</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61" name="文本框 60">
            <a:extLst>
              <a:ext uri="{FF2B5EF4-FFF2-40B4-BE49-F238E27FC236}">
                <a16:creationId xmlns:a16="http://schemas.microsoft.com/office/drawing/2014/main" id="{C85D8477-A45F-D541-88CE-9F83E2C5C617}"/>
              </a:ext>
            </a:extLst>
          </p:cNvPr>
          <p:cNvSpPr txBox="1"/>
          <p:nvPr/>
        </p:nvSpPr>
        <p:spPr>
          <a:xfrm>
            <a:off x="3848847" y="2081546"/>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ReqProcessModule</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63" name="文本框 62">
            <a:extLst>
              <a:ext uri="{FF2B5EF4-FFF2-40B4-BE49-F238E27FC236}">
                <a16:creationId xmlns:a16="http://schemas.microsoft.com/office/drawing/2014/main" id="{A8BE2C47-53A3-6C4A-87A7-DD975E41F791}"/>
              </a:ext>
            </a:extLst>
          </p:cNvPr>
          <p:cNvSpPr txBox="1"/>
          <p:nvPr/>
        </p:nvSpPr>
        <p:spPr>
          <a:xfrm>
            <a:off x="5914428" y="2081546"/>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UasPM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64" name="文本框 63">
            <a:extLst>
              <a:ext uri="{FF2B5EF4-FFF2-40B4-BE49-F238E27FC236}">
                <a16:creationId xmlns:a16="http://schemas.microsoft.com/office/drawing/2014/main" id="{9157BAE6-4E27-6A4C-B342-6C9D8B1E7585}"/>
              </a:ext>
            </a:extLst>
          </p:cNvPr>
          <p:cNvSpPr txBox="1"/>
          <p:nvPr/>
        </p:nvSpPr>
        <p:spPr>
          <a:xfrm>
            <a:off x="5911602" y="2343666"/>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UserCenterPM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65" name="文本框 64">
            <a:extLst>
              <a:ext uri="{FF2B5EF4-FFF2-40B4-BE49-F238E27FC236}">
                <a16:creationId xmlns:a16="http://schemas.microsoft.com/office/drawing/2014/main" id="{8BD2F3EE-BD5E-AC49-9AE3-BF5D16CC5568}"/>
              </a:ext>
            </a:extLst>
          </p:cNvPr>
          <p:cNvSpPr txBox="1"/>
          <p:nvPr/>
        </p:nvSpPr>
        <p:spPr>
          <a:xfrm>
            <a:off x="5911603" y="2614434"/>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UpinPM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67" name="文本框 66">
            <a:extLst>
              <a:ext uri="{FF2B5EF4-FFF2-40B4-BE49-F238E27FC236}">
                <a16:creationId xmlns:a16="http://schemas.microsoft.com/office/drawing/2014/main" id="{80C9960B-033B-1449-ADAC-708E4A6EEECC}"/>
              </a:ext>
            </a:extLst>
          </p:cNvPr>
          <p:cNvSpPr txBox="1"/>
          <p:nvPr/>
        </p:nvSpPr>
        <p:spPr>
          <a:xfrm>
            <a:off x="5911602" y="2890419"/>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UmsPM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68" name="文本框 67">
            <a:extLst>
              <a:ext uri="{FF2B5EF4-FFF2-40B4-BE49-F238E27FC236}">
                <a16:creationId xmlns:a16="http://schemas.microsoft.com/office/drawing/2014/main" id="{86073C48-3D7C-544F-913D-168506C0E94E}"/>
              </a:ext>
            </a:extLst>
          </p:cNvPr>
          <p:cNvSpPr txBox="1"/>
          <p:nvPr/>
        </p:nvSpPr>
        <p:spPr>
          <a:xfrm>
            <a:off x="8026032" y="2081546"/>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GoldenGatePM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69" name="文本框 68">
            <a:extLst>
              <a:ext uri="{FF2B5EF4-FFF2-40B4-BE49-F238E27FC236}">
                <a16:creationId xmlns:a16="http://schemas.microsoft.com/office/drawing/2014/main" id="{7E55C57A-F414-344F-A80E-1C07731B1865}"/>
              </a:ext>
            </a:extLst>
          </p:cNvPr>
          <p:cNvSpPr txBox="1"/>
          <p:nvPr/>
        </p:nvSpPr>
        <p:spPr>
          <a:xfrm>
            <a:off x="8026031" y="2404122"/>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UserEmbeddingPM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0" name="文本框 69">
            <a:extLst>
              <a:ext uri="{FF2B5EF4-FFF2-40B4-BE49-F238E27FC236}">
                <a16:creationId xmlns:a16="http://schemas.microsoft.com/office/drawing/2014/main" id="{57F86460-1B5A-A24B-9FA6-2DFF876BA7D0}"/>
              </a:ext>
            </a:extLst>
          </p:cNvPr>
          <p:cNvSpPr txBox="1"/>
          <p:nvPr/>
        </p:nvSpPr>
        <p:spPr>
          <a:xfrm>
            <a:off x="8023207" y="2735457"/>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RedisPM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1" name="文本框 70">
            <a:extLst>
              <a:ext uri="{FF2B5EF4-FFF2-40B4-BE49-F238E27FC236}">
                <a16:creationId xmlns:a16="http://schemas.microsoft.com/office/drawing/2014/main" id="{5B7F0512-B34B-A742-AFCF-B411ADEF4694}"/>
              </a:ext>
            </a:extLst>
          </p:cNvPr>
          <p:cNvSpPr txBox="1"/>
          <p:nvPr/>
        </p:nvSpPr>
        <p:spPr>
          <a:xfrm>
            <a:off x="8023207" y="3065252"/>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XboxCenterPM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3" name="文本框 72">
            <a:extLst>
              <a:ext uri="{FF2B5EF4-FFF2-40B4-BE49-F238E27FC236}">
                <a16:creationId xmlns:a16="http://schemas.microsoft.com/office/drawing/2014/main" id="{9E0574EC-2D35-D748-80CC-0EFB8D057053}"/>
              </a:ext>
            </a:extLst>
          </p:cNvPr>
          <p:cNvSpPr txBox="1"/>
          <p:nvPr/>
        </p:nvSpPr>
        <p:spPr>
          <a:xfrm>
            <a:off x="9370770" y="5219305"/>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FeedProxyPM</a:t>
            </a:r>
            <a:endParaRPr kumimoji="1" lang="en-US" altLang="zh-CN"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4" name="文本框 73">
            <a:extLst>
              <a:ext uri="{FF2B5EF4-FFF2-40B4-BE49-F238E27FC236}">
                <a16:creationId xmlns:a16="http://schemas.microsoft.com/office/drawing/2014/main" id="{9A0E9AAC-8EAE-EB46-9855-55EAF146DBCE}"/>
              </a:ext>
            </a:extLst>
          </p:cNvPr>
          <p:cNvSpPr txBox="1"/>
          <p:nvPr/>
        </p:nvSpPr>
        <p:spPr>
          <a:xfrm>
            <a:off x="9370769" y="5563652"/>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RtaBsPM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5" name="文本框 74">
            <a:extLst>
              <a:ext uri="{FF2B5EF4-FFF2-40B4-BE49-F238E27FC236}">
                <a16:creationId xmlns:a16="http://schemas.microsoft.com/office/drawing/2014/main" id="{2F9514D4-5C86-444E-A2BA-E7482964681E}"/>
              </a:ext>
            </a:extLst>
          </p:cNvPr>
          <p:cNvSpPr txBox="1"/>
          <p:nvPr/>
        </p:nvSpPr>
        <p:spPr>
          <a:xfrm>
            <a:off x="7273907" y="5241622"/>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MaterialPM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6" name="文本框 75">
            <a:extLst>
              <a:ext uri="{FF2B5EF4-FFF2-40B4-BE49-F238E27FC236}">
                <a16:creationId xmlns:a16="http://schemas.microsoft.com/office/drawing/2014/main" id="{41FD14F5-5AF7-414D-A770-49B748A17663}"/>
              </a:ext>
            </a:extLst>
          </p:cNvPr>
          <p:cNvSpPr txBox="1"/>
          <p:nvPr/>
        </p:nvSpPr>
        <p:spPr>
          <a:xfrm>
            <a:off x="7271082" y="5565986"/>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AdrestPM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7" name="文本框 76">
            <a:extLst>
              <a:ext uri="{FF2B5EF4-FFF2-40B4-BE49-F238E27FC236}">
                <a16:creationId xmlns:a16="http://schemas.microsoft.com/office/drawing/2014/main" id="{D762CB43-6A53-2D44-8872-C4E056FC30CD}"/>
              </a:ext>
            </a:extLst>
          </p:cNvPr>
          <p:cNvSpPr txBox="1"/>
          <p:nvPr/>
        </p:nvSpPr>
        <p:spPr>
          <a:xfrm>
            <a:off x="7271082" y="5895533"/>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FeedAdrestXboxPM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8" name="文本框 77">
            <a:extLst>
              <a:ext uri="{FF2B5EF4-FFF2-40B4-BE49-F238E27FC236}">
                <a16:creationId xmlns:a16="http://schemas.microsoft.com/office/drawing/2014/main" id="{248E9928-21E0-7141-9198-F615F647D3ED}"/>
              </a:ext>
            </a:extLst>
          </p:cNvPr>
          <p:cNvSpPr txBox="1"/>
          <p:nvPr/>
        </p:nvSpPr>
        <p:spPr>
          <a:xfrm>
            <a:off x="5162302" y="5241622"/>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StrategyPM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79" name="文本框 78">
            <a:extLst>
              <a:ext uri="{FF2B5EF4-FFF2-40B4-BE49-F238E27FC236}">
                <a16:creationId xmlns:a16="http://schemas.microsoft.com/office/drawing/2014/main" id="{91DCFF79-25F5-8944-8F42-A00EE05A81E3}"/>
              </a:ext>
            </a:extLst>
          </p:cNvPr>
          <p:cNvSpPr txBox="1"/>
          <p:nvPr/>
        </p:nvSpPr>
        <p:spPr>
          <a:xfrm>
            <a:off x="3075958" y="5241622"/>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PostPM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80" name="文本框 79">
            <a:extLst>
              <a:ext uri="{FF2B5EF4-FFF2-40B4-BE49-F238E27FC236}">
                <a16:creationId xmlns:a16="http://schemas.microsoft.com/office/drawing/2014/main" id="{49CADE1F-DF15-8241-9287-B0A485C4F868}"/>
              </a:ext>
            </a:extLst>
          </p:cNvPr>
          <p:cNvSpPr txBox="1"/>
          <p:nvPr/>
        </p:nvSpPr>
        <p:spPr>
          <a:xfrm>
            <a:off x="989614" y="5241227"/>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ResponsePM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55" name="文本框 54">
            <a:extLst>
              <a:ext uri="{FF2B5EF4-FFF2-40B4-BE49-F238E27FC236}">
                <a16:creationId xmlns:a16="http://schemas.microsoft.com/office/drawing/2014/main" id="{C30CC49D-C4EE-C344-9C90-BABE8B6743C2}"/>
              </a:ext>
            </a:extLst>
          </p:cNvPr>
          <p:cNvSpPr txBox="1"/>
          <p:nvPr/>
        </p:nvSpPr>
        <p:spPr>
          <a:xfrm>
            <a:off x="5911602" y="3162514"/>
            <a:ext cx="1655999" cy="276999"/>
          </a:xfrm>
          <a:prstGeom prst="rect">
            <a:avLst/>
          </a:prstGeom>
          <a:solidFill>
            <a:schemeClr val="accent6">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zh-CN" sz="1200" dirty="0" err="1">
                <a:ln w="0"/>
                <a:solidFill>
                  <a:schemeClr val="tx1"/>
                </a:solidFill>
                <a:effectLst>
                  <a:outerShdw blurRad="38100" dist="19050" dir="2700000" algn="tl" rotWithShape="0">
                    <a:schemeClr val="dk1">
                      <a:alpha val="40000"/>
                    </a:schemeClr>
                  </a:outerShdw>
                </a:effectLst>
                <a:latin typeface="+mj-ea"/>
                <a:ea typeface="+mj-ea"/>
              </a:rPr>
              <a:t>IntentServicePM</a:t>
            </a:r>
            <a:endParaRPr kumimoji="1" lang="zh-CN" altLang="en-US" sz="1200" dirty="0">
              <a:ln w="0"/>
              <a:solidFill>
                <a:schemeClr val="tx1"/>
              </a:solidFill>
              <a:effectLst>
                <a:outerShdw blurRad="38100" dist="19050" dir="2700000" algn="tl" rotWithShape="0">
                  <a:schemeClr val="dk1">
                    <a:alpha val="40000"/>
                  </a:schemeClr>
                </a:outerShdw>
              </a:effectLst>
              <a:latin typeface="+mj-ea"/>
              <a:ea typeface="+mj-ea"/>
            </a:endParaRPr>
          </a:p>
        </p:txBody>
      </p:sp>
    </p:spTree>
    <p:extLst>
      <p:ext uri="{BB962C8B-B14F-4D97-AF65-F5344CB8AC3E}">
        <p14:creationId xmlns:p14="http://schemas.microsoft.com/office/powerpoint/2010/main" val="3037938012"/>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初始化</a:t>
            </a:r>
            <a:r>
              <a:rPr kumimoji="1" lang="en-US" altLang="zh-CN" sz="3600" dirty="0"/>
              <a:t>-</a:t>
            </a:r>
            <a:r>
              <a:rPr kumimoji="1" lang="en" altLang="zh-CN" sz="3600" dirty="0" err="1"/>
              <a:t>DataManagerModule</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918410"/>
            <a:ext cx="12406746" cy="5021179"/>
          </a:xfrm>
        </p:spPr>
        <p:txBody>
          <a:bodyPr/>
          <a:lstStyle/>
          <a:p>
            <a:pPr marL="457200" lvl="1" indent="0">
              <a:lnSpc>
                <a:spcPct val="150000"/>
              </a:lnSpc>
              <a:buClrTx/>
              <a:buSzPct val="120000"/>
              <a:buNone/>
            </a:pPr>
            <a:r>
              <a:rPr kumimoji="1" lang="zh-CN" altLang="en-US" b="1" dirty="0">
                <a:latin typeface="+mn-lt"/>
              </a:rPr>
              <a:t>非交互类</a:t>
            </a:r>
            <a:endParaRPr kumimoji="1" lang="en-US" altLang="zh-CN" b="1" dirty="0">
              <a:latin typeface="+mn-lt"/>
            </a:endParaRPr>
          </a:p>
          <a:p>
            <a:pPr marL="457200" lvl="1" indent="0">
              <a:lnSpc>
                <a:spcPct val="150000"/>
              </a:lnSpc>
              <a:buClrTx/>
              <a:buSzPct val="120000"/>
              <a:buNone/>
            </a:pPr>
            <a:r>
              <a:rPr kumimoji="1" lang="zh-CN" altLang="en-US" dirty="0">
                <a:latin typeface="+mn-lt"/>
              </a:rPr>
              <a:t>主要功能：完成初始化及配置文件的注册工作</a:t>
            </a:r>
            <a:endParaRPr kumimoji="1" lang="en-US" altLang="zh-CN" dirty="0">
              <a:latin typeface="+mn-lt"/>
            </a:endParaRPr>
          </a:p>
          <a:p>
            <a:pPr marL="457200" lvl="1" indent="0">
              <a:lnSpc>
                <a:spcPct val="150000"/>
              </a:lnSpc>
              <a:buClrTx/>
              <a:buSzPct val="120000"/>
              <a:buNone/>
            </a:pPr>
            <a:endParaRPr kumimoji="1" lang="en-US" altLang="zh-CN" dirty="0">
              <a:latin typeface="+mn-lt"/>
            </a:endParaRPr>
          </a:p>
          <a:p>
            <a:pPr marL="914400" lvl="1" indent="-457200">
              <a:lnSpc>
                <a:spcPct val="150000"/>
              </a:lnSpc>
              <a:buClrTx/>
              <a:buSzPct val="120000"/>
              <a:buFont typeface="+mj-lt"/>
              <a:buAutoNum type="arabicPeriod"/>
            </a:pPr>
            <a:r>
              <a:rPr lang="en" altLang="zh-CN" dirty="0" err="1">
                <a:latin typeface="+mn-lt"/>
                <a:ea typeface="+mj-ea"/>
              </a:rPr>
              <a:t>DataManagerProcData</a:t>
            </a:r>
            <a:r>
              <a:rPr lang="zh-CN" altLang="en-US" dirty="0">
                <a:latin typeface="+mn-lt"/>
                <a:ea typeface="+mj-ea"/>
              </a:rPr>
              <a:t>：</a:t>
            </a:r>
            <a:r>
              <a:rPr lang="en-US" altLang="zh-CN" dirty="0">
                <a:latin typeface="+mn-lt"/>
                <a:ea typeface="+mj-ea"/>
              </a:rPr>
              <a:t>	</a:t>
            </a:r>
            <a:r>
              <a:rPr lang="zh-CN" altLang="en-US" dirty="0">
                <a:latin typeface="+mn-lt"/>
                <a:ea typeface="+mj-ea"/>
              </a:rPr>
              <a:t>进程级数据（</a:t>
            </a:r>
            <a:r>
              <a:rPr lang="en-US" altLang="zh-CN" dirty="0">
                <a:latin typeface="+mn-lt"/>
                <a:ea typeface="+mj-ea"/>
              </a:rPr>
              <a:t>PD</a:t>
            </a:r>
            <a:r>
              <a:rPr lang="zh-CN" altLang="en-US" dirty="0">
                <a:latin typeface="+mn-lt"/>
                <a:ea typeface="+mj-ea"/>
              </a:rPr>
              <a:t>）、观星</a:t>
            </a:r>
            <a:r>
              <a:rPr lang="en-US" altLang="zh-CN" dirty="0">
                <a:latin typeface="+mn-lt"/>
                <a:ea typeface="+mj-ea"/>
              </a:rPr>
              <a:t>Schema</a:t>
            </a:r>
            <a:r>
              <a:rPr lang="zh-CN" altLang="en-US" dirty="0">
                <a:latin typeface="+mn-lt"/>
                <a:ea typeface="+mj-ea"/>
              </a:rPr>
              <a:t>和</a:t>
            </a:r>
            <a:r>
              <a:rPr lang="en-US" altLang="zh-CN" dirty="0">
                <a:latin typeface="+mn-lt"/>
                <a:ea typeface="+mj-ea"/>
              </a:rPr>
              <a:t>API</a:t>
            </a:r>
            <a:r>
              <a:rPr lang="zh-CN" altLang="en-US" dirty="0">
                <a:latin typeface="+mn-lt"/>
                <a:ea typeface="+mj-ea"/>
              </a:rPr>
              <a:t>的初始化工作</a:t>
            </a:r>
            <a:endParaRPr lang="en" altLang="zh-CN" dirty="0">
              <a:latin typeface="+mn-lt"/>
              <a:ea typeface="+mj-ea"/>
            </a:endParaRPr>
          </a:p>
          <a:p>
            <a:pPr marL="914400" lvl="1" indent="-457200">
              <a:lnSpc>
                <a:spcPct val="150000"/>
              </a:lnSpc>
              <a:buClrTx/>
              <a:buSzPct val="120000"/>
              <a:buFont typeface="+mj-lt"/>
              <a:buAutoNum type="arabicPeriod"/>
            </a:pPr>
            <a:r>
              <a:rPr lang="en" altLang="zh-CN" dirty="0" err="1">
                <a:latin typeface="+mn-lt"/>
                <a:ea typeface="+mj-ea"/>
              </a:rPr>
              <a:t>DataManagerQueryCtx</a:t>
            </a:r>
            <a:r>
              <a:rPr lang="zh-CN" altLang="en-US" dirty="0">
                <a:latin typeface="+mn-lt"/>
                <a:ea typeface="+mj-ea"/>
              </a:rPr>
              <a:t>：</a:t>
            </a:r>
            <a:r>
              <a:rPr lang="en-US" altLang="zh-CN" dirty="0">
                <a:latin typeface="+mn-lt"/>
                <a:ea typeface="+mj-ea"/>
              </a:rPr>
              <a:t>	</a:t>
            </a:r>
            <a:r>
              <a:rPr lang="zh-CN" altLang="en-US" dirty="0">
                <a:latin typeface="+mn-lt"/>
                <a:ea typeface="+mj-ea"/>
              </a:rPr>
              <a:t>线程级数据（</a:t>
            </a:r>
            <a:r>
              <a:rPr lang="en-US" altLang="zh-CN" dirty="0">
                <a:latin typeface="+mn-lt"/>
                <a:ea typeface="+mj-ea"/>
              </a:rPr>
              <a:t>TD</a:t>
            </a:r>
            <a:r>
              <a:rPr lang="zh-CN" altLang="en-US" dirty="0">
                <a:latin typeface="+mn-lt"/>
                <a:ea typeface="+mj-ea"/>
              </a:rPr>
              <a:t>）、烽燧日志的初始化工作</a:t>
            </a:r>
            <a:endParaRPr lang="en" altLang="zh-CN" dirty="0">
              <a:latin typeface="+mn-lt"/>
              <a:ea typeface="+mj-ea"/>
            </a:endParaRPr>
          </a:p>
          <a:p>
            <a:pPr marL="914400" lvl="1" indent="-457200">
              <a:lnSpc>
                <a:spcPct val="150000"/>
              </a:lnSpc>
              <a:buClrTx/>
              <a:buSzPct val="120000"/>
              <a:buFont typeface="+mj-lt"/>
              <a:buAutoNum type="arabicPeriod"/>
            </a:pPr>
            <a:r>
              <a:rPr lang="en" altLang="zh-CN" dirty="0" err="1">
                <a:latin typeface="+mn-lt"/>
                <a:ea typeface="+mj-ea"/>
              </a:rPr>
              <a:t>DataManagerModule</a:t>
            </a:r>
            <a:r>
              <a:rPr lang="zh-CN" altLang="en-US" dirty="0">
                <a:latin typeface="+mn-lt"/>
                <a:ea typeface="+mj-ea"/>
              </a:rPr>
              <a:t>：</a:t>
            </a:r>
            <a:r>
              <a:rPr lang="en-US" altLang="zh-CN" dirty="0">
                <a:latin typeface="+mn-lt"/>
                <a:ea typeface="+mj-ea"/>
              </a:rPr>
              <a:t>		</a:t>
            </a:r>
            <a:r>
              <a:rPr lang="zh-CN" altLang="en-US" dirty="0">
                <a:latin typeface="+mn-lt"/>
                <a:ea typeface="+mj-ea"/>
              </a:rPr>
              <a:t>注册各种配置文件到</a:t>
            </a:r>
            <a:r>
              <a:rPr lang="en-US" altLang="zh-CN" dirty="0">
                <a:latin typeface="+mn-lt"/>
                <a:ea typeface="+mj-ea"/>
              </a:rPr>
              <a:t>PD</a:t>
            </a:r>
            <a:r>
              <a:rPr lang="zh-CN" altLang="en-US" dirty="0">
                <a:latin typeface="+mn-lt"/>
                <a:ea typeface="+mj-ea"/>
              </a:rPr>
              <a:t>中</a:t>
            </a:r>
            <a:endParaRPr lang="en-US" altLang="zh-CN" dirty="0">
              <a:latin typeface="+mn-lt"/>
              <a:ea typeface="+mj-ea"/>
            </a:endParaRPr>
          </a:p>
          <a:p>
            <a:pPr marL="1371600" lvl="2" indent="-457200">
              <a:lnSpc>
                <a:spcPct val="150000"/>
              </a:lnSpc>
              <a:buClrTx/>
              <a:buSzPct val="120000"/>
              <a:buFont typeface="+mj-lt"/>
              <a:buAutoNum type="alphaLcParenR"/>
            </a:pPr>
            <a:r>
              <a:rPr lang="en-US" altLang="zh-CN" dirty="0" err="1">
                <a:latin typeface="+mn-lt"/>
                <a:ea typeface="+mj-ea"/>
              </a:rPr>
              <a:t>src_info.conf</a:t>
            </a:r>
            <a:r>
              <a:rPr lang="en-US" altLang="zh-CN" dirty="0">
                <a:latin typeface="+mn-lt"/>
                <a:ea typeface="+mj-ea"/>
              </a:rPr>
              <a:t>			</a:t>
            </a:r>
            <a:r>
              <a:rPr lang="zh-CN" altLang="en-US" dirty="0">
                <a:latin typeface="+mn-lt"/>
                <a:ea typeface="+mj-ea"/>
              </a:rPr>
              <a:t>当前线上</a:t>
            </a:r>
            <a:r>
              <a:rPr lang="en-US" altLang="zh-CN" dirty="0" err="1">
                <a:latin typeface="+mn-lt"/>
                <a:ea typeface="+mj-ea"/>
              </a:rPr>
              <a:t>feedas</a:t>
            </a:r>
            <a:r>
              <a:rPr lang="zh-CN" altLang="en-US" dirty="0">
                <a:latin typeface="+mn-lt"/>
                <a:ea typeface="+mj-ea"/>
              </a:rPr>
              <a:t>接入的</a:t>
            </a:r>
            <a:r>
              <a:rPr lang="en-US" altLang="zh-CN" dirty="0" err="1">
                <a:latin typeface="+mn-lt"/>
                <a:ea typeface="+mj-ea"/>
              </a:rPr>
              <a:t>src</a:t>
            </a:r>
            <a:r>
              <a:rPr lang="zh-CN" altLang="en-US" dirty="0">
                <a:latin typeface="+mn-lt"/>
                <a:ea typeface="+mj-ea"/>
              </a:rPr>
              <a:t>信息，</a:t>
            </a:r>
            <a:r>
              <a:rPr lang="en-US" altLang="zh-CN" dirty="0" err="1">
                <a:latin typeface="+mn-lt"/>
                <a:ea typeface="+mj-ea"/>
              </a:rPr>
              <a:t>cmatch</a:t>
            </a:r>
            <a:r>
              <a:rPr lang="zh-CN" altLang="en-US" dirty="0">
                <a:latin typeface="+mn-lt"/>
                <a:ea typeface="+mj-ea"/>
              </a:rPr>
              <a:t>映射等</a:t>
            </a:r>
            <a:endParaRPr lang="en-US" altLang="zh-CN" dirty="0">
              <a:latin typeface="+mn-lt"/>
              <a:ea typeface="+mj-ea"/>
            </a:endParaRPr>
          </a:p>
          <a:p>
            <a:pPr marL="1371600" lvl="2" indent="-457200">
              <a:lnSpc>
                <a:spcPct val="150000"/>
              </a:lnSpc>
              <a:buClrTx/>
              <a:buSzPct val="120000"/>
              <a:buFont typeface="+mj-lt"/>
              <a:buAutoNum type="alphaLcParenR"/>
            </a:pPr>
            <a:r>
              <a:rPr lang="en-US" altLang="zh-CN" dirty="0" err="1">
                <a:latin typeface="+mn-lt"/>
                <a:ea typeface="+mj-ea"/>
              </a:rPr>
              <a:t>switches.conf</a:t>
            </a:r>
            <a:r>
              <a:rPr lang="en-US" altLang="zh-CN" dirty="0">
                <a:latin typeface="+mn-lt"/>
                <a:ea typeface="+mj-ea"/>
              </a:rPr>
              <a:t>		</a:t>
            </a:r>
            <a:r>
              <a:rPr lang="zh-CN" altLang="en-US" dirty="0">
                <a:latin typeface="+mn-lt"/>
                <a:ea typeface="+mj-ea"/>
              </a:rPr>
              <a:t>动态的开关配置</a:t>
            </a:r>
            <a:endParaRPr lang="en-US" altLang="zh-CN" dirty="0">
              <a:latin typeface="+mn-lt"/>
              <a:ea typeface="+mj-ea"/>
            </a:endParaRPr>
          </a:p>
          <a:p>
            <a:pPr marL="1371600" lvl="2" indent="-457200">
              <a:lnSpc>
                <a:spcPct val="150000"/>
              </a:lnSpc>
              <a:buClrTx/>
              <a:buSzPct val="120000"/>
              <a:buFont typeface="+mj-lt"/>
              <a:buAutoNum type="alphaLcParenR"/>
            </a:pPr>
            <a:r>
              <a:rPr lang="en" altLang="zh-CN" dirty="0" err="1">
                <a:latin typeface="+mn-lt"/>
              </a:rPr>
              <a:t>new_predictor_models.conf</a:t>
            </a:r>
            <a:r>
              <a:rPr lang="en" altLang="zh-CN" dirty="0">
                <a:latin typeface="+mn-lt"/>
              </a:rPr>
              <a:t>	</a:t>
            </a:r>
            <a:r>
              <a:rPr lang="zh-CN" altLang="en" dirty="0">
                <a:latin typeface="+mn-lt"/>
              </a:rPr>
              <a:t>观星</a:t>
            </a:r>
            <a:r>
              <a:rPr lang="zh-CN" altLang="en-US" dirty="0">
                <a:latin typeface="+mn-lt"/>
              </a:rPr>
              <a:t>模型配置</a:t>
            </a:r>
            <a:r>
              <a:rPr lang="en" altLang="zh-CN" dirty="0">
                <a:latin typeface="+mn-lt"/>
              </a:rPr>
              <a:t>	</a:t>
            </a:r>
          </a:p>
          <a:p>
            <a:pPr marL="1371600" lvl="2" indent="-457200">
              <a:lnSpc>
                <a:spcPct val="150000"/>
              </a:lnSpc>
              <a:buClrTx/>
              <a:buSzPct val="120000"/>
              <a:buFont typeface="+mj-lt"/>
              <a:buAutoNum type="alphaLcParenR"/>
            </a:pPr>
            <a:r>
              <a:rPr lang="en" altLang="zh-CN" dirty="0" err="1">
                <a:latin typeface="+mn-lt"/>
              </a:rPr>
              <a:t>global_params.conf</a:t>
            </a:r>
            <a:r>
              <a:rPr lang="en" altLang="zh-CN" dirty="0">
                <a:latin typeface="+mn-lt"/>
              </a:rPr>
              <a:t>		</a:t>
            </a:r>
            <a:r>
              <a:rPr lang="zh-CN" altLang="en" dirty="0">
                <a:latin typeface="+mn-lt"/>
              </a:rPr>
              <a:t>全局</a:t>
            </a:r>
            <a:r>
              <a:rPr lang="zh-CN" altLang="en-US" dirty="0">
                <a:latin typeface="+mn-lt"/>
              </a:rPr>
              <a:t>参数</a:t>
            </a:r>
            <a:endParaRPr lang="en" altLang="zh-CN" dirty="0">
              <a:latin typeface="+mn-lt"/>
            </a:endParaRPr>
          </a:p>
          <a:p>
            <a:pPr marL="1371600" lvl="2" indent="-457200">
              <a:lnSpc>
                <a:spcPct val="150000"/>
              </a:lnSpc>
              <a:buClrTx/>
              <a:buSzPct val="120000"/>
              <a:buFont typeface="+mj-lt"/>
              <a:buAutoNum type="alphaLcParenR"/>
            </a:pPr>
            <a:r>
              <a:rPr lang="en-US" altLang="zh-CN" dirty="0">
                <a:latin typeface="+mn-lt"/>
                <a:ea typeface="+mj-ea"/>
              </a:rPr>
              <a:t>…</a:t>
            </a:r>
          </a:p>
          <a:p>
            <a:pPr marL="1371600" lvl="2" indent="-457200">
              <a:lnSpc>
                <a:spcPct val="150000"/>
              </a:lnSpc>
              <a:buClrTx/>
              <a:buSzPct val="120000"/>
              <a:buFont typeface="+mj-lt"/>
              <a:buAutoNum type="alphaLcParenR"/>
            </a:pPr>
            <a:endParaRPr lang="en-US" altLang="zh-CN" dirty="0">
              <a:latin typeface="+mn-lt"/>
              <a:ea typeface="+mj-ea"/>
            </a:endParaRPr>
          </a:p>
        </p:txBody>
      </p:sp>
    </p:spTree>
    <p:extLst>
      <p:ext uri="{BB962C8B-B14F-4D97-AF65-F5344CB8AC3E}">
        <p14:creationId xmlns:p14="http://schemas.microsoft.com/office/powerpoint/2010/main" val="212219590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FC18B1E0-BADF-A241-90EF-A6A936F2AD68}"/>
              </a:ext>
            </a:extLst>
          </p:cNvPr>
          <p:cNvSpPr txBox="1">
            <a:spLocks/>
          </p:cNvSpPr>
          <p:nvPr/>
        </p:nvSpPr>
        <p:spPr bwMode="auto">
          <a:xfrm>
            <a:off x="0" y="918410"/>
            <a:ext cx="12406746" cy="5021179"/>
          </a:xfrm>
          <a:prstGeom prst="rect">
            <a:avLst/>
          </a:prstGeom>
          <a:noFill/>
          <a:ln w="9525">
            <a:noFill/>
            <a:miter lim="800000"/>
            <a:headEnd/>
            <a:tailEnd/>
          </a:ln>
        </p:spPr>
        <p:txBody>
          <a:bodyPr vert="horz" wrap="square" lIns="90000" tIns="45720" rIns="90000" bIns="45720" numCol="1" anchor="t" anchorCtr="0" compatLnSpc="1">
            <a:prstTxWarp prst="textNoShape">
              <a:avLst/>
            </a:prstTxWarp>
          </a:bodyPr>
          <a:lstStyle>
            <a:lvl1pPr marL="0" indent="0" algn="l" rtl="0" eaLnBrk="1" fontAlgn="base" hangingPunct="1">
              <a:lnSpc>
                <a:spcPct val="100000"/>
              </a:lnSpc>
              <a:spcBef>
                <a:spcPts val="0"/>
              </a:spcBef>
              <a:spcAft>
                <a:spcPts val="0"/>
              </a:spcAft>
              <a:buClr>
                <a:srgbClr val="2318DE"/>
              </a:buClr>
              <a:buSzPct val="150000"/>
              <a:buFont typeface="Wingdings" pitchFamily="2" charset="2"/>
              <a:buNone/>
              <a:tabLst/>
              <a:defRPr sz="2400" baseline="0">
                <a:solidFill>
                  <a:schemeClr val="tx1"/>
                </a:solidFill>
                <a:latin typeface="Arial Unicode MS" panose="020B0604020202020204" pitchFamily="34" charset="-128"/>
                <a:ea typeface="微软雅黑" panose="020B0503020204020204" pitchFamily="34" charset="-122"/>
                <a:cs typeface="+mn-cs"/>
              </a:defRPr>
            </a:lvl1pPr>
            <a:lvl2pPr marL="457200" indent="0" algn="l" rtl="0" eaLnBrk="1" fontAlgn="base" hangingPunct="1">
              <a:lnSpc>
                <a:spcPct val="100000"/>
              </a:lnSpc>
              <a:spcBef>
                <a:spcPts val="0"/>
              </a:spcBef>
              <a:spcAft>
                <a:spcPts val="0"/>
              </a:spcAft>
              <a:buClr>
                <a:srgbClr val="2318DE"/>
              </a:buClr>
              <a:buSzPct val="150000"/>
              <a:buFont typeface="Wingdings" pitchFamily="2" charset="2"/>
              <a:buNone/>
              <a:tabLst/>
              <a:defRPr sz="2000" b="0" baseline="0">
                <a:solidFill>
                  <a:schemeClr val="tx1"/>
                </a:solidFill>
                <a:latin typeface="Arial Unicode MS" panose="020B0604020202020204" pitchFamily="34" charset="-128"/>
                <a:ea typeface="微软雅黑" panose="020B0503020204020204" pitchFamily="34" charset="-122"/>
              </a:defRPr>
            </a:lvl2pPr>
            <a:lvl3pPr marL="914400" indent="0" algn="l" rtl="0" eaLnBrk="1" fontAlgn="base" hangingPunct="1">
              <a:lnSpc>
                <a:spcPct val="100000"/>
              </a:lnSpc>
              <a:spcBef>
                <a:spcPts val="0"/>
              </a:spcBef>
              <a:spcAft>
                <a:spcPts val="0"/>
              </a:spcAft>
              <a:buClr>
                <a:srgbClr val="2318DE"/>
              </a:buClr>
              <a:buSzPct val="150000"/>
              <a:buFont typeface="Arial" panose="020B0604020202020204" pitchFamily="34" charset="0"/>
              <a:buNone/>
              <a:defRPr sz="1800" b="0" baseline="0">
                <a:solidFill>
                  <a:schemeClr val="tx1"/>
                </a:solidFill>
                <a:latin typeface="Arial Unicode MS" panose="020B0604020202020204" pitchFamily="34" charset="-128"/>
                <a:ea typeface="微软雅黑" panose="020B0503020204020204" pitchFamily="34" charset="-122"/>
              </a:defRPr>
            </a:lvl3pPr>
            <a:lvl4pPr marL="1371600" indent="0" algn="l" rtl="0" eaLnBrk="1" fontAlgn="base" hangingPunct="1">
              <a:lnSpc>
                <a:spcPct val="100000"/>
              </a:lnSpc>
              <a:spcBef>
                <a:spcPts val="0"/>
              </a:spcBef>
              <a:spcAft>
                <a:spcPts val="0"/>
              </a:spcAft>
              <a:buClr>
                <a:srgbClr val="2318DE"/>
              </a:buClr>
              <a:buSzPct val="150000"/>
              <a:buNone/>
              <a:defRPr sz="1600" b="0" baseline="0">
                <a:solidFill>
                  <a:schemeClr val="tx1"/>
                </a:solidFill>
                <a:latin typeface="Arial Unicode MS" panose="020B0604020202020204" pitchFamily="34" charset="-128"/>
                <a:ea typeface="微软雅黑" panose="020B0503020204020204" pitchFamily="34" charset="-122"/>
              </a:defRPr>
            </a:lvl4pPr>
            <a:lvl5pPr marL="1828800" indent="0" algn="l" rtl="0" eaLnBrk="1" fontAlgn="base" hangingPunct="1">
              <a:lnSpc>
                <a:spcPct val="100000"/>
              </a:lnSpc>
              <a:spcBef>
                <a:spcPts val="0"/>
              </a:spcBef>
              <a:spcAft>
                <a:spcPts val="0"/>
              </a:spcAft>
              <a:buClr>
                <a:srgbClr val="2318DE"/>
              </a:buClr>
              <a:buSzPct val="150000"/>
              <a:buFont typeface="Wingdings" pitchFamily="2" charset="2"/>
              <a:buNone/>
              <a:defRPr lang="zh-CN" altLang="en-US" sz="1400" b="0" baseline="0">
                <a:solidFill>
                  <a:schemeClr val="tx1"/>
                </a:solidFill>
                <a:latin typeface="Arial Unicode MS" panose="020B0604020202020204" pitchFamily="34" charset="-128"/>
                <a:ea typeface="微软雅黑" panose="020B0503020204020204" pitchFamily="34" charset="-122"/>
              </a:defRPr>
            </a:lvl5pPr>
            <a:lvl6pPr marL="25146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6pPr>
            <a:lvl7pPr marL="29718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7pPr>
            <a:lvl8pPr marL="34290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8pPr>
            <a:lvl9pPr marL="38862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9pPr>
          </a:lstStyle>
          <a:p>
            <a:pPr lvl="1">
              <a:lnSpc>
                <a:spcPct val="150000"/>
              </a:lnSpc>
            </a:pPr>
            <a:r>
              <a:rPr kumimoji="1" lang="zh-CN" altLang="en-US" b="1" dirty="0">
                <a:latin typeface="+mn-lt"/>
              </a:rPr>
              <a:t>非交互类</a:t>
            </a:r>
            <a:endParaRPr kumimoji="1" lang="en-US" altLang="zh-CN" b="1" dirty="0">
              <a:latin typeface="+mn-lt"/>
            </a:endParaRPr>
          </a:p>
          <a:p>
            <a:pPr lvl="1">
              <a:lnSpc>
                <a:spcPct val="150000"/>
              </a:lnSpc>
            </a:pPr>
            <a:r>
              <a:rPr kumimoji="1" lang="zh-CN" altLang="en-US" dirty="0">
                <a:latin typeface="+mn-lt"/>
              </a:rPr>
              <a:t>主要功能：读取请求，对请求进行反序列化和解析</a:t>
            </a:r>
            <a:endParaRPr kumimoji="1" lang="en-US" altLang="zh-CN" dirty="0">
              <a:latin typeface="+mn-lt"/>
            </a:endParaRPr>
          </a:p>
          <a:p>
            <a:pPr lvl="1">
              <a:lnSpc>
                <a:spcPct val="150000"/>
              </a:lnSpc>
            </a:pPr>
            <a:endParaRPr kumimoji="1" lang="en-US" altLang="zh-CN" dirty="0">
              <a:latin typeface="+mn-lt"/>
            </a:endParaRPr>
          </a:p>
          <a:p>
            <a:pPr marL="914400" lvl="1" indent="-457200">
              <a:lnSpc>
                <a:spcPct val="150000"/>
              </a:lnSpc>
              <a:buClrTx/>
              <a:buSzPct val="120000"/>
              <a:buFont typeface="+mj-lt"/>
              <a:buAutoNum type="arabicPeriod"/>
            </a:pPr>
            <a:r>
              <a:rPr lang="en-US" altLang="zh-CN" dirty="0">
                <a:latin typeface="+mn-lt"/>
              </a:rPr>
              <a:t>h</a:t>
            </a:r>
            <a:r>
              <a:rPr lang="en" altLang="zh-CN" dirty="0">
                <a:latin typeface="+mn-lt"/>
              </a:rPr>
              <a:t>and</a:t>
            </a:r>
            <a:r>
              <a:rPr lang="en-US" altLang="zh-CN" dirty="0" err="1">
                <a:latin typeface="+mn-lt"/>
              </a:rPr>
              <a:t>le_data</a:t>
            </a:r>
            <a:r>
              <a:rPr lang="en-US" altLang="zh-CN" dirty="0">
                <a:latin typeface="+mn-lt"/>
              </a:rPr>
              <a:t>():</a:t>
            </a:r>
            <a:endParaRPr lang="en" altLang="zh-CN" dirty="0">
              <a:latin typeface="+mn-lt"/>
            </a:endParaRPr>
          </a:p>
          <a:p>
            <a:pPr marL="1371600" lvl="2" indent="-457200">
              <a:lnSpc>
                <a:spcPct val="150000"/>
              </a:lnSpc>
              <a:buClrTx/>
              <a:buSzPct val="120000"/>
              <a:buFont typeface="+mj-lt"/>
              <a:buAutoNum type="alphaLcParenR"/>
            </a:pPr>
            <a:r>
              <a:rPr lang="en" altLang="zh-CN" dirty="0" err="1">
                <a:latin typeface="+mn-lt"/>
              </a:rPr>
              <a:t>read_request_idl</a:t>
            </a:r>
            <a:r>
              <a:rPr lang="en" altLang="zh-CN" dirty="0">
                <a:latin typeface="+mn-lt"/>
              </a:rPr>
              <a:t>() 		</a:t>
            </a:r>
            <a:r>
              <a:rPr lang="zh-CN" altLang="en-US" dirty="0">
                <a:latin typeface="+mn-lt"/>
              </a:rPr>
              <a:t>读取请求并反序列化</a:t>
            </a:r>
          </a:p>
          <a:p>
            <a:pPr marL="1371600" lvl="2" indent="-457200">
              <a:lnSpc>
                <a:spcPct val="150000"/>
              </a:lnSpc>
              <a:buClrTx/>
              <a:buSzPct val="120000"/>
              <a:buFont typeface="+mj-lt"/>
              <a:buAutoNum type="alphaLcParenR"/>
            </a:pPr>
            <a:r>
              <a:rPr lang="en" altLang="zh-CN" dirty="0" err="1">
                <a:latin typeface="+mn-lt"/>
              </a:rPr>
              <a:t>parse_itp_req_info</a:t>
            </a:r>
            <a:r>
              <a:rPr lang="en" altLang="zh-CN" dirty="0">
                <a:latin typeface="+mn-lt"/>
              </a:rPr>
              <a:t>() 		</a:t>
            </a:r>
            <a:r>
              <a:rPr lang="en-US" altLang="zh-CN" dirty="0">
                <a:latin typeface="+mn-lt"/>
              </a:rPr>
              <a:t>debug</a:t>
            </a:r>
            <a:r>
              <a:rPr lang="zh-CN" altLang="en-US" dirty="0">
                <a:latin typeface="+mn-lt"/>
              </a:rPr>
              <a:t>线程数据初始化</a:t>
            </a:r>
          </a:p>
          <a:p>
            <a:pPr marL="1371600" lvl="2" indent="-457200">
              <a:lnSpc>
                <a:spcPct val="150000"/>
              </a:lnSpc>
              <a:buClrTx/>
              <a:buSzPct val="120000"/>
              <a:buFont typeface="+mj-lt"/>
              <a:buAutoNum type="alphaLcParenR"/>
            </a:pPr>
            <a:r>
              <a:rPr lang="en" altLang="zh-CN" dirty="0" err="1">
                <a:latin typeface="+mn-lt"/>
              </a:rPr>
              <a:t>parse_epvq</a:t>
            </a:r>
            <a:r>
              <a:rPr lang="en" altLang="zh-CN" dirty="0">
                <a:latin typeface="+mn-lt"/>
              </a:rPr>
              <a:t>() 		</a:t>
            </a:r>
            <a:r>
              <a:rPr lang="zh-CN" altLang="en-US" dirty="0">
                <a:latin typeface="+mn-lt"/>
              </a:rPr>
              <a:t>解析</a:t>
            </a:r>
            <a:r>
              <a:rPr lang="en" altLang="zh-CN" dirty="0" err="1">
                <a:latin typeface="+mn-lt"/>
              </a:rPr>
              <a:t>epvq</a:t>
            </a:r>
            <a:r>
              <a:rPr lang="zh-CN" altLang="en" dirty="0">
                <a:latin typeface="+mn-lt"/>
              </a:rPr>
              <a:t>，</a:t>
            </a:r>
            <a:r>
              <a:rPr lang="zh-CN" altLang="en-US" dirty="0">
                <a:latin typeface="+mn-lt"/>
              </a:rPr>
              <a:t>评估每个</a:t>
            </a:r>
            <a:r>
              <a:rPr lang="en" altLang="zh-CN" dirty="0" err="1">
                <a:latin typeface="+mn-lt"/>
              </a:rPr>
              <a:t>pv</a:t>
            </a:r>
            <a:r>
              <a:rPr lang="zh-CN" altLang="en-US" dirty="0">
                <a:latin typeface="+mn-lt"/>
              </a:rPr>
              <a:t>的商业价值</a:t>
            </a:r>
          </a:p>
          <a:p>
            <a:pPr marL="1371600" lvl="2" indent="-457200">
              <a:lnSpc>
                <a:spcPct val="150000"/>
              </a:lnSpc>
              <a:buClrTx/>
              <a:buSzPct val="120000"/>
              <a:buFont typeface="+mj-lt"/>
              <a:buAutoNum type="alphaLcParenR"/>
            </a:pPr>
            <a:r>
              <a:rPr lang="en" altLang="zh-CN" dirty="0" err="1">
                <a:latin typeface="+mn-lt"/>
              </a:rPr>
              <a:t>parse_exp_info</a:t>
            </a:r>
            <a:r>
              <a:rPr lang="en" altLang="zh-CN" dirty="0">
                <a:latin typeface="+mn-lt"/>
              </a:rPr>
              <a:t>() 		merge </a:t>
            </a:r>
            <a:r>
              <a:rPr lang="zh-CN" altLang="en-US" dirty="0">
                <a:latin typeface="+mn-lt"/>
              </a:rPr>
              <a:t>实验参数</a:t>
            </a:r>
          </a:p>
          <a:p>
            <a:pPr marL="1371600" lvl="2" indent="-457200">
              <a:lnSpc>
                <a:spcPct val="150000"/>
              </a:lnSpc>
              <a:buClrTx/>
              <a:buSzPct val="120000"/>
              <a:buFont typeface="+mj-lt"/>
              <a:buAutoNum type="alphaLcParenR"/>
            </a:pPr>
            <a:r>
              <a:rPr lang="en" altLang="zh-CN" dirty="0" err="1">
                <a:latin typeface="+mn-lt"/>
              </a:rPr>
              <a:t>parse_router_info</a:t>
            </a:r>
            <a:r>
              <a:rPr lang="en" altLang="zh-CN" dirty="0">
                <a:latin typeface="+mn-lt"/>
              </a:rPr>
              <a:t>() 		</a:t>
            </a:r>
            <a:r>
              <a:rPr lang="zh-CN" altLang="en-US" dirty="0">
                <a:latin typeface="+mn-lt"/>
              </a:rPr>
              <a:t>获取上游</a:t>
            </a:r>
            <a:r>
              <a:rPr lang="en" altLang="zh-CN" dirty="0">
                <a:latin typeface="+mn-lt"/>
              </a:rPr>
              <a:t>router</a:t>
            </a:r>
            <a:r>
              <a:rPr lang="zh-CN" altLang="en-US" dirty="0">
                <a:latin typeface="+mn-lt"/>
              </a:rPr>
              <a:t>信息，</a:t>
            </a:r>
            <a:r>
              <a:rPr lang="en" altLang="zh-CN" dirty="0" err="1">
                <a:latin typeface="+mn-lt"/>
              </a:rPr>
              <a:t>ip</a:t>
            </a:r>
            <a:r>
              <a:rPr lang="zh-CN" altLang="en-US" dirty="0">
                <a:latin typeface="+mn-lt"/>
              </a:rPr>
              <a:t>等</a:t>
            </a:r>
          </a:p>
          <a:p>
            <a:pPr marL="1371600" lvl="2" indent="-457200">
              <a:lnSpc>
                <a:spcPct val="150000"/>
              </a:lnSpc>
              <a:buClrTx/>
              <a:buSzPct val="120000"/>
              <a:buFont typeface="+mj-lt"/>
              <a:buAutoNum type="alphaLcParenR"/>
            </a:pPr>
            <a:r>
              <a:rPr lang="en" altLang="zh-CN" dirty="0" err="1">
                <a:solidFill>
                  <a:srgbClr val="FF0000"/>
                </a:solidFill>
                <a:latin typeface="+mn-lt"/>
              </a:rPr>
              <a:t>parse_aspreq_data</a:t>
            </a:r>
            <a:r>
              <a:rPr lang="en" altLang="zh-CN" dirty="0">
                <a:solidFill>
                  <a:srgbClr val="FF0000"/>
                </a:solidFill>
                <a:latin typeface="+mn-lt"/>
              </a:rPr>
              <a:t>() 		</a:t>
            </a:r>
            <a:r>
              <a:rPr lang="zh-CN" altLang="en-US" dirty="0">
                <a:solidFill>
                  <a:srgbClr val="FF0000"/>
                </a:solidFill>
                <a:latin typeface="+mn-lt"/>
              </a:rPr>
              <a:t>解析透传的</a:t>
            </a:r>
            <a:r>
              <a:rPr lang="en" altLang="zh-CN" dirty="0">
                <a:solidFill>
                  <a:srgbClr val="FF0000"/>
                </a:solidFill>
                <a:latin typeface="+mn-lt"/>
              </a:rPr>
              <a:t>asp</a:t>
            </a:r>
            <a:r>
              <a:rPr lang="zh-CN" altLang="en-US" dirty="0">
                <a:solidFill>
                  <a:srgbClr val="FF0000"/>
                </a:solidFill>
                <a:latin typeface="+mn-lt"/>
              </a:rPr>
              <a:t>信息到</a:t>
            </a:r>
            <a:r>
              <a:rPr lang="en" altLang="zh-CN" dirty="0" err="1">
                <a:solidFill>
                  <a:srgbClr val="FF0000"/>
                </a:solidFill>
                <a:latin typeface="+mn-lt"/>
              </a:rPr>
              <a:t>td→aspreq_data</a:t>
            </a:r>
            <a:endParaRPr lang="en" altLang="zh-CN" dirty="0">
              <a:solidFill>
                <a:srgbClr val="FF0000"/>
              </a:solidFill>
              <a:latin typeface="+mn-lt"/>
            </a:endParaRPr>
          </a:p>
          <a:p>
            <a:pPr marL="1371600" lvl="2" indent="-457200">
              <a:lnSpc>
                <a:spcPct val="150000"/>
              </a:lnSpc>
              <a:buClrTx/>
              <a:buSzPct val="120000"/>
              <a:buFont typeface="+mj-lt"/>
              <a:buAutoNum type="alphaLcParenR"/>
            </a:pPr>
            <a:r>
              <a:rPr lang="en" altLang="zh-CN" dirty="0" err="1">
                <a:latin typeface="+mn-lt"/>
              </a:rPr>
              <a:t>create_query_sign</a:t>
            </a:r>
            <a:r>
              <a:rPr lang="en" altLang="zh-CN" dirty="0">
                <a:latin typeface="+mn-lt"/>
              </a:rPr>
              <a:t>()  		</a:t>
            </a:r>
            <a:r>
              <a:rPr lang="zh-CN" altLang="en-US" dirty="0">
                <a:latin typeface="+mn-lt"/>
              </a:rPr>
              <a:t>计算</a:t>
            </a:r>
            <a:r>
              <a:rPr lang="en" altLang="zh-CN" dirty="0">
                <a:latin typeface="+mn-lt"/>
              </a:rPr>
              <a:t>query</a:t>
            </a:r>
            <a:r>
              <a:rPr lang="zh-CN" altLang="en-US" dirty="0">
                <a:latin typeface="+mn-lt"/>
              </a:rPr>
              <a:t>签名</a:t>
            </a:r>
          </a:p>
          <a:p>
            <a:pPr marL="1371600" lvl="2" indent="-457200">
              <a:lnSpc>
                <a:spcPct val="150000"/>
              </a:lnSpc>
              <a:buClrTx/>
              <a:buSzPct val="120000"/>
              <a:buFont typeface="+mj-lt"/>
              <a:buAutoNum type="alphaLcParenR"/>
            </a:pPr>
            <a:r>
              <a:rPr lang="en" altLang="zh-CN" dirty="0" err="1">
                <a:latin typeface="+mn-lt"/>
              </a:rPr>
              <a:t>compute_cmatch</a:t>
            </a:r>
            <a:r>
              <a:rPr lang="en" altLang="zh-CN" dirty="0">
                <a:latin typeface="+mn-lt"/>
              </a:rPr>
              <a:t>()  		</a:t>
            </a:r>
            <a:r>
              <a:rPr lang="zh-CN" altLang="en-US" dirty="0">
                <a:latin typeface="+mn-lt"/>
              </a:rPr>
              <a:t>计算</a:t>
            </a:r>
            <a:r>
              <a:rPr lang="en" altLang="zh-CN" dirty="0" err="1">
                <a:latin typeface="+mn-lt"/>
              </a:rPr>
              <a:t>cmatch</a:t>
            </a:r>
            <a:endParaRPr lang="en" altLang="zh-CN" dirty="0">
              <a:latin typeface="+mn-lt"/>
            </a:endParaRPr>
          </a:p>
          <a:p>
            <a:pPr marL="1371600" lvl="2" indent="-457200">
              <a:lnSpc>
                <a:spcPct val="150000"/>
              </a:lnSpc>
              <a:buFont typeface="+mj-lt"/>
              <a:buAutoNum type="alphaLcParenR"/>
            </a:pPr>
            <a:endParaRPr lang="en-US" altLang="zh-CN" dirty="0">
              <a:latin typeface="+mn-lt"/>
            </a:endParaRPr>
          </a:p>
        </p:txBody>
      </p:sp>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解析请求</a:t>
            </a:r>
            <a:r>
              <a:rPr kumimoji="1" lang="en-US" altLang="zh-CN" sz="3600" dirty="0"/>
              <a:t>-</a:t>
            </a:r>
            <a:r>
              <a:rPr kumimoji="1" lang="en" altLang="zh-CN" sz="3600" dirty="0" err="1"/>
              <a:t>ReqPM</a:t>
            </a:r>
            <a:endParaRPr kumimoji="1" lang="zh-CN" altLang="en-US" sz="3600" dirty="0"/>
          </a:p>
        </p:txBody>
      </p:sp>
      <p:graphicFrame>
        <p:nvGraphicFramePr>
          <p:cNvPr id="3" name="表格 3">
            <a:extLst>
              <a:ext uri="{FF2B5EF4-FFF2-40B4-BE49-F238E27FC236}">
                <a16:creationId xmlns:a16="http://schemas.microsoft.com/office/drawing/2014/main" id="{F688782C-33C3-2748-887D-18E9075C4610}"/>
              </a:ext>
            </a:extLst>
          </p:cNvPr>
          <p:cNvGraphicFramePr>
            <a:graphicFrameLocks noGrp="1"/>
          </p:cNvGraphicFramePr>
          <p:nvPr>
            <p:extLst>
              <p:ext uri="{D42A27DB-BD31-4B8C-83A1-F6EECF244321}">
                <p14:modId xmlns:p14="http://schemas.microsoft.com/office/powerpoint/2010/main" val="3152891383"/>
              </p:ext>
            </p:extLst>
          </p:nvPr>
        </p:nvGraphicFramePr>
        <p:xfrm>
          <a:off x="8958647" y="2820314"/>
          <a:ext cx="2953266" cy="2984250"/>
        </p:xfrm>
        <a:graphic>
          <a:graphicData uri="http://schemas.openxmlformats.org/drawingml/2006/table">
            <a:tbl>
              <a:tblPr firstRow="1" bandRow="1">
                <a:tableStyleId>{5C22544A-7EE6-4342-B048-85BDC9FD1C3A}</a:tableStyleId>
              </a:tblPr>
              <a:tblGrid>
                <a:gridCol w="1470455">
                  <a:extLst>
                    <a:ext uri="{9D8B030D-6E8A-4147-A177-3AD203B41FA5}">
                      <a16:colId xmlns:a16="http://schemas.microsoft.com/office/drawing/2014/main" val="2800522853"/>
                    </a:ext>
                  </a:extLst>
                </a:gridCol>
                <a:gridCol w="1482811">
                  <a:extLst>
                    <a:ext uri="{9D8B030D-6E8A-4147-A177-3AD203B41FA5}">
                      <a16:colId xmlns:a16="http://schemas.microsoft.com/office/drawing/2014/main" val="260171770"/>
                    </a:ext>
                  </a:extLst>
                </a:gridCol>
              </a:tblGrid>
              <a:tr h="417156">
                <a:tc>
                  <a:txBody>
                    <a:bodyPr/>
                    <a:lstStyle/>
                    <a:p>
                      <a:pPr algn="ctr"/>
                      <a:r>
                        <a:rPr lang="en-US" altLang="zh-CN" sz="1600" dirty="0"/>
                        <a:t>asp</a:t>
                      </a:r>
                      <a:r>
                        <a:rPr lang="zh-CN" altLang="en-US" sz="1600" dirty="0"/>
                        <a:t>信息类型</a:t>
                      </a:r>
                    </a:p>
                  </a:txBody>
                  <a:tcPr anchor="ctr" anchorCtr="1"/>
                </a:tc>
                <a:tc>
                  <a:txBody>
                    <a:bodyPr/>
                    <a:lstStyle/>
                    <a:p>
                      <a:pPr algn="ctr"/>
                      <a:r>
                        <a:rPr lang="zh-CN" altLang="en-US" sz="1600" dirty="0"/>
                        <a:t>字段</a:t>
                      </a:r>
                    </a:p>
                  </a:txBody>
                  <a:tcPr anchor="ctr" anchorCtr="1"/>
                </a:tc>
                <a:extLst>
                  <a:ext uri="{0D108BD9-81ED-4DB2-BD59-A6C34878D82A}">
                    <a16:rowId xmlns:a16="http://schemas.microsoft.com/office/drawing/2014/main" val="3107252293"/>
                  </a:ext>
                </a:extLst>
              </a:tr>
              <a:tr h="431800">
                <a:tc>
                  <a:txBody>
                    <a:bodyPr/>
                    <a:lstStyle/>
                    <a:p>
                      <a:r>
                        <a:rPr lang="zh-CN" altLang="en-US" sz="1600" dirty="0"/>
                        <a:t>数据源信息</a:t>
                      </a:r>
                    </a:p>
                  </a:txBody>
                  <a:tcPr anchor="ctr" anchorCtr="1"/>
                </a:tc>
                <a:tc>
                  <a:txBody>
                    <a:bodyPr/>
                    <a:lstStyle/>
                    <a:p>
                      <a:r>
                        <a:rPr lang="en-US" altLang="zh-CN" sz="1600" dirty="0"/>
                        <a:t>Gid</a:t>
                      </a:r>
                      <a:r>
                        <a:rPr lang="zh-CN" altLang="en-US" sz="1600" dirty="0"/>
                        <a:t>、</a:t>
                      </a:r>
                      <a:r>
                        <a:rPr lang="en-US" altLang="zh-CN" sz="1600" dirty="0" err="1"/>
                        <a:t>src_id</a:t>
                      </a:r>
                      <a:r>
                        <a:rPr lang="zh-CN" altLang="en-US" sz="1600" dirty="0"/>
                        <a:t>、</a:t>
                      </a:r>
                      <a:r>
                        <a:rPr lang="en-US" altLang="zh-CN" sz="1600" dirty="0" err="1"/>
                        <a:t>flow_type</a:t>
                      </a:r>
                      <a:r>
                        <a:rPr lang="zh-CN" altLang="en-US" sz="1600" dirty="0"/>
                        <a:t>、</a:t>
                      </a:r>
                      <a:endParaRPr lang="en-US" altLang="zh-CN" sz="1600" dirty="0"/>
                    </a:p>
                    <a:p>
                      <a:r>
                        <a:rPr lang="en-US" altLang="zh-CN" sz="1600" dirty="0" err="1"/>
                        <a:t>search_id</a:t>
                      </a:r>
                      <a:r>
                        <a:rPr lang="zh-CN" altLang="en-US" sz="1600" dirty="0"/>
                        <a:t>、</a:t>
                      </a:r>
                      <a:r>
                        <a:rPr lang="en-US" altLang="zh-CN" sz="1600" dirty="0" err="1"/>
                        <a:t>place_id_list</a:t>
                      </a:r>
                      <a:endParaRPr lang="zh-CN" altLang="en-US" sz="1600" dirty="0"/>
                    </a:p>
                  </a:txBody>
                  <a:tcPr anchor="ctr" anchorCtr="1"/>
                </a:tc>
                <a:extLst>
                  <a:ext uri="{0D108BD9-81ED-4DB2-BD59-A6C34878D82A}">
                    <a16:rowId xmlns:a16="http://schemas.microsoft.com/office/drawing/2014/main" val="472701676"/>
                  </a:ext>
                </a:extLst>
              </a:tr>
              <a:tr h="677334">
                <a:tc>
                  <a:txBody>
                    <a:bodyPr/>
                    <a:lstStyle/>
                    <a:p>
                      <a:r>
                        <a:rPr lang="zh-CN" altLang="en-US" sz="1600" dirty="0"/>
                        <a:t>用户基本信息</a:t>
                      </a:r>
                    </a:p>
                  </a:txBody>
                  <a:tcPr anchor="ctr" anchorCtr="1"/>
                </a:tc>
                <a:tc>
                  <a:txBody>
                    <a:bodyPr/>
                    <a:lstStyle/>
                    <a:p>
                      <a:r>
                        <a:rPr lang="en-US" altLang="zh-CN" sz="1600" dirty="0" err="1"/>
                        <a:t>ip</a:t>
                      </a:r>
                      <a:r>
                        <a:rPr lang="zh-CN" altLang="en-US" sz="1600" dirty="0"/>
                        <a:t>、</a:t>
                      </a:r>
                      <a:r>
                        <a:rPr lang="en-US" altLang="zh-CN" sz="1600" dirty="0" err="1"/>
                        <a:t>baiduid</a:t>
                      </a:r>
                      <a:r>
                        <a:rPr lang="zh-CN" altLang="en-US" sz="1600" dirty="0"/>
                        <a:t>、</a:t>
                      </a:r>
                      <a:r>
                        <a:rPr lang="en-US" altLang="zh-CN" sz="1600" dirty="0" err="1"/>
                        <a:t>cuid</a:t>
                      </a:r>
                      <a:r>
                        <a:rPr lang="zh-CN" altLang="en-US" sz="1600" dirty="0"/>
                        <a:t>、</a:t>
                      </a:r>
                      <a:r>
                        <a:rPr lang="en-US" altLang="zh-CN" sz="1600" dirty="0"/>
                        <a:t>city</a:t>
                      </a:r>
                      <a:r>
                        <a:rPr lang="zh-CN" altLang="en-US" sz="1600" dirty="0"/>
                        <a:t>、</a:t>
                      </a:r>
                      <a:endParaRPr lang="en-US" altLang="zh-CN" sz="1600" dirty="0"/>
                    </a:p>
                    <a:p>
                      <a:r>
                        <a:rPr lang="en-US" altLang="zh-CN" sz="1600" dirty="0"/>
                        <a:t>province</a:t>
                      </a:r>
                      <a:endParaRPr lang="zh-CN" altLang="en-US" sz="1600" dirty="0"/>
                    </a:p>
                  </a:txBody>
                  <a:tcPr anchor="ctr" anchorCtr="1"/>
                </a:tc>
                <a:extLst>
                  <a:ext uri="{0D108BD9-81ED-4DB2-BD59-A6C34878D82A}">
                    <a16:rowId xmlns:a16="http://schemas.microsoft.com/office/drawing/2014/main" val="649814279"/>
                  </a:ext>
                </a:extLst>
              </a:tr>
              <a:tr h="677334">
                <a:tc>
                  <a:txBody>
                    <a:bodyPr/>
                    <a:lstStyle/>
                    <a:p>
                      <a:r>
                        <a:rPr lang="zh-CN" altLang="en-US" sz="1600" dirty="0"/>
                        <a:t>用户历史浏览信息</a:t>
                      </a:r>
                    </a:p>
                  </a:txBody>
                  <a:tcPr anchor="ctr" anchorCtr="1"/>
                </a:tc>
                <a:tc>
                  <a:txBody>
                    <a:bodyPr/>
                    <a:lstStyle/>
                    <a:p>
                      <a:r>
                        <a:rPr lang="en-US" altLang="zh-CN" sz="1600" dirty="0" err="1"/>
                        <a:t>shown_info</a:t>
                      </a:r>
                      <a:endParaRPr lang="zh-CN" altLang="en-US" sz="1600" dirty="0"/>
                    </a:p>
                  </a:txBody>
                  <a:tcPr anchor="ctr" anchorCtr="1"/>
                </a:tc>
                <a:extLst>
                  <a:ext uri="{0D108BD9-81ED-4DB2-BD59-A6C34878D82A}">
                    <a16:rowId xmlns:a16="http://schemas.microsoft.com/office/drawing/2014/main" val="2906764906"/>
                  </a:ext>
                </a:extLst>
              </a:tr>
            </a:tbl>
          </a:graphicData>
        </a:graphic>
      </p:graphicFrame>
    </p:spTree>
    <p:extLst>
      <p:ext uri="{BB962C8B-B14F-4D97-AF65-F5344CB8AC3E}">
        <p14:creationId xmlns:p14="http://schemas.microsoft.com/office/powerpoint/2010/main" val="770219350"/>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用户信息获取</a:t>
            </a:r>
            <a:r>
              <a:rPr kumimoji="1" lang="en-US" altLang="zh-CN" sz="3600" dirty="0"/>
              <a:t>-</a:t>
            </a:r>
            <a:r>
              <a:rPr kumimoji="1" lang="en" altLang="zh-CN" sz="3600" dirty="0" err="1"/>
              <a:t>UmsPM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交互类（</a:t>
            </a:r>
            <a:r>
              <a:rPr kumimoji="1" lang="en-US" altLang="zh-CN" b="1" dirty="0" err="1">
                <a:latin typeface="+mn-lt"/>
                <a:ea typeface="+mj-ea"/>
              </a:rPr>
              <a:t>Pbrpc</a:t>
            </a:r>
            <a:r>
              <a:rPr kumimoji="1" lang="zh-CN" altLang="en-US" b="1" dirty="0">
                <a:latin typeface="+mn-lt"/>
                <a:ea typeface="+mj-ea"/>
              </a:rPr>
              <a:t>）</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latin typeface="+mn-lt"/>
                <a:ea typeface="+mj-ea"/>
              </a:rPr>
              <a:t>访问</a:t>
            </a:r>
            <a:r>
              <a:rPr lang="en" altLang="zh-CN" dirty="0">
                <a:latin typeface="+mn-lt"/>
                <a:ea typeface="+mj-ea"/>
              </a:rPr>
              <a:t>Ums</a:t>
            </a:r>
            <a:r>
              <a:rPr lang="zh-CN" altLang="en-US" dirty="0">
                <a:latin typeface="+mn-lt"/>
                <a:ea typeface="+mj-ea"/>
              </a:rPr>
              <a:t>（信息流内容侧用户信息）请求，获取用户的兴趣信息，用于内容触发</a:t>
            </a:r>
            <a:endParaRPr kumimoji="1" lang="en-US" altLang="zh-CN" dirty="0">
              <a:latin typeface="+mn-lt"/>
              <a:ea typeface="+mj-ea"/>
            </a:endParaRPr>
          </a:p>
          <a:p>
            <a:pPr marL="457200" lvl="1" indent="0">
              <a:lnSpc>
                <a:spcPct val="150000"/>
              </a:lnSpc>
              <a:buClrTx/>
              <a:buSzPct val="120000"/>
              <a:buNone/>
            </a:pPr>
            <a:endParaRPr kumimoji="1" lang="en-US"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prepare_request</a:t>
            </a:r>
            <a:r>
              <a:rPr lang="en-US" altLang="zh-CN" dirty="0">
                <a:latin typeface="+mn-lt"/>
                <a:ea typeface="+mj-ea"/>
              </a:rPr>
              <a:t>():</a:t>
            </a:r>
            <a:r>
              <a:rPr lang="zh-CN" altLang="en-US" dirty="0">
                <a:latin typeface="+mn-lt"/>
                <a:ea typeface="+mj-ea"/>
              </a:rPr>
              <a:t> </a:t>
            </a:r>
            <a:endParaRPr lang="en" altLang="zh-CN" dirty="0">
              <a:latin typeface="+mn-lt"/>
              <a:ea typeface="+mj-ea"/>
            </a:endParaRPr>
          </a:p>
          <a:p>
            <a:pPr marL="1371600" lvl="2" indent="-457200">
              <a:lnSpc>
                <a:spcPct val="150000"/>
              </a:lnSpc>
              <a:buClrTx/>
              <a:buSzPct val="120000"/>
              <a:buFont typeface="+mj-lt"/>
              <a:buAutoNum type="alphaLcParenR"/>
            </a:pPr>
            <a:r>
              <a:rPr lang="zh-CN" altLang="en" dirty="0">
                <a:latin typeface="+mn-lt"/>
                <a:ea typeface="+mj-ea"/>
              </a:rPr>
              <a:t>流量</a:t>
            </a:r>
            <a:r>
              <a:rPr lang="zh-CN" altLang="en-US" dirty="0">
                <a:latin typeface="+mn-lt"/>
                <a:ea typeface="+mj-ea"/>
              </a:rPr>
              <a:t>信息：</a:t>
            </a:r>
            <a:r>
              <a:rPr lang="en" altLang="zh-CN" dirty="0" err="1">
                <a:latin typeface="+mn-lt"/>
                <a:ea typeface="+mj-ea"/>
              </a:rPr>
              <a:t>search_id</a:t>
            </a:r>
            <a:r>
              <a:rPr lang="zh-CN" altLang="en" dirty="0">
                <a:latin typeface="+mn-lt"/>
                <a:ea typeface="+mj-ea"/>
              </a:rPr>
              <a:t>、</a:t>
            </a:r>
            <a:r>
              <a:rPr lang="en" altLang="zh-CN" dirty="0" err="1">
                <a:latin typeface="+mn-lt"/>
                <a:ea typeface="+mj-ea"/>
              </a:rPr>
              <a:t>src</a:t>
            </a:r>
            <a:r>
              <a:rPr lang="en-US" altLang="zh-CN" dirty="0">
                <a:latin typeface="+mn-lt"/>
                <a:ea typeface="+mj-ea"/>
              </a:rPr>
              <a:t>_id</a:t>
            </a:r>
            <a:r>
              <a:rPr lang="zh-CN" altLang="en-US" dirty="0">
                <a:latin typeface="+mn-lt"/>
                <a:ea typeface="+mj-ea"/>
              </a:rPr>
              <a:t>、</a:t>
            </a:r>
            <a:r>
              <a:rPr lang="en-US" altLang="zh-CN" dirty="0" err="1">
                <a:latin typeface="+mn-lt"/>
                <a:ea typeface="+mj-ea"/>
              </a:rPr>
              <a:t>flow_type</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用户标识信息：</a:t>
            </a:r>
            <a:r>
              <a:rPr lang="en-US" altLang="zh-CN" dirty="0" err="1">
                <a:latin typeface="+mn-lt"/>
                <a:ea typeface="+mj-ea"/>
              </a:rPr>
              <a:t>baiduid</a:t>
            </a:r>
            <a:r>
              <a:rPr lang="zh-CN" altLang="en-US" dirty="0">
                <a:latin typeface="+mn-lt"/>
                <a:ea typeface="+mj-ea"/>
              </a:rPr>
              <a:t>、</a:t>
            </a:r>
            <a:r>
              <a:rPr lang="en-US" altLang="zh-CN" dirty="0" err="1">
                <a:latin typeface="+mn-lt"/>
                <a:ea typeface="+mj-ea"/>
              </a:rPr>
              <a:t>cuid</a:t>
            </a:r>
            <a:r>
              <a:rPr lang="zh-CN" altLang="en-US" dirty="0">
                <a:latin typeface="+mn-lt"/>
                <a:ea typeface="+mj-ea"/>
              </a:rPr>
              <a:t>、</a:t>
            </a:r>
            <a:r>
              <a:rPr lang="en-US" altLang="zh-CN" dirty="0" err="1">
                <a:latin typeface="+mn-lt"/>
                <a:ea typeface="+mj-ea"/>
              </a:rPr>
              <a:t>uid</a:t>
            </a:r>
            <a:r>
              <a:rPr lang="zh-CN" altLang="en-US" dirty="0">
                <a:latin typeface="+mn-lt"/>
                <a:ea typeface="+mj-ea"/>
              </a:rPr>
              <a:t>（</a:t>
            </a:r>
            <a:r>
              <a:rPr lang="en" altLang="zh-CN" dirty="0">
                <a:latin typeface="+mn-lt"/>
                <a:ea typeface="+mj-ea"/>
              </a:rPr>
              <a:t>app: </a:t>
            </a:r>
            <a:r>
              <a:rPr lang="en" altLang="zh-CN" dirty="0" err="1">
                <a:latin typeface="+mn-lt"/>
                <a:ea typeface="+mj-ea"/>
              </a:rPr>
              <a:t>cuid</a:t>
            </a:r>
            <a:r>
              <a:rPr lang="en" altLang="zh-CN" dirty="0">
                <a:latin typeface="+mn-lt"/>
                <a:ea typeface="+mj-ea"/>
              </a:rPr>
              <a:t> + </a:t>
            </a:r>
            <a:r>
              <a:rPr lang="en" altLang="zh-CN" dirty="0" err="1">
                <a:latin typeface="+mn-lt"/>
                <a:ea typeface="+mj-ea"/>
              </a:rPr>
              <a:t>uid</a:t>
            </a:r>
            <a:r>
              <a:rPr lang="zh-CN" altLang="en-US" dirty="0">
                <a:latin typeface="+mn-lt"/>
                <a:ea typeface="+mj-ea"/>
              </a:rPr>
              <a:t>，</a:t>
            </a:r>
            <a:r>
              <a:rPr lang="en" altLang="zh-CN" dirty="0">
                <a:latin typeface="+mn-lt"/>
                <a:ea typeface="+mj-ea"/>
              </a:rPr>
              <a:t>wise: </a:t>
            </a:r>
            <a:r>
              <a:rPr lang="en" altLang="zh-CN" dirty="0" err="1">
                <a:latin typeface="+mn-lt"/>
                <a:ea typeface="+mj-ea"/>
              </a:rPr>
              <a:t>baduid</a:t>
            </a:r>
            <a:r>
              <a:rPr lang="en" altLang="zh-CN" dirty="0">
                <a:latin typeface="+mn-lt"/>
                <a:ea typeface="+mj-ea"/>
              </a:rPr>
              <a:t> + </a:t>
            </a:r>
            <a:r>
              <a:rPr lang="en" altLang="zh-CN" dirty="0" err="1">
                <a:latin typeface="+mn-lt"/>
                <a:ea typeface="+mj-ea"/>
              </a:rPr>
              <a:t>uid</a:t>
            </a:r>
            <a:r>
              <a:rPr lang="zh-CN" altLang="en-US" dirty="0">
                <a:latin typeface="+mn-lt"/>
                <a:ea typeface="+mj-ea"/>
              </a:rPr>
              <a:t>）</a:t>
            </a:r>
            <a:endParaRPr lang="en" altLang="zh-CN" dirty="0">
              <a:latin typeface="+mn-lt"/>
              <a:ea typeface="+mj-ea"/>
            </a:endParaRPr>
          </a:p>
          <a:p>
            <a:pPr marL="1371600" lvl="2" indent="-457200">
              <a:lnSpc>
                <a:spcPct val="150000"/>
              </a:lnSpc>
              <a:buClrTx/>
              <a:buSzPct val="120000"/>
              <a:buFont typeface="+mj-lt"/>
              <a:buAutoNum type="alphaLcParenR"/>
            </a:pPr>
            <a:r>
              <a:rPr lang="en" altLang="zh-CN" dirty="0">
                <a:latin typeface="+mn-lt"/>
                <a:ea typeface="+mj-ea"/>
              </a:rPr>
              <a:t>ums</a:t>
            </a:r>
            <a:r>
              <a:rPr lang="en-US" altLang="zh-CN" dirty="0">
                <a:latin typeface="+mn-lt"/>
                <a:ea typeface="+mj-ea"/>
              </a:rPr>
              <a:t>_client</a:t>
            </a:r>
            <a:r>
              <a:rPr lang="zh-CN" altLang="en-US" dirty="0">
                <a:latin typeface="+mn-lt"/>
                <a:ea typeface="+mj-ea"/>
              </a:rPr>
              <a:t>信息：</a:t>
            </a:r>
            <a:r>
              <a:rPr lang="en" altLang="zh-CN" dirty="0" err="1">
                <a:latin typeface="+mn-lt"/>
                <a:ea typeface="+mj-ea"/>
              </a:rPr>
              <a:t>service_tag</a:t>
            </a:r>
            <a:r>
              <a:rPr lang="zh-CN" altLang="en" dirty="0">
                <a:latin typeface="+mn-lt"/>
                <a:ea typeface="+mj-ea"/>
              </a:rPr>
              <a:t>、</a:t>
            </a:r>
            <a:r>
              <a:rPr lang="en" altLang="zh-CN" dirty="0" err="1">
                <a:latin typeface="+mn-lt"/>
                <a:ea typeface="+mj-ea"/>
              </a:rPr>
              <a:t>ums_client</a:t>
            </a:r>
            <a:r>
              <a:rPr lang="zh-CN" altLang="en" dirty="0">
                <a:latin typeface="+mn-lt"/>
                <a:ea typeface="+mj-ea"/>
              </a:rPr>
              <a:t>、</a:t>
            </a:r>
            <a:r>
              <a:rPr lang="en" altLang="zh-CN" dirty="0" err="1">
                <a:latin typeface="+mn-lt"/>
                <a:ea typeface="+mj-ea"/>
              </a:rPr>
              <a:t>ums_token</a:t>
            </a:r>
            <a:r>
              <a:rPr lang="zh-CN" altLang="en" dirty="0">
                <a:latin typeface="+mn-lt"/>
                <a:ea typeface="+mj-ea"/>
              </a:rPr>
              <a:t>、</a:t>
            </a:r>
            <a:r>
              <a:rPr lang="en" altLang="zh-CN" dirty="0" err="1">
                <a:latin typeface="+mn-lt"/>
                <a:ea typeface="+mj-ea"/>
              </a:rPr>
              <a:t>logid</a:t>
            </a:r>
            <a:r>
              <a:rPr lang="zh-CN" altLang="en" dirty="0">
                <a:latin typeface="+mn-lt"/>
                <a:ea typeface="+mj-ea"/>
              </a:rPr>
              <a:t>、</a:t>
            </a:r>
            <a:r>
              <a:rPr lang="en" altLang="zh-CN" dirty="0" err="1">
                <a:latin typeface="+mn-lt"/>
                <a:ea typeface="+mj-ea"/>
              </a:rPr>
              <a:t>use_cache</a:t>
            </a:r>
            <a:endParaRPr lang="en"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handle_response</a:t>
            </a:r>
            <a:r>
              <a:rPr lang="en-US" altLang="zh-CN" dirty="0">
                <a:latin typeface="+mn-lt"/>
                <a:ea typeface="+mj-ea"/>
              </a:rPr>
              <a:t>():</a:t>
            </a:r>
          </a:p>
          <a:p>
            <a:pPr marL="1371600" lvl="2" indent="-457200">
              <a:lnSpc>
                <a:spcPct val="150000"/>
              </a:lnSpc>
              <a:buClrTx/>
              <a:buSzPct val="120000"/>
              <a:buFont typeface="+mj-lt"/>
              <a:buAutoNum type="alphaLcParenR"/>
            </a:pPr>
            <a:r>
              <a:rPr lang="zh-CN" altLang="en-US" dirty="0">
                <a:latin typeface="+mn-lt"/>
                <a:ea typeface="+mj-ea"/>
              </a:rPr>
              <a:t>基本的</a:t>
            </a:r>
            <a:r>
              <a:rPr lang="en" altLang="zh-CN" dirty="0">
                <a:latin typeface="+mn-lt"/>
                <a:ea typeface="+mj-ea"/>
              </a:rPr>
              <a:t>attention</a:t>
            </a:r>
            <a:r>
              <a:rPr lang="zh-CN" altLang="en" dirty="0">
                <a:latin typeface="+mn-lt"/>
                <a:ea typeface="+mj-ea"/>
              </a:rPr>
              <a:t>：</a:t>
            </a:r>
            <a:r>
              <a:rPr lang="en" altLang="zh-CN" dirty="0" err="1">
                <a:latin typeface="+mn-lt"/>
                <a:ea typeface="+mj-ea"/>
              </a:rPr>
              <a:t>attention_short</a:t>
            </a:r>
            <a:r>
              <a:rPr lang="en" altLang="zh-CN" dirty="0">
                <a:latin typeface="+mn-lt"/>
                <a:ea typeface="+mj-ea"/>
              </a:rPr>
              <a:t> </a:t>
            </a:r>
            <a:r>
              <a:rPr lang="zh-CN" altLang="en-US" dirty="0">
                <a:latin typeface="+mn-lt"/>
                <a:ea typeface="+mj-ea"/>
              </a:rPr>
              <a:t>短期兴趣、</a:t>
            </a:r>
            <a:r>
              <a:rPr lang="en" altLang="zh-CN" dirty="0" err="1">
                <a:latin typeface="+mn-lt"/>
                <a:ea typeface="+mj-ea"/>
              </a:rPr>
              <a:t>attention_statics</a:t>
            </a:r>
            <a:r>
              <a:rPr lang="en" altLang="zh-CN" dirty="0">
                <a:latin typeface="+mn-lt"/>
                <a:ea typeface="+mj-ea"/>
              </a:rPr>
              <a:t>: </a:t>
            </a:r>
            <a:r>
              <a:rPr lang="zh-CN" altLang="en-US" dirty="0">
                <a:latin typeface="+mn-lt"/>
                <a:ea typeface="+mj-ea"/>
              </a:rPr>
              <a:t>长期兴趣、</a:t>
            </a:r>
            <a:r>
              <a:rPr lang="en" altLang="zh-CN" dirty="0" err="1">
                <a:latin typeface="+mn-lt"/>
                <a:ea typeface="+mj-ea"/>
              </a:rPr>
              <a:t>attention_video</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兴趣分类：</a:t>
            </a:r>
            <a:r>
              <a:rPr lang="en" altLang="zh-CN" dirty="0" err="1">
                <a:latin typeface="+mn-lt"/>
                <a:ea typeface="+mj-ea"/>
              </a:rPr>
              <a:t>primary_category</a:t>
            </a:r>
            <a:r>
              <a:rPr lang="zh-CN" altLang="en" dirty="0">
                <a:latin typeface="+mn-lt"/>
                <a:ea typeface="+mj-ea"/>
              </a:rPr>
              <a:t>、</a:t>
            </a:r>
            <a:r>
              <a:rPr lang="en" altLang="zh-CN" dirty="0" err="1">
                <a:latin typeface="+mn-lt"/>
                <a:ea typeface="+mj-ea"/>
              </a:rPr>
              <a:t>secondary_category</a:t>
            </a:r>
            <a:r>
              <a:rPr lang="zh-CN" altLang="en" dirty="0">
                <a:latin typeface="+mn-lt"/>
                <a:ea typeface="+mj-ea"/>
              </a:rPr>
              <a:t>、</a:t>
            </a:r>
            <a:r>
              <a:rPr lang="en" altLang="zh-CN" dirty="0" err="1">
                <a:latin typeface="+mn-lt"/>
                <a:ea typeface="+mj-ea"/>
              </a:rPr>
              <a:t>video_category</a:t>
            </a:r>
            <a:r>
              <a:rPr lang="zh-CN" altLang="en" dirty="0">
                <a:latin typeface="+mn-lt"/>
                <a:ea typeface="+mj-ea"/>
              </a:rPr>
              <a:t>、</a:t>
            </a:r>
            <a:r>
              <a:rPr lang="en" altLang="zh-CN" dirty="0" err="1">
                <a:latin typeface="+mn-lt"/>
                <a:ea typeface="+mj-ea"/>
              </a:rPr>
              <a:t>video_sub_category</a:t>
            </a:r>
            <a:r>
              <a:rPr lang="zh-CN" altLang="en-US" dirty="0">
                <a:latin typeface="+mn-lt"/>
                <a:ea typeface="+mj-ea"/>
              </a:rPr>
              <a:t>等</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新闻：</a:t>
            </a:r>
            <a:r>
              <a:rPr lang="en" altLang="zh-CN" dirty="0">
                <a:latin typeface="+mn-lt"/>
                <a:ea typeface="+mj-ea"/>
              </a:rPr>
              <a:t> </a:t>
            </a:r>
            <a:r>
              <a:rPr lang="en" altLang="zh-CN" dirty="0" err="1">
                <a:latin typeface="+mn-lt"/>
                <a:ea typeface="+mj-ea"/>
              </a:rPr>
              <a:t>news_style_super</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不感兴趣的内容：</a:t>
            </a:r>
            <a:r>
              <a:rPr lang="en" altLang="zh-CN" dirty="0">
                <a:latin typeface="+mn-lt"/>
                <a:ea typeface="+mj-ea"/>
              </a:rPr>
              <a:t> </a:t>
            </a:r>
            <a:r>
              <a:rPr lang="en" altLang="zh-CN" dirty="0" err="1">
                <a:latin typeface="+mn-lt"/>
                <a:ea typeface="+mj-ea"/>
              </a:rPr>
              <a:t>attention_dislike</a:t>
            </a:r>
            <a:endParaRPr lang="zh-CN" altLang="en-US" dirty="0">
              <a:latin typeface="+mn-lt"/>
              <a:ea typeface="+mj-ea"/>
            </a:endParaRPr>
          </a:p>
          <a:p>
            <a:pPr marL="1371600" lvl="2" indent="-457200">
              <a:lnSpc>
                <a:spcPct val="150000"/>
              </a:lnSpc>
              <a:buClrTx/>
              <a:buSzPct val="120000"/>
              <a:buFont typeface="+mj-lt"/>
              <a:buAutoNum type="alphaLcParenR"/>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4052000598"/>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用户信息获取</a:t>
            </a:r>
            <a:r>
              <a:rPr kumimoji="1" lang="en-US" altLang="zh-CN" sz="3600" dirty="0"/>
              <a:t>-</a:t>
            </a:r>
            <a:r>
              <a:rPr kumimoji="1" lang="en" altLang="zh-CN" sz="3600" dirty="0" err="1"/>
              <a:t>UasPM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交互类（</a:t>
            </a:r>
            <a:r>
              <a:rPr kumimoji="1" lang="en-US" altLang="zh-CN" b="1" dirty="0" err="1">
                <a:latin typeface="+mn-lt"/>
                <a:ea typeface="+mj-ea"/>
              </a:rPr>
              <a:t>Pbrpc</a:t>
            </a:r>
            <a:r>
              <a:rPr kumimoji="1" lang="zh-CN" altLang="en-US" b="1" dirty="0">
                <a:latin typeface="+mn-lt"/>
                <a:ea typeface="+mj-ea"/>
              </a:rPr>
              <a:t>）</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latin typeface="+mn-lt"/>
                <a:ea typeface="+mj-ea"/>
              </a:rPr>
              <a:t>与</a:t>
            </a:r>
            <a:r>
              <a:rPr lang="en" altLang="zh-CN" dirty="0" err="1">
                <a:latin typeface="+mn-lt"/>
                <a:ea typeface="+mj-ea"/>
              </a:rPr>
              <a:t>Uas</a:t>
            </a:r>
            <a:r>
              <a:rPr lang="zh-CN" altLang="en" dirty="0">
                <a:latin typeface="+mn-lt"/>
                <a:ea typeface="+mj-ea"/>
              </a:rPr>
              <a:t>（</a:t>
            </a:r>
            <a:r>
              <a:rPr lang="zh-CN" altLang="en-US" dirty="0">
                <a:latin typeface="+mn-lt"/>
                <a:ea typeface="+mj-ea"/>
              </a:rPr>
              <a:t>大数据部用户画像平台）交互，获取用户基本信息、兴趣信息、意向信息</a:t>
            </a:r>
            <a:endParaRPr lang="en-US" altLang="zh-CN" dirty="0">
              <a:latin typeface="+mn-lt"/>
              <a:ea typeface="+mj-ea"/>
            </a:endParaRPr>
          </a:p>
          <a:p>
            <a:pPr lvl="1">
              <a:lnSpc>
                <a:spcPct val="150000"/>
              </a:lnSpc>
              <a:buClrTx/>
              <a:buSzPct val="120000"/>
            </a:pPr>
            <a:endParaRPr lang="zh-CN" altLang="en-US"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papre_request</a:t>
            </a:r>
            <a:r>
              <a:rPr lang="en-US" altLang="zh-CN" dirty="0">
                <a:latin typeface="+mn-lt"/>
                <a:ea typeface="+mj-ea"/>
              </a:rPr>
              <a:t>():</a:t>
            </a:r>
            <a:r>
              <a:rPr lang="zh-CN" altLang="en-US" dirty="0">
                <a:latin typeface="+mn-lt"/>
                <a:ea typeface="+mj-ea"/>
              </a:rPr>
              <a:t> </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标识用户的信息：</a:t>
            </a:r>
            <a:r>
              <a:rPr lang="en" altLang="zh-CN" dirty="0" err="1">
                <a:latin typeface="+mn-lt"/>
                <a:ea typeface="+mj-ea"/>
              </a:rPr>
              <a:t>user_id</a:t>
            </a:r>
            <a:r>
              <a:rPr lang="zh-CN" altLang="en" dirty="0">
                <a:latin typeface="+mn-lt"/>
                <a:ea typeface="+mj-ea"/>
              </a:rPr>
              <a:t>、</a:t>
            </a:r>
            <a:r>
              <a:rPr lang="en" altLang="zh-CN" dirty="0" err="1">
                <a:latin typeface="+mn-lt"/>
                <a:ea typeface="+mj-ea"/>
              </a:rPr>
              <a:t>cuid</a:t>
            </a:r>
            <a:r>
              <a:rPr lang="zh-CN" altLang="en" dirty="0">
                <a:latin typeface="+mn-lt"/>
                <a:ea typeface="+mj-ea"/>
              </a:rPr>
              <a:t>、</a:t>
            </a:r>
            <a:r>
              <a:rPr lang="en" altLang="zh-CN" dirty="0" err="1">
                <a:latin typeface="+mn-lt"/>
                <a:ea typeface="+mj-ea"/>
              </a:rPr>
              <a:t>baiduid</a:t>
            </a:r>
            <a:r>
              <a:rPr lang="zh-CN" altLang="en" dirty="0">
                <a:latin typeface="+mn-lt"/>
                <a:ea typeface="+mj-ea"/>
              </a:rPr>
              <a:t>、</a:t>
            </a:r>
            <a:r>
              <a:rPr lang="en" altLang="zh-CN" dirty="0" err="1">
                <a:latin typeface="+mn-lt"/>
                <a:ea typeface="+mj-ea"/>
              </a:rPr>
              <a:t>deviceid</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设置用于请求的信息：</a:t>
            </a:r>
            <a:r>
              <a:rPr lang="en" altLang="zh-CN" dirty="0">
                <a:latin typeface="+mn-lt"/>
                <a:ea typeface="+mj-ea"/>
              </a:rPr>
              <a:t>client</a:t>
            </a:r>
            <a:r>
              <a:rPr lang="en-US" altLang="zh-CN" dirty="0">
                <a:latin typeface="+mn-lt"/>
                <a:ea typeface="+mj-ea"/>
              </a:rPr>
              <a:t>_name</a:t>
            </a:r>
            <a:r>
              <a:rPr lang="zh-CN" altLang="en-US" dirty="0">
                <a:latin typeface="+mn-lt"/>
                <a:ea typeface="+mj-ea"/>
              </a:rPr>
              <a:t>、</a:t>
            </a:r>
            <a:r>
              <a:rPr lang="en-US" altLang="zh-CN" dirty="0">
                <a:latin typeface="+mn-lt"/>
                <a:ea typeface="+mj-ea"/>
              </a:rPr>
              <a:t>password</a:t>
            </a:r>
            <a:r>
              <a:rPr lang="zh-CN" altLang="en-US" dirty="0">
                <a:latin typeface="+mn-lt"/>
                <a:ea typeface="+mj-ea"/>
              </a:rPr>
              <a:t>、</a:t>
            </a:r>
            <a:r>
              <a:rPr lang="en-US" altLang="zh-CN" dirty="0" err="1">
                <a:latin typeface="+mn-lt"/>
                <a:ea typeface="+mj-ea"/>
              </a:rPr>
              <a:t>client_identity</a:t>
            </a:r>
            <a:endParaRPr lang="zh-CN" altLang="e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handle_response</a:t>
            </a:r>
            <a:r>
              <a:rPr lang="en-US" altLang="zh-CN" dirty="0">
                <a:latin typeface="+mn-lt"/>
                <a:ea typeface="+mj-ea"/>
              </a:rPr>
              <a:t>():</a:t>
            </a:r>
          </a:p>
          <a:p>
            <a:pPr marL="1371600" lvl="2" indent="-457200">
              <a:lnSpc>
                <a:spcPct val="150000"/>
              </a:lnSpc>
              <a:buClrTx/>
              <a:buSzPct val="120000"/>
              <a:buFont typeface="+mj-lt"/>
              <a:buAutoNum type="alphaLcParenR"/>
            </a:pPr>
            <a:r>
              <a:rPr lang="zh-CN" altLang="en-US" dirty="0">
                <a:latin typeface="+mn-lt"/>
                <a:ea typeface="+mj-ea"/>
              </a:rPr>
              <a:t>基本信息：</a:t>
            </a:r>
            <a:r>
              <a:rPr lang="en" altLang="zh-CN" dirty="0" err="1">
                <a:latin typeface="+mn-lt"/>
                <a:ea typeface="+mj-ea"/>
              </a:rPr>
              <a:t>uas_dt_res.update_time</a:t>
            </a:r>
            <a:r>
              <a:rPr lang="en" altLang="zh-CN" dirty="0">
                <a:latin typeface="+mn-lt"/>
                <a:ea typeface="+mj-ea"/>
              </a:rPr>
              <a:t>, </a:t>
            </a:r>
            <a:r>
              <a:rPr lang="en" altLang="zh-CN" dirty="0" err="1">
                <a:latin typeface="+mn-lt"/>
                <a:ea typeface="+mj-ea"/>
              </a:rPr>
              <a:t>age_id</a:t>
            </a:r>
            <a:r>
              <a:rPr lang="en" altLang="zh-CN" dirty="0">
                <a:latin typeface="+mn-lt"/>
                <a:ea typeface="+mj-ea"/>
              </a:rPr>
              <a:t>, </a:t>
            </a:r>
            <a:r>
              <a:rPr lang="en" altLang="zh-CN" dirty="0" err="1">
                <a:latin typeface="+mn-lt"/>
                <a:ea typeface="+mj-ea"/>
              </a:rPr>
              <a:t>gender_id</a:t>
            </a:r>
            <a:r>
              <a:rPr lang="en" altLang="zh-CN" dirty="0">
                <a:latin typeface="+mn-lt"/>
                <a:ea typeface="+mj-ea"/>
              </a:rPr>
              <a:t>, </a:t>
            </a:r>
            <a:r>
              <a:rPr lang="en" altLang="zh-CN" dirty="0" err="1">
                <a:latin typeface="+mn-lt"/>
                <a:ea typeface="+mj-ea"/>
              </a:rPr>
              <a:t>age_weight</a:t>
            </a:r>
            <a:r>
              <a:rPr lang="en" altLang="zh-CN" dirty="0">
                <a:latin typeface="+mn-lt"/>
                <a:ea typeface="+mj-ea"/>
              </a:rPr>
              <a:t>, </a:t>
            </a:r>
            <a:r>
              <a:rPr lang="en" altLang="zh-CN" dirty="0" err="1">
                <a:latin typeface="+mn-lt"/>
                <a:ea typeface="+mj-ea"/>
              </a:rPr>
              <a:t>gender_weight</a:t>
            </a:r>
            <a:r>
              <a:rPr lang="en" altLang="zh-CN" dirty="0">
                <a:latin typeface="+mn-lt"/>
                <a:ea typeface="+mj-ea"/>
              </a:rPr>
              <a:t>, </a:t>
            </a:r>
            <a:r>
              <a:rPr lang="en" altLang="zh-CN" dirty="0" err="1">
                <a:latin typeface="+mn-lt"/>
                <a:ea typeface="+mj-ea"/>
              </a:rPr>
              <a:t>query_profile</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兴趣信息：</a:t>
            </a:r>
            <a:r>
              <a:rPr lang="en" altLang="zh-CN" dirty="0" err="1">
                <a:latin typeface="+mn-lt"/>
                <a:ea typeface="+mj-ea"/>
              </a:rPr>
              <a:t>uas_dt_res.interst</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意图信息：</a:t>
            </a:r>
            <a:r>
              <a:rPr lang="en" altLang="zh-CN" dirty="0" err="1">
                <a:latin typeface="+mn-lt"/>
                <a:ea typeface="+mj-ea"/>
              </a:rPr>
              <a:t>uas_dt_res.intent</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其他信息：</a:t>
            </a:r>
            <a:r>
              <a:rPr lang="en" altLang="zh-CN" dirty="0" err="1">
                <a:latin typeface="+mn-lt"/>
                <a:ea typeface="+mj-ea"/>
              </a:rPr>
              <a:t>uas_dt_res.other_attribute</a:t>
            </a:r>
            <a:r>
              <a:rPr lang="en" altLang="zh-CN" dirty="0">
                <a:latin typeface="+mn-lt"/>
                <a:ea typeface="+mj-ea"/>
              </a:rPr>
              <a:t>(</a:t>
            </a:r>
            <a:r>
              <a:rPr lang="zh-CN" altLang="en-US" dirty="0">
                <a:latin typeface="+mn-lt"/>
                <a:ea typeface="+mj-ea"/>
              </a:rPr>
              <a:t>行业、收入、教育水平、星座等</a:t>
            </a:r>
            <a:r>
              <a:rPr lang="en-US" altLang="zh-CN" dirty="0">
                <a:latin typeface="+mn-lt"/>
                <a:ea typeface="+mj-ea"/>
              </a:rPr>
              <a:t>)</a:t>
            </a:r>
          </a:p>
        </p:txBody>
      </p:sp>
    </p:spTree>
    <p:extLst>
      <p:ext uri="{BB962C8B-B14F-4D97-AF65-F5344CB8AC3E}">
        <p14:creationId xmlns:p14="http://schemas.microsoft.com/office/powerpoint/2010/main" val="226115953"/>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用户信息获取</a:t>
            </a:r>
            <a:r>
              <a:rPr kumimoji="1" lang="en-US" altLang="zh-CN" sz="3600" dirty="0"/>
              <a:t>-</a:t>
            </a:r>
            <a:r>
              <a:rPr kumimoji="1" lang="en" altLang="zh-CN" sz="3600" dirty="0" err="1"/>
              <a:t>IntentServicePM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交互类（</a:t>
            </a:r>
            <a:r>
              <a:rPr kumimoji="1" lang="en-US" altLang="zh-CN" b="1" dirty="0" err="1">
                <a:latin typeface="+mn-lt"/>
                <a:ea typeface="+mj-ea"/>
              </a:rPr>
              <a:t>Pbrpc</a:t>
            </a:r>
            <a:r>
              <a:rPr kumimoji="1" lang="zh-CN" altLang="en-US" b="1" dirty="0">
                <a:latin typeface="+mn-lt"/>
                <a:ea typeface="+mj-ea"/>
              </a:rPr>
              <a:t>）</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latin typeface="+mn-lt"/>
                <a:ea typeface="+mj-ea"/>
              </a:rPr>
              <a:t>请求意图中台，获取行为序列、用户画像、商业意图等信息</a:t>
            </a:r>
            <a:endParaRPr lang="en-US" altLang="zh-CN" dirty="0">
              <a:latin typeface="+mn-lt"/>
              <a:ea typeface="+mj-ea"/>
            </a:endParaRPr>
          </a:p>
          <a:p>
            <a:pPr lvl="1">
              <a:lnSpc>
                <a:spcPct val="150000"/>
              </a:lnSpc>
              <a:buClrTx/>
              <a:buSzPct val="120000"/>
            </a:pPr>
            <a:endParaRPr lang="zh-CN" altLang="en-US"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papre_request</a:t>
            </a:r>
            <a:r>
              <a:rPr lang="en-US" altLang="zh-CN" dirty="0">
                <a:latin typeface="+mn-lt"/>
                <a:ea typeface="+mj-ea"/>
              </a:rPr>
              <a:t>():</a:t>
            </a:r>
            <a:r>
              <a:rPr lang="zh-CN" altLang="en-US" dirty="0">
                <a:latin typeface="+mn-lt"/>
                <a:ea typeface="+mj-ea"/>
              </a:rPr>
              <a:t> </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填充</a:t>
            </a:r>
            <a:r>
              <a:rPr lang="en-US" altLang="zh-CN" dirty="0" err="1">
                <a:latin typeface="+mn-lt"/>
                <a:ea typeface="+mj-ea"/>
              </a:rPr>
              <a:t>flow_info</a:t>
            </a:r>
            <a:r>
              <a:rPr lang="en-US" altLang="zh-CN" dirty="0">
                <a:latin typeface="+mn-lt"/>
                <a:ea typeface="+mj-ea"/>
              </a:rPr>
              <a:t>:</a:t>
            </a:r>
            <a:r>
              <a:rPr lang="zh-CN" altLang="en-US" dirty="0">
                <a:latin typeface="+mn-lt"/>
                <a:ea typeface="+mj-ea"/>
              </a:rPr>
              <a:t>设置</a:t>
            </a:r>
            <a:r>
              <a:rPr lang="en" altLang="zh-CN" dirty="0" err="1">
                <a:latin typeface="+mn-lt"/>
                <a:ea typeface="+mj-ea"/>
              </a:rPr>
              <a:t>ip</a:t>
            </a:r>
            <a:r>
              <a:rPr lang="zh-CN" altLang="en" dirty="0">
                <a:latin typeface="+mn-lt"/>
                <a:ea typeface="+mj-ea"/>
              </a:rPr>
              <a:t>、</a:t>
            </a:r>
            <a:r>
              <a:rPr lang="en" altLang="zh-CN" dirty="0">
                <a:latin typeface="+mn-lt"/>
                <a:ea typeface="+mj-ea"/>
              </a:rPr>
              <a:t>id</a:t>
            </a:r>
            <a:r>
              <a:rPr lang="zh-CN" altLang="en" dirty="0">
                <a:latin typeface="+mn-lt"/>
                <a:ea typeface="+mj-ea"/>
              </a:rPr>
              <a:t>、</a:t>
            </a:r>
            <a:r>
              <a:rPr lang="en" altLang="zh-CN" dirty="0" err="1">
                <a:latin typeface="+mn-lt"/>
                <a:ea typeface="+mj-ea"/>
              </a:rPr>
              <a:t>search_id</a:t>
            </a:r>
            <a:r>
              <a:rPr lang="zh-CN" altLang="en" dirty="0">
                <a:latin typeface="+mn-lt"/>
                <a:ea typeface="+mj-ea"/>
              </a:rPr>
              <a:t>、</a:t>
            </a:r>
            <a:r>
              <a:rPr lang="en" altLang="zh-CN" dirty="0">
                <a:latin typeface="+mn-lt"/>
                <a:ea typeface="+mj-ea"/>
              </a:rPr>
              <a:t>type</a:t>
            </a:r>
            <a:r>
              <a:rPr lang="zh-CN" altLang="en-US" dirty="0">
                <a:latin typeface="+mn-lt"/>
                <a:ea typeface="+mj-ea"/>
              </a:rPr>
              <a:t>等</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填充 </a:t>
            </a:r>
            <a:r>
              <a:rPr lang="en" altLang="zh-CN" dirty="0" err="1">
                <a:latin typeface="+mn-lt"/>
                <a:ea typeface="+mj-ea"/>
              </a:rPr>
              <a:t>entity_types</a:t>
            </a:r>
            <a:r>
              <a:rPr lang="zh-CN" altLang="en" dirty="0">
                <a:latin typeface="+mn-lt"/>
                <a:ea typeface="+mj-ea"/>
              </a:rPr>
              <a:t>、</a:t>
            </a:r>
            <a:r>
              <a:rPr lang="en" altLang="zh-CN" dirty="0" err="1">
                <a:latin typeface="+mn-lt"/>
                <a:ea typeface="+mj-ea"/>
              </a:rPr>
              <a:t>behavior_request</a:t>
            </a:r>
            <a:r>
              <a:rPr lang="zh-CN" altLang="en-US" dirty="0">
                <a:latin typeface="+mn-lt"/>
                <a:ea typeface="+mj-ea"/>
              </a:rPr>
              <a:t>、</a:t>
            </a:r>
            <a:r>
              <a:rPr lang="en" altLang="zh-CN" dirty="0" err="1">
                <a:latin typeface="+mn-lt"/>
                <a:ea typeface="+mj-ea"/>
              </a:rPr>
              <a:t>invest_will_request</a:t>
            </a:r>
            <a:r>
              <a:rPr lang="zh-CN" altLang="en-US" dirty="0">
                <a:latin typeface="+mn-lt"/>
                <a:ea typeface="+mj-ea"/>
              </a:rPr>
              <a:t>等</a:t>
            </a:r>
            <a:endParaRPr lang="zh-CN" altLang="e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handle_response</a:t>
            </a:r>
            <a:r>
              <a:rPr lang="en-US" altLang="zh-CN" dirty="0">
                <a:latin typeface="+mn-lt"/>
                <a:ea typeface="+mj-ea"/>
              </a:rPr>
              <a:t>():</a:t>
            </a:r>
          </a:p>
          <a:p>
            <a:pPr marL="1371600" lvl="2" indent="-457200">
              <a:lnSpc>
                <a:spcPct val="150000"/>
              </a:lnSpc>
              <a:buClrTx/>
              <a:buSzPct val="120000"/>
              <a:buFont typeface="+mj-lt"/>
              <a:buAutoNum type="alphaLcParenR"/>
            </a:pPr>
            <a:r>
              <a:rPr lang="zh-CN" altLang="en-US" dirty="0">
                <a:latin typeface="+mn-lt"/>
                <a:ea typeface="+mj-ea"/>
              </a:rPr>
              <a:t>获取行为序列、曝光信息：</a:t>
            </a:r>
            <a:r>
              <a:rPr lang="en" altLang="zh-CN" dirty="0" err="1">
                <a:latin typeface="+mn-lt"/>
              </a:rPr>
              <a:t>user_intention_ad_list</a:t>
            </a:r>
            <a:r>
              <a:rPr lang="zh-CN" altLang="en-US" dirty="0">
                <a:latin typeface="+mn-lt"/>
              </a:rPr>
              <a:t>、</a:t>
            </a:r>
            <a:r>
              <a:rPr lang="en" altLang="zh-CN" dirty="0" err="1">
                <a:latin typeface="+mn-lt"/>
              </a:rPr>
              <a:t>user_intention_query_list</a:t>
            </a:r>
            <a:r>
              <a:rPr lang="zh-CN" altLang="en-US" dirty="0">
                <a:latin typeface="+mn-lt"/>
              </a:rPr>
              <a:t>、</a:t>
            </a:r>
            <a:r>
              <a:rPr lang="en" altLang="zh-CN" dirty="0" err="1">
                <a:latin typeface="+mn-lt"/>
              </a:rPr>
              <a:t>ad_expose_info</a:t>
            </a:r>
            <a:endParaRPr lang="zh-CN" altLang="en-US"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用户画像、历史位置信息、人群信息、商业标签：</a:t>
            </a:r>
            <a:r>
              <a:rPr lang="en" altLang="zh-CN" dirty="0" err="1">
                <a:latin typeface="+mn-lt"/>
              </a:rPr>
              <a:t>intent_pid</a:t>
            </a:r>
            <a:r>
              <a:rPr lang="zh-CN" altLang="en-US" dirty="0">
                <a:latin typeface="+mn-lt"/>
              </a:rPr>
              <a:t>、</a:t>
            </a:r>
            <a:r>
              <a:rPr lang="en" altLang="zh-CN" dirty="0">
                <a:latin typeface="+mn-lt"/>
              </a:rPr>
              <a:t>_</a:t>
            </a:r>
            <a:r>
              <a:rPr lang="en" altLang="zh-CN" dirty="0" err="1">
                <a:latin typeface="+mn-lt"/>
              </a:rPr>
              <a:t>app_infos</a:t>
            </a:r>
            <a:r>
              <a:rPr lang="zh-CN" altLang="en-US" dirty="0">
                <a:latin typeface="+mn-lt"/>
              </a:rPr>
              <a:t>、</a:t>
            </a:r>
            <a:r>
              <a:rPr lang="en" altLang="zh-CN" dirty="0">
                <a:latin typeface="+mn-lt"/>
              </a:rPr>
              <a:t>_</a:t>
            </a:r>
            <a:r>
              <a:rPr lang="en" altLang="zh-CN" dirty="0" err="1">
                <a:latin typeface="+mn-lt"/>
              </a:rPr>
              <a:t>looklike_crowds</a:t>
            </a:r>
            <a:endParaRPr lang="zh-CN" altLang="en-US"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商业意图：</a:t>
            </a:r>
            <a:r>
              <a:rPr lang="en" altLang="zh-CN" dirty="0">
                <a:latin typeface="+mn-lt"/>
              </a:rPr>
              <a:t>_</a:t>
            </a:r>
            <a:r>
              <a:rPr lang="en" altLang="zh-CN" dirty="0" err="1">
                <a:latin typeface="+mn-lt"/>
              </a:rPr>
              <a:t>invest_will</a:t>
            </a:r>
            <a:endParaRPr lang="en" altLang="zh-CN" dirty="0">
              <a:latin typeface="+mn-lt"/>
              <a:ea typeface="+mj-ea"/>
            </a:endParaRPr>
          </a:p>
          <a:p>
            <a:pPr lvl="1">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3689961262"/>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用户信息获取</a:t>
            </a:r>
            <a:r>
              <a:rPr kumimoji="1" lang="en-US" altLang="zh-CN" sz="3600" dirty="0"/>
              <a:t>-</a:t>
            </a:r>
            <a:r>
              <a:rPr kumimoji="1" lang="en" altLang="zh-CN" sz="3600" dirty="0" err="1"/>
              <a:t>UserCenterPM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交互类（</a:t>
            </a:r>
            <a:r>
              <a:rPr kumimoji="1" lang="en-US" altLang="zh-CN" b="1" dirty="0" err="1">
                <a:latin typeface="+mn-lt"/>
                <a:ea typeface="+mj-ea"/>
              </a:rPr>
              <a:t>Pbrpc</a:t>
            </a:r>
            <a:r>
              <a:rPr kumimoji="1" lang="zh-CN" altLang="en-US" b="1" dirty="0">
                <a:latin typeface="+mn-lt"/>
                <a:ea typeface="+mj-ea"/>
              </a:rPr>
              <a:t>）</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latin typeface="+mn-lt"/>
                <a:ea typeface="+mj-ea"/>
              </a:rPr>
              <a:t>请求</a:t>
            </a:r>
            <a:r>
              <a:rPr lang="en" altLang="zh-CN" dirty="0">
                <a:latin typeface="+mn-lt"/>
                <a:ea typeface="+mj-ea"/>
              </a:rPr>
              <a:t>user center</a:t>
            </a:r>
            <a:r>
              <a:rPr lang="zh-CN" altLang="en" dirty="0">
                <a:latin typeface="+mn-lt"/>
                <a:ea typeface="+mj-ea"/>
              </a:rPr>
              <a:t>，</a:t>
            </a:r>
            <a:r>
              <a:rPr lang="zh-CN" altLang="en-US" dirty="0">
                <a:latin typeface="+mn-lt"/>
                <a:ea typeface="+mj-ea"/>
              </a:rPr>
              <a:t>获取用户历史行为信息，用于频控</a:t>
            </a:r>
            <a:endParaRPr lang="en-US" altLang="zh-CN" dirty="0">
              <a:latin typeface="+mn-lt"/>
              <a:ea typeface="+mj-ea"/>
            </a:endParaRPr>
          </a:p>
          <a:p>
            <a:pPr lvl="1">
              <a:lnSpc>
                <a:spcPct val="150000"/>
              </a:lnSpc>
              <a:buClrTx/>
              <a:buSzPct val="120000"/>
            </a:pPr>
            <a:r>
              <a:rPr lang="zh-CN" altLang="en-US" sz="1800" dirty="0">
                <a:solidFill>
                  <a:srgbClr val="FF0000"/>
                </a:solidFill>
                <a:latin typeface="+mn-lt"/>
                <a:ea typeface="+mj-ea"/>
              </a:rPr>
              <a:t>频控的作用：</a:t>
            </a:r>
            <a:r>
              <a:rPr lang="en-US" altLang="zh-CN" sz="1800" dirty="0">
                <a:latin typeface="+mn-lt"/>
                <a:ea typeface="+mj-ea"/>
              </a:rPr>
              <a:t>1.</a:t>
            </a:r>
            <a:r>
              <a:rPr lang="zh-CN" altLang="en-US" sz="1800" dirty="0">
                <a:latin typeface="+mn-lt"/>
                <a:ea typeface="+mj-ea"/>
              </a:rPr>
              <a:t>提升用户体验 </a:t>
            </a:r>
            <a:r>
              <a:rPr lang="en-US" altLang="zh-CN" sz="1800" dirty="0">
                <a:latin typeface="+mn-lt"/>
                <a:ea typeface="+mj-ea"/>
              </a:rPr>
              <a:t>2.</a:t>
            </a:r>
            <a:r>
              <a:rPr lang="zh-CN" altLang="en-US" sz="1800" dirty="0">
                <a:latin typeface="+mn-lt"/>
                <a:ea typeface="+mj-ea"/>
              </a:rPr>
              <a:t>提升整体的点击转化率 </a:t>
            </a:r>
            <a:r>
              <a:rPr lang="en-US" altLang="zh-CN" sz="1800" dirty="0">
                <a:latin typeface="+mn-lt"/>
                <a:ea typeface="+mj-ea"/>
              </a:rPr>
              <a:t>3.</a:t>
            </a:r>
            <a:r>
              <a:rPr lang="zh-CN" altLang="en-US" sz="1800" dirty="0">
                <a:latin typeface="+mn-lt"/>
                <a:ea typeface="+mj-ea"/>
              </a:rPr>
              <a:t>广告主有限的预算下增加更多受众</a:t>
            </a:r>
            <a:endParaRPr lang="en-US" altLang="zh-CN" sz="1800"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papre_request</a:t>
            </a:r>
            <a:r>
              <a:rPr lang="en-US" altLang="zh-CN" dirty="0">
                <a:latin typeface="+mn-lt"/>
                <a:ea typeface="+mj-ea"/>
              </a:rPr>
              <a:t>():</a:t>
            </a:r>
            <a:r>
              <a:rPr lang="zh-CN" altLang="en-US" dirty="0">
                <a:latin typeface="+mn-lt"/>
                <a:ea typeface="+mj-ea"/>
              </a:rPr>
              <a:t> </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基本信息：</a:t>
            </a:r>
            <a:r>
              <a:rPr lang="en" altLang="zh-CN" dirty="0" err="1">
                <a:latin typeface="+mn-lt"/>
                <a:ea typeface="+mj-ea"/>
              </a:rPr>
              <a:t>qid</a:t>
            </a:r>
            <a:r>
              <a:rPr lang="zh-CN" altLang="en" dirty="0">
                <a:latin typeface="+mn-lt"/>
                <a:ea typeface="+mj-ea"/>
              </a:rPr>
              <a:t>、</a:t>
            </a:r>
            <a:r>
              <a:rPr lang="en" altLang="zh-CN" dirty="0" err="1">
                <a:latin typeface="+mn-lt"/>
                <a:ea typeface="+mj-ea"/>
              </a:rPr>
              <a:t>src_id</a:t>
            </a:r>
            <a:r>
              <a:rPr lang="zh-CN" altLang="en" dirty="0">
                <a:latin typeface="+mn-lt"/>
                <a:ea typeface="+mj-ea"/>
              </a:rPr>
              <a:t>、</a:t>
            </a:r>
            <a:r>
              <a:rPr lang="en" altLang="zh-CN" dirty="0" err="1">
                <a:latin typeface="+mn-lt"/>
                <a:ea typeface="+mj-ea"/>
              </a:rPr>
              <a:t>flow_type</a:t>
            </a:r>
            <a:r>
              <a:rPr lang="zh-CN" altLang="en" dirty="0">
                <a:latin typeface="+mn-lt"/>
                <a:ea typeface="+mj-ea"/>
              </a:rPr>
              <a:t>、</a:t>
            </a:r>
            <a:r>
              <a:rPr lang="en" altLang="zh-CN" dirty="0" err="1">
                <a:latin typeface="+mn-lt"/>
                <a:ea typeface="+mj-ea"/>
              </a:rPr>
              <a:t>cuid</a:t>
            </a:r>
            <a:r>
              <a:rPr lang="zh-CN" altLang="en" dirty="0">
                <a:latin typeface="+mn-lt"/>
                <a:ea typeface="+mj-ea"/>
              </a:rPr>
              <a:t>、</a:t>
            </a:r>
            <a:r>
              <a:rPr lang="en" altLang="zh-CN" dirty="0" err="1">
                <a:latin typeface="+mn-lt"/>
                <a:ea typeface="+mj-ea"/>
              </a:rPr>
              <a:t>baiduid</a:t>
            </a:r>
            <a:r>
              <a:rPr lang="zh-CN" altLang="en" dirty="0">
                <a:latin typeface="+mn-lt"/>
                <a:ea typeface="+mj-ea"/>
              </a:rPr>
              <a:t>、</a:t>
            </a:r>
            <a:r>
              <a:rPr lang="en" altLang="zh-CN" dirty="0" err="1">
                <a:latin typeface="+mn-lt"/>
                <a:ea typeface="+mj-ea"/>
              </a:rPr>
              <a:t>device_id</a:t>
            </a:r>
            <a:r>
              <a:rPr lang="zh-CN" altLang="en" dirty="0">
                <a:latin typeface="+mn-lt"/>
                <a:ea typeface="+mj-ea"/>
              </a:rPr>
              <a:t>、</a:t>
            </a:r>
            <a:r>
              <a:rPr lang="en" altLang="zh-CN" dirty="0" err="1">
                <a:latin typeface="+mn-lt"/>
                <a:ea typeface="+mj-ea"/>
              </a:rPr>
              <a:t>bes_level</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历史信息：</a:t>
            </a:r>
            <a:r>
              <a:rPr lang="en" altLang="zh-CN" dirty="0" err="1">
                <a:latin typeface="+mn-lt"/>
                <a:ea typeface="+mj-ea"/>
              </a:rPr>
              <a:t>freq_cmatch_list</a:t>
            </a:r>
            <a:r>
              <a:rPr lang="zh-CN" altLang="en" dirty="0">
                <a:latin typeface="+mn-lt"/>
                <a:ea typeface="+mj-ea"/>
              </a:rPr>
              <a:t>、</a:t>
            </a:r>
            <a:r>
              <a:rPr lang="en" altLang="zh-CN" dirty="0" err="1">
                <a:latin typeface="+mn-lt"/>
                <a:ea typeface="+mj-ea"/>
              </a:rPr>
              <a:t>add_cmatch_list</a:t>
            </a:r>
            <a:r>
              <a:rPr lang="zh-CN" altLang="en" dirty="0">
                <a:latin typeface="+mn-lt"/>
                <a:ea typeface="+mj-ea"/>
              </a:rPr>
              <a:t>、</a:t>
            </a:r>
            <a:r>
              <a:rPr lang="en" altLang="zh-CN" dirty="0" err="1">
                <a:latin typeface="+mn-lt"/>
                <a:ea typeface="+mj-ea"/>
              </a:rPr>
              <a:t>add_sess_cmatch_list</a:t>
            </a:r>
            <a:endParaRPr lang="en" altLang="zh-CN" dirty="0">
              <a:latin typeface="+mn-lt"/>
              <a:ea typeface="+mj-ea"/>
            </a:endParaRPr>
          </a:p>
          <a:p>
            <a:pPr lvl="2">
              <a:lnSpc>
                <a:spcPct val="150000"/>
              </a:lnSpc>
              <a:buClrTx/>
              <a:buSzPct val="120000"/>
            </a:pPr>
            <a:endParaRPr lang="en"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handle_response</a:t>
            </a:r>
            <a:r>
              <a:rPr lang="en-US" altLang="zh-CN" dirty="0">
                <a:latin typeface="+mn-lt"/>
                <a:ea typeface="+mj-ea"/>
              </a:rPr>
              <a:t>():</a:t>
            </a:r>
          </a:p>
          <a:p>
            <a:pPr marL="1371600" lvl="2" indent="-457200">
              <a:lnSpc>
                <a:spcPct val="150000"/>
              </a:lnSpc>
              <a:buClrTx/>
              <a:buSzPct val="120000"/>
              <a:buFont typeface="+mj-lt"/>
              <a:buAutoNum type="alphaLcParenR"/>
            </a:pPr>
            <a:r>
              <a:rPr lang="zh-CN" altLang="en-US" dirty="0">
                <a:latin typeface="+mn-lt"/>
                <a:ea typeface="+mj-ea"/>
              </a:rPr>
              <a:t>解析数据：</a:t>
            </a:r>
            <a:r>
              <a:rPr lang="en" altLang="zh-CN" dirty="0" err="1">
                <a:latin typeface="+mn-lt"/>
                <a:ea typeface="+mj-ea"/>
              </a:rPr>
              <a:t>freq_session</a:t>
            </a:r>
            <a:r>
              <a:rPr lang="zh-CN" altLang="en" dirty="0">
                <a:latin typeface="+mn-lt"/>
                <a:ea typeface="+mj-ea"/>
              </a:rPr>
              <a:t>、</a:t>
            </a:r>
            <a:r>
              <a:rPr lang="en" altLang="zh-CN" dirty="0" err="1">
                <a:latin typeface="+mn-lt"/>
                <a:ea typeface="+mj-ea"/>
              </a:rPr>
              <a:t>show_session</a:t>
            </a:r>
            <a:r>
              <a:rPr lang="zh-CN" altLang="en" dirty="0">
                <a:latin typeface="+mn-lt"/>
                <a:ea typeface="+mj-ea"/>
              </a:rPr>
              <a:t>、</a:t>
            </a:r>
            <a:r>
              <a:rPr lang="en" altLang="zh-CN" dirty="0" err="1">
                <a:latin typeface="+mn-lt"/>
                <a:ea typeface="+mj-ea"/>
              </a:rPr>
              <a:t>agg_session_info</a:t>
            </a:r>
            <a:r>
              <a:rPr lang="en" altLang="zh-CN" dirty="0">
                <a:latin typeface="+mn-lt"/>
                <a:ea typeface="+mj-ea"/>
              </a:rPr>
              <a:t>(</a:t>
            </a:r>
            <a:r>
              <a:rPr lang="zh-CN" altLang="en-US" dirty="0">
                <a:latin typeface="+mn-lt"/>
                <a:ea typeface="+mj-ea"/>
              </a:rPr>
              <a:t>模型特征信息</a:t>
            </a:r>
            <a:r>
              <a:rPr lang="en-US" altLang="zh-CN" dirty="0">
                <a:latin typeface="+mn-lt"/>
                <a:ea typeface="+mj-ea"/>
              </a:rPr>
              <a:t>)</a:t>
            </a:r>
            <a:r>
              <a:rPr lang="zh-CN" altLang="en-US" dirty="0">
                <a:latin typeface="+mn-lt"/>
                <a:ea typeface="+mj-ea"/>
              </a:rPr>
              <a:t>等</a:t>
            </a:r>
          </a:p>
          <a:p>
            <a:pPr marL="1371600" lvl="2" indent="-457200">
              <a:lnSpc>
                <a:spcPct val="150000"/>
              </a:lnSpc>
              <a:buClrTx/>
              <a:buSzPct val="120000"/>
              <a:buFont typeface="+mj-lt"/>
              <a:buAutoNum type="alphaLcParenR"/>
            </a:pPr>
            <a:r>
              <a:rPr lang="zh-CN" altLang="en-US" dirty="0">
                <a:latin typeface="+mn-lt"/>
                <a:ea typeface="+mj-ea"/>
              </a:rPr>
              <a:t>填充各种频控信息：</a:t>
            </a:r>
            <a:endParaRPr lang="en-US" altLang="zh-CN" dirty="0">
              <a:latin typeface="+mn-lt"/>
              <a:ea typeface="+mj-ea"/>
            </a:endParaRPr>
          </a:p>
          <a:p>
            <a:pPr marL="1828800" lvl="3" indent="-457200">
              <a:lnSpc>
                <a:spcPct val="150000"/>
              </a:lnSpc>
              <a:buClrTx/>
              <a:buSzPct val="120000"/>
              <a:buFont typeface="+mj-lt"/>
              <a:buAutoNum type="romanUcPeriod"/>
            </a:pPr>
            <a:r>
              <a:rPr lang="en" altLang="zh-CN" sz="1800" dirty="0" err="1">
                <a:latin typeface="+mn-lt"/>
                <a:ea typeface="+mj-ea"/>
              </a:rPr>
              <a:t>fill_dedup_set_prepare</a:t>
            </a:r>
            <a:r>
              <a:rPr lang="en" altLang="zh-CN" sz="1800" dirty="0">
                <a:latin typeface="+mn-lt"/>
                <a:ea typeface="+mj-ea"/>
              </a:rPr>
              <a:t>: </a:t>
            </a:r>
            <a:r>
              <a:rPr lang="en" altLang="zh-CN" sz="1800" dirty="0" err="1">
                <a:latin typeface="+mn-lt"/>
                <a:ea typeface="+mj-ea"/>
              </a:rPr>
              <a:t>expose_duration</a:t>
            </a:r>
            <a:r>
              <a:rPr lang="zh-CN" altLang="en" sz="1800" dirty="0">
                <a:latin typeface="+mn-lt"/>
                <a:ea typeface="+mj-ea"/>
              </a:rPr>
              <a:t>、</a:t>
            </a:r>
            <a:r>
              <a:rPr lang="en" altLang="zh-CN" sz="1800" dirty="0" err="1">
                <a:latin typeface="+mn-lt"/>
                <a:ea typeface="+mj-ea"/>
              </a:rPr>
              <a:t>eshow_ratio</a:t>
            </a:r>
            <a:r>
              <a:rPr lang="zh-CN" altLang="en" sz="1800" dirty="0">
                <a:latin typeface="+mn-lt"/>
                <a:ea typeface="+mj-ea"/>
              </a:rPr>
              <a:t>、</a:t>
            </a:r>
            <a:r>
              <a:rPr lang="en" altLang="zh-CN" sz="1800" dirty="0" err="1">
                <a:latin typeface="+mn-lt"/>
                <a:ea typeface="+mj-ea"/>
              </a:rPr>
              <a:t>expose_slot_duration</a:t>
            </a:r>
            <a:r>
              <a:rPr lang="zh-CN" altLang="en" sz="1800" dirty="0">
                <a:latin typeface="+mn-lt"/>
                <a:ea typeface="+mj-ea"/>
              </a:rPr>
              <a:t>、</a:t>
            </a:r>
            <a:r>
              <a:rPr lang="en" altLang="zh-CN" sz="1800" dirty="0" err="1">
                <a:latin typeface="+mn-lt"/>
                <a:ea typeface="+mj-ea"/>
              </a:rPr>
              <a:t>scroll_info</a:t>
            </a:r>
            <a:endParaRPr lang="en" altLang="zh-CN" sz="1800" dirty="0">
              <a:latin typeface="+mn-lt"/>
              <a:ea typeface="+mj-ea"/>
            </a:endParaRPr>
          </a:p>
          <a:p>
            <a:pPr marL="1828800" lvl="3" indent="-457200">
              <a:lnSpc>
                <a:spcPct val="150000"/>
              </a:lnSpc>
              <a:buClrTx/>
              <a:buSzPct val="120000"/>
              <a:buFont typeface="+mj-lt"/>
              <a:buAutoNum type="romanUcPeriod"/>
            </a:pPr>
            <a:r>
              <a:rPr lang="en" altLang="zh-CN" sz="1800" dirty="0" err="1">
                <a:latin typeface="+mn-lt"/>
                <a:ea typeface="+mj-ea"/>
              </a:rPr>
              <a:t>fill_dedup_set</a:t>
            </a:r>
            <a:r>
              <a:rPr lang="en" altLang="zh-CN" sz="1800" dirty="0">
                <a:latin typeface="+mn-lt"/>
                <a:ea typeface="+mj-ea"/>
              </a:rPr>
              <a:t>: </a:t>
            </a:r>
            <a:r>
              <a:rPr lang="zh-CN" altLang="en-US" sz="1800" dirty="0">
                <a:latin typeface="+mn-lt"/>
                <a:ea typeface="+mj-ea"/>
              </a:rPr>
              <a:t>填充不同粒度的频控信息</a:t>
            </a:r>
          </a:p>
          <a:p>
            <a:pPr lvl="1">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2895782175"/>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用户信息获取</a:t>
            </a:r>
            <a:r>
              <a:rPr kumimoji="1" lang="en-US" altLang="zh-CN" sz="3600" dirty="0"/>
              <a:t>-</a:t>
            </a:r>
            <a:r>
              <a:rPr kumimoji="1" lang="en" altLang="zh-CN" sz="3600" dirty="0" err="1"/>
              <a:t>UpinPM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交互类（</a:t>
            </a:r>
            <a:r>
              <a:rPr kumimoji="1" lang="en-US" altLang="zh-CN" b="1" dirty="0" err="1">
                <a:latin typeface="+mn-lt"/>
                <a:ea typeface="+mj-ea"/>
              </a:rPr>
              <a:t>rawbuffer</a:t>
            </a:r>
            <a:r>
              <a:rPr kumimoji="1" lang="zh-CN" altLang="en-US" b="1" dirty="0">
                <a:latin typeface="+mn-lt"/>
                <a:ea typeface="+mj-ea"/>
              </a:rPr>
              <a:t>）</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latin typeface="+mn-lt"/>
                <a:ea typeface="+mj-ea"/>
              </a:rPr>
              <a:t>访问</a:t>
            </a:r>
            <a:r>
              <a:rPr lang="en" altLang="zh-CN" dirty="0" err="1">
                <a:latin typeface="+mn-lt"/>
                <a:ea typeface="+mj-ea"/>
              </a:rPr>
              <a:t>Upin</a:t>
            </a:r>
            <a:r>
              <a:rPr lang="zh-CN" altLang="en-US" dirty="0">
                <a:latin typeface="+mn-lt"/>
                <a:ea typeface="+mj-ea"/>
              </a:rPr>
              <a:t>平台（凤巢用户画像平台）获取用户</a:t>
            </a:r>
            <a:r>
              <a:rPr lang="en" altLang="zh-CN" dirty="0">
                <a:latin typeface="+mn-lt"/>
                <a:ea typeface="+mj-ea"/>
              </a:rPr>
              <a:t>session</a:t>
            </a:r>
            <a:r>
              <a:rPr lang="zh-CN" altLang="en-US" dirty="0">
                <a:latin typeface="+mn-lt"/>
                <a:ea typeface="+mj-ea"/>
              </a:rPr>
              <a:t>数据、历史搜索数据、用户属性等数据</a:t>
            </a:r>
            <a:endParaRPr lang="en-US" altLang="zh-CN" dirty="0">
              <a:latin typeface="+mn-lt"/>
              <a:ea typeface="+mj-ea"/>
            </a:endParaRPr>
          </a:p>
          <a:p>
            <a:pPr lvl="1">
              <a:lnSpc>
                <a:spcPct val="150000"/>
              </a:lnSpc>
              <a:buClrTx/>
              <a:buSzPct val="120000"/>
            </a:pPr>
            <a:endParaRPr lang="zh-CN" altLang="en-US" sz="1800"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papre_request</a:t>
            </a:r>
            <a:r>
              <a:rPr lang="en-US" altLang="zh-CN" dirty="0">
                <a:latin typeface="+mn-lt"/>
                <a:ea typeface="+mj-ea"/>
              </a:rPr>
              <a:t>():</a:t>
            </a:r>
            <a:r>
              <a:rPr lang="zh-CN" altLang="en-US" dirty="0">
                <a:latin typeface="+mn-lt"/>
                <a:ea typeface="+mj-ea"/>
              </a:rPr>
              <a:t> </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流量信息</a:t>
            </a:r>
            <a:r>
              <a:rPr lang="en-US" altLang="zh-CN" dirty="0">
                <a:latin typeface="+mn-lt"/>
                <a:ea typeface="+mj-ea"/>
              </a:rPr>
              <a:t>: </a:t>
            </a:r>
            <a:r>
              <a:rPr lang="en" altLang="zh-CN" dirty="0" err="1">
                <a:latin typeface="+mn-lt"/>
                <a:ea typeface="+mj-ea"/>
              </a:rPr>
              <a:t>search_id</a:t>
            </a:r>
            <a:r>
              <a:rPr lang="en" altLang="zh-CN" dirty="0">
                <a:latin typeface="+mn-lt"/>
                <a:ea typeface="+mj-ea"/>
              </a:rPr>
              <a:t>, </a:t>
            </a:r>
            <a:r>
              <a:rPr lang="en" altLang="zh-CN" dirty="0" err="1">
                <a:latin typeface="+mn-lt"/>
                <a:ea typeface="+mj-ea"/>
              </a:rPr>
              <a:t>ip</a:t>
            </a:r>
            <a:r>
              <a:rPr lang="en" altLang="zh-CN" dirty="0">
                <a:latin typeface="+mn-lt"/>
                <a:ea typeface="+mj-ea"/>
              </a:rPr>
              <a:t>, </a:t>
            </a:r>
            <a:r>
              <a:rPr lang="en" altLang="zh-CN" dirty="0" err="1">
                <a:latin typeface="+mn-lt"/>
                <a:ea typeface="+mj-ea"/>
              </a:rPr>
              <a:t>src_id</a:t>
            </a:r>
            <a:r>
              <a:rPr lang="en" altLang="zh-CN" dirty="0">
                <a:latin typeface="+mn-lt"/>
                <a:ea typeface="+mj-ea"/>
              </a:rPr>
              <a:t>, </a:t>
            </a:r>
            <a:r>
              <a:rPr lang="en" altLang="zh-CN" dirty="0" err="1">
                <a:latin typeface="+mn-lt"/>
                <a:ea typeface="+mj-ea"/>
              </a:rPr>
              <a:t>flow_type</a:t>
            </a:r>
            <a:r>
              <a:rPr lang="en" altLang="zh-CN" dirty="0">
                <a:latin typeface="+mn-lt"/>
                <a:ea typeface="+mj-ea"/>
              </a:rPr>
              <a:t>, </a:t>
            </a:r>
            <a:r>
              <a:rPr lang="en" altLang="zh-CN" dirty="0" err="1">
                <a:latin typeface="+mn-lt"/>
                <a:ea typeface="+mj-ea"/>
              </a:rPr>
              <a:t>pid</a:t>
            </a:r>
            <a:r>
              <a:rPr lang="en" altLang="zh-CN" dirty="0">
                <a:latin typeface="+mn-lt"/>
                <a:ea typeface="+mj-ea"/>
              </a:rPr>
              <a:t>, </a:t>
            </a:r>
            <a:r>
              <a:rPr lang="en" altLang="zh-CN" dirty="0" err="1">
                <a:latin typeface="+mn-lt"/>
                <a:ea typeface="+mj-ea"/>
              </a:rPr>
              <a:t>cid</a:t>
            </a:r>
            <a:r>
              <a:rPr lang="en" altLang="zh-CN" dirty="0">
                <a:latin typeface="+mn-lt"/>
                <a:ea typeface="+mj-ea"/>
              </a:rPr>
              <a:t>, </a:t>
            </a:r>
            <a:r>
              <a:rPr lang="en" altLang="zh-CN" dirty="0" err="1">
                <a:latin typeface="+mn-lt"/>
                <a:ea typeface="+mj-ea"/>
              </a:rPr>
              <a:t>show_list</a:t>
            </a:r>
            <a:r>
              <a:rPr lang="en" altLang="zh-CN" dirty="0">
                <a:latin typeface="+mn-lt"/>
                <a:ea typeface="+mj-ea"/>
              </a:rPr>
              <a:t>/</a:t>
            </a:r>
            <a:r>
              <a:rPr lang="en" altLang="zh-CN" dirty="0" err="1">
                <a:latin typeface="+mn-lt"/>
                <a:ea typeface="+mj-ea"/>
              </a:rPr>
              <a:t>cmatch_list</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用户标示信息：</a:t>
            </a:r>
            <a:r>
              <a:rPr lang="en" altLang="zh-CN" dirty="0" err="1">
                <a:latin typeface="+mn-lt"/>
                <a:ea typeface="+mj-ea"/>
              </a:rPr>
              <a:t>baiduid</a:t>
            </a:r>
            <a:r>
              <a:rPr lang="zh-CN" altLang="en-US" dirty="0">
                <a:latin typeface="+mn-lt"/>
                <a:ea typeface="+mj-ea"/>
              </a:rPr>
              <a:t>，</a:t>
            </a:r>
            <a:r>
              <a:rPr lang="en" altLang="zh-CN" dirty="0" err="1">
                <a:latin typeface="+mn-lt"/>
                <a:ea typeface="+mj-ea"/>
              </a:rPr>
              <a:t>cuid</a:t>
            </a:r>
            <a:r>
              <a:rPr lang="zh-CN" altLang="en-US" dirty="0">
                <a:latin typeface="+mn-lt"/>
                <a:ea typeface="+mj-ea"/>
              </a:rPr>
              <a:t>，</a:t>
            </a:r>
            <a:r>
              <a:rPr lang="en" altLang="zh-CN" dirty="0" err="1">
                <a:latin typeface="+mn-lt"/>
                <a:ea typeface="+mj-ea"/>
              </a:rPr>
              <a:t>deviceid</a:t>
            </a:r>
            <a:endParaRPr lang="en" altLang="zh-CN" dirty="0">
              <a:latin typeface="+mn-lt"/>
              <a:ea typeface="+mj-ea"/>
            </a:endParaRPr>
          </a:p>
          <a:p>
            <a:pPr lvl="2">
              <a:lnSpc>
                <a:spcPct val="150000"/>
              </a:lnSpc>
              <a:buClrTx/>
              <a:buSzPct val="120000"/>
            </a:pPr>
            <a:endParaRPr lang="en"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handle_response</a:t>
            </a:r>
            <a:r>
              <a:rPr lang="en-US" altLang="zh-CN" dirty="0">
                <a:latin typeface="+mn-lt"/>
                <a:ea typeface="+mj-ea"/>
              </a:rPr>
              <a:t>():</a:t>
            </a:r>
          </a:p>
          <a:p>
            <a:pPr marL="1371600" lvl="2" indent="-457200">
              <a:lnSpc>
                <a:spcPct val="150000"/>
              </a:lnSpc>
              <a:buClrTx/>
              <a:buSzPct val="120000"/>
              <a:buFont typeface="+mj-lt"/>
              <a:buAutoNum type="alphaLcParenR"/>
            </a:pPr>
            <a:r>
              <a:rPr lang="zh-CN" altLang="en-US" dirty="0">
                <a:latin typeface="+mn-lt"/>
                <a:ea typeface="+mj-ea"/>
              </a:rPr>
              <a:t>用户属性及兴趣（</a:t>
            </a:r>
            <a:r>
              <a:rPr lang="zh-CN" altLang="en-US" dirty="0">
                <a:solidFill>
                  <a:srgbClr val="FF0000"/>
                </a:solidFill>
                <a:latin typeface="+mn-lt"/>
                <a:ea typeface="+mj-ea"/>
              </a:rPr>
              <a:t>与</a:t>
            </a:r>
            <a:r>
              <a:rPr lang="en-US" altLang="zh-CN" dirty="0" err="1">
                <a:solidFill>
                  <a:srgbClr val="FF0000"/>
                </a:solidFill>
                <a:latin typeface="+mn-lt"/>
                <a:ea typeface="+mj-ea"/>
              </a:rPr>
              <a:t>uas</a:t>
            </a:r>
            <a:r>
              <a:rPr lang="zh-CN" altLang="en-US" dirty="0">
                <a:solidFill>
                  <a:srgbClr val="FF0000"/>
                </a:solidFill>
                <a:latin typeface="+mn-lt"/>
                <a:ea typeface="+mj-ea"/>
              </a:rPr>
              <a:t>重叠，优先使用</a:t>
            </a:r>
            <a:r>
              <a:rPr lang="en-US" altLang="zh-CN" dirty="0" err="1">
                <a:solidFill>
                  <a:srgbClr val="FF0000"/>
                </a:solidFill>
                <a:latin typeface="+mn-lt"/>
                <a:ea typeface="+mj-ea"/>
              </a:rPr>
              <a:t>uas</a:t>
            </a:r>
            <a:r>
              <a:rPr lang="zh-CN" altLang="en-US" dirty="0">
                <a:solidFill>
                  <a:srgbClr val="FF0000"/>
                </a:solidFill>
                <a:latin typeface="+mn-lt"/>
                <a:ea typeface="+mj-ea"/>
              </a:rPr>
              <a:t>的</a:t>
            </a:r>
            <a:r>
              <a:rPr lang="zh-CN" altLang="en-US" dirty="0">
                <a:latin typeface="+mn-lt"/>
                <a:ea typeface="+mj-ea"/>
              </a:rPr>
              <a:t>）： </a:t>
            </a:r>
            <a:r>
              <a:rPr lang="en" altLang="zh-CN" dirty="0" err="1">
                <a:latin typeface="+mn-lt"/>
                <a:ea typeface="+mj-ea"/>
              </a:rPr>
              <a:t>wise_dt_attr_info</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短期（</a:t>
            </a:r>
            <a:r>
              <a:rPr lang="en-US" altLang="zh-CN" dirty="0">
                <a:latin typeface="+mn-lt"/>
                <a:ea typeface="+mj-ea"/>
              </a:rPr>
              <a:t>8</a:t>
            </a:r>
            <a:r>
              <a:rPr lang="zh-CN" altLang="en-US" dirty="0">
                <a:latin typeface="+mn-lt"/>
                <a:ea typeface="+mj-ea"/>
              </a:rPr>
              <a:t>小时）搜索数据：</a:t>
            </a:r>
            <a:r>
              <a:rPr lang="en" altLang="zh-CN" dirty="0" err="1">
                <a:latin typeface="+mn-lt"/>
                <a:ea typeface="+mj-ea"/>
              </a:rPr>
              <a:t>search_session_info</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历史广告触发信息：</a:t>
            </a:r>
            <a:r>
              <a:rPr lang="en" altLang="zh-CN" dirty="0" err="1">
                <a:latin typeface="+mn-lt"/>
                <a:ea typeface="+mj-ea"/>
              </a:rPr>
              <a:t>asplog_session_info</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地域信息：</a:t>
            </a:r>
            <a:r>
              <a:rPr lang="en" altLang="zh-CN" dirty="0" err="1">
                <a:latin typeface="+mn-lt"/>
                <a:ea typeface="+mj-ea"/>
              </a:rPr>
              <a:t>regin_info</a:t>
            </a:r>
            <a:endParaRPr lang="en" altLang="zh-CN" dirty="0">
              <a:latin typeface="+mn-lt"/>
              <a:ea typeface="+mj-ea"/>
            </a:endParaRPr>
          </a:p>
          <a:p>
            <a:pPr lvl="1">
              <a:lnSpc>
                <a:spcPct val="150000"/>
              </a:lnSpc>
              <a:buClrTx/>
              <a:buSzPct val="120000"/>
            </a:pPr>
            <a:endParaRPr lang="en-US" altLang="zh-CN" sz="1800"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3184350825"/>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触发准备</a:t>
            </a:r>
            <a:r>
              <a:rPr kumimoji="1" lang="en-US" altLang="zh-CN" sz="3600" dirty="0"/>
              <a:t>-</a:t>
            </a:r>
            <a:r>
              <a:rPr kumimoji="1" lang="en" altLang="zh-CN" sz="3600" dirty="0" err="1"/>
              <a:t>GoldengateP</a:t>
            </a:r>
            <a:r>
              <a:rPr kumimoji="1" lang="en-US" altLang="zh-CN" sz="3600" dirty="0"/>
              <a:t>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交互类（</a:t>
            </a:r>
            <a:r>
              <a:rPr kumimoji="1" lang="en-US" altLang="zh-CN" b="1" dirty="0" err="1">
                <a:latin typeface="+mn-lt"/>
                <a:ea typeface="+mj-ea"/>
              </a:rPr>
              <a:t>pbrpc</a:t>
            </a:r>
            <a:r>
              <a:rPr kumimoji="1" lang="zh-CN" altLang="en-US" b="1" dirty="0">
                <a:latin typeface="+mn-lt"/>
                <a:ea typeface="+mj-ea"/>
              </a:rPr>
              <a:t>）</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latin typeface="+mn-lt"/>
                <a:ea typeface="+mj-ea"/>
              </a:rPr>
              <a:t>与金门交互，获取推荐</a:t>
            </a:r>
            <a:r>
              <a:rPr lang="en-US" altLang="zh-CN" dirty="0">
                <a:latin typeface="+mn-lt"/>
                <a:ea typeface="+mj-ea"/>
              </a:rPr>
              <a:t>query</a:t>
            </a:r>
          </a:p>
          <a:p>
            <a:pPr lvl="1">
              <a:lnSpc>
                <a:spcPct val="150000"/>
              </a:lnSpc>
              <a:buClrTx/>
              <a:buSzPct val="120000"/>
            </a:pPr>
            <a:endParaRPr lang="zh-CN" altLang="en-US" sz="1800" dirty="0">
              <a:latin typeface="+mn-lt"/>
              <a:ea typeface="+mj-ea"/>
            </a:endParaRPr>
          </a:p>
          <a:p>
            <a:pPr marL="1371600" lvl="2" indent="-457200">
              <a:lnSpc>
                <a:spcPct val="150000"/>
              </a:lnSpc>
              <a:buClrTx/>
              <a:buSzPct val="120000"/>
              <a:buFont typeface="+mj-lt"/>
              <a:buAutoNum type="alphaLcParenR"/>
            </a:pPr>
            <a:endParaRPr lang="en-US" altLang="zh-CN" sz="1600"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pic>
        <p:nvPicPr>
          <p:cNvPr id="4" name="图片 3">
            <a:extLst>
              <a:ext uri="{FF2B5EF4-FFF2-40B4-BE49-F238E27FC236}">
                <a16:creationId xmlns:a16="http://schemas.microsoft.com/office/drawing/2014/main" id="{51E1078E-07CE-9042-A44F-609E8D8FEC3A}"/>
              </a:ext>
            </a:extLst>
          </p:cNvPr>
          <p:cNvPicPr>
            <a:picLocks noChangeAspect="1"/>
          </p:cNvPicPr>
          <p:nvPr/>
        </p:nvPicPr>
        <p:blipFill>
          <a:blip r:embed="rId3"/>
          <a:stretch>
            <a:fillRect/>
          </a:stretch>
        </p:blipFill>
        <p:spPr>
          <a:xfrm>
            <a:off x="1079725" y="1925950"/>
            <a:ext cx="10696264" cy="4721655"/>
          </a:xfrm>
          <a:prstGeom prst="rect">
            <a:avLst/>
          </a:prstGeom>
        </p:spPr>
      </p:pic>
    </p:spTree>
    <p:extLst>
      <p:ext uri="{BB962C8B-B14F-4D97-AF65-F5344CB8AC3E}">
        <p14:creationId xmlns:p14="http://schemas.microsoft.com/office/powerpoint/2010/main" val="3141853382"/>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触发准备</a:t>
            </a:r>
            <a:r>
              <a:rPr kumimoji="1" lang="en-US" altLang="zh-CN" sz="3600" dirty="0"/>
              <a:t>-</a:t>
            </a:r>
            <a:r>
              <a:rPr kumimoji="1" lang="en" altLang="zh-CN" sz="3600" dirty="0" err="1"/>
              <a:t>UserEmbeddingP</a:t>
            </a:r>
            <a:r>
              <a:rPr kumimoji="1" lang="en-US" altLang="zh-CN" sz="3600" dirty="0"/>
              <a:t>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非交互类</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主要功能：请求观星模块，获取用户测的用户</a:t>
            </a:r>
            <a:r>
              <a:rPr kumimoji="1" lang="en-US" altLang="zh-CN" dirty="0">
                <a:latin typeface="+mn-lt"/>
                <a:ea typeface="+mj-ea"/>
              </a:rPr>
              <a:t>embedding</a:t>
            </a:r>
            <a:r>
              <a:rPr kumimoji="1" lang="zh-CN" altLang="en-US" dirty="0">
                <a:latin typeface="+mn-lt"/>
                <a:ea typeface="+mj-ea"/>
              </a:rPr>
              <a:t>，用于后续</a:t>
            </a:r>
            <a:r>
              <a:rPr kumimoji="1" lang="en-US" altLang="zh-CN" dirty="0">
                <a:latin typeface="+mn-lt"/>
                <a:ea typeface="+mj-ea"/>
              </a:rPr>
              <a:t>q</a:t>
            </a:r>
            <a:r>
              <a:rPr kumimoji="1" lang="zh-CN" altLang="en-US" dirty="0">
                <a:latin typeface="+mn-lt"/>
                <a:ea typeface="+mj-ea"/>
              </a:rPr>
              <a:t>值计算</a:t>
            </a:r>
            <a:endParaRPr lang="en-US" altLang="zh-CN" dirty="0">
              <a:latin typeface="+mn-lt"/>
              <a:ea typeface="+mj-ea"/>
            </a:endParaRPr>
          </a:p>
          <a:p>
            <a:pPr lvl="1">
              <a:lnSpc>
                <a:spcPct val="150000"/>
              </a:lnSpc>
              <a:buClrTx/>
              <a:buSzPct val="120000"/>
            </a:pPr>
            <a:endParaRPr lang="zh-CN" altLang="en-US" sz="1800"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handle_data</a:t>
            </a:r>
            <a:r>
              <a:rPr lang="en-US" altLang="zh-CN" dirty="0">
                <a:latin typeface="+mn-lt"/>
                <a:ea typeface="+mj-ea"/>
              </a:rPr>
              <a:t>():</a:t>
            </a:r>
          </a:p>
          <a:p>
            <a:pPr marL="1371600" lvl="2" indent="-457200">
              <a:lnSpc>
                <a:spcPct val="150000"/>
              </a:lnSpc>
              <a:buClrTx/>
              <a:buSzPct val="120000"/>
              <a:buFont typeface="+mj-lt"/>
              <a:buAutoNum type="alphaLcParenR"/>
            </a:pPr>
            <a:r>
              <a:rPr lang="en" altLang="zh-CN" dirty="0" err="1">
                <a:latin typeface="+mn-lt"/>
              </a:rPr>
              <a:t>prepare_session_embed_req</a:t>
            </a:r>
            <a:r>
              <a:rPr lang="zh-CN" altLang="en-US" dirty="0">
                <a:latin typeface="+mn-lt"/>
              </a:rPr>
              <a:t>：</a:t>
            </a:r>
            <a:r>
              <a:rPr lang="en" altLang="zh-CN" dirty="0">
                <a:latin typeface="+mn-lt"/>
              </a:rPr>
              <a:t> pack request data</a:t>
            </a:r>
          </a:p>
          <a:p>
            <a:pPr marL="1828800" lvl="3" indent="-457200">
              <a:lnSpc>
                <a:spcPct val="150000"/>
              </a:lnSpc>
              <a:buClrTx/>
              <a:buSzPct val="120000"/>
              <a:buFont typeface="+mj-lt"/>
              <a:buAutoNum type="romanUcPeriod"/>
            </a:pPr>
            <a:r>
              <a:rPr lang="en" altLang="zh-CN" dirty="0" err="1">
                <a:latin typeface="+mn-lt"/>
              </a:rPr>
              <a:t>Upin</a:t>
            </a:r>
            <a:r>
              <a:rPr lang="zh-CN" altLang="en-US" dirty="0">
                <a:latin typeface="+mn-lt"/>
              </a:rPr>
              <a:t>：</a:t>
            </a:r>
            <a:r>
              <a:rPr lang="en" altLang="zh-CN" dirty="0">
                <a:latin typeface="+mn-lt"/>
              </a:rPr>
              <a:t> </a:t>
            </a:r>
            <a:r>
              <a:rPr lang="en" altLang="zh-CN" dirty="0" err="1">
                <a:latin typeface="+mn-lt"/>
              </a:rPr>
              <a:t>gs_feed_res</a:t>
            </a:r>
            <a:r>
              <a:rPr lang="zh-CN" altLang="en-US" dirty="0">
                <a:latin typeface="+mn-lt"/>
              </a:rPr>
              <a:t>、</a:t>
            </a:r>
            <a:r>
              <a:rPr lang="en" altLang="zh-CN" dirty="0">
                <a:latin typeface="+mn-lt"/>
              </a:rPr>
              <a:t> </a:t>
            </a:r>
            <a:r>
              <a:rPr lang="en" altLang="zh-CN" dirty="0" err="1">
                <a:latin typeface="+mn-lt"/>
              </a:rPr>
              <a:t>feed_realtime_res</a:t>
            </a:r>
            <a:endParaRPr lang="en" altLang="zh-CN" dirty="0">
              <a:latin typeface="+mn-lt"/>
            </a:endParaRPr>
          </a:p>
          <a:p>
            <a:pPr marL="1828800" lvl="3" indent="-457200">
              <a:lnSpc>
                <a:spcPct val="150000"/>
              </a:lnSpc>
              <a:buClrTx/>
              <a:buSzPct val="120000"/>
              <a:buFont typeface="+mj-lt"/>
              <a:buAutoNum type="romanUcPeriod"/>
            </a:pPr>
            <a:r>
              <a:rPr lang="en" altLang="zh-CN" dirty="0" err="1">
                <a:latin typeface="+mn-lt"/>
              </a:rPr>
              <a:t>Umas</a:t>
            </a:r>
            <a:r>
              <a:rPr lang="zh-CN" altLang="en-US" dirty="0">
                <a:latin typeface="+mn-lt"/>
              </a:rPr>
              <a:t>：</a:t>
            </a:r>
            <a:r>
              <a:rPr lang="en" altLang="zh-CN" dirty="0">
                <a:latin typeface="+mn-lt"/>
              </a:rPr>
              <a:t> </a:t>
            </a:r>
            <a:r>
              <a:rPr lang="en" altLang="zh-CN" dirty="0" err="1">
                <a:latin typeface="+mn-lt"/>
              </a:rPr>
              <a:t>video_category_list</a:t>
            </a:r>
            <a:r>
              <a:rPr lang="zh-CN" altLang="en-US" dirty="0">
                <a:latin typeface="+mn-lt"/>
              </a:rPr>
              <a:t>、</a:t>
            </a:r>
            <a:r>
              <a:rPr lang="en" altLang="zh-CN" dirty="0">
                <a:latin typeface="+mn-lt"/>
              </a:rPr>
              <a:t> </a:t>
            </a:r>
            <a:r>
              <a:rPr lang="en" altLang="zh-CN" dirty="0" err="1">
                <a:latin typeface="+mn-lt"/>
              </a:rPr>
              <a:t>primary_category_list</a:t>
            </a:r>
            <a:r>
              <a:rPr lang="zh-CN" altLang="en" dirty="0">
                <a:latin typeface="+mn-lt"/>
              </a:rPr>
              <a:t>等</a:t>
            </a:r>
            <a:endParaRPr lang="en-US" altLang="zh-CN" dirty="0">
              <a:latin typeface="+mn-lt"/>
            </a:endParaRPr>
          </a:p>
          <a:p>
            <a:pPr marL="1371600" lvl="2" indent="-457200">
              <a:lnSpc>
                <a:spcPct val="150000"/>
              </a:lnSpc>
              <a:buClrTx/>
              <a:buSzPct val="120000"/>
              <a:buFont typeface="+mj-lt"/>
              <a:buAutoNum type="alphaLcParenR"/>
            </a:pPr>
            <a:r>
              <a:rPr lang="en" altLang="zh-CN" dirty="0" err="1">
                <a:latin typeface="+mn-lt"/>
              </a:rPr>
              <a:t>do_user_embedding_predictor</a:t>
            </a:r>
            <a:r>
              <a:rPr lang="en-US" altLang="zh-CN" dirty="0">
                <a:latin typeface="+mn-lt"/>
              </a:rPr>
              <a:t>:</a:t>
            </a:r>
            <a:r>
              <a:rPr lang="zh-CN" altLang="en-US" dirty="0">
                <a:latin typeface="+mn-lt"/>
              </a:rPr>
              <a:t> 异步请求观星</a:t>
            </a:r>
            <a:endParaRPr lang="en-US" altLang="zh-CN" dirty="0">
              <a:latin typeface="+mn-lt"/>
            </a:endParaRPr>
          </a:p>
          <a:p>
            <a:pPr marL="1371600" lvl="2" indent="-457200">
              <a:lnSpc>
                <a:spcPct val="150000"/>
              </a:lnSpc>
              <a:buClrTx/>
              <a:buSzPct val="120000"/>
              <a:buFont typeface="+mj-lt"/>
              <a:buAutoNum type="alphaLcParenR"/>
            </a:pPr>
            <a:r>
              <a:rPr lang="en" altLang="zh-CN" dirty="0" err="1">
                <a:latin typeface="+mn-lt"/>
              </a:rPr>
              <a:t>handle_session_embed_res</a:t>
            </a:r>
            <a:r>
              <a:rPr lang="zh-CN" altLang="en-US" dirty="0">
                <a:latin typeface="+mn-lt"/>
              </a:rPr>
              <a:t>：异步接收观星返回</a:t>
            </a:r>
            <a:endParaRPr lang="en-US" altLang="zh-CN" dirty="0">
              <a:latin typeface="+mn-lt"/>
            </a:endParaRPr>
          </a:p>
          <a:p>
            <a:pPr marL="1371600" lvl="2" indent="-457200">
              <a:lnSpc>
                <a:spcPct val="150000"/>
              </a:lnSpc>
              <a:buClrTx/>
              <a:buSzPct val="120000"/>
              <a:buFont typeface="+mj-lt"/>
              <a:buAutoNum type="alphaLcParenR"/>
            </a:pPr>
            <a:r>
              <a:rPr lang="en" altLang="zh-CN" dirty="0" err="1">
                <a:latin typeface="+mn-lt"/>
              </a:rPr>
              <a:t>parse_response</a:t>
            </a:r>
            <a:r>
              <a:rPr lang="zh-CN" altLang="en-US" dirty="0">
                <a:latin typeface="+mn-lt"/>
              </a:rPr>
              <a:t>：解析，填充</a:t>
            </a:r>
            <a:r>
              <a:rPr lang="en" altLang="zh-CN" dirty="0">
                <a:latin typeface="+mn-lt"/>
              </a:rPr>
              <a:t>_</a:t>
            </a:r>
            <a:r>
              <a:rPr lang="en" altLang="zh-CN" dirty="0" err="1">
                <a:latin typeface="+mn-lt"/>
              </a:rPr>
              <a:t>user_related_adv_res_list</a:t>
            </a:r>
            <a:endParaRPr lang="en" altLang="zh-CN" dirty="0">
              <a:latin typeface="+mn-lt"/>
            </a:endParaRPr>
          </a:p>
          <a:p>
            <a:pPr lvl="2">
              <a:lnSpc>
                <a:spcPct val="150000"/>
              </a:lnSpc>
              <a:buClrTx/>
              <a:buSzPct val="120000"/>
            </a:pPr>
            <a:endParaRPr lang="zh-CN" altLang="en-US" dirty="0">
              <a:latin typeface="+mn-lt"/>
            </a:endParaRPr>
          </a:p>
          <a:p>
            <a:pPr marL="1371600" lvl="2" indent="-457200">
              <a:lnSpc>
                <a:spcPct val="150000"/>
              </a:lnSpc>
              <a:buClrTx/>
              <a:buSzPct val="120000"/>
              <a:buFont typeface="+mj-lt"/>
              <a:buAutoNum type="alphaLcParenR"/>
            </a:pPr>
            <a:endParaRPr lang="en-US" altLang="zh-CN" dirty="0">
              <a:latin typeface="+mn-lt"/>
            </a:endParaRPr>
          </a:p>
          <a:p>
            <a:pPr marL="1371600" lvl="2" indent="-457200">
              <a:lnSpc>
                <a:spcPct val="150000"/>
              </a:lnSpc>
              <a:buClrTx/>
              <a:buSzPct val="120000"/>
              <a:buFont typeface="+mj-lt"/>
              <a:buAutoNum type="alphaLcParenR"/>
            </a:pPr>
            <a:endParaRPr lang="en-US" altLang="zh-CN" dirty="0">
              <a:latin typeface="+mn-lt"/>
            </a:endParaRPr>
          </a:p>
          <a:p>
            <a:pPr marL="1371600" lvl="2" indent="-457200">
              <a:lnSpc>
                <a:spcPct val="150000"/>
              </a:lnSpc>
              <a:buClrTx/>
              <a:buSzPct val="120000"/>
              <a:buFont typeface="+mj-lt"/>
              <a:buAutoNum type="alphaLcParenR"/>
            </a:pPr>
            <a:endParaRPr lang="en" altLang="zh-CN" dirty="0">
              <a:latin typeface="+mn-lt"/>
            </a:endParaRPr>
          </a:p>
          <a:p>
            <a:pPr marL="1828800" lvl="3" indent="-457200">
              <a:lnSpc>
                <a:spcPct val="150000"/>
              </a:lnSpc>
              <a:buClrTx/>
              <a:buSzPct val="120000"/>
              <a:buFont typeface="+mj-lt"/>
              <a:buAutoNum type="romanUcPeriod"/>
            </a:pPr>
            <a:endParaRPr lang="en" altLang="zh-CN" dirty="0">
              <a:latin typeface="+mn-lt"/>
            </a:endParaRPr>
          </a:p>
          <a:p>
            <a:pPr marL="1371600" lvl="2" indent="-457200">
              <a:lnSpc>
                <a:spcPct val="150000"/>
              </a:lnSpc>
              <a:buClrTx/>
              <a:buSzPct val="120000"/>
              <a:buFont typeface="+mj-lt"/>
              <a:buAutoNum type="alphaLcParenR"/>
            </a:pPr>
            <a:endParaRPr lang="en" altLang="zh-CN" dirty="0">
              <a:latin typeface="+mn-lt"/>
            </a:endParaRPr>
          </a:p>
          <a:p>
            <a:pPr marL="1371600" lvl="2" indent="-457200">
              <a:lnSpc>
                <a:spcPct val="150000"/>
              </a:lnSpc>
              <a:buClrTx/>
              <a:buSzPct val="120000"/>
              <a:buFont typeface="+mj-lt"/>
              <a:buAutoNum type="alphaLcParenR"/>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3275324476"/>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1041988830"/>
              </p:ext>
            </p:extLst>
          </p:nvPr>
        </p:nvGraphicFramePr>
        <p:xfrm>
          <a:off x="1981199" y="1554276"/>
          <a:ext cx="6865917" cy="4300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840226"/>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触发准备</a:t>
            </a:r>
            <a:r>
              <a:rPr kumimoji="1" lang="en-US" altLang="zh-CN" sz="3600" dirty="0"/>
              <a:t>-Redis</a:t>
            </a:r>
            <a:r>
              <a:rPr kumimoji="1" lang="en" altLang="zh-CN" sz="3600" dirty="0"/>
              <a:t>P</a:t>
            </a:r>
            <a:r>
              <a:rPr kumimoji="1" lang="en-US" altLang="zh-CN" sz="3600" dirty="0"/>
              <a:t>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非交互类</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latin typeface="+mn-lt"/>
              </a:rPr>
              <a:t>访问</a:t>
            </a:r>
            <a:r>
              <a:rPr lang="en" altLang="zh-CN" dirty="0" err="1">
                <a:latin typeface="+mn-lt"/>
              </a:rPr>
              <a:t>redis</a:t>
            </a:r>
            <a:r>
              <a:rPr lang="zh-CN" altLang="en-US" dirty="0">
                <a:latin typeface="+mn-lt"/>
              </a:rPr>
              <a:t>服务， 获取广告缓存、</a:t>
            </a:r>
            <a:r>
              <a:rPr lang="en" altLang="zh-CN" dirty="0">
                <a:latin typeface="+mn-lt"/>
              </a:rPr>
              <a:t>ums</a:t>
            </a:r>
            <a:r>
              <a:rPr lang="zh-CN" altLang="en-US" dirty="0">
                <a:latin typeface="+mn-lt"/>
              </a:rPr>
              <a:t>缓存、详细页面标题缓存、</a:t>
            </a:r>
            <a:r>
              <a:rPr lang="en" altLang="zh-CN" dirty="0" err="1">
                <a:latin typeface="+mn-lt"/>
              </a:rPr>
              <a:t>meta_info</a:t>
            </a:r>
            <a:r>
              <a:rPr lang="zh-CN" altLang="en-US" dirty="0">
                <a:latin typeface="+mn-lt"/>
              </a:rPr>
              <a:t>缓存</a:t>
            </a:r>
            <a:endParaRPr lang="en-US" altLang="zh-CN" dirty="0">
              <a:latin typeface="+mn-lt"/>
              <a:ea typeface="+mj-ea"/>
            </a:endParaRPr>
          </a:p>
          <a:p>
            <a:pPr lvl="1">
              <a:lnSpc>
                <a:spcPct val="150000"/>
              </a:lnSpc>
              <a:buClrTx/>
              <a:buSzPct val="120000"/>
            </a:pPr>
            <a:endParaRPr lang="zh-CN" altLang="en-US" sz="1800" dirty="0">
              <a:latin typeface="+mn-lt"/>
              <a:ea typeface="+mj-ea"/>
            </a:endParaRPr>
          </a:p>
          <a:p>
            <a:pPr lvl="3">
              <a:lnSpc>
                <a:spcPct val="150000"/>
              </a:lnSpc>
              <a:buClrTx/>
              <a:buSzPct val="120000"/>
            </a:pPr>
            <a:r>
              <a:rPr kumimoji="1" lang="en-US" altLang="zh-CN" dirty="0">
                <a:latin typeface="+mn-lt"/>
              </a:rPr>
              <a:t>	</a:t>
            </a:r>
          </a:p>
          <a:p>
            <a:pPr marL="1828800" lvl="3" indent="-457200">
              <a:lnSpc>
                <a:spcPct val="150000"/>
              </a:lnSpc>
              <a:buClrTx/>
              <a:buSzPct val="120000"/>
              <a:buFont typeface="+mj-lt"/>
              <a:buAutoNum type="romanUcPeriod"/>
            </a:pPr>
            <a:endParaRPr lang="en" altLang="zh-CN" dirty="0">
              <a:latin typeface="+mn-lt"/>
            </a:endParaRPr>
          </a:p>
          <a:p>
            <a:pPr marL="1828800" lvl="3" indent="-457200">
              <a:lnSpc>
                <a:spcPct val="150000"/>
              </a:lnSpc>
              <a:buClrTx/>
              <a:buSzPct val="120000"/>
              <a:buFont typeface="+mj-lt"/>
              <a:buAutoNum type="romanUcPeriod"/>
            </a:pPr>
            <a:endParaRPr lang="zh-CN" altLang="en-US" dirty="0">
              <a:latin typeface="+mn-lt"/>
            </a:endParaRPr>
          </a:p>
          <a:p>
            <a:pPr marL="1371600" lvl="2" indent="-457200">
              <a:lnSpc>
                <a:spcPct val="150000"/>
              </a:lnSpc>
              <a:buClrTx/>
              <a:buSzPct val="120000"/>
              <a:buFont typeface="+mj-lt"/>
              <a:buAutoNum type="alphaLcParenR"/>
            </a:pPr>
            <a:endParaRPr lang="en-US" altLang="zh-CN" dirty="0">
              <a:latin typeface="+mn-lt"/>
            </a:endParaRPr>
          </a:p>
          <a:p>
            <a:pPr marL="1371600" lvl="2" indent="-457200">
              <a:lnSpc>
                <a:spcPct val="150000"/>
              </a:lnSpc>
              <a:buClrTx/>
              <a:buSzPct val="120000"/>
              <a:buFont typeface="+mj-lt"/>
              <a:buAutoNum type="alphaLcParenR"/>
            </a:pPr>
            <a:endParaRPr lang="en-US" altLang="zh-CN" dirty="0">
              <a:latin typeface="+mn-lt"/>
            </a:endParaRPr>
          </a:p>
          <a:p>
            <a:pPr marL="1371600" lvl="2" indent="-457200">
              <a:lnSpc>
                <a:spcPct val="150000"/>
              </a:lnSpc>
              <a:buClrTx/>
              <a:buSzPct val="120000"/>
              <a:buFont typeface="+mj-lt"/>
              <a:buAutoNum type="alphaLcParenR"/>
            </a:pPr>
            <a:endParaRPr lang="en" altLang="zh-CN" dirty="0">
              <a:latin typeface="+mn-lt"/>
            </a:endParaRPr>
          </a:p>
          <a:p>
            <a:pPr marL="1828800" lvl="3" indent="-457200">
              <a:lnSpc>
                <a:spcPct val="150000"/>
              </a:lnSpc>
              <a:buClrTx/>
              <a:buSzPct val="120000"/>
              <a:buFont typeface="+mj-lt"/>
              <a:buAutoNum type="romanUcPeriod"/>
            </a:pPr>
            <a:endParaRPr lang="en" altLang="zh-CN" dirty="0">
              <a:latin typeface="+mn-lt"/>
            </a:endParaRPr>
          </a:p>
          <a:p>
            <a:pPr marL="1371600" lvl="2" indent="-457200">
              <a:lnSpc>
                <a:spcPct val="150000"/>
              </a:lnSpc>
              <a:buClrTx/>
              <a:buSzPct val="120000"/>
              <a:buFont typeface="+mj-lt"/>
              <a:buAutoNum type="alphaLcParenR"/>
            </a:pPr>
            <a:endParaRPr lang="en" altLang="zh-CN" dirty="0">
              <a:latin typeface="+mn-lt"/>
            </a:endParaRPr>
          </a:p>
          <a:p>
            <a:pPr marL="1371600" lvl="2" indent="-457200">
              <a:lnSpc>
                <a:spcPct val="150000"/>
              </a:lnSpc>
              <a:buClrTx/>
              <a:buSzPct val="120000"/>
              <a:buFont typeface="+mj-lt"/>
              <a:buAutoNum type="alphaLcParenR"/>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pic>
        <p:nvPicPr>
          <p:cNvPr id="4" name="图片 3">
            <a:extLst>
              <a:ext uri="{FF2B5EF4-FFF2-40B4-BE49-F238E27FC236}">
                <a16:creationId xmlns:a16="http://schemas.microsoft.com/office/drawing/2014/main" id="{C1C1171A-E3DF-0747-BEE4-C18450F69C2B}"/>
              </a:ext>
            </a:extLst>
          </p:cNvPr>
          <p:cNvPicPr>
            <a:picLocks noChangeAspect="1"/>
          </p:cNvPicPr>
          <p:nvPr/>
        </p:nvPicPr>
        <p:blipFill>
          <a:blip r:embed="rId3"/>
          <a:stretch>
            <a:fillRect/>
          </a:stretch>
        </p:blipFill>
        <p:spPr>
          <a:xfrm>
            <a:off x="1170101" y="1977183"/>
            <a:ext cx="8443455" cy="4880817"/>
          </a:xfrm>
          <a:prstGeom prst="rect">
            <a:avLst/>
          </a:prstGeom>
        </p:spPr>
      </p:pic>
    </p:spTree>
    <p:extLst>
      <p:ext uri="{BB962C8B-B14F-4D97-AF65-F5344CB8AC3E}">
        <p14:creationId xmlns:p14="http://schemas.microsoft.com/office/powerpoint/2010/main" val="2881210169"/>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触发准备</a:t>
            </a:r>
            <a:r>
              <a:rPr kumimoji="1" lang="en-US" altLang="zh-CN" sz="3600" dirty="0"/>
              <a:t>-</a:t>
            </a:r>
            <a:r>
              <a:rPr kumimoji="1" lang="en-US" altLang="zh-CN" sz="3600" dirty="0" err="1"/>
              <a:t>Xboxcenter</a:t>
            </a:r>
            <a:r>
              <a:rPr kumimoji="1" lang="en" altLang="zh-CN" sz="3600" dirty="0"/>
              <a:t>P</a:t>
            </a:r>
            <a:r>
              <a:rPr kumimoji="1" lang="en-US" altLang="zh-CN" sz="3600" dirty="0"/>
              <a:t>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非交互类</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主要功能：查询</a:t>
            </a:r>
            <a:r>
              <a:rPr kumimoji="1" lang="en-US" altLang="zh-CN" dirty="0" err="1">
                <a:latin typeface="+mn-lt"/>
                <a:ea typeface="+mj-ea"/>
              </a:rPr>
              <a:t>xbox</a:t>
            </a:r>
            <a:r>
              <a:rPr kumimoji="1" lang="zh-CN" altLang="en-US" dirty="0">
                <a:latin typeface="+mn-lt"/>
                <a:ea typeface="+mj-ea"/>
              </a:rPr>
              <a:t>获取数据</a:t>
            </a:r>
            <a:endParaRPr lang="en-US" altLang="zh-CN" dirty="0">
              <a:latin typeface="+mn-lt"/>
              <a:ea typeface="+mj-ea"/>
            </a:endParaRPr>
          </a:p>
          <a:p>
            <a:pPr lvl="1">
              <a:lnSpc>
                <a:spcPct val="150000"/>
              </a:lnSpc>
              <a:buClrTx/>
              <a:buSzPct val="120000"/>
            </a:pPr>
            <a:endParaRPr lang="zh-CN" altLang="en-US" sz="1800"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handle_data</a:t>
            </a:r>
            <a:r>
              <a:rPr lang="en-US" altLang="zh-CN" dirty="0">
                <a:latin typeface="+mn-lt"/>
                <a:ea typeface="+mj-ea"/>
              </a:rPr>
              <a:t>():</a:t>
            </a:r>
          </a:p>
          <a:p>
            <a:pPr marL="1371600" lvl="2" indent="-457200">
              <a:lnSpc>
                <a:spcPct val="150000"/>
              </a:lnSpc>
              <a:buClrTx/>
              <a:buSzPct val="120000"/>
              <a:buFont typeface="+mj-lt"/>
              <a:buAutoNum type="alphaLcParenR"/>
            </a:pPr>
            <a:r>
              <a:rPr lang="en" altLang="zh-CN" dirty="0" err="1">
                <a:latin typeface="+mn-lt"/>
              </a:rPr>
              <a:t>item_to_item_advec_search_request</a:t>
            </a:r>
            <a:endParaRPr lang="en" altLang="zh-CN" dirty="0">
              <a:latin typeface="+mn-lt"/>
            </a:endParaRPr>
          </a:p>
          <a:p>
            <a:pPr marL="1828800" lvl="3" indent="-457200">
              <a:lnSpc>
                <a:spcPct val="150000"/>
              </a:lnSpc>
              <a:buClrTx/>
              <a:buSzPct val="120000"/>
              <a:buFont typeface="+mj-lt"/>
              <a:buAutoNum type="romanUcPeriod"/>
            </a:pPr>
            <a:r>
              <a:rPr lang="zh-CN" altLang="en" dirty="0">
                <a:latin typeface="+mn-lt"/>
              </a:rPr>
              <a:t>传入</a:t>
            </a:r>
            <a:r>
              <a:rPr lang="zh-CN" altLang="en-US" dirty="0">
                <a:latin typeface="+mn-lt"/>
              </a:rPr>
              <a:t>：</a:t>
            </a:r>
            <a:r>
              <a:rPr lang="en" altLang="zh-CN" dirty="0">
                <a:latin typeface="+mn-lt"/>
              </a:rPr>
              <a:t> </a:t>
            </a:r>
            <a:r>
              <a:rPr lang="en" altLang="zh-CN" dirty="0" err="1">
                <a:latin typeface="+mn-lt"/>
              </a:rPr>
              <a:t>src_id</a:t>
            </a:r>
            <a:endParaRPr lang="en" altLang="zh-CN" dirty="0">
              <a:latin typeface="+mn-lt"/>
            </a:endParaRPr>
          </a:p>
          <a:p>
            <a:pPr marL="1828800" lvl="3" indent="-457200">
              <a:lnSpc>
                <a:spcPct val="150000"/>
              </a:lnSpc>
              <a:buClrTx/>
              <a:buSzPct val="120000"/>
              <a:buFont typeface="+mj-lt"/>
              <a:buAutoNum type="romanUcPeriod"/>
            </a:pPr>
            <a:r>
              <a:rPr lang="zh-CN" altLang="en" dirty="0">
                <a:latin typeface="+mn-lt"/>
              </a:rPr>
              <a:t>返回</a:t>
            </a:r>
            <a:r>
              <a:rPr lang="zh-CN" altLang="en-US" dirty="0">
                <a:latin typeface="+mn-lt"/>
              </a:rPr>
              <a:t>：与用户相关的广告向量</a:t>
            </a:r>
            <a:r>
              <a:rPr lang="en-US" altLang="zh-CN" dirty="0">
                <a:latin typeface="+mn-lt"/>
              </a:rPr>
              <a:t>(</a:t>
            </a:r>
            <a:r>
              <a:rPr lang="en" altLang="zh-CN" dirty="0" err="1">
                <a:latin typeface="+mn-lt"/>
              </a:rPr>
              <a:t>user_related_adv_res_list</a:t>
            </a:r>
            <a:r>
              <a:rPr lang="en" altLang="zh-CN" dirty="0">
                <a:latin typeface="+mn-lt"/>
              </a:rPr>
              <a:t>)</a:t>
            </a:r>
          </a:p>
          <a:p>
            <a:pPr marL="1371600" lvl="2" indent="-457200">
              <a:lnSpc>
                <a:spcPct val="150000"/>
              </a:lnSpc>
              <a:buClrTx/>
              <a:buSzPct val="120000"/>
              <a:buFont typeface="+mj-lt"/>
              <a:buAutoNum type="alphaLcParenR"/>
            </a:pPr>
            <a:endParaRPr kumimoji="1" lang="en-US" altLang="zh-CN" dirty="0">
              <a:latin typeface="+mn-lt"/>
            </a:endParaRPr>
          </a:p>
          <a:p>
            <a:pPr marL="1828800" lvl="3" indent="-457200">
              <a:lnSpc>
                <a:spcPct val="150000"/>
              </a:lnSpc>
              <a:buClrTx/>
              <a:buSzPct val="120000"/>
              <a:buFont typeface="+mj-lt"/>
              <a:buAutoNum type="romanUcPeriod"/>
            </a:pPr>
            <a:endParaRPr lang="en" altLang="zh-CN" dirty="0">
              <a:latin typeface="+mn-lt"/>
            </a:endParaRPr>
          </a:p>
          <a:p>
            <a:pPr marL="1828800" lvl="3" indent="-457200">
              <a:lnSpc>
                <a:spcPct val="150000"/>
              </a:lnSpc>
              <a:buClrTx/>
              <a:buSzPct val="120000"/>
              <a:buFont typeface="+mj-lt"/>
              <a:buAutoNum type="romanUcPeriod"/>
            </a:pPr>
            <a:endParaRPr lang="zh-CN" altLang="en-US" dirty="0">
              <a:latin typeface="+mn-lt"/>
            </a:endParaRPr>
          </a:p>
          <a:p>
            <a:pPr marL="1371600" lvl="2" indent="-457200">
              <a:lnSpc>
                <a:spcPct val="150000"/>
              </a:lnSpc>
              <a:buClrTx/>
              <a:buSzPct val="120000"/>
              <a:buFont typeface="+mj-lt"/>
              <a:buAutoNum type="alphaLcParenR"/>
            </a:pPr>
            <a:endParaRPr lang="en-US" altLang="zh-CN" dirty="0">
              <a:latin typeface="+mn-lt"/>
            </a:endParaRPr>
          </a:p>
          <a:p>
            <a:pPr marL="1371600" lvl="2" indent="-457200">
              <a:lnSpc>
                <a:spcPct val="150000"/>
              </a:lnSpc>
              <a:buClrTx/>
              <a:buSzPct val="120000"/>
              <a:buFont typeface="+mj-lt"/>
              <a:buAutoNum type="alphaLcParenR"/>
            </a:pPr>
            <a:endParaRPr lang="en-US" altLang="zh-CN" dirty="0">
              <a:latin typeface="+mn-lt"/>
            </a:endParaRPr>
          </a:p>
          <a:p>
            <a:pPr marL="1371600" lvl="2" indent="-457200">
              <a:lnSpc>
                <a:spcPct val="150000"/>
              </a:lnSpc>
              <a:buClrTx/>
              <a:buSzPct val="120000"/>
              <a:buFont typeface="+mj-lt"/>
              <a:buAutoNum type="alphaLcParenR"/>
            </a:pPr>
            <a:endParaRPr lang="en" altLang="zh-CN" dirty="0">
              <a:latin typeface="+mn-lt"/>
            </a:endParaRPr>
          </a:p>
          <a:p>
            <a:pPr marL="1828800" lvl="3" indent="-457200">
              <a:lnSpc>
                <a:spcPct val="150000"/>
              </a:lnSpc>
              <a:buClrTx/>
              <a:buSzPct val="120000"/>
              <a:buFont typeface="+mj-lt"/>
              <a:buAutoNum type="romanUcPeriod"/>
            </a:pPr>
            <a:endParaRPr lang="en" altLang="zh-CN" dirty="0">
              <a:latin typeface="+mn-lt"/>
            </a:endParaRPr>
          </a:p>
          <a:p>
            <a:pPr marL="1371600" lvl="2" indent="-457200">
              <a:lnSpc>
                <a:spcPct val="150000"/>
              </a:lnSpc>
              <a:buClrTx/>
              <a:buSzPct val="120000"/>
              <a:buFont typeface="+mj-lt"/>
              <a:buAutoNum type="alphaLcParenR"/>
            </a:pPr>
            <a:endParaRPr lang="en" altLang="zh-CN" dirty="0">
              <a:latin typeface="+mn-lt"/>
            </a:endParaRPr>
          </a:p>
          <a:p>
            <a:pPr marL="1371600" lvl="2" indent="-457200">
              <a:lnSpc>
                <a:spcPct val="150000"/>
              </a:lnSpc>
              <a:buClrTx/>
              <a:buSzPct val="120000"/>
              <a:buFont typeface="+mj-lt"/>
              <a:buAutoNum type="alphaLcParenR"/>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3611657613"/>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基础检索</a:t>
            </a:r>
            <a:r>
              <a:rPr kumimoji="1" lang="en-US" altLang="zh-CN" sz="3600" dirty="0"/>
              <a:t>-</a:t>
            </a:r>
            <a:r>
              <a:rPr kumimoji="1" lang="en-US" altLang="zh-CN" sz="3600" dirty="0" err="1"/>
              <a:t>FeedProxyPM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None/>
            </a:pPr>
            <a:r>
              <a:rPr kumimoji="1" lang="zh-CN" altLang="en-US" b="1" dirty="0">
                <a:latin typeface="+mn-lt"/>
                <a:ea typeface="+mj-ea"/>
              </a:rPr>
              <a:t>交互类（</a:t>
            </a:r>
            <a:r>
              <a:rPr kumimoji="1" lang="en-US" altLang="zh-CN" b="1" dirty="0" err="1">
                <a:latin typeface="+mn-lt"/>
                <a:ea typeface="+mj-ea"/>
              </a:rPr>
              <a:t>Pbrpc</a:t>
            </a:r>
            <a:r>
              <a:rPr kumimoji="1" lang="zh-CN" altLang="en-US" b="1" dirty="0">
                <a:latin typeface="+mn-lt"/>
                <a:ea typeface="+mj-ea"/>
              </a:rPr>
              <a:t>）</a:t>
            </a:r>
            <a:endParaRPr kumimoji="1" lang="en-US" altLang="zh-CN" b="1" dirty="0">
              <a:latin typeface="+mn-lt"/>
              <a:ea typeface="+mj-ea"/>
            </a:endParaRPr>
          </a:p>
          <a:p>
            <a:pPr lvl="1">
              <a:lnSpc>
                <a:spcPct val="150000"/>
              </a:lnSpc>
            </a:pPr>
            <a:r>
              <a:rPr kumimoji="1" lang="zh-CN" altLang="en-US" dirty="0">
                <a:latin typeface="+mn-lt"/>
                <a:ea typeface="+mj-ea"/>
              </a:rPr>
              <a:t>主要功能：</a:t>
            </a:r>
            <a:r>
              <a:rPr lang="zh-CN" altLang="en-US" dirty="0">
                <a:latin typeface="+mn-lt"/>
              </a:rPr>
              <a:t>并行访问</a:t>
            </a:r>
            <a:r>
              <a:rPr lang="en-US" altLang="zh-CN" dirty="0">
                <a:latin typeface="+mn-lt"/>
              </a:rPr>
              <a:t>bs</a:t>
            </a:r>
            <a:r>
              <a:rPr lang="zh-CN" altLang="en-US" dirty="0">
                <a:latin typeface="+mn-lt"/>
              </a:rPr>
              <a:t>、</a:t>
            </a:r>
            <a:r>
              <a:rPr lang="en-US" altLang="zh-CN" dirty="0">
                <a:latin typeface="+mn-lt"/>
              </a:rPr>
              <a:t>GD</a:t>
            </a:r>
            <a:r>
              <a:rPr lang="zh-CN" altLang="en-US" dirty="0">
                <a:latin typeface="+mn-lt"/>
              </a:rPr>
              <a:t>、闪投，进行广告触发，返回不同的广告队列</a:t>
            </a:r>
            <a:endParaRPr lang="en-US" altLang="zh-CN" dirty="0">
              <a:latin typeface="+mn-lt"/>
              <a:ea typeface="+mj-ea"/>
            </a:endParaRPr>
          </a:p>
          <a:p>
            <a:pPr lvl="1">
              <a:lnSpc>
                <a:spcPct val="150000"/>
              </a:lnSpc>
            </a:pPr>
            <a:endParaRPr kumimoji="1" lang="en-US" altLang="zh-CN" dirty="0">
              <a:latin typeface="+mn-lt"/>
            </a:endParaRPr>
          </a:p>
          <a:p>
            <a:pPr lvl="3">
              <a:lnSpc>
                <a:spcPct val="150000"/>
              </a:lnSpc>
            </a:pPr>
            <a:endParaRPr lang="zh-CN" altLang="en-US" dirty="0">
              <a:latin typeface="+mn-lt"/>
            </a:endParaRPr>
          </a:p>
          <a:p>
            <a:pPr marL="1371600" lvl="2" indent="-457200">
              <a:lnSpc>
                <a:spcPct val="150000"/>
              </a:lnSpc>
              <a:buFont typeface="+mj-lt"/>
              <a:buAutoNum type="alphaLcParenR"/>
            </a:pPr>
            <a:endParaRPr lang="en-US" altLang="zh-CN" dirty="0">
              <a:latin typeface="+mn-lt"/>
            </a:endParaRPr>
          </a:p>
          <a:p>
            <a:pPr marL="1371600" lvl="2" indent="-457200">
              <a:lnSpc>
                <a:spcPct val="150000"/>
              </a:lnSpc>
              <a:buFont typeface="+mj-lt"/>
              <a:buAutoNum type="alphaLcParenR"/>
            </a:pPr>
            <a:endParaRPr lang="en-US" altLang="zh-CN" dirty="0">
              <a:latin typeface="+mn-lt"/>
            </a:endParaRPr>
          </a:p>
          <a:p>
            <a:pPr marL="1371600" lvl="2" indent="-457200">
              <a:lnSpc>
                <a:spcPct val="150000"/>
              </a:lnSpc>
              <a:buFont typeface="+mj-lt"/>
              <a:buAutoNum type="alphaLcParenR"/>
            </a:pPr>
            <a:endParaRPr lang="en" altLang="zh-CN" dirty="0">
              <a:latin typeface="+mn-lt"/>
            </a:endParaRPr>
          </a:p>
          <a:p>
            <a:pPr marL="1828800" lvl="3" indent="-457200">
              <a:lnSpc>
                <a:spcPct val="150000"/>
              </a:lnSpc>
              <a:buFont typeface="+mj-lt"/>
              <a:buAutoNum type="romanUcPeriod"/>
            </a:pPr>
            <a:endParaRPr lang="en" altLang="zh-CN" dirty="0">
              <a:latin typeface="+mn-lt"/>
            </a:endParaRPr>
          </a:p>
          <a:p>
            <a:pPr marL="1371600" lvl="2" indent="-457200">
              <a:lnSpc>
                <a:spcPct val="150000"/>
              </a:lnSpc>
              <a:buFont typeface="+mj-lt"/>
              <a:buAutoNum type="alphaLcParenR"/>
            </a:pPr>
            <a:endParaRPr lang="en" altLang="zh-CN" dirty="0">
              <a:latin typeface="+mn-lt"/>
            </a:endParaRPr>
          </a:p>
          <a:p>
            <a:pPr marL="1371600" lvl="2" indent="-457200">
              <a:lnSpc>
                <a:spcPct val="150000"/>
              </a:lnSpc>
              <a:buFont typeface="+mj-lt"/>
              <a:buAutoNum type="alphaLcParenR"/>
            </a:pPr>
            <a:endParaRPr lang="en-US" altLang="zh-CN" dirty="0">
              <a:latin typeface="+mn-lt"/>
              <a:ea typeface="+mj-ea"/>
            </a:endParaRPr>
          </a:p>
          <a:p>
            <a:pPr marL="1371600" lvl="2" indent="-457200">
              <a:lnSpc>
                <a:spcPct val="150000"/>
              </a:lnSpc>
              <a:buFont typeface="+mj-lt"/>
              <a:buAutoNum type="alphaLcParenR"/>
            </a:pPr>
            <a:endParaRPr lang="en" altLang="zh-CN" dirty="0">
              <a:latin typeface="+mn-lt"/>
              <a:ea typeface="+mj-ea"/>
            </a:endParaRPr>
          </a:p>
          <a:p>
            <a:pPr marL="1371600" lvl="2" indent="-457200">
              <a:lnSpc>
                <a:spcPct val="150000"/>
              </a:lnSpc>
              <a:buFont typeface="+mj-lt"/>
              <a:buAutoNum type="alphaLcParenR"/>
            </a:pPr>
            <a:endParaRPr lang="zh-CN" altLang="en-US" dirty="0">
              <a:latin typeface="+mn-lt"/>
              <a:ea typeface="+mj-ea"/>
            </a:endParaRPr>
          </a:p>
          <a:p>
            <a:pPr lvl="2">
              <a:lnSpc>
                <a:spcPct val="150000"/>
              </a:lnSpc>
            </a:pPr>
            <a:endParaRPr lang="zh-CN" altLang="en-US" dirty="0">
              <a:latin typeface="+mn-lt"/>
              <a:ea typeface="+mj-ea"/>
            </a:endParaRPr>
          </a:p>
        </p:txBody>
      </p:sp>
      <p:grpSp>
        <p:nvGrpSpPr>
          <p:cNvPr id="4" name="组合 3">
            <a:extLst>
              <a:ext uri="{FF2B5EF4-FFF2-40B4-BE49-F238E27FC236}">
                <a16:creationId xmlns:a16="http://schemas.microsoft.com/office/drawing/2014/main" id="{72DAD738-BFE0-5C45-91C3-933D291C4C8C}"/>
              </a:ext>
            </a:extLst>
          </p:cNvPr>
          <p:cNvGrpSpPr/>
          <p:nvPr/>
        </p:nvGrpSpPr>
        <p:grpSpPr>
          <a:xfrm>
            <a:off x="835232" y="2105703"/>
            <a:ext cx="9840685" cy="3725113"/>
            <a:chOff x="696687" y="1652430"/>
            <a:chExt cx="9840685" cy="3725113"/>
          </a:xfrm>
        </p:grpSpPr>
        <p:sp>
          <p:nvSpPr>
            <p:cNvPr id="5" name="圆角矩形 4">
              <a:extLst>
                <a:ext uri="{FF2B5EF4-FFF2-40B4-BE49-F238E27FC236}">
                  <a16:creationId xmlns:a16="http://schemas.microsoft.com/office/drawing/2014/main" id="{C70D2312-22F9-F449-9D0B-4F7BA6153A19}"/>
                </a:ext>
              </a:extLst>
            </p:cNvPr>
            <p:cNvSpPr/>
            <p:nvPr/>
          </p:nvSpPr>
          <p:spPr bwMode="auto">
            <a:xfrm>
              <a:off x="8101890" y="2133600"/>
              <a:ext cx="2435482" cy="3243943"/>
            </a:xfrm>
            <a:prstGeom prst="round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0" tIns="45720" rIns="90000" bIns="45720" numCol="1" rtlCol="0" anchor="t" anchorCtr="0" compatLnSpc="1">
              <a:prstTxWarp prst="textNoShape">
                <a:avLst/>
              </a:prstTxWarp>
            </a:bodyPr>
            <a:lstStyle/>
            <a:p>
              <a:pPr marL="457200" marR="0" indent="0" algn="ctr" defTabSz="914400" rtl="0" eaLnBrk="1" fontAlgn="base" latinLnBrk="0" hangingPunct="1">
                <a:lnSpc>
                  <a:spcPct val="100000"/>
                </a:lnSpc>
                <a:spcBef>
                  <a:spcPct val="0"/>
                </a:spcBef>
                <a:spcAft>
                  <a:spcPct val="0"/>
                </a:spcAft>
                <a:buClr>
                  <a:srgbClr val="2318DE"/>
                </a:buClr>
                <a:buSzPct val="100000"/>
                <a:buFontTx/>
                <a:buNone/>
                <a:tabLst/>
              </a:pPr>
              <a:endParaRPr kumimoji="0" lang="zh-CN" altLang="en-US" sz="1400" b="0" i="0" u="none" strike="noStrike" cap="none" normalizeH="0" baseline="0" dirty="0">
                <a:ln>
                  <a:noFill/>
                </a:ln>
                <a:solidFill>
                  <a:schemeClr val="tx1"/>
                </a:solidFill>
                <a:effectLst/>
                <a:latin typeface="Verdana" pitchFamily="34" charset="0"/>
                <a:ea typeface="宋体" pitchFamily="2" charset="-122"/>
              </a:endParaRPr>
            </a:p>
          </p:txBody>
        </p:sp>
        <p:sp>
          <p:nvSpPr>
            <p:cNvPr id="6" name="圆角矩形 5">
              <a:extLst>
                <a:ext uri="{FF2B5EF4-FFF2-40B4-BE49-F238E27FC236}">
                  <a16:creationId xmlns:a16="http://schemas.microsoft.com/office/drawing/2014/main" id="{D36124A4-2838-BA49-8736-204F16F4073D}"/>
                </a:ext>
              </a:extLst>
            </p:cNvPr>
            <p:cNvSpPr/>
            <p:nvPr/>
          </p:nvSpPr>
          <p:spPr bwMode="auto">
            <a:xfrm>
              <a:off x="696687" y="2133600"/>
              <a:ext cx="6117770" cy="3243943"/>
            </a:xfrm>
            <a:prstGeom prst="round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0" algn="ctr" defTabSz="914400" rtl="0" eaLnBrk="1" fontAlgn="base" latinLnBrk="0" hangingPunct="1">
                <a:lnSpc>
                  <a:spcPct val="100000"/>
                </a:lnSpc>
                <a:spcBef>
                  <a:spcPct val="0"/>
                </a:spcBef>
                <a:spcAft>
                  <a:spcPct val="0"/>
                </a:spcAft>
                <a:buClr>
                  <a:srgbClr val="2318DE"/>
                </a:buClr>
                <a:buSzPct val="100000"/>
                <a:buFontTx/>
                <a:buNone/>
                <a:tabLst/>
              </a:pPr>
              <a:endParaRPr kumimoji="0" lang="zh-CN" altLang="en-US" sz="1400" b="0" i="0" u="none" strike="noStrike" cap="none" normalizeH="0" baseline="0" dirty="0">
                <a:ln>
                  <a:noFill/>
                </a:ln>
                <a:solidFill>
                  <a:schemeClr val="tx1"/>
                </a:solidFill>
                <a:effectLst/>
                <a:latin typeface="Verdana" pitchFamily="34" charset="0"/>
                <a:ea typeface="宋体" pitchFamily="2" charset="-122"/>
              </a:endParaRPr>
            </a:p>
          </p:txBody>
        </p:sp>
        <p:sp>
          <p:nvSpPr>
            <p:cNvPr id="7" name="圆角矩形 6">
              <a:extLst>
                <a:ext uri="{FF2B5EF4-FFF2-40B4-BE49-F238E27FC236}">
                  <a16:creationId xmlns:a16="http://schemas.microsoft.com/office/drawing/2014/main" id="{EB350B10-5D13-3742-9094-D54A0E8B7226}"/>
                </a:ext>
              </a:extLst>
            </p:cNvPr>
            <p:cNvSpPr/>
            <p:nvPr/>
          </p:nvSpPr>
          <p:spPr bwMode="auto">
            <a:xfrm>
              <a:off x="2645160" y="2657477"/>
              <a:ext cx="1926840" cy="248377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0" algn="ctr" defTabSz="914400" rtl="0" eaLnBrk="1" fontAlgn="base" latinLnBrk="0" hangingPunct="1">
                <a:lnSpc>
                  <a:spcPct val="100000"/>
                </a:lnSpc>
                <a:spcBef>
                  <a:spcPct val="0"/>
                </a:spcBef>
                <a:spcAft>
                  <a:spcPct val="0"/>
                </a:spcAft>
                <a:buClr>
                  <a:srgbClr val="2318DE"/>
                </a:buClr>
                <a:buSzPct val="100000"/>
                <a:buFontTx/>
                <a:buNone/>
                <a:tabLst/>
              </a:pPr>
              <a:endParaRPr kumimoji="0" lang="zh-CN" altLang="en-US" sz="1400" b="0" i="0" u="none" strike="noStrike" cap="none" normalizeH="0" baseline="0">
                <a:ln>
                  <a:noFill/>
                </a:ln>
                <a:solidFill>
                  <a:schemeClr val="tx1"/>
                </a:solidFill>
                <a:effectLst/>
                <a:latin typeface="Verdana" pitchFamily="34" charset="0"/>
                <a:ea typeface="宋体" pitchFamily="2" charset="-122"/>
              </a:endParaRPr>
            </a:p>
          </p:txBody>
        </p:sp>
        <p:sp>
          <p:nvSpPr>
            <p:cNvPr id="8" name="文本框 7">
              <a:extLst>
                <a:ext uri="{FF2B5EF4-FFF2-40B4-BE49-F238E27FC236}">
                  <a16:creationId xmlns:a16="http://schemas.microsoft.com/office/drawing/2014/main" id="{43F76D69-A6A8-E14F-8088-7D2E5DCBBD14}"/>
                </a:ext>
              </a:extLst>
            </p:cNvPr>
            <p:cNvSpPr txBox="1"/>
            <p:nvPr/>
          </p:nvSpPr>
          <p:spPr>
            <a:xfrm>
              <a:off x="872338" y="2854732"/>
              <a:ext cx="1534622" cy="432000"/>
            </a:xfrm>
            <a:prstGeom prst="rect">
              <a:avLst/>
            </a:prstGeom>
            <a:solidFill>
              <a:schemeClr val="accent3">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TD.aspreq</a:t>
              </a:r>
              <a:r>
                <a:rPr kumimoji="1" lang="zh-CN" altLang="en-US" sz="1400" dirty="0">
                  <a:ln w="0"/>
                  <a:solidFill>
                    <a:schemeClr val="tx1"/>
                  </a:solidFill>
                  <a:effectLst>
                    <a:outerShdw blurRad="38100" dist="19050" dir="2700000" algn="tl" rotWithShape="0">
                      <a:schemeClr val="dk1">
                        <a:alpha val="40000"/>
                      </a:schemeClr>
                    </a:outerShdw>
                  </a:effectLst>
                  <a:latin typeface="+mj-ea"/>
                  <a:ea typeface="+mj-ea"/>
                </a:rPr>
                <a:t>、</a:t>
              </a: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uas</a:t>
              </a:r>
              <a:r>
                <a:rPr kumimoji="1" lang="zh-CN" altLang="en-US" sz="1400" dirty="0">
                  <a:ln w="0"/>
                  <a:solidFill>
                    <a:schemeClr val="tx1"/>
                  </a:solidFill>
                  <a:effectLst>
                    <a:outerShdw blurRad="38100" dist="19050" dir="2700000" algn="tl" rotWithShape="0">
                      <a:schemeClr val="dk1">
                        <a:alpha val="40000"/>
                      </a:schemeClr>
                    </a:outerShdw>
                  </a:effectLst>
                  <a:latin typeface="+mj-ea"/>
                  <a:ea typeface="+mj-ea"/>
                </a:rPr>
                <a:t>、</a:t>
              </a: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intentservice</a:t>
              </a:r>
              <a:r>
                <a:rPr kumimoji="1" lang="zh-CN" altLang="en-US" sz="1400" dirty="0">
                  <a:ln w="0"/>
                  <a:solidFill>
                    <a:schemeClr val="tx1"/>
                  </a:solidFill>
                  <a:effectLst>
                    <a:outerShdw blurRad="38100" dist="19050" dir="2700000" algn="tl" rotWithShape="0">
                      <a:schemeClr val="dk1">
                        <a:alpha val="40000"/>
                      </a:schemeClr>
                    </a:outerShdw>
                  </a:effectLst>
                  <a:latin typeface="+mj-ea"/>
                  <a:ea typeface="+mj-ea"/>
                </a:rPr>
                <a:t>、</a:t>
              </a:r>
              <a:r>
                <a:rPr kumimoji="1" lang="en-US" altLang="zh-CN" sz="1400" dirty="0">
                  <a:ln w="0"/>
                  <a:solidFill>
                    <a:schemeClr val="tx1"/>
                  </a:solidFill>
                  <a:effectLst>
                    <a:outerShdw blurRad="38100" dist="19050" dir="2700000" algn="tl" rotWithShape="0">
                      <a:schemeClr val="dk1">
                        <a:alpha val="40000"/>
                      </a:schemeClr>
                    </a:outerShdw>
                  </a:effectLst>
                  <a:latin typeface="+mj-ea"/>
                  <a:ea typeface="+mj-ea"/>
                </a:rPr>
                <a:t>ums</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9" name="文本框 8">
              <a:extLst>
                <a:ext uri="{FF2B5EF4-FFF2-40B4-BE49-F238E27FC236}">
                  <a16:creationId xmlns:a16="http://schemas.microsoft.com/office/drawing/2014/main" id="{F8B90D61-54C5-1E42-A733-59FC03FE96B1}"/>
                </a:ext>
              </a:extLst>
            </p:cNvPr>
            <p:cNvSpPr txBox="1"/>
            <p:nvPr/>
          </p:nvSpPr>
          <p:spPr>
            <a:xfrm>
              <a:off x="846873" y="3707129"/>
              <a:ext cx="1533600" cy="432000"/>
            </a:xfrm>
            <a:prstGeom prst="rect">
              <a:avLst/>
            </a:prstGeom>
            <a:solidFill>
              <a:schemeClr val="accent3">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Upin</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0" name="文本框 9">
              <a:extLst>
                <a:ext uri="{FF2B5EF4-FFF2-40B4-BE49-F238E27FC236}">
                  <a16:creationId xmlns:a16="http://schemas.microsoft.com/office/drawing/2014/main" id="{1E3A3AC5-D9AE-504E-8C30-6D2C071D177A}"/>
                </a:ext>
              </a:extLst>
            </p:cNvPr>
            <p:cNvSpPr txBox="1"/>
            <p:nvPr/>
          </p:nvSpPr>
          <p:spPr>
            <a:xfrm>
              <a:off x="846873" y="4483952"/>
              <a:ext cx="1533600" cy="544238"/>
            </a:xfrm>
            <a:prstGeom prst="rect">
              <a:avLst/>
            </a:prstGeom>
            <a:solidFill>
              <a:schemeClr val="accent3">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rPr>
                <a:t>UserCenter</a:t>
              </a:r>
              <a:endParaRPr kumimoji="1" lang="zh-CN" altLang="en-US" sz="1400" dirty="0">
                <a:ln w="0"/>
                <a:solidFill>
                  <a:schemeClr val="tx1"/>
                </a:solidFill>
                <a:effectLst>
                  <a:outerShdw blurRad="38100" dist="19050" dir="2700000" algn="tl" rotWithShape="0">
                    <a:schemeClr val="dk1">
                      <a:alpha val="40000"/>
                    </a:schemeClr>
                  </a:outerShdw>
                </a:effectLst>
                <a:latin typeface="+mj-ea"/>
              </a:endParaRPr>
            </a:p>
          </p:txBody>
        </p:sp>
        <p:sp>
          <p:nvSpPr>
            <p:cNvPr id="11" name="文本框 10">
              <a:extLst>
                <a:ext uri="{FF2B5EF4-FFF2-40B4-BE49-F238E27FC236}">
                  <a16:creationId xmlns:a16="http://schemas.microsoft.com/office/drawing/2014/main" id="{54DA9CC8-F73D-2B47-93FF-565E83636B95}"/>
                </a:ext>
              </a:extLst>
            </p:cNvPr>
            <p:cNvSpPr txBox="1"/>
            <p:nvPr/>
          </p:nvSpPr>
          <p:spPr>
            <a:xfrm>
              <a:off x="2901107" y="2857089"/>
              <a:ext cx="1404000" cy="432000"/>
            </a:xfrm>
            <a:prstGeom prst="rect">
              <a:avLst/>
            </a:prstGeom>
            <a:solidFill>
              <a:schemeClr val="tx2">
                <a:lumMod val="60000"/>
                <a:lumOff val="4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common_info</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2" name="文本框 11">
              <a:extLst>
                <a:ext uri="{FF2B5EF4-FFF2-40B4-BE49-F238E27FC236}">
                  <a16:creationId xmlns:a16="http://schemas.microsoft.com/office/drawing/2014/main" id="{D3914F6E-8F68-2A44-9688-6FC950D3FF3A}"/>
                </a:ext>
              </a:extLst>
            </p:cNvPr>
            <p:cNvSpPr txBox="1"/>
            <p:nvPr/>
          </p:nvSpPr>
          <p:spPr>
            <a:xfrm>
              <a:off x="2879848" y="3706567"/>
              <a:ext cx="1404000" cy="432000"/>
            </a:xfrm>
            <a:prstGeom prst="rect">
              <a:avLst/>
            </a:prstGeom>
            <a:solidFill>
              <a:schemeClr val="tx2">
                <a:lumMod val="60000"/>
                <a:lumOff val="4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upin_info</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3" name="文本框 12">
              <a:extLst>
                <a:ext uri="{FF2B5EF4-FFF2-40B4-BE49-F238E27FC236}">
                  <a16:creationId xmlns:a16="http://schemas.microsoft.com/office/drawing/2014/main" id="{968D78F0-5162-C64A-B1AB-B57C57A1B9A6}"/>
                </a:ext>
              </a:extLst>
            </p:cNvPr>
            <p:cNvSpPr txBox="1"/>
            <p:nvPr/>
          </p:nvSpPr>
          <p:spPr>
            <a:xfrm>
              <a:off x="2901106" y="4526706"/>
              <a:ext cx="1404000" cy="432000"/>
            </a:xfrm>
            <a:prstGeom prst="rect">
              <a:avLst/>
            </a:prstGeom>
            <a:solidFill>
              <a:schemeClr val="tx2">
                <a:lumMod val="60000"/>
                <a:lumOff val="4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freq_control</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4" name="文本框 13">
              <a:extLst>
                <a:ext uri="{FF2B5EF4-FFF2-40B4-BE49-F238E27FC236}">
                  <a16:creationId xmlns:a16="http://schemas.microsoft.com/office/drawing/2014/main" id="{10DFA070-A78D-124C-9251-DB9D8E9328CE}"/>
                </a:ext>
              </a:extLst>
            </p:cNvPr>
            <p:cNvSpPr txBox="1"/>
            <p:nvPr/>
          </p:nvSpPr>
          <p:spPr>
            <a:xfrm>
              <a:off x="4969396" y="2857089"/>
              <a:ext cx="1404000" cy="432000"/>
            </a:xfrm>
            <a:prstGeom prst="rect">
              <a:avLst/>
            </a:prstGeom>
            <a:solidFill>
              <a:schemeClr val="accent3">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Feedbs</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5" name="文本框 14">
              <a:extLst>
                <a:ext uri="{FF2B5EF4-FFF2-40B4-BE49-F238E27FC236}">
                  <a16:creationId xmlns:a16="http://schemas.microsoft.com/office/drawing/2014/main" id="{4DBE4BF9-B34B-6246-9660-AB45B0CE530C}"/>
                </a:ext>
              </a:extLst>
            </p:cNvPr>
            <p:cNvSpPr txBox="1"/>
            <p:nvPr/>
          </p:nvSpPr>
          <p:spPr>
            <a:xfrm>
              <a:off x="4969395" y="3639819"/>
              <a:ext cx="1404000" cy="518897"/>
            </a:xfrm>
            <a:prstGeom prst="rect">
              <a:avLst/>
            </a:prstGeom>
            <a:solidFill>
              <a:schemeClr val="accent3">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zh-CN" altLang="en-US" sz="1400" dirty="0">
                  <a:ln w="0"/>
                  <a:solidFill>
                    <a:schemeClr val="tx1"/>
                  </a:solidFill>
                  <a:effectLst>
                    <a:outerShdw blurRad="38100" dist="19050" dir="2700000" algn="tl" rotWithShape="0">
                      <a:schemeClr val="dk1">
                        <a:alpha val="40000"/>
                      </a:schemeClr>
                    </a:outerShdw>
                  </a:effectLst>
                  <a:latin typeface="+mj-ea"/>
                  <a:ea typeface="+mj-ea"/>
                </a:rPr>
                <a:t>闪投</a:t>
              </a:r>
            </a:p>
          </p:txBody>
        </p:sp>
        <p:sp>
          <p:nvSpPr>
            <p:cNvPr id="16" name="文本框 15">
              <a:extLst>
                <a:ext uri="{FF2B5EF4-FFF2-40B4-BE49-F238E27FC236}">
                  <a16:creationId xmlns:a16="http://schemas.microsoft.com/office/drawing/2014/main" id="{AF7392A1-12CB-C142-B764-419DB7DC5DE1}"/>
                </a:ext>
              </a:extLst>
            </p:cNvPr>
            <p:cNvSpPr txBox="1"/>
            <p:nvPr/>
          </p:nvSpPr>
          <p:spPr>
            <a:xfrm>
              <a:off x="4958568" y="4509446"/>
              <a:ext cx="1447732" cy="449260"/>
            </a:xfrm>
            <a:prstGeom prst="rect">
              <a:avLst/>
            </a:prstGeom>
            <a:solidFill>
              <a:schemeClr val="accent3">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a:ln w="0"/>
                  <a:solidFill>
                    <a:schemeClr val="tx1"/>
                  </a:solidFill>
                  <a:effectLst>
                    <a:outerShdw blurRad="38100" dist="19050" dir="2700000" algn="tl" rotWithShape="0">
                      <a:schemeClr val="dk1">
                        <a:alpha val="40000"/>
                      </a:schemeClr>
                    </a:outerShdw>
                  </a:effectLst>
                  <a:latin typeface="+mj-ea"/>
                  <a:ea typeface="+mj-ea"/>
                </a:rPr>
                <a:t>GD</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7" name="文本框 16">
              <a:extLst>
                <a:ext uri="{FF2B5EF4-FFF2-40B4-BE49-F238E27FC236}">
                  <a16:creationId xmlns:a16="http://schemas.microsoft.com/office/drawing/2014/main" id="{F4B44948-3D4F-5042-9662-910D2F32106C}"/>
                </a:ext>
              </a:extLst>
            </p:cNvPr>
            <p:cNvSpPr txBox="1"/>
            <p:nvPr/>
          </p:nvSpPr>
          <p:spPr>
            <a:xfrm>
              <a:off x="6972374" y="2954419"/>
              <a:ext cx="800024" cy="1889885"/>
            </a:xfrm>
            <a:prstGeom prst="rect">
              <a:avLst/>
            </a:prstGeom>
            <a:solidFill>
              <a:srgbClr val="FFFF00">
                <a:alpha val="50000"/>
              </a:srgb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a:ln w="0"/>
                  <a:solidFill>
                    <a:schemeClr val="tx1"/>
                  </a:solidFill>
                  <a:effectLst>
                    <a:outerShdw blurRad="38100" dist="19050" dir="2700000" algn="tl" rotWithShape="0">
                      <a:schemeClr val="dk1">
                        <a:alpha val="40000"/>
                      </a:schemeClr>
                    </a:outerShdw>
                  </a:effectLst>
                  <a:latin typeface="+mj-ea"/>
                  <a:ea typeface="+mj-ea"/>
                </a:rPr>
                <a:t>Proxy</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8" name="文本框 17">
              <a:extLst>
                <a:ext uri="{FF2B5EF4-FFF2-40B4-BE49-F238E27FC236}">
                  <a16:creationId xmlns:a16="http://schemas.microsoft.com/office/drawing/2014/main" id="{0C8F4341-CEFF-8748-A1AC-24F4767EBC32}"/>
                </a:ext>
              </a:extLst>
            </p:cNvPr>
            <p:cNvSpPr txBox="1"/>
            <p:nvPr/>
          </p:nvSpPr>
          <p:spPr>
            <a:xfrm>
              <a:off x="8589086" y="2976694"/>
              <a:ext cx="1404000" cy="432000"/>
            </a:xfrm>
            <a:prstGeom prst="rect">
              <a:avLst/>
            </a:prstGeom>
            <a:solidFill>
              <a:schemeClr val="accent3">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gd_advlist</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9" name="文本框 18">
              <a:extLst>
                <a:ext uri="{FF2B5EF4-FFF2-40B4-BE49-F238E27FC236}">
                  <a16:creationId xmlns:a16="http://schemas.microsoft.com/office/drawing/2014/main" id="{6C75F081-194E-FC4B-A04D-C061EF953D76}"/>
                </a:ext>
              </a:extLst>
            </p:cNvPr>
            <p:cNvSpPr txBox="1"/>
            <p:nvPr/>
          </p:nvSpPr>
          <p:spPr>
            <a:xfrm>
              <a:off x="8589086" y="4389539"/>
              <a:ext cx="1404000" cy="432000"/>
            </a:xfrm>
            <a:prstGeom prst="rect">
              <a:avLst/>
            </a:prstGeom>
            <a:solidFill>
              <a:schemeClr val="accent3">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1">
              <a:noAutofit/>
            </a:bodyPr>
            <a:lstStyle/>
            <a:p>
              <a:pPr algn="ctr"/>
              <a:r>
                <a:rPr kumimoji="1" lang="en-US" altLang="zh-CN" sz="1400" dirty="0" err="1">
                  <a:ln w="0"/>
                  <a:solidFill>
                    <a:schemeClr val="tx1"/>
                  </a:solidFill>
                  <a:effectLst>
                    <a:outerShdw blurRad="38100" dist="19050" dir="2700000" algn="tl" rotWithShape="0">
                      <a:schemeClr val="dk1">
                        <a:alpha val="40000"/>
                      </a:schemeClr>
                    </a:outerShdw>
                  </a:effectLst>
                  <a:latin typeface="+mj-ea"/>
                  <a:ea typeface="+mj-ea"/>
                </a:rPr>
                <a:t>advlist</a:t>
              </a:r>
              <a:endParaRPr kumimoji="1" lang="zh-CN" altLang="en-US" sz="1400" dirty="0">
                <a:ln w="0"/>
                <a:solidFill>
                  <a:schemeClr val="tx1"/>
                </a:solidFill>
                <a:effectLst>
                  <a:outerShdw blurRad="38100" dist="19050" dir="2700000" algn="tl" rotWithShape="0">
                    <a:schemeClr val="dk1">
                      <a:alpha val="40000"/>
                    </a:schemeClr>
                  </a:outerShdw>
                </a:effectLst>
                <a:latin typeface="+mj-ea"/>
                <a:ea typeface="+mj-ea"/>
              </a:endParaRPr>
            </a:p>
          </p:txBody>
        </p:sp>
        <p:cxnSp>
          <p:nvCxnSpPr>
            <p:cNvPr id="20" name="直线箭头连接符 19">
              <a:extLst>
                <a:ext uri="{FF2B5EF4-FFF2-40B4-BE49-F238E27FC236}">
                  <a16:creationId xmlns:a16="http://schemas.microsoft.com/office/drawing/2014/main" id="{442B41C8-98B8-3447-9862-CD0AA0ED6884}"/>
                </a:ext>
              </a:extLst>
            </p:cNvPr>
            <p:cNvCxnSpPr>
              <a:cxnSpLocks/>
              <a:stCxn id="8" idx="3"/>
              <a:endCxn id="11" idx="1"/>
            </p:cNvCxnSpPr>
            <p:nvPr/>
          </p:nvCxnSpPr>
          <p:spPr bwMode="auto">
            <a:xfrm>
              <a:off x="2406960" y="3070732"/>
              <a:ext cx="494147" cy="2357"/>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1" name="直线箭头连接符 20">
              <a:extLst>
                <a:ext uri="{FF2B5EF4-FFF2-40B4-BE49-F238E27FC236}">
                  <a16:creationId xmlns:a16="http://schemas.microsoft.com/office/drawing/2014/main" id="{EDDA28EB-EA12-BB4A-A2BB-4DFD3F69B487}"/>
                </a:ext>
              </a:extLst>
            </p:cNvPr>
            <p:cNvCxnSpPr>
              <a:cxnSpLocks/>
              <a:stCxn id="9" idx="3"/>
              <a:endCxn id="13" idx="1"/>
            </p:cNvCxnSpPr>
            <p:nvPr/>
          </p:nvCxnSpPr>
          <p:spPr bwMode="auto">
            <a:xfrm>
              <a:off x="2380473" y="3923129"/>
              <a:ext cx="520633" cy="819577"/>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2" name="直线箭头连接符 21">
              <a:extLst>
                <a:ext uri="{FF2B5EF4-FFF2-40B4-BE49-F238E27FC236}">
                  <a16:creationId xmlns:a16="http://schemas.microsoft.com/office/drawing/2014/main" id="{F45F1BFF-53AA-AD45-A8E4-4B215BAB3A30}"/>
                </a:ext>
              </a:extLst>
            </p:cNvPr>
            <p:cNvCxnSpPr>
              <a:cxnSpLocks/>
              <a:stCxn id="10" idx="3"/>
              <a:endCxn id="13" idx="1"/>
            </p:cNvCxnSpPr>
            <p:nvPr/>
          </p:nvCxnSpPr>
          <p:spPr bwMode="auto">
            <a:xfrm flipV="1">
              <a:off x="2380473" y="4742706"/>
              <a:ext cx="520633" cy="13365"/>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3" name="直线箭头连接符 22">
              <a:extLst>
                <a:ext uri="{FF2B5EF4-FFF2-40B4-BE49-F238E27FC236}">
                  <a16:creationId xmlns:a16="http://schemas.microsoft.com/office/drawing/2014/main" id="{0DFFDB24-1FEA-1A42-ADDC-26C1B5B3C02E}"/>
                </a:ext>
              </a:extLst>
            </p:cNvPr>
            <p:cNvCxnSpPr>
              <a:cxnSpLocks/>
              <a:stCxn id="10" idx="3"/>
              <a:endCxn id="11" idx="1"/>
            </p:cNvCxnSpPr>
            <p:nvPr/>
          </p:nvCxnSpPr>
          <p:spPr bwMode="auto">
            <a:xfrm flipV="1">
              <a:off x="2380473" y="3073089"/>
              <a:ext cx="520634" cy="1682982"/>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4" name="直线箭头连接符 23">
              <a:extLst>
                <a:ext uri="{FF2B5EF4-FFF2-40B4-BE49-F238E27FC236}">
                  <a16:creationId xmlns:a16="http://schemas.microsoft.com/office/drawing/2014/main" id="{D6E2CF26-D627-C14B-B654-24BD8D3BB73D}"/>
                </a:ext>
              </a:extLst>
            </p:cNvPr>
            <p:cNvCxnSpPr>
              <a:cxnSpLocks/>
              <a:stCxn id="9" idx="3"/>
              <a:endCxn id="11" idx="1"/>
            </p:cNvCxnSpPr>
            <p:nvPr/>
          </p:nvCxnSpPr>
          <p:spPr bwMode="auto">
            <a:xfrm flipV="1">
              <a:off x="2380473" y="3073089"/>
              <a:ext cx="520634" cy="850040"/>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5" name="直线箭头连接符 24">
              <a:extLst>
                <a:ext uri="{FF2B5EF4-FFF2-40B4-BE49-F238E27FC236}">
                  <a16:creationId xmlns:a16="http://schemas.microsoft.com/office/drawing/2014/main" id="{D00CBA15-8D4A-2148-9A2E-A293058A7350}"/>
                </a:ext>
              </a:extLst>
            </p:cNvPr>
            <p:cNvCxnSpPr>
              <a:cxnSpLocks/>
              <a:stCxn id="9" idx="3"/>
              <a:endCxn id="12" idx="1"/>
            </p:cNvCxnSpPr>
            <p:nvPr/>
          </p:nvCxnSpPr>
          <p:spPr bwMode="auto">
            <a:xfrm flipV="1">
              <a:off x="2380473" y="3922567"/>
              <a:ext cx="499375" cy="562"/>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6" name="肘形连接符 25">
              <a:extLst>
                <a:ext uri="{FF2B5EF4-FFF2-40B4-BE49-F238E27FC236}">
                  <a16:creationId xmlns:a16="http://schemas.microsoft.com/office/drawing/2014/main" id="{0B8A604E-0797-F846-BBB1-DB5E4C5C6304}"/>
                </a:ext>
              </a:extLst>
            </p:cNvPr>
            <p:cNvCxnSpPr>
              <a:stCxn id="7" idx="3"/>
              <a:endCxn id="14" idx="1"/>
            </p:cNvCxnSpPr>
            <p:nvPr/>
          </p:nvCxnSpPr>
          <p:spPr bwMode="auto">
            <a:xfrm flipV="1">
              <a:off x="4572000" y="3073089"/>
              <a:ext cx="397396" cy="826273"/>
            </a:xfrm>
            <a:prstGeom prst="bentConnector3">
              <a:avLst/>
            </a:prstGeom>
            <a:solidFill>
              <a:srgbClr val="FFFF99"/>
            </a:solidFill>
            <a:ln w="9525" cap="flat" cmpd="sng" algn="ctr">
              <a:solidFill>
                <a:schemeClr val="tx1"/>
              </a:solidFill>
              <a:prstDash val="solid"/>
              <a:round/>
              <a:headEnd type="none" w="med" len="med"/>
              <a:tailEnd type="triangle"/>
            </a:ln>
            <a:effectLst/>
          </p:spPr>
        </p:cxnSp>
        <p:cxnSp>
          <p:nvCxnSpPr>
            <p:cNvPr id="27" name="肘形连接符 26">
              <a:extLst>
                <a:ext uri="{FF2B5EF4-FFF2-40B4-BE49-F238E27FC236}">
                  <a16:creationId xmlns:a16="http://schemas.microsoft.com/office/drawing/2014/main" id="{AB7A8AC0-7E80-3643-BB4E-4BE7F9A6DE34}"/>
                </a:ext>
              </a:extLst>
            </p:cNvPr>
            <p:cNvCxnSpPr>
              <a:cxnSpLocks/>
              <a:stCxn id="7" idx="3"/>
              <a:endCxn id="16" idx="1"/>
            </p:cNvCxnSpPr>
            <p:nvPr/>
          </p:nvCxnSpPr>
          <p:spPr bwMode="auto">
            <a:xfrm>
              <a:off x="4572000" y="3899362"/>
              <a:ext cx="386568" cy="834714"/>
            </a:xfrm>
            <a:prstGeom prst="bentConnector3">
              <a:avLst/>
            </a:prstGeom>
            <a:solidFill>
              <a:srgbClr val="FFFF99"/>
            </a:solidFill>
            <a:ln w="9525" cap="flat" cmpd="sng" algn="ctr">
              <a:solidFill>
                <a:schemeClr val="tx1"/>
              </a:solidFill>
              <a:prstDash val="solid"/>
              <a:round/>
              <a:headEnd type="none" w="med" len="med"/>
              <a:tailEnd type="triangle"/>
            </a:ln>
            <a:effectLst/>
          </p:spPr>
        </p:cxnSp>
        <p:cxnSp>
          <p:nvCxnSpPr>
            <p:cNvPr id="28" name="直线箭头连接符 27">
              <a:extLst>
                <a:ext uri="{FF2B5EF4-FFF2-40B4-BE49-F238E27FC236}">
                  <a16:creationId xmlns:a16="http://schemas.microsoft.com/office/drawing/2014/main" id="{A1C443B1-4EB6-5447-883F-0C853EFA9429}"/>
                </a:ext>
              </a:extLst>
            </p:cNvPr>
            <p:cNvCxnSpPr>
              <a:stCxn id="7" idx="3"/>
              <a:endCxn id="15" idx="1"/>
            </p:cNvCxnSpPr>
            <p:nvPr/>
          </p:nvCxnSpPr>
          <p:spPr bwMode="auto">
            <a:xfrm flipV="1">
              <a:off x="4572000" y="3899268"/>
              <a:ext cx="397395" cy="94"/>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29" name="肘形连接符 28">
              <a:extLst>
                <a:ext uri="{FF2B5EF4-FFF2-40B4-BE49-F238E27FC236}">
                  <a16:creationId xmlns:a16="http://schemas.microsoft.com/office/drawing/2014/main" id="{EF282E2C-9CA0-0D4B-A02B-445DF73D26B8}"/>
                </a:ext>
              </a:extLst>
            </p:cNvPr>
            <p:cNvCxnSpPr>
              <a:cxnSpLocks/>
              <a:stCxn id="14" idx="3"/>
              <a:endCxn id="17" idx="1"/>
            </p:cNvCxnSpPr>
            <p:nvPr/>
          </p:nvCxnSpPr>
          <p:spPr bwMode="auto">
            <a:xfrm>
              <a:off x="6373396" y="3073089"/>
              <a:ext cx="598978" cy="826273"/>
            </a:xfrm>
            <a:prstGeom prst="bentConnector3">
              <a:avLst>
                <a:gd name="adj1" fmla="val 50000"/>
              </a:avLst>
            </a:prstGeom>
            <a:solidFill>
              <a:srgbClr val="FFFF99"/>
            </a:solidFill>
            <a:ln w="9525" cap="flat" cmpd="sng" algn="ctr">
              <a:solidFill>
                <a:schemeClr val="tx1"/>
              </a:solidFill>
              <a:prstDash val="solid"/>
              <a:round/>
              <a:headEnd type="none" w="med" len="med"/>
              <a:tailEnd type="triangle"/>
            </a:ln>
            <a:effectLst/>
          </p:spPr>
        </p:cxnSp>
        <p:cxnSp>
          <p:nvCxnSpPr>
            <p:cNvPr id="30" name="肘形连接符 29">
              <a:extLst>
                <a:ext uri="{FF2B5EF4-FFF2-40B4-BE49-F238E27FC236}">
                  <a16:creationId xmlns:a16="http://schemas.microsoft.com/office/drawing/2014/main" id="{E4D06DB6-4382-CC4B-8D2B-F2D6DAE510C1}"/>
                </a:ext>
              </a:extLst>
            </p:cNvPr>
            <p:cNvCxnSpPr>
              <a:cxnSpLocks/>
              <a:stCxn id="16" idx="3"/>
              <a:endCxn id="17" idx="1"/>
            </p:cNvCxnSpPr>
            <p:nvPr/>
          </p:nvCxnSpPr>
          <p:spPr bwMode="auto">
            <a:xfrm flipV="1">
              <a:off x="6406300" y="3899362"/>
              <a:ext cx="566074" cy="834714"/>
            </a:xfrm>
            <a:prstGeom prst="bentConnector3">
              <a:avLst>
                <a:gd name="adj1" fmla="val 47552"/>
              </a:avLst>
            </a:prstGeom>
            <a:solidFill>
              <a:srgbClr val="FFFF99"/>
            </a:solidFill>
            <a:ln w="9525" cap="flat" cmpd="sng" algn="ctr">
              <a:solidFill>
                <a:schemeClr val="tx1"/>
              </a:solidFill>
              <a:prstDash val="solid"/>
              <a:round/>
              <a:headEnd type="none" w="med" len="med"/>
              <a:tailEnd type="triangle"/>
            </a:ln>
            <a:effectLst/>
          </p:spPr>
        </p:cxnSp>
        <p:cxnSp>
          <p:nvCxnSpPr>
            <p:cNvPr id="31" name="直线箭头连接符 30">
              <a:extLst>
                <a:ext uri="{FF2B5EF4-FFF2-40B4-BE49-F238E27FC236}">
                  <a16:creationId xmlns:a16="http://schemas.microsoft.com/office/drawing/2014/main" id="{4C69EFA6-8932-2E4E-8814-3CE949560FC5}"/>
                </a:ext>
              </a:extLst>
            </p:cNvPr>
            <p:cNvCxnSpPr>
              <a:stCxn id="17" idx="3"/>
              <a:endCxn id="18" idx="1"/>
            </p:cNvCxnSpPr>
            <p:nvPr/>
          </p:nvCxnSpPr>
          <p:spPr bwMode="auto">
            <a:xfrm flipV="1">
              <a:off x="7772398" y="3192694"/>
              <a:ext cx="816688" cy="706668"/>
            </a:xfrm>
            <a:prstGeom prst="straightConnector1">
              <a:avLst/>
            </a:prstGeom>
            <a:solidFill>
              <a:srgbClr val="FFFF99"/>
            </a:solidFill>
            <a:ln w="9525" cap="flat" cmpd="sng" algn="ctr">
              <a:solidFill>
                <a:schemeClr val="tx1"/>
              </a:solidFill>
              <a:prstDash val="solid"/>
              <a:round/>
              <a:headEnd type="none" w="med" len="med"/>
              <a:tailEnd type="triangle"/>
            </a:ln>
            <a:effectLst/>
          </p:spPr>
        </p:cxnSp>
        <p:cxnSp>
          <p:nvCxnSpPr>
            <p:cNvPr id="32" name="直线箭头连接符 31">
              <a:extLst>
                <a:ext uri="{FF2B5EF4-FFF2-40B4-BE49-F238E27FC236}">
                  <a16:creationId xmlns:a16="http://schemas.microsoft.com/office/drawing/2014/main" id="{160092C6-DF0E-8141-8936-12CB9019DF51}"/>
                </a:ext>
              </a:extLst>
            </p:cNvPr>
            <p:cNvCxnSpPr>
              <a:stCxn id="17" idx="3"/>
              <a:endCxn id="19" idx="1"/>
            </p:cNvCxnSpPr>
            <p:nvPr/>
          </p:nvCxnSpPr>
          <p:spPr bwMode="auto">
            <a:xfrm>
              <a:off x="7772398" y="3899362"/>
              <a:ext cx="816688" cy="706177"/>
            </a:xfrm>
            <a:prstGeom prst="straightConnector1">
              <a:avLst/>
            </a:prstGeom>
            <a:solidFill>
              <a:srgbClr val="FFFF99"/>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BE041580-9C45-704B-AB22-843166A1CDBF}"/>
                </a:ext>
              </a:extLst>
            </p:cNvPr>
            <p:cNvSpPr txBox="1"/>
            <p:nvPr/>
          </p:nvSpPr>
          <p:spPr>
            <a:xfrm>
              <a:off x="2645160" y="1652430"/>
              <a:ext cx="2313408" cy="400110"/>
            </a:xfrm>
            <a:prstGeom prst="rect">
              <a:avLst/>
            </a:prstGeom>
            <a:noFill/>
          </p:spPr>
          <p:txBody>
            <a:bodyPr wrap="square" rtlCol="0">
              <a:spAutoFit/>
            </a:bodyPr>
            <a:lstStyle/>
            <a:p>
              <a:r>
                <a:rPr kumimoji="1" lang="en-US" altLang="zh-CN" sz="2000" dirty="0" err="1"/>
                <a:t>prepare_request</a:t>
              </a:r>
              <a:endParaRPr kumimoji="1" lang="zh-CN" altLang="en-US" sz="2000" dirty="0"/>
            </a:p>
          </p:txBody>
        </p:sp>
        <p:sp>
          <p:nvSpPr>
            <p:cNvPr id="34" name="文本框 33">
              <a:extLst>
                <a:ext uri="{FF2B5EF4-FFF2-40B4-BE49-F238E27FC236}">
                  <a16:creationId xmlns:a16="http://schemas.microsoft.com/office/drawing/2014/main" id="{17083506-C229-1940-B4A0-C804B51A86DF}"/>
                </a:ext>
              </a:extLst>
            </p:cNvPr>
            <p:cNvSpPr txBox="1"/>
            <p:nvPr/>
          </p:nvSpPr>
          <p:spPr>
            <a:xfrm>
              <a:off x="8171720" y="1652430"/>
              <a:ext cx="2295821" cy="400110"/>
            </a:xfrm>
            <a:prstGeom prst="rect">
              <a:avLst/>
            </a:prstGeom>
            <a:noFill/>
          </p:spPr>
          <p:txBody>
            <a:bodyPr wrap="none" rtlCol="0">
              <a:spAutoFit/>
            </a:bodyPr>
            <a:lstStyle/>
            <a:p>
              <a:r>
                <a:rPr kumimoji="1" lang="en-US" altLang="zh-CN" sz="2000" dirty="0" err="1"/>
                <a:t>handdle_response</a:t>
              </a:r>
              <a:endParaRPr kumimoji="1" lang="zh-CN" altLang="en-US" sz="2000" dirty="0"/>
            </a:p>
          </p:txBody>
        </p:sp>
      </p:grpSp>
    </p:spTree>
    <p:extLst>
      <p:ext uri="{BB962C8B-B14F-4D97-AF65-F5344CB8AC3E}">
        <p14:creationId xmlns:p14="http://schemas.microsoft.com/office/powerpoint/2010/main" val="1126044249"/>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基础检索</a:t>
            </a:r>
            <a:r>
              <a:rPr kumimoji="1" lang="en-US" altLang="zh-CN" sz="3600" dirty="0"/>
              <a:t>-</a:t>
            </a:r>
            <a:r>
              <a:rPr kumimoji="1" lang="en-US" altLang="zh-CN" sz="3600" dirty="0" err="1"/>
              <a:t>RtaBsPM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交互类（</a:t>
            </a:r>
            <a:r>
              <a:rPr kumimoji="1" lang="en-US" altLang="zh-CN" b="1" dirty="0" err="1">
                <a:latin typeface="+mn-lt"/>
                <a:ea typeface="+mj-ea"/>
              </a:rPr>
              <a:t>Pbrpc</a:t>
            </a:r>
            <a:r>
              <a:rPr kumimoji="1" lang="zh-CN" altLang="en-US" b="1" dirty="0">
                <a:latin typeface="+mn-lt"/>
                <a:ea typeface="+mj-ea"/>
              </a:rPr>
              <a:t>）</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latin typeface="+mn-lt"/>
                <a:ea typeface="+mj-ea"/>
              </a:rPr>
              <a:t>用流量特征直接请求广告主，让广告主决定是否投放</a:t>
            </a:r>
            <a:endParaRPr kumimoji="1" lang="en-US" altLang="zh-CN" dirty="0">
              <a:latin typeface="+mn-lt"/>
              <a:ea typeface="+mj-ea"/>
            </a:endParaRPr>
          </a:p>
          <a:p>
            <a:pPr lvl="2">
              <a:lnSpc>
                <a:spcPct val="150000"/>
              </a:lnSpc>
              <a:buClrTx/>
              <a:buSzPct val="120000"/>
            </a:pPr>
            <a:endParaRPr lang="en-US"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papre_request</a:t>
            </a:r>
            <a:r>
              <a:rPr lang="en-US" altLang="zh-CN" dirty="0">
                <a:latin typeface="+mn-lt"/>
                <a:ea typeface="+mj-ea"/>
              </a:rPr>
              <a:t>():</a:t>
            </a:r>
            <a:r>
              <a:rPr lang="zh-CN" altLang="en-US" dirty="0">
                <a:latin typeface="+mn-lt"/>
                <a:ea typeface="+mj-ea"/>
              </a:rPr>
              <a:t> </a:t>
            </a:r>
            <a:endParaRPr lang="en-US" altLang="zh-CN" dirty="0">
              <a:latin typeface="+mn-lt"/>
              <a:ea typeface="+mj-ea"/>
            </a:endParaRPr>
          </a:p>
          <a:p>
            <a:pPr marL="1371600" lvl="2" indent="-457200">
              <a:lnSpc>
                <a:spcPct val="150000"/>
              </a:lnSpc>
              <a:buClrTx/>
              <a:buSzPct val="120000"/>
              <a:buFont typeface="+mj-lt"/>
              <a:buAutoNum type="alphaLcParenR"/>
            </a:pPr>
            <a:r>
              <a:rPr lang="en" altLang="zh-CN" dirty="0">
                <a:latin typeface="+mn-lt"/>
                <a:ea typeface="+mj-ea"/>
              </a:rPr>
              <a:t>user</a:t>
            </a:r>
            <a:r>
              <a:rPr lang="en-US" altLang="zh-CN" dirty="0">
                <a:latin typeface="+mn-lt"/>
                <a:ea typeface="+mj-ea"/>
              </a:rPr>
              <a:t>_info</a:t>
            </a:r>
            <a:r>
              <a:rPr lang="zh-CN" altLang="en-US" dirty="0">
                <a:latin typeface="+mn-lt"/>
                <a:ea typeface="+mj-ea"/>
              </a:rPr>
              <a:t>：</a:t>
            </a:r>
            <a:r>
              <a:rPr lang="en-US" altLang="zh-CN" dirty="0">
                <a:latin typeface="+mn-lt"/>
                <a:ea typeface="+mj-ea"/>
              </a:rPr>
              <a:t>age</a:t>
            </a:r>
            <a:r>
              <a:rPr lang="zh-CN" altLang="en-US" dirty="0">
                <a:latin typeface="+mn-lt"/>
                <a:ea typeface="+mj-ea"/>
              </a:rPr>
              <a:t>、</a:t>
            </a:r>
            <a:r>
              <a:rPr lang="en-US" altLang="zh-CN" dirty="0">
                <a:latin typeface="+mn-lt"/>
                <a:ea typeface="+mj-ea"/>
              </a:rPr>
              <a:t>gender</a:t>
            </a:r>
            <a:r>
              <a:rPr lang="zh-CN" altLang="en-US" dirty="0">
                <a:latin typeface="+mn-lt"/>
                <a:ea typeface="+mj-ea"/>
              </a:rPr>
              <a:t>、</a:t>
            </a:r>
            <a:r>
              <a:rPr lang="en-US" altLang="zh-CN" dirty="0" err="1">
                <a:latin typeface="+mn-lt"/>
                <a:ea typeface="+mj-ea"/>
              </a:rPr>
              <a:t>os</a:t>
            </a:r>
            <a:r>
              <a:rPr lang="zh-CN" altLang="en-US" dirty="0">
                <a:latin typeface="+mn-lt"/>
                <a:ea typeface="+mj-ea"/>
              </a:rPr>
              <a:t>、</a:t>
            </a:r>
            <a:r>
              <a:rPr lang="en-US" altLang="zh-CN" dirty="0">
                <a:latin typeface="+mn-lt"/>
                <a:ea typeface="+mj-ea"/>
              </a:rPr>
              <a:t>net</a:t>
            </a:r>
            <a:r>
              <a:rPr lang="zh-CN" altLang="en-US" dirty="0">
                <a:latin typeface="+mn-lt"/>
                <a:ea typeface="+mj-ea"/>
              </a:rPr>
              <a:t>等</a:t>
            </a:r>
            <a:endParaRPr lang="en-US" altLang="zh-CN" dirty="0">
              <a:latin typeface="+mn-lt"/>
              <a:ea typeface="+mj-ea"/>
            </a:endParaRPr>
          </a:p>
          <a:p>
            <a:pPr marL="1371600" lvl="2" indent="-457200">
              <a:lnSpc>
                <a:spcPct val="150000"/>
              </a:lnSpc>
              <a:buClrTx/>
              <a:buSzPct val="120000"/>
              <a:buFont typeface="+mj-lt"/>
              <a:buAutoNum type="alphaLcParenR"/>
            </a:pPr>
            <a:r>
              <a:rPr lang="en-US" altLang="zh-CN" dirty="0" err="1">
                <a:latin typeface="+mn-lt"/>
                <a:ea typeface="+mj-ea"/>
              </a:rPr>
              <a:t>common_info</a:t>
            </a:r>
            <a:r>
              <a:rPr lang="en-US" altLang="zh-CN" dirty="0">
                <a:latin typeface="+mn-lt"/>
                <a:ea typeface="+mj-ea"/>
              </a:rPr>
              <a:t>:</a:t>
            </a:r>
            <a:r>
              <a:rPr lang="zh-CN" altLang="en-US" dirty="0">
                <a:latin typeface="+mn-lt"/>
                <a:ea typeface="+mj-ea"/>
              </a:rPr>
              <a:t> </a:t>
            </a:r>
            <a:r>
              <a:rPr lang="en-US" altLang="zh-CN" dirty="0" err="1">
                <a:latin typeface="+mn-lt"/>
                <a:ea typeface="+mj-ea"/>
              </a:rPr>
              <a:t>sdk_version</a:t>
            </a:r>
            <a:r>
              <a:rPr lang="zh-CN" altLang="en-US" dirty="0">
                <a:latin typeface="+mn-lt"/>
                <a:ea typeface="+mj-ea"/>
              </a:rPr>
              <a:t>、</a:t>
            </a:r>
            <a:r>
              <a:rPr lang="en-US" altLang="zh-CN" dirty="0" err="1">
                <a:latin typeface="+mn-lt"/>
                <a:ea typeface="+mj-ea"/>
              </a:rPr>
              <a:t>epvq</a:t>
            </a:r>
            <a:r>
              <a:rPr lang="zh-CN" altLang="en-US" dirty="0">
                <a:latin typeface="+mn-lt"/>
                <a:ea typeface="+mj-ea"/>
              </a:rPr>
              <a:t>等</a:t>
            </a:r>
            <a:endParaRPr lang="en-US" altLang="zh-CN" dirty="0">
              <a:latin typeface="+mn-lt"/>
              <a:ea typeface="+mj-ea"/>
            </a:endParaRPr>
          </a:p>
          <a:p>
            <a:pPr marL="1371600" lvl="2" indent="-457200">
              <a:lnSpc>
                <a:spcPct val="150000"/>
              </a:lnSpc>
              <a:buClrTx/>
              <a:buSzPct val="120000"/>
              <a:buFont typeface="+mj-lt"/>
              <a:buAutoNum type="alphaLcParenR"/>
            </a:pPr>
            <a:r>
              <a:rPr lang="en-US" altLang="zh-CN" dirty="0" err="1">
                <a:latin typeface="+mn-lt"/>
                <a:ea typeface="+mj-ea"/>
              </a:rPr>
              <a:t>tb_req</a:t>
            </a:r>
            <a:r>
              <a:rPr lang="zh-CN" altLang="en-US" dirty="0">
                <a:latin typeface="+mn-lt"/>
                <a:ea typeface="+mj-ea"/>
              </a:rPr>
              <a:t>、</a:t>
            </a:r>
            <a:r>
              <a:rPr lang="en-US" altLang="zh-CN" dirty="0" err="1">
                <a:latin typeface="+mn-lt"/>
                <a:ea typeface="+mj-ea"/>
              </a:rPr>
              <a:t>sf_req</a:t>
            </a:r>
            <a:r>
              <a:rPr lang="zh-CN" altLang="en-US" dirty="0">
                <a:latin typeface="+mn-lt"/>
                <a:ea typeface="+mj-ea"/>
              </a:rPr>
              <a:t>、</a:t>
            </a:r>
            <a:r>
              <a:rPr lang="en-US" altLang="zh-CN" dirty="0" err="1">
                <a:latin typeface="+mn-lt"/>
                <a:ea typeface="+mj-ea"/>
              </a:rPr>
              <a:t>media_info</a:t>
            </a:r>
            <a:r>
              <a:rPr lang="zh-CN" altLang="en-US" dirty="0">
                <a:latin typeface="+mn-lt"/>
                <a:ea typeface="+mj-ea"/>
              </a:rPr>
              <a:t>等</a:t>
            </a:r>
            <a:endParaRPr lang="en-US"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handle_response</a:t>
            </a:r>
            <a:r>
              <a:rPr lang="en-US" altLang="zh-CN" dirty="0">
                <a:latin typeface="+mn-lt"/>
                <a:ea typeface="+mj-ea"/>
              </a:rPr>
              <a:t>():</a:t>
            </a:r>
          </a:p>
          <a:p>
            <a:pPr marL="1371600" lvl="2" indent="-457200">
              <a:lnSpc>
                <a:spcPct val="150000"/>
              </a:lnSpc>
              <a:buClrTx/>
              <a:buSzPct val="120000"/>
              <a:buFont typeface="+mj-lt"/>
              <a:buAutoNum type="alphaLcParenR"/>
            </a:pPr>
            <a:r>
              <a:rPr lang="zh-CN" altLang="en-US" dirty="0">
                <a:latin typeface="+mn-lt"/>
                <a:ea typeface="+mj-ea"/>
              </a:rPr>
              <a:t>广告的结构信息：</a:t>
            </a:r>
            <a:r>
              <a:rPr lang="en" altLang="zh-CN" dirty="0" err="1">
                <a:latin typeface="+mn-lt"/>
                <a:ea typeface="+mj-ea"/>
              </a:rPr>
              <a:t>ad_type</a:t>
            </a:r>
            <a:r>
              <a:rPr lang="zh-CN" altLang="en-US" dirty="0">
                <a:latin typeface="+mn-lt"/>
                <a:ea typeface="+mj-ea"/>
              </a:rPr>
              <a:t>、</a:t>
            </a:r>
            <a:r>
              <a:rPr lang="en-US" altLang="zh-CN" dirty="0" err="1">
                <a:latin typeface="+mn-lt"/>
                <a:ea typeface="+mj-ea"/>
              </a:rPr>
              <a:t>user_id</a:t>
            </a:r>
            <a:r>
              <a:rPr lang="zh-CN" altLang="en-US" dirty="0">
                <a:latin typeface="+mn-lt"/>
                <a:ea typeface="+mj-ea"/>
              </a:rPr>
              <a:t>、</a:t>
            </a:r>
            <a:r>
              <a:rPr lang="en-US" altLang="zh-CN" dirty="0" err="1">
                <a:latin typeface="+mn-lt"/>
                <a:ea typeface="+mj-ea"/>
              </a:rPr>
              <a:t>plan_id</a:t>
            </a:r>
            <a:r>
              <a:rPr lang="zh-CN" altLang="en-US" dirty="0">
                <a:latin typeface="+mn-lt"/>
                <a:ea typeface="+mj-ea"/>
              </a:rPr>
              <a:t>、</a:t>
            </a:r>
            <a:r>
              <a:rPr lang="en-US" altLang="zh-CN" dirty="0" err="1">
                <a:latin typeface="+mn-lt"/>
                <a:ea typeface="+mj-ea"/>
              </a:rPr>
              <a:t>idea_id</a:t>
            </a:r>
            <a:r>
              <a:rPr lang="zh-CN" altLang="en-US" dirty="0">
                <a:latin typeface="+mn-lt"/>
                <a:ea typeface="+mj-ea"/>
              </a:rPr>
              <a:t>等</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竞价信息：</a:t>
            </a:r>
            <a:r>
              <a:rPr lang="en-US" altLang="zh-CN" dirty="0">
                <a:latin typeface="+mn-lt"/>
                <a:ea typeface="+mj-ea"/>
              </a:rPr>
              <a:t>bid</a:t>
            </a:r>
            <a:r>
              <a:rPr lang="zh-CN" altLang="en-US" dirty="0">
                <a:latin typeface="+mn-lt"/>
                <a:ea typeface="+mj-ea"/>
              </a:rPr>
              <a:t>、</a:t>
            </a:r>
            <a:r>
              <a:rPr lang="en-US" altLang="zh-CN" dirty="0" err="1">
                <a:latin typeface="+mn-lt"/>
                <a:ea typeface="+mj-ea"/>
              </a:rPr>
              <a:t>bid_type</a:t>
            </a:r>
            <a:endParaRPr lang="en-US"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触发信息：</a:t>
            </a:r>
            <a:r>
              <a:rPr lang="en-US" altLang="zh-CN" dirty="0" err="1">
                <a:latin typeface="+mn-lt"/>
                <a:ea typeface="+mj-ea"/>
              </a:rPr>
              <a:t>match_type</a:t>
            </a:r>
            <a:r>
              <a:rPr lang="zh-CN" altLang="en-US" dirty="0">
                <a:latin typeface="+mn-lt"/>
                <a:ea typeface="+mj-ea"/>
              </a:rPr>
              <a:t>、</a:t>
            </a:r>
            <a:r>
              <a:rPr lang="en" altLang="zh-CN" dirty="0" err="1">
                <a:latin typeface="+mn-lt"/>
                <a:ea typeface="+mj-ea"/>
              </a:rPr>
              <a:t>mining_type</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作弊信息：</a:t>
            </a:r>
            <a:r>
              <a:rPr lang="en-US" altLang="zh-CN" dirty="0" err="1">
                <a:latin typeface="+mn-lt"/>
                <a:ea typeface="+mj-ea"/>
              </a:rPr>
              <a:t>is_cheat</a:t>
            </a:r>
            <a:r>
              <a:rPr lang="zh-CN" altLang="en-US" dirty="0">
                <a:latin typeface="+mn-lt"/>
                <a:ea typeface="+mj-ea"/>
              </a:rPr>
              <a:t>、</a:t>
            </a:r>
            <a:r>
              <a:rPr lang="en-US" altLang="zh-CN" dirty="0" err="1">
                <a:latin typeface="+mn-lt"/>
                <a:ea typeface="+mj-ea"/>
              </a:rPr>
              <a:t>cheat_reason</a:t>
            </a: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en" altLang="zh-CN" dirty="0">
              <a:latin typeface="+mn-lt"/>
              <a:ea typeface="+mj-ea"/>
            </a:endParaRPr>
          </a:p>
          <a:p>
            <a:pPr marL="1828800" lvl="3" indent="-457200">
              <a:lnSpc>
                <a:spcPct val="150000"/>
              </a:lnSpc>
              <a:buClrTx/>
              <a:buSzPct val="120000"/>
              <a:buFont typeface="+mj-lt"/>
              <a:buAutoNum type="romanUcPeriod"/>
            </a:pPr>
            <a:endParaRPr lang="en"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3872515620"/>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物料优选</a:t>
            </a:r>
            <a:r>
              <a:rPr kumimoji="1" lang="en-US" altLang="zh-CN" sz="3600" dirty="0"/>
              <a:t>-</a:t>
            </a:r>
            <a:r>
              <a:rPr lang="en" altLang="zh-CN" sz="3600" dirty="0" err="1"/>
              <a:t>AdrestPM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交互类（</a:t>
            </a:r>
            <a:r>
              <a:rPr kumimoji="1" lang="en-US" altLang="zh-CN" b="1" dirty="0">
                <a:latin typeface="+mn-lt"/>
                <a:ea typeface="+mj-ea"/>
              </a:rPr>
              <a:t>Upstream</a:t>
            </a:r>
            <a:r>
              <a:rPr kumimoji="1" lang="zh-CN" altLang="en-US" b="1" dirty="0">
                <a:latin typeface="+mn-lt"/>
                <a:ea typeface="+mj-ea"/>
              </a:rPr>
              <a:t>）</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a:t>
            </a:r>
            <a:r>
              <a:rPr lang="zh-CN" altLang="en-US" dirty="0">
                <a:solidFill>
                  <a:srgbClr val="333333"/>
                </a:solidFill>
                <a:latin typeface="+mn-lt"/>
                <a:ea typeface="+mj-ea"/>
              </a:rPr>
              <a:t>与</a:t>
            </a:r>
            <a:r>
              <a:rPr lang="en-US" altLang="zh-CN" dirty="0" err="1">
                <a:solidFill>
                  <a:srgbClr val="333333"/>
                </a:solidFill>
                <a:latin typeface="+mn-lt"/>
                <a:ea typeface="+mj-ea"/>
              </a:rPr>
              <a:t>adrest</a:t>
            </a:r>
            <a:r>
              <a:rPr lang="zh-CN" altLang="en-US" dirty="0">
                <a:solidFill>
                  <a:srgbClr val="333333"/>
                </a:solidFill>
                <a:latin typeface="+mn-lt"/>
                <a:ea typeface="+mj-ea"/>
              </a:rPr>
              <a:t>模块交互，获得广告物料</a:t>
            </a:r>
            <a:r>
              <a:rPr lang="en-US" altLang="zh-CN" dirty="0">
                <a:solidFill>
                  <a:srgbClr val="333333"/>
                </a:solidFill>
                <a:latin typeface="+mn-lt"/>
                <a:ea typeface="+mj-ea"/>
              </a:rPr>
              <a:t>(</a:t>
            </a:r>
            <a:r>
              <a:rPr lang="zh-CN" altLang="en-US" dirty="0">
                <a:solidFill>
                  <a:srgbClr val="333333"/>
                </a:solidFill>
                <a:latin typeface="+mn-lt"/>
                <a:ea typeface="+mj-ea"/>
              </a:rPr>
              <a:t>样式</a:t>
            </a:r>
            <a:r>
              <a:rPr lang="en-US" altLang="zh-CN" dirty="0">
                <a:solidFill>
                  <a:srgbClr val="333333"/>
                </a:solidFill>
                <a:latin typeface="+mn-lt"/>
                <a:ea typeface="+mj-ea"/>
              </a:rPr>
              <a:t>)</a:t>
            </a:r>
            <a:r>
              <a:rPr lang="zh-CN" altLang="en-US" dirty="0">
                <a:solidFill>
                  <a:srgbClr val="333333"/>
                </a:solidFill>
                <a:latin typeface="+mn-lt"/>
                <a:ea typeface="+mj-ea"/>
              </a:rPr>
              <a:t>、</a:t>
            </a:r>
            <a:endParaRPr lang="en-US" altLang="zh-CN" dirty="0">
              <a:solidFill>
                <a:srgbClr val="333333"/>
              </a:solidFill>
              <a:latin typeface="+mn-lt"/>
              <a:ea typeface="+mj-ea"/>
            </a:endParaRPr>
          </a:p>
          <a:p>
            <a:pPr lvl="1">
              <a:lnSpc>
                <a:spcPct val="150000"/>
              </a:lnSpc>
              <a:buClrTx/>
              <a:buSzPct val="120000"/>
            </a:pPr>
            <a:r>
              <a:rPr lang="zh-CN" altLang="en-US" dirty="0">
                <a:solidFill>
                  <a:srgbClr val="333333"/>
                </a:solidFill>
                <a:latin typeface="+mn-lt"/>
                <a:ea typeface="+mj-ea"/>
              </a:rPr>
              <a:t>程序化广告，解析物料、进行创意优选</a:t>
            </a:r>
            <a:endParaRPr lang="en-US"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papre_request</a:t>
            </a:r>
            <a:r>
              <a:rPr lang="en-US" altLang="zh-CN" dirty="0">
                <a:latin typeface="+mn-lt"/>
                <a:ea typeface="+mj-ea"/>
              </a:rPr>
              <a:t>():</a:t>
            </a:r>
            <a:r>
              <a:rPr lang="zh-CN" altLang="en-US" dirty="0">
                <a:latin typeface="+mn-lt"/>
                <a:ea typeface="+mj-ea"/>
              </a:rPr>
              <a:t> </a:t>
            </a:r>
            <a:endParaRPr lang="en-US" altLang="zh-CN" dirty="0">
              <a:latin typeface="+mn-lt"/>
              <a:ea typeface="+mj-ea"/>
            </a:endParaRPr>
          </a:p>
          <a:p>
            <a:pPr marL="1371600" lvl="2" indent="-457200">
              <a:lnSpc>
                <a:spcPct val="150000"/>
              </a:lnSpc>
              <a:buClrTx/>
              <a:buSzPct val="120000"/>
              <a:buFont typeface="+mj-lt"/>
              <a:buAutoNum type="alphaLcParenR"/>
            </a:pPr>
            <a:r>
              <a:rPr lang="zh-CN" altLang="en" dirty="0">
                <a:latin typeface="+mn-lt"/>
                <a:ea typeface="+mj-ea"/>
              </a:rPr>
              <a:t>遍历</a:t>
            </a:r>
            <a:r>
              <a:rPr lang="en" altLang="zh-CN" dirty="0" err="1">
                <a:latin typeface="+mn-lt"/>
                <a:ea typeface="+mj-ea"/>
              </a:rPr>
              <a:t>original_advlist</a:t>
            </a:r>
            <a:endParaRPr lang="en" altLang="zh-CN" dirty="0">
              <a:latin typeface="+mn-lt"/>
              <a:ea typeface="+mj-ea"/>
            </a:endParaRPr>
          </a:p>
          <a:p>
            <a:pPr marL="1371600" lvl="2" indent="-457200">
              <a:lnSpc>
                <a:spcPct val="150000"/>
              </a:lnSpc>
              <a:buClrTx/>
              <a:buSzPct val="120000"/>
              <a:buFont typeface="+mj-lt"/>
              <a:buAutoNum type="alphaLcParenR"/>
            </a:pPr>
            <a:r>
              <a:rPr lang="zh-CN" altLang="en" dirty="0">
                <a:latin typeface="+mn-lt"/>
                <a:ea typeface="+mj-ea"/>
              </a:rPr>
              <a:t>填充</a:t>
            </a:r>
            <a:r>
              <a:rPr lang="en" altLang="zh-CN" dirty="0" err="1">
                <a:latin typeface="+mn-lt"/>
                <a:ea typeface="+mj-ea"/>
              </a:rPr>
              <a:t>adv_req_item</a:t>
            </a:r>
            <a:endParaRPr lang="en-US"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handle_response</a:t>
            </a:r>
            <a:r>
              <a:rPr lang="en-US" altLang="zh-CN" dirty="0">
                <a:latin typeface="+mn-lt"/>
                <a:ea typeface="+mj-ea"/>
              </a:rPr>
              <a:t>():</a:t>
            </a:r>
          </a:p>
          <a:p>
            <a:pPr marL="1371600" lvl="2" indent="-457200">
              <a:lnSpc>
                <a:spcPct val="150000"/>
              </a:lnSpc>
              <a:buClrTx/>
              <a:buSzPct val="120000"/>
              <a:buFont typeface="+mj-lt"/>
              <a:buAutoNum type="alphaLcParenR"/>
            </a:pPr>
            <a:r>
              <a:rPr lang="zh-CN" altLang="en-US" dirty="0">
                <a:latin typeface="+mn-lt"/>
                <a:ea typeface="+mj-ea"/>
              </a:rPr>
              <a:t>遍历</a:t>
            </a:r>
            <a:r>
              <a:rPr lang="en" altLang="zh-CN" dirty="0" err="1">
                <a:latin typeface="+mn-lt"/>
                <a:ea typeface="+mj-ea"/>
              </a:rPr>
              <a:t>advlist</a:t>
            </a:r>
            <a:r>
              <a:rPr lang="zh-CN" altLang="en-US" dirty="0">
                <a:latin typeface="+mn-lt"/>
                <a:ea typeface="+mj-ea"/>
              </a:rPr>
              <a:t>，不处理闪投的广告</a:t>
            </a:r>
            <a:endParaRPr lang="en-US" altLang="zh-CN" dirty="0">
              <a:latin typeface="+mn-lt"/>
              <a:ea typeface="+mj-ea"/>
            </a:endParaRPr>
          </a:p>
          <a:p>
            <a:pPr marL="1371600" lvl="2" indent="-457200">
              <a:lnSpc>
                <a:spcPct val="150000"/>
              </a:lnSpc>
              <a:buClrTx/>
              <a:buSzPct val="120000"/>
              <a:buFont typeface="+mj-lt"/>
              <a:buAutoNum type="alphaLcParenR"/>
            </a:pPr>
            <a:r>
              <a:rPr lang="zh-CN" altLang="en" dirty="0">
                <a:latin typeface="+mn-lt"/>
                <a:ea typeface="+mj-ea"/>
              </a:rPr>
              <a:t>获取</a:t>
            </a:r>
            <a:r>
              <a:rPr lang="zh-CN" altLang="en-US" dirty="0">
                <a:latin typeface="+mn-lt"/>
                <a:ea typeface="+mj-ea"/>
              </a:rPr>
              <a:t>广告物料集合：</a:t>
            </a:r>
            <a:r>
              <a:rPr lang="en" altLang="zh-CN" dirty="0" err="1">
                <a:latin typeface="+mn-lt"/>
                <a:ea typeface="+mj-ea"/>
              </a:rPr>
              <a:t>get_material_set</a:t>
            </a:r>
            <a:r>
              <a:rPr lang="zh-CN" altLang="en-US" dirty="0">
                <a:latin typeface="+mn-lt"/>
                <a:ea typeface="+mj-ea"/>
              </a:rPr>
              <a:t>，物料预处理：</a:t>
            </a:r>
            <a:r>
              <a:rPr lang="en" altLang="zh-CN" dirty="0" err="1">
                <a:latin typeface="+mn-lt"/>
                <a:ea typeface="+mj-ea"/>
              </a:rPr>
              <a:t>mt_preprocess</a:t>
            </a:r>
            <a:endParaRPr lang="en" altLang="zh-CN" dirty="0">
              <a:latin typeface="+mn-lt"/>
              <a:ea typeface="+mj-ea"/>
            </a:endParaRPr>
          </a:p>
          <a:p>
            <a:pPr marL="1371600" lvl="2" indent="-457200">
              <a:lnSpc>
                <a:spcPct val="150000"/>
              </a:lnSpc>
              <a:buClrTx/>
              <a:buSzPct val="120000"/>
              <a:buFont typeface="+mj-lt"/>
              <a:buAutoNum type="alphaLcParenR"/>
            </a:pPr>
            <a:r>
              <a:rPr lang="zh-CN" altLang="en-US" dirty="0">
                <a:latin typeface="+mn-lt"/>
                <a:ea typeface="+mj-ea"/>
              </a:rPr>
              <a:t>标题：</a:t>
            </a:r>
            <a:r>
              <a:rPr lang="en" altLang="zh-CN" dirty="0" err="1">
                <a:latin typeface="+mn-lt"/>
                <a:ea typeface="+mj-ea"/>
              </a:rPr>
              <a:t>prog_total_title_set</a:t>
            </a:r>
            <a:r>
              <a:rPr lang="en" altLang="zh-CN" dirty="0">
                <a:latin typeface="+mn-lt"/>
                <a:ea typeface="+mj-ea"/>
              </a:rPr>
              <a:t> </a:t>
            </a:r>
            <a:r>
              <a:rPr lang="zh-CN" altLang="en-US" dirty="0">
                <a:latin typeface="+mn-lt"/>
                <a:ea typeface="+mj-ea"/>
              </a:rPr>
              <a:t>，图片到</a:t>
            </a:r>
            <a:r>
              <a:rPr lang="en" altLang="zh-CN" dirty="0" err="1">
                <a:latin typeface="+mn-lt"/>
                <a:ea typeface="+mj-ea"/>
              </a:rPr>
              <a:t>prog_total_pic_set</a:t>
            </a:r>
            <a:r>
              <a:rPr lang="en" altLang="zh-CN" dirty="0">
                <a:latin typeface="+mn-lt"/>
                <a:ea typeface="+mj-ea"/>
              </a:rPr>
              <a:t> </a:t>
            </a:r>
            <a:r>
              <a:rPr lang="zh-CN" altLang="en-US" dirty="0">
                <a:latin typeface="+mn-lt"/>
                <a:ea typeface="+mj-ea"/>
              </a:rPr>
              <a:t>，视频到</a:t>
            </a:r>
            <a:r>
              <a:rPr lang="en" altLang="zh-CN" dirty="0" err="1">
                <a:latin typeface="+mn-lt"/>
                <a:ea typeface="+mj-ea"/>
              </a:rPr>
              <a:t>prog_total_video_set</a:t>
            </a:r>
            <a:endParaRPr lang="en" altLang="zh-CN" dirty="0">
              <a:latin typeface="+mn-lt"/>
              <a:ea typeface="+mj-ea"/>
            </a:endParaRPr>
          </a:p>
          <a:p>
            <a:pPr marL="1371600" lvl="2" indent="-457200">
              <a:lnSpc>
                <a:spcPct val="150000"/>
              </a:lnSpc>
              <a:buClrTx/>
              <a:buSzPct val="120000"/>
              <a:buFont typeface="+mj-lt"/>
              <a:buAutoNum type="alphaLcParenR"/>
            </a:pPr>
            <a:r>
              <a:rPr lang="zh-CN" altLang="en" dirty="0">
                <a:latin typeface="+mn-lt"/>
                <a:ea typeface="+mj-ea"/>
              </a:rPr>
              <a:t>组合</a:t>
            </a:r>
            <a:r>
              <a:rPr lang="zh-CN" altLang="en-US" dirty="0">
                <a:latin typeface="+mn-lt"/>
                <a:ea typeface="+mj-ea"/>
              </a:rPr>
              <a:t>信息复制到</a:t>
            </a:r>
            <a:r>
              <a:rPr lang="en-US" altLang="zh-CN" dirty="0">
                <a:latin typeface="+mn-lt"/>
                <a:ea typeface="+mj-ea"/>
              </a:rPr>
              <a:t>adv</a:t>
            </a:r>
            <a:r>
              <a:rPr lang="zh-CN" altLang="en-US" dirty="0">
                <a:latin typeface="+mn-lt"/>
                <a:ea typeface="+mj-ea"/>
              </a:rPr>
              <a:t>中：</a:t>
            </a:r>
            <a:r>
              <a:rPr lang="en" altLang="zh-CN" dirty="0" err="1">
                <a:latin typeface="+mn-lt"/>
                <a:ea typeface="+mj-ea"/>
              </a:rPr>
              <a:t>assign_comb_info</a:t>
            </a:r>
            <a:endParaRPr lang="en"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en" altLang="zh-CN" dirty="0">
              <a:latin typeface="+mn-lt"/>
              <a:ea typeface="+mj-ea"/>
            </a:endParaRPr>
          </a:p>
          <a:p>
            <a:pPr marL="1828800" lvl="3" indent="-457200">
              <a:lnSpc>
                <a:spcPct val="150000"/>
              </a:lnSpc>
              <a:buClrTx/>
              <a:buSzPct val="120000"/>
              <a:buFont typeface="+mj-lt"/>
              <a:buAutoNum type="romanUcPeriod"/>
            </a:pPr>
            <a:endParaRPr lang="en"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pic>
        <p:nvPicPr>
          <p:cNvPr id="5" name="图片 4">
            <a:extLst>
              <a:ext uri="{FF2B5EF4-FFF2-40B4-BE49-F238E27FC236}">
                <a16:creationId xmlns:a16="http://schemas.microsoft.com/office/drawing/2014/main" id="{9D0EFEEE-9F45-6440-AB0A-9DD91DC03CC1}"/>
              </a:ext>
            </a:extLst>
          </p:cNvPr>
          <p:cNvPicPr>
            <a:picLocks noChangeAspect="1"/>
          </p:cNvPicPr>
          <p:nvPr/>
        </p:nvPicPr>
        <p:blipFill>
          <a:blip r:embed="rId3"/>
          <a:stretch>
            <a:fillRect/>
          </a:stretch>
        </p:blipFill>
        <p:spPr>
          <a:xfrm>
            <a:off x="7259715" y="388936"/>
            <a:ext cx="4540987" cy="4585873"/>
          </a:xfrm>
          <a:prstGeom prst="rect">
            <a:avLst/>
          </a:prstGeom>
        </p:spPr>
      </p:pic>
    </p:spTree>
    <p:extLst>
      <p:ext uri="{BB962C8B-B14F-4D97-AF65-F5344CB8AC3E}">
        <p14:creationId xmlns:p14="http://schemas.microsoft.com/office/powerpoint/2010/main" val="3815016952"/>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物料优选</a:t>
            </a:r>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554181" y="1027184"/>
            <a:ext cx="12406746" cy="5830816"/>
          </a:xfrm>
        </p:spPr>
        <p:txBody>
          <a:bodyPr/>
          <a:lstStyle/>
          <a:p>
            <a:pPr>
              <a:buClrTx/>
            </a:pPr>
            <a:r>
              <a:rPr lang="en" altLang="zh-CN" b="1" dirty="0" err="1">
                <a:latin typeface="+mn-lt"/>
              </a:rPr>
              <a:t>PaAdrestPM</a:t>
            </a:r>
            <a:r>
              <a:rPr lang="en" altLang="zh-CN" b="1" dirty="0">
                <a:latin typeface="+mn-lt"/>
              </a:rPr>
              <a:t> (</a:t>
            </a:r>
            <a:r>
              <a:rPr lang="zh-CN" altLang="en-US" b="1" dirty="0">
                <a:latin typeface="+mn-lt"/>
              </a:rPr>
              <a:t>交互类</a:t>
            </a:r>
            <a:r>
              <a:rPr lang="en-US" altLang="zh-CN" b="1" dirty="0">
                <a:latin typeface="+mn-lt"/>
              </a:rPr>
              <a:t>)</a:t>
            </a:r>
            <a:endParaRPr lang="en-US" altLang="zh-CN" dirty="0">
              <a:latin typeface="+mn-lt"/>
            </a:endParaRPr>
          </a:p>
          <a:p>
            <a:pPr marL="285750" indent="-285750">
              <a:buClrTx/>
              <a:buFont typeface="Arial" panose="020B0604020202020204" pitchFamily="34" charset="0"/>
              <a:buChar char="•"/>
            </a:pPr>
            <a:r>
              <a:rPr lang="zh-CN" altLang="en-US" dirty="0">
                <a:latin typeface="+mn-lt"/>
              </a:rPr>
              <a:t>请求 </a:t>
            </a:r>
            <a:r>
              <a:rPr lang="en" altLang="zh-CN" dirty="0">
                <a:latin typeface="+mn-lt"/>
              </a:rPr>
              <a:t>Xbox</a:t>
            </a:r>
            <a:r>
              <a:rPr lang="zh-CN" altLang="en" dirty="0">
                <a:latin typeface="+mn-lt"/>
              </a:rPr>
              <a:t>，</a:t>
            </a:r>
            <a:r>
              <a:rPr lang="zh-CN" altLang="en-US" dirty="0">
                <a:latin typeface="+mn-lt"/>
              </a:rPr>
              <a:t>获取闪投广告物料</a:t>
            </a:r>
          </a:p>
          <a:p>
            <a:pPr marL="285750" indent="-285750">
              <a:buClrTx/>
              <a:buFont typeface="Arial" panose="020B0604020202020204" pitchFamily="34" charset="0"/>
              <a:buChar char="•"/>
            </a:pPr>
            <a:endParaRPr kumimoji="1" lang="en-US" altLang="zh-CN" dirty="0">
              <a:latin typeface="+mn-lt"/>
            </a:endParaRPr>
          </a:p>
          <a:p>
            <a:pPr marL="285750" indent="-285750">
              <a:buClrTx/>
              <a:buFont typeface="Arial" panose="020B0604020202020204" pitchFamily="34" charset="0"/>
              <a:buChar char="•"/>
            </a:pPr>
            <a:endParaRPr kumimoji="1" lang="en-US" altLang="zh-CN" dirty="0">
              <a:latin typeface="+mn-lt"/>
            </a:endParaRPr>
          </a:p>
          <a:p>
            <a:pPr>
              <a:buClrTx/>
            </a:pPr>
            <a:r>
              <a:rPr lang="en" altLang="zh-CN" b="1" dirty="0" err="1">
                <a:latin typeface="+mn-lt"/>
              </a:rPr>
              <a:t>MaterialPM</a:t>
            </a:r>
            <a:r>
              <a:rPr lang="en" altLang="zh-CN" b="1" dirty="0">
                <a:latin typeface="+mn-lt"/>
              </a:rPr>
              <a:t> (</a:t>
            </a:r>
            <a:r>
              <a:rPr lang="zh-CN" altLang="en-US" b="1" dirty="0">
                <a:latin typeface="+mn-lt"/>
              </a:rPr>
              <a:t>交互类</a:t>
            </a:r>
            <a:r>
              <a:rPr lang="en-US" altLang="zh-CN" b="1" dirty="0">
                <a:latin typeface="+mn-lt"/>
              </a:rPr>
              <a:t>)</a:t>
            </a:r>
            <a:endParaRPr lang="en-US" altLang="zh-CN" dirty="0">
              <a:latin typeface="+mn-lt"/>
            </a:endParaRPr>
          </a:p>
          <a:p>
            <a:pPr marL="285750" indent="-285750">
              <a:buClrTx/>
              <a:buFont typeface="Arial" panose="020B0604020202020204" pitchFamily="34" charset="0"/>
              <a:buChar char="•"/>
            </a:pPr>
            <a:r>
              <a:rPr lang="zh-CN" altLang="en-US" dirty="0">
                <a:solidFill>
                  <a:srgbClr val="333333"/>
                </a:solidFill>
                <a:latin typeface="+mn-lt"/>
              </a:rPr>
              <a:t>请求落地页服务，获取</a:t>
            </a:r>
            <a:r>
              <a:rPr lang="en" altLang="zh-CN" dirty="0" err="1">
                <a:solidFill>
                  <a:srgbClr val="333333"/>
                </a:solidFill>
                <a:latin typeface="+mn-lt"/>
              </a:rPr>
              <a:t>target_url</a:t>
            </a:r>
            <a:r>
              <a:rPr lang="zh-CN" altLang="en-US" dirty="0">
                <a:solidFill>
                  <a:srgbClr val="333333"/>
                </a:solidFill>
                <a:latin typeface="+mn-lt"/>
              </a:rPr>
              <a:t>替换</a:t>
            </a:r>
            <a:r>
              <a:rPr lang="en" altLang="zh-CN" dirty="0" err="1">
                <a:solidFill>
                  <a:srgbClr val="333333"/>
                </a:solidFill>
                <a:latin typeface="+mn-lt"/>
              </a:rPr>
              <a:t>original_advlist</a:t>
            </a:r>
            <a:r>
              <a:rPr lang="zh-CN" altLang="en-US" dirty="0">
                <a:solidFill>
                  <a:srgbClr val="333333"/>
                </a:solidFill>
                <a:latin typeface="+mn-lt"/>
              </a:rPr>
              <a:t>中广告</a:t>
            </a:r>
            <a:r>
              <a:rPr lang="en" altLang="zh-CN" dirty="0" err="1">
                <a:solidFill>
                  <a:srgbClr val="333333"/>
                </a:solidFill>
                <a:latin typeface="+mn-lt"/>
              </a:rPr>
              <a:t>midpage_url</a:t>
            </a:r>
            <a:endParaRPr lang="en" altLang="zh-CN" dirty="0">
              <a:solidFill>
                <a:srgbClr val="333333"/>
              </a:solidFill>
              <a:latin typeface="+mn-lt"/>
            </a:endParaRPr>
          </a:p>
          <a:p>
            <a:pPr marL="285750" indent="-285750">
              <a:buClrTx/>
              <a:buFont typeface="Arial" panose="020B0604020202020204" pitchFamily="34" charset="0"/>
              <a:buChar char="•"/>
            </a:pPr>
            <a:endParaRPr kumimoji="1" lang="en-US" altLang="zh-CN" dirty="0">
              <a:latin typeface="+mn-lt"/>
            </a:endParaRPr>
          </a:p>
          <a:p>
            <a:pPr>
              <a:buClrTx/>
            </a:pPr>
            <a:endParaRPr lang="en-US" altLang="zh-CN" b="1" dirty="0">
              <a:solidFill>
                <a:srgbClr val="333333"/>
              </a:solidFill>
              <a:latin typeface="+mn-lt"/>
            </a:endParaRPr>
          </a:p>
          <a:p>
            <a:pPr>
              <a:buClrTx/>
            </a:pPr>
            <a:r>
              <a:rPr lang="en" altLang="zh-CN" b="1" dirty="0" err="1">
                <a:latin typeface="+mn-lt"/>
              </a:rPr>
              <a:t>FeedAdrestXboxM</a:t>
            </a:r>
            <a:r>
              <a:rPr lang="en" altLang="zh-CN" b="1" dirty="0">
                <a:latin typeface="+mn-lt"/>
              </a:rPr>
              <a:t> (</a:t>
            </a:r>
            <a:r>
              <a:rPr lang="zh-CN" altLang="en-US" b="1" dirty="0">
                <a:latin typeface="+mn-lt"/>
              </a:rPr>
              <a:t>非交互类</a:t>
            </a:r>
            <a:r>
              <a:rPr lang="en-US" altLang="zh-CN" b="1" dirty="0">
                <a:latin typeface="+mn-lt"/>
              </a:rPr>
              <a:t>)    </a:t>
            </a:r>
            <a:endParaRPr kumimoji="1" lang="en-US" altLang="zh-CN" b="1" dirty="0">
              <a:latin typeface="+mn-lt"/>
            </a:endParaRPr>
          </a:p>
          <a:p>
            <a:pPr marL="171450" indent="-171450">
              <a:buClrTx/>
              <a:buFont typeface="Arial" panose="020B0604020202020204" pitchFamily="34" charset="0"/>
              <a:buChar char="•"/>
            </a:pPr>
            <a:r>
              <a:rPr lang="zh-CN" altLang="en-US" dirty="0">
                <a:latin typeface="+mn-lt"/>
              </a:rPr>
              <a:t>请求 </a:t>
            </a:r>
            <a:r>
              <a:rPr lang="en" altLang="zh-CN" dirty="0" err="1">
                <a:latin typeface="+mn-lt"/>
              </a:rPr>
              <a:t>xbox</a:t>
            </a:r>
            <a:r>
              <a:rPr lang="en" altLang="zh-CN" dirty="0">
                <a:latin typeface="+mn-lt"/>
              </a:rPr>
              <a:t> </a:t>
            </a:r>
            <a:r>
              <a:rPr lang="zh-CN" altLang="en-US" dirty="0">
                <a:latin typeface="+mn-lt"/>
              </a:rPr>
              <a:t>拿到物料元素相关的预估 </a:t>
            </a:r>
            <a:r>
              <a:rPr lang="en" altLang="zh-CN" dirty="0">
                <a:latin typeface="+mn-lt"/>
              </a:rPr>
              <a:t>q </a:t>
            </a:r>
            <a:r>
              <a:rPr lang="zh-CN" altLang="en-US" dirty="0">
                <a:latin typeface="+mn-lt"/>
              </a:rPr>
              <a:t>值，排序、过滤、截断</a:t>
            </a:r>
          </a:p>
          <a:p>
            <a:pPr>
              <a:buClrTx/>
            </a:pPr>
            <a:endParaRPr lang="en-US" altLang="zh-CN" sz="2000" dirty="0">
              <a:latin typeface="+mn-lt"/>
            </a:endParaRPr>
          </a:p>
        </p:txBody>
      </p:sp>
    </p:spTree>
    <p:extLst>
      <p:ext uri="{BB962C8B-B14F-4D97-AF65-F5344CB8AC3E}">
        <p14:creationId xmlns:p14="http://schemas.microsoft.com/office/powerpoint/2010/main" val="3436588335"/>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 altLang="zh-CN" sz="3600" dirty="0" err="1"/>
              <a:t>Strategy</a:t>
            </a:r>
            <a:r>
              <a:rPr lang="en" altLang="zh-CN" sz="3600" dirty="0" err="1"/>
              <a:t>PM</a:t>
            </a:r>
            <a:endParaRPr kumimoji="1" lang="zh-CN" altLang="en-US" sz="3600" dirty="0"/>
          </a:p>
        </p:txBody>
      </p:sp>
      <p:sp>
        <p:nvSpPr>
          <p:cNvPr id="3" name="内容占位符 2">
            <a:extLst>
              <a:ext uri="{FF2B5EF4-FFF2-40B4-BE49-F238E27FC236}">
                <a16:creationId xmlns:a16="http://schemas.microsoft.com/office/drawing/2014/main" id="{C8D99072-D51F-E847-92B5-FB2AC87A6457}"/>
              </a:ext>
            </a:extLst>
          </p:cNvPr>
          <p:cNvSpPr>
            <a:spLocks noGrp="1"/>
          </p:cNvSpPr>
          <p:nvPr>
            <p:ph idx="1"/>
          </p:nvPr>
        </p:nvSpPr>
        <p:spPr>
          <a:xfrm>
            <a:off x="0" y="1027184"/>
            <a:ext cx="12406746" cy="5830816"/>
          </a:xfrm>
        </p:spPr>
        <p:txBody>
          <a:bodyPr/>
          <a:lstStyle/>
          <a:p>
            <a:pPr marL="457200" lvl="1" indent="0">
              <a:lnSpc>
                <a:spcPct val="150000"/>
              </a:lnSpc>
              <a:buClrTx/>
              <a:buSzPct val="120000"/>
              <a:buNone/>
            </a:pPr>
            <a:r>
              <a:rPr kumimoji="1" lang="zh-CN" altLang="en-US" b="1" dirty="0">
                <a:latin typeface="+mn-lt"/>
                <a:ea typeface="+mj-ea"/>
              </a:rPr>
              <a:t>非交互类</a:t>
            </a:r>
            <a:endParaRPr kumimoji="1" lang="en-US" altLang="zh-CN" b="1" dirty="0">
              <a:latin typeface="+mn-lt"/>
              <a:ea typeface="+mj-ea"/>
            </a:endParaRPr>
          </a:p>
          <a:p>
            <a:pPr lvl="1">
              <a:lnSpc>
                <a:spcPct val="150000"/>
              </a:lnSpc>
              <a:buClrTx/>
              <a:buSzPct val="120000"/>
            </a:pPr>
            <a:r>
              <a:rPr kumimoji="1" lang="zh-CN" altLang="en-US" dirty="0">
                <a:latin typeface="+mn-lt"/>
                <a:ea typeface="+mj-ea"/>
              </a:rPr>
              <a:t>主要功能：以插件的形式，</a:t>
            </a:r>
            <a:r>
              <a:rPr lang="zh-CN" altLang="en-US" dirty="0">
                <a:latin typeface="+mn-lt"/>
                <a:ea typeface="+mj-ea"/>
              </a:rPr>
              <a:t>对</a:t>
            </a:r>
            <a:r>
              <a:rPr lang="en" altLang="zh-CN" dirty="0" err="1">
                <a:latin typeface="+mn-lt"/>
                <a:ea typeface="+mj-ea"/>
              </a:rPr>
              <a:t>feedproxy</a:t>
            </a:r>
            <a:r>
              <a:rPr lang="zh-CN" altLang="en-US" dirty="0">
                <a:latin typeface="+mn-lt"/>
                <a:ea typeface="+mj-ea"/>
              </a:rPr>
              <a:t>返回的广告进行</a:t>
            </a:r>
            <a:r>
              <a:rPr lang="en" altLang="zh-CN" dirty="0">
                <a:latin typeface="+mn-lt"/>
                <a:ea typeface="+mj-ea"/>
              </a:rPr>
              <a:t>gid</a:t>
            </a:r>
            <a:r>
              <a:rPr lang="zh-CN" altLang="en-US" dirty="0">
                <a:latin typeface="+mn-lt"/>
                <a:ea typeface="+mj-ea"/>
              </a:rPr>
              <a:t>和</a:t>
            </a:r>
            <a:r>
              <a:rPr lang="en" altLang="zh-CN" dirty="0" err="1">
                <a:latin typeface="+mn-lt"/>
                <a:ea typeface="+mj-ea"/>
              </a:rPr>
              <a:t>src_id</a:t>
            </a:r>
            <a:r>
              <a:rPr lang="zh-CN" altLang="en-US" dirty="0">
                <a:latin typeface="+mn-lt"/>
                <a:ea typeface="+mj-ea"/>
              </a:rPr>
              <a:t>级别的处理</a:t>
            </a:r>
            <a:endParaRPr lang="en-US" altLang="zh-CN" dirty="0">
              <a:latin typeface="+mn-lt"/>
              <a:ea typeface="+mj-ea"/>
            </a:endParaRPr>
          </a:p>
          <a:p>
            <a:pPr lvl="1">
              <a:lnSpc>
                <a:spcPct val="150000"/>
              </a:lnSpc>
              <a:buClrTx/>
              <a:buSzPct val="120000"/>
            </a:pPr>
            <a:r>
              <a:rPr lang="en-US" altLang="zh-CN" dirty="0">
                <a:solidFill>
                  <a:srgbClr val="333333"/>
                </a:solidFill>
                <a:latin typeface="+mn-lt"/>
                <a:ea typeface="+mj-ea"/>
              </a:rPr>
              <a:t>	</a:t>
            </a:r>
            <a:r>
              <a:rPr lang="zh-CN" altLang="en-US" dirty="0">
                <a:solidFill>
                  <a:srgbClr val="333333"/>
                </a:solidFill>
                <a:latin typeface="+mn-lt"/>
                <a:ea typeface="+mj-ea"/>
              </a:rPr>
              <a:t>           按</a:t>
            </a:r>
            <a:r>
              <a:rPr kumimoji="1" lang="en-US" altLang="zh-Hans" dirty="0" err="1">
                <a:latin typeface="+mn-lt"/>
                <a:ea typeface="+mj-ea"/>
                <a:cs typeface="Times New Roman" panose="02020603050405020304" pitchFamily="18" charset="0"/>
              </a:rPr>
              <a:t>strategy_plugin.conf</a:t>
            </a:r>
            <a:r>
              <a:rPr kumimoji="1" lang="zh-Hans" altLang="en-US" dirty="0">
                <a:latin typeface="+mn-lt"/>
                <a:ea typeface="+mj-ea"/>
                <a:cs typeface="Times New Roman" panose="02020603050405020304" pitchFamily="18" charset="0"/>
              </a:rPr>
              <a:t>配置的顺序调用插件，</a:t>
            </a:r>
            <a:r>
              <a:rPr lang="en" altLang="zh-CN" dirty="0">
                <a:latin typeface="+mn-lt"/>
                <a:ea typeface="+mj-ea"/>
              </a:rPr>
              <a:t> alive</a:t>
            </a:r>
            <a:r>
              <a:rPr lang="zh-CN" altLang="en" dirty="0">
                <a:latin typeface="+mn-lt"/>
                <a:ea typeface="+mj-ea"/>
              </a:rPr>
              <a:t>判断</a:t>
            </a:r>
            <a:r>
              <a:rPr lang="zh-CN" altLang="en-US" dirty="0">
                <a:latin typeface="+mn-lt"/>
                <a:ea typeface="+mj-ea"/>
              </a:rPr>
              <a:t>是否生效</a:t>
            </a:r>
            <a:endParaRPr lang="en-US" altLang="zh-CN" dirty="0">
              <a:solidFill>
                <a:srgbClr val="333333"/>
              </a:solidFill>
              <a:latin typeface="+mn-lt"/>
              <a:ea typeface="+mj-ea"/>
            </a:endParaRPr>
          </a:p>
          <a:p>
            <a:pPr lvl="1">
              <a:lnSpc>
                <a:spcPct val="150000"/>
              </a:lnSpc>
              <a:buClrTx/>
              <a:buSzPct val="120000"/>
            </a:pPr>
            <a:endParaRPr lang="en-US" altLang="zh-CN" dirty="0">
              <a:latin typeface="+mn-lt"/>
              <a:ea typeface="+mj-ea"/>
            </a:endParaRPr>
          </a:p>
          <a:p>
            <a:pPr marL="914400" lvl="1" indent="-457200">
              <a:lnSpc>
                <a:spcPct val="150000"/>
              </a:lnSpc>
              <a:buClrTx/>
              <a:buSzPct val="120000"/>
              <a:buFont typeface="+mj-lt"/>
              <a:buAutoNum type="arabicPeriod"/>
            </a:pPr>
            <a:r>
              <a:rPr lang="en-US" altLang="zh-CN" dirty="0" err="1">
                <a:latin typeface="+mn-lt"/>
                <a:ea typeface="+mj-ea"/>
              </a:rPr>
              <a:t>handle_data</a:t>
            </a:r>
            <a:r>
              <a:rPr lang="en-US" altLang="zh-CN" dirty="0">
                <a:latin typeface="+mn-lt"/>
                <a:ea typeface="+mj-ea"/>
              </a:rPr>
              <a:t>():</a:t>
            </a:r>
            <a:r>
              <a:rPr lang="zh-CN" altLang="en-US" dirty="0">
                <a:latin typeface="+mn-lt"/>
                <a:ea typeface="+mj-ea"/>
              </a:rPr>
              <a:t> </a:t>
            </a:r>
            <a:endParaRPr lang="en-US" altLang="zh-CN" dirty="0">
              <a:latin typeface="+mn-lt"/>
              <a:ea typeface="+mj-ea"/>
            </a:endParaRPr>
          </a:p>
          <a:p>
            <a:pPr marL="1371600" lvl="2" indent="-457200">
              <a:lnSpc>
                <a:spcPct val="150000"/>
              </a:lnSpc>
              <a:buClrTx/>
              <a:buSzPct val="120000"/>
              <a:buFont typeface="+mj-lt"/>
              <a:buAutoNum type="alphaLcParenR"/>
            </a:pPr>
            <a:r>
              <a:rPr lang="en" altLang="zh-CN" dirty="0" err="1">
                <a:latin typeface="+mn-lt"/>
                <a:ea typeface="+mj-ea"/>
              </a:rPr>
              <a:t>traverse_global_plugins</a:t>
            </a:r>
            <a:r>
              <a:rPr lang="zh-CN" altLang="en-US" dirty="0">
                <a:latin typeface="+mn-lt"/>
                <a:ea typeface="+mj-ea"/>
              </a:rPr>
              <a:t>  运行</a:t>
            </a:r>
            <a:r>
              <a:rPr lang="en-US" altLang="zh-CN" dirty="0">
                <a:latin typeface="+mn-lt"/>
                <a:ea typeface="+mj-ea"/>
              </a:rPr>
              <a:t>gid</a:t>
            </a:r>
            <a:r>
              <a:rPr lang="zh-CN" altLang="en-US" dirty="0">
                <a:latin typeface="+mn-lt"/>
                <a:ea typeface="+mj-ea"/>
              </a:rPr>
              <a:t>级别的插件</a:t>
            </a:r>
            <a:endParaRPr lang="en-US" altLang="zh-CN" dirty="0">
              <a:latin typeface="+mn-lt"/>
              <a:ea typeface="+mj-ea"/>
            </a:endParaRPr>
          </a:p>
          <a:p>
            <a:pPr marL="1371600" lvl="2" indent="-457200">
              <a:lnSpc>
                <a:spcPct val="150000"/>
              </a:lnSpc>
              <a:buClrTx/>
              <a:buSzPct val="120000"/>
              <a:buFont typeface="+mj-lt"/>
              <a:buAutoNum type="alphaLcParenR"/>
            </a:pPr>
            <a:r>
              <a:rPr lang="en" altLang="zh-CN" dirty="0" err="1">
                <a:latin typeface="+mn-lt"/>
                <a:ea typeface="+mj-ea"/>
              </a:rPr>
              <a:t>traverse_src_plugins</a:t>
            </a:r>
            <a:r>
              <a:rPr lang="zh-CN" altLang="en-US" dirty="0">
                <a:latin typeface="+mn-lt"/>
                <a:ea typeface="+mj-ea"/>
              </a:rPr>
              <a:t> 运行</a:t>
            </a:r>
            <a:r>
              <a:rPr lang="en-US" altLang="zh-CN" dirty="0" err="1">
                <a:latin typeface="+mn-lt"/>
                <a:ea typeface="+mj-ea"/>
              </a:rPr>
              <a:t>src_id</a:t>
            </a:r>
            <a:r>
              <a:rPr lang="zh-CN" altLang="en-US" dirty="0">
                <a:latin typeface="+mn-lt"/>
                <a:ea typeface="+mj-ea"/>
              </a:rPr>
              <a:t>级别的插件</a:t>
            </a:r>
            <a:endParaRPr lang="en-US" altLang="zh-CN" dirty="0">
              <a:latin typeface="+mn-lt"/>
              <a:ea typeface="+mj-ea"/>
            </a:endParaRPr>
          </a:p>
          <a:p>
            <a:pPr marL="1371600" lvl="2" indent="-457200">
              <a:lnSpc>
                <a:spcPct val="150000"/>
              </a:lnSpc>
              <a:buClrTx/>
              <a:buSzPct val="120000"/>
              <a:buFont typeface="+mj-lt"/>
              <a:buAutoNum type="alphaLcParenR"/>
            </a:pPr>
            <a:r>
              <a:rPr lang="en-US" altLang="zh-CN" dirty="0">
                <a:latin typeface="+mn-lt"/>
                <a:ea typeface="+mj-ea"/>
              </a:rPr>
              <a:t>adv</a:t>
            </a:r>
            <a:r>
              <a:rPr lang="zh-CN" altLang="en-US" dirty="0">
                <a:latin typeface="+mn-lt"/>
                <a:ea typeface="+mj-ea"/>
              </a:rPr>
              <a:t>写入</a:t>
            </a:r>
            <a:r>
              <a:rPr lang="en" altLang="zh-CN" dirty="0" err="1">
                <a:latin typeface="+mn-lt"/>
                <a:ea typeface="+mj-ea"/>
              </a:rPr>
              <a:t>src_show_advlist</a:t>
            </a:r>
            <a:r>
              <a:rPr lang="zh-CN" altLang="en-US" dirty="0">
                <a:latin typeface="+mn-lt"/>
                <a:ea typeface="+mj-ea"/>
              </a:rPr>
              <a:t>，</a:t>
            </a:r>
            <a:r>
              <a:rPr lang="en-US" altLang="zh-CN" dirty="0" err="1">
                <a:latin typeface="+mn-lt"/>
                <a:ea typeface="+mj-ea"/>
              </a:rPr>
              <a:t>idea_id</a:t>
            </a:r>
            <a:r>
              <a:rPr lang="zh-CN" altLang="en-US" dirty="0">
                <a:latin typeface="+mn-lt"/>
                <a:ea typeface="+mj-ea"/>
              </a:rPr>
              <a:t>写入</a:t>
            </a:r>
            <a:r>
              <a:rPr lang="en" altLang="zh-CN" dirty="0" err="1">
                <a:latin typeface="+mn-lt"/>
                <a:ea typeface="+mj-ea"/>
              </a:rPr>
              <a:t>src_show_adv_set</a:t>
            </a:r>
            <a:endParaRPr lang="en" altLang="zh-CN"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2233297775"/>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a:xfrm>
            <a:off x="0" y="0"/>
            <a:ext cx="11849101" cy="777875"/>
          </a:xfrm>
        </p:spPr>
        <p:txBody>
          <a:bodyPr/>
          <a:lstStyle/>
          <a:p>
            <a:pPr lvl="1"/>
            <a:r>
              <a:rPr kumimoji="1" lang="zh-CN" altLang="en" sz="3600" dirty="0"/>
              <a:t>后处理</a:t>
            </a:r>
            <a:r>
              <a:rPr kumimoji="1" lang="en-US" altLang="zh-CN" sz="3600" dirty="0"/>
              <a:t>&amp;</a:t>
            </a:r>
            <a:r>
              <a:rPr kumimoji="1" lang="zh-CN" altLang="en-US" sz="3600" dirty="0"/>
              <a:t>结果返回</a:t>
            </a:r>
            <a:endParaRPr kumimoji="1" lang="en" altLang="zh-CN" sz="3600" dirty="0"/>
          </a:p>
        </p:txBody>
      </p:sp>
      <p:sp>
        <p:nvSpPr>
          <p:cNvPr id="8" name="矩形 7">
            <a:extLst>
              <a:ext uri="{FF2B5EF4-FFF2-40B4-BE49-F238E27FC236}">
                <a16:creationId xmlns:a16="http://schemas.microsoft.com/office/drawing/2014/main" id="{BD6C46C3-D334-714D-B07E-289EBB86C2F0}"/>
              </a:ext>
            </a:extLst>
          </p:cNvPr>
          <p:cNvSpPr/>
          <p:nvPr/>
        </p:nvSpPr>
        <p:spPr>
          <a:xfrm>
            <a:off x="-694801" y="3249935"/>
            <a:ext cx="5484770" cy="400110"/>
          </a:xfrm>
          <a:prstGeom prst="rect">
            <a:avLst/>
          </a:prstGeom>
        </p:spPr>
        <p:txBody>
          <a:bodyPr wrap="square">
            <a:spAutoFit/>
          </a:bodyPr>
          <a:lstStyle/>
          <a:p>
            <a:pPr marL="1200150" lvl="2" indent="-228600" fontAlgn="base">
              <a:buClr>
                <a:schemeClr val="tx1"/>
              </a:buClr>
              <a:buSzPct val="150000"/>
              <a:buFont typeface="Arial" panose="020B0604020202020204" pitchFamily="34" charset="0"/>
              <a:buChar char="•"/>
            </a:pPr>
            <a:endParaRPr kumimoji="1" lang="zh-CN" altLang="en-US" sz="2000" dirty="0">
              <a:latin typeface="Arial Unicode MS" panose="020B0604020202020204" pitchFamily="34" charset="-128"/>
              <a:ea typeface="微软雅黑" panose="020B0503020204020204" pitchFamily="34" charset="-122"/>
            </a:endParaRPr>
          </a:p>
        </p:txBody>
      </p:sp>
      <p:sp>
        <p:nvSpPr>
          <p:cNvPr id="9" name="内容占位符 2">
            <a:extLst>
              <a:ext uri="{FF2B5EF4-FFF2-40B4-BE49-F238E27FC236}">
                <a16:creationId xmlns:a16="http://schemas.microsoft.com/office/drawing/2014/main" id="{9D3C3DFC-E165-8E4D-A124-58F3CA25B08B}"/>
              </a:ext>
            </a:extLst>
          </p:cNvPr>
          <p:cNvSpPr>
            <a:spLocks noGrp="1"/>
          </p:cNvSpPr>
          <p:nvPr>
            <p:ph idx="1"/>
          </p:nvPr>
        </p:nvSpPr>
        <p:spPr>
          <a:xfrm>
            <a:off x="554181" y="1027184"/>
            <a:ext cx="12406746" cy="5830816"/>
          </a:xfrm>
        </p:spPr>
        <p:txBody>
          <a:bodyPr/>
          <a:lstStyle/>
          <a:p>
            <a:pPr>
              <a:buClrTx/>
            </a:pPr>
            <a:r>
              <a:rPr lang="en" altLang="zh-CN" b="1" dirty="0" err="1">
                <a:latin typeface="+mn-lt"/>
              </a:rPr>
              <a:t>PostProcessModule</a:t>
            </a:r>
            <a:r>
              <a:rPr lang="en" altLang="zh-CN" b="1" dirty="0">
                <a:latin typeface="+mn-lt"/>
              </a:rPr>
              <a:t> (</a:t>
            </a:r>
            <a:r>
              <a:rPr lang="zh-CN" altLang="en-US" b="1" dirty="0">
                <a:latin typeface="+mn-lt"/>
              </a:rPr>
              <a:t>非交互类</a:t>
            </a:r>
            <a:r>
              <a:rPr lang="en-US" altLang="zh-CN" b="1" dirty="0">
                <a:latin typeface="+mn-lt"/>
              </a:rPr>
              <a:t>)</a:t>
            </a:r>
          </a:p>
          <a:p>
            <a:pPr marL="285750" indent="-285750">
              <a:buClrTx/>
              <a:buFont typeface="Arial" panose="020B0604020202020204" pitchFamily="34" charset="0"/>
              <a:buChar char="•"/>
            </a:pPr>
            <a:r>
              <a:rPr lang="zh-CN" altLang="en-US" dirty="0">
                <a:latin typeface="+mn-lt"/>
              </a:rPr>
              <a:t>打包广告，添加计费串</a:t>
            </a:r>
          </a:p>
          <a:p>
            <a:pPr marL="285750" indent="-285750">
              <a:buClrTx/>
              <a:buFont typeface="Arial" panose="020B0604020202020204" pitchFamily="34" charset="0"/>
              <a:buChar char="•"/>
            </a:pPr>
            <a:endParaRPr kumimoji="1" lang="en-US" altLang="zh-CN" dirty="0">
              <a:latin typeface="+mn-lt"/>
            </a:endParaRPr>
          </a:p>
          <a:p>
            <a:pPr marL="285750" indent="-285750">
              <a:buClrTx/>
              <a:buFont typeface="Arial" panose="020B0604020202020204" pitchFamily="34" charset="0"/>
              <a:buChar char="•"/>
            </a:pPr>
            <a:endParaRPr kumimoji="1" lang="en-US" altLang="zh-CN" dirty="0">
              <a:latin typeface="+mn-lt"/>
            </a:endParaRPr>
          </a:p>
          <a:p>
            <a:pPr>
              <a:buClrTx/>
            </a:pPr>
            <a:r>
              <a:rPr kumimoji="1" lang="en-US" altLang="zh-CN" b="1" dirty="0" err="1">
                <a:solidFill>
                  <a:prstClr val="black"/>
                </a:solidFill>
                <a:latin typeface="+mn-lt"/>
                <a:ea typeface="Microsoft YaHei" panose="020B0503020204020204" pitchFamily="34" charset="-122"/>
              </a:rPr>
              <a:t>ResponseProcessModule</a:t>
            </a:r>
            <a:r>
              <a:rPr lang="en" altLang="zh-CN" b="1" dirty="0">
                <a:latin typeface="+mn-lt"/>
              </a:rPr>
              <a:t>(</a:t>
            </a:r>
            <a:r>
              <a:rPr lang="zh-CN" altLang="en" b="1" dirty="0">
                <a:latin typeface="+mn-lt"/>
              </a:rPr>
              <a:t>非</a:t>
            </a:r>
            <a:r>
              <a:rPr lang="zh-CN" altLang="en-US" b="1" dirty="0">
                <a:latin typeface="+mn-lt"/>
              </a:rPr>
              <a:t>交互类</a:t>
            </a:r>
            <a:r>
              <a:rPr lang="en-US" altLang="zh-CN" b="1" dirty="0">
                <a:latin typeface="+mn-lt"/>
              </a:rPr>
              <a:t>)</a:t>
            </a:r>
            <a:endParaRPr lang="en-US" altLang="zh-CN" dirty="0">
              <a:latin typeface="+mn-lt"/>
            </a:endParaRPr>
          </a:p>
          <a:p>
            <a:pPr marL="285750" indent="-285750">
              <a:buClrTx/>
              <a:buFont typeface="Arial" panose="020B0604020202020204" pitchFamily="34" charset="0"/>
              <a:buChar char="•"/>
            </a:pPr>
            <a:r>
              <a:rPr kumimoji="1" lang="zh-CN" altLang="en-US" dirty="0">
                <a:solidFill>
                  <a:prstClr val="black"/>
                </a:solidFill>
                <a:latin typeface="+mn-lt"/>
                <a:ea typeface="Microsoft YaHei" panose="020B0503020204020204" pitchFamily="34" charset="-122"/>
              </a:rPr>
              <a:t>打包结果和日志并返回数据</a:t>
            </a:r>
            <a:endParaRPr lang="en" altLang="zh-CN" dirty="0">
              <a:solidFill>
                <a:srgbClr val="333333"/>
              </a:solidFill>
              <a:latin typeface="+mn-lt"/>
            </a:endParaRPr>
          </a:p>
          <a:p>
            <a:pPr marL="285750" indent="-285750">
              <a:buClrTx/>
              <a:buFont typeface="Arial" panose="020B0604020202020204" pitchFamily="34" charset="0"/>
              <a:buChar char="•"/>
            </a:pPr>
            <a:endParaRPr kumimoji="1" lang="en-US" altLang="zh-CN" dirty="0">
              <a:latin typeface="+mn-lt"/>
            </a:endParaRPr>
          </a:p>
          <a:p>
            <a:pPr>
              <a:buClrTx/>
            </a:pPr>
            <a:endParaRPr lang="en-US" altLang="zh-CN" b="1" dirty="0">
              <a:latin typeface="+mn-lt"/>
            </a:endParaRPr>
          </a:p>
          <a:p>
            <a:pPr>
              <a:buClrTx/>
            </a:pPr>
            <a:endParaRPr lang="en-US" altLang="zh-CN" sz="2000" dirty="0">
              <a:latin typeface="+mn-lt"/>
            </a:endParaRPr>
          </a:p>
        </p:txBody>
      </p:sp>
    </p:spTree>
    <p:extLst>
      <p:ext uri="{BB962C8B-B14F-4D97-AF65-F5344CB8AC3E}">
        <p14:creationId xmlns:p14="http://schemas.microsoft.com/office/powerpoint/2010/main" val="2664276171"/>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1533757272"/>
              </p:ext>
            </p:extLst>
          </p:nvPr>
        </p:nvGraphicFramePr>
        <p:xfrm>
          <a:off x="1981200" y="1554277"/>
          <a:ext cx="6830291" cy="434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4565500"/>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DF1C67F-6813-1844-9FB6-446468605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139" y="597149"/>
            <a:ext cx="4028804" cy="5638800"/>
          </a:xfrm>
          <a:prstGeom prst="rect">
            <a:avLst/>
          </a:prstGeom>
        </p:spPr>
      </p:pic>
      <p:sp>
        <p:nvSpPr>
          <p:cNvPr id="24" name="文本框 23">
            <a:extLst>
              <a:ext uri="{FF2B5EF4-FFF2-40B4-BE49-F238E27FC236}">
                <a16:creationId xmlns:a16="http://schemas.microsoft.com/office/drawing/2014/main" id="{5171FF4C-4D7D-0445-84CF-C4906F1D6FD6}"/>
              </a:ext>
            </a:extLst>
          </p:cNvPr>
          <p:cNvSpPr txBox="1"/>
          <p:nvPr/>
        </p:nvSpPr>
        <p:spPr>
          <a:xfrm>
            <a:off x="566057" y="2677885"/>
            <a:ext cx="2895600" cy="1477328"/>
          </a:xfrm>
          <a:prstGeom prst="rect">
            <a:avLst/>
          </a:prstGeom>
          <a:noFill/>
        </p:spPr>
        <p:txBody>
          <a:bodyPr wrap="square" rtlCol="0">
            <a:spAutoFit/>
          </a:bodyPr>
          <a:lstStyle/>
          <a:p>
            <a:pPr marL="285750" indent="-285750">
              <a:buFont typeface="Arial" panose="020B0604020202020204" pitchFamily="34" charset="0"/>
              <a:buChar char="•"/>
            </a:pPr>
            <a:r>
              <a:rPr lang="en" altLang="zh-CN" dirty="0"/>
              <a:t>admit</a:t>
            </a:r>
            <a:r>
              <a:rPr lang="zh-CN" altLang="en" dirty="0"/>
              <a:t>：</a:t>
            </a:r>
            <a:r>
              <a:rPr lang="zh-CN" altLang="en-US" dirty="0"/>
              <a:t>行业、相关性等基础相关性过滤</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 altLang="zh-CN" dirty="0" err="1"/>
              <a:t>data_prepare</a:t>
            </a:r>
            <a:r>
              <a:rPr lang="zh-CN" altLang="en" dirty="0"/>
              <a:t>：</a:t>
            </a:r>
            <a:r>
              <a:rPr lang="en" altLang="zh-CN" dirty="0" err="1"/>
              <a:t>gid</a:t>
            </a:r>
            <a:r>
              <a:rPr lang="zh-CN" altLang="en-US" dirty="0"/>
              <a:t>级别的数据准备，请求观星</a:t>
            </a:r>
            <a:endParaRPr kumimoji="1" lang="zh-CN" altLang="en-US" dirty="0"/>
          </a:p>
        </p:txBody>
      </p:sp>
      <p:sp>
        <p:nvSpPr>
          <p:cNvPr id="25" name="矩形 24">
            <a:extLst>
              <a:ext uri="{FF2B5EF4-FFF2-40B4-BE49-F238E27FC236}">
                <a16:creationId xmlns:a16="http://schemas.microsoft.com/office/drawing/2014/main" id="{7A4A5035-2BC1-434B-B862-10A9066AB2DC}"/>
              </a:ext>
            </a:extLst>
          </p:cNvPr>
          <p:cNvSpPr/>
          <p:nvPr/>
        </p:nvSpPr>
        <p:spPr>
          <a:xfrm>
            <a:off x="7815943" y="1015892"/>
            <a:ext cx="4376057" cy="4801314"/>
          </a:xfrm>
          <a:prstGeom prst="rect">
            <a:avLst/>
          </a:prstGeom>
        </p:spPr>
        <p:txBody>
          <a:bodyPr wrap="square">
            <a:spAutoFit/>
          </a:bodyPr>
          <a:lstStyle/>
          <a:p>
            <a:pPr marL="800100" lvl="1" indent="-342900">
              <a:buFont typeface="Arial" panose="020B0604020202020204" pitchFamily="34" charset="0"/>
              <a:buChar char="•"/>
            </a:pPr>
            <a:r>
              <a:rPr lang="en" altLang="zh-CN" dirty="0"/>
              <a:t>prepare</a:t>
            </a:r>
            <a:r>
              <a:rPr lang="zh-CN" altLang="en" dirty="0"/>
              <a:t>：</a:t>
            </a:r>
            <a:r>
              <a:rPr lang="en" altLang="zh-CN" dirty="0" err="1"/>
              <a:t>srcid</a:t>
            </a:r>
            <a:r>
              <a:rPr lang="zh-CN" altLang="en-US" dirty="0"/>
              <a:t>级别的准备，调整反馈出价系数</a:t>
            </a:r>
            <a:br>
              <a:rPr lang="zh-CN" altLang="en-US" dirty="0"/>
            </a:br>
            <a:endParaRPr lang="zh-CN" altLang="en-US" dirty="0"/>
          </a:p>
          <a:p>
            <a:pPr marL="800100" lvl="1" indent="-342900">
              <a:buFont typeface="Arial" panose="020B0604020202020204" pitchFamily="34" charset="0"/>
              <a:buChar char="•"/>
            </a:pPr>
            <a:r>
              <a:rPr lang="en" altLang="zh-CN" dirty="0" err="1"/>
              <a:t>smart_bid</a:t>
            </a:r>
            <a:r>
              <a:rPr lang="zh-CN" altLang="en" dirty="0"/>
              <a:t>：</a:t>
            </a:r>
            <a:r>
              <a:rPr lang="zh-CN" altLang="en-US" dirty="0"/>
              <a:t>根据之前的系数设置系统最后的</a:t>
            </a:r>
            <a:r>
              <a:rPr lang="en" altLang="zh-CN" dirty="0"/>
              <a:t>bid</a:t>
            </a:r>
            <a:br>
              <a:rPr lang="en" altLang="zh-CN" dirty="0"/>
            </a:br>
            <a:endParaRPr lang="en" altLang="zh-CN" dirty="0"/>
          </a:p>
          <a:p>
            <a:pPr marL="800100" lvl="1" indent="-342900">
              <a:buFont typeface="Arial" panose="020B0604020202020204" pitchFamily="34" charset="0"/>
              <a:buChar char="•"/>
            </a:pPr>
            <a:r>
              <a:rPr lang="en" altLang="zh-CN" dirty="0"/>
              <a:t>filter</a:t>
            </a:r>
            <a:r>
              <a:rPr lang="zh-CN" altLang="en" dirty="0"/>
              <a:t>：</a:t>
            </a:r>
            <a:r>
              <a:rPr lang="zh-CN" altLang="en-US" dirty="0"/>
              <a:t>更细致的过滤，用户体验、</a:t>
            </a:r>
            <a:r>
              <a:rPr lang="en" altLang="zh-CN" dirty="0" err="1"/>
              <a:t>ctr</a:t>
            </a:r>
            <a:br>
              <a:rPr lang="en" altLang="zh-CN" dirty="0"/>
            </a:br>
            <a:endParaRPr lang="en" altLang="zh-CN" dirty="0"/>
          </a:p>
          <a:p>
            <a:pPr marL="800100" lvl="1" indent="-342900">
              <a:buFont typeface="Arial" panose="020B0604020202020204" pitchFamily="34" charset="0"/>
              <a:buChar char="•"/>
            </a:pPr>
            <a:r>
              <a:rPr lang="en" altLang="zh-CN" dirty="0" err="1"/>
              <a:t>budget_control</a:t>
            </a:r>
            <a:r>
              <a:rPr lang="zh-CN" altLang="en" dirty="0"/>
              <a:t>：</a:t>
            </a:r>
            <a:r>
              <a:rPr lang="zh-CN" altLang="en-US" dirty="0"/>
              <a:t>按照消费和预算控制广告展现</a:t>
            </a:r>
            <a:br>
              <a:rPr lang="zh-CN" altLang="en-US" dirty="0"/>
            </a:br>
            <a:endParaRPr lang="zh-CN" altLang="en-US" dirty="0"/>
          </a:p>
          <a:p>
            <a:pPr marL="800100" lvl="1" indent="-342900">
              <a:buFont typeface="Arial" panose="020B0604020202020204" pitchFamily="34" charset="0"/>
              <a:buChar char="•"/>
            </a:pPr>
            <a:r>
              <a:rPr lang="en" altLang="zh-CN" dirty="0" err="1"/>
              <a:t>dedup</a:t>
            </a:r>
            <a:r>
              <a:rPr lang="zh-CN" altLang="en" dirty="0"/>
              <a:t>：</a:t>
            </a:r>
            <a:r>
              <a:rPr lang="zh-CN" altLang="en-US" dirty="0"/>
              <a:t>去重</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en-US" altLang="zh-CN" dirty="0"/>
              <a:t>price</a:t>
            </a:r>
            <a:r>
              <a:rPr lang="zh-CN" altLang="en-US" dirty="0"/>
              <a:t>：计费</a:t>
            </a:r>
            <a:br>
              <a:rPr lang="zh-CN" altLang="en" dirty="0"/>
            </a:br>
            <a:endParaRPr lang="zh-CN" altLang="en" dirty="0"/>
          </a:p>
          <a:p>
            <a:pPr marL="800100" lvl="1" indent="-342900">
              <a:buFont typeface="Arial" panose="020B0604020202020204" pitchFamily="34" charset="0"/>
              <a:buChar char="•"/>
            </a:pPr>
            <a:r>
              <a:rPr lang="en" altLang="zh-CN" dirty="0"/>
              <a:t>truncate</a:t>
            </a:r>
            <a:r>
              <a:rPr lang="zh-CN" altLang="en" dirty="0"/>
              <a:t>：</a:t>
            </a:r>
            <a:r>
              <a:rPr lang="zh-CN" altLang="en-US" dirty="0"/>
              <a:t>最后的截断</a:t>
            </a:r>
            <a:endParaRPr lang="en-US" altLang="zh-CN" dirty="0"/>
          </a:p>
        </p:txBody>
      </p:sp>
      <p:sp>
        <p:nvSpPr>
          <p:cNvPr id="26" name="标题 1">
            <a:extLst>
              <a:ext uri="{FF2B5EF4-FFF2-40B4-BE49-F238E27FC236}">
                <a16:creationId xmlns:a16="http://schemas.microsoft.com/office/drawing/2014/main" id="{148C7751-030F-AD4E-BBEC-25324080CCB9}"/>
              </a:ext>
            </a:extLst>
          </p:cNvPr>
          <p:cNvSpPr>
            <a:spLocks noGrp="1"/>
          </p:cNvSpPr>
          <p:nvPr>
            <p:ph type="title"/>
          </p:nvPr>
        </p:nvSpPr>
        <p:spPr>
          <a:xfrm>
            <a:off x="0" y="0"/>
            <a:ext cx="10972800" cy="777875"/>
          </a:xfrm>
          <a:noFill/>
          <a:ln w="9525">
            <a:noFill/>
            <a:miter lim="800000"/>
            <a:headEnd/>
            <a:tailEnd/>
          </a:ln>
        </p:spPr>
        <p:txBody>
          <a:bodyPr vert="horz" wrap="square" lIns="91440" tIns="45720" rIns="91440" bIns="45720" numCol="1" anchor="ctr" anchorCtr="0" compatLnSpc="1">
            <a:prstTxWarp prst="textNoShape">
              <a:avLst/>
            </a:prstTxWarp>
          </a:bodyPr>
          <a:lstStyle/>
          <a:p>
            <a:pPr lvl="1"/>
            <a:r>
              <a:rPr kumimoji="1" lang="zh-CN" altLang="en-US" sz="3600" dirty="0"/>
              <a:t>概览</a:t>
            </a:r>
          </a:p>
        </p:txBody>
      </p:sp>
    </p:spTree>
    <p:extLst>
      <p:ext uri="{BB962C8B-B14F-4D97-AF65-F5344CB8AC3E}">
        <p14:creationId xmlns:p14="http://schemas.microsoft.com/office/powerpoint/2010/main" val="362276972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1838170641"/>
              </p:ext>
            </p:extLst>
          </p:nvPr>
        </p:nvGraphicFramePr>
        <p:xfrm>
          <a:off x="1981199" y="1554276"/>
          <a:ext cx="6865917" cy="4300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7027678"/>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-admit</a:t>
            </a:r>
            <a:endParaRPr kumimoji="1" lang="zh-CN" altLang="en-US" sz="3600" dirty="0"/>
          </a:p>
        </p:txBody>
      </p:sp>
      <p:sp>
        <p:nvSpPr>
          <p:cNvPr id="4" name="内容占位符 2">
            <a:extLst>
              <a:ext uri="{FF2B5EF4-FFF2-40B4-BE49-F238E27FC236}">
                <a16:creationId xmlns:a16="http://schemas.microsoft.com/office/drawing/2014/main" id="{EB126DCF-F1F8-904D-9538-988778751246}"/>
              </a:ext>
            </a:extLst>
          </p:cNvPr>
          <p:cNvSpPr>
            <a:spLocks noGrp="1"/>
          </p:cNvSpPr>
          <p:nvPr>
            <p:ph idx="1"/>
          </p:nvPr>
        </p:nvSpPr>
        <p:spPr>
          <a:xfrm>
            <a:off x="0" y="1027184"/>
            <a:ext cx="12406746" cy="5830816"/>
          </a:xfrm>
        </p:spPr>
        <p:txBody>
          <a:bodyPr/>
          <a:lstStyle/>
          <a:p>
            <a:pPr lvl="1">
              <a:lnSpc>
                <a:spcPct val="150000"/>
              </a:lnSpc>
              <a:buClrTx/>
              <a:buSzPct val="120000"/>
            </a:pPr>
            <a:r>
              <a:rPr kumimoji="1" lang="zh-CN" altLang="en-US" dirty="0">
                <a:latin typeface="+mn-lt"/>
                <a:ea typeface="+mj-ea"/>
              </a:rPr>
              <a:t>主要功能：</a:t>
            </a:r>
            <a:r>
              <a:rPr lang="zh-CN" altLang="en-US" dirty="0">
                <a:latin typeface="+mn-lt"/>
                <a:ea typeface="+mj-ea"/>
              </a:rPr>
              <a:t>负责广告准入，主要为业务规则相关的准入</a:t>
            </a:r>
            <a:endParaRPr lang="en-US" altLang="zh-CN" dirty="0">
              <a:latin typeface="+mn-lt"/>
              <a:ea typeface="+mj-ea"/>
            </a:endParaRPr>
          </a:p>
          <a:p>
            <a:pPr lvl="1">
              <a:lnSpc>
                <a:spcPct val="150000"/>
              </a:lnSpc>
              <a:buClrTx/>
              <a:buSzPct val="120000"/>
            </a:pPr>
            <a:endParaRPr lang="en-US" altLang="zh-CN" dirty="0">
              <a:latin typeface="+mn-lt"/>
              <a:ea typeface="+mj-ea"/>
            </a:endParaRPr>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zh-CN" altLang="en-US" dirty="0"/>
          </a:p>
          <a:p>
            <a:pPr marL="914400" lvl="1" indent="-457200">
              <a:lnSpc>
                <a:spcPct val="150000"/>
              </a:lnSpc>
              <a:buClrTx/>
              <a:buSzPct val="120000"/>
              <a:buFont typeface="+mj-lt"/>
              <a:buAutoNum type="arabicPeriod"/>
            </a:pPr>
            <a:endParaRPr lang="en" altLang="zh-CN" dirty="0">
              <a:latin typeface="+mn-lt"/>
              <a:ea typeface="+mj-ea"/>
            </a:endParaRPr>
          </a:p>
          <a:p>
            <a:pPr lvl="2">
              <a:lnSpc>
                <a:spcPct val="150000"/>
              </a:lnSpc>
              <a:buClrTx/>
              <a:buSzPct val="120000"/>
            </a:pPr>
            <a:endParaRPr lang="en" altLang="zh-CN" kern="1200" dirty="0">
              <a:solidFill>
                <a:schemeClr val="dk1"/>
              </a:solidFill>
              <a:latin typeface="+mn-lt"/>
              <a:ea typeface="+mn-ea"/>
              <a:cs typeface="+mn-cs"/>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5" name="表格 3">
            <a:extLst>
              <a:ext uri="{FF2B5EF4-FFF2-40B4-BE49-F238E27FC236}">
                <a16:creationId xmlns:a16="http://schemas.microsoft.com/office/drawing/2014/main" id="{7C7AFA90-D182-2F4A-A394-321A8BE2EF0B}"/>
              </a:ext>
            </a:extLst>
          </p:cNvPr>
          <p:cNvGraphicFramePr>
            <a:graphicFrameLocks noGrp="1"/>
          </p:cNvGraphicFramePr>
          <p:nvPr>
            <p:extLst>
              <p:ext uri="{D42A27DB-BD31-4B8C-83A1-F6EECF244321}">
                <p14:modId xmlns:p14="http://schemas.microsoft.com/office/powerpoint/2010/main" val="1963725005"/>
              </p:ext>
            </p:extLst>
          </p:nvPr>
        </p:nvGraphicFramePr>
        <p:xfrm>
          <a:off x="846137" y="1705504"/>
          <a:ext cx="10855327" cy="2123440"/>
        </p:xfrm>
        <a:graphic>
          <a:graphicData uri="http://schemas.openxmlformats.org/drawingml/2006/table">
            <a:tbl>
              <a:tblPr firstRow="1" bandRow="1">
                <a:tableStyleId>{5C22544A-7EE6-4342-B048-85BDC9FD1C3A}</a:tableStyleId>
              </a:tblPr>
              <a:tblGrid>
                <a:gridCol w="591369">
                  <a:extLst>
                    <a:ext uri="{9D8B030D-6E8A-4147-A177-3AD203B41FA5}">
                      <a16:colId xmlns:a16="http://schemas.microsoft.com/office/drawing/2014/main" val="1404024176"/>
                    </a:ext>
                  </a:extLst>
                </a:gridCol>
                <a:gridCol w="3355757">
                  <a:extLst>
                    <a:ext uri="{9D8B030D-6E8A-4147-A177-3AD203B41FA5}">
                      <a16:colId xmlns:a16="http://schemas.microsoft.com/office/drawing/2014/main" val="2751353782"/>
                    </a:ext>
                  </a:extLst>
                </a:gridCol>
                <a:gridCol w="6908201">
                  <a:extLst>
                    <a:ext uri="{9D8B030D-6E8A-4147-A177-3AD203B41FA5}">
                      <a16:colId xmlns:a16="http://schemas.microsoft.com/office/drawing/2014/main" val="2319417844"/>
                    </a:ext>
                  </a:extLst>
                </a:gridCol>
              </a:tblGrid>
              <a:tr h="370840">
                <a:tc>
                  <a:txBody>
                    <a:bodyPr/>
                    <a:lstStyle/>
                    <a:p>
                      <a:r>
                        <a:rPr lang="en-US" altLang="zh-CN" dirty="0" err="1"/>
                        <a:t>idx</a:t>
                      </a:r>
                      <a:endParaRPr lang="zh-CN" altLang="en-US" dirty="0"/>
                    </a:p>
                  </a:txBody>
                  <a:tcPr anchor="ctr" anchorCtr="1"/>
                </a:tc>
                <a:tc>
                  <a:txBody>
                    <a:bodyPr/>
                    <a:lstStyle/>
                    <a:p>
                      <a:r>
                        <a:rPr lang="zh-CN" altLang="en-US" dirty="0"/>
                        <a:t>插件名</a:t>
                      </a:r>
                    </a:p>
                  </a:txBody>
                  <a:tcPr anchor="ctr" anchorCtr="1"/>
                </a:tc>
                <a:tc>
                  <a:txBody>
                    <a:bodyPr/>
                    <a:lstStyle/>
                    <a:p>
                      <a:r>
                        <a:rPr lang="zh-CN" altLang="en-US" dirty="0"/>
                        <a:t>主要功能</a:t>
                      </a:r>
                    </a:p>
                  </a:txBody>
                  <a:tcPr anchor="ctr" anchorCtr="1"/>
                </a:tc>
                <a:extLst>
                  <a:ext uri="{0D108BD9-81ED-4DB2-BD59-A6C34878D82A}">
                    <a16:rowId xmlns:a16="http://schemas.microsoft.com/office/drawing/2014/main" val="2938704443"/>
                  </a:ext>
                </a:extLst>
              </a:tr>
              <a:tr h="370840">
                <a:tc>
                  <a:txBody>
                    <a:bodyPr/>
                    <a:lstStyle/>
                    <a:p>
                      <a:r>
                        <a:rPr lang="en-US" altLang="zh-CN" dirty="0"/>
                        <a:t>1</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dk1"/>
                          </a:solidFill>
                          <a:latin typeface="+mn-lt"/>
                          <a:ea typeface="+mj-ea"/>
                          <a:cs typeface="+mn-cs"/>
                        </a:rPr>
                        <a:t>blacklist_status_admit</a:t>
                      </a:r>
                      <a:endParaRPr lang="en" altLang="zh-CN" sz="1800" b="0" kern="1200" dirty="0">
                        <a:solidFill>
                          <a:schemeClr val="dk1"/>
                        </a:solidFill>
                        <a:effectLst/>
                        <a:latin typeface="+mn-lt"/>
                        <a:ea typeface="+mj-ea"/>
                        <a:cs typeface="+mn-cs"/>
                      </a:endParaRPr>
                    </a:p>
                  </a:txBody>
                  <a:tcPr anchor="ctr"/>
                </a:tc>
                <a:tc>
                  <a:txBody>
                    <a:bodyPr/>
                    <a:lstStyle/>
                    <a:p>
                      <a:pPr marL="0" algn="l" defTabSz="914400" rtl="0" eaLnBrk="1" latinLnBrk="0" hangingPunct="1"/>
                      <a:r>
                        <a:rPr lang="zh-CN" altLang="en-US" sz="1800" kern="1200" dirty="0">
                          <a:solidFill>
                            <a:schemeClr val="dk1"/>
                          </a:solidFill>
                          <a:latin typeface="+mn-lt"/>
                          <a:ea typeface="+mn-ea"/>
                          <a:cs typeface="+mn-cs"/>
                        </a:rPr>
                        <a:t>查询对应的黑名单，看广告是否在黑名单里，如果在则过滤相应的广告</a:t>
                      </a:r>
                    </a:p>
                  </a:txBody>
                  <a:tcPr anchor="ctr"/>
                </a:tc>
                <a:extLst>
                  <a:ext uri="{0D108BD9-81ED-4DB2-BD59-A6C34878D82A}">
                    <a16:rowId xmlns:a16="http://schemas.microsoft.com/office/drawing/2014/main" val="3884272627"/>
                  </a:ext>
                </a:extLst>
              </a:tr>
              <a:tr h="370840">
                <a:tc>
                  <a:txBody>
                    <a:bodyPr/>
                    <a:lstStyle/>
                    <a:p>
                      <a:r>
                        <a:rPr lang="en-US" altLang="zh-CN" dirty="0"/>
                        <a:t>2</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dk1"/>
                          </a:solidFill>
                          <a:latin typeface="+mn-lt"/>
                          <a:ea typeface="+mj-ea"/>
                          <a:cs typeface="+mn-cs"/>
                        </a:rPr>
                        <a:t>roi_status_admit</a:t>
                      </a:r>
                      <a:endParaRPr lang="en" altLang="zh-CN" sz="1800" b="0" kern="1200" dirty="0">
                        <a:solidFill>
                          <a:schemeClr val="dk1"/>
                        </a:solidFill>
                        <a:effectLst/>
                        <a:latin typeface="+mn-lt"/>
                        <a:ea typeface="+mj-ea"/>
                        <a:cs typeface="+mn-cs"/>
                      </a:endParaRPr>
                    </a:p>
                  </a:txBody>
                  <a:tcPr anchor="ctr"/>
                </a:tc>
                <a:tc>
                  <a:txBody>
                    <a:bodyPr/>
                    <a:lstStyle/>
                    <a:p>
                      <a:pPr marL="0" algn="l" defTabSz="914400" rtl="0" eaLnBrk="1" latinLnBrk="0" hangingPunct="1"/>
                      <a:r>
                        <a:rPr lang="zh-CN" altLang="en-US" sz="1800" kern="1200" dirty="0">
                          <a:solidFill>
                            <a:schemeClr val="dk1"/>
                          </a:solidFill>
                          <a:latin typeface="+mn-lt"/>
                          <a:ea typeface="+mn-ea"/>
                          <a:cs typeface="+mn-cs"/>
                        </a:rPr>
                        <a:t>统计广告主的后验</a:t>
                      </a:r>
                      <a:r>
                        <a:rPr lang="en" altLang="zh-CN" sz="1800" kern="1200" dirty="0">
                          <a:solidFill>
                            <a:schemeClr val="dk1"/>
                          </a:solidFill>
                          <a:latin typeface="+mn-lt"/>
                          <a:ea typeface="+mn-ea"/>
                          <a:cs typeface="+mn-cs"/>
                        </a:rPr>
                        <a:t>ROI</a:t>
                      </a:r>
                      <a:r>
                        <a:rPr lang="zh-CN" altLang="en-US" sz="1800" kern="1200" dirty="0">
                          <a:solidFill>
                            <a:schemeClr val="dk1"/>
                          </a:solidFill>
                          <a:latin typeface="+mn-lt"/>
                          <a:ea typeface="+mn-ea"/>
                          <a:cs typeface="+mn-cs"/>
                        </a:rPr>
                        <a:t>情况，对转化较差的广告主进行过滤</a:t>
                      </a:r>
                    </a:p>
                  </a:txBody>
                  <a:tcPr anchor="ctr"/>
                </a:tc>
                <a:extLst>
                  <a:ext uri="{0D108BD9-81ED-4DB2-BD59-A6C34878D82A}">
                    <a16:rowId xmlns:a16="http://schemas.microsoft.com/office/drawing/2014/main" val="1119534305"/>
                  </a:ext>
                </a:extLst>
              </a:tr>
              <a:tr h="370840">
                <a:tc>
                  <a:txBody>
                    <a:bodyPr/>
                    <a:lstStyle/>
                    <a:p>
                      <a:r>
                        <a:rPr lang="en-US" altLang="zh-CN" dirty="0"/>
                        <a:t>3</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dk1"/>
                          </a:solidFill>
                          <a:latin typeface="+mn-lt"/>
                          <a:ea typeface="+mj-ea"/>
                          <a:cs typeface="+mn-cs"/>
                        </a:rPr>
                        <a:t>channel_trade_admit</a:t>
                      </a:r>
                      <a:endParaRPr lang="en" altLang="zh-CN" sz="1800" b="0" kern="1200" dirty="0">
                        <a:solidFill>
                          <a:schemeClr val="dk1"/>
                        </a:solidFill>
                        <a:effectLst/>
                        <a:latin typeface="+mn-lt"/>
                        <a:ea typeface="+mj-ea"/>
                        <a:cs typeface="+mn-cs"/>
                      </a:endParaRPr>
                    </a:p>
                  </a:txBody>
                  <a:tcPr anchor="ctr"/>
                </a:tc>
                <a:tc>
                  <a:txBody>
                    <a:bodyPr/>
                    <a:lstStyle/>
                    <a:p>
                      <a:pPr marL="0" algn="l" defTabSz="914400" rtl="0" eaLnBrk="1" latinLnBrk="0" hangingPunct="1"/>
                      <a:r>
                        <a:rPr lang="zh-CN" altLang="en-US" sz="1800" kern="1200" dirty="0">
                          <a:solidFill>
                            <a:schemeClr val="dk1"/>
                          </a:solidFill>
                          <a:latin typeface="+mn-lt"/>
                          <a:ea typeface="+mn-ea"/>
                          <a:cs typeface="+mn-cs"/>
                        </a:rPr>
                        <a:t>展现与频道自身相关性高的广告，过滤掉相关性低的广告</a:t>
                      </a:r>
                    </a:p>
                  </a:txBody>
                  <a:tcPr anchor="ctr"/>
                </a:tc>
                <a:extLst>
                  <a:ext uri="{0D108BD9-81ED-4DB2-BD59-A6C34878D82A}">
                    <a16:rowId xmlns:a16="http://schemas.microsoft.com/office/drawing/2014/main" val="1972687443"/>
                  </a:ext>
                </a:extLst>
              </a:tr>
              <a:tr h="370840">
                <a:tc>
                  <a:txBody>
                    <a:bodyPr/>
                    <a:lstStyle/>
                    <a:p>
                      <a:r>
                        <a:rPr lang="en-US" altLang="zh-CN" dirty="0"/>
                        <a:t>4</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dk1"/>
                          </a:solidFill>
                          <a:latin typeface="+mn-lt"/>
                          <a:ea typeface="+mj-ea"/>
                          <a:cs typeface="+mn-cs"/>
                        </a:rPr>
                        <a:t>video_cpv_admit</a:t>
                      </a:r>
                      <a:endParaRPr lang="en" altLang="zh-CN" sz="1800" b="0" kern="1200" dirty="0">
                        <a:solidFill>
                          <a:schemeClr val="dk1"/>
                        </a:solidFill>
                        <a:effectLst/>
                        <a:latin typeface="+mn-lt"/>
                        <a:ea typeface="+mj-ea"/>
                        <a:cs typeface="+mn-cs"/>
                      </a:endParaRPr>
                    </a:p>
                  </a:txBody>
                  <a:tcPr anchor="ctr"/>
                </a:tc>
                <a:tc>
                  <a:txBody>
                    <a:bodyPr/>
                    <a:lstStyle/>
                    <a:p>
                      <a:pPr marL="0" algn="l" defTabSz="914400" rtl="0" eaLnBrk="1" latinLnBrk="0" hangingPunct="1"/>
                      <a:r>
                        <a:rPr lang="zh-CN" altLang="en-US" sz="1800" kern="1200" dirty="0">
                          <a:solidFill>
                            <a:schemeClr val="dk1"/>
                          </a:solidFill>
                          <a:latin typeface="+mn-lt"/>
                          <a:ea typeface="+mn-ea"/>
                          <a:cs typeface="+mn-cs"/>
                          <a:sym typeface="Calibri"/>
                        </a:rPr>
                        <a:t>过滤不能自动播放和不支持</a:t>
                      </a:r>
                      <a:r>
                        <a:rPr lang="en" altLang="zh-CN" sz="1800" kern="1200" dirty="0">
                          <a:solidFill>
                            <a:schemeClr val="dk1"/>
                          </a:solidFill>
                          <a:latin typeface="+mn-lt"/>
                          <a:ea typeface="+mn-ea"/>
                          <a:cs typeface="+mn-cs"/>
                          <a:sym typeface="Calibri"/>
                        </a:rPr>
                        <a:t>CPV</a:t>
                      </a:r>
                      <a:r>
                        <a:rPr lang="zh-CN" altLang="en-US" sz="1800" kern="1200" dirty="0">
                          <a:solidFill>
                            <a:schemeClr val="dk1"/>
                          </a:solidFill>
                          <a:latin typeface="+mn-lt"/>
                          <a:ea typeface="+mn-ea"/>
                          <a:cs typeface="+mn-cs"/>
                          <a:sym typeface="Calibri"/>
                        </a:rPr>
                        <a:t>计费的广告</a:t>
                      </a:r>
                      <a:endParaRPr lang="zh-CN" alt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430602906"/>
                  </a:ext>
                </a:extLst>
              </a:tr>
            </a:tbl>
          </a:graphicData>
        </a:graphic>
      </p:graphicFrame>
    </p:spTree>
    <p:extLst>
      <p:ext uri="{BB962C8B-B14F-4D97-AF65-F5344CB8AC3E}">
        <p14:creationId xmlns:p14="http://schemas.microsoft.com/office/powerpoint/2010/main" val="2743497913"/>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data_prepare</a:t>
            </a:r>
            <a:endParaRPr kumimoji="1" lang="zh-CN" altLang="en-US" sz="3600" dirty="0"/>
          </a:p>
        </p:txBody>
      </p:sp>
      <p:sp>
        <p:nvSpPr>
          <p:cNvPr id="4" name="内容占位符 2">
            <a:extLst>
              <a:ext uri="{FF2B5EF4-FFF2-40B4-BE49-F238E27FC236}">
                <a16:creationId xmlns:a16="http://schemas.microsoft.com/office/drawing/2014/main" id="{EB126DCF-F1F8-904D-9538-988778751246}"/>
              </a:ext>
            </a:extLst>
          </p:cNvPr>
          <p:cNvSpPr>
            <a:spLocks noGrp="1"/>
          </p:cNvSpPr>
          <p:nvPr>
            <p:ph idx="1"/>
          </p:nvPr>
        </p:nvSpPr>
        <p:spPr>
          <a:xfrm>
            <a:off x="0" y="1027184"/>
            <a:ext cx="12406746" cy="5830816"/>
          </a:xfrm>
        </p:spPr>
        <p:txBody>
          <a:bodyPr/>
          <a:lstStyle/>
          <a:p>
            <a:pPr lvl="1">
              <a:lnSpc>
                <a:spcPct val="150000"/>
              </a:lnSpc>
              <a:buClrTx/>
              <a:buSzPct val="120000"/>
            </a:pPr>
            <a:r>
              <a:rPr kumimoji="1" lang="zh-CN" altLang="en-US" dirty="0">
                <a:latin typeface="+mn-lt"/>
                <a:ea typeface="+mj-ea"/>
              </a:rPr>
              <a:t>主要功能：</a:t>
            </a:r>
            <a:r>
              <a:rPr lang="zh-CN" altLang="en-US" dirty="0"/>
              <a:t>完成</a:t>
            </a:r>
            <a:r>
              <a:rPr lang="en" altLang="zh-CN" dirty="0"/>
              <a:t>gid</a:t>
            </a:r>
            <a:r>
              <a:rPr lang="zh-CN" altLang="en-US" dirty="0"/>
              <a:t>级别的数据准备以及请求观星获取</a:t>
            </a:r>
            <a:r>
              <a:rPr lang="en" altLang="zh-CN" dirty="0"/>
              <a:t>Q</a:t>
            </a:r>
            <a:r>
              <a:rPr lang="zh-CN" altLang="en-US" dirty="0"/>
              <a:t>值工作</a:t>
            </a:r>
            <a:endParaRPr lang="en-US" altLang="zh-CN" dirty="0"/>
          </a:p>
          <a:p>
            <a:pPr lvl="1">
              <a:lnSpc>
                <a:spcPct val="150000"/>
              </a:lnSpc>
              <a:buClrTx/>
              <a:buSzPct val="120000"/>
            </a:pPr>
            <a:endParaRPr lang="en-US" altLang="zh-CN" dirty="0">
              <a:latin typeface="+mn-lt"/>
              <a:ea typeface="+mj-ea"/>
            </a:endParaRPr>
          </a:p>
          <a:p>
            <a:pPr lvl="1">
              <a:lnSpc>
                <a:spcPct val="150000"/>
              </a:lnSpc>
              <a:buClrTx/>
              <a:buSzPct val="120000"/>
            </a:pPr>
            <a:endParaRPr lang="en" altLang="zh-CN" dirty="0"/>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zh-CN" altLang="en-US" dirty="0"/>
          </a:p>
          <a:p>
            <a:pPr marL="914400" lvl="1" indent="-457200">
              <a:lnSpc>
                <a:spcPct val="150000"/>
              </a:lnSpc>
              <a:buClrTx/>
              <a:buSzPct val="120000"/>
              <a:buFont typeface="+mj-lt"/>
              <a:buAutoNum type="arabicPeriod"/>
            </a:pPr>
            <a:endParaRPr lang="en" altLang="zh-CN"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3" name="表格 4">
            <a:extLst>
              <a:ext uri="{FF2B5EF4-FFF2-40B4-BE49-F238E27FC236}">
                <a16:creationId xmlns:a16="http://schemas.microsoft.com/office/drawing/2014/main" id="{D76D811C-5EA3-CF4D-8140-C42329132DF2}"/>
              </a:ext>
            </a:extLst>
          </p:cNvPr>
          <p:cNvGraphicFramePr>
            <a:graphicFrameLocks noGrp="1"/>
          </p:cNvGraphicFramePr>
          <p:nvPr>
            <p:extLst>
              <p:ext uri="{D42A27DB-BD31-4B8C-83A1-F6EECF244321}">
                <p14:modId xmlns:p14="http://schemas.microsoft.com/office/powerpoint/2010/main" val="2872412857"/>
              </p:ext>
            </p:extLst>
          </p:nvPr>
        </p:nvGraphicFramePr>
        <p:xfrm>
          <a:off x="711416" y="1502410"/>
          <a:ext cx="10983913" cy="5191760"/>
        </p:xfrm>
        <a:graphic>
          <a:graphicData uri="http://schemas.openxmlformats.org/drawingml/2006/table">
            <a:tbl>
              <a:tblPr firstRow="1" bandRow="1">
                <a:tableStyleId>{5C22544A-7EE6-4342-B048-85BDC9FD1C3A}</a:tableStyleId>
              </a:tblPr>
              <a:tblGrid>
                <a:gridCol w="1173477">
                  <a:extLst>
                    <a:ext uri="{9D8B030D-6E8A-4147-A177-3AD203B41FA5}">
                      <a16:colId xmlns:a16="http://schemas.microsoft.com/office/drawing/2014/main" val="186355458"/>
                    </a:ext>
                  </a:extLst>
                </a:gridCol>
                <a:gridCol w="766449">
                  <a:extLst>
                    <a:ext uri="{9D8B030D-6E8A-4147-A177-3AD203B41FA5}">
                      <a16:colId xmlns:a16="http://schemas.microsoft.com/office/drawing/2014/main" val="48412721"/>
                    </a:ext>
                  </a:extLst>
                </a:gridCol>
                <a:gridCol w="3900488">
                  <a:extLst>
                    <a:ext uri="{9D8B030D-6E8A-4147-A177-3AD203B41FA5}">
                      <a16:colId xmlns:a16="http://schemas.microsoft.com/office/drawing/2014/main" val="865959060"/>
                    </a:ext>
                  </a:extLst>
                </a:gridCol>
                <a:gridCol w="5143499">
                  <a:extLst>
                    <a:ext uri="{9D8B030D-6E8A-4147-A177-3AD203B41FA5}">
                      <a16:colId xmlns:a16="http://schemas.microsoft.com/office/drawing/2014/main" val="292286062"/>
                    </a:ext>
                  </a:extLst>
                </a:gridCol>
              </a:tblGrid>
              <a:tr h="370840">
                <a:tc>
                  <a:txBody>
                    <a:bodyPr/>
                    <a:lstStyle/>
                    <a:p>
                      <a:pPr algn="ctr"/>
                      <a:r>
                        <a:rPr lang="en-US" altLang="zh-CN" dirty="0" err="1"/>
                        <a:t>idx</a:t>
                      </a:r>
                      <a:endParaRPr lang="zh-CN" altLang="en-US" dirty="0"/>
                    </a:p>
                  </a:txBody>
                  <a:tcPr/>
                </a:tc>
                <a:tc>
                  <a:txBody>
                    <a:bodyPr/>
                    <a:lstStyle/>
                    <a:p>
                      <a:pPr algn="ctr"/>
                      <a:r>
                        <a:rPr lang="zh-CN" altLang="en-US" dirty="0"/>
                        <a:t>阶段</a:t>
                      </a:r>
                    </a:p>
                  </a:txBody>
                  <a:tcPr/>
                </a:tc>
                <a:tc>
                  <a:txBody>
                    <a:bodyPr/>
                    <a:lstStyle/>
                    <a:p>
                      <a:pPr algn="ctr"/>
                      <a:r>
                        <a:rPr lang="zh-CN" altLang="en-US" dirty="0"/>
                        <a:t>插件名</a:t>
                      </a:r>
                    </a:p>
                  </a:txBody>
                  <a:tcPr/>
                </a:tc>
                <a:tc>
                  <a:txBody>
                    <a:bodyPr/>
                    <a:lstStyle/>
                    <a:p>
                      <a:pPr algn="ctr"/>
                      <a:r>
                        <a:rPr lang="zh-CN" altLang="en-US" dirty="0"/>
                        <a:t>主要功能</a:t>
                      </a:r>
                    </a:p>
                  </a:txBody>
                  <a:tcPr/>
                </a:tc>
                <a:extLst>
                  <a:ext uri="{0D108BD9-81ED-4DB2-BD59-A6C34878D82A}">
                    <a16:rowId xmlns:a16="http://schemas.microsoft.com/office/drawing/2014/main" val="3566910666"/>
                  </a:ext>
                </a:extLst>
              </a:tr>
              <a:tr h="370840">
                <a:tc>
                  <a:txBody>
                    <a:bodyPr/>
                    <a:lstStyle/>
                    <a:p>
                      <a:pPr algn="ctr"/>
                      <a:r>
                        <a:rPr lang="en-US" altLang="zh-CN" dirty="0"/>
                        <a:t>1</a:t>
                      </a:r>
                      <a:endParaRPr lang="zh-CN" altLang="en-US" dirty="0"/>
                    </a:p>
                  </a:txBody>
                  <a:tcPr/>
                </a:tc>
                <a:tc rowSpan="9">
                  <a:txBody>
                    <a:bodyPr/>
                    <a:lstStyle/>
                    <a:p>
                      <a:pPr algn="ctr"/>
                      <a:r>
                        <a:rPr lang="zh-CN" altLang="en-US" dirty="0"/>
                        <a:t>观</a:t>
                      </a:r>
                    </a:p>
                    <a:p>
                      <a:pPr algn="ctr"/>
                      <a:r>
                        <a:rPr lang="zh-CN" altLang="en-US" dirty="0"/>
                        <a:t>星</a:t>
                      </a:r>
                    </a:p>
                    <a:p>
                      <a:pPr algn="ctr"/>
                      <a:r>
                        <a:rPr lang="zh-CN" altLang="en-US" dirty="0"/>
                        <a:t>前</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rPr>
                        <a:t>early_trans_miniprogram_format</a:t>
                      </a:r>
                      <a:endParaRPr lang="en" altLang="zh-CN" sz="1800" b="0" kern="1200" dirty="0">
                        <a:solidFill>
                          <a:schemeClr val="dk1"/>
                        </a:solidFill>
                        <a:effectLst/>
                        <a:latin typeface="+mn-lt"/>
                        <a:ea typeface="+mn-ea"/>
                        <a:cs typeface="+mn-cs"/>
                      </a:endParaRPr>
                    </a:p>
                  </a:txBody>
                  <a:tcPr/>
                </a:tc>
                <a:tc>
                  <a:txBody>
                    <a:bodyPr/>
                    <a:lstStyle/>
                    <a:p>
                      <a:r>
                        <a:rPr lang="zh-CN" altLang="en-US" dirty="0"/>
                        <a:t>获取小程序样式所需字段</a:t>
                      </a:r>
                    </a:p>
                  </a:txBody>
                  <a:tcPr/>
                </a:tc>
                <a:extLst>
                  <a:ext uri="{0D108BD9-81ED-4DB2-BD59-A6C34878D82A}">
                    <a16:rowId xmlns:a16="http://schemas.microsoft.com/office/drawing/2014/main" val="3493158517"/>
                  </a:ext>
                </a:extLst>
              </a:tr>
              <a:tr h="370840">
                <a:tc>
                  <a:txBody>
                    <a:bodyPr/>
                    <a:lstStyle/>
                    <a:p>
                      <a:pPr algn="ctr"/>
                      <a:r>
                        <a:rPr lang="en-US" altLang="zh-CN" dirty="0"/>
                        <a:t>2</a:t>
                      </a:r>
                      <a:endParaRPr lang="zh-CN" altLang="en-US" dirty="0"/>
                    </a:p>
                  </a:txBody>
                  <a:tcPr/>
                </a:tc>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rPr>
                        <a:t>process_xbox_before_predictor</a:t>
                      </a:r>
                      <a:endParaRPr lang="en" altLang="zh-CN"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tx1"/>
                          </a:solidFill>
                          <a:effectLst/>
                        </a:rPr>
                        <a:t>请求观星前并行请求</a:t>
                      </a:r>
                      <a:r>
                        <a:rPr lang="en" altLang="zh-CN" sz="1800" b="0" kern="1200" baseline="0" dirty="0" err="1">
                          <a:solidFill>
                            <a:schemeClr val="tx1"/>
                          </a:solidFill>
                          <a:effectLst/>
                        </a:rPr>
                        <a:t>xbox</a:t>
                      </a:r>
                      <a:r>
                        <a:rPr lang="zh-CN" altLang="en" sz="1800" b="0" kern="1200" baseline="0" dirty="0">
                          <a:solidFill>
                            <a:schemeClr val="tx1"/>
                          </a:solidFill>
                          <a:effectLst/>
                        </a:rPr>
                        <a:t>，</a:t>
                      </a:r>
                      <a:r>
                        <a:rPr lang="zh-CN" altLang="en-US" sz="1800" b="0" kern="1200" baseline="0" dirty="0">
                          <a:solidFill>
                            <a:schemeClr val="tx1"/>
                          </a:solidFill>
                          <a:effectLst/>
                        </a:rPr>
                        <a:t>获取</a:t>
                      </a:r>
                      <a:r>
                        <a:rPr lang="en" altLang="zh-CN" sz="1800" b="0" kern="1200" baseline="0" dirty="0" err="1">
                          <a:solidFill>
                            <a:schemeClr val="tx1"/>
                          </a:solidFill>
                          <a:effectLst/>
                        </a:rPr>
                        <a:t>imageuserq</a:t>
                      </a:r>
                      <a:endParaRPr lang="en" altLang="zh-CN" sz="18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txBody>
                  <a:tcPr/>
                </a:tc>
                <a:extLst>
                  <a:ext uri="{0D108BD9-81ED-4DB2-BD59-A6C34878D82A}">
                    <a16:rowId xmlns:a16="http://schemas.microsoft.com/office/drawing/2014/main" val="3787179741"/>
                  </a:ext>
                </a:extLst>
              </a:tr>
              <a:tr h="370840">
                <a:tc>
                  <a:txBody>
                    <a:bodyPr/>
                    <a:lstStyle/>
                    <a:p>
                      <a:pPr algn="ctr"/>
                      <a:r>
                        <a:rPr lang="en-US" altLang="zh-CN" dirty="0"/>
                        <a:t>3</a:t>
                      </a:r>
                      <a:endParaRPr lang="zh-CN" altLang="en-US" dirty="0"/>
                    </a:p>
                  </a:txBody>
                  <a:tcPr/>
                </a:tc>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rPr>
                        <a:t>process_positionq_before_predictor</a:t>
                      </a:r>
                      <a:endParaRPr lang="en" altLang="zh-CN" sz="1800" b="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altLang="zh-CN" sz="1800" b="0" kern="1200" baseline="0" dirty="0" err="1">
                          <a:solidFill>
                            <a:schemeClr val="tx1"/>
                          </a:solidFill>
                          <a:effectLst/>
                        </a:rPr>
                        <a:t>feedpositionq</a:t>
                      </a:r>
                      <a:r>
                        <a:rPr lang="zh-CN" altLang="en-US" sz="1800" b="0" kern="1200" baseline="0" dirty="0">
                          <a:solidFill>
                            <a:schemeClr val="tx1"/>
                          </a:solidFill>
                          <a:effectLst/>
                        </a:rPr>
                        <a:t>预处理</a:t>
                      </a:r>
                      <a:endParaRPr lang="zh-CN" altLang="en-US" dirty="0"/>
                    </a:p>
                  </a:txBody>
                  <a:tcPr/>
                </a:tc>
                <a:extLst>
                  <a:ext uri="{0D108BD9-81ED-4DB2-BD59-A6C34878D82A}">
                    <a16:rowId xmlns:a16="http://schemas.microsoft.com/office/drawing/2014/main" val="501029483"/>
                  </a:ext>
                </a:extLst>
              </a:tr>
              <a:tr h="370840">
                <a:tc>
                  <a:txBody>
                    <a:bodyPr/>
                    <a:lstStyle/>
                    <a:p>
                      <a:pPr algn="ctr"/>
                      <a:r>
                        <a:rPr lang="en-US" altLang="zh-CN" dirty="0"/>
                        <a:t>4</a:t>
                      </a:r>
                      <a:endParaRPr lang="zh-CN" altLang="en-US" dirty="0"/>
                    </a:p>
                  </a:txBody>
                  <a:tcPr/>
                </a:tc>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rPr>
                        <a:t>process_imageq_before_predictor</a:t>
                      </a:r>
                      <a:endParaRPr lang="en" altLang="zh-CN" sz="1800" b="0" kern="1200" dirty="0">
                        <a:solidFill>
                          <a:schemeClr val="dk1"/>
                        </a:solidFill>
                        <a:effectLst/>
                        <a:latin typeface="+mn-lt"/>
                        <a:ea typeface="+mn-ea"/>
                        <a:cs typeface="+mn-cs"/>
                      </a:endParaRPr>
                    </a:p>
                  </a:txBody>
                  <a:tcPr/>
                </a:tc>
                <a:tc>
                  <a:txBody>
                    <a:bodyPr/>
                    <a:lstStyle/>
                    <a:p>
                      <a:r>
                        <a:rPr lang="zh-CN" altLang="en-US" dirty="0"/>
                        <a:t>程序化创意</a:t>
                      </a:r>
                      <a:r>
                        <a:rPr lang="en-US" altLang="zh-CN" dirty="0"/>
                        <a:t>pk</a:t>
                      </a:r>
                      <a:r>
                        <a:rPr lang="zh-CN" altLang="en-US" dirty="0"/>
                        <a:t>逻辑和非程序化创意</a:t>
                      </a:r>
                      <a:r>
                        <a:rPr lang="en-US" altLang="zh-CN" dirty="0"/>
                        <a:t>pk</a:t>
                      </a:r>
                      <a:r>
                        <a:rPr lang="zh-CN" altLang="en-US" dirty="0"/>
                        <a:t>逻辑</a:t>
                      </a:r>
                    </a:p>
                  </a:txBody>
                  <a:tcPr/>
                </a:tc>
                <a:extLst>
                  <a:ext uri="{0D108BD9-81ED-4DB2-BD59-A6C34878D82A}">
                    <a16:rowId xmlns:a16="http://schemas.microsoft.com/office/drawing/2014/main" val="2541334534"/>
                  </a:ext>
                </a:extLst>
              </a:tr>
              <a:tr h="370840">
                <a:tc>
                  <a:txBody>
                    <a:bodyPr/>
                    <a:lstStyle/>
                    <a:p>
                      <a:pPr algn="ctr"/>
                      <a:r>
                        <a:rPr lang="en-US" altLang="zh-CN" dirty="0"/>
                        <a:t>5</a:t>
                      </a:r>
                      <a:endParaRPr lang="zh-CN" altLang="en-US" dirty="0"/>
                    </a:p>
                  </a:txBody>
                  <a:tcPr/>
                </a:tc>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rPr>
                        <a:t>process_newstyle_before_predictor</a:t>
                      </a:r>
                      <a:endParaRPr lang="en" altLang="zh-CN"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a:solidFill>
                            <a:schemeClr val="tx1"/>
                          </a:solidFill>
                          <a:effectLst/>
                        </a:rPr>
                        <a:t>组件样式白名单过滤</a:t>
                      </a:r>
                      <a:endPar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txBody>
                  <a:tcPr/>
                </a:tc>
                <a:extLst>
                  <a:ext uri="{0D108BD9-81ED-4DB2-BD59-A6C34878D82A}">
                    <a16:rowId xmlns:a16="http://schemas.microsoft.com/office/drawing/2014/main" val="4156174128"/>
                  </a:ext>
                </a:extLst>
              </a:tr>
              <a:tr h="370840">
                <a:tc>
                  <a:txBody>
                    <a:bodyPr/>
                    <a:lstStyle/>
                    <a:p>
                      <a:pPr algn="ctr"/>
                      <a:r>
                        <a:rPr lang="en-US" altLang="zh-CN" dirty="0"/>
                        <a:t>6</a:t>
                      </a:r>
                      <a:endParaRPr lang="zh-CN" altLang="en-US" dirty="0"/>
                    </a:p>
                  </a:txBody>
                  <a:tcPr/>
                </a:tc>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rPr>
                        <a:t>set_video_tag</a:t>
                      </a:r>
                      <a:r>
                        <a:rPr lang="en" altLang="zh-CN" sz="1800" b="0" kern="1200" dirty="0">
                          <a:solidFill>
                            <a:schemeClr val="dk1"/>
                          </a:solidFill>
                          <a:effectLst/>
                        </a:rPr>
                        <a:t> </a:t>
                      </a:r>
                      <a:endParaRPr lang="en" altLang="zh-CN" sz="1800" b="0" kern="1200" dirty="0">
                        <a:solidFill>
                          <a:schemeClr val="dk1"/>
                        </a:solidFill>
                        <a:effectLst/>
                        <a:latin typeface="+mn-lt"/>
                        <a:ea typeface="+mn-ea"/>
                        <a:cs typeface="+mn-cs"/>
                      </a:endParaRPr>
                    </a:p>
                  </a:txBody>
                  <a:tcPr/>
                </a:tc>
                <a:tc>
                  <a:txBody>
                    <a:bodyPr/>
                    <a:lstStyle/>
                    <a:p>
                      <a:r>
                        <a:rPr lang="zh-CN" altLang="en-US" dirty="0"/>
                        <a:t>打上</a:t>
                      </a:r>
                      <a:r>
                        <a:rPr lang="en-US" altLang="zh-CN" dirty="0"/>
                        <a:t>video</a:t>
                      </a:r>
                      <a:r>
                        <a:rPr lang="zh-CN" altLang="en-US" dirty="0"/>
                        <a:t>标签</a:t>
                      </a:r>
                    </a:p>
                  </a:txBody>
                  <a:tcPr/>
                </a:tc>
                <a:extLst>
                  <a:ext uri="{0D108BD9-81ED-4DB2-BD59-A6C34878D82A}">
                    <a16:rowId xmlns:a16="http://schemas.microsoft.com/office/drawing/2014/main" val="2034795571"/>
                  </a:ext>
                </a:extLst>
              </a:tr>
              <a:tr h="370840">
                <a:tc>
                  <a:txBody>
                    <a:bodyPr/>
                    <a:lstStyle/>
                    <a:p>
                      <a:pPr algn="ctr"/>
                      <a:r>
                        <a:rPr lang="en-US" altLang="zh-CN" dirty="0"/>
                        <a:t>7</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rPr>
                        <a:t>process_virtual_mt_before_predictor</a:t>
                      </a:r>
                      <a:endParaRPr lang="en" altLang="zh-CN" sz="1800" b="0" kern="1200" dirty="0">
                        <a:solidFill>
                          <a:schemeClr val="dk1"/>
                        </a:solidFill>
                        <a:effectLst/>
                        <a:latin typeface="+mn-lt"/>
                        <a:ea typeface="+mn-ea"/>
                        <a:cs typeface="+mn-cs"/>
                      </a:endParaRPr>
                    </a:p>
                  </a:txBody>
                  <a:tcPr/>
                </a:tc>
                <a:tc>
                  <a:txBody>
                    <a:bodyPr/>
                    <a:lstStyle/>
                    <a:p>
                      <a:r>
                        <a:rPr lang="zh-CN" altLang="en-US" dirty="0"/>
                        <a:t>根据规则筛选</a:t>
                      </a:r>
                      <a:r>
                        <a:rPr lang="en" altLang="zh-CN" sz="1800" b="0" kern="1200" baseline="0" dirty="0" err="1">
                          <a:solidFill>
                            <a:schemeClr val="tx1"/>
                          </a:solidFill>
                          <a:effectLst/>
                        </a:rPr>
                        <a:t>virtual_mt_ids</a:t>
                      </a:r>
                      <a:endParaRPr lang="zh-CN" altLang="en-US" dirty="0"/>
                    </a:p>
                  </a:txBody>
                  <a:tcPr/>
                </a:tc>
                <a:extLst>
                  <a:ext uri="{0D108BD9-81ED-4DB2-BD59-A6C34878D82A}">
                    <a16:rowId xmlns:a16="http://schemas.microsoft.com/office/drawing/2014/main" val="670322930"/>
                  </a:ext>
                </a:extLst>
              </a:tr>
              <a:tr h="370840">
                <a:tc>
                  <a:txBody>
                    <a:bodyPr/>
                    <a:lstStyle/>
                    <a:p>
                      <a:pPr algn="ctr"/>
                      <a:r>
                        <a:rPr lang="en-US" altLang="zh-CN" dirty="0"/>
                        <a:t>8</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rPr>
                        <a:t>set_user_trade_new</a:t>
                      </a:r>
                      <a:endParaRPr lang="en" altLang="zh-CN" sz="1800" b="0" kern="1200" dirty="0">
                        <a:solidFill>
                          <a:schemeClr val="dk1"/>
                        </a:solidFill>
                        <a:effectLst/>
                        <a:latin typeface="+mn-lt"/>
                        <a:ea typeface="+mn-ea"/>
                        <a:cs typeface="+mn-cs"/>
                      </a:endParaRPr>
                    </a:p>
                  </a:txBody>
                  <a:tcPr/>
                </a:tc>
                <a:tc>
                  <a:txBody>
                    <a:bodyPr/>
                    <a:lstStyle/>
                    <a:p>
                      <a:r>
                        <a:rPr lang="zh-CN" altLang="en-US" sz="1800" b="0" kern="1200" dirty="0">
                          <a:solidFill>
                            <a:schemeClr val="dk1"/>
                          </a:solidFill>
                          <a:effectLst/>
                        </a:rPr>
                        <a:t>设置使用</a:t>
                      </a:r>
                      <a:r>
                        <a:rPr lang="en" altLang="zh-CN" sz="1800" b="0" kern="1200" dirty="0">
                          <a:solidFill>
                            <a:schemeClr val="dk1"/>
                          </a:solidFill>
                          <a:effectLst/>
                        </a:rPr>
                        <a:t>MEG</a:t>
                      </a:r>
                      <a:r>
                        <a:rPr lang="zh-CN" altLang="en-US" sz="1800" b="0" kern="1200" dirty="0">
                          <a:solidFill>
                            <a:schemeClr val="dk1"/>
                          </a:solidFill>
                          <a:effectLst/>
                        </a:rPr>
                        <a:t>行业词表的</a:t>
                      </a:r>
                      <a:r>
                        <a:rPr lang="en" altLang="zh-CN" sz="1800" b="0" kern="1200" dirty="0">
                          <a:solidFill>
                            <a:schemeClr val="dk1"/>
                          </a:solidFill>
                          <a:effectLst/>
                        </a:rPr>
                        <a:t>trade1</a:t>
                      </a:r>
                      <a:r>
                        <a:rPr lang="zh-CN" altLang="en" sz="1800" b="0" kern="1200" dirty="0">
                          <a:solidFill>
                            <a:schemeClr val="dk1"/>
                          </a:solidFill>
                          <a:effectLst/>
                        </a:rPr>
                        <a:t>、</a:t>
                      </a:r>
                      <a:r>
                        <a:rPr lang="en" altLang="zh-CN" sz="1800" b="0" kern="1200" dirty="0">
                          <a:solidFill>
                            <a:schemeClr val="dk1"/>
                          </a:solidFill>
                          <a:effectLst/>
                        </a:rPr>
                        <a:t>trade2</a:t>
                      </a:r>
                      <a:endParaRPr lang="zh-CN" altLang="en-US" dirty="0"/>
                    </a:p>
                  </a:txBody>
                  <a:tcPr/>
                </a:tc>
                <a:extLst>
                  <a:ext uri="{0D108BD9-81ED-4DB2-BD59-A6C34878D82A}">
                    <a16:rowId xmlns:a16="http://schemas.microsoft.com/office/drawing/2014/main" val="2217862989"/>
                  </a:ext>
                </a:extLst>
              </a:tr>
              <a:tr h="370840">
                <a:tc>
                  <a:txBody>
                    <a:bodyPr/>
                    <a:lstStyle/>
                    <a:p>
                      <a:pPr algn="ctr"/>
                      <a:r>
                        <a:rPr lang="en-US" altLang="zh-CN" dirty="0"/>
                        <a:t>9</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tx1"/>
                          </a:solidFill>
                          <a:effectLst/>
                        </a:rPr>
                        <a:t>set_status_before_predictor</a:t>
                      </a:r>
                      <a:endParaRPr lang="en" altLang="zh-CN" sz="1800" b="0" kern="1200" dirty="0">
                        <a:solidFill>
                          <a:schemeClr val="tx1"/>
                        </a:solidFill>
                        <a:effectLst/>
                        <a:latin typeface="+mn-lt"/>
                        <a:ea typeface="+mn-ea"/>
                        <a:cs typeface="+mn-cs"/>
                      </a:endParaRPr>
                    </a:p>
                  </a:txBody>
                  <a:tcPr/>
                </a:tc>
                <a:tc>
                  <a:txBody>
                    <a:bodyPr/>
                    <a:lstStyle/>
                    <a:p>
                      <a:r>
                        <a:rPr lang="zh-CN" altLang="en-US" sz="1800" b="0" kern="1200" dirty="0">
                          <a:solidFill>
                            <a:schemeClr val="dk1"/>
                          </a:solidFill>
                          <a:effectLst/>
                        </a:rPr>
                        <a:t>在观星交互之前请求初始化参数</a:t>
                      </a:r>
                      <a:endParaRPr lang="zh-CN" altLang="en-US" dirty="0"/>
                    </a:p>
                  </a:txBody>
                  <a:tcPr/>
                </a:tc>
                <a:extLst>
                  <a:ext uri="{0D108BD9-81ED-4DB2-BD59-A6C34878D82A}">
                    <a16:rowId xmlns:a16="http://schemas.microsoft.com/office/drawing/2014/main" val="1610149899"/>
                  </a:ext>
                </a:extLst>
              </a:tr>
              <a:tr h="370840">
                <a:tc>
                  <a:txBody>
                    <a:bodyPr/>
                    <a:lstStyle/>
                    <a:p>
                      <a:pPr algn="ctr"/>
                      <a:r>
                        <a:rPr lang="en-US" altLang="zh-CN" dirty="0"/>
                        <a:t>10</a:t>
                      </a:r>
                      <a:endParaRPr lang="zh-CN" altLang="en-US" dirty="0"/>
                    </a:p>
                  </a:txBody>
                  <a:tcPr/>
                </a:tc>
                <a:tc rowSpan="4">
                  <a:txBody>
                    <a:bodyPr/>
                    <a:lstStyle/>
                    <a:p>
                      <a:pPr algn="ctr"/>
                      <a:r>
                        <a:rPr lang="zh-CN" altLang="en-US" dirty="0"/>
                        <a:t>请求观星</a:t>
                      </a:r>
                      <a:endParaRPr lang="en-US" altLang="zh-CN" dirty="0"/>
                    </a:p>
                    <a:p>
                      <a:pPr algn="ctr"/>
                      <a:r>
                        <a:rPr lang="en-US" altLang="zh-CN" dirty="0" err="1"/>
                        <a:t>xbox</a:t>
                      </a:r>
                      <a:endParaRPr lang="en-US" altLang="zh-CN" dirty="0"/>
                    </a:p>
                    <a:p>
                      <a:pPr algn="ctr"/>
                      <a:r>
                        <a:rPr lang="zh-CN" altLang="en-US" dirty="0"/>
                        <a:t>等</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send_predictor_async</a:t>
                      </a:r>
                      <a:endParaRPr lang="en" altLang="zh-CN" sz="1800" b="0" kern="1200" dirty="0">
                        <a:solidFill>
                          <a:schemeClr val="dk1"/>
                        </a:solidFill>
                        <a:effectLst/>
                        <a:latin typeface="+mn-lt"/>
                        <a:ea typeface="+mn-ea"/>
                        <a:cs typeface="+mn-cs"/>
                      </a:endParaRPr>
                    </a:p>
                  </a:txBody>
                  <a:tcPr/>
                </a:tc>
                <a:tc>
                  <a:txBody>
                    <a:bodyPr/>
                    <a:lstStyle/>
                    <a:p>
                      <a:r>
                        <a:rPr lang="zh-CN" altLang="en-US" dirty="0"/>
                        <a:t>并行请求观星</a:t>
                      </a:r>
                    </a:p>
                  </a:txBody>
                  <a:tcPr/>
                </a:tc>
                <a:extLst>
                  <a:ext uri="{0D108BD9-81ED-4DB2-BD59-A6C34878D82A}">
                    <a16:rowId xmlns:a16="http://schemas.microsoft.com/office/drawing/2014/main" val="2932837928"/>
                  </a:ext>
                </a:extLst>
              </a:tr>
              <a:tr h="370840">
                <a:tc>
                  <a:txBody>
                    <a:bodyPr/>
                    <a:lstStyle/>
                    <a:p>
                      <a:pPr algn="ctr"/>
                      <a:r>
                        <a:rPr lang="en-US" altLang="zh-CN" dirty="0"/>
                        <a:t>11</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send_customercenter_async</a:t>
                      </a:r>
                      <a:endParaRPr lang="en" altLang="zh-CN" sz="1800" b="0" kern="1200" dirty="0">
                        <a:solidFill>
                          <a:schemeClr val="dk1"/>
                        </a:solidFill>
                        <a:effectLst/>
                        <a:latin typeface="+mn-lt"/>
                        <a:ea typeface="+mn-ea"/>
                        <a:cs typeface="+mn-cs"/>
                      </a:endParaRPr>
                    </a:p>
                  </a:txBody>
                  <a:tcPr/>
                </a:tc>
                <a:tc>
                  <a:txBody>
                    <a:bodyPr/>
                    <a:lstStyle/>
                    <a:p>
                      <a:r>
                        <a:rPr lang="zh-CN" altLang="en-US" dirty="0"/>
                        <a:t>发送客户中心请求</a:t>
                      </a:r>
                    </a:p>
                  </a:txBody>
                  <a:tcPr/>
                </a:tc>
                <a:extLst>
                  <a:ext uri="{0D108BD9-81ED-4DB2-BD59-A6C34878D82A}">
                    <a16:rowId xmlns:a16="http://schemas.microsoft.com/office/drawing/2014/main" val="2259204042"/>
                  </a:ext>
                </a:extLst>
              </a:tr>
              <a:tr h="370840">
                <a:tc>
                  <a:txBody>
                    <a:bodyPr/>
                    <a:lstStyle/>
                    <a:p>
                      <a:pPr algn="ctr"/>
                      <a:r>
                        <a:rPr lang="en-US" altLang="zh-CN" dirty="0"/>
                        <a:t>12</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send_smallapp_judge_async</a:t>
                      </a:r>
                      <a:endParaRPr lang="en" altLang="zh-CN" sz="1800" b="0" kern="1200" dirty="0">
                        <a:solidFill>
                          <a:schemeClr val="dk1"/>
                        </a:solidFill>
                        <a:effectLst/>
                        <a:latin typeface="+mn-lt"/>
                        <a:ea typeface="+mn-ea"/>
                        <a:cs typeface="+mn-cs"/>
                      </a:endParaRPr>
                    </a:p>
                  </a:txBody>
                  <a:tcPr/>
                </a:tc>
                <a:tc>
                  <a:txBody>
                    <a:bodyPr/>
                    <a:lstStyle/>
                    <a:p>
                      <a:r>
                        <a:rPr lang="zh-CN" altLang="en-US" dirty="0"/>
                        <a:t>发送</a:t>
                      </a:r>
                      <a:r>
                        <a:rPr lang="en-US" altLang="zh-CN" dirty="0" err="1"/>
                        <a:t>smallapp_judge</a:t>
                      </a:r>
                      <a:r>
                        <a:rPr lang="zh-CN" altLang="en-US" dirty="0"/>
                        <a:t>请求</a:t>
                      </a:r>
                    </a:p>
                  </a:txBody>
                  <a:tcPr/>
                </a:tc>
                <a:extLst>
                  <a:ext uri="{0D108BD9-81ED-4DB2-BD59-A6C34878D82A}">
                    <a16:rowId xmlns:a16="http://schemas.microsoft.com/office/drawing/2014/main" val="2404866774"/>
                  </a:ext>
                </a:extLst>
              </a:tr>
              <a:tr h="370840">
                <a:tc>
                  <a:txBody>
                    <a:bodyPr/>
                    <a:lstStyle/>
                    <a:p>
                      <a:pPr algn="ctr"/>
                      <a:r>
                        <a:rPr lang="en-US" altLang="zh-CN" dirty="0"/>
                        <a:t>13</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interact_with_xbox</a:t>
                      </a:r>
                      <a:endParaRPr lang="en" altLang="zh-CN" sz="1800" b="0" kern="1200" dirty="0">
                        <a:solidFill>
                          <a:schemeClr val="dk1"/>
                        </a:solidFill>
                        <a:effectLst/>
                        <a:latin typeface="+mn-lt"/>
                        <a:ea typeface="+mn-ea"/>
                        <a:cs typeface="+mn-cs"/>
                      </a:endParaRPr>
                    </a:p>
                  </a:txBody>
                  <a:tcPr/>
                </a:tc>
                <a:tc>
                  <a:txBody>
                    <a:bodyPr/>
                    <a:lstStyle/>
                    <a:p>
                      <a:r>
                        <a:rPr lang="zh-CN" altLang="en-US" dirty="0"/>
                        <a:t>与</a:t>
                      </a:r>
                      <a:r>
                        <a:rPr lang="en-US" altLang="zh-CN" dirty="0" err="1"/>
                        <a:t>xbox</a:t>
                      </a:r>
                      <a:r>
                        <a:rPr lang="zh-CN" altLang="en-US" dirty="0"/>
                        <a:t>进行交互，请求</a:t>
                      </a:r>
                      <a:r>
                        <a:rPr lang="en-US" altLang="zh-CN" dirty="0" err="1"/>
                        <a:t>rigq</a:t>
                      </a:r>
                      <a:r>
                        <a:rPr lang="zh-CN" altLang="en-US" dirty="0"/>
                        <a:t>、</a:t>
                      </a:r>
                      <a:r>
                        <a:rPr lang="en-US" altLang="zh-CN" dirty="0" err="1"/>
                        <a:t>imageuserq</a:t>
                      </a:r>
                      <a:r>
                        <a:rPr lang="zh-CN" altLang="en-US" dirty="0"/>
                        <a:t>等</a:t>
                      </a:r>
                    </a:p>
                  </a:txBody>
                  <a:tcPr/>
                </a:tc>
                <a:extLst>
                  <a:ext uri="{0D108BD9-81ED-4DB2-BD59-A6C34878D82A}">
                    <a16:rowId xmlns:a16="http://schemas.microsoft.com/office/drawing/2014/main" val="1628415894"/>
                  </a:ext>
                </a:extLst>
              </a:tr>
            </a:tbl>
          </a:graphicData>
        </a:graphic>
      </p:graphicFrame>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316839250"/>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data_prepare</a:t>
            </a:r>
            <a:endParaRPr kumimoji="1" lang="zh-CN" altLang="en-US" sz="3600" dirty="0"/>
          </a:p>
        </p:txBody>
      </p:sp>
      <p:sp>
        <p:nvSpPr>
          <p:cNvPr id="4" name="内容占位符 2">
            <a:extLst>
              <a:ext uri="{FF2B5EF4-FFF2-40B4-BE49-F238E27FC236}">
                <a16:creationId xmlns:a16="http://schemas.microsoft.com/office/drawing/2014/main" id="{EB126DCF-F1F8-904D-9538-988778751246}"/>
              </a:ext>
            </a:extLst>
          </p:cNvPr>
          <p:cNvSpPr>
            <a:spLocks noGrp="1"/>
          </p:cNvSpPr>
          <p:nvPr>
            <p:ph idx="1"/>
          </p:nvPr>
        </p:nvSpPr>
        <p:spPr>
          <a:xfrm>
            <a:off x="0" y="1027184"/>
            <a:ext cx="12406746" cy="5830816"/>
          </a:xfrm>
        </p:spPr>
        <p:txBody>
          <a:bodyPr/>
          <a:lstStyle/>
          <a:p>
            <a:pPr lvl="1">
              <a:lnSpc>
                <a:spcPct val="150000"/>
              </a:lnSpc>
              <a:buClrTx/>
              <a:buSzPct val="120000"/>
            </a:pPr>
            <a:endParaRPr lang="en-US" altLang="zh-CN" dirty="0">
              <a:latin typeface="+mn-lt"/>
              <a:ea typeface="+mj-ea"/>
            </a:endParaRPr>
          </a:p>
          <a:p>
            <a:pPr lvl="1">
              <a:lnSpc>
                <a:spcPct val="150000"/>
              </a:lnSpc>
              <a:buClrTx/>
              <a:buSzPct val="120000"/>
            </a:pPr>
            <a:endParaRPr lang="en" altLang="zh-CN" dirty="0"/>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zh-CN" altLang="en-US" dirty="0"/>
          </a:p>
          <a:p>
            <a:pPr marL="914400" lvl="1" indent="-457200">
              <a:lnSpc>
                <a:spcPct val="150000"/>
              </a:lnSpc>
              <a:buClrTx/>
              <a:buSzPct val="120000"/>
              <a:buFont typeface="+mj-lt"/>
              <a:buAutoNum type="arabicPeriod"/>
            </a:pPr>
            <a:endParaRPr lang="en" altLang="zh-CN"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3" name="表格 4">
            <a:extLst>
              <a:ext uri="{FF2B5EF4-FFF2-40B4-BE49-F238E27FC236}">
                <a16:creationId xmlns:a16="http://schemas.microsoft.com/office/drawing/2014/main" id="{D76D811C-5EA3-CF4D-8140-C42329132DF2}"/>
              </a:ext>
            </a:extLst>
          </p:cNvPr>
          <p:cNvGraphicFramePr>
            <a:graphicFrameLocks noGrp="1"/>
          </p:cNvGraphicFramePr>
          <p:nvPr>
            <p:extLst>
              <p:ext uri="{D42A27DB-BD31-4B8C-83A1-F6EECF244321}">
                <p14:modId xmlns:p14="http://schemas.microsoft.com/office/powerpoint/2010/main" val="2143771497"/>
              </p:ext>
            </p:extLst>
          </p:nvPr>
        </p:nvGraphicFramePr>
        <p:xfrm>
          <a:off x="711416" y="1216655"/>
          <a:ext cx="10983913" cy="4450080"/>
        </p:xfrm>
        <a:graphic>
          <a:graphicData uri="http://schemas.openxmlformats.org/drawingml/2006/table">
            <a:tbl>
              <a:tblPr firstRow="1" bandRow="1">
                <a:tableStyleId>{5C22544A-7EE6-4342-B048-85BDC9FD1C3A}</a:tableStyleId>
              </a:tblPr>
              <a:tblGrid>
                <a:gridCol w="1173477">
                  <a:extLst>
                    <a:ext uri="{9D8B030D-6E8A-4147-A177-3AD203B41FA5}">
                      <a16:colId xmlns:a16="http://schemas.microsoft.com/office/drawing/2014/main" val="186355458"/>
                    </a:ext>
                  </a:extLst>
                </a:gridCol>
                <a:gridCol w="766449">
                  <a:extLst>
                    <a:ext uri="{9D8B030D-6E8A-4147-A177-3AD203B41FA5}">
                      <a16:colId xmlns:a16="http://schemas.microsoft.com/office/drawing/2014/main" val="48412721"/>
                    </a:ext>
                  </a:extLst>
                </a:gridCol>
                <a:gridCol w="3900488">
                  <a:extLst>
                    <a:ext uri="{9D8B030D-6E8A-4147-A177-3AD203B41FA5}">
                      <a16:colId xmlns:a16="http://schemas.microsoft.com/office/drawing/2014/main" val="865959060"/>
                    </a:ext>
                  </a:extLst>
                </a:gridCol>
                <a:gridCol w="5143499">
                  <a:extLst>
                    <a:ext uri="{9D8B030D-6E8A-4147-A177-3AD203B41FA5}">
                      <a16:colId xmlns:a16="http://schemas.microsoft.com/office/drawing/2014/main" val="292286062"/>
                    </a:ext>
                  </a:extLst>
                </a:gridCol>
              </a:tblGrid>
              <a:tr h="370840">
                <a:tc>
                  <a:txBody>
                    <a:bodyPr/>
                    <a:lstStyle/>
                    <a:p>
                      <a:pPr algn="ctr"/>
                      <a:r>
                        <a:rPr lang="en-US" altLang="zh-CN" dirty="0" err="1"/>
                        <a:t>idx</a:t>
                      </a:r>
                      <a:endParaRPr lang="zh-CN" altLang="en-US" dirty="0"/>
                    </a:p>
                  </a:txBody>
                  <a:tcPr/>
                </a:tc>
                <a:tc>
                  <a:txBody>
                    <a:bodyPr/>
                    <a:lstStyle/>
                    <a:p>
                      <a:pPr algn="ctr"/>
                      <a:r>
                        <a:rPr lang="zh-CN" altLang="en-US" dirty="0"/>
                        <a:t>阶段</a:t>
                      </a:r>
                    </a:p>
                  </a:txBody>
                  <a:tcPr/>
                </a:tc>
                <a:tc>
                  <a:txBody>
                    <a:bodyPr/>
                    <a:lstStyle/>
                    <a:p>
                      <a:pPr algn="ctr"/>
                      <a:r>
                        <a:rPr lang="zh-CN" altLang="en-US" dirty="0"/>
                        <a:t>插件名</a:t>
                      </a:r>
                    </a:p>
                  </a:txBody>
                  <a:tcPr/>
                </a:tc>
                <a:tc>
                  <a:txBody>
                    <a:bodyPr/>
                    <a:lstStyle/>
                    <a:p>
                      <a:pPr algn="ctr"/>
                      <a:r>
                        <a:rPr lang="zh-CN" altLang="en-US" dirty="0"/>
                        <a:t>主要功能</a:t>
                      </a:r>
                    </a:p>
                  </a:txBody>
                  <a:tcPr/>
                </a:tc>
                <a:extLst>
                  <a:ext uri="{0D108BD9-81ED-4DB2-BD59-A6C34878D82A}">
                    <a16:rowId xmlns:a16="http://schemas.microsoft.com/office/drawing/2014/main" val="3566910666"/>
                  </a:ext>
                </a:extLst>
              </a:tr>
              <a:tr h="370840">
                <a:tc>
                  <a:txBody>
                    <a:bodyPr/>
                    <a:lstStyle/>
                    <a:p>
                      <a:pPr algn="ctr"/>
                      <a:r>
                        <a:rPr lang="en-US" altLang="zh-CN" dirty="0"/>
                        <a:t>14</a:t>
                      </a:r>
                      <a:endParaRPr lang="zh-CN" altLang="en-US" dirty="0"/>
                    </a:p>
                  </a:txBody>
                  <a:tcPr/>
                </a:tc>
                <a:tc rowSpan="2">
                  <a:txBody>
                    <a:bodyPr/>
                    <a:lstStyle/>
                    <a:p>
                      <a:pPr algn="ctr"/>
                      <a:r>
                        <a:rPr lang="zh-CN" altLang="en-US" dirty="0"/>
                        <a:t>等待返回</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a:solidFill>
                            <a:schemeClr val="dk1"/>
                          </a:solidFill>
                          <a:effectLst/>
                          <a:latin typeface="+mn-lt"/>
                          <a:ea typeface="+mn-ea"/>
                          <a:cs typeface="+mn-cs"/>
                        </a:rPr>
                        <a:t>set_richq_v5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检查广告丰富度</a:t>
                      </a:r>
                    </a:p>
                  </a:txBody>
                  <a:tcPr/>
                </a:tc>
                <a:extLst>
                  <a:ext uri="{0D108BD9-81ED-4DB2-BD59-A6C34878D82A}">
                    <a16:rowId xmlns:a16="http://schemas.microsoft.com/office/drawing/2014/main" val="3493158517"/>
                  </a:ext>
                </a:extLst>
              </a:tr>
              <a:tr h="370840">
                <a:tc>
                  <a:txBody>
                    <a:bodyPr/>
                    <a:lstStyle/>
                    <a:p>
                      <a:pPr algn="ctr"/>
                      <a:r>
                        <a:rPr lang="en-US" altLang="zh-CN" dirty="0"/>
                        <a:t>15</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set_status</a:t>
                      </a:r>
                      <a:endParaRPr lang="en" altLang="zh-CN"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初始化参数，填充各种系数及预估值的默认值</a:t>
                      </a:r>
                    </a:p>
                  </a:txBody>
                  <a:tcPr/>
                </a:tc>
                <a:extLst>
                  <a:ext uri="{0D108BD9-81ED-4DB2-BD59-A6C34878D82A}">
                    <a16:rowId xmlns:a16="http://schemas.microsoft.com/office/drawing/2014/main" val="1012970654"/>
                  </a:ext>
                </a:extLst>
              </a:tr>
              <a:tr h="370840">
                <a:tc>
                  <a:txBody>
                    <a:bodyPr/>
                    <a:lstStyle/>
                    <a:p>
                      <a:pPr algn="ctr"/>
                      <a:r>
                        <a:rPr lang="en-US" altLang="zh-CN" dirty="0"/>
                        <a:t>16</a:t>
                      </a:r>
                      <a:endParaRPr lang="zh-CN" altLang="en-US" dirty="0"/>
                    </a:p>
                  </a:txBody>
                  <a:tcPr/>
                </a:tc>
                <a:tc rowSpan="9">
                  <a:txBody>
                    <a:bodyPr/>
                    <a:lstStyle/>
                    <a:p>
                      <a:pPr algn="ctr"/>
                      <a:r>
                        <a:rPr lang="zh-CN" altLang="en-US" dirty="0"/>
                        <a:t>观星返回</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recv_customercenter_async</a:t>
                      </a:r>
                      <a:r>
                        <a:rPr lang="en" altLang="zh-CN" sz="1800" b="0" kern="1200" dirty="0">
                          <a:solidFill>
                            <a:schemeClr val="dk1"/>
                          </a:solidFill>
                          <a:effectLst/>
                          <a:latin typeface="+mn-lt"/>
                          <a:ea typeface="+mn-ea"/>
                          <a:cs typeface="+mn-cs"/>
                        </a:rPr>
                        <a:t> </a:t>
                      </a:r>
                    </a:p>
                  </a:txBody>
                  <a:tcPr/>
                </a:tc>
                <a:tc>
                  <a:txBody>
                    <a:bodyPr/>
                    <a:lstStyle/>
                    <a:p>
                      <a:r>
                        <a:rPr lang="zh-CN" altLang="en-US" dirty="0"/>
                        <a:t>接收客户中心返回</a:t>
                      </a:r>
                    </a:p>
                  </a:txBody>
                  <a:tcPr/>
                </a:tc>
                <a:extLst>
                  <a:ext uri="{0D108BD9-81ED-4DB2-BD59-A6C34878D82A}">
                    <a16:rowId xmlns:a16="http://schemas.microsoft.com/office/drawing/2014/main" val="1333846493"/>
                  </a:ext>
                </a:extLst>
              </a:tr>
              <a:tr h="370840">
                <a:tc>
                  <a:txBody>
                    <a:bodyPr/>
                    <a:lstStyle/>
                    <a:p>
                      <a:pPr algn="ctr"/>
                      <a:r>
                        <a:rPr lang="en-US" altLang="zh-CN" dirty="0"/>
                        <a:t>17</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recv_smallapp_judge_async</a:t>
                      </a:r>
                      <a:endParaRPr lang="en" altLang="zh-CN" sz="1800" b="0" kern="1200" dirty="0">
                        <a:solidFill>
                          <a:schemeClr val="dk1"/>
                        </a:solidFill>
                        <a:effectLst/>
                        <a:latin typeface="+mn-lt"/>
                        <a:ea typeface="+mn-ea"/>
                        <a:cs typeface="+mn-cs"/>
                      </a:endParaRPr>
                    </a:p>
                  </a:txBody>
                  <a:tcPr/>
                </a:tc>
                <a:tc>
                  <a:txBody>
                    <a:bodyPr/>
                    <a:lstStyle/>
                    <a:p>
                      <a:r>
                        <a:rPr lang="zh-CN" altLang="en-US" dirty="0"/>
                        <a:t>接收</a:t>
                      </a:r>
                      <a:r>
                        <a:rPr lang="en-US" altLang="zh-CN" dirty="0" err="1"/>
                        <a:t>smallapp_judge</a:t>
                      </a:r>
                      <a:r>
                        <a:rPr lang="zh-CN" altLang="en-US" dirty="0"/>
                        <a:t>返回</a:t>
                      </a:r>
                    </a:p>
                  </a:txBody>
                  <a:tcPr/>
                </a:tc>
                <a:extLst>
                  <a:ext uri="{0D108BD9-81ED-4DB2-BD59-A6C34878D82A}">
                    <a16:rowId xmlns:a16="http://schemas.microsoft.com/office/drawing/2014/main" val="801496694"/>
                  </a:ext>
                </a:extLst>
              </a:tr>
              <a:tr h="370840">
                <a:tc>
                  <a:txBody>
                    <a:bodyPr/>
                    <a:lstStyle/>
                    <a:p>
                      <a:pPr algn="ctr"/>
                      <a:r>
                        <a:rPr lang="en-US" altLang="zh-CN" dirty="0"/>
                        <a:t>18</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recv_predictor_async_new</a:t>
                      </a:r>
                      <a:endParaRPr lang="en" altLang="zh-CN" sz="1800" b="0" kern="1200" dirty="0">
                        <a:solidFill>
                          <a:schemeClr val="dk1"/>
                        </a:solidFill>
                        <a:effectLst/>
                        <a:latin typeface="+mn-lt"/>
                        <a:ea typeface="+mn-ea"/>
                        <a:cs typeface="+mn-cs"/>
                      </a:endParaRPr>
                    </a:p>
                  </a:txBody>
                  <a:tcPr/>
                </a:tc>
                <a:tc>
                  <a:txBody>
                    <a:bodyPr/>
                    <a:lstStyle/>
                    <a:p>
                      <a:r>
                        <a:rPr lang="zh-CN" altLang="en-US" dirty="0"/>
                        <a:t>接收观星返回</a:t>
                      </a:r>
                    </a:p>
                  </a:txBody>
                  <a:tcPr/>
                </a:tc>
                <a:extLst>
                  <a:ext uri="{0D108BD9-81ED-4DB2-BD59-A6C34878D82A}">
                    <a16:rowId xmlns:a16="http://schemas.microsoft.com/office/drawing/2014/main" val="756154169"/>
                  </a:ext>
                </a:extLst>
              </a:tr>
              <a:tr h="370840">
                <a:tc>
                  <a:txBody>
                    <a:bodyPr/>
                    <a:lstStyle/>
                    <a:p>
                      <a:pPr algn="ctr"/>
                      <a:r>
                        <a:rPr lang="en-US" altLang="zh-CN" dirty="0"/>
                        <a:t>19</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set_status_new</a:t>
                      </a:r>
                      <a:endParaRPr lang="en" altLang="zh-CN" sz="1800" b="0" kern="1200" dirty="0">
                        <a:solidFill>
                          <a:schemeClr val="dk1"/>
                        </a:solidFill>
                        <a:effectLst/>
                        <a:latin typeface="+mn-lt"/>
                        <a:ea typeface="+mn-ea"/>
                        <a:cs typeface="+mn-cs"/>
                      </a:endParaRPr>
                    </a:p>
                  </a:txBody>
                  <a:tcPr/>
                </a:tc>
                <a:tc>
                  <a:txBody>
                    <a:bodyPr/>
                    <a:lstStyle/>
                    <a:p>
                      <a:r>
                        <a:rPr lang="zh-CN" altLang="en-US" dirty="0"/>
                        <a:t>在观星返回后，初始化参数，如</a:t>
                      </a:r>
                      <a:r>
                        <a:rPr lang="en-US" altLang="zh-CN" dirty="0"/>
                        <a:t>q</a:t>
                      </a:r>
                      <a:r>
                        <a:rPr lang="zh-CN" altLang="en-US" dirty="0"/>
                        <a:t>值、阈值等</a:t>
                      </a:r>
                    </a:p>
                  </a:txBody>
                  <a:tcPr/>
                </a:tc>
                <a:extLst>
                  <a:ext uri="{0D108BD9-81ED-4DB2-BD59-A6C34878D82A}">
                    <a16:rowId xmlns:a16="http://schemas.microsoft.com/office/drawing/2014/main" val="2979948024"/>
                  </a:ext>
                </a:extLst>
              </a:tr>
              <a:tr h="370840">
                <a:tc>
                  <a:txBody>
                    <a:bodyPr/>
                    <a:lstStyle/>
                    <a:p>
                      <a:pPr algn="ctr"/>
                      <a:r>
                        <a:rPr lang="en-US" altLang="zh-CN" dirty="0"/>
                        <a:t>20</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process_positionq_after_predictor</a:t>
                      </a:r>
                      <a:endParaRPr lang="en" altLang="zh-CN"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已关闭，填充</a:t>
                      </a:r>
                      <a:r>
                        <a:rPr lang="en" altLang="zh-CN" sz="1800" b="0" kern="1200" dirty="0" err="1">
                          <a:solidFill>
                            <a:schemeClr val="dk1"/>
                          </a:solidFill>
                          <a:effectLst/>
                          <a:latin typeface="+mn-lt"/>
                          <a:ea typeface="+mn-ea"/>
                          <a:cs typeface="+mn-cs"/>
                        </a:rPr>
                        <a:t>positionq_rank_pos_map</a:t>
                      </a:r>
                      <a:r>
                        <a:rPr lang="zh-CN" altLang="en-US" sz="1800" b="0" kern="1200" dirty="0">
                          <a:solidFill>
                            <a:schemeClr val="dk1"/>
                          </a:solidFill>
                          <a:effectLst/>
                          <a:latin typeface="+mn-lt"/>
                          <a:ea typeface="+mn-ea"/>
                          <a:cs typeface="+mn-cs"/>
                        </a:rPr>
                        <a:t>数据</a:t>
                      </a:r>
                      <a:endParaRPr lang="en" altLang="zh-CN"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230865323"/>
                  </a:ext>
                </a:extLst>
              </a:tr>
              <a:tr h="370840">
                <a:tc>
                  <a:txBody>
                    <a:bodyPr/>
                    <a:lstStyle/>
                    <a:p>
                      <a:pPr algn="ctr"/>
                      <a:r>
                        <a:rPr lang="en-US" altLang="zh-CN" dirty="0"/>
                        <a:t>21</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ocpx_process_post_predictor</a:t>
                      </a:r>
                      <a:endParaRPr lang="en" altLang="zh-CN" sz="1800" b="0" kern="1200" dirty="0">
                        <a:solidFill>
                          <a:schemeClr val="dk1"/>
                        </a:solidFill>
                        <a:effectLst/>
                        <a:latin typeface="+mn-lt"/>
                        <a:ea typeface="+mn-ea"/>
                        <a:cs typeface="+mn-cs"/>
                      </a:endParaRPr>
                    </a:p>
                  </a:txBody>
                  <a:tcPr/>
                </a:tc>
                <a:tc>
                  <a:txBody>
                    <a:bodyPr/>
                    <a:lstStyle/>
                    <a:p>
                      <a:r>
                        <a:rPr lang="zh-CN" altLang="en-US" dirty="0"/>
                        <a:t>初始化</a:t>
                      </a:r>
                      <a:r>
                        <a:rPr lang="en-US" altLang="zh-CN" dirty="0" err="1"/>
                        <a:t>ocpx</a:t>
                      </a:r>
                      <a:r>
                        <a:rPr lang="zh-CN" altLang="en-US" dirty="0"/>
                        <a:t>参数</a:t>
                      </a:r>
                    </a:p>
                  </a:txBody>
                  <a:tcPr/>
                </a:tc>
                <a:extLst>
                  <a:ext uri="{0D108BD9-81ED-4DB2-BD59-A6C34878D82A}">
                    <a16:rowId xmlns:a16="http://schemas.microsoft.com/office/drawing/2014/main" val="1395768120"/>
                  </a:ext>
                </a:extLst>
              </a:tr>
              <a:tr h="370840">
                <a:tc>
                  <a:txBody>
                    <a:bodyPr/>
                    <a:lstStyle/>
                    <a:p>
                      <a:pPr algn="ctr"/>
                      <a:r>
                        <a:rPr lang="en-US" altLang="zh-CN" dirty="0"/>
                        <a:t>22</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a:solidFill>
                            <a:schemeClr val="dk1"/>
                          </a:solidFill>
                          <a:effectLst/>
                          <a:latin typeface="+mn-lt"/>
                          <a:ea typeface="+mn-ea"/>
                          <a:cs typeface="+mn-cs"/>
                        </a:rPr>
                        <a:t>richq_control_v7</a:t>
                      </a:r>
                    </a:p>
                  </a:txBody>
                  <a:tcPr/>
                </a:tc>
                <a:tc>
                  <a:txBody>
                    <a:bodyPr/>
                    <a:lstStyle/>
                    <a:p>
                      <a:r>
                        <a:rPr lang="zh-CN" altLang="en-US" dirty="0"/>
                        <a:t>过滤导致广告丰富度下降的广告</a:t>
                      </a:r>
                    </a:p>
                  </a:txBody>
                  <a:tcPr/>
                </a:tc>
                <a:extLst>
                  <a:ext uri="{0D108BD9-81ED-4DB2-BD59-A6C34878D82A}">
                    <a16:rowId xmlns:a16="http://schemas.microsoft.com/office/drawing/2014/main" val="3482192535"/>
                  </a:ext>
                </a:extLst>
              </a:tr>
              <a:tr h="370840">
                <a:tc>
                  <a:txBody>
                    <a:bodyPr/>
                    <a:lstStyle/>
                    <a:p>
                      <a:pPr algn="ctr"/>
                      <a:r>
                        <a:rPr lang="en-US" altLang="zh-CN" dirty="0"/>
                        <a:t>23</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process_imageq</a:t>
                      </a:r>
                      <a:endParaRPr lang="en" altLang="zh-CN" sz="1800" b="0" kern="1200" dirty="0">
                        <a:solidFill>
                          <a:schemeClr val="dk1"/>
                        </a:solidFill>
                        <a:effectLst/>
                        <a:latin typeface="+mn-lt"/>
                        <a:ea typeface="+mn-ea"/>
                        <a:cs typeface="+mn-cs"/>
                      </a:endParaRPr>
                    </a:p>
                  </a:txBody>
                  <a:tcPr/>
                </a:tc>
                <a:tc>
                  <a:txBody>
                    <a:bodyPr/>
                    <a:lstStyle/>
                    <a:p>
                      <a:r>
                        <a:rPr lang="zh-CN" altLang="en-US" dirty="0"/>
                        <a:t>已关闭</a:t>
                      </a:r>
                    </a:p>
                  </a:txBody>
                  <a:tcPr/>
                </a:tc>
                <a:extLst>
                  <a:ext uri="{0D108BD9-81ED-4DB2-BD59-A6C34878D82A}">
                    <a16:rowId xmlns:a16="http://schemas.microsoft.com/office/drawing/2014/main" val="1815848825"/>
                  </a:ext>
                </a:extLst>
              </a:tr>
              <a:tr h="370840">
                <a:tc>
                  <a:txBody>
                    <a:bodyPr/>
                    <a:lstStyle/>
                    <a:p>
                      <a:pPr algn="ctr"/>
                      <a:r>
                        <a:rPr lang="en-US" altLang="zh-CN" dirty="0"/>
                        <a:t>24</a:t>
                      </a:r>
                      <a:endParaRPr lang="zh-CN" altLang="en-US" dirty="0"/>
                    </a:p>
                  </a:txBody>
                  <a:tcPr/>
                </a:tc>
                <a:tc vMerge="1">
                  <a:txBody>
                    <a:bodyPr/>
                    <a:lstStyle/>
                    <a:p>
                      <a:pPr algn="ct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q_calibration</a:t>
                      </a:r>
                      <a:endParaRPr lang="en" altLang="zh-CN" sz="1800" b="0" kern="1200" dirty="0">
                        <a:solidFill>
                          <a:schemeClr val="dk1"/>
                        </a:solidFill>
                        <a:effectLst/>
                        <a:latin typeface="+mn-lt"/>
                        <a:ea typeface="+mn-ea"/>
                        <a:cs typeface="+mn-cs"/>
                      </a:endParaRPr>
                    </a:p>
                  </a:txBody>
                  <a:tcPr/>
                </a:tc>
                <a:tc>
                  <a:txBody>
                    <a:bodyPr/>
                    <a:lstStyle/>
                    <a:p>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对</a:t>
                      </a:r>
                      <a:r>
                        <a:rPr lang="en" altLang="zh-CN" sz="1800" b="0" i="0" kern="1200" baseline="0" dirty="0">
                          <a:solidFill>
                            <a:schemeClr val="tx1"/>
                          </a:solidFill>
                          <a:effectLst/>
                          <a:latin typeface="Arial Unicode MS" panose="020B0604020202020204" pitchFamily="34" charset="-128"/>
                          <a:ea typeface="微软雅黑" panose="020B0503020204020204" pitchFamily="34" charset="-122"/>
                          <a:cs typeface="+mn-cs"/>
                        </a:rPr>
                        <a:t>k12</a:t>
                      </a: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的</a:t>
                      </a: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 sz="18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roiq</a:t>
                      </a: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进行校准</a:t>
                      </a:r>
                      <a:endParaRPr lang="zh-CN" altLang="en-US" dirty="0"/>
                    </a:p>
                  </a:txBody>
                  <a:tcPr/>
                </a:tc>
                <a:extLst>
                  <a:ext uri="{0D108BD9-81ED-4DB2-BD59-A6C34878D82A}">
                    <a16:rowId xmlns:a16="http://schemas.microsoft.com/office/drawing/2014/main" val="2257117180"/>
                  </a:ext>
                </a:extLst>
              </a:tr>
            </a:tbl>
          </a:graphicData>
        </a:graphic>
      </p:graphicFrame>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353877046"/>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-prepare</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406746" cy="5830816"/>
          </a:xfrm>
        </p:spPr>
        <p:txBody>
          <a:bodyPr/>
          <a:lstStyle/>
          <a:p>
            <a:pPr lvl="1">
              <a:lnSpc>
                <a:spcPct val="150000"/>
              </a:lnSpc>
              <a:buClrTx/>
              <a:buSzPct val="120000"/>
            </a:pPr>
            <a:r>
              <a:rPr kumimoji="1" lang="zh-CN" altLang="en-US" dirty="0">
                <a:latin typeface="+mn-lt"/>
                <a:ea typeface="+mj-ea"/>
              </a:rPr>
              <a:t>主要功能：</a:t>
            </a:r>
            <a:r>
              <a:rPr lang="zh-CN" altLang="en-US" dirty="0"/>
              <a:t>完成</a:t>
            </a:r>
            <a:r>
              <a:rPr lang="en" altLang="zh-CN" dirty="0" err="1"/>
              <a:t>src</a:t>
            </a:r>
            <a:r>
              <a:rPr lang="en-US" altLang="zh-CN" dirty="0"/>
              <a:t>_id</a:t>
            </a:r>
            <a:r>
              <a:rPr lang="zh-CN" altLang="en-US" dirty="0"/>
              <a:t>级别的数据准备，如</a:t>
            </a:r>
            <a:r>
              <a:rPr lang="en-US" altLang="zh-CN" dirty="0"/>
              <a:t>Q</a:t>
            </a:r>
            <a:r>
              <a:rPr lang="zh-CN" altLang="en-US" dirty="0"/>
              <a:t>值调整等</a:t>
            </a:r>
            <a:endParaRPr lang="en-US" altLang="zh-CN" dirty="0">
              <a:latin typeface="+mn-lt"/>
              <a:ea typeface="+mj-ea"/>
            </a:endParaRPr>
          </a:p>
          <a:p>
            <a:pPr lvl="1">
              <a:lnSpc>
                <a:spcPct val="150000"/>
              </a:lnSpc>
              <a:buClrTx/>
              <a:buSzPct val="120000"/>
            </a:pPr>
            <a:endParaRPr lang="en-US" altLang="zh-CN" dirty="0">
              <a:latin typeface="+mn-lt"/>
              <a:ea typeface="+mj-ea"/>
            </a:endParaRPr>
          </a:p>
          <a:p>
            <a:pPr lvl="1">
              <a:lnSpc>
                <a:spcPct val="150000"/>
              </a:lnSpc>
              <a:buClrTx/>
              <a:buSzPct val="120000"/>
            </a:pPr>
            <a:r>
              <a:rPr lang="en" altLang="zh-CN" dirty="0"/>
              <a:t>	</a:t>
            </a:r>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en" altLang="zh-CN" dirty="0"/>
          </a:p>
          <a:p>
            <a:pPr marL="914400" lvl="1" indent="-457200">
              <a:lnSpc>
                <a:spcPct val="150000"/>
              </a:lnSpc>
              <a:buClrTx/>
              <a:buSzPct val="120000"/>
              <a:buFont typeface="+mj-lt"/>
              <a:buAutoNum type="arabicPeriod"/>
            </a:pPr>
            <a:endParaRPr lang="en" altLang="zh-CN" dirty="0"/>
          </a:p>
          <a:p>
            <a:pPr lvl="1">
              <a:lnSpc>
                <a:spcPct val="150000"/>
              </a:lnSpc>
              <a:buClrTx/>
              <a:buSzPct val="120000"/>
            </a:pPr>
            <a:r>
              <a:rPr lang="en-US" altLang="zh-CN" sz="1800" dirty="0"/>
              <a:t>step1</a:t>
            </a:r>
            <a:r>
              <a:rPr lang="zh-CN" altLang="en-US" sz="1800" dirty="0"/>
              <a:t>：根据 </a:t>
            </a:r>
            <a:r>
              <a:rPr lang="en-US" altLang="zh-CN" sz="1800" dirty="0" err="1"/>
              <a:t>transfer_ratio</a:t>
            </a:r>
            <a:r>
              <a:rPr lang="zh-CN" altLang="en-US" sz="1800" dirty="0"/>
              <a:t> 调整 </a:t>
            </a:r>
            <a:r>
              <a:rPr lang="en-US" altLang="zh-CN" sz="1800" dirty="0" err="1"/>
              <a:t>ctrq</a:t>
            </a:r>
            <a:r>
              <a:rPr lang="zh-CN" altLang="en-US" sz="1800" dirty="0"/>
              <a:t>，当 </a:t>
            </a:r>
            <a:r>
              <a:rPr lang="en-US" altLang="zh-CN" sz="1800" dirty="0" err="1"/>
              <a:t>transferRatio</a:t>
            </a:r>
            <a:r>
              <a:rPr lang="zh-CN" altLang="en-US" sz="1800" dirty="0"/>
              <a:t> 为</a:t>
            </a:r>
            <a:r>
              <a:rPr lang="en-US" altLang="zh-CN" sz="1800" dirty="0"/>
              <a:t>1</a:t>
            </a:r>
            <a:r>
              <a:rPr lang="zh-CN" altLang="en-US" sz="1800" dirty="0"/>
              <a:t>时，</a:t>
            </a:r>
            <a:r>
              <a:rPr lang="en-US" altLang="zh-CN" sz="1800" dirty="0" err="1"/>
              <a:t>advCtrq</a:t>
            </a:r>
            <a:r>
              <a:rPr lang="zh-CN" altLang="en-US" sz="1800" dirty="0"/>
              <a:t> </a:t>
            </a:r>
            <a:r>
              <a:rPr lang="en-US" altLang="zh-CN" sz="1800" dirty="0"/>
              <a:t>=</a:t>
            </a:r>
            <a:r>
              <a:rPr lang="zh-CN" altLang="en-US" sz="1800" dirty="0"/>
              <a:t> </a:t>
            </a:r>
            <a:r>
              <a:rPr lang="en-US" altLang="zh-CN" sz="1800" dirty="0" err="1"/>
              <a:t>originCtrq</a:t>
            </a:r>
            <a:r>
              <a:rPr lang="zh-CN" altLang="en-US" sz="1800" dirty="0"/>
              <a:t>，当 </a:t>
            </a:r>
            <a:r>
              <a:rPr lang="en-US" altLang="zh-CN" sz="1800" dirty="0" err="1"/>
              <a:t>transferRatio</a:t>
            </a:r>
            <a:r>
              <a:rPr lang="zh-CN" altLang="en-US" sz="1800" dirty="0"/>
              <a:t> 为</a:t>
            </a:r>
            <a:r>
              <a:rPr lang="en-US" altLang="zh-CN" sz="1800" dirty="0"/>
              <a:t>0</a:t>
            </a:r>
            <a:r>
              <a:rPr lang="zh-CN" altLang="en-US" sz="1800" dirty="0"/>
              <a:t>时，</a:t>
            </a:r>
            <a:endParaRPr lang="en-US" altLang="zh-CN" sz="1800" dirty="0"/>
          </a:p>
          <a:p>
            <a:pPr lvl="1">
              <a:lnSpc>
                <a:spcPct val="150000"/>
              </a:lnSpc>
              <a:buClrTx/>
              <a:buSzPct val="120000"/>
            </a:pPr>
            <a:r>
              <a:rPr lang="en-US" altLang="zh-CN" sz="1800" dirty="0" err="1"/>
              <a:t>advCtrq</a:t>
            </a:r>
            <a:r>
              <a:rPr lang="zh-CN" altLang="en-US" sz="1800" dirty="0"/>
              <a:t> </a:t>
            </a:r>
            <a:r>
              <a:rPr lang="en-US" altLang="zh-CN" sz="1800" dirty="0"/>
              <a:t>=</a:t>
            </a:r>
            <a:r>
              <a:rPr lang="zh-CN" altLang="en-US" sz="1800" dirty="0"/>
              <a:t> </a:t>
            </a:r>
            <a:r>
              <a:rPr lang="en-US" altLang="zh-CN" sz="1800" dirty="0" err="1"/>
              <a:t>qFactor</a:t>
            </a:r>
            <a:endParaRPr lang="en-US" altLang="zh-CN" sz="1800" dirty="0"/>
          </a:p>
          <a:p>
            <a:pPr marL="914400" lvl="1" indent="-457200">
              <a:lnSpc>
                <a:spcPct val="150000"/>
              </a:lnSpc>
              <a:buClrTx/>
              <a:buSzPct val="120000"/>
              <a:buFont typeface="+mj-lt"/>
              <a:buAutoNum type="arabicPeriod"/>
            </a:pPr>
            <a:endParaRPr lang="zh-CN" altLang="en-US" sz="1800" kern="1200" dirty="0">
              <a:cs typeface="+mn-cs"/>
            </a:endParaRPr>
          </a:p>
          <a:p>
            <a:pPr lvl="1">
              <a:lnSpc>
                <a:spcPct val="150000"/>
              </a:lnSpc>
              <a:buClrTx/>
              <a:buSzPct val="120000"/>
            </a:pPr>
            <a:endParaRPr lang="en-US" altLang="zh-CN" sz="1800" dirty="0">
              <a:latin typeface="+mn-lt"/>
              <a:ea typeface="+mj-ea"/>
            </a:endParaRPr>
          </a:p>
          <a:p>
            <a:pPr lvl="1">
              <a:lnSpc>
                <a:spcPct val="150000"/>
              </a:lnSpc>
              <a:buClrTx/>
              <a:buSzPct val="120000"/>
            </a:pPr>
            <a:endParaRPr lang="en-US" altLang="zh-CN" sz="1800" dirty="0">
              <a:latin typeface="+mn-lt"/>
              <a:ea typeface="+mj-ea"/>
            </a:endParaRPr>
          </a:p>
          <a:p>
            <a:pPr lvl="1">
              <a:lnSpc>
                <a:spcPct val="150000"/>
              </a:lnSpc>
              <a:buClrTx/>
              <a:buSzPct val="120000"/>
            </a:pPr>
            <a:endParaRPr lang="en-US" altLang="zh-CN" sz="1800"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6" name="表格 3">
            <a:extLst>
              <a:ext uri="{FF2B5EF4-FFF2-40B4-BE49-F238E27FC236}">
                <a16:creationId xmlns:a16="http://schemas.microsoft.com/office/drawing/2014/main" id="{2106E1DC-21BB-5243-8595-5DE9F41D3112}"/>
              </a:ext>
            </a:extLst>
          </p:cNvPr>
          <p:cNvGraphicFramePr>
            <a:graphicFrameLocks noGrp="1"/>
          </p:cNvGraphicFramePr>
          <p:nvPr>
            <p:extLst>
              <p:ext uri="{D42A27DB-BD31-4B8C-83A1-F6EECF244321}">
                <p14:modId xmlns:p14="http://schemas.microsoft.com/office/powerpoint/2010/main" val="1660365008"/>
              </p:ext>
            </p:extLst>
          </p:nvPr>
        </p:nvGraphicFramePr>
        <p:xfrm>
          <a:off x="846137" y="1705504"/>
          <a:ext cx="10855327" cy="1747520"/>
        </p:xfrm>
        <a:graphic>
          <a:graphicData uri="http://schemas.openxmlformats.org/drawingml/2006/table">
            <a:tbl>
              <a:tblPr firstRow="1" bandRow="1">
                <a:tableStyleId>{5C22544A-7EE6-4342-B048-85BDC9FD1C3A}</a:tableStyleId>
              </a:tblPr>
              <a:tblGrid>
                <a:gridCol w="591369">
                  <a:extLst>
                    <a:ext uri="{9D8B030D-6E8A-4147-A177-3AD203B41FA5}">
                      <a16:colId xmlns:a16="http://schemas.microsoft.com/office/drawing/2014/main" val="1404024176"/>
                    </a:ext>
                  </a:extLst>
                </a:gridCol>
                <a:gridCol w="3355757">
                  <a:extLst>
                    <a:ext uri="{9D8B030D-6E8A-4147-A177-3AD203B41FA5}">
                      <a16:colId xmlns:a16="http://schemas.microsoft.com/office/drawing/2014/main" val="2751353782"/>
                    </a:ext>
                  </a:extLst>
                </a:gridCol>
                <a:gridCol w="6908201">
                  <a:extLst>
                    <a:ext uri="{9D8B030D-6E8A-4147-A177-3AD203B41FA5}">
                      <a16:colId xmlns:a16="http://schemas.microsoft.com/office/drawing/2014/main" val="2319417844"/>
                    </a:ext>
                  </a:extLst>
                </a:gridCol>
              </a:tblGrid>
              <a:tr h="370840">
                <a:tc>
                  <a:txBody>
                    <a:bodyPr/>
                    <a:lstStyle/>
                    <a:p>
                      <a:r>
                        <a:rPr lang="en-US" altLang="zh-CN" dirty="0" err="1"/>
                        <a:t>idx</a:t>
                      </a:r>
                      <a:endParaRPr lang="zh-CN" altLang="en-US" dirty="0"/>
                    </a:p>
                  </a:txBody>
                  <a:tcPr anchor="ctr" anchorCtr="1"/>
                </a:tc>
                <a:tc>
                  <a:txBody>
                    <a:bodyPr/>
                    <a:lstStyle/>
                    <a:p>
                      <a:r>
                        <a:rPr lang="zh-CN" altLang="en-US" dirty="0"/>
                        <a:t>插件名</a:t>
                      </a:r>
                    </a:p>
                  </a:txBody>
                  <a:tcPr anchor="ctr" anchorCtr="1"/>
                </a:tc>
                <a:tc>
                  <a:txBody>
                    <a:bodyPr/>
                    <a:lstStyle/>
                    <a:p>
                      <a:r>
                        <a:rPr lang="zh-CN" altLang="en-US" dirty="0"/>
                        <a:t>主要功能</a:t>
                      </a:r>
                    </a:p>
                  </a:txBody>
                  <a:tcPr anchor="ctr" anchorCtr="1"/>
                </a:tc>
                <a:extLst>
                  <a:ext uri="{0D108BD9-81ED-4DB2-BD59-A6C34878D82A}">
                    <a16:rowId xmlns:a16="http://schemas.microsoft.com/office/drawing/2014/main" val="2938704443"/>
                  </a:ext>
                </a:extLst>
              </a:tr>
              <a:tr h="370840">
                <a:tc>
                  <a:txBody>
                    <a:bodyPr/>
                    <a:lstStyle/>
                    <a:p>
                      <a:r>
                        <a:rPr lang="en-US" altLang="zh-CN" dirty="0"/>
                        <a:t>1</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dk1"/>
                          </a:solidFill>
                          <a:latin typeface="+mn-lt"/>
                          <a:ea typeface="+mj-ea"/>
                          <a:cs typeface="+mn-cs"/>
                        </a:rPr>
                        <a:t>set_status_mul_src</a:t>
                      </a:r>
                      <a:endParaRPr lang="en" altLang="zh-CN" sz="1800" b="0" kern="1200" dirty="0">
                        <a:solidFill>
                          <a:schemeClr val="dk1"/>
                        </a:solidFill>
                        <a:effectLst/>
                        <a:latin typeface="+mn-lt"/>
                        <a:ea typeface="+mj-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判断是否是明示流量，设置</a:t>
                      </a:r>
                      <a:r>
                        <a:rPr lang="en-US"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minbid</a:t>
                      </a: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，判断广告类型，设置</a:t>
                      </a:r>
                      <a:r>
                        <a:rPr lang="en-US"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bid_ratio</a:t>
                      </a:r>
                      <a:endParaRPr lang="en-US" altLang="zh-CN" sz="18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txBody>
                  <a:tcPr anchor="ctr"/>
                </a:tc>
                <a:extLst>
                  <a:ext uri="{0D108BD9-81ED-4DB2-BD59-A6C34878D82A}">
                    <a16:rowId xmlns:a16="http://schemas.microsoft.com/office/drawing/2014/main" val="3884272627"/>
                  </a:ext>
                </a:extLst>
              </a:tr>
              <a:tr h="370840">
                <a:tc>
                  <a:txBody>
                    <a:bodyPr/>
                    <a:lstStyle/>
                    <a:p>
                      <a:r>
                        <a:rPr lang="en-US" altLang="zh-CN" dirty="0"/>
                        <a:t>2</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err="1">
                          <a:latin typeface="+mn-lt"/>
                          <a:ea typeface="+mj-ea"/>
                        </a:rPr>
                        <a:t>set_ocpc_to_ocpm_mul_src</a:t>
                      </a:r>
                      <a:endParaRPr lang="en" altLang="zh-CN" sz="1800" b="0" kern="1200" dirty="0">
                        <a:solidFill>
                          <a:schemeClr val="dk1"/>
                        </a:solidFill>
                        <a:effectLst/>
                        <a:latin typeface="+mn-lt"/>
                        <a:ea typeface="+mj-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命中字典的</a:t>
                      </a: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二阶段的广告，随机将</a:t>
                      </a: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ocpc</a:t>
                      </a: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变换为</a:t>
                      </a: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ocpm</a:t>
                      </a:r>
                      <a:r>
                        <a:rPr lang="zh-CN" altLang="en" sz="18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赋值</a:t>
                      </a: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ocpm_level</a:t>
                      </a:r>
                      <a:r>
                        <a:rPr lang="en" altLang="zh-CN" sz="1800" b="0" i="0" kern="1200" baseline="0" dirty="0">
                          <a:solidFill>
                            <a:schemeClr val="tx1"/>
                          </a:solidFill>
                          <a:effectLst/>
                          <a:latin typeface="Arial Unicode MS" panose="020B0604020202020204" pitchFamily="34" charset="-128"/>
                          <a:ea typeface="微软雅黑" panose="020B0503020204020204" pitchFamily="34" charset="-122"/>
                          <a:cs typeface="+mn-cs"/>
                        </a:rPr>
                        <a:t>, </a:t>
                      </a:r>
                      <a:r>
                        <a:rPr lang="en"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charge_mode</a:t>
                      </a:r>
                      <a:endPar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txBody>
                  <a:tcPr anchor="ctr"/>
                </a:tc>
                <a:extLst>
                  <a:ext uri="{0D108BD9-81ED-4DB2-BD59-A6C34878D82A}">
                    <a16:rowId xmlns:a16="http://schemas.microsoft.com/office/drawing/2014/main" val="1119534305"/>
                  </a:ext>
                </a:extLst>
              </a:tr>
              <a:tr h="0">
                <a:tc>
                  <a:txBody>
                    <a:bodyPr/>
                    <a:lstStyle/>
                    <a:p>
                      <a:r>
                        <a:rPr lang="en-US" altLang="zh-CN" dirty="0"/>
                        <a:t>3</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err="1">
                          <a:solidFill>
                            <a:srgbClr val="FF0000"/>
                          </a:solidFill>
                          <a:latin typeface="+mn-lt"/>
                          <a:ea typeface="+mj-ea"/>
                        </a:rPr>
                        <a:t>transfer_ratio</a:t>
                      </a:r>
                      <a:endParaRPr lang="en" altLang="zh-CN" sz="1800" b="0" kern="1200" dirty="0">
                        <a:solidFill>
                          <a:srgbClr val="FF0000"/>
                        </a:solidFill>
                        <a:effectLst/>
                        <a:latin typeface="+mn-lt"/>
                        <a:ea typeface="+mj-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不同维度调整</a:t>
                      </a:r>
                      <a:r>
                        <a:rPr lang="en-US" altLang="zh-CN" sz="1800" b="0" i="0" kern="1200" baseline="0" dirty="0" err="1">
                          <a:solidFill>
                            <a:schemeClr val="tx1"/>
                          </a:solidFill>
                          <a:effectLst/>
                          <a:latin typeface="Arial Unicode MS" panose="020B0604020202020204" pitchFamily="34" charset="-128"/>
                          <a:ea typeface="微软雅黑" panose="020B0503020204020204" pitchFamily="34" charset="-122"/>
                          <a:cs typeface="+mn-cs"/>
                        </a:rPr>
                        <a:t>ctrq</a:t>
                      </a:r>
                      <a:r>
                        <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rPr>
                        <a:t>，给出最终的广告排序</a:t>
                      </a:r>
                      <a:r>
                        <a:rPr lang="en-US" altLang="zh-CN" sz="1800" b="0" i="0" kern="1200" baseline="0" dirty="0">
                          <a:solidFill>
                            <a:schemeClr val="tx1"/>
                          </a:solidFill>
                          <a:effectLst/>
                          <a:latin typeface="Arial Unicode MS" panose="020B0604020202020204" pitchFamily="34" charset="-128"/>
                          <a:ea typeface="微软雅黑" panose="020B0503020204020204" pitchFamily="34" charset="-122"/>
                          <a:cs typeface="+mn-cs"/>
                        </a:rPr>
                        <a:t>score</a:t>
                      </a:r>
                      <a:endParaRPr lang="zh-CN" altLang="en-US" sz="18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txBody>
                  <a:tcPr anchor="ctr"/>
                </a:tc>
                <a:extLst>
                  <a:ext uri="{0D108BD9-81ED-4DB2-BD59-A6C34878D82A}">
                    <a16:rowId xmlns:a16="http://schemas.microsoft.com/office/drawing/2014/main" val="1972687443"/>
                  </a:ext>
                </a:extLst>
              </a:tr>
            </a:tbl>
          </a:graphicData>
        </a:graphic>
      </p:graphicFrame>
      <p:pic>
        <p:nvPicPr>
          <p:cNvPr id="3" name="图片 2">
            <a:extLst>
              <a:ext uri="{FF2B5EF4-FFF2-40B4-BE49-F238E27FC236}">
                <a16:creationId xmlns:a16="http://schemas.microsoft.com/office/drawing/2014/main" id="{DA856FAD-0573-2642-A392-D17BF6FE1924}"/>
              </a:ext>
            </a:extLst>
          </p:cNvPr>
          <p:cNvPicPr>
            <a:picLocks noChangeAspect="1"/>
          </p:cNvPicPr>
          <p:nvPr/>
        </p:nvPicPr>
        <p:blipFill>
          <a:blip r:embed="rId3"/>
          <a:stretch>
            <a:fillRect/>
          </a:stretch>
        </p:blipFill>
        <p:spPr>
          <a:xfrm>
            <a:off x="3494163" y="4505613"/>
            <a:ext cx="5559273" cy="2352387"/>
          </a:xfrm>
          <a:prstGeom prst="rect">
            <a:avLst/>
          </a:prstGeom>
        </p:spPr>
      </p:pic>
    </p:spTree>
    <p:extLst>
      <p:ext uri="{BB962C8B-B14F-4D97-AF65-F5344CB8AC3E}">
        <p14:creationId xmlns:p14="http://schemas.microsoft.com/office/powerpoint/2010/main" val="2828690303"/>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723EE0C7-94E4-804B-AF9D-EA3CFD35127C}"/>
              </a:ext>
            </a:extLst>
          </p:cNvPr>
          <p:cNvPicPr>
            <a:picLocks noChangeAspect="1"/>
          </p:cNvPicPr>
          <p:nvPr/>
        </p:nvPicPr>
        <p:blipFill rotWithShape="1">
          <a:blip r:embed="rId3"/>
          <a:srcRect r="88" b="49320"/>
          <a:stretch/>
        </p:blipFill>
        <p:spPr>
          <a:xfrm>
            <a:off x="2475488" y="4309856"/>
            <a:ext cx="6021824" cy="1099644"/>
          </a:xfrm>
          <a:prstGeom prst="rect">
            <a:avLst/>
          </a:prstGeom>
        </p:spPr>
      </p:pic>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transfer_ratio</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10" name="内容占位符 2">
            <a:extLst>
              <a:ext uri="{FF2B5EF4-FFF2-40B4-BE49-F238E27FC236}">
                <a16:creationId xmlns:a16="http://schemas.microsoft.com/office/drawing/2014/main" id="{E503ACD0-1930-7A43-A898-A493E9E97BDF}"/>
              </a:ext>
            </a:extLst>
          </p:cNvPr>
          <p:cNvSpPr>
            <a:spLocks noGrp="1"/>
          </p:cNvSpPr>
          <p:nvPr>
            <p:ph idx="1"/>
          </p:nvPr>
        </p:nvSpPr>
        <p:spPr>
          <a:xfrm>
            <a:off x="0" y="1027184"/>
            <a:ext cx="12406746" cy="5830816"/>
          </a:xfrm>
        </p:spPr>
        <p:txBody>
          <a:bodyPr/>
          <a:lstStyle/>
          <a:p>
            <a:pPr lvl="1">
              <a:lnSpc>
                <a:spcPct val="150000"/>
              </a:lnSpc>
              <a:buClrTx/>
              <a:buSzPct val="120000"/>
            </a:pPr>
            <a:r>
              <a:rPr lang="en-US" altLang="zh-CN" sz="1800" dirty="0"/>
              <a:t>step2</a:t>
            </a:r>
            <a:r>
              <a:rPr lang="zh-CN" altLang="en-US" sz="1800" dirty="0"/>
              <a:t>：根据</a:t>
            </a:r>
            <a:r>
              <a:rPr lang="en-US" altLang="zh-CN" sz="1800" dirty="0" err="1"/>
              <a:t>bid_type</a:t>
            </a:r>
            <a:r>
              <a:rPr lang="zh-CN" altLang="en-US" sz="1800" dirty="0"/>
              <a:t>、</a:t>
            </a:r>
            <a:r>
              <a:rPr lang="en-US" altLang="zh-CN" sz="1800" dirty="0" err="1"/>
              <a:t>eplayq</a:t>
            </a:r>
            <a:r>
              <a:rPr lang="zh-CN" altLang="en-US" sz="1800" dirty="0"/>
              <a:t>等多个维度调整</a:t>
            </a:r>
            <a:r>
              <a:rPr lang="en-US" altLang="zh-CN" sz="1800" dirty="0" err="1"/>
              <a:t>ctrq</a:t>
            </a:r>
            <a:endParaRPr lang="en-US" altLang="zh-CN" sz="1800" dirty="0"/>
          </a:p>
          <a:p>
            <a:pPr lvl="1">
              <a:lnSpc>
                <a:spcPct val="150000"/>
              </a:lnSpc>
              <a:buClrTx/>
              <a:buSzPct val="120000"/>
            </a:pPr>
            <a:r>
              <a:rPr lang="en-US" altLang="zh-CN" sz="1800" dirty="0"/>
              <a:t>	</a:t>
            </a:r>
          </a:p>
          <a:p>
            <a:pPr lvl="1">
              <a:lnSpc>
                <a:spcPct val="150000"/>
              </a:lnSpc>
              <a:buClrTx/>
              <a:buSzPct val="120000"/>
            </a:pPr>
            <a:endParaRPr lang="en-US" altLang="zh-CN" sz="1800" dirty="0"/>
          </a:p>
          <a:p>
            <a:pPr lvl="1">
              <a:lnSpc>
                <a:spcPct val="150000"/>
              </a:lnSpc>
              <a:buClrTx/>
              <a:buSzPct val="120000"/>
            </a:pPr>
            <a:r>
              <a:rPr lang="en-US" altLang="zh-CN" sz="1800" dirty="0"/>
              <a:t>step3</a:t>
            </a:r>
            <a:r>
              <a:rPr lang="zh-CN" altLang="en-US" sz="1800" dirty="0"/>
              <a:t>：</a:t>
            </a:r>
            <a:r>
              <a:rPr lang="en-US" altLang="zh-CN" sz="1800" dirty="0"/>
              <a:t>score</a:t>
            </a:r>
            <a:r>
              <a:rPr lang="zh-CN" altLang="en-US" sz="1800" dirty="0"/>
              <a:t>计算</a:t>
            </a:r>
            <a:endParaRPr lang="en-US" altLang="zh-CN" sz="1800" dirty="0"/>
          </a:p>
          <a:p>
            <a:pPr lvl="3">
              <a:lnSpc>
                <a:spcPct val="150000"/>
              </a:lnSpc>
              <a:buClrTx/>
              <a:buSzPct val="120000"/>
            </a:pPr>
            <a:r>
              <a:rPr lang="en-US" altLang="zh-CN" sz="1800" dirty="0" err="1"/>
              <a:t>cpm</a:t>
            </a:r>
            <a:r>
              <a:rPr lang="zh-CN" altLang="en-US" sz="1800" dirty="0"/>
              <a:t>广告：</a:t>
            </a:r>
            <a:r>
              <a:rPr lang="en-US" altLang="zh-CN" sz="1800" dirty="0"/>
              <a:t>	</a:t>
            </a:r>
          </a:p>
          <a:p>
            <a:pPr lvl="3">
              <a:lnSpc>
                <a:spcPct val="150000"/>
              </a:lnSpc>
              <a:buClrTx/>
              <a:buSzPct val="120000"/>
            </a:pPr>
            <a:endParaRPr lang="en-US" altLang="zh-CN" sz="1800" dirty="0"/>
          </a:p>
          <a:p>
            <a:pPr lvl="3">
              <a:lnSpc>
                <a:spcPct val="150000"/>
              </a:lnSpc>
              <a:buClrTx/>
              <a:buSzPct val="120000"/>
            </a:pPr>
            <a:endParaRPr lang="en-US" altLang="zh-CN" sz="1800" dirty="0"/>
          </a:p>
          <a:p>
            <a:pPr lvl="3">
              <a:lnSpc>
                <a:spcPct val="150000"/>
              </a:lnSpc>
              <a:buClrTx/>
              <a:buSzPct val="120000"/>
            </a:pPr>
            <a:endParaRPr lang="en-US" altLang="zh-CN" sz="1800" dirty="0"/>
          </a:p>
          <a:p>
            <a:pPr lvl="3">
              <a:lnSpc>
                <a:spcPct val="150000"/>
              </a:lnSpc>
              <a:buClrTx/>
              <a:buSzPct val="120000"/>
            </a:pPr>
            <a:r>
              <a:rPr lang="zh-CN" altLang="en-US" sz="1800" dirty="0"/>
              <a:t>非</a:t>
            </a:r>
            <a:r>
              <a:rPr lang="en-US" altLang="zh-CN" sz="1800" dirty="0" err="1"/>
              <a:t>cpm</a:t>
            </a:r>
            <a:r>
              <a:rPr lang="zh-CN" altLang="en-US" sz="1800" dirty="0"/>
              <a:t>广告：</a:t>
            </a:r>
            <a:r>
              <a:rPr lang="en-US" altLang="zh-CN" sz="1800" dirty="0"/>
              <a:t>	</a:t>
            </a:r>
            <a:endParaRPr lang="en" altLang="zh-CN" sz="1800" dirty="0"/>
          </a:p>
          <a:p>
            <a:pPr lvl="1">
              <a:lnSpc>
                <a:spcPct val="150000"/>
              </a:lnSpc>
              <a:buClrTx/>
              <a:buSzPct val="120000"/>
            </a:pPr>
            <a:endParaRPr lang="en" altLang="zh-CN" sz="1800" dirty="0"/>
          </a:p>
          <a:p>
            <a:pPr lvl="1">
              <a:lnSpc>
                <a:spcPct val="150000"/>
              </a:lnSpc>
              <a:buClrTx/>
              <a:buSzPct val="120000"/>
            </a:pPr>
            <a:endParaRPr lang="en-US" altLang="zh-CN" sz="1800" dirty="0">
              <a:latin typeface="+mn-lt"/>
              <a:ea typeface="+mj-ea"/>
            </a:endParaRPr>
          </a:p>
          <a:p>
            <a:pPr lvl="1">
              <a:lnSpc>
                <a:spcPct val="150000"/>
              </a:lnSpc>
              <a:buClrTx/>
              <a:buSzPct val="120000"/>
            </a:pPr>
            <a:endParaRPr lang="en" altLang="zh-CN" sz="1800" dirty="0"/>
          </a:p>
          <a:p>
            <a:pPr marL="914400" lvl="1" indent="-457200">
              <a:lnSpc>
                <a:spcPct val="150000"/>
              </a:lnSpc>
              <a:buClrTx/>
              <a:buSzPct val="120000"/>
              <a:buFont typeface="+mj-lt"/>
              <a:buAutoNum type="arabicPeriod"/>
            </a:pPr>
            <a:endParaRPr lang="en" altLang="zh-CN" sz="1800" dirty="0"/>
          </a:p>
          <a:p>
            <a:pPr marL="914400" lvl="1" indent="-457200">
              <a:lnSpc>
                <a:spcPct val="150000"/>
              </a:lnSpc>
              <a:buClrTx/>
              <a:buSzPct val="120000"/>
              <a:buFont typeface="+mj-lt"/>
              <a:buAutoNum type="arabicPeriod"/>
            </a:pPr>
            <a:endParaRPr lang="en" altLang="zh-CN" sz="1800" dirty="0"/>
          </a:p>
          <a:p>
            <a:pPr marL="914400" lvl="1" indent="-457200">
              <a:lnSpc>
                <a:spcPct val="150000"/>
              </a:lnSpc>
              <a:buClrTx/>
              <a:buSzPct val="120000"/>
              <a:buFont typeface="+mj-lt"/>
              <a:buAutoNum type="arabicPeriod"/>
            </a:pPr>
            <a:endParaRPr lang="zh-CN" altLang="en-US" sz="1800" dirty="0"/>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pic>
        <p:nvPicPr>
          <p:cNvPr id="7" name="图片 6">
            <a:extLst>
              <a:ext uri="{FF2B5EF4-FFF2-40B4-BE49-F238E27FC236}">
                <a16:creationId xmlns:a16="http://schemas.microsoft.com/office/drawing/2014/main" id="{ABF50C0A-B17F-464B-BFED-6C834C4C626E}"/>
              </a:ext>
            </a:extLst>
          </p:cNvPr>
          <p:cNvPicPr>
            <a:picLocks noChangeAspect="1"/>
          </p:cNvPicPr>
          <p:nvPr/>
        </p:nvPicPr>
        <p:blipFill>
          <a:blip r:embed="rId4"/>
          <a:stretch>
            <a:fillRect/>
          </a:stretch>
        </p:blipFill>
        <p:spPr>
          <a:xfrm>
            <a:off x="3798711" y="1644649"/>
            <a:ext cx="3530879" cy="554853"/>
          </a:xfrm>
          <a:prstGeom prst="rect">
            <a:avLst/>
          </a:prstGeom>
        </p:spPr>
      </p:pic>
      <p:pic>
        <p:nvPicPr>
          <p:cNvPr id="8" name="Picture 1">
            <a:extLst>
              <a:ext uri="{FF2B5EF4-FFF2-40B4-BE49-F238E27FC236}">
                <a16:creationId xmlns:a16="http://schemas.microsoft.com/office/drawing/2014/main" id="{1250986F-93F5-5C4D-9ED7-70ECD93D2B57}"/>
              </a:ext>
            </a:extLst>
          </p:cNvPr>
          <p:cNvPicPr>
            <a:picLocks noChangeAspect="1"/>
          </p:cNvPicPr>
          <p:nvPr/>
        </p:nvPicPr>
        <p:blipFill>
          <a:blip r:embed="rId5"/>
          <a:stretch>
            <a:fillRect/>
          </a:stretch>
        </p:blipFill>
        <p:spPr>
          <a:xfrm>
            <a:off x="3081073" y="2780104"/>
            <a:ext cx="5015198" cy="1297792"/>
          </a:xfrm>
          <a:prstGeom prst="rect">
            <a:avLst/>
          </a:prstGeom>
        </p:spPr>
      </p:pic>
      <p:pic>
        <p:nvPicPr>
          <p:cNvPr id="12" name="图片 11">
            <a:extLst>
              <a:ext uri="{FF2B5EF4-FFF2-40B4-BE49-F238E27FC236}">
                <a16:creationId xmlns:a16="http://schemas.microsoft.com/office/drawing/2014/main" id="{B786BEF8-3F75-1849-A3B6-88C86CEA430A}"/>
              </a:ext>
            </a:extLst>
          </p:cNvPr>
          <p:cNvPicPr>
            <a:picLocks noChangeAspect="1"/>
          </p:cNvPicPr>
          <p:nvPr/>
        </p:nvPicPr>
        <p:blipFill>
          <a:blip r:embed="rId6"/>
          <a:stretch>
            <a:fillRect/>
          </a:stretch>
        </p:blipFill>
        <p:spPr>
          <a:xfrm>
            <a:off x="3365891" y="5915740"/>
            <a:ext cx="4396518" cy="396002"/>
          </a:xfrm>
          <a:prstGeom prst="rect">
            <a:avLst/>
          </a:prstGeom>
        </p:spPr>
      </p:pic>
      <p:pic>
        <p:nvPicPr>
          <p:cNvPr id="13" name="图片 12">
            <a:extLst>
              <a:ext uri="{FF2B5EF4-FFF2-40B4-BE49-F238E27FC236}">
                <a16:creationId xmlns:a16="http://schemas.microsoft.com/office/drawing/2014/main" id="{C05FA36F-082C-E74B-A420-05E6CB4A672A}"/>
              </a:ext>
            </a:extLst>
          </p:cNvPr>
          <p:cNvPicPr>
            <a:picLocks noChangeAspect="1"/>
          </p:cNvPicPr>
          <p:nvPr/>
        </p:nvPicPr>
        <p:blipFill>
          <a:blip r:embed="rId7"/>
          <a:stretch>
            <a:fillRect/>
          </a:stretch>
        </p:blipFill>
        <p:spPr>
          <a:xfrm>
            <a:off x="2526250" y="5429236"/>
            <a:ext cx="7354245" cy="396002"/>
          </a:xfrm>
          <a:prstGeom prst="rect">
            <a:avLst/>
          </a:prstGeom>
        </p:spPr>
      </p:pic>
    </p:spTree>
    <p:extLst>
      <p:ext uri="{BB962C8B-B14F-4D97-AF65-F5344CB8AC3E}">
        <p14:creationId xmlns:p14="http://schemas.microsoft.com/office/powerpoint/2010/main" val="3510791583"/>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smart_bid</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192000" cy="5830816"/>
          </a:xfrm>
        </p:spPr>
        <p:txBody>
          <a:bodyPr/>
          <a:lstStyle/>
          <a:p>
            <a:pPr lvl="1">
              <a:lnSpc>
                <a:spcPct val="150000"/>
              </a:lnSpc>
              <a:buClrTx/>
              <a:buSzPct val="120000"/>
            </a:pPr>
            <a:r>
              <a:rPr kumimoji="1" lang="zh-CN" altLang="en-US" dirty="0">
                <a:latin typeface="+mn-lt"/>
                <a:ea typeface="+mj-ea"/>
              </a:rPr>
              <a:t>主要功能：</a:t>
            </a:r>
            <a:r>
              <a:rPr lang="zh-CN" altLang="en-US" dirty="0">
                <a:latin typeface="+mn-lt"/>
                <a:ea typeface="+mj-ea"/>
              </a:rPr>
              <a:t>主要完成</a:t>
            </a:r>
            <a:r>
              <a:rPr lang="en" altLang="zh-CN" dirty="0" err="1">
                <a:latin typeface="+mn-lt"/>
                <a:ea typeface="+mj-ea"/>
              </a:rPr>
              <a:t>bid_ratio</a:t>
            </a:r>
            <a:r>
              <a:rPr lang="en" altLang="zh-CN" dirty="0">
                <a:latin typeface="+mn-lt"/>
                <a:ea typeface="+mj-ea"/>
              </a:rPr>
              <a:t>/</a:t>
            </a:r>
            <a:r>
              <a:rPr lang="en" altLang="zh-CN" dirty="0" err="1">
                <a:latin typeface="+mn-lt"/>
                <a:ea typeface="+mj-ea"/>
              </a:rPr>
              <a:t>ocpx_bid_ratio</a:t>
            </a:r>
            <a:r>
              <a:rPr lang="zh-CN" altLang="en-US" dirty="0">
                <a:latin typeface="+mn-lt"/>
                <a:ea typeface="+mj-ea"/>
              </a:rPr>
              <a:t>的调整，计算出最终调整后的</a:t>
            </a:r>
            <a:r>
              <a:rPr lang="en" altLang="zh-CN" dirty="0">
                <a:latin typeface="+mn-lt"/>
                <a:ea typeface="+mj-ea"/>
              </a:rPr>
              <a:t>bid</a:t>
            </a:r>
            <a:r>
              <a:rPr lang="zh-CN" altLang="en-US" dirty="0">
                <a:latin typeface="+mn-lt"/>
                <a:ea typeface="+mj-ea"/>
              </a:rPr>
              <a:t>及</a:t>
            </a:r>
            <a:r>
              <a:rPr lang="en" altLang="zh-CN" dirty="0" err="1">
                <a:latin typeface="+mn-lt"/>
                <a:ea typeface="+mj-ea"/>
              </a:rPr>
              <a:t>cpm</a:t>
            </a:r>
            <a:endParaRPr lang="en" altLang="zh-CN"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marL="914400" lvl="1" indent="-457200">
              <a:lnSpc>
                <a:spcPct val="150000"/>
              </a:lnSpc>
              <a:buClrTx/>
              <a:buSzPct val="120000"/>
              <a:buFont typeface="+mj-lt"/>
              <a:buAutoNum type="arabicPeriod"/>
            </a:pPr>
            <a:endParaRPr lang="zh-CN" altLang="en-US"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6" name="表格 3">
            <a:extLst>
              <a:ext uri="{FF2B5EF4-FFF2-40B4-BE49-F238E27FC236}">
                <a16:creationId xmlns:a16="http://schemas.microsoft.com/office/drawing/2014/main" id="{6580159B-BA06-544C-A278-9740805D39D3}"/>
              </a:ext>
            </a:extLst>
          </p:cNvPr>
          <p:cNvGraphicFramePr>
            <a:graphicFrameLocks noGrp="1"/>
          </p:cNvGraphicFramePr>
          <p:nvPr>
            <p:extLst>
              <p:ext uri="{D42A27DB-BD31-4B8C-83A1-F6EECF244321}">
                <p14:modId xmlns:p14="http://schemas.microsoft.com/office/powerpoint/2010/main" val="3710218752"/>
              </p:ext>
            </p:extLst>
          </p:nvPr>
        </p:nvGraphicFramePr>
        <p:xfrm>
          <a:off x="846137" y="1705504"/>
          <a:ext cx="10855327" cy="3403600"/>
        </p:xfrm>
        <a:graphic>
          <a:graphicData uri="http://schemas.openxmlformats.org/drawingml/2006/table">
            <a:tbl>
              <a:tblPr firstRow="1" bandRow="1">
                <a:tableStyleId>{5C22544A-7EE6-4342-B048-85BDC9FD1C3A}</a:tableStyleId>
              </a:tblPr>
              <a:tblGrid>
                <a:gridCol w="591369">
                  <a:extLst>
                    <a:ext uri="{9D8B030D-6E8A-4147-A177-3AD203B41FA5}">
                      <a16:colId xmlns:a16="http://schemas.microsoft.com/office/drawing/2014/main" val="1404024176"/>
                    </a:ext>
                  </a:extLst>
                </a:gridCol>
                <a:gridCol w="3355757">
                  <a:extLst>
                    <a:ext uri="{9D8B030D-6E8A-4147-A177-3AD203B41FA5}">
                      <a16:colId xmlns:a16="http://schemas.microsoft.com/office/drawing/2014/main" val="2751353782"/>
                    </a:ext>
                  </a:extLst>
                </a:gridCol>
                <a:gridCol w="6908201">
                  <a:extLst>
                    <a:ext uri="{9D8B030D-6E8A-4147-A177-3AD203B41FA5}">
                      <a16:colId xmlns:a16="http://schemas.microsoft.com/office/drawing/2014/main" val="2319417844"/>
                    </a:ext>
                  </a:extLst>
                </a:gridCol>
              </a:tblGrid>
              <a:tr h="370840">
                <a:tc>
                  <a:txBody>
                    <a:bodyPr/>
                    <a:lstStyle/>
                    <a:p>
                      <a:r>
                        <a:rPr lang="en-US" altLang="zh-CN" dirty="0" err="1"/>
                        <a:t>idx</a:t>
                      </a:r>
                      <a:endParaRPr lang="zh-CN" altLang="en-US" dirty="0"/>
                    </a:p>
                  </a:txBody>
                  <a:tcPr anchor="ctr" anchorCtr="1"/>
                </a:tc>
                <a:tc>
                  <a:txBody>
                    <a:bodyPr/>
                    <a:lstStyle/>
                    <a:p>
                      <a:r>
                        <a:rPr lang="zh-CN" altLang="en-US" dirty="0"/>
                        <a:t>插件名</a:t>
                      </a:r>
                    </a:p>
                  </a:txBody>
                  <a:tcPr anchor="ctr" anchorCtr="1"/>
                </a:tc>
                <a:tc>
                  <a:txBody>
                    <a:bodyPr/>
                    <a:lstStyle/>
                    <a:p>
                      <a:r>
                        <a:rPr lang="zh-CN" altLang="en-US" dirty="0"/>
                        <a:t>主要功能</a:t>
                      </a:r>
                    </a:p>
                  </a:txBody>
                  <a:tcPr anchor="ctr" anchorCtr="1"/>
                </a:tc>
                <a:extLst>
                  <a:ext uri="{0D108BD9-81ED-4DB2-BD59-A6C34878D82A}">
                    <a16:rowId xmlns:a16="http://schemas.microsoft.com/office/drawing/2014/main" val="2938704443"/>
                  </a:ext>
                </a:extLst>
              </a:tr>
              <a:tr h="370840">
                <a:tc>
                  <a:txBody>
                    <a:bodyPr/>
                    <a:lstStyle/>
                    <a:p>
                      <a:r>
                        <a:rPr lang="en-US" altLang="zh-CN" dirty="0"/>
                        <a:t>1</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rgbClr val="FF0000"/>
                          </a:solidFill>
                          <a:latin typeface="+mn-lt"/>
                          <a:ea typeface="+mn-ea"/>
                          <a:cs typeface="+mn-cs"/>
                        </a:rPr>
                        <a:t>user_smart_bid</a:t>
                      </a:r>
                      <a:endParaRPr lang="en" altLang="zh-CN" sz="1800" b="0" kern="1200" dirty="0">
                        <a:solidFill>
                          <a:srgbClr val="FF0000"/>
                        </a:solidFill>
                        <a:effectLst/>
                        <a:latin typeface="+mn-lt"/>
                        <a:ea typeface="+mn-ea"/>
                        <a:cs typeface="+mn-cs"/>
                      </a:endParaRPr>
                    </a:p>
                  </a:txBody>
                  <a:tcPr anchor="ctr"/>
                </a:tc>
                <a:tc>
                  <a:txBody>
                    <a:bodyPr/>
                    <a:lstStyle/>
                    <a:p>
                      <a:r>
                        <a:rPr lang="zh-CN" altLang="en-US" sz="1800" kern="1200" dirty="0">
                          <a:solidFill>
                            <a:schemeClr val="dk1"/>
                          </a:solidFill>
                          <a:latin typeface="+mn-lt"/>
                          <a:ea typeface="+mn-ea"/>
                          <a:cs typeface="+mn-cs"/>
                        </a:rPr>
                        <a:t>对非</a:t>
                      </a:r>
                      <a:r>
                        <a:rPr lang="en-US" altLang="zh-CN" sz="1800" kern="1200" dirty="0">
                          <a:solidFill>
                            <a:schemeClr val="dk1"/>
                          </a:solidFill>
                          <a:latin typeface="+mn-lt"/>
                          <a:ea typeface="+mn-ea"/>
                          <a:cs typeface="+mn-cs"/>
                        </a:rPr>
                        <a:t>CPM</a:t>
                      </a:r>
                      <a:r>
                        <a:rPr lang="zh-CN" altLang="en-US" sz="1800" kern="1200" dirty="0">
                          <a:solidFill>
                            <a:schemeClr val="dk1"/>
                          </a:solidFill>
                          <a:latin typeface="+mn-lt"/>
                          <a:ea typeface="+mn-ea"/>
                          <a:cs typeface="+mn-cs"/>
                        </a:rPr>
                        <a:t>和非</a:t>
                      </a:r>
                      <a:r>
                        <a:rPr lang="en-US" altLang="zh-CN" sz="1800" kern="1200" dirty="0">
                          <a:solidFill>
                            <a:schemeClr val="dk1"/>
                          </a:solidFill>
                          <a:latin typeface="+mn-lt"/>
                          <a:ea typeface="+mn-ea"/>
                          <a:cs typeface="+mn-cs"/>
                        </a:rPr>
                        <a:t>OCPC</a:t>
                      </a:r>
                      <a:r>
                        <a:rPr lang="zh-CN" altLang="en-US" sz="1800" kern="1200" dirty="0">
                          <a:solidFill>
                            <a:schemeClr val="dk1"/>
                          </a:solidFill>
                          <a:latin typeface="+mn-lt"/>
                          <a:ea typeface="+mn-ea"/>
                          <a:cs typeface="+mn-cs"/>
                        </a:rPr>
                        <a:t>二阶段调整，不同的维度调整</a:t>
                      </a:r>
                      <a:r>
                        <a:rPr lang="en-US" altLang="zh-CN" sz="1800" kern="1200" dirty="0" err="1">
                          <a:solidFill>
                            <a:schemeClr val="dk1"/>
                          </a:solidFill>
                          <a:latin typeface="+mn-lt"/>
                          <a:ea typeface="+mn-ea"/>
                          <a:cs typeface="+mn-cs"/>
                        </a:rPr>
                        <a:t>bid_ratio</a:t>
                      </a:r>
                      <a:r>
                        <a:rPr lang="zh-CN" altLang="en-US" sz="1800" kern="1200" dirty="0">
                          <a:solidFill>
                            <a:schemeClr val="dk1"/>
                          </a:solidFill>
                          <a:latin typeface="+mn-lt"/>
                          <a:ea typeface="+mn-ea"/>
                          <a:cs typeface="+mn-cs"/>
                        </a:rPr>
                        <a:t>，</a:t>
                      </a:r>
                      <a:r>
                        <a:rPr lang="zh-CN" altLang="en" sz="1800" kern="1200" dirty="0">
                          <a:solidFill>
                            <a:schemeClr val="dk1"/>
                          </a:solidFill>
                          <a:latin typeface="+mn-lt"/>
                          <a:ea typeface="+mn-ea"/>
                          <a:cs typeface="+mn-cs"/>
                        </a:rPr>
                        <a:t>进而</a:t>
                      </a:r>
                      <a:r>
                        <a:rPr lang="zh-CN" altLang="en-US" sz="1800" kern="1200" dirty="0">
                          <a:solidFill>
                            <a:schemeClr val="dk1"/>
                          </a:solidFill>
                          <a:latin typeface="+mn-lt"/>
                          <a:ea typeface="+mn-ea"/>
                          <a:cs typeface="+mn-cs"/>
                        </a:rPr>
                        <a:t>调整</a:t>
                      </a:r>
                      <a:r>
                        <a:rPr lang="en-US" altLang="zh-CN" sz="1800" kern="1200" dirty="0">
                          <a:solidFill>
                            <a:schemeClr val="dk1"/>
                          </a:solidFill>
                          <a:latin typeface="+mn-lt"/>
                          <a:ea typeface="+mn-ea"/>
                          <a:cs typeface="+mn-cs"/>
                        </a:rPr>
                        <a:t>bid</a:t>
                      </a:r>
                      <a:r>
                        <a:rPr lang="zh-CN" altLang="en-US" sz="1800" kern="1200" dirty="0">
                          <a:solidFill>
                            <a:schemeClr val="dk1"/>
                          </a:solidFill>
                          <a:latin typeface="+mn-lt"/>
                          <a:ea typeface="+mn-ea"/>
                          <a:cs typeface="+mn-cs"/>
                        </a:rPr>
                        <a:t>及</a:t>
                      </a:r>
                      <a:r>
                        <a:rPr lang="en-US" altLang="zh-CN" sz="1800" kern="1200" dirty="0">
                          <a:solidFill>
                            <a:schemeClr val="dk1"/>
                          </a:solidFill>
                          <a:latin typeface="+mn-lt"/>
                          <a:ea typeface="+mn-ea"/>
                          <a:cs typeface="+mn-cs"/>
                        </a:rPr>
                        <a:t>score</a:t>
                      </a:r>
                      <a:endParaRPr lang="zh-CN" altLang="en-US" dirty="0"/>
                    </a:p>
                  </a:txBody>
                  <a:tcPr anchor="ctr"/>
                </a:tc>
                <a:extLst>
                  <a:ext uri="{0D108BD9-81ED-4DB2-BD59-A6C34878D82A}">
                    <a16:rowId xmlns:a16="http://schemas.microsoft.com/office/drawing/2014/main" val="3884272627"/>
                  </a:ext>
                </a:extLst>
              </a:tr>
              <a:tr h="370840">
                <a:tc>
                  <a:txBody>
                    <a:bodyPr/>
                    <a:lstStyle/>
                    <a:p>
                      <a:r>
                        <a:rPr lang="en-US" altLang="zh-CN" dirty="0"/>
                        <a:t>2</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rgbClr val="FF0000"/>
                          </a:solidFill>
                          <a:latin typeface="+mn-lt"/>
                          <a:ea typeface="+mn-ea"/>
                          <a:cs typeface="+mn-cs"/>
                        </a:rPr>
                        <a:t>ocpc_bid</a:t>
                      </a:r>
                      <a:endParaRPr lang="en" altLang="zh-CN" sz="1800" b="0" kern="1200" dirty="0">
                        <a:solidFill>
                          <a:srgbClr val="FF0000"/>
                        </a:solidFill>
                        <a:effectLst/>
                        <a:latin typeface="+mn-lt"/>
                        <a:ea typeface="+mn-ea"/>
                        <a:cs typeface="+mn-cs"/>
                      </a:endParaRPr>
                    </a:p>
                  </a:txBody>
                  <a:tcPr anchor="ctr"/>
                </a:tc>
                <a:tc>
                  <a:txBody>
                    <a:bodyPr/>
                    <a:lstStyle/>
                    <a:p>
                      <a:r>
                        <a:rPr lang="zh-CN" altLang="en" sz="1800" kern="1200" dirty="0">
                          <a:solidFill>
                            <a:schemeClr val="dk1"/>
                          </a:solidFill>
                          <a:latin typeface="+mn-lt"/>
                          <a:ea typeface="+mn-ea"/>
                          <a:cs typeface="+mn-cs"/>
                        </a:rPr>
                        <a:t>对</a:t>
                      </a:r>
                      <a:r>
                        <a:rPr lang="en-US" altLang="zh-CN" sz="1800" kern="1200" dirty="0" err="1">
                          <a:solidFill>
                            <a:schemeClr val="dk1"/>
                          </a:solidFill>
                          <a:latin typeface="+mn-lt"/>
                          <a:ea typeface="+mn-ea"/>
                          <a:cs typeface="+mn-cs"/>
                        </a:rPr>
                        <a:t>ocpc</a:t>
                      </a:r>
                      <a:r>
                        <a:rPr lang="zh-CN" altLang="en-US" sz="1800" kern="1200" dirty="0">
                          <a:solidFill>
                            <a:schemeClr val="dk1"/>
                          </a:solidFill>
                          <a:latin typeface="+mn-lt"/>
                          <a:ea typeface="+mn-ea"/>
                          <a:cs typeface="+mn-cs"/>
                        </a:rPr>
                        <a:t>二阶段进行出价调整，不同维度调整</a:t>
                      </a:r>
                      <a:r>
                        <a:rPr lang="en-US" altLang="zh-CN" sz="1800" kern="1200" dirty="0" err="1">
                          <a:solidFill>
                            <a:schemeClr val="dk1"/>
                          </a:solidFill>
                          <a:latin typeface="+mn-lt"/>
                          <a:ea typeface="+mn-ea"/>
                          <a:cs typeface="+mn-cs"/>
                        </a:rPr>
                        <a:t>ocpc_bid_ratio</a:t>
                      </a:r>
                      <a:r>
                        <a:rPr lang="zh-CN" altLang="en-US" sz="1800" kern="1200" dirty="0">
                          <a:solidFill>
                            <a:schemeClr val="dk1"/>
                          </a:solidFill>
                          <a:latin typeface="+mn-lt"/>
                          <a:ea typeface="+mn-ea"/>
                          <a:cs typeface="+mn-cs"/>
                        </a:rPr>
                        <a:t>，进而调整</a:t>
                      </a:r>
                      <a:r>
                        <a:rPr lang="en-US" altLang="zh-CN" sz="1800" kern="1200" dirty="0">
                          <a:solidFill>
                            <a:schemeClr val="dk1"/>
                          </a:solidFill>
                          <a:latin typeface="+mn-lt"/>
                          <a:ea typeface="+mn-ea"/>
                          <a:cs typeface="+mn-cs"/>
                        </a:rPr>
                        <a:t>bid</a:t>
                      </a:r>
                      <a:r>
                        <a:rPr lang="zh-CN" altLang="en-US" sz="1800" kern="1200" dirty="0">
                          <a:solidFill>
                            <a:schemeClr val="dk1"/>
                          </a:solidFill>
                          <a:latin typeface="+mn-lt"/>
                          <a:ea typeface="+mn-ea"/>
                          <a:cs typeface="+mn-cs"/>
                        </a:rPr>
                        <a:t>及</a:t>
                      </a:r>
                      <a:r>
                        <a:rPr lang="en-US" altLang="zh-CN" sz="1800" kern="1200" dirty="0">
                          <a:solidFill>
                            <a:schemeClr val="dk1"/>
                          </a:solidFill>
                          <a:latin typeface="+mn-lt"/>
                          <a:ea typeface="+mn-ea"/>
                          <a:cs typeface="+mn-cs"/>
                        </a:rPr>
                        <a:t>score</a:t>
                      </a:r>
                      <a:endParaRPr lang="zh-CN" altLang="en-US" dirty="0"/>
                    </a:p>
                  </a:txBody>
                  <a:tcPr anchor="ctr"/>
                </a:tc>
                <a:extLst>
                  <a:ext uri="{0D108BD9-81ED-4DB2-BD59-A6C34878D82A}">
                    <a16:rowId xmlns:a16="http://schemas.microsoft.com/office/drawing/2014/main" val="1119534305"/>
                  </a:ext>
                </a:extLst>
              </a:tr>
              <a:tr h="370840">
                <a:tc>
                  <a:txBody>
                    <a:bodyPr/>
                    <a:lstStyle/>
                    <a:p>
                      <a:r>
                        <a:rPr lang="en-US" altLang="zh-CN" dirty="0"/>
                        <a:t>3</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dk1"/>
                          </a:solidFill>
                          <a:latin typeface="+mn-lt"/>
                          <a:ea typeface="+mn-ea"/>
                          <a:cs typeface="+mn-cs"/>
                        </a:rPr>
                        <a:t>convq_smart_bid</a:t>
                      </a:r>
                      <a:r>
                        <a:rPr lang="en" altLang="zh-CN" sz="1800" kern="1200" dirty="0">
                          <a:solidFill>
                            <a:schemeClr val="dk1"/>
                          </a:solidFill>
                          <a:latin typeface="+mn-lt"/>
                          <a:ea typeface="+mn-ea"/>
                          <a:cs typeface="+mn-cs"/>
                        </a:rPr>
                        <a:t>	</a:t>
                      </a:r>
                      <a:endParaRPr lang="en" altLang="zh-CN" sz="1800" b="0" kern="1200" dirty="0">
                        <a:solidFill>
                          <a:schemeClr val="dk1"/>
                        </a:solidFill>
                        <a:effectLst/>
                        <a:latin typeface="+mn-lt"/>
                        <a:ea typeface="+mn-ea"/>
                        <a:cs typeface="+mn-cs"/>
                      </a:endParaRPr>
                    </a:p>
                  </a:txBody>
                  <a:tcPr anchor="ctr"/>
                </a:tc>
                <a:tc>
                  <a:txBody>
                    <a:bodyPr/>
                    <a:lstStyle/>
                    <a:p>
                      <a:r>
                        <a:rPr lang="zh-CN" altLang="en" sz="1800" kern="1200" dirty="0">
                          <a:solidFill>
                            <a:schemeClr val="dk1"/>
                          </a:solidFill>
                          <a:latin typeface="+mn-lt"/>
                          <a:ea typeface="+mn-ea"/>
                          <a:cs typeface="+mn-cs"/>
                        </a:rPr>
                        <a:t>跳过</a:t>
                      </a:r>
                      <a:r>
                        <a:rPr lang="zh-CN" altLang="en-US" sz="1800" kern="1200" dirty="0">
                          <a:solidFill>
                            <a:schemeClr val="dk1"/>
                          </a:solidFill>
                          <a:latin typeface="+mn-lt"/>
                          <a:ea typeface="+mn-ea"/>
                          <a:cs typeface="+mn-cs"/>
                        </a:rPr>
                        <a:t>非</a:t>
                      </a:r>
                      <a:r>
                        <a:rPr lang="en-US" altLang="zh-CN" sz="1800" kern="1200" dirty="0" err="1">
                          <a:solidFill>
                            <a:schemeClr val="dk1"/>
                          </a:solidFill>
                          <a:latin typeface="+mn-lt"/>
                          <a:ea typeface="+mn-ea"/>
                          <a:cs typeface="+mn-cs"/>
                        </a:rPr>
                        <a:t>ococ</a:t>
                      </a:r>
                      <a:r>
                        <a:rPr lang="zh-CN" altLang="en-US" sz="1800" kern="1200" dirty="0">
                          <a:solidFill>
                            <a:schemeClr val="dk1"/>
                          </a:solidFill>
                          <a:latin typeface="+mn-lt"/>
                          <a:ea typeface="+mn-ea"/>
                          <a:cs typeface="+mn-cs"/>
                        </a:rPr>
                        <a:t>广告，根据</a:t>
                      </a:r>
                      <a:r>
                        <a:rPr lang="en-US" altLang="zh-CN" sz="1800" kern="1200" dirty="0" err="1">
                          <a:solidFill>
                            <a:schemeClr val="dk1"/>
                          </a:solidFill>
                          <a:latin typeface="+mn-lt"/>
                          <a:ea typeface="+mn-ea"/>
                          <a:cs typeface="+mn-cs"/>
                        </a:rPr>
                        <a:t>conv_bid_ratio</a:t>
                      </a:r>
                      <a:r>
                        <a:rPr lang="zh-CN" altLang="en-US" sz="1800" kern="1200" dirty="0">
                          <a:solidFill>
                            <a:schemeClr val="dk1"/>
                          </a:solidFill>
                          <a:latin typeface="+mn-lt"/>
                          <a:ea typeface="+mn-ea"/>
                          <a:cs typeface="+mn-cs"/>
                        </a:rPr>
                        <a:t>，计算</a:t>
                      </a:r>
                      <a:r>
                        <a:rPr lang="en-US" altLang="zh-CN" sz="1800" kern="1200" dirty="0">
                          <a:solidFill>
                            <a:schemeClr val="dk1"/>
                          </a:solidFill>
                          <a:latin typeface="+mn-lt"/>
                          <a:ea typeface="+mn-ea"/>
                          <a:cs typeface="+mn-cs"/>
                        </a:rPr>
                        <a:t>bid</a:t>
                      </a:r>
                      <a:r>
                        <a:rPr lang="zh-CN" altLang="en-US" sz="1800" kern="1200" dirty="0">
                          <a:solidFill>
                            <a:schemeClr val="dk1"/>
                          </a:solidFill>
                          <a:latin typeface="+mn-lt"/>
                          <a:ea typeface="+mn-ea"/>
                          <a:cs typeface="+mn-cs"/>
                        </a:rPr>
                        <a:t>及</a:t>
                      </a:r>
                      <a:r>
                        <a:rPr lang="en-US" altLang="zh-CN" sz="1800" kern="1200" dirty="0">
                          <a:solidFill>
                            <a:schemeClr val="dk1"/>
                          </a:solidFill>
                          <a:latin typeface="+mn-lt"/>
                          <a:ea typeface="+mn-ea"/>
                          <a:cs typeface="+mn-cs"/>
                        </a:rPr>
                        <a:t>score</a:t>
                      </a:r>
                      <a:endParaRPr lang="zh-CN" altLang="en-US" dirty="0"/>
                    </a:p>
                  </a:txBody>
                  <a:tcPr anchor="ctr"/>
                </a:tc>
                <a:extLst>
                  <a:ext uri="{0D108BD9-81ED-4DB2-BD59-A6C34878D82A}">
                    <a16:rowId xmlns:a16="http://schemas.microsoft.com/office/drawing/2014/main" val="1972687443"/>
                  </a:ext>
                </a:extLst>
              </a:tr>
              <a:tr h="370840">
                <a:tc>
                  <a:txBody>
                    <a:bodyPr/>
                    <a:lstStyle/>
                    <a:p>
                      <a:r>
                        <a:rPr lang="en-US" altLang="zh-CN" dirty="0">
                          <a:solidFill>
                            <a:schemeClr val="tx1"/>
                          </a:solidFill>
                        </a:rPr>
                        <a:t>4</a:t>
                      </a:r>
                      <a:endParaRPr lang="zh-CN" altLang="en-US" dirty="0">
                        <a:solidFill>
                          <a:schemeClr val="tx1"/>
                        </a:solidFill>
                      </a:endParaRPr>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tx1"/>
                          </a:solidFill>
                          <a:latin typeface="+mn-lt"/>
                          <a:ea typeface="+mn-ea"/>
                          <a:cs typeface="+mn-cs"/>
                        </a:rPr>
                        <a:t>ocpc_deep_obid_pk</a:t>
                      </a:r>
                      <a:endParaRPr lang="en" altLang="zh-CN" sz="1800" b="0" kern="1200" dirty="0">
                        <a:solidFill>
                          <a:schemeClr val="tx1"/>
                        </a:solidFill>
                        <a:effectLst/>
                        <a:latin typeface="+mn-lt"/>
                        <a:ea typeface="+mn-ea"/>
                        <a:cs typeface="+mn-cs"/>
                      </a:endParaRPr>
                    </a:p>
                  </a:txBody>
                  <a:tcPr anchor="ctr"/>
                </a:tc>
                <a:tc>
                  <a:txBody>
                    <a:bodyPr/>
                    <a:lstStyle/>
                    <a:p>
                      <a:r>
                        <a:rPr lang="en" altLang="zh-CN" sz="1800" kern="1200" dirty="0" err="1">
                          <a:solidFill>
                            <a:schemeClr val="dk1"/>
                          </a:solidFill>
                          <a:latin typeface="+mn-lt"/>
                          <a:ea typeface="+mn-ea"/>
                          <a:cs typeface="+mn-cs"/>
                        </a:rPr>
                        <a:t>ocpc</a:t>
                      </a:r>
                      <a:r>
                        <a:rPr lang="zh-CN" altLang="en" sz="1800" kern="1200" dirty="0">
                          <a:solidFill>
                            <a:schemeClr val="dk1"/>
                          </a:solidFill>
                          <a:latin typeface="+mn-lt"/>
                          <a:ea typeface="+mn-ea"/>
                          <a:cs typeface="+mn-cs"/>
                        </a:rPr>
                        <a:t>深度</a:t>
                      </a:r>
                      <a:r>
                        <a:rPr lang="zh-CN" altLang="en-US" sz="1800" kern="1200" dirty="0">
                          <a:solidFill>
                            <a:schemeClr val="dk1"/>
                          </a:solidFill>
                          <a:latin typeface="+mn-lt"/>
                          <a:ea typeface="+mn-ea"/>
                          <a:cs typeface="+mn-cs"/>
                        </a:rPr>
                        <a:t>转化溢价策略，计算深层成本和浅层成本，再融合计算</a:t>
                      </a:r>
                      <a:r>
                        <a:rPr lang="en-US" altLang="zh-CN" sz="1800" kern="1200" dirty="0">
                          <a:solidFill>
                            <a:schemeClr val="dk1"/>
                          </a:solidFill>
                          <a:latin typeface="+mn-lt"/>
                          <a:ea typeface="+mn-ea"/>
                          <a:cs typeface="+mn-cs"/>
                        </a:rPr>
                        <a:t>bid</a:t>
                      </a:r>
                      <a:r>
                        <a:rPr lang="zh-CN" altLang="en-US" sz="1800" kern="1200" dirty="0">
                          <a:solidFill>
                            <a:schemeClr val="dk1"/>
                          </a:solidFill>
                          <a:latin typeface="+mn-lt"/>
                          <a:ea typeface="+mn-ea"/>
                          <a:cs typeface="+mn-cs"/>
                        </a:rPr>
                        <a:t>，再根据深度反馈系数进行调整</a:t>
                      </a:r>
                      <a:endParaRPr lang="zh-CN" altLang="en-US" dirty="0"/>
                    </a:p>
                  </a:txBody>
                  <a:tcPr anchor="ctr"/>
                </a:tc>
                <a:extLst>
                  <a:ext uri="{0D108BD9-81ED-4DB2-BD59-A6C34878D82A}">
                    <a16:rowId xmlns:a16="http://schemas.microsoft.com/office/drawing/2014/main" val="1430602906"/>
                  </a:ext>
                </a:extLst>
              </a:tr>
              <a:tr h="370840">
                <a:tc>
                  <a:txBody>
                    <a:bodyPr/>
                    <a:lstStyle/>
                    <a:p>
                      <a:r>
                        <a:rPr lang="en-US" altLang="zh-CN" dirty="0"/>
                        <a:t>5</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dk1"/>
                          </a:solidFill>
                          <a:latin typeface="+mn-lt"/>
                          <a:ea typeface="+mn-ea"/>
                          <a:cs typeface="+mn-cs"/>
                        </a:rPr>
                        <a:t>set_rrate_bid</a:t>
                      </a:r>
                      <a:endParaRPr lang="en" altLang="zh-CN" sz="1800" b="0" kern="1200" dirty="0">
                        <a:solidFill>
                          <a:schemeClr val="dk1"/>
                        </a:solidFill>
                        <a:effectLst/>
                        <a:latin typeface="+mn-lt"/>
                        <a:ea typeface="+mn-ea"/>
                        <a:cs typeface="+mn-cs"/>
                      </a:endParaRPr>
                    </a:p>
                  </a:txBody>
                  <a:tcPr anchor="ctr"/>
                </a:tc>
                <a:tc>
                  <a:txBody>
                    <a:bodyPr/>
                    <a:lstStyle/>
                    <a:p>
                      <a:r>
                        <a:rPr lang="zh-CN" altLang="en" sz="1800" kern="1200" dirty="0">
                          <a:solidFill>
                            <a:schemeClr val="dk1"/>
                          </a:solidFill>
                          <a:latin typeface="+mn-lt"/>
                          <a:ea typeface="+mn-ea"/>
                          <a:cs typeface="+mn-cs"/>
                        </a:rPr>
                        <a:t>根据</a:t>
                      </a:r>
                      <a:r>
                        <a:rPr lang="zh-CN" altLang="en-US" sz="1800" kern="1200" dirty="0">
                          <a:solidFill>
                            <a:schemeClr val="dk1"/>
                          </a:solidFill>
                          <a:latin typeface="+mn-lt"/>
                          <a:ea typeface="+mn-ea"/>
                          <a:cs typeface="+mn-cs"/>
                        </a:rPr>
                        <a:t>现金比例进行调价</a:t>
                      </a:r>
                      <a:endParaRPr lang="zh-CN" altLang="en-US" dirty="0"/>
                    </a:p>
                  </a:txBody>
                  <a:tcPr anchor="ctr"/>
                </a:tc>
                <a:extLst>
                  <a:ext uri="{0D108BD9-81ED-4DB2-BD59-A6C34878D82A}">
                    <a16:rowId xmlns:a16="http://schemas.microsoft.com/office/drawing/2014/main" val="4093976625"/>
                  </a:ext>
                </a:extLst>
              </a:tr>
              <a:tr h="370840">
                <a:tc>
                  <a:txBody>
                    <a:bodyPr/>
                    <a:lstStyle/>
                    <a:p>
                      <a:r>
                        <a:rPr lang="en-US" altLang="zh-CN" dirty="0"/>
                        <a:t>6</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dk1"/>
                          </a:solidFill>
                          <a:latin typeface="+mn-lt"/>
                          <a:ea typeface="+mn-ea"/>
                          <a:cs typeface="+mn-cs"/>
                        </a:rPr>
                        <a:t>preconvq_bid_ratio</a:t>
                      </a:r>
                      <a:endParaRPr lang="en" altLang="zh-CN" sz="1800" b="0" kern="1200" dirty="0">
                        <a:solidFill>
                          <a:schemeClr val="dk1"/>
                        </a:solidFill>
                        <a:effectLst/>
                        <a:latin typeface="+mn-lt"/>
                        <a:ea typeface="+mn-ea"/>
                        <a:cs typeface="+mn-cs"/>
                      </a:endParaRPr>
                    </a:p>
                  </a:txBody>
                  <a:tcPr anchor="ctr"/>
                </a:tc>
                <a:tc>
                  <a:txBody>
                    <a:bodyPr/>
                    <a:lstStyle/>
                    <a:p>
                      <a:r>
                        <a:rPr lang="zh-CN" altLang="en" sz="1800" kern="1200" dirty="0">
                          <a:solidFill>
                            <a:schemeClr val="dk1"/>
                          </a:solidFill>
                          <a:latin typeface="+mn-lt"/>
                          <a:ea typeface="+mn-ea"/>
                          <a:cs typeface="+mn-cs"/>
                        </a:rPr>
                        <a:t>对</a:t>
                      </a:r>
                      <a:r>
                        <a:rPr lang="en-US" altLang="zh-CN" sz="1800" kern="1200" dirty="0" err="1">
                          <a:solidFill>
                            <a:schemeClr val="dk1"/>
                          </a:solidFill>
                          <a:latin typeface="+mn-lt"/>
                          <a:ea typeface="+mn-ea"/>
                          <a:cs typeface="+mn-cs"/>
                        </a:rPr>
                        <a:t>ocpc</a:t>
                      </a:r>
                      <a:r>
                        <a:rPr lang="zh-CN" altLang="en-US" sz="1800" kern="1200" dirty="0">
                          <a:solidFill>
                            <a:schemeClr val="dk1"/>
                          </a:solidFill>
                          <a:latin typeface="+mn-lt"/>
                          <a:ea typeface="+mn-ea"/>
                          <a:cs typeface="+mn-cs"/>
                        </a:rPr>
                        <a:t>二阶段进行调价，根据</a:t>
                      </a:r>
                      <a:r>
                        <a:rPr lang="en" altLang="zh-CN" sz="1800" kern="1200" dirty="0" err="1">
                          <a:solidFill>
                            <a:schemeClr val="dk1"/>
                          </a:solidFill>
                          <a:latin typeface="+mn-lt"/>
                          <a:ea typeface="+mn-ea"/>
                          <a:cs typeface="+mn-cs"/>
                        </a:rPr>
                        <a:t>preconvq_bid_ratio</a:t>
                      </a:r>
                      <a:r>
                        <a:rPr lang="zh-CN" altLang="en" sz="1800" kern="1200" dirty="0">
                          <a:solidFill>
                            <a:schemeClr val="dk1"/>
                          </a:solidFill>
                          <a:latin typeface="+mn-lt"/>
                          <a:ea typeface="+mn-ea"/>
                          <a:cs typeface="+mn-cs"/>
                        </a:rPr>
                        <a:t>进行</a:t>
                      </a:r>
                      <a:r>
                        <a:rPr lang="zh-CN" altLang="en-US" sz="1800" kern="1200" dirty="0">
                          <a:solidFill>
                            <a:schemeClr val="dk1"/>
                          </a:solidFill>
                          <a:latin typeface="+mn-lt"/>
                          <a:ea typeface="+mn-ea"/>
                          <a:cs typeface="+mn-cs"/>
                        </a:rPr>
                        <a:t>调价</a:t>
                      </a:r>
                      <a:endParaRPr lang="zh-CN" altLang="en-US" dirty="0"/>
                    </a:p>
                  </a:txBody>
                  <a:tcPr anchor="ctr"/>
                </a:tc>
                <a:extLst>
                  <a:ext uri="{0D108BD9-81ED-4DB2-BD59-A6C34878D82A}">
                    <a16:rowId xmlns:a16="http://schemas.microsoft.com/office/drawing/2014/main" val="738504159"/>
                  </a:ext>
                </a:extLst>
              </a:tr>
            </a:tbl>
          </a:graphicData>
        </a:graphic>
      </p:graphicFrame>
    </p:spTree>
    <p:extLst>
      <p:ext uri="{BB962C8B-B14F-4D97-AF65-F5344CB8AC3E}">
        <p14:creationId xmlns:p14="http://schemas.microsoft.com/office/powerpoint/2010/main" val="3777343916"/>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user_smart_bid</a:t>
            </a:r>
            <a:r>
              <a:rPr kumimoji="1" lang="zh-CN" altLang="en-US" sz="3600" dirty="0"/>
              <a:t> </a:t>
            </a:r>
            <a:r>
              <a:rPr kumimoji="1" lang="en-US" altLang="zh-CN" sz="3600" dirty="0"/>
              <a:t>&amp;</a:t>
            </a:r>
            <a:r>
              <a:rPr kumimoji="1" lang="zh-CN" altLang="en-US" sz="3600" dirty="0"/>
              <a:t> </a:t>
            </a:r>
            <a:r>
              <a:rPr kumimoji="1" lang="en-US" altLang="zh-CN" sz="3600" dirty="0" err="1"/>
              <a:t>ocpc_bid</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192000" cy="5830816"/>
          </a:xfrm>
        </p:spPr>
        <p:txBody>
          <a:bodyPr/>
          <a:lstStyle/>
          <a:p>
            <a:pPr lvl="1">
              <a:lnSpc>
                <a:spcPct val="150000"/>
              </a:lnSpc>
              <a:buClrTx/>
              <a:buSzPct val="120000"/>
            </a:pPr>
            <a:r>
              <a:rPr lang="en" altLang="zh-CN" dirty="0">
                <a:latin typeface="+mn-lt"/>
                <a:ea typeface="+mj-ea"/>
              </a:rPr>
              <a:t>user</a:t>
            </a:r>
            <a:r>
              <a:rPr lang="en-US" altLang="zh-CN" dirty="0">
                <a:latin typeface="+mn-lt"/>
                <a:ea typeface="+mj-ea"/>
              </a:rPr>
              <a:t>_</a:t>
            </a:r>
            <a:r>
              <a:rPr lang="en-US" altLang="zh-CN" dirty="0" err="1">
                <a:latin typeface="+mn-lt"/>
                <a:ea typeface="+mj-ea"/>
              </a:rPr>
              <a:t>smart_bid</a:t>
            </a:r>
            <a:r>
              <a:rPr lang="zh-CN" altLang="en-US" dirty="0">
                <a:latin typeface="+mn-lt"/>
                <a:ea typeface="+mj-ea"/>
              </a:rPr>
              <a:t>：</a:t>
            </a:r>
            <a:endParaRPr lang="en-US" altLang="zh-CN" dirty="0">
              <a:latin typeface="+mn-lt"/>
              <a:ea typeface="+mj-ea"/>
            </a:endParaRPr>
          </a:p>
          <a:p>
            <a:pPr lvl="1">
              <a:lnSpc>
                <a:spcPct val="150000"/>
              </a:lnSpc>
              <a:buClrTx/>
              <a:buSzPct val="120000"/>
            </a:pPr>
            <a:r>
              <a:rPr lang="en-US" altLang="zh-CN" dirty="0">
                <a:latin typeface="+mn-lt"/>
                <a:ea typeface="+mj-ea"/>
              </a:rPr>
              <a:t>step1</a:t>
            </a:r>
            <a:r>
              <a:rPr lang="zh-CN" altLang="en-US" dirty="0">
                <a:latin typeface="+mn-lt"/>
                <a:ea typeface="+mj-ea"/>
              </a:rPr>
              <a:t>：分不同维度调整</a:t>
            </a:r>
            <a:r>
              <a:rPr lang="en-US" altLang="zh-CN" dirty="0" err="1">
                <a:latin typeface="+mn-lt"/>
                <a:ea typeface="+mj-ea"/>
              </a:rPr>
              <a:t>bid_ratio</a:t>
            </a:r>
            <a:endParaRPr lang="en-US" altLang="zh-CN" dirty="0">
              <a:latin typeface="+mn-lt"/>
              <a:ea typeface="+mj-ea"/>
            </a:endParaRPr>
          </a:p>
          <a:p>
            <a:pPr lvl="1">
              <a:lnSpc>
                <a:spcPct val="150000"/>
              </a:lnSpc>
              <a:buClrTx/>
              <a:buSzPct val="120000"/>
            </a:pPr>
            <a:r>
              <a:rPr lang="en-US" altLang="zh-CN" dirty="0">
                <a:latin typeface="+mn-lt"/>
                <a:ea typeface="+mj-ea"/>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bid_ratio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ori_ratio</a:t>
            </a:r>
            <a:r>
              <a:rPr lang="zh-CN" altLang="en-US" dirty="0">
                <a:latin typeface="Times New Roman" panose="02020603050405020304" pitchFamily="18" charset="0"/>
                <a:cs typeface="Times New Roman" panose="02020603050405020304" pitchFamily="18" charset="0"/>
              </a:rPr>
              <a:t> * </a:t>
            </a:r>
            <a:r>
              <a:rPr lang="en-US" altLang="zh-CN" dirty="0" err="1">
                <a:solidFill>
                  <a:srgbClr val="00B050"/>
                </a:solidFill>
                <a:latin typeface="Times New Roman" panose="02020603050405020304" pitchFamily="18" charset="0"/>
                <a:cs typeface="Times New Roman" panose="02020603050405020304" pitchFamily="18" charset="0"/>
              </a:rPr>
              <a:t>src_id_bid_ratio</a:t>
            </a:r>
            <a:r>
              <a:rPr lang="zh-CN" altLang="en-US" dirty="0">
                <a:solidFill>
                  <a:srgbClr val="00B05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err="1">
                <a:solidFill>
                  <a:srgbClr val="00B050"/>
                </a:solidFill>
                <a:latin typeface="Times New Roman" panose="02020603050405020304" pitchFamily="18" charset="0"/>
                <a:cs typeface="Times New Roman" panose="02020603050405020304" pitchFamily="18" charset="0"/>
              </a:rPr>
              <a:t>os_bid_ratio</a:t>
            </a:r>
            <a:r>
              <a:rPr lang="zh-CN" altLang="en-US" dirty="0">
                <a:solidFill>
                  <a:srgbClr val="00B05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 altLang="zh-CN" dirty="0" err="1">
                <a:solidFill>
                  <a:srgbClr val="00B050"/>
                </a:solidFill>
                <a:latin typeface="Times New Roman" panose="02020603050405020304" pitchFamily="18" charset="0"/>
                <a:cs typeface="Times New Roman" panose="02020603050405020304" pitchFamily="18" charset="0"/>
              </a:rPr>
              <a:t>mt_info_desc.src_mt_bid_ratio</a:t>
            </a:r>
            <a:r>
              <a:rPr lang="zh-CN" altLang="en-US" dirty="0">
                <a:solidFill>
                  <a:srgbClr val="00B05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p>
          <a:p>
            <a:pPr lvl="1">
              <a:lnSpc>
                <a:spcPct val="150000"/>
              </a:lnSpc>
              <a:buClrTx/>
              <a:buSzPct val="120000"/>
            </a:pPr>
            <a:r>
              <a:rPr lang="en-US" altLang="zh-CN" dirty="0">
                <a:latin typeface="Times New Roman" panose="02020603050405020304" pitchFamily="18" charset="0"/>
                <a:ea typeface="+mj-ea"/>
                <a:cs typeface="Times New Roman" panose="02020603050405020304" pitchFamily="18" charset="0"/>
              </a:rPr>
              <a:t>step2</a:t>
            </a:r>
            <a:r>
              <a:rPr lang="zh-CN" altLang="en-US" dirty="0">
                <a:latin typeface="Times New Roman" panose="02020603050405020304" pitchFamily="18" charset="0"/>
                <a:ea typeface="+mj-ea"/>
                <a:cs typeface="Times New Roman" panose="02020603050405020304" pitchFamily="18" charset="0"/>
              </a:rPr>
              <a:t>： 重新计算</a:t>
            </a:r>
            <a:r>
              <a:rPr lang="en-US" altLang="zh-CN" dirty="0">
                <a:latin typeface="Times New Roman" panose="02020603050405020304" pitchFamily="18" charset="0"/>
                <a:ea typeface="+mj-ea"/>
                <a:cs typeface="Times New Roman" panose="02020603050405020304" pitchFamily="18" charset="0"/>
              </a:rPr>
              <a:t>bid</a:t>
            </a:r>
          </a:p>
          <a:p>
            <a:pPr lvl="1">
              <a:lnSpc>
                <a:spcPct val="150000"/>
              </a:lnSpc>
              <a:buClrTx/>
              <a:buSzPct val="120000"/>
            </a:pPr>
            <a:r>
              <a:rPr lang="en-US" altLang="zh-CN" dirty="0">
                <a:latin typeface="Times New Roman" panose="02020603050405020304" pitchFamily="18" charset="0"/>
                <a:ea typeface="+mj-ea"/>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adv.bid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adv.ori_bid</a:t>
            </a:r>
            <a:r>
              <a:rPr lang="zh-CN" altLang="en-US"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bid_ratio</a:t>
            </a:r>
            <a:endParaRPr lang="en-US" altLang="zh-CN" dirty="0">
              <a:latin typeface="Times New Roman" panose="02020603050405020304" pitchFamily="18" charset="0"/>
              <a:cs typeface="Times New Roman" panose="02020603050405020304" pitchFamily="18" charset="0"/>
            </a:endParaRPr>
          </a:p>
          <a:p>
            <a:pPr lvl="1">
              <a:lnSpc>
                <a:spcPct val="150000"/>
              </a:lnSpc>
              <a:buClrTx/>
              <a:buSzPct val="120000"/>
            </a:pPr>
            <a:endParaRPr lang="en-US" altLang="zh-CN" dirty="0">
              <a:latin typeface="Times New Roman" panose="02020603050405020304" pitchFamily="18" charset="0"/>
              <a:ea typeface="+mj-ea"/>
              <a:cs typeface="Times New Roman" panose="02020603050405020304" pitchFamily="18" charset="0"/>
            </a:endParaRPr>
          </a:p>
          <a:p>
            <a:pPr lvl="1">
              <a:lnSpc>
                <a:spcPct val="150000"/>
              </a:lnSpc>
              <a:buClrTx/>
              <a:buSzPct val="120000"/>
            </a:pPr>
            <a:r>
              <a:rPr lang="en-US" altLang="zh-CN" dirty="0" err="1">
                <a:latin typeface="Times New Roman" panose="02020603050405020304" pitchFamily="18" charset="0"/>
                <a:ea typeface="+mj-ea"/>
                <a:cs typeface="Times New Roman" panose="02020603050405020304" pitchFamily="18" charset="0"/>
              </a:rPr>
              <a:t>ocpc_bid</a:t>
            </a:r>
            <a:r>
              <a:rPr lang="zh-CN" altLang="en-US" dirty="0">
                <a:latin typeface="Times New Roman" panose="02020603050405020304" pitchFamily="18" charset="0"/>
                <a:ea typeface="+mj-ea"/>
                <a:cs typeface="Times New Roman" panose="02020603050405020304" pitchFamily="18" charset="0"/>
              </a:rPr>
              <a:t>：</a:t>
            </a:r>
            <a:endParaRPr lang="en" altLang="zh-CN" dirty="0">
              <a:latin typeface="+mn-lt"/>
              <a:ea typeface="+mj-ea"/>
            </a:endParaRPr>
          </a:p>
          <a:p>
            <a:pPr lvl="1">
              <a:lnSpc>
                <a:spcPct val="150000"/>
              </a:lnSpc>
              <a:buClrTx/>
              <a:buSzPct val="120000"/>
            </a:pPr>
            <a:r>
              <a:rPr lang="en-US" altLang="zh-CN" sz="1800" dirty="0">
                <a:latin typeface="+mn-lt"/>
                <a:ea typeface="+mj-ea"/>
              </a:rPr>
              <a:t>step1</a:t>
            </a:r>
            <a:r>
              <a:rPr lang="zh-CN" altLang="en-US" sz="1800" dirty="0">
                <a:latin typeface="+mn-lt"/>
                <a:ea typeface="+mj-ea"/>
              </a:rPr>
              <a:t>：分不同维度调整</a:t>
            </a:r>
            <a:r>
              <a:rPr lang="en-US" altLang="zh-CN" sz="1800" dirty="0" err="1">
                <a:latin typeface="+mn-lt"/>
                <a:ea typeface="+mj-ea"/>
              </a:rPr>
              <a:t>ocpc_bid_ratio</a:t>
            </a:r>
            <a:endParaRPr lang="en-US" altLang="zh-CN" sz="1800" dirty="0">
              <a:latin typeface="+mn-lt"/>
              <a:ea typeface="+mj-ea"/>
            </a:endParaRPr>
          </a:p>
          <a:p>
            <a:pPr lvl="1">
              <a:lnSpc>
                <a:spcPct val="150000"/>
              </a:lnSpc>
              <a:buClrTx/>
              <a:buSzPct val="120000"/>
            </a:pPr>
            <a:r>
              <a:rPr lang="en-US" altLang="zh-CN" sz="1800" dirty="0">
                <a:latin typeface="+mn-lt"/>
                <a:ea typeface="+mj-ea"/>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ocpc_bid_ratio</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ori_ratio</a:t>
            </a:r>
            <a:r>
              <a:rPr lang="zh-CN" altLang="en-US" sz="1800" dirty="0">
                <a:latin typeface="Times New Roman" panose="02020603050405020304" pitchFamily="18" charset="0"/>
                <a:cs typeface="Times New Roman" panose="02020603050405020304" pitchFamily="18" charset="0"/>
              </a:rPr>
              <a:t> * </a:t>
            </a:r>
            <a:r>
              <a:rPr lang="en-US" altLang="zh-CN" sz="1800" dirty="0" err="1">
                <a:solidFill>
                  <a:srgbClr val="00B050"/>
                </a:solidFill>
                <a:latin typeface="Times New Roman" panose="02020603050405020304" pitchFamily="18" charset="0"/>
                <a:cs typeface="Times New Roman" panose="02020603050405020304" pitchFamily="18" charset="0"/>
              </a:rPr>
              <a:t>ocpc_virtual_mt_bid_ratio</a:t>
            </a:r>
            <a:r>
              <a:rPr lang="zh-CN" altLang="en-US" sz="1800" dirty="0">
                <a:solidFill>
                  <a:srgbClr val="00B050"/>
                </a:solidFill>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a:t>
            </a:r>
            <a:r>
              <a:rPr lang="en-US" altLang="zh-CN" sz="1800" dirty="0" err="1">
                <a:solidFill>
                  <a:srgbClr val="00B050"/>
                </a:solidFill>
                <a:latin typeface="Times New Roman" panose="02020603050405020304" pitchFamily="18" charset="0"/>
                <a:cs typeface="Times New Roman" panose="02020603050405020304" pitchFamily="18" charset="0"/>
              </a:rPr>
              <a:t>ann_ocpc_bid_ratio</a:t>
            </a:r>
            <a:r>
              <a:rPr lang="zh-CN" altLang="en-US" sz="1800" dirty="0">
                <a:solidFill>
                  <a:srgbClr val="00B050"/>
                </a:solidFill>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a:t>
            </a:r>
            <a:r>
              <a:rPr lang="en-US" altLang="zh-CN" sz="1800" dirty="0" err="1">
                <a:solidFill>
                  <a:srgbClr val="00B050"/>
                </a:solidFill>
                <a:latin typeface="Times New Roman" panose="02020603050405020304" pitchFamily="18" charset="0"/>
                <a:cs typeface="Times New Roman" panose="02020603050405020304" pitchFamily="18" charset="0"/>
              </a:rPr>
              <a:t>src_mt_ocpc_bid_ratio</a:t>
            </a:r>
            <a:r>
              <a:rPr lang="zh-CN" altLang="en-US" sz="1800" dirty="0">
                <a:solidFill>
                  <a:srgbClr val="00B050"/>
                </a:solidFill>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b</a:t>
            </a:r>
          </a:p>
          <a:p>
            <a:pPr lvl="1">
              <a:lnSpc>
                <a:spcPct val="150000"/>
              </a:lnSpc>
              <a:buClrTx/>
              <a:buSzPct val="120000"/>
            </a:pPr>
            <a:r>
              <a:rPr lang="en-US" altLang="zh-CN" sz="1800" dirty="0">
                <a:latin typeface="+mn-lt"/>
                <a:ea typeface="+mj-ea"/>
                <a:cs typeface="Times New Roman" panose="02020603050405020304" pitchFamily="18" charset="0"/>
              </a:rPr>
              <a:t>step2</a:t>
            </a:r>
            <a:r>
              <a:rPr lang="zh-CN" altLang="en-US" sz="1800" dirty="0">
                <a:latin typeface="Times New Roman" panose="02020603050405020304" pitchFamily="18" charset="0"/>
                <a:ea typeface="+mj-ea"/>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重新计算</a:t>
            </a:r>
            <a:r>
              <a:rPr lang="en-US" altLang="zh-CN" sz="1800" dirty="0">
                <a:latin typeface="Times New Roman" panose="02020603050405020304" pitchFamily="18" charset="0"/>
                <a:cs typeface="Times New Roman" panose="02020603050405020304" pitchFamily="18" charset="0"/>
              </a:rPr>
              <a:t>bid</a:t>
            </a:r>
            <a:r>
              <a:rPr lang="zh-CN" altLang="en-US" sz="1800" dirty="0">
                <a:latin typeface="Times New Roman" panose="02020603050405020304" pitchFamily="18" charset="0"/>
                <a:cs typeface="Times New Roman" panose="02020603050405020304" pitchFamily="18" charset="0"/>
              </a:rPr>
              <a:t>，增加了两个调整系数</a:t>
            </a:r>
            <a:endParaRPr lang="en-US" altLang="zh-CN" sz="1800" dirty="0">
              <a:latin typeface="Times New Roman" panose="02020603050405020304" pitchFamily="18" charset="0"/>
              <a:cs typeface="Times New Roman" panose="02020603050405020304" pitchFamily="18" charset="0"/>
            </a:endParaRPr>
          </a:p>
          <a:p>
            <a:pPr lvl="1">
              <a:lnSpc>
                <a:spcPct val="150000"/>
              </a:lnSpc>
              <a:buClrTx/>
              <a:buSzPct val="120000"/>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adv.bid</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adv.ocpc_bid</a:t>
            </a:r>
            <a:r>
              <a:rPr lang="zh-CN" altLang="en-US" sz="1800" dirty="0">
                <a:latin typeface="Times New Roman" panose="02020603050405020304" pitchFamily="18" charset="0"/>
                <a:cs typeface="Times New Roman" panose="02020603050405020304" pitchFamily="18" charset="0"/>
              </a:rPr>
              <a:t> * </a:t>
            </a:r>
            <a:r>
              <a:rPr lang="en-US" altLang="zh-CN" sz="1800" dirty="0" err="1">
                <a:latin typeface="Times New Roman" panose="02020603050405020304" pitchFamily="18" charset="0"/>
                <a:cs typeface="Times New Roman" panose="02020603050405020304" pitchFamily="18" charset="0"/>
              </a:rPr>
              <a:t>roiq</a:t>
            </a:r>
            <a:r>
              <a:rPr lang="zh-CN" altLang="en-US" sz="1800" dirty="0">
                <a:latin typeface="Times New Roman" panose="02020603050405020304" pitchFamily="18" charset="0"/>
                <a:cs typeface="Times New Roman" panose="02020603050405020304" pitchFamily="18" charset="0"/>
              </a:rPr>
              <a:t> * </a:t>
            </a:r>
            <a:r>
              <a:rPr lang="en" altLang="zh-CN" sz="1800" dirty="0" err="1">
                <a:solidFill>
                  <a:srgbClr val="FF0000"/>
                </a:solidFill>
                <a:latin typeface="Times New Roman" panose="02020603050405020304" pitchFamily="18" charset="0"/>
                <a:cs typeface="Times New Roman" panose="02020603050405020304" pitchFamily="18" charset="0"/>
              </a:rPr>
              <a:t>reach_adjust_coe</a:t>
            </a:r>
            <a:r>
              <a:rPr lang="zh-CN" altLang="en-US" sz="1800" dirty="0">
                <a:solidFill>
                  <a:srgbClr val="FF0000"/>
                </a:solidFill>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a:t>
            </a:r>
            <a:r>
              <a:rPr lang="en" altLang="zh-CN" sz="1800" dirty="0" err="1">
                <a:solidFill>
                  <a:srgbClr val="FF0000"/>
                </a:solidFill>
                <a:latin typeface="Times New Roman" panose="02020603050405020304" pitchFamily="18" charset="0"/>
                <a:cs typeface="Times New Roman" panose="02020603050405020304" pitchFamily="18" charset="0"/>
              </a:rPr>
              <a:t>price_adjust_coe</a:t>
            </a:r>
            <a:r>
              <a:rPr lang="zh-CN" altLang="en-US" sz="1800" dirty="0">
                <a:solidFill>
                  <a:srgbClr val="FF0000"/>
                </a:solidFill>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 </a:t>
            </a:r>
            <a:r>
              <a:rPr lang="en" altLang="zh-CN" sz="1800" dirty="0" err="1">
                <a:latin typeface="Times New Roman" panose="02020603050405020304" pitchFamily="18" charset="0"/>
                <a:cs typeface="Times New Roman" panose="02020603050405020304" pitchFamily="18" charset="0"/>
              </a:rPr>
              <a:t>ocpc_bid_ratio</a:t>
            </a:r>
            <a:r>
              <a:rPr lang="zh-CN" altLang="en-US" sz="1800" dirty="0">
                <a:latin typeface="Times New Roman" panose="02020603050405020304" pitchFamily="18" charset="0"/>
                <a:cs typeface="Times New Roman" panose="02020603050405020304" pitchFamily="18" charset="0"/>
              </a:rPr>
              <a:t> </a:t>
            </a:r>
            <a:endParaRPr lang="zh-CN" altLang="en-US"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1570714466"/>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ocpc_deep_obid_pk</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192000" cy="5830816"/>
          </a:xfrm>
        </p:spPr>
        <p:txBody>
          <a:bodyPr/>
          <a:lstStyle/>
          <a:p>
            <a:pPr lvl="1">
              <a:lnSpc>
                <a:spcPct val="150000"/>
              </a:lnSpc>
              <a:buClrTx/>
              <a:buSzPct val="120000"/>
            </a:pPr>
            <a:r>
              <a:rPr lang="en-US" altLang="zh-CN" dirty="0">
                <a:latin typeface="+mn-lt"/>
                <a:ea typeface="+mj-ea"/>
              </a:rPr>
              <a:t>step1</a:t>
            </a:r>
            <a:r>
              <a:rPr lang="zh-CN" altLang="en-US" dirty="0">
                <a:latin typeface="+mn-lt"/>
                <a:ea typeface="+mj-ea"/>
              </a:rPr>
              <a:t>：三个出价</a:t>
            </a:r>
            <a:r>
              <a:rPr lang="zh-CN" altLang="en-US" dirty="0">
                <a:latin typeface="+mn-lt"/>
                <a:ea typeface="+mj-ea"/>
                <a:sym typeface="Wingdings" pitchFamily="2" charset="2"/>
              </a:rPr>
              <a:t>（</a:t>
            </a:r>
            <a:r>
              <a:rPr lang="en-US" altLang="zh-CN" dirty="0">
                <a:latin typeface="+mn-lt"/>
                <a:ea typeface="+mj-ea"/>
                <a:sym typeface="Wingdings" pitchFamily="2" charset="2"/>
              </a:rPr>
              <a:t>bid</a:t>
            </a:r>
            <a:r>
              <a:rPr lang="zh-CN" altLang="en-US" dirty="0">
                <a:latin typeface="+mn-lt"/>
                <a:ea typeface="+mj-ea"/>
                <a:sym typeface="Wingdings" pitchFamily="2" charset="2"/>
              </a:rPr>
              <a:t>、浅层转化出价 </a:t>
            </a:r>
            <a:r>
              <a:rPr lang="en-US" altLang="zh-CN" dirty="0" err="1">
                <a:latin typeface="+mn-lt"/>
                <a:ea typeface="+mj-ea"/>
                <a:sym typeface="Wingdings" pitchFamily="2" charset="2"/>
              </a:rPr>
              <a:t>ocpc_bid</a:t>
            </a:r>
            <a:r>
              <a:rPr lang="zh-CN" altLang="en-US" dirty="0">
                <a:latin typeface="+mn-lt"/>
                <a:ea typeface="+mj-ea"/>
                <a:sym typeface="Wingdings" pitchFamily="2" charset="2"/>
              </a:rPr>
              <a:t>、深层转化出价 </a:t>
            </a:r>
            <a:r>
              <a:rPr lang="en-US" altLang="zh-CN" dirty="0" err="1">
                <a:latin typeface="+mn-lt"/>
                <a:ea typeface="+mj-ea"/>
                <a:sym typeface="Wingdings" pitchFamily="2" charset="2"/>
              </a:rPr>
              <a:t>deep_ocpc_bid</a:t>
            </a:r>
            <a:r>
              <a:rPr lang="zh-CN" altLang="en-US" dirty="0">
                <a:latin typeface="+mn-lt"/>
                <a:ea typeface="+mj-ea"/>
                <a:sym typeface="Wingdings" pitchFamily="2" charset="2"/>
              </a:rPr>
              <a:t>）</a:t>
            </a:r>
            <a:endParaRPr lang="en-US" altLang="zh-CN" dirty="0">
              <a:latin typeface="+mn-lt"/>
              <a:ea typeface="+mj-ea"/>
              <a:sym typeface="Wingdings" pitchFamily="2" charset="2"/>
            </a:endParaRPr>
          </a:p>
          <a:p>
            <a:pPr lvl="1">
              <a:lnSpc>
                <a:spcPct val="150000"/>
              </a:lnSpc>
              <a:buClrTx/>
              <a:buSzPct val="120000"/>
            </a:pPr>
            <a:r>
              <a:rPr lang="en-US" altLang="zh-CN" dirty="0">
                <a:latin typeface="+mn-lt"/>
                <a:ea typeface="+mj-ea"/>
                <a:sym typeface="Wingdings" pitchFamily="2" charset="2"/>
              </a:rPr>
              <a:t>step2</a:t>
            </a:r>
            <a:r>
              <a:rPr lang="zh-CN" altLang="en-US" dirty="0">
                <a:latin typeface="+mn-lt"/>
                <a:ea typeface="+mj-ea"/>
                <a:sym typeface="Wingdings" pitchFamily="2" charset="2"/>
              </a:rPr>
              <a:t>：两个</a:t>
            </a:r>
            <a:r>
              <a:rPr lang="en-US" altLang="zh-CN" dirty="0" err="1">
                <a:latin typeface="+mn-lt"/>
                <a:ea typeface="+mj-ea"/>
                <a:sym typeface="Wingdings" pitchFamily="2" charset="2"/>
              </a:rPr>
              <a:t>roiq</a:t>
            </a:r>
            <a:r>
              <a:rPr lang="zh-CN" altLang="en-US" dirty="0">
                <a:latin typeface="+mn-lt"/>
                <a:ea typeface="+mj-ea"/>
                <a:sym typeface="Wingdings" pitchFamily="2" charset="2"/>
              </a:rPr>
              <a:t>（浅层转化 </a:t>
            </a:r>
            <a:r>
              <a:rPr lang="en-US" altLang="zh-CN" dirty="0" err="1">
                <a:latin typeface="+mn-lt"/>
                <a:ea typeface="+mj-ea"/>
                <a:sym typeface="Wingdings" pitchFamily="2" charset="2"/>
              </a:rPr>
              <a:t>shallow_roiq</a:t>
            </a:r>
            <a:r>
              <a:rPr lang="zh-CN" altLang="en-US" dirty="0">
                <a:latin typeface="+mn-lt"/>
                <a:ea typeface="+mj-ea"/>
                <a:sym typeface="Wingdings" pitchFamily="2" charset="2"/>
              </a:rPr>
              <a:t>、深层转化 </a:t>
            </a:r>
            <a:r>
              <a:rPr lang="en-US" altLang="zh-CN" dirty="0" err="1">
                <a:latin typeface="+mn-lt"/>
                <a:ea typeface="+mj-ea"/>
                <a:sym typeface="Wingdings" pitchFamily="2" charset="2"/>
              </a:rPr>
              <a:t>deep_roiq</a:t>
            </a:r>
            <a:r>
              <a:rPr lang="zh-CN" altLang="en-US" dirty="0">
                <a:latin typeface="+mn-lt"/>
                <a:ea typeface="+mj-ea"/>
                <a:sym typeface="Wingdings" pitchFamily="2" charset="2"/>
              </a:rPr>
              <a:t>）</a:t>
            </a:r>
            <a:endParaRPr lang="en-US" altLang="zh-CN" dirty="0">
              <a:latin typeface="+mn-lt"/>
              <a:ea typeface="+mj-ea"/>
              <a:sym typeface="Wingdings" pitchFamily="2" charset="2"/>
            </a:endParaRPr>
          </a:p>
          <a:p>
            <a:pPr lvl="1">
              <a:lnSpc>
                <a:spcPct val="150000"/>
              </a:lnSpc>
              <a:buClrTx/>
              <a:buSzPct val="120000"/>
            </a:pPr>
            <a:r>
              <a:rPr lang="en-US" altLang="zh-CN" dirty="0">
                <a:latin typeface="+mn-lt"/>
                <a:ea typeface="+mj-ea"/>
                <a:sym typeface="Wingdings" pitchFamily="2" charset="2"/>
              </a:rPr>
              <a:t>step3</a:t>
            </a:r>
            <a:r>
              <a:rPr lang="zh-CN" altLang="en-US" dirty="0">
                <a:latin typeface="+mn-lt"/>
                <a:ea typeface="+mj-ea"/>
                <a:sym typeface="Wingdings" pitchFamily="2" charset="2"/>
              </a:rPr>
              <a:t>：计算</a:t>
            </a:r>
            <a:r>
              <a:rPr lang="en-US" altLang="zh-CN" dirty="0">
                <a:latin typeface="+mn-lt"/>
                <a:ea typeface="+mj-ea"/>
                <a:sym typeface="Wingdings" pitchFamily="2" charset="2"/>
              </a:rPr>
              <a:t>bid</a:t>
            </a:r>
          </a:p>
          <a:p>
            <a:pPr lvl="1">
              <a:lnSpc>
                <a:spcPct val="150000"/>
              </a:lnSpc>
              <a:buClrTx/>
              <a:buSzPct val="120000"/>
            </a:pPr>
            <a:r>
              <a:rPr lang="en-US" altLang="zh-CN" dirty="0">
                <a:latin typeface="+mn-lt"/>
                <a:ea typeface="+mj-ea"/>
                <a:sym typeface="Wingdings" pitchFamily="2" charset="2"/>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shallow_bid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adv.ocpc_bid</a:t>
            </a:r>
            <a:r>
              <a:rPr lang="zh-CN" altLang="en-US"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shallow_roiq</a:t>
            </a:r>
            <a:endParaRPr lang="en-US" altLang="zh-CN" dirty="0">
              <a:latin typeface="Times New Roman" panose="02020603050405020304" pitchFamily="18" charset="0"/>
              <a:cs typeface="Times New Roman" panose="02020603050405020304" pitchFamily="18" charset="0"/>
            </a:endParaRPr>
          </a:p>
          <a:p>
            <a:pPr lvl="1">
              <a:lnSpc>
                <a:spcPct val="150000"/>
              </a:lnSpc>
              <a:buClrTx/>
              <a:buSzPct val="120000"/>
            </a:pPr>
            <a:r>
              <a:rPr lang="en-US" altLang="zh-CN" dirty="0">
                <a:latin typeface="Times New Roman" panose="02020603050405020304" pitchFamily="18" charset="0"/>
                <a:cs typeface="Times New Roman" panose="02020603050405020304" pitchFamily="18" charset="0"/>
              </a:rPr>
              <a:t>		</a:t>
            </a:r>
            <a:r>
              <a:rPr lang="en-US" altLang="zh-CN" dirty="0" err="1">
                <a:solidFill>
                  <a:srgbClr val="00B050"/>
                </a:solidFill>
                <a:latin typeface="Times New Roman" panose="02020603050405020304" pitchFamily="18" charset="0"/>
                <a:cs typeface="Times New Roman" panose="02020603050405020304" pitchFamily="18" charset="0"/>
              </a:rPr>
              <a:t>bid_ratio</a:t>
            </a:r>
            <a:r>
              <a:rPr lang="zh-CN" altLang="en-US" dirty="0">
                <a:solidFill>
                  <a:srgbClr val="00B050"/>
                </a:solidFill>
                <a:latin typeface="Times New Roman" panose="02020603050405020304" pitchFamily="18" charset="0"/>
                <a:cs typeface="Times New Roman" panose="02020603050405020304" pitchFamily="18" charset="0"/>
              </a:rPr>
              <a:t> </a:t>
            </a:r>
            <a:r>
              <a:rPr lang="en-US" altLang="zh-CN" dirty="0">
                <a:solidFill>
                  <a:srgbClr val="00B050"/>
                </a:solidFill>
                <a:latin typeface="Times New Roman" panose="02020603050405020304" pitchFamily="18" charset="0"/>
                <a:cs typeface="Times New Roman" panose="02020603050405020304" pitchFamily="18" charset="0"/>
              </a:rPr>
              <a:t>=</a:t>
            </a:r>
            <a:r>
              <a:rPr lang="zh-CN" altLang="en-US" dirty="0">
                <a:solidFill>
                  <a:srgbClr val="00B050"/>
                </a:solidFill>
                <a:latin typeface="Times New Roman" panose="02020603050405020304" pitchFamily="18" charset="0"/>
                <a:cs typeface="Times New Roman" panose="02020603050405020304" pitchFamily="18" charset="0"/>
              </a:rPr>
              <a:t> </a:t>
            </a:r>
            <a:r>
              <a:rPr lang="en-US" altLang="zh-CN" dirty="0" err="1">
                <a:solidFill>
                  <a:srgbClr val="00B050"/>
                </a:solidFill>
                <a:latin typeface="Times New Roman" panose="02020603050405020304" pitchFamily="18" charset="0"/>
                <a:cs typeface="Times New Roman" panose="02020603050405020304" pitchFamily="18" charset="0"/>
              </a:rPr>
              <a:t>adv.bid</a:t>
            </a:r>
            <a:r>
              <a:rPr lang="zh-CN" altLang="en-US" dirty="0">
                <a:solidFill>
                  <a:srgbClr val="00B050"/>
                </a:solidFill>
                <a:latin typeface="Times New Roman" panose="02020603050405020304" pitchFamily="18" charset="0"/>
                <a:cs typeface="Times New Roman" panose="02020603050405020304" pitchFamily="18" charset="0"/>
              </a:rPr>
              <a:t> </a:t>
            </a:r>
            <a:r>
              <a:rPr lang="en-US" altLang="zh-CN" dirty="0">
                <a:solidFill>
                  <a:srgbClr val="00B050"/>
                </a:solidFill>
                <a:latin typeface="Times New Roman" panose="02020603050405020304" pitchFamily="18" charset="0"/>
                <a:cs typeface="Times New Roman" panose="02020603050405020304" pitchFamily="18" charset="0"/>
              </a:rPr>
              <a:t>/</a:t>
            </a:r>
            <a:r>
              <a:rPr lang="zh-CN" altLang="en-US" dirty="0">
                <a:solidFill>
                  <a:srgbClr val="00B050"/>
                </a:solidFill>
                <a:latin typeface="Times New Roman" panose="02020603050405020304" pitchFamily="18" charset="0"/>
                <a:cs typeface="Times New Roman" panose="02020603050405020304" pitchFamily="18" charset="0"/>
              </a:rPr>
              <a:t> </a:t>
            </a:r>
            <a:r>
              <a:rPr lang="en-US" altLang="zh-CN" dirty="0" err="1">
                <a:solidFill>
                  <a:srgbClr val="00B050"/>
                </a:solidFill>
                <a:latin typeface="Times New Roman" panose="02020603050405020304" pitchFamily="18" charset="0"/>
                <a:cs typeface="Times New Roman" panose="02020603050405020304" pitchFamily="18" charset="0"/>
              </a:rPr>
              <a:t>shallow_bid</a:t>
            </a:r>
            <a:endParaRPr lang="en-US" altLang="zh-CN" dirty="0">
              <a:latin typeface="Times New Roman" panose="02020603050405020304" pitchFamily="18" charset="0"/>
              <a:cs typeface="Times New Roman" panose="02020603050405020304" pitchFamily="18" charset="0"/>
            </a:endParaRPr>
          </a:p>
          <a:p>
            <a:pPr lvl="1">
              <a:lnSpc>
                <a:spcPct val="150000"/>
              </a:lnSpc>
              <a:buClrTx/>
              <a:buSzPct val="120000"/>
            </a:pPr>
            <a:r>
              <a:rPr lang="en-US" altLang="zh-CN" dirty="0">
                <a:latin typeface="Times New Roman" panose="02020603050405020304" pitchFamily="18" charset="0"/>
                <a:ea typeface="+mj-ea"/>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deep_bid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adv.deep_ocpc_bid</a:t>
            </a:r>
            <a:r>
              <a:rPr lang="zh-CN" altLang="en-US"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deep_roiq</a:t>
            </a:r>
            <a:r>
              <a:rPr lang="zh-CN" altLang="en-US"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shallow_roiq</a:t>
            </a:r>
            <a:r>
              <a:rPr lang="zh-CN" altLang="en-US" dirty="0">
                <a:latin typeface="Times New Roman" panose="02020603050405020304" pitchFamily="18" charset="0"/>
                <a:cs typeface="Times New Roman" panose="02020603050405020304" pitchFamily="18" charset="0"/>
              </a:rPr>
              <a:t> * </a:t>
            </a:r>
            <a:r>
              <a:rPr lang="en-US" altLang="zh-CN" dirty="0" err="1">
                <a:solidFill>
                  <a:srgbClr val="00B050"/>
                </a:solidFill>
                <a:latin typeface="Times New Roman" panose="02020603050405020304" pitchFamily="18" charset="0"/>
                <a:cs typeface="Times New Roman" panose="02020603050405020304" pitchFamily="18" charset="0"/>
              </a:rPr>
              <a:t>bid_ratio</a:t>
            </a:r>
            <a:endParaRPr lang="en-US" altLang="zh-CN" dirty="0">
              <a:solidFill>
                <a:srgbClr val="00B050"/>
              </a:solidFill>
              <a:latin typeface="Times New Roman" panose="02020603050405020304" pitchFamily="18" charset="0"/>
              <a:cs typeface="Times New Roman" panose="02020603050405020304" pitchFamily="18" charset="0"/>
            </a:endParaRPr>
          </a:p>
          <a:p>
            <a:pPr lvl="1">
              <a:lnSpc>
                <a:spcPct val="150000"/>
              </a:lnSpc>
              <a:buClrTx/>
              <a:buSzPct val="120000"/>
            </a:pPr>
            <a:r>
              <a:rPr lang="en-US" altLang="zh-CN" dirty="0">
                <a:solidFill>
                  <a:srgbClr val="00B050"/>
                </a:solidFill>
                <a:latin typeface="Times New Roman" panose="02020603050405020304" pitchFamily="18" charset="0"/>
                <a:cs typeface="Times New Roman" panose="02020603050405020304" pitchFamily="18" charset="0"/>
              </a:rPr>
              <a:t>		</a:t>
            </a:r>
            <a:r>
              <a:rPr lang="en" altLang="zh-CN" dirty="0" err="1">
                <a:latin typeface="Times New Roman" panose="02020603050405020304" pitchFamily="18" charset="0"/>
                <a:cs typeface="Times New Roman" panose="02020603050405020304" pitchFamily="18" charset="0"/>
              </a:rPr>
              <a:t>adv.bid</a:t>
            </a:r>
            <a:r>
              <a:rPr lang="en" altLang="zh-CN" dirty="0">
                <a:latin typeface="Times New Roman" panose="02020603050405020304" pitchFamily="18" charset="0"/>
                <a:cs typeface="Times New Roman" panose="02020603050405020304" pitchFamily="18" charset="0"/>
              </a:rPr>
              <a:t> = </a:t>
            </a:r>
            <a:r>
              <a:rPr lang="en" altLang="zh-CN" dirty="0" err="1">
                <a:latin typeface="Times New Roman" panose="02020603050405020304" pitchFamily="18" charset="0"/>
                <a:cs typeface="Times New Roman" panose="02020603050405020304" pitchFamily="18" charset="0"/>
              </a:rPr>
              <a:t>adv.bid</a:t>
            </a:r>
            <a:r>
              <a:rPr lang="en"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 altLang="zh-CN" dirty="0">
                <a:latin typeface="Times New Roman" panose="02020603050405020304" pitchFamily="18" charset="0"/>
                <a:cs typeface="Times New Roman" panose="02020603050405020304" pitchFamily="18" charset="0"/>
              </a:rPr>
              <a:t>1 -  </a:t>
            </a:r>
            <a:r>
              <a:rPr lang="en" altLang="zh-CN" dirty="0" err="1">
                <a:latin typeface="Times New Roman" panose="02020603050405020304" pitchFamily="18" charset="0"/>
                <a:cs typeface="Times New Roman" panose="02020603050405020304" pitchFamily="18" charset="0"/>
              </a:rPr>
              <a:t>ocpc_deep_bid_weight</a:t>
            </a:r>
            <a:r>
              <a:rPr lang="en-US" altLang="zh-CN" dirty="0">
                <a:latin typeface="Times New Roman" panose="02020603050405020304" pitchFamily="18" charset="0"/>
                <a:cs typeface="Times New Roman" panose="02020603050405020304" pitchFamily="18" charset="0"/>
              </a:rPr>
              <a:t>)</a:t>
            </a:r>
            <a:r>
              <a:rPr lang="en" altLang="zh-CN" dirty="0">
                <a:latin typeface="Times New Roman" panose="02020603050405020304" pitchFamily="18" charset="0"/>
                <a:cs typeface="Times New Roman" panose="02020603050405020304" pitchFamily="18" charset="0"/>
              </a:rPr>
              <a:t> + </a:t>
            </a:r>
            <a:r>
              <a:rPr lang="en" altLang="zh-CN" dirty="0" err="1">
                <a:latin typeface="Times New Roman" panose="02020603050405020304" pitchFamily="18" charset="0"/>
                <a:cs typeface="Times New Roman" panose="02020603050405020304" pitchFamily="18" charset="0"/>
              </a:rPr>
              <a:t>deep_bid</a:t>
            </a:r>
            <a:r>
              <a:rPr lang="en" altLang="zh-CN" dirty="0">
                <a:latin typeface="Times New Roman" panose="02020603050405020304" pitchFamily="18" charset="0"/>
                <a:cs typeface="Times New Roman" panose="02020603050405020304" pitchFamily="18" charset="0"/>
              </a:rPr>
              <a:t> * </a:t>
            </a:r>
            <a:r>
              <a:rPr lang="en" altLang="zh-CN" dirty="0" err="1">
                <a:latin typeface="Times New Roman" panose="02020603050405020304" pitchFamily="18" charset="0"/>
                <a:cs typeface="Times New Roman" panose="02020603050405020304" pitchFamily="18" charset="0"/>
              </a:rPr>
              <a:t>ocpc_deep_bid_weight</a:t>
            </a:r>
            <a:r>
              <a:rPr lang="en" altLang="zh-CN" dirty="0">
                <a:latin typeface="Times New Roman" panose="02020603050405020304" pitchFamily="18" charset="0"/>
                <a:cs typeface="Times New Roman" panose="02020603050405020304" pitchFamily="18" charset="0"/>
              </a:rPr>
              <a:t> </a:t>
            </a:r>
            <a:endParaRPr lang="en-US" altLang="zh-CN" dirty="0">
              <a:solidFill>
                <a:srgbClr val="00B050"/>
              </a:solidFill>
              <a:latin typeface="Times New Roman" panose="02020603050405020304" pitchFamily="18" charset="0"/>
              <a:cs typeface="Times New Roman" panose="02020603050405020304" pitchFamily="18" charset="0"/>
            </a:endParaRPr>
          </a:p>
          <a:p>
            <a:pPr lvl="1">
              <a:lnSpc>
                <a:spcPct val="150000"/>
              </a:lnSpc>
              <a:buClrTx/>
              <a:buSzPct val="120000"/>
            </a:pPr>
            <a:endParaRPr lang="en-US" altLang="zh-CN"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spTree>
    <p:extLst>
      <p:ext uri="{BB962C8B-B14F-4D97-AF65-F5344CB8AC3E}">
        <p14:creationId xmlns:p14="http://schemas.microsoft.com/office/powerpoint/2010/main" val="1822583472"/>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-filter</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192000" cy="5830816"/>
          </a:xfrm>
        </p:spPr>
        <p:txBody>
          <a:bodyPr/>
          <a:lstStyle/>
          <a:p>
            <a:pPr lvl="1">
              <a:lnSpc>
                <a:spcPct val="150000"/>
              </a:lnSpc>
              <a:buClrTx/>
              <a:buSzPct val="120000"/>
            </a:pPr>
            <a:r>
              <a:rPr kumimoji="1" lang="zh-CN" altLang="en-US" dirty="0">
                <a:latin typeface="+mn-lt"/>
                <a:ea typeface="+mj-ea"/>
              </a:rPr>
              <a:t>主要功能：</a:t>
            </a:r>
            <a:r>
              <a:rPr lang="zh-CN" altLang="en-US" dirty="0"/>
              <a:t>进行门槛的准入，包括</a:t>
            </a:r>
            <a:r>
              <a:rPr lang="en" altLang="zh-CN" dirty="0"/>
              <a:t>ctr</a:t>
            </a:r>
            <a:r>
              <a:rPr lang="zh-CN" altLang="en" dirty="0"/>
              <a:t>、</a:t>
            </a:r>
            <a:r>
              <a:rPr lang="en" altLang="zh-CN" dirty="0" err="1"/>
              <a:t>cpm</a:t>
            </a:r>
            <a:r>
              <a:rPr lang="zh-CN" altLang="en-US" dirty="0"/>
              <a:t>等，并且进行依赖</a:t>
            </a:r>
            <a:r>
              <a:rPr lang="en" altLang="zh-CN" dirty="0"/>
              <a:t>q</a:t>
            </a:r>
            <a:r>
              <a:rPr lang="zh-CN" altLang="en-US" dirty="0"/>
              <a:t>值的广告过滤</a:t>
            </a:r>
            <a:endParaRPr lang="en-US" altLang="zh-CN" dirty="0"/>
          </a:p>
          <a:p>
            <a:pPr lvl="1">
              <a:lnSpc>
                <a:spcPct val="150000"/>
              </a:lnSpc>
              <a:buClrTx/>
              <a:buSzPct val="120000"/>
            </a:pPr>
            <a:endParaRPr lang="en-US" altLang="zh-CN" sz="1800" dirty="0">
              <a:latin typeface="+mn-lt"/>
              <a:ea typeface="+mj-ea"/>
            </a:endParaRPr>
          </a:p>
          <a:p>
            <a:pPr lvl="1">
              <a:lnSpc>
                <a:spcPct val="150000"/>
              </a:lnSpc>
              <a:buClrTx/>
              <a:buSzPct val="120000"/>
            </a:pPr>
            <a:endParaRPr lang="en" altLang="zh-CN"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marL="914400" lvl="1" indent="-457200">
              <a:lnSpc>
                <a:spcPct val="150000"/>
              </a:lnSpc>
              <a:buClrTx/>
              <a:buSzPct val="120000"/>
              <a:buFont typeface="+mj-lt"/>
              <a:buAutoNum type="arabicPeriod"/>
            </a:pPr>
            <a:endParaRPr lang="zh-CN" altLang="en-US"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3" name="表格 3">
            <a:extLst>
              <a:ext uri="{FF2B5EF4-FFF2-40B4-BE49-F238E27FC236}">
                <a16:creationId xmlns:a16="http://schemas.microsoft.com/office/drawing/2014/main" id="{CAB44F50-2ECF-0842-A9CA-7050D1D43858}"/>
              </a:ext>
            </a:extLst>
          </p:cNvPr>
          <p:cNvGraphicFramePr>
            <a:graphicFrameLocks noGrp="1"/>
          </p:cNvGraphicFramePr>
          <p:nvPr>
            <p:extLst>
              <p:ext uri="{D42A27DB-BD31-4B8C-83A1-F6EECF244321}">
                <p14:modId xmlns:p14="http://schemas.microsoft.com/office/powerpoint/2010/main" val="1359310461"/>
              </p:ext>
            </p:extLst>
          </p:nvPr>
        </p:nvGraphicFramePr>
        <p:xfrm>
          <a:off x="846137" y="1705504"/>
          <a:ext cx="10855327" cy="4820920"/>
        </p:xfrm>
        <a:graphic>
          <a:graphicData uri="http://schemas.openxmlformats.org/drawingml/2006/table">
            <a:tbl>
              <a:tblPr firstRow="1" bandRow="1">
                <a:tableStyleId>{5C22544A-7EE6-4342-B048-85BDC9FD1C3A}</a:tableStyleId>
              </a:tblPr>
              <a:tblGrid>
                <a:gridCol w="591369">
                  <a:extLst>
                    <a:ext uri="{9D8B030D-6E8A-4147-A177-3AD203B41FA5}">
                      <a16:colId xmlns:a16="http://schemas.microsoft.com/office/drawing/2014/main" val="1404024176"/>
                    </a:ext>
                  </a:extLst>
                </a:gridCol>
                <a:gridCol w="3355757">
                  <a:extLst>
                    <a:ext uri="{9D8B030D-6E8A-4147-A177-3AD203B41FA5}">
                      <a16:colId xmlns:a16="http://schemas.microsoft.com/office/drawing/2014/main" val="2751353782"/>
                    </a:ext>
                  </a:extLst>
                </a:gridCol>
                <a:gridCol w="6908201">
                  <a:extLst>
                    <a:ext uri="{9D8B030D-6E8A-4147-A177-3AD203B41FA5}">
                      <a16:colId xmlns:a16="http://schemas.microsoft.com/office/drawing/2014/main" val="2319417844"/>
                    </a:ext>
                  </a:extLst>
                </a:gridCol>
              </a:tblGrid>
              <a:tr h="370840">
                <a:tc>
                  <a:txBody>
                    <a:bodyPr/>
                    <a:lstStyle/>
                    <a:p>
                      <a:r>
                        <a:rPr lang="en-US" altLang="zh-CN" dirty="0" err="1"/>
                        <a:t>idx</a:t>
                      </a:r>
                      <a:endParaRPr lang="zh-CN" altLang="en-US" dirty="0"/>
                    </a:p>
                  </a:txBody>
                  <a:tcPr anchor="ctr" anchorCtr="1"/>
                </a:tc>
                <a:tc>
                  <a:txBody>
                    <a:bodyPr/>
                    <a:lstStyle/>
                    <a:p>
                      <a:r>
                        <a:rPr lang="zh-CN" altLang="en-US" dirty="0"/>
                        <a:t>插件名</a:t>
                      </a:r>
                    </a:p>
                  </a:txBody>
                  <a:tcPr anchor="ctr" anchorCtr="1"/>
                </a:tc>
                <a:tc>
                  <a:txBody>
                    <a:bodyPr/>
                    <a:lstStyle/>
                    <a:p>
                      <a:r>
                        <a:rPr lang="zh-CN" altLang="en-US" dirty="0"/>
                        <a:t>主要功能</a:t>
                      </a:r>
                    </a:p>
                  </a:txBody>
                  <a:tcPr anchor="ctr" anchorCtr="1"/>
                </a:tc>
                <a:extLst>
                  <a:ext uri="{0D108BD9-81ED-4DB2-BD59-A6C34878D82A}">
                    <a16:rowId xmlns:a16="http://schemas.microsoft.com/office/drawing/2014/main" val="2938704443"/>
                  </a:ext>
                </a:extLst>
              </a:tr>
              <a:tr h="370840">
                <a:tc>
                  <a:txBody>
                    <a:bodyPr/>
                    <a:lstStyle/>
                    <a:p>
                      <a:r>
                        <a:rPr lang="en-US" altLang="zh-CN" dirty="0"/>
                        <a:t>1</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cuid_refresh_control_ad_filter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刷次优化</a:t>
                      </a:r>
                    </a:p>
                  </a:txBody>
                  <a:tcPr anchor="ctr"/>
                </a:tc>
                <a:extLst>
                  <a:ext uri="{0D108BD9-81ED-4DB2-BD59-A6C34878D82A}">
                    <a16:rowId xmlns:a16="http://schemas.microsoft.com/office/drawing/2014/main" val="3884272627"/>
                  </a:ext>
                </a:extLst>
              </a:tr>
              <a:tr h="370840">
                <a:tc>
                  <a:txBody>
                    <a:bodyPr/>
                    <a:lstStyle/>
                    <a:p>
                      <a:r>
                        <a:rPr lang="en-US" altLang="zh-CN" dirty="0"/>
                        <a:t>2</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blacklist_status_filter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黑名单过滤</a:t>
                      </a:r>
                    </a:p>
                  </a:txBody>
                  <a:tcPr anchor="ctr"/>
                </a:tc>
                <a:extLst>
                  <a:ext uri="{0D108BD9-81ED-4DB2-BD59-A6C34878D82A}">
                    <a16:rowId xmlns:a16="http://schemas.microsoft.com/office/drawing/2014/main" val="1119534305"/>
                  </a:ext>
                </a:extLst>
              </a:tr>
              <a:tr h="370840">
                <a:tc>
                  <a:txBody>
                    <a:bodyPr/>
                    <a:lstStyle/>
                    <a:p>
                      <a:r>
                        <a:rPr lang="en-US" altLang="zh-CN" dirty="0"/>
                        <a:t>3</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rgbClr val="FF0000"/>
                          </a:solidFill>
                          <a:effectLst/>
                          <a:latin typeface="+mn-lt"/>
                          <a:ea typeface="+mn-ea"/>
                          <a:cs typeface="+mn-cs"/>
                        </a:rPr>
                        <a:t>thr_filter</a:t>
                      </a:r>
                      <a:endParaRPr lang="en" altLang="zh-CN" sz="1800" b="0" kern="1200" dirty="0">
                        <a:solidFill>
                          <a:srgbClr val="FF0000"/>
                        </a:solidFill>
                        <a:effectLst/>
                        <a:latin typeface="+mn-lt"/>
                        <a:ea typeface="+mn-ea"/>
                        <a:cs typeface="+mn-cs"/>
                      </a:endParaRPr>
                    </a:p>
                  </a:txBody>
                  <a:tcPr anchor="ctr"/>
                </a:tc>
                <a:tc>
                  <a:txBody>
                    <a:bodyPr/>
                    <a:lstStyle/>
                    <a:p>
                      <a:r>
                        <a:rPr lang="zh-CN" altLang="en-US" dirty="0"/>
                        <a:t>多方式设置</a:t>
                      </a:r>
                      <a:r>
                        <a:rPr lang="en-US" altLang="zh-CN" dirty="0" err="1"/>
                        <a:t>cpm</a:t>
                      </a:r>
                      <a:r>
                        <a:rPr lang="zh-CN" altLang="en-US" dirty="0"/>
                        <a:t>、</a:t>
                      </a:r>
                      <a:r>
                        <a:rPr lang="en-US" altLang="zh-CN" dirty="0"/>
                        <a:t>ctr</a:t>
                      </a:r>
                      <a:r>
                        <a:rPr lang="zh-CN" altLang="en-US" dirty="0"/>
                        <a:t>门槛，进行过滤</a:t>
                      </a:r>
                    </a:p>
                  </a:txBody>
                  <a:tcPr anchor="ctr"/>
                </a:tc>
                <a:extLst>
                  <a:ext uri="{0D108BD9-81ED-4DB2-BD59-A6C34878D82A}">
                    <a16:rowId xmlns:a16="http://schemas.microsoft.com/office/drawing/2014/main" val="1972687443"/>
                  </a:ext>
                </a:extLst>
              </a:tr>
              <a:tr h="370840">
                <a:tc>
                  <a:txBody>
                    <a:bodyPr/>
                    <a:lstStyle/>
                    <a:p>
                      <a:r>
                        <a:rPr lang="en-US" altLang="zh-CN" dirty="0"/>
                        <a:t>4</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roi_status_filter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根据</a:t>
                      </a:r>
                      <a:r>
                        <a:rPr lang="en-US" altLang="zh-CN" dirty="0" err="1"/>
                        <a:t>roi_status</a:t>
                      </a:r>
                      <a:r>
                        <a:rPr lang="zh-CN" altLang="en-US" dirty="0"/>
                        <a:t>状态进行过滤</a:t>
                      </a:r>
                    </a:p>
                  </a:txBody>
                  <a:tcPr anchor="ctr"/>
                </a:tc>
                <a:extLst>
                  <a:ext uri="{0D108BD9-81ED-4DB2-BD59-A6C34878D82A}">
                    <a16:rowId xmlns:a16="http://schemas.microsoft.com/office/drawing/2014/main" val="1430602906"/>
                  </a:ext>
                </a:extLst>
              </a:tr>
              <a:tr h="370840">
                <a:tc>
                  <a:txBody>
                    <a:bodyPr/>
                    <a:lstStyle/>
                    <a:p>
                      <a:r>
                        <a:rPr lang="en-US" altLang="zh-CN" dirty="0"/>
                        <a:t>5</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mt_filter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根据</a:t>
                      </a:r>
                      <a:r>
                        <a:rPr lang="en" altLang="zh-CN" sz="1800" dirty="0" err="1">
                          <a:solidFill>
                            <a:srgbClr val="333333"/>
                          </a:solidFill>
                          <a:latin typeface="Arial" panose="020B0604020202020204" pitchFamily="34" charset="0"/>
                        </a:rPr>
                        <a:t>show_control_exp.conf</a:t>
                      </a:r>
                      <a:r>
                        <a:rPr lang="zh-CN" altLang="en" sz="1800" dirty="0">
                          <a:solidFill>
                            <a:srgbClr val="333333"/>
                          </a:solidFill>
                          <a:latin typeface="Arial" panose="020B0604020202020204" pitchFamily="34" charset="0"/>
                        </a:rPr>
                        <a:t>配置</a:t>
                      </a:r>
                      <a:r>
                        <a:rPr lang="zh-CN" altLang="en-US" sz="1800" dirty="0">
                          <a:solidFill>
                            <a:srgbClr val="333333"/>
                          </a:solidFill>
                          <a:latin typeface="Arial" panose="020B0604020202020204" pitchFamily="34" charset="0"/>
                        </a:rPr>
                        <a:t>文件，进行</a:t>
                      </a:r>
                      <a:r>
                        <a:rPr lang="zh-CN" altLang="en-US" dirty="0"/>
                        <a:t>基础物料样式过滤</a:t>
                      </a:r>
                    </a:p>
                  </a:txBody>
                  <a:tcPr anchor="ctr"/>
                </a:tc>
                <a:extLst>
                  <a:ext uri="{0D108BD9-81ED-4DB2-BD59-A6C34878D82A}">
                    <a16:rowId xmlns:a16="http://schemas.microsoft.com/office/drawing/2014/main" val="4093976625"/>
                  </a:ext>
                </a:extLst>
              </a:tr>
              <a:tr h="370840">
                <a:tc>
                  <a:txBody>
                    <a:bodyPr/>
                    <a:lstStyle/>
                    <a:p>
                      <a:r>
                        <a:rPr lang="en-US" altLang="zh-CN" dirty="0"/>
                        <a:t>6</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newstyle_mt_filter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根据</a:t>
                      </a:r>
                      <a:r>
                        <a:rPr lang="en" altLang="zh-CN" dirty="0" err="1"/>
                        <a:t>src_mt_newstyle.conf</a:t>
                      </a:r>
                      <a:r>
                        <a:rPr lang="zh-CN" altLang="en" dirty="0"/>
                        <a:t>配置</a:t>
                      </a:r>
                      <a:r>
                        <a:rPr lang="zh-CN" altLang="en-US" dirty="0"/>
                        <a:t>文件，进行组件样式物料过滤</a:t>
                      </a:r>
                    </a:p>
                  </a:txBody>
                  <a:tcPr anchor="ctr"/>
                </a:tc>
                <a:extLst>
                  <a:ext uri="{0D108BD9-81ED-4DB2-BD59-A6C34878D82A}">
                    <a16:rowId xmlns:a16="http://schemas.microsoft.com/office/drawing/2014/main" val="738504159"/>
                  </a:ext>
                </a:extLst>
              </a:tr>
              <a:tr h="370840">
                <a:tc>
                  <a:txBody>
                    <a:bodyPr/>
                    <a:lstStyle/>
                    <a:p>
                      <a:r>
                        <a:rPr lang="en-US" altLang="zh-CN" dirty="0"/>
                        <a:t>7</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channel_trade_filter</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渠道行业过滤，广告行业与当前频道不同则过滤</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4174108288"/>
                  </a:ext>
                </a:extLst>
              </a:tr>
              <a:tr h="370840">
                <a:tc>
                  <a:txBody>
                    <a:bodyPr/>
                    <a:lstStyle/>
                    <a:p>
                      <a:r>
                        <a:rPr lang="en-US" altLang="zh-CN" dirty="0"/>
                        <a:t>8</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intentkeyword_roi_filter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根据意图词的</a:t>
                      </a:r>
                      <a:r>
                        <a:rPr lang="en-US" altLang="zh-CN" dirty="0" err="1"/>
                        <a:t>roiq</a:t>
                      </a:r>
                      <a:r>
                        <a:rPr lang="zh-CN" altLang="en-US" dirty="0"/>
                        <a:t>进行过滤</a:t>
                      </a:r>
                    </a:p>
                  </a:txBody>
                  <a:tcPr anchor="ctr"/>
                </a:tc>
                <a:extLst>
                  <a:ext uri="{0D108BD9-81ED-4DB2-BD59-A6C34878D82A}">
                    <a16:rowId xmlns:a16="http://schemas.microsoft.com/office/drawing/2014/main" val="629025640"/>
                  </a:ext>
                </a:extLst>
              </a:tr>
              <a:tr h="370840">
                <a:tc>
                  <a:txBody>
                    <a:bodyPr/>
                    <a:lstStyle/>
                    <a:p>
                      <a:r>
                        <a:rPr lang="en-US" altLang="zh-CN" dirty="0"/>
                        <a:t>9</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eplayq_filter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根据</a:t>
                      </a:r>
                      <a:r>
                        <a:rPr lang="en-US" altLang="zh-CN" dirty="0" err="1"/>
                        <a:t>eplayq</a:t>
                      </a:r>
                      <a:r>
                        <a:rPr lang="zh-CN" altLang="en-US" dirty="0"/>
                        <a:t>阈值进行过滤</a:t>
                      </a:r>
                    </a:p>
                  </a:txBody>
                  <a:tcPr anchor="ctr"/>
                </a:tc>
                <a:extLst>
                  <a:ext uri="{0D108BD9-81ED-4DB2-BD59-A6C34878D82A}">
                    <a16:rowId xmlns:a16="http://schemas.microsoft.com/office/drawing/2014/main" val="3841166698"/>
                  </a:ext>
                </a:extLst>
              </a:tr>
              <a:tr h="370840">
                <a:tc>
                  <a:txBody>
                    <a:bodyPr/>
                    <a:lstStyle/>
                    <a:p>
                      <a:r>
                        <a:rPr lang="en-US" altLang="zh-CN" dirty="0"/>
                        <a:t>10</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unit_roi_filter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根据</a:t>
                      </a:r>
                      <a:r>
                        <a:rPr lang="en-US" altLang="zh-CN" dirty="0"/>
                        <a:t>unit</a:t>
                      </a:r>
                      <a:r>
                        <a:rPr lang="zh-CN" altLang="en-US" dirty="0"/>
                        <a:t> </a:t>
                      </a:r>
                      <a:r>
                        <a:rPr lang="en-US" altLang="zh-CN" dirty="0" err="1"/>
                        <a:t>roiq</a:t>
                      </a:r>
                      <a:r>
                        <a:rPr lang="zh-CN" altLang="en-US" dirty="0"/>
                        <a:t>阈值进行过滤</a:t>
                      </a:r>
                    </a:p>
                  </a:txBody>
                  <a:tcPr anchor="ctr"/>
                </a:tc>
                <a:extLst>
                  <a:ext uri="{0D108BD9-81ED-4DB2-BD59-A6C34878D82A}">
                    <a16:rowId xmlns:a16="http://schemas.microsoft.com/office/drawing/2014/main" val="1373123771"/>
                  </a:ext>
                </a:extLst>
              </a:tr>
              <a:tr h="370840">
                <a:tc>
                  <a:txBody>
                    <a:bodyPr/>
                    <a:lstStyle/>
                    <a:p>
                      <a:r>
                        <a:rPr lang="en-US" altLang="zh-CN" dirty="0"/>
                        <a:t>11</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unit_ctr_filter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根据</a:t>
                      </a:r>
                      <a:r>
                        <a:rPr lang="en-US" altLang="zh-CN" dirty="0"/>
                        <a:t>unit</a:t>
                      </a:r>
                      <a:r>
                        <a:rPr lang="zh-CN" altLang="en-US" dirty="0"/>
                        <a:t> </a:t>
                      </a:r>
                      <a:r>
                        <a:rPr lang="en-US" altLang="zh-CN" dirty="0" err="1"/>
                        <a:t>ctrq</a:t>
                      </a:r>
                      <a:r>
                        <a:rPr lang="zh-CN" altLang="en-US" dirty="0"/>
                        <a:t>阈值进行过滤</a:t>
                      </a:r>
                    </a:p>
                  </a:txBody>
                  <a:tcPr anchor="ctr"/>
                </a:tc>
                <a:extLst>
                  <a:ext uri="{0D108BD9-81ED-4DB2-BD59-A6C34878D82A}">
                    <a16:rowId xmlns:a16="http://schemas.microsoft.com/office/drawing/2014/main" val="2307149901"/>
                  </a:ext>
                </a:extLst>
              </a:tr>
              <a:tr h="370840">
                <a:tc>
                  <a:txBody>
                    <a:bodyPr/>
                    <a:lstStyle/>
                    <a:p>
                      <a:r>
                        <a:rPr lang="en-US" altLang="zh-CN" dirty="0"/>
                        <a:t>12</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cold_boot_ad_filter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冷启动广告退场</a:t>
                      </a:r>
                    </a:p>
                  </a:txBody>
                  <a:tcPr anchor="ctr"/>
                </a:tc>
                <a:extLst>
                  <a:ext uri="{0D108BD9-81ED-4DB2-BD59-A6C34878D82A}">
                    <a16:rowId xmlns:a16="http://schemas.microsoft.com/office/drawing/2014/main" val="998257547"/>
                  </a:ext>
                </a:extLst>
              </a:tr>
            </a:tbl>
          </a:graphicData>
        </a:graphic>
      </p:graphicFrame>
    </p:spTree>
    <p:extLst>
      <p:ext uri="{BB962C8B-B14F-4D97-AF65-F5344CB8AC3E}">
        <p14:creationId xmlns:p14="http://schemas.microsoft.com/office/powerpoint/2010/main" val="3749263161"/>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-filter</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192000" cy="5830816"/>
          </a:xfrm>
        </p:spPr>
        <p:txBody>
          <a:bodyPr/>
          <a:lstStyle/>
          <a:p>
            <a:pPr lvl="1">
              <a:lnSpc>
                <a:spcPct val="150000"/>
              </a:lnSpc>
              <a:buClrTx/>
              <a:buSzPct val="120000"/>
            </a:pPr>
            <a:endParaRPr lang="en-US" altLang="zh-CN" sz="1800" dirty="0">
              <a:latin typeface="+mn-lt"/>
              <a:ea typeface="+mj-ea"/>
            </a:endParaRPr>
          </a:p>
          <a:p>
            <a:pPr lvl="1">
              <a:lnSpc>
                <a:spcPct val="150000"/>
              </a:lnSpc>
              <a:buClrTx/>
              <a:buSzPct val="120000"/>
            </a:pPr>
            <a:endParaRPr lang="en" altLang="zh-CN"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marL="914400" lvl="1" indent="-457200">
              <a:lnSpc>
                <a:spcPct val="150000"/>
              </a:lnSpc>
              <a:buClrTx/>
              <a:buSzPct val="120000"/>
              <a:buFont typeface="+mj-lt"/>
              <a:buAutoNum type="arabicPeriod"/>
            </a:pPr>
            <a:endParaRPr lang="zh-CN" altLang="en-US"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r>
              <a:rPr lang="en" altLang="zh-CN" dirty="0">
                <a:latin typeface="+mn-lt"/>
                <a:ea typeface="+mj-ea"/>
              </a:rPr>
              <a:t>step</a:t>
            </a:r>
            <a:r>
              <a:rPr lang="en-US" altLang="zh-CN" dirty="0">
                <a:latin typeface="+mn-lt"/>
                <a:ea typeface="+mj-ea"/>
              </a:rPr>
              <a:t>1</a:t>
            </a:r>
            <a:r>
              <a:rPr lang="zh-CN" altLang="en-US" dirty="0">
                <a:latin typeface="+mn-lt"/>
                <a:ea typeface="+mj-ea"/>
              </a:rPr>
              <a:t>：</a:t>
            </a:r>
            <a:r>
              <a:rPr lang="en-US" altLang="zh-CN" dirty="0" err="1">
                <a:latin typeface="+mn-lt"/>
                <a:ea typeface="+mj-ea"/>
              </a:rPr>
              <a:t>bes</a:t>
            </a:r>
            <a:r>
              <a:rPr lang="zh-CN" altLang="en-US" dirty="0">
                <a:latin typeface="+mn-lt"/>
                <a:ea typeface="+mj-ea"/>
              </a:rPr>
              <a:t>流量跳过此插件</a:t>
            </a:r>
            <a:endParaRPr lang="en-US" altLang="zh-CN" dirty="0">
              <a:latin typeface="+mn-lt"/>
              <a:ea typeface="+mj-ea"/>
            </a:endParaRPr>
          </a:p>
          <a:p>
            <a:pPr lvl="2">
              <a:lnSpc>
                <a:spcPct val="150000"/>
              </a:lnSpc>
              <a:buClrTx/>
              <a:buSzPct val="120000"/>
            </a:pPr>
            <a:r>
              <a:rPr lang="en-US" altLang="zh-CN" dirty="0">
                <a:latin typeface="+mn-lt"/>
                <a:ea typeface="+mj-ea"/>
              </a:rPr>
              <a:t>step2</a:t>
            </a:r>
            <a:r>
              <a:rPr lang="zh-CN" altLang="en-US" dirty="0">
                <a:latin typeface="+mn-lt"/>
                <a:ea typeface="+mj-ea"/>
              </a:rPr>
              <a:t>：根据触发分支，从配置中读取</a:t>
            </a:r>
            <a:r>
              <a:rPr lang="en-US" altLang="zh-CN" dirty="0" err="1">
                <a:latin typeface="+mn-lt"/>
                <a:ea typeface="+mj-ea"/>
              </a:rPr>
              <a:t>ctr_thr</a:t>
            </a:r>
            <a:r>
              <a:rPr lang="zh-CN" altLang="en-US" dirty="0">
                <a:latin typeface="+mn-lt"/>
                <a:ea typeface="+mj-ea"/>
              </a:rPr>
              <a:t>，</a:t>
            </a:r>
            <a:r>
              <a:rPr lang="en-US" altLang="zh-CN" dirty="0" err="1">
                <a:latin typeface="+mn-lt"/>
                <a:ea typeface="+mj-ea"/>
              </a:rPr>
              <a:t>cpm_thr</a:t>
            </a:r>
            <a:endParaRPr lang="en-US" altLang="zh-CN" dirty="0">
              <a:latin typeface="+mn-lt"/>
              <a:ea typeface="+mj-ea"/>
            </a:endParaRPr>
          </a:p>
          <a:p>
            <a:pPr lvl="2">
              <a:lnSpc>
                <a:spcPct val="150000"/>
              </a:lnSpc>
              <a:buClrTx/>
              <a:buSzPct val="120000"/>
            </a:pPr>
            <a:r>
              <a:rPr lang="en-US" altLang="zh-CN" dirty="0">
                <a:latin typeface="+mn-lt"/>
                <a:ea typeface="+mj-ea"/>
              </a:rPr>
              <a:t>step3</a:t>
            </a:r>
            <a:r>
              <a:rPr lang="zh-CN" altLang="en-US" dirty="0">
                <a:latin typeface="+mn-lt"/>
                <a:ea typeface="+mj-ea"/>
              </a:rPr>
              <a:t>：计算</a:t>
            </a:r>
            <a:r>
              <a:rPr lang="en-US" altLang="zh-CN" dirty="0" err="1">
                <a:latin typeface="+mn-lt"/>
                <a:ea typeface="+mj-ea"/>
              </a:rPr>
              <a:t>cpm</a:t>
            </a:r>
            <a:r>
              <a:rPr lang="zh-CN" altLang="en-US" dirty="0">
                <a:latin typeface="+mn-lt"/>
                <a:ea typeface="+mj-ea"/>
              </a:rPr>
              <a:t>，分为</a:t>
            </a:r>
            <a:r>
              <a:rPr lang="en-US" altLang="zh-CN" dirty="0" err="1">
                <a:latin typeface="+mn-lt"/>
                <a:ea typeface="+mj-ea"/>
              </a:rPr>
              <a:t>cpm</a:t>
            </a:r>
            <a:r>
              <a:rPr lang="zh-CN" altLang="en-US" dirty="0">
                <a:latin typeface="+mn-lt"/>
                <a:ea typeface="+mj-ea"/>
              </a:rPr>
              <a:t>广告和非</a:t>
            </a:r>
            <a:r>
              <a:rPr lang="en-US" altLang="zh-CN" dirty="0" err="1">
                <a:latin typeface="+mn-lt"/>
                <a:ea typeface="+mj-ea"/>
              </a:rPr>
              <a:t>cpm</a:t>
            </a:r>
            <a:r>
              <a:rPr lang="zh-CN" altLang="en-US" dirty="0">
                <a:latin typeface="+mn-lt"/>
                <a:ea typeface="+mj-ea"/>
              </a:rPr>
              <a:t>广告，计算方式同前</a:t>
            </a:r>
            <a:endParaRPr lang="en-US" altLang="zh-CN" dirty="0">
              <a:latin typeface="+mn-lt"/>
              <a:ea typeface="+mj-ea"/>
            </a:endParaRPr>
          </a:p>
          <a:p>
            <a:pPr lvl="2">
              <a:lnSpc>
                <a:spcPct val="150000"/>
              </a:lnSpc>
              <a:buClrTx/>
              <a:buSzPct val="120000"/>
            </a:pPr>
            <a:r>
              <a:rPr lang="en-US" altLang="zh-CN" dirty="0">
                <a:latin typeface="+mn-lt"/>
                <a:ea typeface="+mj-ea"/>
              </a:rPr>
              <a:t>step4</a:t>
            </a:r>
            <a:r>
              <a:rPr lang="zh-CN" altLang="en-US" dirty="0">
                <a:latin typeface="+mn-lt"/>
                <a:ea typeface="+mj-ea"/>
              </a:rPr>
              <a:t>：若需要加速投放，降低</a:t>
            </a:r>
            <a:r>
              <a:rPr lang="en-US" altLang="zh-CN" dirty="0" err="1">
                <a:latin typeface="+mn-lt"/>
                <a:ea typeface="+mj-ea"/>
              </a:rPr>
              <a:t>ctr_thr</a:t>
            </a:r>
            <a:endParaRPr lang="en-US" altLang="zh-CN" dirty="0">
              <a:latin typeface="+mn-lt"/>
              <a:ea typeface="+mj-ea"/>
            </a:endParaRPr>
          </a:p>
          <a:p>
            <a:pPr lvl="2">
              <a:lnSpc>
                <a:spcPct val="150000"/>
              </a:lnSpc>
              <a:buClrTx/>
              <a:buSzPct val="120000"/>
            </a:pPr>
            <a:r>
              <a:rPr lang="en-US" altLang="zh-CN" dirty="0">
                <a:latin typeface="+mn-lt"/>
                <a:ea typeface="+mj-ea"/>
              </a:rPr>
              <a:t>	</a:t>
            </a:r>
            <a:r>
              <a:rPr lang="en" altLang="zh-CN" dirty="0">
                <a:latin typeface="Times New Roman" panose="02020603050405020304" pitchFamily="18" charset="0"/>
                <a:cs typeface="Times New Roman" panose="02020603050405020304" pitchFamily="18" charset="0"/>
              </a:rPr>
              <a:t> </a:t>
            </a:r>
            <a:r>
              <a:rPr lang="en" altLang="zh-CN" dirty="0" err="1">
                <a:highlight>
                  <a:srgbClr val="FFFF00"/>
                </a:highlight>
                <a:latin typeface="Times New Roman" panose="02020603050405020304" pitchFamily="18" charset="0"/>
                <a:cs typeface="Times New Roman" panose="02020603050405020304" pitchFamily="18" charset="0"/>
              </a:rPr>
              <a:t>ctr_thr</a:t>
            </a:r>
            <a:r>
              <a:rPr lang="en" altLang="zh-CN" dirty="0">
                <a:highlight>
                  <a:srgbClr val="FFFF00"/>
                </a:highlight>
                <a:latin typeface="Times New Roman" panose="02020603050405020304" pitchFamily="18" charset="0"/>
                <a:cs typeface="Times New Roman" panose="02020603050405020304" pitchFamily="18" charset="0"/>
              </a:rPr>
              <a:t> = </a:t>
            </a:r>
            <a:r>
              <a:rPr lang="en" altLang="zh-CN" dirty="0" err="1">
                <a:highlight>
                  <a:srgbClr val="FFFF00"/>
                </a:highlight>
                <a:latin typeface="Times New Roman" panose="02020603050405020304" pitchFamily="18" charset="0"/>
                <a:cs typeface="Times New Roman" panose="02020603050405020304" pitchFamily="18" charset="0"/>
              </a:rPr>
              <a:t>ctr_thr</a:t>
            </a:r>
            <a:r>
              <a:rPr lang="en" altLang="zh-CN" dirty="0">
                <a:highlight>
                  <a:srgbClr val="FFFF00"/>
                </a:highlight>
                <a:latin typeface="Times New Roman" panose="02020603050405020304" pitchFamily="18" charset="0"/>
                <a:cs typeface="Times New Roman" panose="02020603050405020304" pitchFamily="18" charset="0"/>
              </a:rPr>
              <a:t> - </a:t>
            </a:r>
            <a:r>
              <a:rPr lang="en" altLang="zh-CN" dirty="0" err="1">
                <a:highlight>
                  <a:srgbClr val="FFFF00"/>
                </a:highlight>
                <a:latin typeface="Times New Roman" panose="02020603050405020304" pitchFamily="18" charset="0"/>
                <a:cs typeface="Times New Roman" panose="02020603050405020304" pitchFamily="18" charset="0"/>
              </a:rPr>
              <a:t>accelerate_ctr_sub_delta</a:t>
            </a:r>
            <a:endParaRPr lang="en" altLang="zh-CN" dirty="0">
              <a:highlight>
                <a:srgbClr val="FFFF00"/>
              </a:highlight>
              <a:latin typeface="Times New Roman" panose="02020603050405020304" pitchFamily="18" charset="0"/>
              <a:cs typeface="Times New Roman" panose="02020603050405020304" pitchFamily="18" charset="0"/>
            </a:endParaRPr>
          </a:p>
          <a:p>
            <a:pPr lvl="2">
              <a:lnSpc>
                <a:spcPct val="150000"/>
              </a:lnSpc>
              <a:buClrTx/>
              <a:buSzPct val="120000"/>
            </a:pPr>
            <a:r>
              <a:rPr lang="en-US" altLang="zh-CN" dirty="0">
                <a:latin typeface="Times New Roman" panose="02020603050405020304" pitchFamily="18" charset="0"/>
                <a:ea typeface="+mj-ea"/>
                <a:cs typeface="Times New Roman" panose="02020603050405020304" pitchFamily="18" charset="0"/>
              </a:rPr>
              <a:t>step5</a:t>
            </a:r>
            <a:r>
              <a:rPr lang="zh-CN" altLang="en-US" dirty="0">
                <a:latin typeface="Times New Roman" panose="02020603050405020304" pitchFamily="18" charset="0"/>
                <a:ea typeface="+mj-ea"/>
                <a:cs typeface="Times New Roman" panose="02020603050405020304" pitchFamily="18" charset="0"/>
              </a:rPr>
              <a:t>：</a:t>
            </a:r>
            <a:r>
              <a:rPr lang="zh-CN" altLang="en" dirty="0">
                <a:latin typeface="Times New Roman" panose="02020603050405020304" pitchFamily="18" charset="0"/>
                <a:ea typeface="+mj-ea"/>
                <a:cs typeface="Times New Roman" panose="02020603050405020304" pitchFamily="18" charset="0"/>
              </a:rPr>
              <a:t>分</a:t>
            </a:r>
            <a:r>
              <a:rPr lang="zh-CN" altLang="en-US" dirty="0">
                <a:latin typeface="Times New Roman" panose="02020603050405020304" pitchFamily="18" charset="0"/>
                <a:ea typeface="+mj-ea"/>
                <a:cs typeface="Times New Roman" panose="02020603050405020304" pitchFamily="18" charset="0"/>
              </a:rPr>
              <a:t>行业</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地域，行业</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样式调整</a:t>
            </a:r>
            <a:r>
              <a:rPr lang="en-US" altLang="zh-CN" dirty="0" err="1">
                <a:latin typeface="Times New Roman" panose="02020603050405020304" pitchFamily="18" charset="0"/>
                <a:ea typeface="+mj-ea"/>
                <a:cs typeface="Times New Roman" panose="02020603050405020304" pitchFamily="18" charset="0"/>
              </a:rPr>
              <a:t>ctr_thr</a:t>
            </a:r>
            <a:r>
              <a:rPr lang="zh-CN" altLang="en-US" dirty="0">
                <a:latin typeface="Times New Roman" panose="02020603050405020304" pitchFamily="18" charset="0"/>
                <a:ea typeface="+mj-ea"/>
                <a:cs typeface="Times New Roman" panose="02020603050405020304" pitchFamily="18" charset="0"/>
              </a:rPr>
              <a:t>，</a:t>
            </a:r>
            <a:r>
              <a:rPr lang="en-US" altLang="zh-CN" dirty="0" err="1">
                <a:latin typeface="Times New Roman" panose="02020603050405020304" pitchFamily="18" charset="0"/>
                <a:ea typeface="+mj-ea"/>
                <a:cs typeface="Times New Roman" panose="02020603050405020304" pitchFamily="18" charset="0"/>
              </a:rPr>
              <a:t>cpm_thr</a:t>
            </a:r>
            <a:endParaRPr lang="en-US" altLang="zh-CN" dirty="0">
              <a:latin typeface="Times New Roman" panose="02020603050405020304" pitchFamily="18" charset="0"/>
              <a:ea typeface="+mj-ea"/>
              <a:cs typeface="Times New Roman" panose="02020603050405020304" pitchFamily="18" charset="0"/>
            </a:endParaRPr>
          </a:p>
          <a:p>
            <a:pPr lvl="2">
              <a:lnSpc>
                <a:spcPct val="150000"/>
              </a:lnSpc>
              <a:buClrTx/>
              <a:buSzPct val="120000"/>
            </a:pPr>
            <a:r>
              <a:rPr lang="en" altLang="zh-CN" dirty="0">
                <a:latin typeface="+mn-lt"/>
                <a:ea typeface="+mj-ea"/>
              </a:rPr>
              <a:t>	</a:t>
            </a:r>
            <a:r>
              <a:rPr lang="en" altLang="zh-CN" dirty="0" err="1">
                <a:highlight>
                  <a:srgbClr val="FFFF00"/>
                </a:highlight>
                <a:latin typeface="Times New Roman" panose="02020603050405020304" pitchFamily="18" charset="0"/>
                <a:cs typeface="Times New Roman" panose="02020603050405020304" pitchFamily="18" charset="0"/>
              </a:rPr>
              <a:t>ctr_thr</a:t>
            </a:r>
            <a:r>
              <a:rPr lang="en" altLang="zh-CN" dirty="0">
                <a:highlight>
                  <a:srgbClr val="FFFF00"/>
                </a:highlight>
                <a:latin typeface="Times New Roman" panose="02020603050405020304" pitchFamily="18" charset="0"/>
                <a:cs typeface="Times New Roman" panose="02020603050405020304" pitchFamily="18" charset="0"/>
              </a:rPr>
              <a:t> =</a:t>
            </a:r>
            <a:r>
              <a:rPr lang="zh-CN" altLang="en-US" dirty="0">
                <a:highlight>
                  <a:srgbClr val="FFFF00"/>
                </a:highlight>
                <a:latin typeface="Times New Roman" panose="02020603050405020304" pitchFamily="18" charset="0"/>
                <a:cs typeface="Times New Roman" panose="02020603050405020304" pitchFamily="18" charset="0"/>
              </a:rPr>
              <a:t> </a:t>
            </a:r>
            <a:r>
              <a:rPr lang="en" altLang="zh-CN" dirty="0" err="1">
                <a:highlight>
                  <a:srgbClr val="FFFF00"/>
                </a:highlight>
                <a:latin typeface="Times New Roman" panose="02020603050405020304" pitchFamily="18" charset="0"/>
                <a:cs typeface="Times New Roman" panose="02020603050405020304" pitchFamily="18" charset="0"/>
              </a:rPr>
              <a:t>ctr_thr</a:t>
            </a:r>
            <a:r>
              <a:rPr lang="en" altLang="zh-CN" dirty="0">
                <a:highlight>
                  <a:srgbClr val="FFFF00"/>
                </a:highlight>
                <a:latin typeface="Times New Roman" panose="02020603050405020304" pitchFamily="18" charset="0"/>
                <a:cs typeface="Times New Roman" panose="02020603050405020304" pitchFamily="18" charset="0"/>
              </a:rPr>
              <a:t> * adv-&gt;</a:t>
            </a:r>
            <a:r>
              <a:rPr lang="en" altLang="zh-CN" dirty="0" err="1">
                <a:highlight>
                  <a:srgbClr val="FFFF00"/>
                </a:highlight>
                <a:latin typeface="Times New Roman" panose="02020603050405020304" pitchFamily="18" charset="0"/>
                <a:cs typeface="Times New Roman" panose="02020603050405020304" pitchFamily="18" charset="0"/>
              </a:rPr>
              <a:t>ctr_thr_ratio</a:t>
            </a:r>
            <a:br>
              <a:rPr lang="en" altLang="zh-CN" dirty="0">
                <a:latin typeface="Times New Roman" panose="02020603050405020304" pitchFamily="18" charset="0"/>
                <a:cs typeface="Times New Roman" panose="02020603050405020304" pitchFamily="18" charset="0"/>
              </a:rPr>
            </a:br>
            <a:r>
              <a:rPr lang="en" altLang="zh-CN" dirty="0">
                <a:latin typeface="Times New Roman" panose="02020603050405020304" pitchFamily="18" charset="0"/>
                <a:cs typeface="Times New Roman" panose="02020603050405020304" pitchFamily="18" charset="0"/>
              </a:rPr>
              <a:t>	</a:t>
            </a:r>
            <a:r>
              <a:rPr lang="en" altLang="zh-CN" dirty="0" err="1">
                <a:highlight>
                  <a:srgbClr val="FFFF00"/>
                </a:highlight>
                <a:latin typeface="Times New Roman" panose="02020603050405020304" pitchFamily="18" charset="0"/>
                <a:cs typeface="Times New Roman" panose="02020603050405020304" pitchFamily="18" charset="0"/>
              </a:rPr>
              <a:t>cpm_thr</a:t>
            </a:r>
            <a:r>
              <a:rPr lang="en" altLang="zh-CN" dirty="0">
                <a:highlight>
                  <a:srgbClr val="FFFF00"/>
                </a:highlight>
                <a:latin typeface="Times New Roman" panose="02020603050405020304" pitchFamily="18" charset="0"/>
                <a:cs typeface="Times New Roman" panose="02020603050405020304" pitchFamily="18" charset="0"/>
              </a:rPr>
              <a:t> = </a:t>
            </a:r>
            <a:r>
              <a:rPr lang="en" altLang="zh-CN" dirty="0" err="1">
                <a:highlight>
                  <a:srgbClr val="FFFF00"/>
                </a:highlight>
                <a:latin typeface="Times New Roman" panose="02020603050405020304" pitchFamily="18" charset="0"/>
                <a:cs typeface="Times New Roman" panose="02020603050405020304" pitchFamily="18" charset="0"/>
              </a:rPr>
              <a:t>cpm_thr</a:t>
            </a:r>
            <a:r>
              <a:rPr lang="en" altLang="zh-CN" dirty="0">
                <a:highlight>
                  <a:srgbClr val="FFFF00"/>
                </a:highlight>
                <a:latin typeface="Times New Roman" panose="02020603050405020304" pitchFamily="18" charset="0"/>
                <a:cs typeface="Times New Roman" panose="02020603050405020304" pitchFamily="18" charset="0"/>
              </a:rPr>
              <a:t> * adv-&gt;</a:t>
            </a:r>
            <a:r>
              <a:rPr lang="en-US" altLang="zh-CN" dirty="0" err="1">
                <a:highlight>
                  <a:srgbClr val="FFFF00"/>
                </a:highlight>
                <a:latin typeface="Times New Roman" panose="02020603050405020304" pitchFamily="18" charset="0"/>
                <a:cs typeface="Times New Roman" panose="02020603050405020304" pitchFamily="18" charset="0"/>
              </a:rPr>
              <a:t>cpm_thr</a:t>
            </a:r>
            <a:r>
              <a:rPr lang="en" altLang="zh-CN" dirty="0">
                <a:highlight>
                  <a:srgbClr val="FFFF00"/>
                </a:highlight>
                <a:latin typeface="Times New Roman" panose="02020603050405020304" pitchFamily="18" charset="0"/>
                <a:cs typeface="Times New Roman" panose="02020603050405020304" pitchFamily="18" charset="0"/>
              </a:rPr>
              <a:t>_ratio</a:t>
            </a:r>
          </a:p>
          <a:p>
            <a:pPr lvl="2">
              <a:lnSpc>
                <a:spcPct val="150000"/>
              </a:lnSpc>
              <a:buClrTx/>
              <a:buSzPct val="120000"/>
            </a:pPr>
            <a:r>
              <a:rPr lang="en-US" altLang="zh-CN" dirty="0">
                <a:latin typeface="Times New Roman" panose="02020603050405020304" pitchFamily="18" charset="0"/>
                <a:cs typeface="Times New Roman" panose="02020603050405020304" pitchFamily="18" charset="0"/>
              </a:rPr>
              <a:t>step6</a:t>
            </a:r>
            <a:r>
              <a:rPr lang="zh-CN" altLang="en-US" dirty="0">
                <a:latin typeface="Times New Roman" panose="02020603050405020304" pitchFamily="18" charset="0"/>
                <a:cs typeface="Times New Roman" panose="02020603050405020304" pitchFamily="18" charset="0"/>
              </a:rPr>
              <a:t>：阈值截断</a:t>
            </a:r>
            <a:endParaRPr lang="en" altLang="zh-CN" dirty="0">
              <a:latin typeface="Times New Roman" panose="02020603050405020304" pitchFamily="18" charset="0"/>
              <a:cs typeface="Times New Roman" panose="02020603050405020304" pitchFamily="18" charset="0"/>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3" name="表格 3">
            <a:extLst>
              <a:ext uri="{FF2B5EF4-FFF2-40B4-BE49-F238E27FC236}">
                <a16:creationId xmlns:a16="http://schemas.microsoft.com/office/drawing/2014/main" id="{CAB44F50-2ECF-0842-A9CA-7050D1D43858}"/>
              </a:ext>
            </a:extLst>
          </p:cNvPr>
          <p:cNvGraphicFramePr>
            <a:graphicFrameLocks noGrp="1"/>
          </p:cNvGraphicFramePr>
          <p:nvPr>
            <p:extLst>
              <p:ext uri="{D42A27DB-BD31-4B8C-83A1-F6EECF244321}">
                <p14:modId xmlns:p14="http://schemas.microsoft.com/office/powerpoint/2010/main" val="1652898795"/>
              </p:ext>
            </p:extLst>
          </p:nvPr>
        </p:nvGraphicFramePr>
        <p:xfrm>
          <a:off x="846137" y="1137093"/>
          <a:ext cx="10855327" cy="1854200"/>
        </p:xfrm>
        <a:graphic>
          <a:graphicData uri="http://schemas.openxmlformats.org/drawingml/2006/table">
            <a:tbl>
              <a:tblPr firstRow="1" bandRow="1">
                <a:tableStyleId>{5C22544A-7EE6-4342-B048-85BDC9FD1C3A}</a:tableStyleId>
              </a:tblPr>
              <a:tblGrid>
                <a:gridCol w="591369">
                  <a:extLst>
                    <a:ext uri="{9D8B030D-6E8A-4147-A177-3AD203B41FA5}">
                      <a16:colId xmlns:a16="http://schemas.microsoft.com/office/drawing/2014/main" val="1404024176"/>
                    </a:ext>
                  </a:extLst>
                </a:gridCol>
                <a:gridCol w="3355757">
                  <a:extLst>
                    <a:ext uri="{9D8B030D-6E8A-4147-A177-3AD203B41FA5}">
                      <a16:colId xmlns:a16="http://schemas.microsoft.com/office/drawing/2014/main" val="2751353782"/>
                    </a:ext>
                  </a:extLst>
                </a:gridCol>
                <a:gridCol w="6908201">
                  <a:extLst>
                    <a:ext uri="{9D8B030D-6E8A-4147-A177-3AD203B41FA5}">
                      <a16:colId xmlns:a16="http://schemas.microsoft.com/office/drawing/2014/main" val="2319417844"/>
                    </a:ext>
                  </a:extLst>
                </a:gridCol>
              </a:tblGrid>
              <a:tr h="370840">
                <a:tc>
                  <a:txBody>
                    <a:bodyPr/>
                    <a:lstStyle/>
                    <a:p>
                      <a:r>
                        <a:rPr lang="en-US" altLang="zh-CN" dirty="0" err="1"/>
                        <a:t>idx</a:t>
                      </a:r>
                      <a:endParaRPr lang="zh-CN" altLang="en-US" dirty="0"/>
                    </a:p>
                  </a:txBody>
                  <a:tcPr anchor="ctr" anchorCtr="1"/>
                </a:tc>
                <a:tc>
                  <a:txBody>
                    <a:bodyPr/>
                    <a:lstStyle/>
                    <a:p>
                      <a:r>
                        <a:rPr lang="zh-CN" altLang="en-US" dirty="0"/>
                        <a:t>插件名</a:t>
                      </a:r>
                    </a:p>
                  </a:txBody>
                  <a:tcPr anchor="ctr" anchorCtr="1"/>
                </a:tc>
                <a:tc>
                  <a:txBody>
                    <a:bodyPr/>
                    <a:lstStyle/>
                    <a:p>
                      <a:r>
                        <a:rPr lang="zh-CN" altLang="en-US" dirty="0"/>
                        <a:t>主要功能</a:t>
                      </a:r>
                    </a:p>
                  </a:txBody>
                  <a:tcPr anchor="ctr" anchorCtr="1"/>
                </a:tc>
                <a:extLst>
                  <a:ext uri="{0D108BD9-81ED-4DB2-BD59-A6C34878D82A}">
                    <a16:rowId xmlns:a16="http://schemas.microsoft.com/office/drawing/2014/main" val="2938704443"/>
                  </a:ext>
                </a:extLst>
              </a:tr>
              <a:tr h="370840">
                <a:tc>
                  <a:txBody>
                    <a:bodyPr/>
                    <a:lstStyle/>
                    <a:p>
                      <a:r>
                        <a:rPr lang="en-US" altLang="zh-CN" dirty="0"/>
                        <a:t>13</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dislike_clk_count_filter</a:t>
                      </a:r>
                      <a:endParaRPr lang="en" altLang="zh-CN" sz="1800" b="0" kern="1200" dirty="0">
                        <a:solidFill>
                          <a:schemeClr val="dk1"/>
                        </a:solidFill>
                        <a:effectLst/>
                        <a:latin typeface="+mn-lt"/>
                        <a:ea typeface="+mn-ea"/>
                        <a:cs typeface="+mn-cs"/>
                      </a:endParaRPr>
                    </a:p>
                  </a:txBody>
                  <a:tcPr anchor="ctr"/>
                </a:tc>
                <a:tc>
                  <a:txBody>
                    <a:bodyPr/>
                    <a:lstStyle/>
                    <a:p>
                      <a:r>
                        <a:rPr lang="zh-CN" altLang="en-US" sz="1800" dirty="0"/>
                        <a:t>根据未过期的</a:t>
                      </a:r>
                      <a:r>
                        <a:rPr lang="en" altLang="zh-CN" sz="1800" dirty="0"/>
                        <a:t>dislike</a:t>
                      </a:r>
                      <a:r>
                        <a:rPr lang="zh-CN" altLang="en-US" sz="1800" dirty="0"/>
                        <a:t>时间信息，若</a:t>
                      </a:r>
                      <a:r>
                        <a:rPr lang="en" altLang="zh-CN" sz="1800" dirty="0"/>
                        <a:t>dislike</a:t>
                      </a:r>
                      <a:r>
                        <a:rPr lang="zh-CN" altLang="en-US" sz="1800" dirty="0"/>
                        <a:t>密度达到阈值则不出广告</a:t>
                      </a:r>
                      <a:endParaRPr lang="zh-CN" altLang="en-US" dirty="0"/>
                    </a:p>
                  </a:txBody>
                  <a:tcPr anchor="ctr"/>
                </a:tc>
                <a:extLst>
                  <a:ext uri="{0D108BD9-81ED-4DB2-BD59-A6C34878D82A}">
                    <a16:rowId xmlns:a16="http://schemas.microsoft.com/office/drawing/2014/main" val="3884272627"/>
                  </a:ext>
                </a:extLst>
              </a:tr>
              <a:tr h="370840">
                <a:tc>
                  <a:txBody>
                    <a:bodyPr/>
                    <a:lstStyle/>
                    <a:p>
                      <a:r>
                        <a:rPr lang="en-US" altLang="zh-CN" dirty="0"/>
                        <a:t>14</a:t>
                      </a:r>
                      <a:endParaRPr lang="zh-CN" altLang="en-US" dirty="0"/>
                    </a:p>
                  </a:txBody>
                  <a:tcPr anchor="ctr" anchorCtr="1"/>
                </a:tc>
                <a:tc>
                  <a:txBody>
                    <a:bodyPr/>
                    <a:lstStyle/>
                    <a:p>
                      <a:r>
                        <a:rPr lang="en" altLang="zh-CN" sz="1800" b="0" kern="1200" dirty="0">
                          <a:solidFill>
                            <a:schemeClr val="dk1"/>
                          </a:solidFill>
                          <a:effectLst/>
                          <a:latin typeface="+mn-lt"/>
                          <a:ea typeface="+mn-ea"/>
                          <a:cs typeface="+mn-cs"/>
                        </a:rPr>
                        <a:t>k12_whitelist_filter</a:t>
                      </a:r>
                    </a:p>
                  </a:txBody>
                  <a:tcPr anchor="ctr"/>
                </a:tc>
                <a:tc>
                  <a:txBody>
                    <a:bodyPr/>
                    <a:lstStyle/>
                    <a:p>
                      <a:r>
                        <a:rPr lang="en-US" altLang="zh-CN" dirty="0"/>
                        <a:t>k12</a:t>
                      </a:r>
                      <a:r>
                        <a:rPr lang="zh-CN" altLang="en-US" dirty="0"/>
                        <a:t>白名单过滤</a:t>
                      </a:r>
                    </a:p>
                  </a:txBody>
                  <a:tcPr anchor="ctr"/>
                </a:tc>
                <a:extLst>
                  <a:ext uri="{0D108BD9-81ED-4DB2-BD59-A6C34878D82A}">
                    <a16:rowId xmlns:a16="http://schemas.microsoft.com/office/drawing/2014/main" val="1119534305"/>
                  </a:ext>
                </a:extLst>
              </a:tr>
              <a:tr h="370840">
                <a:tc>
                  <a:txBody>
                    <a:bodyPr/>
                    <a:lstStyle/>
                    <a:p>
                      <a:r>
                        <a:rPr lang="en-US" altLang="zh-CN" dirty="0"/>
                        <a:t>15</a:t>
                      </a:r>
                      <a:endParaRPr lang="zh-CN" altLang="en-US" dirty="0"/>
                    </a:p>
                  </a:txBody>
                  <a:tcPr anchor="ctr" anchorCtr="1"/>
                </a:tc>
                <a:tc>
                  <a:txBody>
                    <a:bodyPr/>
                    <a:lstStyle/>
                    <a:p>
                      <a:r>
                        <a:rPr lang="en" altLang="zh-CN" sz="1800" b="0" kern="1200" dirty="0">
                          <a:solidFill>
                            <a:schemeClr val="dk1"/>
                          </a:solidFill>
                          <a:effectLst/>
                          <a:latin typeface="+mn-lt"/>
                          <a:ea typeface="+mn-ea"/>
                          <a:cs typeface="+mn-cs"/>
                        </a:rPr>
                        <a:t>dislike_trade1_probility_filter</a:t>
                      </a:r>
                    </a:p>
                  </a:txBody>
                  <a:tcPr anchor="ctr"/>
                </a:tc>
                <a:tc>
                  <a:txBody>
                    <a:bodyPr/>
                    <a:lstStyle/>
                    <a:p>
                      <a:r>
                        <a:rPr lang="zh-CN" altLang="en-US" dirty="0"/>
                        <a:t>命中</a:t>
                      </a:r>
                      <a:r>
                        <a:rPr lang="en-US" altLang="zh-CN" dirty="0"/>
                        <a:t>dislike</a:t>
                      </a:r>
                      <a:r>
                        <a:rPr lang="zh-CN" altLang="en-US" dirty="0"/>
                        <a:t>一级行业，依概率过滤广告</a:t>
                      </a:r>
                    </a:p>
                  </a:txBody>
                  <a:tcPr anchor="ctr"/>
                </a:tc>
                <a:extLst>
                  <a:ext uri="{0D108BD9-81ED-4DB2-BD59-A6C34878D82A}">
                    <a16:rowId xmlns:a16="http://schemas.microsoft.com/office/drawing/2014/main" val="1972687443"/>
                  </a:ext>
                </a:extLst>
              </a:tr>
              <a:tr h="370840">
                <a:tc>
                  <a:txBody>
                    <a:bodyPr/>
                    <a:lstStyle/>
                    <a:p>
                      <a:r>
                        <a:rPr lang="en-US" altLang="zh-CN" dirty="0"/>
                        <a:t>16</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feedroiq_credit_filter</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过滤</a:t>
                      </a:r>
                      <a:r>
                        <a:rPr lang="en-US" altLang="zh-CN" dirty="0" err="1"/>
                        <a:t>srcid</a:t>
                      </a:r>
                      <a:r>
                        <a:rPr lang="zh-CN" altLang="en-US" dirty="0"/>
                        <a:t>不在</a:t>
                      </a:r>
                      <a:r>
                        <a:rPr lang="en" altLang="zh-CN" sz="1800" b="0" kern="1200" dirty="0" err="1">
                          <a:solidFill>
                            <a:schemeClr val="dk1"/>
                          </a:solidFill>
                          <a:effectLst/>
                          <a:latin typeface="+mn-lt"/>
                          <a:ea typeface="+mn-ea"/>
                          <a:cs typeface="+mn-cs"/>
                        </a:rPr>
                        <a:t>feedroiq_credit_filter_srcids</a:t>
                      </a:r>
                      <a:r>
                        <a:rPr lang="zh-CN" altLang="en" sz="1800" b="0" kern="1200" dirty="0">
                          <a:solidFill>
                            <a:schemeClr val="dk1"/>
                          </a:solidFill>
                          <a:effectLst/>
                          <a:latin typeface="+mn-lt"/>
                          <a:ea typeface="+mn-ea"/>
                          <a:cs typeface="+mn-cs"/>
                        </a:rPr>
                        <a:t>中</a:t>
                      </a:r>
                      <a:r>
                        <a:rPr lang="zh-CN" altLang="en-US" sz="1800" b="0" kern="1200" dirty="0">
                          <a:solidFill>
                            <a:schemeClr val="dk1"/>
                          </a:solidFill>
                          <a:effectLst/>
                          <a:latin typeface="+mn-lt"/>
                          <a:ea typeface="+mn-ea"/>
                          <a:cs typeface="+mn-cs"/>
                        </a:rPr>
                        <a:t>的授信广告</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4093976625"/>
                  </a:ext>
                </a:extLst>
              </a:tr>
            </a:tbl>
          </a:graphicData>
        </a:graphic>
      </p:graphicFrame>
    </p:spTree>
    <p:extLst>
      <p:ext uri="{BB962C8B-B14F-4D97-AF65-F5344CB8AC3E}">
        <p14:creationId xmlns:p14="http://schemas.microsoft.com/office/powerpoint/2010/main" val="299075799"/>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3EEF8-4D1A-394B-B054-441256C25DBD}"/>
              </a:ext>
            </a:extLst>
          </p:cNvPr>
          <p:cNvSpPr>
            <a:spLocks noGrp="1"/>
          </p:cNvSpPr>
          <p:nvPr>
            <p:ph type="title"/>
          </p:nvPr>
        </p:nvSpPr>
        <p:spPr/>
        <p:txBody>
          <a:bodyPr/>
          <a:lstStyle/>
          <a:p>
            <a:r>
              <a:rPr kumimoji="1" lang="zh-CN" altLang="en-US" dirty="0"/>
              <a:t>原生广告检索系统架构</a:t>
            </a:r>
          </a:p>
        </p:txBody>
      </p:sp>
      <p:sp>
        <p:nvSpPr>
          <p:cNvPr id="108" name="圆角矩形 107">
            <a:extLst>
              <a:ext uri="{FF2B5EF4-FFF2-40B4-BE49-F238E27FC236}">
                <a16:creationId xmlns:a16="http://schemas.microsoft.com/office/drawing/2014/main" id="{602A2D3A-7CFC-1847-AABB-108539AA7867}"/>
              </a:ext>
            </a:extLst>
          </p:cNvPr>
          <p:cNvSpPr/>
          <p:nvPr/>
        </p:nvSpPr>
        <p:spPr>
          <a:xfrm>
            <a:off x="8682213" y="2346200"/>
            <a:ext cx="1548473" cy="397497"/>
          </a:xfrm>
          <a:prstGeom prst="roundRect">
            <a:avLst/>
          </a:prstGeom>
          <a:solidFill>
            <a:schemeClr val="accent4">
              <a:lumMod val="40000"/>
              <a:lumOff val="60000"/>
            </a:schemeClr>
          </a:solidFill>
          <a:ln>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chemeClr val="tx1"/>
                </a:solidFill>
              </a:rPr>
              <a:t>Strategy</a:t>
            </a:r>
            <a:endParaRPr kumimoji="1" lang="zh-CN" altLang="en-US" sz="1600" dirty="0">
              <a:solidFill>
                <a:schemeClr val="tx1"/>
              </a:solidFill>
            </a:endParaRPr>
          </a:p>
        </p:txBody>
      </p:sp>
      <p:sp>
        <p:nvSpPr>
          <p:cNvPr id="109" name="圆角矩形 108">
            <a:extLst>
              <a:ext uri="{FF2B5EF4-FFF2-40B4-BE49-F238E27FC236}">
                <a16:creationId xmlns:a16="http://schemas.microsoft.com/office/drawing/2014/main" id="{68E6463D-62F8-2841-A96B-108AACE73FAB}"/>
              </a:ext>
            </a:extLst>
          </p:cNvPr>
          <p:cNvSpPr/>
          <p:nvPr/>
        </p:nvSpPr>
        <p:spPr>
          <a:xfrm>
            <a:off x="8682213" y="3022959"/>
            <a:ext cx="1559860" cy="364372"/>
          </a:xfrm>
          <a:prstGeom prst="roundRect">
            <a:avLst/>
          </a:prstGeom>
          <a:solidFill>
            <a:schemeClr val="tx2">
              <a:lumMod val="60000"/>
              <a:lumOff val="40000"/>
            </a:schemeClr>
          </a:solidFill>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AdRest</a:t>
            </a:r>
            <a:endParaRPr kumimoji="1" lang="zh-CN" altLang="en-US" sz="1600" dirty="0">
              <a:solidFill>
                <a:schemeClr val="tx1"/>
              </a:solidFill>
            </a:endParaRPr>
          </a:p>
        </p:txBody>
      </p:sp>
      <p:sp>
        <p:nvSpPr>
          <p:cNvPr id="110" name="圆角矩形 109">
            <a:extLst>
              <a:ext uri="{FF2B5EF4-FFF2-40B4-BE49-F238E27FC236}">
                <a16:creationId xmlns:a16="http://schemas.microsoft.com/office/drawing/2014/main" id="{4CEA550A-B36A-1243-8F33-22D89AE344EA}"/>
              </a:ext>
            </a:extLst>
          </p:cNvPr>
          <p:cNvSpPr/>
          <p:nvPr/>
        </p:nvSpPr>
        <p:spPr>
          <a:xfrm>
            <a:off x="8696550" y="3650323"/>
            <a:ext cx="1006633" cy="394735"/>
          </a:xfrm>
          <a:prstGeom prst="roundRect">
            <a:avLst/>
          </a:prstGeom>
          <a:solidFill>
            <a:srgbClr val="FFFF00"/>
          </a:solidFill>
          <a:ln>
            <a:solidFill>
              <a:srgbClr val="FFC00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GoldenGate</a:t>
            </a:r>
            <a:endParaRPr kumimoji="1" lang="zh-CN" altLang="en-US" sz="1600" dirty="0">
              <a:solidFill>
                <a:schemeClr val="tx1"/>
              </a:solidFill>
            </a:endParaRPr>
          </a:p>
        </p:txBody>
      </p:sp>
      <p:sp>
        <p:nvSpPr>
          <p:cNvPr id="111" name="文本框 110">
            <a:extLst>
              <a:ext uri="{FF2B5EF4-FFF2-40B4-BE49-F238E27FC236}">
                <a16:creationId xmlns:a16="http://schemas.microsoft.com/office/drawing/2014/main" id="{9F15A69F-6384-B94F-A646-73C981F9E97B}"/>
              </a:ext>
            </a:extLst>
          </p:cNvPr>
          <p:cNvSpPr txBox="1"/>
          <p:nvPr/>
        </p:nvSpPr>
        <p:spPr>
          <a:xfrm>
            <a:off x="8205913" y="3233259"/>
            <a:ext cx="491390" cy="364372"/>
          </a:xfrm>
          <a:prstGeom prst="rect">
            <a:avLst/>
          </a:prstGeom>
          <a:noFill/>
        </p:spPr>
        <p:txBody>
          <a:bodyPr wrap="square" rtlCol="0">
            <a:spAutoFit/>
          </a:bodyPr>
          <a:lstStyle/>
          <a:p>
            <a:r>
              <a:rPr kumimoji="1" lang="en-US" altLang="zh-CN" sz="1600" dirty="0"/>
              <a:t>⑤</a:t>
            </a:r>
            <a:endParaRPr kumimoji="1" lang="zh-CN" altLang="en-US" sz="1600" dirty="0"/>
          </a:p>
        </p:txBody>
      </p:sp>
      <p:sp>
        <p:nvSpPr>
          <p:cNvPr id="112" name="文本框 111">
            <a:extLst>
              <a:ext uri="{FF2B5EF4-FFF2-40B4-BE49-F238E27FC236}">
                <a16:creationId xmlns:a16="http://schemas.microsoft.com/office/drawing/2014/main" id="{A08DDA12-0134-0A4E-B411-F6C9EC5B9057}"/>
              </a:ext>
            </a:extLst>
          </p:cNvPr>
          <p:cNvSpPr txBox="1"/>
          <p:nvPr/>
        </p:nvSpPr>
        <p:spPr>
          <a:xfrm>
            <a:off x="8205160" y="2580763"/>
            <a:ext cx="491390" cy="364372"/>
          </a:xfrm>
          <a:prstGeom prst="rect">
            <a:avLst/>
          </a:prstGeom>
          <a:noFill/>
        </p:spPr>
        <p:txBody>
          <a:bodyPr wrap="square" rtlCol="0">
            <a:spAutoFit/>
          </a:bodyPr>
          <a:lstStyle/>
          <a:p>
            <a:r>
              <a:rPr kumimoji="1" lang="en-US" altLang="zh-CN" sz="1600" dirty="0"/>
              <a:t>⑥</a:t>
            </a:r>
            <a:endParaRPr kumimoji="1" lang="zh-CN" altLang="en-US" sz="1600" dirty="0"/>
          </a:p>
        </p:txBody>
      </p:sp>
      <p:sp>
        <p:nvSpPr>
          <p:cNvPr id="114" name="圆角矩形 113">
            <a:extLst>
              <a:ext uri="{FF2B5EF4-FFF2-40B4-BE49-F238E27FC236}">
                <a16:creationId xmlns:a16="http://schemas.microsoft.com/office/drawing/2014/main" id="{94BA418D-4B85-D343-8B73-2FBC3A08AC2B}"/>
              </a:ext>
            </a:extLst>
          </p:cNvPr>
          <p:cNvSpPr/>
          <p:nvPr/>
        </p:nvSpPr>
        <p:spPr>
          <a:xfrm>
            <a:off x="8205160" y="1668619"/>
            <a:ext cx="1353900" cy="385471"/>
          </a:xfrm>
          <a:prstGeom prst="roundRect">
            <a:avLst>
              <a:gd name="adj" fmla="val 50000"/>
            </a:avLst>
          </a:prstGeom>
          <a:solidFill>
            <a:schemeClr val="accent4">
              <a:lumMod val="20000"/>
              <a:lumOff val="80000"/>
            </a:schemeClr>
          </a:solidFill>
          <a:ln>
            <a:solidFill>
              <a:schemeClr val="bg2">
                <a:lumMod val="1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chemeClr val="tx1"/>
                </a:solidFill>
              </a:rPr>
              <a:t>Predictor</a:t>
            </a:r>
            <a:endParaRPr kumimoji="1" lang="zh-CN" altLang="en-US" sz="1600" dirty="0">
              <a:solidFill>
                <a:schemeClr val="tx1"/>
              </a:solidFill>
            </a:endParaRPr>
          </a:p>
        </p:txBody>
      </p:sp>
      <p:sp>
        <p:nvSpPr>
          <p:cNvPr id="115" name="文本框 114">
            <a:extLst>
              <a:ext uri="{FF2B5EF4-FFF2-40B4-BE49-F238E27FC236}">
                <a16:creationId xmlns:a16="http://schemas.microsoft.com/office/drawing/2014/main" id="{237977E6-0DFC-2440-AD9D-AAFCEE04FFAC}"/>
              </a:ext>
            </a:extLst>
          </p:cNvPr>
          <p:cNvSpPr txBox="1"/>
          <p:nvPr/>
        </p:nvSpPr>
        <p:spPr>
          <a:xfrm>
            <a:off x="8205160" y="3835065"/>
            <a:ext cx="491390" cy="364372"/>
          </a:xfrm>
          <a:prstGeom prst="rect">
            <a:avLst/>
          </a:prstGeom>
          <a:noFill/>
        </p:spPr>
        <p:txBody>
          <a:bodyPr wrap="square" rtlCol="0">
            <a:spAutoFit/>
          </a:bodyPr>
          <a:lstStyle/>
          <a:p>
            <a:r>
              <a:rPr kumimoji="1" lang="en-US" altLang="zh-CN" sz="1600" dirty="0"/>
              <a:t>③</a:t>
            </a:r>
            <a:endParaRPr kumimoji="1" lang="zh-CN" altLang="en-US" sz="1600" dirty="0"/>
          </a:p>
        </p:txBody>
      </p:sp>
      <p:grpSp>
        <p:nvGrpSpPr>
          <p:cNvPr id="62" name="组合 61">
            <a:extLst>
              <a:ext uri="{FF2B5EF4-FFF2-40B4-BE49-F238E27FC236}">
                <a16:creationId xmlns:a16="http://schemas.microsoft.com/office/drawing/2014/main" id="{D0049A40-8069-7D4D-A1DE-F53EF9BD932E}"/>
              </a:ext>
            </a:extLst>
          </p:cNvPr>
          <p:cNvGrpSpPr/>
          <p:nvPr/>
        </p:nvGrpSpPr>
        <p:grpSpPr>
          <a:xfrm>
            <a:off x="790144" y="1934461"/>
            <a:ext cx="1021939" cy="2997108"/>
            <a:chOff x="801566" y="1208518"/>
            <a:chExt cx="870171" cy="2784744"/>
          </a:xfrm>
        </p:grpSpPr>
        <p:sp>
          <p:nvSpPr>
            <p:cNvPr id="102" name="圆角矩形 101">
              <a:extLst>
                <a:ext uri="{FF2B5EF4-FFF2-40B4-BE49-F238E27FC236}">
                  <a16:creationId xmlns:a16="http://schemas.microsoft.com/office/drawing/2014/main" id="{6253ED0D-395E-B24C-A3AC-BB8DBAAE25B2}"/>
                </a:ext>
              </a:extLst>
            </p:cNvPr>
            <p:cNvSpPr/>
            <p:nvPr/>
          </p:nvSpPr>
          <p:spPr>
            <a:xfrm>
              <a:off x="801566" y="1208518"/>
              <a:ext cx="870171" cy="2784744"/>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3" name="圆角矩形 102">
              <a:extLst>
                <a:ext uri="{FF2B5EF4-FFF2-40B4-BE49-F238E27FC236}">
                  <a16:creationId xmlns:a16="http://schemas.microsoft.com/office/drawing/2014/main" id="{57ADE86D-C5C0-1A4C-A4D0-923DEDBBBC2C}"/>
                </a:ext>
              </a:extLst>
            </p:cNvPr>
            <p:cNvSpPr/>
            <p:nvPr/>
          </p:nvSpPr>
          <p:spPr>
            <a:xfrm>
              <a:off x="873003" y="1292750"/>
              <a:ext cx="736421" cy="44855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a:t>手百</a:t>
              </a:r>
            </a:p>
          </p:txBody>
        </p:sp>
        <p:sp>
          <p:nvSpPr>
            <p:cNvPr id="104" name="圆角矩形 103">
              <a:extLst>
                <a:ext uri="{FF2B5EF4-FFF2-40B4-BE49-F238E27FC236}">
                  <a16:creationId xmlns:a16="http://schemas.microsoft.com/office/drawing/2014/main" id="{7F064CFA-134E-174F-A1BE-F901D56D0045}"/>
                </a:ext>
              </a:extLst>
            </p:cNvPr>
            <p:cNvSpPr/>
            <p:nvPr/>
          </p:nvSpPr>
          <p:spPr>
            <a:xfrm>
              <a:off x="873003" y="1964552"/>
              <a:ext cx="736421" cy="434933"/>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Times New Roman" panose="02020603050405020304" pitchFamily="18" charset="0"/>
                  <a:cs typeface="Times New Roman" panose="02020603050405020304" pitchFamily="18" charset="0"/>
                </a:rPr>
                <a:t>WAP</a:t>
              </a:r>
              <a:endParaRPr kumimoji="1" lang="zh-CN" altLang="en-US" sz="1600" dirty="0">
                <a:latin typeface="Times New Roman" panose="02020603050405020304" pitchFamily="18" charset="0"/>
                <a:cs typeface="Times New Roman" panose="02020603050405020304" pitchFamily="18" charset="0"/>
              </a:endParaRPr>
            </a:p>
          </p:txBody>
        </p:sp>
        <p:sp>
          <p:nvSpPr>
            <p:cNvPr id="105" name="圆角矩形 104">
              <a:extLst>
                <a:ext uri="{FF2B5EF4-FFF2-40B4-BE49-F238E27FC236}">
                  <a16:creationId xmlns:a16="http://schemas.microsoft.com/office/drawing/2014/main" id="{3972B20C-939C-F44E-9863-E7BF4492E077}"/>
                </a:ext>
              </a:extLst>
            </p:cNvPr>
            <p:cNvSpPr/>
            <p:nvPr/>
          </p:nvSpPr>
          <p:spPr>
            <a:xfrm>
              <a:off x="873003" y="2610593"/>
              <a:ext cx="722485" cy="420706"/>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a:latin typeface="Times New Roman" panose="02020603050405020304" pitchFamily="18" charset="0"/>
                  <a:cs typeface="Times New Roman" panose="02020603050405020304" pitchFamily="18" charset="0"/>
                </a:rPr>
                <a:t>贴吧</a:t>
              </a:r>
            </a:p>
          </p:txBody>
        </p:sp>
        <p:sp>
          <p:nvSpPr>
            <p:cNvPr id="106" name="圆角矩形 105">
              <a:extLst>
                <a:ext uri="{FF2B5EF4-FFF2-40B4-BE49-F238E27FC236}">
                  <a16:creationId xmlns:a16="http://schemas.microsoft.com/office/drawing/2014/main" id="{DFBA9138-EE24-0948-8071-6329B254572C}"/>
                </a:ext>
              </a:extLst>
            </p:cNvPr>
            <p:cNvSpPr/>
            <p:nvPr/>
          </p:nvSpPr>
          <p:spPr>
            <a:xfrm>
              <a:off x="877916" y="3468455"/>
              <a:ext cx="731508" cy="420707"/>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a:latin typeface="Times New Roman" panose="02020603050405020304" pitchFamily="18" charset="0"/>
                  <a:cs typeface="Times New Roman" panose="02020603050405020304" pitchFamily="18" charset="0"/>
                </a:rPr>
                <a:t>网盟</a:t>
              </a:r>
            </a:p>
          </p:txBody>
        </p:sp>
        <p:sp>
          <p:nvSpPr>
            <p:cNvPr id="107" name="文本框 106">
              <a:extLst>
                <a:ext uri="{FF2B5EF4-FFF2-40B4-BE49-F238E27FC236}">
                  <a16:creationId xmlns:a16="http://schemas.microsoft.com/office/drawing/2014/main" id="{D8AF4F5C-83AA-B04A-A0F0-2947181CAC80}"/>
                </a:ext>
              </a:extLst>
            </p:cNvPr>
            <p:cNvSpPr txBox="1"/>
            <p:nvPr/>
          </p:nvSpPr>
          <p:spPr>
            <a:xfrm>
              <a:off x="1090888" y="3050861"/>
              <a:ext cx="378617" cy="338554"/>
            </a:xfrm>
            <a:prstGeom prst="rect">
              <a:avLst/>
            </a:prstGeom>
            <a:noFill/>
          </p:spPr>
          <p:txBody>
            <a:bodyPr wrap="square" rtlCol="0">
              <a:spAutoFit/>
            </a:bodyPr>
            <a:lstStyle/>
            <a:p>
              <a:r>
                <a:rPr kumimoji="1" lang="en-US" altLang="zh-CN" sz="1600" dirty="0"/>
                <a:t>…</a:t>
              </a:r>
              <a:endParaRPr kumimoji="1" lang="zh-CN" altLang="en-US" sz="1600" dirty="0"/>
            </a:p>
          </p:txBody>
        </p:sp>
      </p:grpSp>
      <p:sp>
        <p:nvSpPr>
          <p:cNvPr id="63" name="圆角矩形 62">
            <a:extLst>
              <a:ext uri="{FF2B5EF4-FFF2-40B4-BE49-F238E27FC236}">
                <a16:creationId xmlns:a16="http://schemas.microsoft.com/office/drawing/2014/main" id="{52463034-CFDA-174E-8023-6A91701B17A1}"/>
              </a:ext>
            </a:extLst>
          </p:cNvPr>
          <p:cNvSpPr/>
          <p:nvPr/>
        </p:nvSpPr>
        <p:spPr>
          <a:xfrm>
            <a:off x="2292023" y="2893699"/>
            <a:ext cx="1031898" cy="110059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chemeClr val="tx1"/>
                </a:solidFill>
              </a:rPr>
              <a:t>AFD</a:t>
            </a:r>
          </a:p>
        </p:txBody>
      </p:sp>
      <p:sp>
        <p:nvSpPr>
          <p:cNvPr id="64" name="圆角矩形 63">
            <a:extLst>
              <a:ext uri="{FF2B5EF4-FFF2-40B4-BE49-F238E27FC236}">
                <a16:creationId xmlns:a16="http://schemas.microsoft.com/office/drawing/2014/main" id="{23C3D890-4578-974E-9CC9-6398E165B2A3}"/>
              </a:ext>
            </a:extLst>
          </p:cNvPr>
          <p:cNvSpPr/>
          <p:nvPr/>
        </p:nvSpPr>
        <p:spPr>
          <a:xfrm>
            <a:off x="2374878" y="2150141"/>
            <a:ext cx="866187" cy="43062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chemeClr val="tx1"/>
                </a:solidFill>
              </a:rPr>
              <a:t>XEXP</a:t>
            </a:r>
            <a:endParaRPr kumimoji="1" lang="zh-CN" altLang="en-US" sz="1600" dirty="0">
              <a:solidFill>
                <a:schemeClr val="tx1"/>
              </a:solidFill>
            </a:endParaRPr>
          </a:p>
        </p:txBody>
      </p:sp>
      <p:sp>
        <p:nvSpPr>
          <p:cNvPr id="65" name="圆角矩形 64">
            <a:extLst>
              <a:ext uri="{FF2B5EF4-FFF2-40B4-BE49-F238E27FC236}">
                <a16:creationId xmlns:a16="http://schemas.microsoft.com/office/drawing/2014/main" id="{82C001AA-3DA4-7344-A790-F96F0E594123}"/>
              </a:ext>
            </a:extLst>
          </p:cNvPr>
          <p:cNvSpPr/>
          <p:nvPr/>
        </p:nvSpPr>
        <p:spPr>
          <a:xfrm>
            <a:off x="2342365" y="4353504"/>
            <a:ext cx="931212" cy="549327"/>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chemeClr val="tx1"/>
                </a:solidFill>
              </a:rPr>
              <a:t>Render</a:t>
            </a:r>
          </a:p>
        </p:txBody>
      </p:sp>
      <p:cxnSp>
        <p:nvCxnSpPr>
          <p:cNvPr id="66" name="直线箭头连接符 65">
            <a:extLst>
              <a:ext uri="{FF2B5EF4-FFF2-40B4-BE49-F238E27FC236}">
                <a16:creationId xmlns:a16="http://schemas.microsoft.com/office/drawing/2014/main" id="{7FBE9E04-35DC-384D-82A9-7C6CBC2B6408}"/>
              </a:ext>
            </a:extLst>
          </p:cNvPr>
          <p:cNvCxnSpPr>
            <a:cxnSpLocks/>
            <a:stCxn id="63" idx="0"/>
            <a:endCxn id="64" idx="2"/>
          </p:cNvCxnSpPr>
          <p:nvPr/>
        </p:nvCxnSpPr>
        <p:spPr>
          <a:xfrm flipV="1">
            <a:off x="2807972" y="2580763"/>
            <a:ext cx="0" cy="31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线箭头连接符 66">
            <a:extLst>
              <a:ext uri="{FF2B5EF4-FFF2-40B4-BE49-F238E27FC236}">
                <a16:creationId xmlns:a16="http://schemas.microsoft.com/office/drawing/2014/main" id="{B434D71D-A40D-ED43-AA23-E2DBD994AC5E}"/>
              </a:ext>
            </a:extLst>
          </p:cNvPr>
          <p:cNvCxnSpPr>
            <a:cxnSpLocks/>
            <a:stCxn id="63" idx="2"/>
            <a:endCxn id="65" idx="0"/>
          </p:cNvCxnSpPr>
          <p:nvPr/>
        </p:nvCxnSpPr>
        <p:spPr>
          <a:xfrm flipH="1">
            <a:off x="2807971" y="3994294"/>
            <a:ext cx="1" cy="359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线箭头连接符 67">
            <a:extLst>
              <a:ext uri="{FF2B5EF4-FFF2-40B4-BE49-F238E27FC236}">
                <a16:creationId xmlns:a16="http://schemas.microsoft.com/office/drawing/2014/main" id="{93686C7D-1DBE-A946-806C-2DC56B84C8EC}"/>
              </a:ext>
            </a:extLst>
          </p:cNvPr>
          <p:cNvCxnSpPr>
            <a:cxnSpLocks/>
            <a:stCxn id="102" idx="3"/>
            <a:endCxn id="63" idx="1"/>
          </p:cNvCxnSpPr>
          <p:nvPr/>
        </p:nvCxnSpPr>
        <p:spPr>
          <a:xfrm>
            <a:off x="1812083" y="3433015"/>
            <a:ext cx="479940" cy="109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9" name="圆角矩形 68">
            <a:extLst>
              <a:ext uri="{FF2B5EF4-FFF2-40B4-BE49-F238E27FC236}">
                <a16:creationId xmlns:a16="http://schemas.microsoft.com/office/drawing/2014/main" id="{74FDD158-A4AB-C542-9692-281430EA4430}"/>
              </a:ext>
            </a:extLst>
          </p:cNvPr>
          <p:cNvSpPr/>
          <p:nvPr/>
        </p:nvSpPr>
        <p:spPr>
          <a:xfrm>
            <a:off x="5717889" y="3113010"/>
            <a:ext cx="1068657" cy="655873"/>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FeedAS</a:t>
            </a:r>
            <a:endParaRPr kumimoji="1" lang="zh-CN" altLang="en-US" sz="1600" dirty="0">
              <a:solidFill>
                <a:schemeClr val="tx1"/>
              </a:solidFill>
            </a:endParaRPr>
          </a:p>
        </p:txBody>
      </p:sp>
      <p:sp>
        <p:nvSpPr>
          <p:cNvPr id="70" name="圆角矩形 69">
            <a:extLst>
              <a:ext uri="{FF2B5EF4-FFF2-40B4-BE49-F238E27FC236}">
                <a16:creationId xmlns:a16="http://schemas.microsoft.com/office/drawing/2014/main" id="{300B0185-60D4-AC4B-8B6D-988B9A6C4BC8}"/>
              </a:ext>
            </a:extLst>
          </p:cNvPr>
          <p:cNvSpPr/>
          <p:nvPr/>
        </p:nvSpPr>
        <p:spPr>
          <a:xfrm>
            <a:off x="3922696" y="3225900"/>
            <a:ext cx="891488" cy="430623"/>
          </a:xfrm>
          <a:prstGeom prst="roundRect">
            <a:avLst/>
          </a:prstGeom>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rgbClr val="FF0000"/>
                </a:solidFill>
              </a:rPr>
              <a:t>FMP</a:t>
            </a:r>
            <a:endParaRPr kumimoji="1" lang="zh-CN" altLang="en-US" sz="1600" dirty="0">
              <a:solidFill>
                <a:srgbClr val="FF0000"/>
              </a:solidFill>
            </a:endParaRPr>
          </a:p>
        </p:txBody>
      </p:sp>
      <p:grpSp>
        <p:nvGrpSpPr>
          <p:cNvPr id="71" name="组合 70">
            <a:extLst>
              <a:ext uri="{FF2B5EF4-FFF2-40B4-BE49-F238E27FC236}">
                <a16:creationId xmlns:a16="http://schemas.microsoft.com/office/drawing/2014/main" id="{3652B43E-EF26-6F43-90D2-A15CF594B37D}"/>
              </a:ext>
            </a:extLst>
          </p:cNvPr>
          <p:cNvGrpSpPr/>
          <p:nvPr/>
        </p:nvGrpSpPr>
        <p:grpSpPr>
          <a:xfrm>
            <a:off x="4292133" y="1259192"/>
            <a:ext cx="3105531" cy="1378907"/>
            <a:chOff x="3243936" y="1322947"/>
            <a:chExt cx="2705894" cy="1334225"/>
          </a:xfrm>
        </p:grpSpPr>
        <p:sp>
          <p:nvSpPr>
            <p:cNvPr id="96" name="矩形 95">
              <a:extLst>
                <a:ext uri="{FF2B5EF4-FFF2-40B4-BE49-F238E27FC236}">
                  <a16:creationId xmlns:a16="http://schemas.microsoft.com/office/drawing/2014/main" id="{F52F5AB8-256B-0B4C-AA17-BE7C042B1473}"/>
                </a:ext>
              </a:extLst>
            </p:cNvPr>
            <p:cNvSpPr/>
            <p:nvPr/>
          </p:nvSpPr>
          <p:spPr>
            <a:xfrm>
              <a:off x="3438169" y="1460010"/>
              <a:ext cx="642942" cy="455048"/>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Upin</a:t>
              </a:r>
              <a:endParaRPr kumimoji="1" lang="zh-CN" altLang="en-US" sz="1600" dirty="0">
                <a:solidFill>
                  <a:schemeClr val="tx1"/>
                </a:solidFill>
              </a:endParaRPr>
            </a:p>
          </p:txBody>
        </p:sp>
        <p:sp>
          <p:nvSpPr>
            <p:cNvPr id="97" name="矩形 96">
              <a:extLst>
                <a:ext uri="{FF2B5EF4-FFF2-40B4-BE49-F238E27FC236}">
                  <a16:creationId xmlns:a16="http://schemas.microsoft.com/office/drawing/2014/main" id="{105E94C5-9782-4B41-95A0-D43957078BEB}"/>
                </a:ext>
              </a:extLst>
            </p:cNvPr>
            <p:cNvSpPr/>
            <p:nvPr/>
          </p:nvSpPr>
          <p:spPr>
            <a:xfrm>
              <a:off x="4277301" y="1465285"/>
              <a:ext cx="642942" cy="461332"/>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Uas</a:t>
              </a:r>
              <a:endParaRPr kumimoji="1" lang="zh-CN" altLang="en-US" sz="1600" dirty="0">
                <a:solidFill>
                  <a:schemeClr val="tx1"/>
                </a:solidFill>
              </a:endParaRPr>
            </a:p>
          </p:txBody>
        </p:sp>
        <p:sp>
          <p:nvSpPr>
            <p:cNvPr id="98" name="矩形 97">
              <a:extLst>
                <a:ext uri="{FF2B5EF4-FFF2-40B4-BE49-F238E27FC236}">
                  <a16:creationId xmlns:a16="http://schemas.microsoft.com/office/drawing/2014/main" id="{9620BF16-06D1-4F4B-98AB-63AF175764DE}"/>
                </a:ext>
              </a:extLst>
            </p:cNvPr>
            <p:cNvSpPr/>
            <p:nvPr/>
          </p:nvSpPr>
          <p:spPr>
            <a:xfrm>
              <a:off x="5119807" y="1469776"/>
              <a:ext cx="642943" cy="455049"/>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chemeClr val="tx1"/>
                  </a:solidFill>
                </a:rPr>
                <a:t>Ums</a:t>
              </a:r>
              <a:endParaRPr kumimoji="1" lang="zh-CN" altLang="en-US" sz="1600" dirty="0">
                <a:solidFill>
                  <a:schemeClr val="tx1"/>
                </a:solidFill>
              </a:endParaRPr>
            </a:p>
          </p:txBody>
        </p:sp>
        <p:sp>
          <p:nvSpPr>
            <p:cNvPr id="99" name="矩形 98">
              <a:extLst>
                <a:ext uri="{FF2B5EF4-FFF2-40B4-BE49-F238E27FC236}">
                  <a16:creationId xmlns:a16="http://schemas.microsoft.com/office/drawing/2014/main" id="{2A193C4C-D7ED-EE45-8122-548474717193}"/>
                </a:ext>
              </a:extLst>
            </p:cNvPr>
            <p:cNvSpPr/>
            <p:nvPr/>
          </p:nvSpPr>
          <p:spPr>
            <a:xfrm>
              <a:off x="4857847" y="2071397"/>
              <a:ext cx="908923" cy="451175"/>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rgbClr val="FF0000"/>
                  </a:solidFill>
                </a:rPr>
                <a:t>Intent</a:t>
              </a:r>
            </a:p>
            <a:p>
              <a:pPr algn="ctr"/>
              <a:r>
                <a:rPr kumimoji="1" lang="en-US" altLang="zh-CN" sz="1600" dirty="0">
                  <a:solidFill>
                    <a:srgbClr val="FF0000"/>
                  </a:solidFill>
                </a:rPr>
                <a:t>Service</a:t>
              </a:r>
              <a:endParaRPr kumimoji="1" lang="zh-CN" altLang="en-US" sz="1600" dirty="0">
                <a:solidFill>
                  <a:srgbClr val="FF0000"/>
                </a:solidFill>
              </a:endParaRPr>
            </a:p>
          </p:txBody>
        </p:sp>
        <p:sp>
          <p:nvSpPr>
            <p:cNvPr id="100" name="矩形 99">
              <a:extLst>
                <a:ext uri="{FF2B5EF4-FFF2-40B4-BE49-F238E27FC236}">
                  <a16:creationId xmlns:a16="http://schemas.microsoft.com/office/drawing/2014/main" id="{35E3B930-C38A-BD43-93B0-D79C1883AF5F}"/>
                </a:ext>
              </a:extLst>
            </p:cNvPr>
            <p:cNvSpPr/>
            <p:nvPr/>
          </p:nvSpPr>
          <p:spPr>
            <a:xfrm>
              <a:off x="3428996" y="2072318"/>
              <a:ext cx="1243791" cy="455049"/>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UserCenter</a:t>
              </a:r>
              <a:endParaRPr kumimoji="1" lang="zh-CN" altLang="en-US" sz="1600" dirty="0">
                <a:solidFill>
                  <a:schemeClr val="tx1"/>
                </a:solidFill>
              </a:endParaRPr>
            </a:p>
          </p:txBody>
        </p:sp>
        <p:sp>
          <p:nvSpPr>
            <p:cNvPr id="101" name="矩形 100">
              <a:extLst>
                <a:ext uri="{FF2B5EF4-FFF2-40B4-BE49-F238E27FC236}">
                  <a16:creationId xmlns:a16="http://schemas.microsoft.com/office/drawing/2014/main" id="{C678C849-9A06-304E-BA38-658173063F7C}"/>
                </a:ext>
              </a:extLst>
            </p:cNvPr>
            <p:cNvSpPr/>
            <p:nvPr/>
          </p:nvSpPr>
          <p:spPr>
            <a:xfrm>
              <a:off x="3243936" y="1322947"/>
              <a:ext cx="2705894" cy="1334225"/>
            </a:xfrm>
            <a:prstGeom prst="rect">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cxnSp>
        <p:nvCxnSpPr>
          <p:cNvPr id="72" name="直线箭头连接符 71">
            <a:extLst>
              <a:ext uri="{FF2B5EF4-FFF2-40B4-BE49-F238E27FC236}">
                <a16:creationId xmlns:a16="http://schemas.microsoft.com/office/drawing/2014/main" id="{924BEF46-AFFB-7445-B946-23C17A62824C}"/>
              </a:ext>
            </a:extLst>
          </p:cNvPr>
          <p:cNvCxnSpPr>
            <a:cxnSpLocks/>
            <a:stCxn id="63" idx="3"/>
            <a:endCxn id="70" idx="1"/>
          </p:cNvCxnSpPr>
          <p:nvPr/>
        </p:nvCxnSpPr>
        <p:spPr>
          <a:xfrm flipV="1">
            <a:off x="3323921" y="3441212"/>
            <a:ext cx="598775" cy="27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3" name="直线箭头连接符 72">
            <a:extLst>
              <a:ext uri="{FF2B5EF4-FFF2-40B4-BE49-F238E27FC236}">
                <a16:creationId xmlns:a16="http://schemas.microsoft.com/office/drawing/2014/main" id="{149A060F-AB06-DD42-A38C-6CDAFE206EC6}"/>
              </a:ext>
            </a:extLst>
          </p:cNvPr>
          <p:cNvCxnSpPr>
            <a:cxnSpLocks/>
            <a:stCxn id="70" idx="3"/>
            <a:endCxn id="69" idx="1"/>
          </p:cNvCxnSpPr>
          <p:nvPr/>
        </p:nvCxnSpPr>
        <p:spPr>
          <a:xfrm flipV="1">
            <a:off x="4814184" y="3440946"/>
            <a:ext cx="903705" cy="26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4" name="肘形连接符 73">
            <a:extLst>
              <a:ext uri="{FF2B5EF4-FFF2-40B4-BE49-F238E27FC236}">
                <a16:creationId xmlns:a16="http://schemas.microsoft.com/office/drawing/2014/main" id="{D8E1D50A-B302-DA49-AB2A-3FC85416A418}"/>
              </a:ext>
            </a:extLst>
          </p:cNvPr>
          <p:cNvCxnSpPr>
            <a:cxnSpLocks/>
            <a:stCxn id="69" idx="0"/>
            <a:endCxn id="101" idx="2"/>
          </p:cNvCxnSpPr>
          <p:nvPr/>
        </p:nvCxnSpPr>
        <p:spPr>
          <a:xfrm rot="16200000" flipV="1">
            <a:off x="5811104" y="2671895"/>
            <a:ext cx="474910" cy="407319"/>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5" name="文本框 74">
            <a:extLst>
              <a:ext uri="{FF2B5EF4-FFF2-40B4-BE49-F238E27FC236}">
                <a16:creationId xmlns:a16="http://schemas.microsoft.com/office/drawing/2014/main" id="{363D217F-7314-0846-A5B6-6E575C5E61B2}"/>
              </a:ext>
            </a:extLst>
          </p:cNvPr>
          <p:cNvSpPr txBox="1"/>
          <p:nvPr/>
        </p:nvSpPr>
        <p:spPr>
          <a:xfrm>
            <a:off x="5016716" y="3074064"/>
            <a:ext cx="491390" cy="364372"/>
          </a:xfrm>
          <a:prstGeom prst="rect">
            <a:avLst/>
          </a:prstGeom>
          <a:noFill/>
        </p:spPr>
        <p:txBody>
          <a:bodyPr wrap="square" rtlCol="0">
            <a:spAutoFit/>
          </a:bodyPr>
          <a:lstStyle/>
          <a:p>
            <a:r>
              <a:rPr kumimoji="1" lang="en-US" altLang="zh-CN" sz="1600" dirty="0"/>
              <a:t>①</a:t>
            </a:r>
            <a:endParaRPr kumimoji="1" lang="zh-CN" altLang="en-US" sz="1600" dirty="0"/>
          </a:p>
        </p:txBody>
      </p:sp>
      <p:sp>
        <p:nvSpPr>
          <p:cNvPr id="76" name="文本框 75">
            <a:extLst>
              <a:ext uri="{FF2B5EF4-FFF2-40B4-BE49-F238E27FC236}">
                <a16:creationId xmlns:a16="http://schemas.microsoft.com/office/drawing/2014/main" id="{AFBD3767-B09A-FC43-BFB0-CE32AA39DADB}"/>
              </a:ext>
            </a:extLst>
          </p:cNvPr>
          <p:cNvSpPr txBox="1"/>
          <p:nvPr/>
        </p:nvSpPr>
        <p:spPr>
          <a:xfrm>
            <a:off x="5030702" y="3548554"/>
            <a:ext cx="491390" cy="364372"/>
          </a:xfrm>
          <a:prstGeom prst="rect">
            <a:avLst/>
          </a:prstGeom>
          <a:noFill/>
        </p:spPr>
        <p:txBody>
          <a:bodyPr wrap="square" rtlCol="0">
            <a:spAutoFit/>
          </a:bodyPr>
          <a:lstStyle/>
          <a:p>
            <a:r>
              <a:rPr kumimoji="1" lang="en-US" altLang="zh-CN" sz="1600" dirty="0"/>
              <a:t>⑦</a:t>
            </a:r>
            <a:endParaRPr kumimoji="1" lang="zh-CN" altLang="en-US" sz="1600" dirty="0"/>
          </a:p>
        </p:txBody>
      </p:sp>
      <p:sp>
        <p:nvSpPr>
          <p:cNvPr id="77" name="文本框 76">
            <a:extLst>
              <a:ext uri="{FF2B5EF4-FFF2-40B4-BE49-F238E27FC236}">
                <a16:creationId xmlns:a16="http://schemas.microsoft.com/office/drawing/2014/main" id="{5279785F-4505-934F-BE43-D14EAD7B3817}"/>
              </a:ext>
            </a:extLst>
          </p:cNvPr>
          <p:cNvSpPr txBox="1"/>
          <p:nvPr/>
        </p:nvSpPr>
        <p:spPr>
          <a:xfrm>
            <a:off x="6295155" y="2721661"/>
            <a:ext cx="491390" cy="364372"/>
          </a:xfrm>
          <a:prstGeom prst="rect">
            <a:avLst/>
          </a:prstGeom>
          <a:noFill/>
        </p:spPr>
        <p:txBody>
          <a:bodyPr wrap="square" rtlCol="0">
            <a:spAutoFit/>
          </a:bodyPr>
          <a:lstStyle/>
          <a:p>
            <a:r>
              <a:rPr kumimoji="1" lang="en-US" altLang="zh-CN" sz="1600" dirty="0"/>
              <a:t>②</a:t>
            </a:r>
            <a:endParaRPr kumimoji="1" lang="zh-CN" altLang="en-US" sz="1600" dirty="0"/>
          </a:p>
        </p:txBody>
      </p:sp>
      <p:cxnSp>
        <p:nvCxnSpPr>
          <p:cNvPr id="78" name="肘形连接符 77">
            <a:extLst>
              <a:ext uri="{FF2B5EF4-FFF2-40B4-BE49-F238E27FC236}">
                <a16:creationId xmlns:a16="http://schemas.microsoft.com/office/drawing/2014/main" id="{B177703C-644F-DD4F-AD03-A723B46C0985}"/>
              </a:ext>
            </a:extLst>
          </p:cNvPr>
          <p:cNvCxnSpPr>
            <a:cxnSpLocks/>
            <a:stCxn id="69" idx="3"/>
            <a:endCxn id="109" idx="1"/>
          </p:cNvCxnSpPr>
          <p:nvPr/>
        </p:nvCxnSpPr>
        <p:spPr>
          <a:xfrm flipV="1">
            <a:off x="6786547" y="3205146"/>
            <a:ext cx="1895666" cy="235800"/>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9" name="肘形连接符 78">
            <a:extLst>
              <a:ext uri="{FF2B5EF4-FFF2-40B4-BE49-F238E27FC236}">
                <a16:creationId xmlns:a16="http://schemas.microsoft.com/office/drawing/2014/main" id="{7F031141-8961-2D40-A7A5-4A791DFCC4C2}"/>
              </a:ext>
            </a:extLst>
          </p:cNvPr>
          <p:cNvCxnSpPr>
            <a:cxnSpLocks/>
            <a:stCxn id="69" idx="3"/>
            <a:endCxn id="108" idx="1"/>
          </p:cNvCxnSpPr>
          <p:nvPr/>
        </p:nvCxnSpPr>
        <p:spPr>
          <a:xfrm flipV="1">
            <a:off x="6786547" y="2544949"/>
            <a:ext cx="1895666" cy="895997"/>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0" name="肘形连接符 79">
            <a:extLst>
              <a:ext uri="{FF2B5EF4-FFF2-40B4-BE49-F238E27FC236}">
                <a16:creationId xmlns:a16="http://schemas.microsoft.com/office/drawing/2014/main" id="{A416B261-5C03-884D-A393-C178559E3DAE}"/>
              </a:ext>
            </a:extLst>
          </p:cNvPr>
          <p:cNvCxnSpPr>
            <a:cxnSpLocks/>
            <a:stCxn id="69" idx="3"/>
            <a:endCxn id="110" idx="1"/>
          </p:cNvCxnSpPr>
          <p:nvPr/>
        </p:nvCxnSpPr>
        <p:spPr>
          <a:xfrm>
            <a:off x="6786546" y="3440947"/>
            <a:ext cx="1910004" cy="406744"/>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1" name="直线箭头连接符 80">
            <a:extLst>
              <a:ext uri="{FF2B5EF4-FFF2-40B4-BE49-F238E27FC236}">
                <a16:creationId xmlns:a16="http://schemas.microsoft.com/office/drawing/2014/main" id="{8C8F401A-666C-1E48-855D-11D0F7B8A946}"/>
              </a:ext>
            </a:extLst>
          </p:cNvPr>
          <p:cNvCxnSpPr>
            <a:cxnSpLocks/>
            <a:stCxn id="69" idx="2"/>
            <a:endCxn id="89" idx="0"/>
          </p:cNvCxnSpPr>
          <p:nvPr/>
        </p:nvCxnSpPr>
        <p:spPr>
          <a:xfrm>
            <a:off x="6252219" y="3768882"/>
            <a:ext cx="11662" cy="7419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2" name="文本框 81">
            <a:extLst>
              <a:ext uri="{FF2B5EF4-FFF2-40B4-BE49-F238E27FC236}">
                <a16:creationId xmlns:a16="http://schemas.microsoft.com/office/drawing/2014/main" id="{166A3BCC-90A9-6642-97AB-6E17AF69FBE3}"/>
              </a:ext>
            </a:extLst>
          </p:cNvPr>
          <p:cNvSpPr txBox="1"/>
          <p:nvPr/>
        </p:nvSpPr>
        <p:spPr>
          <a:xfrm>
            <a:off x="6267458" y="3874066"/>
            <a:ext cx="491390" cy="364372"/>
          </a:xfrm>
          <a:prstGeom prst="rect">
            <a:avLst/>
          </a:prstGeom>
          <a:noFill/>
        </p:spPr>
        <p:txBody>
          <a:bodyPr wrap="square" rtlCol="0">
            <a:spAutoFit/>
          </a:bodyPr>
          <a:lstStyle/>
          <a:p>
            <a:r>
              <a:rPr kumimoji="1" lang="en-US" altLang="zh-CN" sz="1600" dirty="0"/>
              <a:t>④</a:t>
            </a:r>
            <a:endParaRPr kumimoji="1" lang="zh-CN" altLang="en-US" sz="1600" dirty="0"/>
          </a:p>
        </p:txBody>
      </p:sp>
      <p:grpSp>
        <p:nvGrpSpPr>
          <p:cNvPr id="83" name="组合 82">
            <a:extLst>
              <a:ext uri="{FF2B5EF4-FFF2-40B4-BE49-F238E27FC236}">
                <a16:creationId xmlns:a16="http://schemas.microsoft.com/office/drawing/2014/main" id="{4C0DCE5D-B3F8-7743-B37A-64A5E1D49932}"/>
              </a:ext>
            </a:extLst>
          </p:cNvPr>
          <p:cNvGrpSpPr/>
          <p:nvPr/>
        </p:nvGrpSpPr>
        <p:grpSpPr>
          <a:xfrm>
            <a:off x="3481922" y="4510828"/>
            <a:ext cx="5383158" cy="1418917"/>
            <a:chOff x="2793009" y="3525249"/>
            <a:chExt cx="4583705" cy="1318378"/>
          </a:xfrm>
        </p:grpSpPr>
        <p:sp>
          <p:nvSpPr>
            <p:cNvPr id="86" name="矩形 85">
              <a:extLst>
                <a:ext uri="{FF2B5EF4-FFF2-40B4-BE49-F238E27FC236}">
                  <a16:creationId xmlns:a16="http://schemas.microsoft.com/office/drawing/2014/main" id="{1B4AAF4D-E159-E448-837D-5A616399CFA3}"/>
                </a:ext>
              </a:extLst>
            </p:cNvPr>
            <p:cNvSpPr/>
            <p:nvPr/>
          </p:nvSpPr>
          <p:spPr>
            <a:xfrm>
              <a:off x="3346059" y="3539421"/>
              <a:ext cx="870171" cy="402562"/>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pamixer</a:t>
              </a:r>
              <a:endParaRPr kumimoji="1" lang="zh-CN" altLang="en-US" sz="1600" dirty="0">
                <a:solidFill>
                  <a:schemeClr val="tx1"/>
                </a:solidFill>
              </a:endParaRPr>
            </a:p>
          </p:txBody>
        </p:sp>
        <p:sp>
          <p:nvSpPr>
            <p:cNvPr id="87" name="矩形 86">
              <a:extLst>
                <a:ext uri="{FF2B5EF4-FFF2-40B4-BE49-F238E27FC236}">
                  <a16:creationId xmlns:a16="http://schemas.microsoft.com/office/drawing/2014/main" id="{5456327D-7BFF-BD4A-A98C-B03DCE56D96C}"/>
                </a:ext>
              </a:extLst>
            </p:cNvPr>
            <p:cNvSpPr/>
            <p:nvPr/>
          </p:nvSpPr>
          <p:spPr>
            <a:xfrm>
              <a:off x="4706132" y="4364487"/>
              <a:ext cx="908880" cy="349418"/>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FeedBS</a:t>
              </a:r>
              <a:endParaRPr kumimoji="1" lang="zh-CN" altLang="en-US" sz="1600" dirty="0">
                <a:solidFill>
                  <a:schemeClr val="tx1"/>
                </a:solidFill>
              </a:endParaRPr>
            </a:p>
          </p:txBody>
        </p:sp>
        <p:sp>
          <p:nvSpPr>
            <p:cNvPr id="88" name="矩形 87">
              <a:extLst>
                <a:ext uri="{FF2B5EF4-FFF2-40B4-BE49-F238E27FC236}">
                  <a16:creationId xmlns:a16="http://schemas.microsoft.com/office/drawing/2014/main" id="{AFD07138-03E7-5841-A368-75683AF3804A}"/>
                </a:ext>
              </a:extLst>
            </p:cNvPr>
            <p:cNvSpPr/>
            <p:nvPr/>
          </p:nvSpPr>
          <p:spPr>
            <a:xfrm>
              <a:off x="6115125" y="3526522"/>
              <a:ext cx="664684" cy="416449"/>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chemeClr val="tx1"/>
                  </a:solidFill>
                </a:rPr>
                <a:t>GD</a:t>
              </a:r>
              <a:endParaRPr kumimoji="1" lang="zh-CN" altLang="en-US" sz="1600" dirty="0">
                <a:solidFill>
                  <a:schemeClr val="tx1"/>
                </a:solidFill>
              </a:endParaRPr>
            </a:p>
          </p:txBody>
        </p:sp>
        <p:sp>
          <p:nvSpPr>
            <p:cNvPr id="89" name="圆角矩形 88">
              <a:extLst>
                <a:ext uri="{FF2B5EF4-FFF2-40B4-BE49-F238E27FC236}">
                  <a16:creationId xmlns:a16="http://schemas.microsoft.com/office/drawing/2014/main" id="{99DBD1EF-F348-4948-B0DD-EBFB6394D56B}"/>
                </a:ext>
              </a:extLst>
            </p:cNvPr>
            <p:cNvSpPr/>
            <p:nvPr/>
          </p:nvSpPr>
          <p:spPr>
            <a:xfrm>
              <a:off x="4610014" y="3525249"/>
              <a:ext cx="1103610" cy="417722"/>
            </a:xfrm>
            <a:prstGeom prst="roundRect">
              <a:avLst/>
            </a:prstGeom>
            <a:solidFill>
              <a:srgbClr val="00BF57"/>
            </a:solidFill>
            <a:ln>
              <a:solidFill>
                <a:schemeClr val="bg2">
                  <a:lumMod val="1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FeedProxy</a:t>
              </a:r>
              <a:endParaRPr kumimoji="1" lang="zh-CN" altLang="en-US" sz="1600" dirty="0">
                <a:solidFill>
                  <a:schemeClr val="tx1"/>
                </a:solidFill>
              </a:endParaRPr>
            </a:p>
          </p:txBody>
        </p:sp>
        <p:cxnSp>
          <p:nvCxnSpPr>
            <p:cNvPr id="90" name="直线箭头连接符 89">
              <a:extLst>
                <a:ext uri="{FF2B5EF4-FFF2-40B4-BE49-F238E27FC236}">
                  <a16:creationId xmlns:a16="http://schemas.microsoft.com/office/drawing/2014/main" id="{88D1073B-F350-3449-8AEB-CA6A5FCA5036}"/>
                </a:ext>
              </a:extLst>
            </p:cNvPr>
            <p:cNvCxnSpPr>
              <a:cxnSpLocks/>
              <a:stCxn id="89" idx="1"/>
              <a:endCxn id="86" idx="3"/>
            </p:cNvCxnSpPr>
            <p:nvPr/>
          </p:nvCxnSpPr>
          <p:spPr>
            <a:xfrm flipH="1">
              <a:off x="4216230" y="3734110"/>
              <a:ext cx="393784" cy="659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1" name="直线箭头连接符 90">
              <a:extLst>
                <a:ext uri="{FF2B5EF4-FFF2-40B4-BE49-F238E27FC236}">
                  <a16:creationId xmlns:a16="http://schemas.microsoft.com/office/drawing/2014/main" id="{93306D42-70FB-7E4F-A7E0-E7553F2A435C}"/>
                </a:ext>
              </a:extLst>
            </p:cNvPr>
            <p:cNvCxnSpPr>
              <a:cxnSpLocks/>
              <a:stCxn id="89" idx="3"/>
              <a:endCxn id="88" idx="1"/>
            </p:cNvCxnSpPr>
            <p:nvPr/>
          </p:nvCxnSpPr>
          <p:spPr>
            <a:xfrm>
              <a:off x="5713624" y="3734110"/>
              <a:ext cx="401501" cy="637"/>
            </a:xfrm>
            <a:prstGeom prst="straightConnector1">
              <a:avLst/>
            </a:prstGeom>
            <a:ln>
              <a:headEnd type="triangle" w="sm" len="med"/>
              <a:tailEnd type="triangle"/>
            </a:ln>
          </p:spPr>
          <p:style>
            <a:lnRef idx="1">
              <a:schemeClr val="dk1"/>
            </a:lnRef>
            <a:fillRef idx="0">
              <a:schemeClr val="dk1"/>
            </a:fillRef>
            <a:effectRef idx="0">
              <a:schemeClr val="dk1"/>
            </a:effectRef>
            <a:fontRef idx="minor">
              <a:schemeClr val="tx1"/>
            </a:fontRef>
          </p:style>
        </p:cxnSp>
        <p:cxnSp>
          <p:nvCxnSpPr>
            <p:cNvPr id="92" name="直线箭头连接符 91">
              <a:extLst>
                <a:ext uri="{FF2B5EF4-FFF2-40B4-BE49-F238E27FC236}">
                  <a16:creationId xmlns:a16="http://schemas.microsoft.com/office/drawing/2014/main" id="{CE551E9B-7BFF-1943-8980-89D25B68D8D5}"/>
                </a:ext>
              </a:extLst>
            </p:cNvPr>
            <p:cNvCxnSpPr>
              <a:cxnSpLocks/>
              <a:stCxn id="89" idx="2"/>
              <a:endCxn id="87" idx="0"/>
            </p:cNvCxnSpPr>
            <p:nvPr/>
          </p:nvCxnSpPr>
          <p:spPr>
            <a:xfrm flipH="1">
              <a:off x="5160572" y="3942971"/>
              <a:ext cx="1247" cy="4215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3" name="圆角矩形 92">
              <a:extLst>
                <a:ext uri="{FF2B5EF4-FFF2-40B4-BE49-F238E27FC236}">
                  <a16:creationId xmlns:a16="http://schemas.microsoft.com/office/drawing/2014/main" id="{9097A725-0044-8849-A776-DD7790DA7762}"/>
                </a:ext>
              </a:extLst>
            </p:cNvPr>
            <p:cNvSpPr/>
            <p:nvPr/>
          </p:nvSpPr>
          <p:spPr>
            <a:xfrm>
              <a:off x="2997226" y="4360549"/>
              <a:ext cx="1433627" cy="349418"/>
            </a:xfrm>
            <a:prstGeom prst="roundRect">
              <a:avLst>
                <a:gd name="adj" fmla="val 50000"/>
              </a:avLst>
            </a:prstGeom>
            <a:solidFill>
              <a:schemeClr val="bg1">
                <a:lumMod val="95000"/>
              </a:schemeClr>
            </a:solidFill>
            <a:ln>
              <a:solidFill>
                <a:schemeClr val="bg2">
                  <a:lumMod val="1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FeedAdplus</a:t>
              </a:r>
              <a:endParaRPr kumimoji="1" lang="zh-CN" altLang="en-US" sz="1600" dirty="0">
                <a:solidFill>
                  <a:schemeClr val="tx1"/>
                </a:solidFill>
              </a:endParaRPr>
            </a:p>
          </p:txBody>
        </p:sp>
        <p:sp>
          <p:nvSpPr>
            <p:cNvPr id="94" name="圆角矩形 93">
              <a:extLst>
                <a:ext uri="{FF2B5EF4-FFF2-40B4-BE49-F238E27FC236}">
                  <a16:creationId xmlns:a16="http://schemas.microsoft.com/office/drawing/2014/main" id="{E44D29DB-FF84-FB49-8F89-B6B4101D2F9A}"/>
                </a:ext>
              </a:extLst>
            </p:cNvPr>
            <p:cNvSpPr/>
            <p:nvPr/>
          </p:nvSpPr>
          <p:spPr>
            <a:xfrm>
              <a:off x="5914374" y="4354945"/>
              <a:ext cx="1359905" cy="351085"/>
            </a:xfrm>
            <a:prstGeom prst="roundRect">
              <a:avLst>
                <a:gd name="adj" fmla="val 50000"/>
              </a:avLst>
            </a:prstGeom>
            <a:solidFill>
              <a:schemeClr val="bg1">
                <a:lumMod val="95000"/>
              </a:schemeClr>
            </a:solidFill>
            <a:ln>
              <a:solidFill>
                <a:schemeClr val="bg2">
                  <a:lumMod val="1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InterestBS</a:t>
              </a:r>
              <a:endParaRPr kumimoji="1" lang="zh-CN" altLang="en-US" sz="1600" dirty="0">
                <a:solidFill>
                  <a:schemeClr val="tx1"/>
                </a:solidFill>
              </a:endParaRPr>
            </a:p>
          </p:txBody>
        </p:sp>
        <p:sp>
          <p:nvSpPr>
            <p:cNvPr id="95" name="矩形 94">
              <a:extLst>
                <a:ext uri="{FF2B5EF4-FFF2-40B4-BE49-F238E27FC236}">
                  <a16:creationId xmlns:a16="http://schemas.microsoft.com/office/drawing/2014/main" id="{792BE05D-F3C1-A74E-9FC2-62CA60850B3C}"/>
                </a:ext>
              </a:extLst>
            </p:cNvPr>
            <p:cNvSpPr/>
            <p:nvPr/>
          </p:nvSpPr>
          <p:spPr>
            <a:xfrm>
              <a:off x="2793009" y="4189549"/>
              <a:ext cx="4583705" cy="654078"/>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84" name="圆角矩形 83">
            <a:extLst>
              <a:ext uri="{FF2B5EF4-FFF2-40B4-BE49-F238E27FC236}">
                <a16:creationId xmlns:a16="http://schemas.microsoft.com/office/drawing/2014/main" id="{8064368C-90EE-3D4B-966E-82C94C36B744}"/>
              </a:ext>
            </a:extLst>
          </p:cNvPr>
          <p:cNvSpPr/>
          <p:nvPr/>
        </p:nvSpPr>
        <p:spPr>
          <a:xfrm>
            <a:off x="9044375" y="4748696"/>
            <a:ext cx="1134333" cy="377859"/>
          </a:xfrm>
          <a:prstGeom prst="roundRect">
            <a:avLst>
              <a:gd name="adj" fmla="val 50000"/>
            </a:avLst>
          </a:prstGeom>
          <a:solidFill>
            <a:schemeClr val="bg1">
              <a:lumMod val="95000"/>
            </a:schemeClr>
          </a:solidFill>
          <a:ln>
            <a:solidFill>
              <a:schemeClr val="bg2">
                <a:lumMod val="1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err="1">
                <a:solidFill>
                  <a:schemeClr val="tx1"/>
                </a:solidFill>
              </a:rPr>
              <a:t>rtaBS</a:t>
            </a:r>
            <a:endParaRPr kumimoji="1" lang="zh-CN" altLang="en-US" sz="1600" dirty="0">
              <a:solidFill>
                <a:schemeClr val="tx1"/>
              </a:solidFill>
            </a:endParaRPr>
          </a:p>
        </p:txBody>
      </p:sp>
      <p:cxnSp>
        <p:nvCxnSpPr>
          <p:cNvPr id="85" name="直线箭头连接符 84">
            <a:extLst>
              <a:ext uri="{FF2B5EF4-FFF2-40B4-BE49-F238E27FC236}">
                <a16:creationId xmlns:a16="http://schemas.microsoft.com/office/drawing/2014/main" id="{988A910E-FD82-734D-B21E-81B39FBBBB5B}"/>
              </a:ext>
            </a:extLst>
          </p:cNvPr>
          <p:cNvCxnSpPr>
            <a:cxnSpLocks/>
            <a:stCxn id="69" idx="2"/>
            <a:endCxn id="84" idx="0"/>
          </p:cNvCxnSpPr>
          <p:nvPr/>
        </p:nvCxnSpPr>
        <p:spPr>
          <a:xfrm>
            <a:off x="6252219" y="3768882"/>
            <a:ext cx="3359323" cy="9798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6" name="圆角矩形 115">
            <a:extLst>
              <a:ext uri="{FF2B5EF4-FFF2-40B4-BE49-F238E27FC236}">
                <a16:creationId xmlns:a16="http://schemas.microsoft.com/office/drawing/2014/main" id="{C4CD3DC8-5010-8B42-A824-F30D133E3BC7}"/>
              </a:ext>
            </a:extLst>
          </p:cNvPr>
          <p:cNvSpPr/>
          <p:nvPr/>
        </p:nvSpPr>
        <p:spPr>
          <a:xfrm>
            <a:off x="9808673" y="3637697"/>
            <a:ext cx="1006633" cy="394735"/>
          </a:xfrm>
          <a:prstGeom prst="roundRect">
            <a:avLst/>
          </a:prstGeom>
          <a:solidFill>
            <a:srgbClr val="FFFF00"/>
          </a:solidFill>
          <a:ln>
            <a:solidFill>
              <a:srgbClr val="FFC00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rgbClr val="FF0000"/>
                </a:solidFill>
              </a:rPr>
              <a:t>XBOX</a:t>
            </a:r>
            <a:endParaRPr kumimoji="1" lang="zh-CN" altLang="en-US" sz="1600" dirty="0">
              <a:solidFill>
                <a:srgbClr val="FF0000"/>
              </a:solidFill>
            </a:endParaRPr>
          </a:p>
        </p:txBody>
      </p:sp>
      <p:sp>
        <p:nvSpPr>
          <p:cNvPr id="117" name="圆角矩形 116">
            <a:extLst>
              <a:ext uri="{FF2B5EF4-FFF2-40B4-BE49-F238E27FC236}">
                <a16:creationId xmlns:a16="http://schemas.microsoft.com/office/drawing/2014/main" id="{24213774-DF66-8845-9CE9-8037BD4F66DD}"/>
              </a:ext>
            </a:extLst>
          </p:cNvPr>
          <p:cNvSpPr/>
          <p:nvPr/>
        </p:nvSpPr>
        <p:spPr>
          <a:xfrm>
            <a:off x="10920796" y="3638271"/>
            <a:ext cx="1006633" cy="394735"/>
          </a:xfrm>
          <a:prstGeom prst="roundRect">
            <a:avLst/>
          </a:prstGeom>
          <a:solidFill>
            <a:srgbClr val="FFFF00"/>
          </a:solidFill>
          <a:ln>
            <a:solidFill>
              <a:srgbClr val="FFC00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solidFill>
                  <a:srgbClr val="FF0000"/>
                </a:solidFill>
              </a:rPr>
              <a:t>Redis</a:t>
            </a:r>
            <a:endParaRPr kumimoji="1" lang="zh-CN" altLang="en-US" sz="1600" dirty="0">
              <a:solidFill>
                <a:srgbClr val="FF0000"/>
              </a:solidFill>
            </a:endParaRPr>
          </a:p>
        </p:txBody>
      </p:sp>
      <p:sp>
        <p:nvSpPr>
          <p:cNvPr id="119" name="圆角矩形 118">
            <a:extLst>
              <a:ext uri="{FF2B5EF4-FFF2-40B4-BE49-F238E27FC236}">
                <a16:creationId xmlns:a16="http://schemas.microsoft.com/office/drawing/2014/main" id="{063CEA49-24A2-C845-8F2E-93705F37D73E}"/>
              </a:ext>
            </a:extLst>
          </p:cNvPr>
          <p:cNvSpPr/>
          <p:nvPr/>
        </p:nvSpPr>
        <p:spPr bwMode="auto">
          <a:xfrm>
            <a:off x="8587642" y="3533255"/>
            <a:ext cx="3438103" cy="650883"/>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0" algn="ctr" defTabSz="914400" rtl="0" eaLnBrk="1" fontAlgn="base" latinLnBrk="0" hangingPunct="1">
              <a:lnSpc>
                <a:spcPct val="100000"/>
              </a:lnSpc>
              <a:spcBef>
                <a:spcPct val="0"/>
              </a:spcBef>
              <a:spcAft>
                <a:spcPct val="0"/>
              </a:spcAft>
              <a:buClr>
                <a:srgbClr val="2318DE"/>
              </a:buClr>
              <a:buSzPct val="100000"/>
              <a:buFontTx/>
              <a:buNone/>
              <a:tabLst/>
            </a:pPr>
            <a:endParaRPr kumimoji="0" lang="zh-CN" altLang="en-US" sz="1400" b="0" i="0" u="none" strike="noStrike" cap="none" normalizeH="0" baseline="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581255344"/>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budget_control</a:t>
            </a:r>
            <a:r>
              <a:rPr kumimoji="1" lang="zh-CN" altLang="en-US" sz="3600" dirty="0"/>
              <a:t> </a:t>
            </a:r>
            <a:r>
              <a:rPr kumimoji="1" lang="en-US" altLang="zh-CN" sz="3600" dirty="0"/>
              <a:t>&amp;</a:t>
            </a:r>
            <a:r>
              <a:rPr kumimoji="1" lang="zh-CN" altLang="en-US" sz="3600" dirty="0"/>
              <a:t> </a:t>
            </a:r>
            <a:r>
              <a:rPr kumimoji="1" lang="en-US" altLang="zh-CN" sz="3600" dirty="0" err="1"/>
              <a:t>dedup</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192000" cy="5830816"/>
          </a:xfrm>
        </p:spPr>
        <p:txBody>
          <a:bodyPr/>
          <a:lstStyle/>
          <a:p>
            <a:pPr lvl="1">
              <a:lnSpc>
                <a:spcPct val="150000"/>
              </a:lnSpc>
              <a:buClrTx/>
              <a:buSzPct val="120000"/>
            </a:pPr>
            <a:r>
              <a:rPr kumimoji="1" lang="zh-CN" altLang="en-US" dirty="0">
                <a:latin typeface="+mn-lt"/>
                <a:ea typeface="+mj-ea"/>
              </a:rPr>
              <a:t>主要功能：预算控制，广告去重</a:t>
            </a:r>
            <a:endParaRPr lang="en-US" altLang="zh-CN" sz="1800" dirty="0">
              <a:latin typeface="+mn-lt"/>
              <a:ea typeface="+mj-ea"/>
            </a:endParaRPr>
          </a:p>
          <a:p>
            <a:pPr lvl="1">
              <a:lnSpc>
                <a:spcPct val="150000"/>
              </a:lnSpc>
              <a:buClrTx/>
              <a:buSzPct val="120000"/>
            </a:pPr>
            <a:endParaRPr lang="en" altLang="zh-CN"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marL="914400" lvl="1" indent="-457200">
              <a:lnSpc>
                <a:spcPct val="150000"/>
              </a:lnSpc>
              <a:buClrTx/>
              <a:buSzPct val="120000"/>
              <a:buFont typeface="+mj-lt"/>
              <a:buAutoNum type="arabicPeriod"/>
            </a:pPr>
            <a:endParaRPr lang="zh-CN" altLang="en-US"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3" name="表格 3">
            <a:extLst>
              <a:ext uri="{FF2B5EF4-FFF2-40B4-BE49-F238E27FC236}">
                <a16:creationId xmlns:a16="http://schemas.microsoft.com/office/drawing/2014/main" id="{CAB44F50-2ECF-0842-A9CA-7050D1D43858}"/>
              </a:ext>
            </a:extLst>
          </p:cNvPr>
          <p:cNvGraphicFramePr>
            <a:graphicFrameLocks noGrp="1"/>
          </p:cNvGraphicFramePr>
          <p:nvPr>
            <p:extLst>
              <p:ext uri="{D42A27DB-BD31-4B8C-83A1-F6EECF244321}">
                <p14:modId xmlns:p14="http://schemas.microsoft.com/office/powerpoint/2010/main" val="2209849224"/>
              </p:ext>
            </p:extLst>
          </p:nvPr>
        </p:nvGraphicFramePr>
        <p:xfrm>
          <a:off x="846137" y="1705504"/>
          <a:ext cx="10855327" cy="3550391"/>
        </p:xfrm>
        <a:graphic>
          <a:graphicData uri="http://schemas.openxmlformats.org/drawingml/2006/table">
            <a:tbl>
              <a:tblPr firstRow="1" bandRow="1">
                <a:tableStyleId>{5C22544A-7EE6-4342-B048-85BDC9FD1C3A}</a:tableStyleId>
              </a:tblPr>
              <a:tblGrid>
                <a:gridCol w="560817">
                  <a:extLst>
                    <a:ext uri="{9D8B030D-6E8A-4147-A177-3AD203B41FA5}">
                      <a16:colId xmlns:a16="http://schemas.microsoft.com/office/drawing/2014/main" val="1404024176"/>
                    </a:ext>
                  </a:extLst>
                </a:gridCol>
                <a:gridCol w="979059">
                  <a:extLst>
                    <a:ext uri="{9D8B030D-6E8A-4147-A177-3AD203B41FA5}">
                      <a16:colId xmlns:a16="http://schemas.microsoft.com/office/drawing/2014/main" val="1232736502"/>
                    </a:ext>
                  </a:extLst>
                </a:gridCol>
                <a:gridCol w="2828925">
                  <a:extLst>
                    <a:ext uri="{9D8B030D-6E8A-4147-A177-3AD203B41FA5}">
                      <a16:colId xmlns:a16="http://schemas.microsoft.com/office/drawing/2014/main" val="2751353782"/>
                    </a:ext>
                  </a:extLst>
                </a:gridCol>
                <a:gridCol w="6486526">
                  <a:extLst>
                    <a:ext uri="{9D8B030D-6E8A-4147-A177-3AD203B41FA5}">
                      <a16:colId xmlns:a16="http://schemas.microsoft.com/office/drawing/2014/main" val="2319417844"/>
                    </a:ext>
                  </a:extLst>
                </a:gridCol>
              </a:tblGrid>
              <a:tr h="370840">
                <a:tc>
                  <a:txBody>
                    <a:bodyPr/>
                    <a:lstStyle/>
                    <a:p>
                      <a:r>
                        <a:rPr lang="en-US" altLang="zh-CN" dirty="0" err="1"/>
                        <a:t>idx</a:t>
                      </a:r>
                      <a:endParaRPr lang="zh-CN" altLang="en-US" dirty="0"/>
                    </a:p>
                  </a:txBody>
                  <a:tcPr anchor="ctr" anchorCtr="1"/>
                </a:tc>
                <a:tc>
                  <a:txBody>
                    <a:bodyPr/>
                    <a:lstStyle/>
                    <a:p>
                      <a:r>
                        <a:rPr lang="zh-CN" altLang="en-US" dirty="0"/>
                        <a:t>阶段</a:t>
                      </a:r>
                    </a:p>
                  </a:txBody>
                  <a:tcPr anchor="ctr" anchorCtr="1"/>
                </a:tc>
                <a:tc>
                  <a:txBody>
                    <a:bodyPr/>
                    <a:lstStyle/>
                    <a:p>
                      <a:r>
                        <a:rPr lang="zh-CN" altLang="en-US" dirty="0"/>
                        <a:t>插件名</a:t>
                      </a:r>
                    </a:p>
                  </a:txBody>
                  <a:tcPr anchor="ctr" anchorCtr="1"/>
                </a:tc>
                <a:tc>
                  <a:txBody>
                    <a:bodyPr/>
                    <a:lstStyle/>
                    <a:p>
                      <a:r>
                        <a:rPr lang="zh-CN" altLang="en-US" dirty="0"/>
                        <a:t>主要功能</a:t>
                      </a:r>
                    </a:p>
                  </a:txBody>
                  <a:tcPr anchor="ctr" anchorCtr="1"/>
                </a:tc>
                <a:extLst>
                  <a:ext uri="{0D108BD9-81ED-4DB2-BD59-A6C34878D82A}">
                    <a16:rowId xmlns:a16="http://schemas.microsoft.com/office/drawing/2014/main" val="2938704443"/>
                  </a:ext>
                </a:extLst>
              </a:tr>
              <a:tr h="2067031">
                <a:tc>
                  <a:txBody>
                    <a:bodyPr/>
                    <a:lstStyle/>
                    <a:p>
                      <a:r>
                        <a:rPr lang="en-US" altLang="zh-CN" dirty="0"/>
                        <a:t>1</a:t>
                      </a:r>
                      <a:endParaRPr lang="zh-CN" altLang="en-US" dirty="0"/>
                    </a:p>
                  </a:txBody>
                  <a:tcPr anchor="ctr" anchorCtr="1"/>
                </a:tc>
                <a:tc>
                  <a:txBody>
                    <a:bodyPr/>
                    <a:lstStyle/>
                    <a:p>
                      <a:r>
                        <a:rPr lang="en-US" altLang="zh-CN" dirty="0"/>
                        <a:t>budget-</a:t>
                      </a:r>
                    </a:p>
                    <a:p>
                      <a:r>
                        <a:rPr lang="en-US" altLang="zh-CN" dirty="0"/>
                        <a:t>control</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over_charge_control</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匀速消费，针对</a:t>
                      </a:r>
                      <a:r>
                        <a:rPr lang="en-US" altLang="zh-CN" dirty="0" err="1"/>
                        <a:t>ocpx</a:t>
                      </a:r>
                      <a:r>
                        <a:rPr lang="zh-CN" altLang="en-US" dirty="0"/>
                        <a:t>二阶段，</a:t>
                      </a:r>
                      <a:r>
                        <a:rPr lang="zh-CN" altLang="en-US" sz="1800" kern="1200" baseline="0" dirty="0">
                          <a:solidFill>
                            <a:schemeClr val="tx1"/>
                          </a:solidFill>
                          <a:effectLst/>
                          <a:latin typeface="Arial Unicode MS" panose="020B0604020202020204" pitchFamily="34" charset="-128"/>
                          <a:ea typeface="微软雅黑" panose="020B0503020204020204" pitchFamily="34" charset="-122"/>
                          <a:cs typeface="+mn-cs"/>
                        </a:rPr>
                        <a:t>根据剩余预算和剩余消费空间预估一个广告展现概率。根据概率判断是否过滤</a:t>
                      </a:r>
                      <a:endParaRPr lang="zh-CN" altLang="en-US" dirty="0"/>
                    </a:p>
                  </a:txBody>
                  <a:tcPr anchor="ctr"/>
                </a:tc>
                <a:extLst>
                  <a:ext uri="{0D108BD9-81ED-4DB2-BD59-A6C34878D82A}">
                    <a16:rowId xmlns:a16="http://schemas.microsoft.com/office/drawing/2014/main" val="3884272627"/>
                  </a:ext>
                </a:extLst>
              </a:tr>
              <a:tr h="370840">
                <a:tc>
                  <a:txBody>
                    <a:bodyPr/>
                    <a:lstStyle/>
                    <a:p>
                      <a:r>
                        <a:rPr lang="en-US" altLang="zh-CN" dirty="0"/>
                        <a:t>2</a:t>
                      </a:r>
                      <a:endParaRPr lang="zh-CN" altLang="en-US" dirty="0"/>
                    </a:p>
                  </a:txBody>
                  <a:tcPr anchor="ctr" anchorCtr="1"/>
                </a:tc>
                <a:tc rowSpan="3">
                  <a:txBody>
                    <a:bodyPr/>
                    <a:lstStyle/>
                    <a:p>
                      <a:r>
                        <a:rPr lang="en-US" altLang="zh-CN" dirty="0" err="1"/>
                        <a:t>dedup</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cpm_transfer</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调整</a:t>
                      </a:r>
                      <a:r>
                        <a:rPr lang="en-US" altLang="zh-CN" dirty="0" err="1"/>
                        <a:t>cpm</a:t>
                      </a:r>
                      <a:r>
                        <a:rPr lang="zh-CN" altLang="en-US" dirty="0"/>
                        <a:t>广告的</a:t>
                      </a:r>
                      <a:r>
                        <a:rPr lang="en-US" altLang="zh-CN" dirty="0"/>
                        <a:t>score</a:t>
                      </a:r>
                      <a:r>
                        <a:rPr lang="zh-CN" altLang="en-US" dirty="0"/>
                        <a:t>，乘上</a:t>
                      </a:r>
                      <a:r>
                        <a:rPr lang="en" altLang="zh-CN" sz="1800" b="0" kern="1200" dirty="0" err="1">
                          <a:solidFill>
                            <a:schemeClr val="dk1"/>
                          </a:solidFill>
                          <a:effectLst/>
                          <a:latin typeface="+mn-lt"/>
                          <a:ea typeface="+mn-ea"/>
                          <a:cs typeface="+mn-cs"/>
                        </a:rPr>
                        <a:t>cpm_adv_sort_ratio</a:t>
                      </a:r>
                      <a:r>
                        <a:rPr lang="zh-CN" altLang="en-US" sz="1800" b="0" kern="1200" dirty="0">
                          <a:solidFill>
                            <a:schemeClr val="dk1"/>
                          </a:solidFill>
                          <a:effectLst/>
                          <a:latin typeface="+mn-lt"/>
                          <a:ea typeface="+mn-ea"/>
                          <a:cs typeface="+mn-cs"/>
                        </a:rPr>
                        <a:t>（值为</a:t>
                      </a:r>
                      <a:r>
                        <a:rPr lang="en-US" altLang="zh-CN" sz="1800" b="0" kern="1200" dirty="0">
                          <a:solidFill>
                            <a:schemeClr val="dk1"/>
                          </a:solidFill>
                          <a:effectLst/>
                          <a:latin typeface="+mn-lt"/>
                          <a:ea typeface="+mn-ea"/>
                          <a:cs typeface="+mn-cs"/>
                        </a:rPr>
                        <a:t>1</a:t>
                      </a:r>
                      <a:r>
                        <a:rPr lang="zh-CN" altLang="en-US" sz="1800" b="0" kern="1200" dirty="0">
                          <a:solidFill>
                            <a:schemeClr val="dk1"/>
                          </a:solidFill>
                          <a:effectLst/>
                          <a:latin typeface="+mn-lt"/>
                          <a:ea typeface="+mn-ea"/>
                          <a:cs typeface="+mn-cs"/>
                        </a:rPr>
                        <a:t>）</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972687443"/>
                  </a:ext>
                </a:extLst>
              </a:tr>
              <a:tr h="370840">
                <a:tc>
                  <a:txBody>
                    <a:bodyPr/>
                    <a:lstStyle/>
                    <a:p>
                      <a:r>
                        <a:rPr lang="en-US" altLang="zh-CN" dirty="0"/>
                        <a:t>3</a:t>
                      </a:r>
                      <a:endParaRPr lang="zh-CN" altLang="en-US" dirty="0"/>
                    </a:p>
                  </a:txBody>
                  <a:tcPr anchor="ctr" anchorCtr="1"/>
                </a:tc>
                <a:tc vMerge="1">
                  <a:txBody>
                    <a:bodyPr/>
                    <a:lstStyle/>
                    <a:p>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dedup_proc</a:t>
                      </a:r>
                      <a:endParaRPr lang="en" altLang="zh-CN" sz="1800" b="0" kern="1200" dirty="0">
                        <a:solidFill>
                          <a:schemeClr val="dk1"/>
                        </a:solidFill>
                        <a:effectLst/>
                        <a:latin typeface="+mn-lt"/>
                        <a:ea typeface="+mn-ea"/>
                        <a:cs typeface="+mn-cs"/>
                      </a:endParaRPr>
                    </a:p>
                  </a:txBody>
                  <a:tcPr anchor="ctr"/>
                </a:tc>
                <a:tc>
                  <a:txBody>
                    <a:bodyPr/>
                    <a:lstStyle/>
                    <a:p>
                      <a:r>
                        <a:rPr lang="en-US" altLang="zh-CN" dirty="0" err="1"/>
                        <a:t>cpm</a:t>
                      </a:r>
                      <a:r>
                        <a:rPr lang="zh-CN" altLang="en-US" dirty="0"/>
                        <a:t>降序排列，根据</a:t>
                      </a:r>
                      <a:r>
                        <a:rPr lang="en-US" altLang="zh-CN" dirty="0" err="1"/>
                        <a:t>user_id</a:t>
                      </a:r>
                      <a:r>
                        <a:rPr lang="zh-CN" altLang="en-US" dirty="0"/>
                        <a:t>、</a:t>
                      </a:r>
                      <a:r>
                        <a:rPr lang="en-US" altLang="zh-CN" dirty="0" err="1"/>
                        <a:t>plan_id</a:t>
                      </a:r>
                      <a:r>
                        <a:rPr lang="zh-CN" altLang="en-US" dirty="0"/>
                        <a:t>、</a:t>
                      </a:r>
                      <a:r>
                        <a:rPr lang="en-US" altLang="zh-CN" dirty="0" err="1"/>
                        <a:t>unit_id</a:t>
                      </a:r>
                      <a:r>
                        <a:rPr lang="zh-CN" altLang="en-US" dirty="0"/>
                        <a:t>去重</a:t>
                      </a:r>
                    </a:p>
                  </a:txBody>
                  <a:tcPr anchor="ctr"/>
                </a:tc>
                <a:extLst>
                  <a:ext uri="{0D108BD9-81ED-4DB2-BD59-A6C34878D82A}">
                    <a16:rowId xmlns:a16="http://schemas.microsoft.com/office/drawing/2014/main" val="1430602906"/>
                  </a:ext>
                </a:extLst>
              </a:tr>
              <a:tr h="370840">
                <a:tc>
                  <a:txBody>
                    <a:bodyPr/>
                    <a:lstStyle/>
                    <a:p>
                      <a:r>
                        <a:rPr lang="en-US" altLang="zh-CN" dirty="0"/>
                        <a:t>4</a:t>
                      </a:r>
                      <a:endParaRPr lang="zh-CN" altLang="en-US" dirty="0"/>
                    </a:p>
                  </a:txBody>
                  <a:tcPr anchor="ctr" anchorCtr="1"/>
                </a:tc>
                <a:tc vMerge="1">
                  <a:txBody>
                    <a:bodyPr/>
                    <a:lstStyle/>
                    <a:p>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dedup_proc_quality</a:t>
                      </a:r>
                      <a:endParaRPr lang="en" altLang="zh-CN" sz="1800" b="0" kern="1200" dirty="0">
                        <a:solidFill>
                          <a:schemeClr val="dk1"/>
                        </a:solidFill>
                        <a:effectLst/>
                        <a:latin typeface="+mn-lt"/>
                        <a:ea typeface="+mn-ea"/>
                        <a:cs typeface="+mn-cs"/>
                      </a:endParaRPr>
                    </a:p>
                  </a:txBody>
                  <a:tcPr anchor="ctr"/>
                </a:tc>
                <a:tc>
                  <a:txBody>
                    <a:bodyPr/>
                    <a:lstStyle/>
                    <a:p>
                      <a:r>
                        <a:rPr lang="en-US" altLang="zh-CN" dirty="0" err="1"/>
                        <a:t>cpm</a:t>
                      </a:r>
                      <a:r>
                        <a:rPr lang="zh-CN" altLang="en-US" dirty="0"/>
                        <a:t>降序排列，根据</a:t>
                      </a:r>
                      <a:r>
                        <a:rPr lang="en-US" altLang="zh-CN" dirty="0"/>
                        <a:t>subject</a:t>
                      </a:r>
                      <a:r>
                        <a:rPr lang="zh-CN" altLang="en-US" dirty="0"/>
                        <a:t>、</a:t>
                      </a:r>
                      <a:r>
                        <a:rPr lang="en-US" altLang="zh-CN" dirty="0"/>
                        <a:t>brand</a:t>
                      </a:r>
                      <a:r>
                        <a:rPr lang="zh-CN" altLang="en-US" dirty="0"/>
                        <a:t>、</a:t>
                      </a:r>
                      <a:r>
                        <a:rPr lang="en-US" altLang="zh-CN" dirty="0"/>
                        <a:t>title</a:t>
                      </a:r>
                      <a:r>
                        <a:rPr lang="zh-CN" altLang="en-US" dirty="0"/>
                        <a:t>、</a:t>
                      </a:r>
                      <a:r>
                        <a:rPr lang="en-US" altLang="zh-CN" dirty="0"/>
                        <a:t>trade2</a:t>
                      </a:r>
                      <a:r>
                        <a:rPr lang="zh-CN" altLang="en-US" dirty="0"/>
                        <a:t>等去重</a:t>
                      </a:r>
                    </a:p>
                  </a:txBody>
                  <a:tcPr anchor="ctr"/>
                </a:tc>
                <a:extLst>
                  <a:ext uri="{0D108BD9-81ED-4DB2-BD59-A6C34878D82A}">
                    <a16:rowId xmlns:a16="http://schemas.microsoft.com/office/drawing/2014/main" val="4093976625"/>
                  </a:ext>
                </a:extLst>
              </a:tr>
            </a:tbl>
          </a:graphicData>
        </a:graphic>
      </p:graphicFrame>
    </p:spTree>
    <p:extLst>
      <p:ext uri="{BB962C8B-B14F-4D97-AF65-F5344CB8AC3E}">
        <p14:creationId xmlns:p14="http://schemas.microsoft.com/office/powerpoint/2010/main" val="405619841"/>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-price</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192000" cy="5830816"/>
          </a:xfrm>
        </p:spPr>
        <p:txBody>
          <a:bodyPr/>
          <a:lstStyle/>
          <a:p>
            <a:pPr lvl="1">
              <a:lnSpc>
                <a:spcPct val="150000"/>
              </a:lnSpc>
              <a:buClrTx/>
              <a:buSzPct val="120000"/>
            </a:pPr>
            <a:r>
              <a:rPr kumimoji="1" lang="zh-CN" altLang="en-US" dirty="0">
                <a:latin typeface="+mn-lt"/>
                <a:ea typeface="+mj-ea"/>
              </a:rPr>
              <a:t>主要功能：</a:t>
            </a:r>
            <a:r>
              <a:rPr lang="zh-CN" altLang="en-US" dirty="0"/>
              <a:t>完成广告的最终计费</a:t>
            </a:r>
            <a:endParaRPr lang="en" altLang="zh-CN"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marL="914400" lvl="1" indent="-457200">
              <a:lnSpc>
                <a:spcPct val="150000"/>
              </a:lnSpc>
              <a:buClrTx/>
              <a:buSzPct val="120000"/>
              <a:buFont typeface="+mj-lt"/>
              <a:buAutoNum type="arabicPeriod"/>
            </a:pPr>
            <a:endParaRPr lang="zh-CN" altLang="en-US"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3" name="表格 3">
            <a:extLst>
              <a:ext uri="{FF2B5EF4-FFF2-40B4-BE49-F238E27FC236}">
                <a16:creationId xmlns:a16="http://schemas.microsoft.com/office/drawing/2014/main" id="{CAB44F50-2ECF-0842-A9CA-7050D1D43858}"/>
              </a:ext>
            </a:extLst>
          </p:cNvPr>
          <p:cNvGraphicFramePr>
            <a:graphicFrameLocks noGrp="1"/>
          </p:cNvGraphicFramePr>
          <p:nvPr>
            <p:extLst>
              <p:ext uri="{D42A27DB-BD31-4B8C-83A1-F6EECF244321}">
                <p14:modId xmlns:p14="http://schemas.microsoft.com/office/powerpoint/2010/main" val="1895491531"/>
              </p:ext>
            </p:extLst>
          </p:nvPr>
        </p:nvGraphicFramePr>
        <p:xfrm>
          <a:off x="846137" y="1705504"/>
          <a:ext cx="10855327" cy="4348480"/>
        </p:xfrm>
        <a:graphic>
          <a:graphicData uri="http://schemas.openxmlformats.org/drawingml/2006/table">
            <a:tbl>
              <a:tblPr firstRow="1" bandRow="1">
                <a:tableStyleId>{5C22544A-7EE6-4342-B048-85BDC9FD1C3A}</a:tableStyleId>
              </a:tblPr>
              <a:tblGrid>
                <a:gridCol w="591369">
                  <a:extLst>
                    <a:ext uri="{9D8B030D-6E8A-4147-A177-3AD203B41FA5}">
                      <a16:colId xmlns:a16="http://schemas.microsoft.com/office/drawing/2014/main" val="1404024176"/>
                    </a:ext>
                  </a:extLst>
                </a:gridCol>
                <a:gridCol w="4177482">
                  <a:extLst>
                    <a:ext uri="{9D8B030D-6E8A-4147-A177-3AD203B41FA5}">
                      <a16:colId xmlns:a16="http://schemas.microsoft.com/office/drawing/2014/main" val="2751353782"/>
                    </a:ext>
                  </a:extLst>
                </a:gridCol>
                <a:gridCol w="6086476">
                  <a:extLst>
                    <a:ext uri="{9D8B030D-6E8A-4147-A177-3AD203B41FA5}">
                      <a16:colId xmlns:a16="http://schemas.microsoft.com/office/drawing/2014/main" val="2319417844"/>
                    </a:ext>
                  </a:extLst>
                </a:gridCol>
              </a:tblGrid>
              <a:tr h="370840">
                <a:tc>
                  <a:txBody>
                    <a:bodyPr/>
                    <a:lstStyle/>
                    <a:p>
                      <a:r>
                        <a:rPr lang="en-US" altLang="zh-CN" dirty="0" err="1"/>
                        <a:t>idx</a:t>
                      </a:r>
                      <a:endParaRPr lang="zh-CN" altLang="en-US" dirty="0"/>
                    </a:p>
                  </a:txBody>
                  <a:tcPr anchor="ctr" anchorCtr="1"/>
                </a:tc>
                <a:tc>
                  <a:txBody>
                    <a:bodyPr/>
                    <a:lstStyle/>
                    <a:p>
                      <a:r>
                        <a:rPr lang="zh-CN" altLang="en-US" dirty="0"/>
                        <a:t>插件名</a:t>
                      </a:r>
                    </a:p>
                  </a:txBody>
                  <a:tcPr anchor="ctr" anchorCtr="1"/>
                </a:tc>
                <a:tc>
                  <a:txBody>
                    <a:bodyPr/>
                    <a:lstStyle/>
                    <a:p>
                      <a:r>
                        <a:rPr lang="zh-CN" altLang="en-US" dirty="0"/>
                        <a:t>主要功能</a:t>
                      </a:r>
                    </a:p>
                  </a:txBody>
                  <a:tcPr anchor="ctr" anchorCtr="1"/>
                </a:tc>
                <a:extLst>
                  <a:ext uri="{0D108BD9-81ED-4DB2-BD59-A6C34878D82A}">
                    <a16:rowId xmlns:a16="http://schemas.microsoft.com/office/drawing/2014/main" val="2938704443"/>
                  </a:ext>
                </a:extLst>
              </a:tr>
              <a:tr h="370840">
                <a:tc>
                  <a:txBody>
                    <a:bodyPr/>
                    <a:lstStyle/>
                    <a:p>
                      <a:r>
                        <a:rPr lang="en-US" altLang="zh-CN" dirty="0"/>
                        <a:t>1</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calc_boost_thr</a:t>
                      </a:r>
                      <a:endParaRPr lang="en" altLang="zh-CN" sz="1800" b="0" kern="1200" dirty="0">
                        <a:solidFill>
                          <a:schemeClr val="dk1"/>
                        </a:solidFill>
                        <a:effectLst/>
                        <a:latin typeface="+mn-lt"/>
                        <a:ea typeface="+mn-ea"/>
                        <a:cs typeface="+mn-cs"/>
                      </a:endParaRPr>
                    </a:p>
                  </a:txBody>
                  <a:tcPr anchor="ctr"/>
                </a:tc>
                <a:tc>
                  <a:txBody>
                    <a:bodyPr/>
                    <a:lstStyle/>
                    <a:p>
                      <a:r>
                        <a:rPr lang="zh-CN" altLang="en-US" sz="1800" dirty="0">
                          <a:solidFill>
                            <a:srgbClr val="333333"/>
                          </a:solidFill>
                          <a:latin typeface="Arial" panose="020B0604020202020204" pitchFamily="34" charset="0"/>
                        </a:rPr>
                        <a:t>读取</a:t>
                      </a:r>
                      <a:r>
                        <a:rPr lang="en" altLang="zh-CN" sz="1800" dirty="0" err="1">
                          <a:solidFill>
                            <a:srgbClr val="333333"/>
                          </a:solidFill>
                          <a:latin typeface="Arial" panose="020B0604020202020204" pitchFamily="34" charset="0"/>
                        </a:rPr>
                        <a:t>src_params_boost.conf</a:t>
                      </a:r>
                      <a:r>
                        <a:rPr lang="zh-CN" altLang="en-US" sz="1800" dirty="0">
                          <a:solidFill>
                            <a:srgbClr val="333333"/>
                          </a:solidFill>
                          <a:latin typeface="Arial" panose="020B0604020202020204" pitchFamily="34" charset="0"/>
                        </a:rPr>
                        <a:t>配置信息，用于预算控制，设置</a:t>
                      </a:r>
                      <a:r>
                        <a:rPr lang="en" altLang="zh-CN" sz="1800" dirty="0" err="1">
                          <a:solidFill>
                            <a:srgbClr val="333333"/>
                          </a:solidFill>
                          <a:latin typeface="Arial" panose="020B0604020202020204" pitchFamily="34" charset="0"/>
                        </a:rPr>
                        <a:t>boost_cpm_delta</a:t>
                      </a:r>
                      <a:r>
                        <a:rPr lang="zh-CN" altLang="en-US" sz="1800" dirty="0">
                          <a:solidFill>
                            <a:srgbClr val="333333"/>
                          </a:solidFill>
                          <a:latin typeface="Arial" panose="020B0604020202020204" pitchFamily="34" charset="0"/>
                        </a:rPr>
                        <a:t>和</a:t>
                      </a:r>
                      <a:r>
                        <a:rPr lang="en" altLang="zh-CN" sz="1800" dirty="0" err="1">
                          <a:solidFill>
                            <a:srgbClr val="333333"/>
                          </a:solidFill>
                          <a:latin typeface="Arial" panose="020B0604020202020204" pitchFamily="34" charset="0"/>
                        </a:rPr>
                        <a:t>boost_ctcvr_thr</a:t>
                      </a:r>
                      <a:endParaRPr lang="zh-CN" altLang="en-US" dirty="0"/>
                    </a:p>
                  </a:txBody>
                  <a:tcPr anchor="ctr"/>
                </a:tc>
                <a:extLst>
                  <a:ext uri="{0D108BD9-81ED-4DB2-BD59-A6C34878D82A}">
                    <a16:rowId xmlns:a16="http://schemas.microsoft.com/office/drawing/2014/main" val="3884272627"/>
                  </a:ext>
                </a:extLst>
              </a:tr>
              <a:tr h="370840">
                <a:tc>
                  <a:txBody>
                    <a:bodyPr/>
                    <a:lstStyle/>
                    <a:p>
                      <a:r>
                        <a:rPr lang="en-US" altLang="zh-CN" dirty="0"/>
                        <a:t>2</a:t>
                      </a:r>
                      <a:endParaRPr lang="zh-CN" altLang="en-US" dirty="0"/>
                    </a:p>
                  </a:txBody>
                  <a:tcPr anchor="ctr" anchorCtr="1"/>
                </a:tc>
                <a:tc>
                  <a:txBody>
                    <a:bodyPr/>
                    <a:lstStyle/>
                    <a:p>
                      <a:r>
                        <a:rPr lang="en" altLang="zh-CN" sz="1800" b="0" kern="1200" dirty="0" err="1">
                          <a:solidFill>
                            <a:srgbClr val="FF0000"/>
                          </a:solidFill>
                          <a:effectLst/>
                          <a:latin typeface="+mn-lt"/>
                          <a:ea typeface="+mn-ea"/>
                          <a:cs typeface="+mn-cs"/>
                        </a:rPr>
                        <a:t>ubmq_revise</a:t>
                      </a:r>
                      <a:endParaRPr lang="en" altLang="zh-CN" sz="1800" b="0" kern="1200" dirty="0">
                        <a:solidFill>
                          <a:srgbClr val="FF0000"/>
                        </a:solidFill>
                        <a:effectLst/>
                        <a:latin typeface="+mn-lt"/>
                        <a:ea typeface="+mn-ea"/>
                        <a:cs typeface="+mn-cs"/>
                      </a:endParaRPr>
                    </a:p>
                  </a:txBody>
                  <a:tcPr anchor="ctr"/>
                </a:tc>
                <a:tc>
                  <a:txBody>
                    <a:bodyPr/>
                    <a:lstStyle/>
                    <a:p>
                      <a:r>
                        <a:rPr lang="zh-CN" altLang="en-US" dirty="0"/>
                        <a:t>将</a:t>
                      </a:r>
                      <a:r>
                        <a:rPr lang="en-US" altLang="zh-CN" dirty="0" err="1"/>
                        <a:t>ubmq</a:t>
                      </a:r>
                      <a:r>
                        <a:rPr lang="zh-CN" altLang="en-US" dirty="0"/>
                        <a:t>引入</a:t>
                      </a:r>
                      <a:r>
                        <a:rPr lang="en-US" altLang="zh-CN" dirty="0" err="1"/>
                        <a:t>vcg</a:t>
                      </a:r>
                      <a:r>
                        <a:rPr lang="zh-CN" altLang="en-US" dirty="0"/>
                        <a:t>计算</a:t>
                      </a:r>
                    </a:p>
                  </a:txBody>
                  <a:tcPr anchor="ctr"/>
                </a:tc>
                <a:extLst>
                  <a:ext uri="{0D108BD9-81ED-4DB2-BD59-A6C34878D82A}">
                    <a16:rowId xmlns:a16="http://schemas.microsoft.com/office/drawing/2014/main" val="1119534305"/>
                  </a:ext>
                </a:extLst>
              </a:tr>
              <a:tr h="370840">
                <a:tc>
                  <a:txBody>
                    <a:bodyPr/>
                    <a:lstStyle/>
                    <a:p>
                      <a:r>
                        <a:rPr lang="en-US" altLang="zh-CN" dirty="0"/>
                        <a:t>3</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calc_mincpm_price</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异常价格兜底策略，设置</a:t>
                      </a:r>
                      <a:r>
                        <a:rPr lang="en" altLang="zh-CN" sz="1800" b="0" kern="1200" dirty="0" err="1">
                          <a:solidFill>
                            <a:schemeClr val="dk1"/>
                          </a:solidFill>
                          <a:effectLst/>
                          <a:latin typeface="+mn-lt"/>
                          <a:ea typeface="+mn-ea"/>
                          <a:cs typeface="+mn-cs"/>
                        </a:rPr>
                        <a:t>mincpm</a:t>
                      </a:r>
                      <a:r>
                        <a:rPr lang="zh-CN" altLang="en-US" sz="1800" b="0" kern="1200" dirty="0">
                          <a:solidFill>
                            <a:schemeClr val="dk1"/>
                          </a:solidFill>
                          <a:effectLst/>
                          <a:latin typeface="+mn-lt"/>
                          <a:ea typeface="+mn-ea"/>
                          <a:cs typeface="+mn-cs"/>
                        </a:rPr>
                        <a:t>，防止流量被贱卖</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972687443"/>
                  </a:ext>
                </a:extLst>
              </a:tr>
              <a:tr h="370840">
                <a:tc>
                  <a:txBody>
                    <a:bodyPr/>
                    <a:lstStyle/>
                    <a:p>
                      <a:r>
                        <a:rPr lang="en-US" altLang="zh-CN" dirty="0"/>
                        <a:t>4</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set_price_discount_ratio</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dk1"/>
                          </a:solidFill>
                          <a:effectLst/>
                          <a:latin typeface="+mn-lt"/>
                          <a:ea typeface="+mn-ea"/>
                          <a:cs typeface="+mn-cs"/>
                        </a:rPr>
                        <a:t>控制折扣比例是否在区间内，价格乘以比例</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91383708"/>
                  </a:ext>
                </a:extLst>
              </a:tr>
              <a:tr h="370840">
                <a:tc>
                  <a:txBody>
                    <a:bodyPr/>
                    <a:lstStyle/>
                    <a:p>
                      <a:r>
                        <a:rPr lang="en-US" altLang="zh-CN" dirty="0"/>
                        <a:t>5</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calc_tax</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对广告主信用违规进行扣税</a:t>
                      </a:r>
                    </a:p>
                  </a:txBody>
                  <a:tcPr anchor="ctr"/>
                </a:tc>
                <a:extLst>
                  <a:ext uri="{0D108BD9-81ED-4DB2-BD59-A6C34878D82A}">
                    <a16:rowId xmlns:a16="http://schemas.microsoft.com/office/drawing/2014/main" val="1430602906"/>
                  </a:ext>
                </a:extLst>
              </a:tr>
              <a:tr h="370840">
                <a:tc>
                  <a:txBody>
                    <a:bodyPr/>
                    <a:lstStyle/>
                    <a:p>
                      <a:r>
                        <a:rPr lang="en-US" altLang="zh-CN" dirty="0"/>
                        <a:t>6</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promote_quantity_price_ratio_adjust</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针对</a:t>
                      </a:r>
                      <a:r>
                        <a:rPr lang="en-US" altLang="zh-CN" dirty="0" err="1"/>
                        <a:t>ocpc</a:t>
                      </a:r>
                      <a:r>
                        <a:rPr lang="zh-CN" altLang="en-US" dirty="0"/>
                        <a:t>二阶段广告进行打折</a:t>
                      </a:r>
                    </a:p>
                  </a:txBody>
                  <a:tcPr anchor="ctr"/>
                </a:tc>
                <a:extLst>
                  <a:ext uri="{0D108BD9-81ED-4DB2-BD59-A6C34878D82A}">
                    <a16:rowId xmlns:a16="http://schemas.microsoft.com/office/drawing/2014/main" val="4093976625"/>
                  </a:ext>
                </a:extLst>
              </a:tr>
              <a:tr h="370840">
                <a:tc>
                  <a:txBody>
                    <a:bodyPr/>
                    <a:lstStyle/>
                    <a:p>
                      <a:r>
                        <a:rPr lang="en-US" altLang="zh-CN" dirty="0"/>
                        <a:t>7</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ocpc_feedback_price_ratio_adjust</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针对</a:t>
                      </a:r>
                      <a:r>
                        <a:rPr lang="en-US" altLang="zh-CN" dirty="0" err="1"/>
                        <a:t>ocpc</a:t>
                      </a:r>
                      <a:r>
                        <a:rPr lang="zh-CN" altLang="en-US" dirty="0"/>
                        <a:t>二阶段广告进行打折，游戏广告进一步打折</a:t>
                      </a:r>
                    </a:p>
                  </a:txBody>
                  <a:tcPr anchor="ctr"/>
                </a:tc>
                <a:extLst>
                  <a:ext uri="{0D108BD9-81ED-4DB2-BD59-A6C34878D82A}">
                    <a16:rowId xmlns:a16="http://schemas.microsoft.com/office/drawing/2014/main" val="738504159"/>
                  </a:ext>
                </a:extLst>
              </a:tr>
              <a:tr h="370840">
                <a:tc>
                  <a:txBody>
                    <a:bodyPr/>
                    <a:lstStyle/>
                    <a:p>
                      <a:r>
                        <a:rPr lang="en-US" altLang="zh-CN" dirty="0"/>
                        <a:t>8</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set_ocpc_to_ocpm_af_price</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800" b="0" kern="1200" dirty="0">
                          <a:solidFill>
                            <a:schemeClr val="dk1"/>
                          </a:solidFill>
                          <a:effectLst/>
                          <a:latin typeface="+mn-lt"/>
                          <a:ea typeface="+mn-ea"/>
                          <a:cs typeface="+mn-cs"/>
                        </a:rPr>
                        <a:t>对</a:t>
                      </a:r>
                      <a:r>
                        <a:rPr lang="en-US" altLang="zh-CN" sz="1800" b="0" kern="1200" dirty="0" err="1">
                          <a:solidFill>
                            <a:schemeClr val="dk1"/>
                          </a:solidFill>
                          <a:effectLst/>
                          <a:latin typeface="+mn-lt"/>
                          <a:ea typeface="+mn-ea"/>
                          <a:cs typeface="+mn-cs"/>
                        </a:rPr>
                        <a:t>ocpm</a:t>
                      </a:r>
                      <a:r>
                        <a:rPr lang="zh-CN" altLang="en-US" sz="1800" b="0" kern="1200" dirty="0">
                          <a:solidFill>
                            <a:schemeClr val="dk1"/>
                          </a:solidFill>
                          <a:effectLst/>
                          <a:latin typeface="+mn-lt"/>
                          <a:ea typeface="+mn-ea"/>
                          <a:cs typeface="+mn-cs"/>
                        </a:rPr>
                        <a:t>广告进行价格调整</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4174108288"/>
                  </a:ext>
                </a:extLst>
              </a:tr>
              <a:tr h="370840">
                <a:tc>
                  <a:txBody>
                    <a:bodyPr/>
                    <a:lstStyle/>
                    <a:p>
                      <a:r>
                        <a:rPr lang="en-US" altLang="zh-CN" dirty="0"/>
                        <a:t>9</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revise_ocpm_price_by_ctrq_with_dict</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a:t>
                      </a:r>
                      <a:r>
                        <a:rPr lang="en-US" altLang="zh-CN" dirty="0" err="1"/>
                        <a:t>ocpm</a:t>
                      </a:r>
                      <a:r>
                        <a:rPr lang="zh-CN" altLang="en-US" dirty="0"/>
                        <a:t>广告，根据</a:t>
                      </a:r>
                      <a:r>
                        <a:rPr lang="en" altLang="zh-CN" sz="1800" b="0" kern="1200" dirty="0" err="1">
                          <a:solidFill>
                            <a:schemeClr val="dk1"/>
                          </a:solidFill>
                          <a:effectLst/>
                          <a:latin typeface="+mn-lt"/>
                          <a:ea typeface="+mn-ea"/>
                          <a:cs typeface="+mn-cs"/>
                        </a:rPr>
                        <a:t>price_revise_ratio</a:t>
                      </a:r>
                      <a:r>
                        <a:rPr lang="zh-CN" altLang="en-US" sz="1800" b="0" kern="1200" dirty="0">
                          <a:solidFill>
                            <a:schemeClr val="dk1"/>
                          </a:solidFill>
                          <a:effectLst/>
                          <a:latin typeface="+mn-lt"/>
                          <a:ea typeface="+mn-ea"/>
                          <a:cs typeface="+mn-cs"/>
                        </a:rPr>
                        <a:t>进行调价</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629025640"/>
                  </a:ext>
                </a:extLst>
              </a:tr>
              <a:tr h="370840">
                <a:tc>
                  <a:txBody>
                    <a:bodyPr/>
                    <a:lstStyle/>
                    <a:p>
                      <a:r>
                        <a:rPr lang="en-US" altLang="zh-CN" dirty="0"/>
                        <a:t>10</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revise_ocpm_price_common</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a:t>
                      </a:r>
                      <a:r>
                        <a:rPr lang="en-US" altLang="zh-CN" dirty="0" err="1"/>
                        <a:t>ocpm</a:t>
                      </a:r>
                      <a:r>
                        <a:rPr lang="zh-CN" altLang="en-US" dirty="0"/>
                        <a:t>广告，根据</a:t>
                      </a:r>
                      <a:r>
                        <a:rPr lang="en" altLang="zh-CN" sz="1800" b="0" kern="1200" dirty="0" err="1">
                          <a:solidFill>
                            <a:schemeClr val="dk1"/>
                          </a:solidFill>
                          <a:effectLst/>
                          <a:latin typeface="+mn-lt"/>
                          <a:ea typeface="+mn-ea"/>
                          <a:cs typeface="+mn-cs"/>
                        </a:rPr>
                        <a:t>ocpm_price_ajust_ratio</a:t>
                      </a:r>
                      <a:r>
                        <a:rPr lang="en-US" altLang="zh-CN" sz="1800" b="0" kern="1200" dirty="0">
                          <a:solidFill>
                            <a:schemeClr val="dk1"/>
                          </a:solidFill>
                          <a:effectLst/>
                          <a:latin typeface="+mn-lt"/>
                          <a:ea typeface="+mn-ea"/>
                          <a:cs typeface="+mn-cs"/>
                        </a:rPr>
                        <a:t>(0.975)</a:t>
                      </a:r>
                      <a:r>
                        <a:rPr lang="zh-CN" altLang="en-US" sz="1800" b="0" kern="1200" dirty="0">
                          <a:solidFill>
                            <a:schemeClr val="dk1"/>
                          </a:solidFill>
                          <a:effectLst/>
                          <a:latin typeface="+mn-lt"/>
                          <a:ea typeface="+mn-ea"/>
                          <a:cs typeface="+mn-cs"/>
                        </a:rPr>
                        <a:t>调价</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841166698"/>
                  </a:ext>
                </a:extLst>
              </a:tr>
            </a:tbl>
          </a:graphicData>
        </a:graphic>
      </p:graphicFrame>
    </p:spTree>
    <p:extLst>
      <p:ext uri="{BB962C8B-B14F-4D97-AF65-F5344CB8AC3E}">
        <p14:creationId xmlns:p14="http://schemas.microsoft.com/office/powerpoint/2010/main" val="2032912666"/>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99EC5BF-D80C-1F45-AF79-72A30F882DD0}"/>
                  </a:ext>
                </a:extLst>
              </p:cNvPr>
              <p:cNvSpPr txBox="1"/>
              <p:nvPr/>
            </p:nvSpPr>
            <p:spPr>
              <a:xfrm>
                <a:off x="277647" y="1197426"/>
                <a:ext cx="9454181" cy="4942117"/>
              </a:xfrm>
              <a:prstGeom prst="rect">
                <a:avLst/>
              </a:prstGeom>
              <a:noFill/>
            </p:spPr>
            <p:txBody>
              <a:bodyPr wrap="square" rtlCol="0">
                <a:noAutofit/>
              </a:bodyPr>
              <a:lstStyle/>
              <a:p>
                <a:r>
                  <a:rPr lang="en" altLang="zh-CN" sz="2000" b="1" dirty="0">
                    <a:latin typeface="Arial" panose="020B0604020202020204" pitchFamily="34" charset="0"/>
                  </a:rPr>
                  <a:t>GSP (Generalized Second Price, </a:t>
                </a:r>
                <a:r>
                  <a:rPr lang="zh-CN" altLang="en-US" sz="2000" b="1" dirty="0">
                    <a:latin typeface="Arial" panose="020B0604020202020204" pitchFamily="34" charset="0"/>
                  </a:rPr>
                  <a:t>广义第二价格</a:t>
                </a:r>
                <a:r>
                  <a:rPr lang="en-US" altLang="zh-CN" sz="2000" b="1" dirty="0">
                    <a:latin typeface="Arial" panose="020B0604020202020204" pitchFamily="34" charset="0"/>
                  </a:rPr>
                  <a:t>)</a:t>
                </a:r>
                <a:r>
                  <a:rPr lang="zh-CN" altLang="en-US" sz="2000" b="1" dirty="0">
                    <a:latin typeface="Arial" panose="020B0604020202020204" pitchFamily="34" charset="0"/>
                  </a:rPr>
                  <a:t>：</a:t>
                </a:r>
                <a:endParaRPr lang="zh-CN" altLang="en-US" sz="2000" b="1" dirty="0"/>
              </a:p>
              <a:p>
                <a:endParaRPr kumimoji="1" lang="en-US" altLang="zh-CN"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rPr>
                        <m:t>𝐺𝑆</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𝑃</m:t>
                          </m:r>
                        </m:e>
                        <m:sub>
                          <m:r>
                            <a:rPr lang="en-US" altLang="zh-CN" sz="2400" i="1">
                              <a:latin typeface="Cambria Math" panose="02040503050406030204" pitchFamily="18" charset="0"/>
                              <a:ea typeface="微软雅黑" panose="020B0503020204020204" pitchFamily="34" charset="-122"/>
                            </a:rPr>
                            <m:t>𝑝𝑟𝑖𝑐</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𝑒</m:t>
                              </m:r>
                            </m:e>
                            <m:sub>
                              <m:r>
                                <a:rPr lang="en-US" altLang="zh-CN" sz="2400" i="1">
                                  <a:latin typeface="Cambria Math" panose="02040503050406030204" pitchFamily="18" charset="0"/>
                                  <a:ea typeface="微软雅黑" panose="020B0503020204020204" pitchFamily="34" charset="-122"/>
                                </a:rPr>
                                <m:t>𝑗</m:t>
                              </m:r>
                            </m:sub>
                          </m:sSub>
                        </m:sub>
                      </m:sSub>
                      <m:r>
                        <a:rPr lang="en-US" altLang="zh-CN" sz="2400" i="1">
                          <a:latin typeface="Cambria Math" panose="02040503050406030204" pitchFamily="18" charset="0"/>
                          <a:ea typeface="微软雅黑" panose="020B0503020204020204" pitchFamily="34" charset="-122"/>
                        </a:rPr>
                        <m:t>=</m:t>
                      </m:r>
                      <m:r>
                        <a:rPr lang="zh-CN" altLang="en-US" sz="2400" i="1">
                          <a:latin typeface="Cambria Math" panose="02040503050406030204" pitchFamily="18" charset="0"/>
                          <a:ea typeface="微软雅黑" panose="020B0503020204020204" pitchFamily="34" charset="-122"/>
                        </a:rPr>
                        <m:t> </m:t>
                      </m:r>
                      <m:f>
                        <m:fPr>
                          <m:ctrlPr>
                            <a:rPr lang="en-US" altLang="zh-CN" sz="2400" i="1">
                              <a:latin typeface="Cambria Math" panose="02040503050406030204" pitchFamily="18" charset="0"/>
                              <a:ea typeface="微软雅黑" panose="020B0503020204020204" pitchFamily="34" charset="-122"/>
                            </a:rPr>
                          </m:ctrlPr>
                        </m:fPr>
                        <m:num>
                          <m:r>
                            <a:rPr lang="en-US" altLang="zh-CN" sz="2400" i="1">
                              <a:latin typeface="Cambria Math" panose="02040503050406030204" pitchFamily="18" charset="0"/>
                              <a:ea typeface="微软雅黑" panose="020B0503020204020204" pitchFamily="34" charset="-122"/>
                            </a:rPr>
                            <m:t>𝑐𝑡</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𝑟</m:t>
                              </m:r>
                            </m:e>
                            <m:sub>
                              <m:r>
                                <a:rPr lang="en-US" altLang="zh-CN" sz="2400" i="1">
                                  <a:latin typeface="Cambria Math" panose="02040503050406030204" pitchFamily="18" charset="0"/>
                                  <a:ea typeface="微软雅黑" panose="020B0503020204020204" pitchFamily="34" charset="-122"/>
                                </a:rPr>
                                <m:t>𝑗</m:t>
                              </m:r>
                              <m:r>
                                <a:rPr lang="en-US" altLang="zh-CN" sz="2400" i="1">
                                  <a:latin typeface="Cambria Math" panose="02040503050406030204" pitchFamily="18" charset="0"/>
                                  <a:ea typeface="微软雅黑" panose="020B0503020204020204" pitchFamily="34" charset="-122"/>
                                </a:rPr>
                                <m:t>+1</m:t>
                              </m:r>
                            </m:sub>
                          </m:sSub>
                          <m:r>
                            <a:rPr lang="zh-CN" altLang="en-US"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𝑏𝑖</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𝑑</m:t>
                              </m:r>
                            </m:e>
                            <m:sub>
                              <m:r>
                                <a:rPr lang="en-US" altLang="zh-CN" sz="2400" i="1">
                                  <a:latin typeface="Cambria Math" panose="02040503050406030204" pitchFamily="18" charset="0"/>
                                  <a:ea typeface="微软雅黑" panose="020B0503020204020204" pitchFamily="34" charset="-122"/>
                                </a:rPr>
                                <m:t>𝑗</m:t>
                              </m:r>
                              <m:r>
                                <a:rPr lang="en-US" altLang="zh-CN" sz="2400" i="1">
                                  <a:latin typeface="Cambria Math" panose="02040503050406030204" pitchFamily="18" charset="0"/>
                                  <a:ea typeface="微软雅黑" panose="020B0503020204020204" pitchFamily="34" charset="-122"/>
                                </a:rPr>
                                <m:t>+1</m:t>
                              </m:r>
                            </m:sub>
                          </m:sSub>
                        </m:num>
                        <m:den>
                          <m:r>
                            <a:rPr lang="en-US" altLang="zh-CN" sz="2400" i="1">
                              <a:latin typeface="Cambria Math" panose="02040503050406030204" pitchFamily="18" charset="0"/>
                              <a:ea typeface="微软雅黑" panose="020B0503020204020204" pitchFamily="34" charset="-122"/>
                            </a:rPr>
                            <m:t>𝑐𝑡</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𝑟</m:t>
                              </m:r>
                            </m:e>
                            <m:sub>
                              <m:r>
                                <a:rPr lang="en-US" altLang="zh-CN" sz="2400" i="1">
                                  <a:latin typeface="Cambria Math" panose="02040503050406030204" pitchFamily="18" charset="0"/>
                                  <a:ea typeface="微软雅黑" panose="020B0503020204020204" pitchFamily="34" charset="-122"/>
                                </a:rPr>
                                <m:t>𝑗</m:t>
                              </m:r>
                            </m:sub>
                          </m:sSub>
                        </m:den>
                      </m:f>
                      <m:r>
                        <a:rPr lang="en-US" altLang="zh-CN" sz="2400" i="1">
                          <a:latin typeface="Cambria Math" panose="02040503050406030204" pitchFamily="18" charset="0"/>
                          <a:ea typeface="微软雅黑" panose="020B0503020204020204" pitchFamily="34" charset="-122"/>
                        </a:rPr>
                        <m:t>+0.5</m:t>
                      </m:r>
                    </m:oMath>
                  </m:oMathPara>
                </a14:m>
                <a:endParaRPr kumimoji="1" lang="en-US" altLang="zh-CN" sz="2400" dirty="0"/>
              </a:p>
              <a:p>
                <a:endParaRPr kumimoji="1" lang="en-US" altLang="zh-CN" dirty="0"/>
              </a:p>
              <a:p>
                <a:r>
                  <a:rPr lang="en" altLang="zh-CN" sz="2000" b="1" dirty="0">
                    <a:latin typeface="Arial" panose="020B0604020202020204" pitchFamily="34" charset="0"/>
                  </a:rPr>
                  <a:t>VCG (</a:t>
                </a:r>
                <a:r>
                  <a:rPr lang="en" altLang="zh-CN" sz="2000" b="1" dirty="0" err="1">
                    <a:latin typeface="Arial" panose="020B0604020202020204" pitchFamily="34" charset="0"/>
                  </a:rPr>
                  <a:t>Vickrey</a:t>
                </a:r>
                <a:r>
                  <a:rPr lang="en" altLang="zh-CN" sz="2000" b="1" dirty="0">
                    <a:latin typeface="Arial" panose="020B0604020202020204" pitchFamily="34" charset="0"/>
                  </a:rPr>
                  <a:t>-Clarke-Groves)</a:t>
                </a:r>
                <a:r>
                  <a:rPr lang="zh-CN" altLang="en-US" sz="2000" b="1" dirty="0">
                    <a:latin typeface="Arial" panose="020B0604020202020204" pitchFamily="34" charset="0"/>
                  </a:rPr>
                  <a:t>：</a:t>
                </a:r>
                <a:endParaRPr lang="en-US" altLang="zh-CN" sz="2000" b="1" dirty="0">
                  <a:latin typeface="Arial" panose="020B0604020202020204" pitchFamily="34" charset="0"/>
                </a:endParaRPr>
              </a:p>
              <a:p>
                <a:endParaRPr lang="en-US" altLang="zh-CN" sz="2000" b="1" dirty="0">
                  <a:latin typeface="Arial" panose="020B0604020202020204" pitchFamily="34" charset="0"/>
                </a:endParaRPr>
              </a:p>
              <a:p>
                <a:endParaRPr lang="en-US" altLang="zh-CN" sz="2000" b="1" dirty="0">
                  <a:latin typeface="Arial" panose="020B0604020202020204" pitchFamily="34" charset="0"/>
                </a:endParaRPr>
              </a:p>
              <a:p>
                <a:endParaRPr lang="en-US" altLang="zh-CN" sz="2000" b="1" dirty="0">
                  <a:latin typeface="Arial" panose="020B0604020202020204" pitchFamily="34" charset="0"/>
                </a:endParaRPr>
              </a:p>
              <a:p>
                <a:endParaRPr lang="en-US" altLang="zh-CN" sz="2000" b="1" dirty="0">
                  <a:latin typeface="Arial" panose="020B0604020202020204" pitchFamily="34" charset="0"/>
                </a:endParaRPr>
              </a:p>
              <a:p>
                <a:endParaRPr lang="en-US" altLang="zh-CN" sz="2000" b="1" dirty="0">
                  <a:latin typeface="Arial" panose="020B0604020202020204" pitchFamily="34" charset="0"/>
                </a:endParaRPr>
              </a:p>
              <a:p>
                <a:r>
                  <a:rPr lang="en-US" altLang="zh-CN" sz="2000" dirty="0">
                    <a:latin typeface="+mj-ea"/>
                    <a:ea typeface="+mj-ea"/>
                  </a:rPr>
                  <a:t>VCG</a:t>
                </a:r>
                <a:r>
                  <a:rPr lang="zh-CN" altLang="en-US" sz="2000" dirty="0">
                    <a:latin typeface="+mj-ea"/>
                    <a:ea typeface="+mj-ea"/>
                  </a:rPr>
                  <a:t>计费</a:t>
                </a:r>
                <a:r>
                  <a:rPr lang="en-US" altLang="zh-CN" sz="2000" dirty="0">
                    <a:latin typeface="+mj-ea"/>
                    <a:ea typeface="+mj-ea"/>
                  </a:rPr>
                  <a:t>:</a:t>
                </a:r>
                <a:r>
                  <a:rPr lang="zh-CN" altLang="en-US" sz="2000" dirty="0">
                    <a:latin typeface="+mj-ea"/>
                    <a:ea typeface="+mj-ea"/>
                  </a:rPr>
                  <a:t> 赢的某个位置的广告主，其付出的成本应该等于他占据这个位置给其他市场参与者带来的损失之和。</a:t>
                </a:r>
                <a:endParaRPr lang="en-US" altLang="zh-CN" sz="2000" dirty="0">
                  <a:latin typeface="+mj-ea"/>
                  <a:ea typeface="+mj-ea"/>
                  <a:sym typeface="Calibri"/>
                </a:endParaRPr>
              </a:p>
              <a:p>
                <a:endParaRPr lang="zh-CN" altLang="en-US" sz="2000" b="1" dirty="0">
                  <a:latin typeface="Arial" panose="020B0604020202020204" pitchFamily="34" charset="0"/>
                </a:endParaRPr>
              </a:p>
            </p:txBody>
          </p:sp>
        </mc:Choice>
        <mc:Fallback xmlns="">
          <p:sp>
            <p:nvSpPr>
              <p:cNvPr id="3" name="文本框 2">
                <a:extLst>
                  <a:ext uri="{FF2B5EF4-FFF2-40B4-BE49-F238E27FC236}">
                    <a16:creationId xmlns:a16="http://schemas.microsoft.com/office/drawing/2014/main" id="{099EC5BF-D80C-1F45-AF79-72A30F882DD0}"/>
                  </a:ext>
                </a:extLst>
              </p:cNvPr>
              <p:cNvSpPr txBox="1">
                <a:spLocks noRot="1" noChangeAspect="1" noMove="1" noResize="1" noEditPoints="1" noAdjustHandles="1" noChangeArrowheads="1" noChangeShapeType="1" noTextEdit="1"/>
              </p:cNvSpPr>
              <p:nvPr/>
            </p:nvSpPr>
            <p:spPr>
              <a:xfrm>
                <a:off x="277647" y="1197426"/>
                <a:ext cx="9454181" cy="4942117"/>
              </a:xfrm>
              <a:prstGeom prst="rect">
                <a:avLst/>
              </a:prstGeom>
              <a:blipFill>
                <a:blip r:embed="rId3"/>
                <a:stretch>
                  <a:fillRect l="-805" t="-1026"/>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ubmq_revise</a:t>
            </a:r>
            <a:endParaRPr kumimoji="1" lang="zh-CN" altLang="en-US" sz="3600" dirty="0"/>
          </a:p>
        </p:txBody>
      </p:sp>
      <p:pic>
        <p:nvPicPr>
          <p:cNvPr id="11" name="图片 10">
            <a:extLst>
              <a:ext uri="{FF2B5EF4-FFF2-40B4-BE49-F238E27FC236}">
                <a16:creationId xmlns:a16="http://schemas.microsoft.com/office/drawing/2014/main" id="{53F475B8-29D7-8548-A7DB-F421750A0D42}"/>
              </a:ext>
            </a:extLst>
          </p:cNvPr>
          <p:cNvPicPr>
            <a:picLocks noChangeAspect="1"/>
          </p:cNvPicPr>
          <p:nvPr/>
        </p:nvPicPr>
        <p:blipFill>
          <a:blip r:embed="rId4"/>
          <a:stretch>
            <a:fillRect/>
          </a:stretch>
        </p:blipFill>
        <p:spPr>
          <a:xfrm>
            <a:off x="2242456" y="3484977"/>
            <a:ext cx="6379091" cy="911299"/>
          </a:xfrm>
          <a:prstGeom prst="rect">
            <a:avLst/>
          </a:prstGeom>
        </p:spPr>
      </p:pic>
    </p:spTree>
    <p:extLst>
      <p:ext uri="{BB962C8B-B14F-4D97-AF65-F5344CB8AC3E}">
        <p14:creationId xmlns:p14="http://schemas.microsoft.com/office/powerpoint/2010/main" val="3159049200"/>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9EC5BF-D80C-1F45-AF79-72A30F882DD0}"/>
              </a:ext>
            </a:extLst>
          </p:cNvPr>
          <p:cNvSpPr txBox="1"/>
          <p:nvPr/>
        </p:nvSpPr>
        <p:spPr>
          <a:xfrm>
            <a:off x="264200" y="1197426"/>
            <a:ext cx="10506894" cy="4942117"/>
          </a:xfrm>
          <a:prstGeom prst="rect">
            <a:avLst/>
          </a:prstGeom>
          <a:noFill/>
        </p:spPr>
        <p:txBody>
          <a:bodyPr wrap="square" rtlCol="0">
            <a:noAutofit/>
          </a:bodyPr>
          <a:lstStyle/>
          <a:p>
            <a:r>
              <a:rPr lang="en" altLang="zh-CN" sz="2000" b="1" dirty="0">
                <a:latin typeface="Arial" panose="020B0604020202020204" pitchFamily="34" charset="0"/>
              </a:rPr>
              <a:t>VCG</a:t>
            </a:r>
            <a:r>
              <a:rPr lang="zh-CN" altLang="en" sz="2000" b="1" dirty="0">
                <a:latin typeface="Arial" panose="020B0604020202020204" pitchFamily="34" charset="0"/>
              </a:rPr>
              <a:t>的</a:t>
            </a:r>
            <a:r>
              <a:rPr lang="zh-CN" altLang="en-US" sz="2000" b="1" dirty="0">
                <a:latin typeface="Arial" panose="020B0604020202020204" pitchFamily="34" charset="0"/>
              </a:rPr>
              <a:t>优势：</a:t>
            </a:r>
            <a:endParaRPr lang="en-US" altLang="zh-CN" sz="2000" b="1" dirty="0">
              <a:latin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rPr>
              <a:t>吸引广告主（</a:t>
            </a:r>
            <a:r>
              <a:rPr lang="en-US" altLang="zh-CN" sz="2000" dirty="0">
                <a:latin typeface="Arial" panose="020B0604020202020204" pitchFamily="34" charset="0"/>
              </a:rPr>
              <a:t>VCG</a:t>
            </a:r>
            <a:r>
              <a:rPr lang="zh-CN" altLang="en-US" sz="2000" dirty="0">
                <a:latin typeface="Arial" panose="020B0604020202020204" pitchFamily="34" charset="0"/>
              </a:rPr>
              <a:t>收取费用最低）</a:t>
            </a:r>
            <a:endParaRPr lang="en-US" altLang="zh-CN" sz="2000" dirty="0">
              <a:latin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rPr>
              <a:t>吸引用户流量（广告主专心优化物料、落地页）</a:t>
            </a:r>
            <a:endParaRPr lang="en-US" altLang="zh-CN" sz="2000" dirty="0">
              <a:latin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rPr>
              <a:t>百度提供更好的服务（营收增加）</a:t>
            </a:r>
            <a:endParaRPr lang="en-US" altLang="zh-CN" sz="2000" dirty="0">
              <a:latin typeface="Arial" panose="020B0604020202020204" pitchFamily="34" charset="0"/>
            </a:endParaRPr>
          </a:p>
          <a:p>
            <a:pPr marL="457200" indent="-457200">
              <a:buFont typeface="+mj-lt"/>
              <a:buAutoNum type="arabicPeriod"/>
            </a:pPr>
            <a:endParaRPr lang="en-US" altLang="zh-CN" sz="2000" dirty="0">
              <a:latin typeface="Arial" panose="020B0604020202020204" pitchFamily="34" charset="0"/>
            </a:endParaRPr>
          </a:p>
          <a:p>
            <a:endParaRPr lang="en-US" altLang="zh-CN" sz="2000" b="1" dirty="0">
              <a:latin typeface="Arial" panose="020B0604020202020204" pitchFamily="34" charset="0"/>
            </a:endParaRPr>
          </a:p>
          <a:p>
            <a:r>
              <a:rPr lang="en-US" altLang="zh-CN" sz="2000" b="1" dirty="0">
                <a:latin typeface="Arial" panose="020B0604020202020204" pitchFamily="34" charset="0"/>
              </a:rPr>
              <a:t>VCG</a:t>
            </a:r>
            <a:r>
              <a:rPr lang="zh-CN" altLang="en-US" sz="2000" b="1" dirty="0">
                <a:latin typeface="Arial" panose="020B0604020202020204" pitchFamily="34" charset="0"/>
              </a:rPr>
              <a:t>在计费实现上存在的问题：</a:t>
            </a:r>
            <a:endParaRPr lang="en-US" altLang="zh-CN" sz="2000" b="1" dirty="0">
              <a:latin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rPr>
              <a:t>之前拿到的</a:t>
            </a:r>
            <a:r>
              <a:rPr lang="en-US" altLang="zh-CN" sz="2000" dirty="0" err="1">
                <a:latin typeface="Arial" panose="020B0604020202020204" pitchFamily="34" charset="0"/>
              </a:rPr>
              <a:t>ctrq</a:t>
            </a:r>
            <a:r>
              <a:rPr lang="zh-CN" altLang="en-US" sz="2000" dirty="0">
                <a:latin typeface="Arial" panose="020B0604020202020204" pitchFamily="34" charset="0"/>
              </a:rPr>
              <a:t>没有针对位次，</a:t>
            </a:r>
            <a:r>
              <a:rPr lang="en-US" altLang="zh-CN" sz="2000" dirty="0">
                <a:latin typeface="Arial" panose="020B0604020202020204" pitchFamily="34" charset="0"/>
              </a:rPr>
              <a:t>VCG</a:t>
            </a:r>
            <a:r>
              <a:rPr lang="zh-CN" altLang="en-US" sz="2000" dirty="0">
                <a:latin typeface="Arial" panose="020B0604020202020204" pitchFamily="34" charset="0"/>
              </a:rPr>
              <a:t>计费需要用到位次</a:t>
            </a:r>
            <a:endParaRPr lang="en-US" altLang="zh-CN" sz="2000" dirty="0">
              <a:latin typeface="Arial" panose="020B0604020202020204" pitchFamily="34" charset="0"/>
            </a:endParaRPr>
          </a:p>
          <a:p>
            <a:pPr marL="914400" lvl="1" indent="-457200">
              <a:buFont typeface="+mj-lt"/>
              <a:buAutoNum type="alphaLcParenR"/>
            </a:pPr>
            <a:r>
              <a:rPr lang="zh-CN" altLang="en-US" sz="2000" dirty="0">
                <a:latin typeface="Arial" panose="020B0604020202020204" pitchFamily="34" charset="0"/>
              </a:rPr>
              <a:t>排在第 </a:t>
            </a:r>
            <a:r>
              <a:rPr lang="en-US" altLang="zh-CN" sz="2000" dirty="0" err="1">
                <a:latin typeface="Arial" panose="020B0604020202020204" pitchFamily="34" charset="0"/>
              </a:rPr>
              <a:t>i</a:t>
            </a:r>
            <a:r>
              <a:rPr lang="zh-CN" altLang="en-US" sz="2000" dirty="0">
                <a:latin typeface="Arial" panose="020B0604020202020204" pitchFamily="34" charset="0"/>
              </a:rPr>
              <a:t> 位的广告在第 </a:t>
            </a:r>
            <a:r>
              <a:rPr lang="en-US" altLang="zh-CN" sz="2000" dirty="0" err="1">
                <a:latin typeface="Arial" panose="020B0604020202020204" pitchFamily="34" charset="0"/>
              </a:rPr>
              <a:t>i</a:t>
            </a:r>
            <a:r>
              <a:rPr lang="zh-CN" altLang="en-US" sz="2000" dirty="0">
                <a:latin typeface="Arial" panose="020B0604020202020204" pitchFamily="34" charset="0"/>
              </a:rPr>
              <a:t> 位的预估</a:t>
            </a:r>
            <a:r>
              <a:rPr lang="en-US" altLang="zh-CN" sz="2000" dirty="0">
                <a:latin typeface="Arial" panose="020B0604020202020204" pitchFamily="34" charset="0"/>
              </a:rPr>
              <a:t>	-&gt;	</a:t>
            </a:r>
            <a:r>
              <a:rPr lang="zh-CN" altLang="en-US" sz="2000" dirty="0">
                <a:latin typeface="Arial" panose="020B0604020202020204" pitchFamily="34" charset="0"/>
              </a:rPr>
              <a:t>引入</a:t>
            </a:r>
            <a:r>
              <a:rPr lang="en-US" altLang="zh-CN" sz="2000" dirty="0" err="1">
                <a:latin typeface="Arial" panose="020B0604020202020204" pitchFamily="34" charset="0"/>
              </a:rPr>
              <a:t>ubmq</a:t>
            </a:r>
            <a:endParaRPr lang="en-US" altLang="zh-CN" sz="2000" dirty="0">
              <a:latin typeface="Arial" panose="020B0604020202020204" pitchFamily="34" charset="0"/>
            </a:endParaRPr>
          </a:p>
          <a:p>
            <a:pPr marL="914400" lvl="1" indent="-457200">
              <a:buFont typeface="+mj-lt"/>
              <a:buAutoNum type="alphaLcParenR"/>
            </a:pPr>
            <a:r>
              <a:rPr lang="zh-CN" altLang="en-US" sz="2000" dirty="0">
                <a:latin typeface="Arial" panose="020B0604020202020204" pitchFamily="34" charset="0"/>
              </a:rPr>
              <a:t>排在第 </a:t>
            </a:r>
            <a:r>
              <a:rPr lang="en-US" altLang="zh-CN" sz="2000" dirty="0" err="1">
                <a:latin typeface="Arial" panose="020B0604020202020204" pitchFamily="34" charset="0"/>
              </a:rPr>
              <a:t>i</a:t>
            </a:r>
            <a:r>
              <a:rPr lang="zh-CN" altLang="en-US" sz="2000" dirty="0">
                <a:latin typeface="Arial" panose="020B0604020202020204" pitchFamily="34" charset="0"/>
              </a:rPr>
              <a:t> 位的广告在第 </a:t>
            </a:r>
            <a:r>
              <a:rPr lang="en-US" altLang="zh-CN" sz="2000" dirty="0">
                <a:latin typeface="Arial" panose="020B0604020202020204" pitchFamily="34" charset="0"/>
              </a:rPr>
              <a:t>i-1</a:t>
            </a:r>
            <a:r>
              <a:rPr lang="zh-CN" altLang="en-US" sz="2000" dirty="0">
                <a:latin typeface="Arial" panose="020B0604020202020204" pitchFamily="34" charset="0"/>
              </a:rPr>
              <a:t> 位的预估</a:t>
            </a:r>
            <a:r>
              <a:rPr lang="en-US" altLang="zh-CN" sz="2000" dirty="0">
                <a:latin typeface="Arial" panose="020B0604020202020204" pitchFamily="34" charset="0"/>
              </a:rPr>
              <a:t>	-&gt;	</a:t>
            </a:r>
            <a:r>
              <a:rPr lang="zh-CN" altLang="en-US" sz="2000" dirty="0">
                <a:latin typeface="Arial" panose="020B0604020202020204" pitchFamily="34" charset="0"/>
              </a:rPr>
              <a:t>引入衰减因子</a:t>
            </a:r>
            <a:r>
              <a:rPr lang="en-US" altLang="zh-CN" sz="2000" dirty="0" err="1"/>
              <a:t>ctrq_decay_ratio</a:t>
            </a:r>
            <a:r>
              <a:rPr lang="zh-CN" altLang="en-US" sz="2000" dirty="0"/>
              <a:t> </a:t>
            </a:r>
            <a:endParaRPr lang="en-US" altLang="zh-CN" sz="2000" dirty="0">
              <a:latin typeface="Arial" panose="020B0604020202020204" pitchFamily="34" charset="0"/>
            </a:endParaRPr>
          </a:p>
          <a:p>
            <a:pPr lvl="1"/>
            <a:endParaRPr lang="en-US" altLang="zh-CN" sz="2000" dirty="0">
              <a:latin typeface="Arial" panose="020B0604020202020204" pitchFamily="34" charset="0"/>
            </a:endParaRPr>
          </a:p>
          <a:p>
            <a:pPr lvl="1" indent="-457200">
              <a:buFont typeface="+mj-lt"/>
              <a:buAutoNum type="arabicPeriod" startAt="2"/>
            </a:pPr>
            <a:r>
              <a:rPr lang="zh-CN" altLang="en-US" sz="2000" dirty="0">
                <a:latin typeface="Arial" panose="020B0604020202020204" pitchFamily="34" charset="0"/>
              </a:rPr>
              <a:t>如何对末尾广告计费？</a:t>
            </a:r>
            <a:endParaRPr lang="en-US" altLang="zh-CN" sz="2000" dirty="0">
              <a:latin typeface="Arial" panose="020B0604020202020204" pitchFamily="34" charset="0"/>
            </a:endParaRPr>
          </a:p>
          <a:p>
            <a:pPr marL="0" lvl="1"/>
            <a:r>
              <a:rPr lang="zh-CN" altLang="en-US" sz="2000" dirty="0">
                <a:latin typeface="Arial" panose="020B0604020202020204" pitchFamily="34" charset="0"/>
              </a:rPr>
              <a:t> </a:t>
            </a:r>
            <a:endParaRPr lang="en-US" altLang="zh-CN" sz="2000" dirty="0">
              <a:latin typeface="Arial" panose="020B0604020202020204" pitchFamily="34" charset="0"/>
            </a:endParaRPr>
          </a:p>
          <a:p>
            <a:pPr marL="457200" lvl="2"/>
            <a:r>
              <a:rPr lang="zh-CN" altLang="en-US" sz="2000" dirty="0">
                <a:latin typeface="Arial" panose="020B0604020202020204" pitchFamily="34" charset="0"/>
              </a:rPr>
              <a:t>当广告位数多于广告数时，末尾广告计费为</a:t>
            </a:r>
            <a:r>
              <a:rPr lang="en-US" altLang="zh-CN" sz="2000" dirty="0">
                <a:latin typeface="Arial" panose="020B0604020202020204" pitchFamily="34" charset="0"/>
              </a:rPr>
              <a:t>0	-&gt;	</a:t>
            </a:r>
            <a:r>
              <a:rPr lang="zh-CN" altLang="en-US" sz="2000" dirty="0">
                <a:latin typeface="Arial" panose="020B0604020202020204" pitchFamily="34" charset="0"/>
              </a:rPr>
              <a:t>引入</a:t>
            </a:r>
            <a:r>
              <a:rPr lang="en-US" altLang="zh-CN" sz="2000" dirty="0" err="1">
                <a:latin typeface="Arial" panose="020B0604020202020204" pitchFamily="34" charset="0"/>
              </a:rPr>
              <a:t>minbid</a:t>
            </a:r>
            <a:endParaRPr lang="en-US" altLang="zh-CN" sz="2000" dirty="0">
              <a:latin typeface="Arial" panose="020B0604020202020204" pitchFamily="34" charset="0"/>
            </a:endParaRPr>
          </a:p>
        </p:txBody>
      </p:sp>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ubmq_revise</a:t>
            </a:r>
            <a:endParaRPr kumimoji="1" lang="zh-CN" altLang="en-US" sz="3600" dirty="0"/>
          </a:p>
        </p:txBody>
      </p:sp>
      <p:sp>
        <p:nvSpPr>
          <p:cNvPr id="4" name="右大括号 3">
            <a:extLst>
              <a:ext uri="{FF2B5EF4-FFF2-40B4-BE49-F238E27FC236}">
                <a16:creationId xmlns:a16="http://schemas.microsoft.com/office/drawing/2014/main" id="{1AB2578A-27C3-984A-AD85-DA5233E9882D}"/>
              </a:ext>
            </a:extLst>
          </p:cNvPr>
          <p:cNvSpPr/>
          <p:nvPr/>
        </p:nvSpPr>
        <p:spPr bwMode="auto">
          <a:xfrm>
            <a:off x="6284890" y="1455313"/>
            <a:ext cx="347730" cy="978794"/>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0" algn="ctr" defTabSz="914400" rtl="0" eaLnBrk="1" fontAlgn="base" latinLnBrk="0" hangingPunct="1">
              <a:lnSpc>
                <a:spcPct val="100000"/>
              </a:lnSpc>
              <a:spcBef>
                <a:spcPct val="0"/>
              </a:spcBef>
              <a:spcAft>
                <a:spcPct val="0"/>
              </a:spcAft>
              <a:buClr>
                <a:srgbClr val="2318DE"/>
              </a:buClr>
              <a:buSzPct val="100000"/>
              <a:buFontTx/>
              <a:buNone/>
              <a:tabLst/>
            </a:pPr>
            <a:endParaRPr kumimoji="0" lang="zh-CN" altLang="en-US" sz="1400" b="0" i="0" u="none" strike="noStrike" cap="none" normalizeH="0" baseline="0" dirty="0">
              <a:ln>
                <a:noFill/>
              </a:ln>
              <a:solidFill>
                <a:schemeClr val="tx1"/>
              </a:solidFill>
              <a:effectLst/>
              <a:latin typeface="Verdana" pitchFamily="34" charset="0"/>
              <a:ea typeface="宋体" pitchFamily="2" charset="-122"/>
            </a:endParaRPr>
          </a:p>
        </p:txBody>
      </p:sp>
      <p:sp>
        <p:nvSpPr>
          <p:cNvPr id="6" name="文本框 5">
            <a:extLst>
              <a:ext uri="{FF2B5EF4-FFF2-40B4-BE49-F238E27FC236}">
                <a16:creationId xmlns:a16="http://schemas.microsoft.com/office/drawing/2014/main" id="{FCB1B664-E6E2-F949-A62C-ADB73CCEEB99}"/>
              </a:ext>
            </a:extLst>
          </p:cNvPr>
          <p:cNvSpPr txBox="1"/>
          <p:nvPr/>
        </p:nvSpPr>
        <p:spPr>
          <a:xfrm>
            <a:off x="7212169" y="1760044"/>
            <a:ext cx="3185487" cy="369332"/>
          </a:xfrm>
          <a:prstGeom prst="rect">
            <a:avLst/>
          </a:prstGeom>
          <a:noFill/>
        </p:spPr>
        <p:txBody>
          <a:bodyPr wrap="none" rtlCol="0">
            <a:spAutoFit/>
          </a:bodyPr>
          <a:lstStyle/>
          <a:p>
            <a:r>
              <a:rPr kumimoji="1" lang="zh-CN" altLang="en-US" dirty="0"/>
              <a:t>广告主、用户、百度三方共赢</a:t>
            </a:r>
          </a:p>
        </p:txBody>
      </p:sp>
    </p:spTree>
    <p:extLst>
      <p:ext uri="{BB962C8B-B14F-4D97-AF65-F5344CB8AC3E}">
        <p14:creationId xmlns:p14="http://schemas.microsoft.com/office/powerpoint/2010/main" val="1078721447"/>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9EC5BF-D80C-1F45-AF79-72A30F882DD0}"/>
              </a:ext>
            </a:extLst>
          </p:cNvPr>
          <p:cNvSpPr txBox="1"/>
          <p:nvPr/>
        </p:nvSpPr>
        <p:spPr>
          <a:xfrm>
            <a:off x="277647" y="1197426"/>
            <a:ext cx="10506894" cy="4942117"/>
          </a:xfrm>
          <a:prstGeom prst="rect">
            <a:avLst/>
          </a:prstGeom>
          <a:noFill/>
        </p:spPr>
        <p:txBody>
          <a:bodyPr wrap="square" rtlCol="0">
            <a:noAutofit/>
          </a:bodyPr>
          <a:lstStyle/>
          <a:p>
            <a:r>
              <a:rPr lang="zh-CN" altLang="en" sz="2000" b="1" dirty="0">
                <a:latin typeface="Arial" panose="020B0604020202020204" pitchFamily="34" charset="0"/>
              </a:rPr>
              <a:t>引入</a:t>
            </a:r>
            <a:r>
              <a:rPr lang="en-US" altLang="zh-CN" sz="2000" b="1" dirty="0" err="1"/>
              <a:t>umbq</a:t>
            </a:r>
            <a:endParaRPr lang="en-US" altLang="zh-CN" sz="2000" b="1" dirty="0"/>
          </a:p>
          <a:p>
            <a:endParaRPr lang="en-US" altLang="zh-CN" sz="2000" b="1" dirty="0">
              <a:latin typeface="Arial" panose="020B0604020202020204" pitchFamily="34" charset="0"/>
            </a:endParaRPr>
          </a:p>
        </p:txBody>
      </p:sp>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ubmq_revise</a:t>
            </a:r>
            <a:endParaRPr kumimoji="1" lang="zh-CN" altLang="en-US" sz="3600" dirty="0"/>
          </a:p>
        </p:txBody>
      </p:sp>
      <p:pic>
        <p:nvPicPr>
          <p:cNvPr id="7" name="图片 6">
            <a:extLst>
              <a:ext uri="{FF2B5EF4-FFF2-40B4-BE49-F238E27FC236}">
                <a16:creationId xmlns:a16="http://schemas.microsoft.com/office/drawing/2014/main" id="{321D9626-4AA6-224F-8F44-37A3C46D9BED}"/>
              </a:ext>
            </a:extLst>
          </p:cNvPr>
          <p:cNvPicPr>
            <a:picLocks noChangeAspect="1"/>
          </p:cNvPicPr>
          <p:nvPr/>
        </p:nvPicPr>
        <p:blipFill>
          <a:blip r:embed="rId3"/>
          <a:stretch>
            <a:fillRect/>
          </a:stretch>
        </p:blipFill>
        <p:spPr>
          <a:xfrm>
            <a:off x="1843537" y="881114"/>
            <a:ext cx="5108592" cy="5574740"/>
          </a:xfrm>
          <a:prstGeom prst="rect">
            <a:avLst/>
          </a:prstGeom>
        </p:spPr>
      </p:pic>
      <p:pic>
        <p:nvPicPr>
          <p:cNvPr id="8" name="图片 7">
            <a:extLst>
              <a:ext uri="{FF2B5EF4-FFF2-40B4-BE49-F238E27FC236}">
                <a16:creationId xmlns:a16="http://schemas.microsoft.com/office/drawing/2014/main" id="{FED09E6C-0EAA-0B45-B7B6-5C6E1F0C8448}"/>
              </a:ext>
            </a:extLst>
          </p:cNvPr>
          <p:cNvPicPr>
            <a:picLocks noChangeAspect="1"/>
          </p:cNvPicPr>
          <p:nvPr/>
        </p:nvPicPr>
        <p:blipFill>
          <a:blip r:embed="rId4"/>
          <a:stretch>
            <a:fillRect/>
          </a:stretch>
        </p:blipFill>
        <p:spPr>
          <a:xfrm>
            <a:off x="8169210" y="890383"/>
            <a:ext cx="3745143" cy="5077234"/>
          </a:xfrm>
          <a:prstGeom prst="rect">
            <a:avLst/>
          </a:prstGeom>
        </p:spPr>
      </p:pic>
    </p:spTree>
    <p:extLst>
      <p:ext uri="{BB962C8B-B14F-4D97-AF65-F5344CB8AC3E}">
        <p14:creationId xmlns:p14="http://schemas.microsoft.com/office/powerpoint/2010/main" val="2584635095"/>
      </p:ext>
    </p:extLst>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9EC5BF-D80C-1F45-AF79-72A30F882DD0}"/>
              </a:ext>
            </a:extLst>
          </p:cNvPr>
          <p:cNvSpPr txBox="1"/>
          <p:nvPr/>
        </p:nvSpPr>
        <p:spPr>
          <a:xfrm>
            <a:off x="277647" y="1197426"/>
            <a:ext cx="10506894" cy="4942117"/>
          </a:xfrm>
          <a:prstGeom prst="rect">
            <a:avLst/>
          </a:prstGeom>
          <a:noFill/>
        </p:spPr>
        <p:txBody>
          <a:bodyPr wrap="square" rtlCol="0">
            <a:noAutofit/>
          </a:bodyPr>
          <a:lstStyle/>
          <a:p>
            <a:r>
              <a:rPr lang="zh-CN" altLang="en" sz="2000" b="1" dirty="0">
                <a:latin typeface="Arial" panose="020B0604020202020204" pitchFamily="34" charset="0"/>
              </a:rPr>
              <a:t>引入</a:t>
            </a:r>
            <a:r>
              <a:rPr lang="zh-CN" altLang="en-US" sz="2000" b="1" dirty="0">
                <a:latin typeface="Arial" panose="020B0604020202020204" pitchFamily="34" charset="0"/>
              </a:rPr>
              <a:t>衰减因子</a:t>
            </a:r>
            <a:r>
              <a:rPr lang="en-US" altLang="zh-CN" sz="2000" dirty="0" err="1"/>
              <a:t>ctrq_decay_ratio</a:t>
            </a:r>
            <a:r>
              <a:rPr lang="zh-CN" altLang="en-US" sz="2000" dirty="0"/>
              <a:t>，即</a:t>
            </a:r>
            <a:r>
              <a:rPr lang="zh-CN" altLang="en-US" dirty="0"/>
              <a:t>下一个广告位的 </a:t>
            </a:r>
            <a:r>
              <a:rPr lang="en" altLang="zh-CN" dirty="0"/>
              <a:t>Q </a:t>
            </a:r>
            <a:r>
              <a:rPr lang="zh-CN" altLang="en-US" dirty="0"/>
              <a:t>比当前广告位 </a:t>
            </a:r>
            <a:r>
              <a:rPr lang="en" altLang="zh-CN" dirty="0"/>
              <a:t>Q </a:t>
            </a:r>
            <a:r>
              <a:rPr lang="zh-CN" altLang="en-US" dirty="0"/>
              <a:t>值降低的比例</a:t>
            </a:r>
            <a:endParaRPr lang="en-US" altLang="zh-CN" sz="2000" b="1" dirty="0"/>
          </a:p>
          <a:p>
            <a:endParaRPr lang="en-US" altLang="zh-CN" sz="2000" b="1" dirty="0">
              <a:latin typeface="Arial" panose="020B0604020202020204" pitchFamily="34" charset="0"/>
            </a:endParaRPr>
          </a:p>
          <a:p>
            <a:pPr lvl="1"/>
            <a:r>
              <a:rPr lang="en" altLang="zh-CN" dirty="0" err="1"/>
              <a:t>gsp_score</a:t>
            </a:r>
            <a:r>
              <a:rPr lang="en" altLang="zh-CN" dirty="0"/>
              <a:t> = </a:t>
            </a:r>
            <a:r>
              <a:rPr lang="en" altLang="zh-CN" dirty="0" err="1"/>
              <a:t>next_adv→ubmq_score</a:t>
            </a:r>
            <a:endParaRPr lang="en" altLang="zh-CN" dirty="0"/>
          </a:p>
          <a:p>
            <a:pPr lvl="1"/>
            <a:endParaRPr lang="en-US" altLang="zh-CN" dirty="0"/>
          </a:p>
          <a:p>
            <a:pPr lvl="1"/>
            <a:r>
              <a:rPr lang="en" altLang="zh-CN" dirty="0" err="1"/>
              <a:t>loss_score</a:t>
            </a:r>
            <a:r>
              <a:rPr lang="en" altLang="zh-CN" dirty="0"/>
              <a:t> = </a:t>
            </a:r>
            <a:r>
              <a:rPr lang="en" altLang="zh-CN" dirty="0" err="1"/>
              <a:t>ctrq_decay_ratio</a:t>
            </a:r>
            <a:r>
              <a:rPr lang="en" altLang="zh-CN" dirty="0"/>
              <a:t> * (</a:t>
            </a:r>
            <a:r>
              <a:rPr lang="en" altLang="zh-CN" dirty="0" err="1"/>
              <a:t>next_adv</a:t>
            </a:r>
            <a:r>
              <a:rPr lang="en" altLang="zh-CN" dirty="0"/>
              <a:t>-&gt;</a:t>
            </a:r>
            <a:r>
              <a:rPr lang="en" altLang="zh-CN" dirty="0" err="1"/>
              <a:t>ubmq_score</a:t>
            </a:r>
            <a:r>
              <a:rPr lang="en" altLang="zh-CN" dirty="0"/>
              <a:t> -  </a:t>
            </a:r>
            <a:r>
              <a:rPr lang="en" altLang="zh-CN" dirty="0" err="1"/>
              <a:t>next_next_adv→ubmq_score</a:t>
            </a:r>
            <a:r>
              <a:rPr lang="en" altLang="zh-CN" dirty="0"/>
              <a:t>)</a:t>
            </a:r>
          </a:p>
          <a:p>
            <a:pPr lvl="1"/>
            <a:endParaRPr lang="en" altLang="zh-CN" dirty="0"/>
          </a:p>
          <a:p>
            <a:pPr lvl="1"/>
            <a:r>
              <a:rPr lang="en" altLang="zh-CN" dirty="0" err="1"/>
              <a:t>vcg_score</a:t>
            </a:r>
            <a:r>
              <a:rPr lang="en" altLang="zh-CN" dirty="0"/>
              <a:t> =  </a:t>
            </a:r>
            <a:r>
              <a:rPr lang="en" altLang="zh-CN" dirty="0" err="1"/>
              <a:t>gsp_score</a:t>
            </a:r>
            <a:r>
              <a:rPr lang="en" altLang="zh-CN" dirty="0"/>
              <a:t> - </a:t>
            </a:r>
            <a:r>
              <a:rPr lang="en" altLang="zh-CN" dirty="0" err="1"/>
              <a:t>loss_score</a:t>
            </a:r>
            <a:endParaRPr lang="en" altLang="zh-CN" dirty="0"/>
          </a:p>
          <a:p>
            <a:endParaRPr lang="en" altLang="zh-CN" sz="2000" b="1" dirty="0">
              <a:latin typeface="Arial" panose="020B0604020202020204" pitchFamily="34" charset="0"/>
            </a:endParaRPr>
          </a:p>
        </p:txBody>
      </p:sp>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a:t>
            </a:r>
            <a:r>
              <a:rPr kumimoji="1" lang="en-US" altLang="zh-CN" sz="3600" dirty="0" err="1"/>
              <a:t>ubmq_revise</a:t>
            </a:r>
            <a:endParaRPr kumimoji="1" lang="zh-CN" altLang="en-US" sz="3600" dirty="0"/>
          </a:p>
        </p:txBody>
      </p:sp>
    </p:spTree>
    <p:extLst>
      <p:ext uri="{BB962C8B-B14F-4D97-AF65-F5344CB8AC3E}">
        <p14:creationId xmlns:p14="http://schemas.microsoft.com/office/powerpoint/2010/main" val="1744249958"/>
      </p:ext>
    </p:extLst>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pPr lvl="1"/>
            <a:r>
              <a:rPr kumimoji="1" lang="zh-CN" altLang="en-US" sz="3600" dirty="0"/>
              <a:t>机制策略</a:t>
            </a:r>
            <a:r>
              <a:rPr kumimoji="1" lang="en-US" altLang="zh-CN" sz="3600" dirty="0"/>
              <a:t>-truncate</a:t>
            </a:r>
            <a:endParaRPr kumimoji="1" lang="zh-CN" altLang="en-US" sz="3600" dirty="0"/>
          </a:p>
        </p:txBody>
      </p:sp>
      <p:sp>
        <p:nvSpPr>
          <p:cNvPr id="5" name="文本框 4">
            <a:extLst>
              <a:ext uri="{FF2B5EF4-FFF2-40B4-BE49-F238E27FC236}">
                <a16:creationId xmlns:a16="http://schemas.microsoft.com/office/drawing/2014/main" id="{6BB79C87-CEDA-B54B-8A19-5DF7AA9BE8A1}"/>
              </a:ext>
            </a:extLst>
          </p:cNvPr>
          <p:cNvSpPr txBox="1"/>
          <p:nvPr/>
        </p:nvSpPr>
        <p:spPr>
          <a:xfrm>
            <a:off x="10458450" y="6186488"/>
            <a:ext cx="184731" cy="369332"/>
          </a:xfrm>
          <a:prstGeom prst="rect">
            <a:avLst/>
          </a:prstGeom>
          <a:noFill/>
        </p:spPr>
        <p:txBody>
          <a:bodyPr wrap="none" rtlCol="0">
            <a:spAutoFit/>
          </a:bodyPr>
          <a:lstStyle/>
          <a:p>
            <a:endParaRPr kumimoji="1" lang="zh-CN" altLang="en-US" dirty="0"/>
          </a:p>
        </p:txBody>
      </p:sp>
      <p:sp>
        <p:nvSpPr>
          <p:cNvPr id="9" name="内容占位符 2">
            <a:extLst>
              <a:ext uri="{FF2B5EF4-FFF2-40B4-BE49-F238E27FC236}">
                <a16:creationId xmlns:a16="http://schemas.microsoft.com/office/drawing/2014/main" id="{5BFF6060-AE24-A043-A46D-106E7F616E86}"/>
              </a:ext>
            </a:extLst>
          </p:cNvPr>
          <p:cNvSpPr>
            <a:spLocks noGrp="1"/>
          </p:cNvSpPr>
          <p:nvPr>
            <p:ph idx="1"/>
          </p:nvPr>
        </p:nvSpPr>
        <p:spPr>
          <a:xfrm>
            <a:off x="0" y="1027184"/>
            <a:ext cx="12192000" cy="5830816"/>
          </a:xfrm>
        </p:spPr>
        <p:txBody>
          <a:bodyPr/>
          <a:lstStyle/>
          <a:p>
            <a:pPr lvl="1">
              <a:lnSpc>
                <a:spcPct val="150000"/>
              </a:lnSpc>
              <a:buClrTx/>
              <a:buSzPct val="120000"/>
            </a:pPr>
            <a:r>
              <a:rPr kumimoji="1" lang="zh-CN" altLang="en-US" dirty="0">
                <a:latin typeface="+mn-lt"/>
                <a:ea typeface="+mj-ea"/>
              </a:rPr>
              <a:t>主要功能：</a:t>
            </a:r>
            <a:r>
              <a:rPr lang="zh-CN" altLang="en-US" dirty="0"/>
              <a:t>完成</a:t>
            </a:r>
            <a:r>
              <a:rPr lang="en" altLang="zh-CN" dirty="0" err="1"/>
              <a:t>src_id</a:t>
            </a:r>
            <a:r>
              <a:rPr lang="zh-CN" altLang="en-US" dirty="0"/>
              <a:t>级别的广告截断</a:t>
            </a:r>
            <a:endParaRPr lang="en" altLang="zh-CN"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marL="914400" lvl="1" indent="-457200">
              <a:lnSpc>
                <a:spcPct val="150000"/>
              </a:lnSpc>
              <a:buClrTx/>
              <a:buSzPct val="120000"/>
              <a:buFont typeface="+mj-lt"/>
              <a:buAutoNum type="arabicPeriod"/>
            </a:pPr>
            <a:endParaRPr lang="zh-CN" altLang="en-US" sz="1800" dirty="0">
              <a:latin typeface="+mn-lt"/>
              <a:ea typeface="+mj-ea"/>
            </a:endParaRPr>
          </a:p>
          <a:p>
            <a:pPr marL="914400" lvl="1" indent="-457200">
              <a:lnSpc>
                <a:spcPct val="150000"/>
              </a:lnSpc>
              <a:buClrTx/>
              <a:buSzPct val="120000"/>
              <a:buFont typeface="+mj-lt"/>
              <a:buAutoNum type="arabicPeriod"/>
            </a:pPr>
            <a:endParaRPr lang="en" altLang="zh-CN" sz="1800" dirty="0">
              <a:latin typeface="+mn-lt"/>
              <a:ea typeface="+mj-ea"/>
            </a:endParaRPr>
          </a:p>
          <a:p>
            <a:pPr lvl="2">
              <a:lnSpc>
                <a:spcPct val="150000"/>
              </a:lnSpc>
              <a:buClrTx/>
              <a:buSzPct val="120000"/>
            </a:pPr>
            <a:endParaRPr lang="en" altLang="zh-CN" dirty="0">
              <a:latin typeface="+mn-lt"/>
              <a:ea typeface="+mj-ea"/>
            </a:endParaRPr>
          </a:p>
          <a:p>
            <a:pPr lvl="2">
              <a:lnSpc>
                <a:spcPct val="150000"/>
              </a:lnSpc>
              <a:buClrTx/>
              <a:buSzPct val="120000"/>
            </a:pPr>
            <a:endParaRPr lang="en-US" altLang="zh-CN" dirty="0">
              <a:latin typeface="+mn-lt"/>
              <a:ea typeface="+mj-ea"/>
            </a:endParaRPr>
          </a:p>
          <a:p>
            <a:pPr marL="1371600" lvl="2" indent="-457200">
              <a:lnSpc>
                <a:spcPct val="150000"/>
              </a:lnSpc>
              <a:buClrTx/>
              <a:buSzPct val="120000"/>
              <a:buFont typeface="+mj-lt"/>
              <a:buAutoNum type="alphaLcParenR"/>
            </a:pPr>
            <a:endParaRPr lang="en" altLang="zh-CN" dirty="0">
              <a:latin typeface="+mn-lt"/>
              <a:ea typeface="+mj-ea"/>
            </a:endParaRPr>
          </a:p>
          <a:p>
            <a:pPr marL="1371600" lvl="2" indent="-457200">
              <a:lnSpc>
                <a:spcPct val="150000"/>
              </a:lnSpc>
              <a:buClrTx/>
              <a:buSzPct val="120000"/>
              <a:buFont typeface="+mj-lt"/>
              <a:buAutoNum type="alphaLcParenR"/>
            </a:pPr>
            <a:endParaRPr lang="zh-CN" altLang="en-US" dirty="0">
              <a:latin typeface="+mn-lt"/>
              <a:ea typeface="+mj-ea"/>
            </a:endParaRPr>
          </a:p>
          <a:p>
            <a:pPr lvl="2">
              <a:lnSpc>
                <a:spcPct val="150000"/>
              </a:lnSpc>
              <a:buClrTx/>
              <a:buSzPct val="120000"/>
            </a:pPr>
            <a:endParaRPr lang="zh-CN" altLang="en-US" dirty="0">
              <a:latin typeface="+mn-lt"/>
              <a:ea typeface="+mj-ea"/>
            </a:endParaRPr>
          </a:p>
        </p:txBody>
      </p:sp>
      <p:graphicFrame>
        <p:nvGraphicFramePr>
          <p:cNvPr id="3" name="表格 3">
            <a:extLst>
              <a:ext uri="{FF2B5EF4-FFF2-40B4-BE49-F238E27FC236}">
                <a16:creationId xmlns:a16="http://schemas.microsoft.com/office/drawing/2014/main" id="{CAB44F50-2ECF-0842-A9CA-7050D1D43858}"/>
              </a:ext>
            </a:extLst>
          </p:cNvPr>
          <p:cNvGraphicFramePr>
            <a:graphicFrameLocks noGrp="1"/>
          </p:cNvGraphicFramePr>
          <p:nvPr>
            <p:extLst>
              <p:ext uri="{D42A27DB-BD31-4B8C-83A1-F6EECF244321}">
                <p14:modId xmlns:p14="http://schemas.microsoft.com/office/powerpoint/2010/main" val="2889648735"/>
              </p:ext>
            </p:extLst>
          </p:nvPr>
        </p:nvGraphicFramePr>
        <p:xfrm>
          <a:off x="846137" y="1705504"/>
          <a:ext cx="10855327" cy="1854200"/>
        </p:xfrm>
        <a:graphic>
          <a:graphicData uri="http://schemas.openxmlformats.org/drawingml/2006/table">
            <a:tbl>
              <a:tblPr firstRow="1" bandRow="1">
                <a:tableStyleId>{5C22544A-7EE6-4342-B048-85BDC9FD1C3A}</a:tableStyleId>
              </a:tblPr>
              <a:tblGrid>
                <a:gridCol w="591369">
                  <a:extLst>
                    <a:ext uri="{9D8B030D-6E8A-4147-A177-3AD203B41FA5}">
                      <a16:colId xmlns:a16="http://schemas.microsoft.com/office/drawing/2014/main" val="1404024176"/>
                    </a:ext>
                  </a:extLst>
                </a:gridCol>
                <a:gridCol w="4177482">
                  <a:extLst>
                    <a:ext uri="{9D8B030D-6E8A-4147-A177-3AD203B41FA5}">
                      <a16:colId xmlns:a16="http://schemas.microsoft.com/office/drawing/2014/main" val="2751353782"/>
                    </a:ext>
                  </a:extLst>
                </a:gridCol>
                <a:gridCol w="6086476">
                  <a:extLst>
                    <a:ext uri="{9D8B030D-6E8A-4147-A177-3AD203B41FA5}">
                      <a16:colId xmlns:a16="http://schemas.microsoft.com/office/drawing/2014/main" val="2319417844"/>
                    </a:ext>
                  </a:extLst>
                </a:gridCol>
              </a:tblGrid>
              <a:tr h="370840">
                <a:tc>
                  <a:txBody>
                    <a:bodyPr/>
                    <a:lstStyle/>
                    <a:p>
                      <a:r>
                        <a:rPr lang="en-US" altLang="zh-CN" dirty="0" err="1"/>
                        <a:t>idx</a:t>
                      </a:r>
                      <a:endParaRPr lang="zh-CN" altLang="en-US" dirty="0"/>
                    </a:p>
                  </a:txBody>
                  <a:tcPr anchor="ctr" anchorCtr="1"/>
                </a:tc>
                <a:tc>
                  <a:txBody>
                    <a:bodyPr/>
                    <a:lstStyle/>
                    <a:p>
                      <a:r>
                        <a:rPr lang="zh-CN" altLang="en-US" dirty="0"/>
                        <a:t>插件名</a:t>
                      </a:r>
                    </a:p>
                  </a:txBody>
                  <a:tcPr anchor="ctr" anchorCtr="1"/>
                </a:tc>
                <a:tc>
                  <a:txBody>
                    <a:bodyPr/>
                    <a:lstStyle/>
                    <a:p>
                      <a:r>
                        <a:rPr lang="zh-CN" altLang="en-US" dirty="0"/>
                        <a:t>主要功能</a:t>
                      </a:r>
                    </a:p>
                  </a:txBody>
                  <a:tcPr anchor="ctr" anchorCtr="1"/>
                </a:tc>
                <a:extLst>
                  <a:ext uri="{0D108BD9-81ED-4DB2-BD59-A6C34878D82A}">
                    <a16:rowId xmlns:a16="http://schemas.microsoft.com/office/drawing/2014/main" val="2938704443"/>
                  </a:ext>
                </a:extLst>
              </a:tr>
              <a:tr h="370840">
                <a:tc>
                  <a:txBody>
                    <a:bodyPr/>
                    <a:lstStyle/>
                    <a:p>
                      <a:r>
                        <a:rPr lang="en-US" altLang="zh-CN" dirty="0"/>
                        <a:t>1</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set_rrate_price</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使用现金比例进行调价</a:t>
                      </a:r>
                    </a:p>
                  </a:txBody>
                  <a:tcPr anchor="ctr"/>
                </a:tc>
                <a:extLst>
                  <a:ext uri="{0D108BD9-81ED-4DB2-BD59-A6C34878D82A}">
                    <a16:rowId xmlns:a16="http://schemas.microsoft.com/office/drawing/2014/main" val="3884272627"/>
                  </a:ext>
                </a:extLst>
              </a:tr>
              <a:tr h="370840">
                <a:tc>
                  <a:txBody>
                    <a:bodyPr/>
                    <a:lstStyle/>
                    <a:p>
                      <a:r>
                        <a:rPr lang="en-US" altLang="zh-CN" dirty="0"/>
                        <a:t>2</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default_show_control</a:t>
                      </a:r>
                      <a:endParaRPr lang="en" altLang="zh-CN" sz="1800" b="0" kern="1200" dirty="0">
                        <a:solidFill>
                          <a:schemeClr val="dk1"/>
                        </a:solidFill>
                        <a:effectLst/>
                        <a:latin typeface="+mn-lt"/>
                        <a:ea typeface="+mn-ea"/>
                        <a:cs typeface="+mn-cs"/>
                      </a:endParaRPr>
                    </a:p>
                  </a:txBody>
                  <a:tcPr anchor="ctr"/>
                </a:tc>
                <a:tc>
                  <a:txBody>
                    <a:bodyPr/>
                    <a:lstStyle/>
                    <a:p>
                      <a:r>
                        <a:rPr lang="zh-CN" altLang="en-US" dirty="0"/>
                        <a:t>依据</a:t>
                      </a:r>
                      <a:r>
                        <a:rPr lang="en" altLang="zh-CN" dirty="0" err="1"/>
                        <a:t>show_control_exp.conf</a:t>
                      </a:r>
                      <a:r>
                        <a:rPr lang="zh-CN" altLang="en-US" dirty="0"/>
                        <a:t>，进行</a:t>
                      </a:r>
                      <a:r>
                        <a:rPr lang="en-US" altLang="zh-CN" dirty="0" err="1"/>
                        <a:t>src</a:t>
                      </a:r>
                      <a:r>
                        <a:rPr lang="zh-CN" altLang="en-US" dirty="0"/>
                        <a:t>级别的截断</a:t>
                      </a:r>
                    </a:p>
                  </a:txBody>
                  <a:tcPr anchor="ctr"/>
                </a:tc>
                <a:extLst>
                  <a:ext uri="{0D108BD9-81ED-4DB2-BD59-A6C34878D82A}">
                    <a16:rowId xmlns:a16="http://schemas.microsoft.com/office/drawing/2014/main" val="1119534305"/>
                  </a:ext>
                </a:extLst>
              </a:tr>
              <a:tr h="370840">
                <a:tc>
                  <a:txBody>
                    <a:bodyPr/>
                    <a:lstStyle/>
                    <a:p>
                      <a:r>
                        <a:rPr lang="en-US" altLang="zh-CN" dirty="0"/>
                        <a:t>4</a:t>
                      </a:r>
                      <a:endParaRPr lang="zh-CN" altLang="en-US"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0" kern="1200" dirty="0" err="1">
                          <a:solidFill>
                            <a:schemeClr val="dk1"/>
                          </a:solidFill>
                          <a:effectLst/>
                          <a:latin typeface="+mn-lt"/>
                          <a:ea typeface="+mn-ea"/>
                          <a:cs typeface="+mn-cs"/>
                        </a:rPr>
                        <a:t>ocpc_plus_postpro</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设置 </a:t>
                      </a:r>
                      <a:r>
                        <a:rPr lang="en" altLang="zh-CN" dirty="0" err="1"/>
                        <a:t>clkq_minbid</a:t>
                      </a:r>
                      <a:r>
                        <a:rPr lang="zh-CN" altLang="en-US" dirty="0"/>
                        <a:t>策略作用标志</a:t>
                      </a:r>
                      <a:endParaRPr lang="en" altLang="zh-CN"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254503727"/>
                  </a:ext>
                </a:extLst>
              </a:tr>
              <a:tr h="370840">
                <a:tc>
                  <a:txBody>
                    <a:bodyPr/>
                    <a:lstStyle/>
                    <a:p>
                      <a:r>
                        <a:rPr lang="en-US" altLang="zh-CN" dirty="0"/>
                        <a:t>5</a:t>
                      </a:r>
                      <a:endParaRPr lang="zh-CN" altLang="en-US" dirty="0"/>
                    </a:p>
                  </a:txBody>
                  <a:tcPr anchor="ctr" anchorCtr="1"/>
                </a:tc>
                <a:tc>
                  <a:txBody>
                    <a:bodyPr/>
                    <a:lstStyle/>
                    <a:p>
                      <a:r>
                        <a:rPr lang="en" altLang="zh-CN" sz="1800" b="0" kern="1200" dirty="0" err="1">
                          <a:solidFill>
                            <a:schemeClr val="dk1"/>
                          </a:solidFill>
                          <a:effectLst/>
                          <a:latin typeface="+mn-lt"/>
                          <a:ea typeface="+mn-ea"/>
                          <a:cs typeface="+mn-cs"/>
                        </a:rPr>
                        <a:t>feed_async_truncate</a:t>
                      </a:r>
                      <a:endParaRPr lang="en" altLang="zh-CN" sz="1800" b="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dk1"/>
                          </a:solidFill>
                          <a:effectLst/>
                          <a:latin typeface="+mn-lt"/>
                          <a:ea typeface="+mn-ea"/>
                          <a:cs typeface="+mn-cs"/>
                        </a:rPr>
                        <a:t>针对阅后推异步请求进行截断</a:t>
                      </a:r>
                    </a:p>
                  </a:txBody>
                  <a:tcPr anchor="ctr"/>
                </a:tc>
                <a:extLst>
                  <a:ext uri="{0D108BD9-81ED-4DB2-BD59-A6C34878D82A}">
                    <a16:rowId xmlns:a16="http://schemas.microsoft.com/office/drawing/2014/main" val="1091383708"/>
                  </a:ext>
                </a:extLst>
              </a:tr>
            </a:tbl>
          </a:graphicData>
        </a:graphic>
      </p:graphicFrame>
    </p:spTree>
    <p:extLst>
      <p:ext uri="{BB962C8B-B14F-4D97-AF65-F5344CB8AC3E}">
        <p14:creationId xmlns:p14="http://schemas.microsoft.com/office/powerpoint/2010/main" val="534615732"/>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r>
              <a:rPr kumimoji="1" lang="en" altLang="zh-CN" dirty="0"/>
              <a:t>Q&amp;A </a:t>
            </a:r>
          </a:p>
        </p:txBody>
      </p:sp>
      <p:sp>
        <p:nvSpPr>
          <p:cNvPr id="4" name="矩形 3">
            <a:extLst>
              <a:ext uri="{FF2B5EF4-FFF2-40B4-BE49-F238E27FC236}">
                <a16:creationId xmlns:a16="http://schemas.microsoft.com/office/drawing/2014/main" id="{4EC67A4B-4DF6-FF4A-B49E-962D5F2C8809}"/>
              </a:ext>
            </a:extLst>
          </p:cNvPr>
          <p:cNvSpPr/>
          <p:nvPr/>
        </p:nvSpPr>
        <p:spPr>
          <a:xfrm>
            <a:off x="3588637" y="2376607"/>
            <a:ext cx="3795526"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Thank</a:t>
            </a:r>
            <a:r>
              <a:rPr lang="zh-CN" altLang="en-US" sz="5400" dirty="0">
                <a:ln w="0"/>
                <a:effectLst>
                  <a:outerShdw blurRad="38100" dist="19050" dir="2700000" algn="tl" rotWithShape="0">
                    <a:schemeClr val="dk1">
                      <a:alpha val="40000"/>
                    </a:schemeClr>
                  </a:outerShdw>
                </a:effectLst>
              </a:rPr>
              <a:t> </a:t>
            </a:r>
            <a:r>
              <a:rPr lang="en-US" altLang="zh-CN" sz="5400" dirty="0">
                <a:ln w="0"/>
                <a:effectLst>
                  <a:outerShdw blurRad="38100" dist="19050" dir="2700000" algn="tl" rotWithShape="0">
                    <a:schemeClr val="dk1">
                      <a:alpha val="40000"/>
                    </a:schemeClr>
                  </a:outerShdw>
                </a:effectLst>
              </a:rPr>
              <a:t>You</a:t>
            </a:r>
            <a:endParaRPr lang="zh-Hans" alt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9683331"/>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3811781897"/>
              </p:ext>
            </p:extLst>
          </p:nvPr>
        </p:nvGraphicFramePr>
        <p:xfrm>
          <a:off x="1981199" y="1554276"/>
          <a:ext cx="6794665" cy="4335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0712254"/>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0" y="-11530"/>
            <a:ext cx="10972800" cy="779930"/>
          </a:xfrm>
        </p:spPr>
        <p:txBody>
          <a:bodyPr/>
          <a:lstStyle/>
          <a:p>
            <a:r>
              <a:rPr kumimoji="1" lang="en-US" altLang="zh-CN" dirty="0"/>
              <a:t>Remix</a:t>
            </a:r>
            <a:r>
              <a:rPr kumimoji="1" lang="zh-CN" altLang="en-US" dirty="0"/>
              <a:t>框架</a:t>
            </a:r>
          </a:p>
        </p:txBody>
      </p:sp>
      <p:sp>
        <p:nvSpPr>
          <p:cNvPr id="3" name="AutoShape 4">
            <a:extLst>
              <a:ext uri="{FF2B5EF4-FFF2-40B4-BE49-F238E27FC236}">
                <a16:creationId xmlns:a16="http://schemas.microsoft.com/office/drawing/2014/main" id="{2A3F10A6-E702-FA46-A61A-698E3BCF81A2}"/>
              </a:ext>
            </a:extLst>
          </p:cNvPr>
          <p:cNvSpPr>
            <a:spLocks noChangeAspect="1" noChangeArrowheads="1"/>
          </p:cNvSpPr>
          <p:nvPr/>
        </p:nvSpPr>
        <p:spPr bwMode="auto">
          <a:xfrm>
            <a:off x="3098630" y="3191896"/>
            <a:ext cx="3822700" cy="3822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5" name="图片 34">
            <a:extLst>
              <a:ext uri="{FF2B5EF4-FFF2-40B4-BE49-F238E27FC236}">
                <a16:creationId xmlns:a16="http://schemas.microsoft.com/office/drawing/2014/main" id="{338D3CB7-9BFD-F043-9236-26A32FA72FE2}"/>
              </a:ext>
            </a:extLst>
          </p:cNvPr>
          <p:cNvPicPr>
            <a:picLocks noChangeAspect="1"/>
          </p:cNvPicPr>
          <p:nvPr/>
        </p:nvPicPr>
        <p:blipFill>
          <a:blip r:embed="rId3"/>
          <a:stretch>
            <a:fillRect/>
          </a:stretch>
        </p:blipFill>
        <p:spPr>
          <a:xfrm>
            <a:off x="136901" y="1029740"/>
            <a:ext cx="11918197" cy="5481161"/>
          </a:xfrm>
          <a:prstGeom prst="rect">
            <a:avLst/>
          </a:prstGeom>
        </p:spPr>
      </p:pic>
    </p:spTree>
    <p:extLst>
      <p:ext uri="{BB962C8B-B14F-4D97-AF65-F5344CB8AC3E}">
        <p14:creationId xmlns:p14="http://schemas.microsoft.com/office/powerpoint/2010/main" val="1191385677"/>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E9F30-0138-484A-B6CE-4F043B1A14FB}"/>
              </a:ext>
            </a:extLst>
          </p:cNvPr>
          <p:cNvSpPr>
            <a:spLocks noGrp="1"/>
          </p:cNvSpPr>
          <p:nvPr>
            <p:ph type="title"/>
          </p:nvPr>
        </p:nvSpPr>
        <p:spPr/>
        <p:txBody>
          <a:bodyPr/>
          <a:lstStyle/>
          <a:p>
            <a:r>
              <a:rPr kumimoji="1" lang="en-US" altLang="zh-CN" dirty="0"/>
              <a:t>Remix</a:t>
            </a:r>
            <a:r>
              <a:rPr kumimoji="1" lang="zh-CN" altLang="en-US" dirty="0"/>
              <a:t>框架</a:t>
            </a:r>
          </a:p>
        </p:txBody>
      </p:sp>
      <p:grpSp>
        <p:nvGrpSpPr>
          <p:cNvPr id="4" name="组合 56">
            <a:extLst>
              <a:ext uri="{FF2B5EF4-FFF2-40B4-BE49-F238E27FC236}">
                <a16:creationId xmlns:a16="http://schemas.microsoft.com/office/drawing/2014/main" id="{5F9DA954-E427-A248-B32D-14159F465D36}"/>
              </a:ext>
            </a:extLst>
          </p:cNvPr>
          <p:cNvGrpSpPr/>
          <p:nvPr/>
        </p:nvGrpSpPr>
        <p:grpSpPr>
          <a:xfrm>
            <a:off x="979461" y="1958597"/>
            <a:ext cx="6415252" cy="3268310"/>
            <a:chOff x="5291847" y="2042809"/>
            <a:chExt cx="6264613" cy="3266423"/>
          </a:xfrm>
        </p:grpSpPr>
        <p:sp>
          <p:nvSpPr>
            <p:cNvPr id="5" name="矩形 21">
              <a:extLst>
                <a:ext uri="{FF2B5EF4-FFF2-40B4-BE49-F238E27FC236}">
                  <a16:creationId xmlns:a16="http://schemas.microsoft.com/office/drawing/2014/main" id="{755E929B-2FAA-9B40-A2D1-27CDE7143203}"/>
                </a:ext>
              </a:extLst>
            </p:cNvPr>
            <p:cNvSpPr/>
            <p:nvPr/>
          </p:nvSpPr>
          <p:spPr>
            <a:xfrm>
              <a:off x="5564221" y="2295014"/>
              <a:ext cx="1420239" cy="68165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phase1</a:t>
              </a:r>
              <a:endParaRPr kumimoji="1" lang="zh-CN" altLang="en-US" sz="1400" dirty="0">
                <a:solidFill>
                  <a:schemeClr val="tx1"/>
                </a:solidFill>
              </a:endParaRPr>
            </a:p>
          </p:txBody>
        </p:sp>
        <p:sp>
          <p:nvSpPr>
            <p:cNvPr id="6" name="矩形 31">
              <a:extLst>
                <a:ext uri="{FF2B5EF4-FFF2-40B4-BE49-F238E27FC236}">
                  <a16:creationId xmlns:a16="http://schemas.microsoft.com/office/drawing/2014/main" id="{87251F98-F11D-674F-9A13-7C00487DEFB5}"/>
                </a:ext>
              </a:extLst>
            </p:cNvPr>
            <p:cNvSpPr/>
            <p:nvPr/>
          </p:nvSpPr>
          <p:spPr>
            <a:xfrm>
              <a:off x="6984460" y="2295014"/>
              <a:ext cx="1420239" cy="681650"/>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phase2</a:t>
              </a:r>
              <a:endParaRPr kumimoji="1" lang="zh-CN" altLang="en-US" sz="1400" dirty="0">
                <a:solidFill>
                  <a:schemeClr val="tx1"/>
                </a:solidFill>
              </a:endParaRPr>
            </a:p>
          </p:txBody>
        </p:sp>
        <p:sp>
          <p:nvSpPr>
            <p:cNvPr id="7" name="矩形 35">
              <a:extLst>
                <a:ext uri="{FF2B5EF4-FFF2-40B4-BE49-F238E27FC236}">
                  <a16:creationId xmlns:a16="http://schemas.microsoft.com/office/drawing/2014/main" id="{4A706079-E67D-D742-82D0-278BCE8EF773}"/>
                </a:ext>
              </a:extLst>
            </p:cNvPr>
            <p:cNvSpPr/>
            <p:nvPr/>
          </p:nvSpPr>
          <p:spPr>
            <a:xfrm>
              <a:off x="8404699" y="2295014"/>
              <a:ext cx="1420239" cy="681650"/>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phase3</a:t>
              </a:r>
              <a:endParaRPr kumimoji="1" lang="zh-CN" altLang="en-US" sz="1400" dirty="0">
                <a:solidFill>
                  <a:schemeClr val="tx1"/>
                </a:solidFill>
              </a:endParaRPr>
            </a:p>
          </p:txBody>
        </p:sp>
        <p:sp>
          <p:nvSpPr>
            <p:cNvPr id="8" name="矩形 36">
              <a:extLst>
                <a:ext uri="{FF2B5EF4-FFF2-40B4-BE49-F238E27FC236}">
                  <a16:creationId xmlns:a16="http://schemas.microsoft.com/office/drawing/2014/main" id="{659694FE-90AA-0147-AE8A-38E64793B03E}"/>
                </a:ext>
              </a:extLst>
            </p:cNvPr>
            <p:cNvSpPr/>
            <p:nvPr/>
          </p:nvSpPr>
          <p:spPr>
            <a:xfrm>
              <a:off x="9824938" y="2295014"/>
              <a:ext cx="1420239" cy="68165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cxnSp>
          <p:nvCxnSpPr>
            <p:cNvPr id="9" name="直线箭头连接符 24">
              <a:extLst>
                <a:ext uri="{FF2B5EF4-FFF2-40B4-BE49-F238E27FC236}">
                  <a16:creationId xmlns:a16="http://schemas.microsoft.com/office/drawing/2014/main" id="{3EEE508F-C5F0-7348-A2F6-29DF1586A8B1}"/>
                </a:ext>
              </a:extLst>
            </p:cNvPr>
            <p:cNvCxnSpPr>
              <a:cxnSpLocks/>
            </p:cNvCxnSpPr>
            <p:nvPr/>
          </p:nvCxnSpPr>
          <p:spPr>
            <a:xfrm>
              <a:off x="5291847" y="2042809"/>
              <a:ext cx="6264613" cy="0"/>
            </a:xfrm>
            <a:prstGeom prst="straightConnector1">
              <a:avLst/>
            </a:prstGeom>
            <a:ln>
              <a:solidFill>
                <a:schemeClr val="bg1">
                  <a:lumMod val="5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0" name="矩形 38">
              <a:extLst>
                <a:ext uri="{FF2B5EF4-FFF2-40B4-BE49-F238E27FC236}">
                  <a16:creationId xmlns:a16="http://schemas.microsoft.com/office/drawing/2014/main" id="{F79D9A40-5A67-4A43-8F87-2A431C979513}"/>
                </a:ext>
              </a:extLst>
            </p:cNvPr>
            <p:cNvSpPr/>
            <p:nvPr/>
          </p:nvSpPr>
          <p:spPr>
            <a:xfrm>
              <a:off x="5686147" y="3712488"/>
              <a:ext cx="1191661" cy="532248"/>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tx1"/>
                  </a:solidFill>
                </a:rPr>
                <a:t>moduleA</a:t>
              </a:r>
              <a:endParaRPr kumimoji="1" lang="zh-CN" altLang="en-US" sz="1400" dirty="0">
                <a:solidFill>
                  <a:schemeClr val="tx1"/>
                </a:solidFill>
              </a:endParaRPr>
            </a:p>
          </p:txBody>
        </p:sp>
        <p:sp>
          <p:nvSpPr>
            <p:cNvPr id="11" name="矩形 39">
              <a:extLst>
                <a:ext uri="{FF2B5EF4-FFF2-40B4-BE49-F238E27FC236}">
                  <a16:creationId xmlns:a16="http://schemas.microsoft.com/office/drawing/2014/main" id="{B0B4A97C-24AB-BD40-8570-18F0F337706D}"/>
                </a:ext>
              </a:extLst>
            </p:cNvPr>
            <p:cNvSpPr/>
            <p:nvPr/>
          </p:nvSpPr>
          <p:spPr>
            <a:xfrm>
              <a:off x="5686147" y="4244736"/>
              <a:ext cx="1191661" cy="532248"/>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tx1"/>
                  </a:solidFill>
                </a:rPr>
                <a:t>moduleB</a:t>
              </a:r>
              <a:endParaRPr kumimoji="1" lang="zh-CN" altLang="en-US" sz="1400" dirty="0">
                <a:solidFill>
                  <a:schemeClr val="tx1"/>
                </a:solidFill>
              </a:endParaRPr>
            </a:p>
          </p:txBody>
        </p:sp>
        <p:sp>
          <p:nvSpPr>
            <p:cNvPr id="12" name="矩形 41">
              <a:extLst>
                <a:ext uri="{FF2B5EF4-FFF2-40B4-BE49-F238E27FC236}">
                  <a16:creationId xmlns:a16="http://schemas.microsoft.com/office/drawing/2014/main" id="{4CF3FAF7-8AC1-7745-8D06-206204FFE48E}"/>
                </a:ext>
              </a:extLst>
            </p:cNvPr>
            <p:cNvSpPr/>
            <p:nvPr/>
          </p:nvSpPr>
          <p:spPr>
            <a:xfrm>
              <a:off x="7078071" y="3712488"/>
              <a:ext cx="1233015" cy="532248"/>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tx1"/>
                  </a:solidFill>
                </a:rPr>
                <a:t>moduleC</a:t>
              </a:r>
              <a:endParaRPr kumimoji="1" lang="zh-CN" altLang="en-US" sz="1400" dirty="0">
                <a:solidFill>
                  <a:schemeClr val="tx1"/>
                </a:solidFill>
              </a:endParaRPr>
            </a:p>
          </p:txBody>
        </p:sp>
        <p:sp>
          <p:nvSpPr>
            <p:cNvPr id="13" name="矩形 42">
              <a:extLst>
                <a:ext uri="{FF2B5EF4-FFF2-40B4-BE49-F238E27FC236}">
                  <a16:creationId xmlns:a16="http://schemas.microsoft.com/office/drawing/2014/main" id="{FB064270-A87E-D34D-AAD7-73DA5DB9F39B}"/>
                </a:ext>
              </a:extLst>
            </p:cNvPr>
            <p:cNvSpPr/>
            <p:nvPr/>
          </p:nvSpPr>
          <p:spPr>
            <a:xfrm>
              <a:off x="8570069" y="3712488"/>
              <a:ext cx="1108955" cy="532248"/>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tx1"/>
                  </a:solidFill>
                </a:rPr>
                <a:t>moduleF</a:t>
              </a:r>
              <a:endParaRPr kumimoji="1" lang="zh-CN" altLang="en-US" sz="1400" dirty="0">
                <a:solidFill>
                  <a:schemeClr val="tx1"/>
                </a:solidFill>
              </a:endParaRPr>
            </a:p>
          </p:txBody>
        </p:sp>
        <p:sp>
          <p:nvSpPr>
            <p:cNvPr id="14" name="矩形 43">
              <a:extLst>
                <a:ext uri="{FF2B5EF4-FFF2-40B4-BE49-F238E27FC236}">
                  <a16:creationId xmlns:a16="http://schemas.microsoft.com/office/drawing/2014/main" id="{F0E9B072-8745-5B4E-AFA4-F0DF68495072}"/>
                </a:ext>
              </a:extLst>
            </p:cNvPr>
            <p:cNvSpPr/>
            <p:nvPr/>
          </p:nvSpPr>
          <p:spPr>
            <a:xfrm>
              <a:off x="7078070" y="4244736"/>
              <a:ext cx="1233015" cy="532248"/>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tx1"/>
                  </a:solidFill>
                </a:rPr>
                <a:t>moduleD</a:t>
              </a:r>
              <a:endParaRPr kumimoji="1" lang="zh-CN" altLang="en-US" sz="1400" dirty="0">
                <a:solidFill>
                  <a:schemeClr val="tx1"/>
                </a:solidFill>
              </a:endParaRPr>
            </a:p>
          </p:txBody>
        </p:sp>
        <p:sp>
          <p:nvSpPr>
            <p:cNvPr id="15" name="矩形 45">
              <a:extLst>
                <a:ext uri="{FF2B5EF4-FFF2-40B4-BE49-F238E27FC236}">
                  <a16:creationId xmlns:a16="http://schemas.microsoft.com/office/drawing/2014/main" id="{501F814B-BA57-A24B-9344-87118B1EF694}"/>
                </a:ext>
              </a:extLst>
            </p:cNvPr>
            <p:cNvSpPr/>
            <p:nvPr/>
          </p:nvSpPr>
          <p:spPr>
            <a:xfrm>
              <a:off x="7078070" y="4776984"/>
              <a:ext cx="1233015" cy="532248"/>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tx1"/>
                  </a:solidFill>
                </a:rPr>
                <a:t>moduleE</a:t>
              </a:r>
              <a:endParaRPr kumimoji="1" lang="zh-CN" altLang="en-US" sz="1400" dirty="0">
                <a:solidFill>
                  <a:schemeClr val="tx1"/>
                </a:solidFill>
              </a:endParaRPr>
            </a:p>
          </p:txBody>
        </p:sp>
        <p:cxnSp>
          <p:nvCxnSpPr>
            <p:cNvPr id="16" name="直线箭头连接符 28">
              <a:extLst>
                <a:ext uri="{FF2B5EF4-FFF2-40B4-BE49-F238E27FC236}">
                  <a16:creationId xmlns:a16="http://schemas.microsoft.com/office/drawing/2014/main" id="{28FC0F03-3A28-4A4C-A88A-4D484A040378}"/>
                </a:ext>
              </a:extLst>
            </p:cNvPr>
            <p:cNvCxnSpPr>
              <a:cxnSpLocks/>
              <a:stCxn id="5" idx="2"/>
              <a:endCxn id="10" idx="0"/>
            </p:cNvCxnSpPr>
            <p:nvPr/>
          </p:nvCxnSpPr>
          <p:spPr>
            <a:xfrm>
              <a:off x="6274342" y="2976664"/>
              <a:ext cx="7636" cy="7358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46">
              <a:extLst>
                <a:ext uri="{FF2B5EF4-FFF2-40B4-BE49-F238E27FC236}">
                  <a16:creationId xmlns:a16="http://schemas.microsoft.com/office/drawing/2014/main" id="{CA716D0E-43A0-DD4D-BB30-2FAA84515D8C}"/>
                </a:ext>
              </a:extLst>
            </p:cNvPr>
            <p:cNvCxnSpPr>
              <a:cxnSpLocks/>
              <a:stCxn id="6" idx="2"/>
              <a:endCxn id="12" idx="0"/>
            </p:cNvCxnSpPr>
            <p:nvPr/>
          </p:nvCxnSpPr>
          <p:spPr>
            <a:xfrm flipH="1">
              <a:off x="7694579" y="2976664"/>
              <a:ext cx="1" cy="7358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51">
              <a:extLst>
                <a:ext uri="{FF2B5EF4-FFF2-40B4-BE49-F238E27FC236}">
                  <a16:creationId xmlns:a16="http://schemas.microsoft.com/office/drawing/2014/main" id="{821F2D69-2157-5445-90E7-6037C2F9EA27}"/>
                </a:ext>
              </a:extLst>
            </p:cNvPr>
            <p:cNvCxnSpPr>
              <a:cxnSpLocks/>
              <a:stCxn id="7" idx="2"/>
              <a:endCxn id="13" idx="0"/>
            </p:cNvCxnSpPr>
            <p:nvPr/>
          </p:nvCxnSpPr>
          <p:spPr>
            <a:xfrm>
              <a:off x="9114819" y="2976664"/>
              <a:ext cx="9728" cy="7358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4612DE4D-C4D7-A34A-ADB2-64C0499BDDD1}"/>
              </a:ext>
            </a:extLst>
          </p:cNvPr>
          <p:cNvSpPr txBox="1"/>
          <p:nvPr/>
        </p:nvSpPr>
        <p:spPr>
          <a:xfrm>
            <a:off x="7794170" y="1558487"/>
            <a:ext cx="3211171" cy="400110"/>
          </a:xfrm>
          <a:prstGeom prst="rect">
            <a:avLst/>
          </a:prstGeom>
          <a:noFill/>
        </p:spPr>
        <p:txBody>
          <a:bodyPr wrap="square" rtlCol="0">
            <a:spAutoFit/>
          </a:bodyPr>
          <a:lstStyle/>
          <a:p>
            <a:r>
              <a:rPr lang="zh-CN" altLang="en-US" sz="2000" dirty="0"/>
              <a:t>配置文件：</a:t>
            </a:r>
            <a:r>
              <a:rPr lang="en-US" altLang="zh-CN" sz="2000" dirty="0" err="1"/>
              <a:t>modules.conf</a:t>
            </a:r>
            <a:endParaRPr kumimoji="1" lang="zh-CN" altLang="en-US" sz="2000" dirty="0"/>
          </a:p>
        </p:txBody>
      </p:sp>
      <p:sp>
        <p:nvSpPr>
          <p:cNvPr id="20" name="文本框 19">
            <a:extLst>
              <a:ext uri="{FF2B5EF4-FFF2-40B4-BE49-F238E27FC236}">
                <a16:creationId xmlns:a16="http://schemas.microsoft.com/office/drawing/2014/main" id="{FA299289-CDEA-6F47-8877-A0AB3241BE23}"/>
              </a:ext>
            </a:extLst>
          </p:cNvPr>
          <p:cNvSpPr txBox="1"/>
          <p:nvPr/>
        </p:nvSpPr>
        <p:spPr>
          <a:xfrm>
            <a:off x="495300" y="948913"/>
            <a:ext cx="1303562" cy="523220"/>
          </a:xfrm>
          <a:prstGeom prst="rect">
            <a:avLst/>
          </a:prstGeom>
          <a:noFill/>
        </p:spPr>
        <p:txBody>
          <a:bodyPr wrap="none" rtlCol="0">
            <a:spAutoFit/>
          </a:bodyPr>
          <a:lstStyle/>
          <a:p>
            <a:r>
              <a:rPr kumimoji="1" lang="en-US" altLang="zh-CN" sz="2800" dirty="0"/>
              <a:t>Phase:</a:t>
            </a:r>
            <a:endParaRPr kumimoji="1" lang="zh-CN" altLang="en-US" sz="2800" dirty="0"/>
          </a:p>
        </p:txBody>
      </p:sp>
      <p:sp>
        <p:nvSpPr>
          <p:cNvPr id="22" name="内容占位符 21">
            <a:extLst>
              <a:ext uri="{FF2B5EF4-FFF2-40B4-BE49-F238E27FC236}">
                <a16:creationId xmlns:a16="http://schemas.microsoft.com/office/drawing/2014/main" id="{C3976482-527D-894D-86A0-C48720831222}"/>
              </a:ext>
            </a:extLst>
          </p:cNvPr>
          <p:cNvSpPr>
            <a:spLocks noGrp="1"/>
          </p:cNvSpPr>
          <p:nvPr>
            <p:ph idx="1"/>
          </p:nvPr>
        </p:nvSpPr>
        <p:spPr/>
        <p:txBody>
          <a:bodyPr/>
          <a:lstStyle/>
          <a:p>
            <a:endParaRPr lang="zh-CN" altLang="en-US" dirty="0"/>
          </a:p>
        </p:txBody>
      </p:sp>
      <p:pic>
        <p:nvPicPr>
          <p:cNvPr id="23" name="图片 22">
            <a:extLst>
              <a:ext uri="{FF2B5EF4-FFF2-40B4-BE49-F238E27FC236}">
                <a16:creationId xmlns:a16="http://schemas.microsoft.com/office/drawing/2014/main" id="{B4454996-A9AB-1149-BA0B-272E0FC4E356}"/>
              </a:ext>
            </a:extLst>
          </p:cNvPr>
          <p:cNvPicPr>
            <a:picLocks noChangeAspect="1"/>
          </p:cNvPicPr>
          <p:nvPr/>
        </p:nvPicPr>
        <p:blipFill>
          <a:blip r:embed="rId3"/>
          <a:stretch>
            <a:fillRect/>
          </a:stretch>
        </p:blipFill>
        <p:spPr>
          <a:xfrm>
            <a:off x="7793178" y="2249278"/>
            <a:ext cx="4160190" cy="3242079"/>
          </a:xfrm>
          <a:prstGeom prst="rect">
            <a:avLst/>
          </a:prstGeom>
        </p:spPr>
      </p:pic>
    </p:spTree>
    <p:extLst>
      <p:ext uri="{BB962C8B-B14F-4D97-AF65-F5344CB8AC3E}">
        <p14:creationId xmlns:p14="http://schemas.microsoft.com/office/powerpoint/2010/main" val="4224531516"/>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0" y="-11530"/>
            <a:ext cx="10972800" cy="779930"/>
          </a:xfrm>
        </p:spPr>
        <p:txBody>
          <a:bodyPr/>
          <a:lstStyle/>
          <a:p>
            <a:r>
              <a:rPr kumimoji="1" lang="en-US" altLang="zh-CN" dirty="0"/>
              <a:t>Remix</a:t>
            </a:r>
            <a:r>
              <a:rPr kumimoji="1" lang="zh-CN" altLang="en-US" dirty="0"/>
              <a:t>框架</a:t>
            </a:r>
          </a:p>
        </p:txBody>
      </p:sp>
      <p:sp>
        <p:nvSpPr>
          <p:cNvPr id="3" name="AutoShape 4">
            <a:extLst>
              <a:ext uri="{FF2B5EF4-FFF2-40B4-BE49-F238E27FC236}">
                <a16:creationId xmlns:a16="http://schemas.microsoft.com/office/drawing/2014/main" id="{2A3F10A6-E702-FA46-A61A-698E3BCF81A2}"/>
              </a:ext>
            </a:extLst>
          </p:cNvPr>
          <p:cNvSpPr>
            <a:spLocks noChangeAspect="1" noChangeArrowheads="1"/>
          </p:cNvSpPr>
          <p:nvPr/>
        </p:nvSpPr>
        <p:spPr bwMode="auto">
          <a:xfrm>
            <a:off x="2425700" y="3276600"/>
            <a:ext cx="3822700" cy="3822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5D35B484-3AD5-5646-ADA7-7065F8F5B731}"/>
              </a:ext>
            </a:extLst>
          </p:cNvPr>
          <p:cNvPicPr>
            <a:picLocks noChangeAspect="1"/>
          </p:cNvPicPr>
          <p:nvPr/>
        </p:nvPicPr>
        <p:blipFill>
          <a:blip r:embed="rId3"/>
          <a:stretch>
            <a:fillRect/>
          </a:stretch>
        </p:blipFill>
        <p:spPr>
          <a:xfrm>
            <a:off x="495300" y="1193799"/>
            <a:ext cx="6019800" cy="5021255"/>
          </a:xfrm>
          <a:prstGeom prst="rect">
            <a:avLst/>
          </a:prstGeom>
        </p:spPr>
      </p:pic>
      <p:pic>
        <p:nvPicPr>
          <p:cNvPr id="16" name="图片 15">
            <a:extLst>
              <a:ext uri="{FF2B5EF4-FFF2-40B4-BE49-F238E27FC236}">
                <a16:creationId xmlns:a16="http://schemas.microsoft.com/office/drawing/2014/main" id="{FBED2311-BEC7-9A43-9CF8-27F09FD1E01D}"/>
              </a:ext>
            </a:extLst>
          </p:cNvPr>
          <p:cNvPicPr>
            <a:picLocks noChangeAspect="1"/>
          </p:cNvPicPr>
          <p:nvPr/>
        </p:nvPicPr>
        <p:blipFill>
          <a:blip r:embed="rId4"/>
          <a:stretch>
            <a:fillRect/>
          </a:stretch>
        </p:blipFill>
        <p:spPr>
          <a:xfrm>
            <a:off x="7442200" y="533400"/>
            <a:ext cx="2870200" cy="5486400"/>
          </a:xfrm>
          <a:prstGeom prst="rect">
            <a:avLst/>
          </a:prstGeom>
        </p:spPr>
      </p:pic>
      <p:sp>
        <p:nvSpPr>
          <p:cNvPr id="17" name="文本框 16">
            <a:extLst>
              <a:ext uri="{FF2B5EF4-FFF2-40B4-BE49-F238E27FC236}">
                <a16:creationId xmlns:a16="http://schemas.microsoft.com/office/drawing/2014/main" id="{D16786B6-F159-D24B-8BD5-CF18DF1EBF58}"/>
              </a:ext>
            </a:extLst>
          </p:cNvPr>
          <p:cNvSpPr txBox="1"/>
          <p:nvPr/>
        </p:nvSpPr>
        <p:spPr>
          <a:xfrm>
            <a:off x="495300" y="948913"/>
            <a:ext cx="1465466" cy="523220"/>
          </a:xfrm>
          <a:prstGeom prst="rect">
            <a:avLst/>
          </a:prstGeom>
          <a:noFill/>
        </p:spPr>
        <p:txBody>
          <a:bodyPr wrap="none" rtlCol="0">
            <a:spAutoFit/>
          </a:bodyPr>
          <a:lstStyle/>
          <a:p>
            <a:r>
              <a:rPr kumimoji="1" lang="en-US" altLang="zh-CN" sz="2800" dirty="0"/>
              <a:t>Module:</a:t>
            </a:r>
            <a:endParaRPr kumimoji="1" lang="zh-CN" altLang="en-US" sz="2800" dirty="0"/>
          </a:p>
        </p:txBody>
      </p:sp>
    </p:spTree>
    <p:extLst>
      <p:ext uri="{BB962C8B-B14F-4D97-AF65-F5344CB8AC3E}">
        <p14:creationId xmlns:p14="http://schemas.microsoft.com/office/powerpoint/2010/main" val="1741915653"/>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2167012648"/>
              </p:ext>
            </p:extLst>
          </p:nvPr>
        </p:nvGraphicFramePr>
        <p:xfrm>
          <a:off x="1981200" y="1554276"/>
          <a:ext cx="6806540" cy="4229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209864"/>
      </p:ext>
    </p:extLst>
  </p:cSld>
  <p:clrMapOvr>
    <a:masterClrMapping/>
  </p:clrMapOvr>
  <p:transition>
    <p:wipe dir="d"/>
  </p:transition>
</p:sld>
</file>

<file path=ppt/theme/theme1.xml><?xml version="1.0" encoding="utf-8"?>
<a:theme xmlns:a="http://schemas.openxmlformats.org/drawingml/2006/main" name="IMAS串讲">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ctr" defTabSz="914400" rtl="0" eaLnBrk="1" fontAlgn="base" latinLnBrk="0" hangingPunct="1">
          <a:lnSpc>
            <a:spcPct val="100000"/>
          </a:lnSpc>
          <a:spcBef>
            <a:spcPct val="0"/>
          </a:spcBef>
          <a:spcAft>
            <a:spcPct val="0"/>
          </a:spcAft>
          <a:buClr>
            <a:srgbClr val="2318DE"/>
          </a:buClr>
          <a:buSzPct val="100000"/>
          <a:buFontTx/>
          <a:buNone/>
          <a:tabLst/>
          <a:defRPr kumimoji="0" lang="zh-CN" altLang="en-US" sz="14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ctr" defTabSz="914400" rtl="0" eaLnBrk="1" fontAlgn="base" latinLnBrk="0" hangingPunct="1">
          <a:lnSpc>
            <a:spcPct val="100000"/>
          </a:lnSpc>
          <a:spcBef>
            <a:spcPct val="0"/>
          </a:spcBef>
          <a:spcAft>
            <a:spcPct val="0"/>
          </a:spcAft>
          <a:buClr>
            <a:srgbClr val="2318DE"/>
          </a:buClr>
          <a:buSzPct val="100000"/>
          <a:buFontTx/>
          <a:buNone/>
          <a:tabLst/>
          <a:defRPr kumimoji="0" lang="zh-CN" altLang="en-US" sz="14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Baidu_PPT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idu_PPT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idu_PPT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idu_PPT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idu_PPT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idu_PPT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idu_PPT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idu_PPT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idu_PPT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idu_PPT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idu_PPT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idu_PPT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160059</TotalTime>
  <Words>17088</Words>
  <Application>Microsoft Macintosh PowerPoint</Application>
  <PresentationFormat>宽屏</PresentationFormat>
  <Paragraphs>1601</Paragraphs>
  <Slides>47</Slides>
  <Notes>47</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47</vt:i4>
      </vt:variant>
    </vt:vector>
  </HeadingPairs>
  <TitlesOfParts>
    <vt:vector size="61" baseType="lpstr">
      <vt:lpstr>SimHei</vt:lpstr>
      <vt:lpstr>SimSun</vt:lpstr>
      <vt:lpstr>微软雅黑</vt:lpstr>
      <vt:lpstr>微软雅黑</vt:lpstr>
      <vt:lpstr>Arial Unicode MS</vt:lpstr>
      <vt:lpstr>Arial</vt:lpstr>
      <vt:lpstr>Arial Black</vt:lpstr>
      <vt:lpstr>Calibri</vt:lpstr>
      <vt:lpstr>Cambria Math</vt:lpstr>
      <vt:lpstr>Helvetica Neue</vt:lpstr>
      <vt:lpstr>Times New Roman</vt:lpstr>
      <vt:lpstr>Verdana</vt:lpstr>
      <vt:lpstr>Wingdings</vt:lpstr>
      <vt:lpstr>IMAS串讲</vt:lpstr>
      <vt:lpstr>PowerPoint 演示文稿</vt:lpstr>
      <vt:lpstr>目录</vt:lpstr>
      <vt:lpstr>目录</vt:lpstr>
      <vt:lpstr>原生广告检索系统架构</vt:lpstr>
      <vt:lpstr>目录</vt:lpstr>
      <vt:lpstr>Remix框架</vt:lpstr>
      <vt:lpstr>Remix框架</vt:lpstr>
      <vt:lpstr>Remix框架</vt:lpstr>
      <vt:lpstr>目录</vt:lpstr>
      <vt:lpstr>Feedas模块</vt:lpstr>
      <vt:lpstr>初始化-DataManagerModule</vt:lpstr>
      <vt:lpstr>解析请求-ReqPM</vt:lpstr>
      <vt:lpstr>用户信息获取-UmsPM</vt:lpstr>
      <vt:lpstr>用户信息获取-UasPM</vt:lpstr>
      <vt:lpstr>用户信息获取-IntentServicePM</vt:lpstr>
      <vt:lpstr>用户信息获取-UserCenterPM</vt:lpstr>
      <vt:lpstr>用户信息获取-UpinPM</vt:lpstr>
      <vt:lpstr>触发准备-GoldengatePM</vt:lpstr>
      <vt:lpstr>触发准备-UserEmbeddingPM</vt:lpstr>
      <vt:lpstr>触发准备-RedisPM</vt:lpstr>
      <vt:lpstr>触发准备-XboxcenterPM</vt:lpstr>
      <vt:lpstr>基础检索-FeedProxyPM</vt:lpstr>
      <vt:lpstr>基础检索-RtaBsPM</vt:lpstr>
      <vt:lpstr>物料优选-AdrestPM</vt:lpstr>
      <vt:lpstr>物料优选</vt:lpstr>
      <vt:lpstr>机制策略-StrategyPM</vt:lpstr>
      <vt:lpstr>后处理&amp;结果返回</vt:lpstr>
      <vt:lpstr>目录</vt:lpstr>
      <vt:lpstr>概览</vt:lpstr>
      <vt:lpstr>机制策略-admit</vt:lpstr>
      <vt:lpstr>机制策略-data_prepare</vt:lpstr>
      <vt:lpstr>机制策略-data_prepare</vt:lpstr>
      <vt:lpstr>机制策略-prepare</vt:lpstr>
      <vt:lpstr>机制策略-transfer_ratio</vt:lpstr>
      <vt:lpstr>机制策略-smart_bid</vt:lpstr>
      <vt:lpstr>机制策略-user_smart_bid &amp; ocpc_bid</vt:lpstr>
      <vt:lpstr>机制策略-ocpc_deep_obid_pk</vt:lpstr>
      <vt:lpstr>机制策略-filter</vt:lpstr>
      <vt:lpstr>机制策略-filter</vt:lpstr>
      <vt:lpstr>机制策略-budget_control &amp; dedup</vt:lpstr>
      <vt:lpstr>机制策略-price</vt:lpstr>
      <vt:lpstr>机制策略-ubmq_revise</vt:lpstr>
      <vt:lpstr>机制策略-ubmq_revise</vt:lpstr>
      <vt:lpstr>机制策略-ubmq_revise</vt:lpstr>
      <vt:lpstr>机制策略-ubmq_revise</vt:lpstr>
      <vt:lpstr>机制策略-truncate</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Bian,Feifei</dc:creator>
  <cp:lastModifiedBy>rhxvwitt</cp:lastModifiedBy>
  <cp:revision>2302</cp:revision>
  <cp:lastPrinted>2019-01-10T12:40:23Z</cp:lastPrinted>
  <dcterms:created xsi:type="dcterms:W3CDTF">2016-12-27T03:48:35Z</dcterms:created>
  <dcterms:modified xsi:type="dcterms:W3CDTF">2021-04-09T06:44:59Z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4eed1396-652e-48af-a096-58850838b021-2">
    <vt:lpwstr>9df9cf13ba07324c6039ae4e8c13ae94</vt:lpwstr>
  </property>
</Properties>
</file>