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7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82" r:id="rId12"/>
    <p:sldId id="284" r:id="rId13"/>
    <p:sldId id="285" r:id="rId14"/>
    <p:sldId id="266" r:id="rId15"/>
    <p:sldId id="290" r:id="rId16"/>
    <p:sldId id="287" r:id="rId17"/>
    <p:sldId id="269" r:id="rId18"/>
    <p:sldId id="292" r:id="rId19"/>
    <p:sldId id="291" r:id="rId20"/>
    <p:sldId id="305" r:id="rId21"/>
    <p:sldId id="306" r:id="rId22"/>
    <p:sldId id="295" r:id="rId23"/>
    <p:sldId id="293" r:id="rId24"/>
    <p:sldId id="296" r:id="rId25"/>
    <p:sldId id="297" r:id="rId26"/>
    <p:sldId id="270" r:id="rId27"/>
    <p:sldId id="267" r:id="rId28"/>
    <p:sldId id="271" r:id="rId29"/>
    <p:sldId id="298" r:id="rId30"/>
    <p:sldId id="299" r:id="rId31"/>
    <p:sldId id="300" r:id="rId32"/>
    <p:sldId id="303" r:id="rId33"/>
    <p:sldId id="304" r:id="rId34"/>
    <p:sldId id="301" r:id="rId35"/>
    <p:sldId id="281" r:id="rId3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10" d="100"/>
          <a:sy n="110" d="100"/>
        </p:scale>
        <p:origin x="-2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希望能通过金门来提供这一重要的服务。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919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2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值得一提的是，以这种框架所开发的金门，各分支变量和挖掘算法耦合度低，互不相关，提升空间比较大。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892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134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863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71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107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602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44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28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28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7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23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24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28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这里以</a:t>
            </a:r>
            <a:r>
              <a:rPr kumimoji="1" lang="en-US" altLang="zh-CN" dirty="0" err="1" smtClean="0"/>
              <a:t>Feedas</a:t>
            </a:r>
            <a:r>
              <a:rPr kumimoji="1" lang="zh-CN" altLang="en-US" dirty="0" smtClean="0"/>
              <a:t>为例。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80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7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Golden gate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原生商业推广部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zh-CN" altLang="en-US" dirty="0" smtClean="0"/>
              <a:t>罗邦柳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9544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输入格式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98" y="817056"/>
            <a:ext cx="9594376" cy="56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9544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输出格式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85" y="1789709"/>
            <a:ext cx="7023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95444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整体设计和调度框架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84" y="1581798"/>
            <a:ext cx="6527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组件化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97" y="5205680"/>
            <a:ext cx="6743700" cy="121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97" y="1154498"/>
            <a:ext cx="7924800" cy="193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97" y="3316102"/>
            <a:ext cx="7099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数据流处理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组件化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2" y="1154498"/>
            <a:ext cx="4851400" cy="515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888" y="2540000"/>
            <a:ext cx="4191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数据流处理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026286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840191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173372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01173" y="3023420"/>
            <a:ext cx="3425435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01173" y="2160897"/>
            <a:ext cx="2454029" cy="996682"/>
            <a:chOff x="886691" y="1746008"/>
            <a:chExt cx="2454029" cy="996682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提取，展平数据，专成平台自定义数据。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Input_extract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256485" y="2154999"/>
            <a:ext cx="2454029" cy="996682"/>
            <a:chOff x="886691" y="1746008"/>
            <a:chExt cx="2454029" cy="996682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调用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挖掘子框架，生成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候选队列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Query_mining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710514" y="2172134"/>
            <a:ext cx="2454029" cy="996682"/>
            <a:chOff x="886691" y="1746008"/>
            <a:chExt cx="2454029" cy="996682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调用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策略子框架，对候选队列进行一系列策略处理。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Query_strategy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8294220" y="2216040"/>
            <a:ext cx="2454029" cy="756616"/>
            <a:chOff x="886691" y="1746008"/>
            <a:chExt cx="2454029" cy="756616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将处理后的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及处理信息返回。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n-ea"/>
                </a:rPr>
                <a:t>Output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7808" y="1071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数据流过程总览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1826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Input_extract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551" y="1567157"/>
            <a:ext cx="980899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Input_extract</a:t>
            </a:r>
            <a:r>
              <a:rPr kumimoji="1" lang="zh-CN" altLang="en-US" dirty="0" smtClean="0"/>
              <a:t>初始化，根据</a:t>
            </a:r>
            <a:r>
              <a:rPr kumimoji="1" lang="en-US" altLang="zh-CN" dirty="0" err="1" smtClean="0"/>
              <a:t>query_mining.conf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的配置，读取</a:t>
            </a:r>
            <a:r>
              <a:rPr kumimoji="1" lang="en-US" altLang="zh-CN" dirty="0" err="1" smtClean="0"/>
              <a:t>key_type</a:t>
            </a:r>
            <a:r>
              <a:rPr kumimoji="1" lang="zh-CN" altLang="en-US" dirty="0" smtClean="0"/>
              <a:t>并调用对应函数，将上游信息展平，抽象成统一的</a:t>
            </a:r>
            <a:r>
              <a:rPr kumimoji="1" lang="en-US" altLang="zh-CN" dirty="0" smtClean="0"/>
              <a:t>key-value/value-list</a:t>
            </a:r>
            <a:r>
              <a:rPr kumimoji="1" lang="zh-CN" altLang="en-US" dirty="0" smtClean="0"/>
              <a:t>字段。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解析的字段存储在</a:t>
            </a:r>
            <a:r>
              <a:rPr kumimoji="1" lang="en-US" altLang="zh-CN" dirty="0" err="1" smtClean="0"/>
              <a:t>QueryMiningData</a:t>
            </a:r>
            <a:r>
              <a:rPr kumimoji="1" lang="zh-CN" altLang="en-US" dirty="0" smtClean="0"/>
              <a:t>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321484"/>
            <a:ext cx="3543300" cy="2692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233" y="3232584"/>
            <a:ext cx="405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264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Query_mining_data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709" y="1176559"/>
            <a:ext cx="98089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 message </a:t>
            </a:r>
            <a:r>
              <a:rPr kumimoji="1" lang="en-US" altLang="zh-CN" sz="1000" dirty="0" err="1"/>
              <a:t>QueryMiningData</a:t>
            </a:r>
            <a:r>
              <a:rPr kumimoji="1" lang="en-US" altLang="zh-CN" sz="1000" dirty="0"/>
              <a:t> {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baiduid</a:t>
            </a:r>
            <a:r>
              <a:rPr kumimoji="1" lang="en-US" altLang="zh-CN" sz="1000" dirty="0"/>
              <a:t> = 1;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cuid</a:t>
            </a:r>
            <a:r>
              <a:rPr kumimoji="1" lang="en-US" altLang="zh-CN" sz="1000" dirty="0"/>
              <a:t> = 2;</a:t>
            </a:r>
          </a:p>
          <a:p>
            <a:r>
              <a:rPr kumimoji="1" lang="en-US" altLang="zh-CN" sz="1000" dirty="0"/>
              <a:t>    repeated bytes passport = 3;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original_query</a:t>
            </a:r>
            <a:r>
              <a:rPr kumimoji="1" lang="en-US" altLang="zh-CN" sz="1000" dirty="0"/>
              <a:t> = 4;</a:t>
            </a:r>
          </a:p>
          <a:p>
            <a:r>
              <a:rPr kumimoji="1" lang="en-US" altLang="zh-CN" sz="1000" dirty="0"/>
              <a:t>    repeated bytes title = 5;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tieba_title</a:t>
            </a:r>
            <a:r>
              <a:rPr kumimoji="1" lang="en-US" altLang="zh-CN" sz="1000" dirty="0"/>
              <a:t> = 6;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content_title</a:t>
            </a:r>
            <a:r>
              <a:rPr kumimoji="1" lang="en-US" altLang="zh-CN" sz="1000" dirty="0"/>
              <a:t> = 7;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history_query_upin_wise_info</a:t>
            </a:r>
            <a:r>
              <a:rPr kumimoji="1" lang="en-US" altLang="zh-CN" sz="1000" dirty="0"/>
              <a:t> = 8;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udwid</a:t>
            </a:r>
            <a:r>
              <a:rPr kumimoji="1" lang="en-US" altLang="zh-CN" sz="1000" dirty="0"/>
              <a:t> = 9;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    // </a:t>
            </a:r>
            <a:r>
              <a:rPr kumimoji="1" lang="en-US" altLang="zh-CN" sz="1000" dirty="0" err="1"/>
              <a:t>upin</a:t>
            </a:r>
            <a:endParaRPr kumimoji="1" lang="en-US" altLang="zh-CN" sz="1000" dirty="0"/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upin_fcr_ss_info</a:t>
            </a:r>
            <a:r>
              <a:rPr kumimoji="1" lang="en-US" altLang="zh-CN" sz="1000" dirty="0"/>
              <a:t> = 100;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upin_intent_query</a:t>
            </a:r>
            <a:r>
              <a:rPr kumimoji="1" lang="en-US" altLang="zh-CN" sz="1000" dirty="0"/>
              <a:t> = 102;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upin_profile_query</a:t>
            </a:r>
            <a:r>
              <a:rPr kumimoji="1" lang="en-US" altLang="zh-CN" sz="1000" dirty="0"/>
              <a:t> = 103;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upin_sequence_word</a:t>
            </a:r>
            <a:r>
              <a:rPr kumimoji="1" lang="en-US" altLang="zh-CN" sz="1000" dirty="0"/>
              <a:t> = 104;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upin_id_mapping_baiduid</a:t>
            </a:r>
            <a:r>
              <a:rPr kumimoji="1" lang="en-US" altLang="zh-CN" sz="1000" dirty="0"/>
              <a:t> = 105;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upin_id_mapping_cuid</a:t>
            </a:r>
            <a:r>
              <a:rPr kumimoji="1" lang="en-US" altLang="zh-CN" sz="1000" dirty="0"/>
              <a:t> = 106;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feed_session</a:t>
            </a:r>
            <a:r>
              <a:rPr kumimoji="1" lang="en-US" altLang="zh-CN" sz="1000" dirty="0"/>
              <a:t> = 107;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upin_app_list</a:t>
            </a:r>
            <a:r>
              <a:rPr kumimoji="1" lang="en-US" altLang="zh-CN" sz="1000" dirty="0"/>
              <a:t> = 108;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upin_fcr_gs_wise_ss_info</a:t>
            </a:r>
            <a:r>
              <a:rPr kumimoji="1" lang="en-US" altLang="zh-CN" sz="1000" dirty="0"/>
              <a:t> = 109;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upin_fcr_gs_pc_ss_info</a:t>
            </a:r>
            <a:r>
              <a:rPr kumimoji="1" lang="en-US" altLang="zh-CN" sz="1000" dirty="0"/>
              <a:t> = 110;</a:t>
            </a:r>
          </a:p>
          <a:p>
            <a:r>
              <a:rPr kumimoji="1" lang="en-US" altLang="zh-CN" sz="1000" dirty="0"/>
              <a:t>    optional uint32 </a:t>
            </a:r>
            <a:r>
              <a:rPr kumimoji="1" lang="en-US" altLang="zh-CN" sz="1000" dirty="0" err="1"/>
              <a:t>new_age_id</a:t>
            </a:r>
            <a:r>
              <a:rPr kumimoji="1" lang="en-US" altLang="zh-CN" sz="1000" dirty="0"/>
              <a:t> = 111  [default = 0];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    // </a:t>
            </a:r>
            <a:r>
              <a:rPr kumimoji="1" lang="en-US" altLang="zh-CN" sz="1000" dirty="0" err="1"/>
              <a:t>kaiwu</a:t>
            </a:r>
            <a:endParaRPr kumimoji="1" lang="en-US" altLang="zh-CN" sz="1000" dirty="0"/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kaiwu_partial_query</a:t>
            </a:r>
            <a:r>
              <a:rPr kumimoji="1" lang="en-US" altLang="zh-CN" sz="1000" dirty="0"/>
              <a:t> = 200;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kaiwu_qp_intent</a:t>
            </a:r>
            <a:r>
              <a:rPr kumimoji="1" lang="en-US" altLang="zh-CN" sz="1000" dirty="0"/>
              <a:t> = 201;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kaiwu_query</a:t>
            </a:r>
            <a:r>
              <a:rPr kumimoji="1" lang="en-US" altLang="zh-CN" sz="1000" dirty="0"/>
              <a:t> = 202;</a:t>
            </a:r>
          </a:p>
          <a:p>
            <a:r>
              <a:rPr kumimoji="1" lang="en-US" altLang="zh-CN" sz="1000" dirty="0"/>
              <a:t>    </a:t>
            </a:r>
          </a:p>
          <a:p>
            <a:r>
              <a:rPr kumimoji="1" lang="en-US" altLang="zh-CN" sz="1000" dirty="0"/>
              <a:t>    // from </a:t>
            </a:r>
            <a:r>
              <a:rPr kumimoji="1" lang="en-US" altLang="zh-CN" sz="1000" dirty="0" err="1"/>
              <a:t>upin</a:t>
            </a:r>
            <a:r>
              <a:rPr kumimoji="1" lang="en-US" altLang="zh-CN" sz="1000" dirty="0"/>
              <a:t>/</a:t>
            </a:r>
            <a:r>
              <a:rPr kumimoji="1" lang="en-US" altLang="zh-CN" sz="1000" dirty="0" err="1"/>
              <a:t>kaiwu</a:t>
            </a:r>
            <a:r>
              <a:rPr kumimoji="1" lang="en-US" altLang="zh-CN" sz="1000" dirty="0"/>
              <a:t> both</a:t>
            </a:r>
          </a:p>
          <a:p>
            <a:r>
              <a:rPr kumimoji="1" lang="en-US" altLang="zh-CN" sz="1000" dirty="0"/>
              <a:t>    repeated bytes </a:t>
            </a:r>
            <a:r>
              <a:rPr kumimoji="1" lang="en-US" altLang="zh-CN" sz="1000" dirty="0" err="1"/>
              <a:t>upin_sequence_words</a:t>
            </a:r>
            <a:r>
              <a:rPr kumimoji="1" lang="en-US" altLang="zh-CN" sz="1000" dirty="0"/>
              <a:t> = 300;</a:t>
            </a:r>
          </a:p>
          <a:p>
            <a:r>
              <a:rPr kumimoji="1" lang="en-US" altLang="zh-CN" sz="1000" dirty="0"/>
              <a:t>};</a:t>
            </a:r>
            <a:endParaRPr kumimoji="1"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1995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190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Query_mining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551" y="1567157"/>
            <a:ext cx="980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Query_mining</a:t>
            </a:r>
            <a:r>
              <a:rPr kumimoji="1" lang="zh-CN" altLang="en-US" dirty="0" smtClean="0"/>
              <a:t>阶段，</a:t>
            </a:r>
            <a:r>
              <a:rPr kumimoji="1" lang="zh-CN" altLang="en-US" dirty="0"/>
              <a:t>按照</a:t>
            </a:r>
            <a:r>
              <a:rPr kumimoji="1" lang="en-US" altLang="zh-CN" dirty="0" err="1"/>
              <a:t>query_mining.conf</a:t>
            </a:r>
            <a:r>
              <a:rPr kumimoji="1" lang="zh-CN" altLang="en-US" dirty="0" smtClean="0"/>
              <a:t>中的配置依次调用方法对</a:t>
            </a:r>
            <a:r>
              <a:rPr kumimoji="1" lang="en-US" altLang="zh-CN" dirty="0" err="1" smtClean="0"/>
              <a:t>QueryMiningData</a:t>
            </a:r>
            <a:r>
              <a:rPr kumimoji="1" lang="zh-CN" altLang="en-US" dirty="0" smtClean="0"/>
              <a:t>中的数据进行抽取。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通过配置，以</a:t>
            </a:r>
            <a:r>
              <a:rPr kumimoji="1" lang="en-US" altLang="zh-CN" dirty="0" err="1" smtClean="0"/>
              <a:t>plugin_name</a:t>
            </a:r>
            <a:r>
              <a:rPr kumimoji="1" lang="zh-CN" altLang="en-US" dirty="0" smtClean="0"/>
              <a:t>的值为依据，调用各策略分支的抽取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方法，存入</a:t>
            </a:r>
            <a:r>
              <a:rPr kumimoji="1" lang="en-US" altLang="zh-CN" dirty="0" err="1" smtClean="0"/>
              <a:t>query_list</a:t>
            </a:r>
            <a:r>
              <a:rPr kumimoji="1" lang="zh-CN" altLang="en-US" dirty="0" smtClean="0"/>
              <a:t>队列。</a:t>
            </a:r>
            <a:endParaRPr kumimoji="1"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58" y="3674998"/>
            <a:ext cx="4254500" cy="2654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1" y="3636898"/>
            <a:ext cx="3543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633590"/>
            <a:ext cx="3819097" cy="362708"/>
          </a:xfrm>
        </p:spPr>
        <p:txBody>
          <a:bodyPr/>
          <a:lstStyle/>
          <a:p>
            <a:r>
              <a:rPr kumimoji="1" lang="zh-CN" altLang="en-US" dirty="0" smtClean="0"/>
              <a:t>金门背景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398063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578187"/>
            <a:ext cx="3819097" cy="362708"/>
          </a:xfrm>
        </p:spPr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342660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3529711"/>
            <a:ext cx="3819097" cy="362708"/>
          </a:xfrm>
        </p:spPr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3294184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32030" y="4474308"/>
            <a:ext cx="3819097" cy="362708"/>
          </a:xfrm>
        </p:spPr>
        <p:txBody>
          <a:bodyPr/>
          <a:lstStyle/>
          <a:p>
            <a:r>
              <a:rPr kumimoji="1" lang="zh-CN" altLang="en-US" dirty="0" smtClean="0"/>
              <a:t>举个例子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5800714" y="423878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152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Query_info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709" y="1176559"/>
            <a:ext cx="980899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struct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query_info_t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std</a:t>
            </a:r>
            <a:r>
              <a:rPr kumimoji="1" lang="en-US" altLang="zh-CN" dirty="0"/>
              <a:t>::string query;</a:t>
            </a:r>
          </a:p>
          <a:p>
            <a:r>
              <a:rPr kumimoji="1" lang="en-US" altLang="zh-CN" dirty="0"/>
              <a:t>    uint32_t branch;</a:t>
            </a:r>
          </a:p>
          <a:p>
            <a:r>
              <a:rPr kumimoji="1" lang="en-US" altLang="zh-CN" dirty="0"/>
              <a:t>    uint32_t rank;</a:t>
            </a:r>
          </a:p>
          <a:p>
            <a:r>
              <a:rPr kumimoji="1" lang="en-US" altLang="zh-CN" dirty="0"/>
              <a:t>    double weight;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double </a:t>
            </a:r>
            <a:r>
              <a:rPr kumimoji="1" lang="en-US" altLang="zh-CN" dirty="0" err="1"/>
              <a:t>cpm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trade_id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double </a:t>
            </a:r>
            <a:r>
              <a:rPr kumimoji="1" lang="en-US" altLang="zh-CN" dirty="0" err="1"/>
              <a:t>intentq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double </a:t>
            </a:r>
            <a:r>
              <a:rPr kumimoji="1" lang="en-US" altLang="zh-CN" dirty="0" err="1"/>
              <a:t>epvq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double score;</a:t>
            </a:r>
          </a:p>
          <a:p>
            <a:r>
              <a:rPr kumimoji="1" lang="en-US" altLang="zh-CN" dirty="0"/>
              <a:t>    uint32_t </a:t>
            </a:r>
            <a:r>
              <a:rPr kumimoji="1" lang="en-US" altLang="zh-CN" dirty="0" err="1"/>
              <a:t>pv</a:t>
            </a:r>
            <a:r>
              <a:rPr kumimoji="1" lang="en-US" altLang="zh-CN" dirty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uint32_t </a:t>
            </a:r>
            <a:r>
              <a:rPr kumimoji="1" lang="en-US" altLang="zh-CN" dirty="0" err="1"/>
              <a:t>lukw_tar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WordType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lukw_type</a:t>
            </a:r>
            <a:r>
              <a:rPr kumimoji="1" lang="en-US" altLang="zh-CN" dirty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std</a:t>
            </a:r>
            <a:r>
              <a:rPr kumimoji="1" lang="en-US" altLang="zh-CN" dirty="0"/>
              <a:t>::string </a:t>
            </a:r>
            <a:r>
              <a:rPr kumimoji="1" lang="en-US" altLang="zh-CN" dirty="0" err="1"/>
              <a:t>user_data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std</a:t>
            </a:r>
            <a:r>
              <a:rPr kumimoji="1" lang="en-US" altLang="zh-CN" dirty="0"/>
              <a:t>::set&lt;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char_set</a:t>
            </a:r>
            <a:r>
              <a:rPr kumimoji="1" lang="en-US" altLang="zh-CN" dirty="0" smtClean="0"/>
              <a:t>;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计算字符串</a:t>
            </a:r>
            <a:r>
              <a:rPr kumimoji="1" lang="zh-CN" altLang="en-US" dirty="0" smtClean="0"/>
              <a:t>相似度</a:t>
            </a:r>
          </a:p>
          <a:p>
            <a:r>
              <a:rPr kumimoji="1" lang="en-US" altLang="zh-CN"/>
              <a:t>}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58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420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Input_extract&amp;query_mining</a:t>
            </a:r>
            <a:r>
              <a:rPr kumimoji="1" lang="zh-CN" altLang="en-US" sz="2000" dirty="0" smtClean="0"/>
              <a:t>耗时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75551" y="1649084"/>
            <a:ext cx="980899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Input_extract</a:t>
            </a:r>
            <a:r>
              <a:rPr kumimoji="1" lang="zh-CN" altLang="en-US" dirty="0" smtClean="0"/>
              <a:t>中串行执行</a:t>
            </a:r>
            <a:r>
              <a:rPr kumimoji="1" lang="en-US" altLang="zh-CN" dirty="0" err="1" smtClean="0"/>
              <a:t>key_type</a:t>
            </a:r>
            <a:r>
              <a:rPr kumimoji="1" lang="zh-CN" altLang="en-US" dirty="0" smtClean="0"/>
              <a:t>解析赋值。耗时为所有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下的</a:t>
            </a:r>
            <a:r>
              <a:rPr kumimoji="1" lang="en-US" altLang="zh-CN" dirty="0" err="1" smtClean="0"/>
              <a:t>key_type</a:t>
            </a:r>
            <a:r>
              <a:rPr kumimoji="1" lang="zh-CN" altLang="en-US" dirty="0" smtClean="0"/>
              <a:t>解析时间之和。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Query_mining</a:t>
            </a:r>
            <a:r>
              <a:rPr kumimoji="1" lang="zh-CN" altLang="en-US" dirty="0" smtClean="0"/>
              <a:t>中对所用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进行串行挖掘，先并行请求</a:t>
            </a:r>
            <a:r>
              <a:rPr kumimoji="1" lang="en-US" altLang="zh-CN" dirty="0" err="1" smtClean="0"/>
              <a:t>xbox</a:t>
            </a:r>
            <a:r>
              <a:rPr kumimoji="1" lang="zh-CN" altLang="en-US" dirty="0" smtClean="0"/>
              <a:t>，再依次挖掘其他的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耗时为所有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下的挖掘时间之和。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4247002"/>
            <a:ext cx="12192000" cy="26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207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Query_strategy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629452" y="6424880"/>
            <a:ext cx="11086321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551" y="1567157"/>
            <a:ext cx="980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Query_strategy</a:t>
            </a:r>
            <a:r>
              <a:rPr kumimoji="1" lang="zh-CN" altLang="en-US" dirty="0" smtClean="0"/>
              <a:t>阶段</a:t>
            </a:r>
            <a:r>
              <a:rPr kumimoji="1" lang="zh-CN" altLang="en-US" dirty="0"/>
              <a:t>，按照</a:t>
            </a:r>
            <a:r>
              <a:rPr kumimoji="1" lang="en-US" altLang="zh-CN" dirty="0" err="1" smtClean="0"/>
              <a:t>query_strategy.conf</a:t>
            </a:r>
            <a:r>
              <a:rPr kumimoji="1" lang="zh-CN" altLang="en-US" dirty="0" smtClean="0"/>
              <a:t>中的配置依次调用方法对</a:t>
            </a:r>
            <a:r>
              <a:rPr kumimoji="1" lang="x-none" altLang="zh-CN" dirty="0" smtClean="0"/>
              <a:t>query_list</a:t>
            </a:r>
            <a:r>
              <a:rPr kumimoji="1" lang="zh-CN" altLang="en-US" dirty="0" smtClean="0"/>
              <a:t>执行各个策略。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通过配置，以</a:t>
            </a:r>
            <a:r>
              <a:rPr kumimoji="1" lang="en-US" altLang="zh-CN" dirty="0" err="1"/>
              <a:t>plugin_name</a:t>
            </a:r>
            <a:r>
              <a:rPr kumimoji="1" lang="zh-CN" altLang="en-US" dirty="0"/>
              <a:t>的值为依据</a:t>
            </a:r>
            <a:r>
              <a:rPr kumimoji="1" lang="zh-CN" altLang="en-US" dirty="0" smtClean="0"/>
              <a:t>，对</a:t>
            </a:r>
            <a:r>
              <a:rPr kumimoji="1" lang="en-US" altLang="zh-CN" dirty="0" err="1" smtClean="0"/>
              <a:t>query_list</a:t>
            </a:r>
            <a:r>
              <a:rPr kumimoji="1" lang="zh-CN" altLang="en-US" dirty="0" smtClean="0"/>
              <a:t>调用各个策略方法，对</a:t>
            </a:r>
            <a:r>
              <a:rPr kumimoji="1" lang="en-US" altLang="zh-CN" dirty="0" err="1" smtClean="0"/>
              <a:t>query_process</a:t>
            </a:r>
            <a:r>
              <a:rPr kumimoji="1" lang="zh-CN" altLang="en-US" dirty="0" smtClean="0"/>
              <a:t>执行排序截断等操作。</a:t>
            </a:r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58" y="3850838"/>
            <a:ext cx="4838700" cy="176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14" y="3084780"/>
            <a:ext cx="4533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207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Query_strategy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75551" y="1649084"/>
            <a:ext cx="980899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Q</a:t>
            </a:r>
            <a:r>
              <a:rPr kumimoji="1" lang="x-none" altLang="zh-CN" dirty="0" smtClean="0"/>
              <a:t>uery</a:t>
            </a:r>
            <a:r>
              <a:rPr kumimoji="1" lang="en-US" altLang="zh-CN" dirty="0" smtClean="0"/>
              <a:t>_strategy</a:t>
            </a:r>
            <a:r>
              <a:rPr kumimoji="1" lang="zh-CN" altLang="en-US" dirty="0" smtClean="0"/>
              <a:t>是挖掘</a:t>
            </a:r>
            <a:r>
              <a:rPr kumimoji="1" lang="en-US" altLang="zh-CN" dirty="0" err="1" smtClean="0"/>
              <a:t>query_list</a:t>
            </a:r>
            <a:r>
              <a:rPr kumimoji="1" lang="zh-CN" altLang="en-US" dirty="0" smtClean="0"/>
              <a:t>后的处理逻辑。根据不同的业务产品需求，为不同的产品，不同的数据源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制定策略处理逻辑。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>
                <a:latin typeface="Comic Sans MS" panose="030F0702030302020204" pitchFamily="66" charset="0"/>
              </a:rPr>
              <a:t>策略阶段除观星是批量请</a:t>
            </a:r>
            <a:r>
              <a:rPr lang="zh-CN" altLang="en-US" dirty="0">
                <a:latin typeface="Comic Sans MS" panose="030F0702030302020204" pitchFamily="66" charset="0"/>
              </a:rPr>
              <a:t>求外，其余均为串行处</a:t>
            </a:r>
            <a:r>
              <a:rPr lang="zh-CN" altLang="en-US" dirty="0" smtClean="0">
                <a:latin typeface="Comic Sans MS" panose="030F0702030302020204" pitchFamily="66" charset="0"/>
              </a:rPr>
              <a:t>理。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zh-CN" altLang="en-US" dirty="0" smtClean="0">
                <a:latin typeface="Comic Sans MS" panose="030F0702030302020204" pitchFamily="66" charset="0"/>
              </a:rPr>
              <a:t>在该阶段，将使用到</a:t>
            </a:r>
            <a:r>
              <a:rPr kumimoji="1" lang="en-US" altLang="zh-CN" dirty="0" err="1" smtClean="0">
                <a:latin typeface="Comic Sans MS" panose="030F0702030302020204" pitchFamily="66" charset="0"/>
              </a:rPr>
              <a:t>xbox</a:t>
            </a:r>
            <a:r>
              <a:rPr kumimoji="1" lang="zh-CN" altLang="en-US" dirty="0" smtClean="0">
                <a:latin typeface="Comic Sans MS" panose="030F0702030302020204" pitchFamily="66" charset="0"/>
              </a:rPr>
              <a:t>工具包和观星工具包。</a:t>
            </a:r>
            <a:endParaRPr kumimoji="1"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4247002"/>
            <a:ext cx="12192000" cy="26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2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数据流处理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97" y="754388"/>
            <a:ext cx="10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Output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5551" y="1649084"/>
            <a:ext cx="980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</a:t>
            </a:r>
            <a:r>
              <a:rPr kumimoji="1" lang="x-none" altLang="zh-CN" dirty="0" smtClean="0"/>
              <a:t>utput</a:t>
            </a:r>
            <a:r>
              <a:rPr kumimoji="1" lang="zh-CN" altLang="en-US" dirty="0" smtClean="0"/>
              <a:t>阶段，将打包返回如下数据给上游：</a:t>
            </a:r>
            <a:endParaRPr kumimoji="1" lang="en-US" altLang="zh-CN" dirty="0"/>
          </a:p>
          <a:p>
            <a:endParaRPr kumimoji="1" lang="zh-CN" altLang="en-US" dirty="0" smtClean="0"/>
          </a:p>
          <a:p>
            <a:pPr marL="742939" lvl="1" indent="-285750">
              <a:buFont typeface="Arial"/>
              <a:buChar char="•"/>
            </a:pPr>
            <a:r>
              <a:rPr kumimoji="1" lang="zh-CN" altLang="en-US" dirty="0" smtClean="0"/>
              <a:t>经过策略处理的</a:t>
            </a:r>
            <a:r>
              <a:rPr kumimoji="1" lang="en-US" altLang="zh-CN" dirty="0" err="1" smtClean="0"/>
              <a:t>query_list</a:t>
            </a:r>
            <a:r>
              <a:rPr kumimoji="1" lang="zh-CN" altLang="en-US" dirty="0" smtClean="0"/>
              <a:t>队列</a:t>
            </a:r>
            <a:endParaRPr kumimoji="1" lang="en-US" altLang="zh-CN" dirty="0" smtClean="0"/>
          </a:p>
          <a:p>
            <a:pPr marL="742939" lvl="1" indent="-285750">
              <a:buFont typeface="Arial"/>
              <a:buChar char="•"/>
            </a:pPr>
            <a:r>
              <a:rPr kumimoji="1" lang="en-US" altLang="zh-CN" dirty="0" err="1" smtClean="0"/>
              <a:t>Query_list</a:t>
            </a:r>
            <a:r>
              <a:rPr kumimoji="1" lang="zh-CN" altLang="en-US" dirty="0" smtClean="0"/>
              <a:t>处理过程信息</a:t>
            </a:r>
            <a:endParaRPr kumimoji="1" lang="en-US" altLang="zh-CN" dirty="0" smtClean="0"/>
          </a:p>
          <a:p>
            <a:pPr marL="742939" lvl="1" indent="-285750">
              <a:buFont typeface="Arial"/>
              <a:buChar char="•"/>
            </a:pPr>
            <a:r>
              <a:rPr kumimoji="1" lang="en-US" altLang="zh-CN" dirty="0" err="1" smtClean="0"/>
              <a:t>User_data</a:t>
            </a:r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4247002"/>
            <a:ext cx="12192000" cy="26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举个栗子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8" name="手动输入 7"/>
          <p:cNvSpPr/>
          <p:nvPr/>
        </p:nvSpPr>
        <p:spPr>
          <a:xfrm>
            <a:off x="671101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1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20" name="手动输入 19"/>
          <p:cNvSpPr/>
          <p:nvPr/>
        </p:nvSpPr>
        <p:spPr>
          <a:xfrm flipH="1">
            <a:off x="2027326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提取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手动输入 23"/>
          <p:cNvSpPr/>
          <p:nvPr/>
        </p:nvSpPr>
        <p:spPr>
          <a:xfrm>
            <a:off x="3383551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25" name="手动输入 24"/>
          <p:cNvSpPr/>
          <p:nvPr/>
        </p:nvSpPr>
        <p:spPr>
          <a:xfrm flipH="1">
            <a:off x="4739776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挖掘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手动输入 35"/>
          <p:cNvSpPr/>
          <p:nvPr/>
        </p:nvSpPr>
        <p:spPr>
          <a:xfrm>
            <a:off x="6096000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37" name="手动输入 36"/>
          <p:cNvSpPr/>
          <p:nvPr/>
        </p:nvSpPr>
        <p:spPr>
          <a:xfrm flipH="1">
            <a:off x="7452225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策略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手动输入 38"/>
          <p:cNvSpPr/>
          <p:nvPr/>
        </p:nvSpPr>
        <p:spPr>
          <a:xfrm>
            <a:off x="8808450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4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40" name="手动输入 39"/>
          <p:cNvSpPr/>
          <p:nvPr/>
        </p:nvSpPr>
        <p:spPr>
          <a:xfrm flipH="1">
            <a:off x="10164675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输出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6691" y="4153668"/>
            <a:ext cx="230843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提取</a:t>
            </a:r>
            <a:r>
              <a:rPr lang="en-US" altLang="zh-CN" sz="1200" dirty="0" err="1" smtClean="0">
                <a:solidFill>
                  <a:srgbClr val="000000"/>
                </a:solidFill>
                <a:latin typeface="+mn-ea"/>
              </a:rPr>
              <a:t>feedas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发送的请求中的</a:t>
            </a:r>
            <a:r>
              <a:rPr lang="en-US" altLang="zh-CN" sz="1200" dirty="0" err="1" smtClean="0">
                <a:solidFill>
                  <a:srgbClr val="000000"/>
                </a:solidFill>
                <a:latin typeface="+mn-ea"/>
              </a:rPr>
              <a:t>upin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1200" dirty="0" err="1" smtClean="0">
                <a:solidFill>
                  <a:srgbClr val="000000"/>
                </a:solidFill>
                <a:latin typeface="+mn-ea"/>
              </a:rPr>
              <a:t>kaiwu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，用户相关数据。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85559" y="4153668"/>
            <a:ext cx="230843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挖掘请求数据中的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，生成候选队列。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4427" y="4153668"/>
            <a:ext cx="23084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对候选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队列进行策略操作。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62592" y="4153668"/>
            <a:ext cx="23084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输出经过处理的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队列。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6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6146" y="861857"/>
            <a:ext cx="166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Input_extract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74382" y="1474230"/>
            <a:ext cx="516153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[@</a:t>
            </a:r>
            <a:r>
              <a:rPr kumimoji="1" lang="en-US" altLang="zh-CN" dirty="0" err="1"/>
              <a:t>query_mining_desc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product: </a:t>
            </a:r>
            <a:r>
              <a:rPr kumimoji="1" lang="en-US" altLang="zh-CN" dirty="0" err="1"/>
              <a:t>feedas</a:t>
            </a:r>
            <a:endParaRPr kumimoji="1" lang="en-US" altLang="zh-CN" dirty="0"/>
          </a:p>
          <a:p>
            <a:r>
              <a:rPr kumimoji="1" lang="en-US" altLang="zh-CN" dirty="0" err="1"/>
              <a:t>src_id</a:t>
            </a:r>
            <a:r>
              <a:rPr kumimoji="1" lang="en-US" altLang="zh-CN" dirty="0"/>
              <a:t>: 1092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original_query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session_query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query_profile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intent_model_with_wide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sequence_word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kaiwu_partial_query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kaiwu_qp_intent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cf_password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feed_session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title_query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external_title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kaiwu_seq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ann_search_search_session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ann_search_feed_session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feed_app_list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24188" y="1497970"/>
            <a:ext cx="3480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[@branch]</a:t>
            </a:r>
          </a:p>
          <a:p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original_query</a:t>
            </a:r>
            <a:endParaRPr kumimoji="1" lang="en-US" altLang="zh-CN" dirty="0"/>
          </a:p>
          <a:p>
            <a:r>
              <a:rPr kumimoji="1" lang="en-US" altLang="zh-CN" dirty="0" err="1"/>
              <a:t>plugin_name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dmp_query</a:t>
            </a:r>
            <a:endParaRPr kumimoji="1" lang="en-US" altLang="zh-CN" dirty="0"/>
          </a:p>
          <a:p>
            <a:r>
              <a:rPr kumimoji="1" lang="en-US" altLang="zh-CN" dirty="0"/>
              <a:t>enable: 1</a:t>
            </a:r>
          </a:p>
          <a:p>
            <a:r>
              <a:rPr kumimoji="1" lang="en-US" altLang="zh-CN" dirty="0"/>
              <a:t>[.</a:t>
            </a:r>
            <a:r>
              <a:rPr kumimoji="1" lang="en-US" altLang="zh-CN" dirty="0" err="1"/>
              <a:t>branch_params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branch: 0</a:t>
            </a:r>
          </a:p>
          <a:p>
            <a:r>
              <a:rPr kumimoji="1" lang="en-US" altLang="zh-CN" dirty="0"/>
              <a:t>rank: 1</a:t>
            </a:r>
          </a:p>
          <a:p>
            <a:r>
              <a:rPr kumimoji="1" lang="en-US" altLang="zh-CN" dirty="0"/>
              <a:t>weight: 1.018</a:t>
            </a:r>
          </a:p>
          <a:p>
            <a:r>
              <a:rPr kumimoji="1" lang="en-US" altLang="zh-CN" dirty="0" err="1"/>
              <a:t>max_num</a:t>
            </a:r>
            <a:r>
              <a:rPr kumimoji="1" lang="en-US" altLang="zh-CN" dirty="0"/>
              <a:t>: 1</a:t>
            </a:r>
          </a:p>
          <a:p>
            <a:r>
              <a:rPr kumimoji="1" lang="en-US" altLang="zh-CN" dirty="0"/>
              <a:t>[.</a:t>
            </a:r>
            <a:r>
              <a:rPr kumimoji="1" lang="en-US" altLang="zh-CN" dirty="0" err="1"/>
              <a:t>plugin_params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key_type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original_query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2977" y="890264"/>
            <a:ext cx="173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Query_mining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4382" y="1474230"/>
            <a:ext cx="516153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[@</a:t>
            </a:r>
            <a:r>
              <a:rPr kumimoji="1" lang="en-US" altLang="zh-CN" dirty="0" err="1"/>
              <a:t>query_mining_desc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product: </a:t>
            </a:r>
            <a:r>
              <a:rPr kumimoji="1" lang="en-US" altLang="zh-CN" dirty="0" err="1"/>
              <a:t>feedas</a:t>
            </a:r>
            <a:endParaRPr kumimoji="1" lang="en-US" altLang="zh-CN" dirty="0"/>
          </a:p>
          <a:p>
            <a:r>
              <a:rPr kumimoji="1" lang="en-US" altLang="zh-CN" dirty="0" err="1"/>
              <a:t>src_id</a:t>
            </a:r>
            <a:r>
              <a:rPr kumimoji="1" lang="en-US" altLang="zh-CN" dirty="0"/>
              <a:t>: 1092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original_query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session_query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query_profile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intent_model_with_wide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sequence_word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kaiwu_partial_query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kaiwu_qp_intent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cf_password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feed_session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title_query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external_title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kaiwu_seq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ann_search_search_session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ann_search_feed_session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feed_app_list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95055" y="1440344"/>
            <a:ext cx="3480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[@branch]</a:t>
            </a:r>
          </a:p>
          <a:p>
            <a:r>
              <a:rPr kumimoji="1" lang="en-US" altLang="zh-CN" dirty="0" err="1"/>
              <a:t>branch_name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original_query</a:t>
            </a:r>
            <a:endParaRPr kumimoji="1" lang="en-US" altLang="zh-CN" dirty="0"/>
          </a:p>
          <a:p>
            <a:r>
              <a:rPr kumimoji="1" lang="en-US" altLang="zh-CN" dirty="0" err="1"/>
              <a:t>plugin_name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dmp_query</a:t>
            </a:r>
            <a:endParaRPr kumimoji="1" lang="en-US" altLang="zh-CN" dirty="0"/>
          </a:p>
          <a:p>
            <a:r>
              <a:rPr kumimoji="1" lang="en-US" altLang="zh-CN" dirty="0"/>
              <a:t>enable: 1</a:t>
            </a:r>
          </a:p>
          <a:p>
            <a:r>
              <a:rPr kumimoji="1" lang="en-US" altLang="zh-CN" dirty="0"/>
              <a:t>[.</a:t>
            </a:r>
            <a:r>
              <a:rPr kumimoji="1" lang="en-US" altLang="zh-CN" dirty="0" err="1"/>
              <a:t>branch_params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branch: 0</a:t>
            </a:r>
          </a:p>
          <a:p>
            <a:r>
              <a:rPr kumimoji="1" lang="en-US" altLang="zh-CN" dirty="0"/>
              <a:t>rank: 1</a:t>
            </a:r>
          </a:p>
          <a:p>
            <a:r>
              <a:rPr kumimoji="1" lang="en-US" altLang="zh-CN" dirty="0"/>
              <a:t>weight: 1.018</a:t>
            </a:r>
          </a:p>
          <a:p>
            <a:r>
              <a:rPr kumimoji="1" lang="en-US" altLang="zh-CN" dirty="0" err="1"/>
              <a:t>max_num</a:t>
            </a:r>
            <a:r>
              <a:rPr kumimoji="1" lang="en-US" altLang="zh-CN" dirty="0"/>
              <a:t>: 1</a:t>
            </a:r>
          </a:p>
          <a:p>
            <a:r>
              <a:rPr kumimoji="1" lang="en-US" altLang="zh-CN" dirty="0"/>
              <a:t>[.</a:t>
            </a:r>
            <a:r>
              <a:rPr kumimoji="1" lang="en-US" altLang="zh-CN" dirty="0" err="1"/>
              <a:t>plugin_params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key_type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original_query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54" y="1047523"/>
            <a:ext cx="173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Query_mining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0" y="1483776"/>
            <a:ext cx="9911949" cy="53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1118" y="83801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Query_strategy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18" y="1715318"/>
            <a:ext cx="57905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[@</a:t>
            </a:r>
            <a:r>
              <a:rPr kumimoji="1" lang="en-US" altLang="zh-CN" dirty="0" err="1"/>
              <a:t>query_strategy_desc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product: </a:t>
            </a:r>
            <a:r>
              <a:rPr kumimoji="1" lang="en-US" altLang="zh-CN" dirty="0" err="1"/>
              <a:t>feedas</a:t>
            </a:r>
            <a:endParaRPr kumimoji="1" lang="en-US" altLang="zh-CN" dirty="0"/>
          </a:p>
          <a:p>
            <a:r>
              <a:rPr kumimoji="1" lang="en-US" altLang="zh-CN" dirty="0" err="1"/>
              <a:t>src_id</a:t>
            </a:r>
            <a:r>
              <a:rPr kumimoji="1" lang="en-US" altLang="zh-CN" dirty="0"/>
              <a:t>: 1092</a:t>
            </a:r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shoubai_app_query_cpm_trade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feed_predictor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deep_intentq_cuid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feed_compute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query_sort_by_score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query_filter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feed_dedup</a:t>
            </a:r>
            <a:endParaRPr kumimoji="1" lang="en-US" altLang="zh-CN" dirty="0"/>
          </a:p>
          <a:p>
            <a:r>
              <a:rPr kumimoji="1" lang="en-US" altLang="zh-CN" dirty="0"/>
              <a:t>@</a:t>
            </a:r>
            <a:r>
              <a:rPr kumimoji="1" lang="en-US" altLang="zh-CN" dirty="0" err="1"/>
              <a:t>strategy_name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max_intent_query_list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026286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840191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173372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01173" y="3023420"/>
            <a:ext cx="3425435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01173" y="2160897"/>
            <a:ext cx="2454029" cy="756616"/>
            <a:chOff x="886691" y="1746008"/>
            <a:chExt cx="2454029" cy="756616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读取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cpm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和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trade_id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Query_cpm_trade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256485" y="2154999"/>
            <a:ext cx="2454029" cy="756616"/>
            <a:chOff x="886691" y="1746008"/>
            <a:chExt cx="2454029" cy="756616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请求观星，获取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epvq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，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intentq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值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Feed_predictor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710514" y="2172134"/>
            <a:ext cx="2454029" cy="996682"/>
            <a:chOff x="886691" y="1746008"/>
            <a:chExt cx="2454029" cy="996682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对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intentq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值重新计算，提高置信度。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Deep_intentq_cuid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8294220" y="2216040"/>
            <a:ext cx="2454029" cy="756616"/>
            <a:chOff x="886691" y="1746008"/>
            <a:chExt cx="2454029" cy="756616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将处理后的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及处理信息返回。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Feed_compute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7808" y="1071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数据流过程总览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026286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840191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173372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01173" y="3023420"/>
            <a:ext cx="3425435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01173" y="2160897"/>
            <a:ext cx="2454029" cy="996682"/>
            <a:chOff x="886691" y="1746008"/>
            <a:chExt cx="2454029" cy="996682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对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队列以上面计算出来的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score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进行排序。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Query_sort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256485" y="2154999"/>
            <a:ext cx="2454029" cy="996682"/>
            <a:chOff x="886691" y="1746008"/>
            <a:chExt cx="2454029" cy="996682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对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队列执行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cpm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过滤，行业黑名单过滤，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intentq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门槛过滤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Query_filter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710514" y="2172134"/>
            <a:ext cx="2454029" cy="996682"/>
            <a:chOff x="886691" y="1746008"/>
            <a:chExt cx="2454029" cy="996682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对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队列进行去除，避免相似度高的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Feed_dedup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8294220" y="2216040"/>
            <a:ext cx="2454029" cy="996682"/>
            <a:chOff x="886691" y="1746008"/>
            <a:chExt cx="2454029" cy="996682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设置队列数量上限，对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队列超出数量限制的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执行截断。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accent1"/>
                  </a:solidFill>
                  <a:latin typeface="+mn-ea"/>
                </a:rPr>
                <a:t>Max_intent_query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7808" y="1071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数据流过程总览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1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数据流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604" y="942770"/>
            <a:ext cx="93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4247002"/>
            <a:ext cx="12192000" cy="26109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691" y="1558190"/>
            <a:ext cx="299312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kumimoji="1" lang="zh-CN" altLang="en-US" dirty="0" smtClean="0"/>
              <a:t>返回经过处理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队列</a:t>
            </a:r>
            <a:endParaRPr kumimoji="1" lang="en-US" altLang="zh-CN" dirty="0" smtClean="0"/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队列处理信息</a:t>
            </a:r>
            <a:endParaRPr kumimoji="1" lang="en-US" altLang="zh-CN" dirty="0" smtClean="0"/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kumimoji="1" lang="zh-CN" altLang="en-US" dirty="0" smtClean="0"/>
              <a:t>用户信息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原生商业推广部</a:t>
            </a:r>
            <a:r>
              <a:rPr kumimoji="1" lang="en-US" altLang="zh-CN" dirty="0" smtClean="0"/>
              <a:t>      </a:t>
            </a:r>
            <a:r>
              <a:rPr kumimoji="1" lang="zh-CN" altLang="en-US" dirty="0" smtClean="0"/>
              <a:t>罗邦柳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4247002"/>
            <a:ext cx="12192000" cy="2610998"/>
          </a:xfrm>
          <a:prstGeom prst="rect">
            <a:avLst/>
          </a:prstGeom>
        </p:spPr>
      </p:pic>
      <p:sp>
        <p:nvSpPr>
          <p:cNvPr id="21" name="文本框 8"/>
          <p:cNvSpPr txBox="1"/>
          <p:nvPr/>
        </p:nvSpPr>
        <p:spPr>
          <a:xfrm>
            <a:off x="1780736" y="1632211"/>
            <a:ext cx="8963911" cy="151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为了提升搜索流量、非搜索流量的商业价值，我们通过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推荐实现广告优选或商业导流。对于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推荐，我们主要有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类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推荐场景：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无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 -&gt;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，以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化来表达非搜索流量的网民意图；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单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 -&gt;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多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，以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化来提高搜索流量的商业价值；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1464584" y="1632211"/>
            <a:ext cx="0" cy="15188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0"/>
          <p:cNvGrpSpPr/>
          <p:nvPr/>
        </p:nvGrpSpPr>
        <p:grpSpPr>
          <a:xfrm>
            <a:off x="515206" y="1824090"/>
            <a:ext cx="647034" cy="1000393"/>
            <a:chOff x="6257925" y="-9525"/>
            <a:chExt cx="1514475" cy="2341563"/>
          </a:xfrm>
          <a:solidFill>
            <a:schemeClr val="tx1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886691" y="1963603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1647778" y="1772407"/>
            <a:ext cx="6619251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金门是什么？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提供统一在线的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推荐服务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的平台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886691" y="3154485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1635328" y="2979572"/>
            <a:ext cx="7306220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金门做什么？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金门通过不同的策略组件实现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不同数据源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与不同推荐方式的组合，来提供对应请求的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推荐服务。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886691" y="4579822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1635328" y="4404909"/>
            <a:ext cx="7447335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为什么需要金门？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相关的推荐和处理进行平台化的抽象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，可以使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得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处理更加通用化，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架构职责更加清晰，提升策略空间，提高开发效率。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624699"/>
            <a:ext cx="12192000" cy="26109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2198" y="2996588"/>
            <a:ext cx="2401677" cy="239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6690" y="3856052"/>
            <a:ext cx="10030465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Feedas</a:t>
            </a:r>
            <a:r>
              <a:rPr kumimoji="1" lang="zh-CN" altLang="en-US" sz="2400" dirty="0" smtClean="0"/>
              <a:t>使用金门服务替代本身的</a:t>
            </a:r>
            <a:r>
              <a:rPr kumimoji="1" lang="en-US" altLang="zh-CN" sz="2400" dirty="0" smtClean="0"/>
              <a:t>query</a:t>
            </a:r>
            <a:r>
              <a:rPr kumimoji="1" lang="zh-CN" altLang="en-US" sz="2400" dirty="0" smtClean="0"/>
              <a:t>化模块有什么好处？</a:t>
            </a:r>
            <a:endParaRPr kumimoji="1" lang="en-US" altLang="zh-CN" sz="2400" dirty="0" smtClean="0"/>
          </a:p>
          <a:p>
            <a:pPr>
              <a:lnSpc>
                <a:spcPct val="130000"/>
              </a:lnSpc>
            </a:pPr>
            <a:r>
              <a:rPr kumimoji="1" lang="zh-CN" altLang="en-US" sz="2400" dirty="0"/>
              <a:t>这部分功能抽象独立出来，会使得</a:t>
            </a:r>
            <a:r>
              <a:rPr kumimoji="1" lang="en-US" altLang="zh-CN" sz="2400" dirty="0"/>
              <a:t>Feed</a:t>
            </a:r>
            <a:r>
              <a:rPr kumimoji="1" lang="zh-CN" altLang="en-US" sz="2400" dirty="0"/>
              <a:t>架构更加清晰，迭代</a:t>
            </a:r>
            <a:r>
              <a:rPr kumimoji="1" lang="zh-CN" altLang="en-US" sz="2400" dirty="0" smtClean="0"/>
              <a:t>集中</a:t>
            </a:r>
            <a:r>
              <a:rPr kumimoji="1" lang="zh-CN" altLang="en-US" sz="2400" dirty="0"/>
              <a:t>，</a:t>
            </a:r>
            <a:r>
              <a:rPr kumimoji="1" lang="zh-CN" altLang="en-US" sz="2400" dirty="0" smtClean="0"/>
              <a:t>提升整体开发效率。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6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81" name="文本框 8"/>
          <p:cNvSpPr txBox="1"/>
          <p:nvPr/>
        </p:nvSpPr>
        <p:spPr>
          <a:xfrm>
            <a:off x="886691" y="1808546"/>
            <a:ext cx="830532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选用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</a:rPr>
              <a:t>baidu-rpc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，具有如下优点：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可以支持串并行配置化。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可以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支持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</a:rPr>
              <a:t>http+pb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</a:rPr>
              <a:t>http+json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</a:rPr>
              <a:t>nshead+pb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等多张方式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。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不需要关注细节，只需要处理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request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response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510" y="11544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基础服务</a:t>
            </a:r>
            <a:endParaRPr kumimoji="1"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753956" y="4781201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金门架构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grpSp>
        <p:nvGrpSpPr>
          <p:cNvPr id="30" name="组 29"/>
          <p:cNvGrpSpPr/>
          <p:nvPr/>
        </p:nvGrpSpPr>
        <p:grpSpPr>
          <a:xfrm>
            <a:off x="886691" y="2279813"/>
            <a:ext cx="2686824" cy="1236748"/>
            <a:chOff x="886691" y="1746008"/>
            <a:chExt cx="2919647" cy="1236748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436283" cy="803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请求数据主要为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upin</a:t>
              </a:r>
              <a:r>
                <a:rPr lang="zh-CN" altLang="zh-CN" sz="1200" dirty="0" smtClean="0">
                  <a:solidFill>
                    <a:srgbClr val="000000"/>
                  </a:solidFill>
                  <a:latin typeface="+mn-ea"/>
                </a:rPr>
                <a:t>，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+mn-ea"/>
                </a:rPr>
                <a:t>kaiwu</a:t>
              </a:r>
              <a:endParaRPr lang="en-US" altLang="zh-CN" sz="1200" dirty="0" smtClean="0">
                <a:solidFill>
                  <a:srgbClr val="000000"/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的信息，和用户请求携带的相关信息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输入数据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61913" y="10922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输入输出</a:t>
            </a:r>
            <a:endParaRPr kumimoji="1" lang="zh-CN" altLang="en-US" sz="2000" dirty="0"/>
          </a:p>
        </p:txBody>
      </p:sp>
      <p:grpSp>
        <p:nvGrpSpPr>
          <p:cNvPr id="18" name="组 17"/>
          <p:cNvGrpSpPr/>
          <p:nvPr/>
        </p:nvGrpSpPr>
        <p:grpSpPr>
          <a:xfrm>
            <a:off x="886691" y="2462995"/>
            <a:ext cx="4067910" cy="2346505"/>
            <a:chOff x="1578077" y="2282444"/>
            <a:chExt cx="3513146" cy="2026499"/>
          </a:xfrm>
        </p:grpSpPr>
        <p:sp>
          <p:nvSpPr>
            <p:cNvPr id="19" name="圆角矩形 18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95123" y="2279813"/>
            <a:ext cx="2686824" cy="996682"/>
            <a:chOff x="886691" y="1746008"/>
            <a:chExt cx="2919647" cy="996682"/>
          </a:xfrm>
        </p:grpSpPr>
        <p:sp>
          <p:nvSpPr>
            <p:cNvPr id="25" name="矩形 24"/>
            <p:cNvSpPr/>
            <p:nvPr/>
          </p:nvSpPr>
          <p:spPr>
            <a:xfrm>
              <a:off x="886691" y="2179459"/>
              <a:ext cx="2436283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返回数据主要是代表用户意图的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ea"/>
                </a:rPr>
                <a:t>query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队列。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输出数据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795123" y="2462995"/>
            <a:ext cx="4067910" cy="2346505"/>
            <a:chOff x="1578077" y="2282444"/>
            <a:chExt cx="3513146" cy="2026499"/>
          </a:xfrm>
        </p:grpSpPr>
        <p:sp>
          <p:nvSpPr>
            <p:cNvPr id="37" name="圆角矩形 36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86691" y="5966677"/>
            <a:ext cx="728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交互数据链接：</a:t>
            </a:r>
            <a:r>
              <a:rPr kumimoji="1" lang="en-US" altLang="zh-CN" sz="1400" dirty="0" smtClean="0"/>
              <a:t>http</a:t>
            </a:r>
            <a:r>
              <a:rPr kumimoji="1" lang="en-US" altLang="zh-CN" sz="1400" dirty="0"/>
              <a:t>://</a:t>
            </a:r>
            <a:r>
              <a:rPr kumimoji="1" lang="en-US" altLang="zh-CN" sz="1400" dirty="0" err="1"/>
              <a:t>wiki.baidu.com</a:t>
            </a:r>
            <a:r>
              <a:rPr kumimoji="1" lang="en-US" altLang="zh-CN" sz="1400" dirty="0"/>
              <a:t>/pages/</a:t>
            </a:r>
            <a:r>
              <a:rPr kumimoji="1" lang="en-US" altLang="zh-CN" sz="1400" dirty="0" err="1"/>
              <a:t>viewpage.action?pageId</a:t>
            </a:r>
            <a:r>
              <a:rPr kumimoji="1" lang="en-US" altLang="zh-CN" sz="1400" dirty="0"/>
              <a:t>=376254967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1247</Words>
  <Application>Microsoft Macintosh PowerPoint</Application>
  <PresentationFormat>自定义</PresentationFormat>
  <Paragraphs>333</Paragraphs>
  <Slides>34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Bangliu Luo</cp:lastModifiedBy>
  <cp:revision>133</cp:revision>
  <dcterms:created xsi:type="dcterms:W3CDTF">2015-08-18T02:51:41Z</dcterms:created>
  <dcterms:modified xsi:type="dcterms:W3CDTF">2018-01-18T09:30:18Z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4eed1396-652e-48af-a096-58850838b021-2">
    <vt:lpwstr>3dd0f81786d74f4787aaab46cccf4483</vt:lpwstr>
  </property>
</Properties>
</file>