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57" r:id="rId3"/>
    <p:sldId id="258" r:id="rId4"/>
    <p:sldId id="262" r:id="rId5"/>
    <p:sldId id="264" r:id="rId6"/>
    <p:sldId id="267" r:id="rId7"/>
    <p:sldId id="268" r:id="rId8"/>
    <p:sldId id="269" r:id="rId9"/>
    <p:sldId id="270" r:id="rId10"/>
    <p:sldId id="271" r:id="rId11"/>
    <p:sldId id="272" r:id="rId12"/>
    <p:sldId id="273" r:id="rId13"/>
    <p:sldId id="265" r:id="rId14"/>
    <p:sldId id="276" r:id="rId15"/>
    <p:sldId id="277" r:id="rId16"/>
    <p:sldId id="274"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3" r:id="rId34"/>
    <p:sldId id="295" r:id="rId35"/>
    <p:sldId id="296" r:id="rId36"/>
    <p:sldId id="297" r:id="rId37"/>
    <p:sldId id="299" r:id="rId38"/>
    <p:sldId id="298" r:id="rId39"/>
    <p:sldId id="300" r:id="rId40"/>
    <p:sldId id="301" r:id="rId41"/>
    <p:sldId id="302" r:id="rId42"/>
    <p:sldId id="303" r:id="rId43"/>
    <p:sldId id="304" r:id="rId44"/>
    <p:sldId id="266" r:id="rId45"/>
    <p:sldId id="275" r:id="rId46"/>
    <p:sldId id="305" r:id="rId47"/>
    <p:sldId id="306" r:id="rId48"/>
    <p:sldId id="307" r:id="rId49"/>
    <p:sldId id="308" r:id="rId50"/>
    <p:sldId id="311" r:id="rId51"/>
    <p:sldId id="314" r:id="rId52"/>
    <p:sldId id="315" r:id="rId53"/>
    <p:sldId id="313" r:id="rId54"/>
    <p:sldId id="316" r:id="rId55"/>
    <p:sldId id="310" r:id="rId56"/>
    <p:sldId id="261" r:id="rId5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426" autoAdjust="0"/>
  </p:normalViewPr>
  <p:slideViewPr>
    <p:cSldViewPr snapToGrid="0">
      <p:cViewPr varScale="1">
        <p:scale>
          <a:sx n="79" d="100"/>
          <a:sy n="79" d="100"/>
        </p:scale>
        <p:origin x="11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Afd</a:t>
            </a:r>
            <a:r>
              <a:rPr lang="zh-CN" altLang="en-US" dirty="0"/>
              <a:t>：流量入口，负责流量统一的分配和管理，</a:t>
            </a:r>
            <a:r>
              <a:rPr lang="en-US" altLang="zh-CN" dirty="0" err="1"/>
              <a:t>xexp</a:t>
            </a:r>
            <a:r>
              <a:rPr lang="zh-CN" altLang="en-US" dirty="0"/>
              <a:t>实验抽样，</a:t>
            </a:r>
            <a:r>
              <a:rPr lang="en-US" altLang="zh-CN" dirty="0"/>
              <a:t>render</a:t>
            </a:r>
            <a:r>
              <a:rPr lang="zh-CN" altLang="en-US" dirty="0"/>
              <a:t>广告渲染</a:t>
            </a:r>
            <a:endParaRPr lang="en-US" altLang="zh-CN" dirty="0"/>
          </a:p>
          <a:p>
            <a:r>
              <a:rPr lang="en-US" altLang="zh-CN" dirty="0"/>
              <a:t>GD</a:t>
            </a:r>
            <a:r>
              <a:rPr lang="zh-CN" altLang="en-US" dirty="0"/>
              <a:t>：合约广告 </a:t>
            </a:r>
            <a:endParaRPr lang="en-US" altLang="zh-CN" dirty="0"/>
          </a:p>
          <a:p>
            <a:r>
              <a:rPr lang="en-US" altLang="zh-CN" dirty="0" err="1"/>
              <a:t>Dsp</a:t>
            </a:r>
            <a:r>
              <a:rPr lang="zh-CN" altLang="en-US" dirty="0"/>
              <a:t>：竞价广告</a:t>
            </a:r>
            <a:endParaRPr lang="en-US" altLang="zh-CN" dirty="0"/>
          </a:p>
          <a:p>
            <a:r>
              <a:rPr lang="en-US" altLang="zh-CN" dirty="0" err="1"/>
              <a:t>Tianlu</a:t>
            </a:r>
            <a:r>
              <a:rPr lang="zh-CN" altLang="en-US" dirty="0"/>
              <a:t>：接入端和检索端的协议转换</a:t>
            </a:r>
          </a:p>
          <a:p>
            <a:r>
              <a:rPr lang="en-US" altLang="zh-CN" dirty="0"/>
              <a:t>Feedas</a:t>
            </a:r>
            <a:r>
              <a:rPr lang="zh-CN" altLang="en-US" dirty="0"/>
              <a:t>：高级检索系统，与众多模块交互</a:t>
            </a:r>
            <a:endParaRPr lang="en-US" altLang="zh-CN" dirty="0"/>
          </a:p>
          <a:p>
            <a:r>
              <a:rPr kumimoji="1" lang="zh-CN" altLang="en-US" dirty="0"/>
              <a:t>用户信息源 </a:t>
            </a:r>
            <a:r>
              <a:rPr kumimoji="1" lang="en-US" altLang="zh-CN" dirty="0" err="1"/>
              <a:t>upin</a:t>
            </a:r>
            <a:r>
              <a:rPr kumimoji="1" lang="en-US" altLang="zh-CN" dirty="0"/>
              <a:t>/</a:t>
            </a:r>
            <a:r>
              <a:rPr kumimoji="1" lang="en-US" altLang="zh-CN" dirty="0" err="1"/>
              <a:t>uas</a:t>
            </a:r>
            <a:r>
              <a:rPr kumimoji="1" lang="en-US" altLang="zh-CN" dirty="0"/>
              <a:t>/</a:t>
            </a:r>
            <a:r>
              <a:rPr kumimoji="1" lang="en-US" altLang="zh-CN" dirty="0" err="1"/>
              <a:t>usercenter</a:t>
            </a:r>
            <a:r>
              <a:rPr kumimoji="1" lang="en-US" altLang="zh-CN" dirty="0"/>
              <a:t>/</a:t>
            </a:r>
            <a:r>
              <a:rPr kumimoji="1" lang="en-US" altLang="zh-CN" dirty="0" err="1"/>
              <a:t>kaiwu</a:t>
            </a:r>
            <a:r>
              <a:rPr kumimoji="1" lang="en-US" altLang="zh-CN" dirty="0"/>
              <a:t>/ums</a:t>
            </a:r>
            <a:r>
              <a:rPr kumimoji="1" lang="zh-CN" altLang="en-US" dirty="0"/>
              <a:t> </a:t>
            </a:r>
            <a:r>
              <a:rPr kumimoji="1" lang="en-US" altLang="zh-CN" dirty="0"/>
              <a:t>:</a:t>
            </a:r>
            <a:r>
              <a:rPr kumimoji="1" lang="zh-CN" altLang="en-US" dirty="0"/>
              <a:t> 来自各种渠道的个性化画像信息</a:t>
            </a:r>
            <a:endParaRPr kumimoji="1" lang="en-US" altLang="zh-CN" dirty="0"/>
          </a:p>
          <a:p>
            <a:r>
              <a:rPr kumimoji="1" lang="zh-CN" altLang="en-US" dirty="0"/>
              <a:t>观星：</a:t>
            </a:r>
            <a:endParaRPr kumimoji="1" lang="en-US" altLang="zh-CN" dirty="0"/>
          </a:p>
          <a:p>
            <a:pPr marL="0" marR="0" lvl="0" indent="0" defTabSz="457200" eaLnBrk="1" fontAlgn="auto" latinLnBrk="0" hangingPunct="1">
              <a:lnSpc>
                <a:spcPct val="100000"/>
              </a:lnSpc>
              <a:spcBef>
                <a:spcPts val="0"/>
              </a:spcBef>
              <a:spcAft>
                <a:spcPts val="0"/>
              </a:spcAft>
              <a:buClrTx/>
              <a:buSzTx/>
              <a:buFontTx/>
              <a:buNone/>
              <a:tabLst/>
              <a:defRPr/>
            </a:pPr>
            <a:r>
              <a:rPr kumimoji="1" lang="zh-CN" altLang="en-US" dirty="0"/>
              <a:t>金门 </a:t>
            </a:r>
            <a:r>
              <a:rPr kumimoji="1" lang="en-US" altLang="zh-CN" dirty="0" err="1"/>
              <a:t>goldengate</a:t>
            </a:r>
            <a:r>
              <a:rPr kumimoji="1" lang="zh-CN" altLang="en-US" dirty="0"/>
              <a:t> </a:t>
            </a:r>
            <a:r>
              <a:rPr kumimoji="1" lang="en-US" altLang="zh-CN" dirty="0"/>
              <a:t>:</a:t>
            </a:r>
            <a:r>
              <a:rPr kumimoji="1" lang="zh-CN" altLang="en-US" dirty="0"/>
              <a:t> 信息触发，生成和优化</a:t>
            </a:r>
            <a:r>
              <a:rPr kumimoji="1" lang="en-US" altLang="zh-CN" dirty="0" err="1"/>
              <a:t>qeury</a:t>
            </a:r>
            <a:endParaRPr kumimoji="1" lang="en-US" altLang="zh-CN" dirty="0"/>
          </a:p>
          <a:p>
            <a:pPr marL="0" marR="0" lvl="0" indent="0" defTabSz="457200" eaLnBrk="1" fontAlgn="auto" latinLnBrk="0" hangingPunct="1">
              <a:lnSpc>
                <a:spcPct val="100000"/>
              </a:lnSpc>
              <a:spcBef>
                <a:spcPts val="0"/>
              </a:spcBef>
              <a:spcAft>
                <a:spcPts val="0"/>
              </a:spcAft>
              <a:buClrTx/>
              <a:buSzTx/>
              <a:buFontTx/>
              <a:buNone/>
              <a:tabLst/>
              <a:defRPr/>
            </a:pPr>
            <a:r>
              <a:rPr kumimoji="1" lang="zh-CN" altLang="en-US" dirty="0"/>
              <a:t>基础检索系统</a:t>
            </a:r>
            <a:r>
              <a:rPr kumimoji="1" lang="en-US" altLang="zh-CN" dirty="0"/>
              <a:t>feedproxy</a:t>
            </a:r>
            <a:r>
              <a:rPr kumimoji="1" lang="zh-CN" altLang="en-US" dirty="0"/>
              <a:t> </a:t>
            </a:r>
            <a:r>
              <a:rPr kumimoji="1" lang="en-US" altLang="zh-CN" dirty="0"/>
              <a:t>:</a:t>
            </a:r>
            <a:r>
              <a:rPr kumimoji="1" lang="zh-CN" altLang="en-US" dirty="0"/>
              <a:t> </a:t>
            </a:r>
            <a:r>
              <a:rPr kumimoji="1" lang="en-US" altLang="zh-CN" dirty="0" err="1"/>
              <a:t>feedbs</a:t>
            </a:r>
            <a:r>
              <a:rPr kumimoji="1" lang="zh-CN" altLang="en-US" dirty="0"/>
              <a:t>和</a:t>
            </a:r>
            <a:r>
              <a:rPr kumimoji="1" lang="en-US" altLang="zh-CN" dirty="0" err="1"/>
              <a:t>pamixer</a:t>
            </a:r>
            <a:r>
              <a:rPr kumimoji="1" lang="zh-CN" altLang="en-US" dirty="0"/>
              <a:t>负责广告召回与粗排，其中</a:t>
            </a:r>
            <a:r>
              <a:rPr kumimoji="1" lang="en-US" altLang="zh-CN" dirty="0" err="1"/>
              <a:t>feedbs</a:t>
            </a:r>
            <a:r>
              <a:rPr kumimoji="1" lang="zh-CN" altLang="en-US" dirty="0"/>
              <a:t>有四种召回方式：</a:t>
            </a:r>
            <a:r>
              <a:rPr kumimoji="1" lang="en-US" altLang="zh-CN" dirty="0" err="1"/>
              <a:t>feedbs</a:t>
            </a:r>
            <a:r>
              <a:rPr kumimoji="1" lang="en-US" altLang="zh-CN" dirty="0"/>
              <a:t>(query</a:t>
            </a:r>
            <a:r>
              <a:rPr kumimoji="1" lang="zh-CN" altLang="en-US" dirty="0"/>
              <a:t>召回</a:t>
            </a:r>
            <a:r>
              <a:rPr kumimoji="1" lang="en-US" altLang="zh-CN" dirty="0"/>
              <a:t>)</a:t>
            </a:r>
            <a:r>
              <a:rPr kumimoji="1" lang="zh-CN" altLang="en-US" dirty="0"/>
              <a:t>、</a:t>
            </a:r>
            <a:r>
              <a:rPr kumimoji="1" lang="en-US" altLang="zh-CN" dirty="0" err="1"/>
              <a:t>interestbs</a:t>
            </a:r>
            <a:r>
              <a:rPr kumimoji="1" lang="en-US" altLang="zh-CN" dirty="0"/>
              <a:t>(</a:t>
            </a:r>
            <a:r>
              <a:rPr kumimoji="1" lang="zh-CN" altLang="en-US" dirty="0"/>
              <a:t>兴趣召回</a:t>
            </a:r>
            <a:r>
              <a:rPr kumimoji="1" lang="en-US" altLang="zh-CN" dirty="0"/>
              <a:t>)</a:t>
            </a:r>
            <a:r>
              <a:rPr kumimoji="1" lang="zh-CN" altLang="en-US" dirty="0"/>
              <a:t>、</a:t>
            </a:r>
            <a:r>
              <a:rPr kumimoji="1" lang="en-US" altLang="zh-CN" dirty="0" err="1"/>
              <a:t>feedadplus</a:t>
            </a:r>
            <a:r>
              <a:rPr kumimoji="1" lang="en-US" altLang="zh-CN" dirty="0"/>
              <a:t>(</a:t>
            </a:r>
            <a:r>
              <a:rPr kumimoji="1" lang="zh-CN" altLang="en-US" dirty="0"/>
              <a:t>离线召回</a:t>
            </a:r>
            <a:r>
              <a:rPr kumimoji="1" lang="en-US" altLang="zh-CN" dirty="0"/>
              <a:t>)</a:t>
            </a:r>
            <a:r>
              <a:rPr kumimoji="1" lang="zh-CN" altLang="en-US" dirty="0"/>
              <a:t>、</a:t>
            </a:r>
            <a:r>
              <a:rPr kumimoji="1" lang="en-US" altLang="zh-CN" dirty="0" err="1"/>
              <a:t>besbs</a:t>
            </a:r>
            <a:r>
              <a:rPr kumimoji="1" lang="en-US" altLang="zh-CN" dirty="0"/>
              <a:t>(</a:t>
            </a:r>
            <a:r>
              <a:rPr kumimoji="1" lang="zh-CN" altLang="en-US" dirty="0"/>
              <a:t>外部召回</a:t>
            </a:r>
            <a:r>
              <a:rPr kumimoji="1" lang="en-US" altLang="zh-CN" dirty="0"/>
              <a:t>)</a:t>
            </a:r>
          </a:p>
          <a:p>
            <a:pPr marL="0" marR="0" lvl="0" indent="0" defTabSz="457200" eaLnBrk="1" fontAlgn="auto" latinLnBrk="0" hangingPunct="1">
              <a:lnSpc>
                <a:spcPct val="100000"/>
              </a:lnSpc>
              <a:spcBef>
                <a:spcPts val="0"/>
              </a:spcBef>
              <a:spcAft>
                <a:spcPts val="0"/>
              </a:spcAft>
              <a:buClrTx/>
              <a:buSzTx/>
              <a:buFontTx/>
              <a:buNone/>
              <a:tabLst/>
              <a:defRPr/>
            </a:pPr>
            <a:r>
              <a:rPr kumimoji="1" lang="en-US" altLang="zh-CN" sz="1200" b="0" i="0" u="none" strike="noStrike" dirty="0" err="1">
                <a:effectLst/>
                <a:latin typeface="+mn-lt"/>
                <a:ea typeface="+mn-ea"/>
                <a:cs typeface="+mn-cs"/>
                <a:sym typeface="Calibri"/>
              </a:rPr>
              <a:t>Adrest</a:t>
            </a:r>
            <a:r>
              <a:rPr kumimoji="1" lang="zh-CN" altLang="en-US" sz="1200" b="0" i="0" u="none" strike="noStrike" dirty="0">
                <a:effectLst/>
                <a:latin typeface="+mn-lt"/>
                <a:ea typeface="+mn-ea"/>
                <a:cs typeface="+mn-cs"/>
                <a:sym typeface="Calibri"/>
              </a:rPr>
              <a:t>：获取广告创意层级，样式层级信息</a:t>
            </a:r>
            <a:endParaRPr kumimoji="1" lang="en-US" altLang="zh-CN" sz="1200" b="0" i="0" u="none" strike="noStrike" dirty="0">
              <a:effectLst/>
              <a:latin typeface="+mn-lt"/>
              <a:ea typeface="+mn-ea"/>
              <a:cs typeface="+mn-cs"/>
              <a:sym typeface="Calibri"/>
            </a:endParaRPr>
          </a:p>
          <a:p>
            <a:pPr marL="0" marR="0" lvl="0" indent="0" defTabSz="457200" eaLnBrk="1" fontAlgn="auto" latinLnBrk="0" hangingPunct="1">
              <a:lnSpc>
                <a:spcPct val="100000"/>
              </a:lnSpc>
              <a:spcBef>
                <a:spcPts val="0"/>
              </a:spcBef>
              <a:spcAft>
                <a:spcPts val="0"/>
              </a:spcAft>
              <a:buClrTx/>
              <a:buSzTx/>
              <a:buFontTx/>
              <a:buNone/>
              <a:tabLst/>
              <a:defRPr/>
            </a:pPr>
            <a:endParaRPr kumimoji="1" lang="en-US" altLang="zh-CN" sz="1200" b="0" i="0" u="none" strike="noStrike" dirty="0">
              <a:effectLst/>
              <a:latin typeface="+mn-lt"/>
              <a:ea typeface="+mn-ea"/>
              <a:cs typeface="+mn-cs"/>
              <a:sym typeface="Calibri"/>
            </a:endParaRPr>
          </a:p>
          <a:p>
            <a:r>
              <a:rPr lang="zh-CN" altLang="en-US" sz="1200" b="0" i="0" dirty="0">
                <a:effectLst/>
                <a:latin typeface="+mn-lt"/>
                <a:ea typeface="+mn-ea"/>
                <a:cs typeface="+mn-cs"/>
                <a:sym typeface="Calibri"/>
              </a:rPr>
              <a:t>三条业务流：</a:t>
            </a:r>
          </a:p>
          <a:p>
            <a:r>
              <a:rPr lang="zh-CN" altLang="en-US" sz="1200" b="0" i="0" dirty="0">
                <a:effectLst/>
                <a:latin typeface="+mn-lt"/>
                <a:ea typeface="+mn-ea"/>
                <a:cs typeface="+mn-cs"/>
                <a:sym typeface="Calibri"/>
              </a:rPr>
              <a:t>面向客户的广告检索：用户刷新</a:t>
            </a:r>
            <a:r>
              <a:rPr lang="en-US" altLang="zh-CN" sz="1200" b="0" i="0" dirty="0">
                <a:effectLst/>
                <a:latin typeface="+mn-lt"/>
                <a:ea typeface="+mn-ea"/>
                <a:cs typeface="+mn-cs"/>
                <a:sym typeface="Calibri"/>
              </a:rPr>
              <a:t>-&gt;AFD-&gt;</a:t>
            </a:r>
            <a:r>
              <a:rPr lang="zh-CN" altLang="en-US" sz="1200" b="0" i="0" dirty="0">
                <a:effectLst/>
                <a:latin typeface="+mn-lt"/>
                <a:ea typeface="+mn-ea"/>
                <a:cs typeface="+mn-cs"/>
                <a:sym typeface="Calibri"/>
              </a:rPr>
              <a:t>广告投放体系（合约广告</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竞价广告）</a:t>
            </a:r>
            <a:r>
              <a:rPr lang="en-US" altLang="zh-CN" sz="1200" b="0" i="0" dirty="0">
                <a:effectLst/>
                <a:latin typeface="+mn-lt"/>
                <a:ea typeface="+mn-ea"/>
                <a:cs typeface="+mn-cs"/>
                <a:sym typeface="Calibri"/>
              </a:rPr>
              <a:t>-&gt;</a:t>
            </a:r>
            <a:r>
              <a:rPr lang="en-US" altLang="zh-CN" sz="1200" b="0" i="0" dirty="0" err="1">
                <a:effectLst/>
                <a:latin typeface="+mn-lt"/>
                <a:ea typeface="+mn-ea"/>
                <a:cs typeface="+mn-cs"/>
                <a:sym typeface="Calibri"/>
              </a:rPr>
              <a:t>Tianlu</a:t>
            </a:r>
            <a:r>
              <a:rPr lang="en-US" altLang="zh-CN" sz="1200" b="0" i="0" dirty="0">
                <a:effectLst/>
                <a:latin typeface="+mn-lt"/>
                <a:ea typeface="+mn-ea"/>
                <a:cs typeface="+mn-cs"/>
                <a:sym typeface="Calibri"/>
              </a:rPr>
              <a:t>-&gt;</a:t>
            </a:r>
            <a:r>
              <a:rPr lang="en-US" altLang="zh-CN" sz="1200" b="0" i="0" dirty="0" err="1">
                <a:effectLst/>
                <a:latin typeface="+mn-lt"/>
                <a:ea typeface="+mn-ea"/>
                <a:cs typeface="+mn-cs"/>
                <a:sym typeface="Calibri"/>
              </a:rPr>
              <a:t>feedas</a:t>
            </a:r>
            <a:r>
              <a:rPr lang="en-US" altLang="zh-CN" sz="1200" b="0" i="0" dirty="0">
                <a:effectLst/>
                <a:latin typeface="+mn-lt"/>
                <a:ea typeface="+mn-ea"/>
                <a:cs typeface="+mn-cs"/>
                <a:sym typeface="Calibri"/>
              </a:rPr>
              <a:t>-&gt;</a:t>
            </a:r>
            <a:r>
              <a:rPr lang="en-US" altLang="zh-CN" sz="1200" b="0" i="0" dirty="0" err="1">
                <a:effectLst/>
                <a:latin typeface="+mn-lt"/>
                <a:ea typeface="+mn-ea"/>
                <a:cs typeface="+mn-cs"/>
                <a:sym typeface="Calibri"/>
              </a:rPr>
              <a:t>feedproxy</a:t>
            </a:r>
            <a:r>
              <a:rPr lang="en-US" altLang="zh-CN" sz="1200" b="0" i="0" dirty="0">
                <a:effectLst/>
                <a:latin typeface="+mn-lt"/>
                <a:ea typeface="+mn-ea"/>
                <a:cs typeface="+mn-cs"/>
                <a:sym typeface="Calibri"/>
              </a:rPr>
              <a:t>-&gt;</a:t>
            </a:r>
            <a:r>
              <a:rPr lang="en-US" altLang="zh-CN" sz="1200" b="0" i="0" dirty="0" err="1">
                <a:effectLst/>
                <a:latin typeface="+mn-lt"/>
                <a:ea typeface="+mn-ea"/>
                <a:cs typeface="+mn-cs"/>
                <a:sym typeface="Calibri"/>
              </a:rPr>
              <a:t>feedbs</a:t>
            </a:r>
            <a:endParaRPr lang="en-US" altLang="zh-CN" sz="1200" b="0" i="0" dirty="0">
              <a:effectLst/>
              <a:latin typeface="+mn-lt"/>
              <a:ea typeface="+mn-ea"/>
              <a:cs typeface="+mn-cs"/>
              <a:sym typeface="Calibri"/>
            </a:endParaRPr>
          </a:p>
          <a:p>
            <a:r>
              <a:rPr lang="zh-CN" altLang="en-US" sz="1200" b="0" i="0" dirty="0">
                <a:effectLst/>
                <a:latin typeface="+mn-lt"/>
                <a:ea typeface="+mn-ea"/>
                <a:cs typeface="+mn-cs"/>
                <a:sym typeface="Calibri"/>
              </a:rPr>
              <a:t>面向广告主的广告投放：广告主投放</a:t>
            </a:r>
            <a:r>
              <a:rPr lang="en-US" altLang="zh-CN" sz="1200" b="0" i="0" dirty="0">
                <a:effectLst/>
                <a:latin typeface="+mn-lt"/>
                <a:ea typeface="+mn-ea"/>
                <a:cs typeface="+mn-cs"/>
                <a:sym typeface="Calibri"/>
              </a:rPr>
              <a:t>-&gt;</a:t>
            </a:r>
            <a:r>
              <a:rPr lang="zh-CN" altLang="en-US" sz="1200" b="0" i="0" dirty="0">
                <a:effectLst/>
                <a:latin typeface="+mn-lt"/>
                <a:ea typeface="+mn-ea"/>
                <a:cs typeface="+mn-cs"/>
                <a:sym typeface="Calibri"/>
              </a:rPr>
              <a:t>广告库</a:t>
            </a:r>
            <a:r>
              <a:rPr lang="en-US" altLang="zh-CN" sz="1200" b="0" i="0" dirty="0">
                <a:effectLst/>
                <a:latin typeface="+mn-lt"/>
                <a:ea typeface="+mn-ea"/>
                <a:cs typeface="+mn-cs"/>
                <a:sym typeface="Calibri"/>
              </a:rPr>
              <a:t>-&gt;</a:t>
            </a:r>
            <a:r>
              <a:rPr lang="zh-CN" altLang="en-US" sz="1200" b="0" i="0" dirty="0">
                <a:effectLst/>
                <a:latin typeface="+mn-lt"/>
                <a:ea typeface="+mn-ea"/>
                <a:cs typeface="+mn-cs"/>
                <a:sym typeface="Calibri"/>
              </a:rPr>
              <a:t>同步到</a:t>
            </a:r>
            <a:r>
              <a:rPr lang="en-US" altLang="zh-CN" sz="1200" b="0" i="0" dirty="0" err="1">
                <a:effectLst/>
                <a:latin typeface="+mn-lt"/>
                <a:ea typeface="+mn-ea"/>
                <a:cs typeface="+mn-cs"/>
                <a:sym typeface="Calibri"/>
              </a:rPr>
              <a:t>feedbs</a:t>
            </a:r>
            <a:endParaRPr lang="en-US" altLang="zh-CN" sz="1200" b="0" i="0" dirty="0">
              <a:effectLst/>
              <a:latin typeface="+mn-lt"/>
              <a:ea typeface="+mn-ea"/>
              <a:cs typeface="+mn-cs"/>
              <a:sym typeface="Calibri"/>
            </a:endParaRPr>
          </a:p>
          <a:p>
            <a:r>
              <a:rPr lang="zh-CN" altLang="en-US" sz="1200" b="0" i="0" dirty="0">
                <a:effectLst/>
                <a:latin typeface="+mn-lt"/>
                <a:ea typeface="+mn-ea"/>
                <a:cs typeface="+mn-cs"/>
                <a:sym typeface="Calibri"/>
              </a:rPr>
              <a:t>面向内部系统的广告计费：用户点击广告</a:t>
            </a:r>
            <a:r>
              <a:rPr lang="en-US" altLang="zh-CN" sz="1200" b="0" i="0" dirty="0">
                <a:effectLst/>
                <a:latin typeface="+mn-lt"/>
                <a:ea typeface="+mn-ea"/>
                <a:cs typeface="+mn-cs"/>
                <a:sym typeface="Calibri"/>
              </a:rPr>
              <a:t>-&gt;</a:t>
            </a:r>
            <a:r>
              <a:rPr lang="zh-CN" altLang="en-US" sz="1200" b="0" i="0" dirty="0">
                <a:effectLst/>
                <a:latin typeface="+mn-lt"/>
                <a:ea typeface="+mn-ea"/>
                <a:cs typeface="+mn-cs"/>
                <a:sym typeface="Calibri"/>
              </a:rPr>
              <a:t>计费系统</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点击接收、反作弊、点击计费</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→预算中心</a:t>
            </a:r>
          </a:p>
          <a:p>
            <a:pPr marL="0" marR="0" lvl="0" indent="0" defTabSz="457200" eaLnBrk="1" fontAlgn="auto" latinLnBrk="0" hangingPunct="1">
              <a:lnSpc>
                <a:spcPct val="100000"/>
              </a:lnSpc>
              <a:spcBef>
                <a:spcPts val="0"/>
              </a:spcBef>
              <a:spcAft>
                <a:spcPts val="0"/>
              </a:spcAft>
              <a:buClrTx/>
              <a:buSzTx/>
              <a:buFontTx/>
              <a:buNone/>
              <a:tabLst/>
              <a:defRPr/>
            </a:pPr>
            <a:endParaRPr kumimoji="1" lang="en-US" altLang="zh-CN" dirty="0"/>
          </a:p>
          <a:p>
            <a:r>
              <a:rPr lang="zh-CN" altLang="en-US" sz="1200" b="0" i="0" dirty="0">
                <a:effectLst/>
                <a:latin typeface="+mn-lt"/>
                <a:ea typeface="+mn-ea"/>
                <a:cs typeface="+mn-cs"/>
                <a:sym typeface="Calibri"/>
              </a:rPr>
              <a:t>一个典型的</a:t>
            </a:r>
            <a:r>
              <a:rPr lang="en-US" altLang="zh-CN" sz="1200" b="0" i="0" dirty="0">
                <a:effectLst/>
                <a:latin typeface="+mn-lt"/>
                <a:ea typeface="+mn-ea"/>
                <a:cs typeface="+mn-cs"/>
                <a:sym typeface="Calibri"/>
              </a:rPr>
              <a:t>feed</a:t>
            </a:r>
            <a:r>
              <a:rPr lang="zh-CN" altLang="en-US" sz="1200" b="0" i="0" dirty="0">
                <a:effectLst/>
                <a:latin typeface="+mn-lt"/>
                <a:ea typeface="+mn-ea"/>
                <a:cs typeface="+mn-cs"/>
                <a:sym typeface="Calibri"/>
              </a:rPr>
              <a:t>广告的流程是：用户对百度</a:t>
            </a:r>
            <a:r>
              <a:rPr lang="en-US" altLang="zh-CN" sz="1200" b="0" i="0" dirty="0">
                <a:effectLst/>
                <a:latin typeface="+mn-lt"/>
                <a:ea typeface="+mn-ea"/>
                <a:cs typeface="+mn-cs"/>
                <a:sym typeface="Calibri"/>
              </a:rPr>
              <a:t>APP</a:t>
            </a:r>
            <a:r>
              <a:rPr lang="zh-CN" altLang="en-US" sz="1200" b="0" i="0" dirty="0">
                <a:effectLst/>
                <a:latin typeface="+mn-lt"/>
                <a:ea typeface="+mn-ea"/>
                <a:cs typeface="+mn-cs"/>
                <a:sym typeface="Calibri"/>
              </a:rPr>
              <a:t>咨询页进行刷新，随后广告请求经接入层转入</a:t>
            </a:r>
            <a:r>
              <a:rPr lang="en-US" altLang="zh-CN" sz="1200" b="0" i="0" dirty="0" err="1">
                <a:effectLst/>
                <a:latin typeface="+mn-lt"/>
                <a:ea typeface="+mn-ea"/>
                <a:cs typeface="+mn-cs"/>
                <a:sym typeface="Calibri"/>
              </a:rPr>
              <a:t>FeedAS</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FeedAS</a:t>
            </a:r>
            <a:r>
              <a:rPr lang="zh-CN" altLang="en-US" sz="1200" b="0" i="0" dirty="0">
                <a:effectLst/>
                <a:latin typeface="+mn-lt"/>
                <a:ea typeface="+mn-ea"/>
                <a:cs typeface="+mn-cs"/>
                <a:sym typeface="Calibri"/>
              </a:rPr>
              <a:t>检索客户投放的广告，选出候选广告。候选广告随后经渲染层渲染后曝光给用户。</a:t>
            </a:r>
          </a:p>
          <a:p>
            <a:br>
              <a:rPr lang="zh-CN" altLang="en-US" sz="1200" b="0" i="0" dirty="0">
                <a:effectLst/>
                <a:latin typeface="+mn-lt"/>
                <a:ea typeface="+mn-ea"/>
                <a:cs typeface="+mn-cs"/>
                <a:sym typeface="Calibri"/>
              </a:rPr>
            </a:br>
            <a:endParaRPr kumimoji="1" lang="en-US" altLang="zh-CN" dirty="0"/>
          </a:p>
          <a:p>
            <a:endParaRPr kumimoji="1" lang="en-US" altLang="zh-CN" dirty="0"/>
          </a:p>
          <a:p>
            <a:endParaRPr lang="zh-CN" altLang="en-US" dirty="0"/>
          </a:p>
        </p:txBody>
      </p:sp>
    </p:spTree>
    <p:extLst>
      <p:ext uri="{BB962C8B-B14F-4D97-AF65-F5344CB8AC3E}">
        <p14:creationId xmlns:p14="http://schemas.microsoft.com/office/powerpoint/2010/main" val="199426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n-lt"/>
                <a:ea typeface="+mn-ea"/>
                <a:cs typeface="+mn-cs"/>
                <a:sym typeface="Calibri"/>
              </a:rPr>
              <a:t>请求数据反序列化，解析处理</a:t>
            </a:r>
            <a:endParaRPr lang="zh-CN" altLang="en-US" dirty="0"/>
          </a:p>
        </p:txBody>
      </p:sp>
    </p:spTree>
    <p:extLst>
      <p:ext uri="{BB962C8B-B14F-4D97-AF65-F5344CB8AC3E}">
        <p14:creationId xmlns:p14="http://schemas.microsoft.com/office/powerpoint/2010/main" val="71460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STZhongsong" panose="02010600040101010101" pitchFamily="2" charset="-122"/>
                <a:ea typeface="STZhongsong" panose="02010600040101010101" pitchFamily="2" charset="-122"/>
              </a:rPr>
              <a:t>与</a:t>
            </a:r>
            <a:r>
              <a:rPr lang="en-US" altLang="zh-CN" sz="1200" dirty="0">
                <a:latin typeface="STZhongsong" panose="02010600040101010101" pitchFamily="2" charset="-122"/>
                <a:ea typeface="STZhongsong" panose="02010600040101010101" pitchFamily="2" charset="-122"/>
              </a:rPr>
              <a:t>UAS</a:t>
            </a:r>
            <a:r>
              <a:rPr lang="zh-CN" altLang="en-US" sz="1200" dirty="0">
                <a:latin typeface="STZhongsong" panose="02010600040101010101" pitchFamily="2" charset="-122"/>
                <a:ea typeface="STZhongsong" panose="02010600040101010101" pitchFamily="2" charset="-122"/>
              </a:rPr>
              <a:t>服务（大数据</a:t>
            </a:r>
            <a:r>
              <a:rPr lang="zh-CN" altLang="en-US" sz="1200" dirty="0">
                <a:solidFill>
                  <a:srgbClr val="FF0000"/>
                </a:solidFill>
                <a:latin typeface="STZhongsong" panose="02010600040101010101" pitchFamily="2" charset="-122"/>
                <a:ea typeface="STZhongsong" panose="02010600040101010101" pitchFamily="2" charset="-122"/>
              </a:rPr>
              <a:t>用户画像</a:t>
            </a:r>
            <a:r>
              <a:rPr lang="zh-CN" altLang="en-US" sz="1200" dirty="0">
                <a:latin typeface="STZhongsong" panose="02010600040101010101" pitchFamily="2" charset="-122"/>
                <a:ea typeface="STZhongsong" panose="02010600040101010101" pitchFamily="2" charset="-122"/>
              </a:rPr>
              <a:t>在线服务）进行交互，主要获取用户的</a:t>
            </a:r>
            <a:r>
              <a:rPr lang="zh-CN" altLang="en-US" sz="1200" b="1" dirty="0">
                <a:latin typeface="STZhongsong" panose="02010600040101010101" pitchFamily="2" charset="-122"/>
                <a:ea typeface="STZhongsong" panose="02010600040101010101" pitchFamily="2" charset="-122"/>
              </a:rPr>
              <a:t>自然属性</a:t>
            </a:r>
            <a:endParaRPr lang="en-US" altLang="zh-CN" sz="1200" dirty="0">
              <a:latin typeface="STZhongsong" panose="02010600040101010101" pitchFamily="2" charset="-122"/>
              <a:ea typeface="STZhongsong" panose="02010600040101010101" pitchFamily="2" charset="-122"/>
            </a:endParaRPr>
          </a:p>
          <a:p>
            <a:r>
              <a:rPr lang="zh-CN" altLang="en-US" sz="1200" dirty="0">
                <a:latin typeface="微软雅黑" panose="020B0503020204020204" pitchFamily="34" charset="-122"/>
                <a:ea typeface="微软雅黑" panose="020B0503020204020204" pitchFamily="34" charset="-122"/>
              </a:rPr>
              <a:t>优先使用</a:t>
            </a:r>
            <a:r>
              <a:rPr lang="en-US" altLang="zh-CN" sz="1200" dirty="0" err="1">
                <a:latin typeface="微软雅黑" panose="020B0503020204020204" pitchFamily="34" charset="-122"/>
                <a:ea typeface="微软雅黑" panose="020B0503020204020204" pitchFamily="34" charset="-122"/>
              </a:rPr>
              <a:t>cuid</a:t>
            </a:r>
            <a:r>
              <a:rPr lang="zh-CN" altLang="en-US" sz="1200" dirty="0">
                <a:latin typeface="微软雅黑" panose="020B0503020204020204" pitchFamily="34" charset="-122"/>
                <a:ea typeface="微软雅黑" panose="020B0503020204020204" pitchFamily="34" charset="-122"/>
              </a:rPr>
              <a:t>返回的数据，其次使用</a:t>
            </a:r>
            <a:r>
              <a:rPr lang="en-US" altLang="zh-CN" sz="1200" dirty="0" err="1">
                <a:latin typeface="微软雅黑" panose="020B0503020204020204" pitchFamily="34" charset="-122"/>
                <a:ea typeface="微软雅黑" panose="020B0503020204020204" pitchFamily="34" charset="-122"/>
              </a:rPr>
              <a:t>baiduid</a:t>
            </a:r>
            <a:r>
              <a:rPr lang="zh-CN" altLang="en-US" sz="1200" dirty="0">
                <a:latin typeface="微软雅黑" panose="020B0503020204020204" pitchFamily="34" charset="-122"/>
                <a:ea typeface="微软雅黑" panose="020B0503020204020204" pitchFamily="34" charset="-122"/>
              </a:rPr>
              <a:t>返回的数据，最终选择性使用</a:t>
            </a:r>
            <a:r>
              <a:rPr lang="en-US" altLang="zh-CN" sz="1200" dirty="0" err="1">
                <a:latin typeface="微软雅黑" panose="020B0503020204020204" pitchFamily="34" charset="-122"/>
                <a:ea typeface="微软雅黑" panose="020B0503020204020204" pitchFamily="34" charset="-122"/>
              </a:rPr>
              <a:t>imei</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idfa</a:t>
            </a:r>
            <a:endParaRPr lang="zh-CN" altLang="en-US" dirty="0"/>
          </a:p>
        </p:txBody>
      </p:sp>
    </p:spTree>
    <p:extLst>
      <p:ext uri="{BB962C8B-B14F-4D97-AF65-F5344CB8AC3E}">
        <p14:creationId xmlns:p14="http://schemas.microsoft.com/office/powerpoint/2010/main" val="3391061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5F59F12-6F1A-4510-AB01-2C3933E31371}"/>
              </a:ext>
            </a:extLst>
          </p:cNvPr>
          <p:cNvSpPr>
            <a:spLocks noGrp="1"/>
          </p:cNvSpPr>
          <p:nvPr>
            <p:ph type="body" idx="1"/>
          </p:nvPr>
        </p:nvSpPr>
        <p:spPr/>
        <p:txBody>
          <a:bodyPr/>
          <a:lstStyle/>
          <a:p>
            <a:r>
              <a:rPr lang="zh-CN" altLang="en-US" dirty="0"/>
              <a:t>获取用户历史广告信息，频控信息</a:t>
            </a:r>
            <a:endParaRPr lang="en-US" altLang="zh-CN" dirty="0"/>
          </a:p>
          <a:p>
            <a:r>
              <a:rPr lang="zh-CN" altLang="en-US" dirty="0"/>
              <a:t>频控</a:t>
            </a:r>
            <a:r>
              <a:rPr lang="en-US" altLang="zh-CN" dirty="0"/>
              <a:t>session</a:t>
            </a:r>
            <a:r>
              <a:rPr lang="zh-CN" altLang="en-US" dirty="0"/>
              <a:t>、</a:t>
            </a:r>
            <a:r>
              <a:rPr lang="en-US" altLang="zh-CN" dirty="0"/>
              <a:t>show session</a:t>
            </a:r>
            <a:r>
              <a:rPr lang="zh-CN" altLang="en-US" dirty="0"/>
              <a:t>、一些画像信息、爱奇艺用户标签、离线兴趣、社会关系、</a:t>
            </a:r>
            <a:r>
              <a:rPr lang="en-US" altLang="zh-CN" dirty="0" err="1"/>
              <a:t>bes</a:t>
            </a:r>
            <a:r>
              <a:rPr lang="zh-CN" altLang="en-US" dirty="0"/>
              <a:t>用户标签、用户</a:t>
            </a:r>
            <a:r>
              <a:rPr lang="en-US" altLang="zh-CN" dirty="0"/>
              <a:t>dislike</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5C8D7B-CAF1-4DF3-B411-BCBF3C43CC4A}"/>
              </a:ext>
            </a:extLst>
          </p:cNvPr>
          <p:cNvSpPr>
            <a:spLocks noGrp="1"/>
          </p:cNvSpPr>
          <p:nvPr>
            <p:ph type="body" idx="1"/>
          </p:nvPr>
        </p:nvSpPr>
        <p:spPr/>
        <p:txBody>
          <a:bodyPr/>
          <a:lstStyle/>
          <a:p>
            <a:r>
              <a:rPr lang="en-US" altLang="zh-CN" dirty="0" err="1"/>
              <a:t>Upin</a:t>
            </a:r>
            <a:r>
              <a:rPr lang="zh-CN" altLang="en-US" dirty="0"/>
              <a:t>基于用户的</a:t>
            </a:r>
            <a:r>
              <a:rPr lang="en-US" altLang="zh-CN" dirty="0"/>
              <a:t>session</a:t>
            </a:r>
            <a:r>
              <a:rPr lang="zh-CN" altLang="en-US" dirty="0"/>
              <a:t>挖掘的短期行为和兴趣</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E898775-DC92-4D0F-B61F-7209B06795F5}"/>
              </a:ext>
            </a:extLst>
          </p:cNvPr>
          <p:cNvSpPr>
            <a:spLocks noGrp="1"/>
          </p:cNvSpPr>
          <p:nvPr>
            <p:ph type="body" idx="1"/>
          </p:nvPr>
        </p:nvSpPr>
        <p:spPr/>
        <p:txBody>
          <a:bodyPr/>
          <a:lstStyle/>
          <a:p>
            <a:r>
              <a:rPr lang="en-US" altLang="zh-CN" dirty="0" err="1"/>
              <a:t>kaiwu</a:t>
            </a:r>
            <a:r>
              <a:rPr lang="zh-CN" altLang="en-US" dirty="0"/>
              <a:t>主要是挖掘用户的长期行为和兴趣，比如</a:t>
            </a:r>
            <a:r>
              <a:rPr lang="en-US" altLang="zh-CN" dirty="0"/>
              <a:t>30</a:t>
            </a:r>
            <a:r>
              <a:rPr lang="zh-CN" altLang="en-US" dirty="0"/>
              <a:t>天内的历史</a:t>
            </a:r>
            <a:r>
              <a:rPr lang="en-US" altLang="zh-CN" dirty="0"/>
              <a:t>query</a:t>
            </a:r>
            <a:r>
              <a:rPr lang="zh-CN" altLang="en-US" dirty="0"/>
              <a:t>等，获取相似人群以及用户的兴趣点，主要是为了</a:t>
            </a:r>
            <a:r>
              <a:rPr lang="en-US" altLang="zh-CN" dirty="0"/>
              <a:t>query</a:t>
            </a:r>
            <a:r>
              <a:rPr lang="zh-CN" altLang="en-US" dirty="0"/>
              <a:t>推荐做准备</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01F1C85-177C-4EB6-8D32-194A79BEBB06}"/>
              </a:ext>
            </a:extLst>
          </p:cNvPr>
          <p:cNvSpPr>
            <a:spLocks noGrp="1"/>
          </p:cNvSpPr>
          <p:nvPr>
            <p:ph type="body" idx="1"/>
          </p:nvPr>
        </p:nvSpPr>
        <p:spPr/>
        <p:txBody>
          <a:bodyPr/>
          <a:lstStyle/>
          <a:p>
            <a:r>
              <a:rPr lang="zh-CN" altLang="en-US" dirty="0"/>
              <a:t>挖掘用户的</a:t>
            </a:r>
            <a:r>
              <a:rPr lang="en-US" altLang="zh-CN" dirty="0"/>
              <a:t>attention</a:t>
            </a:r>
            <a:r>
              <a:rPr lang="zh-CN" altLang="en-US" dirty="0"/>
              <a:t>信息，用于内容触发</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A75998F-4F2F-464D-90F5-65012801C29C}"/>
              </a:ext>
            </a:extLst>
          </p:cNvPr>
          <p:cNvSpPr>
            <a:spLocks noGrp="1"/>
          </p:cNvSpPr>
          <p:nvPr>
            <p:ph type="body" idx="1"/>
          </p:nvPr>
        </p:nvSpPr>
        <p:spPr/>
        <p:txBody>
          <a:bodyPr/>
          <a:lstStyle/>
          <a:p>
            <a:r>
              <a:rPr lang="zh-CN" altLang="en-US" sz="1200" b="0" i="0" dirty="0">
                <a:effectLst/>
                <a:latin typeface="+mn-lt"/>
                <a:ea typeface="+mn-ea"/>
                <a:cs typeface="+mn-cs"/>
                <a:sym typeface="Calibri"/>
              </a:rPr>
              <a:t>请求金门，</a:t>
            </a:r>
            <a:r>
              <a:rPr lang="en-US" altLang="zh-CN" sz="1200" b="0" i="0" dirty="0">
                <a:effectLst/>
                <a:latin typeface="+mn-lt"/>
                <a:ea typeface="+mn-ea"/>
                <a:cs typeface="+mn-cs"/>
                <a:sym typeface="Calibri"/>
              </a:rPr>
              <a:t>query </a:t>
            </a:r>
            <a:r>
              <a:rPr lang="zh-CN" altLang="en-US" sz="1200" b="0" i="0" dirty="0">
                <a:effectLst/>
                <a:latin typeface="+mn-lt"/>
                <a:ea typeface="+mn-ea"/>
                <a:cs typeface="+mn-cs"/>
                <a:sym typeface="Calibri"/>
              </a:rPr>
              <a:t>推荐改写</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C4BF238-AB34-4239-A25E-0ABCC75CAE79}"/>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dirty="0">
                <a:effectLst/>
                <a:latin typeface="+mn-lt"/>
                <a:ea typeface="+mn-ea"/>
                <a:cs typeface="+mn-cs"/>
                <a:sym typeface="Calibri"/>
              </a:rPr>
              <a:t>Remix</a:t>
            </a:r>
            <a:r>
              <a:rPr lang="zh-CN" altLang="en-US" sz="1200" b="0" i="0" dirty="0">
                <a:effectLst/>
                <a:latin typeface="+mn-lt"/>
                <a:ea typeface="+mn-ea"/>
                <a:cs typeface="+mn-cs"/>
                <a:sym typeface="Calibri"/>
              </a:rPr>
              <a:t>框架的入口函数是</a:t>
            </a:r>
            <a:r>
              <a:rPr lang="en-US" altLang="zh-CN" sz="1200" b="0" i="0" dirty="0" err="1">
                <a:effectLst/>
                <a:latin typeface="+mn-lt"/>
                <a:ea typeface="+mn-ea"/>
                <a:cs typeface="+mn-cs"/>
                <a:sym typeface="Calibri"/>
              </a:rPr>
              <a:t>remix_main</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，首先需要对</a:t>
            </a:r>
            <a:r>
              <a:rPr lang="en-US" altLang="zh-CN" sz="1200" b="0" i="0" dirty="0">
                <a:effectLst/>
                <a:latin typeface="+mn-lt"/>
                <a:ea typeface="+mn-ea"/>
                <a:cs typeface="+mn-cs"/>
                <a:sym typeface="Calibri"/>
              </a:rPr>
              <a:t>remix</a:t>
            </a:r>
            <a:r>
              <a:rPr lang="zh-CN" altLang="en-US" sz="1200" b="0" i="0" dirty="0">
                <a:effectLst/>
                <a:latin typeface="+mn-lt"/>
                <a:ea typeface="+mn-ea"/>
                <a:cs typeface="+mn-cs"/>
                <a:sym typeface="Calibri"/>
              </a:rPr>
              <a:t>的初始化，然后框架一直启动运行，直到有结束信号的到来，停止运行</a:t>
            </a:r>
            <a:r>
              <a:rPr lang="en-US" altLang="zh-CN" sz="1200" b="0" i="0" dirty="0">
                <a:effectLst/>
                <a:latin typeface="+mn-lt"/>
                <a:ea typeface="+mn-ea"/>
                <a:cs typeface="+mn-cs"/>
                <a:sym typeface="Calibri"/>
              </a:rPr>
              <a:t>remix</a:t>
            </a:r>
            <a:r>
              <a:rPr lang="zh-CN" altLang="en-US" sz="1200" b="0" i="0" dirty="0">
                <a:effectLst/>
                <a:latin typeface="+mn-lt"/>
                <a:ea typeface="+mn-ea"/>
                <a:cs typeface="+mn-cs"/>
                <a:sym typeface="Calibri"/>
              </a:rPr>
              <a:t>，系统资源回收。</a:t>
            </a:r>
            <a:endParaRPr lang="zh-CN" altLang="en-US" dirty="0"/>
          </a:p>
        </p:txBody>
      </p:sp>
    </p:spTree>
    <p:extLst>
      <p:ext uri="{BB962C8B-B14F-4D97-AF65-F5344CB8AC3E}">
        <p14:creationId xmlns:p14="http://schemas.microsoft.com/office/powerpoint/2010/main" val="4064979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4B39E5BF-08BA-4853-B511-1FEDEF04D655}"/>
              </a:ext>
            </a:extLst>
          </p:cNvPr>
          <p:cNvSpPr>
            <a:spLocks noGrp="1"/>
          </p:cNvSpPr>
          <p:nvPr>
            <p:ph type="body" idx="1"/>
          </p:nvPr>
        </p:nvSpPr>
        <p:spPr/>
        <p:txBody>
          <a:bodyPr/>
          <a:lstStyle/>
          <a:p>
            <a:r>
              <a:rPr lang="en-US" altLang="zh-CN" dirty="0" err="1"/>
              <a:t>feedproxy_request</a:t>
            </a:r>
            <a:r>
              <a:rPr lang="zh-CN" altLang="en-US" dirty="0"/>
              <a:t>，填充的</a:t>
            </a:r>
            <a:r>
              <a:rPr lang="en-US" altLang="zh-CN" dirty="0"/>
              <a:t>request</a:t>
            </a:r>
            <a:r>
              <a:rPr lang="zh-CN" altLang="en-US" dirty="0"/>
              <a:t>各部分信息：</a:t>
            </a:r>
            <a:r>
              <a:rPr lang="en-US" altLang="zh-CN" dirty="0" err="1"/>
              <a:t>Upin</a:t>
            </a:r>
            <a:r>
              <a:rPr lang="zh-CN" altLang="en-US" dirty="0"/>
              <a:t>、频控、。。</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6B728345-A90E-4FF0-8621-BBA9506C6664}"/>
              </a:ext>
            </a:extLst>
          </p:cNvPr>
          <p:cNvSpPr>
            <a:spLocks noGrp="1"/>
          </p:cNvSpPr>
          <p:nvPr>
            <p:ph type="body" idx="1"/>
          </p:nvPr>
        </p:nvSpPr>
        <p:spPr/>
        <p:txBody>
          <a:bodyPr/>
          <a:lstStyle/>
          <a:p>
            <a:r>
              <a:rPr lang="zh-CN" altLang="en-US" dirty="0"/>
              <a:t>广告样式主要包括图片、图文、视频、开屏广告、横幅、浮框、文字链等。</a:t>
            </a:r>
          </a:p>
          <a:p>
            <a:endParaRPr lang="zh-CN" altLang="en-US" dirty="0"/>
          </a:p>
          <a:p>
            <a:r>
              <a:rPr lang="zh-CN" altLang="en-US" dirty="0"/>
              <a:t>例如对于激励视频业务，样式主要包括：竖版视频链接、竖版视频下载、大图视频链接、大图视频下载等。</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50A1CE00-C6D2-42B8-B2FF-4DD572B85813}"/>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r>
              <a:rPr lang="zh-CN" altLang="en-US" sz="1200" b="0" i="0" dirty="0">
                <a:effectLst/>
                <a:latin typeface="+mn-lt"/>
                <a:ea typeface="+mn-ea"/>
                <a:cs typeface="+mn-cs"/>
                <a:sym typeface="Calibri"/>
              </a:rPr>
              <a:t>平衡流量质量与客户成本之间的差异。调价的目的是保护广告主的</a:t>
            </a:r>
            <a:r>
              <a:rPr lang="en-US" altLang="zh-CN" sz="1200" b="0" i="0" dirty="0" err="1">
                <a:effectLst/>
                <a:latin typeface="+mn-lt"/>
                <a:ea typeface="+mn-ea"/>
                <a:cs typeface="+mn-cs"/>
                <a:sym typeface="Calibri"/>
              </a:rPr>
              <a:t>roi</a:t>
            </a:r>
            <a:r>
              <a:rPr lang="zh-CN" altLang="en-US" sz="1200" b="0" i="0" dirty="0">
                <a:effectLst/>
                <a:latin typeface="+mn-lt"/>
                <a:ea typeface="+mn-ea"/>
                <a:cs typeface="+mn-cs"/>
                <a:sym typeface="Calibri"/>
              </a:rPr>
              <a:t>，对于不同质量不同流量，广告的转化率是不同的，对于不好的流量应该对广告主降价打折，此时根据不同情况对</a:t>
            </a:r>
            <a:r>
              <a:rPr lang="en-US" altLang="zh-CN" sz="1200" b="0" i="0" dirty="0" err="1">
                <a:effectLst/>
                <a:latin typeface="+mn-lt"/>
                <a:ea typeface="+mn-ea"/>
                <a:cs typeface="+mn-cs"/>
                <a:sym typeface="Calibri"/>
              </a:rPr>
              <a:t>bid_ratio</a:t>
            </a:r>
            <a:r>
              <a:rPr lang="zh-CN" altLang="en-US" sz="1200" b="0" i="0" dirty="0">
                <a:effectLst/>
                <a:latin typeface="+mn-lt"/>
                <a:ea typeface="+mn-ea"/>
                <a:cs typeface="+mn-cs"/>
                <a:sym typeface="Calibri"/>
              </a:rPr>
              <a:t>进行调整，然后以广告主出价乘以</a:t>
            </a:r>
            <a:r>
              <a:rPr lang="en-US" altLang="zh-CN" sz="1200" b="0" i="0" dirty="0" err="1">
                <a:effectLst/>
                <a:latin typeface="+mn-lt"/>
                <a:ea typeface="+mn-ea"/>
                <a:cs typeface="+mn-cs"/>
                <a:sym typeface="Calibri"/>
              </a:rPr>
              <a:t>bid_ratio</a:t>
            </a:r>
            <a:r>
              <a:rPr lang="zh-CN" altLang="en-US" sz="1200" b="0" i="0" dirty="0">
                <a:effectLst/>
                <a:latin typeface="+mn-lt"/>
                <a:ea typeface="+mn-ea"/>
                <a:cs typeface="+mn-cs"/>
                <a:sym typeface="Calibri"/>
              </a:rPr>
              <a:t>作为最终出价来进行</a:t>
            </a:r>
            <a:r>
              <a:rPr lang="en-US" altLang="zh-CN" sz="1200" b="0" i="0" dirty="0" err="1">
                <a:effectLst/>
                <a:latin typeface="+mn-lt"/>
                <a:ea typeface="+mn-ea"/>
                <a:cs typeface="+mn-cs"/>
                <a:sym typeface="Calibri"/>
              </a:rPr>
              <a:t>cpm</a:t>
            </a:r>
            <a:r>
              <a:rPr lang="zh-CN" altLang="en-US" sz="1200" b="0" i="0" dirty="0">
                <a:effectLst/>
                <a:latin typeface="+mn-lt"/>
                <a:ea typeface="+mn-ea"/>
                <a:cs typeface="+mn-cs"/>
                <a:sym typeface="Calibri"/>
              </a:rPr>
              <a:t>排序。</a:t>
            </a:r>
            <a:endParaRPr lang="zh-CN" altLang="en-US" dirty="0"/>
          </a:p>
        </p:txBody>
      </p:sp>
    </p:spTree>
    <p:extLst>
      <p:ext uri="{BB962C8B-B14F-4D97-AF65-F5344CB8AC3E}">
        <p14:creationId xmlns:p14="http://schemas.microsoft.com/office/powerpoint/2010/main" val="1176434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r>
              <a:rPr lang="zh-CN" altLang="en-US" sz="1200" b="0" i="0" dirty="0">
                <a:effectLst/>
                <a:latin typeface="+mn-lt"/>
                <a:ea typeface="+mn-ea"/>
                <a:cs typeface="+mn-cs"/>
                <a:sym typeface="Calibri"/>
              </a:rPr>
              <a:t>平衡流量质量与客户成本之间的差异。调价的目的是保护广告主的</a:t>
            </a:r>
            <a:r>
              <a:rPr lang="en-US" altLang="zh-CN" sz="1200" b="0" i="0" dirty="0" err="1">
                <a:effectLst/>
                <a:latin typeface="+mn-lt"/>
                <a:ea typeface="+mn-ea"/>
                <a:cs typeface="+mn-cs"/>
                <a:sym typeface="Calibri"/>
              </a:rPr>
              <a:t>roi</a:t>
            </a:r>
            <a:r>
              <a:rPr lang="zh-CN" altLang="en-US" sz="1200" b="0" i="0" dirty="0">
                <a:effectLst/>
                <a:latin typeface="+mn-lt"/>
                <a:ea typeface="+mn-ea"/>
                <a:cs typeface="+mn-cs"/>
                <a:sym typeface="Calibri"/>
              </a:rPr>
              <a:t>，对于不同质量不同流量，广告的转化率是不同的，对于不好的流量应该对广告主降价打折，此时根据不同情况对</a:t>
            </a:r>
            <a:r>
              <a:rPr lang="en-US" altLang="zh-CN" sz="1200" b="0" i="0" dirty="0" err="1">
                <a:effectLst/>
                <a:latin typeface="+mn-lt"/>
                <a:ea typeface="+mn-ea"/>
                <a:cs typeface="+mn-cs"/>
                <a:sym typeface="Calibri"/>
              </a:rPr>
              <a:t>bid_ratio</a:t>
            </a:r>
            <a:r>
              <a:rPr lang="zh-CN" altLang="en-US" sz="1200" b="0" i="0" dirty="0">
                <a:effectLst/>
                <a:latin typeface="+mn-lt"/>
                <a:ea typeface="+mn-ea"/>
                <a:cs typeface="+mn-cs"/>
                <a:sym typeface="Calibri"/>
              </a:rPr>
              <a:t>进行调整，然后以广告主出价乘以</a:t>
            </a:r>
            <a:r>
              <a:rPr lang="en-US" altLang="zh-CN" sz="1200" b="0" i="0" dirty="0" err="1">
                <a:effectLst/>
                <a:latin typeface="+mn-lt"/>
                <a:ea typeface="+mn-ea"/>
                <a:cs typeface="+mn-cs"/>
                <a:sym typeface="Calibri"/>
              </a:rPr>
              <a:t>bid_ratio</a:t>
            </a:r>
            <a:r>
              <a:rPr lang="zh-CN" altLang="en-US" sz="1200" b="0" i="0" dirty="0">
                <a:effectLst/>
                <a:latin typeface="+mn-lt"/>
                <a:ea typeface="+mn-ea"/>
                <a:cs typeface="+mn-cs"/>
                <a:sym typeface="Calibri"/>
              </a:rPr>
              <a:t>作为最终出价来进行</a:t>
            </a:r>
            <a:r>
              <a:rPr lang="en-US" altLang="zh-CN" sz="1200" b="0" i="0" dirty="0" err="1">
                <a:effectLst/>
                <a:latin typeface="+mn-lt"/>
                <a:ea typeface="+mn-ea"/>
                <a:cs typeface="+mn-cs"/>
                <a:sym typeface="Calibri"/>
              </a:rPr>
              <a:t>cpm</a:t>
            </a:r>
            <a:r>
              <a:rPr lang="zh-CN" altLang="en-US" sz="1200" b="0" i="0" dirty="0">
                <a:effectLst/>
                <a:latin typeface="+mn-lt"/>
                <a:ea typeface="+mn-ea"/>
                <a:cs typeface="+mn-cs"/>
                <a:sym typeface="Calibri"/>
              </a:rPr>
              <a:t>排序。</a:t>
            </a:r>
            <a:endParaRPr lang="zh-CN" altLang="en-US" dirty="0"/>
          </a:p>
        </p:txBody>
      </p:sp>
    </p:spTree>
    <p:extLst>
      <p:ext uri="{BB962C8B-B14F-4D97-AF65-F5344CB8AC3E}">
        <p14:creationId xmlns:p14="http://schemas.microsoft.com/office/powerpoint/2010/main" val="219712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dirty="0">
                <a:effectLst/>
                <a:latin typeface="+mn-lt"/>
                <a:ea typeface="+mn-ea"/>
                <a:cs typeface="+mn-cs"/>
                <a:sym typeface="Calibri"/>
              </a:rPr>
              <a:t>Reloader</a:t>
            </a:r>
            <a:r>
              <a:rPr lang="zh-CN" altLang="en-US" sz="1200" b="0" i="0" dirty="0">
                <a:effectLst/>
                <a:latin typeface="+mn-lt"/>
                <a:ea typeface="+mn-ea"/>
                <a:cs typeface="+mn-cs"/>
                <a:sym typeface="Calibri"/>
              </a:rPr>
              <a:t>是配置项的重新加载程序，系统每隔一定的时间间隔就要去检查配置项文件的状态，如果文件已经更新，则重新读取配置文件内容，对各项配置进行更新。</a:t>
            </a:r>
          </a:p>
          <a:p>
            <a:r>
              <a:rPr lang="en-US" altLang="zh-CN" sz="1200" b="0" i="0" dirty="0">
                <a:effectLst/>
                <a:latin typeface="+mn-lt"/>
                <a:ea typeface="+mn-ea"/>
                <a:cs typeface="+mn-cs"/>
                <a:sym typeface="Calibri"/>
              </a:rPr>
              <a:t>Reloader</a:t>
            </a:r>
            <a:r>
              <a:rPr lang="zh-CN" altLang="en-US" sz="1200" b="0" i="0" dirty="0">
                <a:effectLst/>
                <a:latin typeface="+mn-lt"/>
                <a:ea typeface="+mn-ea"/>
                <a:cs typeface="+mn-cs"/>
                <a:sym typeface="Calibri"/>
              </a:rPr>
              <a:t>的初始化工作很简单，即是读取配置文件中的间隔时间；启动</a:t>
            </a:r>
            <a:r>
              <a:rPr lang="en-US" altLang="zh-CN" sz="1200" b="0" i="0" dirty="0">
                <a:effectLst/>
                <a:latin typeface="+mn-lt"/>
                <a:ea typeface="+mn-ea"/>
                <a:cs typeface="+mn-cs"/>
                <a:sym typeface="Calibri"/>
              </a:rPr>
              <a:t>start</a:t>
            </a:r>
            <a:r>
              <a:rPr lang="zh-CN" altLang="en-US" sz="1200" b="0" i="0" dirty="0">
                <a:effectLst/>
                <a:latin typeface="+mn-lt"/>
                <a:ea typeface="+mn-ea"/>
                <a:cs typeface="+mn-cs"/>
                <a:sym typeface="Calibri"/>
              </a:rPr>
              <a:t>工作是需要开启一个线程，线程函数执行</a:t>
            </a:r>
            <a:r>
              <a:rPr lang="en-US" altLang="zh-CN" sz="1200" b="0" i="0" dirty="0">
                <a:effectLst/>
                <a:latin typeface="+mn-lt"/>
                <a:ea typeface="+mn-ea"/>
                <a:cs typeface="+mn-cs"/>
                <a:sym typeface="Calibri"/>
              </a:rPr>
              <a:t>while</a:t>
            </a:r>
            <a:r>
              <a:rPr lang="zh-CN" altLang="en-US" sz="1200" b="0" i="0" dirty="0">
                <a:effectLst/>
                <a:latin typeface="+mn-lt"/>
                <a:ea typeface="+mn-ea"/>
                <a:cs typeface="+mn-cs"/>
                <a:sym typeface="Calibri"/>
              </a:rPr>
              <a:t>循环，每隔一定的时间间隔读取配置文件内容，直到结束信号的到来停止启动。</a:t>
            </a:r>
          </a:p>
          <a:p>
            <a:endParaRPr lang="zh-CN" altLang="en-US" dirty="0"/>
          </a:p>
        </p:txBody>
      </p:sp>
    </p:spTree>
    <p:extLst>
      <p:ext uri="{BB962C8B-B14F-4D97-AF65-F5344CB8AC3E}">
        <p14:creationId xmlns:p14="http://schemas.microsoft.com/office/powerpoint/2010/main" val="1355588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4446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r>
              <a:rPr lang="zh-CN" altLang="en-US" sz="1200" b="0" i="0" dirty="0">
                <a:effectLst/>
                <a:latin typeface="+mn-lt"/>
                <a:ea typeface="+mn-ea"/>
                <a:cs typeface="+mn-cs"/>
                <a:sym typeface="Calibri"/>
              </a:rPr>
              <a:t>标准投放</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正常投放，</a:t>
            </a:r>
            <a:r>
              <a:rPr lang="en-US" altLang="zh-CN" sz="1200" b="0" i="0" dirty="0" err="1">
                <a:effectLst/>
                <a:latin typeface="+mn-lt"/>
                <a:ea typeface="+mn-ea"/>
                <a:cs typeface="+mn-cs"/>
                <a:sym typeface="Calibri"/>
              </a:rPr>
              <a:t>feedas</a:t>
            </a:r>
            <a:r>
              <a:rPr lang="zh-CN" altLang="en-US" sz="1200" b="0" i="0" dirty="0">
                <a:effectLst/>
                <a:latin typeface="+mn-lt"/>
                <a:ea typeface="+mn-ea"/>
                <a:cs typeface="+mn-cs"/>
                <a:sym typeface="Calibri"/>
              </a:rPr>
              <a:t>将</a:t>
            </a:r>
            <a:r>
              <a:rPr lang="en-US" altLang="zh-CN" sz="1200" b="0" i="0" dirty="0" err="1">
                <a:effectLst/>
                <a:latin typeface="+mn-lt"/>
                <a:ea typeface="+mn-ea"/>
                <a:cs typeface="+mn-cs"/>
                <a:sym typeface="Calibri"/>
              </a:rPr>
              <a:t>userid</a:t>
            </a:r>
            <a:r>
              <a:rPr lang="zh-CN" altLang="en-US" sz="1200" b="0" i="0" dirty="0">
                <a:effectLst/>
                <a:latin typeface="+mn-lt"/>
                <a:ea typeface="+mn-ea"/>
                <a:cs typeface="+mn-cs"/>
                <a:sym typeface="Calibri"/>
              </a:rPr>
              <a:t>和</a:t>
            </a:r>
            <a:r>
              <a:rPr lang="en-US" altLang="zh-CN" sz="1200" b="0" i="0" dirty="0" err="1">
                <a:effectLst/>
                <a:latin typeface="+mn-lt"/>
                <a:ea typeface="+mn-ea"/>
                <a:cs typeface="+mn-cs"/>
                <a:sym typeface="Calibri"/>
              </a:rPr>
              <a:t>planid</a:t>
            </a:r>
            <a:r>
              <a:rPr lang="zh-CN" altLang="en-US" sz="1200" b="0" i="0" dirty="0">
                <a:effectLst/>
                <a:latin typeface="+mn-lt"/>
                <a:ea typeface="+mn-ea"/>
                <a:cs typeface="+mn-cs"/>
                <a:sym typeface="Calibri"/>
              </a:rPr>
              <a:t>发送给</a:t>
            </a:r>
            <a:r>
              <a:rPr lang="en-US" altLang="zh-CN" sz="1200" b="0" i="0" dirty="0" err="1">
                <a:effectLst/>
                <a:latin typeface="+mn-lt"/>
                <a:ea typeface="+mn-ea"/>
                <a:cs typeface="+mn-cs"/>
                <a:sym typeface="Calibri"/>
              </a:rPr>
              <a:t>buget</a:t>
            </a:r>
            <a:r>
              <a:rPr lang="en-US" altLang="zh-CN" sz="1200" b="0" i="0" dirty="0">
                <a:effectLst/>
                <a:latin typeface="+mn-lt"/>
                <a:ea typeface="+mn-ea"/>
                <a:cs typeface="+mn-cs"/>
                <a:sym typeface="Calibri"/>
              </a:rPr>
              <a:t> server</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buget</a:t>
            </a:r>
            <a:r>
              <a:rPr lang="en-US" altLang="zh-CN" sz="1200" b="0" i="0" dirty="0">
                <a:effectLst/>
                <a:latin typeface="+mn-lt"/>
                <a:ea typeface="+mn-ea"/>
                <a:cs typeface="+mn-cs"/>
                <a:sym typeface="Calibri"/>
              </a:rPr>
              <a:t> server</a:t>
            </a:r>
            <a:r>
              <a:rPr lang="zh-CN" altLang="en-US" sz="1200" b="0" i="0" dirty="0">
                <a:effectLst/>
                <a:latin typeface="+mn-lt"/>
                <a:ea typeface="+mn-ea"/>
                <a:cs typeface="+mn-cs"/>
                <a:sym typeface="Calibri"/>
              </a:rPr>
              <a:t>将广告的余额和花费传给</a:t>
            </a:r>
            <a:r>
              <a:rPr lang="en-US" altLang="zh-CN" sz="1200" b="0" i="0" dirty="0" err="1">
                <a:effectLst/>
                <a:latin typeface="+mn-lt"/>
                <a:ea typeface="+mn-ea"/>
                <a:cs typeface="+mn-cs"/>
                <a:sym typeface="Calibri"/>
              </a:rPr>
              <a:t>feedas</a:t>
            </a:r>
            <a:r>
              <a:rPr lang="zh-CN" altLang="en-US" sz="1200" b="0" i="0" dirty="0">
                <a:effectLst/>
                <a:latin typeface="+mn-lt"/>
                <a:ea typeface="+mn-ea"/>
                <a:cs typeface="+mn-cs"/>
                <a:sym typeface="Calibri"/>
              </a:rPr>
              <a:t>，如果广告主出价</a:t>
            </a:r>
            <a:r>
              <a:rPr lang="en-US" altLang="zh-CN" sz="1200" b="0" i="0" dirty="0">
                <a:effectLst/>
                <a:latin typeface="+mn-lt"/>
                <a:ea typeface="+mn-ea"/>
                <a:cs typeface="+mn-cs"/>
                <a:sym typeface="Calibri"/>
              </a:rPr>
              <a:t>bid</a:t>
            </a:r>
            <a:r>
              <a:rPr lang="zh-CN" altLang="en-US" sz="1200" b="0" i="0" dirty="0">
                <a:effectLst/>
                <a:latin typeface="+mn-lt"/>
                <a:ea typeface="+mn-ea"/>
                <a:cs typeface="+mn-cs"/>
                <a:sym typeface="Calibri"/>
              </a:rPr>
              <a:t>高于余额，则该条广告会被过滤掉；</a:t>
            </a:r>
          </a:p>
          <a:p>
            <a:r>
              <a:rPr lang="zh-CN" altLang="en-US" sz="1200" b="0" i="0" dirty="0">
                <a:effectLst/>
                <a:latin typeface="+mn-lt"/>
                <a:ea typeface="+mn-ea"/>
                <a:cs typeface="+mn-cs"/>
                <a:sym typeface="Calibri"/>
              </a:rPr>
              <a:t>匀速投放</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业务端将匀速投放的广告传给</a:t>
            </a:r>
            <a:r>
              <a:rPr lang="en-US" altLang="zh-CN" sz="1200" b="0" i="0" dirty="0">
                <a:effectLst/>
                <a:latin typeface="+mn-lt"/>
                <a:ea typeface="+mn-ea"/>
                <a:cs typeface="+mn-cs"/>
                <a:sym typeface="Calibri"/>
              </a:rPr>
              <a:t>as</a:t>
            </a:r>
            <a:r>
              <a:rPr lang="zh-CN" altLang="en-US" sz="1200" b="0" i="0" dirty="0">
                <a:effectLst/>
                <a:latin typeface="+mn-lt"/>
                <a:ea typeface="+mn-ea"/>
                <a:cs typeface="+mn-cs"/>
                <a:sym typeface="Calibri"/>
              </a:rPr>
              <a:t>，</a:t>
            </a:r>
            <a:r>
              <a:rPr lang="en-US" altLang="zh-CN" sz="1200" b="0" i="0" dirty="0">
                <a:effectLst/>
                <a:latin typeface="+mn-lt"/>
                <a:ea typeface="+mn-ea"/>
                <a:cs typeface="+mn-cs"/>
                <a:sym typeface="Calibri"/>
              </a:rPr>
              <a:t>as</a:t>
            </a:r>
            <a:r>
              <a:rPr lang="zh-CN" altLang="en-US" sz="1200" b="0" i="0" dirty="0">
                <a:effectLst/>
                <a:latin typeface="+mn-lt"/>
                <a:ea typeface="+mn-ea"/>
                <a:cs typeface="+mn-cs"/>
                <a:sym typeface="Calibri"/>
              </a:rPr>
              <a:t>在广告过滤阶段会关注广告的投放量，如果在一段时间内广告投的过多，会停止该条广告的投放，过一段时间再继续投放；</a:t>
            </a:r>
          </a:p>
          <a:p>
            <a:r>
              <a:rPr lang="zh-CN" altLang="en-US" sz="1200" b="0" i="0" dirty="0">
                <a:effectLst/>
                <a:latin typeface="+mn-lt"/>
                <a:ea typeface="+mn-ea"/>
                <a:cs typeface="+mn-cs"/>
                <a:sym typeface="Calibri"/>
              </a:rPr>
              <a:t>加速投放</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业务端将需要加速的广告传给</a:t>
            </a:r>
            <a:r>
              <a:rPr lang="en-US" altLang="zh-CN" sz="1200" b="0" i="0" dirty="0">
                <a:effectLst/>
                <a:latin typeface="+mn-lt"/>
                <a:ea typeface="+mn-ea"/>
                <a:cs typeface="+mn-cs"/>
                <a:sym typeface="Calibri"/>
              </a:rPr>
              <a:t>as</a:t>
            </a:r>
            <a:r>
              <a:rPr lang="zh-CN" altLang="en-US" sz="1200" b="0" i="0" dirty="0">
                <a:effectLst/>
                <a:latin typeface="+mn-lt"/>
                <a:ea typeface="+mn-ea"/>
                <a:cs typeface="+mn-cs"/>
                <a:sym typeface="Calibri"/>
              </a:rPr>
              <a:t>，</a:t>
            </a:r>
            <a:r>
              <a:rPr lang="en-US" altLang="zh-CN" sz="1200" b="0" i="0" dirty="0">
                <a:effectLst/>
                <a:latin typeface="+mn-lt"/>
                <a:ea typeface="+mn-ea"/>
                <a:cs typeface="+mn-cs"/>
                <a:sym typeface="Calibri"/>
              </a:rPr>
              <a:t>as</a:t>
            </a:r>
            <a:r>
              <a:rPr lang="zh-CN" altLang="en-US" sz="1200" b="0" i="0" dirty="0">
                <a:effectLst/>
                <a:latin typeface="+mn-lt"/>
                <a:ea typeface="+mn-ea"/>
                <a:cs typeface="+mn-cs"/>
                <a:sym typeface="Calibri"/>
              </a:rPr>
              <a:t>会在策略的过滤阶段，降低</a:t>
            </a:r>
            <a:r>
              <a:rPr lang="en-US" altLang="zh-CN" sz="1200" b="0" i="0" dirty="0" err="1">
                <a:effectLst/>
                <a:latin typeface="+mn-lt"/>
                <a:ea typeface="+mn-ea"/>
                <a:cs typeface="+mn-cs"/>
                <a:sym typeface="Calibri"/>
              </a:rPr>
              <a:t>ctrq</a:t>
            </a:r>
            <a:r>
              <a:rPr lang="zh-CN" altLang="en-US" sz="1200" b="0" i="0" dirty="0">
                <a:effectLst/>
                <a:latin typeface="+mn-lt"/>
                <a:ea typeface="+mn-ea"/>
                <a:cs typeface="+mn-cs"/>
                <a:sym typeface="Calibri"/>
              </a:rPr>
              <a:t>的阈值，提高广告投放的速度，相应的，该条广告的</a:t>
            </a:r>
            <a:r>
              <a:rPr lang="en-US" altLang="zh-CN" sz="1200" b="0" i="0" dirty="0">
                <a:effectLst/>
                <a:latin typeface="+mn-lt"/>
                <a:ea typeface="+mn-ea"/>
                <a:cs typeface="+mn-cs"/>
                <a:sym typeface="Calibri"/>
              </a:rPr>
              <a:t>price</a:t>
            </a:r>
            <a:r>
              <a:rPr lang="zh-CN" altLang="en-US" sz="1200" b="0" i="0" dirty="0">
                <a:effectLst/>
                <a:latin typeface="+mn-lt"/>
                <a:ea typeface="+mn-ea"/>
                <a:cs typeface="+mn-cs"/>
                <a:sym typeface="Calibri"/>
              </a:rPr>
              <a:t>在计算过程中会加上相应的值，提高广告的</a:t>
            </a:r>
            <a:r>
              <a:rPr lang="en-US" altLang="zh-CN" sz="1200" b="0" i="0" dirty="0">
                <a:effectLst/>
                <a:latin typeface="+mn-lt"/>
                <a:ea typeface="+mn-ea"/>
                <a:cs typeface="+mn-cs"/>
                <a:sym typeface="Calibri"/>
              </a:rPr>
              <a:t>price</a:t>
            </a:r>
          </a:p>
          <a:p>
            <a:endParaRPr lang="zh-CN" altLang="en-US" dirty="0"/>
          </a:p>
        </p:txBody>
      </p:sp>
    </p:spTree>
    <p:extLst>
      <p:ext uri="{BB962C8B-B14F-4D97-AF65-F5344CB8AC3E}">
        <p14:creationId xmlns:p14="http://schemas.microsoft.com/office/powerpoint/2010/main" val="2471732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4525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2895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5393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3A8B49F-9381-4179-AA9F-31E193EAEA26}"/>
              </a:ext>
            </a:extLst>
          </p:cNvPr>
          <p:cNvSpPr>
            <a:spLocks noGrp="1"/>
          </p:cNvSpPr>
          <p:nvPr>
            <p:ph type="body" idx="1"/>
          </p:nvPr>
        </p:nvSpPr>
        <p:spPr/>
        <p:txBody>
          <a:bodyPr/>
          <a:lstStyle/>
          <a:p>
            <a:r>
              <a:rPr lang="zh-CN" altLang="en-US" sz="1200" b="0" i="0" dirty="0">
                <a:effectLst/>
                <a:latin typeface="+mn-lt"/>
                <a:ea typeface="+mn-ea"/>
                <a:cs typeface="+mn-cs"/>
                <a:sym typeface="Calibri"/>
              </a:rPr>
              <a:t>多数据源的统一截断在后续的</a:t>
            </a:r>
            <a:r>
              <a:rPr lang="en-US" altLang="zh-CN" sz="1200" b="0" i="0" dirty="0">
                <a:effectLst/>
                <a:latin typeface="+mn-lt"/>
                <a:ea typeface="+mn-ea"/>
                <a:cs typeface="+mn-cs"/>
                <a:sym typeface="Calibri"/>
              </a:rPr>
              <a:t>post</a:t>
            </a:r>
            <a:r>
              <a:rPr lang="zh-CN" altLang="en-US" sz="1200" b="0" i="0" dirty="0">
                <a:effectLst/>
                <a:latin typeface="+mn-lt"/>
                <a:ea typeface="+mn-ea"/>
                <a:cs typeface="+mn-cs"/>
                <a:sym typeface="Calibri"/>
              </a:rPr>
              <a:t>阶段。</a:t>
            </a:r>
            <a:endParaRPr lang="zh-CN" altLang="en-US" dirty="0"/>
          </a:p>
        </p:txBody>
      </p:sp>
    </p:spTree>
    <p:extLst>
      <p:ext uri="{BB962C8B-B14F-4D97-AF65-F5344CB8AC3E}">
        <p14:creationId xmlns:p14="http://schemas.microsoft.com/office/powerpoint/2010/main" val="446020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8CA48BB-C56D-4374-877E-98E61650D5A9}"/>
              </a:ext>
            </a:extLst>
          </p:cNvPr>
          <p:cNvSpPr>
            <a:spLocks noGrp="1"/>
          </p:cNvSpPr>
          <p:nvPr>
            <p:ph type="body" idx="1"/>
          </p:nvPr>
        </p:nvSpPr>
        <p:spPr/>
        <p:txBody>
          <a:bodyPr/>
          <a:lstStyle/>
          <a:p>
            <a:r>
              <a:rPr lang="en-US" altLang="zh-CN" sz="1200" b="0" i="0" dirty="0" err="1">
                <a:effectLst/>
                <a:latin typeface="+mn-lt"/>
                <a:ea typeface="+mn-ea"/>
                <a:cs typeface="+mn-cs"/>
                <a:sym typeface="Calibri"/>
              </a:rPr>
              <a:t>i</a:t>
            </a:r>
            <a:r>
              <a:rPr lang="zh-CN" altLang="en-US" sz="1200" b="0" i="0" dirty="0">
                <a:effectLst/>
                <a:latin typeface="+mn-lt"/>
                <a:ea typeface="+mn-ea"/>
                <a:cs typeface="+mn-cs"/>
                <a:sym typeface="Calibri"/>
              </a:rPr>
              <a:t>域，加密并</a:t>
            </a:r>
            <a:r>
              <a:rPr lang="en-US" altLang="zh-CN" sz="1200" b="0" i="0" dirty="0">
                <a:effectLst/>
                <a:latin typeface="+mn-lt"/>
                <a:ea typeface="+mn-ea"/>
                <a:cs typeface="+mn-cs"/>
                <a:sym typeface="Calibri"/>
              </a:rPr>
              <a:t>base64</a:t>
            </a:r>
            <a:r>
              <a:rPr lang="zh-CN" altLang="en-US" sz="1200" b="0" i="0" dirty="0">
                <a:effectLst/>
                <a:latin typeface="+mn-lt"/>
                <a:ea typeface="+mn-ea"/>
                <a:cs typeface="+mn-cs"/>
                <a:sym typeface="Calibri"/>
              </a:rPr>
              <a:t>编码</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主要是广告的一些信息，如</a:t>
            </a:r>
            <a:r>
              <a:rPr lang="en-US" altLang="zh-CN" sz="1200" b="0" i="0" dirty="0" err="1">
                <a:effectLst/>
                <a:latin typeface="+mn-lt"/>
                <a:ea typeface="+mn-ea"/>
                <a:cs typeface="+mn-cs"/>
                <a:sym typeface="Calibri"/>
              </a:rPr>
              <a:t>word_id</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winfo_id</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idea_id</a:t>
            </a:r>
            <a:r>
              <a:rPr lang="zh-CN" altLang="en-US" sz="1200" b="0" i="0" dirty="0">
                <a:effectLst/>
                <a:latin typeface="+mn-lt"/>
                <a:ea typeface="+mn-ea"/>
                <a:cs typeface="+mn-cs"/>
                <a:sym typeface="Calibri"/>
              </a:rPr>
              <a:t>、</a:t>
            </a:r>
            <a:r>
              <a:rPr lang="en-US" altLang="zh-CN" sz="1200" b="0" i="0" dirty="0">
                <a:effectLst/>
                <a:latin typeface="+mn-lt"/>
                <a:ea typeface="+mn-ea"/>
                <a:cs typeface="+mn-cs"/>
                <a:sym typeface="Calibri"/>
              </a:rPr>
              <a:t>price</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unit_id</a:t>
            </a:r>
            <a:r>
              <a:rPr lang="zh-CN" altLang="en-US" sz="1200" b="0" i="0" dirty="0">
                <a:effectLst/>
                <a:latin typeface="+mn-lt"/>
                <a:ea typeface="+mn-ea"/>
                <a:cs typeface="+mn-cs"/>
                <a:sym typeface="Calibri"/>
              </a:rPr>
              <a:t>、</a:t>
            </a:r>
            <a:r>
              <a:rPr lang="en-US" altLang="zh-CN" sz="1200" b="0" i="0" dirty="0">
                <a:effectLst/>
                <a:latin typeface="+mn-lt"/>
                <a:ea typeface="+mn-ea"/>
                <a:cs typeface="+mn-cs"/>
                <a:sym typeface="Calibri"/>
              </a:rPr>
              <a:t>bid</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ori_bid</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plan_id</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user_id</a:t>
            </a:r>
            <a:r>
              <a:rPr lang="zh-CN" altLang="en-US" sz="1200" b="0" i="0" dirty="0">
                <a:effectLst/>
                <a:latin typeface="+mn-lt"/>
                <a:ea typeface="+mn-ea"/>
                <a:cs typeface="+mn-cs"/>
                <a:sym typeface="Calibri"/>
              </a:rPr>
              <a:t>、</a:t>
            </a:r>
            <a:r>
              <a:rPr lang="en-US" altLang="zh-CN" sz="1200" b="0" i="0" dirty="0" err="1">
                <a:effectLst/>
                <a:latin typeface="+mn-lt"/>
                <a:ea typeface="+mn-ea"/>
                <a:cs typeface="+mn-cs"/>
                <a:sym typeface="Calibri"/>
              </a:rPr>
              <a:t>cmatch</a:t>
            </a:r>
            <a:br>
              <a:rPr lang="en-US" altLang="zh-CN" dirty="0"/>
            </a:br>
            <a:r>
              <a:rPr lang="en-US" altLang="zh-CN" sz="1200" b="0" i="0" dirty="0">
                <a:effectLst/>
                <a:latin typeface="+mn-lt"/>
                <a:ea typeface="+mn-ea"/>
                <a:cs typeface="+mn-cs"/>
                <a:sym typeface="Calibri"/>
              </a:rPr>
              <a:t>j</a:t>
            </a:r>
            <a:r>
              <a:rPr lang="zh-CN" altLang="en-US" sz="1200" b="0" i="0" dirty="0">
                <a:effectLst/>
                <a:latin typeface="+mn-lt"/>
                <a:ea typeface="+mn-ea"/>
                <a:cs typeface="+mn-cs"/>
                <a:sym typeface="Calibri"/>
              </a:rPr>
              <a:t>域，加密并</a:t>
            </a:r>
            <a:r>
              <a:rPr lang="en-US" altLang="zh-CN" sz="1200" b="0" i="0" dirty="0">
                <a:effectLst/>
                <a:latin typeface="+mn-lt"/>
                <a:ea typeface="+mn-ea"/>
                <a:cs typeface="+mn-cs"/>
                <a:sym typeface="Calibri"/>
              </a:rPr>
              <a:t>base64</a:t>
            </a:r>
            <a:r>
              <a:rPr lang="zh-CN" altLang="en-US" sz="1200" b="0" i="0" dirty="0">
                <a:effectLst/>
                <a:latin typeface="+mn-lt"/>
                <a:ea typeface="+mn-ea"/>
                <a:cs typeface="+mn-cs"/>
                <a:sym typeface="Calibri"/>
              </a:rPr>
              <a:t>编码，回传给</a:t>
            </a:r>
            <a:r>
              <a:rPr lang="en-US" altLang="zh-CN" sz="1200" b="0" i="0" dirty="0">
                <a:effectLst/>
                <a:latin typeface="+mn-lt"/>
                <a:ea typeface="+mn-ea"/>
                <a:cs typeface="+mn-cs"/>
                <a:sym typeface="Calibri"/>
              </a:rPr>
              <a:t>asp</a:t>
            </a:r>
            <a:r>
              <a:rPr lang="zh-CN" altLang="en-US" sz="1200" b="0" i="0" dirty="0">
                <a:effectLst/>
                <a:latin typeface="+mn-lt"/>
                <a:ea typeface="+mn-ea"/>
                <a:cs typeface="+mn-cs"/>
                <a:sym typeface="Calibri"/>
              </a:rPr>
              <a:t>，压缩并</a:t>
            </a:r>
            <a:r>
              <a:rPr lang="en-US" altLang="zh-CN" sz="1200" b="0" i="0" dirty="0">
                <a:effectLst/>
                <a:latin typeface="+mn-lt"/>
                <a:ea typeface="+mn-ea"/>
                <a:cs typeface="+mn-cs"/>
                <a:sym typeface="Calibri"/>
              </a:rPr>
              <a:t>base64 </a:t>
            </a:r>
            <a:r>
              <a:rPr lang="zh-CN" altLang="en-US" sz="1200" b="0" i="0" dirty="0">
                <a:effectLst/>
                <a:latin typeface="+mn-lt"/>
                <a:ea typeface="+mn-ea"/>
                <a:cs typeface="+mn-cs"/>
                <a:sym typeface="Calibri"/>
              </a:rPr>
              <a:t>编码，主要为跳转</a:t>
            </a:r>
            <a:r>
              <a:rPr lang="en-US" altLang="zh-CN" sz="1200" b="0" i="0" dirty="0" err="1">
                <a:effectLst/>
                <a:latin typeface="+mn-lt"/>
                <a:ea typeface="+mn-ea"/>
                <a:cs typeface="+mn-cs"/>
                <a:sym typeface="Calibri"/>
              </a:rPr>
              <a:t>url</a:t>
            </a:r>
            <a:r>
              <a:rPr lang="en-US" altLang="zh-CN" sz="1200" b="0" i="0" dirty="0">
                <a:effectLst/>
                <a:latin typeface="+mn-lt"/>
                <a:ea typeface="+mn-ea"/>
                <a:cs typeface="+mn-cs"/>
                <a:sym typeface="Calibri"/>
              </a:rPr>
              <a:t>, </a:t>
            </a:r>
            <a:r>
              <a:rPr lang="zh-CN" altLang="en-US" sz="1200" b="0" i="0" dirty="0">
                <a:effectLst/>
                <a:latin typeface="+mn-lt"/>
                <a:ea typeface="+mn-ea"/>
                <a:cs typeface="+mn-cs"/>
                <a:sym typeface="Calibri"/>
              </a:rPr>
              <a:t>计费名，</a:t>
            </a:r>
            <a:r>
              <a:rPr lang="en-US" altLang="zh-CN" sz="1200" b="0" i="0" dirty="0" err="1">
                <a:effectLst/>
                <a:latin typeface="+mn-lt"/>
                <a:ea typeface="+mn-ea"/>
                <a:cs typeface="+mn-cs"/>
                <a:sym typeface="Calibri"/>
              </a:rPr>
              <a:t>crc</a:t>
            </a:r>
            <a:r>
              <a:rPr lang="zh-CN" altLang="en-US" sz="1200" b="0" i="0" dirty="0">
                <a:effectLst/>
                <a:latin typeface="+mn-lt"/>
                <a:ea typeface="+mn-ea"/>
                <a:cs typeface="+mn-cs"/>
                <a:sym typeface="Calibri"/>
              </a:rPr>
              <a:t>等，实现跳转</a:t>
            </a:r>
            <a:br>
              <a:rPr lang="en-US" altLang="zh-CN" dirty="0"/>
            </a:br>
            <a:r>
              <a:rPr lang="en-US" altLang="zh-CN" sz="1200" b="0" i="0" dirty="0">
                <a:effectLst/>
                <a:latin typeface="+mn-lt"/>
                <a:ea typeface="+mn-ea"/>
                <a:cs typeface="+mn-cs"/>
                <a:sym typeface="Calibri"/>
              </a:rPr>
              <a:t>k</a:t>
            </a:r>
            <a:r>
              <a:rPr lang="zh-CN" altLang="en-US" sz="1200" b="0" i="0" dirty="0">
                <a:effectLst/>
                <a:latin typeface="+mn-lt"/>
                <a:ea typeface="+mn-ea"/>
                <a:cs typeface="+mn-cs"/>
                <a:sym typeface="Calibri"/>
              </a:rPr>
              <a:t>域，</a:t>
            </a:r>
            <a:r>
              <a:rPr lang="en-US" altLang="zh-CN" sz="1200" b="0" i="0" dirty="0">
                <a:effectLst/>
                <a:latin typeface="+mn-lt"/>
                <a:ea typeface="+mn-ea"/>
                <a:cs typeface="+mn-cs"/>
                <a:sym typeface="Calibri"/>
              </a:rPr>
              <a:t>base64</a:t>
            </a:r>
            <a:r>
              <a:rPr lang="zh-CN" altLang="en-US" sz="1200" b="0" i="0" dirty="0">
                <a:effectLst/>
                <a:latin typeface="+mn-lt"/>
                <a:ea typeface="+mn-ea"/>
                <a:cs typeface="+mn-cs"/>
                <a:sym typeface="Calibri"/>
              </a:rPr>
              <a:t>编码</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主要为</a:t>
            </a:r>
            <a:r>
              <a:rPr lang="en-US" altLang="zh-CN" sz="1200" b="0" i="0" dirty="0">
                <a:effectLst/>
                <a:latin typeface="+mn-lt"/>
                <a:ea typeface="+mn-ea"/>
                <a:cs typeface="+mn-cs"/>
                <a:sym typeface="Calibri"/>
              </a:rPr>
              <a:t>term, </a:t>
            </a:r>
            <a:r>
              <a:rPr lang="zh-CN" altLang="en-US" sz="1200" b="0" i="0" dirty="0">
                <a:effectLst/>
                <a:latin typeface="+mn-lt"/>
                <a:ea typeface="+mn-ea"/>
                <a:cs typeface="+mn-cs"/>
                <a:sym typeface="Calibri"/>
              </a:rPr>
              <a:t>模板名，</a:t>
            </a:r>
            <a:r>
              <a:rPr lang="en-US" altLang="zh-CN" sz="1200" b="0" i="0" dirty="0" err="1">
                <a:effectLst/>
                <a:latin typeface="+mn-lt"/>
                <a:ea typeface="+mn-ea"/>
                <a:cs typeface="+mn-cs"/>
                <a:sym typeface="Calibri"/>
              </a:rPr>
              <a:t>cmatch</a:t>
            </a:r>
            <a:r>
              <a:rPr lang="zh-CN" altLang="en-US" sz="1200" b="0" i="0" dirty="0">
                <a:effectLst/>
                <a:latin typeface="+mn-lt"/>
                <a:ea typeface="+mn-ea"/>
                <a:cs typeface="+mn-cs"/>
                <a:sym typeface="Calibri"/>
              </a:rPr>
              <a:t>等，存储统计用各种扩展信息</a:t>
            </a:r>
            <a:r>
              <a:rPr lang="en-US" altLang="zh-CN" sz="1200" b="0" i="0" dirty="0">
                <a:effectLst/>
                <a:latin typeface="+mn-lt"/>
                <a:ea typeface="+mn-ea"/>
                <a:cs typeface="+mn-cs"/>
                <a:sym typeface="Calibri"/>
              </a:rPr>
              <a:t>——</a:t>
            </a:r>
            <a:r>
              <a:rPr lang="en-US" altLang="zh-CN" sz="1200" b="0" i="0" dirty="0" err="1">
                <a:effectLst/>
                <a:latin typeface="+mn-lt"/>
                <a:ea typeface="+mn-ea"/>
                <a:cs typeface="+mn-cs"/>
                <a:sym typeface="Calibri"/>
              </a:rPr>
              <a:t>k_field</a:t>
            </a:r>
            <a:r>
              <a:rPr lang="zh-CN" altLang="en-US" sz="1200" b="0" i="0" dirty="0">
                <a:effectLst/>
                <a:latin typeface="+mn-lt"/>
                <a:ea typeface="+mn-ea"/>
                <a:cs typeface="+mn-cs"/>
                <a:sym typeface="Calibri"/>
              </a:rPr>
              <a:t>， 然后</a:t>
            </a:r>
            <a:r>
              <a:rPr lang="en-US" altLang="zh-CN" sz="1200" b="0" i="0" dirty="0" err="1">
                <a:effectLst/>
                <a:latin typeface="+mn-lt"/>
                <a:ea typeface="+mn-ea"/>
                <a:cs typeface="+mn-cs"/>
                <a:sym typeface="Calibri"/>
              </a:rPr>
              <a:t>feedas</a:t>
            </a:r>
            <a:r>
              <a:rPr lang="zh-CN" altLang="en-US" sz="1200" b="0" i="0" dirty="0">
                <a:effectLst/>
                <a:latin typeface="+mn-lt"/>
                <a:ea typeface="+mn-ea"/>
                <a:cs typeface="+mn-cs"/>
                <a:sym typeface="Calibri"/>
              </a:rPr>
              <a:t>又在此基础上增加了字段，如</a:t>
            </a:r>
            <a:r>
              <a:rPr lang="en-US" altLang="zh-CN" sz="1200" b="0" i="0" dirty="0" err="1">
                <a:effectLst/>
                <a:latin typeface="+mn-lt"/>
                <a:ea typeface="+mn-ea"/>
                <a:cs typeface="+mn-cs"/>
                <a:sym typeface="Calibri"/>
              </a:rPr>
              <a:t>rw_query</a:t>
            </a:r>
            <a:r>
              <a:rPr lang="en-US" altLang="zh-CN" sz="1200" b="0" i="0" dirty="0">
                <a:effectLst/>
                <a:latin typeface="+mn-lt"/>
                <a:ea typeface="+mn-ea"/>
                <a:cs typeface="+mn-cs"/>
                <a:sym typeface="Calibri"/>
              </a:rPr>
              <a:t>=</a:t>
            </a:r>
            <a:r>
              <a:rPr lang="en-US" altLang="zh-CN" sz="1200" b="0" i="0" dirty="0" err="1">
                <a:effectLst/>
                <a:latin typeface="+mn-lt"/>
                <a:ea typeface="+mn-ea"/>
                <a:cs typeface="+mn-cs"/>
                <a:sym typeface="Calibri"/>
              </a:rPr>
              <a:t>original_query</a:t>
            </a:r>
            <a:r>
              <a:rPr lang="zh-CN" altLang="en-US" sz="1200" b="0" i="0" dirty="0">
                <a:effectLst/>
                <a:latin typeface="+mn-lt"/>
                <a:ea typeface="+mn-ea"/>
                <a:cs typeface="+mn-cs"/>
                <a:sym typeface="Calibri"/>
              </a:rPr>
              <a:t>、</a:t>
            </a:r>
            <a:r>
              <a:rPr lang="en-US" altLang="zh-CN" sz="1200" b="0" i="0" dirty="0">
                <a:effectLst/>
                <a:latin typeface="+mn-lt"/>
                <a:ea typeface="+mn-ea"/>
                <a:cs typeface="+mn-cs"/>
                <a:sym typeface="Calibri"/>
              </a:rPr>
              <a:t>rank</a:t>
            </a:r>
            <a:br>
              <a:rPr lang="en-US" altLang="zh-CN" dirty="0"/>
            </a:br>
            <a:r>
              <a:rPr lang="zh-CN" altLang="en-US" sz="1200" b="0" i="0" dirty="0">
                <a:effectLst/>
                <a:latin typeface="+mn-lt"/>
                <a:ea typeface="+mn-ea"/>
                <a:cs typeface="+mn-cs"/>
                <a:sym typeface="Calibri"/>
              </a:rPr>
              <a:t>包装成计费串，填充在</a:t>
            </a:r>
            <a:r>
              <a:rPr lang="en-US" altLang="zh-CN" sz="1200" b="0" i="0" dirty="0" err="1">
                <a:effectLst/>
                <a:latin typeface="+mn-lt"/>
                <a:ea typeface="+mn-ea"/>
                <a:cs typeface="+mn-cs"/>
                <a:sym typeface="Calibri"/>
              </a:rPr>
              <a:t>cpm_rcv_url</a:t>
            </a:r>
            <a:r>
              <a:rPr lang="zh-CN" altLang="en-US" sz="1200" b="0" i="0" dirty="0">
                <a:effectLst/>
                <a:latin typeface="+mn-lt"/>
                <a:ea typeface="+mn-ea"/>
                <a:cs typeface="+mn-cs"/>
                <a:sym typeface="Calibri"/>
              </a:rPr>
              <a:t>中，计费串格式</a:t>
            </a:r>
            <a:r>
              <a:rPr lang="en-US" altLang="zh-CN" sz="1200" b="0" i="0" dirty="0">
                <a:effectLst/>
                <a:latin typeface="+mn-lt"/>
                <a:ea typeface="+mn-ea"/>
                <a:cs typeface="+mn-cs"/>
                <a:sym typeface="Calibri"/>
              </a:rPr>
              <a:t>: </a:t>
            </a:r>
            <a:r>
              <a:rPr lang="zh-CN" altLang="en-US" sz="1200" b="0" i="0" dirty="0">
                <a:effectLst/>
                <a:latin typeface="+mn-lt"/>
                <a:ea typeface="+mn-ea"/>
                <a:cs typeface="+mn-cs"/>
                <a:sym typeface="Calibri"/>
              </a:rPr>
              <a:t>计费服务域名</a:t>
            </a:r>
            <a:r>
              <a:rPr lang="en-US" altLang="zh-CN" sz="1200" b="0" i="0" dirty="0">
                <a:effectLst/>
                <a:latin typeface="+mn-lt"/>
                <a:ea typeface="+mn-ea"/>
                <a:cs typeface="+mn-cs"/>
                <a:sym typeface="Calibri"/>
              </a:rPr>
              <a:t>+</a:t>
            </a:r>
            <a:r>
              <a:rPr lang="en-US" altLang="zh-CN" sz="1200" b="0" i="0" dirty="0" err="1">
                <a:effectLst/>
                <a:latin typeface="+mn-lt"/>
                <a:ea typeface="+mn-ea"/>
                <a:cs typeface="+mn-cs"/>
                <a:sym typeface="Calibri"/>
              </a:rPr>
              <a:t>i</a:t>
            </a:r>
            <a:r>
              <a:rPr lang="zh-CN" altLang="en-US" sz="1200" b="0" i="0" dirty="0">
                <a:effectLst/>
                <a:latin typeface="+mn-lt"/>
                <a:ea typeface="+mn-ea"/>
                <a:cs typeface="+mn-cs"/>
                <a:sym typeface="Calibri"/>
              </a:rPr>
              <a:t>域</a:t>
            </a:r>
            <a:r>
              <a:rPr lang="en-US" altLang="zh-CN" sz="1200" b="0" i="0" dirty="0">
                <a:effectLst/>
                <a:latin typeface="+mn-lt"/>
                <a:ea typeface="+mn-ea"/>
                <a:cs typeface="+mn-cs"/>
                <a:sym typeface="Calibri"/>
              </a:rPr>
              <a:t>+"."+j</a:t>
            </a:r>
            <a:r>
              <a:rPr lang="zh-CN" altLang="en-US" sz="1200" b="0" i="0" dirty="0">
                <a:effectLst/>
                <a:latin typeface="+mn-lt"/>
                <a:ea typeface="+mn-ea"/>
                <a:cs typeface="+mn-cs"/>
                <a:sym typeface="Calibri"/>
              </a:rPr>
              <a:t>域</a:t>
            </a:r>
            <a:r>
              <a:rPr lang="en-US" altLang="zh-CN" sz="1200" b="0" i="0" dirty="0">
                <a:effectLst/>
                <a:latin typeface="+mn-lt"/>
                <a:ea typeface="+mn-ea"/>
                <a:cs typeface="+mn-cs"/>
                <a:sym typeface="Calibri"/>
              </a:rPr>
              <a:t>+"."+k</a:t>
            </a:r>
            <a:r>
              <a:rPr lang="zh-CN" altLang="en-US" sz="1200" b="0" i="0" dirty="0">
                <a:effectLst/>
                <a:latin typeface="+mn-lt"/>
                <a:ea typeface="+mn-ea"/>
                <a:cs typeface="+mn-cs"/>
                <a:sym typeface="Calibri"/>
              </a:rPr>
              <a:t>域</a:t>
            </a:r>
            <a:r>
              <a:rPr lang="en-US" altLang="zh-CN" sz="1200" b="0" i="0" dirty="0">
                <a:effectLst/>
                <a:latin typeface="+mn-lt"/>
                <a:ea typeface="+mn-ea"/>
                <a:cs typeface="+mn-cs"/>
                <a:sym typeface="Calibri"/>
              </a:rPr>
              <a:t>——</a:t>
            </a:r>
            <a:endParaRPr lang="zh-CN" altLang="en-US" dirty="0"/>
          </a:p>
        </p:txBody>
      </p:sp>
    </p:spTree>
    <p:extLst>
      <p:ext uri="{BB962C8B-B14F-4D97-AF65-F5344CB8AC3E}">
        <p14:creationId xmlns:p14="http://schemas.microsoft.com/office/powerpoint/2010/main" val="1022393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8CA48BB-C56D-4374-877E-98E61650D5A9}"/>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70075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2195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dirty="0">
                <a:effectLst/>
                <a:latin typeface="+mn-lt"/>
                <a:ea typeface="+mn-ea"/>
                <a:cs typeface="+mn-cs"/>
                <a:sym typeface="Calibri"/>
              </a:rPr>
              <a:t>Searcher</a:t>
            </a:r>
            <a:r>
              <a:rPr lang="zh-CN" altLang="en-US" sz="1200" b="0" i="0" dirty="0">
                <a:effectLst/>
                <a:latin typeface="+mn-lt"/>
                <a:ea typeface="+mn-ea"/>
                <a:cs typeface="+mn-cs"/>
                <a:sym typeface="Calibri"/>
              </a:rPr>
              <a:t>是检索服务框架，系统的核心功能都是由</a:t>
            </a:r>
            <a:r>
              <a:rPr lang="en-US" altLang="zh-CN" sz="1200" b="0" i="0" dirty="0">
                <a:effectLst/>
                <a:latin typeface="+mn-lt"/>
                <a:ea typeface="+mn-ea"/>
                <a:cs typeface="+mn-cs"/>
                <a:sym typeface="Calibri"/>
              </a:rPr>
              <a:t>Searcher</a:t>
            </a:r>
            <a:r>
              <a:rPr lang="zh-CN" altLang="en-US" sz="1200" b="0" i="0" dirty="0">
                <a:effectLst/>
                <a:latin typeface="+mn-lt"/>
                <a:ea typeface="+mn-ea"/>
                <a:cs typeface="+mn-cs"/>
                <a:sym typeface="Calibri"/>
              </a:rPr>
              <a:t>来实现的。</a:t>
            </a:r>
            <a:endParaRPr lang="en-US" altLang="zh-CN" sz="1200" b="0" i="0" dirty="0">
              <a:effectLst/>
              <a:latin typeface="+mn-lt"/>
              <a:ea typeface="+mn-ea"/>
              <a:cs typeface="+mn-cs"/>
              <a:sym typeface="Calibri"/>
            </a:endParaRPr>
          </a:p>
          <a:p>
            <a:r>
              <a:rPr lang="en-US" altLang="zh-CN" sz="1200" b="0" i="0" dirty="0">
                <a:effectLst/>
                <a:latin typeface="+mn-lt"/>
                <a:ea typeface="+mn-ea"/>
                <a:cs typeface="+mn-cs"/>
                <a:sym typeface="Calibri"/>
              </a:rPr>
              <a:t>Searcher</a:t>
            </a:r>
            <a:r>
              <a:rPr lang="zh-CN" altLang="en-US" sz="1200" b="0" i="0" dirty="0">
                <a:effectLst/>
                <a:latin typeface="+mn-lt"/>
                <a:ea typeface="+mn-ea"/>
                <a:cs typeface="+mn-cs"/>
                <a:sym typeface="Calibri"/>
              </a:rPr>
              <a:t>会开启多个线程来执行检索服务，每个线程一次性可以处理一条检索请求。</a:t>
            </a:r>
            <a:endParaRPr lang="en-US" altLang="zh-CN" sz="1200" b="0" i="0" dirty="0">
              <a:effectLst/>
              <a:latin typeface="+mn-lt"/>
              <a:ea typeface="+mn-ea"/>
              <a:cs typeface="+mn-cs"/>
              <a:sym typeface="Calibri"/>
            </a:endParaRPr>
          </a:p>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0" i="0" dirty="0" err="1">
                <a:effectLst/>
                <a:latin typeface="+mn-lt"/>
                <a:ea typeface="+mn-ea"/>
                <a:cs typeface="+mn-cs"/>
                <a:sym typeface="Calibri"/>
              </a:rPr>
              <a:t>init</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读取配置文件中的</a:t>
            </a:r>
            <a:r>
              <a:rPr lang="en-US" altLang="zh-CN" sz="1200" b="0" i="0" dirty="0">
                <a:effectLst/>
                <a:latin typeface="+mn-lt"/>
                <a:ea typeface="+mn-ea"/>
                <a:cs typeface="+mn-cs"/>
                <a:sym typeface="Calibri"/>
              </a:rPr>
              <a:t>THREAD_NUM</a:t>
            </a:r>
            <a:r>
              <a:rPr lang="zh-CN" altLang="en-US" sz="1200" b="0" i="0" dirty="0">
                <a:effectLst/>
                <a:latin typeface="+mn-lt"/>
                <a:ea typeface="+mn-ea"/>
                <a:cs typeface="+mn-cs"/>
                <a:sym typeface="Calibri"/>
              </a:rPr>
              <a:t>，为线程数组</a:t>
            </a:r>
            <a:r>
              <a:rPr lang="en-US" altLang="zh-CN" sz="1200" b="0" i="0" dirty="0">
                <a:effectLst/>
                <a:latin typeface="+mn-lt"/>
                <a:ea typeface="+mn-ea"/>
                <a:cs typeface="+mn-cs"/>
                <a:sym typeface="Calibri"/>
              </a:rPr>
              <a:t>_</a:t>
            </a:r>
            <a:r>
              <a:rPr lang="en-US" altLang="zh-CN" sz="1200" b="0" i="0" dirty="0" err="1">
                <a:effectLst/>
                <a:latin typeface="+mn-lt"/>
                <a:ea typeface="+mn-ea"/>
                <a:cs typeface="+mn-cs"/>
                <a:sym typeface="Calibri"/>
              </a:rPr>
              <a:t>thread_array</a:t>
            </a:r>
            <a:r>
              <a:rPr lang="zh-CN" altLang="en-US" sz="1200" b="0" i="0" dirty="0">
                <a:effectLst/>
                <a:latin typeface="+mn-lt"/>
                <a:ea typeface="+mn-ea"/>
                <a:cs typeface="+mn-cs"/>
                <a:sym typeface="Calibri"/>
              </a:rPr>
              <a:t>和检索环境池</a:t>
            </a:r>
            <a:r>
              <a:rPr lang="en-US" altLang="zh-CN" sz="1200" b="0" i="0" dirty="0">
                <a:effectLst/>
                <a:latin typeface="+mn-lt"/>
                <a:ea typeface="+mn-ea"/>
                <a:cs typeface="+mn-cs"/>
                <a:sym typeface="Calibri"/>
              </a:rPr>
              <a:t>_</a:t>
            </a:r>
            <a:r>
              <a:rPr lang="en-US" altLang="zh-CN" sz="1200" b="0" i="0" dirty="0" err="1">
                <a:effectLst/>
                <a:latin typeface="+mn-lt"/>
                <a:ea typeface="+mn-ea"/>
                <a:cs typeface="+mn-cs"/>
                <a:sym typeface="Calibri"/>
              </a:rPr>
              <a:t>query_context_pool</a:t>
            </a:r>
            <a:r>
              <a:rPr lang="zh-CN" altLang="en-US" sz="1200" b="0" i="0" dirty="0">
                <a:effectLst/>
                <a:latin typeface="+mn-lt"/>
                <a:ea typeface="+mn-ea"/>
                <a:cs typeface="+mn-cs"/>
                <a:sym typeface="Calibri"/>
              </a:rPr>
              <a:t>分配空间；</a:t>
            </a:r>
          </a:p>
          <a:p>
            <a:pPr marL="0" marR="0" lvl="0" indent="0" defTabSz="457200" eaLnBrk="1" fontAlgn="auto" latinLnBrk="0" hangingPunct="1">
              <a:lnSpc>
                <a:spcPct val="100000"/>
              </a:lnSpc>
              <a:spcBef>
                <a:spcPts val="0"/>
              </a:spcBef>
              <a:spcAft>
                <a:spcPts val="0"/>
              </a:spcAft>
              <a:buClrTx/>
              <a:buSzTx/>
              <a:buFontTx/>
              <a:buNone/>
              <a:tabLst/>
              <a:defRPr/>
            </a:pPr>
            <a:r>
              <a:rPr lang="zh-CN" altLang="en-US" sz="1200" b="0" i="0" dirty="0">
                <a:effectLst/>
                <a:latin typeface="+mn-lt"/>
                <a:ea typeface="+mn-ea"/>
                <a:cs typeface="+mn-cs"/>
                <a:sym typeface="Calibri"/>
              </a:rPr>
              <a:t>检索程序</a:t>
            </a:r>
            <a:r>
              <a:rPr lang="en-US" altLang="zh-CN" sz="1200" b="0" i="0" dirty="0" err="1">
                <a:effectLst/>
                <a:latin typeface="+mn-lt"/>
                <a:ea typeface="+mn-ea"/>
                <a:cs typeface="+mn-cs"/>
                <a:sym typeface="Calibri"/>
              </a:rPr>
              <a:t>search_thread_foo</a:t>
            </a:r>
            <a:r>
              <a:rPr lang="en-US" altLang="zh-CN" sz="1200" b="0" i="0" dirty="0">
                <a:effectLst/>
                <a:latin typeface="+mn-lt"/>
                <a:ea typeface="+mn-ea"/>
                <a:cs typeface="+mn-cs"/>
                <a:sym typeface="Calibri"/>
              </a:rPr>
              <a:t>():while</a:t>
            </a:r>
            <a:r>
              <a:rPr lang="zh-CN" altLang="en-US" sz="1200" b="0" i="0" dirty="0">
                <a:effectLst/>
                <a:latin typeface="+mn-lt"/>
                <a:ea typeface="+mn-ea"/>
                <a:cs typeface="+mn-cs"/>
                <a:sym typeface="Calibri"/>
              </a:rPr>
              <a:t>循环运行检索程序</a:t>
            </a:r>
            <a:endParaRPr lang="en-US" altLang="zh-CN" sz="1200" b="0" i="0" dirty="0">
              <a:effectLst/>
              <a:latin typeface="+mn-lt"/>
              <a:ea typeface="+mn-ea"/>
              <a:cs typeface="+mn-cs"/>
              <a:sym typeface="Calibri"/>
            </a:endParaRPr>
          </a:p>
          <a:p>
            <a:endParaRPr lang="zh-CN" altLang="en-US" dirty="0"/>
          </a:p>
        </p:txBody>
      </p:sp>
    </p:spTree>
    <p:extLst>
      <p:ext uri="{BB962C8B-B14F-4D97-AF65-F5344CB8AC3E}">
        <p14:creationId xmlns:p14="http://schemas.microsoft.com/office/powerpoint/2010/main" val="160834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0" dirty="0">
                <a:effectLst/>
                <a:latin typeface="+mn-lt"/>
                <a:ea typeface="+mn-ea"/>
                <a:cs typeface="+mn-cs"/>
                <a:sym typeface="Calibri"/>
              </a:rPr>
              <a:t>1. </a:t>
            </a:r>
            <a:r>
              <a:rPr lang="zh-CN" altLang="en-US" sz="1200" b="0" dirty="0">
                <a:effectLst/>
                <a:latin typeface="+mn-lt"/>
                <a:ea typeface="+mn-ea"/>
                <a:cs typeface="+mn-cs"/>
                <a:sym typeface="Calibri"/>
              </a:rPr>
              <a:t>对交互类</a:t>
            </a:r>
            <a:r>
              <a:rPr lang="en-US" altLang="zh-CN" sz="1200" b="0" dirty="0">
                <a:effectLst/>
                <a:latin typeface="+mn-lt"/>
                <a:ea typeface="+mn-ea"/>
                <a:cs typeface="+mn-cs"/>
                <a:sym typeface="Calibri"/>
              </a:rPr>
              <a:t>Module</a:t>
            </a:r>
            <a:r>
              <a:rPr lang="zh-CN" altLang="en-US" sz="1200" b="0" dirty="0">
                <a:effectLst/>
                <a:latin typeface="+mn-lt"/>
                <a:ea typeface="+mn-ea"/>
                <a:cs typeface="+mn-cs"/>
                <a:sym typeface="Calibri"/>
              </a:rPr>
              <a:t>执行句柄申请、请求构造和发送</a:t>
            </a:r>
          </a:p>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0" dirty="0">
                <a:effectLst/>
                <a:latin typeface="+mn-lt"/>
                <a:ea typeface="+mn-ea"/>
                <a:cs typeface="+mn-cs"/>
                <a:sym typeface="Calibri"/>
              </a:rPr>
              <a:t>2. </a:t>
            </a:r>
            <a:r>
              <a:rPr lang="zh-CN" altLang="en-US" sz="1200" b="0" dirty="0">
                <a:effectLst/>
                <a:latin typeface="+mn-lt"/>
                <a:ea typeface="+mn-ea"/>
                <a:cs typeface="+mn-cs"/>
                <a:sym typeface="Calibri"/>
              </a:rPr>
              <a:t>对非交互类调用处理接口</a:t>
            </a:r>
          </a:p>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0" dirty="0">
                <a:effectLst/>
                <a:latin typeface="+mn-lt"/>
                <a:ea typeface="+mn-ea"/>
                <a:cs typeface="+mn-cs"/>
                <a:sym typeface="Calibri"/>
              </a:rPr>
              <a:t>3. </a:t>
            </a:r>
            <a:r>
              <a:rPr lang="zh-CN" altLang="en-US" sz="1200" b="0" dirty="0">
                <a:effectLst/>
                <a:latin typeface="+mn-lt"/>
                <a:ea typeface="+mn-ea"/>
                <a:cs typeface="+mn-cs"/>
                <a:sym typeface="Calibri"/>
              </a:rPr>
              <a:t>对交互类等待结果，处理响应和句柄释放</a:t>
            </a:r>
          </a:p>
          <a:p>
            <a:endParaRPr lang="zh-CN" altLang="en-US" dirty="0"/>
          </a:p>
        </p:txBody>
      </p:sp>
    </p:spTree>
    <p:extLst>
      <p:ext uri="{BB962C8B-B14F-4D97-AF65-F5344CB8AC3E}">
        <p14:creationId xmlns:p14="http://schemas.microsoft.com/office/powerpoint/2010/main" val="289875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6F8241DE-DE53-4AE0-9804-FF186CCE111D}"/>
              </a:ext>
            </a:extLst>
          </p:cNvPr>
          <p:cNvSpPr>
            <a:spLocks noGrp="1"/>
          </p:cNvSpPr>
          <p:nvPr>
            <p:ph type="body" idx="1"/>
          </p:nvPr>
        </p:nvSpPr>
        <p:spPr/>
        <p:txBody>
          <a:bodyPr/>
          <a:lstStyle/>
          <a:p>
            <a:r>
              <a:rPr lang="zh-CN" altLang="en-US" sz="1200" b="0" i="0" dirty="0">
                <a:effectLst/>
                <a:latin typeface="+mn-lt"/>
                <a:ea typeface="+mn-ea"/>
                <a:cs typeface="+mn-cs"/>
                <a:sym typeface="Calibri"/>
              </a:rPr>
              <a:t>所有的</a:t>
            </a:r>
            <a:r>
              <a:rPr lang="en-US" altLang="zh-CN" sz="1200" b="0" i="0" dirty="0">
                <a:effectLst/>
                <a:latin typeface="+mn-lt"/>
                <a:ea typeface="+mn-ea"/>
                <a:cs typeface="+mn-cs"/>
                <a:sym typeface="Calibri"/>
              </a:rPr>
              <a:t>Module</a:t>
            </a:r>
            <a:r>
              <a:rPr lang="zh-CN" altLang="en-US" sz="1200" b="0" i="0" dirty="0">
                <a:effectLst/>
                <a:latin typeface="+mn-lt"/>
                <a:ea typeface="+mn-ea"/>
                <a:cs typeface="+mn-cs"/>
                <a:sym typeface="Calibri"/>
              </a:rPr>
              <a:t>都继承自基类</a:t>
            </a:r>
            <a:r>
              <a:rPr lang="en-US" altLang="zh-CN" sz="1200" b="0" i="0" dirty="0" err="1">
                <a:effectLst/>
                <a:latin typeface="+mn-lt"/>
                <a:ea typeface="+mn-ea"/>
                <a:cs typeface="+mn-cs"/>
                <a:sym typeface="Calibri"/>
              </a:rPr>
              <a:t>BaseModule</a:t>
            </a:r>
            <a:r>
              <a:rPr lang="zh-CN" altLang="en-US" sz="1200" b="0" i="0" dirty="0">
                <a:effectLst/>
                <a:latin typeface="+mn-lt"/>
                <a:ea typeface="+mn-ea"/>
                <a:cs typeface="+mn-cs"/>
                <a:sym typeface="Calibri"/>
              </a:rPr>
              <a:t>，它派生了两个子类，非交互类</a:t>
            </a:r>
            <a:r>
              <a:rPr lang="en-US" altLang="zh-CN" sz="1200" b="0" i="0" dirty="0" err="1">
                <a:effectLst/>
                <a:latin typeface="+mn-lt"/>
                <a:ea typeface="+mn-ea"/>
                <a:cs typeface="+mn-cs"/>
                <a:sym typeface="Calibri"/>
              </a:rPr>
              <a:t>FilterModule</a:t>
            </a:r>
            <a:r>
              <a:rPr lang="zh-CN" altLang="en-US" sz="1200" b="0" i="0" dirty="0">
                <a:effectLst/>
                <a:latin typeface="+mn-lt"/>
                <a:ea typeface="+mn-ea"/>
                <a:cs typeface="+mn-cs"/>
                <a:sym typeface="Calibri"/>
              </a:rPr>
              <a:t>和交互类</a:t>
            </a:r>
            <a:r>
              <a:rPr lang="en-US" altLang="zh-CN" sz="1200" b="0" i="0" dirty="0" err="1">
                <a:effectLst/>
                <a:latin typeface="+mn-lt"/>
                <a:ea typeface="+mn-ea"/>
                <a:cs typeface="+mn-cs"/>
                <a:sym typeface="Calibri"/>
              </a:rPr>
              <a:t>UpstreamBaseModule</a:t>
            </a:r>
            <a:r>
              <a:rPr lang="zh-CN" altLang="en-US" sz="1200" b="0" i="0" dirty="0">
                <a:effectLst/>
                <a:latin typeface="+mn-lt"/>
                <a:ea typeface="+mn-ea"/>
                <a:cs typeface="+mn-cs"/>
                <a:sym typeface="Calibri"/>
              </a:rPr>
              <a:t>。</a:t>
            </a:r>
            <a:endParaRPr lang="en-US" altLang="zh-CN" sz="1200" b="0" i="0" dirty="0">
              <a:effectLst/>
              <a:latin typeface="+mn-lt"/>
              <a:ea typeface="+mn-ea"/>
              <a:cs typeface="+mn-cs"/>
              <a:sym typeface="Calibri"/>
            </a:endParaRPr>
          </a:p>
          <a:p>
            <a:r>
              <a:rPr lang="zh-CN" altLang="en-US" sz="1200" b="0" i="0" dirty="0">
                <a:effectLst/>
                <a:latin typeface="+mn-lt"/>
                <a:ea typeface="+mn-ea"/>
                <a:cs typeface="+mn-cs"/>
                <a:sym typeface="Calibri"/>
              </a:rPr>
              <a:t>其中非交互的</a:t>
            </a:r>
            <a:r>
              <a:rPr lang="en-US" altLang="zh-CN" sz="1200" b="0" i="0" dirty="0" err="1">
                <a:effectLst/>
                <a:latin typeface="+mn-lt"/>
                <a:ea typeface="+mn-ea"/>
                <a:cs typeface="+mn-cs"/>
                <a:sym typeface="Calibri"/>
              </a:rPr>
              <a:t>FitlerModule</a:t>
            </a:r>
            <a:r>
              <a:rPr lang="zh-CN" altLang="en-US" sz="1200" b="0" i="0" dirty="0">
                <a:effectLst/>
                <a:latin typeface="+mn-lt"/>
                <a:ea typeface="+mn-ea"/>
                <a:cs typeface="+mn-cs"/>
                <a:sym typeface="Calibri"/>
              </a:rPr>
              <a:t>来支持这种简单的业务规则处理，和交互类的</a:t>
            </a:r>
            <a:r>
              <a:rPr lang="en-US" altLang="zh-CN" sz="1200" b="0" i="0" dirty="0" err="1">
                <a:effectLst/>
                <a:latin typeface="+mn-lt"/>
                <a:ea typeface="+mn-ea"/>
                <a:cs typeface="+mn-cs"/>
                <a:sym typeface="Calibri"/>
              </a:rPr>
              <a:t>UpstreamModule</a:t>
            </a:r>
            <a:r>
              <a:rPr lang="zh-CN" altLang="en-US" sz="1200" b="0" i="0" dirty="0">
                <a:effectLst/>
                <a:latin typeface="+mn-lt"/>
                <a:ea typeface="+mn-ea"/>
                <a:cs typeface="+mn-cs"/>
                <a:sym typeface="Calibri"/>
              </a:rPr>
              <a:t>来支持后端服务的交互，其中</a:t>
            </a:r>
            <a:r>
              <a:rPr lang="en-US" altLang="zh-CN" sz="1200" b="0" i="0" dirty="0" err="1">
                <a:effectLst/>
                <a:latin typeface="+mn-lt"/>
                <a:ea typeface="+mn-ea"/>
                <a:cs typeface="+mn-cs"/>
                <a:sym typeface="Calibri"/>
              </a:rPr>
              <a:t>UpstreamModule</a:t>
            </a:r>
            <a:r>
              <a:rPr lang="zh-CN" altLang="en-US" sz="1200" b="0" i="0" dirty="0">
                <a:effectLst/>
                <a:latin typeface="+mn-lt"/>
                <a:ea typeface="+mn-ea"/>
                <a:cs typeface="+mn-cs"/>
                <a:sym typeface="Calibri"/>
              </a:rPr>
              <a:t>中包含了</a:t>
            </a:r>
            <a:r>
              <a:rPr lang="en-US" altLang="zh-CN" sz="1200" b="0" i="0" dirty="0" err="1">
                <a:effectLst/>
                <a:latin typeface="+mn-lt"/>
                <a:ea typeface="+mn-ea"/>
                <a:cs typeface="+mn-cs"/>
                <a:sym typeface="Calibri"/>
              </a:rPr>
              <a:t>ItpBaseModule</a:t>
            </a:r>
            <a:r>
              <a:rPr lang="zh-CN" altLang="en-US" sz="1200" b="0" i="0" dirty="0">
                <a:effectLst/>
                <a:latin typeface="+mn-lt"/>
                <a:ea typeface="+mn-ea"/>
                <a:cs typeface="+mn-cs"/>
                <a:sym typeface="Calibri"/>
              </a:rPr>
              <a:t>和</a:t>
            </a:r>
            <a:r>
              <a:rPr lang="en-US" altLang="zh-CN" sz="1200" b="0" i="0" dirty="0" err="1">
                <a:effectLst/>
                <a:latin typeface="+mn-lt"/>
                <a:ea typeface="+mn-ea"/>
                <a:cs typeface="+mn-cs"/>
                <a:sym typeface="Calibri"/>
              </a:rPr>
              <a:t>PbrpcBaseModule</a:t>
            </a:r>
            <a:r>
              <a:rPr lang="zh-CN" altLang="en-US" sz="1200" b="0" i="0" dirty="0">
                <a:effectLst/>
                <a:latin typeface="+mn-lt"/>
                <a:ea typeface="+mn-ea"/>
                <a:cs typeface="+mn-cs"/>
                <a:sym typeface="Calibri"/>
              </a:rPr>
              <a:t>两个子类，分别支持凤巢常用的</a:t>
            </a:r>
            <a:r>
              <a:rPr lang="en-US" altLang="zh-CN" sz="1200" b="0" i="0" dirty="0" err="1">
                <a:effectLst/>
                <a:latin typeface="+mn-lt"/>
                <a:ea typeface="+mn-ea"/>
                <a:cs typeface="+mn-cs"/>
                <a:sym typeface="Calibri"/>
              </a:rPr>
              <a:t>nshead+itp</a:t>
            </a:r>
            <a:r>
              <a:rPr lang="zh-CN" altLang="en-US" sz="1200" b="0" i="0" dirty="0">
                <a:effectLst/>
                <a:latin typeface="+mn-lt"/>
                <a:ea typeface="+mn-ea"/>
                <a:cs typeface="+mn-cs"/>
                <a:sym typeface="Calibri"/>
              </a:rPr>
              <a:t>协议，以及服务化改造后的</a:t>
            </a:r>
            <a:r>
              <a:rPr lang="en-US" altLang="zh-CN" sz="1200" b="0" i="0" dirty="0" err="1">
                <a:effectLst/>
                <a:latin typeface="+mn-lt"/>
                <a:ea typeface="+mn-ea"/>
                <a:cs typeface="+mn-cs"/>
                <a:sym typeface="Calibri"/>
              </a:rPr>
              <a:t>hulu-pbrpc</a:t>
            </a:r>
            <a:r>
              <a:rPr lang="zh-CN" altLang="en-US" sz="1200" b="0" i="0" dirty="0">
                <a:effectLst/>
                <a:latin typeface="+mn-lt"/>
                <a:ea typeface="+mn-ea"/>
                <a:cs typeface="+mn-cs"/>
                <a:sym typeface="Calibri"/>
              </a:rPr>
              <a:t>协议。</a:t>
            </a: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71A7F19-82FE-4D82-99C7-2E8B5D477E1E}"/>
              </a:ext>
            </a:extLst>
          </p:cNvPr>
          <p:cNvSpPr>
            <a:spLocks noGrp="1"/>
          </p:cNvSpPr>
          <p:nvPr>
            <p:ph type="body" idx="1"/>
          </p:nvPr>
        </p:nvSpPr>
        <p:spPr/>
        <p:txBody>
          <a:bodyPr/>
          <a:lstStyle/>
          <a:p>
            <a:r>
              <a:rPr lang="zh-CN" altLang="en-US" sz="1200" b="0" i="0" dirty="0">
                <a:effectLst/>
                <a:latin typeface="+mn-lt"/>
                <a:ea typeface="+mn-ea"/>
                <a:cs typeface="+mn-cs"/>
                <a:sym typeface="Calibri"/>
              </a:rPr>
              <a:t>一个</a:t>
            </a:r>
            <a:r>
              <a:rPr lang="en-US" altLang="zh-CN" sz="1200" b="0" i="0" dirty="0" err="1">
                <a:effectLst/>
                <a:latin typeface="+mn-lt"/>
                <a:ea typeface="+mn-ea"/>
                <a:cs typeface="+mn-cs"/>
                <a:sym typeface="Calibri"/>
              </a:rPr>
              <a:t>module.conf</a:t>
            </a:r>
            <a:r>
              <a:rPr lang="zh-CN" altLang="en-US" sz="1200" b="0" i="0" dirty="0">
                <a:effectLst/>
                <a:latin typeface="+mn-lt"/>
                <a:ea typeface="+mn-ea"/>
                <a:cs typeface="+mn-cs"/>
                <a:sym typeface="Calibri"/>
              </a:rPr>
              <a:t>有一个或多个</a:t>
            </a:r>
            <a:r>
              <a:rPr lang="en-US" altLang="zh-CN" sz="1200" b="0" i="0" dirty="0">
                <a:effectLst/>
                <a:latin typeface="+mn-lt"/>
                <a:ea typeface="+mn-ea"/>
                <a:cs typeface="+mn-cs"/>
                <a:sym typeface="Calibri"/>
              </a:rPr>
              <a:t>phases</a:t>
            </a:r>
            <a:r>
              <a:rPr lang="zh-CN" altLang="en-US" sz="1200" b="0" i="0" dirty="0">
                <a:effectLst/>
                <a:latin typeface="+mn-lt"/>
                <a:ea typeface="+mn-ea"/>
                <a:cs typeface="+mn-cs"/>
                <a:sym typeface="Calibri"/>
              </a:rPr>
              <a:t>，一个</a:t>
            </a:r>
            <a:r>
              <a:rPr lang="en-US" altLang="zh-CN" sz="1200" b="0" i="0" dirty="0">
                <a:effectLst/>
                <a:latin typeface="+mn-lt"/>
                <a:ea typeface="+mn-ea"/>
                <a:cs typeface="+mn-cs"/>
                <a:sym typeface="Calibri"/>
              </a:rPr>
              <a:t>phase</a:t>
            </a:r>
            <a:r>
              <a:rPr lang="zh-CN" altLang="en-US" sz="1200" b="0" i="0" dirty="0">
                <a:effectLst/>
                <a:latin typeface="+mn-lt"/>
                <a:ea typeface="+mn-ea"/>
                <a:cs typeface="+mn-cs"/>
                <a:sym typeface="Calibri"/>
              </a:rPr>
              <a:t>有一个或多个</a:t>
            </a:r>
            <a:r>
              <a:rPr lang="en-US" altLang="zh-CN" sz="1200" b="0" i="0" dirty="0">
                <a:effectLst/>
                <a:latin typeface="+mn-lt"/>
                <a:ea typeface="+mn-ea"/>
                <a:cs typeface="+mn-cs"/>
                <a:sym typeface="Calibri"/>
              </a:rPr>
              <a:t>module</a:t>
            </a:r>
            <a:r>
              <a:rPr lang="zh-CN" altLang="en-US" sz="1200" b="0" i="0" dirty="0">
                <a:effectLst/>
                <a:latin typeface="+mn-lt"/>
                <a:ea typeface="+mn-ea"/>
                <a:cs typeface="+mn-cs"/>
                <a:sym typeface="Calibri"/>
              </a:rPr>
              <a:t>。</a:t>
            </a:r>
          </a:p>
          <a:p>
            <a:r>
              <a:rPr lang="zh-CN" altLang="en-US" sz="1200" b="0" i="0" dirty="0">
                <a:effectLst/>
                <a:latin typeface="+mn-lt"/>
                <a:ea typeface="+mn-ea"/>
                <a:cs typeface="+mn-cs"/>
                <a:sym typeface="Calibri"/>
              </a:rPr>
              <a:t>每个</a:t>
            </a:r>
            <a:r>
              <a:rPr lang="en-US" altLang="zh-CN" sz="1200" b="0" i="0" dirty="0">
                <a:effectLst/>
                <a:latin typeface="+mn-lt"/>
                <a:ea typeface="+mn-ea"/>
                <a:cs typeface="+mn-cs"/>
                <a:sym typeface="Calibri"/>
              </a:rPr>
              <a:t>Phase</a:t>
            </a:r>
            <a:r>
              <a:rPr lang="zh-CN" altLang="en-US" sz="1200" b="0" i="0" dirty="0">
                <a:effectLst/>
                <a:latin typeface="+mn-lt"/>
                <a:ea typeface="+mn-ea"/>
                <a:cs typeface="+mn-cs"/>
                <a:sym typeface="Calibri"/>
              </a:rPr>
              <a:t>下面可以管理多个</a:t>
            </a:r>
            <a:r>
              <a:rPr lang="en-US" altLang="zh-CN" sz="1200" b="0" i="0" dirty="0">
                <a:effectLst/>
                <a:latin typeface="+mn-lt"/>
                <a:ea typeface="+mn-ea"/>
                <a:cs typeface="+mn-cs"/>
                <a:sym typeface="Calibri"/>
              </a:rPr>
              <a:t>Module</a:t>
            </a:r>
            <a:r>
              <a:rPr lang="zh-CN" altLang="en-US" sz="1200" b="0" i="0" dirty="0">
                <a:effectLst/>
                <a:latin typeface="+mn-lt"/>
                <a:ea typeface="+mn-ea"/>
                <a:cs typeface="+mn-cs"/>
                <a:sym typeface="Calibri"/>
              </a:rPr>
              <a:t>。在</a:t>
            </a:r>
            <a:r>
              <a:rPr lang="en-US" altLang="zh-CN" sz="1200" b="0" i="0" dirty="0" err="1">
                <a:effectLst/>
                <a:latin typeface="+mn-lt"/>
                <a:ea typeface="+mn-ea"/>
                <a:cs typeface="+mn-cs"/>
                <a:sym typeface="Calibri"/>
              </a:rPr>
              <a:t>run_all_phases</a:t>
            </a:r>
            <a:r>
              <a:rPr lang="zh-CN" altLang="en-US" sz="1200" b="0" i="0" dirty="0">
                <a:effectLst/>
                <a:latin typeface="+mn-lt"/>
                <a:ea typeface="+mn-ea"/>
                <a:cs typeface="+mn-cs"/>
                <a:sym typeface="Calibri"/>
              </a:rPr>
              <a:t>中，各个</a:t>
            </a:r>
            <a:r>
              <a:rPr lang="en-US" altLang="zh-CN" sz="1200" b="0" i="0" dirty="0">
                <a:effectLst/>
                <a:latin typeface="+mn-lt"/>
                <a:ea typeface="+mn-ea"/>
                <a:cs typeface="+mn-cs"/>
                <a:sym typeface="Calibri"/>
              </a:rPr>
              <a:t>phase</a:t>
            </a:r>
            <a:r>
              <a:rPr lang="zh-CN" altLang="en-US" sz="1200" b="0" i="0" dirty="0">
                <a:effectLst/>
                <a:latin typeface="+mn-lt"/>
                <a:ea typeface="+mn-ea"/>
                <a:cs typeface="+mn-cs"/>
                <a:sym typeface="Calibri"/>
              </a:rPr>
              <a:t>之间串行；在每个</a:t>
            </a:r>
            <a:r>
              <a:rPr lang="en-US" altLang="zh-CN" sz="1200" b="0" i="0" dirty="0">
                <a:effectLst/>
                <a:latin typeface="+mn-lt"/>
                <a:ea typeface="+mn-ea"/>
                <a:cs typeface="+mn-cs"/>
                <a:sym typeface="Calibri"/>
              </a:rPr>
              <a:t>Phase</a:t>
            </a:r>
            <a:r>
              <a:rPr lang="zh-CN" altLang="en-US" sz="1200" b="0" i="0" dirty="0">
                <a:effectLst/>
                <a:latin typeface="+mn-lt"/>
                <a:ea typeface="+mn-ea"/>
                <a:cs typeface="+mn-cs"/>
                <a:sym typeface="Calibri"/>
              </a:rPr>
              <a:t>中的</a:t>
            </a:r>
            <a:r>
              <a:rPr lang="en-US" altLang="zh-CN" sz="1200" b="0" i="0" dirty="0" err="1">
                <a:effectLst/>
                <a:latin typeface="+mn-lt"/>
                <a:ea typeface="+mn-ea"/>
                <a:cs typeface="+mn-cs"/>
                <a:sym typeface="Calibri"/>
              </a:rPr>
              <a:t>run_modules</a:t>
            </a:r>
            <a:r>
              <a:rPr lang="zh-CN" altLang="en-US" sz="1200" b="0" i="0" dirty="0">
                <a:effectLst/>
                <a:latin typeface="+mn-lt"/>
                <a:ea typeface="+mn-ea"/>
                <a:cs typeface="+mn-cs"/>
                <a:sym typeface="Calibri"/>
              </a:rPr>
              <a:t>中，</a:t>
            </a:r>
            <a:r>
              <a:rPr lang="en-US" altLang="zh-CN" sz="1200" b="0" i="0" dirty="0">
                <a:effectLst/>
                <a:latin typeface="+mn-lt"/>
                <a:ea typeface="+mn-ea"/>
                <a:cs typeface="+mn-cs"/>
                <a:sym typeface="Calibri"/>
              </a:rPr>
              <a:t>module</a:t>
            </a:r>
            <a:r>
              <a:rPr lang="zh-CN" altLang="en-US" sz="1200" b="0" i="0" dirty="0">
                <a:effectLst/>
                <a:latin typeface="+mn-lt"/>
                <a:ea typeface="+mn-ea"/>
                <a:cs typeface="+mn-cs"/>
                <a:sym typeface="Calibri"/>
              </a:rPr>
              <a:t>之间并行，即实现组间串行，组内并行</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尽最大努力实现并行，并不是真正意义上的并行</a:t>
            </a:r>
            <a:r>
              <a:rPr lang="en-US" altLang="zh-CN" sz="1200" b="0" i="0" dirty="0">
                <a:effectLst/>
                <a:latin typeface="+mn-lt"/>
                <a:ea typeface="+mn-ea"/>
                <a:cs typeface="+mn-cs"/>
                <a:sym typeface="Calibri"/>
              </a:rPr>
              <a:t>)</a:t>
            </a:r>
            <a:r>
              <a:rPr lang="zh-CN" altLang="en-US" sz="1200" b="0" i="0" dirty="0">
                <a:effectLst/>
                <a:latin typeface="+mn-lt"/>
                <a:ea typeface="+mn-ea"/>
                <a:cs typeface="+mn-cs"/>
                <a:sym typeface="Calibri"/>
              </a:rPr>
              <a:t>。</a:t>
            </a:r>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F8F5AFE-5F71-489F-B3A9-8783B31B34B4}"/>
              </a:ext>
            </a:extLst>
          </p:cNvPr>
          <p:cNvSpPr>
            <a:spLocks noGrp="1"/>
          </p:cNvSpPr>
          <p:nvPr>
            <p:ph type="body" idx="1"/>
          </p:nvPr>
        </p:nvSpPr>
        <p:spPr/>
        <p:txBody>
          <a:bodyPr/>
          <a:lstStyle/>
          <a:p>
            <a:r>
              <a:rPr lang="en-US" altLang="zh-CN" dirty="0" err="1"/>
              <a:t>ModBaseQueryContext</a:t>
            </a:r>
            <a:r>
              <a:rPr lang="zh-CN" altLang="en-US" dirty="0"/>
              <a:t>是</a:t>
            </a:r>
            <a:r>
              <a:rPr lang="en-US" altLang="zh-CN" dirty="0"/>
              <a:t>Remix</a:t>
            </a:r>
            <a:r>
              <a:rPr lang="zh-CN" altLang="en-US" dirty="0"/>
              <a:t>框架使用下一个特别重要的数据结构。每个运行</a:t>
            </a:r>
            <a:r>
              <a:rPr lang="en-US" altLang="zh-CN" dirty="0"/>
              <a:t>Remix</a:t>
            </a:r>
            <a:r>
              <a:rPr lang="zh-CN" altLang="en-US" dirty="0"/>
              <a:t>框架的模块都有一个</a:t>
            </a:r>
            <a:r>
              <a:rPr lang="en-US" altLang="zh-CN" dirty="0"/>
              <a:t>Searcher</a:t>
            </a:r>
            <a:r>
              <a:rPr lang="zh-CN" altLang="en-US" dirty="0"/>
              <a:t>，即维护着一个检索环境池</a:t>
            </a:r>
            <a:r>
              <a:rPr lang="en-US" altLang="zh-CN" dirty="0"/>
              <a:t>_</a:t>
            </a:r>
            <a:r>
              <a:rPr lang="en-US" altLang="zh-CN" dirty="0" err="1"/>
              <a:t>query_context_pool</a:t>
            </a:r>
            <a:r>
              <a:rPr lang="zh-CN" altLang="en-US" dirty="0"/>
              <a:t>，该检索环境池类似于一个数组，里面维护着多个检索环境</a:t>
            </a:r>
            <a:r>
              <a:rPr lang="en-US" altLang="zh-CN" dirty="0" err="1"/>
              <a:t>QueryContext</a:t>
            </a:r>
            <a:r>
              <a:rPr lang="zh-CN" altLang="en-US" dirty="0"/>
              <a:t>，每个线程一个</a:t>
            </a:r>
            <a:r>
              <a:rPr lang="en-US" altLang="zh-CN" dirty="0" err="1"/>
              <a:t>QueryContext</a:t>
            </a:r>
            <a:r>
              <a:rPr lang="zh-CN" altLang="en-US" dirty="0"/>
              <a:t>，通过线程索引可以获取其对应的</a:t>
            </a:r>
            <a:r>
              <a:rPr lang="en-US" altLang="zh-CN" dirty="0" err="1"/>
              <a:t>QueryContext</a:t>
            </a:r>
            <a:r>
              <a:rPr lang="zh-CN" altLang="en-US" dirty="0"/>
              <a:t>。</a:t>
            </a:r>
          </a:p>
          <a:p>
            <a:endParaRPr lang="zh-CN" altLang="en-US" dirty="0"/>
          </a:p>
          <a:p>
            <a:r>
              <a:rPr lang="en-US" altLang="zh-CN" dirty="0" err="1"/>
              <a:t>QueryContext</a:t>
            </a:r>
            <a:r>
              <a:rPr lang="zh-CN" altLang="en-US" dirty="0"/>
              <a:t>是</a:t>
            </a:r>
            <a:r>
              <a:rPr lang="en-US" altLang="zh-CN" dirty="0" err="1"/>
              <a:t>ModBaseQueryContext</a:t>
            </a:r>
            <a:r>
              <a:rPr lang="zh-CN" altLang="en-US" dirty="0"/>
              <a:t>的集合，管理了全部</a:t>
            </a:r>
            <a:r>
              <a:rPr lang="en-US" altLang="zh-CN" dirty="0"/>
              <a:t>Module</a:t>
            </a:r>
            <a:r>
              <a:rPr lang="zh-CN" altLang="en-US" dirty="0"/>
              <a:t>对应的</a:t>
            </a:r>
            <a:r>
              <a:rPr lang="en-US" altLang="zh-CN" dirty="0" err="1"/>
              <a:t>ModBaseQueryContext</a:t>
            </a:r>
            <a:r>
              <a:rPr lang="zh-CN" altLang="en-US" dirty="0"/>
              <a:t>，通过每个</a:t>
            </a:r>
            <a:r>
              <a:rPr lang="en-US" altLang="zh-CN" dirty="0"/>
              <a:t>Module</a:t>
            </a:r>
            <a:r>
              <a:rPr lang="zh-CN" altLang="en-US" dirty="0"/>
              <a:t>自己的索引号进行识别和读取。</a:t>
            </a:r>
          </a:p>
          <a:p>
            <a:endParaRPr lang="zh-CN" altLang="en-US" dirty="0"/>
          </a:p>
          <a:p>
            <a:r>
              <a:rPr lang="zh-CN" altLang="en-US" dirty="0"/>
              <a:t>在每个</a:t>
            </a:r>
            <a:r>
              <a:rPr lang="en-US" altLang="zh-CN" dirty="0" err="1"/>
              <a:t>QueryContext</a:t>
            </a:r>
            <a:r>
              <a:rPr lang="zh-CN" altLang="en-US" dirty="0"/>
              <a:t>初始化时，会为其中的每个</a:t>
            </a:r>
            <a:r>
              <a:rPr lang="en-US" altLang="zh-CN" dirty="0" err="1"/>
              <a:t>ModBaseQueryContext</a:t>
            </a:r>
            <a:r>
              <a:rPr lang="zh-CN" altLang="en-US" dirty="0"/>
              <a:t>申请实例，同时将该</a:t>
            </a:r>
            <a:r>
              <a:rPr lang="en-US" altLang="zh-CN" dirty="0" err="1"/>
              <a:t>ModBaseQueryContext</a:t>
            </a:r>
            <a:r>
              <a:rPr lang="zh-CN" altLang="en-US" dirty="0"/>
              <a:t>按照其对应的</a:t>
            </a:r>
            <a:r>
              <a:rPr lang="en-US" altLang="zh-CN" dirty="0"/>
              <a:t>index</a:t>
            </a:r>
            <a:r>
              <a:rPr lang="zh-CN" altLang="en-US" dirty="0"/>
              <a:t>顺序加入</a:t>
            </a:r>
            <a:r>
              <a:rPr lang="en-US" altLang="zh-CN" dirty="0" err="1"/>
              <a:t>QueryContext</a:t>
            </a:r>
            <a:r>
              <a:rPr lang="zh-CN" altLang="en-US" dirty="0"/>
              <a:t>中。</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n-lt"/>
                <a:ea typeface="+mn-ea"/>
                <a:cs typeface="+mn-cs"/>
                <a:sym typeface="Calibri"/>
              </a:rPr>
              <a:t>全局数据结构管理，初始化全局数据，注册配置。</a:t>
            </a:r>
            <a:endParaRPr lang="zh-CN" altLang="en-US" dirty="0"/>
          </a:p>
        </p:txBody>
      </p:sp>
    </p:spTree>
    <p:extLst>
      <p:ext uri="{BB962C8B-B14F-4D97-AF65-F5344CB8AC3E}">
        <p14:creationId xmlns:p14="http://schemas.microsoft.com/office/powerpoint/2010/main" val="215533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85800" y="1597819"/>
            <a:ext cx="7772400" cy="1102520"/>
          </a:xfrm>
          <a:prstGeom prst="rect">
            <a:avLst/>
          </a:prstGeom>
        </p:spPr>
        <p:txBody>
          <a:bodyPr/>
          <a:lstStyle/>
          <a:p>
            <a:r>
              <a:t>标题文本</a:t>
            </a:r>
          </a:p>
        </p:txBody>
      </p:sp>
      <p:sp>
        <p:nvSpPr>
          <p:cNvPr id="12" name="正文级别 1…"/>
          <p:cNvSpPr txBox="1">
            <a:spLocks noGrp="1"/>
          </p:cNvSpPr>
          <p:nvPr>
            <p:ph type="body" sz="quarter" idx="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22312" y="3305176"/>
            <a:ext cx="7772401" cy="1021557"/>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722312" y="2180034"/>
            <a:ext cx="7772401" cy="1125141"/>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457200" y="1151334"/>
            <a:ext cx="4040188" cy="47982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4645026" y="1151334"/>
            <a:ext cx="4041776" cy="479823"/>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457201" y="204786"/>
            <a:ext cx="3008314" cy="871539"/>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3575050" y="204788"/>
            <a:ext cx="5111750" cy="438983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457200" y="1076326"/>
            <a:ext cx="3008315" cy="3518297"/>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1792288" y="3600450"/>
            <a:ext cx="5486401" cy="425054"/>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1792288" y="4025503"/>
            <a:ext cx="5486401" cy="603648"/>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457200" y="1200150"/>
            <a:ext cx="8229600" cy="3394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22818" y="4769564"/>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4" name="TextBox 4"/>
          <p:cNvSpPr txBox="1"/>
          <p:nvPr/>
        </p:nvSpPr>
        <p:spPr>
          <a:xfrm>
            <a:off x="2382815" y="2742636"/>
            <a:ext cx="4781778"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2800" spc="300">
                <a:solidFill>
                  <a:srgbClr val="595959"/>
                </a:solidFill>
                <a:latin typeface="微软雅黑"/>
                <a:ea typeface="微软雅黑"/>
                <a:cs typeface="微软雅黑"/>
                <a:sym typeface="微软雅黑"/>
              </a:defRPr>
            </a:pPr>
            <a:r>
              <a:rPr lang="en-US" altLang="zh-CN" dirty="0"/>
              <a:t>Feedas&amp;Feedproxy</a:t>
            </a:r>
            <a:r>
              <a:rPr lang="zh-CN" altLang="en-US" dirty="0"/>
              <a:t>串讲</a:t>
            </a:r>
            <a:endParaRPr lang="en-US" altLang="zh-CN" dirty="0"/>
          </a:p>
          <a:p>
            <a:pPr algn="ctr">
              <a:defRPr sz="2800" spc="300">
                <a:solidFill>
                  <a:srgbClr val="595959"/>
                </a:solidFill>
                <a:latin typeface="微软雅黑"/>
                <a:ea typeface="微软雅黑"/>
                <a:cs typeface="微软雅黑"/>
                <a:sym typeface="微软雅黑"/>
              </a:defRPr>
            </a:pPr>
            <a:endParaRPr lang="en-US" altLang="zh-CN" sz="2000" dirty="0"/>
          </a:p>
          <a:p>
            <a:pPr algn="ctr">
              <a:defRPr sz="2800" spc="300">
                <a:solidFill>
                  <a:srgbClr val="595959"/>
                </a:solidFill>
                <a:latin typeface="微软雅黑"/>
                <a:ea typeface="微软雅黑"/>
                <a:cs typeface="微软雅黑"/>
                <a:sym typeface="微软雅黑"/>
              </a:defRPr>
            </a:pPr>
            <a:r>
              <a:rPr lang="zh-CN" altLang="en-US" sz="2000" dirty="0"/>
              <a:t>胡素芸</a:t>
            </a:r>
            <a:endParaRPr lang="en-US" altLang="zh-CN" sz="2000" dirty="0"/>
          </a:p>
          <a:p>
            <a:pPr algn="ctr">
              <a:defRPr sz="2800" spc="300">
                <a:solidFill>
                  <a:srgbClr val="595959"/>
                </a:solidFill>
                <a:latin typeface="微软雅黑"/>
                <a:ea typeface="微软雅黑"/>
                <a:cs typeface="微软雅黑"/>
                <a:sym typeface="微软雅黑"/>
              </a:defRPr>
            </a:pPr>
            <a:r>
              <a:rPr lang="en-US" altLang="zh-CN" sz="2000" dirty="0"/>
              <a:t>2020.9.9</a:t>
            </a:r>
            <a:endParaRPr sz="2000" dirty="0"/>
          </a:p>
        </p:txBody>
      </p:sp>
      <p:sp>
        <p:nvSpPr>
          <p:cNvPr id="95" name="矩形"/>
          <p:cNvSpPr/>
          <p:nvPr/>
        </p:nvSpPr>
        <p:spPr>
          <a:xfrm>
            <a:off x="3572933" y="1567755"/>
            <a:ext cx="1998134" cy="713615"/>
          </a:xfrm>
          <a:prstGeom prst="rect">
            <a:avLst/>
          </a:prstGeom>
          <a:solidFill>
            <a:srgbClr val="FFFFFF"/>
          </a:solidFill>
          <a:ln w="25400">
            <a:solidFill>
              <a:srgbClr val="FFFFFF"/>
            </a:solidFill>
          </a:ln>
        </p:spPr>
        <p:txBody>
          <a:bodyPr lIns="45719" rIns="45719" anchor="ctr"/>
          <a:lstStyle/>
          <a:p>
            <a:endParaRPr/>
          </a:p>
        </p:txBody>
      </p:sp>
      <p:pic>
        <p:nvPicPr>
          <p:cNvPr id="96" name="图像" descr="图像"/>
          <p:cNvPicPr>
            <a:picLocks noChangeAspect="1"/>
          </p:cNvPicPr>
          <p:nvPr/>
        </p:nvPicPr>
        <p:blipFill>
          <a:blip r:embed="rId3"/>
          <a:stretch>
            <a:fillRect/>
          </a:stretch>
        </p:blipFill>
        <p:spPr>
          <a:xfrm>
            <a:off x="1147718" y="231664"/>
            <a:ext cx="7009958" cy="3943102"/>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文本框 14"/>
          <p:cNvSpPr txBox="1"/>
          <p:nvPr/>
        </p:nvSpPr>
        <p:spPr>
          <a:xfrm>
            <a:off x="396819" y="741400"/>
            <a:ext cx="8598900" cy="4589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400" spc="30">
                <a:solidFill>
                  <a:srgbClr val="A6A6A6"/>
                </a:solidFill>
                <a:latin typeface="微软雅黑"/>
                <a:ea typeface="微软雅黑"/>
                <a:cs typeface="微软雅黑"/>
                <a:sym typeface="微软雅黑"/>
              </a:defRPr>
            </a:lvl1pPr>
          </a:lstStyle>
          <a:p>
            <a:pPr>
              <a:lnSpc>
                <a:spcPct val="150000"/>
              </a:lnSpc>
            </a:pPr>
            <a:r>
              <a:rPr lang="en-US" altLang="zh-CN" sz="1800" b="1" dirty="0">
                <a:solidFill>
                  <a:schemeClr val="tx1"/>
                </a:solidFill>
              </a:rPr>
              <a:t>Module</a:t>
            </a:r>
            <a:r>
              <a:rPr lang="zh-CN" altLang="en-US" sz="1800" b="1" dirty="0">
                <a:solidFill>
                  <a:schemeClr val="tx1"/>
                </a:solidFill>
              </a:rPr>
              <a:t>是</a:t>
            </a:r>
            <a:r>
              <a:rPr lang="en-US" altLang="zh-CN" sz="1800" b="1" dirty="0">
                <a:solidFill>
                  <a:schemeClr val="tx1"/>
                </a:solidFill>
              </a:rPr>
              <a:t>Remix</a:t>
            </a:r>
            <a:r>
              <a:rPr lang="zh-CN" altLang="en-US" sz="1800" b="1" dirty="0">
                <a:solidFill>
                  <a:schemeClr val="tx1"/>
                </a:solidFill>
              </a:rPr>
              <a:t>框架基础的运行和管理单位。</a:t>
            </a:r>
            <a:endParaRPr lang="en-US" altLang="zh-CN" sz="1800" b="1" dirty="0">
              <a:solidFill>
                <a:schemeClr val="tx1"/>
              </a:solidFill>
            </a:endParaRPr>
          </a:p>
        </p:txBody>
      </p:sp>
      <p:sp>
        <p:nvSpPr>
          <p:cNvPr id="116" name="TextBox 4"/>
          <p:cNvSpPr txBox="1"/>
          <p:nvPr/>
        </p:nvSpPr>
        <p:spPr>
          <a:xfrm>
            <a:off x="528382" y="179268"/>
            <a:ext cx="525458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2</a:t>
            </a:r>
            <a:r>
              <a:rPr dirty="0"/>
              <a:t> </a:t>
            </a:r>
            <a:r>
              <a:rPr lang="en-US" altLang="zh-CN" dirty="0"/>
              <a:t>remix</a:t>
            </a:r>
            <a:r>
              <a:rPr lang="zh-CN" altLang="en-US" dirty="0"/>
              <a:t>框架</a:t>
            </a:r>
            <a:r>
              <a:rPr lang="en-US" altLang="zh-CN" dirty="0"/>
              <a:t>-Module</a:t>
            </a:r>
          </a:p>
        </p:txBody>
      </p:sp>
      <p:grpSp>
        <p:nvGrpSpPr>
          <p:cNvPr id="31" name="组合 30">
            <a:extLst>
              <a:ext uri="{FF2B5EF4-FFF2-40B4-BE49-F238E27FC236}">
                <a16:creationId xmlns:a16="http://schemas.microsoft.com/office/drawing/2014/main" id="{BEA5992F-36FA-4FA4-95D3-A8F995426ADD}"/>
              </a:ext>
            </a:extLst>
          </p:cNvPr>
          <p:cNvGrpSpPr/>
          <p:nvPr/>
        </p:nvGrpSpPr>
        <p:grpSpPr>
          <a:xfrm>
            <a:off x="1552647" y="1499191"/>
            <a:ext cx="6875254" cy="3291115"/>
            <a:chOff x="661591" y="1245394"/>
            <a:chExt cx="7855419" cy="4788694"/>
          </a:xfrm>
        </p:grpSpPr>
        <p:sp>
          <p:nvSpPr>
            <p:cNvPr id="32" name="矩形 31">
              <a:extLst>
                <a:ext uri="{FF2B5EF4-FFF2-40B4-BE49-F238E27FC236}">
                  <a16:creationId xmlns:a16="http://schemas.microsoft.com/office/drawing/2014/main" id="{88764FB5-26F0-47C2-8C81-B29890BAA044}"/>
                </a:ext>
              </a:extLst>
            </p:cNvPr>
            <p:cNvSpPr/>
            <p:nvPr/>
          </p:nvSpPr>
          <p:spPr>
            <a:xfrm>
              <a:off x="2909139" y="1245394"/>
              <a:ext cx="1943100" cy="814388"/>
            </a:xfrm>
            <a:prstGeom prst="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err="1">
                  <a:solidFill>
                    <a:schemeClr val="tx1"/>
                  </a:solidFill>
                </a:rPr>
                <a:t>BaseModule</a:t>
              </a:r>
              <a:endParaRPr kumimoji="1" lang="zh-CN" altLang="en-US" dirty="0">
                <a:solidFill>
                  <a:schemeClr val="tx1"/>
                </a:solidFill>
              </a:endParaRPr>
            </a:p>
          </p:txBody>
        </p:sp>
        <p:sp>
          <p:nvSpPr>
            <p:cNvPr id="33" name="矩形 32">
              <a:extLst>
                <a:ext uri="{FF2B5EF4-FFF2-40B4-BE49-F238E27FC236}">
                  <a16:creationId xmlns:a16="http://schemas.microsoft.com/office/drawing/2014/main" id="{6518DC54-1DFB-4AC8-97CA-41A7CE0138F6}"/>
                </a:ext>
              </a:extLst>
            </p:cNvPr>
            <p:cNvSpPr/>
            <p:nvPr/>
          </p:nvSpPr>
          <p:spPr>
            <a:xfrm>
              <a:off x="661591" y="2577170"/>
              <a:ext cx="1943100" cy="814388"/>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err="1">
                  <a:solidFill>
                    <a:schemeClr val="tx1"/>
                  </a:solidFill>
                </a:rPr>
                <a:t>FilterModule</a:t>
              </a:r>
              <a:endParaRPr kumimoji="1" lang="zh-CN" altLang="en-US" dirty="0">
                <a:solidFill>
                  <a:schemeClr val="tx1"/>
                </a:solidFill>
              </a:endParaRPr>
            </a:p>
          </p:txBody>
        </p:sp>
        <p:sp>
          <p:nvSpPr>
            <p:cNvPr id="34" name="矩形 33">
              <a:extLst>
                <a:ext uri="{FF2B5EF4-FFF2-40B4-BE49-F238E27FC236}">
                  <a16:creationId xmlns:a16="http://schemas.microsoft.com/office/drawing/2014/main" id="{61652831-23C6-438D-98F9-6E8F55CBF926}"/>
                </a:ext>
              </a:extLst>
            </p:cNvPr>
            <p:cNvSpPr/>
            <p:nvPr/>
          </p:nvSpPr>
          <p:spPr>
            <a:xfrm>
              <a:off x="5180870" y="2577170"/>
              <a:ext cx="1943100" cy="814388"/>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1"/>
                  </a:solidFill>
                </a:rPr>
                <a:t>Upstream</a:t>
              </a:r>
            </a:p>
            <a:p>
              <a:pPr algn="ctr"/>
              <a:r>
                <a:rPr kumimoji="1" lang="en-US" altLang="zh-CN" dirty="0" err="1">
                  <a:solidFill>
                    <a:schemeClr val="tx1"/>
                  </a:solidFill>
                </a:rPr>
                <a:t>BaseModule</a:t>
              </a:r>
              <a:endParaRPr kumimoji="1" lang="zh-CN" altLang="en-US" dirty="0">
                <a:solidFill>
                  <a:schemeClr val="tx1"/>
                </a:solidFill>
              </a:endParaRPr>
            </a:p>
          </p:txBody>
        </p:sp>
        <p:sp>
          <p:nvSpPr>
            <p:cNvPr id="35" name="矩形 34">
              <a:extLst>
                <a:ext uri="{FF2B5EF4-FFF2-40B4-BE49-F238E27FC236}">
                  <a16:creationId xmlns:a16="http://schemas.microsoft.com/office/drawing/2014/main" id="{8B2124D8-767C-4414-85D9-009CFB6BEDE9}"/>
                </a:ext>
              </a:extLst>
            </p:cNvPr>
            <p:cNvSpPr/>
            <p:nvPr/>
          </p:nvSpPr>
          <p:spPr>
            <a:xfrm>
              <a:off x="1999162" y="4144031"/>
              <a:ext cx="1638133" cy="1871006"/>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err="1">
                  <a:solidFill>
                    <a:schemeClr val="tx1"/>
                  </a:solidFill>
                </a:rPr>
                <a:t>RawBuffer</a:t>
              </a:r>
              <a:endParaRPr kumimoji="1" lang="en-US" altLang="zh-CN" dirty="0">
                <a:solidFill>
                  <a:schemeClr val="tx1"/>
                </a:solidFill>
              </a:endParaRPr>
            </a:p>
            <a:p>
              <a:pPr algn="ctr"/>
              <a:r>
                <a:rPr kumimoji="1" lang="en-US" altLang="zh-CN" dirty="0" err="1">
                  <a:solidFill>
                    <a:schemeClr val="tx1"/>
                  </a:solidFill>
                </a:rPr>
                <a:t>BaseModule</a:t>
              </a:r>
              <a:endParaRPr kumimoji="1" lang="zh-CN" altLang="en-US" dirty="0">
                <a:solidFill>
                  <a:schemeClr val="tx1"/>
                </a:solidFill>
              </a:endParaRPr>
            </a:p>
          </p:txBody>
        </p:sp>
        <p:sp>
          <p:nvSpPr>
            <p:cNvPr id="36" name="矩形 35">
              <a:extLst>
                <a:ext uri="{FF2B5EF4-FFF2-40B4-BE49-F238E27FC236}">
                  <a16:creationId xmlns:a16="http://schemas.microsoft.com/office/drawing/2014/main" id="{2A6343C5-5191-45F5-ADEF-F529DBF894AE}"/>
                </a:ext>
              </a:extLst>
            </p:cNvPr>
            <p:cNvSpPr/>
            <p:nvPr/>
          </p:nvSpPr>
          <p:spPr>
            <a:xfrm>
              <a:off x="4363751" y="4144031"/>
              <a:ext cx="1638133" cy="189005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err="1">
                  <a:solidFill>
                    <a:schemeClr val="tx1"/>
                  </a:solidFill>
                </a:rPr>
                <a:t>Pbrpc</a:t>
              </a:r>
              <a:endParaRPr kumimoji="1" lang="en-US" altLang="zh-CN" dirty="0">
                <a:solidFill>
                  <a:schemeClr val="tx1"/>
                </a:solidFill>
              </a:endParaRPr>
            </a:p>
            <a:p>
              <a:pPr algn="ctr"/>
              <a:r>
                <a:rPr kumimoji="1" lang="en-US" altLang="zh-CN" dirty="0" err="1">
                  <a:solidFill>
                    <a:schemeClr val="tx1"/>
                  </a:solidFill>
                </a:rPr>
                <a:t>BaseModule</a:t>
              </a:r>
              <a:endParaRPr kumimoji="1" lang="zh-CN" altLang="en-US" dirty="0">
                <a:solidFill>
                  <a:schemeClr val="tx1"/>
                </a:solidFill>
              </a:endParaRPr>
            </a:p>
          </p:txBody>
        </p:sp>
        <p:sp>
          <p:nvSpPr>
            <p:cNvPr id="37" name="矩形 36">
              <a:extLst>
                <a:ext uri="{FF2B5EF4-FFF2-40B4-BE49-F238E27FC236}">
                  <a16:creationId xmlns:a16="http://schemas.microsoft.com/office/drawing/2014/main" id="{4124D469-26D8-46DA-A631-B4E26962E203}"/>
                </a:ext>
              </a:extLst>
            </p:cNvPr>
            <p:cNvSpPr/>
            <p:nvPr/>
          </p:nvSpPr>
          <p:spPr>
            <a:xfrm>
              <a:off x="6854717" y="4139270"/>
              <a:ext cx="1662293" cy="189005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err="1">
                  <a:solidFill>
                    <a:schemeClr val="tx1"/>
                  </a:solidFill>
                </a:rPr>
                <a:t>Itp</a:t>
              </a:r>
              <a:endParaRPr kumimoji="1" lang="en-US" altLang="zh-CN" dirty="0">
                <a:solidFill>
                  <a:schemeClr val="tx1"/>
                </a:solidFill>
              </a:endParaRPr>
            </a:p>
            <a:p>
              <a:pPr algn="ctr"/>
              <a:r>
                <a:rPr kumimoji="1" lang="en-US" altLang="zh-CN" dirty="0" err="1">
                  <a:solidFill>
                    <a:schemeClr val="tx1"/>
                  </a:solidFill>
                </a:rPr>
                <a:t>BaseModule</a:t>
              </a:r>
              <a:endParaRPr kumimoji="1" lang="zh-CN" altLang="en-US" dirty="0">
                <a:solidFill>
                  <a:schemeClr val="tx1"/>
                </a:solidFill>
              </a:endParaRPr>
            </a:p>
          </p:txBody>
        </p:sp>
        <p:cxnSp>
          <p:nvCxnSpPr>
            <p:cNvPr id="38" name="肘形连接符 15">
              <a:extLst>
                <a:ext uri="{FF2B5EF4-FFF2-40B4-BE49-F238E27FC236}">
                  <a16:creationId xmlns:a16="http://schemas.microsoft.com/office/drawing/2014/main" id="{F37159DD-F408-4B4E-AF14-3C5164F3856C}"/>
                </a:ext>
              </a:extLst>
            </p:cNvPr>
            <p:cNvCxnSpPr>
              <a:stCxn id="32" idx="2"/>
              <a:endCxn id="33" idx="0"/>
            </p:cNvCxnSpPr>
            <p:nvPr/>
          </p:nvCxnSpPr>
          <p:spPr>
            <a:xfrm rot="5400000">
              <a:off x="2498221" y="1194702"/>
              <a:ext cx="517388" cy="22475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16">
              <a:extLst>
                <a:ext uri="{FF2B5EF4-FFF2-40B4-BE49-F238E27FC236}">
                  <a16:creationId xmlns:a16="http://schemas.microsoft.com/office/drawing/2014/main" id="{EF2E0566-837D-4005-AD22-1639E4072083}"/>
                </a:ext>
              </a:extLst>
            </p:cNvPr>
            <p:cNvCxnSpPr>
              <a:cxnSpLocks/>
              <a:stCxn id="32" idx="2"/>
              <a:endCxn id="34" idx="0"/>
            </p:cNvCxnSpPr>
            <p:nvPr/>
          </p:nvCxnSpPr>
          <p:spPr>
            <a:xfrm rot="16200000" flipH="1">
              <a:off x="4757860" y="1182611"/>
              <a:ext cx="517388" cy="22717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19">
              <a:extLst>
                <a:ext uri="{FF2B5EF4-FFF2-40B4-BE49-F238E27FC236}">
                  <a16:creationId xmlns:a16="http://schemas.microsoft.com/office/drawing/2014/main" id="{45FCDC0F-1849-4A0C-BB06-B10A4229A4E5}"/>
                </a:ext>
              </a:extLst>
            </p:cNvPr>
            <p:cNvCxnSpPr>
              <a:cxnSpLocks/>
              <a:stCxn id="34" idx="2"/>
              <a:endCxn id="35" idx="0"/>
            </p:cNvCxnSpPr>
            <p:nvPr/>
          </p:nvCxnSpPr>
          <p:spPr>
            <a:xfrm rot="5400000">
              <a:off x="4109089" y="2100700"/>
              <a:ext cx="752472" cy="33341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22">
              <a:extLst>
                <a:ext uri="{FF2B5EF4-FFF2-40B4-BE49-F238E27FC236}">
                  <a16:creationId xmlns:a16="http://schemas.microsoft.com/office/drawing/2014/main" id="{06D4F928-7245-4AE2-B573-4C5DBE29F4CC}"/>
                </a:ext>
              </a:extLst>
            </p:cNvPr>
            <p:cNvCxnSpPr>
              <a:cxnSpLocks/>
              <a:stCxn id="34" idx="2"/>
              <a:endCxn id="36" idx="0"/>
            </p:cNvCxnSpPr>
            <p:nvPr/>
          </p:nvCxnSpPr>
          <p:spPr>
            <a:xfrm rot="5400000">
              <a:off x="5291383" y="3282995"/>
              <a:ext cx="752472" cy="9696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26">
              <a:extLst>
                <a:ext uri="{FF2B5EF4-FFF2-40B4-BE49-F238E27FC236}">
                  <a16:creationId xmlns:a16="http://schemas.microsoft.com/office/drawing/2014/main" id="{F8D57D24-BA6D-45E0-A8C6-E9A287107472}"/>
                </a:ext>
              </a:extLst>
            </p:cNvPr>
            <p:cNvCxnSpPr>
              <a:cxnSpLocks/>
              <a:stCxn id="34" idx="2"/>
              <a:endCxn id="37" idx="0"/>
            </p:cNvCxnSpPr>
            <p:nvPr/>
          </p:nvCxnSpPr>
          <p:spPr>
            <a:xfrm rot="16200000" flipH="1">
              <a:off x="6545286" y="2998692"/>
              <a:ext cx="747711" cy="15334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组合 42">
            <a:extLst>
              <a:ext uri="{FF2B5EF4-FFF2-40B4-BE49-F238E27FC236}">
                <a16:creationId xmlns:a16="http://schemas.microsoft.com/office/drawing/2014/main" id="{8E2A917B-438F-41AE-A043-9BFBFF13350E}"/>
              </a:ext>
            </a:extLst>
          </p:cNvPr>
          <p:cNvGrpSpPr/>
          <p:nvPr/>
        </p:nvGrpSpPr>
        <p:grpSpPr>
          <a:xfrm>
            <a:off x="528381" y="1482171"/>
            <a:ext cx="2194940" cy="709244"/>
            <a:chOff x="6161273" y="876062"/>
            <a:chExt cx="2507860" cy="1031977"/>
          </a:xfrm>
        </p:grpSpPr>
        <p:sp>
          <p:nvSpPr>
            <p:cNvPr id="44" name="文本框 43">
              <a:extLst>
                <a:ext uri="{FF2B5EF4-FFF2-40B4-BE49-F238E27FC236}">
                  <a16:creationId xmlns:a16="http://schemas.microsoft.com/office/drawing/2014/main" id="{6F55BCBF-DF6A-4516-99F0-B3C02C688D04}"/>
                </a:ext>
              </a:extLst>
            </p:cNvPr>
            <p:cNvSpPr txBox="1"/>
            <p:nvPr/>
          </p:nvSpPr>
          <p:spPr>
            <a:xfrm>
              <a:off x="6743696" y="876062"/>
              <a:ext cx="1559416" cy="537392"/>
            </a:xfrm>
            <a:prstGeom prst="rect">
              <a:avLst/>
            </a:prstGeom>
            <a:noFill/>
          </p:spPr>
          <p:txBody>
            <a:bodyPr wrap="square" rtlCol="0">
              <a:spAutoFit/>
            </a:bodyPr>
            <a:lstStyle/>
            <a:p>
              <a:r>
                <a:rPr kumimoji="1" lang="zh-CN" altLang="en-US" dirty="0"/>
                <a:t>非交互类</a:t>
              </a:r>
            </a:p>
          </p:txBody>
        </p:sp>
        <p:sp>
          <p:nvSpPr>
            <p:cNvPr id="45" name="矩形 44">
              <a:extLst>
                <a:ext uri="{FF2B5EF4-FFF2-40B4-BE49-F238E27FC236}">
                  <a16:creationId xmlns:a16="http://schemas.microsoft.com/office/drawing/2014/main" id="{DF573ABE-F546-4FEE-8D2C-27741A129F16}"/>
                </a:ext>
              </a:extLst>
            </p:cNvPr>
            <p:cNvSpPr/>
            <p:nvPr/>
          </p:nvSpPr>
          <p:spPr>
            <a:xfrm>
              <a:off x="6161274" y="932674"/>
              <a:ext cx="543975" cy="256108"/>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dirty="0">
                <a:solidFill>
                  <a:schemeClr val="tx1"/>
                </a:solidFill>
              </a:endParaRPr>
            </a:p>
          </p:txBody>
        </p:sp>
        <p:sp>
          <p:nvSpPr>
            <p:cNvPr id="46" name="矩形 45">
              <a:extLst>
                <a:ext uri="{FF2B5EF4-FFF2-40B4-BE49-F238E27FC236}">
                  <a16:creationId xmlns:a16="http://schemas.microsoft.com/office/drawing/2014/main" id="{F5B0344F-4221-47A8-BA0B-6E7B57802811}"/>
                </a:ext>
              </a:extLst>
            </p:cNvPr>
            <p:cNvSpPr/>
            <p:nvPr/>
          </p:nvSpPr>
          <p:spPr>
            <a:xfrm>
              <a:off x="6161273" y="1427259"/>
              <a:ext cx="543975" cy="256108"/>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dirty="0">
                <a:solidFill>
                  <a:schemeClr val="tx1"/>
                </a:solidFill>
              </a:endParaRPr>
            </a:p>
          </p:txBody>
        </p:sp>
        <p:sp>
          <p:nvSpPr>
            <p:cNvPr id="47" name="文本框 46">
              <a:extLst>
                <a:ext uri="{FF2B5EF4-FFF2-40B4-BE49-F238E27FC236}">
                  <a16:creationId xmlns:a16="http://schemas.microsoft.com/office/drawing/2014/main" id="{984C12F1-E8EA-4B77-B2A2-472105796BBF}"/>
                </a:ext>
              </a:extLst>
            </p:cNvPr>
            <p:cNvSpPr txBox="1"/>
            <p:nvPr/>
          </p:nvSpPr>
          <p:spPr>
            <a:xfrm>
              <a:off x="6757983" y="1370647"/>
              <a:ext cx="1911150" cy="537392"/>
            </a:xfrm>
            <a:prstGeom prst="rect">
              <a:avLst/>
            </a:prstGeom>
            <a:noFill/>
          </p:spPr>
          <p:txBody>
            <a:bodyPr wrap="square" rtlCol="0">
              <a:spAutoFit/>
            </a:bodyPr>
            <a:lstStyle/>
            <a:p>
              <a:r>
                <a:rPr kumimoji="1" lang="zh-CN" altLang="en-US" dirty="0"/>
                <a:t>交互类</a:t>
              </a:r>
            </a:p>
          </p:txBody>
        </p:sp>
      </p:grpSp>
    </p:spTree>
    <p:extLst>
      <p:ext uri="{BB962C8B-B14F-4D97-AF65-F5344CB8AC3E}">
        <p14:creationId xmlns:p14="http://schemas.microsoft.com/office/powerpoint/2010/main" val="226476820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25458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2</a:t>
            </a:r>
            <a:r>
              <a:rPr dirty="0"/>
              <a:t> </a:t>
            </a:r>
            <a:r>
              <a:rPr lang="en-US" altLang="zh-CN" dirty="0"/>
              <a:t>remix</a:t>
            </a:r>
            <a:r>
              <a:rPr lang="zh-CN" altLang="en-US" dirty="0"/>
              <a:t>框架</a:t>
            </a:r>
            <a:r>
              <a:rPr lang="en-US" altLang="zh-CN" dirty="0"/>
              <a:t>-Module</a:t>
            </a:r>
          </a:p>
        </p:txBody>
      </p:sp>
      <p:sp>
        <p:nvSpPr>
          <p:cNvPr id="9" name="矩形 8">
            <a:extLst>
              <a:ext uri="{FF2B5EF4-FFF2-40B4-BE49-F238E27FC236}">
                <a16:creationId xmlns:a16="http://schemas.microsoft.com/office/drawing/2014/main" id="{206F40F3-87B8-477C-9FFE-4516F3E77627}"/>
              </a:ext>
            </a:extLst>
          </p:cNvPr>
          <p:cNvSpPr/>
          <p:nvPr/>
        </p:nvSpPr>
        <p:spPr>
          <a:xfrm>
            <a:off x="4142529" y="1432559"/>
            <a:ext cx="4996317" cy="874407"/>
          </a:xfrm>
          <a:prstGeom prst="rect">
            <a:avLst/>
          </a:prstGeom>
        </p:spPr>
        <p:txBody>
          <a:bodyPr wrap="square">
            <a:spAutoFit/>
          </a:bodyPr>
          <a:lstStyle/>
          <a:p>
            <a:pPr>
              <a:lnSpc>
                <a:spcPct val="150000"/>
              </a:lnSpc>
            </a:pPr>
            <a:endParaRPr lang="en"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endParaRPr lang="en-US" altLang="zh-CN"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E8E3659D-8C44-4D95-809F-DE3C6B8CA717}"/>
              </a:ext>
            </a:extLst>
          </p:cNvPr>
          <p:cNvSpPr/>
          <p:nvPr/>
        </p:nvSpPr>
        <p:spPr>
          <a:xfrm>
            <a:off x="539886" y="1721396"/>
            <a:ext cx="1969477" cy="1043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dirty="0">
              <a:ln w="0"/>
              <a:solidFill>
                <a:schemeClr val="accent1"/>
              </a:solidFill>
              <a:effectLst>
                <a:outerShdw blurRad="38100" dist="25400" dir="5400000" algn="ctr" rotWithShape="0">
                  <a:srgbClr val="6E747A">
                    <a:alpha val="43000"/>
                  </a:srgbClr>
                </a:outerShdw>
              </a:effectLst>
            </a:endParaRPr>
          </a:p>
        </p:txBody>
      </p:sp>
      <p:sp>
        <p:nvSpPr>
          <p:cNvPr id="46" name="圆角矩形 8">
            <a:extLst>
              <a:ext uri="{FF2B5EF4-FFF2-40B4-BE49-F238E27FC236}">
                <a16:creationId xmlns:a16="http://schemas.microsoft.com/office/drawing/2014/main" id="{5DDAC61A-0700-4DE6-A8F9-E69F64172BA6}"/>
              </a:ext>
            </a:extLst>
          </p:cNvPr>
          <p:cNvSpPr/>
          <p:nvPr/>
        </p:nvSpPr>
        <p:spPr>
          <a:xfrm>
            <a:off x="750902" y="1850352"/>
            <a:ext cx="1547446" cy="50409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module1</a:t>
            </a:r>
            <a:endParaRPr kumimoji="1" lang="zh-CN" altLang="en-US" dirty="0">
              <a:solidFill>
                <a:sysClr val="windowText" lastClr="000000"/>
              </a:solidFill>
            </a:endParaRPr>
          </a:p>
        </p:txBody>
      </p:sp>
      <p:sp>
        <p:nvSpPr>
          <p:cNvPr id="47" name="文本框 46">
            <a:extLst>
              <a:ext uri="{FF2B5EF4-FFF2-40B4-BE49-F238E27FC236}">
                <a16:creationId xmlns:a16="http://schemas.microsoft.com/office/drawing/2014/main" id="{573A54AC-1B80-4D5E-A427-51B28CCFD139}"/>
              </a:ext>
            </a:extLst>
          </p:cNvPr>
          <p:cNvSpPr txBox="1"/>
          <p:nvPr/>
        </p:nvSpPr>
        <p:spPr>
          <a:xfrm>
            <a:off x="1102594" y="2354444"/>
            <a:ext cx="1055077" cy="369332"/>
          </a:xfrm>
          <a:prstGeom prst="rect">
            <a:avLst/>
          </a:prstGeom>
          <a:noFill/>
        </p:spPr>
        <p:txBody>
          <a:bodyPr wrap="square" rtlCol="0">
            <a:spAutoFit/>
          </a:bodyPr>
          <a:lstStyle/>
          <a:p>
            <a:r>
              <a:rPr kumimoji="1" lang="en-US" altLang="zh-CN" dirty="0"/>
              <a:t>phase1</a:t>
            </a:r>
            <a:endParaRPr kumimoji="1" lang="zh-CN" altLang="en-US" dirty="0"/>
          </a:p>
        </p:txBody>
      </p:sp>
      <p:sp>
        <p:nvSpPr>
          <p:cNvPr id="48" name="矩形 47">
            <a:extLst>
              <a:ext uri="{FF2B5EF4-FFF2-40B4-BE49-F238E27FC236}">
                <a16:creationId xmlns:a16="http://schemas.microsoft.com/office/drawing/2014/main" id="{914638FF-D9B7-4024-A27A-B8D58E11CE5B}"/>
              </a:ext>
            </a:extLst>
          </p:cNvPr>
          <p:cNvSpPr/>
          <p:nvPr/>
        </p:nvSpPr>
        <p:spPr>
          <a:xfrm>
            <a:off x="3396516" y="1697950"/>
            <a:ext cx="1969477" cy="2637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dirty="0">
              <a:ln w="0"/>
              <a:solidFill>
                <a:schemeClr val="accent1"/>
              </a:solidFill>
              <a:effectLst>
                <a:outerShdw blurRad="38100" dist="25400" dir="5400000" algn="ctr" rotWithShape="0">
                  <a:srgbClr val="6E747A">
                    <a:alpha val="43000"/>
                  </a:srgbClr>
                </a:outerShdw>
              </a:effectLst>
            </a:endParaRPr>
          </a:p>
        </p:txBody>
      </p:sp>
      <p:sp>
        <p:nvSpPr>
          <p:cNvPr id="49" name="圆角矩形 11">
            <a:extLst>
              <a:ext uri="{FF2B5EF4-FFF2-40B4-BE49-F238E27FC236}">
                <a16:creationId xmlns:a16="http://schemas.microsoft.com/office/drawing/2014/main" id="{4037D7B8-36D7-4CBC-BD7E-3251CA720693}"/>
              </a:ext>
            </a:extLst>
          </p:cNvPr>
          <p:cNvSpPr/>
          <p:nvPr/>
        </p:nvSpPr>
        <p:spPr>
          <a:xfrm>
            <a:off x="3607532" y="1826906"/>
            <a:ext cx="1547446" cy="50409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module1</a:t>
            </a:r>
            <a:endParaRPr kumimoji="1" lang="zh-CN" altLang="en-US" dirty="0">
              <a:solidFill>
                <a:sysClr val="windowText" lastClr="000000"/>
              </a:solidFill>
            </a:endParaRPr>
          </a:p>
        </p:txBody>
      </p:sp>
      <p:sp>
        <p:nvSpPr>
          <p:cNvPr id="50" name="文本框 49">
            <a:extLst>
              <a:ext uri="{FF2B5EF4-FFF2-40B4-BE49-F238E27FC236}">
                <a16:creationId xmlns:a16="http://schemas.microsoft.com/office/drawing/2014/main" id="{525AD507-532C-4AE7-8876-F2C349106172}"/>
              </a:ext>
            </a:extLst>
          </p:cNvPr>
          <p:cNvSpPr txBox="1"/>
          <p:nvPr/>
        </p:nvSpPr>
        <p:spPr>
          <a:xfrm>
            <a:off x="3994391" y="3866721"/>
            <a:ext cx="926123" cy="369332"/>
          </a:xfrm>
          <a:prstGeom prst="rect">
            <a:avLst/>
          </a:prstGeom>
          <a:noFill/>
        </p:spPr>
        <p:txBody>
          <a:bodyPr wrap="square" rtlCol="0">
            <a:spAutoFit/>
          </a:bodyPr>
          <a:lstStyle/>
          <a:p>
            <a:r>
              <a:rPr kumimoji="1" lang="en-US" altLang="zh-CN" dirty="0"/>
              <a:t>Phase2</a:t>
            </a:r>
            <a:endParaRPr kumimoji="1" lang="zh-CN" altLang="en-US" dirty="0"/>
          </a:p>
        </p:txBody>
      </p:sp>
      <p:sp>
        <p:nvSpPr>
          <p:cNvPr id="51" name="矩形 50">
            <a:extLst>
              <a:ext uri="{FF2B5EF4-FFF2-40B4-BE49-F238E27FC236}">
                <a16:creationId xmlns:a16="http://schemas.microsoft.com/office/drawing/2014/main" id="{CAA4ABE0-1D1D-493A-A024-BAE201AE3084}"/>
              </a:ext>
            </a:extLst>
          </p:cNvPr>
          <p:cNvSpPr/>
          <p:nvPr/>
        </p:nvSpPr>
        <p:spPr>
          <a:xfrm>
            <a:off x="6266137" y="1680421"/>
            <a:ext cx="1969477" cy="189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dirty="0">
              <a:ln w="0"/>
              <a:solidFill>
                <a:schemeClr val="accent1"/>
              </a:solidFill>
              <a:effectLst>
                <a:outerShdw blurRad="38100" dist="25400" dir="5400000" algn="ctr" rotWithShape="0">
                  <a:srgbClr val="6E747A">
                    <a:alpha val="43000"/>
                  </a:srgbClr>
                </a:outerShdw>
              </a:effectLst>
            </a:endParaRPr>
          </a:p>
        </p:txBody>
      </p:sp>
      <p:sp>
        <p:nvSpPr>
          <p:cNvPr id="52" name="圆角矩形 14">
            <a:extLst>
              <a:ext uri="{FF2B5EF4-FFF2-40B4-BE49-F238E27FC236}">
                <a16:creationId xmlns:a16="http://schemas.microsoft.com/office/drawing/2014/main" id="{ADCB965D-1866-46C3-92CB-1772FDC428EC}"/>
              </a:ext>
            </a:extLst>
          </p:cNvPr>
          <p:cNvSpPr/>
          <p:nvPr/>
        </p:nvSpPr>
        <p:spPr>
          <a:xfrm>
            <a:off x="6477153" y="1809377"/>
            <a:ext cx="1547446" cy="50409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module1</a:t>
            </a:r>
            <a:endParaRPr kumimoji="1" lang="zh-CN" altLang="en-US" dirty="0">
              <a:solidFill>
                <a:sysClr val="windowText" lastClr="000000"/>
              </a:solidFill>
            </a:endParaRPr>
          </a:p>
        </p:txBody>
      </p:sp>
      <p:sp>
        <p:nvSpPr>
          <p:cNvPr id="53" name="文本框 52">
            <a:extLst>
              <a:ext uri="{FF2B5EF4-FFF2-40B4-BE49-F238E27FC236}">
                <a16:creationId xmlns:a16="http://schemas.microsoft.com/office/drawing/2014/main" id="{A6487B7D-4844-4757-A46F-3E1335BF9978}"/>
              </a:ext>
            </a:extLst>
          </p:cNvPr>
          <p:cNvSpPr txBox="1"/>
          <p:nvPr/>
        </p:nvSpPr>
        <p:spPr>
          <a:xfrm>
            <a:off x="6828845" y="3087187"/>
            <a:ext cx="1055077" cy="369332"/>
          </a:xfrm>
          <a:prstGeom prst="rect">
            <a:avLst/>
          </a:prstGeom>
          <a:noFill/>
        </p:spPr>
        <p:txBody>
          <a:bodyPr wrap="square" rtlCol="0">
            <a:spAutoFit/>
          </a:bodyPr>
          <a:lstStyle/>
          <a:p>
            <a:r>
              <a:rPr kumimoji="1" lang="en-US" altLang="zh-CN" dirty="0"/>
              <a:t>phase3</a:t>
            </a:r>
            <a:endParaRPr kumimoji="1" lang="zh-CN" altLang="en-US" dirty="0"/>
          </a:p>
        </p:txBody>
      </p:sp>
      <p:sp>
        <p:nvSpPr>
          <p:cNvPr id="54" name="圆角矩形 20">
            <a:extLst>
              <a:ext uri="{FF2B5EF4-FFF2-40B4-BE49-F238E27FC236}">
                <a16:creationId xmlns:a16="http://schemas.microsoft.com/office/drawing/2014/main" id="{D8D01467-45D9-47E5-8180-9EA157D4EA57}"/>
              </a:ext>
            </a:extLst>
          </p:cNvPr>
          <p:cNvSpPr/>
          <p:nvPr/>
        </p:nvSpPr>
        <p:spPr>
          <a:xfrm>
            <a:off x="3607531" y="2539110"/>
            <a:ext cx="1547446" cy="50409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module2</a:t>
            </a:r>
            <a:endParaRPr kumimoji="1" lang="zh-CN" altLang="en-US" dirty="0">
              <a:solidFill>
                <a:sysClr val="windowText" lastClr="000000"/>
              </a:solidFill>
            </a:endParaRPr>
          </a:p>
        </p:txBody>
      </p:sp>
      <p:sp>
        <p:nvSpPr>
          <p:cNvPr id="55" name="圆角矩形 21">
            <a:extLst>
              <a:ext uri="{FF2B5EF4-FFF2-40B4-BE49-F238E27FC236}">
                <a16:creationId xmlns:a16="http://schemas.microsoft.com/office/drawing/2014/main" id="{2344A845-B481-4450-8D11-CE3B88C0F7BC}"/>
              </a:ext>
            </a:extLst>
          </p:cNvPr>
          <p:cNvSpPr/>
          <p:nvPr/>
        </p:nvSpPr>
        <p:spPr>
          <a:xfrm>
            <a:off x="3607531" y="3263038"/>
            <a:ext cx="1547446" cy="50409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module3</a:t>
            </a:r>
            <a:endParaRPr kumimoji="1" lang="zh-CN" altLang="en-US" dirty="0">
              <a:solidFill>
                <a:sysClr val="windowText" lastClr="000000"/>
              </a:solidFill>
            </a:endParaRPr>
          </a:p>
        </p:txBody>
      </p:sp>
      <p:sp>
        <p:nvSpPr>
          <p:cNvPr id="56" name="圆角矩形 22">
            <a:extLst>
              <a:ext uri="{FF2B5EF4-FFF2-40B4-BE49-F238E27FC236}">
                <a16:creationId xmlns:a16="http://schemas.microsoft.com/office/drawing/2014/main" id="{D85AC336-6576-4C73-8AFC-CF8D633E39D5}"/>
              </a:ext>
            </a:extLst>
          </p:cNvPr>
          <p:cNvSpPr/>
          <p:nvPr/>
        </p:nvSpPr>
        <p:spPr>
          <a:xfrm>
            <a:off x="6477152" y="2539110"/>
            <a:ext cx="1547446" cy="50409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module2</a:t>
            </a:r>
            <a:endParaRPr kumimoji="1" lang="zh-CN" altLang="en-US" dirty="0">
              <a:solidFill>
                <a:sysClr val="windowText" lastClr="000000"/>
              </a:solidFill>
            </a:endParaRPr>
          </a:p>
        </p:txBody>
      </p:sp>
      <p:sp>
        <p:nvSpPr>
          <p:cNvPr id="57" name="右箭头 23">
            <a:extLst>
              <a:ext uri="{FF2B5EF4-FFF2-40B4-BE49-F238E27FC236}">
                <a16:creationId xmlns:a16="http://schemas.microsoft.com/office/drawing/2014/main" id="{23ED007B-4404-424C-82A3-A0C1E43ABCF7}"/>
              </a:ext>
            </a:extLst>
          </p:cNvPr>
          <p:cNvSpPr/>
          <p:nvPr/>
        </p:nvSpPr>
        <p:spPr>
          <a:xfrm>
            <a:off x="2687108" y="2061422"/>
            <a:ext cx="548455" cy="436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23">
            <a:extLst>
              <a:ext uri="{FF2B5EF4-FFF2-40B4-BE49-F238E27FC236}">
                <a16:creationId xmlns:a16="http://schemas.microsoft.com/office/drawing/2014/main" id="{D5E16065-072B-4E6F-A720-AE5EE87B8E4B}"/>
              </a:ext>
            </a:extLst>
          </p:cNvPr>
          <p:cNvSpPr/>
          <p:nvPr/>
        </p:nvSpPr>
        <p:spPr>
          <a:xfrm>
            <a:off x="5548963" y="2061422"/>
            <a:ext cx="548455" cy="436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E9151AB1-832F-47E0-B6BF-B0F5E4D4E10D}"/>
              </a:ext>
            </a:extLst>
          </p:cNvPr>
          <p:cNvSpPr txBox="1"/>
          <p:nvPr/>
        </p:nvSpPr>
        <p:spPr>
          <a:xfrm>
            <a:off x="352709" y="959171"/>
            <a:ext cx="10392508" cy="369332"/>
          </a:xfrm>
          <a:prstGeom prst="rect">
            <a:avLst/>
          </a:prstGeom>
          <a:noFill/>
        </p:spPr>
        <p:txBody>
          <a:bodyPr wrap="square" rtlCol="0">
            <a:spAutoFit/>
          </a:bodyPr>
          <a:lstStyle/>
          <a:p>
            <a:r>
              <a:rPr kumimoji="1" lang="zh-CN" altLang="en-US" dirty="0">
                <a:latin typeface="Kaiti SC" panose="02010600040101010101" pitchFamily="2" charset="-122"/>
                <a:ea typeface="Kaiti SC" panose="02010600040101010101" pitchFamily="2" charset="-122"/>
              </a:rPr>
              <a:t>执行顺序：</a:t>
            </a:r>
            <a:r>
              <a:rPr kumimoji="1" lang="en-US" altLang="zh-CN" dirty="0">
                <a:latin typeface="Kaiti SC" panose="02010600040101010101" pitchFamily="2" charset="-122"/>
                <a:ea typeface="Kaiti SC" panose="02010600040101010101" pitchFamily="2" charset="-122"/>
              </a:rPr>
              <a:t>phase</a:t>
            </a:r>
            <a:r>
              <a:rPr kumimoji="1" lang="zh-CN" altLang="en-US" dirty="0">
                <a:latin typeface="Kaiti SC" panose="02010600040101010101" pitchFamily="2" charset="-122"/>
                <a:ea typeface="Kaiti SC" panose="02010600040101010101" pitchFamily="2" charset="-122"/>
              </a:rPr>
              <a:t>之间</a:t>
            </a:r>
            <a:r>
              <a:rPr kumimoji="1" lang="zh-CN" altLang="en-US" dirty="0">
                <a:latin typeface="Kaiti SC" panose="02010600040101010101" pitchFamily="2" charset="-122"/>
                <a:ea typeface="Kaiti SC" panose="02010600040101010101" pitchFamily="2" charset="-122"/>
                <a:cs typeface="Arial" panose="020B0604020202020204" pitchFamily="34" charset="0"/>
              </a:rPr>
              <a:t>串行</a:t>
            </a:r>
            <a:r>
              <a:rPr kumimoji="1" lang="zh-CN" altLang="en-US" dirty="0">
                <a:latin typeface="Kaiti SC" panose="02010600040101010101" pitchFamily="2" charset="-122"/>
                <a:ea typeface="Kaiti SC" panose="02010600040101010101" pitchFamily="2" charset="-122"/>
              </a:rPr>
              <a:t>，</a:t>
            </a:r>
            <a:r>
              <a:rPr kumimoji="1" lang="en-US" altLang="zh-CN" dirty="0">
                <a:latin typeface="Kaiti SC" panose="02010600040101010101" pitchFamily="2" charset="-122"/>
                <a:ea typeface="Kaiti SC" panose="02010600040101010101" pitchFamily="2" charset="-122"/>
              </a:rPr>
              <a:t>module</a:t>
            </a:r>
            <a:r>
              <a:rPr kumimoji="1" lang="zh-CN" altLang="en-US" dirty="0">
                <a:latin typeface="Kaiti SC" panose="02010600040101010101" pitchFamily="2" charset="-122"/>
                <a:ea typeface="Kaiti SC" panose="02010600040101010101" pitchFamily="2" charset="-122"/>
              </a:rPr>
              <a:t>之间伪并行   执行逻辑按照</a:t>
            </a:r>
            <a:r>
              <a:rPr kumimoji="1" lang="en-US" altLang="zh-CN" dirty="0" err="1">
                <a:latin typeface="Kaiti SC" panose="02010600040101010101" pitchFamily="2" charset="-122"/>
                <a:ea typeface="Kaiti SC" panose="02010600040101010101" pitchFamily="2" charset="-122"/>
              </a:rPr>
              <a:t>modules.conf</a:t>
            </a:r>
            <a:r>
              <a:rPr kumimoji="1" lang="zh-CN" altLang="en-US" dirty="0">
                <a:latin typeface="Kaiti SC" panose="02010600040101010101" pitchFamily="2" charset="-122"/>
                <a:ea typeface="Kaiti SC" panose="02010600040101010101" pitchFamily="2" charset="-122"/>
              </a:rPr>
              <a:t> </a:t>
            </a:r>
          </a:p>
        </p:txBody>
      </p:sp>
    </p:spTree>
    <p:extLst>
      <p:ext uri="{BB962C8B-B14F-4D97-AF65-F5344CB8AC3E}">
        <p14:creationId xmlns:p14="http://schemas.microsoft.com/office/powerpoint/2010/main" val="34378557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文本框 14"/>
          <p:cNvSpPr txBox="1"/>
          <p:nvPr/>
        </p:nvSpPr>
        <p:spPr>
          <a:xfrm>
            <a:off x="396819" y="741400"/>
            <a:ext cx="8598900" cy="874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400" spc="30">
                <a:solidFill>
                  <a:srgbClr val="A6A6A6"/>
                </a:solidFill>
                <a:latin typeface="微软雅黑"/>
                <a:ea typeface="微软雅黑"/>
                <a:cs typeface="微软雅黑"/>
                <a:sym typeface="微软雅黑"/>
              </a:defRPr>
            </a:lvl1pPr>
          </a:lstStyle>
          <a:p>
            <a:pPr>
              <a:lnSpc>
                <a:spcPct val="150000"/>
              </a:lnSpc>
            </a:pPr>
            <a:r>
              <a:rPr lang="zh-CN" altLang="en-US" sz="1800" dirty="0">
                <a:solidFill>
                  <a:schemeClr val="tx1"/>
                </a:solidFill>
              </a:rPr>
              <a:t>每个</a:t>
            </a:r>
            <a:r>
              <a:rPr lang="en-US" altLang="zh-CN" sz="1800" dirty="0" err="1">
                <a:solidFill>
                  <a:schemeClr val="tx1"/>
                </a:solidFill>
              </a:rPr>
              <a:t>BaseModule</a:t>
            </a:r>
            <a:r>
              <a:rPr lang="zh-CN" altLang="en-US" sz="1800" dirty="0">
                <a:solidFill>
                  <a:schemeClr val="tx1"/>
                </a:solidFill>
              </a:rPr>
              <a:t>都有自己配套的进程数据</a:t>
            </a:r>
            <a:r>
              <a:rPr lang="en-US" altLang="zh-CN" sz="1800" b="1" dirty="0" err="1">
                <a:solidFill>
                  <a:schemeClr val="tx1"/>
                </a:solidFill>
              </a:rPr>
              <a:t>ModBaseProcData</a:t>
            </a:r>
            <a:r>
              <a:rPr lang="zh-CN" altLang="en-US" sz="1800" dirty="0">
                <a:solidFill>
                  <a:schemeClr val="tx1"/>
                </a:solidFill>
              </a:rPr>
              <a:t>和检索环境</a:t>
            </a:r>
            <a:r>
              <a:rPr lang="en-US" altLang="zh-CN" sz="1800" b="1" dirty="0" err="1">
                <a:solidFill>
                  <a:schemeClr val="tx1"/>
                </a:solidFill>
              </a:rPr>
              <a:t>ModBaseQueryContext</a:t>
            </a:r>
            <a:r>
              <a:rPr lang="zh-CN" altLang="en-US" sz="1800" dirty="0">
                <a:solidFill>
                  <a:schemeClr val="tx1"/>
                </a:solidFill>
              </a:rPr>
              <a:t>。</a:t>
            </a:r>
            <a:endParaRPr lang="en-US" altLang="zh-CN" sz="1800" dirty="0">
              <a:solidFill>
                <a:schemeClr val="tx1"/>
              </a:solidFill>
            </a:endParaRPr>
          </a:p>
        </p:txBody>
      </p:sp>
      <p:sp>
        <p:nvSpPr>
          <p:cNvPr id="116" name="TextBox 4"/>
          <p:cNvSpPr txBox="1"/>
          <p:nvPr/>
        </p:nvSpPr>
        <p:spPr>
          <a:xfrm>
            <a:off x="528382" y="179268"/>
            <a:ext cx="525458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2</a:t>
            </a:r>
            <a:r>
              <a:rPr dirty="0"/>
              <a:t> </a:t>
            </a:r>
            <a:r>
              <a:rPr lang="en-US" altLang="zh-CN" dirty="0"/>
              <a:t>remix</a:t>
            </a:r>
            <a:r>
              <a:rPr lang="zh-CN" altLang="en-US" dirty="0"/>
              <a:t>框架</a:t>
            </a:r>
            <a:r>
              <a:rPr lang="en-US" altLang="zh-CN" dirty="0"/>
              <a:t>-</a:t>
            </a:r>
            <a:r>
              <a:rPr lang="zh-CN" altLang="en-US" dirty="0"/>
              <a:t>数据结构</a:t>
            </a:r>
            <a:endParaRPr lang="en-US" altLang="zh-CN" dirty="0"/>
          </a:p>
        </p:txBody>
      </p:sp>
      <p:sp>
        <p:nvSpPr>
          <p:cNvPr id="3" name="矩形: 圆角 2">
            <a:extLst>
              <a:ext uri="{FF2B5EF4-FFF2-40B4-BE49-F238E27FC236}">
                <a16:creationId xmlns:a16="http://schemas.microsoft.com/office/drawing/2014/main" id="{C2467995-534F-483E-8A0C-2EBB65D463B3}"/>
              </a:ext>
            </a:extLst>
          </p:cNvPr>
          <p:cNvSpPr/>
          <p:nvPr/>
        </p:nvSpPr>
        <p:spPr>
          <a:xfrm>
            <a:off x="181184" y="2040405"/>
            <a:ext cx="1555549" cy="40862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err="1">
                <a:ln>
                  <a:noFill/>
                </a:ln>
                <a:solidFill>
                  <a:srgbClr val="000000"/>
                </a:solidFill>
                <a:effectLst/>
                <a:uFillTx/>
                <a:latin typeface="+mn-lt"/>
                <a:ea typeface="+mn-ea"/>
                <a:cs typeface="+mn-cs"/>
                <a:sym typeface="Calibri"/>
              </a:rPr>
              <a:t>RemixSearcher</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3" name="矩形: 圆角 22">
            <a:extLst>
              <a:ext uri="{FF2B5EF4-FFF2-40B4-BE49-F238E27FC236}">
                <a16:creationId xmlns:a16="http://schemas.microsoft.com/office/drawing/2014/main" id="{D2D43A01-445B-4301-A1F7-0DA77590AEDA}"/>
              </a:ext>
            </a:extLst>
          </p:cNvPr>
          <p:cNvSpPr/>
          <p:nvPr/>
        </p:nvSpPr>
        <p:spPr>
          <a:xfrm>
            <a:off x="2036084" y="2040405"/>
            <a:ext cx="1555549" cy="40862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zh-CN" dirty="0"/>
              <a:t>_</a:t>
            </a:r>
            <a:r>
              <a:rPr lang="en-US" altLang="zh-CN" dirty="0" err="1"/>
              <a:t>thread_array</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4" name="矩形: 圆角 23">
            <a:extLst>
              <a:ext uri="{FF2B5EF4-FFF2-40B4-BE49-F238E27FC236}">
                <a16:creationId xmlns:a16="http://schemas.microsoft.com/office/drawing/2014/main" id="{E9B5C46F-E208-4826-9BAD-6DBA6B9B76D1}"/>
              </a:ext>
            </a:extLst>
          </p:cNvPr>
          <p:cNvSpPr/>
          <p:nvPr/>
        </p:nvSpPr>
        <p:spPr>
          <a:xfrm>
            <a:off x="1933052" y="2687075"/>
            <a:ext cx="1761617" cy="4086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zh-CN" dirty="0"/>
              <a:t>_</a:t>
            </a:r>
            <a:r>
              <a:rPr lang="en-US" altLang="zh-CN" dirty="0" err="1"/>
              <a:t>thread_array</a:t>
            </a: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5" name="矩形: 圆角 24">
            <a:extLst>
              <a:ext uri="{FF2B5EF4-FFF2-40B4-BE49-F238E27FC236}">
                <a16:creationId xmlns:a16="http://schemas.microsoft.com/office/drawing/2014/main" id="{7EF9A8E1-7C7C-4F94-B400-DAE16CAFFA10}"/>
              </a:ext>
            </a:extLst>
          </p:cNvPr>
          <p:cNvSpPr/>
          <p:nvPr/>
        </p:nvSpPr>
        <p:spPr>
          <a:xfrm>
            <a:off x="1933052" y="3333745"/>
            <a:ext cx="1761617" cy="4086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zh-CN" dirty="0"/>
              <a:t>_</a:t>
            </a:r>
            <a:r>
              <a:rPr lang="en-US" altLang="zh-CN" dirty="0" err="1"/>
              <a:t>thread_array</a:t>
            </a:r>
            <a:r>
              <a:rPr lang="en-US" altLang="zh-CN" dirty="0"/>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6" name="矩形: 圆角 25">
            <a:extLst>
              <a:ext uri="{FF2B5EF4-FFF2-40B4-BE49-F238E27FC236}">
                <a16:creationId xmlns:a16="http://schemas.microsoft.com/office/drawing/2014/main" id="{83D4D07F-16FB-4D6B-938E-88B2D56992F6}"/>
              </a:ext>
            </a:extLst>
          </p:cNvPr>
          <p:cNvSpPr/>
          <p:nvPr/>
        </p:nvSpPr>
        <p:spPr>
          <a:xfrm>
            <a:off x="1937998" y="4088085"/>
            <a:ext cx="1761617" cy="4086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zh-CN" dirty="0"/>
              <a:t>_</a:t>
            </a:r>
            <a:r>
              <a:rPr lang="en-US" altLang="zh-CN" dirty="0" err="1"/>
              <a:t>thread_array</a:t>
            </a:r>
            <a:r>
              <a:rPr lang="en-US" altLang="zh-CN" dirty="0"/>
              <a:t>[n]</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7" name="矩形: 圆角 26">
            <a:extLst>
              <a:ext uri="{FF2B5EF4-FFF2-40B4-BE49-F238E27FC236}">
                <a16:creationId xmlns:a16="http://schemas.microsoft.com/office/drawing/2014/main" id="{E7E6B1DA-AC3E-4EB4-A0BE-F05721F86578}"/>
              </a:ext>
            </a:extLst>
          </p:cNvPr>
          <p:cNvSpPr/>
          <p:nvPr/>
        </p:nvSpPr>
        <p:spPr>
          <a:xfrm>
            <a:off x="4077728" y="2687075"/>
            <a:ext cx="1761617" cy="40862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r>
              <a:rPr lang="en-US" altLang="zh-CN" dirty="0"/>
              <a:t>QueryContext_0</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8" name="矩形: 圆角 27">
            <a:extLst>
              <a:ext uri="{FF2B5EF4-FFF2-40B4-BE49-F238E27FC236}">
                <a16:creationId xmlns:a16="http://schemas.microsoft.com/office/drawing/2014/main" id="{D4224F37-DC0E-480E-89CF-51547B64FC93}"/>
              </a:ext>
            </a:extLst>
          </p:cNvPr>
          <p:cNvSpPr/>
          <p:nvPr/>
        </p:nvSpPr>
        <p:spPr>
          <a:xfrm>
            <a:off x="4077728" y="3333745"/>
            <a:ext cx="1761617" cy="40862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r>
              <a:rPr lang="en-US" altLang="zh-CN" dirty="0"/>
              <a:t>QueryContext_1</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9" name="矩形: 圆角 28">
            <a:extLst>
              <a:ext uri="{FF2B5EF4-FFF2-40B4-BE49-F238E27FC236}">
                <a16:creationId xmlns:a16="http://schemas.microsoft.com/office/drawing/2014/main" id="{D0C8E325-419A-4CA4-8251-366AE350AA03}"/>
              </a:ext>
            </a:extLst>
          </p:cNvPr>
          <p:cNvSpPr/>
          <p:nvPr/>
        </p:nvSpPr>
        <p:spPr>
          <a:xfrm>
            <a:off x="4077727" y="4089628"/>
            <a:ext cx="1761617" cy="40862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r>
              <a:rPr lang="en-US" altLang="zh-CN" dirty="0" err="1"/>
              <a:t>QueryContext_n</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0" name="矩形: 圆角 29">
            <a:extLst>
              <a:ext uri="{FF2B5EF4-FFF2-40B4-BE49-F238E27FC236}">
                <a16:creationId xmlns:a16="http://schemas.microsoft.com/office/drawing/2014/main" id="{70B6664F-5E32-452A-A02D-F07B5C747271}"/>
              </a:ext>
            </a:extLst>
          </p:cNvPr>
          <p:cNvSpPr/>
          <p:nvPr/>
        </p:nvSpPr>
        <p:spPr>
          <a:xfrm>
            <a:off x="3890984" y="2035924"/>
            <a:ext cx="2280604" cy="40862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zh-CN" dirty="0"/>
              <a:t>_</a:t>
            </a:r>
            <a:r>
              <a:rPr lang="en-US" altLang="zh-CN" dirty="0" err="1"/>
              <a:t>query_context_pool</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矩形: 圆角 3">
            <a:extLst>
              <a:ext uri="{FF2B5EF4-FFF2-40B4-BE49-F238E27FC236}">
                <a16:creationId xmlns:a16="http://schemas.microsoft.com/office/drawing/2014/main" id="{FD2EF905-348D-48FE-9A96-27DB6A31ED89}"/>
              </a:ext>
            </a:extLst>
          </p:cNvPr>
          <p:cNvSpPr/>
          <p:nvPr/>
        </p:nvSpPr>
        <p:spPr>
          <a:xfrm>
            <a:off x="6197691" y="2682959"/>
            <a:ext cx="2767915" cy="40862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dirty="0"/>
              <a:t>ModBaseQueryContext_1</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8" name="矩形: 圆角 47">
            <a:extLst>
              <a:ext uri="{FF2B5EF4-FFF2-40B4-BE49-F238E27FC236}">
                <a16:creationId xmlns:a16="http://schemas.microsoft.com/office/drawing/2014/main" id="{83CFA68A-D40F-4F73-BEE1-7D8E19A2533B}"/>
              </a:ext>
            </a:extLst>
          </p:cNvPr>
          <p:cNvSpPr/>
          <p:nvPr/>
        </p:nvSpPr>
        <p:spPr>
          <a:xfrm>
            <a:off x="6197691" y="3223589"/>
            <a:ext cx="2767915" cy="40862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dirty="0"/>
              <a:t>ModBaseQueryContext_1</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9" name="矩形: 圆角 48">
            <a:extLst>
              <a:ext uri="{FF2B5EF4-FFF2-40B4-BE49-F238E27FC236}">
                <a16:creationId xmlns:a16="http://schemas.microsoft.com/office/drawing/2014/main" id="{69322634-2C2E-4E99-A135-84EA23F1806F}"/>
              </a:ext>
            </a:extLst>
          </p:cNvPr>
          <p:cNvSpPr/>
          <p:nvPr/>
        </p:nvSpPr>
        <p:spPr>
          <a:xfrm>
            <a:off x="6197691" y="3951315"/>
            <a:ext cx="2767915" cy="40862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dirty="0" err="1"/>
              <a:t>ModBaseQueryContext_m</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文本框 4">
            <a:extLst>
              <a:ext uri="{FF2B5EF4-FFF2-40B4-BE49-F238E27FC236}">
                <a16:creationId xmlns:a16="http://schemas.microsoft.com/office/drawing/2014/main" id="{1B5F1DDD-2FD8-46AE-800D-54388A49A2BF}"/>
              </a:ext>
            </a:extLst>
          </p:cNvPr>
          <p:cNvSpPr txBox="1"/>
          <p:nvPr/>
        </p:nvSpPr>
        <p:spPr>
          <a:xfrm>
            <a:off x="7473490" y="3632209"/>
            <a:ext cx="400108" cy="3696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a:ln>
                  <a:noFill/>
                </a:ln>
                <a:solidFill>
                  <a:srgbClr val="000000"/>
                </a:solidFill>
                <a:effectLst/>
                <a:uFillTx/>
                <a:latin typeface="+mn-lt"/>
                <a:ea typeface="+mn-ea"/>
                <a:cs typeface="+mn-cs"/>
                <a:sym typeface="Calibri"/>
              </a:rPr>
              <a:t>…</a:t>
            </a:r>
            <a:endParaRPr kumimoji="0" lang="zh-CN" altLang="en-US" sz="2000" b="1" i="0" u="none" strike="noStrike" cap="none" spc="0" normalizeH="0" baseline="0" dirty="0">
              <a:ln>
                <a:noFill/>
              </a:ln>
              <a:solidFill>
                <a:srgbClr val="000000"/>
              </a:solidFill>
              <a:effectLst/>
              <a:uFillTx/>
              <a:latin typeface="+mn-lt"/>
              <a:ea typeface="+mn-ea"/>
              <a:cs typeface="+mn-cs"/>
              <a:sym typeface="Calibri"/>
            </a:endParaRPr>
          </a:p>
        </p:txBody>
      </p:sp>
      <p:sp>
        <p:nvSpPr>
          <p:cNvPr id="50" name="文本框 49">
            <a:extLst>
              <a:ext uri="{FF2B5EF4-FFF2-40B4-BE49-F238E27FC236}">
                <a16:creationId xmlns:a16="http://schemas.microsoft.com/office/drawing/2014/main" id="{B84520A5-7233-4365-8526-84336F99674D}"/>
              </a:ext>
            </a:extLst>
          </p:cNvPr>
          <p:cNvSpPr txBox="1"/>
          <p:nvPr/>
        </p:nvSpPr>
        <p:spPr>
          <a:xfrm>
            <a:off x="4836063" y="3765964"/>
            <a:ext cx="400108" cy="3854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a:ln>
                  <a:noFill/>
                </a:ln>
                <a:solidFill>
                  <a:srgbClr val="000000"/>
                </a:solidFill>
                <a:effectLst/>
                <a:uFillTx/>
                <a:latin typeface="+mn-lt"/>
                <a:ea typeface="+mn-ea"/>
                <a:cs typeface="+mn-cs"/>
                <a:sym typeface="Calibri"/>
              </a:rPr>
              <a:t>…</a:t>
            </a:r>
            <a:endParaRPr kumimoji="0" lang="zh-CN" altLang="en-US" sz="2000" b="1" i="0" u="none" strike="noStrike" cap="none" spc="0" normalizeH="0" baseline="0" dirty="0">
              <a:ln>
                <a:noFill/>
              </a:ln>
              <a:solidFill>
                <a:srgbClr val="000000"/>
              </a:solidFill>
              <a:effectLst/>
              <a:uFillTx/>
              <a:latin typeface="+mn-lt"/>
              <a:ea typeface="+mn-ea"/>
              <a:cs typeface="+mn-cs"/>
              <a:sym typeface="Calibri"/>
            </a:endParaRPr>
          </a:p>
        </p:txBody>
      </p:sp>
      <p:sp>
        <p:nvSpPr>
          <p:cNvPr id="51" name="文本框 50">
            <a:extLst>
              <a:ext uri="{FF2B5EF4-FFF2-40B4-BE49-F238E27FC236}">
                <a16:creationId xmlns:a16="http://schemas.microsoft.com/office/drawing/2014/main" id="{CEBE8B0F-24EE-4597-8D88-79C2BCEFBE7F}"/>
              </a:ext>
            </a:extLst>
          </p:cNvPr>
          <p:cNvSpPr txBox="1"/>
          <p:nvPr/>
        </p:nvSpPr>
        <p:spPr>
          <a:xfrm>
            <a:off x="2659757" y="3759532"/>
            <a:ext cx="400108" cy="3696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a:ln>
                  <a:noFill/>
                </a:ln>
                <a:solidFill>
                  <a:srgbClr val="000000"/>
                </a:solidFill>
                <a:effectLst/>
                <a:uFillTx/>
                <a:latin typeface="+mn-lt"/>
                <a:ea typeface="+mn-ea"/>
                <a:cs typeface="+mn-cs"/>
                <a:sym typeface="Calibri"/>
              </a:rPr>
              <a:t>…</a:t>
            </a:r>
            <a:endParaRPr kumimoji="0" lang="zh-CN" altLang="en-US" sz="2000" b="1" i="0" u="none" strike="noStrike" cap="none" spc="0" normalizeH="0" baseline="0" dirty="0">
              <a:ln>
                <a:noFill/>
              </a:ln>
              <a:solidFill>
                <a:srgbClr val="000000"/>
              </a:solidFill>
              <a:effectLst/>
              <a:uFillTx/>
              <a:latin typeface="+mn-lt"/>
              <a:ea typeface="+mn-ea"/>
              <a:cs typeface="+mn-cs"/>
              <a:sym typeface="Calibri"/>
            </a:endParaRPr>
          </a:p>
        </p:txBody>
      </p:sp>
      <p:sp>
        <p:nvSpPr>
          <p:cNvPr id="6" name="左大括号 5">
            <a:extLst>
              <a:ext uri="{FF2B5EF4-FFF2-40B4-BE49-F238E27FC236}">
                <a16:creationId xmlns:a16="http://schemas.microsoft.com/office/drawing/2014/main" id="{CF017A68-0260-4F9C-A1F2-C8728A94432B}"/>
              </a:ext>
            </a:extLst>
          </p:cNvPr>
          <p:cNvSpPr/>
          <p:nvPr/>
        </p:nvSpPr>
        <p:spPr>
          <a:xfrm>
            <a:off x="5955955" y="2887269"/>
            <a:ext cx="179950" cy="1314026"/>
          </a:xfrm>
          <a:prstGeom prst="lef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cxnSp>
        <p:nvCxnSpPr>
          <p:cNvPr id="8" name="直接箭头连接符 7">
            <a:extLst>
              <a:ext uri="{FF2B5EF4-FFF2-40B4-BE49-F238E27FC236}">
                <a16:creationId xmlns:a16="http://schemas.microsoft.com/office/drawing/2014/main" id="{487DE33F-B0FD-4776-881E-5022E2611D06}"/>
              </a:ext>
            </a:extLst>
          </p:cNvPr>
          <p:cNvCxnSpPr>
            <a:stCxn id="3" idx="3"/>
            <a:endCxn id="23" idx="1"/>
          </p:cNvCxnSpPr>
          <p:nvPr/>
        </p:nvCxnSpPr>
        <p:spPr>
          <a:xfrm>
            <a:off x="1736733" y="2244715"/>
            <a:ext cx="29935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直接箭头连接符 11">
            <a:extLst>
              <a:ext uri="{FF2B5EF4-FFF2-40B4-BE49-F238E27FC236}">
                <a16:creationId xmlns:a16="http://schemas.microsoft.com/office/drawing/2014/main" id="{E5F0B0D9-96D8-4000-AA63-1C2ED93BC5D6}"/>
              </a:ext>
            </a:extLst>
          </p:cNvPr>
          <p:cNvCxnSpPr>
            <a:stCxn id="24" idx="3"/>
            <a:endCxn id="27" idx="1"/>
          </p:cNvCxnSpPr>
          <p:nvPr/>
        </p:nvCxnSpPr>
        <p:spPr>
          <a:xfrm>
            <a:off x="3694669" y="2891385"/>
            <a:ext cx="383059"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直接箭头连接符 13">
            <a:extLst>
              <a:ext uri="{FF2B5EF4-FFF2-40B4-BE49-F238E27FC236}">
                <a16:creationId xmlns:a16="http://schemas.microsoft.com/office/drawing/2014/main" id="{EBF00E67-6EC8-4C03-9F79-FA0F8231E87D}"/>
              </a:ext>
            </a:extLst>
          </p:cNvPr>
          <p:cNvCxnSpPr>
            <a:stCxn id="25" idx="3"/>
            <a:endCxn id="28" idx="1"/>
          </p:cNvCxnSpPr>
          <p:nvPr/>
        </p:nvCxnSpPr>
        <p:spPr>
          <a:xfrm>
            <a:off x="3694669" y="3538055"/>
            <a:ext cx="383059"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直接箭头连接符 15">
            <a:extLst>
              <a:ext uri="{FF2B5EF4-FFF2-40B4-BE49-F238E27FC236}">
                <a16:creationId xmlns:a16="http://schemas.microsoft.com/office/drawing/2014/main" id="{90EE486E-8DFA-4B3C-9433-F435735EB6C7}"/>
              </a:ext>
            </a:extLst>
          </p:cNvPr>
          <p:cNvCxnSpPr>
            <a:stCxn id="26" idx="3"/>
            <a:endCxn id="29" idx="1"/>
          </p:cNvCxnSpPr>
          <p:nvPr/>
        </p:nvCxnSpPr>
        <p:spPr>
          <a:xfrm>
            <a:off x="3699615" y="4292395"/>
            <a:ext cx="378112" cy="154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428978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4"/>
          <p:cNvSpPr txBox="1"/>
          <p:nvPr/>
        </p:nvSpPr>
        <p:spPr>
          <a:xfrm>
            <a:off x="1220525" y="2173477"/>
            <a:ext cx="4392490"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b="1" spc="300">
                <a:solidFill>
                  <a:srgbClr val="2A77E1"/>
                </a:solidFill>
                <a:latin typeface="微软雅黑"/>
                <a:ea typeface="微软雅黑"/>
                <a:cs typeface="微软雅黑"/>
                <a:sym typeface="微软雅黑"/>
              </a:defRPr>
            </a:pPr>
            <a:r>
              <a:rPr dirty="0"/>
              <a:t>0</a:t>
            </a:r>
            <a:r>
              <a:rPr lang="en-US" altLang="zh-CN" dirty="0"/>
              <a:t>3</a:t>
            </a:r>
            <a:r>
              <a:rPr dirty="0"/>
              <a:t> </a:t>
            </a:r>
            <a:r>
              <a:rPr lang="en-US" dirty="0"/>
              <a:t>F</a:t>
            </a:r>
            <a:r>
              <a:rPr lang="en-US" altLang="zh-CN" dirty="0"/>
              <a:t>eedas</a:t>
            </a:r>
          </a:p>
        </p:txBody>
      </p:sp>
    </p:spTree>
    <p:extLst>
      <p:ext uri="{BB962C8B-B14F-4D97-AF65-F5344CB8AC3E}">
        <p14:creationId xmlns:p14="http://schemas.microsoft.com/office/powerpoint/2010/main" val="62914027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7A60D2-C408-4C39-AD44-A12E3E7CFACA}"/>
              </a:ext>
            </a:extLst>
          </p:cNvPr>
          <p:cNvSpPr/>
          <p:nvPr/>
        </p:nvSpPr>
        <p:spPr>
          <a:xfrm>
            <a:off x="1184751" y="1068228"/>
            <a:ext cx="1655938" cy="67710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ltLang="zh-CN" sz="12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DataManagerModule</a:t>
            </a:r>
            <a:endParaRPr lang="en-US" altLang="zh-CN" sz="1200" dirty="0">
              <a:latin typeface="Times New Roman" panose="02020603050405020304" pitchFamily="18" charset="0"/>
              <a:cs typeface="Times New Roman" panose="02020603050405020304" pitchFamily="18" charset="0"/>
            </a:endParaRPr>
          </a:p>
          <a:p>
            <a:endParaRPr kumimoji="0" lang="en-US" altLang="zh-C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7" name="矩形 6">
            <a:extLst>
              <a:ext uri="{FF2B5EF4-FFF2-40B4-BE49-F238E27FC236}">
                <a16:creationId xmlns:a16="http://schemas.microsoft.com/office/drawing/2014/main" id="{FBBA15B6-E7A8-488A-9805-031D6D30D7DE}"/>
              </a:ext>
            </a:extLst>
          </p:cNvPr>
          <p:cNvSpPr/>
          <p:nvPr/>
        </p:nvSpPr>
        <p:spPr>
          <a:xfrm>
            <a:off x="3793524" y="1068228"/>
            <a:ext cx="1488989" cy="67710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ltLang="zh-CN" sz="12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ReqProcessModule</a:t>
            </a:r>
            <a:endParaRPr lang="en-US" altLang="zh-CN" sz="1200" dirty="0">
              <a:latin typeface="Times New Roman" panose="02020603050405020304" pitchFamily="18" charset="0"/>
              <a:cs typeface="Times New Roman" panose="02020603050405020304" pitchFamily="18" charset="0"/>
            </a:endParaRPr>
          </a:p>
          <a:p>
            <a:endParaRPr kumimoji="0" lang="en-US" altLang="zh-C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9" name="矩形 8">
            <a:extLst>
              <a:ext uri="{FF2B5EF4-FFF2-40B4-BE49-F238E27FC236}">
                <a16:creationId xmlns:a16="http://schemas.microsoft.com/office/drawing/2014/main" id="{667FA4FE-2CE7-4E19-A1E6-A8FC9A0BB446}"/>
              </a:ext>
            </a:extLst>
          </p:cNvPr>
          <p:cNvSpPr/>
          <p:nvPr/>
        </p:nvSpPr>
        <p:spPr>
          <a:xfrm>
            <a:off x="6303310" y="817719"/>
            <a:ext cx="2049857" cy="1169549"/>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sz="1400" dirty="0" err="1">
                <a:latin typeface="Times New Roman" panose="02020603050405020304" pitchFamily="18" charset="0"/>
                <a:cs typeface="Times New Roman" panose="02020603050405020304" pitchFamily="18" charset="0"/>
              </a:rPr>
              <a:t>UasProcessModule</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UserCenterProcessModule</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UpinProcessModule</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KaiwuProcessModule</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UmsProcessModule</a:t>
            </a:r>
            <a:endPar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1" name="矩形 10">
            <a:extLst>
              <a:ext uri="{FF2B5EF4-FFF2-40B4-BE49-F238E27FC236}">
                <a16:creationId xmlns:a16="http://schemas.microsoft.com/office/drawing/2014/main" id="{7C9B6CEA-CD68-4E98-8C4A-1E9BA00172A5}"/>
              </a:ext>
            </a:extLst>
          </p:cNvPr>
          <p:cNvSpPr/>
          <p:nvPr/>
        </p:nvSpPr>
        <p:spPr>
          <a:xfrm>
            <a:off x="6612638" y="2497928"/>
            <a:ext cx="2388701" cy="738662"/>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sz="1400" dirty="0" err="1">
                <a:latin typeface="Times New Roman" panose="02020603050405020304" pitchFamily="18" charset="0"/>
                <a:cs typeface="Times New Roman" panose="02020603050405020304" pitchFamily="18" charset="0"/>
              </a:rPr>
              <a:t>GoldengateProcessModule</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UserEmbeddingProcessModule</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RedisProcessModule</a:t>
            </a:r>
            <a:endParaRPr lang="en-US" altLang="zh-CN" sz="14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3B58A799-CAEE-4B04-A3A9-6EF9E3A4F58B}"/>
              </a:ext>
            </a:extLst>
          </p:cNvPr>
          <p:cNvSpPr/>
          <p:nvPr/>
        </p:nvSpPr>
        <p:spPr>
          <a:xfrm>
            <a:off x="4718629" y="2528708"/>
            <a:ext cx="1669262" cy="67710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ltLang="zh-CN" sz="12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QueryProcessModule</a:t>
            </a:r>
            <a:endParaRPr lang="en-US" altLang="zh-CN" sz="1200" dirty="0">
              <a:latin typeface="Times New Roman" panose="02020603050405020304" pitchFamily="18" charset="0"/>
              <a:cs typeface="Times New Roman" panose="02020603050405020304" pitchFamily="18" charset="0"/>
            </a:endParaRPr>
          </a:p>
          <a:p>
            <a:endParaRPr kumimoji="0" lang="en-US" altLang="zh-C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3" name="矩形 12">
            <a:extLst>
              <a:ext uri="{FF2B5EF4-FFF2-40B4-BE49-F238E27FC236}">
                <a16:creationId xmlns:a16="http://schemas.microsoft.com/office/drawing/2014/main" id="{5055C87A-5165-445B-89C4-676AC897659D}"/>
              </a:ext>
            </a:extLst>
          </p:cNvPr>
          <p:cNvSpPr/>
          <p:nvPr/>
        </p:nvSpPr>
        <p:spPr>
          <a:xfrm>
            <a:off x="2393613" y="2528706"/>
            <a:ext cx="2037389" cy="67710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ltLang="zh-CN" sz="12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FeedProxyProcessModule</a:t>
            </a:r>
            <a:endParaRPr lang="en-US" altLang="zh-CN" sz="1200" dirty="0">
              <a:latin typeface="Times New Roman" panose="02020603050405020304" pitchFamily="18" charset="0"/>
              <a:cs typeface="Times New Roman" panose="02020603050405020304" pitchFamily="18" charset="0"/>
            </a:endParaRPr>
          </a:p>
          <a:p>
            <a:endParaRPr kumimoji="0" lang="en-US" altLang="zh-C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4" name="矩形 13">
            <a:extLst>
              <a:ext uri="{FF2B5EF4-FFF2-40B4-BE49-F238E27FC236}">
                <a16:creationId xmlns:a16="http://schemas.microsoft.com/office/drawing/2014/main" id="{37F90B9B-5B14-4DCE-B65C-B7DF9256EBDA}"/>
              </a:ext>
            </a:extLst>
          </p:cNvPr>
          <p:cNvSpPr/>
          <p:nvPr/>
        </p:nvSpPr>
        <p:spPr>
          <a:xfrm>
            <a:off x="239327" y="2501364"/>
            <a:ext cx="1890848" cy="738662"/>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sz="1400" dirty="0" err="1">
                <a:latin typeface="Times New Roman" panose="02020603050405020304" pitchFamily="18" charset="0"/>
                <a:cs typeface="Times New Roman" panose="02020603050405020304" pitchFamily="18" charset="0"/>
              </a:rPr>
              <a:t>MaterialProcessModule</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AdrestProcessModule</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FeedAdrestXboxModule</a:t>
            </a:r>
            <a:endPar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5" name="矩形 14">
            <a:extLst>
              <a:ext uri="{FF2B5EF4-FFF2-40B4-BE49-F238E27FC236}">
                <a16:creationId xmlns:a16="http://schemas.microsoft.com/office/drawing/2014/main" id="{7C02683A-D310-45C8-A4FD-05EC1783DE8D}"/>
              </a:ext>
            </a:extLst>
          </p:cNvPr>
          <p:cNvSpPr/>
          <p:nvPr/>
        </p:nvSpPr>
        <p:spPr>
          <a:xfrm>
            <a:off x="544032" y="3762690"/>
            <a:ext cx="1890848" cy="67710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ltLang="zh-CN" sz="12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StrategyProcessModule</a:t>
            </a:r>
            <a:endParaRPr lang="en-US" altLang="zh-CN" sz="1200" dirty="0">
              <a:latin typeface="Times New Roman" panose="02020603050405020304" pitchFamily="18" charset="0"/>
              <a:cs typeface="Times New Roman" panose="02020603050405020304" pitchFamily="18" charset="0"/>
            </a:endParaRPr>
          </a:p>
          <a:p>
            <a:endParaRPr kumimoji="0" lang="en-US" altLang="zh-C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6" name="矩形 15">
            <a:extLst>
              <a:ext uri="{FF2B5EF4-FFF2-40B4-BE49-F238E27FC236}">
                <a16:creationId xmlns:a16="http://schemas.microsoft.com/office/drawing/2014/main" id="{6C3E3D37-3384-45D4-ACB5-317BB7EC7D72}"/>
              </a:ext>
            </a:extLst>
          </p:cNvPr>
          <p:cNvSpPr/>
          <p:nvPr/>
        </p:nvSpPr>
        <p:spPr>
          <a:xfrm>
            <a:off x="3269371" y="3762690"/>
            <a:ext cx="1614430" cy="67710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ltLang="zh-CN" sz="12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PostProcessModule</a:t>
            </a:r>
            <a:endParaRPr lang="en-US" altLang="zh-CN" sz="1200" dirty="0">
              <a:latin typeface="Times New Roman" panose="02020603050405020304" pitchFamily="18" charset="0"/>
              <a:cs typeface="Times New Roman" panose="02020603050405020304" pitchFamily="18" charset="0"/>
            </a:endParaRPr>
          </a:p>
          <a:p>
            <a:endParaRPr kumimoji="0" lang="en-US" altLang="zh-C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7" name="矩形 16">
            <a:extLst>
              <a:ext uri="{FF2B5EF4-FFF2-40B4-BE49-F238E27FC236}">
                <a16:creationId xmlns:a16="http://schemas.microsoft.com/office/drawing/2014/main" id="{0AA16A9C-E271-4291-98CB-0A47BDD9BBDB}"/>
              </a:ext>
            </a:extLst>
          </p:cNvPr>
          <p:cNvSpPr/>
          <p:nvPr/>
        </p:nvSpPr>
        <p:spPr>
          <a:xfrm>
            <a:off x="5792911" y="3762690"/>
            <a:ext cx="1890843" cy="67710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ltLang="zh-CN" sz="12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ResponseProcessModule</a:t>
            </a:r>
            <a:endParaRPr lang="en-US" altLang="zh-CN" sz="1200" dirty="0">
              <a:latin typeface="Times New Roman" panose="02020603050405020304" pitchFamily="18" charset="0"/>
              <a:cs typeface="Times New Roman" panose="02020603050405020304" pitchFamily="18" charset="0"/>
            </a:endParaRPr>
          </a:p>
          <a:p>
            <a:endParaRPr kumimoji="0" lang="en-US" altLang="zh-C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18" name="直接箭头连接符 17">
            <a:extLst>
              <a:ext uri="{FF2B5EF4-FFF2-40B4-BE49-F238E27FC236}">
                <a16:creationId xmlns:a16="http://schemas.microsoft.com/office/drawing/2014/main" id="{1D5E8427-CC34-412F-A4FC-4359D3BC5C68}"/>
              </a:ext>
            </a:extLst>
          </p:cNvPr>
          <p:cNvCxnSpPr>
            <a:cxnSpLocks/>
            <a:stCxn id="2" idx="3"/>
            <a:endCxn id="7" idx="1"/>
          </p:cNvCxnSpPr>
          <p:nvPr/>
        </p:nvCxnSpPr>
        <p:spPr>
          <a:xfrm>
            <a:off x="2840689" y="1406781"/>
            <a:ext cx="952835"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0" name="直接箭头连接符 19">
            <a:extLst>
              <a:ext uri="{FF2B5EF4-FFF2-40B4-BE49-F238E27FC236}">
                <a16:creationId xmlns:a16="http://schemas.microsoft.com/office/drawing/2014/main" id="{C8FC110A-35E8-4288-B90D-C851ADFAA93A}"/>
              </a:ext>
            </a:extLst>
          </p:cNvPr>
          <p:cNvCxnSpPr>
            <a:cxnSpLocks/>
            <a:stCxn id="7" idx="3"/>
            <a:endCxn id="9" idx="1"/>
          </p:cNvCxnSpPr>
          <p:nvPr/>
        </p:nvCxnSpPr>
        <p:spPr>
          <a:xfrm flipV="1">
            <a:off x="5282513" y="1402494"/>
            <a:ext cx="1020797" cy="428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 name="直接箭头连接符 21">
            <a:extLst>
              <a:ext uri="{FF2B5EF4-FFF2-40B4-BE49-F238E27FC236}">
                <a16:creationId xmlns:a16="http://schemas.microsoft.com/office/drawing/2014/main" id="{B4F8AE65-F698-4EBB-AE55-121BE4BF4405}"/>
              </a:ext>
            </a:extLst>
          </p:cNvPr>
          <p:cNvCxnSpPr>
            <a:cxnSpLocks/>
            <a:stCxn id="9" idx="2"/>
          </p:cNvCxnSpPr>
          <p:nvPr/>
        </p:nvCxnSpPr>
        <p:spPr>
          <a:xfrm>
            <a:off x="7328239" y="1987268"/>
            <a:ext cx="0" cy="51066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5" name="直接箭头连接符 24">
            <a:extLst>
              <a:ext uri="{FF2B5EF4-FFF2-40B4-BE49-F238E27FC236}">
                <a16:creationId xmlns:a16="http://schemas.microsoft.com/office/drawing/2014/main" id="{C9135D9E-4894-4A08-BE63-43F3F40AE8AB}"/>
              </a:ext>
            </a:extLst>
          </p:cNvPr>
          <p:cNvCxnSpPr>
            <a:cxnSpLocks/>
            <a:stCxn id="11" idx="1"/>
            <a:endCxn id="12" idx="3"/>
          </p:cNvCxnSpPr>
          <p:nvPr/>
        </p:nvCxnSpPr>
        <p:spPr>
          <a:xfrm flipH="1">
            <a:off x="6387891" y="2867259"/>
            <a:ext cx="224747" cy="2"/>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直接箭头连接符 26">
            <a:extLst>
              <a:ext uri="{FF2B5EF4-FFF2-40B4-BE49-F238E27FC236}">
                <a16:creationId xmlns:a16="http://schemas.microsoft.com/office/drawing/2014/main" id="{9DE739DA-109A-4CB5-AF56-7AAE8A135FBD}"/>
              </a:ext>
            </a:extLst>
          </p:cNvPr>
          <p:cNvCxnSpPr>
            <a:cxnSpLocks/>
            <a:stCxn id="12" idx="1"/>
            <a:endCxn id="13" idx="3"/>
          </p:cNvCxnSpPr>
          <p:nvPr/>
        </p:nvCxnSpPr>
        <p:spPr>
          <a:xfrm flipH="1" flipV="1">
            <a:off x="4431002" y="2867259"/>
            <a:ext cx="287627" cy="2"/>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直接箭头连接符 28">
            <a:extLst>
              <a:ext uri="{FF2B5EF4-FFF2-40B4-BE49-F238E27FC236}">
                <a16:creationId xmlns:a16="http://schemas.microsoft.com/office/drawing/2014/main" id="{513ED808-BA60-4FC5-84A0-8F9E1EEBD490}"/>
              </a:ext>
            </a:extLst>
          </p:cNvPr>
          <p:cNvCxnSpPr>
            <a:cxnSpLocks/>
            <a:stCxn id="13" idx="1"/>
            <a:endCxn id="14" idx="3"/>
          </p:cNvCxnSpPr>
          <p:nvPr/>
        </p:nvCxnSpPr>
        <p:spPr>
          <a:xfrm flipH="1">
            <a:off x="2130175" y="2867259"/>
            <a:ext cx="263438" cy="3436"/>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1" name="直接箭头连接符 30">
            <a:extLst>
              <a:ext uri="{FF2B5EF4-FFF2-40B4-BE49-F238E27FC236}">
                <a16:creationId xmlns:a16="http://schemas.microsoft.com/office/drawing/2014/main" id="{320E189B-BD08-4F59-9202-207F552EFD0A}"/>
              </a:ext>
            </a:extLst>
          </p:cNvPr>
          <p:cNvCxnSpPr>
            <a:cxnSpLocks/>
            <a:stCxn id="14" idx="2"/>
          </p:cNvCxnSpPr>
          <p:nvPr/>
        </p:nvCxnSpPr>
        <p:spPr>
          <a:xfrm>
            <a:off x="1184751" y="3240026"/>
            <a:ext cx="0" cy="522664"/>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直接箭头连接符 32">
            <a:extLst>
              <a:ext uri="{FF2B5EF4-FFF2-40B4-BE49-F238E27FC236}">
                <a16:creationId xmlns:a16="http://schemas.microsoft.com/office/drawing/2014/main" id="{FA338B2D-0953-4DD7-9666-CD0A6F454166}"/>
              </a:ext>
            </a:extLst>
          </p:cNvPr>
          <p:cNvCxnSpPr>
            <a:cxnSpLocks/>
            <a:stCxn id="15" idx="3"/>
            <a:endCxn id="16" idx="1"/>
          </p:cNvCxnSpPr>
          <p:nvPr/>
        </p:nvCxnSpPr>
        <p:spPr>
          <a:xfrm>
            <a:off x="2434880" y="4101243"/>
            <a:ext cx="83449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5" name="直接箭头连接符 34">
            <a:extLst>
              <a:ext uri="{FF2B5EF4-FFF2-40B4-BE49-F238E27FC236}">
                <a16:creationId xmlns:a16="http://schemas.microsoft.com/office/drawing/2014/main" id="{631624F1-6067-49C3-BF56-D301313769A5}"/>
              </a:ext>
            </a:extLst>
          </p:cNvPr>
          <p:cNvCxnSpPr>
            <a:cxnSpLocks/>
            <a:stCxn id="16" idx="3"/>
            <a:endCxn id="17" idx="1"/>
          </p:cNvCxnSpPr>
          <p:nvPr/>
        </p:nvCxnSpPr>
        <p:spPr>
          <a:xfrm>
            <a:off x="4883801" y="4101243"/>
            <a:ext cx="909110"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2" name="文本框 61">
            <a:extLst>
              <a:ext uri="{FF2B5EF4-FFF2-40B4-BE49-F238E27FC236}">
                <a16:creationId xmlns:a16="http://schemas.microsoft.com/office/drawing/2014/main" id="{C9EDA236-EFBC-46FC-ABB2-2B644BBA4595}"/>
              </a:ext>
            </a:extLst>
          </p:cNvPr>
          <p:cNvSpPr txBox="1"/>
          <p:nvPr/>
        </p:nvSpPr>
        <p:spPr>
          <a:xfrm>
            <a:off x="1481445" y="698897"/>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初始化</a:t>
            </a:r>
          </a:p>
        </p:txBody>
      </p:sp>
      <p:sp>
        <p:nvSpPr>
          <p:cNvPr id="65" name="文本框 64">
            <a:extLst>
              <a:ext uri="{FF2B5EF4-FFF2-40B4-BE49-F238E27FC236}">
                <a16:creationId xmlns:a16="http://schemas.microsoft.com/office/drawing/2014/main" id="{70DCEF23-0036-47EF-9D39-235883FECD6B}"/>
              </a:ext>
            </a:extLst>
          </p:cNvPr>
          <p:cNvSpPr txBox="1"/>
          <p:nvPr/>
        </p:nvSpPr>
        <p:spPr>
          <a:xfrm>
            <a:off x="4085171" y="672255"/>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流量解析</a:t>
            </a:r>
          </a:p>
        </p:txBody>
      </p:sp>
      <p:sp>
        <p:nvSpPr>
          <p:cNvPr id="66" name="文本框 65">
            <a:extLst>
              <a:ext uri="{FF2B5EF4-FFF2-40B4-BE49-F238E27FC236}">
                <a16:creationId xmlns:a16="http://schemas.microsoft.com/office/drawing/2014/main" id="{A8A05D62-9EEA-4EEF-83BB-F6289672134B}"/>
              </a:ext>
            </a:extLst>
          </p:cNvPr>
          <p:cNvSpPr txBox="1"/>
          <p:nvPr/>
        </p:nvSpPr>
        <p:spPr>
          <a:xfrm>
            <a:off x="6688897" y="507903"/>
            <a:ext cx="158394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获取用户信息</a:t>
            </a:r>
          </a:p>
        </p:txBody>
      </p:sp>
      <p:sp>
        <p:nvSpPr>
          <p:cNvPr id="67" name="文本框 66">
            <a:extLst>
              <a:ext uri="{FF2B5EF4-FFF2-40B4-BE49-F238E27FC236}">
                <a16:creationId xmlns:a16="http://schemas.microsoft.com/office/drawing/2014/main" id="{6F9DC9A1-DDB3-49A6-B0C9-F90F81E1EB43}"/>
              </a:ext>
            </a:extLst>
          </p:cNvPr>
          <p:cNvSpPr txBox="1"/>
          <p:nvPr/>
        </p:nvSpPr>
        <p:spPr>
          <a:xfrm>
            <a:off x="6295785" y="4436497"/>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打包返回</a:t>
            </a:r>
          </a:p>
        </p:txBody>
      </p:sp>
      <p:sp>
        <p:nvSpPr>
          <p:cNvPr id="68" name="文本框 67">
            <a:extLst>
              <a:ext uri="{FF2B5EF4-FFF2-40B4-BE49-F238E27FC236}">
                <a16:creationId xmlns:a16="http://schemas.microsoft.com/office/drawing/2014/main" id="{38A62AE3-58AA-4931-99CE-4F6897B99312}"/>
              </a:ext>
            </a:extLst>
          </p:cNvPr>
          <p:cNvSpPr txBox="1"/>
          <p:nvPr/>
        </p:nvSpPr>
        <p:spPr>
          <a:xfrm>
            <a:off x="5005851" y="2184826"/>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rgbClr val="000000"/>
                </a:solidFill>
                <a:effectLst/>
                <a:uFillTx/>
                <a:latin typeface="+mn-lt"/>
                <a:ea typeface="+mn-ea"/>
                <a:cs typeface="+mn-cs"/>
                <a:sym typeface="Calibri"/>
              </a:rPr>
              <a:t>Query</a:t>
            </a:r>
            <a:r>
              <a:rPr kumimoji="0" lang="zh-CN" altLang="en-US" sz="1600" b="0" i="0" u="none" strike="noStrike" cap="none" spc="0" normalizeH="0" baseline="0" dirty="0">
                <a:ln>
                  <a:noFill/>
                </a:ln>
                <a:solidFill>
                  <a:srgbClr val="000000"/>
                </a:solidFill>
                <a:effectLst/>
                <a:uFillTx/>
                <a:latin typeface="+mn-lt"/>
                <a:ea typeface="+mn-ea"/>
                <a:cs typeface="+mn-cs"/>
                <a:sym typeface="Calibri"/>
              </a:rPr>
              <a:t>优化</a:t>
            </a:r>
          </a:p>
        </p:txBody>
      </p:sp>
      <p:sp>
        <p:nvSpPr>
          <p:cNvPr id="69" name="文本框 68">
            <a:extLst>
              <a:ext uri="{FF2B5EF4-FFF2-40B4-BE49-F238E27FC236}">
                <a16:creationId xmlns:a16="http://schemas.microsoft.com/office/drawing/2014/main" id="{13F0C5AC-8884-4720-9822-0110CF01A47A}"/>
              </a:ext>
            </a:extLst>
          </p:cNvPr>
          <p:cNvSpPr txBox="1"/>
          <p:nvPr/>
        </p:nvSpPr>
        <p:spPr>
          <a:xfrm>
            <a:off x="2965940" y="2171196"/>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基础检索</a:t>
            </a:r>
          </a:p>
        </p:txBody>
      </p:sp>
      <p:sp>
        <p:nvSpPr>
          <p:cNvPr id="70" name="文本框 69">
            <a:extLst>
              <a:ext uri="{FF2B5EF4-FFF2-40B4-BE49-F238E27FC236}">
                <a16:creationId xmlns:a16="http://schemas.microsoft.com/office/drawing/2014/main" id="{B43EA406-3DA1-41E4-87D8-392CD49EBB91}"/>
              </a:ext>
            </a:extLst>
          </p:cNvPr>
          <p:cNvSpPr txBox="1"/>
          <p:nvPr/>
        </p:nvSpPr>
        <p:spPr>
          <a:xfrm>
            <a:off x="738622" y="2171196"/>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样式物料</a:t>
            </a:r>
          </a:p>
        </p:txBody>
      </p:sp>
      <p:sp>
        <p:nvSpPr>
          <p:cNvPr id="71" name="文本框 70">
            <a:extLst>
              <a:ext uri="{FF2B5EF4-FFF2-40B4-BE49-F238E27FC236}">
                <a16:creationId xmlns:a16="http://schemas.microsoft.com/office/drawing/2014/main" id="{E6E083AA-4F63-4127-AB10-B40B0F8B698F}"/>
              </a:ext>
            </a:extLst>
          </p:cNvPr>
          <p:cNvSpPr txBox="1"/>
          <p:nvPr/>
        </p:nvSpPr>
        <p:spPr>
          <a:xfrm>
            <a:off x="943247" y="4439796"/>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策略机制</a:t>
            </a:r>
          </a:p>
        </p:txBody>
      </p:sp>
      <p:sp>
        <p:nvSpPr>
          <p:cNvPr id="72" name="文本框 71">
            <a:extLst>
              <a:ext uri="{FF2B5EF4-FFF2-40B4-BE49-F238E27FC236}">
                <a16:creationId xmlns:a16="http://schemas.microsoft.com/office/drawing/2014/main" id="{0257E0B2-E9CF-44F4-92F1-53B6B2FB426E}"/>
              </a:ext>
            </a:extLst>
          </p:cNvPr>
          <p:cNvSpPr txBox="1"/>
          <p:nvPr/>
        </p:nvSpPr>
        <p:spPr>
          <a:xfrm>
            <a:off x="3716603" y="4439796"/>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后处理</a:t>
            </a:r>
          </a:p>
        </p:txBody>
      </p:sp>
      <p:sp>
        <p:nvSpPr>
          <p:cNvPr id="73" name="文本框 72">
            <a:extLst>
              <a:ext uri="{FF2B5EF4-FFF2-40B4-BE49-F238E27FC236}">
                <a16:creationId xmlns:a16="http://schemas.microsoft.com/office/drawing/2014/main" id="{BCD61F50-8CEE-4EA5-A999-4AE7F5BF12A4}"/>
              </a:ext>
            </a:extLst>
          </p:cNvPr>
          <p:cNvSpPr txBox="1"/>
          <p:nvPr/>
        </p:nvSpPr>
        <p:spPr>
          <a:xfrm>
            <a:off x="7448655" y="2176585"/>
            <a:ext cx="12974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mn-lt"/>
                <a:ea typeface="+mn-ea"/>
                <a:cs typeface="+mn-cs"/>
                <a:sym typeface="Calibri"/>
              </a:rPr>
              <a:t>触发准备</a:t>
            </a:r>
          </a:p>
        </p:txBody>
      </p:sp>
      <p:sp>
        <p:nvSpPr>
          <p:cNvPr id="74" name="TextBox 4">
            <a:extLst>
              <a:ext uri="{FF2B5EF4-FFF2-40B4-BE49-F238E27FC236}">
                <a16:creationId xmlns:a16="http://schemas.microsoft.com/office/drawing/2014/main" id="{82537E1F-A579-4B19-9ADB-08F44DA3EBF1}"/>
              </a:ext>
            </a:extLst>
          </p:cNvPr>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a:t>Feedas</a:t>
            </a:r>
          </a:p>
        </p:txBody>
      </p:sp>
    </p:spTree>
    <p:extLst>
      <p:ext uri="{BB962C8B-B14F-4D97-AF65-F5344CB8AC3E}">
        <p14:creationId xmlns:p14="http://schemas.microsoft.com/office/powerpoint/2010/main" val="36069403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a:t>Feedas-</a:t>
            </a:r>
            <a:r>
              <a:rPr lang="zh-CN" altLang="en-US" dirty="0"/>
              <a:t>初始化</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1" y="689173"/>
            <a:ext cx="8195489" cy="31547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200000"/>
              </a:lnSpc>
              <a:spcBef>
                <a:spcPts val="0"/>
              </a:spcBef>
              <a:spcAft>
                <a:spcPts val="0"/>
              </a:spcAft>
              <a:buClrTx/>
              <a:buSzTx/>
              <a:buFontTx/>
              <a:buNone/>
              <a:tabLst/>
            </a:pPr>
            <a:r>
              <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DataManagerModule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非交互</a:t>
            </a:r>
            <a:endParaRPr lang="en-US" altLang="zh-CN" dirty="0"/>
          </a:p>
          <a:p>
            <a:pPr marL="0" marR="0" indent="0" algn="l" defTabSz="457200" rtl="0" fontAlgn="auto" latinLnBrk="0" hangingPunct="0">
              <a:lnSpc>
                <a:spcPct val="200000"/>
              </a:lnSpc>
              <a:spcBef>
                <a:spcPts val="0"/>
              </a:spcBef>
              <a:spcAft>
                <a:spcPts val="0"/>
              </a:spcAft>
              <a:buClrTx/>
              <a:buSzTx/>
              <a:buFontTx/>
              <a:buNone/>
              <a:tabLst/>
            </a:pPr>
            <a:r>
              <a:rPr kumimoji="0" lang="en-US" altLang="zh-CN" b="0" i="0" u="none" strike="noStrike" cap="none" spc="0" normalizeH="0" baseline="0" dirty="0" err="1">
                <a:ln>
                  <a:noFill/>
                </a:ln>
                <a:solidFill>
                  <a:srgbClr val="000000"/>
                </a:solidFill>
                <a:effectLst/>
                <a:uFillTx/>
                <a:latin typeface="微软雅黑" panose="020B0503020204020204" pitchFamily="34" charset="-122"/>
                <a:ea typeface="微软雅黑" panose="020B0503020204020204" pitchFamily="34" charset="-122"/>
                <a:sym typeface="Calibri"/>
              </a:rPr>
              <a:t>handle_data</a:t>
            </a:r>
            <a:r>
              <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DataManagerProcData</a:t>
            </a:r>
            <a:r>
              <a:rPr lang="en-US" altLang="zh-CN" sz="1600" dirty="0">
                <a:latin typeface="微软雅黑" panose="020B0503020204020204" pitchFamily="34" charset="-122"/>
                <a:ea typeface="微软雅黑" panose="020B0503020204020204" pitchFamily="34" charset="-122"/>
              </a:rPr>
              <a:t>::initialize() // </a:t>
            </a:r>
            <a:r>
              <a:rPr lang="en-US" altLang="zh-CN" sz="1600" dirty="0" err="1">
                <a:latin typeface="微软雅黑" panose="020B0503020204020204" pitchFamily="34" charset="-122"/>
                <a:ea typeface="微软雅黑" panose="020B0503020204020204" pitchFamily="34" charset="-122"/>
              </a:rPr>
              <a:t>ProcessData</a:t>
            </a:r>
            <a:r>
              <a:rPr lang="zh-CN" altLang="en-US" sz="1600" dirty="0">
                <a:latin typeface="微软雅黑" panose="020B0503020204020204" pitchFamily="34" charset="-122"/>
                <a:ea typeface="微软雅黑" panose="020B0503020204020204" pitchFamily="34" charset="-122"/>
              </a:rPr>
              <a:t>初始化、观星 </a:t>
            </a:r>
            <a:r>
              <a:rPr lang="en-US" altLang="zh-CN" sz="1600" dirty="0">
                <a:latin typeface="微软雅黑" panose="020B0503020204020204" pitchFamily="34" charset="-122"/>
                <a:ea typeface="微软雅黑" panose="020B0503020204020204" pitchFamily="34" charset="-122"/>
              </a:rPr>
              <a:t>schema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初始化</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DataManagerQueryCtx</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init_context</a:t>
            </a:r>
            <a:r>
              <a:rPr lang="en-US" altLang="zh-CN" sz="1600" dirty="0">
                <a:latin typeface="微软雅黑" panose="020B0503020204020204" pitchFamily="34" charset="-122"/>
                <a:ea typeface="微软雅黑" panose="020B0503020204020204" pitchFamily="34" charset="-122"/>
              </a:rPr>
              <a:t>() // _</a:t>
            </a:r>
            <a:r>
              <a:rPr lang="en-US" altLang="zh-CN" sz="1600" dirty="0" err="1">
                <a:latin typeface="微软雅黑" panose="020B0503020204020204" pitchFamily="34" charset="-122"/>
                <a:ea typeface="微软雅黑" panose="020B0503020204020204" pitchFamily="34" charset="-122"/>
              </a:rPr>
              <a:t>thread_data</a:t>
            </a:r>
            <a:r>
              <a:rPr lang="zh-CN" altLang="en-US" sz="1600" dirty="0">
                <a:latin typeface="微软雅黑" panose="020B0503020204020204" pitchFamily="34" charset="-122"/>
                <a:ea typeface="微软雅黑" panose="020B0503020204020204" pitchFamily="34" charset="-122"/>
              </a:rPr>
              <a:t>初始化</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DataManagerQueryCtx</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fengsui_thread_init</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烽燧初始化</a:t>
            </a:r>
          </a:p>
          <a:p>
            <a:pPr>
              <a:lnSpc>
                <a:spcPct val="150000"/>
              </a:lnSpc>
            </a:pPr>
            <a:r>
              <a:rPr lang="en-US" altLang="zh-CN" sz="1600" dirty="0">
                <a:latin typeface="微软雅黑" panose="020B0503020204020204" pitchFamily="34" charset="-122"/>
                <a:ea typeface="微软雅黑" panose="020B0503020204020204" pitchFamily="34" charset="-122"/>
              </a:rPr>
              <a:t>• DataManagerModule::</a:t>
            </a:r>
            <a:r>
              <a:rPr lang="en-US" altLang="zh-CN" sz="1600" dirty="0" err="1">
                <a:latin typeface="微软雅黑" panose="020B0503020204020204" pitchFamily="34" charset="-122"/>
                <a:ea typeface="微软雅黑" panose="020B0503020204020204" pitchFamily="34" charset="-122"/>
              </a:rPr>
              <a:t>register_conf</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注册配置文件</a:t>
            </a:r>
          </a:p>
          <a:p>
            <a:pPr>
              <a:lnSpc>
                <a:spcPct val="150000"/>
              </a:lnSpc>
            </a:pPr>
            <a:r>
              <a:rPr lang="en-US" altLang="zh-CN" sz="1600" dirty="0">
                <a:latin typeface="微软雅黑" panose="020B0503020204020204" pitchFamily="34" charset="-122"/>
                <a:ea typeface="微软雅黑" panose="020B0503020204020204" pitchFamily="34" charset="-122"/>
              </a:rPr>
              <a:t>• DataManagerModule::</a:t>
            </a:r>
            <a:r>
              <a:rPr lang="en-US" altLang="zh-CN" sz="1600" dirty="0" err="1">
                <a:latin typeface="微软雅黑" panose="020B0503020204020204" pitchFamily="34" charset="-122"/>
                <a:ea typeface="微软雅黑" panose="020B0503020204020204" pitchFamily="34" charset="-122"/>
              </a:rPr>
              <a:t>register_dict</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注册词典</a:t>
            </a:r>
            <a:endParaRPr kumimoji="0" lang="en-US" altLang="zh-CN" sz="16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p:txBody>
      </p:sp>
    </p:spTree>
    <p:extLst>
      <p:ext uri="{BB962C8B-B14F-4D97-AF65-F5344CB8AC3E}">
        <p14:creationId xmlns:p14="http://schemas.microsoft.com/office/powerpoint/2010/main" val="77959239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a:t>Feedas-</a:t>
            </a:r>
            <a:r>
              <a:rPr lang="zh-CN" altLang="en-US" dirty="0"/>
              <a:t>流量解析</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1" y="689173"/>
            <a:ext cx="8195489" cy="42165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a:latin typeface="微软雅黑" panose="020B0503020204020204" pitchFamily="34" charset="-122"/>
                <a:ea typeface="微软雅黑" panose="020B0503020204020204" pitchFamily="34" charset="-122"/>
              </a:rPr>
              <a:t>ReqProcessModule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非交互</a:t>
            </a:r>
            <a:endParaRPr lang="en-US" altLang="zh-CN" dirty="0"/>
          </a:p>
          <a:p>
            <a:pPr marL="0" marR="0" indent="0" algn="l" defTabSz="457200" rtl="0" fontAlgn="auto" latinLnBrk="0" hangingPunct="0">
              <a:lnSpc>
                <a:spcPct val="200000"/>
              </a:lnSpc>
              <a:spcBef>
                <a:spcPts val="0"/>
              </a:spcBef>
              <a:spcAft>
                <a:spcPts val="0"/>
              </a:spcAft>
              <a:buClrTx/>
              <a:buSzTx/>
              <a:buFontTx/>
              <a:buNone/>
              <a:tabLst/>
            </a:pPr>
            <a:r>
              <a:rPr kumimoji="0" lang="en-US" altLang="zh-CN" b="0" i="0" u="none" strike="noStrike" cap="none" spc="0" normalizeH="0" baseline="0" dirty="0" err="1">
                <a:ln>
                  <a:noFill/>
                </a:ln>
                <a:solidFill>
                  <a:srgbClr val="000000"/>
                </a:solidFill>
                <a:effectLst/>
                <a:uFillTx/>
                <a:latin typeface="微软雅黑" panose="020B0503020204020204" pitchFamily="34" charset="-122"/>
                <a:ea typeface="微软雅黑" panose="020B0503020204020204" pitchFamily="34" charset="-122"/>
                <a:sym typeface="Calibri"/>
              </a:rPr>
              <a:t>handle_data</a:t>
            </a:r>
            <a:r>
              <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a:t>
            </a:r>
          </a:p>
          <a:p>
            <a:pPr>
              <a:lnSpc>
                <a:spcPct val="150000"/>
              </a:lnSpc>
            </a:pPr>
            <a:r>
              <a:rPr lang="en-US" altLang="zh-CN" sz="1600" dirty="0">
                <a:latin typeface="微软雅黑" panose="020B0503020204020204" pitchFamily="34" charset="-122"/>
                <a:ea typeface="微软雅黑" panose="020B0503020204020204" pitchFamily="34" charset="-122"/>
              </a:rPr>
              <a:t>1.read_request_idl()</a:t>
            </a:r>
            <a:r>
              <a:rPr lang="zh-CN" altLang="en-US" sz="1600" dirty="0">
                <a:latin typeface="微软雅黑" panose="020B0503020204020204" pitchFamily="34" charset="-122"/>
                <a:ea typeface="微软雅黑" panose="020B0503020204020204" pitchFamily="34" charset="-122"/>
              </a:rPr>
              <a:t>：读取请求并反序列化</a:t>
            </a:r>
          </a:p>
          <a:p>
            <a:pPr>
              <a:lnSpc>
                <a:spcPct val="150000"/>
              </a:lnSpc>
            </a:pPr>
            <a:r>
              <a:rPr lang="en-US" altLang="zh-CN" sz="1600" dirty="0">
                <a:latin typeface="微软雅黑" panose="020B0503020204020204" pitchFamily="34" charset="-122"/>
                <a:ea typeface="微软雅黑" panose="020B0503020204020204" pitchFamily="34" charset="-122"/>
              </a:rPr>
              <a:t>2.parse_itp_req_info()</a:t>
            </a:r>
            <a:r>
              <a:rPr lang="zh-CN" altLang="en-US" sz="1600" dirty="0">
                <a:latin typeface="微软雅黑" panose="020B0503020204020204" pitchFamily="34" charset="-122"/>
                <a:ea typeface="微软雅黑" panose="020B0503020204020204" pitchFamily="34" charset="-122"/>
              </a:rPr>
              <a:t>：读取</a:t>
            </a:r>
            <a:r>
              <a:rPr lang="en-US" altLang="zh-CN" sz="1600" dirty="0" err="1">
                <a:latin typeface="微软雅黑" panose="020B0503020204020204" pitchFamily="34" charset="-122"/>
                <a:ea typeface="微软雅黑" panose="020B0503020204020204" pitchFamily="34" charset="-122"/>
              </a:rPr>
              <a:t>itp</a:t>
            </a:r>
            <a:r>
              <a:rPr lang="zh-CN" altLang="en-US" sz="1600" dirty="0">
                <a:latin typeface="微软雅黑" panose="020B0503020204020204" pitchFamily="34" charset="-122"/>
                <a:ea typeface="微软雅黑" panose="020B0503020204020204" pitchFamily="34" charset="-122"/>
              </a:rPr>
              <a:t>中的</a:t>
            </a:r>
            <a:r>
              <a:rPr lang="en-US" altLang="zh-CN" sz="1600" dirty="0" err="1">
                <a:latin typeface="微软雅黑" panose="020B0503020204020204" pitchFamily="34" charset="-122"/>
                <a:ea typeface="微软雅黑" panose="020B0503020204020204" pitchFamily="34" charset="-122"/>
              </a:rPr>
              <a:t>debugpf</a:t>
            </a:r>
            <a:r>
              <a:rPr lang="zh-CN" altLang="en-US" sz="1600" dirty="0">
                <a:latin typeface="微软雅黑" panose="020B0503020204020204" pitchFamily="34" charset="-122"/>
                <a:ea typeface="微软雅黑" panose="020B0503020204020204" pitchFamily="34" charset="-122"/>
              </a:rPr>
              <a:t>头部，判定当前请求是否是</a:t>
            </a:r>
            <a:r>
              <a:rPr lang="en-US" altLang="zh-CN" sz="1600" dirty="0" err="1">
                <a:latin typeface="微软雅黑" panose="020B0503020204020204" pitchFamily="34" charset="-122"/>
                <a:ea typeface="微软雅黑" panose="020B0503020204020204" pitchFamily="34" charset="-122"/>
              </a:rPr>
              <a:t>debugpf</a:t>
            </a:r>
            <a:r>
              <a:rPr lang="zh-CN" altLang="en-US" sz="1600" dirty="0">
                <a:latin typeface="微软雅黑" panose="020B0503020204020204" pitchFamily="34" charset="-122"/>
                <a:ea typeface="微软雅黑" panose="020B0503020204020204" pitchFamily="34" charset="-122"/>
              </a:rPr>
              <a:t>请求</a:t>
            </a:r>
          </a:p>
          <a:p>
            <a:pPr>
              <a:lnSpc>
                <a:spcPct val="150000"/>
              </a:lnSpc>
            </a:pPr>
            <a:r>
              <a:rPr lang="en-US" altLang="zh-CN" sz="1600" dirty="0">
                <a:latin typeface="微软雅黑" panose="020B0503020204020204" pitchFamily="34" charset="-122"/>
                <a:ea typeface="微软雅黑" panose="020B0503020204020204" pitchFamily="34" charset="-122"/>
              </a:rPr>
              <a:t>3.parse_exp_info()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merge</a:t>
            </a:r>
            <a:r>
              <a:rPr lang="zh-CN" altLang="en-US" sz="1600" dirty="0">
                <a:latin typeface="微软雅黑" panose="020B0503020204020204" pitchFamily="34" charset="-122"/>
                <a:ea typeface="微软雅黑" panose="020B0503020204020204" pitchFamily="34" charset="-122"/>
              </a:rPr>
              <a:t>实验参数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4.parse_router_info()</a:t>
            </a:r>
            <a:r>
              <a:rPr lang="zh-CN" altLang="en-US" sz="1600" dirty="0">
                <a:latin typeface="微软雅黑" panose="020B0503020204020204" pitchFamily="34" charset="-122"/>
                <a:ea typeface="微软雅黑" panose="020B0503020204020204" pitchFamily="34" charset="-122"/>
              </a:rPr>
              <a:t>：获取上游</a:t>
            </a:r>
            <a:r>
              <a:rPr lang="en-US" altLang="zh-CN" sz="1600" dirty="0">
                <a:latin typeface="微软雅黑" panose="020B0503020204020204" pitchFamily="34" charset="-122"/>
                <a:ea typeface="微软雅黑" panose="020B0503020204020204" pitchFamily="34" charset="-122"/>
              </a:rPr>
              <a:t>router</a:t>
            </a:r>
            <a:r>
              <a:rPr lang="zh-CN" altLang="en-US" sz="1600" dirty="0">
                <a:latin typeface="微软雅黑" panose="020B0503020204020204" pitchFamily="34" charset="-122"/>
                <a:ea typeface="微软雅黑" panose="020B0503020204020204" pitchFamily="34" charset="-122"/>
              </a:rPr>
              <a:t>信息如</a:t>
            </a:r>
            <a:r>
              <a:rPr lang="en-US" altLang="zh-CN" sz="1600" dirty="0" err="1">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等</a:t>
            </a:r>
          </a:p>
          <a:p>
            <a:pPr>
              <a:lnSpc>
                <a:spcPct val="150000"/>
              </a:lnSpc>
            </a:pPr>
            <a:r>
              <a:rPr lang="en-US" altLang="zh-CN" sz="1600" dirty="0">
                <a:latin typeface="微软雅黑" panose="020B0503020204020204" pitchFamily="34" charset="-122"/>
                <a:ea typeface="微软雅黑" panose="020B0503020204020204" pitchFamily="34" charset="-122"/>
              </a:rPr>
              <a:t>5.parse_aspreq_data()</a:t>
            </a:r>
            <a:r>
              <a:rPr lang="zh-CN" altLang="en-US" sz="1600" dirty="0">
                <a:latin typeface="微软雅黑" panose="020B0503020204020204" pitchFamily="34" charset="-122"/>
                <a:ea typeface="微软雅黑" panose="020B0503020204020204" pitchFamily="34" charset="-122"/>
              </a:rPr>
              <a:t>：解析透传的</a:t>
            </a:r>
            <a:r>
              <a:rPr lang="en-US" altLang="zh-CN" sz="1600" dirty="0">
                <a:latin typeface="微软雅黑" panose="020B0503020204020204" pitchFamily="34" charset="-122"/>
                <a:ea typeface="微软雅黑" panose="020B0503020204020204" pitchFamily="34" charset="-122"/>
              </a:rPr>
              <a:t>asp</a:t>
            </a:r>
            <a:r>
              <a:rPr lang="zh-CN" altLang="en-US" sz="1600" dirty="0">
                <a:latin typeface="微软雅黑" panose="020B0503020204020204" pitchFamily="34" charset="-122"/>
                <a:ea typeface="微软雅黑" panose="020B0503020204020204" pitchFamily="34" charset="-122"/>
              </a:rPr>
              <a:t>信息到</a:t>
            </a:r>
            <a:r>
              <a:rPr lang="en-US" altLang="zh-CN" sz="1600" dirty="0" err="1">
                <a:latin typeface="微软雅黑" panose="020B0503020204020204" pitchFamily="34" charset="-122"/>
                <a:ea typeface="微软雅黑" panose="020B0503020204020204" pitchFamily="34" charset="-122"/>
              </a:rPr>
              <a:t>td→aspreq_data</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6. </a:t>
            </a:r>
            <a:r>
              <a:rPr lang="en-US" altLang="zh-CN" sz="1600" dirty="0" err="1">
                <a:latin typeface="微软雅黑" panose="020B0503020204020204" pitchFamily="34" charset="-122"/>
                <a:ea typeface="微软雅黑" panose="020B0503020204020204" pitchFamily="34" charset="-122"/>
              </a:rPr>
              <a:t>create_query_sign</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：计算</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签名</a:t>
            </a:r>
          </a:p>
          <a:p>
            <a:pPr>
              <a:lnSpc>
                <a:spcPct val="150000"/>
              </a:lnSpc>
            </a:pPr>
            <a:r>
              <a:rPr lang="en-US" altLang="zh-CN" sz="1600" dirty="0">
                <a:latin typeface="微软雅黑" panose="020B0503020204020204" pitchFamily="34" charset="-122"/>
                <a:ea typeface="微软雅黑" panose="020B0503020204020204" pitchFamily="34" charset="-122"/>
              </a:rPr>
              <a:t>7. </a:t>
            </a:r>
            <a:r>
              <a:rPr lang="en-US" altLang="zh-CN" sz="1600" dirty="0" err="1">
                <a:latin typeface="微软雅黑" panose="020B0503020204020204" pitchFamily="34" charset="-122"/>
                <a:ea typeface="微软雅黑" panose="020B0503020204020204" pitchFamily="34" charset="-122"/>
              </a:rPr>
              <a:t>compute_cmatch</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：计算</a:t>
            </a:r>
            <a:r>
              <a:rPr lang="en-US" altLang="zh-CN" sz="1600" dirty="0" err="1">
                <a:latin typeface="微软雅黑" panose="020B0503020204020204" pitchFamily="34" charset="-122"/>
                <a:ea typeface="微软雅黑" panose="020B0503020204020204" pitchFamily="34" charset="-122"/>
              </a:rPr>
              <a:t>cmatch</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8. </a:t>
            </a:r>
            <a:r>
              <a:rPr lang="en-US" altLang="zh-CN" sz="1600" dirty="0" err="1">
                <a:latin typeface="微软雅黑" panose="020B0503020204020204" pitchFamily="34" charset="-122"/>
                <a:ea typeface="微软雅黑" panose="020B0503020204020204" pitchFamily="34" charset="-122"/>
              </a:rPr>
              <a:t>req_data_prepare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：数据预处理</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51233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a:t>Feedas-</a:t>
            </a:r>
            <a:r>
              <a:rPr lang="zh-CN" altLang="en-US" dirty="0"/>
              <a:t>获取用户信息</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2" y="489225"/>
            <a:ext cx="8486830" cy="486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UasProcessModule</a:t>
            </a:r>
            <a:r>
              <a:rPr lang="en-US" altLang="zh-CN" sz="2000" dirty="0">
                <a:latin typeface="微软雅黑" panose="020B0503020204020204" pitchFamily="34" charset="-122"/>
                <a:ea typeface="微软雅黑" panose="020B0503020204020204" pitchFamily="34" charset="-122"/>
              </a:rPr>
              <a:t>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lang="en-US" altLang="zh-CN" dirty="0"/>
          </a:p>
          <a:p>
            <a:pPr>
              <a:lnSpc>
                <a:spcPct val="150000"/>
              </a:lnSpc>
            </a:pPr>
            <a:r>
              <a:rPr lang="en-US" altLang="zh-CN" dirty="0" err="1">
                <a:latin typeface="微软雅黑" panose="020B0503020204020204" pitchFamily="34" charset="-122"/>
                <a:ea typeface="微软雅黑" panose="020B0503020204020204" pitchFamily="34" charset="-122"/>
              </a:rPr>
              <a:t>prepare_request</a:t>
            </a:r>
            <a:r>
              <a:rPr lang="en-US" altLang="zh-CN" dirty="0">
                <a:latin typeface="微软雅黑" panose="020B0503020204020204" pitchFamily="34" charset="-122"/>
                <a:ea typeface="微软雅黑" panose="020B0503020204020204" pitchFamily="34" charset="-122"/>
              </a:rPr>
              <a:t>()</a:t>
            </a:r>
            <a:endPar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封装</a:t>
            </a:r>
            <a:r>
              <a:rPr lang="en-US" altLang="zh-CN" sz="1600" dirty="0" err="1">
                <a:latin typeface="微软雅黑" panose="020B0503020204020204" pitchFamily="34" charset="-122"/>
                <a:ea typeface="微软雅黑" panose="020B0503020204020204" pitchFamily="34" charset="-122"/>
              </a:rPr>
              <a:t>uas</a:t>
            </a:r>
            <a:r>
              <a:rPr lang="zh-CN" altLang="en-US" sz="1600" dirty="0">
                <a:latin typeface="微软雅黑" panose="020B0503020204020204" pitchFamily="34" charset="-122"/>
                <a:ea typeface="微软雅黑" panose="020B0503020204020204" pitchFamily="34" charset="-122"/>
              </a:rPr>
              <a:t>请求， </a:t>
            </a:r>
            <a:r>
              <a:rPr lang="en-US" altLang="zh-CN" sz="1600" dirty="0" err="1">
                <a:latin typeface="微软雅黑" panose="020B0503020204020204" pitchFamily="34" charset="-122"/>
                <a:ea typeface="微软雅黑" panose="020B0503020204020204" pitchFamily="34" charset="-122"/>
              </a:rPr>
              <a:t>make_uas_request</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通过</a:t>
            </a:r>
            <a:r>
              <a:rPr lang="en-US" altLang="zh-CN" sz="1600" dirty="0" err="1">
                <a:latin typeface="微软雅黑" panose="020B0503020204020204" pitchFamily="34" charset="-122"/>
                <a:ea typeface="微软雅黑" panose="020B0503020204020204" pitchFamily="34" charset="-122"/>
              </a:rPr>
              <a:t>cuid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baiduid</a:t>
            </a:r>
            <a:r>
              <a:rPr lang="zh-CN" altLang="en-US" sz="1600" dirty="0">
                <a:latin typeface="微软雅黑" panose="020B0503020204020204" pitchFamily="34" charset="-122"/>
                <a:ea typeface="微软雅黑" panose="020B0503020204020204" pitchFamily="34" charset="-122"/>
              </a:rPr>
              <a:t>请求需要的的</a:t>
            </a:r>
            <a:r>
              <a:rPr lang="en-US" altLang="zh-CN" sz="1600" dirty="0" err="1">
                <a:latin typeface="微软雅黑" panose="020B0503020204020204" pitchFamily="34" charset="-122"/>
                <a:ea typeface="微软雅黑" panose="020B0503020204020204" pitchFamily="34" charset="-122"/>
              </a:rPr>
              <a:t>attribute_list</a:t>
            </a:r>
            <a:r>
              <a:rPr lang="zh-CN" altLang="en-US" sz="1600" dirty="0">
                <a:latin typeface="微软雅黑" panose="020B0503020204020204" pitchFamily="34" charset="-122"/>
                <a:ea typeface="微软雅黑" panose="020B0503020204020204" pitchFamily="34" charset="-122"/>
              </a:rPr>
              <a:t>，即用户自然属性。</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handle_response</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解析</a:t>
            </a:r>
            <a:r>
              <a:rPr lang="en-US" altLang="zh-CN" sz="1600" dirty="0" err="1">
                <a:latin typeface="微软雅黑" panose="020B0503020204020204" pitchFamily="34" charset="-122"/>
                <a:ea typeface="微软雅黑" panose="020B0503020204020204" pitchFamily="34" charset="-122"/>
              </a:rPr>
              <a:t>uas</a:t>
            </a:r>
            <a:r>
              <a:rPr lang="zh-CN" altLang="en-US" sz="1600" dirty="0">
                <a:latin typeface="微软雅黑" panose="020B0503020204020204" pitchFamily="34" charset="-122"/>
                <a:ea typeface="微软雅黑" panose="020B0503020204020204" pitchFamily="34" charset="-122"/>
              </a:rPr>
              <a:t>返回数据，数据来源优先级</a:t>
            </a:r>
            <a:r>
              <a:rPr lang="en-US" altLang="zh-CN" sz="1600" dirty="0" err="1">
                <a:latin typeface="微软雅黑" panose="020B0503020204020204" pitchFamily="34" charset="-122"/>
                <a:ea typeface="微软雅黑" panose="020B0503020204020204" pitchFamily="34" charset="-122"/>
              </a:rPr>
              <a:t>cuid</a:t>
            </a:r>
            <a:r>
              <a:rPr lang="en-US" altLang="zh-CN" sz="1600" dirty="0">
                <a:latin typeface="微软雅黑" panose="020B0503020204020204" pitchFamily="34" charset="-122"/>
                <a:ea typeface="微软雅黑" panose="020B0503020204020204" pitchFamily="34" charset="-122"/>
              </a:rPr>
              <a:t> &gt; </a:t>
            </a:r>
            <a:r>
              <a:rPr lang="en-US" altLang="zh-CN" sz="1600" dirty="0" err="1">
                <a:latin typeface="微软雅黑" panose="020B0503020204020204" pitchFamily="34" charset="-122"/>
                <a:ea typeface="微软雅黑" panose="020B0503020204020204" pitchFamily="34" charset="-122"/>
              </a:rPr>
              <a:t>baiduid</a:t>
            </a:r>
            <a:r>
              <a:rPr lang="en-US" altLang="zh-CN" sz="1600" dirty="0">
                <a:latin typeface="微软雅黑" panose="020B0503020204020204" pitchFamily="34" charset="-122"/>
                <a:ea typeface="微软雅黑" panose="020B0503020204020204" pitchFamily="34" charset="-122"/>
              </a:rPr>
              <a:t> &gt; </a:t>
            </a:r>
            <a:r>
              <a:rPr lang="en-US" altLang="zh-CN" sz="1600" dirty="0" err="1">
                <a:latin typeface="微软雅黑" panose="020B0503020204020204" pitchFamily="34" charset="-122"/>
                <a:ea typeface="微软雅黑" panose="020B0503020204020204" pitchFamily="34" charset="-122"/>
              </a:rPr>
              <a:t>idfa</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imei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解析到的信息：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1.</a:t>
            </a:r>
            <a:r>
              <a:rPr lang="zh-CN" altLang="en-US" sz="1600" dirty="0">
                <a:latin typeface="微软雅黑" panose="020B0503020204020204" pitchFamily="34" charset="-122"/>
                <a:ea typeface="微软雅黑" panose="020B0503020204020204" pitchFamily="34" charset="-122"/>
              </a:rPr>
              <a:t>基本信息：</a:t>
            </a:r>
            <a:r>
              <a:rPr lang="en-US" altLang="zh-CN" sz="1600" dirty="0" err="1">
                <a:latin typeface="微软雅黑" panose="020B0503020204020204" pitchFamily="34" charset="-122"/>
                <a:ea typeface="微软雅黑" panose="020B0503020204020204" pitchFamily="34" charset="-122"/>
              </a:rPr>
              <a:t>age_id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gender_id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age_weight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gender_weight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query_profile</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2.</a:t>
            </a:r>
            <a:r>
              <a:rPr lang="zh-CN" altLang="en-US" sz="1600" dirty="0">
                <a:latin typeface="微软雅黑" panose="020B0503020204020204" pitchFamily="34" charset="-122"/>
                <a:ea typeface="微软雅黑" panose="020B0503020204020204" pitchFamily="34" charset="-122"/>
              </a:rPr>
              <a:t>兴趣信息：</a:t>
            </a:r>
            <a:r>
              <a:rPr lang="en-US" altLang="zh-CN" sz="1600" dirty="0" err="1">
                <a:latin typeface="微软雅黑" panose="020B0503020204020204" pitchFamily="34" charset="-122"/>
                <a:ea typeface="微软雅黑" panose="020B0503020204020204" pitchFamily="34" charset="-122"/>
              </a:rPr>
              <a:t>wise_dt_interest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id\weight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3.</a:t>
            </a:r>
            <a:r>
              <a:rPr lang="zh-CN" altLang="en-US" sz="1600" dirty="0">
                <a:latin typeface="微软雅黑" panose="020B0503020204020204" pitchFamily="34" charset="-122"/>
                <a:ea typeface="微软雅黑" panose="020B0503020204020204" pitchFamily="34" charset="-122"/>
              </a:rPr>
              <a:t>意图信息：</a:t>
            </a:r>
            <a:r>
              <a:rPr lang="en-US" altLang="zh-CN" sz="1600" dirty="0" err="1">
                <a:latin typeface="微软雅黑" panose="020B0503020204020204" pitchFamily="34" charset="-122"/>
                <a:ea typeface="微软雅黑" panose="020B0503020204020204" pitchFamily="34" charset="-122"/>
              </a:rPr>
              <a:t>wise_dt_intent_item</a:t>
            </a:r>
            <a:r>
              <a:rPr lang="en-US" altLang="zh-CN" sz="1600" dirty="0">
                <a:latin typeface="微软雅黑" panose="020B0503020204020204" pitchFamily="34" charset="-122"/>
                <a:ea typeface="微软雅黑" panose="020B0503020204020204" pitchFamily="34" charset="-122"/>
              </a:rPr>
              <a:t>(type\weight\</a:t>
            </a:r>
            <a:r>
              <a:rPr lang="en-US" altLang="zh-CN" sz="1600" dirty="0" err="1">
                <a:latin typeface="微软雅黑" panose="020B0503020204020204" pitchFamily="34" charset="-122"/>
                <a:ea typeface="微软雅黑" panose="020B0503020204020204" pitchFamily="34" charset="-122"/>
              </a:rPr>
              <a:t>updatetime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4.</a:t>
            </a:r>
            <a:r>
              <a:rPr lang="zh-CN" altLang="en-US" sz="1600" dirty="0">
                <a:latin typeface="微软雅黑" panose="020B0503020204020204" pitchFamily="34" charset="-122"/>
                <a:ea typeface="微软雅黑" panose="020B0503020204020204" pitchFamily="34" charset="-122"/>
              </a:rPr>
              <a:t>其他信息：</a:t>
            </a:r>
            <a:r>
              <a:rPr lang="en-US" altLang="zh-CN" sz="1600" dirty="0" err="1">
                <a:latin typeface="微软雅黑" panose="020B0503020204020204" pitchFamily="34" charset="-122"/>
                <a:ea typeface="微软雅黑" panose="020B0503020204020204" pitchFamily="34" charset="-122"/>
              </a:rPr>
              <a:t>wise_dt_other_attribute</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income_id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trade_id</a:t>
            </a:r>
            <a:r>
              <a:rPr lang="zh-CN" altLang="en-US" sz="1600" dirty="0">
                <a:latin typeface="微软雅黑" panose="020B0503020204020204" pitchFamily="34" charset="-122"/>
                <a:ea typeface="微软雅黑" panose="020B0503020204020204" pitchFamily="34" charset="-122"/>
              </a:rPr>
              <a:t>、星座</a:t>
            </a:r>
            <a:r>
              <a:rPr lang="en-US" altLang="zh-CN" sz="1600" dirty="0">
                <a:latin typeface="微软雅黑" panose="020B0503020204020204" pitchFamily="34" charset="-122"/>
                <a:ea typeface="微软雅黑" panose="020B0503020204020204" pitchFamily="34" charset="-122"/>
              </a:rPr>
              <a:t>constellation</a:t>
            </a:r>
            <a:r>
              <a:rPr lang="zh-CN" altLang="en-US" sz="1600" dirty="0">
                <a:latin typeface="微软雅黑" panose="020B0503020204020204" pitchFamily="34" charset="-122"/>
                <a:ea typeface="微软雅黑" panose="020B0503020204020204" pitchFamily="34" charset="-122"/>
              </a:rPr>
              <a:t>等</a:t>
            </a:r>
            <a:r>
              <a:rPr lang="en-US" altLang="zh-CN" sz="1600" dirty="0">
                <a:latin typeface="微软雅黑" panose="020B0503020204020204" pitchFamily="34" charset="-122"/>
                <a:ea typeface="微软雅黑" panose="020B0503020204020204" pitchFamily="34" charset="-122"/>
              </a:rPr>
              <a:t>)</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21861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a:t>Feedas-</a:t>
            </a:r>
            <a:r>
              <a:rPr lang="zh-CN" altLang="en-US" dirty="0"/>
              <a:t>获取用户信息</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1" y="689173"/>
            <a:ext cx="8486830" cy="41242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UserCenterProcessModule</a:t>
            </a:r>
            <a:r>
              <a:rPr lang="en-US" altLang="zh-CN" sz="2000" dirty="0">
                <a:latin typeface="微软雅黑" panose="020B0503020204020204" pitchFamily="34" charset="-122"/>
                <a:ea typeface="微软雅黑" panose="020B0503020204020204" pitchFamily="34" charset="-122"/>
              </a:rPr>
              <a:t>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lang="en-US" altLang="zh-CN" dirty="0"/>
          </a:p>
          <a:p>
            <a:pPr>
              <a:lnSpc>
                <a:spcPct val="150000"/>
              </a:lnSpc>
            </a:pPr>
            <a:r>
              <a:rPr lang="en-US" altLang="zh-CN" dirty="0" err="1">
                <a:latin typeface="微软雅黑" panose="020B0503020204020204" pitchFamily="34" charset="-122"/>
                <a:ea typeface="微软雅黑" panose="020B0503020204020204" pitchFamily="34" charset="-122"/>
              </a:rPr>
              <a:t>prepare_request</a:t>
            </a:r>
            <a:r>
              <a:rPr lang="en-US" altLang="zh-CN" dirty="0">
                <a:latin typeface="微软雅黑" panose="020B0503020204020204" pitchFamily="34" charset="-122"/>
                <a:ea typeface="微软雅黑" panose="020B0503020204020204" pitchFamily="34" charset="-122"/>
              </a:rPr>
              <a:t>()</a:t>
            </a:r>
            <a:endPar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make_usercenter_request</a:t>
            </a:r>
            <a:r>
              <a:rPr lang="zh-CN" altLang="en-US" sz="1600" dirty="0">
                <a:latin typeface="微软雅黑" panose="020B0503020204020204" pitchFamily="34" charset="-122"/>
                <a:ea typeface="微软雅黑" panose="020B0503020204020204" pitchFamily="34" charset="-122"/>
              </a:rPr>
              <a:t>：生成</a:t>
            </a:r>
            <a:r>
              <a:rPr lang="en-US" altLang="zh-CN" sz="1600" dirty="0">
                <a:latin typeface="微软雅黑" panose="020B0503020204020204" pitchFamily="34" charset="-122"/>
                <a:ea typeface="微软雅黑" panose="020B0503020204020204" pitchFamily="34" charset="-122"/>
              </a:rPr>
              <a:t>request</a:t>
            </a:r>
            <a:r>
              <a:rPr lang="zh-CN" altLang="en-US" sz="1600" dirty="0">
                <a:latin typeface="微软雅黑" panose="020B0503020204020204" pitchFamily="34" charset="-122"/>
                <a:ea typeface="微软雅黑" panose="020B0503020204020204" pitchFamily="34" charset="-122"/>
              </a:rPr>
              <a:t>，请求基本信息、历史信息。</a:t>
            </a:r>
          </a:p>
          <a:p>
            <a:pPr>
              <a:lnSpc>
                <a:spcPct val="150000"/>
              </a:lnSpc>
            </a:pPr>
            <a:r>
              <a:rPr lang="en-US" altLang="zh-CN" dirty="0" err="1">
                <a:latin typeface="微软雅黑" panose="020B0503020204020204" pitchFamily="34" charset="-122"/>
                <a:ea typeface="微软雅黑" panose="020B0503020204020204" pitchFamily="34" charset="-122"/>
              </a:rPr>
              <a:t>handle_response</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解析频控信息。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1. </a:t>
            </a:r>
            <a:r>
              <a:rPr lang="en-US" altLang="zh-CN" sz="1600" dirty="0" err="1">
                <a:latin typeface="微软雅黑" panose="020B0503020204020204" pitchFamily="34" charset="-122"/>
                <a:ea typeface="微软雅黑" panose="020B0503020204020204" pitchFamily="34" charset="-122"/>
              </a:rPr>
              <a:t>parse_usercenter_response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解析频控</a:t>
            </a:r>
            <a:r>
              <a:rPr lang="en-US" altLang="zh-CN" sz="1600" dirty="0" err="1">
                <a:latin typeface="微软雅黑" panose="020B0503020204020204" pitchFamily="34" charset="-122"/>
                <a:ea typeface="微软雅黑" panose="020B0503020204020204" pitchFamily="34" charset="-122"/>
              </a:rPr>
              <a:t>freq_session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show_session</a:t>
            </a:r>
            <a:r>
              <a:rPr lang="zh-CN" altLang="en-US" sz="1600" dirty="0">
                <a:latin typeface="微软雅黑" panose="020B0503020204020204" pitchFamily="34" charset="-122"/>
                <a:ea typeface="微软雅黑" panose="020B0503020204020204" pitchFamily="34" charset="-122"/>
              </a:rPr>
              <a:t>，与</a:t>
            </a:r>
            <a:r>
              <a:rPr lang="en-US" altLang="zh-CN" sz="1600" dirty="0" err="1">
                <a:latin typeface="微软雅黑" panose="020B0503020204020204" pitchFamily="34" charset="-122"/>
                <a:ea typeface="微软雅黑" panose="020B0503020204020204" pitchFamily="34" charset="-122"/>
              </a:rPr>
              <a:t>xbox</a:t>
            </a:r>
            <a:r>
              <a:rPr lang="zh-CN" altLang="en-US" sz="1600" dirty="0">
                <a:latin typeface="微软雅黑" panose="020B0503020204020204" pitchFamily="34" charset="-122"/>
                <a:ea typeface="微软雅黑" panose="020B0503020204020204" pitchFamily="34" charset="-122"/>
              </a:rPr>
              <a:t>交互。</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2. </a:t>
            </a:r>
            <a:r>
              <a:rPr lang="en-US" altLang="zh-CN" sz="1600" dirty="0" err="1">
                <a:latin typeface="微软雅黑" panose="020B0503020204020204" pitchFamily="34" charset="-122"/>
                <a:ea typeface="微软雅黑" panose="020B0503020204020204" pitchFamily="34" charset="-122"/>
              </a:rPr>
              <a:t>fill_dedup_set_prepare</a:t>
            </a:r>
            <a:r>
              <a:rPr lang="zh-CN" altLang="en-US" sz="1600" dirty="0">
                <a:latin typeface="微软雅黑" panose="020B0503020204020204" pitchFamily="34" charset="-122"/>
                <a:ea typeface="微软雅黑" panose="020B0503020204020204" pitchFamily="34" charset="-122"/>
              </a:rPr>
              <a:t>：解析其他频控信息（</a:t>
            </a:r>
            <a:r>
              <a:rPr lang="en-US" altLang="zh-CN" sz="1600" dirty="0" err="1">
                <a:latin typeface="微软雅黑" panose="020B0503020204020204" pitchFamily="34" charset="-122"/>
                <a:ea typeface="微软雅黑" panose="020B0503020204020204" pitchFamily="34" charset="-122"/>
              </a:rPr>
              <a:t>expose_duration</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eshow_ratio</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expose_slot_duration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scroll_info</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3. </a:t>
            </a:r>
            <a:r>
              <a:rPr lang="en-US" altLang="zh-CN" sz="1600" dirty="0" err="1">
                <a:latin typeface="微软雅黑" panose="020B0503020204020204" pitchFamily="34" charset="-122"/>
                <a:ea typeface="微软雅黑" panose="020B0503020204020204" pitchFamily="34" charset="-122"/>
              </a:rPr>
              <a:t>fill_dedup_set</a:t>
            </a:r>
            <a:r>
              <a:rPr lang="zh-CN" altLang="en-US" sz="1600" dirty="0">
                <a:latin typeface="微软雅黑" panose="020B0503020204020204" pitchFamily="34" charset="-122"/>
                <a:ea typeface="微软雅黑" panose="020B0503020204020204" pitchFamily="34" charset="-122"/>
              </a:rPr>
              <a:t>：解析另外的频控信息</a:t>
            </a:r>
          </a:p>
        </p:txBody>
      </p:sp>
    </p:spTree>
    <p:extLst>
      <p:ext uri="{BB962C8B-B14F-4D97-AF65-F5344CB8AC3E}">
        <p14:creationId xmlns:p14="http://schemas.microsoft.com/office/powerpoint/2010/main" val="302938969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a:t>Feedas-</a:t>
            </a:r>
            <a:r>
              <a:rPr lang="zh-CN" altLang="en-US" dirty="0"/>
              <a:t>获取用户信息</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1" y="689173"/>
            <a:ext cx="8486830" cy="3016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UpinProcessModule</a:t>
            </a:r>
            <a:r>
              <a:rPr lang="en-US" altLang="zh-CN" sz="2000" dirty="0">
                <a:latin typeface="微软雅黑" panose="020B0503020204020204" pitchFamily="34" charset="-122"/>
                <a:ea typeface="微软雅黑" panose="020B0503020204020204" pitchFamily="34" charset="-122"/>
              </a:rPr>
              <a:t>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lang="en-US" altLang="zh-CN" dirty="0"/>
          </a:p>
          <a:p>
            <a:pPr>
              <a:lnSpc>
                <a:spcPct val="150000"/>
              </a:lnSpc>
            </a:pPr>
            <a:r>
              <a:rPr lang="en-US" altLang="zh-CN" dirty="0" err="1">
                <a:latin typeface="微软雅黑" panose="020B0503020204020204" pitchFamily="34" charset="-122"/>
                <a:ea typeface="微软雅黑" panose="020B0503020204020204" pitchFamily="34" charset="-122"/>
              </a:rPr>
              <a:t>prepare_request</a:t>
            </a:r>
            <a:r>
              <a:rPr lang="en-US" altLang="zh-CN" dirty="0">
                <a:latin typeface="微软雅黑" panose="020B0503020204020204" pitchFamily="34" charset="-122"/>
                <a:ea typeface="微软雅黑" panose="020B0503020204020204" pitchFamily="34" charset="-122"/>
              </a:rPr>
              <a:t>()</a:t>
            </a:r>
            <a:endPar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从</a:t>
            </a:r>
            <a:r>
              <a:rPr lang="en-US" altLang="zh-CN" sz="1600" dirty="0" err="1">
                <a:latin typeface="微软雅黑" panose="020B0503020204020204" pitchFamily="34" charset="-122"/>
                <a:ea typeface="微软雅黑" panose="020B0503020204020204" pitchFamily="34" charset="-122"/>
              </a:rPr>
              <a:t>aspreq_data</a:t>
            </a:r>
            <a:r>
              <a:rPr lang="zh-CN" altLang="en-US" sz="1600" dirty="0">
                <a:latin typeface="微软雅黑" panose="020B0503020204020204" pitchFamily="34" charset="-122"/>
                <a:ea typeface="微软雅黑" panose="020B0503020204020204" pitchFamily="34" charset="-122"/>
              </a:rPr>
              <a:t>中取出</a:t>
            </a:r>
            <a:r>
              <a:rPr lang="en-US" altLang="zh-CN" sz="1600" dirty="0" err="1">
                <a:latin typeface="微软雅黑" panose="020B0503020204020204" pitchFamily="34" charset="-122"/>
                <a:ea typeface="微软雅黑" panose="020B0503020204020204" pitchFamily="34" charset="-122"/>
              </a:rPr>
              <a:t>search_id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user_ip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region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original_query</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src_flow</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baidu_id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cuid</a:t>
            </a:r>
            <a:r>
              <a:rPr lang="zh-CN" altLang="en-US" sz="1600" dirty="0">
                <a:latin typeface="微软雅黑" panose="020B0503020204020204" pitchFamily="34" charset="-122"/>
                <a:ea typeface="微软雅黑" panose="020B0503020204020204" pitchFamily="34" charset="-122"/>
              </a:rPr>
              <a:t>等等信息构建请求。</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handle_response</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parse_session_info</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解析返回数据，主要包括用户基本画像信息、最近</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小时历史浏览</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搜索信息、历史触发广告的信息、地理位置信息等。</a:t>
            </a:r>
          </a:p>
        </p:txBody>
      </p:sp>
    </p:spTree>
    <p:extLst>
      <p:ext uri="{BB962C8B-B14F-4D97-AF65-F5344CB8AC3E}">
        <p14:creationId xmlns:p14="http://schemas.microsoft.com/office/powerpoint/2010/main" val="28785186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8" name="TextBox 4"/>
          <p:cNvSpPr txBox="1"/>
          <p:nvPr/>
        </p:nvSpPr>
        <p:spPr>
          <a:xfrm>
            <a:off x="3316723" y="1169966"/>
            <a:ext cx="4392489" cy="27884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spc="300">
                <a:solidFill>
                  <a:srgbClr val="2A77E1"/>
                </a:solidFill>
                <a:latin typeface="微软雅黑"/>
                <a:ea typeface="微软雅黑"/>
                <a:cs typeface="微软雅黑"/>
                <a:sym typeface="微软雅黑"/>
              </a:defRPr>
            </a:pPr>
            <a:r>
              <a:rPr dirty="0"/>
              <a:t>01.  </a:t>
            </a:r>
            <a:r>
              <a:rPr lang="zh-CN" altLang="en-US" dirty="0"/>
              <a:t>原生检索架构</a:t>
            </a:r>
            <a:r>
              <a:rPr dirty="0"/>
              <a:t> </a:t>
            </a:r>
            <a:r>
              <a:rPr spc="300" dirty="0"/>
              <a:t> </a:t>
            </a:r>
            <a:endParaRPr lang="en-US" altLang="zh-CN" spc="300" dirty="0"/>
          </a:p>
          <a:p>
            <a:pPr>
              <a:defRPr sz="2400" spc="300">
                <a:solidFill>
                  <a:srgbClr val="2A77E1"/>
                </a:solidFill>
                <a:latin typeface="微软雅黑"/>
                <a:ea typeface="微软雅黑"/>
                <a:cs typeface="微软雅黑"/>
                <a:sym typeface="微软雅黑"/>
              </a:defRPr>
            </a:pPr>
            <a:endParaRPr spc="300" dirty="0"/>
          </a:p>
          <a:p>
            <a:pPr>
              <a:defRPr sz="2400" spc="300">
                <a:solidFill>
                  <a:srgbClr val="2A77E1"/>
                </a:solidFill>
                <a:latin typeface="微软雅黑"/>
                <a:ea typeface="微软雅黑"/>
                <a:cs typeface="微软雅黑"/>
                <a:sym typeface="微软雅黑"/>
              </a:defRPr>
            </a:pPr>
            <a:r>
              <a:rPr dirty="0"/>
              <a:t>02.  </a:t>
            </a:r>
            <a:r>
              <a:rPr lang="en-US" altLang="zh-CN" dirty="0"/>
              <a:t>Remix</a:t>
            </a:r>
            <a:r>
              <a:rPr lang="zh-CN" altLang="en-US" dirty="0"/>
              <a:t>框架</a:t>
            </a:r>
            <a:r>
              <a:rPr dirty="0"/>
              <a:t> </a:t>
            </a:r>
            <a:endParaRPr lang="en-US" altLang="zh-CN" dirty="0"/>
          </a:p>
          <a:p>
            <a:pPr>
              <a:defRPr sz="2400" spc="300">
                <a:solidFill>
                  <a:srgbClr val="2A77E1"/>
                </a:solidFill>
                <a:latin typeface="微软雅黑"/>
                <a:ea typeface="微软雅黑"/>
                <a:cs typeface="微软雅黑"/>
                <a:sym typeface="微软雅黑"/>
              </a:defRPr>
            </a:pPr>
            <a:r>
              <a:rPr dirty="0"/>
              <a:t>     </a:t>
            </a:r>
            <a:endParaRPr spc="300" dirty="0"/>
          </a:p>
          <a:p>
            <a:pPr>
              <a:lnSpc>
                <a:spcPct val="130000"/>
              </a:lnSpc>
              <a:defRPr sz="2400" spc="300">
                <a:solidFill>
                  <a:srgbClr val="2A77E1"/>
                </a:solidFill>
                <a:latin typeface="微软雅黑"/>
                <a:ea typeface="微软雅黑"/>
                <a:cs typeface="微软雅黑"/>
                <a:sym typeface="微软雅黑"/>
              </a:defRPr>
            </a:pPr>
            <a:r>
              <a:rPr dirty="0"/>
              <a:t>03.  </a:t>
            </a:r>
            <a:r>
              <a:rPr lang="en-US" altLang="zh-CN" dirty="0"/>
              <a:t>Feedas</a:t>
            </a:r>
          </a:p>
          <a:p>
            <a:pPr>
              <a:defRPr sz="2400" spc="300">
                <a:solidFill>
                  <a:srgbClr val="2A77E1"/>
                </a:solidFill>
                <a:latin typeface="微软雅黑"/>
                <a:ea typeface="微软雅黑"/>
                <a:cs typeface="微软雅黑"/>
                <a:sym typeface="微软雅黑"/>
              </a:defRPr>
            </a:pPr>
            <a:endParaRPr lang="en-US" altLang="zh-CN" sz="2400" spc="300" dirty="0">
              <a:solidFill>
                <a:srgbClr val="2A77E1"/>
              </a:solidFill>
              <a:latin typeface="微软雅黑"/>
              <a:ea typeface="微软雅黑"/>
            </a:endParaRPr>
          </a:p>
          <a:p>
            <a:pPr>
              <a:defRPr sz="2400" spc="300">
                <a:solidFill>
                  <a:srgbClr val="2A77E1"/>
                </a:solidFill>
                <a:latin typeface="微软雅黑"/>
                <a:ea typeface="微软雅黑"/>
                <a:cs typeface="微软雅黑"/>
                <a:sym typeface="微软雅黑"/>
              </a:defRPr>
            </a:pPr>
            <a:r>
              <a:rPr lang="en-US" altLang="zh-CN" sz="2400" spc="300" dirty="0">
                <a:solidFill>
                  <a:srgbClr val="2A77E1"/>
                </a:solidFill>
                <a:latin typeface="微软雅黑"/>
                <a:ea typeface="微软雅黑"/>
              </a:rPr>
              <a:t>04.  Feedproxy</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a:t>Feedas-</a:t>
            </a:r>
            <a:r>
              <a:rPr lang="zh-CN" altLang="en-US" dirty="0"/>
              <a:t>获取用户信息</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2" y="280632"/>
            <a:ext cx="8486830" cy="486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KaiwuProcessModule</a:t>
            </a:r>
            <a:r>
              <a:rPr lang="en-US" altLang="zh-CN" sz="2000" dirty="0">
                <a:latin typeface="微软雅黑" panose="020B0503020204020204" pitchFamily="34" charset="-122"/>
                <a:ea typeface="微软雅黑" panose="020B0503020204020204" pitchFamily="34" charset="-122"/>
              </a:rPr>
              <a:t>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lang="en-US" altLang="zh-CN" dirty="0"/>
          </a:p>
          <a:p>
            <a:pPr>
              <a:lnSpc>
                <a:spcPct val="150000"/>
              </a:lnSpc>
            </a:pPr>
            <a:r>
              <a:rPr lang="en-US" altLang="zh-CN" dirty="0" err="1">
                <a:latin typeface="微软雅黑" panose="020B0503020204020204" pitchFamily="34" charset="-122"/>
                <a:ea typeface="微软雅黑" panose="020B0503020204020204" pitchFamily="34" charset="-122"/>
              </a:rPr>
              <a:t>prepare_request</a:t>
            </a:r>
            <a:r>
              <a:rPr lang="en-US" altLang="zh-CN" dirty="0">
                <a:latin typeface="微软雅黑" panose="020B0503020204020204" pitchFamily="34" charset="-122"/>
                <a:ea typeface="微软雅黑" panose="020B0503020204020204" pitchFamily="34" charset="-122"/>
              </a:rPr>
              <a:t>()</a:t>
            </a:r>
            <a:endPar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封装请求：</a:t>
            </a:r>
            <a:r>
              <a:rPr lang="en-US" altLang="zh-CN" sz="1600" dirty="0">
                <a:latin typeface="微软雅黑" panose="020B0503020204020204" pitchFamily="34" charset="-122"/>
                <a:ea typeface="微软雅黑" panose="020B0503020204020204" pitchFamily="34" charset="-122"/>
              </a:rPr>
              <a:t>search 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cuid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passport 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baidu_id</a:t>
            </a:r>
            <a:r>
              <a:rPr lang="zh-CN" altLang="en-US" sz="1600" dirty="0">
                <a:latin typeface="微软雅黑" panose="020B0503020204020204" pitchFamily="34" charset="-122"/>
                <a:ea typeface="微软雅黑" panose="020B0503020204020204" pitchFamily="34" charset="-122"/>
              </a:rPr>
              <a:t>、贴吧信息、</a:t>
            </a:r>
            <a:r>
              <a:rPr lang="en-US" altLang="zh-CN" sz="1600" dirty="0" err="1">
                <a:latin typeface="微软雅黑" panose="020B0503020204020204" pitchFamily="34" charset="-122"/>
                <a:ea typeface="微软雅黑" panose="020B0503020204020204" pitchFamily="34" charset="-122"/>
              </a:rPr>
              <a:t>ovlexp</a:t>
            </a:r>
            <a:r>
              <a:rPr lang="zh-CN" altLang="en-US" sz="1600" dirty="0">
                <a:latin typeface="微软雅黑" panose="020B0503020204020204" pitchFamily="34" charset="-122"/>
                <a:ea typeface="微软雅黑" panose="020B0503020204020204" pitchFamily="34" charset="-122"/>
              </a:rPr>
              <a:t>信息、</a:t>
            </a:r>
            <a:r>
              <a:rPr lang="en-US" altLang="zh-CN" sz="1600" dirty="0">
                <a:latin typeface="微软雅黑" panose="020B0503020204020204" pitchFamily="34" charset="-122"/>
                <a:ea typeface="微软雅黑" panose="020B0503020204020204" pitchFamily="34" charset="-122"/>
              </a:rPr>
              <a:t>asp</a:t>
            </a:r>
            <a:r>
              <a:rPr lang="zh-CN" altLang="en-US" sz="1600" dirty="0">
                <a:latin typeface="微软雅黑" panose="020B0503020204020204" pitchFamily="34" charset="-122"/>
                <a:ea typeface="微软雅黑" panose="020B0503020204020204" pitchFamily="34" charset="-122"/>
              </a:rPr>
              <a:t>请求</a:t>
            </a:r>
            <a:r>
              <a:rPr lang="en-US" altLang="zh-CN" sz="1600" dirty="0" err="1">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sdk</a:t>
            </a:r>
            <a:r>
              <a:rPr lang="en-US" altLang="zh-CN" sz="1600" dirty="0">
                <a:latin typeface="微软雅黑" panose="020B0503020204020204" pitchFamily="34" charset="-122"/>
                <a:ea typeface="微软雅黑" panose="020B0503020204020204" pitchFamily="34" charset="-122"/>
              </a:rPr>
              <a:t> _version</a:t>
            </a:r>
            <a:r>
              <a:rPr lang="zh-CN" altLang="en-US" sz="1600" dirty="0">
                <a:latin typeface="微软雅黑" panose="020B0503020204020204" pitchFamily="34" charset="-122"/>
                <a:ea typeface="微软雅黑" panose="020B0503020204020204" pitchFamily="34" charset="-122"/>
              </a:rPr>
              <a:t>、设备类型、手机操作系统、所在省市、流量类型、</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title</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url</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appsid</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handle_response</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获取用户兴趣：</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1. </a:t>
            </a:r>
            <a:r>
              <a:rPr lang="en-US" altLang="zh-CN" sz="1600" dirty="0" err="1">
                <a:latin typeface="微软雅黑" panose="020B0503020204020204" pitchFamily="34" charset="-122"/>
                <a:ea typeface="微软雅黑" panose="020B0503020204020204" pitchFamily="34" charset="-122"/>
              </a:rPr>
              <a:t>ei_query_list</a:t>
            </a:r>
            <a:r>
              <a:rPr lang="zh-CN" altLang="en-US" sz="1600" dirty="0">
                <a:latin typeface="微软雅黑" panose="020B0503020204020204" pitchFamily="34" charset="-122"/>
                <a:ea typeface="微软雅黑" panose="020B0503020204020204" pitchFamily="34" charset="-122"/>
              </a:rPr>
              <a:t>：精准意图</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kaiwu_query_list</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和潜在意图</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kaiwu_partial_query_list</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2. </a:t>
            </a:r>
            <a:r>
              <a:rPr lang="en-US" altLang="zh-CN" sz="1600" dirty="0" err="1">
                <a:latin typeface="微软雅黑" panose="020B0503020204020204" pitchFamily="34" charset="-122"/>
                <a:ea typeface="微软雅黑" panose="020B0503020204020204" pitchFamily="34" charset="-122"/>
              </a:rPr>
              <a:t>user_profiles</a:t>
            </a:r>
            <a:r>
              <a:rPr lang="zh-CN" altLang="en-US" sz="1600" dirty="0">
                <a:latin typeface="微软雅黑" panose="020B0503020204020204" pitchFamily="34" charset="-122"/>
                <a:ea typeface="微软雅黑" panose="020B0503020204020204" pitchFamily="34" charset="-122"/>
              </a:rPr>
              <a:t>：兴趣列表</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3. </a:t>
            </a:r>
            <a:r>
              <a:rPr lang="en-US" altLang="zh-CN" sz="1600" dirty="0" err="1">
                <a:latin typeface="微软雅黑" panose="020B0503020204020204" pitchFamily="34" charset="-122"/>
                <a:ea typeface="微软雅黑" panose="020B0503020204020204" pitchFamily="34" charset="-122"/>
              </a:rPr>
              <a:t>user_locations</a:t>
            </a:r>
            <a:r>
              <a:rPr lang="zh-CN" altLang="en-US" sz="1600" dirty="0">
                <a:latin typeface="微软雅黑" panose="020B0503020204020204" pitchFamily="34" charset="-122"/>
                <a:ea typeface="微软雅黑" panose="020B0503020204020204" pitchFamily="34" charset="-122"/>
              </a:rPr>
              <a:t>：位置信息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4.</a:t>
            </a:r>
            <a:r>
              <a:rPr lang="zh-CN" altLang="en-US" sz="1600" dirty="0">
                <a:latin typeface="微软雅黑" panose="020B0503020204020204" pitchFamily="34" charset="-122"/>
                <a:ea typeface="微软雅黑" panose="020B0503020204020204" pitchFamily="34" charset="-122"/>
              </a:rPr>
              <a:t>另有意图人群</a:t>
            </a:r>
            <a:r>
              <a:rPr lang="en-US" altLang="zh-CN" sz="1600" dirty="0" err="1">
                <a:latin typeface="微软雅黑" panose="020B0503020204020204" pitchFamily="34" charset="-122"/>
                <a:ea typeface="微软雅黑" panose="020B0503020204020204" pitchFamily="34" charset="-122"/>
              </a:rPr>
              <a:t>lt_intent_crowds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app_infos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looklike_crowds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kaiwu_education</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30day_wise_query</a:t>
            </a:r>
            <a:r>
              <a:rPr lang="zh-CN" altLang="en-US" sz="1600" dirty="0">
                <a:latin typeface="微软雅黑" panose="020B0503020204020204" pitchFamily="34" charset="-122"/>
                <a:ea typeface="微软雅黑" panose="020B0503020204020204" pitchFamily="34" charset="-122"/>
              </a:rPr>
              <a:t>等信息 </a:t>
            </a:r>
          </a:p>
        </p:txBody>
      </p:sp>
    </p:spTree>
    <p:extLst>
      <p:ext uri="{BB962C8B-B14F-4D97-AF65-F5344CB8AC3E}">
        <p14:creationId xmlns:p14="http://schemas.microsoft.com/office/powerpoint/2010/main" val="404493912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a:t>Feedas-</a:t>
            </a:r>
            <a:r>
              <a:rPr lang="zh-CN" altLang="en-US" dirty="0"/>
              <a:t>获取用户信息</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2" y="379323"/>
            <a:ext cx="848683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a:latin typeface="微软雅黑" panose="020B0503020204020204" pitchFamily="34" charset="-122"/>
                <a:ea typeface="微软雅黑" panose="020B0503020204020204" pitchFamily="34" charset="-122"/>
              </a:rPr>
              <a:t>UmsProcessModule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lang="en-US" altLang="zh-CN" dirty="0"/>
          </a:p>
          <a:p>
            <a:pPr>
              <a:lnSpc>
                <a:spcPct val="150000"/>
              </a:lnSpc>
            </a:pPr>
            <a:r>
              <a:rPr lang="en-US" altLang="zh-CN" dirty="0" err="1">
                <a:latin typeface="微软雅黑" panose="020B0503020204020204" pitchFamily="34" charset="-122"/>
                <a:ea typeface="微软雅黑" panose="020B0503020204020204" pitchFamily="34" charset="-122"/>
              </a:rPr>
              <a:t>prepare_request</a:t>
            </a:r>
            <a:r>
              <a:rPr lang="en-US" altLang="zh-CN" dirty="0">
                <a:latin typeface="微软雅黑" panose="020B0503020204020204" pitchFamily="34" charset="-122"/>
                <a:ea typeface="微软雅黑" panose="020B0503020204020204" pitchFamily="34" charset="-122"/>
              </a:rPr>
              <a:t>()</a:t>
            </a:r>
            <a:endPar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使用宏定义常量（</a:t>
            </a:r>
            <a:r>
              <a:rPr lang="en-US" altLang="zh-CN" sz="1600" dirty="0">
                <a:latin typeface="微软雅黑" panose="020B0503020204020204" pitchFamily="34" charset="-122"/>
                <a:ea typeface="微软雅黑" panose="020B0503020204020204" pitchFamily="34" charset="-122"/>
              </a:rPr>
              <a:t>#define</a:t>
            </a:r>
            <a:r>
              <a:rPr lang="zh-CN" altLang="en-US" sz="1600" dirty="0">
                <a:latin typeface="微软雅黑" panose="020B0503020204020204" pitchFamily="34" charset="-122"/>
                <a:ea typeface="微软雅黑" panose="020B0503020204020204" pitchFamily="34" charset="-122"/>
              </a:rPr>
              <a:t>）为</a:t>
            </a:r>
            <a:r>
              <a:rPr lang="en-US" altLang="zh-CN" sz="1600" dirty="0">
                <a:latin typeface="微软雅黑" panose="020B0503020204020204" pitchFamily="34" charset="-122"/>
                <a:ea typeface="微软雅黑" panose="020B0503020204020204" pitchFamily="34" charset="-122"/>
              </a:rPr>
              <a:t>_</a:t>
            </a:r>
            <a:r>
              <a:rPr lang="en-US" altLang="zh-CN" sz="1600" dirty="0" err="1">
                <a:latin typeface="微软雅黑" panose="020B0503020204020204" pitchFamily="34" charset="-122"/>
                <a:ea typeface="微软雅黑" panose="020B0503020204020204" pitchFamily="34" charset="-122"/>
              </a:rPr>
              <a:t>ums_request</a:t>
            </a:r>
            <a:r>
              <a:rPr lang="zh-CN" altLang="en-US" sz="1600" dirty="0">
                <a:latin typeface="微软雅黑" panose="020B0503020204020204" pitchFamily="34" charset="-122"/>
                <a:ea typeface="微软雅黑" panose="020B0503020204020204" pitchFamily="34" charset="-122"/>
              </a:rPr>
              <a:t>赋值，封装的信息包含：</a:t>
            </a:r>
          </a:p>
          <a:p>
            <a:pPr>
              <a:lnSpc>
                <a:spcPct val="150000"/>
              </a:lnSpc>
            </a:pPr>
            <a:r>
              <a:rPr lang="en-US" altLang="zh-CN" sz="1600" dirty="0">
                <a:latin typeface="微软雅黑" panose="020B0503020204020204" pitchFamily="34" charset="-122"/>
                <a:ea typeface="微软雅黑" panose="020B0503020204020204" pitchFamily="34" charset="-122"/>
              </a:rPr>
              <a:t>	1. </a:t>
            </a:r>
            <a:r>
              <a:rPr lang="en-US" altLang="zh-CN" sz="1600" dirty="0" err="1">
                <a:latin typeface="微软雅黑" panose="020B0503020204020204" pitchFamily="34" charset="-122"/>
                <a:ea typeface="微软雅黑" panose="020B0503020204020204" pitchFamily="34" charset="-122"/>
              </a:rPr>
              <a:t>search_id</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2. </a:t>
            </a:r>
            <a:r>
              <a:rPr lang="zh-CN" altLang="en-US" sz="1600" dirty="0">
                <a:latin typeface="微软雅黑" panose="020B0503020204020204" pitchFamily="34" charset="-122"/>
                <a:ea typeface="微软雅黑" panose="020B0503020204020204" pitchFamily="34" charset="-122"/>
              </a:rPr>
              <a:t>验证信息：</a:t>
            </a:r>
            <a:r>
              <a:rPr lang="en-US" altLang="zh-CN" sz="1600" dirty="0" err="1">
                <a:latin typeface="微软雅黑" panose="020B0503020204020204" pitchFamily="34" charset="-122"/>
                <a:ea typeface="微软雅黑" panose="020B0503020204020204" pitchFamily="34" charset="-122"/>
              </a:rPr>
              <a:t>service_tag</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client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logid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use_cache</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请求用</a:t>
            </a:r>
            <a:r>
              <a:rPr lang="en-US" altLang="zh-CN" sz="1600" dirty="0" err="1">
                <a:latin typeface="微软雅黑" panose="020B0503020204020204" pitchFamily="34" charset="-122"/>
                <a:ea typeface="微软雅黑" panose="020B0503020204020204" pitchFamily="34" charset="-122"/>
              </a:rPr>
              <a:t>cuid+uid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wise</a:t>
            </a:r>
            <a:r>
              <a:rPr lang="zh-CN" altLang="en-US" sz="1600" dirty="0">
                <a:latin typeface="微软雅黑" panose="020B0503020204020204" pitchFamily="34" charset="-122"/>
                <a:ea typeface="微软雅黑" panose="020B0503020204020204" pitchFamily="34" charset="-122"/>
              </a:rPr>
              <a:t>请求用</a:t>
            </a:r>
            <a:r>
              <a:rPr lang="en-US" altLang="zh-CN" sz="1600" dirty="0" err="1">
                <a:latin typeface="微软雅黑" panose="020B0503020204020204" pitchFamily="34" charset="-122"/>
                <a:ea typeface="微软雅黑" panose="020B0503020204020204" pitchFamily="34" charset="-122"/>
              </a:rPr>
              <a:t>baiduid+uid</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handle_response</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解析</a:t>
            </a:r>
            <a:r>
              <a:rPr lang="en-US" altLang="zh-CN" sz="1600" dirty="0">
                <a:latin typeface="微软雅黑" panose="020B0503020204020204" pitchFamily="34" charset="-122"/>
                <a:ea typeface="微软雅黑" panose="020B0503020204020204" pitchFamily="34" charset="-122"/>
              </a:rPr>
              <a:t>response</a:t>
            </a:r>
            <a:r>
              <a:rPr lang="zh-CN" altLang="en-US" sz="1600" dirty="0">
                <a:latin typeface="微软雅黑" panose="020B0503020204020204" pitchFamily="34" charset="-122"/>
                <a:ea typeface="微软雅黑" panose="020B0503020204020204" pitchFamily="34" charset="-122"/>
              </a:rPr>
              <a:t>到</a:t>
            </a:r>
            <a:r>
              <a:rPr lang="en-US" altLang="zh-CN" sz="1600" dirty="0" err="1">
                <a:latin typeface="微软雅黑" panose="020B0503020204020204" pitchFamily="34" charset="-122"/>
                <a:ea typeface="微软雅黑" panose="020B0503020204020204" pitchFamily="34" charset="-122"/>
              </a:rPr>
              <a:t>curr_ctx</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_</a:t>
            </a:r>
            <a:r>
              <a:rPr lang="en-US" altLang="zh-CN" sz="1600" dirty="0" err="1">
                <a:latin typeface="微软雅黑" panose="020B0503020204020204" pitchFamily="34" charset="-122"/>
                <a:ea typeface="微软雅黑" panose="020B0503020204020204" pitchFamily="34" charset="-122"/>
              </a:rPr>
              <a:t>ums_attr</a:t>
            </a:r>
            <a:r>
              <a:rPr lang="zh-CN" altLang="en-US" sz="1600" dirty="0">
                <a:latin typeface="微软雅黑" panose="020B0503020204020204" pitchFamily="34" charset="-122"/>
                <a:ea typeface="微软雅黑" panose="020B0503020204020204" pitchFamily="34" charset="-122"/>
              </a:rPr>
              <a:t>中：</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1. </a:t>
            </a:r>
            <a:r>
              <a:rPr lang="zh-CN" altLang="en-US" sz="1600" dirty="0">
                <a:latin typeface="微软雅黑" panose="020B0503020204020204" pitchFamily="34" charset="-122"/>
                <a:ea typeface="微软雅黑" panose="020B0503020204020204" pitchFamily="34" charset="-122"/>
              </a:rPr>
              <a:t>基本</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attention_short</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短期），</a:t>
            </a:r>
            <a:r>
              <a:rPr lang="en-US" altLang="zh-CN" sz="1600" dirty="0" err="1">
                <a:latin typeface="微软雅黑" panose="020B0503020204020204" pitchFamily="34" charset="-122"/>
                <a:ea typeface="微软雅黑" panose="020B0503020204020204" pitchFamily="34" charset="-122"/>
              </a:rPr>
              <a:t>attention_statics</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长期</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2. </a:t>
            </a:r>
            <a:r>
              <a:rPr lang="zh-CN" altLang="en-US" sz="1600" dirty="0">
                <a:latin typeface="微软雅黑" panose="020B0503020204020204" pitchFamily="34" charset="-122"/>
                <a:ea typeface="微软雅黑" panose="020B0503020204020204" pitchFamily="34" charset="-122"/>
              </a:rPr>
              <a:t>目录</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primary_category</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secondary_category</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new_style_super</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3. Dislike</a:t>
            </a:r>
            <a:r>
              <a:rPr lang="zh-CN" altLang="en-US" sz="1600" dirty="0">
                <a:latin typeface="微软雅黑" panose="020B0503020204020204" pitchFamily="34" charset="-122"/>
                <a:ea typeface="微软雅黑" panose="020B0503020204020204" pitchFamily="34" charset="-122"/>
              </a:rPr>
              <a:t>信息：</a:t>
            </a:r>
            <a:r>
              <a:rPr lang="en-US" altLang="zh-CN" sz="1600" dirty="0" err="1">
                <a:latin typeface="微软雅黑" panose="020B0503020204020204" pitchFamily="34" charset="-122"/>
                <a:ea typeface="微软雅黑" panose="020B0503020204020204" pitchFamily="34" charset="-122"/>
              </a:rPr>
              <a:t>attention_dislike</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4. </a:t>
            </a:r>
            <a:r>
              <a:rPr lang="zh-CN" altLang="en-US" sz="1600" dirty="0">
                <a:latin typeface="微软雅黑" panose="020B0503020204020204" pitchFamily="34" charset="-122"/>
                <a:ea typeface="微软雅黑" panose="020B0503020204020204" pitchFamily="34" charset="-122"/>
              </a:rPr>
              <a:t>视频</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attention_video</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video_category</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video_sub_category</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016165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触发准备</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2" y="469475"/>
            <a:ext cx="8486830" cy="5186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a:latin typeface="微软雅黑" panose="020B0503020204020204" pitchFamily="34" charset="-122"/>
                <a:ea typeface="微软雅黑" panose="020B0503020204020204" pitchFamily="34" charset="-122"/>
              </a:rPr>
              <a:t>GoldengateProcessModule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fontAlgn="t"/>
            <a:r>
              <a:rPr lang="zh-CN" altLang="en-US" dirty="0">
                <a:latin typeface="微软雅黑" panose="020B0503020204020204" pitchFamily="34" charset="-122"/>
                <a:ea typeface="微软雅黑" panose="020B0503020204020204" pitchFamily="34" charset="-122"/>
              </a:rPr>
              <a:t>金门：对无</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流量分析意图信息，生成</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；对有</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流量，进行</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优化。</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金门内部：根据</a:t>
            </a:r>
            <a:r>
              <a:rPr lang="en-US" altLang="zh-CN" dirty="0" err="1">
                <a:latin typeface="微软雅黑" panose="020B0503020204020204" pitchFamily="34" charset="-122"/>
                <a:ea typeface="微软雅黑" panose="020B0503020204020204" pitchFamily="34" charset="-122"/>
              </a:rPr>
              <a:t>upin</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kaiwu</a:t>
            </a:r>
            <a:r>
              <a:rPr lang="zh-CN" altLang="en-US" dirty="0">
                <a:latin typeface="微软雅黑" panose="020B0503020204020204" pitchFamily="34" charset="-122"/>
                <a:ea typeface="微软雅黑" panose="020B0503020204020204" pitchFamily="34" charset="-122"/>
              </a:rPr>
              <a:t>历史</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信息和用户属性信息，挖掘</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，访问观星，计算</a:t>
            </a:r>
            <a:r>
              <a:rPr lang="en-US" altLang="zh-CN" dirty="0" err="1">
                <a:latin typeface="微软雅黑" panose="020B0503020204020204" pitchFamily="34" charset="-122"/>
                <a:ea typeface="微软雅黑" panose="020B0503020204020204" pitchFamily="34" charset="-122"/>
              </a:rPr>
              <a:t>intentq</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用户和</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的相关性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rsq</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的点击概率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cpm</a:t>
            </a:r>
            <a:r>
              <a:rPr lang="zh-CN" altLang="en-US" dirty="0">
                <a:latin typeface="微软雅黑" panose="020B0503020204020204" pitchFamily="34" charset="-122"/>
                <a:ea typeface="微软雅黑" panose="020B0503020204020204" pitchFamily="34" charset="-122"/>
              </a:rPr>
              <a:t>等，排序截断。</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prepare_request</a:t>
            </a:r>
            <a:r>
              <a:rPr lang="en-US" altLang="zh-CN" dirty="0">
                <a:latin typeface="微软雅黑" panose="020B0503020204020204" pitchFamily="34" charset="-122"/>
                <a:ea typeface="微软雅黑" panose="020B0503020204020204" pitchFamily="34" charset="-122"/>
              </a:rPr>
              <a:t>()</a:t>
            </a:r>
            <a:endPar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利用</a:t>
            </a:r>
            <a:r>
              <a:rPr lang="en-US" altLang="zh-CN" sz="1600" dirty="0" err="1">
                <a:latin typeface="微软雅黑" panose="020B0503020204020204" pitchFamily="34" charset="-122"/>
                <a:ea typeface="微软雅黑" panose="020B0503020204020204" pitchFamily="34" charset="-122"/>
              </a:rPr>
              <a:t>upin_ctx</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req_ctx</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kaiwu_ctx</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uas_ctx</a:t>
            </a:r>
            <a:r>
              <a:rPr lang="zh-CN" altLang="en-US" sz="1600" dirty="0">
                <a:latin typeface="微软雅黑" panose="020B0503020204020204" pitchFamily="34" charset="-122"/>
                <a:ea typeface="微软雅黑" panose="020B0503020204020204" pitchFamily="34" charset="-122"/>
              </a:rPr>
              <a:t>构造请求，访问金门</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handle_response</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解析</a:t>
            </a:r>
            <a:r>
              <a:rPr lang="en-US" altLang="zh-CN" sz="1600" dirty="0" err="1">
                <a:latin typeface="微软雅黑" panose="020B0503020204020204" pitchFamily="34" charset="-122"/>
                <a:ea typeface="微软雅黑" panose="020B0503020204020204" pitchFamily="34" charset="-122"/>
              </a:rPr>
              <a:t>query_list</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query_mining_list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encourage_video_list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deepintentq_res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kg_list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package_list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lookalike_list_size</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searchquery_list_size</a:t>
            </a:r>
            <a:r>
              <a:rPr lang="zh-CN" altLang="en-US" sz="1600" dirty="0">
                <a:latin typeface="微软雅黑" panose="020B0503020204020204" pitchFamily="34" charset="-122"/>
                <a:ea typeface="微软雅黑" panose="020B0503020204020204" pitchFamily="34" charset="-122"/>
              </a:rPr>
              <a:t>等信息。</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4352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触发准备</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2" y="902063"/>
            <a:ext cx="8486830" cy="37087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UserEmbeddingProcessModule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zh-CN" altLang="en-US" dirty="0">
                <a:latin typeface="微软雅黑" panose="020B0503020204020204" pitchFamily="34" charset="-122"/>
                <a:ea typeface="微软雅黑" panose="020B0503020204020204" pitchFamily="34" charset="-122"/>
              </a:rPr>
              <a:t>与观星交互，获取</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值。</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sz="1600" dirty="0" err="1">
                <a:latin typeface="微软雅黑" panose="020B0503020204020204" pitchFamily="34" charset="-122"/>
                <a:ea typeface="微软雅黑" panose="020B0503020204020204" pitchFamily="34" charset="-122"/>
              </a:rPr>
              <a:t>predictor.predict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q_ctx</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user_embedding_phase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：访问观星模块</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err="1">
                <a:latin typeface="微软雅黑" panose="020B0503020204020204" pitchFamily="34" charset="-122"/>
                <a:ea typeface="微软雅黑" panose="020B0503020204020204" pitchFamily="34" charset="-122"/>
              </a:rPr>
              <a:t>handle_session_embed_res</a:t>
            </a:r>
            <a:r>
              <a:rPr lang="zh-CN" altLang="en-US" sz="1600" dirty="0">
                <a:latin typeface="微软雅黑" panose="020B0503020204020204" pitchFamily="34" charset="-122"/>
                <a:ea typeface="微软雅黑" panose="020B0503020204020204" pitchFamily="34" charset="-122"/>
              </a:rPr>
              <a:t>：接收观星</a:t>
            </a:r>
            <a:r>
              <a:rPr lang="en-US" altLang="zh-CN" sz="1600" dirty="0">
                <a:latin typeface="微软雅黑" panose="020B0503020204020204" pitchFamily="34" charset="-122"/>
                <a:ea typeface="微软雅黑" panose="020B0503020204020204" pitchFamily="34" charset="-122"/>
              </a:rPr>
              <a:t>q</a:t>
            </a:r>
            <a:r>
              <a:rPr lang="zh-CN" altLang="en-US" sz="1600" dirty="0">
                <a:latin typeface="微软雅黑" panose="020B0503020204020204" pitchFamily="34" charset="-122"/>
                <a:ea typeface="微软雅黑" panose="020B0503020204020204" pitchFamily="34" charset="-122"/>
              </a:rPr>
              <a:t>值</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返回值：</a:t>
            </a:r>
            <a:endParaRPr lang="en-US" altLang="zh-CN" sz="1600" dirty="0">
              <a:latin typeface="微软雅黑" panose="020B0503020204020204" pitchFamily="34" charset="-122"/>
              <a:ea typeface="微软雅黑" panose="020B0503020204020204" pitchFamily="34" charset="-122"/>
            </a:endParaRPr>
          </a:p>
          <a:p>
            <a:r>
              <a:rPr lang="en-US" altLang="zh-CN" b="1" dirty="0" err="1"/>
              <a:t>feeduserq</a:t>
            </a:r>
            <a:r>
              <a:rPr lang="zh-CN" altLang="en-US" b="1" dirty="0"/>
              <a:t>：</a:t>
            </a:r>
            <a:r>
              <a:rPr lang="en-US" altLang="zh-CN" dirty="0" err="1"/>
              <a:t>feedbs</a:t>
            </a:r>
            <a:r>
              <a:rPr lang="zh-CN" altLang="en-US" dirty="0"/>
              <a:t>阶段，计算</a:t>
            </a:r>
            <a:r>
              <a:rPr lang="en-US" altLang="zh-CN" dirty="0" err="1"/>
              <a:t>bsq</a:t>
            </a:r>
            <a:r>
              <a:rPr lang="zh-CN" altLang="en-US" dirty="0"/>
              <a:t>使用的用户向量</a:t>
            </a:r>
          </a:p>
          <a:p>
            <a:r>
              <a:rPr lang="en-US" altLang="zh-CN" b="1" dirty="0" err="1"/>
              <a:t>feedannq</a:t>
            </a:r>
            <a:r>
              <a:rPr lang="zh-CN" altLang="en-US" b="1" dirty="0"/>
              <a:t>：</a:t>
            </a:r>
            <a:r>
              <a:rPr lang="en-US" altLang="zh-CN" dirty="0" err="1"/>
              <a:t>feedbs</a:t>
            </a:r>
            <a:r>
              <a:rPr lang="zh-CN" altLang="en-US" dirty="0"/>
              <a:t>阶段，</a:t>
            </a:r>
            <a:r>
              <a:rPr lang="en-US" altLang="zh-CN" dirty="0" err="1"/>
              <a:t>ann</a:t>
            </a:r>
            <a:r>
              <a:rPr lang="zh-CN" altLang="en-US" dirty="0"/>
              <a:t>检索使用的 用户向量</a:t>
            </a:r>
          </a:p>
          <a:p>
            <a:r>
              <a:rPr lang="en-US" altLang="zh-CN" b="1" dirty="0" err="1"/>
              <a:t>intentxq</a:t>
            </a:r>
            <a:r>
              <a:rPr lang="zh-CN" altLang="en-US" b="1" dirty="0"/>
              <a:t>：</a:t>
            </a:r>
            <a:r>
              <a:rPr lang="zh-CN" altLang="en-US" dirty="0"/>
              <a:t>意图行业模型简称</a:t>
            </a:r>
            <a:r>
              <a:rPr lang="en-US" altLang="zh-CN" dirty="0" err="1"/>
              <a:t>intentxq</a:t>
            </a:r>
            <a:r>
              <a:rPr lang="zh-CN" altLang="en-US" dirty="0"/>
              <a:t>，是用来预估意图分支中一个用户感兴趣的行业，比如用户对汽车，房产，金融感兴趣，预估的结果将作用于意图标签的召回。</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260403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触发准备</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2" y="469475"/>
            <a:ext cx="8486830" cy="4278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a:latin typeface="微软雅黑" panose="020B0503020204020204" pitchFamily="34" charset="-122"/>
                <a:ea typeface="微软雅黑" panose="020B0503020204020204" pitchFamily="34" charset="-122"/>
              </a:rPr>
              <a:t>RedisProcessModule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与</a:t>
            </a:r>
            <a:r>
              <a:rPr kumimoji="0" lang="en-US" altLang="zh-CN" sz="2000" b="0" i="0" u="none" strike="noStrike" cap="none" spc="0" normalizeH="0" baseline="0" dirty="0" err="1">
                <a:ln>
                  <a:noFill/>
                </a:ln>
                <a:solidFill>
                  <a:srgbClr val="000000"/>
                </a:solidFill>
                <a:effectLst/>
                <a:uFillTx/>
                <a:latin typeface="微软雅黑" panose="020B0503020204020204" pitchFamily="34" charset="-122"/>
                <a:ea typeface="微软雅黑" panose="020B0503020204020204" pitchFamily="34" charset="-122"/>
                <a:sym typeface="Calibri"/>
              </a:rPr>
              <a:t>redis</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交互，获取缓存数据。</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1600" dirty="0">
                <a:latin typeface="微软雅黑" panose="020B0503020204020204" pitchFamily="34" charset="-122"/>
                <a:ea typeface="微软雅黑" panose="020B0503020204020204" pitchFamily="34" charset="-122"/>
              </a:rPr>
              <a:t>1. </a:t>
            </a:r>
            <a:r>
              <a:rPr lang="en-US" altLang="zh-CN" sz="1600" dirty="0" err="1">
                <a:latin typeface="微软雅黑" panose="020B0503020204020204" pitchFamily="34" charset="-122"/>
                <a:ea typeface="微软雅黑" panose="020B0503020204020204" pitchFamily="34" charset="-122"/>
              </a:rPr>
              <a:t>parse_adv_response</a:t>
            </a:r>
            <a:r>
              <a:rPr lang="zh-CN" altLang="en-US" sz="1600" dirty="0">
                <a:latin typeface="微软雅黑" panose="020B0503020204020204" pitchFamily="34" charset="-122"/>
                <a:ea typeface="微软雅黑" panose="020B0503020204020204" pitchFamily="34" charset="-122"/>
              </a:rPr>
              <a:t>：解析</a:t>
            </a:r>
            <a:r>
              <a:rPr lang="en-US" altLang="zh-CN" sz="1600" dirty="0" err="1">
                <a:latin typeface="微软雅黑" panose="020B0503020204020204" pitchFamily="34" charset="-122"/>
                <a:ea typeface="微软雅黑" panose="020B0503020204020204" pitchFamily="34" charset="-122"/>
              </a:rPr>
              <a:t>idea_id</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unit_id</a:t>
            </a:r>
            <a:r>
              <a:rPr lang="zh-CN" altLang="en-US" sz="1600" dirty="0">
                <a:latin typeface="微软雅黑" panose="020B0503020204020204" pitchFamily="34" charset="-122"/>
                <a:ea typeface="微软雅黑" panose="020B0503020204020204" pitchFamily="34" charset="-122"/>
              </a:rPr>
              <a:t>到</a:t>
            </a:r>
            <a:r>
              <a:rPr lang="en-US" altLang="zh-CN" sz="1600" dirty="0" err="1">
                <a:latin typeface="微软雅黑" panose="020B0503020204020204" pitchFamily="34" charset="-122"/>
                <a:ea typeface="微软雅黑" panose="020B0503020204020204" pitchFamily="34" charset="-122"/>
              </a:rPr>
              <a:t>td.cache_info</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 </a:t>
            </a:r>
            <a:r>
              <a:rPr lang="en-US" altLang="zh-CN" sz="1600" dirty="0" err="1">
                <a:latin typeface="微软雅黑" panose="020B0503020204020204" pitchFamily="34" charset="-122"/>
                <a:ea typeface="微软雅黑" panose="020B0503020204020204" pitchFamily="34" charset="-122"/>
              </a:rPr>
              <a:t>parse_ums_redis_response</a:t>
            </a:r>
            <a:r>
              <a:rPr lang="zh-CN" altLang="en-US" sz="1600" dirty="0">
                <a:latin typeface="微软雅黑" panose="020B0503020204020204" pitchFamily="34" charset="-122"/>
                <a:ea typeface="微软雅黑" panose="020B0503020204020204" pitchFamily="34" charset="-122"/>
              </a:rPr>
              <a:t>：解析</a:t>
            </a:r>
            <a:r>
              <a:rPr lang="en-US" altLang="zh-CN" sz="1600" dirty="0" err="1">
                <a:latin typeface="微软雅黑" panose="020B0503020204020204" pitchFamily="34" charset="-122"/>
                <a:ea typeface="微软雅黑" panose="020B0503020204020204" pitchFamily="34" charset="-122"/>
              </a:rPr>
              <a:t>ums_info</a:t>
            </a:r>
            <a:r>
              <a:rPr lang="zh-CN" altLang="en-US" sz="1600" dirty="0">
                <a:latin typeface="微软雅黑" panose="020B0503020204020204" pitchFamily="34" charset="-122"/>
                <a:ea typeface="微软雅黑" panose="020B0503020204020204" pitchFamily="34" charset="-122"/>
              </a:rPr>
              <a:t>到</a:t>
            </a:r>
            <a:r>
              <a:rPr lang="en-US" altLang="zh-CN" sz="1600" dirty="0" err="1">
                <a:latin typeface="微软雅黑" panose="020B0503020204020204" pitchFamily="34" charset="-122"/>
                <a:ea typeface="微软雅黑" panose="020B0503020204020204" pitchFamily="34" charset="-122"/>
              </a:rPr>
              <a:t>ums_ctx→get_ums_attr_t</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包含： </a:t>
            </a:r>
            <a:r>
              <a:rPr lang="en-US" altLang="zh-CN" sz="1600" dirty="0" err="1">
                <a:latin typeface="微软雅黑" panose="020B0503020204020204" pitchFamily="34" charset="-122"/>
                <a:ea typeface="微软雅黑" panose="020B0503020204020204" pitchFamily="34" charset="-122"/>
              </a:rPr>
              <a:t>short_attentions</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attention_statics</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attention_dislike</a:t>
            </a:r>
            <a:r>
              <a:rPr lang="zh-CN" altLang="en-US" sz="1600" dirty="0">
                <a:latin typeface="微软雅黑" panose="020B0503020204020204" pitchFamily="34" charset="-122"/>
                <a:ea typeface="微软雅黑" panose="020B0503020204020204" pitchFamily="34" charset="-122"/>
              </a:rPr>
              <a:t>等</a:t>
            </a:r>
          </a:p>
          <a:p>
            <a:pPr>
              <a:lnSpc>
                <a:spcPct val="150000"/>
              </a:lnSpc>
            </a:pPr>
            <a:r>
              <a:rPr lang="en-US" altLang="zh-CN" sz="1600" dirty="0">
                <a:latin typeface="微软雅黑" panose="020B0503020204020204" pitchFamily="34" charset="-122"/>
                <a:ea typeface="微软雅黑" panose="020B0503020204020204" pitchFamily="34" charset="-122"/>
              </a:rPr>
              <a:t>3. </a:t>
            </a:r>
            <a:r>
              <a:rPr lang="en-US" altLang="zh-CN" sz="1600" dirty="0" err="1">
                <a:latin typeface="微软雅黑" panose="020B0503020204020204" pitchFamily="34" charset="-122"/>
                <a:ea typeface="微软雅黑" panose="020B0503020204020204" pitchFamily="34" charset="-122"/>
              </a:rPr>
              <a:t>parse_detail_page_title_redis_response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：解析</a:t>
            </a:r>
            <a:r>
              <a:rPr lang="en-US" altLang="zh-CN" sz="1600" dirty="0" err="1">
                <a:latin typeface="微软雅黑" panose="020B0503020204020204" pitchFamily="34" charset="-122"/>
                <a:ea typeface="微软雅黑" panose="020B0503020204020204" pitchFamily="34" charset="-122"/>
              </a:rPr>
              <a:t>HighQualityAdvItem</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解析高质量广告的描述信息（</a:t>
            </a:r>
            <a:r>
              <a:rPr lang="en-US" altLang="zh-CN" sz="1600" dirty="0" err="1">
                <a:latin typeface="微软雅黑" panose="020B0503020204020204" pitchFamily="34" charset="-122"/>
                <a:ea typeface="微软雅黑" panose="020B0503020204020204" pitchFamily="34" charset="-122"/>
              </a:rPr>
              <a:t>ideaid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matchtype</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winfoid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bucket</a:t>
            </a:r>
            <a:r>
              <a:rPr lang="zh-CN" altLang="en-US" sz="1600" dirty="0">
                <a:latin typeface="微软雅黑" panose="020B0503020204020204" pitchFamily="34" charset="-122"/>
                <a:ea typeface="微软雅黑" panose="020B0503020204020204" pitchFamily="34" charset="-122"/>
              </a:rPr>
              <a:t>），存到</a:t>
            </a:r>
            <a:r>
              <a:rPr lang="en-US" altLang="zh-CN" sz="1600" dirty="0">
                <a:latin typeface="微软雅黑" panose="020B0503020204020204" pitchFamily="34" charset="-122"/>
                <a:ea typeface="微软雅黑" panose="020B0503020204020204" pitchFamily="34" charset="-122"/>
              </a:rPr>
              <a:t>td._</a:t>
            </a:r>
            <a:r>
              <a:rPr lang="en-US" altLang="zh-CN" sz="1600" dirty="0" err="1">
                <a:latin typeface="微软雅黑" panose="020B0503020204020204" pitchFamily="34" charset="-122"/>
                <a:ea typeface="微软雅黑" panose="020B0503020204020204" pitchFamily="34" charset="-122"/>
              </a:rPr>
              <a:t>cache_quality_advs</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后续</a:t>
            </a:r>
            <a:r>
              <a:rPr lang="en-US" altLang="zh-CN" sz="1600" dirty="0" err="1">
                <a:latin typeface="微软雅黑" panose="020B0503020204020204" pitchFamily="34" charset="-122"/>
                <a:ea typeface="微软雅黑" panose="020B0503020204020204" pitchFamily="34" charset="-122"/>
              </a:rPr>
              <a:t>feedproxy</a:t>
            </a:r>
            <a:r>
              <a:rPr lang="zh-CN" altLang="en-US" sz="1600" dirty="0">
                <a:latin typeface="微软雅黑" panose="020B0503020204020204" pitchFamily="34" charset="-122"/>
                <a:ea typeface="微软雅黑" panose="020B0503020204020204" pitchFamily="34" charset="-122"/>
              </a:rPr>
              <a:t>阶段将这些信息放入</a:t>
            </a:r>
            <a:r>
              <a:rPr lang="en-US" altLang="zh-CN" sz="1600" dirty="0" err="1">
                <a:latin typeface="微软雅黑" panose="020B0503020204020204" pitchFamily="34" charset="-122"/>
                <a:ea typeface="微软雅黑" panose="020B0503020204020204" pitchFamily="34" charset="-122"/>
              </a:rPr>
              <a:t>upin_info</a:t>
            </a:r>
            <a:r>
              <a:rPr lang="zh-CN" altLang="en-US" sz="1600" dirty="0">
                <a:latin typeface="微软雅黑" panose="020B0503020204020204" pitchFamily="34" charset="-122"/>
                <a:ea typeface="微软雅黑" panose="020B0503020204020204" pitchFamily="34" charset="-122"/>
              </a:rPr>
              <a:t>，用于拉取广告</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863195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-Query</a:t>
            </a:r>
            <a:r>
              <a:rPr lang="zh-CN" altLang="en-US" dirty="0"/>
              <a:t>优化</a:t>
            </a:r>
            <a:endParaRPr lang="en-US" altLang="zh-CN" dirty="0"/>
          </a:p>
        </p:txBody>
      </p:sp>
      <p:sp>
        <p:nvSpPr>
          <p:cNvPr id="11" name="文本框 10">
            <a:extLst>
              <a:ext uri="{FF2B5EF4-FFF2-40B4-BE49-F238E27FC236}">
                <a16:creationId xmlns:a16="http://schemas.microsoft.com/office/drawing/2014/main" id="{DD26F61C-3311-4754-8116-FD7F7A2AF2E3}"/>
              </a:ext>
            </a:extLst>
          </p:cNvPr>
          <p:cNvSpPr txBox="1"/>
          <p:nvPr/>
        </p:nvSpPr>
        <p:spPr>
          <a:xfrm>
            <a:off x="528382" y="469475"/>
            <a:ext cx="8486830"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a:latin typeface="微软雅黑" panose="020B0503020204020204" pitchFamily="34" charset="-122"/>
                <a:ea typeface="微软雅黑" panose="020B0503020204020204" pitchFamily="34" charset="-122"/>
              </a:rPr>
              <a:t>QueryProcessModule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zh-CN" altLang="en-US" sz="2000" dirty="0">
                <a:latin typeface="微软雅黑" panose="020B0503020204020204" pitchFamily="34" charset="-122"/>
                <a:ea typeface="微软雅黑" panose="020B0503020204020204" pitchFamily="34" charset="-122"/>
              </a:rPr>
              <a:t>主要功能：对</a:t>
            </a:r>
            <a:r>
              <a:rPr lang="en-US" altLang="zh-CN" sz="2000" dirty="0">
                <a:latin typeface="微软雅黑" panose="020B0503020204020204" pitchFamily="34" charset="-122"/>
                <a:ea typeface="微软雅黑" panose="020B0503020204020204" pitchFamily="34" charset="-122"/>
              </a:rPr>
              <a:t>query</a:t>
            </a:r>
            <a:r>
              <a:rPr lang="zh-CN" altLang="en-US" sz="2000" dirty="0">
                <a:latin typeface="微软雅黑" panose="020B0503020204020204" pitchFamily="34" charset="-122"/>
                <a:ea typeface="微软雅黑" panose="020B0503020204020204" pitchFamily="34" charset="-122"/>
              </a:rPr>
              <a:t>进行选择，填充、过滤、频控、去重、选择等操作。</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marL="914400" lvl="1" indent="-457200">
              <a:lnSpc>
                <a:spcPct val="150000"/>
              </a:lnSpc>
              <a:buFont typeface="+mj-lt"/>
              <a:buAutoNum type="arabicPeriod"/>
            </a:pPr>
            <a:r>
              <a:rPr kumimoji="1" lang="zh-CN" altLang="en-US" sz="2000" dirty="0">
                <a:latin typeface="Times New Roman" panose="02020603050405020304" pitchFamily="18" charset="0"/>
                <a:cs typeface="Times New Roman" panose="02020603050405020304" pitchFamily="18" charset="0"/>
              </a:rPr>
              <a:t>金门</a:t>
            </a:r>
            <a:r>
              <a:rPr kumimoji="1" lang="en-US" altLang="zh-CN" sz="2000" dirty="0">
                <a:latin typeface="Times New Roman" panose="02020603050405020304" pitchFamily="18" charset="0"/>
                <a:cs typeface="Times New Roman" panose="02020603050405020304" pitchFamily="18" charset="0"/>
              </a:rPr>
              <a:t>query</a:t>
            </a:r>
            <a:r>
              <a:rPr kumimoji="1" lang="zh-CN" altLang="en-US" sz="2000" dirty="0">
                <a:latin typeface="Times New Roman" panose="02020603050405020304" pitchFamily="18" charset="0"/>
                <a:cs typeface="Times New Roman" panose="02020603050405020304" pitchFamily="18" charset="0"/>
              </a:rPr>
              <a:t>填充到</a:t>
            </a:r>
            <a:r>
              <a:rPr kumimoji="1" lang="en" altLang="zh-CN" sz="2000" dirty="0">
                <a:latin typeface="Times New Roman" panose="02020603050405020304" pitchFamily="18" charset="0"/>
                <a:cs typeface="Times New Roman" panose="02020603050405020304" pitchFamily="18" charset="0"/>
              </a:rPr>
              <a:t>_process_query_list</a:t>
            </a:r>
          </a:p>
          <a:p>
            <a:pPr marL="914400" lvl="1" indent="-457200">
              <a:lnSpc>
                <a:spcPct val="150000"/>
              </a:lnSpc>
              <a:buFont typeface="+mj-lt"/>
              <a:buAutoNum type="arabicPeriod"/>
            </a:pPr>
            <a:r>
              <a:rPr kumimoji="1" lang="en-US" altLang="zh-CN" sz="2000" dirty="0">
                <a:latin typeface="Times New Roman" panose="02020603050405020304" pitchFamily="18" charset="0"/>
                <a:cs typeface="Times New Roman" panose="02020603050405020304" pitchFamily="18" charset="0"/>
              </a:rPr>
              <a:t>query</a:t>
            </a:r>
            <a:r>
              <a:rPr kumimoji="1" lang="zh-CN" altLang="en-US" sz="2000" dirty="0">
                <a:latin typeface="Times New Roman" panose="02020603050405020304" pitchFamily="18" charset="0"/>
                <a:cs typeface="Times New Roman" panose="02020603050405020304" pitchFamily="18" charset="0"/>
              </a:rPr>
              <a:t>排序：</a:t>
            </a:r>
            <a:r>
              <a:rPr kumimoji="1" lang="en-US" altLang="zh-CN" sz="2000" dirty="0" err="1">
                <a:latin typeface="Times New Roman" panose="02020603050405020304" pitchFamily="18" charset="0"/>
                <a:cs typeface="Times New Roman" panose="02020603050405020304" pitchFamily="18" charset="0"/>
              </a:rPr>
              <a:t>branch_rank</a:t>
            </a:r>
            <a:r>
              <a:rPr kumimoji="1" lang="zh-CN" altLang="en-US" sz="2000" dirty="0">
                <a:latin typeface="Times New Roman" panose="02020603050405020304" pitchFamily="18" charset="0"/>
                <a:cs typeface="Times New Roman" panose="02020603050405020304" pitchFamily="18" charset="0"/>
              </a:rPr>
              <a:t>升序，</a:t>
            </a:r>
            <a:r>
              <a:rPr kumimoji="1" lang="en-US" altLang="zh-CN" sz="2000" dirty="0" err="1">
                <a:latin typeface="Times New Roman" panose="02020603050405020304" pitchFamily="18" charset="0"/>
                <a:cs typeface="Times New Roman" panose="02020603050405020304" pitchFamily="18" charset="0"/>
              </a:rPr>
              <a:t>cpm</a:t>
            </a:r>
            <a:r>
              <a:rPr kumimoji="1" lang="zh-CN" altLang="en-US" sz="2000" dirty="0">
                <a:latin typeface="Times New Roman" panose="02020603050405020304" pitchFamily="18" charset="0"/>
                <a:cs typeface="Times New Roman" panose="02020603050405020304" pitchFamily="18" charset="0"/>
              </a:rPr>
              <a:t>降序</a:t>
            </a:r>
            <a:endParaRPr kumimoji="1" lang="en-US" altLang="zh-CN" sz="20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kumimoji="1" lang="en-US" altLang="zh-CN" sz="2000" dirty="0">
                <a:latin typeface="Times New Roman" panose="02020603050405020304" pitchFamily="18" charset="0"/>
                <a:cs typeface="Times New Roman" panose="02020603050405020304" pitchFamily="18" charset="0"/>
              </a:rPr>
              <a:t>query</a:t>
            </a:r>
            <a:r>
              <a:rPr kumimoji="1" lang="zh-CN" altLang="en-US" sz="2000" dirty="0">
                <a:latin typeface="Times New Roman" panose="02020603050405020304" pitchFamily="18" charset="0"/>
                <a:cs typeface="Times New Roman" panose="02020603050405020304" pitchFamily="18" charset="0"/>
              </a:rPr>
              <a:t>选取，三种方式：</a:t>
            </a:r>
            <a:endParaRPr kumimoji="1" lang="en-US" altLang="zh-CN" sz="2000" dirty="0">
              <a:latin typeface="Times New Roman" panose="02020603050405020304" pitchFamily="18" charset="0"/>
              <a:cs typeface="Times New Roman" panose="02020603050405020304" pitchFamily="18" charset="0"/>
            </a:endParaRPr>
          </a:p>
          <a:p>
            <a:pPr marL="1371600" lvl="2" indent="-457200">
              <a:lnSpc>
                <a:spcPct val="150000"/>
              </a:lnSpc>
              <a:buFont typeface="Arial" panose="020B0604020202020204" pitchFamily="34" charset="0"/>
              <a:buChar char="•"/>
            </a:pPr>
            <a:r>
              <a:rPr kumimoji="1" lang="en-US" altLang="zh-CN" sz="2000" dirty="0" err="1">
                <a:latin typeface="Times New Roman" panose="02020603050405020304" pitchFamily="18" charset="0"/>
                <a:cs typeface="Times New Roman" panose="02020603050405020304" pitchFamily="18" charset="0"/>
              </a:rPr>
              <a:t>pick_first</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取第一个</a:t>
            </a:r>
            <a:endParaRPr kumimoji="1" lang="en-US" altLang="zh-CN" sz="2000" dirty="0">
              <a:latin typeface="Times New Roman" panose="02020603050405020304" pitchFamily="18" charset="0"/>
              <a:cs typeface="Times New Roman" panose="02020603050405020304" pitchFamily="18" charset="0"/>
            </a:endParaRPr>
          </a:p>
          <a:p>
            <a:pPr marL="1371600" lvl="2" indent="-457200">
              <a:lnSpc>
                <a:spcPct val="150000"/>
              </a:lnSpc>
              <a:buFont typeface="Arial" panose="020B0604020202020204" pitchFamily="34" charset="0"/>
              <a:buChar char="•"/>
            </a:pPr>
            <a:r>
              <a:rPr kumimoji="1" lang="en-US" altLang="zh-CN" sz="2000" dirty="0" err="1">
                <a:latin typeface="Times New Roman" panose="02020603050405020304" pitchFamily="18" charset="0"/>
                <a:cs typeface="Times New Roman" panose="02020603050405020304" pitchFamily="18" charset="0"/>
              </a:rPr>
              <a:t>pick_random</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随机选取</a:t>
            </a:r>
            <a:endParaRPr kumimoji="1" lang="en-US" altLang="zh-CN" sz="2000" dirty="0">
              <a:latin typeface="Times New Roman" panose="02020603050405020304" pitchFamily="18" charset="0"/>
              <a:cs typeface="Times New Roman" panose="02020603050405020304" pitchFamily="18" charset="0"/>
            </a:endParaRPr>
          </a:p>
          <a:p>
            <a:pPr marL="1371600" lvl="2" indent="-457200">
              <a:lnSpc>
                <a:spcPct val="150000"/>
              </a:lnSpc>
              <a:buFont typeface="Arial" panose="020B0604020202020204" pitchFamily="34" charset="0"/>
              <a:buChar char="•"/>
            </a:pPr>
            <a:r>
              <a:rPr kumimoji="1" lang="en-US" altLang="zh-CN" sz="2000" dirty="0" err="1">
                <a:latin typeface="Times New Roman" panose="02020603050405020304" pitchFamily="18" charset="0"/>
                <a:cs typeface="Times New Roman" panose="02020603050405020304" pitchFamily="18" charset="0"/>
              </a:rPr>
              <a:t>pick_weight_random</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加权随机，越靠前概率越大 </a:t>
            </a:r>
            <a:endParaRPr kumimoji="1" lang="en-US" altLang="zh-CN" sz="20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kumimoji="1" lang="zh-CN" altLang="en-US" sz="2000" dirty="0">
                <a:latin typeface="Times New Roman" panose="02020603050405020304" pitchFamily="18" charset="0"/>
                <a:cs typeface="Times New Roman" panose="02020603050405020304" pitchFamily="18" charset="0"/>
              </a:rPr>
              <a:t>词包填充  </a:t>
            </a:r>
            <a:r>
              <a:rPr kumimoji="1" lang="en-US" altLang="zh-CN" sz="2000" dirty="0" err="1">
                <a:latin typeface="Times New Roman" panose="02020603050405020304" pitchFamily="18" charset="0"/>
                <a:cs typeface="Times New Roman" panose="02020603050405020304" pitchFamily="18" charset="0"/>
              </a:rPr>
              <a:t>fill_query_package_list</a:t>
            </a:r>
            <a:endParaRPr kumimoji="1"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25223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1446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FeedProxyProcessModule</a:t>
            </a:r>
            <a:r>
              <a:rPr lang="en-US" altLang="zh-CN" sz="2000" dirty="0">
                <a:latin typeface="微软雅黑" panose="020B0503020204020204" pitchFamily="34" charset="-122"/>
                <a:ea typeface="微软雅黑" panose="020B0503020204020204" pitchFamily="34" charset="-122"/>
              </a:rPr>
              <a:t>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lang="en-US" altLang="zh-CN" dirty="0"/>
          </a:p>
          <a:p>
            <a:pPr>
              <a:lnSpc>
                <a:spcPct val="150000"/>
              </a:lnSpc>
            </a:pPr>
            <a:r>
              <a:rPr lang="en-US" altLang="zh-CN" sz="1600" dirty="0">
                <a:latin typeface="微软雅黑" panose="020B0503020204020204" pitchFamily="34" charset="-122"/>
                <a:ea typeface="微软雅黑" panose="020B0503020204020204" pitchFamily="34" charset="-122"/>
              </a:rPr>
              <a:t>	</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基础检索</a:t>
            </a:r>
            <a:endParaRPr lang="en-US" altLang="zh-CN" dirty="0"/>
          </a:p>
        </p:txBody>
      </p:sp>
      <p:sp>
        <p:nvSpPr>
          <p:cNvPr id="5" name="圆角矩形 4">
            <a:extLst>
              <a:ext uri="{FF2B5EF4-FFF2-40B4-BE49-F238E27FC236}">
                <a16:creationId xmlns:a16="http://schemas.microsoft.com/office/drawing/2014/main" id="{3ADC0977-411D-48D0-8E26-5E816B738312}"/>
              </a:ext>
            </a:extLst>
          </p:cNvPr>
          <p:cNvSpPr/>
          <p:nvPr/>
        </p:nvSpPr>
        <p:spPr bwMode="auto">
          <a:xfrm>
            <a:off x="725214" y="1163239"/>
            <a:ext cx="1271752" cy="451945"/>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asp</a:t>
            </a:r>
            <a:r>
              <a:rPr kumimoji="0" lang="zh-CN" altLang="en-US" sz="2000" b="0" i="0" u="none" strike="noStrike" cap="none" normalizeH="0" baseline="0" dirty="0">
                <a:ln>
                  <a:noFill/>
                </a:ln>
                <a:solidFill>
                  <a:schemeClr val="tx1"/>
                </a:solidFill>
                <a:effectLst/>
                <a:latin typeface="Arial" charset="0"/>
                <a:ea typeface="宋体" pitchFamily="2" charset="-122"/>
              </a:rPr>
              <a:t>请求</a:t>
            </a:r>
          </a:p>
        </p:txBody>
      </p:sp>
      <p:sp>
        <p:nvSpPr>
          <p:cNvPr id="6" name="圆角矩形 5">
            <a:extLst>
              <a:ext uri="{FF2B5EF4-FFF2-40B4-BE49-F238E27FC236}">
                <a16:creationId xmlns:a16="http://schemas.microsoft.com/office/drawing/2014/main" id="{0A03A610-7E52-4210-9A6D-84258F248164}"/>
              </a:ext>
            </a:extLst>
          </p:cNvPr>
          <p:cNvSpPr/>
          <p:nvPr/>
        </p:nvSpPr>
        <p:spPr bwMode="auto">
          <a:xfrm>
            <a:off x="714704" y="1867432"/>
            <a:ext cx="1271752" cy="451945"/>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algn="ctr" defTabSz="914400" fontAlgn="base" hangingPunct="1">
              <a:spcBef>
                <a:spcPct val="0"/>
              </a:spcBef>
              <a:spcAft>
                <a:spcPct val="0"/>
              </a:spcAft>
            </a:pPr>
            <a:r>
              <a:rPr lang="en-US" altLang="zh-CN" sz="2000" dirty="0" err="1">
                <a:solidFill>
                  <a:schemeClr val="tx1"/>
                </a:solidFill>
                <a:latin typeface="Arial" charset="0"/>
                <a:ea typeface="宋体" pitchFamily="2" charset="-122"/>
              </a:rPr>
              <a:t>upin</a:t>
            </a:r>
            <a:endParaRPr lang="zh-CN" altLang="en-US" sz="2000" dirty="0">
              <a:solidFill>
                <a:schemeClr val="tx1"/>
              </a:solidFill>
              <a:latin typeface="Arial" charset="0"/>
              <a:ea typeface="宋体" pitchFamily="2" charset="-122"/>
            </a:endParaRPr>
          </a:p>
        </p:txBody>
      </p:sp>
      <p:sp>
        <p:nvSpPr>
          <p:cNvPr id="7" name="圆角矩形 6">
            <a:extLst>
              <a:ext uri="{FF2B5EF4-FFF2-40B4-BE49-F238E27FC236}">
                <a16:creationId xmlns:a16="http://schemas.microsoft.com/office/drawing/2014/main" id="{8501A35F-08DD-4600-AE86-CEA69C422930}"/>
              </a:ext>
            </a:extLst>
          </p:cNvPr>
          <p:cNvSpPr/>
          <p:nvPr/>
        </p:nvSpPr>
        <p:spPr bwMode="auto">
          <a:xfrm>
            <a:off x="725214" y="2581921"/>
            <a:ext cx="1271752" cy="451945"/>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algn="ctr" defTabSz="914400" fontAlgn="base" hangingPunct="1">
              <a:spcBef>
                <a:spcPct val="0"/>
              </a:spcBef>
              <a:spcAft>
                <a:spcPct val="0"/>
              </a:spcAft>
            </a:pPr>
            <a:r>
              <a:rPr lang="en-US" altLang="zh-CN" sz="2000" dirty="0" err="1">
                <a:solidFill>
                  <a:schemeClr val="tx1"/>
                </a:solidFill>
                <a:latin typeface="Arial" charset="0"/>
                <a:ea typeface="宋体" pitchFamily="2" charset="-122"/>
              </a:rPr>
              <a:t>kaiwu</a:t>
            </a:r>
            <a:endParaRPr lang="zh-CN" altLang="en-US" sz="2000" dirty="0">
              <a:solidFill>
                <a:schemeClr val="tx1"/>
              </a:solidFill>
              <a:latin typeface="Arial" charset="0"/>
              <a:ea typeface="宋体" pitchFamily="2" charset="-122"/>
            </a:endParaRPr>
          </a:p>
        </p:txBody>
      </p:sp>
      <p:sp>
        <p:nvSpPr>
          <p:cNvPr id="8" name="圆角矩形 7">
            <a:extLst>
              <a:ext uri="{FF2B5EF4-FFF2-40B4-BE49-F238E27FC236}">
                <a16:creationId xmlns:a16="http://schemas.microsoft.com/office/drawing/2014/main" id="{C8EE10DF-DBDF-4E01-9BB8-601E976CBC93}"/>
              </a:ext>
            </a:extLst>
          </p:cNvPr>
          <p:cNvSpPr/>
          <p:nvPr/>
        </p:nvSpPr>
        <p:spPr bwMode="auto">
          <a:xfrm>
            <a:off x="725214" y="3286114"/>
            <a:ext cx="1271752" cy="704408"/>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algn="ctr" defTabSz="914400" fontAlgn="base" hangingPunct="1">
              <a:spcBef>
                <a:spcPct val="0"/>
              </a:spcBef>
              <a:spcAft>
                <a:spcPct val="0"/>
              </a:spcAft>
            </a:pPr>
            <a:r>
              <a:rPr lang="en-US" altLang="zh-CN" sz="2000" dirty="0" err="1">
                <a:solidFill>
                  <a:schemeClr val="tx1"/>
                </a:solidFill>
                <a:latin typeface="Arial" charset="0"/>
                <a:ea typeface="宋体" pitchFamily="2" charset="-122"/>
              </a:rPr>
              <a:t>usercenter</a:t>
            </a:r>
            <a:endParaRPr lang="zh-CN" altLang="en-US" sz="2000" dirty="0">
              <a:solidFill>
                <a:schemeClr val="tx1"/>
              </a:solidFill>
              <a:latin typeface="Arial" charset="0"/>
              <a:ea typeface="宋体" pitchFamily="2" charset="-122"/>
            </a:endParaRPr>
          </a:p>
        </p:txBody>
      </p:sp>
      <p:sp>
        <p:nvSpPr>
          <p:cNvPr id="9" name="椭圆 8">
            <a:extLst>
              <a:ext uri="{FF2B5EF4-FFF2-40B4-BE49-F238E27FC236}">
                <a16:creationId xmlns:a16="http://schemas.microsoft.com/office/drawing/2014/main" id="{8D630BF5-E278-49D8-ADB7-ABD190B4A7FF}"/>
              </a:ext>
            </a:extLst>
          </p:cNvPr>
          <p:cNvSpPr/>
          <p:nvPr/>
        </p:nvSpPr>
        <p:spPr bwMode="auto">
          <a:xfrm>
            <a:off x="2446987" y="1897900"/>
            <a:ext cx="2033432" cy="113596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algn="ctr" defTabSz="914400" fontAlgn="base" hangingPunct="1">
              <a:spcBef>
                <a:spcPct val="0"/>
              </a:spcBef>
              <a:spcAft>
                <a:spcPct val="0"/>
              </a:spcAft>
            </a:pPr>
            <a:r>
              <a:rPr lang="en" altLang="zh-CN" sz="2000" dirty="0">
                <a:solidFill>
                  <a:schemeClr val="tx1"/>
                </a:solidFill>
                <a:latin typeface="Arial" charset="0"/>
                <a:ea typeface="宋体" pitchFamily="2" charset="-122"/>
              </a:rPr>
              <a:t>FeedProxyProcess</a:t>
            </a:r>
          </a:p>
          <a:p>
            <a:pPr algn="ctr" defTabSz="914400" fontAlgn="base" hangingPunct="1">
              <a:spcBef>
                <a:spcPct val="0"/>
              </a:spcBef>
              <a:spcAft>
                <a:spcPct val="0"/>
              </a:spcAft>
            </a:pPr>
            <a:r>
              <a:rPr lang="en" altLang="zh-CN" sz="2000" dirty="0">
                <a:solidFill>
                  <a:schemeClr val="tx1"/>
                </a:solidFill>
                <a:latin typeface="Arial" charset="0"/>
                <a:ea typeface="宋体" pitchFamily="2" charset="-122"/>
              </a:rPr>
              <a:t>Module</a:t>
            </a:r>
            <a:endParaRPr lang="zh-CN" altLang="en-US" sz="2000" dirty="0">
              <a:solidFill>
                <a:schemeClr val="tx1"/>
              </a:solidFill>
              <a:latin typeface="Arial" charset="0"/>
              <a:ea typeface="宋体" pitchFamily="2" charset="-122"/>
            </a:endParaRPr>
          </a:p>
        </p:txBody>
      </p:sp>
      <p:sp>
        <p:nvSpPr>
          <p:cNvPr id="10" name="圆角矩形 10">
            <a:extLst>
              <a:ext uri="{FF2B5EF4-FFF2-40B4-BE49-F238E27FC236}">
                <a16:creationId xmlns:a16="http://schemas.microsoft.com/office/drawing/2014/main" id="{E41D2223-7A3E-4A3B-B3D6-240496731204}"/>
              </a:ext>
            </a:extLst>
          </p:cNvPr>
          <p:cNvSpPr/>
          <p:nvPr/>
        </p:nvSpPr>
        <p:spPr bwMode="auto">
          <a:xfrm>
            <a:off x="4740769" y="2239910"/>
            <a:ext cx="2132997" cy="451945"/>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algn="ctr" defTabSz="914400" fontAlgn="base" hangingPunct="1">
              <a:spcBef>
                <a:spcPct val="0"/>
              </a:spcBef>
              <a:spcAft>
                <a:spcPct val="0"/>
              </a:spcAft>
            </a:pPr>
            <a:r>
              <a:rPr lang="en-US" altLang="zh-CN" sz="2000" dirty="0" err="1">
                <a:solidFill>
                  <a:schemeClr val="tx1"/>
                </a:solidFill>
                <a:latin typeface="Arial" charset="0"/>
                <a:ea typeface="宋体" pitchFamily="2" charset="-122"/>
              </a:rPr>
              <a:t>feedproxy</a:t>
            </a:r>
            <a:r>
              <a:rPr lang="zh-CN" altLang="en-US" sz="2000" dirty="0">
                <a:solidFill>
                  <a:schemeClr val="tx1"/>
                </a:solidFill>
                <a:latin typeface="Arial" charset="0"/>
                <a:ea typeface="宋体" pitchFamily="2" charset="-122"/>
              </a:rPr>
              <a:t>请求</a:t>
            </a:r>
          </a:p>
        </p:txBody>
      </p:sp>
      <p:sp>
        <p:nvSpPr>
          <p:cNvPr id="12" name="矩形 11">
            <a:extLst>
              <a:ext uri="{FF2B5EF4-FFF2-40B4-BE49-F238E27FC236}">
                <a16:creationId xmlns:a16="http://schemas.microsoft.com/office/drawing/2014/main" id="{EB20B716-3798-4FA9-9BEE-C13AA5A5A20D}"/>
              </a:ext>
            </a:extLst>
          </p:cNvPr>
          <p:cNvSpPr/>
          <p:nvPr/>
        </p:nvSpPr>
        <p:spPr bwMode="auto">
          <a:xfrm>
            <a:off x="7134117" y="857310"/>
            <a:ext cx="1145788" cy="40450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r>
              <a:rPr lang="en-US" altLang="zh-CN" dirty="0" err="1">
                <a:ea typeface="宋体" pitchFamily="2" charset="-122"/>
              </a:rPr>
              <a:t>upin</a:t>
            </a:r>
            <a:endParaRPr lang="en" altLang="zh-CN" dirty="0"/>
          </a:p>
        </p:txBody>
      </p:sp>
      <p:sp>
        <p:nvSpPr>
          <p:cNvPr id="13" name="矩形 12">
            <a:extLst>
              <a:ext uri="{FF2B5EF4-FFF2-40B4-BE49-F238E27FC236}">
                <a16:creationId xmlns:a16="http://schemas.microsoft.com/office/drawing/2014/main" id="{C5B17E04-BF91-4C77-B3D1-3BFB04822736}"/>
              </a:ext>
            </a:extLst>
          </p:cNvPr>
          <p:cNvSpPr/>
          <p:nvPr/>
        </p:nvSpPr>
        <p:spPr bwMode="auto">
          <a:xfrm>
            <a:off x="7134117" y="1520888"/>
            <a:ext cx="1145788" cy="40450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r>
              <a:rPr lang="zh-CN" altLang="en-US" dirty="0">
                <a:ea typeface="宋体" pitchFamily="2" charset="-122"/>
              </a:rPr>
              <a:t>频控</a:t>
            </a:r>
            <a:endParaRPr lang="en" altLang="zh-CN" dirty="0"/>
          </a:p>
        </p:txBody>
      </p:sp>
      <p:sp>
        <p:nvSpPr>
          <p:cNvPr id="14" name="矩形 13">
            <a:extLst>
              <a:ext uri="{FF2B5EF4-FFF2-40B4-BE49-F238E27FC236}">
                <a16:creationId xmlns:a16="http://schemas.microsoft.com/office/drawing/2014/main" id="{3790D16C-AA25-4A70-9711-23D14C4AF52C}"/>
              </a:ext>
            </a:extLst>
          </p:cNvPr>
          <p:cNvSpPr/>
          <p:nvPr/>
        </p:nvSpPr>
        <p:spPr bwMode="auto">
          <a:xfrm>
            <a:off x="7134117" y="2201147"/>
            <a:ext cx="1145788" cy="40450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r>
              <a:rPr lang="en-US" altLang="zh-CN" dirty="0" err="1">
                <a:ea typeface="宋体" pitchFamily="2" charset="-122"/>
              </a:rPr>
              <a:t>bs</a:t>
            </a:r>
            <a:endParaRPr lang="en" altLang="zh-CN" dirty="0"/>
          </a:p>
        </p:txBody>
      </p:sp>
      <p:sp>
        <p:nvSpPr>
          <p:cNvPr id="15" name="矩形 14">
            <a:extLst>
              <a:ext uri="{FF2B5EF4-FFF2-40B4-BE49-F238E27FC236}">
                <a16:creationId xmlns:a16="http://schemas.microsoft.com/office/drawing/2014/main" id="{B1683FE2-ACDD-43A2-8729-1D55F11C0F02}"/>
              </a:ext>
            </a:extLst>
          </p:cNvPr>
          <p:cNvSpPr/>
          <p:nvPr/>
        </p:nvSpPr>
        <p:spPr bwMode="auto">
          <a:xfrm>
            <a:off x="7134117" y="2868702"/>
            <a:ext cx="1145788" cy="40450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r>
              <a:rPr lang="en" altLang="zh-CN" dirty="0" err="1"/>
              <a:t>pamixer</a:t>
            </a:r>
            <a:endParaRPr lang="en" altLang="zh-CN" dirty="0"/>
          </a:p>
        </p:txBody>
      </p:sp>
      <p:sp>
        <p:nvSpPr>
          <p:cNvPr id="16" name="矩形 15">
            <a:extLst>
              <a:ext uri="{FF2B5EF4-FFF2-40B4-BE49-F238E27FC236}">
                <a16:creationId xmlns:a16="http://schemas.microsoft.com/office/drawing/2014/main" id="{10A2DA77-CC86-4C53-85EA-A3CC24BCA8F2}"/>
              </a:ext>
            </a:extLst>
          </p:cNvPr>
          <p:cNvSpPr/>
          <p:nvPr/>
        </p:nvSpPr>
        <p:spPr bwMode="auto">
          <a:xfrm>
            <a:off x="7134117" y="3536257"/>
            <a:ext cx="1145788" cy="40450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r>
              <a:rPr lang="en" altLang="zh-CN" dirty="0"/>
              <a:t>GD</a:t>
            </a:r>
          </a:p>
        </p:txBody>
      </p:sp>
      <p:sp>
        <p:nvSpPr>
          <p:cNvPr id="17" name="矩形 16">
            <a:extLst>
              <a:ext uri="{FF2B5EF4-FFF2-40B4-BE49-F238E27FC236}">
                <a16:creationId xmlns:a16="http://schemas.microsoft.com/office/drawing/2014/main" id="{21A99881-FD56-4706-B170-3CA9F2D2CC1C}"/>
              </a:ext>
            </a:extLst>
          </p:cNvPr>
          <p:cNvSpPr/>
          <p:nvPr/>
        </p:nvSpPr>
        <p:spPr bwMode="auto">
          <a:xfrm>
            <a:off x="7134116" y="4206148"/>
            <a:ext cx="1221607" cy="727949"/>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r>
              <a:rPr lang="en" altLang="zh-CN" dirty="0"/>
              <a:t>budget-server</a:t>
            </a:r>
          </a:p>
        </p:txBody>
      </p:sp>
      <p:cxnSp>
        <p:nvCxnSpPr>
          <p:cNvPr id="18" name="直线箭头连接符 18">
            <a:extLst>
              <a:ext uri="{FF2B5EF4-FFF2-40B4-BE49-F238E27FC236}">
                <a16:creationId xmlns:a16="http://schemas.microsoft.com/office/drawing/2014/main" id="{75E33273-4ED5-4498-87E8-21D8836D3C4E}"/>
              </a:ext>
            </a:extLst>
          </p:cNvPr>
          <p:cNvCxnSpPr>
            <a:cxnSpLocks/>
            <a:stCxn id="5" idx="3"/>
            <a:endCxn id="9" idx="2"/>
          </p:cNvCxnSpPr>
          <p:nvPr/>
        </p:nvCxnSpPr>
        <p:spPr bwMode="auto">
          <a:xfrm>
            <a:off x="1996966" y="1389212"/>
            <a:ext cx="450021" cy="107667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线箭头连接符 20">
            <a:extLst>
              <a:ext uri="{FF2B5EF4-FFF2-40B4-BE49-F238E27FC236}">
                <a16:creationId xmlns:a16="http://schemas.microsoft.com/office/drawing/2014/main" id="{8BA8E940-506B-449B-B1FB-24FE66D42BCF}"/>
              </a:ext>
            </a:extLst>
          </p:cNvPr>
          <p:cNvCxnSpPr>
            <a:cxnSpLocks/>
            <a:stCxn id="6" idx="3"/>
            <a:endCxn id="9" idx="2"/>
          </p:cNvCxnSpPr>
          <p:nvPr/>
        </p:nvCxnSpPr>
        <p:spPr bwMode="auto">
          <a:xfrm>
            <a:off x="1986456" y="2093405"/>
            <a:ext cx="460531" cy="3724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线箭头连接符 22">
            <a:extLst>
              <a:ext uri="{FF2B5EF4-FFF2-40B4-BE49-F238E27FC236}">
                <a16:creationId xmlns:a16="http://schemas.microsoft.com/office/drawing/2014/main" id="{E43828F4-5705-48EB-B24C-5B45A20C41A1}"/>
              </a:ext>
            </a:extLst>
          </p:cNvPr>
          <p:cNvCxnSpPr>
            <a:cxnSpLocks/>
            <a:stCxn id="7" idx="3"/>
            <a:endCxn id="9" idx="2"/>
          </p:cNvCxnSpPr>
          <p:nvPr/>
        </p:nvCxnSpPr>
        <p:spPr bwMode="auto">
          <a:xfrm flipV="1">
            <a:off x="1996966" y="2465883"/>
            <a:ext cx="450021" cy="3420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线箭头连接符 24">
            <a:extLst>
              <a:ext uri="{FF2B5EF4-FFF2-40B4-BE49-F238E27FC236}">
                <a16:creationId xmlns:a16="http://schemas.microsoft.com/office/drawing/2014/main" id="{CCE010AB-F9F8-40DE-9705-70B0C11EE37C}"/>
              </a:ext>
            </a:extLst>
          </p:cNvPr>
          <p:cNvCxnSpPr>
            <a:cxnSpLocks/>
            <a:stCxn id="8" idx="3"/>
            <a:endCxn id="9" idx="2"/>
          </p:cNvCxnSpPr>
          <p:nvPr/>
        </p:nvCxnSpPr>
        <p:spPr bwMode="auto">
          <a:xfrm flipV="1">
            <a:off x="1996966" y="2465883"/>
            <a:ext cx="450021" cy="11724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直线箭头连接符 26">
            <a:extLst>
              <a:ext uri="{FF2B5EF4-FFF2-40B4-BE49-F238E27FC236}">
                <a16:creationId xmlns:a16="http://schemas.microsoft.com/office/drawing/2014/main" id="{63FAB827-CB86-41CE-A338-6DD5952FD94D}"/>
              </a:ext>
            </a:extLst>
          </p:cNvPr>
          <p:cNvCxnSpPr>
            <a:cxnSpLocks/>
            <a:stCxn id="9" idx="6"/>
            <a:endCxn id="10" idx="1"/>
          </p:cNvCxnSpPr>
          <p:nvPr/>
        </p:nvCxnSpPr>
        <p:spPr bwMode="auto">
          <a:xfrm>
            <a:off x="4480419" y="2465883"/>
            <a:ext cx="26035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线箭头连接符 28">
            <a:extLst>
              <a:ext uri="{FF2B5EF4-FFF2-40B4-BE49-F238E27FC236}">
                <a16:creationId xmlns:a16="http://schemas.microsoft.com/office/drawing/2014/main" id="{358D9F23-AAF5-4283-8B4B-76222E4E5AC3}"/>
              </a:ext>
            </a:extLst>
          </p:cNvPr>
          <p:cNvCxnSpPr>
            <a:stCxn id="12" idx="1"/>
            <a:endCxn id="10" idx="3"/>
          </p:cNvCxnSpPr>
          <p:nvPr/>
        </p:nvCxnSpPr>
        <p:spPr bwMode="auto">
          <a:xfrm flipH="1">
            <a:off x="6873766" y="1059561"/>
            <a:ext cx="260351" cy="14063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线箭头连接符 30">
            <a:extLst>
              <a:ext uri="{FF2B5EF4-FFF2-40B4-BE49-F238E27FC236}">
                <a16:creationId xmlns:a16="http://schemas.microsoft.com/office/drawing/2014/main" id="{F49C1DE6-2C8F-4E45-9FEE-36609C68BDDD}"/>
              </a:ext>
            </a:extLst>
          </p:cNvPr>
          <p:cNvCxnSpPr>
            <a:stCxn id="13" idx="1"/>
            <a:endCxn id="10" idx="3"/>
          </p:cNvCxnSpPr>
          <p:nvPr/>
        </p:nvCxnSpPr>
        <p:spPr bwMode="auto">
          <a:xfrm flipH="1">
            <a:off x="6873766" y="1723139"/>
            <a:ext cx="260351" cy="7427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直线箭头连接符 32">
            <a:extLst>
              <a:ext uri="{FF2B5EF4-FFF2-40B4-BE49-F238E27FC236}">
                <a16:creationId xmlns:a16="http://schemas.microsoft.com/office/drawing/2014/main" id="{A3BC9DB3-445B-41A9-B632-74FD57A6B65D}"/>
              </a:ext>
            </a:extLst>
          </p:cNvPr>
          <p:cNvCxnSpPr>
            <a:stCxn id="14" idx="1"/>
            <a:endCxn id="10" idx="3"/>
          </p:cNvCxnSpPr>
          <p:nvPr/>
        </p:nvCxnSpPr>
        <p:spPr bwMode="auto">
          <a:xfrm flipH="1">
            <a:off x="6873766" y="2403398"/>
            <a:ext cx="260351" cy="6248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直线箭头连接符 34">
            <a:extLst>
              <a:ext uri="{FF2B5EF4-FFF2-40B4-BE49-F238E27FC236}">
                <a16:creationId xmlns:a16="http://schemas.microsoft.com/office/drawing/2014/main" id="{0E409AD2-71CE-4F66-9D3C-EF6B3DCE7AE9}"/>
              </a:ext>
            </a:extLst>
          </p:cNvPr>
          <p:cNvCxnSpPr>
            <a:stCxn id="15" idx="1"/>
            <a:endCxn id="10" idx="3"/>
          </p:cNvCxnSpPr>
          <p:nvPr/>
        </p:nvCxnSpPr>
        <p:spPr bwMode="auto">
          <a:xfrm flipH="1" flipV="1">
            <a:off x="6873766" y="2465883"/>
            <a:ext cx="260351" cy="6050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直线箭头连接符 36">
            <a:extLst>
              <a:ext uri="{FF2B5EF4-FFF2-40B4-BE49-F238E27FC236}">
                <a16:creationId xmlns:a16="http://schemas.microsoft.com/office/drawing/2014/main" id="{754F0A78-A826-498D-950F-F0AFA318C8BB}"/>
              </a:ext>
            </a:extLst>
          </p:cNvPr>
          <p:cNvCxnSpPr>
            <a:stCxn id="16" idx="1"/>
          </p:cNvCxnSpPr>
          <p:nvPr/>
        </p:nvCxnSpPr>
        <p:spPr bwMode="auto">
          <a:xfrm flipH="1" flipV="1">
            <a:off x="6873766" y="2473178"/>
            <a:ext cx="260351" cy="12653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线箭头连接符 38">
            <a:extLst>
              <a:ext uri="{FF2B5EF4-FFF2-40B4-BE49-F238E27FC236}">
                <a16:creationId xmlns:a16="http://schemas.microsoft.com/office/drawing/2014/main" id="{3460A285-3650-49AA-8449-D2E1CF078BC5}"/>
              </a:ext>
            </a:extLst>
          </p:cNvPr>
          <p:cNvCxnSpPr>
            <a:cxnSpLocks/>
            <a:stCxn id="17" idx="1"/>
            <a:endCxn id="10" idx="3"/>
          </p:cNvCxnSpPr>
          <p:nvPr/>
        </p:nvCxnSpPr>
        <p:spPr bwMode="auto">
          <a:xfrm flipH="1" flipV="1">
            <a:off x="6873766" y="2465883"/>
            <a:ext cx="260350" cy="21042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矩形 36">
            <a:extLst>
              <a:ext uri="{FF2B5EF4-FFF2-40B4-BE49-F238E27FC236}">
                <a16:creationId xmlns:a16="http://schemas.microsoft.com/office/drawing/2014/main" id="{39385C63-9AE7-4FBB-872E-33DD9437222F}"/>
              </a:ext>
            </a:extLst>
          </p:cNvPr>
          <p:cNvSpPr/>
          <p:nvPr/>
        </p:nvSpPr>
        <p:spPr>
          <a:xfrm>
            <a:off x="544881" y="4089825"/>
            <a:ext cx="5837643" cy="874407"/>
          </a:xfrm>
          <a:prstGeom prst="rect">
            <a:avLst/>
          </a:prstGeom>
        </p:spPr>
        <p:txBody>
          <a:bodyPr wrap="square">
            <a:spAutoFit/>
          </a:bodyPr>
          <a:lstStyle/>
          <a:p>
            <a:pPr>
              <a:lnSpc>
                <a:spcPct val="150000"/>
              </a:lnSpc>
            </a:pPr>
            <a:r>
              <a:rPr lang="zh-CN" altLang="en-US" dirty="0">
                <a:solidFill>
                  <a:srgbClr val="0070C0"/>
                </a:solidFill>
                <a:latin typeface="微软雅黑" panose="020B0503020204020204" pitchFamily="34" charset="-122"/>
                <a:ea typeface="微软雅黑" panose="020B0503020204020204" pitchFamily="34" charset="-122"/>
              </a:rPr>
              <a:t>广告召回</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kumimoji="1" lang="zh-CN" altLang="en-US" dirty="0">
                <a:latin typeface="Microsoft YaHei" panose="020B0503020204020204" pitchFamily="34" charset="-122"/>
                <a:ea typeface="Microsoft YaHei" panose="020B0503020204020204" pitchFamily="34" charset="-122"/>
              </a:rPr>
              <a:t> </a:t>
            </a:r>
            <a:r>
              <a:rPr kumimoji="1" lang="en-US" altLang="zh-CN" dirty="0" err="1">
                <a:latin typeface="Kaiti SC" panose="02010600040101010101" pitchFamily="2" charset="-122"/>
                <a:ea typeface="Kaiti SC" panose="02010600040101010101" pitchFamily="2" charset="-122"/>
              </a:rPr>
              <a:t>feedas</a:t>
            </a:r>
            <a:r>
              <a:rPr kumimoji="1" lang="zh-CN" altLang="en-US" dirty="0">
                <a:latin typeface="Kaiti SC" panose="02010600040101010101" pitchFamily="2" charset="-122"/>
                <a:ea typeface="Kaiti SC" panose="02010600040101010101" pitchFamily="2" charset="-122"/>
              </a:rPr>
              <a:t>通过</a:t>
            </a:r>
            <a:r>
              <a:rPr kumimoji="1" lang="en-US" altLang="zh-CN" dirty="0" err="1">
                <a:latin typeface="Kaiti SC" panose="02010600040101010101" pitchFamily="2" charset="-122"/>
                <a:ea typeface="Kaiti SC" panose="02010600040101010101" pitchFamily="2" charset="-122"/>
              </a:rPr>
              <a:t>feedproxy</a:t>
            </a:r>
            <a:r>
              <a:rPr kumimoji="1" lang="zh-CN" altLang="en-US" dirty="0">
                <a:latin typeface="Kaiti SC" panose="02010600040101010101" pitchFamily="2" charset="-122"/>
                <a:ea typeface="Kaiti SC" panose="02010600040101010101" pitchFamily="2" charset="-122"/>
              </a:rPr>
              <a:t>向</a:t>
            </a:r>
            <a:r>
              <a:rPr kumimoji="1" lang="en-US" altLang="zh-CN" dirty="0">
                <a:latin typeface="Kaiti SC" panose="02010600040101010101" pitchFamily="2" charset="-122"/>
                <a:ea typeface="Kaiti SC" panose="02010600040101010101" pitchFamily="2" charset="-122"/>
              </a:rPr>
              <a:t>bs</a:t>
            </a:r>
            <a:r>
              <a:rPr kumimoji="1" lang="zh-CN" altLang="en-US" dirty="0">
                <a:latin typeface="Kaiti SC" panose="02010600040101010101" pitchFamily="2" charset="-122"/>
                <a:ea typeface="Kaiti SC" panose="02010600040101010101" pitchFamily="2" charset="-122"/>
              </a:rPr>
              <a:t>、闪投、</a:t>
            </a:r>
            <a:r>
              <a:rPr kumimoji="1" lang="en-US" altLang="zh-CN" dirty="0">
                <a:latin typeface="Kaiti SC" panose="02010600040101010101" pitchFamily="2" charset="-122"/>
                <a:ea typeface="Kaiti SC" panose="02010600040101010101" pitchFamily="2" charset="-122"/>
              </a:rPr>
              <a:t>GD</a:t>
            </a:r>
            <a:r>
              <a:rPr kumimoji="1" lang="zh-CN" altLang="en-US" dirty="0">
                <a:latin typeface="Kaiti SC" panose="02010600040101010101" pitchFamily="2" charset="-122"/>
                <a:ea typeface="Kaiti SC" panose="02010600040101010101" pitchFamily="2" charset="-122"/>
              </a:rPr>
              <a:t>请求广告。</a:t>
            </a:r>
            <a:endParaRPr kumimoji="1" lang="en-US" altLang="zh-CN"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306270249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FeedProxyProcessModule</a:t>
            </a:r>
            <a:r>
              <a:rPr lang="en-US" altLang="zh-CN" sz="2000" dirty="0">
                <a:latin typeface="微软雅黑" panose="020B0503020204020204" pitchFamily="34" charset="-122"/>
                <a:ea typeface="微软雅黑" panose="020B0503020204020204" pitchFamily="34" charset="-122"/>
              </a:rPr>
              <a:t>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lang="en-US" altLang="zh-CN" dirty="0"/>
          </a:p>
          <a:p>
            <a:pPr>
              <a:lnSpc>
                <a:spcPct val="150000"/>
              </a:lnSpc>
            </a:pPr>
            <a:r>
              <a:rPr lang="en-US" altLang="zh-CN" sz="1600" dirty="0" err="1">
                <a:latin typeface="微软雅黑" panose="020B0503020204020204" pitchFamily="34" charset="-122"/>
                <a:ea typeface="微软雅黑" panose="020B0503020204020204" pitchFamily="34" charset="-122"/>
              </a:rPr>
              <a:t>handle_response</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parse_feedproxy_response</a:t>
            </a:r>
            <a:r>
              <a:rPr lang="zh-CN" altLang="en-US" sz="1600" dirty="0">
                <a:latin typeface="微软雅黑" panose="020B0503020204020204" pitchFamily="34" charset="-122"/>
                <a:ea typeface="微软雅黑" panose="020B0503020204020204" pitchFamily="34" charset="-122"/>
              </a:rPr>
              <a:t>：解析</a:t>
            </a:r>
            <a:r>
              <a:rPr lang="en-US" altLang="zh-CN" sz="1600" dirty="0">
                <a:latin typeface="微软雅黑" panose="020B0503020204020204" pitchFamily="34" charset="-122"/>
                <a:ea typeface="微软雅黑" panose="020B0503020204020204" pitchFamily="34" charset="-122"/>
              </a:rPr>
              <a:t>response</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td</a:t>
            </a:r>
            <a:r>
              <a:rPr lang="zh-CN" altLang="en-US" sz="1600" dirty="0">
                <a:latin typeface="微软雅黑" panose="020B0503020204020204" pitchFamily="34" charset="-122"/>
                <a:ea typeface="微软雅黑" panose="020B0503020204020204" pitchFamily="34" charset="-122"/>
              </a:rPr>
              <a:t>中</a:t>
            </a:r>
          </a:p>
          <a:p>
            <a:pPr marL="285750" lvl="1"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feedproxy</a:t>
            </a:r>
            <a:r>
              <a:rPr lang="zh-CN" altLang="en-US" sz="1600" dirty="0">
                <a:latin typeface="微软雅黑" panose="020B0503020204020204" pitchFamily="34" charset="-122"/>
                <a:ea typeface="微软雅黑" panose="020B0503020204020204" pitchFamily="34" charset="-122"/>
              </a:rPr>
              <a:t>返回广告队列</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遍历每个广告，向每个</a:t>
            </a:r>
            <a:r>
              <a:rPr lang="en-US" altLang="zh-CN" sz="1600" dirty="0">
                <a:latin typeface="微软雅黑" panose="020B0503020204020204" pitchFamily="34" charset="-122"/>
                <a:ea typeface="微软雅黑" panose="020B0503020204020204" pitchFamily="34" charset="-122"/>
              </a:rPr>
              <a:t>adv</a:t>
            </a:r>
            <a:r>
              <a:rPr lang="zh-CN" altLang="en-US" sz="1600" dirty="0">
                <a:latin typeface="微软雅黑" panose="020B0503020204020204" pitchFamily="34" charset="-122"/>
                <a:ea typeface="微软雅黑" panose="020B0503020204020204" pitchFamily="34" charset="-122"/>
              </a:rPr>
              <a:t>中填入以下信息：分时投放信息、</a:t>
            </a:r>
            <a:r>
              <a:rPr lang="en-US" altLang="zh-CN" sz="1600" dirty="0">
                <a:latin typeface="微软雅黑" panose="020B0503020204020204" pitchFamily="34" charset="-122"/>
                <a:ea typeface="微软雅黑" panose="020B0503020204020204" pitchFamily="34" charset="-122"/>
              </a:rPr>
              <a:t>budget</a:t>
            </a:r>
            <a:r>
              <a:rPr lang="zh-CN" altLang="en-US" sz="1600" dirty="0">
                <a:latin typeface="微软雅黑" panose="020B0503020204020204" pitchFamily="34" charset="-122"/>
                <a:ea typeface="微软雅黑" panose="020B0503020204020204" pitchFamily="34" charset="-122"/>
              </a:rPr>
              <a:t>信息、作弊信息等很多信息</a:t>
            </a:r>
            <a:r>
              <a:rPr lang="en-US" altLang="zh-CN" sz="1600" dirty="0">
                <a:latin typeface="微软雅黑" panose="020B0503020204020204" pitchFamily="34" charset="-122"/>
                <a:ea typeface="微软雅黑" panose="020B0503020204020204" pitchFamily="34" charset="-122"/>
              </a:rPr>
              <a:t>……</a:t>
            </a:r>
          </a:p>
          <a:p>
            <a:pPr marL="285750" lvl="1"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最终，广告被送入相应队列：</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如果是前卡广告： </a:t>
            </a:r>
            <a:r>
              <a:rPr lang="en-US" altLang="zh-CN" sz="1600" dirty="0">
                <a:latin typeface="微软雅黑" panose="020B0503020204020204" pitchFamily="34" charset="-122"/>
                <a:ea typeface="微软雅黑" panose="020B0503020204020204" pitchFamily="34" charset="-122"/>
              </a:rPr>
              <a:t>adv</a:t>
            </a:r>
            <a:r>
              <a:rPr lang="zh-CN" altLang="en-US" sz="1600" dirty="0">
                <a:latin typeface="微软雅黑" panose="020B0503020204020204" pitchFamily="34" charset="-122"/>
                <a:ea typeface="微软雅黑" panose="020B0503020204020204" pitchFamily="34" charset="-122"/>
              </a:rPr>
              <a:t>加入</a:t>
            </a:r>
            <a:r>
              <a:rPr lang="en-US" altLang="zh-CN" sz="1600" dirty="0" err="1">
                <a:latin typeface="微软雅黑" panose="020B0503020204020204" pitchFamily="34" charset="-122"/>
                <a:ea typeface="微软雅黑" panose="020B0503020204020204" pitchFamily="34" charset="-122"/>
              </a:rPr>
              <a:t>td.original_qianka_advlist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如果是</a:t>
            </a:r>
            <a:r>
              <a:rPr lang="en-US" altLang="zh-CN" sz="1600" dirty="0">
                <a:latin typeface="微软雅黑" panose="020B0503020204020204" pitchFamily="34" charset="-122"/>
                <a:ea typeface="微软雅黑" panose="020B0503020204020204" pitchFamily="34" charset="-122"/>
              </a:rPr>
              <a:t>GD</a:t>
            </a:r>
            <a:r>
              <a:rPr lang="zh-CN" altLang="en-US" sz="1600" dirty="0">
                <a:latin typeface="微软雅黑" panose="020B0503020204020204" pitchFamily="34" charset="-122"/>
                <a:ea typeface="微软雅黑" panose="020B0503020204020204" pitchFamily="34" charset="-122"/>
              </a:rPr>
              <a:t>广告：</a:t>
            </a:r>
            <a:r>
              <a:rPr lang="en-US" altLang="zh-CN" sz="1600" dirty="0">
                <a:latin typeface="微软雅黑" panose="020B0503020204020204" pitchFamily="34" charset="-122"/>
                <a:ea typeface="微软雅黑" panose="020B0503020204020204" pitchFamily="34" charset="-122"/>
              </a:rPr>
              <a:t>adv</a:t>
            </a:r>
            <a:r>
              <a:rPr lang="zh-CN" altLang="en-US" sz="1600" dirty="0">
                <a:latin typeface="微软雅黑" panose="020B0503020204020204" pitchFamily="34" charset="-122"/>
                <a:ea typeface="微软雅黑" panose="020B0503020204020204" pitchFamily="34" charset="-122"/>
              </a:rPr>
              <a:t>加入</a:t>
            </a:r>
            <a:r>
              <a:rPr lang="en-US" altLang="zh-CN" sz="1600" dirty="0" err="1">
                <a:latin typeface="微软雅黑" panose="020B0503020204020204" pitchFamily="34" charset="-122"/>
                <a:ea typeface="微软雅黑" panose="020B0503020204020204" pitchFamily="34" charset="-122"/>
              </a:rPr>
              <a:t>td.original_gd_advlist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如果是非</a:t>
            </a:r>
            <a:r>
              <a:rPr lang="en-US" altLang="zh-CN" sz="1600" dirty="0">
                <a:latin typeface="微软雅黑" panose="020B0503020204020204" pitchFamily="34" charset="-122"/>
                <a:ea typeface="微软雅黑" panose="020B0503020204020204" pitchFamily="34" charset="-122"/>
              </a:rPr>
              <a:t>GD</a:t>
            </a:r>
            <a:r>
              <a:rPr lang="zh-CN" altLang="en-US" sz="1600" dirty="0">
                <a:latin typeface="微软雅黑" panose="020B0503020204020204" pitchFamily="34" charset="-122"/>
                <a:ea typeface="微软雅黑" panose="020B0503020204020204" pitchFamily="34" charset="-122"/>
              </a:rPr>
              <a:t>广告：</a:t>
            </a:r>
            <a:r>
              <a:rPr lang="en-US" altLang="zh-CN" sz="1600" dirty="0">
                <a:latin typeface="微软雅黑" panose="020B0503020204020204" pitchFamily="34" charset="-122"/>
                <a:ea typeface="微软雅黑" panose="020B0503020204020204" pitchFamily="34" charset="-122"/>
              </a:rPr>
              <a:t>adv</a:t>
            </a:r>
            <a:r>
              <a:rPr lang="zh-CN" altLang="en-US" sz="1600" dirty="0">
                <a:latin typeface="微软雅黑" panose="020B0503020204020204" pitchFamily="34" charset="-122"/>
                <a:ea typeface="微软雅黑" panose="020B0503020204020204" pitchFamily="34" charset="-122"/>
              </a:rPr>
              <a:t>加入</a:t>
            </a:r>
            <a:r>
              <a:rPr lang="en-US" altLang="zh-CN" sz="1600" dirty="0" err="1">
                <a:latin typeface="微软雅黑" panose="020B0503020204020204" pitchFamily="34" charset="-122"/>
                <a:ea typeface="微软雅黑" panose="020B0503020204020204" pitchFamily="34" charset="-122"/>
              </a:rPr>
              <a:t>td.original_advlist</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基础检索</a:t>
            </a:r>
            <a:endParaRPr lang="en-US" altLang="zh-CN" dirty="0"/>
          </a:p>
        </p:txBody>
      </p:sp>
    </p:spTree>
    <p:extLst>
      <p:ext uri="{BB962C8B-B14F-4D97-AF65-F5344CB8AC3E}">
        <p14:creationId xmlns:p14="http://schemas.microsoft.com/office/powerpoint/2010/main" val="264994532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45858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a:latin typeface="微软雅黑" panose="020B0503020204020204" pitchFamily="34" charset="-122"/>
                <a:ea typeface="微软雅黑" panose="020B0503020204020204" pitchFamily="34" charset="-122"/>
              </a:rPr>
              <a:t>AdrestProcessModule  </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200000"/>
              </a:lnSpc>
            </a:pPr>
            <a:r>
              <a:rPr lang="zh-CN" altLang="en-US" dirty="0"/>
              <a:t>获取广告物料，程序化创意处理。</a:t>
            </a:r>
            <a:endParaRPr lang="en-US" altLang="zh-CN" dirty="0"/>
          </a:p>
          <a:p>
            <a:pPr>
              <a:lnSpc>
                <a:spcPct val="150000"/>
              </a:lnSpc>
            </a:pPr>
            <a:r>
              <a:rPr lang="en-US" altLang="zh-CN" sz="1600" dirty="0" err="1">
                <a:latin typeface="微软雅黑" panose="020B0503020204020204" pitchFamily="34" charset="-122"/>
                <a:ea typeface="微软雅黑" panose="020B0503020204020204" pitchFamily="34" charset="-122"/>
              </a:rPr>
              <a:t>prepare_request</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make_adrest_request</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遍历</a:t>
            </a:r>
            <a:r>
              <a:rPr lang="en-US" altLang="zh-CN" sz="1600" dirty="0" err="1">
                <a:latin typeface="微软雅黑" panose="020B0503020204020204" pitchFamily="34" charset="-122"/>
                <a:ea typeface="微软雅黑" panose="020B0503020204020204" pitchFamily="34" charset="-122"/>
              </a:rPr>
              <a:t>original_advlist</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	1. set </a:t>
            </a:r>
            <a:r>
              <a:rPr lang="en-US" altLang="zh-CN" sz="1600" dirty="0" err="1">
                <a:latin typeface="微软雅黑" panose="020B0503020204020204" pitchFamily="34" charset="-122"/>
                <a:ea typeface="微软雅黑" panose="020B0503020204020204" pitchFamily="34" charset="-122"/>
              </a:rPr>
              <a:t>SeekAdInfoReqItem</a:t>
            </a:r>
            <a:r>
              <a:rPr lang="zh-CN" altLang="en-US" sz="1600" dirty="0">
                <a:latin typeface="微软雅黑" panose="020B0503020204020204" pitchFamily="34" charset="-122"/>
                <a:ea typeface="微软雅黑" panose="020B0503020204020204" pitchFamily="34" charset="-122"/>
              </a:rPr>
              <a:t>，请求广告信息：</a:t>
            </a:r>
            <a:r>
              <a:rPr lang="en-US" altLang="zh-CN" sz="1600" dirty="0" err="1">
                <a:latin typeface="微软雅黑" panose="020B0503020204020204" pitchFamily="34" charset="-122"/>
                <a:ea typeface="微软雅黑" panose="020B0503020204020204" pitchFamily="34" charset="-122"/>
              </a:rPr>
              <a:t>idea_id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winfo_id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unit_id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plan_id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user_id</a:t>
            </a:r>
            <a:r>
              <a:rPr lang="zh-CN" altLang="en-US" sz="1600" dirty="0">
                <a:latin typeface="微软雅黑" panose="020B0503020204020204" pitchFamily="34" charset="-122"/>
                <a:ea typeface="微软雅黑" panose="020B0503020204020204" pitchFamily="34" charset="-122"/>
              </a:rPr>
              <a:t>。</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	2. set </a:t>
            </a:r>
            <a:r>
              <a:rPr lang="en-US" altLang="zh-CN" sz="1600" dirty="0" err="1">
                <a:latin typeface="微软雅黑" panose="020B0503020204020204" pitchFamily="34" charset="-122"/>
                <a:ea typeface="微软雅黑" panose="020B0503020204020204" pitchFamily="34" charset="-122"/>
              </a:rPr>
              <a:t>SeekAdInfoReqShare</a:t>
            </a:r>
            <a:r>
              <a:rPr lang="zh-CN" altLang="en-US" sz="1600" dirty="0">
                <a:latin typeface="微软雅黑" panose="020B0503020204020204" pitchFamily="34" charset="-122"/>
                <a:ea typeface="微软雅黑" panose="020B0503020204020204" pitchFamily="34" charset="-122"/>
              </a:rPr>
              <a:t>，请求流量信息： </a:t>
            </a:r>
            <a:r>
              <a:rPr lang="en-US" altLang="zh-CN" sz="1600" dirty="0" err="1">
                <a:latin typeface="微软雅黑" panose="020B0503020204020204" pitchFamily="34" charset="-122"/>
                <a:ea typeface="微软雅黑" panose="020B0503020204020204" pitchFamily="34" charset="-122"/>
              </a:rPr>
              <a:t>qid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src_id</a:t>
            </a:r>
            <a:r>
              <a:rPr lang="en-US" altLang="zh-CN" sz="1600" dirty="0">
                <a:latin typeface="微软雅黑" panose="020B0503020204020204" pitchFamily="34" charset="-122"/>
                <a:ea typeface="微软雅黑" panose="020B0503020204020204" pitchFamily="34" charset="-122"/>
              </a:rPr>
              <a:t>(list)</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	3. </a:t>
            </a:r>
            <a:r>
              <a:rPr lang="en-US" altLang="zh-CN" sz="1600" dirty="0" err="1">
                <a:latin typeface="微软雅黑" panose="020B0503020204020204" pitchFamily="34" charset="-122"/>
                <a:ea typeface="微软雅黑" panose="020B0503020204020204" pitchFamily="34" charset="-122"/>
              </a:rPr>
              <a:t>mt_filter_list</a:t>
            </a:r>
            <a:r>
              <a:rPr lang="zh-CN" altLang="en-US" sz="1600" dirty="0">
                <a:latin typeface="微软雅黑" panose="020B0503020204020204" pitchFamily="34" charset="-122"/>
                <a:ea typeface="微软雅黑" panose="020B0503020204020204" pitchFamily="34" charset="-122"/>
              </a:rPr>
              <a:t>，请求过滤信息。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err="1">
                <a:latin typeface="微软雅黑" panose="020B0503020204020204" pitchFamily="34" charset="-122"/>
                <a:ea typeface="微软雅黑" panose="020B0503020204020204" pitchFamily="34" charset="-122"/>
              </a:rPr>
              <a:t>handle_response</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对每个广告，解析其返回的</a:t>
            </a:r>
            <a:r>
              <a:rPr lang="en-US" altLang="zh-CN" sz="1600" dirty="0">
                <a:latin typeface="微软雅黑" panose="020B0503020204020204" pitchFamily="34" charset="-122"/>
                <a:ea typeface="微软雅黑" panose="020B0503020204020204" pitchFamily="34" charset="-122"/>
              </a:rPr>
              <a:t>items</a:t>
            </a:r>
            <a:r>
              <a:rPr lang="zh-CN" altLang="en-US" sz="1600" dirty="0">
                <a:latin typeface="微软雅黑" panose="020B0503020204020204" pitchFamily="34" charset="-122"/>
                <a:ea typeface="微软雅黑" panose="020B0503020204020204" pitchFamily="34" charset="-122"/>
              </a:rPr>
              <a:t>，获得</a:t>
            </a:r>
            <a:r>
              <a:rPr lang="en-US" altLang="zh-CN" sz="1600" dirty="0" err="1">
                <a:latin typeface="微软雅黑" panose="020B0503020204020204" pitchFamily="34" charset="-122"/>
                <a:ea typeface="微软雅黑" panose="020B0503020204020204" pitchFamily="34" charset="-122"/>
              </a:rPr>
              <a:t>newstyle_id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json_id</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mt_json</a:t>
            </a:r>
            <a:r>
              <a:rPr lang="zh-CN" altLang="en-US" sz="1600" dirty="0">
                <a:latin typeface="微软雅黑" panose="020B0503020204020204" pitchFamily="34" charset="-122"/>
                <a:ea typeface="微软雅黑" panose="020B0503020204020204" pitchFamily="34" charset="-122"/>
              </a:rPr>
              <a:t>，将每个</a:t>
            </a:r>
            <a:r>
              <a:rPr lang="en-US" altLang="zh-CN" sz="1600" dirty="0">
                <a:latin typeface="微软雅黑" panose="020B0503020204020204" pitchFamily="34" charset="-122"/>
                <a:ea typeface="微软雅黑" panose="020B0503020204020204" pitchFamily="34" charset="-122"/>
              </a:rPr>
              <a:t>Item</a:t>
            </a:r>
            <a:r>
              <a:rPr lang="zh-CN" altLang="en-US" sz="1600" dirty="0">
                <a:latin typeface="微软雅黑" panose="020B0503020204020204" pitchFamily="34" charset="-122"/>
                <a:ea typeface="微软雅黑" panose="020B0503020204020204" pitchFamily="34" charset="-122"/>
              </a:rPr>
              <a:t>存放在</a:t>
            </a:r>
            <a:r>
              <a:rPr lang="en-US" altLang="zh-CN" sz="1600" dirty="0" err="1">
                <a:latin typeface="微软雅黑" panose="020B0503020204020204" pitchFamily="34" charset="-122"/>
                <a:ea typeface="微软雅黑" panose="020B0503020204020204" pitchFamily="34" charset="-122"/>
              </a:rPr>
              <a:t>adrest_newstyle_list</a:t>
            </a:r>
            <a:r>
              <a:rPr lang="zh-CN" altLang="en-US" sz="1600" dirty="0">
                <a:latin typeface="微软雅黑" panose="020B0503020204020204" pitchFamily="34" charset="-122"/>
                <a:ea typeface="微软雅黑" panose="020B0503020204020204" pitchFamily="34" charset="-122"/>
              </a:rPr>
              <a:t>中。</a:t>
            </a: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样式物料</a:t>
            </a:r>
            <a:endParaRPr lang="en-US" altLang="zh-CN" dirty="0"/>
          </a:p>
        </p:txBody>
      </p:sp>
    </p:spTree>
    <p:extLst>
      <p:ext uri="{BB962C8B-B14F-4D97-AF65-F5344CB8AC3E}">
        <p14:creationId xmlns:p14="http://schemas.microsoft.com/office/powerpoint/2010/main" val="51013319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328585" y="675537"/>
            <a:ext cx="848683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200000"/>
              </a:lnSpc>
            </a:pPr>
            <a:r>
              <a:rPr lang="en-US" altLang="zh-CN" sz="2000" dirty="0" err="1">
                <a:latin typeface="微软雅黑" panose="020B0503020204020204" pitchFamily="34" charset="-122"/>
                <a:ea typeface="微软雅黑" panose="020B0503020204020204" pitchFamily="34" charset="-122"/>
              </a:rPr>
              <a:t>handle_data</a:t>
            </a:r>
            <a:r>
              <a:rPr lang="en-US" altLang="zh-CN" sz="2000" dirty="0">
                <a:latin typeface="微软雅黑" panose="020B0503020204020204" pitchFamily="34" charset="-122"/>
                <a:ea typeface="微软雅黑" panose="020B0503020204020204" pitchFamily="34" charset="-122"/>
              </a:rPr>
              <a:t>()</a:t>
            </a:r>
          </a:p>
          <a:p>
            <a:pPr>
              <a:lnSpc>
                <a:spcPct val="200000"/>
              </a:lnSpc>
            </a:pPr>
            <a:r>
              <a:rPr lang="en-US" altLang="zh-CN" sz="2000" dirty="0">
                <a:latin typeface="微软雅黑" panose="020B0503020204020204" pitchFamily="34" charset="-122"/>
                <a:ea typeface="微软雅黑" panose="020B0503020204020204" pitchFamily="34" charset="-122"/>
              </a:rPr>
              <a:t>1. </a:t>
            </a:r>
            <a:r>
              <a:rPr lang="en-US" altLang="zh-CN" sz="2000" dirty="0" err="1">
                <a:latin typeface="微软雅黑" panose="020B0503020204020204" pitchFamily="34" charset="-122"/>
                <a:ea typeface="微软雅黑" panose="020B0503020204020204" pitchFamily="34" charset="-122"/>
              </a:rPr>
              <a:t>traverse_global_plugins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运行</a:t>
            </a:r>
            <a:r>
              <a:rPr lang="en-US" altLang="zh-CN" sz="2000" dirty="0" err="1">
                <a:solidFill>
                  <a:srgbClr val="FF0000"/>
                </a:solidFill>
                <a:latin typeface="微软雅黑" panose="020B0503020204020204" pitchFamily="34" charset="-122"/>
                <a:ea typeface="微软雅黑" panose="020B0503020204020204" pitchFamily="34" charset="-122"/>
              </a:rPr>
              <a:t>gid</a:t>
            </a:r>
            <a:r>
              <a:rPr lang="zh-CN" altLang="en-US" sz="2000" dirty="0">
                <a:latin typeface="微软雅黑" panose="020B0503020204020204" pitchFamily="34" charset="-122"/>
                <a:ea typeface="微软雅黑" panose="020B0503020204020204" pitchFamily="34" charset="-122"/>
              </a:rPr>
              <a:t>级别策略插件</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en-US" altLang="zh-CN" sz="2000" dirty="0">
                <a:latin typeface="微软雅黑" panose="020B0503020204020204" pitchFamily="34" charset="-122"/>
                <a:ea typeface="微软雅黑" panose="020B0503020204020204" pitchFamily="34" charset="-122"/>
              </a:rPr>
              <a:t>2. </a:t>
            </a:r>
            <a:r>
              <a:rPr lang="en-US" altLang="zh-CN" sz="2000" dirty="0" err="1">
                <a:latin typeface="微软雅黑" panose="020B0503020204020204" pitchFamily="34" charset="-122"/>
                <a:ea typeface="微软雅黑" panose="020B0503020204020204" pitchFamily="34" charset="-122"/>
              </a:rPr>
              <a:t>traverse_src_plugins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运行</a:t>
            </a:r>
            <a:r>
              <a:rPr lang="en-US" altLang="zh-CN" sz="2000" dirty="0" err="1">
                <a:solidFill>
                  <a:srgbClr val="FF0000"/>
                </a:solidFill>
                <a:latin typeface="微软雅黑" panose="020B0503020204020204" pitchFamily="34" charset="-122"/>
                <a:ea typeface="微软雅黑" panose="020B0503020204020204" pitchFamily="34" charset="-122"/>
              </a:rPr>
              <a:t>src_id</a:t>
            </a:r>
            <a:r>
              <a:rPr lang="zh-CN" altLang="en-US" sz="2000" dirty="0">
                <a:latin typeface="微软雅黑" panose="020B0503020204020204" pitchFamily="34" charset="-122"/>
                <a:ea typeface="微软雅黑" panose="020B0503020204020204" pitchFamily="34" charset="-122"/>
              </a:rPr>
              <a:t>级别策略插件</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sp>
        <p:nvSpPr>
          <p:cNvPr id="2" name="矩形 1">
            <a:extLst>
              <a:ext uri="{FF2B5EF4-FFF2-40B4-BE49-F238E27FC236}">
                <a16:creationId xmlns:a16="http://schemas.microsoft.com/office/drawing/2014/main" id="{9759AA13-224D-4F31-9FA2-11825B82A6BE}"/>
              </a:ext>
            </a:extLst>
          </p:cNvPr>
          <p:cNvSpPr/>
          <p:nvPr/>
        </p:nvSpPr>
        <p:spPr>
          <a:xfrm>
            <a:off x="328585" y="3839480"/>
            <a:ext cx="1609511" cy="36933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err="1">
                <a:ln>
                  <a:noFill/>
                </a:ln>
                <a:solidFill>
                  <a:srgbClr val="000000"/>
                </a:solidFill>
                <a:effectLst/>
                <a:uFillTx/>
                <a:latin typeface="+mn-lt"/>
                <a:ea typeface="+mn-ea"/>
                <a:cs typeface="+mn-cs"/>
                <a:sym typeface="Calibri"/>
              </a:rPr>
              <a:t>Original_advlist</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矩形 4">
            <a:extLst>
              <a:ext uri="{FF2B5EF4-FFF2-40B4-BE49-F238E27FC236}">
                <a16:creationId xmlns:a16="http://schemas.microsoft.com/office/drawing/2014/main" id="{6894665F-C5FD-4521-BBEB-D26E01220BC0}"/>
              </a:ext>
            </a:extLst>
          </p:cNvPr>
          <p:cNvSpPr/>
          <p:nvPr/>
        </p:nvSpPr>
        <p:spPr>
          <a:xfrm>
            <a:off x="2724627" y="3839480"/>
            <a:ext cx="958731" cy="36933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zh-CN" dirty="0" err="1"/>
              <a:t>gid</a:t>
            </a:r>
            <a:r>
              <a:rPr lang="zh-CN" altLang="en-US" dirty="0"/>
              <a:t>策略</a:t>
            </a:r>
            <a:endParaRPr lang="en-US" altLang="zh-CN" dirty="0"/>
          </a:p>
        </p:txBody>
      </p:sp>
      <p:sp>
        <p:nvSpPr>
          <p:cNvPr id="6" name="矩形 5">
            <a:extLst>
              <a:ext uri="{FF2B5EF4-FFF2-40B4-BE49-F238E27FC236}">
                <a16:creationId xmlns:a16="http://schemas.microsoft.com/office/drawing/2014/main" id="{15EB5321-A7E3-4D99-8702-25CC6B2510EE}"/>
              </a:ext>
            </a:extLst>
          </p:cNvPr>
          <p:cNvSpPr/>
          <p:nvPr/>
        </p:nvSpPr>
        <p:spPr>
          <a:xfrm>
            <a:off x="4441506" y="3253053"/>
            <a:ext cx="1250956" cy="36933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zh-CN" dirty="0" err="1"/>
              <a:t>src_id</a:t>
            </a:r>
            <a:r>
              <a:rPr lang="zh-CN" altLang="en-US" dirty="0"/>
              <a:t>策略</a:t>
            </a:r>
            <a:r>
              <a:rPr lang="en-US" altLang="zh-CN" dirty="0"/>
              <a:t>1</a:t>
            </a:r>
          </a:p>
        </p:txBody>
      </p:sp>
      <p:sp>
        <p:nvSpPr>
          <p:cNvPr id="7" name="矩形 6">
            <a:extLst>
              <a:ext uri="{FF2B5EF4-FFF2-40B4-BE49-F238E27FC236}">
                <a16:creationId xmlns:a16="http://schemas.microsoft.com/office/drawing/2014/main" id="{B1E33312-292C-4441-85CC-71B1F1143499}"/>
              </a:ext>
            </a:extLst>
          </p:cNvPr>
          <p:cNvSpPr/>
          <p:nvPr/>
        </p:nvSpPr>
        <p:spPr>
          <a:xfrm>
            <a:off x="4441506" y="3839480"/>
            <a:ext cx="1250956" cy="36933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zh-CN" dirty="0" err="1"/>
              <a:t>src_id</a:t>
            </a:r>
            <a:r>
              <a:rPr lang="zh-CN" altLang="en-US" dirty="0"/>
              <a:t>策略</a:t>
            </a:r>
            <a:r>
              <a:rPr lang="en-US" altLang="zh-CN" dirty="0"/>
              <a:t>2</a:t>
            </a:r>
          </a:p>
        </p:txBody>
      </p:sp>
      <p:sp>
        <p:nvSpPr>
          <p:cNvPr id="8" name="矩形 7">
            <a:extLst>
              <a:ext uri="{FF2B5EF4-FFF2-40B4-BE49-F238E27FC236}">
                <a16:creationId xmlns:a16="http://schemas.microsoft.com/office/drawing/2014/main" id="{32BDF502-F54E-4703-A5AA-8BD33598508C}"/>
              </a:ext>
            </a:extLst>
          </p:cNvPr>
          <p:cNvSpPr/>
          <p:nvPr/>
        </p:nvSpPr>
        <p:spPr>
          <a:xfrm>
            <a:off x="6564372" y="3828177"/>
            <a:ext cx="1781137" cy="36933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altLang="zh-CN" dirty="0" err="1"/>
              <a:t>src_show_advlist</a:t>
            </a:r>
            <a:endParaRPr lang="en-US" altLang="zh-CN" dirty="0"/>
          </a:p>
        </p:txBody>
      </p:sp>
      <p:cxnSp>
        <p:nvCxnSpPr>
          <p:cNvPr id="9" name="直接箭头连接符 8">
            <a:extLst>
              <a:ext uri="{FF2B5EF4-FFF2-40B4-BE49-F238E27FC236}">
                <a16:creationId xmlns:a16="http://schemas.microsoft.com/office/drawing/2014/main" id="{59A8A59C-B351-439F-8890-114ED1D6E71C}"/>
              </a:ext>
            </a:extLst>
          </p:cNvPr>
          <p:cNvCxnSpPr>
            <a:stCxn id="2" idx="3"/>
            <a:endCxn id="5" idx="1"/>
          </p:cNvCxnSpPr>
          <p:nvPr/>
        </p:nvCxnSpPr>
        <p:spPr>
          <a:xfrm>
            <a:off x="1938096" y="4024145"/>
            <a:ext cx="78653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直接箭头连接符 10">
            <a:extLst>
              <a:ext uri="{FF2B5EF4-FFF2-40B4-BE49-F238E27FC236}">
                <a16:creationId xmlns:a16="http://schemas.microsoft.com/office/drawing/2014/main" id="{AC43E0D3-EF1E-4CBC-A82C-76219E5FC54F}"/>
              </a:ext>
            </a:extLst>
          </p:cNvPr>
          <p:cNvCxnSpPr>
            <a:stCxn id="5" idx="3"/>
            <a:endCxn id="6" idx="1"/>
          </p:cNvCxnSpPr>
          <p:nvPr/>
        </p:nvCxnSpPr>
        <p:spPr>
          <a:xfrm flipV="1">
            <a:off x="3683358" y="3437718"/>
            <a:ext cx="758148" cy="58642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直接箭头连接符 12">
            <a:extLst>
              <a:ext uri="{FF2B5EF4-FFF2-40B4-BE49-F238E27FC236}">
                <a16:creationId xmlns:a16="http://schemas.microsoft.com/office/drawing/2014/main" id="{B9E4F888-FC39-40D6-8B68-9D71C3B00B55}"/>
              </a:ext>
            </a:extLst>
          </p:cNvPr>
          <p:cNvCxnSpPr>
            <a:stCxn id="6" idx="2"/>
            <a:endCxn id="7" idx="0"/>
          </p:cNvCxnSpPr>
          <p:nvPr/>
        </p:nvCxnSpPr>
        <p:spPr>
          <a:xfrm>
            <a:off x="5066984" y="3622383"/>
            <a:ext cx="0" cy="21709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 name="直接箭头连接符 14">
            <a:extLst>
              <a:ext uri="{FF2B5EF4-FFF2-40B4-BE49-F238E27FC236}">
                <a16:creationId xmlns:a16="http://schemas.microsoft.com/office/drawing/2014/main" id="{9C522028-5143-4EB8-8AC8-2350AE880E06}"/>
              </a:ext>
            </a:extLst>
          </p:cNvPr>
          <p:cNvCxnSpPr>
            <a:stCxn id="7" idx="2"/>
          </p:cNvCxnSpPr>
          <p:nvPr/>
        </p:nvCxnSpPr>
        <p:spPr>
          <a:xfrm>
            <a:off x="5066984" y="4208810"/>
            <a:ext cx="0" cy="390459"/>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文本框 15">
            <a:extLst>
              <a:ext uri="{FF2B5EF4-FFF2-40B4-BE49-F238E27FC236}">
                <a16:creationId xmlns:a16="http://schemas.microsoft.com/office/drawing/2014/main" id="{93BD20C8-92F9-4A85-B898-AF721B9F2E17}"/>
              </a:ext>
            </a:extLst>
          </p:cNvPr>
          <p:cNvSpPr txBox="1"/>
          <p:nvPr/>
        </p:nvSpPr>
        <p:spPr>
          <a:xfrm>
            <a:off x="4829578" y="4564124"/>
            <a:ext cx="72121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altLang="zh-CN" sz="2000" b="1" dirty="0">
                <a:latin typeface="微软雅黑" panose="020B0503020204020204" pitchFamily="34" charset="-122"/>
                <a:ea typeface="微软雅黑" panose="020B0503020204020204" pitchFamily="34" charset="-122"/>
              </a:rPr>
              <a:t>. . .</a:t>
            </a:r>
            <a:endParaRPr kumimoji="0" lang="zh-CN" altLang="en-US" sz="20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p:txBody>
      </p:sp>
      <p:cxnSp>
        <p:nvCxnSpPr>
          <p:cNvPr id="18" name="直接箭头连接符 17">
            <a:extLst>
              <a:ext uri="{FF2B5EF4-FFF2-40B4-BE49-F238E27FC236}">
                <a16:creationId xmlns:a16="http://schemas.microsoft.com/office/drawing/2014/main" id="{5D374D8A-1F82-40F9-B40B-9EBAE4A22762}"/>
              </a:ext>
            </a:extLst>
          </p:cNvPr>
          <p:cNvCxnSpPr>
            <a:stCxn id="7" idx="3"/>
            <a:endCxn id="8" idx="1"/>
          </p:cNvCxnSpPr>
          <p:nvPr/>
        </p:nvCxnSpPr>
        <p:spPr>
          <a:xfrm flipV="1">
            <a:off x="5692462" y="4012842"/>
            <a:ext cx="871910" cy="1130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228707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0" name="TextBox 4"/>
          <p:cNvSpPr txBox="1"/>
          <p:nvPr/>
        </p:nvSpPr>
        <p:spPr>
          <a:xfrm>
            <a:off x="1220525" y="2173477"/>
            <a:ext cx="4392490"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b="1" spc="300">
                <a:solidFill>
                  <a:srgbClr val="2A77E1"/>
                </a:solidFill>
                <a:latin typeface="微软雅黑"/>
                <a:ea typeface="微软雅黑"/>
                <a:cs typeface="微软雅黑"/>
                <a:sym typeface="微软雅黑"/>
              </a:defRPr>
            </a:pPr>
            <a:r>
              <a:rPr dirty="0"/>
              <a:t>01 </a:t>
            </a:r>
            <a:r>
              <a:rPr lang="zh-CN" altLang="en-US" dirty="0"/>
              <a:t>原生检索架构</a:t>
            </a:r>
            <a:endParaRPr lang="en-US" altLang="zh-CN"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4724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检索（</a:t>
            </a:r>
            <a:r>
              <a:rPr lang="en-US" altLang="zh-CN" dirty="0" err="1">
                <a:latin typeface="微软雅黑" panose="020B0503020204020204" pitchFamily="34" charset="-122"/>
                <a:ea typeface="微软雅黑" panose="020B0503020204020204" pitchFamily="34" charset="-122"/>
              </a:rPr>
              <a:t>gid</a:t>
            </a:r>
            <a:r>
              <a:rPr lang="zh-CN" altLang="en-US" dirty="0">
                <a:latin typeface="微软雅黑" panose="020B0503020204020204" pitchFamily="34" charset="-122"/>
                <a:ea typeface="微软雅黑" panose="020B0503020204020204" pitchFamily="34" charset="-122"/>
              </a:rPr>
              <a:t>）级别策略：不直接影响最终排序。但是所请求的预估值和所设置的系数都会在广告位级别策略发生作用，影响最终排序。</a:t>
            </a:r>
            <a:endParaRPr lang="en-US" altLang="zh-CN" dirty="0">
              <a:latin typeface="微软雅黑" panose="020B0503020204020204" pitchFamily="34" charset="-122"/>
              <a:ea typeface="微软雅黑" panose="020B0503020204020204" pitchFamily="34" charset="-122"/>
            </a:endParaRPr>
          </a:p>
          <a:p>
            <a:pPr lvl="1"/>
            <a:r>
              <a:rPr lang="en-US" altLang="zh-CN" dirty="0"/>
              <a:t>1. </a:t>
            </a:r>
            <a:r>
              <a:rPr lang="zh-CN" altLang="en-US" dirty="0"/>
              <a:t>访问观星获取各种预估值；</a:t>
            </a:r>
          </a:p>
          <a:p>
            <a:pPr lvl="1"/>
            <a:r>
              <a:rPr lang="en-US" altLang="zh-CN" dirty="0"/>
              <a:t>2. </a:t>
            </a:r>
            <a:r>
              <a:rPr lang="zh-CN" altLang="en-US" dirty="0"/>
              <a:t>通过</a:t>
            </a:r>
            <a:r>
              <a:rPr lang="en-US" altLang="zh-CN" dirty="0"/>
              <a:t>conf</a:t>
            </a:r>
            <a:r>
              <a:rPr lang="zh-CN" altLang="en-US" dirty="0"/>
              <a:t>配置及字典为广告填充各种系数；</a:t>
            </a:r>
          </a:p>
          <a:p>
            <a:pPr lvl="1"/>
            <a:r>
              <a:rPr lang="en-US" altLang="zh-CN" dirty="0"/>
              <a:t>3. </a:t>
            </a:r>
            <a:r>
              <a:rPr lang="zh-CN" altLang="en-US" dirty="0"/>
              <a:t>设置</a:t>
            </a:r>
            <a:r>
              <a:rPr lang="en-US" altLang="zh-CN" dirty="0" err="1"/>
              <a:t>minbid</a:t>
            </a:r>
            <a:r>
              <a:rPr lang="zh-CN" altLang="en-US" dirty="0"/>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admit -&gt; </a:t>
            </a:r>
            <a:r>
              <a:rPr lang="en-US" altLang="zh-CN" b="1" dirty="0" err="1">
                <a:latin typeface="微软雅黑" panose="020B0503020204020204" pitchFamily="34" charset="-122"/>
                <a:ea typeface="微软雅黑" panose="020B0503020204020204" pitchFamily="34" charset="-122"/>
              </a:rPr>
              <a:t>data_prepare</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广告位</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a:t>
            </a:r>
            <a:r>
              <a:rPr lang="zh-CN" altLang="en-US" dirty="0"/>
              <a:t>级别策略：排序和计费都在广告位策略阶段确定。</a:t>
            </a:r>
          </a:p>
          <a:p>
            <a:pPr>
              <a:lnSpc>
                <a:spcPct val="150000"/>
              </a:lnSpc>
            </a:pPr>
            <a:r>
              <a:rPr lang="en-US" altLang="zh-CN" b="1" dirty="0"/>
              <a:t>	</a:t>
            </a:r>
            <a:r>
              <a:rPr lang="en-US" altLang="zh-CN" b="1" dirty="0">
                <a:latin typeface="微软雅黑" panose="020B0503020204020204" pitchFamily="34" charset="-122"/>
                <a:ea typeface="微软雅黑" panose="020B0503020204020204" pitchFamily="34" charset="-122"/>
              </a:rPr>
              <a:t>prepare -&gt; </a:t>
            </a:r>
            <a:r>
              <a:rPr lang="en-US" altLang="zh-CN" b="1" dirty="0" err="1">
                <a:latin typeface="微软雅黑" panose="020B0503020204020204" pitchFamily="34" charset="-122"/>
                <a:ea typeface="微软雅黑" panose="020B0503020204020204" pitchFamily="34" charset="-122"/>
              </a:rPr>
              <a:t>smart_bid</a:t>
            </a:r>
            <a:r>
              <a:rPr lang="en-US" altLang="zh-CN" b="1" dirty="0">
                <a:latin typeface="微软雅黑" panose="020B0503020204020204" pitchFamily="34" charset="-122"/>
                <a:ea typeface="微软雅黑" panose="020B0503020204020204" pitchFamily="34" charset="-122"/>
              </a:rPr>
              <a:t> -&gt; filter -&gt; </a:t>
            </a:r>
            <a:r>
              <a:rPr lang="en-US" altLang="zh-CN" b="1" dirty="0" err="1">
                <a:latin typeface="微软雅黑" panose="020B0503020204020204" pitchFamily="34" charset="-122"/>
                <a:ea typeface="微软雅黑" panose="020B0503020204020204" pitchFamily="34" charset="-122"/>
              </a:rPr>
              <a:t>budget_control</a:t>
            </a:r>
            <a:r>
              <a:rPr lang="en-US" altLang="zh-CN" b="1" dirty="0">
                <a:latin typeface="微软雅黑" panose="020B0503020204020204" pitchFamily="34" charset="-122"/>
                <a:ea typeface="微软雅黑" panose="020B0503020204020204" pitchFamily="34" charset="-122"/>
              </a:rPr>
              <a:t>-&gt; </a:t>
            </a:r>
            <a:r>
              <a:rPr lang="en-US" altLang="zh-CN" b="1" dirty="0" err="1">
                <a:latin typeface="微软雅黑" panose="020B0503020204020204" pitchFamily="34" charset="-122"/>
                <a:ea typeface="微软雅黑" panose="020B0503020204020204" pitchFamily="34" charset="-122"/>
              </a:rPr>
              <a:t>dedup</a:t>
            </a:r>
            <a:r>
              <a:rPr lang="en-US" altLang="zh-CN" b="1" dirty="0">
                <a:latin typeface="微软雅黑" panose="020B0503020204020204" pitchFamily="34" charset="-122"/>
                <a:ea typeface="微软雅黑" panose="020B0503020204020204" pitchFamily="34" charset="-122"/>
              </a:rPr>
              <a:t> -&gt; price </a:t>
            </a:r>
          </a:p>
          <a:p>
            <a:pPr>
              <a:lnSpc>
                <a:spcPct val="150000"/>
              </a:lnSpc>
            </a:pPr>
            <a:r>
              <a:rPr lang="en-US" altLang="zh-CN" b="1" dirty="0">
                <a:latin typeface="微软雅黑" panose="020B0503020204020204" pitchFamily="34" charset="-122"/>
                <a:ea typeface="微软雅黑" panose="020B0503020204020204" pitchFamily="34" charset="-122"/>
              </a:rPr>
              <a:t>	-&gt; truncate</a:t>
            </a:r>
            <a:endParaRPr lang="en-US" altLang="zh-CN" dirty="0">
              <a:latin typeface="微软雅黑" panose="020B0503020204020204" pitchFamily="34" charset="-122"/>
              <a:ea typeface="微软雅黑" panose="020B0503020204020204" pitchFamily="34" charset="-122"/>
            </a:endParaRPr>
          </a:p>
          <a:p>
            <a:pPr>
              <a:lnSpc>
                <a:spcPct val="150000"/>
              </a:lnSpc>
            </a:pPr>
            <a:endPar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spTree>
    <p:extLst>
      <p:ext uri="{BB962C8B-B14F-4D97-AF65-F5344CB8AC3E}">
        <p14:creationId xmlns:p14="http://schemas.microsoft.com/office/powerpoint/2010/main" val="313456734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2000" dirty="0" err="1">
                <a:solidFill>
                  <a:srgbClr val="FF0000"/>
                </a:solidFill>
                <a:latin typeface="微软雅黑" panose="020B0503020204020204" pitchFamily="34" charset="-122"/>
                <a:ea typeface="微软雅黑" panose="020B0503020204020204" pitchFamily="34" charset="-122"/>
              </a:rPr>
              <a:t>gid</a:t>
            </a:r>
            <a:r>
              <a:rPr lang="zh-CN" altLang="en-US" sz="2000" dirty="0">
                <a:latin typeface="微软雅黑" panose="020B0503020204020204" pitchFamily="34" charset="-122"/>
                <a:ea typeface="微软雅黑" panose="020B0503020204020204" pitchFamily="34" charset="-122"/>
              </a:rPr>
              <a:t>级别策略插件</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2000" b="1" dirty="0">
                <a:latin typeface="微软雅黑" panose="020B0503020204020204" pitchFamily="34" charset="-122"/>
                <a:ea typeface="微软雅黑" panose="020B0503020204020204" pitchFamily="34" charset="-122"/>
              </a:rPr>
              <a:t>a</a:t>
            </a:r>
            <a:r>
              <a:rPr kumimoji="0" lang="en-US" altLang="zh-CN" sz="20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dmit</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：广告准入阶段。</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r>
              <a:rPr lang="en-US" altLang="zh-CN" dirty="0"/>
              <a:t>-</a:t>
            </a:r>
            <a:r>
              <a:rPr lang="zh-CN" altLang="en-US" dirty="0"/>
              <a:t>插件</a:t>
            </a:r>
            <a:endParaRPr lang="en-US" altLang="zh-CN" dirty="0"/>
          </a:p>
        </p:txBody>
      </p:sp>
      <p:graphicFrame>
        <p:nvGraphicFramePr>
          <p:cNvPr id="2" name="表格 2">
            <a:extLst>
              <a:ext uri="{FF2B5EF4-FFF2-40B4-BE49-F238E27FC236}">
                <a16:creationId xmlns:a16="http://schemas.microsoft.com/office/drawing/2014/main" id="{97D74E1F-497F-4C06-B2AF-58E1A14FF1D7}"/>
              </a:ext>
            </a:extLst>
          </p:cNvPr>
          <p:cNvGraphicFramePr>
            <a:graphicFrameLocks noGrp="1"/>
          </p:cNvGraphicFramePr>
          <p:nvPr>
            <p:extLst>
              <p:ext uri="{D42A27DB-BD31-4B8C-83A1-F6EECF244321}">
                <p14:modId xmlns:p14="http://schemas.microsoft.com/office/powerpoint/2010/main" val="3156886922"/>
              </p:ext>
            </p:extLst>
          </p:nvPr>
        </p:nvGraphicFramePr>
        <p:xfrm>
          <a:off x="1419402" y="2010537"/>
          <a:ext cx="6096000" cy="2595880"/>
        </p:xfrm>
        <a:graphic>
          <a:graphicData uri="http://schemas.openxmlformats.org/drawingml/2006/table">
            <a:tbl>
              <a:tblPr firstRow="1" bandRow="1">
                <a:tableStyleId>{4C3C2611-4C71-4FC5-86AE-919BDF0F9419}</a:tableStyleId>
              </a:tblPr>
              <a:tblGrid>
                <a:gridCol w="3048000">
                  <a:extLst>
                    <a:ext uri="{9D8B030D-6E8A-4147-A177-3AD203B41FA5}">
                      <a16:colId xmlns:a16="http://schemas.microsoft.com/office/drawing/2014/main" val="2252112969"/>
                    </a:ext>
                  </a:extLst>
                </a:gridCol>
                <a:gridCol w="3048000">
                  <a:extLst>
                    <a:ext uri="{9D8B030D-6E8A-4147-A177-3AD203B41FA5}">
                      <a16:colId xmlns:a16="http://schemas.microsoft.com/office/drawing/2014/main" val="3980945477"/>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插件</a:t>
                      </a: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效果</a:t>
                      </a:r>
                    </a:p>
                  </a:txBody>
                  <a:tcPr anchor="ctr"/>
                </a:tc>
                <a:extLst>
                  <a:ext uri="{0D108BD9-81ED-4DB2-BD59-A6C34878D82A}">
                    <a16:rowId xmlns:a16="http://schemas.microsoft.com/office/drawing/2014/main" val="3977736813"/>
                  </a:ext>
                </a:extLst>
              </a:tr>
              <a:tr h="370840">
                <a:tc>
                  <a:txBody>
                    <a:bodyPr/>
                    <a:lstStyle/>
                    <a:p>
                      <a:pPr algn="ctr"/>
                      <a:r>
                        <a:rPr lang="en-US" altLang="zh-CN" sz="1400" dirty="0">
                          <a:latin typeface="微软雅黑" panose="020B0503020204020204" pitchFamily="34" charset="-122"/>
                          <a:ea typeface="微软雅黑" panose="020B0503020204020204" pitchFamily="34" charset="-122"/>
                        </a:rPr>
                        <a:t>trade2_block_admit</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敏感内容、特定行业广告屏蔽。</a:t>
                      </a:r>
                    </a:p>
                  </a:txBody>
                  <a:tcPr anchor="ctr"/>
                </a:tc>
                <a:extLst>
                  <a:ext uri="{0D108BD9-81ED-4DB2-BD59-A6C34878D82A}">
                    <a16:rowId xmlns:a16="http://schemas.microsoft.com/office/drawing/2014/main" val="328671459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blacklist_status_admit</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黑名单过滤</a:t>
                      </a:r>
                    </a:p>
                  </a:txBody>
                  <a:tcPr anchor="ctr"/>
                </a:tc>
                <a:extLst>
                  <a:ext uri="{0D108BD9-81ED-4DB2-BD59-A6C34878D82A}">
                    <a16:rowId xmlns:a16="http://schemas.microsoft.com/office/drawing/2014/main" val="3241675181"/>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roi_status_admit</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转化较差及不支持加速投放过滤</a:t>
                      </a:r>
                    </a:p>
                  </a:txBody>
                  <a:tcPr anchor="ctr"/>
                </a:tc>
                <a:extLst>
                  <a:ext uri="{0D108BD9-81ED-4DB2-BD59-A6C34878D82A}">
                    <a16:rowId xmlns:a16="http://schemas.microsoft.com/office/drawing/2014/main" val="2900997366"/>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channel_trade_admit</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频道相关性低广告过滤</a:t>
                      </a:r>
                    </a:p>
                  </a:txBody>
                  <a:tcPr anchor="ctr"/>
                </a:tc>
                <a:extLst>
                  <a:ext uri="{0D108BD9-81ED-4DB2-BD59-A6C34878D82A}">
                    <a16:rowId xmlns:a16="http://schemas.microsoft.com/office/drawing/2014/main" val="545828122"/>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video_cpv_admit</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不自动播放、不支持</a:t>
                      </a:r>
                      <a:r>
                        <a:rPr lang="en-US" altLang="zh-CN" sz="1400" dirty="0" err="1">
                          <a:latin typeface="微软雅黑" panose="020B0503020204020204" pitchFamily="34" charset="-122"/>
                          <a:ea typeface="微软雅黑" panose="020B0503020204020204" pitchFamily="34" charset="-122"/>
                        </a:rPr>
                        <a:t>cpv</a:t>
                      </a:r>
                      <a:r>
                        <a:rPr lang="zh-CN" altLang="en-US" sz="1400" dirty="0">
                          <a:latin typeface="微软雅黑" panose="020B0503020204020204" pitchFamily="34" charset="-122"/>
                          <a:ea typeface="微软雅黑" panose="020B0503020204020204" pitchFamily="34" charset="-122"/>
                        </a:rPr>
                        <a:t>计费过滤</a:t>
                      </a:r>
                    </a:p>
                  </a:txBody>
                  <a:tcPr anchor="ctr"/>
                </a:tc>
                <a:extLst>
                  <a:ext uri="{0D108BD9-81ED-4DB2-BD59-A6C34878D82A}">
                    <a16:rowId xmlns:a16="http://schemas.microsoft.com/office/drawing/2014/main" val="3017848402"/>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control_cpa_admit</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已转化广告过滤</a:t>
                      </a:r>
                    </a:p>
                  </a:txBody>
                  <a:tcPr anchor="ctr"/>
                </a:tc>
                <a:extLst>
                  <a:ext uri="{0D108BD9-81ED-4DB2-BD59-A6C34878D82A}">
                    <a16:rowId xmlns:a16="http://schemas.microsoft.com/office/drawing/2014/main" val="3280693534"/>
                  </a:ext>
                </a:extLst>
              </a:tr>
            </a:tbl>
          </a:graphicData>
        </a:graphic>
      </p:graphicFrame>
    </p:spTree>
    <p:extLst>
      <p:ext uri="{BB962C8B-B14F-4D97-AF65-F5344CB8AC3E}">
        <p14:creationId xmlns:p14="http://schemas.microsoft.com/office/powerpoint/2010/main" val="125292352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2000" dirty="0" err="1">
                <a:solidFill>
                  <a:srgbClr val="FF0000"/>
                </a:solidFill>
                <a:latin typeface="微软雅黑" panose="020B0503020204020204" pitchFamily="34" charset="-122"/>
                <a:ea typeface="微软雅黑" panose="020B0503020204020204" pitchFamily="34" charset="-122"/>
              </a:rPr>
              <a:t>gid</a:t>
            </a:r>
            <a:r>
              <a:rPr lang="zh-CN" altLang="en-US" sz="2000" dirty="0">
                <a:latin typeface="微软雅黑" panose="020B0503020204020204" pitchFamily="34" charset="-122"/>
                <a:ea typeface="微软雅黑" panose="020B0503020204020204" pitchFamily="34" charset="-122"/>
              </a:rPr>
              <a:t>级别策略插件</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err="1">
                <a:latin typeface="微软雅黑" panose="020B0503020204020204" pitchFamily="34" charset="-122"/>
                <a:ea typeface="微软雅黑" panose="020B0503020204020204" pitchFamily="34" charset="-122"/>
              </a:rPr>
              <a:t>d</a:t>
            </a:r>
            <a:r>
              <a:rPr kumimoji="0" lang="en-US" altLang="zh-CN" sz="2000" b="1" i="0" u="none" strike="noStrike" cap="none" spc="0" normalizeH="0" baseline="0" dirty="0" err="1">
                <a:ln>
                  <a:noFill/>
                </a:ln>
                <a:solidFill>
                  <a:srgbClr val="000000"/>
                </a:solidFill>
                <a:effectLst/>
                <a:uFillTx/>
                <a:latin typeface="微软雅黑" panose="020B0503020204020204" pitchFamily="34" charset="-122"/>
                <a:ea typeface="微软雅黑" panose="020B0503020204020204" pitchFamily="34" charset="-122"/>
                <a:sym typeface="Calibri"/>
              </a:rPr>
              <a:t>ata_prepare</a:t>
            </a:r>
            <a:r>
              <a:rPr lang="zh-CN" altLang="en-US" sz="2000" dirty="0">
                <a:latin typeface="微软雅黑" panose="020B0503020204020204" pitchFamily="34" charset="-122"/>
                <a:ea typeface="微软雅黑" panose="020B0503020204020204" pitchFamily="34" charset="-122"/>
              </a:rPr>
              <a:t>：完成</a:t>
            </a:r>
            <a:r>
              <a:rPr lang="en-US" altLang="zh-CN" sz="2000" dirty="0" err="1">
                <a:latin typeface="微软雅黑" panose="020B0503020204020204" pitchFamily="34" charset="-122"/>
                <a:ea typeface="微软雅黑" panose="020B0503020204020204" pitchFamily="34" charset="-122"/>
              </a:rPr>
              <a:t>gid</a:t>
            </a:r>
            <a:r>
              <a:rPr lang="zh-CN" altLang="en-US" sz="2000" dirty="0">
                <a:latin typeface="微软雅黑" panose="020B0503020204020204" pitchFamily="34" charset="-122"/>
                <a:ea typeface="微软雅黑" panose="020B0503020204020204" pitchFamily="34" charset="-122"/>
              </a:rPr>
              <a:t>级别的数据准备以及请求观星获取</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值工作。</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r>
              <a:rPr lang="en-US" altLang="zh-CN" dirty="0"/>
              <a:t>-</a:t>
            </a:r>
            <a:r>
              <a:rPr lang="zh-CN" altLang="en-US" dirty="0"/>
              <a:t>插件</a:t>
            </a:r>
            <a:endParaRPr lang="en-US" altLang="zh-CN" dirty="0"/>
          </a:p>
        </p:txBody>
      </p:sp>
      <p:graphicFrame>
        <p:nvGraphicFramePr>
          <p:cNvPr id="2" name="表格 2">
            <a:extLst>
              <a:ext uri="{FF2B5EF4-FFF2-40B4-BE49-F238E27FC236}">
                <a16:creationId xmlns:a16="http://schemas.microsoft.com/office/drawing/2014/main" id="{97D74E1F-497F-4C06-B2AF-58E1A14FF1D7}"/>
              </a:ext>
            </a:extLst>
          </p:cNvPr>
          <p:cNvGraphicFramePr>
            <a:graphicFrameLocks noGrp="1"/>
          </p:cNvGraphicFramePr>
          <p:nvPr>
            <p:extLst>
              <p:ext uri="{D42A27DB-BD31-4B8C-83A1-F6EECF244321}">
                <p14:modId xmlns:p14="http://schemas.microsoft.com/office/powerpoint/2010/main" val="312992595"/>
              </p:ext>
            </p:extLst>
          </p:nvPr>
        </p:nvGraphicFramePr>
        <p:xfrm>
          <a:off x="1147552" y="2010537"/>
          <a:ext cx="7057333" cy="2595880"/>
        </p:xfrm>
        <a:graphic>
          <a:graphicData uri="http://schemas.openxmlformats.org/drawingml/2006/table">
            <a:tbl>
              <a:tblPr firstRow="1" bandRow="1">
                <a:tableStyleId>{4C3C2611-4C71-4FC5-86AE-919BDF0F9419}</a:tableStyleId>
              </a:tblPr>
              <a:tblGrid>
                <a:gridCol w="2781896">
                  <a:extLst>
                    <a:ext uri="{9D8B030D-6E8A-4147-A177-3AD203B41FA5}">
                      <a16:colId xmlns:a16="http://schemas.microsoft.com/office/drawing/2014/main" val="2252112969"/>
                    </a:ext>
                  </a:extLst>
                </a:gridCol>
                <a:gridCol w="4275437">
                  <a:extLst>
                    <a:ext uri="{9D8B030D-6E8A-4147-A177-3AD203B41FA5}">
                      <a16:colId xmlns:a16="http://schemas.microsoft.com/office/drawing/2014/main" val="3980945477"/>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插件</a:t>
                      </a: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效果</a:t>
                      </a:r>
                    </a:p>
                  </a:txBody>
                  <a:tcPr anchor="ctr"/>
                </a:tc>
                <a:extLst>
                  <a:ext uri="{0D108BD9-81ED-4DB2-BD59-A6C34878D82A}">
                    <a16:rowId xmlns:a16="http://schemas.microsoft.com/office/drawing/2014/main" val="397773681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set_status_before_predictor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根据字典或</a:t>
                      </a:r>
                      <a:r>
                        <a:rPr lang="en-US" altLang="zh-CN" sz="1400" dirty="0">
                          <a:latin typeface="微软雅黑" panose="020B0503020204020204" pitchFamily="34" charset="-122"/>
                          <a:ea typeface="微软雅黑" panose="020B0503020204020204" pitchFamily="34" charset="-122"/>
                        </a:rPr>
                        <a:t>conf</a:t>
                      </a:r>
                      <a:r>
                        <a:rPr lang="zh-CN" altLang="en-US" sz="1400" dirty="0">
                          <a:latin typeface="微软雅黑" panose="020B0503020204020204" pitchFamily="34" charset="-122"/>
                          <a:ea typeface="微软雅黑" panose="020B0503020204020204" pitchFamily="34" charset="-122"/>
                        </a:rPr>
                        <a:t>配置填充广告的一些信息</a:t>
                      </a:r>
                    </a:p>
                  </a:txBody>
                  <a:tcPr anchor="ctr"/>
                </a:tc>
                <a:extLst>
                  <a:ext uri="{0D108BD9-81ED-4DB2-BD59-A6C34878D82A}">
                    <a16:rowId xmlns:a16="http://schemas.microsoft.com/office/drawing/2014/main" val="328671459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send_predictor_async</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异步请求观星</a:t>
                      </a:r>
                    </a:p>
                  </a:txBody>
                  <a:tcPr anchor="ctr"/>
                </a:tc>
                <a:extLst>
                  <a:ext uri="{0D108BD9-81ED-4DB2-BD59-A6C34878D82A}">
                    <a16:rowId xmlns:a16="http://schemas.microsoft.com/office/drawing/2014/main" val="3241675181"/>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interact_with_bcsvr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请求</a:t>
                      </a:r>
                      <a:r>
                        <a:rPr lang="en-US" altLang="zh-CN" sz="1400" dirty="0">
                          <a:latin typeface="微软雅黑" panose="020B0503020204020204" pitchFamily="34" charset="-122"/>
                          <a:ea typeface="微软雅黑" panose="020B0503020204020204" pitchFamily="34" charset="-122"/>
                        </a:rPr>
                        <a:t>budget control</a:t>
                      </a:r>
                      <a:r>
                        <a:rPr lang="zh-CN" altLang="en-US" sz="1400" dirty="0">
                          <a:latin typeface="微软雅黑" panose="020B0503020204020204" pitchFamily="34" charset="-122"/>
                          <a:ea typeface="微软雅黑" panose="020B0503020204020204" pitchFamily="34" charset="-122"/>
                        </a:rPr>
                        <a:t>获取预算和消费信息</a:t>
                      </a:r>
                    </a:p>
                  </a:txBody>
                  <a:tcPr anchor="ctr"/>
                </a:tc>
                <a:extLst>
                  <a:ext uri="{0D108BD9-81ED-4DB2-BD59-A6C34878D82A}">
                    <a16:rowId xmlns:a16="http://schemas.microsoft.com/office/drawing/2014/main" val="2900997366"/>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set_status</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填充各种系数及预估值的默认值</a:t>
                      </a:r>
                    </a:p>
                  </a:txBody>
                  <a:tcPr anchor="ctr"/>
                </a:tc>
                <a:extLst>
                  <a:ext uri="{0D108BD9-81ED-4DB2-BD59-A6C34878D82A}">
                    <a16:rowId xmlns:a16="http://schemas.microsoft.com/office/drawing/2014/main" val="545828122"/>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recv_predictor_async_new</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解析观星返回请求</a:t>
                      </a:r>
                    </a:p>
                  </a:txBody>
                  <a:tcPr anchor="ctr"/>
                </a:tc>
                <a:extLst>
                  <a:ext uri="{0D108BD9-81ED-4DB2-BD59-A6C34878D82A}">
                    <a16:rowId xmlns:a16="http://schemas.microsoft.com/office/drawing/2014/main" val="3017848402"/>
                  </a:ext>
                </a:extLst>
              </a:tr>
              <a:tr h="370840">
                <a:tc>
                  <a:txBody>
                    <a:bodyPr/>
                    <a:lstStyle/>
                    <a:p>
                      <a:pPr algn="ctr"/>
                      <a:r>
                        <a:rPr lang="en-US" altLang="zh-CN" sz="1400" dirty="0">
                          <a:latin typeface="微软雅黑" panose="020B0503020204020204" pitchFamily="34" charset="-122"/>
                          <a:ea typeface="微软雅黑" panose="020B0503020204020204" pitchFamily="34" charset="-122"/>
                        </a:rPr>
                        <a:t>richq_thr_filter_v3</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如果当前广告会导致丰富度下降，则进行过滤。</a:t>
                      </a:r>
                    </a:p>
                  </a:txBody>
                  <a:tcPr anchor="ctr"/>
                </a:tc>
                <a:extLst>
                  <a:ext uri="{0D108BD9-81ED-4DB2-BD59-A6C34878D82A}">
                    <a16:rowId xmlns:a16="http://schemas.microsoft.com/office/drawing/2014/main" val="3280693534"/>
                  </a:ext>
                </a:extLst>
              </a:tr>
            </a:tbl>
          </a:graphicData>
        </a:graphic>
      </p:graphicFrame>
    </p:spTree>
    <p:extLst>
      <p:ext uri="{BB962C8B-B14F-4D97-AF65-F5344CB8AC3E}">
        <p14:creationId xmlns:p14="http://schemas.microsoft.com/office/powerpoint/2010/main" val="399264165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20928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sz="2000" dirty="0" err="1">
                <a:solidFill>
                  <a:srgbClr val="FF0000"/>
                </a:solidFill>
                <a:latin typeface="微软雅黑" panose="020B0503020204020204" pitchFamily="34" charset="-122"/>
                <a:ea typeface="微软雅黑" panose="020B0503020204020204" pitchFamily="34" charset="-122"/>
              </a:rPr>
              <a:t>src_id</a:t>
            </a:r>
            <a:r>
              <a:rPr lang="zh-CN" altLang="en-US" sz="2000" dirty="0">
                <a:latin typeface="微软雅黑" panose="020B0503020204020204" pitchFamily="34" charset="-122"/>
                <a:ea typeface="微软雅黑" panose="020B0503020204020204" pitchFamily="34" charset="-122"/>
              </a:rPr>
              <a:t>级别策略插件</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p</a:t>
            </a:r>
            <a:r>
              <a:rPr kumimoji="0" lang="en-US" altLang="zh-CN" sz="20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repare</a:t>
            </a:r>
            <a:r>
              <a:rPr lang="zh-CN" altLang="en-US" sz="2000" dirty="0">
                <a:latin typeface="微软雅黑" panose="020B0503020204020204" pitchFamily="34" charset="-122"/>
                <a:ea typeface="微软雅黑" panose="020B0503020204020204" pitchFamily="34" charset="-122"/>
              </a:rPr>
              <a:t>：完成数据准备如</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值的调整、过滤阈值的初始化等工作。</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kumimoji="0" lang="en-US" altLang="zh-CN"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graphicFrame>
        <p:nvGraphicFramePr>
          <p:cNvPr id="5" name="表格 2">
            <a:extLst>
              <a:ext uri="{FF2B5EF4-FFF2-40B4-BE49-F238E27FC236}">
                <a16:creationId xmlns:a16="http://schemas.microsoft.com/office/drawing/2014/main" id="{CA52CEFC-7D15-452B-A922-63885CCD51C8}"/>
              </a:ext>
            </a:extLst>
          </p:cNvPr>
          <p:cNvGraphicFramePr>
            <a:graphicFrameLocks noGrp="1"/>
          </p:cNvGraphicFramePr>
          <p:nvPr>
            <p:extLst>
              <p:ext uri="{D42A27DB-BD31-4B8C-83A1-F6EECF244321}">
                <p14:modId xmlns:p14="http://schemas.microsoft.com/office/powerpoint/2010/main" val="4107075923"/>
              </p:ext>
            </p:extLst>
          </p:nvPr>
        </p:nvGraphicFramePr>
        <p:xfrm>
          <a:off x="1147552" y="2010537"/>
          <a:ext cx="7057333" cy="2509520"/>
        </p:xfrm>
        <a:graphic>
          <a:graphicData uri="http://schemas.openxmlformats.org/drawingml/2006/table">
            <a:tbl>
              <a:tblPr firstRow="1" bandRow="1">
                <a:tableStyleId>{4C3C2611-4C71-4FC5-86AE-919BDF0F9419}</a:tableStyleId>
              </a:tblPr>
              <a:tblGrid>
                <a:gridCol w="2781896">
                  <a:extLst>
                    <a:ext uri="{9D8B030D-6E8A-4147-A177-3AD203B41FA5}">
                      <a16:colId xmlns:a16="http://schemas.microsoft.com/office/drawing/2014/main" val="2252112969"/>
                    </a:ext>
                  </a:extLst>
                </a:gridCol>
                <a:gridCol w="4275437">
                  <a:extLst>
                    <a:ext uri="{9D8B030D-6E8A-4147-A177-3AD203B41FA5}">
                      <a16:colId xmlns:a16="http://schemas.microsoft.com/office/drawing/2014/main" val="3980945477"/>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插件</a:t>
                      </a: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效果</a:t>
                      </a:r>
                    </a:p>
                  </a:txBody>
                  <a:tcPr anchor="ctr"/>
                </a:tc>
                <a:extLst>
                  <a:ext uri="{0D108BD9-81ED-4DB2-BD59-A6C34878D82A}">
                    <a16:rowId xmlns:a16="http://schemas.microsoft.com/office/drawing/2014/main" val="397773681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mt_revise_multi_src</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400" dirty="0">
                          <a:latin typeface="微软雅黑" panose="020B0503020204020204" pitchFamily="34" charset="-122"/>
                          <a:ea typeface="微软雅黑" panose="020B0503020204020204" pitchFamily="34" charset="-122"/>
                        </a:rPr>
                        <a:t>程序化创意一个</a:t>
                      </a:r>
                      <a:r>
                        <a:rPr lang="en-US" altLang="zh-CN" sz="1400" dirty="0" err="1">
                          <a:latin typeface="微软雅黑" panose="020B0503020204020204" pitchFamily="34" charset="-122"/>
                          <a:ea typeface="微软雅黑" panose="020B0503020204020204" pitchFamily="34" charset="-122"/>
                        </a:rPr>
                        <a:t>src_id</a:t>
                      </a:r>
                      <a:r>
                        <a:rPr lang="zh-CN" altLang="en-US" sz="1400" dirty="0">
                          <a:latin typeface="微软雅黑" panose="020B0503020204020204" pitchFamily="34" charset="-122"/>
                          <a:ea typeface="微软雅黑" panose="020B0503020204020204" pitchFamily="34" charset="-122"/>
                        </a:rPr>
                        <a:t>对应多个</a:t>
                      </a:r>
                      <a:r>
                        <a:rPr lang="en-US" altLang="zh-CN" sz="1400" dirty="0" err="1">
                          <a:latin typeface="微软雅黑" panose="020B0503020204020204" pitchFamily="34" charset="-122"/>
                          <a:ea typeface="微软雅黑" panose="020B0503020204020204" pitchFamily="34" charset="-122"/>
                        </a:rPr>
                        <a:t>mt_id</a:t>
                      </a:r>
                      <a:r>
                        <a:rPr lang="zh-CN" altLang="en-US" sz="1400" dirty="0">
                          <a:latin typeface="微软雅黑" panose="020B0503020204020204" pitchFamily="34" charset="-122"/>
                          <a:ea typeface="微软雅黑" panose="020B0503020204020204" pitchFamily="34" charset="-122"/>
                        </a:rPr>
                        <a:t>物料的广告，修改物料样式。</a:t>
                      </a:r>
                    </a:p>
                  </a:txBody>
                  <a:tcPr anchor="ctr"/>
                </a:tc>
                <a:extLst>
                  <a:ext uri="{0D108BD9-81ED-4DB2-BD59-A6C34878D82A}">
                    <a16:rowId xmlns:a16="http://schemas.microsoft.com/office/drawing/2014/main" val="328671459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set_status_mul_src</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400" dirty="0">
                          <a:latin typeface="微软雅黑" panose="020B0503020204020204" pitchFamily="34" charset="-122"/>
                          <a:ea typeface="微软雅黑" panose="020B0503020204020204" pitchFamily="34" charset="-122"/>
                        </a:rPr>
                        <a:t>判断是否明示流量，设置</a:t>
                      </a:r>
                      <a:r>
                        <a:rPr lang="en-US" altLang="zh-CN" sz="1400" dirty="0" err="1">
                          <a:latin typeface="微软雅黑" panose="020B0503020204020204" pitchFamily="34" charset="-122"/>
                          <a:ea typeface="微软雅黑" panose="020B0503020204020204" pitchFamily="34" charset="-122"/>
                        </a:rPr>
                        <a:t>minbid</a:t>
                      </a:r>
                      <a:r>
                        <a:rPr lang="zh-CN" altLang="en-US" sz="1400" dirty="0">
                          <a:latin typeface="微软雅黑" panose="020B0503020204020204" pitchFamily="34" charset="-122"/>
                          <a:ea typeface="微软雅黑" panose="020B0503020204020204" pitchFamily="34" charset="-122"/>
                        </a:rPr>
                        <a:t>，判断广告类型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单选、多选、优选</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并设置</a:t>
                      </a:r>
                      <a:r>
                        <a:rPr lang="en-US" altLang="zh-CN" sz="1400" dirty="0" err="1">
                          <a:latin typeface="微软雅黑" panose="020B0503020204020204" pitchFamily="34" charset="-122"/>
                          <a:ea typeface="微软雅黑" panose="020B0503020204020204" pitchFamily="34" charset="-122"/>
                        </a:rPr>
                        <a:t>bid_ratio</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241675181"/>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pv_dedup</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400" dirty="0">
                          <a:latin typeface="微软雅黑" panose="020B0503020204020204" pitchFamily="34" charset="-122"/>
                          <a:ea typeface="微软雅黑" panose="020B0503020204020204" pitchFamily="34" charset="-122"/>
                        </a:rPr>
                        <a:t>对已经展示过的广告去重，在</a:t>
                      </a:r>
                      <a:r>
                        <a:rPr lang="en-US" altLang="zh-CN" sz="1400" dirty="0" err="1">
                          <a:latin typeface="微软雅黑" panose="020B0503020204020204" pitchFamily="34" charset="-122"/>
                          <a:ea typeface="微软雅黑" panose="020B0503020204020204" pitchFamily="34" charset="-122"/>
                        </a:rPr>
                        <a:t>user_id</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plan_id</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unit_id</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subject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brand</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title</a:t>
                      </a:r>
                      <a:r>
                        <a:rPr lang="zh-CN" altLang="en-US" sz="1400" dirty="0">
                          <a:latin typeface="微软雅黑" panose="020B0503020204020204" pitchFamily="34" charset="-122"/>
                          <a:ea typeface="微软雅黑" panose="020B0503020204020204" pitchFamily="34" charset="-122"/>
                        </a:rPr>
                        <a:t>维度按照</a:t>
                      </a:r>
                      <a:r>
                        <a:rPr lang="en-US" altLang="zh-CN" sz="1400" dirty="0" err="1">
                          <a:latin typeface="微软雅黑" panose="020B0503020204020204" pitchFamily="34" charset="-122"/>
                          <a:ea typeface="微软雅黑" panose="020B0503020204020204" pitchFamily="34" charset="-122"/>
                        </a:rPr>
                        <a:t>dedup_type</a:t>
                      </a:r>
                      <a:r>
                        <a:rPr lang="zh-CN" altLang="en-US" sz="1400" dirty="0">
                          <a:latin typeface="微软雅黑" panose="020B0503020204020204" pitchFamily="34" charset="-122"/>
                          <a:ea typeface="微软雅黑" panose="020B0503020204020204" pitchFamily="34" charset="-122"/>
                        </a:rPr>
                        <a:t>不同对广告去重。</a:t>
                      </a:r>
                    </a:p>
                  </a:txBody>
                  <a:tcPr anchor="ctr"/>
                </a:tc>
                <a:extLst>
                  <a:ext uri="{0D108BD9-81ED-4DB2-BD59-A6C34878D82A}">
                    <a16:rowId xmlns:a16="http://schemas.microsoft.com/office/drawing/2014/main" val="2900997366"/>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transfer_ratio</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400" dirty="0">
                          <a:latin typeface="微软雅黑" panose="020B0503020204020204" pitchFamily="34" charset="-122"/>
                          <a:ea typeface="微软雅黑" panose="020B0503020204020204" pitchFamily="34" charset="-122"/>
                        </a:rPr>
                        <a:t>不同维度调整</a:t>
                      </a:r>
                      <a:r>
                        <a:rPr lang="en-US" altLang="zh-CN" sz="1400" dirty="0" err="1">
                          <a:latin typeface="微软雅黑" panose="020B0503020204020204" pitchFamily="34" charset="-122"/>
                          <a:ea typeface="微软雅黑" panose="020B0503020204020204" pitchFamily="34" charset="-122"/>
                        </a:rPr>
                        <a:t>ctrq</a:t>
                      </a:r>
                      <a:r>
                        <a:rPr lang="zh-CN" altLang="en-US" sz="1400" dirty="0">
                          <a:latin typeface="微软雅黑" panose="020B0503020204020204" pitchFamily="34" charset="-122"/>
                          <a:ea typeface="微软雅黑" panose="020B0503020204020204" pitchFamily="34" charset="-122"/>
                        </a:rPr>
                        <a:t>值，给出最终广告排序的</a:t>
                      </a:r>
                      <a:r>
                        <a:rPr lang="en-US" altLang="zh-CN" sz="1400" dirty="0">
                          <a:latin typeface="微软雅黑" panose="020B0503020204020204" pitchFamily="34" charset="-122"/>
                          <a:ea typeface="微软雅黑" panose="020B0503020204020204" pitchFamily="34" charset="-122"/>
                        </a:rPr>
                        <a:t>score</a:t>
                      </a:r>
                      <a:r>
                        <a:rPr lang="zh-CN" altLang="en-US" sz="1400" dirty="0">
                          <a:latin typeface="微软雅黑" panose="020B0503020204020204" pitchFamily="34" charset="-122"/>
                          <a:ea typeface="微软雅黑" panose="020B0503020204020204" pitchFamily="34" charset="-122"/>
                        </a:rPr>
                        <a:t>。</a:t>
                      </a:r>
                    </a:p>
                  </a:txBody>
                  <a:tcPr anchor="ctr"/>
                </a:tc>
                <a:extLst>
                  <a:ext uri="{0D108BD9-81ED-4DB2-BD59-A6C34878D82A}">
                    <a16:rowId xmlns:a16="http://schemas.microsoft.com/office/drawing/2014/main" val="545828122"/>
                  </a:ext>
                </a:extLst>
              </a:tr>
            </a:tbl>
          </a:graphicData>
        </a:graphic>
      </p:graphicFrame>
    </p:spTree>
    <p:extLst>
      <p:ext uri="{BB962C8B-B14F-4D97-AF65-F5344CB8AC3E}">
        <p14:creationId xmlns:p14="http://schemas.microsoft.com/office/powerpoint/2010/main" val="32114064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486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dirty="0" err="1">
                <a:solidFill>
                  <a:srgbClr val="FF0000"/>
                </a:solidFill>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级别策略插件</a:t>
            </a:r>
            <a:endParaRPr lang="en-US" altLang="zh-CN" dirty="0">
              <a:latin typeface="微软雅黑" panose="020B0503020204020204" pitchFamily="34" charset="-122"/>
              <a:ea typeface="微软雅黑" panose="020B0503020204020204" pitchFamily="34" charset="-122"/>
            </a:endParaRPr>
          </a:p>
          <a:p>
            <a:pPr>
              <a:lnSpc>
                <a:spcPct val="150000"/>
              </a:lnSpc>
            </a:pPr>
            <a:r>
              <a:rPr kumimoji="0" lang="en-US" altLang="zh-CN" b="1" i="0" u="none" strike="noStrike" cap="none" spc="0" normalizeH="0" baseline="0" dirty="0" err="1">
                <a:ln>
                  <a:noFill/>
                </a:ln>
                <a:solidFill>
                  <a:srgbClr val="000000"/>
                </a:solidFill>
                <a:effectLst/>
                <a:uFillTx/>
                <a:latin typeface="微软雅黑" panose="020B0503020204020204" pitchFamily="34" charset="-122"/>
                <a:ea typeface="微软雅黑" panose="020B0503020204020204" pitchFamily="34" charset="-122"/>
                <a:sym typeface="Calibri"/>
              </a:rPr>
              <a:t>smart_bid</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bid_ratio</a:t>
            </a:r>
            <a:r>
              <a:rPr lang="zh-CN" altLang="en-US" dirty="0">
                <a:latin typeface="微软雅黑" panose="020B0503020204020204" pitchFamily="34" charset="-122"/>
                <a:ea typeface="微软雅黑" panose="020B0503020204020204" pitchFamily="34" charset="-122"/>
              </a:rPr>
              <a:t>的调整，计算出最终调整后的</a:t>
            </a:r>
            <a:r>
              <a:rPr lang="en-US" altLang="zh-CN" dirty="0">
                <a:latin typeface="微软雅黑" panose="020B0503020204020204" pitchFamily="34" charset="-122"/>
                <a:ea typeface="微软雅黑" panose="020B0503020204020204" pitchFamily="34" charset="-122"/>
              </a:rPr>
              <a:t>bid</a:t>
            </a:r>
            <a:r>
              <a:rPr lang="zh-CN" altLang="en-US" dirty="0">
                <a:latin typeface="微软雅黑" panose="020B0503020204020204" pitchFamily="34" charset="-122"/>
                <a:ea typeface="微软雅黑" panose="020B0503020204020204" pitchFamily="34" charset="-122"/>
              </a:rPr>
              <a:t>及</a:t>
            </a:r>
            <a:r>
              <a:rPr lang="en-US" altLang="zh-CN" dirty="0" err="1">
                <a:latin typeface="微软雅黑" panose="020B0503020204020204" pitchFamily="34" charset="-122"/>
                <a:ea typeface="微软雅黑" panose="020B0503020204020204" pitchFamily="34" charset="-122"/>
              </a:rPr>
              <a:t>cpm</a:t>
            </a:r>
            <a:r>
              <a:rPr lang="zh-CN" altLang="en-US" dirty="0">
                <a:latin typeface="微软雅黑" panose="020B0503020204020204" pitchFamily="34" charset="-122"/>
                <a:ea typeface="微软雅黑" panose="020B0503020204020204" pitchFamily="34" charset="-122"/>
              </a:rPr>
              <a:t>，重新对计价排序。</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sz="1400" dirty="0" err="1">
                <a:latin typeface="微软雅黑" panose="020B0503020204020204" pitchFamily="34" charset="-122"/>
                <a:ea typeface="微软雅黑" panose="020B0503020204020204" pitchFamily="34" charset="-122"/>
              </a:rPr>
              <a:t>user_smart_bid</a:t>
            </a:r>
            <a:r>
              <a:rPr lang="zh-CN" altLang="en-US" sz="1400" dirty="0">
                <a:latin typeface="微软雅黑" panose="020B0503020204020204" pitchFamily="34" charset="-122"/>
                <a:ea typeface="微软雅黑" panose="020B0503020204020204" pitchFamily="34" charset="-122"/>
              </a:rPr>
              <a:t>：对非</a:t>
            </a:r>
            <a:r>
              <a:rPr lang="en-US" altLang="zh-CN" sz="1400" dirty="0">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和非</a:t>
            </a:r>
            <a:r>
              <a:rPr lang="en-US" altLang="zh-CN" sz="1400" dirty="0">
                <a:latin typeface="微软雅黑" panose="020B0503020204020204" pitchFamily="34" charset="-122"/>
                <a:ea typeface="微软雅黑" panose="020B0503020204020204" pitchFamily="34" charset="-122"/>
              </a:rPr>
              <a:t>OCPC</a:t>
            </a:r>
            <a:r>
              <a:rPr lang="zh-CN" altLang="en-US" sz="1400" dirty="0">
                <a:latin typeface="微软雅黑" panose="020B0503020204020204" pitchFamily="34" charset="-122"/>
                <a:ea typeface="微软雅黑" panose="020B0503020204020204" pitchFamily="34" charset="-122"/>
              </a:rPr>
              <a:t>二阶段广告调整出价，更新</a:t>
            </a:r>
            <a:r>
              <a:rPr lang="en-US" altLang="zh-CN" sz="1400" dirty="0" err="1">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排序。</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step1: </a:t>
            </a:r>
            <a:r>
              <a:rPr lang="zh-CN" altLang="en-US" sz="1400" dirty="0">
                <a:latin typeface="微软雅黑" panose="020B0503020204020204" pitchFamily="34" charset="-122"/>
                <a:ea typeface="微软雅黑" panose="020B0503020204020204" pitchFamily="34" charset="-122"/>
              </a:rPr>
              <a:t>跳过</a:t>
            </a:r>
            <a:r>
              <a:rPr lang="en-US" altLang="zh-CN" sz="1400" dirty="0" err="1">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广告</a:t>
            </a:r>
          </a:p>
          <a:p>
            <a:pPr>
              <a:lnSpc>
                <a:spcPct val="150000"/>
              </a:lnSpc>
            </a:pPr>
            <a:r>
              <a:rPr lang="en-US" altLang="zh-CN" sz="1400" dirty="0">
                <a:latin typeface="微软雅黑" panose="020B0503020204020204" pitchFamily="34" charset="-122"/>
                <a:ea typeface="微软雅黑" panose="020B0503020204020204" pitchFamily="34" charset="-122"/>
              </a:rPr>
              <a:t>step2: </a:t>
            </a:r>
            <a:r>
              <a:rPr lang="zh-CN" altLang="en-US" sz="1400" dirty="0">
                <a:latin typeface="微软雅黑" panose="020B0503020204020204" pitchFamily="34" charset="-122"/>
                <a:ea typeface="微软雅黑" panose="020B0503020204020204" pitchFamily="34" charset="-122"/>
              </a:rPr>
              <a:t>跳过</a:t>
            </a:r>
            <a:r>
              <a:rPr lang="en-US" altLang="zh-CN" sz="1400" dirty="0" err="1">
                <a:latin typeface="微软雅黑" panose="020B0503020204020204" pitchFamily="34" charset="-122"/>
                <a:ea typeface="微软雅黑" panose="020B0503020204020204" pitchFamily="34" charset="-122"/>
              </a:rPr>
              <a:t>ocpc</a:t>
            </a:r>
            <a:r>
              <a:rPr lang="zh-CN" altLang="en-US" sz="1400" dirty="0">
                <a:latin typeface="微软雅黑" panose="020B0503020204020204" pitchFamily="34" charset="-122"/>
                <a:ea typeface="微软雅黑" panose="020B0503020204020204" pitchFamily="34" charset="-122"/>
              </a:rPr>
              <a:t>二阶段广告</a:t>
            </a:r>
          </a:p>
          <a:p>
            <a:pPr>
              <a:lnSpc>
                <a:spcPct val="150000"/>
              </a:lnSpc>
            </a:pPr>
            <a:r>
              <a:rPr lang="en-US" altLang="zh-CN" sz="1400" dirty="0">
                <a:latin typeface="微软雅黑" panose="020B0503020204020204" pitchFamily="34" charset="-122"/>
                <a:ea typeface="微软雅黑" panose="020B0503020204020204" pitchFamily="34" charset="-122"/>
              </a:rPr>
              <a:t>step3: bid</a:t>
            </a:r>
            <a:r>
              <a:rPr lang="zh-CN" altLang="en-US" sz="1400" dirty="0">
                <a:latin typeface="微软雅黑" panose="020B0503020204020204" pitchFamily="34" charset="-122"/>
                <a:ea typeface="微软雅黑" panose="020B0503020204020204" pitchFamily="34" charset="-122"/>
              </a:rPr>
              <a:t>矫正</a:t>
            </a:r>
          </a:p>
          <a:p>
            <a:pPr>
              <a:lnSpc>
                <a:spcPct val="150000"/>
              </a:lnSpc>
            </a:pPr>
            <a:r>
              <a:rPr lang="en-US" altLang="zh-CN" sz="1400" dirty="0">
                <a:latin typeface="微软雅黑" panose="020B0503020204020204" pitchFamily="34" charset="-122"/>
                <a:ea typeface="微软雅黑" panose="020B0503020204020204" pitchFamily="34" charset="-122"/>
              </a:rPr>
              <a:t>	adv-&gt;bid = adv-&gt;</a:t>
            </a:r>
            <a:r>
              <a:rPr lang="en-US" altLang="zh-CN" sz="1400" dirty="0" err="1">
                <a:latin typeface="微软雅黑" panose="020B0503020204020204" pitchFamily="34" charset="-122"/>
                <a:ea typeface="微软雅黑" panose="020B0503020204020204" pitchFamily="34" charset="-122"/>
              </a:rPr>
              <a:t>ori_bid</a:t>
            </a:r>
            <a:r>
              <a:rPr lang="en-US" altLang="zh-CN" sz="1400" dirty="0">
                <a:latin typeface="微软雅黑" panose="020B0503020204020204" pitchFamily="34" charset="-122"/>
                <a:ea typeface="微软雅黑" panose="020B0503020204020204" pitchFamily="34" charset="-122"/>
              </a:rPr>
              <a:t> * adv-&gt;</a:t>
            </a:r>
            <a:r>
              <a:rPr lang="en-US" altLang="zh-CN" sz="1400" dirty="0" err="1">
                <a:latin typeface="微软雅黑" panose="020B0503020204020204" pitchFamily="34" charset="-122"/>
                <a:ea typeface="微软雅黑" panose="020B0503020204020204" pitchFamily="34" charset="-122"/>
              </a:rPr>
              <a:t>bid_ratio</a:t>
            </a:r>
            <a:r>
              <a:rPr lang="en-US" altLang="zh-CN" sz="1400" dirty="0">
                <a:latin typeface="微软雅黑" panose="020B0503020204020204" pitchFamily="34" charset="-122"/>
                <a:ea typeface="微软雅黑" panose="020B0503020204020204" pitchFamily="34" charset="-122"/>
              </a:rPr>
              <a:t>; // 545</a:t>
            </a:r>
            <a:r>
              <a:rPr lang="zh-CN" altLang="en-US" sz="1400" dirty="0">
                <a:latin typeface="微软雅黑" panose="020B0503020204020204" pitchFamily="34" charset="-122"/>
                <a:ea typeface="微软雅黑" panose="020B0503020204020204" pitchFamily="34" charset="-122"/>
              </a:rPr>
              <a:t>目前设置为</a:t>
            </a:r>
            <a:r>
              <a:rPr lang="en-US" altLang="zh-CN" sz="1400" dirty="0">
                <a:latin typeface="微软雅黑" panose="020B0503020204020204" pitchFamily="34" charset="-122"/>
                <a:ea typeface="微软雅黑" panose="020B0503020204020204" pitchFamily="34" charset="-122"/>
              </a:rPr>
              <a:t>1.0;</a:t>
            </a:r>
          </a:p>
          <a:p>
            <a:pPr>
              <a:lnSpc>
                <a:spcPct val="150000"/>
              </a:lnSpc>
            </a:pPr>
            <a:r>
              <a:rPr lang="en-US" altLang="zh-CN" sz="1400" dirty="0">
                <a:latin typeface="微软雅黑" panose="020B0503020204020204" pitchFamily="34" charset="-122"/>
                <a:ea typeface="微软雅黑" panose="020B0503020204020204" pitchFamily="34" charset="-122"/>
              </a:rPr>
              <a:t>step4: </a:t>
            </a:r>
            <a:r>
              <a:rPr lang="zh-CN" altLang="en-US" sz="1400" dirty="0">
                <a:latin typeface="微软雅黑" panose="020B0503020204020204" pitchFamily="34" charset="-122"/>
                <a:ea typeface="微软雅黑" panose="020B0503020204020204" pitchFamily="34" charset="-122"/>
              </a:rPr>
              <a:t>更新排序和计价分数</a:t>
            </a:r>
          </a:p>
          <a:p>
            <a:pPr>
              <a:lnSpc>
                <a:spcPct val="150000"/>
              </a:lnSpc>
            </a:pPr>
            <a:r>
              <a:rPr lang="en-US" altLang="zh-CN" sz="1400" dirty="0">
                <a:latin typeface="微软雅黑" panose="020B0503020204020204" pitchFamily="34" charset="-122"/>
                <a:ea typeface="微软雅黑" panose="020B0503020204020204" pitchFamily="34" charset="-122"/>
              </a:rPr>
              <a:t>	adv-&gt;</a:t>
            </a:r>
            <a:r>
              <a:rPr lang="en-US" altLang="zh-CN" sz="1400" dirty="0" err="1">
                <a:latin typeface="微软雅黑" panose="020B0503020204020204" pitchFamily="34" charset="-122"/>
                <a:ea typeface="微软雅黑" panose="020B0503020204020204" pitchFamily="34" charset="-122"/>
              </a:rPr>
              <a:t>pricesort_score</a:t>
            </a:r>
            <a:r>
              <a:rPr lang="en-US" altLang="zh-CN" sz="1400" dirty="0">
                <a:latin typeface="微软雅黑" panose="020B0503020204020204" pitchFamily="34" charset="-122"/>
                <a:ea typeface="微软雅黑" panose="020B0503020204020204" pitchFamily="34" charset="-122"/>
              </a:rPr>
              <a:t> = adv-&gt;</a:t>
            </a:r>
            <a:r>
              <a:rPr lang="en-US" altLang="zh-CN" sz="1400" dirty="0" err="1">
                <a:latin typeface="微软雅黑" panose="020B0503020204020204" pitchFamily="34" charset="-122"/>
                <a:ea typeface="微软雅黑" panose="020B0503020204020204" pitchFamily="34" charset="-122"/>
              </a:rPr>
              <a:t>pricesort_q</a:t>
            </a:r>
            <a:r>
              <a:rPr lang="en-US" altLang="zh-CN" sz="1400" dirty="0">
                <a:latin typeface="微软雅黑" panose="020B0503020204020204" pitchFamily="34" charset="-122"/>
                <a:ea typeface="微软雅黑" panose="020B0503020204020204" pitchFamily="34" charset="-122"/>
              </a:rPr>
              <a:t> * adv-&gt;bid;</a:t>
            </a:r>
          </a:p>
          <a:p>
            <a:pPr>
              <a:lnSpc>
                <a:spcPct val="150000"/>
              </a:lnSpc>
            </a:pPr>
            <a:r>
              <a:rPr lang="en-US" altLang="zh-CN" sz="1400" dirty="0">
                <a:latin typeface="微软雅黑" panose="020B0503020204020204" pitchFamily="34" charset="-122"/>
                <a:ea typeface="微软雅黑" panose="020B0503020204020204" pitchFamily="34" charset="-122"/>
              </a:rPr>
              <a:t>	adv-&gt;</a:t>
            </a:r>
            <a:r>
              <a:rPr lang="en-US" altLang="zh-CN" sz="1400" dirty="0" err="1">
                <a:latin typeface="微软雅黑" panose="020B0503020204020204" pitchFamily="34" charset="-122"/>
                <a:ea typeface="微软雅黑" panose="020B0503020204020204" pitchFamily="34" charset="-122"/>
              </a:rPr>
              <a:t>multarget_pricesort_score</a:t>
            </a:r>
            <a:r>
              <a:rPr lang="en-US" altLang="zh-CN" sz="1400" dirty="0">
                <a:latin typeface="微软雅黑" panose="020B0503020204020204" pitchFamily="34" charset="-122"/>
                <a:ea typeface="微软雅黑" panose="020B0503020204020204" pitchFamily="34" charset="-122"/>
              </a:rPr>
              <a:t> = adv-&gt;</a:t>
            </a:r>
            <a:r>
              <a:rPr lang="en-US" altLang="zh-CN" sz="1400" dirty="0" err="1">
                <a:latin typeface="微软雅黑" panose="020B0503020204020204" pitchFamily="34" charset="-122"/>
                <a:ea typeface="微软雅黑" panose="020B0503020204020204" pitchFamily="34" charset="-122"/>
              </a:rPr>
              <a:t>pricesort_q</a:t>
            </a:r>
            <a:r>
              <a:rPr lang="en-US" altLang="zh-CN" sz="1400" dirty="0">
                <a:latin typeface="微软雅黑" panose="020B0503020204020204" pitchFamily="34" charset="-122"/>
                <a:ea typeface="微软雅黑" panose="020B0503020204020204" pitchFamily="34" charset="-122"/>
              </a:rPr>
              <a:t> * adv-&gt;bid - adv-&gt;</a:t>
            </a:r>
            <a:r>
              <a:rPr lang="en-US" altLang="zh-CN" sz="1400" dirty="0" err="1">
                <a:latin typeface="微软雅黑" panose="020B0503020204020204" pitchFamily="34" charset="-122"/>
                <a:ea typeface="微软雅黑" panose="020B0503020204020204" pitchFamily="34" charset="-122"/>
              </a:rPr>
              <a:t>ue_loss</a:t>
            </a:r>
            <a:r>
              <a:rPr lang="en-US" altLang="zh-CN" sz="1400" dirty="0">
                <a:latin typeface="微软雅黑" panose="020B0503020204020204" pitchFamily="34" charset="-122"/>
                <a:ea typeface="微软雅黑" panose="020B0503020204020204" pitchFamily="34" charset="-122"/>
              </a:rPr>
              <a:t>;</a:t>
            </a:r>
          </a:p>
          <a:p>
            <a:pPr marL="342900" indent="-342900">
              <a:lnSpc>
                <a:spcPct val="150000"/>
              </a:lnSpc>
              <a:buAutoNum type="arabicPeriod"/>
            </a:pPr>
            <a:endParaRPr lang="en-US" altLang="zh-CN" sz="14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spTree>
    <p:extLst>
      <p:ext uri="{BB962C8B-B14F-4D97-AF65-F5344CB8AC3E}">
        <p14:creationId xmlns:p14="http://schemas.microsoft.com/office/powerpoint/2010/main" val="179112041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42165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dirty="0" err="1">
                <a:solidFill>
                  <a:srgbClr val="FF0000"/>
                </a:solidFill>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级别策略插件</a:t>
            </a:r>
            <a:endParaRPr lang="en-US" altLang="zh-CN" dirty="0">
              <a:latin typeface="微软雅黑" panose="020B0503020204020204" pitchFamily="34" charset="-122"/>
              <a:ea typeface="微软雅黑" panose="020B0503020204020204" pitchFamily="34" charset="-122"/>
            </a:endParaRPr>
          </a:p>
          <a:p>
            <a:pPr>
              <a:lnSpc>
                <a:spcPct val="150000"/>
              </a:lnSpc>
            </a:pPr>
            <a:r>
              <a:rPr kumimoji="0" lang="en-US" altLang="zh-CN" b="1" i="0" u="none" strike="noStrike" cap="none" spc="0" normalizeH="0" baseline="0" dirty="0" err="1">
                <a:ln>
                  <a:noFill/>
                </a:ln>
                <a:solidFill>
                  <a:srgbClr val="000000"/>
                </a:solidFill>
                <a:effectLst/>
                <a:uFillTx/>
                <a:latin typeface="微软雅黑" panose="020B0503020204020204" pitchFamily="34" charset="-122"/>
                <a:ea typeface="微软雅黑" panose="020B0503020204020204" pitchFamily="34" charset="-122"/>
                <a:sym typeface="Calibri"/>
              </a:rPr>
              <a:t>smart_bid</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bid_ratio</a:t>
            </a:r>
            <a:r>
              <a:rPr lang="zh-CN" altLang="en-US" dirty="0">
                <a:latin typeface="微软雅黑" panose="020B0503020204020204" pitchFamily="34" charset="-122"/>
                <a:ea typeface="微软雅黑" panose="020B0503020204020204" pitchFamily="34" charset="-122"/>
              </a:rPr>
              <a:t>的调整，计算出最终调整后的</a:t>
            </a:r>
            <a:r>
              <a:rPr lang="en-US" altLang="zh-CN" dirty="0">
                <a:latin typeface="微软雅黑" panose="020B0503020204020204" pitchFamily="34" charset="-122"/>
                <a:ea typeface="微软雅黑" panose="020B0503020204020204" pitchFamily="34" charset="-122"/>
              </a:rPr>
              <a:t>bid</a:t>
            </a:r>
            <a:r>
              <a:rPr lang="zh-CN" altLang="en-US" dirty="0">
                <a:latin typeface="微软雅黑" panose="020B0503020204020204" pitchFamily="34" charset="-122"/>
                <a:ea typeface="微软雅黑" panose="020B0503020204020204" pitchFamily="34" charset="-122"/>
              </a:rPr>
              <a:t>及</a:t>
            </a:r>
            <a:r>
              <a:rPr lang="en-US" altLang="zh-CN" dirty="0" err="1">
                <a:latin typeface="微软雅黑" panose="020B0503020204020204" pitchFamily="34" charset="-122"/>
                <a:ea typeface="微软雅黑" panose="020B0503020204020204" pitchFamily="34" charset="-122"/>
              </a:rPr>
              <a:t>cpm</a:t>
            </a:r>
            <a:r>
              <a:rPr lang="zh-CN" altLang="en-US" dirty="0">
                <a:latin typeface="微软雅黑" panose="020B0503020204020204" pitchFamily="34" charset="-122"/>
                <a:ea typeface="微软雅黑" panose="020B0503020204020204" pitchFamily="34" charset="-122"/>
              </a:rPr>
              <a:t>，重新对计价排序。</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2.  </a:t>
            </a:r>
            <a:r>
              <a:rPr lang="en-US" altLang="zh-CN" sz="1400" dirty="0" err="1">
                <a:latin typeface="微软雅黑" panose="020B0503020204020204" pitchFamily="34" charset="-122"/>
                <a:ea typeface="微软雅黑" panose="020B0503020204020204" pitchFamily="34" charset="-122"/>
              </a:rPr>
              <a:t>ocpc_bid</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：对</a:t>
            </a:r>
            <a:r>
              <a:rPr lang="en-US" altLang="zh-CN" sz="1400" dirty="0">
                <a:latin typeface="微软雅黑" panose="020B0503020204020204" pitchFamily="34" charset="-122"/>
                <a:ea typeface="微软雅黑" panose="020B0503020204020204" pitchFamily="34" charset="-122"/>
              </a:rPr>
              <a:t>OCPC</a:t>
            </a:r>
            <a:r>
              <a:rPr lang="zh-CN" altLang="en-US" sz="1400" dirty="0">
                <a:latin typeface="微软雅黑" panose="020B0503020204020204" pitchFamily="34" charset="-122"/>
                <a:ea typeface="微软雅黑" panose="020B0503020204020204" pitchFamily="34" charset="-122"/>
              </a:rPr>
              <a:t>二阶段广告调整出价，更新</a:t>
            </a:r>
            <a:r>
              <a:rPr lang="en-US" altLang="zh-CN" sz="1400" dirty="0" err="1">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排序。</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只处理</a:t>
            </a:r>
            <a:r>
              <a:rPr lang="en-US" altLang="zh-CN" sz="1400" dirty="0" err="1">
                <a:latin typeface="微软雅黑" panose="020B0503020204020204" pitchFamily="34" charset="-122"/>
                <a:ea typeface="微软雅黑" panose="020B0503020204020204" pitchFamily="34" charset="-122"/>
              </a:rPr>
              <a:t>ocpc</a:t>
            </a:r>
            <a:r>
              <a:rPr lang="zh-CN" altLang="en-US" sz="1400" dirty="0">
                <a:latin typeface="微软雅黑" panose="020B0503020204020204" pitchFamily="34" charset="-122"/>
                <a:ea typeface="微软雅黑" panose="020B0503020204020204" pitchFamily="34" charset="-122"/>
              </a:rPr>
              <a:t>二阶段广告：</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adv-&gt;bid = adv-&gt;</a:t>
            </a:r>
            <a:r>
              <a:rPr lang="en-US" altLang="zh-CN" sz="1400" dirty="0" err="1">
                <a:latin typeface="微软雅黑" panose="020B0503020204020204" pitchFamily="34" charset="-122"/>
                <a:ea typeface="微软雅黑" panose="020B0503020204020204" pitchFamily="34" charset="-122"/>
              </a:rPr>
              <a:t>ocpc_bid</a:t>
            </a:r>
            <a:r>
              <a:rPr lang="en-US" altLang="zh-CN" sz="1400" dirty="0">
                <a:latin typeface="微软雅黑" panose="020B0503020204020204" pitchFamily="34" charset="-122"/>
                <a:ea typeface="微软雅黑" panose="020B0503020204020204" pitchFamily="34" charset="-122"/>
              </a:rPr>
              <a:t> * (adv-&gt;</a:t>
            </a:r>
            <a:r>
              <a:rPr lang="en-US" altLang="zh-CN" sz="1400" dirty="0" err="1">
                <a:latin typeface="微软雅黑" panose="020B0503020204020204" pitchFamily="34" charset="-122"/>
                <a:ea typeface="微软雅黑" panose="020B0503020204020204" pitchFamily="34" charset="-122"/>
              </a:rPr>
              <a:t>roiq</a:t>
            </a:r>
            <a:r>
              <a:rPr lang="en-US" altLang="zh-CN" sz="1400" dirty="0">
                <a:latin typeface="微软雅黑" panose="020B0503020204020204" pitchFamily="34" charset="-122"/>
                <a:ea typeface="微软雅黑" panose="020B0503020204020204" pitchFamily="34" charset="-122"/>
              </a:rPr>
              <a:t> / 1000000) * </a:t>
            </a:r>
            <a:r>
              <a:rPr lang="en-US" altLang="zh-CN" sz="1400" dirty="0" err="1">
                <a:latin typeface="微软雅黑" panose="020B0503020204020204" pitchFamily="34" charset="-122"/>
                <a:ea typeface="微软雅黑" panose="020B0503020204020204" pitchFamily="34" charset="-122"/>
              </a:rPr>
              <a:t>reach_adjust_coe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price_adjust_coe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ocpc_bid_ratio</a:t>
            </a:r>
            <a:r>
              <a:rPr lang="en-US" altLang="zh-CN" sz="1400" dirty="0">
                <a:latin typeface="微软雅黑" panose="020B0503020204020204" pitchFamily="34" charset="-122"/>
                <a:ea typeface="微软雅黑" panose="020B0503020204020204" pitchFamily="34" charset="-122"/>
              </a:rPr>
              <a:t>;</a:t>
            </a:r>
          </a:p>
          <a:p>
            <a:pPr>
              <a:lnSpc>
                <a:spcPct val="150000"/>
              </a:lnSpc>
            </a:pPr>
            <a:r>
              <a:rPr lang="zh-CN" altLang="en-US" sz="1400" dirty="0">
                <a:latin typeface="微软雅黑" panose="020B0503020204020204" pitchFamily="34" charset="-122"/>
                <a:ea typeface="微软雅黑" panose="020B0503020204020204" pitchFamily="34" charset="-122"/>
              </a:rPr>
              <a:t>更新排序和计价分数：</a:t>
            </a:r>
          </a:p>
          <a:p>
            <a:pPr>
              <a:lnSpc>
                <a:spcPct val="150000"/>
              </a:lnSpc>
            </a:pPr>
            <a:r>
              <a:rPr lang="en-US" altLang="zh-CN" sz="1400" dirty="0">
                <a:latin typeface="微软雅黑" panose="020B0503020204020204" pitchFamily="34" charset="-122"/>
                <a:ea typeface="微软雅黑" panose="020B0503020204020204" pitchFamily="34" charset="-122"/>
              </a:rPr>
              <a:t>	adv-&gt;</a:t>
            </a:r>
            <a:r>
              <a:rPr lang="en-US" altLang="zh-CN" sz="1400" dirty="0" err="1">
                <a:latin typeface="微软雅黑" panose="020B0503020204020204" pitchFamily="34" charset="-122"/>
                <a:ea typeface="微软雅黑" panose="020B0503020204020204" pitchFamily="34" charset="-122"/>
              </a:rPr>
              <a:t>pricesort_score</a:t>
            </a:r>
            <a:r>
              <a:rPr lang="en-US" altLang="zh-CN" sz="1400" dirty="0">
                <a:latin typeface="微软雅黑" panose="020B0503020204020204" pitchFamily="34" charset="-122"/>
                <a:ea typeface="微软雅黑" panose="020B0503020204020204" pitchFamily="34" charset="-122"/>
              </a:rPr>
              <a:t> = adv-&gt;</a:t>
            </a:r>
            <a:r>
              <a:rPr lang="en-US" altLang="zh-CN" sz="1400" dirty="0" err="1">
                <a:latin typeface="微软雅黑" panose="020B0503020204020204" pitchFamily="34" charset="-122"/>
                <a:ea typeface="微软雅黑" panose="020B0503020204020204" pitchFamily="34" charset="-122"/>
              </a:rPr>
              <a:t>pricesort_q</a:t>
            </a:r>
            <a:r>
              <a:rPr lang="en-US" altLang="zh-CN" sz="1400" dirty="0">
                <a:latin typeface="微软雅黑" panose="020B0503020204020204" pitchFamily="34" charset="-122"/>
                <a:ea typeface="微软雅黑" panose="020B0503020204020204" pitchFamily="34" charset="-122"/>
              </a:rPr>
              <a:t> * adv-&gt;bid;</a:t>
            </a:r>
          </a:p>
          <a:p>
            <a:pPr>
              <a:lnSpc>
                <a:spcPct val="150000"/>
              </a:lnSpc>
            </a:pPr>
            <a:r>
              <a:rPr lang="en-US" altLang="zh-CN" sz="1400" dirty="0">
                <a:latin typeface="微软雅黑" panose="020B0503020204020204" pitchFamily="34" charset="-122"/>
                <a:ea typeface="微软雅黑" panose="020B0503020204020204" pitchFamily="34" charset="-122"/>
              </a:rPr>
              <a:t>	adv-&gt;</a:t>
            </a:r>
            <a:r>
              <a:rPr lang="en-US" altLang="zh-CN" sz="1400" dirty="0" err="1">
                <a:latin typeface="微软雅黑" panose="020B0503020204020204" pitchFamily="34" charset="-122"/>
                <a:ea typeface="微软雅黑" panose="020B0503020204020204" pitchFamily="34" charset="-122"/>
              </a:rPr>
              <a:t>multarget_pricesort_score</a:t>
            </a:r>
            <a:r>
              <a:rPr lang="en-US" altLang="zh-CN" sz="1400" dirty="0">
                <a:latin typeface="微软雅黑" panose="020B0503020204020204" pitchFamily="34" charset="-122"/>
                <a:ea typeface="微软雅黑" panose="020B0503020204020204" pitchFamily="34" charset="-122"/>
              </a:rPr>
              <a:t> = adv-&gt;</a:t>
            </a:r>
            <a:r>
              <a:rPr lang="en-US" altLang="zh-CN" sz="1400" dirty="0" err="1">
                <a:latin typeface="微软雅黑" panose="020B0503020204020204" pitchFamily="34" charset="-122"/>
                <a:ea typeface="微软雅黑" panose="020B0503020204020204" pitchFamily="34" charset="-122"/>
              </a:rPr>
              <a:t>pricesort_q</a:t>
            </a:r>
            <a:r>
              <a:rPr lang="en-US" altLang="zh-CN" sz="1400" dirty="0">
                <a:latin typeface="微软雅黑" panose="020B0503020204020204" pitchFamily="34" charset="-122"/>
                <a:ea typeface="微软雅黑" panose="020B0503020204020204" pitchFamily="34" charset="-122"/>
              </a:rPr>
              <a:t> * adv-&gt;bid - adv-&gt;</a:t>
            </a:r>
            <a:r>
              <a:rPr lang="en-US" altLang="zh-CN" sz="1400" dirty="0" err="1">
                <a:latin typeface="微软雅黑" panose="020B0503020204020204" pitchFamily="34" charset="-122"/>
                <a:ea typeface="微软雅黑" panose="020B0503020204020204" pitchFamily="34" charset="-122"/>
              </a:rPr>
              <a:t>ue_loss</a:t>
            </a:r>
            <a:r>
              <a:rPr lang="en-US" altLang="zh-CN" sz="1400" dirty="0">
                <a:latin typeface="微软雅黑" panose="020B0503020204020204" pitchFamily="34" charset="-122"/>
                <a:ea typeface="微软雅黑" panose="020B0503020204020204" pitchFamily="34" charset="-122"/>
              </a:rPr>
              <a:t>;</a:t>
            </a: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spTree>
    <p:extLst>
      <p:ext uri="{BB962C8B-B14F-4D97-AF65-F5344CB8AC3E}">
        <p14:creationId xmlns:p14="http://schemas.microsoft.com/office/powerpoint/2010/main" val="273804757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1908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dirty="0" err="1">
                <a:solidFill>
                  <a:srgbClr val="FF0000"/>
                </a:solidFill>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级别策略插件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filter</a:t>
            </a:r>
            <a:r>
              <a:rPr lang="zh-CN" altLang="en-US" dirty="0">
                <a:latin typeface="微软雅黑" panose="020B0503020204020204" pitchFamily="34" charset="-122"/>
                <a:ea typeface="微软雅黑" panose="020B0503020204020204" pitchFamily="34" charset="-122"/>
              </a:rPr>
              <a:t>：进行门槛的准入，包括</a:t>
            </a:r>
            <a:r>
              <a:rPr lang="en-US" altLang="zh-CN" dirty="0">
                <a:latin typeface="微软雅黑" panose="020B0503020204020204" pitchFamily="34" charset="-122"/>
                <a:ea typeface="微软雅黑" panose="020B0503020204020204" pitchFamily="34" charset="-122"/>
              </a:rPr>
              <a:t>ctr</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cpm</a:t>
            </a:r>
            <a:r>
              <a:rPr lang="zh-CN" altLang="en-US" dirty="0">
                <a:latin typeface="微软雅黑" panose="020B0503020204020204" pitchFamily="34" charset="-122"/>
                <a:ea typeface="微软雅黑" panose="020B0503020204020204" pitchFamily="34" charset="-122"/>
              </a:rPr>
              <a:t>等，并且进行依赖</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值的广告过滤。</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graphicFrame>
        <p:nvGraphicFramePr>
          <p:cNvPr id="5" name="表格 2">
            <a:extLst>
              <a:ext uri="{FF2B5EF4-FFF2-40B4-BE49-F238E27FC236}">
                <a16:creationId xmlns:a16="http://schemas.microsoft.com/office/drawing/2014/main" id="{2218E841-8A70-45E5-99F4-8F42C8E23330}"/>
              </a:ext>
            </a:extLst>
          </p:cNvPr>
          <p:cNvGraphicFramePr>
            <a:graphicFrameLocks noGrp="1"/>
          </p:cNvGraphicFramePr>
          <p:nvPr>
            <p:extLst>
              <p:ext uri="{D42A27DB-BD31-4B8C-83A1-F6EECF244321}">
                <p14:modId xmlns:p14="http://schemas.microsoft.com/office/powerpoint/2010/main" val="3235767611"/>
              </p:ext>
            </p:extLst>
          </p:nvPr>
        </p:nvGraphicFramePr>
        <p:xfrm>
          <a:off x="1131918" y="1904476"/>
          <a:ext cx="7057333" cy="2966720"/>
        </p:xfrm>
        <a:graphic>
          <a:graphicData uri="http://schemas.openxmlformats.org/drawingml/2006/table">
            <a:tbl>
              <a:tblPr firstRow="1" bandRow="1">
                <a:tableStyleId>{4C3C2611-4C71-4FC5-86AE-919BDF0F9419}</a:tableStyleId>
              </a:tblPr>
              <a:tblGrid>
                <a:gridCol w="2781896">
                  <a:extLst>
                    <a:ext uri="{9D8B030D-6E8A-4147-A177-3AD203B41FA5}">
                      <a16:colId xmlns:a16="http://schemas.microsoft.com/office/drawing/2014/main" val="2252112969"/>
                    </a:ext>
                  </a:extLst>
                </a:gridCol>
                <a:gridCol w="4275437">
                  <a:extLst>
                    <a:ext uri="{9D8B030D-6E8A-4147-A177-3AD203B41FA5}">
                      <a16:colId xmlns:a16="http://schemas.microsoft.com/office/drawing/2014/main" val="3980945477"/>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插件</a:t>
                      </a: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效果</a:t>
                      </a:r>
                    </a:p>
                  </a:txBody>
                  <a:tcPr anchor="ctr"/>
                </a:tc>
                <a:extLst>
                  <a:ext uri="{0D108BD9-81ED-4DB2-BD59-A6C34878D82A}">
                    <a16:rowId xmlns:a16="http://schemas.microsoft.com/office/drawing/2014/main" val="397773681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blacklist_status_filter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黑名单过滤</a:t>
                      </a:r>
                    </a:p>
                  </a:txBody>
                  <a:tcPr anchor="ctr"/>
                </a:tc>
                <a:extLst>
                  <a:ext uri="{0D108BD9-81ED-4DB2-BD59-A6C34878D82A}">
                    <a16:rowId xmlns:a16="http://schemas.microsoft.com/office/drawing/2014/main" val="328671459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roi_status_filter</a:t>
                      </a:r>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a:latin typeface="微软雅黑" panose="020B0503020204020204" pitchFamily="34" charset="-122"/>
                          <a:ea typeface="微软雅黑" panose="020B0503020204020204" pitchFamily="34" charset="-122"/>
                        </a:rPr>
                        <a:t>Roi</a:t>
                      </a:r>
                      <a:r>
                        <a:rPr lang="zh-CN" altLang="en-US" sz="1400" dirty="0">
                          <a:latin typeface="微软雅黑" panose="020B0503020204020204" pitchFamily="34" charset="-122"/>
                          <a:ea typeface="微软雅黑" panose="020B0503020204020204" pitchFamily="34" charset="-122"/>
                        </a:rPr>
                        <a:t>过滤</a:t>
                      </a:r>
                      <a:endParaRPr lang="en-US" altLang="zh-CN"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241675181"/>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thr_filter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根据</a:t>
                      </a:r>
                      <a:r>
                        <a:rPr lang="en-US" altLang="zh-CN" sz="1400" dirty="0" err="1">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ctr</a:t>
                      </a:r>
                      <a:r>
                        <a:rPr lang="zh-CN" altLang="en-US" sz="1400" dirty="0">
                          <a:latin typeface="微软雅黑" panose="020B0503020204020204" pitchFamily="34" charset="-122"/>
                          <a:ea typeface="微软雅黑" panose="020B0503020204020204" pitchFamily="34" charset="-122"/>
                        </a:rPr>
                        <a:t>阈值进行过滤</a:t>
                      </a:r>
                    </a:p>
                  </a:txBody>
                  <a:tcPr anchor="ctr"/>
                </a:tc>
                <a:extLst>
                  <a:ext uri="{0D108BD9-81ED-4DB2-BD59-A6C34878D82A}">
                    <a16:rowId xmlns:a16="http://schemas.microsoft.com/office/drawing/2014/main" val="290099736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rPr>
                        <a:t>mt_filter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基础物料样式过滤</a:t>
                      </a:r>
                    </a:p>
                  </a:txBody>
                  <a:tcPr anchor="ctr"/>
                </a:tc>
                <a:extLst>
                  <a:ext uri="{0D108BD9-81ED-4DB2-BD59-A6C34878D82A}">
                    <a16:rowId xmlns:a16="http://schemas.microsoft.com/office/drawing/2014/main" val="4148944032"/>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newstyle_mt_filter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新样式物料过滤</a:t>
                      </a:r>
                    </a:p>
                  </a:txBody>
                  <a:tcPr anchor="ctr"/>
                </a:tc>
                <a:extLst>
                  <a:ext uri="{0D108BD9-81ED-4DB2-BD59-A6C34878D82A}">
                    <a16:rowId xmlns:a16="http://schemas.microsoft.com/office/drawing/2014/main" val="545828122"/>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video_cpv_filter</a:t>
                      </a:r>
                      <a:endParaRPr lang="en-US" altLang="zh-CN"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过滤自动播放的</a:t>
                      </a:r>
                      <a:r>
                        <a:rPr lang="en-US" altLang="zh-CN" sz="1400" dirty="0" err="1">
                          <a:latin typeface="微软雅黑" panose="020B0503020204020204" pitchFamily="34" charset="-122"/>
                          <a:ea typeface="微软雅黑" panose="020B0503020204020204" pitchFamily="34" charset="-122"/>
                        </a:rPr>
                        <a:t>cpv</a:t>
                      </a:r>
                      <a:r>
                        <a:rPr lang="zh-CN" altLang="en-US" sz="1400" dirty="0">
                          <a:latin typeface="微软雅黑" panose="020B0503020204020204" pitchFamily="34" charset="-122"/>
                          <a:ea typeface="微软雅黑" panose="020B0503020204020204" pitchFamily="34" charset="-122"/>
                        </a:rPr>
                        <a:t>广告</a:t>
                      </a:r>
                    </a:p>
                  </a:txBody>
                  <a:tcPr anchor="ctr"/>
                </a:tc>
                <a:extLst>
                  <a:ext uri="{0D108BD9-81ED-4DB2-BD59-A6C34878D82A}">
                    <a16:rowId xmlns:a16="http://schemas.microsoft.com/office/drawing/2014/main" val="669696337"/>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eplayq_filter</a:t>
                      </a:r>
                      <a:endParaRPr lang="en-US" altLang="zh-CN" sz="14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err="1">
                          <a:latin typeface="微软雅黑" panose="020B0503020204020204" pitchFamily="34" charset="-122"/>
                          <a:ea typeface="微软雅黑" panose="020B0503020204020204" pitchFamily="34" charset="-122"/>
                        </a:rPr>
                        <a:t>eplayq</a:t>
                      </a:r>
                      <a:r>
                        <a:rPr lang="zh-CN" altLang="en-US" sz="1400" dirty="0">
                          <a:latin typeface="微软雅黑" panose="020B0503020204020204" pitchFamily="34" charset="-122"/>
                          <a:ea typeface="微软雅黑" panose="020B0503020204020204" pitchFamily="34" charset="-122"/>
                        </a:rPr>
                        <a:t>阈值过滤</a:t>
                      </a:r>
                    </a:p>
                  </a:txBody>
                  <a:tcPr anchor="ctr"/>
                </a:tc>
                <a:extLst>
                  <a:ext uri="{0D108BD9-81ED-4DB2-BD59-A6C34878D82A}">
                    <a16:rowId xmlns:a16="http://schemas.microsoft.com/office/drawing/2014/main" val="1247253400"/>
                  </a:ext>
                </a:extLst>
              </a:tr>
            </a:tbl>
          </a:graphicData>
        </a:graphic>
      </p:graphicFrame>
    </p:spTree>
    <p:extLst>
      <p:ext uri="{BB962C8B-B14F-4D97-AF65-F5344CB8AC3E}">
        <p14:creationId xmlns:p14="http://schemas.microsoft.com/office/powerpoint/2010/main" val="86926590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43088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dirty="0" err="1">
                <a:solidFill>
                  <a:srgbClr val="FF0000"/>
                </a:solidFill>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级别策略插件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err="1">
                <a:latin typeface="微软雅黑" panose="020B0503020204020204" pitchFamily="34" charset="-122"/>
                <a:ea typeface="微软雅黑" panose="020B0503020204020204" pitchFamily="34" charset="-122"/>
              </a:rPr>
              <a:t>budget_control</a:t>
            </a:r>
            <a:r>
              <a:rPr lang="zh-CN" altLang="en-US" dirty="0">
                <a:latin typeface="微软雅黑" panose="020B0503020204020204" pitchFamily="34" charset="-122"/>
                <a:ea typeface="微软雅黑" panose="020B0503020204020204" pitchFamily="34" charset="-122"/>
              </a:rPr>
              <a:t>：预算与消费控制。</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三种投放方式：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标准投放、匀速投放、加速投放。</a:t>
            </a:r>
          </a:p>
          <a:p>
            <a:pPr>
              <a:lnSpc>
                <a:spcPct val="150000"/>
              </a:lnSpc>
            </a:pPr>
            <a:r>
              <a:rPr lang="en-US" altLang="zh-CN" dirty="0" err="1">
                <a:latin typeface="微软雅黑" panose="020B0503020204020204" pitchFamily="34" charset="-122"/>
                <a:ea typeface="微软雅黑" panose="020B0503020204020204" pitchFamily="34" charset="-122"/>
              </a:rPr>
              <a:t>over_charge_control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plan</a:t>
            </a:r>
            <a:r>
              <a:rPr lang="zh-CN" altLang="en-US" dirty="0">
                <a:latin typeface="微软雅黑" panose="020B0503020204020204" pitchFamily="34" charset="-122"/>
                <a:ea typeface="微软雅黑" panose="020B0503020204020204" pitchFamily="34" charset="-122"/>
              </a:rPr>
              <a:t>层级控制，</a:t>
            </a:r>
            <a:r>
              <a:rPr lang="en-US" altLang="zh-CN" dirty="0" err="1">
                <a:latin typeface="微软雅黑" panose="020B0503020204020204" pitchFamily="34" charset="-122"/>
                <a:ea typeface="微软雅黑" panose="020B0503020204020204" pitchFamily="34" charset="-122"/>
              </a:rPr>
              <a:t>ocpx</a:t>
            </a:r>
            <a:r>
              <a:rPr lang="zh-CN" altLang="en-US" dirty="0">
                <a:latin typeface="微软雅黑" panose="020B0503020204020204" pitchFamily="34" charset="-122"/>
                <a:ea typeface="微软雅黑" panose="020B0503020204020204" pitchFamily="34" charset="-122"/>
              </a:rPr>
              <a:t>二阶段，</a:t>
            </a:r>
            <a:r>
              <a:rPr lang="en-US" altLang="zh-CN" dirty="0" err="1">
                <a:latin typeface="微软雅黑" panose="020B0503020204020204" pitchFamily="34" charset="-122"/>
                <a:ea typeface="微软雅黑" panose="020B0503020204020204" pitchFamily="34" charset="-122"/>
              </a:rPr>
              <a:t>plan_id</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budgetpacingexp</a:t>
            </a:r>
            <a:r>
              <a:rPr lang="zh-CN" altLang="en-US" dirty="0">
                <a:latin typeface="微软雅黑" panose="020B0503020204020204" pitchFamily="34" charset="-122"/>
                <a:ea typeface="微软雅黑" panose="020B0503020204020204" pitchFamily="34" charset="-122"/>
              </a:rPr>
              <a:t>字典中的广告预算控制</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spTree>
    <p:extLst>
      <p:ext uri="{BB962C8B-B14F-4D97-AF65-F5344CB8AC3E}">
        <p14:creationId xmlns:p14="http://schemas.microsoft.com/office/powerpoint/2010/main" val="365634362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223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dirty="0" err="1">
                <a:solidFill>
                  <a:srgbClr val="FF0000"/>
                </a:solidFill>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级别策略插件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err="1">
                <a:latin typeface="微软雅黑" panose="020B0503020204020204" pitchFamily="34" charset="-122"/>
                <a:ea typeface="微软雅黑" panose="020B0503020204020204" pitchFamily="34" charset="-122"/>
              </a:rPr>
              <a:t>dedup</a:t>
            </a:r>
            <a:r>
              <a:rPr lang="zh-CN" altLang="en-US" dirty="0">
                <a:latin typeface="微软雅黑" panose="020B0503020204020204" pitchFamily="34" charset="-122"/>
                <a:ea typeface="微软雅黑" panose="020B0503020204020204" pitchFamily="34" charset="-122"/>
              </a:rPr>
              <a:t>：对广告队列的去重。</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graphicFrame>
        <p:nvGraphicFramePr>
          <p:cNvPr id="7" name="表格 2">
            <a:extLst>
              <a:ext uri="{FF2B5EF4-FFF2-40B4-BE49-F238E27FC236}">
                <a16:creationId xmlns:a16="http://schemas.microsoft.com/office/drawing/2014/main" id="{D7BB8EE6-5C08-4457-B8E3-01A9AE4E0A7E}"/>
              </a:ext>
            </a:extLst>
          </p:cNvPr>
          <p:cNvGraphicFramePr>
            <a:graphicFrameLocks noGrp="1"/>
          </p:cNvGraphicFramePr>
          <p:nvPr>
            <p:extLst>
              <p:ext uri="{D42A27DB-BD31-4B8C-83A1-F6EECF244321}">
                <p14:modId xmlns:p14="http://schemas.microsoft.com/office/powerpoint/2010/main" val="1927512825"/>
              </p:ext>
            </p:extLst>
          </p:nvPr>
        </p:nvGraphicFramePr>
        <p:xfrm>
          <a:off x="1156631" y="2114541"/>
          <a:ext cx="7057333" cy="1925320"/>
        </p:xfrm>
        <a:graphic>
          <a:graphicData uri="http://schemas.openxmlformats.org/drawingml/2006/table">
            <a:tbl>
              <a:tblPr firstRow="1" bandRow="1">
                <a:tableStyleId>{4C3C2611-4C71-4FC5-86AE-919BDF0F9419}</a:tableStyleId>
              </a:tblPr>
              <a:tblGrid>
                <a:gridCol w="2781896">
                  <a:extLst>
                    <a:ext uri="{9D8B030D-6E8A-4147-A177-3AD203B41FA5}">
                      <a16:colId xmlns:a16="http://schemas.microsoft.com/office/drawing/2014/main" val="2252112969"/>
                    </a:ext>
                  </a:extLst>
                </a:gridCol>
                <a:gridCol w="4275437">
                  <a:extLst>
                    <a:ext uri="{9D8B030D-6E8A-4147-A177-3AD203B41FA5}">
                      <a16:colId xmlns:a16="http://schemas.microsoft.com/office/drawing/2014/main" val="3980945477"/>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插件</a:t>
                      </a: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效果</a:t>
                      </a:r>
                    </a:p>
                  </a:txBody>
                  <a:tcPr anchor="ctr"/>
                </a:tc>
                <a:extLst>
                  <a:ext uri="{0D108BD9-81ED-4DB2-BD59-A6C34878D82A}">
                    <a16:rowId xmlns:a16="http://schemas.microsoft.com/office/drawing/2014/main" val="397773681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cpm_transfer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400" dirty="0">
                          <a:latin typeface="微软雅黑" panose="020B0503020204020204" pitchFamily="34" charset="-122"/>
                          <a:ea typeface="微软雅黑" panose="020B0503020204020204" pitchFamily="34" charset="-122"/>
                        </a:rPr>
                        <a:t>对于</a:t>
                      </a:r>
                      <a:r>
                        <a:rPr lang="en-US" altLang="zh-CN" sz="1400" dirty="0" err="1">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广告，根据配置系数调整</a:t>
                      </a:r>
                      <a:r>
                        <a:rPr lang="en-US" altLang="zh-CN" sz="1400" dirty="0" err="1">
                          <a:latin typeface="微软雅黑" panose="020B0503020204020204" pitchFamily="34" charset="-122"/>
                          <a:ea typeface="微软雅黑" panose="020B0503020204020204" pitchFamily="34" charset="-122"/>
                        </a:rPr>
                        <a:t>pricesort_score</a:t>
                      </a:r>
                      <a:r>
                        <a:rPr lang="zh-CN" altLang="en-US"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multarget_pricesort_score</a:t>
                      </a:r>
                      <a:r>
                        <a:rPr lang="zh-CN" altLang="en-US" sz="1400" dirty="0">
                          <a:latin typeface="微软雅黑" panose="020B0503020204020204" pitchFamily="34" charset="-122"/>
                          <a:ea typeface="微软雅黑" panose="020B0503020204020204" pitchFamily="34" charset="-122"/>
                        </a:rPr>
                        <a:t>。</a:t>
                      </a:r>
                    </a:p>
                  </a:txBody>
                  <a:tcPr anchor="ctr"/>
                </a:tc>
                <a:extLst>
                  <a:ext uri="{0D108BD9-81ED-4DB2-BD59-A6C34878D82A}">
                    <a16:rowId xmlns:a16="http://schemas.microsoft.com/office/drawing/2014/main" val="3286714593"/>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dedup_proc</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en-US" altLang="zh-CN" sz="1400" dirty="0" err="1">
                          <a:latin typeface="微软雅黑" panose="020B0503020204020204" pitchFamily="34" charset="-122"/>
                          <a:ea typeface="微软雅黑" panose="020B0503020204020204" pitchFamily="34" charset="-122"/>
                        </a:rPr>
                        <a:t>cpm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pricesort_score</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降序，</a:t>
                      </a:r>
                      <a:r>
                        <a:rPr lang="en-US" altLang="zh-CN" sz="1400" dirty="0" err="1">
                          <a:latin typeface="微软雅黑" panose="020B0503020204020204" pitchFamily="34" charset="-122"/>
                          <a:ea typeface="微软雅黑" panose="020B0503020204020204" pitchFamily="34" charset="-122"/>
                        </a:rPr>
                        <a:t>idea_id</a:t>
                      </a:r>
                      <a:r>
                        <a:rPr lang="zh-CN" altLang="en-US" sz="1400" dirty="0">
                          <a:latin typeface="微软雅黑" panose="020B0503020204020204" pitchFamily="34" charset="-122"/>
                          <a:ea typeface="微软雅黑" panose="020B0503020204020204" pitchFamily="34" charset="-122"/>
                        </a:rPr>
                        <a:t>升序。然后按照</a:t>
                      </a:r>
                      <a:r>
                        <a:rPr lang="en-US" altLang="zh-CN" sz="1400" dirty="0">
                          <a:latin typeface="微软雅黑" panose="020B0503020204020204" pitchFamily="34" charset="-122"/>
                          <a:ea typeface="微软雅黑" panose="020B0503020204020204" pitchFamily="34" charset="-122"/>
                        </a:rPr>
                        <a:t>user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plan</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unit</a:t>
                      </a:r>
                      <a:r>
                        <a:rPr lang="zh-CN" altLang="en-US" sz="1400" dirty="0">
                          <a:latin typeface="微软雅黑" panose="020B0503020204020204" pitchFamily="34" charset="-122"/>
                          <a:ea typeface="微软雅黑" panose="020B0503020204020204" pitchFamily="34" charset="-122"/>
                        </a:rPr>
                        <a:t>维度去重。</a:t>
                      </a:r>
                      <a:endParaRPr lang="en-US" altLang="zh-CN"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241675181"/>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dedup_proc_quality</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en-US" altLang="zh-CN" sz="1400" dirty="0" err="1">
                          <a:latin typeface="微软雅黑" panose="020B0503020204020204" pitchFamily="34" charset="-122"/>
                          <a:ea typeface="微软雅黑" panose="020B0503020204020204" pitchFamily="34" charset="-122"/>
                        </a:rPr>
                        <a:t>cpm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pricesort_score</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降序，</a:t>
                      </a:r>
                      <a:r>
                        <a:rPr lang="en-US" altLang="zh-CN" sz="1400" dirty="0" err="1">
                          <a:latin typeface="微软雅黑" panose="020B0503020204020204" pitchFamily="34" charset="-122"/>
                          <a:ea typeface="微软雅黑" panose="020B0503020204020204" pitchFamily="34" charset="-122"/>
                        </a:rPr>
                        <a:t>idea_id</a:t>
                      </a:r>
                      <a:r>
                        <a:rPr lang="zh-CN" altLang="en-US" sz="1400" dirty="0">
                          <a:latin typeface="微软雅黑" panose="020B0503020204020204" pitchFamily="34" charset="-122"/>
                          <a:ea typeface="微软雅黑" panose="020B0503020204020204" pitchFamily="34" charset="-122"/>
                        </a:rPr>
                        <a:t>升序。然后按照</a:t>
                      </a:r>
                      <a:r>
                        <a:rPr lang="en-US" altLang="zh-CN" sz="1400" dirty="0">
                          <a:latin typeface="微软雅黑" panose="020B0503020204020204" pitchFamily="34" charset="-122"/>
                          <a:ea typeface="微软雅黑" panose="020B0503020204020204" pitchFamily="34" charset="-122"/>
                        </a:rPr>
                        <a:t>subject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brand</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title</a:t>
                      </a:r>
                      <a:r>
                        <a:rPr lang="zh-CN" altLang="en-US" sz="1400" dirty="0">
                          <a:latin typeface="微软雅黑" panose="020B0503020204020204" pitchFamily="34" charset="-122"/>
                          <a:ea typeface="微软雅黑" panose="020B0503020204020204" pitchFamily="34" charset="-122"/>
                        </a:rPr>
                        <a:t>维度去重。</a:t>
                      </a:r>
                    </a:p>
                  </a:txBody>
                  <a:tcPr anchor="ctr"/>
                </a:tc>
                <a:extLst>
                  <a:ext uri="{0D108BD9-81ED-4DB2-BD59-A6C34878D82A}">
                    <a16:rowId xmlns:a16="http://schemas.microsoft.com/office/drawing/2014/main" val="2900997366"/>
                  </a:ext>
                </a:extLst>
              </a:tr>
            </a:tbl>
          </a:graphicData>
        </a:graphic>
      </p:graphicFrame>
    </p:spTree>
    <p:extLst>
      <p:ext uri="{BB962C8B-B14F-4D97-AF65-F5344CB8AC3E}">
        <p14:creationId xmlns:p14="http://schemas.microsoft.com/office/powerpoint/2010/main" val="74543663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33855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dirty="0" err="1">
                <a:solidFill>
                  <a:srgbClr val="FF0000"/>
                </a:solidFill>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级别策略插件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price</a:t>
            </a:r>
            <a:r>
              <a:rPr lang="zh-CN" altLang="en-US" dirty="0">
                <a:latin typeface="微软雅黑" panose="020B0503020204020204" pitchFamily="34" charset="-122"/>
                <a:ea typeface="微软雅黑" panose="020B0503020204020204" pitchFamily="34" charset="-122"/>
              </a:rPr>
              <a:t>：完成广告的最终计费。</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VCG</a:t>
            </a:r>
            <a:r>
              <a:rPr lang="zh-CN" altLang="en-US" sz="1600" dirty="0">
                <a:latin typeface="微软雅黑" panose="020B0503020204020204" pitchFamily="34" charset="-122"/>
                <a:ea typeface="微软雅黑" panose="020B0503020204020204" pitchFamily="34" charset="-122"/>
              </a:rPr>
              <a:t>计费：</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计算该广告展现后对社会效用造成的损失，广告计费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广告不参与展现的其他广告的系统收益和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广告参与展现的其他广告的系统收益和。广告的社会效用为广告点击后拍卖者从广告主那里获得的费用，转化为单次检索中第</a:t>
            </a:r>
            <a:r>
              <a:rPr lang="en-US" altLang="zh-CN" sz="1600" dirty="0" err="1">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个广告的计费为：</a:t>
            </a:r>
            <a:endParaRPr lang="en-US" altLang="zh-CN" sz="16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pic>
        <p:nvPicPr>
          <p:cNvPr id="3" name="图片 2">
            <a:extLst>
              <a:ext uri="{FF2B5EF4-FFF2-40B4-BE49-F238E27FC236}">
                <a16:creationId xmlns:a16="http://schemas.microsoft.com/office/drawing/2014/main" id="{0BA2BD78-B2D8-4C0C-B8B2-5BC71CA63E9C}"/>
              </a:ext>
            </a:extLst>
          </p:cNvPr>
          <p:cNvPicPr>
            <a:picLocks noChangeAspect="1"/>
          </p:cNvPicPr>
          <p:nvPr/>
        </p:nvPicPr>
        <p:blipFill rotWithShape="1">
          <a:blip r:embed="rId3"/>
          <a:srcRect r="9614"/>
          <a:stretch/>
        </p:blipFill>
        <p:spPr>
          <a:xfrm>
            <a:off x="1840349" y="3878352"/>
            <a:ext cx="5862895" cy="885825"/>
          </a:xfrm>
          <a:prstGeom prst="rect">
            <a:avLst/>
          </a:prstGeom>
        </p:spPr>
      </p:pic>
    </p:spTree>
    <p:extLst>
      <p:ext uri="{BB962C8B-B14F-4D97-AF65-F5344CB8AC3E}">
        <p14:creationId xmlns:p14="http://schemas.microsoft.com/office/powerpoint/2010/main" val="35528663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01 </a:t>
            </a:r>
            <a:r>
              <a:rPr lang="zh-CN" altLang="en-US" dirty="0"/>
              <a:t>原生检索架构</a:t>
            </a:r>
            <a:endParaRPr dirty="0"/>
          </a:p>
        </p:txBody>
      </p:sp>
      <p:pic>
        <p:nvPicPr>
          <p:cNvPr id="4" name="图片 3">
            <a:extLst>
              <a:ext uri="{FF2B5EF4-FFF2-40B4-BE49-F238E27FC236}">
                <a16:creationId xmlns:a16="http://schemas.microsoft.com/office/drawing/2014/main" id="{CB7E771F-FAAD-4010-9984-2F94D0F02CD1}"/>
              </a:ext>
            </a:extLst>
          </p:cNvPr>
          <p:cNvPicPr>
            <a:picLocks noChangeAspect="1"/>
          </p:cNvPicPr>
          <p:nvPr/>
        </p:nvPicPr>
        <p:blipFill rotWithShape="1">
          <a:blip r:embed="rId3"/>
          <a:srcRect l="24927" b="28168"/>
          <a:stretch/>
        </p:blipFill>
        <p:spPr>
          <a:xfrm>
            <a:off x="2216843" y="549069"/>
            <a:ext cx="5651608" cy="4341277"/>
          </a:xfrm>
          <a:prstGeom prst="rect">
            <a:avLst/>
          </a:prstGeom>
        </p:spPr>
      </p:pic>
      <p:sp>
        <p:nvSpPr>
          <p:cNvPr id="5" name="矩形 4">
            <a:extLst>
              <a:ext uri="{FF2B5EF4-FFF2-40B4-BE49-F238E27FC236}">
                <a16:creationId xmlns:a16="http://schemas.microsoft.com/office/drawing/2014/main" id="{26253FC3-D8D8-4A96-B849-2BE70621663D}"/>
              </a:ext>
            </a:extLst>
          </p:cNvPr>
          <p:cNvSpPr/>
          <p:nvPr/>
        </p:nvSpPr>
        <p:spPr>
          <a:xfrm>
            <a:off x="1690487" y="615603"/>
            <a:ext cx="1194367" cy="729103"/>
          </a:xfrm>
          <a:prstGeom prst="rect">
            <a:avLst/>
          </a:prstGeom>
          <a:solidFill>
            <a:schemeClr val="bg1"/>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矩形 7">
            <a:extLst>
              <a:ext uri="{FF2B5EF4-FFF2-40B4-BE49-F238E27FC236}">
                <a16:creationId xmlns:a16="http://schemas.microsoft.com/office/drawing/2014/main" id="{0B44727F-755C-4203-A6C4-981FC26BF4C2}"/>
              </a:ext>
            </a:extLst>
          </p:cNvPr>
          <p:cNvSpPr/>
          <p:nvPr/>
        </p:nvSpPr>
        <p:spPr>
          <a:xfrm>
            <a:off x="3606456" y="4768814"/>
            <a:ext cx="965544" cy="218350"/>
          </a:xfrm>
          <a:prstGeom prst="rect">
            <a:avLst/>
          </a:prstGeom>
          <a:solidFill>
            <a:schemeClr val="bg1"/>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7098490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579378"/>
            <a:ext cx="8486830"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50000"/>
              </a:lnSpc>
            </a:pPr>
            <a:r>
              <a:rPr lang="en-US" altLang="zh-CN" sz="1600" b="1" dirty="0" err="1">
                <a:latin typeface="微软雅黑" panose="020B0503020204020204" pitchFamily="34" charset="-122"/>
                <a:ea typeface="微软雅黑" panose="020B0503020204020204" pitchFamily="34" charset="-122"/>
              </a:rPr>
              <a:t>ubmq_revise</a:t>
            </a:r>
            <a:r>
              <a:rPr lang="en-US" altLang="zh-CN" sz="1600" b="1"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在</a:t>
            </a:r>
            <a:r>
              <a:rPr lang="en-US" altLang="zh-CN" sz="1600" dirty="0" err="1">
                <a:latin typeface="微软雅黑" panose="020B0503020204020204" pitchFamily="34" charset="-122"/>
                <a:ea typeface="微软雅黑" panose="020B0503020204020204" pitchFamily="34" charset="-122"/>
              </a:rPr>
              <a:t>vcg</a:t>
            </a:r>
            <a:r>
              <a:rPr lang="zh-CN" altLang="en-US" sz="1600" dirty="0">
                <a:latin typeface="微软雅黑" panose="020B0503020204020204" pitchFamily="34" charset="-122"/>
                <a:ea typeface="微软雅黑" panose="020B0503020204020204" pitchFamily="34" charset="-122"/>
              </a:rPr>
              <a:t>计费中引入</a:t>
            </a:r>
            <a:r>
              <a:rPr lang="en-US" altLang="zh-CN" sz="1600" dirty="0" err="1">
                <a:latin typeface="微软雅黑" panose="020B0503020204020204" pitchFamily="34" charset="-122"/>
                <a:ea typeface="微软雅黑" panose="020B0503020204020204" pitchFamily="34" charset="-122"/>
              </a:rPr>
              <a:t>ubmq</a:t>
            </a:r>
            <a:r>
              <a:rPr lang="zh-CN" altLang="en-US" sz="1600" dirty="0">
                <a:latin typeface="微软雅黑" panose="020B0503020204020204" pitchFamily="34" charset="-122"/>
                <a:ea typeface="微软雅黑" panose="020B0503020204020204" pitchFamily="34" charset="-122"/>
              </a:rPr>
              <a:t>分位次拍卖</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7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从第</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个到最后一个位置迭代，拍卖第</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个位置：</a:t>
            </a:r>
          </a:p>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advlist_revise_sort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，计算某个广告位上所有广告的</a:t>
            </a:r>
            <a:r>
              <a:rPr lang="en-US" altLang="zh-CN" sz="1400" dirty="0" err="1">
                <a:latin typeface="微软雅黑" panose="020B0503020204020204" pitchFamily="34" charset="-122"/>
                <a:ea typeface="微软雅黑" panose="020B0503020204020204" pitchFamily="34" charset="-122"/>
              </a:rPr>
              <a:t>ubmq_score</a:t>
            </a:r>
            <a:r>
              <a:rPr lang="zh-CN" altLang="en-US" sz="1400" dirty="0">
                <a:latin typeface="微软雅黑" panose="020B0503020204020204" pitchFamily="34" charset="-122"/>
                <a:ea typeface="微软雅黑" panose="020B0503020204020204" pitchFamily="34" charset="-122"/>
              </a:rPr>
              <a:t>，根据</a:t>
            </a:r>
            <a:r>
              <a:rPr lang="en-US" altLang="zh-CN" sz="1400" dirty="0" err="1">
                <a:latin typeface="微软雅黑" panose="020B0503020204020204" pitchFamily="34" charset="-122"/>
                <a:ea typeface="微软雅黑" panose="020B0503020204020204" pitchFamily="34" charset="-122"/>
              </a:rPr>
              <a:t>ubmq_score</a:t>
            </a:r>
            <a:r>
              <a:rPr lang="zh-CN" altLang="en-US" sz="1400" dirty="0">
                <a:latin typeface="微软雅黑" panose="020B0503020204020204" pitchFamily="34" charset="-122"/>
                <a:ea typeface="微软雅黑" panose="020B0503020204020204" pitchFamily="34" charset="-122"/>
              </a:rPr>
              <a:t>排序后，再对每个</a:t>
            </a:r>
            <a:r>
              <a:rPr lang="en-US" altLang="zh-CN" sz="1400" dirty="0">
                <a:latin typeface="微软雅黑" panose="020B0503020204020204" pitchFamily="34" charset="-122"/>
                <a:ea typeface="微软雅黑" panose="020B0503020204020204" pitchFamily="34" charset="-122"/>
              </a:rPr>
              <a:t>adv</a:t>
            </a:r>
            <a:r>
              <a:rPr lang="zh-CN" altLang="en-US" sz="1400" dirty="0">
                <a:latin typeface="微软雅黑" panose="020B0503020204020204" pitchFamily="34" charset="-122"/>
                <a:ea typeface="微软雅黑" panose="020B0503020204020204" pitchFamily="34" charset="-122"/>
              </a:rPr>
              <a:t>进行</a:t>
            </a:r>
            <a:r>
              <a:rPr lang="en-US" altLang="zh-CN" sz="1400" dirty="0" err="1">
                <a:latin typeface="微软雅黑" panose="020B0503020204020204" pitchFamily="34" charset="-122"/>
                <a:ea typeface="微软雅黑" panose="020B0503020204020204" pitchFamily="34" charset="-122"/>
              </a:rPr>
              <a:t>vcg</a:t>
            </a:r>
            <a:r>
              <a:rPr lang="zh-CN" altLang="en-US" sz="1400" dirty="0">
                <a:latin typeface="微软雅黑" panose="020B0503020204020204" pitchFamily="34" charset="-122"/>
                <a:ea typeface="微软雅黑" panose="020B0503020204020204" pitchFamily="34" charset="-122"/>
              </a:rPr>
              <a:t>计费。</a:t>
            </a:r>
          </a:p>
          <a:p>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pricesort_ubmq</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ubmq</a:t>
            </a:r>
            <a:r>
              <a:rPr lang="en-US" altLang="zh-CN" sz="1400" dirty="0">
                <a:latin typeface="微软雅黑" panose="020B0503020204020204" pitchFamily="34" charset="-122"/>
                <a:ea typeface="微软雅黑" panose="020B0503020204020204" pitchFamily="34" charset="-122"/>
              </a:rPr>
              <a:t> / 10)^t</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q_t_value</a:t>
            </a:r>
            <a:r>
              <a:rPr lang="zh-CN" altLang="en-US" sz="1400" dirty="0">
                <a:latin typeface="微软雅黑" panose="020B0503020204020204" pitchFamily="34" charset="-122"/>
                <a:ea typeface="微软雅黑" panose="020B0503020204020204" pitchFamily="34" charset="-122"/>
              </a:rPr>
              <a:t>是用来扩大 </a:t>
            </a:r>
            <a:r>
              <a:rPr lang="en-US" altLang="zh-CN" sz="1400" dirty="0">
                <a:latin typeface="微软雅黑" panose="020B0503020204020204" pitchFamily="34" charset="-122"/>
                <a:ea typeface="微软雅黑" panose="020B0503020204020204" pitchFamily="34" charset="-122"/>
              </a:rPr>
              <a:t>q </a:t>
            </a:r>
            <a:r>
              <a:rPr lang="zh-CN" altLang="en-US" sz="1400" dirty="0">
                <a:latin typeface="微软雅黑" panose="020B0503020204020204" pitchFamily="34" charset="-122"/>
                <a:ea typeface="微软雅黑" panose="020B0503020204020204" pitchFamily="34" charset="-122"/>
              </a:rPr>
              <a:t>值差异的参数，现在是</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ubmq_pricesort_score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pricesort_ubmq</a:t>
            </a:r>
            <a:r>
              <a:rPr lang="en-US" altLang="zh-CN" sz="1400" dirty="0">
                <a:latin typeface="微软雅黑" panose="020B0503020204020204" pitchFamily="34" charset="-122"/>
                <a:ea typeface="微软雅黑" panose="020B0503020204020204" pitchFamily="34" charset="-122"/>
              </a:rPr>
              <a:t> * bid;</a:t>
            </a:r>
          </a:p>
          <a:p>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ubmq_score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ubmq_pricesort_score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ubmq_ue_loss</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ue_loss</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是近似用户体验损失值，每个广告对用户的体验是不一样的</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usq_calc_adv_price</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：对当前位置进行计费。对当前</a:t>
            </a:r>
            <a:r>
              <a:rPr lang="en-US" altLang="zh-CN" sz="1400" dirty="0" err="1">
                <a:latin typeface="微软雅黑" panose="020B0503020204020204" pitchFamily="34" charset="-122"/>
                <a:ea typeface="微软雅黑" panose="020B0503020204020204" pitchFamily="34" charset="-122"/>
              </a:rPr>
              <a:t>adv_list</a:t>
            </a:r>
            <a:r>
              <a:rPr lang="zh-CN" altLang="en-US" sz="1400" dirty="0">
                <a:latin typeface="微软雅黑" panose="020B0503020204020204" pitchFamily="34" charset="-122"/>
                <a:ea typeface="微软雅黑" panose="020B0503020204020204" pitchFamily="34" charset="-122"/>
              </a:rPr>
              <a:t>中胜出广告进行计费，通过衰减系数 </a:t>
            </a:r>
            <a:r>
              <a:rPr lang="en-US" altLang="zh-CN" sz="1400" dirty="0" err="1">
                <a:latin typeface="微软雅黑" panose="020B0503020204020204" pitchFamily="34" charset="-122"/>
                <a:ea typeface="微软雅黑" panose="020B0503020204020204" pitchFamily="34" charset="-122"/>
              </a:rPr>
              <a:t>ctrq_decay_ratio</a:t>
            </a:r>
            <a:r>
              <a:rPr lang="zh-CN" altLang="en-US" sz="1400" dirty="0">
                <a:latin typeface="微软雅黑" panose="020B0503020204020204" pitchFamily="34" charset="-122"/>
                <a:ea typeface="微软雅黑" panose="020B0503020204020204" pitchFamily="34" charset="-122"/>
              </a:rPr>
              <a:t>得到后续广告位的</a:t>
            </a:r>
            <a:r>
              <a:rPr lang="en-US" altLang="zh-CN" sz="1400" dirty="0">
                <a:latin typeface="微软雅黑" panose="020B0503020204020204" pitchFamily="34" charset="-122"/>
                <a:ea typeface="微软雅黑" panose="020B0503020204020204" pitchFamily="34" charset="-122"/>
              </a:rPr>
              <a:t>loss</a:t>
            </a:r>
            <a:r>
              <a:rPr lang="zh-CN" altLang="en-US" sz="1400" dirty="0">
                <a:latin typeface="微软雅黑" panose="020B0503020204020204" pitchFamily="34" charset="-122"/>
                <a:ea typeface="微软雅黑" panose="020B0503020204020204" pitchFamily="34" charset="-122"/>
              </a:rPr>
              <a:t>值，从而计算</a:t>
            </a:r>
            <a:r>
              <a:rPr lang="en-US" altLang="zh-CN" sz="1400" dirty="0" err="1">
                <a:latin typeface="微软雅黑" panose="020B0503020204020204" pitchFamily="34" charset="-122"/>
                <a:ea typeface="微软雅黑" panose="020B0503020204020204" pitchFamily="34" charset="-122"/>
              </a:rPr>
              <a:t>vcg_score</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vcg_price</a:t>
            </a:r>
            <a:r>
              <a:rPr lang="zh-CN" altLang="en-US"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loss_score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ctrq_decay_ratio</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next_adv</a:t>
            </a:r>
            <a:r>
              <a:rPr lang="en-US" altLang="zh-CN" sz="1400" dirty="0">
                <a:latin typeface="微软雅黑" panose="020B0503020204020204" pitchFamily="34" charset="-122"/>
                <a:ea typeface="微软雅黑" panose="020B0503020204020204" pitchFamily="34" charset="-122"/>
              </a:rPr>
              <a:t>-&gt;</a:t>
            </a:r>
            <a:r>
              <a:rPr lang="en-US" altLang="zh-CN" sz="1400" dirty="0" err="1">
                <a:latin typeface="微软雅黑" panose="020B0503020204020204" pitchFamily="34" charset="-122"/>
                <a:ea typeface="微软雅黑" panose="020B0503020204020204" pitchFamily="34" charset="-122"/>
              </a:rPr>
              <a:t>ubmq_score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next_next_adv→ubmq_score</a:t>
            </a:r>
            <a:r>
              <a:rPr lang="en-US" altLang="zh-CN"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gsp_score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next_adv</a:t>
            </a:r>
            <a:r>
              <a:rPr lang="en-US" altLang="zh-CN" sz="1400" dirty="0">
                <a:latin typeface="微软雅黑" panose="020B0503020204020204" pitchFamily="34" charset="-122"/>
                <a:ea typeface="微软雅黑" panose="020B0503020204020204" pitchFamily="34" charset="-122"/>
              </a:rPr>
              <a:t>-&gt;</a:t>
            </a:r>
            <a:r>
              <a:rPr lang="en-US" altLang="zh-CN" sz="1400" dirty="0" err="1">
                <a:latin typeface="微软雅黑" panose="020B0503020204020204" pitchFamily="34" charset="-122"/>
                <a:ea typeface="微软雅黑" panose="020B0503020204020204" pitchFamily="34" charset="-122"/>
              </a:rPr>
              <a:t>ubmq_score</a:t>
            </a:r>
            <a:r>
              <a:rPr lang="en-US" altLang="zh-CN"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vcg_score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gsp_score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loss_score</a:t>
            </a:r>
            <a:r>
              <a:rPr lang="en-US" altLang="zh-CN"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广告或</a:t>
            </a:r>
            <a:r>
              <a:rPr lang="en-US" altLang="zh-CN" sz="1400" dirty="0">
                <a:latin typeface="微软雅黑" panose="020B0503020204020204" pitchFamily="34" charset="-122"/>
                <a:ea typeface="微软雅黑" panose="020B0503020204020204" pitchFamily="34" charset="-122"/>
              </a:rPr>
              <a:t>OCPM</a:t>
            </a:r>
            <a:r>
              <a:rPr lang="zh-CN" altLang="en-US" sz="1400" dirty="0">
                <a:latin typeface="微软雅黑" panose="020B0503020204020204" pitchFamily="34" charset="-122"/>
                <a:ea typeface="微软雅黑" panose="020B0503020204020204" pitchFamily="34" charset="-122"/>
              </a:rPr>
              <a:t>修正广告：</a:t>
            </a:r>
          </a:p>
          <a:p>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vcg_price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vcg_score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cur_adv</a:t>
            </a:r>
            <a:r>
              <a:rPr lang="en-US" altLang="zh-CN" sz="1400" dirty="0">
                <a:latin typeface="微软雅黑" panose="020B0503020204020204" pitchFamily="34" charset="-122"/>
                <a:ea typeface="微软雅黑" panose="020B0503020204020204" pitchFamily="34" charset="-122"/>
              </a:rPr>
              <a:t>-&gt;</a:t>
            </a:r>
            <a:r>
              <a:rPr lang="en-US" altLang="zh-CN" sz="1400" dirty="0" err="1">
                <a:latin typeface="微软雅黑" panose="020B0503020204020204" pitchFamily="34" charset="-122"/>
                <a:ea typeface="微软雅黑" panose="020B0503020204020204" pitchFamily="34" charset="-122"/>
              </a:rPr>
              <a:t>ubmq_ue_loss</a:t>
            </a:r>
            <a:r>
              <a:rPr lang="en-US" altLang="zh-CN" sz="1400" dirty="0">
                <a:latin typeface="微软雅黑" panose="020B0503020204020204" pitchFamily="34" charset="-122"/>
                <a:ea typeface="微软雅黑" panose="020B0503020204020204" pitchFamily="34" charset="-122"/>
              </a:rPr>
              <a:t>) / (Q_FACTOR / 10000) + 0.5;</a:t>
            </a:r>
          </a:p>
          <a:p>
            <a:r>
              <a:rPr lang="zh-CN" altLang="en-US" sz="1400" dirty="0">
                <a:latin typeface="微软雅黑" panose="020B0503020204020204" pitchFamily="34" charset="-122"/>
                <a:ea typeface="微软雅黑" panose="020B0503020204020204" pitchFamily="34" charset="-122"/>
              </a:rPr>
              <a:t>非</a:t>
            </a:r>
            <a:r>
              <a:rPr lang="en-US" altLang="zh-CN" sz="1400" dirty="0">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广告：</a:t>
            </a:r>
          </a:p>
          <a:p>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vcg_price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vcg_score</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cur_adv</a:t>
            </a:r>
            <a:r>
              <a:rPr lang="en-US" altLang="zh-CN" sz="1400" dirty="0">
                <a:latin typeface="微软雅黑" panose="020B0503020204020204" pitchFamily="34" charset="-122"/>
                <a:ea typeface="微软雅黑" panose="020B0503020204020204" pitchFamily="34" charset="-122"/>
              </a:rPr>
              <a:t>-&gt;</a:t>
            </a:r>
            <a:r>
              <a:rPr lang="en-US" altLang="zh-CN" sz="1400" dirty="0" err="1">
                <a:latin typeface="微软雅黑" panose="020B0503020204020204" pitchFamily="34" charset="-122"/>
                <a:ea typeface="微软雅黑" panose="020B0503020204020204" pitchFamily="34" charset="-122"/>
              </a:rPr>
              <a:t>ubmq_ue_loss</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cur_adv</a:t>
            </a:r>
            <a:r>
              <a:rPr lang="en-US" altLang="zh-CN" sz="1400" dirty="0">
                <a:latin typeface="微软雅黑" panose="020B0503020204020204" pitchFamily="34" charset="-122"/>
                <a:ea typeface="微软雅黑" panose="020B0503020204020204" pitchFamily="34" charset="-122"/>
              </a:rPr>
              <a:t>-&gt;</a:t>
            </a:r>
            <a:r>
              <a:rPr lang="en-US" altLang="zh-CN" sz="1400" dirty="0" err="1">
                <a:latin typeface="微软雅黑" panose="020B0503020204020204" pitchFamily="34" charset="-122"/>
                <a:ea typeface="微软雅黑" panose="020B0503020204020204" pitchFamily="34" charset="-122"/>
              </a:rPr>
              <a:t>pricesort_ubmq</a:t>
            </a:r>
            <a:r>
              <a:rPr lang="en-US" altLang="zh-CN" sz="1400" dirty="0">
                <a:latin typeface="微软雅黑" panose="020B0503020204020204" pitchFamily="34" charset="-122"/>
                <a:ea typeface="微软雅黑" panose="020B0503020204020204" pitchFamily="34" charset="-122"/>
              </a:rPr>
              <a:t> + 0.5;</a:t>
            </a: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spTree>
    <p:extLst>
      <p:ext uri="{BB962C8B-B14F-4D97-AF65-F5344CB8AC3E}">
        <p14:creationId xmlns:p14="http://schemas.microsoft.com/office/powerpoint/2010/main" val="395061750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35702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StrategyProcessModule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150000"/>
              </a:lnSpc>
            </a:pPr>
            <a:r>
              <a:rPr lang="en-US" altLang="zh-CN" dirty="0" err="1">
                <a:solidFill>
                  <a:srgbClr val="FF0000"/>
                </a:solidFill>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级别策略插件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err="1">
                <a:latin typeface="微软雅黑" panose="020B0503020204020204" pitchFamily="34" charset="-122"/>
                <a:ea typeface="微软雅黑" panose="020B0503020204020204" pitchFamily="34" charset="-122"/>
              </a:rPr>
              <a:t>truncat</a:t>
            </a:r>
            <a:r>
              <a:rPr lang="zh-CN" altLang="en-US" dirty="0">
                <a:latin typeface="微软雅黑" panose="020B0503020204020204" pitchFamily="34" charset="-122"/>
                <a:ea typeface="微软雅黑" panose="020B0503020204020204" pitchFamily="34" charset="-122"/>
              </a:rPr>
              <a:t>：完成</a:t>
            </a:r>
            <a:r>
              <a:rPr lang="en-US" altLang="zh-CN" dirty="0" err="1">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级别的广告截断。</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default_show_control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src_id</a:t>
            </a:r>
            <a:r>
              <a:rPr lang="zh-CN" altLang="en-US" dirty="0">
                <a:latin typeface="微软雅黑" panose="020B0503020204020204" pitchFamily="34" charset="-122"/>
                <a:ea typeface="微软雅黑" panose="020B0503020204020204" pitchFamily="34" charset="-122"/>
              </a:rPr>
              <a:t>级别广告截断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截断数量由配置和请求信息决定）：</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min(</a:t>
            </a:r>
            <a:r>
              <a:rPr lang="en-US" altLang="zh-CN" dirty="0" err="1">
                <a:latin typeface="微软雅黑" panose="020B0503020204020204" pitchFamily="34" charset="-122"/>
                <a:ea typeface="微软雅黑" panose="020B0503020204020204" pitchFamily="34" charset="-122"/>
              </a:rPr>
              <a:t>show_src_exp_conf</a:t>
            </a:r>
            <a:r>
              <a:rPr lang="en-US" altLang="zh-CN" dirty="0">
                <a:latin typeface="微软雅黑" panose="020B0503020204020204" pitchFamily="34" charset="-122"/>
                <a:ea typeface="微软雅黑" panose="020B0503020204020204" pitchFamily="34" charset="-122"/>
              </a:rPr>
              <a:t>-&gt;</a:t>
            </a:r>
            <a:r>
              <a:rPr lang="en-US" altLang="zh-CN" dirty="0" err="1">
                <a:latin typeface="微软雅黑" panose="020B0503020204020204" pitchFamily="34" charset="-122"/>
                <a:ea typeface="微软雅黑" panose="020B0503020204020204" pitchFamily="34" charset="-122"/>
              </a:rPr>
              <a:t>truncate_num</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aspreq_data.req_num</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place_index</a:t>
            </a:r>
            <a:r>
              <a:rPr lang="en-US" altLang="zh-CN" dirty="0">
                <a:latin typeface="微软雅黑" panose="020B0503020204020204" pitchFamily="34" charset="-122"/>
                <a:ea typeface="微软雅黑" panose="020B0503020204020204" pitchFamily="34" charset="-122"/>
              </a:rPr>
              <a:t>]))</a:t>
            </a: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策略机制</a:t>
            </a:r>
            <a:endParaRPr lang="en-US" altLang="zh-CN" dirty="0"/>
          </a:p>
        </p:txBody>
      </p:sp>
    </p:spTree>
    <p:extLst>
      <p:ext uri="{BB962C8B-B14F-4D97-AF65-F5344CB8AC3E}">
        <p14:creationId xmlns:p14="http://schemas.microsoft.com/office/powerpoint/2010/main" val="386827079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4339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a:latin typeface="微软雅黑" panose="020B0503020204020204" pitchFamily="34" charset="-122"/>
                <a:ea typeface="微软雅黑" panose="020B0503020204020204" pitchFamily="34" charset="-122"/>
              </a:rPr>
              <a:t>PostProcessModule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200000"/>
              </a:lnSpc>
            </a:pPr>
            <a:r>
              <a:rPr lang="zh-CN" altLang="en-US" dirty="0"/>
              <a:t>打包广告、添加计费串。</a:t>
            </a:r>
            <a:endParaRPr lang="en-US" altLang="zh-CN" dirty="0"/>
          </a:p>
          <a:p>
            <a:pPr>
              <a:lnSpc>
                <a:spcPct val="200000"/>
              </a:lnSpc>
            </a:pPr>
            <a:r>
              <a:rPr lang="en-US" altLang="zh-CN" sz="1600" dirty="0" err="1">
                <a:latin typeface="微软雅黑" panose="020B0503020204020204" pitchFamily="34" charset="-122"/>
                <a:ea typeface="微软雅黑" panose="020B0503020204020204" pitchFamily="34" charset="-122"/>
              </a:rPr>
              <a:t>handle_data</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1</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run_style_process_plugins</a:t>
            </a:r>
            <a:r>
              <a:rPr lang="zh-CN" altLang="en-US" sz="1600" dirty="0">
                <a:latin typeface="微软雅黑" panose="020B0503020204020204" pitchFamily="34" charset="-122"/>
                <a:ea typeface="微软雅黑" panose="020B0503020204020204" pitchFamily="34" charset="-122"/>
              </a:rPr>
              <a:t>：运行样式处理插件</a:t>
            </a:r>
          </a:p>
          <a:p>
            <a:pPr>
              <a:lnSpc>
                <a:spcPct val="150000"/>
              </a:lnSpc>
            </a:pPr>
            <a:r>
              <a:rPr lang="en-US" altLang="zh-CN" sz="1600" dirty="0">
                <a:latin typeface="微软雅黑" panose="020B0503020204020204" pitchFamily="34" charset="-122"/>
                <a:ea typeface="微软雅黑" panose="020B0503020204020204" pitchFamily="34" charset="-122"/>
              </a:rPr>
              <a:t>	2</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pack_rcv_url</a:t>
            </a:r>
            <a:r>
              <a:rPr lang="zh-CN" altLang="en-US" sz="1600" dirty="0">
                <a:latin typeface="微软雅黑" panose="020B0503020204020204" pitchFamily="34" charset="-122"/>
                <a:ea typeface="微软雅黑" panose="020B0503020204020204" pitchFamily="34" charset="-122"/>
              </a:rPr>
              <a:t>：包装点击串</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主计费串</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域，加密并</a:t>
            </a:r>
            <a:r>
              <a:rPr lang="en-US" altLang="zh-CN" sz="1600" dirty="0">
                <a:latin typeface="微软雅黑" panose="020B0503020204020204" pitchFamily="34" charset="-122"/>
                <a:ea typeface="微软雅黑" panose="020B0503020204020204" pitchFamily="34" charset="-122"/>
              </a:rPr>
              <a:t>base64</a:t>
            </a:r>
            <a:r>
              <a:rPr lang="zh-CN" altLang="en-US" sz="1600" dirty="0">
                <a:latin typeface="微软雅黑" panose="020B0503020204020204" pitchFamily="34" charset="-122"/>
                <a:ea typeface="微软雅黑" panose="020B0503020204020204" pitchFamily="34" charset="-122"/>
              </a:rPr>
              <a:t>编码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主要是广告的基本层级信息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j</a:t>
            </a:r>
            <a:r>
              <a:rPr lang="zh-CN" altLang="en-US" sz="1600" dirty="0">
                <a:latin typeface="微软雅黑" panose="020B0503020204020204" pitchFamily="34" charset="-122"/>
                <a:ea typeface="微软雅黑" panose="020B0503020204020204" pitchFamily="34" charset="-122"/>
              </a:rPr>
              <a:t>域，加密并</a:t>
            </a:r>
            <a:r>
              <a:rPr lang="en-US" altLang="zh-CN" sz="1600" dirty="0">
                <a:latin typeface="微软雅黑" panose="020B0503020204020204" pitchFamily="34" charset="-122"/>
                <a:ea typeface="微软雅黑" panose="020B0503020204020204" pitchFamily="34" charset="-122"/>
              </a:rPr>
              <a:t>base64</a:t>
            </a:r>
            <a:r>
              <a:rPr lang="zh-CN" altLang="en-US" sz="1600" dirty="0">
                <a:latin typeface="微软雅黑" panose="020B0503020204020204" pitchFamily="34" charset="-122"/>
                <a:ea typeface="微软雅黑" panose="020B0503020204020204" pitchFamily="34" charset="-122"/>
              </a:rPr>
              <a:t>编码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跳转</a:t>
            </a:r>
            <a:r>
              <a:rPr lang="en-US" altLang="zh-CN" sz="1600" dirty="0" err="1">
                <a:latin typeface="微软雅黑" panose="020B0503020204020204" pitchFamily="34" charset="-122"/>
                <a:ea typeface="微软雅黑" panose="020B0503020204020204" pitchFamily="34" charset="-122"/>
              </a:rPr>
              <a:t>urltarget_url</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charge_name</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crc_str</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k</a:t>
            </a:r>
            <a:r>
              <a:rPr lang="zh-CN" altLang="en-US" sz="1600" dirty="0">
                <a:latin typeface="微软雅黑" panose="020B0503020204020204" pitchFamily="34" charset="-122"/>
                <a:ea typeface="微软雅黑" panose="020B0503020204020204" pitchFamily="34" charset="-122"/>
              </a:rPr>
              <a:t>域，</a:t>
            </a:r>
            <a:r>
              <a:rPr lang="en-US" altLang="zh-CN" sz="1600" dirty="0">
                <a:latin typeface="微软雅黑" panose="020B0503020204020204" pitchFamily="34" charset="-122"/>
                <a:ea typeface="微软雅黑" panose="020B0503020204020204" pitchFamily="34" charset="-122"/>
              </a:rPr>
              <a:t>base64</a:t>
            </a:r>
            <a:r>
              <a:rPr lang="zh-CN" altLang="en-US" sz="1600" dirty="0">
                <a:latin typeface="微软雅黑" panose="020B0503020204020204" pitchFamily="34" charset="-122"/>
                <a:ea typeface="微软雅黑" panose="020B0503020204020204" pitchFamily="34" charset="-122"/>
              </a:rPr>
              <a:t>编码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主要为</a:t>
            </a:r>
            <a:r>
              <a:rPr lang="en-US" altLang="zh-CN" sz="1600" dirty="0">
                <a:latin typeface="微软雅黑" panose="020B0503020204020204" pitchFamily="34" charset="-122"/>
                <a:ea typeface="微软雅黑" panose="020B0503020204020204" pitchFamily="34" charset="-122"/>
              </a:rPr>
              <a:t>term, </a:t>
            </a:r>
            <a:r>
              <a:rPr lang="zh-CN" altLang="en-US" sz="1600" dirty="0">
                <a:latin typeface="微软雅黑" panose="020B0503020204020204" pitchFamily="34" charset="-122"/>
                <a:ea typeface="微软雅黑" panose="020B0503020204020204" pitchFamily="34" charset="-122"/>
              </a:rPr>
              <a:t>模板名，</a:t>
            </a:r>
            <a:r>
              <a:rPr lang="en-US" altLang="zh-CN" sz="1600" dirty="0" err="1">
                <a:latin typeface="微软雅黑" panose="020B0503020204020204" pitchFamily="34" charset="-122"/>
                <a:ea typeface="微软雅黑" panose="020B0503020204020204" pitchFamily="34" charset="-122"/>
              </a:rPr>
              <a:t>cmatch</a:t>
            </a:r>
            <a:r>
              <a:rPr lang="zh-CN" altLang="en-US" sz="1600" dirty="0">
                <a:latin typeface="微软雅黑" panose="020B0503020204020204" pitchFamily="34" charset="-122"/>
                <a:ea typeface="微软雅黑" panose="020B0503020204020204" pitchFamily="34" charset="-122"/>
              </a:rPr>
              <a:t>等，存储统计用各种扩展信息</a:t>
            </a:r>
            <a:r>
              <a:rPr lang="en-US" altLang="zh-CN" sz="1600" dirty="0">
                <a:latin typeface="微软雅黑" panose="020B0503020204020204" pitchFamily="34" charset="-122"/>
                <a:ea typeface="微软雅黑" panose="020B0503020204020204" pitchFamily="34" charset="-122"/>
              </a:rPr>
              <a:t>	3</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newstyle</a:t>
            </a:r>
            <a:r>
              <a:rPr lang="zh-CN" altLang="en-US" sz="1600" dirty="0">
                <a:latin typeface="微软雅黑" panose="020B0503020204020204" pitchFamily="34" charset="-122"/>
                <a:ea typeface="微软雅黑" panose="020B0503020204020204" pitchFamily="34" charset="-122"/>
              </a:rPr>
              <a:t>添加</a:t>
            </a:r>
            <a:r>
              <a:rPr lang="en-US" altLang="zh-CN" sz="1600" dirty="0" err="1">
                <a:latin typeface="微软雅黑" panose="020B0503020204020204" pitchFamily="34" charset="-122"/>
                <a:ea typeface="微软雅黑" panose="020B0503020204020204" pitchFamily="34" charset="-122"/>
              </a:rPr>
              <a:t>cpm</a:t>
            </a:r>
            <a:r>
              <a:rPr lang="zh-CN" altLang="en-US" sz="1600" dirty="0">
                <a:latin typeface="微软雅黑" panose="020B0503020204020204" pitchFamily="34" charset="-122"/>
                <a:ea typeface="微软雅黑" panose="020B0503020204020204" pitchFamily="34" charset="-122"/>
              </a:rPr>
              <a:t>计费串</a:t>
            </a:r>
          </a:p>
          <a:p>
            <a:pPr>
              <a:lnSpc>
                <a:spcPct val="150000"/>
              </a:lnSpc>
            </a:pPr>
            <a:r>
              <a:rPr lang="en-US" altLang="zh-CN" sz="1600" dirty="0">
                <a:latin typeface="微软雅黑" panose="020B0503020204020204" pitchFamily="34" charset="-122"/>
                <a:ea typeface="微软雅黑" panose="020B0503020204020204" pitchFamily="34" charset="-122"/>
              </a:rPr>
              <a:t>	4</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ocpc</a:t>
            </a:r>
            <a:r>
              <a:rPr lang="en-US" altLang="zh-CN" sz="1600" dirty="0">
                <a:latin typeface="微软雅黑" panose="020B0503020204020204" pitchFamily="34" charset="-122"/>
                <a:ea typeface="微软雅黑" panose="020B0503020204020204" pitchFamily="34" charset="-122"/>
              </a:rPr>
              <a:t> to </a:t>
            </a:r>
            <a:r>
              <a:rPr lang="en-US" altLang="zh-CN" sz="1600" dirty="0" err="1">
                <a:latin typeface="微软雅黑" panose="020B0503020204020204" pitchFamily="34" charset="-122"/>
                <a:ea typeface="微软雅黑" panose="020B0503020204020204" pitchFamily="34" charset="-122"/>
              </a:rPr>
              <a:t>ocpm</a:t>
            </a:r>
            <a:r>
              <a:rPr lang="zh-CN" altLang="en-US" sz="1600" dirty="0">
                <a:latin typeface="微软雅黑" panose="020B0503020204020204" pitchFamily="34" charset="-122"/>
                <a:ea typeface="微软雅黑" panose="020B0503020204020204" pitchFamily="34" charset="-122"/>
              </a:rPr>
              <a:t>广告恢复成</a:t>
            </a:r>
            <a:r>
              <a:rPr lang="en-US" altLang="zh-CN" sz="1600" dirty="0" err="1">
                <a:latin typeface="微软雅黑" panose="020B0503020204020204" pitchFamily="34" charset="-122"/>
                <a:ea typeface="微软雅黑" panose="020B0503020204020204" pitchFamily="34" charset="-122"/>
              </a:rPr>
              <a:t>ocpc</a:t>
            </a:r>
            <a:endParaRPr lang="zh-CN" altLang="en-US" sz="16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样式物料</a:t>
            </a:r>
            <a:endParaRPr lang="en-US" altLang="zh-CN" dirty="0"/>
          </a:p>
        </p:txBody>
      </p:sp>
    </p:spTree>
    <p:extLst>
      <p:ext uri="{BB962C8B-B14F-4D97-AF65-F5344CB8AC3E}">
        <p14:creationId xmlns:p14="http://schemas.microsoft.com/office/powerpoint/2010/main" val="2134936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5C3DDB-36BD-4F34-9985-19A3B27D3DE7}"/>
              </a:ext>
            </a:extLst>
          </p:cNvPr>
          <p:cNvSpPr txBox="1"/>
          <p:nvPr/>
        </p:nvSpPr>
        <p:spPr>
          <a:xfrm>
            <a:off x="528382" y="379323"/>
            <a:ext cx="8486830" cy="4339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200000"/>
              </a:lnSpc>
            </a:pPr>
            <a:r>
              <a:rPr lang="en-US" altLang="zh-CN" sz="2000" dirty="0" err="1">
                <a:latin typeface="微软雅黑" panose="020B0503020204020204" pitchFamily="34" charset="-122"/>
                <a:ea typeface="微软雅黑" panose="020B0503020204020204" pitchFamily="34" charset="-122"/>
              </a:rPr>
              <a:t>ResponceProcessModule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a:t>
            </a: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交互</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a:lnSpc>
                <a:spcPct val="200000"/>
              </a:lnSpc>
            </a:pPr>
            <a:r>
              <a:rPr lang="zh-CN" altLang="en-US" dirty="0"/>
              <a:t>打包返回数据结果，日志打印。</a:t>
            </a:r>
            <a:endParaRPr lang="en-US" altLang="zh-CN" dirty="0"/>
          </a:p>
          <a:p>
            <a:pPr>
              <a:lnSpc>
                <a:spcPct val="200000"/>
              </a:lnSpc>
            </a:pPr>
            <a:r>
              <a:rPr lang="en-US" altLang="zh-CN" sz="1600" dirty="0" err="1">
                <a:latin typeface="微软雅黑" panose="020B0503020204020204" pitchFamily="34" charset="-122"/>
                <a:ea typeface="微软雅黑" panose="020B0503020204020204" pitchFamily="34" charset="-122"/>
              </a:rPr>
              <a:t>handle_data</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1. </a:t>
            </a:r>
            <a:r>
              <a:rPr lang="zh-CN" altLang="en-US" sz="1600" dirty="0">
                <a:latin typeface="微软雅黑" panose="020B0503020204020204" pitchFamily="34" charset="-122"/>
                <a:ea typeface="微软雅黑" panose="020B0503020204020204" pitchFamily="34" charset="-122"/>
              </a:rPr>
              <a:t>设置请求级别</a:t>
            </a:r>
            <a:r>
              <a:rPr lang="en-US" altLang="zh-CN" sz="1600" dirty="0" err="1">
                <a:latin typeface="微软雅黑" panose="020B0503020204020204" pitchFamily="34" charset="-122"/>
                <a:ea typeface="微软雅黑" panose="020B0503020204020204" pitchFamily="34" charset="-122"/>
              </a:rPr>
              <a:t>asplog</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set_query_asp_log</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记录所有模块总耗时，打印到</a:t>
            </a:r>
            <a:r>
              <a:rPr lang="en-US" altLang="zh-CN" sz="1600" dirty="0" err="1">
                <a:latin typeface="微软雅黑" panose="020B0503020204020204" pitchFamily="34" charset="-122"/>
                <a:ea typeface="微软雅黑" panose="020B0503020204020204" pitchFamily="34" charset="-122"/>
              </a:rPr>
              <a:t>asplog</a:t>
            </a:r>
            <a:r>
              <a:rPr lang="zh-CN" altLang="en-US" sz="1600" dirty="0">
                <a:latin typeface="微软雅黑" panose="020B0503020204020204" pitchFamily="34" charset="-122"/>
                <a:ea typeface="微软雅黑" panose="020B0503020204020204" pitchFamily="34" charset="-122"/>
              </a:rPr>
              <a:t>中：</a:t>
            </a:r>
            <a:r>
              <a:rPr lang="en-US" altLang="zh-CN" sz="1600" dirty="0" err="1">
                <a:latin typeface="微软雅黑" panose="020B0503020204020204" pitchFamily="34" charset="-122"/>
                <a:ea typeface="微软雅黑" panose="020B0503020204020204" pitchFamily="34" charset="-122"/>
              </a:rPr>
              <a:t>set_asplog_mixer_total</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2. </a:t>
            </a:r>
            <a:r>
              <a:rPr lang="zh-CN" altLang="en-US" sz="1600" dirty="0">
                <a:latin typeface="微软雅黑" panose="020B0503020204020204" pitchFamily="34" charset="-122"/>
                <a:ea typeface="微软雅黑" panose="020B0503020204020204" pitchFamily="34" charset="-122"/>
              </a:rPr>
              <a:t>打包请求级别</a:t>
            </a:r>
            <a:r>
              <a:rPr lang="en-US" altLang="zh-CN" sz="1600" dirty="0" err="1">
                <a:latin typeface="微软雅黑" panose="020B0503020204020204" pitchFamily="34" charset="-122"/>
                <a:ea typeface="微软雅黑" panose="020B0503020204020204" pitchFamily="34" charset="-122"/>
              </a:rPr>
              <a:t>asp_res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pack_asp_res_query_level</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3. </a:t>
            </a:r>
            <a:r>
              <a:rPr lang="zh-CN" altLang="en-US" sz="1600" dirty="0">
                <a:latin typeface="微软雅黑" panose="020B0503020204020204" pitchFamily="34" charset="-122"/>
                <a:ea typeface="微软雅黑" panose="020B0503020204020204" pitchFamily="34" charset="-122"/>
              </a:rPr>
              <a:t>打包广告级别结果和</a:t>
            </a:r>
            <a:r>
              <a:rPr lang="en-US" altLang="zh-CN" sz="1600" dirty="0" err="1">
                <a:latin typeface="微软雅黑" panose="020B0503020204020204" pitchFamily="34" charset="-122"/>
                <a:ea typeface="微软雅黑" panose="020B0503020204020204" pitchFamily="34" charset="-122"/>
              </a:rPr>
              <a:t>asplog</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pack_asp_res_adv_level</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数据源级别：</a:t>
            </a:r>
            <a:r>
              <a:rPr lang="en-US" altLang="zh-CN" sz="1600" dirty="0" err="1">
                <a:latin typeface="微软雅黑" panose="020B0503020204020204" pitchFamily="34" charset="-122"/>
                <a:ea typeface="微软雅黑" panose="020B0503020204020204" pitchFamily="34" charset="-122"/>
              </a:rPr>
              <a:t>pack_asp_res_src</a:t>
            </a:r>
            <a:r>
              <a:rPr lang="en-US" altLang="zh-CN" sz="1600" dirty="0">
                <a:latin typeface="微软雅黑" panose="020B0503020204020204" pitchFamily="34" charset="-122"/>
                <a:ea typeface="微软雅黑" panose="020B0503020204020204" pitchFamily="34" charset="-122"/>
              </a:rPr>
              <a:t>   </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广告级别：</a:t>
            </a:r>
            <a:r>
              <a:rPr lang="en-US" altLang="zh-CN" sz="1600" dirty="0" err="1">
                <a:latin typeface="微软雅黑" panose="020B0503020204020204" pitchFamily="34" charset="-122"/>
                <a:ea typeface="微软雅黑" panose="020B0503020204020204" pitchFamily="34" charset="-122"/>
              </a:rPr>
              <a:t>pack_asp_res_adv</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4. </a:t>
            </a:r>
            <a:r>
              <a:rPr lang="zh-CN" altLang="en-US" sz="1600" dirty="0">
                <a:latin typeface="微软雅黑" panose="020B0503020204020204" pitchFamily="34" charset="-122"/>
                <a:ea typeface="微软雅黑" panose="020B0503020204020204" pitchFamily="34" charset="-122"/>
              </a:rPr>
              <a:t>打包结果：</a:t>
            </a:r>
            <a:r>
              <a:rPr lang="en-US" altLang="zh-CN" sz="1600" dirty="0" err="1">
                <a:latin typeface="微软雅黑" panose="020B0503020204020204" pitchFamily="34" charset="-122"/>
                <a:ea typeface="微软雅黑" panose="020B0503020204020204" pitchFamily="34" charset="-122"/>
              </a:rPr>
              <a:t>idl</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pack_asp_res_idl</a:t>
            </a:r>
            <a:endParaRPr lang="zh-CN" altLang="en-US" sz="1600" dirty="0">
              <a:latin typeface="微软雅黑" panose="020B0503020204020204" pitchFamily="34" charset="-122"/>
              <a:ea typeface="微软雅黑" panose="020B0503020204020204" pitchFamily="34" charset="-122"/>
            </a:endParaRP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3</a:t>
            </a:r>
            <a:r>
              <a:rPr lang="zh-CN" altLang="en-US" dirty="0"/>
              <a:t> </a:t>
            </a:r>
            <a:r>
              <a:rPr lang="en-US" altLang="zh-CN" dirty="0" err="1"/>
              <a:t>Feedas</a:t>
            </a:r>
            <a:r>
              <a:rPr lang="en-US" altLang="zh-CN" dirty="0"/>
              <a:t>-</a:t>
            </a:r>
            <a:r>
              <a:rPr lang="zh-CN" altLang="en-US" dirty="0"/>
              <a:t>样式物料</a:t>
            </a:r>
            <a:endParaRPr lang="en-US" altLang="zh-CN" dirty="0"/>
          </a:p>
        </p:txBody>
      </p:sp>
    </p:spTree>
    <p:extLst>
      <p:ext uri="{BB962C8B-B14F-4D97-AF65-F5344CB8AC3E}">
        <p14:creationId xmlns:p14="http://schemas.microsoft.com/office/powerpoint/2010/main" val="406162906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4"/>
          <p:cNvSpPr txBox="1"/>
          <p:nvPr/>
        </p:nvSpPr>
        <p:spPr>
          <a:xfrm>
            <a:off x="1220525" y="2173477"/>
            <a:ext cx="4392490"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dirty="0"/>
              <a:t>F</a:t>
            </a:r>
            <a:r>
              <a:rPr lang="en-US" altLang="zh-CN" dirty="0"/>
              <a:t>eedproxy</a:t>
            </a:r>
          </a:p>
        </p:txBody>
      </p:sp>
    </p:spTree>
    <p:extLst>
      <p:ext uri="{BB962C8B-B14F-4D97-AF65-F5344CB8AC3E}">
        <p14:creationId xmlns:p14="http://schemas.microsoft.com/office/powerpoint/2010/main" val="295254256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a:t>
            </a:r>
            <a:r>
              <a:rPr lang="en-US" altLang="zh-CN" dirty="0"/>
              <a:t>-main</a:t>
            </a:r>
            <a:r>
              <a:rPr lang="zh-CN" altLang="en-US" dirty="0"/>
              <a:t>函数</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296562" y="579378"/>
            <a:ext cx="8550875" cy="4434676"/>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1. </a:t>
            </a:r>
            <a:r>
              <a:rPr lang="en-US" altLang="zh-CN" sz="1600" dirty="0" err="1">
                <a:latin typeface="微软雅黑" panose="020B0503020204020204" pitchFamily="34" charset="-122"/>
                <a:ea typeface="微软雅黑" panose="020B0503020204020204" pitchFamily="34" charset="-122"/>
              </a:rPr>
              <a:t>gflags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comlog</a:t>
            </a:r>
            <a:r>
              <a:rPr lang="zh-CN" altLang="en-US" sz="1600" dirty="0">
                <a:latin typeface="微软雅黑" panose="020B0503020204020204" pitchFamily="34" charset="-122"/>
                <a:ea typeface="微软雅黑" panose="020B0503020204020204" pitchFamily="34" charset="-122"/>
              </a:rPr>
              <a:t>配置</a:t>
            </a:r>
          </a:p>
          <a:p>
            <a:pPr>
              <a:lnSpc>
                <a:spcPct val="150000"/>
              </a:lnSpc>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初始化</a:t>
            </a:r>
            <a:r>
              <a:rPr lang="en-US" altLang="zh-CN" sz="1600" dirty="0" err="1">
                <a:latin typeface="微软雅黑" panose="020B0503020204020204" pitchFamily="34" charset="-122"/>
                <a:ea typeface="微软雅黑" panose="020B0503020204020204" pitchFamily="34" charset="-122"/>
              </a:rPr>
              <a:t>ProcessData</a:t>
            </a:r>
            <a:r>
              <a:rPr lang="zh-CN" altLang="en-US"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初始化</a:t>
            </a:r>
            <a:r>
              <a:rPr lang="en-US" altLang="zh-CN" sz="1400" dirty="0" err="1">
                <a:latin typeface="微软雅黑" panose="020B0503020204020204" pitchFamily="34" charset="-122"/>
                <a:ea typeface="微软雅黑" panose="020B0503020204020204" pitchFamily="34" charset="-122"/>
              </a:rPr>
              <a:t>yacl</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xbox</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xbuiltin</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xbuiltin</a:t>
            </a:r>
            <a:r>
              <a:rPr lang="zh-CN" altLang="en-US" sz="1400" dirty="0">
                <a:latin typeface="微软雅黑" panose="020B0503020204020204" pitchFamily="34" charset="-122"/>
                <a:ea typeface="微软雅黑" panose="020B0503020204020204" pitchFamily="34" charset="-122"/>
              </a:rPr>
              <a:t>注册词表、</a:t>
            </a:r>
            <a:r>
              <a:rPr lang="en-US" altLang="zh-CN" sz="1400" dirty="0" err="1">
                <a:latin typeface="微软雅黑" panose="020B0503020204020204" pitchFamily="34" charset="-122"/>
                <a:ea typeface="微软雅黑" panose="020B0503020204020204" pitchFamily="34" charset="-122"/>
              </a:rPr>
              <a:t>ubmonitor</a:t>
            </a:r>
            <a:r>
              <a:rPr lang="zh-CN" altLang="en-US" sz="1400" dirty="0">
                <a:latin typeface="微软雅黑" panose="020B0503020204020204" pitchFamily="34" charset="-122"/>
                <a:ea typeface="微软雅黑" panose="020B0503020204020204" pitchFamily="34" charset="-122"/>
              </a:rPr>
              <a:t>监控、</a:t>
            </a:r>
            <a:r>
              <a:rPr lang="en-US" altLang="zh-CN" sz="1400" dirty="0" err="1">
                <a:latin typeface="微软雅黑" panose="020B0503020204020204" pitchFamily="34" charset="-122"/>
                <a:ea typeface="微软雅黑" panose="020B0503020204020204" pitchFamily="34" charset="-122"/>
              </a:rPr>
              <a:t>downstream_mgr</a:t>
            </a:r>
            <a:r>
              <a:rPr lang="zh-CN" altLang="en-US" sz="1400" dirty="0">
                <a:latin typeface="微软雅黑" panose="020B0503020204020204" pitchFamily="34" charset="-122"/>
                <a:ea typeface="微软雅黑" panose="020B0503020204020204" pitchFamily="34" charset="-122"/>
              </a:rPr>
              <a:t>初始化、</a:t>
            </a:r>
            <a:r>
              <a:rPr lang="en-US" altLang="zh-CN" sz="1400" dirty="0">
                <a:latin typeface="微软雅黑" panose="020B0503020204020204" pitchFamily="34" charset="-122"/>
                <a:ea typeface="微软雅黑" panose="020B0503020204020204" pitchFamily="34" charset="-122"/>
              </a:rPr>
              <a:t>	load</a:t>
            </a:r>
            <a:r>
              <a:rPr lang="zh-CN" altLang="en-US" sz="1400" dirty="0">
                <a:latin typeface="微软雅黑" panose="020B0503020204020204" pitchFamily="34" charset="-122"/>
                <a:ea typeface="微软雅黑" panose="020B0503020204020204" pitchFamily="34" charset="-122"/>
              </a:rPr>
              <a:t>词典库</a:t>
            </a:r>
            <a:r>
              <a:rPr lang="en-US" altLang="zh-CN" sz="1400" dirty="0" err="1">
                <a:latin typeface="微软雅黑" panose="020B0503020204020204" pitchFamily="34" charset="-122"/>
                <a:ea typeface="微软雅黑" panose="020B0503020204020204" pitchFamily="34" charset="-122"/>
              </a:rPr>
              <a:t>worddict</a:t>
            </a:r>
            <a:r>
              <a:rPr lang="zh-CN" altLang="en-US" sz="1400" dirty="0">
                <a:latin typeface="微软雅黑" panose="020B0503020204020204" pitchFamily="34" charset="-122"/>
                <a:ea typeface="微软雅黑" panose="020B0503020204020204" pitchFamily="34" charset="-122"/>
              </a:rPr>
              <a:t>、烽燧日志初始化、</a:t>
            </a:r>
            <a:r>
              <a:rPr lang="en-US" altLang="zh-CN" sz="1400" dirty="0">
                <a:latin typeface="微软雅黑" panose="020B0503020204020204" pitchFamily="34" charset="-122"/>
                <a:ea typeface="微软雅黑" panose="020B0503020204020204" pitchFamily="34" charset="-122"/>
              </a:rPr>
              <a:t>funnel</a:t>
            </a:r>
            <a:r>
              <a:rPr lang="zh-CN" altLang="en-US" sz="1400" dirty="0">
                <a:latin typeface="微软雅黑" panose="020B0503020204020204" pitchFamily="34" charset="-122"/>
                <a:ea typeface="微软雅黑" panose="020B0503020204020204" pitchFamily="34" charset="-122"/>
              </a:rPr>
              <a:t>日志：百度</a:t>
            </a:r>
            <a:r>
              <a:rPr lang="en-US" altLang="zh-CN" sz="1400" dirty="0">
                <a:latin typeface="微软雅黑" panose="020B0503020204020204" pitchFamily="34" charset="-122"/>
                <a:ea typeface="微软雅黑" panose="020B0503020204020204" pitchFamily="34" charset="-122"/>
              </a:rPr>
              <a:t>b2log</a:t>
            </a:r>
            <a:r>
              <a:rPr lang="zh-CN" altLang="en-US" sz="1400" dirty="0">
                <a:latin typeface="微软雅黑" panose="020B0503020204020204" pitchFamily="34" charset="-122"/>
                <a:ea typeface="微软雅黑" panose="020B0503020204020204" pitchFamily="34" charset="-122"/>
              </a:rPr>
              <a:t>日志</a:t>
            </a:r>
          </a:p>
          <a:p>
            <a:pPr>
              <a:lnSpc>
                <a:spcPct val="150000"/>
              </a:lnSpc>
            </a:pPr>
            <a:r>
              <a:rPr lang="en-US" altLang="zh-CN" sz="1600" dirty="0">
                <a:latin typeface="微软雅黑" panose="020B0503020204020204" pitchFamily="34" charset="-122"/>
                <a:ea typeface="微软雅黑" panose="020B0503020204020204" pitchFamily="34" charset="-122"/>
              </a:rPr>
              <a:t>3. </a:t>
            </a:r>
            <a:r>
              <a:rPr lang="en-US" altLang="zh-CN" sz="1600" dirty="0" err="1">
                <a:latin typeface="微软雅黑" panose="020B0503020204020204" pitchFamily="34" charset="-122"/>
                <a:ea typeface="微软雅黑" panose="020B0503020204020204" pitchFamily="34" charset="-122"/>
              </a:rPr>
              <a:t>register_module</a:t>
            </a:r>
            <a:r>
              <a:rPr lang="zh-CN" altLang="en-US" sz="1600" dirty="0">
                <a:latin typeface="微软雅黑" panose="020B0503020204020204" pitchFamily="34" charset="-122"/>
                <a:ea typeface="微软雅黑" panose="020B0503020204020204" pitchFamily="34" charset="-122"/>
              </a:rPr>
              <a:t>：注册模块</a:t>
            </a:r>
            <a:r>
              <a:rPr lang="en-US" altLang="zh-CN" sz="1600" dirty="0" err="1">
                <a:latin typeface="微软雅黑" panose="020B0503020204020204" pitchFamily="34" charset="-122"/>
                <a:ea typeface="微软雅黑" panose="020B0503020204020204" pitchFamily="34" charset="-122"/>
              </a:rPr>
              <a:t>module.conf</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4. </a:t>
            </a:r>
            <a:r>
              <a:rPr lang="zh-CN" altLang="en-US" sz="1600" dirty="0">
                <a:latin typeface="微软雅黑" panose="020B0503020204020204" pitchFamily="34" charset="-122"/>
                <a:ea typeface="微软雅黑" panose="020B0503020204020204" pitchFamily="34" charset="-122"/>
              </a:rPr>
              <a:t>重载线程</a:t>
            </a:r>
            <a:r>
              <a:rPr lang="en-US" altLang="zh-CN" sz="1600" dirty="0">
                <a:latin typeface="微软雅黑" panose="020B0503020204020204" pitchFamily="34" charset="-122"/>
                <a:ea typeface="微软雅黑" panose="020B0503020204020204" pitchFamily="34" charset="-122"/>
              </a:rPr>
              <a:t>reload thread</a:t>
            </a:r>
          </a:p>
          <a:p>
            <a:pPr>
              <a:lnSpc>
                <a:spcPct val="150000"/>
              </a:lnSpc>
            </a:pPr>
            <a:r>
              <a:rPr lang="en-US" altLang="zh-CN" sz="1600" dirty="0">
                <a:latin typeface="微软雅黑" panose="020B0503020204020204" pitchFamily="34" charset="-122"/>
                <a:ea typeface="微软雅黑" panose="020B0503020204020204" pitchFamily="34" charset="-122"/>
              </a:rPr>
              <a:t>5. </a:t>
            </a:r>
            <a:r>
              <a:rPr lang="zh-CN" altLang="en-US" sz="1600" dirty="0">
                <a:latin typeface="微软雅黑" panose="020B0503020204020204" pitchFamily="34" charset="-122"/>
                <a:ea typeface="微软雅黑" panose="020B0503020204020204" pitchFamily="34" charset="-122"/>
              </a:rPr>
              <a:t>创建</a:t>
            </a:r>
            <a:r>
              <a:rPr lang="en-US" altLang="zh-CN" sz="1600" dirty="0" err="1">
                <a:latin typeface="微软雅黑" panose="020B0503020204020204" pitchFamily="34" charset="-122"/>
                <a:ea typeface="微软雅黑" panose="020B0503020204020204" pitchFamily="34" charset="-122"/>
              </a:rPr>
              <a:t>baidu</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rpc</a:t>
            </a:r>
            <a:r>
              <a:rPr lang="en-US" altLang="zh-CN" sz="1600" dirty="0">
                <a:latin typeface="微软雅黑" panose="020B0503020204020204" pitchFamily="34" charset="-122"/>
                <a:ea typeface="微软雅黑" panose="020B0503020204020204" pitchFamily="34" charset="-122"/>
              </a:rPr>
              <a:t> server   </a:t>
            </a:r>
          </a:p>
          <a:p>
            <a:pPr>
              <a:lnSpc>
                <a:spcPct val="150000"/>
              </a:lnSpc>
            </a:pPr>
            <a:r>
              <a:rPr lang="en-US" altLang="zh-CN" sz="1600" dirty="0">
                <a:latin typeface="微软雅黑" panose="020B0503020204020204" pitchFamily="34" charset="-122"/>
                <a:ea typeface="微软雅黑" panose="020B0503020204020204" pitchFamily="34" charset="-122"/>
              </a:rPr>
              <a:t>	a.  </a:t>
            </a:r>
            <a:r>
              <a:rPr lang="zh-CN" altLang="en-US" sz="1600" dirty="0">
                <a:latin typeface="微软雅黑" panose="020B0503020204020204" pitchFamily="34" charset="-122"/>
                <a:ea typeface="微软雅黑" panose="020B0503020204020204" pitchFamily="34" charset="-122"/>
              </a:rPr>
              <a:t>添加</a:t>
            </a:r>
            <a:r>
              <a:rPr lang="en-US" altLang="zh-CN" sz="1600" dirty="0" err="1">
                <a:latin typeface="微软雅黑" panose="020B0503020204020204" pitchFamily="34" charset="-122"/>
                <a:ea typeface="微软雅黑" panose="020B0503020204020204" pitchFamily="34" charset="-122"/>
              </a:rPr>
              <a:t>FeedProxyServiceImpl</a:t>
            </a:r>
            <a:r>
              <a:rPr lang="zh-CN" altLang="en-US" sz="1600" dirty="0">
                <a:latin typeface="微软雅黑" panose="020B0503020204020204" pitchFamily="34" charset="-122"/>
                <a:ea typeface="微软雅黑" panose="020B0503020204020204" pitchFamily="34" charset="-122"/>
              </a:rPr>
              <a:t>服务</a:t>
            </a:r>
          </a:p>
          <a:p>
            <a:pPr>
              <a:lnSpc>
                <a:spcPct val="150000"/>
              </a:lnSpc>
            </a:pPr>
            <a:r>
              <a:rPr lang="en-US" altLang="zh-CN" sz="1600" dirty="0">
                <a:latin typeface="微软雅黑" panose="020B0503020204020204" pitchFamily="34" charset="-122"/>
                <a:ea typeface="微软雅黑" panose="020B0503020204020204" pitchFamily="34" charset="-122"/>
              </a:rPr>
              <a:t>	b.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do_process</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逻辑模块</a:t>
            </a:r>
          </a:p>
          <a:p>
            <a:pPr>
              <a:lnSpc>
                <a:spcPct val="150000"/>
              </a:lnSpc>
            </a:pPr>
            <a:r>
              <a:rPr lang="en-US" altLang="zh-CN" sz="1600" dirty="0">
                <a:latin typeface="微软雅黑" panose="020B0503020204020204" pitchFamily="34" charset="-122"/>
                <a:ea typeface="微软雅黑" panose="020B0503020204020204" pitchFamily="34" charset="-122"/>
              </a:rPr>
              <a:t>	c.  </a:t>
            </a:r>
            <a:r>
              <a:rPr lang="zh-CN" altLang="en-US" sz="1600" dirty="0">
                <a:latin typeface="微软雅黑" panose="020B0503020204020204" pitchFamily="34" charset="-122"/>
                <a:ea typeface="微软雅黑" panose="020B0503020204020204" pitchFamily="34" charset="-122"/>
              </a:rPr>
              <a:t>返回结果</a:t>
            </a:r>
            <a:r>
              <a:rPr lang="en-US" altLang="zh-CN" sz="1600" dirty="0">
                <a:latin typeface="微软雅黑" panose="020B0503020204020204" pitchFamily="34" charset="-122"/>
                <a:ea typeface="微软雅黑" panose="020B0503020204020204" pitchFamily="34" charset="-122"/>
              </a:rPr>
              <a:t>send response</a:t>
            </a:r>
            <a:r>
              <a:rPr lang="zh-CN" altLang="en-US" sz="1600" dirty="0">
                <a:latin typeface="微软雅黑" panose="020B0503020204020204" pitchFamily="34" charset="-122"/>
                <a:ea typeface="微软雅黑" panose="020B0503020204020204" pitchFamily="34" charset="-122"/>
              </a:rPr>
              <a:t>、写</a:t>
            </a:r>
            <a:r>
              <a:rPr lang="en-US" altLang="zh-CN" sz="1600" dirty="0">
                <a:latin typeface="微软雅黑" panose="020B0503020204020204" pitchFamily="34" charset="-122"/>
                <a:ea typeface="微软雅黑" panose="020B0503020204020204" pitchFamily="34" charset="-122"/>
              </a:rPr>
              <a:t>notice</a:t>
            </a:r>
            <a:r>
              <a:rPr lang="zh-CN" altLang="en-US" sz="1600" dirty="0">
                <a:latin typeface="微软雅黑" panose="020B0503020204020204" pitchFamily="34" charset="-122"/>
                <a:ea typeface="微软雅黑" panose="020B0503020204020204" pitchFamily="34" charset="-122"/>
              </a:rPr>
              <a:t>日志、</a:t>
            </a:r>
            <a:r>
              <a:rPr lang="en-US" altLang="zh-CN" sz="1600" dirty="0" err="1">
                <a:latin typeface="微软雅黑" panose="020B0503020204020204" pitchFamily="34" charset="-122"/>
                <a:ea typeface="微软雅黑" panose="020B0503020204020204" pitchFamily="34" charset="-122"/>
              </a:rPr>
              <a:t>ub</a:t>
            </a:r>
            <a:r>
              <a:rPr lang="en-US" altLang="zh-CN" sz="1600" dirty="0">
                <a:latin typeface="微软雅黑" panose="020B0503020204020204" pitchFamily="34" charset="-122"/>
                <a:ea typeface="微软雅黑" panose="020B0503020204020204" pitchFamily="34" charset="-122"/>
              </a:rPr>
              <a:t> monitor</a:t>
            </a:r>
            <a:r>
              <a:rPr lang="zh-CN" altLang="en-US" sz="1600" dirty="0">
                <a:latin typeface="微软雅黑" panose="020B0503020204020204" pitchFamily="34" charset="-122"/>
                <a:ea typeface="微软雅黑" panose="020B0503020204020204" pitchFamily="34" charset="-122"/>
              </a:rPr>
              <a:t>监控、烽燧日志、清空线程</a:t>
            </a:r>
          </a:p>
          <a:p>
            <a:pPr>
              <a:lnSpc>
                <a:spcPct val="150000"/>
              </a:lnSpc>
            </a:pPr>
            <a:r>
              <a:rPr lang="en-US" altLang="zh-CN" sz="1600" dirty="0">
                <a:latin typeface="微软雅黑" panose="020B0503020204020204" pitchFamily="34" charset="-122"/>
                <a:ea typeface="微软雅黑" panose="020B0503020204020204" pitchFamily="34" charset="-122"/>
              </a:rPr>
              <a:t>6. </a:t>
            </a:r>
            <a:r>
              <a:rPr lang="zh-CN" altLang="en-US" sz="1600" dirty="0">
                <a:latin typeface="微软雅黑" panose="020B0503020204020204" pitchFamily="34" charset="-122"/>
                <a:ea typeface="微软雅黑" panose="020B0503020204020204" pitchFamily="34" charset="-122"/>
              </a:rPr>
              <a:t>启动</a:t>
            </a:r>
            <a:r>
              <a:rPr lang="en-US" altLang="zh-CN" sz="1600" dirty="0">
                <a:latin typeface="微软雅黑" panose="020B0503020204020204" pitchFamily="34" charset="-122"/>
                <a:ea typeface="微软雅黑" panose="020B0503020204020204" pitchFamily="34" charset="-122"/>
              </a:rPr>
              <a:t>server</a:t>
            </a:r>
            <a:r>
              <a:rPr lang="zh-CN" altLang="en-US" sz="1600" dirty="0">
                <a:latin typeface="微软雅黑" panose="020B0503020204020204" pitchFamily="34" charset="-122"/>
                <a:ea typeface="微软雅黑" panose="020B0503020204020204" pitchFamily="34" charset="-122"/>
              </a:rPr>
              <a:t>（端口、配置）</a:t>
            </a:r>
          </a:p>
          <a:p>
            <a:pPr>
              <a:lnSpc>
                <a:spcPct val="150000"/>
              </a:lnSpc>
            </a:pPr>
            <a:r>
              <a:rPr lang="en-US" altLang="zh-CN" sz="1600" dirty="0">
                <a:latin typeface="微软雅黑" panose="020B0503020204020204" pitchFamily="34" charset="-122"/>
                <a:ea typeface="微软雅黑" panose="020B0503020204020204" pitchFamily="34" charset="-122"/>
              </a:rPr>
              <a:t>7. </a:t>
            </a:r>
            <a:r>
              <a:rPr lang="zh-CN" altLang="en-US" sz="1600" dirty="0">
                <a:latin typeface="微软雅黑" panose="020B0503020204020204" pitchFamily="34" charset="-122"/>
                <a:ea typeface="微软雅黑" panose="020B0503020204020204" pitchFamily="34" charset="-122"/>
              </a:rPr>
              <a:t>检测</a:t>
            </a:r>
            <a:r>
              <a:rPr lang="en-US" altLang="zh-CN" sz="1600" dirty="0">
                <a:latin typeface="微软雅黑" panose="020B0503020204020204" pitchFamily="34" charset="-122"/>
                <a:ea typeface="微软雅黑" panose="020B0503020204020204" pitchFamily="34" charset="-122"/>
              </a:rPr>
              <a:t>exit</a:t>
            </a:r>
            <a:r>
              <a:rPr lang="zh-CN" altLang="en-US" sz="1600" dirty="0">
                <a:latin typeface="微软雅黑" panose="020B0503020204020204" pitchFamily="34" charset="-122"/>
                <a:ea typeface="微软雅黑" panose="020B0503020204020204" pitchFamily="34" charset="-122"/>
              </a:rPr>
              <a:t>信号后退出</a:t>
            </a:r>
          </a:p>
        </p:txBody>
      </p:sp>
    </p:spTree>
    <p:extLst>
      <p:ext uri="{BB962C8B-B14F-4D97-AF65-F5344CB8AC3E}">
        <p14:creationId xmlns:p14="http://schemas.microsoft.com/office/powerpoint/2010/main" val="44458605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32486" y="1413758"/>
            <a:ext cx="8550875" cy="3049681"/>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解析请求</a:t>
            </a:r>
            <a:r>
              <a:rPr lang="en-US" altLang="zh-CN" dirty="0">
                <a:solidFill>
                  <a:schemeClr val="accent1">
                    <a:lumMod val="75000"/>
                  </a:schemeClr>
                </a:solidFill>
                <a:latin typeface="微软雅黑" panose="020B0503020204020204" pitchFamily="34" charset="-122"/>
                <a:ea typeface="微软雅黑" panose="020B0503020204020204" pitchFamily="34" charset="-122"/>
              </a:rPr>
              <a:t>(</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parse_request</a:t>
            </a:r>
            <a:r>
              <a:rPr lang="en-US" altLang="zh-CN"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解析请求中的</a:t>
            </a:r>
            <a:r>
              <a:rPr lang="en-US" altLang="zh-CN" sz="1600" dirty="0" err="1">
                <a:latin typeface="微软雅黑" panose="020B0503020204020204" pitchFamily="34" charset="-122"/>
                <a:ea typeface="微软雅黑" panose="020B0503020204020204" pitchFamily="34" charset="-122"/>
              </a:rPr>
              <a:t>user_data</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parse_request_user_data</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解析请求中的</a:t>
            </a:r>
            <a:r>
              <a:rPr lang="en-US" altLang="zh-CN" sz="1600" dirty="0">
                <a:latin typeface="微软雅黑" panose="020B0503020204020204" pitchFamily="34" charset="-122"/>
                <a:ea typeface="微软雅黑" panose="020B0503020204020204" pitchFamily="34" charset="-122"/>
              </a:rPr>
              <a:t>message(</a:t>
            </a:r>
            <a:r>
              <a:rPr lang="en-US" altLang="zh-CN" sz="1600" dirty="0" err="1">
                <a:latin typeface="微软雅黑" panose="020B0503020204020204" pitchFamily="34" charset="-122"/>
                <a:ea typeface="微软雅黑" panose="020B0503020204020204" pitchFamily="34" charset="-122"/>
              </a:rPr>
              <a:t>parse_request_message</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基础检索相关</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feed_info</a:t>
            </a:r>
            <a:r>
              <a:rPr lang="en-US" altLang="zh-CN" sz="1600" dirty="0">
                <a:latin typeface="微软雅黑" panose="020B0503020204020204" pitchFamily="34" charset="-122"/>
                <a:ea typeface="微软雅黑" panose="020B0503020204020204" pitchFamily="34" charset="-122"/>
              </a:rPr>
              <a:t> (),</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闪投相关</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pamixer_info</a:t>
            </a:r>
            <a:r>
              <a:rPr lang="en-US" altLang="zh-CN" sz="1600" dirty="0">
                <a:latin typeface="微软雅黑" panose="020B0503020204020204" pitchFamily="34" charset="-122"/>
                <a:ea typeface="微软雅黑" panose="020B0503020204020204" pitchFamily="34" charset="-122"/>
              </a:rPr>
              <a:t>() </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基础检索</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闪投公用</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common_info</a:t>
            </a:r>
            <a:r>
              <a:rPr lang="en-US" altLang="zh-CN"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烽燧相关信息（</a:t>
            </a:r>
            <a:r>
              <a:rPr lang="en-US" altLang="zh-CN" sz="1600" dirty="0" err="1">
                <a:latin typeface="微软雅黑" panose="020B0503020204020204" pitchFamily="34" charset="-122"/>
                <a:ea typeface="微软雅黑" panose="020B0503020204020204" pitchFamily="34" charset="-122"/>
              </a:rPr>
              <a:t>parse_fengsui_info</a:t>
            </a:r>
            <a:r>
              <a:rPr lang="zh-CN" altLang="en-US" sz="1600"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4. </a:t>
            </a:r>
            <a:r>
              <a:rPr lang="zh-CN" altLang="en-US" sz="1600" dirty="0">
                <a:latin typeface="微软雅黑" panose="020B0503020204020204" pitchFamily="34" charset="-122"/>
                <a:ea typeface="微软雅黑" panose="020B0503020204020204" pitchFamily="34" charset="-122"/>
              </a:rPr>
              <a:t>漏斗日志信息（</a:t>
            </a:r>
            <a:r>
              <a:rPr lang="en-US" altLang="zh-CN" sz="1600" dirty="0" err="1">
                <a:latin typeface="微软雅黑" panose="020B0503020204020204" pitchFamily="34" charset="-122"/>
                <a:ea typeface="微软雅黑" panose="020B0503020204020204" pitchFamily="34" charset="-122"/>
              </a:rPr>
              <a:t>is_need_funnel_log</a:t>
            </a:r>
            <a:r>
              <a:rPr lang="zh-CN" altLang="en-US" sz="1600" dirty="0">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76FC4DE7-BE37-4100-BF38-25AE73358B2E}"/>
              </a:ext>
            </a:extLst>
          </p:cNvPr>
          <p:cNvPicPr>
            <a:picLocks noChangeAspect="1"/>
          </p:cNvPicPr>
          <p:nvPr/>
        </p:nvPicPr>
        <p:blipFill>
          <a:blip r:embed="rId2"/>
          <a:stretch>
            <a:fillRect/>
          </a:stretch>
        </p:blipFill>
        <p:spPr>
          <a:xfrm>
            <a:off x="528382" y="843941"/>
            <a:ext cx="7972425" cy="514350"/>
          </a:xfrm>
          <a:prstGeom prst="rect">
            <a:avLst/>
          </a:prstGeom>
        </p:spPr>
      </p:pic>
    </p:spTree>
    <p:extLst>
      <p:ext uri="{BB962C8B-B14F-4D97-AF65-F5344CB8AC3E}">
        <p14:creationId xmlns:p14="http://schemas.microsoft.com/office/powerpoint/2010/main" val="100414254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04814" y="579378"/>
            <a:ext cx="8550875" cy="4557786"/>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与下游交互（</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interact_with_downstream</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创建下游请求链接</a:t>
            </a:r>
            <a:r>
              <a:rPr lang="en-US" altLang="zh-CN" sz="1400" dirty="0" err="1">
                <a:latin typeface="微软雅黑" panose="020B0503020204020204" pitchFamily="34" charset="-122"/>
                <a:ea typeface="微软雅黑" panose="020B0503020204020204" pitchFamily="34" charset="-122"/>
              </a:rPr>
              <a:t>run_all_modules</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，注册下游模块，并行请求，</a:t>
            </a:r>
            <a:r>
              <a:rPr lang="en-US" altLang="zh-CN" sz="1400" b="1" dirty="0">
                <a:latin typeface="微软雅黑" panose="020B0503020204020204" pitchFamily="34" charset="-122"/>
                <a:ea typeface="微软雅黑" panose="020B0503020204020204" pitchFamily="34" charset="-122"/>
              </a:rPr>
              <a:t>preprocess()</a:t>
            </a:r>
            <a:r>
              <a:rPr lang="zh-CN" altLang="en-US" sz="1400"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do_process</a:t>
            </a:r>
            <a:r>
              <a:rPr lang="en-US" altLang="zh-CN" sz="1400" b="1" dirty="0">
                <a:latin typeface="微软雅黑" panose="020B0503020204020204" pitchFamily="34" charset="-122"/>
                <a:ea typeface="微软雅黑" panose="020B0503020204020204" pitchFamily="34" charset="-122"/>
              </a:rPr>
              <a:t>()</a:t>
            </a:r>
          </a:p>
          <a:p>
            <a:pPr>
              <a:lnSpc>
                <a:spcPct val="150000"/>
              </a:lnSpc>
            </a:pPr>
            <a:r>
              <a:rPr lang="zh-CN" altLang="en-US" sz="1400" dirty="0">
                <a:latin typeface="微软雅黑" panose="020B0503020204020204" pitchFamily="34" charset="-122"/>
                <a:ea typeface="微软雅黑" panose="020B0503020204020204" pitchFamily="34" charset="-122"/>
              </a:rPr>
              <a:t>下游有</a:t>
            </a:r>
            <a:r>
              <a:rPr lang="en-US" altLang="zh-CN" sz="1400" dirty="0" err="1">
                <a:latin typeface="微软雅黑" panose="020B0503020204020204" pitchFamily="34" charset="-122"/>
                <a:ea typeface="微软雅黑" panose="020B0503020204020204" pitchFamily="34" charset="-122"/>
              </a:rPr>
              <a:t>PaFeedbsModule</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FeedbsModule</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AdplusModule</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PamixerModule</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以</a:t>
            </a:r>
            <a:r>
              <a:rPr lang="en-US" altLang="zh-CN" sz="1400" dirty="0" err="1">
                <a:latin typeface="微软雅黑" panose="020B0503020204020204" pitchFamily="34" charset="-122"/>
                <a:ea typeface="微软雅黑" panose="020B0503020204020204" pitchFamily="34" charset="-122"/>
              </a:rPr>
              <a:t>feedbs</a:t>
            </a:r>
            <a:r>
              <a:rPr lang="zh-CN" altLang="en-US" sz="1400" dirty="0">
                <a:latin typeface="微软雅黑" panose="020B0503020204020204" pitchFamily="34" charset="-122"/>
                <a:ea typeface="微软雅黑" panose="020B0503020204020204" pitchFamily="34" charset="-122"/>
              </a:rPr>
              <a:t>为例：</a:t>
            </a:r>
            <a:endParaRPr lang="en-US" altLang="zh-CN" sz="1400" dirty="0">
              <a:latin typeface="微软雅黑" panose="020B0503020204020204" pitchFamily="34" charset="-122"/>
              <a:ea typeface="微软雅黑" panose="020B0503020204020204" pitchFamily="34" charset="-122"/>
            </a:endParaRPr>
          </a:p>
          <a:p>
            <a:pPr>
              <a:lnSpc>
                <a:spcPct val="120000"/>
              </a:lnSpc>
            </a:pPr>
            <a:r>
              <a:rPr lang="en-US" altLang="zh-CN" sz="1400" b="1" dirty="0">
                <a:latin typeface="微软雅黑" panose="020B0503020204020204" pitchFamily="34" charset="-122"/>
                <a:ea typeface="微软雅黑" panose="020B0503020204020204" pitchFamily="34" charset="-122"/>
              </a:rPr>
              <a:t>preprocess()</a:t>
            </a:r>
            <a:r>
              <a:rPr lang="zh-CN" altLang="en-US" sz="1400" b="1" dirty="0">
                <a:latin typeface="微软雅黑" panose="020B0503020204020204" pitchFamily="34" charset="-122"/>
                <a:ea typeface="微软雅黑" panose="020B0503020204020204" pitchFamily="34" charset="-122"/>
              </a:rPr>
              <a:t>：</a:t>
            </a:r>
          </a:p>
          <a:p>
            <a:pPr marL="285750" indent="-285750">
              <a:lnSpc>
                <a:spcPct val="120000"/>
              </a:lnSpc>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create_rpc_channel_new</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创建</a:t>
            </a:r>
            <a:r>
              <a:rPr lang="en-US" altLang="zh-CN" sz="1400" dirty="0" err="1">
                <a:latin typeface="微软雅黑" panose="020B0503020204020204" pitchFamily="34" charset="-122"/>
                <a:ea typeface="微软雅黑" panose="020B0503020204020204" pitchFamily="34" charset="-122"/>
              </a:rPr>
              <a:t>rpc</a:t>
            </a:r>
            <a:r>
              <a:rPr lang="zh-CN" altLang="en-US" sz="1400" dirty="0">
                <a:latin typeface="微软雅黑" panose="020B0503020204020204" pitchFamily="34" charset="-122"/>
                <a:ea typeface="微软雅黑" panose="020B0503020204020204" pitchFamily="34" charset="-122"/>
              </a:rPr>
              <a:t>通道，从配置获取下游的所有可能连接的集群信息</a:t>
            </a:r>
          </a:p>
          <a:p>
            <a:pPr>
              <a:lnSpc>
                <a:spcPct val="12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get_downstream_name</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根据不同平台，访问不同的集群</a:t>
            </a:r>
          </a:p>
          <a:p>
            <a:pPr>
              <a:lnSpc>
                <a:spcPct val="12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get_module_connect_timeout</a:t>
            </a:r>
            <a:r>
              <a:rPr lang="zh-CN" altLang="en-US" sz="1400" dirty="0">
                <a:latin typeface="微软雅黑" panose="020B0503020204020204" pitchFamily="34" charset="-122"/>
                <a:ea typeface="微软雅黑" panose="020B0503020204020204" pitchFamily="34" charset="-122"/>
              </a:rPr>
              <a:t>，按照维度设置超时（</a:t>
            </a:r>
            <a:r>
              <a:rPr lang="en-US" altLang="zh-CN" sz="1400" dirty="0">
                <a:latin typeface="微软雅黑" panose="020B0503020204020204" pitchFamily="34" charset="-122"/>
                <a:ea typeface="微软雅黑" panose="020B0503020204020204" pitchFamily="34" charset="-122"/>
              </a:rPr>
              <a:t>BES</a:t>
            </a:r>
            <a:r>
              <a:rPr lang="zh-CN" altLang="en-US" sz="1400" dirty="0">
                <a:latin typeface="微软雅黑" panose="020B0503020204020204" pitchFamily="34" charset="-122"/>
                <a:ea typeface="微软雅黑" panose="020B0503020204020204" pitchFamily="34" charset="-122"/>
              </a:rPr>
              <a:t>流量）</a:t>
            </a:r>
          </a:p>
          <a:p>
            <a:pPr marL="285750" indent="-285750">
              <a:lnSpc>
                <a:spcPct val="120000"/>
              </a:lnSpc>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prepare_request</a:t>
            </a:r>
            <a:r>
              <a:rPr lang="zh-CN" altLang="en-US" sz="1400" dirty="0">
                <a:latin typeface="微软雅黑" panose="020B0503020204020204" pitchFamily="34" charset="-122"/>
                <a:ea typeface="微软雅黑" panose="020B0503020204020204" pitchFamily="34" charset="-122"/>
              </a:rPr>
              <a:t>：准备请求</a:t>
            </a:r>
          </a:p>
          <a:p>
            <a:pPr>
              <a:lnSpc>
                <a:spcPct val="12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set_feedbs_request</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设置</a:t>
            </a:r>
            <a:r>
              <a:rPr lang="en-US" altLang="zh-CN" sz="1400" dirty="0" err="1">
                <a:latin typeface="微软雅黑" panose="020B0503020204020204" pitchFamily="34" charset="-122"/>
                <a:ea typeface="微软雅黑" panose="020B0503020204020204" pitchFamily="34" charset="-122"/>
              </a:rPr>
              <a:t>flow_type</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qid</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user_info</a:t>
            </a:r>
            <a:endParaRPr lang="en-US" altLang="zh-CN" sz="1400" dirty="0">
              <a:latin typeface="微软雅黑" panose="020B0503020204020204" pitchFamily="34" charset="-122"/>
              <a:ea typeface="微软雅黑" panose="020B0503020204020204" pitchFamily="34" charset="-122"/>
            </a:endParaRPr>
          </a:p>
          <a:p>
            <a:pPr>
              <a:lnSpc>
                <a:spcPct val="12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建立请求和返回 与 </a:t>
            </a:r>
            <a:r>
              <a:rPr lang="en-US" altLang="zh-CN" sz="1400" dirty="0" err="1">
                <a:latin typeface="微软雅黑" panose="020B0503020204020204" pitchFamily="34" charset="-122"/>
                <a:ea typeface="微软雅黑" panose="020B0503020204020204" pitchFamily="34" charset="-122"/>
              </a:rPr>
              <a:t>rpc</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的关系，其中</a:t>
            </a:r>
            <a:r>
              <a:rPr lang="en-US" altLang="zh-CN" sz="1400" dirty="0" err="1">
                <a:latin typeface="微软雅黑" panose="020B0503020204020204" pitchFamily="34" charset="-122"/>
                <a:ea typeface="微软雅黑" panose="020B0503020204020204" pitchFamily="34" charset="-122"/>
              </a:rPr>
              <a:t>part_idx</a:t>
            </a:r>
            <a:r>
              <a:rPr lang="zh-CN" altLang="en-US" sz="1400" dirty="0">
                <a:latin typeface="微软雅黑" panose="020B0503020204020204" pitchFamily="34" charset="-122"/>
                <a:ea typeface="微软雅黑" panose="020B0503020204020204" pitchFamily="34" charset="-122"/>
              </a:rPr>
              <a:t>为分区号</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send_request_new</a:t>
            </a:r>
            <a:r>
              <a:rPr lang="zh-CN" altLang="en-US" sz="1400" dirty="0">
                <a:latin typeface="微软雅黑" panose="020B0503020204020204" pitchFamily="34" charset="-122"/>
                <a:ea typeface="微软雅黑" panose="020B0503020204020204" pitchFamily="34" charset="-122"/>
              </a:rPr>
              <a:t>：发送请求，根据下游分库数，并行发送</a:t>
            </a:r>
          </a:p>
          <a:p>
            <a:pPr>
              <a:lnSpc>
                <a:spcPct val="120000"/>
              </a:lnSpc>
            </a:pPr>
            <a:r>
              <a:rPr lang="en-US" altLang="zh-CN" sz="1400" b="1" dirty="0" err="1">
                <a:latin typeface="微软雅黑" panose="020B0503020204020204" pitchFamily="34" charset="-122"/>
                <a:ea typeface="微软雅黑" panose="020B0503020204020204" pitchFamily="34" charset="-122"/>
              </a:rPr>
              <a:t>do_process</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handle_response</a:t>
            </a:r>
            <a:r>
              <a:rPr lang="zh-CN" altLang="en-US" sz="1400" dirty="0">
                <a:latin typeface="微软雅黑" panose="020B0503020204020204" pitchFamily="34" charset="-122"/>
                <a:ea typeface="微软雅黑" panose="020B0503020204020204" pitchFamily="34" charset="-122"/>
              </a:rPr>
              <a:t>：处理响应。</a:t>
            </a:r>
          </a:p>
          <a:p>
            <a:pPr>
              <a:lnSpc>
                <a:spcPct val="12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parse_feedbs_responce</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：解析下游返回请求，依据</a:t>
            </a:r>
            <a:r>
              <a:rPr lang="en-US" altLang="zh-CN" sz="1400" dirty="0" err="1">
                <a:latin typeface="微软雅黑" panose="020B0503020204020204" pitchFamily="34" charset="-122"/>
                <a:ea typeface="微软雅黑" panose="020B0503020204020204" pitchFamily="34" charset="-122"/>
              </a:rPr>
              <a:t>feedbs.proto</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定义，填充广告字段，插入广告队列</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125825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04814" y="579378"/>
            <a:ext cx="8550875" cy="3788345"/>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产品策略处理（</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product_strategy_process</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b="1" dirty="0">
                <a:latin typeface="微软雅黑" panose="020B0503020204020204" pitchFamily="34" charset="-122"/>
                <a:ea typeface="微软雅黑" panose="020B0503020204020204" pitchFamily="34" charset="-122"/>
              </a:rPr>
              <a:t>1. </a:t>
            </a:r>
            <a:r>
              <a:rPr lang="en-US" altLang="zh-CN" sz="1600" b="1">
                <a:latin typeface="微软雅黑" panose="020B0503020204020204" pitchFamily="34" charset="-122"/>
                <a:ea typeface="微软雅黑" panose="020B0503020204020204" pitchFamily="34" charset="-122"/>
              </a:rPr>
              <a:t>preprocess</a:t>
            </a:r>
            <a:r>
              <a:rPr lang="en-US" altLang="zh-CN" sz="1600" b="1" dirty="0" err="1">
                <a:latin typeface="微软雅黑" panose="020B0503020204020204" pitchFamily="34" charset="-122"/>
                <a:ea typeface="微软雅黑" panose="020B0503020204020204" pitchFamily="34" charset="-122"/>
              </a:rPr>
              <a:t>_advlist</a:t>
            </a:r>
            <a:r>
              <a:rPr lang="en-US" altLang="zh-CN" sz="1600" b="1"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merge</a:t>
            </a:r>
            <a:r>
              <a:rPr lang="zh-CN" altLang="en-US" sz="1600" dirty="0">
                <a:latin typeface="微软雅黑" panose="020B0503020204020204" pitchFamily="34" charset="-122"/>
                <a:ea typeface="微软雅黑" panose="020B0503020204020204" pitchFamily="34" charset="-122"/>
              </a:rPr>
              <a:t>各个广告（词触发、兴趣触发、闪投、</a:t>
            </a:r>
            <a:r>
              <a:rPr lang="en-US" altLang="zh-CN" sz="1600" dirty="0">
                <a:latin typeface="微软雅黑" panose="020B0503020204020204" pitchFamily="34" charset="-122"/>
                <a:ea typeface="微软雅黑" panose="020B0503020204020204" pitchFamily="34" charset="-122"/>
              </a:rPr>
              <a:t>geed</a:t>
            </a:r>
            <a:r>
              <a:rPr lang="zh-CN" altLang="en-US" sz="1600" dirty="0">
                <a:latin typeface="微软雅黑" panose="020B0503020204020204" pitchFamily="34" charset="-122"/>
                <a:ea typeface="微软雅黑" panose="020B0503020204020204" pitchFamily="34" charset="-122"/>
              </a:rPr>
              <a:t>等）将</a:t>
            </a:r>
            <a:r>
              <a:rPr lang="en-US" altLang="zh-CN" sz="1600" dirty="0" err="1">
                <a:latin typeface="微软雅黑" panose="020B0503020204020204" pitchFamily="34" charset="-122"/>
                <a:ea typeface="微软雅黑" panose="020B0503020204020204" pitchFamily="34" charset="-122"/>
              </a:rPr>
              <a:t>feedbs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pafeedbs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pamixer</a:t>
            </a:r>
            <a:r>
              <a:rPr lang="zh-CN" altLang="en-US" sz="1600" dirty="0">
                <a:latin typeface="微软雅黑" panose="020B0503020204020204" pitchFamily="34" charset="-122"/>
                <a:ea typeface="微软雅黑" panose="020B0503020204020204" pitchFamily="34" charset="-122"/>
              </a:rPr>
              <a:t>广告</a:t>
            </a:r>
            <a:r>
              <a:rPr lang="en-US" altLang="zh-CN" sz="1600" dirty="0">
                <a:latin typeface="微软雅黑" panose="020B0503020204020204" pitchFamily="34" charset="-122"/>
                <a:ea typeface="微软雅黑" panose="020B0503020204020204" pitchFamily="34" charset="-122"/>
              </a:rPr>
              <a:t>merge</a:t>
            </a:r>
            <a:r>
              <a:rPr lang="zh-CN" altLang="en-US" sz="1600" dirty="0">
                <a:latin typeface="微软雅黑" panose="020B0503020204020204" pitchFamily="34" charset="-122"/>
                <a:ea typeface="微软雅黑" panose="020B0503020204020204" pitchFamily="34" charset="-122"/>
              </a:rPr>
              <a:t>到</a:t>
            </a:r>
            <a:r>
              <a:rPr lang="en-US" altLang="zh-CN" sz="1600" dirty="0" err="1">
                <a:latin typeface="微软雅黑" panose="020B0503020204020204" pitchFamily="34" charset="-122"/>
                <a:ea typeface="微软雅黑" panose="020B0503020204020204" pitchFamily="34" charset="-122"/>
              </a:rPr>
              <a:t>ori_adlist</a:t>
            </a:r>
            <a:r>
              <a:rPr lang="zh-CN" altLang="en-US" sz="1600" dirty="0">
                <a:latin typeface="微软雅黑" panose="020B0503020204020204" pitchFamily="34" charset="-122"/>
                <a:ea typeface="微软雅黑" panose="020B0503020204020204" pitchFamily="34" charset="-122"/>
              </a:rPr>
              <a:t>中</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1)bs_tg1_advlist-&gt;</a:t>
            </a:r>
            <a:r>
              <a:rPr lang="en-US" altLang="zh-CN" sz="1600" dirty="0" err="1">
                <a:latin typeface="微软雅黑" panose="020B0503020204020204" pitchFamily="34" charset="-122"/>
                <a:ea typeface="微软雅黑" panose="020B0503020204020204" pitchFamily="34" charset="-122"/>
              </a:rPr>
              <a:t>unit_id</a:t>
            </a:r>
            <a:r>
              <a:rPr lang="en-US" altLang="zh-CN" sz="1600" dirty="0">
                <a:latin typeface="微软雅黑" panose="020B0503020204020204" pitchFamily="34" charset="-122"/>
                <a:ea typeface="微软雅黑" panose="020B0503020204020204" pitchFamily="34" charset="-122"/>
              </a:rPr>
              <a:t>  =&gt;  </a:t>
            </a:r>
            <a:r>
              <a:rPr lang="en-US" altLang="zh-CN" sz="1600" dirty="0" err="1">
                <a:latin typeface="微软雅黑" panose="020B0503020204020204" pitchFamily="34" charset="-122"/>
                <a:ea typeface="微软雅黑" panose="020B0503020204020204" pitchFamily="34" charset="-122"/>
              </a:rPr>
              <a:t>bs_unit_set</a:t>
            </a:r>
            <a:r>
              <a:rPr lang="zh-CN" altLang="en-US" sz="1600" dirty="0">
                <a:latin typeface="微软雅黑" panose="020B0503020204020204" pitchFamily="34" charset="-122"/>
                <a:ea typeface="微软雅黑" panose="020B0503020204020204" pitchFamily="34" charset="-122"/>
              </a:rPr>
              <a:t>中</a:t>
            </a:r>
          </a:p>
          <a:p>
            <a:pPr>
              <a:lnSpc>
                <a:spcPct val="150000"/>
              </a:lnSpc>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bs_tg2_advlist-&gt;</a:t>
            </a:r>
            <a:r>
              <a:rPr lang="en-US" altLang="zh-CN" sz="1600" dirty="0" err="1">
                <a:latin typeface="微软雅黑" panose="020B0503020204020204" pitchFamily="34" charset="-122"/>
                <a:ea typeface="微软雅黑" panose="020B0503020204020204" pitchFamily="34" charset="-122"/>
              </a:rPr>
              <a:t>unit_id</a:t>
            </a:r>
            <a:r>
              <a:rPr lang="en-US" altLang="zh-CN" sz="1600" dirty="0">
                <a:latin typeface="微软雅黑" panose="020B0503020204020204" pitchFamily="34" charset="-122"/>
                <a:ea typeface="微软雅黑" panose="020B0503020204020204" pitchFamily="34" charset="-122"/>
              </a:rPr>
              <a:t>  =&gt;  </a:t>
            </a:r>
            <a:r>
              <a:rPr lang="en-US" altLang="zh-CN" sz="1600" dirty="0" err="1">
                <a:latin typeface="微软雅黑" panose="020B0503020204020204" pitchFamily="34" charset="-122"/>
                <a:ea typeface="微软雅黑" panose="020B0503020204020204" pitchFamily="34" charset="-122"/>
              </a:rPr>
              <a:t>bs_unit_set</a:t>
            </a:r>
            <a:r>
              <a:rPr lang="zh-CN" altLang="en-US" sz="1600" dirty="0">
                <a:latin typeface="微软雅黑" panose="020B0503020204020204" pitchFamily="34" charset="-122"/>
                <a:ea typeface="微软雅黑" panose="020B0503020204020204" pitchFamily="34" charset="-122"/>
              </a:rPr>
              <a:t>中</a:t>
            </a:r>
          </a:p>
          <a:p>
            <a:pPr>
              <a:lnSpc>
                <a:spcPct val="150000"/>
              </a:lnSpc>
            </a:pPr>
            <a:r>
              <a:rPr lang="en-US" altLang="zh-CN" sz="1600" dirty="0">
                <a:latin typeface="微软雅黑" panose="020B0503020204020204" pitchFamily="34" charset="-122"/>
                <a:ea typeface="微软雅黑" panose="020B0503020204020204" pitchFamily="34" charset="-122"/>
              </a:rPr>
              <a:t>2)</a:t>
            </a:r>
            <a:r>
              <a:rPr lang="en-US" altLang="zh-CN" sz="1600" dirty="0" err="1">
                <a:latin typeface="微软雅黑" panose="020B0503020204020204" pitchFamily="34" charset="-122"/>
                <a:ea typeface="微软雅黑" panose="020B0503020204020204" pitchFamily="34" charset="-122"/>
              </a:rPr>
              <a:t>adplus_advlist→unit_id</a:t>
            </a:r>
            <a:r>
              <a:rPr lang="en-US" altLang="zh-CN" sz="1600" dirty="0">
                <a:latin typeface="微软雅黑" panose="020B0503020204020204" pitchFamily="34" charset="-122"/>
                <a:ea typeface="微软雅黑" panose="020B0503020204020204" pitchFamily="34" charset="-122"/>
              </a:rPr>
              <a:t>  =&gt;  </a:t>
            </a:r>
            <a:r>
              <a:rPr lang="en-US" altLang="zh-CN" sz="1600" dirty="0" err="1">
                <a:latin typeface="微软雅黑" panose="020B0503020204020204" pitchFamily="34" charset="-122"/>
                <a:ea typeface="微软雅黑" panose="020B0503020204020204" pitchFamily="34" charset="-122"/>
              </a:rPr>
              <a:t>adplus_unit_set</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adplus_advlist→unit_id</a:t>
            </a:r>
            <a:r>
              <a:rPr lang="zh-CN" altLang="en-US" sz="1600" dirty="0">
                <a:latin typeface="微软雅黑" panose="020B0503020204020204" pitchFamily="34" charset="-122"/>
                <a:ea typeface="微软雅黑" panose="020B0503020204020204" pitchFamily="34" charset="-122"/>
              </a:rPr>
              <a:t>在</a:t>
            </a:r>
            <a:r>
              <a:rPr lang="en-US" altLang="zh-CN" sz="1600" dirty="0" err="1">
                <a:latin typeface="微软雅黑" panose="020B0503020204020204" pitchFamily="34" charset="-122"/>
                <a:ea typeface="微软雅黑" panose="020B0503020204020204" pitchFamily="34" charset="-122"/>
              </a:rPr>
              <a:t>bs_unit_set</a:t>
            </a:r>
            <a:r>
              <a:rPr lang="zh-CN" altLang="en-US" sz="1600" dirty="0">
                <a:latin typeface="微软雅黑" panose="020B0503020204020204" pitchFamily="34" charset="-122"/>
                <a:ea typeface="微软雅黑" panose="020B0503020204020204" pitchFamily="34" charset="-122"/>
              </a:rPr>
              <a:t>中不在</a:t>
            </a:r>
            <a:r>
              <a:rPr lang="en-US" altLang="zh-CN" sz="1600" dirty="0" err="1">
                <a:latin typeface="微软雅黑" panose="020B0503020204020204" pitchFamily="34" charset="-122"/>
                <a:ea typeface="微软雅黑" panose="020B0503020204020204" pitchFamily="34" charset="-122"/>
              </a:rPr>
              <a:t>dedup_unit_set</a:t>
            </a:r>
            <a:r>
              <a:rPr lang="zh-CN" altLang="en-US" sz="1600" dirty="0">
                <a:latin typeface="微软雅黑" panose="020B0503020204020204" pitchFamily="34" charset="-122"/>
                <a:ea typeface="微软雅黑" panose="020B0503020204020204" pitchFamily="34" charset="-122"/>
              </a:rPr>
              <a:t>中的 </a:t>
            </a:r>
            <a:r>
              <a:rPr lang="en-US" altLang="zh-CN" sz="1600" dirty="0">
                <a:latin typeface="微软雅黑" panose="020B0503020204020204" pitchFamily="34" charset="-122"/>
                <a:ea typeface="微软雅黑" panose="020B0503020204020204" pitchFamily="34" charset="-122"/>
              </a:rPr>
              <a:t>=&gt;</a:t>
            </a:r>
            <a:r>
              <a:rPr lang="en-US" altLang="zh-CN" sz="1600" dirty="0" err="1">
                <a:latin typeface="微软雅黑" panose="020B0503020204020204" pitchFamily="34" charset="-122"/>
                <a:ea typeface="微软雅黑" panose="020B0503020204020204" pitchFamily="34" charset="-122"/>
              </a:rPr>
              <a:t>dedup_unit_set</a:t>
            </a:r>
            <a:r>
              <a:rPr lang="zh-CN" altLang="en-US" sz="1600" dirty="0">
                <a:latin typeface="微软雅黑" panose="020B0503020204020204" pitchFamily="34" charset="-122"/>
                <a:ea typeface="微软雅黑" panose="020B0503020204020204" pitchFamily="34" charset="-122"/>
              </a:rPr>
              <a:t>中</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计数</a:t>
            </a:r>
          </a:p>
          <a:p>
            <a:pPr>
              <a:lnSpc>
                <a:spcPct val="150000"/>
              </a:lnSpc>
            </a:pPr>
            <a:r>
              <a:rPr lang="en-US" altLang="zh-CN" sz="1600" dirty="0">
                <a:latin typeface="微软雅黑" panose="020B0503020204020204" pitchFamily="34" charset="-122"/>
                <a:ea typeface="微软雅黑" panose="020B0503020204020204" pitchFamily="34" charset="-122"/>
              </a:rPr>
              <a:t>4)GD</a:t>
            </a:r>
            <a:r>
              <a:rPr lang="zh-CN" altLang="en-US" sz="1600" dirty="0">
                <a:latin typeface="微软雅黑" panose="020B0503020204020204" pitchFamily="34" charset="-122"/>
                <a:ea typeface="微软雅黑" panose="020B0503020204020204" pitchFamily="34" charset="-122"/>
              </a:rPr>
              <a:t>广告插入到</a:t>
            </a:r>
            <a:r>
              <a:rPr lang="en-US" altLang="zh-CN" sz="1600" dirty="0" err="1">
                <a:latin typeface="微软雅黑" panose="020B0503020204020204" pitchFamily="34" charset="-122"/>
                <a:ea typeface="微软雅黑" panose="020B0503020204020204" pitchFamily="34" charset="-122"/>
              </a:rPr>
              <a:t>ori_advlist</a:t>
            </a:r>
            <a:r>
              <a:rPr lang="zh-CN" altLang="en-US" sz="1600" dirty="0">
                <a:latin typeface="微软雅黑" panose="020B0503020204020204" pitchFamily="34" charset="-122"/>
                <a:ea typeface="微软雅黑" panose="020B0503020204020204" pitchFamily="34" charset="-122"/>
              </a:rPr>
              <a:t>队列中</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337592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41884" y="862243"/>
            <a:ext cx="8550875" cy="3419013"/>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产品策略处理（</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product_strategy_process</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b="1" dirty="0">
                <a:latin typeface="微软雅黑" panose="020B0503020204020204" pitchFamily="34" charset="-122"/>
                <a:ea typeface="微软雅黑" panose="020B0503020204020204" pitchFamily="34" charset="-122"/>
              </a:rPr>
              <a:t>2. </a:t>
            </a:r>
            <a:r>
              <a:rPr lang="en-US" altLang="zh-CN" sz="1600" b="1" dirty="0" err="1">
                <a:latin typeface="微软雅黑" panose="020B0503020204020204" pitchFamily="34" charset="-122"/>
                <a:ea typeface="微软雅黑" panose="020B0503020204020204" pitchFamily="34" charset="-122"/>
              </a:rPr>
              <a:t>traverse_src_plugins</a:t>
            </a:r>
            <a:r>
              <a:rPr lang="en-US" altLang="zh-CN"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流量级别策略插件</a:t>
            </a:r>
          </a:p>
          <a:p>
            <a:pPr>
              <a:lnSpc>
                <a:spcPct val="150000"/>
              </a:lnSpc>
            </a:pPr>
            <a:r>
              <a:rPr lang="en-US" altLang="zh-CN" sz="1600" dirty="0" err="1">
                <a:latin typeface="微软雅黑" panose="020B0503020204020204" pitchFamily="34" charset="-122"/>
                <a:ea typeface="微软雅黑" panose="020B0503020204020204" pitchFamily="34" charset="-122"/>
              </a:rPr>
              <a:t>StrategyPluginManager</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run_src_plugins</a:t>
            </a:r>
            <a:r>
              <a:rPr lang="en-US" altLang="zh-CN" sz="1600" dirty="0">
                <a:latin typeface="微软雅黑" panose="020B0503020204020204" pitchFamily="34" charset="-122"/>
                <a:ea typeface="微软雅黑" panose="020B0503020204020204" pitchFamily="34" charset="-122"/>
              </a:rPr>
              <a:t>()</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3. </a:t>
            </a:r>
            <a:r>
              <a:rPr lang="en-US" altLang="zh-CN" sz="1600" b="1" dirty="0" err="1">
                <a:latin typeface="微软雅黑" panose="020B0503020204020204" pitchFamily="34" charset="-122"/>
                <a:ea typeface="微软雅黑" panose="020B0503020204020204" pitchFamily="34" charset="-122"/>
              </a:rPr>
              <a:t>build_advlist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将</a:t>
            </a:r>
            <a:r>
              <a:rPr lang="en-US" altLang="zh-CN" sz="1600" dirty="0" err="1">
                <a:latin typeface="微软雅黑" panose="020B0503020204020204" pitchFamily="34" charset="-122"/>
                <a:ea typeface="微软雅黑" panose="020B0503020204020204" pitchFamily="34" charset="-122"/>
              </a:rPr>
              <a:t>ori_adlist</a:t>
            </a:r>
            <a:r>
              <a:rPr lang="zh-CN" altLang="en-US" sz="1600" dirty="0">
                <a:latin typeface="微软雅黑" panose="020B0503020204020204" pitchFamily="34" charset="-122"/>
                <a:ea typeface="微软雅黑" panose="020B0503020204020204" pitchFamily="34" charset="-122"/>
              </a:rPr>
              <a:t>按产品线拆分广告</a:t>
            </a:r>
          </a:p>
          <a:p>
            <a:pPr>
              <a:lnSpc>
                <a:spcPct val="150000"/>
              </a:lnSpc>
            </a:pPr>
            <a:r>
              <a:rPr lang="en-US" altLang="zh-CN" sz="1600" b="1" dirty="0">
                <a:latin typeface="微软雅黑" panose="020B0503020204020204" pitchFamily="34" charset="-122"/>
                <a:ea typeface="微软雅黑" panose="020B0503020204020204" pitchFamily="34" charset="-122"/>
              </a:rPr>
              <a:t>4. </a:t>
            </a:r>
            <a:r>
              <a:rPr lang="en-US" altLang="zh-CN" sz="1600" b="1" dirty="0" err="1">
                <a:latin typeface="微软雅黑" panose="020B0503020204020204" pitchFamily="34" charset="-122"/>
                <a:ea typeface="微软雅黑" panose="020B0503020204020204" pitchFamily="34" charset="-122"/>
              </a:rPr>
              <a:t>traverse_product_plugins</a:t>
            </a:r>
            <a:r>
              <a:rPr lang="zh-CN" altLang="en-US" sz="1600" dirty="0">
                <a:latin typeface="微软雅黑" panose="020B0503020204020204" pitchFamily="34" charset="-122"/>
                <a:ea typeface="微软雅黑" panose="020B0503020204020204" pitchFamily="34" charset="-122"/>
              </a:rPr>
              <a:t>：产品线策略插件</a:t>
            </a:r>
          </a:p>
          <a:p>
            <a:pPr>
              <a:lnSpc>
                <a:spcPct val="150000"/>
              </a:lnSpc>
            </a:pPr>
            <a:r>
              <a:rPr lang="en-US" altLang="zh-CN" sz="1600" dirty="0" err="1">
                <a:latin typeface="微软雅黑" panose="020B0503020204020204" pitchFamily="34" charset="-122"/>
                <a:ea typeface="微软雅黑" panose="020B0503020204020204" pitchFamily="34" charset="-122"/>
              </a:rPr>
              <a:t>StrategyPluginManager</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run_product_plugins</a:t>
            </a:r>
            <a:r>
              <a:rPr lang="en-US" altLang="zh-CN" sz="1600" dirty="0">
                <a:latin typeface="微软雅黑" panose="020B0503020204020204" pitchFamily="34" charset="-122"/>
                <a:ea typeface="微软雅黑" panose="020B0503020204020204" pitchFamily="34" charset="-122"/>
              </a:rPr>
              <a:t>()</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5.merge_advlist</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重新</a:t>
            </a:r>
            <a:r>
              <a:rPr lang="en-US" altLang="zh-CN" sz="1600" dirty="0">
                <a:latin typeface="微软雅黑" panose="020B0503020204020204" pitchFamily="34" charset="-122"/>
                <a:ea typeface="微软雅黑" panose="020B0503020204020204" pitchFamily="34" charset="-122"/>
              </a:rPr>
              <a:t>merge</a:t>
            </a:r>
            <a:r>
              <a:rPr lang="zh-CN" altLang="en-US" sz="1600" dirty="0">
                <a:latin typeface="微软雅黑" panose="020B0503020204020204" pitchFamily="34" charset="-122"/>
                <a:ea typeface="微软雅黑" panose="020B0503020204020204" pitchFamily="34" charset="-122"/>
              </a:rPr>
              <a:t>到</a:t>
            </a:r>
            <a:r>
              <a:rPr lang="en-US" altLang="zh-CN" sz="1600" dirty="0" err="1">
                <a:latin typeface="微软雅黑" panose="020B0503020204020204" pitchFamily="34" charset="-122"/>
                <a:ea typeface="微软雅黑" panose="020B0503020204020204" pitchFamily="34" charset="-122"/>
              </a:rPr>
              <a:t>ori_advlist</a:t>
            </a:r>
            <a:r>
              <a:rPr lang="zh-CN" altLang="en-US" sz="1600" dirty="0">
                <a:latin typeface="微软雅黑" panose="020B0503020204020204" pitchFamily="34" charset="-122"/>
                <a:ea typeface="微软雅黑" panose="020B0503020204020204" pitchFamily="34" charset="-122"/>
              </a:rPr>
              <a:t>中，打包返回上游</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0980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4"/>
          <p:cNvSpPr txBox="1"/>
          <p:nvPr/>
        </p:nvSpPr>
        <p:spPr>
          <a:xfrm>
            <a:off x="1220525" y="2173477"/>
            <a:ext cx="4392490"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b="1" spc="300">
                <a:solidFill>
                  <a:srgbClr val="2A77E1"/>
                </a:solidFill>
                <a:latin typeface="微软雅黑"/>
                <a:ea typeface="微软雅黑"/>
                <a:cs typeface="微软雅黑"/>
                <a:sym typeface="微软雅黑"/>
              </a:defRPr>
            </a:pPr>
            <a:r>
              <a:rPr dirty="0"/>
              <a:t>0</a:t>
            </a:r>
            <a:r>
              <a:rPr lang="en-US" altLang="zh-CN" dirty="0"/>
              <a:t>2</a:t>
            </a:r>
            <a:r>
              <a:rPr dirty="0"/>
              <a:t> </a:t>
            </a:r>
            <a:r>
              <a:rPr lang="en-US" altLang="zh-CN" dirty="0"/>
              <a:t>remix</a:t>
            </a:r>
            <a:r>
              <a:rPr lang="zh-CN" altLang="en-US" dirty="0"/>
              <a:t>框架</a:t>
            </a:r>
            <a:endParaRPr lang="en-US" altLang="zh-CN" dirty="0"/>
          </a:p>
        </p:txBody>
      </p:sp>
    </p:spTree>
    <p:extLst>
      <p:ext uri="{BB962C8B-B14F-4D97-AF65-F5344CB8AC3E}">
        <p14:creationId xmlns:p14="http://schemas.microsoft.com/office/powerpoint/2010/main" val="403822750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04814" y="579378"/>
            <a:ext cx="8550875" cy="833690"/>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产品策略处理（</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product_strategy_process</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a:latin typeface="微软雅黑" panose="020B0503020204020204" pitchFamily="34" charset="-122"/>
                <a:ea typeface="微软雅黑" panose="020B0503020204020204" pitchFamily="34" charset="-122"/>
              </a:rPr>
              <a:t>流量级别策略插件</a:t>
            </a:r>
          </a:p>
        </p:txBody>
      </p:sp>
      <p:graphicFrame>
        <p:nvGraphicFramePr>
          <p:cNvPr id="3" name="表格 3">
            <a:extLst>
              <a:ext uri="{FF2B5EF4-FFF2-40B4-BE49-F238E27FC236}">
                <a16:creationId xmlns:a16="http://schemas.microsoft.com/office/drawing/2014/main" id="{C7EDBB4A-7C7A-4940-A2E5-D64D0A066788}"/>
              </a:ext>
            </a:extLst>
          </p:cNvPr>
          <p:cNvGraphicFramePr>
            <a:graphicFrameLocks noGrp="1"/>
          </p:cNvGraphicFramePr>
          <p:nvPr>
            <p:extLst>
              <p:ext uri="{D42A27DB-BD31-4B8C-83A1-F6EECF244321}">
                <p14:modId xmlns:p14="http://schemas.microsoft.com/office/powerpoint/2010/main" val="4126486065"/>
              </p:ext>
            </p:extLst>
          </p:nvPr>
        </p:nvGraphicFramePr>
        <p:xfrm>
          <a:off x="656647" y="1541329"/>
          <a:ext cx="8047208" cy="2418080"/>
        </p:xfrm>
        <a:graphic>
          <a:graphicData uri="http://schemas.openxmlformats.org/drawingml/2006/table">
            <a:tbl>
              <a:tblPr firstRow="1" bandRow="1">
                <a:tableStyleId>{4C3C2611-4C71-4FC5-86AE-919BDF0F9419}</a:tableStyleId>
              </a:tblPr>
              <a:tblGrid>
                <a:gridCol w="2449597">
                  <a:extLst>
                    <a:ext uri="{9D8B030D-6E8A-4147-A177-3AD203B41FA5}">
                      <a16:colId xmlns:a16="http://schemas.microsoft.com/office/drawing/2014/main" val="1291102352"/>
                    </a:ext>
                  </a:extLst>
                </a:gridCol>
                <a:gridCol w="5597611">
                  <a:extLst>
                    <a:ext uri="{9D8B030D-6E8A-4147-A177-3AD203B41FA5}">
                      <a16:colId xmlns:a16="http://schemas.microsoft.com/office/drawing/2014/main" val="3360017815"/>
                    </a:ext>
                  </a:extLst>
                </a:gridCol>
              </a:tblGrid>
              <a:tr h="370840">
                <a:tc>
                  <a:txBody>
                    <a:bodyPr/>
                    <a:lstStyle/>
                    <a:p>
                      <a:pPr algn="ctr"/>
                      <a:r>
                        <a:rPr lang="zh-CN" altLang="en-US" dirty="0"/>
                        <a:t>插件</a:t>
                      </a:r>
                    </a:p>
                  </a:txBody>
                  <a:tcPr/>
                </a:tc>
                <a:tc>
                  <a:txBody>
                    <a:bodyPr/>
                    <a:lstStyle/>
                    <a:p>
                      <a:pPr algn="ctr"/>
                      <a:r>
                        <a:rPr lang="zh-CN" altLang="en-US" dirty="0"/>
                        <a:t>意义</a:t>
                      </a:r>
                    </a:p>
                  </a:txBody>
                  <a:tcPr/>
                </a:tc>
                <a:extLst>
                  <a:ext uri="{0D108BD9-81ED-4DB2-BD59-A6C34878D82A}">
                    <a16:rowId xmlns:a16="http://schemas.microsoft.com/office/drawing/2014/main" val="2570122695"/>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interact_with_bcsvr_send_async</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zh-CN" altLang="en-US" sz="1400" dirty="0">
                          <a:latin typeface="微软雅黑" panose="020B0503020204020204" pitchFamily="34" charset="-122"/>
                          <a:ea typeface="微软雅黑" panose="020B0503020204020204" pitchFamily="34" charset="-122"/>
                        </a:rPr>
                        <a:t>消费预算控制</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消费预算控制逻辑梳理，发送预算请求</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记录预算请求广告数目以及预算请求时间。分</a:t>
                      </a:r>
                      <a:r>
                        <a:rPr lang="en-US" altLang="zh-CN" sz="1400" dirty="0" err="1">
                          <a:latin typeface="微软雅黑" panose="020B0503020204020204" pitchFamily="34" charset="-122"/>
                          <a:ea typeface="微软雅黑" panose="020B0503020204020204" pitchFamily="34" charset="-122"/>
                        </a:rPr>
                        <a:t>bes</a:t>
                      </a:r>
                      <a:r>
                        <a:rPr lang="zh-CN" altLang="en-US" sz="1400" dirty="0">
                          <a:latin typeface="微软雅黑" panose="020B0503020204020204" pitchFamily="34" charset="-122"/>
                          <a:ea typeface="微软雅黑" panose="020B0503020204020204" pitchFamily="34" charset="-122"/>
                        </a:rPr>
                        <a:t>流量与非</a:t>
                      </a:r>
                      <a:r>
                        <a:rPr lang="en-US" altLang="zh-CN" sz="1400" dirty="0" err="1">
                          <a:latin typeface="微软雅黑" panose="020B0503020204020204" pitchFamily="34" charset="-122"/>
                          <a:ea typeface="微软雅黑" panose="020B0503020204020204" pitchFamily="34" charset="-122"/>
                        </a:rPr>
                        <a:t>bes</a:t>
                      </a:r>
                      <a:r>
                        <a:rPr lang="zh-CN" altLang="en-US" sz="1400" dirty="0">
                          <a:latin typeface="微软雅黑" panose="020B0503020204020204" pitchFamily="34" charset="-122"/>
                          <a:ea typeface="微软雅黑" panose="020B0503020204020204" pitchFamily="34" charset="-122"/>
                        </a:rPr>
                        <a:t>流量设置预算信息，从字典中获取消费占预算比例</a:t>
                      </a:r>
                      <a:r>
                        <a:rPr lang="en-US" altLang="zh-CN" sz="1400" dirty="0">
                          <a:latin typeface="微软雅黑" panose="020B0503020204020204" pitchFamily="34" charset="-122"/>
                          <a:ea typeface="微软雅黑" panose="020B0503020204020204" pitchFamily="34" charset="-122"/>
                        </a:rPr>
                        <a:t>(ratio)</a:t>
                      </a:r>
                      <a:r>
                        <a:rPr lang="zh-CN" altLang="en-US" sz="1400" dirty="0">
                          <a:latin typeface="微软雅黑" panose="020B0503020204020204" pitchFamily="34" charset="-122"/>
                          <a:ea typeface="微软雅黑" panose="020B0503020204020204" pitchFamily="34" charset="-122"/>
                        </a:rPr>
                        <a:t>，消费占总消费比例</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charge_ratio</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，在预算控制中执行分</a:t>
                      </a:r>
                      <a:r>
                        <a:rPr lang="en-US" altLang="zh-CN" sz="1400" dirty="0" err="1">
                          <a:latin typeface="微软雅黑" panose="020B0503020204020204" pitchFamily="34" charset="-122"/>
                          <a:ea typeface="微软雅黑" panose="020B0503020204020204" pitchFamily="34" charset="-122"/>
                        </a:rPr>
                        <a:t>cmatch</a:t>
                      </a:r>
                      <a:r>
                        <a:rPr lang="zh-CN" altLang="en-US" sz="1400" dirty="0">
                          <a:latin typeface="微软雅黑" panose="020B0503020204020204" pitchFamily="34" charset="-122"/>
                          <a:ea typeface="微软雅黑" panose="020B0503020204020204" pitchFamily="34" charset="-122"/>
                        </a:rPr>
                        <a:t>的预算控制以及消费控制。</a:t>
                      </a:r>
                    </a:p>
                  </a:txBody>
                  <a:tcPr/>
                </a:tc>
                <a:extLst>
                  <a:ext uri="{0D108BD9-81ED-4DB2-BD59-A6C34878D82A}">
                    <a16:rowId xmlns:a16="http://schemas.microsoft.com/office/drawing/2014/main" val="222752291"/>
                  </a:ext>
                </a:extLst>
              </a:tr>
              <a:tr h="370840">
                <a:tc>
                  <a:txBody>
                    <a:bodyPr/>
                    <a:lstStyle/>
                    <a:p>
                      <a:pPr algn="ctr"/>
                      <a:r>
                        <a:rPr lang="en-US" altLang="zh-CN" sz="1400" dirty="0">
                          <a:latin typeface="微软雅黑" panose="020B0503020204020204" pitchFamily="34" charset="-122"/>
                          <a:ea typeface="微软雅黑" panose="020B0503020204020204" pitchFamily="34" charset="-122"/>
                        </a:rPr>
                        <a:t>ssp_setting_filter</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en-US" altLang="zh-CN" sz="1400" dirty="0" err="1">
                          <a:latin typeface="微软雅黑" panose="020B0503020204020204" pitchFamily="34" charset="-122"/>
                          <a:ea typeface="微软雅黑" panose="020B0503020204020204" pitchFamily="34" charset="-122"/>
                        </a:rPr>
                        <a:t>bes</a:t>
                      </a:r>
                      <a:r>
                        <a:rPr lang="zh-CN" altLang="en-US" sz="1400" dirty="0">
                          <a:latin typeface="微软雅黑" panose="020B0503020204020204" pitchFamily="34" charset="-122"/>
                          <a:ea typeface="微软雅黑" panose="020B0503020204020204" pitchFamily="34" charset="-122"/>
                        </a:rPr>
                        <a:t>流量的内容，做一个媒体保护，媒体会定义自己不想出什么样的广告，落地页、行业这些，然后据此做过滤。</a:t>
                      </a:r>
                    </a:p>
                  </a:txBody>
                  <a:tcPr/>
                </a:tc>
                <a:extLst>
                  <a:ext uri="{0D108BD9-81ED-4DB2-BD59-A6C34878D82A}">
                    <a16:rowId xmlns:a16="http://schemas.microsoft.com/office/drawing/2014/main" val="3462520876"/>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sensitive_word_filter</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zh-CN" altLang="en-US" sz="1400" dirty="0">
                          <a:latin typeface="微软雅黑" panose="020B0503020204020204" pitchFamily="34" charset="-122"/>
                          <a:ea typeface="微软雅黑" panose="020B0503020204020204" pitchFamily="34" charset="-122"/>
                        </a:rPr>
                        <a:t>敏感词汇广告过滤。</a:t>
                      </a:r>
                    </a:p>
                  </a:txBody>
                  <a:tcPr/>
                </a:tc>
                <a:extLst>
                  <a:ext uri="{0D108BD9-81ED-4DB2-BD59-A6C34878D82A}">
                    <a16:rowId xmlns:a16="http://schemas.microsoft.com/office/drawing/2014/main" val="3890342673"/>
                  </a:ext>
                </a:extLst>
              </a:tr>
            </a:tbl>
          </a:graphicData>
        </a:graphic>
      </p:graphicFrame>
    </p:spTree>
    <p:extLst>
      <p:ext uri="{BB962C8B-B14F-4D97-AF65-F5344CB8AC3E}">
        <p14:creationId xmlns:p14="http://schemas.microsoft.com/office/powerpoint/2010/main" val="110237627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04814" y="579378"/>
            <a:ext cx="8550875" cy="1203022"/>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产品策略处理（</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product_strategy_process</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a:latin typeface="微软雅黑" panose="020B0503020204020204" pitchFamily="34" charset="-122"/>
                <a:ea typeface="微软雅黑" panose="020B0503020204020204" pitchFamily="34" charset="-122"/>
              </a:rPr>
              <a:t>产品级别策略插件</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6DD48174-6C56-47F8-8736-F9B490EB2AA6}"/>
              </a:ext>
            </a:extLst>
          </p:cNvPr>
          <p:cNvGraphicFramePr>
            <a:graphicFrameLocks noGrp="1"/>
          </p:cNvGraphicFramePr>
          <p:nvPr>
            <p:extLst>
              <p:ext uri="{D42A27DB-BD31-4B8C-83A1-F6EECF244321}">
                <p14:modId xmlns:p14="http://schemas.microsoft.com/office/powerpoint/2010/main" val="108525155"/>
              </p:ext>
            </p:extLst>
          </p:nvPr>
        </p:nvGraphicFramePr>
        <p:xfrm>
          <a:off x="548396" y="1566043"/>
          <a:ext cx="8047208" cy="2484120"/>
        </p:xfrm>
        <a:graphic>
          <a:graphicData uri="http://schemas.openxmlformats.org/drawingml/2006/table">
            <a:tbl>
              <a:tblPr firstRow="1" bandRow="1">
                <a:tableStyleId>{4C3C2611-4C71-4FC5-86AE-919BDF0F9419}</a:tableStyleId>
              </a:tblPr>
              <a:tblGrid>
                <a:gridCol w="2449597">
                  <a:extLst>
                    <a:ext uri="{9D8B030D-6E8A-4147-A177-3AD203B41FA5}">
                      <a16:colId xmlns:a16="http://schemas.microsoft.com/office/drawing/2014/main" val="1291102352"/>
                    </a:ext>
                  </a:extLst>
                </a:gridCol>
                <a:gridCol w="5597611">
                  <a:extLst>
                    <a:ext uri="{9D8B030D-6E8A-4147-A177-3AD203B41FA5}">
                      <a16:colId xmlns:a16="http://schemas.microsoft.com/office/drawing/2014/main" val="3360017815"/>
                    </a:ext>
                  </a:extLst>
                </a:gridCol>
              </a:tblGrid>
              <a:tr h="370840">
                <a:tc>
                  <a:txBody>
                    <a:bodyPr/>
                    <a:lstStyle/>
                    <a:p>
                      <a:pPr algn="ctr"/>
                      <a:r>
                        <a:rPr lang="zh-CN" altLang="en-US" dirty="0"/>
                        <a:t>插件</a:t>
                      </a:r>
                    </a:p>
                  </a:txBody>
                  <a:tcPr/>
                </a:tc>
                <a:tc>
                  <a:txBody>
                    <a:bodyPr/>
                    <a:lstStyle/>
                    <a:p>
                      <a:pPr algn="ctr"/>
                      <a:r>
                        <a:rPr lang="zh-CN" altLang="en-US" dirty="0"/>
                        <a:t>意义</a:t>
                      </a:r>
                    </a:p>
                  </a:txBody>
                  <a:tcPr/>
                </a:tc>
                <a:extLst>
                  <a:ext uri="{0D108BD9-81ED-4DB2-BD59-A6C34878D82A}">
                    <a16:rowId xmlns:a16="http://schemas.microsoft.com/office/drawing/2014/main" val="2570122695"/>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set_ocpc_plus_flag_tag</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zh-CN" altLang="en-US" sz="1400" dirty="0">
                          <a:latin typeface="微软雅黑" panose="020B0503020204020204" pitchFamily="34" charset="-122"/>
                          <a:ea typeface="微软雅黑" panose="020B0503020204020204" pitchFamily="34" charset="-122"/>
                        </a:rPr>
                        <a:t>查找词典，为相应广告打上</a:t>
                      </a:r>
                      <a:r>
                        <a:rPr lang="en-US" altLang="zh-CN" sz="1400" dirty="0" err="1">
                          <a:latin typeface="微软雅黑" panose="020B0503020204020204" pitchFamily="34" charset="-122"/>
                          <a:ea typeface="微软雅黑" panose="020B0503020204020204" pitchFamily="34" charset="-122"/>
                        </a:rPr>
                        <a:t>ocpc_plus</a:t>
                      </a:r>
                      <a:r>
                        <a:rPr lang="zh-CN" altLang="en-US" sz="1400" dirty="0">
                          <a:latin typeface="微软雅黑" panose="020B0503020204020204" pitchFamily="34" charset="-122"/>
                          <a:ea typeface="微软雅黑" panose="020B0503020204020204" pitchFamily="34" charset="-122"/>
                        </a:rPr>
                        <a:t>标志，填充广告属性。</a:t>
                      </a:r>
                    </a:p>
                  </a:txBody>
                  <a:tcPr/>
                </a:tc>
                <a:extLst>
                  <a:ext uri="{0D108BD9-81ED-4DB2-BD59-A6C34878D82A}">
                    <a16:rowId xmlns:a16="http://schemas.microsoft.com/office/drawing/2014/main" val="1249043437"/>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freq_control_new</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zh-CN" altLang="en-US" sz="1400" dirty="0">
                          <a:latin typeface="微软雅黑" panose="020B0503020204020204" pitchFamily="34" charset="-122"/>
                          <a:ea typeface="微软雅黑" panose="020B0503020204020204" pitchFamily="34" charset="-122"/>
                        </a:rPr>
                        <a:t>根据</a:t>
                      </a:r>
                      <a:r>
                        <a:rPr lang="en-US" altLang="zh-CN" sz="1400" dirty="0" err="1">
                          <a:latin typeface="微软雅黑" panose="020B0503020204020204" pitchFamily="34" charset="-122"/>
                          <a:ea typeface="微软雅黑" panose="020B0503020204020204" pitchFamily="34" charset="-122"/>
                        </a:rPr>
                        <a:t>afd</a:t>
                      </a:r>
                      <a:r>
                        <a:rPr lang="zh-CN" altLang="en-US" sz="1400" dirty="0">
                          <a:latin typeface="微软雅黑" panose="020B0503020204020204" pitchFamily="34" charset="-122"/>
                          <a:ea typeface="微软雅黑" panose="020B0503020204020204" pitchFamily="34" charset="-122"/>
                        </a:rPr>
                        <a:t>信息及</a:t>
                      </a:r>
                      <a:r>
                        <a:rPr lang="en-US" altLang="zh-CN" sz="1400" dirty="0" err="1">
                          <a:latin typeface="微软雅黑" panose="020B0503020204020204" pitchFamily="34" charset="-122"/>
                          <a:ea typeface="微软雅黑" panose="020B0503020204020204" pitchFamily="34" charset="-122"/>
                        </a:rPr>
                        <a:t>upin</a:t>
                      </a:r>
                      <a:r>
                        <a:rPr lang="zh-CN" altLang="en-US" sz="1400" dirty="0">
                          <a:latin typeface="微软雅黑" panose="020B0503020204020204" pitchFamily="34" charset="-122"/>
                          <a:ea typeface="微软雅黑" panose="020B0503020204020204" pitchFamily="34" charset="-122"/>
                        </a:rPr>
                        <a:t>信息进行各级别频控。命中频控词表则过滤。</a:t>
                      </a:r>
                    </a:p>
                  </a:txBody>
                  <a:tcPr/>
                </a:tc>
                <a:extLst>
                  <a:ext uri="{0D108BD9-81ED-4DB2-BD59-A6C34878D82A}">
                    <a16:rowId xmlns:a16="http://schemas.microsoft.com/office/drawing/2014/main" val="222752291"/>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ocpc_plus_filter</a:t>
                      </a:r>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、过滤未命中白名单的</a:t>
                      </a:r>
                      <a:r>
                        <a:rPr lang="en-US" altLang="zh-CN" sz="1400" dirty="0">
                          <a:latin typeface="微软雅黑" panose="020B0503020204020204" pitchFamily="34" charset="-122"/>
                          <a:ea typeface="微软雅黑" panose="020B0503020204020204" pitchFamily="34" charset="-122"/>
                        </a:rPr>
                        <a:t>MATCH_TYPE_OCPC_ANN</a:t>
                      </a:r>
                      <a:r>
                        <a:rPr lang="zh-CN" altLang="en-US" sz="1400" dirty="0">
                          <a:latin typeface="微软雅黑" panose="020B0503020204020204" pitchFamily="34" charset="-122"/>
                          <a:ea typeface="微软雅黑" panose="020B0503020204020204" pitchFamily="34" charset="-122"/>
                        </a:rPr>
                        <a:t>触发广告</a:t>
                      </a:r>
                    </a:p>
                    <a:p>
                      <a:pPr algn="l"/>
                      <a:endParaRPr lang="zh-CN" altLang="en-US"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、根据用户前文检索</a:t>
                      </a:r>
                      <a:r>
                        <a:rPr lang="en-US" altLang="zh-CN" sz="1400" dirty="0">
                          <a:latin typeface="微软雅黑" panose="020B0503020204020204" pitchFamily="34" charset="-122"/>
                          <a:ea typeface="微软雅黑" panose="020B0503020204020204" pitchFamily="34" charset="-122"/>
                        </a:rPr>
                        <a:t>query</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upin</a:t>
                      </a:r>
                      <a:r>
                        <a:rPr lang="zh-CN" altLang="en-US" sz="1400" dirty="0">
                          <a:latin typeface="微软雅黑" panose="020B0503020204020204" pitchFamily="34" charset="-122"/>
                          <a:ea typeface="微软雅黑" panose="020B0503020204020204" pitchFamily="34" charset="-122"/>
                        </a:rPr>
                        <a:t>）获取</a:t>
                      </a:r>
                      <a:r>
                        <a:rPr lang="en-US" altLang="zh-CN" sz="1400" dirty="0" err="1">
                          <a:latin typeface="微软雅黑" panose="020B0503020204020204" pitchFamily="34" charset="-122"/>
                          <a:ea typeface="微软雅黑" panose="020B0503020204020204" pitchFamily="34" charset="-122"/>
                        </a:rPr>
                        <a:t>user_vec</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访问</a:t>
                      </a:r>
                      <a:r>
                        <a:rPr lang="en-US" altLang="zh-CN" sz="1400" dirty="0" err="1">
                          <a:latin typeface="微软雅黑" panose="020B0503020204020204" pitchFamily="34" charset="-122"/>
                          <a:ea typeface="微软雅黑" panose="020B0503020204020204" pitchFamily="34" charset="-122"/>
                        </a:rPr>
                        <a:t>xbox</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 根据</a:t>
                      </a:r>
                      <a:r>
                        <a:rPr lang="en-US" altLang="zh-CN" sz="1400" dirty="0">
                          <a:latin typeface="微软雅黑" panose="020B0503020204020204" pitchFamily="34" charset="-122"/>
                          <a:ea typeface="微软雅黑" panose="020B0503020204020204" pitchFamily="34" charset="-122"/>
                        </a:rPr>
                        <a:t>OCPC_ANN</a:t>
                      </a:r>
                      <a:r>
                        <a:rPr lang="zh-CN" altLang="en-US" sz="1400" dirty="0">
                          <a:latin typeface="微软雅黑" panose="020B0503020204020204" pitchFamily="34" charset="-122"/>
                          <a:ea typeface="微软雅黑" panose="020B0503020204020204" pitchFamily="34" charset="-122"/>
                        </a:rPr>
                        <a:t>触发广告的</a:t>
                      </a:r>
                      <a:r>
                        <a:rPr lang="en-US" altLang="zh-CN" sz="1400" dirty="0" err="1">
                          <a:latin typeface="微软雅黑" panose="020B0503020204020204" pitchFamily="34" charset="-122"/>
                          <a:ea typeface="微软雅黑" panose="020B0503020204020204" pitchFamily="34" charset="-122"/>
                        </a:rPr>
                        <a:t>idea_id</a:t>
                      </a:r>
                      <a:r>
                        <a:rPr lang="zh-CN" altLang="en-US" sz="1400" dirty="0">
                          <a:latin typeface="微软雅黑" panose="020B0503020204020204" pitchFamily="34" charset="-122"/>
                          <a:ea typeface="微软雅黑" panose="020B0503020204020204" pitchFamily="34" charset="-122"/>
                        </a:rPr>
                        <a:t>获取对应的</a:t>
                      </a:r>
                      <a:r>
                        <a:rPr lang="en-US" altLang="zh-CN" sz="1400" dirty="0" err="1">
                          <a:latin typeface="微软雅黑" panose="020B0503020204020204" pitchFamily="34" charset="-122"/>
                          <a:ea typeface="微软雅黑" panose="020B0503020204020204" pitchFamily="34" charset="-122"/>
                        </a:rPr>
                        <a:t>ad_vec</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访问</a:t>
                      </a:r>
                      <a:r>
                        <a:rPr lang="en-US" altLang="zh-CN" sz="1400" dirty="0" err="1">
                          <a:latin typeface="微软雅黑" panose="020B0503020204020204" pitchFamily="34" charset="-122"/>
                          <a:ea typeface="微软雅黑" panose="020B0503020204020204" pitchFamily="34" charset="-122"/>
                        </a:rPr>
                        <a:t>xbox</a:t>
                      </a:r>
                      <a:r>
                        <a:rPr lang="en-US" altLang="zh-CN" sz="1400" dirty="0">
                          <a:latin typeface="微软雅黑" panose="020B0503020204020204" pitchFamily="34" charset="-122"/>
                          <a:ea typeface="微软雅黑" panose="020B0503020204020204" pitchFamily="34" charset="-122"/>
                        </a:rPr>
                        <a:t>)</a:t>
                      </a:r>
                    </a:p>
                    <a:p>
                      <a:pPr algn="l"/>
                      <a:endParaRPr lang="en-US" altLang="zh-CN"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、计算</a:t>
                      </a:r>
                      <a:r>
                        <a:rPr lang="en-US" altLang="zh-CN" sz="1400" dirty="0" err="1">
                          <a:latin typeface="微软雅黑" panose="020B0503020204020204" pitchFamily="34" charset="-122"/>
                          <a:ea typeface="微软雅黑" panose="020B0503020204020204" pitchFamily="34" charset="-122"/>
                        </a:rPr>
                        <a:t>user_vec</a:t>
                      </a:r>
                      <a:r>
                        <a:rPr lang="zh-CN" altLang="en-US" sz="1400" dirty="0">
                          <a:latin typeface="微软雅黑" panose="020B0503020204020204" pitchFamily="34" charset="-122"/>
                          <a:ea typeface="微软雅黑" panose="020B0503020204020204" pitchFamily="34" charset="-122"/>
                        </a:rPr>
                        <a:t>与</a:t>
                      </a:r>
                      <a:r>
                        <a:rPr lang="en-US" altLang="zh-CN" sz="1400" dirty="0" err="1">
                          <a:latin typeface="微软雅黑" panose="020B0503020204020204" pitchFamily="34" charset="-122"/>
                          <a:ea typeface="微软雅黑" panose="020B0503020204020204" pitchFamily="34" charset="-122"/>
                        </a:rPr>
                        <a:t>ad_vec</a:t>
                      </a:r>
                      <a:r>
                        <a:rPr lang="zh-CN" altLang="en-US" sz="1400" dirty="0">
                          <a:latin typeface="微软雅黑" panose="020B0503020204020204" pitchFamily="34" charset="-122"/>
                          <a:ea typeface="微软雅黑" panose="020B0503020204020204" pitchFamily="34" charset="-122"/>
                        </a:rPr>
                        <a:t>相似度，基于相似度阈值过滤</a:t>
                      </a:r>
                    </a:p>
                  </a:txBody>
                  <a:tcPr/>
                </a:tc>
                <a:extLst>
                  <a:ext uri="{0D108BD9-81ED-4DB2-BD59-A6C34878D82A}">
                    <a16:rowId xmlns:a16="http://schemas.microsoft.com/office/drawing/2014/main" val="3462520876"/>
                  </a:ext>
                </a:extLst>
              </a:tr>
            </a:tbl>
          </a:graphicData>
        </a:graphic>
      </p:graphicFrame>
    </p:spTree>
    <p:extLst>
      <p:ext uri="{BB962C8B-B14F-4D97-AF65-F5344CB8AC3E}">
        <p14:creationId xmlns:p14="http://schemas.microsoft.com/office/powerpoint/2010/main" val="242502899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04814" y="579378"/>
            <a:ext cx="8550875" cy="1203022"/>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产品策略处理（</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product_strategy_process</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a:latin typeface="微软雅黑" panose="020B0503020204020204" pitchFamily="34" charset="-122"/>
                <a:ea typeface="微软雅黑" panose="020B0503020204020204" pitchFamily="34" charset="-122"/>
              </a:rPr>
              <a:t>产品级别策略插件</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6DD48174-6C56-47F8-8736-F9B490EB2AA6}"/>
              </a:ext>
            </a:extLst>
          </p:cNvPr>
          <p:cNvGraphicFramePr>
            <a:graphicFrameLocks noGrp="1"/>
          </p:cNvGraphicFramePr>
          <p:nvPr>
            <p:extLst>
              <p:ext uri="{D42A27DB-BD31-4B8C-83A1-F6EECF244321}">
                <p14:modId xmlns:p14="http://schemas.microsoft.com/office/powerpoint/2010/main" val="2141210137"/>
              </p:ext>
            </p:extLst>
          </p:nvPr>
        </p:nvGraphicFramePr>
        <p:xfrm>
          <a:off x="548396" y="1566043"/>
          <a:ext cx="8047208" cy="3327400"/>
        </p:xfrm>
        <a:graphic>
          <a:graphicData uri="http://schemas.openxmlformats.org/drawingml/2006/table">
            <a:tbl>
              <a:tblPr firstRow="1" bandRow="1">
                <a:tableStyleId>{4C3C2611-4C71-4FC5-86AE-919BDF0F9419}</a:tableStyleId>
              </a:tblPr>
              <a:tblGrid>
                <a:gridCol w="2449597">
                  <a:extLst>
                    <a:ext uri="{9D8B030D-6E8A-4147-A177-3AD203B41FA5}">
                      <a16:colId xmlns:a16="http://schemas.microsoft.com/office/drawing/2014/main" val="1291102352"/>
                    </a:ext>
                  </a:extLst>
                </a:gridCol>
                <a:gridCol w="5597611">
                  <a:extLst>
                    <a:ext uri="{9D8B030D-6E8A-4147-A177-3AD203B41FA5}">
                      <a16:colId xmlns:a16="http://schemas.microsoft.com/office/drawing/2014/main" val="3360017815"/>
                    </a:ext>
                  </a:extLst>
                </a:gridCol>
              </a:tblGrid>
              <a:tr h="370840">
                <a:tc>
                  <a:txBody>
                    <a:bodyPr/>
                    <a:lstStyle/>
                    <a:p>
                      <a:pPr algn="ctr"/>
                      <a:r>
                        <a:rPr lang="zh-CN" altLang="en-US" dirty="0"/>
                        <a:t>插件</a:t>
                      </a:r>
                    </a:p>
                  </a:txBody>
                  <a:tcPr/>
                </a:tc>
                <a:tc>
                  <a:txBody>
                    <a:bodyPr/>
                    <a:lstStyle/>
                    <a:p>
                      <a:pPr algn="ctr"/>
                      <a:r>
                        <a:rPr lang="zh-CN" altLang="en-US" dirty="0"/>
                        <a:t>意义</a:t>
                      </a:r>
                    </a:p>
                  </a:txBody>
                  <a:tcPr/>
                </a:tc>
                <a:extLst>
                  <a:ext uri="{0D108BD9-81ED-4DB2-BD59-A6C34878D82A}">
                    <a16:rowId xmlns:a16="http://schemas.microsoft.com/office/drawing/2014/main" val="2570122695"/>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feedbs_adv_same_user_idea_limit</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、先排序：</a:t>
                      </a:r>
                      <a:r>
                        <a:rPr lang="en-US" altLang="zh-CN" sz="1400" dirty="0" err="1">
                          <a:latin typeface="微软雅黑" panose="020B0503020204020204" pitchFamily="34" charset="-122"/>
                          <a:ea typeface="微软雅黑" panose="020B0503020204020204" pitchFamily="34" charset="-122"/>
                        </a:rPr>
                        <a:t>matchtype_priority</a:t>
                      </a:r>
                      <a:r>
                        <a:rPr lang="zh-CN" altLang="en-US" sz="1400" dirty="0">
                          <a:latin typeface="微软雅黑" panose="020B0503020204020204" pitchFamily="34" charset="-122"/>
                          <a:ea typeface="微软雅黑" panose="020B0503020204020204" pitchFamily="34" charset="-122"/>
                        </a:rPr>
                        <a:t>升序 </a:t>
                      </a:r>
                      <a:r>
                        <a:rPr lang="en-US" altLang="zh-CN" sz="1400" dirty="0">
                          <a:latin typeface="微软雅黑" panose="020B0503020204020204" pitchFamily="34" charset="-122"/>
                          <a:ea typeface="微软雅黑" panose="020B0503020204020204" pitchFamily="34" charset="-122"/>
                        </a:rPr>
                        <a:t>-&gt; </a:t>
                      </a:r>
                      <a:r>
                        <a:rPr lang="en-US" altLang="zh-CN" sz="1400" dirty="0" err="1">
                          <a:latin typeface="微软雅黑" panose="020B0503020204020204" pitchFamily="34" charset="-122"/>
                          <a:ea typeface="微软雅黑" panose="020B0503020204020204" pitchFamily="34" charset="-122"/>
                        </a:rPr>
                        <a:t>bs_cpm</a:t>
                      </a:r>
                      <a:r>
                        <a:rPr lang="zh-CN" altLang="en-US" sz="1400" dirty="0">
                          <a:latin typeface="微软雅黑" panose="020B0503020204020204" pitchFamily="34" charset="-122"/>
                          <a:ea typeface="微软雅黑" panose="020B0503020204020204" pitchFamily="34" charset="-122"/>
                        </a:rPr>
                        <a:t>降序 </a:t>
                      </a:r>
                      <a:r>
                        <a:rPr lang="en-US" altLang="zh-CN" sz="1400" dirty="0">
                          <a:latin typeface="微软雅黑" panose="020B0503020204020204" pitchFamily="34" charset="-122"/>
                          <a:ea typeface="微软雅黑" panose="020B0503020204020204" pitchFamily="34" charset="-122"/>
                        </a:rPr>
                        <a:t>-&gt; </a:t>
                      </a:r>
                      <a:r>
                        <a:rPr lang="en-US" altLang="zh-CN" sz="1400" dirty="0" err="1">
                          <a:latin typeface="微软雅黑" panose="020B0503020204020204" pitchFamily="34" charset="-122"/>
                          <a:ea typeface="微软雅黑" panose="020B0503020204020204" pitchFamily="34" charset="-122"/>
                        </a:rPr>
                        <a:t>ideaid</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升序</a:t>
                      </a:r>
                    </a:p>
                    <a:p>
                      <a:pPr algn="l"/>
                      <a:endParaRPr lang="zh-CN" altLang="en-US"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、分</a:t>
                      </a:r>
                      <a:r>
                        <a:rPr lang="en-US" altLang="zh-CN" sz="1400" dirty="0" err="1">
                          <a:latin typeface="微软雅黑" panose="020B0503020204020204" pitchFamily="34" charset="-122"/>
                          <a:ea typeface="微软雅黑" panose="020B0503020204020204" pitchFamily="34" charset="-122"/>
                        </a:rPr>
                        <a:t>match_type</a:t>
                      </a:r>
                      <a:r>
                        <a:rPr lang="zh-CN" altLang="en-US" sz="1400" dirty="0">
                          <a:latin typeface="微软雅黑" panose="020B0503020204020204" pitchFamily="34" charset="-122"/>
                          <a:ea typeface="微软雅黑" panose="020B0503020204020204" pitchFamily="34" charset="-122"/>
                        </a:rPr>
                        <a:t>限制同一用户下的创意数</a:t>
                      </a:r>
                    </a:p>
                    <a:p>
                      <a:pPr algn="l"/>
                      <a:endParaRPr lang="zh-CN" altLang="en-US"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、限制同一用户下的创意总数</a:t>
                      </a:r>
                    </a:p>
                  </a:txBody>
                  <a:tcPr/>
                </a:tc>
                <a:extLst>
                  <a:ext uri="{0D108BD9-81ED-4DB2-BD59-A6C34878D82A}">
                    <a16:rowId xmlns:a16="http://schemas.microsoft.com/office/drawing/2014/main" val="1249043437"/>
                  </a:ext>
                </a:extLst>
              </a:tr>
              <a:tr h="370840">
                <a:tc>
                  <a:txBody>
                    <a:bodyPr/>
                    <a:lstStyle/>
                    <a:p>
                      <a:pPr algn="ctr"/>
                      <a:r>
                        <a:rPr lang="en-US" altLang="zh-CN" sz="1400" dirty="0">
                          <a:latin typeface="微软雅黑" panose="020B0503020204020204" pitchFamily="34" charset="-122"/>
                          <a:ea typeface="微软雅黑" panose="020B0503020204020204" pitchFamily="34" charset="-122"/>
                        </a:rPr>
                        <a:t>feedbs_adv_matchtype_sort_and_truncate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、先排序：</a:t>
                      </a:r>
                      <a:r>
                        <a:rPr lang="en-US" altLang="zh-CN" sz="1400" dirty="0" err="1">
                          <a:latin typeface="微软雅黑" panose="020B0503020204020204" pitchFamily="34" charset="-122"/>
                          <a:ea typeface="微软雅黑" panose="020B0503020204020204" pitchFamily="34" charset="-122"/>
                        </a:rPr>
                        <a:t>matchtype_priority</a:t>
                      </a:r>
                      <a:r>
                        <a:rPr lang="zh-CN" altLang="en-US" sz="1400" dirty="0">
                          <a:latin typeface="微软雅黑" panose="020B0503020204020204" pitchFamily="34" charset="-122"/>
                          <a:ea typeface="微软雅黑" panose="020B0503020204020204" pitchFamily="34" charset="-122"/>
                        </a:rPr>
                        <a:t>升序 </a:t>
                      </a:r>
                      <a:r>
                        <a:rPr lang="en-US" altLang="zh-CN" sz="1400" dirty="0">
                          <a:latin typeface="微软雅黑" panose="020B0503020204020204" pitchFamily="34" charset="-122"/>
                          <a:ea typeface="微软雅黑" panose="020B0503020204020204" pitchFamily="34" charset="-122"/>
                        </a:rPr>
                        <a:t>-&gt; </a:t>
                      </a:r>
                      <a:r>
                        <a:rPr lang="en-US" altLang="zh-CN" sz="1400" dirty="0" err="1">
                          <a:latin typeface="微软雅黑" panose="020B0503020204020204" pitchFamily="34" charset="-122"/>
                          <a:ea typeface="微软雅黑" panose="020B0503020204020204" pitchFamily="34" charset="-122"/>
                        </a:rPr>
                        <a:t>bs_cpm</a:t>
                      </a:r>
                      <a:r>
                        <a:rPr lang="zh-CN" altLang="en-US" sz="1400" dirty="0">
                          <a:latin typeface="微软雅黑" panose="020B0503020204020204" pitchFamily="34" charset="-122"/>
                          <a:ea typeface="微软雅黑" panose="020B0503020204020204" pitchFamily="34" charset="-122"/>
                        </a:rPr>
                        <a:t>降序 </a:t>
                      </a:r>
                      <a:r>
                        <a:rPr lang="en-US" altLang="zh-CN" sz="1400" dirty="0">
                          <a:latin typeface="微软雅黑" panose="020B0503020204020204" pitchFamily="34" charset="-122"/>
                          <a:ea typeface="微软雅黑" panose="020B0503020204020204" pitchFamily="34" charset="-122"/>
                        </a:rPr>
                        <a:t>-&gt; </a:t>
                      </a:r>
                      <a:r>
                        <a:rPr lang="en-US" altLang="zh-CN" sz="1400" dirty="0" err="1">
                          <a:latin typeface="微软雅黑" panose="020B0503020204020204" pitchFamily="34" charset="-122"/>
                          <a:ea typeface="微软雅黑" panose="020B0503020204020204" pitchFamily="34" charset="-122"/>
                        </a:rPr>
                        <a:t>ideaid</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升序</a:t>
                      </a:r>
                    </a:p>
                    <a:p>
                      <a:pPr algn="l"/>
                      <a:endParaRPr lang="zh-CN" altLang="en-US"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、筛选出来自兴趣触发或通投的</a:t>
                      </a:r>
                      <a:r>
                        <a:rPr lang="en-US" altLang="zh-CN" sz="1400" dirty="0" err="1">
                          <a:latin typeface="微软雅黑" panose="020B0503020204020204" pitchFamily="34" charset="-122"/>
                          <a:ea typeface="微软雅黑" panose="020B0503020204020204" pitchFamily="34" charset="-122"/>
                        </a:rPr>
                        <a:t>ocpc</a:t>
                      </a:r>
                      <a:r>
                        <a:rPr lang="zh-CN" altLang="en-US" sz="1400" dirty="0">
                          <a:latin typeface="微软雅黑" panose="020B0503020204020204" pitchFamily="34" charset="-122"/>
                          <a:ea typeface="微软雅黑" panose="020B0503020204020204" pitchFamily="34" charset="-122"/>
                        </a:rPr>
                        <a:t>二阶段广告，单独排序并数量截断</a:t>
                      </a:r>
                    </a:p>
                    <a:p>
                      <a:pPr algn="l"/>
                      <a:endParaRPr lang="zh-CN" altLang="en-US"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、对各触发类型（及总体）进行</a:t>
                      </a:r>
                      <a:r>
                        <a:rPr lang="en-US" altLang="zh-CN" sz="1400" dirty="0">
                          <a:latin typeface="微软雅黑" panose="020B0503020204020204" pitchFamily="34" charset="-122"/>
                          <a:ea typeface="微软雅黑" panose="020B0503020204020204" pitchFamily="34" charset="-122"/>
                        </a:rPr>
                        <a:t>idea</a:t>
                      </a:r>
                      <a:r>
                        <a:rPr lang="zh-CN" altLang="en-US" sz="1400" dirty="0">
                          <a:latin typeface="微软雅黑" panose="020B0503020204020204" pitchFamily="34" charset="-122"/>
                          <a:ea typeface="微软雅黑" panose="020B0503020204020204" pitchFamily="34" charset="-122"/>
                        </a:rPr>
                        <a:t>数量阈值截断</a:t>
                      </a:r>
                    </a:p>
                  </a:txBody>
                  <a:tcPr/>
                </a:tc>
                <a:extLst>
                  <a:ext uri="{0D108BD9-81ED-4DB2-BD59-A6C34878D82A}">
                    <a16:rowId xmlns:a16="http://schemas.microsoft.com/office/drawing/2014/main" val="222752291"/>
                  </a:ext>
                </a:extLst>
              </a:tr>
            </a:tbl>
          </a:graphicData>
        </a:graphic>
      </p:graphicFrame>
    </p:spTree>
    <p:extLst>
      <p:ext uri="{BB962C8B-B14F-4D97-AF65-F5344CB8AC3E}">
        <p14:creationId xmlns:p14="http://schemas.microsoft.com/office/powerpoint/2010/main" val="369683169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04814" y="579378"/>
            <a:ext cx="8550875" cy="833690"/>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产品策略处理（</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product_strategy_process</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a:latin typeface="微软雅黑" panose="020B0503020204020204" pitchFamily="34" charset="-122"/>
                <a:ea typeface="微软雅黑" panose="020B0503020204020204" pitchFamily="34" charset="-122"/>
              </a:rPr>
              <a:t>产品级别策略插件</a:t>
            </a:r>
          </a:p>
        </p:txBody>
      </p:sp>
      <p:graphicFrame>
        <p:nvGraphicFramePr>
          <p:cNvPr id="4" name="表格 3">
            <a:extLst>
              <a:ext uri="{FF2B5EF4-FFF2-40B4-BE49-F238E27FC236}">
                <a16:creationId xmlns:a16="http://schemas.microsoft.com/office/drawing/2014/main" id="{B8F7FEC9-E362-44A0-8A65-D40E101E5C5D}"/>
              </a:ext>
            </a:extLst>
          </p:cNvPr>
          <p:cNvGraphicFramePr>
            <a:graphicFrameLocks noGrp="1"/>
          </p:cNvGraphicFramePr>
          <p:nvPr>
            <p:extLst>
              <p:ext uri="{D42A27DB-BD31-4B8C-83A1-F6EECF244321}">
                <p14:modId xmlns:p14="http://schemas.microsoft.com/office/powerpoint/2010/main" val="3834134804"/>
              </p:ext>
            </p:extLst>
          </p:nvPr>
        </p:nvGraphicFramePr>
        <p:xfrm>
          <a:off x="548396" y="1566043"/>
          <a:ext cx="8047208" cy="2936240"/>
        </p:xfrm>
        <a:graphic>
          <a:graphicData uri="http://schemas.openxmlformats.org/drawingml/2006/table">
            <a:tbl>
              <a:tblPr firstRow="1" bandRow="1">
                <a:tableStyleId>{4C3C2611-4C71-4FC5-86AE-919BDF0F9419}</a:tableStyleId>
              </a:tblPr>
              <a:tblGrid>
                <a:gridCol w="2449597">
                  <a:extLst>
                    <a:ext uri="{9D8B030D-6E8A-4147-A177-3AD203B41FA5}">
                      <a16:colId xmlns:a16="http://schemas.microsoft.com/office/drawing/2014/main" val="1291102352"/>
                    </a:ext>
                  </a:extLst>
                </a:gridCol>
                <a:gridCol w="5597611">
                  <a:extLst>
                    <a:ext uri="{9D8B030D-6E8A-4147-A177-3AD203B41FA5}">
                      <a16:colId xmlns:a16="http://schemas.microsoft.com/office/drawing/2014/main" val="3360017815"/>
                    </a:ext>
                  </a:extLst>
                </a:gridCol>
              </a:tblGrid>
              <a:tr h="370840">
                <a:tc>
                  <a:txBody>
                    <a:bodyPr/>
                    <a:lstStyle/>
                    <a:p>
                      <a:pPr algn="ctr"/>
                      <a:r>
                        <a:rPr lang="zh-CN" altLang="en-US" dirty="0"/>
                        <a:t>插件</a:t>
                      </a:r>
                    </a:p>
                  </a:txBody>
                  <a:tcPr/>
                </a:tc>
                <a:tc>
                  <a:txBody>
                    <a:bodyPr/>
                    <a:lstStyle/>
                    <a:p>
                      <a:pPr algn="ctr"/>
                      <a:r>
                        <a:rPr lang="zh-CN" altLang="en-US" dirty="0"/>
                        <a:t>意义</a:t>
                      </a:r>
                    </a:p>
                  </a:txBody>
                  <a:tcPr/>
                </a:tc>
                <a:extLst>
                  <a:ext uri="{0D108BD9-81ED-4DB2-BD59-A6C34878D82A}">
                    <a16:rowId xmlns:a16="http://schemas.microsoft.com/office/drawing/2014/main" val="2570122695"/>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set_global_params</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zh-CN" altLang="en-US" sz="1400" dirty="0">
                          <a:latin typeface="微软雅黑" panose="020B0503020204020204" pitchFamily="34" charset="-122"/>
                          <a:ea typeface="微软雅黑" panose="020B0503020204020204" pitchFamily="34" charset="-122"/>
                        </a:rPr>
                        <a:t>联盟</a:t>
                      </a:r>
                      <a:r>
                        <a:rPr lang="en-US" altLang="zh-CN" sz="1400" dirty="0" err="1">
                          <a:latin typeface="微软雅黑" panose="020B0503020204020204" pitchFamily="34" charset="-122"/>
                          <a:ea typeface="微软雅黑" panose="020B0503020204020204" pitchFamily="34" charset="-122"/>
                        </a:rPr>
                        <a:t>bes</a:t>
                      </a:r>
                      <a:r>
                        <a:rPr lang="zh-CN" altLang="en-US" sz="1400" dirty="0">
                          <a:latin typeface="微软雅黑" panose="020B0503020204020204" pitchFamily="34" charset="-122"/>
                          <a:ea typeface="微软雅黑" panose="020B0503020204020204" pitchFamily="34" charset="-122"/>
                        </a:rPr>
                        <a:t>整体消费控制</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跳过特定</a:t>
                      </a:r>
                      <a:r>
                        <a:rPr lang="en-US" altLang="zh-CN" sz="1400" dirty="0" err="1">
                          <a:latin typeface="微软雅黑" panose="020B0503020204020204" pitchFamily="34" charset="-122"/>
                          <a:ea typeface="微软雅黑" panose="020B0503020204020204" pitchFamily="34" charset="-122"/>
                        </a:rPr>
                        <a:t>ftype</a:t>
                      </a:r>
                      <a:r>
                        <a:rPr lang="zh-CN" altLang="en-US" sz="1400" dirty="0">
                          <a:latin typeface="微软雅黑" panose="020B0503020204020204" pitchFamily="34" charset="-122"/>
                          <a:ea typeface="微软雅黑" panose="020B0503020204020204" pitchFamily="34" charset="-122"/>
                        </a:rPr>
                        <a:t>的广告，先判断</a:t>
                      </a:r>
                      <a:r>
                        <a:rPr lang="en-US" altLang="zh-CN" sz="1400" dirty="0" err="1">
                          <a:latin typeface="微软雅黑" panose="020B0503020204020204" pitchFamily="34" charset="-122"/>
                          <a:ea typeface="微软雅黑" panose="020B0503020204020204" pitchFamily="34" charset="-122"/>
                        </a:rPr>
                        <a:t>ad_lib_src</a:t>
                      </a:r>
                      <a:r>
                        <a:rPr lang="zh-CN" altLang="en-US" sz="1400" dirty="0">
                          <a:latin typeface="微软雅黑" panose="020B0503020204020204" pitchFamily="34" charset="-122"/>
                          <a:ea typeface="微软雅黑" panose="020B0503020204020204" pitchFamily="34" charset="-122"/>
                        </a:rPr>
                        <a:t>是否在消费控制跳过</a:t>
                      </a:r>
                      <a:r>
                        <a:rPr lang="en-US" altLang="zh-CN" sz="1400" dirty="0" err="1">
                          <a:latin typeface="微软雅黑" panose="020B0503020204020204" pitchFamily="34" charset="-122"/>
                          <a:ea typeface="微软雅黑" panose="020B0503020204020204" pitchFamily="34" charset="-122"/>
                        </a:rPr>
                        <a:t>ftype</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set</a:t>
                      </a:r>
                      <a:r>
                        <a:rPr lang="zh-CN" altLang="en-US" sz="1400" dirty="0">
                          <a:latin typeface="微软雅黑" panose="020B0503020204020204" pitchFamily="34" charset="-122"/>
                          <a:ea typeface="微软雅黑" panose="020B0503020204020204" pitchFamily="34" charset="-122"/>
                        </a:rPr>
                        <a:t>中。</a:t>
                      </a:r>
                    </a:p>
                  </a:txBody>
                  <a:tcPr/>
                </a:tc>
                <a:extLst>
                  <a:ext uri="{0D108BD9-81ED-4DB2-BD59-A6C34878D82A}">
                    <a16:rowId xmlns:a16="http://schemas.microsoft.com/office/drawing/2014/main" val="1249043437"/>
                  </a:ext>
                </a:extLst>
              </a:tr>
              <a:tr h="370840">
                <a:tc>
                  <a:txBody>
                    <a:bodyPr/>
                    <a:lstStyle/>
                    <a:p>
                      <a:pPr algn="ctr"/>
                      <a:r>
                        <a:rPr lang="en-US" altLang="zh-CN" sz="1400" dirty="0">
                          <a:latin typeface="微软雅黑" panose="020B0503020204020204" pitchFamily="34" charset="-122"/>
                          <a:ea typeface="微软雅黑" panose="020B0503020204020204" pitchFamily="34" charset="-122"/>
                        </a:rPr>
                        <a:t>feedbs_adv_matchtype_merge</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zh-CN" altLang="en-US" sz="1400" dirty="0">
                          <a:latin typeface="微软雅黑" panose="020B0503020204020204" pitchFamily="34" charset="-122"/>
                          <a:ea typeface="微软雅黑" panose="020B0503020204020204" pitchFamily="34" charset="-122"/>
                        </a:rPr>
                        <a:t>根据各</a:t>
                      </a:r>
                      <a:r>
                        <a:rPr lang="en-US" altLang="zh-CN" sz="1400" dirty="0" err="1">
                          <a:latin typeface="微软雅黑" panose="020B0503020204020204" pitchFamily="34" charset="-122"/>
                          <a:ea typeface="微软雅黑" panose="020B0503020204020204" pitchFamily="34" charset="-122"/>
                        </a:rPr>
                        <a:t>matchtype</a:t>
                      </a:r>
                      <a:r>
                        <a:rPr lang="zh-CN" altLang="en-US" sz="1400" dirty="0">
                          <a:latin typeface="微软雅黑" panose="020B0503020204020204" pitchFamily="34" charset="-122"/>
                          <a:ea typeface="微软雅黑" panose="020B0503020204020204" pitchFamily="34" charset="-122"/>
                        </a:rPr>
                        <a:t>设定相应的</a:t>
                      </a:r>
                      <a:r>
                        <a:rPr lang="en-US" altLang="zh-CN" sz="1400" dirty="0">
                          <a:latin typeface="微软雅黑" panose="020B0503020204020204" pitchFamily="34" charset="-122"/>
                          <a:ea typeface="微软雅黑" panose="020B0503020204020204" pitchFamily="34" charset="-122"/>
                        </a:rPr>
                        <a:t>reserved</a:t>
                      </a:r>
                      <a:r>
                        <a:rPr lang="zh-CN" altLang="en-US" sz="1400" dirty="0">
                          <a:latin typeface="微软雅黑" panose="020B0503020204020204" pitchFamily="34" charset="-122"/>
                          <a:ea typeface="微软雅黑" panose="020B0503020204020204" pitchFamily="34" charset="-122"/>
                        </a:rPr>
                        <a:t>广告数目限制，并进行广告队列的合并。</a:t>
                      </a:r>
                    </a:p>
                  </a:txBody>
                  <a:tcPr/>
                </a:tc>
                <a:extLst>
                  <a:ext uri="{0D108BD9-81ED-4DB2-BD59-A6C34878D82A}">
                    <a16:rowId xmlns:a16="http://schemas.microsoft.com/office/drawing/2014/main" val="3462520876"/>
                  </a:ext>
                </a:extLst>
              </a:tr>
              <a:tr h="370840">
                <a:tc>
                  <a:txBody>
                    <a:bodyPr/>
                    <a:lstStyle/>
                    <a:p>
                      <a:pPr algn="ctr"/>
                      <a:r>
                        <a:rPr lang="en-US" altLang="zh-CN" sz="1400" dirty="0">
                          <a:latin typeface="微软雅黑" panose="020B0503020204020204" pitchFamily="34" charset="-122"/>
                          <a:ea typeface="微软雅黑" panose="020B0503020204020204" pitchFamily="34" charset="-122"/>
                        </a:rPr>
                        <a:t>user_dislike_filter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400" dirty="0">
                          <a:latin typeface="微软雅黑" panose="020B0503020204020204" pitchFamily="34" charset="-122"/>
                          <a:ea typeface="微软雅黑" panose="020B0503020204020204" pitchFamily="34" charset="-122"/>
                        </a:rPr>
                        <a:t>过滤用户不喜欢的</a:t>
                      </a:r>
                      <a:r>
                        <a:rPr lang="en-US" altLang="zh-CN" sz="1400" dirty="0" err="1">
                          <a:latin typeface="微软雅黑" panose="020B0503020204020204" pitchFamily="34" charset="-122"/>
                          <a:ea typeface="微软雅黑" panose="020B0503020204020204" pitchFamily="34" charset="-122"/>
                        </a:rPr>
                        <a:t>ideal_id</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876618068"/>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xbox_freq_control</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、根据</a:t>
                      </a:r>
                      <a:r>
                        <a:rPr lang="en-US" altLang="zh-CN" sz="1400" dirty="0" err="1">
                          <a:latin typeface="微软雅黑" panose="020B0503020204020204" pitchFamily="34" charset="-122"/>
                          <a:ea typeface="微软雅黑" panose="020B0503020204020204" pitchFamily="34" charset="-122"/>
                        </a:rPr>
                        <a:t>xbox</a:t>
                      </a:r>
                      <a:r>
                        <a:rPr lang="zh-CN" altLang="en-US" sz="1400" dirty="0">
                          <a:latin typeface="微软雅黑" panose="020B0503020204020204" pitchFamily="34" charset="-122"/>
                          <a:ea typeface="微软雅黑" panose="020B0503020204020204" pitchFamily="34" charset="-122"/>
                        </a:rPr>
                        <a:t>词表（</a:t>
                      </a:r>
                      <a:r>
                        <a:rPr lang="en-US" altLang="zh-CN" sz="1400" dirty="0" err="1">
                          <a:latin typeface="微软雅黑" panose="020B0503020204020204" pitchFamily="34" charset="-122"/>
                          <a:ea typeface="微软雅黑" panose="020B0503020204020204" pitchFamily="34" charset="-122"/>
                        </a:rPr>
                        <a:t>UserSession</a:t>
                      </a:r>
                      <a:r>
                        <a:rPr lang="zh-CN" altLang="en-US" sz="1400" dirty="0">
                          <a:latin typeface="微软雅黑" panose="020B0503020204020204" pitchFamily="34" charset="-122"/>
                          <a:ea typeface="微软雅黑" panose="020B0503020204020204" pitchFamily="34" charset="-122"/>
                        </a:rPr>
                        <a:t>）记录过滤</a:t>
                      </a:r>
                      <a:r>
                        <a:rPr lang="en-US" altLang="zh-CN" sz="1400" dirty="0">
                          <a:latin typeface="微软雅黑" panose="020B0503020204020204" pitchFamily="34" charset="-122"/>
                          <a:ea typeface="微软雅黑" panose="020B0503020204020204" pitchFamily="34" charset="-122"/>
                        </a:rPr>
                        <a:t>48</a:t>
                      </a:r>
                      <a:r>
                        <a:rPr lang="zh-CN" altLang="en-US" sz="1400" dirty="0">
                          <a:latin typeface="微软雅黑" panose="020B0503020204020204" pitchFamily="34" charset="-122"/>
                          <a:ea typeface="微软雅黑" panose="020B0503020204020204" pitchFamily="34" charset="-122"/>
                        </a:rPr>
                        <a:t>小时内曝光过的广告（</a:t>
                      </a:r>
                      <a:r>
                        <a:rPr lang="en-US" altLang="zh-CN" sz="1400" dirty="0" err="1">
                          <a:latin typeface="微软雅黑" panose="020B0503020204020204" pitchFamily="34" charset="-122"/>
                          <a:ea typeface="微软雅黑" panose="020B0503020204020204" pitchFamily="34" charset="-122"/>
                        </a:rPr>
                        <a:t>idea_id</a:t>
                      </a:r>
                      <a:r>
                        <a:rPr lang="zh-CN" altLang="en-US" sz="1400" dirty="0">
                          <a:latin typeface="微软雅黑" panose="020B0503020204020204" pitchFamily="34" charset="-122"/>
                          <a:ea typeface="微软雅黑" panose="020B0503020204020204" pitchFamily="34" charset="-122"/>
                        </a:rPr>
                        <a:t>）</a:t>
                      </a:r>
                    </a:p>
                    <a:p>
                      <a:pPr algn="l"/>
                      <a:endParaRPr lang="zh-CN" altLang="en-US"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、与</a:t>
                      </a:r>
                      <a:r>
                        <a:rPr lang="en-US" altLang="zh-CN" sz="1400" dirty="0" err="1">
                          <a:latin typeface="微软雅黑" panose="020B0503020204020204" pitchFamily="34" charset="-122"/>
                          <a:ea typeface="微软雅黑" panose="020B0503020204020204" pitchFamily="34" charset="-122"/>
                        </a:rPr>
                        <a:t>freq_control_new</a:t>
                      </a:r>
                      <a:r>
                        <a:rPr lang="zh-CN" altLang="en-US" sz="1400" dirty="0">
                          <a:latin typeface="微软雅黑" panose="020B0503020204020204" pitchFamily="34" charset="-122"/>
                          <a:ea typeface="微软雅黑" panose="020B0503020204020204" pitchFamily="34" charset="-122"/>
                        </a:rPr>
                        <a:t>区别：作用维度不同，来源不同（频控时间范围不同）</a:t>
                      </a:r>
                    </a:p>
                  </a:txBody>
                  <a:tcPr anchor="ctr"/>
                </a:tc>
                <a:extLst>
                  <a:ext uri="{0D108BD9-81ED-4DB2-BD59-A6C34878D82A}">
                    <a16:rowId xmlns:a16="http://schemas.microsoft.com/office/drawing/2014/main" val="3783913876"/>
                  </a:ext>
                </a:extLst>
              </a:tr>
            </a:tbl>
          </a:graphicData>
        </a:graphic>
      </p:graphicFrame>
    </p:spTree>
    <p:extLst>
      <p:ext uri="{BB962C8B-B14F-4D97-AF65-F5344CB8AC3E}">
        <p14:creationId xmlns:p14="http://schemas.microsoft.com/office/powerpoint/2010/main" val="215156852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404814" y="579378"/>
            <a:ext cx="8550875" cy="833690"/>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产品策略处理（</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product_strategy_process</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a:latin typeface="微软雅黑" panose="020B0503020204020204" pitchFamily="34" charset="-122"/>
                <a:ea typeface="微软雅黑" panose="020B0503020204020204" pitchFamily="34" charset="-122"/>
              </a:rPr>
              <a:t>产品级别策略插件</a:t>
            </a:r>
          </a:p>
        </p:txBody>
      </p:sp>
      <p:graphicFrame>
        <p:nvGraphicFramePr>
          <p:cNvPr id="4" name="表格 3">
            <a:extLst>
              <a:ext uri="{FF2B5EF4-FFF2-40B4-BE49-F238E27FC236}">
                <a16:creationId xmlns:a16="http://schemas.microsoft.com/office/drawing/2014/main" id="{B8F7FEC9-E362-44A0-8A65-D40E101E5C5D}"/>
              </a:ext>
            </a:extLst>
          </p:cNvPr>
          <p:cNvGraphicFramePr>
            <a:graphicFrameLocks noGrp="1"/>
          </p:cNvGraphicFramePr>
          <p:nvPr>
            <p:extLst>
              <p:ext uri="{D42A27DB-BD31-4B8C-83A1-F6EECF244321}">
                <p14:modId xmlns:p14="http://schemas.microsoft.com/office/powerpoint/2010/main" val="1703513153"/>
              </p:ext>
            </p:extLst>
          </p:nvPr>
        </p:nvGraphicFramePr>
        <p:xfrm>
          <a:off x="548396" y="1566043"/>
          <a:ext cx="8047208" cy="2631440"/>
        </p:xfrm>
        <a:graphic>
          <a:graphicData uri="http://schemas.openxmlformats.org/drawingml/2006/table">
            <a:tbl>
              <a:tblPr firstRow="1" bandRow="1">
                <a:tableStyleId>{4C3C2611-4C71-4FC5-86AE-919BDF0F9419}</a:tableStyleId>
              </a:tblPr>
              <a:tblGrid>
                <a:gridCol w="2449597">
                  <a:extLst>
                    <a:ext uri="{9D8B030D-6E8A-4147-A177-3AD203B41FA5}">
                      <a16:colId xmlns:a16="http://schemas.microsoft.com/office/drawing/2014/main" val="1291102352"/>
                    </a:ext>
                  </a:extLst>
                </a:gridCol>
                <a:gridCol w="5597611">
                  <a:extLst>
                    <a:ext uri="{9D8B030D-6E8A-4147-A177-3AD203B41FA5}">
                      <a16:colId xmlns:a16="http://schemas.microsoft.com/office/drawing/2014/main" val="3360017815"/>
                    </a:ext>
                  </a:extLst>
                </a:gridCol>
              </a:tblGrid>
              <a:tr h="370840">
                <a:tc>
                  <a:txBody>
                    <a:bodyPr/>
                    <a:lstStyle/>
                    <a:p>
                      <a:pPr algn="ctr"/>
                      <a:r>
                        <a:rPr lang="zh-CN" altLang="en-US" dirty="0"/>
                        <a:t>插件</a:t>
                      </a:r>
                    </a:p>
                  </a:txBody>
                  <a:tcPr/>
                </a:tc>
                <a:tc>
                  <a:txBody>
                    <a:bodyPr/>
                    <a:lstStyle/>
                    <a:p>
                      <a:pPr algn="ctr"/>
                      <a:r>
                        <a:rPr lang="zh-CN" altLang="en-US" dirty="0"/>
                        <a:t>意义</a:t>
                      </a:r>
                    </a:p>
                  </a:txBody>
                  <a:tcPr/>
                </a:tc>
                <a:extLst>
                  <a:ext uri="{0D108BD9-81ED-4DB2-BD59-A6C34878D82A}">
                    <a16:rowId xmlns:a16="http://schemas.microsoft.com/office/drawing/2014/main" val="2570122695"/>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product_truncate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r>
                        <a:rPr lang="zh-CN" altLang="en-US" sz="1400" dirty="0">
                          <a:latin typeface="微软雅黑" panose="020B0503020204020204" pitchFamily="34" charset="-122"/>
                          <a:ea typeface="微软雅黑" panose="020B0503020204020204" pitchFamily="34" charset="-122"/>
                        </a:rPr>
                        <a:t>对各</a:t>
                      </a:r>
                      <a:r>
                        <a:rPr lang="en-US" altLang="zh-CN" sz="1400" dirty="0" err="1">
                          <a:latin typeface="微软雅黑" panose="020B0503020204020204" pitchFamily="34" charset="-122"/>
                          <a:ea typeface="微软雅黑" panose="020B0503020204020204" pitchFamily="34" charset="-122"/>
                        </a:rPr>
                        <a:t>pid</a:t>
                      </a:r>
                      <a:r>
                        <a:rPr lang="zh-CN" altLang="en-US" sz="1400" dirty="0">
                          <a:latin typeface="微软雅黑" panose="020B0503020204020204" pitchFamily="34" charset="-122"/>
                          <a:ea typeface="微软雅黑" panose="020B0503020204020204" pitchFamily="34" charset="-122"/>
                        </a:rPr>
                        <a:t>下</a:t>
                      </a:r>
                      <a:r>
                        <a:rPr lang="en-US" altLang="zh-CN" sz="1400" dirty="0">
                          <a:latin typeface="微软雅黑" panose="020B0503020204020204" pitchFamily="34" charset="-122"/>
                          <a:ea typeface="微软雅黑" panose="020B0503020204020204" pitchFamily="34" charset="-122"/>
                        </a:rPr>
                        <a:t>adv</a:t>
                      </a:r>
                      <a:r>
                        <a:rPr lang="zh-CN" altLang="en-US" sz="1400" dirty="0">
                          <a:latin typeface="微软雅黑" panose="020B0503020204020204" pitchFamily="34" charset="-122"/>
                          <a:ea typeface="微软雅黑" panose="020B0503020204020204" pitchFamily="34" charset="-122"/>
                        </a:rPr>
                        <a:t>列表进行数量阈值截断。</a:t>
                      </a:r>
                    </a:p>
                  </a:txBody>
                  <a:tcPr/>
                </a:tc>
                <a:extLst>
                  <a:ext uri="{0D108BD9-81ED-4DB2-BD59-A6C34878D82A}">
                    <a16:rowId xmlns:a16="http://schemas.microsoft.com/office/drawing/2014/main" val="1249043437"/>
                  </a:ext>
                </a:extLst>
              </a:tr>
              <a:tr h="370840">
                <a:tc>
                  <a:txBody>
                    <a:bodyPr/>
                    <a:lstStyle/>
                    <a:p>
                      <a:pPr algn="ctr"/>
                      <a:r>
                        <a:rPr lang="en-US" altLang="zh-CN" sz="1400" dirty="0">
                          <a:latin typeface="微软雅黑" panose="020B0503020204020204" pitchFamily="34" charset="-122"/>
                          <a:ea typeface="微软雅黑" panose="020B0503020204020204" pitchFamily="34" charset="-122"/>
                        </a:rPr>
                        <a:t>ue_related_info_filter</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en-US" altLang="zh-CN" sz="1400" dirty="0" err="1">
                          <a:latin typeface="微软雅黑" panose="020B0503020204020204" pitchFamily="34" charset="-122"/>
                          <a:ea typeface="微软雅黑" panose="020B0503020204020204" pitchFamily="34" charset="-122"/>
                        </a:rPr>
                        <a:t>ue</a:t>
                      </a:r>
                      <a:r>
                        <a:rPr lang="zh-CN" altLang="en-US" sz="1400" dirty="0">
                          <a:latin typeface="微软雅黑" panose="020B0503020204020204" pitchFamily="34" charset="-122"/>
                          <a:ea typeface="微软雅黑" panose="020B0503020204020204" pitchFamily="34" charset="-122"/>
                        </a:rPr>
                        <a:t>相关信息过滤</a:t>
                      </a:r>
                      <a:r>
                        <a:rPr lang="en-US" altLang="zh-CN" sz="1400" dirty="0">
                          <a:latin typeface="微软雅黑" panose="020B0503020204020204" pitchFamily="34" charset="-122"/>
                          <a:ea typeface="微软雅黑" panose="020B0503020204020204" pitchFamily="34" charset="-122"/>
                        </a:rPr>
                        <a:t>:</a:t>
                      </a:r>
                    </a:p>
                    <a:p>
                      <a:pPr algn="l"/>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游戏行业的曝光比例控制</a:t>
                      </a:r>
                      <a:r>
                        <a:rPr lang="en-US" altLang="zh-CN" sz="1400" dirty="0">
                          <a:latin typeface="微软雅黑" panose="020B0503020204020204" pitchFamily="34" charset="-122"/>
                          <a:ea typeface="微软雅黑" panose="020B0503020204020204" pitchFamily="34" charset="-122"/>
                        </a:rPr>
                        <a:t>; </a:t>
                      </a:r>
                    </a:p>
                    <a:p>
                      <a:pPr algn="l"/>
                      <a:r>
                        <a:rPr lang="en-US" altLang="zh-CN" sz="1400" dirty="0">
                          <a:latin typeface="微软雅黑" panose="020B0503020204020204" pitchFamily="34" charset="-122"/>
                          <a:ea typeface="微软雅黑" panose="020B0503020204020204" pitchFamily="34" charset="-122"/>
                        </a:rPr>
                        <a:t>2. dislike</a:t>
                      </a:r>
                      <a:r>
                        <a:rPr lang="zh-CN" altLang="en-US" sz="1400" dirty="0">
                          <a:latin typeface="微软雅黑" panose="020B0503020204020204" pitchFamily="34" charset="-122"/>
                          <a:ea typeface="微软雅黑" panose="020B0503020204020204" pitchFamily="34" charset="-122"/>
                        </a:rPr>
                        <a:t>用户，行业曝光比例控制；</a:t>
                      </a:r>
                      <a:endParaRPr lang="en-US" altLang="zh-CN"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高级用户敏感行业过滤</a:t>
                      </a:r>
                    </a:p>
                  </a:txBody>
                  <a:tcPr anchor="ctr"/>
                </a:tc>
                <a:extLst>
                  <a:ext uri="{0D108BD9-81ED-4DB2-BD59-A6C34878D82A}">
                    <a16:rowId xmlns:a16="http://schemas.microsoft.com/office/drawing/2014/main" val="3876618068"/>
                  </a:ext>
                </a:extLst>
              </a:tr>
              <a:tr h="370840">
                <a:tc>
                  <a:txBody>
                    <a:bodyPr/>
                    <a:lstStyle/>
                    <a:p>
                      <a:pPr algn="ctr"/>
                      <a:r>
                        <a:rPr lang="en-US" altLang="zh-CN" sz="1400" dirty="0" err="1">
                          <a:latin typeface="微软雅黑" panose="020B0503020204020204" pitchFamily="34" charset="-122"/>
                          <a:ea typeface="微软雅黑" panose="020B0503020204020204" pitchFamily="34" charset="-122"/>
                        </a:rPr>
                        <a:t>sort_and_truncate_front</a:t>
                      </a: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l"/>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对下游返回的广告排序，后面的策略插件不用再次排序，后面的去重插件避免去掉预估</a:t>
                      </a:r>
                      <a:r>
                        <a:rPr lang="en-US" altLang="zh-CN" sz="1400" dirty="0" err="1">
                          <a:latin typeface="微软雅黑" panose="020B0503020204020204" pitchFamily="34" charset="-122"/>
                          <a:ea typeface="微软雅黑" panose="020B0503020204020204" pitchFamily="34" charset="-122"/>
                        </a:rPr>
                        <a:t>cpm</a:t>
                      </a:r>
                      <a:r>
                        <a:rPr lang="zh-CN" altLang="en-US" sz="1400" dirty="0">
                          <a:latin typeface="微软雅黑" panose="020B0503020204020204" pitchFamily="34" charset="-122"/>
                          <a:ea typeface="微软雅黑" panose="020B0503020204020204" pitchFamily="34" charset="-122"/>
                        </a:rPr>
                        <a:t>高的广告。</a:t>
                      </a:r>
                    </a:p>
                    <a:p>
                      <a:pPr algn="l"/>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对</a:t>
                      </a:r>
                      <a:r>
                        <a:rPr lang="en-US" altLang="zh-CN" sz="1400" dirty="0" err="1">
                          <a:latin typeface="微软雅黑" panose="020B0503020204020204" pitchFamily="34" charset="-122"/>
                          <a:ea typeface="微软雅黑" panose="020B0503020204020204" pitchFamily="34" charset="-122"/>
                        </a:rPr>
                        <a:t>match_type</a:t>
                      </a:r>
                      <a:r>
                        <a:rPr lang="zh-CN" altLang="en-US" sz="1400" dirty="0">
                          <a:latin typeface="微软雅黑" panose="020B0503020204020204" pitchFamily="34" charset="-122"/>
                          <a:ea typeface="微软雅黑" panose="020B0503020204020204" pitchFamily="34" charset="-122"/>
                        </a:rPr>
                        <a:t>做截断，降低系统压力。</a:t>
                      </a:r>
                    </a:p>
                    <a:p>
                      <a:pPr algn="l"/>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扶持高优广告到广告队列头部，后面的去重插件避免去掉高优广告。</a:t>
                      </a:r>
                    </a:p>
                  </a:txBody>
                  <a:tcPr anchor="ctr"/>
                </a:tc>
                <a:extLst>
                  <a:ext uri="{0D108BD9-81ED-4DB2-BD59-A6C34878D82A}">
                    <a16:rowId xmlns:a16="http://schemas.microsoft.com/office/drawing/2014/main" val="579001055"/>
                  </a:ext>
                </a:extLst>
              </a:tr>
            </a:tbl>
          </a:graphicData>
        </a:graphic>
      </p:graphicFrame>
    </p:spTree>
    <p:extLst>
      <p:ext uri="{BB962C8B-B14F-4D97-AF65-F5344CB8AC3E}">
        <p14:creationId xmlns:p14="http://schemas.microsoft.com/office/powerpoint/2010/main" val="155426188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51407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4</a:t>
            </a:r>
            <a:r>
              <a:rPr dirty="0"/>
              <a:t> </a:t>
            </a:r>
            <a:r>
              <a:rPr lang="en-US" altLang="zh-CN" dirty="0" err="1"/>
              <a:t>Feedproxy-do_process</a:t>
            </a:r>
            <a:r>
              <a:rPr lang="zh-CN" altLang="en-US" dirty="0"/>
              <a:t>逻辑模块</a:t>
            </a:r>
            <a:endParaRPr lang="en-US" altLang="zh-CN" dirty="0"/>
          </a:p>
        </p:txBody>
      </p:sp>
      <p:sp>
        <p:nvSpPr>
          <p:cNvPr id="2" name="矩形 1">
            <a:extLst>
              <a:ext uri="{FF2B5EF4-FFF2-40B4-BE49-F238E27FC236}">
                <a16:creationId xmlns:a16="http://schemas.microsoft.com/office/drawing/2014/main" id="{423BC529-8E74-4DDC-8DC2-AB7E32B3623B}"/>
              </a:ext>
            </a:extLst>
          </p:cNvPr>
          <p:cNvSpPr/>
          <p:nvPr/>
        </p:nvSpPr>
        <p:spPr>
          <a:xfrm>
            <a:off x="528382" y="900653"/>
            <a:ext cx="8550875" cy="3696012"/>
          </a:xfrm>
          <a:prstGeom prst="rect">
            <a:avLst/>
          </a:prstGeom>
        </p:spPr>
        <p:txBody>
          <a:bodyPr wrap="square">
            <a:spAutoFit/>
          </a:bodyPr>
          <a:lstStyle/>
          <a:p>
            <a:pPr>
              <a:lnSpc>
                <a:spcPct val="150000"/>
              </a:lnSpc>
            </a:pPr>
            <a:r>
              <a:rPr lang="zh-CN" altLang="en-US" dirty="0">
                <a:solidFill>
                  <a:schemeClr val="accent1">
                    <a:lumMod val="75000"/>
                  </a:schemeClr>
                </a:solidFill>
                <a:latin typeface="微软雅黑" panose="020B0503020204020204" pitchFamily="34" charset="-122"/>
                <a:ea typeface="微软雅黑" panose="020B0503020204020204" pitchFamily="34" charset="-122"/>
              </a:rPr>
              <a:t>打包返回结果（</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pack_response</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dirty="0"/>
              <a:t>1. </a:t>
            </a:r>
            <a:r>
              <a:rPr lang="en-US" altLang="zh-CN" dirty="0" err="1"/>
              <a:t>pack_response_user_data</a:t>
            </a:r>
            <a:r>
              <a:rPr lang="en-US" altLang="zh-CN" dirty="0"/>
              <a:t>()</a:t>
            </a:r>
            <a:br>
              <a:rPr lang="en-US" altLang="zh-CN" dirty="0"/>
            </a:br>
            <a:r>
              <a:rPr lang="en-US" altLang="zh-CN" dirty="0"/>
              <a:t>	</a:t>
            </a:r>
            <a:r>
              <a:rPr lang="zh-CN" altLang="en-US" dirty="0"/>
              <a:t>用户数据打包退出</a:t>
            </a:r>
          </a:p>
          <a:p>
            <a:pPr>
              <a:lnSpc>
                <a:spcPct val="150000"/>
              </a:lnSpc>
            </a:pPr>
            <a:r>
              <a:rPr lang="en-US" altLang="zh-CN" dirty="0"/>
              <a:t>2. </a:t>
            </a:r>
            <a:r>
              <a:rPr lang="en-US" altLang="zh-CN" dirty="0" err="1"/>
              <a:t>pack_response_message</a:t>
            </a:r>
            <a:r>
              <a:rPr lang="en-US" altLang="zh-CN" dirty="0"/>
              <a:t>()</a:t>
            </a:r>
            <a:br>
              <a:rPr lang="en-US" altLang="zh-CN" dirty="0"/>
            </a:br>
            <a:r>
              <a:rPr lang="en-US" altLang="zh-CN" dirty="0"/>
              <a:t>	</a:t>
            </a:r>
            <a:r>
              <a:rPr lang="en-US" altLang="zh-CN" dirty="0" err="1"/>
              <a:t>pack_one_res</a:t>
            </a:r>
            <a:br>
              <a:rPr lang="en-US" altLang="zh-CN" dirty="0"/>
            </a:br>
            <a:r>
              <a:rPr lang="en-US" altLang="zh-CN" dirty="0"/>
              <a:t>	</a:t>
            </a:r>
            <a:r>
              <a:rPr lang="en-US" altLang="zh-CN" dirty="0" err="1"/>
              <a:t>pack_share_info</a:t>
            </a:r>
            <a:br>
              <a:rPr lang="en-US" altLang="zh-CN" dirty="0"/>
            </a:br>
            <a:r>
              <a:rPr lang="en-US" altLang="zh-CN" dirty="0"/>
              <a:t>	</a:t>
            </a:r>
            <a:r>
              <a:rPr lang="en-US" altLang="zh-CN" dirty="0" err="1"/>
              <a:t>pack_shitu_info</a:t>
            </a:r>
            <a:endParaRPr lang="en-US" altLang="zh-CN" dirty="0"/>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36471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文本框 14"/>
          <p:cNvSpPr txBox="1"/>
          <p:nvPr/>
        </p:nvSpPr>
        <p:spPr>
          <a:xfrm>
            <a:off x="528382" y="626309"/>
            <a:ext cx="4896234" cy="38236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400" spc="30">
                <a:solidFill>
                  <a:srgbClr val="A6A6A6"/>
                </a:solidFill>
                <a:latin typeface="微软雅黑"/>
                <a:ea typeface="微软雅黑"/>
                <a:cs typeface="微软雅黑"/>
                <a:sym typeface="微软雅黑"/>
              </a:defRPr>
            </a:lvl1pPr>
          </a:lstStyle>
          <a:p>
            <a:pPr>
              <a:lnSpc>
                <a:spcPct val="150000"/>
              </a:lnSpc>
            </a:pPr>
            <a:r>
              <a:rPr lang="en-US" dirty="0">
                <a:solidFill>
                  <a:schemeClr val="tx1"/>
                </a:solidFill>
              </a:rPr>
              <a:t>remix_main()</a:t>
            </a:r>
            <a:r>
              <a:rPr lang="zh-CN" altLang="en-US" dirty="0">
                <a:solidFill>
                  <a:schemeClr val="tx1"/>
                </a:solidFill>
              </a:rPr>
              <a:t>为</a:t>
            </a:r>
            <a:r>
              <a:rPr lang="en-US" altLang="zh-CN" dirty="0">
                <a:solidFill>
                  <a:schemeClr val="tx1"/>
                </a:solidFill>
              </a:rPr>
              <a:t>remix</a:t>
            </a:r>
            <a:r>
              <a:rPr lang="zh-CN" altLang="en-US" dirty="0">
                <a:solidFill>
                  <a:schemeClr val="tx1"/>
                </a:solidFill>
              </a:rPr>
              <a:t>框架入口：</a:t>
            </a:r>
            <a:endParaRPr lang="en-US" dirty="0">
              <a:solidFill>
                <a:schemeClr val="tx1"/>
              </a:solidFill>
            </a:endParaRPr>
          </a:p>
          <a:p>
            <a:pPr>
              <a:lnSpc>
                <a:spcPct val="150000"/>
              </a:lnSpc>
            </a:pPr>
            <a:r>
              <a:rPr lang="en-US" sz="2000" dirty="0">
                <a:solidFill>
                  <a:schemeClr val="tx1"/>
                </a:solidFill>
              </a:rPr>
              <a:t>remix_init() </a:t>
            </a:r>
          </a:p>
          <a:p>
            <a:pPr>
              <a:lnSpc>
                <a:spcPct val="150000"/>
              </a:lnSpc>
            </a:pPr>
            <a:endParaRPr lang="en-US" altLang="zh-CN" sz="2000" dirty="0">
              <a:solidFill>
                <a:schemeClr val="tx1"/>
              </a:solidFill>
            </a:endParaRPr>
          </a:p>
          <a:p>
            <a:pPr>
              <a:lnSpc>
                <a:spcPct val="150000"/>
              </a:lnSpc>
            </a:pPr>
            <a:r>
              <a:rPr lang="en-US" sz="2000" dirty="0">
                <a:solidFill>
                  <a:schemeClr val="tx1"/>
                </a:solidFill>
              </a:rPr>
              <a:t>remix_start()</a:t>
            </a:r>
          </a:p>
          <a:p>
            <a:pPr>
              <a:lnSpc>
                <a:spcPct val="150000"/>
              </a:lnSpc>
            </a:pPr>
            <a:endParaRPr lang="en-US" altLang="zh-CN" sz="2000" dirty="0">
              <a:solidFill>
                <a:schemeClr val="tx1"/>
              </a:solidFill>
            </a:endParaRPr>
          </a:p>
          <a:p>
            <a:pPr>
              <a:lnSpc>
                <a:spcPct val="150000"/>
              </a:lnSpc>
            </a:pPr>
            <a:r>
              <a:rPr lang="en-US" sz="2000" dirty="0">
                <a:solidFill>
                  <a:schemeClr val="tx1"/>
                </a:solidFill>
              </a:rPr>
              <a:t>remix_stop()</a:t>
            </a:r>
          </a:p>
          <a:p>
            <a:pPr>
              <a:lnSpc>
                <a:spcPct val="150000"/>
              </a:lnSpc>
            </a:pPr>
            <a:endParaRPr lang="en-US" sz="2000" dirty="0">
              <a:solidFill>
                <a:schemeClr val="tx1"/>
              </a:solidFill>
            </a:endParaRPr>
          </a:p>
          <a:p>
            <a:pPr>
              <a:lnSpc>
                <a:spcPct val="150000"/>
              </a:lnSpc>
            </a:pPr>
            <a:r>
              <a:rPr lang="en-US" sz="2000" dirty="0">
                <a:solidFill>
                  <a:schemeClr val="tx1"/>
                </a:solidFill>
              </a:rPr>
              <a:t>remix_ununit()</a:t>
            </a:r>
          </a:p>
        </p:txBody>
      </p:sp>
      <p:sp>
        <p:nvSpPr>
          <p:cNvPr id="116" name="TextBox 4"/>
          <p:cNvSpPr txBox="1"/>
          <p:nvPr/>
        </p:nvSpPr>
        <p:spPr>
          <a:xfrm>
            <a:off x="528382" y="179268"/>
            <a:ext cx="439249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2</a:t>
            </a:r>
            <a:r>
              <a:rPr dirty="0"/>
              <a:t> </a:t>
            </a:r>
            <a:r>
              <a:rPr lang="en-US" altLang="zh-CN" dirty="0"/>
              <a:t>remix</a:t>
            </a:r>
            <a:r>
              <a:rPr lang="zh-CN" altLang="en-US" dirty="0"/>
              <a:t>框架</a:t>
            </a:r>
            <a:r>
              <a:rPr lang="en-US" altLang="zh-CN" dirty="0"/>
              <a:t>-remix_main()</a:t>
            </a:r>
          </a:p>
        </p:txBody>
      </p:sp>
      <p:sp>
        <p:nvSpPr>
          <p:cNvPr id="2" name="箭头: 下 1">
            <a:extLst>
              <a:ext uri="{FF2B5EF4-FFF2-40B4-BE49-F238E27FC236}">
                <a16:creationId xmlns:a16="http://schemas.microsoft.com/office/drawing/2014/main" id="{5E6151E1-84D1-452E-A45E-9D381CEE9697}"/>
              </a:ext>
            </a:extLst>
          </p:cNvPr>
          <p:cNvSpPr/>
          <p:nvPr/>
        </p:nvSpPr>
        <p:spPr>
          <a:xfrm>
            <a:off x="1186245" y="1745962"/>
            <a:ext cx="234779" cy="40011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5" name="箭头: 下 4">
            <a:extLst>
              <a:ext uri="{FF2B5EF4-FFF2-40B4-BE49-F238E27FC236}">
                <a16:creationId xmlns:a16="http://schemas.microsoft.com/office/drawing/2014/main" id="{DCCC9C3C-F982-4B3D-99BB-3A50CFF0AA86}"/>
              </a:ext>
            </a:extLst>
          </p:cNvPr>
          <p:cNvSpPr/>
          <p:nvPr/>
        </p:nvSpPr>
        <p:spPr>
          <a:xfrm>
            <a:off x="1186245" y="2682293"/>
            <a:ext cx="234779" cy="40011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箭头: 下 5">
            <a:extLst>
              <a:ext uri="{FF2B5EF4-FFF2-40B4-BE49-F238E27FC236}">
                <a16:creationId xmlns:a16="http://schemas.microsoft.com/office/drawing/2014/main" id="{B0F6E126-D991-4156-8280-02478E910DB2}"/>
              </a:ext>
            </a:extLst>
          </p:cNvPr>
          <p:cNvSpPr/>
          <p:nvPr/>
        </p:nvSpPr>
        <p:spPr>
          <a:xfrm>
            <a:off x="1186245" y="3618625"/>
            <a:ext cx="234779" cy="40011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文本框 7">
            <a:extLst>
              <a:ext uri="{FF2B5EF4-FFF2-40B4-BE49-F238E27FC236}">
                <a16:creationId xmlns:a16="http://schemas.microsoft.com/office/drawing/2014/main" id="{6AE62E73-1832-4412-93BA-E37E572925EA}"/>
              </a:ext>
            </a:extLst>
          </p:cNvPr>
          <p:cNvSpPr txBox="1"/>
          <p:nvPr/>
        </p:nvSpPr>
        <p:spPr>
          <a:xfrm>
            <a:off x="2570205" y="1275575"/>
            <a:ext cx="6660292" cy="34470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配置解析文件，初始化。</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lang="en-US" altLang="zh-CN" sz="2000" dirty="0">
              <a:latin typeface="微软雅黑" panose="020B0503020204020204" pitchFamily="34" charset="-122"/>
              <a:ea typeface="微软雅黑" panose="020B0503020204020204" pitchFamily="34" charset="-122"/>
            </a:endParaRPr>
          </a:p>
          <a:p>
            <a:pPr marL="0" marR="0" indent="0" algn="l" defTabSz="457200" rtl="0" fontAlgn="auto" latinLnBrk="0" hangingPunct="0">
              <a:lnSpc>
                <a:spcPct val="100000"/>
              </a:lnSpc>
              <a:spcBef>
                <a:spcPts val="0"/>
              </a:spcBef>
              <a:spcAft>
                <a:spcPts val="0"/>
              </a:spcAft>
              <a:buClrTx/>
              <a:buSzTx/>
              <a:buFontTx/>
              <a:buNone/>
              <a:tabLst/>
            </a:pP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r>
              <a:rPr lang="zh-CN" altLang="en-US" sz="2000" dirty="0">
                <a:latin typeface="微软雅黑" panose="020B0503020204020204" pitchFamily="34" charset="-122"/>
                <a:ea typeface="微软雅黑" panose="020B0503020204020204" pitchFamily="34" charset="-122"/>
              </a:rPr>
              <a:t>启动</a:t>
            </a:r>
            <a:r>
              <a:rPr lang="en-US" altLang="zh-CN" sz="2000" dirty="0">
                <a:latin typeface="微软雅黑" panose="020B0503020204020204" pitchFamily="34" charset="-122"/>
                <a:ea typeface="微软雅黑" panose="020B0503020204020204" pitchFamily="34" charset="-122"/>
              </a:rPr>
              <a:t>UbMonitor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SfMonitor</a:t>
            </a:r>
            <a:r>
              <a:rPr lang="zh-CN" altLang="en-US" sz="2000"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Reloader</a:t>
            </a:r>
            <a:r>
              <a:rPr lang="zh-CN" altLang="en-US" sz="2000"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Searcher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r>
              <a:rPr lang="zh-CN" altLang="en-US" sz="2000" dirty="0">
                <a:latin typeface="微软雅黑" panose="020B0503020204020204" pitchFamily="34" charset="-122"/>
                <a:ea typeface="微软雅黑" panose="020B0503020204020204" pitchFamily="34" charset="-122"/>
              </a:rPr>
              <a:t>收到结束信号后停止。</a:t>
            </a:r>
            <a:endParaRPr lang="en-US" altLang="zh-CN" sz="2000" dirty="0">
              <a:latin typeface="微软雅黑" panose="020B0503020204020204" pitchFamily="34" charset="-122"/>
              <a:ea typeface="微软雅黑" panose="020B0503020204020204" pitchFamily="34" charset="-122"/>
            </a:endParaRPr>
          </a:p>
          <a:p>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endParaRPr lang="en-US" altLang="zh-CN" sz="2000" dirty="0">
              <a:latin typeface="微软雅黑" panose="020B0503020204020204" pitchFamily="34" charset="-122"/>
              <a:ea typeface="微软雅黑" panose="020B0503020204020204" pitchFamily="34" charset="-122"/>
            </a:endParaRPr>
          </a:p>
          <a:p>
            <a:r>
              <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rPr>
              <a:t>系统环境资源回收。</a:t>
            </a:r>
            <a:endParaRPr kumimoji="0" lang="en-US" altLang="zh-CN"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Calibri"/>
            </a:endParaRPr>
          </a:p>
        </p:txBody>
      </p:sp>
    </p:spTree>
    <p:extLst>
      <p:ext uri="{BB962C8B-B14F-4D97-AF65-F5344CB8AC3E}">
        <p14:creationId xmlns:p14="http://schemas.microsoft.com/office/powerpoint/2010/main" val="4749149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文本框 14"/>
          <p:cNvSpPr txBox="1"/>
          <p:nvPr/>
        </p:nvSpPr>
        <p:spPr>
          <a:xfrm>
            <a:off x="528382" y="663380"/>
            <a:ext cx="4896234" cy="499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400" spc="30">
                <a:solidFill>
                  <a:srgbClr val="A6A6A6"/>
                </a:solidFill>
                <a:latin typeface="微软雅黑"/>
                <a:ea typeface="微软雅黑"/>
                <a:cs typeface="微软雅黑"/>
                <a:sym typeface="微软雅黑"/>
              </a:defRPr>
            </a:lvl1pPr>
          </a:lstStyle>
          <a:p>
            <a:pPr>
              <a:lnSpc>
                <a:spcPct val="150000"/>
              </a:lnSpc>
            </a:pPr>
            <a:r>
              <a:rPr lang="en-US" sz="2000" dirty="0" err="1">
                <a:solidFill>
                  <a:schemeClr val="tx1"/>
                </a:solidFill>
              </a:rPr>
              <a:t>Remix</a:t>
            </a:r>
            <a:r>
              <a:rPr lang="en-US" altLang="zh-CN" sz="2000" dirty="0" err="1">
                <a:solidFill>
                  <a:schemeClr val="tx1"/>
                </a:solidFill>
              </a:rPr>
              <a:t>R</a:t>
            </a:r>
            <a:r>
              <a:rPr lang="en-US" sz="2000" dirty="0" err="1">
                <a:solidFill>
                  <a:schemeClr val="tx1"/>
                </a:solidFill>
              </a:rPr>
              <a:t>eloader</a:t>
            </a:r>
            <a:endParaRPr lang="en-US" sz="2000" dirty="0">
              <a:solidFill>
                <a:schemeClr val="tx1"/>
              </a:solidFill>
            </a:endParaRPr>
          </a:p>
        </p:txBody>
      </p:sp>
      <p:sp>
        <p:nvSpPr>
          <p:cNvPr id="116" name="TextBox 4"/>
          <p:cNvSpPr txBox="1"/>
          <p:nvPr/>
        </p:nvSpPr>
        <p:spPr>
          <a:xfrm>
            <a:off x="528382" y="179268"/>
            <a:ext cx="498273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2</a:t>
            </a:r>
            <a:r>
              <a:rPr dirty="0"/>
              <a:t> </a:t>
            </a:r>
            <a:r>
              <a:rPr lang="en-US" altLang="zh-CN" dirty="0"/>
              <a:t>remix</a:t>
            </a:r>
            <a:r>
              <a:rPr lang="zh-CN" altLang="en-US" dirty="0"/>
              <a:t>框架</a:t>
            </a:r>
            <a:r>
              <a:rPr lang="en-US" altLang="zh-CN" dirty="0"/>
              <a:t>-</a:t>
            </a:r>
            <a:r>
              <a:rPr lang="en-US" altLang="zh-CN" dirty="0" err="1"/>
              <a:t>RemixReloader</a:t>
            </a:r>
            <a:endParaRPr lang="en-US" altLang="zh-CN" dirty="0"/>
          </a:p>
          <a:p>
            <a:pPr>
              <a:defRPr sz="2000" b="1" spc="300">
                <a:solidFill>
                  <a:srgbClr val="2A77E1"/>
                </a:solidFill>
                <a:latin typeface="微软雅黑"/>
                <a:ea typeface="微软雅黑"/>
                <a:cs typeface="微软雅黑"/>
                <a:sym typeface="微软雅黑"/>
              </a:defRPr>
            </a:pPr>
            <a:endParaRPr lang="en-US" altLang="zh-CN" dirty="0"/>
          </a:p>
        </p:txBody>
      </p:sp>
      <p:sp>
        <p:nvSpPr>
          <p:cNvPr id="3" name="文本框 2">
            <a:extLst>
              <a:ext uri="{FF2B5EF4-FFF2-40B4-BE49-F238E27FC236}">
                <a16:creationId xmlns:a16="http://schemas.microsoft.com/office/drawing/2014/main" id="{AB1A1AA8-618B-450F-BDAA-2CF4D988F39D}"/>
              </a:ext>
            </a:extLst>
          </p:cNvPr>
          <p:cNvSpPr txBox="1"/>
          <p:nvPr/>
        </p:nvSpPr>
        <p:spPr>
          <a:xfrm>
            <a:off x="528382" y="1553513"/>
            <a:ext cx="845498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n-lt"/>
                <a:ea typeface="+mn-ea"/>
                <a:cs typeface="+mn-cs"/>
                <a:sym typeface="Calibri"/>
              </a:rPr>
              <a:t>在</a:t>
            </a:r>
            <a:r>
              <a:rPr kumimoji="0" lang="en-US" altLang="zh-CN" sz="1800" b="0" i="0" u="none" strike="noStrike" cap="none" spc="0" normalizeH="0" baseline="0" dirty="0">
                <a:ln>
                  <a:noFill/>
                </a:ln>
                <a:solidFill>
                  <a:srgbClr val="000000"/>
                </a:solidFill>
                <a:effectLst/>
                <a:uFillTx/>
                <a:latin typeface="+mn-lt"/>
                <a:ea typeface="+mn-ea"/>
                <a:cs typeface="+mn-cs"/>
                <a:sym typeface="Calibri"/>
              </a:rPr>
              <a:t>start</a:t>
            </a:r>
            <a:r>
              <a:rPr kumimoji="0" lang="zh-CN" altLang="en-US" sz="1800" b="0" i="0" u="none" strike="noStrike" cap="none" spc="0" normalizeH="0" baseline="0" dirty="0">
                <a:ln>
                  <a:noFill/>
                </a:ln>
                <a:solidFill>
                  <a:srgbClr val="000000"/>
                </a:solidFill>
                <a:effectLst/>
                <a:uFillTx/>
                <a:latin typeface="+mn-lt"/>
                <a:ea typeface="+mn-ea"/>
                <a:cs typeface="+mn-cs"/>
                <a:sym typeface="Calibri"/>
              </a:rPr>
              <a:t>函数中开启一个线程，执行</a:t>
            </a:r>
            <a:r>
              <a:rPr kumimoji="0" lang="en-US" altLang="zh-CN" sz="1800" b="0" i="0" u="none" strike="noStrike" cap="none" spc="0" normalizeH="0" baseline="0" dirty="0">
                <a:ln>
                  <a:noFill/>
                </a:ln>
                <a:solidFill>
                  <a:srgbClr val="000000"/>
                </a:solidFill>
                <a:effectLst/>
                <a:uFillTx/>
                <a:latin typeface="+mn-lt"/>
                <a:ea typeface="+mn-ea"/>
                <a:cs typeface="+mn-cs"/>
                <a:sym typeface="Calibri"/>
              </a:rPr>
              <a:t>while</a:t>
            </a:r>
            <a:r>
              <a:rPr kumimoji="0" lang="zh-CN" altLang="en-US" sz="1800" b="0" i="0" u="none" strike="noStrike" cap="none" spc="0" normalizeH="0" baseline="0" dirty="0">
                <a:ln>
                  <a:noFill/>
                </a:ln>
                <a:solidFill>
                  <a:srgbClr val="000000"/>
                </a:solidFill>
                <a:effectLst/>
                <a:uFillTx/>
                <a:latin typeface="+mn-lt"/>
                <a:ea typeface="+mn-ea"/>
                <a:cs typeface="+mn-cs"/>
                <a:sym typeface="Calibri"/>
              </a:rPr>
              <a:t>循环。</a:t>
            </a: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n-lt"/>
                <a:ea typeface="+mn-ea"/>
                <a:cs typeface="+mn-cs"/>
                <a:sym typeface="Calibri"/>
              </a:rPr>
              <a:t>每隔一定的时间间隔读取配置文件内容。</a:t>
            </a: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lang="en-US" altLang="zh-CN" dirty="0"/>
          </a:p>
          <a:p>
            <a:r>
              <a:rPr lang="fr-FR" altLang="zh-CN" dirty="0" err="1"/>
              <a:t>Environment</a:t>
            </a:r>
            <a:r>
              <a:rPr lang="fr-FR" altLang="zh-CN" dirty="0"/>
              <a:t> *</a:t>
            </a:r>
            <a:r>
              <a:rPr lang="fr-FR" altLang="zh-CN" dirty="0" err="1"/>
              <a:t>env</a:t>
            </a:r>
            <a:r>
              <a:rPr lang="fr-FR" altLang="zh-CN" dirty="0"/>
              <a:t> = </a:t>
            </a:r>
            <a:r>
              <a:rPr lang="fr-FR" altLang="zh-CN" dirty="0" err="1"/>
              <a:t>Environment</a:t>
            </a:r>
            <a:r>
              <a:rPr lang="fr-FR" altLang="zh-CN" dirty="0"/>
              <a:t>::</a:t>
            </a:r>
            <a:r>
              <a:rPr lang="fr-FR" altLang="zh-CN" dirty="0" err="1"/>
              <a:t>get_instance</a:t>
            </a:r>
            <a:r>
              <a:rPr lang="fr-FR" altLang="zh-CN" dirty="0"/>
              <a:t>(); </a:t>
            </a:r>
            <a:r>
              <a:rPr lang="zh-CN" altLang="en-US" dirty="0"/>
              <a:t>获取</a:t>
            </a:r>
            <a:r>
              <a:rPr lang="en-US" altLang="zh-CN" dirty="0"/>
              <a:t>Environment</a:t>
            </a:r>
            <a:r>
              <a:rPr lang="zh-CN" altLang="en-US" dirty="0"/>
              <a:t>单例对象</a:t>
            </a:r>
            <a:endParaRPr lang="en-US" altLang="zh-CN" dirty="0"/>
          </a:p>
          <a:p>
            <a:br>
              <a:rPr lang="en-US" altLang="zh-CN" dirty="0"/>
            </a:br>
            <a:r>
              <a:rPr lang="en-US" altLang="zh-CN" dirty="0"/>
              <a:t>int ret = env-&gt;_</a:t>
            </a:r>
            <a:r>
              <a:rPr lang="en-US" altLang="zh-CN" dirty="0" err="1"/>
              <a:t>module_mgr</a:t>
            </a:r>
            <a:r>
              <a:rPr lang="en-US" altLang="zh-CN" dirty="0"/>
              <a:t>-&gt;</a:t>
            </a:r>
            <a:r>
              <a:rPr lang="en-US" altLang="zh-CN" dirty="0" err="1"/>
              <a:t>reload_module_proc_data</a:t>
            </a:r>
            <a:r>
              <a:rPr lang="en-US" altLang="zh-CN" dirty="0"/>
              <a:t>(); module</a:t>
            </a:r>
            <a:r>
              <a:rPr lang="zh-CN" altLang="en-US" dirty="0"/>
              <a:t>进程数据的重新加载</a:t>
            </a:r>
            <a:br>
              <a:rPr lang="en-US" altLang="zh-CN" dirty="0"/>
            </a:br>
            <a:br>
              <a:rPr lang="zh-CN" altLang="en-US" dirty="0"/>
            </a:br>
            <a:r>
              <a:rPr lang="en-US" altLang="zh-CN" dirty="0"/>
              <a:t>ret = env-&gt;_</a:t>
            </a:r>
            <a:r>
              <a:rPr lang="en-US" altLang="zh-CN" dirty="0" err="1"/>
              <a:t>module_mgr</a:t>
            </a:r>
            <a:r>
              <a:rPr lang="en-US" altLang="zh-CN" dirty="0"/>
              <a:t>-&gt;</a:t>
            </a:r>
            <a:r>
              <a:rPr lang="en-US" altLang="zh-CN" dirty="0" err="1"/>
              <a:t>reload_modules</a:t>
            </a:r>
            <a:r>
              <a:rPr lang="en-US" altLang="zh-CN" dirty="0"/>
              <a:t>(env); module</a:t>
            </a:r>
            <a:r>
              <a:rPr lang="zh-CN" altLang="en-US" dirty="0"/>
              <a:t>的重新加载</a:t>
            </a: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7590424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文本框 14"/>
          <p:cNvSpPr txBox="1"/>
          <p:nvPr/>
        </p:nvSpPr>
        <p:spPr>
          <a:xfrm>
            <a:off x="396819" y="864968"/>
            <a:ext cx="9048106" cy="3413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400" spc="30">
                <a:solidFill>
                  <a:srgbClr val="A6A6A6"/>
                </a:solidFill>
                <a:latin typeface="微软雅黑"/>
                <a:ea typeface="微软雅黑"/>
                <a:cs typeface="微软雅黑"/>
                <a:sym typeface="微软雅黑"/>
              </a:defRPr>
            </a:lvl1pPr>
          </a:lstStyle>
          <a:p>
            <a:pPr>
              <a:lnSpc>
                <a:spcPct val="150000"/>
              </a:lnSpc>
            </a:pPr>
            <a:r>
              <a:rPr lang="en-US" altLang="zh-CN" sz="2000" dirty="0" err="1">
                <a:solidFill>
                  <a:schemeClr val="tx1"/>
                </a:solidFill>
              </a:rPr>
              <a:t>RemixResearcher</a:t>
            </a:r>
            <a:r>
              <a:rPr lang="en-US" altLang="zh-CN" sz="2000" dirty="0">
                <a:solidFill>
                  <a:schemeClr val="tx1"/>
                </a:solidFill>
              </a:rPr>
              <a:t>   </a:t>
            </a:r>
            <a:r>
              <a:rPr lang="zh-CN" altLang="en-US" sz="2000" dirty="0">
                <a:solidFill>
                  <a:schemeClr val="tx1"/>
                </a:solidFill>
              </a:rPr>
              <a:t>检索服务框架，核心功能实现。</a:t>
            </a:r>
            <a:endParaRPr lang="en-US" altLang="zh-CN" sz="2000" dirty="0">
              <a:solidFill>
                <a:schemeClr val="tx1"/>
              </a:solidFill>
            </a:endParaRPr>
          </a:p>
          <a:p>
            <a:pPr>
              <a:lnSpc>
                <a:spcPct val="150000"/>
              </a:lnSpc>
            </a:pPr>
            <a:endParaRPr lang="en-US" altLang="zh-CN" sz="1800" dirty="0">
              <a:solidFill>
                <a:schemeClr val="tx1"/>
              </a:solidFill>
            </a:endParaRPr>
          </a:p>
          <a:p>
            <a:pPr>
              <a:lnSpc>
                <a:spcPct val="150000"/>
              </a:lnSpc>
            </a:pPr>
            <a:r>
              <a:rPr lang="en-US" altLang="zh-CN" sz="1800" dirty="0" err="1">
                <a:solidFill>
                  <a:schemeClr val="tx1"/>
                </a:solidFill>
              </a:rPr>
              <a:t>init</a:t>
            </a:r>
            <a:r>
              <a:rPr lang="en-US" altLang="zh-CN" sz="1800" dirty="0">
                <a:solidFill>
                  <a:schemeClr val="tx1"/>
                </a:solidFill>
              </a:rPr>
              <a:t>()</a:t>
            </a:r>
            <a:r>
              <a:rPr lang="zh-CN" altLang="en-US" sz="1800" dirty="0">
                <a:solidFill>
                  <a:schemeClr val="tx1"/>
                </a:solidFill>
              </a:rPr>
              <a:t>：读取配置文件，分配空间。</a:t>
            </a:r>
            <a:endParaRPr lang="en-US" altLang="zh-CN" sz="1800" dirty="0">
              <a:solidFill>
                <a:schemeClr val="tx1"/>
              </a:solidFill>
            </a:endParaRPr>
          </a:p>
          <a:p>
            <a:pPr>
              <a:lnSpc>
                <a:spcPct val="150000"/>
              </a:lnSpc>
            </a:pPr>
            <a:r>
              <a:rPr lang="en-US" altLang="zh-CN" sz="1800" dirty="0">
                <a:solidFill>
                  <a:schemeClr val="tx1"/>
                </a:solidFill>
              </a:rPr>
              <a:t>start()</a:t>
            </a:r>
            <a:r>
              <a:rPr lang="zh-CN" altLang="en-US" sz="1800" dirty="0">
                <a:solidFill>
                  <a:schemeClr val="tx1"/>
                </a:solidFill>
              </a:rPr>
              <a:t>：创建多线程执行检索程序，开始监听。</a:t>
            </a:r>
            <a:endParaRPr lang="en-US" altLang="zh-CN" sz="1800" dirty="0">
              <a:solidFill>
                <a:schemeClr val="tx1"/>
              </a:solidFill>
            </a:endParaRPr>
          </a:p>
          <a:p>
            <a:pPr>
              <a:lnSpc>
                <a:spcPct val="150000"/>
              </a:lnSpc>
            </a:pPr>
            <a:r>
              <a:rPr lang="en-US" altLang="zh-CN" sz="1800" dirty="0" err="1">
                <a:solidFill>
                  <a:schemeClr val="tx1"/>
                </a:solidFill>
              </a:rPr>
              <a:t>search_thread_foo</a:t>
            </a:r>
            <a:r>
              <a:rPr lang="en-US" altLang="zh-CN" sz="1800" dirty="0">
                <a:solidFill>
                  <a:schemeClr val="tx1"/>
                </a:solidFill>
              </a:rPr>
              <a:t>()</a:t>
            </a:r>
            <a:r>
              <a:rPr lang="zh-CN" altLang="en-US" sz="1800" dirty="0">
                <a:solidFill>
                  <a:schemeClr val="tx1"/>
                </a:solidFill>
              </a:rPr>
              <a:t>：检索程序。</a:t>
            </a:r>
            <a:endParaRPr lang="en-US" altLang="zh-CN" sz="1800" dirty="0">
              <a:solidFill>
                <a:schemeClr val="tx1"/>
              </a:solidFill>
            </a:endParaRPr>
          </a:p>
          <a:p>
            <a:pPr>
              <a:lnSpc>
                <a:spcPct val="150000"/>
              </a:lnSpc>
            </a:pPr>
            <a:r>
              <a:rPr lang="en-US" sz="1800" dirty="0">
                <a:solidFill>
                  <a:schemeClr val="tx1"/>
                </a:solidFill>
              </a:rPr>
              <a:t>	 </a:t>
            </a:r>
            <a:r>
              <a:rPr lang="en-US" altLang="zh-CN" sz="1800" dirty="0" err="1">
                <a:solidFill>
                  <a:schemeClr val="tx1"/>
                </a:solidFill>
              </a:rPr>
              <a:t>read_request</a:t>
            </a:r>
            <a:r>
              <a:rPr lang="en-US" altLang="zh-CN" sz="1800" dirty="0">
                <a:solidFill>
                  <a:schemeClr val="tx1"/>
                </a:solidFill>
              </a:rPr>
              <a:t>()</a:t>
            </a:r>
            <a:r>
              <a:rPr lang="zh-CN" altLang="en-US" sz="1800" dirty="0">
                <a:solidFill>
                  <a:schemeClr val="tx1"/>
                </a:solidFill>
              </a:rPr>
              <a:t>：从上游获取请求。</a:t>
            </a:r>
            <a:endParaRPr lang="en-US" sz="1800" dirty="0">
              <a:solidFill>
                <a:schemeClr val="tx1"/>
              </a:solidFill>
            </a:endParaRPr>
          </a:p>
          <a:p>
            <a:pPr>
              <a:lnSpc>
                <a:spcPct val="150000"/>
              </a:lnSpc>
            </a:pPr>
            <a:r>
              <a:rPr lang="en-US" sz="1800" dirty="0">
                <a:solidFill>
                  <a:schemeClr val="tx1"/>
                </a:solidFill>
              </a:rPr>
              <a:t>	ret = env-&gt;_</a:t>
            </a:r>
            <a:r>
              <a:rPr lang="en-US" sz="1800" dirty="0" err="1">
                <a:solidFill>
                  <a:schemeClr val="tx1"/>
                </a:solidFill>
              </a:rPr>
              <a:t>module_mgr</a:t>
            </a:r>
            <a:r>
              <a:rPr lang="en-US" sz="1800" dirty="0">
                <a:solidFill>
                  <a:schemeClr val="tx1"/>
                </a:solidFill>
              </a:rPr>
              <a:t>-&gt;</a:t>
            </a:r>
            <a:r>
              <a:rPr lang="en-US" sz="1800" b="1" dirty="0" err="1">
                <a:solidFill>
                  <a:srgbClr val="FF0000"/>
                </a:solidFill>
              </a:rPr>
              <a:t>run_all_phases</a:t>
            </a:r>
            <a:r>
              <a:rPr lang="en-US" sz="1800" dirty="0">
                <a:solidFill>
                  <a:schemeClr val="tx1"/>
                </a:solidFill>
              </a:rPr>
              <a:t>(env, </a:t>
            </a:r>
            <a:r>
              <a:rPr lang="en-US" sz="1800" dirty="0" err="1">
                <a:solidFill>
                  <a:schemeClr val="tx1"/>
                </a:solidFill>
              </a:rPr>
              <a:t>query_context</a:t>
            </a:r>
            <a:r>
              <a:rPr lang="en-US" sz="1800" dirty="0">
                <a:solidFill>
                  <a:schemeClr val="tx1"/>
                </a:solidFill>
              </a:rPr>
              <a:t>);</a:t>
            </a:r>
          </a:p>
          <a:p>
            <a:pPr>
              <a:lnSpc>
                <a:spcPct val="150000"/>
              </a:lnSpc>
            </a:pPr>
            <a:r>
              <a:rPr lang="en-US" altLang="zh-CN" sz="1800" dirty="0">
                <a:solidFill>
                  <a:schemeClr val="tx1"/>
                </a:solidFill>
              </a:rPr>
              <a:t>	</a:t>
            </a:r>
            <a:r>
              <a:rPr lang="en-US" altLang="zh-CN" sz="1800" dirty="0" err="1">
                <a:solidFill>
                  <a:schemeClr val="tx1"/>
                </a:solidFill>
              </a:rPr>
              <a:t>Send_responce</a:t>
            </a:r>
            <a:r>
              <a:rPr lang="en-US" altLang="zh-CN" sz="1800" dirty="0">
                <a:solidFill>
                  <a:schemeClr val="tx1"/>
                </a:solidFill>
              </a:rPr>
              <a:t>()</a:t>
            </a:r>
            <a:r>
              <a:rPr lang="zh-CN" altLang="en-US" sz="1800" dirty="0">
                <a:solidFill>
                  <a:schemeClr val="tx1"/>
                </a:solidFill>
              </a:rPr>
              <a:t>：返回结果。</a:t>
            </a:r>
            <a:endParaRPr lang="en-US" sz="1800" dirty="0">
              <a:solidFill>
                <a:schemeClr val="tx1"/>
              </a:solidFill>
            </a:endParaRPr>
          </a:p>
        </p:txBody>
      </p:sp>
      <p:sp>
        <p:nvSpPr>
          <p:cNvPr id="116" name="TextBox 4"/>
          <p:cNvSpPr txBox="1"/>
          <p:nvPr/>
        </p:nvSpPr>
        <p:spPr>
          <a:xfrm>
            <a:off x="528381" y="179268"/>
            <a:ext cx="5304007"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2</a:t>
            </a:r>
            <a:r>
              <a:rPr dirty="0"/>
              <a:t> </a:t>
            </a:r>
            <a:r>
              <a:rPr lang="en-US" altLang="zh-CN" dirty="0"/>
              <a:t>remix</a:t>
            </a:r>
            <a:r>
              <a:rPr lang="zh-CN" altLang="en-US" dirty="0"/>
              <a:t>框架</a:t>
            </a:r>
            <a:r>
              <a:rPr lang="en-US" altLang="zh-CN" dirty="0"/>
              <a:t>-</a:t>
            </a:r>
            <a:r>
              <a:rPr lang="en-US" altLang="zh-CN" dirty="0" err="1"/>
              <a:t>RemixResearcher</a:t>
            </a:r>
            <a:endParaRPr lang="en-US" altLang="zh-CN" dirty="0"/>
          </a:p>
        </p:txBody>
      </p:sp>
    </p:spTree>
    <p:extLst>
      <p:ext uri="{BB962C8B-B14F-4D97-AF65-F5344CB8AC3E}">
        <p14:creationId xmlns:p14="http://schemas.microsoft.com/office/powerpoint/2010/main" val="14355301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txBox="1"/>
          <p:nvPr/>
        </p:nvSpPr>
        <p:spPr>
          <a:xfrm>
            <a:off x="528382" y="179268"/>
            <a:ext cx="525458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b="1" spc="300">
                <a:solidFill>
                  <a:srgbClr val="2A77E1"/>
                </a:solidFill>
                <a:latin typeface="微软雅黑"/>
                <a:ea typeface="微软雅黑"/>
                <a:cs typeface="微软雅黑"/>
                <a:sym typeface="微软雅黑"/>
              </a:defRPr>
            </a:pPr>
            <a:r>
              <a:rPr dirty="0"/>
              <a:t>0</a:t>
            </a:r>
            <a:r>
              <a:rPr lang="en-US" altLang="zh-CN" dirty="0"/>
              <a:t>2</a:t>
            </a:r>
            <a:r>
              <a:rPr dirty="0"/>
              <a:t> </a:t>
            </a:r>
            <a:r>
              <a:rPr lang="en-US" altLang="zh-CN" dirty="0"/>
              <a:t>remix</a:t>
            </a:r>
            <a:r>
              <a:rPr lang="zh-CN" altLang="en-US" dirty="0"/>
              <a:t>框架</a:t>
            </a:r>
            <a:r>
              <a:rPr lang="en-US" altLang="zh-CN" dirty="0"/>
              <a:t>-</a:t>
            </a:r>
            <a:r>
              <a:rPr lang="en-US" altLang="zh-CN" dirty="0" err="1"/>
              <a:t>run_all_phases</a:t>
            </a:r>
            <a:endParaRPr lang="en-US" altLang="zh-CN" dirty="0"/>
          </a:p>
        </p:txBody>
      </p:sp>
      <p:sp>
        <p:nvSpPr>
          <p:cNvPr id="113" name="文本框 14"/>
          <p:cNvSpPr txBox="1"/>
          <p:nvPr/>
        </p:nvSpPr>
        <p:spPr>
          <a:xfrm>
            <a:off x="342736" y="634686"/>
            <a:ext cx="8598900" cy="12030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400" spc="30">
                <a:solidFill>
                  <a:srgbClr val="A6A6A6"/>
                </a:solidFill>
                <a:latin typeface="微软雅黑"/>
                <a:ea typeface="微软雅黑"/>
                <a:cs typeface="微软雅黑"/>
                <a:sym typeface="微软雅黑"/>
              </a:defRPr>
            </a:lvl1pPr>
          </a:lstStyle>
          <a:p>
            <a:pPr>
              <a:lnSpc>
                <a:spcPct val="150000"/>
              </a:lnSpc>
            </a:pPr>
            <a:r>
              <a:rPr lang="en-US" sz="1800" b="1" dirty="0" err="1">
                <a:solidFill>
                  <a:srgbClr val="FF0000"/>
                </a:solidFill>
              </a:rPr>
              <a:t>run_all_phases</a:t>
            </a:r>
            <a:r>
              <a:rPr lang="en-US" sz="1800" b="1" dirty="0">
                <a:solidFill>
                  <a:schemeClr val="tx1"/>
                </a:solidFill>
              </a:rPr>
              <a:t> </a:t>
            </a:r>
            <a:r>
              <a:rPr lang="zh-CN" altLang="en-US" sz="1800" b="1" dirty="0">
                <a:solidFill>
                  <a:schemeClr val="tx1"/>
                </a:solidFill>
              </a:rPr>
              <a:t>运行所有的</a:t>
            </a:r>
            <a:r>
              <a:rPr lang="en-US" altLang="zh-CN" sz="1800" b="1" dirty="0">
                <a:solidFill>
                  <a:schemeClr val="tx1"/>
                </a:solidFill>
              </a:rPr>
              <a:t>module</a:t>
            </a:r>
          </a:p>
          <a:p>
            <a:pPr>
              <a:lnSpc>
                <a:spcPct val="150000"/>
              </a:lnSpc>
            </a:pPr>
            <a:r>
              <a:rPr lang="zh-CN" altLang="en-US" sz="1600" dirty="0">
                <a:solidFill>
                  <a:schemeClr val="tx1"/>
                </a:solidFill>
              </a:rPr>
              <a:t>一个循环处理，按</a:t>
            </a:r>
            <a:r>
              <a:rPr lang="en-US" altLang="zh-CN" sz="1600" dirty="0" err="1">
                <a:solidFill>
                  <a:schemeClr val="tx1"/>
                </a:solidFill>
              </a:rPr>
              <a:t>modules.conf</a:t>
            </a:r>
            <a:r>
              <a:rPr lang="zh-CN" altLang="en-US" sz="1600" dirty="0">
                <a:solidFill>
                  <a:schemeClr val="tx1"/>
                </a:solidFill>
              </a:rPr>
              <a:t>配置顺序对每个</a:t>
            </a:r>
            <a:r>
              <a:rPr lang="en-US" altLang="zh-CN" sz="1600" dirty="0">
                <a:solidFill>
                  <a:schemeClr val="tx1"/>
                </a:solidFill>
              </a:rPr>
              <a:t>phase</a:t>
            </a:r>
            <a:r>
              <a:rPr lang="zh-CN" altLang="en-US" sz="1600" dirty="0">
                <a:solidFill>
                  <a:schemeClr val="tx1"/>
                </a:solidFill>
              </a:rPr>
              <a:t>执行</a:t>
            </a:r>
            <a:r>
              <a:rPr lang="en-US" altLang="zh-CN" sz="1600" dirty="0" err="1">
                <a:solidFill>
                  <a:schemeClr val="tx1"/>
                </a:solidFill>
              </a:rPr>
              <a:t>run_modules</a:t>
            </a:r>
            <a:r>
              <a:rPr lang="en-US" altLang="zh-CN" sz="1600" dirty="0">
                <a:solidFill>
                  <a:schemeClr val="tx1"/>
                </a:solidFill>
              </a:rPr>
              <a:t>()</a:t>
            </a:r>
            <a:r>
              <a:rPr lang="zh-CN" altLang="en-US" sz="1600" dirty="0">
                <a:solidFill>
                  <a:schemeClr val="tx1"/>
                </a:solidFill>
              </a:rPr>
              <a:t>操作。</a:t>
            </a:r>
            <a:endParaRPr lang="en-US" altLang="zh-CN" sz="1600" dirty="0">
              <a:solidFill>
                <a:schemeClr val="tx1"/>
              </a:solidFill>
            </a:endParaRPr>
          </a:p>
          <a:p>
            <a:pPr>
              <a:lnSpc>
                <a:spcPct val="150000"/>
              </a:lnSpc>
            </a:pPr>
            <a:r>
              <a:rPr lang="en-US" altLang="zh-CN" sz="1600" dirty="0">
                <a:solidFill>
                  <a:schemeClr val="tx1"/>
                </a:solidFill>
              </a:rPr>
              <a:t>phase</a:t>
            </a:r>
            <a:r>
              <a:rPr lang="zh-CN" altLang="en-US" sz="1600" dirty="0">
                <a:solidFill>
                  <a:schemeClr val="tx1"/>
                </a:solidFill>
              </a:rPr>
              <a:t>内部</a:t>
            </a:r>
            <a:r>
              <a:rPr lang="en-US" altLang="zh-CN" sz="1600" dirty="0">
                <a:solidFill>
                  <a:schemeClr val="tx1"/>
                </a:solidFill>
              </a:rPr>
              <a:t>module</a:t>
            </a:r>
            <a:r>
              <a:rPr lang="zh-CN" altLang="en-US" sz="1600" dirty="0">
                <a:solidFill>
                  <a:schemeClr val="tx1"/>
                </a:solidFill>
              </a:rPr>
              <a:t>按以下顺序执行：</a:t>
            </a:r>
            <a:endParaRPr lang="en-US" sz="1600" dirty="0">
              <a:solidFill>
                <a:schemeClr val="tx1"/>
              </a:solidFill>
            </a:endParaRPr>
          </a:p>
        </p:txBody>
      </p:sp>
      <p:sp>
        <p:nvSpPr>
          <p:cNvPr id="28" name="矩形 27">
            <a:extLst>
              <a:ext uri="{FF2B5EF4-FFF2-40B4-BE49-F238E27FC236}">
                <a16:creationId xmlns:a16="http://schemas.microsoft.com/office/drawing/2014/main" id="{562F0499-3E36-4AE8-AF03-2720EA0699F4}"/>
              </a:ext>
            </a:extLst>
          </p:cNvPr>
          <p:cNvSpPr/>
          <p:nvPr/>
        </p:nvSpPr>
        <p:spPr>
          <a:xfrm>
            <a:off x="528382" y="2277494"/>
            <a:ext cx="2075935" cy="1754324"/>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n-lt"/>
                <a:ea typeface="+mn-ea"/>
                <a:cs typeface="+mn-cs"/>
                <a:sym typeface="Calibri"/>
              </a:rPr>
              <a:t>交互类：</a:t>
            </a: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err="1">
                <a:ln>
                  <a:noFill/>
                </a:ln>
                <a:solidFill>
                  <a:srgbClr val="000000"/>
                </a:solidFill>
                <a:effectLst/>
                <a:uFillTx/>
                <a:latin typeface="+mn-lt"/>
                <a:ea typeface="+mn-ea"/>
                <a:cs typeface="+mn-cs"/>
                <a:sym typeface="Calibri"/>
              </a:rPr>
              <a:t>creat_rpc_channel</a:t>
            </a:r>
            <a:r>
              <a:rPr kumimoji="0" lang="en-US" altLang="zh-CN" sz="1800" b="0" i="0" u="none" strike="noStrike" cap="none" spc="0" normalizeH="0" baseline="0" dirty="0">
                <a:ln>
                  <a:noFill/>
                </a:ln>
                <a:solidFill>
                  <a:srgbClr val="000000"/>
                </a:solidFill>
                <a:effectLst/>
                <a:uFillTx/>
                <a:latin typeface="+mn-lt"/>
                <a:ea typeface="+mn-ea"/>
                <a:cs typeface="+mn-cs"/>
                <a:sym typeface="Calibri"/>
              </a:rPr>
              <a:t>();</a:t>
            </a:r>
          </a:p>
          <a:p>
            <a:pPr marL="0" marR="0" indent="0" algn="l" defTabSz="457200" rtl="0" fontAlgn="auto" latinLnBrk="0" hangingPunct="0">
              <a:lnSpc>
                <a:spcPct val="100000"/>
              </a:lnSpc>
              <a:spcBef>
                <a:spcPts val="0"/>
              </a:spcBef>
              <a:spcAft>
                <a:spcPts val="0"/>
              </a:spcAft>
              <a:buClrTx/>
              <a:buSzTx/>
              <a:buFontTx/>
              <a:buNone/>
              <a:tabLst/>
            </a:pPr>
            <a:r>
              <a:rPr lang="en-US" altLang="zh-CN" dirty="0" err="1">
                <a:solidFill>
                  <a:srgbClr val="FF0000"/>
                </a:solidFill>
              </a:rPr>
              <a:t>prepare_request</a:t>
            </a:r>
            <a:r>
              <a:rPr lang="en-US" altLang="zh-CN" dirty="0">
                <a:solidFill>
                  <a:srgbClr val="FF0000"/>
                </a:solidFill>
              </a:rPr>
              <a:t>();</a:t>
            </a:r>
          </a:p>
          <a:p>
            <a:pPr marL="0" marR="0" indent="0" algn="l" defTabSz="457200" rtl="0" fontAlgn="auto" latinLnBrk="0" hangingPunct="0">
              <a:lnSpc>
                <a:spcPct val="100000"/>
              </a:lnSpc>
              <a:spcBef>
                <a:spcPts val="0"/>
              </a:spcBef>
              <a:spcAft>
                <a:spcPts val="0"/>
              </a:spcAft>
              <a:buClrTx/>
              <a:buSzTx/>
              <a:buFontTx/>
              <a:buNone/>
              <a:tabLst/>
            </a:pPr>
            <a:r>
              <a:rPr lang="en-US" altLang="zh-CN" dirty="0" err="1"/>
              <a:t>send_request</a:t>
            </a:r>
            <a:r>
              <a:rPr lang="en-US" altLang="zh-CN" dirty="0"/>
              <a:t>();</a:t>
            </a:r>
          </a:p>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9" name="矩形 28">
            <a:extLst>
              <a:ext uri="{FF2B5EF4-FFF2-40B4-BE49-F238E27FC236}">
                <a16:creationId xmlns:a16="http://schemas.microsoft.com/office/drawing/2014/main" id="{A9D764F9-F1AF-43A6-8E61-35AA1FBE2C07}"/>
              </a:ext>
            </a:extLst>
          </p:cNvPr>
          <p:cNvSpPr/>
          <p:nvPr/>
        </p:nvSpPr>
        <p:spPr>
          <a:xfrm>
            <a:off x="3534032" y="2277495"/>
            <a:ext cx="2075935" cy="1754324"/>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n-lt"/>
                <a:ea typeface="+mn-ea"/>
                <a:cs typeface="+mn-cs"/>
                <a:sym typeface="Calibri"/>
              </a:rPr>
              <a:t>非交互类：</a:t>
            </a: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err="1">
                <a:ln>
                  <a:noFill/>
                </a:ln>
                <a:solidFill>
                  <a:srgbClr val="FF0000"/>
                </a:solidFill>
                <a:effectLst/>
                <a:uFillTx/>
                <a:latin typeface="+mn-lt"/>
                <a:ea typeface="+mn-ea"/>
                <a:cs typeface="+mn-cs"/>
                <a:sym typeface="Calibri"/>
              </a:rPr>
              <a:t>Handle_data</a:t>
            </a:r>
            <a:r>
              <a:rPr lang="en-US" altLang="zh-CN" dirty="0">
                <a:solidFill>
                  <a:srgbClr val="FF0000"/>
                </a:solidFill>
              </a:rPr>
              <a:t>();</a:t>
            </a:r>
          </a:p>
          <a:p>
            <a:pPr marL="0" marR="0" indent="0" algn="l" defTabSz="4572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lang="en-US" altLang="zh-CN" dirty="0"/>
          </a:p>
        </p:txBody>
      </p:sp>
      <p:sp>
        <p:nvSpPr>
          <p:cNvPr id="30" name="矩形 29">
            <a:extLst>
              <a:ext uri="{FF2B5EF4-FFF2-40B4-BE49-F238E27FC236}">
                <a16:creationId xmlns:a16="http://schemas.microsoft.com/office/drawing/2014/main" id="{654E4100-BB60-47C2-B1AB-FBCD37822281}"/>
              </a:ext>
            </a:extLst>
          </p:cNvPr>
          <p:cNvSpPr/>
          <p:nvPr/>
        </p:nvSpPr>
        <p:spPr>
          <a:xfrm>
            <a:off x="6539682" y="2277494"/>
            <a:ext cx="2075935" cy="1754324"/>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n-lt"/>
                <a:ea typeface="+mn-ea"/>
                <a:cs typeface="+mn-cs"/>
                <a:sym typeface="Calibri"/>
              </a:rPr>
              <a:t>交互类：</a:t>
            </a: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r>
              <a:rPr lang="en-US" altLang="zh-CN" dirty="0" err="1"/>
              <a:t>wait_responce</a:t>
            </a:r>
            <a:r>
              <a:rPr lang="en-US" altLang="zh-CN" dirty="0"/>
              <a:t>();</a:t>
            </a:r>
          </a:p>
          <a:p>
            <a:r>
              <a:rPr lang="en-US" altLang="zh-CN" dirty="0">
                <a:solidFill>
                  <a:srgbClr val="FF0000"/>
                </a:solidFill>
              </a:rPr>
              <a:t>handle_ </a:t>
            </a:r>
            <a:r>
              <a:rPr lang="en-US" altLang="zh-CN" dirty="0" err="1">
                <a:solidFill>
                  <a:srgbClr val="FF0000"/>
                </a:solidFill>
              </a:rPr>
              <a:t>responce</a:t>
            </a:r>
            <a:r>
              <a:rPr lang="en-US" altLang="zh-CN" dirty="0">
                <a:solidFill>
                  <a:srgbClr val="FF0000"/>
                </a:solidFill>
              </a:rPr>
              <a:t>();</a:t>
            </a:r>
          </a:p>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err="1">
                <a:ln>
                  <a:noFill/>
                </a:ln>
                <a:solidFill>
                  <a:srgbClr val="000000"/>
                </a:solidFill>
                <a:effectLst/>
                <a:uFillTx/>
                <a:latin typeface="+mn-lt"/>
                <a:ea typeface="+mn-ea"/>
                <a:cs typeface="+mn-cs"/>
                <a:sym typeface="Calibri"/>
              </a:rPr>
              <a:t>close_rpc_channel</a:t>
            </a:r>
            <a:r>
              <a:rPr kumimoji="0" lang="en-US" altLang="zh-CN" sz="1800" b="0" i="0" u="none" strike="noStrike" cap="none" spc="0" normalizeH="0" baseline="0" dirty="0">
                <a:ln>
                  <a:noFill/>
                </a:ln>
                <a:solidFill>
                  <a:srgbClr val="000000"/>
                </a:solidFill>
                <a:effectLst/>
                <a:uFillTx/>
                <a:latin typeface="+mn-lt"/>
                <a:ea typeface="+mn-ea"/>
                <a:cs typeface="+mn-cs"/>
                <a:sym typeface="Calibri"/>
              </a:rPr>
              <a:t>();</a:t>
            </a:r>
          </a:p>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31" name="直接箭头连接符 30">
            <a:extLst>
              <a:ext uri="{FF2B5EF4-FFF2-40B4-BE49-F238E27FC236}">
                <a16:creationId xmlns:a16="http://schemas.microsoft.com/office/drawing/2014/main" id="{037B88D6-9164-47B5-B554-07BF84ED30B9}"/>
              </a:ext>
            </a:extLst>
          </p:cNvPr>
          <p:cNvCxnSpPr>
            <a:stCxn id="28" idx="3"/>
            <a:endCxn id="29" idx="1"/>
          </p:cNvCxnSpPr>
          <p:nvPr/>
        </p:nvCxnSpPr>
        <p:spPr>
          <a:xfrm>
            <a:off x="2604317" y="3154656"/>
            <a:ext cx="929715" cy="1"/>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2" name="直接箭头连接符 31">
            <a:extLst>
              <a:ext uri="{FF2B5EF4-FFF2-40B4-BE49-F238E27FC236}">
                <a16:creationId xmlns:a16="http://schemas.microsoft.com/office/drawing/2014/main" id="{7C926A85-CEBE-42D6-9A57-FB3278C83DD2}"/>
              </a:ext>
            </a:extLst>
          </p:cNvPr>
          <p:cNvCxnSpPr>
            <a:stCxn id="29" idx="3"/>
            <a:endCxn id="30" idx="1"/>
          </p:cNvCxnSpPr>
          <p:nvPr/>
        </p:nvCxnSpPr>
        <p:spPr>
          <a:xfrm flipV="1">
            <a:off x="5609967" y="3154656"/>
            <a:ext cx="929715" cy="1"/>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91935532"/>
      </p:ext>
    </p:extLst>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7518</TotalTime>
  <Words>7024</Words>
  <Application>Microsoft Office PowerPoint</Application>
  <PresentationFormat>全屏显示(16:9)</PresentationFormat>
  <Paragraphs>668</Paragraphs>
  <Slides>56</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Kaiti SC</vt:lpstr>
      <vt:lpstr>STZhongsong</vt:lpstr>
      <vt:lpstr>微软雅黑</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Hu,Suyun</cp:lastModifiedBy>
  <cp:revision>96</cp:revision>
  <dcterms:modified xsi:type="dcterms:W3CDTF">2020-09-14T11:53:37Z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4eed1396-652e-48af-a096-58850838b021-2">
    <vt:lpwstr>3b16eb23c412a6295a7b1d8997ea81d7</vt:lpwstr>
  </property>
</Properties>
</file>