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2"/>
  </p:notesMasterIdLst>
  <p:handoutMasterIdLst>
    <p:handoutMasterId r:id="rId33"/>
  </p:handoutMasterIdLst>
  <p:sldIdLst>
    <p:sldId id="258" r:id="rId2"/>
    <p:sldId id="444" r:id="rId3"/>
    <p:sldId id="456" r:id="rId4"/>
    <p:sldId id="457" r:id="rId5"/>
    <p:sldId id="459" r:id="rId6"/>
    <p:sldId id="455" r:id="rId7"/>
    <p:sldId id="458" r:id="rId8"/>
    <p:sldId id="460" r:id="rId9"/>
    <p:sldId id="461" r:id="rId10"/>
    <p:sldId id="474" r:id="rId11"/>
    <p:sldId id="462" r:id="rId12"/>
    <p:sldId id="463" r:id="rId13"/>
    <p:sldId id="464" r:id="rId14"/>
    <p:sldId id="465" r:id="rId15"/>
    <p:sldId id="466" r:id="rId16"/>
    <p:sldId id="467" r:id="rId17"/>
    <p:sldId id="468" r:id="rId18"/>
    <p:sldId id="470" r:id="rId19"/>
    <p:sldId id="473" r:id="rId20"/>
    <p:sldId id="472" r:id="rId21"/>
    <p:sldId id="475" r:id="rId22"/>
    <p:sldId id="469" r:id="rId23"/>
    <p:sldId id="471" r:id="rId24"/>
    <p:sldId id="477" r:id="rId25"/>
    <p:sldId id="476" r:id="rId26"/>
    <p:sldId id="478" r:id="rId27"/>
    <p:sldId id="479" r:id="rId28"/>
    <p:sldId id="480" r:id="rId29"/>
    <p:sldId id="482" r:id="rId30"/>
    <p:sldId id="376" r:id="rId31"/>
  </p:sldIdLst>
  <p:sldSz cx="12192000" cy="6858000"/>
  <p:notesSz cx="6735763" cy="98663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Shanshan(QA-ST)" initials="W"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903" autoAdjust="0"/>
    <p:restoredTop sz="86720" autoAdjust="0"/>
  </p:normalViewPr>
  <p:slideViewPr>
    <p:cSldViewPr snapToGrid="0">
      <p:cViewPr varScale="1">
        <p:scale>
          <a:sx n="86" d="100"/>
          <a:sy n="86" d="100"/>
        </p:scale>
        <p:origin x="240" y="336"/>
      </p:cViewPr>
      <p:guideLst>
        <p:guide orient="horz" pos="2160"/>
        <p:guide pos="3840"/>
      </p:guideLst>
    </p:cSldViewPr>
  </p:slideViewPr>
  <p:outlineViewPr>
    <p:cViewPr>
      <p:scale>
        <a:sx n="33" d="100"/>
        <a:sy n="33" d="100"/>
      </p:scale>
      <p:origin x="32" y="40624"/>
    </p:cViewPr>
  </p:outlineViewPr>
  <p:notesTextViewPr>
    <p:cViewPr>
      <p:scale>
        <a:sx n="160" d="100"/>
        <a:sy n="160" d="100"/>
      </p:scale>
      <p:origin x="0" y="0"/>
    </p:cViewPr>
  </p:notesTextViewPr>
  <p:sorterViewPr>
    <p:cViewPr>
      <p:scale>
        <a:sx n="100" d="100"/>
        <a:sy n="100" d="100"/>
      </p:scale>
      <p:origin x="0" y="0"/>
    </p:cViewPr>
  </p:sorterViewPr>
  <p:notesViewPr>
    <p:cSldViewPr snapToGrid="0">
      <p:cViewPr varScale="1">
        <p:scale>
          <a:sx n="78" d="100"/>
          <a:sy n="78" d="100"/>
        </p:scale>
        <p:origin x="411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3"/>
          </a:fillRef>
          <a:effectRef idx="1">
            <a:schemeClr val="accent3"/>
          </a:effectRef>
          <a:fontRef idx="minor">
            <a:schemeClr val="lt1"/>
          </a:fontRef>
        </dgm:style>
      </dgm:prSet>
      <dgm:spPr>
        <a:solidFill>
          <a:schemeClr val="tx2">
            <a:lumMod val="60000"/>
            <a:lumOff val="40000"/>
          </a:schemeClr>
        </a:solidFill>
      </dgm:spPr>
      <dgm:t>
        <a:bodyPr/>
        <a:lstStyle/>
        <a:p>
          <a:r>
            <a:rPr lang="en-US" altLang="zh-CN" sz="2000" b="1" dirty="0">
              <a:latin typeface="+mj-ea"/>
              <a:ea typeface="+mj-ea"/>
            </a:rPr>
            <a:t>1. </a:t>
          </a:r>
          <a:r>
            <a:rPr lang="en-US" altLang="zh-CN" sz="2000" b="1" dirty="0" err="1">
              <a:latin typeface="+mj-ea"/>
              <a:ea typeface="+mj-ea"/>
            </a:rPr>
            <a:t>Feedproxy</a:t>
          </a:r>
          <a:r>
            <a:rPr lang="en-US" altLang="zh-CN" sz="2000" b="1" dirty="0">
              <a:latin typeface="+mj-ea"/>
              <a:ea typeface="+mj-ea"/>
            </a:rPr>
            <a:t> (</a:t>
          </a:r>
          <a:r>
            <a:rPr lang="en-US" altLang="zh-CN" sz="2000" b="1" dirty="0" err="1">
              <a:latin typeface="+mj-ea"/>
              <a:ea typeface="+mj-ea"/>
            </a:rPr>
            <a:t>feedas</a:t>
          </a:r>
          <a:r>
            <a:rPr lang="en-US" altLang="zh-CN" sz="2000" b="1" dirty="0">
              <a:latin typeface="+mj-ea"/>
              <a:ea typeface="+mj-ea"/>
            </a:rPr>
            <a:t>) </a:t>
          </a:r>
          <a:r>
            <a:rPr lang="zh-CN" altLang="en-US" sz="2000" b="1" dirty="0">
              <a:latin typeface="+mj-ea"/>
              <a:ea typeface="+mj-ea"/>
            </a:rPr>
            <a:t>模块</a:t>
          </a: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2. </a:t>
          </a:r>
          <a:r>
            <a:rPr lang="en-US" altLang="zh-CN" sz="2000" b="1" dirty="0" err="1">
              <a:latin typeface="微软雅黑" panose="020B0503020204020204" pitchFamily="34" charset="-122"/>
              <a:ea typeface="微软雅黑" panose="020B0503020204020204" pitchFamily="34" charset="-122"/>
            </a:rPr>
            <a:t>Feedproxy</a:t>
          </a:r>
          <a:r>
            <a:rPr lang="zh-CN" altLang="en-US" sz="2000" b="1" dirty="0">
              <a:latin typeface="微软雅黑" panose="020B0503020204020204" pitchFamily="34" charset="-122"/>
              <a:ea typeface="微软雅黑" panose="020B0503020204020204" pitchFamily="34" charset="-122"/>
            </a:rPr>
            <a:t>总体流程</a:t>
          </a:r>
          <a:endParaRPr lang="en-US" altLang="zh-Hans" sz="2000" b="1" dirty="0">
            <a:latin typeface="微软雅黑" panose="020B0503020204020204" pitchFamily="34" charset="-122"/>
            <a:ea typeface="微软雅黑" panose="020B0503020204020204" pitchFamily="34" charset="-122"/>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下游交互</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策略插件</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3"/>
          </a:fillRef>
          <a:effectRef idx="1">
            <a:schemeClr val="accent3"/>
          </a:effectRef>
          <a:fontRef idx="minor">
            <a:schemeClr val="lt1"/>
          </a:fontRef>
        </dgm:style>
      </dgm:prSet>
      <dgm:spPr>
        <a:solidFill>
          <a:schemeClr val="bg1">
            <a:lumMod val="75000"/>
          </a:schemeClr>
        </a:solidFill>
      </dgm:spPr>
      <dgm:t>
        <a:bodyPr/>
        <a:lstStyle/>
        <a:p>
          <a:r>
            <a:rPr lang="en-US" altLang="zh-CN" sz="2000" b="1" dirty="0">
              <a:latin typeface="+mj-ea"/>
              <a:ea typeface="+mj-ea"/>
            </a:rPr>
            <a:t>1. </a:t>
          </a:r>
          <a:r>
            <a:rPr lang="en-US" altLang="zh-CN" sz="2000" b="1" dirty="0" err="1">
              <a:latin typeface="+mj-ea"/>
              <a:ea typeface="+mj-ea"/>
            </a:rPr>
            <a:t>Feedproxy</a:t>
          </a:r>
          <a:r>
            <a:rPr lang="en-US" altLang="zh-CN" sz="2000" b="1" dirty="0">
              <a:latin typeface="+mj-ea"/>
              <a:ea typeface="+mj-ea"/>
            </a:rPr>
            <a:t> (</a:t>
          </a:r>
          <a:r>
            <a:rPr lang="en-US" altLang="zh-CN" sz="2000" b="1" dirty="0" err="1">
              <a:latin typeface="+mj-ea"/>
              <a:ea typeface="+mj-ea"/>
            </a:rPr>
            <a:t>feedas</a:t>
          </a:r>
          <a:r>
            <a:rPr lang="en-US" altLang="zh-CN" sz="2000" b="1" dirty="0">
              <a:latin typeface="+mj-ea"/>
              <a:ea typeface="+mj-ea"/>
            </a:rPr>
            <a:t>) </a:t>
          </a:r>
          <a:r>
            <a:rPr lang="zh-CN" altLang="en-US" sz="2000" b="1" dirty="0">
              <a:latin typeface="+mj-ea"/>
              <a:ea typeface="+mj-ea"/>
            </a:rPr>
            <a:t>模块</a:t>
          </a: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tyle>
          <a:lnRef idx="3">
            <a:schemeClr val="lt1"/>
          </a:lnRef>
          <a:fillRef idx="1">
            <a:schemeClr val="accent3"/>
          </a:fillRef>
          <a:effectRef idx="1">
            <a:schemeClr val="accent3"/>
          </a:effectRef>
          <a:fontRef idx="minor">
            <a:schemeClr val="lt1"/>
          </a:fontRef>
        </dgm:style>
      </dgm:prSet>
      <dgm:spPr>
        <a:solidFill>
          <a:schemeClr val="tx2">
            <a:lumMod val="60000"/>
            <a:lumOff val="40000"/>
          </a:schemeClr>
        </a:solidFill>
        <a:ln/>
      </dgm:spPr>
      <dgm:t>
        <a:bodyPr spcFirstLastPara="0" vert="horz" wrap="square" lIns="181661" tIns="0" rIns="181661" bIns="0" numCol="1" spcCol="1270" anchor="ctr" anchorCtr="0"/>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2. </a:t>
          </a:r>
          <a:r>
            <a:rPr lang="en-US" altLang="zh-CN" sz="2000" b="1" kern="1200" dirty="0" err="1">
              <a:solidFill>
                <a:prstClr val="white"/>
              </a:solidFill>
              <a:latin typeface="微软雅黑" panose="020B0503020204020204" pitchFamily="34" charset="-122"/>
              <a:ea typeface="微软雅黑" panose="020B0503020204020204" pitchFamily="34" charset="-122"/>
              <a:cs typeface="+mn-cs"/>
            </a:rPr>
            <a:t>Feedproxy</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总体流程</a:t>
          </a:r>
          <a:endParaRPr lang="en-US" altLang="zh-Hans" sz="2000" b="1" kern="1200" dirty="0">
            <a:solidFill>
              <a:prstClr val="white"/>
            </a:solidFill>
            <a:latin typeface="微软雅黑" panose="020B0503020204020204" pitchFamily="34" charset="-122"/>
            <a:ea typeface="微软雅黑" panose="020B0503020204020204" pitchFamily="34" charset="-122"/>
            <a:cs typeface="+mn-cs"/>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3. </a:t>
          </a:r>
          <a:r>
            <a:rPr lang="zh-CN" altLang="en-US" sz="2000" b="1" dirty="0">
              <a:latin typeface="微软雅黑" panose="020B0503020204020204" pitchFamily="34" charset="-122"/>
              <a:ea typeface="微软雅黑" panose="020B0503020204020204" pitchFamily="34" charset="-122"/>
            </a:rPr>
            <a:t>下游交互细节</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策略插件</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a:xfrm>
          <a:off x="343295" y="1126289"/>
          <a:ext cx="4806141" cy="708480"/>
        </a:xfrm>
        <a:prstGeom prst="roundRect">
          <a:avLst/>
        </a:prstGeom>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3"/>
          </a:fillRef>
          <a:effectRef idx="1">
            <a:schemeClr val="accent3"/>
          </a:effectRef>
          <a:fontRef idx="minor">
            <a:schemeClr val="lt1"/>
          </a:fontRef>
        </dgm:style>
      </dgm:prSet>
      <dgm:spPr>
        <a:solidFill>
          <a:schemeClr val="bg1">
            <a:lumMod val="75000"/>
          </a:schemeClr>
        </a:solidFill>
      </dgm:spPr>
      <dgm:t>
        <a:bodyPr/>
        <a:lstStyle/>
        <a:p>
          <a:r>
            <a:rPr lang="en-US" altLang="zh-CN" sz="2000" b="1" dirty="0">
              <a:latin typeface="+mj-ea"/>
              <a:ea typeface="+mj-ea"/>
            </a:rPr>
            <a:t>1. </a:t>
          </a:r>
          <a:r>
            <a:rPr lang="en-US" altLang="zh-CN" sz="2000" b="1" dirty="0" err="1">
              <a:latin typeface="+mj-ea"/>
              <a:ea typeface="+mj-ea"/>
            </a:rPr>
            <a:t>Feedproxy</a:t>
          </a:r>
          <a:r>
            <a:rPr lang="en-US" altLang="zh-CN" sz="2000" b="1" dirty="0">
              <a:latin typeface="+mj-ea"/>
              <a:ea typeface="+mj-ea"/>
            </a:rPr>
            <a:t> (</a:t>
          </a:r>
          <a:r>
            <a:rPr lang="en-US" altLang="zh-CN" sz="2000" b="1" dirty="0" err="1">
              <a:latin typeface="+mj-ea"/>
              <a:ea typeface="+mj-ea"/>
            </a:rPr>
            <a:t>feedas</a:t>
          </a:r>
          <a:r>
            <a:rPr lang="en-US" altLang="zh-CN" sz="2000" b="1" dirty="0">
              <a:latin typeface="+mj-ea"/>
              <a:ea typeface="+mj-ea"/>
            </a:rPr>
            <a:t>) </a:t>
          </a:r>
          <a:r>
            <a:rPr lang="zh-CN" altLang="en-US" sz="2000" b="1" dirty="0">
              <a:latin typeface="+mj-ea"/>
              <a:ea typeface="+mj-ea"/>
            </a:rPr>
            <a:t>模块</a:t>
          </a: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tyle>
          <a:lnRef idx="3">
            <a:schemeClr val="lt1"/>
          </a:lnRef>
          <a:fillRef idx="1">
            <a:schemeClr val="accent3"/>
          </a:fillRef>
          <a:effectRef idx="1">
            <a:schemeClr val="accent3"/>
          </a:effectRef>
          <a:fontRef idx="minor">
            <a:schemeClr val="lt1"/>
          </a:fontRef>
        </dgm:style>
      </dgm:prSet>
      <dgm:spPr>
        <a:solidFill>
          <a:schemeClr val="bg1">
            <a:lumMod val="75000"/>
          </a:schemeClr>
        </a:solidFill>
        <a:ln/>
      </dgm:spPr>
      <dgm:t>
        <a:bodyPr spcFirstLastPara="0" vert="horz" wrap="square" lIns="181661" tIns="0" rIns="181661" bIns="0" numCol="1" spcCol="1270" anchor="ctr" anchorCtr="0"/>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2. </a:t>
          </a:r>
          <a:r>
            <a:rPr lang="en-US" altLang="zh-CN" sz="2000" b="1" kern="1200" dirty="0" err="1">
              <a:solidFill>
                <a:prstClr val="white"/>
              </a:solidFill>
              <a:latin typeface="微软雅黑" panose="020B0503020204020204" pitchFamily="34" charset="-122"/>
              <a:ea typeface="微软雅黑" panose="020B0503020204020204" pitchFamily="34" charset="-122"/>
              <a:cs typeface="+mn-cs"/>
            </a:rPr>
            <a:t>Feedproxy</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总体流程</a:t>
          </a:r>
          <a:endParaRPr lang="en-US" altLang="zh-Hans" sz="2000" b="1" kern="1200" dirty="0">
            <a:solidFill>
              <a:prstClr val="white"/>
            </a:solidFill>
            <a:latin typeface="微软雅黑" panose="020B0503020204020204" pitchFamily="34" charset="-122"/>
            <a:ea typeface="微软雅黑" panose="020B0503020204020204" pitchFamily="34" charset="-122"/>
            <a:cs typeface="+mn-cs"/>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tyle>
          <a:lnRef idx="3">
            <a:schemeClr val="lt1"/>
          </a:lnRef>
          <a:fillRef idx="1">
            <a:schemeClr val="accent1"/>
          </a:fillRef>
          <a:effectRef idx="1">
            <a:schemeClr val="accent1"/>
          </a:effectRef>
          <a:fontRef idx="minor">
            <a:schemeClr val="lt1"/>
          </a:fontRef>
        </dgm:style>
      </dgm:prSet>
      <dgm:spPr>
        <a:solidFill>
          <a:schemeClr val="tx2">
            <a:lumMod val="60000"/>
            <a:lumOff val="40000"/>
          </a:schemeClr>
        </a:solidFill>
        <a:ln/>
      </dgm:spPr>
      <dgm:t>
        <a:bodyPr spcFirstLastPara="0" vert="horz" wrap="square" lIns="181661" tIns="0" rIns="181661" bIns="0" numCol="1" spcCol="1270" anchor="ctr" anchorCtr="0"/>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3. </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下游交互细节</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策略插件</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a:xfrm>
          <a:off x="343295" y="1126289"/>
          <a:ext cx="4806141" cy="708480"/>
        </a:xfrm>
        <a:prstGeom prst="roundRect">
          <a:avLst/>
        </a:prstGeom>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a:xfrm>
          <a:off x="343295" y="2214929"/>
          <a:ext cx="4806141" cy="708480"/>
        </a:xfrm>
        <a:prstGeom prst="roundRect">
          <a:avLst/>
        </a:prstGeom>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E153AC-10B4-4FEE-B185-A053E3078086}"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zh-CN" altLang="en-US"/>
        </a:p>
      </dgm:t>
    </dgm:pt>
    <dgm:pt modelId="{E553E01F-E789-47DE-B0E9-AACC98E859D9}">
      <dgm:prSet phldrT="[文本]" custT="1">
        <dgm:style>
          <a:lnRef idx="3">
            <a:schemeClr val="lt1"/>
          </a:lnRef>
          <a:fillRef idx="1">
            <a:schemeClr val="accent3"/>
          </a:fillRef>
          <a:effectRef idx="1">
            <a:schemeClr val="accent3"/>
          </a:effectRef>
          <a:fontRef idx="minor">
            <a:schemeClr val="lt1"/>
          </a:fontRef>
        </dgm:style>
      </dgm:prSet>
      <dgm:spPr>
        <a:solidFill>
          <a:schemeClr val="bg1">
            <a:lumMod val="75000"/>
          </a:schemeClr>
        </a:solidFill>
      </dgm:spPr>
      <dgm:t>
        <a:bodyPr/>
        <a:lstStyle/>
        <a:p>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F</a:t>
          </a:r>
          <a:r>
            <a:rPr lang="en-US" altLang="zh-CN" sz="2000" b="1" dirty="0" err="1"/>
            <a:t>eedproxy</a:t>
          </a:r>
          <a:r>
            <a:rPr lang="en-US" altLang="zh-CN" sz="2000" b="1" dirty="0"/>
            <a:t> (</a:t>
          </a:r>
          <a:r>
            <a:rPr lang="en-US" altLang="zh-CN" sz="2000" b="1" dirty="0" err="1"/>
            <a:t>feedas</a:t>
          </a:r>
          <a:r>
            <a:rPr lang="en-US" altLang="zh-CN" sz="2000" b="1" dirty="0"/>
            <a:t>) </a:t>
          </a:r>
          <a:r>
            <a:rPr lang="zh-CN" altLang="en-US" sz="2000" b="1" dirty="0"/>
            <a:t>模块</a:t>
          </a:r>
          <a:endParaRPr lang="zh-CN" altLang="en-US" sz="2000" b="1" dirty="0">
            <a:latin typeface="微软雅黑" panose="020B0503020204020204" pitchFamily="34" charset="-122"/>
            <a:ea typeface="微软雅黑" panose="020B0503020204020204" pitchFamily="34" charset="-122"/>
          </a:endParaRPr>
        </a:p>
      </dgm:t>
    </dgm:pt>
    <dgm:pt modelId="{4299FD7C-38A4-42AD-A278-85F0DDFFC739}" type="parTrans" cxnId="{F1A3D9B1-64E8-4184-A849-6C681A6F14A8}">
      <dgm:prSet/>
      <dgm:spPr/>
      <dgm:t>
        <a:bodyPr/>
        <a:lstStyle/>
        <a:p>
          <a:endParaRPr lang="zh-CN" altLang="en-US"/>
        </a:p>
      </dgm:t>
    </dgm:pt>
    <dgm:pt modelId="{23D62BD4-3C59-43D1-A353-1364973C3CAD}" type="sibTrans" cxnId="{F1A3D9B1-64E8-4184-A849-6C681A6F14A8}">
      <dgm:prSet/>
      <dgm:spPr/>
      <dgm:t>
        <a:bodyPr/>
        <a:lstStyle/>
        <a:p>
          <a:endParaRPr lang="zh-CN" altLang="en-US"/>
        </a:p>
      </dgm:t>
    </dgm:pt>
    <dgm:pt modelId="{1ABAA24E-268B-4811-831D-956797CB7994}">
      <dgm:prSet phldrT="[文本]" custT="1">
        <dgm:style>
          <a:lnRef idx="3">
            <a:schemeClr val="lt1"/>
          </a:lnRef>
          <a:fillRef idx="1">
            <a:schemeClr val="accent3"/>
          </a:fillRef>
          <a:effectRef idx="1">
            <a:schemeClr val="accent3"/>
          </a:effectRef>
          <a:fontRef idx="minor">
            <a:schemeClr val="lt1"/>
          </a:fontRef>
        </dgm:style>
      </dgm:prSet>
      <dgm:spPr>
        <a:solidFill>
          <a:schemeClr val="bg1">
            <a:lumMod val="75000"/>
          </a:schemeClr>
        </a:solidFill>
        <a:ln/>
      </dgm:spPr>
      <dgm:t>
        <a:bodyPr spcFirstLastPara="0" vert="horz" wrap="square" lIns="181661" tIns="0" rIns="181661" bIns="0" numCol="1" spcCol="1270" anchor="ctr" anchorCtr="0"/>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2. </a:t>
          </a:r>
          <a:r>
            <a:rPr lang="en-US" altLang="zh-CN" sz="2000" b="1" kern="1200" dirty="0" err="1">
              <a:solidFill>
                <a:prstClr val="white"/>
              </a:solidFill>
              <a:latin typeface="微软雅黑" panose="020B0503020204020204" pitchFamily="34" charset="-122"/>
              <a:ea typeface="微软雅黑" panose="020B0503020204020204" pitchFamily="34" charset="-122"/>
              <a:cs typeface="+mn-cs"/>
            </a:rPr>
            <a:t>Feedproxy</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总体流程</a:t>
          </a:r>
          <a:endParaRPr lang="en-US" altLang="zh-Hans" sz="2000" b="1" kern="1200" dirty="0">
            <a:solidFill>
              <a:prstClr val="white"/>
            </a:solidFill>
            <a:latin typeface="微软雅黑" panose="020B0503020204020204" pitchFamily="34" charset="-122"/>
            <a:ea typeface="微软雅黑" panose="020B0503020204020204" pitchFamily="34" charset="-122"/>
            <a:cs typeface="+mn-cs"/>
          </a:endParaRPr>
        </a:p>
      </dgm:t>
    </dgm:pt>
    <dgm:pt modelId="{1AB5347D-AD94-44B4-B57A-28DC1189B5E0}" type="parTrans" cxnId="{7591E19D-4A4F-48B4-A6D3-59D12743EF39}">
      <dgm:prSet/>
      <dgm:spPr/>
      <dgm:t>
        <a:bodyPr/>
        <a:lstStyle/>
        <a:p>
          <a:endParaRPr lang="zh-CN" altLang="en-US"/>
        </a:p>
      </dgm:t>
    </dgm:pt>
    <dgm:pt modelId="{9F97D041-AB28-484A-8D08-273857244798}" type="sibTrans" cxnId="{7591E19D-4A4F-48B4-A6D3-59D12743EF39}">
      <dgm:prSet/>
      <dgm:spPr/>
      <dgm:t>
        <a:bodyPr/>
        <a:lstStyle/>
        <a:p>
          <a:endParaRPr lang="zh-CN" altLang="en-US"/>
        </a:p>
      </dgm:t>
    </dgm:pt>
    <dgm:pt modelId="{5AA1DFCB-6B62-4A57-9134-625DADB3BDB4}">
      <dgm:prSet phldrT="[文本]" custT="1">
        <dgm:style>
          <a:lnRef idx="3">
            <a:schemeClr val="lt1"/>
          </a:lnRef>
          <a:fillRef idx="1">
            <a:schemeClr val="accent1"/>
          </a:fillRef>
          <a:effectRef idx="1">
            <a:schemeClr val="accent1"/>
          </a:effectRef>
          <a:fontRef idx="minor">
            <a:schemeClr val="lt1"/>
          </a:fontRef>
        </dgm:style>
      </dgm:prSet>
      <dgm:spPr>
        <a:solidFill>
          <a:schemeClr val="bg1">
            <a:lumMod val="75000"/>
          </a:schemeClr>
        </a:solidFill>
        <a:ln/>
      </dgm:spPr>
      <dgm:t>
        <a:bodyPr spcFirstLastPara="0" vert="horz" wrap="square" lIns="181661" tIns="0" rIns="181661" bIns="0" numCol="1" spcCol="1270" anchor="ctr" anchorCtr="0"/>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3. </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下游交互细节</a:t>
          </a:r>
        </a:p>
      </dgm:t>
    </dgm:pt>
    <dgm:pt modelId="{13001DA0-C8CE-4950-8086-BC33B3F8CE61}" type="parTrans" cxnId="{F0790BCA-74A9-468F-BAAC-04BDF091BB87}">
      <dgm:prSet/>
      <dgm:spPr/>
      <dgm:t>
        <a:bodyPr/>
        <a:lstStyle/>
        <a:p>
          <a:endParaRPr lang="zh-CN" altLang="en-US"/>
        </a:p>
      </dgm:t>
    </dgm:pt>
    <dgm:pt modelId="{9C7EC153-1951-45CB-896B-228109F71BAE}" type="sibTrans" cxnId="{F0790BCA-74A9-468F-BAAC-04BDF091BB87}">
      <dgm:prSet/>
      <dgm:spPr/>
      <dgm:t>
        <a:bodyPr/>
        <a:lstStyle/>
        <a:p>
          <a:endParaRPr lang="zh-CN" altLang="en-US"/>
        </a:p>
      </dgm:t>
    </dgm:pt>
    <dgm:pt modelId="{1780942C-202C-4B6E-84B7-E6588ADF4E29}">
      <dgm:prSet phldrT="[文本]" custT="1"/>
      <dgm:spPr>
        <a:solidFill>
          <a:schemeClr val="tx2">
            <a:lumMod val="60000"/>
            <a:lumOff val="40000"/>
          </a:schemeClr>
        </a:solidFill>
      </dgm:spPr>
      <dgm:t>
        <a:bodyPr/>
        <a:lstStyle/>
        <a:p>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策略插件</a:t>
          </a:r>
        </a:p>
      </dgm:t>
    </dgm:pt>
    <dgm:pt modelId="{88342A11-ACDB-4FF1-9875-1E55DBAFE080}" type="parTrans" cxnId="{E59AD73D-273E-4DFF-8B3A-3BC1C985180D}">
      <dgm:prSet/>
      <dgm:spPr/>
      <dgm:t>
        <a:bodyPr/>
        <a:lstStyle/>
        <a:p>
          <a:endParaRPr lang="zh-CN" altLang="en-US"/>
        </a:p>
      </dgm:t>
    </dgm:pt>
    <dgm:pt modelId="{EA878540-E191-420D-9804-4BD22BCDC056}" type="sibTrans" cxnId="{E59AD73D-273E-4DFF-8B3A-3BC1C985180D}">
      <dgm:prSet/>
      <dgm:spPr/>
      <dgm:t>
        <a:bodyPr/>
        <a:lstStyle/>
        <a:p>
          <a:endParaRPr lang="zh-CN" altLang="en-US"/>
        </a:p>
      </dgm:t>
    </dgm:pt>
    <dgm:pt modelId="{690A05A7-F49B-4936-8ED3-F4B7B50E17C0}" type="pres">
      <dgm:prSet presAssocID="{00E153AC-10B4-4FEE-B185-A053E3078086}" presName="linear" presStyleCnt="0">
        <dgm:presLayoutVars>
          <dgm:dir/>
          <dgm:animLvl val="lvl"/>
          <dgm:resizeHandles val="exact"/>
        </dgm:presLayoutVars>
      </dgm:prSet>
      <dgm:spPr/>
    </dgm:pt>
    <dgm:pt modelId="{B86C673B-01A2-4A92-A45C-FD8CF3D145ED}" type="pres">
      <dgm:prSet presAssocID="{E553E01F-E789-47DE-B0E9-AACC98E859D9}" presName="parentLin" presStyleCnt="0"/>
      <dgm:spPr/>
    </dgm:pt>
    <dgm:pt modelId="{2486718A-06A5-4DFD-B3C3-602ADAB2A88E}" type="pres">
      <dgm:prSet presAssocID="{E553E01F-E789-47DE-B0E9-AACC98E859D9}" presName="parentLeftMargin" presStyleLbl="node1" presStyleIdx="0" presStyleCnt="4"/>
      <dgm:spPr/>
    </dgm:pt>
    <dgm:pt modelId="{1F6BFD90-A7FF-4A87-995E-E5C4BF709B47}" type="pres">
      <dgm:prSet presAssocID="{E553E01F-E789-47DE-B0E9-AACC98E859D9}" presName="parentText" presStyleLbl="node1" presStyleIdx="0" presStyleCnt="4">
        <dgm:presLayoutVars>
          <dgm:chMax val="0"/>
          <dgm:bulletEnabled val="1"/>
        </dgm:presLayoutVars>
      </dgm:prSet>
      <dgm:spPr/>
    </dgm:pt>
    <dgm:pt modelId="{309D83A6-5F29-4FD7-A2E2-FC1CB8F27D5E}" type="pres">
      <dgm:prSet presAssocID="{E553E01F-E789-47DE-B0E9-AACC98E859D9}" presName="negativeSpace" presStyleCnt="0"/>
      <dgm:spPr/>
    </dgm:pt>
    <dgm:pt modelId="{56879048-1EA8-4797-9E0E-5D3DEE2D7E5A}" type="pres">
      <dgm:prSet presAssocID="{E553E01F-E789-47DE-B0E9-AACC98E859D9}" presName="childText" presStyleLbl="conFgAcc1" presStyleIdx="0" presStyleCnt="4">
        <dgm:presLayoutVars>
          <dgm:bulletEnabled val="1"/>
        </dgm:presLayoutVars>
      </dgm:prSet>
      <dgm:spPr/>
    </dgm:pt>
    <dgm:pt modelId="{94566570-3EEE-444D-AF38-CC739ABE543F}" type="pres">
      <dgm:prSet presAssocID="{23D62BD4-3C59-43D1-A353-1364973C3CAD}" presName="spaceBetweenRectangles" presStyleCnt="0"/>
      <dgm:spPr/>
    </dgm:pt>
    <dgm:pt modelId="{171F1896-07C9-456F-87B5-73EED2B955D0}" type="pres">
      <dgm:prSet presAssocID="{1ABAA24E-268B-4811-831D-956797CB7994}" presName="parentLin" presStyleCnt="0"/>
      <dgm:spPr/>
    </dgm:pt>
    <dgm:pt modelId="{0F4969DD-AA29-43DB-B8BF-895FA4564E06}" type="pres">
      <dgm:prSet presAssocID="{1ABAA24E-268B-4811-831D-956797CB7994}" presName="parentLeftMargin" presStyleLbl="node1" presStyleIdx="0" presStyleCnt="4"/>
      <dgm:spPr/>
    </dgm:pt>
    <dgm:pt modelId="{518F8ECF-28BA-44AD-B29D-66CE4C7D4A3E}" type="pres">
      <dgm:prSet presAssocID="{1ABAA24E-268B-4811-831D-956797CB7994}" presName="parentText" presStyleLbl="node1" presStyleIdx="1" presStyleCnt="4">
        <dgm:presLayoutVars>
          <dgm:chMax val="0"/>
          <dgm:bulletEnabled val="1"/>
        </dgm:presLayoutVars>
      </dgm:prSet>
      <dgm:spPr>
        <a:xfrm>
          <a:off x="343295" y="1126289"/>
          <a:ext cx="4806141" cy="708480"/>
        </a:xfrm>
        <a:prstGeom prst="roundRect">
          <a:avLst/>
        </a:prstGeom>
      </dgm:spPr>
    </dgm:pt>
    <dgm:pt modelId="{B738630F-5E57-43FE-A1DE-2F5676402A47}" type="pres">
      <dgm:prSet presAssocID="{1ABAA24E-268B-4811-831D-956797CB7994}" presName="negativeSpace" presStyleCnt="0"/>
      <dgm:spPr/>
    </dgm:pt>
    <dgm:pt modelId="{8EAD3D80-46EB-4BAF-B017-1903D69CD5EB}" type="pres">
      <dgm:prSet presAssocID="{1ABAA24E-268B-4811-831D-956797CB7994}" presName="childText" presStyleLbl="conFgAcc1" presStyleIdx="1" presStyleCnt="4">
        <dgm:presLayoutVars>
          <dgm:bulletEnabled val="1"/>
        </dgm:presLayoutVars>
      </dgm:prSet>
      <dgm:spPr/>
    </dgm:pt>
    <dgm:pt modelId="{A96A79B0-2741-4B6E-AC39-BDB0BF403B2C}" type="pres">
      <dgm:prSet presAssocID="{9F97D041-AB28-484A-8D08-273857244798}" presName="spaceBetweenRectangles" presStyleCnt="0"/>
      <dgm:spPr/>
    </dgm:pt>
    <dgm:pt modelId="{81473779-A907-4994-8F00-F89B28E0A442}" type="pres">
      <dgm:prSet presAssocID="{5AA1DFCB-6B62-4A57-9134-625DADB3BDB4}" presName="parentLin" presStyleCnt="0"/>
      <dgm:spPr/>
    </dgm:pt>
    <dgm:pt modelId="{B99A8145-3261-4C4C-8C59-94D9D2A80001}" type="pres">
      <dgm:prSet presAssocID="{5AA1DFCB-6B62-4A57-9134-625DADB3BDB4}" presName="parentLeftMargin" presStyleLbl="node1" presStyleIdx="1" presStyleCnt="4"/>
      <dgm:spPr/>
    </dgm:pt>
    <dgm:pt modelId="{DCA4185A-1455-4E50-AA02-CBCDA7486DD9}" type="pres">
      <dgm:prSet presAssocID="{5AA1DFCB-6B62-4A57-9134-625DADB3BDB4}" presName="parentText" presStyleLbl="node1" presStyleIdx="2" presStyleCnt="4">
        <dgm:presLayoutVars>
          <dgm:chMax val="0"/>
          <dgm:bulletEnabled val="1"/>
        </dgm:presLayoutVars>
      </dgm:prSet>
      <dgm:spPr>
        <a:xfrm>
          <a:off x="343295" y="2214929"/>
          <a:ext cx="4806141" cy="708480"/>
        </a:xfrm>
        <a:prstGeom prst="roundRect">
          <a:avLst/>
        </a:prstGeom>
      </dgm:spPr>
    </dgm:pt>
    <dgm:pt modelId="{108A5B7A-5309-4491-B8AD-1538C8F5C2F3}" type="pres">
      <dgm:prSet presAssocID="{5AA1DFCB-6B62-4A57-9134-625DADB3BDB4}" presName="negativeSpace" presStyleCnt="0"/>
      <dgm:spPr/>
    </dgm:pt>
    <dgm:pt modelId="{834FFB1B-BF38-4B5C-AB56-11192DB5A5D8}" type="pres">
      <dgm:prSet presAssocID="{5AA1DFCB-6B62-4A57-9134-625DADB3BDB4}" presName="childText" presStyleLbl="conFgAcc1" presStyleIdx="2" presStyleCnt="4">
        <dgm:presLayoutVars>
          <dgm:bulletEnabled val="1"/>
        </dgm:presLayoutVars>
      </dgm:prSet>
      <dgm:spPr/>
    </dgm:pt>
    <dgm:pt modelId="{5AF25AEB-E0EC-40B0-BCD2-F89F65A19F3C}" type="pres">
      <dgm:prSet presAssocID="{9C7EC153-1951-45CB-896B-228109F71BAE}" presName="spaceBetweenRectangles" presStyleCnt="0"/>
      <dgm:spPr/>
    </dgm:pt>
    <dgm:pt modelId="{851082F2-2C37-458F-A971-30E1245E9E55}" type="pres">
      <dgm:prSet presAssocID="{1780942C-202C-4B6E-84B7-E6588ADF4E29}" presName="parentLin" presStyleCnt="0"/>
      <dgm:spPr/>
    </dgm:pt>
    <dgm:pt modelId="{75FB9A6A-C472-4E01-A712-DF0DFD691411}" type="pres">
      <dgm:prSet presAssocID="{1780942C-202C-4B6E-84B7-E6588ADF4E29}" presName="parentLeftMargin" presStyleLbl="node1" presStyleIdx="2" presStyleCnt="4"/>
      <dgm:spPr/>
    </dgm:pt>
    <dgm:pt modelId="{3092B5AF-99D9-4298-A995-8EFDC6C0C121}" type="pres">
      <dgm:prSet presAssocID="{1780942C-202C-4B6E-84B7-E6588ADF4E29}" presName="parentText" presStyleLbl="node1" presStyleIdx="3" presStyleCnt="4">
        <dgm:presLayoutVars>
          <dgm:chMax val="0"/>
          <dgm:bulletEnabled val="1"/>
        </dgm:presLayoutVars>
      </dgm:prSet>
      <dgm:spPr/>
    </dgm:pt>
    <dgm:pt modelId="{AE2E0D39-B54D-4436-A5F0-214C54342A4F}" type="pres">
      <dgm:prSet presAssocID="{1780942C-202C-4B6E-84B7-E6588ADF4E29}" presName="negativeSpace" presStyleCnt="0"/>
      <dgm:spPr/>
    </dgm:pt>
    <dgm:pt modelId="{531C9F5C-84F2-45CE-98C7-F105F79FC36E}" type="pres">
      <dgm:prSet presAssocID="{1780942C-202C-4B6E-84B7-E6588ADF4E29}" presName="childText" presStyleLbl="conFgAcc1" presStyleIdx="3" presStyleCnt="4">
        <dgm:presLayoutVars>
          <dgm:bulletEnabled val="1"/>
        </dgm:presLayoutVars>
      </dgm:prSet>
      <dgm:spPr/>
    </dgm:pt>
  </dgm:ptLst>
  <dgm:cxnLst>
    <dgm:cxn modelId="{2D8DBD05-178B-4192-96DF-401DC186BD9C}" type="presOf" srcId="{00E153AC-10B4-4FEE-B185-A053E3078086}" destId="{690A05A7-F49B-4936-8ED3-F4B7B50E17C0}" srcOrd="0" destOrd="0" presId="urn:microsoft.com/office/officeart/2005/8/layout/list1"/>
    <dgm:cxn modelId="{E59AD73D-273E-4DFF-8B3A-3BC1C985180D}" srcId="{00E153AC-10B4-4FEE-B185-A053E3078086}" destId="{1780942C-202C-4B6E-84B7-E6588ADF4E29}" srcOrd="3" destOrd="0" parTransId="{88342A11-ACDB-4FF1-9875-1E55DBAFE080}" sibTransId="{EA878540-E191-420D-9804-4BD22BCDC056}"/>
    <dgm:cxn modelId="{174AE13F-C59E-4EC0-A290-F3C3EDB8DF38}" type="presOf" srcId="{1ABAA24E-268B-4811-831D-956797CB7994}" destId="{0F4969DD-AA29-43DB-B8BF-895FA4564E06}" srcOrd="0" destOrd="0" presId="urn:microsoft.com/office/officeart/2005/8/layout/list1"/>
    <dgm:cxn modelId="{8F17955C-B913-4251-84A3-B04216BD4099}" type="presOf" srcId="{1780942C-202C-4B6E-84B7-E6588ADF4E29}" destId="{3092B5AF-99D9-4298-A995-8EFDC6C0C121}" srcOrd="1" destOrd="0" presId="urn:microsoft.com/office/officeart/2005/8/layout/list1"/>
    <dgm:cxn modelId="{B4254C80-4123-43CE-A5B6-57160A0F0CC0}" type="presOf" srcId="{5AA1DFCB-6B62-4A57-9134-625DADB3BDB4}" destId="{B99A8145-3261-4C4C-8C59-94D9D2A80001}" srcOrd="0" destOrd="0" presId="urn:microsoft.com/office/officeart/2005/8/layout/list1"/>
    <dgm:cxn modelId="{AD5F4287-6081-40AF-B3FC-BBE55CD00026}" type="presOf" srcId="{1ABAA24E-268B-4811-831D-956797CB7994}" destId="{518F8ECF-28BA-44AD-B29D-66CE4C7D4A3E}" srcOrd="1" destOrd="0" presId="urn:microsoft.com/office/officeart/2005/8/layout/list1"/>
    <dgm:cxn modelId="{7591E19D-4A4F-48B4-A6D3-59D12743EF39}" srcId="{00E153AC-10B4-4FEE-B185-A053E3078086}" destId="{1ABAA24E-268B-4811-831D-956797CB7994}" srcOrd="1" destOrd="0" parTransId="{1AB5347D-AD94-44B4-B57A-28DC1189B5E0}" sibTransId="{9F97D041-AB28-484A-8D08-273857244798}"/>
    <dgm:cxn modelId="{3DE1EAA2-D516-44ED-8683-0112D47A0AB0}" type="presOf" srcId="{5AA1DFCB-6B62-4A57-9134-625DADB3BDB4}" destId="{DCA4185A-1455-4E50-AA02-CBCDA7486DD9}" srcOrd="1" destOrd="0" presId="urn:microsoft.com/office/officeart/2005/8/layout/list1"/>
    <dgm:cxn modelId="{C75790AE-4521-4A43-9A9E-1CFAADA8A9A1}" type="presOf" srcId="{E553E01F-E789-47DE-B0E9-AACC98E859D9}" destId="{1F6BFD90-A7FF-4A87-995E-E5C4BF709B47}" srcOrd="1" destOrd="0" presId="urn:microsoft.com/office/officeart/2005/8/layout/list1"/>
    <dgm:cxn modelId="{804ECCAF-8BB1-4AB6-8650-D15B6DCA1C6E}" type="presOf" srcId="{1780942C-202C-4B6E-84B7-E6588ADF4E29}" destId="{75FB9A6A-C472-4E01-A712-DF0DFD691411}" srcOrd="0" destOrd="0" presId="urn:microsoft.com/office/officeart/2005/8/layout/list1"/>
    <dgm:cxn modelId="{F1A3D9B1-64E8-4184-A849-6C681A6F14A8}" srcId="{00E153AC-10B4-4FEE-B185-A053E3078086}" destId="{E553E01F-E789-47DE-B0E9-AACC98E859D9}" srcOrd="0" destOrd="0" parTransId="{4299FD7C-38A4-42AD-A278-85F0DDFFC739}" sibTransId="{23D62BD4-3C59-43D1-A353-1364973C3CAD}"/>
    <dgm:cxn modelId="{2E8EE8BF-8BB6-4319-AAE5-1BDBCA3AF304}" type="presOf" srcId="{E553E01F-E789-47DE-B0E9-AACC98E859D9}" destId="{2486718A-06A5-4DFD-B3C3-602ADAB2A88E}" srcOrd="0" destOrd="0" presId="urn:microsoft.com/office/officeart/2005/8/layout/list1"/>
    <dgm:cxn modelId="{F0790BCA-74A9-468F-BAAC-04BDF091BB87}" srcId="{00E153AC-10B4-4FEE-B185-A053E3078086}" destId="{5AA1DFCB-6B62-4A57-9134-625DADB3BDB4}" srcOrd="2" destOrd="0" parTransId="{13001DA0-C8CE-4950-8086-BC33B3F8CE61}" sibTransId="{9C7EC153-1951-45CB-896B-228109F71BAE}"/>
    <dgm:cxn modelId="{9885DB44-9B85-45A8-9E5F-1A586E75A964}" type="presParOf" srcId="{690A05A7-F49B-4936-8ED3-F4B7B50E17C0}" destId="{B86C673B-01A2-4A92-A45C-FD8CF3D145ED}" srcOrd="0" destOrd="0" presId="urn:microsoft.com/office/officeart/2005/8/layout/list1"/>
    <dgm:cxn modelId="{415CF88B-5930-40FF-BC7F-6F1AC5708FC8}" type="presParOf" srcId="{B86C673B-01A2-4A92-A45C-FD8CF3D145ED}" destId="{2486718A-06A5-4DFD-B3C3-602ADAB2A88E}" srcOrd="0" destOrd="0" presId="urn:microsoft.com/office/officeart/2005/8/layout/list1"/>
    <dgm:cxn modelId="{3CB2C997-BD03-4BF6-A805-A6997BC85C62}" type="presParOf" srcId="{B86C673B-01A2-4A92-A45C-FD8CF3D145ED}" destId="{1F6BFD90-A7FF-4A87-995E-E5C4BF709B47}" srcOrd="1" destOrd="0" presId="urn:microsoft.com/office/officeart/2005/8/layout/list1"/>
    <dgm:cxn modelId="{F2C23B16-C9FF-4783-A14C-3E73BA3B166F}" type="presParOf" srcId="{690A05A7-F49B-4936-8ED3-F4B7B50E17C0}" destId="{309D83A6-5F29-4FD7-A2E2-FC1CB8F27D5E}" srcOrd="1" destOrd="0" presId="urn:microsoft.com/office/officeart/2005/8/layout/list1"/>
    <dgm:cxn modelId="{85B732E2-DA2D-40F7-8A10-45AE2BC8879D}" type="presParOf" srcId="{690A05A7-F49B-4936-8ED3-F4B7B50E17C0}" destId="{56879048-1EA8-4797-9E0E-5D3DEE2D7E5A}" srcOrd="2" destOrd="0" presId="urn:microsoft.com/office/officeart/2005/8/layout/list1"/>
    <dgm:cxn modelId="{EA15EF90-23E9-4918-B4FB-BBBF81E960C0}" type="presParOf" srcId="{690A05A7-F49B-4936-8ED3-F4B7B50E17C0}" destId="{94566570-3EEE-444D-AF38-CC739ABE543F}" srcOrd="3" destOrd="0" presId="urn:microsoft.com/office/officeart/2005/8/layout/list1"/>
    <dgm:cxn modelId="{409CFC77-D572-438E-913F-2E40EDD42D36}" type="presParOf" srcId="{690A05A7-F49B-4936-8ED3-F4B7B50E17C0}" destId="{171F1896-07C9-456F-87B5-73EED2B955D0}" srcOrd="4" destOrd="0" presId="urn:microsoft.com/office/officeart/2005/8/layout/list1"/>
    <dgm:cxn modelId="{47ABB56A-802E-41FC-817C-E7B65869FED9}" type="presParOf" srcId="{171F1896-07C9-456F-87B5-73EED2B955D0}" destId="{0F4969DD-AA29-43DB-B8BF-895FA4564E06}" srcOrd="0" destOrd="0" presId="urn:microsoft.com/office/officeart/2005/8/layout/list1"/>
    <dgm:cxn modelId="{17C9B85A-2811-404D-963A-09B680529192}" type="presParOf" srcId="{171F1896-07C9-456F-87B5-73EED2B955D0}" destId="{518F8ECF-28BA-44AD-B29D-66CE4C7D4A3E}" srcOrd="1" destOrd="0" presId="urn:microsoft.com/office/officeart/2005/8/layout/list1"/>
    <dgm:cxn modelId="{C2012E04-C528-460D-B6A0-D4FDFF338DF7}" type="presParOf" srcId="{690A05A7-F49B-4936-8ED3-F4B7B50E17C0}" destId="{B738630F-5E57-43FE-A1DE-2F5676402A47}" srcOrd="5" destOrd="0" presId="urn:microsoft.com/office/officeart/2005/8/layout/list1"/>
    <dgm:cxn modelId="{533FD53B-2C4A-4672-9F0C-C2C90A4B2682}" type="presParOf" srcId="{690A05A7-F49B-4936-8ED3-F4B7B50E17C0}" destId="{8EAD3D80-46EB-4BAF-B017-1903D69CD5EB}" srcOrd="6" destOrd="0" presId="urn:microsoft.com/office/officeart/2005/8/layout/list1"/>
    <dgm:cxn modelId="{2D42CBF6-5EA1-45E8-94B5-066E699E74A4}" type="presParOf" srcId="{690A05A7-F49B-4936-8ED3-F4B7B50E17C0}" destId="{A96A79B0-2741-4B6E-AC39-BDB0BF403B2C}" srcOrd="7" destOrd="0" presId="urn:microsoft.com/office/officeart/2005/8/layout/list1"/>
    <dgm:cxn modelId="{7C19ADE7-E6D7-44D5-9EE9-64BAC0A3262E}" type="presParOf" srcId="{690A05A7-F49B-4936-8ED3-F4B7B50E17C0}" destId="{81473779-A907-4994-8F00-F89B28E0A442}" srcOrd="8" destOrd="0" presId="urn:microsoft.com/office/officeart/2005/8/layout/list1"/>
    <dgm:cxn modelId="{EAB4F7EC-3926-471F-AAF3-96555202BD23}" type="presParOf" srcId="{81473779-A907-4994-8F00-F89B28E0A442}" destId="{B99A8145-3261-4C4C-8C59-94D9D2A80001}" srcOrd="0" destOrd="0" presId="urn:microsoft.com/office/officeart/2005/8/layout/list1"/>
    <dgm:cxn modelId="{DDFAF531-A40E-41C5-89BB-56764EB50DF6}" type="presParOf" srcId="{81473779-A907-4994-8F00-F89B28E0A442}" destId="{DCA4185A-1455-4E50-AA02-CBCDA7486DD9}" srcOrd="1" destOrd="0" presId="urn:microsoft.com/office/officeart/2005/8/layout/list1"/>
    <dgm:cxn modelId="{C951B7DC-1016-4590-BB68-8F810BB7255B}" type="presParOf" srcId="{690A05A7-F49B-4936-8ED3-F4B7B50E17C0}" destId="{108A5B7A-5309-4491-B8AD-1538C8F5C2F3}" srcOrd="9" destOrd="0" presId="urn:microsoft.com/office/officeart/2005/8/layout/list1"/>
    <dgm:cxn modelId="{6C2E7BED-240E-4B92-B677-1C35BF7581A6}" type="presParOf" srcId="{690A05A7-F49B-4936-8ED3-F4B7B50E17C0}" destId="{834FFB1B-BF38-4B5C-AB56-11192DB5A5D8}" srcOrd="10" destOrd="0" presId="urn:microsoft.com/office/officeart/2005/8/layout/list1"/>
    <dgm:cxn modelId="{98E4A781-7AD0-4D29-BE4C-232D35C21C88}" type="presParOf" srcId="{690A05A7-F49B-4936-8ED3-F4B7B50E17C0}" destId="{5AF25AEB-E0EC-40B0-BCD2-F89F65A19F3C}" srcOrd="11" destOrd="0" presId="urn:microsoft.com/office/officeart/2005/8/layout/list1"/>
    <dgm:cxn modelId="{64F8F6C2-5444-4B75-9DFA-30BB907A0D07}" type="presParOf" srcId="{690A05A7-F49B-4936-8ED3-F4B7B50E17C0}" destId="{851082F2-2C37-458F-A971-30E1245E9E55}" srcOrd="12" destOrd="0" presId="urn:microsoft.com/office/officeart/2005/8/layout/list1"/>
    <dgm:cxn modelId="{D7EA9913-0C80-4D24-A9AC-01C13F06A5AE}" type="presParOf" srcId="{851082F2-2C37-458F-A971-30E1245E9E55}" destId="{75FB9A6A-C472-4E01-A712-DF0DFD691411}" srcOrd="0" destOrd="0" presId="urn:microsoft.com/office/officeart/2005/8/layout/list1"/>
    <dgm:cxn modelId="{4D85C864-394F-4952-BA34-52210358788E}" type="presParOf" srcId="{851082F2-2C37-458F-A971-30E1245E9E55}" destId="{3092B5AF-99D9-4298-A995-8EFDC6C0C121}" srcOrd="1" destOrd="0" presId="urn:microsoft.com/office/officeart/2005/8/layout/list1"/>
    <dgm:cxn modelId="{AE432A10-A6B3-48B6-84DF-650BD8BDD931}" type="presParOf" srcId="{690A05A7-F49B-4936-8ED3-F4B7B50E17C0}" destId="{AE2E0D39-B54D-4436-A5F0-214C54342A4F}" srcOrd="13" destOrd="0" presId="urn:microsoft.com/office/officeart/2005/8/layout/list1"/>
    <dgm:cxn modelId="{99D7FFC8-119F-4F03-A665-8F0F55C154D7}" type="presParOf" srcId="{690A05A7-F49B-4936-8ED3-F4B7B50E17C0}" destId="{531C9F5C-84F2-45CE-98C7-F105F79FC36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9188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3295" y="37649"/>
          <a:ext cx="4806141" cy="708480"/>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mj-ea"/>
              <a:ea typeface="+mj-ea"/>
            </a:rPr>
            <a:t>1. </a:t>
          </a:r>
          <a:r>
            <a:rPr lang="en-US" altLang="zh-CN" sz="2000" b="1" kern="1200" dirty="0" err="1">
              <a:latin typeface="+mj-ea"/>
              <a:ea typeface="+mj-ea"/>
            </a:rPr>
            <a:t>Feedproxy</a:t>
          </a:r>
          <a:r>
            <a:rPr lang="en-US" altLang="zh-CN" sz="2000" b="1" kern="1200" dirty="0">
              <a:latin typeface="+mj-ea"/>
              <a:ea typeface="+mj-ea"/>
            </a:rPr>
            <a:t> (</a:t>
          </a:r>
          <a:r>
            <a:rPr lang="en-US" altLang="zh-CN" sz="2000" b="1" kern="1200" dirty="0" err="1">
              <a:latin typeface="+mj-ea"/>
              <a:ea typeface="+mj-ea"/>
            </a:rPr>
            <a:t>feedas</a:t>
          </a:r>
          <a:r>
            <a:rPr lang="en-US" altLang="zh-CN" sz="2000" b="1" kern="1200" dirty="0">
              <a:latin typeface="+mj-ea"/>
              <a:ea typeface="+mj-ea"/>
            </a:rPr>
            <a:t>) </a:t>
          </a:r>
          <a:r>
            <a:rPr lang="zh-CN" altLang="en-US" sz="2000" b="1" kern="1200" dirty="0">
              <a:latin typeface="+mj-ea"/>
              <a:ea typeface="+mj-ea"/>
            </a:rPr>
            <a:t>模块</a:t>
          </a:r>
        </a:p>
      </dsp:txBody>
      <dsp:txXfrm>
        <a:off x="377880" y="72234"/>
        <a:ext cx="4736971" cy="639310"/>
      </dsp:txXfrm>
    </dsp:sp>
    <dsp:sp modelId="{8EAD3D80-46EB-4BAF-B017-1903D69CD5EB}">
      <dsp:nvSpPr>
        <dsp:cNvPr id="0" name=""/>
        <dsp:cNvSpPr/>
      </dsp:nvSpPr>
      <dsp:spPr>
        <a:xfrm>
          <a:off x="0" y="148052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3295" y="112628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2. </a:t>
          </a:r>
          <a:r>
            <a:rPr lang="en-US" altLang="zh-CN" sz="2000" b="1" kern="1200" dirty="0" err="1">
              <a:latin typeface="微软雅黑" panose="020B0503020204020204" pitchFamily="34" charset="-122"/>
              <a:ea typeface="微软雅黑" panose="020B0503020204020204" pitchFamily="34" charset="-122"/>
            </a:rPr>
            <a:t>Feedproxy</a:t>
          </a:r>
          <a:r>
            <a:rPr lang="zh-CN" altLang="en-US" sz="2000" b="1" kern="1200" dirty="0">
              <a:latin typeface="微软雅黑" panose="020B0503020204020204" pitchFamily="34" charset="-122"/>
              <a:ea typeface="微软雅黑" panose="020B0503020204020204" pitchFamily="34" charset="-122"/>
            </a:rPr>
            <a:t>总体流程</a:t>
          </a:r>
          <a:endParaRPr lang="en-US" altLang="zh-Hans" sz="2000" b="1" kern="1200" dirty="0">
            <a:latin typeface="微软雅黑" panose="020B0503020204020204" pitchFamily="34" charset="-122"/>
            <a:ea typeface="微软雅黑" panose="020B0503020204020204" pitchFamily="34" charset="-122"/>
          </a:endParaRPr>
        </a:p>
      </dsp:txBody>
      <dsp:txXfrm>
        <a:off x="377880" y="1160874"/>
        <a:ext cx="4736971" cy="639310"/>
      </dsp:txXfrm>
    </dsp:sp>
    <dsp:sp modelId="{834FFB1B-BF38-4B5C-AB56-11192DB5A5D8}">
      <dsp:nvSpPr>
        <dsp:cNvPr id="0" name=""/>
        <dsp:cNvSpPr/>
      </dsp:nvSpPr>
      <dsp:spPr>
        <a:xfrm>
          <a:off x="0" y="256916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3295" y="221492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3. </a:t>
          </a:r>
          <a:r>
            <a:rPr lang="zh-CN" altLang="en-US" sz="2000" b="1" kern="1200" dirty="0">
              <a:latin typeface="微软雅黑" panose="020B0503020204020204" pitchFamily="34" charset="-122"/>
              <a:ea typeface="微软雅黑" panose="020B0503020204020204" pitchFamily="34" charset="-122"/>
            </a:rPr>
            <a:t>下游交互</a:t>
          </a:r>
        </a:p>
      </dsp:txBody>
      <dsp:txXfrm>
        <a:off x="377880" y="2249514"/>
        <a:ext cx="4736971" cy="639310"/>
      </dsp:txXfrm>
    </dsp:sp>
    <dsp:sp modelId="{531C9F5C-84F2-45CE-98C7-F105F79FC36E}">
      <dsp:nvSpPr>
        <dsp:cNvPr id="0" name=""/>
        <dsp:cNvSpPr/>
      </dsp:nvSpPr>
      <dsp:spPr>
        <a:xfrm>
          <a:off x="0" y="365780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3295" y="330356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4. </a:t>
          </a:r>
          <a:r>
            <a:rPr lang="zh-CN" altLang="en-US" sz="2000" b="1" kern="1200" dirty="0">
              <a:latin typeface="微软雅黑" panose="020B0503020204020204" pitchFamily="34" charset="-122"/>
              <a:ea typeface="微软雅黑" panose="020B0503020204020204" pitchFamily="34" charset="-122"/>
            </a:rPr>
            <a:t>策略插件</a:t>
          </a:r>
        </a:p>
      </dsp:txBody>
      <dsp:txXfrm>
        <a:off x="377880" y="3338154"/>
        <a:ext cx="4736971" cy="639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9188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3295" y="3764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mj-ea"/>
              <a:ea typeface="+mj-ea"/>
            </a:rPr>
            <a:t>1. </a:t>
          </a:r>
          <a:r>
            <a:rPr lang="en-US" altLang="zh-CN" sz="2000" b="1" kern="1200" dirty="0" err="1">
              <a:latin typeface="+mj-ea"/>
              <a:ea typeface="+mj-ea"/>
            </a:rPr>
            <a:t>Feedproxy</a:t>
          </a:r>
          <a:r>
            <a:rPr lang="en-US" altLang="zh-CN" sz="2000" b="1" kern="1200" dirty="0">
              <a:latin typeface="+mj-ea"/>
              <a:ea typeface="+mj-ea"/>
            </a:rPr>
            <a:t> (</a:t>
          </a:r>
          <a:r>
            <a:rPr lang="en-US" altLang="zh-CN" sz="2000" b="1" kern="1200" dirty="0" err="1">
              <a:latin typeface="+mj-ea"/>
              <a:ea typeface="+mj-ea"/>
            </a:rPr>
            <a:t>feedas</a:t>
          </a:r>
          <a:r>
            <a:rPr lang="en-US" altLang="zh-CN" sz="2000" b="1" kern="1200" dirty="0">
              <a:latin typeface="+mj-ea"/>
              <a:ea typeface="+mj-ea"/>
            </a:rPr>
            <a:t>) </a:t>
          </a:r>
          <a:r>
            <a:rPr lang="zh-CN" altLang="en-US" sz="2000" b="1" kern="1200" dirty="0">
              <a:latin typeface="+mj-ea"/>
              <a:ea typeface="+mj-ea"/>
            </a:rPr>
            <a:t>模块</a:t>
          </a:r>
        </a:p>
      </dsp:txBody>
      <dsp:txXfrm>
        <a:off x="377880" y="72234"/>
        <a:ext cx="4736971" cy="639310"/>
      </dsp:txXfrm>
    </dsp:sp>
    <dsp:sp modelId="{8EAD3D80-46EB-4BAF-B017-1903D69CD5EB}">
      <dsp:nvSpPr>
        <dsp:cNvPr id="0" name=""/>
        <dsp:cNvSpPr/>
      </dsp:nvSpPr>
      <dsp:spPr>
        <a:xfrm>
          <a:off x="0" y="148052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3295" y="1126289"/>
          <a:ext cx="4806141" cy="708480"/>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2. </a:t>
          </a:r>
          <a:r>
            <a:rPr lang="en-US" altLang="zh-CN" sz="2000" b="1" kern="1200" dirty="0" err="1">
              <a:solidFill>
                <a:prstClr val="white"/>
              </a:solidFill>
              <a:latin typeface="微软雅黑" panose="020B0503020204020204" pitchFamily="34" charset="-122"/>
              <a:ea typeface="微软雅黑" panose="020B0503020204020204" pitchFamily="34" charset="-122"/>
              <a:cs typeface="+mn-cs"/>
            </a:rPr>
            <a:t>Feedproxy</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总体流程</a:t>
          </a:r>
          <a:endParaRPr lang="en-US" altLang="zh-Hans" sz="2000" b="1" kern="1200" dirty="0">
            <a:solidFill>
              <a:prstClr val="white"/>
            </a:solidFill>
            <a:latin typeface="微软雅黑" panose="020B0503020204020204" pitchFamily="34" charset="-122"/>
            <a:ea typeface="微软雅黑" panose="020B0503020204020204" pitchFamily="34" charset="-122"/>
            <a:cs typeface="+mn-cs"/>
          </a:endParaRPr>
        </a:p>
      </dsp:txBody>
      <dsp:txXfrm>
        <a:off x="377880" y="1160874"/>
        <a:ext cx="4736971" cy="639310"/>
      </dsp:txXfrm>
    </dsp:sp>
    <dsp:sp modelId="{834FFB1B-BF38-4B5C-AB56-11192DB5A5D8}">
      <dsp:nvSpPr>
        <dsp:cNvPr id="0" name=""/>
        <dsp:cNvSpPr/>
      </dsp:nvSpPr>
      <dsp:spPr>
        <a:xfrm>
          <a:off x="0" y="256916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3295" y="221492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3. </a:t>
          </a:r>
          <a:r>
            <a:rPr lang="zh-CN" altLang="en-US" sz="2000" b="1" kern="1200" dirty="0">
              <a:latin typeface="微软雅黑" panose="020B0503020204020204" pitchFamily="34" charset="-122"/>
              <a:ea typeface="微软雅黑" panose="020B0503020204020204" pitchFamily="34" charset="-122"/>
            </a:rPr>
            <a:t>下游交互细节</a:t>
          </a:r>
        </a:p>
      </dsp:txBody>
      <dsp:txXfrm>
        <a:off x="377880" y="2249514"/>
        <a:ext cx="4736971" cy="639310"/>
      </dsp:txXfrm>
    </dsp:sp>
    <dsp:sp modelId="{531C9F5C-84F2-45CE-98C7-F105F79FC36E}">
      <dsp:nvSpPr>
        <dsp:cNvPr id="0" name=""/>
        <dsp:cNvSpPr/>
      </dsp:nvSpPr>
      <dsp:spPr>
        <a:xfrm>
          <a:off x="0" y="365780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3295" y="330356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4. </a:t>
          </a:r>
          <a:r>
            <a:rPr lang="zh-CN" altLang="en-US" sz="2000" b="1" kern="1200" dirty="0">
              <a:latin typeface="微软雅黑" panose="020B0503020204020204" pitchFamily="34" charset="-122"/>
              <a:ea typeface="微软雅黑" panose="020B0503020204020204" pitchFamily="34" charset="-122"/>
            </a:rPr>
            <a:t>策略插件</a:t>
          </a:r>
        </a:p>
      </dsp:txBody>
      <dsp:txXfrm>
        <a:off x="377880" y="3338154"/>
        <a:ext cx="4736971" cy="639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9188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3295" y="3764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mj-ea"/>
              <a:ea typeface="+mj-ea"/>
            </a:rPr>
            <a:t>1. </a:t>
          </a:r>
          <a:r>
            <a:rPr lang="en-US" altLang="zh-CN" sz="2000" b="1" kern="1200" dirty="0" err="1">
              <a:latin typeface="+mj-ea"/>
              <a:ea typeface="+mj-ea"/>
            </a:rPr>
            <a:t>Feedproxy</a:t>
          </a:r>
          <a:r>
            <a:rPr lang="en-US" altLang="zh-CN" sz="2000" b="1" kern="1200" dirty="0">
              <a:latin typeface="+mj-ea"/>
              <a:ea typeface="+mj-ea"/>
            </a:rPr>
            <a:t> (</a:t>
          </a:r>
          <a:r>
            <a:rPr lang="en-US" altLang="zh-CN" sz="2000" b="1" kern="1200" dirty="0" err="1">
              <a:latin typeface="+mj-ea"/>
              <a:ea typeface="+mj-ea"/>
            </a:rPr>
            <a:t>feedas</a:t>
          </a:r>
          <a:r>
            <a:rPr lang="en-US" altLang="zh-CN" sz="2000" b="1" kern="1200" dirty="0">
              <a:latin typeface="+mj-ea"/>
              <a:ea typeface="+mj-ea"/>
            </a:rPr>
            <a:t>) </a:t>
          </a:r>
          <a:r>
            <a:rPr lang="zh-CN" altLang="en-US" sz="2000" b="1" kern="1200" dirty="0">
              <a:latin typeface="+mj-ea"/>
              <a:ea typeface="+mj-ea"/>
            </a:rPr>
            <a:t>模块</a:t>
          </a:r>
        </a:p>
      </dsp:txBody>
      <dsp:txXfrm>
        <a:off x="377880" y="72234"/>
        <a:ext cx="4736971" cy="639310"/>
      </dsp:txXfrm>
    </dsp:sp>
    <dsp:sp modelId="{8EAD3D80-46EB-4BAF-B017-1903D69CD5EB}">
      <dsp:nvSpPr>
        <dsp:cNvPr id="0" name=""/>
        <dsp:cNvSpPr/>
      </dsp:nvSpPr>
      <dsp:spPr>
        <a:xfrm>
          <a:off x="0" y="148052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3295" y="112628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2. </a:t>
          </a:r>
          <a:r>
            <a:rPr lang="en-US" altLang="zh-CN" sz="2000" b="1" kern="1200" dirty="0" err="1">
              <a:solidFill>
                <a:prstClr val="white"/>
              </a:solidFill>
              <a:latin typeface="微软雅黑" panose="020B0503020204020204" pitchFamily="34" charset="-122"/>
              <a:ea typeface="微软雅黑" panose="020B0503020204020204" pitchFamily="34" charset="-122"/>
              <a:cs typeface="+mn-cs"/>
            </a:rPr>
            <a:t>Feedproxy</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总体流程</a:t>
          </a:r>
          <a:endParaRPr lang="en-US" altLang="zh-Hans" sz="2000" b="1" kern="1200" dirty="0">
            <a:solidFill>
              <a:prstClr val="white"/>
            </a:solidFill>
            <a:latin typeface="微软雅黑" panose="020B0503020204020204" pitchFamily="34" charset="-122"/>
            <a:ea typeface="微软雅黑" panose="020B0503020204020204" pitchFamily="34" charset="-122"/>
            <a:cs typeface="+mn-cs"/>
          </a:endParaRPr>
        </a:p>
      </dsp:txBody>
      <dsp:txXfrm>
        <a:off x="377880" y="1160874"/>
        <a:ext cx="4736971" cy="639310"/>
      </dsp:txXfrm>
    </dsp:sp>
    <dsp:sp modelId="{834FFB1B-BF38-4B5C-AB56-11192DB5A5D8}">
      <dsp:nvSpPr>
        <dsp:cNvPr id="0" name=""/>
        <dsp:cNvSpPr/>
      </dsp:nvSpPr>
      <dsp:spPr>
        <a:xfrm>
          <a:off x="0" y="256916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3295" y="2214929"/>
          <a:ext cx="4806141" cy="708480"/>
        </a:xfrm>
        <a:prstGeom prst="roundRect">
          <a:avLst/>
        </a:prstGeom>
        <a:solidFill>
          <a:schemeClr val="tx2">
            <a:lumMod val="60000"/>
            <a:lumOff val="40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3. </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下游交互细节</a:t>
          </a:r>
        </a:p>
      </dsp:txBody>
      <dsp:txXfrm>
        <a:off x="377880" y="2249514"/>
        <a:ext cx="4736971" cy="639310"/>
      </dsp:txXfrm>
    </dsp:sp>
    <dsp:sp modelId="{531C9F5C-84F2-45CE-98C7-F105F79FC36E}">
      <dsp:nvSpPr>
        <dsp:cNvPr id="0" name=""/>
        <dsp:cNvSpPr/>
      </dsp:nvSpPr>
      <dsp:spPr>
        <a:xfrm>
          <a:off x="0" y="365780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3295" y="3303569"/>
          <a:ext cx="4806141" cy="708480"/>
        </a:xfrm>
        <a:prstGeom prst="roundRect">
          <a:avLst/>
        </a:prstGeom>
        <a:solidFill>
          <a:schemeClr val="bg1">
            <a:lumMod val="75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4. </a:t>
          </a:r>
          <a:r>
            <a:rPr lang="zh-CN" altLang="en-US" sz="2000" b="1" kern="1200" dirty="0">
              <a:latin typeface="微软雅黑" panose="020B0503020204020204" pitchFamily="34" charset="-122"/>
              <a:ea typeface="微软雅黑" panose="020B0503020204020204" pitchFamily="34" charset="-122"/>
            </a:rPr>
            <a:t>策略插件</a:t>
          </a:r>
        </a:p>
      </dsp:txBody>
      <dsp:txXfrm>
        <a:off x="377880" y="3338154"/>
        <a:ext cx="4736971"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9048-1EA8-4797-9E0E-5D3DEE2D7E5A}">
      <dsp:nvSpPr>
        <dsp:cNvPr id="0" name=""/>
        <dsp:cNvSpPr/>
      </dsp:nvSpPr>
      <dsp:spPr>
        <a:xfrm>
          <a:off x="0" y="39188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6BFD90-A7FF-4A87-995E-E5C4BF709B47}">
      <dsp:nvSpPr>
        <dsp:cNvPr id="0" name=""/>
        <dsp:cNvSpPr/>
      </dsp:nvSpPr>
      <dsp:spPr>
        <a:xfrm>
          <a:off x="343295" y="3764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1. </a:t>
          </a:r>
          <a:r>
            <a:rPr lang="en-US" altLang="zh-CN" sz="2000" b="1" kern="1200" dirty="0" err="1">
              <a:latin typeface="微软雅黑" panose="020B0503020204020204" pitchFamily="34" charset="-122"/>
              <a:ea typeface="微软雅黑" panose="020B0503020204020204" pitchFamily="34" charset="-122"/>
            </a:rPr>
            <a:t>F</a:t>
          </a:r>
          <a:r>
            <a:rPr lang="en-US" altLang="zh-CN" sz="2000" b="1" kern="1200" dirty="0" err="1"/>
            <a:t>eedproxy</a:t>
          </a:r>
          <a:r>
            <a:rPr lang="en-US" altLang="zh-CN" sz="2000" b="1" kern="1200" dirty="0"/>
            <a:t> (</a:t>
          </a:r>
          <a:r>
            <a:rPr lang="en-US" altLang="zh-CN" sz="2000" b="1" kern="1200" dirty="0" err="1"/>
            <a:t>feedas</a:t>
          </a:r>
          <a:r>
            <a:rPr lang="en-US" altLang="zh-CN" sz="2000" b="1" kern="1200" dirty="0"/>
            <a:t>) </a:t>
          </a:r>
          <a:r>
            <a:rPr lang="zh-CN" altLang="en-US" sz="2000" b="1" kern="1200" dirty="0"/>
            <a:t>模块</a:t>
          </a:r>
          <a:endParaRPr lang="zh-CN" altLang="en-US" sz="2000" b="1" kern="1200" dirty="0">
            <a:latin typeface="微软雅黑" panose="020B0503020204020204" pitchFamily="34" charset="-122"/>
            <a:ea typeface="微软雅黑" panose="020B0503020204020204" pitchFamily="34" charset="-122"/>
          </a:endParaRPr>
        </a:p>
      </dsp:txBody>
      <dsp:txXfrm>
        <a:off x="377880" y="72234"/>
        <a:ext cx="4736971" cy="639310"/>
      </dsp:txXfrm>
    </dsp:sp>
    <dsp:sp modelId="{8EAD3D80-46EB-4BAF-B017-1903D69CD5EB}">
      <dsp:nvSpPr>
        <dsp:cNvPr id="0" name=""/>
        <dsp:cNvSpPr/>
      </dsp:nvSpPr>
      <dsp:spPr>
        <a:xfrm>
          <a:off x="0" y="148052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8F8ECF-28BA-44AD-B29D-66CE4C7D4A3E}">
      <dsp:nvSpPr>
        <dsp:cNvPr id="0" name=""/>
        <dsp:cNvSpPr/>
      </dsp:nvSpPr>
      <dsp:spPr>
        <a:xfrm>
          <a:off x="343295" y="112628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3"/>
        </a:fillRef>
        <a:effectRef idx="1">
          <a:schemeClr val="accent3"/>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2. </a:t>
          </a:r>
          <a:r>
            <a:rPr lang="en-US" altLang="zh-CN" sz="2000" b="1" kern="1200" dirty="0" err="1">
              <a:solidFill>
                <a:prstClr val="white"/>
              </a:solidFill>
              <a:latin typeface="微软雅黑" panose="020B0503020204020204" pitchFamily="34" charset="-122"/>
              <a:ea typeface="微软雅黑" panose="020B0503020204020204" pitchFamily="34" charset="-122"/>
              <a:cs typeface="+mn-cs"/>
            </a:rPr>
            <a:t>Feedproxy</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总体流程</a:t>
          </a:r>
          <a:endParaRPr lang="en-US" altLang="zh-Hans" sz="2000" b="1" kern="1200" dirty="0">
            <a:solidFill>
              <a:prstClr val="white"/>
            </a:solidFill>
            <a:latin typeface="微软雅黑" panose="020B0503020204020204" pitchFamily="34" charset="-122"/>
            <a:ea typeface="微软雅黑" panose="020B0503020204020204" pitchFamily="34" charset="-122"/>
            <a:cs typeface="+mn-cs"/>
          </a:endParaRPr>
        </a:p>
      </dsp:txBody>
      <dsp:txXfrm>
        <a:off x="377880" y="1160874"/>
        <a:ext cx="4736971" cy="639310"/>
      </dsp:txXfrm>
    </dsp:sp>
    <dsp:sp modelId="{834FFB1B-BF38-4B5C-AB56-11192DB5A5D8}">
      <dsp:nvSpPr>
        <dsp:cNvPr id="0" name=""/>
        <dsp:cNvSpPr/>
      </dsp:nvSpPr>
      <dsp:spPr>
        <a:xfrm>
          <a:off x="0" y="256916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A4185A-1455-4E50-AA02-CBCDA7486DD9}">
      <dsp:nvSpPr>
        <dsp:cNvPr id="0" name=""/>
        <dsp:cNvSpPr/>
      </dsp:nvSpPr>
      <dsp:spPr>
        <a:xfrm>
          <a:off x="343295" y="2214929"/>
          <a:ext cx="4806141" cy="708480"/>
        </a:xfrm>
        <a:prstGeom prst="roundRect">
          <a:avLst/>
        </a:prstGeom>
        <a:solidFill>
          <a:schemeClr val="bg1">
            <a:lumMod val="75000"/>
          </a:schemeClr>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solidFill>
                <a:prstClr val="white"/>
              </a:solidFill>
              <a:latin typeface="微软雅黑" panose="020B0503020204020204" pitchFamily="34" charset="-122"/>
              <a:ea typeface="微软雅黑" panose="020B0503020204020204" pitchFamily="34" charset="-122"/>
              <a:cs typeface="+mn-cs"/>
            </a:rPr>
            <a:t>3. </a:t>
          </a:r>
          <a:r>
            <a:rPr lang="zh-CN" altLang="en-US" sz="2000" b="1" kern="1200" dirty="0">
              <a:solidFill>
                <a:prstClr val="white"/>
              </a:solidFill>
              <a:latin typeface="微软雅黑" panose="020B0503020204020204" pitchFamily="34" charset="-122"/>
              <a:ea typeface="微软雅黑" panose="020B0503020204020204" pitchFamily="34" charset="-122"/>
              <a:cs typeface="+mn-cs"/>
            </a:rPr>
            <a:t>下游交互细节</a:t>
          </a:r>
        </a:p>
      </dsp:txBody>
      <dsp:txXfrm>
        <a:off x="377880" y="2249514"/>
        <a:ext cx="4736971" cy="639310"/>
      </dsp:txXfrm>
    </dsp:sp>
    <dsp:sp modelId="{531C9F5C-84F2-45CE-98C7-F105F79FC36E}">
      <dsp:nvSpPr>
        <dsp:cNvPr id="0" name=""/>
        <dsp:cNvSpPr/>
      </dsp:nvSpPr>
      <dsp:spPr>
        <a:xfrm>
          <a:off x="0" y="3657809"/>
          <a:ext cx="6865917" cy="604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92B5AF-99D9-4298-A995-8EFDC6C0C121}">
      <dsp:nvSpPr>
        <dsp:cNvPr id="0" name=""/>
        <dsp:cNvSpPr/>
      </dsp:nvSpPr>
      <dsp:spPr>
        <a:xfrm>
          <a:off x="343295" y="3303569"/>
          <a:ext cx="4806141" cy="708480"/>
        </a:xfrm>
        <a:prstGeom prst="roundRect">
          <a:avLst/>
        </a:prstGeom>
        <a:solidFill>
          <a:schemeClr val="tx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81661" tIns="0" rIns="181661" bIns="0" numCol="1" spcCol="1270" anchor="ctr" anchorCtr="0">
          <a:noAutofit/>
        </a:bodyPr>
        <a:lstStyle/>
        <a:p>
          <a:pPr marL="0" lvl="0" indent="0" algn="l" defTabSz="889000">
            <a:lnSpc>
              <a:spcPct val="90000"/>
            </a:lnSpc>
            <a:spcBef>
              <a:spcPct val="0"/>
            </a:spcBef>
            <a:spcAft>
              <a:spcPct val="35000"/>
            </a:spcAft>
            <a:buNone/>
          </a:pPr>
          <a:r>
            <a:rPr lang="en-US" altLang="zh-CN" sz="2000" b="1" kern="1200" dirty="0">
              <a:latin typeface="微软雅黑" panose="020B0503020204020204" pitchFamily="34" charset="-122"/>
              <a:ea typeface="微软雅黑" panose="020B0503020204020204" pitchFamily="34" charset="-122"/>
            </a:rPr>
            <a:t>4. </a:t>
          </a:r>
          <a:r>
            <a:rPr lang="zh-CN" altLang="en-US" sz="2000" b="1" kern="1200" dirty="0">
              <a:latin typeface="微软雅黑" panose="020B0503020204020204" pitchFamily="34" charset="-122"/>
              <a:ea typeface="微软雅黑" panose="020B0503020204020204" pitchFamily="34" charset="-122"/>
            </a:rPr>
            <a:t>策略插件</a:t>
          </a:r>
        </a:p>
      </dsp:txBody>
      <dsp:txXfrm>
        <a:off x="377880" y="3338154"/>
        <a:ext cx="4736971"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19413" cy="4953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4763" y="1"/>
            <a:ext cx="2919412" cy="495300"/>
          </a:xfrm>
          <a:prstGeom prst="rect">
            <a:avLst/>
          </a:prstGeom>
        </p:spPr>
        <p:txBody>
          <a:bodyPr vert="horz" lIns="91440" tIns="45720" rIns="91440" bIns="45720" rtlCol="0"/>
          <a:lstStyle>
            <a:lvl1pPr algn="r">
              <a:defRPr sz="1200"/>
            </a:lvl1pPr>
          </a:lstStyle>
          <a:p>
            <a:fld id="{077BA945-9734-4BBF-8506-1C3370DFF36A}" type="datetimeFigureOut">
              <a:rPr lang="zh-CN" altLang="en-US" smtClean="0"/>
              <a:t>2021/4/29</a:t>
            </a:fld>
            <a:endParaRPr lang="zh-CN" altLang="en-US"/>
          </a:p>
        </p:txBody>
      </p:sp>
      <p:sp>
        <p:nvSpPr>
          <p:cNvPr id="4" name="页脚占位符 3"/>
          <p:cNvSpPr>
            <a:spLocks noGrp="1"/>
          </p:cNvSpPr>
          <p:nvPr>
            <p:ph type="ftr" sz="quarter" idx="2"/>
          </p:nvPr>
        </p:nvSpPr>
        <p:spPr>
          <a:xfrm>
            <a:off x="1" y="9371014"/>
            <a:ext cx="2919413" cy="4953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4763" y="9371014"/>
            <a:ext cx="2919412" cy="495300"/>
          </a:xfrm>
          <a:prstGeom prst="rect">
            <a:avLst/>
          </a:prstGeom>
        </p:spPr>
        <p:txBody>
          <a:bodyPr vert="horz" lIns="91440" tIns="45720" rIns="91440" bIns="45720" rtlCol="0" anchor="b"/>
          <a:lstStyle>
            <a:lvl1pPr algn="r">
              <a:defRPr sz="1200"/>
            </a:lvl1pPr>
          </a:lstStyle>
          <a:p>
            <a:fld id="{9095A32B-8AEA-417D-A192-FE44FA7FA78A}" type="slidenum">
              <a:rPr lang="zh-CN" altLang="en-US" smtClean="0"/>
              <a:t>‹#›</a:t>
            </a:fld>
            <a:endParaRPr lang="zh-CN" altLang="en-US"/>
          </a:p>
        </p:txBody>
      </p:sp>
    </p:spTree>
    <p:extLst>
      <p:ext uri="{BB962C8B-B14F-4D97-AF65-F5344CB8AC3E}">
        <p14:creationId xmlns:p14="http://schemas.microsoft.com/office/powerpoint/2010/main" val="10411028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18831" cy="4950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4" y="0"/>
            <a:ext cx="2918831" cy="495029"/>
          </a:xfrm>
          <a:prstGeom prst="rect">
            <a:avLst/>
          </a:prstGeom>
        </p:spPr>
        <p:txBody>
          <a:bodyPr vert="horz" lIns="91440" tIns="45720" rIns="91440" bIns="45720" rtlCol="0"/>
          <a:lstStyle>
            <a:lvl1pPr algn="r">
              <a:defRPr sz="1200"/>
            </a:lvl1pPr>
          </a:lstStyle>
          <a:p>
            <a:fld id="{033D2105-0A94-4FA4-8EB1-B0B30DC3B7D3}" type="datetimeFigureOut">
              <a:rPr lang="zh-CN" altLang="en-US" smtClean="0"/>
              <a:t>2021/4/29</a:t>
            </a:fld>
            <a:endParaRPr lang="zh-CN" altLang="en-US"/>
          </a:p>
        </p:txBody>
      </p:sp>
      <p:sp>
        <p:nvSpPr>
          <p:cNvPr id="4" name="幻灯片图像占位符 3"/>
          <p:cNvSpPr>
            <a:spLocks noGrp="1" noRot="1" noChangeAspect="1"/>
          </p:cNvSpPr>
          <p:nvPr>
            <p:ph type="sldImg" idx="2"/>
          </p:nvPr>
        </p:nvSpPr>
        <p:spPr>
          <a:xfrm>
            <a:off x="407988" y="1231900"/>
            <a:ext cx="5919787" cy="3330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48164"/>
            <a:ext cx="5388610" cy="3884861"/>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1" y="9371287"/>
            <a:ext cx="2918831" cy="49502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4" y="9371287"/>
            <a:ext cx="2918831" cy="495028"/>
          </a:xfrm>
          <a:prstGeom prst="rect">
            <a:avLst/>
          </a:prstGeom>
        </p:spPr>
        <p:txBody>
          <a:bodyPr vert="horz" lIns="91440" tIns="45720" rIns="91440" bIns="45720" rtlCol="0" anchor="b"/>
          <a:lstStyle>
            <a:lvl1pPr algn="r">
              <a:defRPr sz="1200"/>
            </a:lvl1pPr>
          </a:lstStyle>
          <a:p>
            <a:fld id="{C76A5298-7A03-4638-AA50-81B90C4C5876}" type="slidenum">
              <a:rPr lang="zh-CN" altLang="en-US" smtClean="0"/>
              <a:t>‹#›</a:t>
            </a:fld>
            <a:endParaRPr lang="zh-CN" altLang="en-US"/>
          </a:p>
        </p:txBody>
      </p:sp>
    </p:spTree>
    <p:extLst>
      <p:ext uri="{BB962C8B-B14F-4D97-AF65-F5344CB8AC3E}">
        <p14:creationId xmlns:p14="http://schemas.microsoft.com/office/powerpoint/2010/main" val="162481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1pPr>
    <a:lvl2pPr marL="4572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2pPr>
    <a:lvl3pPr marL="9144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3pPr>
    <a:lvl4pPr marL="13716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4pPr>
    <a:lvl5pPr marL="1828800" algn="l" defTabSz="914400" rtl="0" eaLnBrk="1" latinLnBrk="0" hangingPunct="1">
      <a:defRPr sz="1200" kern="1200" baseline="0">
        <a:solidFill>
          <a:schemeClr val="tx1"/>
        </a:solidFill>
        <a:latin typeface="Arial Unicode MS" panose="020B0604020202020204" pitchFamily="34" charset="-128"/>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iki.baidu.com/pages/viewpage.action?pageId=8100915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9FCF57C-29DB-49A2-B079-2A6D9B938D19}"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338287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Feed proxy</a:t>
            </a:r>
            <a:r>
              <a:rPr kumimoji="1" lang="zh-CN" altLang="en-US" dirty="0"/>
              <a:t> </a:t>
            </a:r>
            <a:r>
              <a:rPr kumimoji="1" lang="en-US" altLang="zh-CN" dirty="0"/>
              <a:t>service</a:t>
            </a:r>
            <a:r>
              <a:rPr kumimoji="1" lang="zh-CN" altLang="en-US" dirty="0"/>
              <a:t> </a:t>
            </a:r>
            <a:r>
              <a:rPr kumimoji="1" lang="en-US" altLang="zh-CN" dirty="0" err="1"/>
              <a:t>impl</a:t>
            </a:r>
            <a:r>
              <a:rPr kumimoji="1" lang="zh-CN" altLang="en-US" dirty="0"/>
              <a:t>主要负责执行业务函数，送入参数</a:t>
            </a:r>
            <a:r>
              <a:rPr kumimoji="1" lang="en-US" altLang="zh-CN" dirty="0" err="1"/>
              <a:t>cntl</a:t>
            </a:r>
            <a:r>
              <a:rPr kumimoji="1" lang="zh-CN" altLang="en-US" dirty="0"/>
              <a:t>、</a:t>
            </a:r>
            <a:r>
              <a:rPr kumimoji="1" lang="en-US" altLang="zh-CN" dirty="0"/>
              <a:t>request</a:t>
            </a:r>
            <a:r>
              <a:rPr kumimoji="1" lang="zh-CN" altLang="en-US" dirty="0"/>
              <a:t>、</a:t>
            </a:r>
            <a:r>
              <a:rPr kumimoji="1" lang="en-US" altLang="zh-CN" dirty="0"/>
              <a:t>response</a:t>
            </a:r>
            <a:r>
              <a:rPr kumimoji="1" lang="zh-CN" altLang="en-US" dirty="0"/>
              <a:t>，并处理收尾工作，包括发送</a:t>
            </a:r>
            <a:r>
              <a:rPr kumimoji="1" lang="en-US" altLang="zh-CN" dirty="0" err="1"/>
              <a:t>do_processed</a:t>
            </a:r>
            <a:r>
              <a:rPr kumimoji="1" lang="en-US" altLang="zh-CN" dirty="0"/>
              <a:t> </a:t>
            </a:r>
            <a:r>
              <a:rPr kumimoji="1" lang="zh-CN" altLang="en-US" dirty="0"/>
              <a:t>信息，写日志，清空线程的内容</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10</a:t>
            </a:fld>
            <a:endParaRPr lang="zh-CN" altLang="en-US"/>
          </a:p>
        </p:txBody>
      </p:sp>
    </p:spTree>
    <p:extLst>
      <p:ext uri="{BB962C8B-B14F-4D97-AF65-F5344CB8AC3E}">
        <p14:creationId xmlns:p14="http://schemas.microsoft.com/office/powerpoint/2010/main" val="7535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err="1"/>
              <a:t>rpc</a:t>
            </a:r>
            <a:r>
              <a:rPr kumimoji="1" lang="zh-CN" altLang="en-US" dirty="0"/>
              <a:t> 服务器执行的工作流里，主要包含</a:t>
            </a:r>
            <a:r>
              <a:rPr kumimoji="1" lang="en-US" altLang="zh-CN" dirty="0"/>
              <a:t>5</a:t>
            </a:r>
            <a:r>
              <a:rPr kumimoji="1" lang="zh-CN" altLang="en-US" dirty="0"/>
              <a:t>个步骤，分别是请求的解析，数据准备，下游交互，产品策略的执行，还有打包返回广告回复给</a:t>
            </a:r>
            <a:r>
              <a:rPr kumimoji="1" lang="en-US" altLang="zh-CN" dirty="0" err="1"/>
              <a:t>feedas</a:t>
            </a:r>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11</a:t>
            </a:fld>
            <a:endParaRPr lang="zh-CN" altLang="en-US"/>
          </a:p>
        </p:txBody>
      </p:sp>
    </p:spTree>
    <p:extLst>
      <p:ext uri="{BB962C8B-B14F-4D97-AF65-F5344CB8AC3E}">
        <p14:creationId xmlns:p14="http://schemas.microsoft.com/office/powerpoint/2010/main" val="2176839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由于调用层级较多，这里简单总结下调用的流程和层次，首先</a:t>
            </a:r>
            <a:r>
              <a:rPr kumimoji="1" lang="en-US" altLang="zh-CN" dirty="0" err="1"/>
              <a:t>feedproxy</a:t>
            </a:r>
            <a:r>
              <a:rPr kumimoji="1" lang="zh-CN" altLang="en-US" dirty="0"/>
              <a:t>的程序入口在</a:t>
            </a:r>
            <a:r>
              <a:rPr kumimoji="1" lang="en-US" altLang="zh-CN" dirty="0" err="1"/>
              <a:t>main.cpp</a:t>
            </a:r>
            <a:r>
              <a:rPr kumimoji="1" lang="zh-CN" altLang="en-US" dirty="0"/>
              <a:t>中的</a:t>
            </a:r>
            <a:r>
              <a:rPr kumimoji="1" lang="en-US" altLang="zh-CN" dirty="0"/>
              <a:t>main</a:t>
            </a:r>
            <a:r>
              <a:rPr kumimoji="1" lang="zh-CN" altLang="en-US" dirty="0"/>
              <a:t>函数，通过</a:t>
            </a:r>
            <a:r>
              <a:rPr kumimoji="1" lang="en-US" altLang="zh-CN" dirty="0"/>
              <a:t>main</a:t>
            </a:r>
            <a:r>
              <a:rPr kumimoji="1" lang="zh-CN" altLang="en-US" dirty="0"/>
              <a:t>函数进入到</a:t>
            </a:r>
            <a:r>
              <a:rPr kumimoji="1" lang="en-US" altLang="zh-CN" dirty="0" err="1"/>
              <a:t>feedproxy_server.cpp</a:t>
            </a:r>
            <a:r>
              <a:rPr kumimoji="1" lang="zh-CN" altLang="en-US" dirty="0"/>
              <a:t>中启动</a:t>
            </a:r>
            <a:r>
              <a:rPr kumimoji="1" lang="en-US" altLang="zh-CN" dirty="0" err="1"/>
              <a:t>rpc</a:t>
            </a:r>
            <a:r>
              <a:rPr kumimoji="1" lang="zh-CN" altLang="en-US" dirty="0"/>
              <a:t>服务跳到</a:t>
            </a:r>
            <a:r>
              <a:rPr kumimoji="1" lang="en-US" altLang="zh-CN" dirty="0" err="1"/>
              <a:t>workflow.cpp</a:t>
            </a:r>
            <a:r>
              <a:rPr kumimoji="1" lang="zh-CN" altLang="en-US" dirty="0"/>
              <a:t>中执行工作流</a:t>
            </a:r>
            <a:r>
              <a:rPr kumimoji="1" lang="en-US" altLang="zh-CN" dirty="0"/>
              <a:t>, </a:t>
            </a:r>
            <a:r>
              <a:rPr kumimoji="1" lang="zh-CN" altLang="en-US" dirty="0"/>
              <a:t>工作流里执行下游模块的交互和广告队列的排序过滤截断并发送广告给</a:t>
            </a:r>
            <a:r>
              <a:rPr kumimoji="1" lang="en-US" altLang="zh-CN" dirty="0" err="1"/>
              <a:t>feedas</a:t>
            </a:r>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12</a:t>
            </a:fld>
            <a:endParaRPr lang="zh-CN" altLang="en-US"/>
          </a:p>
        </p:txBody>
      </p:sp>
    </p:spTree>
    <p:extLst>
      <p:ext uri="{BB962C8B-B14F-4D97-AF65-F5344CB8AC3E}">
        <p14:creationId xmlns:p14="http://schemas.microsoft.com/office/powerpoint/2010/main" val="334352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工作流里的前两步做的事解析请求和准备数据，主要做的就是对下游模块需要的信息进行读取并解析，准备数据部分则是读取配置里的</a:t>
            </a:r>
            <a:r>
              <a:rPr kumimoji="1" lang="en-US" altLang="zh-CN" dirty="0" err="1"/>
              <a:t>adplus_cmd</a:t>
            </a:r>
            <a:r>
              <a:rPr kumimoji="1" lang="zh-CN" altLang="en-US" dirty="0"/>
              <a:t>和</a:t>
            </a:r>
            <a:r>
              <a:rPr kumimoji="1" lang="en-US" altLang="zh-CN" dirty="0" err="1"/>
              <a:t>product_id</a:t>
            </a:r>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13</a:t>
            </a:fld>
            <a:endParaRPr lang="zh-CN" altLang="en-US"/>
          </a:p>
        </p:txBody>
      </p:sp>
    </p:spTree>
    <p:extLst>
      <p:ext uri="{BB962C8B-B14F-4D97-AF65-F5344CB8AC3E}">
        <p14:creationId xmlns:p14="http://schemas.microsoft.com/office/powerpoint/2010/main" val="490046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初始化读取</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gstransport.conf</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中的连接配置，创建下游请求连接，遍历所有注册添加的模块，对每个模块执行三个函数，</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should_ignore</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检查是否跳过当前模块，</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preprocess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则从线程数据中解析当前模块对应的请求信息并发送，</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do_process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则是等待请求返回的结果，然后解析返回结果并构建广告数据保存到对应的广告队列</a:t>
            </a:r>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14</a:t>
            </a:fld>
            <a:endParaRPr lang="zh-CN" altLang="en-US"/>
          </a:p>
        </p:txBody>
      </p:sp>
    </p:spTree>
    <p:extLst>
      <p:ext uri="{BB962C8B-B14F-4D97-AF65-F5344CB8AC3E}">
        <p14:creationId xmlns:p14="http://schemas.microsoft.com/office/powerpoint/2010/main" val="392497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工作流的第三步是对得到的广告结果进行排序、截断、过滤，在整体的过程中，需要进行两个级别的策略，一个</a:t>
            </a:r>
            <a:r>
              <a:rPr kumimoji="1" lang="en-US" altLang="zh-CN" dirty="0" err="1"/>
              <a:t>src</a:t>
            </a:r>
            <a:r>
              <a:rPr kumimoji="1" lang="zh-CN" altLang="en-US" dirty="0"/>
              <a:t>级别的策略，一个产品线级别的策略。策略截断主要分为</a:t>
            </a:r>
            <a:r>
              <a:rPr kumimoji="1" lang="en-US" altLang="zh-CN" dirty="0"/>
              <a:t>5</a:t>
            </a:r>
            <a:r>
              <a:rPr kumimoji="1" lang="zh-CN" altLang="en-US" dirty="0"/>
              <a:t>步，第一步是将各个下游模块返回的广告合并到原始广告队列中，而后执行所有</a:t>
            </a:r>
            <a:r>
              <a:rPr kumimoji="1" lang="en-US" altLang="zh-CN" dirty="0" err="1"/>
              <a:t>src</a:t>
            </a:r>
            <a:r>
              <a:rPr kumimoji="1" lang="zh-CN" altLang="en-US" dirty="0"/>
              <a:t>级别的策略，之后由于产品线级别策略的需要，需要将所有广告根据产品</a:t>
            </a:r>
            <a:r>
              <a:rPr kumimoji="1" lang="en-US" altLang="zh-CN" dirty="0"/>
              <a:t>id</a:t>
            </a:r>
            <a:r>
              <a:rPr kumimoji="1" lang="zh-CN" altLang="en-US" dirty="0"/>
              <a:t>拆分到不同的队列，对于不同的广告队列执行不同的产品线策略，最后将过滤后的广告队列合并回</a:t>
            </a:r>
            <a:r>
              <a:rPr kumimoji="1" lang="en-US" altLang="zh-CN" dirty="0" err="1"/>
              <a:t>ori_advlist</a:t>
            </a:r>
            <a:r>
              <a:rPr kumimoji="1" lang="en-US" altLang="zh-CN" dirty="0"/>
              <a:t>,</a:t>
            </a:r>
            <a:r>
              <a:rPr kumimoji="1" lang="zh-CN" altLang="en-US" dirty="0"/>
              <a:t>供打包返回给上游模块</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15</a:t>
            </a:fld>
            <a:endParaRPr lang="zh-CN" altLang="en-US"/>
          </a:p>
        </p:txBody>
      </p:sp>
    </p:spTree>
    <p:extLst>
      <p:ext uri="{BB962C8B-B14F-4D97-AF65-F5344CB8AC3E}">
        <p14:creationId xmlns:p14="http://schemas.microsoft.com/office/powerpoint/2010/main" val="254942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在工作流的最后是打包回复模块，该模块主要做了广告的返回信息设置，兴趣信息和用户画像的设置，视图日志、过滤信息的打包，广告的返回信息包括</a:t>
            </a:r>
            <a:r>
              <a:rPr kumimoji="1" lang="en-US" altLang="zh-CN" dirty="0" err="1"/>
              <a:t>product_id</a:t>
            </a:r>
            <a:r>
              <a:rPr kumimoji="1" lang="en-US" altLang="zh-CN" dirty="0"/>
              <a:t>, </a:t>
            </a:r>
            <a:r>
              <a:rPr kumimoji="1" lang="en-US" altLang="zh-CN" dirty="0" err="1"/>
              <a:t>unit_id</a:t>
            </a:r>
            <a:r>
              <a:rPr kumimoji="1" lang="en-US" altLang="zh-CN" dirty="0"/>
              <a:t>, </a:t>
            </a:r>
            <a:r>
              <a:rPr kumimoji="1" lang="en-US" altLang="zh-CN" dirty="0" err="1"/>
              <a:t>winfo_id</a:t>
            </a:r>
            <a:r>
              <a:rPr kumimoji="1" lang="en-US" altLang="zh-CN" dirty="0"/>
              <a:t>, </a:t>
            </a:r>
            <a:r>
              <a:rPr kumimoji="1" lang="en-US" altLang="zh-CN" dirty="0" err="1"/>
              <a:t>idea_id</a:t>
            </a:r>
            <a:r>
              <a:rPr kumimoji="1" lang="zh-CN" altLang="en-US" dirty="0"/>
              <a:t>等等</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16</a:t>
            </a:fld>
            <a:endParaRPr lang="zh-CN" altLang="en-US"/>
          </a:p>
        </p:txBody>
      </p:sp>
    </p:spTree>
    <p:extLst>
      <p:ext uri="{BB962C8B-B14F-4D97-AF65-F5344CB8AC3E}">
        <p14:creationId xmlns:p14="http://schemas.microsoft.com/office/powerpoint/2010/main" val="34025136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6A5298-7A03-4638-AA50-81B90C4C5876}" type="slidenum">
              <a:rPr lang="zh-CN" altLang="en-US" smtClean="0"/>
              <a:t>17</a:t>
            </a:fld>
            <a:endParaRPr lang="zh-CN" altLang="en-US"/>
          </a:p>
        </p:txBody>
      </p:sp>
    </p:spTree>
    <p:extLst>
      <p:ext uri="{BB962C8B-B14F-4D97-AF65-F5344CB8AC3E}">
        <p14:creationId xmlns:p14="http://schemas.microsoft.com/office/powerpoint/2010/main" val="44471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下游交互的实现主要通过模块管理器执行所有模块的处理函数来实现和所有下游模块的交互，目前模块组件有</a:t>
            </a:r>
            <a:r>
              <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8</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个</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18</a:t>
            </a:fld>
            <a:endParaRPr lang="zh-CN" altLang="en-US"/>
          </a:p>
        </p:txBody>
      </p:sp>
    </p:spTree>
    <p:extLst>
      <p:ext uri="{BB962C8B-B14F-4D97-AF65-F5344CB8AC3E}">
        <p14:creationId xmlns:p14="http://schemas.microsoft.com/office/powerpoint/2010/main" val="356075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Feedbs</a:t>
            </a:r>
            <a:r>
              <a:rPr kumimoji="1" lang="zh-CN" altLang="en-US" dirty="0"/>
              <a:t>主要负责精准触发，使用</a:t>
            </a:r>
            <a:r>
              <a:rPr kumimoji="1" lang="en-US" altLang="zh-CN" dirty="0"/>
              <a:t>query</a:t>
            </a:r>
            <a:r>
              <a:rPr kumimoji="1" lang="zh-CN" altLang="en-US" dirty="0"/>
              <a:t>、词包、搜索关键词、意图的标签来进行广告触发</a:t>
            </a:r>
            <a:endParaRPr kumimoji="1" lang="en-US" altLang="zh-CN" dirty="0"/>
          </a:p>
          <a:p>
            <a:r>
              <a:rPr kumimoji="1" lang="en-US" altLang="zh-CN" dirty="0" err="1"/>
              <a:t>PaFeedbs</a:t>
            </a:r>
            <a:r>
              <a:rPr kumimoji="1" lang="zh-CN" altLang="en-US" dirty="0"/>
              <a:t>：负责泛化触发，主要使用兴趣、通透、历史人群、</a:t>
            </a:r>
            <a:r>
              <a:rPr kumimoji="1" lang="en-US" altLang="zh-CN" dirty="0" err="1"/>
              <a:t>looklike</a:t>
            </a:r>
            <a:r>
              <a:rPr kumimoji="1" lang="zh-CN" altLang="en-US" dirty="0"/>
              <a:t>等信息进行触发</a:t>
            </a:r>
            <a:endParaRPr kumimoji="1" lang="en-US" altLang="zh-CN" dirty="0"/>
          </a:p>
          <a:p>
            <a:r>
              <a:rPr kumimoji="1" lang="en-US" altLang="zh-CN" dirty="0" err="1"/>
              <a:t>Adplus</a:t>
            </a:r>
            <a:r>
              <a:rPr kumimoji="1" lang="zh-CN" altLang="en-US" dirty="0"/>
              <a:t>：负责离线触发，本地离线词表、兴趣等信息进行触发</a:t>
            </a:r>
            <a:endParaRPr kumimoji="1" lang="en-US" altLang="zh-CN" dirty="0"/>
          </a:p>
          <a:p>
            <a:r>
              <a:rPr kumimoji="1" lang="en-US" altLang="zh-CN" dirty="0" err="1"/>
              <a:t>Pamixer</a:t>
            </a:r>
            <a:r>
              <a:rPr kumimoji="1" lang="zh-CN" altLang="en-US" dirty="0"/>
              <a:t>： 负责闪投广告库的触发</a:t>
            </a:r>
            <a:endParaRPr kumimoji="1" lang="en-US" altLang="zh-CN" dirty="0"/>
          </a:p>
          <a:p>
            <a:r>
              <a:rPr kumimoji="1" lang="en-US" altLang="zh-CN" dirty="0"/>
              <a:t>Geed</a:t>
            </a:r>
            <a:r>
              <a:rPr kumimoji="1" lang="zh-CN" altLang="en-US" dirty="0"/>
              <a:t>： 负责担保式广告的触发</a:t>
            </a:r>
            <a:endParaRPr kumimoji="1" lang="en-US" altLang="zh-CN" dirty="0"/>
          </a:p>
          <a:p>
            <a:r>
              <a:rPr kumimoji="1" lang="en-US" altLang="zh-CN" dirty="0" err="1"/>
              <a:t>Tianyi</a:t>
            </a:r>
            <a:r>
              <a:rPr kumimoji="1" lang="zh-CN" altLang="en-US" dirty="0"/>
              <a:t>：前卡广告的触发，使用</a:t>
            </a:r>
            <a:r>
              <a:rPr kumimoji="1" lang="en-US" altLang="zh-CN" dirty="0"/>
              <a:t>query</a:t>
            </a:r>
            <a:r>
              <a:rPr kumimoji="1" lang="zh-CN" altLang="en-US" dirty="0"/>
              <a:t>、词包、搜索词、意图词召回广告</a:t>
            </a:r>
            <a:endParaRPr kumimoji="1" lang="en-US" altLang="zh-CN" dirty="0"/>
          </a:p>
          <a:p>
            <a:r>
              <a:rPr kumimoji="1" lang="en-US" altLang="zh-CN" dirty="0" err="1"/>
              <a:t>PaAdplus</a:t>
            </a:r>
            <a:r>
              <a:rPr kumimoji="1" lang="zh-CN" altLang="en-US" dirty="0"/>
              <a:t>：主要用于近线系统的广告召回，高峰期录制请求，低峰期计算广告用于离线检索</a:t>
            </a:r>
            <a:endParaRPr kumimoji="1" lang="en-US" altLang="zh-CN" dirty="0"/>
          </a:p>
          <a:p>
            <a:r>
              <a:rPr kumimoji="1" lang="en-US" altLang="zh-CN" dirty="0"/>
              <a:t>Store</a:t>
            </a:r>
            <a:r>
              <a:rPr kumimoji="1" lang="zh-CN" altLang="en-US" dirty="0"/>
              <a:t>：根据用户位置信息召回门店广告</a:t>
            </a:r>
            <a:endParaRPr kumimoji="1" lang="en-US" altLang="zh-CN"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19</a:t>
            </a:fld>
            <a:endParaRPr lang="zh-CN" altLang="en-US"/>
          </a:p>
        </p:txBody>
      </p:sp>
    </p:spTree>
    <p:extLst>
      <p:ext uri="{BB962C8B-B14F-4D97-AF65-F5344CB8AC3E}">
        <p14:creationId xmlns:p14="http://schemas.microsoft.com/office/powerpoint/2010/main" val="160740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从以下四方面介绍。</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2</a:t>
            </a:fld>
            <a:endParaRPr lang="zh-CN" altLang="en-US"/>
          </a:p>
        </p:txBody>
      </p:sp>
    </p:spTree>
    <p:extLst>
      <p:ext uri="{BB962C8B-B14F-4D97-AF65-F5344CB8AC3E}">
        <p14:creationId xmlns:p14="http://schemas.microsoft.com/office/powerpoint/2010/main" val="2038883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这里讲述下</a:t>
            </a:r>
            <a:r>
              <a:rPr kumimoji="1" lang="en-US" altLang="zh-CN" dirty="0" err="1"/>
              <a:t>feedbs</a:t>
            </a:r>
            <a:r>
              <a:rPr kumimoji="1" lang="zh-CN" altLang="en-US" dirty="0"/>
              <a:t>模块的完整的下游交互流程，首先执行</a:t>
            </a:r>
            <a:r>
              <a:rPr kumimoji="1" lang="en-US" altLang="zh-CN" dirty="0" err="1"/>
              <a:t>should_ignore</a:t>
            </a:r>
            <a:r>
              <a:rPr kumimoji="1" lang="zh-CN" altLang="en-US" dirty="0"/>
              <a:t>函数，而后进入预处理阶段，该阶段会从配置中获取下游所有的集群，然后获取下游的规则，设置不同维度的超时。而后准备请求信息，根据</a:t>
            </a:r>
            <a:r>
              <a:rPr kumimoji="1" lang="en-US" altLang="zh-CN" dirty="0"/>
              <a:t>proto</a:t>
            </a:r>
            <a:r>
              <a:rPr kumimoji="1" lang="zh-CN" altLang="en-US" dirty="0"/>
              <a:t>中需求的字段，设置</a:t>
            </a:r>
            <a:r>
              <a:rPr kumimoji="1" lang="en-US" altLang="zh-CN" dirty="0" err="1"/>
              <a:t>cntl</a:t>
            </a:r>
            <a:r>
              <a:rPr kumimoji="1" lang="zh-CN" altLang="en-US" dirty="0"/>
              <a:t>，之后进入预处理阶段最后的步骤，根据下游分库数并行发送请求</a:t>
            </a:r>
            <a:endParaRPr kumimoji="1" lang="en-US" altLang="zh-CN"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20</a:t>
            </a:fld>
            <a:endParaRPr lang="zh-CN" altLang="en-US"/>
          </a:p>
        </p:txBody>
      </p:sp>
    </p:spTree>
    <p:extLst>
      <p:ext uri="{BB962C8B-B14F-4D97-AF65-F5344CB8AC3E}">
        <p14:creationId xmlns:p14="http://schemas.microsoft.com/office/powerpoint/2010/main" val="2025489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do_process</a:t>
            </a:r>
            <a:r>
              <a:rPr kumimoji="1" lang="zh-CN" altLang="en-US" dirty="0"/>
              <a:t>主要负责收到并解析返回的广告信息。首先执行</a:t>
            </a:r>
            <a:r>
              <a:rPr kumimoji="1" lang="en-US" altLang="zh-CN" dirty="0"/>
              <a:t>wait</a:t>
            </a:r>
            <a:r>
              <a:rPr kumimoji="1" lang="zh-CN" altLang="en-US" dirty="0"/>
              <a:t>函数等待广告的返回，之后执行</a:t>
            </a:r>
            <a:r>
              <a:rPr kumimoji="1" lang="en-US" altLang="zh-CN" dirty="0" err="1"/>
              <a:t>handle_response</a:t>
            </a:r>
            <a:r>
              <a:rPr kumimoji="1" lang="zh-CN" altLang="en-US" dirty="0"/>
              <a:t>函数，记录</a:t>
            </a:r>
            <a:r>
              <a:rPr kumimoji="1" lang="en-US" altLang="zh-CN" dirty="0" err="1"/>
              <a:t>bs_ip</a:t>
            </a:r>
            <a:r>
              <a:rPr kumimoji="1" lang="en-US" altLang="zh-CN" dirty="0"/>
              <a:t>,</a:t>
            </a:r>
            <a:r>
              <a:rPr kumimoji="1" lang="zh-CN" altLang="en-US" dirty="0"/>
              <a:t>添加烽燧交互的日志，而后执行</a:t>
            </a:r>
            <a:r>
              <a:rPr kumimoji="1" lang="en-US" altLang="zh-CN" dirty="0" err="1"/>
              <a:t>parse_feedbs_response</a:t>
            </a:r>
            <a:r>
              <a:rPr kumimoji="1" lang="zh-CN" altLang="en-US" dirty="0"/>
              <a:t>函数，根据</a:t>
            </a:r>
            <a:r>
              <a:rPr kumimoji="1" lang="en-US" altLang="zh-CN" dirty="0" err="1"/>
              <a:t>feedbs.ptoto</a:t>
            </a:r>
            <a:r>
              <a:rPr kumimoji="1" lang="zh-CN" altLang="en-US" dirty="0"/>
              <a:t>文件的定义，解析下游返回的结果，填充广告字段并插入广告队列。这样就完成了一次完整的</a:t>
            </a:r>
            <a:r>
              <a:rPr kumimoji="1" lang="en-US" altLang="zh-CN" dirty="0" err="1"/>
              <a:t>feedbs</a:t>
            </a:r>
            <a:r>
              <a:rPr kumimoji="1" lang="zh-CN" altLang="en-US" dirty="0"/>
              <a:t>交互流程</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21</a:t>
            </a:fld>
            <a:endParaRPr lang="zh-CN" altLang="en-US"/>
          </a:p>
        </p:txBody>
      </p:sp>
    </p:spTree>
    <p:extLst>
      <p:ext uri="{BB962C8B-B14F-4D97-AF65-F5344CB8AC3E}">
        <p14:creationId xmlns:p14="http://schemas.microsoft.com/office/powerpoint/2010/main" val="3911284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最后了解下目前主要的一些策略插件。策略插件分为</a:t>
            </a:r>
            <a:r>
              <a:rPr lang="en-US" altLang="zh-CN" dirty="0" err="1"/>
              <a:t>src</a:t>
            </a:r>
            <a:r>
              <a:rPr lang="zh-CN" altLang="en-US" dirty="0"/>
              <a:t>级别的策略插件和</a:t>
            </a:r>
            <a:r>
              <a:rPr lang="en-US" altLang="zh-CN" dirty="0"/>
              <a:t>product</a:t>
            </a:r>
            <a:r>
              <a:rPr lang="zh-CN" altLang="en-US" dirty="0"/>
              <a:t>级别的策略插件，首先来了解</a:t>
            </a:r>
            <a:r>
              <a:rPr lang="en-US" altLang="zh-CN" dirty="0" err="1"/>
              <a:t>src</a:t>
            </a:r>
            <a:r>
              <a:rPr lang="zh-CN" altLang="en-US" dirty="0"/>
              <a:t>级别的策略插件</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22</a:t>
            </a:fld>
            <a:endParaRPr lang="zh-CN" altLang="en-US"/>
          </a:p>
        </p:txBody>
      </p:sp>
    </p:spTree>
    <p:extLst>
      <p:ext uri="{BB962C8B-B14F-4D97-AF65-F5344CB8AC3E}">
        <p14:creationId xmlns:p14="http://schemas.microsoft.com/office/powerpoint/2010/main" val="4222353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Travers_src_plugins</a:t>
            </a:r>
            <a:r>
              <a:rPr kumimoji="1" lang="zh-CN" altLang="en-US" dirty="0"/>
              <a:t>会执行所有的</a:t>
            </a:r>
            <a:r>
              <a:rPr kumimoji="1" lang="en-US" altLang="zh-CN" dirty="0" err="1"/>
              <a:t>src</a:t>
            </a:r>
            <a:r>
              <a:rPr kumimoji="1" lang="zh-CN" altLang="en-US" dirty="0"/>
              <a:t>级别的插件，在函数中，首先会生成插件管理器的实力，然后调用</a:t>
            </a:r>
            <a:r>
              <a:rPr kumimoji="1" lang="en-US" altLang="zh-CN" dirty="0" err="1"/>
              <a:t>src_id</a:t>
            </a:r>
            <a:r>
              <a:rPr kumimoji="1" lang="zh-CN" altLang="en-US" dirty="0"/>
              <a:t>策略级插件，每个策略插件会首先读取策略配置文件，得到插件的配置，判断插件是否激活，激活则判断</a:t>
            </a:r>
            <a:r>
              <a:rPr kumimoji="1" lang="en-US" altLang="zh-CN" dirty="0" err="1"/>
              <a:t>src_id</a:t>
            </a:r>
            <a:r>
              <a:rPr kumimoji="1" lang="zh-CN" altLang="en-US" dirty="0"/>
              <a:t>是否命中策略，激活则得到策略函数，并根据</a:t>
            </a:r>
            <a:r>
              <a:rPr kumimoji="1" lang="en-US" altLang="zh-CN" dirty="0" err="1"/>
              <a:t>src_id</a:t>
            </a:r>
            <a:r>
              <a:rPr kumimoji="1" lang="zh-CN" altLang="en-US" dirty="0"/>
              <a:t>得到策略的配置参数，最后执行策略</a:t>
            </a:r>
            <a:endParaRPr kumimoji="1" lang="en-US" altLang="zh-CN"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23</a:t>
            </a:fld>
            <a:endParaRPr lang="zh-CN" altLang="en-US"/>
          </a:p>
        </p:txBody>
      </p:sp>
    </p:spTree>
    <p:extLst>
      <p:ext uri="{BB962C8B-B14F-4D97-AF65-F5344CB8AC3E}">
        <p14:creationId xmlns:p14="http://schemas.microsoft.com/office/powerpoint/2010/main" val="3219356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这里罗列了四个策略插件，前两个</a:t>
            </a:r>
            <a:r>
              <a:rPr kumimoji="1" lang="en-US" altLang="zh-CN" dirty="0"/>
              <a:t>send</a:t>
            </a:r>
            <a:r>
              <a:rPr kumimoji="1" lang="zh-CN" altLang="en-US" dirty="0"/>
              <a:t>和</a:t>
            </a:r>
            <a:r>
              <a:rPr kumimoji="1" lang="en-US" altLang="zh-CN" dirty="0" err="1"/>
              <a:t>recv_and_parse</a:t>
            </a:r>
            <a:r>
              <a:rPr kumimoji="1" lang="zh-CN" altLang="en-US" dirty="0"/>
              <a:t>负责消费预算控制，</a:t>
            </a:r>
            <a:r>
              <a:rPr kumimoji="1" lang="en-US" altLang="zh-CN" dirty="0"/>
              <a:t>send</a:t>
            </a:r>
            <a:r>
              <a:rPr kumimoji="1" lang="zh-CN" altLang="en-US" dirty="0"/>
              <a:t>负责抽取</a:t>
            </a:r>
            <a:r>
              <a:rPr kumimoji="1" lang="en-US" altLang="zh-CN" dirty="0" err="1"/>
              <a:t>advlist</a:t>
            </a:r>
            <a:r>
              <a:rPr kumimoji="1" lang="zh-CN" altLang="en-US" dirty="0"/>
              <a:t>中的</a:t>
            </a:r>
            <a:r>
              <a:rPr kumimoji="1" lang="en-US" altLang="zh-CN" dirty="0" err="1"/>
              <a:t>userid</a:t>
            </a:r>
            <a:r>
              <a:rPr kumimoji="1" lang="zh-CN" altLang="en-US" dirty="0"/>
              <a:t>和</a:t>
            </a:r>
            <a:r>
              <a:rPr kumimoji="1" lang="en-US" altLang="zh-CN" dirty="0" err="1"/>
              <a:t>planid</a:t>
            </a:r>
            <a:r>
              <a:rPr kumimoji="1" lang="zh-CN" altLang="en-US" dirty="0"/>
              <a:t>左右</a:t>
            </a:r>
            <a:r>
              <a:rPr kumimoji="1" lang="en-US" altLang="zh-CN" dirty="0"/>
              <a:t>search</a:t>
            </a:r>
            <a:r>
              <a:rPr kumimoji="1" lang="zh-CN" altLang="en-US" dirty="0"/>
              <a:t> </a:t>
            </a:r>
            <a:r>
              <a:rPr kumimoji="1" lang="en-US" altLang="zh-CN" dirty="0"/>
              <a:t>key</a:t>
            </a:r>
            <a:r>
              <a:rPr kumimoji="1" lang="zh-CN" altLang="en-US" dirty="0"/>
              <a:t>，向预算服务器发送预算请求；</a:t>
            </a:r>
            <a:r>
              <a:rPr kumimoji="1" lang="en-US" altLang="zh-CN" dirty="0" err="1"/>
              <a:t>recv_and_parse</a:t>
            </a:r>
            <a:r>
              <a:rPr kumimoji="1" lang="zh-CN" altLang="en-US" dirty="0"/>
              <a:t>负责接收和解析响应，设置投放速度和消费系数等信息，并对广告进行消费控制过滤</a:t>
            </a:r>
            <a:endParaRPr kumimoji="1" lang="en-US" altLang="zh-CN" dirty="0"/>
          </a:p>
          <a:p>
            <a:r>
              <a:rPr kumimoji="1" lang="zh-CN" altLang="en-US" dirty="0"/>
              <a:t>第三个插件是</a:t>
            </a:r>
            <a:r>
              <a:rPr kumimoji="1" lang="en-US" altLang="zh-CN" dirty="0" err="1"/>
              <a:t>bes</a:t>
            </a:r>
            <a:r>
              <a:rPr kumimoji="1" lang="zh-CN" altLang="en-US" dirty="0"/>
              <a:t>流量的内容，媒体会定义自己不想出的广告、落地页、行业等信息，这个插件会根据这些信息进行广告的过滤</a:t>
            </a:r>
            <a:endParaRPr kumimoji="1" lang="en-US" altLang="zh-CN" dirty="0"/>
          </a:p>
          <a:p>
            <a:r>
              <a:rPr kumimoji="1" lang="zh-CN" altLang="en-US" dirty="0"/>
              <a:t>第四个是过滤含有敏感词汇的广告</a:t>
            </a:r>
            <a:endParaRPr kumimoji="1" lang="en-US" altLang="zh-CN"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24</a:t>
            </a:fld>
            <a:endParaRPr lang="zh-CN" altLang="en-US"/>
          </a:p>
        </p:txBody>
      </p:sp>
    </p:spTree>
    <p:extLst>
      <p:ext uri="{BB962C8B-B14F-4D97-AF65-F5344CB8AC3E}">
        <p14:creationId xmlns:p14="http://schemas.microsoft.com/office/powerpoint/2010/main" val="41501722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Travse_product_plugins</a:t>
            </a:r>
            <a:r>
              <a:rPr kumimoji="1" lang="zh-CN" altLang="en-US" dirty="0"/>
              <a:t>主要执行所有的产品级别的策略，这个函数执行的基本流程和</a:t>
            </a:r>
            <a:r>
              <a:rPr kumimoji="1" lang="en-US" altLang="zh-CN" dirty="0" err="1"/>
              <a:t>traverse_product_plugins</a:t>
            </a:r>
            <a:r>
              <a:rPr kumimoji="1" lang="zh-CN" altLang="en-US" dirty="0"/>
              <a:t>大致一样，不多赘述</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25</a:t>
            </a:fld>
            <a:endParaRPr lang="zh-CN" altLang="en-US"/>
          </a:p>
        </p:txBody>
      </p:sp>
    </p:spTree>
    <p:extLst>
      <p:ext uri="{BB962C8B-B14F-4D97-AF65-F5344CB8AC3E}">
        <p14:creationId xmlns:p14="http://schemas.microsoft.com/office/powerpoint/2010/main" val="21594017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这里囊括了三个插件，第一个插件主要功能是查找词典，填充广告属性</a:t>
            </a:r>
            <a:endParaRPr kumimoji="1" lang="en-US" altLang="zh-CN" dirty="0"/>
          </a:p>
          <a:p>
            <a:r>
              <a:rPr kumimoji="1" lang="zh-CN" altLang="en-US" dirty="0"/>
              <a:t>第二个插件是频控插件，主要是根据</a:t>
            </a:r>
            <a:r>
              <a:rPr kumimoji="1" lang="en-US" altLang="zh-CN" dirty="0" err="1"/>
              <a:t>afd</a:t>
            </a:r>
            <a:r>
              <a:rPr kumimoji="1" lang="zh-CN" altLang="en-US" dirty="0"/>
              <a:t>信息和</a:t>
            </a:r>
            <a:r>
              <a:rPr kumimoji="1" lang="en-US" altLang="zh-CN" dirty="0" err="1"/>
              <a:t>upin</a:t>
            </a:r>
            <a:r>
              <a:rPr kumimoji="1" lang="zh-CN" altLang="en-US" dirty="0"/>
              <a:t>信息进行各级别的频控，命中频控则过滤。</a:t>
            </a:r>
            <a:endParaRPr kumimoji="1" lang="en-US" altLang="zh-CN" dirty="0"/>
          </a:p>
          <a:p>
            <a:r>
              <a:rPr kumimoji="1" lang="zh-CN" altLang="en-US" dirty="0"/>
              <a:t>第三个插件是计算用户向量和广告向量之间的相似度，并基于相似度阈值进行过滤</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26</a:t>
            </a:fld>
            <a:endParaRPr lang="zh-CN" altLang="en-US"/>
          </a:p>
        </p:txBody>
      </p:sp>
    </p:spTree>
    <p:extLst>
      <p:ext uri="{BB962C8B-B14F-4D97-AF65-F5344CB8AC3E}">
        <p14:creationId xmlns:p14="http://schemas.microsoft.com/office/powerpoint/2010/main" val="3552528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这个表中的第一个插件主要限制一个</a:t>
            </a:r>
            <a:r>
              <a:rPr kumimoji="1" lang="en-US" altLang="zh-CN" dirty="0" err="1"/>
              <a:t>match_type</a:t>
            </a:r>
            <a:r>
              <a:rPr kumimoji="1" lang="zh-CN" altLang="en-US" dirty="0"/>
              <a:t>下同一用户的创意总数，保留</a:t>
            </a:r>
            <a:r>
              <a:rPr kumimoji="1" lang="en-US" altLang="zh-CN" dirty="0" err="1"/>
              <a:t>cpm</a:t>
            </a:r>
            <a:r>
              <a:rPr kumimoji="1" lang="zh-CN" altLang="en-US" dirty="0"/>
              <a:t>高的广告</a:t>
            </a:r>
            <a:endParaRPr kumimoji="1" lang="en-US" altLang="zh-CN" dirty="0"/>
          </a:p>
          <a:p>
            <a:r>
              <a:rPr kumimoji="1" lang="zh-CN" altLang="en-US" dirty="0"/>
              <a:t>第二个插件对不同触发类型和总体广告进行创意数量进行限制，仍然保留</a:t>
            </a:r>
            <a:r>
              <a:rPr kumimoji="1" lang="en-US" altLang="zh-CN" dirty="0" err="1"/>
              <a:t>cpm</a:t>
            </a:r>
            <a:r>
              <a:rPr kumimoji="1" lang="zh-CN" altLang="en-US" dirty="0"/>
              <a:t>高的</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27</a:t>
            </a:fld>
            <a:endParaRPr lang="zh-CN" altLang="en-US"/>
          </a:p>
        </p:txBody>
      </p:sp>
    </p:spTree>
    <p:extLst>
      <p:ext uri="{BB962C8B-B14F-4D97-AF65-F5344CB8AC3E}">
        <p14:creationId xmlns:p14="http://schemas.microsoft.com/office/powerpoint/2010/main" val="267685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第一个插件主要负责</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28</a:t>
            </a:fld>
            <a:endParaRPr lang="zh-CN" altLang="en-US"/>
          </a:p>
        </p:txBody>
      </p:sp>
    </p:spTree>
    <p:extLst>
      <p:ext uri="{BB962C8B-B14F-4D97-AF65-F5344CB8AC3E}">
        <p14:creationId xmlns:p14="http://schemas.microsoft.com/office/powerpoint/2010/main" val="196581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olidFill>
                  <a:srgbClr val="0070C0"/>
                </a:solidFill>
              </a:rPr>
              <a:t>Product_truncate</a:t>
            </a:r>
            <a:r>
              <a:rPr lang="zh-CN" altLang="en-US" dirty="0">
                <a:solidFill>
                  <a:srgbClr val="0070C0"/>
                </a:solidFill>
              </a:rPr>
              <a:t>主要对</a:t>
            </a:r>
            <a:r>
              <a:rPr lang="en-US" altLang="zh-CN" dirty="0">
                <a:solidFill>
                  <a:srgbClr val="0070C0"/>
                </a:solidFill>
              </a:rPr>
              <a:t>adv</a:t>
            </a:r>
            <a:r>
              <a:rPr lang="zh-CN" altLang="en-US" dirty="0">
                <a:solidFill>
                  <a:srgbClr val="0070C0"/>
                </a:solidFill>
              </a:rPr>
              <a:t>列表分</a:t>
            </a:r>
            <a:r>
              <a:rPr lang="en-US" altLang="zh-CN" dirty="0" err="1">
                <a:solidFill>
                  <a:srgbClr val="0070C0"/>
                </a:solidFill>
              </a:rPr>
              <a:t>pid</a:t>
            </a:r>
            <a:r>
              <a:rPr lang="zh-CN" altLang="en-US" dirty="0">
                <a:solidFill>
                  <a:srgbClr val="0070C0"/>
                </a:solidFill>
              </a:rPr>
              <a:t>进行截断</a:t>
            </a:r>
            <a:r>
              <a:rPr lang="zh-CN" altLang="en-US" dirty="0"/>
              <a:t>，截断掉超过产品截断数量的广告</a:t>
            </a:r>
            <a:r>
              <a:rPr lang="en-US" altLang="zh-CN" dirty="0"/>
              <a:t>,</a:t>
            </a:r>
            <a:r>
              <a:rPr lang="zh-CN" altLang="en-US" dirty="0"/>
              <a:t> </a:t>
            </a:r>
            <a:r>
              <a:rPr lang="en-US" altLang="zh-CN" dirty="0"/>
              <a:t>pid700</a:t>
            </a:r>
            <a:r>
              <a:rPr lang="zh-CN" altLang="en-US" dirty="0"/>
              <a:t>为</a:t>
            </a:r>
            <a:r>
              <a:rPr lang="en-US" altLang="zh-CN" dirty="0"/>
              <a:t>12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Ue_related_info_filter</a:t>
            </a:r>
            <a:r>
              <a:rPr lang="zh-CN" altLang="en-US" dirty="0"/>
              <a:t>则是行业曝光比例和敏感行业进行过滤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Sort_and_truncate_fron</a:t>
            </a:r>
            <a:r>
              <a:rPr lang="zh-CN" altLang="en-US" dirty="0"/>
              <a:t>为对下游返回的广告排序，避免后续去掉预估</a:t>
            </a:r>
            <a:r>
              <a:rPr lang="en-US" altLang="zh-CN" dirty="0" err="1"/>
              <a:t>cpm</a:t>
            </a:r>
            <a:r>
              <a:rPr lang="zh-CN" altLang="en-US" dirty="0"/>
              <a:t>高的广告</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29</a:t>
            </a:fld>
            <a:endParaRPr lang="zh-CN" altLang="en-US"/>
          </a:p>
        </p:txBody>
      </p:sp>
    </p:spTree>
    <p:extLst>
      <p:ext uri="{BB962C8B-B14F-4D97-AF65-F5344CB8AC3E}">
        <p14:creationId xmlns:p14="http://schemas.microsoft.com/office/powerpoint/2010/main" val="583665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err="1"/>
              <a:t>feedas</a:t>
            </a:r>
            <a:r>
              <a:rPr lang="zh-CN" altLang="en-US" dirty="0"/>
              <a:t>模块中的</a:t>
            </a:r>
            <a:r>
              <a:rPr lang="en" altLang="zh-CN" dirty="0" err="1"/>
              <a:t>feedproxy</a:t>
            </a:r>
            <a:r>
              <a:rPr lang="zh-CN" altLang="en-US" dirty="0"/>
              <a:t>模块是使用</a:t>
            </a:r>
            <a:r>
              <a:rPr lang="en" altLang="zh-CN" dirty="0" err="1"/>
              <a:t>Pbrpc</a:t>
            </a:r>
            <a:r>
              <a:rPr lang="zh-CN" altLang="en-US" dirty="0"/>
              <a:t>协议交互的客户端，主要工作是向</a:t>
            </a:r>
            <a:r>
              <a:rPr lang="en" altLang="zh-CN" dirty="0" err="1"/>
              <a:t>feedproxy</a:t>
            </a:r>
            <a:r>
              <a:rPr lang="zh-CN" altLang="en-US" dirty="0"/>
              <a:t>发送请求，得到</a:t>
            </a:r>
            <a:r>
              <a:rPr lang="en" altLang="zh-CN" dirty="0"/>
              <a:t>feed proxy</a:t>
            </a:r>
            <a:r>
              <a:rPr lang="zh-CN" altLang="en-US" dirty="0"/>
              <a:t>返回的广告并填入不同的队列</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C76A5298-7A03-4638-AA50-81B90C4C5876}" type="slidenum">
              <a:rPr lang="zh-CN" altLang="en-US" smtClean="0"/>
              <a:t>3</a:t>
            </a:fld>
            <a:endParaRPr lang="zh-CN" altLang="en-US"/>
          </a:p>
        </p:txBody>
      </p:sp>
    </p:spTree>
    <p:extLst>
      <p:ext uri="{BB962C8B-B14F-4D97-AF65-F5344CB8AC3E}">
        <p14:creationId xmlns:p14="http://schemas.microsoft.com/office/powerpoint/2010/main" val="3338521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07988" y="1231900"/>
            <a:ext cx="5919787" cy="3330575"/>
          </a:xfrm>
        </p:spPr>
      </p:sp>
      <p:sp>
        <p:nvSpPr>
          <p:cNvPr id="3" name="备注占位符 2"/>
          <p:cNvSpPr>
            <a:spLocks noGrp="1"/>
          </p:cNvSpPr>
          <p:nvPr>
            <p:ph type="body" idx="1"/>
          </p:nvPr>
        </p:nvSpPr>
        <p:spPr/>
        <p:txBody>
          <a:bodyPr/>
          <a:lstStyle/>
          <a:p>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1</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feedproxy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如何添加一个新的策略插件（开发、配置）？</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process_data.cpp</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product_common_plugin.h</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product_common_plugin.cpp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中声明插件。</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product_strategy_plugin.conf</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product_strategy_plugin_new.conf</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中配置插件。</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如果功能有需要，在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switches.conf</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feedproxy_switches.conf</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中声明开关。</a:t>
            </a: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如果功能有需要，在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dict.conf</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 / </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product_common_plugin_dict.proto</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中声明词典，定义字典</a:t>
            </a:r>
            <a:r>
              <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schema</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a:p>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product_common_plugin.cpp</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中实现插件的策略功能。（可以通过插件配置控制流量是否使用该策略）</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C76A5298-7A03-4638-AA50-81B90C4C5876}" type="slidenum">
              <a:rPr lang="zh-CN" altLang="en-US" smtClean="0"/>
              <a:t>30</a:t>
            </a:fld>
            <a:endParaRPr lang="zh-CN" altLang="en-US"/>
          </a:p>
        </p:txBody>
      </p:sp>
    </p:spTree>
    <p:extLst>
      <p:ext uri="{BB962C8B-B14F-4D97-AF65-F5344CB8AC3E}">
        <p14:creationId xmlns:p14="http://schemas.microsoft.com/office/powerpoint/2010/main" val="3064413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a:t>
            </a:r>
            <a:r>
              <a:rPr kumimoji="1" lang="zh-CN" altLang="en-US" dirty="0"/>
              <a:t>里面的</a:t>
            </a:r>
            <a:r>
              <a:rPr kumimoji="1" lang="en-US" altLang="zh-CN" dirty="0"/>
              <a:t>proxy</a:t>
            </a:r>
            <a:r>
              <a:rPr kumimoji="1" lang="zh-CN" altLang="en-US" dirty="0"/>
              <a:t>包含两个函数核心函数，</a:t>
            </a:r>
            <a:r>
              <a:rPr kumimoji="1" lang="en-US" altLang="zh-CN" dirty="0" err="1"/>
              <a:t>prepare_request</a:t>
            </a:r>
            <a:r>
              <a:rPr kumimoji="1" lang="zh-CN" altLang="en-US" dirty="0"/>
              <a:t>函数主要是准备</a:t>
            </a:r>
            <a:r>
              <a:rPr kumimoji="1" lang="en-US" altLang="zh-CN" dirty="0" err="1"/>
              <a:t>common_info</a:t>
            </a:r>
            <a:r>
              <a:rPr kumimoji="1" lang="en-US" altLang="zh-CN" dirty="0"/>
              <a:t> / </a:t>
            </a:r>
            <a:r>
              <a:rPr kumimoji="1" lang="en-US" altLang="zh-CN" dirty="0" err="1"/>
              <a:t>upin_info</a:t>
            </a:r>
            <a:r>
              <a:rPr kumimoji="1" lang="en-US" altLang="zh-CN" dirty="0"/>
              <a:t> / </a:t>
            </a:r>
            <a:r>
              <a:rPr kumimoji="1" lang="en-US" altLang="zh-CN" dirty="0" err="1"/>
              <a:t>freq_control</a:t>
            </a:r>
            <a:r>
              <a:rPr kumimoji="1" lang="zh-CN" altLang="en-US" dirty="0"/>
              <a:t>信息</a:t>
            </a:r>
            <a:endParaRPr kumimoji="1" lang="en-US" altLang="zh-CN" dirty="0"/>
          </a:p>
          <a:p>
            <a:r>
              <a:rPr kumimoji="1" lang="en-US" altLang="zh-CN" dirty="0" err="1"/>
              <a:t>Hanlde_response</a:t>
            </a:r>
            <a:r>
              <a:rPr kumimoji="1" lang="zh-CN" altLang="en-US" dirty="0"/>
              <a:t>则处理回复的广告信息，广告信息主要包含广告的结构信息和预算信息和作弊信息，并按照类型分别填入前卡广告、</a:t>
            </a:r>
            <a:r>
              <a:rPr kumimoji="1" lang="en-US" altLang="zh-CN" dirty="0"/>
              <a:t>GD</a:t>
            </a:r>
            <a:r>
              <a:rPr kumimoji="1" lang="zh-CN" altLang="en-US" dirty="0"/>
              <a:t>广告、其他广告的队列</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4</a:t>
            </a:fld>
            <a:endParaRPr lang="zh-CN" altLang="en-US"/>
          </a:p>
        </p:txBody>
      </p:sp>
    </p:spTree>
    <p:extLst>
      <p:ext uri="{BB962C8B-B14F-4D97-AF65-F5344CB8AC3E}">
        <p14:creationId xmlns:p14="http://schemas.microsoft.com/office/powerpoint/2010/main" val="215123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从以下四方面介绍。</a:t>
            </a:r>
          </a:p>
        </p:txBody>
      </p:sp>
      <p:sp>
        <p:nvSpPr>
          <p:cNvPr id="4" name="灯片编号占位符 3"/>
          <p:cNvSpPr>
            <a:spLocks noGrp="1"/>
          </p:cNvSpPr>
          <p:nvPr>
            <p:ph type="sldNum" sz="quarter" idx="10"/>
          </p:nvPr>
        </p:nvSpPr>
        <p:spPr/>
        <p:txBody>
          <a:bodyPr/>
          <a:lstStyle/>
          <a:p>
            <a:fld id="{C76A5298-7A03-4638-AA50-81B90C4C5876}" type="slidenum">
              <a:rPr lang="zh-CN" altLang="en-US" smtClean="0"/>
              <a:t>5</a:t>
            </a:fld>
            <a:endParaRPr lang="zh-CN" altLang="en-US"/>
          </a:p>
        </p:txBody>
      </p:sp>
    </p:spTree>
    <p:extLst>
      <p:ext uri="{BB962C8B-B14F-4D97-AF65-F5344CB8AC3E}">
        <p14:creationId xmlns:p14="http://schemas.microsoft.com/office/powerpoint/2010/main" val="70513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Feedproxy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的引入主要是为了优化平响，提高</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下游模块的可迁移性，方便后续对</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feedbs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进行模块化拆分，同时分担一定的</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模块功能，缓解</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的压力。</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feedproxy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在原生广告检索系统中处于</a:t>
            </a:r>
            <a:r>
              <a:rPr lang="en-US"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和</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bs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交互中间位置，</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as</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将发送</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proxy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请求，</a:t>
            </a:r>
            <a:r>
              <a:rPr lang="en-US"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rPr>
              <a:t>proxy</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收到请求后并行请求</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feedbs</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en" altLang="zh-CN" sz="1200" b="0" i="0" kern="1200" baseline="0" dirty="0" err="1">
                <a:solidFill>
                  <a:schemeClr val="tx1"/>
                </a:solidFill>
                <a:effectLst/>
                <a:latin typeface="Arial Unicode MS" panose="020B0604020202020204" pitchFamily="34" charset="-128"/>
                <a:ea typeface="微软雅黑" panose="020B0503020204020204" pitchFamily="34" charset="-122"/>
                <a:cs typeface="+mn-cs"/>
              </a:rPr>
              <a:t>pamixer</a:t>
            </a:r>
            <a:r>
              <a:rPr lang="zh-CN" altLang="en" sz="1200" b="0" i="0" kern="1200" baseline="0" dirty="0">
                <a:solidFill>
                  <a:schemeClr val="tx1"/>
                </a:solidFill>
                <a:effectLst/>
                <a:latin typeface="Arial Unicode MS" panose="020B0604020202020204" pitchFamily="34" charset="-128"/>
                <a:ea typeface="微软雅黑" panose="020B0503020204020204" pitchFamily="34" charset="-122"/>
                <a:cs typeface="+mn-cs"/>
              </a:rPr>
              <a:t>等，</a:t>
            </a:r>
            <a:r>
              <a:rPr lang="zh-CN" altLang="en-US" sz="1200" b="0" i="0" kern="1200" baseline="0" dirty="0">
                <a:solidFill>
                  <a:schemeClr val="tx1"/>
                </a:solidFill>
                <a:effectLst/>
                <a:latin typeface="Arial Unicode MS" panose="020B0604020202020204" pitchFamily="34" charset="-128"/>
                <a:ea typeface="微软雅黑" panose="020B0503020204020204" pitchFamily="34" charset="-122"/>
                <a:cs typeface="+mn-cs"/>
              </a:rPr>
              <a:t>并对下游模块返回的广告结果进行粗排，过滤，截断</a:t>
            </a:r>
            <a:endParaRPr lang="en" altLang="zh-CN" sz="1200" b="0" i="0"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C76A5298-7A03-4638-AA50-81B90C4C5876}" type="slidenum">
              <a:rPr lang="zh-CN" altLang="en-US" smtClean="0"/>
              <a:t>6</a:t>
            </a:fld>
            <a:endParaRPr lang="zh-CN" altLang="en-US"/>
          </a:p>
        </p:txBody>
      </p:sp>
    </p:spTree>
    <p:extLst>
      <p:ext uri="{BB962C8B-B14F-4D97-AF65-F5344CB8AC3E}">
        <p14:creationId xmlns:p14="http://schemas.microsoft.com/office/powerpoint/2010/main" val="187034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具体来说，</a:t>
            </a:r>
            <a:r>
              <a:rPr kumimoji="1" lang="en-US" altLang="zh-CN" dirty="0" err="1"/>
              <a:t>Feedproxy</a:t>
            </a:r>
            <a:r>
              <a:rPr kumimoji="1" lang="zh-CN" altLang="en-US" dirty="0"/>
              <a:t>的总体流程可以分为</a:t>
            </a:r>
            <a:r>
              <a:rPr kumimoji="1" lang="en-US" altLang="zh-CN" dirty="0"/>
              <a:t>7</a:t>
            </a:r>
            <a:r>
              <a:rPr kumimoji="1" lang="zh-CN" altLang="en-US" dirty="0"/>
              <a:t>步，第一步是参数的配置，包括</a:t>
            </a:r>
            <a:r>
              <a:rPr kumimoji="1" lang="en-US" altLang="zh-CN" dirty="0" err="1"/>
              <a:t>gflag</a:t>
            </a:r>
            <a:r>
              <a:rPr kumimoji="1" lang="zh-CN" altLang="en-US" dirty="0"/>
              <a:t>和</a:t>
            </a:r>
            <a:r>
              <a:rPr kumimoji="1" lang="en-US" altLang="zh-CN" dirty="0" err="1"/>
              <a:t>cmdlog</a:t>
            </a:r>
            <a:r>
              <a:rPr kumimoji="1" lang="zh-CN" altLang="en-US" dirty="0"/>
              <a:t>参数的配置</a:t>
            </a:r>
            <a:endParaRPr kumimoji="1" lang="en-US" altLang="zh-CN" dirty="0"/>
          </a:p>
          <a:p>
            <a:r>
              <a:rPr kumimoji="1" lang="zh-CN" altLang="en-US" dirty="0"/>
              <a:t>第二是进程数据的初始化，这一步主要负责资源和服务依赖的加载，同时初始化日志和监控</a:t>
            </a:r>
            <a:endParaRPr kumimoji="1" lang="en-US" altLang="zh-CN" dirty="0"/>
          </a:p>
          <a:p>
            <a:r>
              <a:rPr kumimoji="1" lang="zh-CN" altLang="en-US" dirty="0"/>
              <a:t>第三注册配置的模块，这一步主要对后续业务涉及的模块进行注册</a:t>
            </a:r>
            <a:endParaRPr kumimoji="1" lang="en-US" altLang="zh-CN" dirty="0"/>
          </a:p>
          <a:p>
            <a:r>
              <a:rPr kumimoji="1" lang="zh-CN" altLang="en-US" dirty="0"/>
              <a:t>第四步是线程的重载</a:t>
            </a:r>
            <a:endParaRPr kumimoji="1" lang="en-US" altLang="zh-CN" dirty="0"/>
          </a:p>
          <a:p>
            <a:r>
              <a:rPr kumimoji="1" lang="zh-CN" altLang="en-US" dirty="0"/>
              <a:t>第五步是创建</a:t>
            </a:r>
            <a:r>
              <a:rPr kumimoji="1" lang="en-US" altLang="zh-CN" dirty="0" err="1"/>
              <a:t>baidu</a:t>
            </a:r>
            <a:r>
              <a:rPr kumimoji="1" lang="en-US" altLang="zh-CN" dirty="0"/>
              <a:t> </a:t>
            </a:r>
            <a:r>
              <a:rPr kumimoji="1" lang="en-US" altLang="zh-CN" dirty="0" err="1"/>
              <a:t>rpc</a:t>
            </a:r>
            <a:r>
              <a:rPr kumimoji="1" lang="en-US" altLang="zh-CN" dirty="0"/>
              <a:t> </a:t>
            </a:r>
            <a:r>
              <a:rPr kumimoji="1" lang="zh-CN" altLang="en-US" dirty="0"/>
              <a:t>服务器，该服务器将负责和下游模块进行交互并对返回结果进行处理打包发送给</a:t>
            </a:r>
            <a:r>
              <a:rPr kumimoji="1" lang="en-US" altLang="zh-CN" dirty="0" err="1"/>
              <a:t>feedas</a:t>
            </a:r>
            <a:endParaRPr kumimoji="1" lang="en-US" altLang="zh-CN" dirty="0"/>
          </a:p>
          <a:p>
            <a:r>
              <a:rPr kumimoji="1" lang="zh-CN" altLang="en-US" dirty="0"/>
              <a:t>第六步是启动服务器</a:t>
            </a:r>
            <a:endParaRPr kumimoji="1" lang="en-US" altLang="zh-CN" dirty="0"/>
          </a:p>
          <a:p>
            <a:r>
              <a:rPr kumimoji="1" lang="zh-CN" altLang="en-US" dirty="0"/>
              <a:t>最后是监听退出信号</a:t>
            </a:r>
            <a:endParaRPr kumimoji="1" lang="en-US" altLang="zh-CN" dirty="0"/>
          </a:p>
          <a:p>
            <a:endParaRPr kumimoji="1" lang="en-US" altLang="zh-CN" dirty="0"/>
          </a:p>
          <a:p>
            <a:r>
              <a:rPr kumimoji="1" lang="zh-CN" altLang="en-US" dirty="0"/>
              <a:t>在这里我主要讲下初始化和创建服务器部分的内容</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7</a:t>
            </a:fld>
            <a:endParaRPr lang="zh-CN" altLang="en-US"/>
          </a:p>
        </p:txBody>
      </p:sp>
    </p:spTree>
    <p:extLst>
      <p:ext uri="{BB962C8B-B14F-4D97-AF65-F5344CB8AC3E}">
        <p14:creationId xmlns:p14="http://schemas.microsoft.com/office/powerpoint/2010/main" val="223108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在</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初始化部分，主要的工作包括开启</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xbox</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客户端，启动本地词表框架</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xbuiltin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，初始化</a:t>
            </a:r>
            <a:r>
              <a:rPr lang="en-US"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yacl</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配置器，启动监控，启动下游模块管理器，加载词表和初始化烽燧日志和漏斗日志</a:t>
            </a:r>
            <a:endPar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endPar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hlinkClick r:id="rId3"/>
            </a:endParaRPr>
          </a:p>
          <a:p>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hlinkClick r:id="rId3"/>
              </a:rPr>
              <a:t>xbox</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是一个全流程的分布式</a:t>
            </a:r>
            <a:r>
              <a:rPr lang="en"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KV</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存储系统，支持一站式建表、自动化部署和可视化运维、同时结合</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xct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计数，支持部署镜像化</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XBuiltin</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是基于</a:t>
            </a:r>
            <a:r>
              <a:rPr lang="en" altLang="zh-CN" sz="1200" b="0" i="0" u="none" strike="noStrike" kern="1200" baseline="0" dirty="0" err="1">
                <a:solidFill>
                  <a:schemeClr val="tx1"/>
                </a:solidFill>
                <a:effectLst/>
                <a:latin typeface="Arial Unicode MS" panose="020B0604020202020204" pitchFamily="34" charset="-128"/>
                <a:ea typeface="微软雅黑" panose="020B0503020204020204" pitchFamily="34" charset="-122"/>
                <a:cs typeface="+mn-cs"/>
              </a:rPr>
              <a:t>protobuf</a:t>
            </a:r>
            <a:r>
              <a:rPr lang="zh-CN" altLang="e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a:t>
            </a:r>
            <a:r>
              <a:rPr lang="zh-CN" altLang="en-US"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rPr>
              <a:t>提供本地词表的统一管理查询的框架</a:t>
            </a:r>
            <a:endParaRPr lang="en-US" altLang="zh-CN" sz="1200" b="0" i="0" u="none" strike="noStrike" kern="1200" baseline="0" dirty="0">
              <a:solidFill>
                <a:schemeClr val="tx1"/>
              </a:solidFill>
              <a:effectLst/>
              <a:latin typeface="Arial Unicode MS" panose="020B0604020202020204" pitchFamily="34" charset="-128"/>
              <a:ea typeface="微软雅黑" panose="020B0503020204020204" pitchFamily="34" charset="-122"/>
              <a:cs typeface="+mn-cs"/>
            </a:endParaRPr>
          </a:p>
        </p:txBody>
      </p:sp>
      <p:sp>
        <p:nvSpPr>
          <p:cNvPr id="4" name="灯片编号占位符 3"/>
          <p:cNvSpPr>
            <a:spLocks noGrp="1"/>
          </p:cNvSpPr>
          <p:nvPr>
            <p:ph type="sldNum" sz="quarter" idx="5"/>
          </p:nvPr>
        </p:nvSpPr>
        <p:spPr/>
        <p:txBody>
          <a:bodyPr/>
          <a:lstStyle/>
          <a:p>
            <a:fld id="{C76A5298-7A03-4638-AA50-81B90C4C5876}" type="slidenum">
              <a:rPr lang="zh-CN" altLang="en-US" smtClean="0"/>
              <a:t>8</a:t>
            </a:fld>
            <a:endParaRPr lang="zh-CN" altLang="en-US"/>
          </a:p>
        </p:txBody>
      </p:sp>
    </p:spTree>
    <p:extLst>
      <p:ext uri="{BB962C8B-B14F-4D97-AF65-F5344CB8AC3E}">
        <p14:creationId xmlns:p14="http://schemas.microsoft.com/office/powerpoint/2010/main" val="163575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创建</a:t>
            </a:r>
            <a:r>
              <a:rPr kumimoji="1" lang="en-US" altLang="zh-CN" dirty="0" err="1"/>
              <a:t>rpc</a:t>
            </a:r>
            <a:r>
              <a:rPr kumimoji="1" lang="zh-CN" altLang="en-US" dirty="0"/>
              <a:t>服务器的流程主要包括</a:t>
            </a:r>
            <a:r>
              <a:rPr kumimoji="1" lang="en-US" altLang="zh-CN" dirty="0"/>
              <a:t>6</a:t>
            </a:r>
            <a:r>
              <a:rPr kumimoji="1" lang="zh-CN" altLang="en-US" dirty="0"/>
              <a:t>步，第一步是添加</a:t>
            </a:r>
            <a:r>
              <a:rPr kumimoji="1" lang="en-US" altLang="zh-CN" dirty="0"/>
              <a:t>feed proxy</a:t>
            </a:r>
            <a:r>
              <a:rPr kumimoji="1" lang="zh-CN" altLang="en-US" dirty="0"/>
              <a:t> </a:t>
            </a:r>
            <a:r>
              <a:rPr kumimoji="1" lang="en-US" altLang="zh-CN" dirty="0"/>
              <a:t>Service</a:t>
            </a:r>
            <a:r>
              <a:rPr kumimoji="1" lang="zh-CN" altLang="en-US" dirty="0"/>
              <a:t> </a:t>
            </a:r>
            <a:r>
              <a:rPr kumimoji="1" lang="en-US" altLang="zh-CN" dirty="0" err="1"/>
              <a:t>Impl</a:t>
            </a:r>
            <a:r>
              <a:rPr kumimoji="1" lang="zh-CN" altLang="en-US" dirty="0"/>
              <a:t>的服务，第二步是给下游模块发送请求并得到返回的广告进行处理，第三步是对广告进行打包，第四步是发送广告结果给</a:t>
            </a:r>
            <a:r>
              <a:rPr kumimoji="1" lang="en-US" altLang="zh-CN" dirty="0" err="1"/>
              <a:t>feedas</a:t>
            </a:r>
            <a:r>
              <a:rPr kumimoji="1" lang="zh-CN" altLang="en-US" dirty="0"/>
              <a:t>， 第五步为写</a:t>
            </a:r>
            <a:r>
              <a:rPr kumimoji="1" lang="en-US" altLang="zh-CN" dirty="0"/>
              <a:t>notice</a:t>
            </a:r>
            <a:r>
              <a:rPr kumimoji="1" lang="zh-CN" altLang="en-US" dirty="0"/>
              <a:t>、监控和烽燧日志，最后清空线程</a:t>
            </a:r>
            <a:endParaRPr kumimoji="1" lang="en-US" altLang="zh-CN" dirty="0"/>
          </a:p>
          <a:p>
            <a:endParaRPr kumimoji="1" lang="en-US" altLang="zh-CN" dirty="0"/>
          </a:p>
          <a:p>
            <a:r>
              <a:rPr kumimoji="1" lang="zh-CN" altLang="en-US" dirty="0"/>
              <a:t>主要的业务逻辑写在第二步</a:t>
            </a:r>
            <a:r>
              <a:rPr kumimoji="1" lang="en-US" altLang="zh-CN" dirty="0"/>
              <a:t>workflow</a:t>
            </a:r>
            <a:r>
              <a:rPr kumimoji="1" lang="zh-CN" altLang="en-US" dirty="0"/>
              <a:t>中</a:t>
            </a:r>
          </a:p>
        </p:txBody>
      </p:sp>
      <p:sp>
        <p:nvSpPr>
          <p:cNvPr id="4" name="灯片编号占位符 3"/>
          <p:cNvSpPr>
            <a:spLocks noGrp="1"/>
          </p:cNvSpPr>
          <p:nvPr>
            <p:ph type="sldNum" sz="quarter" idx="5"/>
          </p:nvPr>
        </p:nvSpPr>
        <p:spPr/>
        <p:txBody>
          <a:bodyPr/>
          <a:lstStyle/>
          <a:p>
            <a:fld id="{C76A5298-7A03-4638-AA50-81B90C4C5876}" type="slidenum">
              <a:rPr lang="zh-CN" altLang="en-US" smtClean="0"/>
              <a:t>9</a:t>
            </a:fld>
            <a:endParaRPr lang="zh-CN" altLang="en-US"/>
          </a:p>
        </p:txBody>
      </p:sp>
    </p:spTree>
    <p:extLst>
      <p:ext uri="{BB962C8B-B14F-4D97-AF65-F5344CB8AC3E}">
        <p14:creationId xmlns:p14="http://schemas.microsoft.com/office/powerpoint/2010/main" val="24675254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IMAS串讲">
    <p:spTree>
      <p:nvGrpSpPr>
        <p:cNvPr id="1" name=""/>
        <p:cNvGrpSpPr/>
        <p:nvPr/>
      </p:nvGrpSpPr>
      <p:grpSpPr>
        <a:xfrm>
          <a:off x="0" y="0"/>
          <a:ext cx="0" cy="0"/>
          <a:chOff x="0" y="0"/>
          <a:chExt cx="0" cy="0"/>
        </a:xfrm>
      </p:grpSpPr>
      <p:sp>
        <p:nvSpPr>
          <p:cNvPr id="3" name="Rectangle 3"/>
          <p:cNvSpPr>
            <a:spLocks/>
          </p:cNvSpPr>
          <p:nvPr/>
        </p:nvSpPr>
        <p:spPr bwMode="auto">
          <a:xfrm>
            <a:off x="4993221" y="4114800"/>
            <a:ext cx="1102783" cy="152400"/>
          </a:xfrm>
          <a:prstGeom prst="rect">
            <a:avLst/>
          </a:prstGeom>
          <a:solidFill>
            <a:srgbClr val="FF0000"/>
          </a:solidFill>
          <a:ln w="25400">
            <a:noFill/>
            <a:miter lim="800000"/>
            <a:headEnd/>
            <a:tailEnd/>
          </a:ln>
          <a:effectLst/>
        </p:spPr>
        <p:txBody>
          <a:bodyPr wrap="none" anchor="ctr"/>
          <a:lstStyle/>
          <a:p>
            <a:pPr>
              <a:defRPr/>
            </a:pPr>
            <a:endParaRPr lang="zh-CN" altLang="en-US" sz="1800">
              <a:solidFill>
                <a:prstClr val="black"/>
              </a:solidFill>
            </a:endParaRPr>
          </a:p>
        </p:txBody>
      </p:sp>
      <p:pic>
        <p:nvPicPr>
          <p:cNvPr id="4" name="Picture 4" descr="logonew"/>
          <p:cNvPicPr>
            <a:picLocks noChangeAspect="1" noChangeArrowheads="1"/>
          </p:cNvPicPr>
          <p:nvPr/>
        </p:nvPicPr>
        <p:blipFill>
          <a:blip r:embed="rId2" cstate="print"/>
          <a:srcRect/>
          <a:stretch>
            <a:fillRect/>
          </a:stretch>
        </p:blipFill>
        <p:spPr bwMode="auto">
          <a:xfrm>
            <a:off x="4826000" y="990605"/>
            <a:ext cx="2540000" cy="612775"/>
          </a:xfrm>
          <a:prstGeom prst="rect">
            <a:avLst/>
          </a:prstGeom>
          <a:noFill/>
          <a:ln w="9525">
            <a:noFill/>
            <a:miter lim="800000"/>
            <a:headEnd/>
            <a:tailEnd/>
          </a:ln>
        </p:spPr>
      </p:pic>
      <p:sp>
        <p:nvSpPr>
          <p:cNvPr id="5" name="Rectangle 5"/>
          <p:cNvSpPr>
            <a:spLocks/>
          </p:cNvSpPr>
          <p:nvPr/>
        </p:nvSpPr>
        <p:spPr bwMode="auto">
          <a:xfrm>
            <a:off x="6096000" y="4114800"/>
            <a:ext cx="1102784" cy="152400"/>
          </a:xfrm>
          <a:prstGeom prst="rect">
            <a:avLst/>
          </a:prstGeom>
          <a:solidFill>
            <a:srgbClr val="0000FF"/>
          </a:solidFill>
          <a:ln w="25400">
            <a:noFill/>
            <a:miter lim="800000"/>
            <a:headEnd/>
            <a:tailEnd/>
          </a:ln>
          <a:effectLst/>
        </p:spPr>
        <p:txBody>
          <a:bodyPr wrap="none" anchor="ctr"/>
          <a:lstStyle/>
          <a:p>
            <a:pPr>
              <a:defRPr/>
            </a:pPr>
            <a:endParaRPr lang="zh-CN" altLang="en-US" sz="1800">
              <a:solidFill>
                <a:prstClr val="black"/>
              </a:solidFill>
            </a:endParaRPr>
          </a:p>
        </p:txBody>
      </p:sp>
    </p:spTree>
    <p:extLst>
      <p:ext uri="{BB962C8B-B14F-4D97-AF65-F5344CB8AC3E}">
        <p14:creationId xmlns:p14="http://schemas.microsoft.com/office/powerpoint/2010/main" val="3308756528"/>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lang="zh-CN" altLang="en-US" sz="3600" b="1" baseline="0" dirty="0">
                <a:solidFill>
                  <a:schemeClr val="tx1"/>
                </a:solidFill>
                <a:latin typeface="Arial Unicode MS" panose="020B0604020202020204" pitchFamily="34" charset="-128"/>
                <a:ea typeface="微软雅黑" panose="020B0503020204020204" pitchFamily="34" charset="-122"/>
                <a:cs typeface="+mj-cs"/>
              </a:defRPr>
            </a:lvl1pPr>
          </a:lstStyle>
          <a:p>
            <a:r>
              <a:rPr lang="zh-CN" altLang="en-US" dirty="0"/>
              <a:t>单击此处编辑母版标题样式</a:t>
            </a:r>
          </a:p>
        </p:txBody>
      </p:sp>
      <p:sp>
        <p:nvSpPr>
          <p:cNvPr id="3" name="内容占位符 2"/>
          <p:cNvSpPr>
            <a:spLocks noGrp="1"/>
          </p:cNvSpPr>
          <p:nvPr>
            <p:ph idx="1"/>
          </p:nvPr>
        </p:nvSpPr>
        <p:spPr/>
        <p:txBody>
          <a:bodyPr/>
          <a:lstStyle>
            <a:lvl1pPr marL="0" indent="0">
              <a:spcBef>
                <a:spcPts val="0"/>
              </a:spcBef>
              <a:spcAft>
                <a:spcPts val="0"/>
              </a:spcAft>
              <a:buFont typeface="Wingdings" pitchFamily="2" charset="2"/>
              <a:buNone/>
              <a:defRPr baseline="0">
                <a:latin typeface="Arial Unicode MS" panose="020B0604020202020204" pitchFamily="34" charset="-128"/>
                <a:ea typeface="微软雅黑" panose="020B0503020204020204" pitchFamily="34" charset="-122"/>
              </a:defRPr>
            </a:lvl1pPr>
            <a:lvl2pPr marL="457200" indent="0">
              <a:spcBef>
                <a:spcPts val="0"/>
              </a:spcBef>
              <a:spcAft>
                <a:spcPts val="0"/>
              </a:spcAft>
              <a:buFont typeface="Wingdings" pitchFamily="2" charset="2"/>
              <a:buNone/>
              <a:defRPr baseline="0">
                <a:latin typeface="Arial Unicode MS" panose="020B0604020202020204" pitchFamily="34" charset="-128"/>
                <a:ea typeface="微软雅黑" panose="020B0503020204020204" pitchFamily="34" charset="-122"/>
              </a:defRPr>
            </a:lvl2pPr>
            <a:lvl3pPr>
              <a:spcBef>
                <a:spcPts val="0"/>
              </a:spcBef>
              <a:spcAft>
                <a:spcPts val="0"/>
              </a:spcAft>
              <a:defRPr sz="1800" baseline="0">
                <a:latin typeface="Arial Unicode MS" panose="020B0604020202020204" pitchFamily="34" charset="-128"/>
                <a:ea typeface="微软雅黑" panose="020B0503020204020204" pitchFamily="34" charset="-122"/>
              </a:defRPr>
            </a:lvl3pPr>
            <a:lvl4pPr>
              <a:spcBef>
                <a:spcPts val="0"/>
              </a:spcBef>
              <a:spcAft>
                <a:spcPts val="0"/>
              </a:spcAft>
              <a:defRPr sz="1600" baseline="0">
                <a:latin typeface="Arial Unicode MS" panose="020B0604020202020204" pitchFamily="34" charset="-128"/>
                <a:ea typeface="微软雅黑" panose="020B0503020204020204" pitchFamily="34" charset="-122"/>
              </a:defRPr>
            </a:lvl4pPr>
            <a:lvl5pPr>
              <a:spcBef>
                <a:spcPts val="0"/>
              </a:spcBef>
              <a:spcAft>
                <a:spcPts val="0"/>
              </a:spcAft>
              <a:defRPr baseline="0">
                <a:latin typeface="Arial Unicode MS" panose="020B0604020202020204" pitchFamily="34" charset="-128"/>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3546808"/>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570038"/>
            <a:ext cx="5384800" cy="4525962"/>
          </a:xfrm>
        </p:spPr>
        <p:txBody>
          <a:bodyPr/>
          <a:lstStyle>
            <a:lvl1pPr>
              <a:spcBef>
                <a:spcPts val="0"/>
              </a:spcBef>
              <a:spcAft>
                <a:spcPts val="0"/>
              </a:spcAft>
              <a:defRPr sz="2000" baseline="0">
                <a:latin typeface="Arial Unicode MS" panose="020B0604020202020204" pitchFamily="34" charset="-128"/>
                <a:ea typeface="微软雅黑" panose="020B0503020204020204" pitchFamily="34" charset="-122"/>
              </a:defRPr>
            </a:lvl1pPr>
            <a:lvl2pPr>
              <a:spcBef>
                <a:spcPts val="0"/>
              </a:spcBef>
              <a:spcAft>
                <a:spcPts val="0"/>
              </a:spcAft>
              <a:defRPr sz="1600" baseline="0">
                <a:latin typeface="Arial Unicode MS" panose="020B0604020202020204" pitchFamily="34" charset="-128"/>
                <a:ea typeface="微软雅黑" panose="020B0503020204020204" pitchFamily="34" charset="-122"/>
              </a:defRPr>
            </a:lvl2pPr>
            <a:lvl3pPr>
              <a:spcBef>
                <a:spcPts val="0"/>
              </a:spcBef>
              <a:spcAft>
                <a:spcPts val="0"/>
              </a:spcAft>
              <a:defRPr sz="1400" baseline="0">
                <a:latin typeface="Arial Unicode MS" panose="020B0604020202020204" pitchFamily="34" charset="-128"/>
                <a:ea typeface="微软雅黑" panose="020B0503020204020204" pitchFamily="34" charset="-122"/>
              </a:defRPr>
            </a:lvl3pPr>
            <a:lvl4pPr>
              <a:spcBef>
                <a:spcPts val="0"/>
              </a:spcBef>
              <a:spcAft>
                <a:spcPts val="0"/>
              </a:spcAft>
              <a:defRPr sz="1400" baseline="0">
                <a:latin typeface="Arial Unicode MS" panose="020B0604020202020204" pitchFamily="34" charset="-128"/>
                <a:ea typeface="微软雅黑" panose="020B0503020204020204" pitchFamily="34" charset="-122"/>
              </a:defRPr>
            </a:lvl4pPr>
            <a:lvl5pPr>
              <a:spcBef>
                <a:spcPts val="0"/>
              </a:spcBef>
              <a:spcAft>
                <a:spcPts val="0"/>
              </a:spcAft>
              <a:defRPr sz="1400" baseline="0">
                <a:latin typeface="Arial Unicode MS" panose="020B0604020202020204" pitchFamily="34" charset="-128"/>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97600" y="1570038"/>
            <a:ext cx="5384800" cy="4525962"/>
          </a:xfrm>
        </p:spPr>
        <p:txBody>
          <a:bodyPr/>
          <a:lstStyle>
            <a:lvl1pPr>
              <a:spcBef>
                <a:spcPts val="0"/>
              </a:spcBef>
              <a:spcAft>
                <a:spcPts val="0"/>
              </a:spcAft>
              <a:defRPr sz="2000" baseline="0">
                <a:latin typeface="Arial Unicode MS" panose="020B0604020202020204" pitchFamily="34" charset="-128"/>
                <a:ea typeface="微软雅黑" panose="020B0503020204020204" pitchFamily="34" charset="-122"/>
              </a:defRPr>
            </a:lvl1pPr>
            <a:lvl2pPr>
              <a:spcBef>
                <a:spcPts val="0"/>
              </a:spcBef>
              <a:spcAft>
                <a:spcPts val="0"/>
              </a:spcAft>
              <a:defRPr sz="1600" baseline="0">
                <a:latin typeface="Arial Unicode MS" panose="020B0604020202020204" pitchFamily="34" charset="-128"/>
                <a:ea typeface="微软雅黑" panose="020B0503020204020204" pitchFamily="34" charset="-122"/>
              </a:defRPr>
            </a:lvl2pPr>
            <a:lvl3pPr>
              <a:spcBef>
                <a:spcPts val="0"/>
              </a:spcBef>
              <a:spcAft>
                <a:spcPts val="0"/>
              </a:spcAft>
              <a:defRPr sz="1400" baseline="0">
                <a:latin typeface="Arial Unicode MS" panose="020B0604020202020204" pitchFamily="34" charset="-128"/>
                <a:ea typeface="微软雅黑" panose="020B0503020204020204" pitchFamily="34" charset="-122"/>
              </a:defRPr>
            </a:lvl3pPr>
            <a:lvl4pPr>
              <a:spcBef>
                <a:spcPts val="0"/>
              </a:spcBef>
              <a:spcAft>
                <a:spcPts val="0"/>
              </a:spcAft>
              <a:defRPr sz="1400" baseline="0">
                <a:latin typeface="Arial Unicode MS" panose="020B0604020202020204" pitchFamily="34" charset="-128"/>
                <a:ea typeface="微软雅黑" panose="020B0503020204020204" pitchFamily="34" charset="-122"/>
              </a:defRPr>
            </a:lvl4pPr>
            <a:lvl5pPr>
              <a:spcBef>
                <a:spcPts val="0"/>
              </a:spcBef>
              <a:spcAft>
                <a:spcPts val="0"/>
              </a:spcAft>
              <a:defRPr sz="1400" baseline="0">
                <a:latin typeface="Arial Unicode MS" panose="020B0604020202020204" pitchFamily="34" charset="-128"/>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1">
            <a:extLst>
              <a:ext uri="{FF2B5EF4-FFF2-40B4-BE49-F238E27FC236}">
                <a16:creationId xmlns:a16="http://schemas.microsoft.com/office/drawing/2014/main" id="{ECDDE95D-99F7-854E-B26C-7889D6419197}"/>
              </a:ext>
            </a:extLst>
          </p:cNvPr>
          <p:cNvSpPr>
            <a:spLocks noGrp="1"/>
          </p:cNvSpPr>
          <p:nvPr>
            <p:ph type="title"/>
          </p:nvPr>
        </p:nvSpPr>
        <p:spPr>
          <a:xfrm>
            <a:off x="0" y="-17930"/>
            <a:ext cx="10972800" cy="779930"/>
          </a:xfrm>
        </p:spPr>
        <p:txBody>
          <a:bodyPr/>
          <a:lstStyle>
            <a:lvl1pPr>
              <a:defRPr lang="zh-CN" altLang="en-US" sz="3600" b="1" baseline="0" dirty="0">
                <a:solidFill>
                  <a:schemeClr val="tx1"/>
                </a:solidFill>
                <a:latin typeface="Arial Unicode MS" panose="020B0604020202020204" pitchFamily="34" charset="-128"/>
                <a:ea typeface="微软雅黑" panose="020B0503020204020204"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621070271"/>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09600" y="1570038"/>
            <a:ext cx="10896000" cy="4212000"/>
          </a:xfrm>
          <a:prstGeom prst="rect">
            <a:avLst/>
          </a:prstGeom>
          <a:noFill/>
          <a:ln w="9525">
            <a:noFill/>
            <a:miter lim="800000"/>
            <a:headEnd/>
            <a:tailEnd/>
          </a:ln>
        </p:spPr>
        <p:txBody>
          <a:bodyPr vert="horz" wrap="square" lIns="90000" tIns="45720" rIns="9000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3076" name="Picture 4" descr="logonew"/>
          <p:cNvPicPr>
            <a:picLocks noChangeAspect="1" noChangeArrowheads="1"/>
          </p:cNvPicPr>
          <p:nvPr/>
        </p:nvPicPr>
        <p:blipFill>
          <a:blip r:embed="rId5" cstate="print"/>
          <a:srcRect/>
          <a:stretch>
            <a:fillRect/>
          </a:stretch>
        </p:blipFill>
        <p:spPr bwMode="auto">
          <a:xfrm>
            <a:off x="9652000" y="5929318"/>
            <a:ext cx="2032000" cy="490537"/>
          </a:xfrm>
          <a:prstGeom prst="rect">
            <a:avLst/>
          </a:prstGeom>
          <a:noFill/>
          <a:ln w="9525">
            <a:noFill/>
            <a:miter lim="800000"/>
            <a:headEnd/>
            <a:tailEnd/>
          </a:ln>
        </p:spPr>
      </p:pic>
      <p:sp>
        <p:nvSpPr>
          <p:cNvPr id="115717" name="Rectangle 5"/>
          <p:cNvSpPr>
            <a:spLocks/>
          </p:cNvSpPr>
          <p:nvPr/>
        </p:nvSpPr>
        <p:spPr bwMode="auto">
          <a:xfrm>
            <a:off x="0" y="717509"/>
            <a:ext cx="2370886" cy="60366"/>
          </a:xfrm>
          <a:prstGeom prst="rect">
            <a:avLst/>
          </a:prstGeom>
          <a:solidFill>
            <a:srgbClr val="FF0000"/>
          </a:solidFill>
          <a:ln w="25400">
            <a:noFill/>
            <a:miter lim="800000"/>
            <a:headEnd/>
            <a:tailEnd/>
          </a:ln>
          <a:effectLst/>
        </p:spPr>
        <p:txBody>
          <a:bodyPr wrap="none" anchor="ctr"/>
          <a:lstStyle/>
          <a:p>
            <a:pPr>
              <a:defRPr/>
            </a:pPr>
            <a:endParaRPr lang="zh-CN" altLang="en-US" sz="1800">
              <a:solidFill>
                <a:prstClr val="black"/>
              </a:solidFill>
            </a:endParaRPr>
          </a:p>
        </p:txBody>
      </p:sp>
      <p:sp>
        <p:nvSpPr>
          <p:cNvPr id="115718" name="Rectangle 6"/>
          <p:cNvSpPr>
            <a:spLocks/>
          </p:cNvSpPr>
          <p:nvPr/>
        </p:nvSpPr>
        <p:spPr bwMode="auto">
          <a:xfrm>
            <a:off x="1210733" y="717509"/>
            <a:ext cx="1185444" cy="60366"/>
          </a:xfrm>
          <a:prstGeom prst="rect">
            <a:avLst/>
          </a:prstGeom>
          <a:solidFill>
            <a:srgbClr val="0000FF"/>
          </a:solidFill>
          <a:ln w="25400">
            <a:noFill/>
            <a:miter lim="800000"/>
            <a:headEnd/>
            <a:tailEnd/>
          </a:ln>
          <a:effectLst/>
        </p:spPr>
        <p:txBody>
          <a:bodyPr wrap="none" anchor="ctr"/>
          <a:lstStyle/>
          <a:p>
            <a:pPr>
              <a:defRPr/>
            </a:pPr>
            <a:endParaRPr lang="zh-CN" altLang="en-US" sz="1800">
              <a:solidFill>
                <a:prstClr val="black"/>
              </a:solidFill>
            </a:endParaRPr>
          </a:p>
        </p:txBody>
      </p:sp>
      <p:sp>
        <p:nvSpPr>
          <p:cNvPr id="3079" name="Rectangle 7"/>
          <p:cNvSpPr>
            <a:spLocks noGrp="1" noChangeArrowheads="1"/>
          </p:cNvSpPr>
          <p:nvPr>
            <p:ph type="title"/>
          </p:nvPr>
        </p:nvSpPr>
        <p:spPr bwMode="auto">
          <a:xfrm>
            <a:off x="0" y="0"/>
            <a:ext cx="109728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885022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8" r:id="rId3"/>
  </p:sldLayoutIdLst>
  <p:transition>
    <p:wipe dir="d"/>
  </p:transition>
  <p:txStyles>
    <p:title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Verdana" pitchFamily="34" charset="0"/>
          <a:ea typeface="黑体" pitchFamily="2" charset="-122"/>
        </a:defRPr>
      </a:lvl2pPr>
      <a:lvl3pPr algn="l" rtl="0" eaLnBrk="1" fontAlgn="base" hangingPunct="1">
        <a:spcBef>
          <a:spcPct val="0"/>
        </a:spcBef>
        <a:spcAft>
          <a:spcPct val="0"/>
        </a:spcAft>
        <a:defRPr sz="2800" b="1">
          <a:solidFill>
            <a:schemeClr val="tx1"/>
          </a:solidFill>
          <a:latin typeface="Verdana" pitchFamily="34" charset="0"/>
          <a:ea typeface="黑体" pitchFamily="2" charset="-122"/>
        </a:defRPr>
      </a:lvl3pPr>
      <a:lvl4pPr algn="l" rtl="0" eaLnBrk="1" fontAlgn="base" hangingPunct="1">
        <a:spcBef>
          <a:spcPct val="0"/>
        </a:spcBef>
        <a:spcAft>
          <a:spcPct val="0"/>
        </a:spcAft>
        <a:defRPr sz="2800" b="1">
          <a:solidFill>
            <a:schemeClr val="tx1"/>
          </a:solidFill>
          <a:latin typeface="Verdana" pitchFamily="34" charset="0"/>
          <a:ea typeface="黑体" pitchFamily="2" charset="-122"/>
        </a:defRPr>
      </a:lvl4pPr>
      <a:lvl5pPr algn="l" rtl="0" eaLnBrk="1" fontAlgn="base" hangingPunct="1">
        <a:spcBef>
          <a:spcPct val="0"/>
        </a:spcBef>
        <a:spcAft>
          <a:spcPct val="0"/>
        </a:spcAft>
        <a:defRPr sz="2800" b="1">
          <a:solidFill>
            <a:schemeClr val="tx1"/>
          </a:solidFill>
          <a:latin typeface="Verdana" pitchFamily="34" charset="0"/>
          <a:ea typeface="黑体" pitchFamily="2" charset="-122"/>
        </a:defRPr>
      </a:lvl5pPr>
      <a:lvl6pPr marL="457200" algn="l" rtl="0" eaLnBrk="1" fontAlgn="base" hangingPunct="1">
        <a:spcBef>
          <a:spcPct val="0"/>
        </a:spcBef>
        <a:spcAft>
          <a:spcPct val="0"/>
        </a:spcAft>
        <a:defRPr sz="2800" b="1">
          <a:solidFill>
            <a:schemeClr val="tx1"/>
          </a:solidFill>
          <a:latin typeface="Verdana" pitchFamily="34" charset="0"/>
          <a:ea typeface="黑体" pitchFamily="2" charset="-122"/>
        </a:defRPr>
      </a:lvl6pPr>
      <a:lvl7pPr marL="914400" algn="l" rtl="0" eaLnBrk="1" fontAlgn="base" hangingPunct="1">
        <a:spcBef>
          <a:spcPct val="0"/>
        </a:spcBef>
        <a:spcAft>
          <a:spcPct val="0"/>
        </a:spcAft>
        <a:defRPr sz="2800" b="1">
          <a:solidFill>
            <a:schemeClr val="tx1"/>
          </a:solidFill>
          <a:latin typeface="Verdana" pitchFamily="34" charset="0"/>
          <a:ea typeface="黑体" pitchFamily="2" charset="-122"/>
        </a:defRPr>
      </a:lvl7pPr>
      <a:lvl8pPr marL="1371600" algn="l" rtl="0" eaLnBrk="1" fontAlgn="base" hangingPunct="1">
        <a:spcBef>
          <a:spcPct val="0"/>
        </a:spcBef>
        <a:spcAft>
          <a:spcPct val="0"/>
        </a:spcAft>
        <a:defRPr sz="2800" b="1">
          <a:solidFill>
            <a:schemeClr val="tx1"/>
          </a:solidFill>
          <a:latin typeface="Verdana" pitchFamily="34" charset="0"/>
          <a:ea typeface="黑体" pitchFamily="2" charset="-122"/>
        </a:defRPr>
      </a:lvl8pPr>
      <a:lvl9pPr marL="1828800" algn="l" rtl="0" eaLnBrk="1" fontAlgn="base" hangingPunct="1">
        <a:spcBef>
          <a:spcPct val="0"/>
        </a:spcBef>
        <a:spcAft>
          <a:spcPct val="0"/>
        </a:spcAft>
        <a:defRPr sz="2800" b="1">
          <a:solidFill>
            <a:schemeClr val="tx1"/>
          </a:solidFill>
          <a:latin typeface="Verdana" pitchFamily="34" charset="0"/>
          <a:ea typeface="黑体" pitchFamily="2" charset="-122"/>
        </a:defRPr>
      </a:lvl9pPr>
    </p:titleStyle>
    <p:bodyStyle>
      <a:lvl1pPr marL="0" indent="0" algn="l" rtl="0" eaLnBrk="1" fontAlgn="base" hangingPunct="1">
        <a:lnSpc>
          <a:spcPct val="100000"/>
        </a:lnSpc>
        <a:spcBef>
          <a:spcPts val="0"/>
        </a:spcBef>
        <a:spcAft>
          <a:spcPts val="0"/>
        </a:spcAft>
        <a:buClr>
          <a:srgbClr val="2318DE"/>
        </a:buClr>
        <a:buSzPct val="150000"/>
        <a:buFont typeface="Wingdings" pitchFamily="2" charset="2"/>
        <a:buNone/>
        <a:tabLst/>
        <a:defRPr sz="2400">
          <a:solidFill>
            <a:schemeClr val="tx1"/>
          </a:solidFill>
          <a:latin typeface="Microsoft YaHei" panose="020B0503020204020204" pitchFamily="34" charset="-122"/>
          <a:ea typeface="Microsoft YaHei" panose="020B0503020204020204" pitchFamily="34" charset="-122"/>
          <a:cs typeface="+mn-cs"/>
        </a:defRPr>
      </a:lvl1pPr>
      <a:lvl2pPr marL="457200" indent="0" algn="l" rtl="0" eaLnBrk="1" fontAlgn="base" hangingPunct="1">
        <a:lnSpc>
          <a:spcPct val="100000"/>
        </a:lnSpc>
        <a:spcBef>
          <a:spcPts val="0"/>
        </a:spcBef>
        <a:spcAft>
          <a:spcPts val="0"/>
        </a:spcAft>
        <a:buClr>
          <a:srgbClr val="2318DE"/>
        </a:buClr>
        <a:buSzPct val="150000"/>
        <a:buFont typeface="Wingdings" pitchFamily="2" charset="2"/>
        <a:buNone/>
        <a:tabLst/>
        <a:defRPr sz="2000" b="0">
          <a:solidFill>
            <a:schemeClr val="tx1"/>
          </a:solidFill>
          <a:latin typeface="Microsoft YaHei" panose="020B0503020204020204" pitchFamily="34" charset="-122"/>
          <a:ea typeface="Microsoft YaHei" panose="020B0503020204020204" pitchFamily="34" charset="-122"/>
        </a:defRPr>
      </a:lvl2pPr>
      <a:lvl3pPr marL="914400" indent="0" algn="l" rtl="0" eaLnBrk="1" fontAlgn="base" hangingPunct="1">
        <a:lnSpc>
          <a:spcPct val="100000"/>
        </a:lnSpc>
        <a:spcBef>
          <a:spcPts val="0"/>
        </a:spcBef>
        <a:spcAft>
          <a:spcPts val="0"/>
        </a:spcAft>
        <a:buClr>
          <a:srgbClr val="2318DE"/>
        </a:buClr>
        <a:buSzPct val="150000"/>
        <a:buFont typeface="Arial" panose="020B0604020202020204" pitchFamily="34" charset="0"/>
        <a:buNone/>
        <a:defRPr sz="1800" b="0">
          <a:solidFill>
            <a:schemeClr val="tx1"/>
          </a:solidFill>
          <a:latin typeface="Microsoft YaHei" panose="020B0503020204020204" pitchFamily="34" charset="-122"/>
          <a:ea typeface="Microsoft YaHei" panose="020B0503020204020204" pitchFamily="34" charset="-122"/>
        </a:defRPr>
      </a:lvl3pPr>
      <a:lvl4pPr marL="1371600" indent="0" algn="l" rtl="0" eaLnBrk="1" fontAlgn="base" hangingPunct="1">
        <a:lnSpc>
          <a:spcPct val="100000"/>
        </a:lnSpc>
        <a:spcBef>
          <a:spcPts val="0"/>
        </a:spcBef>
        <a:spcAft>
          <a:spcPts val="0"/>
        </a:spcAft>
        <a:buClr>
          <a:srgbClr val="2318DE"/>
        </a:buClr>
        <a:buSzPct val="150000"/>
        <a:buNone/>
        <a:defRPr sz="1600" b="0">
          <a:solidFill>
            <a:schemeClr val="tx1"/>
          </a:solidFill>
          <a:latin typeface="Microsoft YaHei" panose="020B0503020204020204" pitchFamily="34" charset="-122"/>
          <a:ea typeface="Microsoft YaHei" panose="020B0503020204020204" pitchFamily="34" charset="-122"/>
        </a:defRPr>
      </a:lvl4pPr>
      <a:lvl5pPr marL="1828800" indent="0" algn="l" rtl="0" eaLnBrk="1" fontAlgn="base" hangingPunct="1">
        <a:lnSpc>
          <a:spcPct val="100000"/>
        </a:lnSpc>
        <a:spcBef>
          <a:spcPts val="0"/>
        </a:spcBef>
        <a:spcAft>
          <a:spcPts val="0"/>
        </a:spcAft>
        <a:buClr>
          <a:srgbClr val="2318DE"/>
        </a:buClr>
        <a:buSzPct val="150000"/>
        <a:buFont typeface="Wingdings" pitchFamily="2" charset="2"/>
        <a:buNone/>
        <a:defRPr lang="zh-CN" altLang="en-US" sz="1400" b="0" dirty="0" smtClean="0">
          <a:solidFill>
            <a:schemeClr val="tx1"/>
          </a:solidFill>
          <a:latin typeface="Microsoft YaHei" panose="020B0503020204020204" pitchFamily="34" charset="-122"/>
          <a:ea typeface="Microsoft YaHei" panose="020B0503020204020204" pitchFamily="34" charset="-122"/>
        </a:defRPr>
      </a:lvl5pPr>
      <a:lvl6pPr marL="25146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6pPr>
      <a:lvl7pPr marL="29718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7pPr>
      <a:lvl8pPr marL="34290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8pPr>
      <a:lvl9pPr marL="3886200" indent="-228600" algn="l" rtl="0" eaLnBrk="1" fontAlgn="base" hangingPunct="1">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568" y="3004575"/>
            <a:ext cx="7848872" cy="707886"/>
          </a:xfrm>
          <a:prstGeom prst="rect">
            <a:avLst/>
          </a:prstGeom>
          <a:noFill/>
        </p:spPr>
        <p:txBody>
          <a:bodyPr wrap="square" rtlCol="0">
            <a:spAutoFit/>
          </a:bodyPr>
          <a:lstStyle/>
          <a:p>
            <a:pPr algn="ctr"/>
            <a:r>
              <a:rPr lang="en-US" altLang="zh-CN" sz="4000" dirty="0" err="1">
                <a:solidFill>
                  <a:prstClr val="black"/>
                </a:solidFill>
                <a:latin typeface="微软雅黑" pitchFamily="34" charset="-122"/>
                <a:ea typeface="微软雅黑" pitchFamily="34" charset="-122"/>
              </a:rPr>
              <a:t>Feedproxy</a:t>
            </a:r>
            <a:r>
              <a:rPr lang="zh-CN" altLang="en-US" sz="4000" dirty="0">
                <a:solidFill>
                  <a:prstClr val="black"/>
                </a:solidFill>
                <a:latin typeface="微软雅黑" pitchFamily="34" charset="-122"/>
                <a:ea typeface="微软雅黑" pitchFamily="34" charset="-122"/>
              </a:rPr>
              <a:t>串讲</a:t>
            </a:r>
            <a:endParaRPr lang="en-US" altLang="zh-CN" sz="4000" dirty="0">
              <a:solidFill>
                <a:prstClr val="black"/>
              </a:solidFill>
              <a:latin typeface="微软雅黑" pitchFamily="34" charset="-122"/>
              <a:ea typeface="微软雅黑" pitchFamily="34" charset="-122"/>
            </a:endParaRPr>
          </a:p>
        </p:txBody>
      </p:sp>
      <p:sp>
        <p:nvSpPr>
          <p:cNvPr id="3" name="TextBox 2"/>
          <p:cNvSpPr txBox="1"/>
          <p:nvPr/>
        </p:nvSpPr>
        <p:spPr>
          <a:xfrm>
            <a:off x="2207568" y="4291551"/>
            <a:ext cx="7848872" cy="1569660"/>
          </a:xfrm>
          <a:prstGeom prst="rect">
            <a:avLst/>
          </a:prstGeom>
          <a:noFill/>
        </p:spPr>
        <p:txBody>
          <a:bodyPr wrap="square" rtlCol="0">
            <a:spAutoFit/>
          </a:bodyPr>
          <a:lstStyle/>
          <a:p>
            <a:pPr algn="ctr"/>
            <a:endParaRPr lang="en-US" altLang="zh-CN" sz="2400" dirty="0">
              <a:solidFill>
                <a:prstClr val="black"/>
              </a:solidFill>
            </a:endParaRPr>
          </a:p>
          <a:p>
            <a:pPr algn="ctr"/>
            <a:r>
              <a:rPr lang="zh-CN" altLang="en-US" sz="2400" dirty="0">
                <a:solidFill>
                  <a:prstClr val="black"/>
                </a:solidFill>
              </a:rPr>
              <a:t>李柏珍</a:t>
            </a:r>
            <a:endParaRPr lang="en-US" altLang="zh-CN" sz="2400" dirty="0">
              <a:solidFill>
                <a:prstClr val="black"/>
              </a:solidFill>
            </a:endParaRPr>
          </a:p>
          <a:p>
            <a:pPr algn="ctr"/>
            <a:r>
              <a:rPr lang="en-US" altLang="zh-CN" sz="2400" dirty="0">
                <a:solidFill>
                  <a:prstClr val="black"/>
                </a:solidFill>
                <a:latin typeface="Arial" panose="020B0604020202020204" pitchFamily="34" charset="0"/>
                <a:cs typeface="Arial" panose="020B0604020202020204" pitchFamily="34" charset="0"/>
              </a:rPr>
              <a:t>2021.04.29</a:t>
            </a:r>
          </a:p>
          <a:p>
            <a:pPr algn="ctr"/>
            <a:endParaRPr lang="zh-CN" altLang="en-US" sz="2400" dirty="0">
              <a:solidFill>
                <a:prstClr val="black"/>
              </a:solidFill>
            </a:endParaRPr>
          </a:p>
        </p:txBody>
      </p:sp>
    </p:spTree>
    <p:extLst>
      <p:ext uri="{BB962C8B-B14F-4D97-AF65-F5344CB8AC3E}">
        <p14:creationId xmlns:p14="http://schemas.microsoft.com/office/powerpoint/2010/main" val="1716361654"/>
      </p:ext>
    </p:extLst>
  </p:cSld>
  <p:clrMapOvr>
    <a:masterClrMapping/>
  </p:clrMapOvr>
  <p:transition advTm="131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FF8F66-C668-024F-BA9A-F60EBC01136B}"/>
              </a:ext>
            </a:extLst>
          </p:cNvPr>
          <p:cNvSpPr>
            <a:spLocks noGrp="1"/>
          </p:cNvSpPr>
          <p:nvPr>
            <p:ph type="title"/>
          </p:nvPr>
        </p:nvSpPr>
        <p:spPr/>
        <p:txBody>
          <a:bodyPr/>
          <a:lstStyle/>
          <a:p>
            <a:r>
              <a:rPr kumimoji="1" lang="en-US" altLang="zh-CN" dirty="0" err="1"/>
              <a:t>FeedProxyServiceImpl</a:t>
            </a:r>
            <a:endParaRPr kumimoji="1" lang="zh-CN" altLang="en-US" dirty="0"/>
          </a:p>
        </p:txBody>
      </p:sp>
      <p:sp>
        <p:nvSpPr>
          <p:cNvPr id="3" name="内容占位符 2">
            <a:extLst>
              <a:ext uri="{FF2B5EF4-FFF2-40B4-BE49-F238E27FC236}">
                <a16:creationId xmlns:a16="http://schemas.microsoft.com/office/drawing/2014/main" id="{91497BD2-F455-464A-9877-A9CA3B5E0AD8}"/>
              </a:ext>
            </a:extLst>
          </p:cNvPr>
          <p:cNvSpPr>
            <a:spLocks noGrp="1"/>
          </p:cNvSpPr>
          <p:nvPr>
            <p:ph idx="1"/>
          </p:nvPr>
        </p:nvSpPr>
        <p:spPr>
          <a:xfrm>
            <a:off x="76800" y="906650"/>
            <a:ext cx="10896000" cy="5951350"/>
          </a:xfrm>
        </p:spPr>
        <p:txBody>
          <a:bodyPr/>
          <a:lstStyle/>
          <a:p>
            <a:pPr>
              <a:lnSpc>
                <a:spcPct val="150000"/>
              </a:lnSpc>
            </a:pPr>
            <a:r>
              <a:rPr kumimoji="1" lang="zh-CN" altLang="en-US" dirty="0"/>
              <a:t>作用：定义了</a:t>
            </a:r>
            <a:r>
              <a:rPr kumimoji="1" lang="en-US" altLang="zh-CN" dirty="0" err="1"/>
              <a:t>FeedproxyRpc</a:t>
            </a:r>
            <a:r>
              <a:rPr kumimoji="1" lang="zh-CN" altLang="en-US" dirty="0"/>
              <a:t>服务，该服务参与</a:t>
            </a:r>
            <a:endParaRPr kumimoji="1" lang="en-US" altLang="zh-CN" dirty="0"/>
          </a:p>
          <a:p>
            <a:pPr marL="342900" indent="-342900">
              <a:lnSpc>
                <a:spcPct val="150000"/>
              </a:lnSpc>
              <a:buFontTx/>
              <a:buChar char="-"/>
            </a:pPr>
            <a:r>
              <a:rPr kumimoji="1" lang="zh-CN" altLang="en-US" dirty="0"/>
              <a:t>执行</a:t>
            </a:r>
            <a:r>
              <a:rPr kumimoji="1" lang="en-US" altLang="zh-CN" dirty="0" err="1"/>
              <a:t>WorkFlow</a:t>
            </a:r>
            <a:r>
              <a:rPr kumimoji="1" lang="en-US" altLang="zh-CN" dirty="0"/>
              <a:t>:: instance().</a:t>
            </a:r>
            <a:r>
              <a:rPr kumimoji="1" lang="en-US" altLang="zh-CN" dirty="0" err="1"/>
              <a:t>do_process</a:t>
            </a:r>
            <a:r>
              <a:rPr kumimoji="1" lang="en-US" altLang="zh-CN" dirty="0"/>
              <a:t>()</a:t>
            </a:r>
            <a:r>
              <a:rPr kumimoji="1" lang="zh-CN" altLang="en-US" dirty="0"/>
              <a:t>函数，送入参数</a:t>
            </a:r>
            <a:r>
              <a:rPr kumimoji="1" lang="en-US" altLang="zh-CN" dirty="0" err="1"/>
              <a:t>cntl</a:t>
            </a:r>
            <a:r>
              <a:rPr kumimoji="1" lang="zh-CN" altLang="en-US" dirty="0"/>
              <a:t>，</a:t>
            </a:r>
            <a:r>
              <a:rPr kumimoji="1" lang="en-US" altLang="zh-CN" dirty="0"/>
              <a:t>request</a:t>
            </a:r>
            <a:r>
              <a:rPr kumimoji="1" lang="zh-CN" altLang="en-US" dirty="0"/>
              <a:t>，</a:t>
            </a:r>
            <a:r>
              <a:rPr kumimoji="1" lang="en-US" altLang="zh-CN" dirty="0"/>
              <a:t>response</a:t>
            </a:r>
          </a:p>
          <a:p>
            <a:pPr marL="342900" indent="-342900">
              <a:lnSpc>
                <a:spcPct val="150000"/>
              </a:lnSpc>
              <a:buFontTx/>
              <a:buChar char="-"/>
            </a:pPr>
            <a:r>
              <a:rPr kumimoji="1" lang="zh-CN" altLang="en-US" dirty="0"/>
              <a:t>收尾工作</a:t>
            </a:r>
            <a:endParaRPr kumimoji="1" lang="en-US" altLang="zh-CN" dirty="0"/>
          </a:p>
          <a:p>
            <a:pPr marL="800100" lvl="1" indent="-342900">
              <a:lnSpc>
                <a:spcPct val="150000"/>
              </a:lnSpc>
              <a:buFontTx/>
              <a:buChar char="-"/>
            </a:pPr>
            <a:r>
              <a:rPr kumimoji="1" lang="zh-CN" altLang="en-US" sz="2200" dirty="0"/>
              <a:t>发送</a:t>
            </a:r>
            <a:r>
              <a:rPr kumimoji="1" lang="en-US" altLang="zh-CN" sz="2200" dirty="0" err="1"/>
              <a:t>do_process</a:t>
            </a:r>
            <a:r>
              <a:rPr kumimoji="1" lang="zh-CN" altLang="en-US" sz="2200" dirty="0"/>
              <a:t>的耗时给</a:t>
            </a:r>
            <a:r>
              <a:rPr kumimoji="1" lang="en-US" altLang="zh-CN" sz="2200" dirty="0" err="1"/>
              <a:t>feedas</a:t>
            </a:r>
            <a:endParaRPr kumimoji="1" lang="en-US" altLang="zh-CN" sz="2200" dirty="0"/>
          </a:p>
          <a:p>
            <a:pPr marL="800100" lvl="1" indent="-342900">
              <a:lnSpc>
                <a:spcPct val="150000"/>
              </a:lnSpc>
              <a:buFontTx/>
              <a:buChar char="-"/>
            </a:pPr>
            <a:r>
              <a:rPr kumimoji="1" lang="zh-CN" altLang="en-US" sz="2200" dirty="0"/>
              <a:t>发送</a:t>
            </a:r>
            <a:r>
              <a:rPr kumimoji="1" lang="en-US" altLang="zh-CN" sz="2200" dirty="0"/>
              <a:t>response</a:t>
            </a:r>
          </a:p>
          <a:p>
            <a:pPr marL="800100" lvl="1" indent="-342900">
              <a:lnSpc>
                <a:spcPct val="150000"/>
              </a:lnSpc>
              <a:buFontTx/>
              <a:buChar char="-"/>
            </a:pPr>
            <a:r>
              <a:rPr kumimoji="1" lang="zh-CN" altLang="en-US" sz="2200" dirty="0"/>
              <a:t>处理日志</a:t>
            </a:r>
            <a:endParaRPr kumimoji="1" lang="en-US" altLang="zh-CN" sz="2200" dirty="0"/>
          </a:p>
          <a:p>
            <a:pPr marL="800100" lvl="1" indent="-342900">
              <a:lnSpc>
                <a:spcPct val="150000"/>
              </a:lnSpc>
              <a:buFontTx/>
              <a:buChar char="-"/>
            </a:pPr>
            <a:r>
              <a:rPr kumimoji="1" lang="en-US" altLang="zh-CN" sz="2200" dirty="0" err="1"/>
              <a:t>notice_log</a:t>
            </a:r>
            <a:endParaRPr kumimoji="1" lang="en-US" altLang="zh-CN" sz="2200" dirty="0"/>
          </a:p>
          <a:p>
            <a:pPr marL="800100" lvl="1" indent="-342900">
              <a:lnSpc>
                <a:spcPct val="150000"/>
              </a:lnSpc>
              <a:buFontTx/>
              <a:buChar char="-"/>
            </a:pPr>
            <a:r>
              <a:rPr kumimoji="1" lang="en-US" altLang="zh-CN" sz="2200" dirty="0"/>
              <a:t>monitor</a:t>
            </a:r>
            <a:r>
              <a:rPr kumimoji="1" lang="zh-CN" altLang="en-US" sz="2200" dirty="0"/>
              <a:t>监控</a:t>
            </a:r>
            <a:endParaRPr kumimoji="1" lang="en-US" altLang="zh-CN" sz="2200" dirty="0"/>
          </a:p>
          <a:p>
            <a:pPr marL="800100" lvl="1" indent="-342900">
              <a:lnSpc>
                <a:spcPct val="150000"/>
              </a:lnSpc>
              <a:buFontTx/>
              <a:buChar char="-"/>
            </a:pPr>
            <a:r>
              <a:rPr kumimoji="1" lang="en-US" altLang="zh-CN" sz="2200" dirty="0" err="1"/>
              <a:t>Fengsui</a:t>
            </a:r>
            <a:r>
              <a:rPr kumimoji="1" lang="zh-CN" altLang="en-US" sz="2200" dirty="0"/>
              <a:t>日志</a:t>
            </a:r>
            <a:endParaRPr kumimoji="1" lang="en-US" altLang="zh-CN" sz="2200" dirty="0"/>
          </a:p>
          <a:p>
            <a:pPr marL="800100" lvl="1" indent="-342900">
              <a:lnSpc>
                <a:spcPct val="150000"/>
              </a:lnSpc>
              <a:buFontTx/>
              <a:buChar char="-"/>
            </a:pPr>
            <a:r>
              <a:rPr kumimoji="1" lang="zh-CN" altLang="en-US" sz="2200" dirty="0"/>
              <a:t>清空线程结束</a:t>
            </a:r>
            <a:endParaRPr kumimoji="1" lang="en-US" altLang="zh-CN" sz="2200" dirty="0"/>
          </a:p>
        </p:txBody>
      </p:sp>
    </p:spTree>
    <p:extLst>
      <p:ext uri="{BB962C8B-B14F-4D97-AF65-F5344CB8AC3E}">
        <p14:creationId xmlns:p14="http://schemas.microsoft.com/office/powerpoint/2010/main" val="2778278747"/>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BE3F-294D-4D46-B651-AFFCAAD808B7}"/>
              </a:ext>
            </a:extLst>
          </p:cNvPr>
          <p:cNvSpPr>
            <a:spLocks noGrp="1"/>
          </p:cNvSpPr>
          <p:nvPr>
            <p:ph type="title"/>
          </p:nvPr>
        </p:nvSpPr>
        <p:spPr/>
        <p:txBody>
          <a:bodyPr/>
          <a:lstStyle/>
          <a:p>
            <a:r>
              <a:rPr kumimoji="1" lang="en-US" altLang="zh-CN" dirty="0"/>
              <a:t>Workflow</a:t>
            </a:r>
            <a:r>
              <a:rPr kumimoji="1" lang="zh-CN" altLang="en-US" dirty="0"/>
              <a:t>内部流程</a:t>
            </a:r>
          </a:p>
        </p:txBody>
      </p:sp>
      <p:pic>
        <p:nvPicPr>
          <p:cNvPr id="5" name="内容占位符 4">
            <a:extLst>
              <a:ext uri="{FF2B5EF4-FFF2-40B4-BE49-F238E27FC236}">
                <a16:creationId xmlns:a16="http://schemas.microsoft.com/office/drawing/2014/main" id="{88B5EC51-5F17-EB4F-9A30-8A8AB898D5B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4367" y="711851"/>
            <a:ext cx="7124066" cy="5434298"/>
          </a:xfrm>
        </p:spPr>
      </p:pic>
    </p:spTree>
    <p:extLst>
      <p:ext uri="{BB962C8B-B14F-4D97-AF65-F5344CB8AC3E}">
        <p14:creationId xmlns:p14="http://schemas.microsoft.com/office/powerpoint/2010/main" val="3008341822"/>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34A22-07DB-2141-AD2D-B09EF714C413}"/>
              </a:ext>
            </a:extLst>
          </p:cNvPr>
          <p:cNvSpPr>
            <a:spLocks noGrp="1"/>
          </p:cNvSpPr>
          <p:nvPr>
            <p:ph type="title"/>
          </p:nvPr>
        </p:nvSpPr>
        <p:spPr/>
        <p:txBody>
          <a:bodyPr/>
          <a:lstStyle/>
          <a:p>
            <a:r>
              <a:rPr kumimoji="1" lang="zh-CN" altLang="en-US" dirty="0"/>
              <a:t>从</a:t>
            </a:r>
            <a:r>
              <a:rPr kumimoji="1" lang="en-US" altLang="zh-CN" dirty="0"/>
              <a:t>main</a:t>
            </a:r>
            <a:r>
              <a:rPr kumimoji="1" lang="zh-CN" altLang="en-US" dirty="0"/>
              <a:t>函数到业务函数的调用层次</a:t>
            </a:r>
          </a:p>
        </p:txBody>
      </p:sp>
      <p:pic>
        <p:nvPicPr>
          <p:cNvPr id="6" name="内容占位符 5">
            <a:extLst>
              <a:ext uri="{FF2B5EF4-FFF2-40B4-BE49-F238E27FC236}">
                <a16:creationId xmlns:a16="http://schemas.microsoft.com/office/drawing/2014/main" id="{4B4519B2-80FD-3E45-920C-8ED8EEF807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77874"/>
            <a:ext cx="12140085" cy="6080125"/>
          </a:xfrm>
        </p:spPr>
      </p:pic>
    </p:spTree>
    <p:extLst>
      <p:ext uri="{BB962C8B-B14F-4D97-AF65-F5344CB8AC3E}">
        <p14:creationId xmlns:p14="http://schemas.microsoft.com/office/powerpoint/2010/main" val="174277175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77EEF-C356-0F46-B6B8-507A5BC7B63D}"/>
              </a:ext>
            </a:extLst>
          </p:cNvPr>
          <p:cNvSpPr>
            <a:spLocks noGrp="1"/>
          </p:cNvSpPr>
          <p:nvPr>
            <p:ph type="title"/>
          </p:nvPr>
        </p:nvSpPr>
        <p:spPr/>
        <p:txBody>
          <a:bodyPr/>
          <a:lstStyle/>
          <a:p>
            <a:r>
              <a:rPr kumimoji="1" lang="en-US" altLang="zh-CN" dirty="0"/>
              <a:t>Workflow:: </a:t>
            </a:r>
            <a:r>
              <a:rPr kumimoji="1" lang="en-US" altLang="zh-CN" dirty="0" err="1"/>
              <a:t>parse_request</a:t>
            </a:r>
            <a:r>
              <a:rPr kumimoji="1" lang="en-US" altLang="zh-CN" dirty="0"/>
              <a:t>(),</a:t>
            </a:r>
            <a:r>
              <a:rPr kumimoji="1" lang="en-US" altLang="zh-CN" dirty="0" err="1"/>
              <a:t>data_prepare</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9D471A8F-A77F-6243-A33E-490ECBEEA490}"/>
              </a:ext>
            </a:extLst>
          </p:cNvPr>
          <p:cNvSpPr>
            <a:spLocks noGrp="1"/>
          </p:cNvSpPr>
          <p:nvPr>
            <p:ph idx="1"/>
          </p:nvPr>
        </p:nvSpPr>
        <p:spPr>
          <a:xfrm>
            <a:off x="76800" y="976482"/>
            <a:ext cx="11569768" cy="5672972"/>
          </a:xfrm>
        </p:spPr>
        <p:txBody>
          <a:bodyPr/>
          <a:lstStyle/>
          <a:p>
            <a:pPr>
              <a:lnSpc>
                <a:spcPct val="150000"/>
              </a:lnSpc>
            </a:pPr>
            <a:r>
              <a:rPr kumimoji="1" lang="en-US" altLang="zh-CN" b="1" dirty="0" err="1">
                <a:latin typeface="Times New Roman" panose="02020603050405020304" pitchFamily="18" charset="0"/>
                <a:cs typeface="Times New Roman" panose="02020603050405020304" pitchFamily="18" charset="0"/>
              </a:rPr>
              <a:t>parse_request</a:t>
            </a:r>
            <a:r>
              <a:rPr kumimoji="1" lang="en-US" altLang="zh-CN" b="1" dirty="0">
                <a:latin typeface="Times New Roman" panose="02020603050405020304" pitchFamily="18" charset="0"/>
                <a:cs typeface="Times New Roman" panose="02020603050405020304" pitchFamily="18" charset="0"/>
              </a:rPr>
              <a:t>:</a:t>
            </a:r>
          </a:p>
          <a:p>
            <a:pPr marL="342900" indent="-342900">
              <a:lnSpc>
                <a:spcPct val="150000"/>
              </a:lnSpc>
              <a:buFontTx/>
              <a:buChar char="-"/>
            </a:pPr>
            <a:r>
              <a:rPr kumimoji="1" lang="zh-CN" altLang="en-US" dirty="0"/>
              <a:t>解析请求中的</a:t>
            </a:r>
            <a:r>
              <a:rPr kumimoji="1" lang="en" altLang="zh-CN" dirty="0" err="1"/>
              <a:t>user_data</a:t>
            </a:r>
            <a:r>
              <a:rPr kumimoji="1" lang="en" altLang="zh-CN" dirty="0"/>
              <a:t>(</a:t>
            </a:r>
            <a:r>
              <a:rPr kumimoji="1" lang="en" altLang="zh-CN" dirty="0" err="1"/>
              <a:t>parse_request_user_data</a:t>
            </a:r>
            <a:r>
              <a:rPr kumimoji="1" lang="en" altLang="zh-CN" dirty="0"/>
              <a:t>), </a:t>
            </a:r>
            <a:r>
              <a:rPr kumimoji="1" lang="zh-CN" altLang="en" dirty="0"/>
              <a:t>为</a:t>
            </a:r>
            <a:r>
              <a:rPr kumimoji="1" lang="zh-CN" altLang="en-US" dirty="0"/>
              <a:t>线程数据设置</a:t>
            </a:r>
            <a:r>
              <a:rPr kumimoji="1" lang="en-US" altLang="zh-CN" dirty="0" err="1"/>
              <a:t>qid</a:t>
            </a:r>
            <a:endParaRPr kumimoji="1" lang="en" altLang="zh-CN" dirty="0"/>
          </a:p>
          <a:p>
            <a:pPr marL="342900" indent="-342900">
              <a:lnSpc>
                <a:spcPct val="150000"/>
              </a:lnSpc>
              <a:buFontTx/>
              <a:buChar char="-"/>
            </a:pPr>
            <a:r>
              <a:rPr lang="zh-CN" altLang="en-US" dirty="0"/>
              <a:t>解析请求中的</a:t>
            </a:r>
            <a:r>
              <a:rPr lang="en" altLang="zh-CN" dirty="0"/>
              <a:t>message(</a:t>
            </a:r>
            <a:r>
              <a:rPr lang="en" altLang="zh-CN" dirty="0" err="1"/>
              <a:t>parse_request_message</a:t>
            </a:r>
            <a:r>
              <a:rPr lang="en" altLang="zh-CN" dirty="0"/>
              <a:t>)</a:t>
            </a:r>
          </a:p>
          <a:p>
            <a:pPr marL="800100" lvl="1" indent="-342900">
              <a:lnSpc>
                <a:spcPct val="150000"/>
              </a:lnSpc>
              <a:buFontTx/>
              <a:buChar char="-"/>
            </a:pPr>
            <a:r>
              <a:rPr lang="zh-CN" altLang="en-US" dirty="0"/>
              <a:t>闪投相关</a:t>
            </a:r>
            <a:r>
              <a:rPr lang="en-US" altLang="zh-CN" dirty="0"/>
              <a:t>: </a:t>
            </a:r>
            <a:r>
              <a:rPr lang="en" altLang="zh-CN" dirty="0" err="1"/>
              <a:t>has_pamixer_info</a:t>
            </a:r>
            <a:r>
              <a:rPr lang="en" altLang="zh-CN" dirty="0"/>
              <a:t> — </a:t>
            </a:r>
            <a:r>
              <a:rPr lang="en" altLang="zh-CN" dirty="0" err="1"/>
              <a:t>pamixer_info</a:t>
            </a:r>
            <a:r>
              <a:rPr lang="en" altLang="zh-CN" dirty="0"/>
              <a:t>() </a:t>
            </a:r>
          </a:p>
          <a:p>
            <a:pPr marL="800100" lvl="1" indent="-342900">
              <a:lnSpc>
                <a:spcPct val="150000"/>
              </a:lnSpc>
              <a:buFontTx/>
              <a:buChar char="-"/>
            </a:pPr>
            <a:r>
              <a:rPr lang="zh-CN" altLang="en-US" dirty="0"/>
              <a:t>基础检索</a:t>
            </a:r>
            <a:r>
              <a:rPr lang="en-US" altLang="zh-CN" dirty="0"/>
              <a:t>+</a:t>
            </a:r>
            <a:r>
              <a:rPr lang="zh-CN" altLang="en-US" dirty="0"/>
              <a:t>闪投公用：</a:t>
            </a:r>
            <a:r>
              <a:rPr lang="en" altLang="zh-CN" dirty="0" err="1"/>
              <a:t>has_common_info</a:t>
            </a:r>
            <a:r>
              <a:rPr lang="en" altLang="zh-CN" dirty="0"/>
              <a:t> — </a:t>
            </a:r>
            <a:r>
              <a:rPr lang="en" altLang="zh-CN" dirty="0" err="1"/>
              <a:t>parse_common_info</a:t>
            </a:r>
            <a:endParaRPr lang="en" altLang="zh-CN" dirty="0"/>
          </a:p>
          <a:p>
            <a:pPr marL="800100" lvl="1" indent="-342900">
              <a:lnSpc>
                <a:spcPct val="150000"/>
              </a:lnSpc>
              <a:buFontTx/>
              <a:buChar char="-"/>
            </a:pPr>
            <a:r>
              <a:rPr lang="zh-CN" altLang="en-US" dirty="0"/>
              <a:t>基础检索相关</a:t>
            </a:r>
            <a:r>
              <a:rPr lang="en-US" altLang="zh-CN" dirty="0"/>
              <a:t>: </a:t>
            </a:r>
            <a:r>
              <a:rPr lang="en" altLang="zh-CN" dirty="0" err="1"/>
              <a:t>has_feed_info</a:t>
            </a:r>
            <a:r>
              <a:rPr lang="en" altLang="zh-CN" dirty="0"/>
              <a:t>() — </a:t>
            </a:r>
            <a:r>
              <a:rPr lang="en" altLang="zh-CN" dirty="0" err="1"/>
              <a:t>parse_feed_info</a:t>
            </a:r>
            <a:r>
              <a:rPr lang="en" altLang="zh-CN" dirty="0"/>
              <a:t>()</a:t>
            </a:r>
            <a:r>
              <a:rPr lang="zh-CN" altLang="en-US" dirty="0"/>
              <a:t> </a:t>
            </a:r>
            <a:r>
              <a:rPr lang="zh-CN" altLang="en" dirty="0"/>
              <a:t>有</a:t>
            </a:r>
            <a:r>
              <a:rPr lang="zh-CN" altLang="en-US" dirty="0"/>
              <a:t>广告质量等级低中高的划分 </a:t>
            </a:r>
            <a:endParaRPr lang="en" altLang="zh-CN" dirty="0"/>
          </a:p>
          <a:p>
            <a:pPr marL="800100" lvl="1" indent="-342900">
              <a:lnSpc>
                <a:spcPct val="150000"/>
              </a:lnSpc>
              <a:buFontTx/>
              <a:buChar char="-"/>
            </a:pPr>
            <a:r>
              <a:rPr lang="zh-CN" altLang="en" dirty="0"/>
              <a:t>历史</a:t>
            </a:r>
            <a:r>
              <a:rPr lang="zh-CN" altLang="en-US" dirty="0"/>
              <a:t>行为信息：</a:t>
            </a:r>
            <a:r>
              <a:rPr lang="en" altLang="zh-CN" dirty="0" err="1"/>
              <a:t>has_upin_info</a:t>
            </a:r>
            <a:r>
              <a:rPr lang="en" altLang="zh-CN" dirty="0"/>
              <a:t>()</a:t>
            </a:r>
            <a:r>
              <a:rPr lang="zh-CN" altLang="en-US" dirty="0"/>
              <a:t> </a:t>
            </a:r>
            <a:r>
              <a:rPr lang="en" altLang="zh-CN" dirty="0"/>
              <a:t>—</a:t>
            </a:r>
            <a:r>
              <a:rPr lang="zh-CN" altLang="en-US" dirty="0"/>
              <a:t> </a:t>
            </a:r>
            <a:r>
              <a:rPr lang="en" altLang="zh-CN" dirty="0" err="1"/>
              <a:t>parse_upin_info</a:t>
            </a:r>
            <a:r>
              <a:rPr lang="en" altLang="zh-CN" dirty="0"/>
              <a:t>()</a:t>
            </a:r>
          </a:p>
          <a:p>
            <a:pPr marL="800100" lvl="1" indent="-342900">
              <a:lnSpc>
                <a:spcPct val="150000"/>
              </a:lnSpc>
              <a:buFontTx/>
              <a:buChar char="-"/>
            </a:pPr>
            <a:r>
              <a:rPr lang="zh-CN" altLang="en" dirty="0"/>
              <a:t>担保</a:t>
            </a:r>
            <a:r>
              <a:rPr lang="zh-CN" altLang="en-US" dirty="0"/>
              <a:t>相关信息：</a:t>
            </a:r>
            <a:r>
              <a:rPr lang="en" altLang="zh-CN" dirty="0" err="1"/>
              <a:t>has_geed_info</a:t>
            </a:r>
            <a:r>
              <a:rPr lang="en" altLang="zh-CN" dirty="0"/>
              <a:t>()</a:t>
            </a:r>
            <a:r>
              <a:rPr lang="zh-CN" altLang="en-US" dirty="0"/>
              <a:t> </a:t>
            </a:r>
            <a:r>
              <a:rPr lang="en" altLang="zh-CN" dirty="0"/>
              <a:t>—</a:t>
            </a:r>
            <a:r>
              <a:rPr lang="zh-CN" altLang="en-US" dirty="0"/>
              <a:t> </a:t>
            </a:r>
            <a:r>
              <a:rPr lang="en" altLang="zh-CN" dirty="0" err="1"/>
              <a:t>parse_geed_info</a:t>
            </a:r>
            <a:r>
              <a:rPr lang="en" altLang="zh-CN" dirty="0"/>
              <a:t>()</a:t>
            </a:r>
          </a:p>
          <a:p>
            <a:pPr marL="342900" indent="-342900">
              <a:lnSpc>
                <a:spcPct val="150000"/>
              </a:lnSpc>
              <a:buFontTx/>
              <a:buChar char="-"/>
            </a:pPr>
            <a:r>
              <a:rPr lang="zh-CN" altLang="en-US" dirty="0"/>
              <a:t>解析</a:t>
            </a:r>
            <a:r>
              <a:rPr lang="zh-CN" altLang="en" dirty="0"/>
              <a:t>烽燧</a:t>
            </a:r>
            <a:r>
              <a:rPr lang="zh-CN" altLang="en-US" dirty="0"/>
              <a:t>日志信息：</a:t>
            </a:r>
            <a:r>
              <a:rPr lang="en" altLang="zh-CN" dirty="0" err="1"/>
              <a:t>FLAGS_fengsui</a:t>
            </a:r>
            <a:r>
              <a:rPr lang="zh-CN" altLang="en-US" dirty="0"/>
              <a:t> </a:t>
            </a:r>
            <a:r>
              <a:rPr lang="en" altLang="zh-CN" dirty="0"/>
              <a:t>—</a:t>
            </a:r>
            <a:r>
              <a:rPr lang="zh-CN" altLang="en-US" dirty="0"/>
              <a:t> </a:t>
            </a:r>
            <a:r>
              <a:rPr lang="en" altLang="zh-CN" dirty="0" err="1"/>
              <a:t>parse_fengsui_info</a:t>
            </a:r>
            <a:endParaRPr lang="en" altLang="zh-CN" dirty="0"/>
          </a:p>
          <a:p>
            <a:pPr>
              <a:lnSpc>
                <a:spcPct val="150000"/>
              </a:lnSpc>
            </a:pPr>
            <a:r>
              <a:rPr lang="en" altLang="zh-CN" b="1" dirty="0" err="1">
                <a:latin typeface="Times New Roman" panose="02020603050405020304" pitchFamily="18" charset="0"/>
                <a:cs typeface="Times New Roman" panose="02020603050405020304" pitchFamily="18" charset="0"/>
              </a:rPr>
              <a:t>data_prepare</a:t>
            </a:r>
            <a:r>
              <a:rPr lang="en" altLang="zh-CN" b="1" dirty="0">
                <a:latin typeface="Times New Roman" panose="02020603050405020304" pitchFamily="18" charset="0"/>
                <a:cs typeface="Times New Roman" panose="02020603050405020304" pitchFamily="18" charset="0"/>
              </a:rPr>
              <a:t>:</a:t>
            </a:r>
          </a:p>
          <a:p>
            <a:pPr marL="342900" indent="-342900">
              <a:lnSpc>
                <a:spcPct val="150000"/>
              </a:lnSpc>
              <a:buFontTx/>
              <a:buChar char="-"/>
            </a:pPr>
            <a:r>
              <a:rPr lang="zh-CN" altLang="en-US" dirty="0"/>
              <a:t>读取</a:t>
            </a:r>
            <a:r>
              <a:rPr lang="en" altLang="zh-CN" dirty="0" err="1"/>
              <a:t>src_info.conf</a:t>
            </a:r>
            <a:r>
              <a:rPr lang="zh-CN" altLang="en-US" dirty="0"/>
              <a:t>中</a:t>
            </a:r>
            <a:r>
              <a:rPr lang="en" altLang="zh-CN" dirty="0" err="1"/>
              <a:t>src_idx</a:t>
            </a:r>
            <a:r>
              <a:rPr lang="en" altLang="zh-CN" dirty="0"/>
              <a:t>[0]</a:t>
            </a:r>
            <a:r>
              <a:rPr lang="zh-CN" altLang="en-US" dirty="0"/>
              <a:t>对应的</a:t>
            </a:r>
            <a:r>
              <a:rPr lang="en" altLang="zh-CN" dirty="0" err="1"/>
              <a:t>adplus_cmd</a:t>
            </a:r>
            <a:r>
              <a:rPr lang="zh-CN" altLang="en-US" dirty="0"/>
              <a:t>和</a:t>
            </a:r>
            <a:r>
              <a:rPr lang="en" altLang="zh-CN" dirty="0" err="1"/>
              <a:t>product_id</a:t>
            </a:r>
            <a:endParaRPr kumimoji="1" lang="en" altLang="zh-CN" dirty="0"/>
          </a:p>
          <a:p>
            <a:endParaRPr kumimoji="1" lang="en-US" altLang="zh-CN" dirty="0"/>
          </a:p>
        </p:txBody>
      </p:sp>
    </p:spTree>
    <p:extLst>
      <p:ext uri="{BB962C8B-B14F-4D97-AF65-F5344CB8AC3E}">
        <p14:creationId xmlns:p14="http://schemas.microsoft.com/office/powerpoint/2010/main" val="416326907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71E51-6236-144A-93BB-81D03F8E9418}"/>
              </a:ext>
            </a:extLst>
          </p:cNvPr>
          <p:cNvSpPr>
            <a:spLocks noGrp="1"/>
          </p:cNvSpPr>
          <p:nvPr>
            <p:ph type="title"/>
          </p:nvPr>
        </p:nvSpPr>
        <p:spPr/>
        <p:txBody>
          <a:bodyPr/>
          <a:lstStyle/>
          <a:p>
            <a:r>
              <a:rPr kumimoji="1" lang="en-US" altLang="zh-CN" dirty="0"/>
              <a:t>Workflow::</a:t>
            </a:r>
            <a:r>
              <a:rPr kumimoji="1" lang="zh-CN" altLang="en-US" dirty="0"/>
              <a:t> </a:t>
            </a:r>
            <a:r>
              <a:rPr lang="en" altLang="zh-CN" b="0" dirty="0" err="1"/>
              <a:t>interact_with_downstream</a:t>
            </a:r>
            <a:r>
              <a:rPr lang="en" altLang="zh-CN" b="0" dirty="0"/>
              <a:t>()</a:t>
            </a:r>
            <a:endParaRPr kumimoji="1" lang="zh-CN" altLang="en-US" dirty="0"/>
          </a:p>
        </p:txBody>
      </p:sp>
      <p:sp>
        <p:nvSpPr>
          <p:cNvPr id="3" name="内容占位符 2">
            <a:extLst>
              <a:ext uri="{FF2B5EF4-FFF2-40B4-BE49-F238E27FC236}">
                <a16:creationId xmlns:a16="http://schemas.microsoft.com/office/drawing/2014/main" id="{4356A3B1-A314-6049-A615-663E4728F743}"/>
              </a:ext>
            </a:extLst>
          </p:cNvPr>
          <p:cNvSpPr>
            <a:spLocks noGrp="1"/>
          </p:cNvSpPr>
          <p:nvPr>
            <p:ph idx="1"/>
          </p:nvPr>
        </p:nvSpPr>
        <p:spPr>
          <a:xfrm>
            <a:off x="76800" y="1130495"/>
            <a:ext cx="11264968" cy="5190095"/>
          </a:xfrm>
        </p:spPr>
        <p:txBody>
          <a:bodyPr/>
          <a:lstStyle/>
          <a:p>
            <a:pPr marL="342900" indent="-342900">
              <a:lnSpc>
                <a:spcPct val="150000"/>
              </a:lnSpc>
              <a:buFontTx/>
              <a:buChar char="-"/>
            </a:pPr>
            <a:r>
              <a:rPr lang="en" altLang="zh-CN" dirty="0" err="1"/>
              <a:t>FLAGS_use_gstransport</a:t>
            </a:r>
            <a:r>
              <a:rPr lang="en" altLang="zh-CN" dirty="0"/>
              <a:t>(</a:t>
            </a:r>
            <a:r>
              <a:rPr lang="en" altLang="zh-CN" dirty="0" err="1"/>
              <a:t>gstransport.conf</a:t>
            </a:r>
            <a:r>
              <a:rPr lang="en" altLang="zh-CN" dirty="0"/>
              <a:t>)</a:t>
            </a:r>
          </a:p>
          <a:p>
            <a:pPr marL="342900" indent="-342900">
              <a:lnSpc>
                <a:spcPct val="150000"/>
              </a:lnSpc>
              <a:buFontTx/>
              <a:buChar char="-"/>
            </a:pPr>
            <a:r>
              <a:rPr lang="zh-CN" altLang="en-US" dirty="0"/>
              <a:t>创建下游请求连接</a:t>
            </a:r>
            <a:r>
              <a:rPr lang="en" altLang="zh-CN" dirty="0" err="1"/>
              <a:t>run_all_modules</a:t>
            </a:r>
            <a:r>
              <a:rPr lang="en" altLang="zh-CN" dirty="0"/>
              <a:t>(</a:t>
            </a:r>
            <a:r>
              <a:rPr lang="en" altLang="zh-CN" dirty="0" err="1"/>
              <a:t>module_mgr.cpp</a:t>
            </a:r>
            <a:r>
              <a:rPr lang="en" altLang="zh-CN" dirty="0"/>
              <a:t>)</a:t>
            </a:r>
            <a:r>
              <a:rPr lang="zh-CN" altLang="en-US" dirty="0"/>
              <a:t>，遍历所有注册添加的模块，每个模块执行各自的以下函数</a:t>
            </a:r>
            <a:endParaRPr lang="en" altLang="zh-CN" dirty="0"/>
          </a:p>
          <a:p>
            <a:pPr marL="800100" lvl="1" indent="-342900">
              <a:lnSpc>
                <a:spcPct val="150000"/>
              </a:lnSpc>
              <a:buFontTx/>
              <a:buChar char="-"/>
            </a:pPr>
            <a:r>
              <a:rPr lang="en" altLang="zh-CN" sz="2200" dirty="0" err="1"/>
              <a:t>should_ignore</a:t>
            </a:r>
            <a:r>
              <a:rPr lang="en" altLang="zh-CN" sz="2200" dirty="0"/>
              <a:t>(): </a:t>
            </a:r>
            <a:r>
              <a:rPr lang="zh-CN" altLang="en-US" sz="2200" dirty="0"/>
              <a:t>控制是否访问下游模块的逻辑</a:t>
            </a:r>
            <a:endParaRPr lang="en-US" altLang="zh-CN" sz="2200" dirty="0"/>
          </a:p>
          <a:p>
            <a:pPr marL="800100" lvl="1" indent="-342900">
              <a:lnSpc>
                <a:spcPct val="150000"/>
              </a:lnSpc>
              <a:buFontTx/>
              <a:buChar char="-"/>
            </a:pPr>
            <a:r>
              <a:rPr lang="en" altLang="zh-CN" sz="2200" dirty="0"/>
              <a:t>preprocess():</a:t>
            </a:r>
            <a:r>
              <a:rPr lang="zh-CN" altLang="en-US" sz="2200" dirty="0"/>
              <a:t> 根据</a:t>
            </a:r>
            <a:r>
              <a:rPr lang="en" altLang="zh-CN" sz="2200" dirty="0"/>
              <a:t>thread data(</a:t>
            </a:r>
            <a:r>
              <a:rPr lang="zh-CN" altLang="en-US" sz="2200" dirty="0"/>
              <a:t>从</a:t>
            </a:r>
            <a:r>
              <a:rPr lang="en" altLang="zh-CN" sz="2200" dirty="0"/>
              <a:t>request</a:t>
            </a:r>
            <a:r>
              <a:rPr lang="zh-CN" altLang="en-US" sz="2200" dirty="0"/>
              <a:t>中解析得到</a:t>
            </a:r>
            <a:r>
              <a:rPr lang="en-US" altLang="zh-CN" sz="2200" dirty="0"/>
              <a:t>)</a:t>
            </a:r>
            <a:r>
              <a:rPr lang="zh-CN" altLang="en-US" sz="2200" dirty="0"/>
              <a:t>解析填充当前模块对应请求并发送，具体来说包含三个步骤 </a:t>
            </a:r>
            <a:r>
              <a:rPr lang="en" altLang="zh-CN" sz="2200" dirty="0" err="1"/>
              <a:t>create_rpc_channel_new</a:t>
            </a:r>
            <a:r>
              <a:rPr lang="en" altLang="zh-CN" sz="2200" dirty="0"/>
              <a:t>()</a:t>
            </a:r>
            <a:r>
              <a:rPr lang="zh-CN" altLang="en-US" sz="2200" dirty="0"/>
              <a:t>， </a:t>
            </a:r>
            <a:r>
              <a:rPr lang="en" altLang="zh-CN" sz="2200" dirty="0" err="1"/>
              <a:t>prepare_request</a:t>
            </a:r>
            <a:r>
              <a:rPr lang="en" altLang="zh-CN" sz="2200" dirty="0"/>
              <a:t>()</a:t>
            </a:r>
            <a:r>
              <a:rPr lang="zh-CN" altLang="en-US" sz="2200" dirty="0"/>
              <a:t> </a:t>
            </a:r>
            <a:r>
              <a:rPr lang="en" altLang="zh-CN" sz="2200" dirty="0" err="1"/>
              <a:t>send_request_new</a:t>
            </a:r>
            <a:r>
              <a:rPr lang="en" altLang="zh-CN" sz="2200" dirty="0"/>
              <a:t>()</a:t>
            </a:r>
          </a:p>
          <a:p>
            <a:pPr marL="800100" lvl="1" indent="-342900">
              <a:lnSpc>
                <a:spcPct val="150000"/>
              </a:lnSpc>
              <a:buFontTx/>
              <a:buChar char="-"/>
            </a:pPr>
            <a:r>
              <a:rPr lang="en" altLang="zh-CN" sz="2200" dirty="0" err="1"/>
              <a:t>do_process</a:t>
            </a:r>
            <a:r>
              <a:rPr lang="en" altLang="zh-CN" sz="2200" dirty="0"/>
              <a:t>():</a:t>
            </a:r>
            <a:r>
              <a:rPr lang="zh-CN" altLang="en-US" sz="2200" dirty="0"/>
              <a:t> 等待请求返回结果，然后解析返回结果构建</a:t>
            </a:r>
            <a:r>
              <a:rPr lang="en" altLang="zh-CN" sz="2200" dirty="0" err="1"/>
              <a:t>AdvData</a:t>
            </a:r>
            <a:r>
              <a:rPr lang="zh-CN" altLang="en-US" sz="2200" dirty="0"/>
              <a:t>并保存在</a:t>
            </a:r>
            <a:r>
              <a:rPr lang="en" altLang="zh-CN" sz="2200" dirty="0"/>
              <a:t>thread data</a:t>
            </a:r>
            <a:r>
              <a:rPr lang="zh-CN" altLang="en-US" sz="2200" dirty="0"/>
              <a:t>中当前模块对应的</a:t>
            </a:r>
            <a:r>
              <a:rPr lang="en" altLang="zh-CN" sz="2200" dirty="0" err="1"/>
              <a:t>adv_list</a:t>
            </a:r>
            <a:endParaRPr lang="en" altLang="zh-CN" sz="2200" dirty="0"/>
          </a:p>
        </p:txBody>
      </p:sp>
    </p:spTree>
    <p:extLst>
      <p:ext uri="{BB962C8B-B14F-4D97-AF65-F5344CB8AC3E}">
        <p14:creationId xmlns:p14="http://schemas.microsoft.com/office/powerpoint/2010/main" val="1213366409"/>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AE5F5-8385-874B-8D92-0FE5E63B3DFB}"/>
              </a:ext>
            </a:extLst>
          </p:cNvPr>
          <p:cNvSpPr>
            <a:spLocks noGrp="1"/>
          </p:cNvSpPr>
          <p:nvPr>
            <p:ph type="title"/>
          </p:nvPr>
        </p:nvSpPr>
        <p:spPr/>
        <p:txBody>
          <a:bodyPr/>
          <a:lstStyle/>
          <a:p>
            <a:r>
              <a:rPr kumimoji="1" lang="en-US" altLang="zh-CN" dirty="0"/>
              <a:t>Workflow:: </a:t>
            </a:r>
            <a:r>
              <a:rPr lang="en" altLang="zh-CN" b="0" dirty="0"/>
              <a:t>product_strategy_process()</a:t>
            </a:r>
            <a:endParaRPr kumimoji="1" lang="zh-CN" altLang="en-US" dirty="0"/>
          </a:p>
        </p:txBody>
      </p:sp>
      <p:sp>
        <p:nvSpPr>
          <p:cNvPr id="3" name="内容占位符 2">
            <a:extLst>
              <a:ext uri="{FF2B5EF4-FFF2-40B4-BE49-F238E27FC236}">
                <a16:creationId xmlns:a16="http://schemas.microsoft.com/office/drawing/2014/main" id="{27CE6F2F-89CD-C14F-838F-15F7EF500D4F}"/>
              </a:ext>
            </a:extLst>
          </p:cNvPr>
          <p:cNvSpPr>
            <a:spLocks noGrp="1"/>
          </p:cNvSpPr>
          <p:nvPr>
            <p:ph idx="1"/>
          </p:nvPr>
        </p:nvSpPr>
        <p:spPr>
          <a:xfrm>
            <a:off x="76800" y="1201070"/>
            <a:ext cx="10896000" cy="4212000"/>
          </a:xfrm>
        </p:spPr>
        <p:txBody>
          <a:bodyPr/>
          <a:lstStyle/>
          <a:p>
            <a:pPr>
              <a:lnSpc>
                <a:spcPct val="150000"/>
              </a:lnSpc>
            </a:pPr>
            <a:r>
              <a:rPr kumimoji="1" lang="zh-CN" altLang="en-US" dirty="0"/>
              <a:t>该函数主要负责对广告进行粗排过滤截断</a:t>
            </a:r>
            <a:endParaRPr kumimoji="1" lang="en-US" altLang="zh-CN" dirty="0"/>
          </a:p>
          <a:p>
            <a:pPr marL="342900" indent="-342900">
              <a:lnSpc>
                <a:spcPct val="150000"/>
              </a:lnSpc>
              <a:buFontTx/>
              <a:buChar char="-"/>
            </a:pPr>
            <a:r>
              <a:rPr kumimoji="1" lang="en" altLang="zh-CN" dirty="0" err="1"/>
              <a:t>preprocess_advlist</a:t>
            </a:r>
            <a:r>
              <a:rPr kumimoji="1" lang="en" altLang="zh-CN" dirty="0"/>
              <a:t>()</a:t>
            </a:r>
            <a:r>
              <a:rPr kumimoji="1" lang="zh-CN" altLang="en-US" dirty="0"/>
              <a:t>：合并广告到</a:t>
            </a:r>
            <a:r>
              <a:rPr kumimoji="1" lang="en" altLang="zh-CN" dirty="0" err="1"/>
              <a:t>ori_advlist</a:t>
            </a:r>
            <a:r>
              <a:rPr kumimoji="1" lang="zh-CN" altLang="en-US" dirty="0"/>
              <a:t>中</a:t>
            </a:r>
            <a:endParaRPr kumimoji="1" lang="en-US" altLang="zh-CN" dirty="0"/>
          </a:p>
          <a:p>
            <a:pPr marL="342900" indent="-342900">
              <a:lnSpc>
                <a:spcPct val="150000"/>
              </a:lnSpc>
              <a:buFontTx/>
              <a:buChar char="-"/>
            </a:pPr>
            <a:r>
              <a:rPr kumimoji="1" lang="en" altLang="zh-CN" dirty="0" err="1"/>
              <a:t>traverse_src_plugins</a:t>
            </a:r>
            <a:r>
              <a:rPr kumimoji="1" lang="en-US" altLang="zh-CN" dirty="0"/>
              <a:t>()</a:t>
            </a:r>
            <a:r>
              <a:rPr kumimoji="1" lang="zh-CN" altLang="en-US" dirty="0"/>
              <a:t>：对广告执行</a:t>
            </a:r>
            <a:r>
              <a:rPr kumimoji="1" lang="en" altLang="zh-CN" dirty="0" err="1"/>
              <a:t>src</a:t>
            </a:r>
            <a:r>
              <a:rPr kumimoji="1" lang="zh-CN" altLang="en-US" dirty="0"/>
              <a:t>级别策略</a:t>
            </a:r>
            <a:endParaRPr kumimoji="1" lang="en-US" altLang="zh-CN" dirty="0"/>
          </a:p>
          <a:p>
            <a:pPr marL="342900" indent="-342900">
              <a:lnSpc>
                <a:spcPct val="150000"/>
              </a:lnSpc>
              <a:buFontTx/>
              <a:buChar char="-"/>
            </a:pPr>
            <a:r>
              <a:rPr kumimoji="1" lang="en" altLang="zh-CN" dirty="0" err="1"/>
              <a:t>build_advlist</a:t>
            </a:r>
            <a:r>
              <a:rPr kumimoji="1" lang="en" altLang="zh-CN" dirty="0"/>
              <a:t>()</a:t>
            </a:r>
            <a:r>
              <a:rPr kumimoji="1" lang="zh-CN" altLang="en-US" dirty="0"/>
              <a:t>：根据产品线</a:t>
            </a:r>
            <a:r>
              <a:rPr kumimoji="1" lang="en-US" altLang="zh-CN" dirty="0"/>
              <a:t>(</a:t>
            </a:r>
            <a:r>
              <a:rPr kumimoji="1" lang="en" altLang="zh-CN" dirty="0" err="1"/>
              <a:t>product_id</a:t>
            </a:r>
            <a:r>
              <a:rPr kumimoji="1" lang="en" altLang="zh-CN" dirty="0"/>
              <a:t>)</a:t>
            </a:r>
            <a:r>
              <a:rPr kumimoji="1" lang="zh-CN" altLang="en-US" dirty="0"/>
              <a:t>拆分广告到不同的</a:t>
            </a:r>
            <a:r>
              <a:rPr kumimoji="1" lang="en" altLang="zh-CN" dirty="0" err="1"/>
              <a:t>advlist</a:t>
            </a:r>
            <a:r>
              <a:rPr kumimoji="1" lang="zh-CN" altLang="en-US" dirty="0"/>
              <a:t>中</a:t>
            </a:r>
            <a:endParaRPr kumimoji="1" lang="en-US" altLang="zh-CN" dirty="0"/>
          </a:p>
          <a:p>
            <a:pPr marL="342900" indent="-342900">
              <a:lnSpc>
                <a:spcPct val="150000"/>
              </a:lnSpc>
              <a:buFontTx/>
              <a:buChar char="-"/>
            </a:pPr>
            <a:r>
              <a:rPr kumimoji="1" lang="en" altLang="zh-CN" dirty="0" err="1"/>
              <a:t>traverse_product_plugins</a:t>
            </a:r>
            <a:r>
              <a:rPr kumimoji="1" lang="en" altLang="zh-CN" dirty="0"/>
              <a:t>()</a:t>
            </a:r>
            <a:r>
              <a:rPr kumimoji="1" lang="zh-CN" altLang="en-US" dirty="0"/>
              <a:t>：执行产品线级别策略</a:t>
            </a:r>
            <a:endParaRPr kumimoji="1" lang="en-US" altLang="zh-CN" dirty="0"/>
          </a:p>
          <a:p>
            <a:pPr marL="342900" indent="-342900">
              <a:lnSpc>
                <a:spcPct val="150000"/>
              </a:lnSpc>
              <a:buFontTx/>
              <a:buChar char="-"/>
            </a:pPr>
            <a:r>
              <a:rPr kumimoji="1" lang="en" altLang="zh-CN" dirty="0" err="1"/>
              <a:t>merge_advlist</a:t>
            </a:r>
            <a:r>
              <a:rPr kumimoji="1" lang="en" altLang="zh-CN" dirty="0"/>
              <a:t>()</a:t>
            </a:r>
            <a:r>
              <a:rPr kumimoji="1" lang="zh-CN" altLang="en-US" dirty="0"/>
              <a:t>：将过滤后的</a:t>
            </a:r>
            <a:r>
              <a:rPr kumimoji="1" lang="en" altLang="zh-CN" dirty="0" err="1"/>
              <a:t>advlist</a:t>
            </a:r>
            <a:r>
              <a:rPr kumimoji="1" lang="zh-CN" altLang="en-US" dirty="0"/>
              <a:t>重新</a:t>
            </a:r>
            <a:r>
              <a:rPr kumimoji="1" lang="zh-CN" altLang="en" dirty="0"/>
              <a:t>合并</a:t>
            </a:r>
            <a:r>
              <a:rPr kumimoji="1" lang="zh-CN" altLang="en-US" dirty="0"/>
              <a:t>到</a:t>
            </a:r>
            <a:r>
              <a:rPr kumimoji="1" lang="en" altLang="zh-CN" dirty="0" err="1"/>
              <a:t>ori_advlist</a:t>
            </a:r>
            <a:r>
              <a:rPr kumimoji="1" lang="zh-CN" altLang="en-US" dirty="0"/>
              <a:t>中，以供打包返回上游</a:t>
            </a:r>
          </a:p>
        </p:txBody>
      </p:sp>
    </p:spTree>
    <p:extLst>
      <p:ext uri="{BB962C8B-B14F-4D97-AF65-F5344CB8AC3E}">
        <p14:creationId xmlns:p14="http://schemas.microsoft.com/office/powerpoint/2010/main" val="2527835461"/>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E8660-38EE-334B-B1EA-991762FC6CD7}"/>
              </a:ext>
            </a:extLst>
          </p:cNvPr>
          <p:cNvSpPr>
            <a:spLocks noGrp="1"/>
          </p:cNvSpPr>
          <p:nvPr>
            <p:ph type="title"/>
          </p:nvPr>
        </p:nvSpPr>
        <p:spPr/>
        <p:txBody>
          <a:bodyPr/>
          <a:lstStyle/>
          <a:p>
            <a:r>
              <a:rPr lang="en" altLang="zh-CN" b="0" dirty="0"/>
              <a:t>Workflow::</a:t>
            </a:r>
            <a:r>
              <a:rPr lang="en" altLang="zh-CN" b="0" dirty="0" err="1"/>
              <a:t>pack_response_message</a:t>
            </a:r>
            <a:r>
              <a:rPr lang="en" altLang="zh-CN" b="0" dirty="0"/>
              <a:t>()</a:t>
            </a:r>
            <a:endParaRPr kumimoji="1" lang="zh-CN" altLang="en-US" dirty="0"/>
          </a:p>
        </p:txBody>
      </p:sp>
      <p:sp>
        <p:nvSpPr>
          <p:cNvPr id="3" name="内容占位符 2">
            <a:extLst>
              <a:ext uri="{FF2B5EF4-FFF2-40B4-BE49-F238E27FC236}">
                <a16:creationId xmlns:a16="http://schemas.microsoft.com/office/drawing/2014/main" id="{EB615867-A34D-E248-9972-25B4A90CB3EA}"/>
              </a:ext>
            </a:extLst>
          </p:cNvPr>
          <p:cNvSpPr>
            <a:spLocks noGrp="1"/>
          </p:cNvSpPr>
          <p:nvPr>
            <p:ph idx="1"/>
          </p:nvPr>
        </p:nvSpPr>
        <p:spPr/>
        <p:txBody>
          <a:bodyPr/>
          <a:lstStyle/>
          <a:p>
            <a:pPr marL="342900" indent="-342900">
              <a:lnSpc>
                <a:spcPct val="150000"/>
              </a:lnSpc>
              <a:buFontTx/>
              <a:buChar char="-"/>
            </a:pPr>
            <a:r>
              <a:rPr lang="en" altLang="zh-CN" dirty="0" err="1"/>
              <a:t>pack_one_res</a:t>
            </a:r>
            <a:r>
              <a:rPr lang="en" altLang="zh-CN" dirty="0"/>
              <a:t>: </a:t>
            </a:r>
            <a:r>
              <a:rPr lang="zh-CN" altLang="en-US" dirty="0"/>
              <a:t>每条广告加入返回信息，</a:t>
            </a:r>
            <a:r>
              <a:rPr lang="en" altLang="zh-CN" dirty="0"/>
              <a:t>adv-&gt;</a:t>
            </a:r>
            <a:r>
              <a:rPr lang="en" altLang="zh-CN" dirty="0" err="1"/>
              <a:t>set_XXX_id</a:t>
            </a:r>
            <a:r>
              <a:rPr lang="en" altLang="zh-CN" dirty="0"/>
              <a:t>() </a:t>
            </a:r>
            <a:r>
              <a:rPr lang="en-US" altLang="zh-CN" dirty="0"/>
              <a:t>[</a:t>
            </a:r>
            <a:r>
              <a:rPr lang="en" altLang="zh-CN" dirty="0" err="1"/>
              <a:t>product_id</a:t>
            </a:r>
            <a:r>
              <a:rPr lang="en" altLang="zh-CN" dirty="0"/>
              <a:t>, </a:t>
            </a:r>
            <a:r>
              <a:rPr lang="en" altLang="zh-CN" dirty="0" err="1"/>
              <a:t>user_id</a:t>
            </a:r>
            <a:r>
              <a:rPr lang="en" altLang="zh-CN" dirty="0"/>
              <a:t>, </a:t>
            </a:r>
            <a:r>
              <a:rPr lang="en" altLang="zh-CN" dirty="0" err="1"/>
              <a:t>unit_id</a:t>
            </a:r>
            <a:r>
              <a:rPr lang="en" altLang="zh-CN" dirty="0"/>
              <a:t>, </a:t>
            </a:r>
            <a:r>
              <a:rPr lang="en" altLang="zh-CN" dirty="0" err="1"/>
              <a:t>winfo_id</a:t>
            </a:r>
            <a:r>
              <a:rPr lang="en" altLang="zh-CN" dirty="0"/>
              <a:t>, </a:t>
            </a:r>
            <a:r>
              <a:rPr lang="en" altLang="zh-CN" dirty="0" err="1"/>
              <a:t>idea_id</a:t>
            </a:r>
            <a:r>
              <a:rPr lang="en" altLang="zh-CN" dirty="0"/>
              <a:t>]</a:t>
            </a:r>
          </a:p>
          <a:p>
            <a:pPr marL="342900" indent="-342900">
              <a:lnSpc>
                <a:spcPct val="150000"/>
              </a:lnSpc>
              <a:buFontTx/>
              <a:buChar char="-"/>
            </a:pPr>
            <a:r>
              <a:rPr lang="en" altLang="zh-CN" dirty="0" err="1"/>
              <a:t>pack_share_info</a:t>
            </a:r>
            <a:r>
              <a:rPr lang="en" altLang="zh-CN" dirty="0"/>
              <a:t>: </a:t>
            </a:r>
            <a:r>
              <a:rPr lang="zh-CN" altLang="en-US" dirty="0"/>
              <a:t>设置兴趣</a:t>
            </a:r>
            <a:r>
              <a:rPr lang="en" altLang="zh-CN" dirty="0"/>
              <a:t>id</a:t>
            </a:r>
            <a:r>
              <a:rPr lang="zh-CN" altLang="en-US" dirty="0"/>
              <a:t>和用户画像 </a:t>
            </a:r>
            <a:r>
              <a:rPr lang="en" altLang="zh-CN" dirty="0" err="1"/>
              <a:t>adv_share_info</a:t>
            </a:r>
            <a:r>
              <a:rPr lang="en" altLang="zh-CN" dirty="0"/>
              <a:t>-&gt;</a:t>
            </a:r>
            <a:r>
              <a:rPr lang="en" altLang="zh-CN" dirty="0" err="1"/>
              <a:t>set_interest_ids</a:t>
            </a:r>
            <a:r>
              <a:rPr lang="en" altLang="zh-CN" dirty="0"/>
              <a:t>(td-&gt;</a:t>
            </a:r>
            <a:r>
              <a:rPr lang="en" altLang="zh-CN" dirty="0" err="1"/>
              <a:t>interest_ids.c_str</a:t>
            </a:r>
            <a:r>
              <a:rPr lang="en" altLang="zh-CN" dirty="0"/>
              <a:t>());  </a:t>
            </a:r>
            <a:r>
              <a:rPr lang="en" altLang="zh-CN" dirty="0" err="1"/>
              <a:t>set_user_profile_index</a:t>
            </a:r>
            <a:r>
              <a:rPr lang="en" altLang="zh-CN" dirty="0"/>
              <a:t>()</a:t>
            </a:r>
          </a:p>
          <a:p>
            <a:pPr marL="342900" indent="-342900">
              <a:lnSpc>
                <a:spcPct val="150000"/>
              </a:lnSpc>
              <a:buFontTx/>
              <a:buChar char="-"/>
            </a:pPr>
            <a:r>
              <a:rPr lang="en" altLang="zh-CN" dirty="0" err="1"/>
              <a:t>pack_shitu_info</a:t>
            </a:r>
            <a:r>
              <a:rPr lang="en" altLang="zh-CN" dirty="0"/>
              <a:t>: </a:t>
            </a:r>
            <a:r>
              <a:rPr lang="zh-CN" altLang="en-US" dirty="0"/>
              <a:t>视图日志信息，字段加入广告长度、过滤信息</a:t>
            </a:r>
            <a:r>
              <a:rPr lang="en-US" altLang="zh-CN" dirty="0"/>
              <a:t> </a:t>
            </a:r>
            <a:r>
              <a:rPr lang="en" altLang="zh-CN" dirty="0" err="1"/>
              <a:t>filter_info</a:t>
            </a:r>
            <a:r>
              <a:rPr lang="en" altLang="zh-CN" dirty="0"/>
              <a:t>-&gt;</a:t>
            </a:r>
            <a:r>
              <a:rPr lang="en" altLang="zh-CN" dirty="0" err="1"/>
              <a:t>add_adv_filter_num</a:t>
            </a:r>
            <a:endParaRPr lang="en" altLang="zh-CN" dirty="0"/>
          </a:p>
          <a:p>
            <a:pPr marL="342900" indent="-342900">
              <a:buFontTx/>
              <a:buChar char="-"/>
            </a:pPr>
            <a:endParaRPr lang="en" altLang="zh-CN" dirty="0"/>
          </a:p>
          <a:p>
            <a:endParaRPr kumimoji="1" lang="zh-CN" altLang="en-US" dirty="0"/>
          </a:p>
        </p:txBody>
      </p:sp>
    </p:spTree>
    <p:extLst>
      <p:ext uri="{BB962C8B-B14F-4D97-AF65-F5344CB8AC3E}">
        <p14:creationId xmlns:p14="http://schemas.microsoft.com/office/powerpoint/2010/main" val="2287616433"/>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68305322"/>
              </p:ext>
            </p:extLst>
          </p:nvPr>
        </p:nvGraphicFramePr>
        <p:xfrm>
          <a:off x="1981199" y="1554276"/>
          <a:ext cx="6865917" cy="430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2056849"/>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4155-3F9F-AD46-98F3-0B428286D728}"/>
              </a:ext>
            </a:extLst>
          </p:cNvPr>
          <p:cNvSpPr>
            <a:spLocks noGrp="1"/>
          </p:cNvSpPr>
          <p:nvPr>
            <p:ph type="title"/>
          </p:nvPr>
        </p:nvSpPr>
        <p:spPr/>
        <p:txBody>
          <a:bodyPr/>
          <a:lstStyle/>
          <a:p>
            <a:r>
              <a:rPr kumimoji="1" lang="zh-CN" altLang="en-US" dirty="0"/>
              <a:t>与下游交互涉及的模块</a:t>
            </a:r>
          </a:p>
        </p:txBody>
      </p:sp>
      <p:pic>
        <p:nvPicPr>
          <p:cNvPr id="5" name="内容占位符 4">
            <a:extLst>
              <a:ext uri="{FF2B5EF4-FFF2-40B4-BE49-F238E27FC236}">
                <a16:creationId xmlns:a16="http://schemas.microsoft.com/office/drawing/2014/main" id="{7549FBB7-EF1D-C441-BE6D-7AD5D3B1A43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1288" y="785968"/>
            <a:ext cx="8791074" cy="5993258"/>
          </a:xfrm>
        </p:spPr>
      </p:pic>
    </p:spTree>
    <p:extLst>
      <p:ext uri="{BB962C8B-B14F-4D97-AF65-F5344CB8AC3E}">
        <p14:creationId xmlns:p14="http://schemas.microsoft.com/office/powerpoint/2010/main" val="3153086591"/>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9E3A8-8B2A-D447-9645-3BED84220293}"/>
              </a:ext>
            </a:extLst>
          </p:cNvPr>
          <p:cNvSpPr>
            <a:spLocks noGrp="1"/>
          </p:cNvSpPr>
          <p:nvPr>
            <p:ph type="title"/>
          </p:nvPr>
        </p:nvSpPr>
        <p:spPr/>
        <p:txBody>
          <a:bodyPr/>
          <a:lstStyle/>
          <a:p>
            <a:r>
              <a:rPr kumimoji="1" lang="en-US" altLang="zh-CN" dirty="0"/>
              <a:t>Module</a:t>
            </a:r>
            <a:r>
              <a:rPr kumimoji="1" lang="zh-CN" altLang="en-US" dirty="0"/>
              <a:t>简述</a:t>
            </a:r>
          </a:p>
        </p:txBody>
      </p:sp>
      <p:sp>
        <p:nvSpPr>
          <p:cNvPr id="3" name="内容占位符 2">
            <a:extLst>
              <a:ext uri="{FF2B5EF4-FFF2-40B4-BE49-F238E27FC236}">
                <a16:creationId xmlns:a16="http://schemas.microsoft.com/office/drawing/2014/main" id="{3F093473-D377-CE45-8071-18BA663780FB}"/>
              </a:ext>
            </a:extLst>
          </p:cNvPr>
          <p:cNvSpPr>
            <a:spLocks noGrp="1"/>
          </p:cNvSpPr>
          <p:nvPr>
            <p:ph idx="1"/>
          </p:nvPr>
        </p:nvSpPr>
        <p:spPr>
          <a:xfrm>
            <a:off x="76800" y="1013618"/>
            <a:ext cx="11521642" cy="5023267"/>
          </a:xfrm>
        </p:spPr>
        <p:txBody>
          <a:bodyPr/>
          <a:lstStyle/>
          <a:p>
            <a:pPr marL="342900" lvl="0" indent="-342900" fontAlgn="auto">
              <a:lnSpc>
                <a:spcPct val="120000"/>
              </a:lnSpc>
              <a:buClrTx/>
              <a:buSzTx/>
              <a:buFontTx/>
              <a:buChar char="-"/>
              <a:defRPr/>
            </a:pPr>
            <a:r>
              <a:rPr lang="en" altLang="zh-CN" kern="1200" dirty="0" err="1"/>
              <a:t>Feedbs</a:t>
            </a:r>
            <a:r>
              <a:rPr lang="en" altLang="zh-CN" kern="1200" dirty="0"/>
              <a:t>:</a:t>
            </a:r>
            <a:r>
              <a:rPr lang="zh-CN" altLang="en-US" kern="1200" dirty="0"/>
              <a:t>  精准触发：</a:t>
            </a:r>
            <a:r>
              <a:rPr lang="en" altLang="zh-CN" kern="1200" dirty="0"/>
              <a:t>query</a:t>
            </a:r>
            <a:r>
              <a:rPr lang="zh-CN" altLang="en" kern="1200" dirty="0"/>
              <a:t>、</a:t>
            </a:r>
            <a:r>
              <a:rPr lang="zh-CN" altLang="en-US" kern="1200" dirty="0"/>
              <a:t>词包、搜索关键词、意图标签</a:t>
            </a:r>
            <a:endParaRPr lang="en-US" altLang="zh-CN" kern="1200" dirty="0"/>
          </a:p>
          <a:p>
            <a:pPr marL="342900" lvl="0" indent="-342900" fontAlgn="auto">
              <a:lnSpc>
                <a:spcPct val="120000"/>
              </a:lnSpc>
              <a:buClrTx/>
              <a:buSzTx/>
              <a:buFontTx/>
              <a:buChar char="-"/>
              <a:defRPr/>
            </a:pPr>
            <a:r>
              <a:rPr lang="en" altLang="zh-CN" kern="1200" dirty="0" err="1"/>
              <a:t>PaFeedbs</a:t>
            </a:r>
            <a:r>
              <a:rPr lang="en" altLang="zh-CN" kern="1200" dirty="0"/>
              <a:t>:</a:t>
            </a:r>
            <a:r>
              <a:rPr lang="zh-CN" altLang="en-US" kern="1200" dirty="0"/>
              <a:t>  泛化触发：兴趣、通投、历史人群、</a:t>
            </a:r>
            <a:r>
              <a:rPr lang="en" altLang="zh-CN" kern="1200" dirty="0" err="1"/>
              <a:t>looklike</a:t>
            </a:r>
            <a:r>
              <a:rPr lang="zh-CN" altLang="en" kern="1200" dirty="0"/>
              <a:t>、</a:t>
            </a:r>
            <a:r>
              <a:rPr lang="en" altLang="zh-CN" kern="1200" dirty="0"/>
              <a:t>LBS</a:t>
            </a:r>
          </a:p>
          <a:p>
            <a:pPr marL="342900" lvl="0" indent="-342900" fontAlgn="auto">
              <a:lnSpc>
                <a:spcPct val="120000"/>
              </a:lnSpc>
              <a:buClrTx/>
              <a:buSzTx/>
              <a:buFontTx/>
              <a:buChar char="-"/>
              <a:defRPr/>
            </a:pPr>
            <a:r>
              <a:rPr lang="en" altLang="zh-CN" kern="1200" dirty="0" err="1"/>
              <a:t>Adplus</a:t>
            </a:r>
            <a:r>
              <a:rPr lang="en" altLang="zh-CN" kern="1200" dirty="0"/>
              <a:t>:</a:t>
            </a:r>
            <a:r>
              <a:rPr lang="zh-CN" altLang="en-US" kern="1200" dirty="0"/>
              <a:t>  </a:t>
            </a:r>
            <a:r>
              <a:rPr lang="en" altLang="zh-CN" kern="1200" dirty="0"/>
              <a:t>ANN</a:t>
            </a:r>
            <a:r>
              <a:rPr lang="zh-CN" altLang="en" kern="1200" dirty="0"/>
              <a:t>（</a:t>
            </a:r>
            <a:r>
              <a:rPr lang="zh-CN" altLang="en-US" kern="1200" dirty="0"/>
              <a:t>兴趣</a:t>
            </a:r>
            <a:r>
              <a:rPr lang="en-US" altLang="zh-CN" kern="1200" dirty="0"/>
              <a:t>/</a:t>
            </a:r>
            <a:r>
              <a:rPr lang="en" altLang="zh-CN" kern="1200" dirty="0" err="1"/>
              <a:t>ocpc</a:t>
            </a:r>
            <a:r>
              <a:rPr lang="en" altLang="zh-CN" kern="1200" dirty="0"/>
              <a:t>/</a:t>
            </a:r>
            <a:r>
              <a:rPr lang="zh-CN" altLang="en-US" kern="1200" dirty="0"/>
              <a:t>智能定向</a:t>
            </a:r>
            <a:r>
              <a:rPr lang="en-US" altLang="zh-CN" kern="1200" dirty="0"/>
              <a:t>/</a:t>
            </a:r>
            <a:r>
              <a:rPr lang="zh-CN" altLang="en-US" kern="1200" dirty="0"/>
              <a:t>通投）、</a:t>
            </a:r>
            <a:r>
              <a:rPr lang="en" altLang="zh-CN" kern="1200" dirty="0"/>
              <a:t>XBOX</a:t>
            </a:r>
            <a:r>
              <a:rPr lang="zh-CN" altLang="en" kern="1200" dirty="0"/>
              <a:t>（</a:t>
            </a:r>
            <a:r>
              <a:rPr lang="zh-CN" altLang="en-US" kern="1200" dirty="0"/>
              <a:t>尤里卡）、本地离线词表</a:t>
            </a:r>
            <a:endParaRPr lang="en-US" altLang="zh-CN" kern="1200" dirty="0"/>
          </a:p>
          <a:p>
            <a:pPr marL="342900" lvl="0" indent="-342900" fontAlgn="auto">
              <a:lnSpc>
                <a:spcPct val="120000"/>
              </a:lnSpc>
              <a:buClrTx/>
              <a:buSzTx/>
              <a:buFontTx/>
              <a:buChar char="-"/>
              <a:defRPr/>
            </a:pPr>
            <a:r>
              <a:rPr lang="en" altLang="zh-CN" kern="1200" dirty="0" err="1"/>
              <a:t>Pamixer</a:t>
            </a:r>
            <a:r>
              <a:rPr lang="en" altLang="zh-CN" kern="1200" dirty="0"/>
              <a:t>:</a:t>
            </a:r>
            <a:r>
              <a:rPr lang="zh-CN" altLang="en-US" kern="1200" dirty="0"/>
              <a:t>  闪投广告库触发。</a:t>
            </a:r>
            <a:endParaRPr lang="en-US" altLang="zh-CN" kern="1200" dirty="0"/>
          </a:p>
          <a:p>
            <a:pPr marL="342900" lvl="0" indent="-342900" fontAlgn="auto">
              <a:lnSpc>
                <a:spcPct val="120000"/>
              </a:lnSpc>
              <a:buClrTx/>
              <a:buSzTx/>
              <a:buFontTx/>
              <a:buChar char="-"/>
              <a:defRPr/>
            </a:pPr>
            <a:r>
              <a:rPr lang="en" altLang="zh-CN" kern="1200" dirty="0"/>
              <a:t>Geed:</a:t>
            </a:r>
            <a:r>
              <a:rPr lang="zh-CN" altLang="en-US" kern="1200" dirty="0"/>
              <a:t>  保量广告，主要是展示广告。</a:t>
            </a:r>
            <a:endParaRPr lang="en-US" altLang="zh-CN" kern="1200" dirty="0"/>
          </a:p>
          <a:p>
            <a:pPr marL="342900" lvl="0" indent="-342900" fontAlgn="auto">
              <a:lnSpc>
                <a:spcPct val="120000"/>
              </a:lnSpc>
              <a:buClrTx/>
              <a:buSzTx/>
              <a:buFontTx/>
              <a:buChar char="-"/>
              <a:defRPr/>
            </a:pPr>
            <a:r>
              <a:rPr lang="en" altLang="zh-CN" kern="1200" dirty="0" err="1"/>
              <a:t>Tianyi</a:t>
            </a:r>
            <a:r>
              <a:rPr lang="en" altLang="zh-CN" kern="1200" dirty="0"/>
              <a:t>:</a:t>
            </a:r>
            <a:r>
              <a:rPr lang="zh-CN" altLang="en-US" kern="1200" dirty="0"/>
              <a:t>  前卡广告，使用</a:t>
            </a:r>
            <a:r>
              <a:rPr lang="en" altLang="zh-CN" kern="1200" dirty="0"/>
              <a:t>query</a:t>
            </a:r>
            <a:r>
              <a:rPr lang="zh-CN" altLang="en" kern="1200" dirty="0"/>
              <a:t>、</a:t>
            </a:r>
            <a:r>
              <a:rPr lang="zh-CN" altLang="en-US" kern="1200" dirty="0"/>
              <a:t>词包、搜索词、意图词召回广告，用来引流到中间页，点击不直接计费</a:t>
            </a:r>
            <a:endParaRPr lang="en-US" altLang="zh-CN" kern="1200" dirty="0"/>
          </a:p>
          <a:p>
            <a:pPr marL="342900" lvl="0" indent="-342900" fontAlgn="auto">
              <a:lnSpc>
                <a:spcPct val="120000"/>
              </a:lnSpc>
              <a:buClrTx/>
              <a:buSzTx/>
              <a:buFontTx/>
              <a:buChar char="-"/>
              <a:defRPr/>
            </a:pPr>
            <a:r>
              <a:rPr lang="en" altLang="zh-CN" kern="1200" dirty="0" err="1"/>
              <a:t>PaAdplus</a:t>
            </a:r>
            <a:r>
              <a:rPr lang="en" altLang="zh-CN" kern="1200" dirty="0"/>
              <a:t>:</a:t>
            </a:r>
            <a:r>
              <a:rPr lang="zh-CN" altLang="en-US" kern="1200" dirty="0"/>
              <a:t>  近线系统召回。高峰期录制请求，低峰期计算广告用于离线检索，计算使用了各个</a:t>
            </a:r>
            <a:r>
              <a:rPr lang="en" altLang="zh-CN" kern="1200" dirty="0"/>
              <a:t>q</a:t>
            </a:r>
            <a:r>
              <a:rPr lang="zh-CN" altLang="en" kern="1200" dirty="0"/>
              <a:t>。</a:t>
            </a:r>
            <a:r>
              <a:rPr lang="zh-CN" altLang="en-US" kern="1200" dirty="0"/>
              <a:t>广告根据</a:t>
            </a:r>
            <a:r>
              <a:rPr lang="en" altLang="zh-CN" kern="1200" dirty="0" err="1"/>
              <a:t>cuid</a:t>
            </a:r>
            <a:r>
              <a:rPr lang="zh-CN" altLang="en-US" kern="1200" dirty="0"/>
              <a:t>缓存入</a:t>
            </a:r>
            <a:r>
              <a:rPr lang="en" altLang="zh-CN" kern="1200" dirty="0" err="1"/>
              <a:t>redis</a:t>
            </a:r>
            <a:r>
              <a:rPr lang="zh-CN" altLang="en" kern="1200" dirty="0"/>
              <a:t>。</a:t>
            </a:r>
            <a:endParaRPr lang="en-US" altLang="zh-CN" kern="1200" dirty="0"/>
          </a:p>
          <a:p>
            <a:pPr marL="342900" lvl="0" indent="-342900" fontAlgn="auto">
              <a:lnSpc>
                <a:spcPct val="120000"/>
              </a:lnSpc>
              <a:buClrTx/>
              <a:buSzTx/>
              <a:buFontTx/>
              <a:buChar char="-"/>
              <a:defRPr/>
            </a:pPr>
            <a:r>
              <a:rPr lang="en" altLang="zh-CN" kern="1200" dirty="0"/>
              <a:t>Store:</a:t>
            </a:r>
            <a:r>
              <a:rPr lang="zh-CN" altLang="en-US" kern="1200" dirty="0"/>
              <a:t>  推广线下门店，根据用户位置信息找到门店，根据门店召回广告</a:t>
            </a:r>
          </a:p>
          <a:p>
            <a:endParaRPr kumimoji="1" lang="zh-CN" altLang="en-US" dirty="0"/>
          </a:p>
        </p:txBody>
      </p:sp>
    </p:spTree>
    <p:extLst>
      <p:ext uri="{BB962C8B-B14F-4D97-AF65-F5344CB8AC3E}">
        <p14:creationId xmlns:p14="http://schemas.microsoft.com/office/powerpoint/2010/main" val="1156293313"/>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743879441"/>
              </p:ext>
            </p:extLst>
          </p:nvPr>
        </p:nvGraphicFramePr>
        <p:xfrm>
          <a:off x="1981199" y="1554276"/>
          <a:ext cx="6865917" cy="430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8840226"/>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5A18C-0D28-DF40-AE9A-9A03A9BE9F89}"/>
              </a:ext>
            </a:extLst>
          </p:cNvPr>
          <p:cNvSpPr>
            <a:spLocks noGrp="1"/>
          </p:cNvSpPr>
          <p:nvPr>
            <p:ph type="title"/>
          </p:nvPr>
        </p:nvSpPr>
        <p:spPr/>
        <p:txBody>
          <a:bodyPr/>
          <a:lstStyle/>
          <a:p>
            <a:r>
              <a:rPr kumimoji="1" lang="en-US" altLang="zh-CN" dirty="0" err="1"/>
              <a:t>FeedbsModule</a:t>
            </a:r>
            <a:endParaRPr kumimoji="1" lang="zh-CN" altLang="en-US" dirty="0"/>
          </a:p>
        </p:txBody>
      </p:sp>
      <p:sp>
        <p:nvSpPr>
          <p:cNvPr id="3" name="内容占位符 2">
            <a:extLst>
              <a:ext uri="{FF2B5EF4-FFF2-40B4-BE49-F238E27FC236}">
                <a16:creationId xmlns:a16="http://schemas.microsoft.com/office/drawing/2014/main" id="{A4F0DB9C-D8EA-9147-A923-DF9AB007EF56}"/>
              </a:ext>
            </a:extLst>
          </p:cNvPr>
          <p:cNvSpPr>
            <a:spLocks noGrp="1"/>
          </p:cNvSpPr>
          <p:nvPr>
            <p:ph idx="1"/>
          </p:nvPr>
        </p:nvSpPr>
        <p:spPr>
          <a:xfrm>
            <a:off x="76800" y="735850"/>
            <a:ext cx="11746232" cy="6025898"/>
          </a:xfrm>
        </p:spPr>
        <p:txBody>
          <a:bodyPr/>
          <a:lstStyle/>
          <a:p>
            <a:pPr marL="342900" indent="-342900">
              <a:lnSpc>
                <a:spcPct val="130000"/>
              </a:lnSpc>
              <a:buFontTx/>
              <a:buChar char="-"/>
            </a:pPr>
            <a:r>
              <a:rPr lang="en" altLang="zh-CN" dirty="0" err="1"/>
              <a:t>should_ignore</a:t>
            </a:r>
            <a:r>
              <a:rPr lang="en" altLang="zh-CN" dirty="0"/>
              <a:t>(): </a:t>
            </a:r>
            <a:r>
              <a:rPr lang="zh-CN" altLang="en-US" dirty="0"/>
              <a:t>检查是否需要跳过</a:t>
            </a:r>
            <a:endParaRPr lang="en-US" altLang="zh-CN" dirty="0"/>
          </a:p>
          <a:p>
            <a:pPr marL="342900" indent="-342900">
              <a:lnSpc>
                <a:spcPct val="130000"/>
              </a:lnSpc>
              <a:buFontTx/>
              <a:buChar char="-"/>
            </a:pPr>
            <a:r>
              <a:rPr lang="en" altLang="zh-CN" dirty="0"/>
              <a:t>preprocess():</a:t>
            </a:r>
          </a:p>
          <a:p>
            <a:pPr marL="800100" lvl="1" indent="-342900">
              <a:lnSpc>
                <a:spcPct val="130000"/>
              </a:lnSpc>
              <a:buFontTx/>
              <a:buChar char="-"/>
            </a:pPr>
            <a:r>
              <a:rPr lang="en" altLang="zh-CN" sz="2400" dirty="0" err="1"/>
              <a:t>create_rpc_channel_new</a:t>
            </a:r>
            <a:r>
              <a:rPr lang="en" altLang="zh-CN" sz="2400" dirty="0"/>
              <a:t>(): </a:t>
            </a:r>
            <a:r>
              <a:rPr lang="zh-CN" altLang="en-US" sz="2400" dirty="0"/>
              <a:t>从配置获取下游的所有可能连接的集群信息</a:t>
            </a:r>
            <a:endParaRPr lang="en-US" altLang="zh-CN" sz="2400" dirty="0"/>
          </a:p>
          <a:p>
            <a:pPr marL="1257300" lvl="2" indent="-342900">
              <a:lnSpc>
                <a:spcPct val="130000"/>
              </a:lnSpc>
              <a:buFontTx/>
              <a:buChar char="-"/>
            </a:pPr>
            <a:r>
              <a:rPr lang="en" altLang="zh-CN" sz="2200" dirty="0" err="1"/>
              <a:t>get_downstream_name</a:t>
            </a:r>
            <a:r>
              <a:rPr lang="en" altLang="zh-CN" sz="2200" dirty="0"/>
              <a:t>: </a:t>
            </a:r>
            <a:r>
              <a:rPr lang="zh-CN" altLang="en-US" sz="2200" dirty="0"/>
              <a:t>根据不同平台，会访问不同的集群</a:t>
            </a:r>
          </a:p>
          <a:p>
            <a:pPr marL="1257300" lvl="2" indent="-342900">
              <a:lnSpc>
                <a:spcPct val="130000"/>
              </a:lnSpc>
              <a:buFontTx/>
              <a:buChar char="-"/>
            </a:pPr>
            <a:r>
              <a:rPr lang="en" altLang="zh-CN" sz="2200" dirty="0" err="1"/>
              <a:t>get_downstream_handle</a:t>
            </a:r>
            <a:r>
              <a:rPr lang="en" altLang="zh-CN" sz="2200" dirty="0"/>
              <a:t>: </a:t>
            </a:r>
            <a:r>
              <a:rPr lang="zh-CN" altLang="en-US" sz="2200" dirty="0"/>
              <a:t>获取下游的规则</a:t>
            </a:r>
          </a:p>
          <a:p>
            <a:pPr marL="1257300" lvl="2" indent="-342900">
              <a:lnSpc>
                <a:spcPct val="130000"/>
              </a:lnSpc>
              <a:buFontTx/>
              <a:buChar char="-"/>
            </a:pPr>
            <a:r>
              <a:rPr lang="en" altLang="zh-CN" sz="2200" dirty="0" err="1"/>
              <a:t>get_module_connect_timeout</a:t>
            </a:r>
            <a:r>
              <a:rPr lang="en" altLang="zh-CN" sz="2200" dirty="0"/>
              <a:t>: </a:t>
            </a:r>
            <a:r>
              <a:rPr lang="zh-CN" altLang="en-US" sz="2200" dirty="0"/>
              <a:t>按照不同维度设置超时</a:t>
            </a:r>
            <a:r>
              <a:rPr lang="en-US" altLang="zh-CN" sz="2200" dirty="0"/>
              <a:t>(</a:t>
            </a:r>
            <a:r>
              <a:rPr lang="en" altLang="zh-CN" sz="2200" dirty="0"/>
              <a:t>Bes</a:t>
            </a:r>
            <a:r>
              <a:rPr lang="zh-CN" altLang="en-US" sz="2200" dirty="0"/>
              <a:t>流量</a:t>
            </a:r>
            <a:r>
              <a:rPr lang="en-US" altLang="zh-CN" sz="2200" dirty="0"/>
              <a:t>)</a:t>
            </a:r>
            <a:r>
              <a:rPr lang="en" altLang="zh-CN" sz="2200" dirty="0"/>
              <a:t> </a:t>
            </a:r>
            <a:r>
              <a:rPr lang="zh-CN" altLang="en-US" sz="2200" dirty="0"/>
              <a:t>，</a:t>
            </a:r>
            <a:r>
              <a:rPr lang="en" altLang="zh-CN" sz="2200" dirty="0" err="1"/>
              <a:t>tu</a:t>
            </a:r>
            <a:r>
              <a:rPr lang="zh-CN" altLang="en-US" sz="2200" dirty="0"/>
              <a:t>维度 </a:t>
            </a:r>
            <a:r>
              <a:rPr lang="en-US" altLang="zh-CN" sz="2200" dirty="0"/>
              <a:t>&gt; </a:t>
            </a:r>
            <a:r>
              <a:rPr lang="en" altLang="zh-CN" sz="2200" dirty="0" err="1"/>
              <a:t>app_sid</a:t>
            </a:r>
            <a:r>
              <a:rPr lang="zh-CN" altLang="en-US" sz="2200" dirty="0"/>
              <a:t>维度</a:t>
            </a:r>
            <a:r>
              <a:rPr lang="en-US" altLang="zh-CN" sz="2200" dirty="0"/>
              <a:t>(</a:t>
            </a:r>
            <a:r>
              <a:rPr lang="zh-CN" altLang="en-US" sz="2200" dirty="0"/>
              <a:t>拼接</a:t>
            </a:r>
            <a:r>
              <a:rPr lang="en" altLang="zh-CN" sz="2200" dirty="0" err="1"/>
              <a:t>src_id</a:t>
            </a:r>
            <a:r>
              <a:rPr lang="en-US" altLang="zh-CN" sz="2200" dirty="0"/>
              <a:t>)</a:t>
            </a:r>
            <a:r>
              <a:rPr lang="zh-CN" altLang="en" sz="2200" dirty="0"/>
              <a:t> </a:t>
            </a:r>
            <a:r>
              <a:rPr lang="en" altLang="zh-CN" sz="2200" dirty="0"/>
              <a:t>&gt; </a:t>
            </a:r>
            <a:r>
              <a:rPr lang="en" altLang="zh-CN" sz="2200" dirty="0" err="1"/>
              <a:t>src_id</a:t>
            </a:r>
            <a:r>
              <a:rPr lang="zh-CN" altLang="en-US" sz="2200" dirty="0"/>
              <a:t>维度 </a:t>
            </a:r>
            <a:r>
              <a:rPr lang="en-US" altLang="zh-CN" sz="2200" dirty="0"/>
              <a:t>&gt; </a:t>
            </a:r>
            <a:r>
              <a:rPr lang="zh-CN" altLang="en-US" sz="2200" dirty="0"/>
              <a:t>下游模块默认超时</a:t>
            </a:r>
            <a:endParaRPr lang="en-US" altLang="zh-CN" sz="2200" dirty="0"/>
          </a:p>
          <a:p>
            <a:pPr marL="800100" lvl="1" indent="-342900">
              <a:lnSpc>
                <a:spcPct val="130000"/>
              </a:lnSpc>
              <a:buFontTx/>
              <a:buChar char="-"/>
            </a:pPr>
            <a:r>
              <a:rPr lang="en" altLang="zh-CN" sz="2400" dirty="0" err="1"/>
              <a:t>prepare_request</a:t>
            </a:r>
            <a:r>
              <a:rPr lang="en" altLang="zh-CN" sz="2400" dirty="0"/>
              <a:t>()</a:t>
            </a:r>
            <a:r>
              <a:rPr lang="zh-CN" altLang="en-US" sz="2400" dirty="0"/>
              <a:t>： 准备请求</a:t>
            </a:r>
            <a:endParaRPr lang="en" altLang="zh-CN" sz="2400" dirty="0"/>
          </a:p>
          <a:p>
            <a:pPr marL="1257300" lvl="2" indent="-342900">
              <a:lnSpc>
                <a:spcPct val="130000"/>
              </a:lnSpc>
              <a:buFontTx/>
              <a:buChar char="-"/>
            </a:pPr>
            <a:r>
              <a:rPr lang="en" altLang="zh-CN" sz="2200" dirty="0" err="1"/>
              <a:t>set_feedbs_request</a:t>
            </a:r>
            <a:r>
              <a:rPr lang="zh-CN" altLang="en-US" sz="2200" dirty="0"/>
              <a:t>：填充</a:t>
            </a:r>
            <a:r>
              <a:rPr lang="en" altLang="zh-CN" sz="2200" dirty="0"/>
              <a:t>proto</a:t>
            </a:r>
            <a:r>
              <a:rPr lang="zh-CN" altLang="en-US" sz="2200" dirty="0"/>
              <a:t>中需求的字段，</a:t>
            </a:r>
            <a:r>
              <a:rPr lang="en-US" altLang="zh-CN" sz="2200" dirty="0"/>
              <a:t> </a:t>
            </a:r>
            <a:r>
              <a:rPr lang="zh-CN" altLang="en-US" sz="2200" dirty="0"/>
              <a:t>设置</a:t>
            </a:r>
            <a:r>
              <a:rPr lang="en-US" altLang="zh-CN" sz="2200" dirty="0" err="1"/>
              <a:t>cntl</a:t>
            </a:r>
            <a:endParaRPr lang="en-US" altLang="zh-CN" sz="2200" dirty="0"/>
          </a:p>
          <a:p>
            <a:pPr marL="1257300" lvl="2" indent="-342900">
              <a:lnSpc>
                <a:spcPct val="130000"/>
              </a:lnSpc>
              <a:buFontTx/>
              <a:buChar char="-"/>
            </a:pPr>
            <a:r>
              <a:rPr lang="en-US" altLang="zh-CN" sz="2200" dirty="0" err="1"/>
              <a:t>end_request_new</a:t>
            </a:r>
            <a:endParaRPr lang="zh-CN" altLang="en-US" sz="2200" dirty="0"/>
          </a:p>
          <a:p>
            <a:pPr marL="800100" lvl="1" indent="-342900">
              <a:lnSpc>
                <a:spcPct val="130000"/>
              </a:lnSpc>
              <a:buFontTx/>
              <a:buChar char="-"/>
            </a:pPr>
            <a:r>
              <a:rPr lang="en-US" altLang="zh-CN" sz="2400" dirty="0" err="1">
                <a:latin typeface="微软雅黑" panose="020B0503020204020204" pitchFamily="34" charset="-122"/>
              </a:rPr>
              <a:t>send_request_new</a:t>
            </a:r>
            <a:r>
              <a:rPr lang="zh-CN" altLang="en-US" sz="2400" dirty="0">
                <a:latin typeface="微软雅黑" panose="020B0503020204020204" pitchFamily="34" charset="-122"/>
              </a:rPr>
              <a:t>：发送请求，根据下游分库数，并行发送</a:t>
            </a:r>
            <a:endParaRPr lang="en-US" altLang="zh-CN" sz="2400" dirty="0">
              <a:latin typeface="微软雅黑" panose="020B0503020204020204" pitchFamily="34" charset="-122"/>
            </a:endParaRPr>
          </a:p>
        </p:txBody>
      </p:sp>
    </p:spTree>
    <p:extLst>
      <p:ext uri="{BB962C8B-B14F-4D97-AF65-F5344CB8AC3E}">
        <p14:creationId xmlns:p14="http://schemas.microsoft.com/office/powerpoint/2010/main" val="3344441958"/>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62791-6EF5-D242-9B93-84EF2A57CBF5}"/>
              </a:ext>
            </a:extLst>
          </p:cNvPr>
          <p:cNvSpPr>
            <a:spLocks noGrp="1"/>
          </p:cNvSpPr>
          <p:nvPr>
            <p:ph type="title"/>
          </p:nvPr>
        </p:nvSpPr>
        <p:spPr/>
        <p:txBody>
          <a:bodyPr/>
          <a:lstStyle/>
          <a:p>
            <a:r>
              <a:rPr kumimoji="1" lang="en-US" altLang="zh-CN" dirty="0" err="1"/>
              <a:t>FeedbsModule</a:t>
            </a:r>
            <a:endParaRPr kumimoji="1" lang="zh-CN" altLang="en-US" dirty="0"/>
          </a:p>
        </p:txBody>
      </p:sp>
      <p:sp>
        <p:nvSpPr>
          <p:cNvPr id="3" name="内容占位符 2">
            <a:extLst>
              <a:ext uri="{FF2B5EF4-FFF2-40B4-BE49-F238E27FC236}">
                <a16:creationId xmlns:a16="http://schemas.microsoft.com/office/drawing/2014/main" id="{319AD4E5-7BF0-404F-ABEA-88F11C56E72D}"/>
              </a:ext>
            </a:extLst>
          </p:cNvPr>
          <p:cNvSpPr>
            <a:spLocks noGrp="1"/>
          </p:cNvSpPr>
          <p:nvPr>
            <p:ph idx="1"/>
          </p:nvPr>
        </p:nvSpPr>
        <p:spPr>
          <a:xfrm>
            <a:off x="76800" y="1185027"/>
            <a:ext cx="10896000" cy="4212000"/>
          </a:xfrm>
        </p:spPr>
        <p:txBody>
          <a:bodyPr/>
          <a:lstStyle/>
          <a:p>
            <a:pPr marL="342900" indent="-342900">
              <a:lnSpc>
                <a:spcPct val="130000"/>
              </a:lnSpc>
              <a:buFontTx/>
              <a:buChar char="-"/>
            </a:pPr>
            <a:r>
              <a:rPr lang="en-US" altLang="zh-CN" dirty="0" err="1">
                <a:latin typeface="微软雅黑" panose="020B0503020204020204" pitchFamily="34" charset="-122"/>
              </a:rPr>
              <a:t>do_process</a:t>
            </a:r>
            <a:r>
              <a:rPr lang="en-US" altLang="zh-CN" dirty="0">
                <a:latin typeface="微软雅黑" panose="020B0503020204020204" pitchFamily="34" charset="-122"/>
              </a:rPr>
              <a:t>()</a:t>
            </a:r>
          </a:p>
          <a:p>
            <a:pPr marL="800100" lvl="1" indent="-342900">
              <a:lnSpc>
                <a:spcPct val="130000"/>
              </a:lnSpc>
              <a:buFontTx/>
              <a:buChar char="-"/>
            </a:pPr>
            <a:r>
              <a:rPr lang="en-US" altLang="zh-CN" sz="2200" dirty="0">
                <a:latin typeface="微软雅黑" panose="020B0503020204020204" pitchFamily="34" charset="-122"/>
              </a:rPr>
              <a:t>wait: </a:t>
            </a:r>
            <a:r>
              <a:rPr lang="zh-CN" altLang="en-US" sz="2200" dirty="0">
                <a:latin typeface="微软雅黑" panose="020B0503020204020204" pitchFamily="34" charset="-122"/>
              </a:rPr>
              <a:t>等待返回</a:t>
            </a:r>
            <a:endParaRPr lang="en-US" altLang="zh-CN" sz="2200" dirty="0">
              <a:latin typeface="微软雅黑" panose="020B0503020204020204" pitchFamily="34" charset="-122"/>
            </a:endParaRPr>
          </a:p>
          <a:p>
            <a:pPr marL="800100" lvl="1" indent="-342900">
              <a:lnSpc>
                <a:spcPct val="130000"/>
              </a:lnSpc>
              <a:buFontTx/>
              <a:buChar char="-"/>
            </a:pPr>
            <a:r>
              <a:rPr lang="en-US" altLang="zh-CN" sz="2200" dirty="0" err="1">
                <a:latin typeface="微软雅黑" panose="020B0503020204020204" pitchFamily="34" charset="-122"/>
              </a:rPr>
              <a:t>handle_response</a:t>
            </a:r>
            <a:r>
              <a:rPr lang="zh-CN" altLang="en-US" sz="2200" dirty="0">
                <a:latin typeface="微软雅黑" panose="020B0503020204020204" pitchFamily="34" charset="-122"/>
              </a:rPr>
              <a:t>：记录</a:t>
            </a:r>
            <a:r>
              <a:rPr lang="en-US" altLang="zh-CN" sz="2200" dirty="0" err="1">
                <a:latin typeface="微软雅黑" panose="020B0503020204020204" pitchFamily="34" charset="-122"/>
              </a:rPr>
              <a:t>bs_ip</a:t>
            </a:r>
            <a:r>
              <a:rPr lang="en-US" altLang="zh-CN" sz="2200" dirty="0">
                <a:latin typeface="微软雅黑" panose="020B0503020204020204" pitchFamily="34" charset="-122"/>
              </a:rPr>
              <a:t>,</a:t>
            </a:r>
            <a:r>
              <a:rPr lang="zh-CN" altLang="en-US" sz="2200" dirty="0">
                <a:latin typeface="微软雅黑" panose="020B0503020204020204" pitchFamily="34" charset="-122"/>
              </a:rPr>
              <a:t> 添加烽燧交互日志</a:t>
            </a:r>
          </a:p>
          <a:p>
            <a:pPr marL="800100" lvl="1" indent="-342900">
              <a:lnSpc>
                <a:spcPct val="130000"/>
              </a:lnSpc>
              <a:buFontTx/>
              <a:buChar char="-"/>
            </a:pPr>
            <a:r>
              <a:rPr lang="en-US" altLang="zh-CN" sz="2200" dirty="0" err="1">
                <a:latin typeface="微软雅黑" panose="020B0503020204020204" pitchFamily="34" charset="-122"/>
              </a:rPr>
              <a:t>parse_feedbs_response</a:t>
            </a:r>
            <a:r>
              <a:rPr lang="en-US" altLang="zh-CN" sz="2200" dirty="0">
                <a:latin typeface="微软雅黑" panose="020B0503020204020204" pitchFamily="34" charset="-122"/>
              </a:rPr>
              <a:t>()</a:t>
            </a:r>
            <a:r>
              <a:rPr lang="zh-CN" altLang="en-US" sz="2200" dirty="0">
                <a:latin typeface="微软雅黑" panose="020B0503020204020204" pitchFamily="34" charset="-122"/>
              </a:rPr>
              <a:t>：解析下游返回结果，依据</a:t>
            </a:r>
            <a:r>
              <a:rPr lang="en-US" altLang="zh-CN" sz="2200" dirty="0" err="1">
                <a:latin typeface="微软雅黑" panose="020B0503020204020204" pitchFamily="34" charset="-122"/>
              </a:rPr>
              <a:t>feedbs.proto</a:t>
            </a:r>
            <a:r>
              <a:rPr lang="en-US" altLang="zh-CN" sz="2200" dirty="0">
                <a:latin typeface="微软雅黑" panose="020B0503020204020204" pitchFamily="34" charset="-122"/>
              </a:rPr>
              <a:t> </a:t>
            </a:r>
            <a:r>
              <a:rPr lang="zh-CN" altLang="en-US" sz="2200" dirty="0">
                <a:latin typeface="微软雅黑" panose="020B0503020204020204" pitchFamily="34" charset="-122"/>
              </a:rPr>
              <a:t>定义，填充广告字段，插入广告队列</a:t>
            </a:r>
            <a:endParaRPr lang="en-US" altLang="zh-CN" sz="2200" dirty="0"/>
          </a:p>
          <a:p>
            <a:endParaRPr kumimoji="1" lang="zh-CN" altLang="en-US" dirty="0"/>
          </a:p>
        </p:txBody>
      </p:sp>
    </p:spTree>
    <p:extLst>
      <p:ext uri="{BB962C8B-B14F-4D97-AF65-F5344CB8AC3E}">
        <p14:creationId xmlns:p14="http://schemas.microsoft.com/office/powerpoint/2010/main" val="398106235"/>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1825548778"/>
              </p:ext>
            </p:extLst>
          </p:nvPr>
        </p:nvGraphicFramePr>
        <p:xfrm>
          <a:off x="1981199" y="1554276"/>
          <a:ext cx="6865917" cy="430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2430493"/>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3628E-DEA8-B246-A673-24E601FCDE89}"/>
              </a:ext>
            </a:extLst>
          </p:cNvPr>
          <p:cNvSpPr>
            <a:spLocks noGrp="1"/>
          </p:cNvSpPr>
          <p:nvPr>
            <p:ph type="title"/>
          </p:nvPr>
        </p:nvSpPr>
        <p:spPr/>
        <p:txBody>
          <a:bodyPr/>
          <a:lstStyle/>
          <a:p>
            <a:r>
              <a:rPr kumimoji="1" lang="zh-CN" altLang="en-US" dirty="0"/>
              <a:t>策略插件 </a:t>
            </a:r>
            <a:r>
              <a:rPr kumimoji="1" lang="en-US" altLang="zh-CN" dirty="0"/>
              <a:t>–</a:t>
            </a:r>
            <a:r>
              <a:rPr kumimoji="1" lang="zh-CN" altLang="en-US" dirty="0"/>
              <a:t> </a:t>
            </a:r>
            <a:r>
              <a:rPr kumimoji="1" lang="en-US" altLang="zh-CN" dirty="0" err="1"/>
              <a:t>traverse_src_plugins</a:t>
            </a:r>
            <a:endParaRPr kumimoji="1" lang="zh-CN" altLang="en-US" dirty="0"/>
          </a:p>
        </p:txBody>
      </p:sp>
      <p:sp>
        <p:nvSpPr>
          <p:cNvPr id="3" name="内容占位符 2">
            <a:extLst>
              <a:ext uri="{FF2B5EF4-FFF2-40B4-BE49-F238E27FC236}">
                <a16:creationId xmlns:a16="http://schemas.microsoft.com/office/drawing/2014/main" id="{1D44DBCE-A909-2F4A-8812-FD4A35FEC044}"/>
              </a:ext>
            </a:extLst>
          </p:cNvPr>
          <p:cNvSpPr>
            <a:spLocks noGrp="1"/>
          </p:cNvSpPr>
          <p:nvPr>
            <p:ph idx="1"/>
          </p:nvPr>
        </p:nvSpPr>
        <p:spPr>
          <a:xfrm>
            <a:off x="208547" y="992523"/>
            <a:ext cx="11983453" cy="5584740"/>
          </a:xfrm>
        </p:spPr>
        <p:txBody>
          <a:bodyPr/>
          <a:lstStyle/>
          <a:p>
            <a:pPr>
              <a:lnSpc>
                <a:spcPct val="130000"/>
              </a:lnSpc>
            </a:pPr>
            <a:r>
              <a:rPr kumimoji="1" lang="en-US" altLang="zh-CN" dirty="0" err="1"/>
              <a:t>Traverse_src_plugins</a:t>
            </a:r>
            <a:r>
              <a:rPr kumimoji="1" lang="en-US" altLang="zh-CN" dirty="0"/>
              <a:t>: </a:t>
            </a:r>
            <a:r>
              <a:rPr kumimoji="1" lang="zh-CN" altLang="en-US" dirty="0"/>
              <a:t>执行所有</a:t>
            </a:r>
            <a:r>
              <a:rPr kumimoji="1" lang="en-US" altLang="zh-CN" dirty="0" err="1"/>
              <a:t>src</a:t>
            </a:r>
            <a:r>
              <a:rPr kumimoji="1" lang="zh-CN" altLang="en-US" dirty="0"/>
              <a:t>级别的插件</a:t>
            </a:r>
            <a:endParaRPr kumimoji="1" lang="en-US" altLang="zh-CN" dirty="0"/>
          </a:p>
          <a:p>
            <a:pPr marL="342900" indent="-342900">
              <a:lnSpc>
                <a:spcPct val="130000"/>
              </a:lnSpc>
              <a:buFontTx/>
              <a:buChar char="-"/>
            </a:pPr>
            <a:r>
              <a:rPr lang="zh-CN" altLang="en-US" dirty="0"/>
              <a:t>生成策略插件的管理器实例 </a:t>
            </a:r>
            <a:r>
              <a:rPr lang="en" altLang="zh-CN" dirty="0" err="1"/>
              <a:t>StrategyPluginManager</a:t>
            </a:r>
            <a:r>
              <a:rPr lang="en" altLang="zh-CN" dirty="0"/>
              <a:t>* </a:t>
            </a:r>
            <a:r>
              <a:rPr lang="en" altLang="zh-CN" dirty="0" err="1"/>
              <a:t>plugin_manager</a:t>
            </a:r>
            <a:r>
              <a:rPr lang="en" altLang="zh-CN" dirty="0"/>
              <a:t> = </a:t>
            </a:r>
            <a:r>
              <a:rPr lang="en" altLang="zh-CN" dirty="0" err="1"/>
              <a:t>StrategyPluginManager</a:t>
            </a:r>
            <a:r>
              <a:rPr lang="en" altLang="zh-CN" dirty="0"/>
              <a:t>::instance() </a:t>
            </a:r>
          </a:p>
          <a:p>
            <a:pPr marL="342900" indent="-342900">
              <a:lnSpc>
                <a:spcPct val="130000"/>
              </a:lnSpc>
              <a:buFontTx/>
              <a:buChar char="-"/>
            </a:pPr>
            <a:r>
              <a:rPr lang="zh-CN" altLang="en-US" dirty="0"/>
              <a:t>调用</a:t>
            </a:r>
            <a:r>
              <a:rPr lang="en" altLang="zh-CN" dirty="0" err="1"/>
              <a:t>src_id</a:t>
            </a:r>
            <a:r>
              <a:rPr lang="zh-CN" altLang="en-US" dirty="0"/>
              <a:t>策略级插件 </a:t>
            </a:r>
            <a:r>
              <a:rPr lang="en" altLang="zh-CN" dirty="0" err="1"/>
              <a:t>plugin_manager</a:t>
            </a:r>
            <a:r>
              <a:rPr lang="en" altLang="zh-CN" dirty="0"/>
              <a:t>-&gt;</a:t>
            </a:r>
            <a:r>
              <a:rPr lang="en" altLang="zh-CN" dirty="0" err="1"/>
              <a:t>run_src_plugins</a:t>
            </a:r>
            <a:r>
              <a:rPr lang="en" altLang="zh-CN" dirty="0"/>
              <a:t>(</a:t>
            </a:r>
            <a:r>
              <a:rPr lang="en" altLang="zh-CN" dirty="0" err="1"/>
              <a:t>src_id</a:t>
            </a:r>
            <a:r>
              <a:rPr lang="en" altLang="zh-CN" dirty="0"/>
              <a:t>, td-&gt;</a:t>
            </a:r>
            <a:r>
              <a:rPr lang="en" altLang="zh-CN" dirty="0" err="1"/>
              <a:t>ori_advlist</a:t>
            </a:r>
            <a:r>
              <a:rPr lang="en" altLang="zh-CN" dirty="0"/>
              <a:t>) != 0 </a:t>
            </a:r>
          </a:p>
          <a:p>
            <a:pPr marL="800100" lvl="1" indent="-342900">
              <a:lnSpc>
                <a:spcPct val="130000"/>
              </a:lnSpc>
              <a:buFontTx/>
              <a:buChar char="-"/>
            </a:pPr>
            <a:r>
              <a:rPr lang="zh-CN" altLang="en-US" sz="2200" dirty="0"/>
              <a:t>读取策略文件的配置</a:t>
            </a:r>
            <a:r>
              <a:rPr lang="en" altLang="zh-CN" sz="2200" dirty="0" err="1"/>
              <a:t>stra_desc</a:t>
            </a:r>
            <a:endParaRPr lang="en" altLang="zh-CN" sz="2200" dirty="0"/>
          </a:p>
          <a:p>
            <a:pPr marL="800100" lvl="1" indent="-342900">
              <a:lnSpc>
                <a:spcPct val="130000"/>
              </a:lnSpc>
              <a:buFontTx/>
              <a:buChar char="-"/>
            </a:pPr>
            <a:r>
              <a:rPr lang="zh-CN" altLang="en-US" sz="2200" dirty="0"/>
              <a:t>得到插件配置</a:t>
            </a:r>
            <a:r>
              <a:rPr lang="en" altLang="zh-CN" sz="2200" dirty="0" err="1"/>
              <a:t>plugin_desc</a:t>
            </a:r>
            <a:endParaRPr lang="en" altLang="zh-CN" sz="2200" dirty="0"/>
          </a:p>
          <a:p>
            <a:pPr marL="800100" lvl="1" indent="-342900">
              <a:lnSpc>
                <a:spcPct val="130000"/>
              </a:lnSpc>
              <a:buFontTx/>
              <a:buChar char="-"/>
            </a:pPr>
            <a:r>
              <a:rPr lang="zh-CN" altLang="en-US" sz="2200" dirty="0"/>
              <a:t>判断插件是否</a:t>
            </a:r>
            <a:r>
              <a:rPr lang="en" altLang="zh-CN" sz="2200" dirty="0"/>
              <a:t>alive</a:t>
            </a:r>
          </a:p>
          <a:p>
            <a:pPr marL="800100" lvl="1" indent="-342900">
              <a:lnSpc>
                <a:spcPct val="130000"/>
              </a:lnSpc>
              <a:buFontTx/>
              <a:buChar char="-"/>
            </a:pPr>
            <a:r>
              <a:rPr lang="zh-CN" altLang="en-US" sz="2200" dirty="0"/>
              <a:t>判断</a:t>
            </a:r>
            <a:r>
              <a:rPr lang="en" altLang="zh-CN" sz="2200" dirty="0" err="1"/>
              <a:t>src_id</a:t>
            </a:r>
            <a:r>
              <a:rPr lang="zh-CN" altLang="en-US" sz="2200" dirty="0"/>
              <a:t>是否命中策略</a:t>
            </a:r>
            <a:endParaRPr lang="en-US" altLang="zh-CN" sz="2200" dirty="0"/>
          </a:p>
          <a:p>
            <a:pPr marL="800100" lvl="1" indent="-342900">
              <a:lnSpc>
                <a:spcPct val="130000"/>
              </a:lnSpc>
              <a:buFontTx/>
              <a:buChar char="-"/>
            </a:pPr>
            <a:r>
              <a:rPr lang="zh-CN" altLang="en-US" sz="2200" dirty="0"/>
              <a:t>得到策略函数</a:t>
            </a:r>
            <a:endParaRPr lang="en-US" altLang="zh-CN" sz="2200" dirty="0"/>
          </a:p>
          <a:p>
            <a:pPr marL="800100" lvl="1" indent="-342900">
              <a:lnSpc>
                <a:spcPct val="130000"/>
              </a:lnSpc>
              <a:buFontTx/>
              <a:buChar char="-"/>
            </a:pPr>
            <a:r>
              <a:rPr lang="zh-CN" altLang="en-US" sz="2200" dirty="0"/>
              <a:t>根据</a:t>
            </a:r>
            <a:r>
              <a:rPr lang="en" altLang="zh-CN" sz="2200" dirty="0" err="1"/>
              <a:t>src_id</a:t>
            </a:r>
            <a:r>
              <a:rPr lang="zh-CN" altLang="en-US" sz="2200" dirty="0"/>
              <a:t>得到策略的配置参数</a:t>
            </a:r>
            <a:endParaRPr lang="en-US" altLang="zh-CN" sz="2200" dirty="0"/>
          </a:p>
          <a:p>
            <a:pPr marL="800100" lvl="1" indent="-342900">
              <a:lnSpc>
                <a:spcPct val="130000"/>
              </a:lnSpc>
              <a:buFontTx/>
              <a:buChar char="-"/>
            </a:pPr>
            <a:r>
              <a:rPr lang="zh-CN" altLang="en-US" sz="2200" dirty="0"/>
              <a:t>执行策略</a:t>
            </a:r>
            <a:r>
              <a:rPr lang="en-US" altLang="zh-CN" sz="2200" dirty="0"/>
              <a:t>:</a:t>
            </a:r>
            <a:r>
              <a:rPr lang="zh-CN" altLang="en-US" sz="2200" dirty="0"/>
              <a:t> </a:t>
            </a:r>
            <a:r>
              <a:rPr lang="en" altLang="zh-CN" sz="2200" dirty="0" err="1"/>
              <a:t>function.func</a:t>
            </a:r>
            <a:r>
              <a:rPr lang="en" altLang="zh-CN" sz="2200" dirty="0"/>
              <a:t>(</a:t>
            </a:r>
            <a:r>
              <a:rPr lang="en" altLang="zh-CN" sz="2200" dirty="0" err="1"/>
              <a:t>src_id</a:t>
            </a:r>
            <a:r>
              <a:rPr lang="en" altLang="zh-CN" sz="2200" dirty="0"/>
              <a:t>, </a:t>
            </a:r>
            <a:r>
              <a:rPr lang="en" altLang="zh-CN" sz="2200" dirty="0" err="1"/>
              <a:t>paramsP</a:t>
            </a:r>
            <a:r>
              <a:rPr lang="en" altLang="zh-CN" sz="2200" dirty="0"/>
              <a:t>, &amp;</a:t>
            </a:r>
            <a:r>
              <a:rPr lang="en" altLang="zh-CN" sz="2200" dirty="0" err="1"/>
              <a:t>adv_list</a:t>
            </a:r>
            <a:r>
              <a:rPr lang="en" altLang="zh-CN" sz="2200" dirty="0"/>
              <a:t>, NULL) </a:t>
            </a:r>
            <a:endParaRPr kumimoji="1" lang="en-US" altLang="zh-CN" dirty="0"/>
          </a:p>
          <a:p>
            <a:pPr marL="342900" indent="-342900">
              <a:buFontTx/>
              <a:buChar char="-"/>
            </a:pPr>
            <a:endParaRPr kumimoji="1" lang="en-US" altLang="zh-CN" dirty="0"/>
          </a:p>
        </p:txBody>
      </p:sp>
    </p:spTree>
    <p:extLst>
      <p:ext uri="{BB962C8B-B14F-4D97-AF65-F5344CB8AC3E}">
        <p14:creationId xmlns:p14="http://schemas.microsoft.com/office/powerpoint/2010/main" val="2910561620"/>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DFD6B-A046-464B-8EF0-9A2A04C27867}"/>
              </a:ext>
            </a:extLst>
          </p:cNvPr>
          <p:cNvSpPr>
            <a:spLocks noGrp="1"/>
          </p:cNvSpPr>
          <p:nvPr>
            <p:ph type="title"/>
          </p:nvPr>
        </p:nvSpPr>
        <p:spPr/>
        <p:txBody>
          <a:bodyPr/>
          <a:lstStyle/>
          <a:p>
            <a:r>
              <a:rPr kumimoji="1" lang="en-US" altLang="zh-CN" dirty="0" err="1"/>
              <a:t>Src</a:t>
            </a:r>
            <a:r>
              <a:rPr kumimoji="1" lang="zh-CN" altLang="en-US" dirty="0"/>
              <a:t>级别策略插件</a:t>
            </a:r>
          </a:p>
        </p:txBody>
      </p:sp>
      <p:graphicFrame>
        <p:nvGraphicFramePr>
          <p:cNvPr id="4" name="表格 3">
            <a:extLst>
              <a:ext uri="{FF2B5EF4-FFF2-40B4-BE49-F238E27FC236}">
                <a16:creationId xmlns:a16="http://schemas.microsoft.com/office/drawing/2014/main" id="{432B07B3-4883-D54C-A96C-DC63390CC81B}"/>
              </a:ext>
            </a:extLst>
          </p:cNvPr>
          <p:cNvGraphicFramePr>
            <a:graphicFrameLocks noGrp="1"/>
          </p:cNvGraphicFramePr>
          <p:nvPr>
            <p:extLst>
              <p:ext uri="{D42A27DB-BD31-4B8C-83A1-F6EECF244321}">
                <p14:modId xmlns:p14="http://schemas.microsoft.com/office/powerpoint/2010/main" val="2525560827"/>
              </p:ext>
            </p:extLst>
          </p:nvPr>
        </p:nvGraphicFramePr>
        <p:xfrm>
          <a:off x="281210" y="1100297"/>
          <a:ext cx="11470105" cy="4645904"/>
        </p:xfrm>
        <a:graphic>
          <a:graphicData uri="http://schemas.openxmlformats.org/drawingml/2006/table">
            <a:tbl>
              <a:tblPr firstRow="1" bandRow="1"/>
              <a:tblGrid>
                <a:gridCol w="3268814">
                  <a:extLst>
                    <a:ext uri="{9D8B030D-6E8A-4147-A177-3AD203B41FA5}">
                      <a16:colId xmlns:a16="http://schemas.microsoft.com/office/drawing/2014/main" val="1291102352"/>
                    </a:ext>
                  </a:extLst>
                </a:gridCol>
                <a:gridCol w="8201291">
                  <a:extLst>
                    <a:ext uri="{9D8B030D-6E8A-4147-A177-3AD203B41FA5}">
                      <a16:colId xmlns:a16="http://schemas.microsoft.com/office/drawing/2014/main" val="3360017815"/>
                    </a:ext>
                  </a:extLst>
                </a:gridCol>
              </a:tblGrid>
              <a:tr h="760023">
                <a:tc>
                  <a:txBody>
                    <a:bodyPr/>
                    <a:lstStyle/>
                    <a:p>
                      <a:pPr algn="ctr"/>
                      <a:r>
                        <a:rPr lang="zh-CN" altLang="en-US" sz="2400" dirty="0"/>
                        <a:t>插件</a:t>
                      </a:r>
                    </a:p>
                  </a:txBody>
                  <a:tcPr marL="121920" marR="121920" marT="60960" marB="60960"/>
                </a:tc>
                <a:tc>
                  <a:txBody>
                    <a:bodyPr/>
                    <a:lstStyle/>
                    <a:p>
                      <a:pPr algn="ctr"/>
                      <a:r>
                        <a:rPr lang="zh-CN" altLang="en-US" sz="2400" dirty="0"/>
                        <a:t>意义</a:t>
                      </a:r>
                    </a:p>
                  </a:txBody>
                  <a:tcPr marL="121920" marR="121920" marT="60960" marB="60960"/>
                </a:tc>
                <a:extLst>
                  <a:ext uri="{0D108BD9-81ED-4DB2-BD59-A6C34878D82A}">
                    <a16:rowId xmlns:a16="http://schemas.microsoft.com/office/drawing/2014/main" val="2570122695"/>
                  </a:ext>
                </a:extLst>
              </a:tr>
              <a:tr h="2048292">
                <a:tc>
                  <a:txBody>
                    <a:bodyPr/>
                    <a:lstStyle/>
                    <a:p>
                      <a:pPr algn="ctr"/>
                      <a:r>
                        <a:rPr lang="en-US" altLang="zh-CN" sz="1900" dirty="0" err="1">
                          <a:latin typeface="微软雅黑" panose="020B0503020204020204" pitchFamily="34" charset="-122"/>
                          <a:ea typeface="微软雅黑" panose="020B0503020204020204" pitchFamily="34" charset="-122"/>
                        </a:rPr>
                        <a:t>interact_with_bcsvr_send_async</a:t>
                      </a:r>
                      <a:endParaRPr lang="en-US" altLang="zh-CN" sz="1900" dirty="0">
                        <a:latin typeface="微软雅黑" panose="020B0503020204020204" pitchFamily="34" charset="-122"/>
                        <a:ea typeface="微软雅黑" panose="020B0503020204020204" pitchFamily="34" charset="-122"/>
                      </a:endParaRPr>
                    </a:p>
                    <a:p>
                      <a:pPr algn="ctr"/>
                      <a:r>
                        <a:rPr lang="en" altLang="zh-CN" sz="1800" b="0" i="0" kern="1200" dirty="0" err="1">
                          <a:solidFill>
                            <a:schemeClr val="tx1"/>
                          </a:solidFill>
                          <a:effectLst/>
                          <a:latin typeface="+mn-lt"/>
                          <a:ea typeface="+mn-ea"/>
                          <a:cs typeface="+mn-cs"/>
                        </a:rPr>
                        <a:t>interact_with_bcsvr_recv_and_parse_async</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zh-CN" altLang="en-US" sz="1900" dirty="0">
                          <a:latin typeface="微软雅黑" panose="020B0503020204020204" pitchFamily="34" charset="-122"/>
                          <a:ea typeface="微软雅黑" panose="020B0503020204020204" pitchFamily="34" charset="-122"/>
                        </a:rPr>
                        <a:t>两个插件负责消费预算控制，</a:t>
                      </a:r>
                      <a:r>
                        <a:rPr lang="en-US" altLang="zh-CN" sz="1900" dirty="0">
                          <a:latin typeface="微软雅黑" panose="020B0503020204020204" pitchFamily="34" charset="-122"/>
                          <a:ea typeface="微软雅黑" panose="020B0503020204020204" pitchFamily="34" charset="-122"/>
                        </a:rPr>
                        <a:t>send</a:t>
                      </a:r>
                      <a:r>
                        <a:rPr lang="zh-CN" altLang="en-US" sz="1900" dirty="0">
                          <a:latin typeface="微软雅黑" panose="020B0503020204020204" pitchFamily="34" charset="-122"/>
                          <a:ea typeface="微软雅黑" panose="020B0503020204020204" pitchFamily="34" charset="-122"/>
                        </a:rPr>
                        <a:t>发送预算请求</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 </a:t>
                      </a:r>
                      <a:r>
                        <a:rPr lang="zh-CN" altLang="en-US" sz="1800" b="0" i="0" kern="1200" dirty="0">
                          <a:solidFill>
                            <a:schemeClr val="tx1"/>
                          </a:solidFill>
                          <a:effectLst/>
                          <a:latin typeface="+mn-lt"/>
                          <a:ea typeface="+mn-ea"/>
                          <a:cs typeface="+mn-cs"/>
                        </a:rPr>
                        <a:t>抽取</a:t>
                      </a:r>
                      <a:r>
                        <a:rPr lang="en" altLang="zh-CN" sz="1800" b="0" i="0" kern="1200" dirty="0" err="1">
                          <a:solidFill>
                            <a:schemeClr val="tx1"/>
                          </a:solidFill>
                          <a:effectLst/>
                          <a:latin typeface="+mn-lt"/>
                          <a:ea typeface="+mn-ea"/>
                          <a:cs typeface="+mn-cs"/>
                        </a:rPr>
                        <a:t>advlist</a:t>
                      </a:r>
                      <a:r>
                        <a:rPr lang="zh-CN" altLang="en-US" sz="1800" b="0" i="0" kern="1200" dirty="0">
                          <a:solidFill>
                            <a:schemeClr val="tx1"/>
                          </a:solidFill>
                          <a:effectLst/>
                          <a:latin typeface="+mn-lt"/>
                          <a:ea typeface="+mn-ea"/>
                          <a:cs typeface="+mn-cs"/>
                        </a:rPr>
                        <a:t>中的</a:t>
                      </a:r>
                      <a:r>
                        <a:rPr lang="en" altLang="zh-CN" sz="1800" b="0" i="0" kern="1200" dirty="0" err="1">
                          <a:solidFill>
                            <a:schemeClr val="tx1"/>
                          </a:solidFill>
                          <a:effectLst/>
                          <a:latin typeface="+mn-lt"/>
                          <a:ea typeface="+mn-ea"/>
                          <a:cs typeface="+mn-cs"/>
                        </a:rPr>
                        <a:t>userid</a:t>
                      </a:r>
                      <a:r>
                        <a:rPr lang="zh-CN" altLang="en-US" sz="1800" b="0" i="0" kern="1200" dirty="0">
                          <a:solidFill>
                            <a:schemeClr val="tx1"/>
                          </a:solidFill>
                          <a:effectLst/>
                          <a:latin typeface="+mn-lt"/>
                          <a:ea typeface="+mn-ea"/>
                          <a:cs typeface="+mn-cs"/>
                        </a:rPr>
                        <a:t>和</a:t>
                      </a:r>
                      <a:r>
                        <a:rPr lang="en" altLang="zh-CN" sz="1800" b="0" i="0" kern="1200" dirty="0" err="1">
                          <a:solidFill>
                            <a:schemeClr val="tx1"/>
                          </a:solidFill>
                          <a:effectLst/>
                          <a:latin typeface="+mn-lt"/>
                          <a:ea typeface="+mn-ea"/>
                          <a:cs typeface="+mn-cs"/>
                        </a:rPr>
                        <a:t>planid</a:t>
                      </a:r>
                      <a:r>
                        <a:rPr lang="zh-CN" altLang="en-US" sz="1800" b="0" i="0" kern="1200" dirty="0">
                          <a:solidFill>
                            <a:schemeClr val="tx1"/>
                          </a:solidFill>
                          <a:effectLst/>
                          <a:latin typeface="+mn-lt"/>
                          <a:ea typeface="+mn-ea"/>
                          <a:cs typeface="+mn-cs"/>
                        </a:rPr>
                        <a:t>为</a:t>
                      </a:r>
                      <a:r>
                        <a:rPr lang="en" altLang="zh-CN" sz="1800" b="0" i="0" kern="1200" dirty="0">
                          <a:solidFill>
                            <a:schemeClr val="tx1"/>
                          </a:solidFill>
                          <a:effectLst/>
                          <a:latin typeface="+mn-lt"/>
                          <a:ea typeface="+mn-ea"/>
                          <a:cs typeface="+mn-cs"/>
                        </a:rPr>
                        <a:t>search key</a:t>
                      </a:r>
                      <a:r>
                        <a:rPr lang="zh-CN" altLang="en-US"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algn="l"/>
                      <a:r>
                        <a:rPr lang="en-US" altLang="zh-CN" sz="1900" dirty="0" err="1">
                          <a:latin typeface="微软雅黑" panose="020B0503020204020204" pitchFamily="34" charset="-122"/>
                          <a:ea typeface="微软雅黑" panose="020B0503020204020204" pitchFamily="34" charset="-122"/>
                        </a:rPr>
                        <a:t>recv_and_parse</a:t>
                      </a:r>
                      <a:r>
                        <a:rPr lang="zh-CN" altLang="en-US" sz="1900" dirty="0">
                          <a:latin typeface="微软雅黑" panose="020B0503020204020204" pitchFamily="34" charset="-122"/>
                          <a:ea typeface="微软雅黑" panose="020B0503020204020204" pitchFamily="34" charset="-122"/>
                        </a:rPr>
                        <a:t>负责</a:t>
                      </a:r>
                      <a:r>
                        <a:rPr lang="zh-CN" altLang="en-US" sz="1800" b="0" i="0" kern="1200" dirty="0">
                          <a:solidFill>
                            <a:schemeClr val="tx1"/>
                          </a:solidFill>
                          <a:effectLst/>
                          <a:latin typeface="+mn-lt"/>
                          <a:ea typeface="+mn-ea"/>
                          <a:cs typeface="+mn-cs"/>
                        </a:rPr>
                        <a:t>接收和解析响应，设置投放速度和</a:t>
                      </a:r>
                      <a:r>
                        <a:rPr lang="en" altLang="zh-CN" sz="1800" b="0" i="0" kern="1200" dirty="0">
                          <a:solidFill>
                            <a:schemeClr val="tx1"/>
                          </a:solidFill>
                          <a:effectLst/>
                          <a:latin typeface="+mn-lt"/>
                          <a:ea typeface="+mn-ea"/>
                          <a:cs typeface="+mn-cs"/>
                        </a:rPr>
                        <a:t>charge ratio</a:t>
                      </a:r>
                      <a:r>
                        <a:rPr lang="zh-CN" altLang="en-US" sz="1800" b="0" i="0" kern="1200" dirty="0">
                          <a:solidFill>
                            <a:schemeClr val="tx1"/>
                          </a:solidFill>
                          <a:effectLst/>
                          <a:latin typeface="+mn-lt"/>
                          <a:ea typeface="+mn-ea"/>
                          <a:cs typeface="+mn-cs"/>
                        </a:rPr>
                        <a:t>等信息，并对</a:t>
                      </a:r>
                      <a:r>
                        <a:rPr lang="en" altLang="zh-CN" sz="1800" b="0" i="0" kern="1200" dirty="0" err="1">
                          <a:solidFill>
                            <a:schemeClr val="tx1"/>
                          </a:solidFill>
                          <a:effectLst/>
                          <a:latin typeface="+mn-lt"/>
                          <a:ea typeface="+mn-ea"/>
                          <a:cs typeface="+mn-cs"/>
                        </a:rPr>
                        <a:t>advlist</a:t>
                      </a:r>
                      <a:r>
                        <a:rPr lang="zh-CN" altLang="en-US" sz="1800" b="0" i="0" kern="1200" dirty="0">
                          <a:solidFill>
                            <a:schemeClr val="tx1"/>
                          </a:solidFill>
                          <a:effectLst/>
                          <a:latin typeface="+mn-lt"/>
                          <a:ea typeface="+mn-ea"/>
                          <a:cs typeface="+mn-cs"/>
                        </a:rPr>
                        <a:t>中的每一个广告进行消费控制过滤</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extLst>
                  <a:ext uri="{0D108BD9-81ED-4DB2-BD59-A6C34878D82A}">
                    <a16:rowId xmlns:a16="http://schemas.microsoft.com/office/drawing/2014/main" val="222752291"/>
                  </a:ext>
                </a:extLst>
              </a:tr>
              <a:tr h="1077566">
                <a:tc>
                  <a:txBody>
                    <a:bodyPr/>
                    <a:lstStyle/>
                    <a:p>
                      <a:pPr algn="ctr"/>
                      <a:r>
                        <a:rPr lang="en-US" altLang="zh-CN" sz="1900" dirty="0">
                          <a:latin typeface="微软雅黑" panose="020B0503020204020204" pitchFamily="34" charset="-122"/>
                          <a:ea typeface="微软雅黑" panose="020B0503020204020204" pitchFamily="34" charset="-122"/>
                        </a:rPr>
                        <a:t>ssp_setting_filter</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err="1">
                          <a:latin typeface="微软雅黑" panose="020B0503020204020204" pitchFamily="34" charset="-122"/>
                          <a:ea typeface="微软雅黑" panose="020B0503020204020204" pitchFamily="34" charset="-122"/>
                        </a:rPr>
                        <a:t>bes</a:t>
                      </a:r>
                      <a:r>
                        <a:rPr lang="zh-CN" altLang="en-US" sz="1900" dirty="0">
                          <a:latin typeface="微软雅黑" panose="020B0503020204020204" pitchFamily="34" charset="-122"/>
                          <a:ea typeface="微软雅黑" panose="020B0503020204020204" pitchFamily="34" charset="-122"/>
                        </a:rPr>
                        <a:t>流量的内容，做一个媒体保护，媒体会定义自己不想出什么样的广告，落地页、行业这些，然后据此做过滤。</a:t>
                      </a:r>
                    </a:p>
                  </a:txBody>
                  <a:tcPr marL="121920" marR="121920" marT="60960" marB="60960" anchor="ctr"/>
                </a:tc>
                <a:extLst>
                  <a:ext uri="{0D108BD9-81ED-4DB2-BD59-A6C34878D82A}">
                    <a16:rowId xmlns:a16="http://schemas.microsoft.com/office/drawing/2014/main" val="3462520876"/>
                  </a:ext>
                </a:extLst>
              </a:tr>
              <a:tr h="760023">
                <a:tc>
                  <a:txBody>
                    <a:bodyPr/>
                    <a:lstStyle/>
                    <a:p>
                      <a:pPr algn="ctr"/>
                      <a:r>
                        <a:rPr lang="en-US" altLang="zh-CN" sz="1900" dirty="0" err="1">
                          <a:latin typeface="微软雅黑" panose="020B0503020204020204" pitchFamily="34" charset="-122"/>
                          <a:ea typeface="微软雅黑" panose="020B0503020204020204" pitchFamily="34" charset="-122"/>
                        </a:rPr>
                        <a:t>sensitive_word_filter</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zh-CN" altLang="en-US" sz="1900" dirty="0">
                          <a:latin typeface="微软雅黑" panose="020B0503020204020204" pitchFamily="34" charset="-122"/>
                          <a:ea typeface="微软雅黑" panose="020B0503020204020204" pitchFamily="34" charset="-122"/>
                        </a:rPr>
                        <a:t>进行敏感词汇广告的过滤</a:t>
                      </a:r>
                    </a:p>
                  </a:txBody>
                  <a:tcPr marL="121920" marR="121920" marT="60960" marB="60960" anchor="ctr"/>
                </a:tc>
                <a:extLst>
                  <a:ext uri="{0D108BD9-81ED-4DB2-BD59-A6C34878D82A}">
                    <a16:rowId xmlns:a16="http://schemas.microsoft.com/office/drawing/2014/main" val="3890342673"/>
                  </a:ext>
                </a:extLst>
              </a:tr>
            </a:tbl>
          </a:graphicData>
        </a:graphic>
      </p:graphicFrame>
    </p:spTree>
    <p:extLst>
      <p:ext uri="{BB962C8B-B14F-4D97-AF65-F5344CB8AC3E}">
        <p14:creationId xmlns:p14="http://schemas.microsoft.com/office/powerpoint/2010/main" val="3191190053"/>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CD9F9-50FF-054C-862A-AE554E4A7EE9}"/>
              </a:ext>
            </a:extLst>
          </p:cNvPr>
          <p:cNvSpPr>
            <a:spLocks noGrp="1"/>
          </p:cNvSpPr>
          <p:nvPr>
            <p:ph type="title"/>
          </p:nvPr>
        </p:nvSpPr>
        <p:spPr/>
        <p:txBody>
          <a:bodyPr/>
          <a:lstStyle/>
          <a:p>
            <a:r>
              <a:rPr kumimoji="1" lang="zh-CN" altLang="en-US" dirty="0"/>
              <a:t>策略插件 </a:t>
            </a:r>
            <a:r>
              <a:rPr kumimoji="1" lang="en-US" altLang="zh-CN" dirty="0"/>
              <a:t>–</a:t>
            </a:r>
            <a:r>
              <a:rPr kumimoji="1" lang="zh-CN" altLang="en-US" dirty="0"/>
              <a:t> </a:t>
            </a:r>
            <a:r>
              <a:rPr kumimoji="1" lang="en-US" altLang="zh-CN" dirty="0" err="1"/>
              <a:t>traverse_product_plugins</a:t>
            </a:r>
            <a:endParaRPr kumimoji="1" lang="zh-CN" altLang="en-US" dirty="0"/>
          </a:p>
        </p:txBody>
      </p:sp>
      <p:sp>
        <p:nvSpPr>
          <p:cNvPr id="3" name="内容占位符 2">
            <a:extLst>
              <a:ext uri="{FF2B5EF4-FFF2-40B4-BE49-F238E27FC236}">
                <a16:creationId xmlns:a16="http://schemas.microsoft.com/office/drawing/2014/main" id="{C3F324D5-21B3-424E-B497-E9524AB92238}"/>
              </a:ext>
            </a:extLst>
          </p:cNvPr>
          <p:cNvSpPr>
            <a:spLocks noGrp="1"/>
          </p:cNvSpPr>
          <p:nvPr>
            <p:ph idx="1"/>
          </p:nvPr>
        </p:nvSpPr>
        <p:spPr>
          <a:xfrm>
            <a:off x="160421" y="1026695"/>
            <a:ext cx="11630526" cy="5406190"/>
          </a:xfrm>
        </p:spPr>
        <p:txBody>
          <a:bodyPr/>
          <a:lstStyle/>
          <a:p>
            <a:pPr>
              <a:lnSpc>
                <a:spcPct val="130000"/>
              </a:lnSpc>
            </a:pPr>
            <a:r>
              <a:rPr kumimoji="1" lang="en-US" altLang="zh-CN" dirty="0" err="1"/>
              <a:t>Traverse_product_plugins</a:t>
            </a:r>
            <a:r>
              <a:rPr kumimoji="1" lang="en-US" altLang="zh-CN" dirty="0"/>
              <a:t>: </a:t>
            </a:r>
            <a:r>
              <a:rPr kumimoji="1" lang="zh-CN" altLang="en-US" dirty="0"/>
              <a:t>执行产品级别的策略</a:t>
            </a:r>
            <a:endParaRPr kumimoji="1" lang="en-US" altLang="zh-CN" dirty="0"/>
          </a:p>
          <a:p>
            <a:pPr marL="342900" indent="-342900">
              <a:lnSpc>
                <a:spcPct val="130000"/>
              </a:lnSpc>
              <a:buFontTx/>
              <a:buChar char="-"/>
            </a:pPr>
            <a:r>
              <a:rPr lang="zh-CN" altLang="en-US" dirty="0"/>
              <a:t>生成策略插件的管理器实例 </a:t>
            </a:r>
            <a:r>
              <a:rPr lang="en" altLang="zh-CN" dirty="0" err="1"/>
              <a:t>StrategyPluginManager</a:t>
            </a:r>
            <a:r>
              <a:rPr lang="en" altLang="zh-CN" dirty="0"/>
              <a:t>* </a:t>
            </a:r>
            <a:r>
              <a:rPr lang="en" altLang="zh-CN" dirty="0" err="1"/>
              <a:t>plugin_manager</a:t>
            </a:r>
            <a:r>
              <a:rPr lang="en" altLang="zh-CN" dirty="0"/>
              <a:t> = </a:t>
            </a:r>
            <a:r>
              <a:rPr lang="en" altLang="zh-CN" dirty="0" err="1"/>
              <a:t>StrategyPluginManager</a:t>
            </a:r>
            <a:r>
              <a:rPr lang="en" altLang="zh-CN" dirty="0"/>
              <a:t>::instance() </a:t>
            </a:r>
          </a:p>
          <a:p>
            <a:pPr marL="342900" indent="-342900">
              <a:lnSpc>
                <a:spcPct val="130000"/>
              </a:lnSpc>
              <a:buFontTx/>
              <a:buChar char="-"/>
            </a:pPr>
            <a:r>
              <a:rPr lang="zh-CN" altLang="en-US" dirty="0"/>
              <a:t>对</a:t>
            </a:r>
            <a:r>
              <a:rPr lang="en" altLang="zh-CN" dirty="0" err="1"/>
              <a:t>productid_vec</a:t>
            </a:r>
            <a:r>
              <a:rPr lang="zh-CN" altLang="en-US" dirty="0"/>
              <a:t>中不同</a:t>
            </a:r>
            <a:r>
              <a:rPr lang="en" altLang="zh-CN" dirty="0" err="1"/>
              <a:t>product_id</a:t>
            </a:r>
            <a:r>
              <a:rPr lang="zh-CN" altLang="en-US" dirty="0"/>
              <a:t>对应的广告队列，分别执行</a:t>
            </a:r>
            <a:r>
              <a:rPr lang="en" altLang="zh-CN" dirty="0" err="1"/>
              <a:t>run_product_plugins</a:t>
            </a:r>
            <a:r>
              <a:rPr lang="en" altLang="zh-CN" dirty="0"/>
              <a:t> </a:t>
            </a:r>
          </a:p>
          <a:p>
            <a:pPr marL="800100" lvl="1" indent="-342900">
              <a:lnSpc>
                <a:spcPct val="130000"/>
              </a:lnSpc>
              <a:buFontTx/>
              <a:buChar char="-"/>
            </a:pPr>
            <a:r>
              <a:rPr lang="zh-CN" altLang="en-US" sz="2200" dirty="0"/>
              <a:t>得到策略配置</a:t>
            </a:r>
            <a:r>
              <a:rPr lang="en" altLang="zh-CN" sz="2200" dirty="0" err="1"/>
              <a:t>stra_desc</a:t>
            </a:r>
            <a:r>
              <a:rPr lang="zh-CN" altLang="en" sz="2200" dirty="0"/>
              <a:t>，</a:t>
            </a:r>
            <a:r>
              <a:rPr lang="zh-CN" altLang="en-US" sz="2200" dirty="0"/>
              <a:t>得到插件配置</a:t>
            </a:r>
            <a:r>
              <a:rPr lang="en" altLang="zh-CN" sz="2200" dirty="0" err="1"/>
              <a:t>plugin_desc</a:t>
            </a:r>
            <a:r>
              <a:rPr lang="en" altLang="zh-CN" sz="2200" dirty="0"/>
              <a:t> </a:t>
            </a:r>
          </a:p>
          <a:p>
            <a:pPr marL="800100" lvl="1" indent="-342900">
              <a:lnSpc>
                <a:spcPct val="130000"/>
              </a:lnSpc>
              <a:buFontTx/>
              <a:buChar char="-"/>
            </a:pPr>
            <a:r>
              <a:rPr lang="zh-CN" altLang="en-US" sz="2200" dirty="0"/>
              <a:t>判断流量是否需要分</a:t>
            </a:r>
            <a:r>
              <a:rPr lang="en" altLang="zh-CN" sz="2200" dirty="0"/>
              <a:t>level</a:t>
            </a:r>
            <a:r>
              <a:rPr lang="zh-CN" altLang="en" sz="2200" dirty="0"/>
              <a:t>，</a:t>
            </a:r>
            <a:r>
              <a:rPr lang="zh-CN" altLang="en-US" sz="2200" dirty="0"/>
              <a:t>以及当前</a:t>
            </a:r>
            <a:r>
              <a:rPr lang="en" altLang="zh-CN" sz="2200" dirty="0"/>
              <a:t>plugin</a:t>
            </a:r>
            <a:r>
              <a:rPr lang="zh-CN" altLang="en-US" sz="2200" dirty="0"/>
              <a:t>是否需要分</a:t>
            </a:r>
            <a:r>
              <a:rPr lang="en" altLang="zh-CN" sz="2200" dirty="0"/>
              <a:t>level </a:t>
            </a:r>
          </a:p>
          <a:p>
            <a:pPr marL="800100" lvl="1" indent="-342900">
              <a:lnSpc>
                <a:spcPct val="130000"/>
              </a:lnSpc>
              <a:buFontTx/>
              <a:buChar char="-"/>
            </a:pPr>
            <a:r>
              <a:rPr lang="zh-CN" altLang="en-US" sz="2200" dirty="0"/>
              <a:t>如果</a:t>
            </a:r>
            <a:r>
              <a:rPr lang="en" altLang="zh-CN" sz="2200" dirty="0"/>
              <a:t>productid</a:t>
            </a:r>
            <a:r>
              <a:rPr lang="zh-CN" altLang="en-US" sz="2200" dirty="0"/>
              <a:t>和</a:t>
            </a:r>
            <a:r>
              <a:rPr lang="en" altLang="zh-CN" sz="2200" dirty="0"/>
              <a:t>level</a:t>
            </a:r>
            <a:r>
              <a:rPr lang="zh-CN" altLang="en-US" sz="2200" dirty="0"/>
              <a:t>在插件的</a:t>
            </a:r>
            <a:r>
              <a:rPr lang="en" altLang="zh-CN" sz="2200" dirty="0" err="1"/>
              <a:t>cond_group</a:t>
            </a:r>
            <a:r>
              <a:rPr lang="zh-CN" altLang="en-US" sz="2200" dirty="0"/>
              <a:t>和</a:t>
            </a:r>
            <a:r>
              <a:rPr lang="en" altLang="zh-CN" sz="2200" dirty="0" err="1"/>
              <a:t>cond_pid</a:t>
            </a:r>
            <a:r>
              <a:rPr lang="zh-CN" altLang="en-US" sz="2200" dirty="0"/>
              <a:t>中，可以执行 </a:t>
            </a:r>
            <a:endParaRPr lang="en-US" altLang="zh-CN" sz="2200" dirty="0"/>
          </a:p>
          <a:p>
            <a:pPr marL="800100" lvl="1" indent="-342900">
              <a:lnSpc>
                <a:spcPct val="130000"/>
              </a:lnSpc>
              <a:buFontTx/>
              <a:buChar char="-"/>
            </a:pPr>
            <a:r>
              <a:rPr lang="zh-CN" altLang="en-US" sz="2200" dirty="0"/>
              <a:t>获取插件函数 </a:t>
            </a:r>
            <a:endParaRPr lang="en-US" altLang="zh-CN" sz="2200" dirty="0"/>
          </a:p>
          <a:p>
            <a:pPr marL="800100" lvl="1" indent="-342900">
              <a:lnSpc>
                <a:spcPct val="130000"/>
              </a:lnSpc>
              <a:buFontTx/>
              <a:buChar char="-"/>
            </a:pPr>
            <a:r>
              <a:rPr lang="zh-CN" altLang="en-US" sz="2200" dirty="0"/>
              <a:t>获取插件的配置参数 </a:t>
            </a:r>
            <a:endParaRPr lang="en-US" altLang="zh-CN" sz="2200" dirty="0"/>
          </a:p>
          <a:p>
            <a:pPr marL="800100" lvl="1" indent="-342900">
              <a:lnSpc>
                <a:spcPct val="130000"/>
              </a:lnSpc>
              <a:buFontTx/>
              <a:buChar char="-"/>
            </a:pPr>
            <a:r>
              <a:rPr lang="zh-CN" altLang="en-US" sz="2200" dirty="0"/>
              <a:t>运行插件</a:t>
            </a:r>
            <a:endParaRPr lang="en" altLang="zh-CN" dirty="0"/>
          </a:p>
          <a:p>
            <a:endParaRPr kumimoji="1" lang="zh-CN" altLang="en-US" dirty="0"/>
          </a:p>
        </p:txBody>
      </p:sp>
    </p:spTree>
    <p:extLst>
      <p:ext uri="{BB962C8B-B14F-4D97-AF65-F5344CB8AC3E}">
        <p14:creationId xmlns:p14="http://schemas.microsoft.com/office/powerpoint/2010/main" val="298597592"/>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2B61A-19BE-5344-9F91-C16B95D75FA2}"/>
              </a:ext>
            </a:extLst>
          </p:cNvPr>
          <p:cNvSpPr>
            <a:spLocks noGrp="1"/>
          </p:cNvSpPr>
          <p:nvPr>
            <p:ph type="title"/>
          </p:nvPr>
        </p:nvSpPr>
        <p:spPr/>
        <p:txBody>
          <a:bodyPr/>
          <a:lstStyle/>
          <a:p>
            <a:r>
              <a:rPr kumimoji="1" lang="zh-CN" altLang="en-US" dirty="0"/>
              <a:t>产品级别策略插件</a:t>
            </a:r>
          </a:p>
        </p:txBody>
      </p:sp>
      <p:graphicFrame>
        <p:nvGraphicFramePr>
          <p:cNvPr id="4" name="表格 3">
            <a:extLst>
              <a:ext uri="{FF2B5EF4-FFF2-40B4-BE49-F238E27FC236}">
                <a16:creationId xmlns:a16="http://schemas.microsoft.com/office/drawing/2014/main" id="{BE4A79D1-D696-6C45-84BA-2830CC5D0896}"/>
              </a:ext>
            </a:extLst>
          </p:cNvPr>
          <p:cNvGraphicFramePr>
            <a:graphicFrameLocks noGrp="1"/>
          </p:cNvGraphicFramePr>
          <p:nvPr>
            <p:extLst>
              <p:ext uri="{D42A27DB-BD31-4B8C-83A1-F6EECF244321}">
                <p14:modId xmlns:p14="http://schemas.microsoft.com/office/powerpoint/2010/main" val="2840457001"/>
              </p:ext>
            </p:extLst>
          </p:nvPr>
        </p:nvGraphicFramePr>
        <p:xfrm>
          <a:off x="602858" y="1271841"/>
          <a:ext cx="10729610" cy="3986907"/>
        </p:xfrm>
        <a:graphic>
          <a:graphicData uri="http://schemas.openxmlformats.org/drawingml/2006/table">
            <a:tbl>
              <a:tblPr firstRow="1" bandRow="1"/>
              <a:tblGrid>
                <a:gridCol w="3266129">
                  <a:extLst>
                    <a:ext uri="{9D8B030D-6E8A-4147-A177-3AD203B41FA5}">
                      <a16:colId xmlns:a16="http://schemas.microsoft.com/office/drawing/2014/main" val="1291102352"/>
                    </a:ext>
                  </a:extLst>
                </a:gridCol>
                <a:gridCol w="7463481">
                  <a:extLst>
                    <a:ext uri="{9D8B030D-6E8A-4147-A177-3AD203B41FA5}">
                      <a16:colId xmlns:a16="http://schemas.microsoft.com/office/drawing/2014/main" val="3360017815"/>
                    </a:ext>
                  </a:extLst>
                </a:gridCol>
              </a:tblGrid>
              <a:tr h="589755">
                <a:tc>
                  <a:txBody>
                    <a:bodyPr/>
                    <a:lstStyle/>
                    <a:p>
                      <a:pPr algn="ctr"/>
                      <a:r>
                        <a:rPr lang="zh-CN" altLang="en-US" sz="2400" dirty="0"/>
                        <a:t>插件</a:t>
                      </a:r>
                    </a:p>
                  </a:txBody>
                  <a:tcPr marL="121920" marR="121920" marT="60960" marB="60960"/>
                </a:tc>
                <a:tc>
                  <a:txBody>
                    <a:bodyPr/>
                    <a:lstStyle/>
                    <a:p>
                      <a:pPr algn="ctr"/>
                      <a:r>
                        <a:rPr lang="zh-CN" altLang="en-US" sz="2400" dirty="0"/>
                        <a:t>意义</a:t>
                      </a:r>
                    </a:p>
                  </a:txBody>
                  <a:tcPr marL="121920" marR="121920" marT="60960" marB="60960"/>
                </a:tc>
                <a:extLst>
                  <a:ext uri="{0D108BD9-81ED-4DB2-BD59-A6C34878D82A}">
                    <a16:rowId xmlns:a16="http://schemas.microsoft.com/office/drawing/2014/main" val="2570122695"/>
                  </a:ext>
                </a:extLst>
              </a:tr>
              <a:tr h="589755">
                <a:tc>
                  <a:txBody>
                    <a:bodyPr/>
                    <a:lstStyle/>
                    <a:p>
                      <a:pPr algn="ctr"/>
                      <a:r>
                        <a:rPr lang="en-US" altLang="zh-CN" sz="1900" dirty="0" err="1">
                          <a:latin typeface="微软雅黑" panose="020B0503020204020204" pitchFamily="34" charset="-122"/>
                          <a:ea typeface="微软雅黑" panose="020B0503020204020204" pitchFamily="34" charset="-122"/>
                        </a:rPr>
                        <a:t>set_ocpc_plus_flag_tag</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zh-CN" altLang="en-US" sz="1900" dirty="0">
                          <a:latin typeface="微软雅黑" panose="020B0503020204020204" pitchFamily="34" charset="-122"/>
                          <a:ea typeface="微软雅黑" panose="020B0503020204020204" pitchFamily="34" charset="-122"/>
                        </a:rPr>
                        <a:t>查找词典，为相应广告打上</a:t>
                      </a:r>
                      <a:r>
                        <a:rPr lang="en-US" altLang="zh-CN" sz="1900" dirty="0" err="1">
                          <a:latin typeface="微软雅黑" panose="020B0503020204020204" pitchFamily="34" charset="-122"/>
                          <a:ea typeface="微软雅黑" panose="020B0503020204020204" pitchFamily="34" charset="-122"/>
                        </a:rPr>
                        <a:t>ocpc_plus</a:t>
                      </a:r>
                      <a:r>
                        <a:rPr lang="zh-CN" altLang="en-US" sz="1900" dirty="0">
                          <a:latin typeface="微软雅黑" panose="020B0503020204020204" pitchFamily="34" charset="-122"/>
                          <a:ea typeface="微软雅黑" panose="020B0503020204020204" pitchFamily="34" charset="-122"/>
                        </a:rPr>
                        <a:t>标志，填充广告属性。</a:t>
                      </a:r>
                    </a:p>
                  </a:txBody>
                  <a:tcPr marL="121920" marR="121920" marT="60960" marB="60960" anchor="ctr"/>
                </a:tc>
                <a:extLst>
                  <a:ext uri="{0D108BD9-81ED-4DB2-BD59-A6C34878D82A}">
                    <a16:rowId xmlns:a16="http://schemas.microsoft.com/office/drawing/2014/main" val="1249043437"/>
                  </a:ext>
                </a:extLst>
              </a:tr>
              <a:tr h="589755">
                <a:tc>
                  <a:txBody>
                    <a:bodyPr/>
                    <a:lstStyle/>
                    <a:p>
                      <a:pPr algn="ctr"/>
                      <a:r>
                        <a:rPr lang="en-US" altLang="zh-CN" sz="1900" dirty="0" err="1">
                          <a:latin typeface="微软雅黑" panose="020B0503020204020204" pitchFamily="34" charset="-122"/>
                          <a:ea typeface="微软雅黑" panose="020B0503020204020204" pitchFamily="34" charset="-122"/>
                        </a:rPr>
                        <a:t>freq_control_new</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zh-CN" altLang="en-US" sz="1900" dirty="0">
                          <a:latin typeface="微软雅黑" panose="020B0503020204020204" pitchFamily="34" charset="-122"/>
                          <a:ea typeface="微软雅黑" panose="020B0503020204020204" pitchFamily="34" charset="-122"/>
                        </a:rPr>
                        <a:t>根据</a:t>
                      </a:r>
                      <a:r>
                        <a:rPr lang="en-US" altLang="zh-CN" sz="1900" dirty="0" err="1">
                          <a:latin typeface="微软雅黑" panose="020B0503020204020204" pitchFamily="34" charset="-122"/>
                          <a:ea typeface="微软雅黑" panose="020B0503020204020204" pitchFamily="34" charset="-122"/>
                        </a:rPr>
                        <a:t>afd</a:t>
                      </a:r>
                      <a:r>
                        <a:rPr lang="zh-CN" altLang="en-US" sz="1900" dirty="0">
                          <a:latin typeface="微软雅黑" panose="020B0503020204020204" pitchFamily="34" charset="-122"/>
                          <a:ea typeface="微软雅黑" panose="020B0503020204020204" pitchFamily="34" charset="-122"/>
                        </a:rPr>
                        <a:t>信息及</a:t>
                      </a:r>
                      <a:r>
                        <a:rPr lang="en-US" altLang="zh-CN" sz="1900" dirty="0" err="1">
                          <a:latin typeface="微软雅黑" panose="020B0503020204020204" pitchFamily="34" charset="-122"/>
                          <a:ea typeface="微软雅黑" panose="020B0503020204020204" pitchFamily="34" charset="-122"/>
                        </a:rPr>
                        <a:t>upin</a:t>
                      </a:r>
                      <a:r>
                        <a:rPr lang="zh-CN" altLang="en-US" sz="1900" dirty="0">
                          <a:latin typeface="微软雅黑" panose="020B0503020204020204" pitchFamily="34" charset="-122"/>
                          <a:ea typeface="微软雅黑" panose="020B0503020204020204" pitchFamily="34" charset="-122"/>
                        </a:rPr>
                        <a:t>信息进行各级别频控。命中频控词表则过滤。</a:t>
                      </a:r>
                    </a:p>
                  </a:txBody>
                  <a:tcPr marL="121920" marR="121920" marT="60960" marB="60960" anchor="ctr"/>
                </a:tc>
                <a:extLst>
                  <a:ext uri="{0D108BD9-81ED-4DB2-BD59-A6C34878D82A}">
                    <a16:rowId xmlns:a16="http://schemas.microsoft.com/office/drawing/2014/main" val="222752291"/>
                  </a:ext>
                </a:extLst>
              </a:tr>
              <a:tr h="2217642">
                <a:tc>
                  <a:txBody>
                    <a:bodyPr/>
                    <a:lstStyle/>
                    <a:p>
                      <a:pPr algn="ctr"/>
                      <a:r>
                        <a:rPr lang="en-US" altLang="zh-CN" sz="1900" dirty="0" err="1">
                          <a:latin typeface="微软雅黑" panose="020B0503020204020204" pitchFamily="34" charset="-122"/>
                          <a:ea typeface="微软雅黑" panose="020B0503020204020204" pitchFamily="34" charset="-122"/>
                        </a:rPr>
                        <a:t>ocpc_plus_filter</a:t>
                      </a:r>
                      <a:r>
                        <a:rPr lang="en-US" altLang="zh-CN" sz="1900" dirty="0">
                          <a:latin typeface="微软雅黑" panose="020B0503020204020204" pitchFamily="34" charset="-122"/>
                          <a:ea typeface="微软雅黑" panose="020B0503020204020204" pitchFamily="34" charset="-122"/>
                        </a:rPr>
                        <a:t>	</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a:latin typeface="微软雅黑" panose="020B0503020204020204" pitchFamily="34" charset="-122"/>
                          <a:ea typeface="微软雅黑" panose="020B0503020204020204" pitchFamily="34" charset="-122"/>
                        </a:rPr>
                        <a:t>1</a:t>
                      </a:r>
                      <a:r>
                        <a:rPr lang="zh-CN" altLang="en-US" sz="1900" dirty="0">
                          <a:latin typeface="微软雅黑" panose="020B0503020204020204" pitchFamily="34" charset="-122"/>
                          <a:ea typeface="微软雅黑" panose="020B0503020204020204" pitchFamily="34" charset="-122"/>
                        </a:rPr>
                        <a:t>、过滤未命中白名单的</a:t>
                      </a:r>
                      <a:r>
                        <a:rPr lang="en-US" altLang="zh-CN" sz="1900" dirty="0">
                          <a:latin typeface="微软雅黑" panose="020B0503020204020204" pitchFamily="34" charset="-122"/>
                          <a:ea typeface="微软雅黑" panose="020B0503020204020204" pitchFamily="34" charset="-122"/>
                        </a:rPr>
                        <a:t>MATCH_TYPE_OCPC_ANN</a:t>
                      </a:r>
                      <a:r>
                        <a:rPr lang="zh-CN" altLang="en-US" sz="1900" dirty="0">
                          <a:latin typeface="微软雅黑" panose="020B0503020204020204" pitchFamily="34" charset="-122"/>
                          <a:ea typeface="微软雅黑" panose="020B0503020204020204" pitchFamily="34" charset="-122"/>
                        </a:rPr>
                        <a:t>触发广告</a:t>
                      </a:r>
                    </a:p>
                    <a:p>
                      <a:pPr algn="l"/>
                      <a:endParaRPr lang="zh-CN" altLang="en-US" sz="1900" dirty="0">
                        <a:latin typeface="微软雅黑" panose="020B0503020204020204" pitchFamily="34" charset="-122"/>
                        <a:ea typeface="微软雅黑" panose="020B0503020204020204" pitchFamily="34" charset="-122"/>
                      </a:endParaRPr>
                    </a:p>
                    <a:p>
                      <a:pPr algn="l"/>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、根据用户前文检索</a:t>
                      </a:r>
                      <a:r>
                        <a:rPr lang="en-US" altLang="zh-CN" sz="1900" dirty="0">
                          <a:latin typeface="微软雅黑" panose="020B0503020204020204" pitchFamily="34" charset="-122"/>
                          <a:ea typeface="微软雅黑" panose="020B0503020204020204" pitchFamily="34" charset="-122"/>
                        </a:rPr>
                        <a:t>query</a:t>
                      </a:r>
                      <a:r>
                        <a:rPr lang="zh-CN" altLang="en-US" sz="1900" dirty="0">
                          <a:latin typeface="微软雅黑" panose="020B0503020204020204" pitchFamily="34" charset="-122"/>
                          <a:ea typeface="微软雅黑" panose="020B0503020204020204" pitchFamily="34" charset="-122"/>
                        </a:rPr>
                        <a:t>（</a:t>
                      </a:r>
                      <a:r>
                        <a:rPr lang="en-US" altLang="zh-CN" sz="1900" dirty="0" err="1">
                          <a:latin typeface="微软雅黑" panose="020B0503020204020204" pitchFamily="34" charset="-122"/>
                          <a:ea typeface="微软雅黑" panose="020B0503020204020204" pitchFamily="34" charset="-122"/>
                        </a:rPr>
                        <a:t>upin</a:t>
                      </a:r>
                      <a:r>
                        <a:rPr lang="zh-CN" altLang="en-US" sz="1900" dirty="0">
                          <a:latin typeface="微软雅黑" panose="020B0503020204020204" pitchFamily="34" charset="-122"/>
                          <a:ea typeface="微软雅黑" panose="020B0503020204020204" pitchFamily="34" charset="-122"/>
                        </a:rPr>
                        <a:t>）获取</a:t>
                      </a:r>
                      <a:r>
                        <a:rPr lang="en-US" altLang="zh-CN" sz="1900" dirty="0" err="1">
                          <a:latin typeface="微软雅黑" panose="020B0503020204020204" pitchFamily="34" charset="-122"/>
                          <a:ea typeface="微软雅黑" panose="020B0503020204020204" pitchFamily="34" charset="-122"/>
                        </a:rPr>
                        <a:t>user_vec</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访问</a:t>
                      </a:r>
                      <a:r>
                        <a:rPr lang="en-US" altLang="zh-CN" sz="1900" dirty="0" err="1">
                          <a:latin typeface="微软雅黑" panose="020B0503020204020204" pitchFamily="34" charset="-122"/>
                          <a:ea typeface="微软雅黑" panose="020B0503020204020204" pitchFamily="34" charset="-122"/>
                        </a:rPr>
                        <a:t>xbox</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 根据</a:t>
                      </a:r>
                      <a:r>
                        <a:rPr lang="en-US" altLang="zh-CN" sz="1900" dirty="0">
                          <a:latin typeface="微软雅黑" panose="020B0503020204020204" pitchFamily="34" charset="-122"/>
                          <a:ea typeface="微软雅黑" panose="020B0503020204020204" pitchFamily="34" charset="-122"/>
                        </a:rPr>
                        <a:t>OCPC_ANN</a:t>
                      </a:r>
                      <a:r>
                        <a:rPr lang="zh-CN" altLang="en-US" sz="1900" dirty="0">
                          <a:latin typeface="微软雅黑" panose="020B0503020204020204" pitchFamily="34" charset="-122"/>
                          <a:ea typeface="微软雅黑" panose="020B0503020204020204" pitchFamily="34" charset="-122"/>
                        </a:rPr>
                        <a:t>触发广告的</a:t>
                      </a:r>
                      <a:r>
                        <a:rPr lang="en-US" altLang="zh-CN" sz="1900" dirty="0" err="1">
                          <a:latin typeface="微软雅黑" panose="020B0503020204020204" pitchFamily="34" charset="-122"/>
                          <a:ea typeface="微软雅黑" panose="020B0503020204020204" pitchFamily="34" charset="-122"/>
                        </a:rPr>
                        <a:t>idea_id</a:t>
                      </a:r>
                      <a:r>
                        <a:rPr lang="zh-CN" altLang="en-US" sz="1900" dirty="0">
                          <a:latin typeface="微软雅黑" panose="020B0503020204020204" pitchFamily="34" charset="-122"/>
                          <a:ea typeface="微软雅黑" panose="020B0503020204020204" pitchFamily="34" charset="-122"/>
                        </a:rPr>
                        <a:t>获取对应的</a:t>
                      </a:r>
                      <a:r>
                        <a:rPr lang="en-US" altLang="zh-CN" sz="1900" dirty="0" err="1">
                          <a:latin typeface="微软雅黑" panose="020B0503020204020204" pitchFamily="34" charset="-122"/>
                          <a:ea typeface="微软雅黑" panose="020B0503020204020204" pitchFamily="34" charset="-122"/>
                        </a:rPr>
                        <a:t>ad_vec</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访问</a:t>
                      </a:r>
                      <a:r>
                        <a:rPr lang="en-US" altLang="zh-CN" sz="1900" dirty="0" err="1">
                          <a:latin typeface="微软雅黑" panose="020B0503020204020204" pitchFamily="34" charset="-122"/>
                          <a:ea typeface="微软雅黑" panose="020B0503020204020204" pitchFamily="34" charset="-122"/>
                        </a:rPr>
                        <a:t>xbox</a:t>
                      </a:r>
                      <a:r>
                        <a:rPr lang="en-US" altLang="zh-CN" sz="1900" dirty="0">
                          <a:latin typeface="微软雅黑" panose="020B0503020204020204" pitchFamily="34" charset="-122"/>
                          <a:ea typeface="微软雅黑" panose="020B0503020204020204" pitchFamily="34" charset="-122"/>
                        </a:rPr>
                        <a:t>)</a:t>
                      </a:r>
                    </a:p>
                    <a:p>
                      <a:pPr algn="l"/>
                      <a:endParaRPr lang="en-US" altLang="zh-CN" sz="1900" dirty="0">
                        <a:latin typeface="微软雅黑" panose="020B0503020204020204" pitchFamily="34" charset="-122"/>
                        <a:ea typeface="微软雅黑" panose="020B0503020204020204" pitchFamily="34" charset="-122"/>
                      </a:endParaRPr>
                    </a:p>
                    <a:p>
                      <a:pPr algn="l"/>
                      <a:r>
                        <a:rPr lang="en-US" altLang="zh-CN" sz="1900" dirty="0">
                          <a:latin typeface="微软雅黑" panose="020B0503020204020204" pitchFamily="34" charset="-122"/>
                          <a:ea typeface="微软雅黑" panose="020B0503020204020204" pitchFamily="34" charset="-122"/>
                        </a:rPr>
                        <a:t>3</a:t>
                      </a:r>
                      <a:r>
                        <a:rPr lang="zh-CN" altLang="en-US" sz="1900" dirty="0">
                          <a:latin typeface="微软雅黑" panose="020B0503020204020204" pitchFamily="34" charset="-122"/>
                          <a:ea typeface="微软雅黑" panose="020B0503020204020204" pitchFamily="34" charset="-122"/>
                        </a:rPr>
                        <a:t>、计算</a:t>
                      </a:r>
                      <a:r>
                        <a:rPr lang="en-US" altLang="zh-CN" sz="1900" dirty="0" err="1">
                          <a:latin typeface="微软雅黑" panose="020B0503020204020204" pitchFamily="34" charset="-122"/>
                          <a:ea typeface="微软雅黑" panose="020B0503020204020204" pitchFamily="34" charset="-122"/>
                        </a:rPr>
                        <a:t>user_vec</a:t>
                      </a:r>
                      <a:r>
                        <a:rPr lang="zh-CN" altLang="en-US" sz="1900" dirty="0">
                          <a:latin typeface="微软雅黑" panose="020B0503020204020204" pitchFamily="34" charset="-122"/>
                          <a:ea typeface="微软雅黑" panose="020B0503020204020204" pitchFamily="34" charset="-122"/>
                        </a:rPr>
                        <a:t>与</a:t>
                      </a:r>
                      <a:r>
                        <a:rPr lang="en-US" altLang="zh-CN" sz="1900" dirty="0" err="1">
                          <a:latin typeface="微软雅黑" panose="020B0503020204020204" pitchFamily="34" charset="-122"/>
                          <a:ea typeface="微软雅黑" panose="020B0503020204020204" pitchFamily="34" charset="-122"/>
                        </a:rPr>
                        <a:t>ad_vec</a:t>
                      </a:r>
                      <a:r>
                        <a:rPr lang="zh-CN" altLang="en-US" sz="1900" dirty="0">
                          <a:latin typeface="微软雅黑" panose="020B0503020204020204" pitchFamily="34" charset="-122"/>
                          <a:ea typeface="微软雅黑" panose="020B0503020204020204" pitchFamily="34" charset="-122"/>
                        </a:rPr>
                        <a:t>相似度，基于相似度阈值过滤</a:t>
                      </a:r>
                    </a:p>
                  </a:txBody>
                  <a:tcPr marL="121920" marR="121920" marT="60960" marB="60960" anchor="ctr"/>
                </a:tc>
                <a:extLst>
                  <a:ext uri="{0D108BD9-81ED-4DB2-BD59-A6C34878D82A}">
                    <a16:rowId xmlns:a16="http://schemas.microsoft.com/office/drawing/2014/main" val="3462520876"/>
                  </a:ext>
                </a:extLst>
              </a:tr>
            </a:tbl>
          </a:graphicData>
        </a:graphic>
      </p:graphicFrame>
    </p:spTree>
    <p:extLst>
      <p:ext uri="{BB962C8B-B14F-4D97-AF65-F5344CB8AC3E}">
        <p14:creationId xmlns:p14="http://schemas.microsoft.com/office/powerpoint/2010/main" val="874229725"/>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8000D-02EC-8843-AE3A-8A9E72AB40C6}"/>
              </a:ext>
            </a:extLst>
          </p:cNvPr>
          <p:cNvSpPr>
            <a:spLocks noGrp="1"/>
          </p:cNvSpPr>
          <p:nvPr>
            <p:ph type="title"/>
          </p:nvPr>
        </p:nvSpPr>
        <p:spPr/>
        <p:txBody>
          <a:bodyPr/>
          <a:lstStyle/>
          <a:p>
            <a:r>
              <a:rPr kumimoji="1" lang="zh-CN" altLang="en-US" dirty="0"/>
              <a:t>产品级别策略插件</a:t>
            </a:r>
          </a:p>
        </p:txBody>
      </p:sp>
      <p:graphicFrame>
        <p:nvGraphicFramePr>
          <p:cNvPr id="4" name="表格 3">
            <a:extLst>
              <a:ext uri="{FF2B5EF4-FFF2-40B4-BE49-F238E27FC236}">
                <a16:creationId xmlns:a16="http://schemas.microsoft.com/office/drawing/2014/main" id="{83841F91-EE44-AC40-BDC8-17C32459D43B}"/>
              </a:ext>
            </a:extLst>
          </p:cNvPr>
          <p:cNvGraphicFramePr>
            <a:graphicFrameLocks noGrp="1"/>
          </p:cNvGraphicFramePr>
          <p:nvPr>
            <p:extLst>
              <p:ext uri="{D42A27DB-BD31-4B8C-83A1-F6EECF244321}">
                <p14:modId xmlns:p14="http://schemas.microsoft.com/office/powerpoint/2010/main" val="3542032867"/>
              </p:ext>
            </p:extLst>
          </p:nvPr>
        </p:nvGraphicFramePr>
        <p:xfrm>
          <a:off x="731195" y="1177713"/>
          <a:ext cx="10729610" cy="4436533"/>
        </p:xfrm>
        <a:graphic>
          <a:graphicData uri="http://schemas.openxmlformats.org/drawingml/2006/table">
            <a:tbl>
              <a:tblPr firstRow="1" bandRow="1"/>
              <a:tblGrid>
                <a:gridCol w="3266129">
                  <a:extLst>
                    <a:ext uri="{9D8B030D-6E8A-4147-A177-3AD203B41FA5}">
                      <a16:colId xmlns:a16="http://schemas.microsoft.com/office/drawing/2014/main" val="1291102352"/>
                    </a:ext>
                  </a:extLst>
                </a:gridCol>
                <a:gridCol w="7463481">
                  <a:extLst>
                    <a:ext uri="{9D8B030D-6E8A-4147-A177-3AD203B41FA5}">
                      <a16:colId xmlns:a16="http://schemas.microsoft.com/office/drawing/2014/main" val="3360017815"/>
                    </a:ext>
                  </a:extLst>
                </a:gridCol>
              </a:tblGrid>
              <a:tr h="494453">
                <a:tc>
                  <a:txBody>
                    <a:bodyPr/>
                    <a:lstStyle/>
                    <a:p>
                      <a:pPr algn="ctr"/>
                      <a:r>
                        <a:rPr lang="zh-CN" altLang="en-US" sz="2400" dirty="0"/>
                        <a:t>插件</a:t>
                      </a:r>
                    </a:p>
                  </a:txBody>
                  <a:tcPr marL="121920" marR="121920" marT="60960" marB="60960" anchor="ctr"/>
                </a:tc>
                <a:tc>
                  <a:txBody>
                    <a:bodyPr/>
                    <a:lstStyle/>
                    <a:p>
                      <a:pPr algn="ctr"/>
                      <a:r>
                        <a:rPr lang="zh-CN" altLang="en-US" sz="2400" dirty="0"/>
                        <a:t>意义</a:t>
                      </a:r>
                    </a:p>
                  </a:txBody>
                  <a:tcPr marL="121920" marR="121920" marT="60960" marB="60960" anchor="ctr"/>
                </a:tc>
                <a:extLst>
                  <a:ext uri="{0D108BD9-81ED-4DB2-BD59-A6C34878D82A}">
                    <a16:rowId xmlns:a16="http://schemas.microsoft.com/office/drawing/2014/main" val="2570122695"/>
                  </a:ext>
                </a:extLst>
              </a:tr>
              <a:tr h="1828800">
                <a:tc>
                  <a:txBody>
                    <a:bodyPr/>
                    <a:lstStyle/>
                    <a:p>
                      <a:pPr algn="ctr"/>
                      <a:r>
                        <a:rPr lang="en-US" altLang="zh-CN" sz="1900" dirty="0" err="1">
                          <a:latin typeface="微软雅黑" panose="020B0503020204020204" pitchFamily="34" charset="-122"/>
                          <a:ea typeface="微软雅黑" panose="020B0503020204020204" pitchFamily="34" charset="-122"/>
                        </a:rPr>
                        <a:t>feedbs_adv_same_user_idea_limit</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a:latin typeface="微软雅黑" panose="020B0503020204020204" pitchFamily="34" charset="-122"/>
                          <a:ea typeface="微软雅黑" panose="020B0503020204020204" pitchFamily="34" charset="-122"/>
                        </a:rPr>
                        <a:t>1</a:t>
                      </a:r>
                      <a:r>
                        <a:rPr lang="zh-CN" altLang="en-US" sz="1900" dirty="0">
                          <a:latin typeface="微软雅黑" panose="020B0503020204020204" pitchFamily="34" charset="-122"/>
                          <a:ea typeface="微软雅黑" panose="020B0503020204020204" pitchFamily="34" charset="-122"/>
                        </a:rPr>
                        <a:t>、先排序：</a:t>
                      </a:r>
                      <a:r>
                        <a:rPr lang="en-US" altLang="zh-CN" sz="1900" dirty="0" err="1">
                          <a:latin typeface="微软雅黑" panose="020B0503020204020204" pitchFamily="34" charset="-122"/>
                          <a:ea typeface="微软雅黑" panose="020B0503020204020204" pitchFamily="34" charset="-122"/>
                        </a:rPr>
                        <a:t>matchtype_priority</a:t>
                      </a:r>
                      <a:r>
                        <a:rPr lang="zh-CN" altLang="en-US" sz="1900" dirty="0">
                          <a:latin typeface="微软雅黑" panose="020B0503020204020204" pitchFamily="34" charset="-122"/>
                          <a:ea typeface="微软雅黑" panose="020B0503020204020204" pitchFamily="34" charset="-122"/>
                        </a:rPr>
                        <a:t>升序 </a:t>
                      </a:r>
                      <a:r>
                        <a:rPr lang="en-US" altLang="zh-CN" sz="1900" dirty="0">
                          <a:latin typeface="微软雅黑" panose="020B0503020204020204" pitchFamily="34" charset="-122"/>
                          <a:ea typeface="微软雅黑" panose="020B0503020204020204" pitchFamily="34" charset="-122"/>
                        </a:rPr>
                        <a:t>-&gt; </a:t>
                      </a:r>
                      <a:r>
                        <a:rPr lang="en-US" altLang="zh-CN" sz="1900" dirty="0" err="1">
                          <a:latin typeface="微软雅黑" panose="020B0503020204020204" pitchFamily="34" charset="-122"/>
                          <a:ea typeface="微软雅黑" panose="020B0503020204020204" pitchFamily="34" charset="-122"/>
                        </a:rPr>
                        <a:t>bs_cpm</a:t>
                      </a:r>
                      <a:r>
                        <a:rPr lang="zh-CN" altLang="en-US" sz="1900" dirty="0">
                          <a:latin typeface="微软雅黑" panose="020B0503020204020204" pitchFamily="34" charset="-122"/>
                          <a:ea typeface="微软雅黑" panose="020B0503020204020204" pitchFamily="34" charset="-122"/>
                        </a:rPr>
                        <a:t>降序 </a:t>
                      </a:r>
                      <a:r>
                        <a:rPr lang="en-US" altLang="zh-CN" sz="1900" dirty="0">
                          <a:latin typeface="微软雅黑" panose="020B0503020204020204" pitchFamily="34" charset="-122"/>
                          <a:ea typeface="微软雅黑" panose="020B0503020204020204" pitchFamily="34" charset="-122"/>
                        </a:rPr>
                        <a:t>-&gt; </a:t>
                      </a:r>
                      <a:r>
                        <a:rPr lang="en-US" altLang="zh-CN" sz="1900" dirty="0" err="1">
                          <a:latin typeface="微软雅黑" panose="020B0503020204020204" pitchFamily="34" charset="-122"/>
                          <a:ea typeface="微软雅黑" panose="020B0503020204020204" pitchFamily="34" charset="-122"/>
                        </a:rPr>
                        <a:t>ideaid</a:t>
                      </a: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升序</a:t>
                      </a:r>
                    </a:p>
                    <a:p>
                      <a:pPr algn="l"/>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、分</a:t>
                      </a:r>
                      <a:r>
                        <a:rPr lang="en-US" altLang="zh-CN" sz="1900" dirty="0" err="1">
                          <a:latin typeface="微软雅黑" panose="020B0503020204020204" pitchFamily="34" charset="-122"/>
                          <a:ea typeface="微软雅黑" panose="020B0503020204020204" pitchFamily="34" charset="-122"/>
                        </a:rPr>
                        <a:t>match_type</a:t>
                      </a:r>
                      <a:r>
                        <a:rPr lang="zh-CN" altLang="en-US" sz="1900" dirty="0">
                          <a:latin typeface="微软雅黑" panose="020B0503020204020204" pitchFamily="34" charset="-122"/>
                          <a:ea typeface="微软雅黑" panose="020B0503020204020204" pitchFamily="34" charset="-122"/>
                        </a:rPr>
                        <a:t>限制同一用户下的创意数</a:t>
                      </a:r>
                    </a:p>
                    <a:p>
                      <a:pPr algn="l"/>
                      <a:r>
                        <a:rPr lang="en-US" altLang="zh-CN" sz="1900" dirty="0">
                          <a:latin typeface="微软雅黑" panose="020B0503020204020204" pitchFamily="34" charset="-122"/>
                          <a:ea typeface="微软雅黑" panose="020B0503020204020204" pitchFamily="34" charset="-122"/>
                        </a:rPr>
                        <a:t>3</a:t>
                      </a:r>
                      <a:r>
                        <a:rPr lang="zh-CN" altLang="en-US" sz="1900" dirty="0">
                          <a:latin typeface="微软雅黑" panose="020B0503020204020204" pitchFamily="34" charset="-122"/>
                          <a:ea typeface="微软雅黑" panose="020B0503020204020204" pitchFamily="34" charset="-122"/>
                        </a:rPr>
                        <a:t>、限制同一用户下的创意总数</a:t>
                      </a:r>
                    </a:p>
                  </a:txBody>
                  <a:tcPr marL="121920" marR="121920" marT="60960" marB="60960" anchor="ctr"/>
                </a:tc>
                <a:extLst>
                  <a:ext uri="{0D108BD9-81ED-4DB2-BD59-A6C34878D82A}">
                    <a16:rowId xmlns:a16="http://schemas.microsoft.com/office/drawing/2014/main" val="1249043437"/>
                  </a:ext>
                </a:extLst>
              </a:tr>
              <a:tr h="2113280">
                <a:tc>
                  <a:txBody>
                    <a:bodyPr/>
                    <a:lstStyle/>
                    <a:p>
                      <a:pPr algn="ctr"/>
                      <a:r>
                        <a:rPr lang="en-US" altLang="zh-CN" sz="1900" dirty="0">
                          <a:latin typeface="微软雅黑" panose="020B0503020204020204" pitchFamily="34" charset="-122"/>
                          <a:ea typeface="微软雅黑" panose="020B0503020204020204" pitchFamily="34" charset="-122"/>
                        </a:rPr>
                        <a:t>feedbs_adv_matchtype_sort_and_truncate</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a:latin typeface="微软雅黑" panose="020B0503020204020204" pitchFamily="34" charset="-122"/>
                          <a:ea typeface="微软雅黑" panose="020B0503020204020204" pitchFamily="34" charset="-122"/>
                        </a:rPr>
                        <a:t>1</a:t>
                      </a:r>
                      <a:r>
                        <a:rPr lang="zh-CN" altLang="en-US" sz="1900" dirty="0">
                          <a:latin typeface="微软雅黑" panose="020B0503020204020204" pitchFamily="34" charset="-122"/>
                          <a:ea typeface="微软雅黑" panose="020B0503020204020204" pitchFamily="34" charset="-122"/>
                        </a:rPr>
                        <a:t>、先排序：</a:t>
                      </a:r>
                      <a:r>
                        <a:rPr lang="en-US" altLang="zh-CN" sz="1900" dirty="0" err="1">
                          <a:latin typeface="微软雅黑" panose="020B0503020204020204" pitchFamily="34" charset="-122"/>
                          <a:ea typeface="微软雅黑" panose="020B0503020204020204" pitchFamily="34" charset="-122"/>
                        </a:rPr>
                        <a:t>matchtype_priority</a:t>
                      </a:r>
                      <a:r>
                        <a:rPr lang="zh-CN" altLang="en-US" sz="1900" dirty="0">
                          <a:latin typeface="微软雅黑" panose="020B0503020204020204" pitchFamily="34" charset="-122"/>
                          <a:ea typeface="微软雅黑" panose="020B0503020204020204" pitchFamily="34" charset="-122"/>
                        </a:rPr>
                        <a:t>升序 </a:t>
                      </a:r>
                      <a:r>
                        <a:rPr lang="en-US" altLang="zh-CN" sz="1900" dirty="0">
                          <a:latin typeface="微软雅黑" panose="020B0503020204020204" pitchFamily="34" charset="-122"/>
                          <a:ea typeface="微软雅黑" panose="020B0503020204020204" pitchFamily="34" charset="-122"/>
                        </a:rPr>
                        <a:t>-&gt; </a:t>
                      </a:r>
                      <a:r>
                        <a:rPr lang="en-US" altLang="zh-CN" sz="1900" dirty="0" err="1">
                          <a:latin typeface="微软雅黑" panose="020B0503020204020204" pitchFamily="34" charset="-122"/>
                          <a:ea typeface="微软雅黑" panose="020B0503020204020204" pitchFamily="34" charset="-122"/>
                        </a:rPr>
                        <a:t>bs_cpm</a:t>
                      </a:r>
                      <a:r>
                        <a:rPr lang="zh-CN" altLang="en-US" sz="1900" dirty="0">
                          <a:latin typeface="微软雅黑" panose="020B0503020204020204" pitchFamily="34" charset="-122"/>
                          <a:ea typeface="微软雅黑" panose="020B0503020204020204" pitchFamily="34" charset="-122"/>
                        </a:rPr>
                        <a:t>降序 </a:t>
                      </a:r>
                      <a:r>
                        <a:rPr lang="en-US" altLang="zh-CN" sz="1900" dirty="0">
                          <a:latin typeface="微软雅黑" panose="020B0503020204020204" pitchFamily="34" charset="-122"/>
                          <a:ea typeface="微软雅黑" panose="020B0503020204020204" pitchFamily="34" charset="-122"/>
                        </a:rPr>
                        <a:t>-&gt; </a:t>
                      </a:r>
                      <a:r>
                        <a:rPr lang="en-US" altLang="zh-CN" sz="1900" dirty="0" err="1">
                          <a:latin typeface="微软雅黑" panose="020B0503020204020204" pitchFamily="34" charset="-122"/>
                          <a:ea typeface="微软雅黑" panose="020B0503020204020204" pitchFamily="34" charset="-122"/>
                        </a:rPr>
                        <a:t>ideaid</a:t>
                      </a: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升序</a:t>
                      </a:r>
                    </a:p>
                    <a:p>
                      <a:pPr algn="l"/>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、筛选出来自兴趣触发或通投的</a:t>
                      </a:r>
                      <a:r>
                        <a:rPr lang="en-US" altLang="zh-CN" sz="1900" dirty="0" err="1">
                          <a:latin typeface="微软雅黑" panose="020B0503020204020204" pitchFamily="34" charset="-122"/>
                          <a:ea typeface="微软雅黑" panose="020B0503020204020204" pitchFamily="34" charset="-122"/>
                        </a:rPr>
                        <a:t>ocpc</a:t>
                      </a:r>
                      <a:r>
                        <a:rPr lang="zh-CN" altLang="en-US" sz="1900" dirty="0">
                          <a:latin typeface="微软雅黑" panose="020B0503020204020204" pitchFamily="34" charset="-122"/>
                          <a:ea typeface="微软雅黑" panose="020B0503020204020204" pitchFamily="34" charset="-122"/>
                        </a:rPr>
                        <a:t>二阶段广告，单独排序并数量截断</a:t>
                      </a:r>
                    </a:p>
                    <a:p>
                      <a:pPr algn="l"/>
                      <a:r>
                        <a:rPr lang="en-US" altLang="zh-CN" sz="1900" dirty="0">
                          <a:latin typeface="微软雅黑" panose="020B0503020204020204" pitchFamily="34" charset="-122"/>
                          <a:ea typeface="微软雅黑" panose="020B0503020204020204" pitchFamily="34" charset="-122"/>
                        </a:rPr>
                        <a:t>3</a:t>
                      </a:r>
                      <a:r>
                        <a:rPr lang="zh-CN" altLang="en-US" sz="1900" dirty="0">
                          <a:latin typeface="微软雅黑" panose="020B0503020204020204" pitchFamily="34" charset="-122"/>
                          <a:ea typeface="微软雅黑" panose="020B0503020204020204" pitchFamily="34" charset="-122"/>
                        </a:rPr>
                        <a:t>、对各触发类型（及总体）进行</a:t>
                      </a:r>
                      <a:r>
                        <a:rPr lang="en-US" altLang="zh-CN" sz="1900" dirty="0">
                          <a:latin typeface="微软雅黑" panose="020B0503020204020204" pitchFamily="34" charset="-122"/>
                          <a:ea typeface="微软雅黑" panose="020B0503020204020204" pitchFamily="34" charset="-122"/>
                        </a:rPr>
                        <a:t>idea</a:t>
                      </a:r>
                      <a:r>
                        <a:rPr lang="zh-CN" altLang="en-US" sz="1900" dirty="0">
                          <a:latin typeface="微软雅黑" panose="020B0503020204020204" pitchFamily="34" charset="-122"/>
                          <a:ea typeface="微软雅黑" panose="020B0503020204020204" pitchFamily="34" charset="-122"/>
                        </a:rPr>
                        <a:t>数量阈值截断</a:t>
                      </a:r>
                    </a:p>
                  </a:txBody>
                  <a:tcPr marL="121920" marR="121920" marT="60960" marB="60960" anchor="ctr"/>
                </a:tc>
                <a:extLst>
                  <a:ext uri="{0D108BD9-81ED-4DB2-BD59-A6C34878D82A}">
                    <a16:rowId xmlns:a16="http://schemas.microsoft.com/office/drawing/2014/main" val="222752291"/>
                  </a:ext>
                </a:extLst>
              </a:tr>
            </a:tbl>
          </a:graphicData>
        </a:graphic>
      </p:graphicFrame>
    </p:spTree>
    <p:extLst>
      <p:ext uri="{BB962C8B-B14F-4D97-AF65-F5344CB8AC3E}">
        <p14:creationId xmlns:p14="http://schemas.microsoft.com/office/powerpoint/2010/main" val="2169558577"/>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07D4D-326A-6941-879F-12A3FE33F696}"/>
              </a:ext>
            </a:extLst>
          </p:cNvPr>
          <p:cNvSpPr>
            <a:spLocks noGrp="1"/>
          </p:cNvSpPr>
          <p:nvPr>
            <p:ph type="title"/>
          </p:nvPr>
        </p:nvSpPr>
        <p:spPr/>
        <p:txBody>
          <a:bodyPr/>
          <a:lstStyle/>
          <a:p>
            <a:r>
              <a:rPr kumimoji="1" lang="zh-CN" altLang="en-US" dirty="0"/>
              <a:t>产品级别策略插件</a:t>
            </a:r>
          </a:p>
        </p:txBody>
      </p:sp>
      <p:graphicFrame>
        <p:nvGraphicFramePr>
          <p:cNvPr id="4" name="表格 3">
            <a:extLst>
              <a:ext uri="{FF2B5EF4-FFF2-40B4-BE49-F238E27FC236}">
                <a16:creationId xmlns:a16="http://schemas.microsoft.com/office/drawing/2014/main" id="{0F096A33-9DFC-F148-889A-B1DB6DFC3885}"/>
              </a:ext>
            </a:extLst>
          </p:cNvPr>
          <p:cNvGraphicFramePr>
            <a:graphicFrameLocks noGrp="1"/>
          </p:cNvGraphicFramePr>
          <p:nvPr>
            <p:extLst>
              <p:ext uri="{D42A27DB-BD31-4B8C-83A1-F6EECF244321}">
                <p14:modId xmlns:p14="http://schemas.microsoft.com/office/powerpoint/2010/main" val="1422937322"/>
              </p:ext>
            </p:extLst>
          </p:nvPr>
        </p:nvGraphicFramePr>
        <p:xfrm>
          <a:off x="422485" y="1430718"/>
          <a:ext cx="10729610" cy="3960706"/>
        </p:xfrm>
        <a:graphic>
          <a:graphicData uri="http://schemas.openxmlformats.org/drawingml/2006/table">
            <a:tbl>
              <a:tblPr firstRow="1" bandRow="1"/>
              <a:tblGrid>
                <a:gridCol w="3266129">
                  <a:extLst>
                    <a:ext uri="{9D8B030D-6E8A-4147-A177-3AD203B41FA5}">
                      <a16:colId xmlns:a16="http://schemas.microsoft.com/office/drawing/2014/main" val="1291102352"/>
                    </a:ext>
                  </a:extLst>
                </a:gridCol>
                <a:gridCol w="7463481">
                  <a:extLst>
                    <a:ext uri="{9D8B030D-6E8A-4147-A177-3AD203B41FA5}">
                      <a16:colId xmlns:a16="http://schemas.microsoft.com/office/drawing/2014/main" val="3360017815"/>
                    </a:ext>
                  </a:extLst>
                </a:gridCol>
              </a:tblGrid>
              <a:tr h="494453">
                <a:tc>
                  <a:txBody>
                    <a:bodyPr/>
                    <a:lstStyle/>
                    <a:p>
                      <a:pPr algn="ctr"/>
                      <a:r>
                        <a:rPr lang="zh-CN" altLang="en-US" sz="2400" dirty="0"/>
                        <a:t>插件</a:t>
                      </a:r>
                    </a:p>
                  </a:txBody>
                  <a:tcPr marL="121920" marR="121920" marT="60960" marB="60960"/>
                </a:tc>
                <a:tc>
                  <a:txBody>
                    <a:bodyPr/>
                    <a:lstStyle/>
                    <a:p>
                      <a:pPr algn="ctr"/>
                      <a:r>
                        <a:rPr lang="zh-CN" altLang="en-US" sz="2400" dirty="0"/>
                        <a:t>意义</a:t>
                      </a:r>
                    </a:p>
                  </a:txBody>
                  <a:tcPr marL="121920" marR="121920" marT="60960" marB="60960"/>
                </a:tc>
                <a:extLst>
                  <a:ext uri="{0D108BD9-81ED-4DB2-BD59-A6C34878D82A}">
                    <a16:rowId xmlns:a16="http://schemas.microsoft.com/office/drawing/2014/main" val="2570122695"/>
                  </a:ext>
                </a:extLst>
              </a:tr>
              <a:tr h="690880">
                <a:tc>
                  <a:txBody>
                    <a:bodyPr/>
                    <a:lstStyle/>
                    <a:p>
                      <a:pPr algn="ctr"/>
                      <a:r>
                        <a:rPr lang="en-US" altLang="zh-CN" sz="1900" dirty="0" err="1">
                          <a:latin typeface="微软雅黑" panose="020B0503020204020204" pitchFamily="34" charset="-122"/>
                          <a:ea typeface="微软雅黑" panose="020B0503020204020204" pitchFamily="34" charset="-122"/>
                        </a:rPr>
                        <a:t>set_global_params</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tc>
                <a:tc>
                  <a:txBody>
                    <a:bodyPr/>
                    <a:lstStyle/>
                    <a:p>
                      <a:pPr algn="l"/>
                      <a:r>
                        <a:rPr lang="zh-CN" altLang="en-US" sz="1900" dirty="0">
                          <a:latin typeface="微软雅黑" panose="020B0503020204020204" pitchFamily="34" charset="-122"/>
                          <a:ea typeface="微软雅黑" panose="020B0503020204020204" pitchFamily="34" charset="-122"/>
                        </a:rPr>
                        <a:t>联盟</a:t>
                      </a:r>
                      <a:r>
                        <a:rPr lang="en-US" altLang="zh-CN" sz="1900" dirty="0" err="1">
                          <a:latin typeface="微软雅黑" panose="020B0503020204020204" pitchFamily="34" charset="-122"/>
                          <a:ea typeface="微软雅黑" panose="020B0503020204020204" pitchFamily="34" charset="-122"/>
                        </a:rPr>
                        <a:t>bes</a:t>
                      </a:r>
                      <a:r>
                        <a:rPr lang="zh-CN" altLang="en-US" sz="1900" dirty="0">
                          <a:latin typeface="微软雅黑" panose="020B0503020204020204" pitchFamily="34" charset="-122"/>
                          <a:ea typeface="微软雅黑" panose="020B0503020204020204" pitchFamily="34" charset="-122"/>
                        </a:rPr>
                        <a:t>整体消费控制</a:t>
                      </a:r>
                      <a:r>
                        <a:rPr lang="en-US" altLang="zh-CN" sz="1900" dirty="0">
                          <a:latin typeface="微软雅黑" panose="020B0503020204020204" pitchFamily="34" charset="-122"/>
                          <a:ea typeface="微软雅黑" panose="020B0503020204020204" pitchFamily="34" charset="-122"/>
                        </a:rPr>
                        <a:t>-</a:t>
                      </a:r>
                      <a:r>
                        <a:rPr lang="zh-CN" altLang="en-US" sz="1900" dirty="0">
                          <a:latin typeface="微软雅黑" panose="020B0503020204020204" pitchFamily="34" charset="-122"/>
                          <a:ea typeface="微软雅黑" panose="020B0503020204020204" pitchFamily="34" charset="-122"/>
                        </a:rPr>
                        <a:t>跳过特定</a:t>
                      </a:r>
                      <a:r>
                        <a:rPr lang="en-US" altLang="zh-CN" sz="1900" dirty="0" err="1">
                          <a:latin typeface="微软雅黑" panose="020B0503020204020204" pitchFamily="34" charset="-122"/>
                          <a:ea typeface="微软雅黑" panose="020B0503020204020204" pitchFamily="34" charset="-122"/>
                        </a:rPr>
                        <a:t>ftype</a:t>
                      </a:r>
                      <a:r>
                        <a:rPr lang="zh-CN" altLang="en-US" sz="1900" dirty="0">
                          <a:latin typeface="微软雅黑" panose="020B0503020204020204" pitchFamily="34" charset="-122"/>
                          <a:ea typeface="微软雅黑" panose="020B0503020204020204" pitchFamily="34" charset="-122"/>
                        </a:rPr>
                        <a:t>的广告，先判断</a:t>
                      </a:r>
                      <a:r>
                        <a:rPr lang="en-US" altLang="zh-CN" sz="1900" dirty="0" err="1">
                          <a:latin typeface="微软雅黑" panose="020B0503020204020204" pitchFamily="34" charset="-122"/>
                          <a:ea typeface="微软雅黑" panose="020B0503020204020204" pitchFamily="34" charset="-122"/>
                        </a:rPr>
                        <a:t>ad_lib_src</a:t>
                      </a:r>
                      <a:r>
                        <a:rPr lang="zh-CN" altLang="en-US" sz="1900" dirty="0">
                          <a:latin typeface="微软雅黑" panose="020B0503020204020204" pitchFamily="34" charset="-122"/>
                          <a:ea typeface="微软雅黑" panose="020B0503020204020204" pitchFamily="34" charset="-122"/>
                        </a:rPr>
                        <a:t>是否在消费控制跳过</a:t>
                      </a:r>
                      <a:r>
                        <a:rPr lang="en-US" altLang="zh-CN" sz="1900" dirty="0" err="1">
                          <a:latin typeface="微软雅黑" panose="020B0503020204020204" pitchFamily="34" charset="-122"/>
                          <a:ea typeface="微软雅黑" panose="020B0503020204020204" pitchFamily="34" charset="-122"/>
                        </a:rPr>
                        <a:t>ftype</a:t>
                      </a:r>
                      <a:r>
                        <a:rPr lang="zh-CN" altLang="en-US" sz="1900" dirty="0">
                          <a:latin typeface="微软雅黑" panose="020B0503020204020204" pitchFamily="34" charset="-122"/>
                          <a:ea typeface="微软雅黑" panose="020B0503020204020204" pitchFamily="34" charset="-122"/>
                        </a:rPr>
                        <a:t>的</a:t>
                      </a:r>
                      <a:r>
                        <a:rPr lang="en-US" altLang="zh-CN" sz="1900" dirty="0">
                          <a:latin typeface="微软雅黑" panose="020B0503020204020204" pitchFamily="34" charset="-122"/>
                          <a:ea typeface="微软雅黑" panose="020B0503020204020204" pitchFamily="34" charset="-122"/>
                        </a:rPr>
                        <a:t>set</a:t>
                      </a:r>
                      <a:r>
                        <a:rPr lang="zh-CN" altLang="en-US" sz="1900" dirty="0">
                          <a:latin typeface="微软雅黑" panose="020B0503020204020204" pitchFamily="34" charset="-122"/>
                          <a:ea typeface="微软雅黑" panose="020B0503020204020204" pitchFamily="34" charset="-122"/>
                        </a:rPr>
                        <a:t>中。</a:t>
                      </a:r>
                    </a:p>
                  </a:txBody>
                  <a:tcPr marL="121920" marR="121920" marT="60960" marB="60960"/>
                </a:tc>
                <a:extLst>
                  <a:ext uri="{0D108BD9-81ED-4DB2-BD59-A6C34878D82A}">
                    <a16:rowId xmlns:a16="http://schemas.microsoft.com/office/drawing/2014/main" val="1249043437"/>
                  </a:ext>
                </a:extLst>
              </a:tr>
              <a:tr h="690880">
                <a:tc>
                  <a:txBody>
                    <a:bodyPr/>
                    <a:lstStyle/>
                    <a:p>
                      <a:pPr algn="ctr"/>
                      <a:r>
                        <a:rPr lang="en-US" altLang="zh-CN" sz="1900" dirty="0">
                          <a:latin typeface="微软雅黑" panose="020B0503020204020204" pitchFamily="34" charset="-122"/>
                          <a:ea typeface="微软雅黑" panose="020B0503020204020204" pitchFamily="34" charset="-122"/>
                        </a:rPr>
                        <a:t>feedbs_adv_matchtype_merge</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tc>
                <a:tc>
                  <a:txBody>
                    <a:bodyPr/>
                    <a:lstStyle/>
                    <a:p>
                      <a:pPr algn="l"/>
                      <a:r>
                        <a:rPr lang="zh-CN" altLang="en-US" sz="1900" dirty="0">
                          <a:latin typeface="微软雅黑" panose="020B0503020204020204" pitchFamily="34" charset="-122"/>
                          <a:ea typeface="微软雅黑" panose="020B0503020204020204" pitchFamily="34" charset="-122"/>
                        </a:rPr>
                        <a:t>根据各</a:t>
                      </a:r>
                      <a:r>
                        <a:rPr lang="en-US" altLang="zh-CN" sz="1900" dirty="0" err="1">
                          <a:latin typeface="微软雅黑" panose="020B0503020204020204" pitchFamily="34" charset="-122"/>
                          <a:ea typeface="微软雅黑" panose="020B0503020204020204" pitchFamily="34" charset="-122"/>
                        </a:rPr>
                        <a:t>matchtype</a:t>
                      </a:r>
                      <a:r>
                        <a:rPr lang="zh-CN" altLang="en-US" sz="1900" dirty="0">
                          <a:latin typeface="微软雅黑" panose="020B0503020204020204" pitchFamily="34" charset="-122"/>
                          <a:ea typeface="微软雅黑" panose="020B0503020204020204" pitchFamily="34" charset="-122"/>
                        </a:rPr>
                        <a:t>设定相应的</a:t>
                      </a:r>
                      <a:r>
                        <a:rPr lang="en-US" altLang="zh-CN" sz="1900" dirty="0">
                          <a:latin typeface="微软雅黑" panose="020B0503020204020204" pitchFamily="34" charset="-122"/>
                          <a:ea typeface="微软雅黑" panose="020B0503020204020204" pitchFamily="34" charset="-122"/>
                        </a:rPr>
                        <a:t>reserved</a:t>
                      </a:r>
                      <a:r>
                        <a:rPr lang="zh-CN" altLang="en-US" sz="1900" dirty="0">
                          <a:latin typeface="微软雅黑" panose="020B0503020204020204" pitchFamily="34" charset="-122"/>
                          <a:ea typeface="微软雅黑" panose="020B0503020204020204" pitchFamily="34" charset="-122"/>
                        </a:rPr>
                        <a:t>广告数目限制，并进行广告队列的合并。</a:t>
                      </a:r>
                    </a:p>
                  </a:txBody>
                  <a:tcPr marL="121920" marR="121920" marT="60960" marB="60960"/>
                </a:tc>
                <a:extLst>
                  <a:ext uri="{0D108BD9-81ED-4DB2-BD59-A6C34878D82A}">
                    <a16:rowId xmlns:a16="http://schemas.microsoft.com/office/drawing/2014/main" val="3462520876"/>
                  </a:ext>
                </a:extLst>
              </a:tr>
              <a:tr h="494453">
                <a:tc>
                  <a:txBody>
                    <a:bodyPr/>
                    <a:lstStyle/>
                    <a:p>
                      <a:pPr algn="ctr"/>
                      <a:r>
                        <a:rPr lang="en-US" altLang="zh-CN" sz="1900" dirty="0">
                          <a:latin typeface="微软雅黑" panose="020B0503020204020204" pitchFamily="34" charset="-122"/>
                          <a:ea typeface="微软雅黑" panose="020B0503020204020204" pitchFamily="34" charset="-122"/>
                        </a:rPr>
                        <a:t>user_dislike_filter</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zh-CN" altLang="en-US" sz="1900" dirty="0">
                          <a:latin typeface="微软雅黑" panose="020B0503020204020204" pitchFamily="34" charset="-122"/>
                          <a:ea typeface="微软雅黑" panose="020B0503020204020204" pitchFamily="34" charset="-122"/>
                        </a:rPr>
                        <a:t>过滤用户不喜欢的</a:t>
                      </a:r>
                      <a:r>
                        <a:rPr lang="en-US" altLang="zh-CN" sz="1900" dirty="0" err="1">
                          <a:latin typeface="微软雅黑" panose="020B0503020204020204" pitchFamily="34" charset="-122"/>
                          <a:ea typeface="微软雅黑" panose="020B0503020204020204" pitchFamily="34" charset="-122"/>
                        </a:rPr>
                        <a:t>idea_id</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extLst>
                  <a:ext uri="{0D108BD9-81ED-4DB2-BD59-A6C34878D82A}">
                    <a16:rowId xmlns:a16="http://schemas.microsoft.com/office/drawing/2014/main" val="3876618068"/>
                  </a:ext>
                </a:extLst>
              </a:tr>
              <a:tr h="1544320">
                <a:tc>
                  <a:txBody>
                    <a:bodyPr/>
                    <a:lstStyle/>
                    <a:p>
                      <a:pPr algn="ctr"/>
                      <a:r>
                        <a:rPr lang="en-US" altLang="zh-CN" sz="1900" dirty="0" err="1">
                          <a:latin typeface="微软雅黑" panose="020B0503020204020204" pitchFamily="34" charset="-122"/>
                          <a:ea typeface="微软雅黑" panose="020B0503020204020204" pitchFamily="34" charset="-122"/>
                        </a:rPr>
                        <a:t>xbox_freq_control</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a:latin typeface="微软雅黑" panose="020B0503020204020204" pitchFamily="34" charset="-122"/>
                          <a:ea typeface="微软雅黑" panose="020B0503020204020204" pitchFamily="34" charset="-122"/>
                        </a:rPr>
                        <a:t>1</a:t>
                      </a:r>
                      <a:r>
                        <a:rPr lang="zh-CN" altLang="en-US" sz="1900" dirty="0">
                          <a:latin typeface="微软雅黑" panose="020B0503020204020204" pitchFamily="34" charset="-122"/>
                          <a:ea typeface="微软雅黑" panose="020B0503020204020204" pitchFamily="34" charset="-122"/>
                        </a:rPr>
                        <a:t>、根据</a:t>
                      </a:r>
                      <a:r>
                        <a:rPr lang="en-US" altLang="zh-CN" sz="1900" dirty="0" err="1">
                          <a:latin typeface="微软雅黑" panose="020B0503020204020204" pitchFamily="34" charset="-122"/>
                          <a:ea typeface="微软雅黑" panose="020B0503020204020204" pitchFamily="34" charset="-122"/>
                        </a:rPr>
                        <a:t>xbox</a:t>
                      </a:r>
                      <a:r>
                        <a:rPr lang="zh-CN" altLang="en-US" sz="1900" dirty="0">
                          <a:latin typeface="微软雅黑" panose="020B0503020204020204" pitchFamily="34" charset="-122"/>
                          <a:ea typeface="微软雅黑" panose="020B0503020204020204" pitchFamily="34" charset="-122"/>
                        </a:rPr>
                        <a:t>词表（</a:t>
                      </a:r>
                      <a:r>
                        <a:rPr lang="en-US" altLang="zh-CN" sz="1900" dirty="0" err="1">
                          <a:latin typeface="微软雅黑" panose="020B0503020204020204" pitchFamily="34" charset="-122"/>
                          <a:ea typeface="微软雅黑" panose="020B0503020204020204" pitchFamily="34" charset="-122"/>
                        </a:rPr>
                        <a:t>UserSession</a:t>
                      </a:r>
                      <a:r>
                        <a:rPr lang="zh-CN" altLang="en-US" sz="1900" dirty="0">
                          <a:latin typeface="微软雅黑" panose="020B0503020204020204" pitchFamily="34" charset="-122"/>
                          <a:ea typeface="微软雅黑" panose="020B0503020204020204" pitchFamily="34" charset="-122"/>
                        </a:rPr>
                        <a:t>）记录过滤</a:t>
                      </a:r>
                      <a:r>
                        <a:rPr lang="en-US" altLang="zh-CN" sz="1900" dirty="0">
                          <a:latin typeface="微软雅黑" panose="020B0503020204020204" pitchFamily="34" charset="-122"/>
                          <a:ea typeface="微软雅黑" panose="020B0503020204020204" pitchFamily="34" charset="-122"/>
                        </a:rPr>
                        <a:t>48</a:t>
                      </a:r>
                      <a:r>
                        <a:rPr lang="zh-CN" altLang="en-US" sz="1900" dirty="0">
                          <a:latin typeface="微软雅黑" panose="020B0503020204020204" pitchFamily="34" charset="-122"/>
                          <a:ea typeface="微软雅黑" panose="020B0503020204020204" pitchFamily="34" charset="-122"/>
                        </a:rPr>
                        <a:t>小时内曝光过的广告（</a:t>
                      </a:r>
                      <a:r>
                        <a:rPr lang="en-US" altLang="zh-CN" sz="1900" dirty="0" err="1">
                          <a:latin typeface="微软雅黑" panose="020B0503020204020204" pitchFamily="34" charset="-122"/>
                          <a:ea typeface="微软雅黑" panose="020B0503020204020204" pitchFamily="34" charset="-122"/>
                        </a:rPr>
                        <a:t>idea_id</a:t>
                      </a:r>
                      <a:r>
                        <a:rPr lang="zh-CN" altLang="en-US" sz="1900" dirty="0">
                          <a:latin typeface="微软雅黑" panose="020B0503020204020204" pitchFamily="34" charset="-122"/>
                          <a:ea typeface="微软雅黑" panose="020B0503020204020204" pitchFamily="34" charset="-122"/>
                        </a:rPr>
                        <a:t>）</a:t>
                      </a:r>
                      <a:endParaRPr lang="en-US" altLang="zh-CN" sz="1900" dirty="0">
                        <a:latin typeface="微软雅黑" panose="020B0503020204020204" pitchFamily="34" charset="-122"/>
                        <a:ea typeface="微软雅黑" panose="020B0503020204020204" pitchFamily="34" charset="-122"/>
                      </a:endParaRPr>
                    </a:p>
                    <a:p>
                      <a:pPr algn="l"/>
                      <a:endParaRPr lang="zh-CN" altLang="en-US" sz="1900" dirty="0">
                        <a:latin typeface="微软雅黑" panose="020B0503020204020204" pitchFamily="34" charset="-122"/>
                        <a:ea typeface="微软雅黑" panose="020B0503020204020204" pitchFamily="34" charset="-122"/>
                      </a:endParaRPr>
                    </a:p>
                    <a:p>
                      <a:pPr algn="l"/>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、与</a:t>
                      </a:r>
                      <a:r>
                        <a:rPr lang="en-US" altLang="zh-CN" sz="1900" dirty="0" err="1">
                          <a:latin typeface="微软雅黑" panose="020B0503020204020204" pitchFamily="34" charset="-122"/>
                          <a:ea typeface="微软雅黑" panose="020B0503020204020204" pitchFamily="34" charset="-122"/>
                        </a:rPr>
                        <a:t>freq_control_new</a:t>
                      </a:r>
                      <a:r>
                        <a:rPr lang="zh-CN" altLang="en-US" sz="1900" dirty="0">
                          <a:latin typeface="微软雅黑" panose="020B0503020204020204" pitchFamily="34" charset="-122"/>
                          <a:ea typeface="微软雅黑" panose="020B0503020204020204" pitchFamily="34" charset="-122"/>
                        </a:rPr>
                        <a:t>区别：作用维度不同，来源不同（频控时间范围不同）</a:t>
                      </a:r>
                    </a:p>
                  </a:txBody>
                  <a:tcPr marL="121920" marR="121920" marT="60960" marB="60960" anchor="ctr"/>
                </a:tc>
                <a:extLst>
                  <a:ext uri="{0D108BD9-81ED-4DB2-BD59-A6C34878D82A}">
                    <a16:rowId xmlns:a16="http://schemas.microsoft.com/office/drawing/2014/main" val="3783913876"/>
                  </a:ext>
                </a:extLst>
              </a:tr>
            </a:tbl>
          </a:graphicData>
        </a:graphic>
      </p:graphicFrame>
    </p:spTree>
    <p:extLst>
      <p:ext uri="{BB962C8B-B14F-4D97-AF65-F5344CB8AC3E}">
        <p14:creationId xmlns:p14="http://schemas.microsoft.com/office/powerpoint/2010/main" val="771200973"/>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ACD02-54B9-404D-8841-688901E90895}"/>
              </a:ext>
            </a:extLst>
          </p:cNvPr>
          <p:cNvSpPr>
            <a:spLocks noGrp="1"/>
          </p:cNvSpPr>
          <p:nvPr>
            <p:ph type="title"/>
          </p:nvPr>
        </p:nvSpPr>
        <p:spPr/>
        <p:txBody>
          <a:bodyPr/>
          <a:lstStyle/>
          <a:p>
            <a:r>
              <a:rPr kumimoji="1" lang="zh-CN" altLang="en-US" dirty="0"/>
              <a:t>产品级别策略插件</a:t>
            </a:r>
          </a:p>
        </p:txBody>
      </p:sp>
      <p:graphicFrame>
        <p:nvGraphicFramePr>
          <p:cNvPr id="4" name="表格 3">
            <a:extLst>
              <a:ext uri="{FF2B5EF4-FFF2-40B4-BE49-F238E27FC236}">
                <a16:creationId xmlns:a16="http://schemas.microsoft.com/office/drawing/2014/main" id="{45FC3BD5-6157-2241-882D-0E00EDCF972B}"/>
              </a:ext>
            </a:extLst>
          </p:cNvPr>
          <p:cNvGraphicFramePr>
            <a:graphicFrameLocks noGrp="1"/>
          </p:cNvGraphicFramePr>
          <p:nvPr>
            <p:extLst>
              <p:ext uri="{D42A27DB-BD31-4B8C-83A1-F6EECF244321}">
                <p14:modId xmlns:p14="http://schemas.microsoft.com/office/powerpoint/2010/main" val="3442002988"/>
              </p:ext>
            </p:extLst>
          </p:nvPr>
        </p:nvGraphicFramePr>
        <p:xfrm>
          <a:off x="343626" y="1187116"/>
          <a:ext cx="10972800" cy="4129326"/>
        </p:xfrm>
        <a:graphic>
          <a:graphicData uri="http://schemas.openxmlformats.org/drawingml/2006/table">
            <a:tbl>
              <a:tblPr firstRow="1" bandRow="1"/>
              <a:tblGrid>
                <a:gridCol w="3340156">
                  <a:extLst>
                    <a:ext uri="{9D8B030D-6E8A-4147-A177-3AD203B41FA5}">
                      <a16:colId xmlns:a16="http://schemas.microsoft.com/office/drawing/2014/main" val="1291102352"/>
                    </a:ext>
                  </a:extLst>
                </a:gridCol>
                <a:gridCol w="7632644">
                  <a:extLst>
                    <a:ext uri="{9D8B030D-6E8A-4147-A177-3AD203B41FA5}">
                      <a16:colId xmlns:a16="http://schemas.microsoft.com/office/drawing/2014/main" val="3360017815"/>
                    </a:ext>
                  </a:extLst>
                </a:gridCol>
              </a:tblGrid>
              <a:tr h="575268">
                <a:tc>
                  <a:txBody>
                    <a:bodyPr/>
                    <a:lstStyle/>
                    <a:p>
                      <a:pPr algn="ctr"/>
                      <a:r>
                        <a:rPr lang="zh-CN" altLang="en-US" sz="2400" dirty="0"/>
                        <a:t>插件</a:t>
                      </a:r>
                    </a:p>
                  </a:txBody>
                  <a:tcPr marL="121920" marR="121920" marT="60960" marB="60960"/>
                </a:tc>
                <a:tc>
                  <a:txBody>
                    <a:bodyPr/>
                    <a:lstStyle/>
                    <a:p>
                      <a:pPr algn="ctr"/>
                      <a:r>
                        <a:rPr lang="zh-CN" altLang="en-US" sz="2400" dirty="0"/>
                        <a:t>意义</a:t>
                      </a:r>
                    </a:p>
                  </a:txBody>
                  <a:tcPr marL="121920" marR="121920" marT="60960" marB="60960"/>
                </a:tc>
                <a:extLst>
                  <a:ext uri="{0D108BD9-81ED-4DB2-BD59-A6C34878D82A}">
                    <a16:rowId xmlns:a16="http://schemas.microsoft.com/office/drawing/2014/main" val="2570122695"/>
                  </a:ext>
                </a:extLst>
              </a:tr>
              <a:tr h="575268">
                <a:tc>
                  <a:txBody>
                    <a:bodyPr/>
                    <a:lstStyle/>
                    <a:p>
                      <a:pPr algn="ctr"/>
                      <a:r>
                        <a:rPr lang="en-US" altLang="zh-CN" sz="1900" dirty="0" err="1">
                          <a:latin typeface="微软雅黑" panose="020B0503020204020204" pitchFamily="34" charset="-122"/>
                          <a:ea typeface="微软雅黑" panose="020B0503020204020204" pitchFamily="34" charset="-122"/>
                        </a:rPr>
                        <a:t>product_truncate</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tc>
                <a:tc>
                  <a:txBody>
                    <a:bodyPr/>
                    <a:lstStyle/>
                    <a:p>
                      <a:pPr algn="l"/>
                      <a:r>
                        <a:rPr lang="zh-CN" altLang="en-US" sz="1900" dirty="0">
                          <a:latin typeface="微软雅黑" panose="020B0503020204020204" pitchFamily="34" charset="-122"/>
                          <a:ea typeface="微软雅黑" panose="020B0503020204020204" pitchFamily="34" charset="-122"/>
                        </a:rPr>
                        <a:t>对各</a:t>
                      </a:r>
                      <a:r>
                        <a:rPr lang="en-US" altLang="zh-CN" sz="1900" dirty="0" err="1">
                          <a:latin typeface="微软雅黑" panose="020B0503020204020204" pitchFamily="34" charset="-122"/>
                          <a:ea typeface="微软雅黑" panose="020B0503020204020204" pitchFamily="34" charset="-122"/>
                        </a:rPr>
                        <a:t>pid</a:t>
                      </a:r>
                      <a:r>
                        <a:rPr lang="zh-CN" altLang="en-US" sz="1900" dirty="0">
                          <a:latin typeface="微软雅黑" panose="020B0503020204020204" pitchFamily="34" charset="-122"/>
                          <a:ea typeface="微软雅黑" panose="020B0503020204020204" pitchFamily="34" charset="-122"/>
                        </a:rPr>
                        <a:t>下</a:t>
                      </a:r>
                      <a:r>
                        <a:rPr lang="en-US" altLang="zh-CN" sz="1900" dirty="0">
                          <a:latin typeface="微软雅黑" panose="020B0503020204020204" pitchFamily="34" charset="-122"/>
                          <a:ea typeface="微软雅黑" panose="020B0503020204020204" pitchFamily="34" charset="-122"/>
                        </a:rPr>
                        <a:t>adv</a:t>
                      </a:r>
                      <a:r>
                        <a:rPr lang="zh-CN" altLang="en-US" sz="1900" dirty="0">
                          <a:latin typeface="微软雅黑" panose="020B0503020204020204" pitchFamily="34" charset="-122"/>
                          <a:ea typeface="微软雅黑" panose="020B0503020204020204" pitchFamily="34" charset="-122"/>
                        </a:rPr>
                        <a:t>列表进行数量阈值截断。</a:t>
                      </a:r>
                    </a:p>
                  </a:txBody>
                  <a:tcPr marL="121920" marR="121920" marT="60960" marB="60960"/>
                </a:tc>
                <a:extLst>
                  <a:ext uri="{0D108BD9-81ED-4DB2-BD59-A6C34878D82A}">
                    <a16:rowId xmlns:a16="http://schemas.microsoft.com/office/drawing/2014/main" val="1249043437"/>
                  </a:ext>
                </a:extLst>
              </a:tr>
              <a:tr h="1489395">
                <a:tc>
                  <a:txBody>
                    <a:bodyPr/>
                    <a:lstStyle/>
                    <a:p>
                      <a:pPr algn="ctr"/>
                      <a:r>
                        <a:rPr lang="en-US" altLang="zh-CN" sz="1900" dirty="0">
                          <a:latin typeface="微软雅黑" panose="020B0503020204020204" pitchFamily="34" charset="-122"/>
                          <a:ea typeface="微软雅黑" panose="020B0503020204020204" pitchFamily="34" charset="-122"/>
                        </a:rPr>
                        <a:t>ue_related_info_filter</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err="1">
                          <a:latin typeface="微软雅黑" panose="020B0503020204020204" pitchFamily="34" charset="-122"/>
                          <a:ea typeface="微软雅黑" panose="020B0503020204020204" pitchFamily="34" charset="-122"/>
                        </a:rPr>
                        <a:t>ue</a:t>
                      </a:r>
                      <a:r>
                        <a:rPr lang="zh-CN" altLang="en-US" sz="1900" dirty="0">
                          <a:latin typeface="微软雅黑" panose="020B0503020204020204" pitchFamily="34" charset="-122"/>
                          <a:ea typeface="微软雅黑" panose="020B0503020204020204" pitchFamily="34" charset="-122"/>
                        </a:rPr>
                        <a:t>相关信息过滤</a:t>
                      </a:r>
                      <a:r>
                        <a:rPr lang="en-US" altLang="zh-CN" sz="1900" dirty="0">
                          <a:latin typeface="微软雅黑" panose="020B0503020204020204" pitchFamily="34" charset="-122"/>
                          <a:ea typeface="微软雅黑" panose="020B0503020204020204" pitchFamily="34" charset="-122"/>
                        </a:rPr>
                        <a:t>:</a:t>
                      </a:r>
                    </a:p>
                    <a:p>
                      <a:pPr algn="l"/>
                      <a:r>
                        <a:rPr lang="en-US" altLang="zh-CN" sz="1900" dirty="0">
                          <a:latin typeface="微软雅黑" panose="020B0503020204020204" pitchFamily="34" charset="-122"/>
                          <a:ea typeface="微软雅黑" panose="020B0503020204020204" pitchFamily="34" charset="-122"/>
                        </a:rPr>
                        <a:t>1.</a:t>
                      </a:r>
                      <a:r>
                        <a:rPr lang="zh-CN" altLang="en-US" sz="1900" dirty="0">
                          <a:latin typeface="微软雅黑" panose="020B0503020204020204" pitchFamily="34" charset="-122"/>
                          <a:ea typeface="微软雅黑" panose="020B0503020204020204" pitchFamily="34" charset="-122"/>
                        </a:rPr>
                        <a:t>游戏行业的曝光比例控制</a:t>
                      </a:r>
                      <a:r>
                        <a:rPr lang="en-US" altLang="zh-CN" sz="1900" dirty="0">
                          <a:latin typeface="微软雅黑" panose="020B0503020204020204" pitchFamily="34" charset="-122"/>
                          <a:ea typeface="微软雅黑" panose="020B0503020204020204" pitchFamily="34" charset="-122"/>
                        </a:rPr>
                        <a:t>; </a:t>
                      </a:r>
                    </a:p>
                    <a:p>
                      <a:pPr algn="l"/>
                      <a:r>
                        <a:rPr lang="en-US" altLang="zh-CN" sz="1900" dirty="0">
                          <a:latin typeface="微软雅黑" panose="020B0503020204020204" pitchFamily="34" charset="-122"/>
                          <a:ea typeface="微软雅黑" panose="020B0503020204020204" pitchFamily="34" charset="-122"/>
                        </a:rPr>
                        <a:t>2. dislike</a:t>
                      </a:r>
                      <a:r>
                        <a:rPr lang="zh-CN" altLang="en-US" sz="1900" dirty="0">
                          <a:latin typeface="微软雅黑" panose="020B0503020204020204" pitchFamily="34" charset="-122"/>
                          <a:ea typeface="微软雅黑" panose="020B0503020204020204" pitchFamily="34" charset="-122"/>
                        </a:rPr>
                        <a:t>用户，行业曝光比例控制；</a:t>
                      </a:r>
                      <a:endParaRPr lang="en-US" altLang="zh-CN" sz="1900" dirty="0">
                        <a:latin typeface="微软雅黑" panose="020B0503020204020204" pitchFamily="34" charset="-122"/>
                        <a:ea typeface="微软雅黑" panose="020B0503020204020204" pitchFamily="34" charset="-122"/>
                      </a:endParaRPr>
                    </a:p>
                    <a:p>
                      <a:pPr algn="l"/>
                      <a:r>
                        <a:rPr lang="en-US" altLang="zh-CN" sz="1900" dirty="0">
                          <a:latin typeface="微软雅黑" panose="020B0503020204020204" pitchFamily="34" charset="-122"/>
                          <a:ea typeface="微软雅黑" panose="020B0503020204020204" pitchFamily="34" charset="-122"/>
                        </a:rPr>
                        <a:t>3. </a:t>
                      </a:r>
                      <a:r>
                        <a:rPr lang="zh-CN" altLang="en-US" sz="1900" dirty="0">
                          <a:latin typeface="微软雅黑" panose="020B0503020204020204" pitchFamily="34" charset="-122"/>
                          <a:ea typeface="微软雅黑" panose="020B0503020204020204" pitchFamily="34" charset="-122"/>
                        </a:rPr>
                        <a:t>高级用户敏感行业过滤</a:t>
                      </a:r>
                    </a:p>
                  </a:txBody>
                  <a:tcPr marL="121920" marR="121920" marT="60960" marB="60960" anchor="ctr"/>
                </a:tc>
                <a:extLst>
                  <a:ext uri="{0D108BD9-81ED-4DB2-BD59-A6C34878D82A}">
                    <a16:rowId xmlns:a16="http://schemas.microsoft.com/office/drawing/2014/main" val="3876618068"/>
                  </a:ext>
                </a:extLst>
              </a:tr>
              <a:tr h="1489395">
                <a:tc>
                  <a:txBody>
                    <a:bodyPr/>
                    <a:lstStyle/>
                    <a:p>
                      <a:pPr algn="ctr"/>
                      <a:r>
                        <a:rPr lang="en-US" altLang="zh-CN" sz="1900" dirty="0" err="1">
                          <a:latin typeface="微软雅黑" panose="020B0503020204020204" pitchFamily="34" charset="-122"/>
                          <a:ea typeface="微软雅黑" panose="020B0503020204020204" pitchFamily="34" charset="-122"/>
                        </a:rPr>
                        <a:t>sort_and_truncate_front</a:t>
                      </a:r>
                      <a:endParaRPr lang="zh-CN" altLang="en-US" sz="1900" dirty="0">
                        <a:latin typeface="微软雅黑" panose="020B0503020204020204" pitchFamily="34" charset="-122"/>
                        <a:ea typeface="微软雅黑" panose="020B0503020204020204" pitchFamily="34" charset="-122"/>
                      </a:endParaRPr>
                    </a:p>
                  </a:txBody>
                  <a:tcPr marL="121920" marR="121920" marT="60960" marB="60960" anchor="ctr"/>
                </a:tc>
                <a:tc>
                  <a:txBody>
                    <a:bodyPr/>
                    <a:lstStyle/>
                    <a:p>
                      <a:pPr algn="l"/>
                      <a:r>
                        <a:rPr lang="en-US" altLang="zh-CN" sz="1900" dirty="0">
                          <a:latin typeface="微软雅黑" panose="020B0503020204020204" pitchFamily="34" charset="-122"/>
                          <a:ea typeface="微软雅黑" panose="020B0503020204020204" pitchFamily="34" charset="-122"/>
                        </a:rPr>
                        <a:t>1.</a:t>
                      </a:r>
                      <a:r>
                        <a:rPr lang="zh-CN" altLang="en-US" sz="1900" dirty="0">
                          <a:latin typeface="微软雅黑" panose="020B0503020204020204" pitchFamily="34" charset="-122"/>
                          <a:ea typeface="微软雅黑" panose="020B0503020204020204" pitchFamily="34" charset="-122"/>
                        </a:rPr>
                        <a:t> 对下游返回的广告排序，后面的策略插件不用再次排序，后面的去重插件避免去掉预估</a:t>
                      </a:r>
                      <a:r>
                        <a:rPr lang="en-US" altLang="zh-CN" sz="1900" dirty="0" err="1">
                          <a:latin typeface="微软雅黑" panose="020B0503020204020204" pitchFamily="34" charset="-122"/>
                          <a:ea typeface="微软雅黑" panose="020B0503020204020204" pitchFamily="34" charset="-122"/>
                        </a:rPr>
                        <a:t>cpm</a:t>
                      </a:r>
                      <a:r>
                        <a:rPr lang="zh-CN" altLang="en-US" sz="1900" dirty="0">
                          <a:latin typeface="微软雅黑" panose="020B0503020204020204" pitchFamily="34" charset="-122"/>
                          <a:ea typeface="微软雅黑" panose="020B0503020204020204" pitchFamily="34" charset="-122"/>
                        </a:rPr>
                        <a:t>高的广告</a:t>
                      </a:r>
                    </a:p>
                    <a:p>
                      <a:pPr algn="l"/>
                      <a:r>
                        <a:rPr lang="en-US" altLang="zh-CN" sz="1900" dirty="0">
                          <a:latin typeface="微软雅黑" panose="020B0503020204020204" pitchFamily="34" charset="-122"/>
                          <a:ea typeface="微软雅黑" panose="020B0503020204020204" pitchFamily="34" charset="-122"/>
                        </a:rPr>
                        <a:t>2.</a:t>
                      </a:r>
                      <a:r>
                        <a:rPr lang="zh-CN" altLang="en-US" sz="1900" dirty="0">
                          <a:latin typeface="微软雅黑" panose="020B0503020204020204" pitchFamily="34" charset="-122"/>
                          <a:ea typeface="微软雅黑" panose="020B0503020204020204" pitchFamily="34" charset="-122"/>
                        </a:rPr>
                        <a:t> 对</a:t>
                      </a:r>
                      <a:r>
                        <a:rPr lang="en-US" altLang="zh-CN" sz="1900" dirty="0" err="1">
                          <a:latin typeface="微软雅黑" panose="020B0503020204020204" pitchFamily="34" charset="-122"/>
                          <a:ea typeface="微软雅黑" panose="020B0503020204020204" pitchFamily="34" charset="-122"/>
                        </a:rPr>
                        <a:t>match_type</a:t>
                      </a:r>
                      <a:r>
                        <a:rPr lang="zh-CN" altLang="en-US" sz="1900" dirty="0">
                          <a:latin typeface="微软雅黑" panose="020B0503020204020204" pitchFamily="34" charset="-122"/>
                          <a:ea typeface="微软雅黑" panose="020B0503020204020204" pitchFamily="34" charset="-122"/>
                        </a:rPr>
                        <a:t>做截断，降低系统压力</a:t>
                      </a:r>
                    </a:p>
                    <a:p>
                      <a:pPr algn="l"/>
                      <a:r>
                        <a:rPr lang="en-US" altLang="zh-CN" sz="1900" dirty="0">
                          <a:latin typeface="微软雅黑" panose="020B0503020204020204" pitchFamily="34" charset="-122"/>
                          <a:ea typeface="微软雅黑" panose="020B0503020204020204" pitchFamily="34" charset="-122"/>
                        </a:rPr>
                        <a:t>3.</a:t>
                      </a:r>
                      <a:r>
                        <a:rPr lang="zh-CN" altLang="en-US" sz="1900" dirty="0">
                          <a:latin typeface="微软雅黑" panose="020B0503020204020204" pitchFamily="34" charset="-122"/>
                          <a:ea typeface="微软雅黑" panose="020B0503020204020204" pitchFamily="34" charset="-122"/>
                        </a:rPr>
                        <a:t> 扶持高优广告到广告队列头部，后面的去重插件避免去掉高优广告</a:t>
                      </a:r>
                    </a:p>
                  </a:txBody>
                  <a:tcPr marL="121920" marR="121920" marT="60960" marB="60960" anchor="ctr"/>
                </a:tc>
                <a:extLst>
                  <a:ext uri="{0D108BD9-81ED-4DB2-BD59-A6C34878D82A}">
                    <a16:rowId xmlns:a16="http://schemas.microsoft.com/office/drawing/2014/main" val="579001055"/>
                  </a:ext>
                </a:extLst>
              </a:tr>
            </a:tbl>
          </a:graphicData>
        </a:graphic>
      </p:graphicFrame>
    </p:spTree>
    <p:extLst>
      <p:ext uri="{BB962C8B-B14F-4D97-AF65-F5344CB8AC3E}">
        <p14:creationId xmlns:p14="http://schemas.microsoft.com/office/powerpoint/2010/main" val="3238087036"/>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9BDD1-EB97-D247-B575-1D16C5E94558}"/>
              </a:ext>
            </a:extLst>
          </p:cNvPr>
          <p:cNvSpPr>
            <a:spLocks noGrp="1"/>
          </p:cNvSpPr>
          <p:nvPr>
            <p:ph type="title"/>
          </p:nvPr>
        </p:nvSpPr>
        <p:spPr/>
        <p:txBody>
          <a:bodyPr/>
          <a:lstStyle/>
          <a:p>
            <a:r>
              <a:rPr kumimoji="1" lang="en-US" altLang="zh-CN" dirty="0" err="1"/>
              <a:t>Feedproxy</a:t>
            </a:r>
            <a:r>
              <a:rPr kumimoji="1" lang="en-US" altLang="zh-CN" dirty="0"/>
              <a:t>(as)</a:t>
            </a:r>
            <a:r>
              <a:rPr kumimoji="1" lang="zh-CN" altLang="en-US" dirty="0"/>
              <a:t>模块</a:t>
            </a:r>
          </a:p>
        </p:txBody>
      </p:sp>
      <p:sp>
        <p:nvSpPr>
          <p:cNvPr id="3" name="内容占位符 2">
            <a:extLst>
              <a:ext uri="{FF2B5EF4-FFF2-40B4-BE49-F238E27FC236}">
                <a16:creationId xmlns:a16="http://schemas.microsoft.com/office/drawing/2014/main" id="{78E3DD10-9C19-334B-A9FD-44C57FA97FF3}"/>
              </a:ext>
            </a:extLst>
          </p:cNvPr>
          <p:cNvSpPr>
            <a:spLocks noGrp="1"/>
          </p:cNvSpPr>
          <p:nvPr>
            <p:ph idx="1"/>
          </p:nvPr>
        </p:nvSpPr>
        <p:spPr>
          <a:xfrm>
            <a:off x="32087" y="880232"/>
            <a:ext cx="11758860" cy="4212000"/>
          </a:xfrm>
        </p:spPr>
        <p:txBody>
          <a:bodyPr/>
          <a:lstStyle/>
          <a:p>
            <a:pPr marL="342900" indent="-342900">
              <a:lnSpc>
                <a:spcPct val="150000"/>
              </a:lnSpc>
              <a:buFont typeface="Arial" panose="020B0604020202020204" pitchFamily="34" charset="0"/>
              <a:buChar char="•"/>
            </a:pPr>
            <a:r>
              <a:rPr lang="en" altLang="zh-CN" dirty="0" err="1"/>
              <a:t>feedas</a:t>
            </a:r>
            <a:r>
              <a:rPr lang="zh-CN" altLang="en-US" dirty="0"/>
              <a:t>模块中的</a:t>
            </a:r>
            <a:r>
              <a:rPr lang="en" altLang="zh-CN" dirty="0" err="1"/>
              <a:t>feedproxy</a:t>
            </a:r>
            <a:r>
              <a:rPr lang="zh-CN" altLang="en-US" dirty="0"/>
              <a:t>模块是使用</a:t>
            </a:r>
            <a:r>
              <a:rPr lang="en" altLang="zh-CN" dirty="0" err="1"/>
              <a:t>Pbrpc</a:t>
            </a:r>
            <a:r>
              <a:rPr lang="zh-CN" altLang="en-US" dirty="0"/>
              <a:t>协议交互的客户端，主要工作是向</a:t>
            </a:r>
            <a:r>
              <a:rPr lang="en" altLang="zh-CN" dirty="0" err="1"/>
              <a:t>feedproxy</a:t>
            </a:r>
            <a:r>
              <a:rPr lang="zh-CN" altLang="en-US" dirty="0"/>
              <a:t>发送请求，得到</a:t>
            </a:r>
            <a:r>
              <a:rPr lang="en" altLang="zh-CN" dirty="0"/>
              <a:t>feed proxy</a:t>
            </a:r>
            <a:r>
              <a:rPr lang="zh-CN" altLang="en-US" dirty="0"/>
              <a:t>返回的广告并填入不同的队列</a:t>
            </a:r>
            <a:endParaRPr kumimoji="1" lang="zh-CN" altLang="en-US" dirty="0"/>
          </a:p>
        </p:txBody>
      </p:sp>
      <p:pic>
        <p:nvPicPr>
          <p:cNvPr id="7" name="图片 6">
            <a:extLst>
              <a:ext uri="{FF2B5EF4-FFF2-40B4-BE49-F238E27FC236}">
                <a16:creationId xmlns:a16="http://schemas.microsoft.com/office/drawing/2014/main" id="{8247058C-E177-8947-92B3-CA2796D21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21" y="2109843"/>
            <a:ext cx="9779000" cy="4140200"/>
          </a:xfrm>
          <a:prstGeom prst="rect">
            <a:avLst/>
          </a:prstGeom>
        </p:spPr>
      </p:pic>
    </p:spTree>
    <p:extLst>
      <p:ext uri="{BB962C8B-B14F-4D97-AF65-F5344CB8AC3E}">
        <p14:creationId xmlns:p14="http://schemas.microsoft.com/office/powerpoint/2010/main" val="4284269377"/>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576F5-A6F7-494E-B7E2-87C507426E4E}"/>
              </a:ext>
            </a:extLst>
          </p:cNvPr>
          <p:cNvSpPr>
            <a:spLocks noGrp="1"/>
          </p:cNvSpPr>
          <p:nvPr>
            <p:ph type="title"/>
          </p:nvPr>
        </p:nvSpPr>
        <p:spPr/>
        <p:txBody>
          <a:bodyPr/>
          <a:lstStyle/>
          <a:p>
            <a:r>
              <a:rPr kumimoji="1" lang="en" altLang="zh-CN" dirty="0"/>
              <a:t>Q&amp;A </a:t>
            </a:r>
          </a:p>
        </p:txBody>
      </p:sp>
      <p:sp>
        <p:nvSpPr>
          <p:cNvPr id="4" name="矩形 3">
            <a:extLst>
              <a:ext uri="{FF2B5EF4-FFF2-40B4-BE49-F238E27FC236}">
                <a16:creationId xmlns:a16="http://schemas.microsoft.com/office/drawing/2014/main" id="{4EC67A4B-4DF6-FF4A-B49E-962D5F2C8809}"/>
              </a:ext>
            </a:extLst>
          </p:cNvPr>
          <p:cNvSpPr/>
          <p:nvPr/>
        </p:nvSpPr>
        <p:spPr>
          <a:xfrm>
            <a:off x="3588637" y="2376607"/>
            <a:ext cx="3795526" cy="923330"/>
          </a:xfrm>
          <a:prstGeom prst="rect">
            <a:avLst/>
          </a:prstGeom>
          <a:noFill/>
        </p:spPr>
        <p:txBody>
          <a:bodyPr wrap="none" lIns="91440" tIns="45720" rIns="91440" bIns="45720">
            <a:spAutoFit/>
          </a:bodyPr>
          <a:lstStyle/>
          <a:p>
            <a:pPr algn="ctr"/>
            <a:r>
              <a:rPr lang="en-US" altLang="zh-CN" sz="5400" dirty="0">
                <a:ln w="0"/>
                <a:effectLst>
                  <a:outerShdw blurRad="38100" dist="19050" dir="2700000" algn="tl" rotWithShape="0">
                    <a:schemeClr val="dk1">
                      <a:alpha val="40000"/>
                    </a:schemeClr>
                  </a:outerShdw>
                </a:effectLst>
              </a:rPr>
              <a:t>Thank</a:t>
            </a:r>
            <a:r>
              <a:rPr lang="zh-CN" altLang="en-US" sz="5400" dirty="0">
                <a:ln w="0"/>
                <a:effectLst>
                  <a:outerShdw blurRad="38100" dist="19050" dir="2700000" algn="tl" rotWithShape="0">
                    <a:schemeClr val="dk1">
                      <a:alpha val="40000"/>
                    </a:schemeClr>
                  </a:outerShdw>
                </a:effectLst>
              </a:rPr>
              <a:t> </a:t>
            </a:r>
            <a:r>
              <a:rPr lang="en-US" altLang="zh-CN" sz="5400" dirty="0">
                <a:ln w="0"/>
                <a:effectLst>
                  <a:outerShdw blurRad="38100" dist="19050" dir="2700000" algn="tl" rotWithShape="0">
                    <a:schemeClr val="dk1">
                      <a:alpha val="40000"/>
                    </a:schemeClr>
                  </a:outerShdw>
                </a:effectLst>
              </a:rPr>
              <a:t>You</a:t>
            </a:r>
            <a:endParaRPr lang="zh-Hans" altLang="en-US" sz="5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19683331"/>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B5623-0F0C-BB49-B3C3-51ABF2EF0697}"/>
              </a:ext>
            </a:extLst>
          </p:cNvPr>
          <p:cNvSpPr>
            <a:spLocks noGrp="1"/>
          </p:cNvSpPr>
          <p:nvPr>
            <p:ph type="title"/>
          </p:nvPr>
        </p:nvSpPr>
        <p:spPr/>
        <p:txBody>
          <a:bodyPr/>
          <a:lstStyle/>
          <a:p>
            <a:r>
              <a:rPr kumimoji="1" lang="en-US" altLang="zh-CN" dirty="0" err="1"/>
              <a:t>Feedproxy</a:t>
            </a:r>
            <a:r>
              <a:rPr kumimoji="1" lang="en-US" altLang="zh-CN" dirty="0"/>
              <a:t>(as)</a:t>
            </a:r>
            <a:r>
              <a:rPr kumimoji="1" lang="zh-CN" altLang="en-US" dirty="0"/>
              <a:t>模块流程</a:t>
            </a:r>
          </a:p>
        </p:txBody>
      </p:sp>
      <p:sp>
        <p:nvSpPr>
          <p:cNvPr id="3" name="内容占位符 2">
            <a:extLst>
              <a:ext uri="{FF2B5EF4-FFF2-40B4-BE49-F238E27FC236}">
                <a16:creationId xmlns:a16="http://schemas.microsoft.com/office/drawing/2014/main" id="{5B632228-7DAA-BD48-A2A3-E3168361CC82}"/>
              </a:ext>
            </a:extLst>
          </p:cNvPr>
          <p:cNvSpPr>
            <a:spLocks noGrp="1"/>
          </p:cNvSpPr>
          <p:nvPr>
            <p:ph idx="1"/>
          </p:nvPr>
        </p:nvSpPr>
        <p:spPr>
          <a:xfrm>
            <a:off x="54890" y="727077"/>
            <a:ext cx="11764579" cy="6080124"/>
          </a:xfrm>
        </p:spPr>
        <p:txBody>
          <a:bodyPr/>
          <a:lstStyle/>
          <a:p>
            <a:pPr marL="342900" indent="-342900">
              <a:lnSpc>
                <a:spcPct val="150000"/>
              </a:lnSpc>
              <a:buFont typeface="Arial" panose="020B0604020202020204" pitchFamily="34" charset="0"/>
              <a:buChar char="•"/>
            </a:pPr>
            <a:r>
              <a:rPr kumimoji="1" lang="en-US" altLang="zh-CN" b="1" dirty="0" err="1">
                <a:latin typeface="Times New Roman" panose="02020603050405020304" pitchFamily="18" charset="0"/>
                <a:cs typeface="Times New Roman" panose="02020603050405020304" pitchFamily="18" charset="0"/>
              </a:rPr>
              <a:t>prepare_request</a:t>
            </a:r>
            <a:r>
              <a:rPr kumimoji="1" lang="en-US" altLang="zh-CN" b="1" dirty="0">
                <a:latin typeface="Times New Roman" panose="02020603050405020304" pitchFamily="18" charset="0"/>
                <a:cs typeface="Times New Roman" panose="02020603050405020304" pitchFamily="18" charset="0"/>
              </a:rPr>
              <a:t>: </a:t>
            </a:r>
            <a:r>
              <a:rPr kumimoji="1" lang="zh-CN" altLang="en-US" dirty="0">
                <a:latin typeface="Times New Roman" panose="02020603050405020304" pitchFamily="18" charset="0"/>
                <a:cs typeface="Times New Roman" panose="02020603050405020304" pitchFamily="18" charset="0"/>
              </a:rPr>
              <a:t>准备信息</a:t>
            </a:r>
            <a:endParaRPr kumimoji="1" lang="en-US" altLang="zh-CN" dirty="0">
              <a:latin typeface="Times New Roman" panose="02020603050405020304" pitchFamily="18" charset="0"/>
              <a:cs typeface="Times New Roman" panose="02020603050405020304" pitchFamily="18" charset="0"/>
            </a:endParaRPr>
          </a:p>
          <a:p>
            <a:pPr marL="342900" indent="-342900">
              <a:lnSpc>
                <a:spcPct val="150000"/>
              </a:lnSpc>
              <a:buFontTx/>
              <a:buChar char="-"/>
            </a:pPr>
            <a:r>
              <a:rPr lang="zh-CN" altLang="en-US" sz="2200" dirty="0"/>
              <a:t>将原始流量信息</a:t>
            </a:r>
            <a:r>
              <a:rPr lang="en-US" altLang="zh-CN" sz="2200" dirty="0"/>
              <a:t>(</a:t>
            </a:r>
            <a:r>
              <a:rPr lang="en" altLang="zh-CN" sz="2200" dirty="0" err="1"/>
              <a:t>asprq_data</a:t>
            </a:r>
            <a:r>
              <a:rPr lang="en" altLang="zh-CN" sz="2200" dirty="0"/>
              <a:t>), </a:t>
            </a:r>
            <a:r>
              <a:rPr lang="en" altLang="zh-CN" sz="2200" dirty="0" err="1"/>
              <a:t>uas</a:t>
            </a:r>
            <a:r>
              <a:rPr lang="zh-CN" altLang="en-US" sz="2200" dirty="0"/>
              <a:t>用户自然属性信息（</a:t>
            </a:r>
            <a:r>
              <a:rPr lang="en" altLang="zh-CN" sz="2200" dirty="0" err="1"/>
              <a:t>uas</a:t>
            </a:r>
            <a:r>
              <a:rPr lang="zh-CN" altLang="en" sz="2200" dirty="0"/>
              <a:t>）</a:t>
            </a:r>
            <a:r>
              <a:rPr lang="en-US" altLang="zh-CN" sz="2200" dirty="0"/>
              <a:t>, </a:t>
            </a:r>
            <a:r>
              <a:rPr lang="zh-CN" altLang="en-US" sz="2200" dirty="0"/>
              <a:t>意图信息（</a:t>
            </a:r>
            <a:r>
              <a:rPr lang="en" altLang="zh-CN" sz="2200" dirty="0" err="1"/>
              <a:t>intent_service</a:t>
            </a:r>
            <a:r>
              <a:rPr lang="zh-CN" altLang="en" sz="2200" dirty="0"/>
              <a:t>）</a:t>
            </a:r>
            <a:r>
              <a:rPr lang="en" altLang="zh-CN" sz="2200" dirty="0"/>
              <a:t>, </a:t>
            </a:r>
            <a:r>
              <a:rPr lang="en" altLang="zh-CN" sz="2200" dirty="0" err="1"/>
              <a:t>usercenter</a:t>
            </a:r>
            <a:r>
              <a:rPr lang="zh-CN" altLang="en-US" sz="2200" dirty="0"/>
              <a:t>频控信息和</a:t>
            </a:r>
            <a:r>
              <a:rPr lang="en" altLang="zh-CN" sz="2200" dirty="0"/>
              <a:t>ums</a:t>
            </a:r>
            <a:r>
              <a:rPr lang="zh-CN" altLang="en-US" sz="2200" dirty="0"/>
              <a:t>用户关注信息填充到</a:t>
            </a:r>
            <a:r>
              <a:rPr lang="en" altLang="zh-CN" sz="2200" dirty="0" err="1"/>
              <a:t>common_info</a:t>
            </a:r>
            <a:r>
              <a:rPr lang="zh-CN" altLang="en-US" sz="2200" dirty="0"/>
              <a:t>中</a:t>
            </a:r>
            <a:endParaRPr lang="en-US" altLang="zh-CN" sz="2200" dirty="0"/>
          </a:p>
          <a:p>
            <a:pPr marL="342900" indent="-342900">
              <a:lnSpc>
                <a:spcPct val="150000"/>
              </a:lnSpc>
              <a:buFontTx/>
              <a:buChar char="-"/>
            </a:pPr>
            <a:r>
              <a:rPr lang="zh-CN" altLang="en-US" sz="2200" dirty="0"/>
              <a:t>将</a:t>
            </a:r>
            <a:r>
              <a:rPr lang="en" altLang="zh-CN" sz="2200" dirty="0" err="1"/>
              <a:t>upin</a:t>
            </a:r>
            <a:r>
              <a:rPr lang="zh-CN" altLang="en-US" sz="2200" dirty="0"/>
              <a:t>中拿到的一些历史行为信息，比如</a:t>
            </a:r>
            <a:r>
              <a:rPr lang="en" altLang="zh-CN" sz="2200" dirty="0" err="1"/>
              <a:t>history_ideaid,history_tradeid</a:t>
            </a:r>
            <a:r>
              <a:rPr lang="zh-CN" altLang="en-US" sz="2200" dirty="0"/>
              <a:t>等填入</a:t>
            </a:r>
            <a:r>
              <a:rPr lang="en" altLang="zh-CN" sz="2200" dirty="0" err="1"/>
              <a:t>upin_info</a:t>
            </a:r>
            <a:r>
              <a:rPr lang="zh-CN" altLang="en-US" sz="2200" dirty="0"/>
              <a:t>中</a:t>
            </a:r>
          </a:p>
          <a:p>
            <a:pPr marL="342900" indent="-342900">
              <a:lnSpc>
                <a:spcPct val="150000"/>
              </a:lnSpc>
              <a:buFontTx/>
              <a:buChar char="-"/>
            </a:pPr>
            <a:r>
              <a:rPr lang="zh-CN" altLang="en-US" sz="2200" dirty="0"/>
              <a:t>从</a:t>
            </a:r>
            <a:r>
              <a:rPr lang="en" altLang="zh-CN" sz="2200" dirty="0" err="1"/>
              <a:t>usercenter</a:t>
            </a:r>
            <a:r>
              <a:rPr lang="zh-CN" altLang="en-US" sz="2200" dirty="0"/>
              <a:t>中拿频控数据，比如</a:t>
            </a:r>
            <a:r>
              <a:rPr lang="en" altLang="zh-CN" sz="2200" dirty="0" err="1"/>
              <a:t>upin_winfo_dedup</a:t>
            </a:r>
            <a:r>
              <a:rPr lang="en" altLang="zh-CN" sz="2200" dirty="0"/>
              <a:t>(</a:t>
            </a:r>
            <a:r>
              <a:rPr lang="zh-CN" altLang="en-US" sz="2200" dirty="0"/>
              <a:t>选词维度）、 </a:t>
            </a:r>
            <a:r>
              <a:rPr lang="en" altLang="zh-CN" sz="2200" dirty="0" err="1"/>
              <a:t>upin_ideaid_dedup</a:t>
            </a:r>
            <a:r>
              <a:rPr lang="en" altLang="zh-CN" sz="2200" dirty="0"/>
              <a:t>(</a:t>
            </a:r>
            <a:r>
              <a:rPr lang="zh-CN" altLang="en-US" sz="2200" dirty="0"/>
              <a:t>创意</a:t>
            </a:r>
            <a:r>
              <a:rPr lang="en-US" altLang="zh-CN" sz="2200" dirty="0"/>
              <a:t>)</a:t>
            </a:r>
            <a:r>
              <a:rPr lang="zh-CN" altLang="en-US" sz="2200" dirty="0"/>
              <a:t>、</a:t>
            </a:r>
            <a:r>
              <a:rPr lang="en" altLang="zh-CN" sz="2200" dirty="0" err="1"/>
              <a:t>upin_userid_dedup</a:t>
            </a:r>
            <a:r>
              <a:rPr lang="zh-CN" altLang="en-US" sz="2200" dirty="0"/>
              <a:t>信息等，填入</a:t>
            </a:r>
            <a:r>
              <a:rPr lang="en" altLang="zh-CN" sz="2200" dirty="0" err="1"/>
              <a:t>freq_control</a:t>
            </a:r>
            <a:r>
              <a:rPr lang="zh-CN" altLang="en-US" sz="2200" dirty="0"/>
              <a:t>中。</a:t>
            </a:r>
            <a:endParaRPr lang="en-US" altLang="zh-CN" sz="2200" dirty="0"/>
          </a:p>
          <a:p>
            <a:pPr marL="342900" indent="-342900">
              <a:lnSpc>
                <a:spcPct val="150000"/>
              </a:lnSpc>
              <a:buFontTx/>
              <a:buChar char="-"/>
            </a:pPr>
            <a:endParaRPr lang="zh-CN" altLang="en-US" sz="2800" dirty="0"/>
          </a:p>
          <a:p>
            <a:pPr marL="342900" indent="-342900">
              <a:lnSpc>
                <a:spcPct val="150000"/>
              </a:lnSpc>
              <a:buFont typeface="Arial" panose="020B0604020202020204" pitchFamily="34" charset="0"/>
              <a:buChar char="•"/>
            </a:pPr>
            <a:r>
              <a:rPr kumimoji="1" lang="en-US" altLang="zh-CN" sz="2800" b="1" dirty="0" err="1">
                <a:latin typeface="Times New Roman" panose="02020603050405020304" pitchFamily="18" charset="0"/>
                <a:cs typeface="Times New Roman" panose="02020603050405020304" pitchFamily="18" charset="0"/>
              </a:rPr>
              <a:t>Handle_response</a:t>
            </a:r>
            <a:r>
              <a:rPr kumimoji="1" lang="en-US" altLang="zh-CN" dirty="0"/>
              <a:t>: </a:t>
            </a:r>
            <a:r>
              <a:rPr kumimoji="1" lang="zh-CN" altLang="en-US" dirty="0"/>
              <a:t> 处理回复的广告信息，广告信息包含</a:t>
            </a:r>
            <a:endParaRPr kumimoji="1" lang="en-US" altLang="zh-CN" dirty="0"/>
          </a:p>
          <a:p>
            <a:pPr marL="342900" indent="-342900">
              <a:lnSpc>
                <a:spcPct val="150000"/>
              </a:lnSpc>
              <a:buFontTx/>
              <a:buChar char="-"/>
            </a:pPr>
            <a:r>
              <a:rPr kumimoji="1" lang="zh-CN" altLang="en-US" sz="2200" dirty="0"/>
              <a:t>广告的结构信息，包含广告类型，</a:t>
            </a:r>
            <a:r>
              <a:rPr kumimoji="1" lang="en" altLang="zh-CN" sz="2200" dirty="0" err="1"/>
              <a:t>user_id</a:t>
            </a:r>
            <a:r>
              <a:rPr kumimoji="1" lang="en" altLang="zh-CN" sz="2200" dirty="0"/>
              <a:t>, </a:t>
            </a:r>
            <a:r>
              <a:rPr kumimoji="1" lang="en" altLang="zh-CN" sz="2200" dirty="0" err="1"/>
              <a:t>plan_id</a:t>
            </a:r>
            <a:r>
              <a:rPr kumimoji="1" lang="en" altLang="zh-CN" sz="2200" dirty="0"/>
              <a:t>, </a:t>
            </a:r>
            <a:r>
              <a:rPr kumimoji="1" lang="en" altLang="zh-CN" sz="2200" dirty="0" err="1"/>
              <a:t>idea_id</a:t>
            </a:r>
            <a:r>
              <a:rPr kumimoji="1" lang="zh-CN" altLang="en-US" sz="2200" dirty="0"/>
              <a:t>等</a:t>
            </a:r>
            <a:endParaRPr kumimoji="1" lang="en-US" altLang="zh-CN" sz="2200" dirty="0"/>
          </a:p>
          <a:p>
            <a:pPr marL="342900" indent="-342900">
              <a:lnSpc>
                <a:spcPct val="150000"/>
              </a:lnSpc>
              <a:buFontTx/>
              <a:buChar char="-"/>
            </a:pPr>
            <a:r>
              <a:rPr lang="en" altLang="zh-CN" sz="2200" dirty="0"/>
              <a:t>budget</a:t>
            </a:r>
            <a:r>
              <a:rPr lang="zh-CN" altLang="en-US" sz="2200" dirty="0"/>
              <a:t>信息和作弊信息</a:t>
            </a:r>
            <a:endParaRPr kumimoji="1" lang="en-US" altLang="zh-CN" sz="2200" dirty="0"/>
          </a:p>
          <a:p>
            <a:pPr>
              <a:lnSpc>
                <a:spcPct val="150000"/>
              </a:lnSpc>
            </a:pPr>
            <a:r>
              <a:rPr lang="zh-CN" altLang="en-US" dirty="0"/>
              <a:t>按照类型分别填入前卡广告、</a:t>
            </a:r>
            <a:r>
              <a:rPr lang="en" altLang="zh-CN" dirty="0"/>
              <a:t>GD</a:t>
            </a:r>
            <a:r>
              <a:rPr lang="zh-CN" altLang="en-US" dirty="0"/>
              <a:t>广告、其他广告的队列</a:t>
            </a:r>
            <a:endParaRPr lang="zh-CN" altLang="en-US" sz="2000" dirty="0"/>
          </a:p>
        </p:txBody>
      </p:sp>
    </p:spTree>
    <p:extLst>
      <p:ext uri="{BB962C8B-B14F-4D97-AF65-F5344CB8AC3E}">
        <p14:creationId xmlns:p14="http://schemas.microsoft.com/office/powerpoint/2010/main" val="1617439278"/>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kumimoji="1" lang="zh-CN" altLang="en-US" dirty="0"/>
              <a:t>目录</a:t>
            </a:r>
          </a:p>
        </p:txBody>
      </p:sp>
      <p:graphicFrame>
        <p:nvGraphicFramePr>
          <p:cNvPr id="7" name="内容占位符 4">
            <a:extLst>
              <a:ext uri="{FF2B5EF4-FFF2-40B4-BE49-F238E27FC236}">
                <a16:creationId xmlns:a16="http://schemas.microsoft.com/office/drawing/2014/main" id="{9DBDBC47-0238-9245-B6C0-76FB709934D7}"/>
              </a:ext>
            </a:extLst>
          </p:cNvPr>
          <p:cNvGraphicFramePr>
            <a:graphicFrameLocks noGrp="1"/>
          </p:cNvGraphicFramePr>
          <p:nvPr>
            <p:ph idx="1"/>
            <p:extLst>
              <p:ext uri="{D42A27DB-BD31-4B8C-83A1-F6EECF244321}">
                <p14:modId xmlns:p14="http://schemas.microsoft.com/office/powerpoint/2010/main" val="2519761887"/>
              </p:ext>
            </p:extLst>
          </p:nvPr>
        </p:nvGraphicFramePr>
        <p:xfrm>
          <a:off x="1981199" y="1554276"/>
          <a:ext cx="6865917" cy="4300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595346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58B2B-5AAF-554F-942F-6A48594E2C5B}"/>
              </a:ext>
            </a:extLst>
          </p:cNvPr>
          <p:cNvSpPr>
            <a:spLocks noGrp="1"/>
          </p:cNvSpPr>
          <p:nvPr>
            <p:ph type="title"/>
          </p:nvPr>
        </p:nvSpPr>
        <p:spPr/>
        <p:txBody>
          <a:bodyPr/>
          <a:lstStyle/>
          <a:p>
            <a:r>
              <a:rPr kumimoji="1" lang="en-US" altLang="zh-CN" dirty="0" err="1"/>
              <a:t>Feedproxy</a:t>
            </a:r>
            <a:r>
              <a:rPr kumimoji="1" lang="zh-CN" altLang="en-US" dirty="0"/>
              <a:t>模块位置</a:t>
            </a:r>
          </a:p>
        </p:txBody>
      </p:sp>
      <p:pic>
        <p:nvPicPr>
          <p:cNvPr id="5" name="内容占位符 4">
            <a:extLst>
              <a:ext uri="{FF2B5EF4-FFF2-40B4-BE49-F238E27FC236}">
                <a16:creationId xmlns:a16="http://schemas.microsoft.com/office/drawing/2014/main" id="{94B7FB96-FE18-3C4A-B4D9-B7639349EDB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6" y="799185"/>
            <a:ext cx="9592638" cy="5974150"/>
          </a:xfrm>
        </p:spPr>
      </p:pic>
    </p:spTree>
    <p:extLst>
      <p:ext uri="{BB962C8B-B14F-4D97-AF65-F5344CB8AC3E}">
        <p14:creationId xmlns:p14="http://schemas.microsoft.com/office/powerpoint/2010/main" val="286246675"/>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08BF37-1F48-9442-8E7E-CC304AA6D9AF}"/>
              </a:ext>
            </a:extLst>
          </p:cNvPr>
          <p:cNvSpPr>
            <a:spLocks noGrp="1"/>
          </p:cNvSpPr>
          <p:nvPr>
            <p:ph type="title"/>
          </p:nvPr>
        </p:nvSpPr>
        <p:spPr/>
        <p:txBody>
          <a:bodyPr/>
          <a:lstStyle/>
          <a:p>
            <a:r>
              <a:rPr kumimoji="1" lang="en-US" altLang="zh-CN" dirty="0" err="1"/>
              <a:t>Feedproxy</a:t>
            </a:r>
            <a:r>
              <a:rPr kumimoji="1" lang="zh-CN" altLang="en-US" dirty="0"/>
              <a:t>总体的流程</a:t>
            </a:r>
          </a:p>
        </p:txBody>
      </p:sp>
      <p:sp>
        <p:nvSpPr>
          <p:cNvPr id="3" name="内容占位符 2">
            <a:extLst>
              <a:ext uri="{FF2B5EF4-FFF2-40B4-BE49-F238E27FC236}">
                <a16:creationId xmlns:a16="http://schemas.microsoft.com/office/drawing/2014/main" id="{03BEECD4-1767-CB45-B3A8-6BE3193C512B}"/>
              </a:ext>
            </a:extLst>
          </p:cNvPr>
          <p:cNvSpPr>
            <a:spLocks noGrp="1"/>
          </p:cNvSpPr>
          <p:nvPr>
            <p:ph idx="1"/>
          </p:nvPr>
        </p:nvSpPr>
        <p:spPr>
          <a:xfrm>
            <a:off x="76800" y="1056690"/>
            <a:ext cx="10896000" cy="4622215"/>
          </a:xfrm>
        </p:spPr>
        <p:txBody>
          <a:bodyPr/>
          <a:lstStyle/>
          <a:p>
            <a:pPr marL="342900" indent="-342900">
              <a:lnSpc>
                <a:spcPct val="150000"/>
              </a:lnSpc>
              <a:buFontTx/>
              <a:buChar char="-"/>
            </a:pPr>
            <a:r>
              <a:rPr kumimoji="1" lang="en" altLang="zh-CN" dirty="0" err="1"/>
              <a:t>gflags&amp;comlog</a:t>
            </a:r>
            <a:r>
              <a:rPr kumimoji="1" lang="zh-CN" altLang="en-US" dirty="0"/>
              <a:t>配置</a:t>
            </a:r>
            <a:r>
              <a:rPr kumimoji="1" lang="en-US" altLang="zh-CN" dirty="0"/>
              <a:t>//</a:t>
            </a:r>
            <a:r>
              <a:rPr kumimoji="1" lang="zh-CN" altLang="en-US" dirty="0"/>
              <a:t>命令行参数配置</a:t>
            </a:r>
            <a:r>
              <a:rPr kumimoji="1" lang="en" altLang="zh-CN" dirty="0" err="1"/>
              <a:t>gflags.conf</a:t>
            </a:r>
            <a:r>
              <a:rPr kumimoji="1" lang="zh-CN" altLang="en-US" dirty="0"/>
              <a:t>和</a:t>
            </a:r>
            <a:r>
              <a:rPr kumimoji="1" lang="en" altLang="zh-CN" dirty="0" err="1"/>
              <a:t>comlog.conf</a:t>
            </a:r>
            <a:r>
              <a:rPr kumimoji="1" lang="zh-CN" altLang="en-US" dirty="0"/>
              <a:t>日志配置</a:t>
            </a:r>
            <a:endParaRPr kumimoji="1" lang="en-US" altLang="zh-CN" dirty="0"/>
          </a:p>
          <a:p>
            <a:pPr marL="342900" indent="-342900">
              <a:lnSpc>
                <a:spcPct val="150000"/>
              </a:lnSpc>
              <a:buFontTx/>
              <a:buChar char="-"/>
            </a:pPr>
            <a:r>
              <a:rPr kumimoji="1" lang="zh-CN" altLang="en-US" dirty="0"/>
              <a:t>初始化</a:t>
            </a:r>
            <a:r>
              <a:rPr kumimoji="1" lang="en" altLang="zh-CN" dirty="0" err="1"/>
              <a:t>ProcessData</a:t>
            </a:r>
            <a:r>
              <a:rPr kumimoji="1" lang="en" altLang="zh-CN" dirty="0"/>
              <a:t>(</a:t>
            </a:r>
            <a:r>
              <a:rPr kumimoji="1" lang="en" altLang="zh-CN" dirty="0" err="1"/>
              <a:t>process_data.cpp</a:t>
            </a:r>
            <a:r>
              <a:rPr kumimoji="1" lang="en" altLang="zh-CN" dirty="0"/>
              <a:t>)//</a:t>
            </a:r>
            <a:r>
              <a:rPr kumimoji="1" lang="zh-CN" altLang="en-US" dirty="0"/>
              <a:t>资源与服务依赖、日志、监控初始化</a:t>
            </a:r>
            <a:endParaRPr kumimoji="1" lang="en-US" altLang="zh-CN" dirty="0"/>
          </a:p>
          <a:p>
            <a:pPr marL="342900" indent="-342900">
              <a:lnSpc>
                <a:spcPct val="150000"/>
              </a:lnSpc>
              <a:buFontTx/>
              <a:buChar char="-"/>
            </a:pPr>
            <a:r>
              <a:rPr kumimoji="1" lang="zh-CN" altLang="en-US" dirty="0"/>
              <a:t>注册模块</a:t>
            </a:r>
            <a:r>
              <a:rPr kumimoji="1" lang="en" altLang="zh-CN" dirty="0" err="1"/>
              <a:t>register_module</a:t>
            </a:r>
            <a:r>
              <a:rPr kumimoji="1" lang="en" altLang="zh-CN" dirty="0"/>
              <a:t>(</a:t>
            </a:r>
            <a:r>
              <a:rPr kumimoji="1" lang="en" altLang="zh-CN" dirty="0" err="1"/>
              <a:t>module.conf</a:t>
            </a:r>
            <a:r>
              <a:rPr kumimoji="1" lang="en" altLang="zh-CN" dirty="0"/>
              <a:t>)//</a:t>
            </a:r>
            <a:r>
              <a:rPr kumimoji="1" lang="zh-CN" altLang="en-US" dirty="0"/>
              <a:t>模块加载</a:t>
            </a:r>
            <a:endParaRPr kumimoji="1" lang="en-US" altLang="zh-CN" dirty="0"/>
          </a:p>
          <a:p>
            <a:pPr marL="342900" indent="-342900">
              <a:lnSpc>
                <a:spcPct val="150000"/>
              </a:lnSpc>
              <a:buFontTx/>
              <a:buChar char="-"/>
            </a:pPr>
            <a:r>
              <a:rPr kumimoji="1" lang="zh-CN" altLang="en-US" dirty="0"/>
              <a:t>重载线程</a:t>
            </a:r>
            <a:r>
              <a:rPr kumimoji="1" lang="en" altLang="zh-CN" dirty="0"/>
              <a:t>reload thread</a:t>
            </a:r>
          </a:p>
          <a:p>
            <a:pPr marL="342900" indent="-342900">
              <a:lnSpc>
                <a:spcPct val="150000"/>
              </a:lnSpc>
              <a:buFontTx/>
              <a:buChar char="-"/>
            </a:pPr>
            <a:r>
              <a:rPr kumimoji="1" lang="zh-CN" altLang="en-US" dirty="0"/>
              <a:t>创建</a:t>
            </a:r>
            <a:r>
              <a:rPr kumimoji="1" lang="en" altLang="zh-CN" dirty="0" err="1"/>
              <a:t>baidu</a:t>
            </a:r>
            <a:r>
              <a:rPr kumimoji="1" lang="en" altLang="zh-CN" dirty="0"/>
              <a:t> </a:t>
            </a:r>
            <a:r>
              <a:rPr kumimoji="1" lang="en" altLang="zh-CN" dirty="0" err="1"/>
              <a:t>rpc</a:t>
            </a:r>
            <a:r>
              <a:rPr kumimoji="1" lang="en" altLang="zh-CN" dirty="0"/>
              <a:t> server(feed </a:t>
            </a:r>
            <a:r>
              <a:rPr kumimoji="1" lang="en" altLang="zh-CN" dirty="0" err="1"/>
              <a:t>proxy_server.cpp</a:t>
            </a:r>
            <a:r>
              <a:rPr kumimoji="1" lang="en" altLang="zh-CN" dirty="0"/>
              <a:t>)//</a:t>
            </a:r>
            <a:r>
              <a:rPr kumimoji="1" lang="zh-CN" altLang="en-US" dirty="0"/>
              <a:t>业务落脚点</a:t>
            </a:r>
            <a:endParaRPr kumimoji="1" lang="en-US" altLang="zh-CN" dirty="0"/>
          </a:p>
          <a:p>
            <a:pPr marL="342900" indent="-342900">
              <a:lnSpc>
                <a:spcPct val="150000"/>
              </a:lnSpc>
              <a:buFontTx/>
              <a:buChar char="-"/>
            </a:pPr>
            <a:r>
              <a:rPr kumimoji="1" lang="zh-CN" altLang="en-US" dirty="0"/>
              <a:t>启动</a:t>
            </a:r>
            <a:r>
              <a:rPr kumimoji="1" lang="en" altLang="zh-CN" dirty="0"/>
              <a:t>server</a:t>
            </a:r>
            <a:endParaRPr kumimoji="1" lang="en-US" altLang="zh-CN" dirty="0"/>
          </a:p>
          <a:p>
            <a:pPr marL="342900" indent="-342900">
              <a:lnSpc>
                <a:spcPct val="150000"/>
              </a:lnSpc>
              <a:buFontTx/>
              <a:buChar char="-"/>
            </a:pPr>
            <a:r>
              <a:rPr kumimoji="1" lang="zh-CN" altLang="en-US" dirty="0"/>
              <a:t>检测</a:t>
            </a:r>
            <a:r>
              <a:rPr kumimoji="1" lang="en" altLang="zh-CN" dirty="0"/>
              <a:t>exit</a:t>
            </a:r>
            <a:r>
              <a:rPr kumimoji="1" lang="zh-CN" altLang="en-US" dirty="0"/>
              <a:t>信号后退出</a:t>
            </a:r>
          </a:p>
        </p:txBody>
      </p:sp>
    </p:spTree>
    <p:extLst>
      <p:ext uri="{BB962C8B-B14F-4D97-AF65-F5344CB8AC3E}">
        <p14:creationId xmlns:p14="http://schemas.microsoft.com/office/powerpoint/2010/main" val="412609821"/>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FE3A4-5FED-5B47-9BA2-AB35FE0D6B0F}"/>
              </a:ext>
            </a:extLst>
          </p:cNvPr>
          <p:cNvSpPr>
            <a:spLocks noGrp="1"/>
          </p:cNvSpPr>
          <p:nvPr>
            <p:ph type="title"/>
          </p:nvPr>
        </p:nvSpPr>
        <p:spPr/>
        <p:txBody>
          <a:bodyPr/>
          <a:lstStyle/>
          <a:p>
            <a:r>
              <a:rPr kumimoji="1" lang="zh-CN" altLang="en" dirty="0"/>
              <a:t>初始化</a:t>
            </a:r>
            <a:r>
              <a:rPr kumimoji="1" lang="en" altLang="zh-CN" dirty="0" err="1"/>
              <a:t>ProcessData</a:t>
            </a:r>
            <a:r>
              <a:rPr kumimoji="1" lang="zh-CN" altLang="en" dirty="0"/>
              <a:t>流程</a:t>
            </a:r>
            <a:endParaRPr kumimoji="1" lang="zh-CN" altLang="en-US" dirty="0"/>
          </a:p>
        </p:txBody>
      </p:sp>
      <p:sp>
        <p:nvSpPr>
          <p:cNvPr id="3" name="内容占位符 2">
            <a:extLst>
              <a:ext uri="{FF2B5EF4-FFF2-40B4-BE49-F238E27FC236}">
                <a16:creationId xmlns:a16="http://schemas.microsoft.com/office/drawing/2014/main" id="{3A0718CC-80A7-864F-901A-6F3F8F25C033}"/>
              </a:ext>
            </a:extLst>
          </p:cNvPr>
          <p:cNvSpPr>
            <a:spLocks noGrp="1"/>
          </p:cNvSpPr>
          <p:nvPr>
            <p:ph idx="1"/>
          </p:nvPr>
        </p:nvSpPr>
        <p:spPr>
          <a:xfrm>
            <a:off x="76800" y="1101850"/>
            <a:ext cx="10896000" cy="4750551"/>
          </a:xfrm>
        </p:spPr>
        <p:txBody>
          <a:bodyPr/>
          <a:lstStyle/>
          <a:p>
            <a:pPr marL="342900" indent="-342900">
              <a:buFontTx/>
              <a:buChar char="-"/>
            </a:pPr>
            <a:r>
              <a:rPr lang="zh-CN" altLang="en-US" dirty="0"/>
              <a:t>开启</a:t>
            </a:r>
            <a:r>
              <a:rPr lang="en" altLang="zh-CN" dirty="0" err="1"/>
              <a:t>xbox</a:t>
            </a:r>
            <a:r>
              <a:rPr lang="zh-CN" altLang="en-US" dirty="0"/>
              <a:t>客户端</a:t>
            </a:r>
            <a:r>
              <a:rPr lang="en-US" altLang="zh-CN" dirty="0"/>
              <a:t>(</a:t>
            </a:r>
            <a:r>
              <a:rPr lang="en" altLang="zh-CN" dirty="0" err="1"/>
              <a:t>FLAGS_enable_xbox_client</a:t>
            </a:r>
            <a:r>
              <a:rPr lang="en-US" altLang="zh-CN" dirty="0"/>
              <a:t>)</a:t>
            </a:r>
            <a:r>
              <a:rPr lang="zh-CN" altLang="en-US" dirty="0"/>
              <a:t>，初始化</a:t>
            </a:r>
            <a:endParaRPr lang="en-US" altLang="zh-CN" dirty="0"/>
          </a:p>
          <a:p>
            <a:pPr marL="342900" indent="-342900">
              <a:lnSpc>
                <a:spcPct val="150000"/>
              </a:lnSpc>
              <a:buFontTx/>
              <a:buChar char="-"/>
            </a:pPr>
            <a:r>
              <a:rPr lang="zh-CN" altLang="en-US" dirty="0"/>
              <a:t>初始化</a:t>
            </a:r>
            <a:r>
              <a:rPr lang="en" altLang="zh-CN" dirty="0" err="1"/>
              <a:t>xbuiltin</a:t>
            </a:r>
            <a:r>
              <a:rPr lang="zh-CN" altLang="en-US" dirty="0"/>
              <a:t>，</a:t>
            </a:r>
            <a:r>
              <a:rPr lang="en" altLang="zh-CN" dirty="0" err="1"/>
              <a:t>xbuiltin</a:t>
            </a:r>
            <a:r>
              <a:rPr lang="zh-CN" altLang="en-US" dirty="0"/>
              <a:t>注册词典并初始化</a:t>
            </a:r>
            <a:endParaRPr lang="en-US" altLang="zh-CN" dirty="0"/>
          </a:p>
          <a:p>
            <a:pPr marL="342900" indent="-342900">
              <a:lnSpc>
                <a:spcPct val="150000"/>
              </a:lnSpc>
              <a:buFontTx/>
              <a:buChar char="-"/>
            </a:pPr>
            <a:r>
              <a:rPr lang="en" altLang="zh-CN" dirty="0" err="1"/>
              <a:t>yacl</a:t>
            </a:r>
            <a:r>
              <a:rPr lang="zh-CN" altLang="en-US" dirty="0"/>
              <a:t>初始化</a:t>
            </a:r>
            <a:r>
              <a:rPr lang="en-US" altLang="zh-CN" dirty="0"/>
              <a:t>(</a:t>
            </a:r>
            <a:r>
              <a:rPr lang="en" altLang="zh-CN" dirty="0" err="1"/>
              <a:t>FLAGS_yacl</a:t>
            </a:r>
            <a:r>
              <a:rPr lang="en" altLang="zh-CN" dirty="0"/>
              <a:t>)</a:t>
            </a:r>
          </a:p>
          <a:p>
            <a:pPr marL="342900" indent="-342900">
              <a:lnSpc>
                <a:spcPct val="150000"/>
              </a:lnSpc>
              <a:buFontTx/>
              <a:buChar char="-"/>
            </a:pPr>
            <a:r>
              <a:rPr lang="en" altLang="zh-CN" dirty="0" err="1"/>
              <a:t>ubmonitor</a:t>
            </a:r>
            <a:r>
              <a:rPr lang="zh-CN" altLang="en-US" dirty="0"/>
              <a:t>监控</a:t>
            </a:r>
            <a:r>
              <a:rPr lang="en-US" altLang="zh-CN" dirty="0"/>
              <a:t>(</a:t>
            </a:r>
            <a:r>
              <a:rPr lang="en" altLang="zh-CN" dirty="0" err="1"/>
              <a:t>FLAGS_ubmonitor</a:t>
            </a:r>
            <a:r>
              <a:rPr lang="en" altLang="zh-CN" dirty="0"/>
              <a:t>)</a:t>
            </a:r>
          </a:p>
          <a:p>
            <a:pPr marL="342900" indent="-342900">
              <a:lnSpc>
                <a:spcPct val="150000"/>
              </a:lnSpc>
              <a:buFontTx/>
              <a:buChar char="-"/>
            </a:pPr>
            <a:r>
              <a:rPr lang="en" altLang="zh-CN" dirty="0"/>
              <a:t>_</a:t>
            </a:r>
            <a:r>
              <a:rPr lang="en" altLang="zh-CN" dirty="0" err="1"/>
              <a:t>downstream_mgr</a:t>
            </a:r>
            <a:r>
              <a:rPr lang="zh-CN" altLang="en-US" dirty="0"/>
              <a:t>初始化</a:t>
            </a:r>
          </a:p>
          <a:p>
            <a:pPr marL="342900" indent="-342900">
              <a:lnSpc>
                <a:spcPct val="150000"/>
              </a:lnSpc>
              <a:buFontTx/>
              <a:buChar char="-"/>
            </a:pPr>
            <a:r>
              <a:rPr lang="en" altLang="zh-CN" dirty="0"/>
              <a:t>load</a:t>
            </a:r>
            <a:r>
              <a:rPr lang="zh-CN" altLang="en-US" dirty="0"/>
              <a:t>词典</a:t>
            </a:r>
            <a:r>
              <a:rPr lang="en" altLang="zh-CN" dirty="0" err="1"/>
              <a:t>worddict</a:t>
            </a:r>
            <a:r>
              <a:rPr lang="en" altLang="zh-CN" dirty="0"/>
              <a:t>(</a:t>
            </a:r>
            <a:r>
              <a:rPr lang="en" altLang="zh-CN" dirty="0" err="1"/>
              <a:t>FLAGS_wordseg_lib</a:t>
            </a:r>
            <a:r>
              <a:rPr lang="en" altLang="zh-CN" dirty="0"/>
              <a:t>)</a:t>
            </a:r>
          </a:p>
          <a:p>
            <a:pPr marL="342900" indent="-342900">
              <a:lnSpc>
                <a:spcPct val="150000"/>
              </a:lnSpc>
              <a:buFontTx/>
              <a:buChar char="-"/>
            </a:pPr>
            <a:r>
              <a:rPr lang="en" altLang="zh-CN" dirty="0" err="1"/>
              <a:t>fengsui</a:t>
            </a:r>
            <a:r>
              <a:rPr lang="zh-CN" altLang="en-US" dirty="0"/>
              <a:t>日志初始化</a:t>
            </a:r>
            <a:r>
              <a:rPr lang="en-US" altLang="zh-CN" dirty="0"/>
              <a:t>(</a:t>
            </a:r>
            <a:r>
              <a:rPr lang="en" altLang="zh-CN" dirty="0" err="1"/>
              <a:t>FLAGS_fengsui</a:t>
            </a:r>
            <a:r>
              <a:rPr lang="en" altLang="zh-CN" dirty="0"/>
              <a:t>)</a:t>
            </a:r>
          </a:p>
          <a:p>
            <a:pPr marL="342900" indent="-342900">
              <a:lnSpc>
                <a:spcPct val="150000"/>
              </a:lnSpc>
              <a:buFontTx/>
              <a:buChar char="-"/>
            </a:pPr>
            <a:r>
              <a:rPr lang="en" altLang="zh-CN" dirty="0"/>
              <a:t>funnel(</a:t>
            </a:r>
            <a:r>
              <a:rPr lang="zh-CN" altLang="en-US" dirty="0"/>
              <a:t>漏斗</a:t>
            </a:r>
            <a:r>
              <a:rPr lang="en-US" altLang="zh-CN" dirty="0"/>
              <a:t>)</a:t>
            </a:r>
            <a:r>
              <a:rPr lang="zh-CN" altLang="en-US" dirty="0"/>
              <a:t>日志：百度</a:t>
            </a:r>
            <a:r>
              <a:rPr lang="en" altLang="zh-CN" dirty="0"/>
              <a:t>b2log</a:t>
            </a:r>
            <a:r>
              <a:rPr lang="zh-CN" altLang="en-US" dirty="0"/>
              <a:t>日志</a:t>
            </a:r>
            <a:r>
              <a:rPr lang="en-US" altLang="zh-CN" dirty="0"/>
              <a:t>(</a:t>
            </a:r>
            <a:r>
              <a:rPr lang="en" altLang="zh-CN" dirty="0" err="1"/>
              <a:t>FLAGS_feedproxy_funnel_log</a:t>
            </a:r>
            <a:r>
              <a:rPr lang="en" altLang="zh-CN" dirty="0"/>
              <a:t>)</a:t>
            </a:r>
          </a:p>
        </p:txBody>
      </p:sp>
    </p:spTree>
    <p:extLst>
      <p:ext uri="{BB962C8B-B14F-4D97-AF65-F5344CB8AC3E}">
        <p14:creationId xmlns:p14="http://schemas.microsoft.com/office/powerpoint/2010/main" val="4210785820"/>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BC1CD7-FFC7-F04E-A366-B820CC5B8CE9}"/>
              </a:ext>
            </a:extLst>
          </p:cNvPr>
          <p:cNvSpPr>
            <a:spLocks noGrp="1"/>
          </p:cNvSpPr>
          <p:nvPr>
            <p:ph type="title"/>
          </p:nvPr>
        </p:nvSpPr>
        <p:spPr/>
        <p:txBody>
          <a:bodyPr/>
          <a:lstStyle/>
          <a:p>
            <a:r>
              <a:rPr kumimoji="1" lang="zh-CN" altLang="en-US" dirty="0"/>
              <a:t>创建</a:t>
            </a:r>
            <a:r>
              <a:rPr kumimoji="1" lang="en-US" altLang="zh-CN" dirty="0" err="1"/>
              <a:t>baidu</a:t>
            </a:r>
            <a:r>
              <a:rPr kumimoji="1" lang="en-US" altLang="zh-CN" dirty="0"/>
              <a:t> </a:t>
            </a:r>
            <a:r>
              <a:rPr kumimoji="1" lang="en-US" altLang="zh-CN" dirty="0" err="1"/>
              <a:t>rpc</a:t>
            </a:r>
            <a:r>
              <a:rPr kumimoji="1" lang="zh-CN" altLang="en-US" dirty="0"/>
              <a:t> </a:t>
            </a:r>
            <a:r>
              <a:rPr kumimoji="1" lang="en-US" altLang="zh-CN" dirty="0"/>
              <a:t>server</a:t>
            </a:r>
            <a:r>
              <a:rPr kumimoji="1" lang="zh-CN" altLang="en-US" dirty="0"/>
              <a:t>流程</a:t>
            </a:r>
          </a:p>
        </p:txBody>
      </p:sp>
      <p:sp>
        <p:nvSpPr>
          <p:cNvPr id="3" name="内容占位符 2">
            <a:extLst>
              <a:ext uri="{FF2B5EF4-FFF2-40B4-BE49-F238E27FC236}">
                <a16:creationId xmlns:a16="http://schemas.microsoft.com/office/drawing/2014/main" id="{B3AB6486-C8F6-BC43-8395-68AF6BCA0E38}"/>
              </a:ext>
            </a:extLst>
          </p:cNvPr>
          <p:cNvSpPr>
            <a:spLocks noGrp="1"/>
          </p:cNvSpPr>
          <p:nvPr>
            <p:ph idx="1"/>
          </p:nvPr>
        </p:nvSpPr>
        <p:spPr>
          <a:xfrm>
            <a:off x="48130" y="1185030"/>
            <a:ext cx="10896000" cy="4212000"/>
          </a:xfrm>
        </p:spPr>
        <p:txBody>
          <a:bodyPr/>
          <a:lstStyle/>
          <a:p>
            <a:pPr marL="342900" indent="-342900">
              <a:lnSpc>
                <a:spcPct val="150000"/>
              </a:lnSpc>
              <a:buFontTx/>
              <a:buChar char="-"/>
            </a:pPr>
            <a:r>
              <a:rPr kumimoji="1" lang="zh-CN" altLang="en-US" dirty="0"/>
              <a:t>添加</a:t>
            </a:r>
            <a:r>
              <a:rPr kumimoji="1" lang="en" altLang="zh-CN" dirty="0" err="1"/>
              <a:t>FeedProxyServiceImpl</a:t>
            </a:r>
            <a:r>
              <a:rPr kumimoji="1" lang="zh-CN" altLang="en-US" dirty="0"/>
              <a:t>服务</a:t>
            </a:r>
            <a:endParaRPr kumimoji="1" lang="en-US" altLang="zh-CN" dirty="0"/>
          </a:p>
          <a:p>
            <a:pPr marL="342900" indent="-342900">
              <a:lnSpc>
                <a:spcPct val="150000"/>
              </a:lnSpc>
              <a:buFontTx/>
              <a:buChar char="-"/>
            </a:pPr>
            <a:r>
              <a:rPr kumimoji="1" lang="zh-CN" altLang="en" dirty="0"/>
              <a:t>与下游</a:t>
            </a:r>
            <a:r>
              <a:rPr kumimoji="1" lang="zh-CN" altLang="en-US" dirty="0"/>
              <a:t>模块交互</a:t>
            </a:r>
            <a:r>
              <a:rPr kumimoji="1" lang="en-US" altLang="zh-CN" dirty="0"/>
              <a:t>//</a:t>
            </a:r>
            <a:r>
              <a:rPr kumimoji="1" lang="en" altLang="zh-CN" dirty="0" err="1"/>
              <a:t>WorkFlow</a:t>
            </a:r>
            <a:r>
              <a:rPr kumimoji="1" lang="en" altLang="zh-CN" dirty="0"/>
              <a:t>::instance().</a:t>
            </a:r>
            <a:r>
              <a:rPr kumimoji="1" lang="en" altLang="zh-CN" dirty="0" err="1"/>
              <a:t>do_process</a:t>
            </a:r>
            <a:r>
              <a:rPr kumimoji="1" lang="en" altLang="zh-CN" dirty="0"/>
              <a:t>()</a:t>
            </a:r>
            <a:r>
              <a:rPr kumimoji="1" lang="zh-CN" altLang="en-US" dirty="0"/>
              <a:t>，</a:t>
            </a:r>
            <a:r>
              <a:rPr kumimoji="1" lang="en" altLang="zh-CN" dirty="0" err="1"/>
              <a:t>workflow.cpp</a:t>
            </a:r>
            <a:endParaRPr kumimoji="1" lang="en" altLang="zh-CN" dirty="0"/>
          </a:p>
          <a:p>
            <a:pPr marL="342900" indent="-342900">
              <a:lnSpc>
                <a:spcPct val="150000"/>
              </a:lnSpc>
              <a:buFontTx/>
              <a:buChar char="-"/>
            </a:pPr>
            <a:r>
              <a:rPr kumimoji="1" lang="zh-CN" altLang="en-US" dirty="0"/>
              <a:t>打包返回的广告</a:t>
            </a:r>
            <a:r>
              <a:rPr kumimoji="1" lang="en" altLang="zh-CN" dirty="0" err="1"/>
              <a:t>pack_response</a:t>
            </a:r>
            <a:endParaRPr kumimoji="1" lang="en" altLang="zh-CN" dirty="0"/>
          </a:p>
          <a:p>
            <a:pPr marL="342900" indent="-342900">
              <a:lnSpc>
                <a:spcPct val="150000"/>
              </a:lnSpc>
              <a:buFontTx/>
              <a:buChar char="-"/>
            </a:pPr>
            <a:r>
              <a:rPr kumimoji="1" lang="zh-CN" altLang="en-US" dirty="0"/>
              <a:t>发送结果</a:t>
            </a:r>
            <a:r>
              <a:rPr kumimoji="1" lang="en" altLang="zh-CN" dirty="0" err="1"/>
              <a:t>send_response</a:t>
            </a:r>
            <a:r>
              <a:rPr kumimoji="1" lang="en" altLang="zh-CN" dirty="0"/>
              <a:t>()</a:t>
            </a:r>
          </a:p>
          <a:p>
            <a:pPr marL="342900" indent="-342900">
              <a:lnSpc>
                <a:spcPct val="150000"/>
              </a:lnSpc>
              <a:buFontTx/>
              <a:buChar char="-"/>
            </a:pPr>
            <a:r>
              <a:rPr kumimoji="1" lang="zh-CN" altLang="en-US" dirty="0"/>
              <a:t>写</a:t>
            </a:r>
            <a:r>
              <a:rPr kumimoji="1" lang="en" altLang="zh-CN" dirty="0"/>
              <a:t>notice</a:t>
            </a:r>
            <a:r>
              <a:rPr kumimoji="1" lang="zh-CN" altLang="en-US" dirty="0"/>
              <a:t>日志、</a:t>
            </a:r>
            <a:r>
              <a:rPr kumimoji="1" lang="en" altLang="zh-CN" dirty="0" err="1"/>
              <a:t>ub</a:t>
            </a:r>
            <a:r>
              <a:rPr kumimoji="1" lang="en" altLang="zh-CN" dirty="0"/>
              <a:t> monitor</a:t>
            </a:r>
            <a:r>
              <a:rPr kumimoji="1" lang="zh-CN" altLang="en-US" dirty="0"/>
              <a:t>监控、烽燧日志</a:t>
            </a:r>
            <a:endParaRPr kumimoji="1" lang="en-US" altLang="zh-CN" dirty="0"/>
          </a:p>
          <a:p>
            <a:pPr marL="342900" indent="-342900">
              <a:lnSpc>
                <a:spcPct val="150000"/>
              </a:lnSpc>
              <a:buFontTx/>
              <a:buChar char="-"/>
            </a:pPr>
            <a:r>
              <a:rPr kumimoji="1" lang="en" altLang="zh-CN" dirty="0"/>
              <a:t>thread clear</a:t>
            </a:r>
            <a:r>
              <a:rPr kumimoji="1" lang="zh-CN" altLang="en-US" dirty="0"/>
              <a:t>清空线程结束</a:t>
            </a:r>
          </a:p>
        </p:txBody>
      </p:sp>
    </p:spTree>
    <p:extLst>
      <p:ext uri="{BB962C8B-B14F-4D97-AF65-F5344CB8AC3E}">
        <p14:creationId xmlns:p14="http://schemas.microsoft.com/office/powerpoint/2010/main" val="3395708802"/>
      </p:ext>
    </p:extLst>
  </p:cSld>
  <p:clrMapOvr>
    <a:masterClrMapping/>
  </p:clrMapOvr>
  <p:transition>
    <p:wipe dir="d"/>
  </p:transition>
</p:sld>
</file>

<file path=ppt/theme/theme1.xml><?xml version="1.0" encoding="utf-8"?>
<a:theme xmlns:a="http://schemas.openxmlformats.org/drawingml/2006/main" name="IMAS串讲">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ctr" defTabSz="914400" rtl="0" eaLnBrk="1" fontAlgn="base" latinLnBrk="0" hangingPunct="1">
          <a:lnSpc>
            <a:spcPct val="100000"/>
          </a:lnSpc>
          <a:spcBef>
            <a:spcPct val="0"/>
          </a:spcBef>
          <a:spcAft>
            <a:spcPct val="0"/>
          </a:spcAft>
          <a:buClr>
            <a:srgbClr val="2318DE"/>
          </a:buClr>
          <a:buSzPct val="100000"/>
          <a:buFontTx/>
          <a:buNone/>
          <a:tabLst/>
          <a:defRPr kumimoji="0" lang="zh-CN" altLang="en-US" sz="14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0" algn="ctr" defTabSz="914400" rtl="0" eaLnBrk="1" fontAlgn="base" latinLnBrk="0" hangingPunct="1">
          <a:lnSpc>
            <a:spcPct val="100000"/>
          </a:lnSpc>
          <a:spcBef>
            <a:spcPct val="0"/>
          </a:spcBef>
          <a:spcAft>
            <a:spcPct val="0"/>
          </a:spcAft>
          <a:buClr>
            <a:srgbClr val="2318DE"/>
          </a:buClr>
          <a:buSzPct val="100000"/>
          <a:buFontTx/>
          <a:buNone/>
          <a:tabLst/>
          <a:defRPr kumimoji="0" lang="zh-CN" altLang="en-US" sz="14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idu_PPT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idu_PPT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idu_PPT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idu_PPT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idu_PPT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idu_PPT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idu_PPT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idu_PPT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idu_PPT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idu_PPT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idu_PPT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159904</TotalTime>
  <Words>4294</Words>
  <Application>Microsoft Macintosh PowerPoint</Application>
  <PresentationFormat>宽屏</PresentationFormat>
  <Paragraphs>305</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Microsoft YaHei</vt:lpstr>
      <vt:lpstr>Microsoft YaHei</vt:lpstr>
      <vt:lpstr>Arial Unicode MS</vt:lpstr>
      <vt:lpstr>Arial</vt:lpstr>
      <vt:lpstr>Arial Black</vt:lpstr>
      <vt:lpstr>Calibri</vt:lpstr>
      <vt:lpstr>Times New Roman</vt:lpstr>
      <vt:lpstr>Verdana</vt:lpstr>
      <vt:lpstr>Wingdings</vt:lpstr>
      <vt:lpstr>IMAS串讲</vt:lpstr>
      <vt:lpstr>PowerPoint 演示文稿</vt:lpstr>
      <vt:lpstr>目录</vt:lpstr>
      <vt:lpstr>Feedproxy(as)模块</vt:lpstr>
      <vt:lpstr>Feedproxy(as)模块流程</vt:lpstr>
      <vt:lpstr>目录</vt:lpstr>
      <vt:lpstr>Feedproxy模块位置</vt:lpstr>
      <vt:lpstr>Feedproxy总体的流程</vt:lpstr>
      <vt:lpstr>初始化ProcessData流程</vt:lpstr>
      <vt:lpstr>创建baidu rpc server流程</vt:lpstr>
      <vt:lpstr>FeedProxyServiceImpl</vt:lpstr>
      <vt:lpstr>Workflow内部流程</vt:lpstr>
      <vt:lpstr>从main函数到业务函数的调用层次</vt:lpstr>
      <vt:lpstr>Workflow:: parse_request(),data_prepare()</vt:lpstr>
      <vt:lpstr>Workflow:: interact_with_downstream()</vt:lpstr>
      <vt:lpstr>Workflow:: product_strategy_process()</vt:lpstr>
      <vt:lpstr>Workflow::pack_response_message()</vt:lpstr>
      <vt:lpstr>目录</vt:lpstr>
      <vt:lpstr>与下游交互涉及的模块</vt:lpstr>
      <vt:lpstr>Module简述</vt:lpstr>
      <vt:lpstr>FeedbsModule</vt:lpstr>
      <vt:lpstr>FeedbsModule</vt:lpstr>
      <vt:lpstr>目录</vt:lpstr>
      <vt:lpstr>策略插件 – traverse_src_plugins</vt:lpstr>
      <vt:lpstr>Src级别策略插件</vt:lpstr>
      <vt:lpstr>策略插件 – traverse_product_plugins</vt:lpstr>
      <vt:lpstr>产品级别策略插件</vt:lpstr>
      <vt:lpstr>产品级别策略插件</vt:lpstr>
      <vt:lpstr>产品级别策略插件</vt:lpstr>
      <vt:lpstr>产品级别策略插件</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Bian,Feifei</dc:creator>
  <cp:lastModifiedBy>rhxvwitt</cp:lastModifiedBy>
  <cp:revision>2390</cp:revision>
  <cp:lastPrinted>2019-01-10T12:40:23Z</cp:lastPrinted>
  <dcterms:created xsi:type="dcterms:W3CDTF">2016-12-27T03:48:35Z</dcterms:created>
  <dcterms:modified xsi:type="dcterms:W3CDTF">2021-04-29T11:50:24Z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4eed1396-652e-48af-a096-58850838b021-2">
    <vt:lpwstr>288e7f01d86ae468b82050e8ba41feed</vt:lpwstr>
  </property>
</Properties>
</file>