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56" r:id="rId5"/>
    <p:sldId id="268" r:id="rId6"/>
    <p:sldId id="260" r:id="rId7"/>
    <p:sldId id="261" r:id="rId8"/>
    <p:sldId id="262" r:id="rId9"/>
    <p:sldId id="259" r:id="rId10"/>
    <p:sldId id="263" r:id="rId11"/>
    <p:sldId id="264" r:id="rId12"/>
    <p:sldId id="265" r:id="rId13"/>
    <p:sldId id="267" r:id="rId14"/>
    <p:sldId id="278" r:id="rId15"/>
    <p:sldId id="279" r:id="rId16"/>
    <p:sldId id="273" r:id="rId17"/>
    <p:sldId id="274" r:id="rId18"/>
    <p:sldId id="275" r:id="rId19"/>
    <p:sldId id="276" r:id="rId20"/>
    <p:sldId id="277" r:id="rId21"/>
    <p:sldId id="26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0" r:id="rId30"/>
    <p:sldId id="287" r:id="rId31"/>
    <p:sldId id="288" r:id="rId32"/>
    <p:sldId id="289" r:id="rId33"/>
    <p:sldId id="290" r:id="rId34"/>
    <p:sldId id="291" r:id="rId35"/>
    <p:sldId id="27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282828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95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BBBC-A1B3-C3E7-DE1D-1E01F337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C3CD1-F159-C0D6-9DA6-229A13860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B950-02ED-F06B-B2D8-22330A4A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C720-3AD5-E9D1-E715-05C417A2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8B09-858F-19D1-B948-E1659ED2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3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4492-B22A-5A59-6CDE-6B18D06B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FDD6-C12C-7A20-3F27-A793E5AC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956A-1A8B-5D35-464A-E6631B8E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B516-1C04-FB2D-2E89-2400FB78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508F-7112-CBC2-BE00-2CB303E9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70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569F8-5C1D-C367-43A3-627C5D503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7364-7367-F706-3D2A-4ADB7EC9F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AD39-4455-FB66-024B-9537F467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4E0C-4266-1325-1CB5-CC20FA0A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0D01F-E145-BE08-3BD6-074C4D9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4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98B1-3B6C-4274-A52C-C746A96B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5BE8-0A10-E956-8BD1-4188DB91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68B82-EDCF-62D5-69F9-84C4632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8380-2980-3CEB-F4B1-61DEB6C1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1C23-6CCC-1F94-8255-58BC927D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8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9632-65EC-8B11-860D-487D8624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BF86-7C49-B15D-CEC2-C18F907E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67A7-A8DB-73B0-A1FF-62178A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8A076-6CBF-87A1-19C1-29087338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3A97F-262C-F2E4-A535-2F477F31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4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D556-E70C-50E7-AE52-EBEE7AB3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98777-2B3F-F225-90F2-94822FD1B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CD283-CF4E-9736-2BF6-EDEEE310C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BA53-2227-3B47-A246-700E075E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501A0-2B59-92E0-84AA-CBF7CA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B5A7-2119-D6C7-8FB8-FA518F1D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6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C2DC-3568-3280-3253-1EAAF84B6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9912E-094E-0A1B-06BC-F4F5D29C5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E0072-5593-846B-6967-F8941F4A6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F07DD-E72D-D810-A82D-6E5018CD2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201BF-C5F2-21CD-326E-955B7E73F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0B994-C75F-4EC8-561F-5B911B0D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B1E53-30CE-215B-838C-126FE057B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5A53B-2B10-A105-4215-1B66334D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9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F633-2306-DE29-03E7-797DD1A5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2793B-FC24-9F77-56AD-1AB198DA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B5FD3-D416-4CAD-CB4C-2411612A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DC86D-94A2-8370-EC10-5E9D1676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74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67FA7-BAD4-5081-1F1E-2F6CBDA4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76B4C-2279-24AB-56CF-6E02CBB6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B4C8-9D9D-0FBB-1115-D28B2409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7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8C33-CE94-6DC9-00D5-A7FB4205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A67CC-2F2E-E8B7-015D-7C8494F1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D8610-C09F-87EE-9059-884F47F8D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44F9-262D-AA7D-7F82-A8A6B703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4280-15A4-8C6B-154E-4F6A78EC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849D1-FB84-0083-24D2-E22E4EC6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8A77-9741-9748-4EEE-20F26DF9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C055DD-ACDE-E17E-21F5-CC2C4ED72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4FB8B-21AA-ADF4-9E12-8DF10C2AC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19E82-C371-4CE1-39AA-4A4608EA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53151-730E-C09D-8A21-4FF258C0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CBBC6-BB16-B4EC-6F7E-AD15BD5D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2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B3DCC-14A2-92C8-6C84-839C2168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C272-9323-BB51-3AE7-B576D5FEA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0ED7-6D2D-8C28-A6B3-ACBD1F8D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5F465-C79A-4BDB-810F-F7899631CD66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CF55-A46A-8C62-2703-B4AA58D2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CEAC-1BD5-12ED-5853-D4DDE6846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142ED-9906-4830-A6FB-A851EFD8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0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382E2-A824-6830-60FB-7595F6F1F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Leisure Parks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C19B65-70A3-1147-74CA-41EDE108F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Josh Fry</a:t>
            </a:r>
          </a:p>
        </p:txBody>
      </p:sp>
    </p:spTree>
    <p:extLst>
      <p:ext uri="{BB962C8B-B14F-4D97-AF65-F5344CB8AC3E}">
        <p14:creationId xmlns:p14="http://schemas.microsoft.com/office/powerpoint/2010/main" val="212645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D23EF-7A19-0DD8-71FC-B93CB49C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FDB7F-9609-4178-F9F6-21FD469ED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017E4B-49E3-7F81-A608-0453F5C00A15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Durable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9DED-745E-00D7-43D6-65428A445A07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Retry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Retry individual activity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Reusability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Activity functions can re-used in other orchestrations e.g., email or taking payment.</a:t>
            </a:r>
          </a:p>
        </p:txBody>
      </p:sp>
    </p:spTree>
    <p:extLst>
      <p:ext uri="{BB962C8B-B14F-4D97-AF65-F5344CB8AC3E}">
        <p14:creationId xmlns:p14="http://schemas.microsoft.com/office/powerpoint/2010/main" val="31572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331C1-E5E5-E29F-EAF4-A6B7D62A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46730CE-6BFB-B925-24A2-0BA207F6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0F17BB-CC43-6297-CC11-03961D049FCE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Application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55A1-0D5B-03C4-91CB-670E729A4F1D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Stores </a:t>
            </a:r>
            <a:r>
              <a:rPr lang="en-GB" dirty="0" err="1"/>
              <a:t>OpenTelemetry</a:t>
            </a:r>
            <a:r>
              <a:rPr lang="en-GB" dirty="0"/>
              <a:t> traces, metrics, and logs.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Gives us the ability to trace a HTTP request, through the service bus and retries, down to where an email is sent.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Can optionally send logs and metrics from AG, APIM, ASB, and AKV resources.</a:t>
            </a:r>
          </a:p>
        </p:txBody>
      </p:sp>
    </p:spTree>
    <p:extLst>
      <p:ext uri="{BB962C8B-B14F-4D97-AF65-F5344CB8AC3E}">
        <p14:creationId xmlns:p14="http://schemas.microsoft.com/office/powerpoint/2010/main" val="4129584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59E11-A517-1869-A34E-08C17336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D2E9490-4410-E82D-8AD1-F2671CB6C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A21F6-9E5B-AEB2-FE1C-505F150B30EB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Azure Key 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D5FC-9F2C-0C9D-B544-5C4070CC5B3C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Store the instrumentation key to Application Insights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08702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A75E-4083-4F0C-F842-A698FF93B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A79BE0-C895-D76D-8A1F-582A5EDBC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338"/>
            <a:ext cx="9144000" cy="929323"/>
          </a:xfrm>
        </p:spPr>
        <p:txBody>
          <a:bodyPr/>
          <a:lstStyle/>
          <a:p>
            <a:r>
              <a:rPr lang="en-GB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42532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8B63-BCB6-5063-3276-BA93429B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6A61C6-3810-833D-1984-D2BAFAB7E8DB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Subnets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916A7C-773F-5D3C-8703-FA7F27F697AC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Microsoft recommends that AG, APIM, and Functions are deployed into their own subnets.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ASB and AKV cannot be deployed into a subnet and instead need to have a Private Endpoint. This enables data to and from to go over the Azure backbone.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AI is connected by using an Azure Monitor Private Link Scope (AMPLS).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D61D6-B8CA-79AC-67DB-6EB70EE8C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1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7672D-E8E3-A2F6-1ACD-E52C06C88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D6164E-6401-3719-307B-4B349EAA2CFF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Network Security Groups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5C0894-4DC0-861A-1277-063CDDA59C21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NSGs can be managed either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IP of the resource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An IP range e.g., the subnet’s block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Application Security Groups (ASGs) assigned to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Service Tags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I would use ASGs as they aren’t affected by network changes and are specific to designated resources.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EFACE-480A-C217-2F05-B2A1B328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E415-CB6F-77A6-925D-3707E1A5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26F16C-03D7-E3A5-CB7C-EED9FD88AEF4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ag-subnet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F192D9-72CA-31DD-A2B3-C65CB0A44C4C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(HTTPS) from Internet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Outbound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apim</a:t>
            </a:r>
            <a:r>
              <a:rPr lang="en-GB" dirty="0"/>
              <a:t>-subnet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115734-5F5E-7A9A-AE7B-C509B15C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2ADF8-C73B-559B-E87A-55EF5E5A5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D99D3C-798E-6CFA-9FF8-BB36C19B5C3B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/>
              <a:t>apim</a:t>
            </a:r>
            <a:r>
              <a:rPr lang="en-GB" sz="4000" dirty="0"/>
              <a:t>-subnet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946C53-216D-D8BD-439D-5790AA24C1B8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from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ag-subnet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Outbound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apim</a:t>
            </a:r>
            <a:r>
              <a:rPr lang="en-GB" dirty="0"/>
              <a:t>-subnet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8D407B-78A8-793C-837F-FCC46D113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90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71C2-7B1B-6375-0253-22B716E7E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E28530-39E8-4801-A1DC-51E6D8885E02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 err="1"/>
              <a:t>func</a:t>
            </a:r>
            <a:r>
              <a:rPr lang="en-GB" sz="4800" dirty="0"/>
              <a:t>-booking-</a:t>
            </a:r>
            <a:r>
              <a:rPr lang="en-GB" sz="4800" dirty="0" err="1"/>
              <a:t>ext</a:t>
            </a:r>
            <a:r>
              <a:rPr lang="en-GB" sz="4800" dirty="0"/>
              <a:t>-subnet</a:t>
            </a:r>
          </a:p>
          <a:p>
            <a:r>
              <a:rPr lang="en-GB" sz="4800" dirty="0" err="1"/>
              <a:t>func</a:t>
            </a:r>
            <a:r>
              <a:rPr lang="en-GB" sz="4800" dirty="0"/>
              <a:t>-booking-int-subnet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D4F3D8-A90B-A201-7711-ED0F42CEE647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from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apim</a:t>
            </a:r>
            <a:r>
              <a:rPr lang="en-GB" dirty="0"/>
              <a:t>-subnet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Outbound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akv</a:t>
            </a:r>
            <a:r>
              <a:rPr lang="en-GB" dirty="0"/>
              <a:t>-subnet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ampls</a:t>
            </a:r>
            <a:r>
              <a:rPr lang="en-GB" dirty="0"/>
              <a:t>-subnet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5761 (AMQP TLS) to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asb</a:t>
            </a:r>
            <a:r>
              <a:rPr lang="en-GB" dirty="0"/>
              <a:t>-subnet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4F345-AF51-2947-5F13-C8607C04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7AA7E-162C-3649-5BFB-F4C748009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F9C11-56D3-B152-22D1-2D401C5918F6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/>
              <a:t>asb</a:t>
            </a:r>
            <a:r>
              <a:rPr lang="en-GB" sz="4000" dirty="0"/>
              <a:t>-subnet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3B7BD-F4C4-658B-C859-868BC894FA3B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5761 from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func</a:t>
            </a:r>
            <a:r>
              <a:rPr lang="en-GB" dirty="0"/>
              <a:t>-booking-</a:t>
            </a:r>
            <a:r>
              <a:rPr lang="en-GB" dirty="0" err="1"/>
              <a:t>ext</a:t>
            </a:r>
            <a:r>
              <a:rPr lang="en-GB" dirty="0"/>
              <a:t>-subnet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func</a:t>
            </a:r>
            <a:r>
              <a:rPr lang="en-GB" dirty="0"/>
              <a:t>-booking-int-subnet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Note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AMQP-over-</a:t>
            </a:r>
            <a:r>
              <a:rPr lang="en-GB" sz="2000" dirty="0" err="1"/>
              <a:t>Websockets</a:t>
            </a:r>
            <a:r>
              <a:rPr lang="en-GB" sz="2000" dirty="0"/>
              <a:t> port 443 has a small overhead compared to 5761.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5762 is AMQP unencrypted.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9E3CFD-78FF-C40D-E454-67C08C441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1EC1-5E2C-4F4B-4685-F45ED0C16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39A5-859B-394A-EAFA-CB688CF8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Workflow</a:t>
            </a:r>
          </a:p>
          <a:p>
            <a:r>
              <a:rPr lang="en-GB" dirty="0"/>
              <a:t>Components</a:t>
            </a:r>
          </a:p>
          <a:p>
            <a:r>
              <a:rPr lang="en-GB" dirty="0"/>
              <a:t>Network Security</a:t>
            </a:r>
          </a:p>
          <a:p>
            <a:r>
              <a:rPr lang="en-GB" dirty="0"/>
              <a:t>Code Overview</a:t>
            </a:r>
          </a:p>
          <a:p>
            <a:r>
              <a:rPr lang="en-GB" dirty="0"/>
              <a:t>Considerations</a:t>
            </a:r>
          </a:p>
          <a:p>
            <a:r>
              <a:rPr lang="en-GB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64340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96AA-9805-FF64-CF11-702F8E24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175998-ADA5-5888-E712-CCBB8DF71A7C}"/>
              </a:ext>
            </a:extLst>
          </p:cNvPr>
          <p:cNvSpPr txBox="1">
            <a:spLocks/>
          </p:cNvSpPr>
          <p:nvPr/>
        </p:nvSpPr>
        <p:spPr>
          <a:xfrm>
            <a:off x="39624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/>
              <a:t>akv</a:t>
            </a:r>
            <a:r>
              <a:rPr lang="en-GB" sz="4000" dirty="0"/>
              <a:t>-subnet</a:t>
            </a:r>
          </a:p>
          <a:p>
            <a:r>
              <a:rPr lang="en-GB" sz="4000" dirty="0" err="1"/>
              <a:t>ampls</a:t>
            </a:r>
            <a:r>
              <a:rPr lang="en-GB" sz="4000" dirty="0"/>
              <a:t>-subnet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736069-457A-ADD1-0686-772BAC5AC35A}"/>
              </a:ext>
            </a:extLst>
          </p:cNvPr>
          <p:cNvSpPr txBox="1">
            <a:spLocks/>
          </p:cNvSpPr>
          <p:nvPr/>
        </p:nvSpPr>
        <p:spPr>
          <a:xfrm>
            <a:off x="39624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Inbound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Allow port 443 from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func</a:t>
            </a:r>
            <a:r>
              <a:rPr lang="en-GB" dirty="0"/>
              <a:t>-booking-</a:t>
            </a:r>
            <a:r>
              <a:rPr lang="en-GB" dirty="0" err="1"/>
              <a:t>ext</a:t>
            </a:r>
            <a:r>
              <a:rPr lang="en-GB" dirty="0"/>
              <a:t>-subnet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err="1"/>
              <a:t>func</a:t>
            </a:r>
            <a:r>
              <a:rPr lang="en-GB" dirty="0"/>
              <a:t>-booking-int-subnet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CEB12-780E-D16E-A1AD-19BD8FEC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9373" y="0"/>
            <a:ext cx="6361667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0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7CFA-6864-D0B0-230F-35B469EE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8E9AF4-ED8D-8E10-32BE-5163F8EA5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338"/>
            <a:ext cx="9144000" cy="929323"/>
          </a:xfrm>
        </p:spPr>
        <p:txBody>
          <a:bodyPr/>
          <a:lstStyle/>
          <a:p>
            <a:r>
              <a:rPr lang="en-GB" dirty="0"/>
              <a:t>Code Overview</a:t>
            </a:r>
          </a:p>
        </p:txBody>
      </p:sp>
    </p:spTree>
    <p:extLst>
      <p:ext uri="{BB962C8B-B14F-4D97-AF65-F5344CB8AC3E}">
        <p14:creationId xmlns:p14="http://schemas.microsoft.com/office/powerpoint/2010/main" val="3388597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6CDDF4-46E3-0236-4977-F9862BD5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8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CB72A-DFBA-55E7-EE1E-FBD2A456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56C8F3-2BA8-BF78-9652-D939AB09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9B2EE-AEE4-FE8D-576A-81941473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DA6C80-8ED1-8763-E556-70D3EFE7E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5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5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F55AD-F759-DD52-993B-1BBD0D59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109935-8BDF-6182-DBBD-91834973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65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56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A99FBB-EE7D-AF02-AE64-4E132F7E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1BB5C6-0C0A-68AB-3188-93734E36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8" cy="65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5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BAB2B-9E78-E55D-0629-A169FCB4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E7EC8-4552-DB87-9E77-2AC0D700C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8" cy="65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5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B7344-3D6D-625B-C5A0-D994A971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0454A-7ECD-DB88-DCC4-9381CD15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6" cy="65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143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8AA8-305C-A7D7-D943-DE1BAD905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F5F024-5C50-202E-D889-7C9183CE5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338"/>
            <a:ext cx="9144000" cy="929323"/>
          </a:xfrm>
        </p:spPr>
        <p:txBody>
          <a:bodyPr/>
          <a:lstStyle/>
          <a:p>
            <a:r>
              <a:rPr lang="en-GB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18059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3018-7799-164E-32EC-E5E3C20F0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C4ED9-C3C2-F372-ACD9-A96867352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338"/>
            <a:ext cx="9144000" cy="929323"/>
          </a:xfrm>
        </p:spPr>
        <p:txBody>
          <a:bodyPr/>
          <a:lstStyle/>
          <a:p>
            <a:r>
              <a:rPr lang="en-GB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3719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555D2-3EF1-4E31-F0DA-C9BFD2F1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3EE515C-B22B-92AC-0059-BABC29DC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A96BE-3958-157E-1E0F-7A0D89E7EEA1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.NET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2EEB-266E-A73F-F65C-A3D0C00E5350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In most benchmarks, .NET 9 is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The support for .NET 8 LTS and the.NET 9 STS end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838005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4A0D-BFF5-AADF-E9B3-BB0E8793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EC60DFE-5CF5-B8D9-8AF6-38A0B326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7CAC2-7FA0-FFBC-962A-5A461ED6374B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Application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EF2A-4FAB-9602-D389-9386F6DC7EE9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 could use APIM without AG but would lose the WAF.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Scalability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We could use Azure Front Door in the future for a multi-region WAF.</a:t>
            </a:r>
          </a:p>
        </p:txBody>
      </p:sp>
    </p:spTree>
    <p:extLst>
      <p:ext uri="{BB962C8B-B14F-4D97-AF65-F5344CB8AC3E}">
        <p14:creationId xmlns:p14="http://schemas.microsoft.com/office/powerpoint/2010/main" val="332240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8442D-70F5-E5FE-35E4-9CD40A592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CDB94-7AAE-1A78-5ACF-D4291E51F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B90EEC-0A8E-E7A6-E2AB-416C9D74D5E2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Early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BD3D9-1828-9976-EEBA-498CC9DDDE66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We could do basic validation e.g., on the dates of the booking within the HTTP function.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This would not have a large overhead and prevent bad requests going through to the ASB.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This would give users an immediate result if we know it’s a bad request.</a:t>
            </a:r>
          </a:p>
        </p:txBody>
      </p:sp>
    </p:spTree>
    <p:extLst>
      <p:ext uri="{BB962C8B-B14F-4D97-AF65-F5344CB8AC3E}">
        <p14:creationId xmlns:p14="http://schemas.microsoft.com/office/powerpoint/2010/main" val="711808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2BCA7-91A5-F4DC-4DBB-0B2758DB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06EB836-93FE-8612-51AC-C5B397682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028D9-24E8-D6A0-C022-62C3B1B23A9B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Retry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AE27-4B58-E762-374C-FB8404619522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By using Durable Functions, we can’t use Polly to add jitter or a circuit breaker to the backoff/retry.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Durable functions can prevent a retry based on an exception, but this wouldn’t open the circuit for other requests.</a:t>
            </a:r>
          </a:p>
        </p:txBody>
      </p:sp>
    </p:spTree>
    <p:extLst>
      <p:ext uri="{BB962C8B-B14F-4D97-AF65-F5344CB8AC3E}">
        <p14:creationId xmlns:p14="http://schemas.microsoft.com/office/powerpoint/2010/main" val="2529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A306-B821-843B-ECA1-6C723A380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E776653-68ED-F444-31EA-CCCBCEF76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C1CF6-D4A8-6188-437D-3076BE849B65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Message Retry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7F46-F02B-44CE-D699-35D65BDC67D4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Because messages can be retried, the booking and payment activity functions need to handle if it has already been processed.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There is also a case where after so many payment failures, the orchestration and message could dead-letter - leaving the booking still active but unpaid.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 compensating transaction could be implemented to undo the booking, and dead-letter alerts.</a:t>
            </a:r>
          </a:p>
        </p:txBody>
      </p:sp>
    </p:spTree>
    <p:extLst>
      <p:ext uri="{BB962C8B-B14F-4D97-AF65-F5344CB8AC3E}">
        <p14:creationId xmlns:p14="http://schemas.microsoft.com/office/powerpoint/2010/main" val="28830272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18F3A-AC33-E04F-0DCB-B068058A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1A05D-37A0-A6A5-D8C2-DCEE846A6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monitoring with Azure Monitor alerts and health checks</a:t>
            </a:r>
          </a:p>
          <a:p>
            <a:r>
              <a:rPr lang="en-GB" dirty="0"/>
              <a:t>Infrastructure-as-Code that is controlled by a CI/CD pipeline</a:t>
            </a:r>
          </a:p>
          <a:p>
            <a:r>
              <a:rPr lang="en-GB" dirty="0"/>
              <a:t>Higher unit test coverage</a:t>
            </a:r>
          </a:p>
          <a:p>
            <a:r>
              <a:rPr lang="en-GB" dirty="0"/>
              <a:t>Integration tests to cover the entire workflow from the frontend site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C7ECB3D-680D-9330-5649-696CFA142A45}"/>
              </a:ext>
            </a:extLst>
          </p:cNvPr>
          <p:cNvSpPr txBox="1">
            <a:spLocks/>
          </p:cNvSpPr>
          <p:nvPr/>
        </p:nvSpPr>
        <p:spPr>
          <a:xfrm>
            <a:off x="1524000" y="563244"/>
            <a:ext cx="9144000" cy="929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000" dirty="0"/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3693122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FBB0-BA50-97C5-3876-803C589D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E63DCB8-4269-A128-A658-C1B4D3CAD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894" y="0"/>
            <a:ext cx="6360212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4F5C87A-6136-D47F-3585-FF1EF095C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5894" y="0"/>
            <a:ext cx="6360212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9FD16-2D6E-FE62-1816-EA174F6F9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4066C-90AC-2420-4CB7-E0D97C148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4338"/>
            <a:ext cx="9144000" cy="929323"/>
          </a:xfrm>
        </p:spPr>
        <p:txBody>
          <a:bodyPr/>
          <a:lstStyle/>
          <a:p>
            <a:r>
              <a:rPr lang="en-GB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1364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4B42C-0091-07E6-E98D-D101CDC2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E75273-1BB4-A7ED-156F-518FDBD19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06" y="0"/>
            <a:ext cx="6361667" cy="6739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4B635-EE73-F436-C323-1B99F6F26616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Application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1F6E-71A4-DDCD-88F0-7FDDED779848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WAF protects against common exploits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Azure DDoS Protection on the </a:t>
            </a:r>
            <a:r>
              <a:rPr lang="en-GB" dirty="0" err="1"/>
              <a:t>VNet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Ease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Hide the internal APIM endpoints with a custom domain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Backend changes don’t affect API requests</a:t>
            </a:r>
          </a:p>
        </p:txBody>
      </p:sp>
    </p:spTree>
    <p:extLst>
      <p:ext uri="{BB962C8B-B14F-4D97-AF65-F5344CB8AC3E}">
        <p14:creationId xmlns:p14="http://schemas.microsoft.com/office/powerpoint/2010/main" val="373117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7D258-6DFB-94FE-7064-8E470808B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EE4ADF8-150F-1F64-CD8A-4679EA94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834" y="772"/>
            <a:ext cx="6360211" cy="6737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3D8F2D-F254-CC39-3756-C61C57C220F9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API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17BA-5089-862D-08BD-97172A134C4B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Authenticate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Authorize users with Customer role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Restrict origin URLs to our frontend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  <a:p>
            <a:pPr algn="l"/>
            <a:r>
              <a:rPr lang="en-GB" dirty="0"/>
              <a:t>Features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Rate limit on user id or IP address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Future option to A/B test APIs</a:t>
            </a:r>
          </a:p>
        </p:txBody>
      </p:sp>
    </p:spTree>
    <p:extLst>
      <p:ext uri="{BB962C8B-B14F-4D97-AF65-F5344CB8AC3E}">
        <p14:creationId xmlns:p14="http://schemas.microsoft.com/office/powerpoint/2010/main" val="341913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7364F-27A1-C5A5-0C74-9F9F45AFB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326F3E-B0E7-7C91-8220-67CB348F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0285"/>
              </p:ext>
            </p:extLst>
          </p:nvPr>
        </p:nvGraphicFramePr>
        <p:xfrm>
          <a:off x="396240" y="1478280"/>
          <a:ext cx="6842763" cy="4396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2776">
                  <a:extLst>
                    <a:ext uri="{9D8B030D-6E8A-4147-A177-3AD203B41FA5}">
                      <a16:colId xmlns:a16="http://schemas.microsoft.com/office/drawing/2014/main" val="3624181792"/>
                    </a:ext>
                  </a:extLst>
                </a:gridCol>
                <a:gridCol w="974452">
                  <a:extLst>
                    <a:ext uri="{9D8B030D-6E8A-4147-A177-3AD203B41FA5}">
                      <a16:colId xmlns:a16="http://schemas.microsoft.com/office/drawing/2014/main" val="1279915039"/>
                    </a:ext>
                  </a:extLst>
                </a:gridCol>
                <a:gridCol w="975107">
                  <a:extLst>
                    <a:ext uri="{9D8B030D-6E8A-4147-A177-3AD203B41FA5}">
                      <a16:colId xmlns:a16="http://schemas.microsoft.com/office/drawing/2014/main" val="4251426682"/>
                    </a:ext>
                  </a:extLst>
                </a:gridCol>
                <a:gridCol w="975107">
                  <a:extLst>
                    <a:ext uri="{9D8B030D-6E8A-4147-A177-3AD203B41FA5}">
                      <a16:colId xmlns:a16="http://schemas.microsoft.com/office/drawing/2014/main" val="3493751839"/>
                    </a:ext>
                  </a:extLst>
                </a:gridCol>
                <a:gridCol w="975107">
                  <a:extLst>
                    <a:ext uri="{9D8B030D-6E8A-4147-A177-3AD203B41FA5}">
                      <a16:colId xmlns:a16="http://schemas.microsoft.com/office/drawing/2014/main" val="4142759305"/>
                    </a:ext>
                  </a:extLst>
                </a:gridCol>
                <a:gridCol w="975107">
                  <a:extLst>
                    <a:ext uri="{9D8B030D-6E8A-4147-A177-3AD203B41FA5}">
                      <a16:colId xmlns:a16="http://schemas.microsoft.com/office/drawing/2014/main" val="3007180304"/>
                    </a:ext>
                  </a:extLst>
                </a:gridCol>
                <a:gridCol w="975107">
                  <a:extLst>
                    <a:ext uri="{9D8B030D-6E8A-4147-A177-3AD203B41FA5}">
                      <a16:colId xmlns:a16="http://schemas.microsoft.com/office/drawing/2014/main" val="2319436043"/>
                    </a:ext>
                  </a:extLst>
                </a:gridCol>
              </a:tblGrid>
              <a:tr h="11023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Supports Linux Containers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 err="1">
                          <a:effectLst/>
                        </a:rPr>
                        <a:t>VNet</a:t>
                      </a:r>
                      <a:r>
                        <a:rPr lang="en-GB" sz="1100" kern="100" dirty="0">
                          <a:effectLst/>
                        </a:rPr>
                        <a:t> Non-HTTP Event Scaling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Inbound IP restrictions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Inbound Private Endpoints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VNet integration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Outbound IP restrictions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305088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Flex Consumption Plan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Y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785464"/>
                  </a:ext>
                </a:extLst>
              </a:tr>
              <a:tr h="548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Consumption Plan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 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198844"/>
                  </a:ext>
                </a:extLst>
              </a:tr>
              <a:tr h="363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Premium Plan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Y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939731"/>
                  </a:ext>
                </a:extLst>
              </a:tr>
              <a:tr h="12871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Dedicated Plan (App Service Environment)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 (and supports gateway-required VNet integration)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19138"/>
                  </a:ext>
                </a:extLst>
              </a:tr>
              <a:tr h="3632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Container Apps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 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Y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Y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94803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D92D12C7-F1FE-BBDA-FAB3-F5B4320ACAD2}"/>
              </a:ext>
            </a:extLst>
          </p:cNvPr>
          <p:cNvSpPr txBox="1">
            <a:spLocks/>
          </p:cNvSpPr>
          <p:nvPr/>
        </p:nvSpPr>
        <p:spPr>
          <a:xfrm>
            <a:off x="363855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Azure Functions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4B8E07-E3C3-84A7-DF04-84A460111B06}"/>
              </a:ext>
            </a:extLst>
          </p:cNvPr>
          <p:cNvSpPr txBox="1">
            <a:spLocks/>
          </p:cNvSpPr>
          <p:nvPr/>
        </p:nvSpPr>
        <p:spPr>
          <a:xfrm>
            <a:off x="7490460" y="1478280"/>
            <a:ext cx="43053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Flex Consumption Plan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Pay-as-you-go for when we don’t receive many bookings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Supports </a:t>
            </a:r>
            <a:r>
              <a:rPr lang="en-GB" dirty="0" err="1"/>
              <a:t>VNet</a:t>
            </a:r>
            <a:r>
              <a:rPr lang="en-GB" dirty="0"/>
              <a:t> integrations to talk to ASB, AKV, AI with a Private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Each function is independently scalable and/or always ready</a:t>
            </a:r>
          </a:p>
        </p:txBody>
      </p:sp>
    </p:spTree>
    <p:extLst>
      <p:ext uri="{BB962C8B-B14F-4D97-AF65-F5344CB8AC3E}">
        <p14:creationId xmlns:p14="http://schemas.microsoft.com/office/powerpoint/2010/main" val="247029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A8286-A689-FAFF-7D3F-6874209A3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670A400-9D04-4B2B-F740-6CF0EA95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106" y="0"/>
            <a:ext cx="6361667" cy="6739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B7892-4720-1E99-07D9-F6B8450474B5}"/>
              </a:ext>
            </a:extLst>
          </p:cNvPr>
          <p:cNvSpPr txBox="1">
            <a:spLocks/>
          </p:cNvSpPr>
          <p:nvPr/>
        </p:nvSpPr>
        <p:spPr>
          <a:xfrm>
            <a:off x="6880860" y="365125"/>
            <a:ext cx="4914900" cy="953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Azure Service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6C69-6450-AB28-266F-244824B423A8}"/>
              </a:ext>
            </a:extLst>
          </p:cNvPr>
          <p:cNvSpPr txBox="1">
            <a:spLocks/>
          </p:cNvSpPr>
          <p:nvPr/>
        </p:nvSpPr>
        <p:spPr>
          <a:xfrm>
            <a:off x="6880860" y="1478280"/>
            <a:ext cx="4914900" cy="501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Producer-Consumer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Separation of Concerns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Background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Immediate Response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Retry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Reliability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110310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768</Words>
  <Application>Microsoft Office PowerPoint</Application>
  <PresentationFormat>Widescreen</PresentationFormat>
  <Paragraphs>191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Leisure Parks</vt:lpstr>
      <vt:lpstr>Agenda</vt:lpstr>
      <vt:lpstr>Workflow</vt:lpstr>
      <vt:lpstr>PowerPoint Presentation</vt:lpstr>
      <vt:lpstr>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Fry</dc:creator>
  <cp:lastModifiedBy>Josh Fry</cp:lastModifiedBy>
  <cp:revision>22</cp:revision>
  <dcterms:created xsi:type="dcterms:W3CDTF">2025-10-31T08:53:25Z</dcterms:created>
  <dcterms:modified xsi:type="dcterms:W3CDTF">2025-10-31T11:26:19Z</dcterms:modified>
</cp:coreProperties>
</file>