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9" r:id="rId6"/>
    <p:sldId id="260" r:id="rId7"/>
    <p:sldId id="267" r:id="rId8"/>
    <p:sldId id="268" r:id="rId9"/>
    <p:sldId id="256" r:id="rId10"/>
    <p:sldId id="271" r:id="rId11"/>
    <p:sldId id="273" r:id="rId12"/>
    <p:sldId id="272" r:id="rId13"/>
    <p:sldId id="27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1E86-704F-4D55-AD50-8EF6B19FD1B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25F68-B5DD-45FB-8DDB-BB75B2707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441-0CF5-45AE-B1C3-21591C8D4EEC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3B3B-D6AE-4719-8E7D-5D132BA8269E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B48-980C-4522-937E-C6681E4BC696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0EA3-87BC-4305-96EE-DFEEE331C453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A1CD-15ED-4788-9CB7-1F9005B4EDDD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A594-B0ED-4DAC-930A-93B0AF05C88B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0674-C42D-4D1A-A8D5-C2B3724CB05D}" type="datetime1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7139-56D0-420E-8A9C-D71688E0917D}" type="datetime1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6D1-D3CC-44BA-93D2-935CDD00DDF6}" type="datetime1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F2C-6509-4331-A57D-DEA8704FCA05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4A8A-3676-4DF1-9B8C-BE0ED1E762AE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A9CB-7F21-4A6B-9D8F-260657FC810E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А</a:t>
            </a:r>
            <a:r>
              <a:rPr lang="ru-RU" dirty="0" smtClean="0"/>
              <a:t>нализ </a:t>
            </a:r>
            <a:r>
              <a:rPr lang="ru-RU" dirty="0"/>
              <a:t>пользовательского взаимодействия с карточками </a:t>
            </a:r>
            <a:r>
              <a:rPr lang="ru-RU" dirty="0" smtClean="0"/>
              <a:t>статей посетителей платформы «</a:t>
            </a:r>
            <a:r>
              <a:rPr lang="ru-RU" dirty="0" err="1" smtClean="0"/>
              <a:t>Яндекс.Дзен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18:28 до 19:00 24-09-2019</a:t>
            </a:r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Состав данных для </a:t>
            </a:r>
            <a:r>
              <a:rPr lang="ru-RU" sz="3200" dirty="0" err="1" smtClean="0"/>
              <a:t>дашборда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История </a:t>
            </a:r>
            <a:r>
              <a:rPr lang="ru-RU" sz="2400" dirty="0"/>
              <a:t>событий по темам карточек (два графика - абсолютные числа и процентное соотношение</a:t>
            </a:r>
            <a:r>
              <a:rPr lang="ru-RU" sz="2400" dirty="0" smtClean="0"/>
              <a:t>);</a:t>
            </a:r>
          </a:p>
          <a:p>
            <a:r>
              <a:rPr lang="ru-RU" sz="2400" dirty="0" smtClean="0"/>
              <a:t>Разбивка </a:t>
            </a:r>
            <a:r>
              <a:rPr lang="ru-RU" sz="2400" dirty="0"/>
              <a:t>событий по темам </a:t>
            </a:r>
            <a:r>
              <a:rPr lang="ru-RU" sz="2400" dirty="0" smtClean="0"/>
              <a:t>источников;</a:t>
            </a:r>
          </a:p>
          <a:p>
            <a:r>
              <a:rPr lang="ru-RU" sz="2400" dirty="0" smtClean="0"/>
              <a:t>Таблица </a:t>
            </a:r>
            <a:r>
              <a:rPr lang="ru-RU" sz="2400" dirty="0"/>
              <a:t>соответствия тем источников темам </a:t>
            </a:r>
            <a:r>
              <a:rPr lang="ru-RU" sz="2400" dirty="0" smtClean="0"/>
              <a:t>карточек.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Характер данных в </a:t>
            </a:r>
            <a:r>
              <a:rPr lang="ru-RU" sz="3200" dirty="0" err="1"/>
              <a:t>дашборде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История </a:t>
            </a:r>
            <a:r>
              <a:rPr lang="ru-RU" sz="2400" dirty="0"/>
              <a:t>событий по темам карточек — абсолютные величины с разбивкой по </a:t>
            </a:r>
            <a:r>
              <a:rPr lang="ru-RU" sz="2400" dirty="0" smtClean="0"/>
              <a:t>минутам;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Разбивка </a:t>
            </a:r>
            <a:r>
              <a:rPr lang="ru-RU" sz="2400" dirty="0"/>
              <a:t>событий по темам источников — относительные величины (% событий</a:t>
            </a:r>
            <a:r>
              <a:rPr lang="ru-RU" sz="2400" dirty="0" smtClean="0"/>
              <a:t>);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Соответствия </a:t>
            </a:r>
            <a:r>
              <a:rPr lang="ru-RU" sz="2400" dirty="0"/>
              <a:t>тем источников темам карточек - абсолютные </a:t>
            </a:r>
            <a:r>
              <a:rPr lang="ru-RU" sz="2400" dirty="0" smtClean="0"/>
              <a:t>величины.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По каким параметрам </a:t>
            </a:r>
            <a:r>
              <a:rPr lang="ru-RU" sz="3200" dirty="0" smtClean="0"/>
              <a:t>группируются данные в </a:t>
            </a:r>
            <a:r>
              <a:rPr lang="ru-RU" sz="3200" dirty="0" err="1" smtClean="0"/>
              <a:t>дашбоде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249289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Дата </a:t>
            </a:r>
            <a:r>
              <a:rPr lang="ru-RU" sz="2400" dirty="0"/>
              <a:t>и </a:t>
            </a:r>
            <a:r>
              <a:rPr lang="ru-RU" sz="2400" dirty="0" smtClean="0"/>
              <a:t>время;</a:t>
            </a:r>
          </a:p>
          <a:p>
            <a:r>
              <a:rPr lang="ru-RU" sz="2400" dirty="0" smtClean="0"/>
              <a:t>Тема карточки;</a:t>
            </a:r>
          </a:p>
          <a:p>
            <a:r>
              <a:rPr lang="ru-RU" sz="2400" dirty="0" smtClean="0"/>
              <a:t>Возрастная группа.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Наибольшая пользовательская активность наблюдается с 18:54 до 19:00;</a:t>
            </a:r>
          </a:p>
          <a:p>
            <a:r>
              <a:rPr lang="ru-RU" sz="2800" dirty="0" smtClean="0"/>
              <a:t>В ТОП-5 тем карточек входят: «Отношения», «Интересные факты», «Наука», «Подборки», «Полезны советы»;</a:t>
            </a:r>
          </a:p>
          <a:p>
            <a:r>
              <a:rPr lang="ru-RU" sz="2800" dirty="0" smtClean="0"/>
              <a:t>В ТОП-5 тем источников входят: «Знаменитости», «</a:t>
            </a:r>
            <a:r>
              <a:rPr lang="ru-RU" sz="2800" dirty="0"/>
              <a:t>Полезные советы</a:t>
            </a:r>
            <a:r>
              <a:rPr lang="ru-RU" sz="2800" dirty="0" smtClean="0"/>
              <a:t>», «</a:t>
            </a:r>
            <a:r>
              <a:rPr lang="ru-RU" sz="2800" dirty="0"/>
              <a:t>Путешествия</a:t>
            </a:r>
            <a:r>
              <a:rPr lang="ru-RU" sz="2800" dirty="0" smtClean="0"/>
              <a:t>», «</a:t>
            </a:r>
            <a:r>
              <a:rPr lang="ru-RU" sz="2800" dirty="0"/>
              <a:t>Россия</a:t>
            </a:r>
            <a:r>
              <a:rPr lang="ru-RU" sz="2800" dirty="0" smtClean="0"/>
              <a:t>», «</a:t>
            </a:r>
            <a:r>
              <a:rPr lang="ru-RU" sz="2800" dirty="0"/>
              <a:t>Семейные отношения</a:t>
            </a:r>
            <a:r>
              <a:rPr lang="ru-RU" sz="2800" dirty="0" smtClean="0"/>
              <a:t>»;</a:t>
            </a:r>
            <a:endParaRPr lang="ru-RU" sz="2800" dirty="0"/>
          </a:p>
          <a:p>
            <a:r>
              <a:rPr lang="ru-RU" sz="2800" dirty="0" smtClean="0"/>
              <a:t> Темы </a:t>
            </a:r>
            <a:r>
              <a:rPr lang="ru-RU" sz="2800" dirty="0"/>
              <a:t>источников генерируют темы </a:t>
            </a:r>
            <a:r>
              <a:rPr lang="ru-RU" sz="2800" dirty="0" smtClean="0"/>
              <a:t>карточек, а не наоборот;</a:t>
            </a:r>
          </a:p>
          <a:p>
            <a:r>
              <a:rPr lang="ru-RU" sz="2800" dirty="0" smtClean="0"/>
              <a:t>Для удобства анализа по сегментам разработан во времени разработан </a:t>
            </a:r>
            <a:r>
              <a:rPr lang="ru-RU" sz="2800" dirty="0" err="1" smtClean="0"/>
              <a:t>дашборд</a:t>
            </a:r>
            <a:r>
              <a:rPr lang="ru-RU" sz="2800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Проанализировать пользовательское взаимодействие </a:t>
            </a:r>
            <a:r>
              <a:rPr lang="ru-RU" sz="2400" dirty="0"/>
              <a:t>с </a:t>
            </a:r>
            <a:r>
              <a:rPr lang="ru-RU" sz="2400" dirty="0" smtClean="0"/>
              <a:t>карточками;</a:t>
            </a:r>
          </a:p>
          <a:p>
            <a:r>
              <a:rPr lang="ru-RU" sz="2400" dirty="0" smtClean="0"/>
              <a:t>Определить ключевые темы источников, генерирующие наибольшее число карточек;</a:t>
            </a:r>
          </a:p>
          <a:p>
            <a:r>
              <a:rPr lang="ru-RU" sz="2400" dirty="0" smtClean="0"/>
              <a:t>Построить </a:t>
            </a:r>
            <a:r>
              <a:rPr lang="ru-RU" sz="2400" dirty="0" err="1" smtClean="0"/>
              <a:t>дашборд</a:t>
            </a:r>
            <a:r>
              <a:rPr lang="ru-RU" sz="2400" dirty="0"/>
              <a:t> </a:t>
            </a:r>
            <a:r>
              <a:rPr lang="ru-RU" sz="2400" dirty="0" smtClean="0"/>
              <a:t>для анализа пользовательского взаимодействия по параметрам (дата и время, темы карточек, возрастные категории).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8229600" cy="326514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События по темам карточек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2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8727"/>
            <a:ext cx="8229600" cy="274890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60" y="19888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Доля событий по темам карточек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8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60" y="47251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разбивки событий по темам источников</a:t>
            </a:r>
          </a:p>
        </p:txBody>
      </p:sp>
      <p:pic>
        <p:nvPicPr>
          <p:cNvPr id="8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2"/>
            <a:ext cx="6102805" cy="4525963"/>
          </a:xfrm>
        </p:spPr>
      </p:pic>
    </p:spTree>
    <p:extLst>
      <p:ext uri="{BB962C8B-B14F-4D97-AF65-F5344CB8AC3E}">
        <p14:creationId xmlns:p14="http://schemas.microsoft.com/office/powerpoint/2010/main" val="1167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28" y="332656"/>
            <a:ext cx="8229600" cy="1858218"/>
          </a:xfrm>
        </p:spPr>
        <p:txBody>
          <a:bodyPr>
            <a:normAutofit/>
          </a:bodyPr>
          <a:lstStyle/>
          <a:p>
            <a:r>
              <a:rPr lang="ru-RU" sz="3200" dirty="0"/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24" y="2852936"/>
            <a:ext cx="4990432" cy="2304256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Как </a:t>
            </a:r>
            <a:r>
              <a:rPr lang="ru-RU" sz="3600" dirty="0"/>
              <a:t>много карточек генерируют источники с разными темами?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15468" cy="225028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3528" y="148478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Темы источников – темы карточек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3548" y="4272677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Наиболее перспективные темы источников с точки зрения генерации карточек</a:t>
            </a:r>
            <a:r>
              <a:rPr lang="en-US" sz="1400" dirty="0"/>
              <a:t> </a:t>
            </a:r>
            <a:r>
              <a:rPr lang="ru-RU" sz="1400" dirty="0"/>
              <a:t>на разные темы</a:t>
            </a:r>
            <a:r>
              <a:rPr lang="ru-RU" sz="1400" dirty="0" smtClean="0"/>
              <a:t>:</a:t>
            </a:r>
          </a:p>
          <a:p>
            <a:r>
              <a:rPr lang="ru-RU" sz="1400" dirty="0" smtClean="0"/>
              <a:t> </a:t>
            </a:r>
          </a:p>
          <a:p>
            <a:r>
              <a:rPr lang="ru-RU" sz="1400" b="1" dirty="0" smtClean="0"/>
              <a:t>«</a:t>
            </a:r>
            <a:r>
              <a:rPr lang="ru-RU" sz="1400" b="1" dirty="0"/>
              <a:t>Знаменитости</a:t>
            </a:r>
            <a:r>
              <a:rPr lang="ru-RU" sz="1400" b="1" dirty="0" smtClean="0"/>
              <a:t>»</a:t>
            </a:r>
          </a:p>
          <a:p>
            <a:r>
              <a:rPr lang="ru-RU" sz="1400" b="1" dirty="0" smtClean="0"/>
              <a:t>«</a:t>
            </a:r>
            <a:r>
              <a:rPr lang="ru-RU" sz="1400" b="1" dirty="0"/>
              <a:t>Полезные советы</a:t>
            </a:r>
            <a:r>
              <a:rPr lang="ru-RU" sz="1400" b="1" dirty="0" smtClean="0"/>
              <a:t>»</a:t>
            </a:r>
          </a:p>
          <a:p>
            <a:r>
              <a:rPr lang="ru-RU" sz="1400" b="1" dirty="0" smtClean="0"/>
              <a:t> </a:t>
            </a:r>
            <a:r>
              <a:rPr lang="ru-RU" sz="1400" b="1" dirty="0"/>
              <a:t>«Путешествия</a:t>
            </a:r>
            <a:r>
              <a:rPr lang="ru-RU" sz="1400" b="1" dirty="0" smtClean="0"/>
              <a:t>»</a:t>
            </a:r>
          </a:p>
          <a:p>
            <a:r>
              <a:rPr lang="ru-RU" sz="1400" b="1" dirty="0" smtClean="0"/>
              <a:t>«</a:t>
            </a:r>
            <a:r>
              <a:rPr lang="ru-RU" sz="1400" b="1" dirty="0"/>
              <a:t>Россия</a:t>
            </a:r>
            <a:r>
              <a:rPr lang="ru-RU" sz="1400" b="1" dirty="0" smtClean="0"/>
              <a:t>»</a:t>
            </a:r>
          </a:p>
          <a:p>
            <a:r>
              <a:rPr lang="ru-RU" sz="1400" b="1" dirty="0" smtClean="0"/>
              <a:t>«</a:t>
            </a:r>
            <a:r>
              <a:rPr lang="ru-RU" sz="1400" b="1" dirty="0"/>
              <a:t>Семейные отношения</a:t>
            </a:r>
            <a:r>
              <a:rPr lang="ru-RU" sz="1400" b="1" dirty="0" smtClean="0"/>
              <a:t>».</a:t>
            </a:r>
          </a:p>
          <a:p>
            <a:endParaRPr lang="ru-RU" sz="1400" b="1" dirty="0" smtClean="0"/>
          </a:p>
          <a:p>
            <a:r>
              <a:rPr lang="ru-RU" sz="1400" dirty="0" smtClean="0"/>
              <a:t>В </a:t>
            </a:r>
            <a:r>
              <a:rPr lang="ru-RU" sz="1400" dirty="0"/>
              <a:t>этих темах источников наблюдаются самые большие значения сгенерированных карточек.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Как </a:t>
            </a:r>
            <a:r>
              <a:rPr lang="ru-RU" sz="3600" dirty="0"/>
              <a:t>соотносятся темы карточек и темы источников?</a:t>
            </a:r>
            <a:br>
              <a:rPr lang="ru-RU" sz="36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15468" cy="225028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3528" y="148478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Темы источников – темы карточек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3548" y="4272677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Соотношение тем источников с темами карточек требует дополнительного изучения. </a:t>
            </a:r>
            <a:endParaRPr lang="ru-RU" sz="1400" dirty="0" smtClean="0"/>
          </a:p>
          <a:p>
            <a:pPr algn="just"/>
            <a:endParaRPr lang="ru-RU" sz="1400" dirty="0" smtClean="0"/>
          </a:p>
          <a:p>
            <a:pPr algn="just"/>
            <a:r>
              <a:rPr lang="ru-RU" sz="1400" dirty="0" smtClean="0"/>
              <a:t>Если </a:t>
            </a:r>
            <a:r>
              <a:rPr lang="ru-RU" sz="1400" dirty="0"/>
              <a:t>вполне логичным выглядит генерация большого количества карточек на темы «Женщины», «Интересные факты», «Полезные советы» общей темой источника «Здоровье», то очевидной взаимосвязи между темой источника «Кино» и сгенерированными этим источником карточками на тему «Наука» - не наблюдается.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 smtClean="0"/>
              <a:t>Стоит </a:t>
            </a:r>
            <a:r>
              <a:rPr lang="ru-RU" sz="1400" dirty="0"/>
              <a:t>подчеркнуть, что именно темы источников генерируют темы карточек. Обратной закономерности не выявлено.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Дашборд</a:t>
            </a:r>
            <a:r>
              <a:rPr lang="ru-RU" sz="3200" dirty="0" smtClean="0"/>
              <a:t>, анализирующий взаимодействие пользователей </a:t>
            </a:r>
            <a:r>
              <a:rPr lang="ru-RU" sz="3200" dirty="0" err="1" smtClean="0"/>
              <a:t>Яндекс.Дзен</a:t>
            </a:r>
            <a:r>
              <a:rPr lang="ru-RU" sz="3200" dirty="0" smtClean="0"/>
              <a:t> с карточками</a:t>
            </a: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источник данных -  агрегированные таблицы в БД "zen"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37814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571</Words>
  <Application>Microsoft Office PowerPoint</Application>
  <PresentationFormat>Экран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Анализ пользовательского взаимодействия с карточками статей посетителей платформы «Яндекс.Дзен»</vt:lpstr>
      <vt:lpstr>Цели:</vt:lpstr>
      <vt:lpstr>Сколько взаимодействий пользователей с карточками происходит в системе с разбивкой по темам карточек?</vt:lpstr>
      <vt:lpstr>Сколько взаимодействий пользователей с карточками происходит в системе с разбивкой по темам карточек?</vt:lpstr>
      <vt:lpstr>Сколько взаимодействий пользователей с карточками происходит в системе с разбивкой по темам карточек?</vt:lpstr>
      <vt:lpstr>Сколько взаимодействий пользователей с карточками происходит в системе с разбивкой по темам карточек?</vt:lpstr>
      <vt:lpstr> Как много карточек генерируют источники с разными темами? </vt:lpstr>
      <vt:lpstr>  Как соотносятся темы карточек и темы источников?  </vt:lpstr>
      <vt:lpstr>Дашборд, анализирующий взаимодействие пользователей Яндекс.Дзен с карточками</vt:lpstr>
      <vt:lpstr>Состав данных для дашборда:</vt:lpstr>
      <vt:lpstr>Характер данных в дашборде </vt:lpstr>
      <vt:lpstr>По каким параметрам группируются данные в дашбоде?</vt:lpstr>
      <vt:lpstr>Выводы: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PMG01</dc:creator>
  <cp:lastModifiedBy>PMG01</cp:lastModifiedBy>
  <cp:revision>17</cp:revision>
  <dcterms:created xsi:type="dcterms:W3CDTF">2022-11-10T12:25:05Z</dcterms:created>
  <dcterms:modified xsi:type="dcterms:W3CDTF">2022-11-11T09:06:30Z</dcterms:modified>
</cp:coreProperties>
</file>