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8FD73-754C-45BA-97F6-A251B27064BB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39482-9DCA-4488-868B-A7311A6A3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14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C72-9A61-4902-94B4-67BD5717AA19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65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1880-8873-4BB8-A950-84F0A3EB3F5C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76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5580-6D4E-4717-9026-0F8670EA545F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05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09BB-8596-4B3B-9330-1C6E9255D205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6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17EF-9C62-4594-89F8-FB7317FE2E0B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72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C79A7-A8E3-48C0-B186-93F5669FE902}" type="datetime1">
              <a:rPr lang="ru-RU" smtClean="0"/>
              <a:t>27.10.2022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26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70F2-DEE7-49A9-9A67-4BC327ED82BF}" type="datetime1">
              <a:rPr lang="ru-RU" smtClean="0"/>
              <a:t>27.10.2022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7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B67-13C6-4F99-AE21-2B7070510766}" type="datetime1">
              <a:rPr lang="ru-RU" smtClean="0"/>
              <a:t>27.10.2022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54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E5E6-8EDC-431D-800A-1079468E9ED0}" type="datetime1">
              <a:rPr lang="ru-RU" smtClean="0"/>
              <a:t>27.10.2022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05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765F-67C8-4648-8386-3458F114E6CE}" type="datetime1">
              <a:rPr lang="ru-RU" smtClean="0"/>
              <a:t>27.10.2022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11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5154-9277-48C1-A5D6-CD047C16273F}" type="datetime1">
              <a:rPr lang="ru-RU" smtClean="0"/>
              <a:t>27.10.2022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37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36C7C-F35F-4E07-B67A-0CC9AF9DC6BE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00A4-56FE-47B3-BE2C-D2EAF7DE9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13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1470025"/>
          </a:xfrm>
        </p:spPr>
        <p:txBody>
          <a:bodyPr/>
          <a:lstStyle/>
          <a:p>
            <a:r>
              <a:rPr lang="ru-RU" dirty="0" smtClean="0"/>
              <a:t>Рынок общественного питания Москвы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356992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Задача - </a:t>
            </a:r>
            <a:r>
              <a:rPr lang="ru-RU" dirty="0"/>
              <a:t>подготовить исследование рынка Москвы, найти интересные особенности и презентовать полученные результаты, которые в будущем помогут в выборе подходящего инвесторам места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11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Улицы-лидеры по количеству заведений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70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Улицы-лидеры по количеству заведений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 длинных и крупных улицах всегда много людей и транспорта, и концентрация точек питания там высокая</a:t>
            </a:r>
            <a:r>
              <a:rPr lang="ru-RU" dirty="0" smtClean="0"/>
              <a:t>.</a:t>
            </a:r>
          </a:p>
          <a:p>
            <a:r>
              <a:rPr lang="ru-RU" dirty="0"/>
              <a:t>На МКАД ни одной пиццерии и булочной</a:t>
            </a:r>
            <a:r>
              <a:rPr lang="ru-RU" dirty="0" smtClean="0"/>
              <a:t>.</a:t>
            </a:r>
          </a:p>
          <a:p>
            <a:r>
              <a:rPr lang="ru-RU" dirty="0"/>
              <a:t>На Пятницкой улице - ни одной столовой, хотя не исключено, что данная категория общепита может быть востребована среди местных жителей и небогатых туристов</a:t>
            </a:r>
            <a:r>
              <a:rPr lang="ru-RU" dirty="0" smtClean="0"/>
              <a:t>.</a:t>
            </a:r>
          </a:p>
          <a:p>
            <a:r>
              <a:rPr lang="ru-RU" dirty="0"/>
              <a:t>В остальном на всех улицах в лидерах кафе, кофейни, рестораны. В ряде скоростных магистралей к ним добавился </a:t>
            </a:r>
            <a:r>
              <a:rPr lang="ru-RU" dirty="0" err="1"/>
              <a:t>фастфуд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92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Улицы с одним заведением по округам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7018015" cy="4853136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9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Улицы с одним заведением по округам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Улицы с одним заведением гораздо чаще встречаются в центре Москвы. Скорее всего, это короткие улочки, переулки, проезды, тупики</a:t>
            </a:r>
            <a:r>
              <a:rPr lang="ru-RU" dirty="0" smtClean="0"/>
              <a:t>.</a:t>
            </a:r>
          </a:p>
          <a:p>
            <a:r>
              <a:rPr lang="ru-RU" dirty="0"/>
              <a:t>В большинстве округов на таких улицах чаще всего размещают кафе. </a:t>
            </a:r>
            <a:endParaRPr lang="ru-RU" dirty="0" smtClean="0"/>
          </a:p>
          <a:p>
            <a:r>
              <a:rPr lang="ru-RU" dirty="0"/>
              <a:t>В центре - еще кофейни и рестораны, чуть реже - пабы.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16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Размер среднего чека в </a:t>
            </a:r>
            <a:r>
              <a:rPr lang="ru-RU" dirty="0" smtClean="0"/>
              <a:t>округах, руб.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14</a:t>
            </a:fld>
            <a:endParaRPr lang="ru-RU"/>
          </a:p>
        </p:txBody>
      </p:sp>
      <p:pic>
        <p:nvPicPr>
          <p:cNvPr id="8" name="Объект 7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00808"/>
            <a:ext cx="6331108" cy="4176464"/>
          </a:xfrm>
        </p:spPr>
      </p:pic>
    </p:spTree>
    <p:extLst>
      <p:ext uri="{BB962C8B-B14F-4D97-AF65-F5344CB8AC3E}">
        <p14:creationId xmlns:p14="http://schemas.microsoft.com/office/powerpoint/2010/main" val="108355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Визуализация</a:t>
            </a:r>
            <a:br>
              <a:rPr lang="ru-RU" dirty="0" smtClean="0"/>
            </a:br>
            <a:r>
              <a:rPr lang="ru-RU" dirty="0" smtClean="0"/>
              <a:t>среднего </a:t>
            </a:r>
            <a:r>
              <a:rPr lang="ru-RU" dirty="0" smtClean="0"/>
              <a:t>чека </a:t>
            </a:r>
            <a:r>
              <a:rPr lang="ru-RU" dirty="0" smtClean="0"/>
              <a:t>по округам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5976" y="1556792"/>
            <a:ext cx="4125144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Центр и запад </a:t>
            </a:r>
            <a:r>
              <a:rPr lang="ru-RU" dirty="0" smtClean="0"/>
              <a:t>(выделены зеленым) - </a:t>
            </a:r>
            <a:r>
              <a:rPr lang="ru-RU" dirty="0"/>
              <a:t>самые дорогие </a:t>
            </a:r>
            <a:r>
              <a:rPr lang="ru-RU" dirty="0" smtClean="0"/>
              <a:t>округа. </a:t>
            </a:r>
            <a:r>
              <a:rPr lang="ru-RU" dirty="0"/>
              <a:t>И медианный чек </a:t>
            </a:r>
            <a:r>
              <a:rPr lang="ru-RU" dirty="0" smtClean="0"/>
              <a:t>в заведениях общественного питания там </a:t>
            </a:r>
            <a:r>
              <a:rPr lang="ru-RU" dirty="0"/>
              <a:t>соответствующий</a:t>
            </a:r>
            <a:r>
              <a:rPr lang="ru-RU" dirty="0" smtClean="0"/>
              <a:t>.</a:t>
            </a:r>
          </a:p>
          <a:p>
            <a:r>
              <a:rPr lang="ru-RU" dirty="0"/>
              <a:t>На юге и северо-востоке </a:t>
            </a:r>
            <a:r>
              <a:rPr lang="ru-RU" dirty="0" smtClean="0"/>
              <a:t>медианный чек в </a:t>
            </a:r>
            <a:r>
              <a:rPr lang="ru-RU" dirty="0"/>
              <a:t>два раза дешевле. 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ru-RU" dirty="0"/>
              <a:t>юго-востоке - и того больше.</a:t>
            </a:r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3643770" cy="349757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986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Категории заведений по среднему количеству посадочных мест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63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Категории заведений по среднему количеству посадочных мест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 ресторанов, кофеен, кафе, пиццерий, ресторанов быстрого питания размах посадочных мест в сетевых заведениях выше, чем у несетевых</a:t>
            </a:r>
            <a:r>
              <a:rPr lang="ru-RU" dirty="0" smtClean="0"/>
              <a:t>.</a:t>
            </a:r>
          </a:p>
          <a:p>
            <a:r>
              <a:rPr lang="ru-RU" dirty="0"/>
              <a:t>В среднем в заведениях от 30 до 180 посадочных мест. </a:t>
            </a:r>
            <a:endParaRPr lang="ru-RU" dirty="0" smtClean="0"/>
          </a:p>
          <a:p>
            <a:r>
              <a:rPr lang="ru-RU" dirty="0"/>
              <a:t>В ресторанах, пабах и кофейнях медианное </a:t>
            </a:r>
            <a:r>
              <a:rPr lang="ru-RU" dirty="0" smtClean="0"/>
              <a:t>число посадочных </a:t>
            </a:r>
            <a:r>
              <a:rPr lang="ru-RU" dirty="0"/>
              <a:t>мест не меньше 80</a:t>
            </a:r>
            <a:r>
              <a:rPr lang="ru-RU" dirty="0" smtClean="0"/>
              <a:t>.</a:t>
            </a:r>
          </a:p>
          <a:p>
            <a:r>
              <a:rPr lang="ru-RU" dirty="0"/>
              <a:t>Дальше идут столовые. Их мало, но они большие.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284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Исследование кофеен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8681"/>
            <a:ext cx="8229600" cy="3429000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253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Рекомендации по открытию </a:t>
            </a:r>
            <a:r>
              <a:rPr lang="ru-RU" dirty="0" smtClean="0"/>
              <a:t>кофеен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Рекомендуем </a:t>
            </a:r>
            <a:r>
              <a:rPr lang="ru-RU" dirty="0"/>
              <a:t>рассмотреть вариант открытия сетевого заведения в Западном административном округе.</a:t>
            </a:r>
          </a:p>
          <a:p>
            <a:r>
              <a:rPr lang="ru-RU" dirty="0"/>
              <a:t>Средний чек в ЗАО самый высокий, наравне с Центральным, но заведений там гораздо </a:t>
            </a:r>
            <a:r>
              <a:rPr lang="ru-RU" dirty="0" smtClean="0"/>
              <a:t>меньше и стоимость аренды ниже.</a:t>
            </a:r>
          </a:p>
          <a:p>
            <a:r>
              <a:rPr lang="ru-RU" dirty="0" smtClean="0"/>
              <a:t>При этом в Западном округе много </a:t>
            </a:r>
            <a:r>
              <a:rPr lang="ru-RU" dirty="0"/>
              <a:t>крупных деловых </a:t>
            </a:r>
            <a:r>
              <a:rPr lang="ru-RU" dirty="0" smtClean="0"/>
              <a:t>и </a:t>
            </a:r>
            <a:r>
              <a:rPr lang="ru-RU" dirty="0"/>
              <a:t>торговых центров, улиц с высоким трафиком. </a:t>
            </a:r>
            <a:endParaRPr lang="ru-RU" dirty="0" smtClean="0"/>
          </a:p>
          <a:p>
            <a:r>
              <a:rPr lang="ru-RU" dirty="0" smtClean="0"/>
              <a:t>Медианный </a:t>
            </a:r>
            <a:r>
              <a:rPr lang="ru-RU" dirty="0"/>
              <a:t>средний чек чашки </a:t>
            </a:r>
            <a:r>
              <a:rPr lang="ru-RU" dirty="0" smtClean="0"/>
              <a:t>капучино </a:t>
            </a:r>
            <a:r>
              <a:rPr lang="ru-RU" dirty="0"/>
              <a:t>в сетевом заведении в Западном округе даже выше, чем в центре, в районе 230 рублей.</a:t>
            </a:r>
          </a:p>
          <a:p>
            <a:r>
              <a:rPr lang="ru-RU" dirty="0"/>
              <a:t>Открытие именно сетевого заведения поможет уменьшить риски, так как у сети уже сформулированы свои требования к выбору места и организации работы заведения, организации бизнеса, есть узнаваемый бренд и опыт.</a:t>
            </a:r>
          </a:p>
          <a:p>
            <a:r>
              <a:rPr lang="ru-RU" dirty="0" smtClean="0"/>
              <a:t>В сетевых </a:t>
            </a:r>
            <a:r>
              <a:rPr lang="ru-RU" dirty="0"/>
              <a:t>заведениях больше посадочных мест. </a:t>
            </a:r>
            <a:r>
              <a:rPr lang="ru-RU" dirty="0" smtClean="0"/>
              <a:t>При </a:t>
            </a:r>
            <a:r>
              <a:rPr lang="ru-RU" dirty="0"/>
              <a:t>большем числе посадочных мест потенциальный средний чек у них выше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48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Общие выводы по исследованию: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Во всех округах выделяется число кафе, ресторанов и кофеен. В Центральном округе к ним примкнули и пабы.</a:t>
            </a:r>
          </a:p>
          <a:p>
            <a:r>
              <a:rPr lang="ru-RU" dirty="0" smtClean="0"/>
              <a:t>Меньше </a:t>
            </a:r>
            <a:r>
              <a:rPr lang="ru-RU" dirty="0"/>
              <a:t>всего в городе столовых и булочных.</a:t>
            </a:r>
          </a:p>
          <a:p>
            <a:r>
              <a:rPr lang="ru-RU" dirty="0" smtClean="0"/>
              <a:t>Несетевых </a:t>
            </a:r>
            <a:r>
              <a:rPr lang="ru-RU" dirty="0"/>
              <a:t>заведений почти 62%, </a:t>
            </a:r>
            <a:r>
              <a:rPr lang="ru-RU" dirty="0" smtClean="0"/>
              <a:t> сетевых </a:t>
            </a:r>
            <a:r>
              <a:rPr lang="ru-RU" dirty="0"/>
              <a:t>около 38%. Половина кофеен и пиццерий - сетевые заведения. </a:t>
            </a:r>
            <a:r>
              <a:rPr lang="ru-RU" dirty="0" smtClean="0"/>
              <a:t>Треть кафе </a:t>
            </a:r>
            <a:r>
              <a:rPr lang="ru-RU" dirty="0"/>
              <a:t>и ресторанов </a:t>
            </a:r>
            <a:r>
              <a:rPr lang="ru-RU" dirty="0" smtClean="0"/>
              <a:t>- сетевые. </a:t>
            </a:r>
          </a:p>
          <a:p>
            <a:r>
              <a:rPr lang="ru-RU" dirty="0" smtClean="0"/>
              <a:t>Лидер </a:t>
            </a:r>
            <a:r>
              <a:rPr lang="ru-RU" dirty="0"/>
              <a:t>среди сетей - "Шоколадница" (120 заведений). У следующей за ней "</a:t>
            </a:r>
            <a:r>
              <a:rPr lang="ru-RU" dirty="0" err="1"/>
              <a:t>Домина'С</a:t>
            </a:r>
            <a:r>
              <a:rPr lang="ru-RU" dirty="0"/>
              <a:t> Пиццы" почти двукратное отставание (76 заведений).</a:t>
            </a:r>
          </a:p>
          <a:p>
            <a:r>
              <a:rPr lang="ru-RU" dirty="0"/>
              <a:t>В самом "аппетитном" для размещения </a:t>
            </a:r>
            <a:r>
              <a:rPr lang="ru-RU" dirty="0" smtClean="0"/>
              <a:t>Центральном </a:t>
            </a:r>
            <a:r>
              <a:rPr lang="ru-RU" dirty="0"/>
              <a:t>округе очевидно лидерство сетей "Шоколадница", "</a:t>
            </a:r>
            <a:r>
              <a:rPr lang="ru-RU" dirty="0" err="1"/>
              <a:t>Prime</a:t>
            </a:r>
            <a:r>
              <a:rPr lang="ru-RU" dirty="0"/>
              <a:t>", "Кулинарная лавка братьев Караваевых", </a:t>
            </a:r>
            <a:r>
              <a:rPr lang="ru-RU" dirty="0" err="1"/>
              <a:t>Cofix</a:t>
            </a:r>
            <a:r>
              <a:rPr lang="ru-RU" dirty="0"/>
              <a:t>. Из-за них в Центральном округе заведений более чем вдвое больше, в сравнении с любым другим округом Москвы.</a:t>
            </a:r>
          </a:p>
          <a:p>
            <a:r>
              <a:rPr lang="ru-RU" dirty="0" smtClean="0"/>
              <a:t>На </a:t>
            </a:r>
            <a:r>
              <a:rPr lang="ru-RU" dirty="0"/>
              <a:t>Пятницкой улице, входящей в ТОП-15 самых насыщенных по числу заведений и находящейся в центре города, нет ни одной столовой.</a:t>
            </a:r>
          </a:p>
          <a:p>
            <a:r>
              <a:rPr lang="ru-RU" dirty="0"/>
              <a:t>Центр и запад - самые дорогие округа. И медианный средний чек там выше, и распределение. </a:t>
            </a:r>
            <a:endParaRPr lang="ru-RU" dirty="0" smtClean="0"/>
          </a:p>
          <a:p>
            <a:r>
              <a:rPr lang="ru-RU" dirty="0" smtClean="0"/>
              <a:t>В среднем в заведениях от 30 до 180 посадочных мест.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593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Альтернативные рекомендации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ru-RU" dirty="0"/>
          </a:p>
          <a:p>
            <a:r>
              <a:rPr lang="ru-RU" dirty="0"/>
              <a:t>В качестве альтернативного варианта предлагаем рассмотреть открытие столовой на Пятницкой улице в центре города. </a:t>
            </a:r>
          </a:p>
          <a:p>
            <a:r>
              <a:rPr lang="ru-RU" dirty="0"/>
              <a:t>Эта улица входит в ТОП-15 улиц с самым большим количеством заведений общепита, при этом на ней нет ни одной столовой. </a:t>
            </a:r>
          </a:p>
          <a:p>
            <a:r>
              <a:rPr lang="ru-RU" dirty="0"/>
              <a:t>Данная категория может быть востребована среди местных жителей и небогатых туристов, благодаря своей доступности и скорости обслуживания. </a:t>
            </a:r>
          </a:p>
          <a:p>
            <a:r>
              <a:rPr lang="ru-RU" dirty="0"/>
              <a:t>Диапазон среднего чека в столовых небольшой, однако при отлаженности технологии работы и удачном выборе места на людной городской улице можно рассчитывать на большой поток клиентов.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2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заведений в городе, их соотношение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64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Несетевые и сетевые заведения в городе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7241540" cy="4497363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5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Несетевые и сетевые заведения по категориям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501317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Половина кофеен и пиццерий - сетевые заведения. 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Треть кафе </a:t>
            </a:r>
            <a:r>
              <a:rPr lang="ru-RU" dirty="0"/>
              <a:t>и ресторанов </a:t>
            </a:r>
            <a:r>
              <a:rPr lang="ru-RU" dirty="0" smtClean="0"/>
              <a:t>– сетевые заведения.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В категория «пабы» </a:t>
            </a:r>
            <a:r>
              <a:rPr lang="ru-RU" dirty="0"/>
              <a:t>и </a:t>
            </a:r>
            <a:r>
              <a:rPr lang="ru-RU" dirty="0" smtClean="0"/>
              <a:t>«столовые» сетевых - только </a:t>
            </a:r>
            <a:r>
              <a:rPr lang="ru-RU" dirty="0"/>
              <a:t>четверть заведений. 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8229600" cy="3307222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50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Самые массовые сети общественного питания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741663" cy="4176464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18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Количество заведений по округам Москвы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021225" y="1340768"/>
            <a:ext cx="19077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400" dirty="0"/>
              <a:t>В Центральном округе заведений более чем вдвое больше, в сравнении с любым другим округом Москвы</a:t>
            </a:r>
            <a:r>
              <a:rPr lang="ru-RU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/>
              <a:t>Немалую роль в такой картине </a:t>
            </a:r>
            <a:r>
              <a:rPr lang="ru-RU" sz="1400" dirty="0" smtClean="0"/>
              <a:t>играют сети-лидеры ЦАО:  </a:t>
            </a:r>
            <a:r>
              <a:rPr lang="ru-RU" sz="1400" dirty="0"/>
              <a:t>"Шоколадница", "</a:t>
            </a:r>
            <a:r>
              <a:rPr lang="ru-RU" sz="1400" dirty="0" err="1"/>
              <a:t>Prime</a:t>
            </a:r>
            <a:r>
              <a:rPr lang="ru-RU" sz="1400" dirty="0"/>
              <a:t>", "Кулинарная лавка братьев Караваевых", </a:t>
            </a:r>
            <a:r>
              <a:rPr lang="ru-RU" sz="1400" dirty="0" err="1" smtClean="0"/>
              <a:t>Cofix</a:t>
            </a:r>
            <a:r>
              <a:rPr lang="ru-RU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/>
              <a:t>Меньше всего заведений в Северо-Западном административном округе.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2"/>
            <a:ext cx="6564025" cy="3282013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40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Медианные рейтинги по категориям заведений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8229600" cy="4114800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20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Медианные рейтинги по административным округам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87028" y="1988840"/>
            <a:ext cx="39334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Заведения </a:t>
            </a:r>
            <a:r>
              <a:rPr lang="ru-RU" dirty="0"/>
              <a:t>бьются за рейтинг не столько в своей категории, сколько, исходя из расположения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Выше всего рейтинг в Центральном административном округе.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Самый </a:t>
            </a:r>
            <a:r>
              <a:rPr lang="ru-RU" dirty="0"/>
              <a:t>низкий </a:t>
            </a:r>
            <a:r>
              <a:rPr lang="ru-RU" dirty="0" smtClean="0"/>
              <a:t>средний рейтинг </a:t>
            </a:r>
            <a:r>
              <a:rPr lang="ru-RU" dirty="0"/>
              <a:t>у Северо-Восточного и Юго-Восточного административного </a:t>
            </a:r>
            <a:r>
              <a:rPr lang="ru-RU" dirty="0" smtClean="0"/>
              <a:t>округов. Отставание от лидера при этом всего на 0.2 </a:t>
            </a:r>
            <a:r>
              <a:rPr lang="ru-RU" dirty="0" err="1" smtClean="0"/>
              <a:t>п.п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00A4-56FE-47B3-BE2C-D2EAF7DE9AA4}" type="slidenum">
              <a:rPr lang="ru-RU" smtClean="0"/>
              <a:t>9</a:t>
            </a:fld>
            <a:endParaRPr lang="ru-RU"/>
          </a:p>
        </p:txBody>
      </p:sp>
      <p:pic>
        <p:nvPicPr>
          <p:cNvPr id="7" name="Объект 6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4464070" cy="3139321"/>
          </a:xfrm>
        </p:spPr>
      </p:pic>
    </p:spTree>
    <p:extLst>
      <p:ext uri="{BB962C8B-B14F-4D97-AF65-F5344CB8AC3E}">
        <p14:creationId xmlns:p14="http://schemas.microsoft.com/office/powerpoint/2010/main" val="3440679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810</Words>
  <Application>Microsoft Office PowerPoint</Application>
  <PresentationFormat>Экран (4:3)</PresentationFormat>
  <Paragraphs>83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Рынок общественного питания Москвы</vt:lpstr>
      <vt:lpstr>Общие выводы по исследованию:</vt:lpstr>
      <vt:lpstr>Типы заведений в городе, их соотношение</vt:lpstr>
      <vt:lpstr>Несетевые и сетевые заведения в городе</vt:lpstr>
      <vt:lpstr>Несетевые и сетевые заведения по категориям</vt:lpstr>
      <vt:lpstr>Самые массовые сети общественного питания</vt:lpstr>
      <vt:lpstr>Количество заведений по округам Москвы</vt:lpstr>
      <vt:lpstr>Медианные рейтинги по категориям заведений</vt:lpstr>
      <vt:lpstr>Медианные рейтинги по административным округам</vt:lpstr>
      <vt:lpstr>Улицы-лидеры по количеству заведений</vt:lpstr>
      <vt:lpstr>Улицы-лидеры по количеству заведений</vt:lpstr>
      <vt:lpstr>Улицы с одним заведением по округам</vt:lpstr>
      <vt:lpstr>Улицы с одним заведением по округам</vt:lpstr>
      <vt:lpstr>Размер среднего чека в округах, руб.</vt:lpstr>
      <vt:lpstr>Визуализация среднего чека по округам</vt:lpstr>
      <vt:lpstr>Категории заведений по среднему количеству посадочных мест</vt:lpstr>
      <vt:lpstr>Категории заведений по среднему количеству посадочных мест</vt:lpstr>
      <vt:lpstr>Исследование кофеен</vt:lpstr>
      <vt:lpstr>Рекомендации по открытию кофеен</vt:lpstr>
      <vt:lpstr>Альтернативные рекомендации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Рынок общественного питания Москвы</dc:title>
  <dc:creator>PMG01</dc:creator>
  <cp:lastModifiedBy>PMG01</cp:lastModifiedBy>
  <cp:revision>13</cp:revision>
  <dcterms:created xsi:type="dcterms:W3CDTF">2022-10-24T17:55:41Z</dcterms:created>
  <dcterms:modified xsi:type="dcterms:W3CDTF">2022-10-27T17:09:41Z</dcterms:modified>
</cp:coreProperties>
</file>